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421852993157302E-3"/>
          <c:y val="6.9929303052171987E-2"/>
          <c:w val="0.99172530387248081"/>
          <c:h val="0.929197130785030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男性（定員内）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16年度</c:v>
                </c:pt>
                <c:pt idx="1">
                  <c:v>20年度</c:v>
                </c:pt>
                <c:pt idx="2">
                  <c:v>21年度</c:v>
                </c:pt>
                <c:pt idx="3">
                  <c:v>22年度</c:v>
                </c:pt>
                <c:pt idx="4">
                  <c:v>23年度</c:v>
                </c:pt>
                <c:pt idx="5">
                  <c:v>24年度</c:v>
                </c:pt>
                <c:pt idx="6">
                  <c:v>25年度</c:v>
                </c:pt>
                <c:pt idx="7">
                  <c:v>26年度</c:v>
                </c:pt>
                <c:pt idx="8">
                  <c:v>27年度</c:v>
                </c:pt>
                <c:pt idx="9">
                  <c:v>28年度</c:v>
                </c:pt>
                <c:pt idx="10">
                  <c:v>29年度</c:v>
                </c:pt>
                <c:pt idx="11">
                  <c:v>30年度</c:v>
                </c:pt>
                <c:pt idx="12">
                  <c:v>31年度</c:v>
                </c:pt>
                <c:pt idx="13">
                  <c:v>R2年度</c:v>
                </c:pt>
                <c:pt idx="14">
                  <c:v>R3年度</c:v>
                </c:pt>
                <c:pt idx="15">
                  <c:v>R4年度</c:v>
                </c:pt>
                <c:pt idx="16">
                  <c:v>R5年度</c:v>
                </c:pt>
                <c:pt idx="17">
                  <c:v>R6年度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201</c:v>
                </c:pt>
                <c:pt idx="1">
                  <c:v>276</c:v>
                </c:pt>
                <c:pt idx="2">
                  <c:v>311</c:v>
                </c:pt>
                <c:pt idx="3">
                  <c:v>348</c:v>
                </c:pt>
                <c:pt idx="4">
                  <c:v>362</c:v>
                </c:pt>
                <c:pt idx="5">
                  <c:v>380</c:v>
                </c:pt>
                <c:pt idx="6">
                  <c:v>401</c:v>
                </c:pt>
                <c:pt idx="7">
                  <c:v>415</c:v>
                </c:pt>
                <c:pt idx="8">
                  <c:v>451</c:v>
                </c:pt>
                <c:pt idx="9">
                  <c:v>476</c:v>
                </c:pt>
                <c:pt idx="10">
                  <c:v>500</c:v>
                </c:pt>
                <c:pt idx="11">
                  <c:v>519</c:v>
                </c:pt>
                <c:pt idx="12">
                  <c:v>524</c:v>
                </c:pt>
                <c:pt idx="13">
                  <c:v>518</c:v>
                </c:pt>
                <c:pt idx="14">
                  <c:v>521</c:v>
                </c:pt>
                <c:pt idx="15">
                  <c:v>518</c:v>
                </c:pt>
                <c:pt idx="16">
                  <c:v>527</c:v>
                </c:pt>
                <c:pt idx="17">
                  <c:v>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E8-42AC-9CD8-4FA4E1C9CF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女性（定員内）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16年度</c:v>
                </c:pt>
                <c:pt idx="1">
                  <c:v>20年度</c:v>
                </c:pt>
                <c:pt idx="2">
                  <c:v>21年度</c:v>
                </c:pt>
                <c:pt idx="3">
                  <c:v>22年度</c:v>
                </c:pt>
                <c:pt idx="4">
                  <c:v>23年度</c:v>
                </c:pt>
                <c:pt idx="5">
                  <c:v>24年度</c:v>
                </c:pt>
                <c:pt idx="6">
                  <c:v>25年度</c:v>
                </c:pt>
                <c:pt idx="7">
                  <c:v>26年度</c:v>
                </c:pt>
                <c:pt idx="8">
                  <c:v>27年度</c:v>
                </c:pt>
                <c:pt idx="9">
                  <c:v>28年度</c:v>
                </c:pt>
                <c:pt idx="10">
                  <c:v>29年度</c:v>
                </c:pt>
                <c:pt idx="11">
                  <c:v>30年度</c:v>
                </c:pt>
                <c:pt idx="12">
                  <c:v>31年度</c:v>
                </c:pt>
                <c:pt idx="13">
                  <c:v>R2年度</c:v>
                </c:pt>
                <c:pt idx="14">
                  <c:v>R3年度</c:v>
                </c:pt>
                <c:pt idx="15">
                  <c:v>R4年度</c:v>
                </c:pt>
                <c:pt idx="16">
                  <c:v>R5年度</c:v>
                </c:pt>
                <c:pt idx="17">
                  <c:v>R6年度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55</c:v>
                </c:pt>
                <c:pt idx="1">
                  <c:v>150</c:v>
                </c:pt>
                <c:pt idx="2">
                  <c:v>210</c:v>
                </c:pt>
                <c:pt idx="3">
                  <c:v>257</c:v>
                </c:pt>
                <c:pt idx="4">
                  <c:v>286</c:v>
                </c:pt>
                <c:pt idx="5">
                  <c:v>298</c:v>
                </c:pt>
                <c:pt idx="6">
                  <c:v>307</c:v>
                </c:pt>
                <c:pt idx="7">
                  <c:v>338</c:v>
                </c:pt>
                <c:pt idx="8">
                  <c:v>369</c:v>
                </c:pt>
                <c:pt idx="9">
                  <c:v>397</c:v>
                </c:pt>
                <c:pt idx="10">
                  <c:v>406</c:v>
                </c:pt>
                <c:pt idx="11">
                  <c:v>396</c:v>
                </c:pt>
                <c:pt idx="12">
                  <c:v>412</c:v>
                </c:pt>
                <c:pt idx="13">
                  <c:v>443</c:v>
                </c:pt>
                <c:pt idx="14">
                  <c:v>474</c:v>
                </c:pt>
                <c:pt idx="15">
                  <c:v>507</c:v>
                </c:pt>
                <c:pt idx="16">
                  <c:v>517</c:v>
                </c:pt>
                <c:pt idx="17">
                  <c:v>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E8-42AC-9CD8-4FA4E1C9CF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男性（定員外）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16年度</c:v>
                </c:pt>
                <c:pt idx="1">
                  <c:v>20年度</c:v>
                </c:pt>
                <c:pt idx="2">
                  <c:v>21年度</c:v>
                </c:pt>
                <c:pt idx="3">
                  <c:v>22年度</c:v>
                </c:pt>
                <c:pt idx="4">
                  <c:v>23年度</c:v>
                </c:pt>
                <c:pt idx="5">
                  <c:v>24年度</c:v>
                </c:pt>
                <c:pt idx="6">
                  <c:v>25年度</c:v>
                </c:pt>
                <c:pt idx="7">
                  <c:v>26年度</c:v>
                </c:pt>
                <c:pt idx="8">
                  <c:v>27年度</c:v>
                </c:pt>
                <c:pt idx="9">
                  <c:v>28年度</c:v>
                </c:pt>
                <c:pt idx="10">
                  <c:v>29年度</c:v>
                </c:pt>
                <c:pt idx="11">
                  <c:v>30年度</c:v>
                </c:pt>
                <c:pt idx="12">
                  <c:v>31年度</c:v>
                </c:pt>
                <c:pt idx="13">
                  <c:v>R2年度</c:v>
                </c:pt>
                <c:pt idx="14">
                  <c:v>R3年度</c:v>
                </c:pt>
                <c:pt idx="15">
                  <c:v>R4年度</c:v>
                </c:pt>
                <c:pt idx="16">
                  <c:v>R5年度</c:v>
                </c:pt>
                <c:pt idx="17">
                  <c:v>R6年度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15">
                  <c:v>108</c:v>
                </c:pt>
                <c:pt idx="16">
                  <c:v>97</c:v>
                </c:pt>
                <c:pt idx="17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E8-42AC-9CD8-4FA4E1C9CFC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女性（定員外）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16年度</c:v>
                </c:pt>
                <c:pt idx="1">
                  <c:v>20年度</c:v>
                </c:pt>
                <c:pt idx="2">
                  <c:v>21年度</c:v>
                </c:pt>
                <c:pt idx="3">
                  <c:v>22年度</c:v>
                </c:pt>
                <c:pt idx="4">
                  <c:v>23年度</c:v>
                </c:pt>
                <c:pt idx="5">
                  <c:v>24年度</c:v>
                </c:pt>
                <c:pt idx="6">
                  <c:v>25年度</c:v>
                </c:pt>
                <c:pt idx="7">
                  <c:v>26年度</c:v>
                </c:pt>
                <c:pt idx="8">
                  <c:v>27年度</c:v>
                </c:pt>
                <c:pt idx="9">
                  <c:v>28年度</c:v>
                </c:pt>
                <c:pt idx="10">
                  <c:v>29年度</c:v>
                </c:pt>
                <c:pt idx="11">
                  <c:v>30年度</c:v>
                </c:pt>
                <c:pt idx="12">
                  <c:v>31年度</c:v>
                </c:pt>
                <c:pt idx="13">
                  <c:v>R2年度</c:v>
                </c:pt>
                <c:pt idx="14">
                  <c:v>R3年度</c:v>
                </c:pt>
                <c:pt idx="15">
                  <c:v>R4年度</c:v>
                </c:pt>
                <c:pt idx="16">
                  <c:v>R5年度</c:v>
                </c:pt>
                <c:pt idx="17">
                  <c:v>R6年度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15">
                  <c:v>300</c:v>
                </c:pt>
                <c:pt idx="16">
                  <c:v>297</c:v>
                </c:pt>
                <c:pt idx="17">
                  <c:v>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0E8-42AC-9CD8-4FA4E1C9CFC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合計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16年度</c:v>
                </c:pt>
                <c:pt idx="1">
                  <c:v>20年度</c:v>
                </c:pt>
                <c:pt idx="2">
                  <c:v>21年度</c:v>
                </c:pt>
                <c:pt idx="3">
                  <c:v>22年度</c:v>
                </c:pt>
                <c:pt idx="4">
                  <c:v>23年度</c:v>
                </c:pt>
                <c:pt idx="5">
                  <c:v>24年度</c:v>
                </c:pt>
                <c:pt idx="6">
                  <c:v>25年度</c:v>
                </c:pt>
                <c:pt idx="7">
                  <c:v>26年度</c:v>
                </c:pt>
                <c:pt idx="8">
                  <c:v>27年度</c:v>
                </c:pt>
                <c:pt idx="9">
                  <c:v>28年度</c:v>
                </c:pt>
                <c:pt idx="10">
                  <c:v>29年度</c:v>
                </c:pt>
                <c:pt idx="11">
                  <c:v>30年度</c:v>
                </c:pt>
                <c:pt idx="12">
                  <c:v>31年度</c:v>
                </c:pt>
                <c:pt idx="13">
                  <c:v>R2年度</c:v>
                </c:pt>
                <c:pt idx="14">
                  <c:v>R3年度</c:v>
                </c:pt>
                <c:pt idx="15">
                  <c:v>R4年度</c:v>
                </c:pt>
                <c:pt idx="16">
                  <c:v>R5年度</c:v>
                </c:pt>
                <c:pt idx="17">
                  <c:v>R6年度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  <c:pt idx="0">
                  <c:v>256</c:v>
                </c:pt>
                <c:pt idx="1">
                  <c:v>426</c:v>
                </c:pt>
                <c:pt idx="2">
                  <c:v>521</c:v>
                </c:pt>
                <c:pt idx="3">
                  <c:v>605</c:v>
                </c:pt>
                <c:pt idx="4">
                  <c:v>648</c:v>
                </c:pt>
                <c:pt idx="5">
                  <c:v>678</c:v>
                </c:pt>
                <c:pt idx="6">
                  <c:v>708</c:v>
                </c:pt>
                <c:pt idx="7">
                  <c:v>753</c:v>
                </c:pt>
                <c:pt idx="8">
                  <c:v>820</c:v>
                </c:pt>
                <c:pt idx="9">
                  <c:v>873</c:v>
                </c:pt>
                <c:pt idx="10">
                  <c:v>906</c:v>
                </c:pt>
                <c:pt idx="11">
                  <c:v>915</c:v>
                </c:pt>
                <c:pt idx="12">
                  <c:v>936</c:v>
                </c:pt>
                <c:pt idx="13">
                  <c:v>961</c:v>
                </c:pt>
                <c:pt idx="14">
                  <c:v>995</c:v>
                </c:pt>
                <c:pt idx="15">
                  <c:v>1433</c:v>
                </c:pt>
                <c:pt idx="16">
                  <c:v>1438</c:v>
                </c:pt>
                <c:pt idx="17">
                  <c:v>1426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F9-4EFE-9AB3-AC690BBB01B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990413920"/>
        <c:axId val="990427232"/>
      </c:barChart>
      <c:catAx>
        <c:axId val="990413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90427232"/>
        <c:crosses val="autoZero"/>
        <c:auto val="1"/>
        <c:lblAlgn val="ctr"/>
        <c:lblOffset val="100"/>
        <c:noMultiLvlLbl val="0"/>
      </c:catAx>
      <c:valAx>
        <c:axId val="990427232"/>
        <c:scaling>
          <c:orientation val="minMax"/>
          <c:max val="1500"/>
        </c:scaling>
        <c:delete val="1"/>
        <c:axPos val="l"/>
        <c:numFmt formatCode="General" sourceLinked="1"/>
        <c:majorTickMark val="out"/>
        <c:minorTickMark val="none"/>
        <c:tickLblPos val="nextTo"/>
        <c:crossAx val="99041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21C4E-D7BE-49C5-BF7B-9CD2A17CB0DD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77823-B6A1-441C-92C7-54246781B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218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9277EE-671C-4C0C-AA10-C489683912B9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83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A502-8895-4BDA-9A92-F7617130275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CB6-AF8A-431F-B267-0A7EECB6B0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85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A502-8895-4BDA-9A92-F7617130275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CB6-AF8A-431F-B267-0A7EECB6B0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018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A502-8895-4BDA-9A92-F7617130275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CB6-AF8A-431F-B267-0A7EECB6B0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90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A502-8895-4BDA-9A92-F7617130275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CB6-AF8A-431F-B267-0A7EECB6B0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A502-8895-4BDA-9A92-F7617130275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CB6-AF8A-431F-B267-0A7EECB6B0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82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A502-8895-4BDA-9A92-F7617130275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CB6-AF8A-431F-B267-0A7EECB6B0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9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A502-8895-4BDA-9A92-F7617130275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CB6-AF8A-431F-B267-0A7EECB6B0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5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A502-8895-4BDA-9A92-F7617130275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CB6-AF8A-431F-B267-0A7EECB6B0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10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A502-8895-4BDA-9A92-F7617130275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CB6-AF8A-431F-B267-0A7EECB6B0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47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A502-8895-4BDA-9A92-F7617130275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CB6-AF8A-431F-B267-0A7EECB6B0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71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A502-8895-4BDA-9A92-F7617130275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CB6-AF8A-431F-B267-0A7EECB6B0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48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A502-8895-4BDA-9A92-F76171302753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D7CB6-AF8A-431F-B267-0A7EECB6B0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52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711624" y="128826"/>
            <a:ext cx="6765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ja-JP" altLang="en-US" sz="4000" b="1" kern="0" dirty="0">
                <a:solidFill>
                  <a:srgbClr val="00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役職員数の推移（男女別）</a:t>
            </a:r>
          </a:p>
        </p:txBody>
      </p:sp>
      <p:sp>
        <p:nvSpPr>
          <p:cNvPr id="41" name="テキスト ボックス 4"/>
          <p:cNvSpPr txBox="1">
            <a:spLocks noChangeArrowheads="1"/>
          </p:cNvSpPr>
          <p:nvPr/>
        </p:nvSpPr>
        <p:spPr bwMode="auto">
          <a:xfrm>
            <a:off x="1294569" y="1073944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>
                <a:latin typeface="Calibri" pitchFamily="34" charset="0"/>
              </a:rPr>
              <a:t>（人）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4776952" y="6225299"/>
            <a:ext cx="5667851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indent="-349250" algn="ctr">
              <a:spcBef>
                <a:spcPct val="30000"/>
              </a:spcBef>
            </a:pPr>
            <a:r>
              <a:rPr lang="en-US" altLang="ja-JP" sz="1300" dirty="0">
                <a:solidFill>
                  <a:prstClr val="black"/>
                </a:solidFill>
                <a:latin typeface="+mj-ea"/>
                <a:ea typeface="+mj-ea"/>
              </a:rPr>
              <a:t>※</a:t>
            </a:r>
            <a:r>
              <a:rPr lang="ja-JP" altLang="en-US" sz="1300" dirty="0">
                <a:solidFill>
                  <a:prstClr val="black"/>
                </a:solidFill>
                <a:latin typeface="+mj-ea"/>
                <a:ea typeface="+mj-ea"/>
              </a:rPr>
              <a:t>各年度４月１日時点</a:t>
            </a:r>
            <a:r>
              <a:rPr lang="en-US" altLang="ja-JP" sz="1300" dirty="0">
                <a:solidFill>
                  <a:prstClr val="black"/>
                </a:solidFill>
                <a:latin typeface="+mj-ea"/>
                <a:ea typeface="+mj-ea"/>
              </a:rPr>
              <a:t>.</a:t>
            </a:r>
            <a:r>
              <a:rPr lang="ja-JP" altLang="en-US" sz="1300" dirty="0">
                <a:solidFill>
                  <a:prstClr val="black"/>
                </a:solidFill>
                <a:latin typeface="+mj-ea"/>
                <a:ea typeface="+mj-ea"/>
              </a:rPr>
              <a:t>。なお、</a:t>
            </a:r>
            <a:r>
              <a:rPr lang="en-US" altLang="ja-JP" sz="1300" dirty="0">
                <a:solidFill>
                  <a:prstClr val="black"/>
                </a:solidFill>
                <a:latin typeface="+mj-ea"/>
                <a:ea typeface="+mj-ea"/>
              </a:rPr>
              <a:t>R4</a:t>
            </a:r>
            <a:r>
              <a:rPr lang="ja-JP" altLang="en-US" sz="1300" dirty="0">
                <a:solidFill>
                  <a:prstClr val="black"/>
                </a:solidFill>
                <a:latin typeface="+mj-ea"/>
                <a:ea typeface="+mj-ea"/>
              </a:rPr>
              <a:t>年度より定員外職員数の推移も追加している。</a:t>
            </a:r>
            <a:endParaRPr lang="en-US" altLang="ja-JP" sz="13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52" name="Line 7"/>
          <p:cNvSpPr>
            <a:spLocks noChangeShapeType="1"/>
          </p:cNvSpPr>
          <p:nvPr/>
        </p:nvSpPr>
        <p:spPr bwMode="auto">
          <a:xfrm>
            <a:off x="1496119" y="980728"/>
            <a:ext cx="9179992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srgbClr val="000099"/>
              </a:solidFill>
            </a:endParaRPr>
          </a:p>
        </p:txBody>
      </p:sp>
      <p:cxnSp>
        <p:nvCxnSpPr>
          <p:cNvPr id="53" name="直線コネクタ 52"/>
          <p:cNvCxnSpPr/>
          <p:nvPr/>
        </p:nvCxnSpPr>
        <p:spPr bwMode="auto">
          <a:xfrm>
            <a:off x="1487489" y="929468"/>
            <a:ext cx="9195421" cy="0"/>
          </a:xfrm>
          <a:prstGeom prst="line">
            <a:avLst/>
          </a:prstGeom>
          <a:noFill/>
          <a:ln w="381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85018916-B3BB-4D9F-91F3-981D017542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5807351"/>
              </p:ext>
            </p:extLst>
          </p:nvPr>
        </p:nvGraphicFramePr>
        <p:xfrm>
          <a:off x="1294569" y="1073944"/>
          <a:ext cx="9484266" cy="5133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0152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2024-04-24T06:25:24Z</dcterms:created>
  <dcterms:modified xsi:type="dcterms:W3CDTF">2024-04-24T06:25:37Z</dcterms:modified>
</cp:coreProperties>
</file>