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44" r:id="rId1"/>
  </p:sldMasterIdLst>
  <p:notesMasterIdLst>
    <p:notesMasterId r:id="rId18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71" r:id="rId13"/>
    <p:sldId id="273" r:id="rId14"/>
    <p:sldId id="266" r:id="rId15"/>
    <p:sldId id="275" r:id="rId16"/>
    <p:sldId id="267" r:id="rId17"/>
  </p:sldIdLst>
  <p:sldSz cx="9144000" cy="6858000" type="screen4x3"/>
  <p:notesSz cx="6794500" cy="9931400"/>
  <p:embeddedFontLs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MigMix 1P" panose="020B0600070205080204" charset="-128"/>
      <p:regular r:id="rId28"/>
      <p:bold r:id="rId29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505050"/>
    <a:srgbClr val="F03C3C"/>
    <a:srgbClr val="F5F5F5"/>
    <a:srgbClr val="0096C8"/>
    <a:srgbClr val="00AF50"/>
    <a:srgbClr val="FAFAFA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8599E-A4E5-46C8-94F0-EDBD45863ACD}" type="datetimeFigureOut">
              <a:rPr kumimoji="1" lang="ja-JP" altLang="en-US" smtClean="0"/>
              <a:t>2017/4/5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F69E7-9770-4C59-91E5-C4A464A45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37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796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67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28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81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083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602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97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03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51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99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37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7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942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74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F69E7-9770-4C59-91E5-C4A464A450E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38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gradFill flip="none" rotWithShape="1">
          <a:gsLst>
            <a:gs pos="0">
              <a:schemeClr val="bg1"/>
            </a:gs>
            <a:gs pos="90000">
              <a:srgbClr val="F5F5F5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6953"/>
            <a:ext cx="7772400" cy="2823355"/>
          </a:xfrm>
        </p:spPr>
        <p:txBody>
          <a:bodyPr anchor="b">
            <a:normAutofit/>
          </a:bodyPr>
          <a:lstStyle>
            <a:lvl1pPr algn="l">
              <a:defRPr sz="5400" b="1" baseline="0">
                <a:solidFill>
                  <a:srgbClr val="0082B4"/>
                </a:solidFill>
                <a:latin typeface="Segoe UI" panose="020B0502040204020203" pitchFamily="34" charset="0"/>
                <a:ea typeface="MigMix 1P" panose="020B0502020203020207" pitchFamily="50" charset="-128"/>
                <a:cs typeface="MigMix 1P" panose="020B0502020203020207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56000"/>
            <a:ext cx="6400800" cy="3113359"/>
          </a:xfr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rgbClr val="505050"/>
                </a:solidFill>
                <a:latin typeface="Segoe UI" panose="020B0502040204020203" pitchFamily="34" charset="0"/>
                <a:ea typeface="MigMix 1P" panose="020B0502020203020207" pitchFamily="50" charset="-128"/>
                <a:cs typeface="MigMix 1P" panose="020B0502020203020207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baseline="0">
                <a:solidFill>
                  <a:srgbClr val="505050"/>
                </a:solidFill>
                <a:latin typeface="Segoe UI" panose="020B0502040204020203" pitchFamily="34" charset="0"/>
                <a:ea typeface="MigMix 1P" panose="020B0502020203020207" pitchFamily="50" charset="-128"/>
                <a:cs typeface="MigMix 1P" panose="020B0502020203020207" pitchFamily="50" charset="-128"/>
              </a:defRPr>
            </a:lvl1pPr>
          </a:lstStyle>
          <a:p>
            <a:fld id="{F5E538B2-4965-4EBB-B949-D8FD86890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1"/>
            </a:avLst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3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2964"/>
            <a:ext cx="8784976" cy="5566395"/>
          </a:xfrm>
        </p:spPr>
        <p:txBody>
          <a:bodyPr anchor="t" anchorCtr="0"/>
          <a:lstStyle>
            <a:lvl1pPr marL="266700" indent="-266700">
              <a:buSzPct val="100000"/>
              <a:buFont typeface="Arial" panose="020B0604020202020204" pitchFamily="34" charset="0"/>
              <a:buChar char="•"/>
              <a:defRPr/>
            </a:lvl1pPr>
            <a:lvl2pPr marL="539750" indent="-273050">
              <a:buSzPct val="100000"/>
              <a:buFont typeface="Arial" panose="020B0604020202020204" pitchFamily="34" charset="0"/>
              <a:buChar char="•"/>
              <a:defRPr/>
            </a:lvl2pPr>
            <a:lvl3pPr marL="806450" indent="-266700">
              <a:buSzPct val="100000"/>
              <a:buFont typeface="Arial" panose="020B0604020202020204" pitchFamily="34" charset="0"/>
              <a:buChar char="•"/>
              <a:defRPr/>
            </a:lvl3pPr>
            <a:lvl4pPr marL="1071563" indent="-265113">
              <a:buSzPct val="100000"/>
              <a:buFont typeface="Arial" panose="020B0604020202020204" pitchFamily="34" charset="0"/>
              <a:buChar char="•"/>
              <a:defRPr/>
            </a:lvl4pPr>
            <a:lvl5pPr marL="1346200" indent="-274638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91694"/>
            <a:ext cx="8784976" cy="792000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6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2407698"/>
          </a:xfrm>
          <a:solidFill>
            <a:srgbClr val="F5F5F5"/>
          </a:solidFill>
        </p:spPr>
        <p:txBody>
          <a:bodyPr anchor="t">
            <a:noAutofit/>
          </a:bodyPr>
          <a:lstStyle>
            <a:lvl1pPr algn="l">
              <a:defRPr sz="5400" b="1" cap="none">
                <a:solidFill>
                  <a:srgbClr val="0082B4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032" y="1452764"/>
            <a:ext cx="6417734" cy="939801"/>
          </a:xfrm>
          <a:noFill/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rgbClr val="505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1"/>
            </a:avLst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3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0"/>
            <a:ext cx="9144000" cy="980728"/>
          </a:xfrm>
          <a:prstGeom prst="roundRect">
            <a:avLst>
              <a:gd name="adj" fmla="val 3362"/>
            </a:avLst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 dirty="0">
              <a:latin typeface="Segoe UI" panose="020B0502040204020203" pitchFamily="34" charset="0"/>
              <a:ea typeface="MigMix 1P" panose="020B0502020203020207" pitchFamily="50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94320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2662" y="630423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baseline="0">
                <a:solidFill>
                  <a:schemeClr val="tx2"/>
                </a:solidFill>
                <a:latin typeface="Segoe UI" panose="020B0502040204020203" pitchFamily="34" charset="0"/>
                <a:ea typeface="MigMix 1P" panose="020B0502020203020207" pitchFamily="50" charset="-128"/>
              </a:defRPr>
            </a:lvl1pPr>
          </a:lstStyle>
          <a:p>
            <a:fld id="{F5E538B2-4965-4EBB-B949-D8FD8689054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97514"/>
            <a:ext cx="8784976" cy="5571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フレーム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21"/>
            </a:avLst>
          </a:prstGeom>
          <a:solidFill>
            <a:srgbClr val="00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1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400" b="1" kern="1200" baseline="0">
          <a:solidFill>
            <a:schemeClr val="bg1"/>
          </a:solidFill>
          <a:latin typeface="Segoe UI" panose="020B0502040204020203" pitchFamily="34" charset="0"/>
          <a:ea typeface="MigMix 1P" panose="020B0502020203020207" pitchFamily="50" charset="-128"/>
          <a:cs typeface="MigMix 1P" panose="020B0502020203020207" pitchFamily="50" charset="-128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66700" indent="-266700" algn="l" defTabSz="914400" rtl="0" eaLnBrk="1" latinLnBrk="0" hangingPunct="1">
        <a:spcBef>
          <a:spcPts val="800"/>
        </a:spcBef>
        <a:spcAft>
          <a:spcPts val="400"/>
        </a:spcAft>
        <a:buClr>
          <a:srgbClr val="0082B4"/>
        </a:buClr>
        <a:buSzPct val="100000"/>
        <a:buFont typeface="Arial" panose="020B0604020202020204" pitchFamily="34" charset="0"/>
        <a:buChar char="•"/>
        <a:defRPr kumimoji="1" sz="3600" kern="1200" baseline="0">
          <a:solidFill>
            <a:srgbClr val="505050"/>
          </a:solidFill>
          <a:latin typeface="Segoe UI" panose="020B0502040204020203" pitchFamily="34" charset="0"/>
          <a:ea typeface="MigMix 1P" panose="020B0502020203020207" pitchFamily="50" charset="-128"/>
          <a:cs typeface="+mn-cs"/>
        </a:defRPr>
      </a:lvl1pPr>
      <a:lvl2pPr marL="539750" indent="-273050" algn="l" defTabSz="914400" rtl="0" eaLnBrk="1" latinLnBrk="0" hangingPunct="1">
        <a:spcBef>
          <a:spcPts val="900"/>
        </a:spcBef>
        <a:spcAft>
          <a:spcPts val="900"/>
        </a:spcAft>
        <a:buClr>
          <a:srgbClr val="0082B4"/>
        </a:buClr>
        <a:buSzPct val="100000"/>
        <a:buFont typeface="Arial" panose="020B0604020202020204" pitchFamily="34" charset="0"/>
        <a:buChar char="•"/>
        <a:defRPr kumimoji="1" sz="3600" kern="1200" baseline="0">
          <a:solidFill>
            <a:srgbClr val="505050"/>
          </a:solidFill>
          <a:latin typeface="Segoe UI" panose="020B0502040204020203" pitchFamily="34" charset="0"/>
          <a:ea typeface="MigMix 1P" panose="020B0502020203020207" pitchFamily="50" charset="-128"/>
          <a:cs typeface="+mn-cs"/>
        </a:defRPr>
      </a:lvl2pPr>
      <a:lvl3pPr marL="806450" indent="-266700" algn="l" defTabSz="914400" rtl="0" eaLnBrk="1" latinLnBrk="0" hangingPunct="1">
        <a:spcBef>
          <a:spcPts val="900"/>
        </a:spcBef>
        <a:spcAft>
          <a:spcPts val="900"/>
        </a:spcAft>
        <a:buClr>
          <a:srgbClr val="0082B4"/>
        </a:buClr>
        <a:buSzPct val="100000"/>
        <a:buFont typeface="Arial" panose="020B0604020202020204" pitchFamily="34" charset="0"/>
        <a:buChar char="•"/>
        <a:defRPr kumimoji="1" sz="3600" kern="1200" baseline="0">
          <a:solidFill>
            <a:srgbClr val="505050"/>
          </a:solidFill>
          <a:latin typeface="Segoe UI" panose="020B0502040204020203" pitchFamily="34" charset="0"/>
          <a:ea typeface="MigMix 1P" panose="020B0502020203020207" pitchFamily="50" charset="-128"/>
          <a:cs typeface="+mn-cs"/>
        </a:defRPr>
      </a:lvl3pPr>
      <a:lvl4pPr marL="1071563" indent="-265113" algn="l" defTabSz="914400" rtl="0" eaLnBrk="1" latinLnBrk="0" hangingPunct="1">
        <a:spcBef>
          <a:spcPts val="900"/>
        </a:spcBef>
        <a:spcAft>
          <a:spcPts val="900"/>
        </a:spcAft>
        <a:buClr>
          <a:srgbClr val="0082B4"/>
        </a:buClr>
        <a:buSzPct val="100000"/>
        <a:buFont typeface="Arial" panose="020B0604020202020204" pitchFamily="34" charset="0"/>
        <a:buChar char="•"/>
        <a:defRPr kumimoji="1" sz="3600" kern="1200" baseline="0">
          <a:solidFill>
            <a:srgbClr val="505050"/>
          </a:solidFill>
          <a:latin typeface="Segoe UI" panose="020B0502040204020203" pitchFamily="34" charset="0"/>
          <a:ea typeface="MigMix 1P" panose="020B0502020203020207" pitchFamily="50" charset="-128"/>
          <a:cs typeface="+mn-cs"/>
        </a:defRPr>
      </a:lvl4pPr>
      <a:lvl5pPr marL="1346200" indent="-274638" algn="l" defTabSz="914400" rtl="0" eaLnBrk="1" latinLnBrk="0" hangingPunct="1">
        <a:spcBef>
          <a:spcPts val="900"/>
        </a:spcBef>
        <a:spcAft>
          <a:spcPts val="900"/>
        </a:spcAft>
        <a:buClr>
          <a:srgbClr val="0082B4"/>
        </a:buClr>
        <a:buSzPct val="100000"/>
        <a:buFont typeface="Arial" panose="020B0604020202020204" pitchFamily="34" charset="0"/>
        <a:buChar char="•"/>
        <a:defRPr kumimoji="1" sz="3600" kern="1200" baseline="0">
          <a:solidFill>
            <a:srgbClr val="505050"/>
          </a:solidFill>
          <a:latin typeface="Segoe UI" panose="020B0502040204020203" pitchFamily="34" charset="0"/>
          <a:ea typeface="MigMix 1P" panose="020B0502020203020207" pitchFamily="50" charset="-128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shi.jp/contents/stat/dsrt4th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比例ハザード性の仮定が成立しないタイプの生存時間データの</a:t>
            </a:r>
            <a:r>
              <a:rPr lang="ja-JP" altLang="en-US" sz="3600" dirty="0" smtClean="0"/>
              <a:t>取り扱い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2800" dirty="0" smtClean="0"/>
              <a:t>―Restricted </a:t>
            </a:r>
            <a:r>
              <a:rPr lang="en-US" altLang="ja-JP" sz="2800" dirty="0"/>
              <a:t>mean survival time (RMST</a:t>
            </a:r>
            <a:r>
              <a:rPr lang="en-US" altLang="ja-JP" sz="2800" dirty="0" smtClean="0"/>
              <a:t>)</a:t>
            </a:r>
            <a:r>
              <a:rPr lang="en-US" altLang="ja-JP" sz="2000" dirty="0" smtClean="0"/>
              <a:t>―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799" y="3556000"/>
            <a:ext cx="7660341" cy="3113359"/>
          </a:xfrm>
        </p:spPr>
        <p:txBody>
          <a:bodyPr>
            <a:normAutofit/>
          </a:bodyPr>
          <a:lstStyle/>
          <a:p>
            <a:r>
              <a:rPr kumimoji="1" lang="en-US" altLang="ja-JP" sz="2600" b="0" dirty="0" smtClean="0"/>
              <a:t>2017/3/9</a:t>
            </a:r>
          </a:p>
          <a:p>
            <a:endParaRPr kumimoji="1" lang="en-US" altLang="ja-JP" sz="1400" b="0" dirty="0" smtClean="0"/>
          </a:p>
          <a:p>
            <a:r>
              <a:rPr lang="ja-JP" altLang="en-US" sz="2600" b="0" dirty="0" smtClean="0"/>
              <a:t>　坂巻 </a:t>
            </a:r>
            <a:r>
              <a:rPr lang="ja-JP" altLang="en-US" sz="2600" b="0" dirty="0"/>
              <a:t>顕太郎（横浜市立大学）</a:t>
            </a:r>
          </a:p>
          <a:p>
            <a:r>
              <a:rPr lang="ja-JP" altLang="en-US" sz="2600" b="0" dirty="0" smtClean="0"/>
              <a:t>　田嶋 </a:t>
            </a:r>
            <a:r>
              <a:rPr lang="ja-JP" altLang="en-US" sz="2600" b="0" dirty="0"/>
              <a:t>幸聖（中外製薬）</a:t>
            </a:r>
          </a:p>
          <a:p>
            <a:r>
              <a:rPr lang="ja-JP" altLang="en-US" sz="2600" b="0" dirty="0" smtClean="0"/>
              <a:t>○長島 </a:t>
            </a:r>
            <a:r>
              <a:rPr lang="ja-JP" altLang="en-US" sz="2600" b="0" dirty="0"/>
              <a:t>健悟（千葉大学</a:t>
            </a:r>
            <a:r>
              <a:rPr lang="ja-JP" altLang="en-US" sz="2600" b="0" dirty="0" smtClean="0"/>
              <a:t>）</a:t>
            </a:r>
            <a:endParaRPr lang="ja-JP" altLang="en-US" sz="2600" b="0" dirty="0"/>
          </a:p>
          <a:p>
            <a:r>
              <a:rPr lang="ja-JP" altLang="en-US" sz="2600" b="0" dirty="0" smtClean="0"/>
              <a:t>　吉田 </a:t>
            </a:r>
            <a:r>
              <a:rPr lang="ja-JP" altLang="en-US" sz="2600" b="0" dirty="0"/>
              <a:t>瑞樹（ファイザー</a:t>
            </a:r>
            <a:r>
              <a:rPr lang="ja-JP" altLang="en-US" sz="2600" b="0" dirty="0" smtClean="0"/>
              <a:t>）</a:t>
            </a:r>
            <a:endParaRPr lang="en-US" altLang="ja-JP" sz="2600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共変量調整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IPW</a:t>
                </a:r>
                <a:r>
                  <a:rPr lang="ja-JP" altLang="en-US" sz="2800" dirty="0" smtClean="0"/>
                  <a:t>推定方程式を用いた共変量調整</a:t>
                </a:r>
                <a:endParaRPr kumimoji="1" lang="en-US" altLang="ja-JP" sz="2800" dirty="0" smtClean="0"/>
              </a:p>
              <a:p>
                <a:pPr lvl="1"/>
                <a:r>
                  <a:rPr kumimoji="1" lang="en-US" altLang="ja-JP" sz="2800" dirty="0" smtClean="0"/>
                  <a:t>Tian, et al. (</a:t>
                </a:r>
                <a:r>
                  <a:rPr kumimoji="1" lang="en-US" altLang="ja-JP" sz="2800" i="1" dirty="0" smtClean="0"/>
                  <a:t>Biostatistics</a:t>
                </a:r>
                <a:r>
                  <a:rPr kumimoji="1" lang="en-US" altLang="ja-JP" sz="2800" dirty="0" smtClean="0"/>
                  <a:t> 2014)</a:t>
                </a:r>
              </a:p>
              <a:p>
                <a:pPr lvl="1"/>
                <a:r>
                  <a:rPr kumimoji="1" lang="ja-JP" altLang="en-US" sz="2800" dirty="0" smtClean="0"/>
                  <a:t>以下の推定方程式</a:t>
                </a:r>
                <a:endParaRPr kumimoji="1" lang="en-US" altLang="ja-JP" sz="2800" dirty="0" smtClean="0"/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b>
                                  <m: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̂"/>
                                  <m:ctrlP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2800" dirty="0"/>
              </a:p>
              <a:p>
                <a:pPr marL="342900" lvl="1" indent="0">
                  <a:buNone/>
                </a:pPr>
                <a:r>
                  <a:rPr kumimoji="1" lang="ja-JP" altLang="en-US" sz="2800" dirty="0" smtClean="0"/>
                  <a:t>　の解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kumimoji="1" lang="ja-JP" altLang="en-US" sz="2800" dirty="0" smtClean="0"/>
                  <a:t>を求める</a:t>
                </a:r>
                <a:endParaRPr kumimoji="1" lang="en-US" altLang="ja-JP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sz="2800" i="1" dirty="0" smtClean="0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ja-JP" altLang="en-US" sz="2800" dirty="0" smtClean="0"/>
                  <a:t>共変量</a:t>
                </a:r>
                <a:endParaRPr kumimoji="1" lang="en-US" altLang="ja-JP" sz="28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800" b="0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ja-JP" altLang="en-US" sz="2800" dirty="0" smtClean="0"/>
                  <a:t> なるリンク関数を考える</a:t>
                </a:r>
                <a:r>
                  <a:rPr kumimoji="1" lang="en-US" altLang="ja-JP" sz="2800" dirty="0" smtClean="0"/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2800" dirty="0" smtClean="0"/>
                  <a:t>は逆関数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70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漸近相対効率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400" dirty="0"/>
              <a:t>Tian et al. </a:t>
            </a:r>
            <a:r>
              <a:rPr lang="en-US" altLang="ja-JP" sz="2400" dirty="0" smtClean="0"/>
              <a:t>(2016)</a:t>
            </a:r>
            <a:endParaRPr lang="en-US" altLang="ja-JP" sz="2400" dirty="0"/>
          </a:p>
          <a:p>
            <a:pPr lvl="1"/>
            <a:r>
              <a:rPr lang="ja-JP" altLang="en-US" sz="2400" dirty="0" smtClean="0"/>
              <a:t>比例ハザードモデルのハザード比の検定 </a:t>
            </a:r>
            <a:r>
              <a:rPr lang="en-US" altLang="ja-JP" sz="2400" dirty="0"/>
              <a:t>(</a:t>
            </a:r>
            <a:r>
              <a:rPr lang="en-US" altLang="ja-JP" sz="2400" dirty="0" err="1" smtClean="0"/>
              <a:t>logrank</a:t>
            </a:r>
            <a:r>
              <a:rPr lang="ja-JP" altLang="en-US" sz="2400" dirty="0" smtClean="0"/>
              <a:t>検定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との比較がなされている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ワイブル分布を仮定したもとで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比例ハザード性が成り立つ場合と比例</a:t>
            </a:r>
            <a:r>
              <a:rPr lang="ja-JP" altLang="en-US" sz="2400" dirty="0"/>
              <a:t>ハザード性が</a:t>
            </a:r>
            <a:r>
              <a:rPr lang="ja-JP" altLang="en-US" sz="2400" dirty="0" smtClean="0"/>
              <a:t>成り立たない場合を比較</a:t>
            </a:r>
            <a:endParaRPr lang="en-US" altLang="ja-JP" sz="2400" dirty="0"/>
          </a:p>
          <a:p>
            <a:pPr lvl="1"/>
            <a:r>
              <a:rPr lang="ja-JP" altLang="en-US" sz="2400" dirty="0" smtClean="0"/>
              <a:t>漸近相対効率と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シミュレーションベースの経験相対効率を算出</a:t>
            </a:r>
            <a:endParaRPr lang="en-US" altLang="ja-JP" sz="2400" dirty="0" smtClean="0"/>
          </a:p>
          <a:p>
            <a:pPr lvl="1"/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39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比例ハザード性成立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漸近相対</a:t>
            </a:r>
            <a:r>
              <a:rPr lang="ja-JP" altLang="en-US" dirty="0" smtClean="0"/>
              <a:t>効率 </a:t>
            </a:r>
            <a:r>
              <a:rPr lang="en-US" altLang="ja-JP" dirty="0" smtClean="0"/>
              <a:t>(</a:t>
            </a:r>
            <a:r>
              <a:rPr lang="ja-JP" altLang="en-US" dirty="0" smtClean="0"/>
              <a:t>と経験相対効率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739203"/>
                  </p:ext>
                </p:extLst>
              </p:nvPr>
            </p:nvGraphicFramePr>
            <p:xfrm>
              <a:off x="554800" y="1640160"/>
              <a:ext cx="5627053" cy="50292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890905"/>
                    <a:gridCol w="2279968"/>
                    <a:gridCol w="2456180"/>
                  </a:tblGrid>
                  <a:tr h="171450">
                    <a:tc rowSpan="2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4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rgbClr val="C0C0C0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</a:rPr>
                            <a:t>ARE (ERE</a:t>
                          </a:r>
                          <a:r>
                            <a:rPr lang="en-US" sz="2400" u="none" strike="noStrike" dirty="0" smtClean="0">
                              <a:effectLst/>
                            </a:rPr>
                            <a:t>) -</a:t>
                          </a:r>
                          <a:r>
                            <a:rPr lang="en-US" sz="2400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en-US" sz="2400" u="none" strike="noStrike" baseline="0" dirty="0" err="1" smtClean="0">
                              <a:effectLst/>
                            </a:rPr>
                            <a:t>rmst</a:t>
                          </a:r>
                          <a:r>
                            <a:rPr lang="en-US" sz="2400" u="none" strike="noStrike" baseline="0" dirty="0" smtClean="0">
                              <a:effectLst/>
                            </a:rPr>
                            <a:t>/</a:t>
                          </a:r>
                          <a:r>
                            <a:rPr lang="en-US" altLang="ja-JP" sz="2400" u="none" strike="noStrike" baseline="0" dirty="0" err="1" smtClean="0">
                              <a:effectLst/>
                            </a:rPr>
                            <a:t>logrank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rgbClr val="C0C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17145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</a:rPr>
                            <a:t>light censoring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</a:rPr>
                            <a:t>heavy censoring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rgbClr val="C0C0C0"/>
                        </a:solidFill>
                      </a:tcPr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0.9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0.90 (0.92)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0.99 (1.02)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 dirty="0">
                              <a:effectLst/>
                            </a:rPr>
                            <a:t>0.8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0.91 (0.93)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0.99 (1.01)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0.7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0.92 (0.94)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0.99 (1.01)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 dirty="0">
                              <a:effectLst/>
                            </a:rPr>
                            <a:t>0.6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0.93 (0.92)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1.00 (1.02)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0.5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0.94 (0.95)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1.00 (1.02)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 dirty="0">
                              <a:effectLst/>
                            </a:rPr>
                            <a:t>0.4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0.95 (0.96)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1.00 (1.02)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0.3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0.97 (0.99)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1.00 (1.02)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 dirty="0">
                              <a:effectLst/>
                            </a:rPr>
                            <a:t>0.2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0.98 (1.00)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0.99 (1.01)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0.1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0.99 (1.01)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0.98 (1.01)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1739203"/>
                  </p:ext>
                </p:extLst>
              </p:nvPr>
            </p:nvGraphicFramePr>
            <p:xfrm>
              <a:off x="554800" y="1640160"/>
              <a:ext cx="5627053" cy="50292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890905"/>
                    <a:gridCol w="2279968"/>
                    <a:gridCol w="2456180"/>
                  </a:tblGrid>
                  <a:tr h="457200">
                    <a:tc row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5333" r="-533562" b="-46533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</a:rPr>
                            <a:t>ARE (ERE</a:t>
                          </a:r>
                          <a:r>
                            <a:rPr lang="en-US" sz="2400" u="none" strike="noStrike" dirty="0" smtClean="0">
                              <a:effectLst/>
                            </a:rPr>
                            <a:t>) -</a:t>
                          </a:r>
                          <a:r>
                            <a:rPr lang="en-US" sz="2400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en-US" sz="2400" u="none" strike="noStrike" baseline="0" dirty="0" err="1" smtClean="0">
                              <a:effectLst/>
                            </a:rPr>
                            <a:t>rmst</a:t>
                          </a:r>
                          <a:r>
                            <a:rPr lang="en-US" sz="2400" u="none" strike="noStrike" baseline="0" dirty="0" smtClean="0">
                              <a:effectLst/>
                            </a:rPr>
                            <a:t>/</a:t>
                          </a:r>
                          <a:r>
                            <a:rPr lang="en-US" altLang="ja-JP" sz="2400" u="none" strike="noStrike" baseline="0" dirty="0" err="1" smtClean="0">
                              <a:effectLst/>
                            </a:rPr>
                            <a:t>logrank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rgbClr val="C0C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</a:rPr>
                            <a:t>light censoring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u="none" strike="noStrike" dirty="0">
                              <a:effectLst/>
                            </a:rPr>
                            <a:t>heavy censoring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rgbClr val="C0C0C0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0.9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0.90 (0.92)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0.99 (1.02)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 dirty="0">
                              <a:effectLst/>
                            </a:rPr>
                            <a:t>0.8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0.91 (0.93)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0.99 (1.01)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0.7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0.92 (0.94)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0.99 (1.01)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 dirty="0">
                              <a:effectLst/>
                            </a:rPr>
                            <a:t>0.6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0.93 (0.92)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1.00 (1.02)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0.5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0.94 (0.95)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1.00 (1.02)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 dirty="0">
                              <a:effectLst/>
                            </a:rPr>
                            <a:t>0.4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0.95 (0.96)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1.00 (1.02)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0.3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0.97 (0.99)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1.00 (1.02)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 dirty="0">
                              <a:effectLst/>
                            </a:rPr>
                            <a:t>0.2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0.98 (1.00)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0.99 (1.01)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2400" u="none" strike="noStrike">
                              <a:effectLst/>
                            </a:rPr>
                            <a:t>0.1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>
                              <a:effectLst/>
                            </a:rPr>
                            <a:t>0.99 (1.01)</a:t>
                          </a:r>
                          <a:endParaRPr lang="en-US" altLang="ja-JP" sz="24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400" u="none" strike="noStrike" dirty="0">
                              <a:effectLst/>
                            </a:rPr>
                            <a:t>0.98 (1.01)</a:t>
                          </a:r>
                          <a:endParaRPr lang="en-US" altLang="ja-JP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303303" y="2558642"/>
                <a:ext cx="22864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・おおむね</a:t>
                </a:r>
                <a:r>
                  <a:rPr kumimoji="1" lang="en-US" altLang="ja-JP" dirty="0" smtClean="0"/>
                  <a:t>1</a:t>
                </a:r>
                <a:r>
                  <a:rPr kumimoji="1" lang="ja-JP" altLang="en-US" dirty="0" smtClean="0"/>
                  <a:t>に近い</a:t>
                </a:r>
                <a:endParaRPr kumimoji="1" lang="en-US" altLang="ja-JP" dirty="0" smtClean="0"/>
              </a:p>
              <a:p>
                <a:r>
                  <a:rPr kumimoji="1" lang="ja-JP" altLang="en-US" dirty="0" smtClean="0"/>
                  <a:t>・打ち切りが少</a:t>
                </a:r>
                <a:r>
                  <a:rPr kumimoji="1" lang="en-US" altLang="ja-JP" dirty="0" smtClean="0"/>
                  <a:t/>
                </a:r>
                <a:br>
                  <a:rPr kumimoji="1" lang="en-US" altLang="ja-JP" dirty="0" smtClean="0"/>
                </a:br>
                <a:r>
                  <a:rPr kumimoji="1" lang="ja-JP" altLang="en-US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が大では</a:t>
                </a:r>
                <a:r>
                  <a:rPr kumimoji="1" lang="en-US" altLang="ja-JP" dirty="0" smtClean="0"/>
                  <a:t>90%</a:t>
                </a:r>
                <a:br>
                  <a:rPr kumimoji="1" lang="en-US" altLang="ja-JP" dirty="0" smtClean="0"/>
                </a:br>
                <a:r>
                  <a:rPr kumimoji="1" lang="ja-JP" altLang="en-US" dirty="0" smtClean="0"/>
                  <a:t>　程度の効率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03" y="2558642"/>
                <a:ext cx="228646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133" t="-3553" r="-1867" b="-7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比例</a:t>
            </a:r>
            <a:r>
              <a:rPr lang="ja-JP" altLang="en-US" dirty="0" smtClean="0"/>
              <a:t>ハザード性非成立 </a:t>
            </a:r>
            <a:r>
              <a:rPr lang="en-US" altLang="ja-JP" dirty="0" smtClean="0"/>
              <a:t>(</a:t>
            </a:r>
            <a:r>
              <a:rPr lang="ja-JP" altLang="en-US" dirty="0" smtClean="0"/>
              <a:t>一部抜粋</a:t>
            </a:r>
            <a:r>
              <a:rPr lang="en-US" altLang="ja-JP" dirty="0" smtClean="0"/>
              <a:t>)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sz="1600" dirty="0" smtClean="0"/>
          </a:p>
          <a:p>
            <a:r>
              <a:rPr lang="ja-JP" altLang="en-US" sz="2400" dirty="0" smtClean="0"/>
              <a:t>非比例</a:t>
            </a:r>
            <a:r>
              <a:rPr lang="ja-JP" altLang="en-US" sz="2400" dirty="0"/>
              <a:t>ハザード性の時のサンプルサイズが小さくなる例</a:t>
            </a:r>
            <a:r>
              <a:rPr lang="ja-JP" altLang="en-US" sz="2400" dirty="0" smtClean="0"/>
              <a:t>が報告される </a:t>
            </a:r>
            <a:r>
              <a:rPr lang="en-US" altLang="ja-JP" sz="2400" dirty="0"/>
              <a:t>(Royston &amp; </a:t>
            </a:r>
            <a:r>
              <a:rPr lang="en-US" altLang="ja-JP" sz="2400" dirty="0" err="1"/>
              <a:t>Parmar</a:t>
            </a:r>
            <a:r>
              <a:rPr lang="en-US" altLang="ja-JP" sz="2400" dirty="0"/>
              <a:t> 2013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が</a:t>
            </a:r>
            <a:r>
              <a:rPr lang="en-US" altLang="ja-JP" sz="2400" dirty="0"/>
              <a:t>, </a:t>
            </a:r>
            <a:r>
              <a:rPr lang="ja-JP" altLang="en-US" sz="2400" dirty="0" smtClean="0"/>
              <a:t>ケースバイケース？</a:t>
            </a:r>
            <a:endParaRPr lang="en-US" altLang="ja-JP" sz="2400" dirty="0" smtClean="0"/>
          </a:p>
          <a:p>
            <a:r>
              <a:rPr lang="ja-JP" altLang="en-US" sz="2400" dirty="0" smtClean="0"/>
              <a:t>実データで</a:t>
            </a:r>
            <a:r>
              <a:rPr lang="en-US" altLang="ja-JP" sz="2400" dirty="0" smtClean="0"/>
              <a:t>HR/RMSTR&gt;1</a:t>
            </a:r>
            <a:r>
              <a:rPr lang="ja-JP" altLang="en-US" sz="2400" dirty="0" smtClean="0"/>
              <a:t>なる報告あり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/>
              <a:t>Trinquart</a:t>
            </a:r>
            <a:r>
              <a:rPr lang="en-US" altLang="ja-JP" sz="2400" dirty="0"/>
              <a:t>, et al., 2016</a:t>
            </a:r>
            <a:r>
              <a:rPr lang="en-US" altLang="ja-JP" sz="2400" dirty="0" smtClean="0"/>
              <a:t>)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漸近相対効率 </a:t>
            </a:r>
            <a:r>
              <a:rPr lang="en-US" altLang="ja-JP" dirty="0"/>
              <a:t>(</a:t>
            </a:r>
            <a:r>
              <a:rPr lang="ja-JP" altLang="en-US" dirty="0"/>
              <a:t>と経験相対効率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788394"/>
                  </p:ext>
                </p:extLst>
              </p:nvPr>
            </p:nvGraphicFramePr>
            <p:xfrm>
              <a:off x="332421" y="1739463"/>
              <a:ext cx="8479158" cy="316992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1413193"/>
                    <a:gridCol w="1413193"/>
                    <a:gridCol w="1413193"/>
                    <a:gridCol w="1413193"/>
                    <a:gridCol w="1413193"/>
                    <a:gridCol w="1413193"/>
                  </a:tblGrid>
                  <a:tr h="290673">
                    <a:tc gridSpan="2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)=0.3</m:t>
                                </m:r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20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ja-JP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ja-JP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)=0.5</m:t>
                                </m:r>
                              </m:oMath>
                            </m:oMathPara>
                          </a14:m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ja-JP" sz="2000" b="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ja-JP" sz="2000" i="1" u="none" strike="noStrike" dirty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ja-JP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ja-JP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ja-JP" sz="2000" i="1" u="none" strike="noStrike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)=0.7</m:t>
                                </m:r>
                              </m:oMath>
                            </m:oMathPara>
                          </a14:m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>
                              <a:effectLst/>
                            </a:rPr>
                            <a:t>light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heavy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light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heavy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light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heavy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</a:tr>
                  <a:tr h="171450">
                    <a:tc gridSpan="6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>
                              <a:effectLst/>
                            </a:rPr>
                            <a:t>(i) HR</a:t>
                          </a:r>
                          <a:r>
                            <a:rPr lang="ja-JP" altLang="en-US" sz="2000" u="none" strike="noStrike">
                              <a:effectLst/>
                            </a:rPr>
                            <a:t>単調増加</a:t>
                          </a:r>
                          <a:r>
                            <a:rPr lang="en-US" altLang="ja-JP" sz="2000" u="none" strike="noStrike">
                              <a:effectLst/>
                            </a:rPr>
                            <a:t>: &lt; 1 (</a:t>
                          </a:r>
                          <a:r>
                            <a:rPr lang="en-US" sz="2000" u="none" strike="noStrike">
                              <a:effectLst/>
                            </a:rPr>
                            <a:t>T=0) to &gt; 1 (T=t)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1.99 (1.81)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1.13 (1.10)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2.48 (2.17)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1.24 (1.19)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2.98 (2.57)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1.36 (1.29)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</a:tr>
                  <a:tr h="171450">
                    <a:tc gridSpan="6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(ii) HR</a:t>
                          </a:r>
                          <a:r>
                            <a:rPr lang="ja-JP" altLang="en-US" sz="2000" u="none" strike="noStrike" dirty="0">
                              <a:effectLst/>
                            </a:rPr>
                            <a:t>単調増加</a:t>
                          </a:r>
                          <a:r>
                            <a:rPr lang="en-US" altLang="ja-JP" sz="2000" u="none" strike="noStrike" dirty="0">
                              <a:effectLst/>
                            </a:rPr>
                            <a:t>: &lt; 1 (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T=0) to 1 (T=t)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1.38 (1.32)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1.10 (1.05)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1.45 (1.39)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1.13 (1.09)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1.50 (1.44)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 dirty="0">
                              <a:effectLst/>
                            </a:rPr>
                            <a:t>1.17 (1.13)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</a:tr>
                  <a:tr h="171450">
                    <a:tc gridSpan="6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>
                              <a:effectLst/>
                            </a:rPr>
                            <a:t>(iii) HR</a:t>
                          </a:r>
                          <a:r>
                            <a:rPr lang="ja-JP" altLang="en-US" sz="2000" u="none" strike="noStrike">
                              <a:effectLst/>
                            </a:rPr>
                            <a:t>単調減少</a:t>
                          </a:r>
                          <a:r>
                            <a:rPr lang="en-US" altLang="ja-JP" sz="2000" u="none" strike="noStrike">
                              <a:effectLst/>
                            </a:rPr>
                            <a:t>: 1 (</a:t>
                          </a:r>
                          <a:r>
                            <a:rPr lang="en-US" sz="2000" u="none" strike="noStrike">
                              <a:effectLst/>
                            </a:rPr>
                            <a:t>T=0) to &lt; 1 (T=t)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17145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0.60 (0.59)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0.95 (0.93)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0.57 (0.55)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0.89 (0.87)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0.54 (0.52)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 dirty="0">
                              <a:effectLst/>
                            </a:rPr>
                            <a:t>0.84 (0.82)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5788394"/>
                  </p:ext>
                </p:extLst>
              </p:nvPr>
            </p:nvGraphicFramePr>
            <p:xfrm>
              <a:off x="332421" y="1739463"/>
              <a:ext cx="8479158" cy="316992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1413193"/>
                    <a:gridCol w="1413193"/>
                    <a:gridCol w="1413193"/>
                    <a:gridCol w="1413193"/>
                    <a:gridCol w="1413193"/>
                    <a:gridCol w="1413193"/>
                  </a:tblGrid>
                  <a:tr h="396240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b">
                        <a:blipFill rotWithShape="0">
                          <a:blip r:embed="rId3"/>
                          <a:stretch>
                            <a:fillRect t="-1538" r="-200216" b="-72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b">
                        <a:blipFill rotWithShape="0">
                          <a:blip r:embed="rId3"/>
                          <a:stretch>
                            <a:fillRect l="-100000" t="-1538" r="-100216" b="-72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b">
                        <a:blipFill rotWithShape="0">
                          <a:blip r:embed="rId3"/>
                          <a:stretch>
                            <a:fillRect l="-200000" t="-1538" r="-216" b="-72769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>
                              <a:effectLst/>
                            </a:rPr>
                            <a:t>light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heavy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light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heavy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light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heavy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rgbClr val="C0C0C0"/>
                        </a:solidFill>
                      </a:tcPr>
                    </a:tc>
                  </a:tr>
                  <a:tr h="396240">
                    <a:tc gridSpan="6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>
                              <a:effectLst/>
                            </a:rPr>
                            <a:t>(i) HR</a:t>
                          </a:r>
                          <a:r>
                            <a:rPr lang="ja-JP" altLang="en-US" sz="2000" u="none" strike="noStrike">
                              <a:effectLst/>
                            </a:rPr>
                            <a:t>単調増加</a:t>
                          </a:r>
                          <a:r>
                            <a:rPr lang="en-US" altLang="ja-JP" sz="2000" u="none" strike="noStrike">
                              <a:effectLst/>
                            </a:rPr>
                            <a:t>: &lt; 1 (</a:t>
                          </a:r>
                          <a:r>
                            <a:rPr lang="en-US" sz="2000" u="none" strike="noStrike">
                              <a:effectLst/>
                            </a:rPr>
                            <a:t>T=0) to &gt; 1 (T=t)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1.99 (1.81)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1.13 (1.10)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2.48 (2.17)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1.24 (1.19)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2.98 (2.57)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1.36 (1.29)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</a:tr>
                  <a:tr h="396240">
                    <a:tc gridSpan="6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 dirty="0">
                              <a:effectLst/>
                            </a:rPr>
                            <a:t>(ii) HR</a:t>
                          </a:r>
                          <a:r>
                            <a:rPr lang="ja-JP" altLang="en-US" sz="2000" u="none" strike="noStrike" dirty="0">
                              <a:effectLst/>
                            </a:rPr>
                            <a:t>単調増加</a:t>
                          </a:r>
                          <a:r>
                            <a:rPr lang="en-US" altLang="ja-JP" sz="2000" u="none" strike="noStrike" dirty="0">
                              <a:effectLst/>
                            </a:rPr>
                            <a:t>: &lt; 1 (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T=0) to 1 (T=t)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1.38 (1.32)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1.10 (1.05)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1.45 (1.39)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1.13 (1.09)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1.50 (1.44)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 dirty="0">
                              <a:effectLst/>
                            </a:rPr>
                            <a:t>1.17 (1.13)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>
                        <a:solidFill>
                          <a:schemeClr val="bg1"/>
                        </a:solidFill>
                      </a:tcPr>
                    </a:tc>
                  </a:tr>
                  <a:tr h="396240">
                    <a:tc gridSpan="6"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000" u="none" strike="noStrike">
                              <a:effectLst/>
                            </a:rPr>
                            <a:t>(iii) HR</a:t>
                          </a:r>
                          <a:r>
                            <a:rPr lang="ja-JP" altLang="en-US" sz="2000" u="none" strike="noStrike">
                              <a:effectLst/>
                            </a:rPr>
                            <a:t>単調減少</a:t>
                          </a:r>
                          <a:r>
                            <a:rPr lang="en-US" altLang="ja-JP" sz="2000" u="none" strike="noStrike">
                              <a:effectLst/>
                            </a:rPr>
                            <a:t>: 1 (</a:t>
                          </a:r>
                          <a:r>
                            <a:rPr lang="en-US" sz="2000" u="none" strike="noStrike">
                              <a:effectLst/>
                            </a:rPr>
                            <a:t>T=0) to &lt; 1 (T=t)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0.60 (0.59)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0.95 (0.93)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0.57 (0.55)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0.89 (0.87)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>
                              <a:effectLst/>
                            </a:rPr>
                            <a:t>0.54 (0.52)</a:t>
                          </a:r>
                          <a:endParaRPr lang="en-US" altLang="ja-JP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altLang="ja-JP" sz="2000" u="none" strike="noStrike" dirty="0">
                              <a:effectLst/>
                            </a:rPr>
                            <a:t>0.84 (0.82)</a:t>
                          </a:r>
                          <a:endParaRPr lang="en-US" altLang="ja-JP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ＭＳ Ｐゴシック" panose="020B0600070205080204" pitchFamily="50" charset="-128"/>
                            <a:ea typeface="ＭＳ Ｐゴシック" panose="020B0600070205080204" pitchFamily="50" charset="-128"/>
                          </a:endParaRPr>
                        </a:p>
                      </a:txBody>
                      <a:tcPr anchor="b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565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特徴など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Uno, et al. (</a:t>
            </a:r>
            <a:r>
              <a:rPr kumimoji="1" lang="en-US" altLang="ja-JP" sz="2400" i="1" dirty="0" smtClean="0"/>
              <a:t>Ann </a:t>
            </a:r>
            <a:r>
              <a:rPr kumimoji="1" lang="en-US" altLang="ja-JP" sz="2400" i="1" dirty="0" err="1" smtClean="0"/>
              <a:t>Int</a:t>
            </a:r>
            <a:r>
              <a:rPr kumimoji="1" lang="en-US" altLang="ja-JP" sz="2400" i="1" dirty="0" smtClean="0"/>
              <a:t> Med </a:t>
            </a:r>
            <a:r>
              <a:rPr kumimoji="1" lang="en-US" altLang="ja-JP" sz="2400" dirty="0" smtClean="0"/>
              <a:t>2015)</a:t>
            </a:r>
          </a:p>
          <a:p>
            <a:r>
              <a:rPr kumimoji="1" lang="ja-JP" altLang="en-US" sz="2400" dirty="0" smtClean="0"/>
              <a:t>利点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臨床的に有意義な群間差の要約が得られる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MST</a:t>
            </a:r>
            <a:r>
              <a:rPr lang="ja-JP" altLang="en-US" sz="2400" dirty="0" smtClean="0"/>
              <a:t>よりはより安定的な推定量が得られる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年次イベント率と比較するとより多くの情報を用いる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欠点</a:t>
            </a:r>
            <a:endParaRPr kumimoji="1" lang="en-US" altLang="ja-JP" sz="2400" dirty="0" smtClean="0"/>
          </a:p>
          <a:p>
            <a:pPr lvl="1"/>
            <a:r>
              <a:rPr lang="ja-JP" altLang="en-US" sz="2400" dirty="0"/>
              <a:t>事前に制限</a:t>
            </a:r>
            <a:r>
              <a:rPr lang="ja-JP" altLang="en-US" sz="2400" dirty="0" smtClean="0"/>
              <a:t>時間を定める必要がある</a:t>
            </a:r>
            <a:endParaRPr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046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下記</a:t>
            </a:r>
            <a:r>
              <a:rPr kumimoji="1" lang="en-US" altLang="ja-JP" dirty="0" smtClean="0"/>
              <a:t>URL</a:t>
            </a:r>
            <a:r>
              <a:rPr kumimoji="1" lang="ja-JP" altLang="en-US" dirty="0" smtClean="0"/>
              <a:t>で補足資料を掲載予定です</a:t>
            </a:r>
            <a:endParaRPr kumimoji="1" lang="en-US" altLang="ja-JP" dirty="0" smtClean="0"/>
          </a:p>
          <a:p>
            <a:pPr marL="266700" lvl="1" indent="0">
              <a:buNone/>
            </a:pPr>
            <a:r>
              <a:rPr lang="en-US" altLang="ja-JP" dirty="0">
                <a:hlinkClick r:id="rId2"/>
              </a:rPr>
              <a:t>http://nshi.jp/contents/stat/dsrt4th</a:t>
            </a:r>
            <a:r>
              <a:rPr lang="en-US" altLang="ja-JP" dirty="0" smtClean="0">
                <a:hlinkClick r:id="rId2"/>
              </a:rPr>
              <a:t>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84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1200" dirty="0"/>
              <a:t>Fleming TR, Harrington DP. </a:t>
            </a:r>
            <a:r>
              <a:rPr lang="en-US" altLang="ja-JP" sz="1200" i="1" dirty="0"/>
              <a:t>Counting Processes and Survival Analysis</a:t>
            </a:r>
            <a:r>
              <a:rPr lang="en-US" altLang="ja-JP" sz="1200" dirty="0"/>
              <a:t>. Wiley, 1991.</a:t>
            </a:r>
          </a:p>
          <a:p>
            <a:r>
              <a:rPr lang="en-US" altLang="ja-JP" sz="1200" dirty="0" smtClean="0"/>
              <a:t>Irwin </a:t>
            </a:r>
            <a:r>
              <a:rPr lang="en-US" altLang="ja-JP" sz="1200" dirty="0"/>
              <a:t>JO. The standard error of an estimate of expectation of life, with special reference to expectation of </a:t>
            </a:r>
            <a:r>
              <a:rPr lang="en-US" altLang="ja-JP" sz="1200" dirty="0" err="1"/>
              <a:t>tumourless</a:t>
            </a:r>
            <a:r>
              <a:rPr lang="en-US" altLang="ja-JP" sz="1200" dirty="0"/>
              <a:t> life in experiments with mice. </a:t>
            </a:r>
            <a:r>
              <a:rPr lang="en-US" altLang="ja-JP" sz="1200" i="1" dirty="0"/>
              <a:t>J Hygiene</a:t>
            </a:r>
            <a:r>
              <a:rPr lang="en-US" altLang="ja-JP" sz="1200" dirty="0"/>
              <a:t> 1949; </a:t>
            </a:r>
            <a:r>
              <a:rPr lang="en-US" altLang="ja-JP" sz="1200" b="1" dirty="0"/>
              <a:t>47</a:t>
            </a:r>
            <a:r>
              <a:rPr lang="en-US" altLang="ja-JP" sz="1200" dirty="0"/>
              <a:t>(2): 188–189.</a:t>
            </a:r>
            <a:endParaRPr lang="ja-JP" altLang="ja-JP" sz="1200" dirty="0"/>
          </a:p>
          <a:p>
            <a:r>
              <a:rPr lang="en-US" altLang="ja-JP" sz="1200" dirty="0"/>
              <a:t>Tian L, </a:t>
            </a:r>
            <a:r>
              <a:rPr lang="en-US" altLang="ja-JP" sz="1200" dirty="0" smtClean="0"/>
              <a:t>et al. </a:t>
            </a:r>
            <a:r>
              <a:rPr lang="en-US" altLang="ja-JP" sz="1200" dirty="0"/>
              <a:t>Harvard University. Efficiency of two sample tests via the t-mean survival time for analyzing event time observations. Harvard University Biostatistics Working Paper 210, 2016.</a:t>
            </a:r>
          </a:p>
          <a:p>
            <a:r>
              <a:rPr lang="en-US" altLang="ja-JP" sz="1200" dirty="0" smtClean="0"/>
              <a:t>Zhao </a:t>
            </a:r>
            <a:r>
              <a:rPr lang="en-US" altLang="ja-JP" sz="1200" dirty="0"/>
              <a:t>L, </a:t>
            </a:r>
            <a:r>
              <a:rPr lang="en-US" altLang="ja-JP" sz="1200" dirty="0" smtClean="0"/>
              <a:t>et al. </a:t>
            </a:r>
            <a:r>
              <a:rPr lang="en-US" altLang="ja-JP" sz="1200" dirty="0"/>
              <a:t>Utilizing the integrated difference of two survival functions to quantify the treatment contrast for designing, monitoring, and analyzing a comparative clinical study. </a:t>
            </a:r>
            <a:r>
              <a:rPr lang="en-US" altLang="ja-JP" sz="1200" i="1" dirty="0" err="1" smtClean="0"/>
              <a:t>Clin</a:t>
            </a:r>
            <a:r>
              <a:rPr lang="en-US" altLang="ja-JP" sz="1200" i="1" dirty="0" smtClean="0"/>
              <a:t> </a:t>
            </a:r>
            <a:r>
              <a:rPr lang="en-US" altLang="ja-JP" sz="1200" i="1" dirty="0"/>
              <a:t>Trials </a:t>
            </a:r>
            <a:r>
              <a:rPr lang="en-US" altLang="ja-JP" sz="1200" dirty="0"/>
              <a:t>2012; </a:t>
            </a:r>
            <a:r>
              <a:rPr lang="en-US" altLang="ja-JP" sz="1200" b="1" dirty="0"/>
              <a:t>9</a:t>
            </a:r>
            <a:r>
              <a:rPr lang="en-US" altLang="ja-JP" sz="1200" dirty="0"/>
              <a:t>: </a:t>
            </a:r>
            <a:r>
              <a:rPr lang="en-US" altLang="ja-JP" sz="1200" dirty="0" smtClean="0"/>
              <a:t>570</a:t>
            </a:r>
            <a:r>
              <a:rPr lang="en-US" altLang="ja-JP" sz="1200" dirty="0"/>
              <a:t>–</a:t>
            </a:r>
            <a:r>
              <a:rPr lang="en-US" altLang="ja-JP" sz="1200" dirty="0" smtClean="0"/>
              <a:t>577.</a:t>
            </a:r>
          </a:p>
          <a:p>
            <a:r>
              <a:rPr lang="en-US" altLang="ja-JP" sz="1200" dirty="0"/>
              <a:t>Zhao </a:t>
            </a:r>
            <a:r>
              <a:rPr lang="en-US" altLang="ja-JP" sz="1200" dirty="0" smtClean="0"/>
              <a:t>L, et al. On </a:t>
            </a:r>
            <a:r>
              <a:rPr lang="en-US" altLang="ja-JP" sz="1200" dirty="0"/>
              <a:t>the restricted mean survival time curve in survival analysis. </a:t>
            </a:r>
            <a:r>
              <a:rPr lang="en-US" altLang="ja-JP" sz="1200" i="1" dirty="0" smtClean="0"/>
              <a:t>Biometrics</a:t>
            </a:r>
            <a:r>
              <a:rPr lang="en-US" altLang="ja-JP" sz="1200" dirty="0" smtClean="0"/>
              <a:t> 2016; </a:t>
            </a:r>
            <a:r>
              <a:rPr lang="en-US" altLang="ja-JP" sz="1200" b="1" dirty="0" smtClean="0"/>
              <a:t>72</a:t>
            </a:r>
            <a:r>
              <a:rPr lang="en-US" altLang="ja-JP" sz="1200" dirty="0" smtClean="0"/>
              <a:t>(1): 215</a:t>
            </a:r>
            <a:r>
              <a:rPr lang="en-US" altLang="ja-JP" sz="1200" dirty="0"/>
              <a:t>–</a:t>
            </a:r>
            <a:r>
              <a:rPr lang="en-US" altLang="ja-JP" sz="1200" dirty="0" smtClean="0"/>
              <a:t>221.</a:t>
            </a:r>
            <a:endParaRPr lang="en-US" altLang="ja-JP" sz="1200" dirty="0"/>
          </a:p>
          <a:p>
            <a:r>
              <a:rPr lang="en-US" altLang="ja-JP" sz="1200" dirty="0" smtClean="0"/>
              <a:t>Lin DY, Wei LJ, Ying Z. </a:t>
            </a:r>
            <a:r>
              <a:rPr lang="en-US" altLang="ja-JP" sz="1200" dirty="0"/>
              <a:t>Checking the </a:t>
            </a:r>
            <a:r>
              <a:rPr lang="en-US" altLang="ja-JP" sz="1200" dirty="0" smtClean="0"/>
              <a:t>Cox model </a:t>
            </a:r>
            <a:r>
              <a:rPr lang="en-US" altLang="ja-JP" sz="1200" dirty="0"/>
              <a:t>with cumulative sums of martingale-based </a:t>
            </a:r>
            <a:r>
              <a:rPr lang="en-US" altLang="ja-JP" sz="1200" dirty="0" smtClean="0"/>
              <a:t>residuals. </a:t>
            </a:r>
            <a:r>
              <a:rPr lang="en-US" altLang="ja-JP" sz="1200" i="1" dirty="0" smtClean="0"/>
              <a:t>Biometrika</a:t>
            </a:r>
            <a:r>
              <a:rPr lang="en-US" altLang="ja-JP" sz="1200" dirty="0" smtClean="0"/>
              <a:t> 1993; </a:t>
            </a:r>
            <a:r>
              <a:rPr lang="en-US" altLang="ja-JP" sz="1200" b="1" dirty="0" smtClean="0"/>
              <a:t>80</a:t>
            </a:r>
            <a:r>
              <a:rPr lang="en-US" altLang="ja-JP" sz="1200" dirty="0" smtClean="0"/>
              <a:t>: 557–572.</a:t>
            </a:r>
          </a:p>
          <a:p>
            <a:r>
              <a:rPr lang="en-US" altLang="ja-JP" sz="1200" dirty="0" err="1" smtClean="0"/>
              <a:t>Parzen</a:t>
            </a:r>
            <a:r>
              <a:rPr lang="en-US" altLang="ja-JP" sz="1200" dirty="0" smtClean="0"/>
              <a:t> MI, Wei LJ, Ying </a:t>
            </a:r>
            <a:r>
              <a:rPr lang="en-US" altLang="ja-JP" sz="1200" dirty="0"/>
              <a:t>Z. </a:t>
            </a:r>
            <a:r>
              <a:rPr lang="en-US" altLang="ja-JP" sz="1200" dirty="0" smtClean="0"/>
              <a:t>Simultaneous confidence intervals </a:t>
            </a:r>
            <a:r>
              <a:rPr lang="en-US" altLang="ja-JP" sz="1200" dirty="0"/>
              <a:t>for the difference of two survival </a:t>
            </a:r>
            <a:r>
              <a:rPr lang="en-US" altLang="ja-JP" sz="1200" dirty="0" smtClean="0"/>
              <a:t>functions. </a:t>
            </a:r>
            <a:r>
              <a:rPr lang="en-US" altLang="ja-JP" sz="1200" i="1" dirty="0" err="1" smtClean="0"/>
              <a:t>Scand</a:t>
            </a:r>
            <a:r>
              <a:rPr lang="en-US" altLang="ja-JP" sz="1200" i="1" dirty="0" smtClean="0"/>
              <a:t> </a:t>
            </a:r>
            <a:r>
              <a:rPr lang="en-US" altLang="ja-JP" sz="1200" i="1" dirty="0"/>
              <a:t>J Statist</a:t>
            </a:r>
            <a:r>
              <a:rPr lang="en-US" altLang="ja-JP" sz="1200" dirty="0" smtClean="0"/>
              <a:t> 1997; </a:t>
            </a:r>
            <a:r>
              <a:rPr lang="en-US" altLang="ja-JP" sz="1200" b="1" dirty="0" smtClean="0"/>
              <a:t>24</a:t>
            </a:r>
            <a:r>
              <a:rPr lang="en-US" altLang="ja-JP" sz="1200" dirty="0" smtClean="0"/>
              <a:t>: </a:t>
            </a:r>
            <a:r>
              <a:rPr lang="en-US" altLang="ja-JP" sz="1200" dirty="0"/>
              <a:t>309–314</a:t>
            </a:r>
            <a:r>
              <a:rPr lang="en-US" altLang="ja-JP" sz="1200" dirty="0" smtClean="0"/>
              <a:t>.</a:t>
            </a:r>
          </a:p>
          <a:p>
            <a:r>
              <a:rPr lang="en-US" altLang="ja-JP" sz="1200" dirty="0"/>
              <a:t>Tian L, Zhao L, Wei LJ. Predicting the restricted mean event time with the subject’s baseline covariates in survival analysis. </a:t>
            </a:r>
            <a:r>
              <a:rPr lang="en-US" altLang="ja-JP" sz="1200" i="1" dirty="0"/>
              <a:t>Biostatistics</a:t>
            </a:r>
            <a:r>
              <a:rPr lang="en-US" altLang="ja-JP" sz="1200" dirty="0"/>
              <a:t> 2014; </a:t>
            </a:r>
            <a:r>
              <a:rPr lang="en-US" altLang="ja-JP" sz="1200" b="1" dirty="0"/>
              <a:t>15</a:t>
            </a:r>
            <a:r>
              <a:rPr lang="en-US" altLang="ja-JP" sz="1200" dirty="0"/>
              <a:t>: 222–233.</a:t>
            </a:r>
          </a:p>
          <a:p>
            <a:r>
              <a:rPr lang="en-US" altLang="ja-JP" sz="1200" dirty="0" smtClean="0"/>
              <a:t>Royston </a:t>
            </a:r>
            <a:r>
              <a:rPr lang="en-US" altLang="ja-JP" sz="1200" dirty="0"/>
              <a:t>P, </a:t>
            </a:r>
            <a:r>
              <a:rPr lang="en-US" altLang="ja-JP" sz="1200" dirty="0" err="1"/>
              <a:t>Parmar</a:t>
            </a:r>
            <a:r>
              <a:rPr lang="en-US" altLang="ja-JP" sz="1200" dirty="0"/>
              <a:t> MK. Restricted mean survival time: an alternative to the hazard ratio for the design and analysis of randomized trials with a time-to-event outcome. </a:t>
            </a:r>
            <a:r>
              <a:rPr lang="en-US" altLang="ja-JP" sz="1200" i="1" dirty="0"/>
              <a:t>BMC </a:t>
            </a:r>
            <a:r>
              <a:rPr lang="en-US" altLang="ja-JP" sz="1200" i="1" dirty="0" smtClean="0"/>
              <a:t>Med Res Method </a:t>
            </a:r>
            <a:r>
              <a:rPr lang="en-US" altLang="ja-JP" sz="1200" dirty="0"/>
              <a:t>2013; </a:t>
            </a:r>
            <a:r>
              <a:rPr lang="en-US" altLang="ja-JP" sz="1200" b="1" dirty="0"/>
              <a:t>13</a:t>
            </a:r>
            <a:r>
              <a:rPr lang="en-US" altLang="ja-JP" sz="1200" dirty="0"/>
              <a:t>: 152</a:t>
            </a:r>
            <a:r>
              <a:rPr lang="en-US" altLang="ja-JP" sz="1200" dirty="0" smtClean="0"/>
              <a:t>.</a:t>
            </a:r>
          </a:p>
          <a:p>
            <a:r>
              <a:rPr lang="en-US" altLang="ja-JP" sz="1200" dirty="0" err="1"/>
              <a:t>Trinquart</a:t>
            </a:r>
            <a:r>
              <a:rPr lang="en-US" altLang="ja-JP" sz="1200" dirty="0"/>
              <a:t> L, </a:t>
            </a:r>
            <a:r>
              <a:rPr lang="en-US" altLang="ja-JP" sz="1200" dirty="0" smtClean="0"/>
              <a:t>et al. </a:t>
            </a:r>
            <a:r>
              <a:rPr lang="en-US" altLang="ja-JP" sz="1200" dirty="0"/>
              <a:t>Comparison of treatment effects measured by the hazard ratio and by the ratio of restricted mean survival times in oncology randomized controlled trials. </a:t>
            </a:r>
            <a:r>
              <a:rPr lang="en-US" altLang="ja-JP" sz="1200" i="1" dirty="0"/>
              <a:t>J </a:t>
            </a:r>
            <a:r>
              <a:rPr lang="en-US" altLang="ja-JP" sz="1200" i="1" dirty="0" err="1"/>
              <a:t>Clin</a:t>
            </a:r>
            <a:r>
              <a:rPr lang="en-US" altLang="ja-JP" sz="1200" i="1" dirty="0"/>
              <a:t> </a:t>
            </a:r>
            <a:r>
              <a:rPr lang="en-US" altLang="ja-JP" sz="1200" i="1" dirty="0" err="1"/>
              <a:t>Oncol</a:t>
            </a:r>
            <a:r>
              <a:rPr lang="en-US" altLang="ja-JP" sz="1200" i="1" dirty="0"/>
              <a:t> </a:t>
            </a:r>
            <a:r>
              <a:rPr lang="en-US" altLang="ja-JP" sz="1200" dirty="0"/>
              <a:t>2016; </a:t>
            </a:r>
            <a:r>
              <a:rPr lang="en-US" altLang="ja-JP" sz="1200" b="1" dirty="0"/>
              <a:t>34</a:t>
            </a:r>
            <a:r>
              <a:rPr lang="en-US" altLang="ja-JP" sz="1200" dirty="0"/>
              <a:t>(15): 1813–1819</a:t>
            </a:r>
            <a:r>
              <a:rPr lang="en-US" altLang="ja-JP" sz="1200" dirty="0" smtClean="0"/>
              <a:t>.</a:t>
            </a:r>
          </a:p>
          <a:p>
            <a:r>
              <a:rPr lang="en-US" altLang="ja-JP" sz="1200" dirty="0" smtClean="0"/>
              <a:t>Uno H, et al. Alternatives to hazard ratios for comparing the efficacy or safety of therapies in </a:t>
            </a:r>
            <a:r>
              <a:rPr lang="en-US" altLang="ja-JP" sz="1200" dirty="0" err="1" smtClean="0"/>
              <a:t>noninferiority</a:t>
            </a:r>
            <a:r>
              <a:rPr lang="en-US" altLang="ja-JP" sz="1200" dirty="0"/>
              <a:t> studies. </a:t>
            </a:r>
            <a:r>
              <a:rPr lang="en-US" altLang="ja-JP" sz="1200" i="1" dirty="0"/>
              <a:t>Ann Intern Med.</a:t>
            </a:r>
            <a:r>
              <a:rPr lang="en-US" altLang="ja-JP" sz="1200" dirty="0"/>
              <a:t> </a:t>
            </a:r>
            <a:r>
              <a:rPr lang="en-US" altLang="ja-JP" sz="1200" dirty="0" smtClean="0"/>
              <a:t>2015;</a:t>
            </a:r>
            <a:r>
              <a:rPr lang="ja-JP" altLang="en-US" sz="1200" dirty="0"/>
              <a:t> </a:t>
            </a:r>
            <a:r>
              <a:rPr lang="en-US" altLang="ja-JP" sz="1200" b="1" dirty="0" smtClean="0"/>
              <a:t>163</a:t>
            </a:r>
            <a:r>
              <a:rPr lang="en-US" altLang="ja-JP" sz="1200" dirty="0" smtClean="0"/>
              <a:t>: 127</a:t>
            </a:r>
            <a:r>
              <a:rPr lang="en-US" altLang="ja-JP" sz="1200" dirty="0"/>
              <a:t>–</a:t>
            </a:r>
            <a:r>
              <a:rPr lang="en-US" altLang="ja-JP" sz="1200" dirty="0" smtClean="0"/>
              <a:t>134</a:t>
            </a:r>
            <a:r>
              <a:rPr lang="en-US" altLang="ja-JP" sz="1200" dirty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9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比例ハザード性の仮定が成立しない場合の対応</a:t>
            </a:r>
            <a:r>
              <a:rPr lang="ja-JP" altLang="en-US" dirty="0" smtClean="0"/>
              <a:t>策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および</a:t>
            </a:r>
            <a:r>
              <a:rPr lang="ja-JP" altLang="en-US" dirty="0"/>
              <a:t>近年注目されている</a:t>
            </a:r>
            <a:r>
              <a:rPr lang="en-US" altLang="ja-JP" dirty="0"/>
              <a:t>RMST</a:t>
            </a:r>
            <a:r>
              <a:rPr lang="ja-JP" altLang="en-US" dirty="0"/>
              <a:t>に焦点を</a:t>
            </a:r>
            <a:r>
              <a:rPr lang="ja-JP" altLang="en-US" dirty="0" smtClean="0"/>
              <a:t>絞り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その</a:t>
            </a:r>
            <a:r>
              <a:rPr lang="ja-JP" altLang="en-US" dirty="0"/>
              <a:t>利用可能性に</a:t>
            </a:r>
            <a:r>
              <a:rPr lang="ja-JP" altLang="en-US" dirty="0" smtClean="0"/>
              <a:t>ついて議論する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本セッションの目標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85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仮定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ja-JP" altLang="en-US" sz="2800" dirty="0"/>
                  <a:t>を生存</a:t>
                </a:r>
                <a:r>
                  <a:rPr lang="ja-JP" altLang="en-US" sz="2800" dirty="0" smtClean="0"/>
                  <a:t>時間</a:t>
                </a:r>
                <a:r>
                  <a:rPr lang="en-US" altLang="ja-JP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ja-JP" altLang="en-US" sz="2800" dirty="0" smtClean="0"/>
                  <a:t>を右側打切り時間</a:t>
                </a:r>
                <a:endParaRPr lang="en-US" altLang="ja-JP" sz="2800" dirty="0" smtClean="0"/>
              </a:p>
              <a:p>
                <a:r>
                  <a:rPr lang="ja-JP" altLang="en-US" sz="2800" dirty="0" smtClean="0"/>
                  <a:t>観測値の組を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80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800" dirty="0" smtClean="0"/>
                  <a:t>とする</a:t>
                </a:r>
                <a:endParaRPr lang="en-US" altLang="ja-JP" sz="2800" dirty="0" smtClean="0"/>
              </a:p>
              <a:p>
                <a:pPr lvl="1"/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dirty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2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ja-JP" sz="2800" dirty="0" smtClean="0"/>
              </a:p>
              <a:p>
                <a:r>
                  <a:rPr lang="ja-JP" altLang="en-US" sz="2800" dirty="0" smtClean="0"/>
                  <a:t>データ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800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ja-JP" sz="2800" b="0" i="0" dirty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800" dirty="0" smtClean="0"/>
                  <a:t>が互いに独立</a:t>
                </a:r>
                <a:endParaRPr lang="en-US" altLang="ja-JP" sz="2800" dirty="0" smtClean="0"/>
              </a:p>
              <a:p>
                <a:pPr lvl="1"/>
                <a:r>
                  <a:rPr lang="en-US" altLang="ja-JP" sz="2800" dirty="0" smtClean="0"/>
                  <a:t>Kaplan–Meier</a:t>
                </a:r>
                <a:r>
                  <a:rPr lang="ja-JP" altLang="en-US" sz="2800" dirty="0" smtClean="0"/>
                  <a:t>推定量などを議論する際におかれるものと同様の仮定</a:t>
                </a:r>
                <a:endParaRPr lang="en-US" altLang="ja-JP" sz="2800" dirty="0" smtClean="0"/>
              </a:p>
              <a:p>
                <a:pPr lvl="1"/>
                <a:r>
                  <a:rPr lang="en-US" altLang="ja-JP" sz="2800" dirty="0" smtClean="0"/>
                  <a:t>Random censorship model (</a:t>
                </a:r>
                <a:r>
                  <a:rPr lang="en-US" altLang="ja-JP" sz="2800" dirty="0"/>
                  <a:t>Fleming &amp; </a:t>
                </a:r>
                <a:r>
                  <a:rPr lang="en-US" altLang="ja-JP" sz="2800" dirty="0" smtClean="0"/>
                  <a:t>Harrington, 1991, Definition </a:t>
                </a:r>
                <a:r>
                  <a:rPr lang="en-US" altLang="ja-JP" sz="2800" dirty="0"/>
                  <a:t>3.1.1</a:t>
                </a:r>
                <a:r>
                  <a:rPr lang="en-US" altLang="ja-JP" sz="2800" dirty="0" smtClean="0"/>
                  <a:t>)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8" t="-1424" r="-7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59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Restricted mean survival time (RMST</a:t>
            </a:r>
            <a:r>
              <a:rPr lang="en-US" altLang="ja-JP" sz="2800" dirty="0" smtClean="0"/>
              <a:t>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en-US" sz="2800" dirty="0">
                    <a:latin typeface="Cambria Math" panose="02040503050406030204" pitchFamily="18" charset="0"/>
                  </a:rPr>
                  <a:t>制限付き平均生存時間</a:t>
                </a:r>
                <a:r>
                  <a:rPr lang="en-US" altLang="ja-JP" sz="2800" dirty="0">
                    <a:latin typeface="Cambria Math" panose="02040503050406030204" pitchFamily="18" charset="0"/>
                  </a:rPr>
                  <a:t>/</a:t>
                </a:r>
                <a:r>
                  <a:rPr lang="ja-JP" altLang="en-US" sz="2800" dirty="0">
                    <a:latin typeface="Cambria Math" panose="02040503050406030204" pitchFamily="18" charset="0"/>
                  </a:rPr>
                  <a:t>境界内平均生存時間 </a:t>
                </a:r>
                <a:r>
                  <a:rPr lang="en-US" altLang="ja-JP" sz="2800" dirty="0">
                    <a:latin typeface="Cambria Math" panose="02040503050406030204" pitchFamily="18" charset="0"/>
                  </a:rPr>
                  <a:t>(</a:t>
                </a:r>
                <a:r>
                  <a:rPr lang="ja-JP" altLang="en-US" sz="2800" dirty="0">
                    <a:latin typeface="Cambria Math" panose="02040503050406030204" pitchFamily="18" charset="0"/>
                  </a:rPr>
                  <a:t>定訳不明</a:t>
                </a:r>
                <a:r>
                  <a:rPr lang="en-US" altLang="ja-JP" sz="2800" dirty="0">
                    <a:latin typeface="Cambria Math" panose="02040503050406030204" pitchFamily="18" charset="0"/>
                  </a:rPr>
                  <a:t>)</a:t>
                </a:r>
                <a:endParaRPr lang="en-US" altLang="ja-JP" sz="2800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ja-JP" altLang="en-US" sz="2800" dirty="0" smtClean="0"/>
                  <a:t>を生存時間</a:t>
                </a:r>
                <a:r>
                  <a:rPr kumimoji="1" lang="en-US" altLang="ja-JP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ja-JP" altLang="en-US" sz="2800" dirty="0" smtClean="0"/>
                  <a:t>を制限時間とする</a:t>
                </a:r>
                <a:endParaRPr kumimoji="1" lang="en-US" altLang="ja-JP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dirty="0" smtClean="0">
                          <a:latin typeface="Cambria Math" panose="02040503050406030204" pitchFamily="18" charset="0"/>
                        </a:rPr>
                        <m:t>RMST</m:t>
                      </m:r>
                      <m:d>
                        <m:d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800" b="0" i="0" dirty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kumimoji="1" lang="en-US" altLang="ja-JP" sz="2800" dirty="0" smtClean="0"/>
              </a:p>
              <a:p>
                <a:pPr lvl="1"/>
                <a:r>
                  <a:rPr lang="ja-JP" altLang="en-US" sz="2400" b="0" dirty="0" smtClean="0"/>
                  <a:t>制約</a:t>
                </a:r>
                <a14:m>
                  <m:oMath xmlns:m="http://schemas.openxmlformats.org/officeDocument/2006/math">
                    <m:r>
                      <a:rPr lang="ja-JP" altLang="en-US" sz="2400" b="0" i="1" dirty="0" smtClean="0">
                        <a:latin typeface="Cambria Math" panose="02040503050406030204" pitchFamily="18" charset="0"/>
                      </a:rPr>
                      <m:t>付き</m:t>
                    </m:r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生存時間</m:t>
                    </m:r>
                    <m:r>
                      <a:rPr lang="ja-JP" altLang="en-US" sz="2400" i="1" dirty="0" smtClean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dirty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5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5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2500" dirty="0" err="1" smtClean="0"/>
                  <a:t>までの</a:t>
                </a:r>
                <a:r>
                  <a:rPr lang="ja-JP" altLang="en-US" sz="2500" dirty="0" smtClean="0"/>
                  <a:t>時間における生存関数の曲線下面積</a:t>
                </a:r>
                <a:endParaRPr lang="en-US" altLang="ja-JP" sz="2500" dirty="0" smtClean="0"/>
              </a:p>
              <a:p>
                <a:pPr lvl="1"/>
                <a:r>
                  <a:rPr lang="ja-JP" altLang="en-US" sz="2500" dirty="0" smtClean="0"/>
                  <a:t>ただし</a:t>
                </a:r>
                <a:r>
                  <a:rPr lang="en-US" altLang="ja-JP" sz="25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altLang="ja-JP" sz="28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ja-JP" sz="28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kumimoji="1" lang="ja-JP" altLang="en-US" sz="2500" dirty="0" smtClean="0"/>
                  <a:t> でなければならない</a:t>
                </a:r>
                <a:endParaRPr kumimoji="1" lang="ja-JP" altLang="en-US" sz="25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8" t="-1424" r="-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09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0" y="1726161"/>
            <a:ext cx="4320000" cy="4320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8" y="1726161"/>
            <a:ext cx="4320000" cy="432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+mn-ea"/>
                <a:ea typeface="+mn-ea"/>
              </a:rPr>
              <a:t>RMST</a:t>
            </a:r>
            <a:r>
              <a:rPr kumimoji="1" lang="ja-JP" altLang="en-US" dirty="0" smtClean="0">
                <a:latin typeface="+mn-ea"/>
                <a:ea typeface="+mn-ea"/>
              </a:rPr>
              <a:t>と</a:t>
            </a:r>
            <a:r>
              <a:rPr kumimoji="1" lang="en-US" altLang="ja-JP" dirty="0" smtClean="0">
                <a:latin typeface="+mn-ea"/>
                <a:ea typeface="+mn-ea"/>
              </a:rPr>
              <a:t>RMTL</a:t>
            </a:r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endParaRPr kumimoji="1" lang="en-US" altLang="ja-JP" sz="2000" dirty="0" smtClean="0"/>
          </a:p>
          <a:p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r>
              <a:rPr kumimoji="1" lang="en-US" altLang="ja-JP" sz="2000" dirty="0" smtClean="0"/>
              <a:t>10</a:t>
            </a:r>
            <a:r>
              <a:rPr kumimoji="1" lang="ja-JP" altLang="en-US" sz="2000" dirty="0" smtClean="0"/>
              <a:t>か月</a:t>
            </a:r>
            <a:r>
              <a:rPr lang="ja-JP" altLang="en-US" sz="2000" dirty="0"/>
              <a:t>観測</a:t>
            </a:r>
            <a:r>
              <a:rPr lang="ja-JP" altLang="en-US" sz="2000" dirty="0" smtClean="0"/>
              <a:t>したときの平均生存時間     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ヶ月観察したときの平均喪失時間</a:t>
            </a:r>
            <a:endParaRPr kumimoji="1"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079" y="2558642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2.85 years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95306" y="3886161"/>
            <a:ext cx="119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7.15 years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221" y="1285998"/>
            <a:ext cx="394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Restricted mean survival time (RMST)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35510" y="1285998"/>
            <a:ext cx="353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Restricted mean time lost (RMTL)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663380" y="1958358"/>
                <a:ext cx="902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80" y="1958358"/>
                <a:ext cx="90204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/>
          <p:cNvCxnSpPr/>
          <p:nvPr/>
        </p:nvCxnSpPr>
        <p:spPr>
          <a:xfrm flipV="1">
            <a:off x="3531765" y="1838364"/>
            <a:ext cx="0" cy="3715148"/>
          </a:xfrm>
          <a:prstGeom prst="line">
            <a:avLst/>
          </a:prstGeom>
          <a:ln w="19050">
            <a:solidFill>
              <a:srgbClr val="50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7128393" y="5095840"/>
                <a:ext cx="9020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393" y="5095840"/>
                <a:ext cx="90204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/>
          <p:nvPr/>
        </p:nvCxnSpPr>
        <p:spPr>
          <a:xfrm flipV="1">
            <a:off x="8046440" y="1838364"/>
            <a:ext cx="0" cy="3715148"/>
          </a:xfrm>
          <a:prstGeom prst="line">
            <a:avLst/>
          </a:prstGeom>
          <a:ln w="19050">
            <a:solidFill>
              <a:srgbClr val="50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32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推定量と近似漸近分散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ja-JP" altLang="en-US" sz="3100" dirty="0" smtClean="0">
                    <a:latin typeface="Cambria Math" panose="02040503050406030204" pitchFamily="18" charset="0"/>
                  </a:rPr>
                  <a:t>時間</a:t>
                </a:r>
                <a14:m>
                  <m:oMath xmlns:m="http://schemas.openxmlformats.org/officeDocument/2006/math"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ja-JP" altLang="en-US" sz="3100" dirty="0" smtClean="0">
                    <a:latin typeface="Cambria Math" panose="02040503050406030204" pitchFamily="18" charset="0"/>
                  </a:rPr>
                  <a:t>ま</a:t>
                </a:r>
                <a:r>
                  <a:rPr lang="ja-JP" altLang="en-US" sz="3100" dirty="0" err="1" smtClean="0">
                    <a:latin typeface="Cambria Math" panose="02040503050406030204" pitchFamily="18" charset="0"/>
                  </a:rPr>
                  <a:t>での</a:t>
                </a:r>
                <a:r>
                  <a:rPr lang="ja-JP" altLang="en-US" sz="3100" dirty="0" smtClean="0">
                    <a:latin typeface="Cambria Math" panose="02040503050406030204" pitchFamily="18" charset="0"/>
                  </a:rPr>
                  <a:t>平均生存時間の推定量</a:t>
                </a:r>
                <a:endParaRPr lang="en-US" altLang="ja-JP" sz="3100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ja-JP" altLang="en-US" sz="2900" dirty="0"/>
                  <a:t>著名な教科書には</a:t>
                </a:r>
                <a:r>
                  <a:rPr lang="ja-JP" altLang="en-US" sz="2900" dirty="0" smtClean="0"/>
                  <a:t>載っており</a:t>
                </a:r>
                <a:r>
                  <a:rPr lang="en-US" altLang="ja-JP" sz="2900" dirty="0" smtClean="0"/>
                  <a:t>, </a:t>
                </a:r>
                <a:r>
                  <a:rPr lang="ja-JP" altLang="en-US" sz="2900" dirty="0" smtClean="0"/>
                  <a:t>かなり</a:t>
                </a:r>
                <a:r>
                  <a:rPr lang="ja-JP" altLang="en-US" sz="2900" dirty="0"/>
                  <a:t>昔から研究されている </a:t>
                </a:r>
                <a:r>
                  <a:rPr lang="en-US" altLang="ja-JP" sz="2900" dirty="0"/>
                  <a:t>(Irwin, </a:t>
                </a:r>
                <a:r>
                  <a:rPr lang="en-US" altLang="ja-JP" sz="2900" i="1" dirty="0"/>
                  <a:t>J Hygiene</a:t>
                </a:r>
                <a:r>
                  <a:rPr lang="ja-JP" altLang="en-US" sz="2900" dirty="0"/>
                  <a:t> </a:t>
                </a:r>
                <a:r>
                  <a:rPr lang="en-US" altLang="ja-JP" sz="2900" dirty="0"/>
                  <a:t>1949)</a:t>
                </a:r>
              </a:p>
              <a:p>
                <a:pPr marL="3429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 b="0" i="0" dirty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  <m:r>
                            <m:rPr>
                              <m:sty m:val="p"/>
                            </m:rPr>
                            <a:rPr lang="en-US" altLang="ja-JP" sz="2800" dirty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acc>
                      <m:d>
                        <m:d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acc>
                            <m:accPr>
                              <m:chr m:val="̂"/>
                              <m:ctrlP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ja-JP" sz="2800" dirty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nary>
                    </m:oMath>
                  </m:oMathPara>
                </a14:m>
                <a:endParaRPr lang="en-US" altLang="ja-JP" sz="2800" dirty="0" smtClean="0"/>
              </a:p>
              <a:p>
                <a:pPr lvl="1"/>
                <a:r>
                  <a:rPr lang="ja-JP" altLang="en-US" sz="2800" dirty="0" smtClean="0"/>
                  <a:t>区間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ja-JP" altLang="en-US" sz="2800" dirty="0"/>
                  <a:t>における</a:t>
                </a:r>
                <a:r>
                  <a:rPr lang="en-US" altLang="ja-JP" sz="2800" dirty="0"/>
                  <a:t>KM</a:t>
                </a:r>
                <a:r>
                  <a:rPr lang="ja-JP" altLang="en-US" sz="2800" dirty="0"/>
                  <a:t>推定量の曲線下</a:t>
                </a:r>
                <a:r>
                  <a:rPr lang="ja-JP" altLang="en-US" sz="2800" dirty="0" smtClean="0"/>
                  <a:t>面積</a:t>
                </a:r>
                <a:endParaRPr lang="en-US" altLang="ja-JP" sz="280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ja-JP" altLang="en-US" sz="2800" dirty="0"/>
                  <a:t>：</a:t>
                </a:r>
                <a:r>
                  <a:rPr lang="en-US" altLang="ja-JP" sz="2800" dirty="0"/>
                  <a:t>Kaplan–Meier (KM)</a:t>
                </a:r>
                <a:r>
                  <a:rPr lang="ja-JP" altLang="en-US" sz="2800" dirty="0" smtClean="0"/>
                  <a:t>推定量</a:t>
                </a:r>
                <a:endParaRPr lang="en-US" altLang="ja-JP" sz="2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 b="0" i="0" dirty="0" smtClean="0">
                            <a:latin typeface="Cambria Math" panose="02040503050406030204" pitchFamily="18" charset="0"/>
                          </a:rPr>
                          <m:t>Va</m:t>
                        </m:r>
                        <m:r>
                          <m:rPr>
                            <m:sty m:val="p"/>
                          </m:rPr>
                          <a:rPr lang="en-US" altLang="ja-JP" sz="2800" dirty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2800" dirty="0">
                                <a:latin typeface="Cambria Math" panose="02040503050406030204" pitchFamily="18" charset="0"/>
                              </a:rPr>
                              <m:t>RMST</m:t>
                            </m:r>
                          </m:e>
                        </m:acc>
                        <m:d>
                          <m:dPr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r>
                  <a:rPr lang="ja-JP" altLang="en-US" sz="3100" dirty="0" smtClean="0"/>
                  <a:t>：近似分散推定量 </a:t>
                </a:r>
                <a:r>
                  <a:rPr lang="en-US" altLang="ja-JP" sz="3100" dirty="0" smtClean="0"/>
                  <a:t>(Greenwood</a:t>
                </a:r>
                <a:r>
                  <a:rPr lang="ja-JP" altLang="en-US" sz="3100" dirty="0" smtClean="0"/>
                  <a:t>型</a:t>
                </a:r>
                <a:r>
                  <a:rPr lang="en-US" altLang="ja-JP" sz="3100" dirty="0" smtClean="0"/>
                  <a:t>) </a:t>
                </a:r>
                <a:r>
                  <a:rPr lang="ja-JP" altLang="en-US" sz="3100" dirty="0" smtClean="0"/>
                  <a:t>も知られている</a:t>
                </a:r>
                <a:endParaRPr lang="en-US" altLang="ja-JP" sz="3100" dirty="0" smtClean="0"/>
              </a:p>
              <a:p>
                <a:r>
                  <a:rPr lang="ja-JP" altLang="en-US" sz="3100" dirty="0" smtClean="0"/>
                  <a:t>正規近似と近似分散推定量による信頼区間も用いられている：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3600" dirty="0">
                            <a:latin typeface="Cambria Math" panose="02040503050406030204" pitchFamily="18" charset="0"/>
                          </a:rPr>
                          <m:t>RMST</m:t>
                        </m:r>
                      </m:e>
                    </m:acc>
                    <m:d>
                      <m:dPr>
                        <m:ctrlPr>
                          <a:rPr lang="en-US" altLang="ja-JP" sz="3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3600" b="0" i="1" dirty="0" smtClean="0"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ja-JP" sz="3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ja-JP" sz="36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ja-JP" sz="36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ja-JP" sz="3600" b="0" i="1" dirty="0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ja-JP" sz="36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̂"/>
                            <m:ctrlPr>
                              <a:rPr lang="en-US" altLang="ja-JP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altLang="ja-JP" sz="3200" dirty="0">
                                <a:latin typeface="Cambria Math" panose="02040503050406030204" pitchFamily="18" charset="0"/>
                              </a:rPr>
                              <m:t>Var</m:t>
                            </m:r>
                          </m:e>
                        </m:acc>
                        <m:d>
                          <m:dPr>
                            <m:begChr m:val="["/>
                            <m:endChr m:val="]"/>
                            <m:ctrlPr>
                              <a:rPr lang="en-US" altLang="ja-JP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3200" dirty="0">
                                    <a:latin typeface="Cambria Math" panose="02040503050406030204" pitchFamily="18" charset="0"/>
                                  </a:rPr>
                                  <m:t>RMST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ja-JP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32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rad>
                  </m:oMath>
                </a14:m>
                <a:r>
                  <a:rPr lang="en-US" altLang="ja-JP" sz="3100" dirty="0" smtClean="0"/>
                  <a:t> </a:t>
                </a:r>
                <a:endParaRPr lang="en-US" altLang="ja-JP" sz="3100" dirty="0"/>
              </a:p>
              <a:p>
                <a:pPr lvl="1"/>
                <a:endParaRPr lang="en-US" altLang="ja-JP" sz="2800" dirty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18" t="-2519" r="-10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19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仮説検定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sz="2800" dirty="0" smtClean="0"/>
                  <a:t>正規近似を用いた仮説検定が提案されている</a:t>
                </a:r>
                <a:endParaRPr kumimoji="1" lang="en-US" altLang="ja-JP" sz="2800" dirty="0" smtClean="0"/>
              </a:p>
              <a:p>
                <a:pPr lvl="1"/>
                <a:r>
                  <a:rPr lang="en-US" altLang="ja-JP" sz="2800" dirty="0" smtClean="0"/>
                  <a:t>Tian, </a:t>
                </a:r>
                <a:r>
                  <a:rPr lang="en-US" altLang="ja-JP" sz="2800" dirty="0"/>
                  <a:t>et al. </a:t>
                </a:r>
                <a:r>
                  <a:rPr lang="en-US" altLang="ja-JP" sz="2800" dirty="0" smtClean="0"/>
                  <a:t>(2016)</a:t>
                </a:r>
                <a:endParaRPr kumimoji="1" lang="en-US" altLang="ja-JP" sz="2500" dirty="0" smtClean="0"/>
              </a:p>
              <a:p>
                <a:pPr lvl="1"/>
                <a:r>
                  <a:rPr lang="ja-JP" altLang="en-US" sz="2800" dirty="0" smtClean="0"/>
                  <a:t>二群の差の検定</a:t>
                </a:r>
                <a:endParaRPr lang="en-US" altLang="ja-JP" sz="28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500" b="0" i="0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500" dirty="0">
                            <a:latin typeface="Cambria Math" panose="02040503050406030204" pitchFamily="18" charset="0"/>
                          </a:rPr>
                          <m:t>RMST</m:t>
                        </m:r>
                      </m:e>
                      <m:sub>
                        <m: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sz="25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5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500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500" dirty="0">
                            <a:latin typeface="Cambria Math" panose="02040503050406030204" pitchFamily="18" charset="0"/>
                          </a:rPr>
                          <m:t>RMST</m:t>
                        </m:r>
                      </m:e>
                      <m:sub>
                        <m: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sz="25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5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ja-JP" sz="25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2500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5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500" dirty="0">
                                    <a:latin typeface="Cambria Math" panose="02040503050406030204" pitchFamily="18" charset="0"/>
                                  </a:rPr>
                                  <m:t>RMST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ja-JP" sz="25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500" dirty="0">
                                    <a:latin typeface="Cambria Math" panose="02040503050406030204" pitchFamily="18" charset="0"/>
                                  </a:rPr>
                                  <m:t>RMST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̂"/>
                                <m:ctrlPr>
                                  <a:rPr lang="en-US" altLang="ja-JP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500" dirty="0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</m:e>
                            </m:acc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ja-JP" sz="25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500" dirty="0">
                                            <a:latin typeface="Cambria Math" panose="02040503050406030204" pitchFamily="18" charset="0"/>
                                          </a:rPr>
                                          <m:t>RMST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5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5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̂"/>
                                <m:ctrlPr>
                                  <a:rPr lang="en-US" altLang="ja-JP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500" dirty="0"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</m:e>
                            </m:acc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5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ja-JP" sz="25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500" dirty="0">
                                            <a:latin typeface="Cambria Math" panose="02040503050406030204" pitchFamily="18" charset="0"/>
                                          </a:rPr>
                                          <m:t>RMST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25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ja-JP" sz="25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500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</m:rad>
                      </m:den>
                    </m:f>
                    <m:r>
                      <a:rPr lang="en-US" altLang="ja-JP" sz="25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ja-JP" sz="2500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ja-JP" sz="25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500" b="0" i="0" dirty="0" smtClean="0">
                        <a:latin typeface="Cambria Math" panose="02040503050406030204" pitchFamily="18" charset="0"/>
                      </a:rPr>
                      <m:t>under</m:t>
                    </m:r>
                    <m:r>
                      <a:rPr lang="en-US" altLang="ja-JP" sz="25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2500" dirty="0"/>
              </a:p>
              <a:p>
                <a:pPr lvl="1"/>
                <a:r>
                  <a:rPr lang="ja-JP" altLang="en-US" sz="2800" dirty="0" smtClean="0"/>
                  <a:t>二群の比の検定</a:t>
                </a:r>
                <a:endParaRPr lang="en-US" altLang="ja-JP" sz="28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5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5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sz="25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500" dirty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altLang="ja-JP" sz="25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500" dirty="0">
                                <a:latin typeface="Cambria Math" panose="02040503050406030204" pitchFamily="18" charset="0"/>
                              </a:rPr>
                              <m:t>RMST</m:t>
                            </m:r>
                          </m:e>
                          <m:sub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500" dirty="0">
                                <a:latin typeface="Cambria Math" panose="02040503050406030204" pitchFamily="18" charset="0"/>
                              </a:rPr>
                              <m:t>RMST</m:t>
                            </m:r>
                          </m:e>
                          <m:sub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5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altLang="ja-JP" sz="25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en-US" altLang="ja-JP" sz="25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8" t="-10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93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Pointwise/Equal precision</a:t>
            </a:r>
            <a:r>
              <a:rPr lang="ja-JP" altLang="en-US" dirty="0" smtClean="0"/>
              <a:t>信頼区間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ja-JP" altLang="en-US" sz="2800" dirty="0" smtClean="0"/>
                  <a:t>曲線の</a:t>
                </a:r>
                <a:r>
                  <a:rPr lang="en-US" altLang="ja-JP" sz="2800" dirty="0" smtClean="0"/>
                  <a:t>Pointwise/Equal </a:t>
                </a:r>
                <a:r>
                  <a:rPr lang="en-US" altLang="ja-JP" sz="2800" dirty="0"/>
                  <a:t>precision</a:t>
                </a:r>
                <a:r>
                  <a:rPr lang="ja-JP" altLang="en-US" sz="2800" dirty="0" smtClean="0"/>
                  <a:t>信頼区間</a:t>
                </a:r>
                <a:endParaRPr lang="en-US" altLang="ja-JP" sz="2800" dirty="0" smtClean="0"/>
              </a:p>
              <a:p>
                <a:pPr lvl="1"/>
                <a:r>
                  <a:rPr lang="en-US" altLang="ja-JP" sz="2400" dirty="0" smtClean="0"/>
                  <a:t>Zhao, </a:t>
                </a:r>
                <a:r>
                  <a:rPr lang="en-US" altLang="ja-JP" sz="2400" dirty="0"/>
                  <a:t>et al. (</a:t>
                </a:r>
                <a:r>
                  <a:rPr lang="en-US" altLang="ja-JP" sz="2400" i="1" dirty="0"/>
                  <a:t>Clinical Trials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2012; </a:t>
                </a:r>
                <a:r>
                  <a:rPr lang="en-US" altLang="ja-JP" sz="2400" i="1" dirty="0" smtClean="0"/>
                  <a:t>Biometrics</a:t>
                </a:r>
                <a:r>
                  <a:rPr lang="en-US" altLang="ja-JP" sz="2400" dirty="0" smtClean="0"/>
                  <a:t> 2016)</a:t>
                </a:r>
              </a:p>
              <a:p>
                <a:pPr lvl="1"/>
                <a:r>
                  <a:rPr lang="en-US" altLang="ja-JP" sz="2500" dirty="0" smtClean="0"/>
                  <a:t>Kaplan–Meier</a:t>
                </a:r>
                <a:r>
                  <a:rPr lang="ja-JP" altLang="en-US" sz="2500" dirty="0"/>
                  <a:t>推定量の漸近分布がガウス</a:t>
                </a:r>
                <a:r>
                  <a:rPr lang="ja-JP" altLang="en-US" sz="2500" dirty="0" smtClean="0"/>
                  <a:t>過程に従うことを利用：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 dirty="0">
                            <a:latin typeface="Cambria Math" panose="02040503050406030204" pitchFamily="18" charset="0"/>
                          </a:rPr>
                          <m:t>RMST</m:t>
                        </m:r>
                      </m:e>
                    </m:acc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は</m:t>
                    </m:r>
                  </m:oMath>
                </a14:m>
                <a:r>
                  <a:rPr lang="en-US" altLang="ja-JP" sz="2500" dirty="0"/>
                  <a:t>Kaplan–Meier</a:t>
                </a:r>
                <a:r>
                  <a:rPr lang="ja-JP" altLang="en-US" sz="2500" dirty="0" smtClean="0"/>
                  <a:t>推定量の関数になっている</a:t>
                </a:r>
                <a:endParaRPr lang="en-US" altLang="ja-JP" sz="2500" dirty="0" smtClean="0"/>
              </a:p>
              <a:p>
                <a:pPr lvl="1"/>
                <a:r>
                  <a:rPr lang="ja-JP" altLang="en-US" sz="2500" dirty="0" smtClean="0"/>
                  <a:t>モンテカルロベースの信頼区間 </a:t>
                </a:r>
                <a:r>
                  <a:rPr lang="en-US" altLang="ja-JP" sz="2500" dirty="0"/>
                  <a:t>(perturbation-resampling </a:t>
                </a:r>
                <a:r>
                  <a:rPr lang="en-US" altLang="ja-JP" sz="2500" dirty="0" smtClean="0"/>
                  <a:t>method: Lin, et al., </a:t>
                </a:r>
                <a:r>
                  <a:rPr lang="en-US" altLang="ja-JP" sz="2500" i="1" dirty="0" smtClean="0"/>
                  <a:t>Biometrika</a:t>
                </a:r>
                <a:r>
                  <a:rPr lang="en-US" altLang="ja-JP" sz="2500" dirty="0" smtClean="0"/>
                  <a:t> 1993 or </a:t>
                </a:r>
                <a:r>
                  <a:rPr lang="en-US" altLang="ja-JP" sz="2500" dirty="0" err="1" smtClean="0"/>
                  <a:t>Parzen</a:t>
                </a:r>
                <a:r>
                  <a:rPr lang="en-US" altLang="ja-JP" sz="2500" dirty="0" smtClean="0"/>
                  <a:t>, et </a:t>
                </a:r>
                <a:r>
                  <a:rPr lang="en-US" altLang="ja-JP" sz="2500" dirty="0"/>
                  <a:t>al., </a:t>
                </a:r>
                <a:r>
                  <a:rPr lang="en-US" altLang="ja-JP" sz="2500" i="1" dirty="0" err="1"/>
                  <a:t>Scand</a:t>
                </a:r>
                <a:r>
                  <a:rPr lang="en-US" altLang="ja-JP" sz="2500" i="1" dirty="0"/>
                  <a:t> J Statist</a:t>
                </a:r>
                <a:r>
                  <a:rPr lang="en-US" altLang="ja-JP" sz="2500" dirty="0"/>
                  <a:t> </a:t>
                </a:r>
                <a:r>
                  <a:rPr lang="en-US" altLang="ja-JP" sz="2500" dirty="0" smtClean="0"/>
                  <a:t>1997)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dirty="0">
                        <a:latin typeface="Cambria Math" panose="02040503050406030204" pitchFamily="18" charset="0"/>
                      </a:rPr>
                      <m:t>RMST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ja-JP" altLang="en-US" sz="2800" dirty="0" smtClean="0"/>
                  <a:t>の群間差の</a:t>
                </a:r>
                <a:r>
                  <a:rPr lang="en-US" altLang="ja-JP" sz="2800" dirty="0"/>
                  <a:t>Pointwise/Equal precision</a:t>
                </a:r>
                <a:r>
                  <a:rPr lang="ja-JP" altLang="en-US" sz="2800" dirty="0"/>
                  <a:t>信頼</a:t>
                </a:r>
                <a:r>
                  <a:rPr lang="ja-JP" altLang="en-US" sz="2800" dirty="0" smtClean="0"/>
                  <a:t>区間</a:t>
                </a:r>
                <a:endParaRPr lang="en-US" altLang="ja-JP" sz="2800" dirty="0" smtClean="0"/>
              </a:p>
              <a:p>
                <a:pPr lvl="1"/>
                <a:r>
                  <a:rPr lang="en-US" altLang="ja-JP" sz="2800" dirty="0" smtClean="0"/>
                  <a:t>Zhao, </a:t>
                </a:r>
                <a:r>
                  <a:rPr lang="en-US" altLang="ja-JP" sz="2800" dirty="0"/>
                  <a:t>et al. (</a:t>
                </a:r>
                <a:r>
                  <a:rPr lang="en-US" altLang="ja-JP" sz="2800" i="1" dirty="0"/>
                  <a:t>Biometrics</a:t>
                </a:r>
                <a:r>
                  <a:rPr lang="en-US" altLang="ja-JP" sz="2800" dirty="0"/>
                  <a:t> 2016)</a:t>
                </a:r>
                <a:endParaRPr lang="en-US" altLang="ja-JP" sz="2500" dirty="0" smtClean="0"/>
              </a:p>
              <a:p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48" t="-2191" r="-1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72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8B2-4965-4EBB-B949-D8FD8689054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Pointwise/Equal precision</a:t>
            </a:r>
            <a:r>
              <a:rPr lang="ja-JP" altLang="en-US" sz="4000" dirty="0"/>
              <a:t>信頼区間</a:t>
            </a:r>
            <a:endParaRPr kumimoji="1" lang="ja-JP" altLang="en-US" sz="40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9113" y="1103313"/>
            <a:ext cx="5565775" cy="55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90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3">
      <a:majorFont>
        <a:latin typeface="Segoe UI"/>
        <a:ea typeface="MigMix 1P"/>
        <a:cs typeface=""/>
      </a:majorFont>
      <a:minorFont>
        <a:latin typeface="Segoe UI"/>
        <a:ea typeface="MigMix 1P"/>
        <a:cs typeface="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スライドテンプレ.pptx" id="{4185127E-2D4E-47B9-ADE7-C82A7AA0862B}" vid="{50D8B515-1B81-4466-A6C4-256E4843276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standardTemplate</Template>
  <TotalTime>0</TotalTime>
  <Words>1065</Words>
  <Application>Microsoft Office PowerPoint</Application>
  <PresentationFormat>画面に合わせる (4:3)</PresentationFormat>
  <Paragraphs>207</Paragraphs>
  <Slides>16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4" baseType="lpstr">
      <vt:lpstr>Cambria Math</vt:lpstr>
      <vt:lpstr>Symbol</vt:lpstr>
      <vt:lpstr>Calibri</vt:lpstr>
      <vt:lpstr>Segoe UI</vt:lpstr>
      <vt:lpstr>MigMix 1P</vt:lpstr>
      <vt:lpstr>ＭＳ Ｐゴシック</vt:lpstr>
      <vt:lpstr>Arial</vt:lpstr>
      <vt:lpstr>ウェーブ</vt:lpstr>
      <vt:lpstr> 比例ハザード性の仮定が成立しないタイプの生存時間データの取り扱い  ―Restricted mean survival time (RMST)―</vt:lpstr>
      <vt:lpstr>本セッションの目標</vt:lpstr>
      <vt:lpstr>仮定</vt:lpstr>
      <vt:lpstr>Restricted mean survival time (RMST)</vt:lpstr>
      <vt:lpstr>RMSTとRMTL</vt:lpstr>
      <vt:lpstr>推定量と近似漸近分散</vt:lpstr>
      <vt:lpstr>仮説検定</vt:lpstr>
      <vt:lpstr>Pointwise/Equal precision信頼区間</vt:lpstr>
      <vt:lpstr>Pointwise/Equal precision信頼区間</vt:lpstr>
      <vt:lpstr>共変量調整</vt:lpstr>
      <vt:lpstr>漸近相対効率</vt:lpstr>
      <vt:lpstr>漸近相対効率 (と経験相対効率)</vt:lpstr>
      <vt:lpstr>漸近相対効率 (と経験相対効率)</vt:lpstr>
      <vt:lpstr>特徴など</vt:lpstr>
      <vt:lpstr>メモ</vt:lpstr>
      <vt:lpstr>参考文献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2017-04-05T04:07:02Z</dcterms:created>
  <dcterms:modified xsi:type="dcterms:W3CDTF">2017-04-05T04:07:10Z</dcterms:modified>
</cp:coreProperties>
</file>