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744" r:id="rId1"/>
  </p:sldMasterIdLst>
  <p:notesMasterIdLst>
    <p:notesMasterId r:id="rId28"/>
  </p:notesMasterIdLst>
  <p:sldIdLst>
    <p:sldId id="256" r:id="rId2"/>
    <p:sldId id="381"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404" r:id="rId17"/>
    <p:sldId id="396" r:id="rId18"/>
    <p:sldId id="405" r:id="rId19"/>
    <p:sldId id="406" r:id="rId20"/>
    <p:sldId id="407" r:id="rId21"/>
    <p:sldId id="408" r:id="rId22"/>
    <p:sldId id="399" r:id="rId23"/>
    <p:sldId id="400" r:id="rId24"/>
    <p:sldId id="401" r:id="rId25"/>
    <p:sldId id="402" r:id="rId26"/>
    <p:sldId id="403" r:id="rId27"/>
  </p:sldIdLst>
  <p:sldSz cx="9144000" cy="6858000" type="screen4x3"/>
  <p:notesSz cx="6794500" cy="9931400"/>
  <p:embeddedFontLst>
    <p:embeddedFont>
      <p:font typeface="MigMix 1P" panose="020B0600070205080204" charset="-128"/>
      <p:regular r:id="rId29"/>
      <p:bold r:id="rId30"/>
    </p:embeddedFont>
    <p:embeddedFont>
      <p:font typeface="Cambria Math" panose="02040503050406030204" pitchFamily="18" charset="0"/>
      <p:regular r:id="rId31"/>
    </p:embeddedFont>
    <p:embeddedFont>
      <p:font typeface="Calibri" panose="020F0502020204030204" pitchFamily="34"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
      <p:font typeface="HGPｺﾞｼｯｸM" panose="020B0600000000000000" pitchFamily="50" charset="-128"/>
      <p:regular r:id="rId40"/>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505050"/>
    <a:srgbClr val="F03C3C"/>
    <a:srgbClr val="F5F5F5"/>
    <a:srgbClr val="0096C8"/>
    <a:srgbClr val="00AF50"/>
    <a:srgbClr val="FAFAFA"/>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2" d="100"/>
          <a:sy n="102" d="100"/>
        </p:scale>
        <p:origin x="174" y="108"/>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458599E-A4E5-46C8-94F0-EDBD45863ACD}" type="datetimeFigureOut">
              <a:rPr kumimoji="1" lang="ja-JP" altLang="en-US" smtClean="0"/>
              <a:t>2017/4/5</a:t>
            </a:fld>
            <a:endParaRPr kumimoji="1" lang="ja-JP" altLang="en-US"/>
          </a:p>
        </p:txBody>
      </p:sp>
      <p:sp>
        <p:nvSpPr>
          <p:cNvPr id="4" name="スライド イメージ プレースホルダー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DFBF69E7-9770-4C59-91E5-C4A464A450E3}" type="slidenum">
              <a:rPr kumimoji="1" lang="ja-JP" altLang="en-US" smtClean="0"/>
              <a:t>‹#›</a:t>
            </a:fld>
            <a:endParaRPr kumimoji="1" lang="ja-JP" altLang="en-US"/>
          </a:p>
        </p:txBody>
      </p:sp>
    </p:spTree>
    <p:extLst>
      <p:ext uri="{BB962C8B-B14F-4D97-AF65-F5344CB8AC3E}">
        <p14:creationId xmlns:p14="http://schemas.microsoft.com/office/powerpoint/2010/main" val="41643729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FBF69E7-9770-4C59-91E5-C4A464A450E3}" type="slidenum">
              <a:rPr kumimoji="1" lang="ja-JP" altLang="en-US" smtClean="0"/>
              <a:t>1</a:t>
            </a:fld>
            <a:endParaRPr kumimoji="1" lang="ja-JP" altLang="en-US"/>
          </a:p>
        </p:txBody>
      </p:sp>
    </p:spTree>
    <p:extLst>
      <p:ext uri="{BB962C8B-B14F-4D97-AF65-F5344CB8AC3E}">
        <p14:creationId xmlns:p14="http://schemas.microsoft.com/office/powerpoint/2010/main" val="202179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gradFill flip="none" rotWithShape="1">
          <a:gsLst>
            <a:gs pos="0">
              <a:schemeClr val="bg1"/>
            </a:gs>
            <a:gs pos="90000">
              <a:srgbClr val="F5F5F5"/>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6953"/>
            <a:ext cx="7772400" cy="2823355"/>
          </a:xfrm>
        </p:spPr>
        <p:txBody>
          <a:bodyPr anchor="b">
            <a:normAutofit/>
          </a:bodyPr>
          <a:lstStyle>
            <a:lvl1pPr algn="l">
              <a:defRPr sz="5400" b="1" baseline="0">
                <a:solidFill>
                  <a:srgbClr val="0082B4"/>
                </a:solidFill>
                <a:latin typeface="Segoe UI" panose="020B0502040204020203" pitchFamily="34" charset="0"/>
                <a:ea typeface="MigMix 1P" panose="020B0502020203020207" pitchFamily="50" charset="-128"/>
                <a:cs typeface="MigMix 1P" panose="020B0502020203020207" pitchFamily="50" charset="-128"/>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56000"/>
            <a:ext cx="6400800" cy="3113359"/>
          </a:xfrm>
        </p:spPr>
        <p:txBody>
          <a:bodyPr>
            <a:normAutofit/>
          </a:bodyPr>
          <a:lstStyle>
            <a:lvl1pPr marL="0" indent="0" algn="l">
              <a:buNone/>
              <a:defRPr sz="2800" b="1" baseline="0">
                <a:solidFill>
                  <a:srgbClr val="505050"/>
                </a:solidFill>
                <a:latin typeface="Segoe UI" panose="020B0502040204020203" pitchFamily="34" charset="0"/>
                <a:ea typeface="MigMix 1P" panose="020B0502020203020207" pitchFamily="50" charset="-128"/>
                <a:cs typeface="MigMix 1P" panose="020B0502020203020207"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6" name="Slide Number Placeholder 5"/>
          <p:cNvSpPr>
            <a:spLocks noGrp="1"/>
          </p:cNvSpPr>
          <p:nvPr>
            <p:ph type="sldNum" sz="quarter" idx="12"/>
          </p:nvPr>
        </p:nvSpPr>
        <p:spPr/>
        <p:txBody>
          <a:bodyPr/>
          <a:lstStyle>
            <a:lvl1pPr>
              <a:defRPr b="1" baseline="0">
                <a:solidFill>
                  <a:srgbClr val="505050"/>
                </a:solidFill>
                <a:latin typeface="Segoe UI" panose="020B0502040204020203" pitchFamily="34" charset="0"/>
                <a:ea typeface="MigMix 1P" panose="020B0502020203020207" pitchFamily="50" charset="-128"/>
                <a:cs typeface="MigMix 1P" panose="020B0502020203020207" pitchFamily="50" charset="-128"/>
              </a:defRPr>
            </a:lvl1pPr>
          </a:lstStyle>
          <a:p>
            <a:fld id="{F5E538B2-4965-4EBB-B949-D8FD8689054B}" type="slidenum">
              <a:rPr kumimoji="1" lang="ja-JP" altLang="en-US" smtClean="0"/>
              <a:t>‹#›</a:t>
            </a:fld>
            <a:endParaRPr kumimoji="1" lang="ja-JP" altLang="en-US"/>
          </a:p>
        </p:txBody>
      </p:sp>
      <p:sp>
        <p:nvSpPr>
          <p:cNvPr id="7" name="フレーム 6"/>
          <p:cNvSpPr/>
          <p:nvPr/>
        </p:nvSpPr>
        <p:spPr>
          <a:xfrm>
            <a:off x="0" y="0"/>
            <a:ext cx="9144000" cy="6858000"/>
          </a:xfrm>
          <a:prstGeom prst="frame">
            <a:avLst>
              <a:gd name="adj1" fmla="val 621"/>
            </a:avLst>
          </a:prstGeom>
          <a:solidFill>
            <a:srgbClr val="008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0070319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02964"/>
            <a:ext cx="8784976" cy="5566395"/>
          </a:xfrm>
        </p:spPr>
        <p:txBody>
          <a:bodyPr anchor="t" anchorCtr="0"/>
          <a:lstStyle>
            <a:lvl1pPr marL="266700" indent="-266700">
              <a:buSzPct val="100000"/>
              <a:buFont typeface="Arial" panose="020B0604020202020204" pitchFamily="34" charset="0"/>
              <a:buChar char="•"/>
              <a:defRPr/>
            </a:lvl1pPr>
            <a:lvl2pPr marL="539750" indent="-273050">
              <a:buSzPct val="100000"/>
              <a:buFont typeface="Arial" panose="020B0604020202020204" pitchFamily="34" charset="0"/>
              <a:buChar char="•"/>
              <a:defRPr/>
            </a:lvl2pPr>
            <a:lvl3pPr marL="806450" indent="-266700">
              <a:buSzPct val="100000"/>
              <a:buFont typeface="Arial" panose="020B0604020202020204" pitchFamily="34" charset="0"/>
              <a:buChar char="•"/>
              <a:defRPr/>
            </a:lvl3pPr>
            <a:lvl4pPr marL="1071563" indent="-265113">
              <a:buSzPct val="100000"/>
              <a:buFont typeface="Arial" panose="020B0604020202020204" pitchFamily="34" charset="0"/>
              <a:buChar char="•"/>
              <a:defRPr/>
            </a:lvl4pPr>
            <a:lvl5pPr marL="1346200" indent="-274638">
              <a:buSzPct val="100000"/>
              <a:buFont typeface="Arial" panose="020B0604020202020204" pitchFamily="34" charset="0"/>
              <a:buChar cha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Slide Number Placeholder 5"/>
          <p:cNvSpPr>
            <a:spLocks noGrp="1"/>
          </p:cNvSpPr>
          <p:nvPr>
            <p:ph type="sldNum" sz="quarter" idx="12"/>
          </p:nvPr>
        </p:nvSpPr>
        <p:spPr/>
        <p:txBody>
          <a:bodyPr/>
          <a:lstStyle/>
          <a:p>
            <a:fld id="{F5E538B2-4965-4EBB-B949-D8FD8689054B}" type="slidenum">
              <a:rPr kumimoji="1" lang="ja-JP" altLang="en-US" smtClean="0"/>
              <a:t>‹#›</a:t>
            </a:fld>
            <a:endParaRPr kumimoji="1" lang="ja-JP" altLang="en-US"/>
          </a:p>
        </p:txBody>
      </p:sp>
      <p:sp>
        <p:nvSpPr>
          <p:cNvPr id="7" name="Title 6"/>
          <p:cNvSpPr>
            <a:spLocks noGrp="1"/>
          </p:cNvSpPr>
          <p:nvPr>
            <p:ph type="title"/>
          </p:nvPr>
        </p:nvSpPr>
        <p:spPr>
          <a:xfrm>
            <a:off x="179512" y="91694"/>
            <a:ext cx="8784976" cy="792000"/>
          </a:xfrm>
        </p:spPr>
        <p:txBody>
          <a:bodyPr/>
          <a:lstStyle>
            <a:lvl1pPr>
              <a:defRPr sz="4400" b="1">
                <a:solidFill>
                  <a:schemeClr val="bg1"/>
                </a:solidFill>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38923633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90032" y="2463560"/>
            <a:ext cx="7772400" cy="2407698"/>
          </a:xfrm>
          <a:solidFill>
            <a:srgbClr val="F5F5F5"/>
          </a:solidFill>
        </p:spPr>
        <p:txBody>
          <a:bodyPr anchor="t">
            <a:noAutofit/>
          </a:bodyPr>
          <a:lstStyle>
            <a:lvl1pPr algn="l">
              <a:defRPr sz="5400" b="1" cap="none">
                <a:solidFill>
                  <a:srgbClr val="0082B4"/>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0032" y="1452764"/>
            <a:ext cx="6417734" cy="939801"/>
          </a:xfrm>
          <a:noFill/>
        </p:spPr>
        <p:txBody>
          <a:bodyPr anchor="b">
            <a:normAutofit/>
          </a:bodyPr>
          <a:lstStyle>
            <a:lvl1pPr marL="0" indent="0" algn="l">
              <a:buNone/>
              <a:defRPr sz="2800" b="1">
                <a:solidFill>
                  <a:srgbClr val="50505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6" name="Slide Number Placeholder 5"/>
          <p:cNvSpPr>
            <a:spLocks noGrp="1"/>
          </p:cNvSpPr>
          <p:nvPr>
            <p:ph type="sldNum" sz="quarter" idx="12"/>
          </p:nvPr>
        </p:nvSpPr>
        <p:spPr/>
        <p:txBody>
          <a:bodyPr/>
          <a:lstStyle/>
          <a:p>
            <a:fld id="{F5E538B2-4965-4EBB-B949-D8FD8689054B}" type="slidenum">
              <a:rPr kumimoji="1" lang="ja-JP" altLang="en-US" smtClean="0"/>
              <a:t>‹#›</a:t>
            </a:fld>
            <a:endParaRPr kumimoji="1" lang="ja-JP" altLang="en-US"/>
          </a:p>
        </p:txBody>
      </p:sp>
      <p:sp>
        <p:nvSpPr>
          <p:cNvPr id="7" name="フレーム 6"/>
          <p:cNvSpPr/>
          <p:nvPr/>
        </p:nvSpPr>
        <p:spPr>
          <a:xfrm>
            <a:off x="0" y="0"/>
            <a:ext cx="9144000" cy="6858000"/>
          </a:xfrm>
          <a:prstGeom prst="frame">
            <a:avLst>
              <a:gd name="adj1" fmla="val 621"/>
            </a:avLst>
          </a:prstGeom>
          <a:solidFill>
            <a:srgbClr val="008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3748341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14" name="Rounded Rectangle 13"/>
          <p:cNvSpPr/>
          <p:nvPr/>
        </p:nvSpPr>
        <p:spPr>
          <a:xfrm>
            <a:off x="0" y="0"/>
            <a:ext cx="9144000" cy="980728"/>
          </a:xfrm>
          <a:prstGeom prst="roundRect">
            <a:avLst>
              <a:gd name="adj" fmla="val 3362"/>
            </a:avLst>
          </a:prstGeom>
          <a:solidFill>
            <a:srgbClr val="008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latin typeface="Segoe UI" panose="020B0502040204020203" pitchFamily="34" charset="0"/>
              <a:ea typeface="MigMix 1P" panose="020B0502020203020207" pitchFamily="50" charset="-128"/>
            </a:endParaRPr>
          </a:p>
        </p:txBody>
      </p:sp>
      <p:sp>
        <p:nvSpPr>
          <p:cNvPr id="2" name="Title Placeholder 1"/>
          <p:cNvSpPr>
            <a:spLocks noGrp="1"/>
          </p:cNvSpPr>
          <p:nvPr>
            <p:ph type="title"/>
          </p:nvPr>
        </p:nvSpPr>
        <p:spPr>
          <a:xfrm>
            <a:off x="179512" y="94320"/>
            <a:ext cx="8784976" cy="792088"/>
          </a:xfrm>
          <a:prstGeom prst="rect">
            <a:avLst/>
          </a:prstGeom>
        </p:spPr>
        <p:txBody>
          <a:bodyPr vert="horz" lIns="91440" tIns="45720" rIns="91440" bIns="45720" rtlCol="0" anchor="ctr">
            <a:noAutofit/>
          </a:bodyPr>
          <a:lstStyle/>
          <a:p>
            <a:r>
              <a:rPr lang="ja-JP" altLang="en-US" dirty="0" smtClean="0"/>
              <a:t>マスター タイトルの書式設定</a:t>
            </a:r>
            <a:endParaRPr lang="en-US" dirty="0"/>
          </a:p>
        </p:txBody>
      </p:sp>
      <p:sp>
        <p:nvSpPr>
          <p:cNvPr id="6" name="Slide Number Placeholder 5"/>
          <p:cNvSpPr>
            <a:spLocks noGrp="1"/>
          </p:cNvSpPr>
          <p:nvPr>
            <p:ph type="sldNum" sz="quarter" idx="4"/>
          </p:nvPr>
        </p:nvSpPr>
        <p:spPr>
          <a:xfrm>
            <a:off x="7802662" y="6304235"/>
            <a:ext cx="1161826" cy="365125"/>
          </a:xfrm>
          <a:prstGeom prst="rect">
            <a:avLst/>
          </a:prstGeom>
        </p:spPr>
        <p:txBody>
          <a:bodyPr vert="horz" lIns="91440" tIns="45720" rIns="91440" bIns="45720" rtlCol="0" anchor="ctr"/>
          <a:lstStyle>
            <a:lvl1pPr algn="r">
              <a:defRPr sz="2000" b="1" baseline="0">
                <a:solidFill>
                  <a:schemeClr val="tx2"/>
                </a:solidFill>
                <a:latin typeface="Segoe UI" panose="020B0502040204020203" pitchFamily="34" charset="0"/>
                <a:ea typeface="MigMix 1P" panose="020B0502020203020207" pitchFamily="50" charset="-128"/>
              </a:defRPr>
            </a:lvl1pPr>
          </a:lstStyle>
          <a:p>
            <a:fld id="{F5E538B2-4965-4EBB-B949-D8FD8689054B}" type="slidenum">
              <a:rPr kumimoji="1" lang="ja-JP" altLang="en-US" smtClean="0"/>
              <a:t>‹#›</a:t>
            </a:fld>
            <a:endParaRPr kumimoji="1" lang="ja-JP" altLang="en-US"/>
          </a:p>
        </p:txBody>
      </p:sp>
      <p:sp>
        <p:nvSpPr>
          <p:cNvPr id="3" name="Text Placeholder 2"/>
          <p:cNvSpPr>
            <a:spLocks noGrp="1"/>
          </p:cNvSpPr>
          <p:nvPr>
            <p:ph type="body" idx="1"/>
          </p:nvPr>
        </p:nvSpPr>
        <p:spPr>
          <a:xfrm>
            <a:off x="179512" y="1097514"/>
            <a:ext cx="8784976" cy="5571846"/>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フレーム 6"/>
          <p:cNvSpPr/>
          <p:nvPr/>
        </p:nvSpPr>
        <p:spPr>
          <a:xfrm>
            <a:off x="0" y="0"/>
            <a:ext cx="9144000" cy="6858000"/>
          </a:xfrm>
          <a:prstGeom prst="frame">
            <a:avLst>
              <a:gd name="adj1" fmla="val 621"/>
            </a:avLst>
          </a:prstGeom>
          <a:solidFill>
            <a:srgbClr val="008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4310172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Lst>
  <p:timing>
    <p:tnLst>
      <p:par>
        <p:cTn id="1" dur="indefinite" restart="never" nodeType="tmRoot"/>
      </p:par>
    </p:tnLst>
  </p:timing>
  <p:hf hdr="0" ftr="0" dt="0"/>
  <p:txStyles>
    <p:titleStyle>
      <a:lvl1pPr algn="l" defTabSz="914400" rtl="0" eaLnBrk="1" latinLnBrk="0" hangingPunct="1">
        <a:spcBef>
          <a:spcPct val="0"/>
        </a:spcBef>
        <a:buNone/>
        <a:defRPr kumimoji="1" sz="4400" b="1" kern="1200" baseline="0">
          <a:solidFill>
            <a:schemeClr val="bg1"/>
          </a:solidFill>
          <a:latin typeface="Segoe UI" panose="020B0502040204020203" pitchFamily="34" charset="0"/>
          <a:ea typeface="MigMix 1P" panose="020B0502020203020207" pitchFamily="50" charset="-128"/>
          <a:cs typeface="MigMix 1P" panose="020B0502020203020207" pitchFamily="50" charset="-128"/>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66700" indent="-266700" algn="l" defTabSz="914400" rtl="0" eaLnBrk="1" latinLnBrk="0" hangingPunct="1">
        <a:spcBef>
          <a:spcPts val="800"/>
        </a:spcBef>
        <a:spcAft>
          <a:spcPts val="400"/>
        </a:spcAft>
        <a:buClr>
          <a:srgbClr val="0082B4"/>
        </a:buClr>
        <a:buSzPct val="100000"/>
        <a:buFont typeface="Arial" panose="020B0604020202020204" pitchFamily="34" charset="0"/>
        <a:buChar char="•"/>
        <a:defRPr kumimoji="1" sz="3600" kern="1200" baseline="0">
          <a:solidFill>
            <a:srgbClr val="505050"/>
          </a:solidFill>
          <a:latin typeface="Segoe UI" panose="020B0502040204020203" pitchFamily="34" charset="0"/>
          <a:ea typeface="MigMix 1P" panose="020B0502020203020207" pitchFamily="50" charset="-128"/>
          <a:cs typeface="+mn-cs"/>
        </a:defRPr>
      </a:lvl1pPr>
      <a:lvl2pPr marL="539750" indent="-273050" algn="l" defTabSz="914400" rtl="0" eaLnBrk="1" latinLnBrk="0" hangingPunct="1">
        <a:spcBef>
          <a:spcPts val="900"/>
        </a:spcBef>
        <a:spcAft>
          <a:spcPts val="900"/>
        </a:spcAft>
        <a:buClr>
          <a:srgbClr val="0082B4"/>
        </a:buClr>
        <a:buSzPct val="100000"/>
        <a:buFont typeface="Arial" panose="020B0604020202020204" pitchFamily="34" charset="0"/>
        <a:buChar char="•"/>
        <a:defRPr kumimoji="1" sz="3600" kern="1200" baseline="0">
          <a:solidFill>
            <a:srgbClr val="505050"/>
          </a:solidFill>
          <a:latin typeface="Segoe UI" panose="020B0502040204020203" pitchFamily="34" charset="0"/>
          <a:ea typeface="MigMix 1P" panose="020B0502020203020207" pitchFamily="50" charset="-128"/>
          <a:cs typeface="+mn-cs"/>
        </a:defRPr>
      </a:lvl2pPr>
      <a:lvl3pPr marL="806450" indent="-266700" algn="l" defTabSz="914400" rtl="0" eaLnBrk="1" latinLnBrk="0" hangingPunct="1">
        <a:spcBef>
          <a:spcPts val="900"/>
        </a:spcBef>
        <a:spcAft>
          <a:spcPts val="900"/>
        </a:spcAft>
        <a:buClr>
          <a:srgbClr val="0082B4"/>
        </a:buClr>
        <a:buSzPct val="100000"/>
        <a:buFont typeface="Arial" panose="020B0604020202020204" pitchFamily="34" charset="0"/>
        <a:buChar char="•"/>
        <a:defRPr kumimoji="1" sz="3600" kern="1200" baseline="0">
          <a:solidFill>
            <a:srgbClr val="505050"/>
          </a:solidFill>
          <a:latin typeface="Segoe UI" panose="020B0502040204020203" pitchFamily="34" charset="0"/>
          <a:ea typeface="MigMix 1P" panose="020B0502020203020207" pitchFamily="50" charset="-128"/>
          <a:cs typeface="+mn-cs"/>
        </a:defRPr>
      </a:lvl3pPr>
      <a:lvl4pPr marL="1071563" indent="-265113" algn="l" defTabSz="914400" rtl="0" eaLnBrk="1" latinLnBrk="0" hangingPunct="1">
        <a:spcBef>
          <a:spcPts val="900"/>
        </a:spcBef>
        <a:spcAft>
          <a:spcPts val="900"/>
        </a:spcAft>
        <a:buClr>
          <a:srgbClr val="0082B4"/>
        </a:buClr>
        <a:buSzPct val="100000"/>
        <a:buFont typeface="Arial" panose="020B0604020202020204" pitchFamily="34" charset="0"/>
        <a:buChar char="•"/>
        <a:defRPr kumimoji="1" sz="3600" kern="1200" baseline="0">
          <a:solidFill>
            <a:srgbClr val="505050"/>
          </a:solidFill>
          <a:latin typeface="Segoe UI" panose="020B0502040204020203" pitchFamily="34" charset="0"/>
          <a:ea typeface="MigMix 1P" panose="020B0502020203020207" pitchFamily="50" charset="-128"/>
          <a:cs typeface="+mn-cs"/>
        </a:defRPr>
      </a:lvl4pPr>
      <a:lvl5pPr marL="1346200" indent="-274638" algn="l" defTabSz="914400" rtl="0" eaLnBrk="1" latinLnBrk="0" hangingPunct="1">
        <a:spcBef>
          <a:spcPts val="900"/>
        </a:spcBef>
        <a:spcAft>
          <a:spcPts val="900"/>
        </a:spcAft>
        <a:buClr>
          <a:srgbClr val="0082B4"/>
        </a:buClr>
        <a:buSzPct val="100000"/>
        <a:buFont typeface="Arial" panose="020B0604020202020204" pitchFamily="34" charset="0"/>
        <a:buChar char="•"/>
        <a:defRPr kumimoji="1" sz="3600" kern="1200" baseline="0">
          <a:solidFill>
            <a:srgbClr val="505050"/>
          </a:solidFill>
          <a:latin typeface="Segoe UI" panose="020B0502040204020203" pitchFamily="34" charset="0"/>
          <a:ea typeface="MigMix 1P" panose="020B0502020203020207" pitchFamily="50" charset="-128"/>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nshi.jp/contents/stat/dsrt4th/"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ctr"/>
            <a:r>
              <a:rPr lang="en-US" altLang="ja-JP" sz="4800" dirty="0" smtClean="0"/>
              <a:t/>
            </a:r>
            <a:br>
              <a:rPr lang="en-US" altLang="ja-JP" sz="4800" dirty="0" smtClean="0"/>
            </a:br>
            <a:r>
              <a:rPr lang="ja-JP" altLang="en-US" sz="4800" dirty="0" smtClean="0"/>
              <a:t>競合</a:t>
            </a:r>
            <a:r>
              <a:rPr lang="ja-JP" altLang="en-US" sz="4800" dirty="0"/>
              <a:t>リスクを考慮した解析</a:t>
            </a:r>
            <a:endParaRPr kumimoji="1" lang="ja-JP" altLang="en-US" sz="4000" dirty="0"/>
          </a:p>
        </p:txBody>
      </p:sp>
      <p:sp>
        <p:nvSpPr>
          <p:cNvPr id="3" name="サブタイトル 2"/>
          <p:cNvSpPr>
            <a:spLocks noGrp="1"/>
          </p:cNvSpPr>
          <p:nvPr>
            <p:ph type="subTitle" idx="1"/>
          </p:nvPr>
        </p:nvSpPr>
        <p:spPr>
          <a:xfrm>
            <a:off x="685799" y="3556000"/>
            <a:ext cx="7660341" cy="3113359"/>
          </a:xfrm>
        </p:spPr>
        <p:txBody>
          <a:bodyPr>
            <a:normAutofit/>
          </a:bodyPr>
          <a:lstStyle/>
          <a:p>
            <a:r>
              <a:rPr kumimoji="1" lang="en-US" altLang="ja-JP" sz="2600" b="0" dirty="0" smtClean="0"/>
              <a:t>2017/3/9</a:t>
            </a:r>
          </a:p>
          <a:p>
            <a:endParaRPr kumimoji="1" lang="en-US" altLang="ja-JP" sz="1400" b="0" dirty="0" smtClean="0"/>
          </a:p>
          <a:p>
            <a:r>
              <a:rPr lang="ja-JP" altLang="en-US" sz="2600" b="0" dirty="0" smtClean="0"/>
              <a:t>　坂巻 </a:t>
            </a:r>
            <a:r>
              <a:rPr lang="ja-JP" altLang="en-US" sz="2600" b="0" dirty="0"/>
              <a:t>顕太郎（横浜市立大学）</a:t>
            </a:r>
          </a:p>
          <a:p>
            <a:r>
              <a:rPr lang="ja-JP" altLang="en-US" sz="2600" b="0" dirty="0" smtClean="0"/>
              <a:t>　田嶋 </a:t>
            </a:r>
            <a:r>
              <a:rPr lang="ja-JP" altLang="en-US" sz="2600" b="0" dirty="0"/>
              <a:t>幸聖（中外製薬）</a:t>
            </a:r>
          </a:p>
          <a:p>
            <a:r>
              <a:rPr lang="ja-JP" altLang="en-US" sz="2600" b="0" dirty="0" smtClean="0"/>
              <a:t>○長島 </a:t>
            </a:r>
            <a:r>
              <a:rPr lang="ja-JP" altLang="en-US" sz="2600" b="0" dirty="0"/>
              <a:t>健悟（千葉大学</a:t>
            </a:r>
            <a:r>
              <a:rPr lang="ja-JP" altLang="en-US" sz="2600" b="0" dirty="0" smtClean="0"/>
              <a:t>）</a:t>
            </a:r>
            <a:endParaRPr lang="ja-JP" altLang="en-US" sz="2600" b="0" dirty="0"/>
          </a:p>
          <a:p>
            <a:r>
              <a:rPr lang="ja-JP" altLang="en-US" sz="2600" b="0" dirty="0" smtClean="0"/>
              <a:t>　吉田 </a:t>
            </a:r>
            <a:r>
              <a:rPr lang="ja-JP" altLang="en-US" sz="2600" b="0" dirty="0"/>
              <a:t>瑞樹（ファイザー</a:t>
            </a:r>
            <a:r>
              <a:rPr lang="ja-JP" altLang="en-US" sz="2600" b="0" dirty="0" smtClean="0"/>
              <a:t>）</a:t>
            </a:r>
            <a:endParaRPr lang="en-US" altLang="ja-JP" sz="2600" b="0" dirty="0"/>
          </a:p>
        </p:txBody>
      </p:sp>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1</a:t>
            </a:fld>
            <a:endParaRPr kumimoji="1" lang="ja-JP" altLang="en-US"/>
          </a:p>
        </p:txBody>
      </p:sp>
    </p:spTree>
    <p:extLst>
      <p:ext uri="{BB962C8B-B14F-4D97-AF65-F5344CB8AC3E}">
        <p14:creationId xmlns:p14="http://schemas.microsoft.com/office/powerpoint/2010/main" val="16803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二つのハザード</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ja-JP" altLang="en-US" sz="2400" dirty="0" smtClean="0"/>
                  <a:t>二つのハザードは分母が若干違うだけの様に見えるが</a:t>
                </a:r>
                <a:r>
                  <a:rPr lang="en-US" altLang="ja-JP" sz="2400" dirty="0"/>
                  <a:t>, </a:t>
                </a:r>
                <a:r>
                  <a:rPr lang="ja-JP" altLang="en-US" sz="2400" dirty="0"/>
                  <a:t>大きく異なる</a:t>
                </a:r>
                <a:r>
                  <a:rPr lang="ja-JP" altLang="en-US" sz="2400" dirty="0" smtClean="0"/>
                  <a:t>指標</a:t>
                </a:r>
                <a:endParaRPr lang="en-US" altLang="ja-JP" sz="2400" dirty="0" smtClean="0"/>
              </a:p>
              <a:p>
                <a:pPr lvl="1"/>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𝜆</m:t>
                        </m:r>
                      </m:e>
                      <m:sub>
                        <m:r>
                          <a:rPr lang="en-US" altLang="ja-JP" sz="2400" i="1" dirty="0">
                            <a:latin typeface="Cambria Math" panose="02040503050406030204" pitchFamily="18" charset="0"/>
                          </a:rPr>
                          <m:t>𝑗𝑘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r>
                      <a:rPr lang="en-US" altLang="ja-JP" sz="2400" i="1" dirty="0">
                        <a:latin typeface="Cambria Math" panose="02040503050406030204" pitchFamily="18" charset="0"/>
                      </a:rPr>
                      <m:t>=</m:t>
                    </m:r>
                    <m:f>
                      <m:fPr>
                        <m:ctrlPr>
                          <a:rPr lang="en-US" altLang="ja-JP" sz="2400" i="1" dirty="0">
                            <a:latin typeface="Cambria Math" panose="02040503050406030204" pitchFamily="18" charset="0"/>
                          </a:rPr>
                        </m:ctrlPr>
                      </m:fPr>
                      <m:num>
                        <m:r>
                          <m:rPr>
                            <m:sty m:val="p"/>
                          </m:rPr>
                          <a:rPr lang="en-US" altLang="ja-JP" sz="2400" dirty="0">
                            <a:latin typeface="Cambria Math" panose="02040503050406030204" pitchFamily="18" charset="0"/>
                          </a:rPr>
                          <m:t>d</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𝑗𝑘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r>
                          <a:rPr lang="en-US" altLang="ja-JP" sz="2400" i="1" dirty="0">
                            <a:latin typeface="Cambria Math" panose="02040503050406030204" pitchFamily="18" charset="0"/>
                          </a:rPr>
                          <m:t>/</m:t>
                        </m:r>
                        <m:r>
                          <m:rPr>
                            <m:sty m:val="p"/>
                          </m:rPr>
                          <a:rPr lang="en-US" altLang="ja-JP" sz="2400" dirty="0">
                            <a:latin typeface="Cambria Math" panose="02040503050406030204" pitchFamily="18" charset="0"/>
                          </a:rPr>
                          <m:t>d</m:t>
                        </m:r>
                        <m:r>
                          <a:rPr lang="en-US" altLang="ja-JP" sz="2400" i="1" dirty="0">
                            <a:latin typeface="Cambria Math" panose="02040503050406030204" pitchFamily="18" charset="0"/>
                          </a:rPr>
                          <m:t>𝑡</m:t>
                        </m:r>
                      </m:num>
                      <m:den>
                        <m:r>
                          <a:rPr lang="en-US" altLang="ja-JP" sz="2400" i="1" dirty="0">
                            <a:latin typeface="Cambria Math" panose="02040503050406030204" pitchFamily="18" charset="0"/>
                          </a:rPr>
                          <m:t>1−</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den>
                    </m:f>
                  </m:oMath>
                </a14:m>
                <a:r>
                  <a:rPr lang="en-US" altLang="ja-JP" sz="2400" dirty="0" smtClean="0"/>
                  <a:t/>
                </a:r>
                <a:br>
                  <a:rPr lang="en-US" altLang="ja-JP" sz="2400" dirty="0" smtClean="0"/>
                </a:br>
                <a:r>
                  <a:rPr lang="ja-JP" altLang="en-US" sz="2400" dirty="0" smtClean="0"/>
                  <a:t>イベント発生率の指標 </a:t>
                </a:r>
                <a:r>
                  <a:rPr lang="en-US" altLang="ja-JP" sz="2400" dirty="0" smtClean="0"/>
                  <a:t>(</a:t>
                </a:r>
                <a:r>
                  <a:rPr lang="ja-JP" altLang="en-US" sz="2400" dirty="0" smtClean="0"/>
                  <a:t>競合リスクがない場合と同じ解釈</a:t>
                </a:r>
                <a:r>
                  <a:rPr lang="en-US" altLang="ja-JP" sz="2400" dirty="0" smtClean="0"/>
                  <a:t>)</a:t>
                </a:r>
              </a:p>
              <a:p>
                <a:pPr lvl="1"/>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𝛾</m:t>
                        </m:r>
                      </m:e>
                      <m:sub>
                        <m:r>
                          <a:rPr lang="en-US" altLang="ja-JP" sz="2400" i="1" dirty="0">
                            <a:latin typeface="Cambria Math" panose="02040503050406030204" pitchFamily="18" charset="0"/>
                          </a:rPr>
                          <m:t>𝑗𝑘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r>
                      <a:rPr lang="en-US" altLang="ja-JP" sz="2400" i="1" dirty="0">
                        <a:latin typeface="Cambria Math" panose="02040503050406030204" pitchFamily="18" charset="0"/>
                      </a:rPr>
                      <m:t>=</m:t>
                    </m:r>
                    <m:f>
                      <m:fPr>
                        <m:ctrlPr>
                          <a:rPr lang="en-US" altLang="ja-JP" sz="2400" i="1" dirty="0">
                            <a:latin typeface="Cambria Math" panose="02040503050406030204" pitchFamily="18" charset="0"/>
                          </a:rPr>
                        </m:ctrlPr>
                      </m:fPr>
                      <m:num>
                        <m:r>
                          <m:rPr>
                            <m:sty m:val="p"/>
                          </m:rPr>
                          <a:rPr lang="en-US" altLang="ja-JP" sz="2400" dirty="0">
                            <a:latin typeface="Cambria Math" panose="02040503050406030204" pitchFamily="18" charset="0"/>
                          </a:rPr>
                          <m:t>d</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𝑗𝑘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r>
                          <a:rPr lang="en-US" altLang="ja-JP" sz="2400" i="1" dirty="0">
                            <a:latin typeface="Cambria Math" panose="02040503050406030204" pitchFamily="18" charset="0"/>
                          </a:rPr>
                          <m:t>/</m:t>
                        </m:r>
                        <m:r>
                          <m:rPr>
                            <m:sty m:val="p"/>
                          </m:rPr>
                          <a:rPr lang="en-US" altLang="ja-JP" sz="2400" dirty="0">
                            <a:latin typeface="Cambria Math" panose="02040503050406030204" pitchFamily="18" charset="0"/>
                          </a:rPr>
                          <m:t>d</m:t>
                        </m:r>
                        <m:r>
                          <a:rPr lang="en-US" altLang="ja-JP" sz="2400" i="1" dirty="0">
                            <a:latin typeface="Cambria Math" panose="02040503050406030204" pitchFamily="18" charset="0"/>
                          </a:rPr>
                          <m:t>𝑡</m:t>
                        </m:r>
                      </m:num>
                      <m:den>
                        <m:r>
                          <a:rPr lang="en-US" altLang="ja-JP" sz="2400" i="1" dirty="0">
                            <a:latin typeface="Cambria Math" panose="02040503050406030204" pitchFamily="18" charset="0"/>
                          </a:rPr>
                          <m:t>1−</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𝑗𝑘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den>
                    </m:f>
                    <m:r>
                      <a:rPr lang="en-US" altLang="ja-JP" sz="2400" b="0" i="1" dirty="0" smtClean="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𝜆</m:t>
                        </m:r>
                      </m:e>
                      <m:sub>
                        <m:r>
                          <a:rPr lang="en-US" altLang="ja-JP" sz="2400" i="1" dirty="0">
                            <a:latin typeface="Cambria Math" panose="02040503050406030204" pitchFamily="18" charset="0"/>
                          </a:rPr>
                          <m:t>𝑗𝑘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f>
                      <m:fPr>
                        <m:ctrlPr>
                          <a:rPr lang="en-US" altLang="ja-JP" sz="2400" b="0" i="1" dirty="0" smtClean="0">
                            <a:latin typeface="Cambria Math" panose="02040503050406030204" pitchFamily="18" charset="0"/>
                          </a:rPr>
                        </m:ctrlPr>
                      </m:fPr>
                      <m:num>
                        <m:r>
                          <a:rPr lang="en-US" altLang="ja-JP" sz="2400" i="1" dirty="0">
                            <a:latin typeface="Cambria Math" panose="02040503050406030204" pitchFamily="18" charset="0"/>
                          </a:rPr>
                          <m:t>1−</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num>
                      <m:den>
                        <m:r>
                          <a:rPr lang="en-US" altLang="ja-JP" sz="2400" i="1" dirty="0">
                            <a:latin typeface="Cambria Math" panose="02040503050406030204" pitchFamily="18" charset="0"/>
                          </a:rPr>
                          <m:t>1−</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𝑗𝑘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den>
                    </m:f>
                  </m:oMath>
                </a14:m>
                <a:r>
                  <a:rPr lang="en-US" altLang="ja-JP" sz="2400" dirty="0" smtClean="0"/>
                  <a:t/>
                </a:r>
                <a:br>
                  <a:rPr lang="en-US" altLang="ja-JP" sz="2400" dirty="0" smtClean="0"/>
                </a:br>
                <a:r>
                  <a:rPr lang="en-US" altLang="ja-JP" sz="2400" dirty="0" smtClean="0"/>
                  <a:t>(</a:t>
                </a:r>
                <a:r>
                  <a:rPr lang="ja-JP" altLang="en-US" sz="2400" dirty="0" smtClean="0"/>
                  <a:t>競合イベントを考慮した</a:t>
                </a:r>
                <a:r>
                  <a:rPr lang="en-US" altLang="ja-JP" sz="2400" dirty="0" smtClean="0"/>
                  <a:t>) </a:t>
                </a:r>
                <a:r>
                  <a:rPr lang="ja-JP" altLang="en-US" sz="2400" dirty="0" smtClean="0"/>
                  <a:t>考慮した</a:t>
                </a:r>
                <a:r>
                  <a:rPr lang="ja-JP" altLang="en-US" sz="2400" dirty="0"/>
                  <a:t>イベント</a:t>
                </a:r>
                <a:r>
                  <a:rPr lang="ja-JP" altLang="en-US" sz="2400" dirty="0" smtClean="0"/>
                  <a:t>発生率 </a:t>
                </a:r>
                <a:r>
                  <a:rPr lang="en-US" altLang="ja-JP" sz="2400" dirty="0" smtClean="0"/>
                  <a:t>(</a:t>
                </a:r>
                <a:r>
                  <a:rPr lang="ja-JP" altLang="en-US" sz="2400" dirty="0"/>
                  <a:t>の様な</a:t>
                </a:r>
                <a:r>
                  <a:rPr lang="en-US" altLang="ja-JP" sz="2400" dirty="0" smtClean="0"/>
                  <a:t>) </a:t>
                </a:r>
                <a:r>
                  <a:rPr lang="ja-JP" altLang="en-US" sz="2400" dirty="0" smtClean="0"/>
                  <a:t>指標</a:t>
                </a:r>
                <a:endParaRPr lang="en-US" altLang="ja-JP" sz="2400" dirty="0" smtClean="0"/>
              </a:p>
              <a:p>
                <a:pPr lvl="1"/>
                <a:r>
                  <a:rPr lang="ja-JP" altLang="en-US" sz="2400" dirty="0" smtClean="0"/>
                  <a:t>競合リスクがない場合は</a:t>
                </a:r>
                <a14:m>
                  <m:oMath xmlns:m="http://schemas.openxmlformats.org/officeDocument/2006/math">
                    <m:r>
                      <a:rPr lang="en-US" altLang="ja-JP" sz="2400" i="1" dirty="0">
                        <a:latin typeface="Cambria Math" panose="02040503050406030204" pitchFamily="18" charset="0"/>
                      </a:rPr>
                      <m:t>𝜆</m:t>
                    </m:r>
                  </m:oMath>
                </a14:m>
                <a:r>
                  <a:rPr lang="ja-JP" altLang="en-US" sz="2400" dirty="0" smtClean="0"/>
                  <a:t>と</a:t>
                </a:r>
                <a14:m>
                  <m:oMath xmlns:m="http://schemas.openxmlformats.org/officeDocument/2006/math">
                    <m:r>
                      <a:rPr lang="en-US" altLang="ja-JP" sz="2400" i="1" dirty="0">
                        <a:latin typeface="Cambria Math" panose="02040503050406030204" pitchFamily="18" charset="0"/>
                      </a:rPr>
                      <m:t>𝐹</m:t>
                    </m:r>
                  </m:oMath>
                </a14:m>
                <a:r>
                  <a:rPr lang="ja-JP" altLang="en-US" sz="2400" dirty="0" smtClean="0"/>
                  <a:t>が対応するが</a:t>
                </a:r>
                <a:r>
                  <a:rPr lang="en-US" altLang="ja-JP" sz="2400" dirty="0" smtClean="0"/>
                  <a:t>…</a:t>
                </a:r>
              </a:p>
              <a:p>
                <a:endParaRPr lang="ja-JP" altLang="en-US" sz="27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902" t="-98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10</a:t>
            </a:fld>
            <a:endParaRPr kumimoji="1" lang="ja-JP" altLang="en-US"/>
          </a:p>
        </p:txBody>
      </p:sp>
    </p:spTree>
    <p:extLst>
      <p:ext uri="{BB962C8B-B14F-4D97-AF65-F5344CB8AC3E}">
        <p14:creationId xmlns:p14="http://schemas.microsoft.com/office/powerpoint/2010/main" val="3253306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よく知られている問題点</a:t>
            </a:r>
            <a:endParaRPr kumimoji="1" lang="ja-JP" altLang="en-US" sz="54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Autofit/>
              </a:bodyPr>
              <a:lstStyle/>
              <a:p>
                <a:r>
                  <a:rPr lang="ja-JP" altLang="en-US" sz="2400" dirty="0" smtClean="0"/>
                  <a:t>競合リスク間の独立性が仮定できなければ</a:t>
                </a:r>
                <a:r>
                  <a:rPr lang="en-US" altLang="ja-JP" sz="2400" dirty="0" smtClean="0"/>
                  <a:t>, </a:t>
                </a:r>
                <a:r>
                  <a:rPr lang="ja-JP" altLang="en-US" sz="2400" dirty="0" smtClean="0"/>
                  <a:t>原因別ハザードタイプの</a:t>
                </a:r>
                <a:r>
                  <a:rPr lang="en-US" altLang="ja-JP" sz="2400" dirty="0" smtClean="0"/>
                  <a:t>Kaplan–Meier</a:t>
                </a:r>
                <a:r>
                  <a:rPr lang="ja-JP" altLang="en-US" sz="2400" dirty="0" smtClean="0"/>
                  <a:t>推定量は興味のあるイベントの発生率を過大推定</a:t>
                </a:r>
                <a:endParaRPr lang="en-US" altLang="ja-JP" sz="2400" dirty="0" smtClean="0"/>
              </a:p>
              <a:p>
                <a:r>
                  <a:rPr lang="en-US" altLang="ja-JP" sz="2400" dirty="0" smtClean="0"/>
                  <a:t>CIF</a:t>
                </a:r>
                <a:r>
                  <a:rPr lang="ja-JP" altLang="en-US" sz="2400" dirty="0"/>
                  <a:t>の</a:t>
                </a:r>
                <a:r>
                  <a:rPr lang="ja-JP" altLang="en-US" sz="2400" dirty="0" smtClean="0"/>
                  <a:t>推定や</a:t>
                </a:r>
                <a:r>
                  <a:rPr lang="en-US" altLang="ja-JP" sz="2400" dirty="0" smtClean="0"/>
                  <a:t>CIF</a:t>
                </a:r>
                <a:r>
                  <a:rPr lang="ja-JP" altLang="en-US" sz="2400" dirty="0" smtClean="0"/>
                  <a:t>の群間比較が提案された</a:t>
                </a:r>
                <a:endParaRPr lang="en-US" altLang="ja-JP" sz="2400" dirty="0" smtClean="0"/>
              </a:p>
              <a:p>
                <a:pPr lvl="1"/>
                <a:r>
                  <a:rPr lang="en-US" altLang="ja-JP" sz="2400" dirty="0" smtClean="0"/>
                  <a:t>CIF</a:t>
                </a:r>
                <a:r>
                  <a:rPr lang="ja-JP" altLang="en-US" sz="2400" dirty="0" smtClean="0"/>
                  <a:t>の一致推定量 </a:t>
                </a:r>
                <a:r>
                  <a:rPr lang="en-US" altLang="ja-JP" sz="2400" dirty="0" smtClean="0"/>
                  <a:t>(Aalen, 1978)</a:t>
                </a:r>
              </a:p>
              <a:p>
                <a:pPr lvl="1"/>
                <a:r>
                  <a:rPr lang="ja-JP" altLang="en-US" sz="2400" dirty="0" smtClean="0"/>
                  <a:t>部分分布ハザードの重み付き和に基づく検定 </a:t>
                </a:r>
                <a:r>
                  <a:rPr lang="en-US" altLang="ja-JP" sz="2400" dirty="0" smtClean="0"/>
                  <a:t>(</a:t>
                </a:r>
                <a:r>
                  <a:rPr lang="en-US" altLang="ja-JP" sz="2400" dirty="0"/>
                  <a:t>Gray, </a:t>
                </a:r>
                <a:r>
                  <a:rPr lang="en-US" altLang="ja-JP" sz="2400" dirty="0" smtClean="0"/>
                  <a:t>1988)</a:t>
                </a:r>
              </a:p>
              <a:p>
                <a:pPr lvl="2"/>
                <a:r>
                  <a:rPr lang="ja-JP" altLang="en-US" sz="2400" dirty="0" smtClean="0"/>
                  <a:t>二群の場合</a:t>
                </a:r>
                <a:r>
                  <a:rPr lang="en-US" altLang="ja-JP" sz="2400" dirty="0" smtClean="0"/>
                  <a:t>, </a:t>
                </a:r>
                <a:r>
                  <a:rPr lang="ja-JP" altLang="en-US" sz="2400" dirty="0" smtClean="0"/>
                  <a:t>帰無仮説のもとで</a:t>
                </a:r>
                <a:endParaRPr lang="en-US" altLang="ja-JP" sz="2400" dirty="0" smtClean="0"/>
              </a:p>
              <a:p>
                <a:pPr marL="342900" lvl="1" indent="0">
                  <a:buNone/>
                </a:pPr>
                <a14:m>
                  <m:oMathPara xmlns:m="http://schemas.openxmlformats.org/officeDocument/2006/math">
                    <m:oMathParaPr>
                      <m:jc m:val="centerGroup"/>
                    </m:oMathParaPr>
                    <m:oMath xmlns:m="http://schemas.openxmlformats.org/officeDocument/2006/math">
                      <m:sSup>
                        <m:sSupPr>
                          <m:ctrlPr>
                            <a:rPr lang="en-US" altLang="ja-JP" sz="1600" b="0" i="1" dirty="0" smtClean="0">
                              <a:latin typeface="Cambria Math" panose="02040503050406030204" pitchFamily="18" charset="0"/>
                            </a:rPr>
                          </m:ctrlPr>
                        </m:sSupPr>
                        <m:e>
                          <m:acc>
                            <m:accPr>
                              <m:chr m:val="̂"/>
                              <m:ctrlPr>
                                <a:rPr lang="en-US" altLang="ja-JP" sz="1600" b="0" i="1" dirty="0" smtClean="0">
                                  <a:latin typeface="Cambria Math" panose="02040503050406030204" pitchFamily="18" charset="0"/>
                                </a:rPr>
                              </m:ctrlPr>
                            </m:accPr>
                            <m:e>
                              <m:r>
                                <a:rPr lang="en-US" altLang="ja-JP" sz="1600" b="0" i="1" dirty="0" smtClean="0">
                                  <a:latin typeface="Cambria Math" panose="02040503050406030204" pitchFamily="18" charset="0"/>
                                </a:rPr>
                                <m:t>𝜎</m:t>
                              </m:r>
                            </m:e>
                          </m:acc>
                        </m:e>
                        <m:sup>
                          <m:r>
                            <a:rPr lang="en-US" altLang="ja-JP" sz="1600" b="0" i="1" dirty="0" smtClean="0">
                              <a:latin typeface="Cambria Math" panose="02040503050406030204" pitchFamily="18" charset="0"/>
                            </a:rPr>
                            <m:t>−1</m:t>
                          </m:r>
                        </m:sup>
                      </m:sSup>
                      <m:d>
                        <m:dPr>
                          <m:ctrlPr>
                            <a:rPr lang="en-US" altLang="ja-JP" sz="1600" b="0" i="1" dirty="0" smtClean="0">
                              <a:latin typeface="Cambria Math" panose="02040503050406030204" pitchFamily="18" charset="0"/>
                            </a:rPr>
                          </m:ctrlPr>
                        </m:dPr>
                        <m:e>
                          <m:r>
                            <a:rPr lang="en-US" altLang="ja-JP" sz="1600" b="0" i="1" dirty="0" smtClean="0">
                              <a:latin typeface="Cambria Math" panose="02040503050406030204" pitchFamily="18" charset="0"/>
                            </a:rPr>
                            <m:t>𝜏</m:t>
                          </m:r>
                        </m:e>
                      </m:d>
                      <m:nary>
                        <m:naryPr>
                          <m:ctrlPr>
                            <a:rPr lang="en-US" altLang="ja-JP" sz="1600" i="1" dirty="0">
                              <a:latin typeface="Cambria Math" panose="02040503050406030204" pitchFamily="18" charset="0"/>
                            </a:rPr>
                          </m:ctrlPr>
                        </m:naryPr>
                        <m:sub>
                          <m:r>
                            <a:rPr lang="en-US" altLang="ja-JP" sz="1600" i="1" dirty="0">
                              <a:latin typeface="Cambria Math" panose="02040503050406030204" pitchFamily="18" charset="0"/>
                            </a:rPr>
                            <m:t>0</m:t>
                          </m:r>
                        </m:sub>
                        <m:sup>
                          <m:r>
                            <a:rPr lang="en-US" altLang="ja-JP" sz="1600" i="1" dirty="0">
                              <a:latin typeface="Cambria Math" panose="02040503050406030204" pitchFamily="18" charset="0"/>
                            </a:rPr>
                            <m:t>𝜏</m:t>
                          </m:r>
                        </m:sup>
                        <m:e>
                          <m:r>
                            <a:rPr lang="en-US" altLang="ja-JP" sz="1600" b="0" i="1" dirty="0" smtClean="0">
                              <a:latin typeface="Cambria Math" panose="02040503050406030204" pitchFamily="18" charset="0"/>
                            </a:rPr>
                            <m:t>𝐿</m:t>
                          </m:r>
                          <m:d>
                            <m:dPr>
                              <m:ctrlPr>
                                <a:rPr lang="en-US" altLang="ja-JP" sz="1600" b="0" i="1" dirty="0" smtClean="0">
                                  <a:latin typeface="Cambria Math" panose="02040503050406030204" pitchFamily="18" charset="0"/>
                                </a:rPr>
                              </m:ctrlPr>
                            </m:dPr>
                            <m:e>
                              <m:r>
                                <a:rPr lang="en-US" altLang="ja-JP" sz="1600" b="0" i="1" dirty="0" smtClean="0">
                                  <a:latin typeface="Cambria Math" panose="02040503050406030204" pitchFamily="18" charset="0"/>
                                </a:rPr>
                                <m:t>𝑡</m:t>
                              </m:r>
                            </m:e>
                          </m:d>
                          <m:f>
                            <m:fPr>
                              <m:ctrlPr>
                                <a:rPr lang="en-US" altLang="ja-JP" sz="1600" b="0" i="1" dirty="0" smtClean="0">
                                  <a:latin typeface="Cambria Math" panose="02040503050406030204" pitchFamily="18" charset="0"/>
                                </a:rPr>
                              </m:ctrlPr>
                            </m:fPr>
                            <m:num>
                              <m:sSub>
                                <m:sSubPr>
                                  <m:ctrlPr>
                                    <a:rPr lang="en-US" altLang="ja-JP" sz="1600" i="1" dirty="0">
                                      <a:latin typeface="Cambria Math" panose="02040503050406030204" pitchFamily="18" charset="0"/>
                                    </a:rPr>
                                  </m:ctrlPr>
                                </m:sSubPr>
                                <m:e>
                                  <m:r>
                                    <a:rPr lang="en-US" altLang="ja-JP" sz="1600" i="1" dirty="0">
                                      <a:latin typeface="Cambria Math" panose="02040503050406030204" pitchFamily="18" charset="0"/>
                                    </a:rPr>
                                    <m:t>𝑅</m:t>
                                  </m:r>
                                </m:e>
                                <m:sub>
                                  <m:r>
                                    <a:rPr lang="en-US" altLang="ja-JP" sz="1600" i="1" dirty="0">
                                      <a:latin typeface="Cambria Math" panose="02040503050406030204" pitchFamily="18" charset="0"/>
                                    </a:rPr>
                                    <m:t>1</m:t>
                                  </m:r>
                                </m:sub>
                              </m:sSub>
                              <m:d>
                                <m:dPr>
                                  <m:ctrlPr>
                                    <a:rPr lang="en-US" altLang="ja-JP" sz="1600" i="1" dirty="0">
                                      <a:latin typeface="Cambria Math" panose="02040503050406030204" pitchFamily="18" charset="0"/>
                                    </a:rPr>
                                  </m:ctrlPr>
                                </m:dPr>
                                <m:e>
                                  <m:r>
                                    <a:rPr lang="en-US" altLang="ja-JP" sz="1600" i="1" dirty="0">
                                      <a:latin typeface="Cambria Math" panose="02040503050406030204" pitchFamily="18" charset="0"/>
                                    </a:rPr>
                                    <m:t>𝑡</m:t>
                                  </m:r>
                                </m:e>
                              </m:d>
                              <m:r>
                                <a:rPr lang="en-US" altLang="ja-JP" sz="1600" b="0" i="1" dirty="0" smtClean="0">
                                  <a:latin typeface="Cambria Math" panose="02040503050406030204" pitchFamily="18" charset="0"/>
                                </a:rPr>
                                <m:t>+</m:t>
                              </m:r>
                              <m:sSub>
                                <m:sSubPr>
                                  <m:ctrlPr>
                                    <a:rPr lang="en-US" altLang="ja-JP" sz="1600" i="1" dirty="0">
                                      <a:latin typeface="Cambria Math" panose="02040503050406030204" pitchFamily="18" charset="0"/>
                                    </a:rPr>
                                  </m:ctrlPr>
                                </m:sSubPr>
                                <m:e>
                                  <m:r>
                                    <a:rPr lang="en-US" altLang="ja-JP" sz="1600" i="1" dirty="0">
                                      <a:latin typeface="Cambria Math" panose="02040503050406030204" pitchFamily="18" charset="0"/>
                                    </a:rPr>
                                    <m:t>𝑅</m:t>
                                  </m:r>
                                </m:e>
                                <m:sub>
                                  <m:r>
                                    <a:rPr lang="en-US" altLang="ja-JP" sz="1600" b="0" i="1" dirty="0" smtClean="0">
                                      <a:latin typeface="Cambria Math" panose="02040503050406030204" pitchFamily="18" charset="0"/>
                                    </a:rPr>
                                    <m:t>2</m:t>
                                  </m:r>
                                </m:sub>
                              </m:sSub>
                              <m:r>
                                <a:rPr lang="en-US" altLang="ja-JP" sz="1600" i="1" dirty="0">
                                  <a:latin typeface="Cambria Math" panose="02040503050406030204" pitchFamily="18" charset="0"/>
                                </a:rPr>
                                <m:t>(</m:t>
                              </m:r>
                              <m:r>
                                <a:rPr lang="en-US" altLang="ja-JP" sz="1600" i="1" dirty="0">
                                  <a:latin typeface="Cambria Math" panose="02040503050406030204" pitchFamily="18" charset="0"/>
                                </a:rPr>
                                <m:t>𝑡</m:t>
                              </m:r>
                              <m:r>
                                <a:rPr lang="en-US" altLang="ja-JP" sz="1600" i="1" dirty="0">
                                  <a:latin typeface="Cambria Math" panose="02040503050406030204" pitchFamily="18" charset="0"/>
                                </a:rPr>
                                <m:t>)</m:t>
                              </m:r>
                            </m:num>
                            <m:den>
                              <m:sSub>
                                <m:sSubPr>
                                  <m:ctrlPr>
                                    <a:rPr lang="en-US" altLang="ja-JP" sz="1600" i="1" dirty="0">
                                      <a:latin typeface="Cambria Math" panose="02040503050406030204" pitchFamily="18" charset="0"/>
                                    </a:rPr>
                                  </m:ctrlPr>
                                </m:sSubPr>
                                <m:e>
                                  <m:r>
                                    <a:rPr lang="en-US" altLang="ja-JP" sz="1600" i="1" dirty="0">
                                      <a:latin typeface="Cambria Math" panose="02040503050406030204" pitchFamily="18" charset="0"/>
                                    </a:rPr>
                                    <m:t>𝑅</m:t>
                                  </m:r>
                                </m:e>
                                <m:sub>
                                  <m:r>
                                    <a:rPr lang="en-US" altLang="ja-JP" sz="1600" i="1" dirty="0">
                                      <a:latin typeface="Cambria Math" panose="02040503050406030204" pitchFamily="18" charset="0"/>
                                    </a:rPr>
                                    <m:t>1</m:t>
                                  </m:r>
                                </m:sub>
                              </m:sSub>
                              <m:d>
                                <m:dPr>
                                  <m:ctrlPr>
                                    <a:rPr lang="en-US" altLang="ja-JP" sz="1600" i="1" dirty="0">
                                      <a:latin typeface="Cambria Math" panose="02040503050406030204" pitchFamily="18" charset="0"/>
                                    </a:rPr>
                                  </m:ctrlPr>
                                </m:dPr>
                                <m:e>
                                  <m:r>
                                    <a:rPr lang="en-US" altLang="ja-JP" sz="1600" i="1" dirty="0">
                                      <a:latin typeface="Cambria Math" panose="02040503050406030204" pitchFamily="18" charset="0"/>
                                    </a:rPr>
                                    <m:t>𝑡</m:t>
                                  </m:r>
                                </m:e>
                              </m:d>
                              <m:sSub>
                                <m:sSubPr>
                                  <m:ctrlPr>
                                    <a:rPr lang="en-US" altLang="ja-JP" sz="1600" i="1" dirty="0">
                                      <a:latin typeface="Cambria Math" panose="02040503050406030204" pitchFamily="18" charset="0"/>
                                    </a:rPr>
                                  </m:ctrlPr>
                                </m:sSubPr>
                                <m:e>
                                  <m:r>
                                    <a:rPr lang="en-US" altLang="ja-JP" sz="1600" i="1" dirty="0">
                                      <a:latin typeface="Cambria Math" panose="02040503050406030204" pitchFamily="18" charset="0"/>
                                    </a:rPr>
                                    <m:t>𝑅</m:t>
                                  </m:r>
                                </m:e>
                                <m:sub>
                                  <m:r>
                                    <a:rPr lang="en-US" altLang="ja-JP" sz="1600" b="0" i="1" dirty="0" smtClean="0">
                                      <a:latin typeface="Cambria Math" panose="02040503050406030204" pitchFamily="18" charset="0"/>
                                    </a:rPr>
                                    <m:t>2</m:t>
                                  </m:r>
                                </m:sub>
                              </m:sSub>
                              <m:r>
                                <a:rPr lang="en-US" altLang="ja-JP" sz="1600" i="1" dirty="0">
                                  <a:latin typeface="Cambria Math" panose="02040503050406030204" pitchFamily="18" charset="0"/>
                                </a:rPr>
                                <m:t>(</m:t>
                              </m:r>
                              <m:r>
                                <a:rPr lang="en-US" altLang="ja-JP" sz="1600" i="1" dirty="0">
                                  <a:latin typeface="Cambria Math" panose="02040503050406030204" pitchFamily="18" charset="0"/>
                                </a:rPr>
                                <m:t>𝑡</m:t>
                              </m:r>
                              <m:r>
                                <a:rPr lang="en-US" altLang="ja-JP" sz="1600" i="1" dirty="0">
                                  <a:latin typeface="Cambria Math" panose="02040503050406030204" pitchFamily="18" charset="0"/>
                                </a:rPr>
                                <m:t>)</m:t>
                              </m:r>
                            </m:den>
                          </m:f>
                          <m:d>
                            <m:dPr>
                              <m:begChr m:val="{"/>
                              <m:endChr m:val="}"/>
                              <m:ctrlPr>
                                <a:rPr lang="en-US" altLang="ja-JP" sz="1600" i="1" dirty="0">
                                  <a:latin typeface="Cambria Math" panose="02040503050406030204" pitchFamily="18" charset="0"/>
                                </a:rPr>
                              </m:ctrlPr>
                            </m:dPr>
                            <m:e>
                              <m:sSubSup>
                                <m:sSubSupPr>
                                  <m:ctrlPr>
                                    <a:rPr lang="en-US" altLang="ja-JP" sz="1600" i="1" dirty="0">
                                      <a:latin typeface="Cambria Math" panose="02040503050406030204" pitchFamily="18" charset="0"/>
                                    </a:rPr>
                                  </m:ctrlPr>
                                </m:sSubSup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𝐺</m:t>
                                      </m:r>
                                    </m:e>
                                  </m:acc>
                                </m:e>
                                <m:sub>
                                  <m:r>
                                    <a:rPr lang="en-US" altLang="ja-JP" sz="1600" i="1" dirty="0">
                                      <a:latin typeface="Cambria Math" panose="02040503050406030204" pitchFamily="18" charset="0"/>
                                    </a:rPr>
                                    <m:t>11</m:t>
                                  </m:r>
                                </m:sub>
                                <m:sup>
                                  <m:r>
                                    <a:rPr lang="en-US" altLang="ja-JP" sz="1600" i="1" dirty="0">
                                      <a:latin typeface="Cambria Math" panose="02040503050406030204" pitchFamily="18" charset="0"/>
                                    </a:rPr>
                                    <m:t>−1</m:t>
                                  </m:r>
                                </m:sup>
                              </m:sSubSup>
                              <m:d>
                                <m:dPr>
                                  <m:ctrlPr>
                                    <a:rPr lang="en-US" altLang="ja-JP" sz="1600" i="1" dirty="0">
                                      <a:latin typeface="Cambria Math" panose="02040503050406030204" pitchFamily="18" charset="0"/>
                                    </a:rPr>
                                  </m:ctrlPr>
                                </m:dPr>
                                <m:e>
                                  <m:r>
                                    <a:rPr lang="en-US" altLang="ja-JP" sz="1600" i="1" dirty="0">
                                      <a:latin typeface="Cambria Math" panose="02040503050406030204" pitchFamily="18" charset="0"/>
                                    </a:rPr>
                                    <m:t>𝑡</m:t>
                                  </m:r>
                                  <m:r>
                                    <a:rPr lang="en-US" altLang="ja-JP" sz="1600" i="1" dirty="0">
                                      <a:latin typeface="Cambria Math" panose="02040503050406030204" pitchFamily="18" charset="0"/>
                                    </a:rPr>
                                    <m:t>−</m:t>
                                  </m:r>
                                </m:e>
                              </m:d>
                              <m:r>
                                <m:rPr>
                                  <m:sty m:val="p"/>
                                </m:rPr>
                                <a:rPr lang="en-US" altLang="ja-JP" sz="1600" i="0" dirty="0">
                                  <a:latin typeface="Cambria Math" panose="02040503050406030204" pitchFamily="18" charset="0"/>
                                </a:rPr>
                                <m:t>d</m:t>
                              </m:r>
                              <m:sSub>
                                <m:sSubPr>
                                  <m:ctrlPr>
                                    <a:rPr lang="en-US" altLang="ja-JP" sz="1600" i="1" dirty="0">
                                      <a:latin typeface="Cambria Math" panose="02040503050406030204" pitchFamily="18" charset="0"/>
                                    </a:rPr>
                                  </m:ctrlPr>
                                </m:sSub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𝐹</m:t>
                                      </m:r>
                                    </m:e>
                                  </m:acc>
                                </m:e>
                                <m:sub>
                                  <m:r>
                                    <a:rPr lang="en-US" altLang="ja-JP" sz="1600" i="1" dirty="0">
                                      <a:latin typeface="Cambria Math" panose="02040503050406030204" pitchFamily="18" charset="0"/>
                                    </a:rPr>
                                    <m:t>11</m:t>
                                  </m:r>
                                </m:sub>
                              </m:sSub>
                              <m:d>
                                <m:dPr>
                                  <m:ctrlPr>
                                    <a:rPr lang="en-US" altLang="ja-JP" sz="1600" b="0" i="1" dirty="0" smtClean="0">
                                      <a:latin typeface="Cambria Math" panose="02040503050406030204" pitchFamily="18" charset="0"/>
                                    </a:rPr>
                                  </m:ctrlPr>
                                </m:dPr>
                                <m:e>
                                  <m:r>
                                    <a:rPr lang="en-US" altLang="ja-JP" sz="1600" b="0" i="1" dirty="0" smtClean="0">
                                      <a:latin typeface="Cambria Math" panose="02040503050406030204" pitchFamily="18" charset="0"/>
                                    </a:rPr>
                                    <m:t>𝑡</m:t>
                                  </m:r>
                                </m:e>
                              </m:d>
                              <m:r>
                                <a:rPr lang="en-US" altLang="ja-JP" sz="1600" i="1" dirty="0">
                                  <a:latin typeface="Cambria Math" panose="02040503050406030204" pitchFamily="18" charset="0"/>
                                </a:rPr>
                                <m:t>−</m:t>
                              </m:r>
                              <m:sSubSup>
                                <m:sSubSupPr>
                                  <m:ctrlPr>
                                    <a:rPr lang="en-US" altLang="ja-JP" sz="1600" i="1" dirty="0">
                                      <a:latin typeface="Cambria Math" panose="02040503050406030204" pitchFamily="18" charset="0"/>
                                    </a:rPr>
                                  </m:ctrlPr>
                                </m:sSubSup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𝐺</m:t>
                                      </m:r>
                                    </m:e>
                                  </m:acc>
                                </m:e>
                                <m:sub>
                                  <m:r>
                                    <a:rPr lang="en-US" altLang="ja-JP" sz="1600" i="1" dirty="0">
                                      <a:latin typeface="Cambria Math" panose="02040503050406030204" pitchFamily="18" charset="0"/>
                                    </a:rPr>
                                    <m:t>12</m:t>
                                  </m:r>
                                </m:sub>
                                <m:sup>
                                  <m:r>
                                    <a:rPr lang="en-US" altLang="ja-JP" sz="1600" i="1" dirty="0">
                                      <a:latin typeface="Cambria Math" panose="02040503050406030204" pitchFamily="18" charset="0"/>
                                    </a:rPr>
                                    <m:t>−1</m:t>
                                  </m:r>
                                </m:sup>
                              </m:sSubSup>
                              <m:d>
                                <m:dPr>
                                  <m:ctrlPr>
                                    <a:rPr lang="en-US" altLang="ja-JP" sz="1600" i="1" dirty="0">
                                      <a:latin typeface="Cambria Math" panose="02040503050406030204" pitchFamily="18" charset="0"/>
                                    </a:rPr>
                                  </m:ctrlPr>
                                </m:dPr>
                                <m:e>
                                  <m:r>
                                    <a:rPr lang="en-US" altLang="ja-JP" sz="1600" i="1" dirty="0">
                                      <a:latin typeface="Cambria Math" panose="02040503050406030204" pitchFamily="18" charset="0"/>
                                    </a:rPr>
                                    <m:t>𝑡</m:t>
                                  </m:r>
                                  <m:r>
                                    <a:rPr lang="en-US" altLang="ja-JP" sz="1600" i="1" dirty="0">
                                      <a:latin typeface="Cambria Math" panose="02040503050406030204" pitchFamily="18" charset="0"/>
                                    </a:rPr>
                                    <m:t>−</m:t>
                                  </m:r>
                                </m:e>
                              </m:d>
                              <m:r>
                                <m:rPr>
                                  <m:sty m:val="p"/>
                                </m:rPr>
                                <a:rPr lang="en-US" altLang="ja-JP" sz="1600" i="0" dirty="0">
                                  <a:latin typeface="Cambria Math" panose="02040503050406030204" pitchFamily="18" charset="0"/>
                                </a:rPr>
                                <m:t>d</m:t>
                              </m:r>
                              <m:sSub>
                                <m:sSubPr>
                                  <m:ctrlPr>
                                    <a:rPr lang="en-US" altLang="ja-JP" sz="1600" i="1" dirty="0">
                                      <a:latin typeface="Cambria Math" panose="02040503050406030204" pitchFamily="18" charset="0"/>
                                    </a:rPr>
                                  </m:ctrlPr>
                                </m:sSubPr>
                                <m:e>
                                  <m:acc>
                                    <m:accPr>
                                      <m:chr m:val="̂"/>
                                      <m:ctrlPr>
                                        <a:rPr lang="en-US" altLang="ja-JP" sz="1600" i="1" dirty="0">
                                          <a:latin typeface="Cambria Math" panose="02040503050406030204" pitchFamily="18" charset="0"/>
                                        </a:rPr>
                                      </m:ctrlPr>
                                    </m:accPr>
                                    <m:e>
                                      <m:r>
                                        <a:rPr lang="en-US" altLang="ja-JP" sz="1600" i="1" dirty="0">
                                          <a:latin typeface="Cambria Math" panose="02040503050406030204" pitchFamily="18" charset="0"/>
                                        </a:rPr>
                                        <m:t>𝐹</m:t>
                                      </m:r>
                                    </m:e>
                                  </m:acc>
                                </m:e>
                                <m:sub>
                                  <m:r>
                                    <a:rPr lang="en-US" altLang="ja-JP" sz="1600" i="1" dirty="0">
                                      <a:latin typeface="Cambria Math" panose="02040503050406030204" pitchFamily="18" charset="0"/>
                                    </a:rPr>
                                    <m:t>12</m:t>
                                  </m:r>
                                </m:sub>
                              </m:sSub>
                              <m:d>
                                <m:dPr>
                                  <m:ctrlPr>
                                    <a:rPr lang="en-US" altLang="ja-JP" sz="1600" i="1" dirty="0">
                                      <a:latin typeface="Cambria Math" panose="02040503050406030204" pitchFamily="18" charset="0"/>
                                    </a:rPr>
                                  </m:ctrlPr>
                                </m:dPr>
                                <m:e>
                                  <m:r>
                                    <a:rPr lang="en-US" altLang="ja-JP" sz="1600" i="1" dirty="0">
                                      <a:latin typeface="Cambria Math" panose="02040503050406030204" pitchFamily="18" charset="0"/>
                                    </a:rPr>
                                    <m:t>𝑡</m:t>
                                  </m:r>
                                </m:e>
                              </m:d>
                            </m:e>
                          </m:d>
                        </m:e>
                      </m:nary>
                      <m:sSub>
                        <m:sSubPr>
                          <m:ctrlPr>
                            <a:rPr lang="en-US" altLang="ja-JP" sz="1600" i="1" dirty="0">
                              <a:latin typeface="Cambria Math" panose="02040503050406030204" pitchFamily="18" charset="0"/>
                            </a:rPr>
                          </m:ctrlPr>
                        </m:sSubPr>
                        <m:e>
                          <m:r>
                            <a:rPr lang="en-US" altLang="ja-JP" sz="1600" i="1" dirty="0">
                              <a:latin typeface="Cambria Math" panose="02040503050406030204" pitchFamily="18" charset="0"/>
                            </a:rPr>
                            <m:t>→</m:t>
                          </m:r>
                        </m:e>
                        <m:sub>
                          <m:r>
                            <a:rPr lang="en-US" altLang="ja-JP" sz="1600" i="1" dirty="0">
                              <a:latin typeface="Cambria Math" panose="02040503050406030204" pitchFamily="18" charset="0"/>
                            </a:rPr>
                            <m:t>𝒟</m:t>
                          </m:r>
                        </m:sub>
                      </m:sSub>
                      <m:r>
                        <a:rPr lang="en-US" altLang="ja-JP" sz="1600" i="1" dirty="0">
                          <a:latin typeface="Cambria Math" panose="02040503050406030204" pitchFamily="18" charset="0"/>
                        </a:rPr>
                        <m:t>𝑁</m:t>
                      </m:r>
                      <m:d>
                        <m:dPr>
                          <m:ctrlPr>
                            <a:rPr lang="en-US" altLang="ja-JP" sz="1600" i="1" dirty="0">
                              <a:latin typeface="Cambria Math" panose="02040503050406030204" pitchFamily="18" charset="0"/>
                            </a:rPr>
                          </m:ctrlPr>
                        </m:dPr>
                        <m:e>
                          <m:r>
                            <a:rPr lang="en-US" altLang="ja-JP" sz="1600" dirty="0">
                              <a:latin typeface="Cambria Math" panose="02040503050406030204" pitchFamily="18" charset="0"/>
                            </a:rPr>
                            <m:t>0,</m:t>
                          </m:r>
                          <m:r>
                            <a:rPr lang="en-US" altLang="ja-JP" sz="1600" i="1" dirty="0">
                              <a:latin typeface="Cambria Math" panose="02040503050406030204" pitchFamily="18" charset="0"/>
                            </a:rPr>
                            <m:t>1</m:t>
                          </m:r>
                        </m:e>
                      </m:d>
                    </m:oMath>
                  </m:oMathPara>
                </a14:m>
                <a:endParaRPr lang="en-US" altLang="ja-JP" sz="2400" dirty="0" smtClean="0"/>
              </a:p>
              <a:p>
                <a:pPr lvl="2"/>
                <a:r>
                  <a:rPr lang="ja-JP" altLang="en-US" sz="2400" dirty="0" smtClean="0"/>
                  <a:t>通常</a:t>
                </a:r>
                <a:r>
                  <a:rPr lang="en-US" altLang="ja-JP" sz="2400" dirty="0" smtClean="0"/>
                  <a:t>log-rank</a:t>
                </a:r>
                <a:r>
                  <a:rPr lang="ja-JP" altLang="en-US" sz="2400" dirty="0" smtClean="0"/>
                  <a:t>型の重み </a:t>
                </a:r>
                <a:r>
                  <a:rPr lang="en-US" altLang="ja-JP" sz="2400" dirty="0" smtClean="0"/>
                  <a:t>(</a:t>
                </a:r>
                <a14:m>
                  <m:oMath xmlns:m="http://schemas.openxmlformats.org/officeDocument/2006/math">
                    <m:r>
                      <a:rPr lang="en-US" altLang="ja-JP" sz="2400" i="1" dirty="0">
                        <a:latin typeface="Cambria Math" panose="02040503050406030204" pitchFamily="18" charset="0"/>
                      </a:rPr>
                      <m:t>𝐿</m:t>
                    </m:r>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r>
                      <a:rPr lang="en-US" altLang="ja-JP" sz="2400" b="0" i="1" dirty="0" smtClean="0">
                        <a:latin typeface="Cambria Math" panose="02040503050406030204" pitchFamily="18" charset="0"/>
                      </a:rPr>
                      <m:t>=1</m:t>
                    </m:r>
                  </m:oMath>
                </a14:m>
                <a:r>
                  <a:rPr lang="en-US" altLang="ja-JP" sz="2400" dirty="0" smtClean="0"/>
                  <a:t>) </a:t>
                </a:r>
                <a:r>
                  <a:rPr lang="ja-JP" altLang="en-US" sz="2400" dirty="0" smtClean="0"/>
                  <a:t>の場合を</a:t>
                </a:r>
                <a:r>
                  <a:rPr lang="en-US" altLang="ja-JP" sz="2400" dirty="0" smtClean="0"/>
                  <a:t>Gray's test</a:t>
                </a:r>
                <a:r>
                  <a:rPr lang="ja-JP" altLang="en-US" sz="2400" dirty="0" smtClean="0"/>
                  <a:t>と呼ぶ</a:t>
                </a:r>
                <a:endParaRPr lang="en-US" altLang="ja-JP"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902" t="-98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11</a:t>
            </a:fld>
            <a:endParaRPr kumimoji="1" lang="ja-JP" altLang="en-US"/>
          </a:p>
        </p:txBody>
      </p:sp>
      <mc:AlternateContent xmlns:mc="http://schemas.openxmlformats.org/markup-compatibility/2006" xmlns:a14="http://schemas.microsoft.com/office/drawing/2010/main">
        <mc:Choice Requires="a14">
          <p:sp>
            <p:nvSpPr>
              <p:cNvPr id="5" name="角丸四角形 4"/>
              <p:cNvSpPr/>
              <p:nvPr/>
            </p:nvSpPr>
            <p:spPr>
              <a:xfrm>
                <a:off x="1728132" y="5788404"/>
                <a:ext cx="6274965" cy="958238"/>
              </a:xfrm>
              <a:prstGeom prst="roundRect">
                <a:avLst>
                  <a:gd name="adj" fmla="val 5410"/>
                </a:avLst>
              </a:prstGeom>
              <a:noFill/>
              <a:ln w="38100">
                <a:solidFill>
                  <a:srgbClr val="F0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505050"/>
                    </a:solidFill>
                    <a:latin typeface="Cambria Math" panose="02040503050406030204" pitchFamily="18" charset="0"/>
                  </a:rPr>
                  <a:t>log-rank</a:t>
                </a:r>
                <a:r>
                  <a:rPr lang="ja-JP" altLang="en-US" dirty="0" smtClean="0">
                    <a:solidFill>
                      <a:srgbClr val="505050"/>
                    </a:solidFill>
                    <a:latin typeface="Cambria Math" panose="02040503050406030204" pitchFamily="18" charset="0"/>
                  </a:rPr>
                  <a:t>統計量</a:t>
                </a:r>
                <a:endParaRPr lang="en-US" altLang="ja-JP" dirty="0" smtClean="0">
                  <a:solidFill>
                    <a:srgbClr val="50505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p>
                        <m:sSupPr>
                          <m:ctrlPr>
                            <a:rPr lang="en-US" altLang="ja-JP" i="1" dirty="0" smtClean="0">
                              <a:solidFill>
                                <a:srgbClr val="505050"/>
                              </a:solidFill>
                              <a:latin typeface="Cambria Math" panose="02040503050406030204" pitchFamily="18" charset="0"/>
                            </a:rPr>
                          </m:ctrlPr>
                        </m:sSupPr>
                        <m:e>
                          <m:acc>
                            <m:accPr>
                              <m:chr m:val="̂"/>
                              <m:ctrlPr>
                                <a:rPr lang="en-US" altLang="ja-JP" i="1" dirty="0">
                                  <a:solidFill>
                                    <a:srgbClr val="505050"/>
                                  </a:solidFill>
                                  <a:latin typeface="Cambria Math" panose="02040503050406030204" pitchFamily="18" charset="0"/>
                                </a:rPr>
                              </m:ctrlPr>
                            </m:accPr>
                            <m:e>
                              <m:r>
                                <a:rPr lang="en-US" altLang="ja-JP" b="0" i="1" dirty="0" smtClean="0">
                                  <a:solidFill>
                                    <a:srgbClr val="505050"/>
                                  </a:solidFill>
                                  <a:latin typeface="Cambria Math" panose="02040503050406030204" pitchFamily="18" charset="0"/>
                                </a:rPr>
                                <m:t>𝑉</m:t>
                              </m:r>
                            </m:e>
                          </m:acc>
                        </m:e>
                        <m:sup>
                          <m:r>
                            <a:rPr lang="en-US" altLang="ja-JP" i="1" dirty="0">
                              <a:solidFill>
                                <a:srgbClr val="505050"/>
                              </a:solidFill>
                              <a:latin typeface="Cambria Math" panose="02040503050406030204" pitchFamily="18" charset="0"/>
                            </a:rPr>
                            <m:t>−1</m:t>
                          </m:r>
                          <m:r>
                            <a:rPr lang="en-US" altLang="ja-JP" b="0" i="1" dirty="0" smtClean="0">
                              <a:solidFill>
                                <a:srgbClr val="505050"/>
                              </a:solidFill>
                              <a:latin typeface="Cambria Math" panose="02040503050406030204" pitchFamily="18" charset="0"/>
                            </a:rPr>
                            <m:t>/2</m:t>
                          </m:r>
                        </m:sup>
                      </m:sSup>
                      <m:d>
                        <m:dPr>
                          <m:ctrlPr>
                            <a:rPr lang="en-US" altLang="ja-JP" i="1" dirty="0">
                              <a:solidFill>
                                <a:srgbClr val="505050"/>
                              </a:solidFill>
                              <a:latin typeface="Cambria Math" panose="02040503050406030204" pitchFamily="18" charset="0"/>
                            </a:rPr>
                          </m:ctrlPr>
                        </m:dPr>
                        <m:e>
                          <m:r>
                            <a:rPr lang="en-US" altLang="ja-JP" i="1" dirty="0">
                              <a:solidFill>
                                <a:srgbClr val="505050"/>
                              </a:solidFill>
                              <a:latin typeface="Cambria Math" panose="02040503050406030204" pitchFamily="18" charset="0"/>
                            </a:rPr>
                            <m:t>𝜏</m:t>
                          </m:r>
                        </m:e>
                      </m:d>
                      <m:nary>
                        <m:naryPr>
                          <m:ctrlPr>
                            <a:rPr lang="en-US" altLang="ja-JP" i="1" dirty="0">
                              <a:solidFill>
                                <a:srgbClr val="505050"/>
                              </a:solidFill>
                              <a:latin typeface="Cambria Math" panose="02040503050406030204" pitchFamily="18" charset="0"/>
                            </a:rPr>
                          </m:ctrlPr>
                        </m:naryPr>
                        <m:sub>
                          <m:r>
                            <a:rPr lang="en-US" altLang="ja-JP" i="1" dirty="0">
                              <a:solidFill>
                                <a:srgbClr val="505050"/>
                              </a:solidFill>
                              <a:latin typeface="Cambria Math" panose="02040503050406030204" pitchFamily="18" charset="0"/>
                            </a:rPr>
                            <m:t>0</m:t>
                          </m:r>
                        </m:sub>
                        <m:sup>
                          <m:r>
                            <a:rPr lang="en-US" altLang="ja-JP" i="1" dirty="0">
                              <a:solidFill>
                                <a:srgbClr val="505050"/>
                              </a:solidFill>
                              <a:latin typeface="Cambria Math" panose="02040503050406030204" pitchFamily="18" charset="0"/>
                            </a:rPr>
                            <m:t>𝜏</m:t>
                          </m:r>
                        </m:sup>
                        <m:e>
                          <m:f>
                            <m:fPr>
                              <m:ctrlPr>
                                <a:rPr lang="en-US" altLang="ja-JP" i="1" dirty="0">
                                  <a:solidFill>
                                    <a:srgbClr val="505050"/>
                                  </a:solidFill>
                                  <a:latin typeface="Cambria Math" panose="02040503050406030204" pitchFamily="18" charset="0"/>
                                </a:rPr>
                              </m:ctrlPr>
                            </m:fPr>
                            <m:num>
                              <m:sSub>
                                <m:sSubPr>
                                  <m:ctrlPr>
                                    <a:rPr lang="en-US" altLang="ja-JP" i="1" dirty="0">
                                      <a:solidFill>
                                        <a:srgbClr val="505050"/>
                                      </a:solidFill>
                                      <a:latin typeface="Cambria Math" panose="02040503050406030204" pitchFamily="18" charset="0"/>
                                    </a:rPr>
                                  </m:ctrlPr>
                                </m:sSubPr>
                                <m:e>
                                  <m:r>
                                    <a:rPr lang="en-US" altLang="ja-JP" i="1" dirty="0">
                                      <a:solidFill>
                                        <a:srgbClr val="505050"/>
                                      </a:solidFill>
                                      <a:latin typeface="Cambria Math" panose="02040503050406030204" pitchFamily="18" charset="0"/>
                                    </a:rPr>
                                    <m:t>𝑌</m:t>
                                  </m:r>
                                </m:e>
                                <m:sub>
                                  <m:r>
                                    <a:rPr lang="en-US" altLang="ja-JP" i="1" dirty="0">
                                      <a:solidFill>
                                        <a:srgbClr val="505050"/>
                                      </a:solidFill>
                                      <a:latin typeface="Cambria Math" panose="02040503050406030204" pitchFamily="18" charset="0"/>
                                    </a:rPr>
                                    <m:t>1</m:t>
                                  </m:r>
                                </m:sub>
                              </m:sSub>
                              <m:d>
                                <m:dPr>
                                  <m:ctrlPr>
                                    <a:rPr lang="en-US" altLang="ja-JP" i="1" dirty="0">
                                      <a:solidFill>
                                        <a:srgbClr val="505050"/>
                                      </a:solidFill>
                                      <a:latin typeface="Cambria Math" panose="02040503050406030204" pitchFamily="18" charset="0"/>
                                    </a:rPr>
                                  </m:ctrlPr>
                                </m:dPr>
                                <m:e>
                                  <m:r>
                                    <a:rPr lang="en-US" altLang="ja-JP" i="1" dirty="0">
                                      <a:solidFill>
                                        <a:srgbClr val="505050"/>
                                      </a:solidFill>
                                      <a:latin typeface="Cambria Math" panose="02040503050406030204" pitchFamily="18" charset="0"/>
                                    </a:rPr>
                                    <m:t>𝑡</m:t>
                                  </m:r>
                                </m:e>
                              </m:d>
                              <m:r>
                                <a:rPr lang="en-US" altLang="ja-JP" i="1" dirty="0">
                                  <a:solidFill>
                                    <a:srgbClr val="505050"/>
                                  </a:solidFill>
                                  <a:latin typeface="Cambria Math" panose="02040503050406030204" pitchFamily="18" charset="0"/>
                                </a:rPr>
                                <m:t>+</m:t>
                              </m:r>
                              <m:sSub>
                                <m:sSubPr>
                                  <m:ctrlPr>
                                    <a:rPr lang="en-US" altLang="ja-JP" i="1" dirty="0">
                                      <a:solidFill>
                                        <a:srgbClr val="505050"/>
                                      </a:solidFill>
                                      <a:latin typeface="Cambria Math" panose="02040503050406030204" pitchFamily="18" charset="0"/>
                                    </a:rPr>
                                  </m:ctrlPr>
                                </m:sSubPr>
                                <m:e>
                                  <m:r>
                                    <a:rPr lang="en-US" altLang="ja-JP" i="1" dirty="0">
                                      <a:solidFill>
                                        <a:srgbClr val="505050"/>
                                      </a:solidFill>
                                      <a:latin typeface="Cambria Math" panose="02040503050406030204" pitchFamily="18" charset="0"/>
                                    </a:rPr>
                                    <m:t>𝑌</m:t>
                                  </m:r>
                                </m:e>
                                <m:sub>
                                  <m:r>
                                    <a:rPr lang="en-US" altLang="ja-JP" b="0" i="1" dirty="0" smtClean="0">
                                      <a:solidFill>
                                        <a:srgbClr val="505050"/>
                                      </a:solidFill>
                                      <a:latin typeface="Cambria Math" panose="02040503050406030204" pitchFamily="18" charset="0"/>
                                    </a:rPr>
                                    <m:t>2</m:t>
                                  </m:r>
                                </m:sub>
                              </m:sSub>
                              <m:d>
                                <m:dPr>
                                  <m:ctrlPr>
                                    <a:rPr lang="en-US" altLang="ja-JP" i="1" dirty="0">
                                      <a:solidFill>
                                        <a:srgbClr val="505050"/>
                                      </a:solidFill>
                                      <a:latin typeface="Cambria Math" panose="02040503050406030204" pitchFamily="18" charset="0"/>
                                    </a:rPr>
                                  </m:ctrlPr>
                                </m:dPr>
                                <m:e>
                                  <m:r>
                                    <a:rPr lang="en-US" altLang="ja-JP" i="1" dirty="0">
                                      <a:solidFill>
                                        <a:srgbClr val="505050"/>
                                      </a:solidFill>
                                      <a:latin typeface="Cambria Math" panose="02040503050406030204" pitchFamily="18" charset="0"/>
                                    </a:rPr>
                                    <m:t>𝑡</m:t>
                                  </m:r>
                                </m:e>
                              </m:d>
                            </m:num>
                            <m:den>
                              <m:sSub>
                                <m:sSubPr>
                                  <m:ctrlPr>
                                    <a:rPr lang="en-US" altLang="ja-JP" i="1" dirty="0">
                                      <a:solidFill>
                                        <a:srgbClr val="505050"/>
                                      </a:solidFill>
                                      <a:latin typeface="Cambria Math" panose="02040503050406030204" pitchFamily="18" charset="0"/>
                                    </a:rPr>
                                  </m:ctrlPr>
                                </m:sSubPr>
                                <m:e>
                                  <m:r>
                                    <a:rPr lang="en-US" altLang="ja-JP" i="1" dirty="0">
                                      <a:solidFill>
                                        <a:srgbClr val="505050"/>
                                      </a:solidFill>
                                      <a:latin typeface="Cambria Math" panose="02040503050406030204" pitchFamily="18" charset="0"/>
                                    </a:rPr>
                                    <m:t>𝑌</m:t>
                                  </m:r>
                                </m:e>
                                <m:sub>
                                  <m:r>
                                    <a:rPr lang="en-US" altLang="ja-JP" i="1" dirty="0">
                                      <a:solidFill>
                                        <a:srgbClr val="505050"/>
                                      </a:solidFill>
                                      <a:latin typeface="Cambria Math" panose="02040503050406030204" pitchFamily="18" charset="0"/>
                                    </a:rPr>
                                    <m:t>1</m:t>
                                  </m:r>
                                </m:sub>
                              </m:sSub>
                              <m:d>
                                <m:dPr>
                                  <m:ctrlPr>
                                    <a:rPr lang="en-US" altLang="ja-JP" b="0" i="1" dirty="0" smtClean="0">
                                      <a:solidFill>
                                        <a:srgbClr val="505050"/>
                                      </a:solidFill>
                                      <a:latin typeface="Cambria Math" panose="02040503050406030204" pitchFamily="18" charset="0"/>
                                    </a:rPr>
                                  </m:ctrlPr>
                                </m:dPr>
                                <m:e>
                                  <m:r>
                                    <a:rPr lang="en-US" altLang="ja-JP" b="0" i="1" dirty="0" smtClean="0">
                                      <a:solidFill>
                                        <a:srgbClr val="505050"/>
                                      </a:solidFill>
                                      <a:latin typeface="Cambria Math" panose="02040503050406030204" pitchFamily="18" charset="0"/>
                                    </a:rPr>
                                    <m:t>𝑡</m:t>
                                  </m:r>
                                </m:e>
                              </m:d>
                              <m:sSub>
                                <m:sSubPr>
                                  <m:ctrlPr>
                                    <a:rPr lang="en-US" altLang="ja-JP" i="1" dirty="0">
                                      <a:solidFill>
                                        <a:srgbClr val="505050"/>
                                      </a:solidFill>
                                      <a:latin typeface="Cambria Math" panose="02040503050406030204" pitchFamily="18" charset="0"/>
                                    </a:rPr>
                                  </m:ctrlPr>
                                </m:sSubPr>
                                <m:e>
                                  <m:r>
                                    <a:rPr lang="en-US" altLang="ja-JP" i="1" dirty="0">
                                      <a:solidFill>
                                        <a:srgbClr val="505050"/>
                                      </a:solidFill>
                                      <a:latin typeface="Cambria Math" panose="02040503050406030204" pitchFamily="18" charset="0"/>
                                    </a:rPr>
                                    <m:t>𝑌</m:t>
                                  </m:r>
                                </m:e>
                                <m:sub>
                                  <m:r>
                                    <a:rPr lang="en-US" altLang="ja-JP" b="0" i="1" dirty="0" smtClean="0">
                                      <a:solidFill>
                                        <a:srgbClr val="505050"/>
                                      </a:solidFill>
                                      <a:latin typeface="Cambria Math" panose="02040503050406030204" pitchFamily="18" charset="0"/>
                                    </a:rPr>
                                    <m:t>2</m:t>
                                  </m:r>
                                </m:sub>
                              </m:sSub>
                              <m:d>
                                <m:dPr>
                                  <m:ctrlPr>
                                    <a:rPr lang="en-US" altLang="ja-JP" i="1" dirty="0">
                                      <a:solidFill>
                                        <a:srgbClr val="505050"/>
                                      </a:solidFill>
                                      <a:latin typeface="Cambria Math" panose="02040503050406030204" pitchFamily="18" charset="0"/>
                                    </a:rPr>
                                  </m:ctrlPr>
                                </m:dPr>
                                <m:e>
                                  <m:r>
                                    <a:rPr lang="en-US" altLang="ja-JP" i="1" dirty="0">
                                      <a:solidFill>
                                        <a:srgbClr val="505050"/>
                                      </a:solidFill>
                                      <a:latin typeface="Cambria Math" panose="02040503050406030204" pitchFamily="18" charset="0"/>
                                    </a:rPr>
                                    <m:t>𝑡</m:t>
                                  </m:r>
                                </m:e>
                              </m:d>
                            </m:den>
                          </m:f>
                          <m:d>
                            <m:dPr>
                              <m:begChr m:val="{"/>
                              <m:endChr m:val="}"/>
                              <m:ctrlPr>
                                <a:rPr lang="en-US" altLang="ja-JP" i="1" dirty="0">
                                  <a:solidFill>
                                    <a:srgbClr val="505050"/>
                                  </a:solidFill>
                                  <a:latin typeface="Cambria Math" panose="02040503050406030204" pitchFamily="18" charset="0"/>
                                </a:rPr>
                              </m:ctrlPr>
                            </m:dPr>
                            <m:e>
                              <m:sSubSup>
                                <m:sSubSupPr>
                                  <m:ctrlPr>
                                    <a:rPr lang="en-US" altLang="ja-JP" i="1" dirty="0" smtClean="0">
                                      <a:solidFill>
                                        <a:srgbClr val="505050"/>
                                      </a:solidFill>
                                      <a:latin typeface="Cambria Math" panose="02040503050406030204" pitchFamily="18" charset="0"/>
                                    </a:rPr>
                                  </m:ctrlPr>
                                </m:sSubSupPr>
                                <m:e>
                                  <m:acc>
                                    <m:accPr>
                                      <m:chr m:val="̂"/>
                                      <m:ctrlPr>
                                        <a:rPr lang="en-US" altLang="ja-JP" i="1" dirty="0">
                                          <a:solidFill>
                                            <a:srgbClr val="505050"/>
                                          </a:solidFill>
                                          <a:latin typeface="Cambria Math" panose="02040503050406030204" pitchFamily="18" charset="0"/>
                                        </a:rPr>
                                      </m:ctrlPr>
                                    </m:accPr>
                                    <m:e>
                                      <m:r>
                                        <a:rPr lang="en-US" altLang="ja-JP" b="0" i="1" dirty="0" smtClean="0">
                                          <a:solidFill>
                                            <a:srgbClr val="505050"/>
                                          </a:solidFill>
                                          <a:latin typeface="Cambria Math" panose="02040503050406030204" pitchFamily="18" charset="0"/>
                                        </a:rPr>
                                        <m:t>𝑆</m:t>
                                      </m:r>
                                    </m:e>
                                  </m:acc>
                                </m:e>
                                <m:sub>
                                  <m:r>
                                    <a:rPr lang="en-US" altLang="ja-JP" i="1" dirty="0">
                                      <a:solidFill>
                                        <a:srgbClr val="505050"/>
                                      </a:solidFill>
                                      <a:latin typeface="Cambria Math" panose="02040503050406030204" pitchFamily="18" charset="0"/>
                                    </a:rPr>
                                    <m:t>1</m:t>
                                  </m:r>
                                </m:sub>
                                <m:sup>
                                  <m:r>
                                    <a:rPr lang="en-US" altLang="ja-JP" i="1" dirty="0">
                                      <a:solidFill>
                                        <a:srgbClr val="505050"/>
                                      </a:solidFill>
                                      <a:latin typeface="Cambria Math" panose="02040503050406030204" pitchFamily="18" charset="0"/>
                                    </a:rPr>
                                    <m:t>−1</m:t>
                                  </m:r>
                                </m:sup>
                              </m:sSubSup>
                              <m:d>
                                <m:dPr>
                                  <m:ctrlPr>
                                    <a:rPr lang="en-US" altLang="ja-JP" i="1" dirty="0">
                                      <a:solidFill>
                                        <a:srgbClr val="505050"/>
                                      </a:solidFill>
                                      <a:latin typeface="Cambria Math" panose="02040503050406030204" pitchFamily="18" charset="0"/>
                                    </a:rPr>
                                  </m:ctrlPr>
                                </m:dPr>
                                <m:e>
                                  <m:r>
                                    <a:rPr lang="en-US" altLang="ja-JP" i="1" dirty="0">
                                      <a:solidFill>
                                        <a:srgbClr val="505050"/>
                                      </a:solidFill>
                                      <a:latin typeface="Cambria Math" panose="02040503050406030204" pitchFamily="18" charset="0"/>
                                    </a:rPr>
                                    <m:t>𝑡</m:t>
                                  </m:r>
                                  <m:r>
                                    <a:rPr lang="en-US" altLang="ja-JP" i="1" dirty="0">
                                      <a:solidFill>
                                        <a:srgbClr val="505050"/>
                                      </a:solidFill>
                                      <a:latin typeface="Cambria Math" panose="02040503050406030204" pitchFamily="18" charset="0"/>
                                    </a:rPr>
                                    <m:t>−</m:t>
                                  </m:r>
                                </m:e>
                              </m:d>
                              <m:r>
                                <m:rPr>
                                  <m:sty m:val="p"/>
                                </m:rPr>
                                <a:rPr lang="en-US" altLang="ja-JP" i="0" dirty="0">
                                  <a:solidFill>
                                    <a:srgbClr val="505050"/>
                                  </a:solidFill>
                                  <a:latin typeface="Cambria Math" panose="02040503050406030204" pitchFamily="18" charset="0"/>
                                </a:rPr>
                                <m:t>d</m:t>
                              </m:r>
                              <m:sSub>
                                <m:sSubPr>
                                  <m:ctrlPr>
                                    <a:rPr lang="en-US" altLang="ja-JP" i="1" dirty="0">
                                      <a:solidFill>
                                        <a:srgbClr val="505050"/>
                                      </a:solidFill>
                                      <a:latin typeface="Cambria Math" panose="02040503050406030204" pitchFamily="18" charset="0"/>
                                    </a:rPr>
                                  </m:ctrlPr>
                                </m:sSubPr>
                                <m:e>
                                  <m:acc>
                                    <m:accPr>
                                      <m:chr m:val="̂"/>
                                      <m:ctrlPr>
                                        <a:rPr lang="en-US" altLang="ja-JP" i="1" dirty="0">
                                          <a:solidFill>
                                            <a:srgbClr val="505050"/>
                                          </a:solidFill>
                                          <a:latin typeface="Cambria Math" panose="02040503050406030204" pitchFamily="18" charset="0"/>
                                        </a:rPr>
                                      </m:ctrlPr>
                                    </m:accPr>
                                    <m:e>
                                      <m:r>
                                        <a:rPr lang="en-US" altLang="ja-JP" i="1" dirty="0">
                                          <a:solidFill>
                                            <a:srgbClr val="505050"/>
                                          </a:solidFill>
                                          <a:latin typeface="Cambria Math" panose="02040503050406030204" pitchFamily="18" charset="0"/>
                                        </a:rPr>
                                        <m:t>𝐹</m:t>
                                      </m:r>
                                    </m:e>
                                  </m:acc>
                                </m:e>
                                <m:sub>
                                  <m:r>
                                    <a:rPr lang="en-US" altLang="ja-JP" i="1" dirty="0">
                                      <a:solidFill>
                                        <a:srgbClr val="505050"/>
                                      </a:solidFill>
                                      <a:latin typeface="Cambria Math" panose="02040503050406030204" pitchFamily="18" charset="0"/>
                                    </a:rPr>
                                    <m:t>1</m:t>
                                  </m:r>
                                </m:sub>
                              </m:sSub>
                              <m:d>
                                <m:dPr>
                                  <m:ctrlPr>
                                    <a:rPr lang="en-US" altLang="ja-JP" i="1" dirty="0">
                                      <a:solidFill>
                                        <a:srgbClr val="505050"/>
                                      </a:solidFill>
                                      <a:latin typeface="Cambria Math" panose="02040503050406030204" pitchFamily="18" charset="0"/>
                                    </a:rPr>
                                  </m:ctrlPr>
                                </m:dPr>
                                <m:e>
                                  <m:r>
                                    <a:rPr lang="en-US" altLang="ja-JP" i="1" dirty="0">
                                      <a:solidFill>
                                        <a:srgbClr val="505050"/>
                                      </a:solidFill>
                                      <a:latin typeface="Cambria Math" panose="02040503050406030204" pitchFamily="18" charset="0"/>
                                    </a:rPr>
                                    <m:t>𝑡</m:t>
                                  </m:r>
                                </m:e>
                              </m:d>
                              <m:r>
                                <a:rPr lang="en-US" altLang="ja-JP" i="1" dirty="0">
                                  <a:solidFill>
                                    <a:srgbClr val="505050"/>
                                  </a:solidFill>
                                  <a:latin typeface="Cambria Math" panose="02040503050406030204" pitchFamily="18" charset="0"/>
                                </a:rPr>
                                <m:t>−</m:t>
                              </m:r>
                              <m:sSubSup>
                                <m:sSubSupPr>
                                  <m:ctrlPr>
                                    <a:rPr lang="en-US" altLang="ja-JP" i="1" dirty="0">
                                      <a:solidFill>
                                        <a:srgbClr val="505050"/>
                                      </a:solidFill>
                                      <a:latin typeface="Cambria Math" panose="02040503050406030204" pitchFamily="18" charset="0"/>
                                    </a:rPr>
                                  </m:ctrlPr>
                                </m:sSubSupPr>
                                <m:e>
                                  <m:acc>
                                    <m:accPr>
                                      <m:chr m:val="̂"/>
                                      <m:ctrlPr>
                                        <a:rPr lang="en-US" altLang="ja-JP" i="1" dirty="0">
                                          <a:solidFill>
                                            <a:srgbClr val="505050"/>
                                          </a:solidFill>
                                          <a:latin typeface="Cambria Math" panose="02040503050406030204" pitchFamily="18" charset="0"/>
                                        </a:rPr>
                                      </m:ctrlPr>
                                    </m:accPr>
                                    <m:e>
                                      <m:r>
                                        <a:rPr lang="en-US" altLang="ja-JP" b="0" i="1" dirty="0" smtClean="0">
                                          <a:solidFill>
                                            <a:srgbClr val="505050"/>
                                          </a:solidFill>
                                          <a:latin typeface="Cambria Math" panose="02040503050406030204" pitchFamily="18" charset="0"/>
                                        </a:rPr>
                                        <m:t>𝑆</m:t>
                                      </m:r>
                                    </m:e>
                                  </m:acc>
                                </m:e>
                                <m:sub>
                                  <m:r>
                                    <a:rPr lang="en-US" altLang="ja-JP" i="1" dirty="0">
                                      <a:solidFill>
                                        <a:srgbClr val="505050"/>
                                      </a:solidFill>
                                      <a:latin typeface="Cambria Math" panose="02040503050406030204" pitchFamily="18" charset="0"/>
                                    </a:rPr>
                                    <m:t>2</m:t>
                                  </m:r>
                                </m:sub>
                                <m:sup>
                                  <m:r>
                                    <a:rPr lang="en-US" altLang="ja-JP" i="1" dirty="0">
                                      <a:solidFill>
                                        <a:srgbClr val="505050"/>
                                      </a:solidFill>
                                      <a:latin typeface="Cambria Math" panose="02040503050406030204" pitchFamily="18" charset="0"/>
                                    </a:rPr>
                                    <m:t>−1</m:t>
                                  </m:r>
                                </m:sup>
                              </m:sSubSup>
                              <m:d>
                                <m:dPr>
                                  <m:ctrlPr>
                                    <a:rPr lang="en-US" altLang="ja-JP" i="1" dirty="0">
                                      <a:solidFill>
                                        <a:srgbClr val="505050"/>
                                      </a:solidFill>
                                      <a:latin typeface="Cambria Math" panose="02040503050406030204" pitchFamily="18" charset="0"/>
                                    </a:rPr>
                                  </m:ctrlPr>
                                </m:dPr>
                                <m:e>
                                  <m:r>
                                    <a:rPr lang="en-US" altLang="ja-JP" i="1" dirty="0">
                                      <a:solidFill>
                                        <a:srgbClr val="505050"/>
                                      </a:solidFill>
                                      <a:latin typeface="Cambria Math" panose="02040503050406030204" pitchFamily="18" charset="0"/>
                                    </a:rPr>
                                    <m:t>𝑡</m:t>
                                  </m:r>
                                  <m:r>
                                    <a:rPr lang="en-US" altLang="ja-JP" i="1" dirty="0">
                                      <a:solidFill>
                                        <a:srgbClr val="505050"/>
                                      </a:solidFill>
                                      <a:latin typeface="Cambria Math" panose="02040503050406030204" pitchFamily="18" charset="0"/>
                                    </a:rPr>
                                    <m:t>−</m:t>
                                  </m:r>
                                </m:e>
                              </m:d>
                              <m:r>
                                <m:rPr>
                                  <m:sty m:val="p"/>
                                </m:rPr>
                                <a:rPr lang="en-US" altLang="ja-JP" i="0" dirty="0">
                                  <a:solidFill>
                                    <a:srgbClr val="505050"/>
                                  </a:solidFill>
                                  <a:latin typeface="Cambria Math" panose="02040503050406030204" pitchFamily="18" charset="0"/>
                                </a:rPr>
                                <m:t>d</m:t>
                              </m:r>
                              <m:sSub>
                                <m:sSubPr>
                                  <m:ctrlPr>
                                    <a:rPr lang="en-US" altLang="ja-JP" i="1" dirty="0">
                                      <a:solidFill>
                                        <a:srgbClr val="505050"/>
                                      </a:solidFill>
                                      <a:latin typeface="Cambria Math" panose="02040503050406030204" pitchFamily="18" charset="0"/>
                                    </a:rPr>
                                  </m:ctrlPr>
                                </m:sSubPr>
                                <m:e>
                                  <m:acc>
                                    <m:accPr>
                                      <m:chr m:val="̂"/>
                                      <m:ctrlPr>
                                        <a:rPr lang="en-US" altLang="ja-JP" i="1" dirty="0">
                                          <a:solidFill>
                                            <a:srgbClr val="505050"/>
                                          </a:solidFill>
                                          <a:latin typeface="Cambria Math" panose="02040503050406030204" pitchFamily="18" charset="0"/>
                                        </a:rPr>
                                      </m:ctrlPr>
                                    </m:accPr>
                                    <m:e>
                                      <m:r>
                                        <a:rPr lang="en-US" altLang="ja-JP" i="1" dirty="0">
                                          <a:solidFill>
                                            <a:srgbClr val="505050"/>
                                          </a:solidFill>
                                          <a:latin typeface="Cambria Math" panose="02040503050406030204" pitchFamily="18" charset="0"/>
                                        </a:rPr>
                                        <m:t>𝐹</m:t>
                                      </m:r>
                                    </m:e>
                                  </m:acc>
                                </m:e>
                                <m:sub>
                                  <m:r>
                                    <a:rPr lang="en-US" altLang="ja-JP" i="1" dirty="0">
                                      <a:solidFill>
                                        <a:srgbClr val="505050"/>
                                      </a:solidFill>
                                      <a:latin typeface="Cambria Math" panose="02040503050406030204" pitchFamily="18" charset="0"/>
                                    </a:rPr>
                                    <m:t>2</m:t>
                                  </m:r>
                                </m:sub>
                              </m:sSub>
                              <m:d>
                                <m:dPr>
                                  <m:ctrlPr>
                                    <a:rPr lang="en-US" altLang="ja-JP" i="1" dirty="0">
                                      <a:solidFill>
                                        <a:srgbClr val="505050"/>
                                      </a:solidFill>
                                      <a:latin typeface="Cambria Math" panose="02040503050406030204" pitchFamily="18" charset="0"/>
                                    </a:rPr>
                                  </m:ctrlPr>
                                </m:dPr>
                                <m:e>
                                  <m:r>
                                    <a:rPr lang="en-US" altLang="ja-JP" i="1" dirty="0">
                                      <a:solidFill>
                                        <a:srgbClr val="505050"/>
                                      </a:solidFill>
                                      <a:latin typeface="Cambria Math" panose="02040503050406030204" pitchFamily="18" charset="0"/>
                                    </a:rPr>
                                    <m:t>𝑡</m:t>
                                  </m:r>
                                </m:e>
                              </m:d>
                            </m:e>
                          </m:d>
                        </m:e>
                      </m:nary>
                    </m:oMath>
                  </m:oMathPara>
                </a14:m>
                <a:endParaRPr kumimoji="1" lang="ja-JP" altLang="en-US" dirty="0">
                  <a:solidFill>
                    <a:srgbClr val="505050"/>
                  </a:solidFill>
                </a:endParaRPr>
              </a:p>
            </p:txBody>
          </p:sp>
        </mc:Choice>
        <mc:Fallback xmlns="">
          <p:sp>
            <p:nvSpPr>
              <p:cNvPr id="5" name="角丸四角形 4"/>
              <p:cNvSpPr>
                <a:spLocks noRot="1" noChangeAspect="1" noMove="1" noResize="1" noEditPoints="1" noAdjustHandles="1" noChangeArrowheads="1" noChangeShapeType="1" noTextEdit="1"/>
              </p:cNvSpPr>
              <p:nvPr/>
            </p:nvSpPr>
            <p:spPr>
              <a:xfrm>
                <a:off x="1728132" y="5788404"/>
                <a:ext cx="6274965" cy="958238"/>
              </a:xfrm>
              <a:prstGeom prst="roundRect">
                <a:avLst>
                  <a:gd name="adj" fmla="val 5410"/>
                </a:avLst>
              </a:prstGeom>
              <a:blipFill rotWithShape="0">
                <a:blip r:embed="rId3"/>
                <a:stretch>
                  <a:fillRect t="-3067"/>
                </a:stretch>
              </a:blipFill>
              <a:ln w="38100">
                <a:solidFill>
                  <a:srgbClr val="F03C3C"/>
                </a:solidFill>
                <a:prstDash val="dash"/>
              </a:ln>
            </p:spPr>
            <p:txBody>
              <a:bodyPr/>
              <a:lstStyle/>
              <a:p>
                <a:r>
                  <a:rPr lang="ja-JP" altLang="en-US">
                    <a:noFill/>
                  </a:rPr>
                  <a:t> </a:t>
                </a:r>
              </a:p>
            </p:txBody>
          </p:sp>
        </mc:Fallback>
      </mc:AlternateContent>
    </p:spTree>
    <p:extLst>
      <p:ext uri="{BB962C8B-B14F-4D97-AF65-F5344CB8AC3E}">
        <p14:creationId xmlns:p14="http://schemas.microsoft.com/office/powerpoint/2010/main" val="2435948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競合リスクモデルによる解析</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モデル解析の目的</a:t>
            </a:r>
            <a:endParaRPr kumimoji="1" lang="en-US" altLang="ja-JP" sz="2800" dirty="0" smtClean="0"/>
          </a:p>
          <a:p>
            <a:pPr lvl="1"/>
            <a:r>
              <a:rPr kumimoji="1" lang="ja-JP" altLang="en-US" sz="2800" dirty="0" smtClean="0"/>
              <a:t>共変量による調整</a:t>
            </a:r>
            <a:endParaRPr kumimoji="1" lang="en-US" altLang="ja-JP" sz="2800" dirty="0" smtClean="0"/>
          </a:p>
          <a:p>
            <a:pPr lvl="1"/>
            <a:r>
              <a:rPr kumimoji="1" lang="ja-JP" altLang="en-US" sz="2800" dirty="0" smtClean="0"/>
              <a:t>ハザード比の推定</a:t>
            </a:r>
            <a:endParaRPr kumimoji="1" lang="en-US" altLang="ja-JP" sz="2800" dirty="0" smtClean="0"/>
          </a:p>
          <a:p>
            <a:r>
              <a:rPr kumimoji="1" lang="ja-JP" altLang="en-US" sz="2800" dirty="0" smtClean="0"/>
              <a:t>競合リスクの状況においてもモデルを用い</a:t>
            </a:r>
            <a:r>
              <a:rPr lang="ja-JP" altLang="en-US" sz="2800" dirty="0"/>
              <a:t>た</a:t>
            </a:r>
            <a:r>
              <a:rPr kumimoji="1" lang="ja-JP" altLang="en-US" sz="2800" dirty="0" smtClean="0"/>
              <a:t>解析はよく行われる</a:t>
            </a:r>
            <a:endParaRPr kumimoji="1" lang="en-US" altLang="ja-JP" sz="2800" dirty="0" smtClean="0"/>
          </a:p>
        </p:txBody>
      </p:sp>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12</a:t>
            </a:fld>
            <a:endParaRPr kumimoji="1" lang="ja-JP" altLang="en-US"/>
          </a:p>
        </p:txBody>
      </p:sp>
    </p:spTree>
    <p:extLst>
      <p:ext uri="{BB962C8B-B14F-4D97-AF65-F5344CB8AC3E}">
        <p14:creationId xmlns:p14="http://schemas.microsoft.com/office/powerpoint/2010/main" val="68116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000" dirty="0" smtClean="0"/>
              <a:t>Cause-specific PH (CSPH) models</a:t>
            </a:r>
            <a:endParaRPr kumimoji="1" lang="ja-JP" altLang="en-US" sz="40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kumimoji="1" lang="ja-JP" altLang="en-US" sz="2800" dirty="0" smtClean="0"/>
                  <a:t>古典的な方法</a:t>
                </a:r>
                <a:endParaRPr kumimoji="1" lang="en-US" altLang="ja-JP" sz="2800" dirty="0" smtClean="0"/>
              </a:p>
              <a:p>
                <a:pPr lvl="1"/>
                <a:r>
                  <a:rPr kumimoji="1" lang="ja-JP" altLang="en-US" sz="2500" dirty="0" smtClean="0"/>
                  <a:t>原因別比例ハザードモデル</a:t>
                </a:r>
                <a:endParaRPr kumimoji="1" lang="en-US" altLang="ja-JP" sz="2500" dirty="0" smtClean="0"/>
              </a:p>
              <a:p>
                <a:pPr lvl="1"/>
                <a:r>
                  <a:rPr kumimoji="1" lang="ja-JP" altLang="en-US" sz="2500" dirty="0" smtClean="0"/>
                  <a:t>興味のあるイベント以外を全て打ち切りとして扱い</a:t>
                </a:r>
                <a:r>
                  <a:rPr kumimoji="1" lang="en-US" altLang="ja-JP" sz="2500" dirty="0" smtClean="0"/>
                  <a:t>, Cox</a:t>
                </a:r>
                <a:r>
                  <a:rPr kumimoji="1" lang="ja-JP" altLang="en-US" sz="2500" dirty="0" smtClean="0"/>
                  <a:t>の比例ハザードモデルを当てはめる手法</a:t>
                </a:r>
                <a:endParaRPr kumimoji="1" lang="en-US" altLang="ja-JP" sz="2500" dirty="0" smtClean="0"/>
              </a:p>
              <a:p>
                <a:r>
                  <a:rPr kumimoji="1" lang="ja-JP" altLang="en-US" sz="2800" dirty="0" smtClean="0"/>
                  <a:t>問題点</a:t>
                </a:r>
                <a:endParaRPr kumimoji="1" lang="en-US" altLang="ja-JP" sz="2800" dirty="0" smtClean="0"/>
              </a:p>
              <a:p>
                <a:pPr lvl="1"/>
                <a:r>
                  <a:rPr kumimoji="1" lang="en-US" altLang="ja-JP" sz="2500" dirty="0" smtClean="0"/>
                  <a:t>CIF</a:t>
                </a:r>
                <a:r>
                  <a:rPr kumimoji="1" lang="ja-JP" altLang="en-US" sz="2500" dirty="0" smtClean="0"/>
                  <a:t>との対応がない </a:t>
                </a:r>
                <a:r>
                  <a:rPr kumimoji="1" lang="en-US" altLang="ja-JP" sz="2500" dirty="0" smtClean="0"/>
                  <a:t>= </a:t>
                </a:r>
                <a:r>
                  <a:rPr kumimoji="1" lang="ja-JP" altLang="en-US" sz="2500" dirty="0" smtClean="0"/>
                  <a:t>イベント</a:t>
                </a:r>
                <a14:m>
                  <m:oMath xmlns:m="http://schemas.openxmlformats.org/officeDocument/2006/math">
                    <m:r>
                      <a:rPr kumimoji="1" lang="en-US" altLang="ja-JP" sz="2500" b="0" i="1" smtClean="0">
                        <a:latin typeface="Cambria Math" panose="02040503050406030204" pitchFamily="18" charset="0"/>
                      </a:rPr>
                      <m:t>𝑗</m:t>
                    </m:r>
                  </m:oMath>
                </a14:m>
                <a:r>
                  <a:rPr kumimoji="1" lang="ja-JP" altLang="en-US" sz="2500" dirty="0" smtClean="0"/>
                  <a:t>の発生率の指標にはなるが</a:t>
                </a:r>
                <a:r>
                  <a:rPr kumimoji="1" lang="en-US" altLang="ja-JP" sz="2500" dirty="0" smtClean="0"/>
                  <a:t>, </a:t>
                </a:r>
                <a:r>
                  <a:rPr kumimoji="1" lang="ja-JP" altLang="en-US" sz="2500" dirty="0" smtClean="0"/>
                  <a:t>死亡確率の指標にはならず</a:t>
                </a:r>
                <a:endParaRPr kumimoji="1" lang="en-US" altLang="ja-JP" sz="2500" dirty="0" smtClean="0"/>
              </a:p>
              <a:p>
                <a:pPr lvl="1"/>
                <a:r>
                  <a:rPr kumimoji="1" lang="ja-JP" altLang="en-US" sz="2500" dirty="0" smtClean="0"/>
                  <a:t>原因別ハザードに対する共変量の影響と</a:t>
                </a:r>
                <a:r>
                  <a:rPr lang="en-US" altLang="ja-JP" sz="2500" dirty="0" smtClean="0"/>
                  <a:t>, </a:t>
                </a:r>
                <a:r>
                  <a:rPr lang="ja-JP" altLang="en-US" sz="2500" dirty="0" smtClean="0"/>
                  <a:t>部分分布ハザードに対する</a:t>
                </a:r>
                <a:r>
                  <a:rPr lang="ja-JP" altLang="en-US" sz="2500" dirty="0"/>
                  <a:t>共変量の</a:t>
                </a:r>
                <a:r>
                  <a:rPr lang="ja-JP" altLang="en-US" sz="2500" dirty="0" smtClean="0"/>
                  <a:t>影響は全く異なる可能性がある </a:t>
                </a:r>
                <a:r>
                  <a:rPr lang="en-US" altLang="ja-JP" sz="2500" dirty="0" smtClean="0"/>
                  <a:t>(</a:t>
                </a:r>
                <a:r>
                  <a:rPr lang="en-US" altLang="ja-JP" sz="2500" dirty="0"/>
                  <a:t>Gray, </a:t>
                </a:r>
                <a:r>
                  <a:rPr lang="en-US" altLang="ja-JP" sz="2500" dirty="0" smtClean="0"/>
                  <a:t>1988</a:t>
                </a:r>
                <a:r>
                  <a:rPr lang="en-US" altLang="ja-JP" sz="2500" dirty="0"/>
                  <a:t>; </a:t>
                </a:r>
                <a:r>
                  <a:rPr lang="en-US" altLang="ja-JP" sz="2500" dirty="0" smtClean="0"/>
                  <a:t>Pepe, 1991)</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1248" t="-1095" r="-139"/>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13</a:t>
            </a:fld>
            <a:endParaRPr kumimoji="1" lang="ja-JP" altLang="en-US"/>
          </a:p>
        </p:txBody>
      </p:sp>
    </p:spTree>
    <p:extLst>
      <p:ext uri="{BB962C8B-B14F-4D97-AF65-F5344CB8AC3E}">
        <p14:creationId xmlns:p14="http://schemas.microsoft.com/office/powerpoint/2010/main" val="1461308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a:t>Fine-Gray</a:t>
            </a:r>
            <a:r>
              <a:rPr lang="ja-JP" altLang="en-US" sz="3600" dirty="0"/>
              <a:t> </a:t>
            </a:r>
            <a:r>
              <a:rPr lang="en-US" altLang="ja-JP" sz="3600" dirty="0"/>
              <a:t>models (Fine &amp; Gray, </a:t>
            </a:r>
            <a:r>
              <a:rPr lang="en-US" altLang="ja-JP" sz="3600" dirty="0" smtClean="0"/>
              <a:t>1999)</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Autofit/>
              </a:bodyPr>
              <a:lstStyle/>
              <a:p>
                <a:r>
                  <a:rPr kumimoji="1" lang="ja-JP" altLang="en-US" sz="2400" dirty="0" smtClean="0"/>
                  <a:t>先述の問題点に対する方法の一つ</a:t>
                </a:r>
                <a:endParaRPr kumimoji="1" lang="en-US" altLang="ja-JP" sz="2400" dirty="0" smtClean="0"/>
              </a:p>
              <a:p>
                <a:pPr lvl="1"/>
                <a:r>
                  <a:rPr kumimoji="1" lang="ja-JP" altLang="en-US" sz="2400" dirty="0" smtClean="0"/>
                  <a:t>部分分布に対する比例ハザードモデル </a:t>
                </a:r>
                <a:r>
                  <a:rPr lang="en-US" altLang="ja-JP" sz="2400" dirty="0" smtClean="0"/>
                  <a:t>(</a:t>
                </a:r>
                <a:r>
                  <a:rPr lang="en-US" altLang="ja-JP" sz="2400" dirty="0" err="1" smtClean="0"/>
                  <a:t>subdistribution</a:t>
                </a:r>
                <a:r>
                  <a:rPr lang="en-US" altLang="ja-JP" sz="2400" dirty="0" smtClean="0"/>
                  <a:t> </a:t>
                </a:r>
                <a:r>
                  <a:rPr lang="en-US" altLang="ja-JP" sz="2400" dirty="0"/>
                  <a:t>PH </a:t>
                </a:r>
                <a:r>
                  <a:rPr lang="en-US" altLang="ja-JP" sz="2400" dirty="0" smtClean="0"/>
                  <a:t>models)</a:t>
                </a:r>
              </a:p>
              <a:p>
                <a:pPr lvl="1"/>
                <a:r>
                  <a:rPr lang="en-US" altLang="ja-JP" sz="2400" dirty="0" smtClean="0"/>
                  <a:t>CIF</a:t>
                </a:r>
                <a:r>
                  <a:rPr lang="ja-JP" altLang="en-US" sz="2400" dirty="0" smtClean="0"/>
                  <a:t>に対する推測を回帰モデルに拡張</a:t>
                </a:r>
                <a:endParaRPr lang="en-US" altLang="ja-JP" sz="2400" dirty="0" smtClean="0"/>
              </a:p>
              <a:p>
                <a:r>
                  <a:rPr lang="ja-JP" altLang="en-US" sz="2400" dirty="0" smtClean="0"/>
                  <a:t>モデル：</a:t>
                </a:r>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𝛾</m:t>
                        </m:r>
                      </m:e>
                      <m:sub>
                        <m:r>
                          <a:rPr lang="en-US" altLang="ja-JP" sz="2400" i="1" dirty="0">
                            <a:latin typeface="Cambria Math" panose="02040503050406030204" pitchFamily="18" charset="0"/>
                          </a:rPr>
                          <m:t>𝑗</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oMath>
                </a14:m>
                <a:r>
                  <a:rPr lang="ja-JP" altLang="en-US" sz="2400" dirty="0" smtClean="0"/>
                  <a:t>に比例ハザード型の回帰構造を導入</a:t>
                </a:r>
                <a:endParaRPr lang="en-US" altLang="ja-JP" sz="2400" dirty="0" smtClean="0"/>
              </a:p>
              <a:p>
                <a:pPr lvl="1"/>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𝛾</m:t>
                        </m:r>
                      </m:e>
                      <m:sub>
                        <m:r>
                          <a:rPr lang="en-US" altLang="ja-JP" sz="2400" i="1" dirty="0">
                            <a:latin typeface="Cambria Math" panose="02040503050406030204" pitchFamily="18" charset="0"/>
                          </a:rPr>
                          <m:t>𝑗</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r>
                      <a:rPr lang="en-US" altLang="ja-JP" sz="2400" b="0" i="1" dirty="0" smtClean="0">
                        <a:latin typeface="Cambria Math" panose="02040503050406030204" pitchFamily="18" charset="0"/>
                      </a:rPr>
                      <m:t>=</m:t>
                    </m:r>
                    <m:f>
                      <m:fPr>
                        <m:ctrlPr>
                          <a:rPr lang="en-US" altLang="ja-JP" sz="2400" i="1" dirty="0">
                            <a:latin typeface="Cambria Math" panose="02040503050406030204" pitchFamily="18" charset="0"/>
                          </a:rPr>
                        </m:ctrlPr>
                      </m:fPr>
                      <m:num>
                        <m:r>
                          <a:rPr lang="en-US" altLang="ja-JP" sz="2400" i="1" dirty="0">
                            <a:latin typeface="Cambria Math" panose="02040503050406030204" pitchFamily="18" charset="0"/>
                          </a:rPr>
                          <m:t>−</m:t>
                        </m:r>
                        <m:r>
                          <m:rPr>
                            <m:sty m:val="p"/>
                          </m:rPr>
                          <a:rPr lang="en-US" altLang="ja-JP" sz="2400" dirty="0">
                            <a:latin typeface="Cambria Math" panose="02040503050406030204" pitchFamily="18" charset="0"/>
                          </a:rPr>
                          <m:t>d</m:t>
                        </m:r>
                        <m:func>
                          <m:funcPr>
                            <m:ctrlPr>
                              <a:rPr lang="en-US" altLang="ja-JP" sz="2400" i="1" dirty="0">
                                <a:latin typeface="Cambria Math" panose="02040503050406030204" pitchFamily="18" charset="0"/>
                              </a:rPr>
                            </m:ctrlPr>
                          </m:funcPr>
                          <m:fName>
                            <m:r>
                              <m:rPr>
                                <m:sty m:val="p"/>
                              </m:rPr>
                              <a:rPr lang="en-US" altLang="ja-JP" sz="2400" dirty="0">
                                <a:latin typeface="Cambria Math" panose="02040503050406030204" pitchFamily="18" charset="0"/>
                              </a:rPr>
                              <m:t>log</m:t>
                            </m:r>
                          </m:fName>
                          <m:e>
                            <m:d>
                              <m:dPr>
                                <m:begChr m:val="{"/>
                                <m:endChr m:val="}"/>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1−</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𝑗</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e>
                            </m:d>
                          </m:e>
                        </m:func>
                      </m:num>
                      <m:den>
                        <m:r>
                          <m:rPr>
                            <m:sty m:val="p"/>
                          </m:rPr>
                          <a:rPr lang="en-US" altLang="ja-JP" sz="2400" dirty="0">
                            <a:latin typeface="Cambria Math" panose="02040503050406030204" pitchFamily="18" charset="0"/>
                          </a:rPr>
                          <m:t>d</m:t>
                        </m:r>
                        <m:r>
                          <a:rPr lang="en-US" altLang="ja-JP" sz="2400" i="1" dirty="0">
                            <a:latin typeface="Cambria Math" panose="02040503050406030204" pitchFamily="18" charset="0"/>
                          </a:rPr>
                          <m:t>𝑡</m:t>
                        </m:r>
                      </m:den>
                    </m:f>
                    <m:r>
                      <a:rPr lang="en-US" altLang="ja-JP" sz="2400" b="0" i="1" dirty="0" smtClean="0">
                        <a:latin typeface="Cambria Math" panose="02040503050406030204" pitchFamily="18" charset="0"/>
                      </a:rPr>
                      <m:t>=</m:t>
                    </m:r>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𝛾</m:t>
                        </m:r>
                      </m:e>
                      <m:sub>
                        <m:r>
                          <a:rPr lang="en-US" altLang="ja-JP" sz="2400" b="0" i="1" dirty="0" smtClean="0">
                            <a:latin typeface="Cambria Math" panose="02040503050406030204" pitchFamily="18" charset="0"/>
                          </a:rPr>
                          <m:t>𝑗</m:t>
                        </m:r>
                        <m:r>
                          <a:rPr lang="en-US" altLang="ja-JP" sz="2400" b="0" i="1" dirty="0" smtClean="0">
                            <a:latin typeface="Cambria Math" panose="02040503050406030204" pitchFamily="18" charset="0"/>
                          </a:rPr>
                          <m:t>0</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func>
                      <m:funcPr>
                        <m:ctrlPr>
                          <a:rPr lang="en-US" altLang="ja-JP" sz="2400" b="0" i="1" dirty="0" smtClean="0">
                            <a:latin typeface="Cambria Math" panose="02040503050406030204" pitchFamily="18" charset="0"/>
                          </a:rPr>
                        </m:ctrlPr>
                      </m:funcPr>
                      <m:fName>
                        <m:r>
                          <m:rPr>
                            <m:sty m:val="p"/>
                          </m:rPr>
                          <a:rPr lang="en-US" altLang="ja-JP" sz="2400" b="0" i="0" dirty="0" smtClean="0">
                            <a:latin typeface="Cambria Math" panose="02040503050406030204" pitchFamily="18" charset="0"/>
                          </a:rPr>
                          <m:t>exp</m:t>
                        </m:r>
                      </m:fName>
                      <m:e>
                        <m:d>
                          <m:dPr>
                            <m:begChr m:val="{"/>
                            <m:endChr m:val="}"/>
                            <m:ctrlPr>
                              <a:rPr lang="en-US" altLang="ja-JP" sz="2400" b="0" i="1" dirty="0" smtClean="0">
                                <a:latin typeface="Cambria Math" panose="02040503050406030204" pitchFamily="18" charset="0"/>
                              </a:rPr>
                            </m:ctrlPr>
                          </m:dPr>
                          <m:e>
                            <m:sSup>
                              <m:sSupPr>
                                <m:ctrlPr>
                                  <a:rPr lang="en-US" altLang="ja-JP" sz="2400" i="1">
                                    <a:latin typeface="Cambria Math" panose="02040503050406030204" pitchFamily="18" charset="0"/>
                                  </a:rPr>
                                </m:ctrlPr>
                              </m:sSupPr>
                              <m:e>
                                <m:r>
                                  <a:rPr lang="en-US" altLang="ja-JP" sz="2400" b="1">
                                    <a:latin typeface="Cambria Math" panose="02040503050406030204" pitchFamily="18" charset="0"/>
                                  </a:rPr>
                                  <m:t>𝛃</m:t>
                                </m:r>
                              </m:e>
                              <m:sup>
                                <m:r>
                                  <a:rPr lang="en-US" altLang="ja-JP" sz="2400" i="1">
                                    <a:latin typeface="Cambria Math" panose="02040503050406030204" pitchFamily="18" charset="0"/>
                                  </a:rPr>
                                  <m:t>𝑡</m:t>
                                </m:r>
                              </m:sup>
                            </m:sSup>
                            <m:r>
                              <a:rPr lang="en-US" altLang="ja-JP" sz="2400" b="1">
                                <a:latin typeface="Cambria Math" panose="02040503050406030204" pitchFamily="18" charset="0"/>
                              </a:rPr>
                              <m:t>𝐙</m:t>
                            </m:r>
                          </m:e>
                        </m:d>
                      </m:e>
                    </m:func>
                  </m:oMath>
                </a14:m>
                <a:r>
                  <a:rPr lang="ja-JP" altLang="en-US" sz="2400" b="0" dirty="0" smtClean="0"/>
                  <a:t>：積分・変形すると</a:t>
                </a:r>
                <a:r>
                  <a:rPr lang="en-US" altLang="ja-JP" sz="2400" b="0" dirty="0" smtClean="0"/>
                  <a:t/>
                </a:r>
                <a:br>
                  <a:rPr lang="en-US" altLang="ja-JP" sz="2400" b="0" dirty="0" smtClean="0"/>
                </a:br>
                <a14:m>
                  <m:oMath xmlns:m="http://schemas.openxmlformats.org/officeDocument/2006/math">
                    <m:func>
                      <m:funcPr>
                        <m:ctrlPr>
                          <a:rPr lang="en-US" altLang="ja-JP" sz="2400" i="1" dirty="0">
                            <a:latin typeface="Cambria Math" panose="02040503050406030204" pitchFamily="18" charset="0"/>
                          </a:rPr>
                        </m:ctrlPr>
                      </m:funcPr>
                      <m:fName>
                        <m:r>
                          <m:rPr>
                            <m:sty m:val="p"/>
                          </m:rPr>
                          <a:rPr lang="en-US" altLang="ja-JP" sz="2400" dirty="0">
                            <a:latin typeface="Cambria Math" panose="02040503050406030204" pitchFamily="18" charset="0"/>
                          </a:rPr>
                          <m:t>log</m:t>
                        </m:r>
                      </m:fName>
                      <m:e>
                        <m:d>
                          <m:dPr>
                            <m:begChr m:val="["/>
                            <m:endChr m:val="]"/>
                            <m:ctrlPr>
                              <a:rPr lang="en-US" altLang="ja-JP" sz="2400" b="0" i="1" dirty="0" smtClean="0">
                                <a:latin typeface="Cambria Math" panose="02040503050406030204" pitchFamily="18" charset="0"/>
                              </a:rPr>
                            </m:ctrlPr>
                          </m:dPr>
                          <m:e>
                            <m:r>
                              <a:rPr lang="en-US" altLang="ja-JP" sz="2400" b="0" i="1" dirty="0" smtClean="0">
                                <a:latin typeface="Cambria Math" panose="02040503050406030204" pitchFamily="18" charset="0"/>
                              </a:rPr>
                              <m:t>−</m:t>
                            </m:r>
                            <m:func>
                              <m:funcPr>
                                <m:ctrlPr>
                                  <a:rPr lang="en-US" altLang="ja-JP" sz="2400" i="1" dirty="0">
                                    <a:latin typeface="Cambria Math" panose="02040503050406030204" pitchFamily="18" charset="0"/>
                                  </a:rPr>
                                </m:ctrlPr>
                              </m:funcPr>
                              <m:fName>
                                <m:r>
                                  <m:rPr>
                                    <m:sty m:val="p"/>
                                  </m:rPr>
                                  <a:rPr lang="en-US" altLang="ja-JP" sz="2400" dirty="0">
                                    <a:latin typeface="Cambria Math" panose="02040503050406030204" pitchFamily="18" charset="0"/>
                                  </a:rPr>
                                  <m:t>log</m:t>
                                </m:r>
                              </m:fName>
                              <m:e>
                                <m:d>
                                  <m:dPr>
                                    <m:begChr m:val="{"/>
                                    <m:endChr m:val="}"/>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1−</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𝑗</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e>
                                </m:d>
                              </m:e>
                            </m:func>
                          </m:e>
                        </m:d>
                      </m:e>
                    </m:func>
                    <m:r>
                      <a:rPr lang="en-US" altLang="ja-JP" sz="2400" b="0" i="0" dirty="0" smtClean="0">
                        <a:latin typeface="Cambria Math" panose="02040503050406030204" pitchFamily="18" charset="0"/>
                      </a:rPr>
                      <m:t>=</m:t>
                    </m:r>
                    <m:func>
                      <m:funcPr>
                        <m:ctrlPr>
                          <a:rPr lang="en-US" altLang="ja-JP" sz="2400" b="0" i="1" dirty="0" smtClean="0">
                            <a:latin typeface="Cambria Math" panose="02040503050406030204" pitchFamily="18" charset="0"/>
                          </a:rPr>
                        </m:ctrlPr>
                      </m:funcPr>
                      <m:fName>
                        <m:r>
                          <m:rPr>
                            <m:sty m:val="p"/>
                          </m:rPr>
                          <a:rPr lang="en-US" altLang="ja-JP" sz="2400" b="0" i="0" dirty="0" smtClean="0">
                            <a:latin typeface="Cambria Math" panose="02040503050406030204" pitchFamily="18" charset="0"/>
                          </a:rPr>
                          <m:t>log</m:t>
                        </m:r>
                      </m:fName>
                      <m:e>
                        <m:d>
                          <m:dPr>
                            <m:begChr m:val="{"/>
                            <m:endChr m:val="}"/>
                            <m:ctrlPr>
                              <a:rPr lang="en-US" altLang="ja-JP" sz="2400" i="1" dirty="0">
                                <a:latin typeface="Cambria Math" panose="02040503050406030204" pitchFamily="18" charset="0"/>
                              </a:rPr>
                            </m:ctrlPr>
                          </m:dPr>
                          <m:e>
                            <m:sSub>
                              <m:sSubPr>
                                <m:ctrlPr>
                                  <a:rPr lang="en-US" altLang="ja-JP" sz="2400" i="1" dirty="0">
                                    <a:latin typeface="Cambria Math" panose="02040503050406030204" pitchFamily="18" charset="0"/>
                                  </a:rPr>
                                </m:ctrlPr>
                              </m:sSubPr>
                              <m:e>
                                <m:r>
                                  <m:rPr>
                                    <m:sty m:val="p"/>
                                  </m:rPr>
                                  <a:rPr lang="en-US" altLang="ja-JP" sz="2400" dirty="0">
                                    <a:latin typeface="Cambria Math" panose="02040503050406030204" pitchFamily="18" charset="0"/>
                                  </a:rPr>
                                  <m:t>Γ</m:t>
                                </m:r>
                              </m:e>
                              <m:sub>
                                <m:r>
                                  <a:rPr lang="en-US" altLang="ja-JP" sz="2400" i="1" dirty="0">
                                    <a:latin typeface="Cambria Math" panose="02040503050406030204" pitchFamily="18" charset="0"/>
                                  </a:rPr>
                                  <m:t>𝑗</m:t>
                                </m:r>
                                <m:r>
                                  <a:rPr lang="en-US" altLang="ja-JP" sz="2400" i="1" dirty="0">
                                    <a:latin typeface="Cambria Math" panose="02040503050406030204" pitchFamily="18" charset="0"/>
                                  </a:rPr>
                                  <m:t>0</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e>
                        </m:d>
                      </m:e>
                    </m:func>
                    <m:r>
                      <a:rPr lang="en-US" altLang="ja-JP" sz="2400" b="0" i="1" dirty="0" smtClean="0">
                        <a:latin typeface="Cambria Math" panose="02040503050406030204" pitchFamily="18" charset="0"/>
                      </a:rPr>
                      <m:t>+</m:t>
                    </m:r>
                    <m:sSup>
                      <m:sSupPr>
                        <m:ctrlPr>
                          <a:rPr lang="en-US" altLang="ja-JP" sz="2400" i="1">
                            <a:latin typeface="Cambria Math" panose="02040503050406030204" pitchFamily="18" charset="0"/>
                          </a:rPr>
                        </m:ctrlPr>
                      </m:sSupPr>
                      <m:e>
                        <m:r>
                          <a:rPr lang="en-US" altLang="ja-JP" sz="2400" b="1">
                            <a:latin typeface="Cambria Math" panose="02040503050406030204" pitchFamily="18" charset="0"/>
                          </a:rPr>
                          <m:t>𝛃</m:t>
                        </m:r>
                      </m:e>
                      <m:sup>
                        <m:r>
                          <a:rPr lang="en-US" altLang="ja-JP" sz="2400" i="1">
                            <a:latin typeface="Cambria Math" panose="02040503050406030204" pitchFamily="18" charset="0"/>
                          </a:rPr>
                          <m:t>𝑡</m:t>
                        </m:r>
                      </m:sup>
                    </m:sSup>
                    <m:r>
                      <a:rPr lang="en-US" altLang="ja-JP" sz="2400" b="1">
                        <a:latin typeface="Cambria Math" panose="02040503050406030204" pitchFamily="18" charset="0"/>
                      </a:rPr>
                      <m:t>𝐙</m:t>
                    </m:r>
                  </m:oMath>
                </a14:m>
                <a:endParaRPr lang="en-US" altLang="ja-JP" sz="2400" dirty="0" smtClean="0"/>
              </a:p>
              <a:p>
                <a:pPr lvl="1"/>
                <a:r>
                  <a:rPr lang="en-US" altLang="ja-JP" sz="2400" dirty="0" smtClean="0"/>
                  <a:t>IPCW</a:t>
                </a:r>
                <a:r>
                  <a:rPr lang="ja-JP" altLang="en-US" sz="2400" dirty="0" smtClean="0"/>
                  <a:t>法 </a:t>
                </a:r>
                <a:r>
                  <a:rPr lang="en-US" altLang="ja-JP" sz="2400" dirty="0" smtClean="0"/>
                  <a:t>(</a:t>
                </a:r>
                <a:r>
                  <a:rPr lang="en-US" altLang="ja-JP" sz="2400" dirty="0"/>
                  <a:t>Robins &amp; </a:t>
                </a:r>
                <a:r>
                  <a:rPr lang="en-US" altLang="ja-JP" sz="2400" dirty="0" err="1"/>
                  <a:t>Rotnitzky</a:t>
                </a:r>
                <a:r>
                  <a:rPr lang="en-US" altLang="ja-JP" sz="2400" dirty="0"/>
                  <a:t>, </a:t>
                </a:r>
                <a:r>
                  <a:rPr lang="en-US" altLang="ja-JP" sz="2400" dirty="0" smtClean="0"/>
                  <a:t>1992) </a:t>
                </a:r>
                <a:r>
                  <a:rPr lang="ja-JP" altLang="en-US" sz="2400" dirty="0" smtClean="0"/>
                  <a:t>を</a:t>
                </a:r>
                <a:r>
                  <a:rPr lang="ja-JP" altLang="en-US" sz="2400" dirty="0"/>
                  <a:t>適用</a:t>
                </a:r>
                <a:r>
                  <a:rPr lang="ja-JP" altLang="en-US" sz="2400" dirty="0" smtClean="0"/>
                  <a:t>した重み付きのマルチンゲール推定方程式を用いた回帰パラメータの推定量</a:t>
                </a:r>
                <a14:m>
                  <m:oMath xmlns:m="http://schemas.openxmlformats.org/officeDocument/2006/math">
                    <m:acc>
                      <m:accPr>
                        <m:chr m:val="̂"/>
                        <m:ctrlPr>
                          <a:rPr lang="en-US" altLang="ja-JP" sz="2400" b="1" i="1">
                            <a:latin typeface="Cambria Math" panose="02040503050406030204" pitchFamily="18" charset="0"/>
                          </a:rPr>
                        </m:ctrlPr>
                      </m:accPr>
                      <m:e>
                        <m:r>
                          <a:rPr lang="en-US" altLang="ja-JP" sz="2400" b="1">
                            <a:latin typeface="Cambria Math" panose="02040503050406030204" pitchFamily="18" charset="0"/>
                          </a:rPr>
                          <m:t>𝛃</m:t>
                        </m:r>
                      </m:e>
                    </m:acc>
                  </m:oMath>
                </a14:m>
                <a:r>
                  <a:rPr lang="ja-JP" altLang="en-US" sz="2400" dirty="0" smtClean="0"/>
                  <a:t> </a:t>
                </a:r>
                <a:r>
                  <a:rPr lang="en-US" altLang="ja-JP" sz="2400" dirty="0" smtClean="0"/>
                  <a:t>(</a:t>
                </a:r>
                <a:r>
                  <a:rPr lang="ja-JP" altLang="en-US" sz="2400" dirty="0"/>
                  <a:t>一致性と漸近</a:t>
                </a:r>
                <a:r>
                  <a:rPr lang="ja-JP" altLang="en-US" sz="2400" dirty="0" smtClean="0"/>
                  <a:t>正規性</a:t>
                </a:r>
                <a:r>
                  <a:rPr lang="en-US" altLang="ja-JP" sz="2400" dirty="0" smtClean="0"/>
                  <a:t>) </a:t>
                </a:r>
                <a:r>
                  <a:rPr lang="ja-JP" altLang="en-US" sz="2400" dirty="0" smtClean="0"/>
                  <a:t>と累積部分分布ハザード</a:t>
                </a:r>
                <a:r>
                  <a:rPr lang="ja-JP" altLang="en-US" sz="2400" dirty="0"/>
                  <a:t>関数の</a:t>
                </a:r>
                <a:r>
                  <a:rPr lang="en-US" altLang="ja-JP" sz="2400" dirty="0"/>
                  <a:t>Breslow</a:t>
                </a:r>
                <a:r>
                  <a:rPr lang="ja-JP" altLang="en-US" sz="2400" dirty="0"/>
                  <a:t>型</a:t>
                </a:r>
                <a:r>
                  <a:rPr lang="ja-JP" altLang="en-US" sz="2400" dirty="0" smtClean="0"/>
                  <a:t>推定量を提案 </a:t>
                </a:r>
                <a:r>
                  <a:rPr lang="en-US" altLang="ja-JP" sz="2400" dirty="0"/>
                  <a:t>(Fine &amp; Gray, 1999)</a:t>
                </a:r>
                <a:endParaRPr lang="en-US" altLang="ja-JP" sz="2400" dirty="0" smtClean="0"/>
              </a:p>
              <a:p>
                <a:pPr lvl="1"/>
                <a:endParaRPr kumimoji="1" lang="en-US" altLang="ja-JP" sz="24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902" t="-767" b="-657"/>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14</a:t>
            </a:fld>
            <a:endParaRPr kumimoji="1" lang="ja-JP" altLang="en-US"/>
          </a:p>
        </p:txBody>
      </p:sp>
    </p:spTree>
    <p:extLst>
      <p:ext uri="{BB962C8B-B14F-4D97-AF65-F5344CB8AC3E}">
        <p14:creationId xmlns:p14="http://schemas.microsoft.com/office/powerpoint/2010/main" val="1975921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みなさまの経験は？</a:t>
            </a:r>
            <a:r>
              <a:rPr lang="en-US" altLang="ja-JP" dirty="0"/>
              <a:t>【</a:t>
            </a:r>
            <a:r>
              <a:rPr lang="en-US" altLang="ja-JP" dirty="0" smtClean="0"/>
              <a:t>N =    】</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2800" dirty="0" smtClean="0"/>
              <a:t>Cause-specific PH models </a:t>
            </a:r>
            <a:r>
              <a:rPr lang="en-US" altLang="ja-JP" sz="2800" dirty="0" smtClean="0">
                <a:ea typeface="HGPｺﾞｼｯｸM" panose="020B0600000000000000" pitchFamily="50" charset="-128"/>
              </a:rPr>
              <a:t>【n =     】</a:t>
            </a:r>
            <a:endParaRPr kumimoji="1" lang="en-US" altLang="ja-JP" sz="2800" dirty="0" smtClean="0"/>
          </a:p>
          <a:p>
            <a:r>
              <a:rPr lang="en-US" altLang="ja-JP" sz="2800" dirty="0" smtClean="0"/>
              <a:t>Fine-Gray models</a:t>
            </a:r>
            <a:r>
              <a:rPr lang="en-US" altLang="ja-JP" sz="2800" dirty="0"/>
              <a:t> </a:t>
            </a:r>
            <a:r>
              <a:rPr lang="en-US" altLang="ja-JP" sz="2800" dirty="0">
                <a:ea typeface="HGPｺﾞｼｯｸM" panose="020B0600000000000000" pitchFamily="50" charset="-128"/>
              </a:rPr>
              <a:t>【n = </a:t>
            </a:r>
            <a:r>
              <a:rPr lang="en-US" altLang="ja-JP" sz="2800" dirty="0" smtClean="0">
                <a:ea typeface="HGPｺﾞｼｯｸM" panose="020B0600000000000000" pitchFamily="50" charset="-128"/>
              </a:rPr>
              <a:t>    】</a:t>
            </a:r>
            <a:endParaRPr lang="en-US" altLang="ja-JP" sz="2800" dirty="0" smtClean="0"/>
          </a:p>
          <a:p>
            <a:r>
              <a:rPr lang="en-US" altLang="ja-JP" sz="2800" dirty="0" smtClean="0"/>
              <a:t>CIF </a:t>
            </a:r>
            <a:r>
              <a:rPr lang="en-US" altLang="ja-JP" sz="2800" dirty="0">
                <a:ea typeface="HGPｺﾞｼｯｸM" panose="020B0600000000000000" pitchFamily="50" charset="-128"/>
              </a:rPr>
              <a:t>【n =     】</a:t>
            </a:r>
          </a:p>
          <a:p>
            <a:r>
              <a:rPr lang="en-US" altLang="ja-JP" sz="2800" dirty="0"/>
              <a:t>Gray's test </a:t>
            </a:r>
            <a:r>
              <a:rPr lang="en-US" altLang="ja-JP" sz="2800" dirty="0">
                <a:ea typeface="HGPｺﾞｼｯｸM" panose="020B0600000000000000" pitchFamily="50" charset="-128"/>
              </a:rPr>
              <a:t>【n =     】</a:t>
            </a:r>
            <a:endParaRPr lang="en-US" altLang="ja-JP" sz="2800" dirty="0"/>
          </a:p>
          <a:p>
            <a:r>
              <a:rPr kumimoji="1" lang="ja-JP" altLang="en-US" sz="2800" dirty="0" smtClean="0"/>
              <a:t>その他 </a:t>
            </a:r>
            <a:r>
              <a:rPr lang="en-US" altLang="ja-JP" sz="2800" dirty="0" smtClean="0">
                <a:ea typeface="HGPｺﾞｼｯｸM" panose="020B0600000000000000" pitchFamily="50" charset="-128"/>
              </a:rPr>
              <a:t>【</a:t>
            </a:r>
            <a:r>
              <a:rPr lang="en-US" altLang="ja-JP" sz="2800" dirty="0">
                <a:ea typeface="HGPｺﾞｼｯｸM" panose="020B0600000000000000" pitchFamily="50" charset="-128"/>
              </a:rPr>
              <a:t>n = </a:t>
            </a:r>
            <a:r>
              <a:rPr lang="en-US" altLang="ja-JP" sz="2800" dirty="0" smtClean="0">
                <a:ea typeface="HGPｺﾞｼｯｸM" panose="020B0600000000000000" pitchFamily="50" charset="-128"/>
              </a:rPr>
              <a:t>    】</a:t>
            </a:r>
          </a:p>
          <a:p>
            <a:endParaRPr kumimoji="1" lang="en-US" altLang="ja-JP" sz="2800" dirty="0">
              <a:ea typeface="HGPｺﾞｼｯｸM" panose="020B0600000000000000" pitchFamily="50" charset="-128"/>
            </a:endParaRPr>
          </a:p>
          <a:p>
            <a:r>
              <a:rPr kumimoji="1" lang="ja-JP" altLang="en-US" sz="2800" dirty="0" smtClean="0"/>
              <a:t>どのようなときに用いるか？</a:t>
            </a:r>
            <a:endParaRPr kumimoji="1" lang="en-US" altLang="ja-JP" sz="2800" dirty="0" smtClean="0"/>
          </a:p>
          <a:p>
            <a:endParaRPr kumimoji="1" lang="en-US" altLang="ja-JP" sz="2800" dirty="0" smtClean="0"/>
          </a:p>
          <a:p>
            <a:r>
              <a:rPr lang="ja-JP" altLang="en-US" sz="2800" dirty="0" smtClean="0"/>
              <a:t>モデル解析に関連した疑問等はありますか？</a:t>
            </a:r>
            <a:endParaRPr kumimoji="1" lang="en-US" altLang="ja-JP" sz="2800" dirty="0" smtClean="0"/>
          </a:p>
        </p:txBody>
      </p:sp>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15</a:t>
            </a:fld>
            <a:endParaRPr kumimoji="1" lang="ja-JP" altLang="en-US"/>
          </a:p>
        </p:txBody>
      </p:sp>
    </p:spTree>
    <p:extLst>
      <p:ext uri="{BB962C8B-B14F-4D97-AF65-F5344CB8AC3E}">
        <p14:creationId xmlns:p14="http://schemas.microsoft.com/office/powerpoint/2010/main" val="67965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コンテンツ プレースホルダー 1"/>
              <p:cNvSpPr>
                <a:spLocks noGrp="1"/>
              </p:cNvSpPr>
              <p:nvPr>
                <p:ph idx="1"/>
              </p:nvPr>
            </p:nvSpPr>
            <p:spPr/>
            <p:txBody>
              <a:bodyPr>
                <a:normAutofit/>
              </a:bodyPr>
              <a:lstStyle/>
              <a:p>
                <a:r>
                  <a:rPr lang="en-US" altLang="ja-JP" sz="2400" dirty="0" smtClean="0"/>
                  <a:t>Andersen &amp; </a:t>
                </a:r>
                <a:r>
                  <a:rPr lang="en-US" altLang="ja-JP" sz="2400" dirty="0" err="1"/>
                  <a:t>Keiding</a:t>
                </a:r>
                <a:r>
                  <a:rPr lang="en-US" altLang="ja-JP" sz="2400" dirty="0"/>
                  <a:t> (</a:t>
                </a:r>
                <a:r>
                  <a:rPr lang="en-US" altLang="ja-JP" sz="2400" i="1" dirty="0"/>
                  <a:t>Stat Med</a:t>
                </a:r>
                <a:r>
                  <a:rPr lang="en-US" altLang="ja-JP" sz="2400" dirty="0"/>
                  <a:t> 2012)</a:t>
                </a:r>
              </a:p>
              <a:p>
                <a:pPr lvl="1"/>
                <a:r>
                  <a:rPr lang="ja-JP" altLang="en-US" sz="2400" dirty="0"/>
                  <a:t>競合リスクのない比例ハザードモデルでは</a:t>
                </a:r>
                <a:r>
                  <a:rPr lang="en-US" altLang="ja-JP" sz="2400" dirty="0"/>
                  <a:t>risk, </a:t>
                </a:r>
                <a14:m>
                  <m:oMath xmlns:m="http://schemas.openxmlformats.org/officeDocument/2006/math">
                    <m:r>
                      <a:rPr lang="en-US" altLang="ja-JP" sz="2400" i="1" dirty="0">
                        <a:latin typeface="Cambria Math" panose="02040503050406030204" pitchFamily="18" charset="0"/>
                      </a:rPr>
                      <m:t>𝐹</m:t>
                    </m:r>
                    <m:r>
                      <a:rPr lang="en-US" altLang="ja-JP" sz="2400" i="1" dirty="0">
                        <a:latin typeface="Cambria Math" panose="02040503050406030204" pitchFamily="18" charset="0"/>
                      </a:rPr>
                      <m:t>(</m:t>
                    </m:r>
                    <m:r>
                      <a:rPr lang="en-US" altLang="ja-JP" sz="2400" i="1" dirty="0">
                        <a:latin typeface="Cambria Math" panose="02040503050406030204" pitchFamily="18" charset="0"/>
                      </a:rPr>
                      <m:t>𝑡</m:t>
                    </m:r>
                    <m:r>
                      <a:rPr lang="en-US" altLang="ja-JP" sz="2400" i="1" dirty="0">
                        <a:latin typeface="Cambria Math" panose="02040503050406030204" pitchFamily="18" charset="0"/>
                      </a:rPr>
                      <m:t>)</m:t>
                    </m:r>
                  </m:oMath>
                </a14:m>
                <a:r>
                  <a:rPr lang="en-US" altLang="ja-JP" sz="2400" dirty="0"/>
                  <a:t>, </a:t>
                </a:r>
                <a:r>
                  <a:rPr lang="ja-JP" altLang="en-US" sz="2400" dirty="0"/>
                  <a:t>と</a:t>
                </a:r>
                <a:r>
                  <a:rPr lang="en-US" altLang="ja-JP" sz="2400" dirty="0"/>
                  <a:t>rate, </a:t>
                </a:r>
                <a14:m>
                  <m:oMath xmlns:m="http://schemas.openxmlformats.org/officeDocument/2006/math">
                    <m:r>
                      <a:rPr lang="en-US" altLang="ja-JP" sz="2400" i="1">
                        <a:latin typeface="Cambria Math" panose="02040503050406030204" pitchFamily="18" charset="0"/>
                      </a:rPr>
                      <m:t>𝜆</m:t>
                    </m:r>
                    <m:r>
                      <a:rPr lang="en-US" altLang="ja-JP" sz="2400" i="1" dirty="0">
                        <a:latin typeface="Cambria Math" panose="02040503050406030204" pitchFamily="18" charset="0"/>
                      </a:rPr>
                      <m:t>(</m:t>
                    </m:r>
                    <m:r>
                      <a:rPr lang="en-US" altLang="ja-JP" sz="2400" i="1" dirty="0">
                        <a:latin typeface="Cambria Math" panose="02040503050406030204" pitchFamily="18" charset="0"/>
                      </a:rPr>
                      <m:t>𝑡</m:t>
                    </m:r>
                    <m:r>
                      <a:rPr lang="en-US" altLang="ja-JP" sz="2400" i="1" dirty="0">
                        <a:latin typeface="Cambria Math" panose="02040503050406030204" pitchFamily="18" charset="0"/>
                      </a:rPr>
                      <m:t>)</m:t>
                    </m:r>
                  </m:oMath>
                </a14:m>
                <a:r>
                  <a:rPr lang="en-US" altLang="ja-JP" sz="2400" dirty="0"/>
                  <a:t>, </a:t>
                </a:r>
                <a:r>
                  <a:rPr lang="ja-JP" altLang="en-US" sz="2400" dirty="0"/>
                  <a:t>が一対一対応する</a:t>
                </a:r>
                <a:endParaRPr lang="en-US" altLang="ja-JP" sz="2400" dirty="0"/>
              </a:p>
              <a:p>
                <a:pPr lvl="2"/>
                <a:r>
                  <a:rPr lang="ja-JP" altLang="en-US" sz="2400" dirty="0"/>
                  <a:t>ハザード関数は生存率</a:t>
                </a:r>
                <a:r>
                  <a:rPr lang="en-US" altLang="ja-JP" sz="2400" i="1" dirty="0">
                    <a:latin typeface="Cambria Math" panose="02040503050406030204" pitchFamily="18" charset="0"/>
                  </a:rPr>
                  <a:t>, </a:t>
                </a:r>
                <a14:m>
                  <m:oMath xmlns:m="http://schemas.openxmlformats.org/officeDocument/2006/math">
                    <m:r>
                      <a:rPr lang="en-US" altLang="ja-JP" sz="2400" i="1" dirty="0">
                        <a:latin typeface="Cambria Math" panose="02040503050406030204" pitchFamily="18" charset="0"/>
                      </a:rPr>
                      <m:t>𝑆</m:t>
                    </m:r>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r>
                      <a:rPr lang="en-US" altLang="ja-JP" sz="2400" i="1" dirty="0">
                        <a:latin typeface="Cambria Math" panose="02040503050406030204" pitchFamily="18" charset="0"/>
                      </a:rPr>
                      <m:t>=1−</m:t>
                    </m:r>
                    <m:r>
                      <a:rPr lang="en-US" altLang="ja-JP" sz="2400" i="1" dirty="0">
                        <a:latin typeface="Cambria Math" panose="02040503050406030204" pitchFamily="18" charset="0"/>
                      </a:rPr>
                      <m:t>𝐹</m:t>
                    </m:r>
                    <m:r>
                      <a:rPr lang="en-US" altLang="ja-JP" sz="2400" i="1" dirty="0">
                        <a:latin typeface="Cambria Math" panose="02040503050406030204" pitchFamily="18" charset="0"/>
                      </a:rPr>
                      <m:t>(</m:t>
                    </m:r>
                    <m:r>
                      <a:rPr lang="en-US" altLang="ja-JP" sz="2400" i="1" dirty="0">
                        <a:latin typeface="Cambria Math" panose="02040503050406030204" pitchFamily="18" charset="0"/>
                      </a:rPr>
                      <m:t>𝑡</m:t>
                    </m:r>
                    <m:r>
                      <a:rPr lang="en-US" altLang="ja-JP" sz="2400" i="1" dirty="0">
                        <a:latin typeface="Cambria Math" panose="02040503050406030204" pitchFamily="18" charset="0"/>
                      </a:rPr>
                      <m:t>)</m:t>
                    </m:r>
                  </m:oMath>
                </a14:m>
                <a:r>
                  <a:rPr lang="en-US" altLang="ja-JP" sz="2400" dirty="0"/>
                  <a:t>, </a:t>
                </a:r>
                <a:r>
                  <a:rPr lang="ja-JP" altLang="en-US" sz="2400" dirty="0"/>
                  <a:t>とリンク</a:t>
                </a:r>
                <a:r>
                  <a:rPr lang="ja-JP" altLang="en-US" sz="2400" dirty="0" smtClean="0"/>
                  <a:t>する</a:t>
                </a:r>
                <a:endParaRPr lang="en-US" altLang="ja-JP" sz="2400" dirty="0" smtClean="0"/>
              </a:p>
              <a:p>
                <a:pPr lvl="1"/>
                <a:r>
                  <a:rPr lang="ja-JP" altLang="en-US" sz="2400" dirty="0" smtClean="0"/>
                  <a:t>競合</a:t>
                </a:r>
                <a:r>
                  <a:rPr lang="ja-JP" altLang="en-US" sz="2400" dirty="0"/>
                  <a:t>リスクがある場合は</a:t>
                </a:r>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𝑗</m:t>
                        </m:r>
                      </m:sub>
                    </m:sSub>
                    <m:r>
                      <a:rPr lang="en-US" altLang="ja-JP" sz="2400" i="1" dirty="0">
                        <a:latin typeface="Cambria Math" panose="02040503050406030204" pitchFamily="18" charset="0"/>
                      </a:rPr>
                      <m:t>(</m:t>
                    </m:r>
                    <m:r>
                      <a:rPr lang="en-US" altLang="ja-JP" sz="2400" i="1" dirty="0">
                        <a:latin typeface="Cambria Math" panose="02040503050406030204" pitchFamily="18" charset="0"/>
                      </a:rPr>
                      <m:t>𝑡</m:t>
                    </m:r>
                    <m:r>
                      <a:rPr lang="en-US" altLang="ja-JP" sz="2400" i="1" dirty="0">
                        <a:latin typeface="Cambria Math" panose="02040503050406030204" pitchFamily="18" charset="0"/>
                      </a:rPr>
                      <m:t>)</m:t>
                    </m:r>
                  </m:oMath>
                </a14:m>
                <a:r>
                  <a:rPr lang="ja-JP" altLang="en-US" sz="2400" dirty="0"/>
                  <a:t>と</a:t>
                </a:r>
                <a14:m>
                  <m:oMath xmlns:m="http://schemas.openxmlformats.org/officeDocument/2006/math">
                    <m:sSub>
                      <m:sSubPr>
                        <m:ctrlPr>
                          <a:rPr lang="en-US" altLang="ja-JP" sz="2400" i="1" dirty="0">
                            <a:latin typeface="Cambria Math" panose="02040503050406030204" pitchFamily="18" charset="0"/>
                          </a:rPr>
                        </m:ctrlPr>
                      </m:sSubPr>
                      <m:e>
                        <m:r>
                          <a:rPr lang="en-US" altLang="ja-JP" sz="2400" i="1">
                            <a:latin typeface="Cambria Math" panose="02040503050406030204" pitchFamily="18" charset="0"/>
                          </a:rPr>
                          <m:t>𝜆</m:t>
                        </m:r>
                      </m:e>
                      <m:sub>
                        <m:r>
                          <a:rPr lang="en-US" altLang="ja-JP" sz="2400" i="1" dirty="0">
                            <a:latin typeface="Cambria Math" panose="02040503050406030204" pitchFamily="18" charset="0"/>
                          </a:rPr>
                          <m:t>𝑗</m:t>
                        </m:r>
                      </m:sub>
                    </m:sSub>
                    <m:r>
                      <a:rPr lang="en-US" altLang="ja-JP" sz="2400" i="1" dirty="0">
                        <a:latin typeface="Cambria Math" panose="02040503050406030204" pitchFamily="18" charset="0"/>
                      </a:rPr>
                      <m:t>(</m:t>
                    </m:r>
                    <m:r>
                      <a:rPr lang="en-US" altLang="ja-JP" sz="2400" i="1" dirty="0">
                        <a:latin typeface="Cambria Math" panose="02040503050406030204" pitchFamily="18" charset="0"/>
                      </a:rPr>
                      <m:t>𝑡</m:t>
                    </m:r>
                    <m:r>
                      <a:rPr lang="en-US" altLang="ja-JP" sz="2400" i="1" dirty="0">
                        <a:latin typeface="Cambria Math" panose="02040503050406030204" pitchFamily="18" charset="0"/>
                      </a:rPr>
                      <m:t>)</m:t>
                    </m:r>
                  </m:oMath>
                </a14:m>
                <a:r>
                  <a:rPr lang="ja-JP" altLang="en-US" sz="2400" dirty="0"/>
                  <a:t>は一対一</a:t>
                </a:r>
                <a:r>
                  <a:rPr lang="ja-JP" altLang="en-US" sz="2400" dirty="0" smtClean="0"/>
                  <a:t>対応せず</a:t>
                </a:r>
                <a:endParaRPr lang="en-US" altLang="ja-JP" sz="2400" dirty="0" smtClean="0"/>
              </a:p>
              <a:p>
                <a:r>
                  <a:rPr lang="ja-JP" altLang="en-US" sz="2400" dirty="0" smtClean="0"/>
                  <a:t>例 </a:t>
                </a:r>
                <a:r>
                  <a:rPr lang="en-US" altLang="ja-JP" sz="2400" dirty="0" smtClean="0"/>
                  <a:t>(</a:t>
                </a:r>
                <a:r>
                  <a:rPr lang="ja-JP" altLang="en-US" sz="2400" dirty="0"/>
                  <a:t>イベント</a:t>
                </a:r>
                <a:r>
                  <a:rPr lang="en-US" altLang="ja-JP" sz="2400" dirty="0"/>
                  <a:t>2</a:t>
                </a:r>
                <a:r>
                  <a:rPr lang="ja-JP" altLang="en-US" sz="2400" dirty="0"/>
                  <a:t>種</a:t>
                </a:r>
                <a:r>
                  <a:rPr lang="en-US" altLang="ja-JP" sz="2400" dirty="0" smtClean="0"/>
                  <a:t>)</a:t>
                </a:r>
                <a:r>
                  <a:rPr lang="ja-JP" altLang="en-US" sz="2400" dirty="0" smtClean="0"/>
                  <a:t>：</a:t>
                </a:r>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𝑗</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oMath>
                </a14:m>
                <a:r>
                  <a:rPr lang="ja-JP" altLang="en-US" sz="2400" dirty="0"/>
                  <a:t>を求めるためには</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𝜆</m:t>
                        </m:r>
                      </m:e>
                      <m:sub>
                        <m:r>
                          <a:rPr lang="en-US" altLang="ja-JP" sz="2400" i="1">
                            <a:latin typeface="Cambria Math" panose="02040503050406030204" pitchFamily="18" charset="0"/>
                          </a:rPr>
                          <m:t>1</m:t>
                        </m:r>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𝑡</m:t>
                        </m:r>
                      </m:e>
                    </m:d>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𝜆</m:t>
                        </m:r>
                      </m:e>
                      <m:sub>
                        <m:r>
                          <a:rPr lang="en-US" altLang="ja-JP" sz="2400" i="1">
                            <a:latin typeface="Cambria Math" panose="02040503050406030204" pitchFamily="18" charset="0"/>
                          </a:rPr>
                          <m:t>2</m:t>
                        </m:r>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𝑡</m:t>
                        </m:r>
                      </m:e>
                    </m:d>
                  </m:oMath>
                </a14:m>
                <a:r>
                  <a:rPr lang="ja-JP" altLang="en-US" sz="2400" dirty="0"/>
                  <a:t>の両方が</a:t>
                </a:r>
                <a:r>
                  <a:rPr lang="ja-JP" altLang="en-US" sz="2400" dirty="0" smtClean="0"/>
                  <a:t>必要</a:t>
                </a:r>
                <a:endParaRPr lang="en-US" altLang="ja-JP" sz="2400" dirty="0" smtClean="0"/>
              </a:p>
              <a:p>
                <a:pPr marL="0" indent="0">
                  <a:buNone/>
                </a:pPr>
                <a14:m>
                  <m:oMathPara xmlns:m="http://schemas.openxmlformats.org/officeDocument/2006/math">
                    <m:oMathParaPr>
                      <m:jc m:val="centerGroup"/>
                    </m:oMathParaPr>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𝐹</m:t>
                          </m:r>
                        </m:e>
                        <m:sub>
                          <m:r>
                            <a:rPr lang="en-US" altLang="ja-JP" sz="2000" i="1">
                              <a:latin typeface="Cambria Math" panose="02040503050406030204" pitchFamily="18" charset="0"/>
                            </a:rPr>
                            <m:t>𝑗</m:t>
                          </m:r>
                        </m:sub>
                      </m:sSub>
                      <m:d>
                        <m:dPr>
                          <m:ctrlPr>
                            <a:rPr lang="en-US" altLang="ja-JP" sz="2000" i="1">
                              <a:latin typeface="Cambria Math" panose="02040503050406030204" pitchFamily="18" charset="0"/>
                            </a:rPr>
                          </m:ctrlPr>
                        </m:dPr>
                        <m:e>
                          <m:r>
                            <a:rPr lang="en-US" altLang="ja-JP" sz="2000" i="1">
                              <a:latin typeface="Cambria Math" panose="02040503050406030204" pitchFamily="18" charset="0"/>
                            </a:rPr>
                            <m:t>𝑡</m:t>
                          </m:r>
                        </m:e>
                      </m:d>
                      <m:r>
                        <a:rPr lang="en-US" altLang="ja-JP" sz="2000" i="1">
                          <a:latin typeface="Cambria Math" panose="02040503050406030204" pitchFamily="18" charset="0"/>
                        </a:rPr>
                        <m:t>=</m:t>
                      </m:r>
                      <m:nary>
                        <m:naryPr>
                          <m:ctrlPr>
                            <a:rPr lang="en-US" altLang="ja-JP" sz="2000" i="1">
                              <a:latin typeface="Cambria Math" panose="02040503050406030204" pitchFamily="18" charset="0"/>
                            </a:rPr>
                          </m:ctrlPr>
                        </m:naryPr>
                        <m:sub>
                          <m:r>
                            <a:rPr lang="en-US" altLang="ja-JP" sz="2000" i="1">
                              <a:latin typeface="Cambria Math" panose="02040503050406030204" pitchFamily="18" charset="0"/>
                            </a:rPr>
                            <m:t>0</m:t>
                          </m:r>
                        </m:sub>
                        <m:sup>
                          <m:r>
                            <a:rPr lang="en-US" altLang="ja-JP" sz="2000" i="1">
                              <a:latin typeface="Cambria Math" panose="02040503050406030204" pitchFamily="18" charset="0"/>
                            </a:rPr>
                            <m:t>𝑡</m:t>
                          </m:r>
                        </m:sup>
                        <m:e>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exp</m:t>
                              </m:r>
                            </m:fName>
                            <m:e>
                              <m:d>
                                <m:dPr>
                                  <m:begChr m:val="{"/>
                                  <m:endChr m:val="}"/>
                                  <m:ctrlPr>
                                    <a:rPr lang="en-US" altLang="ja-JP" sz="2000" i="1">
                                      <a:latin typeface="Cambria Math" panose="02040503050406030204" pitchFamily="18" charset="0"/>
                                    </a:rPr>
                                  </m:ctrlPr>
                                </m:dPr>
                                <m:e>
                                  <m:r>
                                    <a:rPr lang="en-US" altLang="ja-JP" sz="2000" i="1">
                                      <a:latin typeface="Cambria Math" panose="02040503050406030204" pitchFamily="18" charset="0"/>
                                    </a:rPr>
                                    <m:t>−</m:t>
                                  </m:r>
                                  <m:nary>
                                    <m:naryPr>
                                      <m:ctrlPr>
                                        <a:rPr lang="en-US" altLang="ja-JP" sz="2000" i="1">
                                          <a:latin typeface="Cambria Math" panose="02040503050406030204" pitchFamily="18" charset="0"/>
                                        </a:rPr>
                                      </m:ctrlPr>
                                    </m:naryPr>
                                    <m:sub>
                                      <m:r>
                                        <a:rPr lang="en-US" altLang="ja-JP" sz="2000" i="1">
                                          <a:latin typeface="Cambria Math" panose="02040503050406030204" pitchFamily="18" charset="0"/>
                                        </a:rPr>
                                        <m:t>0</m:t>
                                      </m:r>
                                    </m:sub>
                                    <m:sup>
                                      <m:r>
                                        <a:rPr lang="en-US" altLang="ja-JP" sz="2000" i="1">
                                          <a:latin typeface="Cambria Math" panose="02040503050406030204" pitchFamily="18" charset="0"/>
                                        </a:rPr>
                                        <m:t>𝑢</m:t>
                                      </m:r>
                                    </m:sup>
                                    <m:e>
                                      <m:d>
                                        <m:dPr>
                                          <m:begChr m:val="["/>
                                          <m:endChr m:val="]"/>
                                          <m:ctrlPr>
                                            <a:rPr lang="en-US" altLang="ja-JP" sz="2000" i="1">
                                              <a:latin typeface="Cambria Math" panose="02040503050406030204" pitchFamily="18" charset="0"/>
                                            </a:rPr>
                                          </m:ctrlPr>
                                        </m:dPr>
                                        <m:e>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𝜆</m:t>
                                              </m:r>
                                            </m:e>
                                            <m:sub>
                                              <m:r>
                                                <a:rPr lang="en-US" altLang="ja-JP" sz="2000" i="1">
                                                  <a:latin typeface="Cambria Math" panose="02040503050406030204" pitchFamily="18" charset="0"/>
                                                </a:rPr>
                                                <m:t>10</m:t>
                                              </m:r>
                                            </m:sub>
                                          </m:sSub>
                                          <m:d>
                                            <m:dPr>
                                              <m:ctrlPr>
                                                <a:rPr lang="en-US" altLang="ja-JP" sz="2000" i="1">
                                                  <a:latin typeface="Cambria Math" panose="02040503050406030204" pitchFamily="18" charset="0"/>
                                                </a:rPr>
                                              </m:ctrlPr>
                                            </m:dPr>
                                            <m:e>
                                              <m:r>
                                                <a:rPr lang="en-US" altLang="ja-JP" sz="2000" i="1">
                                                  <a:latin typeface="Cambria Math" panose="02040503050406030204" pitchFamily="18" charset="0"/>
                                                </a:rPr>
                                                <m:t>𝑥</m:t>
                                              </m:r>
                                            </m:e>
                                          </m:d>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exp</m:t>
                                              </m:r>
                                            </m:fName>
                                            <m:e>
                                              <m:d>
                                                <m:dPr>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en-US" altLang="ja-JP" sz="2000" b="1" i="0" smtClean="0">
                                                          <a:latin typeface="Cambria Math" panose="02040503050406030204" pitchFamily="18" charset="0"/>
                                                        </a:rPr>
                                                        <m:t>𝛂</m:t>
                                                      </m:r>
                                                    </m:e>
                                                    <m:sup>
                                                      <m:r>
                                                        <a:rPr lang="en-US" altLang="ja-JP" sz="2000" i="1">
                                                          <a:latin typeface="Cambria Math" panose="02040503050406030204" pitchFamily="18" charset="0"/>
                                                        </a:rPr>
                                                        <m:t>𝑡</m:t>
                                                      </m:r>
                                                    </m:sup>
                                                  </m:sSup>
                                                  <m:r>
                                                    <a:rPr lang="en-US" altLang="ja-JP" sz="2000" b="1">
                                                      <a:latin typeface="Cambria Math" panose="02040503050406030204" pitchFamily="18" charset="0"/>
                                                    </a:rPr>
                                                    <m:t>𝐙</m:t>
                                                  </m:r>
                                                </m:e>
                                              </m:d>
                                            </m:e>
                                          </m:func>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𝜆</m:t>
                                              </m:r>
                                            </m:e>
                                            <m:sub>
                                              <m:r>
                                                <a:rPr lang="en-US" altLang="ja-JP" sz="2000" i="1">
                                                  <a:latin typeface="Cambria Math" panose="02040503050406030204" pitchFamily="18" charset="0"/>
                                                </a:rPr>
                                                <m:t>2</m:t>
                                              </m:r>
                                            </m:sub>
                                          </m:sSub>
                                          <m:d>
                                            <m:dPr>
                                              <m:ctrlPr>
                                                <a:rPr lang="en-US" altLang="ja-JP" sz="2000" i="1">
                                                  <a:latin typeface="Cambria Math" panose="02040503050406030204" pitchFamily="18" charset="0"/>
                                                </a:rPr>
                                              </m:ctrlPr>
                                            </m:dPr>
                                            <m:e>
                                              <m:r>
                                                <a:rPr lang="en-US" altLang="ja-JP" sz="2000" i="1">
                                                  <a:latin typeface="Cambria Math" panose="02040503050406030204" pitchFamily="18" charset="0"/>
                                                </a:rPr>
                                                <m:t>𝑥</m:t>
                                              </m:r>
                                            </m:e>
                                          </m:d>
                                        </m:e>
                                      </m:d>
                                      <m:r>
                                        <m:rPr>
                                          <m:sty m:val="p"/>
                                        </m:rPr>
                                        <a:rPr lang="en-US" altLang="ja-JP" sz="2000">
                                          <a:latin typeface="Cambria Math" panose="02040503050406030204" pitchFamily="18" charset="0"/>
                                        </a:rPr>
                                        <m:t>d</m:t>
                                      </m:r>
                                      <m:r>
                                        <a:rPr lang="en-US" altLang="ja-JP" sz="2000" i="1">
                                          <a:latin typeface="Cambria Math" panose="02040503050406030204" pitchFamily="18" charset="0"/>
                                        </a:rPr>
                                        <m:t>𝑥</m:t>
                                      </m:r>
                                    </m:e>
                                  </m:nary>
                                </m:e>
                              </m:d>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𝜆</m:t>
                                  </m:r>
                                </m:e>
                                <m:sub>
                                  <m:r>
                                    <a:rPr lang="en-US" altLang="ja-JP" sz="2000" i="1">
                                      <a:latin typeface="Cambria Math" panose="02040503050406030204" pitchFamily="18" charset="0"/>
                                    </a:rPr>
                                    <m:t>10</m:t>
                                  </m:r>
                                </m:sub>
                              </m:sSub>
                              <m:d>
                                <m:dPr>
                                  <m:ctrlPr>
                                    <a:rPr lang="en-US" altLang="ja-JP" sz="2000" i="1">
                                      <a:latin typeface="Cambria Math" panose="02040503050406030204" pitchFamily="18" charset="0"/>
                                    </a:rPr>
                                  </m:ctrlPr>
                                </m:dPr>
                                <m:e>
                                  <m:r>
                                    <a:rPr lang="en-US" altLang="ja-JP" sz="2000" i="1">
                                      <a:latin typeface="Cambria Math" panose="02040503050406030204" pitchFamily="18" charset="0"/>
                                    </a:rPr>
                                    <m:t>𝑢</m:t>
                                  </m:r>
                                </m:e>
                              </m:d>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exp</m:t>
                                  </m:r>
                                </m:fName>
                                <m:e>
                                  <m:d>
                                    <m:dPr>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en-US" altLang="ja-JP" sz="2000" b="1">
                                              <a:latin typeface="Cambria Math" panose="02040503050406030204" pitchFamily="18" charset="0"/>
                                            </a:rPr>
                                            <m:t>𝛂</m:t>
                                          </m:r>
                                        </m:e>
                                        <m:sup>
                                          <m:r>
                                            <a:rPr lang="en-US" altLang="ja-JP" sz="2000" i="1">
                                              <a:latin typeface="Cambria Math" panose="02040503050406030204" pitchFamily="18" charset="0"/>
                                            </a:rPr>
                                            <m:t>𝑡</m:t>
                                          </m:r>
                                        </m:sup>
                                      </m:sSup>
                                      <m:r>
                                        <a:rPr lang="en-US" altLang="ja-JP" sz="2000" b="1">
                                          <a:latin typeface="Cambria Math" panose="02040503050406030204" pitchFamily="18" charset="0"/>
                                        </a:rPr>
                                        <m:t>𝐙</m:t>
                                      </m:r>
                                    </m:e>
                                  </m:d>
                                </m:e>
                              </m:func>
                              <m:r>
                                <m:rPr>
                                  <m:sty m:val="p"/>
                                </m:rPr>
                                <a:rPr lang="en-US" altLang="ja-JP" sz="2000">
                                  <a:latin typeface="Cambria Math" panose="02040503050406030204" pitchFamily="18" charset="0"/>
                                </a:rPr>
                                <m:t>d</m:t>
                              </m:r>
                              <m:r>
                                <a:rPr lang="en-US" altLang="ja-JP" sz="2000" i="1">
                                  <a:latin typeface="Cambria Math" panose="02040503050406030204" pitchFamily="18" charset="0"/>
                                </a:rPr>
                                <m:t>𝑢</m:t>
                              </m:r>
                            </m:e>
                          </m:func>
                        </m:e>
                      </m:nary>
                    </m:oMath>
                  </m:oMathPara>
                </a14:m>
                <a:endParaRPr lang="en-US" altLang="ja-JP" sz="2400" dirty="0" smtClean="0"/>
              </a:p>
              <a:p>
                <a:pPr marL="0" indent="0">
                  <a:buNone/>
                </a:pPr>
                <a:r>
                  <a:rPr lang="ja-JP" altLang="en-US" sz="2400" dirty="0" smtClean="0"/>
                  <a:t>　</a:t>
                </a:r>
                <a:r>
                  <a:rPr lang="en-US" altLang="ja-JP" sz="2400" b="1" dirty="0"/>
                  <a:t>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𝜆</m:t>
                        </m:r>
                      </m:e>
                      <m:sub>
                        <m:r>
                          <a:rPr lang="en-US" altLang="ja-JP" sz="2400" i="1">
                            <a:latin typeface="Cambria Math" panose="02040503050406030204" pitchFamily="18" charset="0"/>
                          </a:rPr>
                          <m:t>10</m:t>
                        </m:r>
                      </m:sub>
                    </m:sSub>
                    <m:r>
                      <a:rPr lang="en-US" altLang="ja-JP" sz="2400" b="1" i="0" smtClean="0">
                        <a:latin typeface="Cambria Math" panose="02040503050406030204" pitchFamily="18" charset="0"/>
                      </a:rPr>
                      <m:t>,</m:t>
                    </m:r>
                    <m:r>
                      <a:rPr lang="en-US" altLang="ja-JP" sz="2800" b="1">
                        <a:latin typeface="Cambria Math" panose="02040503050406030204" pitchFamily="18" charset="0"/>
                      </a:rPr>
                      <m:t>𝛂</m:t>
                    </m:r>
                  </m:oMath>
                </a14:m>
                <a:r>
                  <a:rPr lang="ja-JP" altLang="en-US" sz="2400" dirty="0" smtClean="0"/>
                  <a:t>：</a:t>
                </a:r>
                <a:r>
                  <a:rPr lang="en-US" altLang="ja-JP" sz="2400" dirty="0" smtClean="0"/>
                  <a:t>CSPH</a:t>
                </a:r>
                <a:r>
                  <a:rPr lang="ja-JP" altLang="en-US" sz="2400" dirty="0" smtClean="0"/>
                  <a:t>モデルの基準ハザード</a:t>
                </a:r>
                <a:r>
                  <a:rPr lang="en-US" altLang="ja-JP" sz="2400" dirty="0" smtClean="0"/>
                  <a:t>, </a:t>
                </a:r>
                <a:r>
                  <a:rPr lang="ja-JP" altLang="en-US" sz="2400" dirty="0" smtClean="0"/>
                  <a:t>回帰パラメータ</a:t>
                </a:r>
                <a:endParaRPr lang="ja-JP" altLang="en-US" sz="2400" dirty="0"/>
              </a:p>
            </p:txBody>
          </p:sp>
        </mc:Choice>
        <mc:Fallback xmlns="">
          <p:sp>
            <p:nvSpPr>
              <p:cNvPr id="2" name="コンテンツ プレースホルダー 1"/>
              <p:cNvSpPr>
                <a:spLocks noGrp="1" noRot="1" noChangeAspect="1" noMove="1" noResize="1" noEditPoints="1" noAdjustHandles="1" noChangeArrowheads="1" noChangeShapeType="1" noTextEdit="1"/>
              </p:cNvSpPr>
              <p:nvPr>
                <p:ph idx="1"/>
              </p:nvPr>
            </p:nvSpPr>
            <p:spPr>
              <a:blipFill rotWithShape="0">
                <a:blip r:embed="rId2"/>
                <a:stretch>
                  <a:fillRect l="-902" t="-767" r="-1734"/>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12"/>
          </p:nvPr>
        </p:nvSpPr>
        <p:spPr/>
        <p:txBody>
          <a:bodyPr/>
          <a:lstStyle/>
          <a:p>
            <a:fld id="{F5E538B2-4965-4EBB-B949-D8FD8689054B}" type="slidenum">
              <a:rPr kumimoji="1" lang="ja-JP" altLang="en-US" smtClean="0"/>
              <a:t>16</a:t>
            </a:fld>
            <a:endParaRPr kumimoji="1" lang="ja-JP" altLang="en-US"/>
          </a:p>
        </p:txBody>
      </p:sp>
      <p:sp>
        <p:nvSpPr>
          <p:cNvPr id="4" name="タイトル 3"/>
          <p:cNvSpPr>
            <a:spLocks noGrp="1"/>
          </p:cNvSpPr>
          <p:nvPr>
            <p:ph type="title"/>
          </p:nvPr>
        </p:nvSpPr>
        <p:spPr/>
        <p:txBody>
          <a:bodyPr/>
          <a:lstStyle/>
          <a:p>
            <a:r>
              <a:rPr kumimoji="1" lang="ja-JP" altLang="en-US" dirty="0" smtClean="0"/>
              <a:t>部分分布ハザードの解釈</a:t>
            </a:r>
            <a:endParaRPr kumimoji="1" lang="ja-JP" altLang="en-US" dirty="0"/>
          </a:p>
        </p:txBody>
      </p:sp>
    </p:spTree>
    <p:extLst>
      <p:ext uri="{BB962C8B-B14F-4D97-AF65-F5344CB8AC3E}">
        <p14:creationId xmlns:p14="http://schemas.microsoft.com/office/powerpoint/2010/main" val="88938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部分分布ハザードの解釈</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kumimoji="1" lang="ja-JP" altLang="en-US" sz="2400" dirty="0" smtClean="0"/>
                  <a:t>直接リンクしない理由：</a:t>
                </a:r>
                <a14:m>
                  <m:oMath xmlns:m="http://schemas.openxmlformats.org/officeDocument/2006/math">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panose="02040503050406030204" pitchFamily="18" charset="0"/>
                          </a:rPr>
                          <m:t>log</m:t>
                        </m:r>
                      </m:fName>
                      <m:e>
                        <m:d>
                          <m:dPr>
                            <m:begChr m:val="{"/>
                            <m:endChr m:val="}"/>
                            <m:ctrlPr>
                              <a:rPr kumimoji="1" lang="en-US" altLang="ja-JP" sz="2400" b="0" i="1" smtClean="0">
                                <a:latin typeface="Cambria Math" panose="02040503050406030204" pitchFamily="18" charset="0"/>
                              </a:rPr>
                            </m:ctrlPr>
                          </m:dPr>
                          <m:e>
                            <m:r>
                              <a:rPr lang="en-US" altLang="ja-JP" sz="2400" i="1">
                                <a:latin typeface="Cambria Math" panose="02040503050406030204" pitchFamily="18" charset="0"/>
                              </a:rPr>
                              <m:t>−</m:t>
                            </m:r>
                            <m:func>
                              <m:funcPr>
                                <m:ctrlPr>
                                  <a:rPr lang="en-US" altLang="ja-JP" sz="2400" i="1">
                                    <a:latin typeface="Cambria Math" panose="02040503050406030204" pitchFamily="18" charset="0"/>
                                  </a:rPr>
                                </m:ctrlPr>
                              </m:funcPr>
                              <m:fName>
                                <m:r>
                                  <m:rPr>
                                    <m:sty m:val="p"/>
                                  </m:rPr>
                                  <a:rPr lang="en-US" altLang="ja-JP" sz="2400">
                                    <a:latin typeface="Cambria Math" panose="02040503050406030204" pitchFamily="18" charset="0"/>
                                  </a:rPr>
                                  <m:t>log</m:t>
                                </m:r>
                              </m:fName>
                              <m:e>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1−</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𝐹</m:t>
                                        </m:r>
                                      </m:e>
                                      <m:sub>
                                        <m:r>
                                          <a:rPr lang="en-US" altLang="ja-JP" sz="2400" i="1">
                                            <a:latin typeface="Cambria Math" panose="02040503050406030204" pitchFamily="18" charset="0"/>
                                          </a:rPr>
                                          <m:t>𝑗</m:t>
                                        </m:r>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𝑡</m:t>
                                        </m:r>
                                      </m:e>
                                    </m:d>
                                  </m:e>
                                </m:d>
                              </m:e>
                            </m:func>
                          </m:e>
                        </m:d>
                      </m:e>
                    </m:func>
                  </m:oMath>
                </a14:m>
                <a:r>
                  <a:rPr lang="ja-JP" altLang="en-US" sz="2400" dirty="0" smtClean="0"/>
                  <a:t>を</a:t>
                </a:r>
                <a:r>
                  <a:rPr lang="ja-JP" altLang="en-US" sz="2400" dirty="0"/>
                  <a:t>基礎</a:t>
                </a:r>
                <a:r>
                  <a:rPr lang="ja-JP" altLang="en-US" sz="2400" dirty="0" smtClean="0"/>
                  <a:t>としたモデルであるため</a:t>
                </a:r>
                <a:r>
                  <a:rPr lang="en-US" altLang="ja-JP" sz="2400" dirty="0"/>
                  <a:t/>
                </a:r>
                <a:br>
                  <a:rPr lang="en-US" altLang="ja-JP" sz="2400" dirty="0"/>
                </a:br>
                <a14:m>
                  <m:oMath xmlns:m="http://schemas.openxmlformats.org/officeDocument/2006/math">
                    <m:func>
                      <m:funcPr>
                        <m:ctrlPr>
                          <a:rPr lang="en-US" altLang="ja-JP" sz="2400" i="1">
                            <a:latin typeface="Cambria Math" panose="02040503050406030204" pitchFamily="18" charset="0"/>
                          </a:rPr>
                        </m:ctrlPr>
                      </m:funcPr>
                      <m:fName>
                        <m:r>
                          <m:rPr>
                            <m:sty m:val="p"/>
                          </m:rPr>
                          <a:rPr lang="en-US" altLang="ja-JP" sz="2400">
                            <a:latin typeface="Cambria Math" panose="02040503050406030204" pitchFamily="18" charset="0"/>
                          </a:rPr>
                          <m:t>log</m:t>
                        </m:r>
                      </m:fName>
                      <m:e>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m:t>
                            </m:r>
                            <m:func>
                              <m:funcPr>
                                <m:ctrlPr>
                                  <a:rPr lang="en-US" altLang="ja-JP" sz="2400" i="1">
                                    <a:latin typeface="Cambria Math" panose="02040503050406030204" pitchFamily="18" charset="0"/>
                                  </a:rPr>
                                </m:ctrlPr>
                              </m:funcPr>
                              <m:fName>
                                <m:r>
                                  <m:rPr>
                                    <m:sty m:val="p"/>
                                  </m:rPr>
                                  <a:rPr lang="en-US" altLang="ja-JP" sz="2400">
                                    <a:latin typeface="Cambria Math" panose="02040503050406030204" pitchFamily="18" charset="0"/>
                                  </a:rPr>
                                  <m:t>log</m:t>
                                </m:r>
                              </m:fName>
                              <m:e>
                                <m:d>
                                  <m:dPr>
                                    <m:begChr m:val="["/>
                                    <m:endChr m:val="]"/>
                                    <m:ctrlPr>
                                      <a:rPr lang="en-US" altLang="ja-JP" sz="2400" i="1">
                                        <a:latin typeface="Cambria Math" panose="02040503050406030204" pitchFamily="18" charset="0"/>
                                      </a:rPr>
                                    </m:ctrlPr>
                                  </m:dPr>
                                  <m:e>
                                    <m:r>
                                      <a:rPr lang="en-US" altLang="ja-JP" sz="2400" i="1">
                                        <a:latin typeface="Cambria Math" panose="02040503050406030204" pitchFamily="18" charset="0"/>
                                      </a:rPr>
                                      <m:t>1−</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𝐹</m:t>
                                        </m:r>
                                      </m:e>
                                      <m:sub>
                                        <m:r>
                                          <a:rPr lang="en-US" altLang="ja-JP" sz="2400" i="1">
                                            <a:latin typeface="Cambria Math" panose="02040503050406030204" pitchFamily="18" charset="0"/>
                                          </a:rPr>
                                          <m:t>𝑗</m:t>
                                        </m:r>
                                      </m:sub>
                                    </m:sSub>
                                    <m:d>
                                      <m:dPr>
                                        <m:ctrlPr>
                                          <a:rPr lang="en-US" altLang="ja-JP" sz="2400" i="1">
                                            <a:latin typeface="Cambria Math" panose="02040503050406030204" pitchFamily="18" charset="0"/>
                                          </a:rPr>
                                        </m:ctrlPr>
                                      </m:dPr>
                                      <m:e>
                                        <m:r>
                                          <a:rPr lang="en-US" altLang="ja-JP" sz="2400" i="1">
                                            <a:latin typeface="Cambria Math" panose="02040503050406030204" pitchFamily="18" charset="0"/>
                                          </a:rPr>
                                          <m:t>𝑡</m:t>
                                        </m:r>
                                        <m:r>
                                          <a:rPr lang="en-US" altLang="ja-JP" sz="2400" b="0" i="1" smtClean="0">
                                            <a:latin typeface="Cambria Math" panose="02040503050406030204" pitchFamily="18" charset="0"/>
                                          </a:rPr>
                                          <m:t>∣</m:t>
                                        </m:r>
                                        <m:r>
                                          <a:rPr lang="en-US" altLang="ja-JP" sz="2400" b="1" i="0" smtClean="0">
                                            <a:latin typeface="Cambria Math" panose="02040503050406030204" pitchFamily="18" charset="0"/>
                                          </a:rPr>
                                          <m:t>𝐙</m:t>
                                        </m:r>
                                      </m:e>
                                    </m:d>
                                  </m:e>
                                </m:d>
                              </m:e>
                            </m:func>
                          </m:e>
                        </m:d>
                      </m:e>
                    </m:func>
                    <m:r>
                      <a:rPr lang="en-US" altLang="ja-JP" sz="2400" b="0" i="1" smtClean="0">
                        <a:latin typeface="Cambria Math" panose="02040503050406030204" pitchFamily="18" charset="0"/>
                      </a:rPr>
                      <m:t>=</m:t>
                    </m:r>
                    <m:func>
                      <m:funcPr>
                        <m:ctrlPr>
                          <a:rPr lang="en-US" altLang="ja-JP" sz="2400" b="0" i="1" smtClean="0">
                            <a:latin typeface="Cambria Math" panose="02040503050406030204" pitchFamily="18" charset="0"/>
                          </a:rPr>
                        </m:ctrlPr>
                      </m:funcPr>
                      <m:fName>
                        <m:r>
                          <m:rPr>
                            <m:sty m:val="p"/>
                          </m:rPr>
                          <a:rPr lang="en-US" altLang="ja-JP" sz="2400" b="0" i="0" smtClean="0">
                            <a:latin typeface="Cambria Math" panose="02040503050406030204" pitchFamily="18" charset="0"/>
                          </a:rPr>
                          <m:t>log</m:t>
                        </m:r>
                      </m:fName>
                      <m:e>
                        <m:d>
                          <m:dPr>
                            <m:begChr m:val="["/>
                            <m:endChr m:val="]"/>
                            <m:ctrlPr>
                              <a:rPr lang="en-US" altLang="ja-JP" sz="2400" b="0" i="1" smtClean="0">
                                <a:latin typeface="Cambria Math" panose="02040503050406030204" pitchFamily="18" charset="0"/>
                              </a:rPr>
                            </m:ctrlPr>
                          </m:dPr>
                          <m:e>
                            <m:sSub>
                              <m:sSubPr>
                                <m:ctrlPr>
                                  <a:rPr lang="en-US" altLang="ja-JP" sz="2400" i="1" dirty="0">
                                    <a:latin typeface="Cambria Math" panose="02040503050406030204" pitchFamily="18" charset="0"/>
                                  </a:rPr>
                                </m:ctrlPr>
                              </m:sSubPr>
                              <m:e>
                                <m:r>
                                  <m:rPr>
                                    <m:sty m:val="p"/>
                                  </m:rPr>
                                  <a:rPr lang="en-US" altLang="ja-JP" sz="2400" dirty="0">
                                    <a:latin typeface="Cambria Math" panose="02040503050406030204" pitchFamily="18" charset="0"/>
                                  </a:rPr>
                                  <m:t>Γ</m:t>
                                </m:r>
                              </m:e>
                              <m:sub>
                                <m:r>
                                  <a:rPr lang="en-US" altLang="ja-JP" sz="2400" i="1" dirty="0">
                                    <a:latin typeface="Cambria Math" panose="02040503050406030204" pitchFamily="18" charset="0"/>
                                  </a:rPr>
                                  <m:t>𝑗</m:t>
                                </m:r>
                                <m:r>
                                  <a:rPr lang="en-US" altLang="ja-JP" sz="2400" i="1" dirty="0">
                                    <a:latin typeface="Cambria Math" panose="02040503050406030204" pitchFamily="18" charset="0"/>
                                  </a:rPr>
                                  <m:t>0</m:t>
                                </m:r>
                              </m:sub>
                            </m:sSub>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𝑡</m:t>
                                </m:r>
                              </m:e>
                            </m:d>
                          </m:e>
                        </m:d>
                      </m:e>
                    </m:func>
                    <m:r>
                      <a:rPr lang="en-US" altLang="ja-JP" sz="2400" b="0" i="0" smtClean="0">
                        <a:latin typeface="Cambria Math" panose="02040503050406030204" pitchFamily="18" charset="0"/>
                      </a:rPr>
                      <m:t>+</m:t>
                    </m:r>
                    <m:sSup>
                      <m:sSupPr>
                        <m:ctrlPr>
                          <a:rPr lang="en-US" altLang="ja-JP" sz="2400" b="0" i="1" smtClean="0">
                            <a:latin typeface="Cambria Math" panose="02040503050406030204" pitchFamily="18" charset="0"/>
                          </a:rPr>
                        </m:ctrlPr>
                      </m:sSupPr>
                      <m:e>
                        <m:r>
                          <a:rPr lang="en-US" altLang="ja-JP" sz="2400" b="1" i="0" smtClean="0">
                            <a:latin typeface="Cambria Math" panose="02040503050406030204" pitchFamily="18" charset="0"/>
                          </a:rPr>
                          <m:t>𝛃</m:t>
                        </m:r>
                      </m:e>
                      <m:sup>
                        <m:r>
                          <a:rPr lang="en-US" altLang="ja-JP" sz="2400" b="0" i="1" smtClean="0">
                            <a:latin typeface="Cambria Math" panose="02040503050406030204" pitchFamily="18" charset="0"/>
                          </a:rPr>
                          <m:t>𝑡</m:t>
                        </m:r>
                      </m:sup>
                    </m:sSup>
                    <m:r>
                      <a:rPr lang="en-US" altLang="ja-JP" sz="2400" b="1" i="0" smtClean="0">
                        <a:latin typeface="Cambria Math" panose="02040503050406030204" pitchFamily="18" charset="0"/>
                      </a:rPr>
                      <m:t>𝐙</m:t>
                    </m:r>
                  </m:oMath>
                </a14:m>
                <a:endParaRPr kumimoji="1" lang="en-US" altLang="ja-JP" sz="2400" b="1" dirty="0" smtClean="0"/>
              </a:p>
              <a:p>
                <a:r>
                  <a:rPr kumimoji="1" lang="en-US" altLang="ja-JP" sz="2400" dirty="0" smtClean="0"/>
                  <a:t>Fine-Gray models</a:t>
                </a:r>
                <a:r>
                  <a:rPr kumimoji="1" lang="ja-JP" altLang="en-US" sz="2400" dirty="0" smtClean="0"/>
                  <a:t>のハザード比は</a:t>
                </a:r>
                <a:r>
                  <a:rPr kumimoji="1" lang="en-US" altLang="ja-JP" sz="2400" dirty="0" smtClean="0"/>
                  <a:t>, Cox</a:t>
                </a:r>
                <a:r>
                  <a:rPr kumimoji="1" lang="ja-JP" altLang="en-US" sz="2400" dirty="0" smtClean="0"/>
                  <a:t>の比例ハザードモデルのハザード比とは似て非なるものである</a:t>
                </a:r>
                <a:endParaRPr kumimoji="1" lang="en-US" altLang="ja-JP" sz="2400" dirty="0" smtClean="0"/>
              </a:p>
              <a:p>
                <a:pPr lvl="1"/>
                <a14:m>
                  <m:oMath xmlns:m="http://schemas.openxmlformats.org/officeDocument/2006/math">
                    <m:r>
                      <a:rPr lang="en-US" altLang="ja-JP" sz="2400" b="1">
                        <a:latin typeface="Cambria Math" panose="02040503050406030204" pitchFamily="18" charset="0"/>
                      </a:rPr>
                      <m:t>𝛃</m:t>
                    </m:r>
                  </m:oMath>
                </a14:m>
                <a:r>
                  <a:rPr lang="ja-JP" altLang="en-US" sz="2400" dirty="0" smtClean="0"/>
                  <a:t>のみで定量的な解釈は困難 </a:t>
                </a:r>
                <a:r>
                  <a:rPr lang="en-US" altLang="ja-JP" sz="2400" dirty="0" smtClean="0"/>
                  <a:t>(</a:t>
                </a:r>
                <a:r>
                  <a:rPr lang="ja-JP" altLang="en-US" sz="2400" dirty="0" smtClean="0"/>
                  <a:t>部分分布に基づくため一般的な率の指標とは異なってくる</a:t>
                </a:r>
                <a:r>
                  <a:rPr lang="en-US" altLang="ja-JP" sz="2400" dirty="0" smtClean="0"/>
                  <a:t>)</a:t>
                </a:r>
              </a:p>
              <a:p>
                <a:pPr lvl="1"/>
                <a:r>
                  <a:rPr kumimoji="1" lang="ja-JP" altLang="en-US" sz="2400" dirty="0" smtClean="0"/>
                  <a:t>定性的な解釈は可能</a:t>
                </a:r>
                <a:r>
                  <a:rPr lang="ja-JP" altLang="en-US" sz="2400" dirty="0" smtClean="0"/>
                  <a:t>：</a:t>
                </a:r>
                <a:r>
                  <a:rPr kumimoji="1" lang="ja-JP" altLang="en-US" sz="2400" dirty="0" smtClean="0"/>
                  <a:t>このデータにおいて調整</a:t>
                </a:r>
                <a14:m>
                  <m:oMath xmlns:m="http://schemas.openxmlformats.org/officeDocument/2006/math">
                    <m:r>
                      <a:rPr lang="ja-JP" altLang="en-US" sz="2400" i="1" dirty="0" smtClean="0">
                        <a:latin typeface="Cambria Math" panose="02040503050406030204" pitchFamily="18" charset="0"/>
                      </a:rPr>
                      <m:t>した</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𝑗</m:t>
                        </m:r>
                      </m:sub>
                    </m:sSub>
                  </m:oMath>
                </a14:m>
                <a:r>
                  <a:rPr kumimoji="1" lang="ja-JP" altLang="en-US" sz="2400" dirty="0" smtClean="0"/>
                  <a:t>が群間で異なるかどうか</a:t>
                </a:r>
                <a:endParaRPr kumimoji="1" lang="en-US" altLang="ja-JP" sz="2400" dirty="0" smtClean="0"/>
              </a:p>
              <a:p>
                <a:pPr lvl="1"/>
                <a:r>
                  <a:rPr kumimoji="1" lang="ja-JP" altLang="en-US" sz="2400" dirty="0" smtClean="0"/>
                  <a:t>競合リスクの影響：</a:t>
                </a:r>
                <a14:m>
                  <m:oMath xmlns:m="http://schemas.openxmlformats.org/officeDocument/2006/math">
                    <m:r>
                      <a:rPr lang="en-US" altLang="ja-JP" sz="2400" b="1">
                        <a:latin typeface="Cambria Math" panose="02040503050406030204" pitchFamily="18" charset="0"/>
                      </a:rPr>
                      <m:t>𝛃</m:t>
                    </m:r>
                    <m:r>
                      <a:rPr lang="ja-JP" altLang="en-US" sz="2400" b="1" i="1" smtClean="0">
                        <a:latin typeface="Cambria Math" panose="02040503050406030204" pitchFamily="18" charset="0"/>
                      </a:rPr>
                      <m:t>が</m:t>
                    </m:r>
                  </m:oMath>
                </a14:m>
                <a:r>
                  <a:rPr kumimoji="1" lang="ja-JP" altLang="en-US" sz="2400" dirty="0" smtClean="0"/>
                  <a:t>同じ値のモデルであっても</a:t>
                </a:r>
                <a:r>
                  <a:rPr kumimoji="1" lang="en-US" altLang="ja-JP" sz="2400" dirty="0" smtClean="0"/>
                  <a:t>, </a:t>
                </a:r>
                <a14:m>
                  <m:oMath xmlns:m="http://schemas.openxmlformats.org/officeDocument/2006/math">
                    <m:sSub>
                      <m:sSubPr>
                        <m:ctrlPr>
                          <a:rPr lang="en-US" altLang="ja-JP" sz="2400" b="0" i="1" dirty="0" smtClean="0">
                            <a:latin typeface="Cambria Math" panose="02040503050406030204" pitchFamily="18" charset="0"/>
                          </a:rPr>
                        </m:ctrlPr>
                      </m:sSubPr>
                      <m:e>
                        <m:r>
                          <a:rPr lang="en-US" altLang="ja-JP" sz="2400" i="1" dirty="0" smtClean="0">
                            <a:latin typeface="Cambria Math" panose="02040503050406030204" pitchFamily="18" charset="0"/>
                          </a:rPr>
                          <m:t>𝐹</m:t>
                        </m:r>
                      </m:e>
                      <m:sub>
                        <m:r>
                          <a:rPr lang="en-US" altLang="ja-JP" sz="2400" b="0" i="1" dirty="0" smtClean="0">
                            <a:latin typeface="Cambria Math" panose="02040503050406030204" pitchFamily="18" charset="0"/>
                          </a:rPr>
                          <m:t>𝑗</m:t>
                        </m:r>
                      </m:sub>
                    </m:sSub>
                  </m:oMath>
                </a14:m>
                <a:r>
                  <a:rPr kumimoji="1" lang="ja-JP" altLang="en-US" sz="2400" dirty="0" smtClean="0"/>
                  <a:t>に同じ大きさの差があるとは限らない</a:t>
                </a:r>
                <a:endParaRPr kumimoji="1" lang="en-US" altLang="ja-JP" sz="2400" dirty="0" smtClean="0"/>
              </a:p>
              <a:p>
                <a:pPr lvl="1"/>
                <a:endParaRPr kumimoji="1" lang="en-US" altLang="ja-JP" sz="24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902" t="-219" r="-139"/>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17</a:t>
            </a:fld>
            <a:endParaRPr kumimoji="1" lang="ja-JP" altLang="en-US"/>
          </a:p>
        </p:txBody>
      </p:sp>
    </p:spTree>
    <p:extLst>
      <p:ext uri="{BB962C8B-B14F-4D97-AF65-F5344CB8AC3E}">
        <p14:creationId xmlns:p14="http://schemas.microsoft.com/office/powerpoint/2010/main" val="57954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lang="en-US" altLang="ja-JP" sz="2800" dirty="0" err="1"/>
              <a:t>Dignam</a:t>
            </a:r>
            <a:r>
              <a:rPr lang="en-US" altLang="ja-JP" sz="2800" dirty="0"/>
              <a:t>, et al. (</a:t>
            </a:r>
            <a:r>
              <a:rPr lang="en-US" altLang="ja-JP" sz="2800" i="1" dirty="0" err="1"/>
              <a:t>Clin</a:t>
            </a:r>
            <a:r>
              <a:rPr lang="en-US" altLang="ja-JP" sz="2800" i="1" dirty="0"/>
              <a:t> Cancer Res</a:t>
            </a:r>
            <a:r>
              <a:rPr lang="en-US" altLang="ja-JP" sz="2800" dirty="0"/>
              <a:t> 2012</a:t>
            </a:r>
            <a:r>
              <a:rPr lang="en-US" altLang="ja-JP" sz="2800" dirty="0" smtClean="0"/>
              <a:t>)</a:t>
            </a:r>
          </a:p>
          <a:p>
            <a:r>
              <a:rPr lang="en-US" altLang="ja-JP" sz="2800" dirty="0" smtClean="0"/>
              <a:t>CSPH</a:t>
            </a:r>
            <a:r>
              <a:rPr lang="ja-JP" altLang="en-US" sz="2800" dirty="0"/>
              <a:t>モデルと</a:t>
            </a:r>
            <a:r>
              <a:rPr lang="en-US" altLang="ja-JP" sz="2800" dirty="0" smtClean="0"/>
              <a:t>Fine-Gray (FG) </a:t>
            </a:r>
            <a:r>
              <a:rPr lang="ja-JP" altLang="en-US" sz="2800" dirty="0" smtClean="0"/>
              <a:t>モデル</a:t>
            </a:r>
            <a:r>
              <a:rPr lang="ja-JP" altLang="en-US" sz="2800" dirty="0"/>
              <a:t>をシミュレーションによって</a:t>
            </a:r>
            <a:r>
              <a:rPr lang="ja-JP" altLang="en-US" sz="2800" dirty="0" smtClean="0"/>
              <a:t>評価</a:t>
            </a:r>
            <a:endParaRPr lang="en-US" altLang="ja-JP" sz="2800" dirty="0" smtClean="0"/>
          </a:p>
          <a:p>
            <a:r>
              <a:rPr lang="ja-JP" altLang="en-US" sz="2800" dirty="0"/>
              <a:t>二変量指数</a:t>
            </a:r>
            <a:r>
              <a:rPr lang="ja-JP" altLang="en-US" sz="2800" dirty="0" smtClean="0"/>
              <a:t>分布の乱数 </a:t>
            </a:r>
            <a:r>
              <a:rPr lang="en-US" altLang="ja-JP" sz="2800" dirty="0" smtClean="0"/>
              <a:t>(</a:t>
            </a:r>
            <a:r>
              <a:rPr lang="ja-JP" altLang="en-US" sz="2800" dirty="0" smtClean="0"/>
              <a:t>独立・非独立な</a:t>
            </a:r>
            <a:r>
              <a:rPr lang="ja-JP" altLang="en-US" sz="2800" dirty="0"/>
              <a:t>競合</a:t>
            </a:r>
            <a:r>
              <a:rPr lang="ja-JP" altLang="en-US" sz="2800" dirty="0" smtClean="0"/>
              <a:t>リスクの場合</a:t>
            </a:r>
            <a:r>
              <a:rPr lang="en-US" altLang="ja-JP" sz="2800" dirty="0" smtClean="0"/>
              <a:t>) </a:t>
            </a:r>
            <a:r>
              <a:rPr lang="ja-JP" altLang="en-US" sz="2800" dirty="0" smtClean="0"/>
              <a:t>を</a:t>
            </a:r>
            <a:r>
              <a:rPr lang="ja-JP" altLang="en-US" sz="2800" dirty="0"/>
              <a:t>生成</a:t>
            </a:r>
            <a:endParaRPr kumimoji="1" lang="ja-JP" altLang="en-US" sz="2800" dirty="0"/>
          </a:p>
        </p:txBody>
      </p:sp>
      <p:sp>
        <p:nvSpPr>
          <p:cNvPr id="3" name="スライド番号プレースホルダー 2"/>
          <p:cNvSpPr>
            <a:spLocks noGrp="1"/>
          </p:cNvSpPr>
          <p:nvPr>
            <p:ph type="sldNum" sz="quarter" idx="12"/>
          </p:nvPr>
        </p:nvSpPr>
        <p:spPr/>
        <p:txBody>
          <a:bodyPr/>
          <a:lstStyle/>
          <a:p>
            <a:fld id="{F5E538B2-4965-4EBB-B949-D8FD8689054B}" type="slidenum">
              <a:rPr kumimoji="1" lang="ja-JP" altLang="en-US" smtClean="0"/>
              <a:t>18</a:t>
            </a:fld>
            <a:endParaRPr kumimoji="1" lang="ja-JP" altLang="en-US"/>
          </a:p>
        </p:txBody>
      </p:sp>
      <p:sp>
        <p:nvSpPr>
          <p:cNvPr id="4" name="タイトル 3"/>
          <p:cNvSpPr>
            <a:spLocks noGrp="1"/>
          </p:cNvSpPr>
          <p:nvPr>
            <p:ph type="title"/>
          </p:nvPr>
        </p:nvSpPr>
        <p:spPr/>
        <p:txBody>
          <a:bodyPr/>
          <a:lstStyle/>
          <a:p>
            <a:r>
              <a:rPr lang="en-US" altLang="ja-JP" sz="3600" dirty="0" err="1"/>
              <a:t>Dignam</a:t>
            </a:r>
            <a:r>
              <a:rPr lang="en-US" altLang="ja-JP" sz="3600" dirty="0"/>
              <a:t>, et al. (</a:t>
            </a:r>
            <a:r>
              <a:rPr lang="en-US" altLang="ja-JP" sz="3600" i="1" dirty="0" err="1"/>
              <a:t>Clin</a:t>
            </a:r>
            <a:r>
              <a:rPr lang="en-US" altLang="ja-JP" sz="3600" i="1" dirty="0"/>
              <a:t> Cancer Res</a:t>
            </a:r>
            <a:r>
              <a:rPr lang="en-US" altLang="ja-JP" sz="3600" dirty="0"/>
              <a:t> 2012)</a:t>
            </a:r>
            <a:endParaRPr kumimoji="1" lang="ja-JP" altLang="en-US" sz="3600" dirty="0"/>
          </a:p>
        </p:txBody>
      </p:sp>
    </p:spTree>
    <p:extLst>
      <p:ext uri="{BB962C8B-B14F-4D97-AF65-F5344CB8AC3E}">
        <p14:creationId xmlns:p14="http://schemas.microsoft.com/office/powerpoint/2010/main" val="884934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890764545"/>
                  </p:ext>
                </p:extLst>
              </p:nvPr>
            </p:nvGraphicFramePr>
            <p:xfrm>
              <a:off x="179388" y="1371761"/>
              <a:ext cx="8725092" cy="4693920"/>
            </p:xfrm>
            <a:graphic>
              <a:graphicData uri="http://schemas.openxmlformats.org/drawingml/2006/table">
                <a:tbl>
                  <a:tblPr>
                    <a:tableStyleId>{9D7B26C5-4107-4FEC-AEDC-1716B250A1EF}</a:tableStyleId>
                  </a:tblPr>
                  <a:tblGrid>
                    <a:gridCol w="1175068"/>
                    <a:gridCol w="1399921"/>
                    <a:gridCol w="1399921"/>
                    <a:gridCol w="844296"/>
                    <a:gridCol w="1952943"/>
                    <a:gridCol w="1952943"/>
                  </a:tblGrid>
                  <a:tr h="171450">
                    <a:tc rowSpan="2">
                      <a:txBody>
                        <a:bodyPr/>
                        <a:lstStyle/>
                        <a:p>
                          <a:pPr algn="ctr" fontAlgn="ctr"/>
                          <a:r>
                            <a:rPr lang="en-US" sz="1600" u="none" strike="noStrike" dirty="0">
                              <a:effectLst/>
                            </a:rPr>
                            <a:t>Scenario</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rowSpan="2">
                      <a:txBody>
                        <a:bodyPr/>
                        <a:lstStyle/>
                        <a:p>
                          <a:pPr algn="ctr" fontAlgn="ctr"/>
                          <a:r>
                            <a:rPr lang="en-US" sz="1600" u="none" strike="noStrike" dirty="0" smtClean="0">
                              <a:effectLst/>
                            </a:rPr>
                            <a:t>Group 1</a:t>
                          </a:r>
                        </a:p>
                        <a:p>
                          <a:pPr algn="ctr" fontAlgn="ctr"/>
                          <a:r>
                            <a:rPr lang="en-US" sz="1600" u="none" strike="noStrike" dirty="0" smtClean="0">
                              <a:effectLst/>
                            </a:rPr>
                            <a:t>(</a:t>
                          </a:r>
                          <a14:m>
                            <m:oMath xmlns:m="http://schemas.openxmlformats.org/officeDocument/2006/math">
                              <m:sSub>
                                <m:sSubPr>
                                  <m:ctrlPr>
                                    <a:rPr lang="en-US" sz="1600" i="1" u="none" strike="noStrike" dirty="0" smtClean="0">
                                      <a:effectLst/>
                                      <a:latin typeface="Cambria Math" panose="02040503050406030204" pitchFamily="18" charset="0"/>
                                    </a:rPr>
                                  </m:ctrlPr>
                                </m:sSubPr>
                                <m:e>
                                  <m:r>
                                    <a:rPr lang="en-US" sz="1600" u="none" strike="noStrike" dirty="0" smtClean="0">
                                      <a:effectLst/>
                                      <a:latin typeface="Cambria Math" panose="02040503050406030204" pitchFamily="18" charset="0"/>
                                    </a:rPr>
                                    <m:t>𝜆</m:t>
                                  </m:r>
                                </m:e>
                                <m:sub>
                                  <m:r>
                                    <a:rPr lang="en-US" sz="1600" u="none" strike="noStrike" dirty="0" smtClean="0">
                                      <a:effectLst/>
                                      <a:latin typeface="Cambria Math" panose="02040503050406030204" pitchFamily="18" charset="0"/>
                                    </a:rPr>
                                    <m:t>𝑗</m:t>
                                  </m:r>
                                  <m:r>
                                    <a:rPr lang="en-US" sz="1600" u="none" strike="noStrike" dirty="0" smtClean="0">
                                      <a:effectLst/>
                                      <a:latin typeface="Cambria Math" panose="02040503050406030204" pitchFamily="18" charset="0"/>
                                    </a:rPr>
                                    <m:t>1</m:t>
                                  </m:r>
                                </m:sub>
                              </m:sSub>
                            </m:oMath>
                          </a14:m>
                          <a:r>
                            <a:rPr lang="en-US" sz="1600" u="none" strike="noStrike" dirty="0" smtClean="0">
                              <a:effectLst/>
                            </a:rPr>
                            <a:t>)</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rowSpan="2">
                      <a:txBody>
                        <a:bodyPr/>
                        <a:lstStyle/>
                        <a:p>
                          <a:pPr algn="ctr" fontAlgn="ctr"/>
                          <a:r>
                            <a:rPr lang="en-US" sz="1600" u="none" strike="noStrike" dirty="0" smtClean="0">
                              <a:effectLst/>
                            </a:rPr>
                            <a:t>Group 2</a:t>
                          </a:r>
                        </a:p>
                        <a:p>
                          <a:pPr algn="ctr" fontAlgn="ctr"/>
                          <a:r>
                            <a:rPr lang="en-US" sz="1600" u="none" strike="noStrike" dirty="0" smtClean="0">
                              <a:effectLst/>
                            </a:rPr>
                            <a:t>(</a:t>
                          </a:r>
                          <a14:m>
                            <m:oMath xmlns:m="http://schemas.openxmlformats.org/officeDocument/2006/math">
                              <m:sSub>
                                <m:sSubPr>
                                  <m:ctrlPr>
                                    <a:rPr lang="en-US" altLang="ja-JP" sz="1600" i="1" u="none" strike="noStrike" dirty="0" smtClean="0">
                                      <a:effectLst/>
                                      <a:latin typeface="Cambria Math" panose="02040503050406030204" pitchFamily="18" charset="0"/>
                                    </a:rPr>
                                  </m:ctrlPr>
                                </m:sSubPr>
                                <m:e>
                                  <m:r>
                                    <a:rPr lang="en-US" altLang="ja-JP" sz="1600" u="none" strike="noStrike" dirty="0" smtClean="0">
                                      <a:effectLst/>
                                      <a:latin typeface="Cambria Math" panose="02040503050406030204" pitchFamily="18" charset="0"/>
                                    </a:rPr>
                                    <m:t>𝜆</m:t>
                                  </m:r>
                                </m:e>
                                <m:sub>
                                  <m:r>
                                    <a:rPr lang="en-US" altLang="ja-JP" sz="1600" u="none" strike="noStrike" dirty="0" smtClean="0">
                                      <a:effectLst/>
                                      <a:latin typeface="Cambria Math" panose="02040503050406030204" pitchFamily="18" charset="0"/>
                                    </a:rPr>
                                    <m:t>𝑗</m:t>
                                  </m:r>
                                  <m:r>
                                    <a:rPr lang="en-US" altLang="ja-JP" sz="1600" u="none" strike="noStrike" dirty="0" smtClean="0">
                                      <a:effectLst/>
                                      <a:latin typeface="Cambria Math" panose="02040503050406030204" pitchFamily="18" charset="0"/>
                                    </a:rPr>
                                    <m:t>2</m:t>
                                  </m:r>
                                </m:sub>
                              </m:sSub>
                            </m:oMath>
                          </a14:m>
                          <a:r>
                            <a:rPr lang="en-US" sz="1600" u="none" strike="noStrike" dirty="0">
                              <a:effectLst/>
                            </a:rPr>
                            <a:t>)</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rowSpan="2">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ja-JP" sz="1600" i="1" u="none" strike="noStrike" dirty="0" smtClean="0">
                                        <a:effectLst/>
                                        <a:latin typeface="Cambria Math" panose="02040503050406030204" pitchFamily="18" charset="0"/>
                                      </a:rPr>
                                    </m:ctrlPr>
                                  </m:sSubPr>
                                  <m:e>
                                    <m:r>
                                      <a:rPr lang="en-US" altLang="ja-JP" sz="1600" u="none" strike="noStrike" dirty="0" smtClean="0">
                                        <a:effectLst/>
                                        <a:latin typeface="Cambria Math" panose="02040503050406030204" pitchFamily="18" charset="0"/>
                                      </a:rPr>
                                      <m:t>𝜆</m:t>
                                    </m:r>
                                  </m:e>
                                  <m:sub>
                                    <m:r>
                                      <a:rPr lang="en-US" altLang="ja-JP" sz="1600" u="none" strike="noStrike" dirty="0" smtClean="0">
                                        <a:effectLst/>
                                        <a:latin typeface="Cambria Math" panose="02040503050406030204" pitchFamily="18" charset="0"/>
                                      </a:rPr>
                                      <m:t>𝑗</m:t>
                                    </m:r>
                                    <m:r>
                                      <a:rPr lang="en-US" altLang="ja-JP" sz="1600" u="none" strike="noStrike" dirty="0" smtClean="0">
                                        <a:effectLst/>
                                        <a:latin typeface="Cambria Math" panose="02040503050406030204" pitchFamily="18" charset="0"/>
                                      </a:rPr>
                                      <m:t>2</m:t>
                                    </m:r>
                                  </m:sub>
                                </m:sSub>
                                <m:r>
                                  <a:rPr lang="en-US" altLang="ja-JP" sz="1600" u="none" strike="noStrike" dirty="0" smtClean="0">
                                    <a:effectLst/>
                                    <a:latin typeface="Cambria Math" panose="02040503050406030204" pitchFamily="18" charset="0"/>
                                  </a:rPr>
                                  <m:t>/</m:t>
                                </m:r>
                                <m:sSub>
                                  <m:sSubPr>
                                    <m:ctrlPr>
                                      <a:rPr lang="en-US" altLang="ja-JP" sz="1600" i="1" u="none" strike="noStrike" dirty="0" smtClean="0">
                                        <a:effectLst/>
                                        <a:latin typeface="Cambria Math" panose="02040503050406030204" pitchFamily="18" charset="0"/>
                                      </a:rPr>
                                    </m:ctrlPr>
                                  </m:sSubPr>
                                  <m:e>
                                    <m:r>
                                      <a:rPr lang="en-US" altLang="ja-JP" sz="1600" u="none" strike="noStrike" dirty="0" smtClean="0">
                                        <a:effectLst/>
                                        <a:latin typeface="Cambria Math" panose="02040503050406030204" pitchFamily="18" charset="0"/>
                                      </a:rPr>
                                      <m:t>𝜆</m:t>
                                    </m:r>
                                  </m:e>
                                  <m:sub>
                                    <m:r>
                                      <a:rPr lang="en-US" altLang="ja-JP" sz="1600" u="none" strike="noStrike" dirty="0" smtClean="0">
                                        <a:effectLst/>
                                        <a:latin typeface="Cambria Math" panose="02040503050406030204" pitchFamily="18" charset="0"/>
                                      </a:rPr>
                                      <m:t>𝑗</m:t>
                                    </m:r>
                                    <m:r>
                                      <a:rPr lang="en-US" altLang="ja-JP" sz="1600" u="none" strike="noStrike" dirty="0" smtClean="0">
                                        <a:effectLst/>
                                        <a:latin typeface="Cambria Math" panose="02040503050406030204" pitchFamily="18" charset="0"/>
                                      </a:rPr>
                                      <m:t>1</m:t>
                                    </m:r>
                                  </m:sub>
                                </m:sSub>
                              </m:oMath>
                            </m:oMathPara>
                          </a14:m>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600" u="none" strike="noStrike" dirty="0" smtClean="0">
                              <a:effectLst/>
                            </a:rPr>
                            <a:t>HR (group 2 / group 1)</a:t>
                          </a:r>
                          <a:endPar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hMerge="1">
                      <a:txBody>
                        <a:bodyPr/>
                        <a:lstStyle/>
                        <a:p>
                          <a:endParaRPr kumimoji="1" lang="ja-JP" altLang="en-US"/>
                        </a:p>
                      </a:txBody>
                      <a:tcPr/>
                    </a:tc>
                  </a:tr>
                  <a:tr h="1714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600" u="none" strike="noStrike" dirty="0">
                              <a:effectLst/>
                            </a:rPr>
                            <a:t>CSPH</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a:txBody>
                        <a:bodyPr/>
                        <a:lstStyle/>
                        <a:p>
                          <a:pPr algn="ctr" fontAlgn="ctr"/>
                          <a:r>
                            <a:rPr lang="en-US" sz="1600" u="none" strike="noStrike" dirty="0">
                              <a:effectLst/>
                            </a:rPr>
                            <a:t>FG</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r>
                  <a:tr h="171450">
                    <a:tc>
                      <a:txBody>
                        <a:bodyPr/>
                        <a:lstStyle/>
                        <a:p>
                          <a:pPr algn="l" fontAlgn="ctr"/>
                          <a:r>
                            <a:rPr lang="en-US" sz="1600" u="none" strike="noStrike" dirty="0">
                              <a:effectLst/>
                            </a:rPr>
                            <a:t>Scenario 1</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tc>
                  </a:tr>
                  <a:tr h="17145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0.993 (0.731-1.349)</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0.994 (0.737-1.343)</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17145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1.000 (0.736-1.359)</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1.003 (0.743-1.355)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171450">
                    <a:tc>
                      <a:txBody>
                        <a:bodyPr/>
                        <a:lstStyle/>
                        <a:p>
                          <a:pPr algn="l" fontAlgn="b"/>
                          <a:r>
                            <a:rPr lang="en-US" sz="1600" u="none" strike="noStrike" dirty="0">
                              <a:effectLst/>
                            </a:rPr>
                            <a:t>Scenario 2</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17145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0.50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2.00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2.013 (1.428-2.839)</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1.794 (1.286-2.503)</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17145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0.999 (0.750-1.331)</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0.750 (0.567-0.991)</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171450">
                    <a:tc>
                      <a:txBody>
                        <a:bodyPr/>
                        <a:lstStyle/>
                        <a:p>
                          <a:pPr algn="l" fontAlgn="b"/>
                          <a:r>
                            <a:rPr lang="en-US" sz="1600" u="none" strike="noStrike">
                              <a:effectLst/>
                            </a:rPr>
                            <a:t>Scenario 3</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17145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0.50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2.00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2.002 (1.451-2.763)</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1.291 (0.956-1.742)</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17145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0.50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2.00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2.003 (1.452-2.762)</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1.292 (0.958-1.744)</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171450">
                    <a:tc>
                      <a:txBody>
                        <a:bodyPr/>
                        <a:lstStyle/>
                        <a:p>
                          <a:pPr algn="l" fontAlgn="b"/>
                          <a:r>
                            <a:rPr lang="en-US" sz="1600" u="none" strike="noStrike" dirty="0">
                              <a:effectLst/>
                            </a:rPr>
                            <a:t>Scenario 4</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17145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0.50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2.00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2.002 (1.441-2.802)</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1.555 (1.133-2.135)</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17145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0.75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1.33</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1.333 (0.988-1.799)</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0.939 (0.704-1.251)</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bl>
              </a:graphicData>
            </a:graphic>
          </p:graphicFrame>
        </mc:Choice>
        <mc:Fallback xmlns="">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890764545"/>
                  </p:ext>
                </p:extLst>
              </p:nvPr>
            </p:nvGraphicFramePr>
            <p:xfrm>
              <a:off x="179388" y="1371761"/>
              <a:ext cx="8725092" cy="4693920"/>
            </p:xfrm>
            <a:graphic>
              <a:graphicData uri="http://schemas.openxmlformats.org/drawingml/2006/table">
                <a:tbl>
                  <a:tblPr>
                    <a:tableStyleId>{9D7B26C5-4107-4FEC-AEDC-1716B250A1EF}</a:tableStyleId>
                  </a:tblPr>
                  <a:tblGrid>
                    <a:gridCol w="1175068"/>
                    <a:gridCol w="1399921"/>
                    <a:gridCol w="1399921"/>
                    <a:gridCol w="844296"/>
                    <a:gridCol w="1952943"/>
                    <a:gridCol w="1952943"/>
                  </a:tblGrid>
                  <a:tr h="335280">
                    <a:tc rowSpan="2">
                      <a:txBody>
                        <a:bodyPr/>
                        <a:lstStyle/>
                        <a:p>
                          <a:pPr algn="ctr" fontAlgn="ctr"/>
                          <a:r>
                            <a:rPr lang="en-US" sz="1600" u="none" strike="noStrike" dirty="0">
                              <a:effectLst/>
                            </a:rPr>
                            <a:t>Scenario</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rowSpan="2">
                      <a:txBody>
                        <a:bodyPr/>
                        <a:lstStyle/>
                        <a:p>
                          <a:endParaRPr lang="ja-JP"/>
                        </a:p>
                      </a:txBody>
                      <a:tcPr anchor="ctr">
                        <a:blipFill rotWithShape="0">
                          <a:blip r:embed="rId2"/>
                          <a:stretch>
                            <a:fillRect l="-83913" t="-2727" r="-439130" b="-611818"/>
                          </a:stretch>
                        </a:blipFill>
                      </a:tcPr>
                    </a:tc>
                    <a:tc rowSpan="2">
                      <a:txBody>
                        <a:bodyPr/>
                        <a:lstStyle/>
                        <a:p>
                          <a:endParaRPr lang="ja-JP"/>
                        </a:p>
                      </a:txBody>
                      <a:tcPr anchor="ctr">
                        <a:blipFill rotWithShape="0">
                          <a:blip r:embed="rId2"/>
                          <a:stretch>
                            <a:fillRect l="-184716" t="-2727" r="-341048" b="-611818"/>
                          </a:stretch>
                        </a:blipFill>
                      </a:tcPr>
                    </a:tc>
                    <a:tc rowSpan="2">
                      <a:txBody>
                        <a:bodyPr/>
                        <a:lstStyle/>
                        <a:p>
                          <a:endParaRPr lang="ja-JP"/>
                        </a:p>
                      </a:txBody>
                      <a:tcPr anchor="ctr">
                        <a:blipFill rotWithShape="0">
                          <a:blip r:embed="rId2"/>
                          <a:stretch>
                            <a:fillRect l="-469065" t="-2727" r="-461871" b="-611818"/>
                          </a:stretch>
                        </a:blip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600" u="none" strike="noStrike" dirty="0" smtClean="0">
                              <a:effectLst/>
                            </a:rPr>
                            <a:t>HR (group 2 / group 1)</a:t>
                          </a:r>
                          <a:endPar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hMerge="1">
                      <a:txBody>
                        <a:bodyPr/>
                        <a:lstStyle/>
                        <a:p>
                          <a:endParaRPr kumimoji="1" lang="ja-JP" altLang="en-US"/>
                        </a:p>
                      </a:txBody>
                      <a:tcPr/>
                    </a:tc>
                  </a:tr>
                  <a:tr h="3352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600" u="none" strike="noStrike" dirty="0">
                              <a:effectLst/>
                            </a:rPr>
                            <a:t>CSPH</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a:txBody>
                        <a:bodyPr/>
                        <a:lstStyle/>
                        <a:p>
                          <a:pPr algn="ctr" fontAlgn="ctr"/>
                          <a:r>
                            <a:rPr lang="en-US" sz="1600" u="none" strike="noStrike" dirty="0">
                              <a:effectLst/>
                            </a:rPr>
                            <a:t>FG</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r>
                  <a:tr h="335280">
                    <a:tc>
                      <a:txBody>
                        <a:bodyPr/>
                        <a:lstStyle/>
                        <a:p>
                          <a:pPr algn="l" fontAlgn="ctr"/>
                          <a:r>
                            <a:rPr lang="en-US" sz="1600" u="none" strike="noStrike" dirty="0">
                              <a:effectLst/>
                            </a:rPr>
                            <a:t>Scenario 1</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tc>
                  </a:tr>
                  <a:tr h="33528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0.993 (0.731-1.349)</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0.994 (0.737-1.343)</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33528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1.000 (0.736-1.359)</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1.003 (0.743-1.355)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335280">
                    <a:tc>
                      <a:txBody>
                        <a:bodyPr/>
                        <a:lstStyle/>
                        <a:p>
                          <a:pPr algn="l" fontAlgn="b"/>
                          <a:r>
                            <a:rPr lang="en-US" sz="1600" u="none" strike="noStrike" dirty="0">
                              <a:effectLst/>
                            </a:rPr>
                            <a:t>Scenario 2</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33528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0.50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2.00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2.013 (1.428-2.839)</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1.794 (1.286-2.503)</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33528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0.999 (0.750-1.331)</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0.750 (0.567-0.991)</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335280">
                    <a:tc>
                      <a:txBody>
                        <a:bodyPr/>
                        <a:lstStyle/>
                        <a:p>
                          <a:pPr algn="l" fontAlgn="b"/>
                          <a:r>
                            <a:rPr lang="en-US" sz="1600" u="none" strike="noStrike">
                              <a:effectLst/>
                            </a:rPr>
                            <a:t>Scenario 3</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33528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0.50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2.00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2.002 (1.451-2.763)</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1.291 (0.956-1.742)</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33528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0.50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2.00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2.003 (1.452-2.762)</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1.292 (0.958-1.744)</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335280">
                    <a:tc>
                      <a:txBody>
                        <a:bodyPr/>
                        <a:lstStyle/>
                        <a:p>
                          <a:pPr algn="l" fontAlgn="b"/>
                          <a:r>
                            <a:rPr lang="en-US" sz="1600" u="none" strike="noStrike" dirty="0">
                              <a:effectLst/>
                            </a:rPr>
                            <a:t>Scenario 4</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33528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0.50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2.00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2.002 (1.441-2.802)</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1.555 (1.133-2.135)</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33528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0.75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1.33</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1.333 (0.988-1.799)</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0.939 (0.704-1.251)</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bl>
              </a:graphicData>
            </a:graphic>
          </p:graphicFrame>
        </mc:Fallback>
      </mc:AlternateContent>
      <p:sp>
        <p:nvSpPr>
          <p:cNvPr id="3" name="スライド番号プレースホルダー 2"/>
          <p:cNvSpPr>
            <a:spLocks noGrp="1"/>
          </p:cNvSpPr>
          <p:nvPr>
            <p:ph type="sldNum" sz="quarter" idx="12"/>
          </p:nvPr>
        </p:nvSpPr>
        <p:spPr/>
        <p:txBody>
          <a:bodyPr/>
          <a:lstStyle/>
          <a:p>
            <a:fld id="{F5E538B2-4965-4EBB-B949-D8FD8689054B}" type="slidenum">
              <a:rPr kumimoji="1" lang="ja-JP" altLang="en-US" smtClean="0"/>
              <a:t>19</a:t>
            </a:fld>
            <a:endParaRPr kumimoji="1" lang="ja-JP" altLang="en-US"/>
          </a:p>
        </p:txBody>
      </p:sp>
      <p:sp>
        <p:nvSpPr>
          <p:cNvPr id="4" name="タイトル 3"/>
          <p:cNvSpPr>
            <a:spLocks noGrp="1"/>
          </p:cNvSpPr>
          <p:nvPr>
            <p:ph type="title"/>
          </p:nvPr>
        </p:nvSpPr>
        <p:spPr/>
        <p:txBody>
          <a:bodyPr/>
          <a:lstStyle/>
          <a:p>
            <a:r>
              <a:rPr kumimoji="1" lang="ja-JP" altLang="en-US" dirty="0" smtClean="0"/>
              <a:t>独立な場合</a:t>
            </a:r>
            <a:endParaRPr kumimoji="1" lang="ja-JP" altLang="en-US" dirty="0"/>
          </a:p>
        </p:txBody>
      </p:sp>
    </p:spTree>
    <p:extLst>
      <p:ext uri="{BB962C8B-B14F-4D97-AF65-F5344CB8AC3E}">
        <p14:creationId xmlns:p14="http://schemas.microsoft.com/office/powerpoint/2010/main" val="4415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本セッションでのカバー範囲</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800" dirty="0"/>
              <a:t>競合</a:t>
            </a:r>
            <a:r>
              <a:rPr lang="ja-JP" altLang="en-US" sz="2800" dirty="0" smtClean="0"/>
              <a:t>リスクの解析手法には様々なものがある</a:t>
            </a:r>
            <a:endParaRPr lang="en-US" altLang="ja-JP" sz="2800" dirty="0" smtClean="0"/>
          </a:p>
          <a:p>
            <a:r>
              <a:rPr lang="ja-JP" altLang="en-US" sz="2800" dirty="0" smtClean="0"/>
              <a:t>主要な教科書に記載がある解析手法が対象</a:t>
            </a:r>
            <a:endParaRPr lang="en-US" altLang="ja-JP" sz="2800" dirty="0" smtClean="0"/>
          </a:p>
          <a:p>
            <a:r>
              <a:rPr lang="ja-JP" altLang="en-US" sz="2800" dirty="0" smtClean="0"/>
              <a:t>特にモデルによる解析の解釈可能性に焦点を当てる</a:t>
            </a:r>
            <a:endParaRPr lang="en-US" altLang="ja-JP" sz="2800" dirty="0" smtClean="0"/>
          </a:p>
          <a:p>
            <a:pPr lvl="1"/>
            <a:r>
              <a:rPr lang="en-US" altLang="ja-JP" sz="2800" dirty="0" smtClean="0"/>
              <a:t>Cause-specific </a:t>
            </a:r>
            <a:r>
              <a:rPr lang="en-US" altLang="ja-JP" sz="2800" dirty="0"/>
              <a:t>proportional </a:t>
            </a:r>
            <a:r>
              <a:rPr lang="en-US" altLang="ja-JP" sz="2800" dirty="0" smtClean="0"/>
              <a:t>hazards (PH) models</a:t>
            </a:r>
            <a:r>
              <a:rPr lang="ja-JP" altLang="en-US" sz="2800" dirty="0"/>
              <a:t> </a:t>
            </a:r>
            <a:r>
              <a:rPr lang="en-US" altLang="ja-JP" sz="2800" dirty="0" smtClean="0"/>
              <a:t>(Andersen, et al., 1993)</a:t>
            </a:r>
            <a:r>
              <a:rPr lang="en-US" altLang="ja-JP" sz="2800" dirty="0"/>
              <a:t/>
            </a:r>
            <a:br>
              <a:rPr lang="en-US" altLang="ja-JP" sz="2800" dirty="0"/>
            </a:br>
            <a:r>
              <a:rPr lang="ja-JP" altLang="en-US" sz="2800" dirty="0" smtClean="0"/>
              <a:t>原因別ハザードに対する比例ハザードモデル</a:t>
            </a:r>
            <a:endParaRPr lang="ja-JP" altLang="en-US" sz="2800" dirty="0"/>
          </a:p>
          <a:p>
            <a:pPr lvl="1"/>
            <a:r>
              <a:rPr lang="en-US" altLang="ja-JP" sz="2800" dirty="0" smtClean="0"/>
              <a:t>Fine-Gray</a:t>
            </a:r>
            <a:r>
              <a:rPr lang="ja-JP" altLang="en-US" sz="2800" dirty="0" smtClean="0"/>
              <a:t> </a:t>
            </a:r>
            <a:r>
              <a:rPr lang="en-US" altLang="ja-JP" sz="2800" dirty="0" smtClean="0"/>
              <a:t>models</a:t>
            </a:r>
            <a:r>
              <a:rPr lang="ja-JP" altLang="en-US" sz="2800" dirty="0" smtClean="0"/>
              <a:t> </a:t>
            </a:r>
            <a:r>
              <a:rPr lang="en-US" altLang="ja-JP" sz="2800" dirty="0" smtClean="0"/>
              <a:t>(Fine &amp; Gray, 1999)</a:t>
            </a:r>
            <a:br>
              <a:rPr lang="en-US" altLang="ja-JP" sz="2800" dirty="0" smtClean="0"/>
            </a:br>
            <a:r>
              <a:rPr lang="ja-JP" altLang="en-US" sz="2800" dirty="0" smtClean="0"/>
              <a:t>部分分布ハザードに対する比例ハザードモデル</a:t>
            </a:r>
            <a:endParaRPr lang="en-US" altLang="ja-JP" sz="2800" dirty="0" smtClean="0"/>
          </a:p>
        </p:txBody>
      </p:sp>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2</a:t>
            </a:fld>
            <a:endParaRPr kumimoji="1" lang="ja-JP" altLang="en-US"/>
          </a:p>
        </p:txBody>
      </p:sp>
    </p:spTree>
    <p:extLst>
      <p:ext uri="{BB962C8B-B14F-4D97-AF65-F5344CB8AC3E}">
        <p14:creationId xmlns:p14="http://schemas.microsoft.com/office/powerpoint/2010/main" val="28488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5E538B2-4965-4EBB-B949-D8FD8689054B}" type="slidenum">
              <a:rPr kumimoji="1" lang="ja-JP" altLang="en-US" smtClean="0"/>
              <a:t>20</a:t>
            </a:fld>
            <a:endParaRPr kumimoji="1" lang="ja-JP" altLang="en-US"/>
          </a:p>
        </p:txBody>
      </p:sp>
      <p:sp>
        <p:nvSpPr>
          <p:cNvPr id="4" name="タイトル 3"/>
          <p:cNvSpPr>
            <a:spLocks noGrp="1"/>
          </p:cNvSpPr>
          <p:nvPr>
            <p:ph type="title"/>
          </p:nvPr>
        </p:nvSpPr>
        <p:spPr/>
        <p:txBody>
          <a:bodyPr/>
          <a:lstStyle/>
          <a:p>
            <a:r>
              <a:rPr kumimoji="1" lang="ja-JP" altLang="en-US" dirty="0" smtClean="0"/>
              <a:t>独立でない場合 </a:t>
            </a:r>
            <a:endParaRPr kumimoji="1" lang="ja-JP" altLang="en-US" dirty="0"/>
          </a:p>
        </p:txBody>
      </p:sp>
      <mc:AlternateContent xmlns:mc="http://schemas.openxmlformats.org/markup-compatibility/2006" xmlns:a14="http://schemas.microsoft.com/office/drawing/2010/main">
        <mc:Choice Requires="a14">
          <p:graphicFrame>
            <p:nvGraphicFramePr>
              <p:cNvPr id="6" name="コンテンツ プレースホルダー 4"/>
              <p:cNvGraphicFramePr>
                <a:graphicFrameLocks/>
              </p:cNvGraphicFramePr>
              <p:nvPr>
                <p:extLst>
                  <p:ext uri="{D42A27DB-BD31-4B8C-83A1-F6EECF244321}">
                    <p14:modId xmlns:p14="http://schemas.microsoft.com/office/powerpoint/2010/main" val="3733335229"/>
                  </p:ext>
                </p:extLst>
              </p:nvPr>
            </p:nvGraphicFramePr>
            <p:xfrm>
              <a:off x="179388" y="1371761"/>
              <a:ext cx="8725092" cy="4693920"/>
            </p:xfrm>
            <a:graphic>
              <a:graphicData uri="http://schemas.openxmlformats.org/drawingml/2006/table">
                <a:tbl>
                  <a:tblPr>
                    <a:tableStyleId>{9D7B26C5-4107-4FEC-AEDC-1716B250A1EF}</a:tableStyleId>
                  </a:tblPr>
                  <a:tblGrid>
                    <a:gridCol w="1175068"/>
                    <a:gridCol w="1399921"/>
                    <a:gridCol w="1399921"/>
                    <a:gridCol w="844296"/>
                    <a:gridCol w="1952943"/>
                    <a:gridCol w="1952943"/>
                  </a:tblGrid>
                  <a:tr h="171450">
                    <a:tc rowSpan="2">
                      <a:txBody>
                        <a:bodyPr/>
                        <a:lstStyle/>
                        <a:p>
                          <a:pPr algn="ctr" fontAlgn="ctr"/>
                          <a:r>
                            <a:rPr lang="en-US" sz="1600" u="none" strike="noStrike" dirty="0">
                              <a:effectLst/>
                            </a:rPr>
                            <a:t>Scenario</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rowSpan="2">
                      <a:txBody>
                        <a:bodyPr/>
                        <a:lstStyle/>
                        <a:p>
                          <a:pPr algn="ctr" fontAlgn="ctr"/>
                          <a:r>
                            <a:rPr lang="en-US" sz="1600" u="none" strike="noStrike" dirty="0" smtClean="0">
                              <a:effectLst/>
                            </a:rPr>
                            <a:t>Group 1</a:t>
                          </a:r>
                        </a:p>
                        <a:p>
                          <a:pPr algn="ctr" fontAlgn="ctr"/>
                          <a:r>
                            <a:rPr lang="en-US" sz="1600" u="none" strike="noStrike" dirty="0" smtClean="0">
                              <a:effectLst/>
                            </a:rPr>
                            <a:t>(</a:t>
                          </a:r>
                          <a14:m>
                            <m:oMath xmlns:m="http://schemas.openxmlformats.org/officeDocument/2006/math">
                              <m:sSub>
                                <m:sSubPr>
                                  <m:ctrlPr>
                                    <a:rPr lang="en-US" sz="1600" i="1" u="none" strike="noStrike" dirty="0" smtClean="0">
                                      <a:effectLst/>
                                      <a:latin typeface="Cambria Math" panose="02040503050406030204" pitchFamily="18" charset="0"/>
                                    </a:rPr>
                                  </m:ctrlPr>
                                </m:sSubPr>
                                <m:e>
                                  <m:r>
                                    <a:rPr lang="en-US" sz="1600" u="none" strike="noStrike" dirty="0" smtClean="0">
                                      <a:effectLst/>
                                      <a:latin typeface="Cambria Math" panose="02040503050406030204" pitchFamily="18" charset="0"/>
                                    </a:rPr>
                                    <m:t>𝜆</m:t>
                                  </m:r>
                                </m:e>
                                <m:sub>
                                  <m:r>
                                    <a:rPr lang="en-US" sz="1600" u="none" strike="noStrike" dirty="0" smtClean="0">
                                      <a:effectLst/>
                                      <a:latin typeface="Cambria Math" panose="02040503050406030204" pitchFamily="18" charset="0"/>
                                    </a:rPr>
                                    <m:t>𝑗</m:t>
                                  </m:r>
                                  <m:r>
                                    <a:rPr lang="en-US" sz="1600" u="none" strike="noStrike" dirty="0" smtClean="0">
                                      <a:effectLst/>
                                      <a:latin typeface="Cambria Math" panose="02040503050406030204" pitchFamily="18" charset="0"/>
                                    </a:rPr>
                                    <m:t>1</m:t>
                                  </m:r>
                                </m:sub>
                              </m:sSub>
                            </m:oMath>
                          </a14:m>
                          <a:r>
                            <a:rPr lang="en-US" sz="1600" u="none" strike="noStrike" dirty="0" smtClean="0">
                              <a:effectLst/>
                            </a:rPr>
                            <a:t>)</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rowSpan="2">
                      <a:txBody>
                        <a:bodyPr/>
                        <a:lstStyle/>
                        <a:p>
                          <a:pPr algn="ctr" fontAlgn="ctr"/>
                          <a:r>
                            <a:rPr lang="en-US" sz="1600" u="none" strike="noStrike" dirty="0" smtClean="0">
                              <a:effectLst/>
                            </a:rPr>
                            <a:t>Group</a:t>
                          </a:r>
                          <a:r>
                            <a:rPr lang="en-US" sz="1600" u="none" strike="noStrike" baseline="0" dirty="0" smtClean="0">
                              <a:effectLst/>
                            </a:rPr>
                            <a:t> </a:t>
                          </a:r>
                          <a:r>
                            <a:rPr lang="en-US" sz="1600" u="none" strike="noStrike" dirty="0" smtClean="0">
                              <a:effectLst/>
                            </a:rPr>
                            <a:t>2</a:t>
                          </a:r>
                        </a:p>
                        <a:p>
                          <a:pPr algn="ctr" fontAlgn="ctr"/>
                          <a:r>
                            <a:rPr lang="en-US" sz="1600" u="none" strike="noStrike" dirty="0" smtClean="0">
                              <a:effectLst/>
                            </a:rPr>
                            <a:t>(</a:t>
                          </a:r>
                          <a14:m>
                            <m:oMath xmlns:m="http://schemas.openxmlformats.org/officeDocument/2006/math">
                              <m:sSub>
                                <m:sSubPr>
                                  <m:ctrlPr>
                                    <a:rPr lang="en-US" altLang="ja-JP" sz="1600" i="1" u="none" strike="noStrike" dirty="0" smtClean="0">
                                      <a:effectLst/>
                                      <a:latin typeface="Cambria Math" panose="02040503050406030204" pitchFamily="18" charset="0"/>
                                    </a:rPr>
                                  </m:ctrlPr>
                                </m:sSubPr>
                                <m:e>
                                  <m:r>
                                    <a:rPr lang="en-US" altLang="ja-JP" sz="1600" u="none" strike="noStrike" dirty="0" smtClean="0">
                                      <a:effectLst/>
                                      <a:latin typeface="Cambria Math" panose="02040503050406030204" pitchFamily="18" charset="0"/>
                                    </a:rPr>
                                    <m:t>𝜆</m:t>
                                  </m:r>
                                </m:e>
                                <m:sub>
                                  <m:r>
                                    <a:rPr lang="en-US" altLang="ja-JP" sz="1600" u="none" strike="noStrike" dirty="0" smtClean="0">
                                      <a:effectLst/>
                                      <a:latin typeface="Cambria Math" panose="02040503050406030204" pitchFamily="18" charset="0"/>
                                    </a:rPr>
                                    <m:t>𝑗</m:t>
                                  </m:r>
                                  <m:r>
                                    <a:rPr lang="en-US" altLang="ja-JP" sz="1600" u="none" strike="noStrike" dirty="0" smtClean="0">
                                      <a:effectLst/>
                                      <a:latin typeface="Cambria Math" panose="02040503050406030204" pitchFamily="18" charset="0"/>
                                    </a:rPr>
                                    <m:t>2</m:t>
                                  </m:r>
                                </m:sub>
                              </m:sSub>
                            </m:oMath>
                          </a14:m>
                          <a:r>
                            <a:rPr lang="en-US" sz="1600" u="none" strike="noStrike" dirty="0">
                              <a:effectLst/>
                            </a:rPr>
                            <a:t>)</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rowSpan="2">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ja-JP" sz="1600" i="1" u="none" strike="noStrike" dirty="0" smtClean="0">
                                        <a:effectLst/>
                                        <a:latin typeface="Cambria Math" panose="02040503050406030204" pitchFamily="18" charset="0"/>
                                      </a:rPr>
                                    </m:ctrlPr>
                                  </m:sSubPr>
                                  <m:e>
                                    <m:r>
                                      <a:rPr lang="en-US" altLang="ja-JP" sz="1600" u="none" strike="noStrike" dirty="0" smtClean="0">
                                        <a:effectLst/>
                                        <a:latin typeface="Cambria Math" panose="02040503050406030204" pitchFamily="18" charset="0"/>
                                      </a:rPr>
                                      <m:t>𝜆</m:t>
                                    </m:r>
                                  </m:e>
                                  <m:sub>
                                    <m:r>
                                      <a:rPr lang="en-US" altLang="ja-JP" sz="1600" u="none" strike="noStrike" dirty="0" smtClean="0">
                                        <a:effectLst/>
                                        <a:latin typeface="Cambria Math" panose="02040503050406030204" pitchFamily="18" charset="0"/>
                                      </a:rPr>
                                      <m:t>𝑗</m:t>
                                    </m:r>
                                    <m:r>
                                      <a:rPr lang="en-US" altLang="ja-JP" sz="1600" u="none" strike="noStrike" dirty="0" smtClean="0">
                                        <a:effectLst/>
                                        <a:latin typeface="Cambria Math" panose="02040503050406030204" pitchFamily="18" charset="0"/>
                                      </a:rPr>
                                      <m:t>2</m:t>
                                    </m:r>
                                  </m:sub>
                                </m:sSub>
                                <m:r>
                                  <a:rPr lang="en-US" altLang="ja-JP" sz="1600" u="none" strike="noStrike" dirty="0" smtClean="0">
                                    <a:effectLst/>
                                    <a:latin typeface="Cambria Math" panose="02040503050406030204" pitchFamily="18" charset="0"/>
                                  </a:rPr>
                                  <m:t>/</m:t>
                                </m:r>
                                <m:sSub>
                                  <m:sSubPr>
                                    <m:ctrlPr>
                                      <a:rPr lang="en-US" altLang="ja-JP" sz="1600" i="1" u="none" strike="noStrike" dirty="0" smtClean="0">
                                        <a:effectLst/>
                                        <a:latin typeface="Cambria Math" panose="02040503050406030204" pitchFamily="18" charset="0"/>
                                      </a:rPr>
                                    </m:ctrlPr>
                                  </m:sSubPr>
                                  <m:e>
                                    <m:r>
                                      <a:rPr lang="en-US" altLang="ja-JP" sz="1600" u="none" strike="noStrike" dirty="0" smtClean="0">
                                        <a:effectLst/>
                                        <a:latin typeface="Cambria Math" panose="02040503050406030204" pitchFamily="18" charset="0"/>
                                      </a:rPr>
                                      <m:t>𝜆</m:t>
                                    </m:r>
                                  </m:e>
                                  <m:sub>
                                    <m:r>
                                      <a:rPr lang="en-US" altLang="ja-JP" sz="1600" u="none" strike="noStrike" dirty="0" smtClean="0">
                                        <a:effectLst/>
                                        <a:latin typeface="Cambria Math" panose="02040503050406030204" pitchFamily="18" charset="0"/>
                                      </a:rPr>
                                      <m:t>𝑗</m:t>
                                    </m:r>
                                    <m:r>
                                      <a:rPr lang="en-US" altLang="ja-JP" sz="1600" u="none" strike="noStrike" dirty="0" smtClean="0">
                                        <a:effectLst/>
                                        <a:latin typeface="Cambria Math" panose="02040503050406030204" pitchFamily="18" charset="0"/>
                                      </a:rPr>
                                      <m:t>1</m:t>
                                    </m:r>
                                  </m:sub>
                                </m:sSub>
                              </m:oMath>
                            </m:oMathPara>
                          </a14:m>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gridSpan="2">
                      <a:txBody>
                        <a:bodyPr/>
                        <a:lstStyle/>
                        <a:p>
                          <a:pPr algn="ctr" fontAlgn="ctr"/>
                          <a:r>
                            <a:rPr lang="en-US" sz="1600" u="none" strike="noStrike" dirty="0" smtClean="0">
                              <a:effectLst/>
                            </a:rPr>
                            <a:t>HR (group 2 / group 1)</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hMerge="1">
                      <a:txBody>
                        <a:bodyPr/>
                        <a:lstStyle/>
                        <a:p>
                          <a:endParaRPr kumimoji="1" lang="ja-JP" altLang="en-US"/>
                        </a:p>
                      </a:txBody>
                      <a:tcPr/>
                    </a:tc>
                  </a:tr>
                  <a:tr h="1714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600" u="none" strike="noStrike" dirty="0">
                              <a:effectLst/>
                            </a:rPr>
                            <a:t>CSPH</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a:txBody>
                        <a:bodyPr/>
                        <a:lstStyle/>
                        <a:p>
                          <a:pPr algn="ctr" fontAlgn="ctr"/>
                          <a:r>
                            <a:rPr lang="en-US" sz="1600" u="none" strike="noStrike">
                              <a:effectLst/>
                            </a:rPr>
                            <a:t>FG</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r>
                  <a:tr h="171450">
                    <a:tc>
                      <a:txBody>
                        <a:bodyPr/>
                        <a:lstStyle/>
                        <a:p>
                          <a:pPr algn="l" fontAlgn="ctr"/>
                          <a:r>
                            <a:rPr lang="en-US" sz="1600" u="none" strike="noStrike" dirty="0">
                              <a:effectLst/>
                            </a:rPr>
                            <a:t>Scenario 1</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tc>
                  </a:tr>
                  <a:tr h="17145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1.006 (0.725-1.395)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1.006 (0.730-1.387)</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17145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0.999 (0.720-1.385)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0.998 (0.724-1.375)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171450">
                    <a:tc>
                      <a:txBody>
                        <a:bodyPr/>
                        <a:lstStyle/>
                        <a:p>
                          <a:pPr algn="l" fontAlgn="b"/>
                          <a:r>
                            <a:rPr lang="en-US" sz="1600" u="none" strike="noStrike" dirty="0">
                              <a:effectLst/>
                            </a:rPr>
                            <a:t>Scenario 2</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17145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0.50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2.00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solidFill>
                                <a:srgbClr val="FF0000"/>
                              </a:solidFill>
                              <a:effectLst/>
                            </a:rPr>
                            <a:t>3.200</a:t>
                          </a:r>
                          <a:r>
                            <a:rPr lang="en-US" altLang="ja-JP" sz="1600" u="none" strike="noStrike" dirty="0">
                              <a:effectLst/>
                            </a:rPr>
                            <a:t> (2.083-4.914)</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3.097 (2.039-4.704)</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17145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solidFill>
                                <a:srgbClr val="FF0000"/>
                              </a:solidFill>
                              <a:effectLst/>
                            </a:rPr>
                            <a:t>0.789</a:t>
                          </a:r>
                          <a:r>
                            <a:rPr lang="en-US" altLang="ja-JP" sz="1600" u="none" strike="noStrike" dirty="0">
                              <a:effectLst/>
                            </a:rPr>
                            <a:t> (0.588-1.058)</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0.570 (0.428-0.760)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171450">
                    <a:tc>
                      <a:txBody>
                        <a:bodyPr/>
                        <a:lstStyle/>
                        <a:p>
                          <a:pPr algn="l" fontAlgn="b"/>
                          <a:r>
                            <a:rPr lang="en-US" sz="1600" u="none" strike="noStrike">
                              <a:effectLst/>
                            </a:rPr>
                            <a:t>Scenario 3</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17145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0.50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2.00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1.997 (1.416-2.816)</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1.337 (0.971-1.840)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17145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0.50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2.00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2.014 (1.427-2.842)</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1.350 (0.981-1.859)</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171450">
                    <a:tc>
                      <a:txBody>
                        <a:bodyPr/>
                        <a:lstStyle/>
                        <a:p>
                          <a:pPr algn="l" fontAlgn="b"/>
                          <a:r>
                            <a:rPr lang="en-US" sz="1600" u="none" strike="noStrike" dirty="0">
                              <a:effectLst/>
                            </a:rPr>
                            <a:t>Scenario 4</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17145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0.50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2.00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solidFill>
                                <a:srgbClr val="FF0000"/>
                              </a:solidFill>
                              <a:effectLst/>
                            </a:rPr>
                            <a:t>2.585</a:t>
                          </a:r>
                          <a:r>
                            <a:rPr lang="en-US" altLang="ja-JP" sz="1600" u="none" strike="noStrike" dirty="0">
                              <a:effectLst/>
                            </a:rPr>
                            <a:t> (1.762-3.791)</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2.132 (1.480-3.070)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17145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0.75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1.33</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solidFill>
                                <a:srgbClr val="FF0000"/>
                              </a:solidFill>
                              <a:effectLst/>
                            </a:rPr>
                            <a:t>1.130</a:t>
                          </a:r>
                          <a:r>
                            <a:rPr lang="en-US" altLang="ja-JP" sz="1600" u="none" strike="noStrike" dirty="0">
                              <a:effectLst/>
                            </a:rPr>
                            <a:t> (0.830-1.538)</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0.793 (0.589-1.067)</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bl>
              </a:graphicData>
            </a:graphic>
          </p:graphicFrame>
        </mc:Choice>
        <mc:Fallback xmlns="">
          <p:graphicFrame>
            <p:nvGraphicFramePr>
              <p:cNvPr id="6" name="コンテンツ プレースホルダー 4"/>
              <p:cNvGraphicFramePr>
                <a:graphicFrameLocks/>
              </p:cNvGraphicFramePr>
              <p:nvPr>
                <p:extLst>
                  <p:ext uri="{D42A27DB-BD31-4B8C-83A1-F6EECF244321}">
                    <p14:modId xmlns:p14="http://schemas.microsoft.com/office/powerpoint/2010/main" val="3733335229"/>
                  </p:ext>
                </p:extLst>
              </p:nvPr>
            </p:nvGraphicFramePr>
            <p:xfrm>
              <a:off x="179388" y="1371761"/>
              <a:ext cx="8725092" cy="4693920"/>
            </p:xfrm>
            <a:graphic>
              <a:graphicData uri="http://schemas.openxmlformats.org/drawingml/2006/table">
                <a:tbl>
                  <a:tblPr>
                    <a:tableStyleId>{9D7B26C5-4107-4FEC-AEDC-1716B250A1EF}</a:tableStyleId>
                  </a:tblPr>
                  <a:tblGrid>
                    <a:gridCol w="1175068"/>
                    <a:gridCol w="1399921"/>
                    <a:gridCol w="1399921"/>
                    <a:gridCol w="844296"/>
                    <a:gridCol w="1952943"/>
                    <a:gridCol w="1952943"/>
                  </a:tblGrid>
                  <a:tr h="335280">
                    <a:tc rowSpan="2">
                      <a:txBody>
                        <a:bodyPr/>
                        <a:lstStyle/>
                        <a:p>
                          <a:pPr algn="ctr" fontAlgn="ctr"/>
                          <a:r>
                            <a:rPr lang="en-US" sz="1600" u="none" strike="noStrike" dirty="0">
                              <a:effectLst/>
                            </a:rPr>
                            <a:t>Scenario</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rowSpan="2">
                      <a:txBody>
                        <a:bodyPr/>
                        <a:lstStyle/>
                        <a:p>
                          <a:endParaRPr lang="ja-JP"/>
                        </a:p>
                      </a:txBody>
                      <a:tcPr anchor="ctr">
                        <a:blipFill rotWithShape="0">
                          <a:blip r:embed="rId2"/>
                          <a:stretch>
                            <a:fillRect l="-83913" t="-2727" r="-439130" b="-611818"/>
                          </a:stretch>
                        </a:blipFill>
                      </a:tcPr>
                    </a:tc>
                    <a:tc rowSpan="2">
                      <a:txBody>
                        <a:bodyPr/>
                        <a:lstStyle/>
                        <a:p>
                          <a:endParaRPr lang="ja-JP"/>
                        </a:p>
                      </a:txBody>
                      <a:tcPr anchor="ctr">
                        <a:blipFill rotWithShape="0">
                          <a:blip r:embed="rId2"/>
                          <a:stretch>
                            <a:fillRect l="-184716" t="-2727" r="-341048" b="-611818"/>
                          </a:stretch>
                        </a:blipFill>
                      </a:tcPr>
                    </a:tc>
                    <a:tc rowSpan="2">
                      <a:txBody>
                        <a:bodyPr/>
                        <a:lstStyle/>
                        <a:p>
                          <a:endParaRPr lang="ja-JP"/>
                        </a:p>
                      </a:txBody>
                      <a:tcPr anchor="ctr">
                        <a:blipFill rotWithShape="0">
                          <a:blip r:embed="rId2"/>
                          <a:stretch>
                            <a:fillRect l="-469065" t="-2727" r="-461871" b="-611818"/>
                          </a:stretch>
                        </a:blipFill>
                      </a:tcPr>
                    </a:tc>
                    <a:tc gridSpan="2">
                      <a:txBody>
                        <a:bodyPr/>
                        <a:lstStyle/>
                        <a:p>
                          <a:pPr algn="ctr" fontAlgn="ctr"/>
                          <a:r>
                            <a:rPr lang="en-US" sz="1600" u="none" strike="noStrike" dirty="0" smtClean="0">
                              <a:effectLst/>
                            </a:rPr>
                            <a:t>HR (group 2 / group 1)</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hMerge="1">
                      <a:txBody>
                        <a:bodyPr/>
                        <a:lstStyle/>
                        <a:p>
                          <a:endParaRPr kumimoji="1" lang="ja-JP" altLang="en-US"/>
                        </a:p>
                      </a:txBody>
                      <a:tcPr/>
                    </a:tc>
                  </a:tr>
                  <a:tr h="3352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1600" u="none" strike="noStrike" dirty="0">
                              <a:effectLst/>
                            </a:rPr>
                            <a:t>CSPH</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c>
                      <a:txBody>
                        <a:bodyPr/>
                        <a:lstStyle/>
                        <a:p>
                          <a:pPr algn="ctr" fontAlgn="ctr"/>
                          <a:r>
                            <a:rPr lang="en-US" sz="1600" u="none" strike="noStrike">
                              <a:effectLst/>
                            </a:rPr>
                            <a:t>FG</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solidFill>
                          <a:srgbClr val="C0C0C0"/>
                        </a:solidFill>
                      </a:tcPr>
                    </a:tc>
                  </a:tr>
                  <a:tr h="335280">
                    <a:tc>
                      <a:txBody>
                        <a:bodyPr/>
                        <a:lstStyle/>
                        <a:p>
                          <a:pPr algn="l" fontAlgn="ctr"/>
                          <a:r>
                            <a:rPr lang="en-US" sz="1600" u="none" strike="noStrike" dirty="0">
                              <a:effectLst/>
                            </a:rPr>
                            <a:t>Scenario 1</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ctr"/>
                    </a:tc>
                    <a:tc>
                      <a:txBody>
                        <a:bodyPr/>
                        <a:lstStyle/>
                        <a:p>
                          <a:pPr algn="r" fontAlgn="ct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ctr"/>
                    </a:tc>
                  </a:tr>
                  <a:tr h="33528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1.006 (0.725-1.395)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1.006 (0.730-1.387)</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33528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0.999 (0.720-1.385)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0.998 (0.724-1.375)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335280">
                    <a:tc>
                      <a:txBody>
                        <a:bodyPr/>
                        <a:lstStyle/>
                        <a:p>
                          <a:pPr algn="l" fontAlgn="b"/>
                          <a:r>
                            <a:rPr lang="en-US" sz="1600" u="none" strike="noStrike" dirty="0">
                              <a:effectLst/>
                            </a:rPr>
                            <a:t>Scenario 2</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33528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0.50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2.00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solidFill>
                                <a:srgbClr val="FF0000"/>
                              </a:solidFill>
                              <a:effectLst/>
                            </a:rPr>
                            <a:t>3.200</a:t>
                          </a:r>
                          <a:r>
                            <a:rPr lang="en-US" altLang="ja-JP" sz="1600" u="none" strike="noStrike" dirty="0">
                              <a:effectLst/>
                            </a:rPr>
                            <a:t> (2.083-4.914)</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3.097 (2.039-4.704)</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33528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solidFill>
                                <a:srgbClr val="FF0000"/>
                              </a:solidFill>
                              <a:effectLst/>
                            </a:rPr>
                            <a:t>0.789</a:t>
                          </a:r>
                          <a:r>
                            <a:rPr lang="en-US" altLang="ja-JP" sz="1600" u="none" strike="noStrike" dirty="0">
                              <a:effectLst/>
                            </a:rPr>
                            <a:t> (0.588-1.058)</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0.570 (0.428-0.760)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335280">
                    <a:tc>
                      <a:txBody>
                        <a:bodyPr/>
                        <a:lstStyle/>
                        <a:p>
                          <a:pPr algn="l" fontAlgn="b"/>
                          <a:r>
                            <a:rPr lang="en-US" sz="1600" u="none" strike="noStrike">
                              <a:effectLst/>
                            </a:rPr>
                            <a:t>Scenario 3</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33528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0.50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2.00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1.997 (1.416-2.816)</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1.337 (0.971-1.840)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33528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0.50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2.00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a:effectLst/>
                            </a:rPr>
                            <a:t>2.014 (1.427-2.842)</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tc>
                    <a:tc>
                      <a:txBody>
                        <a:bodyPr/>
                        <a:lstStyle/>
                        <a:p>
                          <a:pPr algn="r" fontAlgn="b"/>
                          <a:r>
                            <a:rPr lang="en-US" altLang="ja-JP" sz="1600" u="none" strike="noStrike" dirty="0">
                              <a:effectLst/>
                            </a:rPr>
                            <a:t>1.350 (0.981-1.859)</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tc>
                  </a:tr>
                  <a:tr h="335280">
                    <a:tc>
                      <a:txBody>
                        <a:bodyPr/>
                        <a:lstStyle/>
                        <a:p>
                          <a:pPr algn="l" fontAlgn="b"/>
                          <a:r>
                            <a:rPr lang="en-US" sz="1600" u="none" strike="noStrike" dirty="0">
                              <a:effectLst/>
                            </a:rPr>
                            <a:t>Scenario 4</a:t>
                          </a:r>
                          <a:endPar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335280">
                    <a:tc>
                      <a:txBody>
                        <a:bodyPr/>
                        <a:lstStyle/>
                        <a:p>
                          <a:pPr algn="l" fontAlgn="b"/>
                          <a:r>
                            <a:rPr lang="en-US" sz="1600" u="none" strike="noStrike">
                              <a:effectLst/>
                            </a:rPr>
                            <a:t>  Event 1</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0.50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1.00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2.00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solidFill>
                                <a:srgbClr val="FF0000"/>
                              </a:solidFill>
                              <a:effectLst/>
                            </a:rPr>
                            <a:t>2.585</a:t>
                          </a:r>
                          <a:r>
                            <a:rPr lang="en-US" altLang="ja-JP" sz="1600" u="none" strike="noStrike" dirty="0">
                              <a:effectLst/>
                            </a:rPr>
                            <a:t> (1.762-3.791)</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2.132 (1.480-3.070)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r h="335280">
                    <a:tc>
                      <a:txBody>
                        <a:bodyPr/>
                        <a:lstStyle/>
                        <a:p>
                          <a:pPr algn="l" fontAlgn="b"/>
                          <a:r>
                            <a:rPr lang="en-US" sz="1600" u="none" strike="noStrike">
                              <a:effectLst/>
                            </a:rPr>
                            <a:t>  Event 2</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0.75</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1.00</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a:effectLst/>
                            </a:rPr>
                            <a:t>1.33</a:t>
                          </a:r>
                          <a:endParaRPr lang="en-US" altLang="ja-JP"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solidFill>
                                <a:srgbClr val="FF0000"/>
                              </a:solidFill>
                              <a:effectLst/>
                            </a:rPr>
                            <a:t>1.130</a:t>
                          </a:r>
                          <a:r>
                            <a:rPr lang="en-US" altLang="ja-JP" sz="1600" u="none" strike="noStrike" dirty="0">
                              <a:effectLst/>
                            </a:rPr>
                            <a:t> (0.830-1.538)</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c>
                      <a:txBody>
                        <a:bodyPr/>
                        <a:lstStyle/>
                        <a:p>
                          <a:pPr algn="r" fontAlgn="b"/>
                          <a:r>
                            <a:rPr lang="en-US" altLang="ja-JP" sz="1600" u="none" strike="noStrike" dirty="0">
                              <a:effectLst/>
                            </a:rPr>
                            <a:t>0.793 (0.589-1.067)</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anchor="b">
                        <a:solidFill>
                          <a:schemeClr val="bg1"/>
                        </a:solidFill>
                      </a:tcPr>
                    </a:tc>
                  </a:tr>
                </a:tbl>
              </a:graphicData>
            </a:graphic>
          </p:graphicFrame>
        </mc:Fallback>
      </mc:AlternateContent>
    </p:spTree>
    <p:extLst>
      <p:ext uri="{BB962C8B-B14F-4D97-AF65-F5344CB8AC3E}">
        <p14:creationId xmlns:p14="http://schemas.microsoft.com/office/powerpoint/2010/main" val="105915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コンテンツ プレースホルダー 1"/>
              <p:cNvSpPr>
                <a:spLocks noGrp="1"/>
              </p:cNvSpPr>
              <p:nvPr>
                <p:ph idx="1"/>
              </p:nvPr>
            </p:nvSpPr>
            <p:spPr/>
            <p:txBody>
              <a:bodyPr>
                <a:normAutofit/>
              </a:bodyPr>
              <a:lstStyle/>
              <a:p>
                <a:r>
                  <a:rPr lang="en-US" altLang="ja-JP" sz="2400" dirty="0" smtClean="0">
                    <a:latin typeface="+mj-lt"/>
                  </a:rPr>
                  <a:t>CSHP</a:t>
                </a:r>
                <a:r>
                  <a:rPr lang="ja-JP" altLang="en-US" sz="2400" dirty="0">
                    <a:latin typeface="Cambria Math" panose="02040503050406030204" pitchFamily="18" charset="0"/>
                  </a:rPr>
                  <a:t>モデル</a:t>
                </a:r>
                <a:endParaRPr lang="en-US" altLang="ja-JP" sz="2400" dirty="0">
                  <a:latin typeface="Cambria Math" panose="02040503050406030204" pitchFamily="18" charset="0"/>
                </a:endParaRPr>
              </a:p>
              <a:p>
                <a:pPr lvl="1"/>
                <a:r>
                  <a:rPr lang="ja-JP" altLang="en-US" sz="2400" dirty="0" smtClean="0">
                    <a:latin typeface="Cambria Math" panose="02040503050406030204" pitchFamily="18" charset="0"/>
                  </a:rPr>
                  <a:t>独立な場合は原因別ハザード比を正しく推定できる</a:t>
                </a:r>
                <a:endParaRPr lang="en-US" altLang="ja-JP" sz="2400" dirty="0" smtClean="0">
                  <a:latin typeface="Cambria Math" panose="02040503050406030204" pitchFamily="18" charset="0"/>
                </a:endParaRPr>
              </a:p>
              <a:p>
                <a:pPr lvl="1"/>
                <a:r>
                  <a:rPr lang="ja-JP" altLang="en-US" sz="2400" dirty="0" smtClean="0">
                    <a:latin typeface="Cambria Math" panose="02040503050406030204" pitchFamily="18" charset="0"/>
                  </a:rPr>
                  <a:t>独立でない</a:t>
                </a:r>
                <a:r>
                  <a:rPr lang="ja-JP" altLang="en-US" sz="2400" smtClean="0">
                    <a:latin typeface="Cambria Math" panose="02040503050406030204" pitchFamily="18" charset="0"/>
                  </a:rPr>
                  <a:t>場合は</a:t>
                </a:r>
                <a:r>
                  <a:rPr lang="ja-JP" altLang="en-US" sz="2400">
                    <a:latin typeface="Cambria Math" panose="02040503050406030204" pitchFamily="18" charset="0"/>
                  </a:rPr>
                  <a:t>正しく推定</a:t>
                </a:r>
                <a:r>
                  <a:rPr lang="ja-JP" altLang="en-US" sz="2400" smtClean="0">
                    <a:latin typeface="Cambria Math" panose="02040503050406030204" pitchFamily="18" charset="0"/>
                  </a:rPr>
                  <a:t>できない場合もある</a:t>
                </a:r>
                <a:endParaRPr lang="en-US" altLang="ja-JP" sz="2400" i="1" dirty="0" smtClean="0">
                  <a:latin typeface="Cambria Math" panose="02040503050406030204" pitchFamily="18" charset="0"/>
                </a:endParaRPr>
              </a:p>
              <a:p>
                <a:pPr lvl="1"/>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𝜆</m:t>
                        </m:r>
                      </m:e>
                      <m:sub>
                        <m:r>
                          <a:rPr lang="en-US" altLang="ja-JP" sz="2400" i="1" dirty="0">
                            <a:latin typeface="Cambria Math" panose="02040503050406030204" pitchFamily="18" charset="0"/>
                          </a:rPr>
                          <m:t>𝑗</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oMath>
                </a14:m>
                <a:r>
                  <a:rPr kumimoji="1" lang="ja-JP" altLang="en-US" sz="2400" dirty="0" smtClean="0"/>
                  <a:t>は正しく特定できていれば通常のリスクの発症率と同じ解釈が可能</a:t>
                </a:r>
                <a:endParaRPr kumimoji="1" lang="en-US" altLang="ja-JP" sz="2400" dirty="0" smtClean="0"/>
              </a:p>
              <a:p>
                <a:r>
                  <a:rPr kumimoji="1" lang="en-US" altLang="ja-JP" sz="2400" dirty="0" smtClean="0"/>
                  <a:t>FG</a:t>
                </a:r>
                <a:r>
                  <a:rPr kumimoji="1" lang="ja-JP" altLang="en-US" sz="2400" dirty="0" smtClean="0"/>
                  <a:t>モデル</a:t>
                </a:r>
                <a:endParaRPr kumimoji="1" lang="en-US" altLang="ja-JP" sz="2400" dirty="0" smtClean="0"/>
              </a:p>
              <a:p>
                <a:pPr lvl="1"/>
                <a:r>
                  <a:rPr kumimoji="1" lang="ja-JP" altLang="en-US" sz="2400" dirty="0" smtClean="0"/>
                  <a:t>特に情報はないが</a:t>
                </a:r>
                <a:r>
                  <a:rPr kumimoji="1" lang="en-US" altLang="ja-JP" sz="2400" dirty="0" smtClean="0"/>
                  <a:t>, </a:t>
                </a:r>
                <a:r>
                  <a:rPr lang="ja-JP" altLang="en-US" sz="2400" dirty="0" smtClean="0"/>
                  <a:t>一致推定量なので真値に近い値になっていると思われる</a:t>
                </a:r>
                <a:endParaRPr kumimoji="1" lang="ja-JP" altLang="en-US" sz="2400" dirty="0"/>
              </a:p>
            </p:txBody>
          </p:sp>
        </mc:Choice>
        <mc:Fallback xmlns="">
          <p:sp>
            <p:nvSpPr>
              <p:cNvPr id="2" name="コンテンツ プレースホルダー 1"/>
              <p:cNvSpPr>
                <a:spLocks noGrp="1" noRot="1" noChangeAspect="1" noMove="1" noResize="1" noEditPoints="1" noAdjustHandles="1" noChangeArrowheads="1" noChangeShapeType="1" noTextEdit="1"/>
              </p:cNvSpPr>
              <p:nvPr>
                <p:ph idx="1"/>
              </p:nvPr>
            </p:nvSpPr>
            <p:spPr>
              <a:blipFill rotWithShape="0">
                <a:blip r:embed="rId2"/>
                <a:stretch>
                  <a:fillRect l="-902" t="-986"/>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12"/>
          </p:nvPr>
        </p:nvSpPr>
        <p:spPr/>
        <p:txBody>
          <a:bodyPr/>
          <a:lstStyle/>
          <a:p>
            <a:fld id="{F5E538B2-4965-4EBB-B949-D8FD8689054B}" type="slidenum">
              <a:rPr kumimoji="1" lang="ja-JP" altLang="en-US" smtClean="0"/>
              <a:t>21</a:t>
            </a:fld>
            <a:endParaRPr kumimoji="1" lang="ja-JP" altLang="en-US"/>
          </a:p>
        </p:txBody>
      </p:sp>
      <p:sp>
        <p:nvSpPr>
          <p:cNvPr id="4" name="タイトル 3"/>
          <p:cNvSpPr>
            <a:spLocks noGrp="1"/>
          </p:cNvSpPr>
          <p:nvPr>
            <p:ph type="title"/>
          </p:nvPr>
        </p:nvSpPr>
        <p:spPr/>
        <p:txBody>
          <a:bodyPr/>
          <a:lstStyle/>
          <a:p>
            <a:r>
              <a:rPr kumimoji="1" lang="ja-JP" altLang="en-US" dirty="0" smtClean="0"/>
              <a:t>結果</a:t>
            </a:r>
            <a:endParaRPr kumimoji="1" lang="ja-JP" altLang="en-US" dirty="0"/>
          </a:p>
        </p:txBody>
      </p:sp>
    </p:spTree>
    <p:extLst>
      <p:ext uri="{BB962C8B-B14F-4D97-AF65-F5344CB8AC3E}">
        <p14:creationId xmlns:p14="http://schemas.microsoft.com/office/powerpoint/2010/main" val="164018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文献上での推奨等</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2400" dirty="0" smtClean="0"/>
              <a:t>Lau, et al. (</a:t>
            </a:r>
            <a:r>
              <a:rPr lang="en-US" altLang="ja-JP" sz="2400" i="1" dirty="0" smtClean="0"/>
              <a:t>Am</a:t>
            </a:r>
            <a:r>
              <a:rPr lang="ja-JP" altLang="en-US" sz="2400" i="1" dirty="0" smtClean="0"/>
              <a:t> </a:t>
            </a:r>
            <a:r>
              <a:rPr lang="en-US" altLang="ja-JP" sz="2400" i="1" dirty="0" smtClean="0"/>
              <a:t>J </a:t>
            </a:r>
            <a:r>
              <a:rPr lang="en-US" altLang="ja-JP" sz="2400" i="1" dirty="0" err="1" smtClean="0"/>
              <a:t>Epidemiol</a:t>
            </a:r>
            <a:r>
              <a:rPr lang="en-US" altLang="ja-JP" sz="2400" dirty="0" smtClean="0"/>
              <a:t> 2009)</a:t>
            </a:r>
            <a:endParaRPr lang="en-US" altLang="ja-JP" sz="2400" dirty="0"/>
          </a:p>
          <a:p>
            <a:pPr lvl="1"/>
            <a:r>
              <a:rPr lang="ja-JP" altLang="en-US" sz="2400" dirty="0" smtClean="0"/>
              <a:t>目的に応じた使い分けをすべき</a:t>
            </a:r>
            <a:r>
              <a:rPr lang="en-US" altLang="ja-JP" sz="2400" dirty="0" smtClean="0"/>
              <a:t>; CSPH</a:t>
            </a:r>
            <a:r>
              <a:rPr lang="ja-JP" altLang="en-US" sz="2400" dirty="0" smtClean="0"/>
              <a:t>はリスク因子や原因の分析に向く</a:t>
            </a:r>
            <a:r>
              <a:rPr lang="en-US" altLang="ja-JP" sz="2400" dirty="0" smtClean="0"/>
              <a:t>, FG</a:t>
            </a:r>
            <a:r>
              <a:rPr lang="ja-JP" altLang="en-US" sz="2400" dirty="0" smtClean="0"/>
              <a:t>は群間のイベント発現確率の分析に向いている</a:t>
            </a:r>
            <a:endParaRPr lang="en-US" altLang="ja-JP" sz="2400" dirty="0" smtClean="0"/>
          </a:p>
          <a:p>
            <a:r>
              <a:rPr lang="en-US" altLang="ja-JP" sz="2400" dirty="0" err="1" smtClean="0"/>
              <a:t>Latouche</a:t>
            </a:r>
            <a:r>
              <a:rPr lang="en-US" altLang="ja-JP" sz="2400" dirty="0" smtClean="0"/>
              <a:t>, et al. (</a:t>
            </a:r>
            <a:r>
              <a:rPr lang="en-US" altLang="ja-JP" sz="2400" i="1" dirty="0" smtClean="0"/>
              <a:t>J </a:t>
            </a:r>
            <a:r>
              <a:rPr lang="en-US" altLang="ja-JP" sz="2400" i="1" dirty="0" err="1"/>
              <a:t>Clin</a:t>
            </a:r>
            <a:r>
              <a:rPr lang="en-US" altLang="ja-JP" sz="2400" i="1" dirty="0"/>
              <a:t> </a:t>
            </a:r>
            <a:r>
              <a:rPr lang="en-US" altLang="ja-JP" sz="2400" i="1" dirty="0" err="1" smtClean="0"/>
              <a:t>Epidemiol</a:t>
            </a:r>
            <a:r>
              <a:rPr lang="en-US" altLang="ja-JP" sz="2400" dirty="0" smtClean="0"/>
              <a:t> 2013)</a:t>
            </a:r>
            <a:endParaRPr lang="en-US" altLang="ja-JP" sz="2400" dirty="0"/>
          </a:p>
          <a:p>
            <a:pPr lvl="1"/>
            <a:r>
              <a:rPr lang="ja-JP" altLang="en-US" sz="2400" dirty="0" smtClean="0"/>
              <a:t>すべてのイベントごとに</a:t>
            </a:r>
            <a:r>
              <a:rPr lang="en-US" altLang="ja-JP" sz="2400" dirty="0"/>
              <a:t>c</a:t>
            </a:r>
            <a:r>
              <a:rPr lang="en-US" altLang="ja-JP" sz="2400" dirty="0" smtClean="0"/>
              <a:t>ause-specific PH models</a:t>
            </a:r>
            <a:r>
              <a:rPr lang="ja-JP" altLang="en-US" sz="2400" dirty="0" smtClean="0"/>
              <a:t>による解析結果と</a:t>
            </a:r>
            <a:r>
              <a:rPr lang="en-US" altLang="ja-JP" sz="2400" dirty="0" smtClean="0"/>
              <a:t>CIF</a:t>
            </a:r>
            <a:r>
              <a:rPr lang="ja-JP" altLang="en-US" sz="2400" dirty="0" smtClean="0"/>
              <a:t>を示すことを推奨</a:t>
            </a:r>
            <a:endParaRPr lang="en-US" altLang="ja-JP" sz="2400" dirty="0" smtClean="0"/>
          </a:p>
          <a:p>
            <a:r>
              <a:rPr lang="en-US" altLang="ja-JP" sz="2400" dirty="0" err="1"/>
              <a:t>Dignam</a:t>
            </a:r>
            <a:r>
              <a:rPr lang="en-US" altLang="ja-JP" sz="2400" dirty="0"/>
              <a:t>, et </a:t>
            </a:r>
            <a:r>
              <a:rPr lang="en-US" altLang="ja-JP" sz="2400" dirty="0" smtClean="0"/>
              <a:t>al. </a:t>
            </a:r>
            <a:r>
              <a:rPr lang="en-US" altLang="ja-JP" sz="2400" dirty="0"/>
              <a:t>(</a:t>
            </a:r>
            <a:r>
              <a:rPr lang="en-US" altLang="ja-JP" sz="2400" i="1" dirty="0" err="1"/>
              <a:t>Clin</a:t>
            </a:r>
            <a:r>
              <a:rPr lang="en-US" altLang="ja-JP" sz="2400" i="1" dirty="0"/>
              <a:t> Cancer Res</a:t>
            </a:r>
            <a:r>
              <a:rPr lang="en-US" altLang="ja-JP" sz="2400" dirty="0"/>
              <a:t> 2012</a:t>
            </a:r>
            <a:r>
              <a:rPr lang="en-US" altLang="ja-JP" sz="2400" dirty="0" smtClean="0"/>
              <a:t>)</a:t>
            </a:r>
          </a:p>
          <a:p>
            <a:pPr lvl="1"/>
            <a:r>
              <a:rPr kumimoji="1" lang="ja-JP" altLang="en-US" sz="2400" dirty="0" smtClean="0"/>
              <a:t>解析目的を達成</a:t>
            </a:r>
            <a:r>
              <a:rPr lang="ja-JP" altLang="en-US" sz="2400" dirty="0" smtClean="0"/>
              <a:t>でき</a:t>
            </a:r>
            <a:r>
              <a:rPr kumimoji="1" lang="ja-JP" altLang="en-US" sz="2400" dirty="0" smtClean="0"/>
              <a:t>る適切な方法を使うべき</a:t>
            </a:r>
            <a:endParaRPr kumimoji="1" lang="en-US" altLang="ja-JP" sz="2400" dirty="0" smtClean="0"/>
          </a:p>
          <a:p>
            <a:r>
              <a:rPr lang="en-US" altLang="ja-JP" sz="2400" dirty="0" smtClean="0"/>
              <a:t>Austin &amp; Fine (</a:t>
            </a:r>
            <a:r>
              <a:rPr lang="en-US" altLang="ja-JP" sz="2400" i="1" dirty="0" smtClean="0"/>
              <a:t>Stat Med </a:t>
            </a:r>
            <a:r>
              <a:rPr lang="en-US" altLang="ja-JP" sz="2400" dirty="0" smtClean="0"/>
              <a:t>2017)</a:t>
            </a:r>
          </a:p>
          <a:p>
            <a:pPr lvl="1"/>
            <a:r>
              <a:rPr kumimoji="1" lang="en-US" altLang="ja-JP" sz="2400" dirty="0" smtClean="0"/>
              <a:t>Lau, et al. </a:t>
            </a:r>
            <a:r>
              <a:rPr kumimoji="1" lang="ja-JP" altLang="en-US" sz="2400" dirty="0" smtClean="0"/>
              <a:t>を引用し使い分けを推奨</a:t>
            </a:r>
            <a:endParaRPr kumimoji="1" lang="ja-JP" altLang="en-US" sz="2400" dirty="0"/>
          </a:p>
        </p:txBody>
      </p:sp>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22</a:t>
            </a:fld>
            <a:endParaRPr kumimoji="1" lang="ja-JP" altLang="en-US"/>
          </a:p>
        </p:txBody>
      </p:sp>
    </p:spTree>
    <p:extLst>
      <p:ext uri="{BB962C8B-B14F-4D97-AF65-F5344CB8AC3E}">
        <p14:creationId xmlns:p14="http://schemas.microsoft.com/office/powerpoint/2010/main" val="3162783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使い方と解釈を</a:t>
            </a:r>
            <a:r>
              <a:rPr lang="ja-JP" altLang="en-US" sz="2800" dirty="0" smtClean="0"/>
              <a:t>どのようにしたらよいだろうか？</a:t>
            </a:r>
            <a:endParaRPr kumimoji="1" lang="ja-JP" altLang="en-US" sz="2800" dirty="0"/>
          </a:p>
        </p:txBody>
      </p:sp>
      <p:sp>
        <p:nvSpPr>
          <p:cNvPr id="3" name="コンテンツ プレースホルダー 2"/>
          <p:cNvSpPr>
            <a:spLocks noGrp="1"/>
          </p:cNvSpPr>
          <p:nvPr>
            <p:ph idx="1"/>
          </p:nvPr>
        </p:nvSpPr>
        <p:spPr/>
        <p:txBody>
          <a:bodyPr>
            <a:normAutofit/>
          </a:bodyPr>
          <a:lstStyle/>
          <a:p>
            <a:r>
              <a:rPr kumimoji="1" lang="ja-JP" altLang="en-US" sz="2400" dirty="0" smtClean="0"/>
              <a:t>どのようなときにどの手法を使えると思いますか？</a:t>
            </a:r>
            <a:endParaRPr kumimoji="1" lang="en-US" altLang="ja-JP" sz="2400" dirty="0" smtClean="0"/>
          </a:p>
          <a:p>
            <a:pPr lvl="1"/>
            <a:r>
              <a:rPr kumimoji="1" lang="en-US" altLang="ja-JP" sz="2400" dirty="0" smtClean="0"/>
              <a:t>CSPH</a:t>
            </a:r>
            <a:r>
              <a:rPr kumimoji="1" lang="ja-JP" altLang="en-US" sz="2400" dirty="0" smtClean="0"/>
              <a:t>モデル</a:t>
            </a:r>
            <a:endParaRPr kumimoji="1" lang="en-US" altLang="ja-JP" sz="2400" dirty="0" smtClean="0"/>
          </a:p>
          <a:p>
            <a:pPr lvl="1"/>
            <a:r>
              <a:rPr kumimoji="1" lang="en-US" altLang="ja-JP" sz="2400" dirty="0" smtClean="0"/>
              <a:t>Fine-Gray</a:t>
            </a:r>
            <a:r>
              <a:rPr kumimoji="1" lang="ja-JP" altLang="en-US" sz="2400" dirty="0" smtClean="0"/>
              <a:t>モデル</a:t>
            </a:r>
            <a:endParaRPr kumimoji="1" lang="en-US" altLang="ja-JP" sz="2400" dirty="0" smtClean="0"/>
          </a:p>
          <a:p>
            <a:pPr lvl="1"/>
            <a:r>
              <a:rPr kumimoji="1" lang="en-US" altLang="ja-JP" sz="2400" dirty="0" smtClean="0"/>
              <a:t>1 </a:t>
            </a:r>
            <a:r>
              <a:rPr lang="en-US" altLang="ja-JP" sz="2400" dirty="0"/>
              <a:t>– </a:t>
            </a:r>
            <a:r>
              <a:rPr lang="en-US" altLang="ja-JP" sz="2400" dirty="0" smtClean="0"/>
              <a:t>Kaplan–Meier</a:t>
            </a:r>
            <a:r>
              <a:rPr kumimoji="1" lang="ja-JP" altLang="en-US" sz="2400" dirty="0" smtClean="0"/>
              <a:t>推定量</a:t>
            </a:r>
            <a:endParaRPr kumimoji="1" lang="en-US" altLang="ja-JP" sz="2400" dirty="0" smtClean="0"/>
          </a:p>
          <a:p>
            <a:pPr lvl="1"/>
            <a:r>
              <a:rPr kumimoji="1" lang="en-US" altLang="ja-JP" sz="2400" dirty="0" smtClean="0"/>
              <a:t>CIF</a:t>
            </a:r>
            <a:r>
              <a:rPr kumimoji="1" lang="ja-JP" altLang="en-US" sz="2400" dirty="0" smtClean="0"/>
              <a:t>の推定</a:t>
            </a:r>
            <a:endParaRPr kumimoji="1" lang="en-US" altLang="ja-JP" sz="2400" dirty="0" smtClean="0"/>
          </a:p>
          <a:p>
            <a:pPr lvl="1"/>
            <a:r>
              <a:rPr kumimoji="1" lang="en-US" altLang="ja-JP" sz="2400" dirty="0" smtClean="0"/>
              <a:t>Gray's test</a:t>
            </a:r>
          </a:p>
          <a:p>
            <a:pPr lvl="1"/>
            <a:r>
              <a:rPr kumimoji="1" lang="ja-JP" altLang="en-US" sz="2400" dirty="0" smtClean="0"/>
              <a:t>その他</a:t>
            </a:r>
            <a:endParaRPr kumimoji="1" lang="ja-JP" altLang="en-US" sz="2400" dirty="0"/>
          </a:p>
        </p:txBody>
      </p:sp>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23</a:t>
            </a:fld>
            <a:endParaRPr kumimoji="1" lang="ja-JP" altLang="en-US"/>
          </a:p>
        </p:txBody>
      </p:sp>
    </p:spTree>
    <p:extLst>
      <p:ext uri="{BB962C8B-B14F-4D97-AF65-F5344CB8AC3E}">
        <p14:creationId xmlns:p14="http://schemas.microsoft.com/office/powerpoint/2010/main" val="3351005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メモ</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下記</a:t>
            </a:r>
            <a:r>
              <a:rPr kumimoji="1" lang="en-US" altLang="ja-JP" dirty="0" smtClean="0"/>
              <a:t>URL</a:t>
            </a:r>
            <a:r>
              <a:rPr kumimoji="1" lang="ja-JP" altLang="en-US" dirty="0" smtClean="0"/>
              <a:t>で補足資料を掲載予定です</a:t>
            </a:r>
            <a:endParaRPr kumimoji="1" lang="en-US" altLang="ja-JP" dirty="0" smtClean="0"/>
          </a:p>
          <a:p>
            <a:pPr marL="266700" lvl="1" indent="0">
              <a:buNone/>
            </a:pPr>
            <a:r>
              <a:rPr lang="en-US" altLang="ja-JP" dirty="0">
                <a:hlinkClick r:id="rId2"/>
              </a:rPr>
              <a:t>http://nshi.jp/contents/stat/dsrt4th</a:t>
            </a:r>
            <a:r>
              <a:rPr lang="en-US" altLang="ja-JP" dirty="0" smtClean="0">
                <a:hlinkClick r:id="rId2"/>
              </a:rPr>
              <a:t>/</a:t>
            </a:r>
            <a:endParaRPr kumimoji="1" lang="ja-JP" altLang="en-US" dirty="0"/>
          </a:p>
        </p:txBody>
      </p:sp>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24</a:t>
            </a:fld>
            <a:endParaRPr kumimoji="1" lang="ja-JP" altLang="en-US"/>
          </a:p>
        </p:txBody>
      </p:sp>
    </p:spTree>
    <p:extLst>
      <p:ext uri="{BB962C8B-B14F-4D97-AF65-F5344CB8AC3E}">
        <p14:creationId xmlns:p14="http://schemas.microsoft.com/office/powerpoint/2010/main" val="421196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da-DK" altLang="ja-JP" sz="1600" dirty="0" smtClean="0"/>
              <a:t>Andersen PK, Borgan </a:t>
            </a:r>
            <a:r>
              <a:rPr lang="da-DK" altLang="ja-JP" sz="1600" dirty="0"/>
              <a:t>Ø</a:t>
            </a:r>
            <a:r>
              <a:rPr lang="da-DK" altLang="ja-JP" sz="1600" dirty="0" smtClean="0"/>
              <a:t>, Gill </a:t>
            </a:r>
            <a:r>
              <a:rPr lang="da-DK" altLang="ja-JP" sz="1600" dirty="0"/>
              <a:t>RD</a:t>
            </a:r>
            <a:r>
              <a:rPr lang="da-DK" altLang="ja-JP" sz="1600" dirty="0" smtClean="0"/>
              <a:t>, Keiding N. </a:t>
            </a:r>
            <a:r>
              <a:rPr lang="en-US" altLang="ja-JP" sz="1600" i="1" dirty="0"/>
              <a:t>Statistical Models Based on Counting </a:t>
            </a:r>
            <a:r>
              <a:rPr lang="en-US" altLang="ja-JP" sz="1600" i="1" dirty="0" smtClean="0"/>
              <a:t>Processes</a:t>
            </a:r>
            <a:r>
              <a:rPr lang="en-US" altLang="ja-JP" sz="1600" dirty="0" smtClean="0"/>
              <a:t>.</a:t>
            </a:r>
            <a:r>
              <a:rPr lang="da-DK" altLang="ja-JP" sz="1600" dirty="0" smtClean="0"/>
              <a:t> Springer, 1993</a:t>
            </a:r>
            <a:r>
              <a:rPr lang="da-DK" altLang="ja-JP" sz="1600" dirty="0"/>
              <a:t>, pp. </a:t>
            </a:r>
            <a:r>
              <a:rPr lang="da-DK" altLang="ja-JP" sz="1600" dirty="0" smtClean="0"/>
              <a:t>512–515.</a:t>
            </a:r>
          </a:p>
          <a:p>
            <a:r>
              <a:rPr lang="en-US" altLang="ja-JP" sz="1600" dirty="0"/>
              <a:t>Andersen PK, </a:t>
            </a:r>
            <a:r>
              <a:rPr lang="en-US" altLang="ja-JP" sz="1600" dirty="0" err="1"/>
              <a:t>Keiding</a:t>
            </a:r>
            <a:r>
              <a:rPr lang="en-US" altLang="ja-JP" sz="1600" dirty="0"/>
              <a:t> N. Interpretability and importance of </a:t>
            </a:r>
            <a:r>
              <a:rPr lang="en-US" altLang="ja-JP" sz="1600" dirty="0" err="1"/>
              <a:t>functionals</a:t>
            </a:r>
            <a:r>
              <a:rPr lang="en-US" altLang="ja-JP" sz="1600" dirty="0"/>
              <a:t> in competing risks and multistate models. </a:t>
            </a:r>
            <a:r>
              <a:rPr lang="en-US" altLang="ja-JP" sz="1600" i="1" dirty="0"/>
              <a:t>Stat Med</a:t>
            </a:r>
            <a:r>
              <a:rPr lang="en-US" altLang="ja-JP" sz="1600" dirty="0"/>
              <a:t> 2012; </a:t>
            </a:r>
            <a:r>
              <a:rPr lang="en-US" altLang="ja-JP" sz="1600" b="1" dirty="0" smtClean="0"/>
              <a:t>31</a:t>
            </a:r>
            <a:r>
              <a:rPr lang="en-US" altLang="ja-JP" sz="1600" dirty="0"/>
              <a:t>(11–12): 1074–1088</a:t>
            </a:r>
            <a:r>
              <a:rPr lang="en-US" altLang="ja-JP" sz="1600" dirty="0" smtClean="0"/>
              <a:t>.</a:t>
            </a:r>
          </a:p>
          <a:p>
            <a:r>
              <a:rPr lang="en-US" altLang="ja-JP" sz="1600" dirty="0" err="1"/>
              <a:t>Dignam</a:t>
            </a:r>
            <a:r>
              <a:rPr lang="en-US" altLang="ja-JP" sz="1600" dirty="0"/>
              <a:t> JJ, Zhang Q, </a:t>
            </a:r>
            <a:r>
              <a:rPr lang="en-US" altLang="ja-JP" sz="1600" dirty="0" err="1"/>
              <a:t>Kocherginsky</a:t>
            </a:r>
            <a:r>
              <a:rPr lang="en-US" altLang="ja-JP" sz="1600" dirty="0"/>
              <a:t> M. The use and interpretation of competing risks regression models. </a:t>
            </a:r>
            <a:r>
              <a:rPr lang="en-US" altLang="ja-JP" sz="1600" i="1" dirty="0" err="1" smtClean="0"/>
              <a:t>Clin</a:t>
            </a:r>
            <a:r>
              <a:rPr lang="en-US" altLang="ja-JP" sz="1600" i="1" dirty="0" smtClean="0"/>
              <a:t> </a:t>
            </a:r>
            <a:r>
              <a:rPr lang="en-US" altLang="ja-JP" sz="1600" i="1" dirty="0"/>
              <a:t>Cancer </a:t>
            </a:r>
            <a:r>
              <a:rPr lang="en-US" altLang="ja-JP" sz="1600" i="1" dirty="0" smtClean="0"/>
              <a:t>Res</a:t>
            </a:r>
            <a:r>
              <a:rPr lang="en-US" altLang="ja-JP" sz="1600" dirty="0" smtClean="0"/>
              <a:t> </a:t>
            </a:r>
            <a:r>
              <a:rPr lang="en-US" altLang="ja-JP" sz="1600" dirty="0"/>
              <a:t>2012; </a:t>
            </a:r>
            <a:r>
              <a:rPr lang="en-US" altLang="ja-JP" sz="1600" b="1" dirty="0" smtClean="0"/>
              <a:t>18</a:t>
            </a:r>
            <a:r>
              <a:rPr lang="en-US" altLang="ja-JP" sz="1600" dirty="0" smtClean="0"/>
              <a:t>(8</a:t>
            </a:r>
            <a:r>
              <a:rPr lang="en-US" altLang="ja-JP" sz="1600" dirty="0"/>
              <a:t>): </a:t>
            </a:r>
            <a:r>
              <a:rPr lang="en-US" altLang="ja-JP" sz="1600" dirty="0" smtClean="0"/>
              <a:t>2301</a:t>
            </a:r>
            <a:r>
              <a:rPr lang="en-US" altLang="ja-JP" sz="1600" dirty="0"/>
              <a:t>–</a:t>
            </a:r>
            <a:r>
              <a:rPr lang="en-US" altLang="ja-JP" sz="1600" dirty="0" smtClean="0"/>
              <a:t>2308</a:t>
            </a:r>
            <a:r>
              <a:rPr lang="en-US" altLang="ja-JP" sz="1600" dirty="0"/>
              <a:t>.</a:t>
            </a:r>
          </a:p>
          <a:p>
            <a:r>
              <a:rPr lang="en-US" altLang="ja-JP" sz="1600" dirty="0" smtClean="0"/>
              <a:t>Fine JP, Gray RJ. A proportional hazards model for the </a:t>
            </a:r>
            <a:r>
              <a:rPr lang="en-US" altLang="ja-JP" sz="1600" dirty="0" err="1" smtClean="0"/>
              <a:t>subdistribution</a:t>
            </a:r>
            <a:r>
              <a:rPr lang="en-US" altLang="ja-JP" sz="1600" dirty="0" smtClean="0"/>
              <a:t> of a competing risk. </a:t>
            </a:r>
            <a:r>
              <a:rPr lang="en-US" altLang="ja-JP" sz="1600" i="1" dirty="0"/>
              <a:t>JASA </a:t>
            </a:r>
            <a:r>
              <a:rPr lang="en-US" altLang="ja-JP" sz="1600" dirty="0" smtClean="0"/>
              <a:t>1999; </a:t>
            </a:r>
            <a:r>
              <a:rPr lang="en-US" altLang="ja-JP" sz="1600" b="1" dirty="0" smtClean="0"/>
              <a:t>94</a:t>
            </a:r>
            <a:r>
              <a:rPr lang="en-US" altLang="ja-JP" sz="1600" dirty="0" smtClean="0"/>
              <a:t>(446): 496–509.</a:t>
            </a:r>
          </a:p>
          <a:p>
            <a:r>
              <a:rPr lang="en-US" altLang="ja-JP" sz="1600" dirty="0"/>
              <a:t>Gray RJ. A class of K-sample tests for comparing the cumulative incidence of a competing risk. </a:t>
            </a:r>
            <a:r>
              <a:rPr lang="en-US" altLang="ja-JP" sz="1600" i="1" dirty="0" smtClean="0"/>
              <a:t>Ann Stat</a:t>
            </a:r>
            <a:r>
              <a:rPr lang="en-US" altLang="ja-JP" sz="1600" dirty="0" smtClean="0"/>
              <a:t> </a:t>
            </a:r>
            <a:r>
              <a:rPr lang="en-US" altLang="ja-JP" sz="1600" dirty="0"/>
              <a:t>1988</a:t>
            </a:r>
            <a:r>
              <a:rPr lang="en-US" altLang="ja-JP" sz="1600" dirty="0" smtClean="0"/>
              <a:t>; </a:t>
            </a:r>
            <a:r>
              <a:rPr lang="en-US" altLang="ja-JP" sz="1600" b="1" dirty="0" smtClean="0"/>
              <a:t>16</a:t>
            </a:r>
            <a:r>
              <a:rPr lang="en-US" altLang="ja-JP" sz="1600" dirty="0" smtClean="0"/>
              <a:t>: 1141–1154</a:t>
            </a:r>
            <a:r>
              <a:rPr lang="en-US" altLang="ja-JP" sz="1600" dirty="0"/>
              <a:t>.</a:t>
            </a:r>
            <a:endParaRPr lang="ja-JP" altLang="en-US" sz="1600" dirty="0"/>
          </a:p>
          <a:p>
            <a:r>
              <a:rPr lang="en-US" altLang="ja-JP" sz="1600" dirty="0" err="1"/>
              <a:t>Latouche</a:t>
            </a:r>
            <a:r>
              <a:rPr lang="en-US" altLang="ja-JP" sz="1600" dirty="0"/>
              <a:t> A, </a:t>
            </a:r>
            <a:r>
              <a:rPr lang="en-US" altLang="ja-JP" sz="1600" dirty="0" smtClean="0"/>
              <a:t>et al. </a:t>
            </a:r>
            <a:r>
              <a:rPr lang="en-US" altLang="ja-JP" sz="1600" dirty="0"/>
              <a:t>A competing risks analysis should report results on all cause-specific hazards and cumulative incidence functions. </a:t>
            </a:r>
            <a:r>
              <a:rPr lang="en-US" altLang="ja-JP" sz="1600" i="1" dirty="0"/>
              <a:t>J </a:t>
            </a:r>
            <a:r>
              <a:rPr lang="en-US" altLang="ja-JP" sz="1600" i="1" dirty="0" err="1"/>
              <a:t>Clin</a:t>
            </a:r>
            <a:r>
              <a:rPr lang="en-US" altLang="ja-JP" sz="1600" i="1" dirty="0"/>
              <a:t> </a:t>
            </a:r>
            <a:r>
              <a:rPr lang="en-US" altLang="ja-JP" sz="1600" i="1" dirty="0" err="1" smtClean="0"/>
              <a:t>Epidemiol</a:t>
            </a:r>
            <a:r>
              <a:rPr lang="en-US" altLang="ja-JP" sz="1600" dirty="0" smtClean="0"/>
              <a:t> </a:t>
            </a:r>
            <a:r>
              <a:rPr lang="en-US" altLang="ja-JP" sz="1600" dirty="0"/>
              <a:t>2013; </a:t>
            </a:r>
            <a:r>
              <a:rPr lang="en-US" altLang="ja-JP" sz="1600" b="1" dirty="0"/>
              <a:t>66</a:t>
            </a:r>
            <a:r>
              <a:rPr lang="en-US" altLang="ja-JP" sz="1600" dirty="0"/>
              <a:t>(6): 648–653.</a:t>
            </a:r>
          </a:p>
          <a:p>
            <a:r>
              <a:rPr lang="en-US" altLang="ja-JP" sz="1600" dirty="0"/>
              <a:t>Lau B, Cole SR, </a:t>
            </a:r>
            <a:r>
              <a:rPr lang="en-US" altLang="ja-JP" sz="1600" dirty="0" err="1"/>
              <a:t>Gange</a:t>
            </a:r>
            <a:r>
              <a:rPr lang="en-US" altLang="ja-JP" sz="1600" dirty="0"/>
              <a:t> SJ. Competing risk regression models for epidemiologic data. </a:t>
            </a:r>
            <a:r>
              <a:rPr lang="en-US" altLang="ja-JP" sz="1600" i="1" dirty="0"/>
              <a:t>Am</a:t>
            </a:r>
            <a:r>
              <a:rPr lang="ja-JP" altLang="en-US" sz="1600" i="1" dirty="0"/>
              <a:t> </a:t>
            </a:r>
            <a:r>
              <a:rPr lang="en-US" altLang="ja-JP" sz="1600" i="1" dirty="0"/>
              <a:t>J </a:t>
            </a:r>
            <a:r>
              <a:rPr lang="en-US" altLang="ja-JP" sz="1600" i="1" dirty="0" err="1" smtClean="0"/>
              <a:t>Epidemiol</a:t>
            </a:r>
            <a:r>
              <a:rPr lang="en-US" altLang="ja-JP" sz="1600" dirty="0" smtClean="0"/>
              <a:t> </a:t>
            </a:r>
            <a:r>
              <a:rPr lang="en-US" altLang="ja-JP" sz="1600" dirty="0"/>
              <a:t>2009; </a:t>
            </a:r>
            <a:r>
              <a:rPr lang="en-US" altLang="ja-JP" sz="1600" b="1" dirty="0"/>
              <a:t>170</a:t>
            </a:r>
            <a:r>
              <a:rPr lang="en-US" altLang="ja-JP" sz="1600" dirty="0"/>
              <a:t>: 244–256.</a:t>
            </a:r>
          </a:p>
          <a:p>
            <a:r>
              <a:rPr lang="en-US" altLang="ja-JP" sz="1600" dirty="0" smtClean="0"/>
              <a:t>Pepe MS</a:t>
            </a:r>
            <a:r>
              <a:rPr lang="en-US" altLang="ja-JP" sz="1600" dirty="0"/>
              <a:t>. </a:t>
            </a:r>
            <a:r>
              <a:rPr lang="en-US" altLang="ja-JP" sz="1600" dirty="0" smtClean="0"/>
              <a:t>Inference </a:t>
            </a:r>
            <a:r>
              <a:rPr lang="en-US" altLang="ja-JP" sz="1600" dirty="0"/>
              <a:t>for </a:t>
            </a:r>
            <a:r>
              <a:rPr lang="en-US" altLang="ja-JP" sz="1600" dirty="0" smtClean="0"/>
              <a:t>events </a:t>
            </a:r>
            <a:r>
              <a:rPr lang="en-US" altLang="ja-JP" sz="1600" dirty="0"/>
              <a:t>with </a:t>
            </a:r>
            <a:r>
              <a:rPr lang="en-US" altLang="ja-JP" sz="1600" dirty="0" smtClean="0"/>
              <a:t>dependent risks </a:t>
            </a:r>
            <a:r>
              <a:rPr lang="en-US" altLang="ja-JP" sz="1600" dirty="0"/>
              <a:t>in </a:t>
            </a:r>
            <a:r>
              <a:rPr lang="en-US" altLang="ja-JP" sz="1600" dirty="0" smtClean="0"/>
              <a:t>multiple endpoint studies. </a:t>
            </a:r>
            <a:r>
              <a:rPr lang="en-US" altLang="ja-JP" sz="1600" i="1" dirty="0" smtClean="0"/>
              <a:t>JASA </a:t>
            </a:r>
            <a:r>
              <a:rPr lang="en-US" altLang="ja-JP" sz="1600" dirty="0" smtClean="0"/>
              <a:t>1991; </a:t>
            </a:r>
            <a:r>
              <a:rPr lang="en-US" altLang="ja-JP" sz="1600" b="1" dirty="0" smtClean="0"/>
              <a:t>86</a:t>
            </a:r>
            <a:r>
              <a:rPr lang="en-US" altLang="ja-JP" sz="1600" dirty="0" smtClean="0"/>
              <a:t>(415): 770–778.</a:t>
            </a:r>
          </a:p>
          <a:p>
            <a:r>
              <a:rPr lang="en-US" altLang="ja-JP" sz="1600" dirty="0"/>
              <a:t>Robins JM, </a:t>
            </a:r>
            <a:r>
              <a:rPr lang="en-US" altLang="ja-JP" sz="1600" dirty="0" err="1"/>
              <a:t>Rotnitzky</a:t>
            </a:r>
            <a:r>
              <a:rPr lang="en-US" altLang="ja-JP" sz="1600" dirty="0"/>
              <a:t> A. Recovery of information and adjustment for dependent censoring using surrogate markers. In </a:t>
            </a:r>
            <a:r>
              <a:rPr lang="en-US" altLang="ja-JP" sz="1600" i="1" dirty="0"/>
              <a:t>AIDS Epidemiology-Methodological Issues</a:t>
            </a:r>
            <a:r>
              <a:rPr lang="en-US" altLang="ja-JP" sz="1600" dirty="0"/>
              <a:t>. Jewell N, Dietz K, Farewell V (eds.). Boston: </a:t>
            </a:r>
            <a:r>
              <a:rPr lang="en-US" altLang="ja-JP" sz="1600" dirty="0" err="1"/>
              <a:t>Birkhauser</a:t>
            </a:r>
            <a:r>
              <a:rPr lang="en-US" altLang="ja-JP" sz="1600" dirty="0"/>
              <a:t>, 1992, pp. 24–33</a:t>
            </a:r>
            <a:r>
              <a:rPr lang="en-US" altLang="ja-JP" sz="1600" dirty="0" smtClean="0"/>
              <a:t>.</a:t>
            </a:r>
          </a:p>
          <a:p>
            <a:r>
              <a:rPr lang="en-US" altLang="ja-JP" sz="1600" dirty="0"/>
              <a:t>Austin P, Fine JP. Accounting for competing risks </a:t>
            </a:r>
            <a:r>
              <a:rPr lang="en-US" altLang="ja-JP" sz="1600" dirty="0" smtClean="0"/>
              <a:t>in randomized </a:t>
            </a:r>
            <a:r>
              <a:rPr lang="en-US" altLang="ja-JP" sz="1600" dirty="0"/>
              <a:t>controlled trials: a </a:t>
            </a:r>
            <a:r>
              <a:rPr lang="en-US" altLang="ja-JP" sz="1600" dirty="0" smtClean="0"/>
              <a:t>review and </a:t>
            </a:r>
            <a:r>
              <a:rPr lang="en-US" altLang="ja-JP" sz="1600" dirty="0"/>
              <a:t>recommendations for </a:t>
            </a:r>
            <a:r>
              <a:rPr lang="en-US" altLang="ja-JP" sz="1600" dirty="0" smtClean="0"/>
              <a:t>improvement. </a:t>
            </a:r>
            <a:r>
              <a:rPr lang="en-US" altLang="ja-JP" sz="1600" i="1" dirty="0" smtClean="0"/>
              <a:t>Stat Med </a:t>
            </a:r>
            <a:r>
              <a:rPr lang="en-US" altLang="ja-JP" sz="1600" dirty="0" smtClean="0"/>
              <a:t>2017. </a:t>
            </a:r>
            <a:r>
              <a:rPr lang="en-US" altLang="ja-JP" sz="1600" i="1" dirty="0" smtClean="0"/>
              <a:t>In press</a:t>
            </a:r>
            <a:r>
              <a:rPr lang="en-US" altLang="ja-JP" sz="1600" dirty="0" smtClean="0"/>
              <a:t>.</a:t>
            </a:r>
          </a:p>
          <a:p>
            <a:r>
              <a:rPr lang="ja-JP" altLang="en-US" sz="1600" dirty="0"/>
              <a:t>西川正子</a:t>
            </a:r>
            <a:r>
              <a:rPr lang="en-US" altLang="ja-JP" sz="1600" dirty="0"/>
              <a:t>.</a:t>
            </a:r>
            <a:r>
              <a:rPr lang="ja-JP" altLang="en-US" sz="1600" dirty="0"/>
              <a:t>生存時間解析における競合リスクモデル</a:t>
            </a:r>
            <a:r>
              <a:rPr lang="en-US" altLang="ja-JP" sz="1600" dirty="0"/>
              <a:t>. </a:t>
            </a:r>
            <a:r>
              <a:rPr lang="ja-JP" altLang="en-US" sz="1600" dirty="0"/>
              <a:t>計量生物学 </a:t>
            </a:r>
            <a:r>
              <a:rPr lang="en-US" altLang="ja-JP" sz="1600" dirty="0"/>
              <a:t>2008; </a:t>
            </a:r>
            <a:r>
              <a:rPr lang="en-US" altLang="ja-JP" sz="1600" b="1" dirty="0"/>
              <a:t>29</a:t>
            </a:r>
            <a:r>
              <a:rPr lang="en-US" altLang="ja-JP" sz="1600" dirty="0"/>
              <a:t>(2): 141–170</a:t>
            </a:r>
            <a:r>
              <a:rPr lang="en-US" altLang="ja-JP" sz="1600" dirty="0" smtClean="0"/>
              <a:t>.</a:t>
            </a:r>
            <a:endParaRPr lang="ja-JP" altLang="en-US" sz="1600" dirty="0"/>
          </a:p>
        </p:txBody>
      </p:sp>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25</a:t>
            </a:fld>
            <a:endParaRPr kumimoji="1" lang="ja-JP" altLang="en-US" dirty="0"/>
          </a:p>
        </p:txBody>
      </p:sp>
    </p:spTree>
    <p:extLst>
      <p:ext uri="{BB962C8B-B14F-4D97-AF65-F5344CB8AC3E}">
        <p14:creationId xmlns:p14="http://schemas.microsoft.com/office/powerpoint/2010/main" val="817841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付録：記号の定義の補足</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𝑅</m:t>
                        </m:r>
                      </m:e>
                      <m:sub>
                        <m:r>
                          <a:rPr lang="en-US" altLang="ja-JP" sz="2400" i="1" dirty="0">
                            <a:latin typeface="Cambria Math" panose="02040503050406030204" pitchFamily="18" charset="0"/>
                          </a:rPr>
                          <m:t>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r>
                      <a:rPr lang="en-US" altLang="ja-JP" sz="2400" i="1" dirty="0">
                        <a:latin typeface="Cambria Math" panose="02040503050406030204" pitchFamily="18" charset="0"/>
                      </a:rPr>
                      <m:t>=</m:t>
                    </m:r>
                    <m:r>
                      <a:rPr lang="en-US" altLang="ja-JP" sz="2400" i="1" dirty="0">
                        <a:latin typeface="Cambria Math" panose="02040503050406030204" pitchFamily="18" charset="0"/>
                      </a:rPr>
                      <m:t>𝐼</m:t>
                    </m:r>
                    <m:d>
                      <m:dPr>
                        <m:ctrlPr>
                          <a:rPr lang="en-US" altLang="ja-JP" sz="2400" i="1" dirty="0">
                            <a:latin typeface="Cambria Math" panose="02040503050406030204" pitchFamily="18" charset="0"/>
                          </a:rPr>
                        </m:ctrlPr>
                      </m:dPr>
                      <m:e>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𝜏</m:t>
                            </m:r>
                          </m:e>
                          <m:sub>
                            <m:r>
                              <a:rPr lang="en-US" altLang="ja-JP" sz="2400" i="1" dirty="0">
                                <a:latin typeface="Cambria Math" panose="02040503050406030204" pitchFamily="18" charset="0"/>
                              </a:rPr>
                              <m:t>𝑘</m:t>
                            </m:r>
                          </m:sub>
                        </m:sSub>
                        <m:r>
                          <a:rPr lang="en-US" altLang="ja-JP" sz="2400" i="1" dirty="0">
                            <a:latin typeface="Cambria Math" panose="02040503050406030204" pitchFamily="18" charset="0"/>
                          </a:rPr>
                          <m:t>≥</m:t>
                        </m:r>
                        <m:r>
                          <a:rPr lang="en-US" altLang="ja-JP" sz="2400" i="1" dirty="0">
                            <a:latin typeface="Cambria Math" panose="02040503050406030204" pitchFamily="18" charset="0"/>
                          </a:rPr>
                          <m:t>𝑡</m:t>
                        </m:r>
                      </m:e>
                    </m:d>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𝑌</m:t>
                        </m:r>
                      </m:e>
                      <m:sub>
                        <m:r>
                          <a:rPr lang="en-US" altLang="ja-JP" sz="2400" i="1" dirty="0">
                            <a:latin typeface="Cambria Math" panose="02040503050406030204" pitchFamily="18" charset="0"/>
                          </a:rPr>
                          <m:t>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sSub>
                      <m:sSubPr>
                        <m:ctrlPr>
                          <a:rPr lang="en-US" altLang="ja-JP" sz="2400" i="1" dirty="0">
                            <a:latin typeface="Cambria Math" panose="02040503050406030204" pitchFamily="18" charset="0"/>
                          </a:rPr>
                        </m:ctrlPr>
                      </m:sSubPr>
                      <m:e>
                        <m:acc>
                          <m:accPr>
                            <m:chr m:val="̂"/>
                            <m:ctrlPr>
                              <a:rPr lang="en-US" altLang="ja-JP" sz="2400" i="1" dirty="0">
                                <a:latin typeface="Cambria Math" panose="02040503050406030204" pitchFamily="18" charset="0"/>
                              </a:rPr>
                            </m:ctrlPr>
                          </m:accPr>
                          <m:e>
                            <m:r>
                              <a:rPr lang="en-US" altLang="ja-JP" sz="2400" i="1" dirty="0">
                                <a:latin typeface="Cambria Math" panose="02040503050406030204" pitchFamily="18" charset="0"/>
                              </a:rPr>
                              <m:t>𝐺</m:t>
                            </m:r>
                          </m:e>
                        </m:acc>
                      </m:e>
                      <m:sub>
                        <m:r>
                          <a:rPr lang="en-US" altLang="ja-JP" sz="2400" i="1" dirty="0">
                            <a:latin typeface="Cambria Math" panose="02040503050406030204" pitchFamily="18" charset="0"/>
                          </a:rPr>
                          <m:t>1</m:t>
                        </m:r>
                        <m:r>
                          <a:rPr lang="en-US" altLang="ja-JP" sz="2400" i="1" dirty="0">
                            <a:latin typeface="Cambria Math" panose="02040503050406030204" pitchFamily="18" charset="0"/>
                          </a:rPr>
                          <m:t>𝑘</m:t>
                        </m:r>
                      </m:sub>
                    </m:sSub>
                    <m:r>
                      <a:rPr lang="en-US" altLang="ja-JP" sz="2400" i="1" dirty="0">
                        <a:latin typeface="Cambria Math" panose="02040503050406030204" pitchFamily="18" charset="0"/>
                      </a:rPr>
                      <m:t>/</m:t>
                    </m:r>
                    <m:sSub>
                      <m:sSubPr>
                        <m:ctrlPr>
                          <a:rPr lang="en-US" altLang="ja-JP" sz="2400" i="1" dirty="0">
                            <a:latin typeface="Cambria Math" panose="02040503050406030204" pitchFamily="18" charset="0"/>
                          </a:rPr>
                        </m:ctrlPr>
                      </m:sSubPr>
                      <m:e>
                        <m:acc>
                          <m:accPr>
                            <m:chr m:val="̂"/>
                            <m:ctrlPr>
                              <a:rPr lang="en-US" altLang="ja-JP" sz="2400" i="1" dirty="0">
                                <a:latin typeface="Cambria Math" panose="02040503050406030204" pitchFamily="18" charset="0"/>
                              </a:rPr>
                            </m:ctrlPr>
                          </m:accPr>
                          <m:e>
                            <m:r>
                              <a:rPr lang="en-US" altLang="ja-JP" sz="2400" i="1" dirty="0">
                                <a:latin typeface="Cambria Math" panose="02040503050406030204" pitchFamily="18" charset="0"/>
                              </a:rPr>
                              <m:t>𝑆</m:t>
                            </m:r>
                          </m:e>
                        </m:acc>
                      </m:e>
                      <m:sub>
                        <m:r>
                          <a:rPr lang="en-US" altLang="ja-JP" sz="2400" i="1" dirty="0">
                            <a:latin typeface="Cambria Math" panose="02040503050406030204" pitchFamily="18" charset="0"/>
                          </a:rPr>
                          <m:t>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r>
                          <a:rPr lang="en-US" altLang="ja-JP" sz="2400" i="1" dirty="0">
                            <a:latin typeface="Cambria Math" panose="02040503050406030204" pitchFamily="18" charset="0"/>
                          </a:rPr>
                          <m:t>−</m:t>
                        </m:r>
                      </m:e>
                    </m:d>
                  </m:oMath>
                </a14:m>
                <a:endParaRPr kumimoji="1" lang="en-US" altLang="ja-JP" sz="2400" dirty="0" smtClean="0"/>
              </a:p>
              <a:p>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𝜏</m:t>
                        </m:r>
                      </m:e>
                      <m:sub>
                        <m:r>
                          <a:rPr lang="en-US" altLang="ja-JP" sz="2400" i="1" dirty="0">
                            <a:latin typeface="Cambria Math" panose="02040503050406030204" pitchFamily="18" charset="0"/>
                          </a:rPr>
                          <m:t>𝑘</m:t>
                        </m:r>
                      </m:sub>
                    </m:sSub>
                  </m:oMath>
                </a14:m>
                <a:r>
                  <a:rPr kumimoji="1" lang="ja-JP" altLang="en-US" sz="2400" dirty="0" smtClean="0"/>
                  <a:t>：群</a:t>
                </a:r>
                <a14:m>
                  <m:oMath xmlns:m="http://schemas.openxmlformats.org/officeDocument/2006/math">
                    <m:r>
                      <a:rPr kumimoji="1" lang="en-US" altLang="ja-JP" sz="2400" i="1" dirty="0" smtClean="0">
                        <a:latin typeface="Cambria Math" panose="02040503050406030204" pitchFamily="18" charset="0"/>
                      </a:rPr>
                      <m:t>𝑘</m:t>
                    </m:r>
                  </m:oMath>
                </a14:m>
                <a:r>
                  <a:rPr kumimoji="1" lang="ja-JP" altLang="en-US" sz="2400" dirty="0" smtClean="0"/>
                  <a:t>の最大非打切り時間</a:t>
                </a:r>
                <a:endParaRPr kumimoji="1" lang="en-US" altLang="ja-JP" sz="2400" dirty="0" smtClean="0"/>
              </a:p>
              <a:p>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𝑌</m:t>
                        </m:r>
                      </m:e>
                      <m:sub>
                        <m:r>
                          <a:rPr lang="en-US" altLang="ja-JP" sz="2400" i="1" dirty="0">
                            <a:latin typeface="Cambria Math" panose="02040503050406030204" pitchFamily="18" charset="0"/>
                          </a:rPr>
                          <m:t>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oMath>
                </a14:m>
                <a:r>
                  <a:rPr kumimoji="1" lang="ja-JP" altLang="en-US" sz="2400" dirty="0" smtClean="0"/>
                  <a:t>：</a:t>
                </a:r>
                <a:r>
                  <a:rPr lang="ja-JP" altLang="en-US" sz="2400" dirty="0"/>
                  <a:t>群</a:t>
                </a:r>
                <a14:m>
                  <m:oMath xmlns:m="http://schemas.openxmlformats.org/officeDocument/2006/math">
                    <m:r>
                      <a:rPr lang="en-US" altLang="ja-JP" sz="2400" i="1" dirty="0">
                        <a:latin typeface="Cambria Math" panose="02040503050406030204" pitchFamily="18" charset="0"/>
                      </a:rPr>
                      <m:t>𝑘</m:t>
                    </m:r>
                  </m:oMath>
                </a14:m>
                <a:r>
                  <a:rPr lang="ja-JP" altLang="en-US" sz="2400" dirty="0"/>
                  <a:t>の</a:t>
                </a:r>
                <a:r>
                  <a:rPr kumimoji="1" lang="ja-JP" altLang="en-US" sz="2400" dirty="0" smtClean="0"/>
                  <a:t>時点</a:t>
                </a:r>
                <a14:m>
                  <m:oMath xmlns:m="http://schemas.openxmlformats.org/officeDocument/2006/math">
                    <m:r>
                      <a:rPr kumimoji="1" lang="en-US" altLang="ja-JP" sz="2400" i="1" dirty="0" smtClean="0">
                        <a:latin typeface="Cambria Math" panose="02040503050406030204" pitchFamily="18" charset="0"/>
                      </a:rPr>
                      <m:t>𝑡</m:t>
                    </m:r>
                  </m:oMath>
                </a14:m>
                <a:r>
                  <a:rPr kumimoji="1" lang="ja-JP" altLang="en-US" sz="2400" dirty="0" smtClean="0"/>
                  <a:t>のリスク集合のサイズ</a:t>
                </a:r>
                <a:endParaRPr kumimoji="1" lang="en-US" altLang="ja-JP" sz="2400" dirty="0" smtClean="0"/>
              </a:p>
              <a:p>
                <a14:m>
                  <m:oMath xmlns:m="http://schemas.openxmlformats.org/officeDocument/2006/math">
                    <m:sSub>
                      <m:sSubPr>
                        <m:ctrlPr>
                          <a:rPr lang="en-US" altLang="ja-JP" sz="2400" i="1" dirty="0">
                            <a:latin typeface="Cambria Math" panose="02040503050406030204" pitchFamily="18" charset="0"/>
                          </a:rPr>
                        </m:ctrlPr>
                      </m:sSubPr>
                      <m:e>
                        <m:acc>
                          <m:accPr>
                            <m:chr m:val="̂"/>
                            <m:ctrlPr>
                              <a:rPr lang="en-US" altLang="ja-JP" sz="2400" i="1" dirty="0">
                                <a:latin typeface="Cambria Math" panose="02040503050406030204" pitchFamily="18" charset="0"/>
                              </a:rPr>
                            </m:ctrlPr>
                          </m:accPr>
                          <m:e>
                            <m:r>
                              <a:rPr lang="en-US" altLang="ja-JP" sz="2400" i="1" dirty="0">
                                <a:latin typeface="Cambria Math" panose="02040503050406030204" pitchFamily="18" charset="0"/>
                              </a:rPr>
                              <m:t>𝑆</m:t>
                            </m:r>
                          </m:e>
                        </m:acc>
                      </m:e>
                      <m:sub>
                        <m:r>
                          <a:rPr lang="en-US" altLang="ja-JP" sz="2400" i="1" dirty="0">
                            <a:latin typeface="Cambria Math" panose="02040503050406030204" pitchFamily="18" charset="0"/>
                          </a:rPr>
                          <m:t>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r>
                          <a:rPr lang="en-US" altLang="ja-JP" sz="2400" i="1" dirty="0">
                            <a:latin typeface="Cambria Math" panose="02040503050406030204" pitchFamily="18" charset="0"/>
                          </a:rPr>
                          <m:t>−</m:t>
                        </m:r>
                      </m:e>
                    </m:d>
                  </m:oMath>
                </a14:m>
                <a:r>
                  <a:rPr kumimoji="1" lang="ja-JP" altLang="en-US" sz="2400" dirty="0" smtClean="0"/>
                  <a:t>：</a:t>
                </a:r>
                <a:r>
                  <a:rPr lang="ja-JP" altLang="en-US" sz="2400" dirty="0"/>
                  <a:t>群</a:t>
                </a:r>
                <a14:m>
                  <m:oMath xmlns:m="http://schemas.openxmlformats.org/officeDocument/2006/math">
                    <m:r>
                      <a:rPr lang="en-US" altLang="ja-JP" sz="2400" i="1" dirty="0">
                        <a:latin typeface="Cambria Math" panose="02040503050406030204" pitchFamily="18" charset="0"/>
                      </a:rPr>
                      <m:t>𝑘</m:t>
                    </m:r>
                  </m:oMath>
                </a14:m>
                <a:r>
                  <a:rPr lang="ja-JP" altLang="en-US" sz="2400" dirty="0"/>
                  <a:t>の時点</a:t>
                </a:r>
                <a14:m>
                  <m:oMath xmlns:m="http://schemas.openxmlformats.org/officeDocument/2006/math">
                    <m:r>
                      <a:rPr lang="en-US" altLang="ja-JP" sz="2400" i="1" dirty="0">
                        <a:latin typeface="Cambria Math" panose="02040503050406030204" pitchFamily="18" charset="0"/>
                      </a:rPr>
                      <m:t>𝑡</m:t>
                    </m:r>
                  </m:oMath>
                </a14:m>
                <a:r>
                  <a:rPr lang="ja-JP" altLang="en-US" sz="2400" dirty="0" smtClean="0"/>
                  <a:t>の</a:t>
                </a:r>
                <a:r>
                  <a:rPr lang="en-US" altLang="ja-JP" sz="2400" dirty="0" smtClean="0"/>
                  <a:t>KM</a:t>
                </a:r>
                <a:r>
                  <a:rPr lang="ja-JP" altLang="en-US" sz="2400" dirty="0" smtClean="0"/>
                  <a:t>推定量の左極限</a:t>
                </a:r>
                <a:endParaRPr lang="en-US" altLang="ja-JP" sz="24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902"/>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26</a:t>
            </a:fld>
            <a:endParaRPr kumimoji="1" lang="ja-JP" altLang="en-US"/>
          </a:p>
        </p:txBody>
      </p:sp>
    </p:spTree>
    <p:extLst>
      <p:ext uri="{BB962C8B-B14F-4D97-AF65-F5344CB8AC3E}">
        <p14:creationId xmlns:p14="http://schemas.microsoft.com/office/powerpoint/2010/main" val="1185770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競合リスクモデルの解釈可能性</a:t>
            </a:r>
            <a:endParaRPr kumimoji="1" lang="ja-JP" altLang="en-US" dirty="0"/>
          </a:p>
        </p:txBody>
      </p:sp>
      <p:sp>
        <p:nvSpPr>
          <p:cNvPr id="2" name="コンテンツ プレースホルダー 1"/>
          <p:cNvSpPr>
            <a:spLocks noGrp="1"/>
          </p:cNvSpPr>
          <p:nvPr>
            <p:ph idx="1"/>
          </p:nvPr>
        </p:nvSpPr>
        <p:spPr/>
        <p:txBody>
          <a:bodyPr>
            <a:noAutofit/>
          </a:bodyPr>
          <a:lstStyle/>
          <a:p>
            <a:r>
              <a:rPr lang="ja-JP" altLang="en-US" sz="2800" dirty="0" smtClean="0"/>
              <a:t>原因別・部分</a:t>
            </a:r>
            <a:r>
              <a:rPr lang="ja-JP" altLang="en-US" sz="2800" dirty="0"/>
              <a:t>分布</a:t>
            </a:r>
            <a:r>
              <a:rPr lang="ja-JP" altLang="en-US" sz="2800" dirty="0" smtClean="0"/>
              <a:t>ハザードの解釈可能性に着目し</a:t>
            </a:r>
            <a:r>
              <a:rPr lang="en-US" altLang="ja-JP" sz="2800" dirty="0" smtClean="0"/>
              <a:t>, </a:t>
            </a:r>
            <a:r>
              <a:rPr lang="ja-JP" altLang="en-US" sz="2800" dirty="0" smtClean="0"/>
              <a:t>競合リスクモデルの解釈について議論したい</a:t>
            </a:r>
            <a:endParaRPr lang="en-US" altLang="ja-JP" sz="2800" dirty="0" smtClean="0"/>
          </a:p>
          <a:p>
            <a:pPr lvl="1"/>
            <a:r>
              <a:rPr lang="ja-JP" altLang="en-US" sz="2800" dirty="0" smtClean="0"/>
              <a:t>ハザード比の推定は有益？</a:t>
            </a:r>
            <a:endParaRPr lang="en-US" altLang="ja-JP" sz="2800" dirty="0" smtClean="0"/>
          </a:p>
          <a:p>
            <a:r>
              <a:rPr lang="ja-JP" altLang="en-US" sz="2800" dirty="0" smtClean="0"/>
              <a:t>本セッションでは各手法の特性を概説し</a:t>
            </a:r>
            <a:r>
              <a:rPr lang="en-US" altLang="ja-JP" sz="2800" dirty="0" smtClean="0"/>
              <a:t>,</a:t>
            </a:r>
            <a:r>
              <a:rPr lang="ja-JP" altLang="en-US" sz="2800" dirty="0"/>
              <a:t>適用経験等の情報共有し</a:t>
            </a:r>
            <a:r>
              <a:rPr lang="en-US" altLang="ja-JP" sz="2800" dirty="0" smtClean="0"/>
              <a:t>, </a:t>
            </a:r>
            <a:r>
              <a:rPr lang="ja-JP" altLang="en-US" sz="2800" dirty="0" smtClean="0"/>
              <a:t>どのような形で利用できるのかを整理したい</a:t>
            </a:r>
            <a:endParaRPr kumimoji="1" lang="ja-JP" altLang="en-US" sz="2800" dirty="0"/>
          </a:p>
        </p:txBody>
      </p:sp>
      <p:sp>
        <p:nvSpPr>
          <p:cNvPr id="3" name="スライド番号プレースホルダー 2"/>
          <p:cNvSpPr>
            <a:spLocks noGrp="1"/>
          </p:cNvSpPr>
          <p:nvPr>
            <p:ph type="sldNum" sz="quarter" idx="12"/>
          </p:nvPr>
        </p:nvSpPr>
        <p:spPr/>
        <p:txBody>
          <a:bodyPr/>
          <a:lstStyle/>
          <a:p>
            <a:fld id="{F5E538B2-4965-4EBB-B949-D8FD8689054B}" type="slidenum">
              <a:rPr kumimoji="1" lang="ja-JP" altLang="en-US" smtClean="0"/>
              <a:t>3</a:t>
            </a:fld>
            <a:endParaRPr kumimoji="1" lang="ja-JP" altLang="en-US"/>
          </a:p>
        </p:txBody>
      </p:sp>
    </p:spTree>
    <p:extLst>
      <p:ext uri="{BB962C8B-B14F-4D97-AF65-F5344CB8AC3E}">
        <p14:creationId xmlns:p14="http://schemas.microsoft.com/office/powerpoint/2010/main" val="225791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競合リスク</a:t>
            </a:r>
            <a:endParaRPr kumimoji="1" lang="ja-JP" altLang="en-US" dirty="0"/>
          </a:p>
        </p:txBody>
      </p:sp>
      <p:sp>
        <p:nvSpPr>
          <p:cNvPr id="3" name="コンテンツ プレースホルダー 2"/>
          <p:cNvSpPr>
            <a:spLocks noGrp="1"/>
          </p:cNvSpPr>
          <p:nvPr>
            <p:ph idx="1"/>
          </p:nvPr>
        </p:nvSpPr>
        <p:spPr/>
        <p:txBody>
          <a:bodyPr>
            <a:noAutofit/>
          </a:bodyPr>
          <a:lstStyle/>
          <a:p>
            <a:r>
              <a:rPr lang="ja-JP" altLang="en-US" sz="2400" dirty="0" smtClean="0"/>
              <a:t>イベントタイプが複数存在する場合の推測に関連した問題</a:t>
            </a:r>
            <a:endParaRPr lang="en-US" altLang="ja-JP" sz="2400" dirty="0" smtClean="0"/>
          </a:p>
          <a:p>
            <a:r>
              <a:rPr lang="ja-JP" altLang="en-US" sz="2400" dirty="0" smtClean="0"/>
              <a:t>競合リスク </a:t>
            </a:r>
            <a:r>
              <a:rPr lang="en-US" altLang="ja-JP" sz="2400" dirty="0" smtClean="0"/>
              <a:t>(competing risk</a:t>
            </a:r>
            <a:r>
              <a:rPr lang="en-US" altLang="ja-JP" sz="2400" dirty="0"/>
              <a:t>)</a:t>
            </a:r>
            <a:endParaRPr lang="en-US" altLang="ja-JP" sz="2400" dirty="0" smtClean="0"/>
          </a:p>
          <a:p>
            <a:pPr lvl="1"/>
            <a:r>
              <a:rPr lang="ja-JP" altLang="en-US" sz="2400" u="sng" dirty="0" smtClean="0"/>
              <a:t>あるイベントが発現すると</a:t>
            </a:r>
            <a:r>
              <a:rPr lang="en-US" altLang="ja-JP" sz="2400" u="sng" dirty="0" smtClean="0"/>
              <a:t>, </a:t>
            </a:r>
            <a:r>
              <a:rPr lang="ja-JP" altLang="en-US" sz="2400" u="sng" dirty="0" smtClean="0"/>
              <a:t>別のイベントが観測できなくなる場合</a:t>
            </a:r>
            <a:endParaRPr lang="en-US" altLang="ja-JP" sz="2400" u="sng" dirty="0" smtClean="0"/>
          </a:p>
          <a:p>
            <a:pPr lvl="1"/>
            <a:r>
              <a:rPr lang="ja-JP" altLang="en-US" sz="2400" dirty="0" smtClean="0"/>
              <a:t>あるイベントが発現する</a:t>
            </a:r>
            <a:r>
              <a:rPr lang="ja-JP" altLang="en-US" sz="2400" dirty="0"/>
              <a:t>と</a:t>
            </a:r>
            <a:r>
              <a:rPr lang="en-US" altLang="ja-JP" sz="2400" dirty="0"/>
              <a:t>, </a:t>
            </a:r>
            <a:r>
              <a:rPr lang="ja-JP" altLang="en-US" sz="2400" dirty="0"/>
              <a:t>別の</a:t>
            </a:r>
            <a:r>
              <a:rPr lang="ja-JP" altLang="en-US" sz="2400" dirty="0" smtClean="0"/>
              <a:t>イベントの発現確率を変化させる場合も競合リスクとすることがある </a:t>
            </a:r>
            <a:r>
              <a:rPr lang="en-US" altLang="ja-JP" sz="2400" dirty="0" smtClean="0"/>
              <a:t>(</a:t>
            </a:r>
            <a:r>
              <a:rPr lang="ja-JP" altLang="en-US" sz="2400" dirty="0" smtClean="0"/>
              <a:t>西川</a:t>
            </a:r>
            <a:r>
              <a:rPr lang="en-US" altLang="ja-JP" sz="2400" dirty="0" smtClean="0"/>
              <a:t>, 2008</a:t>
            </a:r>
            <a:r>
              <a:rPr lang="en-US" altLang="ja-JP" sz="2400" dirty="0"/>
              <a:t>)</a:t>
            </a:r>
          </a:p>
          <a:p>
            <a:r>
              <a:rPr lang="ja-JP" altLang="en-US" sz="2400" dirty="0" smtClean="0"/>
              <a:t>準競合リスク </a:t>
            </a:r>
            <a:r>
              <a:rPr lang="en-US" altLang="ja-JP" sz="2400" dirty="0" smtClean="0"/>
              <a:t>(semi-competing risk; </a:t>
            </a:r>
            <a:r>
              <a:rPr lang="da-DK" altLang="ja-JP" sz="2400" dirty="0" smtClean="0"/>
              <a:t>Fine, </a:t>
            </a:r>
            <a:r>
              <a:rPr lang="da-DK" altLang="ja-JP" sz="2400" dirty="0"/>
              <a:t>et al., 2001; </a:t>
            </a:r>
            <a:r>
              <a:rPr lang="da-DK" altLang="ja-JP" sz="2400" dirty="0" smtClean="0"/>
              <a:t>Biswas, et al., 2008</a:t>
            </a:r>
            <a:r>
              <a:rPr lang="en-US" altLang="ja-JP" sz="2400" dirty="0"/>
              <a:t>)</a:t>
            </a:r>
            <a:endParaRPr lang="en-US" altLang="ja-JP" sz="2400" dirty="0" smtClean="0"/>
          </a:p>
          <a:p>
            <a:pPr lvl="1"/>
            <a:r>
              <a:rPr lang="ja-JP" altLang="en-US" sz="2400" dirty="0"/>
              <a:t>終了</a:t>
            </a:r>
            <a:r>
              <a:rPr lang="ja-JP" altLang="en-US" sz="2400" dirty="0" smtClean="0"/>
              <a:t>イベント </a:t>
            </a:r>
            <a:r>
              <a:rPr lang="en-US" altLang="ja-JP" sz="2400" dirty="0" smtClean="0"/>
              <a:t>(terminal event) </a:t>
            </a:r>
            <a:r>
              <a:rPr lang="ja-JP" altLang="en-US" sz="2400" dirty="0" smtClean="0"/>
              <a:t>が発現すると</a:t>
            </a:r>
            <a:r>
              <a:rPr lang="en-US" altLang="ja-JP" sz="2400" dirty="0" smtClean="0"/>
              <a:t>, </a:t>
            </a:r>
            <a:r>
              <a:rPr lang="ja-JP" altLang="en-US" sz="2400" dirty="0" smtClean="0"/>
              <a:t>非終了イベント </a:t>
            </a:r>
            <a:r>
              <a:rPr lang="en-US" altLang="ja-JP" sz="2400" dirty="0" smtClean="0"/>
              <a:t>(non-terminal event) </a:t>
            </a:r>
            <a:r>
              <a:rPr lang="ja-JP" altLang="en-US" sz="2400" dirty="0" smtClean="0"/>
              <a:t>が</a:t>
            </a:r>
            <a:r>
              <a:rPr lang="ja-JP" altLang="en-US" sz="2400" dirty="0"/>
              <a:t>観測できなく</a:t>
            </a:r>
            <a:r>
              <a:rPr lang="ja-JP" altLang="en-US" sz="2400" dirty="0" smtClean="0"/>
              <a:t>なるが</a:t>
            </a:r>
            <a:r>
              <a:rPr lang="en-US" altLang="ja-JP" sz="2400" dirty="0" smtClean="0"/>
              <a:t>, </a:t>
            </a:r>
            <a:r>
              <a:rPr lang="ja-JP" altLang="en-US" sz="2400" dirty="0" smtClean="0"/>
              <a:t>非終了</a:t>
            </a:r>
            <a:r>
              <a:rPr lang="ja-JP" altLang="en-US" sz="2400" dirty="0"/>
              <a:t>イベントが</a:t>
            </a:r>
            <a:r>
              <a:rPr lang="ja-JP" altLang="en-US" sz="2400" dirty="0" smtClean="0"/>
              <a:t>発現しても</a:t>
            </a:r>
            <a:r>
              <a:rPr lang="en-US" altLang="ja-JP" sz="2400" dirty="0" smtClean="0"/>
              <a:t>, </a:t>
            </a:r>
            <a:r>
              <a:rPr lang="ja-JP" altLang="en-US" sz="2400" dirty="0" smtClean="0"/>
              <a:t>終了</a:t>
            </a:r>
            <a:r>
              <a:rPr lang="ja-JP" altLang="en-US" sz="2400" dirty="0"/>
              <a:t>イベントの</a:t>
            </a:r>
            <a:r>
              <a:rPr lang="ja-JP" altLang="en-US" sz="2400" dirty="0" smtClean="0"/>
              <a:t>発現は観察可能な場合</a:t>
            </a:r>
            <a:endParaRPr kumimoji="1" lang="ja-JP" altLang="en-US" sz="2400" dirty="0"/>
          </a:p>
        </p:txBody>
      </p:sp>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4</a:t>
            </a:fld>
            <a:endParaRPr kumimoji="1" lang="ja-JP" altLang="en-US"/>
          </a:p>
        </p:txBody>
      </p:sp>
    </p:spTree>
    <p:extLst>
      <p:ext uri="{BB962C8B-B14F-4D97-AF65-F5344CB8AC3E}">
        <p14:creationId xmlns:p14="http://schemas.microsoft.com/office/powerpoint/2010/main" val="1129785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例：競合</a:t>
            </a:r>
            <a:r>
              <a:rPr lang="ja-JP" altLang="en-US" dirty="0"/>
              <a:t>リスク</a:t>
            </a:r>
            <a:endParaRPr kumimoji="1" lang="ja-JP" altLang="en-US" dirty="0"/>
          </a:p>
        </p:txBody>
      </p:sp>
      <p:sp>
        <p:nvSpPr>
          <p:cNvPr id="3" name="コンテンツ プレースホルダー 2"/>
          <p:cNvSpPr>
            <a:spLocks noGrp="1"/>
          </p:cNvSpPr>
          <p:nvPr>
            <p:ph idx="1"/>
          </p:nvPr>
        </p:nvSpPr>
        <p:spPr/>
        <p:txBody>
          <a:bodyPr>
            <a:noAutofit/>
          </a:bodyPr>
          <a:lstStyle/>
          <a:p>
            <a:r>
              <a:rPr kumimoji="1" lang="ja-JP" altLang="en-US" sz="2400" dirty="0" smtClean="0"/>
              <a:t>原因別死亡を考える場合</a:t>
            </a:r>
            <a:endParaRPr kumimoji="1" lang="en-US" altLang="ja-JP" sz="2400" dirty="0" smtClean="0"/>
          </a:p>
          <a:p>
            <a:pPr lvl="1"/>
            <a:r>
              <a:rPr lang="ja-JP" altLang="en-US" sz="2400" dirty="0" smtClean="0"/>
              <a:t>特定のがんによる死亡とそれ以外による</a:t>
            </a:r>
            <a:r>
              <a:rPr kumimoji="1" lang="ja-JP" altLang="en-US" sz="2400" dirty="0" smtClean="0"/>
              <a:t>死亡など</a:t>
            </a:r>
            <a:r>
              <a:rPr kumimoji="1" lang="en-US" altLang="ja-JP" sz="2400" dirty="0" smtClean="0"/>
              <a:t>, </a:t>
            </a:r>
            <a:r>
              <a:rPr kumimoji="1" lang="ja-JP" altLang="en-US" sz="2400" dirty="0" smtClean="0"/>
              <a:t>原因別の評価を考えるときにも競合リスクの問題が生じる</a:t>
            </a:r>
            <a:endParaRPr kumimoji="1" lang="en-US" altLang="ja-JP" sz="2400" dirty="0" smtClean="0"/>
          </a:p>
          <a:p>
            <a:pPr lvl="1"/>
            <a:r>
              <a:rPr lang="ja-JP" altLang="en-US" sz="2400" dirty="0"/>
              <a:t>特定のがん</a:t>
            </a:r>
            <a:r>
              <a:rPr kumimoji="1" lang="ja-JP" altLang="en-US" sz="2400" dirty="0" smtClean="0"/>
              <a:t>により死亡すると</a:t>
            </a:r>
            <a:r>
              <a:rPr kumimoji="1" lang="en-US" altLang="ja-JP" sz="2400" dirty="0" smtClean="0"/>
              <a:t>, </a:t>
            </a:r>
            <a:r>
              <a:rPr kumimoji="1" lang="ja-JP" altLang="en-US" sz="2400" dirty="0" smtClean="0"/>
              <a:t>それ以外の原因で死亡は原理的に観察できない</a:t>
            </a:r>
            <a:endParaRPr kumimoji="1" lang="en-US" altLang="ja-JP" sz="2400" dirty="0" smtClean="0"/>
          </a:p>
          <a:p>
            <a:pPr lvl="1"/>
            <a:endParaRPr lang="en-US" altLang="ja-JP" sz="2400" dirty="0"/>
          </a:p>
          <a:p>
            <a:endParaRPr lang="en-US" altLang="ja-JP" sz="2400" dirty="0" smtClean="0"/>
          </a:p>
          <a:p>
            <a:r>
              <a:rPr lang="ja-JP" altLang="en-US" sz="2400" dirty="0" smtClean="0"/>
              <a:t>特定</a:t>
            </a:r>
            <a:r>
              <a:rPr lang="ja-JP" altLang="en-US" sz="2400" dirty="0"/>
              <a:t>のがん</a:t>
            </a:r>
            <a:r>
              <a:rPr kumimoji="1" lang="ja-JP" altLang="en-US" sz="2400" dirty="0" smtClean="0"/>
              <a:t>による死亡のリスクを評価しようとすると</a:t>
            </a:r>
            <a:r>
              <a:rPr kumimoji="1" lang="en-US" altLang="ja-JP" sz="2400" dirty="0" smtClean="0"/>
              <a:t>, </a:t>
            </a:r>
            <a:r>
              <a:rPr lang="ja-JP" altLang="en-US" sz="2400" dirty="0" smtClean="0"/>
              <a:t>それ</a:t>
            </a:r>
            <a:r>
              <a:rPr lang="ja-JP" altLang="en-US" sz="2400" dirty="0"/>
              <a:t>以外の原因で</a:t>
            </a:r>
            <a:r>
              <a:rPr lang="ja-JP" altLang="en-US" sz="2400" dirty="0" smtClean="0"/>
              <a:t>死亡による影響が関連する</a:t>
            </a:r>
            <a:endParaRPr lang="en-US" altLang="ja-JP" sz="2400" dirty="0" smtClean="0"/>
          </a:p>
          <a:p>
            <a:pPr lvl="1"/>
            <a:r>
              <a:rPr kumimoji="1" lang="ja-JP" altLang="en-US" sz="2400" dirty="0" smtClean="0"/>
              <a:t>競合リスクの問題では競合イベントの影響を考慮した評価が必要となる点が根本にある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5</a:t>
            </a:fld>
            <a:endParaRPr kumimoji="1" lang="ja-JP" altLang="en-US"/>
          </a:p>
        </p:txBody>
      </p:sp>
      <p:grpSp>
        <p:nvGrpSpPr>
          <p:cNvPr id="8" name="グループ化 7"/>
          <p:cNvGrpSpPr/>
          <p:nvPr/>
        </p:nvGrpSpPr>
        <p:grpSpPr>
          <a:xfrm>
            <a:off x="2869036" y="3313397"/>
            <a:ext cx="3406190" cy="1272850"/>
            <a:chOff x="2793535" y="3346953"/>
            <a:chExt cx="3406190" cy="1272850"/>
          </a:xfrm>
        </p:grpSpPr>
        <p:sp>
          <p:nvSpPr>
            <p:cNvPr id="5" name="正方形/長方形 4"/>
            <p:cNvSpPr/>
            <p:nvPr/>
          </p:nvSpPr>
          <p:spPr>
            <a:xfrm>
              <a:off x="2793535" y="3791570"/>
              <a:ext cx="1333848" cy="444617"/>
            </a:xfrm>
            <a:prstGeom prst="rect">
              <a:avLst/>
            </a:prstGeom>
            <a:solidFill>
              <a:schemeClr val="bg1"/>
            </a:solidFill>
            <a:ln w="38100">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生存</a:t>
              </a:r>
              <a:endParaRPr kumimoji="1" lang="ja-JP" altLang="en-US" dirty="0">
                <a:solidFill>
                  <a:schemeClr val="tx1"/>
                </a:solidFill>
              </a:endParaRPr>
            </a:p>
          </p:txBody>
        </p:sp>
        <p:sp>
          <p:nvSpPr>
            <p:cNvPr id="6" name="正方形/長方形 5"/>
            <p:cNvSpPr/>
            <p:nvPr/>
          </p:nvSpPr>
          <p:spPr>
            <a:xfrm>
              <a:off x="4865877" y="3346953"/>
              <a:ext cx="1333848" cy="444617"/>
            </a:xfrm>
            <a:prstGeom prst="rect">
              <a:avLst/>
            </a:prstGeom>
            <a:solidFill>
              <a:schemeClr val="bg1"/>
            </a:solidFill>
            <a:ln w="38100">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がん死</a:t>
              </a:r>
              <a:r>
                <a:rPr lang="ja-JP" altLang="en-US" dirty="0">
                  <a:solidFill>
                    <a:schemeClr val="tx1"/>
                  </a:solidFill>
                </a:rPr>
                <a:t>亡</a:t>
              </a:r>
              <a:endParaRPr kumimoji="1" lang="ja-JP" altLang="en-US" dirty="0">
                <a:solidFill>
                  <a:schemeClr val="tx1"/>
                </a:solidFill>
              </a:endParaRPr>
            </a:p>
          </p:txBody>
        </p:sp>
        <p:sp>
          <p:nvSpPr>
            <p:cNvPr id="7" name="正方形/長方形 6"/>
            <p:cNvSpPr/>
            <p:nvPr/>
          </p:nvSpPr>
          <p:spPr>
            <a:xfrm>
              <a:off x="4865877" y="4175186"/>
              <a:ext cx="1333848" cy="444617"/>
            </a:xfrm>
            <a:prstGeom prst="rect">
              <a:avLst/>
            </a:prstGeom>
            <a:solidFill>
              <a:schemeClr val="bg1"/>
            </a:solidFill>
            <a:ln w="38100">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その他死亡</a:t>
              </a:r>
              <a:endParaRPr kumimoji="1" lang="ja-JP" altLang="en-US" dirty="0">
                <a:solidFill>
                  <a:schemeClr val="tx1"/>
                </a:solidFill>
              </a:endParaRPr>
            </a:p>
          </p:txBody>
        </p:sp>
        <p:cxnSp>
          <p:nvCxnSpPr>
            <p:cNvPr id="9" name="直線矢印コネクタ 8"/>
            <p:cNvCxnSpPr>
              <a:stCxn id="5" idx="3"/>
              <a:endCxn id="6" idx="1"/>
            </p:cNvCxnSpPr>
            <p:nvPr/>
          </p:nvCxnSpPr>
          <p:spPr>
            <a:xfrm flipV="1">
              <a:off x="4127383" y="3569262"/>
              <a:ext cx="738494" cy="44461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直線矢印コネクタ 12"/>
            <p:cNvCxnSpPr>
              <a:stCxn id="5" idx="3"/>
              <a:endCxn id="7" idx="1"/>
            </p:cNvCxnSpPr>
            <p:nvPr/>
          </p:nvCxnSpPr>
          <p:spPr>
            <a:xfrm>
              <a:off x="4127383" y="4013879"/>
              <a:ext cx="738494" cy="38361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p:cNvCxnSpPr>
              <a:stCxn id="7" idx="0"/>
              <a:endCxn id="6" idx="2"/>
            </p:cNvCxnSpPr>
            <p:nvPr/>
          </p:nvCxnSpPr>
          <p:spPr>
            <a:xfrm flipV="1">
              <a:off x="5532801" y="3791570"/>
              <a:ext cx="0" cy="383616"/>
            </a:xfrm>
            <a:prstGeom prst="straightConnector1">
              <a:avLst/>
            </a:prstGeom>
            <a:ln w="381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5424135" y="3872223"/>
              <a:ext cx="222309" cy="222309"/>
            </a:xfrm>
            <a:prstGeom prst="line">
              <a:avLst/>
            </a:prstGeom>
            <a:ln w="38100">
              <a:solidFill>
                <a:srgbClr val="F03C3C"/>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16200000">
              <a:off x="5424135" y="3872223"/>
              <a:ext cx="222309" cy="222309"/>
            </a:xfrm>
            <a:prstGeom prst="line">
              <a:avLst/>
            </a:prstGeom>
            <a:ln w="38100">
              <a:solidFill>
                <a:srgbClr val="F03C3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38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記号の定義</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14:m>
                  <m:oMath xmlns:m="http://schemas.openxmlformats.org/officeDocument/2006/math">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𝑇</m:t>
                        </m:r>
                      </m:e>
                      <m:sub>
                        <m:r>
                          <a:rPr lang="en-US" altLang="ja-JP" sz="2400" b="0" i="1" dirty="0" smtClean="0">
                            <a:latin typeface="Cambria Math" panose="02040503050406030204" pitchFamily="18" charset="0"/>
                          </a:rPr>
                          <m:t>𝑖𝑘</m:t>
                        </m:r>
                      </m:sub>
                    </m:sSub>
                  </m:oMath>
                </a14:m>
                <a:r>
                  <a:rPr lang="ja-JP" altLang="en-US" sz="2400" b="0" dirty="0" smtClean="0">
                    <a:latin typeface="Cambria Math" panose="02040503050406030204" pitchFamily="18" charset="0"/>
                  </a:rPr>
                  <a:t>：群</a:t>
                </a:r>
                <a14:m>
                  <m:oMath xmlns:m="http://schemas.openxmlformats.org/officeDocument/2006/math">
                    <m:r>
                      <a:rPr lang="en-US" altLang="ja-JP" sz="2400" b="0" i="1" dirty="0" smtClean="0">
                        <a:latin typeface="Cambria Math" panose="02040503050406030204" pitchFamily="18" charset="0"/>
                      </a:rPr>
                      <m:t>𝑘</m:t>
                    </m:r>
                  </m:oMath>
                </a14:m>
                <a:r>
                  <a:rPr lang="ja-JP" altLang="en-US" sz="2400" b="0" dirty="0" smtClean="0">
                    <a:latin typeface="Cambria Math" panose="02040503050406030204" pitchFamily="18" charset="0"/>
                  </a:rPr>
                  <a:t>の</a:t>
                </a:r>
                <a14:m>
                  <m:oMath xmlns:m="http://schemas.openxmlformats.org/officeDocument/2006/math">
                    <m:r>
                      <a:rPr lang="en-US" altLang="ja-JP" sz="2400" i="1" dirty="0">
                        <a:latin typeface="Cambria Math" panose="02040503050406030204" pitchFamily="18" charset="0"/>
                      </a:rPr>
                      <m:t>𝑖</m:t>
                    </m:r>
                  </m:oMath>
                </a14:m>
                <a:r>
                  <a:rPr lang="ja-JP" altLang="en-US" sz="2400" b="0" dirty="0" smtClean="0">
                    <a:latin typeface="Cambria Math" panose="02040503050406030204" pitchFamily="18" charset="0"/>
                  </a:rPr>
                  <a:t>番目の個体のイベント発生時間 </a:t>
                </a:r>
                <a:r>
                  <a:rPr lang="en-US" altLang="ja-JP" sz="2400" dirty="0" smtClean="0">
                    <a:latin typeface="Cambria Math" panose="02040503050406030204" pitchFamily="18" charset="0"/>
                  </a:rPr>
                  <a:t>(</a:t>
                </a:r>
                <a14:m>
                  <m:oMath xmlns:m="http://schemas.openxmlformats.org/officeDocument/2006/math">
                    <m:r>
                      <a:rPr lang="en-US" altLang="ja-JP" sz="2400" b="0" i="1" dirty="0" smtClean="0">
                        <a:latin typeface="Cambria Math" panose="02040503050406030204" pitchFamily="18" charset="0"/>
                      </a:rPr>
                      <m:t>𝑖</m:t>
                    </m:r>
                    <m:r>
                      <a:rPr lang="en-US" altLang="ja-JP" sz="2400" b="0" i="1" dirty="0" smtClean="0">
                        <a:latin typeface="Cambria Math" panose="02040503050406030204" pitchFamily="18" charset="0"/>
                      </a:rPr>
                      <m:t>=1,…,</m:t>
                    </m:r>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𝑛</m:t>
                        </m:r>
                      </m:e>
                      <m:sub>
                        <m:r>
                          <a:rPr lang="en-US" altLang="ja-JP" sz="2400" b="0" i="1" dirty="0" smtClean="0">
                            <a:latin typeface="Cambria Math" panose="02040503050406030204" pitchFamily="18" charset="0"/>
                          </a:rPr>
                          <m:t>𝑘</m:t>
                        </m:r>
                      </m:sub>
                    </m:sSub>
                  </m:oMath>
                </a14:m>
                <a:r>
                  <a:rPr lang="en-US" altLang="ja-JP" sz="2400" dirty="0" smtClean="0">
                    <a:latin typeface="Cambria Math" panose="02040503050406030204" pitchFamily="18" charset="0"/>
                  </a:rPr>
                  <a:t>),  </a:t>
                </a:r>
                <a14:m>
                  <m:oMath xmlns:m="http://schemas.openxmlformats.org/officeDocument/2006/math">
                    <m:sSub>
                      <m:sSubPr>
                        <m:ctrlPr>
                          <a:rPr lang="en-US" altLang="ja-JP" sz="2400" i="1" dirty="0">
                            <a:latin typeface="Cambria Math" panose="02040503050406030204" pitchFamily="18" charset="0"/>
                          </a:rPr>
                        </m:ctrlPr>
                      </m:sSubPr>
                      <m:e>
                        <m:r>
                          <a:rPr lang="en-US" altLang="ja-JP" sz="2400" b="0" i="1" dirty="0" smtClean="0">
                            <a:latin typeface="Cambria Math" panose="02040503050406030204" pitchFamily="18" charset="0"/>
                          </a:rPr>
                          <m:t>𝑈</m:t>
                        </m:r>
                      </m:e>
                      <m:sub>
                        <m:r>
                          <a:rPr lang="en-US" altLang="ja-JP" sz="2400" i="1" dirty="0">
                            <a:latin typeface="Cambria Math" panose="02040503050406030204" pitchFamily="18" charset="0"/>
                          </a:rPr>
                          <m:t>𝑖𝑘</m:t>
                        </m:r>
                      </m:sub>
                    </m:sSub>
                  </m:oMath>
                </a14:m>
                <a:r>
                  <a:rPr lang="ja-JP" altLang="en-US" sz="2400" dirty="0" smtClean="0">
                    <a:latin typeface="Cambria Math" panose="02040503050406030204" pitchFamily="18" charset="0"/>
                  </a:rPr>
                  <a:t>：打切り</a:t>
                </a:r>
                <a:r>
                  <a:rPr lang="ja-JP" altLang="en-US" sz="2400" dirty="0">
                    <a:latin typeface="Cambria Math" panose="02040503050406030204" pitchFamily="18" charset="0"/>
                  </a:rPr>
                  <a:t>時間</a:t>
                </a:r>
                <a:endParaRPr lang="en-US" altLang="ja-JP" sz="2400" b="0" dirty="0" smtClean="0">
                  <a:latin typeface="Cambria Math" panose="02040503050406030204" pitchFamily="18" charset="0"/>
                </a:endParaRPr>
              </a:p>
              <a:p>
                <a14:m>
                  <m:oMath xmlns:m="http://schemas.openxmlformats.org/officeDocument/2006/math">
                    <m:sSub>
                      <m:sSubPr>
                        <m:ctrlPr>
                          <a:rPr lang="en-US" altLang="ja-JP" sz="2400" i="1" dirty="0">
                            <a:latin typeface="Cambria Math" panose="02040503050406030204" pitchFamily="18" charset="0"/>
                          </a:rPr>
                        </m:ctrlPr>
                      </m:sSubPr>
                      <m:e>
                        <m:r>
                          <a:rPr lang="en-US" altLang="ja-JP" sz="2400" b="0" i="1" dirty="0" smtClean="0">
                            <a:latin typeface="Cambria Math" panose="02040503050406030204" pitchFamily="18" charset="0"/>
                          </a:rPr>
                          <m:t>𝛿</m:t>
                        </m:r>
                      </m:e>
                      <m:sub>
                        <m:r>
                          <a:rPr lang="en-US" altLang="ja-JP" sz="2400" i="1" dirty="0">
                            <a:latin typeface="Cambria Math" panose="02040503050406030204" pitchFamily="18" charset="0"/>
                          </a:rPr>
                          <m:t>𝑖𝑘</m:t>
                        </m:r>
                      </m:sub>
                    </m:sSub>
                  </m:oMath>
                </a14:m>
                <a:r>
                  <a:rPr lang="ja-JP" altLang="en-US" sz="2400" b="0" dirty="0" smtClean="0">
                    <a:latin typeface="Cambria Math" panose="02040503050406030204" pitchFamily="18" charset="0"/>
                  </a:rPr>
                  <a:t>：</a:t>
                </a:r>
                <a:r>
                  <a:rPr lang="ja-JP" altLang="en-US" sz="2400" dirty="0" smtClean="0">
                    <a:latin typeface="Cambria Math" panose="02040503050406030204" pitchFamily="18" charset="0"/>
                  </a:rPr>
                  <a:t>イベントの種類 </a:t>
                </a:r>
                <a:r>
                  <a:rPr lang="en-US" altLang="ja-JP" sz="2400" dirty="0" smtClean="0">
                    <a:latin typeface="Cambria Math" panose="02040503050406030204" pitchFamily="18" charset="0"/>
                  </a:rPr>
                  <a:t>(</a:t>
                </a:r>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𝛿</m:t>
                        </m:r>
                      </m:e>
                      <m:sub>
                        <m:r>
                          <a:rPr lang="en-US" altLang="ja-JP" sz="2400" i="1" dirty="0">
                            <a:latin typeface="Cambria Math" panose="02040503050406030204" pitchFamily="18" charset="0"/>
                          </a:rPr>
                          <m:t>𝑖𝑘</m:t>
                        </m:r>
                      </m:sub>
                    </m:sSub>
                    <m:r>
                      <a:rPr lang="en-US" altLang="ja-JP" sz="2400" b="0" i="1" dirty="0" smtClean="0">
                        <a:latin typeface="Cambria Math" panose="02040503050406030204" pitchFamily="18" charset="0"/>
                      </a:rPr>
                      <m:t>=0,1,…,</m:t>
                    </m:r>
                    <m:r>
                      <a:rPr lang="en-US" altLang="ja-JP" sz="2400" b="0" i="1" dirty="0" smtClean="0">
                        <a:latin typeface="Cambria Math" panose="02040503050406030204" pitchFamily="18" charset="0"/>
                      </a:rPr>
                      <m:t>𝐽</m:t>
                    </m:r>
                  </m:oMath>
                </a14:m>
                <a:r>
                  <a:rPr lang="en-US" altLang="ja-JP" sz="2400" dirty="0" smtClean="0">
                    <a:latin typeface="Cambria Math" panose="02040503050406030204" pitchFamily="18" charset="0"/>
                  </a:rPr>
                  <a:t>; 0</a:t>
                </a:r>
                <a:r>
                  <a:rPr lang="ja-JP" altLang="en-US" sz="2400" dirty="0" smtClean="0">
                    <a:latin typeface="Cambria Math" panose="02040503050406030204" pitchFamily="18" charset="0"/>
                  </a:rPr>
                  <a:t>は打切り</a:t>
                </a:r>
                <a:r>
                  <a:rPr lang="en-US" altLang="ja-JP" sz="2400" dirty="0" smtClean="0">
                    <a:latin typeface="Cambria Math" panose="02040503050406030204" pitchFamily="18" charset="0"/>
                  </a:rPr>
                  <a:t>)</a:t>
                </a:r>
                <a:endParaRPr lang="en-US" altLang="ja-JP" sz="2400" b="0" dirty="0" smtClean="0">
                  <a:latin typeface="Cambria Math" panose="02040503050406030204" pitchFamily="18" charset="0"/>
                </a:endParaRPr>
              </a:p>
              <a:p>
                <a14:m>
                  <m:oMath xmlns:m="http://schemas.openxmlformats.org/officeDocument/2006/math">
                    <m:sSub>
                      <m:sSubPr>
                        <m:ctrlPr>
                          <a:rPr lang="en-US" altLang="ja-JP" sz="2400" b="0" i="1" dirty="0" smtClean="0">
                            <a:latin typeface="Cambria Math" panose="02040503050406030204" pitchFamily="18" charset="0"/>
                          </a:rPr>
                        </m:ctrlPr>
                      </m:sSubPr>
                      <m:e>
                        <m:r>
                          <a:rPr lang="en-US" altLang="ja-JP" sz="2400" b="0" i="1" dirty="0" smtClean="0">
                            <a:latin typeface="Cambria Math" panose="02040503050406030204" pitchFamily="18" charset="0"/>
                          </a:rPr>
                          <m:t>𝐹</m:t>
                        </m:r>
                      </m:e>
                      <m:sub>
                        <m:r>
                          <a:rPr lang="en-US" altLang="ja-JP" sz="2400" b="0" i="1" dirty="0" smtClean="0">
                            <a:latin typeface="Cambria Math" panose="02040503050406030204" pitchFamily="18" charset="0"/>
                          </a:rPr>
                          <m:t>𝑗𝑘</m:t>
                        </m:r>
                      </m:sub>
                    </m:sSub>
                    <m:d>
                      <m:dPr>
                        <m:ctrlPr>
                          <a:rPr lang="en-US" altLang="ja-JP" sz="2400" b="0" i="1" dirty="0" smtClean="0">
                            <a:latin typeface="Cambria Math" panose="02040503050406030204" pitchFamily="18" charset="0"/>
                          </a:rPr>
                        </m:ctrlPr>
                      </m:dPr>
                      <m:e>
                        <m:r>
                          <a:rPr lang="en-US" altLang="ja-JP" sz="2400" b="0" i="1" dirty="0" smtClean="0">
                            <a:latin typeface="Cambria Math" panose="02040503050406030204" pitchFamily="18" charset="0"/>
                          </a:rPr>
                          <m:t>𝑡</m:t>
                        </m:r>
                      </m:e>
                    </m:d>
                    <m:r>
                      <a:rPr lang="en-US" altLang="ja-JP" sz="2400" b="0" i="1" dirty="0" smtClean="0">
                        <a:latin typeface="Cambria Math" panose="02040503050406030204" pitchFamily="18" charset="0"/>
                      </a:rPr>
                      <m:t>=</m:t>
                    </m:r>
                    <m:func>
                      <m:funcPr>
                        <m:ctrlPr>
                          <a:rPr lang="en-US" altLang="ja-JP" sz="2400" b="0" i="1" dirty="0" smtClean="0">
                            <a:latin typeface="Cambria Math" panose="02040503050406030204" pitchFamily="18" charset="0"/>
                          </a:rPr>
                        </m:ctrlPr>
                      </m:funcPr>
                      <m:fName>
                        <m:r>
                          <m:rPr>
                            <m:sty m:val="p"/>
                          </m:rPr>
                          <a:rPr lang="en-US" altLang="ja-JP" sz="2400" b="0" i="0" dirty="0" smtClean="0">
                            <a:latin typeface="Cambria Math" panose="02040503050406030204" pitchFamily="18" charset="0"/>
                          </a:rPr>
                          <m:t>Pr</m:t>
                        </m:r>
                      </m:fName>
                      <m:e>
                        <m:d>
                          <m:dPr>
                            <m:ctrlPr>
                              <a:rPr lang="en-US" altLang="ja-JP" sz="2400" b="0" i="1" dirty="0" smtClean="0">
                                <a:latin typeface="Cambria Math" panose="02040503050406030204" pitchFamily="18" charset="0"/>
                              </a:rPr>
                            </m:ctrlPr>
                          </m:dPr>
                          <m:e>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𝑇</m:t>
                                </m:r>
                              </m:e>
                              <m:sub>
                                <m:r>
                                  <a:rPr lang="en-US" altLang="ja-JP" sz="2400" i="1" dirty="0">
                                    <a:latin typeface="Cambria Math" panose="02040503050406030204" pitchFamily="18" charset="0"/>
                                  </a:rPr>
                                  <m:t>𝑖𝑘</m:t>
                                </m:r>
                              </m:sub>
                            </m:sSub>
                            <m:r>
                              <a:rPr lang="en-US" altLang="ja-JP" sz="2400" b="0" i="1" dirty="0" smtClean="0">
                                <a:latin typeface="Cambria Math" panose="02040503050406030204" pitchFamily="18" charset="0"/>
                              </a:rPr>
                              <m:t>≤</m:t>
                            </m:r>
                            <m:r>
                              <a:rPr lang="en-US" altLang="ja-JP" sz="2400" b="0" i="1" dirty="0" smtClean="0">
                                <a:latin typeface="Cambria Math" panose="02040503050406030204" pitchFamily="18" charset="0"/>
                              </a:rPr>
                              <m:t>𝑡</m:t>
                            </m:r>
                            <m:r>
                              <a:rPr lang="en-US" altLang="ja-JP" sz="2400" b="0" i="1" dirty="0" smtClean="0">
                                <a:latin typeface="Cambria Math" panose="02040503050406030204" pitchFamily="18" charset="0"/>
                              </a:rPr>
                              <m:t>,</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𝛿</m:t>
                                </m:r>
                              </m:e>
                              <m:sub>
                                <m:r>
                                  <a:rPr lang="en-US" altLang="ja-JP" sz="2400" i="1" dirty="0">
                                    <a:latin typeface="Cambria Math" panose="02040503050406030204" pitchFamily="18" charset="0"/>
                                  </a:rPr>
                                  <m:t>𝑖𝑘</m:t>
                                </m:r>
                              </m:sub>
                            </m:sSub>
                            <m:r>
                              <a:rPr lang="en-US" altLang="ja-JP" sz="2400" b="0" i="1" dirty="0" smtClean="0">
                                <a:latin typeface="Cambria Math" panose="02040503050406030204" pitchFamily="18" charset="0"/>
                              </a:rPr>
                              <m:t>=</m:t>
                            </m:r>
                            <m:r>
                              <a:rPr lang="en-US" altLang="ja-JP" sz="2400" b="0" i="1" dirty="0" smtClean="0">
                                <a:latin typeface="Cambria Math" panose="02040503050406030204" pitchFamily="18" charset="0"/>
                              </a:rPr>
                              <m:t>𝑗</m:t>
                            </m:r>
                          </m:e>
                        </m:d>
                      </m:e>
                    </m:func>
                  </m:oMath>
                </a14:m>
                <a:r>
                  <a:rPr kumimoji="1" lang="ja-JP" altLang="en-US" sz="2400" dirty="0" smtClean="0"/>
                  <a:t>：</a:t>
                </a:r>
                <a:r>
                  <a:rPr lang="ja-JP" altLang="en-US" sz="2400" dirty="0"/>
                  <a:t>部分分布</a:t>
                </a:r>
                <a:r>
                  <a:rPr lang="ja-JP" altLang="en-US" sz="2400" dirty="0" smtClean="0"/>
                  <a:t>関数</a:t>
                </a:r>
                <a:r>
                  <a:rPr lang="en-US" altLang="ja-JP" sz="2400" dirty="0" smtClean="0"/>
                  <a:t>; </a:t>
                </a:r>
                <a:r>
                  <a:rPr kumimoji="1" lang="en-US" altLang="ja-JP" sz="2400" dirty="0" smtClean="0"/>
                  <a:t>Cumulative Incidence function; CIF</a:t>
                </a:r>
                <a:endParaRPr lang="en-US" altLang="ja-JP" sz="2400" dirty="0"/>
              </a:p>
              <a:p>
                <a:pPr lvl="1"/>
                <a:r>
                  <a:rPr lang="ja-JP" altLang="en-US" sz="2400" dirty="0" smtClean="0"/>
                  <a:t>原因</a:t>
                </a:r>
                <a14:m>
                  <m:oMath xmlns:m="http://schemas.openxmlformats.org/officeDocument/2006/math">
                    <m:r>
                      <a:rPr lang="en-US" altLang="ja-JP" sz="2400" i="1" dirty="0">
                        <a:latin typeface="Cambria Math" panose="02040503050406030204" pitchFamily="18" charset="0"/>
                      </a:rPr>
                      <m:t>𝑗</m:t>
                    </m:r>
                  </m:oMath>
                </a14:m>
                <a:r>
                  <a:rPr lang="ja-JP" altLang="en-US" sz="2400" dirty="0"/>
                  <a:t>のイベントが時間</a:t>
                </a:r>
                <a14:m>
                  <m:oMath xmlns:m="http://schemas.openxmlformats.org/officeDocument/2006/math">
                    <m:r>
                      <a:rPr lang="en-US" altLang="ja-JP" sz="2400" i="1" dirty="0">
                        <a:latin typeface="Cambria Math" panose="02040503050406030204" pitchFamily="18" charset="0"/>
                      </a:rPr>
                      <m:t>𝑡</m:t>
                    </m:r>
                  </m:oMath>
                </a14:m>
                <a:r>
                  <a:rPr lang="ja-JP" altLang="en-US" sz="2400" dirty="0" err="1"/>
                  <a:t>までに</a:t>
                </a:r>
                <a:r>
                  <a:rPr lang="ja-JP" altLang="en-US" sz="2400" dirty="0"/>
                  <a:t>発現する</a:t>
                </a:r>
                <a:r>
                  <a:rPr lang="ja-JP" altLang="en-US" sz="2400" dirty="0" smtClean="0"/>
                  <a:t>確率</a:t>
                </a:r>
                <a:endParaRPr lang="en-US" altLang="ja-JP" sz="2400" dirty="0" smtClean="0"/>
              </a:p>
              <a:p>
                <a:pPr lvl="1"/>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𝑗𝑘</m:t>
                        </m:r>
                      </m:sub>
                    </m:sSub>
                    <m:d>
                      <m:dPr>
                        <m:ctrlPr>
                          <a:rPr lang="en-US" altLang="ja-JP" sz="2400" i="1" dirty="0">
                            <a:latin typeface="Cambria Math" panose="02040503050406030204" pitchFamily="18" charset="0"/>
                          </a:rPr>
                        </m:ctrlPr>
                      </m:dPr>
                      <m:e>
                        <m:r>
                          <a:rPr lang="en-US" altLang="ja-JP" sz="2400" b="0" i="1" dirty="0" smtClean="0">
                            <a:latin typeface="Cambria Math" panose="02040503050406030204" pitchFamily="18" charset="0"/>
                          </a:rPr>
                          <m:t>∞</m:t>
                        </m:r>
                      </m:e>
                    </m:d>
                    <m:r>
                      <a:rPr lang="en-US" altLang="ja-JP" sz="2400" b="0" i="1" dirty="0" smtClean="0">
                        <a:latin typeface="Cambria Math" panose="02040503050406030204" pitchFamily="18" charset="0"/>
                      </a:rPr>
                      <m:t>=</m:t>
                    </m:r>
                    <m:func>
                      <m:funcPr>
                        <m:ctrlPr>
                          <a:rPr lang="en-US" altLang="ja-JP" sz="2400" i="1" dirty="0">
                            <a:latin typeface="Cambria Math" panose="02040503050406030204" pitchFamily="18" charset="0"/>
                          </a:rPr>
                        </m:ctrlPr>
                      </m:funcPr>
                      <m:fName>
                        <m:r>
                          <m:rPr>
                            <m:sty m:val="p"/>
                          </m:rPr>
                          <a:rPr lang="en-US" altLang="ja-JP" sz="2400" dirty="0">
                            <a:latin typeface="Cambria Math" panose="02040503050406030204" pitchFamily="18" charset="0"/>
                          </a:rPr>
                          <m:t>Pr</m:t>
                        </m:r>
                      </m:fName>
                      <m:e>
                        <m:d>
                          <m:dPr>
                            <m:ctrlPr>
                              <a:rPr lang="en-US" altLang="ja-JP" sz="2400" i="1" dirty="0">
                                <a:latin typeface="Cambria Math" panose="02040503050406030204" pitchFamily="18" charset="0"/>
                              </a:rPr>
                            </m:ctrlPr>
                          </m:dPr>
                          <m:e>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𝛿</m:t>
                                </m:r>
                              </m:e>
                              <m:sub>
                                <m:r>
                                  <a:rPr lang="en-US" altLang="ja-JP" sz="2400" i="1" dirty="0">
                                    <a:latin typeface="Cambria Math" panose="02040503050406030204" pitchFamily="18" charset="0"/>
                                  </a:rPr>
                                  <m:t>𝑖𝑘</m:t>
                                </m:r>
                              </m:sub>
                            </m:sSub>
                            <m:r>
                              <a:rPr lang="en-US" altLang="ja-JP" sz="2400" i="1" dirty="0">
                                <a:latin typeface="Cambria Math" panose="02040503050406030204" pitchFamily="18" charset="0"/>
                              </a:rPr>
                              <m:t>=</m:t>
                            </m:r>
                            <m:r>
                              <a:rPr lang="en-US" altLang="ja-JP" sz="2400" i="1" dirty="0">
                                <a:latin typeface="Cambria Math" panose="02040503050406030204" pitchFamily="18" charset="0"/>
                              </a:rPr>
                              <m:t>𝑗</m:t>
                            </m:r>
                          </m:e>
                        </m:d>
                      </m:e>
                    </m:func>
                  </m:oMath>
                </a14:m>
                <a:r>
                  <a:rPr lang="ja-JP" altLang="en-US" sz="2400" dirty="0" smtClean="0">
                    <a:latin typeface="Cambria Math" panose="02040503050406030204" pitchFamily="18" charset="0"/>
                  </a:rPr>
                  <a:t>：イベント</a:t>
                </a:r>
                <a14:m>
                  <m:oMath xmlns:m="http://schemas.openxmlformats.org/officeDocument/2006/math">
                    <m:r>
                      <a:rPr lang="en-US" altLang="ja-JP" sz="2400" i="1" dirty="0" smtClean="0">
                        <a:latin typeface="Cambria Math" panose="02040503050406030204" pitchFamily="18" charset="0"/>
                      </a:rPr>
                      <m:t>𝑗</m:t>
                    </m:r>
                  </m:oMath>
                </a14:m>
                <a:r>
                  <a:rPr lang="ja-JP" altLang="en-US" sz="2400" dirty="0" smtClean="0">
                    <a:latin typeface="Cambria Math" panose="02040503050406030204" pitchFamily="18" charset="0"/>
                  </a:rPr>
                  <a:t>に</a:t>
                </a:r>
                <a:r>
                  <a:rPr lang="ja-JP" altLang="en-US" sz="2400" dirty="0">
                    <a:latin typeface="Cambria Math" panose="02040503050406030204" pitchFamily="18" charset="0"/>
                  </a:rPr>
                  <a:t>よる死亡確率</a:t>
                </a:r>
                <a:endParaRPr lang="en-US" altLang="ja-JP" sz="2400" dirty="0" smtClean="0">
                  <a:latin typeface="Cambria Math" panose="02040503050406030204" pitchFamily="18" charset="0"/>
                </a:endParaRPr>
              </a:p>
              <a:p>
                <a:pPr lvl="1"/>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r>
                      <a:rPr lang="en-US" altLang="ja-JP" sz="2400" i="1" dirty="0">
                        <a:latin typeface="Cambria Math" panose="02040503050406030204" pitchFamily="18" charset="0"/>
                      </a:rPr>
                      <m:t>=</m:t>
                    </m:r>
                    <m:nary>
                      <m:naryPr>
                        <m:chr m:val="∑"/>
                        <m:supHide m:val="on"/>
                        <m:ctrlPr>
                          <a:rPr lang="en-US" altLang="ja-JP" sz="2400" i="1" dirty="0">
                            <a:latin typeface="Cambria Math" panose="02040503050406030204" pitchFamily="18" charset="0"/>
                          </a:rPr>
                        </m:ctrlPr>
                      </m:naryPr>
                      <m:sub>
                        <m:r>
                          <a:rPr lang="en-US" altLang="ja-JP" sz="2400" i="1" dirty="0">
                            <a:latin typeface="Cambria Math" panose="02040503050406030204" pitchFamily="18" charset="0"/>
                          </a:rPr>
                          <m:t>𝑗</m:t>
                        </m:r>
                      </m:sub>
                      <m:sup/>
                      <m:e>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𝑗𝑘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e>
                    </m:nary>
                  </m:oMath>
                </a14:m>
                <a:endParaRPr lang="en-US" altLang="ja-JP" sz="2400" dirty="0"/>
              </a:p>
              <a:p>
                <a14:m>
                  <m:oMath xmlns:m="http://schemas.openxmlformats.org/officeDocument/2006/math">
                    <m:sSub>
                      <m:sSubPr>
                        <m:ctrlPr>
                          <a:rPr lang="en-US" altLang="ja-JP" sz="2400" i="1" dirty="0">
                            <a:latin typeface="Cambria Math" panose="02040503050406030204" pitchFamily="18" charset="0"/>
                          </a:rPr>
                        </m:ctrlPr>
                      </m:sSubPr>
                      <m:e>
                        <m:r>
                          <a:rPr lang="en-US" altLang="ja-JP" sz="2400" b="0" i="1" dirty="0" smtClean="0">
                            <a:latin typeface="Cambria Math" panose="02040503050406030204" pitchFamily="18" charset="0"/>
                          </a:rPr>
                          <m:t>𝑓</m:t>
                        </m:r>
                      </m:e>
                      <m:sub>
                        <m:r>
                          <a:rPr lang="en-US" altLang="ja-JP" sz="2400" i="1" dirty="0">
                            <a:latin typeface="Cambria Math" panose="02040503050406030204" pitchFamily="18" charset="0"/>
                          </a:rPr>
                          <m:t>𝑗𝑘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r>
                      <a:rPr lang="en-US" altLang="ja-JP" sz="2400" b="0" i="1" dirty="0" smtClean="0">
                        <a:latin typeface="Cambria Math" panose="02040503050406030204" pitchFamily="18" charset="0"/>
                      </a:rPr>
                      <m:t>=</m:t>
                    </m:r>
                    <m:r>
                      <m:rPr>
                        <m:sty m:val="p"/>
                      </m:rPr>
                      <a:rPr lang="en-US" altLang="ja-JP" sz="2400" b="0" i="0" dirty="0" smtClean="0">
                        <a:latin typeface="Cambria Math" panose="02040503050406030204" pitchFamily="18" charset="0"/>
                      </a:rPr>
                      <m:t>d</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𝑗𝑘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r>
                      <a:rPr lang="en-US" altLang="ja-JP" sz="2400" b="0" i="1" dirty="0" smtClean="0">
                        <a:latin typeface="Cambria Math" panose="02040503050406030204" pitchFamily="18" charset="0"/>
                      </a:rPr>
                      <m:t>/</m:t>
                    </m:r>
                    <m:r>
                      <m:rPr>
                        <m:sty m:val="p"/>
                      </m:rPr>
                      <a:rPr lang="en-US" altLang="ja-JP" sz="2400" b="0" i="0" dirty="0" smtClean="0">
                        <a:latin typeface="Cambria Math" panose="02040503050406030204" pitchFamily="18" charset="0"/>
                      </a:rPr>
                      <m:t>d</m:t>
                    </m:r>
                    <m:r>
                      <a:rPr lang="en-US" altLang="ja-JP" sz="2400" b="0" i="1" dirty="0" smtClean="0">
                        <a:latin typeface="Cambria Math" panose="02040503050406030204" pitchFamily="18" charset="0"/>
                      </a:rPr>
                      <m:t>𝑡</m:t>
                    </m:r>
                  </m:oMath>
                </a14:m>
                <a:r>
                  <a:rPr kumimoji="1" lang="ja-JP" altLang="en-US" sz="2400" dirty="0" smtClean="0"/>
                  <a:t>：部分密度関数 </a:t>
                </a:r>
                <a:r>
                  <a:rPr kumimoji="1" lang="en-US" altLang="ja-JP" sz="2400" dirty="0" smtClean="0"/>
                  <a:t>(</a:t>
                </a:r>
                <a14:m>
                  <m:oMath xmlns:m="http://schemas.openxmlformats.org/officeDocument/2006/math">
                    <m:sSub>
                      <m:sSubPr>
                        <m:ctrlPr>
                          <a:rPr lang="en-US" altLang="ja-JP" sz="2400" b="0" i="1" dirty="0" smtClean="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b="0" i="1" dirty="0" smtClean="0">
                            <a:latin typeface="Cambria Math" panose="02040503050406030204" pitchFamily="18" charset="0"/>
                          </a:rPr>
                          <m:t>𝑗𝑘</m:t>
                        </m:r>
                      </m:sub>
                    </m:sSub>
                  </m:oMath>
                </a14:m>
                <a:r>
                  <a:rPr kumimoji="1" lang="en-US" altLang="ja-JP" sz="2400" dirty="0" smtClean="0"/>
                  <a:t>, </a:t>
                </a:r>
                <a14:m>
                  <m:oMath xmlns:m="http://schemas.openxmlformats.org/officeDocument/2006/math">
                    <m:sSub>
                      <m:sSubPr>
                        <m:ctrlPr>
                          <a:rPr lang="en-US" altLang="ja-JP" sz="2400" b="0" i="1" dirty="0" smtClean="0">
                            <a:latin typeface="Cambria Math" panose="02040503050406030204" pitchFamily="18" charset="0"/>
                          </a:rPr>
                        </m:ctrlPr>
                      </m:sSubPr>
                      <m:e>
                        <m:r>
                          <a:rPr lang="en-US" altLang="ja-JP" sz="2400" i="1" dirty="0">
                            <a:latin typeface="Cambria Math" panose="02040503050406030204" pitchFamily="18" charset="0"/>
                          </a:rPr>
                          <m:t>𝑓</m:t>
                        </m:r>
                      </m:e>
                      <m:sub>
                        <m:r>
                          <a:rPr lang="en-US" altLang="ja-JP" sz="2400" b="0" i="1" dirty="0" smtClean="0">
                            <a:latin typeface="Cambria Math" panose="02040503050406030204" pitchFamily="18" charset="0"/>
                          </a:rPr>
                          <m:t>𝑗𝑘</m:t>
                        </m:r>
                      </m:sub>
                    </m:sSub>
                  </m:oMath>
                </a14:m>
                <a:r>
                  <a:rPr kumimoji="1" lang="en-US" altLang="ja-JP" sz="2400" dirty="0" smtClean="0"/>
                  <a:t> </a:t>
                </a:r>
                <a:r>
                  <a:rPr kumimoji="1" lang="ja-JP" altLang="en-US" sz="2400" dirty="0" smtClean="0"/>
                  <a:t>の連続性を仮定</a:t>
                </a:r>
                <a:r>
                  <a:rPr kumimoji="1" lang="en-US" altLang="ja-JP" sz="2400" dirty="0" smtClean="0"/>
                  <a:t>)</a:t>
                </a:r>
              </a:p>
              <a:p>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𝑆</m:t>
                        </m:r>
                      </m:e>
                      <m:sub>
                        <m:r>
                          <a:rPr lang="en-US" altLang="ja-JP" sz="2400" i="1" dirty="0">
                            <a:latin typeface="Cambria Math" panose="02040503050406030204" pitchFamily="18" charset="0"/>
                          </a:rPr>
                          <m:t>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r>
                      <a:rPr lang="en-US" altLang="ja-JP" sz="2400" i="1" dirty="0">
                        <a:latin typeface="Cambria Math" panose="02040503050406030204" pitchFamily="18" charset="0"/>
                      </a:rPr>
                      <m:t>=</m:t>
                    </m:r>
                    <m:func>
                      <m:funcPr>
                        <m:ctrlPr>
                          <a:rPr lang="en-US" altLang="ja-JP" sz="2400" i="1" dirty="0">
                            <a:latin typeface="Cambria Math" panose="02040503050406030204" pitchFamily="18" charset="0"/>
                          </a:rPr>
                        </m:ctrlPr>
                      </m:funcPr>
                      <m:fName>
                        <m:r>
                          <m:rPr>
                            <m:sty m:val="p"/>
                          </m:rPr>
                          <a:rPr lang="en-US" altLang="ja-JP" sz="2400" dirty="0">
                            <a:latin typeface="Cambria Math" panose="02040503050406030204" pitchFamily="18" charset="0"/>
                          </a:rPr>
                          <m:t>Pr</m:t>
                        </m:r>
                      </m:fName>
                      <m:e>
                        <m:d>
                          <m:dPr>
                            <m:ctrlPr>
                              <a:rPr lang="en-US" altLang="ja-JP" sz="2400" i="1" dirty="0">
                                <a:latin typeface="Cambria Math" panose="02040503050406030204" pitchFamily="18" charset="0"/>
                              </a:rPr>
                            </m:ctrlPr>
                          </m:dPr>
                          <m:e>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𝑇</m:t>
                                </m:r>
                              </m:e>
                              <m:sub>
                                <m:r>
                                  <a:rPr lang="en-US" altLang="ja-JP" sz="2400" i="1" dirty="0">
                                    <a:latin typeface="Cambria Math" panose="02040503050406030204" pitchFamily="18" charset="0"/>
                                  </a:rPr>
                                  <m:t>𝑖𝑘</m:t>
                                </m:r>
                              </m:sub>
                            </m:sSub>
                            <m:r>
                              <a:rPr lang="en-US" altLang="ja-JP" sz="2400" i="1" dirty="0">
                                <a:latin typeface="Cambria Math" panose="02040503050406030204" pitchFamily="18" charset="0"/>
                              </a:rPr>
                              <m:t>&gt;</m:t>
                            </m:r>
                            <m:r>
                              <a:rPr lang="en-US" altLang="ja-JP" sz="2400" i="1" dirty="0">
                                <a:latin typeface="Cambria Math" panose="02040503050406030204" pitchFamily="18" charset="0"/>
                              </a:rPr>
                              <m:t>𝑡</m:t>
                            </m:r>
                          </m:e>
                        </m:d>
                      </m:e>
                    </m:func>
                    <m:r>
                      <a:rPr lang="en-US" altLang="ja-JP" sz="2400" i="1" dirty="0">
                        <a:latin typeface="Cambria Math" panose="02040503050406030204" pitchFamily="18" charset="0"/>
                      </a:rPr>
                      <m:t>=</m:t>
                    </m:r>
                    <m:r>
                      <a:rPr lang="en-US" altLang="ja-JP" sz="2400" b="0" i="1" dirty="0" smtClean="0">
                        <a:latin typeface="Cambria Math" panose="02040503050406030204" pitchFamily="18" charset="0"/>
                      </a:rPr>
                      <m:t>1−</m:t>
                    </m:r>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𝑘</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oMath>
                </a14:m>
                <a:r>
                  <a:rPr lang="ja-JP" altLang="en-US" sz="2400" dirty="0" smtClean="0"/>
                  <a:t>：</a:t>
                </a:r>
                <a:r>
                  <a:rPr lang="ja-JP" altLang="en-US" sz="2400" dirty="0">
                    <a:latin typeface="Cambria Math" panose="02040503050406030204" pitchFamily="18" charset="0"/>
                  </a:rPr>
                  <a:t>群</a:t>
                </a:r>
                <a14:m>
                  <m:oMath xmlns:m="http://schemas.openxmlformats.org/officeDocument/2006/math">
                    <m:r>
                      <a:rPr lang="en-US" altLang="ja-JP" sz="2400" i="1" dirty="0">
                        <a:latin typeface="Cambria Math" panose="02040503050406030204" pitchFamily="18" charset="0"/>
                      </a:rPr>
                      <m:t>𝑘</m:t>
                    </m:r>
                  </m:oMath>
                </a14:m>
                <a:r>
                  <a:rPr lang="ja-JP" altLang="en-US" sz="2400" dirty="0" smtClean="0"/>
                  <a:t>の生存関数</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902" t="-1095"/>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6</a:t>
            </a:fld>
            <a:endParaRPr kumimoji="1" lang="ja-JP" altLang="en-US"/>
          </a:p>
        </p:txBody>
      </p:sp>
    </p:spTree>
    <p:extLst>
      <p:ext uri="{BB962C8B-B14F-4D97-AF65-F5344CB8AC3E}">
        <p14:creationId xmlns:p14="http://schemas.microsoft.com/office/powerpoint/2010/main" val="279077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原因別ハザード</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Autofit/>
              </a:bodyPr>
              <a:lstStyle/>
              <a:p>
                <a:r>
                  <a:rPr kumimoji="1" lang="ja-JP" altLang="en-US" sz="2600" dirty="0" smtClean="0"/>
                  <a:t>原因別ハザード </a:t>
                </a:r>
                <a:r>
                  <a:rPr kumimoji="1" lang="en-US" altLang="ja-JP" sz="2600" dirty="0" smtClean="0"/>
                  <a:t>(cause-specific hazards</a:t>
                </a:r>
                <a:r>
                  <a:rPr lang="en-US" altLang="ja-JP" sz="2600" dirty="0" smtClean="0"/>
                  <a:t>)</a:t>
                </a:r>
                <a:endParaRPr kumimoji="1" lang="en-US" altLang="ja-JP" sz="2600" dirty="0" smtClean="0"/>
              </a:p>
              <a:p>
                <a:pPr marL="0" indent="0">
                  <a:buNone/>
                </a:pPr>
                <a14:m>
                  <m:oMathPara xmlns:m="http://schemas.openxmlformats.org/officeDocument/2006/math">
                    <m:oMathParaPr>
                      <m:jc m:val="centerGroup"/>
                    </m:oMathParaPr>
                    <m:oMath xmlns:m="http://schemas.openxmlformats.org/officeDocument/2006/math">
                      <m:sSub>
                        <m:sSubPr>
                          <m:ctrlPr>
                            <a:rPr lang="en-US" altLang="ja-JP" sz="2600" b="0" i="1" dirty="0" smtClean="0">
                              <a:latin typeface="Cambria Math" panose="02040503050406030204" pitchFamily="18" charset="0"/>
                            </a:rPr>
                          </m:ctrlPr>
                        </m:sSubPr>
                        <m:e>
                          <m:r>
                            <a:rPr lang="en-US" altLang="ja-JP" sz="2600" b="0" i="1" dirty="0" smtClean="0">
                              <a:latin typeface="Cambria Math" panose="02040503050406030204" pitchFamily="18" charset="0"/>
                            </a:rPr>
                            <m:t>𝜆</m:t>
                          </m:r>
                        </m:e>
                        <m:sub>
                          <m:r>
                            <a:rPr lang="en-US" altLang="ja-JP" sz="2600" b="0" i="1" dirty="0" smtClean="0">
                              <a:latin typeface="Cambria Math" panose="02040503050406030204" pitchFamily="18" charset="0"/>
                            </a:rPr>
                            <m:t>𝑗𝑘</m:t>
                          </m:r>
                        </m:sub>
                      </m:sSub>
                      <m:d>
                        <m:dPr>
                          <m:ctrlPr>
                            <a:rPr lang="en-US" altLang="ja-JP" sz="2600" b="0" i="1" dirty="0">
                              <a:latin typeface="Cambria Math" panose="02040503050406030204" pitchFamily="18" charset="0"/>
                            </a:rPr>
                          </m:ctrlPr>
                        </m:dPr>
                        <m:e>
                          <m:r>
                            <a:rPr lang="en-US" altLang="ja-JP" sz="2600" i="1" dirty="0">
                              <a:latin typeface="Cambria Math" panose="02040503050406030204" pitchFamily="18" charset="0"/>
                            </a:rPr>
                            <m:t>𝑡</m:t>
                          </m:r>
                        </m:e>
                      </m:d>
                      <m:r>
                        <a:rPr lang="en-US" altLang="ja-JP" sz="2600" i="1" dirty="0">
                          <a:latin typeface="Cambria Math" panose="02040503050406030204" pitchFamily="18" charset="0"/>
                        </a:rPr>
                        <m:t>=</m:t>
                      </m:r>
                      <m:f>
                        <m:fPr>
                          <m:ctrlPr>
                            <a:rPr lang="en-US" altLang="ja-JP" sz="2600" b="0" i="1" dirty="0">
                              <a:latin typeface="Cambria Math" panose="02040503050406030204" pitchFamily="18" charset="0"/>
                            </a:rPr>
                          </m:ctrlPr>
                        </m:fPr>
                        <m:num>
                          <m:sSub>
                            <m:sSubPr>
                              <m:ctrlPr>
                                <a:rPr lang="en-US" altLang="ja-JP" sz="2600" b="0" i="1" dirty="0" smtClean="0">
                                  <a:latin typeface="Cambria Math" panose="02040503050406030204" pitchFamily="18" charset="0"/>
                                </a:rPr>
                              </m:ctrlPr>
                            </m:sSubPr>
                            <m:e>
                              <m:r>
                                <a:rPr lang="en-US" altLang="ja-JP" sz="2600" i="1" dirty="0" err="1">
                                  <a:latin typeface="Cambria Math" panose="02040503050406030204" pitchFamily="18" charset="0"/>
                                </a:rPr>
                                <m:t>𝑓</m:t>
                              </m:r>
                            </m:e>
                            <m:sub>
                              <m:r>
                                <a:rPr lang="en-US" altLang="ja-JP" sz="2600" i="1" dirty="0" err="1">
                                  <a:latin typeface="Cambria Math" panose="02040503050406030204" pitchFamily="18" charset="0"/>
                                </a:rPr>
                                <m:t>𝑗𝑘</m:t>
                              </m:r>
                            </m:sub>
                          </m:sSub>
                          <m:d>
                            <m:dPr>
                              <m:ctrlPr>
                                <a:rPr lang="en-US" altLang="ja-JP" sz="2600" b="0" i="1" dirty="0">
                                  <a:latin typeface="Cambria Math" panose="02040503050406030204" pitchFamily="18" charset="0"/>
                                </a:rPr>
                              </m:ctrlPr>
                            </m:dPr>
                            <m:e>
                              <m:r>
                                <a:rPr lang="en-US" altLang="ja-JP" sz="2600" i="1" dirty="0">
                                  <a:latin typeface="Cambria Math" panose="02040503050406030204" pitchFamily="18" charset="0"/>
                                </a:rPr>
                                <m:t>𝑡</m:t>
                              </m:r>
                            </m:e>
                          </m:d>
                        </m:num>
                        <m:den>
                          <m:sSub>
                            <m:sSubPr>
                              <m:ctrlPr>
                                <a:rPr lang="en-US" altLang="ja-JP" sz="2600" b="0" i="1" dirty="0" smtClean="0">
                                  <a:latin typeface="Cambria Math" panose="02040503050406030204" pitchFamily="18" charset="0"/>
                                </a:rPr>
                              </m:ctrlPr>
                            </m:sSubPr>
                            <m:e>
                              <m:r>
                                <a:rPr lang="en-US" altLang="ja-JP" sz="2600" i="1" dirty="0" err="1">
                                  <a:latin typeface="Cambria Math" panose="02040503050406030204" pitchFamily="18" charset="0"/>
                                </a:rPr>
                                <m:t>𝑆</m:t>
                              </m:r>
                            </m:e>
                            <m:sub>
                              <m:r>
                                <a:rPr lang="en-US" altLang="ja-JP" sz="2600" i="1" dirty="0" err="1">
                                  <a:latin typeface="Cambria Math" panose="02040503050406030204" pitchFamily="18" charset="0"/>
                                </a:rPr>
                                <m:t>𝑘</m:t>
                              </m:r>
                            </m:sub>
                          </m:sSub>
                          <m:d>
                            <m:dPr>
                              <m:ctrlPr>
                                <a:rPr lang="en-US" altLang="ja-JP" sz="2600" b="0" i="1" dirty="0">
                                  <a:latin typeface="Cambria Math" panose="02040503050406030204" pitchFamily="18" charset="0"/>
                                </a:rPr>
                              </m:ctrlPr>
                            </m:dPr>
                            <m:e>
                              <m:r>
                                <a:rPr lang="en-US" altLang="ja-JP" sz="2600" i="1" dirty="0">
                                  <a:latin typeface="Cambria Math" panose="02040503050406030204" pitchFamily="18" charset="0"/>
                                </a:rPr>
                                <m:t>𝑡</m:t>
                              </m:r>
                            </m:e>
                          </m:d>
                        </m:den>
                      </m:f>
                      <m:r>
                        <a:rPr lang="en-US" altLang="ja-JP" sz="2600" b="0" i="1" dirty="0" smtClean="0">
                          <a:latin typeface="Cambria Math" panose="02040503050406030204" pitchFamily="18" charset="0"/>
                        </a:rPr>
                        <m:t>=</m:t>
                      </m:r>
                      <m:f>
                        <m:fPr>
                          <m:ctrlPr>
                            <a:rPr lang="en-US" altLang="ja-JP" sz="2600" i="1" dirty="0">
                              <a:latin typeface="Cambria Math" panose="02040503050406030204" pitchFamily="18" charset="0"/>
                            </a:rPr>
                          </m:ctrlPr>
                        </m:fPr>
                        <m:num>
                          <m:r>
                            <m:rPr>
                              <m:sty m:val="p"/>
                            </m:rPr>
                            <a:rPr lang="en-US" altLang="ja-JP" sz="2600" dirty="0">
                              <a:latin typeface="Cambria Math" panose="02040503050406030204" pitchFamily="18" charset="0"/>
                            </a:rPr>
                            <m:t>d</m:t>
                          </m:r>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𝐹</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𝑡</m:t>
                              </m:r>
                            </m:e>
                          </m:d>
                          <m:r>
                            <a:rPr lang="en-US" altLang="ja-JP" sz="2600" i="1" dirty="0">
                              <a:latin typeface="Cambria Math" panose="02040503050406030204" pitchFamily="18" charset="0"/>
                            </a:rPr>
                            <m:t>/</m:t>
                          </m:r>
                          <m:r>
                            <m:rPr>
                              <m:sty m:val="p"/>
                            </m:rPr>
                            <a:rPr lang="en-US" altLang="ja-JP" sz="2600" dirty="0">
                              <a:latin typeface="Cambria Math" panose="02040503050406030204" pitchFamily="18" charset="0"/>
                            </a:rPr>
                            <m:t>d</m:t>
                          </m:r>
                          <m:r>
                            <a:rPr lang="en-US" altLang="ja-JP" sz="2600" i="1" dirty="0">
                              <a:latin typeface="Cambria Math" panose="02040503050406030204" pitchFamily="18" charset="0"/>
                            </a:rPr>
                            <m:t>𝑡</m:t>
                          </m:r>
                        </m:num>
                        <m:den>
                          <m:r>
                            <a:rPr lang="en-US" altLang="ja-JP" sz="2600" i="1" dirty="0">
                              <a:latin typeface="Cambria Math" panose="02040503050406030204" pitchFamily="18" charset="0"/>
                            </a:rPr>
                            <m:t>1−</m:t>
                          </m:r>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𝐹</m:t>
                              </m:r>
                            </m:e>
                            <m:sub>
                              <m:r>
                                <a:rPr lang="en-US" altLang="ja-JP" sz="2600" i="1" dirty="0">
                                  <a:latin typeface="Cambria Math" panose="02040503050406030204" pitchFamily="18" charset="0"/>
                                </a:rPr>
                                <m:t>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𝑡</m:t>
                              </m:r>
                            </m:e>
                          </m:d>
                        </m:den>
                      </m:f>
                    </m:oMath>
                  </m:oMathPara>
                </a14:m>
                <a:r>
                  <a:rPr lang="en-US" altLang="ja-JP" sz="2600" dirty="0" smtClean="0"/>
                  <a:t/>
                </a:r>
                <a:br>
                  <a:rPr lang="en-US" altLang="ja-JP" sz="2600" dirty="0" smtClean="0"/>
                </a:br>
                <a:endParaRPr kumimoji="1" lang="en-US" altLang="ja-JP" sz="2600" dirty="0" smtClean="0"/>
              </a:p>
              <a:p>
                <a:r>
                  <a:rPr lang="ja-JP" altLang="en-US" sz="2600" dirty="0" smtClean="0"/>
                  <a:t>時間</a:t>
                </a:r>
                <a14:m>
                  <m:oMath xmlns:m="http://schemas.openxmlformats.org/officeDocument/2006/math">
                    <m:r>
                      <a:rPr lang="en-US" altLang="ja-JP" sz="2600" i="1" dirty="0" smtClean="0">
                        <a:latin typeface="Cambria Math" panose="02040503050406030204" pitchFamily="18" charset="0"/>
                      </a:rPr>
                      <m:t>𝑡</m:t>
                    </m:r>
                  </m:oMath>
                </a14:m>
                <a:r>
                  <a:rPr lang="ja-JP" altLang="en-US" sz="2600" dirty="0" err="1"/>
                  <a:t>まで</a:t>
                </a:r>
                <a:r>
                  <a:rPr lang="ja-JP" altLang="en-US" sz="2600" dirty="0"/>
                  <a:t>生存していたとき</a:t>
                </a:r>
                <a:r>
                  <a:rPr lang="ja-JP" altLang="en-US" sz="2600" dirty="0" smtClean="0"/>
                  <a:t>に</a:t>
                </a:r>
                <a:r>
                  <a:rPr lang="en-US" altLang="ja-JP" sz="2600" dirty="0" smtClean="0"/>
                  <a:t>, </a:t>
                </a:r>
                <a:r>
                  <a:rPr lang="ja-JP" altLang="en-US" sz="2600" dirty="0" smtClean="0"/>
                  <a:t>次</a:t>
                </a:r>
                <a:r>
                  <a:rPr lang="ja-JP" altLang="en-US" sz="2600" dirty="0"/>
                  <a:t>の瞬間に</a:t>
                </a:r>
                <a:r>
                  <a:rPr lang="ja-JP" altLang="en-US" sz="2600" dirty="0" smtClean="0"/>
                  <a:t>原因</a:t>
                </a:r>
                <a14:m>
                  <m:oMath xmlns:m="http://schemas.openxmlformats.org/officeDocument/2006/math">
                    <m:r>
                      <a:rPr lang="en-US" altLang="ja-JP" sz="2600" i="1" dirty="0" smtClean="0">
                        <a:latin typeface="Cambria Math" panose="02040503050406030204" pitchFamily="18" charset="0"/>
                      </a:rPr>
                      <m:t>𝑗</m:t>
                    </m:r>
                  </m:oMath>
                </a14:m>
                <a:r>
                  <a:rPr lang="ja-JP" altLang="en-US" sz="2600" dirty="0" smtClean="0"/>
                  <a:t>に</a:t>
                </a:r>
                <a:r>
                  <a:rPr lang="ja-JP" altLang="en-US" sz="2600" dirty="0"/>
                  <a:t>よる</a:t>
                </a:r>
                <a:r>
                  <a:rPr lang="ja-JP" altLang="en-US" sz="2600" dirty="0" smtClean="0"/>
                  <a:t>イベントが</a:t>
                </a:r>
                <a:r>
                  <a:rPr lang="ja-JP" altLang="en-US" sz="2600" dirty="0"/>
                  <a:t>起こる</a:t>
                </a:r>
                <a:r>
                  <a:rPr lang="ja-JP" altLang="en-US" sz="2600" dirty="0" smtClean="0"/>
                  <a:t>率</a:t>
                </a:r>
                <a:endParaRPr lang="en-US" altLang="ja-JP" sz="2600" dirty="0" smtClean="0"/>
              </a:p>
              <a:p>
                <a:r>
                  <a:rPr lang="ja-JP" altLang="en-US" sz="2600" dirty="0"/>
                  <a:t>これは興味のあるイベント以外を打ち切りとみなした</a:t>
                </a:r>
                <a:r>
                  <a:rPr lang="ja-JP" altLang="en-US" sz="2600" dirty="0" smtClean="0"/>
                  <a:t>ハザードに</a:t>
                </a:r>
                <a:r>
                  <a:rPr lang="ja-JP" altLang="en-US" sz="2600" dirty="0"/>
                  <a:t>等しい  ⇒ ある意味で競合リスクの影響を</a:t>
                </a:r>
                <a:r>
                  <a:rPr lang="ja-JP" altLang="en-US" sz="2600" dirty="0" smtClean="0"/>
                  <a:t>無視</a:t>
                </a:r>
                <a:endParaRPr lang="en-US" altLang="ja-JP" sz="2600" dirty="0"/>
              </a:p>
              <a:p>
                <a:r>
                  <a:rPr lang="ja-JP" altLang="en-US" sz="2600" dirty="0" smtClean="0"/>
                  <a:t>通常</a:t>
                </a:r>
                <a14:m>
                  <m:oMath xmlns:m="http://schemas.openxmlformats.org/officeDocument/2006/math">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𝐹</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𝑡</m:t>
                        </m:r>
                      </m:e>
                    </m:d>
                  </m:oMath>
                </a14:m>
                <a:r>
                  <a:rPr lang="ja-JP" altLang="en-US" sz="2600" dirty="0" smtClean="0"/>
                  <a:t>との対応なし</a:t>
                </a:r>
                <a:r>
                  <a:rPr lang="en-US" altLang="ja-JP" sz="2600" dirty="0" smtClean="0"/>
                  <a:t/>
                </a:r>
                <a:br>
                  <a:rPr lang="en-US" altLang="ja-JP" sz="2600" dirty="0" smtClean="0"/>
                </a:br>
                <a:r>
                  <a:rPr lang="ja-JP" altLang="en-US" sz="2600" dirty="0" smtClean="0"/>
                  <a:t> </a:t>
                </a:r>
                <a:r>
                  <a:rPr lang="en-US" altLang="ja-JP" sz="2600" dirty="0" smtClean="0"/>
                  <a:t>(</a:t>
                </a:r>
                <a14:m>
                  <m:oMath xmlns:m="http://schemas.openxmlformats.org/officeDocument/2006/math">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𝐹</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𝑡</m:t>
                        </m:r>
                      </m:e>
                    </m:d>
                    <m:r>
                      <a:rPr lang="en-US" altLang="ja-JP" sz="2600" b="0" i="1" dirty="0" smtClean="0">
                        <a:latin typeface="Cambria Math" panose="02040503050406030204" pitchFamily="18" charset="0"/>
                      </a:rPr>
                      <m:t>≠</m:t>
                    </m:r>
                    <m:nary>
                      <m:naryPr>
                        <m:ctrlPr>
                          <a:rPr lang="en-US" altLang="ja-JP" sz="2600" b="0" i="1" dirty="0" smtClean="0">
                            <a:latin typeface="Cambria Math" panose="02040503050406030204" pitchFamily="18" charset="0"/>
                          </a:rPr>
                        </m:ctrlPr>
                      </m:naryPr>
                      <m:sub>
                        <m:r>
                          <a:rPr lang="en-US" altLang="ja-JP" sz="2600" b="0" i="1" dirty="0" smtClean="0">
                            <a:latin typeface="Cambria Math" panose="02040503050406030204" pitchFamily="18" charset="0"/>
                          </a:rPr>
                          <m:t>0</m:t>
                        </m:r>
                      </m:sub>
                      <m:sup>
                        <m:r>
                          <a:rPr lang="en-US" altLang="ja-JP" sz="2600" b="0" i="1" dirty="0" smtClean="0">
                            <a:latin typeface="Cambria Math" panose="02040503050406030204" pitchFamily="18" charset="0"/>
                          </a:rPr>
                          <m:t>𝑡</m:t>
                        </m:r>
                      </m:sup>
                      <m:e>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𝜆</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𝑢</m:t>
                            </m:r>
                          </m:e>
                        </m:d>
                        <m:d>
                          <m:dPr>
                            <m:begChr m:val="{"/>
                            <m:endChr m:val="}"/>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1−</m:t>
                            </m:r>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𝐹</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𝑢</m:t>
                                </m:r>
                              </m:e>
                            </m:d>
                          </m:e>
                        </m:d>
                        <m:r>
                          <m:rPr>
                            <m:sty m:val="p"/>
                          </m:rPr>
                          <a:rPr lang="en-US" altLang="ja-JP" sz="2600" dirty="0">
                            <a:latin typeface="Cambria Math" panose="02040503050406030204" pitchFamily="18" charset="0"/>
                          </a:rPr>
                          <m:t>d</m:t>
                        </m:r>
                        <m:r>
                          <a:rPr lang="en-US" altLang="ja-JP" sz="2600" i="1" dirty="0">
                            <a:latin typeface="Cambria Math" panose="02040503050406030204" pitchFamily="18" charset="0"/>
                          </a:rPr>
                          <m:t>𝑢</m:t>
                        </m:r>
                      </m:e>
                    </m:nary>
                  </m:oMath>
                </a14:m>
                <a:r>
                  <a:rPr lang="en-US" altLang="ja-JP" sz="2600" dirty="0" smtClean="0"/>
                  <a:t>)</a:t>
                </a:r>
              </a:p>
              <a:p>
                <a:r>
                  <a:rPr lang="en-US" altLang="ja-JP" sz="2600" dirty="0" smtClean="0"/>
                  <a:t>1980</a:t>
                </a:r>
                <a:r>
                  <a:rPr lang="ja-JP" altLang="en-US" sz="2600" dirty="0" smtClean="0"/>
                  <a:t>年代以前はこちらをベースにした推測手法が一般的だった模様 </a:t>
                </a:r>
                <a:r>
                  <a:rPr lang="en-US" altLang="ja-JP" sz="2600" dirty="0" smtClean="0"/>
                  <a:t>(Prentice, et al., 1978)</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1040" t="-1095" r="-555"/>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7</a:t>
            </a:fld>
            <a:endParaRPr kumimoji="1" lang="ja-JP" altLang="en-US"/>
          </a:p>
        </p:txBody>
      </p:sp>
      <mc:AlternateContent xmlns:mc="http://schemas.openxmlformats.org/markup-compatibility/2006" xmlns:a14="http://schemas.microsoft.com/office/drawing/2010/main">
        <mc:Choice Requires="a14">
          <p:sp>
            <p:nvSpPr>
              <p:cNvPr id="5" name="角丸四角形 4"/>
              <p:cNvSpPr/>
              <p:nvPr/>
            </p:nvSpPr>
            <p:spPr>
              <a:xfrm>
                <a:off x="6585357" y="4437775"/>
                <a:ext cx="2206305" cy="958238"/>
              </a:xfrm>
              <a:prstGeom prst="roundRect">
                <a:avLst>
                  <a:gd name="adj" fmla="val 5410"/>
                </a:avLst>
              </a:prstGeom>
              <a:noFill/>
              <a:ln w="38100">
                <a:solidFill>
                  <a:srgbClr val="F0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0" dirty="0" smtClean="0">
                    <a:solidFill>
                      <a:srgbClr val="505050"/>
                    </a:solidFill>
                    <a:latin typeface="Cambria Math" panose="02040503050406030204" pitchFamily="18" charset="0"/>
                  </a:rPr>
                  <a:t>競合リスクなし</a:t>
                </a:r>
                <a:endParaRPr kumimoji="1" lang="en-US" altLang="ja-JP" b="0" dirty="0" smtClean="0">
                  <a:solidFill>
                    <a:srgbClr val="50505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kumimoji="1" lang="en-US" altLang="ja-JP" b="0" i="1" smtClean="0">
                          <a:solidFill>
                            <a:srgbClr val="505050"/>
                          </a:solidFill>
                          <a:latin typeface="Cambria Math" panose="02040503050406030204" pitchFamily="18" charset="0"/>
                        </a:rPr>
                        <m:t>h</m:t>
                      </m:r>
                      <m:d>
                        <m:dPr>
                          <m:ctrlPr>
                            <a:rPr kumimoji="1" lang="en-US" altLang="ja-JP" b="0" i="1" smtClean="0">
                              <a:solidFill>
                                <a:srgbClr val="505050"/>
                              </a:solidFill>
                              <a:latin typeface="Cambria Math" panose="02040503050406030204" pitchFamily="18" charset="0"/>
                            </a:rPr>
                          </m:ctrlPr>
                        </m:dPr>
                        <m:e>
                          <m:r>
                            <a:rPr kumimoji="1" lang="en-US" altLang="ja-JP" b="0" i="1" smtClean="0">
                              <a:solidFill>
                                <a:srgbClr val="505050"/>
                              </a:solidFill>
                              <a:latin typeface="Cambria Math" panose="02040503050406030204" pitchFamily="18" charset="0"/>
                            </a:rPr>
                            <m:t>𝑡</m:t>
                          </m:r>
                        </m:e>
                      </m:d>
                      <m:r>
                        <a:rPr kumimoji="1" lang="en-US" altLang="ja-JP" b="0" i="1" smtClean="0">
                          <a:solidFill>
                            <a:srgbClr val="505050"/>
                          </a:solidFill>
                          <a:latin typeface="Cambria Math" panose="02040503050406030204" pitchFamily="18" charset="0"/>
                        </a:rPr>
                        <m:t>=</m:t>
                      </m:r>
                      <m:r>
                        <a:rPr kumimoji="1" lang="en-US" altLang="ja-JP" b="0" i="1" smtClean="0">
                          <a:solidFill>
                            <a:srgbClr val="505050"/>
                          </a:solidFill>
                          <a:latin typeface="Cambria Math" panose="02040503050406030204" pitchFamily="18" charset="0"/>
                        </a:rPr>
                        <m:t>𝑓</m:t>
                      </m:r>
                      <m:d>
                        <m:dPr>
                          <m:ctrlPr>
                            <a:rPr kumimoji="1" lang="en-US" altLang="ja-JP" b="0" i="1" smtClean="0">
                              <a:solidFill>
                                <a:srgbClr val="505050"/>
                              </a:solidFill>
                              <a:latin typeface="Cambria Math" panose="02040503050406030204" pitchFamily="18" charset="0"/>
                            </a:rPr>
                          </m:ctrlPr>
                        </m:dPr>
                        <m:e>
                          <m:r>
                            <a:rPr kumimoji="1" lang="en-US" altLang="ja-JP" b="0" i="1" smtClean="0">
                              <a:solidFill>
                                <a:srgbClr val="505050"/>
                              </a:solidFill>
                              <a:latin typeface="Cambria Math" panose="02040503050406030204" pitchFamily="18" charset="0"/>
                            </a:rPr>
                            <m:t>𝑡</m:t>
                          </m:r>
                        </m:e>
                      </m:d>
                      <m:r>
                        <a:rPr kumimoji="1" lang="en-US" altLang="ja-JP" b="0" i="1" smtClean="0">
                          <a:solidFill>
                            <a:srgbClr val="505050"/>
                          </a:solidFill>
                          <a:latin typeface="Cambria Math" panose="02040503050406030204" pitchFamily="18" charset="0"/>
                        </a:rPr>
                        <m:t>/</m:t>
                      </m:r>
                      <m:r>
                        <a:rPr kumimoji="1" lang="en-US" altLang="ja-JP" b="0" i="1" smtClean="0">
                          <a:solidFill>
                            <a:srgbClr val="505050"/>
                          </a:solidFill>
                          <a:latin typeface="Cambria Math" panose="02040503050406030204" pitchFamily="18" charset="0"/>
                        </a:rPr>
                        <m:t>𝑆</m:t>
                      </m:r>
                      <m:d>
                        <m:dPr>
                          <m:ctrlPr>
                            <a:rPr kumimoji="1" lang="en-US" altLang="ja-JP" b="0" i="1" smtClean="0">
                              <a:solidFill>
                                <a:srgbClr val="505050"/>
                              </a:solidFill>
                              <a:latin typeface="Cambria Math" panose="02040503050406030204" pitchFamily="18" charset="0"/>
                            </a:rPr>
                          </m:ctrlPr>
                        </m:dPr>
                        <m:e>
                          <m:r>
                            <a:rPr kumimoji="1" lang="en-US" altLang="ja-JP" b="0" i="1" smtClean="0">
                              <a:solidFill>
                                <a:srgbClr val="505050"/>
                              </a:solidFill>
                              <a:latin typeface="Cambria Math" panose="02040503050406030204" pitchFamily="18" charset="0"/>
                            </a:rPr>
                            <m:t>𝑡</m:t>
                          </m:r>
                        </m:e>
                      </m:d>
                    </m:oMath>
                  </m:oMathPara>
                </a14:m>
                <a:endParaRPr kumimoji="1" lang="en-US" altLang="ja-JP" dirty="0" smtClean="0">
                  <a:solidFill>
                    <a:srgbClr val="505050"/>
                  </a:solidFill>
                </a:endParaRPr>
              </a:p>
              <a:p>
                <a:pPr algn="ctr"/>
                <a14:m>
                  <m:oMathPara xmlns:m="http://schemas.openxmlformats.org/officeDocument/2006/math">
                    <m:oMathParaPr>
                      <m:jc m:val="centerGroup"/>
                    </m:oMathParaPr>
                    <m:oMath xmlns:m="http://schemas.openxmlformats.org/officeDocument/2006/math">
                      <m:r>
                        <m:rPr>
                          <m:sty m:val="p"/>
                        </m:rPr>
                        <a:rPr lang="en-US" altLang="ja-JP" b="0" i="0" smtClean="0">
                          <a:solidFill>
                            <a:srgbClr val="505050"/>
                          </a:solidFill>
                          <a:latin typeface="Cambria Math" panose="02040503050406030204" pitchFamily="18" charset="0"/>
                        </a:rPr>
                        <m:t>d</m:t>
                      </m:r>
                      <m:r>
                        <a:rPr lang="en-US" altLang="ja-JP" b="0" i="1" smtClean="0">
                          <a:solidFill>
                            <a:srgbClr val="505050"/>
                          </a:solidFill>
                          <a:latin typeface="Cambria Math" panose="02040503050406030204" pitchFamily="18" charset="0"/>
                        </a:rPr>
                        <m:t>𝐹</m:t>
                      </m:r>
                      <m:d>
                        <m:dPr>
                          <m:ctrlPr>
                            <a:rPr lang="en-US" altLang="ja-JP" i="1">
                              <a:solidFill>
                                <a:srgbClr val="505050"/>
                              </a:solidFill>
                              <a:latin typeface="Cambria Math" panose="02040503050406030204" pitchFamily="18" charset="0"/>
                            </a:rPr>
                          </m:ctrlPr>
                        </m:dPr>
                        <m:e>
                          <m:r>
                            <a:rPr lang="en-US" altLang="ja-JP" i="1">
                              <a:solidFill>
                                <a:srgbClr val="505050"/>
                              </a:solidFill>
                              <a:latin typeface="Cambria Math" panose="02040503050406030204" pitchFamily="18" charset="0"/>
                            </a:rPr>
                            <m:t>𝑡</m:t>
                          </m:r>
                        </m:e>
                      </m:d>
                      <m:r>
                        <a:rPr lang="en-US" altLang="ja-JP" b="0" i="1" smtClean="0">
                          <a:solidFill>
                            <a:srgbClr val="505050"/>
                          </a:solidFill>
                          <a:latin typeface="Cambria Math" panose="02040503050406030204" pitchFamily="18" charset="0"/>
                        </a:rPr>
                        <m:t>=</m:t>
                      </m:r>
                      <m:r>
                        <a:rPr lang="en-US" altLang="ja-JP" i="1">
                          <a:solidFill>
                            <a:srgbClr val="505050"/>
                          </a:solidFill>
                          <a:latin typeface="Cambria Math" panose="02040503050406030204" pitchFamily="18" charset="0"/>
                        </a:rPr>
                        <m:t>h</m:t>
                      </m:r>
                      <m:d>
                        <m:dPr>
                          <m:ctrlPr>
                            <a:rPr lang="en-US" altLang="ja-JP" i="1">
                              <a:solidFill>
                                <a:srgbClr val="505050"/>
                              </a:solidFill>
                              <a:latin typeface="Cambria Math" panose="02040503050406030204" pitchFamily="18" charset="0"/>
                            </a:rPr>
                          </m:ctrlPr>
                        </m:dPr>
                        <m:e>
                          <m:r>
                            <a:rPr lang="en-US" altLang="ja-JP" i="1">
                              <a:solidFill>
                                <a:srgbClr val="505050"/>
                              </a:solidFill>
                              <a:latin typeface="Cambria Math" panose="02040503050406030204" pitchFamily="18" charset="0"/>
                            </a:rPr>
                            <m:t>𝑡</m:t>
                          </m:r>
                        </m:e>
                      </m:d>
                      <m:r>
                        <a:rPr lang="en-US" altLang="ja-JP" i="1">
                          <a:solidFill>
                            <a:srgbClr val="505050"/>
                          </a:solidFill>
                          <a:latin typeface="Cambria Math" panose="02040503050406030204" pitchFamily="18" charset="0"/>
                        </a:rPr>
                        <m:t>𝑆</m:t>
                      </m:r>
                      <m:d>
                        <m:dPr>
                          <m:ctrlPr>
                            <a:rPr lang="en-US" altLang="ja-JP" i="1">
                              <a:solidFill>
                                <a:srgbClr val="505050"/>
                              </a:solidFill>
                              <a:latin typeface="Cambria Math" panose="02040503050406030204" pitchFamily="18" charset="0"/>
                            </a:rPr>
                          </m:ctrlPr>
                        </m:dPr>
                        <m:e>
                          <m:r>
                            <a:rPr lang="en-US" altLang="ja-JP" i="1">
                              <a:solidFill>
                                <a:srgbClr val="505050"/>
                              </a:solidFill>
                              <a:latin typeface="Cambria Math" panose="02040503050406030204" pitchFamily="18" charset="0"/>
                            </a:rPr>
                            <m:t>𝑡</m:t>
                          </m:r>
                        </m:e>
                      </m:d>
                      <m:r>
                        <m:rPr>
                          <m:sty m:val="p"/>
                        </m:rPr>
                        <a:rPr lang="en-US" altLang="ja-JP" b="0" i="0" smtClean="0">
                          <a:solidFill>
                            <a:srgbClr val="505050"/>
                          </a:solidFill>
                          <a:latin typeface="Cambria Math" panose="02040503050406030204" pitchFamily="18" charset="0"/>
                        </a:rPr>
                        <m:t>d</m:t>
                      </m:r>
                      <m:r>
                        <a:rPr lang="en-US" altLang="ja-JP" b="0" i="1" smtClean="0">
                          <a:solidFill>
                            <a:srgbClr val="505050"/>
                          </a:solidFill>
                          <a:latin typeface="Cambria Math" panose="02040503050406030204" pitchFamily="18" charset="0"/>
                        </a:rPr>
                        <m:t>𝑡</m:t>
                      </m:r>
                    </m:oMath>
                  </m:oMathPara>
                </a14:m>
                <a:endParaRPr kumimoji="1" lang="ja-JP" altLang="en-US" dirty="0">
                  <a:solidFill>
                    <a:srgbClr val="505050"/>
                  </a:solidFill>
                </a:endParaRPr>
              </a:p>
            </p:txBody>
          </p:sp>
        </mc:Choice>
        <mc:Fallback xmlns="">
          <p:sp>
            <p:nvSpPr>
              <p:cNvPr id="5" name="角丸四角形 4"/>
              <p:cNvSpPr>
                <a:spLocks noRot="1" noChangeAspect="1" noMove="1" noResize="1" noEditPoints="1" noAdjustHandles="1" noChangeArrowheads="1" noChangeShapeType="1" noTextEdit="1"/>
              </p:cNvSpPr>
              <p:nvPr/>
            </p:nvSpPr>
            <p:spPr>
              <a:xfrm>
                <a:off x="6585357" y="4437775"/>
                <a:ext cx="2206305" cy="958238"/>
              </a:xfrm>
              <a:prstGeom prst="roundRect">
                <a:avLst>
                  <a:gd name="adj" fmla="val 5410"/>
                </a:avLst>
              </a:prstGeom>
              <a:blipFill rotWithShape="0">
                <a:blip r:embed="rId3"/>
                <a:stretch>
                  <a:fillRect/>
                </a:stretch>
              </a:blipFill>
              <a:ln w="38100">
                <a:solidFill>
                  <a:srgbClr val="F03C3C"/>
                </a:solidFill>
                <a:prstDash val="dash"/>
              </a:ln>
            </p:spPr>
            <p:txBody>
              <a:bodyPr/>
              <a:lstStyle/>
              <a:p>
                <a:r>
                  <a:rPr lang="ja-JP" altLang="en-US">
                    <a:noFill/>
                  </a:rPr>
                  <a:t> </a:t>
                </a:r>
              </a:p>
            </p:txBody>
          </p:sp>
        </mc:Fallback>
      </mc:AlternateContent>
    </p:spTree>
    <p:extLst>
      <p:ext uri="{BB962C8B-B14F-4D97-AF65-F5344CB8AC3E}">
        <p14:creationId xmlns:p14="http://schemas.microsoft.com/office/powerpoint/2010/main" val="2662691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部分分布ハザード</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Autofit/>
              </a:bodyPr>
              <a:lstStyle/>
              <a:p>
                <a:r>
                  <a:rPr lang="ja-JP" altLang="en-US" sz="2600" dirty="0" smtClean="0"/>
                  <a:t>部分分布ハザード </a:t>
                </a:r>
                <a:r>
                  <a:rPr lang="en-US" altLang="ja-JP" sz="2600" dirty="0" smtClean="0"/>
                  <a:t>(</a:t>
                </a:r>
                <a:r>
                  <a:rPr lang="en-US" altLang="ja-JP" sz="2600" dirty="0" err="1" smtClean="0"/>
                  <a:t>subdistribution</a:t>
                </a:r>
                <a:r>
                  <a:rPr lang="en-US" altLang="ja-JP" sz="2600" dirty="0" smtClean="0"/>
                  <a:t> hazards)</a:t>
                </a:r>
                <a:endParaRPr lang="en-US" altLang="ja-JP" sz="2600" dirty="0"/>
              </a:p>
              <a:p>
                <a:pPr marL="0" indent="0">
                  <a:buNone/>
                </a:pPr>
                <a14:m>
                  <m:oMathPara xmlns:m="http://schemas.openxmlformats.org/officeDocument/2006/math">
                    <m:oMathParaPr>
                      <m:jc m:val="centerGroup"/>
                    </m:oMathParaPr>
                    <m:oMath xmlns:m="http://schemas.openxmlformats.org/officeDocument/2006/math">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𝛾</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𝑡</m:t>
                          </m:r>
                        </m:e>
                      </m:d>
                      <m:r>
                        <a:rPr lang="en-US" altLang="ja-JP" sz="2600" i="1" dirty="0">
                          <a:latin typeface="Cambria Math" panose="02040503050406030204" pitchFamily="18" charset="0"/>
                        </a:rPr>
                        <m:t>=</m:t>
                      </m:r>
                      <m:f>
                        <m:fPr>
                          <m:ctrlPr>
                            <a:rPr lang="en-US" altLang="ja-JP" sz="2600" i="1" dirty="0">
                              <a:latin typeface="Cambria Math" panose="02040503050406030204" pitchFamily="18" charset="0"/>
                            </a:rPr>
                          </m:ctrlPr>
                        </m:fPr>
                        <m:num>
                          <m:sSub>
                            <m:sSubPr>
                              <m:ctrlPr>
                                <a:rPr lang="en-US" altLang="ja-JP" sz="2600" i="1" dirty="0">
                                  <a:latin typeface="Cambria Math" panose="02040503050406030204" pitchFamily="18" charset="0"/>
                                </a:rPr>
                              </m:ctrlPr>
                            </m:sSubPr>
                            <m:e>
                              <m:r>
                                <a:rPr lang="en-US" altLang="ja-JP" sz="2600" i="1" dirty="0" err="1">
                                  <a:latin typeface="Cambria Math" panose="02040503050406030204" pitchFamily="18" charset="0"/>
                                </a:rPr>
                                <m:t>𝑓</m:t>
                              </m:r>
                            </m:e>
                            <m:sub>
                              <m:r>
                                <a:rPr lang="en-US" altLang="ja-JP" sz="2600" i="1" dirty="0" err="1">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𝑡</m:t>
                              </m:r>
                            </m:e>
                          </m:d>
                        </m:num>
                        <m:den>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𝐺</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𝑡</m:t>
                              </m:r>
                            </m:e>
                          </m:d>
                        </m:den>
                      </m:f>
                      <m:r>
                        <a:rPr lang="en-US" altLang="ja-JP" sz="2600" i="1" dirty="0">
                          <a:latin typeface="Cambria Math" panose="02040503050406030204" pitchFamily="18" charset="0"/>
                        </a:rPr>
                        <m:t>=</m:t>
                      </m:r>
                      <m:f>
                        <m:fPr>
                          <m:ctrlPr>
                            <a:rPr lang="en-US" altLang="ja-JP" sz="2600" i="1" dirty="0">
                              <a:latin typeface="Cambria Math" panose="02040503050406030204" pitchFamily="18" charset="0"/>
                            </a:rPr>
                          </m:ctrlPr>
                        </m:fPr>
                        <m:num>
                          <m:r>
                            <m:rPr>
                              <m:sty m:val="p"/>
                            </m:rPr>
                            <a:rPr lang="en-US" altLang="ja-JP" sz="2600" dirty="0">
                              <a:latin typeface="Cambria Math" panose="02040503050406030204" pitchFamily="18" charset="0"/>
                            </a:rPr>
                            <m:t>d</m:t>
                          </m:r>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𝐹</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𝑡</m:t>
                              </m:r>
                            </m:e>
                          </m:d>
                          <m:r>
                            <a:rPr lang="en-US" altLang="ja-JP" sz="2600" i="1" dirty="0">
                              <a:latin typeface="Cambria Math" panose="02040503050406030204" pitchFamily="18" charset="0"/>
                            </a:rPr>
                            <m:t>/</m:t>
                          </m:r>
                          <m:r>
                            <m:rPr>
                              <m:sty m:val="p"/>
                            </m:rPr>
                            <a:rPr lang="en-US" altLang="ja-JP" sz="2600" dirty="0">
                              <a:latin typeface="Cambria Math" panose="02040503050406030204" pitchFamily="18" charset="0"/>
                            </a:rPr>
                            <m:t>d</m:t>
                          </m:r>
                          <m:r>
                            <a:rPr lang="en-US" altLang="ja-JP" sz="2600" i="1" dirty="0">
                              <a:latin typeface="Cambria Math" panose="02040503050406030204" pitchFamily="18" charset="0"/>
                            </a:rPr>
                            <m:t>𝑡</m:t>
                          </m:r>
                        </m:num>
                        <m:den>
                          <m:r>
                            <a:rPr lang="en-US" altLang="ja-JP" sz="2600" i="1" dirty="0">
                              <a:latin typeface="Cambria Math" panose="02040503050406030204" pitchFamily="18" charset="0"/>
                            </a:rPr>
                            <m:t>1−</m:t>
                          </m:r>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𝐹</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𝑡</m:t>
                              </m:r>
                            </m:e>
                          </m:d>
                        </m:den>
                      </m:f>
                      <m:r>
                        <a:rPr lang="en-US" altLang="ja-JP" sz="2600" b="0" i="1" dirty="0" smtClean="0">
                          <a:latin typeface="Cambria Math" panose="02040503050406030204" pitchFamily="18" charset="0"/>
                        </a:rPr>
                        <m:t>=</m:t>
                      </m:r>
                      <m:f>
                        <m:fPr>
                          <m:ctrlPr>
                            <a:rPr lang="en-US" altLang="ja-JP" sz="2600" b="0" i="1" dirty="0" smtClean="0">
                              <a:latin typeface="Cambria Math" panose="02040503050406030204" pitchFamily="18" charset="0"/>
                            </a:rPr>
                          </m:ctrlPr>
                        </m:fPr>
                        <m:num>
                          <m:r>
                            <a:rPr lang="en-US" altLang="ja-JP" sz="2600" b="0" i="1" dirty="0" smtClean="0">
                              <a:latin typeface="Cambria Math" panose="02040503050406030204" pitchFamily="18" charset="0"/>
                            </a:rPr>
                            <m:t>−</m:t>
                          </m:r>
                          <m:r>
                            <m:rPr>
                              <m:sty m:val="p"/>
                            </m:rPr>
                            <a:rPr lang="en-US" altLang="ja-JP" sz="2600" b="0" i="0" dirty="0" smtClean="0">
                              <a:latin typeface="Cambria Math" panose="02040503050406030204" pitchFamily="18" charset="0"/>
                            </a:rPr>
                            <m:t>d</m:t>
                          </m:r>
                          <m:func>
                            <m:funcPr>
                              <m:ctrlPr>
                                <a:rPr lang="en-US" altLang="ja-JP" sz="2600" b="0" i="1" dirty="0" smtClean="0">
                                  <a:latin typeface="Cambria Math" panose="02040503050406030204" pitchFamily="18" charset="0"/>
                                </a:rPr>
                              </m:ctrlPr>
                            </m:funcPr>
                            <m:fName>
                              <m:r>
                                <m:rPr>
                                  <m:sty m:val="p"/>
                                </m:rPr>
                                <a:rPr lang="en-US" altLang="ja-JP" sz="2600" b="0" i="0" dirty="0" smtClean="0">
                                  <a:latin typeface="Cambria Math" panose="02040503050406030204" pitchFamily="18" charset="0"/>
                                </a:rPr>
                                <m:t>log</m:t>
                              </m:r>
                            </m:fName>
                            <m:e>
                              <m:d>
                                <m:dPr>
                                  <m:begChr m:val="{"/>
                                  <m:endChr m:val="}"/>
                                  <m:ctrlPr>
                                    <a:rPr lang="en-US" altLang="ja-JP" sz="2600" b="0" i="1" dirty="0" smtClean="0">
                                      <a:latin typeface="Cambria Math" panose="02040503050406030204" pitchFamily="18" charset="0"/>
                                    </a:rPr>
                                  </m:ctrlPr>
                                </m:dPr>
                                <m:e>
                                  <m:r>
                                    <a:rPr lang="en-US" altLang="ja-JP" sz="2600" b="0" i="1" dirty="0" smtClean="0">
                                      <a:latin typeface="Cambria Math" panose="02040503050406030204" pitchFamily="18" charset="0"/>
                                    </a:rPr>
                                    <m:t>1−</m:t>
                                  </m:r>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𝐹</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𝑡</m:t>
                                      </m:r>
                                    </m:e>
                                  </m:d>
                                </m:e>
                              </m:d>
                            </m:e>
                          </m:func>
                        </m:num>
                        <m:den>
                          <m:r>
                            <m:rPr>
                              <m:sty m:val="p"/>
                            </m:rPr>
                            <a:rPr lang="en-US" altLang="ja-JP" sz="2600" b="0" i="0" dirty="0" smtClean="0">
                              <a:latin typeface="Cambria Math" panose="02040503050406030204" pitchFamily="18" charset="0"/>
                            </a:rPr>
                            <m:t>d</m:t>
                          </m:r>
                          <m:r>
                            <a:rPr lang="en-US" altLang="ja-JP" sz="2600" b="0" i="1" dirty="0" smtClean="0">
                              <a:latin typeface="Cambria Math" panose="02040503050406030204" pitchFamily="18" charset="0"/>
                            </a:rPr>
                            <m:t>𝑡</m:t>
                          </m:r>
                        </m:den>
                      </m:f>
                    </m:oMath>
                    <m:oMath xmlns:m="http://schemas.openxmlformats.org/officeDocument/2006/math">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𝐺</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𝑡</m:t>
                          </m:r>
                        </m:e>
                      </m:d>
                      <m:r>
                        <a:rPr lang="en-US" altLang="ja-JP" sz="2600" i="1" dirty="0">
                          <a:latin typeface="Cambria Math" panose="02040503050406030204" pitchFamily="18" charset="0"/>
                        </a:rPr>
                        <m:t>=1−</m:t>
                      </m:r>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𝐹</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𝑡</m:t>
                          </m:r>
                        </m:e>
                      </m:d>
                    </m:oMath>
                  </m:oMathPara>
                </a14:m>
                <a:endParaRPr lang="en-US" altLang="ja-JP" sz="2600" dirty="0"/>
              </a:p>
              <a:p>
                <a:r>
                  <a:rPr lang="en-US" altLang="ja-JP" sz="2600" dirty="0" smtClean="0"/>
                  <a:t>CIF</a:t>
                </a:r>
                <a:r>
                  <a:rPr lang="ja-JP" altLang="en-US" sz="2600" dirty="0" smtClean="0"/>
                  <a:t>ベースのハザード</a:t>
                </a:r>
                <a:endParaRPr lang="en-US" altLang="ja-JP" sz="2600" dirty="0" smtClean="0"/>
              </a:p>
              <a:p>
                <a:pPr lvl="1"/>
                <a14:m>
                  <m:oMath xmlns:m="http://schemas.openxmlformats.org/officeDocument/2006/math">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𝐹</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𝑡</m:t>
                        </m:r>
                      </m:e>
                    </m:d>
                    <m:r>
                      <a:rPr lang="en-US" altLang="ja-JP" sz="2600" i="1" dirty="0">
                        <a:latin typeface="Cambria Math" panose="02040503050406030204" pitchFamily="18" charset="0"/>
                      </a:rPr>
                      <m:t>=</m:t>
                    </m:r>
                    <m:nary>
                      <m:naryPr>
                        <m:ctrlPr>
                          <a:rPr lang="en-US" altLang="ja-JP" sz="2600" i="1" dirty="0">
                            <a:latin typeface="Cambria Math" panose="02040503050406030204" pitchFamily="18" charset="0"/>
                          </a:rPr>
                        </m:ctrlPr>
                      </m:naryPr>
                      <m:sub>
                        <m:r>
                          <a:rPr lang="en-US" altLang="ja-JP" sz="2600" i="1" dirty="0">
                            <a:latin typeface="Cambria Math" panose="02040503050406030204" pitchFamily="18" charset="0"/>
                          </a:rPr>
                          <m:t>0</m:t>
                        </m:r>
                      </m:sub>
                      <m:sup>
                        <m:r>
                          <a:rPr lang="en-US" altLang="ja-JP" sz="2600" i="1" dirty="0">
                            <a:latin typeface="Cambria Math" panose="02040503050406030204" pitchFamily="18" charset="0"/>
                          </a:rPr>
                          <m:t>𝑡</m:t>
                        </m:r>
                      </m:sup>
                      <m:e>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𝛾</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𝑢</m:t>
                            </m:r>
                          </m:e>
                        </m:d>
                        <m:d>
                          <m:dPr>
                            <m:begChr m:val="{"/>
                            <m:endChr m:val="}"/>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1−</m:t>
                            </m:r>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𝐹</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𝑢</m:t>
                                </m:r>
                              </m:e>
                            </m:d>
                          </m:e>
                        </m:d>
                        <m:r>
                          <m:rPr>
                            <m:sty m:val="p"/>
                          </m:rPr>
                          <a:rPr lang="en-US" altLang="ja-JP" sz="2600" dirty="0">
                            <a:latin typeface="Cambria Math" panose="02040503050406030204" pitchFamily="18" charset="0"/>
                          </a:rPr>
                          <m:t>d</m:t>
                        </m:r>
                        <m:r>
                          <a:rPr lang="en-US" altLang="ja-JP" sz="2600" i="1" dirty="0">
                            <a:latin typeface="Cambria Math" panose="02040503050406030204" pitchFamily="18" charset="0"/>
                          </a:rPr>
                          <m:t>𝑢</m:t>
                        </m:r>
                      </m:e>
                    </m:nary>
                  </m:oMath>
                </a14:m>
                <a:endParaRPr lang="en-US" altLang="ja-JP" sz="2600" dirty="0" smtClean="0">
                  <a:latin typeface="Cambria Math" panose="02040503050406030204" pitchFamily="18" charset="0"/>
                </a:endParaRPr>
              </a:p>
              <a:p>
                <a:pPr lvl="1"/>
                <a:r>
                  <a:rPr lang="ja-JP" altLang="en-US" sz="2600" dirty="0" smtClean="0">
                    <a:latin typeface="Cambria Math" panose="02040503050406030204" pitchFamily="18" charset="0"/>
                  </a:rPr>
                  <a:t>イベント</a:t>
                </a:r>
                <a14:m>
                  <m:oMath xmlns:m="http://schemas.openxmlformats.org/officeDocument/2006/math">
                    <m:r>
                      <a:rPr lang="en-US" altLang="ja-JP" sz="2600" i="1" dirty="0">
                        <a:latin typeface="Cambria Math" panose="02040503050406030204" pitchFamily="18" charset="0"/>
                      </a:rPr>
                      <m:t>𝑗</m:t>
                    </m:r>
                  </m:oMath>
                </a14:m>
                <a:r>
                  <a:rPr lang="ja-JP" altLang="en-US" sz="2600" dirty="0" smtClean="0">
                    <a:latin typeface="Cambria Math" panose="02040503050406030204" pitchFamily="18" charset="0"/>
                  </a:rPr>
                  <a:t>の死亡</a:t>
                </a:r>
                <a:r>
                  <a:rPr lang="ja-JP" altLang="en-US" sz="2600" dirty="0">
                    <a:latin typeface="Cambria Math" panose="02040503050406030204" pitchFamily="18" charset="0"/>
                  </a:rPr>
                  <a:t>確率にも対応</a:t>
                </a:r>
                <a14:m>
                  <m:oMath xmlns:m="http://schemas.openxmlformats.org/officeDocument/2006/math">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𝐹</m:t>
                        </m:r>
                      </m:e>
                      <m:sub>
                        <m:r>
                          <a:rPr lang="en-US" altLang="ja-JP" sz="2600" i="1" dirty="0">
                            <a:latin typeface="Cambria Math" panose="02040503050406030204" pitchFamily="18" charset="0"/>
                          </a:rPr>
                          <m:t>𝑗𝑘</m:t>
                        </m:r>
                      </m:sub>
                    </m:sSub>
                    <m:d>
                      <m:dPr>
                        <m:ctrlPr>
                          <a:rPr lang="en-US" altLang="ja-JP" sz="2600" i="1" dirty="0">
                            <a:latin typeface="Cambria Math" panose="02040503050406030204" pitchFamily="18" charset="0"/>
                          </a:rPr>
                        </m:ctrlPr>
                      </m:dPr>
                      <m:e>
                        <m:r>
                          <a:rPr lang="en-US" altLang="ja-JP" sz="2600" i="1" dirty="0">
                            <a:latin typeface="Cambria Math" panose="02040503050406030204" pitchFamily="18" charset="0"/>
                          </a:rPr>
                          <m:t>∞</m:t>
                        </m:r>
                      </m:e>
                    </m:d>
                    <m:r>
                      <a:rPr lang="en-US" altLang="ja-JP" sz="2600" i="1" dirty="0">
                        <a:latin typeface="Cambria Math" panose="02040503050406030204" pitchFamily="18" charset="0"/>
                      </a:rPr>
                      <m:t>=</m:t>
                    </m:r>
                    <m:func>
                      <m:funcPr>
                        <m:ctrlPr>
                          <a:rPr lang="en-US" altLang="ja-JP" sz="2600" i="1" dirty="0">
                            <a:latin typeface="Cambria Math" panose="02040503050406030204" pitchFamily="18" charset="0"/>
                          </a:rPr>
                        </m:ctrlPr>
                      </m:funcPr>
                      <m:fName>
                        <m:r>
                          <m:rPr>
                            <m:sty m:val="p"/>
                          </m:rPr>
                          <a:rPr lang="en-US" altLang="ja-JP" sz="2600" dirty="0">
                            <a:latin typeface="Cambria Math" panose="02040503050406030204" pitchFamily="18" charset="0"/>
                          </a:rPr>
                          <m:t>Pr</m:t>
                        </m:r>
                      </m:fName>
                      <m:e>
                        <m:d>
                          <m:dPr>
                            <m:ctrlPr>
                              <a:rPr lang="en-US" altLang="ja-JP" sz="2600" i="1" dirty="0">
                                <a:latin typeface="Cambria Math" panose="02040503050406030204" pitchFamily="18" charset="0"/>
                              </a:rPr>
                            </m:ctrlPr>
                          </m:dPr>
                          <m:e>
                            <m:sSub>
                              <m:sSubPr>
                                <m:ctrlPr>
                                  <a:rPr lang="en-US" altLang="ja-JP" sz="2600" i="1" dirty="0">
                                    <a:latin typeface="Cambria Math" panose="02040503050406030204" pitchFamily="18" charset="0"/>
                                  </a:rPr>
                                </m:ctrlPr>
                              </m:sSubPr>
                              <m:e>
                                <m:r>
                                  <a:rPr lang="en-US" altLang="ja-JP" sz="2600" i="1" dirty="0">
                                    <a:latin typeface="Cambria Math" panose="02040503050406030204" pitchFamily="18" charset="0"/>
                                  </a:rPr>
                                  <m:t>𝛿</m:t>
                                </m:r>
                              </m:e>
                              <m:sub>
                                <m:r>
                                  <a:rPr lang="en-US" altLang="ja-JP" sz="2600" i="1" dirty="0">
                                    <a:latin typeface="Cambria Math" panose="02040503050406030204" pitchFamily="18" charset="0"/>
                                  </a:rPr>
                                  <m:t>𝑖𝑘</m:t>
                                </m:r>
                              </m:sub>
                            </m:sSub>
                            <m:r>
                              <a:rPr lang="en-US" altLang="ja-JP" sz="2600" i="1" dirty="0">
                                <a:latin typeface="Cambria Math" panose="02040503050406030204" pitchFamily="18" charset="0"/>
                              </a:rPr>
                              <m:t>=</m:t>
                            </m:r>
                            <m:r>
                              <a:rPr lang="en-US" altLang="ja-JP" sz="2600" i="1" dirty="0">
                                <a:latin typeface="Cambria Math" panose="02040503050406030204" pitchFamily="18" charset="0"/>
                              </a:rPr>
                              <m:t>𝑗</m:t>
                            </m:r>
                          </m:e>
                        </m:d>
                      </m:e>
                    </m:func>
                  </m:oMath>
                </a14:m>
                <a:endParaRPr lang="en-US" altLang="ja-JP" sz="2600" dirty="0" smtClean="0">
                  <a:latin typeface="Cambria Math" panose="02040503050406030204" pitchFamily="18" charset="0"/>
                </a:endParaRPr>
              </a:p>
              <a:p>
                <a:pPr lvl="1"/>
                <a:r>
                  <a:rPr lang="ja-JP" altLang="en-US" sz="2600" dirty="0">
                    <a:latin typeface="Cambria Math" panose="02040503050406030204" pitchFamily="18" charset="0"/>
                  </a:rPr>
                  <a:t>イベント</a:t>
                </a:r>
                <a14:m>
                  <m:oMath xmlns:m="http://schemas.openxmlformats.org/officeDocument/2006/math">
                    <m:r>
                      <a:rPr lang="en-US" altLang="ja-JP" sz="2600" i="1" dirty="0">
                        <a:latin typeface="Cambria Math" panose="02040503050406030204" pitchFamily="18" charset="0"/>
                      </a:rPr>
                      <m:t>𝑗</m:t>
                    </m:r>
                  </m:oMath>
                </a14:m>
                <a:r>
                  <a:rPr lang="ja-JP" altLang="en-US" sz="2600" dirty="0">
                    <a:latin typeface="Cambria Math" panose="02040503050406030204" pitchFamily="18" charset="0"/>
                  </a:rPr>
                  <a:t>の死亡</a:t>
                </a:r>
                <a:r>
                  <a:rPr lang="ja-JP" altLang="en-US" sz="2600" dirty="0" smtClean="0">
                    <a:latin typeface="Cambria Math" panose="02040503050406030204" pitchFamily="18" charset="0"/>
                  </a:rPr>
                  <a:t>確率ベースの率 </a:t>
                </a:r>
                <a:r>
                  <a:rPr lang="en-US" altLang="ja-JP" sz="2600" dirty="0" smtClean="0">
                    <a:latin typeface="Cambria Math" panose="02040503050406030204" pitchFamily="18" charset="0"/>
                  </a:rPr>
                  <a:t>(</a:t>
                </a:r>
                <a:r>
                  <a:rPr lang="ja-JP" altLang="en-US" sz="2600" dirty="0" err="1" smtClean="0">
                    <a:latin typeface="Cambria Math" panose="02040503050406030204" pitchFamily="18" charset="0"/>
                  </a:rPr>
                  <a:t>のような</a:t>
                </a:r>
                <a:r>
                  <a:rPr lang="en-US" altLang="ja-JP" sz="2600" dirty="0" smtClean="0">
                    <a:latin typeface="Cambria Math" panose="02040503050406030204" pitchFamily="18" charset="0"/>
                  </a:rPr>
                  <a:t>) </a:t>
                </a:r>
                <a:r>
                  <a:rPr lang="ja-JP" altLang="en-US" sz="2600" dirty="0" smtClean="0">
                    <a:latin typeface="Cambria Math" panose="02040503050406030204" pitchFamily="18" charset="0"/>
                  </a:rPr>
                  <a:t>指標</a:t>
                </a:r>
                <a:endParaRPr lang="en-US" altLang="ja-JP" sz="2600" dirty="0" smtClean="0"/>
              </a:p>
              <a:p>
                <a:r>
                  <a:rPr lang="ja-JP" altLang="en-US" sz="2600" dirty="0"/>
                  <a:t>時間</a:t>
                </a:r>
                <a14:m>
                  <m:oMath xmlns:m="http://schemas.openxmlformats.org/officeDocument/2006/math">
                    <m:r>
                      <a:rPr lang="en-US" altLang="ja-JP" sz="2600" i="1" dirty="0">
                        <a:latin typeface="Cambria Math" panose="02040503050406030204" pitchFamily="18" charset="0"/>
                      </a:rPr>
                      <m:t>𝑡</m:t>
                    </m:r>
                  </m:oMath>
                </a14:m>
                <a:r>
                  <a:rPr lang="ja-JP" altLang="en-US" sz="2600" dirty="0" smtClean="0"/>
                  <a:t>まで</a:t>
                </a:r>
                <a:r>
                  <a:rPr lang="ja-JP" altLang="en-US" sz="2600" dirty="0"/>
                  <a:t>イベント</a:t>
                </a:r>
                <a14:m>
                  <m:oMath xmlns:m="http://schemas.openxmlformats.org/officeDocument/2006/math">
                    <m:r>
                      <a:rPr lang="en-US" altLang="ja-JP" sz="2600" i="1" dirty="0">
                        <a:latin typeface="Cambria Math" panose="02040503050406030204" pitchFamily="18" charset="0"/>
                      </a:rPr>
                      <m:t>𝑗</m:t>
                    </m:r>
                  </m:oMath>
                </a14:m>
                <a:r>
                  <a:rPr lang="ja-JP" altLang="en-US" sz="2600" dirty="0" smtClean="0"/>
                  <a:t>が起きておらず</a:t>
                </a:r>
                <a:r>
                  <a:rPr lang="en-US" altLang="ja-JP" sz="2600" dirty="0" smtClean="0"/>
                  <a:t>, </a:t>
                </a:r>
                <a:r>
                  <a:rPr lang="ja-JP" altLang="en-US" sz="2600" dirty="0"/>
                  <a:t>次の瞬間</a:t>
                </a:r>
                <a:r>
                  <a:rPr lang="ja-JP" altLang="en-US" sz="2600" dirty="0" smtClean="0"/>
                  <a:t>にイベント</a:t>
                </a:r>
                <a14:m>
                  <m:oMath xmlns:m="http://schemas.openxmlformats.org/officeDocument/2006/math">
                    <m:r>
                      <a:rPr lang="en-US" altLang="ja-JP" sz="2600" i="1" dirty="0">
                        <a:latin typeface="Cambria Math" panose="02040503050406030204" pitchFamily="18" charset="0"/>
                      </a:rPr>
                      <m:t>𝑗</m:t>
                    </m:r>
                  </m:oMath>
                </a14:m>
                <a:r>
                  <a:rPr lang="ja-JP" altLang="en-US" sz="2600" dirty="0"/>
                  <a:t>が起こる</a:t>
                </a:r>
                <a:r>
                  <a:rPr lang="ja-JP" altLang="en-US" sz="2600" dirty="0" smtClean="0"/>
                  <a:t>率</a:t>
                </a:r>
                <a:endParaRPr lang="en-US" altLang="ja-JP" sz="26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1040" t="-1095" b="-54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8</a:t>
            </a:fld>
            <a:endParaRPr kumimoji="1" lang="ja-JP" altLang="en-US"/>
          </a:p>
        </p:txBody>
      </p:sp>
    </p:spTree>
    <p:extLst>
      <p:ext uri="{BB962C8B-B14F-4D97-AF65-F5344CB8AC3E}">
        <p14:creationId xmlns:p14="http://schemas.microsoft.com/office/powerpoint/2010/main" val="413144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3575" y="4028027"/>
            <a:ext cx="3600000" cy="2700000"/>
          </a:xfrm>
          <a:prstGeom prst="rect">
            <a:avLst/>
          </a:prstGeom>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28" y="3998693"/>
            <a:ext cx="3600000" cy="2700000"/>
          </a:xfrm>
          <a:prstGeom prst="rect">
            <a:avLst/>
          </a:prstGeom>
        </p:spPr>
      </p:pic>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noAutofit/>
              </a:bodyPr>
              <a:lstStyle/>
              <a:p>
                <a:r>
                  <a:rPr lang="ja-JP" altLang="en-US" sz="2800" dirty="0" smtClean="0"/>
                  <a:t>例：原因</a:t>
                </a:r>
                <a:r>
                  <a:rPr lang="ja-JP" altLang="en-US" sz="2800" dirty="0"/>
                  <a:t>別ハザードと部分分布</a:t>
                </a:r>
                <a:r>
                  <a:rPr lang="ja-JP" altLang="en-US" sz="2800" dirty="0" smtClean="0"/>
                  <a:t>ハザード</a:t>
                </a:r>
                <a:r>
                  <a:rPr lang="en-US" altLang="ja-JP" sz="2800" dirty="0" smtClean="0"/>
                  <a:t/>
                </a:r>
                <a:br>
                  <a:rPr lang="en-US" altLang="ja-JP" sz="2800" dirty="0" smtClean="0"/>
                </a:br>
                <a:r>
                  <a:rPr lang="ja-JP" altLang="en-US" sz="2800" dirty="0">
                    <a:latin typeface="Cambria Math" panose="02040503050406030204" pitchFamily="18" charset="0"/>
                  </a:rPr>
                  <a:t>原因別ハザード</a:t>
                </a:r>
                <a14:m>
                  <m:oMath xmlns:m="http://schemas.openxmlformats.org/officeDocument/2006/math">
                    <m:sSub>
                      <m:sSubPr>
                        <m:ctrlPr>
                          <a:rPr lang="en-US" altLang="ja-JP" sz="2800" i="1" dirty="0">
                            <a:latin typeface="Cambria Math" panose="02040503050406030204" pitchFamily="18" charset="0"/>
                          </a:rPr>
                        </m:ctrlPr>
                      </m:sSubPr>
                      <m:e>
                        <m:r>
                          <a:rPr lang="en-US" altLang="ja-JP" sz="2800" i="1" dirty="0">
                            <a:latin typeface="Cambria Math" panose="02040503050406030204" pitchFamily="18" charset="0"/>
                          </a:rPr>
                          <m:t>𝜆</m:t>
                        </m:r>
                      </m:e>
                      <m:sub>
                        <m:r>
                          <a:rPr lang="en-US" altLang="ja-JP" sz="2800" i="1" dirty="0">
                            <a:latin typeface="Cambria Math" panose="02040503050406030204" pitchFamily="18" charset="0"/>
                          </a:rPr>
                          <m:t>𝑗𝑘</m:t>
                        </m:r>
                      </m:sub>
                    </m:sSub>
                    <m:d>
                      <m:dPr>
                        <m:ctrlPr>
                          <a:rPr lang="en-US" altLang="ja-JP" sz="2800" i="1" dirty="0">
                            <a:latin typeface="Cambria Math" panose="02040503050406030204" pitchFamily="18" charset="0"/>
                          </a:rPr>
                        </m:ctrlPr>
                      </m:dPr>
                      <m:e>
                        <m:r>
                          <a:rPr lang="en-US" altLang="ja-JP" sz="2800" i="1" dirty="0">
                            <a:latin typeface="Cambria Math" panose="02040503050406030204" pitchFamily="18" charset="0"/>
                          </a:rPr>
                          <m:t>𝑡</m:t>
                        </m:r>
                      </m:e>
                    </m:d>
                  </m:oMath>
                </a14:m>
                <a:r>
                  <a:rPr lang="ja-JP" altLang="en-US" sz="2800" dirty="0"/>
                  <a:t>が全て</a:t>
                </a:r>
                <a:r>
                  <a:rPr lang="ja-JP" altLang="en-US" sz="2800" dirty="0" smtClean="0"/>
                  <a:t>定数の場合</a:t>
                </a:r>
                <a:endParaRPr kumimoji="1" lang="ja-JP" altLang="en-US" sz="2800" dirty="0"/>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4"/>
                <a:stretch>
                  <a:fillRect l="-1387" t="-19231" b="-3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kumimoji="1" lang="ja-JP" altLang="en-US" sz="2400" dirty="0" smtClean="0"/>
                  <a:t>イベント</a:t>
                </a:r>
                <a:r>
                  <a:rPr kumimoji="1" lang="en-US" altLang="ja-JP" sz="2400" dirty="0" smtClean="0"/>
                  <a:t>1</a:t>
                </a:r>
              </a:p>
              <a:p>
                <a:pPr lvl="1"/>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𝜆</m:t>
                        </m:r>
                      </m:e>
                      <m:sub>
                        <m:r>
                          <a:rPr lang="en-US" altLang="ja-JP" sz="2400" i="1" dirty="0">
                            <a:latin typeface="Cambria Math" panose="02040503050406030204" pitchFamily="18" charset="0"/>
                          </a:rPr>
                          <m:t>11</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r>
                      <a:rPr lang="en-US" altLang="ja-JP" sz="2400" i="1" dirty="0">
                        <a:latin typeface="Cambria Math" panose="02040503050406030204" pitchFamily="18" charset="0"/>
                      </a:rPr>
                      <m:t>=3</m:t>
                    </m:r>
                  </m:oMath>
                </a14:m>
                <a:endParaRPr lang="en-US" altLang="ja-JP" sz="2400" i="1" dirty="0" smtClean="0">
                  <a:latin typeface="Cambria Math" panose="02040503050406030204" pitchFamily="18" charset="0"/>
                </a:endParaRPr>
              </a:p>
              <a:p>
                <a:pPr lvl="1"/>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𝜆</m:t>
                        </m:r>
                      </m:e>
                      <m:sub>
                        <m:r>
                          <a:rPr lang="en-US" altLang="ja-JP" sz="2400" i="1" dirty="0">
                            <a:latin typeface="Cambria Math" panose="02040503050406030204" pitchFamily="18" charset="0"/>
                          </a:rPr>
                          <m:t>12</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r>
                      <a:rPr lang="en-US" altLang="ja-JP" sz="2400" i="1" dirty="0">
                        <a:latin typeface="Cambria Math" panose="02040503050406030204" pitchFamily="18" charset="0"/>
                      </a:rPr>
                      <m:t>=2</m:t>
                    </m:r>
                  </m:oMath>
                </a14:m>
                <a:endParaRPr kumimoji="1" lang="en-US" altLang="ja-JP" sz="2400" dirty="0" smtClean="0"/>
              </a:p>
              <a:p>
                <a:pPr lvl="1"/>
                <a14:m>
                  <m:oMath xmlns:m="http://schemas.openxmlformats.org/officeDocument/2006/math">
                    <m:sSub>
                      <m:sSubPr>
                        <m:ctrlPr>
                          <a:rPr lang="en-US" altLang="ja-JP" sz="2400" i="1" dirty="0">
                            <a:latin typeface="Cambria Math" panose="02040503050406030204" pitchFamily="18" charset="0"/>
                          </a:rPr>
                        </m:ctrlPr>
                      </m:sSubPr>
                      <m:e>
                        <m:r>
                          <a:rPr lang="en-US" altLang="ja-JP" sz="2400" b="0" i="1" dirty="0" smtClean="0">
                            <a:latin typeface="Cambria Math" panose="02040503050406030204" pitchFamily="18" charset="0"/>
                          </a:rPr>
                          <m:t>𝐹</m:t>
                        </m:r>
                      </m:e>
                      <m:sub>
                        <m:r>
                          <a:rPr lang="en-US" altLang="ja-JP" sz="2400" i="1" dirty="0">
                            <a:latin typeface="Cambria Math" panose="02040503050406030204" pitchFamily="18" charset="0"/>
                          </a:rPr>
                          <m:t>11</m:t>
                        </m:r>
                      </m:sub>
                    </m:sSub>
                    <m:d>
                      <m:dPr>
                        <m:ctrlPr>
                          <a:rPr lang="en-US" altLang="ja-JP" sz="2400" b="0" i="1" dirty="0" smtClean="0">
                            <a:latin typeface="Cambria Math" panose="02040503050406030204" pitchFamily="18" charset="0"/>
                          </a:rPr>
                        </m:ctrlPr>
                      </m:dPr>
                      <m:e>
                        <m:r>
                          <a:rPr lang="en-US" altLang="ja-JP" sz="2400" b="0" i="1" dirty="0" smtClean="0">
                            <a:latin typeface="Cambria Math" panose="02040503050406030204" pitchFamily="18" charset="0"/>
                          </a:rPr>
                          <m:t>𝑡</m:t>
                        </m:r>
                      </m:e>
                    </m:d>
                    <m:r>
                      <a:rPr lang="en-US" altLang="ja-JP" sz="2400" b="0" i="1" dirty="0" smtClean="0">
                        <a:latin typeface="Cambria Math" panose="02040503050406030204" pitchFamily="18" charset="0"/>
                      </a:rPr>
                      <m:t>=</m:t>
                    </m:r>
                    <m:d>
                      <m:dPr>
                        <m:ctrlPr>
                          <a:rPr lang="en-US" altLang="ja-JP" sz="2400" b="0" i="1" dirty="0" smtClean="0">
                            <a:latin typeface="Cambria Math" panose="02040503050406030204" pitchFamily="18" charset="0"/>
                          </a:rPr>
                        </m:ctrlPr>
                      </m:dPr>
                      <m:e>
                        <m:r>
                          <a:rPr lang="en-US" altLang="ja-JP" sz="2400" b="0" i="1" dirty="0" smtClean="0">
                            <a:latin typeface="Cambria Math" panose="02040503050406030204" pitchFamily="18" charset="0"/>
                          </a:rPr>
                          <m:t>1−</m:t>
                        </m:r>
                        <m:sSup>
                          <m:sSupPr>
                            <m:ctrlPr>
                              <a:rPr lang="en-US" altLang="ja-JP" sz="2400" b="0" i="1" dirty="0" smtClean="0">
                                <a:latin typeface="Cambria Math" panose="02040503050406030204" pitchFamily="18" charset="0"/>
                              </a:rPr>
                            </m:ctrlPr>
                          </m:sSupPr>
                          <m:e>
                            <m:r>
                              <a:rPr lang="en-US" altLang="ja-JP" sz="2400" b="0" i="1" dirty="0" smtClean="0">
                                <a:latin typeface="Cambria Math" panose="02040503050406030204" pitchFamily="18" charset="0"/>
                              </a:rPr>
                              <m:t>𝑒</m:t>
                            </m:r>
                          </m:e>
                          <m:sup>
                            <m:r>
                              <a:rPr lang="en-US" altLang="ja-JP" sz="2400" b="0" i="1" dirty="0" smtClean="0">
                                <a:latin typeface="Cambria Math" panose="02040503050406030204" pitchFamily="18" charset="0"/>
                              </a:rPr>
                              <m:t>6</m:t>
                            </m:r>
                            <m:r>
                              <a:rPr lang="en-US" altLang="ja-JP" sz="2400" b="0" i="1" dirty="0" smtClean="0">
                                <a:latin typeface="Cambria Math" panose="02040503050406030204" pitchFamily="18" charset="0"/>
                              </a:rPr>
                              <m:t>𝑡</m:t>
                            </m:r>
                          </m:sup>
                        </m:sSup>
                      </m:e>
                    </m:d>
                    <m:r>
                      <a:rPr lang="en-US" altLang="ja-JP" sz="2400" b="0" i="1" dirty="0" smtClean="0">
                        <a:latin typeface="Cambria Math" panose="02040503050406030204" pitchFamily="18" charset="0"/>
                      </a:rPr>
                      <m:t>/2</m:t>
                    </m:r>
                  </m:oMath>
                </a14:m>
                <a:endParaRPr kumimoji="1" lang="en-US" altLang="ja-JP" sz="2400" dirty="0" smtClean="0"/>
              </a:p>
              <a:p>
                <a:pPr lvl="1"/>
                <a14:m>
                  <m:oMath xmlns:m="http://schemas.openxmlformats.org/officeDocument/2006/math">
                    <m:sSub>
                      <m:sSubPr>
                        <m:ctrlPr>
                          <a:rPr lang="en-US" altLang="ja-JP" sz="2400" i="1" dirty="0">
                            <a:latin typeface="Cambria Math" panose="02040503050406030204" pitchFamily="18" charset="0"/>
                          </a:rPr>
                        </m:ctrlPr>
                      </m:sSubPr>
                      <m:e>
                        <m:r>
                          <a:rPr lang="en-US" altLang="ja-JP" sz="2400" i="1" dirty="0">
                            <a:latin typeface="Cambria Math" panose="02040503050406030204" pitchFamily="18" charset="0"/>
                          </a:rPr>
                          <m:t>𝐹</m:t>
                        </m:r>
                      </m:e>
                      <m:sub>
                        <m:r>
                          <a:rPr lang="en-US" altLang="ja-JP" sz="2400" i="1" dirty="0">
                            <a:latin typeface="Cambria Math" panose="02040503050406030204" pitchFamily="18" charset="0"/>
                          </a:rPr>
                          <m:t>1</m:t>
                        </m:r>
                        <m:r>
                          <a:rPr lang="en-US" altLang="ja-JP" sz="2400" b="0" i="1" dirty="0" smtClean="0">
                            <a:latin typeface="Cambria Math" panose="02040503050406030204" pitchFamily="18" charset="0"/>
                          </a:rPr>
                          <m:t>2</m:t>
                        </m:r>
                      </m:sub>
                    </m:sSub>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𝑡</m:t>
                        </m:r>
                      </m:e>
                    </m:d>
                    <m:r>
                      <a:rPr lang="en-US" altLang="ja-JP" sz="2400" i="1" dirty="0">
                        <a:latin typeface="Cambria Math" panose="02040503050406030204" pitchFamily="18" charset="0"/>
                      </a:rPr>
                      <m:t>=</m:t>
                    </m:r>
                    <m:r>
                      <a:rPr lang="en-US" altLang="ja-JP" sz="2400" b="0" i="1" dirty="0" smtClean="0">
                        <a:latin typeface="Cambria Math" panose="02040503050406030204" pitchFamily="18" charset="0"/>
                      </a:rPr>
                      <m:t>2</m:t>
                    </m:r>
                    <m:d>
                      <m:dPr>
                        <m:ctrlPr>
                          <a:rPr lang="en-US" altLang="ja-JP" sz="2400" i="1" dirty="0">
                            <a:latin typeface="Cambria Math" panose="02040503050406030204" pitchFamily="18" charset="0"/>
                          </a:rPr>
                        </m:ctrlPr>
                      </m:dPr>
                      <m:e>
                        <m:r>
                          <a:rPr lang="en-US" altLang="ja-JP" sz="2400" i="1" dirty="0">
                            <a:latin typeface="Cambria Math" panose="02040503050406030204" pitchFamily="18" charset="0"/>
                          </a:rPr>
                          <m:t>1−</m:t>
                        </m:r>
                        <m:sSup>
                          <m:sSupPr>
                            <m:ctrlPr>
                              <a:rPr lang="en-US" altLang="ja-JP" sz="2400" i="1" dirty="0">
                                <a:latin typeface="Cambria Math" panose="02040503050406030204" pitchFamily="18" charset="0"/>
                              </a:rPr>
                            </m:ctrlPr>
                          </m:sSupPr>
                          <m:e>
                            <m:r>
                              <a:rPr lang="en-US" altLang="ja-JP" sz="2400" i="1" dirty="0">
                                <a:latin typeface="Cambria Math" panose="02040503050406030204" pitchFamily="18" charset="0"/>
                              </a:rPr>
                              <m:t>𝑒</m:t>
                            </m:r>
                          </m:e>
                          <m:sup>
                            <m:r>
                              <a:rPr lang="en-US" altLang="ja-JP" sz="2400" b="0" i="1" dirty="0" smtClean="0">
                                <a:latin typeface="Cambria Math" panose="02040503050406030204" pitchFamily="18" charset="0"/>
                              </a:rPr>
                              <m:t>3</m:t>
                            </m:r>
                            <m:r>
                              <a:rPr lang="en-US" altLang="ja-JP" sz="2400" i="1" dirty="0">
                                <a:latin typeface="Cambria Math" panose="02040503050406030204" pitchFamily="18" charset="0"/>
                              </a:rPr>
                              <m:t>𝑡</m:t>
                            </m:r>
                          </m:sup>
                        </m:sSup>
                      </m:e>
                    </m:d>
                    <m:r>
                      <a:rPr lang="en-US" altLang="ja-JP" sz="2400" i="1" dirty="0">
                        <a:latin typeface="Cambria Math" panose="02040503050406030204" pitchFamily="18" charset="0"/>
                      </a:rPr>
                      <m:t>/</m:t>
                    </m:r>
                    <m:r>
                      <a:rPr lang="en-US" altLang="ja-JP" sz="2400" b="0" i="1" dirty="0" smtClean="0">
                        <a:latin typeface="Cambria Math" panose="02040503050406030204" pitchFamily="18" charset="0"/>
                      </a:rPr>
                      <m:t>3</m:t>
                    </m:r>
                  </m:oMath>
                </a14:m>
                <a:endParaRPr kumimoji="1" lang="en-US" altLang="ja-JP" sz="24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5"/>
                <a:stretch>
                  <a:fillRect l="-902" t="-98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F5E538B2-4965-4EBB-B949-D8FD8689054B}" type="slidenum">
              <a:rPr kumimoji="1" lang="ja-JP" altLang="en-US" smtClean="0"/>
              <a:t>9</a:t>
            </a:fld>
            <a:endParaRPr kumimoji="1" lang="ja-JP" altLang="en-US"/>
          </a:p>
        </p:txBody>
      </p:sp>
      <mc:AlternateContent xmlns:mc="http://schemas.openxmlformats.org/markup-compatibility/2006" xmlns:a14="http://schemas.microsoft.com/office/drawing/2010/main">
        <mc:Choice Requires="a14">
          <p:sp>
            <p:nvSpPr>
              <p:cNvPr id="7" name="正方形/長方形 6"/>
              <p:cNvSpPr/>
              <p:nvPr/>
            </p:nvSpPr>
            <p:spPr>
              <a:xfrm>
                <a:off x="1869521" y="4818318"/>
                <a:ext cx="2375907" cy="923330"/>
              </a:xfrm>
              <a:prstGeom prst="rect">
                <a:avLst/>
              </a:prstGeom>
            </p:spPr>
            <p:txBody>
              <a:bodyPr wrap="none">
                <a:spAutoFit/>
              </a:bodyPr>
              <a:lstStyle/>
              <a:p>
                <a14:m>
                  <m:oMath xmlns:m="http://schemas.openxmlformats.org/officeDocument/2006/math">
                    <m:sSub>
                      <m:sSubPr>
                        <m:ctrlPr>
                          <a:rPr lang="en-US" altLang="ja-JP" i="1" dirty="0" smtClean="0">
                            <a:solidFill>
                              <a:srgbClr val="505050"/>
                            </a:solidFill>
                            <a:latin typeface="Cambria Math" panose="02040503050406030204" pitchFamily="18" charset="0"/>
                            <a:ea typeface="+mj-ea"/>
                          </a:rPr>
                        </m:ctrlPr>
                      </m:sSubPr>
                      <m:e>
                        <m:r>
                          <a:rPr lang="en-US" altLang="ja-JP" i="1" dirty="0">
                            <a:solidFill>
                              <a:srgbClr val="505050"/>
                            </a:solidFill>
                            <a:latin typeface="Cambria Math" panose="02040503050406030204" pitchFamily="18" charset="0"/>
                            <a:ea typeface="+mj-ea"/>
                          </a:rPr>
                          <m:t>𝜆</m:t>
                        </m:r>
                      </m:e>
                      <m:sub>
                        <m:r>
                          <a:rPr lang="en-US" altLang="ja-JP" i="1" dirty="0">
                            <a:solidFill>
                              <a:srgbClr val="505050"/>
                            </a:solidFill>
                            <a:latin typeface="Cambria Math" panose="02040503050406030204" pitchFamily="18" charset="0"/>
                            <a:ea typeface="+mj-ea"/>
                          </a:rPr>
                          <m:t>11</m:t>
                        </m:r>
                      </m:sub>
                    </m:sSub>
                    <m:d>
                      <m:dPr>
                        <m:ctrlPr>
                          <a:rPr lang="en-US" altLang="ja-JP" i="1" dirty="0">
                            <a:solidFill>
                              <a:srgbClr val="505050"/>
                            </a:solidFill>
                            <a:latin typeface="Cambria Math" panose="02040503050406030204" pitchFamily="18" charset="0"/>
                            <a:ea typeface="+mj-ea"/>
                          </a:rPr>
                        </m:ctrlPr>
                      </m:dPr>
                      <m:e>
                        <m:r>
                          <a:rPr lang="en-US" altLang="ja-JP" i="1" dirty="0">
                            <a:solidFill>
                              <a:srgbClr val="505050"/>
                            </a:solidFill>
                            <a:latin typeface="Cambria Math" panose="02040503050406030204" pitchFamily="18" charset="0"/>
                            <a:ea typeface="+mj-ea"/>
                          </a:rPr>
                          <m:t>𝑡</m:t>
                        </m:r>
                      </m:e>
                    </m:d>
                    <m:r>
                      <a:rPr lang="en-US" altLang="ja-JP" dirty="0">
                        <a:solidFill>
                          <a:srgbClr val="505050"/>
                        </a:solidFill>
                        <a:latin typeface="Cambria Math" panose="02040503050406030204" pitchFamily="18" charset="0"/>
                        <a:ea typeface="+mj-ea"/>
                      </a:rPr>
                      <m:t>&gt;</m:t>
                    </m:r>
                    <m:sSub>
                      <m:sSubPr>
                        <m:ctrlPr>
                          <a:rPr lang="en-US" altLang="ja-JP" i="1" dirty="0">
                            <a:solidFill>
                              <a:srgbClr val="505050"/>
                            </a:solidFill>
                            <a:latin typeface="Cambria Math" panose="02040503050406030204" pitchFamily="18" charset="0"/>
                            <a:ea typeface="+mj-ea"/>
                          </a:rPr>
                        </m:ctrlPr>
                      </m:sSubPr>
                      <m:e>
                        <m:r>
                          <a:rPr lang="en-US" altLang="ja-JP" i="1" dirty="0">
                            <a:solidFill>
                              <a:srgbClr val="505050"/>
                            </a:solidFill>
                            <a:latin typeface="Cambria Math" panose="02040503050406030204" pitchFamily="18" charset="0"/>
                            <a:ea typeface="+mj-ea"/>
                          </a:rPr>
                          <m:t>𝜆</m:t>
                        </m:r>
                      </m:e>
                      <m:sub>
                        <m:r>
                          <a:rPr lang="en-US" altLang="ja-JP" i="1" dirty="0">
                            <a:solidFill>
                              <a:srgbClr val="505050"/>
                            </a:solidFill>
                            <a:latin typeface="Cambria Math" panose="02040503050406030204" pitchFamily="18" charset="0"/>
                            <a:ea typeface="+mj-ea"/>
                          </a:rPr>
                          <m:t>12</m:t>
                        </m:r>
                      </m:sub>
                    </m:sSub>
                    <m:d>
                      <m:dPr>
                        <m:ctrlPr>
                          <a:rPr lang="en-US" altLang="ja-JP" i="1" dirty="0">
                            <a:solidFill>
                              <a:srgbClr val="505050"/>
                            </a:solidFill>
                            <a:latin typeface="Cambria Math" panose="02040503050406030204" pitchFamily="18" charset="0"/>
                            <a:ea typeface="+mj-ea"/>
                          </a:rPr>
                        </m:ctrlPr>
                      </m:dPr>
                      <m:e>
                        <m:r>
                          <a:rPr lang="en-US" altLang="ja-JP" i="1" dirty="0">
                            <a:solidFill>
                              <a:srgbClr val="505050"/>
                            </a:solidFill>
                            <a:latin typeface="Cambria Math" panose="02040503050406030204" pitchFamily="18" charset="0"/>
                            <a:ea typeface="+mj-ea"/>
                          </a:rPr>
                          <m:t>𝑡</m:t>
                        </m:r>
                      </m:e>
                    </m:d>
                  </m:oMath>
                </a14:m>
                <a:r>
                  <a:rPr lang="ja-JP" altLang="en-US" dirty="0" smtClean="0">
                    <a:solidFill>
                      <a:srgbClr val="505050"/>
                    </a:solidFill>
                    <a:latin typeface="+mj-ea"/>
                    <a:ea typeface="+mj-ea"/>
                  </a:rPr>
                  <a:t>なのに</a:t>
                </a:r>
                <a:endParaRPr lang="en-US" altLang="ja-JP" dirty="0" smtClean="0">
                  <a:solidFill>
                    <a:srgbClr val="505050"/>
                  </a:solidFill>
                  <a:latin typeface="+mj-ea"/>
                  <a:ea typeface="+mj-ea"/>
                </a:endParaRPr>
              </a:p>
              <a:p>
                <a14:m>
                  <m:oMath xmlns:m="http://schemas.openxmlformats.org/officeDocument/2006/math">
                    <m:r>
                      <a:rPr lang="en-US" altLang="ja-JP" i="1" dirty="0">
                        <a:solidFill>
                          <a:srgbClr val="505050"/>
                        </a:solidFill>
                        <a:latin typeface="Cambria Math" panose="02040503050406030204" pitchFamily="18" charset="0"/>
                        <a:ea typeface="+mj-ea"/>
                      </a:rPr>
                      <m:t>𝑡</m:t>
                    </m:r>
                    <m:r>
                      <a:rPr lang="en-US" altLang="ja-JP" i="1" dirty="0">
                        <a:solidFill>
                          <a:srgbClr val="505050"/>
                        </a:solidFill>
                        <a:latin typeface="Cambria Math" panose="02040503050406030204" pitchFamily="18" charset="0"/>
                        <a:ea typeface="+mj-ea"/>
                      </a:rPr>
                      <m:t>&gt;</m:t>
                    </m:r>
                    <m:d>
                      <m:dPr>
                        <m:ctrlPr>
                          <a:rPr lang="en-US" altLang="ja-JP" i="1" dirty="0">
                            <a:solidFill>
                              <a:srgbClr val="505050"/>
                            </a:solidFill>
                            <a:latin typeface="Cambria Math" panose="02040503050406030204" pitchFamily="18" charset="0"/>
                            <a:ea typeface="+mj-ea"/>
                          </a:rPr>
                        </m:ctrlPr>
                      </m:dPr>
                      <m:e>
                        <m:func>
                          <m:funcPr>
                            <m:ctrlPr>
                              <a:rPr lang="en-US" altLang="ja-JP" i="1" dirty="0">
                                <a:solidFill>
                                  <a:srgbClr val="505050"/>
                                </a:solidFill>
                                <a:latin typeface="Cambria Math" panose="02040503050406030204" pitchFamily="18" charset="0"/>
                                <a:ea typeface="+mj-ea"/>
                              </a:rPr>
                            </m:ctrlPr>
                          </m:funcPr>
                          <m:fName>
                            <m:r>
                              <m:rPr>
                                <m:sty m:val="p"/>
                              </m:rPr>
                              <a:rPr lang="en-US" altLang="ja-JP" dirty="0">
                                <a:solidFill>
                                  <a:srgbClr val="505050"/>
                                </a:solidFill>
                                <a:latin typeface="Cambria Math" panose="02040503050406030204" pitchFamily="18" charset="0"/>
                                <a:ea typeface="+mj-ea"/>
                              </a:rPr>
                              <m:t>log</m:t>
                            </m:r>
                          </m:fName>
                          <m:e>
                            <m:r>
                              <a:rPr lang="en-US" altLang="ja-JP" i="1" dirty="0">
                                <a:solidFill>
                                  <a:srgbClr val="505050"/>
                                </a:solidFill>
                                <a:latin typeface="Cambria Math" panose="02040503050406030204" pitchFamily="18" charset="0"/>
                                <a:ea typeface="+mj-ea"/>
                              </a:rPr>
                              <m:t>3</m:t>
                            </m:r>
                          </m:e>
                        </m:func>
                      </m:e>
                    </m:d>
                    <m:r>
                      <a:rPr lang="en-US" altLang="ja-JP" i="1" dirty="0">
                        <a:solidFill>
                          <a:srgbClr val="505050"/>
                        </a:solidFill>
                        <a:latin typeface="Cambria Math" panose="02040503050406030204" pitchFamily="18" charset="0"/>
                        <a:ea typeface="+mj-ea"/>
                      </a:rPr>
                      <m:t>/3</m:t>
                    </m:r>
                  </m:oMath>
                </a14:m>
                <a:r>
                  <a:rPr lang="ja-JP" altLang="en-US" dirty="0" smtClean="0">
                    <a:solidFill>
                      <a:srgbClr val="505050"/>
                    </a:solidFill>
                    <a:latin typeface="+mj-ea"/>
                    <a:ea typeface="+mj-ea"/>
                  </a:rPr>
                  <a:t>では</a:t>
                </a:r>
                <a:endParaRPr lang="en-US" altLang="ja-JP" dirty="0">
                  <a:solidFill>
                    <a:srgbClr val="505050"/>
                  </a:solidFill>
                  <a:latin typeface="+mj-ea"/>
                  <a:ea typeface="+mj-ea"/>
                </a:endParaRPr>
              </a:p>
              <a:p>
                <a:pPr/>
                <a14:m>
                  <m:oMathPara xmlns:m="http://schemas.openxmlformats.org/officeDocument/2006/math">
                    <m:oMathParaPr>
                      <m:jc m:val="left"/>
                    </m:oMathParaPr>
                    <m:oMath xmlns:m="http://schemas.openxmlformats.org/officeDocument/2006/math">
                      <m:sSub>
                        <m:sSubPr>
                          <m:ctrlPr>
                            <a:rPr lang="en-US" altLang="ja-JP" i="1" dirty="0" smtClean="0">
                              <a:solidFill>
                                <a:srgbClr val="505050"/>
                              </a:solidFill>
                              <a:latin typeface="Cambria Math" panose="02040503050406030204" pitchFamily="18" charset="0"/>
                              <a:ea typeface="+mj-ea"/>
                            </a:rPr>
                          </m:ctrlPr>
                        </m:sSubPr>
                        <m:e>
                          <m:r>
                            <a:rPr lang="en-US" altLang="ja-JP" b="0" i="1" dirty="0" smtClean="0">
                              <a:solidFill>
                                <a:srgbClr val="505050"/>
                              </a:solidFill>
                              <a:latin typeface="Cambria Math" panose="02040503050406030204" pitchFamily="18" charset="0"/>
                              <a:ea typeface="+mj-ea"/>
                            </a:rPr>
                            <m:t>𝐹</m:t>
                          </m:r>
                        </m:e>
                        <m:sub>
                          <m:r>
                            <a:rPr lang="en-US" altLang="ja-JP" i="1" dirty="0">
                              <a:solidFill>
                                <a:srgbClr val="505050"/>
                              </a:solidFill>
                              <a:latin typeface="Cambria Math" panose="02040503050406030204" pitchFamily="18" charset="0"/>
                              <a:ea typeface="+mj-ea"/>
                            </a:rPr>
                            <m:t>1</m:t>
                          </m:r>
                          <m:r>
                            <a:rPr lang="en-US" altLang="ja-JP" b="0" i="1" dirty="0" smtClean="0">
                              <a:solidFill>
                                <a:srgbClr val="505050"/>
                              </a:solidFill>
                              <a:latin typeface="Cambria Math" panose="02040503050406030204" pitchFamily="18" charset="0"/>
                              <a:ea typeface="+mj-ea"/>
                            </a:rPr>
                            <m:t>2</m:t>
                          </m:r>
                        </m:sub>
                      </m:sSub>
                      <m:d>
                        <m:dPr>
                          <m:ctrlPr>
                            <a:rPr lang="en-US" altLang="ja-JP" i="1" dirty="0">
                              <a:solidFill>
                                <a:srgbClr val="505050"/>
                              </a:solidFill>
                              <a:latin typeface="Cambria Math" panose="02040503050406030204" pitchFamily="18" charset="0"/>
                              <a:ea typeface="+mj-ea"/>
                            </a:rPr>
                          </m:ctrlPr>
                        </m:dPr>
                        <m:e>
                          <m:r>
                            <a:rPr lang="en-US" altLang="ja-JP" i="1" dirty="0">
                              <a:solidFill>
                                <a:srgbClr val="505050"/>
                              </a:solidFill>
                              <a:latin typeface="Cambria Math" panose="02040503050406030204" pitchFamily="18" charset="0"/>
                              <a:ea typeface="+mj-ea"/>
                            </a:rPr>
                            <m:t>𝑡</m:t>
                          </m:r>
                        </m:e>
                      </m:d>
                      <m:r>
                        <a:rPr lang="en-US" altLang="ja-JP" dirty="0">
                          <a:solidFill>
                            <a:srgbClr val="505050"/>
                          </a:solidFill>
                          <a:latin typeface="Cambria Math" panose="02040503050406030204" pitchFamily="18" charset="0"/>
                          <a:ea typeface="+mj-ea"/>
                        </a:rPr>
                        <m:t>&gt;</m:t>
                      </m:r>
                      <m:sSub>
                        <m:sSubPr>
                          <m:ctrlPr>
                            <a:rPr lang="en-US" altLang="ja-JP" i="1" dirty="0">
                              <a:solidFill>
                                <a:srgbClr val="505050"/>
                              </a:solidFill>
                              <a:latin typeface="Cambria Math" panose="02040503050406030204" pitchFamily="18" charset="0"/>
                              <a:ea typeface="+mj-ea"/>
                            </a:rPr>
                          </m:ctrlPr>
                        </m:sSubPr>
                        <m:e>
                          <m:r>
                            <a:rPr lang="en-US" altLang="ja-JP" b="0" i="1" dirty="0" smtClean="0">
                              <a:solidFill>
                                <a:srgbClr val="505050"/>
                              </a:solidFill>
                              <a:latin typeface="Cambria Math" panose="02040503050406030204" pitchFamily="18" charset="0"/>
                              <a:ea typeface="+mj-ea"/>
                            </a:rPr>
                            <m:t>𝐹</m:t>
                          </m:r>
                        </m:e>
                        <m:sub>
                          <m:r>
                            <a:rPr lang="en-US" altLang="ja-JP" i="1" dirty="0">
                              <a:solidFill>
                                <a:srgbClr val="505050"/>
                              </a:solidFill>
                              <a:latin typeface="Cambria Math" panose="02040503050406030204" pitchFamily="18" charset="0"/>
                              <a:ea typeface="+mj-ea"/>
                            </a:rPr>
                            <m:t>1</m:t>
                          </m:r>
                          <m:r>
                            <a:rPr lang="en-US" altLang="ja-JP" b="0" i="1" dirty="0" smtClean="0">
                              <a:solidFill>
                                <a:srgbClr val="505050"/>
                              </a:solidFill>
                              <a:latin typeface="Cambria Math" panose="02040503050406030204" pitchFamily="18" charset="0"/>
                              <a:ea typeface="+mj-ea"/>
                            </a:rPr>
                            <m:t>1</m:t>
                          </m:r>
                        </m:sub>
                      </m:sSub>
                      <m:d>
                        <m:dPr>
                          <m:ctrlPr>
                            <a:rPr lang="en-US" altLang="ja-JP" i="1" dirty="0">
                              <a:solidFill>
                                <a:srgbClr val="505050"/>
                              </a:solidFill>
                              <a:latin typeface="Cambria Math" panose="02040503050406030204" pitchFamily="18" charset="0"/>
                              <a:ea typeface="+mj-ea"/>
                            </a:rPr>
                          </m:ctrlPr>
                        </m:dPr>
                        <m:e>
                          <m:r>
                            <a:rPr lang="en-US" altLang="ja-JP" i="1" dirty="0">
                              <a:solidFill>
                                <a:srgbClr val="505050"/>
                              </a:solidFill>
                              <a:latin typeface="Cambria Math" panose="02040503050406030204" pitchFamily="18" charset="0"/>
                              <a:ea typeface="+mj-ea"/>
                            </a:rPr>
                            <m:t>𝑡</m:t>
                          </m:r>
                        </m:e>
                      </m:d>
                    </m:oMath>
                  </m:oMathPara>
                </a14:m>
                <a:endParaRPr lang="en-US" altLang="ja-JP" i="1" dirty="0" smtClean="0">
                  <a:solidFill>
                    <a:srgbClr val="505050"/>
                  </a:solidFill>
                  <a:latin typeface="+mj-ea"/>
                  <a:ea typeface="+mj-ea"/>
                </a:endParaRPr>
              </a:p>
            </p:txBody>
          </p:sp>
        </mc:Choice>
        <mc:Fallback xmlns="">
          <p:sp>
            <p:nvSpPr>
              <p:cNvPr id="7" name="正方形/長方形 6"/>
              <p:cNvSpPr>
                <a:spLocks noRot="1" noChangeAspect="1" noMove="1" noResize="1" noEditPoints="1" noAdjustHandles="1" noChangeArrowheads="1" noChangeShapeType="1" noTextEdit="1"/>
              </p:cNvSpPr>
              <p:nvPr/>
            </p:nvSpPr>
            <p:spPr>
              <a:xfrm>
                <a:off x="1869521" y="4818318"/>
                <a:ext cx="2375907" cy="923330"/>
              </a:xfrm>
              <a:prstGeom prst="rect">
                <a:avLst/>
              </a:prstGeom>
              <a:blipFill rotWithShape="0">
                <a:blip r:embed="rId6"/>
                <a:stretch>
                  <a:fillRect t="-3289" r="-15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4646924" y="1102963"/>
                <a:ext cx="3540991" cy="2854756"/>
              </a:xfrm>
              <a:prstGeom prst="rect">
                <a:avLst/>
              </a:prstGeom>
            </p:spPr>
            <p:txBody>
              <a:bodyPr wrap="square">
                <a:spAutoFit/>
              </a:bodyPr>
              <a:lstStyle/>
              <a:p>
                <a:pPr marL="176213" indent="-176213">
                  <a:spcBef>
                    <a:spcPts val="800"/>
                  </a:spcBef>
                  <a:spcAft>
                    <a:spcPts val="700"/>
                  </a:spcAft>
                  <a:buClr>
                    <a:srgbClr val="0082B4"/>
                  </a:buClr>
                  <a:buFont typeface="Arial" panose="020B0604020202020204" pitchFamily="34" charset="0"/>
                  <a:buChar char="•"/>
                  <a:tabLst>
                    <a:tab pos="176213" algn="l"/>
                  </a:tabLst>
                </a:pPr>
                <a:r>
                  <a:rPr lang="ja-JP" altLang="en-US" sz="2400" dirty="0" smtClean="0">
                    <a:solidFill>
                      <a:srgbClr val="505050"/>
                    </a:solidFill>
                    <a:latin typeface="+mj-ea"/>
                    <a:ea typeface="+mj-ea"/>
                  </a:rPr>
                  <a:t>イベント</a:t>
                </a:r>
                <a:r>
                  <a:rPr lang="en-US" altLang="ja-JP" sz="2400" dirty="0">
                    <a:solidFill>
                      <a:srgbClr val="505050"/>
                    </a:solidFill>
                    <a:latin typeface="+mj-ea"/>
                    <a:ea typeface="+mj-ea"/>
                  </a:rPr>
                  <a:t>2</a:t>
                </a:r>
                <a:endParaRPr lang="en-US" altLang="ja-JP" sz="2400" i="1" dirty="0">
                  <a:solidFill>
                    <a:srgbClr val="505050"/>
                  </a:solidFill>
                  <a:latin typeface="+mj-ea"/>
                  <a:ea typeface="+mj-ea"/>
                </a:endParaRPr>
              </a:p>
              <a:p>
                <a:pPr marL="444500" lvl="1" indent="-158750">
                  <a:spcBef>
                    <a:spcPts val="800"/>
                  </a:spcBef>
                  <a:spcAft>
                    <a:spcPts val="700"/>
                  </a:spcAft>
                  <a:buClr>
                    <a:srgbClr val="0082B4"/>
                  </a:buClr>
                  <a:buFont typeface="Arial" panose="020B0604020202020204" pitchFamily="34" charset="0"/>
                  <a:buChar char="•"/>
                </a:pPr>
                <a14:m>
                  <m:oMath xmlns:m="http://schemas.openxmlformats.org/officeDocument/2006/math">
                    <m:sSub>
                      <m:sSubPr>
                        <m:ctrlPr>
                          <a:rPr lang="en-US" altLang="ja-JP" sz="2400" i="1" dirty="0">
                            <a:solidFill>
                              <a:srgbClr val="505050"/>
                            </a:solidFill>
                            <a:latin typeface="Cambria Math" panose="02040503050406030204" pitchFamily="18" charset="0"/>
                            <a:ea typeface="+mj-ea"/>
                          </a:rPr>
                        </m:ctrlPr>
                      </m:sSubPr>
                      <m:e>
                        <m:r>
                          <a:rPr lang="en-US" altLang="ja-JP" sz="2400" i="1" dirty="0">
                            <a:solidFill>
                              <a:srgbClr val="505050"/>
                            </a:solidFill>
                            <a:latin typeface="Cambria Math" panose="02040503050406030204" pitchFamily="18" charset="0"/>
                            <a:ea typeface="+mj-ea"/>
                          </a:rPr>
                          <m:t>𝜆</m:t>
                        </m:r>
                      </m:e>
                      <m:sub>
                        <m:r>
                          <a:rPr lang="en-US" altLang="ja-JP" sz="2400" i="1" dirty="0">
                            <a:solidFill>
                              <a:srgbClr val="505050"/>
                            </a:solidFill>
                            <a:latin typeface="Cambria Math" panose="02040503050406030204" pitchFamily="18" charset="0"/>
                            <a:ea typeface="+mj-ea"/>
                          </a:rPr>
                          <m:t>21</m:t>
                        </m:r>
                      </m:sub>
                    </m:sSub>
                    <m:d>
                      <m:dPr>
                        <m:ctrlPr>
                          <a:rPr lang="en-US" altLang="ja-JP" sz="2400" i="1" dirty="0">
                            <a:solidFill>
                              <a:srgbClr val="505050"/>
                            </a:solidFill>
                            <a:latin typeface="Cambria Math" panose="02040503050406030204" pitchFamily="18" charset="0"/>
                            <a:ea typeface="+mj-ea"/>
                          </a:rPr>
                        </m:ctrlPr>
                      </m:dPr>
                      <m:e>
                        <m:r>
                          <a:rPr lang="en-US" altLang="ja-JP" sz="2400" i="1" dirty="0">
                            <a:solidFill>
                              <a:srgbClr val="505050"/>
                            </a:solidFill>
                            <a:latin typeface="Cambria Math" panose="02040503050406030204" pitchFamily="18" charset="0"/>
                            <a:ea typeface="+mj-ea"/>
                          </a:rPr>
                          <m:t>𝑡</m:t>
                        </m:r>
                      </m:e>
                    </m:d>
                    <m:r>
                      <a:rPr lang="en-US" altLang="ja-JP" sz="2400" i="1" dirty="0">
                        <a:solidFill>
                          <a:srgbClr val="505050"/>
                        </a:solidFill>
                        <a:latin typeface="Cambria Math" panose="02040503050406030204" pitchFamily="18" charset="0"/>
                        <a:ea typeface="+mj-ea"/>
                      </a:rPr>
                      <m:t>=3</m:t>
                    </m:r>
                  </m:oMath>
                </a14:m>
                <a:endParaRPr lang="en-US" altLang="ja-JP" sz="2400" i="1" dirty="0">
                  <a:solidFill>
                    <a:srgbClr val="505050"/>
                  </a:solidFill>
                  <a:latin typeface="+mj-ea"/>
                  <a:ea typeface="+mj-ea"/>
                </a:endParaRPr>
              </a:p>
              <a:p>
                <a:pPr marL="444500" lvl="1" indent="-158750">
                  <a:spcBef>
                    <a:spcPts val="800"/>
                  </a:spcBef>
                  <a:spcAft>
                    <a:spcPts val="700"/>
                  </a:spcAft>
                  <a:buClr>
                    <a:srgbClr val="0082B4"/>
                  </a:buClr>
                  <a:buFont typeface="Arial" panose="020B0604020202020204" pitchFamily="34" charset="0"/>
                  <a:buChar char="•"/>
                </a:pPr>
                <a14:m>
                  <m:oMath xmlns:m="http://schemas.openxmlformats.org/officeDocument/2006/math">
                    <m:sSub>
                      <m:sSubPr>
                        <m:ctrlPr>
                          <a:rPr lang="en-US" altLang="ja-JP" sz="2400" i="1" dirty="0">
                            <a:solidFill>
                              <a:srgbClr val="505050"/>
                            </a:solidFill>
                            <a:latin typeface="Cambria Math" panose="02040503050406030204" pitchFamily="18" charset="0"/>
                            <a:ea typeface="+mj-ea"/>
                          </a:rPr>
                        </m:ctrlPr>
                      </m:sSubPr>
                      <m:e>
                        <m:r>
                          <a:rPr lang="en-US" altLang="ja-JP" sz="2400" i="1" dirty="0">
                            <a:solidFill>
                              <a:srgbClr val="505050"/>
                            </a:solidFill>
                            <a:latin typeface="Cambria Math" panose="02040503050406030204" pitchFamily="18" charset="0"/>
                            <a:ea typeface="+mj-ea"/>
                          </a:rPr>
                          <m:t>𝜆</m:t>
                        </m:r>
                      </m:e>
                      <m:sub>
                        <m:r>
                          <a:rPr lang="en-US" altLang="ja-JP" sz="2400" i="1" dirty="0">
                            <a:solidFill>
                              <a:srgbClr val="505050"/>
                            </a:solidFill>
                            <a:latin typeface="Cambria Math" panose="02040503050406030204" pitchFamily="18" charset="0"/>
                            <a:ea typeface="+mj-ea"/>
                          </a:rPr>
                          <m:t>22</m:t>
                        </m:r>
                      </m:sub>
                    </m:sSub>
                    <m:d>
                      <m:dPr>
                        <m:ctrlPr>
                          <a:rPr lang="en-US" altLang="ja-JP" sz="2400" i="1" dirty="0">
                            <a:solidFill>
                              <a:srgbClr val="505050"/>
                            </a:solidFill>
                            <a:latin typeface="Cambria Math" panose="02040503050406030204" pitchFamily="18" charset="0"/>
                            <a:ea typeface="+mj-ea"/>
                          </a:rPr>
                        </m:ctrlPr>
                      </m:dPr>
                      <m:e>
                        <m:r>
                          <a:rPr lang="en-US" altLang="ja-JP" sz="2400" i="1" dirty="0">
                            <a:solidFill>
                              <a:srgbClr val="505050"/>
                            </a:solidFill>
                            <a:latin typeface="Cambria Math" panose="02040503050406030204" pitchFamily="18" charset="0"/>
                            <a:ea typeface="+mj-ea"/>
                          </a:rPr>
                          <m:t>𝑡</m:t>
                        </m:r>
                      </m:e>
                    </m:d>
                    <m:r>
                      <a:rPr lang="en-US" altLang="ja-JP" sz="2400" i="1" dirty="0">
                        <a:solidFill>
                          <a:srgbClr val="505050"/>
                        </a:solidFill>
                        <a:latin typeface="Cambria Math" panose="02040503050406030204" pitchFamily="18" charset="0"/>
                        <a:ea typeface="+mj-ea"/>
                      </a:rPr>
                      <m:t>=1</m:t>
                    </m:r>
                  </m:oMath>
                </a14:m>
                <a:endParaRPr lang="en-US" altLang="ja-JP" sz="2400" dirty="0" smtClean="0">
                  <a:solidFill>
                    <a:srgbClr val="505050"/>
                  </a:solidFill>
                  <a:latin typeface="+mj-ea"/>
                  <a:ea typeface="+mj-ea"/>
                </a:endParaRPr>
              </a:p>
              <a:p>
                <a:pPr marL="444500" indent="-176213">
                  <a:spcBef>
                    <a:spcPts val="800"/>
                  </a:spcBef>
                  <a:spcAft>
                    <a:spcPts val="700"/>
                  </a:spcAft>
                  <a:buClr>
                    <a:srgbClr val="0082B4"/>
                  </a:buClr>
                  <a:buFont typeface="Arial" panose="020B0604020202020204" pitchFamily="34" charset="0"/>
                  <a:buChar char="•"/>
                </a:pPr>
                <a14:m>
                  <m:oMath xmlns:m="http://schemas.openxmlformats.org/officeDocument/2006/math">
                    <m:sSub>
                      <m:sSubPr>
                        <m:ctrlPr>
                          <a:rPr lang="en-US" altLang="ja-JP" sz="2400" i="1" dirty="0">
                            <a:solidFill>
                              <a:srgbClr val="505050"/>
                            </a:solidFill>
                            <a:latin typeface="Cambria Math" panose="02040503050406030204" pitchFamily="18" charset="0"/>
                            <a:ea typeface="+mj-ea"/>
                          </a:rPr>
                        </m:ctrlPr>
                      </m:sSubPr>
                      <m:e>
                        <m:r>
                          <a:rPr lang="en-US" altLang="ja-JP" sz="2400" i="1" dirty="0">
                            <a:solidFill>
                              <a:srgbClr val="505050"/>
                            </a:solidFill>
                            <a:latin typeface="Cambria Math" panose="02040503050406030204" pitchFamily="18" charset="0"/>
                            <a:ea typeface="+mj-ea"/>
                          </a:rPr>
                          <m:t>𝐹</m:t>
                        </m:r>
                      </m:e>
                      <m:sub>
                        <m:r>
                          <a:rPr lang="en-US" altLang="ja-JP" sz="2400" i="1" dirty="0" smtClean="0">
                            <a:solidFill>
                              <a:srgbClr val="505050"/>
                            </a:solidFill>
                            <a:latin typeface="Cambria Math" panose="02040503050406030204" pitchFamily="18" charset="0"/>
                            <a:ea typeface="+mj-ea"/>
                          </a:rPr>
                          <m:t>2</m:t>
                        </m:r>
                        <m:r>
                          <a:rPr lang="en-US" altLang="ja-JP" sz="2400" i="1" dirty="0">
                            <a:solidFill>
                              <a:srgbClr val="505050"/>
                            </a:solidFill>
                            <a:latin typeface="Cambria Math" panose="02040503050406030204" pitchFamily="18" charset="0"/>
                            <a:ea typeface="+mj-ea"/>
                          </a:rPr>
                          <m:t>1</m:t>
                        </m:r>
                      </m:sub>
                    </m:sSub>
                    <m:d>
                      <m:dPr>
                        <m:ctrlPr>
                          <a:rPr lang="en-US" altLang="ja-JP" sz="2400" i="1" dirty="0">
                            <a:solidFill>
                              <a:srgbClr val="505050"/>
                            </a:solidFill>
                            <a:latin typeface="Cambria Math" panose="02040503050406030204" pitchFamily="18" charset="0"/>
                            <a:ea typeface="+mj-ea"/>
                          </a:rPr>
                        </m:ctrlPr>
                      </m:dPr>
                      <m:e>
                        <m:r>
                          <a:rPr lang="en-US" altLang="ja-JP" sz="2400" i="1" dirty="0">
                            <a:solidFill>
                              <a:srgbClr val="505050"/>
                            </a:solidFill>
                            <a:latin typeface="Cambria Math" panose="02040503050406030204" pitchFamily="18" charset="0"/>
                            <a:ea typeface="+mj-ea"/>
                          </a:rPr>
                          <m:t>𝑡</m:t>
                        </m:r>
                      </m:e>
                    </m:d>
                    <m:r>
                      <a:rPr lang="en-US" altLang="ja-JP" sz="2400" i="1" dirty="0">
                        <a:solidFill>
                          <a:srgbClr val="505050"/>
                        </a:solidFill>
                        <a:latin typeface="Cambria Math" panose="02040503050406030204" pitchFamily="18" charset="0"/>
                        <a:ea typeface="+mj-ea"/>
                      </a:rPr>
                      <m:t>=</m:t>
                    </m:r>
                    <m:d>
                      <m:dPr>
                        <m:ctrlPr>
                          <a:rPr lang="en-US" altLang="ja-JP" sz="2400" i="1" dirty="0">
                            <a:solidFill>
                              <a:srgbClr val="505050"/>
                            </a:solidFill>
                            <a:latin typeface="Cambria Math" panose="02040503050406030204" pitchFamily="18" charset="0"/>
                            <a:ea typeface="+mj-ea"/>
                          </a:rPr>
                        </m:ctrlPr>
                      </m:dPr>
                      <m:e>
                        <m:r>
                          <a:rPr lang="en-US" altLang="ja-JP" sz="2400" i="1" dirty="0">
                            <a:solidFill>
                              <a:srgbClr val="505050"/>
                            </a:solidFill>
                            <a:latin typeface="Cambria Math" panose="02040503050406030204" pitchFamily="18" charset="0"/>
                            <a:ea typeface="+mj-ea"/>
                          </a:rPr>
                          <m:t>1−</m:t>
                        </m:r>
                        <m:sSup>
                          <m:sSupPr>
                            <m:ctrlPr>
                              <a:rPr lang="en-US" altLang="ja-JP" sz="2400" i="1" dirty="0">
                                <a:solidFill>
                                  <a:srgbClr val="505050"/>
                                </a:solidFill>
                                <a:latin typeface="Cambria Math" panose="02040503050406030204" pitchFamily="18" charset="0"/>
                                <a:ea typeface="+mj-ea"/>
                              </a:rPr>
                            </m:ctrlPr>
                          </m:sSupPr>
                          <m:e>
                            <m:r>
                              <a:rPr lang="en-US" altLang="ja-JP" sz="2400" i="1" dirty="0">
                                <a:solidFill>
                                  <a:srgbClr val="505050"/>
                                </a:solidFill>
                                <a:latin typeface="Cambria Math" panose="02040503050406030204" pitchFamily="18" charset="0"/>
                                <a:ea typeface="+mj-ea"/>
                              </a:rPr>
                              <m:t>𝑒</m:t>
                            </m:r>
                          </m:e>
                          <m:sup>
                            <m:r>
                              <a:rPr lang="en-US" altLang="ja-JP" sz="2400" i="1" dirty="0">
                                <a:solidFill>
                                  <a:srgbClr val="505050"/>
                                </a:solidFill>
                                <a:latin typeface="Cambria Math" panose="02040503050406030204" pitchFamily="18" charset="0"/>
                                <a:ea typeface="+mj-ea"/>
                              </a:rPr>
                              <m:t>6</m:t>
                            </m:r>
                            <m:r>
                              <a:rPr lang="en-US" altLang="ja-JP" sz="2400" i="1" dirty="0">
                                <a:solidFill>
                                  <a:srgbClr val="505050"/>
                                </a:solidFill>
                                <a:latin typeface="Cambria Math" panose="02040503050406030204" pitchFamily="18" charset="0"/>
                                <a:ea typeface="+mj-ea"/>
                              </a:rPr>
                              <m:t>𝑡</m:t>
                            </m:r>
                          </m:sup>
                        </m:sSup>
                      </m:e>
                    </m:d>
                    <m:r>
                      <a:rPr lang="en-US" altLang="ja-JP" sz="2400" i="1" dirty="0">
                        <a:solidFill>
                          <a:srgbClr val="505050"/>
                        </a:solidFill>
                        <a:latin typeface="Cambria Math" panose="02040503050406030204" pitchFamily="18" charset="0"/>
                        <a:ea typeface="+mj-ea"/>
                      </a:rPr>
                      <m:t>/2</m:t>
                    </m:r>
                  </m:oMath>
                </a14:m>
                <a:endParaRPr lang="en-US" altLang="ja-JP" sz="2400" dirty="0">
                  <a:solidFill>
                    <a:srgbClr val="505050"/>
                  </a:solidFill>
                  <a:latin typeface="+mj-ea"/>
                  <a:ea typeface="+mj-ea"/>
                </a:endParaRPr>
              </a:p>
              <a:p>
                <a:pPr marL="444500" indent="-176213">
                  <a:spcBef>
                    <a:spcPts val="800"/>
                  </a:spcBef>
                  <a:spcAft>
                    <a:spcPts val="700"/>
                  </a:spcAft>
                  <a:buClr>
                    <a:srgbClr val="0082B4"/>
                  </a:buClr>
                  <a:buFont typeface="Arial" panose="020B0604020202020204" pitchFamily="34" charset="0"/>
                  <a:buChar char="•"/>
                </a:pPr>
                <a14:m>
                  <m:oMath xmlns:m="http://schemas.openxmlformats.org/officeDocument/2006/math">
                    <m:sSub>
                      <m:sSubPr>
                        <m:ctrlPr>
                          <a:rPr lang="en-US" altLang="ja-JP" sz="2400" i="1" dirty="0">
                            <a:solidFill>
                              <a:srgbClr val="505050"/>
                            </a:solidFill>
                            <a:latin typeface="Cambria Math" panose="02040503050406030204" pitchFamily="18" charset="0"/>
                            <a:ea typeface="+mj-ea"/>
                          </a:rPr>
                        </m:ctrlPr>
                      </m:sSubPr>
                      <m:e>
                        <m:r>
                          <a:rPr lang="en-US" altLang="ja-JP" sz="2400" i="1" dirty="0">
                            <a:solidFill>
                              <a:srgbClr val="505050"/>
                            </a:solidFill>
                            <a:latin typeface="Cambria Math" panose="02040503050406030204" pitchFamily="18" charset="0"/>
                            <a:ea typeface="+mj-ea"/>
                          </a:rPr>
                          <m:t>𝐹</m:t>
                        </m:r>
                      </m:e>
                      <m:sub>
                        <m:r>
                          <a:rPr lang="en-US" altLang="ja-JP" sz="2400" b="0" i="1" dirty="0" smtClean="0">
                            <a:solidFill>
                              <a:srgbClr val="505050"/>
                            </a:solidFill>
                            <a:latin typeface="Cambria Math" panose="02040503050406030204" pitchFamily="18" charset="0"/>
                            <a:ea typeface="+mj-ea"/>
                          </a:rPr>
                          <m:t>2</m:t>
                        </m:r>
                        <m:r>
                          <a:rPr lang="en-US" altLang="ja-JP" sz="2400" i="1" dirty="0">
                            <a:solidFill>
                              <a:srgbClr val="505050"/>
                            </a:solidFill>
                            <a:latin typeface="Cambria Math" panose="02040503050406030204" pitchFamily="18" charset="0"/>
                            <a:ea typeface="+mj-ea"/>
                          </a:rPr>
                          <m:t>2</m:t>
                        </m:r>
                      </m:sub>
                    </m:sSub>
                    <m:d>
                      <m:dPr>
                        <m:ctrlPr>
                          <a:rPr lang="en-US" altLang="ja-JP" sz="2400" i="1" dirty="0">
                            <a:solidFill>
                              <a:srgbClr val="505050"/>
                            </a:solidFill>
                            <a:latin typeface="Cambria Math" panose="02040503050406030204" pitchFamily="18" charset="0"/>
                            <a:ea typeface="+mj-ea"/>
                          </a:rPr>
                        </m:ctrlPr>
                      </m:dPr>
                      <m:e>
                        <m:r>
                          <a:rPr lang="en-US" altLang="ja-JP" sz="2400" i="1" dirty="0">
                            <a:solidFill>
                              <a:srgbClr val="505050"/>
                            </a:solidFill>
                            <a:latin typeface="Cambria Math" panose="02040503050406030204" pitchFamily="18" charset="0"/>
                            <a:ea typeface="+mj-ea"/>
                          </a:rPr>
                          <m:t>𝑡</m:t>
                        </m:r>
                      </m:e>
                    </m:d>
                    <m:r>
                      <a:rPr lang="en-US" altLang="ja-JP" sz="2400" i="1" dirty="0">
                        <a:solidFill>
                          <a:srgbClr val="505050"/>
                        </a:solidFill>
                        <a:latin typeface="Cambria Math" panose="02040503050406030204" pitchFamily="18" charset="0"/>
                        <a:ea typeface="+mj-ea"/>
                      </a:rPr>
                      <m:t>=</m:t>
                    </m:r>
                    <m:d>
                      <m:dPr>
                        <m:ctrlPr>
                          <a:rPr lang="en-US" altLang="ja-JP" sz="2400" i="1" dirty="0">
                            <a:solidFill>
                              <a:srgbClr val="505050"/>
                            </a:solidFill>
                            <a:latin typeface="Cambria Math" panose="02040503050406030204" pitchFamily="18" charset="0"/>
                            <a:ea typeface="+mj-ea"/>
                          </a:rPr>
                        </m:ctrlPr>
                      </m:dPr>
                      <m:e>
                        <m:r>
                          <a:rPr lang="en-US" altLang="ja-JP" sz="2400" i="1" dirty="0">
                            <a:solidFill>
                              <a:srgbClr val="505050"/>
                            </a:solidFill>
                            <a:latin typeface="Cambria Math" panose="02040503050406030204" pitchFamily="18" charset="0"/>
                            <a:ea typeface="+mj-ea"/>
                          </a:rPr>
                          <m:t>1−</m:t>
                        </m:r>
                        <m:sSup>
                          <m:sSupPr>
                            <m:ctrlPr>
                              <a:rPr lang="en-US" altLang="ja-JP" sz="2400" i="1" dirty="0">
                                <a:solidFill>
                                  <a:srgbClr val="505050"/>
                                </a:solidFill>
                                <a:latin typeface="Cambria Math" panose="02040503050406030204" pitchFamily="18" charset="0"/>
                                <a:ea typeface="+mj-ea"/>
                              </a:rPr>
                            </m:ctrlPr>
                          </m:sSupPr>
                          <m:e>
                            <m:r>
                              <a:rPr lang="en-US" altLang="ja-JP" sz="2400" i="1" dirty="0">
                                <a:solidFill>
                                  <a:srgbClr val="505050"/>
                                </a:solidFill>
                                <a:latin typeface="Cambria Math" panose="02040503050406030204" pitchFamily="18" charset="0"/>
                                <a:ea typeface="+mj-ea"/>
                              </a:rPr>
                              <m:t>𝑒</m:t>
                            </m:r>
                          </m:e>
                          <m:sup>
                            <m:r>
                              <a:rPr lang="en-US" altLang="ja-JP" sz="2400" i="1" dirty="0">
                                <a:solidFill>
                                  <a:srgbClr val="505050"/>
                                </a:solidFill>
                                <a:latin typeface="Cambria Math" panose="02040503050406030204" pitchFamily="18" charset="0"/>
                                <a:ea typeface="+mj-ea"/>
                              </a:rPr>
                              <m:t>3</m:t>
                            </m:r>
                            <m:r>
                              <a:rPr lang="en-US" altLang="ja-JP" sz="2400" i="1" dirty="0">
                                <a:solidFill>
                                  <a:srgbClr val="505050"/>
                                </a:solidFill>
                                <a:latin typeface="Cambria Math" panose="02040503050406030204" pitchFamily="18" charset="0"/>
                                <a:ea typeface="+mj-ea"/>
                              </a:rPr>
                              <m:t>𝑡</m:t>
                            </m:r>
                          </m:sup>
                        </m:sSup>
                      </m:e>
                    </m:d>
                    <m:r>
                      <a:rPr lang="en-US" altLang="ja-JP" sz="2400" i="1" dirty="0">
                        <a:solidFill>
                          <a:srgbClr val="505050"/>
                        </a:solidFill>
                        <a:latin typeface="Cambria Math" panose="02040503050406030204" pitchFamily="18" charset="0"/>
                        <a:ea typeface="+mj-ea"/>
                      </a:rPr>
                      <m:t>/3</m:t>
                    </m:r>
                  </m:oMath>
                </a14:m>
                <a:endParaRPr lang="en-US" altLang="ja-JP" sz="2400" dirty="0">
                  <a:solidFill>
                    <a:srgbClr val="505050"/>
                  </a:solidFill>
                  <a:latin typeface="+mj-ea"/>
                  <a:ea typeface="+mj-ea"/>
                </a:endParaRPr>
              </a:p>
            </p:txBody>
          </p:sp>
        </mc:Choice>
        <mc:Fallback xmlns="">
          <p:sp>
            <p:nvSpPr>
              <p:cNvPr id="11" name="正方形/長方形 10"/>
              <p:cNvSpPr>
                <a:spLocks noRot="1" noChangeAspect="1" noMove="1" noResize="1" noEditPoints="1" noAdjustHandles="1" noChangeArrowheads="1" noChangeShapeType="1" noTextEdit="1"/>
              </p:cNvSpPr>
              <p:nvPr/>
            </p:nvSpPr>
            <p:spPr>
              <a:xfrm>
                <a:off x="4646924" y="1102963"/>
                <a:ext cx="3540991" cy="2854756"/>
              </a:xfrm>
              <a:prstGeom prst="rect">
                <a:avLst/>
              </a:prstGeom>
              <a:blipFill rotWithShape="0">
                <a:blip r:embed="rId7"/>
                <a:stretch>
                  <a:fillRect l="-2238" t="-1709"/>
                </a:stretch>
              </a:blipFill>
            </p:spPr>
            <p:txBody>
              <a:bodyPr/>
              <a:lstStyle/>
              <a:p>
                <a:r>
                  <a:rPr lang="ja-JP" altLang="en-US">
                    <a:noFill/>
                  </a:rPr>
                  <a:t> </a:t>
                </a:r>
              </a:p>
            </p:txBody>
          </p:sp>
        </mc:Fallback>
      </mc:AlternateContent>
      <p:sp>
        <p:nvSpPr>
          <p:cNvPr id="6" name="フリーフォーム 5"/>
          <p:cNvSpPr/>
          <p:nvPr/>
        </p:nvSpPr>
        <p:spPr>
          <a:xfrm>
            <a:off x="192947" y="1060966"/>
            <a:ext cx="8321879" cy="5692171"/>
          </a:xfrm>
          <a:custGeom>
            <a:avLst/>
            <a:gdLst>
              <a:gd name="connsiteX0" fmla="*/ 0 w 8321879"/>
              <a:gd name="connsiteY0" fmla="*/ 50334 h 5687736"/>
              <a:gd name="connsiteX1" fmla="*/ 0 w 8321879"/>
              <a:gd name="connsiteY1" fmla="*/ 5687736 h 5687736"/>
              <a:gd name="connsiteX2" fmla="*/ 8321879 w 8321879"/>
              <a:gd name="connsiteY2" fmla="*/ 5687736 h 5687736"/>
              <a:gd name="connsiteX3" fmla="*/ 8321879 w 8321879"/>
              <a:gd name="connsiteY3" fmla="*/ 2860646 h 5687736"/>
              <a:gd name="connsiteX4" fmla="*/ 4219662 w 8321879"/>
              <a:gd name="connsiteY4" fmla="*/ 2860646 h 5687736"/>
              <a:gd name="connsiteX5" fmla="*/ 4219662 w 8321879"/>
              <a:gd name="connsiteY5" fmla="*/ 0 h 5687736"/>
              <a:gd name="connsiteX6" fmla="*/ 0 w 8321879"/>
              <a:gd name="connsiteY6" fmla="*/ 50334 h 5687736"/>
              <a:gd name="connsiteX0" fmla="*/ 0 w 8321879"/>
              <a:gd name="connsiteY0" fmla="*/ 0 h 5692171"/>
              <a:gd name="connsiteX1" fmla="*/ 0 w 8321879"/>
              <a:gd name="connsiteY1" fmla="*/ 5692171 h 5692171"/>
              <a:gd name="connsiteX2" fmla="*/ 8321879 w 8321879"/>
              <a:gd name="connsiteY2" fmla="*/ 5692171 h 5692171"/>
              <a:gd name="connsiteX3" fmla="*/ 8321879 w 8321879"/>
              <a:gd name="connsiteY3" fmla="*/ 2865081 h 5692171"/>
              <a:gd name="connsiteX4" fmla="*/ 4219662 w 8321879"/>
              <a:gd name="connsiteY4" fmla="*/ 2865081 h 5692171"/>
              <a:gd name="connsiteX5" fmla="*/ 4219662 w 8321879"/>
              <a:gd name="connsiteY5" fmla="*/ 4435 h 5692171"/>
              <a:gd name="connsiteX6" fmla="*/ 0 w 8321879"/>
              <a:gd name="connsiteY6" fmla="*/ 0 h 569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1879" h="5692171">
                <a:moveTo>
                  <a:pt x="0" y="0"/>
                </a:moveTo>
                <a:lnTo>
                  <a:pt x="0" y="5692171"/>
                </a:lnTo>
                <a:lnTo>
                  <a:pt x="8321879" y="5692171"/>
                </a:lnTo>
                <a:lnTo>
                  <a:pt x="8321879" y="2865081"/>
                </a:lnTo>
                <a:lnTo>
                  <a:pt x="4219662" y="2865081"/>
                </a:lnTo>
                <a:lnTo>
                  <a:pt x="4219662" y="4435"/>
                </a:lnTo>
                <a:lnTo>
                  <a:pt x="0" y="0"/>
                </a:lnTo>
                <a:close/>
              </a:path>
            </a:pathLst>
          </a:custGeom>
          <a:noFill/>
          <a:ln w="38100">
            <a:solidFill>
              <a:srgbClr val="F03C3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4020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ユーザー定義 3">
      <a:majorFont>
        <a:latin typeface="Segoe UI"/>
        <a:ea typeface="MigMix 1P"/>
        <a:cs typeface=""/>
      </a:majorFont>
      <a:minorFont>
        <a:latin typeface="Segoe UI"/>
        <a:ea typeface="MigMix 1P"/>
        <a:cs typeface=""/>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extLst>
    <a:ext uri="{05A4C25C-085E-4340-85A3-A5531E510DB2}">
      <thm15:themeFamily xmlns:thm15="http://schemas.microsoft.com/office/thememl/2012/main" name="スライドテンプレ.pptx" id="{4185127E-2D4E-47B9-ADE7-C82A7AA0862B}" vid="{50D8B515-1B81-4466-A6C4-256E4843276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standardTemplate</Template>
  <TotalTime>0</TotalTime>
  <Words>1643</Words>
  <Application>Microsoft Office PowerPoint</Application>
  <PresentationFormat>画面に合わせる (4:3)</PresentationFormat>
  <Paragraphs>333</Paragraphs>
  <Slides>26</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26</vt:i4>
      </vt:variant>
    </vt:vector>
  </HeadingPairs>
  <TitlesOfParts>
    <vt:vector size="35" baseType="lpstr">
      <vt:lpstr>MigMix 1P</vt:lpstr>
      <vt:lpstr>Cambria Math</vt:lpstr>
      <vt:lpstr>Symbol</vt:lpstr>
      <vt:lpstr>Calibri</vt:lpstr>
      <vt:lpstr>Segoe UI</vt:lpstr>
      <vt:lpstr>ＭＳ Ｐゴシック</vt:lpstr>
      <vt:lpstr>HGPｺﾞｼｯｸM</vt:lpstr>
      <vt:lpstr>Arial</vt:lpstr>
      <vt:lpstr>ウェーブ</vt:lpstr>
      <vt:lpstr> 競合リスクを考慮した解析</vt:lpstr>
      <vt:lpstr>本セッションでのカバー範囲</vt:lpstr>
      <vt:lpstr>競合リスクモデルの解釈可能性</vt:lpstr>
      <vt:lpstr>競合リスク</vt:lpstr>
      <vt:lpstr>例：競合リスク</vt:lpstr>
      <vt:lpstr>記号の定義</vt:lpstr>
      <vt:lpstr>原因別ハザード</vt:lpstr>
      <vt:lpstr>部分分布ハザード</vt:lpstr>
      <vt:lpstr>例：原因別ハザードと部分分布ハザード 原因別ハザードλ_jk (t)が全て定数の場合</vt:lpstr>
      <vt:lpstr>二つのハザード</vt:lpstr>
      <vt:lpstr>よく知られている問題点</vt:lpstr>
      <vt:lpstr>競合リスクモデルによる解析</vt:lpstr>
      <vt:lpstr>Cause-specific PH (CSPH) models</vt:lpstr>
      <vt:lpstr>Fine-Gray models (Fine &amp; Gray, 1999)</vt:lpstr>
      <vt:lpstr>みなさまの経験は？【N =    】</vt:lpstr>
      <vt:lpstr>部分分布ハザードの解釈</vt:lpstr>
      <vt:lpstr>部分分布ハザードの解釈</vt:lpstr>
      <vt:lpstr>Dignam, et al. (Clin Cancer Res 2012)</vt:lpstr>
      <vt:lpstr>独立な場合</vt:lpstr>
      <vt:lpstr>独立でない場合 </vt:lpstr>
      <vt:lpstr>結果</vt:lpstr>
      <vt:lpstr>文献上での推奨等</vt:lpstr>
      <vt:lpstr>使い方と解釈をどのようにしたらよいだろうか？</vt:lpstr>
      <vt:lpstr>メモ</vt:lpstr>
      <vt:lpstr>参考文献</vt:lpstr>
      <vt:lpstr>付録：記号の定義の補足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2017-04-05T04:08:19Z</dcterms:created>
  <dcterms:modified xsi:type="dcterms:W3CDTF">2017-04-05T04:08:34Z</dcterms:modified>
</cp:coreProperties>
</file>