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49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9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0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83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80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39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2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62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77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37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95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4B6FC-2B4D-4FC2-94BC-428065B14424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E51E7-8F64-45B1-A7AC-4DF2220E8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29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537882"/>
            <a:ext cx="9144000" cy="1600481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+mn-ea"/>
                <a:ea typeface="+mn-ea"/>
              </a:rPr>
              <a:t>電磁的な文書及び記録の管理に関する</a:t>
            </a:r>
            <a:r>
              <a:rPr kumimoji="1" lang="ja-JP" altLang="en-US" sz="4800" dirty="0" smtClean="0">
                <a:latin typeface="+mn-ea"/>
                <a:ea typeface="+mn-ea"/>
              </a:rPr>
              <a:t>アンケート記載要領</a:t>
            </a:r>
            <a:endParaRPr kumimoji="1" lang="ja-JP" altLang="en-US" sz="480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445590"/>
            <a:ext cx="9144000" cy="3659373"/>
          </a:xfrm>
        </p:spPr>
        <p:txBody>
          <a:bodyPr>
            <a:normAutofit fontScale="92500" lnSpcReduction="10000"/>
          </a:bodyPr>
          <a:lstStyle/>
          <a:p>
            <a:pPr algn="l"/>
            <a:endParaRPr kumimoji="1" lang="en-US" altLang="ja-JP" dirty="0" smtClean="0"/>
          </a:p>
          <a:p>
            <a:pPr algn="l"/>
            <a:r>
              <a:rPr kumimoji="1" lang="ja-JP" altLang="en-US" dirty="0" smtClean="0"/>
              <a:t>厚生労働科学研究：</a:t>
            </a:r>
            <a:endParaRPr kumimoji="1" lang="en-US" altLang="ja-JP" dirty="0" smtClean="0"/>
          </a:p>
          <a:p>
            <a:pPr algn="l"/>
            <a:r>
              <a:rPr lang="en-US" altLang="ja-JP" dirty="0" smtClean="0"/>
              <a:t>GMP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QMS</a:t>
            </a:r>
            <a:r>
              <a:rPr lang="ja-JP" altLang="en-US" dirty="0" smtClean="0"/>
              <a:t>及び</a:t>
            </a:r>
            <a:r>
              <a:rPr lang="en-US" altLang="ja-JP" dirty="0" smtClean="0"/>
              <a:t>GCTP</a:t>
            </a:r>
            <a:r>
              <a:rPr lang="ja-JP" altLang="en-US" dirty="0" smtClean="0"/>
              <a:t>のガイドラインの国際整合化に関する研究</a:t>
            </a:r>
            <a:endParaRPr lang="en-US" altLang="ja-JP" dirty="0" smtClean="0"/>
          </a:p>
          <a:p>
            <a:pPr algn="l"/>
            <a:endParaRPr kumimoji="1" lang="en-US" altLang="ja-JP" dirty="0" smtClean="0"/>
          </a:p>
          <a:p>
            <a:pPr algn="l"/>
            <a:r>
              <a:rPr kumimoji="1" lang="ja-JP" altLang="en-US" dirty="0" smtClean="0"/>
              <a:t>分担研究：</a:t>
            </a:r>
            <a:endParaRPr kumimoji="1" lang="en-US" altLang="ja-JP" dirty="0" smtClean="0"/>
          </a:p>
          <a:p>
            <a:pPr algn="l"/>
            <a:r>
              <a:rPr kumimoji="1" lang="en-US" altLang="ja-JP" dirty="0" smtClean="0"/>
              <a:t>QMS</a:t>
            </a:r>
            <a:r>
              <a:rPr kumimoji="1" lang="ja-JP" altLang="en-US" dirty="0" smtClean="0"/>
              <a:t>の国際整合化に関する研究</a:t>
            </a:r>
            <a:endParaRPr kumimoji="1" lang="en-US" altLang="ja-JP" dirty="0" smtClean="0"/>
          </a:p>
          <a:p>
            <a:pPr algn="l"/>
            <a:endParaRPr lang="en-US" altLang="ja-JP" dirty="0" smtClean="0"/>
          </a:p>
          <a:p>
            <a:pPr algn="l"/>
            <a:r>
              <a:rPr lang="ja-JP" altLang="en-US" dirty="0" smtClean="0"/>
              <a:t>分担研究者：</a:t>
            </a:r>
            <a:endParaRPr lang="en-US" altLang="ja-JP" dirty="0" smtClean="0"/>
          </a:p>
          <a:p>
            <a:pPr algn="l"/>
            <a:r>
              <a:rPr kumimoji="1" lang="ja-JP" altLang="en-US" dirty="0" smtClean="0"/>
              <a:t>埼玉医科大学　宮本　裕一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541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アンケート回答にあたっての注意事項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618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アンケート回答前に、「</a:t>
            </a:r>
            <a:r>
              <a:rPr lang="ja-JP" altLang="ja-JP" dirty="0" smtClean="0"/>
              <a:t>電磁的</a:t>
            </a:r>
            <a:r>
              <a:rPr lang="ja-JP" altLang="ja-JP" dirty="0"/>
              <a:t>文書及び記録の管理、</a:t>
            </a:r>
            <a:r>
              <a:rPr lang="en-US" altLang="ja-JP" dirty="0"/>
              <a:t>QMS</a:t>
            </a:r>
            <a:r>
              <a:rPr lang="ja-JP" altLang="ja-JP" dirty="0"/>
              <a:t>ソフトウェアの管理</a:t>
            </a:r>
            <a:r>
              <a:rPr lang="ja-JP" altLang="ja-JP" dirty="0" smtClean="0"/>
              <a:t>に関する</a:t>
            </a:r>
            <a:r>
              <a:rPr lang="ja-JP" altLang="ja-JP" dirty="0"/>
              <a:t>現状</a:t>
            </a:r>
            <a:r>
              <a:rPr lang="ja-JP" altLang="ja-JP" dirty="0" smtClean="0"/>
              <a:t>調査</a:t>
            </a:r>
            <a:r>
              <a:rPr lang="ja-JP" altLang="en-US" dirty="0" smtClean="0"/>
              <a:t>について」をご確認ください。</a:t>
            </a:r>
            <a:endParaRPr lang="en-US" altLang="ja-JP" dirty="0" smtClean="0"/>
          </a:p>
          <a:p>
            <a:r>
              <a:rPr lang="ja-JP" altLang="en-US" dirty="0" smtClean="0"/>
              <a:t>アンケートは、医薬品医療機器等法の業態毎に１つ回答してください。ただし、最終製品の保管のみを行う登録製造所に関しては、代表する登録製造所１つのみ回答することで差し支えありません。</a:t>
            </a:r>
            <a:endParaRPr lang="en-US" altLang="ja-JP" dirty="0" smtClean="0"/>
          </a:p>
          <a:p>
            <a:r>
              <a:rPr lang="ja-JP" altLang="ja-JP" dirty="0"/>
              <a:t>製造販売業の許可を有する事業所で設計開発を行っている</a:t>
            </a:r>
            <a:r>
              <a:rPr lang="ja-JP" altLang="ja-JP" dirty="0" smtClean="0"/>
              <a:t>場合</a:t>
            </a:r>
            <a:r>
              <a:rPr lang="ja-JP" altLang="en-US" dirty="0" smtClean="0"/>
              <a:t>には、</a:t>
            </a:r>
            <a:r>
              <a:rPr lang="ja-JP" altLang="ja-JP" dirty="0" smtClean="0"/>
              <a:t>製造</a:t>
            </a:r>
            <a:r>
              <a:rPr lang="ja-JP" altLang="ja-JP" dirty="0"/>
              <a:t>販売業として１つ</a:t>
            </a:r>
            <a:r>
              <a:rPr lang="ja-JP" altLang="ja-JP" dirty="0" smtClean="0"/>
              <a:t>回答</a:t>
            </a:r>
            <a:r>
              <a:rPr lang="ja-JP" altLang="en-US" dirty="0" smtClean="0"/>
              <a:t>してください。</a:t>
            </a:r>
            <a:endParaRPr lang="en-US" altLang="ja-JP" dirty="0" smtClean="0"/>
          </a:p>
          <a:p>
            <a:r>
              <a:rPr kumimoji="1" lang="ja-JP" altLang="en-US" dirty="0" smtClean="0"/>
              <a:t>アンケートにおいて、回答が不明の場合には、空欄としてください。</a:t>
            </a:r>
            <a:endParaRPr kumimoji="1" lang="en-US" altLang="ja-JP" dirty="0" smtClean="0"/>
          </a:p>
          <a:p>
            <a:r>
              <a:rPr lang="ja-JP" altLang="en-US" dirty="0"/>
              <a:t>次</a:t>
            </a:r>
            <a:r>
              <a:rPr lang="ja-JP" altLang="en-US" dirty="0" smtClean="0"/>
              <a:t>ページ</a:t>
            </a:r>
            <a:r>
              <a:rPr lang="ja-JP" altLang="en-US" dirty="0"/>
              <a:t>から</a:t>
            </a:r>
            <a:r>
              <a:rPr lang="ja-JP" altLang="en-US" dirty="0" smtClean="0"/>
              <a:t>、「製造販売業者」の場合の回答例を示しますので、参考にしてください。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0276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502087"/>
              </p:ext>
            </p:extLst>
          </p:nvPr>
        </p:nvGraphicFramePr>
        <p:xfrm>
          <a:off x="193862" y="850900"/>
          <a:ext cx="9563100" cy="515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ワークシート" r:id="rId3" imgW="9563151" imgH="5153076" progId="Excel.Sheet.12">
                  <p:embed/>
                </p:oleObj>
              </mc:Choice>
              <mc:Fallback>
                <p:oleObj name="ワークシート" r:id="rId3" imgW="9563151" imgH="515307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862" y="850900"/>
                        <a:ext cx="9563100" cy="5153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9210115" y="1566332"/>
            <a:ext cx="546847" cy="27277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21100" y="1566332"/>
            <a:ext cx="2055747" cy="10772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No.2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6</a:t>
            </a:r>
            <a:endParaRPr lang="en-US" altLang="ja-JP" sz="1600" dirty="0"/>
          </a:p>
          <a:p>
            <a:r>
              <a:rPr lang="ja-JP" altLang="en-US" sz="1600" dirty="0" smtClean="0"/>
              <a:t>医療</a:t>
            </a:r>
            <a:r>
              <a:rPr lang="ja-JP" altLang="en-US" sz="1600" dirty="0" smtClean="0"/>
              <a:t>機器の</a:t>
            </a:r>
            <a:r>
              <a:rPr kumimoji="1" lang="ja-JP" altLang="en-US" sz="1600" dirty="0" smtClean="0"/>
              <a:t>製造販売業として回答したため、「該当なし」を選択。</a:t>
            </a:r>
            <a:endParaRPr kumimoji="1" lang="ja-JP" altLang="en-US" sz="1600" dirty="0"/>
          </a:p>
        </p:txBody>
      </p:sp>
      <p:sp>
        <p:nvSpPr>
          <p:cNvPr id="7" name="正方形/長方形 6"/>
          <p:cNvSpPr/>
          <p:nvPr/>
        </p:nvSpPr>
        <p:spPr>
          <a:xfrm>
            <a:off x="193862" y="4294094"/>
            <a:ext cx="3445809" cy="779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921100" y="3878595"/>
            <a:ext cx="2115671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No.7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8</a:t>
            </a:r>
            <a:endParaRPr lang="en-US" altLang="ja-JP" sz="1600" dirty="0"/>
          </a:p>
          <a:p>
            <a:r>
              <a:rPr kumimoji="1" lang="ja-JP" altLang="en-US" sz="1600" dirty="0" smtClean="0"/>
              <a:t>同一</a:t>
            </a:r>
            <a:r>
              <a:rPr kumimoji="1" lang="ja-JP" altLang="en-US" sz="1600" dirty="0" smtClean="0"/>
              <a:t>法人又はグループ企業の数を記載。</a:t>
            </a:r>
            <a:endParaRPr kumimoji="1" lang="en-US" altLang="ja-JP" sz="16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193862" y="5074024"/>
            <a:ext cx="3445809" cy="367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921101" y="4833612"/>
            <a:ext cx="2115670" cy="181588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/>
              <a:t>No.9</a:t>
            </a:r>
            <a:endParaRPr lang="en-US" altLang="ja-JP" sz="1600" dirty="0"/>
          </a:p>
          <a:p>
            <a:r>
              <a:rPr kumimoji="1" lang="ja-JP" altLang="en-US" sz="1600" dirty="0" smtClean="0"/>
              <a:t>同一</a:t>
            </a:r>
            <a:r>
              <a:rPr kumimoji="1" lang="en-US" altLang="ja-JP" sz="1600" dirty="0" smtClean="0"/>
              <a:t>QMS</a:t>
            </a:r>
            <a:r>
              <a:rPr kumimoji="1" lang="ja-JP" altLang="en-US" sz="1600" dirty="0" smtClean="0"/>
              <a:t>における従業員数を記載。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例：製造販売業者と登録製造所は同一</a:t>
            </a:r>
            <a:r>
              <a:rPr lang="en-US" altLang="ja-JP" sz="1600" dirty="0" smtClean="0"/>
              <a:t>QMS</a:t>
            </a:r>
            <a:r>
              <a:rPr lang="ja-JP" altLang="en-US" sz="1600" dirty="0" smtClean="0"/>
              <a:t>のため、両者の合計人数を記載。</a:t>
            </a:r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59983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358819"/>
              </p:ext>
            </p:extLst>
          </p:nvPr>
        </p:nvGraphicFramePr>
        <p:xfrm>
          <a:off x="122144" y="329734"/>
          <a:ext cx="9563100" cy="616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ワークシート" r:id="rId3" imgW="9563151" imgH="6162662" progId="Excel.Sheet.12">
                  <p:embed/>
                </p:oleObj>
              </mc:Choice>
              <mc:Fallback>
                <p:oleObj name="ワークシート" r:id="rId3" imgW="9563151" imgH="61626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144" y="329734"/>
                        <a:ext cx="9563100" cy="616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9118431" y="5214283"/>
            <a:ext cx="566813" cy="7382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0" y="5214283"/>
            <a:ext cx="2110653" cy="5847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No.16</a:t>
            </a:r>
          </a:p>
          <a:p>
            <a:r>
              <a:rPr lang="ja-JP" altLang="en-US" sz="1600" dirty="0"/>
              <a:t>該当</a:t>
            </a:r>
            <a:r>
              <a:rPr lang="ja-JP" altLang="en-US" sz="1600" dirty="0" smtClean="0"/>
              <a:t>しない</a:t>
            </a:r>
            <a:r>
              <a:rPr lang="ja-JP" altLang="en-US" sz="1600" dirty="0" smtClean="0"/>
              <a:t>ので空欄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8550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814820"/>
              </p:ext>
            </p:extLst>
          </p:nvPr>
        </p:nvGraphicFramePr>
        <p:xfrm>
          <a:off x="256615" y="1374775"/>
          <a:ext cx="9563100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ワークシート" r:id="rId3" imgW="9563151" imgH="4105378" progId="Excel.Sheet.12">
                  <p:embed/>
                </p:oleObj>
              </mc:Choice>
              <mc:Fallback>
                <p:oleObj name="ワークシート" r:id="rId3" imgW="9563151" imgH="41053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6615" y="1374775"/>
                        <a:ext cx="9563100" cy="410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9252902" y="1374775"/>
            <a:ext cx="566813" cy="23455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68753" y="1374775"/>
            <a:ext cx="2110653" cy="5847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No.16</a:t>
            </a:r>
          </a:p>
          <a:p>
            <a:r>
              <a:rPr lang="ja-JP" altLang="en-US" sz="1600" dirty="0"/>
              <a:t>該当</a:t>
            </a:r>
            <a:r>
              <a:rPr lang="ja-JP" altLang="en-US" sz="1600" dirty="0" smtClean="0"/>
              <a:t>しない</a:t>
            </a:r>
            <a:r>
              <a:rPr lang="ja-JP" altLang="en-US" sz="1600" dirty="0" smtClean="0"/>
              <a:t>ので空欄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5518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230501"/>
              </p:ext>
            </p:extLst>
          </p:nvPr>
        </p:nvGraphicFramePr>
        <p:xfrm>
          <a:off x="238686" y="610720"/>
          <a:ext cx="9563100" cy="560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ワークシート" r:id="rId3" imgW="9563151" imgH="5600700" progId="Excel.Sheet.12">
                  <p:embed/>
                </p:oleObj>
              </mc:Choice>
              <mc:Fallback>
                <p:oleObj name="ワークシート" r:id="rId3" imgW="9563151" imgH="5600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686" y="610720"/>
                        <a:ext cx="9563100" cy="560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4445190" y="518159"/>
            <a:ext cx="1928716" cy="3872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23929" y="610720"/>
            <a:ext cx="2110653" cy="132343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No.24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No.30</a:t>
            </a:r>
          </a:p>
          <a:p>
            <a:r>
              <a:rPr lang="ja-JP" altLang="en-US" sz="1600" dirty="0"/>
              <a:t>該当しない方</a:t>
            </a:r>
            <a:r>
              <a:rPr lang="ja-JP" altLang="en-US" sz="1600" dirty="0" smtClean="0"/>
              <a:t>は、空欄で回答して下さい。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（スライドは該当する場合の記載例です）</a:t>
            </a:r>
            <a:endParaRPr kumimoji="1" lang="ja-JP" altLang="en-US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4714131" y="2026024"/>
            <a:ext cx="960528" cy="2241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723096" y="3478306"/>
            <a:ext cx="960528" cy="2241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732061" y="4016189"/>
            <a:ext cx="960528" cy="2061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23929" y="2352090"/>
            <a:ext cx="2110653" cy="206210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No.26</a:t>
            </a:r>
            <a:r>
              <a:rPr lang="ja-JP" altLang="en-US" sz="1600" dirty="0" err="1" smtClean="0"/>
              <a:t>、</a:t>
            </a:r>
            <a:r>
              <a:rPr lang="en-US" altLang="ja-JP" sz="1600" dirty="0" smtClean="0"/>
              <a:t>28</a:t>
            </a:r>
            <a:r>
              <a:rPr lang="ja-JP" altLang="en-US" sz="1600" dirty="0" err="1" smtClean="0"/>
              <a:t>、</a:t>
            </a:r>
            <a:r>
              <a:rPr lang="en-US" altLang="ja-JP" sz="1600" dirty="0" smtClean="0"/>
              <a:t>29</a:t>
            </a:r>
          </a:p>
          <a:p>
            <a:r>
              <a:rPr lang="ja-JP" altLang="en-US" sz="1600" dirty="0" smtClean="0"/>
              <a:t>設問に対する回答が不明な場合は「わからない」を選択して下さい。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例：ソフトウェアの開発を外部に委託している場合</a:t>
            </a:r>
            <a:r>
              <a:rPr lang="ja-JP" altLang="en-US" sz="1600" dirty="0"/>
              <a:t>など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955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075106"/>
              </p:ext>
            </p:extLst>
          </p:nvPr>
        </p:nvGraphicFramePr>
        <p:xfrm>
          <a:off x="382121" y="447115"/>
          <a:ext cx="9563100" cy="598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ワークシート" r:id="rId3" imgW="9563151" imgH="5981829" progId="Excel.Sheet.12">
                  <p:embed/>
                </p:oleObj>
              </mc:Choice>
              <mc:Fallback>
                <p:oleObj name="ワークシート" r:id="rId3" imgW="9563151" imgH="59818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121" y="447115"/>
                        <a:ext cx="9563100" cy="598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82122" y="5128948"/>
            <a:ext cx="9563100" cy="12998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32143" y="5609604"/>
            <a:ext cx="4654975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No.35</a:t>
            </a:r>
            <a:r>
              <a:rPr lang="ja-JP" altLang="en-US" sz="1600" dirty="0" smtClean="0"/>
              <a:t>　ご意見・ご要望を自由に記載してください。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81347" y="447115"/>
            <a:ext cx="1886535" cy="206210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 </a:t>
            </a:r>
            <a:r>
              <a:rPr lang="en-US" altLang="ja-JP" sz="1600" dirty="0" smtClean="0"/>
              <a:t>No.31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No.34</a:t>
            </a:r>
            <a:endParaRPr lang="en-US" altLang="ja-JP" sz="1600" dirty="0"/>
          </a:p>
          <a:p>
            <a:r>
              <a:rPr lang="ja-JP" altLang="en-US" sz="1600" dirty="0" smtClean="0"/>
              <a:t>全ての方が回答して下さい。</a:t>
            </a:r>
            <a:endParaRPr lang="en-US" altLang="ja-JP" sz="1600" dirty="0" smtClean="0"/>
          </a:p>
          <a:p>
            <a:r>
              <a:rPr lang="ja-JP" altLang="en-US" sz="1600" dirty="0"/>
              <a:t>なお</a:t>
            </a:r>
            <a:r>
              <a:rPr lang="ja-JP" altLang="en-US" sz="1600" dirty="0" smtClean="0"/>
              <a:t>、</a:t>
            </a:r>
            <a:r>
              <a:rPr lang="en-US" altLang="ja-JP" sz="1600" dirty="0" smtClean="0"/>
              <a:t>No.31</a:t>
            </a:r>
            <a:r>
              <a:rPr lang="ja-JP" altLang="en-US" sz="1600" dirty="0" smtClean="0"/>
              <a:t>の回答が全て「非該当」の場合は、</a:t>
            </a:r>
            <a:r>
              <a:rPr lang="en-US" altLang="ja-JP" sz="1600" dirty="0" smtClean="0"/>
              <a:t>No.32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No.34</a:t>
            </a:r>
            <a:r>
              <a:rPr lang="ja-JP" altLang="en-US" sz="1600" dirty="0" smtClean="0"/>
              <a:t>を空欄にしてください。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553990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368</Words>
  <Application>Microsoft Office PowerPoint</Application>
  <PresentationFormat>ワイド画面</PresentationFormat>
  <Paragraphs>37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Microsoft Excel ワークシート</vt:lpstr>
      <vt:lpstr>電磁的な文書及び記録の管理に関するアンケート記載要領</vt:lpstr>
      <vt:lpstr>アンケート回答にあたっての注意事項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2017-11-30T08:28:22Z</dcterms:created>
  <dcterms:modified xsi:type="dcterms:W3CDTF">2018-01-11T07:39:25Z</dcterms:modified>
</cp:coreProperties>
</file>