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4"/>
  </p:notesMasterIdLst>
  <p:handoutMasterIdLst>
    <p:handoutMasterId r:id="rId15"/>
  </p:handoutMasterIdLst>
  <p:sldIdLst>
    <p:sldId id="295" r:id="rId2"/>
    <p:sldId id="344" r:id="rId3"/>
    <p:sldId id="345" r:id="rId4"/>
    <p:sldId id="346" r:id="rId5"/>
    <p:sldId id="347" r:id="rId6"/>
    <p:sldId id="348" r:id="rId7"/>
    <p:sldId id="349" r:id="rId8"/>
    <p:sldId id="350" r:id="rId9"/>
    <p:sldId id="351" r:id="rId10"/>
    <p:sldId id="352" r:id="rId11"/>
    <p:sldId id="353" r:id="rId12"/>
    <p:sldId id="354" r:id="rId13"/>
  </p:sldIdLst>
  <p:sldSz cx="9753600" cy="7315200"/>
  <p:notesSz cx="6807200" cy="9939338"/>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7" userDrawn="1">
          <p15:clr>
            <a:srgbClr val="A4A3A4"/>
          </p15:clr>
        </p15:guide>
        <p15:guide id="2" pos="19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00B8FF"/>
    <a:srgbClr val="F18787"/>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412" autoAdjust="0"/>
    <p:restoredTop sz="94590" autoAdjust="0"/>
  </p:normalViewPr>
  <p:slideViewPr>
    <p:cSldViewPr>
      <p:cViewPr varScale="1">
        <p:scale>
          <a:sx n="77" d="100"/>
          <a:sy n="77" d="100"/>
        </p:scale>
        <p:origin x="1578" y="84"/>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68" d="100"/>
          <a:sy n="68" d="100"/>
        </p:scale>
        <p:origin x="-2148" y="-120"/>
      </p:cViewPr>
      <p:guideLst>
        <p:guide orient="horz" pos="2677"/>
        <p:guide pos="19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54" cy="497336"/>
          </a:xfrm>
          <a:prstGeom prst="rect">
            <a:avLst/>
          </a:prstGeom>
        </p:spPr>
        <p:txBody>
          <a:bodyPr vert="horz" lIns="83896" tIns="41948" rIns="83896" bIns="41948" rtlCol="0"/>
          <a:lstStyle>
            <a:lvl1pPr algn="l" rtl="0">
              <a:defRPr sz="1100"/>
            </a:lvl1pPr>
          </a:lstStyle>
          <a:p>
            <a:pPr rtl="0">
              <a:defRPr/>
            </a:pPr>
            <a:endParaRPr lang="en-US" dirty="0"/>
          </a:p>
        </p:txBody>
      </p:sp>
      <p:sp>
        <p:nvSpPr>
          <p:cNvPr id="3" name="Date Placeholder 2"/>
          <p:cNvSpPr>
            <a:spLocks noGrp="1"/>
          </p:cNvSpPr>
          <p:nvPr>
            <p:ph type="dt" sz="quarter" idx="1"/>
          </p:nvPr>
        </p:nvSpPr>
        <p:spPr>
          <a:xfrm>
            <a:off x="3855317" y="0"/>
            <a:ext cx="2950454" cy="497336"/>
          </a:xfrm>
          <a:prstGeom prst="rect">
            <a:avLst/>
          </a:prstGeom>
        </p:spPr>
        <p:txBody>
          <a:bodyPr vert="horz" lIns="83896" tIns="41948" rIns="83896" bIns="41948" rtlCol="0"/>
          <a:lstStyle>
            <a:lvl1pPr algn="l" rtl="0">
              <a:defRPr sz="1100"/>
            </a:lvl1pPr>
          </a:lstStyle>
          <a:p>
            <a:pPr rtl="0">
              <a:defRPr/>
            </a:pPr>
            <a:r>
              <a:rPr lang="en-US"/>
              <a:t>12/3/2015</a:t>
            </a:r>
            <a:endParaRPr lang="en-US" dirty="0"/>
          </a:p>
        </p:txBody>
      </p:sp>
      <p:sp>
        <p:nvSpPr>
          <p:cNvPr id="4" name="Footer Placeholder 3"/>
          <p:cNvSpPr>
            <a:spLocks noGrp="1"/>
          </p:cNvSpPr>
          <p:nvPr>
            <p:ph type="ftr" sz="quarter" idx="2"/>
          </p:nvPr>
        </p:nvSpPr>
        <p:spPr>
          <a:xfrm>
            <a:off x="0" y="9440527"/>
            <a:ext cx="2950454" cy="497335"/>
          </a:xfrm>
          <a:prstGeom prst="rect">
            <a:avLst/>
          </a:prstGeom>
        </p:spPr>
        <p:txBody>
          <a:bodyPr vert="horz" lIns="83896" tIns="41948" rIns="83896" bIns="41948" rtlCol="0" anchor="b"/>
          <a:lstStyle>
            <a:lvl1pPr algn="l" rtl="0">
              <a:defRPr sz="1100"/>
            </a:lvl1pPr>
          </a:lstStyle>
          <a:p>
            <a:pPr rtl="0">
              <a:defRPr/>
            </a:pPr>
            <a:endParaRPr lang="en-US" dirty="0"/>
          </a:p>
        </p:txBody>
      </p:sp>
      <p:sp>
        <p:nvSpPr>
          <p:cNvPr id="5" name="Slide Number Placeholder 4"/>
          <p:cNvSpPr>
            <a:spLocks noGrp="1"/>
          </p:cNvSpPr>
          <p:nvPr>
            <p:ph type="sldNum" sz="quarter" idx="3"/>
          </p:nvPr>
        </p:nvSpPr>
        <p:spPr>
          <a:xfrm>
            <a:off x="3855317" y="9440527"/>
            <a:ext cx="2950454" cy="497335"/>
          </a:xfrm>
          <a:prstGeom prst="rect">
            <a:avLst/>
          </a:prstGeom>
        </p:spPr>
        <p:txBody>
          <a:bodyPr vert="horz" lIns="83896" tIns="41948" rIns="83896" bIns="41948" rtlCol="0" anchor="b"/>
          <a:lstStyle>
            <a:lvl1pPr algn="l" rtl="0">
              <a:defRPr sz="1100"/>
            </a:lvl1pPr>
          </a:lstStyle>
          <a:p>
            <a:pPr rtl="0">
              <a:defRPr/>
            </a:pPr>
            <a:fld id="{19EDFF60-D153-4F92-96C2-113CA3918BE6}" type="slidenum">
              <a:rPr lang="en-US"/>
              <a:pPr rtl="0">
                <a:defRPr/>
              </a:pPr>
              <a:t>‹#›</a:t>
            </a:fld>
            <a:endParaRPr lang="en-US" dirty="0"/>
          </a:p>
        </p:txBody>
      </p:sp>
    </p:spTree>
    <p:extLst>
      <p:ext uri="{BB962C8B-B14F-4D97-AF65-F5344CB8AC3E}">
        <p14:creationId xmlns:p14="http://schemas.microsoft.com/office/powerpoint/2010/main" val="3003160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p:cNvSpPr>
          <p:nvPr>
            <p:ph type="sldImg"/>
          </p:nvPr>
        </p:nvSpPr>
        <p:spPr bwMode="auto">
          <a:xfrm>
            <a:off x="920750" y="755650"/>
            <a:ext cx="4964113" cy="3724275"/>
          </a:xfrm>
          <a:prstGeom prst="rect">
            <a:avLst/>
          </a:prstGeom>
          <a:noFill/>
          <a:ln w="9525">
            <a:noFill/>
            <a:round/>
            <a:headEnd/>
            <a:tailEnd/>
          </a:ln>
        </p:spPr>
      </p:sp>
      <p:sp>
        <p:nvSpPr>
          <p:cNvPr id="2050" name="Rectangle 2"/>
          <p:cNvSpPr>
            <a:spLocks noGrp="1" noChangeArrowheads="1"/>
          </p:cNvSpPr>
          <p:nvPr>
            <p:ph type="body"/>
          </p:nvPr>
        </p:nvSpPr>
        <p:spPr bwMode="auto">
          <a:xfrm>
            <a:off x="680434" y="4721002"/>
            <a:ext cx="5444903" cy="4471595"/>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0" y="0"/>
            <a:ext cx="2953313" cy="49586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3852459" y="0"/>
            <a:ext cx="2953313" cy="49586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9442002"/>
            <a:ext cx="2953313" cy="49586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3852459" y="9442002"/>
            <a:ext cx="2953313" cy="49586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664178" algn="l"/>
                <a:tab pos="1328357" algn="l"/>
                <a:tab pos="1992535" algn="l"/>
                <a:tab pos="2656713" algn="l"/>
              </a:tabLst>
              <a:defRPr sz="1300">
                <a:solidFill>
                  <a:srgbClr val="000000"/>
                </a:solidFill>
                <a:latin typeface="Times New Roman" pitchFamily="18" charset="0"/>
              </a:defRPr>
            </a:lvl1pPr>
          </a:lstStyle>
          <a:p>
            <a:pPr rtl="0">
              <a:defRPr/>
            </a:pPr>
            <a:fld id="{0792594C-CC30-4FC6-93AD-B6148B6316E2}" type="slidenum">
              <a:rPr lang="ru-RU"/>
              <a:pPr rtl="0">
                <a:defRPr/>
              </a:pPr>
              <a:t>‹#›</a:t>
            </a:fld>
            <a:endParaRPr lang="ru-RU"/>
          </a:p>
        </p:txBody>
      </p:sp>
    </p:spTree>
    <p:extLst>
      <p:ext uri="{BB962C8B-B14F-4D97-AF65-F5344CB8AC3E}">
        <p14:creationId xmlns:p14="http://schemas.microsoft.com/office/powerpoint/2010/main" val="47435723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smtClean="0"/>
          </a:p>
        </p:txBody>
      </p:sp>
      <p:sp>
        <p:nvSpPr>
          <p:cNvPr id="11267" name="Rectangle 1"/>
          <p:cNvSpPr>
            <a:spLocks noGrp="1" noRot="1" noChangeAspect="1" noChangeArrowheads="1" noTextEdit="1"/>
          </p:cNvSpPr>
          <p:nvPr>
            <p:ph type="sldImg"/>
          </p:nvPr>
        </p:nvSpPr>
        <p:spPr>
          <a:xfrm>
            <a:off x="919163" y="755650"/>
            <a:ext cx="4967287" cy="3725863"/>
          </a:xfrm>
          <a:solidFill>
            <a:srgbClr val="FFFFFF"/>
          </a:solidFill>
          <a:ln>
            <a:solidFill>
              <a:srgbClr val="000000"/>
            </a:solidFill>
            <a:miter lim="800000"/>
          </a:ln>
        </p:spPr>
      </p:sp>
      <p:sp>
        <p:nvSpPr>
          <p:cNvPr id="11268" name="Rectangle 2"/>
          <p:cNvSpPr>
            <a:spLocks noGrp="1" noChangeArrowheads="1"/>
          </p:cNvSpPr>
          <p:nvPr>
            <p:ph type="body" idx="1"/>
          </p:nvPr>
        </p:nvSpPr>
        <p:spPr>
          <a:xfrm>
            <a:off x="680434" y="4721002"/>
            <a:ext cx="5446332" cy="4473070"/>
          </a:xfrm>
          <a:noFill/>
          <a:ln/>
        </p:spPr>
        <p:txBody>
          <a:bodyPr wrap="none" rtlCol="0" anchor="ctr"/>
          <a:lstStyle/>
          <a:p>
            <a:pPr rtl="0" eaLnBrk="1" hangingPunct="1"/>
            <a:endParaRPr lang="ru-RU" smtClean="0"/>
          </a:p>
        </p:txBody>
      </p:sp>
    </p:spTree>
    <p:extLst>
      <p:ext uri="{BB962C8B-B14F-4D97-AF65-F5344CB8AC3E}">
        <p14:creationId xmlns:p14="http://schemas.microsoft.com/office/powerpoint/2010/main" val="3260350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DD27DB6-0872-47D6-A132-8C5883A5698A}"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10"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211324478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1">
    <p:spTree>
      <p:nvGrpSpPr>
        <p:cNvPr id="1" name=""/>
        <p:cNvGrpSpPr/>
        <p:nvPr/>
      </p:nvGrpSpPr>
      <p:grpSpPr>
        <a:xfrm>
          <a:off x="0" y="0"/>
          <a:ext cx="0" cy="0"/>
          <a:chOff x="0" y="0"/>
          <a:chExt cx="0" cy="0"/>
        </a:xfrm>
      </p:grpSpPr>
      <p:sp>
        <p:nvSpPr>
          <p:cNvPr id="10"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C396BFB-579C-4A06-904D-50325C50E28C}"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a:t>Click to edit Master title style</a:t>
            </a:r>
            <a:endParaRPr lang="ru-RU" dirty="0"/>
          </a:p>
        </p:txBody>
      </p:sp>
      <p:sp>
        <p:nvSpPr>
          <p:cNvPr id="8" name="Содержимое 2"/>
          <p:cNvSpPr>
            <a:spLocks noGrp="1"/>
          </p:cNvSpPr>
          <p:nvPr>
            <p:ph idx="1"/>
          </p:nvPr>
        </p:nvSpPr>
        <p:spPr>
          <a:xfrm>
            <a:off x="705008" y="2239199"/>
            <a:ext cx="8280400" cy="4273550"/>
          </a:xfrm>
        </p:spPr>
        <p:txBody>
          <a:bodyPr rtlCol="0"/>
          <a:lstStyle>
            <a:lvl1pPr algn="l" rtl="0">
              <a:defRPr/>
            </a:lvl1pPr>
            <a:lvl2pPr algn="l" rtl="0">
              <a:defRPr/>
            </a:lvl2pPr>
            <a:lvl3pPr algn="l" rtl="0">
              <a:defRPr/>
            </a:lvl3pPr>
            <a:lvl4pPr algn="l" rtl="0">
              <a:defRPr/>
            </a:lvl4pPr>
            <a:lvl5pPr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280920" cy="790575"/>
          </a:xfrm>
        </p:spPr>
        <p:txBody>
          <a:bodyPr rtlCol="0"/>
          <a:lstStyle>
            <a:lvl1pPr algn="ctr" rtl="0">
              <a:defRPr/>
            </a:lvl1pPr>
          </a:lstStyle>
          <a:p>
            <a:pPr rtl="0"/>
            <a:r>
              <a:rPr lang="x-none"/>
              <a:t>Click to edit Master title style</a:t>
            </a:r>
            <a:endParaRPr lang="ru-RU" dirty="0"/>
          </a:p>
        </p:txBody>
      </p:sp>
      <p:sp>
        <p:nvSpPr>
          <p:cNvPr id="5" name="Содержимое 2"/>
          <p:cNvSpPr>
            <a:spLocks noGrp="1"/>
          </p:cNvSpPr>
          <p:nvPr>
            <p:ph sz="half" idx="1"/>
          </p:nvPr>
        </p:nvSpPr>
        <p:spPr>
          <a:xfrm>
            <a:off x="916640" y="2149176"/>
            <a:ext cx="407496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6" name="Содержимое 3"/>
          <p:cNvSpPr>
            <a:spLocks noGrp="1"/>
          </p:cNvSpPr>
          <p:nvPr>
            <p:ph sz="half" idx="2"/>
          </p:nvPr>
        </p:nvSpPr>
        <p:spPr>
          <a:xfrm>
            <a:off x="5171760" y="2159008"/>
            <a:ext cx="3996304" cy="4536504"/>
          </a:xfrm>
        </p:spPr>
        <p:txBody>
          <a:bodyPr rtlCol="0"/>
          <a:lstStyle>
            <a:lvl1pPr algn="l" rtl="0">
              <a:defRPr sz="2500" b="1"/>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Rectangle 5"/>
          <p:cNvSpPr>
            <a:spLocks noGrp="1" noChangeArrowheads="1"/>
          </p:cNvSpPr>
          <p:nvPr>
            <p:ph type="sldNum" idx="16"/>
          </p:nvPr>
        </p:nvSpPr>
        <p:spPr>
          <a:xfrm>
            <a:off x="6992938" y="6880884"/>
            <a:ext cx="1987550" cy="277812"/>
          </a:xfrm>
        </p:spPr>
        <p:txBody>
          <a:bodyPr rtlCol="0"/>
          <a:lstStyle>
            <a:lvl1pPr algn="l" rtl="0">
              <a:defRPr/>
            </a:lvl1pPr>
          </a:lstStyle>
          <a:p>
            <a:pPr rtl="0">
              <a:defRPr/>
            </a:pPr>
            <a:fld id="{D2377A32-367F-48A5-A861-2A2B9E2FB592}"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0"/>
            <a:ext cx="8566150" cy="790575"/>
          </a:xfrm>
        </p:spPr>
        <p:txBody>
          <a:bodyPr rtlCol="0"/>
          <a:lstStyle>
            <a:lvl1pPr algn="l" rtl="0">
              <a:defRPr/>
            </a:lvl1pPr>
          </a:lstStyle>
          <a:p>
            <a:pPr rtl="0"/>
            <a:r>
              <a:rPr lang="x-none"/>
              <a:t>Click to edit Master title style</a:t>
            </a:r>
            <a:endParaRPr lang="ru-RU" dirty="0"/>
          </a:p>
        </p:txBody>
      </p:sp>
      <p:sp>
        <p:nvSpPr>
          <p:cNvPr id="14" name="Content Placeholder 6"/>
          <p:cNvSpPr>
            <a:spLocks noGrp="1"/>
          </p:cNvSpPr>
          <p:nvPr>
            <p:ph sz="quarter" idx="13"/>
          </p:nvPr>
        </p:nvSpPr>
        <p:spPr>
          <a:xfrm>
            <a:off x="707307" y="2433638"/>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5204F2E1-0360-4C5E-B174-6E5D828623D9}"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left 1">
    <p:spTree>
      <p:nvGrpSpPr>
        <p:cNvPr id="1" name=""/>
        <p:cNvGrpSpPr/>
        <p:nvPr/>
      </p:nvGrpSpPr>
      <p:grpSpPr>
        <a:xfrm>
          <a:off x="0" y="0"/>
          <a:ext cx="0" cy="0"/>
          <a:chOff x="0" y="0"/>
          <a:chExt cx="0" cy="0"/>
        </a:xfrm>
      </p:grpSpPr>
      <p:sp>
        <p:nvSpPr>
          <p:cNvPr id="4" name="Picture Placeholder 5"/>
          <p:cNvSpPr>
            <a:spLocks noGrp="1"/>
          </p:cNvSpPr>
          <p:nvPr>
            <p:ph type="pic" sz="quarter" idx="13"/>
          </p:nvPr>
        </p:nvSpPr>
        <p:spPr>
          <a:xfrm>
            <a:off x="700088" y="1570038"/>
            <a:ext cx="3528640" cy="4535487"/>
          </a:xfrm>
        </p:spPr>
        <p:txBody>
          <a:bodyPr rtlCol="0"/>
          <a:lstStyle/>
          <a:p>
            <a:pPr lvl="0" rtl="0"/>
            <a:endParaRPr lang="en-US" noProof="0" dirty="0"/>
          </a:p>
        </p:txBody>
      </p:sp>
      <p:sp>
        <p:nvSpPr>
          <p:cNvPr id="5" name="Text Placeholder 7"/>
          <p:cNvSpPr>
            <a:spLocks noGrp="1"/>
          </p:cNvSpPr>
          <p:nvPr>
            <p:ph type="body" sz="quarter" idx="14"/>
          </p:nvPr>
        </p:nvSpPr>
        <p:spPr>
          <a:xfrm>
            <a:off x="4372744" y="2361456"/>
            <a:ext cx="4608512" cy="3816424"/>
          </a:xfrm>
        </p:spPr>
        <p:txBody>
          <a:bodyPr rtlCol="0"/>
          <a:lstStyle>
            <a:lvl1pPr algn="l" rtl="0">
              <a:defRPr/>
            </a:lvl1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en-US" dirty="0"/>
          </a:p>
        </p:txBody>
      </p:sp>
      <p:sp>
        <p:nvSpPr>
          <p:cNvPr id="6" name="Content Placeholder 9"/>
          <p:cNvSpPr>
            <a:spLocks noGrp="1"/>
          </p:cNvSpPr>
          <p:nvPr>
            <p:ph sz="quarter" idx="15"/>
          </p:nvPr>
        </p:nvSpPr>
        <p:spPr>
          <a:xfrm>
            <a:off x="4372744" y="1569368"/>
            <a:ext cx="4680520" cy="648072"/>
          </a:xfrm>
        </p:spPr>
        <p:txBody>
          <a:bodyPr rtlCol="0"/>
          <a:lstStyle>
            <a:lvl1pPr algn="l" rtl="0">
              <a:buNone/>
              <a:defRPr sz="3200">
                <a:solidFill>
                  <a:srgbClr val="0093D0"/>
                </a:solidFill>
                <a:latin typeface="+mj-lt"/>
              </a:defRPr>
            </a:lvl1pPr>
          </a:lstStyle>
          <a:p>
            <a:pPr lvl="0" rtl="0"/>
            <a:r>
              <a:rPr lang="x-none"/>
              <a:t>Click to edit Master text styles</a:t>
            </a:r>
          </a:p>
        </p:txBody>
      </p:sp>
      <p:sp>
        <p:nvSpPr>
          <p:cNvPr id="11" name="Rectangle 5"/>
          <p:cNvSpPr>
            <a:spLocks noGrp="1" noChangeArrowheads="1"/>
          </p:cNvSpPr>
          <p:nvPr>
            <p:ph type="sldNum" idx="19"/>
          </p:nvPr>
        </p:nvSpPr>
        <p:spPr/>
        <p:txBody>
          <a:bodyPr rtlCol="0"/>
          <a:lstStyle>
            <a:lvl1pPr algn="l" rtl="0">
              <a:defRPr/>
            </a:lvl1pPr>
          </a:lstStyle>
          <a:p>
            <a:pPr rtl="0">
              <a:defRPr/>
            </a:pPr>
            <a:fld id="{7ED86F4C-C2CE-48A3-B768-1454B54CDC8B}"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right">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548640" y="1161288"/>
            <a:ext cx="3209925" cy="936104"/>
          </a:xfrm>
        </p:spPr>
        <p:txBody>
          <a:bodyPr rtlCol="0"/>
          <a:lstStyle>
            <a:lvl1pPr algn="l" rtl="0">
              <a:defRPr sz="3200" b="1"/>
            </a:lvl1pPr>
          </a:lstStyle>
          <a:p>
            <a:pPr rtl="0"/>
            <a:r>
              <a:rPr lang="x-none"/>
              <a:t>Click to edit Master title style</a:t>
            </a:r>
            <a:endParaRPr lang="ru-RU" dirty="0"/>
          </a:p>
        </p:txBody>
      </p:sp>
      <p:sp>
        <p:nvSpPr>
          <p:cNvPr id="5" name="Текст 3"/>
          <p:cNvSpPr>
            <a:spLocks noGrp="1"/>
          </p:cNvSpPr>
          <p:nvPr>
            <p:ph type="body" sz="half" idx="2"/>
          </p:nvPr>
        </p:nvSpPr>
        <p:spPr>
          <a:xfrm>
            <a:off x="536523" y="2191128"/>
            <a:ext cx="3209925" cy="4244702"/>
          </a:xfrm>
        </p:spPr>
        <p:txBody>
          <a:bodyPr rtlCol="0"/>
          <a:lstStyle>
            <a:lvl1pPr marL="0" indent="0" algn="l" rtl="0">
              <a:buFont typeface="Arial" pitchFamily="34" charset="0"/>
              <a:buChar char="•"/>
              <a:defRPr sz="2000" baseline="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endParaRPr lang="en-US" dirty="0" smtClean="0"/>
          </a:p>
        </p:txBody>
      </p:sp>
      <p:sp>
        <p:nvSpPr>
          <p:cNvPr id="6" name="Picture Placeholder 8"/>
          <p:cNvSpPr>
            <a:spLocks noGrp="1"/>
          </p:cNvSpPr>
          <p:nvPr>
            <p:ph type="pic" sz="quarter" idx="13"/>
          </p:nvPr>
        </p:nvSpPr>
        <p:spPr>
          <a:xfrm>
            <a:off x="4156075" y="1065213"/>
            <a:ext cx="4752975" cy="5545137"/>
          </a:xfrm>
        </p:spPr>
        <p:txBody>
          <a:bodyPr rtlCol="0"/>
          <a:lstStyle/>
          <a:p>
            <a:pPr lvl="0" rtl="0"/>
            <a:endParaRPr lang="en-US" noProof="0" dirty="0"/>
          </a:p>
        </p:txBody>
      </p:sp>
      <p:sp>
        <p:nvSpPr>
          <p:cNvPr id="11" name="Rectangle 5"/>
          <p:cNvSpPr>
            <a:spLocks noGrp="1" noChangeArrowheads="1"/>
          </p:cNvSpPr>
          <p:nvPr>
            <p:ph type="sldNum" idx="17"/>
          </p:nvPr>
        </p:nvSpPr>
        <p:spPr/>
        <p:txBody>
          <a:bodyPr rtlCol="0"/>
          <a:lstStyle>
            <a:lvl1pPr algn="l" rtl="0">
              <a:defRPr/>
            </a:lvl1pPr>
          </a:lstStyle>
          <a:p>
            <a:pPr rtl="0">
              <a:defRPr/>
            </a:pPr>
            <a:fld id="{A9C33CA7-D729-4F3C-9470-ACF8570C9BF5}" type="slidenum">
              <a:rPr lang="ru-RU"/>
              <a:pPr rtl="0">
                <a:defRPr/>
              </a:pPr>
              <a:t>‹#›</a:t>
            </a:fld>
            <a:endParaRPr lang="ru-RU" dirty="0"/>
          </a:p>
        </p:txBody>
      </p:sp>
      <p:sp>
        <p:nvSpPr>
          <p:cNvPr id="12"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bove">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1911350" y="5121275"/>
            <a:ext cx="5853113" cy="603250"/>
          </a:xfrm>
        </p:spPr>
        <p:txBody>
          <a:bodyPr rtlCol="0" anchor="t"/>
          <a:lstStyle>
            <a:lvl1pPr algn="ctr" rtl="0">
              <a:defRPr sz="3000" b="1"/>
            </a:lvl1pPr>
          </a:lstStyle>
          <a:p>
            <a:pPr rtl="0"/>
            <a:r>
              <a:rPr lang="x-none"/>
              <a:t>Click to edit Master title style</a:t>
            </a:r>
            <a:endParaRPr lang="ru-RU" dirty="0"/>
          </a:p>
        </p:txBody>
      </p:sp>
      <p:sp>
        <p:nvSpPr>
          <p:cNvPr id="4" name="Рисунок 2"/>
          <p:cNvSpPr>
            <a:spLocks noGrp="1"/>
          </p:cNvSpPr>
          <p:nvPr>
            <p:ph type="pic" idx="1"/>
          </p:nvPr>
        </p:nvSpPr>
        <p:spPr>
          <a:xfrm>
            <a:off x="1911350" y="1137320"/>
            <a:ext cx="5853113" cy="3906168"/>
          </a:xfrm>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lvl="0" rtl="0"/>
            <a:endParaRPr lang="ru-RU" noProof="0" smtClean="0"/>
          </a:p>
        </p:txBody>
      </p:sp>
      <p:sp>
        <p:nvSpPr>
          <p:cNvPr id="5" name="Текст 3"/>
          <p:cNvSpPr>
            <a:spLocks noGrp="1"/>
          </p:cNvSpPr>
          <p:nvPr>
            <p:ph type="body" sz="half" idx="2"/>
          </p:nvPr>
        </p:nvSpPr>
        <p:spPr>
          <a:xfrm>
            <a:off x="1911350" y="5724525"/>
            <a:ext cx="5853113" cy="858838"/>
          </a:xfrm>
        </p:spPr>
        <p:txBody>
          <a:bodyPr rtlCol="0"/>
          <a:lstStyle>
            <a:lvl1pPr marL="0" indent="0" algn="ctr" rtl="0">
              <a:buNone/>
              <a:defRPr sz="2000" baseline="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x-none"/>
              <a:t>Click to edit Master text styles</a:t>
            </a:r>
          </a:p>
        </p:txBody>
      </p:sp>
      <p:sp>
        <p:nvSpPr>
          <p:cNvPr id="10" name="Rectangle 5"/>
          <p:cNvSpPr>
            <a:spLocks noGrp="1" noChangeArrowheads="1"/>
          </p:cNvSpPr>
          <p:nvPr>
            <p:ph type="sldNum" idx="16"/>
          </p:nvPr>
        </p:nvSpPr>
        <p:spPr/>
        <p:txBody>
          <a:bodyPr rtlCol="0"/>
          <a:lstStyle>
            <a:lvl1pPr algn="l" rtl="0">
              <a:defRPr/>
            </a:lvl1pPr>
          </a:lstStyle>
          <a:p>
            <a:pPr rtl="0">
              <a:defRPr/>
            </a:pPr>
            <a:fld id="{D8A3F850-A3E9-4A92-BAE8-77786B5A6F36}" type="slidenum">
              <a:rPr lang="ru-RU"/>
              <a:pPr rtl="0">
                <a:defRPr/>
              </a:pPr>
              <a:t>‹#›</a:t>
            </a:fld>
            <a:endParaRPr lang="ru-RU" dirty="0"/>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 center">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704088" y="1325880"/>
            <a:ext cx="8566150" cy="790575"/>
          </a:xfrm>
        </p:spPr>
        <p:txBody>
          <a:bodyPr rtlCol="0"/>
          <a:lstStyle>
            <a:lvl1pPr algn="l" rtl="0">
              <a:defRPr/>
            </a:lvl1pPr>
          </a:lstStyle>
          <a:p>
            <a:pPr rtl="0"/>
            <a:r>
              <a:rPr lang="x-none"/>
              <a:t>Click to edit Master title style</a:t>
            </a:r>
            <a:endParaRPr lang="ru-RU" dirty="0"/>
          </a:p>
        </p:txBody>
      </p:sp>
      <p:sp>
        <p:nvSpPr>
          <p:cNvPr id="4" name="Chart Placeholder 7"/>
          <p:cNvSpPr>
            <a:spLocks noGrp="1"/>
          </p:cNvSpPr>
          <p:nvPr>
            <p:ph type="chart" sz="quarter" idx="13"/>
          </p:nvPr>
        </p:nvSpPr>
        <p:spPr>
          <a:xfrm>
            <a:off x="733785" y="2207906"/>
            <a:ext cx="8351837" cy="4608512"/>
          </a:xfrm>
        </p:spPr>
        <p:txBody>
          <a:bodyPr rtlCol="0"/>
          <a:lstStyle/>
          <a:p>
            <a:pPr lvl="0" rtl="0"/>
            <a:endParaRPr lang="en-US" noProof="0" dirty="0"/>
          </a:p>
        </p:txBody>
      </p:sp>
      <p:sp>
        <p:nvSpPr>
          <p:cNvPr id="9" name="Rectangle 5"/>
          <p:cNvSpPr>
            <a:spLocks noGrp="1" noChangeArrowheads="1"/>
          </p:cNvSpPr>
          <p:nvPr>
            <p:ph type="sldNum" idx="17"/>
          </p:nvPr>
        </p:nvSpPr>
        <p:spPr/>
        <p:txBody>
          <a:bodyPr rtlCol="0"/>
          <a:lstStyle>
            <a:lvl1pPr algn="l" rtl="0">
              <a:defRPr/>
            </a:lvl1pPr>
          </a:lstStyle>
          <a:p>
            <a:pPr rtl="0">
              <a:defRPr/>
            </a:pPr>
            <a:fld id="{75A2CCC9-2619-40F8-BFEB-5FC6640B17A2}" type="slidenum">
              <a:rPr lang="ru-RU"/>
              <a:pPr rtl="0">
                <a:defRPr/>
              </a:pPr>
              <a:t>‹#›</a:t>
            </a:fld>
            <a:endParaRPr lang="ru-RU" dirty="0"/>
          </a:p>
        </p:txBody>
      </p:sp>
      <p:sp>
        <p:nvSpPr>
          <p:cNvPr id="10"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a:ln>
                  <a:noFill/>
                </a:ln>
                <a:solidFill>
                  <a:srgbClr val="0093D0"/>
                </a:solidFill>
                <a:effectLst/>
                <a:uLnTx/>
                <a:uFillTx/>
                <a:latin typeface="+mj-lt"/>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mn-lt"/>
                <a:ea typeface="+mn-ea"/>
                <a:cs typeface="+mn-cs"/>
              </a:rPr>
              <a:t/>
            </a:r>
            <a:br>
              <a:rPr kumimoji="0" lang="en-US" sz="2000" b="1" i="0" u="none" strike="noStrike" kern="0" cap="none" spc="0" normalizeH="0" baseline="0" noProof="0" dirty="0" smtClean="0">
                <a:ln>
                  <a:noFill/>
                </a:ln>
                <a:solidFill>
                  <a:schemeClr val="tx1"/>
                </a:solidFill>
                <a:effectLst/>
                <a:uLnTx/>
                <a:uFillTx/>
                <a:latin typeface="+mn-lt"/>
                <a:ea typeface="+mn-ea"/>
                <a:cs typeface="+mn-cs"/>
              </a:rPr>
            </a:br>
            <a:r>
              <a:rPr lang="x-none" sz="2000" b="0" i="0" u="none" strike="noStrike" kern="0" cap="none" spc="0" normalizeH="0" noProof="0">
                <a:ln>
                  <a:noFill/>
                </a:ln>
                <a:solidFill>
                  <a:schemeClr val="tx1"/>
                </a:solidFill>
                <a:effectLst/>
                <a:uLnTx/>
                <a:uFillTx/>
                <a:latin typeface="+mj-lt"/>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mj-lt"/>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noProof="0"/>
              <a:t>Click to edit Master title style</a:t>
            </a:r>
            <a:endParaRPr lang="en-GB" noProof="0" dirty="0"/>
          </a:p>
        </p:txBody>
      </p:sp>
    </p:spTree>
    <p:extLst>
      <p:ext uri="{BB962C8B-B14F-4D97-AF65-F5344CB8AC3E}">
        <p14:creationId xmlns:p14="http://schemas.microsoft.com/office/powerpoint/2010/main" val="226199875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026" name="Picture 6"/>
          <p:cNvPicPr>
            <a:picLocks noChangeAspect="1" noChangeArrowheads="1"/>
          </p:cNvPicPr>
          <p:nvPr userDrawn="1"/>
        </p:nvPicPr>
        <p:blipFill>
          <a:blip r:embed="rId12" cstate="print"/>
          <a:srcRect/>
          <a:stretch>
            <a:fillRect/>
          </a:stretch>
        </p:blipFill>
        <p:spPr bwMode="auto">
          <a:xfrm>
            <a:off x="0" y="0"/>
            <a:ext cx="9753600" cy="7315200"/>
          </a:xfrm>
          <a:prstGeom prst="rect">
            <a:avLst/>
          </a:prstGeom>
          <a:noFill/>
          <a:ln w="9525">
            <a:noFill/>
            <a:round/>
            <a:headEnd/>
            <a:tailEnd/>
          </a:ln>
        </p:spPr>
      </p:pic>
      <p:sp>
        <p:nvSpPr>
          <p:cNvPr id="1027"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8"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1029" name="Rectangle 5"/>
          <p:cNvSpPr>
            <a:spLocks noGrp="1" noChangeArrowheads="1"/>
          </p:cNvSpPr>
          <p:nvPr>
            <p:ph type="sldNum"/>
          </p:nvPr>
        </p:nvSpPr>
        <p:spPr bwMode="auto">
          <a:xfrm>
            <a:off x="6992938" y="6888163"/>
            <a:ext cx="1987550" cy="277812"/>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BECB2D74-7C88-4621-B697-084299AA9051}" type="slidenum">
              <a:rPr lang="ru-RU"/>
              <a:pPr rtl="0">
                <a:defRPr/>
              </a:pPr>
              <a:t>‹#›</a:t>
            </a:fld>
            <a:endParaRPr lang="ru-RU" dirty="0"/>
          </a:p>
        </p:txBody>
      </p:sp>
      <p:sp>
        <p:nvSpPr>
          <p:cNvPr id="8"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4 </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Large Volume Parenterals</a:t>
            </a:r>
            <a:endParaRPr kumimoji="0" lang="en-US" sz="2000" b="0" i="0" u="none" strike="noStrike" kern="0" cap="none" spc="0" normalizeH="0" baseline="0" noProof="0" dirty="0" smtClean="0">
              <a:ln>
                <a:noFill/>
              </a:ln>
              <a:solidFill>
                <a:schemeClr val="tx1"/>
              </a:solidFill>
              <a:effectLst/>
              <a:uLnTx/>
              <a:uFillTx/>
              <a:latin typeface="Candara" pitchFamily="34" charset="0"/>
              <a:ea typeface="+mn-ea"/>
              <a:cs typeface="+mn-cs"/>
            </a:endParaRP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9" name="Rectangle 8"/>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7" r:id="rId9"/>
    <p:sldLayoutId id="2147483688" r:id="rId10"/>
  </p:sldLayoutIdLst>
  <mc:AlternateContent xmlns:mc="http://schemas.openxmlformats.org/markup-compatibility/2006" xmlns:p14="http://schemas.microsoft.com/office/powerpoint/2010/main">
    <mc:Choice Requires="p14">
      <p:transition p14:dur="0"/>
    </mc:Choice>
    <mc:Fallback xmlns="">
      <p:transition/>
    </mc:Fallback>
  </mc:AlternateConten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71600" y="1828800"/>
            <a:ext cx="731520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2800" dirty="0" smtClean="0">
                <a:solidFill>
                  <a:srgbClr val="0093D0"/>
                </a:solidFill>
                <a:latin typeface="+mn-lt"/>
              </a:rPr>
              <a:t>モジュール</a:t>
            </a:r>
            <a:r>
              <a:rPr lang="x-none" altLang="ja-JP" sz="2800" dirty="0" smtClean="0">
                <a:solidFill>
                  <a:srgbClr val="0093D0"/>
                </a:solidFill>
                <a:latin typeface="+mn-lt"/>
              </a:rPr>
              <a:t>4</a:t>
            </a:r>
          </a:p>
          <a:p>
            <a:pPr rtl="0">
              <a:lnSpc>
                <a:spcPct val="81000"/>
              </a:lnSpc>
              <a:tabLst>
                <a:tab pos="339725" algn="l"/>
                <a:tab pos="6515100" algn="l"/>
              </a:tabLst>
            </a:pPr>
            <a:endParaRPr lang="ja-JP" altLang="en-GB" sz="2800" dirty="0" smtClean="0">
              <a:solidFill>
                <a:srgbClr val="0093D0"/>
              </a:solidFill>
              <a:latin typeface="+mn-lt"/>
            </a:endParaRPr>
          </a:p>
          <a:p>
            <a:pPr rtl="0">
              <a:lnSpc>
                <a:spcPct val="81000"/>
              </a:lnSpc>
              <a:tabLst>
                <a:tab pos="339725" algn="l"/>
                <a:tab pos="6515100" algn="l"/>
              </a:tabLst>
            </a:pPr>
            <a:r>
              <a:rPr lang="ja-JP" altLang="x-none" sz="2800" dirty="0" smtClean="0">
                <a:solidFill>
                  <a:srgbClr val="0093D0"/>
                </a:solidFill>
                <a:latin typeface="+mn-lt"/>
              </a:rPr>
              <a:t>注射剤で考慮すべきこと</a:t>
            </a:r>
          </a:p>
          <a:p>
            <a:pPr rtl="0">
              <a:lnSpc>
                <a:spcPct val="81000"/>
              </a:lnSpc>
              <a:tabLst>
                <a:tab pos="339725" algn="l"/>
                <a:tab pos="6515100" algn="l"/>
              </a:tabLst>
            </a:pPr>
            <a:endParaRPr lang="ja-JP" altLang="en-GB" sz="2800" dirty="0">
              <a:solidFill>
                <a:srgbClr val="0093D0"/>
              </a:solidFill>
              <a:latin typeface="+mn-lt"/>
            </a:endParaRPr>
          </a:p>
        </p:txBody>
      </p:sp>
      <p:sp>
        <p:nvSpPr>
          <p:cNvPr id="5125" name="Text Box 4"/>
          <p:cNvSpPr txBox="1">
            <a:spLocks noChangeArrowheads="1"/>
          </p:cNvSpPr>
          <p:nvPr/>
        </p:nvSpPr>
        <p:spPr bwMode="auto">
          <a:xfrm>
            <a:off x="1889125" y="6403975"/>
            <a:ext cx="6877050" cy="230188"/>
          </a:xfrm>
          <a:prstGeom prst="rect">
            <a:avLst/>
          </a:prstGeom>
          <a:noFill/>
          <a:ln w="9525">
            <a:noFill/>
            <a:round/>
            <a:headEnd/>
            <a:tailEnd/>
          </a:ln>
        </p:spPr>
        <p:txBody>
          <a:bodyPr lIns="90000" tIns="53820" rIns="90000" bIns="45000" rtlCol="0"/>
          <a:lstStyle/>
          <a:p>
            <a:pPr rtl="0">
              <a:tabLst>
                <a:tab pos="723900" algn="l"/>
                <a:tab pos="1447800" algn="l"/>
                <a:tab pos="2171700" algn="l"/>
                <a:tab pos="2895600" algn="l"/>
                <a:tab pos="3619500" algn="l"/>
                <a:tab pos="4343400" algn="l"/>
                <a:tab pos="5067300" algn="l"/>
                <a:tab pos="5791200" algn="l"/>
                <a:tab pos="6515100" algn="l"/>
              </a:tabLst>
            </a:pPr>
            <a:endParaRPr lang="ja-JP" altLang="ru-RU" sz="1000">
              <a:solidFill>
                <a:srgbClr val="999999"/>
              </a:solidFill>
              <a:latin typeface="+mn-lt"/>
            </a:endParaRPr>
          </a:p>
        </p:txBody>
      </p:sp>
      <p:grpSp>
        <p:nvGrpSpPr>
          <p:cNvPr id="8" name="Group 7"/>
          <p:cNvGrpSpPr/>
          <p:nvPr/>
        </p:nvGrpSpPr>
        <p:grpSpPr>
          <a:xfrm>
            <a:off x="1371600" y="3825601"/>
            <a:ext cx="6984776" cy="2136255"/>
            <a:chOff x="1348408" y="4233664"/>
            <a:chExt cx="6984776" cy="2136255"/>
          </a:xfrm>
        </p:grpSpPr>
        <p:sp>
          <p:nvSpPr>
            <p:cNvPr id="9"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smtClean="0">
                  <a:solidFill>
                    <a:srgbClr val="999999"/>
                  </a:solidFill>
                  <a:latin typeface="+mn-lt"/>
                </a:rPr>
                <a:t>ICH Q3D</a:t>
              </a:r>
              <a:r>
                <a:rPr lang="ja-JP" altLang="x-none" sz="2400" kern="0" smtClean="0">
                  <a:solidFill>
                    <a:srgbClr val="999999"/>
                  </a:solidFill>
                  <a:latin typeface="+mn-lt"/>
                </a:rPr>
                <a:t>元素不純物</a:t>
              </a:r>
              <a:endParaRPr lang="ja-JP" altLang="x-none" sz="2400" kern="0">
                <a:solidFill>
                  <a:srgbClr val="999999"/>
                </a:solidFill>
                <a:latin typeface="+mn-lt"/>
              </a:endParaRPr>
            </a:p>
          </p:txBody>
        </p:sp>
        <p:sp>
          <p:nvSpPr>
            <p:cNvPr id="11" name="TextBox 10"/>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smtClean="0">
                  <a:solidFill>
                    <a:schemeClr val="bg2">
                      <a:lumMod val="75000"/>
                    </a:schemeClr>
                  </a:solidFill>
                  <a:latin typeface="+mn-lt"/>
                </a:rPr>
                <a:t>日米</a:t>
              </a:r>
              <a:r>
                <a:rPr lang="x-none" altLang="ja-JP" sz="1200" b="0" smtClean="0">
                  <a:solidFill>
                    <a:schemeClr val="bg2">
                      <a:lumMod val="75000"/>
                    </a:schemeClr>
                  </a:solidFill>
                  <a:latin typeface="+mn-lt"/>
                </a:rPr>
                <a:t>EU</a:t>
              </a:r>
              <a:r>
                <a:rPr lang="ja-JP" altLang="x-none" sz="1200" b="0" smtClean="0">
                  <a:solidFill>
                    <a:schemeClr val="bg2">
                      <a:lumMod val="75000"/>
                    </a:schemeClr>
                  </a:solidFill>
                  <a:latin typeface="+mn-lt"/>
                </a:rPr>
                <a:t>医薬品規制調和国際会議</a:t>
              </a:r>
              <a:endParaRPr lang="ja-JP" altLang="ru-RU" sz="1200" b="0">
                <a:solidFill>
                  <a:schemeClr val="bg2">
                    <a:lumMod val="75000"/>
                  </a:schemeClr>
                </a:solidFill>
                <a:latin typeface="+mn-lt"/>
              </a:endParaRPr>
            </a:p>
          </p:txBody>
        </p:sp>
        <p:sp>
          <p:nvSpPr>
            <p:cNvPr id="12"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smtClean="0">
                  <a:latin typeface="+mn-lt"/>
                </a:rPr>
                <a:t>免責事項：</a:t>
              </a:r>
              <a:r>
                <a:rPr lang="ja-JP" altLang="x-none" sz="1400" i="1" smtClean="0">
                  <a:latin typeface="+mn-lt"/>
                </a:rPr>
                <a:t>	</a:t>
              </a:r>
              <a:r>
                <a:rPr lang="ja-JP" altLang="en-US" sz="1400" i="1" smtClean="0">
                  <a:latin typeface="+mn-lt"/>
                </a:rPr>
                <a:t/>
              </a:r>
              <a:br>
                <a:rPr lang="ja-JP" altLang="en-US" sz="1400" i="1" smtClean="0">
                  <a:latin typeface="+mn-lt"/>
                </a:rPr>
              </a:br>
              <a:r>
                <a:rPr lang="ja-JP" altLang="x-none" sz="1400" i="1" smtClean="0">
                  <a:latin typeface="+mn-lt"/>
                </a:rPr>
                <a:t>本プレゼンテーションは、元素不純物の理論及び実践に関する著者の見解を含む。</a:t>
              </a:r>
              <a:r>
                <a:rPr lang="ja-JP" altLang="en-US" sz="1400" i="1" smtClean="0">
                  <a:latin typeface="+mn-lt"/>
                </a:rPr>
                <a:t/>
              </a:r>
              <a:br>
                <a:rPr lang="ja-JP" altLang="en-US" sz="1400" i="1" smtClean="0">
                  <a:latin typeface="+mn-lt"/>
                </a:rPr>
              </a:br>
              <a:r>
                <a:rPr lang="ja-JP" altLang="x-none" sz="1400" i="1" smtClean="0">
                  <a:latin typeface="+mn-lt"/>
                </a:rPr>
                <a:t>本プレゼンテーションは、当局や業界の公的なガイダンスや方針を示すものではない。</a:t>
              </a:r>
              <a:endParaRPr lang="ja-JP" altLang="en-GB" sz="2400" b="1">
                <a:latin typeface="+mn-lt"/>
              </a:endParaRPr>
            </a:p>
          </p:txBody>
        </p:sp>
      </p:grpSp>
    </p:spTree>
    <p:extLst>
      <p:ext uri="{BB962C8B-B14F-4D97-AF65-F5344CB8AC3E}">
        <p14:creationId xmlns:p14="http://schemas.microsoft.com/office/powerpoint/2010/main" val="129589485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88" y="849288"/>
            <a:ext cx="8566150" cy="790575"/>
          </a:xfrm>
        </p:spPr>
        <p:txBody>
          <a:bodyPr rtlCol="0"/>
          <a:lstStyle/>
          <a:p>
            <a:pPr rtl="0"/>
            <a:r>
              <a:rPr lang="ja-JP" altLang="x-none" sz="3200" dirty="0" smtClean="0"/>
              <a:t>例</a:t>
            </a:r>
            <a:r>
              <a:rPr lang="x-none" altLang="ja-JP" sz="3200" dirty="0" smtClean="0"/>
              <a:t>2</a:t>
            </a:r>
            <a:r>
              <a:rPr lang="ja-JP" altLang="x-none" sz="3200" dirty="0" smtClean="0"/>
              <a:t>：</a:t>
            </a:r>
            <a:r>
              <a:rPr lang="x-none" altLang="ja-JP" sz="3200" dirty="0" smtClean="0"/>
              <a:t>0.45%</a:t>
            </a:r>
            <a:r>
              <a:rPr lang="ja-JP" altLang="x-none" sz="3200" dirty="0" smtClean="0"/>
              <a:t>塩化ナトリウム注射剤、</a:t>
            </a:r>
            <a:r>
              <a:rPr lang="x-none" altLang="ja-JP" sz="3200" dirty="0" smtClean="0"/>
              <a:t>USP</a:t>
            </a:r>
            <a:endParaRPr lang="ja-JP" altLang="en-US" sz="3200" dirty="0"/>
          </a:p>
        </p:txBody>
      </p:sp>
      <p:sp>
        <p:nvSpPr>
          <p:cNvPr id="3" name="Content Placeholder 2"/>
          <p:cNvSpPr>
            <a:spLocks noGrp="1"/>
          </p:cNvSpPr>
          <p:nvPr>
            <p:ph sz="quarter" idx="13"/>
          </p:nvPr>
        </p:nvSpPr>
        <p:spPr>
          <a:xfrm>
            <a:off x="628328" y="1497360"/>
            <a:ext cx="8561982" cy="4680520"/>
          </a:xfrm>
        </p:spPr>
        <p:txBody>
          <a:bodyPr rtlCol="0"/>
          <a:lstStyle/>
          <a:p>
            <a:pPr marL="342900" indent="-342900" rtl="0">
              <a:buFont typeface="Arial" panose="020B0604020202020204" pitchFamily="34" charset="0"/>
              <a:buChar char="•"/>
            </a:pPr>
            <a:r>
              <a:rPr lang="ja-JP" altLang="x-none" sz="2000" dirty="0" smtClean="0"/>
              <a:t>製品情報</a:t>
            </a:r>
          </a:p>
          <a:p>
            <a:pPr marL="788988" lvl="1" indent="-342900" rtl="0">
              <a:buFont typeface="Arial" panose="020B0604020202020204" pitchFamily="34" charset="0"/>
              <a:buChar char="•"/>
            </a:pPr>
            <a:r>
              <a:rPr lang="x-none" altLang="ja-JP" sz="1800" dirty="0" smtClean="0">
                <a:ea typeface="+mn-ea"/>
              </a:rPr>
              <a:t>1-L</a:t>
            </a:r>
            <a:r>
              <a:rPr lang="ja-JP" altLang="x-none" sz="1800" dirty="0" smtClean="0">
                <a:ea typeface="+mn-ea"/>
              </a:rPr>
              <a:t>ポリ塩化ビニル（</a:t>
            </a:r>
            <a:r>
              <a:rPr lang="x-none" altLang="ja-JP" sz="1800" dirty="0" smtClean="0">
                <a:ea typeface="+mn-ea"/>
              </a:rPr>
              <a:t>PVC</a:t>
            </a:r>
            <a:r>
              <a:rPr lang="ja-JP" altLang="x-none" sz="1800" dirty="0" smtClean="0">
                <a:ea typeface="+mn-ea"/>
              </a:rPr>
              <a:t>）製バッグ入りで供給される </a:t>
            </a:r>
            <a:endParaRPr lang="ja-JP" altLang="en-US" sz="1800" dirty="0" smtClean="0">
              <a:ea typeface="+mn-ea"/>
            </a:endParaRPr>
          </a:p>
          <a:p>
            <a:pPr marL="788988" lvl="1" indent="-342900" rtl="0">
              <a:buFont typeface="Arial" panose="020B0604020202020204" pitchFamily="34" charset="0"/>
              <a:buChar char="•"/>
            </a:pPr>
            <a:r>
              <a:rPr lang="ja-JP" altLang="x-none" sz="1800" dirty="0" smtClean="0">
                <a:ea typeface="+mn-ea"/>
              </a:rPr>
              <a:t>用量</a:t>
            </a:r>
            <a:r>
              <a:rPr lang="x-none" altLang="ja-JP" sz="1800" baseline="30000" dirty="0" smtClean="0">
                <a:ea typeface="+mn-ea"/>
              </a:rPr>
              <a:t>1</a:t>
            </a:r>
            <a:r>
              <a:rPr lang="ja-JP" altLang="x-none" sz="1800" dirty="0" smtClean="0">
                <a:ea typeface="+mn-ea"/>
              </a:rPr>
              <a:t>：一日用量は</a:t>
            </a:r>
            <a:r>
              <a:rPr lang="x-none" altLang="ja-JP" sz="1800" dirty="0" smtClean="0">
                <a:ea typeface="+mn-ea"/>
              </a:rPr>
              <a:t>2 L</a:t>
            </a:r>
            <a:r>
              <a:rPr lang="ja-JP" altLang="x-none" sz="1800" dirty="0" smtClean="0">
                <a:ea typeface="+mn-ea"/>
              </a:rPr>
              <a:t>に設定</a:t>
            </a:r>
            <a:endParaRPr lang="ja-JP" altLang="en-US" sz="1800" dirty="0" smtClean="0">
              <a:ea typeface="+mn-ea"/>
            </a:endParaRPr>
          </a:p>
          <a:p>
            <a:pPr marL="788988" lvl="1" indent="-342900" rtl="0">
              <a:buFont typeface="Arial" panose="020B0604020202020204" pitchFamily="34" charset="0"/>
              <a:buChar char="•"/>
            </a:pPr>
            <a:r>
              <a:rPr lang="ja-JP" altLang="x-none" sz="1800" dirty="0" smtClean="0">
                <a:ea typeface="+mn-ea"/>
              </a:rPr>
              <a:t>製剤の製造には</a:t>
            </a:r>
            <a:r>
              <a:rPr lang="x-none" altLang="ja-JP" sz="1800" dirty="0" smtClean="0">
                <a:ea typeface="+mn-ea"/>
              </a:rPr>
              <a:t>USP</a:t>
            </a:r>
            <a:r>
              <a:rPr lang="ja-JP" altLang="en-US" sz="1800" dirty="0" smtClean="0">
                <a:ea typeface="+mn-ea"/>
              </a:rPr>
              <a:t>の</a:t>
            </a:r>
            <a:r>
              <a:rPr lang="ja-JP" altLang="x-none" sz="1800" dirty="0" smtClean="0">
                <a:ea typeface="+mn-ea"/>
              </a:rPr>
              <a:t>注射用水を用いる</a:t>
            </a:r>
          </a:p>
          <a:p>
            <a:pPr marL="342900" indent="-342900" rtl="0">
              <a:buFont typeface="Arial" panose="020B0604020202020204" pitchFamily="34" charset="0"/>
              <a:buChar char="•"/>
            </a:pPr>
            <a:r>
              <a:rPr lang="ja-JP" altLang="x-none" sz="2000" dirty="0" smtClean="0"/>
              <a:t>リスクアセスメント・アプローチ－</a:t>
            </a:r>
            <a:r>
              <a:rPr lang="ja-JP" altLang="en-US" sz="2000" dirty="0" smtClean="0"/>
              <a:t>構成</a:t>
            </a:r>
            <a:r>
              <a:rPr lang="ja-JP" altLang="x-none" sz="2000" dirty="0" smtClean="0"/>
              <a:t>成分アプローチ</a:t>
            </a:r>
            <a:endParaRPr lang="ja-JP" altLang="en-US" sz="2000" dirty="0" smtClean="0"/>
          </a:p>
          <a:p>
            <a:pPr marL="788988" lvl="1" indent="-342900" rtl="0">
              <a:buFont typeface="Arial" panose="020B0604020202020204" pitchFamily="34" charset="0"/>
              <a:buChar char="•"/>
            </a:pPr>
            <a:r>
              <a:rPr lang="ja-JP" altLang="x-none" sz="1800" dirty="0" smtClean="0">
                <a:ea typeface="+mn-ea"/>
              </a:rPr>
              <a:t>注射用水を評価した結果、考慮すべき潜在的元素不純物は</a:t>
            </a:r>
            <a:r>
              <a:rPr lang="x-none" altLang="ja-JP" sz="1800" dirty="0" smtClean="0">
                <a:ea typeface="+mn-ea"/>
              </a:rPr>
              <a:t>As</a:t>
            </a:r>
            <a:r>
              <a:rPr lang="ja-JP" altLang="x-none" sz="1800" dirty="0" err="1" smtClean="0">
                <a:ea typeface="+mn-ea"/>
              </a:rPr>
              <a:t>、</a:t>
            </a:r>
            <a:r>
              <a:rPr lang="x-none" altLang="ja-JP" sz="1800" dirty="0" smtClean="0">
                <a:ea typeface="+mn-ea"/>
              </a:rPr>
              <a:t>Cd</a:t>
            </a:r>
            <a:r>
              <a:rPr lang="ja-JP" altLang="x-none" sz="1800" dirty="0" err="1" smtClean="0">
                <a:ea typeface="+mn-ea"/>
              </a:rPr>
              <a:t>、</a:t>
            </a:r>
            <a:r>
              <a:rPr lang="x-none" altLang="ja-JP" sz="1800" dirty="0" smtClean="0">
                <a:ea typeface="+mn-ea"/>
              </a:rPr>
              <a:t>Hg</a:t>
            </a:r>
            <a:r>
              <a:rPr lang="ja-JP" altLang="x-none" sz="1800" dirty="0" smtClean="0">
                <a:ea typeface="+mn-ea"/>
              </a:rPr>
              <a:t>及び</a:t>
            </a:r>
            <a:r>
              <a:rPr lang="x-none" altLang="ja-JP" sz="1800" dirty="0" smtClean="0">
                <a:ea typeface="+mn-ea"/>
              </a:rPr>
              <a:t>Pb</a:t>
            </a:r>
            <a:r>
              <a:rPr lang="ja-JP" altLang="x-none" sz="1800" dirty="0" smtClean="0">
                <a:ea typeface="+mn-ea"/>
              </a:rPr>
              <a:t>のみであった。  </a:t>
            </a:r>
            <a:endParaRPr lang="ja-JP" altLang="en-US" sz="1800" dirty="0" smtClean="0">
              <a:ea typeface="+mn-ea"/>
            </a:endParaRPr>
          </a:p>
          <a:p>
            <a:pPr marL="788988" lvl="1" indent="-342900">
              <a:buFont typeface="Arial" panose="020B0604020202020204" pitchFamily="34" charset="0"/>
              <a:buChar char="•"/>
            </a:pPr>
            <a:r>
              <a:rPr lang="ja-JP" altLang="en-US" sz="1800" dirty="0" smtClean="0">
                <a:ea typeface="+mn-ea"/>
              </a:rPr>
              <a:t>文献に、バリデート</a:t>
            </a:r>
            <a:r>
              <a:rPr lang="ja-JP" altLang="en-US" sz="1800" dirty="0">
                <a:ea typeface="+mn-ea"/>
              </a:rPr>
              <a:t>された</a:t>
            </a:r>
            <a:r>
              <a:rPr lang="ja-JP" altLang="en-US" sz="1800" dirty="0" smtClean="0">
                <a:ea typeface="+mn-ea"/>
              </a:rPr>
              <a:t>試験法を用いて、</a:t>
            </a:r>
            <a:r>
              <a:rPr lang="en-US" altLang="ja-JP" sz="1800" dirty="0" smtClean="0">
                <a:ea typeface="+mn-ea"/>
              </a:rPr>
              <a:t>3</a:t>
            </a:r>
            <a:r>
              <a:rPr lang="ja-JP" altLang="en-US" sz="1800" dirty="0" smtClean="0">
                <a:ea typeface="+mn-ea"/>
              </a:rPr>
              <a:t>種のグレードの塩化ナトリウム中の</a:t>
            </a:r>
            <a:r>
              <a:rPr lang="en-US" altLang="ja-JP" sz="1800" dirty="0" smtClean="0">
                <a:ea typeface="+mn-ea"/>
              </a:rPr>
              <a:t>As</a:t>
            </a:r>
            <a:r>
              <a:rPr lang="ja-JP" altLang="en-US" sz="1800" dirty="0" err="1">
                <a:ea typeface="+mn-ea"/>
              </a:rPr>
              <a:t>，</a:t>
            </a:r>
            <a:r>
              <a:rPr lang="en-US" altLang="ja-JP" sz="1800" dirty="0">
                <a:ea typeface="+mn-ea"/>
              </a:rPr>
              <a:t>Cd</a:t>
            </a:r>
            <a:r>
              <a:rPr lang="ja-JP" altLang="en-US" sz="1800" dirty="0" err="1">
                <a:ea typeface="+mn-ea"/>
              </a:rPr>
              <a:t>，</a:t>
            </a:r>
            <a:r>
              <a:rPr lang="en-US" altLang="ja-JP" sz="1800" dirty="0" smtClean="0">
                <a:ea typeface="+mn-ea"/>
              </a:rPr>
              <a:t>Hg</a:t>
            </a:r>
            <a:r>
              <a:rPr lang="ja-JP" altLang="en-US" sz="1800" dirty="0" smtClean="0">
                <a:ea typeface="+mn-ea"/>
              </a:rPr>
              <a:t>及び</a:t>
            </a:r>
            <a:r>
              <a:rPr lang="en-US" altLang="ja-JP" sz="1800" dirty="0" err="1" smtClean="0">
                <a:ea typeface="+mn-ea"/>
              </a:rPr>
              <a:t>Pb</a:t>
            </a:r>
            <a:r>
              <a:rPr lang="ja-JP" altLang="en-US" sz="1800" dirty="0" smtClean="0">
                <a:ea typeface="+mn-ea"/>
              </a:rPr>
              <a:t>の分析結果</a:t>
            </a:r>
            <a:r>
              <a:rPr lang="en-US" altLang="ja-JP" sz="1800" dirty="0" smtClean="0">
                <a:ea typeface="+mn-ea"/>
              </a:rPr>
              <a:t>(</a:t>
            </a:r>
            <a:r>
              <a:rPr lang="ja-JP" altLang="en-US" sz="1800" dirty="0" smtClean="0">
                <a:ea typeface="+mn-ea"/>
              </a:rPr>
              <a:t>平均値）が示されている</a:t>
            </a:r>
            <a:endParaRPr lang="en-US" altLang="ja-JP" sz="1800" dirty="0" smtClean="0">
              <a:ea typeface="+mn-ea"/>
            </a:endParaRPr>
          </a:p>
          <a:p>
            <a:pPr marL="446088" lvl="1" indent="0">
              <a:buNone/>
            </a:pPr>
            <a:r>
              <a:rPr lang="ja-JP" altLang="en-US" sz="1800" dirty="0">
                <a:ea typeface="+mn-ea"/>
              </a:rPr>
              <a:t>　</a:t>
            </a:r>
            <a:r>
              <a:rPr lang="ja-JP" altLang="en-US" sz="1800" dirty="0" smtClean="0">
                <a:ea typeface="+mn-ea"/>
              </a:rPr>
              <a:t>　　（</a:t>
            </a:r>
            <a:r>
              <a:rPr lang="en-US" altLang="ja-JP" sz="1800" dirty="0">
                <a:ea typeface="+mn-ea"/>
              </a:rPr>
              <a:t>http://eusalt.com/salt-quality</a:t>
            </a:r>
            <a:r>
              <a:rPr lang="ja-JP" altLang="en-US" sz="1800" dirty="0" smtClean="0">
                <a:ea typeface="+mn-ea"/>
              </a:rPr>
              <a:t>）</a:t>
            </a:r>
            <a:endParaRPr lang="ja-JP" altLang="x-none" sz="1800" dirty="0" smtClean="0">
              <a:ea typeface="+mn-ea"/>
            </a:endParaRPr>
          </a:p>
          <a:p>
            <a:pPr marL="788988" lvl="1" indent="-342900" rtl="0">
              <a:buFont typeface="Arial" panose="020B0604020202020204" pitchFamily="34" charset="0"/>
              <a:buChar char="•"/>
            </a:pPr>
            <a:r>
              <a:rPr lang="ja-JP" altLang="en-US" sz="1800" dirty="0" smtClean="0">
                <a:ea typeface="+mn-ea"/>
              </a:rPr>
              <a:t>製剤</a:t>
            </a:r>
            <a:r>
              <a:rPr lang="ja-JP" altLang="en-US" sz="1800" dirty="0">
                <a:ea typeface="+mn-ea"/>
              </a:rPr>
              <a:t>の</a:t>
            </a:r>
            <a:r>
              <a:rPr lang="ja-JP" altLang="en-US" sz="1800" dirty="0" smtClean="0">
                <a:ea typeface="+mn-ea"/>
              </a:rPr>
              <a:t>製造条件はマイルドで</a:t>
            </a:r>
            <a:r>
              <a:rPr lang="ja-JP" altLang="en-US" sz="1800" dirty="0">
                <a:ea typeface="+mn-ea"/>
              </a:rPr>
              <a:t>あること</a:t>
            </a:r>
            <a:r>
              <a:rPr lang="ja-JP" altLang="en-US" sz="1800" dirty="0" smtClean="0">
                <a:ea typeface="+mn-ea"/>
              </a:rPr>
              <a:t>から、製造機器由来の元素不純物はない。</a:t>
            </a:r>
            <a:endParaRPr lang="ja-JP" altLang="x-none" sz="1800" dirty="0" smtClean="0">
              <a:ea typeface="+mn-ea"/>
            </a:endParaRPr>
          </a:p>
          <a:p>
            <a:pPr marL="788988" lvl="1" indent="-342900">
              <a:buFont typeface="Arial" panose="020B0604020202020204" pitchFamily="34" charset="0"/>
              <a:buChar char="•"/>
            </a:pPr>
            <a:r>
              <a:rPr lang="ja-JP" altLang="en-US" sz="1800" dirty="0" smtClean="0">
                <a:ea typeface="+mn-ea"/>
              </a:rPr>
              <a:t>浸出物</a:t>
            </a:r>
            <a:r>
              <a:rPr lang="ja-JP" altLang="en-US" sz="1800" dirty="0">
                <a:ea typeface="+mn-ea"/>
              </a:rPr>
              <a:t>試験の</a:t>
            </a:r>
            <a:r>
              <a:rPr lang="ja-JP" altLang="en-US" sz="1800" dirty="0" smtClean="0">
                <a:ea typeface="+mn-ea"/>
              </a:rPr>
              <a:t>結果、容器施</a:t>
            </a:r>
            <a:r>
              <a:rPr lang="ja-JP" altLang="en-US" sz="1800" dirty="0">
                <a:ea typeface="+mn-ea"/>
              </a:rPr>
              <a:t>栓</a:t>
            </a:r>
            <a:r>
              <a:rPr lang="ja-JP" altLang="en-US" sz="1800" dirty="0" smtClean="0">
                <a:ea typeface="+mn-ea"/>
              </a:rPr>
              <a:t>系から有意に混入する元素不純物はないことが証明されている。</a:t>
            </a:r>
            <a:endParaRPr lang="ja-JP" altLang="x-none" sz="1800" dirty="0" smtClean="0">
              <a:ea typeface="+mn-ea"/>
            </a:endParaRPr>
          </a:p>
          <a:p>
            <a:pPr marL="788988" lvl="1" indent="-342900" rtl="0">
              <a:buFont typeface="Arial" panose="020B0604020202020204" pitchFamily="34" charset="0"/>
              <a:buChar char="•"/>
            </a:pPr>
            <a:r>
              <a:rPr lang="ja-JP" altLang="x-none" sz="1800" dirty="0" smtClean="0">
                <a:ea typeface="+mn-ea"/>
              </a:rPr>
              <a:t>注射剤（</a:t>
            </a:r>
            <a:r>
              <a:rPr lang="x-none" altLang="ja-JP" sz="1800" dirty="0" smtClean="0">
                <a:ea typeface="+mn-ea"/>
              </a:rPr>
              <a:t>WFI</a:t>
            </a:r>
            <a:r>
              <a:rPr lang="ja-JP" altLang="x-none" sz="1800" dirty="0" smtClean="0">
                <a:ea typeface="+mn-ea"/>
              </a:rPr>
              <a:t>）</a:t>
            </a:r>
            <a:r>
              <a:rPr lang="ja-JP" altLang="en-US" sz="1800" dirty="0" smtClean="0">
                <a:ea typeface="+mn-ea"/>
              </a:rPr>
              <a:t>の</a:t>
            </a:r>
            <a:r>
              <a:rPr lang="ja-JP" altLang="x-none" sz="1800" dirty="0" smtClean="0">
                <a:ea typeface="+mn-ea"/>
              </a:rPr>
              <a:t>品質モニタリングの結果、</a:t>
            </a:r>
            <a:r>
              <a:rPr lang="ja-JP" altLang="en-US" sz="1800" dirty="0" smtClean="0">
                <a:ea typeface="+mn-ea"/>
              </a:rPr>
              <a:t>有意に混入する</a:t>
            </a:r>
            <a:r>
              <a:rPr lang="ja-JP" altLang="x-none" sz="1800" dirty="0" smtClean="0">
                <a:ea typeface="+mn-ea"/>
              </a:rPr>
              <a:t>元素不純物</a:t>
            </a:r>
            <a:r>
              <a:rPr lang="ja-JP" altLang="en-US" sz="1800" dirty="0" smtClean="0">
                <a:ea typeface="+mn-ea"/>
              </a:rPr>
              <a:t>はないことが</a:t>
            </a:r>
            <a:r>
              <a:rPr lang="ja-JP" altLang="x-none" sz="1800" dirty="0" smtClean="0">
                <a:ea typeface="+mn-ea"/>
              </a:rPr>
              <a:t>証明されている。</a:t>
            </a:r>
          </a:p>
          <a:p>
            <a:pPr rtl="0"/>
            <a:endParaRPr lang="ja-JP" altLang="en-US" dirty="0"/>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10</a:t>
            </a:fld>
            <a:endParaRPr lang="ja-JP" altLang="ru-RU"/>
          </a:p>
        </p:txBody>
      </p:sp>
      <p:sp>
        <p:nvSpPr>
          <p:cNvPr id="6" name="TextBox 5"/>
          <p:cNvSpPr txBox="1"/>
          <p:nvPr/>
        </p:nvSpPr>
        <p:spPr bwMode="auto">
          <a:xfrm>
            <a:off x="700336" y="6321896"/>
            <a:ext cx="7992888" cy="314083"/>
          </a:xfrm>
          <a:prstGeom prst="rect">
            <a:avLst/>
          </a:prstGeom>
          <a:noFill/>
          <a:ln w="9525">
            <a:noFill/>
            <a:round/>
            <a:headEnd/>
            <a:tailEnd/>
          </a:ln>
        </p:spPr>
        <p:txBody>
          <a:bodyPr wrap="squar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x-none" altLang="ja-JP" sz="1400" baseline="30000" smtClean="0">
                <a:solidFill>
                  <a:schemeClr val="tx1"/>
                </a:solidFill>
              </a:rPr>
              <a:t>1</a:t>
            </a:r>
            <a:r>
              <a:rPr lang="ja-JP" altLang="x-none" sz="1400" smtClean="0">
                <a:solidFill>
                  <a:schemeClr val="tx1"/>
                </a:solidFill>
              </a:rPr>
              <a:t> 添付文書の用量：「医師の指示に従う。患者の年齢、体重及び臨床症状により用量は異なる。」</a:t>
            </a:r>
            <a:endParaRPr lang="ja-JP" altLang="en-US" sz="1400">
              <a:solidFill>
                <a:schemeClr val="tx1"/>
              </a:solidFill>
              <a:latin typeface="Candara" pitchFamily="32" charset="0"/>
            </a:endParaRPr>
          </a:p>
        </p:txBody>
      </p:sp>
    </p:spTree>
    <p:extLst>
      <p:ext uri="{BB962C8B-B14F-4D97-AF65-F5344CB8AC3E}">
        <p14:creationId xmlns:p14="http://schemas.microsoft.com/office/powerpoint/2010/main" val="32507921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88" y="849288"/>
            <a:ext cx="8566150" cy="790575"/>
          </a:xfrm>
        </p:spPr>
        <p:txBody>
          <a:bodyPr rtlCol="0"/>
          <a:lstStyle/>
          <a:p>
            <a:pPr rtl="0"/>
            <a:r>
              <a:rPr lang="ja-JP" altLang="x-none" sz="3200" smtClean="0"/>
              <a:t>例</a:t>
            </a:r>
            <a:r>
              <a:rPr lang="x-none" altLang="ja-JP" sz="3200" smtClean="0"/>
              <a:t>2</a:t>
            </a:r>
            <a:r>
              <a:rPr lang="ja-JP" altLang="x-none" sz="3200" smtClean="0"/>
              <a:t>：</a:t>
            </a:r>
            <a:r>
              <a:rPr lang="x-none" altLang="ja-JP" sz="3200" smtClean="0"/>
              <a:t>0.45%</a:t>
            </a:r>
            <a:r>
              <a:rPr lang="ja-JP" altLang="x-none" sz="3200" smtClean="0"/>
              <a:t>塩化ナトリウム注射剤、</a:t>
            </a:r>
            <a:r>
              <a:rPr lang="x-none" altLang="ja-JP" sz="3200" smtClean="0"/>
              <a:t>USP</a:t>
            </a:r>
            <a:endParaRPr lang="ja-JP" altLang="en-US" sz="3200"/>
          </a:p>
        </p:txBody>
      </p:sp>
      <p:sp>
        <p:nvSpPr>
          <p:cNvPr id="3" name="Content Placeholder 2"/>
          <p:cNvSpPr>
            <a:spLocks noGrp="1"/>
          </p:cNvSpPr>
          <p:nvPr>
            <p:ph sz="quarter" idx="13"/>
          </p:nvPr>
        </p:nvSpPr>
        <p:spPr>
          <a:xfrm>
            <a:off x="349270" y="4521696"/>
            <a:ext cx="8928993" cy="431874"/>
          </a:xfrm>
        </p:spPr>
        <p:txBody>
          <a:bodyPr rtlCol="0"/>
          <a:lstStyle/>
          <a:p>
            <a:pPr marL="0" indent="0" rtl="0"/>
            <a:r>
              <a:rPr lang="ja-JP" altLang="x-none" sz="1200" b="0" dirty="0" smtClean="0"/>
              <a:t>*  </a:t>
            </a:r>
            <a:r>
              <a:rPr lang="x-none" altLang="ja-JP" sz="1200" b="0" dirty="0" smtClean="0"/>
              <a:t>NaCl</a:t>
            </a:r>
            <a:r>
              <a:rPr lang="ja-JP" altLang="x-none" sz="1200" b="0" dirty="0" smtClean="0"/>
              <a:t>の報告データは、文献で報告された量の最大値を示している（参考文献を参照）</a:t>
            </a:r>
            <a:endParaRPr lang="ja-JP" altLang="en-US" dirty="0"/>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11</a:t>
            </a:fld>
            <a:endParaRPr lang="ja-JP" altLang="ru-RU"/>
          </a:p>
        </p:txBody>
      </p:sp>
      <p:graphicFrame>
        <p:nvGraphicFramePr>
          <p:cNvPr id="8" name="Table 7"/>
          <p:cNvGraphicFramePr>
            <a:graphicFrameLocks noGrp="1"/>
          </p:cNvGraphicFramePr>
          <p:nvPr>
            <p:extLst/>
          </p:nvPr>
        </p:nvGraphicFramePr>
        <p:xfrm>
          <a:off x="322308" y="1641376"/>
          <a:ext cx="8568955" cy="2436872"/>
        </p:xfrm>
        <a:graphic>
          <a:graphicData uri="http://schemas.openxmlformats.org/drawingml/2006/table">
            <a:tbl>
              <a:tblPr firstRow="1" bandRow="1">
                <a:tableStyleId>{5C22544A-7EE6-4342-B048-85BDC9FD1C3A}</a:tableStyleId>
              </a:tblPr>
              <a:tblGrid>
                <a:gridCol w="2160240">
                  <a:extLst>
                    <a:ext uri="{9D8B030D-6E8A-4147-A177-3AD203B41FA5}">
                      <a16:colId xmlns:a16="http://schemas.microsoft.com/office/drawing/2014/main" xmlns="" val="20000"/>
                    </a:ext>
                  </a:extLst>
                </a:gridCol>
                <a:gridCol w="1267342">
                  <a:extLst>
                    <a:ext uri="{9D8B030D-6E8A-4147-A177-3AD203B41FA5}">
                      <a16:colId xmlns:a16="http://schemas.microsoft.com/office/drawing/2014/main" xmlns="" val="20001"/>
                    </a:ext>
                  </a:extLst>
                </a:gridCol>
                <a:gridCol w="1713791">
                  <a:extLst>
                    <a:ext uri="{9D8B030D-6E8A-4147-A177-3AD203B41FA5}">
                      <a16:colId xmlns:a16="http://schemas.microsoft.com/office/drawing/2014/main" xmlns="" val="20002"/>
                    </a:ext>
                  </a:extLst>
                </a:gridCol>
                <a:gridCol w="1713791">
                  <a:extLst>
                    <a:ext uri="{9D8B030D-6E8A-4147-A177-3AD203B41FA5}">
                      <a16:colId xmlns:a16="http://schemas.microsoft.com/office/drawing/2014/main" xmlns="" val="20003"/>
                    </a:ext>
                  </a:extLst>
                </a:gridCol>
                <a:gridCol w="1713791">
                  <a:extLst>
                    <a:ext uri="{9D8B030D-6E8A-4147-A177-3AD203B41FA5}">
                      <a16:colId xmlns:a16="http://schemas.microsoft.com/office/drawing/2014/main" xmlns="" val="20004"/>
                    </a:ext>
                  </a:extLst>
                </a:gridCol>
              </a:tblGrid>
              <a:tr h="288032">
                <a:tc>
                  <a:txBody>
                    <a:bodyPr/>
                    <a:lstStyle/>
                    <a:p>
                      <a:pPr algn="ctr" rtl="0"/>
                      <a:endParaRPr lang="ja-JP" altLang="en-US" sz="1100" noProof="0" dirty="0">
                        <a:latin typeface="+mn-lt"/>
                        <a:ea typeface="+mn-ea"/>
                      </a:endParaRPr>
                    </a:p>
                  </a:txBody>
                  <a:tcPr/>
                </a:tc>
                <a:tc>
                  <a:txBody>
                    <a:bodyPr/>
                    <a:lstStyle/>
                    <a:p>
                      <a:pPr algn="ctr" rtl="0"/>
                      <a:r>
                        <a:rPr lang="x-none" altLang="ja-JP" sz="1100" noProof="0" dirty="0" smtClean="0">
                          <a:latin typeface="+mn-lt"/>
                          <a:ea typeface="+mn-ea"/>
                        </a:rPr>
                        <a:t>As</a:t>
                      </a:r>
                      <a:r>
                        <a:rPr lang="ja-JP" altLang="x-none" sz="1100" noProof="0" dirty="0" err="1" smtClean="0">
                          <a:latin typeface="+mn-lt"/>
                          <a:ea typeface="+mn-ea"/>
                        </a:rPr>
                        <a:t>、</a:t>
                      </a:r>
                      <a:r>
                        <a:rPr lang="ja-JP" altLang="x-none" sz="1100" noProof="0" dirty="0" smtClean="0">
                          <a:latin typeface="+mn-lt"/>
                          <a:ea typeface="+mn-ea"/>
                        </a:rPr>
                        <a:t>濃度</a:t>
                      </a:r>
                      <a:endParaRPr lang="ja-JP" altLang="en-US" sz="1100" noProof="0" dirty="0">
                        <a:latin typeface="+mn-lt"/>
                        <a:ea typeface="+mn-ea"/>
                      </a:endParaRPr>
                    </a:p>
                  </a:txBody>
                  <a:tcPr/>
                </a:tc>
                <a:tc>
                  <a:txBody>
                    <a:bodyPr/>
                    <a:lstStyle/>
                    <a:p>
                      <a:pPr algn="ctr" rtl="0"/>
                      <a:r>
                        <a:rPr lang="x-none" altLang="ja-JP" sz="1100" noProof="0" smtClean="0">
                          <a:latin typeface="+mn-lt"/>
                          <a:ea typeface="+mn-ea"/>
                        </a:rPr>
                        <a:t>Cd</a:t>
                      </a:r>
                      <a:r>
                        <a:rPr lang="ja-JP" altLang="x-none" sz="1100" noProof="0" smtClean="0">
                          <a:latin typeface="+mn-lt"/>
                          <a:ea typeface="+mn-ea"/>
                        </a:rPr>
                        <a:t>、濃度</a:t>
                      </a:r>
                      <a:endParaRPr lang="ja-JP" altLang="en-US" sz="1100" noProof="0">
                        <a:latin typeface="+mn-lt"/>
                        <a:ea typeface="+mn-ea"/>
                      </a:endParaRPr>
                    </a:p>
                  </a:txBody>
                  <a:tcPr/>
                </a:tc>
                <a:tc>
                  <a:txBody>
                    <a:bodyPr/>
                    <a:lstStyle/>
                    <a:p>
                      <a:pPr algn="ctr" rtl="0"/>
                      <a:r>
                        <a:rPr lang="x-none" altLang="ja-JP" sz="1100" noProof="0" smtClean="0">
                          <a:latin typeface="+mn-lt"/>
                          <a:ea typeface="+mn-ea"/>
                        </a:rPr>
                        <a:t>Hg</a:t>
                      </a:r>
                      <a:r>
                        <a:rPr lang="ja-JP" altLang="x-none" sz="1100" noProof="0" smtClean="0">
                          <a:latin typeface="+mn-lt"/>
                          <a:ea typeface="+mn-ea"/>
                        </a:rPr>
                        <a:t>、濃度</a:t>
                      </a:r>
                      <a:endParaRPr lang="ja-JP" altLang="en-US" sz="1100" noProof="0">
                        <a:latin typeface="+mn-lt"/>
                        <a:ea typeface="+mn-ea"/>
                      </a:endParaRPr>
                    </a:p>
                  </a:txBody>
                  <a:tcPr/>
                </a:tc>
                <a:tc>
                  <a:txBody>
                    <a:bodyPr/>
                    <a:lstStyle/>
                    <a:p>
                      <a:pPr algn="ctr" rtl="0"/>
                      <a:r>
                        <a:rPr lang="x-none" altLang="ja-JP" sz="1100" noProof="0" dirty="0" smtClean="0">
                          <a:latin typeface="+mn-lt"/>
                          <a:ea typeface="+mn-ea"/>
                        </a:rPr>
                        <a:t>Pb</a:t>
                      </a:r>
                      <a:r>
                        <a:rPr lang="ja-JP" altLang="x-none" sz="1100" noProof="0" dirty="0" err="1" smtClean="0">
                          <a:latin typeface="+mn-lt"/>
                          <a:ea typeface="+mn-ea"/>
                        </a:rPr>
                        <a:t>、</a:t>
                      </a:r>
                      <a:r>
                        <a:rPr lang="ja-JP" altLang="x-none" sz="1100" noProof="0" dirty="0" smtClean="0">
                          <a:latin typeface="+mn-lt"/>
                          <a:ea typeface="+mn-ea"/>
                        </a:rPr>
                        <a:t>濃度</a:t>
                      </a:r>
                      <a:endParaRPr lang="ja-JP" altLang="en-US" sz="1100" noProof="0" dirty="0">
                        <a:latin typeface="+mn-lt"/>
                        <a:ea typeface="+mn-ea"/>
                      </a:endParaRPr>
                    </a:p>
                  </a:txBody>
                  <a:tcPr/>
                </a:tc>
                <a:extLst>
                  <a:ext uri="{0D108BD9-81ED-4DB2-BD59-A6C34878D82A}">
                    <a16:rowId xmlns:a16="http://schemas.microsoft.com/office/drawing/2014/main" xmlns="" val="10000"/>
                  </a:ext>
                </a:extLst>
              </a:tr>
              <a:tr h="231099">
                <a:tc>
                  <a:txBody>
                    <a:bodyPr/>
                    <a:lstStyle/>
                    <a:p>
                      <a:pPr rtl="0"/>
                      <a:r>
                        <a:rPr lang="x-none" altLang="ja-JP" sz="1100" noProof="0" smtClean="0">
                          <a:latin typeface="+mn-lt"/>
                          <a:ea typeface="+mn-ea"/>
                        </a:rPr>
                        <a:t>NaCl</a:t>
                      </a:r>
                      <a:r>
                        <a:rPr lang="ja-JP" altLang="x-none" sz="1100" noProof="0" smtClean="0">
                          <a:latin typeface="+mn-lt"/>
                          <a:ea typeface="+mn-ea"/>
                        </a:rPr>
                        <a:t>中の最大量*          </a:t>
                      </a:r>
                      <a:endParaRPr lang="ja-JP" altLang="en-US" sz="1100" noProof="0">
                        <a:latin typeface="+mn-lt"/>
                        <a:ea typeface="+mn-ea"/>
                      </a:endParaRPr>
                    </a:p>
                  </a:txBody>
                  <a:tcPr/>
                </a:tc>
                <a:tc>
                  <a:txBody>
                    <a:bodyPr/>
                    <a:lstStyle/>
                    <a:p>
                      <a:pPr algn="ctr" rtl="0"/>
                      <a:r>
                        <a:rPr lang="x-none" altLang="ja-JP" sz="1100" noProof="0" smtClean="0">
                          <a:latin typeface="+mn-lt"/>
                          <a:ea typeface="+mn-ea"/>
                        </a:rPr>
                        <a:t>0.024 µg/g</a:t>
                      </a:r>
                      <a:endParaRPr lang="ja-JP" altLang="en-US" sz="1100" noProof="0">
                        <a:latin typeface="+mn-lt"/>
                        <a:ea typeface="+mn-ea"/>
                      </a:endParaRPr>
                    </a:p>
                  </a:txBody>
                  <a:tcPr/>
                </a:tc>
                <a:tc>
                  <a:txBody>
                    <a:bodyPr/>
                    <a:lstStyle/>
                    <a:p>
                      <a:pPr algn="ctr" rtl="0"/>
                      <a:r>
                        <a:rPr lang="x-none" altLang="ja-JP" sz="1100" noProof="0" smtClean="0">
                          <a:latin typeface="+mn-lt"/>
                          <a:ea typeface="+mn-ea"/>
                        </a:rPr>
                        <a:t>0.011 µg/g</a:t>
                      </a:r>
                      <a:endParaRPr lang="ja-JP" altLang="en-US" sz="1100" noProof="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0.00062 µg/g</a:t>
                      </a:r>
                      <a:endParaRPr lang="ja-JP" altLang="en-US" sz="1100" noProof="0" smtClean="0">
                        <a:latin typeface="+mn-lt"/>
                        <a:ea typeface="+mn-ea"/>
                      </a:endParaRPr>
                    </a:p>
                    <a:p>
                      <a:pPr algn="ctr" rtl="0"/>
                      <a:endParaRPr lang="ja-JP" altLang="en-US" sz="1100" noProof="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0.0808 µg/g</a:t>
                      </a:r>
                      <a:endParaRPr lang="ja-JP" altLang="en-US" sz="1100" noProof="0" smtClean="0">
                        <a:latin typeface="+mn-lt"/>
                        <a:ea typeface="+mn-ea"/>
                      </a:endParaRPr>
                    </a:p>
                    <a:p>
                      <a:pPr algn="ctr" rtl="0"/>
                      <a:endParaRPr lang="ja-JP" altLang="en-US" sz="1100" noProof="0">
                        <a:latin typeface="+mn-lt"/>
                        <a:ea typeface="+mn-ea"/>
                      </a:endParaRPr>
                    </a:p>
                  </a:txBody>
                  <a:tcPr/>
                </a:tc>
                <a:extLst>
                  <a:ext uri="{0D108BD9-81ED-4DB2-BD59-A6C34878D82A}">
                    <a16:rowId xmlns:a16="http://schemas.microsoft.com/office/drawing/2014/main" xmlns="" val="10001"/>
                  </a:ext>
                </a:extLst>
              </a:tr>
              <a:tr h="231099">
                <a:tc>
                  <a:txBody>
                    <a:bodyPr/>
                    <a:lstStyle/>
                    <a:p>
                      <a:pPr rtl="0"/>
                      <a:r>
                        <a:rPr lang="ja-JP" altLang="x-none" sz="1100" noProof="0" smtClean="0">
                          <a:latin typeface="+mn-lt"/>
                          <a:ea typeface="+mn-ea"/>
                        </a:rPr>
                        <a:t>注射用水</a:t>
                      </a:r>
                      <a:endParaRPr lang="ja-JP" altLang="en-US" sz="1100" noProof="0">
                        <a:latin typeface="+mn-lt"/>
                        <a:ea typeface="+mn-ea"/>
                      </a:endParaRPr>
                    </a:p>
                  </a:txBody>
                  <a:tcPr/>
                </a:tc>
                <a:tc>
                  <a:txBody>
                    <a:bodyPr/>
                    <a:lstStyle/>
                    <a:p>
                      <a:pPr algn="ctr" rtl="0"/>
                      <a:r>
                        <a:rPr lang="x-none" altLang="ja-JP" sz="1100" noProof="0" smtClean="0">
                          <a:latin typeface="+mn-lt"/>
                          <a:ea typeface="+mn-ea"/>
                        </a:rPr>
                        <a:t>&lt;0.50 µg/L</a:t>
                      </a:r>
                      <a:endParaRPr lang="ja-JP" altLang="en-US" sz="1100" noProof="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&lt;0.10 µg/L</a:t>
                      </a:r>
                      <a:endParaRPr lang="ja-JP" altLang="en-US" sz="1100" noProof="0" smtClean="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&lt;0.25 µg/L</a:t>
                      </a:r>
                      <a:endParaRPr lang="ja-JP" altLang="en-US" sz="1100" noProof="0" smtClean="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&lt;0.10 µg/L</a:t>
                      </a:r>
                      <a:endParaRPr lang="ja-JP" altLang="en-US" sz="1100" noProof="0" smtClean="0">
                        <a:latin typeface="+mn-lt"/>
                        <a:ea typeface="+mn-ea"/>
                      </a:endParaRPr>
                    </a:p>
                  </a:txBody>
                  <a:tcPr/>
                </a:tc>
                <a:extLst>
                  <a:ext uri="{0D108BD9-81ED-4DB2-BD59-A6C34878D82A}">
                    <a16:rowId xmlns:a16="http://schemas.microsoft.com/office/drawing/2014/main" xmlns="" val="10002"/>
                  </a:ext>
                </a:extLst>
              </a:tr>
              <a:tr h="231099">
                <a:tc>
                  <a:txBody>
                    <a:bodyPr/>
                    <a:lstStyle/>
                    <a:p>
                      <a:pPr rtl="0"/>
                      <a:r>
                        <a:rPr lang="ja-JP" altLang="x-none" sz="1100" noProof="0" smtClean="0">
                          <a:latin typeface="+mn-lt"/>
                          <a:ea typeface="+mn-ea"/>
                        </a:rPr>
                        <a:t>製剤</a:t>
                      </a:r>
                      <a:r>
                        <a:rPr lang="x-none" altLang="ja-JP" sz="1100" noProof="0" smtClean="0">
                          <a:latin typeface="+mn-lt"/>
                          <a:ea typeface="+mn-ea"/>
                        </a:rPr>
                        <a:t>1 L</a:t>
                      </a:r>
                      <a:r>
                        <a:rPr lang="ja-JP" altLang="x-none" sz="1100" noProof="0" smtClean="0">
                          <a:latin typeface="+mn-lt"/>
                          <a:ea typeface="+mn-ea"/>
                        </a:rPr>
                        <a:t>あたりの不純物量</a:t>
                      </a:r>
                      <a:endParaRPr lang="ja-JP" altLang="en-US" sz="1100" noProof="0">
                        <a:latin typeface="+mn-lt"/>
                        <a:ea typeface="+mn-ea"/>
                      </a:endParaRPr>
                    </a:p>
                  </a:txBody>
                  <a:tcPr/>
                </a:tc>
                <a:tc>
                  <a:txBody>
                    <a:bodyPr/>
                    <a:lstStyle/>
                    <a:p>
                      <a:pPr algn="ctr" rtl="0"/>
                      <a:r>
                        <a:rPr lang="x-none" altLang="ja-JP" sz="1100" noProof="0" smtClean="0">
                          <a:latin typeface="+mn-lt"/>
                          <a:ea typeface="+mn-ea"/>
                        </a:rPr>
                        <a:t>&lt;0.5108</a:t>
                      </a:r>
                      <a:endParaRPr lang="ja-JP" altLang="en-US" sz="1100" noProof="0">
                        <a:latin typeface="+mn-lt"/>
                        <a:ea typeface="+mn-ea"/>
                      </a:endParaRPr>
                    </a:p>
                  </a:txBody>
                  <a:tcPr/>
                </a:tc>
                <a:tc>
                  <a:txBody>
                    <a:bodyPr/>
                    <a:lstStyle/>
                    <a:p>
                      <a:pPr algn="ctr" rtl="0"/>
                      <a:r>
                        <a:rPr lang="x-none" altLang="ja-JP" sz="1100" noProof="0" smtClean="0">
                          <a:latin typeface="+mn-lt"/>
                          <a:ea typeface="+mn-ea"/>
                        </a:rPr>
                        <a:t>&lt;0.1495</a:t>
                      </a:r>
                      <a:endParaRPr lang="ja-JP" altLang="en-US" sz="1100" noProof="0">
                        <a:latin typeface="+mn-lt"/>
                        <a:ea typeface="+mn-ea"/>
                      </a:endParaRPr>
                    </a:p>
                  </a:txBody>
                  <a:tcPr/>
                </a:tc>
                <a:tc>
                  <a:txBody>
                    <a:bodyPr/>
                    <a:lstStyle/>
                    <a:p>
                      <a:pPr algn="ctr" rtl="0"/>
                      <a:r>
                        <a:rPr lang="x-none" altLang="ja-JP" sz="1100" noProof="0" smtClean="0">
                          <a:latin typeface="+mn-lt"/>
                          <a:ea typeface="+mn-ea"/>
                        </a:rPr>
                        <a:t>&lt;0.25279</a:t>
                      </a:r>
                      <a:endParaRPr lang="ja-JP" altLang="en-US" sz="1100" noProof="0">
                        <a:latin typeface="+mn-lt"/>
                        <a:ea typeface="+mn-ea"/>
                      </a:endParaRPr>
                    </a:p>
                  </a:txBody>
                  <a:tcPr/>
                </a:tc>
                <a:tc>
                  <a:txBody>
                    <a:bodyPr/>
                    <a:lstStyle/>
                    <a:p>
                      <a:pPr algn="ctr" rtl="0"/>
                      <a:r>
                        <a:rPr lang="x-none" altLang="ja-JP" sz="1100" noProof="0" smtClean="0">
                          <a:latin typeface="+mn-lt"/>
                          <a:ea typeface="+mn-ea"/>
                        </a:rPr>
                        <a:t>&lt;0.464</a:t>
                      </a:r>
                      <a:endParaRPr lang="ja-JP" altLang="en-US" sz="1100" noProof="0">
                        <a:latin typeface="+mn-lt"/>
                        <a:ea typeface="+mn-ea"/>
                      </a:endParaRPr>
                    </a:p>
                  </a:txBody>
                  <a:tcPr/>
                </a:tc>
                <a:extLst>
                  <a:ext uri="{0D108BD9-81ED-4DB2-BD59-A6C34878D82A}">
                    <a16:rowId xmlns:a16="http://schemas.microsoft.com/office/drawing/2014/main" xmlns="" val="10003"/>
                  </a:ext>
                </a:extLst>
              </a:tr>
              <a:tr h="231099">
                <a:tc>
                  <a:txBody>
                    <a:bodyPr/>
                    <a:lstStyle/>
                    <a:p>
                      <a:pPr rtl="0"/>
                      <a:endParaRPr lang="ja-JP" altLang="en-US" sz="1100" noProof="0">
                        <a:latin typeface="+mn-lt"/>
                        <a:ea typeface="+mn-ea"/>
                      </a:endParaRPr>
                    </a:p>
                  </a:txBody>
                  <a:tcPr>
                    <a:solidFill>
                      <a:schemeClr val="accent1">
                        <a:lumMod val="75000"/>
                      </a:schemeClr>
                    </a:solidFill>
                  </a:tcPr>
                </a:tc>
                <a:tc>
                  <a:txBody>
                    <a:bodyPr/>
                    <a:lstStyle/>
                    <a:p>
                      <a:pPr algn="ctr" rtl="0"/>
                      <a:r>
                        <a:rPr lang="x-none" altLang="ja-JP" sz="1100" noProof="0" smtClean="0">
                          <a:solidFill>
                            <a:schemeClr val="bg1"/>
                          </a:solidFill>
                          <a:latin typeface="+mn-lt"/>
                          <a:ea typeface="+mn-ea"/>
                        </a:rPr>
                        <a:t>As</a:t>
                      </a:r>
                      <a:r>
                        <a:rPr lang="ja-JP" altLang="x-none" sz="1100" noProof="0" smtClean="0">
                          <a:solidFill>
                            <a:schemeClr val="bg1"/>
                          </a:solidFill>
                          <a:latin typeface="+mn-lt"/>
                          <a:ea typeface="+mn-ea"/>
                        </a:rPr>
                        <a:t>、</a:t>
                      </a:r>
                      <a:r>
                        <a:rPr lang="x-none" altLang="ja-JP" sz="1100" noProof="0" smtClean="0">
                          <a:solidFill>
                            <a:schemeClr val="bg1"/>
                          </a:solidFill>
                          <a:latin typeface="+mn-lt"/>
                          <a:ea typeface="+mn-ea"/>
                        </a:rPr>
                        <a:t>µg</a:t>
                      </a:r>
                      <a:endParaRPr lang="ja-JP" altLang="en-US" sz="1100" noProof="0">
                        <a:solidFill>
                          <a:schemeClr val="bg1"/>
                        </a:solidFill>
                        <a:latin typeface="+mn-lt"/>
                        <a:ea typeface="+mn-ea"/>
                      </a:endParaRPr>
                    </a:p>
                  </a:txBody>
                  <a:tcPr>
                    <a:solidFill>
                      <a:schemeClr val="accent1">
                        <a:lumMod val="75000"/>
                      </a:schemeClr>
                    </a:solidFill>
                  </a:tcPr>
                </a:tc>
                <a:tc>
                  <a:txBody>
                    <a:bodyPr/>
                    <a:lstStyle/>
                    <a:p>
                      <a:pPr algn="ctr" rtl="0"/>
                      <a:r>
                        <a:rPr lang="x-none" altLang="ja-JP" sz="1100" noProof="0" smtClean="0">
                          <a:solidFill>
                            <a:schemeClr val="bg1"/>
                          </a:solidFill>
                          <a:latin typeface="+mn-lt"/>
                          <a:ea typeface="+mn-ea"/>
                        </a:rPr>
                        <a:t>Cd</a:t>
                      </a:r>
                      <a:r>
                        <a:rPr lang="ja-JP" altLang="x-none" sz="1100" noProof="0" smtClean="0">
                          <a:solidFill>
                            <a:schemeClr val="bg1"/>
                          </a:solidFill>
                          <a:latin typeface="+mn-lt"/>
                          <a:ea typeface="+mn-ea"/>
                        </a:rPr>
                        <a:t>、</a:t>
                      </a:r>
                      <a:r>
                        <a:rPr lang="x-none" altLang="ja-JP" sz="1100" noProof="0" smtClean="0">
                          <a:solidFill>
                            <a:schemeClr val="bg1"/>
                          </a:solidFill>
                          <a:latin typeface="+mn-lt"/>
                          <a:ea typeface="+mn-ea"/>
                        </a:rPr>
                        <a:t>µg</a:t>
                      </a:r>
                      <a:endParaRPr lang="ja-JP" altLang="en-US" sz="1100" noProof="0">
                        <a:solidFill>
                          <a:schemeClr val="bg1"/>
                        </a:solidFill>
                        <a:latin typeface="+mn-lt"/>
                        <a:ea typeface="+mn-ea"/>
                      </a:endParaRPr>
                    </a:p>
                  </a:txBody>
                  <a:tcPr>
                    <a:solidFill>
                      <a:schemeClr val="accent1">
                        <a:lumMod val="75000"/>
                      </a:schemeClr>
                    </a:solidFill>
                  </a:tcPr>
                </a:tc>
                <a:tc>
                  <a:txBody>
                    <a:bodyPr/>
                    <a:lstStyle/>
                    <a:p>
                      <a:pPr algn="ctr" rtl="0"/>
                      <a:r>
                        <a:rPr lang="x-none" altLang="ja-JP" sz="1100" noProof="0" smtClean="0">
                          <a:solidFill>
                            <a:schemeClr val="bg1"/>
                          </a:solidFill>
                          <a:latin typeface="+mn-lt"/>
                          <a:ea typeface="+mn-ea"/>
                        </a:rPr>
                        <a:t>Hg</a:t>
                      </a:r>
                      <a:r>
                        <a:rPr lang="ja-JP" altLang="x-none" sz="1100" noProof="0" smtClean="0">
                          <a:solidFill>
                            <a:schemeClr val="bg1"/>
                          </a:solidFill>
                          <a:latin typeface="+mn-lt"/>
                          <a:ea typeface="+mn-ea"/>
                        </a:rPr>
                        <a:t>、</a:t>
                      </a:r>
                      <a:r>
                        <a:rPr lang="x-none" altLang="ja-JP" sz="1100" noProof="0" smtClean="0">
                          <a:solidFill>
                            <a:schemeClr val="bg1"/>
                          </a:solidFill>
                          <a:latin typeface="+mn-lt"/>
                          <a:ea typeface="+mn-ea"/>
                        </a:rPr>
                        <a:t>µg</a:t>
                      </a:r>
                      <a:endParaRPr lang="ja-JP" altLang="en-US" sz="1100" noProof="0">
                        <a:solidFill>
                          <a:schemeClr val="bg1"/>
                        </a:solidFill>
                        <a:latin typeface="+mn-lt"/>
                        <a:ea typeface="+mn-ea"/>
                      </a:endParaRPr>
                    </a:p>
                  </a:txBody>
                  <a:tcPr>
                    <a:solidFill>
                      <a:schemeClr val="accent1">
                        <a:lumMod val="75000"/>
                      </a:schemeClr>
                    </a:solidFill>
                  </a:tcPr>
                </a:tc>
                <a:tc>
                  <a:txBody>
                    <a:bodyPr/>
                    <a:lstStyle/>
                    <a:p>
                      <a:pPr algn="ctr" rtl="0"/>
                      <a:r>
                        <a:rPr lang="x-none" altLang="ja-JP" sz="1100" noProof="0" smtClean="0">
                          <a:solidFill>
                            <a:schemeClr val="bg1"/>
                          </a:solidFill>
                          <a:latin typeface="+mn-lt"/>
                          <a:ea typeface="+mn-ea"/>
                        </a:rPr>
                        <a:t>Pb</a:t>
                      </a:r>
                      <a:r>
                        <a:rPr lang="ja-JP" altLang="x-none" sz="1100" noProof="0" smtClean="0">
                          <a:solidFill>
                            <a:schemeClr val="bg1"/>
                          </a:solidFill>
                          <a:latin typeface="+mn-lt"/>
                          <a:ea typeface="+mn-ea"/>
                        </a:rPr>
                        <a:t>、</a:t>
                      </a:r>
                      <a:r>
                        <a:rPr lang="x-none" altLang="ja-JP" sz="1100" noProof="0" smtClean="0">
                          <a:solidFill>
                            <a:schemeClr val="bg1"/>
                          </a:solidFill>
                          <a:latin typeface="+mn-lt"/>
                          <a:ea typeface="+mn-ea"/>
                        </a:rPr>
                        <a:t>µg</a:t>
                      </a:r>
                      <a:endParaRPr lang="ja-JP" altLang="en-US" sz="1100" noProof="0">
                        <a:solidFill>
                          <a:schemeClr val="bg1"/>
                        </a:solidFill>
                        <a:latin typeface="+mn-lt"/>
                        <a:ea typeface="+mn-ea"/>
                      </a:endParaRPr>
                    </a:p>
                  </a:txBody>
                  <a:tcPr>
                    <a:solidFill>
                      <a:schemeClr val="accent1">
                        <a:lumMod val="75000"/>
                      </a:schemeClr>
                    </a:solidFill>
                  </a:tcPr>
                </a:tc>
                <a:extLst>
                  <a:ext uri="{0D108BD9-81ED-4DB2-BD59-A6C34878D82A}">
                    <a16:rowId xmlns:a16="http://schemas.microsoft.com/office/drawing/2014/main" xmlns="" val="10004"/>
                  </a:ext>
                </a:extLst>
              </a:tr>
              <a:tr h="231099">
                <a:tc>
                  <a:txBody>
                    <a:bodyPr/>
                    <a:lstStyle/>
                    <a:p>
                      <a:pPr rtl="0"/>
                      <a:r>
                        <a:rPr lang="ja-JP" altLang="x-none" sz="1100" noProof="0" smtClean="0">
                          <a:latin typeface="+mn-lt"/>
                          <a:ea typeface="+mn-ea"/>
                        </a:rPr>
                        <a:t>合計</a:t>
                      </a:r>
                      <a:r>
                        <a:rPr lang="x-none" altLang="ja-JP" sz="1100" noProof="0" smtClean="0">
                          <a:latin typeface="+mn-lt"/>
                          <a:ea typeface="+mn-ea"/>
                        </a:rPr>
                        <a:t>µg/day</a:t>
                      </a:r>
                      <a:r>
                        <a:rPr lang="ja-JP" altLang="x-none" sz="1100" noProof="0" smtClean="0">
                          <a:latin typeface="+mn-lt"/>
                          <a:ea typeface="+mn-ea"/>
                        </a:rPr>
                        <a:t>（総量</a:t>
                      </a:r>
                      <a:r>
                        <a:rPr lang="x-none" altLang="ja-JP" sz="1100" noProof="0" smtClean="0">
                          <a:latin typeface="+mn-lt"/>
                          <a:ea typeface="+mn-ea"/>
                        </a:rPr>
                        <a:t>2 L/day</a:t>
                      </a:r>
                      <a:r>
                        <a:rPr lang="ja-JP" altLang="x-none" sz="1100" noProof="0" smtClean="0">
                          <a:latin typeface="+mn-lt"/>
                          <a:ea typeface="+mn-ea"/>
                        </a:rPr>
                        <a:t>に基づく）</a:t>
                      </a:r>
                      <a:endParaRPr lang="ja-JP" altLang="en-US" sz="1100" noProof="0">
                        <a:latin typeface="+mn-lt"/>
                        <a:ea typeface="+mn-ea"/>
                      </a:endParaRPr>
                    </a:p>
                  </a:txBody>
                  <a:tcPr/>
                </a:tc>
                <a:tc>
                  <a:txBody>
                    <a:bodyPr/>
                    <a:lstStyle/>
                    <a:p>
                      <a:pPr algn="ctr" rtl="0"/>
                      <a:r>
                        <a:rPr lang="x-none" altLang="ja-JP" sz="1100" b="1" noProof="0" smtClean="0">
                          <a:latin typeface="+mn-lt"/>
                          <a:ea typeface="+mn-ea"/>
                        </a:rPr>
                        <a:t>&lt;1.0216 µg</a:t>
                      </a:r>
                      <a:endParaRPr lang="ja-JP" altLang="en-US" sz="1100" b="1" noProof="0">
                        <a:latin typeface="+mn-lt"/>
                        <a:ea typeface="+mn-ea"/>
                      </a:endParaRPr>
                    </a:p>
                  </a:txBody>
                  <a:tcPr/>
                </a:tc>
                <a:tc>
                  <a:txBody>
                    <a:bodyPr/>
                    <a:lstStyle/>
                    <a:p>
                      <a:pPr algn="ctr" rtl="0"/>
                      <a:r>
                        <a:rPr lang="x-none" altLang="ja-JP" sz="1100" b="1" noProof="0" smtClean="0">
                          <a:latin typeface="+mn-lt"/>
                          <a:ea typeface="+mn-ea"/>
                        </a:rPr>
                        <a:t>&lt;0.299 µg</a:t>
                      </a:r>
                      <a:endParaRPr lang="ja-JP" altLang="en-US" sz="1100" b="1" noProof="0">
                        <a:latin typeface="+mn-lt"/>
                        <a:ea typeface="+mn-ea"/>
                      </a:endParaRPr>
                    </a:p>
                  </a:txBody>
                  <a:tcPr/>
                </a:tc>
                <a:tc>
                  <a:txBody>
                    <a:bodyPr/>
                    <a:lstStyle/>
                    <a:p>
                      <a:pPr algn="ctr" rtl="0"/>
                      <a:r>
                        <a:rPr lang="x-none" altLang="ja-JP" sz="1100" b="1" noProof="0" smtClean="0">
                          <a:latin typeface="+mn-lt"/>
                          <a:ea typeface="+mn-ea"/>
                        </a:rPr>
                        <a:t>&lt;0.50558 µg</a:t>
                      </a:r>
                      <a:endParaRPr lang="ja-JP" altLang="en-US" sz="1100" b="1" noProof="0">
                        <a:latin typeface="+mn-lt"/>
                        <a:ea typeface="+mn-ea"/>
                      </a:endParaRPr>
                    </a:p>
                  </a:txBody>
                  <a:tcPr/>
                </a:tc>
                <a:tc>
                  <a:txBody>
                    <a:bodyPr/>
                    <a:lstStyle/>
                    <a:p>
                      <a:pPr algn="ctr" rtl="0"/>
                      <a:r>
                        <a:rPr lang="x-none" altLang="ja-JP" sz="1100" b="1" noProof="0" smtClean="0">
                          <a:latin typeface="+mn-lt"/>
                          <a:ea typeface="+mn-ea"/>
                        </a:rPr>
                        <a:t>&lt;0.928 µg</a:t>
                      </a:r>
                      <a:endParaRPr lang="ja-JP" altLang="en-US" sz="1100" b="1" noProof="0">
                        <a:latin typeface="+mn-lt"/>
                        <a:ea typeface="+mn-ea"/>
                      </a:endParaRPr>
                    </a:p>
                  </a:txBody>
                  <a:tcPr/>
                </a:tc>
                <a:extLst>
                  <a:ext uri="{0D108BD9-81ED-4DB2-BD59-A6C34878D82A}">
                    <a16:rowId xmlns:a16="http://schemas.microsoft.com/office/drawing/2014/main" xmlns="" val="10005"/>
                  </a:ext>
                </a:extLst>
              </a:tr>
              <a:tr h="231099">
                <a:tc>
                  <a:txBody>
                    <a:bodyPr/>
                    <a:lstStyle/>
                    <a:p>
                      <a:pPr rtl="0"/>
                      <a:r>
                        <a:rPr lang="x-none" altLang="ja-JP" sz="1100" noProof="0" dirty="0" smtClean="0">
                          <a:latin typeface="+mn-lt"/>
                          <a:ea typeface="+mn-ea"/>
                        </a:rPr>
                        <a:t>PDE</a:t>
                      </a:r>
                      <a:endParaRPr lang="ja-JP" altLang="en-US" sz="1100" noProof="0" dirty="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15 µg/day</a:t>
                      </a:r>
                      <a:endParaRPr lang="ja-JP" altLang="en-US" sz="1100" noProof="0" smtClean="0">
                        <a:latin typeface="+mn-lt"/>
                        <a:ea typeface="+mn-ea"/>
                      </a:endParaRPr>
                    </a:p>
                  </a:txBody>
                  <a:tcPr/>
                </a:tc>
                <a:tc>
                  <a:txBody>
                    <a:bodyPr/>
                    <a:lstStyle/>
                    <a:p>
                      <a:pPr algn="ctr" rtl="0"/>
                      <a:r>
                        <a:rPr lang="x-none" altLang="ja-JP" sz="1100" noProof="0" smtClean="0">
                          <a:latin typeface="+mn-lt"/>
                          <a:ea typeface="+mn-ea"/>
                        </a:rPr>
                        <a:t>2 µg/day</a:t>
                      </a:r>
                      <a:endParaRPr lang="ja-JP" altLang="en-US" sz="1100" noProof="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3 µg/day</a:t>
                      </a:r>
                      <a:endParaRPr lang="ja-JP" altLang="en-US" sz="1100" noProof="0" smtClean="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5 µg/day</a:t>
                      </a:r>
                      <a:endParaRPr lang="ja-JP" altLang="en-US" sz="1100" noProof="0">
                        <a:latin typeface="+mn-lt"/>
                        <a:ea typeface="+mn-ea"/>
                      </a:endParaRPr>
                    </a:p>
                  </a:txBody>
                  <a:tcPr/>
                </a:tc>
                <a:extLst>
                  <a:ext uri="{0D108BD9-81ED-4DB2-BD59-A6C34878D82A}">
                    <a16:rowId xmlns:a16="http://schemas.microsoft.com/office/drawing/2014/main" xmlns="" val="10006"/>
                  </a:ext>
                </a:extLst>
              </a:tr>
              <a:tr h="231099">
                <a:tc>
                  <a:txBody>
                    <a:bodyPr/>
                    <a:lstStyle/>
                    <a:p>
                      <a:pPr rtl="0"/>
                      <a:r>
                        <a:rPr lang="ja-JP" altLang="x-none" sz="1100" noProof="0" dirty="0" smtClean="0">
                          <a:latin typeface="+mn-lt"/>
                          <a:ea typeface="+mn-ea"/>
                        </a:rPr>
                        <a:t>管理閾値</a:t>
                      </a:r>
                      <a:endParaRPr lang="ja-JP" altLang="en-US" sz="1100" noProof="0" dirty="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4.5 µg/day</a:t>
                      </a:r>
                      <a:endParaRPr lang="ja-JP" altLang="en-US" sz="1100" noProof="0" smtClean="0">
                        <a:latin typeface="+mn-lt"/>
                        <a:ea typeface="+mn-ea"/>
                      </a:endParaRPr>
                    </a:p>
                  </a:txBody>
                  <a:tcPr/>
                </a:tc>
                <a:tc>
                  <a:txBody>
                    <a:bodyPr/>
                    <a:lstStyle/>
                    <a:p>
                      <a:pPr algn="ctr" rtl="0"/>
                      <a:r>
                        <a:rPr lang="x-none" altLang="ja-JP" sz="1100" noProof="0" smtClean="0">
                          <a:latin typeface="+mn-lt"/>
                          <a:ea typeface="+mn-ea"/>
                        </a:rPr>
                        <a:t>0.6 µg/day</a:t>
                      </a:r>
                      <a:endParaRPr lang="ja-JP" altLang="en-US" sz="1100" noProof="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latin typeface="+mn-lt"/>
                          <a:ea typeface="+mn-ea"/>
                        </a:rPr>
                        <a:t>0.9 µg/day</a:t>
                      </a:r>
                      <a:endParaRPr lang="ja-JP" altLang="en-US" sz="1100" noProof="0" smtClean="0">
                        <a:latin typeface="+mn-lt"/>
                        <a:ea typeface="+mn-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dirty="0" smtClean="0">
                          <a:latin typeface="+mn-lt"/>
                          <a:ea typeface="+mn-ea"/>
                        </a:rPr>
                        <a:t>1.5 µg/day</a:t>
                      </a:r>
                      <a:endParaRPr lang="ja-JP" altLang="en-US" sz="1100" noProof="0" dirty="0">
                        <a:latin typeface="+mn-lt"/>
                        <a:ea typeface="+mn-ea"/>
                      </a:endParaRPr>
                    </a:p>
                  </a:txBody>
                  <a:tcPr/>
                </a:tc>
                <a:extLst>
                  <a:ext uri="{0D108BD9-81ED-4DB2-BD59-A6C34878D82A}">
                    <a16:rowId xmlns:a16="http://schemas.microsoft.com/office/drawing/2014/main" xmlns="" val="10007"/>
                  </a:ext>
                </a:extLst>
              </a:tr>
            </a:tbl>
          </a:graphicData>
        </a:graphic>
      </p:graphicFrame>
      <p:sp>
        <p:nvSpPr>
          <p:cNvPr id="6" name="TextBox 5"/>
          <p:cNvSpPr txBox="1"/>
          <p:nvPr/>
        </p:nvSpPr>
        <p:spPr bwMode="auto">
          <a:xfrm>
            <a:off x="309159" y="5097760"/>
            <a:ext cx="8640960" cy="887508"/>
          </a:xfrm>
          <a:prstGeom prst="rect">
            <a:avLst/>
          </a:prstGeom>
          <a:noFill/>
          <a:ln w="9525">
            <a:noFill/>
            <a:round/>
            <a:headEnd/>
            <a:tailEnd/>
          </a:ln>
        </p:spPr>
        <p:txBody>
          <a:bodyPr wrap="squar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ja-JP" altLang="x-none" sz="2400" dirty="0" smtClean="0">
                <a:solidFill>
                  <a:srgbClr val="4C4C4C"/>
                </a:solidFill>
                <a:latin typeface="+mn-lt"/>
              </a:rPr>
              <a:t>結論：</a:t>
            </a:r>
          </a:p>
          <a:p>
            <a:pPr rtl="0">
              <a:lnSpc>
                <a:spcPct val="81000"/>
              </a:lnSpc>
              <a:tabLst>
                <a:tab pos="723900" algn="l"/>
                <a:tab pos="1447800" algn="l"/>
                <a:tab pos="2171700" algn="l"/>
                <a:tab pos="2895600" algn="l"/>
                <a:tab pos="3619500" algn="l"/>
                <a:tab pos="4343400" algn="l"/>
                <a:tab pos="5067300" algn="l"/>
                <a:tab pos="5791200" algn="l"/>
              </a:tabLst>
            </a:pPr>
            <a:endParaRPr lang="ja-JP" altLang="en-US" sz="1800" dirty="0" smtClean="0">
              <a:solidFill>
                <a:srgbClr val="4C4C4C"/>
              </a:solidFill>
              <a:latin typeface="+mn-lt"/>
            </a:endParaRPr>
          </a:p>
          <a:p>
            <a:pPr marL="342900"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en-US" sz="1800" dirty="0" smtClean="0">
                <a:solidFill>
                  <a:schemeClr val="tx1"/>
                </a:solidFill>
                <a:latin typeface="+mn-lt"/>
              </a:rPr>
              <a:t>すべての</a:t>
            </a:r>
            <a:r>
              <a:rPr lang="ja-JP" altLang="x-none" sz="1800" dirty="0" smtClean="0">
                <a:solidFill>
                  <a:schemeClr val="tx1"/>
                </a:solidFill>
                <a:latin typeface="+mn-lt"/>
              </a:rPr>
              <a:t>潜在的</a:t>
            </a:r>
            <a:r>
              <a:rPr lang="ja-JP" altLang="x-none" sz="1800" dirty="0" smtClean="0">
                <a:solidFill>
                  <a:srgbClr val="4C4C4C"/>
                </a:solidFill>
                <a:latin typeface="+mn-lt"/>
              </a:rPr>
              <a:t>元素不純物の量は、各元素不純物の管理閾値より低い</a:t>
            </a:r>
            <a:endParaRPr lang="ja-JP" altLang="en-US" sz="1800" dirty="0">
              <a:solidFill>
                <a:srgbClr val="4C4C4C"/>
              </a:solidFill>
              <a:latin typeface="+mn-lt"/>
            </a:endParaRPr>
          </a:p>
        </p:txBody>
      </p:sp>
    </p:spTree>
    <p:extLst>
      <p:ext uri="{BB962C8B-B14F-4D97-AF65-F5344CB8AC3E}">
        <p14:creationId xmlns:p14="http://schemas.microsoft.com/office/powerpoint/2010/main" val="401134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参考文献</a:t>
            </a:r>
            <a:endParaRPr lang="ja-JP" altLang="en-US"/>
          </a:p>
        </p:txBody>
      </p:sp>
      <p:sp>
        <p:nvSpPr>
          <p:cNvPr id="3" name="Content Placeholder 2"/>
          <p:cNvSpPr>
            <a:spLocks noGrp="1"/>
          </p:cNvSpPr>
          <p:nvPr>
            <p:ph sz="quarter" idx="13"/>
          </p:nvPr>
        </p:nvSpPr>
        <p:spPr/>
        <p:txBody>
          <a:bodyPr rtlCol="0"/>
          <a:lstStyle/>
          <a:p>
            <a:pPr marL="342900" indent="-342900" rtl="0">
              <a:buFont typeface="Arial" panose="020B0604020202020204" pitchFamily="34" charset="0"/>
              <a:buChar char="•"/>
            </a:pPr>
            <a:r>
              <a:rPr lang="x-none" altLang="ja-JP" sz="2200" dirty="0" smtClean="0">
                <a:solidFill>
                  <a:srgbClr val="000000"/>
                </a:solidFill>
              </a:rPr>
              <a:t>European Committee for the Study of Salt, ECSS/CN 287-1982, Statistical Study of Inter-Laboratory Analysis of Sodium Chloride (As, Cd, Hg, Pb)</a:t>
            </a:r>
          </a:p>
          <a:p>
            <a:pPr marL="788988" lvl="1" indent="-342900" rtl="0">
              <a:buFont typeface="Arial" panose="020B0604020202020204" pitchFamily="34" charset="0"/>
              <a:buChar char="•"/>
            </a:pPr>
            <a:r>
              <a:rPr lang="x-none" altLang="ja-JP" sz="1800" dirty="0" smtClean="0">
                <a:solidFill>
                  <a:srgbClr val="000000"/>
                </a:solidFill>
              </a:rPr>
              <a:t>As</a:t>
            </a:r>
            <a:r>
              <a:rPr lang="ja-JP" altLang="x-none" sz="1800" dirty="0" smtClean="0">
                <a:solidFill>
                  <a:srgbClr val="000000"/>
                </a:solidFill>
              </a:rPr>
              <a:t>：</a:t>
            </a:r>
            <a:r>
              <a:rPr lang="x-none" altLang="ja-JP" sz="1800" dirty="0" smtClean="0">
                <a:solidFill>
                  <a:srgbClr val="000000"/>
                </a:solidFill>
              </a:rPr>
              <a:t>EuSalt/AS 011-2005  </a:t>
            </a:r>
            <a:endParaRPr lang="ja-JP" altLang="x-none" sz="1800" dirty="0" smtClean="0">
              <a:solidFill>
                <a:srgbClr val="000000"/>
              </a:solidFill>
            </a:endParaRPr>
          </a:p>
          <a:p>
            <a:pPr marL="788988" lvl="1" indent="-342900" rtl="0">
              <a:buFont typeface="Arial" panose="020B0604020202020204" pitchFamily="34" charset="0"/>
              <a:buChar char="•"/>
            </a:pPr>
            <a:r>
              <a:rPr lang="x-none" altLang="ja-JP" sz="1800" dirty="0" smtClean="0">
                <a:solidFill>
                  <a:srgbClr val="000000"/>
                </a:solidFill>
              </a:rPr>
              <a:t>Hg</a:t>
            </a:r>
            <a:r>
              <a:rPr lang="ja-JP" altLang="x-none" sz="1800" dirty="0" smtClean="0">
                <a:solidFill>
                  <a:srgbClr val="000000"/>
                </a:solidFill>
              </a:rPr>
              <a:t>：</a:t>
            </a:r>
            <a:r>
              <a:rPr lang="x-none" altLang="ja-JP" sz="1800" dirty="0" smtClean="0">
                <a:solidFill>
                  <a:srgbClr val="000000"/>
                </a:solidFill>
              </a:rPr>
              <a:t>EuSalt/AS 012-2005</a:t>
            </a:r>
            <a:endParaRPr lang="ja-JP" altLang="x-none" sz="1800" dirty="0" smtClean="0">
              <a:solidFill>
                <a:srgbClr val="000000"/>
              </a:solidFill>
            </a:endParaRPr>
          </a:p>
          <a:p>
            <a:pPr marL="788988" lvl="1" indent="-342900" rtl="0">
              <a:buFont typeface="Arial" panose="020B0604020202020204" pitchFamily="34" charset="0"/>
              <a:buChar char="•"/>
            </a:pPr>
            <a:r>
              <a:rPr lang="x-none" altLang="ja-JP" sz="1800" dirty="0" smtClean="0">
                <a:solidFill>
                  <a:srgbClr val="000000"/>
                </a:solidFill>
              </a:rPr>
              <a:t>Pb</a:t>
            </a:r>
            <a:r>
              <a:rPr lang="ja-JP" altLang="x-none" sz="1800" dirty="0" smtClean="0">
                <a:solidFill>
                  <a:srgbClr val="000000"/>
                </a:solidFill>
              </a:rPr>
              <a:t>：</a:t>
            </a:r>
            <a:r>
              <a:rPr lang="x-none" altLang="ja-JP" sz="1800" dirty="0" smtClean="0">
                <a:solidFill>
                  <a:srgbClr val="000000"/>
                </a:solidFill>
              </a:rPr>
              <a:t>EuSalt/AS 013-2005</a:t>
            </a:r>
            <a:endParaRPr lang="ja-JP" altLang="x-none" sz="1800" dirty="0" smtClean="0">
              <a:solidFill>
                <a:srgbClr val="000000"/>
              </a:solidFill>
            </a:endParaRPr>
          </a:p>
          <a:p>
            <a:pPr marL="788988" lvl="1" indent="-342900" rtl="0">
              <a:buFont typeface="Arial" panose="020B0604020202020204" pitchFamily="34" charset="0"/>
              <a:buChar char="•"/>
            </a:pPr>
            <a:r>
              <a:rPr lang="x-none" altLang="ja-JP" sz="1800" dirty="0" smtClean="0">
                <a:solidFill>
                  <a:srgbClr val="000000"/>
                </a:solidFill>
              </a:rPr>
              <a:t>Cd</a:t>
            </a:r>
            <a:r>
              <a:rPr lang="ja-JP" altLang="x-none" sz="1800" dirty="0" smtClean="0">
                <a:solidFill>
                  <a:srgbClr val="000000"/>
                </a:solidFill>
              </a:rPr>
              <a:t>：</a:t>
            </a:r>
            <a:r>
              <a:rPr lang="x-none" altLang="ja-JP" sz="1800" dirty="0" smtClean="0">
                <a:solidFill>
                  <a:srgbClr val="000000"/>
                </a:solidFill>
              </a:rPr>
              <a:t>EuSalt/AS 014-2005</a:t>
            </a:r>
            <a:endParaRPr lang="ja-JP" altLang="x-none" sz="1800" dirty="0" smtClean="0">
              <a:solidFill>
                <a:srgbClr val="000000"/>
              </a:solidFill>
            </a:endParaRPr>
          </a:p>
          <a:p>
            <a:pPr rtl="0"/>
            <a:endParaRPr lang="ja-JP" altLang="en-US" dirty="0"/>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12</a:t>
            </a:fld>
            <a:endParaRPr lang="ja-JP" altLang="ru-RU"/>
          </a:p>
        </p:txBody>
      </p:sp>
    </p:spTree>
    <p:extLst>
      <p:ext uri="{BB962C8B-B14F-4D97-AF65-F5344CB8AC3E}">
        <p14:creationId xmlns:p14="http://schemas.microsoft.com/office/powerpoint/2010/main" val="1173724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法的</a:t>
            </a:r>
            <a:r>
              <a:rPr lang="ja-JP" altLang="en-US" dirty="0" smtClean="0"/>
              <a:t>な</a:t>
            </a:r>
            <a:r>
              <a:rPr lang="ja-JP" altLang="x-none" dirty="0" smtClean="0"/>
              <a:t>通知</a:t>
            </a:r>
            <a:endParaRPr lang="ja-JP" altLang="en-GB" dirty="0"/>
          </a:p>
        </p:txBody>
      </p:sp>
      <p:sp>
        <p:nvSpPr>
          <p:cNvPr id="3" name="Content Placeholder 2"/>
          <p:cNvSpPr>
            <a:spLocks noGrp="1"/>
          </p:cNvSpPr>
          <p:nvPr>
            <p:ph idx="1"/>
          </p:nvPr>
        </p:nvSpPr>
        <p:spPr/>
        <p:txBody>
          <a:bodyPr rtlCol="0"/>
          <a:lstStyle/>
          <a:p>
            <a:pPr marL="0" indent="0">
              <a:lnSpc>
                <a:spcPct val="110000"/>
              </a:lnSpc>
              <a:buNone/>
            </a:pPr>
            <a:r>
              <a:rPr lang="ja-JP" altLang="en-US" sz="1700" b="0" dirty="0"/>
              <a:t>本プレゼンテーションは著作権により保護されており、</a:t>
            </a:r>
            <a:r>
              <a:rPr lang="en-US" altLang="ja-JP" sz="1700" b="0" dirty="0"/>
              <a:t>ICH</a:t>
            </a:r>
            <a:r>
              <a:rPr lang="ja-JP" altLang="en-US" sz="1700" b="0" dirty="0"/>
              <a:t>の著作権が常に認められるなら、公有使用許諾のもとで使用、複製、他の業務への組み込み、翻案、修正、翻訳又は配布することができる。本文書を翻案、修正又は翻訳する場合、原プレゼンテーションの変更が行われたこと、又は変更が原本に基づくことを明確に示す、区分する、もしくは確認するための合理的な段階を踏まなければならない。原文書の翻案、修正又は翻訳が</a:t>
            </a:r>
            <a:r>
              <a:rPr lang="en-US" altLang="ja-JP" sz="1700" b="0" dirty="0"/>
              <a:t>ICH</a:t>
            </a:r>
            <a:r>
              <a:rPr lang="ja-JP" altLang="en-US" sz="1700" b="0" dirty="0"/>
              <a:t>により承認された、又は</a:t>
            </a:r>
            <a:r>
              <a:rPr lang="en-US" altLang="ja-JP" sz="1700" b="0" dirty="0"/>
              <a:t>ICH</a:t>
            </a:r>
            <a:r>
              <a:rPr lang="ja-JP" altLang="en-US" sz="1700" b="0" dirty="0"/>
              <a:t>の後援のもとに行われたという印象は避けなければならない。</a:t>
            </a:r>
          </a:p>
          <a:p>
            <a:pPr marL="0" indent="0">
              <a:lnSpc>
                <a:spcPct val="110000"/>
              </a:lnSpc>
              <a:buNone/>
            </a:pPr>
            <a:r>
              <a:rPr lang="ja-JP" altLang="en-US" sz="1700" b="0" dirty="0"/>
              <a:t>本文書は「現状のまま」提供され、一切の保証を伴わない。如何なる場合も</a:t>
            </a:r>
            <a:r>
              <a:rPr lang="en-US" altLang="ja-JP" sz="1700" b="0" dirty="0"/>
              <a:t>ICH</a:t>
            </a:r>
            <a:r>
              <a:rPr lang="ja-JP" altLang="en-US" sz="1700" b="0" dirty="0"/>
              <a:t>又は原文書の著者は、本文書の使用によって発生する要求、損害もしくはその他の債務に対して責めを負わない。</a:t>
            </a:r>
          </a:p>
          <a:p>
            <a:pPr marL="0" indent="0">
              <a:lnSpc>
                <a:spcPct val="110000"/>
              </a:lnSpc>
              <a:buNone/>
            </a:pPr>
            <a:r>
              <a:rPr lang="ja-JP" altLang="en-US" sz="1700" b="0" dirty="0"/>
              <a:t>第三者により供給された内容には、上述した許可を適用しない。したがって、著作権が第三者に帰属する文書の場合、その著作権の保有者から複製の許可を取得すること。</a:t>
            </a:r>
          </a:p>
          <a:p>
            <a:pPr rtl="0">
              <a:lnSpc>
                <a:spcPct val="110000"/>
              </a:lnSpc>
            </a:pPr>
            <a:endParaRPr lang="ja-JP" altLang="en-GB" dirty="0"/>
          </a:p>
        </p:txBody>
      </p:sp>
    </p:spTree>
    <p:extLst>
      <p:ext uri="{BB962C8B-B14F-4D97-AF65-F5344CB8AC3E}">
        <p14:creationId xmlns:p14="http://schemas.microsoft.com/office/powerpoint/2010/main" val="138200446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en-US" dirty="0" smtClean="0">
                <a:solidFill>
                  <a:srgbClr val="00B8FF"/>
                </a:solidFill>
              </a:rPr>
              <a:t>概略</a:t>
            </a:r>
            <a:r>
              <a:rPr lang="ja-JP" altLang="x-none" dirty="0" smtClean="0">
                <a:solidFill>
                  <a:srgbClr val="00B8FF"/>
                </a:solidFill>
              </a:rPr>
              <a:t> </a:t>
            </a:r>
            <a:endParaRPr lang="ja-JP" altLang="en-US" dirty="0">
              <a:solidFill>
                <a:srgbClr val="00B8FF"/>
              </a:solidFill>
            </a:endParaRPr>
          </a:p>
        </p:txBody>
      </p:sp>
      <p:sp>
        <p:nvSpPr>
          <p:cNvPr id="3" name="Content Placeholder 2"/>
          <p:cNvSpPr>
            <a:spLocks noGrp="1"/>
          </p:cNvSpPr>
          <p:nvPr>
            <p:ph idx="1"/>
          </p:nvPr>
        </p:nvSpPr>
        <p:spPr/>
        <p:txBody>
          <a:bodyPr rtlCol="0"/>
          <a:lstStyle/>
          <a:p>
            <a:pPr rtl="0"/>
            <a:r>
              <a:rPr lang="ja-JP" altLang="x-none" dirty="0" smtClean="0"/>
              <a:t>ガイドラインの</a:t>
            </a:r>
            <a:r>
              <a:rPr lang="ja-JP" altLang="en-US" dirty="0"/>
              <a:t>説明</a:t>
            </a:r>
            <a:endParaRPr lang="ja-JP" altLang="x-none" dirty="0" smtClean="0"/>
          </a:p>
          <a:p>
            <a:pPr rtl="0"/>
            <a:r>
              <a:rPr lang="ja-JP" altLang="x-none" dirty="0" smtClean="0"/>
              <a:t>注射剤の</a:t>
            </a:r>
            <a:r>
              <a:rPr lang="ja-JP" altLang="en-US" dirty="0" smtClean="0"/>
              <a:t>限度</a:t>
            </a:r>
            <a:r>
              <a:rPr lang="ja-JP" altLang="en-US" dirty="0"/>
              <a:t>を</a:t>
            </a:r>
            <a:r>
              <a:rPr lang="x-none" altLang="ja-JP" dirty="0" smtClean="0"/>
              <a:t>2 L</a:t>
            </a:r>
            <a:r>
              <a:rPr lang="ja-JP" altLang="en-US" dirty="0" smtClean="0"/>
              <a:t>とする</a:t>
            </a:r>
            <a:r>
              <a:rPr lang="ja-JP" altLang="x-none" dirty="0" smtClean="0"/>
              <a:t>原則</a:t>
            </a:r>
          </a:p>
          <a:p>
            <a:pPr rtl="0"/>
            <a:r>
              <a:rPr lang="ja-JP" altLang="x-none" dirty="0" smtClean="0"/>
              <a:t>例</a:t>
            </a:r>
          </a:p>
          <a:p>
            <a:pPr marL="0" indent="0" rtl="0">
              <a:buNone/>
            </a:pPr>
            <a:endParaRPr lang="ja-JP" altLang="en-US" dirty="0"/>
          </a:p>
        </p:txBody>
      </p:sp>
    </p:spTree>
    <p:extLst>
      <p:ext uri="{BB962C8B-B14F-4D97-AF65-F5344CB8AC3E}">
        <p14:creationId xmlns:p14="http://schemas.microsoft.com/office/powerpoint/2010/main" val="23309635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dirty="0" smtClean="0"/>
              <a:t>Q3D</a:t>
            </a:r>
            <a:r>
              <a:rPr lang="ja-JP" altLang="x-none" dirty="0" smtClean="0"/>
              <a:t>：大容量注射剤の項</a:t>
            </a:r>
            <a:endParaRPr lang="ja-JP" altLang="en-US" dirty="0"/>
          </a:p>
        </p:txBody>
      </p:sp>
      <p:sp>
        <p:nvSpPr>
          <p:cNvPr id="3" name="Content Placeholder 2"/>
          <p:cNvSpPr>
            <a:spLocks noGrp="1"/>
          </p:cNvSpPr>
          <p:nvPr>
            <p:ph idx="1"/>
          </p:nvPr>
        </p:nvSpPr>
        <p:spPr>
          <a:xfrm>
            <a:off x="705008" y="2264370"/>
            <a:ext cx="8280400" cy="4273550"/>
          </a:xfrm>
        </p:spPr>
        <p:txBody>
          <a:bodyPr rtlCol="0"/>
          <a:lstStyle/>
          <a:p>
            <a:pPr marL="0" indent="0">
              <a:buNone/>
            </a:pPr>
            <a:r>
              <a:rPr lang="ja-JP" altLang="x-none" b="0" dirty="0" smtClean="0"/>
              <a:t>最大一日投与容量が</a:t>
            </a:r>
            <a:r>
              <a:rPr lang="x-none" altLang="ja-JP" b="0" dirty="0" smtClean="0"/>
              <a:t>2 L</a:t>
            </a:r>
            <a:r>
              <a:rPr lang="ja-JP" altLang="x-none" b="0" dirty="0" err="1" smtClean="0"/>
              <a:t>までの</a:t>
            </a:r>
            <a:r>
              <a:rPr lang="ja-JP" altLang="x-none" b="0" dirty="0" smtClean="0"/>
              <a:t>注射剤については、その最大一日投与容量を用いて、許容一日曝露量（</a:t>
            </a:r>
            <a:r>
              <a:rPr lang="x-none" altLang="ja-JP" b="0" dirty="0" smtClean="0"/>
              <a:t>PDE</a:t>
            </a:r>
            <a:r>
              <a:rPr lang="ja-JP" altLang="x-none" b="0" dirty="0" smtClean="0"/>
              <a:t>）から許容濃度を算出</a:t>
            </a:r>
            <a:r>
              <a:rPr lang="ja-JP" altLang="en-US" b="0" dirty="0" smtClean="0"/>
              <a:t>してもよい</a:t>
            </a:r>
            <a:r>
              <a:rPr lang="ja-JP" altLang="x-none" b="0" dirty="0" smtClean="0"/>
              <a:t>。</a:t>
            </a:r>
            <a:r>
              <a:rPr lang="ja-JP" altLang="en-US" b="0" dirty="0" smtClean="0"/>
              <a:t>一日の投与量として，表示量または臨床で使用が</a:t>
            </a:r>
            <a:r>
              <a:rPr lang="en-US" altLang="ja-JP" b="0" dirty="0" smtClean="0"/>
              <a:t>2L</a:t>
            </a:r>
            <a:r>
              <a:rPr lang="ja-JP" altLang="en-US" b="0" dirty="0" smtClean="0"/>
              <a:t>を超える製剤に</a:t>
            </a:r>
            <a:r>
              <a:rPr lang="ja-JP" altLang="en-US" b="0" dirty="0"/>
              <a:t>ついては（生理食塩水、ブドウ</a:t>
            </a:r>
            <a:r>
              <a:rPr lang="ja-JP" altLang="en-US" b="0" dirty="0" smtClean="0"/>
              <a:t>糖液、</a:t>
            </a:r>
            <a:r>
              <a:rPr lang="ja-JP" altLang="en-US" b="0" dirty="0"/>
              <a:t>完全静脈</a:t>
            </a:r>
            <a:r>
              <a:rPr lang="ja-JP" altLang="en-US" b="0" dirty="0" smtClean="0"/>
              <a:t>栄養法用の液、洗腸液</a:t>
            </a:r>
            <a:r>
              <a:rPr lang="ja-JP" altLang="en-US" b="0" dirty="0"/>
              <a:t>など）</a:t>
            </a:r>
            <a:r>
              <a:rPr lang="ja-JP" altLang="en-US" b="0" dirty="0" smtClean="0"/>
              <a:t>，</a:t>
            </a:r>
            <a:r>
              <a:rPr lang="en-US" altLang="ja-JP" b="0" dirty="0" smtClean="0"/>
              <a:t>PDE</a:t>
            </a:r>
            <a:r>
              <a:rPr lang="ja-JP" altLang="en-US" b="0" dirty="0" smtClean="0"/>
              <a:t>値</a:t>
            </a:r>
            <a:r>
              <a:rPr lang="ja-JP" altLang="x-none" b="0" dirty="0" smtClean="0"/>
              <a:t>から許容濃度を算出する</a:t>
            </a:r>
            <a:r>
              <a:rPr lang="ja-JP" altLang="en-US" b="0" dirty="0" smtClean="0"/>
              <a:t>際に</a:t>
            </a:r>
            <a:r>
              <a:rPr lang="x-none" altLang="ja-JP" b="0" dirty="0" smtClean="0"/>
              <a:t>2 L</a:t>
            </a:r>
            <a:r>
              <a:rPr lang="ja-JP" altLang="x-none" b="0" dirty="0" smtClean="0"/>
              <a:t>の容量を</a:t>
            </a:r>
            <a:r>
              <a:rPr lang="ja-JP" altLang="en-US" b="0" dirty="0" smtClean="0"/>
              <a:t>適用してもよい</a:t>
            </a:r>
            <a:r>
              <a:rPr lang="ja-JP" altLang="x-none" b="0" dirty="0" smtClean="0"/>
              <a:t>。（</a:t>
            </a:r>
            <a:r>
              <a:rPr lang="ja-JP" altLang="x-none" b="0" i="1" dirty="0" smtClean="0"/>
              <a:t>参考文献</a:t>
            </a:r>
            <a:r>
              <a:rPr lang="x-none" altLang="ja-JP" b="0" i="1" dirty="0" smtClean="0"/>
              <a:t>4</a:t>
            </a:r>
            <a:r>
              <a:rPr lang="ja-JP" altLang="x-none" b="0" dirty="0" smtClean="0"/>
              <a:t>）</a:t>
            </a:r>
          </a:p>
          <a:p>
            <a:pPr marL="0" indent="0" rtl="0">
              <a:buNone/>
            </a:pPr>
            <a:endParaRPr lang="ja-JP" altLang="en-US" sz="1800" b="0" dirty="0" smtClean="0"/>
          </a:p>
          <a:p>
            <a:pPr marL="0" indent="0" rtl="0">
              <a:buNone/>
            </a:pPr>
            <a:r>
              <a:rPr lang="x-none" altLang="ja-JP" sz="1600" b="0" i="1" dirty="0" smtClean="0"/>
              <a:t>4) Holliday MA, Segar WE. The maintenance need for water in parenteral fluid therapy. Pediatrics 1957;19:823-32. </a:t>
            </a:r>
            <a:endParaRPr lang="ja-JP" altLang="x-none" sz="1600" b="0" i="1" dirty="0" smtClean="0"/>
          </a:p>
          <a:p>
            <a:pPr marL="0" indent="0" rtl="0">
              <a:buNone/>
            </a:pPr>
            <a:endParaRPr lang="ja-JP" altLang="en-US" b="0" dirty="0" smtClean="0"/>
          </a:p>
          <a:p>
            <a:pPr marL="0" indent="0" rtl="0">
              <a:buNone/>
            </a:pPr>
            <a:endParaRPr lang="ja-JP" altLang="en-US" dirty="0"/>
          </a:p>
        </p:txBody>
      </p:sp>
    </p:spTree>
    <p:extLst>
      <p:ext uri="{BB962C8B-B14F-4D97-AF65-F5344CB8AC3E}">
        <p14:creationId xmlns:p14="http://schemas.microsoft.com/office/powerpoint/2010/main" val="3310075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04850" y="849288"/>
            <a:ext cx="8566150" cy="790575"/>
          </a:xfrm>
        </p:spPr>
        <p:txBody>
          <a:bodyPr rtlCol="0"/>
          <a:lstStyle/>
          <a:p>
            <a:pPr rtl="0"/>
            <a:r>
              <a:rPr lang="ja-JP" altLang="x-none" dirty="0" smtClean="0"/>
              <a:t>維持補液 </a:t>
            </a:r>
            <a:endParaRPr lang="ja-JP" altLang="en-US" dirty="0" smtClean="0"/>
          </a:p>
        </p:txBody>
      </p:sp>
      <p:sp>
        <p:nvSpPr>
          <p:cNvPr id="7" name="Content Placeholder 2"/>
          <p:cNvSpPr>
            <a:spLocks noGrp="1"/>
          </p:cNvSpPr>
          <p:nvPr>
            <p:ph idx="1"/>
          </p:nvPr>
        </p:nvSpPr>
        <p:spPr>
          <a:xfrm>
            <a:off x="704850" y="1569368"/>
            <a:ext cx="8280400" cy="4273550"/>
          </a:xfrm>
        </p:spPr>
        <p:txBody>
          <a:bodyPr rtlCol="0"/>
          <a:lstStyle/>
          <a:p>
            <a:pPr rtl="0"/>
            <a:r>
              <a:rPr lang="x-none" altLang="ja-JP" sz="2200" b="0" dirty="0" smtClean="0"/>
              <a:t>1957</a:t>
            </a:r>
            <a:r>
              <a:rPr lang="ja-JP" altLang="x-none" sz="2200" b="0" dirty="0" smtClean="0"/>
              <a:t>年、</a:t>
            </a:r>
            <a:r>
              <a:rPr lang="x-none" altLang="ja-JP" sz="2200" b="0" dirty="0" smtClean="0"/>
              <a:t>Holliday</a:t>
            </a:r>
            <a:r>
              <a:rPr lang="ja-JP" altLang="x-none" sz="2200" b="0" dirty="0" smtClean="0"/>
              <a:t>と</a:t>
            </a:r>
            <a:r>
              <a:rPr lang="x-none" altLang="ja-JP" sz="2200" b="0" dirty="0" smtClean="0"/>
              <a:t>Segar</a:t>
            </a:r>
            <a:r>
              <a:rPr lang="ja-JP" altLang="x-none" sz="2200" b="0" dirty="0" smtClean="0"/>
              <a:t>は入院患者の平均的な一日補液必要量を</a:t>
            </a:r>
            <a:r>
              <a:rPr lang="ja-JP" altLang="en-US" sz="2200" b="0" dirty="0" smtClean="0"/>
              <a:t>設定する方法を提案した</a:t>
            </a:r>
            <a:r>
              <a:rPr lang="ja-JP" altLang="x-none" sz="2200" b="0" dirty="0" smtClean="0"/>
              <a:t>。（</a:t>
            </a:r>
            <a:r>
              <a:rPr lang="x-none" altLang="ja-JP" sz="2200" b="0" dirty="0" smtClean="0"/>
              <a:t>Holliday, Segar </a:t>
            </a:r>
            <a:r>
              <a:rPr lang="ja-JP" altLang="en-US" sz="2200" b="0" dirty="0" smtClean="0"/>
              <a:t>［</a:t>
            </a:r>
            <a:r>
              <a:rPr lang="x-none" altLang="ja-JP" sz="2200" b="0" dirty="0" smtClean="0"/>
              <a:t>1957</a:t>
            </a:r>
            <a:r>
              <a:rPr lang="ja-JP" altLang="en-US" sz="2200" b="0" dirty="0" smtClean="0"/>
              <a:t>］</a:t>
            </a:r>
            <a:r>
              <a:rPr lang="x-none" altLang="ja-JP" sz="2200" b="0" dirty="0" smtClean="0"/>
              <a:t>, </a:t>
            </a:r>
            <a:r>
              <a:rPr lang="ja-JP" altLang="x-none" sz="2200" b="0" dirty="0" smtClean="0"/>
              <a:t>参考文献</a:t>
            </a:r>
            <a:r>
              <a:rPr lang="x-none" altLang="ja-JP" sz="2200" b="0" dirty="0" smtClean="0"/>
              <a:t>1</a:t>
            </a:r>
            <a:r>
              <a:rPr lang="ja-JP" altLang="x-none" sz="2200" b="0" dirty="0" smtClean="0"/>
              <a:t>）</a:t>
            </a:r>
          </a:p>
          <a:p>
            <a:pPr marL="898525" lvl="2" indent="0" rtl="0">
              <a:buNone/>
            </a:pPr>
            <a:r>
              <a:rPr lang="ja-JP" altLang="en-US" sz="1900" dirty="0" smtClean="0">
                <a:ea typeface="+mn-ea"/>
              </a:rPr>
              <a:t>患者の体重に基づいたカロリー算出</a:t>
            </a:r>
            <a:endParaRPr lang="en-US" altLang="ja-JP" sz="1900" dirty="0" smtClean="0">
              <a:ea typeface="+mn-ea"/>
            </a:endParaRPr>
          </a:p>
          <a:p>
            <a:pPr lvl="2"/>
            <a:r>
              <a:rPr lang="ja-JP" altLang="en-US" sz="1900" dirty="0" smtClean="0">
                <a:ea typeface="+mn-ea"/>
              </a:rPr>
              <a:t>体重 </a:t>
            </a:r>
            <a:r>
              <a:rPr lang="en-US" altLang="ja-JP" sz="1900" dirty="0">
                <a:ea typeface="+mn-ea"/>
              </a:rPr>
              <a:t>0</a:t>
            </a:r>
            <a:r>
              <a:rPr lang="ja-JP" altLang="en-US" sz="1900" dirty="0">
                <a:ea typeface="+mn-ea"/>
              </a:rPr>
              <a:t>～</a:t>
            </a:r>
            <a:r>
              <a:rPr lang="en-US" altLang="ja-JP" sz="1900" dirty="0">
                <a:ea typeface="+mn-ea"/>
              </a:rPr>
              <a:t>10kg	</a:t>
            </a:r>
            <a:r>
              <a:rPr lang="ja-JP" altLang="en-US" sz="1900" dirty="0">
                <a:ea typeface="+mn-ea"/>
              </a:rPr>
              <a:t>：</a:t>
            </a:r>
            <a:r>
              <a:rPr lang="en-US" altLang="ja-JP" sz="1900" dirty="0" smtClean="0">
                <a:ea typeface="+mn-ea"/>
              </a:rPr>
              <a:t>100mL/kg/day</a:t>
            </a:r>
          </a:p>
          <a:p>
            <a:pPr lvl="2"/>
            <a:r>
              <a:rPr lang="ja-JP" altLang="en-US" sz="1900" dirty="0" smtClean="0">
                <a:ea typeface="+mn-ea"/>
              </a:rPr>
              <a:t>体重 </a:t>
            </a:r>
            <a:r>
              <a:rPr lang="en-US" altLang="ja-JP" sz="1900" dirty="0">
                <a:ea typeface="+mn-ea"/>
              </a:rPr>
              <a:t>10</a:t>
            </a:r>
            <a:r>
              <a:rPr lang="ja-JP" altLang="en-US" sz="1900" dirty="0">
                <a:ea typeface="+mn-ea"/>
              </a:rPr>
              <a:t>～</a:t>
            </a:r>
            <a:r>
              <a:rPr lang="en-US" altLang="ja-JP" sz="1900" dirty="0">
                <a:ea typeface="+mn-ea"/>
              </a:rPr>
              <a:t>20kg	</a:t>
            </a:r>
            <a:r>
              <a:rPr lang="ja-JP" altLang="en-US" sz="1900" dirty="0">
                <a:ea typeface="+mn-ea"/>
              </a:rPr>
              <a:t>：</a:t>
            </a:r>
            <a:r>
              <a:rPr lang="en-US" altLang="ja-JP" sz="1900" dirty="0" smtClean="0">
                <a:ea typeface="+mn-ea"/>
              </a:rPr>
              <a:t>50mL/kg/day</a:t>
            </a:r>
          </a:p>
          <a:p>
            <a:pPr lvl="2"/>
            <a:r>
              <a:rPr lang="ja-JP" altLang="en-US" sz="1900" dirty="0" smtClean="0">
                <a:ea typeface="+mn-ea"/>
              </a:rPr>
              <a:t>体重 </a:t>
            </a:r>
            <a:r>
              <a:rPr lang="ja-JP" altLang="en-US" sz="1900" dirty="0">
                <a:ea typeface="+mn-ea"/>
              </a:rPr>
              <a:t>＞</a:t>
            </a:r>
            <a:r>
              <a:rPr lang="en-US" altLang="ja-JP" sz="1900" dirty="0">
                <a:ea typeface="+mn-ea"/>
              </a:rPr>
              <a:t>20kg	</a:t>
            </a:r>
            <a:r>
              <a:rPr lang="ja-JP" altLang="en-US" sz="1900" dirty="0">
                <a:ea typeface="+mn-ea"/>
              </a:rPr>
              <a:t>：</a:t>
            </a:r>
            <a:r>
              <a:rPr lang="en-US" altLang="ja-JP" sz="1900" dirty="0">
                <a:ea typeface="+mn-ea"/>
              </a:rPr>
              <a:t>20mL/kg/day</a:t>
            </a:r>
            <a:endParaRPr lang="ja-JP" altLang="fr-CH" sz="1900" dirty="0" smtClean="0">
              <a:ea typeface="+mn-ea"/>
            </a:endParaRPr>
          </a:p>
          <a:p>
            <a:pPr rtl="0"/>
            <a:r>
              <a:rPr lang="ja-JP" altLang="x-none" sz="2200" b="0" dirty="0" smtClean="0"/>
              <a:t>この方法は現在も標準治療とみなされている。</a:t>
            </a:r>
          </a:p>
          <a:p>
            <a:pPr lvl="1" rtl="0"/>
            <a:r>
              <a:rPr lang="ja-JP" altLang="x-none" sz="2200" dirty="0" smtClean="0">
                <a:ea typeface="+mn-ea"/>
              </a:rPr>
              <a:t>「</a:t>
            </a:r>
            <a:r>
              <a:rPr lang="x-none" altLang="ja-JP" sz="2200" dirty="0" smtClean="0">
                <a:ea typeface="+mn-ea"/>
              </a:rPr>
              <a:t>Holliday-Segar</a:t>
            </a:r>
            <a:r>
              <a:rPr lang="ja-JP" altLang="x-none" sz="2200" dirty="0" smtClean="0">
                <a:ea typeface="+mn-ea"/>
              </a:rPr>
              <a:t>の式は今もなお、</a:t>
            </a:r>
            <a:r>
              <a:rPr lang="ja-JP" altLang="en-US" sz="2200" dirty="0">
                <a:ea typeface="+mn-ea"/>
              </a:rPr>
              <a:t>輸液</a:t>
            </a:r>
            <a:r>
              <a:rPr lang="ja-JP" altLang="x-none" sz="2200" dirty="0" smtClean="0">
                <a:ea typeface="+mn-ea"/>
              </a:rPr>
              <a:t>の必要量を計算するための標準的な方法である。」（</a:t>
            </a:r>
            <a:r>
              <a:rPr lang="x-none" altLang="ja-JP" sz="2200" dirty="0" smtClean="0">
                <a:ea typeface="+mn-ea"/>
              </a:rPr>
              <a:t>Meyers, </a:t>
            </a:r>
            <a:r>
              <a:rPr lang="ja-JP" altLang="en-US" sz="2200" dirty="0" smtClean="0">
                <a:ea typeface="+mn-ea"/>
              </a:rPr>
              <a:t>［</a:t>
            </a:r>
            <a:r>
              <a:rPr lang="x-none" altLang="ja-JP" sz="2200" dirty="0" smtClean="0">
                <a:ea typeface="+mn-ea"/>
              </a:rPr>
              <a:t>2009</a:t>
            </a:r>
            <a:r>
              <a:rPr lang="ja-JP" altLang="en-US" sz="2200" dirty="0" smtClean="0">
                <a:ea typeface="+mn-ea"/>
              </a:rPr>
              <a:t>］</a:t>
            </a:r>
            <a:r>
              <a:rPr lang="x-none" altLang="ja-JP" sz="2200" dirty="0" smtClean="0">
                <a:ea typeface="+mn-ea"/>
              </a:rPr>
              <a:t>, </a:t>
            </a:r>
            <a:r>
              <a:rPr lang="ja-JP" altLang="x-none" sz="2200" dirty="0" smtClean="0">
                <a:ea typeface="+mn-ea"/>
              </a:rPr>
              <a:t>参考文献</a:t>
            </a:r>
            <a:r>
              <a:rPr lang="x-none" altLang="ja-JP" sz="2200" dirty="0" smtClean="0">
                <a:ea typeface="+mn-ea"/>
              </a:rPr>
              <a:t>2</a:t>
            </a:r>
            <a:r>
              <a:rPr lang="ja-JP" altLang="x-none" sz="2200" dirty="0" smtClean="0">
                <a:ea typeface="+mn-ea"/>
              </a:rPr>
              <a:t>）</a:t>
            </a:r>
            <a:endParaRPr lang="ja-JP" altLang="fr-CH" sz="2200" dirty="0">
              <a:ea typeface="+mn-ea"/>
            </a:endParaRPr>
          </a:p>
        </p:txBody>
      </p:sp>
      <p:sp>
        <p:nvSpPr>
          <p:cNvPr id="2" name="TextBox 1"/>
          <p:cNvSpPr txBox="1"/>
          <p:nvPr/>
        </p:nvSpPr>
        <p:spPr bwMode="auto">
          <a:xfrm>
            <a:off x="484312" y="5673824"/>
            <a:ext cx="8640960" cy="1258828"/>
          </a:xfrm>
          <a:prstGeom prst="rect">
            <a:avLst/>
          </a:prstGeom>
          <a:noFill/>
          <a:ln w="9525">
            <a:noFill/>
            <a:round/>
            <a:headEnd/>
            <a:tailEnd/>
          </a:ln>
        </p:spPr>
        <p:txBody>
          <a:bodyPr wrap="square" lIns="90000" tIns="92880" rIns="90000" bIns="45000" rtlCol="0">
            <a:spAutoFit/>
          </a:bodyPr>
          <a:lstStyle/>
          <a:p>
            <a:pPr marL="342900" indent="-342900" rtl="0">
              <a:buAutoNum type="arabicPeriod"/>
            </a:pPr>
            <a:r>
              <a:rPr lang="x-none" altLang="ja-JP" sz="1600" b="0" smtClean="0">
                <a:solidFill>
                  <a:schemeClr val="tx1"/>
                </a:solidFill>
              </a:rPr>
              <a:t>Holliday MA, Segar WE.The maintenance need for water in parenteral fluid therapy.Pediatrics 1957;19:823-32. </a:t>
            </a:r>
            <a:endParaRPr lang="ja-JP" altLang="en-US" sz="1600" b="0" smtClean="0">
              <a:solidFill>
                <a:schemeClr val="tx1"/>
              </a:solidFill>
            </a:endParaRPr>
          </a:p>
          <a:p>
            <a:pPr marL="342900" indent="-342900" rtl="0">
              <a:buAutoNum type="arabicPeriod"/>
            </a:pPr>
            <a:r>
              <a:rPr lang="x-none" altLang="ja-JP" sz="1600" b="0" smtClean="0">
                <a:solidFill>
                  <a:schemeClr val="tx1"/>
                </a:solidFill>
              </a:rPr>
              <a:t>Meyers, RS.Pediatric Fluid and Electrolyte Therapy, Journal of Pediatric Pharmacology Therapeutics 2009;14:204-11</a:t>
            </a:r>
            <a:endParaRPr lang="ja-JP" altLang="en-US" sz="1600" b="0" smtClean="0">
              <a:solidFill>
                <a:schemeClr val="tx1"/>
              </a:solidFill>
            </a:endParaRPr>
          </a:p>
          <a:p>
            <a:pPr rtl="0">
              <a:lnSpc>
                <a:spcPct val="81000"/>
              </a:lnSpc>
              <a:tabLst>
                <a:tab pos="723900" algn="l"/>
                <a:tab pos="1447800" algn="l"/>
                <a:tab pos="2171700" algn="l"/>
                <a:tab pos="2895600" algn="l"/>
                <a:tab pos="3619500" algn="l"/>
                <a:tab pos="4343400" algn="l"/>
                <a:tab pos="5067300" algn="l"/>
                <a:tab pos="5791200" algn="l"/>
              </a:tabLst>
            </a:pPr>
            <a:endParaRPr lang="ja-JP" altLang="en-US" sz="1600">
              <a:solidFill>
                <a:schemeClr val="tx1"/>
              </a:solidFill>
              <a:latin typeface="Candara" pitchFamily="32" charset="0"/>
            </a:endParaRPr>
          </a:p>
        </p:txBody>
      </p:sp>
    </p:spTree>
    <p:extLst>
      <p:ext uri="{BB962C8B-B14F-4D97-AF65-F5344CB8AC3E}">
        <p14:creationId xmlns:p14="http://schemas.microsoft.com/office/powerpoint/2010/main" val="10444289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05008" y="849288"/>
            <a:ext cx="8566150" cy="790575"/>
          </a:xfrm>
        </p:spPr>
        <p:txBody>
          <a:bodyPr rtlCol="0"/>
          <a:lstStyle/>
          <a:p>
            <a:r>
              <a:rPr lang="x-none" altLang="ja-JP" dirty="0" smtClean="0"/>
              <a:t>Holliday-Segar</a:t>
            </a:r>
            <a:r>
              <a:rPr lang="ja-JP" altLang="x-none" dirty="0" smtClean="0"/>
              <a:t>のノモグラム</a:t>
            </a:r>
            <a:endParaRPr lang="ja-JP" altLang="en-US" dirty="0"/>
          </a:p>
        </p:txBody>
      </p:sp>
      <p:sp>
        <p:nvSpPr>
          <p:cNvPr id="6" name="Content Placeholder 5"/>
          <p:cNvSpPr>
            <a:spLocks noGrp="1"/>
          </p:cNvSpPr>
          <p:nvPr>
            <p:ph idx="1"/>
          </p:nvPr>
        </p:nvSpPr>
        <p:spPr>
          <a:xfrm>
            <a:off x="340296" y="1569368"/>
            <a:ext cx="5184576" cy="4680520"/>
          </a:xfrm>
        </p:spPr>
        <p:txBody>
          <a:bodyPr rtlCol="0"/>
          <a:lstStyle/>
          <a:p>
            <a:pPr rtl="0"/>
            <a:r>
              <a:rPr lang="ja-JP" altLang="x-none" sz="1800" b="0" dirty="0" smtClean="0"/>
              <a:t>要約：</a:t>
            </a:r>
            <a:r>
              <a:rPr lang="x-none" altLang="ja-JP" sz="1800" b="0" dirty="0" smtClean="0"/>
              <a:t>1</a:t>
            </a:r>
            <a:r>
              <a:rPr lang="ja-JP" altLang="x-none" sz="1800" b="0" dirty="0" smtClean="0"/>
              <a:t>カロリー消費するごとに補液</a:t>
            </a:r>
            <a:r>
              <a:rPr lang="x-none" altLang="ja-JP" sz="1800" b="0" dirty="0" smtClean="0"/>
              <a:t>1 mL</a:t>
            </a:r>
            <a:r>
              <a:rPr lang="ja-JP" altLang="x-none" sz="1800" b="0" dirty="0" smtClean="0"/>
              <a:t>が必要である。カロリー消費量は体重と相関関係がある。</a:t>
            </a:r>
          </a:p>
          <a:p>
            <a:pPr rtl="0"/>
            <a:r>
              <a:rPr lang="ja-JP" altLang="x-none" sz="1800" b="0" dirty="0" smtClean="0"/>
              <a:t>体重</a:t>
            </a:r>
            <a:r>
              <a:rPr lang="x-none" altLang="ja-JP" sz="1800" b="0" dirty="0" smtClean="0"/>
              <a:t>50 kg</a:t>
            </a:r>
            <a:r>
              <a:rPr lang="ja-JP" altLang="x-none" sz="1800" b="0" dirty="0" smtClean="0"/>
              <a:t>の患者は、</a:t>
            </a:r>
            <a:r>
              <a:rPr lang="x-none" altLang="ja-JP" sz="1800" b="0" dirty="0" smtClean="0"/>
              <a:t>1</a:t>
            </a:r>
            <a:r>
              <a:rPr lang="ja-JP" altLang="x-none" sz="1800" b="0" dirty="0" smtClean="0"/>
              <a:t>日に約</a:t>
            </a:r>
            <a:r>
              <a:rPr lang="x-none" altLang="ja-JP" sz="1800" b="0" dirty="0" smtClean="0"/>
              <a:t>2000 mL</a:t>
            </a:r>
            <a:r>
              <a:rPr lang="ja-JP" altLang="x-none" sz="1800" b="0" dirty="0" err="1" smtClean="0"/>
              <a:t>の輸</a:t>
            </a:r>
            <a:r>
              <a:rPr lang="ja-JP" altLang="x-none" sz="1800" b="0" dirty="0" smtClean="0"/>
              <a:t>液を必要とする。</a:t>
            </a:r>
          </a:p>
          <a:p>
            <a:pPr rtl="0"/>
            <a:r>
              <a:rPr lang="x-none" altLang="ja-JP" sz="1800" b="0" dirty="0" smtClean="0"/>
              <a:t>Q3D</a:t>
            </a:r>
            <a:r>
              <a:rPr lang="ja-JP" altLang="x-none" sz="1800" b="0" dirty="0" smtClean="0"/>
              <a:t>では、大容量投与される可能性のある注射剤中の元素不純物量を決定するための基準容積として</a:t>
            </a:r>
            <a:r>
              <a:rPr lang="x-none" altLang="ja-JP" sz="1800" b="0" dirty="0" smtClean="0"/>
              <a:t>2 L</a:t>
            </a:r>
            <a:r>
              <a:rPr lang="ja-JP" altLang="x-none" sz="1800" b="0" dirty="0" smtClean="0"/>
              <a:t>を設定した。</a:t>
            </a:r>
          </a:p>
          <a:p>
            <a:pPr lvl="1" rtl="0"/>
            <a:r>
              <a:rPr lang="x-none" altLang="ja-JP" sz="1800" dirty="0" smtClean="0">
                <a:ea typeface="+mn-ea"/>
              </a:rPr>
              <a:t>Q3D</a:t>
            </a:r>
            <a:r>
              <a:rPr lang="ja-JP" altLang="x-none" sz="1800" dirty="0" smtClean="0">
                <a:ea typeface="+mn-ea"/>
              </a:rPr>
              <a:t>における許容一日曝露量（</a:t>
            </a:r>
            <a:r>
              <a:rPr lang="x-none" altLang="ja-JP" sz="1800" dirty="0" smtClean="0">
                <a:ea typeface="+mn-ea"/>
              </a:rPr>
              <a:t>PDE</a:t>
            </a:r>
            <a:r>
              <a:rPr lang="ja-JP" altLang="x-none" sz="1800" dirty="0" smtClean="0">
                <a:ea typeface="+mn-ea"/>
              </a:rPr>
              <a:t>）は体重</a:t>
            </a:r>
            <a:r>
              <a:rPr lang="x-none" altLang="ja-JP" sz="1800" dirty="0" smtClean="0">
                <a:ea typeface="+mn-ea"/>
              </a:rPr>
              <a:t>50 kg</a:t>
            </a:r>
            <a:r>
              <a:rPr lang="ja-JP" altLang="x-none" sz="1800" dirty="0" smtClean="0">
                <a:ea typeface="+mn-ea"/>
              </a:rPr>
              <a:t>に基づいている</a:t>
            </a:r>
          </a:p>
          <a:p>
            <a:r>
              <a:rPr lang="ja-JP" altLang="x-none" sz="1800" b="0" dirty="0" smtClean="0"/>
              <a:t>体重</a:t>
            </a:r>
            <a:r>
              <a:rPr lang="ja-JP" altLang="en-US" sz="1800" b="0" dirty="0" smtClean="0"/>
              <a:t>を考慮すると</a:t>
            </a:r>
            <a:r>
              <a:rPr lang="ja-JP" altLang="x-none" sz="1800" b="0" dirty="0" smtClean="0"/>
              <a:t>、</a:t>
            </a:r>
            <a:r>
              <a:rPr lang="x-none" altLang="ja-JP" sz="1800" b="0" dirty="0" smtClean="0"/>
              <a:t>Holliday-Segar</a:t>
            </a:r>
            <a:r>
              <a:rPr lang="ja-JP" altLang="x-none" sz="1800" b="0" dirty="0" smtClean="0"/>
              <a:t>のノモグラムでは、</a:t>
            </a:r>
            <a:r>
              <a:rPr lang="ja-JP" altLang="en-US" sz="1800" b="0" dirty="0"/>
              <a:t>体重が</a:t>
            </a:r>
            <a:r>
              <a:rPr lang="en-US" altLang="ja-JP" sz="1800" b="0" dirty="0"/>
              <a:t>50kg</a:t>
            </a:r>
            <a:r>
              <a:rPr lang="ja-JP" altLang="en-US" sz="1800" b="0" dirty="0"/>
              <a:t>以上の患者に</a:t>
            </a:r>
            <a:r>
              <a:rPr lang="en-US" altLang="ja-JP" sz="1800" b="0" dirty="0"/>
              <a:t>2L</a:t>
            </a:r>
            <a:r>
              <a:rPr lang="ja-JP" altLang="en-US" sz="1800" b="0" dirty="0"/>
              <a:t>以上の容量を投与する</a:t>
            </a:r>
            <a:r>
              <a:rPr lang="ja-JP" altLang="en-US" sz="1800" b="0" dirty="0" smtClean="0"/>
              <a:t>際、追加</a:t>
            </a:r>
            <a:r>
              <a:rPr lang="ja-JP" altLang="en-US" sz="1800" b="0" dirty="0"/>
              <a:t>の安全</a:t>
            </a:r>
            <a:r>
              <a:rPr lang="ja-JP" altLang="en-US" sz="1800" b="0" dirty="0" smtClean="0"/>
              <a:t>係数をかけることになる</a:t>
            </a:r>
            <a:r>
              <a:rPr lang="ja-JP" altLang="x-none" sz="1800" b="0" dirty="0" smtClean="0"/>
              <a:t>。</a:t>
            </a:r>
            <a:endParaRPr lang="en-US" altLang="ja-JP" sz="1800" b="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716840" y="1974772"/>
            <a:ext cx="3840480" cy="3913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bwMode="auto">
          <a:xfrm>
            <a:off x="5662538" y="3153544"/>
            <a:ext cx="331351" cy="991095"/>
          </a:xfrm>
          <a:prstGeom prst="rect">
            <a:avLst/>
          </a:prstGeom>
          <a:noFill/>
          <a:ln w="9525">
            <a:noFill/>
            <a:round/>
            <a:headEnd/>
            <a:tailEnd/>
          </a:ln>
        </p:spPr>
        <p:txBody>
          <a:bodyPr vert="vert270" wrap="square" lIns="90000" tIns="92880" rIns="90000" bIns="45000" rtlCol="0">
            <a:spAutoFit/>
          </a:bodyPr>
          <a:lstStyle/>
          <a:p>
            <a:pPr algn="ctr" rtl="0">
              <a:lnSpc>
                <a:spcPct val="81000"/>
              </a:lnSpc>
              <a:tabLst>
                <a:tab pos="723900" algn="l"/>
                <a:tab pos="1447800" algn="l"/>
                <a:tab pos="2171700" algn="l"/>
                <a:tab pos="2895600" algn="l"/>
                <a:tab pos="3619500" algn="l"/>
                <a:tab pos="4343400" algn="l"/>
                <a:tab pos="5067300" algn="l"/>
                <a:tab pos="5791200" algn="l"/>
              </a:tabLst>
            </a:pPr>
            <a:r>
              <a:rPr lang="ja-JP" altLang="x-none" sz="1200" dirty="0" smtClean="0">
                <a:solidFill>
                  <a:schemeClr val="tx1"/>
                </a:solidFill>
                <a:latin typeface="Times New Roman" pitchFamily="18" charset="0"/>
                <a:ea typeface="ＭＳ Ｐ明朝" pitchFamily="18" charset="-128"/>
                <a:cs typeface="Times New Roman" pitchFamily="18" charset="0"/>
              </a:rPr>
              <a:t>カロリー</a:t>
            </a:r>
            <a:r>
              <a:rPr lang="x-none" altLang="ja-JP" sz="1200" dirty="0" smtClean="0">
                <a:solidFill>
                  <a:schemeClr val="tx1"/>
                </a:solidFill>
                <a:latin typeface="Times New Roman" pitchFamily="18" charset="0"/>
                <a:ea typeface="ＭＳ Ｐ明朝" pitchFamily="18" charset="-128"/>
                <a:cs typeface="Times New Roman" pitchFamily="18" charset="0"/>
              </a:rPr>
              <a:t>/day</a:t>
            </a:r>
            <a:endParaRPr kumimoji="1" lang="ja-JP" altLang="en-US" sz="1200" dirty="0">
              <a:solidFill>
                <a:schemeClr val="tx1"/>
              </a:solidFill>
              <a:latin typeface="Times New Roman" pitchFamily="18" charset="0"/>
              <a:ea typeface="ＭＳ Ｐ明朝" pitchFamily="18" charset="-128"/>
              <a:cs typeface="Times New Roman" pitchFamily="18" charset="0"/>
            </a:endParaRPr>
          </a:p>
        </p:txBody>
      </p:sp>
      <p:sp>
        <p:nvSpPr>
          <p:cNvPr id="3" name="テキスト ボックス 2"/>
          <p:cNvSpPr txBox="1"/>
          <p:nvPr/>
        </p:nvSpPr>
        <p:spPr bwMode="auto">
          <a:xfrm>
            <a:off x="7123197" y="5555387"/>
            <a:ext cx="1584176" cy="313761"/>
          </a:xfrm>
          <a:prstGeom prst="rect">
            <a:avLst/>
          </a:prstGeom>
          <a:noFill/>
          <a:ln w="9525">
            <a:noFill/>
            <a:round/>
            <a:headEnd/>
            <a:tailEnd/>
          </a:ln>
        </p:spPr>
        <p:txBody>
          <a:bodyPr wrap="square" lIns="90000" tIns="92880" rIns="90000" bIns="45000" rtlCol="0">
            <a:spAutoFit/>
          </a:bodyPr>
          <a:lstStyle/>
          <a:p>
            <a:pPr algn="ctr" rtl="0">
              <a:lnSpc>
                <a:spcPct val="81000"/>
              </a:lnSpc>
              <a:tabLst>
                <a:tab pos="723900" algn="l"/>
                <a:tab pos="1447800" algn="l"/>
                <a:tab pos="2171700" algn="l"/>
                <a:tab pos="2895600" algn="l"/>
                <a:tab pos="3619500" algn="l"/>
                <a:tab pos="4343400" algn="l"/>
                <a:tab pos="5067300" algn="l"/>
                <a:tab pos="5791200" algn="l"/>
              </a:tabLst>
            </a:pPr>
            <a:r>
              <a:rPr lang="ja-JP" altLang="x-none" sz="1400" dirty="0" smtClean="0">
                <a:solidFill>
                  <a:schemeClr val="tx1"/>
                </a:solidFill>
                <a:latin typeface="Times New Roman" pitchFamily="18" charset="0"/>
                <a:ea typeface="ＭＳ Ｐ明朝" pitchFamily="18" charset="-128"/>
                <a:cs typeface="Times New Roman" pitchFamily="18" charset="0"/>
              </a:rPr>
              <a:t>体重</a:t>
            </a:r>
            <a:endParaRPr kumimoji="1" lang="ja-JP" altLang="en-US" sz="1400" dirty="0">
              <a:solidFill>
                <a:schemeClr val="tx1"/>
              </a:solidFill>
              <a:latin typeface="Times New Roman" pitchFamily="18" charset="0"/>
              <a:ea typeface="ＭＳ Ｐ明朝" pitchFamily="18" charset="-128"/>
              <a:cs typeface="Times New Roman" pitchFamily="18" charset="0"/>
            </a:endParaRPr>
          </a:p>
        </p:txBody>
      </p:sp>
    </p:spTree>
    <p:extLst>
      <p:ext uri="{BB962C8B-B14F-4D97-AF65-F5344CB8AC3E}">
        <p14:creationId xmlns:p14="http://schemas.microsoft.com/office/powerpoint/2010/main" val="1976348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921296"/>
            <a:ext cx="8566150" cy="790575"/>
          </a:xfrm>
        </p:spPr>
        <p:txBody>
          <a:bodyPr rtlCol="0"/>
          <a:lstStyle/>
          <a:p>
            <a:pPr rtl="0"/>
            <a:r>
              <a:rPr lang="ja-JP" altLang="x-none" sz="3200" dirty="0" smtClean="0"/>
              <a:t>例</a:t>
            </a:r>
            <a:r>
              <a:rPr lang="x-none" altLang="ja-JP" sz="3200" dirty="0" smtClean="0"/>
              <a:t>1</a:t>
            </a:r>
            <a:r>
              <a:rPr lang="ja-JP" altLang="x-none" sz="3200" dirty="0" smtClean="0"/>
              <a:t>：</a:t>
            </a:r>
            <a:r>
              <a:rPr lang="x-none" altLang="ja-JP" sz="3200" dirty="0" smtClean="0"/>
              <a:t>10%</a:t>
            </a:r>
            <a:r>
              <a:rPr lang="ja-JP" altLang="x-none" sz="3200" dirty="0" smtClean="0"/>
              <a:t>ブドウ糖注射剤、米国薬局方（</a:t>
            </a:r>
            <a:r>
              <a:rPr lang="x-none" altLang="ja-JP" sz="3200" dirty="0" smtClean="0"/>
              <a:t>USP</a:t>
            </a:r>
            <a:r>
              <a:rPr lang="ja-JP" altLang="x-none" sz="3200" dirty="0" smtClean="0"/>
              <a:t>）</a:t>
            </a:r>
            <a:endParaRPr lang="ja-JP" altLang="en-US" sz="3200" dirty="0"/>
          </a:p>
        </p:txBody>
      </p:sp>
      <p:sp>
        <p:nvSpPr>
          <p:cNvPr id="3" name="Content Placeholder 2"/>
          <p:cNvSpPr>
            <a:spLocks noGrp="1"/>
          </p:cNvSpPr>
          <p:nvPr>
            <p:ph sz="quarter" idx="13"/>
          </p:nvPr>
        </p:nvSpPr>
        <p:spPr>
          <a:xfrm>
            <a:off x="628328" y="1675484"/>
            <a:ext cx="8561982" cy="4286371"/>
          </a:xfrm>
        </p:spPr>
        <p:txBody>
          <a:bodyPr rtlCol="0"/>
          <a:lstStyle/>
          <a:p>
            <a:pPr marL="342900" indent="-342900" rtl="0">
              <a:spcBef>
                <a:spcPts val="0"/>
              </a:spcBef>
              <a:spcAft>
                <a:spcPts val="0"/>
              </a:spcAft>
              <a:buFont typeface="Arial" panose="020B0604020202020204" pitchFamily="34" charset="0"/>
              <a:buChar char="•"/>
            </a:pPr>
            <a:r>
              <a:rPr lang="ja-JP" altLang="x-none" sz="2400" dirty="0" smtClean="0"/>
              <a:t>製品情報</a:t>
            </a:r>
          </a:p>
          <a:p>
            <a:pPr marL="788988" lvl="1" indent="-342900" rtl="0">
              <a:spcBef>
                <a:spcPts val="0"/>
              </a:spcBef>
              <a:spcAft>
                <a:spcPts val="0"/>
              </a:spcAft>
              <a:buFont typeface="Arial" panose="020B0604020202020204" pitchFamily="34" charset="0"/>
              <a:buChar char="•"/>
            </a:pPr>
            <a:r>
              <a:rPr lang="x-none" altLang="ja-JP" sz="2400" dirty="0" smtClean="0">
                <a:ea typeface="+mn-ea"/>
              </a:rPr>
              <a:t>1-L</a:t>
            </a:r>
            <a:r>
              <a:rPr lang="ja-JP" altLang="en-US" sz="2400" dirty="0" smtClean="0">
                <a:ea typeface="+mn-ea"/>
              </a:rPr>
              <a:t> </a:t>
            </a:r>
            <a:r>
              <a:rPr lang="ja-JP" altLang="x-none" sz="2400" dirty="0" smtClean="0">
                <a:ea typeface="+mn-ea"/>
              </a:rPr>
              <a:t>ポリ塩化ビニル（</a:t>
            </a:r>
            <a:r>
              <a:rPr lang="x-none" altLang="ja-JP" sz="2400" dirty="0" smtClean="0">
                <a:ea typeface="+mn-ea"/>
              </a:rPr>
              <a:t>PVC</a:t>
            </a:r>
            <a:r>
              <a:rPr lang="ja-JP" altLang="x-none" sz="2400" dirty="0" smtClean="0">
                <a:ea typeface="+mn-ea"/>
              </a:rPr>
              <a:t>）製バッグ入りで供給される </a:t>
            </a:r>
          </a:p>
          <a:p>
            <a:pPr marL="788988" lvl="1" indent="-342900" rtl="0">
              <a:spcBef>
                <a:spcPts val="0"/>
              </a:spcBef>
              <a:spcAft>
                <a:spcPts val="0"/>
              </a:spcAft>
              <a:buFont typeface="Arial" panose="020B0604020202020204" pitchFamily="34" charset="0"/>
              <a:buChar char="•"/>
            </a:pPr>
            <a:r>
              <a:rPr lang="ja-JP" altLang="x-none" sz="2400" dirty="0" smtClean="0">
                <a:ea typeface="+mn-ea"/>
              </a:rPr>
              <a:t>用量</a:t>
            </a:r>
            <a:r>
              <a:rPr lang="x-none" altLang="ja-JP" sz="2400" baseline="30000" dirty="0" smtClean="0">
                <a:ea typeface="+mn-ea"/>
              </a:rPr>
              <a:t>1</a:t>
            </a:r>
            <a:r>
              <a:rPr lang="ja-JP" altLang="x-none" sz="2400" dirty="0" smtClean="0">
                <a:ea typeface="+mn-ea"/>
              </a:rPr>
              <a:t>：一日用量は</a:t>
            </a:r>
            <a:r>
              <a:rPr lang="x-none" altLang="ja-JP" sz="2400" dirty="0" smtClean="0">
                <a:ea typeface="+mn-ea"/>
              </a:rPr>
              <a:t>2 L</a:t>
            </a:r>
            <a:r>
              <a:rPr lang="ja-JP" altLang="x-none" sz="2400" dirty="0" smtClean="0">
                <a:ea typeface="+mn-ea"/>
              </a:rPr>
              <a:t>に設定</a:t>
            </a:r>
          </a:p>
          <a:p>
            <a:pPr marL="788988" lvl="1" indent="-342900" rtl="0">
              <a:spcBef>
                <a:spcPts val="0"/>
              </a:spcBef>
              <a:spcAft>
                <a:spcPts val="0"/>
              </a:spcAft>
              <a:buFont typeface="Arial" panose="020B0604020202020204" pitchFamily="34" charset="0"/>
              <a:buChar char="•"/>
            </a:pPr>
            <a:r>
              <a:rPr lang="ja-JP" altLang="x-none" sz="2400" dirty="0" smtClean="0">
                <a:ea typeface="+mn-ea"/>
              </a:rPr>
              <a:t>製剤の製造には</a:t>
            </a:r>
            <a:r>
              <a:rPr lang="x-none" altLang="ja-JP" sz="2400" dirty="0" smtClean="0">
                <a:ea typeface="+mn-ea"/>
              </a:rPr>
              <a:t>USP</a:t>
            </a:r>
            <a:r>
              <a:rPr lang="ja-JP" altLang="x-none" sz="2400" dirty="0" smtClean="0">
                <a:ea typeface="+mn-ea"/>
              </a:rPr>
              <a:t>注射用水を用いる</a:t>
            </a:r>
          </a:p>
          <a:p>
            <a:pPr marL="342900" indent="-342900" rtl="0">
              <a:spcBef>
                <a:spcPts val="0"/>
              </a:spcBef>
              <a:spcAft>
                <a:spcPts val="0"/>
              </a:spcAft>
              <a:buFont typeface="Arial" panose="020B0604020202020204" pitchFamily="34" charset="0"/>
              <a:buChar char="•"/>
            </a:pPr>
            <a:r>
              <a:rPr lang="ja-JP" altLang="x-none" sz="2600" dirty="0" smtClean="0"/>
              <a:t>リスクアセスメント・アプローチ</a:t>
            </a:r>
            <a:endParaRPr lang="ja-JP" altLang="en-US" sz="2400" dirty="0" smtClean="0"/>
          </a:p>
          <a:p>
            <a:pPr marL="788988" lvl="1" indent="-342900" rtl="0">
              <a:spcBef>
                <a:spcPts val="0"/>
              </a:spcBef>
              <a:spcAft>
                <a:spcPts val="0"/>
              </a:spcAft>
              <a:buFont typeface="Arial" panose="020B0604020202020204" pitchFamily="34" charset="0"/>
              <a:buChar char="•"/>
            </a:pPr>
            <a:r>
              <a:rPr lang="ja-JP" altLang="x-none" sz="2000" dirty="0" smtClean="0">
                <a:ea typeface="+mn-ea"/>
              </a:rPr>
              <a:t>製剤アプローチを用いて実施するリスクアセスメント</a:t>
            </a:r>
          </a:p>
          <a:p>
            <a:pPr marL="1149350" lvl="2" indent="-342900" rtl="0">
              <a:spcBef>
                <a:spcPts val="0"/>
              </a:spcBef>
              <a:spcAft>
                <a:spcPts val="0"/>
              </a:spcAft>
              <a:buFont typeface="Arial" panose="020B0604020202020204" pitchFamily="34" charset="0"/>
              <a:buChar char="•"/>
            </a:pPr>
            <a:r>
              <a:rPr lang="ja-JP" altLang="x-none" sz="1600" dirty="0" smtClean="0">
                <a:ea typeface="+mn-ea"/>
              </a:rPr>
              <a:t>製剤</a:t>
            </a:r>
            <a:r>
              <a:rPr lang="ja-JP" altLang="en-US" sz="1600" dirty="0" smtClean="0">
                <a:ea typeface="+mn-ea"/>
              </a:rPr>
              <a:t>の構成</a:t>
            </a:r>
            <a:r>
              <a:rPr lang="ja-JP" altLang="x-none" sz="1600" dirty="0" smtClean="0">
                <a:ea typeface="+mn-ea"/>
              </a:rPr>
              <a:t>成分の</a:t>
            </a:r>
            <a:r>
              <a:rPr lang="ja-JP" altLang="en-US" sz="1600" dirty="0" smtClean="0">
                <a:ea typeface="+mn-ea"/>
              </a:rPr>
              <a:t>調査で</a:t>
            </a:r>
            <a:r>
              <a:rPr lang="ja-JP" altLang="x-none" sz="1600" dirty="0" smtClean="0">
                <a:ea typeface="+mn-ea"/>
              </a:rPr>
              <a:t>、潜在的な元素不純物は</a:t>
            </a:r>
            <a:r>
              <a:rPr lang="ja-JP" altLang="en-US" sz="1600" dirty="0" smtClean="0">
                <a:ea typeface="+mn-ea"/>
              </a:rPr>
              <a:t>確認</a:t>
            </a:r>
            <a:r>
              <a:rPr lang="ja-JP" altLang="x-none" sz="1600" dirty="0" smtClean="0">
                <a:ea typeface="+mn-ea"/>
              </a:rPr>
              <a:t>されなかった。</a:t>
            </a:r>
          </a:p>
          <a:p>
            <a:pPr marL="1149350" lvl="2" indent="-342900" rtl="0">
              <a:spcBef>
                <a:spcPts val="0"/>
              </a:spcBef>
              <a:spcAft>
                <a:spcPts val="0"/>
              </a:spcAft>
              <a:buFont typeface="Arial" panose="020B0604020202020204" pitchFamily="34" charset="0"/>
              <a:buChar char="•"/>
            </a:pPr>
            <a:r>
              <a:rPr lang="ja-JP" altLang="x-none" sz="1700" dirty="0" smtClean="0">
                <a:ea typeface="+mn-ea"/>
              </a:rPr>
              <a:t>製造業者はリスクアセスメントの裏づけとして、</a:t>
            </a:r>
            <a:r>
              <a:rPr lang="ja-JP" altLang="en-US" sz="1700" dirty="0" smtClean="0">
                <a:ea typeface="+mn-ea"/>
              </a:rPr>
              <a:t>代表的な</a:t>
            </a:r>
            <a:r>
              <a:rPr lang="ja-JP" altLang="x-none" sz="1700" dirty="0" smtClean="0">
                <a:ea typeface="+mn-ea"/>
              </a:rPr>
              <a:t>市販</a:t>
            </a:r>
            <a:r>
              <a:rPr lang="ja-JP" altLang="en-US" sz="1700" dirty="0" smtClean="0">
                <a:ea typeface="+mn-ea"/>
              </a:rPr>
              <a:t>製剤</a:t>
            </a:r>
            <a:r>
              <a:rPr lang="x-none" altLang="ja-JP" sz="1700" dirty="0" smtClean="0">
                <a:ea typeface="+mn-ea"/>
              </a:rPr>
              <a:t>3</a:t>
            </a:r>
            <a:r>
              <a:rPr lang="ja-JP" altLang="x-none" sz="1700" dirty="0" smtClean="0">
                <a:ea typeface="+mn-ea"/>
              </a:rPr>
              <a:t>バッチ</a:t>
            </a:r>
            <a:r>
              <a:rPr lang="ja-JP" altLang="en-US" sz="1700" dirty="0" smtClean="0">
                <a:ea typeface="+mn-ea"/>
              </a:rPr>
              <a:t>の</a:t>
            </a:r>
            <a:r>
              <a:rPr lang="ja-JP" altLang="x-none" sz="1700" dirty="0" smtClean="0">
                <a:ea typeface="+mn-ea"/>
              </a:rPr>
              <a:t>試験を実施した（クラス</a:t>
            </a:r>
            <a:r>
              <a:rPr lang="x-none" altLang="ja-JP" sz="1700" dirty="0" smtClean="0">
                <a:ea typeface="+mn-ea"/>
              </a:rPr>
              <a:t>1</a:t>
            </a:r>
            <a:r>
              <a:rPr lang="ja-JP" altLang="x-none" sz="1700" dirty="0" err="1" smtClean="0">
                <a:ea typeface="+mn-ea"/>
              </a:rPr>
              <a:t>、</a:t>
            </a:r>
            <a:r>
              <a:rPr lang="x-none" altLang="ja-JP" sz="1700" dirty="0" smtClean="0">
                <a:ea typeface="+mn-ea"/>
              </a:rPr>
              <a:t>2A</a:t>
            </a:r>
            <a:r>
              <a:rPr lang="ja-JP" altLang="x-none" sz="1700" dirty="0" smtClean="0">
                <a:ea typeface="+mn-ea"/>
              </a:rPr>
              <a:t>及び</a:t>
            </a:r>
            <a:r>
              <a:rPr lang="x-none" altLang="ja-JP" sz="1700" dirty="0" smtClean="0">
                <a:ea typeface="+mn-ea"/>
              </a:rPr>
              <a:t>3</a:t>
            </a:r>
            <a:r>
              <a:rPr lang="ja-JP" altLang="x-none" sz="1700" dirty="0" smtClean="0">
                <a:ea typeface="+mn-ea"/>
              </a:rPr>
              <a:t>の元素を含む試験）。</a:t>
            </a:r>
            <a:endParaRPr lang="ja-JP" altLang="en-US" sz="1700" dirty="0" smtClean="0">
              <a:ea typeface="+mn-ea"/>
            </a:endParaRPr>
          </a:p>
          <a:p>
            <a:pPr marL="788988" lvl="1" indent="-342900" rtl="0">
              <a:buFont typeface="Arial" panose="020B0604020202020204" pitchFamily="34" charset="0"/>
              <a:buChar char="•"/>
            </a:pPr>
            <a:r>
              <a:rPr lang="ja-JP" altLang="x-none" sz="1800" dirty="0" smtClean="0">
                <a:ea typeface="+mn-ea"/>
              </a:rPr>
              <a:t>浸出物試験の結果、製品の有効期間全体にわたり、</a:t>
            </a:r>
            <a:r>
              <a:rPr lang="ja-JP" altLang="en-US" sz="1800" dirty="0" smtClean="0">
                <a:ea typeface="+mn-ea"/>
              </a:rPr>
              <a:t>容器施</a:t>
            </a:r>
            <a:r>
              <a:rPr lang="ja-JP" altLang="en-US" sz="1800" dirty="0">
                <a:ea typeface="+mn-ea"/>
              </a:rPr>
              <a:t>栓系からの元素不純物の侵出がないことが証明</a:t>
            </a:r>
            <a:r>
              <a:rPr lang="ja-JP" altLang="en-US" sz="1800" dirty="0" smtClean="0">
                <a:ea typeface="+mn-ea"/>
              </a:rPr>
              <a:t>された。</a:t>
            </a:r>
            <a:endParaRPr lang="ja-JP" altLang="en-US" sz="1800" dirty="0">
              <a:ea typeface="+mn-ea"/>
            </a:endParaRPr>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7</a:t>
            </a:fld>
            <a:endParaRPr lang="ja-JP" altLang="ru-RU"/>
          </a:p>
        </p:txBody>
      </p:sp>
      <p:sp>
        <p:nvSpPr>
          <p:cNvPr id="6" name="TextBox 5"/>
          <p:cNvSpPr txBox="1"/>
          <p:nvPr/>
        </p:nvSpPr>
        <p:spPr bwMode="auto">
          <a:xfrm>
            <a:off x="700336" y="6265648"/>
            <a:ext cx="7992888" cy="314083"/>
          </a:xfrm>
          <a:prstGeom prst="rect">
            <a:avLst/>
          </a:prstGeom>
          <a:noFill/>
          <a:ln w="9525">
            <a:noFill/>
            <a:round/>
            <a:headEnd/>
            <a:tailEnd/>
          </a:ln>
        </p:spPr>
        <p:txBody>
          <a:bodyPr wrap="squar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x-none" altLang="ja-JP" sz="1400" smtClean="0">
                <a:solidFill>
                  <a:schemeClr val="tx1"/>
                </a:solidFill>
              </a:rPr>
              <a:t>1.</a:t>
            </a:r>
            <a:r>
              <a:rPr lang="ja-JP" altLang="x-none" sz="1400" smtClean="0">
                <a:solidFill>
                  <a:schemeClr val="tx1"/>
                </a:solidFill>
              </a:rPr>
              <a:t>添付文書の用量：「医師の指示に従う。患者の年齢、体重及び臨床症状により用量は異なる。」</a:t>
            </a:r>
            <a:endParaRPr lang="ja-JP" altLang="en-US" sz="1400">
              <a:solidFill>
                <a:schemeClr val="tx1"/>
              </a:solidFill>
              <a:latin typeface="Candara" pitchFamily="32" charset="0"/>
            </a:endParaRPr>
          </a:p>
        </p:txBody>
      </p:sp>
    </p:spTree>
    <p:extLst>
      <p:ext uri="{BB962C8B-B14F-4D97-AF65-F5344CB8AC3E}">
        <p14:creationId xmlns:p14="http://schemas.microsoft.com/office/powerpoint/2010/main" val="18944472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922809"/>
            <a:ext cx="8566150" cy="790575"/>
          </a:xfrm>
        </p:spPr>
        <p:txBody>
          <a:bodyPr rtlCol="0"/>
          <a:lstStyle/>
          <a:p>
            <a:pPr rtl="0"/>
            <a:r>
              <a:rPr lang="ja-JP" altLang="x-none" sz="3200" dirty="0" smtClean="0"/>
              <a:t>例</a:t>
            </a:r>
            <a:r>
              <a:rPr lang="x-none" altLang="ja-JP" sz="3200" dirty="0" smtClean="0"/>
              <a:t>1</a:t>
            </a:r>
            <a:r>
              <a:rPr lang="ja-JP" altLang="x-none" sz="3200" dirty="0" smtClean="0"/>
              <a:t>：</a:t>
            </a:r>
            <a:r>
              <a:rPr lang="x-none" altLang="ja-JP" sz="3200" dirty="0" smtClean="0"/>
              <a:t>10%</a:t>
            </a:r>
            <a:r>
              <a:rPr lang="ja-JP" altLang="x-none" sz="3200" dirty="0" smtClean="0"/>
              <a:t>ブドウ糖注射剤、米国薬局方（</a:t>
            </a:r>
            <a:r>
              <a:rPr lang="x-none" altLang="ja-JP" sz="3200" dirty="0" smtClean="0"/>
              <a:t>USP</a:t>
            </a:r>
            <a:r>
              <a:rPr lang="ja-JP" altLang="x-none" sz="3200" dirty="0" smtClean="0"/>
              <a:t>）</a:t>
            </a:r>
            <a:endParaRPr lang="ja-JP" altLang="en-US" sz="3200" dirty="0"/>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8</a:t>
            </a:fld>
            <a:endParaRPr lang="ja-JP" altLang="ru-RU"/>
          </a:p>
        </p:txBody>
      </p:sp>
      <p:graphicFrame>
        <p:nvGraphicFramePr>
          <p:cNvPr id="6" name="Table 5"/>
          <p:cNvGraphicFramePr>
            <a:graphicFrameLocks noGrp="1"/>
          </p:cNvGraphicFramePr>
          <p:nvPr>
            <p:extLst/>
          </p:nvPr>
        </p:nvGraphicFramePr>
        <p:xfrm>
          <a:off x="700336" y="1641376"/>
          <a:ext cx="8568955" cy="2101592"/>
        </p:xfrm>
        <a:graphic>
          <a:graphicData uri="http://schemas.openxmlformats.org/drawingml/2006/table">
            <a:tbl>
              <a:tblPr firstRow="1" bandRow="1">
                <a:tableStyleId>{5C22544A-7EE6-4342-B048-85BDC9FD1C3A}</a:tableStyleId>
              </a:tblPr>
              <a:tblGrid>
                <a:gridCol w="1713791">
                  <a:extLst>
                    <a:ext uri="{9D8B030D-6E8A-4147-A177-3AD203B41FA5}">
                      <a16:colId xmlns:a16="http://schemas.microsoft.com/office/drawing/2014/main" xmlns="" val="20000"/>
                    </a:ext>
                  </a:extLst>
                </a:gridCol>
                <a:gridCol w="1713791">
                  <a:extLst>
                    <a:ext uri="{9D8B030D-6E8A-4147-A177-3AD203B41FA5}">
                      <a16:colId xmlns:a16="http://schemas.microsoft.com/office/drawing/2014/main" xmlns="" val="20001"/>
                    </a:ext>
                  </a:extLst>
                </a:gridCol>
                <a:gridCol w="1713791">
                  <a:extLst>
                    <a:ext uri="{9D8B030D-6E8A-4147-A177-3AD203B41FA5}">
                      <a16:colId xmlns:a16="http://schemas.microsoft.com/office/drawing/2014/main" xmlns="" val="20002"/>
                    </a:ext>
                  </a:extLst>
                </a:gridCol>
                <a:gridCol w="1713791">
                  <a:extLst>
                    <a:ext uri="{9D8B030D-6E8A-4147-A177-3AD203B41FA5}">
                      <a16:colId xmlns:a16="http://schemas.microsoft.com/office/drawing/2014/main" xmlns="" val="20003"/>
                    </a:ext>
                  </a:extLst>
                </a:gridCol>
                <a:gridCol w="1713791">
                  <a:extLst>
                    <a:ext uri="{9D8B030D-6E8A-4147-A177-3AD203B41FA5}">
                      <a16:colId xmlns:a16="http://schemas.microsoft.com/office/drawing/2014/main" xmlns="" val="20004"/>
                    </a:ext>
                  </a:extLst>
                </a:gridCol>
              </a:tblGrid>
              <a:tr h="288032">
                <a:tc>
                  <a:txBody>
                    <a:bodyPr/>
                    <a:lstStyle/>
                    <a:p>
                      <a:pPr algn="ctr" rtl="0"/>
                      <a:r>
                        <a:rPr lang="ja-JP" altLang="x-none" sz="1100" noProof="0" dirty="0" smtClean="0"/>
                        <a:t>ロット番号</a:t>
                      </a:r>
                      <a:endParaRPr lang="ja-JP" altLang="en-US" sz="1100" noProof="0" dirty="0"/>
                    </a:p>
                  </a:txBody>
                  <a:tcPr/>
                </a:tc>
                <a:tc>
                  <a:txBody>
                    <a:bodyPr/>
                    <a:lstStyle/>
                    <a:p>
                      <a:pPr algn="ctr" rtl="0"/>
                      <a:r>
                        <a:rPr lang="x-none" altLang="ja-JP" sz="1100" noProof="0" smtClean="0"/>
                        <a:t>As</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Cd</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Hg</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Pb</a:t>
                      </a:r>
                      <a:r>
                        <a:rPr lang="ja-JP" altLang="x-none" sz="1100" noProof="0" smtClean="0"/>
                        <a:t>、</a:t>
                      </a:r>
                      <a:r>
                        <a:rPr lang="x-none" altLang="ja-JP" sz="1100" noProof="0" smtClean="0"/>
                        <a:t>µg/L</a:t>
                      </a:r>
                      <a:endParaRPr lang="ja-JP" altLang="en-US" sz="1100" noProof="0"/>
                    </a:p>
                  </a:txBody>
                  <a:tcPr/>
                </a:tc>
                <a:extLst>
                  <a:ext uri="{0D108BD9-81ED-4DB2-BD59-A6C34878D82A}">
                    <a16:rowId xmlns:a16="http://schemas.microsoft.com/office/drawing/2014/main" xmlns="" val="10000"/>
                  </a:ext>
                </a:extLst>
              </a:tr>
              <a:tr h="231099">
                <a:tc>
                  <a:txBody>
                    <a:bodyPr/>
                    <a:lstStyle/>
                    <a:p>
                      <a:pPr rtl="0"/>
                      <a:r>
                        <a:rPr lang="x-none" altLang="ja-JP" sz="1100" noProof="0" smtClean="0"/>
                        <a:t>20xx001</a:t>
                      </a:r>
                      <a:endParaRPr lang="ja-JP" altLang="en-US" sz="1100" noProof="0"/>
                    </a:p>
                  </a:txBody>
                  <a:tcPr/>
                </a:tc>
                <a:tc>
                  <a:txBody>
                    <a:bodyPr/>
                    <a:lstStyle/>
                    <a:p>
                      <a:pPr algn="ctr" rtl="0"/>
                      <a:r>
                        <a:rPr lang="x-none" altLang="ja-JP" sz="1100" noProof="0" smtClean="0"/>
                        <a:t>&lt;0.50</a:t>
                      </a:r>
                      <a:endParaRPr lang="ja-JP" altLang="en-US" sz="1100" noProof="0"/>
                    </a:p>
                  </a:txBody>
                  <a:tcPr/>
                </a:tc>
                <a:tc>
                  <a:txBody>
                    <a:bodyPr/>
                    <a:lstStyle/>
                    <a:p>
                      <a:pPr algn="ctr" rtl="0"/>
                      <a:r>
                        <a:rPr lang="x-none" altLang="ja-JP" sz="1100" noProof="0" smtClean="0"/>
                        <a:t>&lt;0.10</a:t>
                      </a:r>
                      <a:endParaRPr lang="ja-JP" altLang="en-US" sz="1100" noProof="0"/>
                    </a:p>
                  </a:txBody>
                  <a:tcPr/>
                </a:tc>
                <a:tc>
                  <a:txBody>
                    <a:bodyPr/>
                    <a:lstStyle/>
                    <a:p>
                      <a:pPr algn="ctr" rtl="0"/>
                      <a:r>
                        <a:rPr lang="x-none" altLang="ja-JP" sz="1100" noProof="0" dirty="0" smtClean="0"/>
                        <a:t>&lt;0.25</a:t>
                      </a:r>
                      <a:endParaRPr lang="ja-JP" altLang="en-US" sz="1100" noProof="0" dirty="0"/>
                    </a:p>
                  </a:txBody>
                  <a:tcPr/>
                </a:tc>
                <a:tc>
                  <a:txBody>
                    <a:bodyPr/>
                    <a:lstStyle/>
                    <a:p>
                      <a:pPr algn="ctr" rtl="0"/>
                      <a:r>
                        <a:rPr lang="x-none" altLang="ja-JP" sz="1100" noProof="0" smtClean="0"/>
                        <a:t>&lt;0.10</a:t>
                      </a:r>
                      <a:endParaRPr lang="ja-JP" altLang="en-US" sz="1100" noProof="0"/>
                    </a:p>
                  </a:txBody>
                  <a:tcPr/>
                </a:tc>
                <a:extLst>
                  <a:ext uri="{0D108BD9-81ED-4DB2-BD59-A6C34878D82A}">
                    <a16:rowId xmlns:a16="http://schemas.microsoft.com/office/drawing/2014/main" xmlns="" val="10001"/>
                  </a:ext>
                </a:extLst>
              </a:tr>
              <a:tr h="231099">
                <a:tc>
                  <a:txBody>
                    <a:bodyPr/>
                    <a:lstStyle/>
                    <a:p>
                      <a:pPr rtl="0"/>
                      <a:r>
                        <a:rPr lang="x-none" altLang="ja-JP" sz="1100" noProof="0" smtClean="0"/>
                        <a:t>20xx002</a:t>
                      </a:r>
                      <a:endParaRPr lang="ja-JP" altLang="en-US" sz="1100" noProof="0"/>
                    </a:p>
                  </a:txBody>
                  <a:tcPr/>
                </a:tc>
                <a:tc>
                  <a:txBody>
                    <a:bodyPr/>
                    <a:lstStyle/>
                    <a:p>
                      <a:pPr algn="ctr" rtl="0"/>
                      <a:r>
                        <a:rPr lang="x-none" altLang="ja-JP" sz="1100" noProof="0" smtClean="0"/>
                        <a:t>&lt;0.50</a:t>
                      </a:r>
                      <a:endParaRPr lang="ja-JP" altLang="en-US" sz="1100" noProof="0"/>
                    </a:p>
                  </a:txBody>
                  <a:tcPr/>
                </a:tc>
                <a:tc>
                  <a:txBody>
                    <a:bodyPr/>
                    <a:lstStyle/>
                    <a:p>
                      <a:pPr algn="ctr" rtl="0"/>
                      <a:r>
                        <a:rPr lang="x-none" altLang="ja-JP" sz="1100" noProof="0" smtClean="0"/>
                        <a:t>&lt;0.10</a:t>
                      </a:r>
                      <a:endParaRPr lang="ja-JP" altLang="en-US" sz="1100" noProof="0"/>
                    </a:p>
                  </a:txBody>
                  <a:tcPr/>
                </a:tc>
                <a:tc>
                  <a:txBody>
                    <a:bodyPr/>
                    <a:lstStyle/>
                    <a:p>
                      <a:pPr algn="ctr" rtl="0"/>
                      <a:r>
                        <a:rPr lang="x-none" altLang="ja-JP" sz="1100" noProof="0" smtClean="0"/>
                        <a:t>&lt;0.25</a:t>
                      </a:r>
                      <a:endParaRPr lang="ja-JP" altLang="en-US" sz="1100" noProof="0"/>
                    </a:p>
                  </a:txBody>
                  <a:tcPr/>
                </a:tc>
                <a:tc>
                  <a:txBody>
                    <a:bodyPr/>
                    <a:lstStyle/>
                    <a:p>
                      <a:pPr algn="ctr" rtl="0"/>
                      <a:r>
                        <a:rPr lang="x-none" altLang="ja-JP" sz="1100" noProof="0" smtClean="0"/>
                        <a:t>&lt;0.10</a:t>
                      </a:r>
                      <a:endParaRPr lang="ja-JP" altLang="en-US" sz="1100" noProof="0"/>
                    </a:p>
                  </a:txBody>
                  <a:tcPr/>
                </a:tc>
                <a:extLst>
                  <a:ext uri="{0D108BD9-81ED-4DB2-BD59-A6C34878D82A}">
                    <a16:rowId xmlns:a16="http://schemas.microsoft.com/office/drawing/2014/main" xmlns="" val="10002"/>
                  </a:ext>
                </a:extLst>
              </a:tr>
              <a:tr h="231099">
                <a:tc>
                  <a:txBody>
                    <a:bodyPr/>
                    <a:lstStyle/>
                    <a:p>
                      <a:pPr rtl="0"/>
                      <a:r>
                        <a:rPr lang="x-none" altLang="ja-JP" sz="1100" noProof="0" smtClean="0"/>
                        <a:t>20xx003</a:t>
                      </a:r>
                      <a:endParaRPr lang="ja-JP" altLang="en-US" sz="1100" noProof="0"/>
                    </a:p>
                  </a:txBody>
                  <a:tcPr/>
                </a:tc>
                <a:tc>
                  <a:txBody>
                    <a:bodyPr/>
                    <a:lstStyle/>
                    <a:p>
                      <a:pPr algn="ctr" rtl="0"/>
                      <a:r>
                        <a:rPr lang="x-none" altLang="ja-JP" sz="1100" noProof="0" smtClean="0"/>
                        <a:t>&lt;0.50</a:t>
                      </a:r>
                      <a:endParaRPr lang="ja-JP" altLang="en-US" sz="1100" noProof="0"/>
                    </a:p>
                  </a:txBody>
                  <a:tcPr/>
                </a:tc>
                <a:tc>
                  <a:txBody>
                    <a:bodyPr/>
                    <a:lstStyle/>
                    <a:p>
                      <a:pPr algn="ctr" rtl="0"/>
                      <a:r>
                        <a:rPr lang="x-none" altLang="ja-JP" sz="1100" noProof="0" smtClean="0"/>
                        <a:t>&lt;0.10</a:t>
                      </a:r>
                      <a:endParaRPr lang="ja-JP" altLang="en-US" sz="1100" noProof="0"/>
                    </a:p>
                  </a:txBody>
                  <a:tcPr/>
                </a:tc>
                <a:tc>
                  <a:txBody>
                    <a:bodyPr/>
                    <a:lstStyle/>
                    <a:p>
                      <a:pPr algn="ctr" rtl="0"/>
                      <a:r>
                        <a:rPr lang="x-none" altLang="ja-JP" sz="1100" noProof="0" smtClean="0"/>
                        <a:t>&lt;0.25</a:t>
                      </a:r>
                      <a:endParaRPr lang="ja-JP" altLang="en-US" sz="1100" noProof="0"/>
                    </a:p>
                  </a:txBody>
                  <a:tcPr/>
                </a:tc>
                <a:tc>
                  <a:txBody>
                    <a:bodyPr/>
                    <a:lstStyle/>
                    <a:p>
                      <a:pPr algn="ctr" rtl="0"/>
                      <a:r>
                        <a:rPr lang="x-none" altLang="ja-JP" sz="1100" noProof="0" smtClean="0"/>
                        <a:t>&lt;0.10</a:t>
                      </a:r>
                      <a:endParaRPr lang="ja-JP" altLang="en-US" sz="1100" noProof="0"/>
                    </a:p>
                  </a:txBody>
                  <a:tcPr/>
                </a:tc>
                <a:extLst>
                  <a:ext uri="{0D108BD9-81ED-4DB2-BD59-A6C34878D82A}">
                    <a16:rowId xmlns:a16="http://schemas.microsoft.com/office/drawing/2014/main" xmlns="" val="10003"/>
                  </a:ext>
                </a:extLst>
              </a:tr>
              <a:tr h="231099">
                <a:tc>
                  <a:txBody>
                    <a:bodyPr/>
                    <a:lstStyle/>
                    <a:p>
                      <a:pPr rtl="0"/>
                      <a:endParaRPr lang="ja-JP" altLang="en-US" sz="1100" noProof="0"/>
                    </a:p>
                  </a:txBody>
                  <a:tcPr>
                    <a:solidFill>
                      <a:schemeClr val="accent1">
                        <a:lumMod val="75000"/>
                      </a:schemeClr>
                    </a:solidFill>
                  </a:tcPr>
                </a:tc>
                <a:tc>
                  <a:txBody>
                    <a:bodyPr/>
                    <a:lstStyle/>
                    <a:p>
                      <a:pPr algn="ctr" rtl="0"/>
                      <a:r>
                        <a:rPr lang="x-none" altLang="ja-JP" sz="1100" noProof="0" smtClean="0">
                          <a:solidFill>
                            <a:schemeClr val="bg1"/>
                          </a:solidFill>
                        </a:rPr>
                        <a:t>As</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solidFill>
                            <a:schemeClr val="bg1"/>
                          </a:solidFill>
                        </a:rPr>
                        <a:t>Cd</a:t>
                      </a:r>
                      <a:r>
                        <a:rPr lang="ja-JP" altLang="x-none" sz="1100" noProof="0" smtClean="0">
                          <a:solidFill>
                            <a:schemeClr val="bg1"/>
                          </a:solidFill>
                        </a:rPr>
                        <a:t>、</a:t>
                      </a:r>
                      <a:r>
                        <a:rPr lang="x-none" altLang="ja-JP" sz="1100" noProof="0" smtClean="0">
                          <a:solidFill>
                            <a:schemeClr val="bg1"/>
                          </a:solidFill>
                        </a:rPr>
                        <a:t>µg</a:t>
                      </a:r>
                      <a:endParaRPr lang="ja-JP" altLang="en-US" sz="1100" noProof="0" smtClean="0">
                        <a:solidFill>
                          <a:schemeClr val="bg1"/>
                        </a:solidFill>
                      </a:endParaRP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solidFill>
                            <a:schemeClr val="bg1"/>
                          </a:solidFill>
                        </a:rPr>
                        <a:t>Hg</a:t>
                      </a:r>
                      <a:r>
                        <a:rPr lang="ja-JP" altLang="x-none" sz="1100" noProof="0" smtClean="0">
                          <a:solidFill>
                            <a:schemeClr val="bg1"/>
                          </a:solidFill>
                        </a:rPr>
                        <a:t>、</a:t>
                      </a:r>
                      <a:r>
                        <a:rPr lang="x-none" altLang="ja-JP" sz="1100" noProof="0" smtClean="0">
                          <a:solidFill>
                            <a:schemeClr val="bg1"/>
                          </a:solidFill>
                        </a:rPr>
                        <a:t>µg</a:t>
                      </a:r>
                      <a:endParaRPr lang="ja-JP" altLang="en-US" sz="1100" noProof="0" smtClean="0">
                        <a:solidFill>
                          <a:schemeClr val="bg1"/>
                        </a:solidFill>
                      </a:endParaRP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solidFill>
                            <a:schemeClr val="bg1"/>
                          </a:solidFill>
                        </a:rPr>
                        <a:t>Pb</a:t>
                      </a:r>
                      <a:r>
                        <a:rPr lang="ja-JP" altLang="x-none" sz="1100" noProof="0" smtClean="0">
                          <a:solidFill>
                            <a:schemeClr val="bg1"/>
                          </a:solidFill>
                        </a:rPr>
                        <a:t>、</a:t>
                      </a:r>
                      <a:r>
                        <a:rPr lang="x-none" altLang="ja-JP" sz="1100" noProof="0" smtClean="0">
                          <a:solidFill>
                            <a:schemeClr val="bg1"/>
                          </a:solidFill>
                        </a:rPr>
                        <a:t>µg</a:t>
                      </a:r>
                      <a:endParaRPr lang="ja-JP" altLang="en-US" sz="1100" noProof="0" smtClean="0">
                        <a:solidFill>
                          <a:schemeClr val="bg1"/>
                        </a:solidFill>
                      </a:endParaRPr>
                    </a:p>
                  </a:txBody>
                  <a:tcPr>
                    <a:solidFill>
                      <a:schemeClr val="accent1">
                        <a:lumMod val="75000"/>
                      </a:schemeClr>
                    </a:solidFill>
                  </a:tcPr>
                </a:tc>
                <a:extLst>
                  <a:ext uri="{0D108BD9-81ED-4DB2-BD59-A6C34878D82A}">
                    <a16:rowId xmlns:a16="http://schemas.microsoft.com/office/drawing/2014/main" xmlns="" val="10004"/>
                  </a:ext>
                </a:extLst>
              </a:tr>
              <a:tr h="231099">
                <a:tc>
                  <a:txBody>
                    <a:bodyPr/>
                    <a:lstStyle/>
                    <a:p>
                      <a:pPr rtl="0"/>
                      <a:r>
                        <a:rPr lang="ja-JP" altLang="x-none" sz="1100" noProof="0" dirty="0" smtClean="0"/>
                        <a:t>一日合計量</a:t>
                      </a:r>
                      <a:r>
                        <a:rPr lang="x-none" altLang="ja-JP" sz="1100" baseline="30000" noProof="0" dirty="0" smtClean="0"/>
                        <a:t>1</a:t>
                      </a:r>
                      <a:endParaRPr lang="ja-JP" altLang="en-US" sz="1100" noProof="0" dirty="0"/>
                    </a:p>
                  </a:txBody>
                  <a:tcPr/>
                </a:tc>
                <a:tc>
                  <a:txBody>
                    <a:bodyPr/>
                    <a:lstStyle/>
                    <a:p>
                      <a:pPr algn="ctr" rtl="0"/>
                      <a:r>
                        <a:rPr lang="x-none" altLang="ja-JP" sz="1100" noProof="0" smtClean="0"/>
                        <a:t>&lt;1.0</a:t>
                      </a:r>
                      <a:endParaRPr lang="ja-JP" altLang="en-US" sz="1100" noProof="0"/>
                    </a:p>
                  </a:txBody>
                  <a:tcPr/>
                </a:tc>
                <a:tc>
                  <a:txBody>
                    <a:bodyPr/>
                    <a:lstStyle/>
                    <a:p>
                      <a:pPr algn="ctr" rtl="0"/>
                      <a:r>
                        <a:rPr lang="x-none" altLang="ja-JP" sz="1100" noProof="0" smtClean="0"/>
                        <a:t>&lt;0.20</a:t>
                      </a:r>
                      <a:endParaRPr lang="ja-JP" altLang="en-US" sz="1100" noProof="0"/>
                    </a:p>
                  </a:txBody>
                  <a:tcPr/>
                </a:tc>
                <a:tc>
                  <a:txBody>
                    <a:bodyPr/>
                    <a:lstStyle/>
                    <a:p>
                      <a:pPr algn="ctr" rtl="0"/>
                      <a:r>
                        <a:rPr lang="x-none" altLang="ja-JP" sz="1100" noProof="0" smtClean="0"/>
                        <a:t>&lt;0.50</a:t>
                      </a:r>
                      <a:endParaRPr lang="ja-JP" altLang="en-US" sz="1100" noProof="0"/>
                    </a:p>
                  </a:txBody>
                  <a:tcPr/>
                </a:tc>
                <a:tc>
                  <a:txBody>
                    <a:bodyPr/>
                    <a:lstStyle/>
                    <a:p>
                      <a:pPr algn="ctr" rtl="0"/>
                      <a:r>
                        <a:rPr lang="x-none" altLang="ja-JP" sz="1100" noProof="0" smtClean="0"/>
                        <a:t>&lt;0.20</a:t>
                      </a:r>
                      <a:endParaRPr lang="ja-JP" altLang="en-US" sz="1100" noProof="0"/>
                    </a:p>
                  </a:txBody>
                  <a:tcPr/>
                </a:tc>
                <a:extLst>
                  <a:ext uri="{0D108BD9-81ED-4DB2-BD59-A6C34878D82A}">
                    <a16:rowId xmlns:a16="http://schemas.microsoft.com/office/drawing/2014/main" xmlns="" val="10005"/>
                  </a:ext>
                </a:extLst>
              </a:tr>
              <a:tr h="231099">
                <a:tc>
                  <a:txBody>
                    <a:bodyPr/>
                    <a:lstStyle/>
                    <a:p>
                      <a:pPr rtl="0"/>
                      <a:r>
                        <a:rPr lang="x-none" altLang="ja-JP" sz="1100" noProof="0" dirty="0" smtClean="0"/>
                        <a:t>PDE</a:t>
                      </a:r>
                      <a:endParaRPr lang="ja-JP" altLang="en-US" sz="1100" noProof="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15 µg/day</a:t>
                      </a:r>
                      <a:endParaRPr lang="ja-JP" altLang="en-US" sz="1100" noProof="0" smtClean="0"/>
                    </a:p>
                  </a:txBody>
                  <a:tcPr/>
                </a:tc>
                <a:tc>
                  <a:txBody>
                    <a:bodyPr/>
                    <a:lstStyle/>
                    <a:p>
                      <a:pPr algn="ctr" rtl="0"/>
                      <a:r>
                        <a:rPr lang="x-none" altLang="ja-JP" sz="1100" noProof="0" smtClean="0"/>
                        <a:t>2 µg/day</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3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5 µg/day</a:t>
                      </a:r>
                      <a:endParaRPr lang="ja-JP" altLang="en-US" sz="1100" noProof="0"/>
                    </a:p>
                  </a:txBody>
                  <a:tcPr/>
                </a:tc>
                <a:extLst>
                  <a:ext uri="{0D108BD9-81ED-4DB2-BD59-A6C34878D82A}">
                    <a16:rowId xmlns:a16="http://schemas.microsoft.com/office/drawing/2014/main" xmlns="" val="10006"/>
                  </a:ext>
                </a:extLst>
              </a:tr>
              <a:tr h="231099">
                <a:tc>
                  <a:txBody>
                    <a:bodyPr/>
                    <a:lstStyle/>
                    <a:p>
                      <a:pPr rtl="0"/>
                      <a:r>
                        <a:rPr lang="ja-JP" altLang="x-none" sz="1100" noProof="0" smtClean="0"/>
                        <a:t>管理閾値</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4.5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0.6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0.9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dirty="0" smtClean="0"/>
                        <a:t>1.5 µg/day</a:t>
                      </a:r>
                      <a:endParaRPr lang="ja-JP" altLang="en-US" sz="1100" noProof="0" dirty="0" smtClean="0"/>
                    </a:p>
                  </a:txBody>
                  <a:tcPr/>
                </a:tc>
                <a:extLst>
                  <a:ext uri="{0D108BD9-81ED-4DB2-BD59-A6C34878D82A}">
                    <a16:rowId xmlns:a16="http://schemas.microsoft.com/office/drawing/2014/main" xmlns="" val="10007"/>
                  </a:ext>
                </a:extLst>
              </a:tr>
            </a:tbl>
          </a:graphicData>
        </a:graphic>
      </p:graphicFrame>
      <p:graphicFrame>
        <p:nvGraphicFramePr>
          <p:cNvPr id="7" name="Table 6"/>
          <p:cNvGraphicFramePr>
            <a:graphicFrameLocks noGrp="1"/>
          </p:cNvGraphicFramePr>
          <p:nvPr>
            <p:extLst/>
          </p:nvPr>
        </p:nvGraphicFramePr>
        <p:xfrm>
          <a:off x="412304" y="3891770"/>
          <a:ext cx="8976140" cy="2575560"/>
        </p:xfrm>
        <a:graphic>
          <a:graphicData uri="http://schemas.openxmlformats.org/drawingml/2006/table">
            <a:tbl>
              <a:tblPr firstRow="1" bandRow="1">
                <a:tableStyleId>{5C22544A-7EE6-4342-B048-85BDC9FD1C3A}</a:tableStyleId>
              </a:tblPr>
              <a:tblGrid>
                <a:gridCol w="1186180">
                  <a:extLst>
                    <a:ext uri="{9D8B030D-6E8A-4147-A177-3AD203B41FA5}">
                      <a16:colId xmlns:a16="http://schemas.microsoft.com/office/drawing/2014/main" xmlns="" val="20000"/>
                    </a:ext>
                  </a:extLst>
                </a:gridCol>
                <a:gridCol w="778996">
                  <a:extLst>
                    <a:ext uri="{9D8B030D-6E8A-4147-A177-3AD203B41FA5}">
                      <a16:colId xmlns:a16="http://schemas.microsoft.com/office/drawing/2014/main" xmlns="" val="20001"/>
                    </a:ext>
                  </a:extLst>
                </a:gridCol>
                <a:gridCol w="778996">
                  <a:extLst>
                    <a:ext uri="{9D8B030D-6E8A-4147-A177-3AD203B41FA5}">
                      <a16:colId xmlns:a16="http://schemas.microsoft.com/office/drawing/2014/main" xmlns="" val="20002"/>
                    </a:ext>
                  </a:extLst>
                </a:gridCol>
                <a:gridCol w="778996">
                  <a:extLst>
                    <a:ext uri="{9D8B030D-6E8A-4147-A177-3AD203B41FA5}">
                      <a16:colId xmlns:a16="http://schemas.microsoft.com/office/drawing/2014/main" xmlns="" val="20003"/>
                    </a:ext>
                  </a:extLst>
                </a:gridCol>
                <a:gridCol w="778996">
                  <a:extLst>
                    <a:ext uri="{9D8B030D-6E8A-4147-A177-3AD203B41FA5}">
                      <a16:colId xmlns:a16="http://schemas.microsoft.com/office/drawing/2014/main" xmlns="" val="20004"/>
                    </a:ext>
                  </a:extLst>
                </a:gridCol>
                <a:gridCol w="778996">
                  <a:extLst>
                    <a:ext uri="{9D8B030D-6E8A-4147-A177-3AD203B41FA5}">
                      <a16:colId xmlns:a16="http://schemas.microsoft.com/office/drawing/2014/main" xmlns="" val="20005"/>
                    </a:ext>
                  </a:extLst>
                </a:gridCol>
                <a:gridCol w="778996">
                  <a:extLst>
                    <a:ext uri="{9D8B030D-6E8A-4147-A177-3AD203B41FA5}">
                      <a16:colId xmlns:a16="http://schemas.microsoft.com/office/drawing/2014/main" xmlns="" val="20006"/>
                    </a:ext>
                  </a:extLst>
                </a:gridCol>
                <a:gridCol w="778996">
                  <a:extLst>
                    <a:ext uri="{9D8B030D-6E8A-4147-A177-3AD203B41FA5}">
                      <a16:colId xmlns:a16="http://schemas.microsoft.com/office/drawing/2014/main" xmlns="" val="20007"/>
                    </a:ext>
                  </a:extLst>
                </a:gridCol>
                <a:gridCol w="778996">
                  <a:extLst>
                    <a:ext uri="{9D8B030D-6E8A-4147-A177-3AD203B41FA5}">
                      <a16:colId xmlns:a16="http://schemas.microsoft.com/office/drawing/2014/main" xmlns="" val="20008"/>
                    </a:ext>
                  </a:extLst>
                </a:gridCol>
                <a:gridCol w="778996">
                  <a:extLst>
                    <a:ext uri="{9D8B030D-6E8A-4147-A177-3AD203B41FA5}">
                      <a16:colId xmlns:a16="http://schemas.microsoft.com/office/drawing/2014/main" xmlns="" val="20009"/>
                    </a:ext>
                  </a:extLst>
                </a:gridCol>
                <a:gridCol w="778996">
                  <a:extLst>
                    <a:ext uri="{9D8B030D-6E8A-4147-A177-3AD203B41FA5}">
                      <a16:colId xmlns:a16="http://schemas.microsoft.com/office/drawing/2014/main" xmlns="" val="20010"/>
                    </a:ext>
                  </a:extLst>
                </a:gridCol>
              </a:tblGrid>
              <a:tr h="172016">
                <a:tc>
                  <a:txBody>
                    <a:bodyPr/>
                    <a:lstStyle/>
                    <a:p>
                      <a:pPr algn="ctr" rtl="0"/>
                      <a:r>
                        <a:rPr lang="ja-JP" altLang="x-none" sz="1100" noProof="0" dirty="0" smtClean="0"/>
                        <a:t>ロット番号</a:t>
                      </a:r>
                      <a:endParaRPr lang="ja-JP" altLang="en-US" sz="1100" noProof="0" dirty="0"/>
                    </a:p>
                  </a:txBody>
                  <a:tcPr/>
                </a:tc>
                <a:tc>
                  <a:txBody>
                    <a:bodyPr/>
                    <a:lstStyle/>
                    <a:p>
                      <a:pPr algn="ctr" rtl="0"/>
                      <a:r>
                        <a:rPr lang="x-none" altLang="ja-JP" sz="1100" noProof="0" smtClean="0"/>
                        <a:t>Co</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V</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Ni</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Li</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Sb</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Ba</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Mo</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Cu</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Sn</a:t>
                      </a:r>
                      <a:r>
                        <a:rPr lang="ja-JP" altLang="x-none" sz="1100" noProof="0" smtClean="0"/>
                        <a:t>、</a:t>
                      </a:r>
                      <a:r>
                        <a:rPr lang="x-none" altLang="ja-JP" sz="1100" noProof="0" smtClean="0"/>
                        <a:t>µg/L</a:t>
                      </a:r>
                      <a:endParaRPr lang="ja-JP" altLang="en-US" sz="1100" noProof="0"/>
                    </a:p>
                  </a:txBody>
                  <a:tcPr/>
                </a:tc>
                <a:tc>
                  <a:txBody>
                    <a:bodyPr/>
                    <a:lstStyle/>
                    <a:p>
                      <a:pPr algn="ctr" rtl="0"/>
                      <a:r>
                        <a:rPr lang="x-none" altLang="ja-JP" sz="1100" noProof="0" smtClean="0"/>
                        <a:t>Cr</a:t>
                      </a:r>
                      <a:r>
                        <a:rPr lang="ja-JP" altLang="x-none" sz="1100" noProof="0" smtClean="0"/>
                        <a:t>、</a:t>
                      </a:r>
                      <a:r>
                        <a:rPr lang="x-none" altLang="ja-JP" sz="1100" noProof="0" smtClean="0"/>
                        <a:t>µg/L</a:t>
                      </a:r>
                      <a:endParaRPr lang="ja-JP" altLang="en-US" sz="1100" noProof="0"/>
                    </a:p>
                  </a:txBody>
                  <a:tcPr/>
                </a:tc>
                <a:extLst>
                  <a:ext uri="{0D108BD9-81ED-4DB2-BD59-A6C34878D82A}">
                    <a16:rowId xmlns:a16="http://schemas.microsoft.com/office/drawing/2014/main" xmlns="" val="10000"/>
                  </a:ext>
                </a:extLst>
              </a:tr>
              <a:tr h="172016">
                <a:tc>
                  <a:txBody>
                    <a:bodyPr/>
                    <a:lstStyle/>
                    <a:p>
                      <a:pPr rtl="0"/>
                      <a:r>
                        <a:rPr lang="x-none" altLang="ja-JP" sz="1100" noProof="0" smtClean="0"/>
                        <a:t>20xx001</a:t>
                      </a:r>
                      <a:endParaRPr lang="ja-JP" altLang="en-US" sz="1100" noProof="0"/>
                    </a:p>
                  </a:txBody>
                  <a:tcPr/>
                </a:tc>
                <a:tc>
                  <a:txBody>
                    <a:bodyPr/>
                    <a:lstStyle/>
                    <a:p>
                      <a:pPr algn="ctr" rtl="0"/>
                      <a:r>
                        <a:rPr lang="x-none" altLang="ja-JP" sz="1100" noProof="0" smtClean="0"/>
                        <a:t>&lt;0.20</a:t>
                      </a:r>
                      <a:endParaRPr lang="ja-JP" altLang="en-US" sz="1100" noProof="0"/>
                    </a:p>
                  </a:txBody>
                  <a:tcPr/>
                </a:tc>
                <a:tc>
                  <a:txBody>
                    <a:bodyPr/>
                    <a:lstStyle/>
                    <a:p>
                      <a:pPr algn="ctr" rtl="0"/>
                      <a:r>
                        <a:rPr lang="x-none" altLang="ja-JP" sz="1100" noProof="0" smtClean="0"/>
                        <a:t>&lt;0.40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&lt;3.0</a:t>
                      </a:r>
                      <a:endParaRPr lang="ja-JP" altLang="en-US" sz="1100" noProof="0"/>
                    </a:p>
                  </a:txBody>
                  <a:tcPr/>
                </a:tc>
                <a:tc>
                  <a:txBody>
                    <a:bodyPr/>
                    <a:lstStyle/>
                    <a:p>
                      <a:pPr algn="ctr" rtl="0"/>
                      <a:r>
                        <a:rPr lang="x-none" altLang="ja-JP" sz="1100" noProof="0" smtClean="0"/>
                        <a:t>&lt;10.0</a:t>
                      </a:r>
                      <a:endParaRPr lang="ja-JP" altLang="en-US" sz="1100" noProof="0"/>
                    </a:p>
                  </a:txBody>
                  <a:tcPr/>
                </a:tc>
                <a:extLst>
                  <a:ext uri="{0D108BD9-81ED-4DB2-BD59-A6C34878D82A}">
                    <a16:rowId xmlns:a16="http://schemas.microsoft.com/office/drawing/2014/main" xmlns="" val="10001"/>
                  </a:ext>
                </a:extLst>
              </a:tr>
              <a:tr h="172016">
                <a:tc>
                  <a:txBody>
                    <a:bodyPr/>
                    <a:lstStyle/>
                    <a:p>
                      <a:pPr rtl="0"/>
                      <a:r>
                        <a:rPr lang="x-none" altLang="ja-JP" sz="1100" noProof="0" smtClean="0"/>
                        <a:t>20xx002</a:t>
                      </a:r>
                      <a:endParaRPr lang="ja-JP" altLang="en-US" sz="1100" noProof="0"/>
                    </a:p>
                  </a:txBody>
                  <a:tcPr/>
                </a:tc>
                <a:tc>
                  <a:txBody>
                    <a:bodyPr/>
                    <a:lstStyle/>
                    <a:p>
                      <a:pPr algn="ctr" rtl="0"/>
                      <a:r>
                        <a:rPr lang="x-none" altLang="ja-JP" sz="1100" noProof="0" smtClean="0"/>
                        <a:t>&lt;0.20</a:t>
                      </a:r>
                      <a:endParaRPr lang="ja-JP" altLang="en-US" sz="1100" noProof="0"/>
                    </a:p>
                  </a:txBody>
                  <a:tcPr/>
                </a:tc>
                <a:tc>
                  <a:txBody>
                    <a:bodyPr/>
                    <a:lstStyle/>
                    <a:p>
                      <a:pPr algn="ctr" rtl="0"/>
                      <a:r>
                        <a:rPr lang="x-none" altLang="ja-JP" sz="1100" noProof="0" smtClean="0"/>
                        <a:t>&lt;0.40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&lt;3.0</a:t>
                      </a:r>
                      <a:endParaRPr lang="ja-JP" altLang="en-US" sz="1100" noProof="0"/>
                    </a:p>
                  </a:txBody>
                  <a:tcPr/>
                </a:tc>
                <a:tc>
                  <a:txBody>
                    <a:bodyPr/>
                    <a:lstStyle/>
                    <a:p>
                      <a:pPr algn="ctr" rtl="0"/>
                      <a:r>
                        <a:rPr lang="x-none" altLang="ja-JP" sz="1100" noProof="0" smtClean="0"/>
                        <a:t>&lt;10.0</a:t>
                      </a:r>
                      <a:endParaRPr lang="ja-JP" altLang="en-US" sz="1100" noProof="0"/>
                    </a:p>
                  </a:txBody>
                  <a:tcPr/>
                </a:tc>
                <a:extLst>
                  <a:ext uri="{0D108BD9-81ED-4DB2-BD59-A6C34878D82A}">
                    <a16:rowId xmlns:a16="http://schemas.microsoft.com/office/drawing/2014/main" xmlns="" val="10002"/>
                  </a:ext>
                </a:extLst>
              </a:tr>
              <a:tr h="172016">
                <a:tc>
                  <a:txBody>
                    <a:bodyPr/>
                    <a:lstStyle/>
                    <a:p>
                      <a:pPr rtl="0"/>
                      <a:r>
                        <a:rPr lang="x-none" altLang="ja-JP" sz="1100" noProof="0" smtClean="0"/>
                        <a:t>20xx003</a:t>
                      </a:r>
                      <a:endParaRPr lang="ja-JP" altLang="en-US" sz="1100" noProof="0"/>
                    </a:p>
                  </a:txBody>
                  <a:tcPr/>
                </a:tc>
                <a:tc>
                  <a:txBody>
                    <a:bodyPr/>
                    <a:lstStyle/>
                    <a:p>
                      <a:pPr algn="ctr" rtl="0"/>
                      <a:r>
                        <a:rPr lang="x-none" altLang="ja-JP" sz="1100" noProof="0" smtClean="0"/>
                        <a:t>&lt;0.20</a:t>
                      </a:r>
                      <a:endParaRPr lang="ja-JP" altLang="en-US" sz="1100" noProof="0"/>
                    </a:p>
                  </a:txBody>
                  <a:tcPr/>
                </a:tc>
                <a:tc>
                  <a:txBody>
                    <a:bodyPr/>
                    <a:lstStyle/>
                    <a:p>
                      <a:pPr algn="ctr" rtl="0"/>
                      <a:r>
                        <a:rPr lang="x-none" altLang="ja-JP" sz="1100" noProof="0" smtClean="0"/>
                        <a:t>&lt;0.40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&lt;1.0</a:t>
                      </a:r>
                      <a:endParaRPr lang="ja-JP" altLang="en-US" sz="1100" noProof="0"/>
                    </a:p>
                  </a:txBody>
                  <a:tcPr/>
                </a:tc>
                <a:tc>
                  <a:txBody>
                    <a:bodyPr/>
                    <a:lstStyle/>
                    <a:p>
                      <a:pPr algn="ctr" rtl="0"/>
                      <a:r>
                        <a:rPr lang="x-none" altLang="ja-JP" sz="1100" noProof="0" smtClean="0"/>
                        <a:t>&lt;10.0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&lt;3.0</a:t>
                      </a:r>
                      <a:endParaRPr lang="ja-JP" altLang="en-US" sz="1100" noProof="0"/>
                    </a:p>
                  </a:txBody>
                  <a:tcPr/>
                </a:tc>
                <a:tc>
                  <a:txBody>
                    <a:bodyPr/>
                    <a:lstStyle/>
                    <a:p>
                      <a:pPr algn="ctr" rtl="0"/>
                      <a:r>
                        <a:rPr lang="x-none" altLang="ja-JP" sz="1100" noProof="0" smtClean="0"/>
                        <a:t>&lt;10.0</a:t>
                      </a:r>
                      <a:endParaRPr lang="ja-JP" altLang="en-US" sz="1100" noProof="0"/>
                    </a:p>
                  </a:txBody>
                  <a:tcPr/>
                </a:tc>
                <a:extLst>
                  <a:ext uri="{0D108BD9-81ED-4DB2-BD59-A6C34878D82A}">
                    <a16:rowId xmlns:a16="http://schemas.microsoft.com/office/drawing/2014/main" xmlns="" val="10003"/>
                  </a:ext>
                </a:extLst>
              </a:tr>
              <a:tr h="172016">
                <a:tc>
                  <a:txBody>
                    <a:bodyPr/>
                    <a:lstStyle/>
                    <a:p>
                      <a:pPr rtl="0"/>
                      <a:endParaRPr lang="ja-JP" altLang="en-US" sz="1100" noProof="0"/>
                    </a:p>
                  </a:txBody>
                  <a:tcPr>
                    <a:solidFill>
                      <a:schemeClr val="accent1">
                        <a:lumMod val="75000"/>
                      </a:schemeClr>
                    </a:solidFill>
                  </a:tcPr>
                </a:tc>
                <a:tc>
                  <a:txBody>
                    <a:bodyPr/>
                    <a:lstStyle/>
                    <a:p>
                      <a:pPr algn="ctr" rtl="0"/>
                      <a:r>
                        <a:rPr lang="x-none" altLang="ja-JP" sz="1100" noProof="0" smtClean="0">
                          <a:solidFill>
                            <a:schemeClr val="bg1"/>
                          </a:solidFill>
                        </a:rPr>
                        <a:t>Co</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V</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Ni</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Li</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Sb</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Ba</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Mo</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Cu</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Sn</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tc>
                  <a:txBody>
                    <a:bodyPr/>
                    <a:lstStyle/>
                    <a:p>
                      <a:pPr algn="ctr" rtl="0"/>
                      <a:r>
                        <a:rPr lang="x-none" altLang="ja-JP" sz="1100" noProof="0" smtClean="0">
                          <a:solidFill>
                            <a:schemeClr val="bg1"/>
                          </a:solidFill>
                        </a:rPr>
                        <a:t>Cr</a:t>
                      </a:r>
                      <a:r>
                        <a:rPr lang="ja-JP" altLang="x-none" sz="1100" noProof="0" smtClean="0">
                          <a:solidFill>
                            <a:schemeClr val="bg1"/>
                          </a:solidFill>
                        </a:rPr>
                        <a:t>、</a:t>
                      </a:r>
                      <a:r>
                        <a:rPr lang="x-none" altLang="ja-JP" sz="1100" noProof="0" smtClean="0">
                          <a:solidFill>
                            <a:schemeClr val="bg1"/>
                          </a:solidFill>
                        </a:rPr>
                        <a:t>µg</a:t>
                      </a:r>
                      <a:endParaRPr lang="ja-JP" altLang="en-US" sz="1100" noProof="0">
                        <a:solidFill>
                          <a:schemeClr val="bg1"/>
                        </a:solidFill>
                      </a:endParaRPr>
                    </a:p>
                  </a:txBody>
                  <a:tcPr>
                    <a:solidFill>
                      <a:schemeClr val="accent1">
                        <a:lumMod val="75000"/>
                      </a:schemeClr>
                    </a:solidFill>
                  </a:tcPr>
                </a:tc>
                <a:extLst>
                  <a:ext uri="{0D108BD9-81ED-4DB2-BD59-A6C34878D82A}">
                    <a16:rowId xmlns:a16="http://schemas.microsoft.com/office/drawing/2014/main" xmlns="" val="10004"/>
                  </a:ext>
                </a:extLst>
              </a:tr>
              <a:tr h="126614">
                <a:tc>
                  <a:txBody>
                    <a:bodyPr/>
                    <a:lstStyle/>
                    <a:p>
                      <a:pPr rtl="0"/>
                      <a:r>
                        <a:rPr lang="ja-JP" altLang="x-none" sz="1100" noProof="0" dirty="0" smtClean="0"/>
                        <a:t>一日合計量</a:t>
                      </a:r>
                      <a:r>
                        <a:rPr lang="x-none" altLang="ja-JP" sz="1100" baseline="30000" noProof="0" dirty="0" smtClean="0"/>
                        <a:t>1</a:t>
                      </a:r>
                      <a:endParaRPr lang="ja-JP" altLang="en-US" sz="1100" noProof="0" dirty="0"/>
                    </a:p>
                  </a:txBody>
                  <a:tcPr/>
                </a:tc>
                <a:tc>
                  <a:txBody>
                    <a:bodyPr/>
                    <a:lstStyle/>
                    <a:p>
                      <a:pPr algn="ctr" rtl="0"/>
                      <a:r>
                        <a:rPr lang="x-none" altLang="ja-JP" sz="1100" noProof="0" dirty="0" smtClean="0"/>
                        <a:t>&lt;0.40</a:t>
                      </a:r>
                      <a:endParaRPr lang="ja-JP" altLang="en-US" sz="1100" noProof="0" dirty="0"/>
                    </a:p>
                  </a:txBody>
                  <a:tcPr/>
                </a:tc>
                <a:tc>
                  <a:txBody>
                    <a:bodyPr/>
                    <a:lstStyle/>
                    <a:p>
                      <a:pPr algn="ctr" rtl="0"/>
                      <a:r>
                        <a:rPr lang="x-none" altLang="ja-JP" sz="1100" noProof="0" smtClean="0"/>
                        <a:t>&lt;0.80</a:t>
                      </a:r>
                      <a:endParaRPr lang="ja-JP" altLang="en-US" sz="1100" noProof="0"/>
                    </a:p>
                  </a:txBody>
                  <a:tcPr/>
                </a:tc>
                <a:tc>
                  <a:txBody>
                    <a:bodyPr/>
                    <a:lstStyle/>
                    <a:p>
                      <a:pPr algn="ctr" rtl="0"/>
                      <a:r>
                        <a:rPr lang="x-none" altLang="ja-JP" sz="1100" noProof="0" smtClean="0"/>
                        <a:t>&lt;4.0</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&lt;20.0</a:t>
                      </a:r>
                    </a:p>
                    <a:p>
                      <a:pPr algn="ctr" rtl="0"/>
                      <a:endParaRPr lang="ja-JP" altLang="en-US" sz="1100" noProof="0"/>
                    </a:p>
                  </a:txBody>
                  <a:tcPr/>
                </a:tc>
                <a:tc>
                  <a:txBody>
                    <a:bodyPr/>
                    <a:lstStyle/>
                    <a:p>
                      <a:pPr algn="ctr" rtl="0"/>
                      <a:r>
                        <a:rPr lang="x-none" altLang="ja-JP" sz="1100" noProof="0" dirty="0" smtClean="0"/>
                        <a:t>&lt;4.0</a:t>
                      </a:r>
                      <a:endParaRPr lang="ja-JP" altLang="en-US" sz="1100" noProof="0" dirty="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&lt;20.0</a:t>
                      </a:r>
                      <a:endParaRPr lang="ja-JP" altLang="en-US" sz="1100" noProof="0"/>
                    </a:p>
                  </a:txBody>
                  <a:tcPr/>
                </a:tc>
                <a:tc>
                  <a:txBody>
                    <a:bodyPr/>
                    <a:lstStyle/>
                    <a:p>
                      <a:pPr algn="ctr" rtl="0"/>
                      <a:r>
                        <a:rPr lang="x-none" altLang="ja-JP" sz="1100" noProof="0" smtClean="0"/>
                        <a:t>&lt;2.0</a:t>
                      </a:r>
                      <a:endParaRPr lang="ja-JP" altLang="en-US" sz="1100" noProof="0"/>
                    </a:p>
                  </a:txBody>
                  <a:tcPr/>
                </a:tc>
                <a:tc>
                  <a:txBody>
                    <a:bodyPr/>
                    <a:lstStyle/>
                    <a:p>
                      <a:pPr algn="ctr" rtl="0"/>
                      <a:r>
                        <a:rPr lang="x-none" altLang="ja-JP" sz="1100" noProof="0" smtClean="0"/>
                        <a:t>&lt;6.0</a:t>
                      </a:r>
                      <a:endParaRPr lang="ja-JP" altLang="en-US" sz="1100" noProof="0"/>
                    </a:p>
                  </a:txBody>
                  <a:tcPr/>
                </a:tc>
                <a:tc>
                  <a:txBody>
                    <a:bodyPr/>
                    <a:lstStyle/>
                    <a:p>
                      <a:pPr algn="ctr" rtl="0"/>
                      <a:r>
                        <a:rPr lang="x-none" altLang="ja-JP" sz="1100" noProof="0" smtClean="0"/>
                        <a:t>&lt;20.0</a:t>
                      </a:r>
                      <a:endParaRPr lang="ja-JP" altLang="en-US" sz="1100" noProof="0"/>
                    </a:p>
                  </a:txBody>
                  <a:tcPr/>
                </a:tc>
                <a:extLst>
                  <a:ext uri="{0D108BD9-81ED-4DB2-BD59-A6C34878D82A}">
                    <a16:rowId xmlns:a16="http://schemas.microsoft.com/office/drawing/2014/main" xmlns="" val="10005"/>
                  </a:ext>
                </a:extLst>
              </a:tr>
              <a:tr h="283321">
                <a:tc>
                  <a:txBody>
                    <a:bodyPr/>
                    <a:lstStyle/>
                    <a:p>
                      <a:pPr rtl="0"/>
                      <a:r>
                        <a:rPr lang="x-none" altLang="ja-JP" sz="1100" noProof="0" dirty="0" smtClean="0"/>
                        <a:t>PDE</a:t>
                      </a:r>
                      <a:endParaRPr lang="ja-JP" altLang="en-US" sz="1100" noProof="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5 µg/day</a:t>
                      </a:r>
                      <a:endParaRPr lang="ja-JP" altLang="en-US" sz="1100" noProof="0" smtClean="0"/>
                    </a:p>
                  </a:txBody>
                  <a:tcPr/>
                </a:tc>
                <a:tc>
                  <a:txBody>
                    <a:bodyPr/>
                    <a:lstStyle/>
                    <a:p>
                      <a:pPr algn="ctr" rtl="0"/>
                      <a:r>
                        <a:rPr lang="x-none" altLang="ja-JP" sz="1100" noProof="0" smtClean="0"/>
                        <a:t>10 µg/day</a:t>
                      </a:r>
                      <a:endParaRPr lang="ja-JP" altLang="en-US" sz="1100" noProof="0"/>
                    </a:p>
                  </a:txBody>
                  <a:tcPr/>
                </a:tc>
                <a:tc>
                  <a:txBody>
                    <a:bodyPr/>
                    <a:lstStyle/>
                    <a:p>
                      <a:pPr algn="ctr" rtl="0"/>
                      <a:r>
                        <a:rPr lang="ja-JP" altLang="x-none" sz="1100" noProof="0" smtClean="0"/>
                        <a:t> </a:t>
                      </a:r>
                      <a:r>
                        <a:rPr lang="x-none" altLang="ja-JP" sz="1100" noProof="0" smtClean="0"/>
                        <a:t>20 µg/day</a:t>
                      </a:r>
                      <a:endParaRPr lang="ja-JP" altLang="en-US" sz="1100" noProof="0"/>
                    </a:p>
                  </a:txBody>
                  <a:tcPr/>
                </a:tc>
                <a:tc>
                  <a:txBody>
                    <a:bodyPr/>
                    <a:lstStyle/>
                    <a:p>
                      <a:pPr algn="ctr" rtl="0"/>
                      <a:r>
                        <a:rPr lang="x-none" altLang="ja-JP" sz="1100" noProof="0" smtClean="0"/>
                        <a:t>250 µg/day</a:t>
                      </a:r>
                      <a:endParaRPr lang="ja-JP" altLang="en-US" sz="1100" noProof="0"/>
                    </a:p>
                  </a:txBody>
                  <a:tcPr/>
                </a:tc>
                <a:tc>
                  <a:txBody>
                    <a:bodyPr/>
                    <a:lstStyle/>
                    <a:p>
                      <a:pPr algn="ctr" rtl="0"/>
                      <a:r>
                        <a:rPr lang="x-none" altLang="ja-JP" sz="1100" noProof="0" smtClean="0"/>
                        <a:t>90 µg/day</a:t>
                      </a:r>
                      <a:endParaRPr lang="ja-JP" altLang="en-US" sz="1100" noProof="0"/>
                    </a:p>
                  </a:txBody>
                  <a:tcPr/>
                </a:tc>
                <a:tc>
                  <a:txBody>
                    <a:bodyPr/>
                    <a:lstStyle/>
                    <a:p>
                      <a:pPr algn="ctr" rtl="0"/>
                      <a:r>
                        <a:rPr lang="x-none" altLang="ja-JP" sz="1100" noProof="0" smtClean="0"/>
                        <a:t>700 µg/day</a:t>
                      </a:r>
                      <a:endParaRPr lang="ja-JP" altLang="en-US" sz="1100" noProof="0"/>
                    </a:p>
                  </a:txBody>
                  <a:tcPr/>
                </a:tc>
                <a:tc>
                  <a:txBody>
                    <a:bodyPr/>
                    <a:lstStyle/>
                    <a:p>
                      <a:pPr algn="ctr" rtl="0"/>
                      <a:r>
                        <a:rPr lang="x-none" altLang="ja-JP" sz="1100" noProof="0" smtClean="0"/>
                        <a:t>1500 µg/day</a:t>
                      </a:r>
                      <a:endParaRPr lang="ja-JP" altLang="en-US" sz="1100" noProof="0"/>
                    </a:p>
                  </a:txBody>
                  <a:tcPr/>
                </a:tc>
                <a:tc>
                  <a:txBody>
                    <a:bodyPr/>
                    <a:lstStyle/>
                    <a:p>
                      <a:pPr algn="ctr" rtl="0"/>
                      <a:r>
                        <a:rPr lang="x-none" altLang="ja-JP" sz="1100" noProof="0" smtClean="0"/>
                        <a:t>300 µg/day</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600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1100 µg/day</a:t>
                      </a:r>
                      <a:endParaRPr lang="ja-JP" altLang="en-US" sz="1100" noProof="0"/>
                    </a:p>
                  </a:txBody>
                  <a:tcPr/>
                </a:tc>
                <a:extLst>
                  <a:ext uri="{0D108BD9-81ED-4DB2-BD59-A6C34878D82A}">
                    <a16:rowId xmlns:a16="http://schemas.microsoft.com/office/drawing/2014/main" xmlns="" val="10006"/>
                  </a:ext>
                </a:extLst>
              </a:tr>
              <a:tr h="283321">
                <a:tc>
                  <a:txBody>
                    <a:bodyPr/>
                    <a:lstStyle/>
                    <a:p>
                      <a:pPr rtl="0"/>
                      <a:r>
                        <a:rPr lang="ja-JP" altLang="x-none" sz="1100" noProof="0" smtClean="0"/>
                        <a:t>管理閾値</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1.5 µg/day</a:t>
                      </a:r>
                      <a:endParaRPr lang="ja-JP" altLang="en-US" sz="1100" noProof="0" smtClean="0"/>
                    </a:p>
                  </a:txBody>
                  <a:tcPr/>
                </a:tc>
                <a:tc>
                  <a:txBody>
                    <a:bodyPr/>
                    <a:lstStyle/>
                    <a:p>
                      <a:pPr algn="ctr" rtl="0"/>
                      <a:r>
                        <a:rPr lang="x-none" altLang="ja-JP" sz="1100" noProof="0" smtClean="0"/>
                        <a:t>3 µg/day</a:t>
                      </a:r>
                      <a:endParaRPr lang="ja-JP" altLang="en-US" sz="1100" noProof="0"/>
                    </a:p>
                  </a:txBody>
                  <a:tcPr/>
                </a:tc>
                <a:tc>
                  <a:txBody>
                    <a:bodyPr/>
                    <a:lstStyle/>
                    <a:p>
                      <a:pPr algn="ctr" rtl="0"/>
                      <a:r>
                        <a:rPr lang="ja-JP" altLang="x-none" sz="1100" noProof="0" smtClean="0"/>
                        <a:t> </a:t>
                      </a:r>
                      <a:r>
                        <a:rPr lang="x-none" altLang="ja-JP" sz="1100" noProof="0" smtClean="0"/>
                        <a:t>6 µg/day</a:t>
                      </a:r>
                      <a:endParaRPr lang="ja-JP" altLang="en-US" sz="1100" noProof="0"/>
                    </a:p>
                  </a:txBody>
                  <a:tcPr/>
                </a:tc>
                <a:tc>
                  <a:txBody>
                    <a:bodyPr/>
                    <a:lstStyle/>
                    <a:p>
                      <a:pPr algn="ctr" rtl="0"/>
                      <a:r>
                        <a:rPr lang="x-none" altLang="ja-JP" sz="1100" noProof="0" smtClean="0"/>
                        <a:t>75 µg/day</a:t>
                      </a:r>
                      <a:endParaRPr lang="ja-JP" altLang="en-US" sz="1100" noProof="0"/>
                    </a:p>
                  </a:txBody>
                  <a:tcPr/>
                </a:tc>
                <a:tc>
                  <a:txBody>
                    <a:bodyPr/>
                    <a:lstStyle/>
                    <a:p>
                      <a:pPr algn="ctr" rtl="0"/>
                      <a:r>
                        <a:rPr lang="x-none" altLang="ja-JP" sz="1100" noProof="0" smtClean="0"/>
                        <a:t>27 µg/day</a:t>
                      </a:r>
                      <a:endParaRPr lang="ja-JP" altLang="en-US" sz="1100" noProof="0"/>
                    </a:p>
                  </a:txBody>
                  <a:tcPr/>
                </a:tc>
                <a:tc>
                  <a:txBody>
                    <a:bodyPr/>
                    <a:lstStyle/>
                    <a:p>
                      <a:pPr algn="ctr" rtl="0"/>
                      <a:r>
                        <a:rPr lang="x-none" altLang="ja-JP" sz="1100" noProof="0" smtClean="0"/>
                        <a:t>210 µg/day</a:t>
                      </a:r>
                      <a:endParaRPr lang="ja-JP" altLang="en-US" sz="1100" noProof="0"/>
                    </a:p>
                  </a:txBody>
                  <a:tcPr/>
                </a:tc>
                <a:tc>
                  <a:txBody>
                    <a:bodyPr/>
                    <a:lstStyle/>
                    <a:p>
                      <a:pPr algn="ctr" rtl="0"/>
                      <a:r>
                        <a:rPr lang="x-none" altLang="ja-JP" sz="1100" noProof="0" smtClean="0"/>
                        <a:t>450 µg/day</a:t>
                      </a:r>
                      <a:endParaRPr lang="ja-JP" altLang="en-US" sz="1100" noProof="0"/>
                    </a:p>
                  </a:txBody>
                  <a:tcPr/>
                </a:tc>
                <a:tc>
                  <a:txBody>
                    <a:bodyPr/>
                    <a:lstStyle/>
                    <a:p>
                      <a:pPr algn="ctr" rtl="0"/>
                      <a:r>
                        <a:rPr lang="x-none" altLang="ja-JP" sz="1100" noProof="0" smtClean="0"/>
                        <a:t>90 µg/day</a:t>
                      </a:r>
                      <a:endParaRPr lang="ja-JP" altLang="en-US" sz="1100" noProof="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smtClean="0"/>
                        <a:t>180 µg/day</a:t>
                      </a:r>
                      <a:endParaRPr lang="ja-JP" altLang="en-US" sz="1100" noProof="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altLang="ja-JP" sz="1100" noProof="0" dirty="0" smtClean="0"/>
                        <a:t>330 µg/day</a:t>
                      </a:r>
                      <a:endParaRPr lang="ja-JP" altLang="en-US" sz="1100" noProof="0" dirty="0"/>
                    </a:p>
                  </a:txBody>
                  <a:tcPr/>
                </a:tc>
                <a:extLst>
                  <a:ext uri="{0D108BD9-81ED-4DB2-BD59-A6C34878D82A}">
                    <a16:rowId xmlns:a16="http://schemas.microsoft.com/office/drawing/2014/main" xmlns="" val="10007"/>
                  </a:ext>
                </a:extLst>
              </a:tr>
            </a:tbl>
          </a:graphicData>
        </a:graphic>
      </p:graphicFrame>
      <p:sp>
        <p:nvSpPr>
          <p:cNvPr id="9" name="Rectangle 8"/>
          <p:cNvSpPr/>
          <p:nvPr/>
        </p:nvSpPr>
        <p:spPr>
          <a:xfrm>
            <a:off x="490598" y="6303989"/>
            <a:ext cx="1215397" cy="487313"/>
          </a:xfrm>
          <a:prstGeom prst="rect">
            <a:avLst/>
          </a:prstGeom>
        </p:spPr>
        <p:txBody>
          <a:bodyPr wrap="none" rtlCol="0">
            <a:spAutoFit/>
          </a:bodyPr>
          <a:lstStyle/>
          <a:p>
            <a:pPr lvl="0" defTabSz="914400" rtl="0" fontAlgn="auto" hangingPunct="1">
              <a:lnSpc>
                <a:spcPct val="100000"/>
              </a:lnSpc>
              <a:spcBef>
                <a:spcPts val="0"/>
              </a:spcBef>
              <a:spcAft>
                <a:spcPts val="0"/>
              </a:spcAft>
              <a:buClrTx/>
              <a:buSzTx/>
            </a:pPr>
            <a:endParaRPr lang="ja-JP" altLang="en-US" sz="1100" b="0" baseline="30000" smtClean="0">
              <a:solidFill>
                <a:srgbClr val="000000"/>
              </a:solidFill>
              <a:latin typeface="Arial"/>
              <a:cs typeface="Lucida Sans Unicode"/>
            </a:endParaRPr>
          </a:p>
          <a:p>
            <a:pPr lvl="0" defTabSz="914400" rtl="0" fontAlgn="auto" hangingPunct="1">
              <a:lnSpc>
                <a:spcPct val="100000"/>
              </a:lnSpc>
              <a:spcBef>
                <a:spcPts val="0"/>
              </a:spcBef>
              <a:spcAft>
                <a:spcPts val="0"/>
              </a:spcAft>
              <a:buClrTx/>
              <a:buSzTx/>
            </a:pPr>
            <a:endParaRPr lang="ja-JP" altLang="en-US" sz="1100" b="0" baseline="30000" smtClean="0">
              <a:solidFill>
                <a:srgbClr val="000000"/>
              </a:solidFill>
              <a:latin typeface="Arial"/>
              <a:cs typeface="Lucida Sans Unicode"/>
            </a:endParaRPr>
          </a:p>
          <a:p>
            <a:pPr lvl="0" defTabSz="914400" rtl="0" fontAlgn="auto" hangingPunct="1">
              <a:lnSpc>
                <a:spcPct val="100000"/>
              </a:lnSpc>
              <a:spcBef>
                <a:spcPts val="0"/>
              </a:spcBef>
              <a:spcAft>
                <a:spcPts val="0"/>
              </a:spcAft>
              <a:buClrTx/>
              <a:buSzTx/>
            </a:pPr>
            <a:r>
              <a:rPr lang="x-none" altLang="ja-JP" sz="1100" b="0" baseline="30000" smtClean="0">
                <a:solidFill>
                  <a:srgbClr val="000000"/>
                </a:solidFill>
                <a:latin typeface="Arial"/>
                <a:cs typeface="Lucida Sans Unicode"/>
              </a:rPr>
              <a:t>1</a:t>
            </a:r>
            <a:r>
              <a:rPr lang="ja-JP" altLang="x-none" sz="1100" b="0" smtClean="0">
                <a:solidFill>
                  <a:srgbClr val="000000"/>
                </a:solidFill>
                <a:latin typeface="Arial"/>
                <a:cs typeface="Lucida Sans Unicode"/>
              </a:rPr>
              <a:t>（</a:t>
            </a:r>
            <a:r>
              <a:rPr lang="x-none" altLang="ja-JP" sz="1100" b="0" smtClean="0">
                <a:solidFill>
                  <a:srgbClr val="000000"/>
                </a:solidFill>
                <a:latin typeface="Arial"/>
                <a:cs typeface="Lucida Sans Unicode"/>
              </a:rPr>
              <a:t>2 L × </a:t>
            </a:r>
            <a:r>
              <a:rPr lang="ja-JP" altLang="x-none" sz="1100" b="0" smtClean="0">
                <a:solidFill>
                  <a:srgbClr val="000000"/>
                </a:solidFill>
                <a:latin typeface="Arial"/>
                <a:cs typeface="Lucida Sans Unicode"/>
              </a:rPr>
              <a:t>測定値）</a:t>
            </a:r>
            <a:endParaRPr lang="ja-JP" altLang="x-none" sz="1100" b="0">
              <a:solidFill>
                <a:srgbClr val="000000"/>
              </a:solidFill>
              <a:latin typeface="Arial"/>
              <a:cs typeface="Lucida Sans Unicode"/>
            </a:endParaRPr>
          </a:p>
        </p:txBody>
      </p:sp>
    </p:spTree>
    <p:extLst>
      <p:ext uri="{BB962C8B-B14F-4D97-AF65-F5344CB8AC3E}">
        <p14:creationId xmlns:p14="http://schemas.microsoft.com/office/powerpoint/2010/main" val="21073971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922809"/>
            <a:ext cx="8566150" cy="790575"/>
          </a:xfrm>
        </p:spPr>
        <p:txBody>
          <a:bodyPr rtlCol="0"/>
          <a:lstStyle/>
          <a:p>
            <a:pPr rtl="0"/>
            <a:r>
              <a:rPr lang="ja-JP" altLang="x-none" sz="3200" dirty="0" smtClean="0"/>
              <a:t>例</a:t>
            </a:r>
            <a:r>
              <a:rPr lang="x-none" altLang="ja-JP" sz="3200" dirty="0" smtClean="0"/>
              <a:t>1</a:t>
            </a:r>
            <a:r>
              <a:rPr lang="ja-JP" altLang="x-none" sz="3200" dirty="0" smtClean="0"/>
              <a:t>：</a:t>
            </a:r>
            <a:r>
              <a:rPr lang="x-none" altLang="ja-JP" sz="3200" dirty="0" smtClean="0"/>
              <a:t>10%</a:t>
            </a:r>
            <a:r>
              <a:rPr lang="ja-JP" altLang="x-none" sz="3200" dirty="0" smtClean="0"/>
              <a:t>ブドウ糖注射剤、米国薬局方（</a:t>
            </a:r>
            <a:r>
              <a:rPr lang="x-none" altLang="ja-JP" sz="3200" dirty="0" smtClean="0"/>
              <a:t>USP</a:t>
            </a:r>
            <a:r>
              <a:rPr lang="ja-JP" altLang="x-none" sz="3200" dirty="0" smtClean="0"/>
              <a:t>）</a:t>
            </a:r>
            <a:endParaRPr lang="ja-JP" altLang="en-US" sz="3200" dirty="0"/>
          </a:p>
        </p:txBody>
      </p:sp>
      <p:sp>
        <p:nvSpPr>
          <p:cNvPr id="3" name="Content Placeholder 2"/>
          <p:cNvSpPr>
            <a:spLocks noGrp="1"/>
          </p:cNvSpPr>
          <p:nvPr>
            <p:ph sz="quarter" idx="13"/>
          </p:nvPr>
        </p:nvSpPr>
        <p:spPr>
          <a:xfrm>
            <a:off x="628328" y="1929408"/>
            <a:ext cx="8561982" cy="3960440"/>
          </a:xfrm>
        </p:spPr>
        <p:txBody>
          <a:bodyPr rtlCol="0"/>
          <a:lstStyle/>
          <a:p>
            <a:pPr marL="342900" indent="-342900" rtl="0">
              <a:buFont typeface="Arial" panose="020B0604020202020204" pitchFamily="34" charset="0"/>
              <a:buChar char="•"/>
            </a:pPr>
            <a:r>
              <a:rPr lang="ja-JP" altLang="x-none" sz="2400" dirty="0" smtClean="0">
                <a:latin typeface="+mn-ea"/>
              </a:rPr>
              <a:t>結論</a:t>
            </a:r>
          </a:p>
          <a:p>
            <a:pPr marL="788988" lvl="1" indent="-342900" rtl="0">
              <a:buFont typeface="Arial" panose="020B0604020202020204" pitchFamily="34" charset="0"/>
              <a:buChar char="•"/>
            </a:pPr>
            <a:r>
              <a:rPr lang="ja-JP" altLang="x-none" dirty="0" smtClean="0">
                <a:latin typeface="+mn-ea"/>
                <a:ea typeface="+mn-ea"/>
              </a:rPr>
              <a:t>懸案の潜在的元素不純物の測定値はすべて検出限界未満であった。  </a:t>
            </a:r>
          </a:p>
          <a:p>
            <a:pPr marL="788988" lvl="1" indent="-342900" rtl="0">
              <a:buFont typeface="Arial" panose="020B0604020202020204" pitchFamily="34" charset="0"/>
              <a:buChar char="•"/>
            </a:pPr>
            <a:r>
              <a:rPr lang="ja-JP" altLang="x-none" dirty="0" smtClean="0">
                <a:latin typeface="+mn-ea"/>
                <a:ea typeface="+mn-ea"/>
              </a:rPr>
              <a:t>各元素の定量限界は管理閾値未満である。</a:t>
            </a:r>
            <a:endParaRPr lang="ja-JP" altLang="x-none" dirty="0">
              <a:latin typeface="+mn-ea"/>
              <a:ea typeface="+mn-ea"/>
            </a:endParaRPr>
          </a:p>
        </p:txBody>
      </p:sp>
      <p:sp>
        <p:nvSpPr>
          <p:cNvPr id="5" name="Slide Number Placeholder 4"/>
          <p:cNvSpPr>
            <a:spLocks noGrp="1"/>
          </p:cNvSpPr>
          <p:nvPr>
            <p:ph type="sldNum" idx="17"/>
          </p:nvPr>
        </p:nvSpPr>
        <p:spPr/>
        <p:txBody>
          <a:bodyPr rtlCol="0"/>
          <a:lstStyle/>
          <a:p>
            <a:pPr rtl="0">
              <a:defRPr/>
            </a:pPr>
            <a:fld id="{5204F2E1-0360-4C5E-B174-6E5D828623D9}" type="slidenum">
              <a:rPr lang="ru-RU" altLang="ja-JP" smtClean="0"/>
              <a:pPr rtl="0">
                <a:defRPr/>
              </a:pPr>
              <a:t>9</a:t>
            </a:fld>
            <a:endParaRPr lang="ja-JP" altLang="ru-RU"/>
          </a:p>
        </p:txBody>
      </p:sp>
    </p:spTree>
    <p:extLst>
      <p:ext uri="{BB962C8B-B14F-4D97-AF65-F5344CB8AC3E}">
        <p14:creationId xmlns:p14="http://schemas.microsoft.com/office/powerpoint/2010/main" val="3764230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1452</Words>
  <Application>Microsoft Office PowerPoint</Application>
  <PresentationFormat>ユーザー設定</PresentationFormat>
  <Paragraphs>250</Paragraphs>
  <Slides>12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ＭＳ Ｐゴシック</vt:lpstr>
      <vt:lpstr>ＭＳ Ｐ明朝</vt:lpstr>
      <vt:lpstr>Arial</vt:lpstr>
      <vt:lpstr>Candara</vt:lpstr>
      <vt:lpstr>Lucida Sans Unicode</vt:lpstr>
      <vt:lpstr>Times New Roman</vt:lpstr>
      <vt:lpstr>Wingdings</vt:lpstr>
      <vt:lpstr>Master slide 1</vt:lpstr>
      <vt:lpstr>PowerPoint プレゼンテーション</vt:lpstr>
      <vt:lpstr>法的な通知</vt:lpstr>
      <vt:lpstr>概略 </vt:lpstr>
      <vt:lpstr>Q3D：大容量注射剤の項</vt:lpstr>
      <vt:lpstr>維持補液 </vt:lpstr>
      <vt:lpstr>Holliday-Segarのノモグラム</vt:lpstr>
      <vt:lpstr>例1：10%ブドウ糖注射剤、米国薬局方（USP）</vt:lpstr>
      <vt:lpstr>例1：10%ブドウ糖注射剤、米国薬局方（USP）</vt:lpstr>
      <vt:lpstr>例1：10%ブドウ糖注射剤、米国薬局方（USP）</vt:lpstr>
      <vt:lpstr>例2：0.45%塩化ナトリウム注射剤、USP</vt:lpstr>
      <vt:lpstr>例2：0.45%塩化ナトリウム注射剤、USP</vt:lpstr>
      <vt:lpstr>参考文献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2021-05-13T07:20:31Z</dcterms:created>
  <dcterms:modified xsi:type="dcterms:W3CDTF">2021-05-13T07:20:40Z</dcterms:modified>
</cp:coreProperties>
</file>