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30"/>
  </p:notesMasterIdLst>
  <p:handoutMasterIdLst>
    <p:handoutMasterId r:id="rId31"/>
  </p:handoutMasterIdLst>
  <p:sldIdLst>
    <p:sldId id="324" r:id="rId2"/>
    <p:sldId id="270" r:id="rId3"/>
    <p:sldId id="284" r:id="rId4"/>
    <p:sldId id="283" r:id="rId5"/>
    <p:sldId id="316" r:id="rId6"/>
    <p:sldId id="317" r:id="rId7"/>
    <p:sldId id="285" r:id="rId8"/>
    <p:sldId id="286" r:id="rId9"/>
    <p:sldId id="290" r:id="rId10"/>
    <p:sldId id="291" r:id="rId11"/>
    <p:sldId id="303" r:id="rId12"/>
    <p:sldId id="318" r:id="rId13"/>
    <p:sldId id="320" r:id="rId14"/>
    <p:sldId id="319" r:id="rId15"/>
    <p:sldId id="327" r:id="rId16"/>
    <p:sldId id="301" r:id="rId17"/>
    <p:sldId id="304" r:id="rId18"/>
    <p:sldId id="296" r:id="rId19"/>
    <p:sldId id="294" r:id="rId20"/>
    <p:sldId id="306" r:id="rId21"/>
    <p:sldId id="315" r:id="rId22"/>
    <p:sldId id="302" r:id="rId23"/>
    <p:sldId id="329" r:id="rId24"/>
    <p:sldId id="331" r:id="rId25"/>
    <p:sldId id="336" r:id="rId26"/>
    <p:sldId id="311" r:id="rId27"/>
    <p:sldId id="326" r:id="rId28"/>
    <p:sldId id="328" r:id="rId29"/>
  </p:sldIdLst>
  <p:sldSz cx="9753600" cy="7315200"/>
  <p:notesSz cx="7559675" cy="10691813"/>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07" autoAdjust="0"/>
    <p:restoredTop sz="94366" autoAdjust="0"/>
  </p:normalViewPr>
  <p:slideViewPr>
    <p:cSldViewPr>
      <p:cViewPr varScale="1">
        <p:scale>
          <a:sx n="77" d="100"/>
          <a:sy n="77" d="100"/>
        </p:scale>
        <p:origin x="1666" y="72"/>
      </p:cViewPr>
      <p:guideLst>
        <p:guide orient="horz" pos="2160"/>
        <p:guide pos="2880"/>
      </p:guideLst>
    </p:cSldViewPr>
  </p:slideViewPr>
  <p:outlineViewPr>
    <p:cViewPr varScale="1">
      <p:scale>
        <a:sx n="33" d="100"/>
        <a:sy n="33" d="100"/>
      </p:scale>
      <p:origin x="0" y="1440"/>
    </p:cViewPr>
  </p:outlineViewPr>
  <p:notesTextViewPr>
    <p:cViewPr>
      <p:scale>
        <a:sx n="100" d="100"/>
        <a:sy n="100" d="100"/>
      </p:scale>
      <p:origin x="0" y="0"/>
    </p:cViewPr>
  </p:notesTextViewPr>
  <p:sorterViewPr>
    <p:cViewPr>
      <p:scale>
        <a:sx n="100" d="100"/>
        <a:sy n="100" d="100"/>
      </p:scale>
      <p:origin x="0" y="6246"/>
    </p:cViewPr>
  </p:sorterViewPr>
  <p:notesViewPr>
    <p:cSldViewPr>
      <p:cViewPr varScale="1">
        <p:scale>
          <a:sx n="45" d="100"/>
          <a:sy n="4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4988"/>
          </a:xfrm>
          <a:prstGeom prst="rect">
            <a:avLst/>
          </a:prstGeom>
        </p:spPr>
        <p:txBody>
          <a:bodyPr vert="horz" lIns="91440" tIns="45720" rIns="91440" bIns="45720" rtlCol="0"/>
          <a:lstStyle>
            <a:lvl1pPr algn="l" rtl="0">
              <a:defRPr sz="1200"/>
            </a:lvl1pPr>
          </a:lstStyle>
          <a:p>
            <a:pPr rtl="0">
              <a:defRPr/>
            </a:pPr>
            <a:endParaRPr lang="en-US"/>
          </a:p>
        </p:txBody>
      </p:sp>
      <p:sp>
        <p:nvSpPr>
          <p:cNvPr id="3" name="Date Placeholder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l" rtl="0">
              <a:defRPr sz="1200"/>
            </a:lvl1pPr>
          </a:lstStyle>
          <a:p>
            <a:pPr rtl="0">
              <a:defRPr/>
            </a:pPr>
            <a:r>
              <a:rPr lang="en-US"/>
              <a:t>12/4/2015</a:t>
            </a:r>
            <a:endParaRPr lang="en-US" dirty="0"/>
          </a:p>
        </p:txBody>
      </p:sp>
      <p:sp>
        <p:nvSpPr>
          <p:cNvPr id="4" name="Footer Placeholder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rtl="0">
              <a:defRPr sz="1200"/>
            </a:lvl1pPr>
          </a:lstStyle>
          <a:p>
            <a:pPr rtl="0">
              <a:defRPr/>
            </a:pPr>
            <a:endParaRPr lang="en-US"/>
          </a:p>
        </p:txBody>
      </p:sp>
      <p:sp>
        <p:nvSpPr>
          <p:cNvPr id="5" name="Slide Number Placeholder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l" rtl="0">
              <a:defRPr sz="1200"/>
            </a:lvl1pPr>
          </a:lstStyle>
          <a:p>
            <a:pPr rtl="0">
              <a:defRPr/>
            </a:pPr>
            <a:fld id="{5A13D4B8-F0D2-4176-93C7-0EA9900B45D7}" type="slidenum">
              <a:rPr lang="en-US"/>
              <a:pPr rtl="0">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p:spPr>
      </p:sp>
      <p:sp>
        <p:nvSpPr>
          <p:cNvPr id="2050" name="Rectangle 2"/>
          <p:cNvSpPr>
            <a:spLocks noGrp="1" noChangeArrowheads="1"/>
          </p:cNvSpPr>
          <p:nvPr>
            <p:ph type="body"/>
          </p:nvPr>
        </p:nvSpPr>
        <p:spPr bwMode="auto">
          <a:xfrm>
            <a:off x="755650" y="5078413"/>
            <a:ext cx="6046788" cy="4810125"/>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a:p>
        </p:txBody>
      </p:sp>
      <p:sp>
        <p:nvSpPr>
          <p:cNvPr id="2051" name="Rectangle 3"/>
          <p:cNvSpPr>
            <a:spLocks noGrp="1" noChangeArrowheads="1"/>
          </p:cNvSpPr>
          <p:nvPr>
            <p:ph type="hdr"/>
          </p:nvPr>
        </p:nvSpPr>
        <p:spPr bwMode="auto">
          <a:xfrm>
            <a:off x="0"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4278313"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4278313"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fld id="{D3E9CFB9-F6A3-4C83-B073-D328CD2C617A}" type="slidenum">
              <a:rPr lang="ru-RU"/>
              <a:pPr rtl="0">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a:p>
        </p:txBody>
      </p:sp>
      <p:sp>
        <p:nvSpPr>
          <p:cNvPr id="1126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11268" name="Rectangle 2"/>
          <p:cNvSpPr>
            <a:spLocks noGrp="1" noChangeArrowheads="1"/>
          </p:cNvSpPr>
          <p:nvPr>
            <p:ph type="body" idx="1"/>
          </p:nvPr>
        </p:nvSpPr>
        <p:spPr>
          <a:xfrm>
            <a:off x="755650" y="5078413"/>
            <a:ext cx="6048375" cy="4811712"/>
          </a:xfrm>
          <a:noFill/>
          <a:ln/>
        </p:spPr>
        <p:txBody>
          <a:bodyPr wrap="none" rtlCol="0" anchor="ctr"/>
          <a:lstStyle/>
          <a:p>
            <a:pPr rtl="0" eaLnBrk="1" hangingPunct="1"/>
            <a:endParaRPr lang="ru-RU"/>
          </a:p>
        </p:txBody>
      </p:sp>
    </p:spTree>
    <p:extLst>
      <p:ext uri="{BB962C8B-B14F-4D97-AF65-F5344CB8AC3E}">
        <p14:creationId xmlns:p14="http://schemas.microsoft.com/office/powerpoint/2010/main" val="1286593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10</a:t>
            </a:fld>
            <a:endParaRPr lang="ru-RU"/>
          </a:p>
        </p:txBody>
      </p:sp>
    </p:spTree>
    <p:extLst>
      <p:ext uri="{BB962C8B-B14F-4D97-AF65-F5344CB8AC3E}">
        <p14:creationId xmlns:p14="http://schemas.microsoft.com/office/powerpoint/2010/main" val="2685204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11</a:t>
            </a:fld>
            <a:endParaRPr lang="ru-RU"/>
          </a:p>
        </p:txBody>
      </p:sp>
    </p:spTree>
    <p:extLst>
      <p:ext uri="{BB962C8B-B14F-4D97-AF65-F5344CB8AC3E}">
        <p14:creationId xmlns:p14="http://schemas.microsoft.com/office/powerpoint/2010/main" val="2715028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a:p>
        </p:txBody>
      </p:sp>
      <p:sp>
        <p:nvSpPr>
          <p:cNvPr id="4" name="Slide Number Placeholder 3"/>
          <p:cNvSpPr>
            <a:spLocks noGrp="1"/>
          </p:cNvSpPr>
          <p:nvPr>
            <p:ph type="sldNum" idx="10"/>
          </p:nvPr>
        </p:nvSpPr>
        <p:spPr/>
        <p:txBody>
          <a:bodyPr rtlCol="0"/>
          <a:lstStyle/>
          <a:p>
            <a:pPr rtl="0">
              <a:defRPr/>
            </a:pPr>
            <a:fld id="{D3E9CFB9-F6A3-4C83-B073-D328CD2C617A}" type="slidenum">
              <a:rPr lang="ru-RU" smtClean="0"/>
              <a:pPr rtl="0">
                <a:defRPr/>
              </a:pPr>
              <a:t>12</a:t>
            </a:fld>
            <a:endParaRPr lang="ru-RU"/>
          </a:p>
        </p:txBody>
      </p:sp>
    </p:spTree>
    <p:extLst>
      <p:ext uri="{BB962C8B-B14F-4D97-AF65-F5344CB8AC3E}">
        <p14:creationId xmlns:p14="http://schemas.microsoft.com/office/powerpoint/2010/main" val="3699859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13</a:t>
            </a:fld>
            <a:endParaRPr lang="ru-RU"/>
          </a:p>
        </p:txBody>
      </p:sp>
    </p:spTree>
    <p:extLst>
      <p:ext uri="{BB962C8B-B14F-4D97-AF65-F5344CB8AC3E}">
        <p14:creationId xmlns:p14="http://schemas.microsoft.com/office/powerpoint/2010/main" val="1620575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14</a:t>
            </a:fld>
            <a:endParaRPr lang="ru-RU"/>
          </a:p>
        </p:txBody>
      </p:sp>
    </p:spTree>
    <p:extLst>
      <p:ext uri="{BB962C8B-B14F-4D97-AF65-F5344CB8AC3E}">
        <p14:creationId xmlns:p14="http://schemas.microsoft.com/office/powerpoint/2010/main" val="3932235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15</a:t>
            </a:fld>
            <a:endParaRPr lang="ru-RU"/>
          </a:p>
        </p:txBody>
      </p:sp>
    </p:spTree>
    <p:extLst>
      <p:ext uri="{BB962C8B-B14F-4D97-AF65-F5344CB8AC3E}">
        <p14:creationId xmlns:p14="http://schemas.microsoft.com/office/powerpoint/2010/main" val="2014136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16</a:t>
            </a:fld>
            <a:endParaRPr lang="ru-RU"/>
          </a:p>
        </p:txBody>
      </p:sp>
    </p:spTree>
    <p:extLst>
      <p:ext uri="{BB962C8B-B14F-4D97-AF65-F5344CB8AC3E}">
        <p14:creationId xmlns:p14="http://schemas.microsoft.com/office/powerpoint/2010/main" val="2575331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17</a:t>
            </a:fld>
            <a:endParaRPr lang="ru-RU"/>
          </a:p>
        </p:txBody>
      </p:sp>
    </p:spTree>
    <p:extLst>
      <p:ext uri="{BB962C8B-B14F-4D97-AF65-F5344CB8AC3E}">
        <p14:creationId xmlns:p14="http://schemas.microsoft.com/office/powerpoint/2010/main" val="288039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18</a:t>
            </a:fld>
            <a:endParaRPr lang="ru-RU"/>
          </a:p>
        </p:txBody>
      </p:sp>
    </p:spTree>
    <p:extLst>
      <p:ext uri="{BB962C8B-B14F-4D97-AF65-F5344CB8AC3E}">
        <p14:creationId xmlns:p14="http://schemas.microsoft.com/office/powerpoint/2010/main" val="20187032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19</a:t>
            </a:fld>
            <a:endParaRPr lang="ru-RU"/>
          </a:p>
        </p:txBody>
      </p:sp>
    </p:spTree>
    <p:extLst>
      <p:ext uri="{BB962C8B-B14F-4D97-AF65-F5344CB8AC3E}">
        <p14:creationId xmlns:p14="http://schemas.microsoft.com/office/powerpoint/2010/main" val="323558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a:t>
            </a:fld>
            <a:endParaRPr lang="ru-RU"/>
          </a:p>
        </p:txBody>
      </p:sp>
    </p:spTree>
    <p:extLst>
      <p:ext uri="{BB962C8B-B14F-4D97-AF65-F5344CB8AC3E}">
        <p14:creationId xmlns:p14="http://schemas.microsoft.com/office/powerpoint/2010/main" val="919173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20</a:t>
            </a:fld>
            <a:endParaRPr lang="ru-RU"/>
          </a:p>
        </p:txBody>
      </p:sp>
    </p:spTree>
    <p:extLst>
      <p:ext uri="{BB962C8B-B14F-4D97-AF65-F5344CB8AC3E}">
        <p14:creationId xmlns:p14="http://schemas.microsoft.com/office/powerpoint/2010/main" val="1371581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21</a:t>
            </a:fld>
            <a:endParaRPr lang="ru-RU"/>
          </a:p>
        </p:txBody>
      </p:sp>
    </p:spTree>
    <p:extLst>
      <p:ext uri="{BB962C8B-B14F-4D97-AF65-F5344CB8AC3E}">
        <p14:creationId xmlns:p14="http://schemas.microsoft.com/office/powerpoint/2010/main" val="2415326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22</a:t>
            </a:fld>
            <a:endParaRPr lang="ru-RU"/>
          </a:p>
        </p:txBody>
      </p:sp>
    </p:spTree>
    <p:extLst>
      <p:ext uri="{BB962C8B-B14F-4D97-AF65-F5344CB8AC3E}">
        <p14:creationId xmlns:p14="http://schemas.microsoft.com/office/powerpoint/2010/main" val="3475652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23</a:t>
            </a:fld>
            <a:endParaRPr lang="ru-RU"/>
          </a:p>
        </p:txBody>
      </p:sp>
    </p:spTree>
    <p:extLst>
      <p:ext uri="{BB962C8B-B14F-4D97-AF65-F5344CB8AC3E}">
        <p14:creationId xmlns:p14="http://schemas.microsoft.com/office/powerpoint/2010/main" val="35200571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24</a:t>
            </a:fld>
            <a:endParaRPr lang="ru-RU"/>
          </a:p>
        </p:txBody>
      </p:sp>
    </p:spTree>
    <p:extLst>
      <p:ext uri="{BB962C8B-B14F-4D97-AF65-F5344CB8AC3E}">
        <p14:creationId xmlns:p14="http://schemas.microsoft.com/office/powerpoint/2010/main" val="28329436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25</a:t>
            </a:fld>
            <a:endParaRPr lang="ru-RU"/>
          </a:p>
        </p:txBody>
      </p:sp>
    </p:spTree>
    <p:extLst>
      <p:ext uri="{BB962C8B-B14F-4D97-AF65-F5344CB8AC3E}">
        <p14:creationId xmlns:p14="http://schemas.microsoft.com/office/powerpoint/2010/main" val="2688932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26</a:t>
            </a:fld>
            <a:endParaRPr lang="ru-RU"/>
          </a:p>
        </p:txBody>
      </p:sp>
    </p:spTree>
    <p:extLst>
      <p:ext uri="{BB962C8B-B14F-4D97-AF65-F5344CB8AC3E}">
        <p14:creationId xmlns:p14="http://schemas.microsoft.com/office/powerpoint/2010/main" val="23413483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27</a:t>
            </a:fld>
            <a:endParaRPr lang="ru-RU"/>
          </a:p>
        </p:txBody>
      </p:sp>
    </p:spTree>
    <p:extLst>
      <p:ext uri="{BB962C8B-B14F-4D97-AF65-F5344CB8AC3E}">
        <p14:creationId xmlns:p14="http://schemas.microsoft.com/office/powerpoint/2010/main" val="15259192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28</a:t>
            </a:fld>
            <a:endParaRPr lang="ru-RU"/>
          </a:p>
        </p:txBody>
      </p:sp>
    </p:spTree>
    <p:extLst>
      <p:ext uri="{BB962C8B-B14F-4D97-AF65-F5344CB8AC3E}">
        <p14:creationId xmlns:p14="http://schemas.microsoft.com/office/powerpoint/2010/main" val="3254286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3</a:t>
            </a:fld>
            <a:endParaRPr lang="ru-RU"/>
          </a:p>
        </p:txBody>
      </p:sp>
    </p:spTree>
    <p:extLst>
      <p:ext uri="{BB962C8B-B14F-4D97-AF65-F5344CB8AC3E}">
        <p14:creationId xmlns:p14="http://schemas.microsoft.com/office/powerpoint/2010/main" val="687194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4</a:t>
            </a:fld>
            <a:endParaRPr lang="ru-RU"/>
          </a:p>
        </p:txBody>
      </p:sp>
    </p:spTree>
    <p:extLst>
      <p:ext uri="{BB962C8B-B14F-4D97-AF65-F5344CB8AC3E}">
        <p14:creationId xmlns:p14="http://schemas.microsoft.com/office/powerpoint/2010/main" val="3929524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5</a:t>
            </a:fld>
            <a:endParaRPr lang="ru-RU"/>
          </a:p>
        </p:txBody>
      </p:sp>
    </p:spTree>
    <p:extLst>
      <p:ext uri="{BB962C8B-B14F-4D97-AF65-F5344CB8AC3E}">
        <p14:creationId xmlns:p14="http://schemas.microsoft.com/office/powerpoint/2010/main" val="1391885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6</a:t>
            </a:fld>
            <a:endParaRPr lang="ru-RU"/>
          </a:p>
        </p:txBody>
      </p:sp>
    </p:spTree>
    <p:extLst>
      <p:ext uri="{BB962C8B-B14F-4D97-AF65-F5344CB8AC3E}">
        <p14:creationId xmlns:p14="http://schemas.microsoft.com/office/powerpoint/2010/main" val="232759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7</a:t>
            </a:fld>
            <a:endParaRPr lang="ru-RU"/>
          </a:p>
        </p:txBody>
      </p:sp>
    </p:spTree>
    <p:extLst>
      <p:ext uri="{BB962C8B-B14F-4D97-AF65-F5344CB8AC3E}">
        <p14:creationId xmlns:p14="http://schemas.microsoft.com/office/powerpoint/2010/main" val="1341848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8</a:t>
            </a:fld>
            <a:endParaRPr lang="ru-RU"/>
          </a:p>
        </p:txBody>
      </p:sp>
    </p:spTree>
    <p:extLst>
      <p:ext uri="{BB962C8B-B14F-4D97-AF65-F5344CB8AC3E}">
        <p14:creationId xmlns:p14="http://schemas.microsoft.com/office/powerpoint/2010/main" val="309074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rtl="0">
              <a:defRPr/>
            </a:pPr>
            <a:fld id="{D3E9CFB9-F6A3-4C83-B073-D328CD2C617A}" type="slidenum">
              <a:rPr lang="ru-RU" smtClean="0"/>
              <a:pPr rtl="0">
                <a:defRPr/>
              </a:pPr>
              <a:t>9</a:t>
            </a:fld>
            <a:endParaRPr lang="ru-RU"/>
          </a:p>
        </p:txBody>
      </p:sp>
    </p:spTree>
    <p:extLst>
      <p:ext uri="{BB962C8B-B14F-4D97-AF65-F5344CB8AC3E}">
        <p14:creationId xmlns:p14="http://schemas.microsoft.com/office/powerpoint/2010/main" val="331022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noProof="0"/>
              <a:t>Click to edit Master title style</a:t>
            </a:r>
            <a:endParaRPr lang="en-GB" noProof="0"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88BDC811-FBB1-45B5-9F23-29515F4EC5B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sz="3200"/>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ullet points 1">
    <p:spTree>
      <p:nvGrpSpPr>
        <p:cNvPr id="1" name=""/>
        <p:cNvGrpSpPr/>
        <p:nvPr/>
      </p:nvGrpSpPr>
      <p:grpSpPr>
        <a:xfrm>
          <a:off x="0" y="0"/>
          <a:ext cx="0" cy="0"/>
          <a:chOff x="0" y="0"/>
          <a:chExt cx="0" cy="0"/>
        </a:xfrm>
      </p:grpSpPr>
      <p:sp>
        <p:nvSpPr>
          <p:cNvPr id="10" name="Rectangle 5"/>
          <p:cNvSpPr txBox="1">
            <a:spLocks noChangeArrowheads="1"/>
          </p:cNvSpPr>
          <p:nvPr userDrawn="1"/>
        </p:nvSpPr>
        <p:spPr bwMode="auto">
          <a:xfrm>
            <a:off x="7007225"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1C396BFB-579C-4A06-904D-50325C50E28C}"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sz="3200"/>
            </a:lvl1pPr>
          </a:lstStyle>
          <a:p>
            <a:pPr rtl="0"/>
            <a:r>
              <a:rPr lang="x-none"/>
              <a:t>Click to edit Master title style</a:t>
            </a:r>
            <a:endParaRPr lang="ru-RU" dirty="0"/>
          </a:p>
        </p:txBody>
      </p:sp>
      <p:sp>
        <p:nvSpPr>
          <p:cNvPr id="8" name="Содержимое 2"/>
          <p:cNvSpPr>
            <a:spLocks noGrp="1"/>
          </p:cNvSpPr>
          <p:nvPr>
            <p:ph idx="1"/>
          </p:nvPr>
        </p:nvSpPr>
        <p:spPr>
          <a:xfrm>
            <a:off x="705008" y="2239199"/>
            <a:ext cx="8280400" cy="4273550"/>
          </a:xfrm>
        </p:spPr>
        <p:txBody>
          <a:bodyPr rtlCol="0"/>
          <a:lstStyle>
            <a:lvl1pPr algn="l" rtl="0">
              <a:defRPr/>
            </a:lvl1pPr>
            <a:lvl2pPr algn="l" rtl="0">
              <a:defRPr/>
            </a:lvl2pPr>
            <a:lvl3pPr algn="l" rtl="0">
              <a:defRPr/>
            </a:lvl3pPr>
            <a:lvl4pPr algn="l" rtl="0">
              <a:defRPr/>
            </a:lvl4pPr>
            <a:lvl5pPr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1819535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lgn="l" rtl="0">
              <a:defRPr sz="3600"/>
            </a:lvl1pPr>
          </a:lstStyle>
          <a:p>
            <a:pPr rtl="0"/>
            <a:r>
              <a:rPr lang="x-none"/>
              <a:t>Click to edit Master title style</a:t>
            </a:r>
            <a:endParaRPr lang="en-US" dirty="0"/>
          </a:p>
        </p:txBody>
      </p:sp>
      <p:sp>
        <p:nvSpPr>
          <p:cNvPr id="3" name="Content Placeholder 2"/>
          <p:cNvSpPr>
            <a:spLocks noGrp="1"/>
          </p:cNvSpPr>
          <p:nvPr>
            <p:ph idx="1"/>
          </p:nvPr>
        </p:nvSpPr>
        <p:spPr/>
        <p:txBody>
          <a:bodyPr rtlCol="0"/>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en-US" dirty="0"/>
          </a:p>
        </p:txBody>
      </p:sp>
      <p:sp>
        <p:nvSpPr>
          <p:cNvPr id="4" name="Slide Number Placeholder 5"/>
          <p:cNvSpPr>
            <a:spLocks noGrp="1"/>
          </p:cNvSpPr>
          <p:nvPr>
            <p:ph type="sldNum" sz="quarter" idx="10"/>
          </p:nvPr>
        </p:nvSpPr>
        <p:spPr/>
        <p:txBody>
          <a:bodyPr rtlCol="0"/>
          <a:lstStyle>
            <a:lvl1pPr algn="l" rtl="0">
              <a:defRPr/>
            </a:lvl1pPr>
          </a:lstStyle>
          <a:p>
            <a:pPr rtl="0"/>
            <a:r>
              <a:rPr lang="x-none"/>
              <a:t> </a:t>
            </a:r>
            <a:fld id="{A54BA396-6651-4278-BDF8-70978E68AE18}" type="slidenum">
              <a:rPr lang="en-US"/>
              <a:pPr rtl="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rtlCol="0" anchor="ctr" anchorCtr="0" compatLnSpc="1">
            <a:prstTxWarp prst="textNoShape">
              <a:avLst/>
            </a:prstTxWarp>
          </a:bodyPr>
          <a:lstStyle/>
          <a:p>
            <a:pPr lvl="0" rtl="0"/>
            <a:r>
              <a:rPr lang="x-none"/>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rtlCol="0" anchor="t" anchorCtr="0" compatLnSpc="1">
            <a:prstTxWarp prst="textNoShape">
              <a:avLst/>
            </a:prstTxWarp>
          </a:bodyPr>
          <a:lstStyle/>
          <a:p>
            <a:pPr lvl="0" rtl="0"/>
            <a:r>
              <a:rPr lang="x-none"/>
              <a:t>Click to edit the outline text format</a:t>
            </a:r>
          </a:p>
          <a:p>
            <a:pPr lvl="1" rtl="0"/>
            <a:r>
              <a:rPr lang="x-none"/>
              <a:t>Second Outline Level</a:t>
            </a:r>
          </a:p>
          <a:p>
            <a:pPr lvl="2" rtl="0"/>
            <a:r>
              <a:rPr lang="x-none"/>
              <a:t>Third Outline Level</a:t>
            </a:r>
          </a:p>
          <a:p>
            <a:pPr lvl="3" rtl="0"/>
            <a:r>
              <a:rPr lang="x-none"/>
              <a:t>Fourth Outline Level</a:t>
            </a:r>
          </a:p>
          <a:p>
            <a:pPr lvl="4" rtl="0"/>
            <a:r>
              <a:rPr lang="x-none"/>
              <a:t>Fifth Outline Level</a:t>
            </a:r>
          </a:p>
          <a:p>
            <a:pPr lvl="4" rtl="0"/>
            <a:r>
              <a:rPr lang="x-none"/>
              <a:t>Sixth Outline Level</a:t>
            </a:r>
          </a:p>
          <a:p>
            <a:pPr lvl="4" rtl="0"/>
            <a:r>
              <a:rPr lang="x-none"/>
              <a:t>Seventh Outline Level</a:t>
            </a:r>
          </a:p>
          <a:p>
            <a:pPr lvl="4" rtl="0"/>
            <a:r>
              <a:rPr lang="x-none"/>
              <a:t>Eighth Outline Level</a:t>
            </a:r>
          </a:p>
          <a:p>
            <a:pPr lvl="4" rtl="0"/>
            <a:r>
              <a:rPr lang="x-none"/>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r>
              <a:rPr lang="x-none"/>
              <a:t>© 2012 ICH</a:t>
            </a: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ctr" rtl="0">
              <a:lnSpc>
                <a:spcPct val="95000"/>
              </a:lnSpc>
              <a:defRPr sz="1400">
                <a:solidFill>
                  <a:srgbClr val="FFFFFF"/>
                </a:solidFill>
                <a:latin typeface="Times New Roman" pitchFamily="18" charset="0"/>
              </a:defRPr>
            </a:lvl1pPr>
          </a:lstStyle>
          <a:p>
            <a:pPr rtl="0">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defRPr sz="1000">
                <a:solidFill>
                  <a:srgbClr val="999999"/>
                </a:solidFill>
              </a:defRPr>
            </a:lvl1pPr>
          </a:lstStyle>
          <a:p>
            <a:pPr rtl="0">
              <a:defRPr/>
            </a:pPr>
            <a:fld id="{94EB04C6-8F79-4FA6-896D-4C9B21465D04}" type="slidenum">
              <a:rPr lang="ru-RU"/>
              <a:pPr rtl="0">
                <a:defRPr/>
              </a:pPr>
              <a:t>‹#›</a:t>
            </a:fld>
            <a:endParaRPr lang="ru-RU" dirty="0"/>
          </a:p>
        </p:txBody>
      </p:sp>
      <p:pic>
        <p:nvPicPr>
          <p:cNvPr id="1031" name="Рисунок 7" descr="bg_interior.jpg"/>
          <p:cNvPicPr>
            <a:picLocks noChangeAspect="1"/>
          </p:cNvPicPr>
          <p:nvPr userDrawn="1"/>
        </p:nvPicPr>
        <p:blipFill>
          <a:blip r:embed="rId9" cstate="print"/>
          <a:srcRect/>
          <a:stretch>
            <a:fillRect/>
          </a:stretch>
        </p:blipFill>
        <p:spPr bwMode="auto">
          <a:xfrm>
            <a:off x="0" y="0"/>
            <a:ext cx="9753600" cy="7315200"/>
          </a:xfrm>
          <a:prstGeom prst="rect">
            <a:avLst/>
          </a:prstGeom>
          <a:noFill/>
          <a:ln w="9525">
            <a:noFill/>
            <a:miter lim="800000"/>
            <a:headEnd/>
            <a:tailEnd/>
          </a:ln>
        </p:spPr>
      </p:pic>
      <p:sp>
        <p:nvSpPr>
          <p:cNvPr id="9"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11"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2 </a:t>
            </a:r>
            <a:r>
              <a:rPr kumimoji="0" lang="en-US" sz="2000" b="1" i="0" u="none" strike="noStrike" kern="0" cap="none" spc="0" normalizeH="0" baseline="0" noProof="0" dirty="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Exceeding PDE</a:t>
            </a:r>
          </a:p>
          <a:p>
            <a:pPr marL="273050" marR="0" lvl="0" indent="-273050" algn="l" defTabSz="449263" rtl="0" eaLnBrk="0" fontAlgn="base" latinLnBrk="0" hangingPunct="0">
              <a:lnSpc>
                <a:spcPct val="100000"/>
              </a:lnSpc>
              <a:spcBef>
                <a:spcPct val="50000"/>
              </a:spcBef>
              <a:spcAft>
                <a:spcPct val="0"/>
              </a:spcAft>
              <a:buClr>
                <a:srgbClr val="0093D0"/>
              </a:buClr>
              <a:buSzPct val="120000"/>
              <a:buFontTx/>
              <a:buChar char="•"/>
              <a:tabLst/>
              <a:defRPr/>
            </a:pP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3" name="Rectangle 12"/>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3" r:id="rId6"/>
    <p:sldLayoutId id="2147483774" r:id="rId7"/>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1600200"/>
            <a:ext cx="7315200" cy="1828800"/>
          </a:xfrm>
          <a:prstGeom prst="rect">
            <a:avLst/>
          </a:prstGeom>
          <a:noFill/>
          <a:ln w="9525">
            <a:noFill/>
            <a:round/>
            <a:headEnd/>
            <a:tailEnd/>
          </a:ln>
        </p:spPr>
        <p:txBody>
          <a:bodyPr wrap="none" lIns="90000" tIns="176670" rIns="90000" bIns="45000" rtlCol="0"/>
          <a:lstStyle/>
          <a:p>
            <a:pPr rtl="0">
              <a:lnSpc>
                <a:spcPct val="81000"/>
              </a:lnSpc>
              <a:tabLst>
                <a:tab pos="339725" algn="l"/>
                <a:tab pos="6515100" algn="l"/>
              </a:tabLst>
            </a:pPr>
            <a:r>
              <a:rPr lang="ja-JP" altLang="x-none" sz="2800" dirty="0">
                <a:solidFill>
                  <a:srgbClr val="0093D0"/>
                </a:solidFill>
                <a:latin typeface="+mn-lt"/>
              </a:rPr>
              <a:t>モジュール</a:t>
            </a:r>
            <a:r>
              <a:rPr lang="x-none" altLang="ja-JP" sz="2800" dirty="0">
                <a:solidFill>
                  <a:srgbClr val="0093D0"/>
                </a:solidFill>
                <a:latin typeface="+mn-lt"/>
              </a:rPr>
              <a:t>2</a:t>
            </a:r>
          </a:p>
          <a:p>
            <a:pPr rtl="0">
              <a:lnSpc>
                <a:spcPct val="81000"/>
              </a:lnSpc>
              <a:tabLst>
                <a:tab pos="339725" algn="l"/>
                <a:tab pos="6515100" algn="l"/>
              </a:tabLst>
            </a:pPr>
            <a:endParaRPr lang="ja-JP" altLang="en-GB" sz="2800" dirty="0">
              <a:solidFill>
                <a:srgbClr val="0093D0"/>
              </a:solidFill>
              <a:latin typeface="+mn-lt"/>
            </a:endParaRPr>
          </a:p>
          <a:p>
            <a:pPr rtl="0">
              <a:lnSpc>
                <a:spcPct val="81000"/>
              </a:lnSpc>
              <a:tabLst>
                <a:tab pos="339725" algn="l"/>
                <a:tab pos="6515100" algn="l"/>
              </a:tabLst>
            </a:pPr>
            <a:r>
              <a:rPr lang="ja-JP" altLang="x-none" sz="2800" dirty="0">
                <a:solidFill>
                  <a:srgbClr val="0093D0"/>
                </a:solidFill>
                <a:latin typeface="+mn-lt"/>
              </a:rPr>
              <a:t>設定</a:t>
            </a:r>
            <a:r>
              <a:rPr lang="x-none" altLang="ja-JP" sz="2800" dirty="0">
                <a:solidFill>
                  <a:srgbClr val="0093D0"/>
                </a:solidFill>
                <a:latin typeface="+mn-lt"/>
              </a:rPr>
              <a:t>PDE</a:t>
            </a:r>
            <a:r>
              <a:rPr lang="ja-JP" altLang="x-none" sz="2800" dirty="0">
                <a:solidFill>
                  <a:srgbClr val="0093D0"/>
                </a:solidFill>
                <a:latin typeface="+mn-lt"/>
              </a:rPr>
              <a:t>値を上回る元素不純物量の妥当性説明</a:t>
            </a:r>
          </a:p>
          <a:p>
            <a:pPr rtl="0">
              <a:lnSpc>
                <a:spcPct val="81000"/>
              </a:lnSpc>
              <a:tabLst>
                <a:tab pos="339725" algn="l"/>
                <a:tab pos="6515100" algn="l"/>
              </a:tabLst>
            </a:pPr>
            <a:endParaRPr lang="ja-JP" altLang="en-GB" sz="2800" dirty="0">
              <a:solidFill>
                <a:srgbClr val="0093D0"/>
              </a:solidFill>
              <a:latin typeface="+mn-lt"/>
            </a:endParaRPr>
          </a:p>
        </p:txBody>
      </p:sp>
      <p:grpSp>
        <p:nvGrpSpPr>
          <p:cNvPr id="8" name="Group 7"/>
          <p:cNvGrpSpPr/>
          <p:nvPr/>
        </p:nvGrpSpPr>
        <p:grpSpPr>
          <a:xfrm>
            <a:off x="1441612" y="3416404"/>
            <a:ext cx="6984776" cy="2187563"/>
            <a:chOff x="1348408" y="4182356"/>
            <a:chExt cx="6984776" cy="2187563"/>
          </a:xfrm>
        </p:grpSpPr>
        <p:sp>
          <p:nvSpPr>
            <p:cNvPr id="9" name="Text Box 3"/>
            <p:cNvSpPr txBox="1">
              <a:spLocks noChangeArrowheads="1"/>
            </p:cNvSpPr>
            <p:nvPr/>
          </p:nvSpPr>
          <p:spPr bwMode="auto">
            <a:xfrm>
              <a:off x="1456134" y="4182356"/>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dirty="0">
                  <a:solidFill>
                    <a:srgbClr val="999999"/>
                  </a:solidFill>
                  <a:latin typeface="+mn-lt"/>
                </a:rPr>
                <a:t>ICH Q3D</a:t>
              </a:r>
              <a:r>
                <a:rPr lang="ja-JP" altLang="x-none" sz="2400" kern="0" dirty="0">
                  <a:solidFill>
                    <a:srgbClr val="999999"/>
                  </a:solidFill>
                  <a:latin typeface="+mn-lt"/>
                </a:rPr>
                <a:t>元素不純物</a:t>
              </a:r>
            </a:p>
          </p:txBody>
        </p:sp>
        <p:sp>
          <p:nvSpPr>
            <p:cNvPr id="11" name="TextBox 10"/>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a:solidFill>
                    <a:schemeClr val="bg2">
                      <a:lumMod val="75000"/>
                    </a:schemeClr>
                  </a:solidFill>
                  <a:latin typeface="+mn-lt"/>
                </a:rPr>
                <a:t>日米</a:t>
              </a:r>
              <a:r>
                <a:rPr lang="x-none" altLang="ja-JP" sz="1200" b="0">
                  <a:solidFill>
                    <a:schemeClr val="bg2">
                      <a:lumMod val="75000"/>
                    </a:schemeClr>
                  </a:solidFill>
                  <a:latin typeface="+mn-lt"/>
                </a:rPr>
                <a:t>EU</a:t>
              </a:r>
              <a:r>
                <a:rPr lang="ja-JP" altLang="x-none" sz="1200" b="0">
                  <a:solidFill>
                    <a:schemeClr val="bg2">
                      <a:lumMod val="75000"/>
                    </a:schemeClr>
                  </a:solidFill>
                  <a:latin typeface="+mn-lt"/>
                </a:rPr>
                <a:t>医薬品規制調和国際会議</a:t>
              </a:r>
              <a:endParaRPr lang="ja-JP" altLang="ru-RU" sz="1200" b="0">
                <a:solidFill>
                  <a:schemeClr val="bg2">
                    <a:lumMod val="75000"/>
                  </a:schemeClr>
                </a:solidFill>
                <a:latin typeface="+mn-lt"/>
              </a:endParaRPr>
            </a:p>
          </p:txBody>
        </p:sp>
        <p:sp>
          <p:nvSpPr>
            <p:cNvPr id="12" name="Text Box 3"/>
            <p:cNvSpPr txBox="1">
              <a:spLocks noChangeArrowheads="1"/>
            </p:cNvSpPr>
            <p:nvPr/>
          </p:nvSpPr>
          <p:spPr bwMode="auto">
            <a:xfrm>
              <a:off x="1348408" y="5097760"/>
              <a:ext cx="6641562"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a:latin typeface="+mn-lt"/>
                </a:rPr>
                <a:t>免責事項：</a:t>
              </a:r>
              <a:r>
                <a:rPr lang="ja-JP" altLang="x-none" sz="1400" i="1">
                  <a:latin typeface="+mn-lt"/>
                </a:rPr>
                <a:t>	</a:t>
              </a:r>
              <a:r>
                <a:rPr lang="ja-JP" altLang="en-US" sz="1400" i="1">
                  <a:latin typeface="+mn-lt"/>
                </a:rPr>
                <a:t/>
              </a:r>
              <a:br>
                <a:rPr lang="ja-JP" altLang="en-US" sz="1400" i="1">
                  <a:latin typeface="+mn-lt"/>
                </a:rPr>
              </a:br>
              <a:r>
                <a:rPr lang="ja-JP" altLang="x-none" sz="1400" i="1">
                  <a:latin typeface="+mn-lt"/>
                </a:rPr>
                <a:t>本プレゼンテーションは、元素不純物の理論及び実践に関する著者の見解を含む。</a:t>
              </a:r>
              <a:r>
                <a:rPr lang="ja-JP" altLang="en-US" sz="1400" i="1">
                  <a:latin typeface="+mn-lt"/>
                </a:rPr>
                <a:t/>
              </a:r>
              <a:br>
                <a:rPr lang="ja-JP" altLang="en-US" sz="1400" i="1">
                  <a:latin typeface="+mn-lt"/>
                </a:rPr>
              </a:br>
              <a:r>
                <a:rPr lang="ja-JP" altLang="x-none" sz="1400" i="1">
                  <a:latin typeface="+mn-lt"/>
                </a:rPr>
                <a:t>本プレゼンテーションは、当局や業界の公的なガイダンスや方針を示すものではない。</a:t>
              </a:r>
              <a:endParaRPr lang="ja-JP" altLang="en-GB" sz="2400" b="1">
                <a:latin typeface="+mn-lt"/>
              </a:endParaRPr>
            </a:p>
          </p:txBody>
        </p:sp>
      </p:grpSp>
    </p:spTree>
    <p:extLst>
      <p:ext uri="{BB962C8B-B14F-4D97-AF65-F5344CB8AC3E}">
        <p14:creationId xmlns:p14="http://schemas.microsoft.com/office/powerpoint/2010/main" val="80757665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000"/>
              <a:t>リスクに基づいたアプローチの例 </a:t>
            </a:r>
            <a:endParaRPr lang="ja-JP" altLang="en-GB" sz="3000"/>
          </a:p>
        </p:txBody>
      </p:sp>
      <p:sp>
        <p:nvSpPr>
          <p:cNvPr id="3" name="Content Placeholder 2"/>
          <p:cNvSpPr>
            <a:spLocks noGrp="1"/>
          </p:cNvSpPr>
          <p:nvPr>
            <p:ph idx="1"/>
          </p:nvPr>
        </p:nvSpPr>
        <p:spPr/>
        <p:txBody>
          <a:bodyPr rtlCol="0"/>
          <a:lstStyle/>
          <a:p>
            <a:pPr marL="457200" indent="-457200" rtl="0">
              <a:buFont typeface="+mj-lt"/>
              <a:buAutoNum type="alphaUcPeriod"/>
            </a:pPr>
            <a:r>
              <a:rPr lang="ja-JP" altLang="x-none" sz="2000" b="0" dirty="0"/>
              <a:t>サブファクター・アプローチ（</a:t>
            </a:r>
            <a:r>
              <a:rPr lang="x-none" altLang="ja-JP" sz="2000" b="0" dirty="0"/>
              <a:t>WHO, 2009</a:t>
            </a:r>
            <a:r>
              <a:rPr lang="ja-JP" altLang="x-none" sz="2000" b="0" dirty="0"/>
              <a:t>）、</a:t>
            </a:r>
            <a:r>
              <a:rPr lang="x-none" altLang="ja-JP" sz="2000" b="0" dirty="0"/>
              <a:t>F2</a:t>
            </a:r>
            <a:r>
              <a:rPr lang="ja-JP" altLang="x-none" sz="2000" b="0" dirty="0"/>
              <a:t>を薬物動態のサブファクターと薬</a:t>
            </a:r>
            <a:r>
              <a:rPr lang="ja-JP" altLang="en-US" sz="2000" b="0" dirty="0"/>
              <a:t>動力学</a:t>
            </a:r>
            <a:r>
              <a:rPr lang="ja-JP" altLang="x-none" sz="2000" b="0" dirty="0"/>
              <a:t>のサブファクターに分割する</a:t>
            </a:r>
            <a:endParaRPr lang="ja-JP" altLang="en-GB" sz="2000" b="0" dirty="0"/>
          </a:p>
          <a:p>
            <a:pPr marL="457200" indent="-457200" rtl="0">
              <a:buFont typeface="+mj-lt"/>
              <a:buAutoNum type="alphaUcPeriod"/>
            </a:pPr>
            <a:r>
              <a:rPr lang="ja-JP" altLang="x-none" sz="2000" b="0" dirty="0"/>
              <a:t>設定</a:t>
            </a:r>
            <a:r>
              <a:rPr lang="x-none" altLang="ja-JP" sz="2000" b="0" dirty="0" smtClean="0"/>
              <a:t>PDE</a:t>
            </a:r>
            <a:r>
              <a:rPr lang="ja-JP" altLang="en-US" sz="2000" b="0" dirty="0" smtClean="0"/>
              <a:t>値</a:t>
            </a:r>
            <a:r>
              <a:rPr lang="ja-JP" altLang="x-none" sz="2000" b="0" dirty="0" smtClean="0"/>
              <a:t>に</a:t>
            </a:r>
            <a:r>
              <a:rPr lang="ja-JP" altLang="x-none" sz="2000" b="0" dirty="0"/>
              <a:t>用いた修正係数を修正することで、 用途プロファイルとの整合性を改善する</a:t>
            </a:r>
          </a:p>
          <a:p>
            <a:pPr marL="457200" indent="-457200" rtl="0">
              <a:buFont typeface="+mj-lt"/>
              <a:buAutoNum type="alphaUcPeriod"/>
            </a:pPr>
            <a:r>
              <a:rPr lang="x-none" altLang="ja-JP" sz="2000" b="0" dirty="0" smtClean="0"/>
              <a:t>PDE</a:t>
            </a:r>
            <a:r>
              <a:rPr lang="ja-JP" altLang="en-US" sz="2000" b="0" dirty="0" smtClean="0"/>
              <a:t>値</a:t>
            </a:r>
            <a:r>
              <a:rPr lang="ja-JP" altLang="x-none" sz="2000" b="0" dirty="0" smtClean="0"/>
              <a:t>の</a:t>
            </a:r>
            <a:r>
              <a:rPr lang="ja-JP" altLang="x-none" sz="2000" b="0" dirty="0"/>
              <a:t>設定に用いた試験を最適な試験に置き換える（曝露期間又は投与経路に基づく）</a:t>
            </a:r>
            <a:endParaRPr lang="ja-JP" altLang="en-GB" sz="2000" b="0" strike="sngStrike" dirty="0"/>
          </a:p>
          <a:p>
            <a:pPr marL="457200" indent="-457200" rtl="0">
              <a:buNone/>
            </a:pPr>
            <a:r>
              <a:rPr lang="ja-JP" altLang="x-none" sz="2000" b="0" dirty="0"/>
              <a:t>	</a:t>
            </a:r>
          </a:p>
          <a:p>
            <a:pPr marL="457200" indent="-457200" rtl="0">
              <a:buNone/>
            </a:pPr>
            <a:r>
              <a:rPr lang="ja-JP" altLang="x-none" sz="2000" b="0" dirty="0"/>
              <a:t>その他のアプローチ</a:t>
            </a:r>
            <a:r>
              <a:rPr lang="ja-JP" altLang="en-US" sz="2000" b="0" dirty="0"/>
              <a:t>で</a:t>
            </a:r>
            <a:r>
              <a:rPr lang="ja-JP" altLang="x-none" sz="2000" b="0" dirty="0"/>
              <a:t>妥当性を説明してもよい</a:t>
            </a:r>
          </a:p>
          <a:p>
            <a:pPr marL="720725" indent="-720725" rtl="0">
              <a:buNone/>
            </a:pPr>
            <a:r>
              <a:rPr lang="ja-JP" altLang="x-none" sz="2000" b="0" dirty="0"/>
              <a:t>注：	すべてのアプローチは、公表文献や独自のデータで裏づけなければならない </a:t>
            </a:r>
            <a:endParaRPr lang="ja-JP" altLang="en-GB" sz="2000" b="0" dirty="0"/>
          </a:p>
        </p:txBody>
      </p:sp>
    </p:spTree>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sz="3000" dirty="0"/>
              <a:t>A]	</a:t>
            </a:r>
            <a:r>
              <a:rPr lang="ja-JP" altLang="x-none" sz="3000" dirty="0"/>
              <a:t>サブファクター・アプローチ</a:t>
            </a:r>
            <a:endParaRPr lang="ja-JP" altLang="en-GB" sz="3000" dirty="0"/>
          </a:p>
        </p:txBody>
      </p:sp>
      <p:sp>
        <p:nvSpPr>
          <p:cNvPr id="3" name="Content Placeholder 2"/>
          <p:cNvSpPr>
            <a:spLocks noGrp="1"/>
          </p:cNvSpPr>
          <p:nvPr>
            <p:ph idx="1"/>
          </p:nvPr>
        </p:nvSpPr>
        <p:spPr>
          <a:xfrm>
            <a:off x="700336" y="2217440"/>
            <a:ext cx="8568952" cy="4273550"/>
          </a:xfrm>
        </p:spPr>
        <p:txBody>
          <a:bodyPr rtlCol="0"/>
          <a:lstStyle/>
          <a:p>
            <a:pPr rtl="0"/>
            <a:r>
              <a:rPr lang="ja-JP" altLang="x-none" sz="1800" b="0" dirty="0"/>
              <a:t>世界保健機関（</a:t>
            </a:r>
            <a:r>
              <a:rPr lang="x-none" altLang="ja-JP" sz="1800" b="0" dirty="0"/>
              <a:t>WHO</a:t>
            </a:r>
            <a:r>
              <a:rPr lang="ja-JP" altLang="x-none" sz="1800" b="0" dirty="0"/>
              <a:t>）</a:t>
            </a:r>
            <a:r>
              <a:rPr lang="ja-JP" altLang="en-US" sz="1800" b="0" dirty="0"/>
              <a:t>で公表された手法</a:t>
            </a:r>
            <a:endParaRPr lang="ja-JP" altLang="x-none" sz="1800" b="0" dirty="0"/>
          </a:p>
          <a:p>
            <a:pPr marL="633412" lvl="2" indent="-273050" rtl="0">
              <a:spcBef>
                <a:spcPct val="50000"/>
              </a:spcBef>
              <a:buSzPct val="120000"/>
              <a:buFontTx/>
              <a:buChar char="•"/>
            </a:pPr>
            <a:r>
              <a:rPr lang="x-none" altLang="ja-JP" sz="1800" dirty="0">
                <a:ea typeface="+mn-ea"/>
              </a:rPr>
              <a:t>WHO.</a:t>
            </a:r>
            <a:r>
              <a:rPr lang="ja-JP" altLang="x-none" sz="1800" dirty="0">
                <a:ea typeface="+mn-ea"/>
              </a:rPr>
              <a:t>コバルト及び無機コバルト化合物．国際化学物質簡潔評価文書．化学物質の適正管理のための国際機関間プログラム （</a:t>
            </a:r>
            <a:r>
              <a:rPr lang="x-none" altLang="ja-JP" sz="1800" dirty="0">
                <a:ea typeface="+mn-ea"/>
              </a:rPr>
              <a:t>IOMC</a:t>
            </a:r>
            <a:r>
              <a:rPr lang="ja-JP" altLang="x-none" sz="1800" dirty="0">
                <a:ea typeface="+mn-ea"/>
              </a:rPr>
              <a:t>）．</a:t>
            </a:r>
            <a:r>
              <a:rPr lang="x-none" altLang="ja-JP" sz="1800" dirty="0">
                <a:ea typeface="+mn-ea"/>
              </a:rPr>
              <a:t>WHO, 2006;69.</a:t>
            </a:r>
            <a:endParaRPr lang="ja-JP" altLang="x-none" sz="1800" dirty="0">
              <a:ea typeface="+mn-ea"/>
            </a:endParaRPr>
          </a:p>
          <a:p>
            <a:pPr rtl="0"/>
            <a:r>
              <a:rPr lang="ja-JP" altLang="x-none" sz="1800" b="0" dirty="0"/>
              <a:t>この方法では、</a:t>
            </a:r>
            <a:r>
              <a:rPr lang="x-none" altLang="ja-JP" sz="1800" b="0" dirty="0"/>
              <a:t>F2</a:t>
            </a:r>
            <a:r>
              <a:rPr lang="ja-JP" altLang="x-none" sz="1800" b="0" dirty="0"/>
              <a:t>（ばらつきを補正する）を</a:t>
            </a:r>
            <a:r>
              <a:rPr lang="x-none" altLang="ja-JP" sz="1800" b="0" dirty="0"/>
              <a:t>F2 = F2.1 × F2.2</a:t>
            </a:r>
            <a:r>
              <a:rPr lang="ja-JP" altLang="x-none" sz="1800" b="0" dirty="0"/>
              <a:t>と表すことができる </a:t>
            </a:r>
          </a:p>
          <a:p>
            <a:pPr lvl="1" rtl="0"/>
            <a:r>
              <a:rPr lang="x-none" altLang="ja-JP" sz="1800" dirty="0">
                <a:ea typeface="+mn-ea"/>
              </a:rPr>
              <a:t>F2.1</a:t>
            </a:r>
            <a:r>
              <a:rPr lang="ja-JP" altLang="x-none" sz="1800" dirty="0">
                <a:ea typeface="+mn-ea"/>
              </a:rPr>
              <a:t>は薬物動態（</a:t>
            </a:r>
            <a:r>
              <a:rPr lang="x-none" altLang="ja-JP" sz="1800" dirty="0">
                <a:ea typeface="+mn-ea"/>
              </a:rPr>
              <a:t>PK</a:t>
            </a:r>
            <a:r>
              <a:rPr lang="ja-JP" altLang="x-none" sz="1800" dirty="0">
                <a:ea typeface="+mn-ea"/>
              </a:rPr>
              <a:t>）を示し、</a:t>
            </a:r>
            <a:r>
              <a:rPr lang="x-none" altLang="ja-JP" sz="1800" dirty="0">
                <a:ea typeface="+mn-ea"/>
              </a:rPr>
              <a:t>F2-2</a:t>
            </a:r>
            <a:r>
              <a:rPr lang="ja-JP" altLang="x-none" sz="1800" dirty="0">
                <a:ea typeface="+mn-ea"/>
              </a:rPr>
              <a:t>は</a:t>
            </a:r>
            <a:r>
              <a:rPr lang="ja-JP" altLang="en-US" sz="1800" dirty="0">
                <a:ea typeface="+mn-ea"/>
              </a:rPr>
              <a:t>薬動力学</a:t>
            </a:r>
            <a:r>
              <a:rPr lang="ja-JP" altLang="x-none" sz="1800" dirty="0">
                <a:ea typeface="+mn-ea"/>
              </a:rPr>
              <a:t>（</a:t>
            </a:r>
            <a:r>
              <a:rPr lang="x-none" altLang="ja-JP" sz="1800" dirty="0">
                <a:ea typeface="+mn-ea"/>
              </a:rPr>
              <a:t>PD</a:t>
            </a:r>
            <a:r>
              <a:rPr lang="ja-JP" altLang="x-none" sz="1800" dirty="0">
                <a:ea typeface="+mn-ea"/>
              </a:rPr>
              <a:t>）を示す </a:t>
            </a:r>
          </a:p>
          <a:p>
            <a:pPr lvl="1" rtl="0"/>
            <a:r>
              <a:rPr lang="ja-JP" altLang="x-none" sz="1800" dirty="0">
                <a:ea typeface="+mn-ea"/>
              </a:rPr>
              <a:t>固有のデータがない場合：</a:t>
            </a:r>
            <a:r>
              <a:rPr lang="x-none" altLang="ja-JP" sz="1800" dirty="0">
                <a:ea typeface="+mn-ea"/>
              </a:rPr>
              <a:t>PK</a:t>
            </a:r>
            <a:r>
              <a:rPr lang="ja-JP" altLang="x-none" sz="1800" dirty="0">
                <a:ea typeface="+mn-ea"/>
              </a:rPr>
              <a:t>及び</a:t>
            </a:r>
            <a:r>
              <a:rPr lang="x-none" altLang="ja-JP" sz="1800" dirty="0">
                <a:ea typeface="+mn-ea"/>
              </a:rPr>
              <a:t>PD</a:t>
            </a:r>
            <a:r>
              <a:rPr lang="ja-JP" altLang="x-none" sz="1800" dirty="0">
                <a:ea typeface="+mn-ea"/>
              </a:rPr>
              <a:t>の側面は同等に重要と考えられ、両者の値は</a:t>
            </a:r>
            <a:r>
              <a:rPr lang="x-none" altLang="ja-JP" sz="1800" dirty="0">
                <a:ea typeface="+mn-ea"/>
              </a:rPr>
              <a:t>3.16</a:t>
            </a:r>
            <a:r>
              <a:rPr lang="ja-JP" altLang="x-none" sz="1800" dirty="0">
                <a:ea typeface="+mn-ea"/>
              </a:rPr>
              <a:t>（</a:t>
            </a:r>
            <a:r>
              <a:rPr lang="x-none" altLang="ja-JP" sz="1800" dirty="0">
                <a:ea typeface="+mn-ea"/>
              </a:rPr>
              <a:t>10</a:t>
            </a:r>
            <a:r>
              <a:rPr lang="x-none" altLang="ja-JP" sz="1800" baseline="30000" dirty="0">
                <a:ea typeface="+mn-ea"/>
              </a:rPr>
              <a:t>½</a:t>
            </a:r>
            <a:r>
              <a:rPr lang="ja-JP" altLang="x-none" sz="1800" dirty="0">
                <a:ea typeface="+mn-ea"/>
              </a:rPr>
              <a:t> ）である</a:t>
            </a:r>
          </a:p>
          <a:p>
            <a:pPr lvl="1" rtl="0"/>
            <a:r>
              <a:rPr lang="ja-JP" altLang="x-none" sz="1800" dirty="0">
                <a:ea typeface="+mn-ea"/>
              </a:rPr>
              <a:t>個々の</a:t>
            </a:r>
            <a:r>
              <a:rPr lang="x-none" altLang="ja-JP" sz="1800" dirty="0">
                <a:ea typeface="+mn-ea"/>
              </a:rPr>
              <a:t>F</a:t>
            </a:r>
            <a:r>
              <a:rPr lang="ja-JP" altLang="x-none" sz="1800" dirty="0">
                <a:ea typeface="+mn-ea"/>
              </a:rPr>
              <a:t>サブファクターの範囲は</a:t>
            </a:r>
            <a:r>
              <a:rPr lang="x-none" altLang="ja-JP" sz="1800" dirty="0">
                <a:ea typeface="+mn-ea"/>
              </a:rPr>
              <a:t>1</a:t>
            </a:r>
            <a:r>
              <a:rPr lang="ja-JP" altLang="x-none" sz="1800" dirty="0">
                <a:ea typeface="+mn-ea"/>
              </a:rPr>
              <a:t>～</a:t>
            </a:r>
            <a:r>
              <a:rPr lang="x-none" altLang="ja-JP" sz="1800" dirty="0">
                <a:ea typeface="+mn-ea"/>
              </a:rPr>
              <a:t>3.16</a:t>
            </a:r>
            <a:r>
              <a:rPr lang="ja-JP" altLang="x-none" sz="1800" dirty="0">
                <a:ea typeface="+mn-ea"/>
              </a:rPr>
              <a:t>である</a:t>
            </a:r>
          </a:p>
          <a:p>
            <a:pPr rtl="0"/>
            <a:r>
              <a:rPr lang="ja-JP" altLang="x-none" sz="1800" b="0" dirty="0"/>
              <a:t>投与の期間及び頻度に関連して、例えば消失半減期に基づいて</a:t>
            </a:r>
            <a:r>
              <a:rPr lang="x-none" altLang="ja-JP" sz="1800" b="0" dirty="0"/>
              <a:t>F2.1</a:t>
            </a:r>
            <a:r>
              <a:rPr lang="ja-JP" altLang="x-none" sz="1800" b="0" dirty="0"/>
              <a:t>を修正することができる </a:t>
            </a:r>
          </a:p>
          <a:p>
            <a:pPr lvl="1" rtl="0"/>
            <a:r>
              <a:rPr lang="x-none" altLang="ja-JP" sz="1600" dirty="0">
                <a:ea typeface="+mn-ea"/>
              </a:rPr>
              <a:t>5</a:t>
            </a:r>
            <a:r>
              <a:rPr lang="ja-JP" altLang="x-none" sz="1600" dirty="0">
                <a:ea typeface="+mn-ea"/>
              </a:rPr>
              <a:t>半減期の後、元素不純物は完全に消失したと考えられる</a:t>
            </a:r>
            <a:endParaRPr lang="ja-JP" altLang="en-GB" sz="1600" b="0" dirty="0">
              <a:ea typeface="+mn-ea"/>
            </a:endParaRPr>
          </a:p>
        </p:txBody>
      </p:sp>
    </p:spTree>
  </p:cSld>
  <p:clrMapOvr>
    <a:masterClrMapping/>
  </p:clrMapOvr>
  <p:transition>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tabLst>
                <a:tab pos="8253413" algn="r"/>
              </a:tabLst>
            </a:pPr>
            <a:r>
              <a:rPr lang="ja-JP" altLang="x-none" sz="3000"/>
              <a:t>ガイドラインの例</a:t>
            </a:r>
            <a:r>
              <a:rPr lang="x-none" altLang="ja-JP" sz="3000"/>
              <a:t>A1</a:t>
            </a:r>
            <a:r>
              <a:rPr lang="ja-JP" altLang="x-none" sz="3000"/>
              <a:t>：</a:t>
            </a:r>
            <a:r>
              <a:rPr lang="ja-JP" altLang="x-none" sz="3000" b="1">
                <a:solidFill>
                  <a:srgbClr val="0093D0"/>
                </a:solidFill>
                <a:latin typeface="+mj-lt"/>
                <a:ea typeface="+mj-ea"/>
                <a:cs typeface="+mj-cs"/>
              </a:rPr>
              <a:t>サブファクター・アプローチ：修正係数</a:t>
            </a:r>
            <a:endParaRPr lang="ja-JP" altLang="en-GB" sz="3000"/>
          </a:p>
        </p:txBody>
      </p:sp>
      <p:sp>
        <p:nvSpPr>
          <p:cNvPr id="3" name="Content Placeholder 2"/>
          <p:cNvSpPr>
            <a:spLocks noGrp="1"/>
          </p:cNvSpPr>
          <p:nvPr>
            <p:ph idx="1"/>
          </p:nvPr>
        </p:nvSpPr>
        <p:spPr/>
        <p:txBody>
          <a:bodyPr rtlCol="0"/>
          <a:lstStyle/>
          <a:p>
            <a:pPr rtl="0"/>
            <a:r>
              <a:rPr lang="ja-JP" altLang="x-none" sz="1800" b="0" dirty="0"/>
              <a:t>この例では、修正係数アプローチを用いて</a:t>
            </a:r>
            <a:r>
              <a:rPr lang="ja-JP" altLang="en-US" sz="1800" b="0" dirty="0"/>
              <a:t>算出</a:t>
            </a:r>
            <a:r>
              <a:rPr lang="ja-JP" altLang="x-none" sz="1800" b="0" dirty="0"/>
              <a:t>した経口製剤の</a:t>
            </a:r>
            <a:r>
              <a:rPr lang="x-none" altLang="ja-JP" sz="1800" b="0" dirty="0" smtClean="0"/>
              <a:t>PDE</a:t>
            </a:r>
            <a:r>
              <a:rPr lang="ja-JP" altLang="en-US" sz="1800" b="0" dirty="0" smtClean="0"/>
              <a:t>値</a:t>
            </a:r>
            <a:r>
              <a:rPr lang="ja-JP" altLang="x-none" sz="1800" b="0" dirty="0" smtClean="0"/>
              <a:t>から</a:t>
            </a:r>
            <a:r>
              <a:rPr lang="ja-JP" altLang="en-US" sz="1800" b="0" dirty="0"/>
              <a:t>許容レベル</a:t>
            </a:r>
            <a:r>
              <a:rPr lang="ja-JP" altLang="x-none" sz="1800" b="0" dirty="0"/>
              <a:t>を計算するために、サブファクター・アプローチを用いる例を説明する</a:t>
            </a:r>
          </a:p>
          <a:p>
            <a:pPr rtl="0"/>
            <a:r>
              <a:rPr lang="ja-JP" altLang="x-none" sz="1800" b="0" dirty="0"/>
              <a:t>事例：経口製剤に</a:t>
            </a:r>
            <a:r>
              <a:rPr lang="x-none" altLang="ja-JP" sz="1800" b="0" dirty="0"/>
              <a:t>350 µg</a:t>
            </a:r>
            <a:r>
              <a:rPr lang="ja-JP" altLang="x-none" sz="1800" b="0" dirty="0"/>
              <a:t>の元素</a:t>
            </a:r>
            <a:r>
              <a:rPr lang="x-none" altLang="ja-JP" sz="1800" b="0" dirty="0"/>
              <a:t>X</a:t>
            </a:r>
            <a:r>
              <a:rPr lang="ja-JP" altLang="x-none" sz="1800" b="0" dirty="0"/>
              <a:t>が含まれている</a:t>
            </a:r>
          </a:p>
          <a:p>
            <a:pPr rtl="0"/>
            <a:r>
              <a:rPr lang="x-none" altLang="ja-JP" sz="1800" b="0" dirty="0"/>
              <a:t>Q3D</a:t>
            </a:r>
            <a:r>
              <a:rPr lang="ja-JP" altLang="x-none" sz="1800" b="0" dirty="0"/>
              <a:t>における設定</a:t>
            </a:r>
            <a:r>
              <a:rPr lang="x-none" altLang="ja-JP" sz="1800" b="0" dirty="0" smtClean="0"/>
              <a:t>PDE</a:t>
            </a:r>
            <a:r>
              <a:rPr lang="ja-JP" altLang="en-US" sz="1800" b="0" dirty="0" smtClean="0"/>
              <a:t>値</a:t>
            </a:r>
            <a:r>
              <a:rPr lang="ja-JP" altLang="x-none" sz="1800" b="0" dirty="0" smtClean="0"/>
              <a:t>：</a:t>
            </a:r>
            <a:r>
              <a:rPr lang="ja-JP" altLang="x-none" sz="1800" b="0" dirty="0"/>
              <a:t>経口製剤の</a:t>
            </a:r>
            <a:r>
              <a:rPr lang="x-none" altLang="ja-JP" sz="1800" b="0" dirty="0" smtClean="0"/>
              <a:t>PDE</a:t>
            </a:r>
            <a:r>
              <a:rPr lang="ja-JP" altLang="en-US" sz="1800" b="0" dirty="0" smtClean="0"/>
              <a:t>値</a:t>
            </a:r>
            <a:r>
              <a:rPr lang="ja-JP" altLang="x-none" sz="1800" b="0" dirty="0" smtClean="0"/>
              <a:t>と</a:t>
            </a:r>
            <a:r>
              <a:rPr lang="ja-JP" altLang="x-none" sz="1800" b="0" dirty="0"/>
              <a:t>して</a:t>
            </a:r>
            <a:r>
              <a:rPr lang="x-none" altLang="ja-JP" sz="1800" b="0" dirty="0"/>
              <a:t>220 µg/day</a:t>
            </a:r>
            <a:endParaRPr lang="ja-JP" altLang="x-none" sz="1800" b="0" dirty="0"/>
          </a:p>
          <a:p>
            <a:pPr lvl="1" rtl="0"/>
            <a:r>
              <a:rPr lang="x-none" altLang="ja-JP" sz="1800" dirty="0">
                <a:ea typeface="+mn-ea"/>
              </a:rPr>
              <a:t>PDE</a:t>
            </a:r>
            <a:r>
              <a:rPr lang="ja-JP" altLang="x-none" sz="1800" dirty="0">
                <a:ea typeface="+mn-ea"/>
              </a:rPr>
              <a:t>（経口）</a:t>
            </a:r>
            <a:r>
              <a:rPr lang="x-none" altLang="ja-JP" sz="1800" dirty="0">
                <a:ea typeface="+mn-ea"/>
              </a:rPr>
              <a:t>= 1.1 mg/kg/d × 50 kg / 5 × 10 × 5 × 1 × 1 = 220 µg/day</a:t>
            </a:r>
            <a:endParaRPr lang="ja-JP" altLang="x-none" sz="1800" dirty="0">
              <a:ea typeface="+mn-ea"/>
            </a:endParaRPr>
          </a:p>
          <a:p>
            <a:pPr rtl="0"/>
            <a:r>
              <a:rPr lang="ja-JP" altLang="x-none" sz="1800" b="0" dirty="0"/>
              <a:t>血漿中消失半減期（</a:t>
            </a:r>
            <a:r>
              <a:rPr lang="x-none" altLang="ja-JP" sz="1800" b="0" dirty="0"/>
              <a:t>5</a:t>
            </a:r>
            <a:r>
              <a:rPr lang="ja-JP" altLang="x-none" sz="1800" b="0" dirty="0"/>
              <a:t>日）に関連した投与間隔に基づいて</a:t>
            </a:r>
            <a:r>
              <a:rPr lang="x-none" altLang="ja-JP" sz="1800" b="0" dirty="0"/>
              <a:t>F2.1</a:t>
            </a:r>
            <a:r>
              <a:rPr lang="ja-JP" altLang="x-none" sz="1800" b="0" dirty="0"/>
              <a:t>を修正できる： </a:t>
            </a:r>
          </a:p>
          <a:p>
            <a:pPr lvl="1" rtl="0"/>
            <a:r>
              <a:rPr lang="ja-JP" altLang="x-none" sz="1800" dirty="0">
                <a:ea typeface="+mn-ea"/>
              </a:rPr>
              <a:t>週</a:t>
            </a:r>
            <a:r>
              <a:rPr lang="x-none" altLang="ja-JP" sz="1800" dirty="0">
                <a:ea typeface="+mn-ea"/>
              </a:rPr>
              <a:t>1</a:t>
            </a:r>
            <a:r>
              <a:rPr lang="ja-JP" altLang="x-none" sz="1800" dirty="0">
                <a:ea typeface="+mn-ea"/>
              </a:rPr>
              <a:t>回の投与スケジュール（～</a:t>
            </a:r>
            <a:r>
              <a:rPr lang="x-none" altLang="ja-JP" sz="1800" dirty="0">
                <a:ea typeface="+mn-ea"/>
              </a:rPr>
              <a:t>1</a:t>
            </a:r>
            <a:r>
              <a:rPr lang="ja-JP" altLang="x-none" sz="1800" dirty="0">
                <a:ea typeface="+mn-ea"/>
              </a:rPr>
              <a:t>半減期）の場合は、</a:t>
            </a:r>
            <a:r>
              <a:rPr lang="x-none" altLang="ja-JP" sz="1800" dirty="0">
                <a:ea typeface="+mn-ea"/>
              </a:rPr>
              <a:t>F2.1</a:t>
            </a:r>
            <a:r>
              <a:rPr lang="ja-JP" altLang="x-none" sz="1800" dirty="0">
                <a:ea typeface="+mn-ea"/>
              </a:rPr>
              <a:t>を</a:t>
            </a:r>
            <a:r>
              <a:rPr lang="x-none" altLang="ja-JP" sz="1800" dirty="0">
                <a:ea typeface="+mn-ea"/>
              </a:rPr>
              <a:t>1.58</a:t>
            </a:r>
            <a:r>
              <a:rPr lang="ja-JP" altLang="x-none" sz="1800" dirty="0">
                <a:ea typeface="+mn-ea"/>
              </a:rPr>
              <a:t>（</a:t>
            </a:r>
            <a:r>
              <a:rPr lang="x-none" altLang="ja-JP" sz="1800" dirty="0">
                <a:ea typeface="+mn-ea"/>
              </a:rPr>
              <a:t>50%</a:t>
            </a:r>
            <a:r>
              <a:rPr lang="ja-JP" altLang="x-none" sz="1800" dirty="0">
                <a:ea typeface="+mn-ea"/>
              </a:rPr>
              <a:t>）まで減ずることができる </a:t>
            </a:r>
          </a:p>
          <a:p>
            <a:pPr lvl="1" rtl="0"/>
            <a:r>
              <a:rPr lang="ja-JP" altLang="x-none" sz="1800" dirty="0">
                <a:ea typeface="+mn-ea"/>
              </a:rPr>
              <a:t>月</a:t>
            </a:r>
            <a:r>
              <a:rPr lang="x-none" altLang="ja-JP" sz="1800" dirty="0">
                <a:ea typeface="+mn-ea"/>
              </a:rPr>
              <a:t>1</a:t>
            </a:r>
            <a:r>
              <a:rPr lang="ja-JP" altLang="x-none" sz="1800" dirty="0">
                <a:ea typeface="+mn-ea"/>
              </a:rPr>
              <a:t>回の投与スケジュール（～</a:t>
            </a:r>
            <a:r>
              <a:rPr lang="x-none" altLang="ja-JP" sz="1800" dirty="0">
                <a:ea typeface="+mn-ea"/>
              </a:rPr>
              <a:t>5</a:t>
            </a:r>
            <a:r>
              <a:rPr lang="ja-JP" altLang="x-none" sz="1800" dirty="0">
                <a:ea typeface="+mn-ea"/>
              </a:rPr>
              <a:t>半減期）の場合は、</a:t>
            </a:r>
            <a:r>
              <a:rPr lang="x-none" altLang="ja-JP" sz="1800" dirty="0">
                <a:ea typeface="+mn-ea"/>
              </a:rPr>
              <a:t>F2.1</a:t>
            </a:r>
            <a:r>
              <a:rPr lang="ja-JP" altLang="x-none" sz="1800" dirty="0">
                <a:ea typeface="+mn-ea"/>
              </a:rPr>
              <a:t>を</a:t>
            </a:r>
            <a:r>
              <a:rPr lang="x-none" altLang="ja-JP" sz="1800" dirty="0">
                <a:ea typeface="+mn-ea"/>
              </a:rPr>
              <a:t>1</a:t>
            </a:r>
            <a:r>
              <a:rPr lang="ja-JP" altLang="x-none" sz="1800" dirty="0" err="1">
                <a:ea typeface="+mn-ea"/>
              </a:rPr>
              <a:t>まで</a:t>
            </a:r>
            <a:r>
              <a:rPr lang="ja-JP" altLang="x-none" sz="1800" dirty="0">
                <a:ea typeface="+mn-ea"/>
              </a:rPr>
              <a:t>減ずることができる</a:t>
            </a:r>
            <a:endParaRPr lang="ja-JP" altLang="en-GB" sz="1800" strike="dblStrike" dirty="0">
              <a:ea typeface="+mn-ea"/>
            </a:endParaRPr>
          </a:p>
          <a:p>
            <a:pPr rtl="0"/>
            <a:r>
              <a:rPr lang="x-none" altLang="ja-JP" sz="1800" b="0" dirty="0"/>
              <a:t>F2.1</a:t>
            </a:r>
            <a:r>
              <a:rPr lang="ja-JP" altLang="x-none" sz="1800" b="0" dirty="0"/>
              <a:t>の計算方法についてはモジュール</a:t>
            </a:r>
            <a:r>
              <a:rPr lang="x-none" altLang="ja-JP" sz="1800" b="0" dirty="0"/>
              <a:t>2</a:t>
            </a:r>
            <a:r>
              <a:rPr lang="ja-JP" altLang="x-none" sz="1800" b="0" dirty="0"/>
              <a:t>の付属書を参照</a:t>
            </a:r>
          </a:p>
        </p:txBody>
      </p:sp>
    </p:spTree>
  </p:cSld>
  <p:clrMapOvr>
    <a:masterClrMapping/>
  </p:clrMapOvr>
  <p:transition>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tabLst>
                <a:tab pos="8253413" algn="r"/>
              </a:tabLst>
            </a:pPr>
            <a:r>
              <a:rPr lang="ja-JP" altLang="x-none" sz="3000"/>
              <a:t>ガイドラインの例</a:t>
            </a:r>
            <a:r>
              <a:rPr lang="x-none" altLang="ja-JP" sz="3000"/>
              <a:t>A1</a:t>
            </a:r>
            <a:r>
              <a:rPr lang="ja-JP" altLang="x-none" sz="3000"/>
              <a:t>：サブファクター・アプローチ：修正係数（続き）</a:t>
            </a:r>
            <a:endParaRPr lang="ja-JP" altLang="en-GB" sz="3000"/>
          </a:p>
        </p:txBody>
      </p:sp>
      <p:sp>
        <p:nvSpPr>
          <p:cNvPr id="3" name="Content Placeholder 2"/>
          <p:cNvSpPr>
            <a:spLocks noGrp="1"/>
          </p:cNvSpPr>
          <p:nvPr>
            <p:ph idx="1"/>
          </p:nvPr>
        </p:nvSpPr>
        <p:spPr>
          <a:xfrm>
            <a:off x="700336" y="2217440"/>
            <a:ext cx="8856984" cy="4273550"/>
          </a:xfrm>
        </p:spPr>
        <p:txBody>
          <a:bodyPr rtlCol="0"/>
          <a:lstStyle/>
          <a:p>
            <a:pPr rtl="0">
              <a:buNone/>
            </a:pPr>
            <a:r>
              <a:rPr lang="ja-JP" altLang="x-none" sz="2000" dirty="0"/>
              <a:t> </a:t>
            </a:r>
            <a:r>
              <a:rPr lang="ja-JP" altLang="x-none" sz="2000" b="0" dirty="0"/>
              <a:t>元素不純物</a:t>
            </a:r>
            <a:r>
              <a:rPr lang="x-none" altLang="ja-JP" sz="2000" b="0" dirty="0"/>
              <a:t>X</a:t>
            </a:r>
            <a:r>
              <a:rPr lang="ja-JP" altLang="x-none" sz="2000" b="0" dirty="0"/>
              <a:t>の</a:t>
            </a:r>
            <a:r>
              <a:rPr lang="ja-JP" altLang="en-US" sz="2000" b="0" dirty="0"/>
              <a:t>許容レベル</a:t>
            </a:r>
            <a:r>
              <a:rPr lang="ja-JP" altLang="x-none" sz="2000" b="0" dirty="0"/>
              <a:t>（</a:t>
            </a:r>
            <a:r>
              <a:rPr lang="x-none" altLang="ja-JP" sz="2000" b="0" dirty="0"/>
              <a:t>AL</a:t>
            </a:r>
            <a:r>
              <a:rPr lang="ja-JP" altLang="x-none" sz="2000" b="0" dirty="0"/>
              <a:t>）は以下のように算出できる。</a:t>
            </a:r>
          </a:p>
          <a:p>
            <a:pPr rtl="0"/>
            <a:r>
              <a:rPr lang="ja-JP" altLang="x-none" sz="2000" b="0" dirty="0"/>
              <a:t>週</a:t>
            </a:r>
            <a:r>
              <a:rPr lang="x-none" altLang="ja-JP" sz="2000" b="0" dirty="0"/>
              <a:t>1</a:t>
            </a:r>
            <a:r>
              <a:rPr lang="ja-JP" altLang="x-none" sz="2000" b="0" dirty="0"/>
              <a:t>回投与の場合</a:t>
            </a:r>
          </a:p>
          <a:p>
            <a:pPr lvl="1" rtl="0"/>
            <a:r>
              <a:rPr lang="x-none" altLang="ja-JP" sz="1800" dirty="0">
                <a:ea typeface="+mn-ea"/>
              </a:rPr>
              <a:t>F2</a:t>
            </a:r>
            <a:r>
              <a:rPr lang="ja-JP" altLang="x-none" sz="1800" dirty="0">
                <a:ea typeface="+mn-ea"/>
              </a:rPr>
              <a:t>（修正後）</a:t>
            </a:r>
            <a:r>
              <a:rPr lang="x-none" altLang="ja-JP" sz="1800" dirty="0">
                <a:ea typeface="+mn-ea"/>
              </a:rPr>
              <a:t>= F2.1 × F2.2 = 1.58 × 3.16 = 4.99</a:t>
            </a:r>
            <a:r>
              <a:rPr lang="ja-JP" altLang="x-none" sz="1800" dirty="0">
                <a:ea typeface="+mn-ea"/>
              </a:rPr>
              <a:t>～</a:t>
            </a:r>
            <a:r>
              <a:rPr lang="x-none" altLang="ja-JP" sz="1800" dirty="0">
                <a:ea typeface="+mn-ea"/>
              </a:rPr>
              <a:t>5</a:t>
            </a:r>
            <a:endParaRPr lang="ja-JP" altLang="en-GB" sz="1800" b="0" dirty="0">
              <a:ea typeface="+mn-ea"/>
            </a:endParaRPr>
          </a:p>
          <a:p>
            <a:pPr marL="2778125" indent="-2149475" rtl="0">
              <a:buNone/>
            </a:pPr>
            <a:r>
              <a:rPr lang="x-none" altLang="ja-JP" sz="2000" b="0" dirty="0"/>
              <a:t>AL = 1.1 mg/kg/d × 50 kg / 5 × </a:t>
            </a:r>
            <a:r>
              <a:rPr lang="x-none" altLang="ja-JP" sz="2000" i="1" dirty="0"/>
              <a:t>5</a:t>
            </a:r>
            <a:r>
              <a:rPr lang="ja-JP" altLang="x-none" sz="2000" b="0" dirty="0"/>
              <a:t> </a:t>
            </a:r>
            <a:r>
              <a:rPr lang="x-none" altLang="ja-JP" sz="2000" b="0" dirty="0"/>
              <a:t>× 5 × 1 × 1 = 440 μg/day </a:t>
            </a:r>
            <a:endParaRPr lang="ja-JP" altLang="x-none" sz="2000" b="0" dirty="0"/>
          </a:p>
          <a:p>
            <a:pPr marL="2778125" indent="-2149475" rtl="0">
              <a:buNone/>
            </a:pPr>
            <a:r>
              <a:rPr lang="ja-JP" altLang="x-none" sz="2000" b="0" dirty="0"/>
              <a:t>実務に資するものとするため、この値については四捨五入して～</a:t>
            </a:r>
            <a:r>
              <a:rPr lang="x-none" altLang="ja-JP" sz="2000" b="0" dirty="0"/>
              <a:t>400 μg/day</a:t>
            </a:r>
            <a:r>
              <a:rPr lang="ja-JP" altLang="x-none" sz="2000" b="0" dirty="0"/>
              <a:t>とする。 </a:t>
            </a:r>
          </a:p>
          <a:p>
            <a:pPr rtl="0"/>
            <a:endParaRPr lang="ja-JP" altLang="en-GB" sz="2000" b="0" dirty="0"/>
          </a:p>
          <a:p>
            <a:pPr rtl="0"/>
            <a:r>
              <a:rPr lang="ja-JP" altLang="x-none" sz="2000" b="0" dirty="0"/>
              <a:t>月</a:t>
            </a:r>
            <a:r>
              <a:rPr lang="x-none" altLang="ja-JP" sz="2000" b="0" dirty="0"/>
              <a:t>1</a:t>
            </a:r>
            <a:r>
              <a:rPr lang="ja-JP" altLang="x-none" sz="2000" b="0" dirty="0"/>
              <a:t>回投与の場合</a:t>
            </a:r>
          </a:p>
          <a:p>
            <a:pPr lvl="1" rtl="0"/>
            <a:r>
              <a:rPr lang="x-none" altLang="ja-JP" sz="1800" dirty="0">
                <a:ea typeface="+mn-ea"/>
              </a:rPr>
              <a:t>F2</a:t>
            </a:r>
            <a:r>
              <a:rPr lang="ja-JP" altLang="x-none" sz="1800" dirty="0">
                <a:ea typeface="+mn-ea"/>
              </a:rPr>
              <a:t>（修正後）</a:t>
            </a:r>
            <a:r>
              <a:rPr lang="x-none" altLang="ja-JP" sz="1800" dirty="0">
                <a:ea typeface="+mn-ea"/>
              </a:rPr>
              <a:t>= F2.1 × F2.2 = 1 × 3.16 = 3.16</a:t>
            </a:r>
            <a:endParaRPr lang="ja-JP" altLang="x-none" sz="1800" dirty="0">
              <a:ea typeface="+mn-ea"/>
            </a:endParaRPr>
          </a:p>
          <a:p>
            <a:pPr lvl="1" rtl="0"/>
            <a:r>
              <a:rPr lang="x-none" altLang="ja-JP" sz="2000" b="0" dirty="0">
                <a:ea typeface="+mn-ea"/>
              </a:rPr>
              <a:t>AL = 1.1 mg/kg/d × 50 kg / 5 × </a:t>
            </a:r>
            <a:r>
              <a:rPr lang="x-none" altLang="ja-JP" sz="2000" b="1" i="1" dirty="0">
                <a:ea typeface="+mn-ea"/>
              </a:rPr>
              <a:t>3.16</a:t>
            </a:r>
            <a:r>
              <a:rPr lang="ja-JP" altLang="x-none" sz="2000" b="0" dirty="0">
                <a:ea typeface="+mn-ea"/>
              </a:rPr>
              <a:t> </a:t>
            </a:r>
            <a:r>
              <a:rPr lang="x-none" altLang="ja-JP" sz="2000" b="0" dirty="0">
                <a:ea typeface="+mn-ea"/>
              </a:rPr>
              <a:t>× 5 × 1 × 1 = 611 μg/day</a:t>
            </a:r>
            <a:r>
              <a:rPr lang="ja-JP" altLang="x-none" sz="2000" b="0" dirty="0">
                <a:ea typeface="+mn-ea"/>
              </a:rPr>
              <a:t>～</a:t>
            </a:r>
            <a:r>
              <a:rPr lang="x-none" altLang="ja-JP" sz="2000" b="0" dirty="0">
                <a:ea typeface="+mn-ea"/>
              </a:rPr>
              <a:t>600 μg/day</a:t>
            </a:r>
            <a:endParaRPr lang="ja-JP" altLang="x-none" sz="2000" b="0" dirty="0">
              <a:ea typeface="+mn-ea"/>
            </a:endParaRPr>
          </a:p>
          <a:p>
            <a:pPr rtl="0"/>
            <a:endParaRPr lang="ja-JP" altLang="en-GB" sz="2000" dirty="0"/>
          </a:p>
          <a:p>
            <a:pPr rtl="0"/>
            <a:endParaRPr lang="ja-JP" altLang="en-GB" sz="2000" dirty="0"/>
          </a:p>
        </p:txBody>
      </p:sp>
    </p:spTree>
  </p:cSld>
  <p:clrMapOvr>
    <a:masterClrMapping/>
  </p:clrMapOvr>
  <p:transition>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2"/>
            <a:ext cx="8780304" cy="790575"/>
          </a:xfrm>
        </p:spPr>
        <p:txBody>
          <a:bodyPr rtlCol="0"/>
          <a:lstStyle/>
          <a:p>
            <a:pPr rtl="0">
              <a:tabLst>
                <a:tab pos="5475288" algn="l"/>
                <a:tab pos="8335963" algn="r"/>
              </a:tabLst>
            </a:pPr>
            <a:r>
              <a:rPr lang="ja-JP" altLang="x-none" sz="3000" noProof="0"/>
              <a:t>ガイドラインの例</a:t>
            </a:r>
            <a:r>
              <a:rPr lang="x-none" altLang="ja-JP" sz="3000" noProof="0"/>
              <a:t>A2</a:t>
            </a:r>
            <a:r>
              <a:rPr lang="ja-JP" altLang="x-none" sz="3000" noProof="0"/>
              <a:t>：サブファクター・アプローチ：経口製剤の最小リスクレベル（</a:t>
            </a:r>
            <a:r>
              <a:rPr lang="x-none" altLang="ja-JP" sz="3000" noProof="0"/>
              <a:t>MRL</a:t>
            </a:r>
            <a:r>
              <a:rPr lang="ja-JP" altLang="x-none" sz="3000" noProof="0"/>
              <a:t>）</a:t>
            </a:r>
            <a:endParaRPr lang="ja-JP" altLang="en-GB" sz="3000" noProof="0" dirty="0"/>
          </a:p>
        </p:txBody>
      </p:sp>
      <p:sp>
        <p:nvSpPr>
          <p:cNvPr id="3" name="Content Placeholder 2"/>
          <p:cNvSpPr>
            <a:spLocks noGrp="1"/>
          </p:cNvSpPr>
          <p:nvPr>
            <p:ph idx="1"/>
          </p:nvPr>
        </p:nvSpPr>
        <p:spPr>
          <a:xfrm>
            <a:off x="628328" y="2217440"/>
            <a:ext cx="8640960" cy="4273550"/>
          </a:xfrm>
          <a:noFill/>
        </p:spPr>
        <p:txBody>
          <a:bodyPr rtlCol="0"/>
          <a:lstStyle/>
          <a:p>
            <a:pPr rtl="0"/>
            <a:r>
              <a:rPr lang="ja-JP" altLang="x-none" sz="1800" b="0" noProof="0" dirty="0"/>
              <a:t>この例では、ヒトでの</a:t>
            </a:r>
            <a:r>
              <a:rPr lang="x-none" altLang="ja-JP" sz="1800" b="0" noProof="0" dirty="0"/>
              <a:t>MRL</a:t>
            </a:r>
            <a:r>
              <a:rPr lang="ja-JP" altLang="x-none" sz="1800" b="0" noProof="0" dirty="0"/>
              <a:t>を用いて経口製剤の</a:t>
            </a:r>
            <a:r>
              <a:rPr lang="x-none" altLang="ja-JP" sz="1800" b="0" noProof="0" dirty="0" smtClean="0"/>
              <a:t>PDE</a:t>
            </a:r>
            <a:r>
              <a:rPr lang="ja-JP" altLang="en-US" sz="1800" b="0" noProof="0" dirty="0" smtClean="0"/>
              <a:t>値</a:t>
            </a:r>
            <a:r>
              <a:rPr lang="ja-JP" altLang="x-none" sz="1800" b="0" noProof="0" dirty="0" smtClean="0"/>
              <a:t>を</a:t>
            </a:r>
            <a:r>
              <a:rPr lang="ja-JP" altLang="en-US" sz="1800" b="0" noProof="0" dirty="0"/>
              <a:t>算出</a:t>
            </a:r>
            <a:r>
              <a:rPr lang="ja-JP" altLang="x-none" sz="1800" b="0" noProof="0" dirty="0"/>
              <a:t>した場合に、サブファクター・アプローチを用いて</a:t>
            </a:r>
            <a:r>
              <a:rPr lang="ja-JP" altLang="en-US" sz="1800" b="0" noProof="0" dirty="0"/>
              <a:t>許容レベル</a:t>
            </a:r>
            <a:r>
              <a:rPr lang="ja-JP" altLang="x-none" sz="1800" b="0" noProof="0" dirty="0"/>
              <a:t>（</a:t>
            </a:r>
            <a:r>
              <a:rPr lang="x-none" altLang="ja-JP" sz="1800" b="0" noProof="0" dirty="0"/>
              <a:t>AL</a:t>
            </a:r>
            <a:r>
              <a:rPr lang="ja-JP" altLang="x-none" sz="1800" b="0" noProof="0" dirty="0"/>
              <a:t>）を計算する例を説明する</a:t>
            </a:r>
            <a:r>
              <a:rPr lang="x-none" altLang="ja-JP" sz="1800" b="0" noProof="0" dirty="0"/>
              <a:t>MRL</a:t>
            </a:r>
            <a:r>
              <a:rPr lang="ja-JP" altLang="x-none" sz="1800" b="0" noProof="0" dirty="0"/>
              <a:t>の導出時に既に修正係数を適用している。 </a:t>
            </a:r>
          </a:p>
          <a:p>
            <a:pPr rtl="0"/>
            <a:r>
              <a:rPr lang="ja-JP" altLang="x-none" sz="1800" b="0" noProof="0" dirty="0"/>
              <a:t>事例：</a:t>
            </a:r>
            <a:r>
              <a:rPr lang="x-none" altLang="ja-JP" sz="1800" b="0" noProof="0" dirty="0"/>
              <a:t>3</a:t>
            </a:r>
            <a:r>
              <a:rPr lang="ja-JP" altLang="x-none" sz="1800" b="0" noProof="0" dirty="0"/>
              <a:t>週間に</a:t>
            </a:r>
            <a:r>
              <a:rPr lang="x-none" altLang="ja-JP" sz="1800" b="0" noProof="0" dirty="0"/>
              <a:t>1</a:t>
            </a:r>
            <a:r>
              <a:rPr lang="ja-JP" altLang="x-none" sz="1800" b="0" noProof="0" dirty="0"/>
              <a:t>回投与の経口製剤に元素不純物</a:t>
            </a:r>
            <a:r>
              <a:rPr lang="x-none" altLang="ja-JP" sz="1800" b="0" noProof="0" dirty="0"/>
              <a:t>Z</a:t>
            </a:r>
            <a:r>
              <a:rPr lang="ja-JP" altLang="x-none" sz="1800" b="0" noProof="0" dirty="0"/>
              <a:t>が含まれている</a:t>
            </a:r>
          </a:p>
          <a:p>
            <a:pPr rtl="0"/>
            <a:r>
              <a:rPr lang="x-none" altLang="ja-JP" sz="1800" b="0" noProof="0" dirty="0"/>
              <a:t>Q3D</a:t>
            </a:r>
            <a:r>
              <a:rPr lang="ja-JP" altLang="x-none" sz="1800" b="0" noProof="0" dirty="0"/>
              <a:t>における設定</a:t>
            </a:r>
            <a:r>
              <a:rPr lang="x-none" altLang="ja-JP" sz="1800" b="0" noProof="0" dirty="0" smtClean="0"/>
              <a:t>PDE</a:t>
            </a:r>
            <a:r>
              <a:rPr lang="ja-JP" altLang="en-US" sz="1800" b="0" noProof="0" dirty="0" smtClean="0"/>
              <a:t>値</a:t>
            </a:r>
            <a:r>
              <a:rPr lang="ja-JP" altLang="x-none" sz="1800" b="0" noProof="0" dirty="0" smtClean="0"/>
              <a:t>：</a:t>
            </a:r>
            <a:r>
              <a:rPr lang="ja-JP" altLang="x-none" sz="1800" b="0" noProof="0" dirty="0"/>
              <a:t>経口製剤の</a:t>
            </a:r>
            <a:r>
              <a:rPr lang="x-none" altLang="ja-JP" sz="1800" b="0" noProof="0" dirty="0" smtClean="0"/>
              <a:t>PDE</a:t>
            </a:r>
            <a:r>
              <a:rPr lang="ja-JP" altLang="en-US" sz="1800" b="0" noProof="0" dirty="0" smtClean="0"/>
              <a:t>値</a:t>
            </a:r>
            <a:r>
              <a:rPr lang="ja-JP" altLang="x-none" sz="1800" b="0" noProof="0" dirty="0" smtClean="0"/>
              <a:t>と</a:t>
            </a:r>
            <a:r>
              <a:rPr lang="ja-JP" altLang="x-none" sz="1800" b="0" noProof="0" dirty="0"/>
              <a:t>して</a:t>
            </a:r>
            <a:r>
              <a:rPr lang="x-none" altLang="ja-JP" sz="1800" b="0" noProof="0" dirty="0"/>
              <a:t>1000 µg/day</a:t>
            </a:r>
            <a:endParaRPr lang="ja-JP" altLang="x-none" sz="1800" b="0" noProof="0" dirty="0"/>
          </a:p>
          <a:p>
            <a:pPr lvl="1" rtl="0"/>
            <a:r>
              <a:rPr lang="x-none" altLang="ja-JP" sz="1800" noProof="0" dirty="0">
                <a:ea typeface="+mn-ea"/>
              </a:rPr>
              <a:t>PDE</a:t>
            </a:r>
            <a:r>
              <a:rPr lang="ja-JP" altLang="x-none" sz="1800" noProof="0" dirty="0">
                <a:ea typeface="+mn-ea"/>
              </a:rPr>
              <a:t>（経口）</a:t>
            </a:r>
            <a:r>
              <a:rPr lang="x-none" altLang="ja-JP" sz="1800" noProof="0" dirty="0">
                <a:ea typeface="+mn-ea"/>
              </a:rPr>
              <a:t>= 0.02 mg/kg/d (MRL) × 50 kg = 1000 µg/day</a:t>
            </a:r>
            <a:endParaRPr lang="ja-JP" altLang="x-none" sz="1800" noProof="0" dirty="0">
              <a:ea typeface="+mn-ea"/>
            </a:endParaRPr>
          </a:p>
          <a:p>
            <a:pPr rtl="0"/>
            <a:r>
              <a:rPr lang="ja-JP" altLang="x-none" sz="1800" b="0" noProof="0" dirty="0"/>
              <a:t>血漿中消失半減期（</a:t>
            </a:r>
            <a:r>
              <a:rPr lang="x-none" altLang="ja-JP" sz="1800" b="0" noProof="0" dirty="0"/>
              <a:t>4</a:t>
            </a:r>
            <a:r>
              <a:rPr lang="ja-JP" altLang="x-none" sz="1800" b="0" noProof="0" dirty="0"/>
              <a:t>日）に関連した投与間隔に基づき、</a:t>
            </a:r>
            <a:r>
              <a:rPr lang="x-none" altLang="ja-JP" sz="1800" b="0" noProof="0" dirty="0"/>
              <a:t>F2.1</a:t>
            </a:r>
            <a:r>
              <a:rPr lang="ja-JP" altLang="x-none" sz="1800" b="0" noProof="0" dirty="0"/>
              <a:t>を</a:t>
            </a:r>
            <a:r>
              <a:rPr lang="x-none" altLang="ja-JP" sz="1800" b="0" noProof="0" dirty="0"/>
              <a:t>3.16</a:t>
            </a:r>
            <a:r>
              <a:rPr lang="ja-JP" altLang="x-none" sz="1800" b="0" noProof="0" dirty="0"/>
              <a:t>から</a:t>
            </a:r>
            <a:r>
              <a:rPr lang="x-none" altLang="ja-JP" sz="1800" b="0" noProof="0" dirty="0"/>
              <a:t>1</a:t>
            </a:r>
            <a:r>
              <a:rPr lang="ja-JP" altLang="x-none" sz="1800" b="0" noProof="0" dirty="0"/>
              <a:t>に修正できる（～</a:t>
            </a:r>
            <a:r>
              <a:rPr lang="x-none" altLang="ja-JP" sz="1800" b="0" noProof="0" dirty="0"/>
              <a:t>5</a:t>
            </a:r>
            <a:r>
              <a:rPr lang="ja-JP" altLang="x-none" sz="1800" b="0" noProof="0" dirty="0"/>
              <a:t>半減期、初期値の</a:t>
            </a:r>
            <a:r>
              <a:rPr lang="x-none" altLang="ja-JP" sz="1800" b="0" noProof="0" dirty="0"/>
              <a:t>1</a:t>
            </a:r>
            <a:r>
              <a:rPr lang="ja-JP" altLang="x-none" sz="1800" b="0" noProof="0" dirty="0"/>
              <a:t>になる）</a:t>
            </a:r>
            <a:r>
              <a:rPr lang="x-none" altLang="ja-JP" sz="1800" b="0" noProof="0" dirty="0"/>
              <a:t>F2.2</a:t>
            </a:r>
            <a:r>
              <a:rPr lang="ja-JP" altLang="x-none" sz="1800" b="0" noProof="0" dirty="0"/>
              <a:t>は</a:t>
            </a:r>
            <a:r>
              <a:rPr lang="x-none" altLang="ja-JP" sz="1800" b="0" noProof="0" dirty="0"/>
              <a:t>3.16</a:t>
            </a:r>
            <a:r>
              <a:rPr lang="ja-JP" altLang="x-none" sz="1800" b="0" noProof="0" dirty="0"/>
              <a:t>のままとする。</a:t>
            </a:r>
          </a:p>
          <a:p>
            <a:pPr lvl="1" rtl="0"/>
            <a:r>
              <a:rPr lang="x-none" altLang="ja-JP" sz="1800" noProof="0" dirty="0">
                <a:ea typeface="+mn-ea"/>
              </a:rPr>
              <a:t>F2</a:t>
            </a:r>
            <a:r>
              <a:rPr lang="ja-JP" altLang="x-none" sz="1800" noProof="0" dirty="0">
                <a:ea typeface="+mn-ea"/>
              </a:rPr>
              <a:t>（修正後）</a:t>
            </a:r>
            <a:r>
              <a:rPr lang="x-none" altLang="ja-JP" sz="1800" noProof="0" dirty="0">
                <a:ea typeface="+mn-ea"/>
              </a:rPr>
              <a:t>= F2.1 × F2.2 = 1 × 3.16 = 3.16 </a:t>
            </a:r>
            <a:endParaRPr lang="ja-JP" altLang="x-none" sz="1800" noProof="0" dirty="0">
              <a:ea typeface="+mn-ea"/>
            </a:endParaRPr>
          </a:p>
          <a:p>
            <a:pPr lvl="1" rtl="0"/>
            <a:r>
              <a:rPr lang="x-none" altLang="ja-JP" sz="1800" noProof="0" dirty="0">
                <a:ea typeface="+mn-ea"/>
              </a:rPr>
              <a:t>AL = </a:t>
            </a:r>
            <a:r>
              <a:rPr lang="ja-JP" altLang="x-none" sz="1800" noProof="0" dirty="0">
                <a:ea typeface="+mn-ea"/>
              </a:rPr>
              <a:t>経口製剤の</a:t>
            </a:r>
            <a:r>
              <a:rPr lang="x-none" altLang="ja-JP" sz="1800" noProof="0" dirty="0">
                <a:ea typeface="+mn-ea"/>
              </a:rPr>
              <a:t>PDE × (</a:t>
            </a:r>
            <a:r>
              <a:rPr lang="ja-JP" altLang="x-none" sz="1800" noProof="0" dirty="0">
                <a:ea typeface="+mn-ea"/>
              </a:rPr>
              <a:t>修正後の</a:t>
            </a:r>
            <a:r>
              <a:rPr lang="x-none" altLang="ja-JP" sz="1800" noProof="0" dirty="0">
                <a:ea typeface="+mn-ea"/>
              </a:rPr>
              <a:t>F2/ </a:t>
            </a:r>
            <a:r>
              <a:rPr lang="ja-JP" altLang="x-none" sz="1800" noProof="0" dirty="0">
                <a:ea typeface="+mn-ea"/>
              </a:rPr>
              <a:t>元の</a:t>
            </a:r>
            <a:r>
              <a:rPr lang="x-none" altLang="ja-JP" sz="1800" noProof="0" dirty="0">
                <a:ea typeface="+mn-ea"/>
              </a:rPr>
              <a:t>F2)</a:t>
            </a:r>
            <a:endParaRPr lang="ja-JP" altLang="x-none" sz="1800" noProof="0" dirty="0">
              <a:ea typeface="+mn-ea"/>
            </a:endParaRPr>
          </a:p>
          <a:p>
            <a:pPr lvl="1" rtl="0"/>
            <a:r>
              <a:rPr lang="x-none" altLang="ja-JP" sz="1800" noProof="0" dirty="0">
                <a:ea typeface="+mn-ea"/>
              </a:rPr>
              <a:t>Z</a:t>
            </a:r>
            <a:r>
              <a:rPr lang="ja-JP" altLang="x-none" sz="1800" noProof="0" dirty="0">
                <a:ea typeface="+mn-ea"/>
              </a:rPr>
              <a:t>の</a:t>
            </a:r>
            <a:r>
              <a:rPr lang="x-none" altLang="ja-JP" sz="1800" noProof="0" dirty="0">
                <a:ea typeface="+mn-ea"/>
              </a:rPr>
              <a:t>AL = (0.02 mg/kg/d × 50 kg) × (3.16/10) = </a:t>
            </a:r>
            <a:r>
              <a:rPr lang="x-none" altLang="ja-JP" sz="1800" dirty="0">
                <a:ea typeface="+mn-ea"/>
              </a:rPr>
              <a:t>1000 µg/day </a:t>
            </a:r>
            <a:r>
              <a:rPr lang="x-none" altLang="ja-JP" sz="1800" noProof="0" dirty="0">
                <a:ea typeface="+mn-ea"/>
              </a:rPr>
              <a:t>× 0.316 = 316 </a:t>
            </a:r>
            <a:r>
              <a:rPr lang="x-none" altLang="ja-JP" sz="1800" dirty="0">
                <a:ea typeface="+mn-ea"/>
              </a:rPr>
              <a:t>µ</a:t>
            </a:r>
            <a:r>
              <a:rPr lang="x-none" altLang="ja-JP" sz="1800" noProof="0" dirty="0">
                <a:ea typeface="+mn-ea"/>
              </a:rPr>
              <a:t>g/day</a:t>
            </a:r>
            <a:r>
              <a:rPr lang="ja-JP" altLang="x-none" sz="1800" noProof="0" dirty="0">
                <a:ea typeface="+mn-ea"/>
              </a:rPr>
              <a:t>～</a:t>
            </a:r>
            <a:r>
              <a:rPr lang="x-none" altLang="ja-JP" sz="1800" noProof="0" dirty="0">
                <a:ea typeface="+mn-ea"/>
              </a:rPr>
              <a:t>300 µg/day</a:t>
            </a:r>
            <a:endParaRPr lang="ja-JP" altLang="x-none" sz="1800" noProof="0" dirty="0">
              <a:ea typeface="+mn-ea"/>
            </a:endParaRPr>
          </a:p>
          <a:p>
            <a:pPr rtl="0"/>
            <a:endParaRPr lang="ja-JP" altLang="en-GB" sz="1800" noProof="0" dirty="0"/>
          </a:p>
        </p:txBody>
      </p:sp>
    </p:spTree>
  </p:cSld>
  <p:clrMapOvr>
    <a:masterClrMapping/>
  </p:clrMapOvr>
  <p:transition>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2"/>
            <a:ext cx="8708296" cy="790575"/>
          </a:xfrm>
        </p:spPr>
        <p:txBody>
          <a:bodyPr rtlCol="0"/>
          <a:lstStyle/>
          <a:p>
            <a:pPr rtl="0">
              <a:tabLst>
                <a:tab pos="8158163" algn="r"/>
              </a:tabLst>
            </a:pPr>
            <a:r>
              <a:rPr lang="ja-JP" altLang="x-none" sz="3000"/>
              <a:t>例</a:t>
            </a:r>
            <a:r>
              <a:rPr lang="x-none" altLang="ja-JP" sz="3000"/>
              <a:t>A3</a:t>
            </a:r>
            <a:r>
              <a:rPr lang="ja-JP" altLang="x-none" sz="3000"/>
              <a:t>：サブファクター・アプローチ：間欠投与</a:t>
            </a:r>
            <a:endParaRPr lang="ja-JP" altLang="en-GB" sz="3000"/>
          </a:p>
        </p:txBody>
      </p:sp>
      <p:sp>
        <p:nvSpPr>
          <p:cNvPr id="3" name="Content Placeholder 2"/>
          <p:cNvSpPr>
            <a:spLocks noGrp="1"/>
          </p:cNvSpPr>
          <p:nvPr>
            <p:ph idx="1"/>
          </p:nvPr>
        </p:nvSpPr>
        <p:spPr>
          <a:xfrm>
            <a:off x="700336" y="2217440"/>
            <a:ext cx="8568952" cy="4752528"/>
          </a:xfrm>
          <a:noFill/>
        </p:spPr>
        <p:txBody>
          <a:bodyPr rtlCol="0"/>
          <a:lstStyle/>
          <a:p>
            <a:pPr rtl="0"/>
            <a:r>
              <a:rPr lang="ja-JP" altLang="x-none" sz="1800" b="0" dirty="0"/>
              <a:t>この例では、</a:t>
            </a:r>
            <a:r>
              <a:rPr lang="x-none" altLang="ja-JP" sz="1800" b="0" dirty="0"/>
              <a:t>10</a:t>
            </a:r>
            <a:r>
              <a:rPr lang="ja-JP" altLang="x-none" sz="1800" b="0" dirty="0"/>
              <a:t>で除して導く静脈注射剤の</a:t>
            </a:r>
            <a:r>
              <a:rPr lang="x-none" altLang="ja-JP" sz="1800" b="0" dirty="0" smtClean="0"/>
              <a:t>PDE</a:t>
            </a:r>
            <a:r>
              <a:rPr lang="ja-JP" altLang="en-US" sz="1800" b="0" dirty="0" smtClean="0"/>
              <a:t>値</a:t>
            </a:r>
            <a:r>
              <a:rPr lang="ja-JP" altLang="x-none" sz="1800" b="0" dirty="0" smtClean="0"/>
              <a:t>のように</a:t>
            </a:r>
            <a:r>
              <a:rPr lang="ja-JP" altLang="x-none" sz="1800" b="0" dirty="0"/>
              <a:t>、間接的に算出する</a:t>
            </a:r>
            <a:r>
              <a:rPr lang="x-none" altLang="ja-JP" sz="1800" b="0" dirty="0" smtClean="0"/>
              <a:t>PDE</a:t>
            </a:r>
            <a:r>
              <a:rPr lang="ja-JP" altLang="en-US" sz="1800" b="0" dirty="0" smtClean="0"/>
              <a:t>値</a:t>
            </a:r>
            <a:r>
              <a:rPr lang="ja-JP" altLang="x-none" sz="1800" b="0" dirty="0" smtClean="0"/>
              <a:t>に</a:t>
            </a:r>
            <a:r>
              <a:rPr lang="ja-JP" altLang="x-none" sz="1800" b="0" dirty="0"/>
              <a:t>サブファクター・アプローチを適用できる例を説明する。 </a:t>
            </a:r>
          </a:p>
          <a:p>
            <a:pPr lvl="1" rtl="0"/>
            <a:r>
              <a:rPr lang="ja-JP" altLang="x-none" sz="1600" b="0" dirty="0">
                <a:ea typeface="+mn-ea"/>
              </a:rPr>
              <a:t>係数</a:t>
            </a:r>
            <a:r>
              <a:rPr lang="x-none" altLang="ja-JP" sz="1600" b="0" dirty="0">
                <a:ea typeface="+mn-ea"/>
              </a:rPr>
              <a:t>10</a:t>
            </a:r>
            <a:r>
              <a:rPr lang="ja-JP" altLang="x-none" sz="1600" b="0" dirty="0">
                <a:ea typeface="+mn-ea"/>
              </a:rPr>
              <a:t>は、経口と静脈注射のバイオアベイラビィティの差を補正するための初期値である　（</a:t>
            </a:r>
            <a:r>
              <a:rPr lang="x-none" altLang="ja-JP" sz="1600" b="0" dirty="0">
                <a:ea typeface="+mn-ea"/>
              </a:rPr>
              <a:t>Q3D</a:t>
            </a:r>
            <a:r>
              <a:rPr lang="ja-JP" altLang="x-none" sz="1600" b="0" dirty="0">
                <a:ea typeface="+mn-ea"/>
              </a:rPr>
              <a:t>の</a:t>
            </a:r>
            <a:r>
              <a:rPr lang="x-none" altLang="ja-JP" sz="1600" b="0" dirty="0">
                <a:ea typeface="+mn-ea"/>
              </a:rPr>
              <a:t>3.1</a:t>
            </a:r>
            <a:r>
              <a:rPr lang="ja-JP" altLang="x-none" sz="1600" b="0" dirty="0">
                <a:ea typeface="+mn-ea"/>
              </a:rPr>
              <a:t>項を参照）。</a:t>
            </a:r>
          </a:p>
          <a:p>
            <a:pPr rtl="0"/>
            <a:r>
              <a:rPr lang="ja-JP" altLang="x-none" sz="1800" b="0" dirty="0"/>
              <a:t>事例：週</a:t>
            </a:r>
            <a:r>
              <a:rPr lang="x-none" altLang="ja-JP" sz="1800" b="0" dirty="0"/>
              <a:t>1</a:t>
            </a:r>
            <a:r>
              <a:rPr lang="ja-JP" altLang="x-none" sz="1800" b="0" dirty="0"/>
              <a:t>回静脈内投与</a:t>
            </a:r>
          </a:p>
          <a:p>
            <a:pPr rtl="0"/>
            <a:r>
              <a:rPr lang="x-none" altLang="ja-JP" sz="1800" b="0" dirty="0"/>
              <a:t>Q3D</a:t>
            </a:r>
            <a:r>
              <a:rPr lang="ja-JP" altLang="x-none" sz="1800" b="0" dirty="0"/>
              <a:t>における設定</a:t>
            </a:r>
            <a:r>
              <a:rPr lang="x-none" altLang="ja-JP" sz="1800" b="0" dirty="0" smtClean="0"/>
              <a:t>PDE</a:t>
            </a:r>
            <a:r>
              <a:rPr lang="ja-JP" altLang="en-US" sz="1800" b="0" dirty="0" smtClean="0"/>
              <a:t>値</a:t>
            </a:r>
            <a:r>
              <a:rPr lang="ja-JP" altLang="x-none" sz="1800" b="0" dirty="0" smtClean="0"/>
              <a:t>：</a:t>
            </a:r>
            <a:endParaRPr lang="ja-JP" altLang="x-none" sz="1800" b="0" dirty="0"/>
          </a:p>
          <a:p>
            <a:pPr lvl="1" rtl="0"/>
            <a:r>
              <a:rPr lang="ja-JP" altLang="x-none" sz="1600" dirty="0">
                <a:ea typeface="+mn-ea"/>
              </a:rPr>
              <a:t>経口製剤の</a:t>
            </a:r>
            <a:r>
              <a:rPr lang="x-none" altLang="ja-JP" sz="1600" dirty="0">
                <a:ea typeface="+mn-ea"/>
              </a:rPr>
              <a:t>PDE = 0.12 mg/kg/d × 50 kg / 1 × 10 × 5 × 1 × 1 = 120 μg/day </a:t>
            </a:r>
            <a:endParaRPr lang="ja-JP" altLang="x-none" sz="1600" dirty="0">
              <a:ea typeface="+mn-ea"/>
            </a:endParaRPr>
          </a:p>
          <a:p>
            <a:pPr lvl="1" rtl="0"/>
            <a:r>
              <a:rPr lang="ja-JP" altLang="x-none" sz="1600" dirty="0">
                <a:ea typeface="+mn-ea"/>
              </a:rPr>
              <a:t>静脈注射剤の</a:t>
            </a:r>
            <a:r>
              <a:rPr lang="x-none" altLang="ja-JP" sz="1600" dirty="0">
                <a:ea typeface="+mn-ea"/>
              </a:rPr>
              <a:t>PDE = 120/10= 12 μg/day </a:t>
            </a:r>
            <a:endParaRPr lang="ja-JP" altLang="x-none" sz="1600" dirty="0">
              <a:ea typeface="+mn-ea"/>
            </a:endParaRPr>
          </a:p>
          <a:p>
            <a:pPr rtl="0"/>
            <a:r>
              <a:rPr lang="ja-JP" altLang="x-none" sz="1800" b="0" dirty="0"/>
              <a:t>血漿中消失半減期（</a:t>
            </a:r>
            <a:r>
              <a:rPr lang="x-none" altLang="ja-JP" sz="1800" b="0" dirty="0"/>
              <a:t>10</a:t>
            </a:r>
            <a:r>
              <a:rPr lang="ja-JP" altLang="x-none" sz="1800" b="0" dirty="0"/>
              <a:t>日）に関連した投与間隔に基づき、</a:t>
            </a:r>
            <a:r>
              <a:rPr lang="x-none" altLang="ja-JP" sz="1800" b="0" dirty="0"/>
              <a:t>F2.1</a:t>
            </a:r>
            <a:r>
              <a:rPr lang="ja-JP" altLang="x-none" sz="1800" b="0" dirty="0"/>
              <a:t>は</a:t>
            </a:r>
            <a:r>
              <a:rPr lang="x-none" altLang="ja-JP" sz="1800" b="0" dirty="0"/>
              <a:t>2.33</a:t>
            </a:r>
            <a:r>
              <a:rPr lang="ja-JP" altLang="x-none" sz="1800" b="0" dirty="0"/>
              <a:t>に修正できる（投与間隔／半減期の比率 </a:t>
            </a:r>
            <a:r>
              <a:rPr lang="x-none" altLang="ja-JP" sz="1800" b="0" dirty="0"/>
              <a:t>=7/10 = 0.7</a:t>
            </a:r>
            <a:r>
              <a:rPr lang="ja-JP" altLang="x-none" sz="1800" b="0" dirty="0" err="1"/>
              <a:t>、</a:t>
            </a:r>
            <a:r>
              <a:rPr lang="ja-JP" altLang="x-none" sz="1800" b="0" dirty="0"/>
              <a:t>数値についてはモジュール</a:t>
            </a:r>
            <a:r>
              <a:rPr lang="x-none" altLang="ja-JP" sz="1800" b="0" dirty="0"/>
              <a:t>2</a:t>
            </a:r>
            <a:r>
              <a:rPr lang="ja-JP" altLang="x-none" sz="1800" b="0" dirty="0"/>
              <a:t>の付属書を参照）。</a:t>
            </a:r>
            <a:r>
              <a:rPr lang="x-none" altLang="ja-JP" sz="1800" b="0" dirty="0"/>
              <a:t>F2.2</a:t>
            </a:r>
            <a:r>
              <a:rPr lang="ja-JP" altLang="x-none" sz="1800" b="0" dirty="0"/>
              <a:t>は</a:t>
            </a:r>
            <a:r>
              <a:rPr lang="x-none" altLang="ja-JP" sz="1800" b="0" dirty="0"/>
              <a:t>3.16</a:t>
            </a:r>
            <a:r>
              <a:rPr lang="ja-JP" altLang="x-none" sz="1800" b="0" dirty="0"/>
              <a:t>のままとする。 </a:t>
            </a:r>
          </a:p>
          <a:p>
            <a:pPr lvl="1" rtl="0"/>
            <a:r>
              <a:rPr lang="x-none" altLang="ja-JP" sz="1600" b="0" dirty="0">
                <a:ea typeface="+mn-ea"/>
              </a:rPr>
              <a:t>F2</a:t>
            </a:r>
            <a:r>
              <a:rPr lang="ja-JP" altLang="x-none" sz="1600" b="0" dirty="0">
                <a:ea typeface="+mn-ea"/>
              </a:rPr>
              <a:t>（修正後）</a:t>
            </a:r>
            <a:r>
              <a:rPr lang="x-none" altLang="ja-JP" sz="1600" b="0" dirty="0">
                <a:ea typeface="+mn-ea"/>
              </a:rPr>
              <a:t>= F2.1 × F2.2 = 2.33 × 3.16 = 7.36 </a:t>
            </a:r>
            <a:endParaRPr lang="ja-JP" altLang="x-none" sz="1600" b="0" dirty="0">
              <a:ea typeface="+mn-ea"/>
            </a:endParaRPr>
          </a:p>
          <a:p>
            <a:pPr rtl="0"/>
            <a:r>
              <a:rPr lang="ja-JP" altLang="x-none" sz="1800" b="0" dirty="0"/>
              <a:t>経口製剤の</a:t>
            </a:r>
            <a:r>
              <a:rPr lang="ja-JP" altLang="en-US" sz="1800" b="0" dirty="0"/>
              <a:t>許容レベル</a:t>
            </a:r>
            <a:r>
              <a:rPr lang="ja-JP" altLang="x-none" sz="1800" b="0" dirty="0"/>
              <a:t>（</a:t>
            </a:r>
            <a:r>
              <a:rPr lang="x-none" altLang="ja-JP" sz="1800" b="0" dirty="0"/>
              <a:t>AL</a:t>
            </a:r>
            <a:r>
              <a:rPr lang="ja-JP" altLang="x-none" sz="1800" b="0" dirty="0"/>
              <a:t>）</a:t>
            </a:r>
            <a:r>
              <a:rPr lang="x-none" altLang="ja-JP" sz="1800" b="0" dirty="0"/>
              <a:t>= 0.12 mg/kg/d × 50 kg / 1 × </a:t>
            </a:r>
            <a:r>
              <a:rPr lang="x-none" altLang="ja-JP" sz="1800" i="1" dirty="0"/>
              <a:t>7.36</a:t>
            </a:r>
            <a:r>
              <a:rPr lang="ja-JP" altLang="x-none" sz="1800" b="0" dirty="0"/>
              <a:t> </a:t>
            </a:r>
            <a:r>
              <a:rPr lang="x-none" altLang="ja-JP" sz="1800" b="0" dirty="0"/>
              <a:t>× 5 × 1 × 1 = 163 μg/day </a:t>
            </a:r>
            <a:endParaRPr lang="ja-JP" altLang="x-none" sz="1800" b="0" dirty="0"/>
          </a:p>
          <a:p>
            <a:pPr rtl="0"/>
            <a:r>
              <a:rPr lang="ja-JP" altLang="x-none" sz="1800" b="0" dirty="0"/>
              <a:t>静脈注射剤の</a:t>
            </a:r>
            <a:r>
              <a:rPr lang="x-none" altLang="ja-JP" sz="1800" b="0" dirty="0"/>
              <a:t>AL = 163 μg/day / 10 = </a:t>
            </a:r>
            <a:r>
              <a:rPr lang="ja-JP" altLang="x-none" sz="1800" b="0" dirty="0"/>
              <a:t>～</a:t>
            </a:r>
            <a:r>
              <a:rPr lang="x-none" altLang="ja-JP" sz="1800" b="0" dirty="0"/>
              <a:t>16 μg/day </a:t>
            </a:r>
            <a:endParaRPr lang="ja-JP" altLang="x-none" sz="1800" b="0" dirty="0"/>
          </a:p>
        </p:txBody>
      </p:sp>
    </p:spTree>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marL="742950" indent="-742950" rtl="0"/>
            <a:r>
              <a:rPr lang="x-none" altLang="ja-JP" sz="3000"/>
              <a:t>B]	</a:t>
            </a:r>
            <a:r>
              <a:rPr lang="ja-JP" altLang="x-none" sz="3000"/>
              <a:t>修正係数の修正</a:t>
            </a:r>
            <a:endParaRPr lang="ja-JP" altLang="en-GB" sz="3000"/>
          </a:p>
        </p:txBody>
      </p:sp>
      <p:sp>
        <p:nvSpPr>
          <p:cNvPr id="3" name="Content Placeholder 2"/>
          <p:cNvSpPr>
            <a:spLocks noGrp="1"/>
          </p:cNvSpPr>
          <p:nvPr>
            <p:ph idx="1"/>
          </p:nvPr>
        </p:nvSpPr>
        <p:spPr/>
        <p:txBody>
          <a:bodyPr rtlCol="0"/>
          <a:lstStyle/>
          <a:p>
            <a:pPr rtl="0"/>
            <a:r>
              <a:rPr lang="x-none" altLang="ja-JP" sz="2400" b="0" dirty="0" smtClean="0"/>
              <a:t>PDE</a:t>
            </a:r>
            <a:r>
              <a:rPr lang="ja-JP" altLang="en-US" sz="2400" b="0" dirty="0" smtClean="0"/>
              <a:t>値</a:t>
            </a:r>
            <a:r>
              <a:rPr lang="ja-JP" altLang="x-none" sz="2400" b="0" dirty="0" smtClean="0"/>
              <a:t>は</a:t>
            </a:r>
            <a:r>
              <a:rPr lang="ja-JP" altLang="x-none" sz="2400" b="0" dirty="0"/>
              <a:t>生涯にわたる曝露量に対して</a:t>
            </a:r>
            <a:r>
              <a:rPr lang="ja-JP" altLang="en-US" sz="2400" b="0" dirty="0"/>
              <a:t>算出</a:t>
            </a:r>
            <a:r>
              <a:rPr lang="ja-JP" altLang="x-none" sz="2400" b="0" dirty="0"/>
              <a:t>された</a:t>
            </a:r>
          </a:p>
          <a:p>
            <a:pPr rtl="0"/>
            <a:r>
              <a:rPr lang="ja-JP" altLang="x-none" sz="2400" b="0" dirty="0"/>
              <a:t>非慢性的な使用を考慮して修正係数は調整できる。</a:t>
            </a:r>
          </a:p>
          <a:p>
            <a:pPr lvl="1" rtl="0"/>
            <a:r>
              <a:rPr lang="ja-JP" altLang="x-none" sz="2000" b="0" dirty="0">
                <a:ea typeface="+mn-ea"/>
              </a:rPr>
              <a:t>目的の臨床用途に関連して</a:t>
            </a:r>
            <a:r>
              <a:rPr lang="x-none" altLang="ja-JP" sz="2000" b="0" dirty="0" smtClean="0">
                <a:ea typeface="+mn-ea"/>
              </a:rPr>
              <a:t>PDE</a:t>
            </a:r>
            <a:r>
              <a:rPr lang="ja-JP" altLang="en-US" sz="2000" b="0" dirty="0" smtClean="0">
                <a:ea typeface="+mn-ea"/>
              </a:rPr>
              <a:t>値</a:t>
            </a:r>
            <a:r>
              <a:rPr lang="ja-JP" altLang="x-none" sz="2000" b="0" dirty="0" smtClean="0">
                <a:ea typeface="+mn-ea"/>
              </a:rPr>
              <a:t>を</a:t>
            </a:r>
            <a:r>
              <a:rPr lang="ja-JP" altLang="x-none" sz="2000" b="0" dirty="0">
                <a:ea typeface="+mn-ea"/>
              </a:rPr>
              <a:t>設定するために用いた試験の期間（係数</a:t>
            </a:r>
            <a:r>
              <a:rPr lang="x-none" altLang="ja-JP" sz="2000" b="0" dirty="0">
                <a:ea typeface="+mn-ea"/>
              </a:rPr>
              <a:t>F3</a:t>
            </a:r>
            <a:r>
              <a:rPr lang="ja-JP" altLang="x-none" sz="2000" b="0" dirty="0">
                <a:ea typeface="+mn-ea"/>
              </a:rPr>
              <a:t>）</a:t>
            </a:r>
          </a:p>
          <a:p>
            <a:pPr lvl="1" rtl="0"/>
            <a:r>
              <a:rPr lang="ja-JP" altLang="x-none" sz="2000" b="0" dirty="0">
                <a:ea typeface="+mn-ea"/>
              </a:rPr>
              <a:t>観察された毒性の本質及び重大性、ならびに毒性が可逆的であったかどうか（係数</a:t>
            </a:r>
            <a:r>
              <a:rPr lang="x-none" altLang="ja-JP" sz="2000" b="0" dirty="0">
                <a:ea typeface="+mn-ea"/>
              </a:rPr>
              <a:t>F4</a:t>
            </a:r>
            <a:r>
              <a:rPr lang="ja-JP" altLang="x-none" sz="2000" b="0" dirty="0">
                <a:ea typeface="+mn-ea"/>
              </a:rPr>
              <a:t>）</a:t>
            </a:r>
          </a:p>
          <a:p>
            <a:pPr rtl="0"/>
            <a:r>
              <a:rPr lang="ja-JP" altLang="x-none" sz="2400" b="0" dirty="0"/>
              <a:t>例： </a:t>
            </a:r>
          </a:p>
          <a:p>
            <a:pPr lvl="1" rtl="0"/>
            <a:r>
              <a:rPr lang="x-none" altLang="ja-JP" sz="2000" dirty="0">
                <a:ea typeface="+mn-ea"/>
              </a:rPr>
              <a:t>B4</a:t>
            </a:r>
            <a:r>
              <a:rPr lang="ja-JP" altLang="x-none" sz="2000" dirty="0">
                <a:ea typeface="+mn-ea"/>
              </a:rPr>
              <a:t>：間欠投与</a:t>
            </a:r>
          </a:p>
          <a:p>
            <a:pPr lvl="1" rtl="0"/>
            <a:r>
              <a:rPr lang="x-none" altLang="ja-JP" sz="2000" dirty="0">
                <a:ea typeface="+mn-ea"/>
              </a:rPr>
              <a:t>B5</a:t>
            </a:r>
            <a:r>
              <a:rPr lang="ja-JP" altLang="x-none" sz="2000" dirty="0">
                <a:ea typeface="+mn-ea"/>
              </a:rPr>
              <a:t>：単回投与治</a:t>
            </a:r>
            <a:r>
              <a:rPr lang="ja-JP" altLang="x-none" dirty="0">
                <a:ea typeface="+mn-ea"/>
              </a:rPr>
              <a:t>療 </a:t>
            </a:r>
          </a:p>
          <a:p>
            <a:pPr rtl="0">
              <a:buNone/>
            </a:pPr>
            <a:endParaRPr lang="ja-JP" altLang="en-GB" dirty="0"/>
          </a:p>
        </p:txBody>
      </p:sp>
    </p:spTree>
  </p:cSld>
  <p:clrMapOvr>
    <a:masterClrMapping/>
  </p:clrMapOvr>
  <p:transition>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tabLst>
                <a:tab pos="8245475" algn="r"/>
              </a:tabLst>
            </a:pPr>
            <a:r>
              <a:rPr lang="ja-JP" altLang="x-none" sz="3000"/>
              <a:t>例</a:t>
            </a:r>
            <a:r>
              <a:rPr lang="x-none" altLang="ja-JP" sz="3000"/>
              <a:t>B4</a:t>
            </a:r>
            <a:r>
              <a:rPr lang="ja-JP" altLang="x-none" sz="3000"/>
              <a:t>：間欠投与で</a:t>
            </a:r>
            <a:r>
              <a:rPr lang="x-none" altLang="ja-JP" sz="3000"/>
              <a:t>F3</a:t>
            </a:r>
            <a:r>
              <a:rPr lang="ja-JP" altLang="x-none" sz="3000"/>
              <a:t>を修正 </a:t>
            </a:r>
            <a:r>
              <a:rPr lang="ja-JP" altLang="x-none"/>
              <a:t>	</a:t>
            </a:r>
            <a:endParaRPr lang="ja-JP" altLang="en-GB"/>
          </a:p>
        </p:txBody>
      </p:sp>
      <p:sp>
        <p:nvSpPr>
          <p:cNvPr id="3" name="Content Placeholder 2"/>
          <p:cNvSpPr>
            <a:spLocks noGrp="1"/>
          </p:cNvSpPr>
          <p:nvPr>
            <p:ph idx="1"/>
          </p:nvPr>
        </p:nvSpPr>
        <p:spPr/>
        <p:txBody>
          <a:bodyPr rtlCol="0"/>
          <a:lstStyle/>
          <a:p>
            <a:pPr rtl="0"/>
            <a:r>
              <a:rPr lang="ja-JP" altLang="x-none" sz="2400" b="0" dirty="0"/>
              <a:t>事例：</a:t>
            </a:r>
            <a:r>
              <a:rPr lang="x-none" altLang="ja-JP" sz="2400" b="0" dirty="0"/>
              <a:t>3</a:t>
            </a:r>
            <a:r>
              <a:rPr lang="ja-JP" altLang="x-none" sz="2400" b="0" dirty="0"/>
              <a:t>ヵ月ごとに静脈内投与が必要な骨粗鬆症の治療。 </a:t>
            </a:r>
          </a:p>
          <a:p>
            <a:pPr rtl="0"/>
            <a:r>
              <a:rPr lang="ja-JP" altLang="x-none" sz="2400" b="0" dirty="0"/>
              <a:t>製剤の調製：滅菌水で</a:t>
            </a:r>
            <a:r>
              <a:rPr lang="x-none" altLang="ja-JP" sz="2400" b="0" dirty="0"/>
              <a:t>1 mg/mL</a:t>
            </a:r>
            <a:r>
              <a:rPr lang="ja-JP" altLang="x-none" sz="2400" b="0" dirty="0"/>
              <a:t>の濃度に再溶解したドライパウダーには、</a:t>
            </a:r>
            <a:r>
              <a:rPr lang="x-none" altLang="ja-JP" sz="2400" b="0" dirty="0"/>
              <a:t>23 µg</a:t>
            </a:r>
            <a:r>
              <a:rPr lang="ja-JP" altLang="x-none" sz="2400" b="0" dirty="0"/>
              <a:t>の元素不純物</a:t>
            </a:r>
            <a:r>
              <a:rPr lang="x-none" altLang="ja-JP" sz="2400" b="0" dirty="0"/>
              <a:t>X</a:t>
            </a:r>
            <a:r>
              <a:rPr lang="ja-JP" altLang="x-none" sz="2400" b="0" dirty="0"/>
              <a:t>が含まれることがわかっている。</a:t>
            </a:r>
            <a:r>
              <a:rPr lang="ja-JP" altLang="x-none" sz="2400" b="0" dirty="0">
                <a:solidFill>
                  <a:srgbClr val="00B050"/>
                </a:solidFill>
              </a:rPr>
              <a:t> </a:t>
            </a:r>
          </a:p>
          <a:p>
            <a:pPr rtl="0"/>
            <a:r>
              <a:rPr lang="x-none" altLang="ja-JP" sz="2400" b="0" dirty="0"/>
              <a:t>Q3D</a:t>
            </a:r>
            <a:r>
              <a:rPr lang="ja-JP" altLang="x-none" sz="2400" b="0" dirty="0"/>
              <a:t>における設定</a:t>
            </a:r>
            <a:r>
              <a:rPr lang="x-none" altLang="ja-JP" sz="2400" b="0" dirty="0" smtClean="0"/>
              <a:t>PDE</a:t>
            </a:r>
            <a:r>
              <a:rPr lang="ja-JP" altLang="en-US" sz="2400" b="0" dirty="0" smtClean="0"/>
              <a:t>値</a:t>
            </a:r>
            <a:r>
              <a:rPr lang="ja-JP" altLang="x-none" sz="2400" b="0" dirty="0" smtClean="0"/>
              <a:t>：</a:t>
            </a:r>
            <a:r>
              <a:rPr lang="ja-JP" altLang="x-none" sz="2400" b="0" dirty="0"/>
              <a:t>注射剤の</a:t>
            </a:r>
            <a:r>
              <a:rPr lang="x-none" altLang="ja-JP" sz="2400" b="0" dirty="0" smtClean="0"/>
              <a:t>PDE</a:t>
            </a:r>
            <a:r>
              <a:rPr lang="ja-JP" altLang="en-US" sz="2400" b="0" dirty="0" smtClean="0"/>
              <a:t>値</a:t>
            </a:r>
            <a:r>
              <a:rPr lang="ja-JP" altLang="x-none" sz="2400" b="0" dirty="0" smtClean="0"/>
              <a:t>と</a:t>
            </a:r>
            <a:r>
              <a:rPr lang="ja-JP" altLang="x-none" sz="2400" b="0" dirty="0"/>
              <a:t>して</a:t>
            </a:r>
            <a:r>
              <a:rPr lang="x-none" altLang="ja-JP" sz="2400" b="0" dirty="0"/>
              <a:t>12 µg/day</a:t>
            </a:r>
            <a:endParaRPr lang="ja-JP" altLang="x-none" sz="2400" b="0" dirty="0"/>
          </a:p>
          <a:p>
            <a:pPr lvl="1" rtl="0"/>
            <a:r>
              <a:rPr lang="x-none" altLang="ja-JP" sz="2000" dirty="0">
                <a:ea typeface="+mn-ea"/>
              </a:rPr>
              <a:t>PDE</a:t>
            </a:r>
            <a:r>
              <a:rPr lang="ja-JP" altLang="x-none" sz="2000" dirty="0">
                <a:ea typeface="+mn-ea"/>
              </a:rPr>
              <a:t>（経口）</a:t>
            </a:r>
            <a:r>
              <a:rPr lang="x-none" altLang="ja-JP" sz="2000" dirty="0">
                <a:ea typeface="+mn-ea"/>
              </a:rPr>
              <a:t>= 0.12 mg/kg/d × 50 kg / 1 × 10 × 5 × 1 × 1 = 0.12 mg/d = 120 µg/day</a:t>
            </a:r>
            <a:endParaRPr lang="ja-JP" altLang="x-none" sz="2000" dirty="0">
              <a:ea typeface="+mn-ea"/>
            </a:endParaRPr>
          </a:p>
          <a:p>
            <a:pPr lvl="1" rtl="0"/>
            <a:r>
              <a:rPr lang="x-none" altLang="ja-JP" sz="2000" dirty="0">
                <a:ea typeface="+mn-ea"/>
              </a:rPr>
              <a:t>PDE</a:t>
            </a:r>
            <a:r>
              <a:rPr lang="ja-JP" altLang="x-none" sz="2000" dirty="0">
                <a:ea typeface="+mn-ea"/>
              </a:rPr>
              <a:t>（注射）</a:t>
            </a:r>
            <a:r>
              <a:rPr lang="x-none" altLang="ja-JP" sz="2000" dirty="0">
                <a:ea typeface="+mn-ea"/>
              </a:rPr>
              <a:t>= PDE</a:t>
            </a:r>
            <a:r>
              <a:rPr lang="ja-JP" altLang="x-none" sz="2000" dirty="0">
                <a:ea typeface="+mn-ea"/>
              </a:rPr>
              <a:t>（経口）</a:t>
            </a:r>
            <a:r>
              <a:rPr lang="x-none" altLang="ja-JP" sz="2000" dirty="0">
                <a:ea typeface="+mn-ea"/>
              </a:rPr>
              <a:t>/ 10 = 12 µg/day</a:t>
            </a:r>
            <a:endParaRPr lang="ja-JP" altLang="x-none" sz="2000" dirty="0">
              <a:ea typeface="+mn-ea"/>
            </a:endParaRPr>
          </a:p>
        </p:txBody>
      </p:sp>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2"/>
            <a:ext cx="8708296" cy="790575"/>
          </a:xfrm>
        </p:spPr>
        <p:txBody>
          <a:bodyPr rtlCol="0"/>
          <a:lstStyle/>
          <a:p>
            <a:pPr rtl="0">
              <a:tabLst>
                <a:tab pos="8245475" algn="r"/>
              </a:tabLst>
            </a:pPr>
            <a:r>
              <a:rPr lang="ja-JP" altLang="x-none" sz="3000" dirty="0"/>
              <a:t>例</a:t>
            </a:r>
            <a:r>
              <a:rPr lang="x-none" altLang="ja-JP" sz="3000" dirty="0"/>
              <a:t>B4</a:t>
            </a:r>
            <a:r>
              <a:rPr lang="ja-JP" altLang="x-none" sz="3000" dirty="0"/>
              <a:t>：間欠投与で</a:t>
            </a:r>
            <a:r>
              <a:rPr lang="x-none" altLang="ja-JP" sz="3000" dirty="0"/>
              <a:t>F3</a:t>
            </a:r>
            <a:r>
              <a:rPr lang="ja-JP" altLang="x-none" sz="3000" dirty="0"/>
              <a:t>を修正（続き）</a:t>
            </a:r>
            <a:endParaRPr lang="ja-JP" altLang="en-GB" sz="3000" dirty="0"/>
          </a:p>
        </p:txBody>
      </p:sp>
      <p:sp>
        <p:nvSpPr>
          <p:cNvPr id="3" name="Content Placeholder 2"/>
          <p:cNvSpPr>
            <a:spLocks noGrp="1"/>
          </p:cNvSpPr>
          <p:nvPr>
            <p:ph idx="1"/>
          </p:nvPr>
        </p:nvSpPr>
        <p:spPr/>
        <p:txBody>
          <a:bodyPr rtlCol="0"/>
          <a:lstStyle/>
          <a:p>
            <a:pPr rtl="0"/>
            <a:r>
              <a:rPr lang="x-none" altLang="ja-JP" sz="2000" b="0" dirty="0"/>
              <a:t>F3</a:t>
            </a:r>
            <a:r>
              <a:rPr lang="ja-JP" altLang="x-none" sz="2000" b="0" dirty="0"/>
              <a:t>を</a:t>
            </a:r>
            <a:r>
              <a:rPr lang="x-none" altLang="ja-JP" sz="2000" b="0" dirty="0"/>
              <a:t>5</a:t>
            </a:r>
            <a:r>
              <a:rPr lang="ja-JP" altLang="x-none" sz="2000" b="0" dirty="0"/>
              <a:t>から</a:t>
            </a:r>
            <a:r>
              <a:rPr lang="x-none" altLang="ja-JP" sz="2000" b="0" dirty="0"/>
              <a:t>2</a:t>
            </a:r>
            <a:r>
              <a:rPr lang="ja-JP" altLang="x-none" sz="2000" b="0" dirty="0"/>
              <a:t>に変更する妥当性の説明</a:t>
            </a:r>
            <a:r>
              <a:rPr lang="ja-JP" altLang="x-none" sz="2000" dirty="0"/>
              <a:t>： </a:t>
            </a:r>
            <a:endParaRPr lang="ja-JP" altLang="en-GB" sz="2000" dirty="0">
              <a:solidFill>
                <a:srgbClr val="FF0000"/>
              </a:solidFill>
            </a:endParaRPr>
          </a:p>
          <a:p>
            <a:pPr lvl="1" rtl="0"/>
            <a:r>
              <a:rPr lang="ja-JP" altLang="x-none" sz="2000" dirty="0">
                <a:ea typeface="+mn-ea"/>
              </a:rPr>
              <a:t>設定</a:t>
            </a:r>
            <a:r>
              <a:rPr lang="x-none" altLang="ja-JP" sz="2000" dirty="0" smtClean="0">
                <a:ea typeface="+mn-ea"/>
              </a:rPr>
              <a:t>PDE</a:t>
            </a:r>
            <a:r>
              <a:rPr lang="ja-JP" altLang="en-US" sz="2000" dirty="0" smtClean="0">
                <a:ea typeface="+mn-ea"/>
              </a:rPr>
              <a:t>値</a:t>
            </a:r>
            <a:r>
              <a:rPr lang="ja-JP" altLang="x-none" sz="2000" dirty="0" smtClean="0">
                <a:ea typeface="+mn-ea"/>
              </a:rPr>
              <a:t>は</a:t>
            </a:r>
            <a:r>
              <a:rPr lang="ja-JP" altLang="x-none" sz="2000" dirty="0">
                <a:ea typeface="+mn-ea"/>
              </a:rPr>
              <a:t>ラット</a:t>
            </a:r>
            <a:r>
              <a:rPr lang="x-none" altLang="ja-JP" sz="2000" dirty="0">
                <a:ea typeface="+mn-ea"/>
              </a:rPr>
              <a:t>3</a:t>
            </a:r>
            <a:r>
              <a:rPr lang="ja-JP" altLang="x-none" sz="2000" dirty="0">
                <a:ea typeface="+mn-ea"/>
              </a:rPr>
              <a:t>ヵ月試験に基づいており、これを</a:t>
            </a:r>
            <a:r>
              <a:rPr lang="x-none" altLang="ja-JP" sz="2000" dirty="0">
                <a:ea typeface="+mn-ea"/>
              </a:rPr>
              <a:t>F3 = 5</a:t>
            </a:r>
            <a:r>
              <a:rPr lang="ja-JP" altLang="x-none" sz="2000" dirty="0">
                <a:ea typeface="+mn-ea"/>
              </a:rPr>
              <a:t>で長期投与に外挿した。 </a:t>
            </a:r>
          </a:p>
          <a:p>
            <a:pPr lvl="1" rtl="0"/>
            <a:r>
              <a:rPr lang="ja-JP" altLang="x-none" sz="2000" dirty="0">
                <a:ea typeface="+mn-ea"/>
              </a:rPr>
              <a:t>連日投与に比べて投与頻度が低い</a:t>
            </a:r>
          </a:p>
          <a:p>
            <a:pPr lvl="1" rtl="0"/>
            <a:r>
              <a:rPr lang="ja-JP" altLang="x-none" sz="2000" dirty="0">
                <a:ea typeface="+mn-ea"/>
              </a:rPr>
              <a:t>元素不純物</a:t>
            </a:r>
            <a:r>
              <a:rPr lang="x-none" altLang="ja-JP" sz="2000" dirty="0">
                <a:ea typeface="+mn-ea"/>
              </a:rPr>
              <a:t>X</a:t>
            </a:r>
            <a:r>
              <a:rPr lang="ja-JP" altLang="x-none" sz="2000" dirty="0">
                <a:ea typeface="+mn-ea"/>
              </a:rPr>
              <a:t>が急性毒性や局所作用を示すという証拠はない</a:t>
            </a:r>
            <a:endParaRPr lang="ja-JP" altLang="en-GB" sz="2000" strike="dblStrike" dirty="0">
              <a:ea typeface="+mn-ea"/>
            </a:endParaRPr>
          </a:p>
          <a:p>
            <a:pPr rtl="0"/>
            <a:r>
              <a:rPr lang="ja-JP" altLang="x-none" sz="2000" b="0" dirty="0"/>
              <a:t>修正した計算：</a:t>
            </a:r>
          </a:p>
          <a:p>
            <a:pPr lvl="1" rtl="0"/>
            <a:r>
              <a:rPr lang="ja-JP" altLang="x-none" sz="2000" dirty="0">
                <a:ea typeface="+mn-ea"/>
              </a:rPr>
              <a:t>経口製剤の</a:t>
            </a:r>
            <a:r>
              <a:rPr lang="ja-JP" altLang="en-US" sz="2000" dirty="0">
                <a:ea typeface="+mn-ea"/>
              </a:rPr>
              <a:t>許容レベル</a:t>
            </a:r>
            <a:r>
              <a:rPr lang="ja-JP" altLang="x-none" sz="2000" dirty="0">
                <a:ea typeface="+mn-ea"/>
              </a:rPr>
              <a:t>（</a:t>
            </a:r>
            <a:r>
              <a:rPr lang="x-none" altLang="ja-JP" sz="2000" dirty="0">
                <a:ea typeface="+mn-ea"/>
              </a:rPr>
              <a:t>AL</a:t>
            </a:r>
            <a:r>
              <a:rPr lang="ja-JP" altLang="x-none" sz="2000" dirty="0">
                <a:ea typeface="+mn-ea"/>
              </a:rPr>
              <a:t>） </a:t>
            </a:r>
            <a:r>
              <a:rPr lang="x-none" altLang="ja-JP" sz="2000" dirty="0">
                <a:ea typeface="+mn-ea"/>
              </a:rPr>
              <a:t>= 0.12 mg/kg/d × 50 kg / 1 × 10 × </a:t>
            </a:r>
            <a:r>
              <a:rPr lang="x-none" altLang="ja-JP" sz="2000" b="1" dirty="0">
                <a:ea typeface="+mn-ea"/>
              </a:rPr>
              <a:t>2</a:t>
            </a:r>
            <a:r>
              <a:rPr lang="ja-JP" altLang="x-none" sz="2000" dirty="0">
                <a:ea typeface="+mn-ea"/>
              </a:rPr>
              <a:t> </a:t>
            </a:r>
            <a:r>
              <a:rPr lang="x-none" altLang="ja-JP" sz="2000" dirty="0">
                <a:ea typeface="+mn-ea"/>
              </a:rPr>
              <a:t>× 1 × 1 = 300 µg/day</a:t>
            </a:r>
            <a:endParaRPr lang="ja-JP" altLang="x-none" sz="2000" dirty="0">
              <a:ea typeface="+mn-ea"/>
            </a:endParaRPr>
          </a:p>
          <a:p>
            <a:pPr lvl="1" rtl="0"/>
            <a:r>
              <a:rPr lang="ja-JP" altLang="x-none" sz="2000" dirty="0">
                <a:ea typeface="+mn-ea"/>
              </a:rPr>
              <a:t>注射剤の</a:t>
            </a:r>
            <a:r>
              <a:rPr lang="x-none" altLang="ja-JP" sz="2000" dirty="0">
                <a:ea typeface="+mn-ea"/>
              </a:rPr>
              <a:t>AL = PDE</a:t>
            </a:r>
            <a:r>
              <a:rPr lang="ja-JP" altLang="x-none" sz="2000" dirty="0">
                <a:ea typeface="+mn-ea"/>
              </a:rPr>
              <a:t>（経口）</a:t>
            </a:r>
            <a:r>
              <a:rPr lang="x-none" altLang="ja-JP" sz="2000" dirty="0">
                <a:ea typeface="+mn-ea"/>
              </a:rPr>
              <a:t>/ 10 = 30 µg/day </a:t>
            </a:r>
            <a:endParaRPr lang="ja-JP" altLang="x-none" sz="2000" dirty="0">
              <a:ea typeface="+mn-ea"/>
            </a:endParaRPr>
          </a:p>
          <a:p>
            <a:pPr rtl="0"/>
            <a:r>
              <a:rPr lang="ja-JP" altLang="x-none" sz="2000" b="0" dirty="0"/>
              <a:t>したがって、この製剤における安全性の点では、観察された元素不純物</a:t>
            </a:r>
            <a:r>
              <a:rPr lang="x-none" altLang="ja-JP" sz="2000" b="0" dirty="0"/>
              <a:t>X</a:t>
            </a:r>
            <a:r>
              <a:rPr lang="ja-JP" altLang="x-none" sz="2000" b="0" dirty="0"/>
              <a:t>の量</a:t>
            </a:r>
            <a:r>
              <a:rPr lang="x-none" altLang="ja-JP" sz="2000" b="0" dirty="0"/>
              <a:t>23 µg</a:t>
            </a:r>
            <a:r>
              <a:rPr lang="ja-JP" altLang="x-none" sz="2000" b="0" dirty="0"/>
              <a:t>の妥当性を説明できると結論できる</a:t>
            </a:r>
          </a:p>
          <a:p>
            <a:pPr rtl="0"/>
            <a:r>
              <a:rPr lang="ja-JP" altLang="x-none" sz="2000" b="0" dirty="0"/>
              <a:t>品質特性を確認する必要がある。</a:t>
            </a:r>
          </a:p>
        </p:txBody>
      </p:sp>
    </p:spTree>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000" dirty="0"/>
              <a:t>例</a:t>
            </a:r>
            <a:r>
              <a:rPr lang="x-none" altLang="ja-JP" sz="3000" dirty="0"/>
              <a:t>B5</a:t>
            </a:r>
            <a:r>
              <a:rPr lang="ja-JP" altLang="x-none" sz="3000" dirty="0"/>
              <a:t>：単回投与で</a:t>
            </a:r>
            <a:r>
              <a:rPr lang="x-none" altLang="ja-JP" sz="3000" dirty="0"/>
              <a:t>F3</a:t>
            </a:r>
            <a:r>
              <a:rPr lang="ja-JP" altLang="en-US" sz="3000" dirty="0"/>
              <a:t>／</a:t>
            </a:r>
            <a:r>
              <a:rPr lang="ja-JP" altLang="x-none" sz="3000" dirty="0"/>
              <a:t>リスク・ベネフィットを修正 </a:t>
            </a:r>
            <a:endParaRPr lang="ja-JP" altLang="en-GB" sz="3000" dirty="0"/>
          </a:p>
        </p:txBody>
      </p:sp>
      <p:sp>
        <p:nvSpPr>
          <p:cNvPr id="3" name="Content Placeholder 2"/>
          <p:cNvSpPr>
            <a:spLocks noGrp="1"/>
          </p:cNvSpPr>
          <p:nvPr>
            <p:ph idx="1"/>
          </p:nvPr>
        </p:nvSpPr>
        <p:spPr/>
        <p:txBody>
          <a:bodyPr rtlCol="0"/>
          <a:lstStyle/>
          <a:p>
            <a:pPr rtl="0"/>
            <a:r>
              <a:rPr lang="ja-JP" altLang="x-none" sz="2400" b="0" dirty="0"/>
              <a:t>脳卒中用の製剤は急速投与する静脈注射剤である</a:t>
            </a:r>
          </a:p>
          <a:p>
            <a:pPr rtl="0"/>
            <a:r>
              <a:rPr lang="ja-JP" altLang="x-none" sz="2400" b="0" dirty="0"/>
              <a:t>用途は単回投与である </a:t>
            </a:r>
          </a:p>
          <a:p>
            <a:pPr rtl="0"/>
            <a:r>
              <a:rPr lang="ja-JP" altLang="x-none" sz="2400" b="0" dirty="0"/>
              <a:t>製剤の調製：滅菌水で</a:t>
            </a:r>
            <a:r>
              <a:rPr lang="x-none" altLang="ja-JP" sz="2400" b="0" dirty="0"/>
              <a:t>1 mg/mL</a:t>
            </a:r>
            <a:r>
              <a:rPr lang="ja-JP" altLang="x-none" sz="2400" b="0" dirty="0"/>
              <a:t>の濃度に再溶解したドライパウダーには、</a:t>
            </a:r>
            <a:r>
              <a:rPr lang="x-none" altLang="ja-JP" sz="2400" b="0" dirty="0"/>
              <a:t>17.3 µg</a:t>
            </a:r>
            <a:r>
              <a:rPr lang="ja-JP" altLang="x-none" sz="2400" b="0" dirty="0"/>
              <a:t>の元素不純物</a:t>
            </a:r>
            <a:r>
              <a:rPr lang="x-none" altLang="ja-JP" sz="2400" b="0" dirty="0"/>
              <a:t>X</a:t>
            </a:r>
            <a:r>
              <a:rPr lang="ja-JP" altLang="x-none" sz="2400" b="0" dirty="0"/>
              <a:t>及び</a:t>
            </a:r>
            <a:r>
              <a:rPr lang="x-none" altLang="ja-JP" sz="2400" b="0" dirty="0"/>
              <a:t>50 µg</a:t>
            </a:r>
            <a:r>
              <a:rPr lang="ja-JP" altLang="x-none" sz="2400" b="0" dirty="0"/>
              <a:t>の元素不純物</a:t>
            </a:r>
            <a:r>
              <a:rPr lang="x-none" altLang="ja-JP" sz="2400" b="0" dirty="0"/>
              <a:t>Y</a:t>
            </a:r>
            <a:r>
              <a:rPr lang="ja-JP" altLang="x-none" sz="2400" b="0" dirty="0"/>
              <a:t>が含まれることがわかっている。  </a:t>
            </a:r>
          </a:p>
          <a:p>
            <a:pPr lvl="1" rtl="0"/>
            <a:r>
              <a:rPr lang="ja-JP" altLang="x-none" sz="2000" dirty="0">
                <a:ea typeface="+mn-ea"/>
              </a:rPr>
              <a:t>治療に必要な投与容量は</a:t>
            </a:r>
            <a:r>
              <a:rPr lang="x-none" altLang="ja-JP" sz="2000" dirty="0">
                <a:ea typeface="+mn-ea"/>
              </a:rPr>
              <a:t>1 mL</a:t>
            </a:r>
            <a:r>
              <a:rPr lang="ja-JP" altLang="x-none" sz="2000" dirty="0">
                <a:ea typeface="+mn-ea"/>
              </a:rPr>
              <a:t>である。</a:t>
            </a:r>
          </a:p>
          <a:p>
            <a:pPr lvl="1" rtl="0"/>
            <a:r>
              <a:rPr lang="ja-JP" altLang="x-none" sz="2000" b="0" dirty="0">
                <a:ea typeface="+mn-ea"/>
              </a:rPr>
              <a:t>工程</a:t>
            </a:r>
            <a:r>
              <a:rPr lang="ja-JP" altLang="x-none" sz="2000" dirty="0">
                <a:ea typeface="+mn-ea"/>
              </a:rPr>
              <a:t>や供給元</a:t>
            </a:r>
            <a:r>
              <a:rPr lang="ja-JP" altLang="x-none" sz="2000" b="0" dirty="0">
                <a:ea typeface="+mn-ea"/>
              </a:rPr>
              <a:t>の変更によって元素不純物</a:t>
            </a:r>
            <a:r>
              <a:rPr lang="x-none" altLang="ja-JP" sz="2000" b="0" dirty="0">
                <a:ea typeface="+mn-ea"/>
              </a:rPr>
              <a:t>X</a:t>
            </a:r>
            <a:r>
              <a:rPr lang="ja-JP" altLang="x-none" sz="2000" b="0" dirty="0">
                <a:ea typeface="+mn-ea"/>
              </a:rPr>
              <a:t>及び</a:t>
            </a:r>
            <a:r>
              <a:rPr lang="x-none" altLang="ja-JP" sz="2000" b="0" dirty="0">
                <a:ea typeface="+mn-ea"/>
              </a:rPr>
              <a:t>Y</a:t>
            </a:r>
            <a:r>
              <a:rPr lang="ja-JP" altLang="x-none" sz="2000" b="0" dirty="0">
                <a:ea typeface="+mn-ea"/>
              </a:rPr>
              <a:t>の量をさらに減らすことはできない。</a:t>
            </a:r>
          </a:p>
          <a:p>
            <a:pPr lvl="1" rtl="0"/>
            <a:endParaRPr lang="ja-JP" altLang="en-GB" b="0" dirty="0">
              <a:solidFill>
                <a:srgbClr val="FF0000"/>
              </a:solidFill>
              <a:ea typeface="+mn-ea"/>
            </a:endParaRPr>
          </a:p>
        </p:txBody>
      </p:sp>
    </p:spTree>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a:t>法的</a:t>
            </a:r>
            <a:r>
              <a:rPr lang="ja-JP" altLang="en-US" dirty="0"/>
              <a:t>な</a:t>
            </a:r>
            <a:r>
              <a:rPr lang="ja-JP" altLang="x-none" dirty="0"/>
              <a:t>通知</a:t>
            </a:r>
            <a:endParaRPr lang="ja-JP" altLang="en-GB" dirty="0"/>
          </a:p>
        </p:txBody>
      </p:sp>
      <p:sp>
        <p:nvSpPr>
          <p:cNvPr id="3" name="Content Placeholder 2"/>
          <p:cNvSpPr>
            <a:spLocks noGrp="1"/>
          </p:cNvSpPr>
          <p:nvPr>
            <p:ph idx="1"/>
          </p:nvPr>
        </p:nvSpPr>
        <p:spPr/>
        <p:txBody>
          <a:bodyPr rtlCol="0"/>
          <a:lstStyle/>
          <a:p>
            <a:pPr marL="0" indent="0" eaLnBrk="1">
              <a:lnSpc>
                <a:spcPct val="110000"/>
              </a:lnSpc>
              <a:buNone/>
            </a:pPr>
            <a:r>
              <a:rPr lang="ja-JP" altLang="en-US" sz="1700" b="0" dirty="0"/>
              <a:t>本プレゼンテーションは著作権により保護されており、</a:t>
            </a:r>
            <a:r>
              <a:rPr lang="en-US" altLang="ja-JP" sz="1700" b="0" dirty="0"/>
              <a:t>ICH</a:t>
            </a:r>
            <a:r>
              <a:rPr lang="ja-JP" altLang="en-US" sz="1700" b="0" dirty="0"/>
              <a:t>の著作権が常に認められるなら、公有使用許諾のもとで使用、複製、他の業務への組み込み、翻案、修正、翻訳又は配布することができる。本文書を翻案、修正又は翻訳する場合、原プレゼンテーションの変更が行われたこと、又は変更が原本に基づくことを明確に示す、区分する、もしくは確認するための合理的な段階を踏まなければならない。原文書の翻案、修正又は翻訳が</a:t>
            </a:r>
            <a:r>
              <a:rPr lang="en-US" altLang="ja-JP" sz="1700" b="0" dirty="0"/>
              <a:t>ICH</a:t>
            </a:r>
            <a:r>
              <a:rPr lang="ja-JP" altLang="en-US" sz="1700" b="0" dirty="0"/>
              <a:t>により承認された、又は</a:t>
            </a:r>
            <a:r>
              <a:rPr lang="en-US" altLang="ja-JP" sz="1700" b="0" dirty="0"/>
              <a:t>ICH</a:t>
            </a:r>
            <a:r>
              <a:rPr lang="ja-JP" altLang="en-US" sz="1700" b="0" dirty="0"/>
              <a:t>の後援のもとに行われたという印象は避けなければならない。</a:t>
            </a:r>
          </a:p>
          <a:p>
            <a:pPr marL="0" indent="0" eaLnBrk="1">
              <a:lnSpc>
                <a:spcPct val="110000"/>
              </a:lnSpc>
              <a:buNone/>
            </a:pPr>
            <a:r>
              <a:rPr lang="ja-JP" altLang="en-US" sz="1700" b="0" dirty="0"/>
              <a:t>本文書は「現状のまま」提供され、一切の保証を伴わない。如何なる場合も</a:t>
            </a:r>
            <a:r>
              <a:rPr lang="en-US" altLang="ja-JP" sz="1700" b="0" dirty="0"/>
              <a:t>ICH</a:t>
            </a:r>
            <a:r>
              <a:rPr lang="ja-JP" altLang="en-US" sz="1700" b="0" dirty="0"/>
              <a:t>又は原文書の著者は、本文書の使用によって発生する要求、損害もしくはその他の債務に対して責めを負わない。</a:t>
            </a:r>
          </a:p>
          <a:p>
            <a:pPr marL="0" indent="0" eaLnBrk="1">
              <a:lnSpc>
                <a:spcPct val="110000"/>
              </a:lnSpc>
              <a:buNone/>
            </a:pPr>
            <a:r>
              <a:rPr lang="ja-JP" altLang="en-US" sz="1700" b="0" dirty="0"/>
              <a:t>第三者により供給された内容には、上述した許可を適用しない。したがって、著作権が第三者に帰属する文書の場合、その著作権の保有者から複製の許可を取得すること。</a:t>
            </a: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08" y="1329562"/>
            <a:ext cx="8636288" cy="790575"/>
          </a:xfrm>
        </p:spPr>
        <p:txBody>
          <a:bodyPr rtlCol="0"/>
          <a:lstStyle/>
          <a:p>
            <a:pPr rtl="0"/>
            <a:r>
              <a:rPr lang="ja-JP" altLang="x-none" sz="3000" dirty="0"/>
              <a:t>例</a:t>
            </a:r>
            <a:r>
              <a:rPr lang="x-none" altLang="ja-JP" sz="3000" dirty="0"/>
              <a:t>B5</a:t>
            </a:r>
            <a:r>
              <a:rPr lang="ja-JP" altLang="x-none" sz="3000" dirty="0"/>
              <a:t>：単回投与で</a:t>
            </a:r>
            <a:r>
              <a:rPr lang="x-none" altLang="ja-JP" sz="3000" dirty="0"/>
              <a:t>F3</a:t>
            </a:r>
            <a:r>
              <a:rPr lang="ja-JP" altLang="en-US" sz="3000" dirty="0"/>
              <a:t>／</a:t>
            </a:r>
            <a:r>
              <a:rPr lang="ja-JP" altLang="x-none" sz="3000" dirty="0"/>
              <a:t>リスク・ベネフィットを修正																	（続き）</a:t>
            </a:r>
            <a:endParaRPr lang="ja-JP" altLang="en-GB" sz="3000" dirty="0"/>
          </a:p>
        </p:txBody>
      </p:sp>
      <p:sp>
        <p:nvSpPr>
          <p:cNvPr id="3" name="Content Placeholder 2"/>
          <p:cNvSpPr>
            <a:spLocks noGrp="1"/>
          </p:cNvSpPr>
          <p:nvPr>
            <p:ph idx="1"/>
          </p:nvPr>
        </p:nvSpPr>
        <p:spPr/>
        <p:txBody>
          <a:bodyPr rtlCol="0"/>
          <a:lstStyle/>
          <a:p>
            <a:pPr rtl="0"/>
            <a:r>
              <a:rPr lang="x-none" altLang="ja-JP" sz="2400" b="0" dirty="0"/>
              <a:t>Q3D</a:t>
            </a:r>
            <a:r>
              <a:rPr lang="ja-JP" altLang="x-none" sz="2400" b="0" dirty="0"/>
              <a:t>における設定</a:t>
            </a:r>
            <a:r>
              <a:rPr lang="x-none" altLang="ja-JP" sz="2400" b="0" dirty="0" smtClean="0"/>
              <a:t>PDE</a:t>
            </a:r>
            <a:r>
              <a:rPr lang="ja-JP" altLang="en-US" sz="2400" b="0" dirty="0" smtClean="0"/>
              <a:t>値</a:t>
            </a:r>
            <a:r>
              <a:rPr lang="x-none" altLang="ja-JP" sz="2400" b="0" dirty="0" smtClean="0"/>
              <a:t> </a:t>
            </a:r>
            <a:endParaRPr lang="x-none" altLang="ja-JP" sz="2400" b="0" dirty="0"/>
          </a:p>
          <a:p>
            <a:pPr lvl="1" rtl="0"/>
            <a:r>
              <a:rPr lang="ja-JP" altLang="x-none" sz="2000" dirty="0">
                <a:ea typeface="+mn-ea"/>
              </a:rPr>
              <a:t>元素不純物</a:t>
            </a:r>
            <a:r>
              <a:rPr lang="x-none" altLang="ja-JP" sz="2000" dirty="0">
                <a:ea typeface="+mn-ea"/>
              </a:rPr>
              <a:t>X</a:t>
            </a:r>
            <a:r>
              <a:rPr lang="ja-JP" altLang="x-none" sz="2000" dirty="0">
                <a:ea typeface="+mn-ea"/>
              </a:rPr>
              <a:t>：注射剤の</a:t>
            </a:r>
            <a:r>
              <a:rPr lang="x-none" altLang="ja-JP" sz="2000" dirty="0">
                <a:ea typeface="+mn-ea"/>
              </a:rPr>
              <a:t>PDE = 5 µg/day</a:t>
            </a:r>
            <a:endParaRPr lang="ja-JP" altLang="x-none" sz="2000" dirty="0">
              <a:ea typeface="+mn-ea"/>
            </a:endParaRPr>
          </a:p>
          <a:p>
            <a:pPr lvl="1" rtl="0"/>
            <a:r>
              <a:rPr lang="ja-JP" altLang="x-none" sz="2000" dirty="0">
                <a:ea typeface="+mn-ea"/>
              </a:rPr>
              <a:t>元素不純物</a:t>
            </a:r>
            <a:r>
              <a:rPr lang="x-none" altLang="ja-JP" sz="2000" dirty="0">
                <a:ea typeface="+mn-ea"/>
              </a:rPr>
              <a:t>Y</a:t>
            </a:r>
            <a:r>
              <a:rPr lang="ja-JP" altLang="x-none" sz="2000" dirty="0">
                <a:ea typeface="+mn-ea"/>
              </a:rPr>
              <a:t>：注射剤の</a:t>
            </a:r>
            <a:r>
              <a:rPr lang="x-none" altLang="ja-JP" sz="2000" dirty="0">
                <a:ea typeface="+mn-ea"/>
              </a:rPr>
              <a:t>PDE = 20 µg/day </a:t>
            </a:r>
            <a:endParaRPr lang="ja-JP" altLang="x-none" sz="2000" dirty="0">
              <a:ea typeface="+mn-ea"/>
            </a:endParaRPr>
          </a:p>
          <a:p>
            <a:pPr rtl="0"/>
            <a:r>
              <a:rPr lang="x-none" altLang="ja-JP" sz="2400" b="0" dirty="0" smtClean="0"/>
              <a:t>PDE</a:t>
            </a:r>
            <a:r>
              <a:rPr lang="ja-JP" altLang="en-US" sz="2400" b="0" dirty="0" smtClean="0"/>
              <a:t>値</a:t>
            </a:r>
            <a:r>
              <a:rPr lang="ja-JP" altLang="x-none" sz="2400" b="0" dirty="0" smtClean="0"/>
              <a:t>の</a:t>
            </a:r>
            <a:r>
              <a:rPr lang="ja-JP" altLang="x-none" sz="2400" b="0" dirty="0"/>
              <a:t>由来</a:t>
            </a:r>
          </a:p>
          <a:p>
            <a:pPr lvl="1" rtl="0"/>
            <a:r>
              <a:rPr lang="ja-JP" altLang="x-none" sz="2000" dirty="0">
                <a:ea typeface="+mn-ea"/>
              </a:rPr>
              <a:t>元素不純物</a:t>
            </a:r>
            <a:r>
              <a:rPr lang="x-none" altLang="ja-JP" sz="2000" dirty="0">
                <a:ea typeface="+mn-ea"/>
              </a:rPr>
              <a:t>X</a:t>
            </a:r>
            <a:r>
              <a:rPr lang="ja-JP" altLang="x-none" sz="2000" dirty="0">
                <a:ea typeface="+mn-ea"/>
              </a:rPr>
              <a:t>：ヒトでの最小リスクレベル（</a:t>
            </a:r>
            <a:r>
              <a:rPr lang="x-none" altLang="ja-JP" sz="2000" dirty="0">
                <a:ea typeface="+mn-ea"/>
              </a:rPr>
              <a:t>MRL</a:t>
            </a:r>
            <a:r>
              <a:rPr lang="ja-JP" altLang="x-none" sz="2000" dirty="0">
                <a:ea typeface="+mn-ea"/>
              </a:rPr>
              <a:t>）に基づく。調整用の修正係数はない。</a:t>
            </a:r>
          </a:p>
          <a:p>
            <a:pPr lvl="1" rtl="0"/>
            <a:r>
              <a:rPr lang="ja-JP" altLang="x-none" sz="2000" dirty="0">
                <a:ea typeface="+mn-ea"/>
              </a:rPr>
              <a:t>元素不純物</a:t>
            </a:r>
            <a:r>
              <a:rPr lang="x-none" altLang="ja-JP" sz="2000" dirty="0">
                <a:ea typeface="+mn-ea"/>
              </a:rPr>
              <a:t>Y</a:t>
            </a:r>
            <a:r>
              <a:rPr lang="ja-JP" altLang="x-none" sz="2000" dirty="0">
                <a:ea typeface="+mn-ea"/>
              </a:rPr>
              <a:t>：係数</a:t>
            </a:r>
            <a:r>
              <a:rPr lang="x-none" altLang="ja-JP" sz="2000" dirty="0">
                <a:ea typeface="+mn-ea"/>
              </a:rPr>
              <a:t>F3</a:t>
            </a:r>
            <a:r>
              <a:rPr lang="ja-JP" altLang="x-none" sz="2000" dirty="0">
                <a:ea typeface="+mn-ea"/>
              </a:rPr>
              <a:t>は、げっ歯類を用いた</a:t>
            </a:r>
            <a:r>
              <a:rPr lang="x-none" altLang="ja-JP" sz="2000" dirty="0">
                <a:ea typeface="+mn-ea"/>
              </a:rPr>
              <a:t>2</a:t>
            </a:r>
            <a:r>
              <a:rPr lang="ja-JP" altLang="x-none" sz="2000" dirty="0">
                <a:ea typeface="+mn-ea"/>
              </a:rPr>
              <a:t>年間の発がん性試験に基づく。</a:t>
            </a:r>
            <a:r>
              <a:rPr lang="x-none" altLang="ja-JP" sz="2000" dirty="0">
                <a:ea typeface="+mn-ea"/>
              </a:rPr>
              <a:t>F3</a:t>
            </a:r>
            <a:r>
              <a:rPr lang="ja-JP" altLang="x-none" sz="2000" dirty="0">
                <a:ea typeface="+mn-ea"/>
              </a:rPr>
              <a:t>は</a:t>
            </a:r>
            <a:r>
              <a:rPr lang="x-none" altLang="ja-JP" sz="2000" dirty="0">
                <a:ea typeface="+mn-ea"/>
              </a:rPr>
              <a:t>1</a:t>
            </a:r>
            <a:r>
              <a:rPr lang="ja-JP" altLang="x-none" sz="2000" dirty="0">
                <a:ea typeface="+mn-ea"/>
              </a:rPr>
              <a:t>である。</a:t>
            </a:r>
          </a:p>
          <a:p>
            <a:pPr rtl="0"/>
            <a:r>
              <a:rPr lang="ja-JP" altLang="x-none" sz="2400" b="0" dirty="0"/>
              <a:t>この例では係数</a:t>
            </a:r>
            <a:r>
              <a:rPr lang="x-none" altLang="ja-JP" sz="2400" b="0" dirty="0"/>
              <a:t>F3</a:t>
            </a:r>
            <a:r>
              <a:rPr lang="ja-JP" altLang="x-none" sz="2400" b="0" dirty="0"/>
              <a:t>の変更を適用できない。代わりにリスク・ベネフィットのアプローチを用いることができる。</a:t>
            </a:r>
            <a:endParaRPr lang="ja-JP" altLang="en-GB" sz="2400" b="0" strike="sngStrike" dirty="0"/>
          </a:p>
        </p:txBody>
      </p:sp>
    </p:spTree>
  </p:cSld>
  <p:clrMapOvr>
    <a:masterClrMapping/>
  </p:clrMapOvr>
  <p:transition>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000" dirty="0"/>
              <a:t>例</a:t>
            </a:r>
            <a:r>
              <a:rPr lang="x-none" altLang="ja-JP" sz="3000" dirty="0"/>
              <a:t>B5</a:t>
            </a:r>
            <a:r>
              <a:rPr lang="ja-JP" altLang="x-none" sz="3000" dirty="0"/>
              <a:t>：単回投与で</a:t>
            </a:r>
            <a:r>
              <a:rPr lang="x-none" altLang="ja-JP" sz="3000" dirty="0"/>
              <a:t>F3</a:t>
            </a:r>
            <a:r>
              <a:rPr lang="ja-JP" altLang="en-US" sz="3000" dirty="0"/>
              <a:t>／</a:t>
            </a:r>
            <a:r>
              <a:rPr lang="ja-JP" altLang="x-none" sz="3000" dirty="0"/>
              <a:t>リスク・ベネフィットを修正</a:t>
            </a:r>
            <a:r>
              <a:rPr lang="en-US" altLang="ja-JP" sz="3000" dirty="0"/>
              <a:t/>
            </a:r>
            <a:br>
              <a:rPr lang="en-US" altLang="ja-JP" sz="3000" dirty="0"/>
            </a:br>
            <a:r>
              <a:rPr lang="ja-JP" altLang="en-US" sz="3000" dirty="0"/>
              <a:t>　　　　　　　　　　　　　　　　　　　　　　　　　　　</a:t>
            </a:r>
            <a:r>
              <a:rPr lang="ja-JP" altLang="x-none" sz="3000" dirty="0"/>
              <a:t>（続き）</a:t>
            </a:r>
            <a:endParaRPr lang="ja-JP" altLang="en-GB" sz="3000" dirty="0"/>
          </a:p>
        </p:txBody>
      </p:sp>
      <p:sp>
        <p:nvSpPr>
          <p:cNvPr id="3" name="Content Placeholder 2"/>
          <p:cNvSpPr>
            <a:spLocks noGrp="1"/>
          </p:cNvSpPr>
          <p:nvPr>
            <p:ph idx="1"/>
          </p:nvPr>
        </p:nvSpPr>
        <p:spPr/>
        <p:txBody>
          <a:bodyPr rtlCol="0"/>
          <a:lstStyle/>
          <a:p>
            <a:pPr rtl="0"/>
            <a:r>
              <a:rPr lang="ja-JP" altLang="x-none" sz="2400" b="0" dirty="0"/>
              <a:t>リスク・ベネフィットの評価 </a:t>
            </a:r>
          </a:p>
          <a:p>
            <a:pPr lvl="1" rtl="0"/>
            <a:r>
              <a:rPr lang="ja-JP" altLang="x-none" sz="2000" b="0" dirty="0">
                <a:ea typeface="+mn-ea"/>
              </a:rPr>
              <a:t>リスク</a:t>
            </a:r>
          </a:p>
          <a:p>
            <a:pPr lvl="2" rtl="0"/>
            <a:r>
              <a:rPr lang="ja-JP" altLang="x-none" dirty="0">
                <a:ea typeface="+mn-ea"/>
              </a:rPr>
              <a:t>元素不純物</a:t>
            </a:r>
            <a:r>
              <a:rPr lang="x-none" altLang="ja-JP" dirty="0">
                <a:ea typeface="+mn-ea"/>
              </a:rPr>
              <a:t>X</a:t>
            </a:r>
            <a:r>
              <a:rPr lang="ja-JP" altLang="x-none" dirty="0">
                <a:ea typeface="+mn-ea"/>
              </a:rPr>
              <a:t>及び</a:t>
            </a:r>
            <a:r>
              <a:rPr lang="x-none" altLang="ja-JP" dirty="0">
                <a:ea typeface="+mn-ea"/>
              </a:rPr>
              <a:t>Y</a:t>
            </a:r>
            <a:r>
              <a:rPr lang="ja-JP" altLang="x-none" dirty="0">
                <a:ea typeface="+mn-ea"/>
              </a:rPr>
              <a:t>は急性毒性を示さない</a:t>
            </a:r>
            <a:endParaRPr lang="ja-JP" altLang="en-GB" b="0" dirty="0">
              <a:ea typeface="+mn-ea"/>
            </a:endParaRPr>
          </a:p>
          <a:p>
            <a:pPr lvl="1" rtl="0"/>
            <a:r>
              <a:rPr lang="ja-JP" altLang="x-none" sz="2000" b="0" dirty="0">
                <a:ea typeface="+mn-ea"/>
              </a:rPr>
              <a:t>ベネフィット </a:t>
            </a:r>
          </a:p>
          <a:p>
            <a:pPr lvl="2" rtl="0"/>
            <a:r>
              <a:rPr lang="ja-JP" altLang="x-none" dirty="0">
                <a:ea typeface="+mn-ea"/>
              </a:rPr>
              <a:t>健康に大きな影響を与える治療 </a:t>
            </a:r>
          </a:p>
          <a:p>
            <a:pPr lvl="2" rtl="0"/>
            <a:r>
              <a:rPr lang="ja-JP" altLang="x-none" dirty="0">
                <a:ea typeface="+mn-ea"/>
              </a:rPr>
              <a:t>命を救う可能性がある </a:t>
            </a:r>
          </a:p>
          <a:p>
            <a:pPr rtl="0"/>
            <a:r>
              <a:rPr lang="ja-JP" altLang="x-none" sz="2400" b="0" dirty="0"/>
              <a:t>リスク・ベネフィットの結論</a:t>
            </a:r>
          </a:p>
          <a:p>
            <a:pPr lvl="1" rtl="0"/>
            <a:r>
              <a:rPr lang="ja-JP" altLang="x-none" sz="2000" dirty="0">
                <a:ea typeface="+mn-ea"/>
              </a:rPr>
              <a:t>目的の効能・効果に対する製剤の利用についてはベネフィットがリスクを上回る </a:t>
            </a:r>
          </a:p>
        </p:txBody>
      </p:sp>
    </p:spTree>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a:t>C]		</a:t>
            </a:r>
            <a:r>
              <a:rPr lang="ja-JP" altLang="x-none"/>
              <a:t>最適な試験の変更</a:t>
            </a:r>
          </a:p>
        </p:txBody>
      </p:sp>
      <p:sp>
        <p:nvSpPr>
          <p:cNvPr id="3" name="Content Placeholder 2"/>
          <p:cNvSpPr>
            <a:spLocks noGrp="1"/>
          </p:cNvSpPr>
          <p:nvPr>
            <p:ph idx="1"/>
          </p:nvPr>
        </p:nvSpPr>
        <p:spPr/>
        <p:txBody>
          <a:bodyPr rtlCol="0"/>
          <a:lstStyle/>
          <a:p>
            <a:pPr rtl="0"/>
            <a:r>
              <a:rPr lang="ja-JP" altLang="x-none" sz="2400" b="0" dirty="0"/>
              <a:t>以下の場合に適用できる。 </a:t>
            </a:r>
          </a:p>
          <a:p>
            <a:pPr lvl="1" rtl="0"/>
            <a:r>
              <a:rPr lang="ja-JP" altLang="x-none" sz="2000" dirty="0">
                <a:ea typeface="+mn-ea"/>
              </a:rPr>
              <a:t>他の関連データが存在する（社内試験又は</a:t>
            </a:r>
            <a:r>
              <a:rPr lang="x-none" altLang="ja-JP" sz="2000" dirty="0">
                <a:ea typeface="+mn-ea"/>
              </a:rPr>
              <a:t>Q3D</a:t>
            </a:r>
            <a:r>
              <a:rPr lang="ja-JP" altLang="x-none" sz="2000" dirty="0">
                <a:ea typeface="+mn-ea"/>
              </a:rPr>
              <a:t>後の公表データ）。</a:t>
            </a:r>
          </a:p>
          <a:p>
            <a:pPr lvl="1" rtl="0"/>
            <a:r>
              <a:rPr lang="ja-JP" altLang="x-none" sz="2000" dirty="0">
                <a:ea typeface="+mn-ea"/>
              </a:rPr>
              <a:t>より適切な曝露期間を示す良好な品質データが入手可能である（慢性対急性）。</a:t>
            </a:r>
          </a:p>
          <a:p>
            <a:pPr rtl="0"/>
            <a:r>
              <a:rPr lang="ja-JP" altLang="x-none" sz="2400" b="0" dirty="0"/>
              <a:t>以下の調整</a:t>
            </a:r>
          </a:p>
          <a:p>
            <a:pPr lvl="1" rtl="0"/>
            <a:r>
              <a:rPr lang="ja-JP" altLang="x-none" sz="2000" dirty="0">
                <a:ea typeface="+mn-ea"/>
              </a:rPr>
              <a:t>無毒性量（</a:t>
            </a:r>
            <a:r>
              <a:rPr lang="x-none" altLang="ja-JP" sz="2000" dirty="0">
                <a:ea typeface="+mn-ea"/>
              </a:rPr>
              <a:t>NOAEL</a:t>
            </a:r>
            <a:r>
              <a:rPr lang="ja-JP" altLang="x-none" sz="2000" dirty="0">
                <a:ea typeface="+mn-ea"/>
              </a:rPr>
              <a:t>）／無影響量（</a:t>
            </a:r>
            <a:r>
              <a:rPr lang="x-none" altLang="ja-JP" sz="2000" dirty="0">
                <a:ea typeface="+mn-ea"/>
              </a:rPr>
              <a:t>NOEL</a:t>
            </a:r>
            <a:r>
              <a:rPr lang="ja-JP" altLang="x-none" sz="2000" dirty="0">
                <a:ea typeface="+mn-ea"/>
              </a:rPr>
              <a:t>）（用量）</a:t>
            </a:r>
          </a:p>
          <a:p>
            <a:pPr lvl="1" rtl="0"/>
            <a:r>
              <a:rPr lang="x-none" altLang="ja-JP" sz="2000" dirty="0">
                <a:ea typeface="+mn-ea"/>
              </a:rPr>
              <a:t>F1 - </a:t>
            </a:r>
            <a:r>
              <a:rPr lang="ja-JP" altLang="x-none" sz="2000" dirty="0">
                <a:ea typeface="+mn-ea"/>
              </a:rPr>
              <a:t>種間外挿</a:t>
            </a:r>
          </a:p>
          <a:p>
            <a:pPr lvl="1" rtl="0"/>
            <a:r>
              <a:rPr lang="x-none" altLang="ja-JP" sz="2000" dirty="0">
                <a:ea typeface="+mn-ea"/>
              </a:rPr>
              <a:t>F3 - </a:t>
            </a:r>
            <a:r>
              <a:rPr lang="ja-JP" altLang="x-none" sz="2000" dirty="0">
                <a:ea typeface="+mn-ea"/>
              </a:rPr>
              <a:t>試験の期間</a:t>
            </a:r>
          </a:p>
          <a:p>
            <a:pPr lvl="1" rtl="0"/>
            <a:r>
              <a:rPr lang="x-none" altLang="ja-JP" sz="2000" dirty="0">
                <a:ea typeface="+mn-ea"/>
              </a:rPr>
              <a:t>F5 - NOAEL</a:t>
            </a:r>
            <a:endParaRPr lang="ja-JP" altLang="x-none" sz="2000" dirty="0">
              <a:ea typeface="+mn-ea"/>
            </a:endParaRPr>
          </a:p>
          <a:p>
            <a:pPr rtl="0"/>
            <a:r>
              <a:rPr lang="ja-JP" altLang="x-none" sz="2400" b="0" dirty="0"/>
              <a:t>強固な妥当性の説明が必要となる</a:t>
            </a:r>
          </a:p>
          <a:p>
            <a:pPr rtl="0">
              <a:buNone/>
            </a:pPr>
            <a:endParaRPr lang="ja-JP" altLang="en-GB" sz="2000" dirty="0"/>
          </a:p>
        </p:txBody>
      </p:sp>
      <p:sp>
        <p:nvSpPr>
          <p:cNvPr id="5" name="Rectangle 4"/>
          <p:cNvSpPr/>
          <p:nvPr/>
        </p:nvSpPr>
        <p:spPr>
          <a:xfrm rot="19240129">
            <a:off x="5576502" y="3802881"/>
            <a:ext cx="184731" cy="865173"/>
          </a:xfrm>
          <a:prstGeom prst="rect">
            <a:avLst/>
          </a:prstGeom>
          <a:noFill/>
        </p:spPr>
        <p:txBody>
          <a:bodyPr wrap="none" lIns="91440" tIns="45720" rIns="91440" bIns="45720" rtlCol="0">
            <a:spAutoFit/>
          </a:bodyPr>
          <a:lstStyle/>
          <a:p>
            <a:pPr algn="ctr" rtl="0"/>
            <a:endParaRPr lang="ja-JP" altLang="en-US" sz="5400" b="1" cap="none" spc="100">
              <a:ln w="18000">
                <a:solidFill>
                  <a:schemeClr val="accent1">
                    <a:satMod val="200000"/>
                    <a:tint val="72000"/>
                  </a:schemeClr>
                </a:solidFill>
                <a:prstDash val="solid"/>
              </a:ln>
              <a:solidFill>
                <a:schemeClr val="accent1">
                  <a:lumMod val="75000"/>
                </a:schemeClr>
              </a:solidFill>
              <a:effectLst>
                <a:outerShdw blurRad="25000" dist="20000" dir="16020000" algn="tl">
                  <a:schemeClr val="accent1">
                    <a:satMod val="200000"/>
                    <a:shade val="1000"/>
                    <a:alpha val="60000"/>
                  </a:schemeClr>
                </a:outerShdw>
              </a:effectLst>
            </a:endParaRPr>
          </a:p>
        </p:txBody>
      </p:sp>
    </p:spTree>
  </p:cSld>
  <p:clrMapOvr>
    <a:masterClrMapping/>
  </p:clrMapOvr>
  <p:transition>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rtlCol="0"/>
          <a:lstStyle/>
          <a:p>
            <a:pPr rtl="0"/>
            <a:r>
              <a:rPr lang="ja-JP" altLang="x-none" sz="3000" noProof="0" dirty="0"/>
              <a:t>例</a:t>
            </a:r>
            <a:r>
              <a:rPr lang="x-none" altLang="ja-JP" sz="3000" noProof="0" dirty="0"/>
              <a:t>C6</a:t>
            </a:r>
            <a:r>
              <a:rPr lang="ja-JP" altLang="x-none" sz="3000" noProof="0" dirty="0"/>
              <a:t>：</a:t>
            </a:r>
            <a:r>
              <a:rPr lang="ja-JP" altLang="en-US" sz="3000" noProof="0" dirty="0"/>
              <a:t>許容レベル</a:t>
            </a:r>
            <a:r>
              <a:rPr lang="ja-JP" altLang="x-none" sz="3000" noProof="0" dirty="0"/>
              <a:t>を導くための新規出発点 </a:t>
            </a:r>
            <a:endParaRPr lang="ja-JP" altLang="en-GB" sz="3000" noProof="0" dirty="0"/>
          </a:p>
        </p:txBody>
      </p:sp>
      <p:sp>
        <p:nvSpPr>
          <p:cNvPr id="17411" name="Content Placeholder 2"/>
          <p:cNvSpPr>
            <a:spLocks noGrp="1"/>
          </p:cNvSpPr>
          <p:nvPr>
            <p:ph idx="1"/>
          </p:nvPr>
        </p:nvSpPr>
        <p:spPr/>
        <p:txBody>
          <a:bodyPr rtlCol="0"/>
          <a:lstStyle/>
          <a:p>
            <a:pPr rtl="0"/>
            <a:r>
              <a:rPr lang="ja-JP" altLang="x-none" sz="2400" b="0" noProof="0" dirty="0"/>
              <a:t>製剤：術後疼痛管理のための経口錠剤（</a:t>
            </a:r>
            <a:r>
              <a:rPr lang="x-none" altLang="ja-JP" sz="2400" b="0" noProof="0" dirty="0"/>
              <a:t>1</a:t>
            </a:r>
            <a:r>
              <a:rPr lang="ja-JP" altLang="x-none" sz="2400" b="0" noProof="0" dirty="0"/>
              <a:t>日</a:t>
            </a:r>
            <a:r>
              <a:rPr lang="x-none" altLang="ja-JP" sz="2400" b="0" noProof="0" dirty="0"/>
              <a:t>1</a:t>
            </a:r>
            <a:r>
              <a:rPr lang="ja-JP" altLang="x-none" sz="2400" b="0" noProof="0" dirty="0"/>
              <a:t>回）</a:t>
            </a:r>
            <a:r>
              <a:rPr lang="x-none" altLang="ja-JP" sz="2400" b="0" noProof="0" dirty="0"/>
              <a:t>10</a:t>
            </a:r>
            <a:r>
              <a:rPr lang="ja-JP" altLang="x-none" sz="2400" b="0" noProof="0" dirty="0"/>
              <a:t>日間の投与計画。</a:t>
            </a:r>
          </a:p>
          <a:p>
            <a:pPr rtl="0"/>
            <a:r>
              <a:rPr lang="ja-JP" altLang="x-none" sz="2400" b="0" noProof="0" dirty="0"/>
              <a:t>元素不純物</a:t>
            </a:r>
            <a:r>
              <a:rPr lang="x-none" altLang="ja-JP" sz="2400" b="0" noProof="0" dirty="0"/>
              <a:t>X</a:t>
            </a:r>
            <a:r>
              <a:rPr lang="ja-JP" altLang="x-none" sz="2400" b="0" noProof="0" dirty="0"/>
              <a:t>に対する経口製剤の設定</a:t>
            </a:r>
            <a:r>
              <a:rPr lang="x-none" altLang="ja-JP" sz="2400" b="0" noProof="0" dirty="0" smtClean="0"/>
              <a:t>PDE</a:t>
            </a:r>
            <a:r>
              <a:rPr lang="ja-JP" altLang="en-US" sz="2400" b="0" noProof="0" dirty="0" smtClean="0"/>
              <a:t>値</a:t>
            </a:r>
            <a:r>
              <a:rPr lang="ja-JP" altLang="x-none" sz="2400" b="0" noProof="0" dirty="0" smtClean="0"/>
              <a:t>は</a:t>
            </a:r>
            <a:r>
              <a:rPr lang="ja-JP" altLang="x-none" sz="2400" b="0" noProof="0" dirty="0"/>
              <a:t>、ラット</a:t>
            </a:r>
            <a:r>
              <a:rPr lang="x-none" altLang="ja-JP" sz="2400" b="0" noProof="0" dirty="0"/>
              <a:t>6</a:t>
            </a:r>
            <a:r>
              <a:rPr lang="ja-JP" altLang="x-none" sz="2400" b="0" noProof="0" dirty="0"/>
              <a:t>ヵ月試験に基づく </a:t>
            </a:r>
          </a:p>
          <a:p>
            <a:pPr lvl="1" rtl="0"/>
            <a:r>
              <a:rPr lang="ja-JP" altLang="x-none" sz="2000" b="0" noProof="0" dirty="0">
                <a:ea typeface="+mn-ea"/>
              </a:rPr>
              <a:t>無毒性量（</a:t>
            </a:r>
            <a:r>
              <a:rPr lang="x-none" altLang="ja-JP" sz="2000" b="0" noProof="0" dirty="0">
                <a:ea typeface="+mn-ea"/>
              </a:rPr>
              <a:t>NOAEL</a:t>
            </a:r>
            <a:r>
              <a:rPr lang="ja-JP" altLang="x-none" sz="2000" b="0" noProof="0" dirty="0">
                <a:ea typeface="+mn-ea"/>
              </a:rPr>
              <a:t>）は腎臓に対する影響に基づく（臨床病理学及び病理学）</a:t>
            </a:r>
          </a:p>
          <a:p>
            <a:pPr lvl="1" rtl="0"/>
            <a:r>
              <a:rPr lang="x-none" altLang="ja-JP" sz="2000" noProof="0" dirty="0">
                <a:ea typeface="+mn-ea"/>
              </a:rPr>
              <a:t>PDE = 0.06 mg/kg/d × 50 kg / 5 × 10 × 2 × 1 × 1 =</a:t>
            </a:r>
            <a:r>
              <a:rPr lang="ja-JP" altLang="x-none" sz="2000" dirty="0">
                <a:ea typeface="+mn-ea"/>
              </a:rPr>
              <a:t> </a:t>
            </a:r>
            <a:r>
              <a:rPr lang="x-none" altLang="ja-JP" sz="2000" noProof="0" dirty="0">
                <a:ea typeface="+mn-ea"/>
              </a:rPr>
              <a:t>0.03 mg/d = 30 µg/day</a:t>
            </a:r>
            <a:endParaRPr lang="ja-JP" altLang="x-none" sz="2000" noProof="0" dirty="0">
              <a:ea typeface="+mn-ea"/>
            </a:endParaRPr>
          </a:p>
          <a:p>
            <a:pPr lvl="1" rtl="0"/>
            <a:endParaRPr lang="ja-JP" altLang="en-GB" noProof="0" dirty="0">
              <a:ea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rtlCol="0"/>
          <a:lstStyle/>
          <a:p>
            <a:pPr rtl="0"/>
            <a:r>
              <a:rPr lang="ja-JP" altLang="x-none" sz="3000" dirty="0"/>
              <a:t>例</a:t>
            </a:r>
            <a:r>
              <a:rPr lang="x-none" altLang="ja-JP" sz="3000" dirty="0"/>
              <a:t>C6</a:t>
            </a:r>
            <a:r>
              <a:rPr lang="ja-JP" altLang="x-none" sz="3000" dirty="0"/>
              <a:t>：</a:t>
            </a:r>
            <a:r>
              <a:rPr lang="ja-JP" altLang="en-US" sz="3000" dirty="0"/>
              <a:t>許容レベル</a:t>
            </a:r>
            <a:r>
              <a:rPr lang="ja-JP" altLang="x-none" sz="3000" dirty="0"/>
              <a:t>を導くための新規出発点（続き）</a:t>
            </a:r>
          </a:p>
        </p:txBody>
      </p:sp>
      <p:sp>
        <p:nvSpPr>
          <p:cNvPr id="18435" name="Content Placeholder 2"/>
          <p:cNvSpPr>
            <a:spLocks noGrp="1"/>
          </p:cNvSpPr>
          <p:nvPr>
            <p:ph idx="1"/>
          </p:nvPr>
        </p:nvSpPr>
        <p:spPr/>
        <p:txBody>
          <a:bodyPr rtlCol="0">
            <a:normAutofit fontScale="92500" lnSpcReduction="10000"/>
          </a:bodyPr>
          <a:lstStyle/>
          <a:p>
            <a:pPr rtl="0"/>
            <a:r>
              <a:rPr lang="ja-JP" altLang="x-none" sz="2400" b="0" dirty="0"/>
              <a:t>妥当性の説明</a:t>
            </a:r>
            <a:r>
              <a:rPr lang="ja-JP" altLang="x-none" sz="2400" dirty="0"/>
              <a:t> </a:t>
            </a:r>
          </a:p>
          <a:p>
            <a:pPr lvl="1" rtl="0"/>
            <a:r>
              <a:rPr lang="ja-JP" altLang="x-none" sz="2000" dirty="0">
                <a:ea typeface="+mn-ea"/>
              </a:rPr>
              <a:t>製剤は短期間の使用のみが承認されている</a:t>
            </a:r>
          </a:p>
          <a:p>
            <a:pPr lvl="1" rtl="0"/>
            <a:r>
              <a:rPr lang="ja-JP" altLang="x-none" sz="2000" dirty="0">
                <a:ea typeface="+mn-ea"/>
              </a:rPr>
              <a:t>元素不純物</a:t>
            </a:r>
            <a:r>
              <a:rPr lang="x-none" altLang="ja-JP" sz="2000" dirty="0">
                <a:ea typeface="+mn-ea"/>
              </a:rPr>
              <a:t>X</a:t>
            </a:r>
            <a:r>
              <a:rPr lang="ja-JP" altLang="x-none" sz="2000" dirty="0">
                <a:ea typeface="+mn-ea"/>
              </a:rPr>
              <a:t>に対する経口製剤の</a:t>
            </a:r>
            <a:r>
              <a:rPr lang="x-none" altLang="ja-JP" sz="2000" dirty="0" smtClean="0">
                <a:ea typeface="+mn-ea"/>
              </a:rPr>
              <a:t>PDE</a:t>
            </a:r>
            <a:r>
              <a:rPr lang="ja-JP" altLang="en-US" sz="2000" dirty="0" smtClean="0">
                <a:ea typeface="+mn-ea"/>
              </a:rPr>
              <a:t>値</a:t>
            </a:r>
            <a:r>
              <a:rPr lang="ja-JP" altLang="x-none" sz="2000" dirty="0" smtClean="0">
                <a:ea typeface="+mn-ea"/>
              </a:rPr>
              <a:t>は</a:t>
            </a:r>
            <a:r>
              <a:rPr lang="ja-JP" altLang="x-none" sz="2000" dirty="0">
                <a:ea typeface="+mn-ea"/>
              </a:rPr>
              <a:t>、ラット</a:t>
            </a:r>
            <a:r>
              <a:rPr lang="x-none" altLang="ja-JP" sz="2000" dirty="0">
                <a:ea typeface="+mn-ea"/>
              </a:rPr>
              <a:t>6</a:t>
            </a:r>
            <a:r>
              <a:rPr lang="ja-JP" altLang="x-none" sz="2000" dirty="0">
                <a:ea typeface="+mn-ea"/>
              </a:rPr>
              <a:t>ヵ月試験に基づく</a:t>
            </a:r>
          </a:p>
          <a:p>
            <a:pPr lvl="1" rtl="0"/>
            <a:r>
              <a:rPr lang="x-none" altLang="ja-JP" sz="2000" dirty="0" smtClean="0">
                <a:ea typeface="+mn-ea"/>
              </a:rPr>
              <a:t>PDE</a:t>
            </a:r>
            <a:r>
              <a:rPr lang="ja-JP" altLang="en-US" sz="2000" dirty="0" smtClean="0">
                <a:ea typeface="+mn-ea"/>
              </a:rPr>
              <a:t>値</a:t>
            </a:r>
            <a:r>
              <a:rPr lang="ja-JP" altLang="x-none" sz="2000" dirty="0" smtClean="0">
                <a:ea typeface="+mn-ea"/>
              </a:rPr>
              <a:t>を</a:t>
            </a:r>
            <a:r>
              <a:rPr lang="ja-JP" altLang="x-none" sz="2000" dirty="0">
                <a:ea typeface="+mn-ea"/>
              </a:rPr>
              <a:t>短期間使用に適応させる妥当性を説明できる関連データを</a:t>
            </a:r>
            <a:r>
              <a:rPr lang="ja-JP" altLang="en-US" sz="2000" dirty="0">
                <a:ea typeface="+mn-ea"/>
              </a:rPr>
              <a:t>設定</a:t>
            </a:r>
            <a:r>
              <a:rPr lang="ja-JP" altLang="x-none" sz="2000" dirty="0">
                <a:ea typeface="+mn-ea"/>
              </a:rPr>
              <a:t>するために、スポンサーはイヌ</a:t>
            </a:r>
            <a:r>
              <a:rPr lang="x-none" altLang="ja-JP" sz="2000" dirty="0">
                <a:ea typeface="+mn-ea"/>
              </a:rPr>
              <a:t>3</a:t>
            </a:r>
            <a:r>
              <a:rPr lang="ja-JP" altLang="x-none" sz="2000" dirty="0">
                <a:ea typeface="+mn-ea"/>
              </a:rPr>
              <a:t>ヵ月試験を実施した</a:t>
            </a:r>
          </a:p>
          <a:p>
            <a:pPr lvl="1" rtl="0"/>
            <a:r>
              <a:rPr lang="ja-JP" altLang="x-none" sz="2000" dirty="0">
                <a:ea typeface="+mn-ea"/>
              </a:rPr>
              <a:t>これにより、無毒性量（</a:t>
            </a:r>
            <a:r>
              <a:rPr lang="x-none" altLang="ja-JP" sz="2000" dirty="0">
                <a:ea typeface="+mn-ea"/>
              </a:rPr>
              <a:t>NOAEL</a:t>
            </a:r>
            <a:r>
              <a:rPr lang="ja-JP" altLang="x-none" sz="2000" dirty="0">
                <a:ea typeface="+mn-ea"/>
              </a:rPr>
              <a:t>）（用量）、係数</a:t>
            </a:r>
            <a:r>
              <a:rPr lang="x-none" altLang="ja-JP" sz="2000" dirty="0">
                <a:ea typeface="+mn-ea"/>
              </a:rPr>
              <a:t>F1</a:t>
            </a:r>
            <a:r>
              <a:rPr lang="ja-JP" altLang="x-none" sz="2000" dirty="0" err="1">
                <a:ea typeface="+mn-ea"/>
              </a:rPr>
              <a:t>、</a:t>
            </a:r>
            <a:r>
              <a:rPr lang="x-none" altLang="ja-JP" sz="2000" dirty="0">
                <a:ea typeface="+mn-ea"/>
              </a:rPr>
              <a:t>F3</a:t>
            </a:r>
            <a:r>
              <a:rPr lang="ja-JP" altLang="x-none" sz="2000" dirty="0">
                <a:ea typeface="+mn-ea"/>
              </a:rPr>
              <a:t>及び</a:t>
            </a:r>
            <a:r>
              <a:rPr lang="x-none" altLang="ja-JP" sz="2000" dirty="0">
                <a:ea typeface="+mn-ea"/>
              </a:rPr>
              <a:t>F4</a:t>
            </a:r>
            <a:r>
              <a:rPr lang="ja-JP" altLang="x-none" sz="2000" dirty="0">
                <a:ea typeface="+mn-ea"/>
              </a:rPr>
              <a:t>の調整が可能になる</a:t>
            </a:r>
          </a:p>
          <a:p>
            <a:pPr rtl="0"/>
            <a:r>
              <a:rPr lang="ja-JP" altLang="en-US" sz="2400" b="0" dirty="0"/>
              <a:t>許容レベル</a:t>
            </a:r>
            <a:r>
              <a:rPr lang="ja-JP" altLang="x-none" sz="2400" b="0" dirty="0"/>
              <a:t>（</a:t>
            </a:r>
            <a:r>
              <a:rPr lang="x-none" altLang="ja-JP" sz="2400" b="0" dirty="0"/>
              <a:t>AL</a:t>
            </a:r>
            <a:r>
              <a:rPr lang="ja-JP" altLang="x-none" sz="2400" b="0" dirty="0"/>
              <a:t>）</a:t>
            </a:r>
          </a:p>
          <a:p>
            <a:pPr lvl="1" rtl="0"/>
            <a:r>
              <a:rPr lang="ja-JP" altLang="x-none" sz="2000" dirty="0">
                <a:ea typeface="+mn-ea"/>
              </a:rPr>
              <a:t>臨床病理学的変化（腎臓）に基づく</a:t>
            </a:r>
            <a:r>
              <a:rPr lang="x-none" altLang="ja-JP" sz="2000" dirty="0">
                <a:ea typeface="+mn-ea"/>
              </a:rPr>
              <a:t>NOAEL</a:t>
            </a:r>
            <a:r>
              <a:rPr lang="ja-JP" altLang="x-none" sz="2000" dirty="0">
                <a:ea typeface="+mn-ea"/>
              </a:rPr>
              <a:t>を</a:t>
            </a:r>
            <a:r>
              <a:rPr lang="x-none" altLang="ja-JP" sz="2000" dirty="0">
                <a:ea typeface="+mn-ea"/>
              </a:rPr>
              <a:t>0.3 mg/kg</a:t>
            </a:r>
            <a:r>
              <a:rPr lang="ja-JP" altLang="x-none" sz="2000" dirty="0">
                <a:ea typeface="+mn-ea"/>
              </a:rPr>
              <a:t>として行ったイヌ</a:t>
            </a:r>
            <a:r>
              <a:rPr lang="x-none" altLang="ja-JP" sz="2000" dirty="0">
                <a:ea typeface="+mn-ea"/>
              </a:rPr>
              <a:t>3</a:t>
            </a:r>
            <a:r>
              <a:rPr lang="ja-JP" altLang="x-none" sz="2000" dirty="0">
                <a:ea typeface="+mn-ea"/>
              </a:rPr>
              <a:t>ヵ月</a:t>
            </a:r>
            <a:r>
              <a:rPr lang="x-none" altLang="ja-JP" sz="2000" dirty="0">
                <a:ea typeface="+mn-ea"/>
              </a:rPr>
              <a:t>GLP</a:t>
            </a:r>
            <a:r>
              <a:rPr lang="ja-JP" altLang="x-none" sz="2000" dirty="0">
                <a:ea typeface="+mn-ea"/>
              </a:rPr>
              <a:t>試験から入手できる元素不純物</a:t>
            </a:r>
            <a:r>
              <a:rPr lang="x-none" altLang="ja-JP" sz="2000" dirty="0">
                <a:ea typeface="+mn-ea"/>
              </a:rPr>
              <a:t>X</a:t>
            </a:r>
            <a:r>
              <a:rPr lang="ja-JP" altLang="x-none" sz="2000" dirty="0">
                <a:ea typeface="+mn-ea"/>
              </a:rPr>
              <a:t>のデータ</a:t>
            </a:r>
          </a:p>
          <a:p>
            <a:pPr lvl="1" rtl="0"/>
            <a:r>
              <a:rPr lang="x-none" altLang="ja-JP" sz="2000" dirty="0">
                <a:ea typeface="+mn-ea"/>
              </a:rPr>
              <a:t>AL = </a:t>
            </a:r>
            <a:r>
              <a:rPr lang="x-none" altLang="ja-JP" sz="2000" b="1" i="1" dirty="0">
                <a:ea typeface="+mn-ea"/>
              </a:rPr>
              <a:t>0.3</a:t>
            </a:r>
            <a:r>
              <a:rPr lang="ja-JP" altLang="x-none" sz="2000" dirty="0">
                <a:ea typeface="+mn-ea"/>
              </a:rPr>
              <a:t> </a:t>
            </a:r>
            <a:r>
              <a:rPr lang="x-none" altLang="ja-JP" sz="2000" dirty="0">
                <a:ea typeface="+mn-ea"/>
              </a:rPr>
              <a:t>mg/kg/d × 50 kg /</a:t>
            </a:r>
            <a:r>
              <a:rPr lang="x-none" altLang="ja-JP" sz="2000" b="1" i="1" dirty="0">
                <a:ea typeface="+mn-ea"/>
              </a:rPr>
              <a:t>2</a:t>
            </a:r>
            <a:r>
              <a:rPr lang="ja-JP" altLang="x-none" sz="2000" dirty="0">
                <a:ea typeface="+mn-ea"/>
              </a:rPr>
              <a:t> </a:t>
            </a:r>
            <a:r>
              <a:rPr lang="x-none" altLang="ja-JP" sz="2000" dirty="0">
                <a:ea typeface="+mn-ea"/>
              </a:rPr>
              <a:t>× 10 × </a:t>
            </a:r>
            <a:r>
              <a:rPr lang="x-none" altLang="ja-JP" sz="2000" b="1" i="1" dirty="0">
                <a:ea typeface="+mn-ea"/>
              </a:rPr>
              <a:t>10</a:t>
            </a:r>
            <a:r>
              <a:rPr lang="ja-JP" altLang="x-none" sz="2000" dirty="0">
                <a:ea typeface="+mn-ea"/>
              </a:rPr>
              <a:t> </a:t>
            </a:r>
            <a:r>
              <a:rPr lang="x-none" altLang="ja-JP" sz="2000" dirty="0">
                <a:ea typeface="+mn-ea"/>
              </a:rPr>
              <a:t>× </a:t>
            </a:r>
            <a:r>
              <a:rPr lang="x-none" altLang="ja-JP" sz="2000" b="1" i="1" dirty="0">
                <a:ea typeface="+mn-ea"/>
              </a:rPr>
              <a:t>1</a:t>
            </a:r>
            <a:r>
              <a:rPr lang="ja-JP" altLang="x-none" sz="2000" dirty="0">
                <a:ea typeface="+mn-ea"/>
              </a:rPr>
              <a:t> </a:t>
            </a:r>
            <a:r>
              <a:rPr lang="x-none" altLang="ja-JP" sz="2000" dirty="0">
                <a:ea typeface="+mn-ea"/>
              </a:rPr>
              <a:t>× 1 = 75 µg/day </a:t>
            </a:r>
            <a:endParaRPr lang="ja-JP" altLang="x-none" sz="2000" dirty="0">
              <a:ea typeface="+mn-ea"/>
            </a:endParaRPr>
          </a:p>
          <a:p>
            <a:pPr lvl="1" rtl="0"/>
            <a:r>
              <a:rPr lang="ja-JP" altLang="x-none" sz="2000" dirty="0">
                <a:ea typeface="+mn-ea"/>
              </a:rPr>
              <a:t>イヌに対して</a:t>
            </a:r>
            <a:r>
              <a:rPr lang="x-none" altLang="ja-JP" sz="2000" dirty="0">
                <a:ea typeface="+mn-ea"/>
              </a:rPr>
              <a:t>F1= 2</a:t>
            </a:r>
            <a:r>
              <a:rPr lang="ja-JP" altLang="x-none" sz="2000" dirty="0" err="1">
                <a:ea typeface="+mn-ea"/>
              </a:rPr>
              <a:t>、</a:t>
            </a:r>
            <a:r>
              <a:rPr lang="ja-JP" altLang="x-none" sz="2000" dirty="0">
                <a:ea typeface="+mn-ea"/>
              </a:rPr>
              <a:t>短期間試験に対して</a:t>
            </a:r>
            <a:r>
              <a:rPr lang="x-none" altLang="ja-JP" sz="2000" dirty="0">
                <a:ea typeface="+mn-ea"/>
              </a:rPr>
              <a:t>F3 = 10</a:t>
            </a:r>
            <a:r>
              <a:rPr lang="ja-JP" altLang="x-none" sz="2000" dirty="0">
                <a:ea typeface="+mn-ea"/>
              </a:rPr>
              <a:t>（控えめに選択した。さらに低い値を論じることもできる）。作用の重篤度に対して</a:t>
            </a:r>
            <a:r>
              <a:rPr lang="x-none" altLang="ja-JP" sz="2000" dirty="0">
                <a:ea typeface="+mn-ea"/>
              </a:rPr>
              <a:t>F4 = 1 </a:t>
            </a:r>
            <a:endParaRPr lang="ja-JP" altLang="x-none" sz="2000" dirty="0">
              <a:ea typeface="+mn-ea"/>
            </a:endParaRPr>
          </a:p>
          <a:p>
            <a:pPr rtl="0"/>
            <a:endParaRPr lang="ja-JP" altLang="en-GB"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rtlCol="0"/>
          <a:lstStyle/>
          <a:p>
            <a:pPr rtl="0"/>
            <a:r>
              <a:rPr lang="ja-JP" altLang="x-none"/>
              <a:t>結論</a:t>
            </a:r>
          </a:p>
        </p:txBody>
      </p:sp>
      <p:sp>
        <p:nvSpPr>
          <p:cNvPr id="3" name="Content Placeholder 2"/>
          <p:cNvSpPr>
            <a:spLocks noGrp="1"/>
          </p:cNvSpPr>
          <p:nvPr>
            <p:ph idx="1"/>
          </p:nvPr>
        </p:nvSpPr>
        <p:spPr>
          <a:xfrm>
            <a:off x="628328" y="2145432"/>
            <a:ext cx="8712968" cy="4273550"/>
          </a:xfrm>
        </p:spPr>
        <p:txBody>
          <a:bodyPr rtlCol="0"/>
          <a:lstStyle/>
          <a:p>
            <a:pPr rtl="0"/>
            <a:r>
              <a:rPr lang="x-none" altLang="ja-JP" sz="2000" b="0" dirty="0"/>
              <a:t>Q3D</a:t>
            </a:r>
            <a:r>
              <a:rPr lang="ja-JP" altLang="x-none" sz="2000" b="0" dirty="0"/>
              <a:t>の意図は、</a:t>
            </a:r>
            <a:r>
              <a:rPr lang="x-none" altLang="ja-JP" sz="2000" b="0" dirty="0" smtClean="0"/>
              <a:t>PDE</a:t>
            </a:r>
            <a:r>
              <a:rPr lang="ja-JP" altLang="en-US" sz="2000" b="0" dirty="0" smtClean="0"/>
              <a:t>値</a:t>
            </a:r>
            <a:r>
              <a:rPr lang="ja-JP" altLang="x-none" sz="2000" b="0" dirty="0" smtClean="0"/>
              <a:t>を</a:t>
            </a:r>
            <a:r>
              <a:rPr lang="ja-JP" altLang="en-US" sz="2000" b="0" dirty="0"/>
              <a:t>設定</a:t>
            </a:r>
            <a:r>
              <a:rPr lang="ja-JP" altLang="x-none" sz="2000" b="0" dirty="0"/>
              <a:t>するとともに、元素不純物管理のメカニズムを開発することである</a:t>
            </a:r>
          </a:p>
          <a:p>
            <a:pPr rtl="0"/>
            <a:r>
              <a:rPr lang="ja-JP" altLang="en-US" sz="2000" b="0" dirty="0"/>
              <a:t>許容レベル（</a:t>
            </a:r>
            <a:r>
              <a:rPr lang="en-US" altLang="ja-JP" sz="2000" b="0" dirty="0"/>
              <a:t>AL</a:t>
            </a:r>
            <a:r>
              <a:rPr lang="ja-JP" altLang="en-US" sz="2000" b="0" dirty="0"/>
              <a:t>）</a:t>
            </a:r>
            <a:r>
              <a:rPr lang="ja-JP" altLang="x-none" sz="2000" b="0" dirty="0"/>
              <a:t>の</a:t>
            </a:r>
            <a:r>
              <a:rPr lang="ja-JP" altLang="en-US" sz="2000" b="0" dirty="0"/>
              <a:t>算出</a:t>
            </a:r>
            <a:r>
              <a:rPr lang="ja-JP" altLang="x-none" sz="2000" b="0" dirty="0"/>
              <a:t>は場合によって</a:t>
            </a:r>
            <a:r>
              <a:rPr lang="ja-JP" altLang="en-US" sz="2000" b="0" dirty="0"/>
              <a:t>認められる</a:t>
            </a:r>
            <a:r>
              <a:rPr lang="ja-JP" altLang="x-none" sz="2000" b="0" dirty="0"/>
              <a:t>ことがある。なお、以下に示す事例は一例であり、これらに限定されるものではない。 </a:t>
            </a:r>
          </a:p>
          <a:p>
            <a:pPr lvl="1" rtl="0"/>
            <a:r>
              <a:rPr lang="ja-JP" altLang="x-none" sz="1800" dirty="0">
                <a:ea typeface="+mn-ea"/>
              </a:rPr>
              <a:t>間欠投与 </a:t>
            </a:r>
          </a:p>
          <a:p>
            <a:pPr lvl="1" rtl="0"/>
            <a:r>
              <a:rPr lang="ja-JP" altLang="x-none" sz="1800" dirty="0">
                <a:ea typeface="+mn-ea"/>
              </a:rPr>
              <a:t>短期間（例えば、</a:t>
            </a:r>
            <a:r>
              <a:rPr lang="x-none" altLang="ja-JP" sz="1800" dirty="0">
                <a:ea typeface="+mn-ea"/>
              </a:rPr>
              <a:t>30</a:t>
            </a:r>
            <a:r>
              <a:rPr lang="ja-JP" altLang="x-none" sz="1800" dirty="0">
                <a:ea typeface="+mn-ea"/>
              </a:rPr>
              <a:t>日間以下）投与 </a:t>
            </a:r>
          </a:p>
          <a:p>
            <a:pPr lvl="1" rtl="0"/>
            <a:r>
              <a:rPr lang="ja-JP" altLang="x-none" sz="1800" dirty="0">
                <a:ea typeface="+mn-ea"/>
              </a:rPr>
              <a:t>特殊な効能・効果（例えば、生命を脅かす疾病、対処法の確立していない疾病、希少疾病）</a:t>
            </a:r>
          </a:p>
          <a:p>
            <a:pPr rtl="0"/>
            <a:r>
              <a:rPr lang="ja-JP" altLang="x-none" sz="2000" b="0" dirty="0"/>
              <a:t>強力な根拠を示すべきである</a:t>
            </a:r>
            <a:endParaRPr lang="ja-JP" altLang="en-GB" sz="2000" b="0" strike="dblStrike" dirty="0"/>
          </a:p>
          <a:p>
            <a:pPr lvl="1" rtl="0"/>
            <a:r>
              <a:rPr lang="ja-JP" altLang="x-none" sz="1800" dirty="0">
                <a:ea typeface="+mn-ea"/>
              </a:rPr>
              <a:t>以下の根拠は一例であり、これらに限定されるものではない。</a:t>
            </a:r>
          </a:p>
          <a:p>
            <a:pPr lvl="2" rtl="0"/>
            <a:r>
              <a:rPr lang="x-none" altLang="ja-JP" sz="1600" dirty="0" smtClean="0">
                <a:ea typeface="+mn-ea"/>
              </a:rPr>
              <a:t>PDE</a:t>
            </a:r>
            <a:r>
              <a:rPr lang="ja-JP" altLang="en-US" sz="1600" dirty="0" smtClean="0">
                <a:ea typeface="+mn-ea"/>
              </a:rPr>
              <a:t>値</a:t>
            </a:r>
            <a:r>
              <a:rPr lang="ja-JP" altLang="x-none" sz="1600" dirty="0" smtClean="0">
                <a:ea typeface="+mn-ea"/>
              </a:rPr>
              <a:t>を</a:t>
            </a:r>
            <a:r>
              <a:rPr lang="ja-JP" altLang="x-none" sz="1600" dirty="0">
                <a:ea typeface="+mn-ea"/>
              </a:rPr>
              <a:t>上回る量の根拠</a:t>
            </a:r>
          </a:p>
          <a:p>
            <a:pPr lvl="2" rtl="0"/>
            <a:r>
              <a:rPr lang="ja-JP" altLang="x-none" sz="1600" dirty="0">
                <a:ea typeface="+mn-ea"/>
              </a:rPr>
              <a:t>製剤の安全性、有効性及び品質に対する影響に関する記載</a:t>
            </a:r>
          </a:p>
          <a:p>
            <a:pPr rtl="0"/>
            <a:r>
              <a:rPr lang="ja-JP" altLang="en-US" sz="2000" b="0" dirty="0"/>
              <a:t>許容レベル</a:t>
            </a:r>
            <a:r>
              <a:rPr lang="ja-JP" altLang="x-none" sz="2000" b="0" dirty="0"/>
              <a:t>は規制当局による審査及び承認を受ける必要がある</a:t>
            </a:r>
          </a:p>
          <a:p>
            <a:pPr rtl="0"/>
            <a:endParaRPr lang="ja-JP" altLang="en-GB"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a:t>付属書モジュール</a:t>
            </a:r>
            <a:r>
              <a:rPr lang="x-none" altLang="ja-JP"/>
              <a:t>2</a:t>
            </a:r>
            <a:endParaRPr lang="ja-JP" altLang="en-GB"/>
          </a:p>
        </p:txBody>
      </p:sp>
    </p:spTree>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a:t>F2-1</a:t>
            </a:r>
            <a:r>
              <a:rPr lang="ja-JP" altLang="x-none"/>
              <a:t>の割合の導出 </a:t>
            </a:r>
            <a:endParaRPr lang="ja-JP" altLang="en-GB"/>
          </a:p>
        </p:txBody>
      </p:sp>
      <p:sp>
        <p:nvSpPr>
          <p:cNvPr id="3" name="Content Placeholder 2"/>
          <p:cNvSpPr>
            <a:spLocks noGrp="1"/>
          </p:cNvSpPr>
          <p:nvPr>
            <p:ph idx="1"/>
          </p:nvPr>
        </p:nvSpPr>
        <p:spPr/>
        <p:txBody>
          <a:bodyPr rtlCol="0"/>
          <a:lstStyle/>
          <a:p>
            <a:pPr lvl="0" rtl="0"/>
            <a:r>
              <a:rPr lang="ja-JP" altLang="x-none" b="0" dirty="0"/>
              <a:t>算出基準</a:t>
            </a:r>
          </a:p>
          <a:p>
            <a:pPr lvl="1" rtl="0"/>
            <a:r>
              <a:rPr lang="ja-JP" altLang="x-none" dirty="0">
                <a:ea typeface="+mn-ea"/>
              </a:rPr>
              <a:t>消失半減期（</a:t>
            </a:r>
            <a:r>
              <a:rPr lang="x-none" altLang="ja-JP" dirty="0">
                <a:ea typeface="+mn-ea"/>
              </a:rPr>
              <a:t>t</a:t>
            </a:r>
            <a:r>
              <a:rPr lang="x-none" altLang="ja-JP" baseline="-25000" dirty="0">
                <a:ea typeface="+mn-ea"/>
              </a:rPr>
              <a:t>1/2</a:t>
            </a:r>
            <a:r>
              <a:rPr lang="ja-JP" altLang="x-none" dirty="0">
                <a:ea typeface="+mn-ea"/>
              </a:rPr>
              <a:t>）の</a:t>
            </a:r>
            <a:r>
              <a:rPr lang="x-none" altLang="ja-JP" dirty="0">
                <a:ea typeface="+mn-ea"/>
              </a:rPr>
              <a:t>5</a:t>
            </a:r>
            <a:r>
              <a:rPr lang="ja-JP" altLang="x-none" dirty="0">
                <a:ea typeface="+mn-ea"/>
              </a:rPr>
              <a:t>倍の期間を経た後の残存量は無視できると考えられる。</a:t>
            </a:r>
          </a:p>
          <a:p>
            <a:pPr lvl="1" rtl="0"/>
            <a:r>
              <a:rPr lang="ja-JP" altLang="x-none" dirty="0">
                <a:ea typeface="+mn-ea"/>
              </a:rPr>
              <a:t>蓄積可能性の範囲（</a:t>
            </a:r>
            <a:r>
              <a:rPr lang="x-none" altLang="ja-JP" dirty="0">
                <a:ea typeface="+mn-ea"/>
              </a:rPr>
              <a:t>Rac</a:t>
            </a:r>
            <a:r>
              <a:rPr lang="ja-JP" altLang="x-none" dirty="0">
                <a:ea typeface="+mn-ea"/>
              </a:rPr>
              <a:t>）は、</a:t>
            </a:r>
            <a:r>
              <a:rPr lang="x-none" altLang="ja-JP" dirty="0">
                <a:ea typeface="+mn-ea"/>
              </a:rPr>
              <a:t>Rac = 1 / (1 – 0.5 ^ (</a:t>
            </a:r>
            <a:r>
              <a:rPr lang="ja-JP" altLang="x-none" sz="2000" dirty="0">
                <a:ea typeface="+mn-ea"/>
              </a:rPr>
              <a:t>投与間隔</a:t>
            </a:r>
            <a:r>
              <a:rPr lang="x-none" altLang="ja-JP" sz="1800" dirty="0">
                <a:ea typeface="+mn-ea"/>
              </a:rPr>
              <a:t>/ t</a:t>
            </a:r>
            <a:r>
              <a:rPr lang="x-none" altLang="ja-JP" sz="1800" baseline="-25000" dirty="0">
                <a:ea typeface="+mn-ea"/>
              </a:rPr>
              <a:t>1/2</a:t>
            </a:r>
            <a:r>
              <a:rPr lang="x-none" altLang="ja-JP" dirty="0">
                <a:ea typeface="+mn-ea"/>
              </a:rPr>
              <a:t>))</a:t>
            </a:r>
            <a:r>
              <a:rPr lang="ja-JP" altLang="x-none" dirty="0">
                <a:ea typeface="+mn-ea"/>
              </a:rPr>
              <a:t>で表すことができる。 </a:t>
            </a:r>
          </a:p>
          <a:p>
            <a:pPr lvl="2" rtl="0"/>
            <a:r>
              <a:rPr lang="x-none" altLang="ja-JP" dirty="0">
                <a:ea typeface="+mn-ea"/>
              </a:rPr>
              <a:t>Rac</a:t>
            </a:r>
            <a:r>
              <a:rPr lang="ja-JP" altLang="x-none" dirty="0">
                <a:ea typeface="+mn-ea"/>
              </a:rPr>
              <a:t>の値は、投与間隔が長くなるほど減少して</a:t>
            </a:r>
            <a:r>
              <a:rPr lang="x-none" altLang="ja-JP" dirty="0">
                <a:ea typeface="+mn-ea"/>
              </a:rPr>
              <a:t>1</a:t>
            </a:r>
            <a:r>
              <a:rPr lang="ja-JP" altLang="x-none" dirty="0">
                <a:ea typeface="+mn-ea"/>
              </a:rPr>
              <a:t>に近づき、投与間隔が</a:t>
            </a:r>
            <a:r>
              <a:rPr lang="x-none" altLang="ja-JP" dirty="0">
                <a:ea typeface="+mn-ea"/>
              </a:rPr>
              <a:t>0</a:t>
            </a:r>
            <a:r>
              <a:rPr lang="ja-JP" altLang="x-none" dirty="0">
                <a:ea typeface="+mn-ea"/>
              </a:rPr>
              <a:t>に近づくと無限大まで増加する。 </a:t>
            </a:r>
          </a:p>
          <a:p>
            <a:pPr lvl="1" rtl="0"/>
            <a:r>
              <a:rPr lang="ja-JP" altLang="x-none" dirty="0">
                <a:ea typeface="+mn-ea"/>
              </a:rPr>
              <a:t>これにより、</a:t>
            </a:r>
            <a:r>
              <a:rPr lang="x-none" altLang="ja-JP" dirty="0">
                <a:ea typeface="+mn-ea"/>
              </a:rPr>
              <a:t>F2.1</a:t>
            </a:r>
            <a:r>
              <a:rPr lang="ja-JP" altLang="x-none" dirty="0">
                <a:ea typeface="+mn-ea"/>
              </a:rPr>
              <a:t>を以下のように算出できる。</a:t>
            </a:r>
          </a:p>
          <a:p>
            <a:pPr lvl="2" rtl="0"/>
            <a:r>
              <a:rPr lang="x-none" altLang="ja-JP" dirty="0">
                <a:ea typeface="+mn-ea"/>
              </a:rPr>
              <a:t>F2.1= 1 + 2.16 × (Rac – 1) / Rac </a:t>
            </a:r>
            <a:endParaRPr lang="ja-JP" altLang="x-none" dirty="0">
              <a:ea typeface="+mn-ea"/>
            </a:endParaRPr>
          </a:p>
          <a:p>
            <a:pPr lvl="2" rtl="0"/>
            <a:r>
              <a:rPr lang="x-none" altLang="ja-JP" dirty="0">
                <a:ea typeface="+mn-ea"/>
              </a:rPr>
              <a:t>Rac</a:t>
            </a:r>
            <a:r>
              <a:rPr lang="ja-JP" altLang="x-none" dirty="0">
                <a:ea typeface="+mn-ea"/>
              </a:rPr>
              <a:t>が無限大のとき、</a:t>
            </a:r>
            <a:r>
              <a:rPr lang="x-none" altLang="ja-JP" dirty="0">
                <a:ea typeface="+mn-ea"/>
              </a:rPr>
              <a:t>F2.1= 3.16</a:t>
            </a:r>
            <a:r>
              <a:rPr lang="ja-JP" altLang="x-none" dirty="0">
                <a:ea typeface="+mn-ea"/>
              </a:rPr>
              <a:t>であり、</a:t>
            </a:r>
            <a:r>
              <a:rPr lang="x-none" altLang="ja-JP" dirty="0">
                <a:ea typeface="+mn-ea"/>
              </a:rPr>
              <a:t>Rac</a:t>
            </a:r>
            <a:r>
              <a:rPr lang="ja-JP" altLang="x-none" dirty="0">
                <a:ea typeface="+mn-ea"/>
              </a:rPr>
              <a:t>が</a:t>
            </a:r>
            <a:r>
              <a:rPr lang="x-none" altLang="ja-JP" dirty="0">
                <a:ea typeface="+mn-ea"/>
              </a:rPr>
              <a:t>1</a:t>
            </a:r>
            <a:r>
              <a:rPr lang="ja-JP" altLang="x-none" dirty="0" err="1">
                <a:ea typeface="+mn-ea"/>
              </a:rPr>
              <a:t>まで</a:t>
            </a:r>
            <a:r>
              <a:rPr lang="ja-JP" altLang="x-none" dirty="0">
                <a:ea typeface="+mn-ea"/>
              </a:rPr>
              <a:t>減少するとき、</a:t>
            </a:r>
            <a:r>
              <a:rPr lang="x-none" altLang="ja-JP" dirty="0">
                <a:ea typeface="+mn-ea"/>
              </a:rPr>
              <a:t>F2.1</a:t>
            </a:r>
            <a:r>
              <a:rPr lang="ja-JP" altLang="x-none" dirty="0">
                <a:ea typeface="+mn-ea"/>
              </a:rPr>
              <a:t>は</a:t>
            </a:r>
            <a:r>
              <a:rPr lang="x-none" altLang="ja-JP" dirty="0">
                <a:ea typeface="+mn-ea"/>
              </a:rPr>
              <a:t>1</a:t>
            </a:r>
            <a:r>
              <a:rPr lang="ja-JP" altLang="x-none" dirty="0">
                <a:ea typeface="+mn-ea"/>
              </a:rPr>
              <a:t>である。</a:t>
            </a:r>
          </a:p>
        </p:txBody>
      </p:sp>
    </p:spTree>
  </p:cSld>
  <p:clrMapOvr>
    <a:masterClrMapping/>
  </p:clrMapOvr>
  <p:transition>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a:t>F2-1</a:t>
            </a:r>
            <a:r>
              <a:rPr lang="ja-JP" altLang="x-none"/>
              <a:t>の典型的な値</a:t>
            </a:r>
            <a:endParaRPr lang="ja-JP" altLang="en-GB"/>
          </a:p>
        </p:txBody>
      </p:sp>
      <p:graphicFrame>
        <p:nvGraphicFramePr>
          <p:cNvPr id="5" name="Content Placeholder 4"/>
          <p:cNvGraphicFramePr>
            <a:graphicFrameLocks noGrp="1"/>
          </p:cNvGraphicFramePr>
          <p:nvPr>
            <p:ph sz="half" idx="1"/>
          </p:nvPr>
        </p:nvGraphicFramePr>
        <p:xfrm>
          <a:off x="4372744" y="2381984"/>
          <a:ext cx="4811855" cy="3291840"/>
        </p:xfrm>
        <a:graphic>
          <a:graphicData uri="http://schemas.openxmlformats.org/drawingml/2006/table">
            <a:tbl>
              <a:tblPr/>
              <a:tblGrid>
                <a:gridCol w="2354739">
                  <a:extLst>
                    <a:ext uri="{9D8B030D-6E8A-4147-A177-3AD203B41FA5}">
                      <a16:colId xmlns:a16="http://schemas.microsoft.com/office/drawing/2014/main" val="20000"/>
                    </a:ext>
                  </a:extLst>
                </a:gridCol>
                <a:gridCol w="819039">
                  <a:extLst>
                    <a:ext uri="{9D8B030D-6E8A-4147-A177-3AD203B41FA5}">
                      <a16:colId xmlns:a16="http://schemas.microsoft.com/office/drawing/2014/main" val="20001"/>
                    </a:ext>
                  </a:extLst>
                </a:gridCol>
                <a:gridCol w="1638077">
                  <a:extLst>
                    <a:ext uri="{9D8B030D-6E8A-4147-A177-3AD203B41FA5}">
                      <a16:colId xmlns:a16="http://schemas.microsoft.com/office/drawing/2014/main" val="20002"/>
                    </a:ext>
                  </a:extLst>
                </a:gridCol>
              </a:tblGrid>
              <a:tr h="321494">
                <a:tc>
                  <a:txBody>
                    <a:bodyPr/>
                    <a:lstStyle/>
                    <a:p>
                      <a:pPr algn="ctr" rtl="0" fontAlgn="b"/>
                      <a:r>
                        <a:rPr lang="ja-JP" altLang="x-none" sz="2400" b="1" i="0" u="none" strike="noStrike" noProof="0" dirty="0">
                          <a:solidFill>
                            <a:srgbClr val="000000"/>
                          </a:solidFill>
                          <a:latin typeface="Calibri"/>
                        </a:rPr>
                        <a:t>比率（投与間隔</a:t>
                      </a:r>
                      <a:r>
                        <a:rPr lang="ja-JP" altLang="en-US" sz="2400" b="1" i="0" u="none" strike="noStrike" noProof="0" dirty="0">
                          <a:solidFill>
                            <a:srgbClr val="000000"/>
                          </a:solidFill>
                          <a:latin typeface="Calibri"/>
                        </a:rPr>
                        <a:t>／</a:t>
                      </a:r>
                      <a:r>
                        <a:rPr lang="x-none" altLang="ja-JP" sz="2400" b="1" i="0" u="none" strike="noStrike" noProof="0" dirty="0">
                          <a:solidFill>
                            <a:srgbClr val="000000"/>
                          </a:solidFill>
                          <a:latin typeface="Calibri"/>
                        </a:rPr>
                        <a:t> t1/2</a:t>
                      </a:r>
                      <a:r>
                        <a:rPr lang="ja-JP" altLang="x-none" sz="2400" b="1" i="0" u="none" strike="noStrike" noProof="0" dirty="0">
                          <a:solidFill>
                            <a:srgbClr val="000000"/>
                          </a:solidFill>
                          <a:latin typeface="Calibri"/>
                        </a:rPr>
                        <a:t>）</a:t>
                      </a:r>
                      <a:endParaRPr lang="ja-JP" altLang="en-US" sz="2400" b="1" i="0" u="none" strike="noStrike" noProof="0" dirty="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1" i="0" u="none" strike="noStrike" noProof="0">
                          <a:solidFill>
                            <a:srgbClr val="000000"/>
                          </a:solidFill>
                          <a:latin typeface="Calibri"/>
                        </a:rPr>
                        <a:t>F2-1</a:t>
                      </a:r>
                    </a:p>
                    <a:p>
                      <a:pPr algn="ctr" rtl="0" fontAlgn="b"/>
                      <a:endParaRPr lang="ja-JP" altLang="en-US" sz="2400" b="1"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1" i="0" u="none" strike="noStrike" noProof="0">
                          <a:solidFill>
                            <a:srgbClr val="000000"/>
                          </a:solidFill>
                          <a:latin typeface="Calibri"/>
                        </a:rPr>
                        <a:t>F2</a:t>
                      </a:r>
                      <a:r>
                        <a:rPr lang="x-none" altLang="ja-JP" sz="2400" b="1" i="0" u="none" strike="noStrike" baseline="30000" noProof="0">
                          <a:solidFill>
                            <a:srgbClr val="000000"/>
                          </a:solidFill>
                          <a:latin typeface="Calibri"/>
                        </a:rPr>
                        <a:t>@</a:t>
                      </a:r>
                      <a:r>
                        <a:rPr lang="ja-JP" altLang="en-US" sz="2400" b="1" i="0" u="none" strike="noStrike" noProof="0">
                          <a:solidFill>
                            <a:srgbClr val="000000"/>
                          </a:solidFill>
                          <a:latin typeface="Calibri"/>
                        </a:rPr>
                        <a:t/>
                      </a:r>
                      <a:br>
                        <a:rPr lang="ja-JP" altLang="en-US" sz="2400" b="1" i="0" u="none" strike="noStrike" noProof="0">
                          <a:solidFill>
                            <a:srgbClr val="000000"/>
                          </a:solidFill>
                          <a:latin typeface="Calibri"/>
                        </a:rPr>
                      </a:br>
                      <a:r>
                        <a:rPr lang="x-none" altLang="ja-JP" sz="2400" b="1" i="0" u="none" strike="noStrike" noProof="0">
                          <a:solidFill>
                            <a:srgbClr val="000000"/>
                          </a:solidFill>
                          <a:latin typeface="Calibri"/>
                        </a:rPr>
                        <a:t>(F2-1*F2-2) </a:t>
                      </a:r>
                      <a:endParaRPr lang="ja-JP" altLang="en-US" sz="2400" b="1"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r h="321494">
                <a:tc>
                  <a:txBody>
                    <a:bodyPr/>
                    <a:lstStyle/>
                    <a:p>
                      <a:pPr algn="ctr" rtl="0" fontAlgn="ctr"/>
                      <a:r>
                        <a:rPr lang="x-none" altLang="ja-JP" sz="2400" b="0" i="0" u="none" strike="noStrike" noProof="0">
                          <a:solidFill>
                            <a:srgbClr val="000000"/>
                          </a:solidFill>
                          <a:latin typeface="Calibri"/>
                        </a:rPr>
                        <a:t>0.10</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3.02</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9.54</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1"/>
                  </a:ext>
                </a:extLst>
              </a:tr>
              <a:tr h="321494">
                <a:tc>
                  <a:txBody>
                    <a:bodyPr/>
                    <a:lstStyle/>
                    <a:p>
                      <a:pPr algn="ctr" rtl="0" fontAlgn="ctr"/>
                      <a:r>
                        <a:rPr lang="x-none" altLang="ja-JP" sz="2400" b="0" i="0" u="none" strike="noStrike" noProof="0">
                          <a:solidFill>
                            <a:srgbClr val="000000"/>
                          </a:solidFill>
                          <a:latin typeface="Calibri"/>
                        </a:rPr>
                        <a:t>0.25</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2.82</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8.91</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2"/>
                  </a:ext>
                </a:extLst>
              </a:tr>
              <a:tr h="321494">
                <a:tc>
                  <a:txBody>
                    <a:bodyPr/>
                    <a:lstStyle/>
                    <a:p>
                      <a:pPr algn="ctr" rtl="0" fontAlgn="ctr"/>
                      <a:r>
                        <a:rPr lang="x-none" altLang="ja-JP" sz="2400" b="0" i="0" u="none" strike="noStrike" noProof="0">
                          <a:solidFill>
                            <a:srgbClr val="000000"/>
                          </a:solidFill>
                          <a:latin typeface="Calibri"/>
                        </a:rPr>
                        <a:t>0.50</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2.53</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7.99</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3"/>
                  </a:ext>
                </a:extLst>
              </a:tr>
              <a:tr h="321494">
                <a:tc>
                  <a:txBody>
                    <a:bodyPr/>
                    <a:lstStyle/>
                    <a:p>
                      <a:pPr algn="ctr" rtl="0" fontAlgn="ctr"/>
                      <a:r>
                        <a:rPr lang="x-none" altLang="ja-JP" sz="2400" b="0" i="0" u="none" strike="noStrike" noProof="0">
                          <a:solidFill>
                            <a:srgbClr val="000000"/>
                          </a:solidFill>
                          <a:latin typeface="Calibri"/>
                        </a:rPr>
                        <a:t>0.75</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2.28</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7.20</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4"/>
                  </a:ext>
                </a:extLst>
              </a:tr>
              <a:tr h="321494">
                <a:tc>
                  <a:txBody>
                    <a:bodyPr/>
                    <a:lstStyle/>
                    <a:p>
                      <a:pPr algn="ctr" rtl="0" fontAlgn="ctr"/>
                      <a:r>
                        <a:rPr lang="x-none" altLang="ja-JP" sz="2400" b="0" i="0" u="none" strike="noStrike" noProof="0">
                          <a:solidFill>
                            <a:srgbClr val="000000"/>
                          </a:solidFill>
                          <a:latin typeface="Calibri"/>
                        </a:rPr>
                        <a:t>1.00</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2.08</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6.57</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5"/>
                  </a:ext>
                </a:extLst>
              </a:tr>
              <a:tr h="321494">
                <a:tc>
                  <a:txBody>
                    <a:bodyPr/>
                    <a:lstStyle/>
                    <a:p>
                      <a:pPr algn="ctr" rtl="0" fontAlgn="ctr"/>
                      <a:r>
                        <a:rPr lang="x-none" altLang="ja-JP" sz="2400" b="0" i="0" u="none" strike="noStrike" noProof="0">
                          <a:solidFill>
                            <a:srgbClr val="000000"/>
                          </a:solidFill>
                          <a:latin typeface="Calibri"/>
                        </a:rPr>
                        <a:t>2.00</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1.54</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4.87</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6"/>
                  </a:ext>
                </a:extLst>
              </a:tr>
              <a:tr h="321494">
                <a:tc>
                  <a:txBody>
                    <a:bodyPr/>
                    <a:lstStyle/>
                    <a:p>
                      <a:pPr algn="ctr" rtl="0" fontAlgn="ctr"/>
                      <a:r>
                        <a:rPr lang="x-none" altLang="ja-JP" sz="2400" b="0" i="0" u="none" strike="noStrike" noProof="0">
                          <a:solidFill>
                            <a:srgbClr val="000000"/>
                          </a:solidFill>
                          <a:latin typeface="Calibri"/>
                        </a:rPr>
                        <a:t>5.00</a:t>
                      </a:r>
                      <a:endParaRPr lang="ja-JP" altLang="en-US" sz="2400" b="0" i="0" u="none" strike="noStrike" noProof="0">
                        <a:solidFill>
                          <a:srgbClr val="000000"/>
                        </a:solidFill>
                        <a:latin typeface="Calibri"/>
                      </a:endParaRPr>
                    </a:p>
                  </a:txBody>
                  <a:tcPr marL="0" marR="0" marT="0" marB="0" anchor="ctr">
                    <a:lnL>
                      <a:noFill/>
                    </a:lnL>
                    <a:lnR>
                      <a:noFill/>
                    </a:lnR>
                    <a:lnT>
                      <a:noFill/>
                    </a:lnT>
                    <a:lnB>
                      <a:noFill/>
                    </a:lnB>
                  </a:tcPr>
                </a:tc>
                <a:tc>
                  <a:txBody>
                    <a:bodyPr/>
                    <a:lstStyle/>
                    <a:p>
                      <a:pPr algn="ctr" rtl="0" fontAlgn="b"/>
                      <a:r>
                        <a:rPr lang="x-none" altLang="ja-JP" sz="2400" b="0" i="0" u="none" strike="noStrike" noProof="0">
                          <a:solidFill>
                            <a:srgbClr val="000000"/>
                          </a:solidFill>
                          <a:latin typeface="Calibri"/>
                        </a:rPr>
                        <a:t>1.07</a:t>
                      </a:r>
                      <a:endParaRPr lang="ja-JP" altLang="en-US" sz="2400" b="0" i="0" u="none" strike="noStrike" noProof="0">
                        <a:solidFill>
                          <a:srgbClr val="000000"/>
                        </a:solidFill>
                        <a:latin typeface="Calibri"/>
                      </a:endParaRPr>
                    </a:p>
                  </a:txBody>
                  <a:tcPr marL="0" marR="0" marT="0" marB="0" anchor="b">
                    <a:lnL>
                      <a:noFill/>
                    </a:lnL>
                    <a:lnR>
                      <a:noFill/>
                    </a:lnR>
                    <a:lnT>
                      <a:noFill/>
                    </a:lnT>
                    <a:lnB>
                      <a:noFill/>
                    </a:lnB>
                  </a:tcPr>
                </a:tc>
                <a:tc>
                  <a:txBody>
                    <a:bodyPr/>
                    <a:lstStyle/>
                    <a:p>
                      <a:pPr algn="ctr" rtl="0" fontAlgn="b"/>
                      <a:r>
                        <a:rPr lang="x-none" altLang="ja-JP" sz="2400" b="0" i="0" u="none" strike="noStrike" noProof="0" dirty="0">
                          <a:solidFill>
                            <a:srgbClr val="000000"/>
                          </a:solidFill>
                          <a:latin typeface="Calibri"/>
                        </a:rPr>
                        <a:t>3.38</a:t>
                      </a:r>
                      <a:endParaRPr lang="ja-JP" altLang="en-US" sz="2400" b="0" i="0" u="none" strike="noStrike" noProof="0" dirty="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7"/>
                  </a:ext>
                </a:extLst>
              </a:tr>
            </a:tbl>
          </a:graphicData>
        </a:graphic>
      </p:graphicFrame>
      <p:sp>
        <p:nvSpPr>
          <p:cNvPr id="8" name="TextBox 7"/>
          <p:cNvSpPr txBox="1"/>
          <p:nvPr/>
        </p:nvSpPr>
        <p:spPr bwMode="auto">
          <a:xfrm>
            <a:off x="5308848" y="5817840"/>
            <a:ext cx="3650656" cy="363968"/>
          </a:xfrm>
          <a:prstGeom prst="rect">
            <a:avLst/>
          </a:prstGeom>
          <a:noFill/>
          <a:ln w="9525">
            <a:noFill/>
            <a:round/>
            <a:headEnd/>
            <a:tailEnd/>
          </a:ln>
        </p:spPr>
        <p:txBody>
          <a:bodyPr wrap="none" lIns="90000" tIns="92880" rIns="90000" bIns="45000" rtlCol="0">
            <a:spAutoFit/>
          </a:bodyPr>
          <a:lstStyle/>
          <a:p>
            <a:pPr rtl="0">
              <a:lnSpc>
                <a:spcPct val="81000"/>
              </a:lnSpc>
              <a:tabLst>
                <a:tab pos="723900" algn="l"/>
                <a:tab pos="1447800" algn="l"/>
                <a:tab pos="2171700" algn="l"/>
                <a:tab pos="2895600" algn="l"/>
                <a:tab pos="3619500" algn="l"/>
                <a:tab pos="4343400" algn="l"/>
                <a:tab pos="5067300" algn="l"/>
                <a:tab pos="5791200" algn="l"/>
              </a:tabLst>
            </a:pPr>
            <a:r>
              <a:rPr lang="x-none" altLang="ja-JP" sz="1800" b="0">
                <a:solidFill>
                  <a:srgbClr val="4C4C4C"/>
                </a:solidFill>
                <a:latin typeface="Candara" pitchFamily="32" charset="0"/>
              </a:rPr>
              <a:t>@:</a:t>
            </a:r>
            <a:r>
              <a:rPr lang="ja-JP" altLang="x-none" sz="1800" b="0">
                <a:solidFill>
                  <a:srgbClr val="4C4C4C"/>
                </a:solidFill>
                <a:latin typeface="Candara" pitchFamily="32" charset="0"/>
              </a:rPr>
              <a:t>すべての事例で</a:t>
            </a:r>
            <a:r>
              <a:rPr lang="x-none" altLang="ja-JP" sz="1800" b="0">
                <a:solidFill>
                  <a:srgbClr val="4C4C4C"/>
                </a:solidFill>
                <a:latin typeface="Candara" pitchFamily="32" charset="0"/>
              </a:rPr>
              <a:t>F2-2</a:t>
            </a:r>
            <a:r>
              <a:rPr lang="ja-JP" altLang="x-none" sz="1800" b="0">
                <a:solidFill>
                  <a:srgbClr val="4C4C4C"/>
                </a:solidFill>
                <a:latin typeface="Candara" pitchFamily="32" charset="0"/>
              </a:rPr>
              <a:t>は</a:t>
            </a:r>
            <a:r>
              <a:rPr lang="x-none" altLang="ja-JP" sz="1800" b="0">
                <a:solidFill>
                  <a:srgbClr val="4C4C4C"/>
                </a:solidFill>
                <a:latin typeface="Candara" pitchFamily="32" charset="0"/>
              </a:rPr>
              <a:t>3.16</a:t>
            </a:r>
            <a:r>
              <a:rPr lang="ja-JP" altLang="x-none" sz="1800" b="0">
                <a:solidFill>
                  <a:srgbClr val="4C4C4C"/>
                </a:solidFill>
                <a:latin typeface="Candara" pitchFamily="32" charset="0"/>
              </a:rPr>
              <a:t>である</a:t>
            </a:r>
            <a:endParaRPr lang="ja-JP" altLang="en-US" sz="1800" b="0">
              <a:solidFill>
                <a:srgbClr val="4C4C4C"/>
              </a:solidFill>
              <a:latin typeface="Candara" pitchFamily="32" charset="0"/>
            </a:endParaRPr>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noProof="0" dirty="0"/>
              <a:t>内容 </a:t>
            </a:r>
            <a:endParaRPr lang="ja-JP" altLang="en-GB" noProof="0" dirty="0"/>
          </a:p>
        </p:txBody>
      </p:sp>
      <p:sp>
        <p:nvSpPr>
          <p:cNvPr id="3" name="Content Placeholder 2"/>
          <p:cNvSpPr>
            <a:spLocks noGrp="1"/>
          </p:cNvSpPr>
          <p:nvPr>
            <p:ph idx="1"/>
          </p:nvPr>
        </p:nvSpPr>
        <p:spPr>
          <a:xfrm>
            <a:off x="700336" y="2217440"/>
            <a:ext cx="8568952" cy="4464496"/>
          </a:xfrm>
        </p:spPr>
        <p:txBody>
          <a:bodyPr rtlCol="0"/>
          <a:lstStyle/>
          <a:p>
            <a:pPr rtl="0"/>
            <a:r>
              <a:rPr lang="ja-JP" altLang="x-none" sz="1800" b="0" noProof="0" dirty="0"/>
              <a:t>許容一日曝露量（</a:t>
            </a:r>
            <a:r>
              <a:rPr lang="x-none" altLang="ja-JP" sz="1800" b="0" noProof="0" dirty="0"/>
              <a:t>PDE</a:t>
            </a:r>
            <a:r>
              <a:rPr lang="ja-JP" altLang="x-none" sz="1800" b="0" noProof="0" dirty="0"/>
              <a:t>）を超えることの妥当性を示す－</a:t>
            </a:r>
            <a:r>
              <a:rPr lang="x-none" altLang="ja-JP" sz="1800" b="0" noProof="0" dirty="0"/>
              <a:t>Q3D</a:t>
            </a:r>
            <a:r>
              <a:rPr lang="ja-JP" altLang="x-none" sz="1800" b="0" noProof="0" dirty="0"/>
              <a:t>ガイドラインより</a:t>
            </a:r>
          </a:p>
          <a:p>
            <a:pPr rtl="0"/>
            <a:r>
              <a:rPr lang="ja-JP" altLang="x-none" sz="1800" b="0" noProof="0" dirty="0"/>
              <a:t>指針</a:t>
            </a:r>
          </a:p>
          <a:p>
            <a:pPr rtl="0"/>
            <a:r>
              <a:rPr lang="x-none" altLang="ja-JP" sz="1800" b="0" noProof="0" dirty="0"/>
              <a:t>1</a:t>
            </a:r>
            <a:r>
              <a:rPr lang="ja-JP" altLang="x-none" sz="1800" b="0" noProof="0" dirty="0" err="1"/>
              <a:t>つの</a:t>
            </a:r>
            <a:r>
              <a:rPr lang="ja-JP" altLang="x-none" sz="1800" b="0" noProof="0" dirty="0"/>
              <a:t>経路には</a:t>
            </a:r>
            <a:r>
              <a:rPr lang="x-none" altLang="ja-JP" sz="1800" b="0" noProof="0" dirty="0"/>
              <a:t>1</a:t>
            </a:r>
            <a:r>
              <a:rPr lang="ja-JP" altLang="x-none" sz="1800" b="0" noProof="0" dirty="0" err="1"/>
              <a:t>つの</a:t>
            </a:r>
            <a:r>
              <a:rPr lang="x-none" altLang="ja-JP" sz="1800" b="0" noProof="0" dirty="0" smtClean="0"/>
              <a:t>PDE</a:t>
            </a:r>
            <a:r>
              <a:rPr lang="ja-JP" altLang="en-US" sz="1800" b="0" noProof="0" dirty="0" smtClean="0"/>
              <a:t>値</a:t>
            </a:r>
            <a:r>
              <a:rPr lang="ja-JP" altLang="x-none" sz="1800" b="0" noProof="0" dirty="0" smtClean="0"/>
              <a:t>しかない</a:t>
            </a:r>
            <a:endParaRPr lang="ja-JP" altLang="x-none" sz="1800" b="0" noProof="0" dirty="0"/>
          </a:p>
          <a:p>
            <a:pPr rtl="0"/>
            <a:r>
              <a:rPr lang="ja-JP" altLang="x-none" sz="1800" b="0" noProof="0" dirty="0"/>
              <a:t>リスクに基づくアプローチ</a:t>
            </a:r>
          </a:p>
          <a:p>
            <a:pPr lvl="1" rtl="0"/>
            <a:r>
              <a:rPr lang="x-none" altLang="ja-JP" sz="1600" b="0" noProof="0" dirty="0">
                <a:ea typeface="+mn-ea"/>
              </a:rPr>
              <a:t>A</a:t>
            </a:r>
            <a:r>
              <a:rPr lang="ja-JP" altLang="en-US" sz="1600" b="0" noProof="0" dirty="0">
                <a:ea typeface="+mn-ea"/>
              </a:rPr>
              <a:t>）</a:t>
            </a:r>
            <a:r>
              <a:rPr lang="x-none" altLang="ja-JP" sz="1600" b="0" noProof="0" dirty="0">
                <a:ea typeface="+mn-ea"/>
              </a:rPr>
              <a:t> </a:t>
            </a:r>
            <a:r>
              <a:rPr lang="ja-JP" altLang="x-none" sz="1600" b="0" noProof="0" dirty="0">
                <a:ea typeface="+mn-ea"/>
              </a:rPr>
              <a:t>サブファクター・アプローチ</a:t>
            </a:r>
          </a:p>
          <a:p>
            <a:pPr lvl="1" rtl="0"/>
            <a:r>
              <a:rPr lang="x-none" altLang="ja-JP" sz="1600" b="0" noProof="0" dirty="0">
                <a:ea typeface="+mn-ea"/>
              </a:rPr>
              <a:t>B</a:t>
            </a:r>
            <a:r>
              <a:rPr lang="ja-JP" altLang="en-US" sz="1600" b="0" noProof="0" dirty="0">
                <a:ea typeface="+mn-ea"/>
              </a:rPr>
              <a:t>）</a:t>
            </a:r>
            <a:r>
              <a:rPr lang="x-none" altLang="ja-JP" sz="1600" b="0" noProof="0" dirty="0">
                <a:ea typeface="+mn-ea"/>
              </a:rPr>
              <a:t> </a:t>
            </a:r>
            <a:r>
              <a:rPr lang="ja-JP" altLang="x-none" sz="1600" b="0" noProof="0" dirty="0">
                <a:ea typeface="+mn-ea"/>
              </a:rPr>
              <a:t>修正係数の修正 </a:t>
            </a:r>
            <a:endParaRPr lang="ja-JP" altLang="en-GB" sz="1600" b="0" noProof="0" dirty="0">
              <a:ea typeface="+mn-ea"/>
            </a:endParaRPr>
          </a:p>
          <a:p>
            <a:pPr lvl="1" rtl="0"/>
            <a:r>
              <a:rPr lang="x-none" altLang="ja-JP" sz="1600" b="0" noProof="0" dirty="0">
                <a:ea typeface="+mn-ea"/>
              </a:rPr>
              <a:t>C</a:t>
            </a:r>
            <a:r>
              <a:rPr lang="ja-JP" altLang="en-US" sz="1600" b="0" noProof="0" dirty="0">
                <a:ea typeface="+mn-ea"/>
              </a:rPr>
              <a:t>）</a:t>
            </a:r>
            <a:r>
              <a:rPr lang="x-none" altLang="ja-JP" sz="1600" b="0" noProof="0" dirty="0">
                <a:ea typeface="+mn-ea"/>
              </a:rPr>
              <a:t> </a:t>
            </a:r>
            <a:r>
              <a:rPr lang="ja-JP" altLang="x-none" sz="1600" b="0" noProof="0" dirty="0">
                <a:ea typeface="+mn-ea"/>
              </a:rPr>
              <a:t>最適な試験の変更 </a:t>
            </a:r>
            <a:endParaRPr lang="ja-JP" altLang="en-GB" sz="1600" b="0" noProof="0" dirty="0">
              <a:ea typeface="+mn-ea"/>
            </a:endParaRPr>
          </a:p>
          <a:p>
            <a:pPr rtl="0"/>
            <a:r>
              <a:rPr lang="ja-JP" altLang="x-none" sz="1800" b="0" noProof="0" dirty="0"/>
              <a:t>例</a:t>
            </a:r>
          </a:p>
          <a:p>
            <a:pPr lvl="1" rtl="0"/>
            <a:r>
              <a:rPr lang="ja-JP" altLang="x-none" sz="1400" b="0" noProof="0" dirty="0">
                <a:ea typeface="+mn-ea"/>
              </a:rPr>
              <a:t>ガイドラインの例</a:t>
            </a:r>
            <a:r>
              <a:rPr lang="x-none" altLang="ja-JP" sz="1400" b="0" noProof="0" dirty="0">
                <a:ea typeface="+mn-ea"/>
              </a:rPr>
              <a:t>A1</a:t>
            </a:r>
            <a:r>
              <a:rPr lang="ja-JP" altLang="x-none" sz="1400" b="0" noProof="0" dirty="0">
                <a:ea typeface="+mn-ea"/>
              </a:rPr>
              <a:t>：サブファクター・アプローチ：修正係数（</a:t>
            </a:r>
            <a:r>
              <a:rPr lang="x-none" altLang="ja-JP" sz="1400" b="0" noProof="0" dirty="0">
                <a:ea typeface="+mn-ea"/>
              </a:rPr>
              <a:t>M2.1</a:t>
            </a:r>
            <a:r>
              <a:rPr lang="ja-JP" altLang="x-none" sz="1400" b="0" noProof="0" dirty="0">
                <a:ea typeface="+mn-ea"/>
              </a:rPr>
              <a:t>）</a:t>
            </a:r>
            <a:endParaRPr lang="ja-JP" altLang="en-GB" sz="1400" b="0" noProof="0" dirty="0">
              <a:ea typeface="+mn-ea"/>
            </a:endParaRPr>
          </a:p>
          <a:p>
            <a:pPr lvl="1" rtl="0"/>
            <a:r>
              <a:rPr lang="ja-JP" altLang="x-none" sz="1400" b="0" noProof="0" dirty="0">
                <a:ea typeface="+mn-ea"/>
              </a:rPr>
              <a:t>ガイドラインの例</a:t>
            </a:r>
            <a:r>
              <a:rPr lang="x-none" altLang="ja-JP" sz="1400" b="0" noProof="0" dirty="0">
                <a:ea typeface="+mn-ea"/>
              </a:rPr>
              <a:t>A2</a:t>
            </a:r>
            <a:r>
              <a:rPr lang="ja-JP" altLang="x-none" sz="1400" b="0" noProof="0" dirty="0">
                <a:ea typeface="+mn-ea"/>
              </a:rPr>
              <a:t>：サブファクター・アプローチ：</a:t>
            </a:r>
            <a:r>
              <a:rPr lang="ja-JP" altLang="x-none" sz="1400" dirty="0">
                <a:ea typeface="+mn-ea"/>
              </a:rPr>
              <a:t>経口製剤の最小リスクレベル（</a:t>
            </a:r>
            <a:r>
              <a:rPr lang="x-none" altLang="ja-JP" sz="1400" dirty="0">
                <a:ea typeface="+mn-ea"/>
              </a:rPr>
              <a:t>MRL</a:t>
            </a:r>
            <a:r>
              <a:rPr lang="ja-JP" altLang="x-none" sz="1400" dirty="0">
                <a:ea typeface="+mn-ea"/>
              </a:rPr>
              <a:t>）（</a:t>
            </a:r>
            <a:r>
              <a:rPr lang="x-none" altLang="ja-JP" sz="1400" dirty="0">
                <a:ea typeface="+mn-ea"/>
              </a:rPr>
              <a:t>M2.2</a:t>
            </a:r>
            <a:r>
              <a:rPr lang="ja-JP" altLang="x-none" sz="1400" dirty="0">
                <a:ea typeface="+mn-ea"/>
              </a:rPr>
              <a:t>）</a:t>
            </a:r>
            <a:endParaRPr lang="ja-JP" altLang="en-GB" sz="1400" b="0" noProof="0" dirty="0">
              <a:ea typeface="+mn-ea"/>
            </a:endParaRPr>
          </a:p>
          <a:p>
            <a:pPr lvl="1" rtl="0"/>
            <a:r>
              <a:rPr lang="ja-JP" altLang="x-none" sz="1400" b="0" noProof="0" dirty="0">
                <a:ea typeface="+mn-ea"/>
              </a:rPr>
              <a:t>例</a:t>
            </a:r>
            <a:r>
              <a:rPr lang="x-none" altLang="ja-JP" sz="1400" b="0" noProof="0" dirty="0">
                <a:ea typeface="+mn-ea"/>
              </a:rPr>
              <a:t>A3</a:t>
            </a:r>
            <a:r>
              <a:rPr lang="ja-JP" altLang="x-none" sz="1400" b="0" noProof="0" dirty="0">
                <a:ea typeface="+mn-ea"/>
              </a:rPr>
              <a:t>：</a:t>
            </a:r>
            <a:r>
              <a:rPr lang="ja-JP" altLang="x-none" sz="1400" noProof="0" dirty="0">
                <a:ea typeface="+mn-ea"/>
              </a:rPr>
              <a:t>サブファクター・アプローチ：間欠投与</a:t>
            </a:r>
            <a:r>
              <a:rPr lang="ja-JP" altLang="x-none" sz="1400" dirty="0">
                <a:ea typeface="+mn-ea"/>
              </a:rPr>
              <a:t>（</a:t>
            </a:r>
            <a:r>
              <a:rPr lang="x-none" altLang="ja-JP" sz="1400" dirty="0">
                <a:ea typeface="+mn-ea"/>
              </a:rPr>
              <a:t>M2.3</a:t>
            </a:r>
            <a:r>
              <a:rPr lang="ja-JP" altLang="x-none" sz="1400" dirty="0">
                <a:ea typeface="+mn-ea"/>
              </a:rPr>
              <a:t>）</a:t>
            </a:r>
            <a:endParaRPr lang="ja-JP" altLang="en-GB" sz="1400" b="0" noProof="0" dirty="0">
              <a:ea typeface="+mn-ea"/>
            </a:endParaRPr>
          </a:p>
          <a:p>
            <a:pPr lvl="1" rtl="0"/>
            <a:r>
              <a:rPr lang="ja-JP" altLang="x-none" sz="1400" b="0" noProof="0" dirty="0">
                <a:ea typeface="+mn-ea"/>
              </a:rPr>
              <a:t>例</a:t>
            </a:r>
            <a:r>
              <a:rPr lang="x-none" altLang="ja-JP" sz="1400" b="0" noProof="0" dirty="0">
                <a:ea typeface="+mn-ea"/>
              </a:rPr>
              <a:t>B4</a:t>
            </a:r>
            <a:r>
              <a:rPr lang="ja-JP" altLang="x-none" sz="1400" b="0" noProof="0" dirty="0">
                <a:ea typeface="+mn-ea"/>
              </a:rPr>
              <a:t>：間欠投与</a:t>
            </a:r>
            <a:r>
              <a:rPr lang="ja-JP" altLang="x-none" sz="1400" dirty="0">
                <a:ea typeface="+mn-ea"/>
              </a:rPr>
              <a:t>で</a:t>
            </a:r>
            <a:r>
              <a:rPr lang="x-none" altLang="ja-JP" sz="1400" dirty="0">
                <a:ea typeface="+mn-ea"/>
              </a:rPr>
              <a:t>F3</a:t>
            </a:r>
            <a:r>
              <a:rPr lang="ja-JP" altLang="x-none" sz="1400" dirty="0">
                <a:ea typeface="+mn-ea"/>
              </a:rPr>
              <a:t>を修正 （</a:t>
            </a:r>
            <a:r>
              <a:rPr lang="x-none" altLang="ja-JP" sz="1400" dirty="0">
                <a:ea typeface="+mn-ea"/>
              </a:rPr>
              <a:t>M2.4</a:t>
            </a:r>
            <a:r>
              <a:rPr lang="ja-JP" altLang="x-none" sz="1400" dirty="0">
                <a:ea typeface="+mn-ea"/>
              </a:rPr>
              <a:t>）</a:t>
            </a:r>
            <a:endParaRPr lang="ja-JP" altLang="en-GB" sz="1400" b="0" noProof="0" dirty="0">
              <a:ea typeface="+mn-ea"/>
            </a:endParaRPr>
          </a:p>
          <a:p>
            <a:pPr lvl="1" rtl="0"/>
            <a:r>
              <a:rPr lang="ja-JP" altLang="x-none" sz="1400" b="0" noProof="0" dirty="0">
                <a:ea typeface="+mn-ea"/>
              </a:rPr>
              <a:t>例</a:t>
            </a:r>
            <a:r>
              <a:rPr lang="x-none" altLang="ja-JP" sz="1400" b="0" noProof="0" dirty="0">
                <a:ea typeface="+mn-ea"/>
              </a:rPr>
              <a:t>B5</a:t>
            </a:r>
            <a:r>
              <a:rPr lang="ja-JP" altLang="x-none" sz="1400" b="0" noProof="0" dirty="0">
                <a:ea typeface="+mn-ea"/>
              </a:rPr>
              <a:t>：単回投与</a:t>
            </a:r>
            <a:r>
              <a:rPr lang="ja-JP" altLang="x-none" sz="1400" dirty="0">
                <a:ea typeface="+mn-ea"/>
              </a:rPr>
              <a:t>で</a:t>
            </a:r>
            <a:r>
              <a:rPr lang="x-none" altLang="ja-JP" sz="1400" dirty="0">
                <a:ea typeface="+mn-ea"/>
              </a:rPr>
              <a:t>F3/</a:t>
            </a:r>
            <a:r>
              <a:rPr lang="ja-JP" altLang="x-none" sz="1400" dirty="0">
                <a:ea typeface="+mn-ea"/>
              </a:rPr>
              <a:t>リスク・ベネフィットを修正 （</a:t>
            </a:r>
            <a:r>
              <a:rPr lang="x-none" altLang="ja-JP" sz="1400" dirty="0">
                <a:ea typeface="+mn-ea"/>
              </a:rPr>
              <a:t>M2.5</a:t>
            </a:r>
            <a:r>
              <a:rPr lang="ja-JP" altLang="x-none" sz="1400" dirty="0">
                <a:ea typeface="+mn-ea"/>
              </a:rPr>
              <a:t>）</a:t>
            </a:r>
            <a:endParaRPr lang="ja-JP" altLang="en-GB" sz="1400" b="0" noProof="0" dirty="0">
              <a:ea typeface="+mn-ea"/>
            </a:endParaRPr>
          </a:p>
          <a:p>
            <a:pPr lvl="1" rtl="0"/>
            <a:r>
              <a:rPr lang="ja-JP" altLang="x-none" sz="1400" b="0" noProof="0" dirty="0">
                <a:ea typeface="+mn-ea"/>
              </a:rPr>
              <a:t>例</a:t>
            </a:r>
            <a:r>
              <a:rPr lang="x-none" altLang="ja-JP" sz="1400" b="0" noProof="0" dirty="0">
                <a:ea typeface="+mn-ea"/>
              </a:rPr>
              <a:t>C6</a:t>
            </a:r>
            <a:r>
              <a:rPr lang="ja-JP" altLang="x-none" sz="1400" b="0" noProof="0" dirty="0">
                <a:ea typeface="+mn-ea"/>
              </a:rPr>
              <a:t>：</a:t>
            </a:r>
            <a:r>
              <a:rPr lang="ja-JP" altLang="x-none" sz="1400" noProof="0" dirty="0">
                <a:ea typeface="+mn-ea"/>
              </a:rPr>
              <a:t>許容量を導くための新規出発点 </a:t>
            </a:r>
            <a:r>
              <a:rPr lang="ja-JP" altLang="x-none" sz="1400" dirty="0">
                <a:ea typeface="+mn-ea"/>
              </a:rPr>
              <a:t>（</a:t>
            </a:r>
            <a:r>
              <a:rPr lang="x-none" altLang="ja-JP" sz="1400" dirty="0">
                <a:ea typeface="+mn-ea"/>
              </a:rPr>
              <a:t>M2.6</a:t>
            </a:r>
            <a:r>
              <a:rPr lang="ja-JP" altLang="x-none" sz="1400" dirty="0">
                <a:ea typeface="+mn-ea"/>
              </a:rPr>
              <a:t>）</a:t>
            </a:r>
            <a:r>
              <a:rPr lang="ja-JP" altLang="x-none" sz="1400" noProof="0" dirty="0">
                <a:ea typeface="+mn-ea"/>
              </a:rPr>
              <a:t> </a:t>
            </a:r>
            <a:endParaRPr lang="ja-JP" altLang="en-GB" sz="1400" b="0" noProof="0" dirty="0">
              <a:ea typeface="+mn-ea"/>
            </a:endParaRPr>
          </a:p>
          <a:p>
            <a:pPr rtl="0">
              <a:buNone/>
            </a:pPr>
            <a:r>
              <a:rPr lang="ja-JP" altLang="x-none" noProof="0" dirty="0"/>
              <a:t> </a:t>
            </a:r>
            <a:endParaRPr lang="ja-JP" altLang="en-GB" noProof="0" dirty="0"/>
          </a:p>
        </p:txBody>
      </p:sp>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sz="3000" dirty="0"/>
              <a:t>3.3</a:t>
            </a:r>
            <a:r>
              <a:rPr lang="ja-JP" altLang="x-none" sz="3000" dirty="0"/>
              <a:t>項：設定</a:t>
            </a:r>
            <a:r>
              <a:rPr lang="x-none" altLang="ja-JP" sz="3000" dirty="0"/>
              <a:t>PDE</a:t>
            </a:r>
            <a:r>
              <a:rPr lang="ja-JP" altLang="x-none" sz="3000" dirty="0"/>
              <a:t>値を上回る元素不純物量の妥当性説明</a:t>
            </a:r>
            <a:endParaRPr lang="ja-JP" altLang="en-GB" sz="3000" dirty="0"/>
          </a:p>
        </p:txBody>
      </p:sp>
      <p:sp>
        <p:nvSpPr>
          <p:cNvPr id="3" name="Content Placeholder 2"/>
          <p:cNvSpPr>
            <a:spLocks noGrp="1"/>
          </p:cNvSpPr>
          <p:nvPr>
            <p:ph idx="1"/>
          </p:nvPr>
        </p:nvSpPr>
        <p:spPr>
          <a:solidFill>
            <a:schemeClr val="accent1">
              <a:lumMod val="20000"/>
              <a:lumOff val="80000"/>
            </a:schemeClr>
          </a:solidFill>
        </p:spPr>
        <p:txBody>
          <a:bodyPr rtlCol="0"/>
          <a:lstStyle/>
          <a:p>
            <a:pPr marL="0" indent="0" rtl="0">
              <a:buNone/>
            </a:pPr>
            <a:r>
              <a:rPr lang="ja-JP" altLang="x-none" sz="1800" b="0" dirty="0"/>
              <a:t>設定</a:t>
            </a:r>
            <a:r>
              <a:rPr lang="x-none" altLang="ja-JP" sz="1800" b="0" dirty="0"/>
              <a:t>PDE</a:t>
            </a:r>
            <a:r>
              <a:rPr lang="ja-JP" altLang="x-none" sz="1800" b="0" dirty="0"/>
              <a:t>値（表</a:t>
            </a:r>
            <a:r>
              <a:rPr lang="x-none" altLang="ja-JP" sz="1800" b="0" dirty="0"/>
              <a:t>A.2.1</a:t>
            </a:r>
            <a:r>
              <a:rPr lang="ja-JP" altLang="x-none" sz="1800" b="0" dirty="0"/>
              <a:t>参照）を上回る元素不純物量は、以下に示す事例においては許容されることがある。なお、以下に示す事例は一例であり、これらに限定されるものではない。 </a:t>
            </a:r>
          </a:p>
          <a:p>
            <a:r>
              <a:rPr lang="ja-JP" altLang="x-none" sz="1800" b="0" dirty="0"/>
              <a:t> 間欠投与 </a:t>
            </a:r>
          </a:p>
          <a:p>
            <a:r>
              <a:rPr lang="ja-JP" altLang="x-none" sz="1800" b="0" dirty="0"/>
              <a:t> 短期間（例えば、</a:t>
            </a:r>
            <a:r>
              <a:rPr lang="x-none" altLang="ja-JP" sz="1800" b="0" dirty="0"/>
              <a:t>30</a:t>
            </a:r>
            <a:r>
              <a:rPr lang="ja-JP" altLang="x-none" sz="1800" b="0" dirty="0"/>
              <a:t>日間以下）投与 </a:t>
            </a:r>
          </a:p>
          <a:p>
            <a:r>
              <a:rPr lang="ja-JP" altLang="x-none" sz="1800" b="0" dirty="0"/>
              <a:t> 特殊な効能・効果（例えば、生命を脅かす疾病、対処法の確立していない疾病、希少疾病） </a:t>
            </a:r>
          </a:p>
          <a:p>
            <a:pPr marL="0" indent="0" rtl="0">
              <a:buNone/>
            </a:pPr>
            <a:r>
              <a:rPr lang="ja-JP" altLang="x-none" sz="1800" b="0" dirty="0"/>
              <a:t>修正係数のサブファクター・アプローチ（参考文献</a:t>
            </a:r>
            <a:r>
              <a:rPr lang="x-none" altLang="ja-JP" sz="1800" b="0" dirty="0"/>
              <a:t>2,3</a:t>
            </a:r>
            <a:r>
              <a:rPr lang="ja-JP" altLang="x-none" sz="1800" b="0" dirty="0"/>
              <a:t>）を用いた、設定</a:t>
            </a:r>
            <a:r>
              <a:rPr lang="x-none" altLang="ja-JP" sz="1800" b="0" dirty="0"/>
              <a:t>PDE</a:t>
            </a:r>
            <a:r>
              <a:rPr lang="ja-JP" altLang="x-none" sz="1800" b="0" dirty="0"/>
              <a:t>値を上回る元素不純物量の妥当性説明の例を以下に示す。その他のアプローチを用いて設定</a:t>
            </a:r>
            <a:r>
              <a:rPr lang="x-none" altLang="ja-JP" sz="1800" b="0" dirty="0"/>
              <a:t>PDE</a:t>
            </a:r>
            <a:r>
              <a:rPr lang="ja-JP" altLang="x-none" sz="1800" b="0" dirty="0"/>
              <a:t>値を上回る元素不純物量の妥当性を説明してもよい。設定</a:t>
            </a:r>
            <a:r>
              <a:rPr lang="x-none" altLang="ja-JP" sz="1800" b="0" dirty="0"/>
              <a:t>PDE</a:t>
            </a:r>
            <a:r>
              <a:rPr lang="ja-JP" altLang="x-none" sz="1800" b="0" dirty="0"/>
              <a:t>値を上回る元素不純物量の提案に関しては、個別にその妥当性を説明すべきである。 </a:t>
            </a:r>
          </a:p>
          <a:p>
            <a:pPr rtl="0"/>
            <a:endParaRPr lang="ja-JP" altLang="en-GB" sz="1800" b="0" dirty="0"/>
          </a:p>
        </p:txBody>
      </p:sp>
      <p:sp>
        <p:nvSpPr>
          <p:cNvPr id="10" name="Rectangle 9"/>
          <p:cNvSpPr/>
          <p:nvPr/>
        </p:nvSpPr>
        <p:spPr>
          <a:xfrm>
            <a:off x="4280967" y="6033864"/>
            <a:ext cx="3639138" cy="550279"/>
          </a:xfrm>
          <a:prstGeom prst="rect">
            <a:avLst/>
          </a:prstGeom>
          <a:noFill/>
        </p:spPr>
        <p:txBody>
          <a:bodyPr wrap="none" lIns="91440" tIns="45720" rIns="91440" bIns="45720" rtlCol="0">
            <a:spAutoFit/>
          </a:bodyPr>
          <a:lstStyle/>
          <a:p>
            <a:pPr algn="ctr" rtl="0"/>
            <a:r>
              <a:rPr lang="ja-JP" altLang="x-none" sz="32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ガイドラインの記載 </a:t>
            </a:r>
            <a:endParaRPr lang="ja-JP" altLang="en-US" sz="32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a:t>ガイドラインの例</a:t>
            </a:r>
            <a:r>
              <a:rPr lang="x-none" altLang="ja-JP"/>
              <a:t>1</a:t>
            </a:r>
            <a:endParaRPr lang="ja-JP" altLang="en-GB"/>
          </a:p>
        </p:txBody>
      </p:sp>
      <p:sp>
        <p:nvSpPr>
          <p:cNvPr id="3" name="Content Placeholder 2"/>
          <p:cNvSpPr>
            <a:spLocks noGrp="1"/>
          </p:cNvSpPr>
          <p:nvPr>
            <p:ph idx="1"/>
          </p:nvPr>
        </p:nvSpPr>
        <p:spPr>
          <a:xfrm>
            <a:off x="700336" y="2217440"/>
            <a:ext cx="8568952" cy="4392488"/>
          </a:xfrm>
          <a:solidFill>
            <a:schemeClr val="accent1">
              <a:lumMod val="20000"/>
              <a:lumOff val="80000"/>
            </a:schemeClr>
          </a:solidFill>
          <a:ln>
            <a:noFill/>
          </a:ln>
        </p:spPr>
        <p:txBody>
          <a:bodyPr rtlCol="0"/>
          <a:lstStyle/>
          <a:p>
            <a:pPr rtl="0"/>
            <a:r>
              <a:rPr lang="ja-JP" altLang="x-none" sz="1600" b="0" dirty="0"/>
              <a:t>経口製剤中に元素</a:t>
            </a:r>
            <a:r>
              <a:rPr lang="x-none" altLang="ja-JP" sz="1600" b="0" dirty="0"/>
              <a:t>X</a:t>
            </a:r>
            <a:r>
              <a:rPr lang="ja-JP" altLang="x-none" sz="1600" b="0" dirty="0"/>
              <a:t>が含まれている。付録</a:t>
            </a:r>
            <a:r>
              <a:rPr lang="x-none" altLang="ja-JP" sz="1600" b="0" dirty="0"/>
              <a:t>3</a:t>
            </a:r>
            <a:r>
              <a:rPr lang="ja-JP" altLang="x-none" sz="1600" b="0" dirty="0"/>
              <a:t>の元素</a:t>
            </a:r>
            <a:r>
              <a:rPr lang="x-none" altLang="ja-JP" sz="1600" b="0" dirty="0"/>
              <a:t>X</a:t>
            </a:r>
            <a:r>
              <a:rPr lang="ja-JP" altLang="x-none" sz="1600" b="0" dirty="0"/>
              <a:t>のモノグラフから、無毒性量（</a:t>
            </a:r>
            <a:r>
              <a:rPr lang="x-none" altLang="ja-JP" sz="1600" b="0" dirty="0"/>
              <a:t>NOAEL</a:t>
            </a:r>
            <a:r>
              <a:rPr lang="ja-JP" altLang="x-none" sz="1600" b="0" dirty="0"/>
              <a:t>）が</a:t>
            </a:r>
            <a:r>
              <a:rPr lang="x-none" altLang="ja-JP" sz="1600" b="0" dirty="0"/>
              <a:t>1.1
mg/kg/day</a:t>
            </a:r>
            <a:r>
              <a:rPr lang="ja-JP" altLang="x-none" sz="1600" b="0" dirty="0"/>
              <a:t>であった。修正係数</a:t>
            </a:r>
            <a:r>
              <a:rPr lang="x-none" altLang="ja-JP" sz="1600" b="0" dirty="0"/>
              <a:t>F1</a:t>
            </a:r>
            <a:r>
              <a:rPr lang="ja-JP" altLang="x-none" sz="1600" b="0" dirty="0"/>
              <a:t>～</a:t>
            </a:r>
            <a:r>
              <a:rPr lang="x-none" altLang="ja-JP" sz="1600" b="0" dirty="0"/>
              <a:t>F5</a:t>
            </a:r>
            <a:r>
              <a:rPr lang="ja-JP" altLang="x-none" sz="1600" b="0" dirty="0"/>
              <a:t>は、それぞれ</a:t>
            </a:r>
            <a:r>
              <a:rPr lang="x-none" altLang="ja-JP" sz="1600" b="0" dirty="0"/>
              <a:t>5</a:t>
            </a:r>
            <a:r>
              <a:rPr lang="ja-JP" altLang="x-none" sz="1600" b="0" dirty="0" err="1"/>
              <a:t>、</a:t>
            </a:r>
            <a:r>
              <a:rPr lang="x-none" altLang="ja-JP" sz="1600" b="0" dirty="0"/>
              <a:t>10</a:t>
            </a:r>
            <a:r>
              <a:rPr lang="ja-JP" altLang="x-none" sz="1600" b="0" dirty="0" err="1"/>
              <a:t>、</a:t>
            </a:r>
            <a:r>
              <a:rPr lang="x-none" altLang="ja-JP" sz="1600" b="0" dirty="0"/>
              <a:t>5</a:t>
            </a:r>
            <a:r>
              <a:rPr lang="ja-JP" altLang="x-none" sz="1600" b="0" dirty="0" err="1"/>
              <a:t>、</a:t>
            </a:r>
            <a:r>
              <a:rPr lang="x-none" altLang="ja-JP" sz="1600" b="0" dirty="0"/>
              <a:t>1</a:t>
            </a:r>
            <a:r>
              <a:rPr lang="ja-JP" altLang="x-none" sz="1600" b="0" dirty="0"/>
              <a:t>及び</a:t>
            </a:r>
            <a:r>
              <a:rPr lang="x-none" altLang="ja-JP" sz="1600" b="0" dirty="0"/>
              <a:t>1 </a:t>
            </a:r>
            <a:r>
              <a:rPr lang="ja-JP" altLang="x-none" sz="1600" b="0" dirty="0"/>
              <a:t>と設定されている。付録</a:t>
            </a:r>
            <a:r>
              <a:rPr lang="x-none" altLang="ja-JP" sz="1600" b="0" dirty="0"/>
              <a:t>1</a:t>
            </a:r>
            <a:r>
              <a:rPr lang="ja-JP" altLang="x-none" sz="1600" b="0" dirty="0"/>
              <a:t>に記載した修正係数の標準的アプローチを用いて、以下のように</a:t>
            </a:r>
            <a:r>
              <a:rPr lang="x-none" altLang="ja-JP" sz="1600" b="0" dirty="0"/>
              <a:t>PDE </a:t>
            </a:r>
            <a:r>
              <a:rPr lang="ja-JP" altLang="x-none" sz="1600" b="0" dirty="0"/>
              <a:t>値が算出される。 </a:t>
            </a:r>
          </a:p>
          <a:p>
            <a:pPr rtl="0"/>
            <a:r>
              <a:rPr lang="x-none" altLang="ja-JP" sz="1600" b="0" dirty="0"/>
              <a:t>PDE = 1.1 mg/kg/day × 50 kg / (5 × 10 × 5 × 1 × 1)</a:t>
            </a:r>
            <a:r>
              <a:rPr lang="ja-JP" altLang="x-none" sz="1600" b="0" dirty="0"/>
              <a:t>＝</a:t>
            </a:r>
            <a:r>
              <a:rPr lang="x-none" altLang="ja-JP" sz="1600" b="0" dirty="0"/>
              <a:t>220 μg/day </a:t>
            </a:r>
            <a:endParaRPr lang="ja-JP" altLang="x-none" sz="1600" b="0" dirty="0"/>
          </a:p>
          <a:p>
            <a:pPr rtl="0"/>
            <a:r>
              <a:rPr lang="ja-JP" altLang="x-none" sz="1600" b="0" dirty="0"/>
              <a:t>この場合、修正係数</a:t>
            </a:r>
            <a:r>
              <a:rPr lang="x-none" altLang="ja-JP" sz="1600" b="0" dirty="0"/>
              <a:t>F2</a:t>
            </a:r>
            <a:r>
              <a:rPr lang="ja-JP" altLang="x-none" sz="1600" b="0" dirty="0"/>
              <a:t>（初期値 </a:t>
            </a:r>
            <a:r>
              <a:rPr lang="x-none" altLang="ja-JP" sz="1600" b="0" dirty="0"/>
              <a:t>= 10</a:t>
            </a:r>
            <a:r>
              <a:rPr lang="ja-JP" altLang="x-none" sz="1600" b="0" dirty="0"/>
              <a:t>）については</a:t>
            </a:r>
            <a:r>
              <a:rPr lang="x-none" altLang="ja-JP" sz="1600" b="0" dirty="0"/>
              <a:t>2 </a:t>
            </a:r>
            <a:r>
              <a:rPr lang="ja-JP" altLang="x-none" sz="1600" b="0" dirty="0" err="1"/>
              <a:t>つの</a:t>
            </a:r>
            <a:r>
              <a:rPr lang="ja-JP" altLang="x-none" sz="1600" b="0" dirty="0"/>
              <a:t>サブファクターに分割することができる。</a:t>
            </a:r>
            <a:r>
              <a:rPr lang="x-none" altLang="ja-JP" sz="1600" b="0" dirty="0"/>
              <a:t>1</a:t>
            </a:r>
            <a:r>
              <a:rPr lang="ja-JP" altLang="x-none" sz="1600" b="0" dirty="0" err="1"/>
              <a:t>つは</a:t>
            </a:r>
            <a:r>
              <a:rPr lang="ja-JP" altLang="x-none" sz="1600" b="0" dirty="0"/>
              <a:t>トキシコキネティクス（</a:t>
            </a:r>
            <a:r>
              <a:rPr lang="x-none" altLang="ja-JP" sz="1600" b="0" dirty="0"/>
              <a:t>TK</a:t>
            </a:r>
            <a:r>
              <a:rPr lang="ja-JP" altLang="x-none" sz="1600" b="0" dirty="0"/>
              <a:t>）、もう</a:t>
            </a:r>
            <a:r>
              <a:rPr lang="x-none" altLang="ja-JP" sz="1600" b="0" dirty="0"/>
              <a:t>1</a:t>
            </a:r>
            <a:r>
              <a:rPr lang="ja-JP" altLang="x-none" sz="1600" b="0" dirty="0" err="1"/>
              <a:t>つは</a:t>
            </a:r>
            <a:r>
              <a:rPr lang="ja-JP" altLang="x-none" sz="1600" b="0" dirty="0"/>
              <a:t>トキシコダイナミクスであり、それぞれの範囲は</a:t>
            </a:r>
            <a:r>
              <a:rPr lang="x-none" altLang="ja-JP" sz="1600" b="0" dirty="0"/>
              <a:t>1</a:t>
            </a:r>
            <a:r>
              <a:rPr lang="ja-JP" altLang="x-none" sz="1600" b="0" dirty="0"/>
              <a:t>～</a:t>
            </a:r>
            <a:r>
              <a:rPr lang="x-none" altLang="ja-JP" sz="1600" b="0" dirty="0"/>
              <a:t>3.16</a:t>
            </a:r>
            <a:r>
              <a:rPr lang="ja-JP" altLang="x-none" sz="1600" b="0" dirty="0"/>
              <a:t>である。血漿中半減期は</a:t>
            </a:r>
            <a:r>
              <a:rPr lang="x-none" altLang="ja-JP" sz="1600" b="0" dirty="0"/>
              <a:t>5</a:t>
            </a:r>
            <a:r>
              <a:rPr lang="ja-JP" altLang="x-none" sz="1600" b="0" dirty="0"/>
              <a:t>日間であることから、週</a:t>
            </a:r>
            <a:r>
              <a:rPr lang="x-none" altLang="ja-JP" sz="1600" b="0" dirty="0"/>
              <a:t>1</a:t>
            </a:r>
            <a:r>
              <a:rPr lang="ja-JP" altLang="x-none" sz="1600" b="0" dirty="0"/>
              <a:t>回投与（～</a:t>
            </a:r>
            <a:r>
              <a:rPr lang="x-none" altLang="ja-JP" sz="1600" b="0" dirty="0"/>
              <a:t>1</a:t>
            </a:r>
            <a:r>
              <a:rPr lang="ja-JP" altLang="x-none" sz="1600" b="0" dirty="0"/>
              <a:t>半減期）の場合には</a:t>
            </a:r>
            <a:r>
              <a:rPr lang="x-none" altLang="ja-JP" sz="1600" b="0" dirty="0"/>
              <a:t>TK</a:t>
            </a:r>
            <a:r>
              <a:rPr lang="ja-JP" altLang="x-none" sz="1600" b="0" dirty="0"/>
              <a:t>調整係数を</a:t>
            </a:r>
            <a:r>
              <a:rPr lang="x-none" altLang="ja-JP" sz="1600" b="0" dirty="0"/>
              <a:t>1.58</a:t>
            </a:r>
            <a:r>
              <a:rPr lang="ja-JP" altLang="x-none" sz="1600" b="0" dirty="0"/>
              <a:t>まで、また月</a:t>
            </a:r>
            <a:r>
              <a:rPr lang="x-none" altLang="ja-JP" sz="1600" b="0" dirty="0"/>
              <a:t>1</a:t>
            </a:r>
            <a:r>
              <a:rPr lang="ja-JP" altLang="x-none" sz="1600" b="0" dirty="0"/>
              <a:t>回投与（～</a:t>
            </a:r>
            <a:r>
              <a:rPr lang="x-none" altLang="ja-JP" sz="1600" b="0" dirty="0"/>
              <a:t>5</a:t>
            </a:r>
            <a:r>
              <a:rPr lang="ja-JP" altLang="x-none" sz="1600" b="0" dirty="0"/>
              <a:t>半減期）の場合には</a:t>
            </a:r>
            <a:r>
              <a:rPr lang="x-none" altLang="ja-JP" sz="1600" b="0" dirty="0"/>
              <a:t>TK</a:t>
            </a:r>
            <a:r>
              <a:rPr lang="ja-JP" altLang="x-none" sz="1600" b="0" dirty="0"/>
              <a:t>調整係数を</a:t>
            </a:r>
            <a:r>
              <a:rPr lang="x-none" altLang="ja-JP" sz="1600" b="0" dirty="0"/>
              <a:t>1</a:t>
            </a:r>
            <a:r>
              <a:rPr lang="ja-JP" altLang="x-none" sz="1600" b="0" dirty="0" err="1"/>
              <a:t>まで</a:t>
            </a:r>
            <a:r>
              <a:rPr lang="ja-JP" altLang="x-none" sz="1600" b="0" dirty="0"/>
              <a:t>減ずることができる。修正係数</a:t>
            </a:r>
            <a:r>
              <a:rPr lang="x-none" altLang="ja-JP" sz="1600" b="0" dirty="0"/>
              <a:t>F2</a:t>
            </a:r>
            <a:r>
              <a:rPr lang="ja-JP" altLang="x-none" sz="1600" b="0" dirty="0"/>
              <a:t>に対してサブファクター・アプローチを用いて、週</a:t>
            </a:r>
            <a:r>
              <a:rPr lang="x-none" altLang="ja-JP" sz="1600" b="0" dirty="0"/>
              <a:t>1</a:t>
            </a:r>
            <a:r>
              <a:rPr lang="ja-JP" altLang="x-none" sz="1600" b="0" dirty="0"/>
              <a:t>回投与される元素</a:t>
            </a:r>
            <a:r>
              <a:rPr lang="x-none" altLang="ja-JP" sz="1600" b="0" dirty="0"/>
              <a:t>X</a:t>
            </a:r>
            <a:r>
              <a:rPr lang="ja-JP" altLang="x-none" sz="1600" b="0" dirty="0"/>
              <a:t>の量を次式により算出し、提案することができる。 </a:t>
            </a:r>
          </a:p>
          <a:p>
            <a:pPr rtl="0"/>
            <a:r>
              <a:rPr lang="ja-JP" altLang="x-none" sz="1600" b="0" dirty="0"/>
              <a:t>提案された量 </a:t>
            </a:r>
            <a:r>
              <a:rPr lang="x-none" altLang="ja-JP" sz="1600" b="0" dirty="0"/>
              <a:t>= 1.1 mg/kg/day × 50 kg / (5 × (1.6 × 3.16) × 5 × 1 × 1) = 440 μg/day </a:t>
            </a:r>
            <a:endParaRPr lang="ja-JP" altLang="x-none" sz="1600" b="0" dirty="0"/>
          </a:p>
          <a:p>
            <a:pPr rtl="0"/>
            <a:r>
              <a:rPr lang="ja-JP" altLang="x-none" sz="1600" b="0" dirty="0"/>
              <a:t>実務に資するものとするため、この値については四捨五入して</a:t>
            </a:r>
            <a:r>
              <a:rPr lang="x-none" altLang="ja-JP" sz="1600" b="0" dirty="0"/>
              <a:t>400 μg/day</a:t>
            </a:r>
            <a:r>
              <a:rPr lang="ja-JP" altLang="x-none" sz="1600" b="0" dirty="0"/>
              <a:t>とする。 </a:t>
            </a:r>
            <a:endParaRPr lang="ja-JP" altLang="en-GB" sz="1600" b="0" dirty="0"/>
          </a:p>
        </p:txBody>
      </p:sp>
      <p:sp>
        <p:nvSpPr>
          <p:cNvPr id="5" name="Rectangle 4"/>
          <p:cNvSpPr/>
          <p:nvPr/>
        </p:nvSpPr>
        <p:spPr>
          <a:xfrm>
            <a:off x="5524872" y="5961856"/>
            <a:ext cx="3639138" cy="550279"/>
          </a:xfrm>
          <a:prstGeom prst="rect">
            <a:avLst/>
          </a:prstGeom>
          <a:noFill/>
        </p:spPr>
        <p:txBody>
          <a:bodyPr wrap="none" lIns="91440" tIns="45720" rIns="91440" bIns="45720" rtlCol="0">
            <a:spAutoFit/>
          </a:bodyPr>
          <a:lstStyle/>
          <a:p>
            <a:pPr algn="ctr" rtl="0"/>
            <a:r>
              <a:rPr lang="ja-JP" altLang="x-none"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ガイドラインの記載 </a:t>
            </a:r>
            <a:endParaRPr lang="ja-JP" altLang="en-US"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a:t>ガイドラインの例</a:t>
            </a:r>
            <a:r>
              <a:rPr lang="x-none" altLang="ja-JP"/>
              <a:t>2</a:t>
            </a:r>
            <a:endParaRPr lang="ja-JP" altLang="en-GB"/>
          </a:p>
        </p:txBody>
      </p:sp>
      <p:sp>
        <p:nvSpPr>
          <p:cNvPr id="3" name="Content Placeholder 2"/>
          <p:cNvSpPr>
            <a:spLocks noGrp="1"/>
          </p:cNvSpPr>
          <p:nvPr>
            <p:ph idx="1"/>
          </p:nvPr>
        </p:nvSpPr>
        <p:spPr>
          <a:solidFill>
            <a:schemeClr val="accent1">
              <a:lumMod val="20000"/>
              <a:lumOff val="80000"/>
            </a:schemeClr>
          </a:solidFill>
        </p:spPr>
        <p:txBody>
          <a:bodyPr rtlCol="0"/>
          <a:lstStyle/>
          <a:p>
            <a:pPr rtl="0"/>
            <a:r>
              <a:rPr lang="x-none" altLang="ja-JP" sz="2000" b="0" dirty="0"/>
              <a:t>TK</a:t>
            </a:r>
            <a:r>
              <a:rPr lang="ja-JP" altLang="x-none" sz="2000" b="0" dirty="0"/>
              <a:t>調整係数アプローチは、修正係数アプローチを用いずに</a:t>
            </a:r>
            <a:r>
              <a:rPr lang="x-none" altLang="ja-JP" sz="2000" b="0" dirty="0" smtClean="0"/>
              <a:t>PDE</a:t>
            </a:r>
            <a:r>
              <a:rPr lang="ja-JP" altLang="x-none" sz="2000" b="0" dirty="0" smtClean="0"/>
              <a:t>が</a:t>
            </a:r>
            <a:r>
              <a:rPr lang="ja-JP" altLang="x-none" sz="2000" b="0" dirty="0"/>
              <a:t>設定された元素不純物に対して適用しても差支えない。</a:t>
            </a:r>
          </a:p>
          <a:p>
            <a:pPr rtl="0"/>
            <a:r>
              <a:rPr lang="ja-JP" altLang="x-none" sz="2000" b="0" dirty="0"/>
              <a:t>元素</a:t>
            </a:r>
            <a:r>
              <a:rPr lang="x-none" altLang="ja-JP" sz="2000" b="0" dirty="0"/>
              <a:t>Z</a:t>
            </a:r>
            <a:r>
              <a:rPr lang="ja-JP" altLang="x-none" sz="2000" b="0" dirty="0"/>
              <a:t>に関しては、</a:t>
            </a:r>
            <a:r>
              <a:rPr lang="x-none" altLang="ja-JP" sz="2000" b="0" dirty="0"/>
              <a:t>MRL</a:t>
            </a:r>
            <a:r>
              <a:rPr lang="ja-JP" altLang="x-none" sz="2000" b="0" dirty="0"/>
              <a:t>（最小リスクレベル）である</a:t>
            </a:r>
            <a:r>
              <a:rPr lang="x-none" altLang="ja-JP" sz="2000" b="0" dirty="0"/>
              <a:t>0.02 mg/kg/day</a:t>
            </a:r>
            <a:r>
              <a:rPr lang="ja-JP" altLang="x-none" sz="2000" b="0" dirty="0"/>
              <a:t>が経口製剤の</a:t>
            </a:r>
            <a:r>
              <a:rPr lang="x-none" altLang="ja-JP" sz="2000" b="0" dirty="0"/>
              <a:t>PDE</a:t>
            </a:r>
            <a:r>
              <a:rPr lang="ja-JP" altLang="x-none" sz="2000" b="0" dirty="0"/>
              <a:t>値を設定するために用いられた。文献で血漿中半減期が</a:t>
            </a:r>
            <a:r>
              <a:rPr lang="x-none" altLang="ja-JP" sz="2000" b="0" dirty="0"/>
              <a:t>4</a:t>
            </a:r>
            <a:r>
              <a:rPr lang="ja-JP" altLang="x-none" sz="2000" b="0" dirty="0"/>
              <a:t>日間と報告されている。この元素は、</a:t>
            </a:r>
            <a:r>
              <a:rPr lang="x-none" altLang="ja-JP" sz="2000" b="0" dirty="0"/>
              <a:t>3</a:t>
            </a:r>
            <a:r>
              <a:rPr lang="ja-JP" altLang="x-none" sz="2000" b="0" dirty="0"/>
              <a:t>週間に</a:t>
            </a:r>
            <a:r>
              <a:rPr lang="x-none" altLang="ja-JP" sz="2000" b="0" dirty="0"/>
              <a:t>1</a:t>
            </a:r>
            <a:r>
              <a:rPr lang="ja-JP" altLang="x-none" sz="2000" b="0" dirty="0"/>
              <a:t>回投与（～</a:t>
            </a:r>
            <a:r>
              <a:rPr lang="x-none" altLang="ja-JP" sz="2000" b="0" dirty="0"/>
              <a:t>5</a:t>
            </a:r>
            <a:r>
              <a:rPr lang="ja-JP" altLang="x-none" sz="2000" b="0" dirty="0"/>
              <a:t>半減期）の経口製剤に含まれる不純物である。一次反応速度式を用いて、</a:t>
            </a:r>
            <a:r>
              <a:rPr lang="x-none" altLang="ja-JP" sz="2000" b="0" dirty="0"/>
              <a:t>MRL</a:t>
            </a:r>
            <a:r>
              <a:rPr lang="ja-JP" altLang="x-none" sz="2000" b="0" dirty="0"/>
              <a:t>から設定された</a:t>
            </a:r>
            <a:r>
              <a:rPr lang="x-none" altLang="ja-JP" sz="2000" b="0" dirty="0"/>
              <a:t>PDE</a:t>
            </a:r>
            <a:r>
              <a:rPr lang="ja-JP" altLang="x-none" sz="2000" b="0" dirty="0"/>
              <a:t>値</a:t>
            </a:r>
            <a:r>
              <a:rPr lang="x-none" altLang="ja-JP" sz="2000" b="0" dirty="0"/>
              <a:t>1000 μg/day</a:t>
            </a:r>
            <a:r>
              <a:rPr lang="ja-JP" altLang="x-none" sz="2000" b="0" dirty="0"/>
              <a:t>を以下のように修正した。 </a:t>
            </a:r>
          </a:p>
          <a:p>
            <a:pPr rtl="0"/>
            <a:r>
              <a:rPr lang="ja-JP" altLang="x-none" sz="2000" b="0" dirty="0"/>
              <a:t>提案された量 </a:t>
            </a:r>
            <a:r>
              <a:rPr lang="x-none" altLang="ja-JP" sz="2000" b="0" dirty="0"/>
              <a:t>= 0.02 mg/kg/day × 50 kg / 1/3.16 = 3.16 mg/day </a:t>
            </a:r>
            <a:endParaRPr lang="ja-JP" altLang="x-none" sz="2000" b="0" dirty="0"/>
          </a:p>
          <a:p>
            <a:pPr rtl="0"/>
            <a:r>
              <a:rPr lang="ja-JP" altLang="x-none" sz="2000" b="0" dirty="0"/>
              <a:t>実務に資するものとするため、この値については四捨五入して</a:t>
            </a:r>
            <a:r>
              <a:rPr lang="x-none" altLang="ja-JP" sz="2000" b="0" dirty="0"/>
              <a:t>3000 μg/day</a:t>
            </a:r>
            <a:r>
              <a:rPr lang="ja-JP" altLang="x-none" sz="2000" b="0" dirty="0"/>
              <a:t>とする。</a:t>
            </a:r>
          </a:p>
          <a:p>
            <a:pPr rtl="0"/>
            <a:endParaRPr lang="ja-JP" altLang="en-GB" sz="2000" b="0" dirty="0"/>
          </a:p>
        </p:txBody>
      </p:sp>
      <p:sp>
        <p:nvSpPr>
          <p:cNvPr id="5" name="Rectangle 4"/>
          <p:cNvSpPr/>
          <p:nvPr/>
        </p:nvSpPr>
        <p:spPr>
          <a:xfrm>
            <a:off x="5164832" y="5936452"/>
            <a:ext cx="3639138" cy="550279"/>
          </a:xfrm>
          <a:prstGeom prst="rect">
            <a:avLst/>
          </a:prstGeom>
          <a:noFill/>
        </p:spPr>
        <p:txBody>
          <a:bodyPr wrap="none" lIns="91440" tIns="45720" rIns="91440" bIns="45720" rtlCol="0">
            <a:spAutoFit/>
          </a:bodyPr>
          <a:lstStyle/>
          <a:p>
            <a:pPr algn="ctr" rtl="0"/>
            <a:r>
              <a:rPr lang="ja-JP" altLang="x-none"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ガイドラインの記載 </a:t>
            </a:r>
            <a:endParaRPr lang="ja-JP" altLang="en-US"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a:t>指針</a:t>
            </a:r>
            <a:endParaRPr lang="ja-JP" altLang="en-GB"/>
          </a:p>
        </p:txBody>
      </p:sp>
      <p:sp>
        <p:nvSpPr>
          <p:cNvPr id="3" name="Content Placeholder 2"/>
          <p:cNvSpPr>
            <a:spLocks noGrp="1"/>
          </p:cNvSpPr>
          <p:nvPr>
            <p:ph idx="1"/>
          </p:nvPr>
        </p:nvSpPr>
        <p:spPr/>
        <p:txBody>
          <a:bodyPr rtlCol="0"/>
          <a:lstStyle/>
          <a:p>
            <a:pPr rtl="0"/>
            <a:r>
              <a:rPr lang="ja-JP" altLang="x-none" sz="2000" b="0" dirty="0"/>
              <a:t>製剤中に不純物として存在する元素に曝露することが、生涯にわたる一日曝露量に基づき安全であることを保証するために、</a:t>
            </a:r>
            <a:r>
              <a:rPr lang="x-none" altLang="ja-JP" sz="2000" b="0" dirty="0"/>
              <a:t>Q3D</a:t>
            </a:r>
            <a:r>
              <a:rPr lang="ja-JP" altLang="x-none" sz="2000" b="0" dirty="0"/>
              <a:t>に従って導出した</a:t>
            </a:r>
            <a:r>
              <a:rPr lang="x-none" altLang="ja-JP" sz="2000" b="0" dirty="0" smtClean="0"/>
              <a:t>PDE</a:t>
            </a:r>
            <a:r>
              <a:rPr lang="ja-JP" altLang="en-US" sz="2000" b="0" dirty="0" smtClean="0"/>
              <a:t>値</a:t>
            </a:r>
            <a:r>
              <a:rPr lang="ja-JP" altLang="x-none" sz="2000" b="0" dirty="0" smtClean="0"/>
              <a:t>を</a:t>
            </a:r>
            <a:r>
              <a:rPr lang="ja-JP" altLang="x-none" sz="2000" b="0" dirty="0"/>
              <a:t>設定した。</a:t>
            </a:r>
          </a:p>
          <a:p>
            <a:pPr rtl="0"/>
            <a:r>
              <a:rPr lang="x-none" altLang="ja-JP" sz="2000" b="0" dirty="0" smtClean="0"/>
              <a:t>PDE</a:t>
            </a:r>
            <a:r>
              <a:rPr lang="ja-JP" altLang="en-US" sz="2000" b="0" dirty="0" smtClean="0"/>
              <a:t>値</a:t>
            </a:r>
            <a:r>
              <a:rPr lang="ja-JP" altLang="x-none" sz="2000" b="0" dirty="0" smtClean="0"/>
              <a:t>の</a:t>
            </a:r>
            <a:r>
              <a:rPr lang="ja-JP" altLang="x-none" sz="2000" b="0" dirty="0"/>
              <a:t>計算は修正係数アプローチを用いて行った（詳細についてはガイドラインの付録</a:t>
            </a:r>
            <a:r>
              <a:rPr lang="x-none" altLang="ja-JP" sz="2000" b="0" dirty="0"/>
              <a:t>1</a:t>
            </a:r>
            <a:r>
              <a:rPr lang="ja-JP" altLang="x-none" sz="2000" b="0" dirty="0"/>
              <a:t>を参照）。 </a:t>
            </a:r>
          </a:p>
          <a:p>
            <a:pPr rtl="0"/>
            <a:r>
              <a:rPr lang="ja-JP" altLang="x-none" sz="2000" b="0" dirty="0"/>
              <a:t>典型的なステップを以下に示す。</a:t>
            </a:r>
          </a:p>
          <a:p>
            <a:pPr marL="909638" lvl="1" indent="-457200" rtl="0">
              <a:buFont typeface="+mj-lt"/>
              <a:buAutoNum type="arabicPeriod"/>
            </a:pPr>
            <a:r>
              <a:rPr lang="ja-JP" altLang="x-none" sz="1800" dirty="0">
                <a:ea typeface="+mn-ea"/>
              </a:rPr>
              <a:t>最適な試験（動物又はヒト）を特定する </a:t>
            </a:r>
          </a:p>
          <a:p>
            <a:pPr marL="909638" lvl="1" indent="-457200" rtl="0">
              <a:buFont typeface="+mj-lt"/>
              <a:buAutoNum type="arabicPeriod"/>
            </a:pPr>
            <a:r>
              <a:rPr lang="ja-JP" altLang="x-none" sz="1800" dirty="0">
                <a:ea typeface="+mn-ea"/>
              </a:rPr>
              <a:t>計算（</a:t>
            </a:r>
            <a:r>
              <a:rPr lang="x-none" altLang="ja-JP" sz="1800" dirty="0">
                <a:ea typeface="+mn-ea"/>
              </a:rPr>
              <a:t>NOEL</a:t>
            </a:r>
            <a:r>
              <a:rPr lang="ja-JP" altLang="x-none" sz="1800" dirty="0" err="1">
                <a:ea typeface="+mn-ea"/>
              </a:rPr>
              <a:t>、</a:t>
            </a:r>
            <a:r>
              <a:rPr lang="x-none" altLang="ja-JP" sz="1800" dirty="0">
                <a:ea typeface="+mn-ea"/>
              </a:rPr>
              <a:t>LOAEL</a:t>
            </a:r>
            <a:r>
              <a:rPr lang="ja-JP" altLang="x-none" sz="1800" dirty="0">
                <a:ea typeface="+mn-ea"/>
              </a:rPr>
              <a:t>など）に最適な出発点（</a:t>
            </a:r>
            <a:r>
              <a:rPr lang="x-none" altLang="ja-JP" sz="1800" dirty="0">
                <a:ea typeface="+mn-ea"/>
              </a:rPr>
              <a:t>SP</a:t>
            </a:r>
            <a:r>
              <a:rPr lang="ja-JP" altLang="x-none" sz="1800" dirty="0">
                <a:ea typeface="+mn-ea"/>
              </a:rPr>
              <a:t>）を特定する</a:t>
            </a:r>
            <a:endParaRPr lang="ja-JP" altLang="en-GB" sz="1800" dirty="0">
              <a:solidFill>
                <a:schemeClr val="accent2">
                  <a:lumMod val="60000"/>
                  <a:lumOff val="40000"/>
                </a:schemeClr>
              </a:solidFill>
              <a:ea typeface="+mn-ea"/>
            </a:endParaRPr>
          </a:p>
          <a:p>
            <a:pPr marL="909638" lvl="1" indent="-457200" rtl="0">
              <a:buFont typeface="+mj-lt"/>
              <a:buAutoNum type="arabicPeriod"/>
            </a:pPr>
            <a:r>
              <a:rPr lang="ja-JP" altLang="x-none" sz="1800" dirty="0">
                <a:ea typeface="+mn-ea"/>
              </a:rPr>
              <a:t>適切な修正係数を選択する </a:t>
            </a:r>
          </a:p>
          <a:p>
            <a:pPr marL="909638" lvl="1" indent="-457200" rtl="0">
              <a:buFont typeface="+mj-lt"/>
              <a:buAutoNum type="arabicPeriod"/>
            </a:pPr>
            <a:r>
              <a:rPr lang="ja-JP" altLang="x-none" sz="1800" dirty="0">
                <a:ea typeface="+mn-ea"/>
              </a:rPr>
              <a:t>計算：</a:t>
            </a:r>
            <a:r>
              <a:rPr lang="ja-JP" altLang="en-GB" sz="1800" dirty="0">
                <a:ea typeface="+mn-ea"/>
              </a:rPr>
              <a:t/>
            </a:r>
            <a:br>
              <a:rPr lang="ja-JP" altLang="en-GB" sz="1800" dirty="0">
                <a:ea typeface="+mn-ea"/>
              </a:rPr>
            </a:br>
            <a:r>
              <a:rPr lang="x-none" altLang="ja-JP" sz="1800" dirty="0">
                <a:ea typeface="+mn-ea"/>
              </a:rPr>
              <a:t>PDE = SP × </a:t>
            </a:r>
            <a:r>
              <a:rPr lang="ja-JP" altLang="x-none" sz="1800" dirty="0">
                <a:ea typeface="+mn-ea"/>
              </a:rPr>
              <a:t>質量調整 </a:t>
            </a:r>
            <a:r>
              <a:rPr lang="x-none" altLang="ja-JP" sz="1800" b="1" dirty="0">
                <a:ea typeface="+mn-ea"/>
              </a:rPr>
              <a:t>/ </a:t>
            </a:r>
            <a:r>
              <a:rPr lang="x-none" altLang="ja-JP" sz="1800" dirty="0">
                <a:ea typeface="+mn-ea"/>
              </a:rPr>
              <a:t>[F1 × F2 × F3 × F4 × F5]</a:t>
            </a:r>
            <a:endParaRPr lang="ja-JP" altLang="en-GB" sz="1500" dirty="0">
              <a:ea typeface="+mn-ea"/>
            </a:endParaRPr>
          </a:p>
        </p:txBody>
      </p:sp>
    </p:spTree>
  </p:cSld>
  <p:clrMapOvr>
    <a:masterClrMapping/>
  </p:clrMapOvr>
  <p:transition>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x-none" altLang="ja-JP" dirty="0"/>
              <a:t>1</a:t>
            </a:r>
            <a:r>
              <a:rPr lang="ja-JP" altLang="x-none" dirty="0" err="1"/>
              <a:t>つの</a:t>
            </a:r>
            <a:r>
              <a:rPr lang="ja-JP" altLang="x-none" dirty="0"/>
              <a:t>経路には</a:t>
            </a:r>
            <a:r>
              <a:rPr lang="x-none" altLang="ja-JP" dirty="0"/>
              <a:t>1</a:t>
            </a:r>
            <a:r>
              <a:rPr lang="ja-JP" altLang="x-none" dirty="0" err="1"/>
              <a:t>つの</a:t>
            </a:r>
            <a:r>
              <a:rPr lang="x-none" altLang="ja-JP" dirty="0" smtClean="0"/>
              <a:t>PDE</a:t>
            </a:r>
            <a:r>
              <a:rPr lang="ja-JP" altLang="en-US" dirty="0" smtClean="0"/>
              <a:t>値</a:t>
            </a:r>
            <a:r>
              <a:rPr lang="ja-JP" altLang="x-none" dirty="0" smtClean="0"/>
              <a:t>しかない</a:t>
            </a:r>
            <a:endParaRPr lang="ja-JP" altLang="en-GB" dirty="0"/>
          </a:p>
        </p:txBody>
      </p:sp>
      <p:sp>
        <p:nvSpPr>
          <p:cNvPr id="3" name="Content Placeholder 2"/>
          <p:cNvSpPr>
            <a:spLocks noGrp="1"/>
          </p:cNvSpPr>
          <p:nvPr>
            <p:ph idx="1"/>
          </p:nvPr>
        </p:nvSpPr>
        <p:spPr/>
        <p:txBody>
          <a:bodyPr rtlCol="0"/>
          <a:lstStyle/>
          <a:p>
            <a:pPr rtl="0"/>
            <a:r>
              <a:rPr lang="x-none" altLang="ja-JP" b="0" dirty="0"/>
              <a:t>1</a:t>
            </a:r>
            <a:r>
              <a:rPr lang="ja-JP" altLang="x-none" b="0" dirty="0" err="1"/>
              <a:t>つの</a:t>
            </a:r>
            <a:r>
              <a:rPr lang="ja-JP" altLang="x-none" b="0" dirty="0"/>
              <a:t>元素につき、ガイドラインで定める投与経路である経口、注射及び吸入の設定</a:t>
            </a:r>
            <a:r>
              <a:rPr lang="x-none" altLang="ja-JP" b="0" dirty="0" smtClean="0"/>
              <a:t>PDE</a:t>
            </a:r>
            <a:r>
              <a:rPr lang="ja-JP" altLang="en-US" b="0" dirty="0" smtClean="0"/>
              <a:t>値</a:t>
            </a:r>
            <a:r>
              <a:rPr lang="ja-JP" altLang="x-none" b="0" dirty="0" smtClean="0"/>
              <a:t>は</a:t>
            </a:r>
            <a:r>
              <a:rPr lang="x-none" altLang="ja-JP" dirty="0"/>
              <a:t>1</a:t>
            </a:r>
            <a:r>
              <a:rPr lang="ja-JP" altLang="x-none" b="0" dirty="0"/>
              <a:t>組しかない。</a:t>
            </a:r>
          </a:p>
          <a:p>
            <a:pPr rtl="0"/>
            <a:r>
              <a:rPr lang="ja-JP" altLang="x-none" b="0" dirty="0"/>
              <a:t>「</a:t>
            </a:r>
            <a:r>
              <a:rPr lang="x-none" altLang="ja-JP" b="0" dirty="0"/>
              <a:t>PDE</a:t>
            </a:r>
            <a:r>
              <a:rPr lang="ja-JP" altLang="x-none" b="0" dirty="0"/>
              <a:t>値を上回る元素不純物量は、以下に示す事例においては許容されることがある」とあるが、許容</a:t>
            </a:r>
            <a:r>
              <a:rPr lang="ja-JP" altLang="en-US" b="0" dirty="0"/>
              <a:t>レベル</a:t>
            </a:r>
            <a:r>
              <a:rPr lang="ja-JP" altLang="x-none" b="0" dirty="0"/>
              <a:t>（</a:t>
            </a:r>
            <a:r>
              <a:rPr lang="x-none" altLang="ja-JP" b="0" dirty="0"/>
              <a:t>AL</a:t>
            </a:r>
            <a:r>
              <a:rPr lang="ja-JP" altLang="x-none" b="0" dirty="0"/>
              <a:t>）は</a:t>
            </a:r>
            <a:r>
              <a:rPr lang="x-none" altLang="ja-JP" b="0" dirty="0" smtClean="0"/>
              <a:t>PDE</a:t>
            </a:r>
            <a:r>
              <a:rPr lang="ja-JP" altLang="en-US" b="0" dirty="0" smtClean="0"/>
              <a:t>値</a:t>
            </a:r>
            <a:r>
              <a:rPr lang="ja-JP" altLang="x-none" b="0" dirty="0" smtClean="0"/>
              <a:t>では</a:t>
            </a:r>
            <a:r>
              <a:rPr lang="ja-JP" altLang="x-none" b="0" dirty="0"/>
              <a:t>ない。 </a:t>
            </a:r>
            <a:endParaRPr lang="ja-JP" altLang="en-GB" dirty="0">
              <a:solidFill>
                <a:srgbClr val="00B050"/>
              </a:solidFill>
            </a:endParaRPr>
          </a:p>
          <a:p>
            <a:pPr rtl="0"/>
            <a:endParaRPr lang="ja-JP" altLang="en-GB" dirty="0"/>
          </a:p>
        </p:txBody>
      </p:sp>
    </p:spTree>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pPr rtl="0"/>
            <a:r>
              <a:rPr lang="ja-JP" altLang="x-none" sz="3000" dirty="0"/>
              <a:t>設定</a:t>
            </a:r>
            <a:r>
              <a:rPr lang="x-none" altLang="ja-JP" sz="3000" dirty="0" smtClean="0"/>
              <a:t>PDE</a:t>
            </a:r>
            <a:r>
              <a:rPr lang="ja-JP" altLang="en-US" sz="3000" dirty="0" smtClean="0"/>
              <a:t>値</a:t>
            </a:r>
            <a:r>
              <a:rPr lang="ja-JP" altLang="x-none" sz="3000" dirty="0" smtClean="0"/>
              <a:t>を</a:t>
            </a:r>
            <a:r>
              <a:rPr lang="ja-JP" altLang="x-none" sz="3000" dirty="0"/>
              <a:t>上回る許容量について考慮すべきこと</a:t>
            </a:r>
            <a:endParaRPr lang="ja-JP" altLang="en-GB" sz="3000" dirty="0"/>
          </a:p>
        </p:txBody>
      </p:sp>
      <p:sp>
        <p:nvSpPr>
          <p:cNvPr id="3" name="Content Placeholder 2"/>
          <p:cNvSpPr>
            <a:spLocks noGrp="1"/>
          </p:cNvSpPr>
          <p:nvPr>
            <p:ph idx="1"/>
          </p:nvPr>
        </p:nvSpPr>
        <p:spPr/>
        <p:txBody>
          <a:bodyPr rtlCol="0"/>
          <a:lstStyle/>
          <a:p>
            <a:pPr rtl="0"/>
            <a:r>
              <a:rPr lang="ja-JP" altLang="x-none" sz="2400" b="0" dirty="0"/>
              <a:t>元素、処方、製剤の臨床用途、患者集団</a:t>
            </a:r>
            <a:r>
              <a:rPr lang="ja-JP" altLang="x-none" sz="2400" b="0" dirty="0" smtClean="0"/>
              <a:t>などに</a:t>
            </a:r>
            <a:r>
              <a:rPr lang="ja-JP" altLang="x-none" sz="2400" b="0" dirty="0"/>
              <a:t>より評価は異なるため、評価はケースバイケースで個別に</a:t>
            </a:r>
            <a:r>
              <a:rPr lang="ja-JP" altLang="en-US" sz="2400" b="0" dirty="0"/>
              <a:t>準備する</a:t>
            </a:r>
            <a:r>
              <a:rPr lang="ja-JP" altLang="x-none" sz="2400" b="0" dirty="0"/>
              <a:t>必要がある</a:t>
            </a:r>
          </a:p>
          <a:p>
            <a:pPr rtl="0"/>
            <a:r>
              <a:rPr lang="ja-JP" altLang="x-none" sz="2400" b="0" dirty="0"/>
              <a:t>科学及びリスクに基づくアプローチにより妥当性を説明する必要がある</a:t>
            </a:r>
          </a:p>
          <a:p>
            <a:pPr rtl="0"/>
            <a:r>
              <a:rPr lang="x-none" altLang="ja-JP" sz="2400" b="0" dirty="0"/>
              <a:t>PDE</a:t>
            </a:r>
            <a:r>
              <a:rPr lang="ja-JP" altLang="x-none" sz="2400" b="0" dirty="0"/>
              <a:t>値を上回る量が、製剤のリスク・ベネフィット・品質プロファイルに好ましくない影響を与えてはならない</a:t>
            </a:r>
          </a:p>
          <a:p>
            <a:pPr rtl="0"/>
            <a:r>
              <a:rPr lang="ja-JP" altLang="x-none" sz="2400" b="0" dirty="0"/>
              <a:t>規制当局による審査及び承認を受ける必要がある</a:t>
            </a:r>
          </a:p>
          <a:p>
            <a:pPr lvl="1" rtl="0"/>
            <a:endParaRPr lang="ja-JP" altLang="en-GB" dirty="0">
              <a:ea typeface="+mn-ea"/>
            </a:endParaRPr>
          </a:p>
          <a:p>
            <a:pPr rtl="0"/>
            <a:endParaRPr lang="ja-JP" altLang="en-GB" dirty="0"/>
          </a:p>
        </p:txBody>
      </p:sp>
    </p:spTree>
  </p:cSld>
  <p:clrMapOvr>
    <a:masterClrMapping/>
  </p:clrMapOvr>
  <p:transition>
    <p:wipe/>
  </p:transition>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rial">
      <a:majorFont>
        <a:latin typeface="Arial"/>
        <a:ea typeface="ＭＳ Ｐゴシック"/>
        <a:cs typeface=""/>
      </a:majorFont>
      <a:minorFont>
        <a:latin typeface="Arial"/>
        <a:ea typeface="ＭＳ Ｐゴシック"/>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3247</Words>
  <Application>Microsoft Office PowerPoint</Application>
  <PresentationFormat>ユーザー設定</PresentationFormat>
  <Paragraphs>263</Paragraphs>
  <Slides>28</Slides>
  <Notes>28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28</vt:i4>
      </vt:variant>
    </vt:vector>
  </HeadingPairs>
  <TitlesOfParts>
    <vt:vector size="36" baseType="lpstr">
      <vt:lpstr>ＭＳ Ｐゴシック</vt:lpstr>
      <vt:lpstr>Arial</vt:lpstr>
      <vt:lpstr>Calibri</vt:lpstr>
      <vt:lpstr>Candara</vt:lpstr>
      <vt:lpstr>Lucida Sans Unicode</vt:lpstr>
      <vt:lpstr>Times New Roman</vt:lpstr>
      <vt:lpstr>Wingdings</vt:lpstr>
      <vt:lpstr>Master slide 1</vt:lpstr>
      <vt:lpstr>PowerPoint プレゼンテーション</vt:lpstr>
      <vt:lpstr>法的な通知</vt:lpstr>
      <vt:lpstr>内容 </vt:lpstr>
      <vt:lpstr>3.3項：設定PDE値を上回る元素不純物量の妥当性説明</vt:lpstr>
      <vt:lpstr>ガイドラインの例1</vt:lpstr>
      <vt:lpstr>ガイドラインの例2</vt:lpstr>
      <vt:lpstr>指針</vt:lpstr>
      <vt:lpstr>1つの経路には1つのPDE値しかない</vt:lpstr>
      <vt:lpstr>設定PDE値を上回る許容量について考慮すべきこと</vt:lpstr>
      <vt:lpstr>リスクに基づいたアプローチの例 </vt:lpstr>
      <vt:lpstr>A] サブファクター・アプローチ</vt:lpstr>
      <vt:lpstr>ガイドラインの例A1：サブファクター・アプローチ：修正係数</vt:lpstr>
      <vt:lpstr>ガイドラインの例A1：サブファクター・アプローチ：修正係数（続き）</vt:lpstr>
      <vt:lpstr>ガイドラインの例A2：サブファクター・アプローチ：経口製剤の最小リスクレベル（MRL）</vt:lpstr>
      <vt:lpstr>例A3：サブファクター・アプローチ：間欠投与</vt:lpstr>
      <vt:lpstr>B] 修正係数の修正</vt:lpstr>
      <vt:lpstr>例B4：間欠投与でF3を修正  </vt:lpstr>
      <vt:lpstr>例B4：間欠投与でF3を修正（続き）</vt:lpstr>
      <vt:lpstr>例B5：単回投与でF3／リスク・ベネフィットを修正 </vt:lpstr>
      <vt:lpstr>例B5：単回投与でF3／リスク・ベネフィットを修正                 （続き）</vt:lpstr>
      <vt:lpstr>例B5：単回投与でF3／リスク・ベネフィットを修正 　　　　　　　　　　　　　　　　　　　　　　　　　　　（続き）</vt:lpstr>
      <vt:lpstr>C]  最適な試験の変更</vt:lpstr>
      <vt:lpstr>例C6：許容レベルを導くための新規出発点 </vt:lpstr>
      <vt:lpstr>例C6：許容レベルを導くための新規出発点（続き）</vt:lpstr>
      <vt:lpstr>結論</vt:lpstr>
      <vt:lpstr>付属書モジュール2</vt:lpstr>
      <vt:lpstr>F2-1の割合の導出 </vt:lpstr>
      <vt:lpstr>F2-1の典型的な値</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2014-03-14T15:48:35Z</dcterms:created>
  <dcterms:modified xsi:type="dcterms:W3CDTF">2020-12-11T08:17:56Z</dcterms:modified>
</cp:coreProperties>
</file>