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808" r:id="rId1"/>
  </p:sldMasterIdLst>
  <p:notesMasterIdLst>
    <p:notesMasterId r:id="rId25"/>
  </p:notesMasterIdLst>
  <p:handoutMasterIdLst>
    <p:handoutMasterId r:id="rId26"/>
  </p:handoutMasterIdLst>
  <p:sldIdLst>
    <p:sldId id="256" r:id="rId2"/>
    <p:sldId id="270" r:id="rId3"/>
    <p:sldId id="303" r:id="rId4"/>
    <p:sldId id="289" r:id="rId5"/>
    <p:sldId id="290" r:id="rId6"/>
    <p:sldId id="296" r:id="rId7"/>
    <p:sldId id="300" r:id="rId8"/>
    <p:sldId id="301" r:id="rId9"/>
    <p:sldId id="317" r:id="rId10"/>
    <p:sldId id="288" r:id="rId11"/>
    <p:sldId id="309" r:id="rId12"/>
    <p:sldId id="310" r:id="rId13"/>
    <p:sldId id="311" r:id="rId14"/>
    <p:sldId id="312" r:id="rId15"/>
    <p:sldId id="313" r:id="rId16"/>
    <p:sldId id="314" r:id="rId17"/>
    <p:sldId id="315" r:id="rId18"/>
    <p:sldId id="316" r:id="rId19"/>
    <p:sldId id="304" r:id="rId20"/>
    <p:sldId id="305" r:id="rId21"/>
    <p:sldId id="306" r:id="rId22"/>
    <p:sldId id="302" r:id="rId23"/>
    <p:sldId id="275" r:id="rId24"/>
  </p:sldIdLst>
  <p:sldSz cx="9753600" cy="7315200"/>
  <p:notesSz cx="7559675" cy="10691813"/>
  <p:defaultTextStyle>
    <a:defPPr rtl="0">
      <a:defRPr lang="x-none"/>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作成者" initials="A" lastIdx="9"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D0"/>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160" autoAdjust="0"/>
    <p:restoredTop sz="94611" autoAdjust="0"/>
  </p:normalViewPr>
  <p:slideViewPr>
    <p:cSldViewPr>
      <p:cViewPr varScale="1">
        <p:scale>
          <a:sx n="82" d="100"/>
          <a:sy n="82" d="100"/>
        </p:scale>
        <p:origin x="826" y="67"/>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100" d="100"/>
        <a:sy n="100" d="100"/>
      </p:scale>
      <p:origin x="0" y="5394"/>
    </p:cViewPr>
  </p:sorterViewPr>
  <p:notesViewPr>
    <p:cSldViewPr>
      <p:cViewPr varScale="1">
        <p:scale>
          <a:sx n="46" d="100"/>
          <a:sy n="46" d="100"/>
        </p:scale>
        <p:origin x="-292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4988"/>
          </a:xfrm>
          <a:prstGeom prst="rect">
            <a:avLst/>
          </a:prstGeom>
        </p:spPr>
        <p:txBody>
          <a:bodyPr vert="horz" lIns="91440" tIns="45720" rIns="91440" bIns="45720" rtlCol="0"/>
          <a:lstStyle>
            <a:lvl1pPr algn="l" rtl="0">
              <a:defRPr sz="1200"/>
            </a:lvl1pPr>
          </a:lstStyle>
          <a:p>
            <a:pPr rtl="0">
              <a:defRPr/>
            </a:pPr>
            <a:endParaRPr lang="en-US"/>
          </a:p>
        </p:txBody>
      </p:sp>
      <p:sp>
        <p:nvSpPr>
          <p:cNvPr id="3" name="Date Placeholder 2"/>
          <p:cNvSpPr>
            <a:spLocks noGrp="1"/>
          </p:cNvSpPr>
          <p:nvPr>
            <p:ph type="dt" sz="quarter" idx="1"/>
          </p:nvPr>
        </p:nvSpPr>
        <p:spPr>
          <a:xfrm>
            <a:off x="4281488" y="0"/>
            <a:ext cx="3276600" cy="534988"/>
          </a:xfrm>
          <a:prstGeom prst="rect">
            <a:avLst/>
          </a:prstGeom>
        </p:spPr>
        <p:txBody>
          <a:bodyPr vert="horz" lIns="91440" tIns="45720" rIns="91440" bIns="45720" rtlCol="0"/>
          <a:lstStyle>
            <a:lvl1pPr algn="l" rtl="0">
              <a:defRPr sz="1200"/>
            </a:lvl1pPr>
          </a:lstStyle>
          <a:p>
            <a:pPr rtl="0">
              <a:defRPr/>
            </a:pPr>
            <a:r>
              <a:rPr lang="en-US"/>
              <a:t>12/4/2015</a:t>
            </a:r>
            <a:endParaRPr lang="en-US" dirty="0"/>
          </a:p>
        </p:txBody>
      </p:sp>
      <p:sp>
        <p:nvSpPr>
          <p:cNvPr id="4" name="Footer Placeholder 3"/>
          <p:cNvSpPr>
            <a:spLocks noGrp="1"/>
          </p:cNvSpPr>
          <p:nvPr>
            <p:ph type="ftr" sz="quarter" idx="2"/>
          </p:nvPr>
        </p:nvSpPr>
        <p:spPr>
          <a:xfrm>
            <a:off x="0" y="10155238"/>
            <a:ext cx="3276600" cy="534987"/>
          </a:xfrm>
          <a:prstGeom prst="rect">
            <a:avLst/>
          </a:prstGeom>
        </p:spPr>
        <p:txBody>
          <a:bodyPr vert="horz" lIns="91440" tIns="45720" rIns="91440" bIns="45720" rtlCol="0" anchor="b"/>
          <a:lstStyle>
            <a:lvl1pPr algn="l" rtl="0">
              <a:defRPr sz="1200"/>
            </a:lvl1pPr>
          </a:lstStyle>
          <a:p>
            <a:pPr rtl="0">
              <a:defRPr/>
            </a:pPr>
            <a:endParaRPr lang="en-US"/>
          </a:p>
        </p:txBody>
      </p:sp>
      <p:sp>
        <p:nvSpPr>
          <p:cNvPr id="5" name="Slide Number Placeholder 4"/>
          <p:cNvSpPr>
            <a:spLocks noGrp="1"/>
          </p:cNvSpPr>
          <p:nvPr>
            <p:ph type="sldNum" sz="quarter" idx="3"/>
          </p:nvPr>
        </p:nvSpPr>
        <p:spPr>
          <a:xfrm>
            <a:off x="4281488" y="10155238"/>
            <a:ext cx="3276600" cy="534987"/>
          </a:xfrm>
          <a:prstGeom prst="rect">
            <a:avLst/>
          </a:prstGeom>
        </p:spPr>
        <p:txBody>
          <a:bodyPr vert="horz" lIns="91440" tIns="45720" rIns="91440" bIns="45720" rtlCol="0" anchor="b"/>
          <a:lstStyle>
            <a:lvl1pPr algn="l" rtl="0">
              <a:defRPr sz="1200"/>
            </a:lvl1pPr>
          </a:lstStyle>
          <a:p>
            <a:pPr rtl="0">
              <a:defRPr/>
            </a:pPr>
            <a:fld id="{5A13D4B8-F0D2-4176-93C7-0EA9900B45D7}" type="slidenum">
              <a:rPr lang="en-US"/>
              <a:pPr rtl="0">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1106488" y="812800"/>
            <a:ext cx="5343525" cy="4006850"/>
          </a:xfrm>
          <a:prstGeom prst="rect">
            <a:avLst/>
          </a:prstGeom>
          <a:noFill/>
          <a:ln w="9525">
            <a:noFill/>
            <a:round/>
            <a:headEnd/>
            <a:tailEnd/>
          </a:ln>
        </p:spPr>
      </p:sp>
      <p:sp>
        <p:nvSpPr>
          <p:cNvPr id="2050" name="Rectangle 2"/>
          <p:cNvSpPr>
            <a:spLocks noGrp="1" noChangeArrowheads="1"/>
          </p:cNvSpPr>
          <p:nvPr>
            <p:ph type="body"/>
          </p:nvPr>
        </p:nvSpPr>
        <p:spPr bwMode="auto">
          <a:xfrm>
            <a:off x="755650" y="5078413"/>
            <a:ext cx="6046788" cy="4810125"/>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p>
            <a:pPr lvl="0" rtl="0"/>
            <a:endParaRPr lang="ru-RU" noProof="0" smtClean="0"/>
          </a:p>
        </p:txBody>
      </p:sp>
      <p:sp>
        <p:nvSpPr>
          <p:cNvPr id="2051" name="Rectangle 3"/>
          <p:cNvSpPr>
            <a:spLocks noGrp="1" noChangeArrowheads="1"/>
          </p:cNvSpPr>
          <p:nvPr>
            <p:ph type="hdr"/>
          </p:nvPr>
        </p:nvSpPr>
        <p:spPr bwMode="auto">
          <a:xfrm>
            <a:off x="0" y="0"/>
            <a:ext cx="3279775" cy="53340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endParaRPr lang="ru-RU"/>
          </a:p>
        </p:txBody>
      </p:sp>
      <p:sp>
        <p:nvSpPr>
          <p:cNvPr id="2052" name="Rectangle 4"/>
          <p:cNvSpPr>
            <a:spLocks noGrp="1" noChangeArrowheads="1"/>
          </p:cNvSpPr>
          <p:nvPr>
            <p:ph type="dt"/>
          </p:nvPr>
        </p:nvSpPr>
        <p:spPr bwMode="auto">
          <a:xfrm>
            <a:off x="4278313" y="0"/>
            <a:ext cx="3279775" cy="533400"/>
          </a:xfrm>
          <a:prstGeom prst="rect">
            <a:avLst/>
          </a:prstGeom>
          <a:noFill/>
          <a:ln w="9525">
            <a:noFill/>
            <a:round/>
            <a:headEnd/>
            <a:tailEnd/>
          </a:ln>
          <a:effectLst/>
        </p:spPr>
        <p:txBody>
          <a:bodyPr vert="horz" wrap="square" lIns="0" tIns="0" rIns="0" bIns="0" numCol="1" rtlCol="0" anchor="t"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endParaRPr lang="ru-RU"/>
          </a:p>
        </p:txBody>
      </p:sp>
      <p:sp>
        <p:nvSpPr>
          <p:cNvPr id="2053" name="Rectangle 5"/>
          <p:cNvSpPr>
            <a:spLocks noGrp="1" noChangeArrowheads="1"/>
          </p:cNvSpPr>
          <p:nvPr>
            <p:ph type="ftr"/>
          </p:nvPr>
        </p:nvSpPr>
        <p:spPr bwMode="auto">
          <a:xfrm>
            <a:off x="0" y="10156825"/>
            <a:ext cx="3279775" cy="53340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endParaRPr lang="ru-RU"/>
          </a:p>
        </p:txBody>
      </p:sp>
      <p:sp>
        <p:nvSpPr>
          <p:cNvPr id="2054" name="Rectangle 6"/>
          <p:cNvSpPr>
            <a:spLocks noGrp="1" noChangeArrowheads="1"/>
          </p:cNvSpPr>
          <p:nvPr>
            <p:ph type="sldNum"/>
          </p:nvPr>
        </p:nvSpPr>
        <p:spPr bwMode="auto">
          <a:xfrm>
            <a:off x="4278313" y="10156825"/>
            <a:ext cx="3279775" cy="533400"/>
          </a:xfrm>
          <a:prstGeom prst="rect">
            <a:avLst/>
          </a:prstGeom>
          <a:noFill/>
          <a:ln w="9525">
            <a:noFill/>
            <a:round/>
            <a:headEnd/>
            <a:tailEnd/>
          </a:ln>
          <a:effectLst/>
        </p:spPr>
        <p:txBody>
          <a:bodyPr vert="horz" wrap="square" lIns="0" tIns="0" rIns="0" bIns="0" numCol="1" rtlCol="0" anchor="b" anchorCtr="0" compatLnSpc="1">
            <a:prstTxWarp prst="textNoShape">
              <a:avLst/>
            </a:prstTxWarp>
          </a:bodyPr>
          <a:lstStyle>
            <a:lvl1pPr algn="l" rtl="0">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rtl="0">
              <a:defRPr/>
            </a:pPr>
            <a:fld id="{D3E9CFB9-F6A3-4C83-B073-D328CD2C617A}" type="slidenum">
              <a:rPr lang="ru-RU"/>
              <a:pPr rtl="0">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rtlCol="0"/>
          <a:lstStyle/>
          <a:p>
            <a:pPr rtl="0"/>
            <a:fld id="{98D1E30A-5FA3-4C7D-9DE1-BC4F3C769BF1}" type="slidenum">
              <a:rPr lang="ru-RU" smtClean="0"/>
              <a:pPr rtl="0"/>
              <a:t>1</a:t>
            </a:fld>
            <a:endParaRPr lang="ru-RU" smtClean="0"/>
          </a:p>
        </p:txBody>
      </p:sp>
      <p:sp>
        <p:nvSpPr>
          <p:cNvPr id="11267"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11268" name="Rectangle 2"/>
          <p:cNvSpPr>
            <a:spLocks noGrp="1" noChangeArrowheads="1"/>
          </p:cNvSpPr>
          <p:nvPr>
            <p:ph type="body" idx="1"/>
          </p:nvPr>
        </p:nvSpPr>
        <p:spPr>
          <a:xfrm>
            <a:off x="755650" y="5078413"/>
            <a:ext cx="6048375" cy="4811712"/>
          </a:xfrm>
          <a:noFill/>
          <a:ln/>
        </p:spPr>
        <p:txBody>
          <a:bodyPr wrap="none" rtlCol="0" anchor="ctr"/>
          <a:lstStyle/>
          <a:p>
            <a:pPr rtl="0" eaLnBrk="1" hangingPunct="1"/>
            <a:endParaRPr lang="ru-RU" smtClean="0"/>
          </a:p>
        </p:txBody>
      </p:sp>
    </p:spTree>
    <p:extLst>
      <p:ext uri="{BB962C8B-B14F-4D97-AF65-F5344CB8AC3E}">
        <p14:creationId xmlns:p14="http://schemas.microsoft.com/office/powerpoint/2010/main" val="1971145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31520" y="1197187"/>
            <a:ext cx="8290560" cy="2546773"/>
          </a:xfrm>
        </p:spPr>
        <p:txBody>
          <a:bodyPr anchor="b"/>
          <a:lstStyle>
            <a:lvl1pPr algn="ctr">
              <a:defRPr sz="6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219200" y="3842174"/>
            <a:ext cx="7315200" cy="1766146"/>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rtl="0">
              <a:defRPr/>
            </a:pPr>
            <a:r>
              <a:rPr lang="x-none" smtClean="0"/>
              <a:t>© 2012 ICH</a:t>
            </a:r>
            <a:endParaRPr lang="ru-RU"/>
          </a:p>
        </p:txBody>
      </p:sp>
      <p:sp>
        <p:nvSpPr>
          <p:cNvPr id="5" name="Footer Placeholder 4"/>
          <p:cNvSpPr>
            <a:spLocks noGrp="1"/>
          </p:cNvSpPr>
          <p:nvPr>
            <p:ph type="ftr" sz="quarter" idx="11"/>
          </p:nvPr>
        </p:nvSpPr>
        <p:spPr/>
        <p:txBody>
          <a:bodyPr/>
          <a:lstStyle/>
          <a:p>
            <a:pPr rtl="0">
              <a:defRPr/>
            </a:pPr>
            <a:endParaRPr lang="ru-RU"/>
          </a:p>
        </p:txBody>
      </p:sp>
      <p:sp>
        <p:nvSpPr>
          <p:cNvPr id="6" name="Slide Number Placeholder 5"/>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2124609798"/>
      </p:ext>
    </p:extLst>
  </p:cSld>
  <p:clrMapOvr>
    <a:masterClrMapping/>
  </p:clrMapOvr>
  <p:timing>
    <p:tnLst>
      <p:par>
        <p:cTn id="1" dur="indefinite" restart="never" nodeType="tmRoot"/>
      </p:par>
    </p:tnLst>
  </p:timing>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rtl="0">
              <a:defRPr/>
            </a:pPr>
            <a:r>
              <a:rPr lang="x-none" smtClean="0"/>
              <a:t>© 2012 ICH</a:t>
            </a:r>
            <a:endParaRPr lang="ru-RU"/>
          </a:p>
        </p:txBody>
      </p:sp>
      <p:sp>
        <p:nvSpPr>
          <p:cNvPr id="5" name="Footer Placeholder 4"/>
          <p:cNvSpPr>
            <a:spLocks noGrp="1"/>
          </p:cNvSpPr>
          <p:nvPr>
            <p:ph type="ftr" sz="quarter" idx="11"/>
          </p:nvPr>
        </p:nvSpPr>
        <p:spPr/>
        <p:txBody>
          <a:bodyPr/>
          <a:lstStyle/>
          <a:p>
            <a:pPr rtl="0">
              <a:defRPr/>
            </a:pPr>
            <a:endParaRPr lang="ru-RU"/>
          </a:p>
        </p:txBody>
      </p:sp>
      <p:sp>
        <p:nvSpPr>
          <p:cNvPr id="6" name="Slide Number Placeholder 5"/>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1683317817"/>
      </p:ext>
    </p:extLst>
  </p:cSld>
  <p:clrMapOvr>
    <a:masterClrMapping/>
  </p:clrMapOvr>
  <p:timing>
    <p:tnLst>
      <p:par>
        <p:cTn id="1" dur="indefinite" restart="never" nodeType="tmRoot"/>
      </p:par>
    </p:tnLst>
  </p:timing>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9921" y="389467"/>
            <a:ext cx="2103120" cy="6199294"/>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70561" y="389467"/>
            <a:ext cx="6187440" cy="6199294"/>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rtl="0">
              <a:defRPr/>
            </a:pPr>
            <a:r>
              <a:rPr lang="x-none" smtClean="0"/>
              <a:t>© 2012 ICH</a:t>
            </a:r>
            <a:endParaRPr lang="ru-RU"/>
          </a:p>
        </p:txBody>
      </p:sp>
      <p:sp>
        <p:nvSpPr>
          <p:cNvPr id="5" name="Footer Placeholder 4"/>
          <p:cNvSpPr>
            <a:spLocks noGrp="1"/>
          </p:cNvSpPr>
          <p:nvPr>
            <p:ph type="ftr" sz="quarter" idx="11"/>
          </p:nvPr>
        </p:nvSpPr>
        <p:spPr/>
        <p:txBody>
          <a:bodyPr/>
          <a:lstStyle/>
          <a:p>
            <a:pPr rtl="0">
              <a:defRPr/>
            </a:pPr>
            <a:endParaRPr lang="ru-RU"/>
          </a:p>
        </p:txBody>
      </p:sp>
      <p:sp>
        <p:nvSpPr>
          <p:cNvPr id="6" name="Slide Number Placeholder 5"/>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3165626528"/>
      </p:ext>
    </p:extLst>
  </p:cSld>
  <p:clrMapOvr>
    <a:masterClrMapping/>
  </p:clrMapOvr>
  <p:timing>
    <p:tnLst>
      <p:par>
        <p:cTn id="1" dur="indefinite" restart="never" nodeType="tmRoot"/>
      </p:par>
    </p:tnLst>
  </p:timing>
  <p:hf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atin typeface="+mj-lt"/>
              </a:defRPr>
            </a:lvl1pPr>
          </a:lstStyle>
          <a:p>
            <a:pPr rtl="0"/>
            <a:r>
              <a:rPr lang="x-none" noProof="0" dirty="0"/>
              <a:t>Click to edit Master title style</a:t>
            </a:r>
            <a:endParaRPr lang="en-GB" noProof="0" dirty="0"/>
          </a:p>
        </p:txBody>
      </p:sp>
    </p:spTree>
    <p:extLst>
      <p:ext uri="{BB962C8B-B14F-4D97-AF65-F5344CB8AC3E}">
        <p14:creationId xmlns:p14="http://schemas.microsoft.com/office/powerpoint/2010/main" val="423840991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DAE92554-818E-438B-8EAE-36A0BFAEA8A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atin typeface="+mj-lt"/>
              </a:defRPr>
            </a:lvl1pPr>
          </a:lstStyle>
          <a:p>
            <a:pPr rtl="0"/>
            <a:r>
              <a:rPr lang="x-none" dirty="0"/>
              <a:t>Click to edit Master title style</a:t>
            </a:r>
            <a:endParaRPr lang="ru-RU" dirty="0"/>
          </a:p>
        </p:txBody>
      </p:sp>
      <p:sp>
        <p:nvSpPr>
          <p:cNvPr id="8" name="Содержимое 2"/>
          <p:cNvSpPr>
            <a:spLocks noGrp="1"/>
          </p:cNvSpPr>
          <p:nvPr>
            <p:ph idx="1"/>
          </p:nvPr>
        </p:nvSpPr>
        <p:spPr>
          <a:xfrm>
            <a:off x="700336" y="2217440"/>
            <a:ext cx="8568952" cy="4273550"/>
          </a:xfrm>
        </p:spPr>
        <p:txBody>
          <a:bodyPr rtlCol="0"/>
          <a:lstStyle>
            <a:lvl1pPr algn="l" rtl="0">
              <a:defRPr/>
            </a:lvl1pPr>
            <a:lvl2pPr marL="630238" indent="-268288" algn="l" rtl="0">
              <a:defRPr/>
            </a:lvl2pPr>
            <a:lvl3pPr marL="989013" indent="-269875" algn="l" rtl="0">
              <a:defRPr/>
            </a:lvl3pPr>
            <a:lvl4pPr marL="1349375" indent="-268288" algn="l" rtl="0">
              <a:defRPr/>
            </a:lvl4pPr>
            <a:lvl5pPr marL="1708150" indent="-268288" algn="l" rtl="0">
              <a:defRPr/>
            </a:lvl5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Tree>
    <p:extLst>
      <p:ext uri="{BB962C8B-B14F-4D97-AF65-F5344CB8AC3E}">
        <p14:creationId xmlns:p14="http://schemas.microsoft.com/office/powerpoint/2010/main" val="253020147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700088" y="1325882"/>
            <a:ext cx="8566150" cy="790575"/>
          </a:xfrm>
        </p:spPr>
        <p:txBody>
          <a:bodyPr rtlCol="0"/>
          <a:lstStyle>
            <a:lvl1pPr algn="l" rtl="0">
              <a:defRPr>
                <a:latin typeface="Candara" pitchFamily="34" charset="0"/>
              </a:defRPr>
            </a:lvl1pPr>
          </a:lstStyle>
          <a:p>
            <a:pPr rtl="0"/>
            <a:r>
              <a:rPr lang="x-none" dirty="0"/>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rtlCol="0"/>
          <a:lstStyle>
            <a:lvl1pPr algn="l" rtl="0">
              <a:buNone/>
              <a:defRPr/>
            </a:lvl1pPr>
          </a:lstStyle>
          <a:p>
            <a:pPr lvl="0" rtl="0"/>
            <a:r>
              <a:rPr lang="x-none"/>
              <a:t>Click to edit Master text styles</a:t>
            </a:r>
          </a:p>
        </p:txBody>
      </p:sp>
      <p:sp>
        <p:nvSpPr>
          <p:cNvPr id="8" name="Rectangle 5"/>
          <p:cNvSpPr>
            <a:spLocks noGrp="1" noChangeArrowheads="1"/>
          </p:cNvSpPr>
          <p:nvPr>
            <p:ph type="sldNum" idx="17"/>
          </p:nvPr>
        </p:nvSpPr>
        <p:spPr/>
        <p:txBody>
          <a:bodyPr rtlCol="0"/>
          <a:lstStyle>
            <a:lvl1pPr algn="l" rtl="0">
              <a:defRPr/>
            </a:lvl1pPr>
          </a:lstStyle>
          <a:p>
            <a:pPr rtl="0">
              <a:defRPr/>
            </a:pPr>
            <a:fld id="{818F2839-6C4F-458F-B92D-DF083EE553F1}" type="slidenum">
              <a:rPr lang="fr-FR" smtClean="0"/>
              <a:pPr rtl="0">
                <a:defRPr/>
              </a:pPr>
              <a:t>‹#›</a:t>
            </a:fld>
            <a:endParaRPr lang="fr-FR" dirty="0"/>
          </a:p>
        </p:txBody>
      </p:sp>
    </p:spTree>
    <p:extLst>
      <p:ext uri="{BB962C8B-B14F-4D97-AF65-F5344CB8AC3E}">
        <p14:creationId xmlns:p14="http://schemas.microsoft.com/office/powerpoint/2010/main" val="339846565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88BDC811-FBB1-45B5-9F23-29515F4EC5B0}"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rtlCol="0"/>
          <a:lstStyle>
            <a:lvl1pPr algn="l" rtl="0">
              <a:defRPr/>
            </a:lvl1pPr>
          </a:lstStyle>
          <a:p>
            <a:pPr rtl="0"/>
            <a:r>
              <a:rPr lang="x-none" dirty="0"/>
              <a:t>Click to edit Master title style</a:t>
            </a:r>
            <a:endParaRPr lang="ru-RU" dirty="0"/>
          </a:p>
        </p:txBody>
      </p:sp>
      <p:sp>
        <p:nvSpPr>
          <p:cNvPr id="8" name="Содержимое 2"/>
          <p:cNvSpPr>
            <a:spLocks noGrp="1"/>
          </p:cNvSpPr>
          <p:nvPr>
            <p:ph idx="1"/>
          </p:nvPr>
        </p:nvSpPr>
        <p:spPr>
          <a:xfrm>
            <a:off x="705008" y="2226136"/>
            <a:ext cx="8564280" cy="4273550"/>
          </a:xfrm>
        </p:spPr>
        <p:txBody>
          <a:bodyPr rtlCol="0"/>
          <a:lstStyle>
            <a:lvl1pPr marL="0" indent="0" algn="l" rtl="0">
              <a:buNone/>
              <a:defRPr/>
            </a:lvl1pPr>
            <a:lvl2pPr algn="l" rtl="0">
              <a:defRPr/>
            </a:lvl2pPr>
            <a:lvl3pPr algn="l" rtl="0">
              <a:defRPr/>
            </a:lvl3pPr>
            <a:lvl4pPr algn="l" rtl="0">
              <a:defRPr/>
            </a:lvl4pPr>
            <a:lvl5pPr algn="l" rtl="0">
              <a:defRPr/>
            </a:lvl5pPr>
          </a:lstStyle>
          <a:p>
            <a:pPr lvl="0" rtl="0"/>
            <a:r>
              <a:rPr lang="x-none"/>
              <a:t>Click to edit Master text styles</a:t>
            </a:r>
          </a:p>
          <a:p>
            <a:pPr lvl="0" rtl="0"/>
            <a:endParaRPr lang="en-US" dirty="0" smtClean="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04088" y="1325880"/>
            <a:ext cx="8493192" cy="790575"/>
          </a:xfrm>
        </p:spPr>
        <p:txBody>
          <a:bodyPr rtlCol="0"/>
          <a:lstStyle>
            <a:lvl1pPr algn="l" rtl="0">
              <a:defRPr/>
            </a:lvl1pPr>
          </a:lstStyle>
          <a:p>
            <a:pPr rtl="0"/>
            <a:r>
              <a:rPr lang="x-none" noProof="0"/>
              <a:t>Click to edit Master title style</a:t>
            </a:r>
            <a:endParaRPr lang="en-GB" noProof="0" dirty="0"/>
          </a:p>
        </p:txBody>
      </p:sp>
      <p:sp>
        <p:nvSpPr>
          <p:cNvPr id="5" name="Содержимое 2"/>
          <p:cNvSpPr>
            <a:spLocks noGrp="1"/>
          </p:cNvSpPr>
          <p:nvPr>
            <p:ph sz="half" idx="1"/>
          </p:nvPr>
        </p:nvSpPr>
        <p:spPr>
          <a:xfrm>
            <a:off x="700336" y="2149176"/>
            <a:ext cx="4091440"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11" name="Содержимое 2"/>
          <p:cNvSpPr>
            <a:spLocks noGrp="1"/>
          </p:cNvSpPr>
          <p:nvPr>
            <p:ph sz="half" idx="17"/>
          </p:nvPr>
        </p:nvSpPr>
        <p:spPr>
          <a:xfrm>
            <a:off x="5043664" y="2158448"/>
            <a:ext cx="4153616" cy="4536504"/>
          </a:xfrm>
        </p:spPr>
        <p:txBody>
          <a:bodyPr rtlCol="0"/>
          <a:lstStyle>
            <a:lvl1pPr algn="l" rtl="0">
              <a:defRPr sz="2500" baseline="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x-none"/>
              <a:t>Click to edit Master text styles</a:t>
            </a:r>
          </a:p>
          <a:p>
            <a:pPr lvl="1" rtl="0"/>
            <a:r>
              <a:rPr lang="x-none"/>
              <a:t>Second level</a:t>
            </a:r>
          </a:p>
          <a:p>
            <a:pPr lvl="2" rtl="0"/>
            <a:r>
              <a:rPr lang="x-none"/>
              <a:t>Third level</a:t>
            </a:r>
          </a:p>
          <a:p>
            <a:pPr lvl="3" rtl="0"/>
            <a:r>
              <a:rPr lang="x-none"/>
              <a:t>Fourth level</a:t>
            </a:r>
          </a:p>
          <a:p>
            <a:pPr lvl="4" rtl="0"/>
            <a:r>
              <a:rPr lang="x-none"/>
              <a:t>Fifth level</a:t>
            </a:r>
            <a:endParaRPr lang="ru-RU" dirty="0"/>
          </a:p>
        </p:txBody>
      </p:sp>
      <p:sp>
        <p:nvSpPr>
          <p:cNvPr id="8" name="Rectangle 5"/>
          <p:cNvSpPr>
            <a:spLocks noGrp="1" noChangeArrowheads="1"/>
          </p:cNvSpPr>
          <p:nvPr>
            <p:ph type="sldNum" idx="20"/>
          </p:nvPr>
        </p:nvSpPr>
        <p:spPr>
          <a:ln/>
        </p:spPr>
        <p:txBody>
          <a:bodyPr rtlCol="0"/>
          <a:lstStyle>
            <a:lvl1pPr algn="l" rtl="0">
              <a:defRPr/>
            </a:lvl1pPr>
          </a:lstStyle>
          <a:p>
            <a:pPr rtl="0">
              <a:defRPr/>
            </a:pPr>
            <a:fld id="{4C900FCA-1A97-4D6A-89CC-C4E3C77CACE0}"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rtlCol="0"/>
          <a:lstStyle>
            <a:lvl1pPr algn="l" rtl="0">
              <a:defRPr/>
            </a:lvl1pPr>
          </a:lstStyle>
          <a:p>
            <a:pPr rtl="0">
              <a:defRPr/>
            </a:pPr>
            <a:fld id="{6AD948CB-CBFC-48EC-9170-DC63649F09AB}" type="slidenum">
              <a:rPr lang="ru-RU"/>
              <a:pPr rtl="0">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rtl="0">
              <a:defRPr/>
            </a:pPr>
            <a:r>
              <a:rPr lang="x-none" smtClean="0"/>
              <a:t>© 2012 ICH</a:t>
            </a:r>
            <a:endParaRPr lang="ru-RU"/>
          </a:p>
        </p:txBody>
      </p:sp>
      <p:sp>
        <p:nvSpPr>
          <p:cNvPr id="5" name="Footer Placeholder 4"/>
          <p:cNvSpPr>
            <a:spLocks noGrp="1"/>
          </p:cNvSpPr>
          <p:nvPr>
            <p:ph type="ftr" sz="quarter" idx="11"/>
          </p:nvPr>
        </p:nvSpPr>
        <p:spPr/>
        <p:txBody>
          <a:bodyPr/>
          <a:lstStyle/>
          <a:p>
            <a:pPr rtl="0">
              <a:defRPr/>
            </a:pPr>
            <a:endParaRPr lang="ru-RU"/>
          </a:p>
        </p:txBody>
      </p:sp>
      <p:sp>
        <p:nvSpPr>
          <p:cNvPr id="6" name="Slide Number Placeholder 5"/>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3299812766"/>
      </p:ext>
    </p:extLst>
  </p:cSld>
  <p:clrMapOvr>
    <a:masterClrMapping/>
  </p:clrMapOvr>
  <p:timing>
    <p:tnLst>
      <p:par>
        <p:cTn id="1" dur="indefinite" restart="never" nodeType="tmRoot"/>
      </p:par>
    </p:tnLst>
  </p:timing>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65481" y="1823722"/>
            <a:ext cx="8412480" cy="3042919"/>
          </a:xfrm>
        </p:spPr>
        <p:txBody>
          <a:bodyPr anchor="b"/>
          <a:lstStyle>
            <a:lvl1pPr>
              <a:defRPr sz="64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65481" y="4895429"/>
            <a:ext cx="8412480" cy="1600199"/>
          </a:xfrm>
        </p:spPr>
        <p:txBody>
          <a:bodyPr/>
          <a:lstStyle>
            <a:lvl1pPr marL="0" indent="0">
              <a:buNone/>
              <a:defRPr sz="2560">
                <a:solidFill>
                  <a:schemeClr val="tx1"/>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pPr rtl="0">
              <a:defRPr/>
            </a:pPr>
            <a:r>
              <a:rPr lang="x-none" smtClean="0"/>
              <a:t>© 2012 ICH</a:t>
            </a:r>
            <a:endParaRPr lang="ru-RU"/>
          </a:p>
        </p:txBody>
      </p:sp>
      <p:sp>
        <p:nvSpPr>
          <p:cNvPr id="5" name="Footer Placeholder 4"/>
          <p:cNvSpPr>
            <a:spLocks noGrp="1"/>
          </p:cNvSpPr>
          <p:nvPr>
            <p:ph type="ftr" sz="quarter" idx="11"/>
          </p:nvPr>
        </p:nvSpPr>
        <p:spPr/>
        <p:txBody>
          <a:bodyPr/>
          <a:lstStyle/>
          <a:p>
            <a:pPr rtl="0">
              <a:defRPr/>
            </a:pPr>
            <a:endParaRPr lang="ru-RU"/>
          </a:p>
        </p:txBody>
      </p:sp>
      <p:sp>
        <p:nvSpPr>
          <p:cNvPr id="6" name="Slide Number Placeholder 5"/>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600538154"/>
      </p:ext>
    </p:extLst>
  </p:cSld>
  <p:clrMapOvr>
    <a:masterClrMapping/>
  </p:clrMapOvr>
  <p:timing>
    <p:tnLst>
      <p:par>
        <p:cTn id="1" dur="indefinite" restart="never" nodeType="tmRoot"/>
      </p:par>
    </p:tnLst>
  </p:timing>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70560" y="1947333"/>
            <a:ext cx="4145280" cy="464142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937760" y="1947333"/>
            <a:ext cx="4145280" cy="464142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rtl="0">
              <a:defRPr/>
            </a:pPr>
            <a:r>
              <a:rPr lang="x-none" smtClean="0"/>
              <a:t>© 2012 ICH</a:t>
            </a:r>
            <a:endParaRPr lang="ru-RU"/>
          </a:p>
        </p:txBody>
      </p:sp>
      <p:sp>
        <p:nvSpPr>
          <p:cNvPr id="6" name="Footer Placeholder 5"/>
          <p:cNvSpPr>
            <a:spLocks noGrp="1"/>
          </p:cNvSpPr>
          <p:nvPr>
            <p:ph type="ftr" sz="quarter" idx="11"/>
          </p:nvPr>
        </p:nvSpPr>
        <p:spPr/>
        <p:txBody>
          <a:bodyPr/>
          <a:lstStyle/>
          <a:p>
            <a:pPr rtl="0">
              <a:defRPr/>
            </a:pPr>
            <a:endParaRPr lang="ru-RU"/>
          </a:p>
        </p:txBody>
      </p:sp>
      <p:sp>
        <p:nvSpPr>
          <p:cNvPr id="7" name="Slide Number Placeholder 6"/>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2670074916"/>
      </p:ext>
    </p:extLst>
  </p:cSld>
  <p:clrMapOvr>
    <a:masterClrMapping/>
  </p:clrMapOvr>
  <p:timing>
    <p:tnLst>
      <p:par>
        <p:cTn id="1" dur="indefinite" restart="never" nodeType="tmRoot"/>
      </p:par>
    </p:tnLst>
  </p:timing>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71830" y="389468"/>
            <a:ext cx="8412480" cy="1413934"/>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1832" y="1793241"/>
            <a:ext cx="4126229" cy="878839"/>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ja-JP" altLang="en-US" smtClean="0"/>
              <a:t>マスター テキストの書式設定</a:t>
            </a:r>
          </a:p>
        </p:txBody>
      </p:sp>
      <p:sp>
        <p:nvSpPr>
          <p:cNvPr id="4" name="Content Placeholder 3"/>
          <p:cNvSpPr>
            <a:spLocks noGrp="1"/>
          </p:cNvSpPr>
          <p:nvPr>
            <p:ph sz="half" idx="2"/>
          </p:nvPr>
        </p:nvSpPr>
        <p:spPr>
          <a:xfrm>
            <a:off x="671832" y="2672080"/>
            <a:ext cx="4126229" cy="393022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937761" y="1793241"/>
            <a:ext cx="4146550" cy="878839"/>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ja-JP" altLang="en-US" smtClean="0"/>
              <a:t>マスター テキストの書式設定</a:t>
            </a:r>
          </a:p>
        </p:txBody>
      </p:sp>
      <p:sp>
        <p:nvSpPr>
          <p:cNvPr id="6" name="Content Placeholder 5"/>
          <p:cNvSpPr>
            <a:spLocks noGrp="1"/>
          </p:cNvSpPr>
          <p:nvPr>
            <p:ph sz="quarter" idx="4"/>
          </p:nvPr>
        </p:nvSpPr>
        <p:spPr>
          <a:xfrm>
            <a:off x="4937761" y="2672080"/>
            <a:ext cx="4146550" cy="393022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pPr rtl="0">
              <a:defRPr/>
            </a:pPr>
            <a:r>
              <a:rPr lang="x-none" smtClean="0"/>
              <a:t>© 2012 ICH</a:t>
            </a:r>
            <a:endParaRPr lang="ru-RU"/>
          </a:p>
        </p:txBody>
      </p:sp>
      <p:sp>
        <p:nvSpPr>
          <p:cNvPr id="8" name="Footer Placeholder 7"/>
          <p:cNvSpPr>
            <a:spLocks noGrp="1"/>
          </p:cNvSpPr>
          <p:nvPr>
            <p:ph type="ftr" sz="quarter" idx="11"/>
          </p:nvPr>
        </p:nvSpPr>
        <p:spPr/>
        <p:txBody>
          <a:bodyPr/>
          <a:lstStyle/>
          <a:p>
            <a:pPr rtl="0">
              <a:defRPr/>
            </a:pPr>
            <a:endParaRPr lang="ru-RU"/>
          </a:p>
        </p:txBody>
      </p:sp>
      <p:sp>
        <p:nvSpPr>
          <p:cNvPr id="9" name="Slide Number Placeholder 8"/>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3226642830"/>
      </p:ext>
    </p:extLst>
  </p:cSld>
  <p:clrMapOvr>
    <a:masterClrMapping/>
  </p:clrMapOvr>
  <p:timing>
    <p:tnLst>
      <p:par>
        <p:cTn id="1" dur="indefinite" restart="never" nodeType="tmRoot"/>
      </p:par>
    </p:tnLst>
  </p:timing>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pPr rtl="0">
              <a:defRPr/>
            </a:pPr>
            <a:r>
              <a:rPr lang="x-none" smtClean="0"/>
              <a:t>© 2012 ICH</a:t>
            </a:r>
            <a:endParaRPr lang="ru-RU"/>
          </a:p>
        </p:txBody>
      </p:sp>
      <p:sp>
        <p:nvSpPr>
          <p:cNvPr id="4" name="Footer Placeholder 3"/>
          <p:cNvSpPr>
            <a:spLocks noGrp="1"/>
          </p:cNvSpPr>
          <p:nvPr>
            <p:ph type="ftr" sz="quarter" idx="11"/>
          </p:nvPr>
        </p:nvSpPr>
        <p:spPr/>
        <p:txBody>
          <a:bodyPr/>
          <a:lstStyle/>
          <a:p>
            <a:pPr rtl="0">
              <a:defRPr/>
            </a:pPr>
            <a:endParaRPr lang="ru-RU"/>
          </a:p>
        </p:txBody>
      </p:sp>
      <p:sp>
        <p:nvSpPr>
          <p:cNvPr id="5" name="Slide Number Placeholder 4"/>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3014484069"/>
      </p:ext>
    </p:extLst>
  </p:cSld>
  <p:clrMapOvr>
    <a:masterClrMapping/>
  </p:clrMapOvr>
  <p:timing>
    <p:tnLst>
      <p:par>
        <p:cTn id="1" dur="indefinite" restart="never" nodeType="tmRoot"/>
      </p:par>
    </p:tnLst>
  </p:timing>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defRPr/>
            </a:pPr>
            <a:r>
              <a:rPr lang="x-none" smtClean="0"/>
              <a:t>© 2012 ICH</a:t>
            </a:r>
            <a:endParaRPr lang="ru-RU"/>
          </a:p>
        </p:txBody>
      </p:sp>
      <p:sp>
        <p:nvSpPr>
          <p:cNvPr id="3" name="Footer Placeholder 2"/>
          <p:cNvSpPr>
            <a:spLocks noGrp="1"/>
          </p:cNvSpPr>
          <p:nvPr>
            <p:ph type="ftr" sz="quarter" idx="11"/>
          </p:nvPr>
        </p:nvSpPr>
        <p:spPr/>
        <p:txBody>
          <a:bodyPr/>
          <a:lstStyle/>
          <a:p>
            <a:pPr rtl="0">
              <a:defRPr/>
            </a:pPr>
            <a:endParaRPr lang="ru-RU"/>
          </a:p>
        </p:txBody>
      </p:sp>
      <p:sp>
        <p:nvSpPr>
          <p:cNvPr id="4" name="Slide Number Placeholder 3"/>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1392229494"/>
      </p:ext>
    </p:extLst>
  </p:cSld>
  <p:clrMapOvr>
    <a:masterClrMapping/>
  </p:clrMapOvr>
  <p:timing>
    <p:tnLst>
      <p:par>
        <p:cTn id="1" dur="indefinite" restart="never" nodeType="tmRoot"/>
      </p:par>
    </p:tnLst>
  </p:timing>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1830" y="487680"/>
            <a:ext cx="3145790" cy="1706880"/>
          </a:xfrm>
        </p:spPr>
        <p:txBody>
          <a:bodyPr anchor="b"/>
          <a:lstStyle>
            <a:lvl1pPr>
              <a:defRPr sz="3413"/>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146550" y="1053255"/>
            <a:ext cx="4937760" cy="5198533"/>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71830" y="2194560"/>
            <a:ext cx="3145790" cy="4065694"/>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rtl="0">
              <a:defRPr/>
            </a:pPr>
            <a:r>
              <a:rPr lang="x-none" smtClean="0"/>
              <a:t>© 2012 ICH</a:t>
            </a:r>
            <a:endParaRPr lang="ru-RU"/>
          </a:p>
        </p:txBody>
      </p:sp>
      <p:sp>
        <p:nvSpPr>
          <p:cNvPr id="6" name="Footer Placeholder 5"/>
          <p:cNvSpPr>
            <a:spLocks noGrp="1"/>
          </p:cNvSpPr>
          <p:nvPr>
            <p:ph type="ftr" sz="quarter" idx="11"/>
          </p:nvPr>
        </p:nvSpPr>
        <p:spPr/>
        <p:txBody>
          <a:bodyPr/>
          <a:lstStyle/>
          <a:p>
            <a:pPr rtl="0">
              <a:defRPr/>
            </a:pPr>
            <a:endParaRPr lang="ru-RU"/>
          </a:p>
        </p:txBody>
      </p:sp>
      <p:sp>
        <p:nvSpPr>
          <p:cNvPr id="7" name="Slide Number Placeholder 6"/>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3348214886"/>
      </p:ext>
    </p:extLst>
  </p:cSld>
  <p:clrMapOvr>
    <a:masterClrMapping/>
  </p:clrMapOvr>
  <p:timing>
    <p:tnLst>
      <p:par>
        <p:cTn id="1" dur="indefinite" restart="never" nodeType="tmRoot"/>
      </p:par>
    </p:tnLst>
  </p:timing>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1830" y="487680"/>
            <a:ext cx="3145790" cy="1706880"/>
          </a:xfrm>
        </p:spPr>
        <p:txBody>
          <a:bodyPr anchor="b"/>
          <a:lstStyle>
            <a:lvl1pPr>
              <a:defRPr sz="3413"/>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146550" y="1053255"/>
            <a:ext cx="4937760" cy="5198533"/>
          </a:xfrm>
        </p:spPr>
        <p:txBody>
          <a:bodyPr anchor="t"/>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r>
              <a:rPr lang="ja-JP" altLang="en-US" smtClean="0"/>
              <a:t>図を追加</a:t>
            </a:r>
            <a:endParaRPr lang="en-US" dirty="0"/>
          </a:p>
        </p:txBody>
      </p:sp>
      <p:sp>
        <p:nvSpPr>
          <p:cNvPr id="4" name="Text Placeholder 3"/>
          <p:cNvSpPr>
            <a:spLocks noGrp="1"/>
          </p:cNvSpPr>
          <p:nvPr>
            <p:ph type="body" sz="half" idx="2"/>
          </p:nvPr>
        </p:nvSpPr>
        <p:spPr>
          <a:xfrm>
            <a:off x="671830" y="2194560"/>
            <a:ext cx="3145790" cy="4065694"/>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rtl="0">
              <a:defRPr/>
            </a:pPr>
            <a:r>
              <a:rPr lang="x-none" smtClean="0"/>
              <a:t>© 2012 ICH</a:t>
            </a:r>
            <a:endParaRPr lang="ru-RU"/>
          </a:p>
        </p:txBody>
      </p:sp>
      <p:sp>
        <p:nvSpPr>
          <p:cNvPr id="6" name="Footer Placeholder 5"/>
          <p:cNvSpPr>
            <a:spLocks noGrp="1"/>
          </p:cNvSpPr>
          <p:nvPr>
            <p:ph type="ftr" sz="quarter" idx="11"/>
          </p:nvPr>
        </p:nvSpPr>
        <p:spPr/>
        <p:txBody>
          <a:bodyPr/>
          <a:lstStyle/>
          <a:p>
            <a:pPr rtl="0">
              <a:defRPr/>
            </a:pPr>
            <a:endParaRPr lang="ru-RU"/>
          </a:p>
        </p:txBody>
      </p:sp>
      <p:sp>
        <p:nvSpPr>
          <p:cNvPr id="7" name="Slide Number Placeholder 6"/>
          <p:cNvSpPr>
            <a:spLocks noGrp="1"/>
          </p:cNvSpPr>
          <p:nvPr>
            <p:ph type="sldNum" sz="quarter" idx="12"/>
          </p:nvPr>
        </p:nvSpPr>
        <p:spPr/>
        <p:txBody>
          <a:bodyPr/>
          <a:lstStyle/>
          <a:p>
            <a:pPr rtl="0">
              <a:defRPr/>
            </a:pPr>
            <a:fld id="{94EB04C6-8F79-4FA6-896D-4C9B21465D04}" type="slidenum">
              <a:rPr lang="ru-RU" smtClean="0"/>
              <a:pPr rtl="0">
                <a:defRPr/>
              </a:pPr>
              <a:t>‹#›</a:t>
            </a:fld>
            <a:endParaRPr lang="ru-RU" dirty="0"/>
          </a:p>
        </p:txBody>
      </p:sp>
    </p:spTree>
    <p:extLst>
      <p:ext uri="{BB962C8B-B14F-4D97-AF65-F5344CB8AC3E}">
        <p14:creationId xmlns:p14="http://schemas.microsoft.com/office/powerpoint/2010/main" val="64283258"/>
      </p:ext>
    </p:extLst>
  </p:cSld>
  <p:clrMapOvr>
    <a:masterClrMapping/>
  </p:clrMapOvr>
  <p:timing>
    <p:tnLst>
      <p:par>
        <p:cTn id="1" dur="indefinite" restart="never" nodeType="tmRoot"/>
      </p:par>
    </p:tnLst>
  </p:timing>
  <p:hf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0560" y="389468"/>
            <a:ext cx="8412480" cy="1413934"/>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0560" y="1947333"/>
            <a:ext cx="8412480" cy="4641427"/>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70560" y="6780108"/>
            <a:ext cx="2194560" cy="389467"/>
          </a:xfrm>
          <a:prstGeom prst="rect">
            <a:avLst/>
          </a:prstGeom>
        </p:spPr>
        <p:txBody>
          <a:bodyPr vert="horz" lIns="91440" tIns="45720" rIns="91440" bIns="45720" rtlCol="0" anchor="ctr"/>
          <a:lstStyle>
            <a:lvl1pPr algn="l">
              <a:defRPr sz="1280">
                <a:solidFill>
                  <a:schemeClr val="tx1">
                    <a:tint val="75000"/>
                  </a:schemeClr>
                </a:solidFill>
              </a:defRPr>
            </a:lvl1pPr>
          </a:lstStyle>
          <a:p>
            <a:pPr rtl="0">
              <a:defRPr/>
            </a:pPr>
            <a:r>
              <a:rPr lang="x-none" smtClean="0"/>
              <a:t>© 2012 ICH</a:t>
            </a:r>
            <a:endParaRPr lang="ru-RU"/>
          </a:p>
        </p:txBody>
      </p:sp>
      <p:sp>
        <p:nvSpPr>
          <p:cNvPr id="5" name="Footer Placeholder 4"/>
          <p:cNvSpPr>
            <a:spLocks noGrp="1"/>
          </p:cNvSpPr>
          <p:nvPr>
            <p:ph type="ftr" sz="quarter" idx="3"/>
          </p:nvPr>
        </p:nvSpPr>
        <p:spPr>
          <a:xfrm>
            <a:off x="3230880" y="6780108"/>
            <a:ext cx="3291840" cy="389467"/>
          </a:xfrm>
          <a:prstGeom prst="rect">
            <a:avLst/>
          </a:prstGeom>
        </p:spPr>
        <p:txBody>
          <a:bodyPr vert="horz" lIns="91440" tIns="45720" rIns="91440" bIns="45720" rtlCol="0" anchor="ctr"/>
          <a:lstStyle>
            <a:lvl1pPr algn="ctr">
              <a:defRPr sz="1280">
                <a:solidFill>
                  <a:schemeClr val="tx1">
                    <a:tint val="75000"/>
                  </a:schemeClr>
                </a:solidFill>
              </a:defRPr>
            </a:lvl1pPr>
          </a:lstStyle>
          <a:p>
            <a:pPr rtl="0">
              <a:defRPr/>
            </a:pPr>
            <a:endParaRPr lang="ru-RU"/>
          </a:p>
        </p:txBody>
      </p:sp>
      <p:sp>
        <p:nvSpPr>
          <p:cNvPr id="6" name="Slide Number Placeholder 5"/>
          <p:cNvSpPr>
            <a:spLocks noGrp="1"/>
          </p:cNvSpPr>
          <p:nvPr>
            <p:ph type="sldNum" sz="quarter" idx="4"/>
          </p:nvPr>
        </p:nvSpPr>
        <p:spPr>
          <a:xfrm>
            <a:off x="6888480" y="6780108"/>
            <a:ext cx="2194560" cy="389467"/>
          </a:xfrm>
          <a:prstGeom prst="rect">
            <a:avLst/>
          </a:prstGeom>
        </p:spPr>
        <p:txBody>
          <a:bodyPr vert="horz" lIns="91440" tIns="45720" rIns="91440" bIns="45720" rtlCol="0" anchor="ctr"/>
          <a:lstStyle>
            <a:lvl1pPr algn="r">
              <a:defRPr sz="1280">
                <a:solidFill>
                  <a:schemeClr val="tx1">
                    <a:tint val="75000"/>
                  </a:schemeClr>
                </a:solidFill>
              </a:defRPr>
            </a:lvl1pPr>
          </a:lstStyle>
          <a:p>
            <a:pPr rtl="0">
              <a:defRPr/>
            </a:pPr>
            <a:fld id="{94EB04C6-8F79-4FA6-896D-4C9B21465D04}" type="slidenum">
              <a:rPr lang="ru-RU" smtClean="0"/>
              <a:pPr rtl="0">
                <a:defRPr/>
              </a:pPr>
              <a:t>‹#›</a:t>
            </a:fld>
            <a:endParaRPr lang="ru-RU" dirty="0"/>
          </a:p>
        </p:txBody>
      </p:sp>
      <p:pic>
        <p:nvPicPr>
          <p:cNvPr id="7" name="Рисунок 7" descr="bg_interior.jpg"/>
          <p:cNvPicPr>
            <a:picLocks noChangeAspect="1"/>
          </p:cNvPicPr>
          <p:nvPr userDrawn="1"/>
        </p:nvPicPr>
        <p:blipFill>
          <a:blip r:embed="rId19" cstate="print"/>
          <a:srcRect/>
          <a:stretch>
            <a:fillRect/>
          </a:stretch>
        </p:blipFill>
        <p:spPr bwMode="auto">
          <a:xfrm>
            <a:off x="0" y="0"/>
            <a:ext cx="9753600" cy="7315200"/>
          </a:xfrm>
          <a:prstGeom prst="rect">
            <a:avLst/>
          </a:prstGeom>
          <a:noFill/>
          <a:ln w="9525">
            <a:noFill/>
            <a:miter lim="800000"/>
            <a:headEnd/>
            <a:tailEnd/>
          </a:ln>
        </p:spPr>
      </p:pic>
      <p:sp>
        <p:nvSpPr>
          <p:cNvPr id="8"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rtlCol="0"/>
          <a:lstStyle>
            <a:lvl1pPr algn="l" rtl="0">
              <a:defRPr/>
            </a:lvl1pPr>
          </a:lstStyle>
          <a:p>
            <a:pPr algn="r" rtl="0">
              <a:lnSpc>
                <a:spcPct val="95000"/>
              </a:lnSpc>
              <a:defRPr/>
            </a:pPr>
            <a:fld id="{AF0166B3-1AA4-43FE-8B63-94829FF3D42D}" type="slidenum">
              <a:rPr lang="ru-RU" sz="1000" smtClean="0">
                <a:solidFill>
                  <a:srgbClr val="999999"/>
                </a:solidFill>
              </a:rPr>
              <a:pPr algn="r" rtl="0">
                <a:lnSpc>
                  <a:spcPct val="95000"/>
                </a:lnSpc>
                <a:defRPr/>
              </a:pPr>
              <a:t>‹#›</a:t>
            </a:fld>
            <a:endParaRPr lang="ru-RU" sz="1000" dirty="0">
              <a:solidFill>
                <a:srgbClr val="999999"/>
              </a:solidFill>
            </a:endParaRPr>
          </a:p>
        </p:txBody>
      </p:sp>
      <p:sp>
        <p:nvSpPr>
          <p:cNvPr id="9" name="Content Placeholder 3"/>
          <p:cNvSpPr txBox="1">
            <a:spLocks/>
          </p:cNvSpPr>
          <p:nvPr userDrawn="1"/>
        </p:nvSpPr>
        <p:spPr>
          <a:xfrm>
            <a:off x="3152933" y="392937"/>
            <a:ext cx="4537075" cy="647700"/>
          </a:xfrm>
          <a:prstGeom prst="rect">
            <a:avLst/>
          </a:prstGeom>
        </p:spPr>
        <p:txBody>
          <a:bodyPr rtlCol="0"/>
          <a:lstStyle/>
          <a:p>
            <a:pPr marL="0" marR="0" lvl="0" indent="0" algn="l" defTabSz="449263" rtl="0" eaLnBrk="0" fontAlgn="base" latinLnBrk="0" hangingPunct="0">
              <a:lnSpc>
                <a:spcPct val="100000"/>
              </a:lnSpc>
              <a:spcBef>
                <a:spcPct val="50000"/>
              </a:spcBef>
              <a:spcAft>
                <a:spcPct val="0"/>
              </a:spcAft>
              <a:buClr>
                <a:srgbClr val="0093D0"/>
              </a:buClr>
              <a:buSzPct val="120000"/>
              <a:buFontTx/>
              <a:buNone/>
              <a:tabLst/>
              <a:defRPr/>
            </a:pPr>
            <a:r>
              <a:rPr lang="x-none" sz="2000" b="1" i="0" u="none" strike="noStrike" kern="0" cap="none" spc="0" normalizeH="0" noProof="0" dirty="0">
                <a:ln>
                  <a:noFill/>
                </a:ln>
                <a:solidFill>
                  <a:srgbClr val="0093D0"/>
                </a:solidFill>
                <a:effectLst/>
                <a:uLnTx/>
                <a:uFillTx/>
                <a:latin typeface="Candara" pitchFamily="34" charset="0"/>
                <a:ea typeface="+mn-ea"/>
                <a:cs typeface="+mn-cs"/>
              </a:rPr>
              <a:t>Q3D training module 1 </a:t>
            </a:r>
            <a: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t/>
            </a:r>
            <a:br>
              <a:rPr kumimoji="0" lang="en-US" sz="2000" b="1" i="0" u="none" strike="noStrike" kern="0" cap="none" spc="0" normalizeH="0" baseline="0" noProof="0" dirty="0" smtClean="0">
                <a:ln>
                  <a:noFill/>
                </a:ln>
                <a:solidFill>
                  <a:schemeClr val="tx1"/>
                </a:solidFill>
                <a:effectLst/>
                <a:uLnTx/>
                <a:uFillTx/>
                <a:latin typeface="Candara" pitchFamily="34" charset="0"/>
                <a:ea typeface="+mn-ea"/>
                <a:cs typeface="+mn-cs"/>
              </a:rPr>
            </a:br>
            <a:r>
              <a:rPr lang="x-none" sz="2000" b="0" i="0" u="none" strike="noStrike" kern="0" cap="none" spc="0" normalizeH="0" noProof="0" dirty="0">
                <a:ln>
                  <a:noFill/>
                </a:ln>
                <a:solidFill>
                  <a:schemeClr val="tx1"/>
                </a:solidFill>
                <a:effectLst/>
                <a:uLnTx/>
                <a:uFillTx/>
                <a:latin typeface="Candara" pitchFamily="34" charset="0"/>
                <a:ea typeface="+mn-ea"/>
                <a:cs typeface="+mn-cs"/>
              </a:rPr>
              <a:t>Other Routes of Administration</a:t>
            </a:r>
            <a:endParaRPr kumimoji="0" lang="en-US" sz="2000" b="1" i="0" u="none" strike="noStrike" kern="0" cap="none" spc="0" normalizeH="0" baseline="0" noProof="0" dirty="0">
              <a:ln>
                <a:noFill/>
              </a:ln>
              <a:solidFill>
                <a:schemeClr val="tx1"/>
              </a:solidFill>
              <a:effectLst/>
              <a:uLnTx/>
              <a:uFillTx/>
              <a:latin typeface="Candara" pitchFamily="34" charset="0"/>
              <a:ea typeface="+mn-ea"/>
              <a:cs typeface="+mn-cs"/>
            </a:endParaRPr>
          </a:p>
        </p:txBody>
      </p:sp>
      <p:sp>
        <p:nvSpPr>
          <p:cNvPr id="10" name="Rectangle 14"/>
          <p:cNvSpPr>
            <a:spLocks noChangeArrowheads="1"/>
          </p:cNvSpPr>
          <p:nvPr userDrawn="1"/>
        </p:nvSpPr>
        <p:spPr bwMode="auto">
          <a:xfrm>
            <a:off x="556320" y="6825952"/>
            <a:ext cx="7193706" cy="218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rtlCol="0">
            <a:spAutoFit/>
          </a:bodyPr>
          <a:lstStyle/>
          <a:p>
            <a:pPr rtl="0"/>
            <a:r>
              <a:rPr lang="x-none" sz="900">
                <a:solidFill>
                  <a:srgbClr val="999999"/>
                </a:solidFill>
              </a:rPr>
              <a:t>Prepared by the  Q3D Implementation Working Group for example only; not an official policy/guidance 	© ICH 2015</a:t>
            </a:r>
            <a:endParaRPr lang="en-US" altLang="en-US" sz="900" dirty="0">
              <a:solidFill>
                <a:srgbClr val="999999"/>
              </a:solidFill>
            </a:endParaRPr>
          </a:p>
        </p:txBody>
      </p:sp>
    </p:spTree>
    <p:extLst>
      <p:ext uri="{BB962C8B-B14F-4D97-AF65-F5344CB8AC3E}">
        <p14:creationId xmlns:p14="http://schemas.microsoft.com/office/powerpoint/2010/main" val="10992416"/>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 id="2147483771" r:id="rId15"/>
    <p:sldLayoutId id="2147483762" r:id="rId16"/>
    <p:sldLayoutId id="2147483763" r:id="rId17"/>
  </p:sldLayoutIdLst>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hf hdr="0" ftr="0"/>
  <p:txStyles>
    <p:titleStyle>
      <a:lvl1pPr algn="l" defTabSz="975390" rtl="0" eaLnBrk="1" latinLnBrk="0" hangingPunct="1">
        <a:lnSpc>
          <a:spcPct val="90000"/>
        </a:lnSpc>
        <a:spcBef>
          <a:spcPct val="0"/>
        </a:spcBef>
        <a:buNone/>
        <a:defRPr kumimoji="1"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kumimoji="1"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kumimoji="1"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kumimoji="1"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kumimoji="1"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kumimoji="1"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kumimoji="1"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kumimoji="1"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kumimoji="1"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kumimoji="1" sz="1920" kern="1200">
          <a:solidFill>
            <a:schemeClr val="tx1"/>
          </a:solidFill>
          <a:latin typeface="+mn-lt"/>
          <a:ea typeface="+mn-ea"/>
          <a:cs typeface="+mn-cs"/>
        </a:defRPr>
      </a:lvl9pPr>
    </p:bodyStyle>
    <p:otherStyle>
      <a:defPPr>
        <a:defRPr lang="en-US"/>
      </a:defPPr>
      <a:lvl1pPr marL="0" algn="l" defTabSz="975390" rtl="0" eaLnBrk="1" latinLnBrk="0" hangingPunct="1">
        <a:defRPr kumimoji="1" sz="1920" kern="1200">
          <a:solidFill>
            <a:schemeClr val="tx1"/>
          </a:solidFill>
          <a:latin typeface="+mn-lt"/>
          <a:ea typeface="+mn-ea"/>
          <a:cs typeface="+mn-cs"/>
        </a:defRPr>
      </a:lvl1pPr>
      <a:lvl2pPr marL="487695" algn="l" defTabSz="975390" rtl="0" eaLnBrk="1" latinLnBrk="0" hangingPunct="1">
        <a:defRPr kumimoji="1" sz="1920" kern="1200">
          <a:solidFill>
            <a:schemeClr val="tx1"/>
          </a:solidFill>
          <a:latin typeface="+mn-lt"/>
          <a:ea typeface="+mn-ea"/>
          <a:cs typeface="+mn-cs"/>
        </a:defRPr>
      </a:lvl2pPr>
      <a:lvl3pPr marL="975390" algn="l" defTabSz="975390" rtl="0" eaLnBrk="1" latinLnBrk="0" hangingPunct="1">
        <a:defRPr kumimoji="1" sz="1920" kern="1200">
          <a:solidFill>
            <a:schemeClr val="tx1"/>
          </a:solidFill>
          <a:latin typeface="+mn-lt"/>
          <a:ea typeface="+mn-ea"/>
          <a:cs typeface="+mn-cs"/>
        </a:defRPr>
      </a:lvl3pPr>
      <a:lvl4pPr marL="1463086" algn="l" defTabSz="975390" rtl="0" eaLnBrk="1" latinLnBrk="0" hangingPunct="1">
        <a:defRPr kumimoji="1" sz="1920" kern="1200">
          <a:solidFill>
            <a:schemeClr val="tx1"/>
          </a:solidFill>
          <a:latin typeface="+mn-lt"/>
          <a:ea typeface="+mn-ea"/>
          <a:cs typeface="+mn-cs"/>
        </a:defRPr>
      </a:lvl4pPr>
      <a:lvl5pPr marL="1950781" algn="l" defTabSz="975390" rtl="0" eaLnBrk="1" latinLnBrk="0" hangingPunct="1">
        <a:defRPr kumimoji="1" sz="1920" kern="1200">
          <a:solidFill>
            <a:schemeClr val="tx1"/>
          </a:solidFill>
          <a:latin typeface="+mn-lt"/>
          <a:ea typeface="+mn-ea"/>
          <a:cs typeface="+mn-cs"/>
        </a:defRPr>
      </a:lvl5pPr>
      <a:lvl6pPr marL="2438476" algn="l" defTabSz="975390" rtl="0" eaLnBrk="1" latinLnBrk="0" hangingPunct="1">
        <a:defRPr kumimoji="1" sz="1920" kern="1200">
          <a:solidFill>
            <a:schemeClr val="tx1"/>
          </a:solidFill>
          <a:latin typeface="+mn-lt"/>
          <a:ea typeface="+mn-ea"/>
          <a:cs typeface="+mn-cs"/>
        </a:defRPr>
      </a:lvl6pPr>
      <a:lvl7pPr marL="2926171" algn="l" defTabSz="975390" rtl="0" eaLnBrk="1" latinLnBrk="0" hangingPunct="1">
        <a:defRPr kumimoji="1" sz="1920" kern="1200">
          <a:solidFill>
            <a:schemeClr val="tx1"/>
          </a:solidFill>
          <a:latin typeface="+mn-lt"/>
          <a:ea typeface="+mn-ea"/>
          <a:cs typeface="+mn-cs"/>
        </a:defRPr>
      </a:lvl7pPr>
      <a:lvl8pPr marL="3413867" algn="l" defTabSz="975390" rtl="0" eaLnBrk="1" latinLnBrk="0" hangingPunct="1">
        <a:defRPr kumimoji="1" sz="1920" kern="1200">
          <a:solidFill>
            <a:schemeClr val="tx1"/>
          </a:solidFill>
          <a:latin typeface="+mn-lt"/>
          <a:ea typeface="+mn-ea"/>
          <a:cs typeface="+mn-cs"/>
        </a:defRPr>
      </a:lvl8pPr>
      <a:lvl9pPr marL="3901562" algn="l" defTabSz="975390" rtl="0" eaLnBrk="1" latinLnBrk="0" hangingPunct="1">
        <a:defRPr kumimoji="1"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hyperlink" Target="http://ec.europa.eu/food/fs/sc/sccp/out130_en.pdf"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hyperlink" Target="http://ec.europa.eu/health/scientific_committees/consumer_safety/docs/sccs_s_006.pdf"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hyperlink" Target="http://www.atsdr.cdc.gov/csem/csem.asp?csem=7&amp;po=0" TargetMode="External"/><Relationship Id="rId2" Type="http://schemas.openxmlformats.org/officeDocument/2006/relationships/hyperlink" Target="http://www.atsdr.cdc.gov/MMG/MMG.asp?id=106&amp;tid=24" TargetMode="External"/><Relationship Id="rId1" Type="http://schemas.openxmlformats.org/officeDocument/2006/relationships/slideLayout" Target="../slideLayouts/slideLayout13.xml"/><Relationship Id="rId4" Type="http://schemas.openxmlformats.org/officeDocument/2006/relationships/hyperlink" Target="http://www.cdc.gov/niosh/ershdb/emergencyresponsecard_29750026.html"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www.inchem.org/documents/pims/chemical/pim525.htm" TargetMode="External"/><Relationship Id="rId2" Type="http://schemas.openxmlformats.org/officeDocument/2006/relationships/hyperlink" Target="http://geoweb.tamu.edu/Faculty/Herbert/geol641/docs/MetalsBioavailability.pdf" TargetMode="Externa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71600" y="1828800"/>
            <a:ext cx="7315200" cy="1828800"/>
          </a:xfrm>
          <a:prstGeom prst="rect">
            <a:avLst/>
          </a:prstGeom>
          <a:noFill/>
          <a:ln w="9525">
            <a:noFill/>
            <a:round/>
            <a:headEnd/>
            <a:tailEnd/>
          </a:ln>
        </p:spPr>
        <p:txBody>
          <a:bodyPr lIns="90000" tIns="176670" rIns="90000" bIns="45000" rtlCol="0"/>
          <a:lstStyle/>
          <a:p>
            <a:pPr rtl="0">
              <a:lnSpc>
                <a:spcPct val="81000"/>
              </a:lnSpc>
              <a:tabLst>
                <a:tab pos="339725" algn="l"/>
                <a:tab pos="6515100" algn="l"/>
              </a:tabLst>
            </a:pPr>
            <a:r>
              <a:rPr lang="ja-JP" altLang="x-none" sz="2800" dirty="0" smtClean="0">
                <a:solidFill>
                  <a:srgbClr val="0093D0"/>
                </a:solidFill>
                <a:latin typeface="+mj-lt"/>
                <a:ea typeface="+mj-ea"/>
              </a:rPr>
              <a:t>モジュール</a:t>
            </a:r>
            <a:r>
              <a:rPr lang="x-none" altLang="ja-JP" sz="2800" dirty="0" smtClean="0">
                <a:solidFill>
                  <a:srgbClr val="0093D0"/>
                </a:solidFill>
                <a:latin typeface="+mj-lt"/>
                <a:ea typeface="+mj-ea"/>
              </a:rPr>
              <a:t>1</a:t>
            </a:r>
          </a:p>
          <a:p>
            <a:pPr rtl="0">
              <a:lnSpc>
                <a:spcPct val="81000"/>
              </a:lnSpc>
              <a:tabLst>
                <a:tab pos="339725" algn="l"/>
                <a:tab pos="6515100" algn="l"/>
              </a:tabLst>
            </a:pPr>
            <a:endParaRPr lang="ja-JP" altLang="en-GB" sz="2800" dirty="0" smtClean="0">
              <a:solidFill>
                <a:srgbClr val="0093D0"/>
              </a:solidFill>
              <a:latin typeface="+mj-lt"/>
              <a:ea typeface="+mj-ea"/>
            </a:endParaRPr>
          </a:p>
          <a:p>
            <a:pPr rtl="0">
              <a:lnSpc>
                <a:spcPct val="81000"/>
              </a:lnSpc>
              <a:tabLst>
                <a:tab pos="339725" algn="l"/>
                <a:tab pos="6515100" algn="l"/>
              </a:tabLst>
            </a:pPr>
            <a:r>
              <a:rPr lang="ja-JP" altLang="x-none" sz="2800" dirty="0" smtClean="0">
                <a:solidFill>
                  <a:srgbClr val="0093D0"/>
                </a:solidFill>
                <a:latin typeface="+mj-lt"/>
                <a:ea typeface="+mj-ea"/>
              </a:rPr>
              <a:t>その他の曝露経路における許容</a:t>
            </a:r>
            <a:r>
              <a:rPr lang="ja-JP" altLang="en-US" sz="2800" dirty="0" smtClean="0">
                <a:solidFill>
                  <a:srgbClr val="0093D0"/>
                </a:solidFill>
                <a:latin typeface="+mj-lt"/>
                <a:ea typeface="+mj-ea"/>
              </a:rPr>
              <a:t>レベル</a:t>
            </a:r>
            <a:r>
              <a:rPr lang="ja-JP" altLang="x-none" sz="2800" dirty="0" smtClean="0">
                <a:solidFill>
                  <a:srgbClr val="0093D0"/>
                </a:solidFill>
                <a:latin typeface="+mj-lt"/>
                <a:ea typeface="+mj-ea"/>
              </a:rPr>
              <a:t>の</a:t>
            </a:r>
            <a:r>
              <a:rPr lang="ja-JP" altLang="en-US" sz="2800" dirty="0" smtClean="0">
                <a:solidFill>
                  <a:srgbClr val="0093D0"/>
                </a:solidFill>
                <a:latin typeface="+mj-lt"/>
                <a:ea typeface="+mj-ea"/>
              </a:rPr>
              <a:t>算出</a:t>
            </a:r>
            <a:endParaRPr lang="ja-JP" altLang="x-none" sz="2800" strike="sngStrike" dirty="0" smtClean="0">
              <a:solidFill>
                <a:srgbClr val="0093D0"/>
              </a:solidFill>
              <a:latin typeface="+mj-lt"/>
              <a:ea typeface="+mj-ea"/>
            </a:endParaRPr>
          </a:p>
          <a:p>
            <a:pPr rtl="0">
              <a:lnSpc>
                <a:spcPct val="81000"/>
              </a:lnSpc>
              <a:tabLst>
                <a:tab pos="339725" algn="l"/>
                <a:tab pos="6515100" algn="l"/>
              </a:tabLst>
            </a:pPr>
            <a:endParaRPr lang="ja-JP" altLang="en-GB" sz="2800" dirty="0">
              <a:solidFill>
                <a:srgbClr val="0093D0"/>
              </a:solidFill>
              <a:latin typeface="+mj-lt"/>
              <a:ea typeface="+mj-ea"/>
            </a:endParaRPr>
          </a:p>
        </p:txBody>
      </p:sp>
      <p:sp>
        <p:nvSpPr>
          <p:cNvPr id="5125" name="Text Box 4"/>
          <p:cNvSpPr txBox="1">
            <a:spLocks noChangeArrowheads="1"/>
          </p:cNvSpPr>
          <p:nvPr/>
        </p:nvSpPr>
        <p:spPr bwMode="auto">
          <a:xfrm>
            <a:off x="1889125" y="6403975"/>
            <a:ext cx="6877050" cy="230188"/>
          </a:xfrm>
          <a:prstGeom prst="rect">
            <a:avLst/>
          </a:prstGeom>
          <a:noFill/>
          <a:ln w="9525">
            <a:noFill/>
            <a:round/>
            <a:headEnd/>
            <a:tailEnd/>
          </a:ln>
        </p:spPr>
        <p:txBody>
          <a:bodyPr lIns="90000" tIns="53820" rIns="90000" bIns="45000" rtlCol="0"/>
          <a:lstStyle/>
          <a:p>
            <a:pPr rtl="0">
              <a:tabLst>
                <a:tab pos="723900" algn="l"/>
                <a:tab pos="1447800" algn="l"/>
                <a:tab pos="2171700" algn="l"/>
                <a:tab pos="2895600" algn="l"/>
                <a:tab pos="3619500" algn="l"/>
                <a:tab pos="4343400" algn="l"/>
                <a:tab pos="5067300" algn="l"/>
                <a:tab pos="5791200" algn="l"/>
                <a:tab pos="6515100" algn="l"/>
              </a:tabLst>
            </a:pPr>
            <a:endParaRPr lang="ja-JP" altLang="ru-RU" sz="1000">
              <a:solidFill>
                <a:srgbClr val="999999"/>
              </a:solidFill>
            </a:endParaRPr>
          </a:p>
        </p:txBody>
      </p:sp>
      <p:grpSp>
        <p:nvGrpSpPr>
          <p:cNvPr id="10" name="Group 9"/>
          <p:cNvGrpSpPr/>
          <p:nvPr/>
        </p:nvGrpSpPr>
        <p:grpSpPr>
          <a:xfrm>
            <a:off x="1344825" y="3441576"/>
            <a:ext cx="7394575" cy="1812965"/>
            <a:chOff x="1348408" y="4233664"/>
            <a:chExt cx="7186583" cy="2136255"/>
          </a:xfrm>
        </p:grpSpPr>
        <p:sp>
          <p:nvSpPr>
            <p:cNvPr id="13" name="Text Box 3"/>
            <p:cNvSpPr txBox="1">
              <a:spLocks noChangeArrowheads="1"/>
            </p:cNvSpPr>
            <p:nvPr/>
          </p:nvSpPr>
          <p:spPr bwMode="auto">
            <a:xfrm>
              <a:off x="1456134" y="4233664"/>
              <a:ext cx="6877050" cy="648072"/>
            </a:xfrm>
            <a:prstGeom prst="rect">
              <a:avLst/>
            </a:prstGeom>
            <a:noFill/>
            <a:ln w="9525">
              <a:noFill/>
              <a:round/>
              <a:headEnd/>
              <a:tailEnd/>
            </a:ln>
          </p:spPr>
          <p:txBody>
            <a:bodyPr lIns="90000" tIns="45000" rIns="90000" bIns="45000" rtlCol="0"/>
            <a:lstStyle/>
            <a:p>
              <a:pPr algn="ctr" rtl="0">
                <a:lnSpc>
                  <a:spcPct val="100000"/>
                </a:lnSpc>
                <a:buFontTx/>
              </a:pPr>
              <a:r>
                <a:rPr lang="x-none" altLang="ja-JP" sz="2400" kern="0" dirty="0" smtClean="0">
                  <a:solidFill>
                    <a:srgbClr val="999999"/>
                  </a:solidFill>
                  <a:latin typeface="Candara" pitchFamily="34" charset="0"/>
                </a:rPr>
                <a:t>ICH Q3D</a:t>
              </a:r>
              <a:r>
                <a:rPr lang="ja-JP" altLang="x-none" sz="2400" kern="0" dirty="0" smtClean="0">
                  <a:solidFill>
                    <a:srgbClr val="999999"/>
                  </a:solidFill>
                  <a:latin typeface="Candara" pitchFamily="34" charset="0"/>
                </a:rPr>
                <a:t>元素不純物</a:t>
              </a:r>
              <a:endParaRPr lang="ja-JP" altLang="x-none" sz="2400" kern="0" dirty="0">
                <a:solidFill>
                  <a:srgbClr val="999999"/>
                </a:solidFill>
                <a:latin typeface="Candara" pitchFamily="34" charset="0"/>
              </a:endParaRPr>
            </a:p>
          </p:txBody>
        </p:sp>
        <p:sp>
          <p:nvSpPr>
            <p:cNvPr id="14" name="TextBox 13"/>
            <p:cNvSpPr txBox="1"/>
            <p:nvPr/>
          </p:nvSpPr>
          <p:spPr>
            <a:xfrm>
              <a:off x="2284512" y="6105872"/>
              <a:ext cx="4809132" cy="264047"/>
            </a:xfrm>
            <a:prstGeom prst="rect">
              <a:avLst/>
            </a:prstGeom>
            <a:noFill/>
          </p:spPr>
          <p:txBody>
            <a:bodyPr wrap="square" rtlCol="0">
              <a:spAutoFit/>
            </a:bodyPr>
            <a:lstStyle/>
            <a:p>
              <a:pPr algn="ctr" rtl="0">
                <a:defRPr/>
              </a:pPr>
              <a:r>
                <a:rPr lang="ja-JP" altLang="x-none" sz="1200" b="0" smtClean="0">
                  <a:solidFill>
                    <a:schemeClr val="bg2">
                      <a:lumMod val="75000"/>
                    </a:schemeClr>
                  </a:solidFill>
                  <a:latin typeface="Candara" pitchFamily="34" charset="0"/>
                </a:rPr>
                <a:t>日米</a:t>
              </a:r>
              <a:r>
                <a:rPr lang="x-none" altLang="ja-JP" sz="1200" b="0" smtClean="0">
                  <a:solidFill>
                    <a:schemeClr val="bg2">
                      <a:lumMod val="75000"/>
                    </a:schemeClr>
                  </a:solidFill>
                  <a:latin typeface="Candara" pitchFamily="34" charset="0"/>
                </a:rPr>
                <a:t>EU</a:t>
              </a:r>
              <a:r>
                <a:rPr lang="ja-JP" altLang="x-none" sz="1200" b="0" smtClean="0">
                  <a:solidFill>
                    <a:schemeClr val="bg2">
                      <a:lumMod val="75000"/>
                    </a:schemeClr>
                  </a:solidFill>
                  <a:latin typeface="Candara" pitchFamily="34" charset="0"/>
                </a:rPr>
                <a:t>医薬品規制調和国際会議</a:t>
              </a:r>
              <a:endParaRPr lang="ja-JP" altLang="ru-RU" sz="1200" b="0">
                <a:solidFill>
                  <a:schemeClr val="bg2">
                    <a:lumMod val="75000"/>
                  </a:schemeClr>
                </a:solidFill>
                <a:latin typeface="Candara" pitchFamily="34" charset="0"/>
              </a:endParaRPr>
            </a:p>
          </p:txBody>
        </p:sp>
        <p:sp>
          <p:nvSpPr>
            <p:cNvPr id="15" name="Text Box 3"/>
            <p:cNvSpPr txBox="1">
              <a:spLocks noChangeArrowheads="1"/>
            </p:cNvSpPr>
            <p:nvPr/>
          </p:nvSpPr>
          <p:spPr bwMode="auto">
            <a:xfrm>
              <a:off x="1348408" y="5097760"/>
              <a:ext cx="7186583" cy="69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spAutoFit/>
            </a:bodyPr>
            <a:lstStyle>
              <a:lvl1pPr marL="993775" indent="-993775" algn="l" rtl="0">
                <a:tabLst>
                  <a:tab pos="993775" algn="l"/>
                </a:tabLst>
                <a:defRPr>
                  <a:solidFill>
                    <a:schemeClr val="tx1"/>
                  </a:solidFill>
                  <a:latin typeface="Arial" pitchFamily="34" charset="0"/>
                  <a:cs typeface="Arial" pitchFamily="34" charset="0"/>
                </a:defRPr>
              </a:lvl1pPr>
              <a:lvl2pPr marL="1173163" algn="l" rtl="0">
                <a:tabLst>
                  <a:tab pos="993775" algn="l"/>
                </a:tabLst>
                <a:defRPr>
                  <a:solidFill>
                    <a:schemeClr val="tx1"/>
                  </a:solidFill>
                  <a:latin typeface="Arial" pitchFamily="34" charset="0"/>
                  <a:cs typeface="Arial" pitchFamily="34" charset="0"/>
                </a:defRPr>
              </a:lvl2pPr>
              <a:lvl3pPr marL="1352550" algn="l" rtl="0">
                <a:tabLst>
                  <a:tab pos="993775" algn="l"/>
                </a:tabLst>
                <a:defRPr>
                  <a:solidFill>
                    <a:schemeClr val="tx1"/>
                  </a:solidFill>
                  <a:latin typeface="Arial" pitchFamily="34" charset="0"/>
                  <a:cs typeface="Arial" pitchFamily="34" charset="0"/>
                </a:defRPr>
              </a:lvl3pPr>
              <a:lvl4pPr marL="1531938" algn="l" rtl="0">
                <a:tabLst>
                  <a:tab pos="993775" algn="l"/>
                </a:tabLst>
                <a:defRPr>
                  <a:solidFill>
                    <a:schemeClr val="tx1"/>
                  </a:solidFill>
                  <a:latin typeface="Arial" pitchFamily="34" charset="0"/>
                  <a:cs typeface="Arial" pitchFamily="34" charset="0"/>
                </a:defRPr>
              </a:lvl4pPr>
              <a:lvl5pPr algn="l" rtl="0">
                <a:tabLst>
                  <a:tab pos="993775" algn="l"/>
                </a:tabLst>
                <a:defRPr>
                  <a:solidFill>
                    <a:schemeClr val="tx1"/>
                  </a:solidFill>
                  <a:latin typeface="Arial" pitchFamily="34" charset="0"/>
                  <a:cs typeface="Arial" pitchFamily="34" charset="0"/>
                </a:defRPr>
              </a:lvl5pPr>
              <a:lvl6pPr algn="l" rtl="0" fontAlgn="base">
                <a:spcBef>
                  <a:spcPct val="0"/>
                </a:spcBef>
                <a:spcAft>
                  <a:spcPct val="0"/>
                </a:spcAft>
                <a:tabLst>
                  <a:tab pos="993775" algn="l"/>
                </a:tabLst>
                <a:defRPr>
                  <a:solidFill>
                    <a:schemeClr val="tx1"/>
                  </a:solidFill>
                  <a:latin typeface="Arial" pitchFamily="34" charset="0"/>
                  <a:cs typeface="Arial" pitchFamily="34" charset="0"/>
                </a:defRPr>
              </a:lvl6pPr>
              <a:lvl7pPr algn="l" rtl="0" fontAlgn="base">
                <a:spcBef>
                  <a:spcPct val="0"/>
                </a:spcBef>
                <a:spcAft>
                  <a:spcPct val="0"/>
                </a:spcAft>
                <a:tabLst>
                  <a:tab pos="993775" algn="l"/>
                </a:tabLst>
                <a:defRPr>
                  <a:solidFill>
                    <a:schemeClr val="tx1"/>
                  </a:solidFill>
                  <a:latin typeface="Arial" pitchFamily="34" charset="0"/>
                  <a:cs typeface="Arial" pitchFamily="34" charset="0"/>
                </a:defRPr>
              </a:lvl7pPr>
              <a:lvl8pPr algn="l" rtl="0" fontAlgn="base">
                <a:spcBef>
                  <a:spcPct val="0"/>
                </a:spcBef>
                <a:spcAft>
                  <a:spcPct val="0"/>
                </a:spcAft>
                <a:tabLst>
                  <a:tab pos="993775" algn="l"/>
                </a:tabLst>
                <a:defRPr>
                  <a:solidFill>
                    <a:schemeClr val="tx1"/>
                  </a:solidFill>
                  <a:latin typeface="Arial" pitchFamily="34" charset="0"/>
                  <a:cs typeface="Arial" pitchFamily="34" charset="0"/>
                </a:defRPr>
              </a:lvl8pPr>
              <a:lvl9pPr algn="l" rtl="0" fontAlgn="base">
                <a:spcBef>
                  <a:spcPct val="0"/>
                </a:spcBef>
                <a:spcAft>
                  <a:spcPct val="0"/>
                </a:spcAft>
                <a:tabLst>
                  <a:tab pos="993775" algn="l"/>
                </a:tabLst>
                <a:defRPr>
                  <a:solidFill>
                    <a:schemeClr val="tx1"/>
                  </a:solidFill>
                  <a:latin typeface="Arial" pitchFamily="34" charset="0"/>
                  <a:cs typeface="Arial" pitchFamily="34" charset="0"/>
                </a:defRPr>
              </a:lvl9pPr>
            </a:lstStyle>
            <a:p>
              <a:pPr marL="0" indent="0" rtl="0">
                <a:spcBef>
                  <a:spcPct val="20000"/>
                </a:spcBef>
                <a:buClr>
                  <a:srgbClr val="0066CC"/>
                </a:buClr>
                <a:buSzPct val="70000"/>
                <a:buFont typeface="Wingdings" pitchFamily="2" charset="2"/>
                <a:buNone/>
                <a:tabLst/>
              </a:pPr>
              <a:r>
                <a:rPr lang="ja-JP" altLang="x-none" sz="1400" b="1" i="1" dirty="0" smtClean="0">
                  <a:latin typeface="+mj-lt"/>
                </a:rPr>
                <a:t>免責事項：</a:t>
              </a:r>
              <a:r>
                <a:rPr lang="ja-JP" altLang="x-none" sz="1400" i="1" dirty="0" smtClean="0">
                  <a:latin typeface="+mj-lt"/>
                </a:rPr>
                <a:t>	</a:t>
              </a:r>
              <a:r>
                <a:rPr lang="ja-JP" altLang="en-US" sz="1400" i="1" dirty="0" smtClean="0">
                  <a:latin typeface="+mj-lt"/>
                </a:rPr>
                <a:t/>
              </a:r>
              <a:br>
                <a:rPr lang="ja-JP" altLang="en-US" sz="1400" i="1" dirty="0" smtClean="0">
                  <a:latin typeface="+mj-lt"/>
                </a:rPr>
              </a:br>
              <a:r>
                <a:rPr lang="ja-JP" altLang="x-none" sz="1400" i="1" dirty="0" smtClean="0">
                  <a:latin typeface="+mj-lt"/>
                </a:rPr>
                <a:t>本プレゼンテーションは、元素不純物の理論及び実践に関する著者の見解を含む。</a:t>
              </a:r>
              <a:r>
                <a:rPr lang="ja-JP" altLang="en-US" sz="1400" i="1" dirty="0" smtClean="0">
                  <a:latin typeface="+mj-lt"/>
                </a:rPr>
                <a:t/>
              </a:r>
              <a:br>
                <a:rPr lang="ja-JP" altLang="en-US" sz="1400" i="1" dirty="0" smtClean="0">
                  <a:latin typeface="+mj-lt"/>
                </a:rPr>
              </a:br>
              <a:r>
                <a:rPr lang="ja-JP" altLang="x-none" sz="1400" i="1" dirty="0" smtClean="0">
                  <a:latin typeface="+mj-lt"/>
                </a:rPr>
                <a:t>本プレゼンテーションは、当局や業界の公的なガイダンスや方針を示すものではない。</a:t>
              </a:r>
              <a:endParaRPr lang="ja-JP" altLang="en-GB" sz="2400" b="1" dirty="0">
                <a:latin typeface="+mj-lt"/>
              </a:endParaRPr>
            </a:p>
          </p:txBody>
        </p:sp>
      </p:gr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ja-JP" altLang="x-none" sz="3200" dirty="0" smtClean="0"/>
              <a:t>例</a:t>
            </a:r>
            <a:endParaRPr lang="ja-JP" altLang="en-US" sz="3200" dirty="0"/>
          </a:p>
        </p:txBody>
      </p:sp>
      <p:sp>
        <p:nvSpPr>
          <p:cNvPr id="3" name="Content Placeholder 2"/>
          <p:cNvSpPr>
            <a:spLocks noGrp="1"/>
          </p:cNvSpPr>
          <p:nvPr>
            <p:ph idx="1"/>
          </p:nvPr>
        </p:nvSpPr>
        <p:spPr/>
        <p:txBody>
          <a:bodyPr rtlCol="0"/>
          <a:lstStyle/>
          <a:p>
            <a:pPr lvl="0" rtl="0"/>
            <a:r>
              <a:rPr lang="ja-JP" altLang="x-none" sz="1600" b="0" dirty="0" smtClean="0"/>
              <a:t>ある種の外用剤の例</a:t>
            </a:r>
            <a:endParaRPr lang="ja-JP" altLang="en-US" sz="1600" b="0" dirty="0" smtClean="0"/>
          </a:p>
          <a:p>
            <a:pPr lvl="1" rtl="0"/>
            <a:r>
              <a:rPr lang="ja-JP" altLang="x-none" sz="1600" dirty="0" smtClean="0">
                <a:ea typeface="+mn-ea"/>
              </a:rPr>
              <a:t>例</a:t>
            </a:r>
            <a:r>
              <a:rPr lang="x-none" altLang="ja-JP" sz="1600" dirty="0" smtClean="0">
                <a:ea typeface="+mn-ea"/>
              </a:rPr>
              <a:t>1</a:t>
            </a:r>
            <a:r>
              <a:rPr lang="ja-JP" altLang="x-none" sz="1600" dirty="0" smtClean="0">
                <a:ea typeface="+mn-ea"/>
              </a:rPr>
              <a:t>：全身用クリーム</a:t>
            </a:r>
          </a:p>
          <a:p>
            <a:pPr lvl="1" rtl="0"/>
            <a:r>
              <a:rPr lang="ja-JP" altLang="x-none" sz="1600" dirty="0" smtClean="0">
                <a:ea typeface="+mn-ea"/>
              </a:rPr>
              <a:t>例</a:t>
            </a:r>
            <a:r>
              <a:rPr lang="x-none" altLang="ja-JP" sz="1600" dirty="0" smtClean="0">
                <a:ea typeface="+mn-ea"/>
              </a:rPr>
              <a:t>2</a:t>
            </a:r>
            <a:r>
              <a:rPr lang="ja-JP" altLang="x-none" sz="1600" dirty="0" smtClean="0">
                <a:ea typeface="+mn-ea"/>
              </a:rPr>
              <a:t>：全身用クリーム</a:t>
            </a:r>
            <a:endParaRPr lang="ja-JP" altLang="en-US" sz="1300" dirty="0" smtClean="0">
              <a:ea typeface="+mn-ea"/>
            </a:endParaRPr>
          </a:p>
          <a:p>
            <a:pPr lvl="1" rtl="0"/>
            <a:r>
              <a:rPr lang="ja-JP" altLang="x-none" sz="1600" dirty="0" smtClean="0">
                <a:ea typeface="+mn-ea"/>
              </a:rPr>
              <a:t>例</a:t>
            </a:r>
            <a:r>
              <a:rPr lang="x-none" altLang="ja-JP" sz="1600" dirty="0" smtClean="0">
                <a:ea typeface="+mn-ea"/>
              </a:rPr>
              <a:t>3</a:t>
            </a:r>
            <a:r>
              <a:rPr lang="ja-JP" altLang="x-none" sz="1600" dirty="0" smtClean="0">
                <a:ea typeface="+mn-ea"/>
              </a:rPr>
              <a:t>：局所顔用クリーム</a:t>
            </a:r>
          </a:p>
          <a:p>
            <a:pPr lvl="1" rtl="0"/>
            <a:r>
              <a:rPr lang="ja-JP" altLang="x-none" sz="1600" dirty="0" smtClean="0">
                <a:ea typeface="+mn-ea"/>
              </a:rPr>
              <a:t>例</a:t>
            </a:r>
            <a:r>
              <a:rPr lang="x-none" altLang="ja-JP" sz="1600" dirty="0" smtClean="0">
                <a:ea typeface="+mn-ea"/>
              </a:rPr>
              <a:t>4</a:t>
            </a:r>
            <a:r>
              <a:rPr lang="ja-JP" altLang="x-none" sz="1600" dirty="0" smtClean="0">
                <a:ea typeface="+mn-ea"/>
              </a:rPr>
              <a:t>：点耳薬</a:t>
            </a:r>
            <a:endParaRPr lang="ja-JP" altLang="en-US" sz="1600" dirty="0" smtClean="0">
              <a:ea typeface="+mn-ea"/>
            </a:endParaRPr>
          </a:p>
          <a:p>
            <a:pPr lvl="1" rtl="0"/>
            <a:r>
              <a:rPr lang="ja-JP" altLang="x-none" sz="1600" dirty="0" smtClean="0">
                <a:ea typeface="+mn-ea"/>
              </a:rPr>
              <a:t>例</a:t>
            </a:r>
            <a:r>
              <a:rPr lang="x-none" altLang="ja-JP" sz="1600" dirty="0" smtClean="0">
                <a:ea typeface="+mn-ea"/>
              </a:rPr>
              <a:t>5</a:t>
            </a:r>
            <a:r>
              <a:rPr lang="ja-JP" altLang="x-none" sz="1600" dirty="0" smtClean="0">
                <a:ea typeface="+mn-ea"/>
              </a:rPr>
              <a:t>：局所毒性のある元素不純物</a:t>
            </a:r>
          </a:p>
          <a:p>
            <a:pPr lvl="1" rtl="0"/>
            <a:r>
              <a:rPr lang="ja-JP" altLang="x-none" sz="1600" dirty="0" smtClean="0">
                <a:ea typeface="+mn-ea"/>
              </a:rPr>
              <a:t>例</a:t>
            </a:r>
            <a:r>
              <a:rPr lang="x-none" altLang="ja-JP" sz="1600" dirty="0" smtClean="0">
                <a:ea typeface="+mn-ea"/>
              </a:rPr>
              <a:t>6</a:t>
            </a:r>
            <a:r>
              <a:rPr lang="ja-JP" altLang="x-none" sz="1600" dirty="0" smtClean="0">
                <a:ea typeface="+mn-ea"/>
              </a:rPr>
              <a:t>：かゆみ止めクリーム</a:t>
            </a:r>
          </a:p>
          <a:p>
            <a:pPr lvl="1" rtl="0"/>
            <a:r>
              <a:rPr lang="ja-JP" altLang="x-none" sz="1600" dirty="0" smtClean="0">
                <a:ea typeface="+mn-ea"/>
              </a:rPr>
              <a:t>例</a:t>
            </a:r>
            <a:r>
              <a:rPr lang="x-none" altLang="ja-JP" sz="1600" dirty="0" smtClean="0">
                <a:ea typeface="+mn-ea"/>
              </a:rPr>
              <a:t>7</a:t>
            </a:r>
            <a:r>
              <a:rPr lang="ja-JP" altLang="x-none" sz="1600" dirty="0" smtClean="0">
                <a:ea typeface="+mn-ea"/>
              </a:rPr>
              <a:t>：点眼薬</a:t>
            </a:r>
            <a:endParaRPr lang="ja-JP" altLang="en-US" sz="1600" dirty="0" smtClean="0">
              <a:ea typeface="+mn-ea"/>
            </a:endParaRPr>
          </a:p>
          <a:p>
            <a:pPr rtl="0"/>
            <a:endParaRPr lang="ja-JP" altLang="en-US" dirty="0"/>
          </a:p>
        </p:txBody>
      </p:sp>
    </p:spTree>
    <p:extLst>
      <p:ext uri="{BB962C8B-B14F-4D97-AF65-F5344CB8AC3E}">
        <p14:creationId xmlns:p14="http://schemas.microsoft.com/office/powerpoint/2010/main" val="320982326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ja-JP" altLang="x-none" dirty="0" smtClean="0"/>
              <a:t>保持係数</a:t>
            </a:r>
            <a:r>
              <a:rPr lang="ja-JP" altLang="en-US" dirty="0" smtClean="0"/>
              <a:t/>
            </a:r>
            <a:br>
              <a:rPr lang="ja-JP" altLang="en-US" dirty="0" smtClean="0"/>
            </a:br>
            <a:endParaRPr lang="ja-JP" altLang="en-US" dirty="0"/>
          </a:p>
        </p:txBody>
      </p:sp>
      <p:sp>
        <p:nvSpPr>
          <p:cNvPr id="3" name="Content Placeholder 2"/>
          <p:cNvSpPr>
            <a:spLocks noGrp="1"/>
          </p:cNvSpPr>
          <p:nvPr>
            <p:ph idx="1"/>
          </p:nvPr>
        </p:nvSpPr>
        <p:spPr>
          <a:xfrm>
            <a:off x="700336" y="2217440"/>
            <a:ext cx="8496944" cy="4273550"/>
          </a:xfrm>
        </p:spPr>
        <p:txBody>
          <a:bodyPr rtlCol="0">
            <a:normAutofit/>
          </a:bodyPr>
          <a:lstStyle/>
          <a:p>
            <a:pPr rtl="0"/>
            <a:r>
              <a:rPr lang="ja-JP" altLang="x-none" sz="1600" b="0" dirty="0" smtClean="0"/>
              <a:t>投与した部位に製品が残存する時間（保持時間）を考慮する必要がある。</a:t>
            </a:r>
          </a:p>
          <a:p>
            <a:pPr lvl="1" rtl="0"/>
            <a:r>
              <a:rPr lang="x-none" altLang="ja-JP" sz="1600" dirty="0" smtClean="0"/>
              <a:t>Q3D</a:t>
            </a:r>
            <a:r>
              <a:rPr lang="ja-JP" altLang="x-none" sz="1600" dirty="0" smtClean="0"/>
              <a:t>の</a:t>
            </a:r>
            <a:r>
              <a:rPr lang="x-none" altLang="ja-JP" sz="1600" dirty="0" smtClean="0"/>
              <a:t>3.2</a:t>
            </a:r>
            <a:r>
              <a:rPr lang="ja-JP" altLang="x-none" sz="1600" dirty="0" smtClean="0"/>
              <a:t>項で考察するように、皮膚では保持係数（</a:t>
            </a:r>
            <a:r>
              <a:rPr lang="x-none" altLang="ja-JP" sz="1600" dirty="0" smtClean="0"/>
              <a:t>RF</a:t>
            </a:r>
            <a:r>
              <a:rPr lang="ja-JP" altLang="x-none" sz="1600" dirty="0" smtClean="0"/>
              <a:t>）は用量／曝露量に関係している </a:t>
            </a:r>
          </a:p>
          <a:p>
            <a:pPr lvl="1" rtl="0"/>
            <a:r>
              <a:rPr lang="ja-JP" altLang="x-none" sz="1600" dirty="0" smtClean="0"/>
              <a:t>保持係数 ≠ </a:t>
            </a:r>
            <a:r>
              <a:rPr lang="ja-JP" altLang="x-none" sz="1600" dirty="0" smtClean="0"/>
              <a:t>バイオアベイラビリティ</a:t>
            </a:r>
            <a:endParaRPr lang="ja-JP" altLang="x-none" sz="1600" dirty="0" smtClean="0"/>
          </a:p>
          <a:p>
            <a:pPr lvl="1" rtl="0"/>
            <a:r>
              <a:rPr lang="ja-JP" altLang="x-none" sz="1600" dirty="0" smtClean="0"/>
              <a:t>保持係数と類似の他の用語： 曝露時間、接触期間</a:t>
            </a:r>
          </a:p>
          <a:p>
            <a:pPr rtl="0"/>
            <a:r>
              <a:rPr lang="ja-JP" altLang="x-none" sz="1600" b="0" dirty="0" smtClean="0"/>
              <a:t>保持係数は、濡れた皮膚や毛髪に塗布することによる最終製品の洗い流しや希釈を考慮に入れるため（シャワージェル、シャンプーなど）、化粧品及び非食品に関する科学委員会（</a:t>
            </a:r>
            <a:r>
              <a:rPr lang="x-none" altLang="ja-JP" sz="1600" b="0" dirty="0" smtClean="0"/>
              <a:t>SCCNFP</a:t>
            </a:r>
            <a:r>
              <a:rPr lang="ja-JP" altLang="x-none" sz="1600" b="0" dirty="0" smtClean="0"/>
              <a:t>）によって導入された</a:t>
            </a:r>
            <a:r>
              <a:rPr lang="x-none" altLang="ja-JP" sz="1600" b="0" dirty="0" smtClean="0"/>
              <a:t>[SCCNFP/0321/00; </a:t>
            </a:r>
            <a:r>
              <a:rPr lang="x-none" altLang="ja-JP" sz="1600" b="0" dirty="0" smtClean="0">
                <a:hlinkClick r:id="rId2"/>
              </a:rPr>
              <a:t>http://</a:t>
            </a:r>
            <a:r>
              <a:rPr lang="x-none" altLang="ja-JP" sz="1600" b="0" u="sng" dirty="0" smtClean="0">
                <a:hlinkClick r:id="rId2"/>
              </a:rPr>
              <a:t>ec.europa.eu/food/fs/sc/sccp/out130_en.pdf</a:t>
            </a:r>
            <a:r>
              <a:rPr lang="x-none" altLang="ja-JP" sz="1600" b="0" dirty="0" smtClean="0"/>
              <a:t>]</a:t>
            </a:r>
            <a:endParaRPr lang="ja-JP" altLang="x-none" sz="1600" b="0" dirty="0" smtClean="0"/>
          </a:p>
          <a:p>
            <a:pPr lvl="1" rtl="0"/>
            <a:r>
              <a:rPr lang="ja-JP" altLang="x-none" sz="1400" b="0" dirty="0" smtClean="0"/>
              <a:t>範囲は</a:t>
            </a:r>
            <a:r>
              <a:rPr lang="x-none" altLang="ja-JP" sz="1400" b="0" dirty="0" smtClean="0"/>
              <a:t>0.01</a:t>
            </a:r>
            <a:r>
              <a:rPr lang="ja-JP" altLang="x-none" sz="1400" b="0" dirty="0" smtClean="0"/>
              <a:t>（</a:t>
            </a:r>
            <a:r>
              <a:rPr lang="x-none" altLang="ja-JP" sz="1400" b="0" dirty="0" smtClean="0"/>
              <a:t>1%</a:t>
            </a:r>
            <a:r>
              <a:rPr lang="ja-JP" altLang="x-none" sz="1400" b="0" dirty="0" err="1" smtClean="0"/>
              <a:t>、</a:t>
            </a:r>
            <a:r>
              <a:rPr lang="ja-JP" altLang="x-none" sz="1400" b="0" dirty="0" smtClean="0"/>
              <a:t>シャンプーなど）～</a:t>
            </a:r>
            <a:r>
              <a:rPr lang="x-none" altLang="ja-JP" sz="1400" b="0" dirty="0" smtClean="0"/>
              <a:t>1</a:t>
            </a:r>
            <a:r>
              <a:rPr lang="ja-JP" altLang="x-none" sz="1400" b="0" dirty="0" smtClean="0"/>
              <a:t>（</a:t>
            </a:r>
            <a:r>
              <a:rPr lang="x-none" altLang="ja-JP" sz="1400" b="0" dirty="0" smtClean="0"/>
              <a:t>100%</a:t>
            </a:r>
            <a:r>
              <a:rPr lang="ja-JP" altLang="x-none" sz="1400" b="0" dirty="0" err="1" smtClean="0"/>
              <a:t>、</a:t>
            </a:r>
            <a:r>
              <a:rPr lang="ja-JP" altLang="x-none" sz="1400" b="0" dirty="0" smtClean="0"/>
              <a:t>顔用クリームなど）</a:t>
            </a:r>
          </a:p>
          <a:p>
            <a:pPr rtl="0"/>
            <a:r>
              <a:rPr lang="ja-JP" altLang="x-none" sz="1600" b="0" dirty="0" smtClean="0"/>
              <a:t>出典：</a:t>
            </a:r>
          </a:p>
          <a:p>
            <a:pPr lvl="1" rtl="0"/>
            <a:r>
              <a:rPr lang="x-none" altLang="ja-JP" sz="1600" dirty="0" smtClean="0"/>
              <a:t>SCCS/1501/12</a:t>
            </a:r>
            <a:endParaRPr lang="ja-JP" altLang="x-none" sz="1600" dirty="0" smtClean="0"/>
          </a:p>
          <a:p>
            <a:pPr lvl="1" rtl="0"/>
            <a:r>
              <a:rPr lang="x-none" altLang="ja-JP" sz="1600" dirty="0" smtClean="0"/>
              <a:t>Api, Basketter, Cadby et al, 2008</a:t>
            </a:r>
            <a:endParaRPr lang="ja-JP" altLang="x-none" sz="1600" dirty="0" smtClean="0"/>
          </a:p>
          <a:p>
            <a:pPr lvl="1" rtl="0"/>
            <a:r>
              <a:rPr lang="x-none" altLang="ja-JP" sz="1600" b="0" dirty="0" smtClean="0"/>
              <a:t>SCCNFP/0690/03</a:t>
            </a:r>
            <a:endParaRPr lang="ja-JP" altLang="x-none" sz="1600" b="0" dirty="0" smtClean="0"/>
          </a:p>
          <a:p>
            <a:pPr lvl="2" rtl="0"/>
            <a:endParaRPr lang="ja-JP" altLang="en-US" dirty="0"/>
          </a:p>
        </p:txBody>
      </p:sp>
    </p:spTree>
    <p:extLst>
      <p:ext uri="{BB962C8B-B14F-4D97-AF65-F5344CB8AC3E}">
        <p14:creationId xmlns:p14="http://schemas.microsoft.com/office/powerpoint/2010/main" val="49418901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例</a:t>
            </a:r>
            <a:r>
              <a:rPr lang="x-none" altLang="ja-JP" smtClean="0"/>
              <a:t>1</a:t>
            </a:r>
            <a:r>
              <a:rPr lang="ja-JP" altLang="x-none" smtClean="0"/>
              <a:t>：全身用クリーム</a:t>
            </a:r>
            <a:endParaRPr lang="ja-JP" altLang="en-US"/>
          </a:p>
        </p:txBody>
      </p:sp>
      <p:sp>
        <p:nvSpPr>
          <p:cNvPr id="3" name="Content Placeholder 2"/>
          <p:cNvSpPr>
            <a:spLocks noGrp="1"/>
          </p:cNvSpPr>
          <p:nvPr>
            <p:ph idx="1"/>
          </p:nvPr>
        </p:nvSpPr>
        <p:spPr/>
        <p:txBody>
          <a:bodyPr rtlCol="0"/>
          <a:lstStyle/>
          <a:p>
            <a:pPr rtl="0"/>
            <a:r>
              <a:rPr lang="ja-JP" altLang="x-none" sz="1800" b="0" dirty="0" smtClean="0"/>
              <a:t>全身用ローションを</a:t>
            </a:r>
            <a:r>
              <a:rPr lang="x-none" altLang="ja-JP" sz="1800" b="0" dirty="0" smtClean="0"/>
              <a:t>1</a:t>
            </a:r>
            <a:r>
              <a:rPr lang="ja-JP" altLang="x-none" sz="1800" b="0" dirty="0" smtClean="0"/>
              <a:t>日</a:t>
            </a:r>
            <a:r>
              <a:rPr lang="x-none" altLang="ja-JP" sz="1800" b="0" dirty="0" smtClean="0"/>
              <a:t>3</a:t>
            </a:r>
            <a:r>
              <a:rPr lang="ja-JP" altLang="x-none" sz="1800" b="0" dirty="0" smtClean="0"/>
              <a:t>～</a:t>
            </a:r>
            <a:r>
              <a:rPr lang="x-none" altLang="ja-JP" sz="1800" b="0" dirty="0" smtClean="0"/>
              <a:t>4</a:t>
            </a:r>
            <a:r>
              <a:rPr lang="ja-JP" altLang="x-none" sz="1800" b="0" dirty="0" smtClean="0"/>
              <a:t>回塗布して（調査に基づく）合計</a:t>
            </a:r>
            <a:r>
              <a:rPr lang="x-none" altLang="ja-JP" sz="1800" b="0" dirty="0" smtClean="0"/>
              <a:t>30 g/day</a:t>
            </a:r>
            <a:r>
              <a:rPr lang="ja-JP" altLang="x-none" sz="1800" b="0" dirty="0" smtClean="0"/>
              <a:t>の場合</a:t>
            </a:r>
            <a:endParaRPr lang="ja-JP" altLang="en-US" sz="1800" b="0" dirty="0" smtClean="0"/>
          </a:p>
          <a:p>
            <a:pPr rtl="0"/>
            <a:r>
              <a:rPr lang="ja-JP" altLang="x-none" sz="1800" b="0" dirty="0" smtClean="0"/>
              <a:t>この例におけるシナリオ：</a:t>
            </a:r>
            <a:endParaRPr lang="ja-JP" altLang="en-US" sz="1800" b="0" dirty="0" smtClean="0"/>
          </a:p>
          <a:p>
            <a:pPr lvl="1" rtl="0"/>
            <a:r>
              <a:rPr lang="ja-JP" altLang="x-none" sz="1800" dirty="0" smtClean="0"/>
              <a:t>無傷の皮膚のみ</a:t>
            </a:r>
          </a:p>
          <a:p>
            <a:pPr lvl="1" rtl="0"/>
            <a:r>
              <a:rPr lang="ja-JP" altLang="x-none" sz="1800" dirty="0" smtClean="0"/>
              <a:t>製品は皮膚表面にとどまるように設計されている（</a:t>
            </a:r>
            <a:r>
              <a:rPr lang="x-none" altLang="ja-JP" sz="1800" dirty="0" smtClean="0"/>
              <a:t>RF = 1</a:t>
            </a:r>
            <a:r>
              <a:rPr lang="ja-JP" altLang="x-none" sz="1800" dirty="0" smtClean="0"/>
              <a:t>）</a:t>
            </a:r>
          </a:p>
          <a:p>
            <a:pPr lvl="1" rtl="0"/>
            <a:r>
              <a:rPr lang="ja-JP" altLang="x-none" sz="1800" dirty="0" smtClean="0"/>
              <a:t>浸透促進剤を使用していない</a:t>
            </a:r>
          </a:p>
          <a:p>
            <a:pPr lvl="1" rtl="0"/>
            <a:r>
              <a:rPr lang="ja-JP" altLang="x-none" sz="1800" dirty="0" smtClean="0"/>
              <a:t>原薬は全身性吸収を示さない</a:t>
            </a:r>
            <a:endParaRPr lang="ja-JP" altLang="en-US" sz="1800" dirty="0" smtClean="0">
              <a:solidFill>
                <a:srgbClr val="FF0000"/>
              </a:solidFill>
            </a:endParaRPr>
          </a:p>
          <a:p>
            <a:pPr lvl="1" rtl="0"/>
            <a:r>
              <a:rPr lang="ja-JP" altLang="x-none" sz="1800" dirty="0" smtClean="0"/>
              <a:t>局所的な元素不純物の毒性が報告されていない</a:t>
            </a:r>
            <a:endParaRPr lang="ja-JP" altLang="en-US" sz="1800" dirty="0" smtClean="0"/>
          </a:p>
          <a:p>
            <a:pPr rtl="0"/>
            <a:endParaRPr lang="ja-JP" altLang="en-US" sz="1800" b="0" dirty="0" smtClean="0"/>
          </a:p>
          <a:p>
            <a:r>
              <a:rPr lang="ja-JP" altLang="x-none" sz="1800" b="0" dirty="0" smtClean="0"/>
              <a:t>この例では、表示量</a:t>
            </a:r>
            <a:r>
              <a:rPr lang="ja-JP" altLang="x-none" sz="1800" b="0" dirty="0"/>
              <a:t>（「必要に応じて塗布」など）では</a:t>
            </a:r>
            <a:r>
              <a:rPr lang="ja-JP" altLang="x-none" sz="1800" b="0" dirty="0" smtClean="0"/>
              <a:t>な</a:t>
            </a:r>
            <a:r>
              <a:rPr lang="ja-JP" altLang="en-US" sz="1800" b="0" dirty="0" smtClean="0"/>
              <a:t>く、</a:t>
            </a:r>
            <a:r>
              <a:rPr lang="ja-JP" altLang="x-none" sz="1800" b="0" dirty="0" smtClean="0"/>
              <a:t>法規制や文献に基づく</a:t>
            </a:r>
            <a:r>
              <a:rPr lang="x-none" altLang="ja-JP" sz="1800" b="0" dirty="0" smtClean="0"/>
              <a:t>1</a:t>
            </a:r>
            <a:r>
              <a:rPr lang="ja-JP" altLang="x-none" sz="1800" b="0" dirty="0" smtClean="0"/>
              <a:t>日塗布量の推定値（</a:t>
            </a:r>
            <a:r>
              <a:rPr lang="x-none" altLang="ja-JP" sz="1800" b="0" dirty="0" smtClean="0"/>
              <a:t>30 g/day</a:t>
            </a:r>
            <a:r>
              <a:rPr lang="ja-JP" altLang="x-none" sz="1800" b="0" dirty="0" err="1" smtClean="0"/>
              <a:t>、</a:t>
            </a:r>
            <a:r>
              <a:rPr lang="x-none" altLang="ja-JP" sz="1800" b="0" dirty="0" smtClean="0"/>
              <a:t>3</a:t>
            </a:r>
            <a:r>
              <a:rPr lang="ja-JP" altLang="x-none" sz="1800" b="0" dirty="0" smtClean="0"/>
              <a:t>～</a:t>
            </a:r>
            <a:r>
              <a:rPr lang="x-none" altLang="ja-JP" sz="1800" b="0" dirty="0" smtClean="0"/>
              <a:t>4</a:t>
            </a:r>
            <a:r>
              <a:rPr lang="ja-JP" altLang="x-none" sz="1800" b="0" dirty="0" smtClean="0"/>
              <a:t>回</a:t>
            </a:r>
            <a:r>
              <a:rPr lang="x-none" altLang="ja-JP" sz="1800" b="0" dirty="0" smtClean="0"/>
              <a:t>/day</a:t>
            </a:r>
            <a:r>
              <a:rPr lang="ja-JP" altLang="x-none" sz="1800" b="0" dirty="0" smtClean="0"/>
              <a:t>）</a:t>
            </a:r>
            <a:r>
              <a:rPr lang="ja-JP" altLang="en-US" sz="1800" b="0" dirty="0" smtClean="0"/>
              <a:t>を用いる</a:t>
            </a:r>
            <a:r>
              <a:rPr lang="ja-JP" altLang="x-none" sz="1800" b="0" dirty="0" smtClean="0"/>
              <a:t>。</a:t>
            </a:r>
            <a:endParaRPr lang="ja-JP" altLang="en-US" sz="1800" b="0" dirty="0"/>
          </a:p>
        </p:txBody>
      </p:sp>
    </p:spTree>
    <p:extLst>
      <p:ext uri="{BB962C8B-B14F-4D97-AF65-F5344CB8AC3E}">
        <p14:creationId xmlns:p14="http://schemas.microsoft.com/office/powerpoint/2010/main" val="103116060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例</a:t>
            </a:r>
            <a:r>
              <a:rPr lang="x-none" altLang="ja-JP" smtClean="0"/>
              <a:t>1</a:t>
            </a:r>
            <a:r>
              <a:rPr lang="ja-JP" altLang="x-none" smtClean="0"/>
              <a:t>（続き）</a:t>
            </a:r>
            <a:endParaRPr lang="ja-JP" altLang="en-US"/>
          </a:p>
        </p:txBody>
      </p:sp>
      <p:sp>
        <p:nvSpPr>
          <p:cNvPr id="3" name="Content Placeholder 2"/>
          <p:cNvSpPr>
            <a:spLocks noGrp="1"/>
          </p:cNvSpPr>
          <p:nvPr>
            <p:ph idx="1"/>
          </p:nvPr>
        </p:nvSpPr>
        <p:spPr/>
        <p:txBody>
          <a:bodyPr rtlCol="0"/>
          <a:lstStyle/>
          <a:p>
            <a:pPr marL="365737" lvl="1" indent="-365737" rtl="0">
              <a:spcBef>
                <a:spcPct val="50000"/>
              </a:spcBef>
              <a:buSzPct val="120000"/>
              <a:buFontTx/>
              <a:buChar char="•"/>
            </a:pPr>
            <a:r>
              <a:rPr lang="x-none" altLang="ja-JP" sz="1800" dirty="0" smtClean="0">
                <a:ea typeface="+mn-ea"/>
              </a:rPr>
              <a:t>1</a:t>
            </a:r>
            <a:r>
              <a:rPr lang="ja-JP" altLang="x-none" sz="1800" dirty="0" smtClean="0">
                <a:ea typeface="+mn-ea"/>
              </a:rPr>
              <a:t>日曝露量を推定するために、科学文献や法規制を調査する（例：</a:t>
            </a:r>
            <a:r>
              <a:rPr lang="x-none" altLang="ja-JP" sz="1800" dirty="0" smtClean="0">
                <a:ea typeface="+mn-ea"/>
              </a:rPr>
              <a:t>SCCS1501/12</a:t>
            </a:r>
            <a:r>
              <a:rPr lang="ja-JP" altLang="x-none" sz="1800" dirty="0" err="1" smtClean="0">
                <a:ea typeface="+mn-ea"/>
              </a:rPr>
              <a:t>、</a:t>
            </a:r>
            <a:r>
              <a:rPr lang="x-none" altLang="ja-JP" sz="1800" dirty="0" smtClean="0">
                <a:ea typeface="+mn-ea"/>
                <a:hlinkClick r:id="rId2"/>
              </a:rPr>
              <a:t>http://ec.europa.eu/health/scientific_committees/consumer_safety/docs/sccs_s_006.pdf</a:t>
            </a:r>
            <a:r>
              <a:rPr lang="ja-JP" altLang="x-none" sz="1800" dirty="0" smtClean="0">
                <a:ea typeface="+mn-ea"/>
              </a:rPr>
              <a:t>）</a:t>
            </a:r>
            <a:endParaRPr lang="ja-JP" altLang="en-US" sz="1800" dirty="0" smtClean="0">
              <a:ea typeface="+mn-ea"/>
            </a:endParaRPr>
          </a:p>
          <a:p>
            <a:pPr rtl="0"/>
            <a:r>
              <a:rPr lang="ja-JP" altLang="x-none" sz="1800" b="0" dirty="0" smtClean="0"/>
              <a:t>元素</a:t>
            </a:r>
            <a:r>
              <a:rPr lang="x-none" altLang="ja-JP" sz="1800" b="0" dirty="0" smtClean="0"/>
              <a:t>X</a:t>
            </a:r>
            <a:r>
              <a:rPr lang="ja-JP" altLang="x-none" sz="1800" b="0" dirty="0" smtClean="0"/>
              <a:t>に対する経口製剤の</a:t>
            </a:r>
            <a:r>
              <a:rPr lang="x-none" altLang="ja-JP" sz="1800" b="0" dirty="0" smtClean="0"/>
              <a:t>PDE</a:t>
            </a:r>
            <a:r>
              <a:rPr lang="ja-JP" altLang="en-US" sz="1800" b="0" dirty="0" smtClean="0"/>
              <a:t>値</a:t>
            </a:r>
            <a:r>
              <a:rPr lang="x-none" altLang="ja-JP" sz="1800" b="0" dirty="0" smtClean="0"/>
              <a:t> </a:t>
            </a:r>
            <a:r>
              <a:rPr lang="x-none" altLang="ja-JP" sz="1800" b="0" dirty="0" smtClean="0"/>
              <a:t>= 100 µg/day</a:t>
            </a:r>
            <a:r>
              <a:rPr lang="ja-JP" altLang="x-none" sz="1800" b="0" dirty="0" err="1" smtClean="0"/>
              <a:t>。</a:t>
            </a:r>
            <a:r>
              <a:rPr lang="ja-JP" altLang="x-none" sz="1800" b="0" dirty="0" smtClean="0"/>
              <a:t>経口吸収は</a:t>
            </a:r>
            <a:r>
              <a:rPr lang="x-none" altLang="ja-JP" sz="1800" b="0" dirty="0" smtClean="0"/>
              <a:t>100%</a:t>
            </a:r>
            <a:r>
              <a:rPr lang="ja-JP" altLang="x-none" sz="1800" b="0" dirty="0" err="1" smtClean="0"/>
              <a:t>、</a:t>
            </a:r>
            <a:r>
              <a:rPr lang="ja-JP" altLang="x-none" sz="1800" b="0" dirty="0" smtClean="0"/>
              <a:t>経皮吸収は</a:t>
            </a:r>
            <a:r>
              <a:rPr lang="x-none" altLang="ja-JP" sz="1800" b="0" dirty="0" smtClean="0"/>
              <a:t>5%</a:t>
            </a:r>
            <a:r>
              <a:rPr lang="ja-JP" altLang="x-none" sz="1800" b="0" dirty="0" err="1" smtClean="0"/>
              <a:t>。</a:t>
            </a:r>
            <a:endParaRPr lang="ja-JP" altLang="en-US" sz="1800" b="0" dirty="0" smtClean="0"/>
          </a:p>
          <a:p>
            <a:pPr rtl="0"/>
            <a:r>
              <a:rPr lang="ja-JP" altLang="x-none" sz="1800" b="0" dirty="0" smtClean="0"/>
              <a:t>全身曝露量 </a:t>
            </a:r>
            <a:r>
              <a:rPr lang="x-none" altLang="ja-JP" sz="1800" b="0" dirty="0" smtClean="0"/>
              <a:t>= </a:t>
            </a:r>
            <a:r>
              <a:rPr lang="ja-JP" altLang="x-none" sz="1800" b="0" dirty="0" smtClean="0"/>
              <a:t>経口製剤の</a:t>
            </a:r>
            <a:r>
              <a:rPr lang="x-none" altLang="ja-JP" sz="1800" b="0" dirty="0" smtClean="0"/>
              <a:t>PDE</a:t>
            </a:r>
            <a:r>
              <a:rPr lang="ja-JP" altLang="en-US" sz="1800" b="0" dirty="0" smtClean="0"/>
              <a:t>値</a:t>
            </a:r>
            <a:r>
              <a:rPr lang="x-none" altLang="ja-JP" sz="1800" b="0" dirty="0" smtClean="0"/>
              <a:t> </a:t>
            </a:r>
            <a:r>
              <a:rPr lang="x-none" altLang="ja-JP" sz="1800" b="0" dirty="0" smtClean="0"/>
              <a:t>× CF</a:t>
            </a:r>
            <a:r>
              <a:rPr lang="ja-JP" altLang="x-none" sz="1800" b="0" dirty="0" smtClean="0"/>
              <a:t>（補正係数。</a:t>
            </a:r>
            <a:r>
              <a:rPr lang="x-none" altLang="ja-JP" sz="1800" b="0" dirty="0" smtClean="0"/>
              <a:t>Q3D</a:t>
            </a:r>
            <a:r>
              <a:rPr lang="ja-JP" altLang="x-none" sz="1800" b="0" dirty="0" smtClean="0"/>
              <a:t>の</a:t>
            </a:r>
            <a:r>
              <a:rPr lang="x-none" altLang="ja-JP" sz="1800" b="0" dirty="0" smtClean="0"/>
              <a:t>3.2</a:t>
            </a:r>
            <a:r>
              <a:rPr lang="ja-JP" altLang="x-none" sz="1800" b="0" dirty="0" smtClean="0"/>
              <a:t>項及びスライド</a:t>
            </a:r>
            <a:r>
              <a:rPr lang="x-none" altLang="ja-JP" sz="1800" b="0" dirty="0" smtClean="0"/>
              <a:t>6</a:t>
            </a:r>
            <a:r>
              <a:rPr lang="ja-JP" altLang="x-none" sz="1800" b="0" dirty="0" smtClean="0"/>
              <a:t>を参照）を計算する。</a:t>
            </a:r>
          </a:p>
          <a:p>
            <a:pPr rtl="0"/>
            <a:r>
              <a:rPr lang="ja-JP" altLang="x-none" sz="1800" b="0" dirty="0" smtClean="0"/>
              <a:t>元素不純物</a:t>
            </a:r>
            <a:r>
              <a:rPr lang="x-none" altLang="ja-JP" sz="1800" b="0" dirty="0" smtClean="0"/>
              <a:t>X</a:t>
            </a:r>
            <a:r>
              <a:rPr lang="ja-JP" altLang="x-none" sz="1800" b="0" dirty="0" err="1" smtClean="0"/>
              <a:t>の許</a:t>
            </a:r>
            <a:r>
              <a:rPr lang="ja-JP" altLang="x-none" sz="1800" b="0" dirty="0" smtClean="0"/>
              <a:t>容量 </a:t>
            </a:r>
            <a:r>
              <a:rPr lang="x-none" altLang="ja-JP" sz="1800" b="0" dirty="0" smtClean="0"/>
              <a:t>= 100 µg/day × (1 / 0.05) = 2000 µg/day</a:t>
            </a:r>
            <a:endParaRPr lang="ja-JP" altLang="x-none" sz="1800" b="0" dirty="0" smtClean="0"/>
          </a:p>
          <a:p>
            <a:pPr rtl="0"/>
            <a:r>
              <a:rPr lang="ja-JP" altLang="x-none" sz="1800" b="0" dirty="0" smtClean="0"/>
              <a:t>濃度：</a:t>
            </a:r>
            <a:r>
              <a:rPr lang="x-none" altLang="ja-JP" sz="1800" b="0" dirty="0" smtClean="0"/>
              <a:t>2000 µg/day / 30 g/day = 67 µg/g</a:t>
            </a:r>
            <a:endParaRPr lang="ja-JP" altLang="en-US" sz="1800" b="0" dirty="0" smtClean="0"/>
          </a:p>
          <a:p>
            <a:pPr rtl="0"/>
            <a:r>
              <a:rPr lang="x-none" altLang="ja-JP" sz="1800" b="0" dirty="0" smtClean="0"/>
              <a:t>1</a:t>
            </a:r>
            <a:r>
              <a:rPr lang="ja-JP" altLang="x-none" sz="1800" b="0" dirty="0" smtClean="0"/>
              <a:t>日の塗布回数及び表面積が、</a:t>
            </a:r>
            <a:r>
              <a:rPr lang="x-none" altLang="ja-JP" sz="1800" b="0" dirty="0" smtClean="0"/>
              <a:t>1</a:t>
            </a:r>
            <a:r>
              <a:rPr lang="ja-JP" altLang="x-none" sz="1800" b="0" dirty="0" smtClean="0"/>
              <a:t>日総投与量（</a:t>
            </a:r>
            <a:r>
              <a:rPr lang="x-none" altLang="ja-JP" sz="1800" b="0" dirty="0" smtClean="0"/>
              <a:t>30 g</a:t>
            </a:r>
            <a:r>
              <a:rPr lang="ja-JP" altLang="x-none" sz="1800" b="0" dirty="0" smtClean="0"/>
              <a:t>）の式の因子となっている点に注意する。</a:t>
            </a:r>
            <a:endParaRPr lang="ja-JP" altLang="en-US" sz="1800" b="0" dirty="0" smtClean="0"/>
          </a:p>
          <a:p>
            <a:pPr rtl="0"/>
            <a:endParaRPr lang="ja-JP" altLang="en-US" sz="2100" dirty="0"/>
          </a:p>
        </p:txBody>
      </p:sp>
    </p:spTree>
    <p:extLst>
      <p:ext uri="{BB962C8B-B14F-4D97-AF65-F5344CB8AC3E}">
        <p14:creationId xmlns:p14="http://schemas.microsoft.com/office/powerpoint/2010/main" val="123822023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t>例</a:t>
            </a:r>
            <a:r>
              <a:rPr lang="x-none" altLang="ja-JP" dirty="0" smtClean="0"/>
              <a:t>2</a:t>
            </a:r>
            <a:r>
              <a:rPr lang="ja-JP" altLang="x-none" dirty="0" smtClean="0"/>
              <a:t>：全身用クリーム</a:t>
            </a:r>
            <a:endParaRPr lang="ja-JP" altLang="en-US" dirty="0"/>
          </a:p>
        </p:txBody>
      </p:sp>
      <p:sp>
        <p:nvSpPr>
          <p:cNvPr id="3" name="Content Placeholder 2"/>
          <p:cNvSpPr>
            <a:spLocks noGrp="1"/>
          </p:cNvSpPr>
          <p:nvPr>
            <p:ph idx="1"/>
          </p:nvPr>
        </p:nvSpPr>
        <p:spPr/>
        <p:txBody>
          <a:bodyPr rtlCol="0"/>
          <a:lstStyle/>
          <a:p>
            <a:pPr rtl="0"/>
            <a:r>
              <a:rPr lang="ja-JP" altLang="x-none" b="0" dirty="0" smtClean="0"/>
              <a:t>文献では、</a:t>
            </a:r>
            <a:r>
              <a:rPr lang="x-none" altLang="ja-JP" b="0" dirty="0" smtClean="0"/>
              <a:t>5%</a:t>
            </a:r>
            <a:r>
              <a:rPr lang="ja-JP" altLang="x-none" b="0" dirty="0" smtClean="0"/>
              <a:t>に固定したバイオアベイラビリティの代わりに、</a:t>
            </a:r>
            <a:r>
              <a:rPr lang="x-none" altLang="ja-JP" b="0" dirty="0" smtClean="0"/>
              <a:t>40</a:t>
            </a:r>
            <a:r>
              <a:rPr lang="ja-JP" altLang="x-none" b="0" dirty="0" smtClean="0"/>
              <a:t>～</a:t>
            </a:r>
            <a:r>
              <a:rPr lang="x-none" altLang="ja-JP" b="0" dirty="0" smtClean="0"/>
              <a:t>65%</a:t>
            </a:r>
            <a:r>
              <a:rPr lang="ja-JP" altLang="x-none" b="0" dirty="0" smtClean="0"/>
              <a:t>の範囲が報告されている。</a:t>
            </a:r>
          </a:p>
          <a:p>
            <a:pPr rtl="0"/>
            <a:r>
              <a:rPr lang="ja-JP" altLang="x-none" b="0" dirty="0" smtClean="0"/>
              <a:t>推奨されるオプション</a:t>
            </a:r>
          </a:p>
          <a:p>
            <a:pPr lvl="1" rtl="0"/>
            <a:r>
              <a:rPr lang="ja-JP" altLang="x-none" dirty="0" smtClean="0"/>
              <a:t>上</a:t>
            </a:r>
            <a:r>
              <a:rPr lang="ja-JP" altLang="x-none" b="0" dirty="0" smtClean="0"/>
              <a:t>限を</a:t>
            </a:r>
            <a:r>
              <a:rPr lang="x-none" altLang="ja-JP" b="0" dirty="0" smtClean="0"/>
              <a:t>65%</a:t>
            </a:r>
            <a:r>
              <a:rPr lang="ja-JP" altLang="x-none" b="0" dirty="0" smtClean="0"/>
              <a:t>とする</a:t>
            </a:r>
          </a:p>
          <a:p>
            <a:pPr lvl="1" rtl="0"/>
            <a:r>
              <a:rPr lang="ja-JP" altLang="x-none" dirty="0" smtClean="0"/>
              <a:t>科学的に妥当性を説明できれば他のアプローチも許容されることがある</a:t>
            </a:r>
            <a:endParaRPr lang="ja-JP" altLang="en-US" b="0" dirty="0"/>
          </a:p>
        </p:txBody>
      </p:sp>
    </p:spTree>
    <p:extLst>
      <p:ext uri="{BB962C8B-B14F-4D97-AF65-F5344CB8AC3E}">
        <p14:creationId xmlns:p14="http://schemas.microsoft.com/office/powerpoint/2010/main" val="170705555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例</a:t>
            </a:r>
            <a:r>
              <a:rPr lang="x-none" altLang="ja-JP" smtClean="0"/>
              <a:t>3</a:t>
            </a:r>
            <a:r>
              <a:rPr lang="ja-JP" altLang="x-none" smtClean="0"/>
              <a:t>：局所顔用クリーム</a:t>
            </a:r>
            <a:endParaRPr lang="ja-JP" altLang="en-US"/>
          </a:p>
        </p:txBody>
      </p:sp>
      <p:sp>
        <p:nvSpPr>
          <p:cNvPr id="3" name="Content Placeholder 2"/>
          <p:cNvSpPr>
            <a:spLocks noGrp="1"/>
          </p:cNvSpPr>
          <p:nvPr>
            <p:ph idx="1"/>
          </p:nvPr>
        </p:nvSpPr>
        <p:spPr>
          <a:xfrm>
            <a:off x="700336" y="2217440"/>
            <a:ext cx="8568952" cy="4392488"/>
          </a:xfrm>
        </p:spPr>
        <p:txBody>
          <a:bodyPr rtlCol="0">
            <a:normAutofit/>
          </a:bodyPr>
          <a:lstStyle/>
          <a:p>
            <a:pPr rtl="0"/>
            <a:r>
              <a:rPr lang="x-none" altLang="ja-JP" sz="1800" b="0" dirty="0" smtClean="0"/>
              <a:t>28 g</a:t>
            </a:r>
            <a:r>
              <a:rPr lang="ja-JP" altLang="x-none" sz="1800" b="0" dirty="0" smtClean="0"/>
              <a:t>（</a:t>
            </a:r>
            <a:r>
              <a:rPr lang="x-none" altLang="ja-JP" sz="1800" b="0" dirty="0" smtClean="0"/>
              <a:t>1</a:t>
            </a:r>
            <a:r>
              <a:rPr lang="ja-JP" altLang="x-none" sz="1800" b="0" dirty="0" smtClean="0"/>
              <a:t>オンス）チューブ入り顔用クリーム</a:t>
            </a:r>
          </a:p>
          <a:p>
            <a:pPr rtl="0"/>
            <a:r>
              <a:rPr lang="ja-JP" altLang="x-none" sz="1800" b="0" dirty="0" smtClean="0"/>
              <a:t>シナリオ</a:t>
            </a:r>
            <a:r>
              <a:rPr lang="ja-JP" altLang="x-none" sz="1800" dirty="0" smtClean="0"/>
              <a:t>：</a:t>
            </a:r>
          </a:p>
          <a:p>
            <a:pPr lvl="1" rtl="0"/>
            <a:r>
              <a:rPr lang="ja-JP" altLang="x-none" sz="1800" dirty="0" smtClean="0"/>
              <a:t>無傷の皮膚</a:t>
            </a:r>
          </a:p>
          <a:p>
            <a:pPr lvl="1" rtl="0"/>
            <a:r>
              <a:rPr lang="ja-JP" altLang="x-none" sz="1800" dirty="0" smtClean="0"/>
              <a:t>浸透促進剤を使用していない</a:t>
            </a:r>
          </a:p>
          <a:p>
            <a:pPr lvl="1" rtl="0"/>
            <a:r>
              <a:rPr lang="ja-JP" altLang="x-none" sz="1800" dirty="0" smtClean="0"/>
              <a:t>原薬は全身性吸収を示さない</a:t>
            </a:r>
          </a:p>
          <a:p>
            <a:pPr lvl="1" rtl="0"/>
            <a:r>
              <a:rPr lang="ja-JP" altLang="x-none" sz="1800" dirty="0" smtClean="0"/>
              <a:t>外用のみで最長</a:t>
            </a:r>
            <a:r>
              <a:rPr lang="x-none" altLang="ja-JP" sz="1800" dirty="0" smtClean="0"/>
              <a:t>7</a:t>
            </a:r>
            <a:r>
              <a:rPr lang="ja-JP" altLang="x-none" sz="1800" dirty="0" smtClean="0"/>
              <a:t>日（チューブ</a:t>
            </a:r>
            <a:r>
              <a:rPr lang="x-none" altLang="ja-JP" sz="1800" dirty="0" smtClean="0"/>
              <a:t>1</a:t>
            </a:r>
            <a:r>
              <a:rPr lang="ja-JP" altLang="x-none" sz="1800" dirty="0" smtClean="0"/>
              <a:t>本、</a:t>
            </a:r>
            <a:r>
              <a:rPr lang="x-none" altLang="ja-JP" sz="1800" dirty="0" smtClean="0"/>
              <a:t>4 g/day</a:t>
            </a:r>
            <a:r>
              <a:rPr lang="ja-JP" altLang="x-none" sz="1800" dirty="0" smtClean="0"/>
              <a:t>）</a:t>
            </a:r>
            <a:endParaRPr lang="ja-JP" altLang="en-US" sz="1800" dirty="0" smtClean="0"/>
          </a:p>
          <a:p>
            <a:pPr lvl="1" rtl="0"/>
            <a:r>
              <a:rPr lang="x-none" altLang="ja-JP" sz="1800" dirty="0" smtClean="0"/>
              <a:t>1</a:t>
            </a:r>
            <a:r>
              <a:rPr lang="ja-JP" altLang="x-none" sz="1800" dirty="0" smtClean="0"/>
              <a:t>日に</a:t>
            </a:r>
            <a:r>
              <a:rPr lang="x-none" altLang="ja-JP" sz="1800" dirty="0" smtClean="0"/>
              <a:t>3</a:t>
            </a:r>
            <a:r>
              <a:rPr lang="ja-JP" altLang="x-none" sz="1800" dirty="0" smtClean="0"/>
              <a:t>～</a:t>
            </a:r>
            <a:r>
              <a:rPr lang="x-none" altLang="ja-JP" sz="1800" dirty="0" smtClean="0"/>
              <a:t>4</a:t>
            </a:r>
            <a:r>
              <a:rPr lang="ja-JP" altLang="x-none" sz="1800" dirty="0" smtClean="0"/>
              <a:t>回塗布</a:t>
            </a:r>
          </a:p>
          <a:p>
            <a:pPr lvl="1" rtl="0"/>
            <a:r>
              <a:rPr lang="ja-JP" altLang="x-none" sz="1800" dirty="0" smtClean="0"/>
              <a:t>製品は皮膚にとどまるように設計されている（</a:t>
            </a:r>
            <a:r>
              <a:rPr lang="x-none" altLang="ja-JP" sz="1800" dirty="0" smtClean="0"/>
              <a:t>RF = 1</a:t>
            </a:r>
            <a:r>
              <a:rPr lang="ja-JP" altLang="x-none" sz="1800" dirty="0" smtClean="0"/>
              <a:t>）</a:t>
            </a:r>
          </a:p>
          <a:p>
            <a:pPr lvl="1" rtl="0"/>
            <a:r>
              <a:rPr lang="ja-JP" altLang="x-none" sz="1800" dirty="0" smtClean="0"/>
              <a:t>経口バイオアベイラビリティ</a:t>
            </a:r>
            <a:r>
              <a:rPr lang="x-none" altLang="ja-JP" sz="1800" dirty="0" smtClean="0"/>
              <a:t>100%</a:t>
            </a:r>
            <a:r>
              <a:rPr lang="ja-JP" altLang="x-none" sz="1800" dirty="0" err="1" smtClean="0"/>
              <a:t>、</a:t>
            </a:r>
            <a:r>
              <a:rPr lang="ja-JP" altLang="x-none" sz="1800" dirty="0" smtClean="0"/>
              <a:t>経皮</a:t>
            </a:r>
            <a:r>
              <a:rPr lang="x-none" altLang="ja-JP" sz="1800" dirty="0" smtClean="0"/>
              <a:t>5%</a:t>
            </a:r>
            <a:endParaRPr lang="ja-JP" altLang="en-US" sz="1800" dirty="0" smtClean="0"/>
          </a:p>
          <a:p>
            <a:pPr lvl="1" rtl="0"/>
            <a:r>
              <a:rPr lang="ja-JP" altLang="x-none" sz="1800" dirty="0" smtClean="0"/>
              <a:t>局所的な元素不純物の毒性がない</a:t>
            </a:r>
          </a:p>
          <a:p>
            <a:pPr rtl="0"/>
            <a:endParaRPr lang="ja-JP" altLang="en-US" sz="1800" b="0" dirty="0" smtClean="0"/>
          </a:p>
          <a:p>
            <a:pPr rtl="0"/>
            <a:r>
              <a:rPr lang="ja-JP" altLang="x-none" sz="1800" b="0" dirty="0" smtClean="0"/>
              <a:t>この例では、表示推奨量を用いて製品中の元素不純物の濃度を決定する。</a:t>
            </a:r>
            <a:endParaRPr lang="ja-JP" altLang="x-none" sz="1800" b="0" dirty="0"/>
          </a:p>
        </p:txBody>
      </p:sp>
    </p:spTree>
    <p:extLst>
      <p:ext uri="{BB962C8B-B14F-4D97-AF65-F5344CB8AC3E}">
        <p14:creationId xmlns:p14="http://schemas.microsoft.com/office/powerpoint/2010/main" val="133748460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例</a:t>
            </a:r>
            <a:r>
              <a:rPr lang="x-none" altLang="ja-JP" smtClean="0"/>
              <a:t>3</a:t>
            </a:r>
            <a:r>
              <a:rPr lang="ja-JP" altLang="x-none" smtClean="0">
                <a:solidFill>
                  <a:srgbClr val="FF0000"/>
                </a:solidFill>
              </a:rPr>
              <a:t> </a:t>
            </a:r>
            <a:r>
              <a:rPr lang="ja-JP" altLang="x-none" smtClean="0"/>
              <a:t>（続き）</a:t>
            </a:r>
            <a:endParaRPr lang="ja-JP" altLang="en-US"/>
          </a:p>
        </p:txBody>
      </p:sp>
      <p:sp>
        <p:nvSpPr>
          <p:cNvPr id="3" name="Content Placeholder 2"/>
          <p:cNvSpPr>
            <a:spLocks noGrp="1"/>
          </p:cNvSpPr>
          <p:nvPr>
            <p:ph idx="1"/>
          </p:nvPr>
        </p:nvSpPr>
        <p:spPr/>
        <p:txBody>
          <a:bodyPr rtlCol="0"/>
          <a:lstStyle/>
          <a:p>
            <a:pPr rtl="0"/>
            <a:r>
              <a:rPr lang="ja-JP" altLang="x-none" sz="2100" b="0" dirty="0" smtClean="0"/>
              <a:t>許容</a:t>
            </a:r>
            <a:r>
              <a:rPr lang="ja-JP" altLang="en-US" sz="2100" b="0" dirty="0" smtClean="0"/>
              <a:t>レベル</a:t>
            </a:r>
            <a:r>
              <a:rPr lang="ja-JP" altLang="x-none" sz="2100" b="0" dirty="0" smtClean="0"/>
              <a:t>（</a:t>
            </a:r>
            <a:r>
              <a:rPr lang="x-none" altLang="ja-JP" sz="2100" b="0" dirty="0" smtClean="0"/>
              <a:t>AL</a:t>
            </a:r>
            <a:r>
              <a:rPr lang="ja-JP" altLang="x-none" sz="2100" b="0" dirty="0" smtClean="0"/>
              <a:t>）を設定するために、経口製剤の</a:t>
            </a:r>
            <a:r>
              <a:rPr lang="x-none" altLang="ja-JP" sz="2100" b="0" dirty="0" smtClean="0"/>
              <a:t>PDE</a:t>
            </a:r>
            <a:r>
              <a:rPr lang="ja-JP" altLang="en-US" sz="2100" b="0" dirty="0" smtClean="0"/>
              <a:t>値</a:t>
            </a:r>
            <a:r>
              <a:rPr lang="ja-JP" altLang="x-none" sz="2100" b="0" dirty="0" smtClean="0"/>
              <a:t>を</a:t>
            </a:r>
            <a:r>
              <a:rPr lang="ja-JP" altLang="x-none" sz="2100" b="0" dirty="0" smtClean="0"/>
              <a:t>用い、バイオアベイラビリティ</a:t>
            </a:r>
            <a:r>
              <a:rPr lang="x-none" altLang="ja-JP" sz="2100" b="0" dirty="0" smtClean="0"/>
              <a:t>5%</a:t>
            </a:r>
            <a:r>
              <a:rPr lang="ja-JP" altLang="x-none" sz="2100" b="0" dirty="0" smtClean="0"/>
              <a:t>（</a:t>
            </a:r>
            <a:r>
              <a:rPr lang="x-none" altLang="ja-JP" sz="2100" b="0" dirty="0" smtClean="0"/>
              <a:t>0.05</a:t>
            </a:r>
            <a:r>
              <a:rPr lang="ja-JP" altLang="x-none" sz="2100" b="0" dirty="0" smtClean="0"/>
              <a:t>）及び保持係数 </a:t>
            </a:r>
            <a:r>
              <a:rPr lang="x-none" altLang="ja-JP" sz="2100" b="0" dirty="0" smtClean="0"/>
              <a:t>= 1</a:t>
            </a:r>
            <a:r>
              <a:rPr lang="ja-JP" altLang="x-none" sz="2100" b="0" dirty="0" smtClean="0"/>
              <a:t>で</a:t>
            </a:r>
            <a:r>
              <a:rPr lang="ja-JP" altLang="en-US" sz="2100" b="0" dirty="0" smtClean="0"/>
              <a:t>調整</a:t>
            </a:r>
            <a:r>
              <a:rPr lang="ja-JP" altLang="x-none" sz="2100" b="0" dirty="0" smtClean="0"/>
              <a:t>する</a:t>
            </a:r>
          </a:p>
          <a:p>
            <a:pPr rtl="0"/>
            <a:r>
              <a:rPr lang="x-none" altLang="ja-JP" sz="2100" b="0" dirty="0" smtClean="0"/>
              <a:t>AL = PDE × CF × RF</a:t>
            </a:r>
            <a:endParaRPr lang="ja-JP" altLang="en-US" sz="2100" b="0" dirty="0" smtClean="0"/>
          </a:p>
          <a:p>
            <a:pPr rtl="0"/>
            <a:r>
              <a:rPr lang="ja-JP" altLang="x-none" sz="2100" b="0" dirty="0" smtClean="0"/>
              <a:t>元素不純物</a:t>
            </a:r>
            <a:r>
              <a:rPr lang="x-none" altLang="ja-JP" sz="2100" b="0" dirty="0" smtClean="0"/>
              <a:t>X</a:t>
            </a:r>
            <a:r>
              <a:rPr lang="ja-JP" altLang="x-none" sz="2100" b="0" dirty="0" smtClean="0"/>
              <a:t>の</a:t>
            </a:r>
            <a:r>
              <a:rPr lang="x-none" altLang="ja-JP" sz="2100" b="0" dirty="0" smtClean="0"/>
              <a:t>AL = 100 µg/day × (1 / 0.05) × 1 = 2000 µg/day</a:t>
            </a:r>
            <a:endParaRPr lang="ja-JP" altLang="en-US" sz="2100" b="0" dirty="0" smtClean="0"/>
          </a:p>
          <a:p>
            <a:pPr rtl="0"/>
            <a:r>
              <a:rPr lang="ja-JP" altLang="x-none" sz="2100" b="0" dirty="0" smtClean="0"/>
              <a:t>表示によれば、</a:t>
            </a:r>
            <a:r>
              <a:rPr lang="x-none" altLang="ja-JP" sz="2100" b="0" dirty="0" smtClean="0"/>
              <a:t>28 g</a:t>
            </a:r>
            <a:r>
              <a:rPr lang="ja-JP" altLang="x-none" sz="2100" b="0" dirty="0" smtClean="0"/>
              <a:t>入りチューブは</a:t>
            </a:r>
            <a:r>
              <a:rPr lang="x-none" altLang="ja-JP" sz="2100" b="0" dirty="0" smtClean="0"/>
              <a:t>1</a:t>
            </a:r>
            <a:r>
              <a:rPr lang="ja-JP" altLang="x-none" sz="2100" b="0" dirty="0" smtClean="0"/>
              <a:t>日</a:t>
            </a:r>
            <a:r>
              <a:rPr lang="x-none" altLang="ja-JP" sz="2100" b="0" dirty="0" smtClean="0"/>
              <a:t>3</a:t>
            </a:r>
            <a:r>
              <a:rPr lang="ja-JP" altLang="x-none" sz="2100" b="0" dirty="0" smtClean="0"/>
              <a:t>～</a:t>
            </a:r>
            <a:r>
              <a:rPr lang="x-none" altLang="ja-JP" sz="2100" b="0" dirty="0" smtClean="0"/>
              <a:t>4</a:t>
            </a:r>
            <a:r>
              <a:rPr lang="ja-JP" altLang="x-none" sz="2100" b="0" dirty="0" smtClean="0"/>
              <a:t>回使用して</a:t>
            </a:r>
            <a:r>
              <a:rPr lang="x-none" altLang="ja-JP" sz="2100" b="0" dirty="0" smtClean="0"/>
              <a:t>7</a:t>
            </a:r>
            <a:r>
              <a:rPr lang="ja-JP" altLang="x-none" sz="2100" b="0" dirty="0" smtClean="0"/>
              <a:t>日分、又は</a:t>
            </a:r>
            <a:r>
              <a:rPr lang="x-none" altLang="ja-JP" sz="2100" b="0" dirty="0" smtClean="0"/>
              <a:t>1</a:t>
            </a:r>
            <a:r>
              <a:rPr lang="ja-JP" altLang="x-none" sz="2100" b="0" dirty="0" smtClean="0"/>
              <a:t>日使用量が</a:t>
            </a:r>
            <a:r>
              <a:rPr lang="x-none" altLang="ja-JP" sz="2100" b="0" dirty="0" smtClean="0"/>
              <a:t>4 g</a:t>
            </a:r>
            <a:endParaRPr lang="ja-JP" altLang="en-US" sz="2100" b="0" dirty="0" smtClean="0"/>
          </a:p>
          <a:p>
            <a:pPr rtl="0"/>
            <a:r>
              <a:rPr lang="ja-JP" altLang="x-none" sz="2100" b="0" dirty="0" smtClean="0"/>
              <a:t>濃度</a:t>
            </a:r>
            <a:r>
              <a:rPr lang="x-none" altLang="ja-JP" sz="2100" b="0" dirty="0" smtClean="0"/>
              <a:t>2000 µg/day / 4 g/day = 500 µg/g</a:t>
            </a:r>
            <a:endParaRPr lang="ja-JP" altLang="en-US" sz="2100" b="0" dirty="0" smtClean="0"/>
          </a:p>
          <a:p>
            <a:pPr marL="0" indent="0" rtl="0">
              <a:buNone/>
            </a:pPr>
            <a:endParaRPr lang="ja-JP" altLang="en-US" sz="2100" dirty="0" smtClean="0"/>
          </a:p>
          <a:p>
            <a:pPr rtl="0"/>
            <a:endParaRPr lang="ja-JP" altLang="en-US" dirty="0"/>
          </a:p>
        </p:txBody>
      </p:sp>
    </p:spTree>
    <p:extLst>
      <p:ext uri="{BB962C8B-B14F-4D97-AF65-F5344CB8AC3E}">
        <p14:creationId xmlns:p14="http://schemas.microsoft.com/office/powerpoint/2010/main" val="206992135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例</a:t>
            </a:r>
            <a:r>
              <a:rPr lang="x-none" altLang="ja-JP" smtClean="0"/>
              <a:t>4</a:t>
            </a:r>
            <a:r>
              <a:rPr lang="ja-JP" altLang="x-none" smtClean="0"/>
              <a:t>：点耳薬</a:t>
            </a:r>
            <a:endParaRPr lang="ja-JP" altLang="en-US"/>
          </a:p>
        </p:txBody>
      </p:sp>
      <p:sp>
        <p:nvSpPr>
          <p:cNvPr id="3" name="Content Placeholder 2"/>
          <p:cNvSpPr>
            <a:spLocks noGrp="1"/>
          </p:cNvSpPr>
          <p:nvPr>
            <p:ph idx="1"/>
          </p:nvPr>
        </p:nvSpPr>
        <p:spPr/>
        <p:txBody>
          <a:bodyPr rtlCol="0"/>
          <a:lstStyle/>
          <a:p>
            <a:pPr rtl="0"/>
            <a:r>
              <a:rPr lang="ja-JP" altLang="x-none" sz="2100" b="0" dirty="0" smtClean="0"/>
              <a:t>リスクアセスメントで</a:t>
            </a:r>
            <a:r>
              <a:rPr lang="x-none" altLang="ja-JP" sz="2100" b="0" dirty="0" smtClean="0"/>
              <a:t>2</a:t>
            </a:r>
            <a:r>
              <a:rPr lang="ja-JP" altLang="x-none" sz="2100" b="0" dirty="0" smtClean="0"/>
              <a:t>種類の元素不純物の存在が示唆されている</a:t>
            </a:r>
          </a:p>
          <a:p>
            <a:pPr rtl="0"/>
            <a:r>
              <a:rPr lang="ja-JP" altLang="x-none" sz="2100" b="0" dirty="0" smtClean="0"/>
              <a:t>科学文献を検索した結果、経路依存的な毒性は</a:t>
            </a:r>
            <a:r>
              <a:rPr lang="ja-JP" altLang="en-US" sz="2100" b="0" dirty="0" smtClean="0"/>
              <a:t>予想されな</a:t>
            </a:r>
            <a:r>
              <a:rPr lang="ja-JP" altLang="x-none" sz="2100" b="0" dirty="0" smtClean="0"/>
              <a:t>い</a:t>
            </a:r>
          </a:p>
          <a:p>
            <a:pPr rtl="0"/>
            <a:r>
              <a:rPr lang="ja-JP" altLang="x-none" sz="2100" b="0" dirty="0" smtClean="0"/>
              <a:t>許容量を導出するために出発点の</a:t>
            </a:r>
            <a:r>
              <a:rPr lang="x-none" altLang="ja-JP" sz="2100" b="0" dirty="0" smtClean="0"/>
              <a:t>PDE</a:t>
            </a:r>
            <a:r>
              <a:rPr lang="ja-JP" altLang="en-US" sz="2100" b="0" dirty="0" smtClean="0"/>
              <a:t>値</a:t>
            </a:r>
            <a:r>
              <a:rPr lang="ja-JP" altLang="x-none" sz="2100" b="0" dirty="0" smtClean="0"/>
              <a:t>を</a:t>
            </a:r>
            <a:r>
              <a:rPr lang="ja-JP" altLang="x-none" sz="2100" b="0" dirty="0" smtClean="0"/>
              <a:t>決定する方法は、元素不純物によって異なることがある </a:t>
            </a:r>
          </a:p>
          <a:p>
            <a:pPr lvl="1" rtl="0"/>
            <a:r>
              <a:rPr lang="ja-JP" altLang="x-none" sz="1900" b="0" dirty="0" smtClean="0"/>
              <a:t>元素不純物</a:t>
            </a:r>
            <a:r>
              <a:rPr lang="x-none" altLang="ja-JP" sz="1900" b="0" dirty="0" smtClean="0"/>
              <a:t>X</a:t>
            </a:r>
            <a:r>
              <a:rPr lang="ja-JP" altLang="x-none" sz="1900" b="0" dirty="0" smtClean="0"/>
              <a:t>：</a:t>
            </a:r>
          </a:p>
          <a:p>
            <a:pPr lvl="2" rtl="0"/>
            <a:r>
              <a:rPr lang="ja-JP" altLang="x-none" sz="1800" dirty="0" smtClean="0"/>
              <a:t>この経路ではバイオアベイラビリティが高い。出発点として注射での</a:t>
            </a:r>
            <a:r>
              <a:rPr lang="x-none" altLang="ja-JP" sz="1800" dirty="0" smtClean="0"/>
              <a:t>PDE</a:t>
            </a:r>
            <a:r>
              <a:rPr lang="ja-JP" altLang="en-US" sz="1800" dirty="0" smtClean="0"/>
              <a:t>値</a:t>
            </a:r>
            <a:r>
              <a:rPr lang="ja-JP" altLang="x-none" sz="1800" dirty="0" smtClean="0"/>
              <a:t>を</a:t>
            </a:r>
            <a:r>
              <a:rPr lang="ja-JP" altLang="x-none" sz="1800" dirty="0" smtClean="0"/>
              <a:t>提案。</a:t>
            </a:r>
            <a:endParaRPr lang="ja-JP" altLang="en-US" sz="1800" dirty="0" smtClean="0"/>
          </a:p>
          <a:p>
            <a:pPr lvl="1" rtl="0"/>
            <a:r>
              <a:rPr lang="ja-JP" altLang="x-none" sz="1900" b="0" dirty="0" smtClean="0"/>
              <a:t>元素不純物</a:t>
            </a:r>
            <a:r>
              <a:rPr lang="x-none" altLang="ja-JP" sz="1900" b="0" dirty="0" smtClean="0"/>
              <a:t>Y</a:t>
            </a:r>
            <a:r>
              <a:rPr lang="ja-JP" altLang="x-none" sz="1900" b="0" dirty="0" smtClean="0"/>
              <a:t>：</a:t>
            </a:r>
          </a:p>
          <a:p>
            <a:pPr lvl="2" rtl="0"/>
            <a:r>
              <a:rPr lang="ja-JP" altLang="x-none" sz="1800" dirty="0" smtClean="0"/>
              <a:t>この経路では全身バイオアベイラビリティが低い（</a:t>
            </a:r>
            <a:r>
              <a:rPr lang="x-none" altLang="ja-JP" sz="1800" dirty="0" smtClean="0"/>
              <a:t>&lt;1%</a:t>
            </a:r>
            <a:r>
              <a:rPr lang="ja-JP" altLang="x-none" sz="1800" dirty="0" smtClean="0"/>
              <a:t>）。出発点として経口製剤の</a:t>
            </a:r>
            <a:r>
              <a:rPr lang="x-none" altLang="ja-JP" sz="1800" dirty="0" smtClean="0"/>
              <a:t>PDE</a:t>
            </a:r>
            <a:r>
              <a:rPr lang="ja-JP" altLang="en-US" sz="1800" dirty="0" smtClean="0"/>
              <a:t>値</a:t>
            </a:r>
            <a:r>
              <a:rPr lang="ja-JP" altLang="x-none" sz="1800" dirty="0" smtClean="0"/>
              <a:t>を</a:t>
            </a:r>
            <a:r>
              <a:rPr lang="ja-JP" altLang="x-none" sz="1800" dirty="0" smtClean="0"/>
              <a:t>提案。</a:t>
            </a:r>
            <a:endParaRPr lang="ja-JP" altLang="en-US" sz="1800" dirty="0"/>
          </a:p>
        </p:txBody>
      </p:sp>
    </p:spTree>
    <p:extLst>
      <p:ext uri="{BB962C8B-B14F-4D97-AF65-F5344CB8AC3E}">
        <p14:creationId xmlns:p14="http://schemas.microsoft.com/office/powerpoint/2010/main" val="115056995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t>例</a:t>
            </a:r>
            <a:r>
              <a:rPr lang="x-none" altLang="ja-JP" dirty="0" smtClean="0"/>
              <a:t>5</a:t>
            </a:r>
            <a:r>
              <a:rPr lang="ja-JP" altLang="x-none" dirty="0" smtClean="0"/>
              <a:t>：局所毒性を示す元素不純物</a:t>
            </a:r>
            <a:endParaRPr lang="ja-JP" altLang="en-US" dirty="0"/>
          </a:p>
        </p:txBody>
      </p:sp>
      <p:sp>
        <p:nvSpPr>
          <p:cNvPr id="3" name="Content Placeholder 2"/>
          <p:cNvSpPr>
            <a:spLocks noGrp="1"/>
          </p:cNvSpPr>
          <p:nvPr>
            <p:ph idx="1"/>
          </p:nvPr>
        </p:nvSpPr>
        <p:spPr/>
        <p:txBody>
          <a:bodyPr rtlCol="0">
            <a:normAutofit/>
          </a:bodyPr>
          <a:lstStyle/>
          <a:p>
            <a:pPr rtl="0"/>
            <a:r>
              <a:rPr lang="ja-JP" altLang="x-none" sz="1800" b="0" dirty="0" smtClean="0"/>
              <a:t>皮下（</a:t>
            </a:r>
            <a:r>
              <a:rPr lang="x-none" altLang="ja-JP" sz="1800" b="0" dirty="0" smtClean="0"/>
              <a:t>SC</a:t>
            </a:r>
            <a:r>
              <a:rPr lang="ja-JP" altLang="x-none" sz="1800" b="0" dirty="0" smtClean="0"/>
              <a:t>）経路で送達する製剤 </a:t>
            </a:r>
          </a:p>
          <a:p>
            <a:pPr lvl="1" rtl="0"/>
            <a:r>
              <a:rPr lang="ja-JP" altLang="x-none" sz="1800" b="0" dirty="0" smtClean="0"/>
              <a:t>元素不純物</a:t>
            </a:r>
            <a:r>
              <a:rPr lang="x-none" altLang="ja-JP" sz="1800" b="0" dirty="0" smtClean="0"/>
              <a:t>X</a:t>
            </a:r>
            <a:r>
              <a:rPr lang="ja-JP" altLang="x-none" sz="1800" b="0" dirty="0" smtClean="0"/>
              <a:t>を</a:t>
            </a:r>
            <a:r>
              <a:rPr lang="x-none" altLang="ja-JP" sz="1800" b="0" dirty="0" smtClean="0"/>
              <a:t>90</a:t>
            </a:r>
            <a:r>
              <a:rPr lang="ja-JP" altLang="x-none" sz="1800" b="0" dirty="0" smtClean="0"/>
              <a:t>日毒性試験でラットに皮下経路で投与したとき、注射部位に肉腫を生じる</a:t>
            </a:r>
          </a:p>
          <a:p>
            <a:pPr lvl="2" rtl="0"/>
            <a:r>
              <a:rPr lang="ja-JP" altLang="x-none" sz="1800" dirty="0" smtClean="0"/>
              <a:t>皮下経路で</a:t>
            </a:r>
            <a:r>
              <a:rPr lang="x-none" altLang="ja-JP" sz="1800" dirty="0" smtClean="0"/>
              <a:t>3 x/</a:t>
            </a:r>
            <a:r>
              <a:rPr lang="ja-JP" altLang="x-none" sz="1800" dirty="0" smtClean="0"/>
              <a:t>週の投与を行うとき、肉腫に対する無影響量（</a:t>
            </a:r>
            <a:r>
              <a:rPr lang="x-none" altLang="ja-JP" sz="1800" dirty="0" smtClean="0"/>
              <a:t>NOEL</a:t>
            </a:r>
            <a:r>
              <a:rPr lang="ja-JP" altLang="x-none" sz="1800" dirty="0" smtClean="0"/>
              <a:t>）は</a:t>
            </a:r>
            <a:r>
              <a:rPr lang="x-none" altLang="ja-JP" sz="1800" dirty="0" smtClean="0"/>
              <a:t>1 mg/kg/day</a:t>
            </a:r>
            <a:r>
              <a:rPr lang="ja-JP" altLang="x-none" sz="1800" dirty="0" smtClean="0"/>
              <a:t>である</a:t>
            </a:r>
            <a:endParaRPr lang="ja-JP" altLang="en-US" sz="1800" b="0" dirty="0" smtClean="0"/>
          </a:p>
          <a:p>
            <a:pPr lvl="1" rtl="0"/>
            <a:r>
              <a:rPr lang="ja-JP" altLang="x-none" sz="1800" dirty="0" smtClean="0"/>
              <a:t>注射部位以外で腫瘍は認められなかった</a:t>
            </a:r>
          </a:p>
          <a:p>
            <a:pPr lvl="1" rtl="0"/>
            <a:r>
              <a:rPr lang="ja-JP" altLang="x-none" sz="1800" dirty="0" smtClean="0"/>
              <a:t>肉腫発生のメカニズムとして疑われるものは局所刺激である</a:t>
            </a:r>
          </a:p>
          <a:p>
            <a:pPr lvl="1" rtl="0"/>
            <a:r>
              <a:rPr lang="ja-JP" altLang="x-none" sz="1800" dirty="0" smtClean="0"/>
              <a:t>許容量（</a:t>
            </a:r>
            <a:r>
              <a:rPr lang="x-none" altLang="ja-JP" sz="1800" dirty="0" smtClean="0"/>
              <a:t>AL</a:t>
            </a:r>
            <a:r>
              <a:rPr lang="ja-JP" altLang="x-none" sz="1800" dirty="0" smtClean="0"/>
              <a:t>）を導くために、付録</a:t>
            </a:r>
            <a:r>
              <a:rPr lang="x-none" altLang="ja-JP" sz="1800" dirty="0" smtClean="0"/>
              <a:t>1</a:t>
            </a:r>
            <a:r>
              <a:rPr lang="ja-JP" altLang="x-none" sz="1800" dirty="0" smtClean="0"/>
              <a:t>で概略</a:t>
            </a:r>
            <a:r>
              <a:rPr lang="ja-JP" altLang="x-none" sz="1800" dirty="0" smtClean="0"/>
              <a:t>する修正</a:t>
            </a:r>
            <a:r>
              <a:rPr lang="ja-JP" altLang="x-none" sz="1800" dirty="0" smtClean="0"/>
              <a:t>係数を用いる。</a:t>
            </a:r>
          </a:p>
          <a:p>
            <a:pPr lvl="2" rtl="0"/>
            <a:r>
              <a:rPr lang="x-none" altLang="ja-JP" sz="1800" dirty="0" smtClean="0"/>
              <a:t>F1 = 5</a:t>
            </a:r>
            <a:r>
              <a:rPr lang="ja-JP" altLang="x-none" sz="1800" dirty="0" err="1" smtClean="0"/>
              <a:t>、</a:t>
            </a:r>
            <a:r>
              <a:rPr lang="x-none" altLang="ja-JP" sz="1800" dirty="0" smtClean="0"/>
              <a:t>F2 = 10</a:t>
            </a:r>
            <a:r>
              <a:rPr lang="ja-JP" altLang="x-none" sz="1800" dirty="0" err="1" smtClean="0"/>
              <a:t>、</a:t>
            </a:r>
            <a:r>
              <a:rPr lang="x-none" altLang="ja-JP" sz="1800" dirty="0" smtClean="0"/>
              <a:t>F3 = 5</a:t>
            </a:r>
            <a:r>
              <a:rPr lang="ja-JP" altLang="x-none" sz="1800" dirty="0" err="1" smtClean="0"/>
              <a:t>、</a:t>
            </a:r>
            <a:r>
              <a:rPr lang="x-none" altLang="ja-JP" sz="1800" dirty="0" smtClean="0"/>
              <a:t>F4 = 10</a:t>
            </a:r>
            <a:r>
              <a:rPr lang="ja-JP" altLang="x-none" sz="1800" dirty="0" err="1" smtClean="0"/>
              <a:t>、</a:t>
            </a:r>
            <a:r>
              <a:rPr lang="x-none" altLang="ja-JP" sz="1800" dirty="0" smtClean="0"/>
              <a:t>F5 = 1</a:t>
            </a:r>
            <a:endParaRPr lang="ja-JP" altLang="x-none" sz="1800" dirty="0" smtClean="0"/>
          </a:p>
          <a:p>
            <a:pPr lvl="2" rtl="0"/>
            <a:r>
              <a:rPr lang="x-none" altLang="ja-JP" sz="1800" dirty="0" smtClean="0"/>
              <a:t>7</a:t>
            </a:r>
            <a:r>
              <a:rPr lang="ja-JP" altLang="x-none" sz="1800" dirty="0" smtClean="0"/>
              <a:t>日間の投薬に合わせて調節する</a:t>
            </a:r>
          </a:p>
          <a:p>
            <a:pPr lvl="2" rtl="0"/>
            <a:r>
              <a:rPr lang="ja-JP" altLang="x-none" sz="1800" dirty="0" smtClean="0"/>
              <a:t>注射部位に肉腫が見られることから、 </a:t>
            </a:r>
            <a:r>
              <a:rPr lang="x-none" altLang="ja-JP" sz="1800" dirty="0" smtClean="0"/>
              <a:t>F4</a:t>
            </a:r>
            <a:r>
              <a:rPr lang="ja-JP" altLang="x-none" sz="1800" dirty="0" smtClean="0"/>
              <a:t>に係数</a:t>
            </a:r>
            <a:r>
              <a:rPr lang="x-none" altLang="ja-JP" sz="1800" dirty="0" smtClean="0"/>
              <a:t>10</a:t>
            </a:r>
            <a:r>
              <a:rPr lang="ja-JP" altLang="x-none" sz="1800" dirty="0" smtClean="0"/>
              <a:t>を用いた</a:t>
            </a:r>
          </a:p>
          <a:p>
            <a:pPr lvl="1" rtl="0"/>
            <a:r>
              <a:rPr lang="x-none" altLang="ja-JP" sz="1800" dirty="0" smtClean="0"/>
              <a:t>AL = 1 mg/kg/day × 50 kg × (3 </a:t>
            </a:r>
            <a:r>
              <a:rPr lang="ja-JP" altLang="x-none" sz="1800" dirty="0" smtClean="0"/>
              <a:t>日</a:t>
            </a:r>
            <a:r>
              <a:rPr lang="x-none" altLang="ja-JP" sz="1800" dirty="0" smtClean="0"/>
              <a:t>/7 </a:t>
            </a:r>
            <a:r>
              <a:rPr lang="ja-JP" altLang="x-none" sz="1800" dirty="0" smtClean="0"/>
              <a:t>日</a:t>
            </a:r>
            <a:r>
              <a:rPr lang="x-none" altLang="ja-JP" sz="1800" dirty="0" smtClean="0"/>
              <a:t>) /  5 × 10 × 5 × 10 × 1 = 9 µg/day</a:t>
            </a:r>
            <a:endParaRPr lang="ja-JP" altLang="en-US" sz="1800" dirty="0" smtClean="0"/>
          </a:p>
          <a:p>
            <a:pPr lvl="1" rtl="0"/>
            <a:endParaRPr lang="ja-JP" altLang="en-US" b="0" dirty="0" smtClean="0"/>
          </a:p>
          <a:p>
            <a:pPr lvl="1" rtl="0"/>
            <a:endParaRPr lang="ja-JP" altLang="en-US" b="0" dirty="0" smtClean="0"/>
          </a:p>
          <a:p>
            <a:pPr rtl="0"/>
            <a:endParaRPr lang="ja-JP" altLang="en-US" b="0" dirty="0" smtClean="0"/>
          </a:p>
          <a:p>
            <a:pPr rtl="0"/>
            <a:endParaRPr lang="ja-JP" altLang="en-US" b="0" dirty="0"/>
          </a:p>
        </p:txBody>
      </p:sp>
    </p:spTree>
    <p:extLst>
      <p:ext uri="{BB962C8B-B14F-4D97-AF65-F5344CB8AC3E}">
        <p14:creationId xmlns:p14="http://schemas.microsoft.com/office/powerpoint/2010/main" val="245057968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600" smtClean="0"/>
              <a:t>例</a:t>
            </a:r>
            <a:r>
              <a:rPr lang="x-none" altLang="ja-JP" sz="3600" smtClean="0"/>
              <a:t>6</a:t>
            </a:r>
            <a:r>
              <a:rPr lang="ja-JP" altLang="x-none" sz="3600" smtClean="0"/>
              <a:t>：ツタウルシ用かゆみ止めクリーム</a:t>
            </a:r>
            <a:endParaRPr lang="ja-JP" altLang="en-US" sz="3600"/>
          </a:p>
        </p:txBody>
      </p:sp>
      <p:sp>
        <p:nvSpPr>
          <p:cNvPr id="3" name="Content Placeholder 2"/>
          <p:cNvSpPr>
            <a:spLocks noGrp="1"/>
          </p:cNvSpPr>
          <p:nvPr>
            <p:ph idx="1"/>
          </p:nvPr>
        </p:nvSpPr>
        <p:spPr/>
        <p:txBody>
          <a:bodyPr rtlCol="0">
            <a:normAutofit lnSpcReduction="10000"/>
          </a:bodyPr>
          <a:lstStyle/>
          <a:p>
            <a:pPr rtl="0"/>
            <a:r>
              <a:rPr lang="ja-JP" altLang="x-none" b="0" dirty="0" smtClean="0"/>
              <a:t>シナリオ</a:t>
            </a:r>
          </a:p>
          <a:p>
            <a:pPr lvl="1" rtl="0"/>
            <a:r>
              <a:rPr lang="ja-JP" altLang="x-none" dirty="0" smtClean="0">
                <a:ea typeface="+mn-ea"/>
              </a:rPr>
              <a:t>原薬は皮膚浸透性を示さない</a:t>
            </a:r>
          </a:p>
          <a:p>
            <a:pPr lvl="1" rtl="0"/>
            <a:r>
              <a:rPr lang="ja-JP" altLang="x-none" dirty="0" smtClean="0">
                <a:ea typeface="+mn-ea"/>
              </a:rPr>
              <a:t>吸収促進剤を使用していない</a:t>
            </a:r>
          </a:p>
          <a:p>
            <a:pPr lvl="1" rtl="0"/>
            <a:r>
              <a:rPr lang="ja-JP" altLang="x-none" dirty="0" smtClean="0">
                <a:ea typeface="+mn-ea"/>
              </a:rPr>
              <a:t>閉塞</a:t>
            </a:r>
            <a:r>
              <a:rPr lang="ja-JP" altLang="en-US" dirty="0" smtClean="0">
                <a:ea typeface="+mn-ea"/>
              </a:rPr>
              <a:t>し</a:t>
            </a:r>
            <a:r>
              <a:rPr lang="ja-JP" altLang="x-none" dirty="0" smtClean="0">
                <a:ea typeface="+mn-ea"/>
              </a:rPr>
              <a:t>ない</a:t>
            </a:r>
            <a:r>
              <a:rPr lang="ja-JP" altLang="x-none" dirty="0" smtClean="0">
                <a:ea typeface="+mn-ea"/>
              </a:rPr>
              <a:t>。目と口の周りを避ける。</a:t>
            </a:r>
          </a:p>
          <a:p>
            <a:pPr lvl="1" rtl="0"/>
            <a:r>
              <a:rPr lang="ja-JP" altLang="x-none" dirty="0" smtClean="0">
                <a:ea typeface="+mn-ea"/>
              </a:rPr>
              <a:t>必要に応じて塗布（およその用量は体表面積の</a:t>
            </a:r>
            <a:r>
              <a:rPr lang="x-none" altLang="ja-JP" dirty="0" smtClean="0">
                <a:ea typeface="+mn-ea"/>
              </a:rPr>
              <a:t>10%</a:t>
            </a:r>
            <a:r>
              <a:rPr lang="ja-JP" altLang="x-none" dirty="0" smtClean="0">
                <a:ea typeface="+mn-ea"/>
              </a:rPr>
              <a:t>に対して</a:t>
            </a:r>
            <a:r>
              <a:rPr lang="x-none" altLang="ja-JP" dirty="0" smtClean="0">
                <a:ea typeface="+mn-ea"/>
              </a:rPr>
              <a:t>3 g/day</a:t>
            </a:r>
            <a:r>
              <a:rPr lang="ja-JP" altLang="x-none" dirty="0" smtClean="0">
                <a:ea typeface="+mn-ea"/>
              </a:rPr>
              <a:t>である）</a:t>
            </a:r>
          </a:p>
          <a:p>
            <a:pPr lvl="1" rtl="0"/>
            <a:r>
              <a:rPr lang="ja-JP" altLang="x-none" dirty="0" smtClean="0">
                <a:ea typeface="+mn-ea"/>
              </a:rPr>
              <a:t>保持係数（</a:t>
            </a:r>
            <a:r>
              <a:rPr lang="x-none" altLang="ja-JP" dirty="0" smtClean="0">
                <a:ea typeface="+mn-ea"/>
              </a:rPr>
              <a:t>RF</a:t>
            </a:r>
            <a:r>
              <a:rPr lang="ja-JP" altLang="x-none" dirty="0" smtClean="0">
                <a:ea typeface="+mn-ea"/>
              </a:rPr>
              <a:t>） </a:t>
            </a:r>
            <a:r>
              <a:rPr lang="x-none" altLang="ja-JP" dirty="0" smtClean="0">
                <a:ea typeface="+mn-ea"/>
              </a:rPr>
              <a:t>= 1</a:t>
            </a:r>
            <a:endParaRPr lang="ja-JP" altLang="x-none" dirty="0" smtClean="0">
              <a:ea typeface="+mn-ea"/>
            </a:endParaRPr>
          </a:p>
          <a:p>
            <a:pPr lvl="1" rtl="0"/>
            <a:r>
              <a:rPr lang="ja-JP" altLang="x-none" dirty="0" smtClean="0">
                <a:ea typeface="+mn-ea"/>
              </a:rPr>
              <a:t>補正係数（</a:t>
            </a:r>
            <a:r>
              <a:rPr lang="x-none" altLang="ja-JP" dirty="0" smtClean="0">
                <a:ea typeface="+mn-ea"/>
              </a:rPr>
              <a:t>CF</a:t>
            </a:r>
            <a:r>
              <a:rPr lang="ja-JP" altLang="x-none" dirty="0" smtClean="0">
                <a:ea typeface="+mn-ea"/>
              </a:rPr>
              <a:t>）を適用（スライド</a:t>
            </a:r>
            <a:r>
              <a:rPr lang="x-none" altLang="ja-JP" dirty="0" smtClean="0">
                <a:ea typeface="+mn-ea"/>
              </a:rPr>
              <a:t>6</a:t>
            </a:r>
            <a:r>
              <a:rPr lang="ja-JP" altLang="x-none" dirty="0" smtClean="0">
                <a:ea typeface="+mn-ea"/>
              </a:rPr>
              <a:t>を参照）</a:t>
            </a:r>
          </a:p>
          <a:p>
            <a:pPr lvl="1" rtl="0"/>
            <a:r>
              <a:rPr lang="ja-JP" altLang="x-none" dirty="0" smtClean="0">
                <a:ea typeface="+mn-ea"/>
              </a:rPr>
              <a:t>検出されたクラス</a:t>
            </a:r>
            <a:r>
              <a:rPr lang="x-none" altLang="ja-JP" dirty="0" smtClean="0">
                <a:ea typeface="+mn-ea"/>
              </a:rPr>
              <a:t>1</a:t>
            </a:r>
            <a:r>
              <a:rPr lang="ja-JP" altLang="x-none" dirty="0" smtClean="0">
                <a:ea typeface="+mn-ea"/>
              </a:rPr>
              <a:t>元素不純物：</a:t>
            </a:r>
            <a:r>
              <a:rPr lang="x-none" altLang="ja-JP" dirty="0" smtClean="0">
                <a:ea typeface="+mn-ea"/>
              </a:rPr>
              <a:t>Hg</a:t>
            </a:r>
            <a:r>
              <a:rPr lang="ja-JP" altLang="x-none" dirty="0" smtClean="0">
                <a:ea typeface="+mn-ea"/>
              </a:rPr>
              <a:t>（</a:t>
            </a:r>
            <a:r>
              <a:rPr lang="x-none" altLang="ja-JP" dirty="0" smtClean="0">
                <a:ea typeface="+mn-ea"/>
              </a:rPr>
              <a:t>1 µg/g</a:t>
            </a:r>
            <a:r>
              <a:rPr lang="ja-JP" altLang="x-none" dirty="0" smtClean="0">
                <a:ea typeface="+mn-ea"/>
              </a:rPr>
              <a:t>）及び</a:t>
            </a:r>
            <a:r>
              <a:rPr lang="x-none" altLang="ja-JP" dirty="0" smtClean="0">
                <a:ea typeface="+mn-ea"/>
              </a:rPr>
              <a:t>Pb</a:t>
            </a:r>
            <a:r>
              <a:rPr lang="ja-JP" altLang="x-none" dirty="0" smtClean="0">
                <a:ea typeface="+mn-ea"/>
              </a:rPr>
              <a:t>（</a:t>
            </a:r>
            <a:r>
              <a:rPr lang="x-none" altLang="ja-JP" dirty="0" smtClean="0">
                <a:ea typeface="+mn-ea"/>
              </a:rPr>
              <a:t>2.5 µg/g</a:t>
            </a:r>
            <a:r>
              <a:rPr lang="ja-JP" altLang="x-none" dirty="0" smtClean="0">
                <a:ea typeface="+mn-ea"/>
              </a:rPr>
              <a:t>）</a:t>
            </a:r>
            <a:endParaRPr lang="ja-JP" altLang="en-US" dirty="0" smtClean="0">
              <a:ea typeface="+mn-ea"/>
            </a:endParaRPr>
          </a:p>
          <a:p>
            <a:pPr lvl="1" rtl="0"/>
            <a:r>
              <a:rPr lang="ja-JP" altLang="x-none" dirty="0" smtClean="0">
                <a:ea typeface="+mn-ea"/>
              </a:rPr>
              <a:t>検出されたクラス</a:t>
            </a:r>
            <a:r>
              <a:rPr lang="x-none" altLang="ja-JP" dirty="0" smtClean="0">
                <a:ea typeface="+mn-ea"/>
              </a:rPr>
              <a:t>2</a:t>
            </a:r>
            <a:r>
              <a:rPr lang="ja-JP" altLang="x-none" dirty="0" smtClean="0">
                <a:ea typeface="+mn-ea"/>
              </a:rPr>
              <a:t>元素不純物：</a:t>
            </a:r>
            <a:r>
              <a:rPr lang="x-none" altLang="ja-JP" dirty="0" smtClean="0">
                <a:ea typeface="+mn-ea"/>
              </a:rPr>
              <a:t>Tl</a:t>
            </a:r>
            <a:r>
              <a:rPr lang="ja-JP" altLang="x-none" dirty="0" smtClean="0">
                <a:ea typeface="+mn-ea"/>
              </a:rPr>
              <a:t>（</a:t>
            </a:r>
            <a:r>
              <a:rPr lang="x-none" altLang="ja-JP" dirty="0" smtClean="0">
                <a:ea typeface="+mn-ea"/>
              </a:rPr>
              <a:t>50 µg/g</a:t>
            </a:r>
            <a:r>
              <a:rPr lang="ja-JP" altLang="x-none" dirty="0" smtClean="0">
                <a:ea typeface="+mn-ea"/>
              </a:rPr>
              <a:t>）</a:t>
            </a:r>
            <a:endParaRPr lang="ja-JP" altLang="en-US" dirty="0" smtClean="0">
              <a:ea typeface="+mn-ea"/>
            </a:endParaRPr>
          </a:p>
          <a:p>
            <a:pPr lvl="1" rtl="0"/>
            <a:endParaRPr lang="ja-JP" altLang="en-US" b="0" dirty="0">
              <a:ea typeface="+mn-ea"/>
            </a:endParaRPr>
          </a:p>
        </p:txBody>
      </p:sp>
    </p:spTree>
    <p:extLst>
      <p:ext uri="{BB962C8B-B14F-4D97-AF65-F5344CB8AC3E}">
        <p14:creationId xmlns:p14="http://schemas.microsoft.com/office/powerpoint/2010/main" val="160786158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en-US" smtClean="0"/>
              <a:t>法的通知</a:t>
            </a:r>
            <a:endParaRPr lang="ja-JP" altLang="en-US"/>
          </a:p>
        </p:txBody>
      </p:sp>
      <p:sp>
        <p:nvSpPr>
          <p:cNvPr id="3" name="Content Placeholder 2"/>
          <p:cNvSpPr>
            <a:spLocks noGrp="1"/>
          </p:cNvSpPr>
          <p:nvPr>
            <p:ph idx="1"/>
          </p:nvPr>
        </p:nvSpPr>
        <p:spPr/>
        <p:txBody>
          <a:bodyPr rtlCol="0"/>
          <a:lstStyle/>
          <a:p>
            <a:pPr marL="0" indent="0" rtl="0">
              <a:lnSpc>
                <a:spcPct val="110000"/>
              </a:lnSpc>
              <a:buNone/>
            </a:pPr>
            <a:r>
              <a:rPr lang="ja-JP" altLang="en-US" sz="1700" b="0" dirty="0" smtClean="0"/>
              <a:t>本プレゼンテーションは著作権で保護されており、本プレゼンテーションにおける</a:t>
            </a:r>
            <a:r>
              <a:rPr lang="x-none" altLang="ja-JP" sz="1700" b="0" dirty="0" smtClean="0"/>
              <a:t>ICH</a:t>
            </a:r>
            <a:r>
              <a:rPr lang="ja-JP" altLang="en-US" sz="1700" b="0" dirty="0" smtClean="0"/>
              <a:t>の著作権が常に認知されるのであれば、使用、複製、他の業務への組み込み、改作、修正、翻訳、配付を行ってもよい。本プレゼンテーションの改作、修正又は翻訳を行う場合は、その変更が元のプレゼンテーションに対して／基づいて行われたことを明確に表示、区分、又は特定するために妥当な措置をとらなければならない。元のプレゼンテーションの改作、修正又は翻訳が</a:t>
            </a:r>
            <a:r>
              <a:rPr lang="x-none" altLang="ja-JP" sz="1700" b="0" dirty="0" smtClean="0"/>
              <a:t>ICH</a:t>
            </a:r>
            <a:r>
              <a:rPr lang="ja-JP" altLang="en-US" sz="1700" b="0" dirty="0" smtClean="0"/>
              <a:t>の承認や支援を受けているような印象を与えることを避けなければならない。 </a:t>
            </a:r>
          </a:p>
          <a:p>
            <a:pPr marL="0" indent="0" rtl="0">
              <a:lnSpc>
                <a:spcPct val="110000"/>
              </a:lnSpc>
              <a:buNone/>
            </a:pPr>
            <a:r>
              <a:rPr lang="ja-JP" altLang="en-US" sz="1700" b="0" dirty="0" smtClean="0"/>
              <a:t>本プレゼンテーションは現状のまま提供され、一切の保証を伴わない。いかなる場合も、</a:t>
            </a:r>
            <a:r>
              <a:rPr lang="x-none" altLang="ja-JP" sz="1700" b="0" dirty="0" smtClean="0"/>
              <a:t>ICH</a:t>
            </a:r>
            <a:r>
              <a:rPr lang="ja-JP" altLang="en-US" sz="1700" b="0" dirty="0" smtClean="0"/>
              <a:t>及び元のプレゼンテーションの著者には、本プレゼンテーションの使用によって生じる苦情、損害、その他の責任に対する法的義務はない。</a:t>
            </a:r>
          </a:p>
          <a:p>
            <a:pPr marL="0" indent="0" rtl="0">
              <a:lnSpc>
                <a:spcPct val="110000"/>
              </a:lnSpc>
              <a:buNone/>
            </a:pPr>
            <a:r>
              <a:rPr lang="ja-JP" altLang="en-US" sz="1700" b="0" dirty="0" smtClean="0"/>
              <a:t>上記の許可は、第三者が提供する内容には適用されない。したがって、第三者が著作権を持つ文書を複製する場合は、著作権保有者の許可を得なければならない。</a:t>
            </a:r>
          </a:p>
          <a:p>
            <a:pPr rtl="0">
              <a:lnSpc>
                <a:spcPct val="110000"/>
              </a:lnSpc>
            </a:pPr>
            <a:endParaRPr lang="ja-JP" altLang="en-US" dirty="0"/>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ja-JP" altLang="x-none" sz="3200" smtClean="0"/>
              <a:t>例</a:t>
            </a:r>
            <a:r>
              <a:rPr lang="x-none" altLang="ja-JP" sz="3200" smtClean="0"/>
              <a:t>6</a:t>
            </a:r>
            <a:r>
              <a:rPr lang="ja-JP" altLang="x-none" sz="3200" smtClean="0"/>
              <a:t>：ツタウルシ用かゆみ止めクリーム（続き）</a:t>
            </a:r>
            <a:endParaRPr lang="ja-JP" altLang="en-US" sz="3200"/>
          </a:p>
        </p:txBody>
      </p:sp>
      <p:sp>
        <p:nvSpPr>
          <p:cNvPr id="3" name="Content Placeholder 2"/>
          <p:cNvSpPr>
            <a:spLocks noGrp="1"/>
          </p:cNvSpPr>
          <p:nvPr>
            <p:ph idx="1"/>
          </p:nvPr>
        </p:nvSpPr>
        <p:spPr/>
        <p:txBody>
          <a:bodyPr rtlCol="0">
            <a:normAutofit/>
          </a:bodyPr>
          <a:lstStyle/>
          <a:p>
            <a:pPr rtl="0"/>
            <a:r>
              <a:rPr lang="ja-JP" altLang="x-none" sz="1800" b="0" dirty="0" smtClean="0"/>
              <a:t>バイオアベイラビリティ及び毒性に関する科学文献からの追加情報</a:t>
            </a:r>
          </a:p>
          <a:p>
            <a:pPr marL="788988" lvl="1" indent="-342900" rtl="0">
              <a:buFont typeface="Arial" panose="020B0604020202020204" pitchFamily="34" charset="0"/>
              <a:buChar char="•"/>
            </a:pPr>
            <a:r>
              <a:rPr lang="x-none" altLang="ja-JP" sz="1800" dirty="0" smtClean="0">
                <a:ea typeface="+mn-ea"/>
              </a:rPr>
              <a:t>Hg</a:t>
            </a:r>
            <a:r>
              <a:rPr lang="ja-JP" altLang="x-none" sz="1800" dirty="0" smtClean="0">
                <a:ea typeface="+mn-ea"/>
              </a:rPr>
              <a:t>：皮膚に最大</a:t>
            </a:r>
            <a:r>
              <a:rPr lang="x-none" altLang="ja-JP" sz="1800" dirty="0" smtClean="0">
                <a:ea typeface="+mn-ea"/>
              </a:rPr>
              <a:t>30%</a:t>
            </a:r>
            <a:r>
              <a:rPr lang="ja-JP" altLang="x-none" sz="1800" dirty="0" err="1" smtClean="0">
                <a:ea typeface="+mn-ea"/>
              </a:rPr>
              <a:t>まで保</a:t>
            </a:r>
            <a:r>
              <a:rPr lang="ja-JP" altLang="x-none" sz="1800" dirty="0" smtClean="0">
                <a:ea typeface="+mn-ea"/>
              </a:rPr>
              <a:t>持され得る。全身アベイラビリティは不明（</a:t>
            </a:r>
            <a:r>
              <a:rPr lang="x-none" altLang="ja-JP" sz="1800" dirty="0" smtClean="0">
                <a:ea typeface="+mn-ea"/>
              </a:rPr>
              <a:t>NERA, 2000; IPCS, 1996</a:t>
            </a:r>
            <a:r>
              <a:rPr lang="ja-JP" altLang="x-none" sz="1800" dirty="0" smtClean="0">
                <a:ea typeface="+mn-ea"/>
              </a:rPr>
              <a:t>）。液体元素</a:t>
            </a:r>
            <a:r>
              <a:rPr lang="x-none" altLang="ja-JP" sz="1800" dirty="0" smtClean="0">
                <a:ea typeface="+mn-ea"/>
              </a:rPr>
              <a:t>Hg</a:t>
            </a:r>
            <a:r>
              <a:rPr lang="ja-JP" altLang="x-none" sz="1800" dirty="0" smtClean="0">
                <a:ea typeface="+mn-ea"/>
              </a:rPr>
              <a:t>による皮膚反応は稀である（</a:t>
            </a:r>
            <a:r>
              <a:rPr lang="x-none" altLang="ja-JP" sz="1800" dirty="0" smtClean="0">
                <a:ea typeface="+mn-ea"/>
              </a:rPr>
              <a:t>ATSDR Medical Management Guide, 2014; </a:t>
            </a:r>
            <a:r>
              <a:rPr lang="x-none" altLang="ja-JP" sz="1800" dirty="0" smtClean="0">
                <a:ea typeface="+mn-ea"/>
                <a:hlinkClick r:id="rId2"/>
              </a:rPr>
              <a:t>http://www.atsdr.cdc.gov/MMG/MMG.asp?id=106&amp;tid=24</a:t>
            </a:r>
            <a:r>
              <a:rPr lang="ja-JP" altLang="x-none" sz="1800" dirty="0" smtClean="0">
                <a:ea typeface="+mn-ea"/>
              </a:rPr>
              <a:t>）。</a:t>
            </a:r>
            <a:endParaRPr lang="ja-JP" altLang="en-US" sz="1800" dirty="0" smtClean="0">
              <a:ea typeface="+mn-ea"/>
            </a:endParaRPr>
          </a:p>
          <a:p>
            <a:pPr marL="788988" lvl="1" indent="-342900" rtl="0">
              <a:buFont typeface="Arial" panose="020B0604020202020204" pitchFamily="34" charset="0"/>
              <a:buChar char="•"/>
            </a:pPr>
            <a:r>
              <a:rPr lang="x-none" altLang="ja-JP" sz="1800" dirty="0" smtClean="0">
                <a:ea typeface="+mn-ea"/>
              </a:rPr>
              <a:t>Pb</a:t>
            </a:r>
            <a:r>
              <a:rPr lang="ja-JP" altLang="x-none" sz="1800" dirty="0" smtClean="0">
                <a:ea typeface="+mn-ea"/>
              </a:rPr>
              <a:t>（無機）：経皮吸収は無視できる程度であり、初期値</a:t>
            </a:r>
            <a:r>
              <a:rPr lang="x-none" altLang="ja-JP" sz="1800" dirty="0" smtClean="0">
                <a:ea typeface="+mn-ea"/>
              </a:rPr>
              <a:t>1%</a:t>
            </a:r>
            <a:r>
              <a:rPr lang="ja-JP" altLang="x-none" sz="1800" dirty="0" smtClean="0">
                <a:ea typeface="+mn-ea"/>
              </a:rPr>
              <a:t>が許容され得る（</a:t>
            </a:r>
            <a:r>
              <a:rPr lang="x-none" altLang="ja-JP" sz="1800" dirty="0" smtClean="0">
                <a:ea typeface="+mn-ea"/>
              </a:rPr>
              <a:t>NEPI, 2000</a:t>
            </a:r>
            <a:r>
              <a:rPr lang="ja-JP" altLang="x-none" sz="1800" dirty="0" smtClean="0">
                <a:ea typeface="+mn-ea"/>
              </a:rPr>
              <a:t>）。局所皮膚毒性の徴候はない（</a:t>
            </a:r>
            <a:r>
              <a:rPr lang="x-none" altLang="ja-JP" sz="1800" dirty="0" smtClean="0">
                <a:ea typeface="+mn-ea"/>
              </a:rPr>
              <a:t>ATSDR Environmental Health and Medicine, 2012; </a:t>
            </a:r>
            <a:r>
              <a:rPr lang="x-none" altLang="ja-JP" sz="1800" dirty="0" smtClean="0">
                <a:ea typeface="+mn-ea"/>
                <a:hlinkClick r:id="rId3"/>
              </a:rPr>
              <a:t>http://www.atsdr.cdc.gov/csem/csem.asp?csem=7&amp;po=0</a:t>
            </a:r>
            <a:r>
              <a:rPr lang="ja-JP" altLang="x-none" sz="1800" dirty="0" smtClean="0">
                <a:ea typeface="+mn-ea"/>
              </a:rPr>
              <a:t>）。</a:t>
            </a:r>
          </a:p>
          <a:p>
            <a:pPr marL="788988" lvl="1" indent="-342900" rtl="0">
              <a:buFont typeface="Arial" panose="020B0604020202020204" pitchFamily="34" charset="0"/>
              <a:buChar char="•"/>
            </a:pPr>
            <a:r>
              <a:rPr lang="x-none" altLang="ja-JP" sz="1800" dirty="0" smtClean="0">
                <a:ea typeface="+mn-ea"/>
              </a:rPr>
              <a:t>Tl</a:t>
            </a:r>
            <a:r>
              <a:rPr lang="ja-JP" altLang="x-none" sz="1800" dirty="0" smtClean="0">
                <a:ea typeface="+mn-ea"/>
              </a:rPr>
              <a:t>：ゴム手袋を通して経皮吸収が起こり得る。</a:t>
            </a:r>
            <a:r>
              <a:rPr lang="x-none" altLang="ja-JP" sz="1800" dirty="0" smtClean="0">
                <a:ea typeface="+mn-ea"/>
              </a:rPr>
              <a:t>Tl</a:t>
            </a:r>
            <a:r>
              <a:rPr lang="ja-JP" altLang="x-none" sz="1800" dirty="0" smtClean="0">
                <a:ea typeface="+mn-ea"/>
              </a:rPr>
              <a:t>塩の皮膚への溶解性が高い（</a:t>
            </a:r>
            <a:r>
              <a:rPr lang="x-none" altLang="ja-JP" sz="1800" dirty="0" smtClean="0">
                <a:ea typeface="+mn-ea"/>
              </a:rPr>
              <a:t>&gt; 80%</a:t>
            </a:r>
            <a:r>
              <a:rPr lang="ja-JP" altLang="x-none" sz="1800" dirty="0" smtClean="0">
                <a:ea typeface="+mn-ea"/>
              </a:rPr>
              <a:t>）。皮膚曝露後の局所作用はない（</a:t>
            </a:r>
            <a:r>
              <a:rPr lang="x-none" altLang="ja-JP" sz="1800" dirty="0" smtClean="0">
                <a:ea typeface="+mn-ea"/>
              </a:rPr>
              <a:t>IPCS, 1996; Q3D monograph for Tl; </a:t>
            </a:r>
            <a:r>
              <a:rPr lang="x-none" altLang="ja-JP" sz="1800" dirty="0" smtClean="0">
                <a:solidFill>
                  <a:schemeClr val="tx2"/>
                </a:solidFill>
                <a:ea typeface="+mn-ea"/>
                <a:hlinkClick r:id="rId4"/>
              </a:rPr>
              <a:t>http://www.cdc.gov/niosh/ershdb/emergencyresponsecard_29750026.html</a:t>
            </a:r>
            <a:r>
              <a:rPr lang="ja-JP" altLang="x-none" sz="1800" dirty="0" smtClean="0">
                <a:ea typeface="+mn-ea"/>
              </a:rPr>
              <a:t>）。</a:t>
            </a:r>
            <a:r>
              <a:rPr lang="ja-JP" altLang="x-none" sz="2000" b="0" dirty="0" smtClean="0">
                <a:ea typeface="+mn-ea"/>
              </a:rPr>
              <a:t> </a:t>
            </a:r>
          </a:p>
          <a:p>
            <a:pPr marL="431800" indent="-342900" rtl="0">
              <a:buFont typeface="Arial" panose="020B0604020202020204" pitchFamily="34" charset="0"/>
              <a:buChar char="•"/>
            </a:pPr>
            <a:endParaRPr lang="ja-JP" altLang="en-US" sz="2000" dirty="0" smtClean="0"/>
          </a:p>
          <a:p>
            <a:pPr marL="446088" lvl="1" indent="0" rtl="0">
              <a:buNone/>
            </a:pPr>
            <a:endParaRPr lang="ja-JP" altLang="en-US" sz="1800" dirty="0" smtClean="0">
              <a:ea typeface="+mn-ea"/>
            </a:endParaRPr>
          </a:p>
          <a:p>
            <a:pPr marL="788988" lvl="1" indent="-342900" rtl="0">
              <a:buFont typeface="Arial" panose="020B0604020202020204" pitchFamily="34" charset="0"/>
              <a:buChar char="•"/>
            </a:pPr>
            <a:endParaRPr lang="ja-JP" altLang="en-US" sz="1800" dirty="0" smtClean="0">
              <a:ea typeface="+mn-ea"/>
            </a:endParaRPr>
          </a:p>
          <a:p>
            <a:pPr lvl="1" rtl="0"/>
            <a:endParaRPr lang="ja-JP" altLang="en-US" b="0" dirty="0">
              <a:ea typeface="+mn-ea"/>
            </a:endParaRPr>
          </a:p>
        </p:txBody>
      </p:sp>
    </p:spTree>
    <p:extLst>
      <p:ext uri="{BB962C8B-B14F-4D97-AF65-F5344CB8AC3E}">
        <p14:creationId xmlns:p14="http://schemas.microsoft.com/office/powerpoint/2010/main" val="265834618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1065312"/>
            <a:ext cx="8566150" cy="790575"/>
          </a:xfrm>
        </p:spPr>
        <p:txBody>
          <a:bodyPr rtlCol="0">
            <a:normAutofit/>
          </a:bodyPr>
          <a:lstStyle/>
          <a:p>
            <a:pPr rtl="0"/>
            <a:r>
              <a:rPr lang="ja-JP" altLang="x-none" sz="3200" smtClean="0"/>
              <a:t>例</a:t>
            </a:r>
            <a:r>
              <a:rPr lang="x-none" altLang="ja-JP" sz="3200" smtClean="0"/>
              <a:t>6</a:t>
            </a:r>
            <a:r>
              <a:rPr lang="ja-JP" altLang="x-none" sz="3200" smtClean="0"/>
              <a:t>：ツタウルシ用かゆみ止めクリーム（続き）</a:t>
            </a:r>
            <a:endParaRPr lang="ja-JP" altLang="x-none" sz="3200"/>
          </a:p>
        </p:txBody>
      </p:sp>
      <p:sp>
        <p:nvSpPr>
          <p:cNvPr id="3" name="Content Placeholder 2"/>
          <p:cNvSpPr>
            <a:spLocks noGrp="1"/>
          </p:cNvSpPr>
          <p:nvPr>
            <p:ph idx="1"/>
          </p:nvPr>
        </p:nvSpPr>
        <p:spPr>
          <a:xfrm>
            <a:off x="628328" y="1857400"/>
            <a:ext cx="8568952" cy="4536504"/>
          </a:xfrm>
        </p:spPr>
        <p:txBody>
          <a:bodyPr rtlCol="0">
            <a:normAutofit lnSpcReduction="10000"/>
          </a:bodyPr>
          <a:lstStyle/>
          <a:p>
            <a:pPr rtl="0"/>
            <a:r>
              <a:rPr lang="ja-JP" altLang="x-none" sz="1600" b="0" dirty="0" smtClean="0"/>
              <a:t>曝露</a:t>
            </a:r>
            <a:r>
              <a:rPr lang="x-none" altLang="ja-JP" sz="1600" b="0" dirty="0" smtClean="0"/>
              <a:t>/day</a:t>
            </a:r>
          </a:p>
          <a:p>
            <a:pPr lvl="1" rtl="0"/>
            <a:r>
              <a:rPr lang="x-none" altLang="ja-JP" sz="1600" dirty="0" smtClean="0">
                <a:ea typeface="+mn-ea"/>
              </a:rPr>
              <a:t>Hg</a:t>
            </a:r>
            <a:r>
              <a:rPr lang="ja-JP" altLang="x-none" sz="1600" dirty="0" smtClean="0">
                <a:ea typeface="+mn-ea"/>
              </a:rPr>
              <a:t>：</a:t>
            </a:r>
            <a:r>
              <a:rPr lang="x-none" altLang="ja-JP" sz="1600" dirty="0" smtClean="0">
                <a:ea typeface="+mn-ea"/>
              </a:rPr>
              <a:t>3 µg/day</a:t>
            </a:r>
            <a:r>
              <a:rPr lang="ja-JP" altLang="x-none" sz="1600" dirty="0" err="1" smtClean="0">
                <a:ea typeface="+mn-ea"/>
              </a:rPr>
              <a:t>、</a:t>
            </a:r>
            <a:r>
              <a:rPr lang="x-none" altLang="ja-JP" sz="1600" b="0" dirty="0" smtClean="0">
                <a:ea typeface="+mn-ea"/>
              </a:rPr>
              <a:t>Pb</a:t>
            </a:r>
            <a:r>
              <a:rPr lang="ja-JP" altLang="x-none" sz="1600" b="0" dirty="0" smtClean="0">
                <a:ea typeface="+mn-ea"/>
              </a:rPr>
              <a:t>：</a:t>
            </a:r>
            <a:r>
              <a:rPr lang="x-none" altLang="ja-JP" sz="1600" dirty="0" smtClean="0">
                <a:ea typeface="+mn-ea"/>
              </a:rPr>
              <a:t>7.5 µg/day</a:t>
            </a:r>
            <a:r>
              <a:rPr lang="ja-JP" altLang="x-none" sz="1600" dirty="0" err="1" smtClean="0">
                <a:ea typeface="+mn-ea"/>
              </a:rPr>
              <a:t>、</a:t>
            </a:r>
            <a:r>
              <a:rPr lang="x-none" altLang="ja-JP" sz="1600" b="0" dirty="0" smtClean="0">
                <a:ea typeface="+mn-ea"/>
              </a:rPr>
              <a:t>Tl</a:t>
            </a:r>
            <a:r>
              <a:rPr lang="ja-JP" altLang="x-none" sz="1600" dirty="0" smtClean="0">
                <a:ea typeface="+mn-ea"/>
              </a:rPr>
              <a:t>：</a:t>
            </a:r>
            <a:r>
              <a:rPr lang="x-none" altLang="ja-JP" sz="1600" dirty="0" smtClean="0">
                <a:ea typeface="+mn-ea"/>
              </a:rPr>
              <a:t>150 µg/day</a:t>
            </a:r>
            <a:endParaRPr lang="ja-JP" altLang="x-none" sz="1600" dirty="0" smtClean="0">
              <a:ea typeface="+mn-ea"/>
            </a:endParaRPr>
          </a:p>
          <a:p>
            <a:pPr rtl="0"/>
            <a:r>
              <a:rPr lang="ja-JP" altLang="x-none" sz="1600" b="0" dirty="0" smtClean="0"/>
              <a:t>評価：この製剤の許容量（</a:t>
            </a:r>
            <a:r>
              <a:rPr lang="x-none" altLang="ja-JP" sz="1600" b="0" dirty="0" smtClean="0"/>
              <a:t>AL</a:t>
            </a:r>
            <a:r>
              <a:rPr lang="ja-JP" altLang="x-none" sz="1600" b="0" dirty="0" smtClean="0"/>
              <a:t>）の計算 </a:t>
            </a:r>
          </a:p>
          <a:p>
            <a:pPr lvl="1" rtl="0"/>
            <a:r>
              <a:rPr lang="ja-JP" altLang="x-none" sz="1600" dirty="0" smtClean="0">
                <a:ea typeface="+mn-ea"/>
              </a:rPr>
              <a:t>注：</a:t>
            </a:r>
            <a:r>
              <a:rPr lang="x-none" altLang="ja-JP" sz="1600" dirty="0" smtClean="0">
                <a:ea typeface="+mn-ea"/>
              </a:rPr>
              <a:t>ICH Q3D</a:t>
            </a:r>
            <a:r>
              <a:rPr lang="ja-JP" altLang="x-none" sz="1600" dirty="0" smtClean="0">
                <a:ea typeface="+mn-ea"/>
              </a:rPr>
              <a:t>に基づく</a:t>
            </a:r>
            <a:r>
              <a:rPr lang="x-none" altLang="ja-JP" sz="1600" dirty="0" smtClean="0">
                <a:ea typeface="+mn-ea"/>
              </a:rPr>
              <a:t>PDE</a:t>
            </a:r>
            <a:r>
              <a:rPr lang="ja-JP" altLang="en-US" sz="1600" dirty="0" smtClean="0">
                <a:ea typeface="+mn-ea"/>
              </a:rPr>
              <a:t>値</a:t>
            </a:r>
            <a:r>
              <a:rPr lang="ja-JP" altLang="x-none" sz="1600" dirty="0" smtClean="0">
                <a:ea typeface="+mn-ea"/>
              </a:rPr>
              <a:t>や</a:t>
            </a:r>
            <a:r>
              <a:rPr lang="x-none" altLang="ja-JP" sz="1600" dirty="0" smtClean="0">
                <a:ea typeface="+mn-ea"/>
              </a:rPr>
              <a:t>AL</a:t>
            </a:r>
            <a:r>
              <a:rPr lang="ja-JP" altLang="x-none" sz="1600" dirty="0" smtClean="0">
                <a:ea typeface="+mn-ea"/>
              </a:rPr>
              <a:t>ではない。単に説明の目的で示す例である。</a:t>
            </a:r>
          </a:p>
          <a:p>
            <a:pPr lvl="1" rtl="0"/>
            <a:r>
              <a:rPr lang="x-none" altLang="ja-JP" sz="1600" dirty="0" smtClean="0">
                <a:ea typeface="+mn-ea"/>
              </a:rPr>
              <a:t>Hg</a:t>
            </a:r>
            <a:r>
              <a:rPr lang="ja-JP" altLang="x-none" sz="1600" dirty="0" smtClean="0">
                <a:ea typeface="+mn-ea"/>
              </a:rPr>
              <a:t>：経口製剤の</a:t>
            </a:r>
            <a:r>
              <a:rPr lang="x-none" altLang="ja-JP" sz="1600" dirty="0" smtClean="0">
                <a:ea typeface="+mn-ea"/>
              </a:rPr>
              <a:t>PDE</a:t>
            </a:r>
            <a:r>
              <a:rPr lang="ja-JP" altLang="en-US" sz="1600" dirty="0" smtClean="0">
                <a:ea typeface="+mn-ea"/>
              </a:rPr>
              <a:t>値</a:t>
            </a:r>
            <a:r>
              <a:rPr lang="ja-JP" altLang="x-none" sz="1600" dirty="0" smtClean="0">
                <a:ea typeface="+mn-ea"/>
              </a:rPr>
              <a:t>と</a:t>
            </a:r>
            <a:r>
              <a:rPr lang="ja-JP" altLang="x-none" sz="1600" dirty="0" smtClean="0">
                <a:ea typeface="+mn-ea"/>
              </a:rPr>
              <a:t>して</a:t>
            </a:r>
            <a:r>
              <a:rPr lang="x-none" altLang="ja-JP" sz="1600" dirty="0" smtClean="0">
                <a:ea typeface="+mn-ea"/>
              </a:rPr>
              <a:t>30 µg/day</a:t>
            </a:r>
            <a:r>
              <a:rPr lang="ja-JP" altLang="x-none" sz="1600" dirty="0" err="1" smtClean="0">
                <a:ea typeface="+mn-ea"/>
              </a:rPr>
              <a:t>、</a:t>
            </a:r>
            <a:r>
              <a:rPr lang="ja-JP" altLang="x-none" sz="1600" dirty="0" smtClean="0">
                <a:ea typeface="+mn-ea"/>
              </a:rPr>
              <a:t>経皮バイオアベイラビリティ</a:t>
            </a:r>
            <a:r>
              <a:rPr lang="x-none" altLang="ja-JP" sz="1600" dirty="0" smtClean="0">
                <a:ea typeface="+mn-ea"/>
              </a:rPr>
              <a:t>30%</a:t>
            </a:r>
            <a:r>
              <a:rPr lang="ja-JP" altLang="x-none" sz="1600" dirty="0" smtClean="0">
                <a:ea typeface="+mn-ea"/>
              </a:rPr>
              <a:t>及び経口バイオアベイラビリティ</a:t>
            </a:r>
            <a:r>
              <a:rPr lang="x-none" altLang="ja-JP" sz="1600" dirty="0" smtClean="0">
                <a:ea typeface="+mn-ea"/>
              </a:rPr>
              <a:t>10%</a:t>
            </a:r>
            <a:r>
              <a:rPr lang="ja-JP" altLang="x-none" sz="1600" dirty="0" smtClean="0">
                <a:ea typeface="+mn-ea"/>
              </a:rPr>
              <a:t>を用いると、許容される</a:t>
            </a:r>
            <a:r>
              <a:rPr lang="x-none" altLang="ja-JP" sz="1600" dirty="0" smtClean="0">
                <a:ea typeface="+mn-ea"/>
              </a:rPr>
              <a:t>AL</a:t>
            </a:r>
            <a:r>
              <a:rPr lang="ja-JP" altLang="x-none" sz="1600" dirty="0" smtClean="0">
                <a:ea typeface="+mn-ea"/>
              </a:rPr>
              <a:t>は</a:t>
            </a:r>
            <a:r>
              <a:rPr lang="x-none" altLang="ja-JP" sz="1600" dirty="0" smtClean="0">
                <a:ea typeface="+mn-ea"/>
              </a:rPr>
              <a:t>10 µg/day</a:t>
            </a:r>
            <a:r>
              <a:rPr lang="ja-JP" altLang="x-none" sz="1600" dirty="0" smtClean="0">
                <a:ea typeface="+mn-ea"/>
              </a:rPr>
              <a:t>である</a:t>
            </a:r>
          </a:p>
          <a:p>
            <a:pPr lvl="2" rtl="0"/>
            <a:r>
              <a:rPr lang="ja-JP" altLang="x-none" sz="1600" dirty="0" smtClean="0">
                <a:ea typeface="+mn-ea"/>
              </a:rPr>
              <a:t>適用した</a:t>
            </a:r>
            <a:r>
              <a:rPr lang="x-none" altLang="ja-JP" sz="1600" dirty="0" smtClean="0">
                <a:ea typeface="+mn-ea"/>
              </a:rPr>
              <a:t>CF</a:t>
            </a:r>
            <a:r>
              <a:rPr lang="ja-JP" altLang="x-none" sz="1600" dirty="0" err="1" smtClean="0">
                <a:ea typeface="+mn-ea"/>
              </a:rPr>
              <a:t>、</a:t>
            </a:r>
            <a:r>
              <a:rPr lang="x-none" altLang="ja-JP" sz="1600" dirty="0" smtClean="0">
                <a:ea typeface="+mn-ea"/>
              </a:rPr>
              <a:t>RF = 1</a:t>
            </a:r>
            <a:endParaRPr lang="ja-JP" altLang="x-none" sz="1600" dirty="0" smtClean="0">
              <a:ea typeface="+mn-ea"/>
            </a:endParaRPr>
          </a:p>
          <a:p>
            <a:pPr lvl="2" rtl="0"/>
            <a:r>
              <a:rPr lang="x-none" altLang="ja-JP" sz="1600" dirty="0" smtClean="0">
                <a:ea typeface="+mn-ea"/>
              </a:rPr>
              <a:t>30 µg/day × (0.1 / 0.3) × 1 = </a:t>
            </a:r>
            <a:r>
              <a:rPr lang="ja-JP" altLang="x-none" sz="1600" dirty="0" smtClean="0">
                <a:ea typeface="+mn-ea"/>
              </a:rPr>
              <a:t>～</a:t>
            </a:r>
            <a:r>
              <a:rPr lang="x-none" altLang="ja-JP" sz="1600" dirty="0" smtClean="0">
                <a:ea typeface="+mn-ea"/>
              </a:rPr>
              <a:t>10 µg/day</a:t>
            </a:r>
            <a:endParaRPr lang="ja-JP" altLang="x-none" sz="1600" dirty="0" smtClean="0">
              <a:ea typeface="+mn-ea"/>
            </a:endParaRPr>
          </a:p>
          <a:p>
            <a:pPr lvl="2" rtl="0"/>
            <a:r>
              <a:rPr lang="ja-JP" altLang="x-none" sz="1600" dirty="0" smtClean="0">
                <a:ea typeface="+mn-ea"/>
              </a:rPr>
              <a:t>結論：この製剤の</a:t>
            </a:r>
            <a:r>
              <a:rPr lang="x-none" altLang="ja-JP" sz="1600" dirty="0" smtClean="0">
                <a:ea typeface="+mn-ea"/>
              </a:rPr>
              <a:t>AL</a:t>
            </a:r>
            <a:r>
              <a:rPr lang="ja-JP" altLang="x-none" sz="1600" dirty="0" smtClean="0">
                <a:ea typeface="+mn-ea"/>
              </a:rPr>
              <a:t>は</a:t>
            </a:r>
            <a:r>
              <a:rPr lang="x-none" altLang="ja-JP" sz="1600" dirty="0" smtClean="0">
                <a:ea typeface="+mn-ea"/>
              </a:rPr>
              <a:t>3 µg/day</a:t>
            </a:r>
            <a:r>
              <a:rPr lang="ja-JP" altLang="x-none" sz="1600" dirty="0" smtClean="0">
                <a:ea typeface="+mn-ea"/>
              </a:rPr>
              <a:t>である</a:t>
            </a:r>
          </a:p>
          <a:p>
            <a:pPr lvl="1" rtl="0"/>
            <a:r>
              <a:rPr lang="x-none" altLang="ja-JP" sz="1600" b="0" dirty="0" smtClean="0">
                <a:ea typeface="+mn-ea"/>
              </a:rPr>
              <a:t>Pb</a:t>
            </a:r>
            <a:r>
              <a:rPr lang="ja-JP" altLang="x-none" sz="1600" b="0" dirty="0" smtClean="0">
                <a:ea typeface="+mn-ea"/>
              </a:rPr>
              <a:t>：</a:t>
            </a:r>
            <a:r>
              <a:rPr lang="ja-JP" altLang="x-none" sz="1600" dirty="0" smtClean="0">
                <a:ea typeface="+mn-ea"/>
              </a:rPr>
              <a:t>経口製剤の</a:t>
            </a:r>
            <a:r>
              <a:rPr lang="x-none" altLang="ja-JP" sz="1600" dirty="0" smtClean="0">
                <a:ea typeface="+mn-ea"/>
              </a:rPr>
              <a:t>PDE</a:t>
            </a:r>
            <a:r>
              <a:rPr lang="ja-JP" altLang="en-US" sz="1600" dirty="0" smtClean="0">
                <a:ea typeface="+mn-ea"/>
              </a:rPr>
              <a:t>値</a:t>
            </a:r>
            <a:r>
              <a:rPr lang="ja-JP" altLang="x-none" sz="1600" dirty="0" smtClean="0">
                <a:ea typeface="+mn-ea"/>
              </a:rPr>
              <a:t>と</a:t>
            </a:r>
            <a:r>
              <a:rPr lang="ja-JP" altLang="x-none" sz="1600" dirty="0" smtClean="0">
                <a:ea typeface="+mn-ea"/>
              </a:rPr>
              <a:t>して</a:t>
            </a:r>
            <a:r>
              <a:rPr lang="x-none" altLang="ja-JP" sz="1600" dirty="0" smtClean="0">
                <a:ea typeface="+mn-ea"/>
              </a:rPr>
              <a:t>5 µg/day</a:t>
            </a:r>
            <a:r>
              <a:rPr lang="ja-JP" altLang="x-none" sz="1600" dirty="0" err="1" smtClean="0">
                <a:ea typeface="+mn-ea"/>
              </a:rPr>
              <a:t>、</a:t>
            </a:r>
            <a:r>
              <a:rPr lang="ja-JP" altLang="x-none" sz="1600" dirty="0" smtClean="0">
                <a:ea typeface="+mn-ea"/>
              </a:rPr>
              <a:t>経口バイオアベイラビリティ</a:t>
            </a:r>
            <a:r>
              <a:rPr lang="x-none" altLang="ja-JP" sz="1600" dirty="0" smtClean="0">
                <a:ea typeface="+mn-ea"/>
              </a:rPr>
              <a:t>100%</a:t>
            </a:r>
            <a:r>
              <a:rPr lang="ja-JP" altLang="x-none" sz="1600" dirty="0" smtClean="0">
                <a:ea typeface="+mn-ea"/>
              </a:rPr>
              <a:t>及び経皮バイオアベイラビリティ</a:t>
            </a:r>
            <a:r>
              <a:rPr lang="x-none" altLang="ja-JP" sz="1600" dirty="0" smtClean="0">
                <a:ea typeface="+mn-ea"/>
              </a:rPr>
              <a:t>1%</a:t>
            </a:r>
            <a:r>
              <a:rPr lang="ja-JP" altLang="x-none" sz="1600" dirty="0" smtClean="0">
                <a:ea typeface="+mn-ea"/>
              </a:rPr>
              <a:t>を用いると、許容される</a:t>
            </a:r>
            <a:r>
              <a:rPr lang="x-none" altLang="ja-JP" sz="1600" dirty="0" smtClean="0">
                <a:ea typeface="+mn-ea"/>
              </a:rPr>
              <a:t>AL</a:t>
            </a:r>
            <a:r>
              <a:rPr lang="ja-JP" altLang="x-none" sz="1600" dirty="0" smtClean="0">
                <a:ea typeface="+mn-ea"/>
              </a:rPr>
              <a:t>は</a:t>
            </a:r>
            <a:r>
              <a:rPr lang="x-none" altLang="ja-JP" sz="1600" dirty="0" smtClean="0">
                <a:ea typeface="+mn-ea"/>
              </a:rPr>
              <a:t>500 µg/day</a:t>
            </a:r>
            <a:r>
              <a:rPr lang="ja-JP" altLang="x-none" sz="1600" dirty="0" smtClean="0">
                <a:ea typeface="+mn-ea"/>
              </a:rPr>
              <a:t>である</a:t>
            </a:r>
          </a:p>
          <a:p>
            <a:pPr lvl="2" rtl="0"/>
            <a:r>
              <a:rPr lang="x-none" altLang="ja-JP" sz="1600" dirty="0" smtClean="0">
                <a:ea typeface="+mn-ea"/>
              </a:rPr>
              <a:t>5 µg/day × (1 / 0.01) × 1 = 500 µg/day</a:t>
            </a:r>
            <a:endParaRPr lang="ja-JP" altLang="x-none" sz="1600" dirty="0" smtClean="0">
              <a:ea typeface="+mn-ea"/>
            </a:endParaRPr>
          </a:p>
          <a:p>
            <a:pPr lvl="2" rtl="0"/>
            <a:r>
              <a:rPr lang="ja-JP" altLang="x-none" sz="1600" dirty="0" smtClean="0">
                <a:ea typeface="+mn-ea"/>
              </a:rPr>
              <a:t>結論：この製剤の</a:t>
            </a:r>
            <a:r>
              <a:rPr lang="x-none" altLang="ja-JP" sz="1600" dirty="0" smtClean="0">
                <a:ea typeface="+mn-ea"/>
              </a:rPr>
              <a:t>AL</a:t>
            </a:r>
            <a:r>
              <a:rPr lang="ja-JP" altLang="x-none" sz="1600" dirty="0" smtClean="0">
                <a:ea typeface="+mn-ea"/>
              </a:rPr>
              <a:t>は</a:t>
            </a:r>
            <a:r>
              <a:rPr lang="x-none" altLang="ja-JP" sz="1600" dirty="0" smtClean="0">
                <a:ea typeface="+mn-ea"/>
              </a:rPr>
              <a:t>7.5 µg/day</a:t>
            </a:r>
            <a:r>
              <a:rPr lang="ja-JP" altLang="x-none" sz="1600" dirty="0" smtClean="0">
                <a:ea typeface="+mn-ea"/>
              </a:rPr>
              <a:t>である</a:t>
            </a:r>
          </a:p>
          <a:p>
            <a:pPr lvl="1" rtl="0"/>
            <a:r>
              <a:rPr lang="x-none" altLang="ja-JP" sz="1600" dirty="0" smtClean="0">
                <a:ea typeface="+mn-ea"/>
              </a:rPr>
              <a:t>Tl</a:t>
            </a:r>
            <a:r>
              <a:rPr lang="ja-JP" altLang="x-none" sz="1600" dirty="0" smtClean="0">
                <a:ea typeface="+mn-ea"/>
              </a:rPr>
              <a:t>：経口製剤の</a:t>
            </a:r>
            <a:r>
              <a:rPr lang="x-none" altLang="ja-JP" sz="1600" dirty="0" smtClean="0">
                <a:ea typeface="+mn-ea"/>
              </a:rPr>
              <a:t>PDE</a:t>
            </a:r>
            <a:r>
              <a:rPr lang="ja-JP" altLang="en-US" sz="1600" dirty="0" smtClean="0">
                <a:ea typeface="+mn-ea"/>
              </a:rPr>
              <a:t>値</a:t>
            </a:r>
            <a:r>
              <a:rPr lang="ja-JP" altLang="x-none" sz="1600" dirty="0" smtClean="0">
                <a:ea typeface="+mn-ea"/>
              </a:rPr>
              <a:t>と</a:t>
            </a:r>
            <a:r>
              <a:rPr lang="ja-JP" altLang="x-none" sz="1600" dirty="0" smtClean="0">
                <a:ea typeface="+mn-ea"/>
              </a:rPr>
              <a:t>して</a:t>
            </a:r>
            <a:r>
              <a:rPr lang="x-none" altLang="ja-JP" sz="1600" dirty="0" smtClean="0">
                <a:ea typeface="+mn-ea"/>
              </a:rPr>
              <a:t>8 µg/day</a:t>
            </a:r>
            <a:r>
              <a:rPr lang="ja-JP" altLang="x-none" sz="1600" dirty="0" err="1" smtClean="0">
                <a:ea typeface="+mn-ea"/>
              </a:rPr>
              <a:t>、</a:t>
            </a:r>
            <a:r>
              <a:rPr lang="ja-JP" altLang="x-none" sz="1600" dirty="0" smtClean="0">
                <a:ea typeface="+mn-ea"/>
              </a:rPr>
              <a:t>経口及び経皮バイオアベイラビリティ</a:t>
            </a:r>
            <a:r>
              <a:rPr lang="x-none" altLang="ja-JP" sz="1600" dirty="0" smtClean="0">
                <a:ea typeface="+mn-ea"/>
              </a:rPr>
              <a:t>100%</a:t>
            </a:r>
            <a:r>
              <a:rPr lang="ja-JP" altLang="x-none" sz="1600" dirty="0" smtClean="0">
                <a:ea typeface="+mn-ea"/>
              </a:rPr>
              <a:t>を用いると、</a:t>
            </a:r>
            <a:r>
              <a:rPr lang="x-none" altLang="ja-JP" sz="1600" dirty="0" smtClean="0">
                <a:ea typeface="+mn-ea"/>
              </a:rPr>
              <a:t>AL</a:t>
            </a:r>
            <a:r>
              <a:rPr lang="ja-JP" altLang="x-none" sz="1600" dirty="0" smtClean="0">
                <a:ea typeface="+mn-ea"/>
              </a:rPr>
              <a:t>の計算値は</a:t>
            </a:r>
            <a:r>
              <a:rPr lang="x-none" altLang="ja-JP" sz="1600" dirty="0" smtClean="0">
                <a:ea typeface="+mn-ea"/>
              </a:rPr>
              <a:t>8 µg/day</a:t>
            </a:r>
            <a:r>
              <a:rPr lang="ja-JP" altLang="x-none" sz="1600" dirty="0" smtClean="0">
                <a:ea typeface="+mn-ea"/>
              </a:rPr>
              <a:t>である</a:t>
            </a:r>
          </a:p>
          <a:p>
            <a:pPr lvl="2" rtl="0"/>
            <a:r>
              <a:rPr lang="x-none" altLang="ja-JP" sz="1600" dirty="0" smtClean="0">
                <a:ea typeface="+mn-ea"/>
              </a:rPr>
              <a:t>8 µg/day × (1 / 1) × 1 = 8 µg/day</a:t>
            </a:r>
            <a:endParaRPr lang="ja-JP" altLang="en-US" sz="1600" dirty="0" smtClean="0">
              <a:ea typeface="+mn-ea"/>
            </a:endParaRPr>
          </a:p>
          <a:p>
            <a:pPr lvl="2" rtl="0"/>
            <a:r>
              <a:rPr lang="ja-JP" altLang="x-none" sz="1600" dirty="0" smtClean="0">
                <a:ea typeface="+mn-ea"/>
              </a:rPr>
              <a:t>結論：追加的な管理手段や、さらなる安全性の妥当性確認が必要である </a:t>
            </a:r>
            <a:endParaRPr lang="ja-JP" altLang="en-US" sz="1600" dirty="0" smtClean="0">
              <a:ea typeface="+mn-ea"/>
            </a:endParaRPr>
          </a:p>
          <a:p>
            <a:pPr lvl="2" rtl="0"/>
            <a:endParaRPr lang="ja-JP" altLang="en-US" sz="1600" b="0" dirty="0" smtClean="0">
              <a:ea typeface="+mn-ea"/>
            </a:endParaRPr>
          </a:p>
          <a:p>
            <a:pPr rtl="0"/>
            <a:endParaRPr lang="ja-JP" altLang="en-US" b="0" dirty="0"/>
          </a:p>
        </p:txBody>
      </p:sp>
    </p:spTree>
    <p:extLst>
      <p:ext uri="{BB962C8B-B14F-4D97-AF65-F5344CB8AC3E}">
        <p14:creationId xmlns:p14="http://schemas.microsoft.com/office/powerpoint/2010/main" val="309758427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328" y="1353344"/>
            <a:ext cx="8566150" cy="576064"/>
          </a:xfrm>
        </p:spPr>
        <p:txBody>
          <a:bodyPr rtlCol="0">
            <a:normAutofit fontScale="90000"/>
          </a:bodyPr>
          <a:lstStyle/>
          <a:p>
            <a:pPr rtl="0"/>
            <a:r>
              <a:rPr lang="ja-JP" altLang="x-none" smtClean="0"/>
              <a:t>眼科用製剤に関する考察</a:t>
            </a:r>
            <a:r>
              <a:rPr lang="ja-JP" altLang="en-US" smtClean="0"/>
              <a:t/>
            </a:r>
            <a:br>
              <a:rPr lang="ja-JP" altLang="en-US" smtClean="0"/>
            </a:br>
            <a:endParaRPr lang="ja-JP" altLang="en-US"/>
          </a:p>
        </p:txBody>
      </p:sp>
      <p:sp>
        <p:nvSpPr>
          <p:cNvPr id="3" name="Content Placeholder 2"/>
          <p:cNvSpPr>
            <a:spLocks noGrp="1"/>
          </p:cNvSpPr>
          <p:nvPr>
            <p:ph sz="quarter" idx="13"/>
          </p:nvPr>
        </p:nvSpPr>
        <p:spPr>
          <a:xfrm>
            <a:off x="556320" y="2145432"/>
            <a:ext cx="8561982" cy="4608512"/>
          </a:xfrm>
        </p:spPr>
        <p:txBody>
          <a:bodyPr rtlCol="0">
            <a:normAutofit/>
          </a:bodyPr>
          <a:lstStyle/>
          <a:p>
            <a:pPr marL="285750" indent="-285750" rtl="0">
              <a:buFont typeface="Arial" panose="020B0604020202020204" pitchFamily="34" charset="0"/>
              <a:buChar char="•"/>
            </a:pPr>
            <a:r>
              <a:rPr lang="ja-JP" altLang="en-US" sz="1800" b="0" dirty="0" smtClean="0"/>
              <a:t>点眼投与</a:t>
            </a:r>
            <a:r>
              <a:rPr lang="ja-JP" altLang="x-none" sz="1800" b="0" dirty="0" smtClean="0"/>
              <a:t>経路</a:t>
            </a:r>
            <a:r>
              <a:rPr lang="ja-JP" altLang="x-none" sz="1800" b="0" dirty="0" smtClean="0"/>
              <a:t>による元素不純物の毒性について入手できる情報はほとんどない</a:t>
            </a:r>
            <a:r>
              <a:rPr lang="ja-JP" altLang="en-US" sz="1800" b="0" dirty="0" smtClean="0"/>
              <a:t>。眼</a:t>
            </a:r>
            <a:r>
              <a:rPr lang="ja-JP" altLang="x-none" sz="1800" b="0" dirty="0" smtClean="0"/>
              <a:t>は</a:t>
            </a:r>
            <a:r>
              <a:rPr lang="ja-JP" altLang="x-none" sz="1800" b="0" dirty="0" smtClean="0"/>
              <a:t>極めて敏感な器官であるため、経口製剤の</a:t>
            </a:r>
            <a:r>
              <a:rPr lang="x-none" altLang="ja-JP" sz="1800" b="0" dirty="0" smtClean="0"/>
              <a:t>PDE</a:t>
            </a:r>
            <a:r>
              <a:rPr lang="ja-JP" altLang="en-US" sz="1800" b="0" dirty="0" smtClean="0"/>
              <a:t>値</a:t>
            </a:r>
            <a:r>
              <a:rPr lang="ja-JP" altLang="x-none" sz="1800" b="0" dirty="0" smtClean="0"/>
              <a:t>が</a:t>
            </a:r>
            <a:r>
              <a:rPr lang="ja-JP" altLang="x-none" sz="1800" b="0" dirty="0" smtClean="0"/>
              <a:t>出発点として適切でないことがある。</a:t>
            </a:r>
            <a:endParaRPr lang="ja-JP" altLang="en-US" sz="1800" b="0" dirty="0" smtClean="0"/>
          </a:p>
          <a:p>
            <a:pPr marL="285750" lvl="0" indent="-285750" rtl="0">
              <a:buFont typeface="Arial" panose="020B0604020202020204" pitchFamily="34" charset="0"/>
              <a:buChar char="•"/>
            </a:pPr>
            <a:r>
              <a:rPr lang="ja-JP" altLang="x-none" sz="1800" b="0" dirty="0" smtClean="0"/>
              <a:t>眼科用製品中の元素不純物の受容性については、経路固有の評価が必要である。  以下の要因を考慮すべきであるが、これに限定されない。</a:t>
            </a:r>
          </a:p>
          <a:p>
            <a:pPr lvl="1" rtl="0"/>
            <a:r>
              <a:rPr lang="ja-JP" altLang="x-none" sz="1800" dirty="0" smtClean="0"/>
              <a:t>バイオアベイラビリティ</a:t>
            </a:r>
            <a:r>
              <a:rPr lang="ja-JP" altLang="x-none" sz="1800" dirty="0" smtClean="0"/>
              <a:t>（</a:t>
            </a:r>
            <a:r>
              <a:rPr lang="ja-JP" altLang="en-US" sz="1800" dirty="0" smtClean="0"/>
              <a:t>眼</a:t>
            </a:r>
            <a:r>
              <a:rPr lang="ja-JP" altLang="x-none" sz="1800" dirty="0" smtClean="0"/>
              <a:t>に</a:t>
            </a:r>
            <a:r>
              <a:rPr lang="ja-JP" altLang="x-none" sz="1800" dirty="0" smtClean="0"/>
              <a:t>対する値、</a:t>
            </a:r>
            <a:r>
              <a:rPr lang="ja-JP" altLang="x-none" sz="1800" dirty="0" smtClean="0"/>
              <a:t>及び</a:t>
            </a:r>
            <a:r>
              <a:rPr lang="ja-JP" altLang="en-US" sz="1800" dirty="0" smtClean="0"/>
              <a:t>眼</a:t>
            </a:r>
            <a:r>
              <a:rPr lang="ja-JP" altLang="x-none" sz="1800" dirty="0" smtClean="0"/>
              <a:t>から</a:t>
            </a:r>
            <a:r>
              <a:rPr lang="ja-JP" altLang="x-none" sz="1800" dirty="0" smtClean="0"/>
              <a:t>出る量）</a:t>
            </a:r>
          </a:p>
          <a:p>
            <a:pPr lvl="1" rtl="0"/>
            <a:r>
              <a:rPr lang="ja-JP" altLang="x-none" sz="1800" dirty="0" smtClean="0"/>
              <a:t>眼内の保持時間 </a:t>
            </a:r>
          </a:p>
          <a:p>
            <a:pPr lvl="1" rtl="0"/>
            <a:r>
              <a:rPr lang="ja-JP" altLang="x-none" sz="1800" dirty="0" smtClean="0"/>
              <a:t>製剤の</a:t>
            </a:r>
            <a:r>
              <a:rPr lang="ja-JP" altLang="en-US" sz="1800" dirty="0" smtClean="0"/>
              <a:t>溶媒</a:t>
            </a:r>
            <a:r>
              <a:rPr lang="ja-JP" altLang="x-none" sz="1800" dirty="0" smtClean="0"/>
              <a:t>（粘度など）</a:t>
            </a:r>
          </a:p>
          <a:p>
            <a:pPr lvl="1" rtl="0"/>
            <a:r>
              <a:rPr lang="ja-JP" altLang="en-US" sz="1800" dirty="0" smtClean="0"/>
              <a:t>眼</a:t>
            </a:r>
            <a:r>
              <a:rPr lang="ja-JP" altLang="x-none" sz="1800" dirty="0" smtClean="0"/>
              <a:t>及び</a:t>
            </a:r>
            <a:r>
              <a:rPr lang="ja-JP" altLang="x-none" sz="1800" dirty="0" smtClean="0"/>
              <a:t>付属器に対する局所毒性</a:t>
            </a:r>
          </a:p>
          <a:p>
            <a:pPr marL="285750" lvl="0" indent="-285750" rtl="0">
              <a:buFont typeface="Arial" panose="020B0604020202020204" pitchFamily="34" charset="0"/>
              <a:buChar char="•"/>
            </a:pPr>
            <a:r>
              <a:rPr lang="ja-JP" altLang="x-none" sz="1800" b="0" dirty="0" smtClean="0"/>
              <a:t>眼科用製品の元素不純物の量は、濃度（</a:t>
            </a:r>
            <a:r>
              <a:rPr lang="x-none" altLang="ja-JP" sz="1800" b="0" dirty="0" smtClean="0"/>
              <a:t>µg/g</a:t>
            </a:r>
            <a:r>
              <a:rPr lang="ja-JP" altLang="x-none" sz="1800" b="0" dirty="0" smtClean="0"/>
              <a:t>又は</a:t>
            </a:r>
            <a:r>
              <a:rPr lang="x-none" altLang="ja-JP" sz="1800" b="0" dirty="0" smtClean="0"/>
              <a:t>ppm</a:t>
            </a:r>
            <a:r>
              <a:rPr lang="ja-JP" altLang="x-none" sz="1800" b="0" dirty="0" smtClean="0"/>
              <a:t>）及び用量（</a:t>
            </a:r>
            <a:r>
              <a:rPr lang="x-none" altLang="ja-JP" sz="1800" b="0" dirty="0" smtClean="0"/>
              <a:t>µg/day</a:t>
            </a:r>
            <a:r>
              <a:rPr lang="ja-JP" altLang="x-none" sz="1800" b="0" dirty="0" smtClean="0"/>
              <a:t>又は</a:t>
            </a:r>
            <a:r>
              <a:rPr lang="x-none" altLang="ja-JP" sz="1800" b="0" dirty="0" smtClean="0"/>
              <a:t>µg/</a:t>
            </a:r>
            <a:r>
              <a:rPr lang="ja-JP" altLang="x-none" sz="1800" b="0" dirty="0" smtClean="0"/>
              <a:t>用量）で表すことがある。どちらも有用である。 </a:t>
            </a:r>
          </a:p>
          <a:p>
            <a:pPr marL="285750" lvl="0" indent="-285750" rtl="0">
              <a:buFont typeface="Arial" panose="020B0604020202020204" pitchFamily="34" charset="0"/>
              <a:buChar char="•"/>
            </a:pPr>
            <a:r>
              <a:rPr lang="ja-JP" altLang="x-none" sz="1800" b="0" dirty="0" smtClean="0"/>
              <a:t>眼科用製品の元素不純物については、ケースバイケースで個別に考慮する必要が生じるであろう。</a:t>
            </a:r>
            <a:endParaRPr lang="ja-JP" altLang="en-US" sz="1800" b="0" dirty="0"/>
          </a:p>
        </p:txBody>
      </p:sp>
      <p:sp>
        <p:nvSpPr>
          <p:cNvPr id="4" name="Slide Number Placeholder 3"/>
          <p:cNvSpPr>
            <a:spLocks noGrp="1"/>
          </p:cNvSpPr>
          <p:nvPr>
            <p:ph type="sldNum" idx="17"/>
          </p:nvPr>
        </p:nvSpPr>
        <p:spPr/>
        <p:txBody>
          <a:bodyPr rtlCol="0"/>
          <a:lstStyle/>
          <a:p>
            <a:pPr rtl="0">
              <a:defRPr/>
            </a:pPr>
            <a:fld id="{818F2839-6C4F-458F-B92D-DF083EE553F1}" type="slidenum">
              <a:rPr lang="fr-FR" altLang="ja-JP" smtClean="0"/>
              <a:pPr rtl="0">
                <a:defRPr/>
              </a:pPr>
              <a:t>22</a:t>
            </a:fld>
            <a:endParaRPr lang="ja-JP" altLang="fr-FR"/>
          </a:p>
        </p:txBody>
      </p:sp>
    </p:spTree>
    <p:extLst>
      <p:ext uri="{BB962C8B-B14F-4D97-AF65-F5344CB8AC3E}">
        <p14:creationId xmlns:p14="http://schemas.microsoft.com/office/powerpoint/2010/main" val="419313228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mtClean="0"/>
              <a:t>例</a:t>
            </a:r>
            <a:r>
              <a:rPr lang="x-none" altLang="ja-JP" smtClean="0"/>
              <a:t>7</a:t>
            </a:r>
            <a:r>
              <a:rPr lang="ja-JP" altLang="x-none" smtClean="0"/>
              <a:t>：ドライアイ用の点眼薬</a:t>
            </a:r>
            <a:endParaRPr lang="ja-JP" altLang="en-US"/>
          </a:p>
        </p:txBody>
      </p:sp>
      <p:sp>
        <p:nvSpPr>
          <p:cNvPr id="3" name="Content Placeholder 2"/>
          <p:cNvSpPr>
            <a:spLocks noGrp="1"/>
          </p:cNvSpPr>
          <p:nvPr>
            <p:ph idx="1"/>
          </p:nvPr>
        </p:nvSpPr>
        <p:spPr>
          <a:xfrm>
            <a:off x="700336" y="2361456"/>
            <a:ext cx="8568952" cy="4129534"/>
          </a:xfrm>
        </p:spPr>
        <p:txBody>
          <a:bodyPr rtlCol="0"/>
          <a:lstStyle/>
          <a:p>
            <a:pPr rtl="0"/>
            <a:r>
              <a:rPr lang="ja-JP" altLang="x-none" sz="1800" b="0" dirty="0" smtClean="0"/>
              <a:t>高粘度（</a:t>
            </a:r>
            <a:r>
              <a:rPr lang="x-none" altLang="ja-JP" sz="1800" b="0" dirty="0" smtClean="0"/>
              <a:t>1.3 cP</a:t>
            </a:r>
            <a:r>
              <a:rPr lang="ja-JP" altLang="x-none" sz="1800" b="0" dirty="0" smtClean="0"/>
              <a:t>）の水溶液</a:t>
            </a:r>
          </a:p>
          <a:p>
            <a:pPr rtl="0"/>
            <a:r>
              <a:rPr lang="ja-JP" altLang="x-none" sz="1800" b="0" dirty="0" smtClean="0"/>
              <a:t>眼内の保持時間は～</a:t>
            </a:r>
            <a:r>
              <a:rPr lang="x-none" altLang="ja-JP" sz="1800" b="0" dirty="0" smtClean="0"/>
              <a:t>1</a:t>
            </a:r>
            <a:r>
              <a:rPr lang="ja-JP" altLang="x-none" sz="1800" b="0" dirty="0" smtClean="0"/>
              <a:t>時間</a:t>
            </a:r>
            <a:endParaRPr lang="ja-JP" altLang="en-US" sz="1800" b="0" dirty="0" smtClean="0"/>
          </a:p>
          <a:p>
            <a:pPr rtl="0"/>
            <a:r>
              <a:rPr lang="ja-JP" altLang="x-none" sz="1800" b="0" dirty="0" smtClean="0"/>
              <a:t>吸収されず、原薬は全身で検出されない</a:t>
            </a:r>
          </a:p>
          <a:p>
            <a:pPr rtl="0"/>
            <a:r>
              <a:rPr lang="ja-JP" altLang="x-none" sz="1800" b="0" dirty="0" smtClean="0"/>
              <a:t>必要に応じて～</a:t>
            </a:r>
            <a:r>
              <a:rPr lang="x-none" altLang="ja-JP" sz="1800" b="0" dirty="0" smtClean="0"/>
              <a:t>4</a:t>
            </a:r>
            <a:r>
              <a:rPr lang="ja-JP" altLang="x-none" sz="1800" b="0" dirty="0" smtClean="0"/>
              <a:t>回</a:t>
            </a:r>
            <a:r>
              <a:rPr lang="x-none" altLang="ja-JP" sz="1800" b="0" dirty="0" smtClean="0"/>
              <a:t>/day</a:t>
            </a:r>
            <a:r>
              <a:rPr lang="ja-JP" altLang="x-none" sz="1800" b="0" dirty="0" err="1" smtClean="0"/>
              <a:t>、</a:t>
            </a:r>
            <a:r>
              <a:rPr lang="x-none" altLang="ja-JP" sz="1800" b="0" dirty="0" smtClean="0"/>
              <a:t>1</a:t>
            </a:r>
            <a:r>
              <a:rPr lang="ja-JP" altLang="x-none" sz="1800" b="0" dirty="0" smtClean="0"/>
              <a:t>滴（～</a:t>
            </a:r>
            <a:r>
              <a:rPr lang="x-none" altLang="ja-JP" sz="1800" b="0" dirty="0" smtClean="0"/>
              <a:t>50 µL</a:t>
            </a:r>
            <a:r>
              <a:rPr lang="ja-JP" altLang="x-none" sz="1800" b="0" dirty="0" smtClean="0"/>
              <a:t>）を投与する。</a:t>
            </a:r>
          </a:p>
          <a:p>
            <a:pPr rtl="0"/>
            <a:r>
              <a:rPr lang="x-none" altLang="ja-JP" sz="1800" b="0" dirty="0" smtClean="0"/>
              <a:t>0.1 µg/mL</a:t>
            </a:r>
            <a:r>
              <a:rPr lang="ja-JP" altLang="x-none" sz="1800" b="0" dirty="0" smtClean="0"/>
              <a:t>（</a:t>
            </a:r>
            <a:r>
              <a:rPr lang="x-none" altLang="ja-JP" sz="1800" b="0" dirty="0" smtClean="0"/>
              <a:t>0.1 µg/g</a:t>
            </a:r>
            <a:r>
              <a:rPr lang="ja-JP" altLang="x-none" sz="1800" b="0" dirty="0" smtClean="0"/>
              <a:t>）の元素不純物</a:t>
            </a:r>
            <a:r>
              <a:rPr lang="x-none" altLang="ja-JP" sz="1800" b="0" dirty="0" smtClean="0"/>
              <a:t>X</a:t>
            </a:r>
            <a:r>
              <a:rPr lang="ja-JP" altLang="x-none" sz="1800" b="0" dirty="0" smtClean="0"/>
              <a:t>が製剤中で検出される</a:t>
            </a:r>
            <a:endParaRPr lang="ja-JP" altLang="en-US" sz="1800" b="0" dirty="0" smtClean="0"/>
          </a:p>
          <a:p>
            <a:pPr lvl="1" rtl="0"/>
            <a:r>
              <a:rPr lang="ja-JP" altLang="x-none" sz="1800" dirty="0" smtClean="0">
                <a:ea typeface="+mn-ea"/>
              </a:rPr>
              <a:t>元素不純物の</a:t>
            </a:r>
            <a:r>
              <a:rPr lang="x-none" altLang="ja-JP" sz="1800" dirty="0" smtClean="0">
                <a:ea typeface="+mn-ea"/>
              </a:rPr>
              <a:t>1</a:t>
            </a:r>
            <a:r>
              <a:rPr lang="ja-JP" altLang="x-none" sz="1800" dirty="0" smtClean="0">
                <a:ea typeface="+mn-ea"/>
              </a:rPr>
              <a:t>日総曝露量は</a:t>
            </a:r>
            <a:r>
              <a:rPr lang="x-none" altLang="ja-JP" sz="1800" dirty="0" smtClean="0">
                <a:ea typeface="+mn-ea"/>
              </a:rPr>
              <a:t>0.02 µg/day</a:t>
            </a:r>
            <a:r>
              <a:rPr lang="ja-JP" altLang="x-none" sz="1800" dirty="0" smtClean="0">
                <a:ea typeface="+mn-ea"/>
              </a:rPr>
              <a:t>である</a:t>
            </a:r>
            <a:endParaRPr lang="ja-JP" altLang="en-US" sz="1800" dirty="0" smtClean="0">
              <a:ea typeface="+mn-ea"/>
            </a:endParaRPr>
          </a:p>
          <a:p>
            <a:pPr lvl="1" rtl="0"/>
            <a:r>
              <a:rPr lang="ja-JP" altLang="x-none" sz="1800" dirty="0" smtClean="0">
                <a:ea typeface="+mn-ea"/>
              </a:rPr>
              <a:t>元素不純物</a:t>
            </a:r>
            <a:r>
              <a:rPr lang="x-none" altLang="ja-JP" sz="1800" dirty="0" smtClean="0">
                <a:ea typeface="+mn-ea"/>
              </a:rPr>
              <a:t>X</a:t>
            </a:r>
            <a:r>
              <a:rPr lang="ja-JP" altLang="x-none" sz="1800" dirty="0" smtClean="0">
                <a:ea typeface="+mn-ea"/>
              </a:rPr>
              <a:t>を用いた静注及び経口データが入手可能である：これらの報告書に眼毒性は記されていない。用量</a:t>
            </a:r>
            <a:r>
              <a:rPr lang="x-none" altLang="ja-JP" sz="1800" dirty="0" smtClean="0">
                <a:ea typeface="+mn-ea"/>
              </a:rPr>
              <a:t>10 mg/kg</a:t>
            </a:r>
            <a:r>
              <a:rPr lang="ja-JP" altLang="x-none" sz="1800" dirty="0" smtClean="0">
                <a:ea typeface="+mn-ea"/>
              </a:rPr>
              <a:t>の静注での腎毒性が記されている。</a:t>
            </a:r>
          </a:p>
          <a:p>
            <a:pPr rtl="0"/>
            <a:r>
              <a:rPr lang="ja-JP" altLang="x-none" sz="1800" b="0" dirty="0" smtClean="0"/>
              <a:t>入手可能なデータ及び曝露経路から判断して、この製剤における許容量は、</a:t>
            </a:r>
            <a:r>
              <a:rPr lang="x-none" altLang="ja-JP" sz="1800" b="0" dirty="0" smtClean="0"/>
              <a:t>1</a:t>
            </a:r>
            <a:r>
              <a:rPr lang="ja-JP" altLang="x-none" sz="1800" b="0" dirty="0" smtClean="0"/>
              <a:t>日曝露量</a:t>
            </a:r>
            <a:r>
              <a:rPr lang="x-none" altLang="ja-JP" sz="1800" b="0" dirty="0" smtClean="0"/>
              <a:t>0.02 µg/day</a:t>
            </a:r>
            <a:r>
              <a:rPr lang="ja-JP" altLang="x-none" sz="1800" b="0" dirty="0" smtClean="0"/>
              <a:t>（</a:t>
            </a:r>
            <a:r>
              <a:rPr lang="x-none" altLang="ja-JP" sz="1800" b="0" dirty="0" smtClean="0"/>
              <a:t>0.1 µg/g</a:t>
            </a:r>
            <a:r>
              <a:rPr lang="ja-JP" altLang="x-none" sz="1800" b="0" dirty="0" smtClean="0"/>
              <a:t>）と考えられる。</a:t>
            </a:r>
            <a:endParaRPr lang="ja-JP" altLang="en-US" sz="1800" b="0" dirty="0"/>
          </a:p>
        </p:txBody>
      </p:sp>
    </p:spTree>
    <p:extLst>
      <p:ext uri="{BB962C8B-B14F-4D97-AF65-F5344CB8AC3E}">
        <p14:creationId xmlns:p14="http://schemas.microsoft.com/office/powerpoint/2010/main" val="13757574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dirty="0" smtClean="0"/>
              <a:t>概略</a:t>
            </a:r>
            <a:endParaRPr lang="ja-JP" altLang="en-US" dirty="0"/>
          </a:p>
        </p:txBody>
      </p:sp>
      <p:sp>
        <p:nvSpPr>
          <p:cNvPr id="3" name="Content Placeholder 2"/>
          <p:cNvSpPr>
            <a:spLocks noGrp="1"/>
          </p:cNvSpPr>
          <p:nvPr>
            <p:ph idx="1"/>
          </p:nvPr>
        </p:nvSpPr>
        <p:spPr/>
        <p:txBody>
          <a:bodyPr rtlCol="0"/>
          <a:lstStyle/>
          <a:p>
            <a:pPr rtl="0"/>
            <a:r>
              <a:rPr lang="ja-JP" altLang="x-none" dirty="0" smtClean="0"/>
              <a:t>一般的指針</a:t>
            </a:r>
          </a:p>
          <a:p>
            <a:pPr rtl="0"/>
            <a:r>
              <a:rPr lang="ja-JP" altLang="x-none" dirty="0" smtClean="0"/>
              <a:t>ある種の外用剤に関する考察</a:t>
            </a:r>
          </a:p>
          <a:p>
            <a:pPr lvl="1" rtl="0"/>
            <a:r>
              <a:rPr lang="ja-JP" altLang="x-none" dirty="0" smtClean="0">
                <a:ea typeface="+mn-ea"/>
              </a:rPr>
              <a:t>原則を説明するための例</a:t>
            </a:r>
          </a:p>
          <a:p>
            <a:pPr lvl="2" rtl="0"/>
            <a:r>
              <a:rPr lang="ja-JP" altLang="x-none" dirty="0" smtClean="0">
                <a:ea typeface="+mn-ea"/>
              </a:rPr>
              <a:t>皮膚外用剤</a:t>
            </a:r>
          </a:p>
          <a:p>
            <a:pPr lvl="2" rtl="0"/>
            <a:r>
              <a:rPr lang="ja-JP" altLang="x-none" dirty="0" smtClean="0">
                <a:ea typeface="+mn-ea"/>
              </a:rPr>
              <a:t>点耳薬</a:t>
            </a:r>
          </a:p>
          <a:p>
            <a:pPr rtl="0"/>
            <a:r>
              <a:rPr lang="ja-JP" altLang="x-none" dirty="0" smtClean="0"/>
              <a:t>眼科用製剤に関する考察</a:t>
            </a:r>
          </a:p>
          <a:p>
            <a:pPr lvl="1" rtl="0"/>
            <a:r>
              <a:rPr lang="ja-JP" altLang="x-none" dirty="0" smtClean="0">
                <a:ea typeface="+mn-ea"/>
              </a:rPr>
              <a:t>例：点眼薬</a:t>
            </a:r>
            <a:endParaRPr lang="ja-JP" altLang="en-US" dirty="0">
              <a:ea typeface="+mn-ea"/>
            </a:endParaRPr>
          </a:p>
        </p:txBody>
      </p:sp>
    </p:spTree>
    <p:extLst>
      <p:ext uri="{BB962C8B-B14F-4D97-AF65-F5344CB8AC3E}">
        <p14:creationId xmlns:p14="http://schemas.microsoft.com/office/powerpoint/2010/main" val="381696362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00088" y="2290961"/>
            <a:ext cx="8566150" cy="790575"/>
          </a:xfrm>
        </p:spPr>
        <p:txBody>
          <a:bodyPr rtlCol="0">
            <a:normAutofit fontScale="90000"/>
          </a:bodyPr>
          <a:lstStyle/>
          <a:p>
            <a:pPr algn="ctr" rtl="0"/>
            <a:r>
              <a:rPr lang="ja-JP" altLang="x-none" dirty="0" smtClean="0"/>
              <a:t>経路固有の許容</a:t>
            </a:r>
            <a:r>
              <a:rPr lang="ja-JP" altLang="en-US" dirty="0" smtClean="0"/>
              <a:t>レベル</a:t>
            </a:r>
            <a:r>
              <a:rPr lang="ja-JP" altLang="x-none" dirty="0" smtClean="0"/>
              <a:t> （</a:t>
            </a:r>
            <a:r>
              <a:rPr lang="x-none" altLang="ja-JP" dirty="0" smtClean="0"/>
              <a:t>AL</a:t>
            </a:r>
            <a:r>
              <a:rPr lang="ja-JP" altLang="x-none" dirty="0" smtClean="0"/>
              <a:t>）を</a:t>
            </a:r>
            <a:r>
              <a:rPr lang="ja-JP" altLang="en-US" dirty="0" smtClean="0"/>
              <a:t>算出</a:t>
            </a:r>
            <a:r>
              <a:rPr lang="ja-JP" altLang="x-none" dirty="0" smtClean="0"/>
              <a:t>するための一般的アプローチ</a:t>
            </a:r>
            <a:endParaRPr lang="ja-JP" altLang="x-none" dirty="0"/>
          </a:p>
        </p:txBody>
      </p:sp>
    </p:spTree>
    <p:extLst>
      <p:ext uri="{BB962C8B-B14F-4D97-AF65-F5344CB8AC3E}">
        <p14:creationId xmlns:p14="http://schemas.microsoft.com/office/powerpoint/2010/main" val="166838278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344" y="1209329"/>
            <a:ext cx="8566150" cy="1198841"/>
          </a:xfrm>
        </p:spPr>
        <p:txBody>
          <a:bodyPr rtlCol="0"/>
          <a:lstStyle/>
          <a:p>
            <a:pPr lvl="0" rtl="0"/>
            <a:r>
              <a:rPr lang="ja-JP" altLang="x-none" sz="2800" dirty="0" smtClean="0"/>
              <a:t>経路依存的な安全性評価</a:t>
            </a:r>
            <a:r>
              <a:rPr lang="ja-JP" altLang="en-US" sz="2800" dirty="0" smtClean="0"/>
              <a:t>開始にあたっての基本方針</a:t>
            </a:r>
            <a:endParaRPr lang="ja-JP" altLang="en-US" strike="sngStrike" dirty="0"/>
          </a:p>
        </p:txBody>
      </p:sp>
      <p:sp>
        <p:nvSpPr>
          <p:cNvPr id="3" name="Content Placeholder 2"/>
          <p:cNvSpPr>
            <a:spLocks noGrp="1"/>
          </p:cNvSpPr>
          <p:nvPr>
            <p:ph idx="1"/>
          </p:nvPr>
        </p:nvSpPr>
        <p:spPr>
          <a:xfrm>
            <a:off x="772344" y="2357121"/>
            <a:ext cx="8568953" cy="4637926"/>
          </a:xfrm>
        </p:spPr>
        <p:txBody>
          <a:bodyPr rtlCol="0"/>
          <a:lstStyle/>
          <a:p>
            <a:pPr rtl="0"/>
            <a:r>
              <a:rPr lang="ja-JP" altLang="x-none" sz="1800" b="0" dirty="0" smtClean="0"/>
              <a:t>出発点として、付録</a:t>
            </a:r>
            <a:r>
              <a:rPr lang="x-none" altLang="ja-JP" sz="1800" b="0" dirty="0" smtClean="0"/>
              <a:t>3</a:t>
            </a:r>
            <a:r>
              <a:rPr lang="ja-JP" altLang="x-none" sz="1800" b="0" dirty="0" smtClean="0"/>
              <a:t>に示す経口製剤の許容一日曝露量（</a:t>
            </a:r>
            <a:r>
              <a:rPr lang="x-none" altLang="ja-JP" sz="1800" b="0" dirty="0" smtClean="0"/>
              <a:t>PDE</a:t>
            </a:r>
            <a:r>
              <a:rPr lang="ja-JP" altLang="x-none" sz="1800" b="0" dirty="0" smtClean="0"/>
              <a:t>）を考慮する</a:t>
            </a:r>
          </a:p>
          <a:p>
            <a:pPr lvl="1" rtl="0"/>
            <a:r>
              <a:rPr lang="ja-JP" altLang="x-none" sz="1600" dirty="0" smtClean="0"/>
              <a:t>製品の目的とする作用を考慮する－局所（かゆみ止めクリーム）又は全身性（ニコチンパッチ）</a:t>
            </a:r>
          </a:p>
          <a:p>
            <a:pPr lvl="1" rtl="0"/>
            <a:r>
              <a:rPr lang="ja-JP" altLang="x-none" sz="1600" dirty="0" smtClean="0"/>
              <a:t>高いバイオアベイラビリティを意図する</a:t>
            </a:r>
            <a:r>
              <a:rPr lang="ja-JP" altLang="en-US" sz="1600" dirty="0" smtClean="0"/>
              <a:t>製剤では</a:t>
            </a:r>
            <a:r>
              <a:rPr lang="ja-JP" altLang="x-none" sz="1600" dirty="0" smtClean="0"/>
              <a:t>、注射による</a:t>
            </a:r>
            <a:r>
              <a:rPr lang="x-none" altLang="ja-JP" sz="1600" dirty="0" smtClean="0"/>
              <a:t>PDE</a:t>
            </a:r>
            <a:r>
              <a:rPr lang="ja-JP" altLang="en-US" sz="1600" dirty="0" smtClean="0"/>
              <a:t>値</a:t>
            </a:r>
            <a:r>
              <a:rPr lang="ja-JP" altLang="x-none" sz="1600" dirty="0" smtClean="0"/>
              <a:t>が</a:t>
            </a:r>
            <a:r>
              <a:rPr lang="ja-JP" altLang="x-none" sz="1600" dirty="0" smtClean="0"/>
              <a:t>適切な出発点と</a:t>
            </a:r>
            <a:r>
              <a:rPr lang="ja-JP" altLang="en-US" sz="1600" dirty="0" smtClean="0"/>
              <a:t>なる場合がある</a:t>
            </a:r>
            <a:endParaRPr lang="ja-JP" altLang="x-none" sz="1600" strike="sngStrike" dirty="0" smtClean="0">
              <a:solidFill>
                <a:srgbClr val="FF0000"/>
              </a:solidFill>
            </a:endParaRPr>
          </a:p>
          <a:p>
            <a:pPr rtl="0"/>
            <a:r>
              <a:rPr lang="ja-JP" altLang="x-none" sz="1800" b="0" dirty="0" smtClean="0"/>
              <a:t>意図した曝露経路で曝露したときに局所作用が見込まれるかどうかを評価する。 </a:t>
            </a:r>
          </a:p>
          <a:p>
            <a:pPr lvl="1" rtl="0"/>
            <a:r>
              <a:rPr lang="ja-JP" altLang="x-none" sz="1800" dirty="0" smtClean="0"/>
              <a:t>局所作用が見込まれる場合は、経口製剤の設定</a:t>
            </a:r>
            <a:r>
              <a:rPr lang="x-none" altLang="ja-JP" sz="1800" dirty="0" smtClean="0"/>
              <a:t>PDE</a:t>
            </a:r>
            <a:r>
              <a:rPr lang="ja-JP" altLang="en-US" sz="1800" dirty="0" smtClean="0"/>
              <a:t>値</a:t>
            </a:r>
            <a:r>
              <a:rPr lang="ja-JP" altLang="x-none" sz="1800" dirty="0" smtClean="0"/>
              <a:t>の</a:t>
            </a:r>
            <a:r>
              <a:rPr lang="ja-JP" altLang="en-US" sz="1800" dirty="0" smtClean="0"/>
              <a:t>調整</a:t>
            </a:r>
            <a:r>
              <a:rPr lang="ja-JP" altLang="x-none" sz="1800" dirty="0" smtClean="0"/>
              <a:t>が必要になることがある。 </a:t>
            </a:r>
          </a:p>
          <a:p>
            <a:pPr lvl="1" rtl="0"/>
            <a:r>
              <a:rPr lang="ja-JP" altLang="x-none" sz="1800" dirty="0" smtClean="0"/>
              <a:t>経口製剤の</a:t>
            </a:r>
            <a:r>
              <a:rPr lang="x-none" altLang="ja-JP" sz="1800" dirty="0" smtClean="0"/>
              <a:t>PDE</a:t>
            </a:r>
            <a:r>
              <a:rPr lang="ja-JP" altLang="en-US" sz="1800" dirty="0" smtClean="0"/>
              <a:t>値</a:t>
            </a:r>
            <a:r>
              <a:rPr lang="ja-JP" altLang="x-none" sz="1800" dirty="0" smtClean="0"/>
              <a:t>の</a:t>
            </a:r>
            <a:r>
              <a:rPr lang="ja-JP" altLang="x-none" sz="1800" dirty="0" smtClean="0"/>
              <a:t>設定に用いた</a:t>
            </a:r>
            <a:r>
              <a:rPr lang="ja-JP" altLang="en-US" sz="1800" dirty="0" smtClean="0"/>
              <a:t>有害作用</a:t>
            </a:r>
            <a:r>
              <a:rPr lang="ja-JP" altLang="x-none" sz="1800" dirty="0" smtClean="0"/>
              <a:t>に</a:t>
            </a:r>
            <a:r>
              <a:rPr lang="ja-JP" altLang="en-US" sz="1800" dirty="0" smtClean="0"/>
              <a:t>関連する</a:t>
            </a:r>
            <a:r>
              <a:rPr lang="ja-JP" altLang="x-none" sz="1800" dirty="0" smtClean="0"/>
              <a:t>作用がみこまれる用量／曝露量を考慮する。 </a:t>
            </a:r>
          </a:p>
          <a:p>
            <a:pPr rtl="0"/>
            <a:r>
              <a:rPr lang="ja-JP" altLang="x-none" sz="1800" b="0" dirty="0" smtClean="0"/>
              <a:t>局所作用が見込まれない場合は、経口製剤の</a:t>
            </a:r>
            <a:r>
              <a:rPr lang="x-none" altLang="ja-JP" sz="1800" b="0" dirty="0" smtClean="0"/>
              <a:t>PDE</a:t>
            </a:r>
            <a:r>
              <a:rPr lang="ja-JP" altLang="en-US" sz="1800" b="0" dirty="0" smtClean="0"/>
              <a:t>値</a:t>
            </a:r>
            <a:r>
              <a:rPr lang="ja-JP" altLang="x-none" sz="1800" b="0" dirty="0" smtClean="0"/>
              <a:t>を</a:t>
            </a:r>
            <a:r>
              <a:rPr lang="ja-JP" altLang="x-none" sz="1800" b="0" dirty="0" smtClean="0"/>
              <a:t>調整する必要はない。</a:t>
            </a:r>
            <a:endParaRPr lang="ja-JP" altLang="en-US" sz="1800" b="0" dirty="0"/>
          </a:p>
        </p:txBody>
      </p:sp>
    </p:spTree>
    <p:extLst>
      <p:ext uri="{BB962C8B-B14F-4D97-AF65-F5344CB8AC3E}">
        <p14:creationId xmlns:p14="http://schemas.microsoft.com/office/powerpoint/2010/main" val="51871792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344" y="1209329"/>
            <a:ext cx="8566150" cy="1198841"/>
          </a:xfrm>
        </p:spPr>
        <p:txBody>
          <a:bodyPr rtlCol="0">
            <a:normAutofit/>
          </a:bodyPr>
          <a:lstStyle/>
          <a:p>
            <a:pPr lvl="0"/>
            <a:r>
              <a:rPr lang="ja-JP" altLang="x-none" sz="2800" dirty="0" smtClean="0"/>
              <a:t>経路依存的な安全性評価</a:t>
            </a:r>
            <a:r>
              <a:rPr lang="ja-JP" altLang="en-US" sz="2800" dirty="0" smtClean="0"/>
              <a:t>開始にあたっての基本方針</a:t>
            </a:r>
            <a:r>
              <a:rPr lang="ja-JP" altLang="x-none" sz="2800" dirty="0" smtClean="0"/>
              <a:t>（続き）</a:t>
            </a:r>
            <a:endParaRPr lang="ja-JP" altLang="en-US" dirty="0"/>
          </a:p>
        </p:txBody>
      </p:sp>
      <p:sp>
        <p:nvSpPr>
          <p:cNvPr id="3" name="Content Placeholder 2"/>
          <p:cNvSpPr>
            <a:spLocks noGrp="1"/>
          </p:cNvSpPr>
          <p:nvPr>
            <p:ph idx="1"/>
          </p:nvPr>
        </p:nvSpPr>
        <p:spPr>
          <a:xfrm>
            <a:off x="772344" y="2357121"/>
            <a:ext cx="8568953" cy="4637926"/>
          </a:xfrm>
        </p:spPr>
        <p:txBody>
          <a:bodyPr rtlCol="0"/>
          <a:lstStyle/>
          <a:p>
            <a:pPr rtl="0"/>
            <a:r>
              <a:rPr lang="ja-JP" altLang="x-none" sz="1700" b="0" dirty="0" smtClean="0"/>
              <a:t>意図した曝露経路で元素不純物のバイオアベイラビリティ（可能な場合）を評価し、これを経口製剤の</a:t>
            </a:r>
            <a:r>
              <a:rPr lang="x-none" altLang="ja-JP" sz="1700" b="0" dirty="0" smtClean="0"/>
              <a:t>PDE</a:t>
            </a:r>
            <a:r>
              <a:rPr lang="ja-JP" altLang="en-US" sz="1700" b="0" dirty="0" smtClean="0"/>
              <a:t>値</a:t>
            </a:r>
            <a:r>
              <a:rPr lang="ja-JP" altLang="x-none" sz="1700" b="0" dirty="0" smtClean="0"/>
              <a:t>の</a:t>
            </a:r>
            <a:r>
              <a:rPr lang="ja-JP" altLang="x-none" sz="1700" b="0" dirty="0" smtClean="0"/>
              <a:t>元素不純物のバイオアベイラビリティと比較する。 </a:t>
            </a:r>
          </a:p>
          <a:p>
            <a:pPr rtl="0"/>
            <a:r>
              <a:rPr lang="ja-JP" altLang="x-none" sz="1700" b="0" dirty="0" smtClean="0"/>
              <a:t>差異が認められる場合は、経口製剤の設定</a:t>
            </a:r>
            <a:r>
              <a:rPr lang="x-none" altLang="ja-JP" sz="1700" b="0" dirty="0" smtClean="0"/>
              <a:t>PDE</a:t>
            </a:r>
            <a:r>
              <a:rPr lang="ja-JP" altLang="en-US" sz="1700" b="0" dirty="0" smtClean="0"/>
              <a:t>値</a:t>
            </a:r>
            <a:r>
              <a:rPr lang="ja-JP" altLang="x-none" sz="1700" b="0" dirty="0" smtClean="0"/>
              <a:t>に</a:t>
            </a:r>
            <a:r>
              <a:rPr lang="ja-JP" altLang="x-none" sz="1700" b="0" dirty="0" smtClean="0"/>
              <a:t>補正係数（</a:t>
            </a:r>
            <a:r>
              <a:rPr lang="x-none" altLang="ja-JP" sz="1700" b="0" dirty="0" smtClean="0"/>
              <a:t>CF</a:t>
            </a:r>
            <a:r>
              <a:rPr lang="ja-JP" altLang="x-none" sz="1700" b="0" dirty="0" smtClean="0"/>
              <a:t>）を用いることがある。たとえば、局所作用が</a:t>
            </a:r>
            <a:r>
              <a:rPr lang="ja-JP" altLang="en-US" sz="1700" b="0" dirty="0" smtClean="0"/>
              <a:t>予想され</a:t>
            </a:r>
            <a:r>
              <a:rPr lang="ja-JP" altLang="x-none" sz="1700" b="0" dirty="0" smtClean="0"/>
              <a:t>ないとき、元素の経口バイオアベイラビリティが</a:t>
            </a:r>
            <a:r>
              <a:rPr lang="x-none" altLang="ja-JP" sz="1700" b="0" dirty="0" smtClean="0"/>
              <a:t>50%</a:t>
            </a:r>
            <a:r>
              <a:rPr lang="ja-JP" altLang="x-none" sz="1700" b="0" dirty="0" smtClean="0"/>
              <a:t>で、意図した経路での元素のバイオアベイラビリティが</a:t>
            </a:r>
            <a:r>
              <a:rPr lang="x-none" altLang="ja-JP" sz="1700" b="0" dirty="0" smtClean="0"/>
              <a:t>10%</a:t>
            </a:r>
            <a:r>
              <a:rPr lang="ja-JP" altLang="x-none" sz="1700" b="0" dirty="0" smtClean="0"/>
              <a:t>であれば、補正係数</a:t>
            </a:r>
            <a:r>
              <a:rPr lang="x-none" altLang="ja-JP" sz="1700" b="0" dirty="0" smtClean="0"/>
              <a:t>5</a:t>
            </a:r>
            <a:r>
              <a:rPr lang="ja-JP" altLang="x-none" sz="1700" b="0" dirty="0" smtClean="0"/>
              <a:t>を用いることができる。</a:t>
            </a:r>
          </a:p>
          <a:p>
            <a:pPr rtl="0"/>
            <a:r>
              <a:rPr lang="ja-JP" altLang="x-none" sz="1700" b="0" dirty="0" smtClean="0"/>
              <a:t>曝露に寄与する重要な因子として曝露期間を評価する（保持係数［</a:t>
            </a:r>
            <a:r>
              <a:rPr lang="x-none" altLang="ja-JP" sz="1700" b="0" dirty="0" smtClean="0"/>
              <a:t>RF</a:t>
            </a:r>
            <a:r>
              <a:rPr lang="ja-JP" altLang="x-none" sz="1700" b="0" dirty="0" smtClean="0"/>
              <a:t>］に関する考察、スライド</a:t>
            </a:r>
            <a:r>
              <a:rPr lang="x-none" altLang="ja-JP" sz="1700" b="0" dirty="0" smtClean="0"/>
              <a:t>8</a:t>
            </a:r>
            <a:r>
              <a:rPr lang="ja-JP" altLang="x-none" sz="1700" b="0" dirty="0" smtClean="0"/>
              <a:t>を参照）。</a:t>
            </a:r>
          </a:p>
          <a:p>
            <a:pPr rtl="0"/>
            <a:r>
              <a:rPr lang="ja-JP" altLang="x-none" sz="1700" b="0" dirty="0" smtClean="0"/>
              <a:t>設定</a:t>
            </a:r>
            <a:r>
              <a:rPr lang="x-none" altLang="ja-JP" sz="1700" b="0" dirty="0" smtClean="0"/>
              <a:t>PDE</a:t>
            </a:r>
            <a:r>
              <a:rPr lang="ja-JP" altLang="en-US" sz="1700" b="0" dirty="0" smtClean="0"/>
              <a:t>値</a:t>
            </a:r>
            <a:r>
              <a:rPr lang="ja-JP" altLang="x-none" sz="1700" b="0" dirty="0" smtClean="0"/>
              <a:t>と</a:t>
            </a:r>
            <a:r>
              <a:rPr lang="ja-JP" altLang="x-none" sz="1700" b="0" dirty="0" smtClean="0"/>
              <a:t>比較して、新規経路での許容量（</a:t>
            </a:r>
            <a:r>
              <a:rPr lang="x-none" altLang="ja-JP" sz="1700" b="0" dirty="0" smtClean="0"/>
              <a:t>AL</a:t>
            </a:r>
            <a:r>
              <a:rPr lang="ja-JP" altLang="x-none" sz="1700" b="0" dirty="0" smtClean="0"/>
              <a:t>）が高くなる場合は、品質特性への影響を考慮する必要が生じ得る</a:t>
            </a:r>
            <a:r>
              <a:rPr lang="ja-JP" altLang="x-none" sz="1700" dirty="0" smtClean="0"/>
              <a:t>。 </a:t>
            </a:r>
            <a:endParaRPr lang="ja-JP" altLang="en-US" sz="1700" dirty="0"/>
          </a:p>
        </p:txBody>
      </p:sp>
    </p:spTree>
    <p:extLst>
      <p:ext uri="{BB962C8B-B14F-4D97-AF65-F5344CB8AC3E}">
        <p14:creationId xmlns:p14="http://schemas.microsoft.com/office/powerpoint/2010/main" val="279399881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3200" dirty="0" smtClean="0"/>
              <a:t>ある種の皮膚外用剤に関する考察</a:t>
            </a:r>
            <a:endParaRPr lang="ja-JP" altLang="en-US" sz="3200" dirty="0"/>
          </a:p>
        </p:txBody>
      </p:sp>
      <p:sp>
        <p:nvSpPr>
          <p:cNvPr id="3" name="Content Placeholder 2"/>
          <p:cNvSpPr>
            <a:spLocks noGrp="1"/>
          </p:cNvSpPr>
          <p:nvPr>
            <p:ph sz="quarter" idx="13"/>
          </p:nvPr>
        </p:nvSpPr>
        <p:spPr>
          <a:xfrm>
            <a:off x="707307" y="2433640"/>
            <a:ext cx="8561982" cy="3672232"/>
          </a:xfrm>
        </p:spPr>
        <p:txBody>
          <a:bodyPr rtlCol="0">
            <a:normAutofit/>
          </a:bodyPr>
          <a:lstStyle/>
          <a:p>
            <a:pPr marL="342900" indent="-342900" rtl="0">
              <a:buFont typeface="Arial" panose="020B0604020202020204" pitchFamily="34" charset="0"/>
              <a:buChar char="•"/>
            </a:pPr>
            <a:r>
              <a:rPr lang="ja-JP" altLang="x-none" sz="1800" b="0" dirty="0" smtClean="0"/>
              <a:t>経口バイオアベイラビリティに基づくと、皮膚でのバイオアベイラビリティ</a:t>
            </a:r>
            <a:r>
              <a:rPr lang="ja-JP" altLang="en-US" sz="1800" b="0" dirty="0" smtClean="0"/>
              <a:t>を</a:t>
            </a:r>
            <a:r>
              <a:rPr lang="ja-JP" altLang="x-none" sz="1800" b="0" dirty="0" smtClean="0"/>
              <a:t>過大評価</a:t>
            </a:r>
            <a:r>
              <a:rPr lang="ja-JP" altLang="en-US" sz="1800" b="0" dirty="0" smtClean="0"/>
              <a:t>する</a:t>
            </a:r>
            <a:endParaRPr lang="ja-JP" altLang="x-none" sz="1800" b="0" dirty="0" smtClean="0">
              <a:solidFill>
                <a:srgbClr val="FF0000"/>
              </a:solidFill>
            </a:endParaRPr>
          </a:p>
          <a:p>
            <a:pPr marL="788988" lvl="1" indent="-342900" rtl="0">
              <a:buFont typeface="Arial" panose="020B0604020202020204" pitchFamily="34" charset="0"/>
              <a:buChar char="•"/>
            </a:pPr>
            <a:r>
              <a:rPr lang="ja-JP" altLang="x-none" sz="1600" dirty="0" smtClean="0"/>
              <a:t>消化管は物質を溶けやすくして吸収するようにできている</a:t>
            </a:r>
          </a:p>
          <a:p>
            <a:pPr marL="788988" lvl="1" indent="-342900" rtl="0">
              <a:buFont typeface="Arial" panose="020B0604020202020204" pitchFamily="34" charset="0"/>
              <a:buChar char="•"/>
            </a:pPr>
            <a:r>
              <a:rPr lang="ja-JP" altLang="x-none" sz="1600" b="0" dirty="0" smtClean="0"/>
              <a:t>皮膚は吸収を妨げるため、バイオアベイラビリティは低くなり、これにより、経口で定めた</a:t>
            </a:r>
            <a:r>
              <a:rPr lang="x-none" altLang="ja-JP" sz="1600" b="0" dirty="0" smtClean="0"/>
              <a:t>PDE</a:t>
            </a:r>
            <a:r>
              <a:rPr lang="ja-JP" altLang="en-US" sz="1600" b="0" dirty="0" smtClean="0"/>
              <a:t>値</a:t>
            </a:r>
            <a:r>
              <a:rPr lang="ja-JP" altLang="x-none" sz="1600" b="0" dirty="0" smtClean="0"/>
              <a:t>を</a:t>
            </a:r>
            <a:r>
              <a:rPr lang="ja-JP" altLang="x-none" sz="1600" b="0" dirty="0" smtClean="0"/>
              <a:t>上回る許容</a:t>
            </a:r>
            <a:r>
              <a:rPr lang="ja-JP" altLang="en-US" sz="1600" b="0" dirty="0" smtClean="0"/>
              <a:t>レベル</a:t>
            </a:r>
            <a:r>
              <a:rPr lang="ja-JP" altLang="x-none" sz="1600" b="0" dirty="0" smtClean="0"/>
              <a:t>の妥当性を説明できる</a:t>
            </a:r>
          </a:p>
          <a:p>
            <a:pPr marL="342900" indent="-342900" rtl="0">
              <a:buFont typeface="Arial" panose="020B0604020202020204" pitchFamily="34" charset="0"/>
              <a:buChar char="•"/>
            </a:pPr>
            <a:r>
              <a:rPr lang="ja-JP" altLang="x-none" sz="1800" b="0" dirty="0" smtClean="0"/>
              <a:t>場合によっては（</a:t>
            </a:r>
            <a:r>
              <a:rPr lang="x-none" altLang="ja-JP" sz="1800" b="0" dirty="0" smtClean="0"/>
              <a:t>Ni</a:t>
            </a:r>
            <a:r>
              <a:rPr lang="ja-JP" altLang="x-none" sz="1800" b="0" dirty="0" smtClean="0"/>
              <a:t>など）、皮膚への感作性及び潜在的毒性を説明するために、経口製剤の</a:t>
            </a:r>
            <a:r>
              <a:rPr lang="x-none" altLang="ja-JP" sz="1800" b="0" dirty="0" smtClean="0"/>
              <a:t>PDE</a:t>
            </a:r>
            <a:r>
              <a:rPr lang="ja-JP" altLang="en-US" sz="1800" b="0" dirty="0" smtClean="0"/>
              <a:t>値</a:t>
            </a:r>
            <a:r>
              <a:rPr lang="ja-JP" altLang="x-none" sz="1800" b="0" dirty="0" smtClean="0"/>
              <a:t>より</a:t>
            </a:r>
            <a:r>
              <a:rPr lang="ja-JP" altLang="x-none" sz="1800" b="0" dirty="0" smtClean="0"/>
              <a:t>も低い出発点が必要になることがある</a:t>
            </a:r>
          </a:p>
          <a:p>
            <a:pPr marL="342900" indent="-342900" rtl="0">
              <a:buFont typeface="Arial" panose="020B0604020202020204" pitchFamily="34" charset="0"/>
              <a:buChar char="•"/>
            </a:pPr>
            <a:r>
              <a:rPr lang="ja-JP" altLang="x-none" sz="1800" b="0" dirty="0" smtClean="0"/>
              <a:t>浸透促進剤を使用する場合は（ある種の経皮貼付剤など）、必然的に経口製剤の</a:t>
            </a:r>
            <a:r>
              <a:rPr lang="x-none" altLang="ja-JP" sz="1800" b="0" dirty="0" smtClean="0"/>
              <a:t>PDE</a:t>
            </a:r>
            <a:r>
              <a:rPr lang="ja-JP" altLang="en-US" sz="1800" b="0" dirty="0" smtClean="0"/>
              <a:t>値</a:t>
            </a:r>
            <a:r>
              <a:rPr lang="ja-JP" altLang="x-none" sz="1800" b="0" dirty="0" smtClean="0"/>
              <a:t>より</a:t>
            </a:r>
            <a:r>
              <a:rPr lang="ja-JP" altLang="x-none" sz="1800" b="0" dirty="0" smtClean="0"/>
              <a:t>も低い出発点となり得る</a:t>
            </a:r>
          </a:p>
          <a:p>
            <a:pPr marL="342900" indent="-342900" rtl="0">
              <a:buFont typeface="Arial" panose="020B0604020202020204" pitchFamily="34" charset="0"/>
              <a:buChar char="•"/>
            </a:pPr>
            <a:r>
              <a:rPr lang="ja-JP" altLang="x-none" sz="1800" b="0" dirty="0" smtClean="0"/>
              <a:t>品質特性は、すべての外用製剤（</a:t>
            </a:r>
            <a:r>
              <a:rPr lang="x-none" altLang="ja-JP" sz="1800" b="0" dirty="0" smtClean="0"/>
              <a:t>DP</a:t>
            </a:r>
            <a:r>
              <a:rPr lang="ja-JP" altLang="x-none" sz="1800" b="0" dirty="0" smtClean="0"/>
              <a:t>）において最終濃度に影響を及ぼすことが</a:t>
            </a:r>
            <a:r>
              <a:rPr lang="ja-JP" altLang="x-none" sz="1800" b="0" dirty="0" smtClean="0"/>
              <a:t>ある</a:t>
            </a:r>
            <a:endParaRPr lang="ja-JP" altLang="x-none" sz="1800" b="0" dirty="0"/>
          </a:p>
        </p:txBody>
      </p:sp>
      <p:sp>
        <p:nvSpPr>
          <p:cNvPr id="4" name="Slide Number Placeholder 3"/>
          <p:cNvSpPr>
            <a:spLocks noGrp="1"/>
          </p:cNvSpPr>
          <p:nvPr>
            <p:ph type="sldNum" idx="17"/>
          </p:nvPr>
        </p:nvSpPr>
        <p:spPr/>
        <p:txBody>
          <a:bodyPr rtlCol="0"/>
          <a:lstStyle/>
          <a:p>
            <a:pPr rtl="0">
              <a:defRPr/>
            </a:pPr>
            <a:fld id="{818F2839-6C4F-458F-B92D-DF083EE553F1}" type="slidenum">
              <a:rPr lang="fr-FR" altLang="ja-JP" smtClean="0"/>
              <a:pPr rtl="0">
                <a:defRPr/>
              </a:pPr>
              <a:t>7</a:t>
            </a:fld>
            <a:endParaRPr lang="ja-JP" altLang="fr-FR"/>
          </a:p>
        </p:txBody>
      </p:sp>
    </p:spTree>
    <p:extLst>
      <p:ext uri="{BB962C8B-B14F-4D97-AF65-F5344CB8AC3E}">
        <p14:creationId xmlns:p14="http://schemas.microsoft.com/office/powerpoint/2010/main" val="103205210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ja-JP" altLang="x-none" sz="2800" dirty="0" smtClean="0"/>
              <a:t>皮膚外用剤に関する局所及び全身</a:t>
            </a:r>
            <a:r>
              <a:rPr lang="ja-JP" altLang="en-US" sz="2800" dirty="0" smtClean="0"/>
              <a:t>作用</a:t>
            </a:r>
            <a:r>
              <a:rPr lang="ja-JP" altLang="x-none" sz="2800" dirty="0" smtClean="0"/>
              <a:t>の考察</a:t>
            </a:r>
            <a:endParaRPr lang="ja-JP" altLang="en-US" sz="2800" dirty="0"/>
          </a:p>
        </p:txBody>
      </p:sp>
      <p:sp>
        <p:nvSpPr>
          <p:cNvPr id="3" name="Content Placeholder 2"/>
          <p:cNvSpPr>
            <a:spLocks noGrp="1"/>
          </p:cNvSpPr>
          <p:nvPr>
            <p:ph sz="quarter" idx="13"/>
          </p:nvPr>
        </p:nvSpPr>
        <p:spPr>
          <a:xfrm>
            <a:off x="707307" y="2433640"/>
            <a:ext cx="8561982" cy="3816248"/>
          </a:xfrm>
        </p:spPr>
        <p:txBody>
          <a:bodyPr rtlCol="0">
            <a:normAutofit/>
          </a:bodyPr>
          <a:lstStyle/>
          <a:p>
            <a:pPr marL="342900" indent="-342900" rtl="0">
              <a:buFont typeface="Arial" panose="020B0604020202020204" pitchFamily="34" charset="0"/>
              <a:buChar char="•"/>
            </a:pPr>
            <a:r>
              <a:rPr lang="ja-JP" altLang="x-none" sz="1600" b="0" dirty="0" smtClean="0"/>
              <a:t>注：以下の情報は科学文献及び／又は</a:t>
            </a:r>
            <a:r>
              <a:rPr lang="x-none" altLang="ja-JP" sz="1600" b="0" dirty="0" smtClean="0"/>
              <a:t>Q3D</a:t>
            </a:r>
            <a:r>
              <a:rPr lang="ja-JP" altLang="x-none" sz="1600" b="0" dirty="0" smtClean="0"/>
              <a:t>モノグラフから引用したものであり、 場合によっては有用であるが、</a:t>
            </a:r>
            <a:r>
              <a:rPr lang="ja-JP" altLang="en-US" sz="1600" b="0" dirty="0" smtClean="0"/>
              <a:t>それぞれ</a:t>
            </a:r>
            <a:r>
              <a:rPr lang="ja-JP" altLang="x-none" sz="1600" b="0" dirty="0" smtClean="0"/>
              <a:t>の皮膚外用製剤に合わせ</a:t>
            </a:r>
            <a:r>
              <a:rPr lang="ja-JP" altLang="en-US" sz="1600" b="0" dirty="0" smtClean="0"/>
              <a:t>て適用すること</a:t>
            </a:r>
            <a:endParaRPr lang="ja-JP" altLang="x-none" sz="1600" b="0" strike="sngStrike" dirty="0" smtClean="0"/>
          </a:p>
          <a:p>
            <a:pPr marL="342900" indent="-342900" rtl="0">
              <a:buFont typeface="Arial" panose="020B0604020202020204" pitchFamily="34" charset="0"/>
              <a:buChar char="•"/>
            </a:pPr>
            <a:r>
              <a:rPr lang="ja-JP" altLang="x-none" sz="1600" b="0" dirty="0" smtClean="0"/>
              <a:t>クラス</a:t>
            </a:r>
            <a:r>
              <a:rPr lang="x-none" altLang="ja-JP" sz="1600" b="0" dirty="0" smtClean="0"/>
              <a:t>1</a:t>
            </a:r>
            <a:r>
              <a:rPr lang="ja-JP" altLang="x-none" sz="1600" b="0" dirty="0" smtClean="0"/>
              <a:t>元素：皮膚外用製剤に対しても経口製剤の</a:t>
            </a:r>
            <a:r>
              <a:rPr lang="x-none" altLang="ja-JP" sz="1600" b="0" dirty="0" smtClean="0"/>
              <a:t>PDE</a:t>
            </a:r>
            <a:r>
              <a:rPr lang="ja-JP" altLang="en-US" sz="1600" b="0" dirty="0" smtClean="0"/>
              <a:t>値</a:t>
            </a:r>
            <a:r>
              <a:rPr lang="ja-JP" altLang="x-none" sz="1600" b="0" dirty="0" smtClean="0"/>
              <a:t>（</a:t>
            </a:r>
            <a:r>
              <a:rPr lang="ja-JP" altLang="x-none" sz="1600" b="0" dirty="0" smtClean="0"/>
              <a:t>用量又は濃度）で十分である	</a:t>
            </a:r>
          </a:p>
          <a:p>
            <a:pPr marL="788988" lvl="1" indent="-342900" rtl="0">
              <a:buFont typeface="Arial" panose="020B0604020202020204" pitchFamily="34" charset="0"/>
              <a:buChar char="•"/>
            </a:pPr>
            <a:r>
              <a:rPr lang="x-none" altLang="ja-JP" sz="1400" b="0" dirty="0" smtClean="0"/>
              <a:t>As</a:t>
            </a:r>
            <a:r>
              <a:rPr lang="ja-JP" altLang="x-none" sz="1400" b="0" dirty="0" smtClean="0"/>
              <a:t>：リスクアセスメントでバイオアベイラビリティの推定値</a:t>
            </a:r>
            <a:r>
              <a:rPr lang="x-none" altLang="ja-JP" sz="1400" b="0" dirty="0" smtClean="0"/>
              <a:t>3%</a:t>
            </a:r>
            <a:r>
              <a:rPr lang="ja-JP" altLang="x-none" sz="1400" b="0" dirty="0" smtClean="0"/>
              <a:t>を用いた</a:t>
            </a:r>
          </a:p>
          <a:p>
            <a:pPr marL="788988" lvl="1" indent="-342900" rtl="0">
              <a:buFont typeface="Arial" panose="020B0604020202020204" pitchFamily="34" charset="0"/>
              <a:buChar char="•"/>
            </a:pPr>
            <a:r>
              <a:rPr lang="x-none" altLang="ja-JP" sz="1400" b="0" dirty="0" smtClean="0"/>
              <a:t>Cd</a:t>
            </a:r>
            <a:r>
              <a:rPr lang="ja-JP" altLang="x-none" sz="1400" b="0" dirty="0" smtClean="0"/>
              <a:t>：初期設定で</a:t>
            </a:r>
            <a:r>
              <a:rPr lang="x-none" altLang="ja-JP" sz="1400" b="0" dirty="0" smtClean="0"/>
              <a:t>1%</a:t>
            </a:r>
            <a:r>
              <a:rPr lang="ja-JP" altLang="x-none" sz="1400" b="0" dirty="0" smtClean="0"/>
              <a:t>のバイオアベイラビリティを許容できる</a:t>
            </a:r>
          </a:p>
          <a:p>
            <a:pPr marL="788988" lvl="1" indent="-342900" rtl="0">
              <a:buFont typeface="Arial" panose="020B0604020202020204" pitchFamily="34" charset="0"/>
              <a:buChar char="•"/>
            </a:pPr>
            <a:r>
              <a:rPr lang="x-none" altLang="ja-JP" sz="1400" b="0" dirty="0" smtClean="0"/>
              <a:t>Hg</a:t>
            </a:r>
            <a:r>
              <a:rPr lang="ja-JP" altLang="x-none" sz="1400" b="0" dirty="0" smtClean="0"/>
              <a:t>：皮膚に最大</a:t>
            </a:r>
            <a:r>
              <a:rPr lang="x-none" altLang="ja-JP" sz="1400" b="0" dirty="0" smtClean="0"/>
              <a:t>30%</a:t>
            </a:r>
            <a:r>
              <a:rPr lang="ja-JP" altLang="x-none" sz="1400" b="0" dirty="0" err="1" smtClean="0"/>
              <a:t>まで保</a:t>
            </a:r>
            <a:r>
              <a:rPr lang="ja-JP" altLang="x-none" sz="1400" b="0" dirty="0" smtClean="0"/>
              <a:t>持され得る。全身アベイラビリティは不明</a:t>
            </a:r>
          </a:p>
          <a:p>
            <a:pPr marL="788988" lvl="1" indent="-342900" rtl="0">
              <a:buFont typeface="Arial" panose="020B0604020202020204" pitchFamily="34" charset="0"/>
              <a:buChar char="•"/>
            </a:pPr>
            <a:r>
              <a:rPr lang="x-none" altLang="ja-JP" sz="1400" b="0" dirty="0" smtClean="0"/>
              <a:t>Pb</a:t>
            </a:r>
            <a:r>
              <a:rPr lang="ja-JP" altLang="x-none" sz="1400" b="0" dirty="0" smtClean="0"/>
              <a:t>（無機）：経皮吸収は無視できる程度であり、初期設定</a:t>
            </a:r>
            <a:r>
              <a:rPr lang="x-none" altLang="ja-JP" sz="1400" b="0" dirty="0" smtClean="0"/>
              <a:t>1%</a:t>
            </a:r>
            <a:r>
              <a:rPr lang="ja-JP" altLang="x-none" sz="1400" b="0" dirty="0" smtClean="0"/>
              <a:t>が許容できる</a:t>
            </a:r>
          </a:p>
          <a:p>
            <a:pPr marL="342900" indent="-342900" rtl="0">
              <a:buFont typeface="Arial" panose="020B0604020202020204" pitchFamily="34" charset="0"/>
              <a:buChar char="•"/>
            </a:pPr>
            <a:r>
              <a:rPr lang="ja-JP" altLang="x-none" sz="1600" b="0" dirty="0" smtClean="0"/>
              <a:t>クラス</a:t>
            </a:r>
            <a:r>
              <a:rPr lang="x-none" altLang="ja-JP" sz="1600" b="0" dirty="0" smtClean="0"/>
              <a:t>2/3</a:t>
            </a:r>
            <a:r>
              <a:rPr lang="ja-JP" altLang="x-none" sz="1600" b="0" dirty="0" smtClean="0"/>
              <a:t>元素：バイオアベイラビリティ又は局所毒性の懸念がある。ある種の経皮製剤については、注射剤又は吸入剤の</a:t>
            </a:r>
            <a:r>
              <a:rPr lang="x-none" altLang="ja-JP" sz="1600" b="0" dirty="0" smtClean="0"/>
              <a:t>PDE</a:t>
            </a:r>
            <a:r>
              <a:rPr lang="ja-JP" altLang="en-US" sz="1600" b="0" dirty="0" smtClean="0"/>
              <a:t>値</a:t>
            </a:r>
            <a:r>
              <a:rPr lang="ja-JP" altLang="x-none" sz="1600" b="0" dirty="0" smtClean="0"/>
              <a:t>（</a:t>
            </a:r>
            <a:r>
              <a:rPr lang="ja-JP" altLang="x-none" sz="1600" b="0" dirty="0" smtClean="0"/>
              <a:t>用量又は濃度）を考慮する必要が生じることがある</a:t>
            </a:r>
          </a:p>
          <a:p>
            <a:pPr marL="788988" lvl="1" indent="-342900" rtl="0">
              <a:buFont typeface="Arial" panose="020B0604020202020204" pitchFamily="34" charset="0"/>
              <a:buChar char="•"/>
            </a:pPr>
            <a:r>
              <a:rPr lang="x-none" altLang="ja-JP" sz="1400" b="0" dirty="0" smtClean="0"/>
              <a:t>Tl</a:t>
            </a:r>
            <a:r>
              <a:rPr lang="ja-JP" altLang="x-none" sz="1400" b="0" dirty="0" smtClean="0"/>
              <a:t>：ゴム手袋を通して経皮吸収が起こり得る。皮膚は経口曝露後の標的器官である</a:t>
            </a:r>
          </a:p>
          <a:p>
            <a:pPr marL="788988" lvl="1" indent="-342900" rtl="0">
              <a:buFont typeface="Arial" panose="020B0604020202020204" pitchFamily="34" charset="0"/>
              <a:buChar char="•"/>
            </a:pPr>
            <a:r>
              <a:rPr lang="ja-JP" altLang="x-none" sz="1400" dirty="0" smtClean="0"/>
              <a:t>白金族（</a:t>
            </a:r>
            <a:r>
              <a:rPr lang="x-none" altLang="ja-JP" sz="1400" dirty="0" smtClean="0"/>
              <a:t>Pd</a:t>
            </a:r>
            <a:r>
              <a:rPr lang="ja-JP" altLang="x-none" sz="1400" dirty="0" err="1" smtClean="0"/>
              <a:t>、</a:t>
            </a:r>
            <a:r>
              <a:rPr lang="x-none" altLang="ja-JP" sz="1400" dirty="0" smtClean="0"/>
              <a:t>Pt</a:t>
            </a:r>
            <a:r>
              <a:rPr lang="ja-JP" altLang="x-none" sz="1400" dirty="0" err="1" smtClean="0"/>
              <a:t>、</a:t>
            </a:r>
            <a:r>
              <a:rPr lang="x-none" altLang="ja-JP" sz="1400" dirty="0" smtClean="0"/>
              <a:t>Rh</a:t>
            </a:r>
            <a:r>
              <a:rPr lang="ja-JP" altLang="x-none" sz="1400" dirty="0" err="1" smtClean="0"/>
              <a:t>、</a:t>
            </a:r>
            <a:r>
              <a:rPr lang="x-none" altLang="ja-JP" sz="1400" dirty="0" smtClean="0"/>
              <a:t>Ru</a:t>
            </a:r>
            <a:r>
              <a:rPr lang="ja-JP" altLang="x-none" sz="1400" dirty="0" err="1" smtClean="0"/>
              <a:t>、</a:t>
            </a:r>
            <a:r>
              <a:rPr lang="x-none" altLang="ja-JP" sz="1400" dirty="0" smtClean="0"/>
              <a:t>Ir</a:t>
            </a:r>
            <a:r>
              <a:rPr lang="ja-JP" altLang="x-none" sz="1400" dirty="0" smtClean="0"/>
              <a:t>）、</a:t>
            </a:r>
            <a:r>
              <a:rPr lang="x-none" altLang="ja-JP" sz="1400" dirty="0" smtClean="0"/>
              <a:t>Ni</a:t>
            </a:r>
            <a:r>
              <a:rPr lang="ja-JP" altLang="x-none" sz="1400" dirty="0" err="1" smtClean="0"/>
              <a:t>、</a:t>
            </a:r>
            <a:r>
              <a:rPr lang="x-none" altLang="ja-JP" sz="1400" dirty="0" smtClean="0"/>
              <a:t>Ag</a:t>
            </a:r>
            <a:r>
              <a:rPr lang="ja-JP" altLang="x-none" sz="1400" dirty="0" err="1" smtClean="0"/>
              <a:t>、</a:t>
            </a:r>
            <a:r>
              <a:rPr lang="x-none" altLang="ja-JP" sz="1400" dirty="0" smtClean="0"/>
              <a:t>Sb</a:t>
            </a:r>
            <a:r>
              <a:rPr lang="ja-JP" altLang="x-none" sz="1400" dirty="0" smtClean="0"/>
              <a:t>については動物又はヒトのデータがあり、局所毒性が示唆されている</a:t>
            </a:r>
            <a:r>
              <a:rPr lang="ja-JP" altLang="x-none" sz="1400" b="0" dirty="0" smtClean="0"/>
              <a:t> </a:t>
            </a:r>
            <a:endParaRPr lang="ja-JP" altLang="x-none" sz="1400" b="0" dirty="0"/>
          </a:p>
        </p:txBody>
      </p:sp>
      <p:sp>
        <p:nvSpPr>
          <p:cNvPr id="4" name="Slide Number Placeholder 3"/>
          <p:cNvSpPr>
            <a:spLocks noGrp="1"/>
          </p:cNvSpPr>
          <p:nvPr>
            <p:ph type="sldNum" idx="17"/>
          </p:nvPr>
        </p:nvSpPr>
        <p:spPr/>
        <p:txBody>
          <a:bodyPr rtlCol="0"/>
          <a:lstStyle/>
          <a:p>
            <a:pPr rtl="0">
              <a:defRPr/>
            </a:pPr>
            <a:fld id="{818F2839-6C4F-458F-B92D-DF083EE553F1}" type="slidenum">
              <a:rPr lang="fr-FR" altLang="ja-JP" smtClean="0"/>
              <a:pPr rtl="0">
                <a:defRPr/>
              </a:pPr>
              <a:t>8</a:t>
            </a:fld>
            <a:endParaRPr lang="ja-JP" altLang="fr-FR"/>
          </a:p>
        </p:txBody>
      </p:sp>
    </p:spTree>
    <p:extLst>
      <p:ext uri="{BB962C8B-B14F-4D97-AF65-F5344CB8AC3E}">
        <p14:creationId xmlns:p14="http://schemas.microsoft.com/office/powerpoint/2010/main" val="329191774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328" y="1111156"/>
            <a:ext cx="7920880" cy="576064"/>
          </a:xfrm>
        </p:spPr>
        <p:txBody>
          <a:bodyPr rtlCol="0">
            <a:normAutofit/>
          </a:bodyPr>
          <a:lstStyle/>
          <a:p>
            <a:pPr rtl="0"/>
            <a:r>
              <a:rPr lang="ja-JP" altLang="x-none" sz="2800" dirty="0" smtClean="0">
                <a:latin typeface="+mj-lt"/>
              </a:rPr>
              <a:t>スライド</a:t>
            </a:r>
            <a:r>
              <a:rPr lang="x-none" altLang="ja-JP" sz="2800" dirty="0" smtClean="0">
                <a:latin typeface="+mj-lt"/>
              </a:rPr>
              <a:t>8</a:t>
            </a:r>
            <a:r>
              <a:rPr lang="ja-JP" altLang="x-none" sz="2800" dirty="0" smtClean="0">
                <a:latin typeface="+mj-lt"/>
              </a:rPr>
              <a:t>の参考文献</a:t>
            </a:r>
            <a:endParaRPr lang="ja-JP" altLang="en-US" sz="2800" dirty="0">
              <a:latin typeface="+mj-lt"/>
            </a:endParaRPr>
          </a:p>
        </p:txBody>
      </p:sp>
      <p:sp>
        <p:nvSpPr>
          <p:cNvPr id="3" name="Content Placeholder 2"/>
          <p:cNvSpPr>
            <a:spLocks noGrp="1"/>
          </p:cNvSpPr>
          <p:nvPr>
            <p:ph sz="quarter" idx="13"/>
          </p:nvPr>
        </p:nvSpPr>
        <p:spPr>
          <a:xfrm>
            <a:off x="497575" y="1715820"/>
            <a:ext cx="8843721" cy="5064288"/>
          </a:xfrm>
        </p:spPr>
        <p:txBody>
          <a:bodyPr rtlCol="0">
            <a:normAutofit lnSpcReduction="10000"/>
          </a:bodyPr>
          <a:lstStyle/>
          <a:p>
            <a:pPr marL="285750" indent="-285750" rtl="0">
              <a:buFont typeface="Arial" panose="020B0604020202020204" pitchFamily="34" charset="0"/>
              <a:buChar char="•"/>
            </a:pPr>
            <a:r>
              <a:rPr lang="ja-JP" altLang="x-none" sz="1200" b="0" dirty="0" smtClean="0"/>
              <a:t>クラス</a:t>
            </a:r>
            <a:r>
              <a:rPr lang="x-none" altLang="ja-JP" sz="1200" b="0" dirty="0" smtClean="0"/>
              <a:t>1</a:t>
            </a:r>
            <a:r>
              <a:rPr lang="ja-JP" altLang="x-none" sz="1200" b="0" dirty="0" smtClean="0"/>
              <a:t>元素不純物</a:t>
            </a:r>
          </a:p>
          <a:p>
            <a:pPr marL="731838" lvl="1" indent="-285750" rtl="0">
              <a:buFont typeface="Arial" panose="020B0604020202020204" pitchFamily="34" charset="0"/>
              <a:buChar char="•"/>
            </a:pPr>
            <a:r>
              <a:rPr lang="x-none" altLang="ja-JP" sz="1100" dirty="0" smtClean="0"/>
              <a:t>National Environmental Policy Institute; Assessing the Bioavailability of Metals in Soil</a:t>
            </a:r>
            <a:endParaRPr lang="ja-JP" altLang="x-none" sz="1100" dirty="0" smtClean="0"/>
          </a:p>
          <a:p>
            <a:pPr marL="731838" lvl="1" indent="-285750" rtl="0">
              <a:buFont typeface="Arial" panose="020B0604020202020204" pitchFamily="34" charset="0"/>
              <a:buChar char="•"/>
            </a:pPr>
            <a:r>
              <a:rPr lang="x-none" altLang="ja-JP" sz="1100" dirty="0" smtClean="0"/>
              <a:t>for Use in Human Health Risk Assessments, 2000.  (</a:t>
            </a:r>
            <a:r>
              <a:rPr lang="x-none" altLang="ja-JP" sz="1100" dirty="0" smtClean="0">
                <a:hlinkClick r:id="rId2"/>
              </a:rPr>
              <a:t>http://geoweb.tamu.edu/Faculty/Herbert/geol641/docs/MetalsBioavailability.pdf</a:t>
            </a:r>
            <a:r>
              <a:rPr lang="x-none" altLang="ja-JP" sz="1100" dirty="0" smtClean="0"/>
              <a:t>) </a:t>
            </a:r>
            <a:endParaRPr lang="ja-JP" altLang="en-US" sz="1100" b="0" dirty="0" smtClean="0"/>
          </a:p>
          <a:p>
            <a:pPr marL="285750" indent="-285750" rtl="0">
              <a:buFont typeface="Arial" panose="020B0604020202020204" pitchFamily="34" charset="0"/>
              <a:buChar char="•"/>
            </a:pPr>
            <a:r>
              <a:rPr lang="ja-JP" altLang="x-none" sz="1200" b="0" dirty="0" smtClean="0"/>
              <a:t>タリウム</a:t>
            </a:r>
          </a:p>
          <a:p>
            <a:pPr marL="731838" lvl="1" indent="-285750" rtl="0">
              <a:buFont typeface="Arial" panose="020B0604020202020204" pitchFamily="34" charset="0"/>
              <a:buChar char="•"/>
            </a:pPr>
            <a:r>
              <a:rPr lang="x-none" altLang="ja-JP" sz="1100" dirty="0" smtClean="0"/>
              <a:t>IPCS.Thallium (</a:t>
            </a:r>
            <a:r>
              <a:rPr lang="x-none" altLang="ja-JP" sz="1100" b="0" dirty="0" smtClean="0">
                <a:hlinkClick r:id="rId3"/>
              </a:rPr>
              <a:t>http://www.inchem.org/documents/pims/chemical/pim525.htm</a:t>
            </a:r>
            <a:r>
              <a:rPr lang="x-none" altLang="ja-JP" sz="1100" b="0" dirty="0" smtClean="0"/>
              <a:t>)</a:t>
            </a:r>
            <a:endParaRPr lang="ja-JP" altLang="x-none" sz="1100" b="0" dirty="0" smtClean="0"/>
          </a:p>
          <a:p>
            <a:pPr marL="731838" lvl="1" indent="-285750" rtl="0">
              <a:buFont typeface="Arial" panose="020B0604020202020204" pitchFamily="34" charset="0"/>
              <a:buChar char="•"/>
            </a:pPr>
            <a:r>
              <a:rPr lang="x-none" altLang="ja-JP" sz="1100" dirty="0" smtClean="0"/>
              <a:t>Q3D monograph</a:t>
            </a:r>
            <a:endParaRPr lang="ja-JP" altLang="en-US" sz="1100" b="0" dirty="0" smtClean="0"/>
          </a:p>
          <a:p>
            <a:pPr marL="285750" indent="-285750" rtl="0">
              <a:buFont typeface="Arial" panose="020B0604020202020204" pitchFamily="34" charset="0"/>
              <a:buChar char="•"/>
            </a:pPr>
            <a:r>
              <a:rPr lang="ja-JP" altLang="x-none" sz="1200" b="0" dirty="0" smtClean="0"/>
              <a:t>白金族</a:t>
            </a:r>
            <a:endParaRPr lang="ja-JP" altLang="en-US" sz="1200" b="0" dirty="0" smtClean="0"/>
          </a:p>
          <a:p>
            <a:pPr marL="731838" lvl="1" indent="-285750" rtl="0">
              <a:buFont typeface="Arial" panose="020B0604020202020204" pitchFamily="34" charset="0"/>
              <a:buChar char="•"/>
            </a:pPr>
            <a:r>
              <a:rPr lang="x-none" altLang="ja-JP" sz="1100" dirty="0" smtClean="0"/>
              <a:t>Bergman, A., Svedberg, U., and Nilsson, E.(1995).Contact Urticaria with Anaphylactic Reactions Caused by Occupational Exposure to Iridium Salt.Contact Dermatitis.32:14-17.</a:t>
            </a:r>
            <a:endParaRPr lang="ja-JP" altLang="en-US" sz="1100" dirty="0" smtClean="0"/>
          </a:p>
          <a:p>
            <a:pPr marL="731838" lvl="1" indent="-285750" rtl="0">
              <a:buFont typeface="Arial" panose="020B0604020202020204" pitchFamily="34" charset="0"/>
              <a:buChar char="•"/>
            </a:pPr>
            <a:r>
              <a:rPr lang="x-none" altLang="ja-JP" sz="1100" dirty="0" smtClean="0"/>
              <a:t>Cristaudo, A., Sera, F., Severino, V., De Rocco, M., Di Lella, E., and Picardo, M.(2005).Occupational Hypersensitivity to Metal Salts, Including Platinum, in the Secondary Industry.Allergy.60:159–164.</a:t>
            </a:r>
            <a:endParaRPr lang="ja-JP" altLang="en-US" sz="1100" dirty="0" smtClean="0"/>
          </a:p>
          <a:p>
            <a:pPr marL="731838" lvl="1" indent="-285750" rtl="0">
              <a:buFont typeface="Arial" panose="020B0604020202020204" pitchFamily="34" charset="0"/>
              <a:buChar char="•"/>
            </a:pPr>
            <a:r>
              <a:rPr lang="x-none" altLang="ja-JP" sz="1100" dirty="0" smtClean="0"/>
              <a:t>Goering, P. L.(1992).Toxicology of Platinum and Related Metals:Palladium, Iridium, Osmium, Rhodium, and Ruthenium.Hazardous Materials Toxicology:Clinical Principles of Environmental Health.J.B.Sullivan and G.R.Krieger (Eds).Williams &amp; Wilkins, (Baltimore, Maryland).874-881.</a:t>
            </a:r>
            <a:endParaRPr lang="ja-JP" altLang="x-none" sz="1100" dirty="0" smtClean="0"/>
          </a:p>
          <a:p>
            <a:pPr marL="285750" indent="-285750" rtl="0">
              <a:buFont typeface="Arial" panose="020B0604020202020204" pitchFamily="34" charset="0"/>
              <a:buChar char="•"/>
            </a:pPr>
            <a:r>
              <a:rPr lang="ja-JP" altLang="x-none" sz="1200" b="0" dirty="0" smtClean="0"/>
              <a:t>ニッケル</a:t>
            </a:r>
          </a:p>
          <a:p>
            <a:pPr marL="731838" lvl="1" indent="-285750" rtl="0">
              <a:buFont typeface="Arial" panose="020B0604020202020204" pitchFamily="34" charset="0"/>
              <a:buChar char="•"/>
            </a:pPr>
            <a:r>
              <a:rPr lang="x-none" altLang="ja-JP" sz="1100" dirty="0" smtClean="0"/>
              <a:t>Hindsen M, Bruze M, Christensen OB.Flare-up reactions after oral challenge with nickel in relation to challenge doses and intensity and time of previous patch test reactions.J Am Acad Dermatol.2001; 44(4):616-23.</a:t>
            </a:r>
            <a:endParaRPr lang="ja-JP" altLang="x-none" sz="1100" dirty="0" smtClean="0"/>
          </a:p>
          <a:p>
            <a:pPr marL="731838" lvl="1" indent="-285750" rtl="0">
              <a:buFont typeface="Arial" panose="020B0604020202020204" pitchFamily="34" charset="0"/>
              <a:buChar char="•"/>
            </a:pPr>
            <a:r>
              <a:rPr lang="x-none" altLang="ja-JP" sz="1100" dirty="0" smtClean="0"/>
              <a:t>Jensen CS, Menne T, Lisby S, et al.Experimental systemic contact dermatitis from nickel:A dose-response study.Contact Dermatitis.2003; 49(3):124-32.</a:t>
            </a:r>
            <a:endParaRPr lang="ja-JP" altLang="x-none" sz="1100" dirty="0" smtClean="0"/>
          </a:p>
          <a:p>
            <a:pPr marL="285750" indent="-285750" rtl="0">
              <a:buFont typeface="Arial" panose="020B0604020202020204" pitchFamily="34" charset="0"/>
              <a:buChar char="•"/>
            </a:pPr>
            <a:r>
              <a:rPr lang="ja-JP" altLang="x-none" sz="1200" b="0" dirty="0" smtClean="0"/>
              <a:t>金</a:t>
            </a:r>
          </a:p>
          <a:p>
            <a:pPr marL="731838" lvl="1" indent="-285750" rtl="0">
              <a:buFont typeface="Arial" panose="020B0604020202020204" pitchFamily="34" charset="0"/>
              <a:buChar char="•"/>
            </a:pPr>
            <a:r>
              <a:rPr lang="x-none" altLang="ja-JP" sz="1100" dirty="0" smtClean="0"/>
              <a:t>Russell, M.A., Langley, M., Truett, A.P., King, L.E., and Boyd, A.S.(1997).Lichenoid Dermatitis after Consumption of Gold-Containing Liquor.J. Amer.Acad.Derm.36(5):841-844. </a:t>
            </a:r>
            <a:endParaRPr lang="ja-JP" altLang="en-US" sz="1100" dirty="0" smtClean="0"/>
          </a:p>
          <a:p>
            <a:pPr marL="285750" indent="-285750" rtl="0">
              <a:buFont typeface="Arial" panose="020B0604020202020204" pitchFamily="34" charset="0"/>
              <a:buChar char="•"/>
            </a:pPr>
            <a:r>
              <a:rPr lang="ja-JP" altLang="x-none" sz="1200" b="0" dirty="0" smtClean="0"/>
              <a:t>アンチモン</a:t>
            </a:r>
            <a:endParaRPr lang="ja-JP" altLang="en-US" sz="1000" b="0" dirty="0" smtClean="0"/>
          </a:p>
          <a:p>
            <a:pPr marL="731838" lvl="1" indent="-285750" rtl="0">
              <a:buFont typeface="Arial" panose="020B0604020202020204" pitchFamily="34" charset="0"/>
              <a:buChar char="•"/>
            </a:pPr>
            <a:r>
              <a:rPr lang="x-none" altLang="ja-JP" sz="1000" dirty="0" smtClean="0"/>
              <a:t>Agency for Toxic Substances and Disease Registry (1992).Toxicological Profile for Antimony and Compounds.Accessed through Expub at http://www.expub.com/ in February, 2015. </a:t>
            </a:r>
            <a:endParaRPr lang="ja-JP" altLang="x-none" sz="1000" dirty="0" smtClean="0"/>
          </a:p>
          <a:p>
            <a:pPr marL="731838" lvl="1" indent="-285750" rtl="0">
              <a:buFont typeface="Arial" panose="020B0604020202020204" pitchFamily="34" charset="0"/>
              <a:buChar char="•"/>
            </a:pPr>
            <a:endParaRPr lang="ja-JP" altLang="en-US" sz="1100" b="0" dirty="0" smtClean="0"/>
          </a:p>
          <a:p>
            <a:pPr marL="731838" lvl="1" indent="-285750" rtl="0">
              <a:buFont typeface="Arial" panose="020B0604020202020204" pitchFamily="34" charset="0"/>
              <a:buChar char="•"/>
            </a:pPr>
            <a:endParaRPr lang="ja-JP" altLang="en-US" sz="1100" b="0" dirty="0" smtClean="0"/>
          </a:p>
          <a:p>
            <a:pPr marL="285750" indent="-285750" rtl="0">
              <a:buFont typeface="Arial" panose="020B0604020202020204" pitchFamily="34" charset="0"/>
              <a:buChar char="•"/>
            </a:pPr>
            <a:endParaRPr lang="ja-JP" altLang="en-US" sz="1200" b="0" dirty="0"/>
          </a:p>
        </p:txBody>
      </p:sp>
      <p:sp>
        <p:nvSpPr>
          <p:cNvPr id="4" name="Slide Number Placeholder 3"/>
          <p:cNvSpPr>
            <a:spLocks noGrp="1"/>
          </p:cNvSpPr>
          <p:nvPr>
            <p:ph type="sldNum" idx="17"/>
          </p:nvPr>
        </p:nvSpPr>
        <p:spPr/>
        <p:txBody>
          <a:bodyPr rtlCol="0"/>
          <a:lstStyle/>
          <a:p>
            <a:pPr rtl="0">
              <a:defRPr/>
            </a:pPr>
            <a:fld id="{818F2839-6C4F-458F-B92D-DF083EE553F1}" type="slidenum">
              <a:rPr lang="fr-FR" altLang="ja-JP" smtClean="0"/>
              <a:pPr rtl="0">
                <a:defRPr/>
              </a:pPr>
              <a:t>9</a:t>
            </a:fld>
            <a:endParaRPr lang="ja-JP" altLang="fr-FR"/>
          </a:p>
        </p:txBody>
      </p:sp>
    </p:spTree>
    <p:extLst>
      <p:ext uri="{BB962C8B-B14F-4D97-AF65-F5344CB8AC3E}">
        <p14:creationId xmlns:p14="http://schemas.microsoft.com/office/powerpoint/2010/main" val="152907542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2864</Words>
  <Application>Microsoft Office PowerPoint</Application>
  <PresentationFormat>ユーザー設定</PresentationFormat>
  <Paragraphs>205</Paragraphs>
  <Slides>23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23</vt:i4>
      </vt:variant>
    </vt:vector>
  </HeadingPairs>
  <TitlesOfParts>
    <vt:vector size="32" baseType="lpstr">
      <vt:lpstr>ＭＳ Ｐゴシック</vt:lpstr>
      <vt:lpstr>Arial</vt:lpstr>
      <vt:lpstr>Calibri</vt:lpstr>
      <vt:lpstr>Calibri Light</vt:lpstr>
      <vt:lpstr>Candara</vt:lpstr>
      <vt:lpstr>Lucida Sans Unicode</vt:lpstr>
      <vt:lpstr>Times New Roman</vt:lpstr>
      <vt:lpstr>Wingdings</vt:lpstr>
      <vt:lpstr>Office Theme</vt:lpstr>
      <vt:lpstr>PowerPoint プレゼンテーション</vt:lpstr>
      <vt:lpstr>法的通知</vt:lpstr>
      <vt:lpstr>概略</vt:lpstr>
      <vt:lpstr>経路固有の許容レベル （AL）を算出するための一般的アプローチ</vt:lpstr>
      <vt:lpstr>経路依存的な安全性評価開始にあたっての基本方針</vt:lpstr>
      <vt:lpstr>経路依存的な安全性評価開始にあたっての基本方針（続き）</vt:lpstr>
      <vt:lpstr>ある種の皮膚外用剤に関する考察</vt:lpstr>
      <vt:lpstr>皮膚外用剤に関する局所及び全身作用の考察</vt:lpstr>
      <vt:lpstr>スライド8の参考文献</vt:lpstr>
      <vt:lpstr>例</vt:lpstr>
      <vt:lpstr>保持係数 </vt:lpstr>
      <vt:lpstr>例1：全身用クリーム</vt:lpstr>
      <vt:lpstr>例1（続き）</vt:lpstr>
      <vt:lpstr>例2：全身用クリーム</vt:lpstr>
      <vt:lpstr>例3：局所顔用クリーム</vt:lpstr>
      <vt:lpstr>例3 （続き）</vt:lpstr>
      <vt:lpstr>例4：点耳薬</vt:lpstr>
      <vt:lpstr>例5：局所毒性を示す元素不純物</vt:lpstr>
      <vt:lpstr>例6：ツタウルシ用かゆみ止めクリーム</vt:lpstr>
      <vt:lpstr>例6：ツタウルシ用かゆみ止めクリーム（続き）</vt:lpstr>
      <vt:lpstr>例6：ツタウルシ用かゆみ止めクリーム（続き）</vt:lpstr>
      <vt:lpstr>眼科用製剤に関する考察 </vt:lpstr>
      <vt:lpstr>例7：ドライアイ用の点眼薬</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2014-03-14T15:48:35Z</dcterms:created>
  <dcterms:modified xsi:type="dcterms:W3CDTF">2020-12-11T07:36:27Z</dcterms:modified>
</cp:coreProperties>
</file>