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28"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80" d="100"/>
          <a:sy n="80" d="100"/>
        </p:scale>
        <p:origin x="3018"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504244"/>
            <a:ext cx="5143500" cy="3448756"/>
          </a:xfrm>
        </p:spPr>
        <p:txBody>
          <a:bodyPr anchor="b"/>
          <a:lstStyle>
            <a:lvl1pPr algn="ctr">
              <a:defRPr sz="3038"/>
            </a:lvl1pPr>
          </a:lstStyle>
          <a:p>
            <a:r>
              <a:rPr lang="ja-JP" altLang="en-US" smtClean="0"/>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736854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333341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396699"/>
            <a:ext cx="1478756" cy="8518701"/>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71487" y="396699"/>
            <a:ext cx="4350544" cy="85187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6958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46E5E81-2ED8-4512-8620-486D144720FF}"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1311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6365523"/>
            <a:ext cx="5915025" cy="1967442"/>
          </a:xfrm>
        </p:spPr>
        <p:txBody>
          <a:bodyPr anchor="t"/>
          <a:lstStyle>
            <a:lvl1pPr>
              <a:defRPr sz="2250" b="1"/>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67916" y="4198586"/>
            <a:ext cx="5915025" cy="2166937"/>
          </a:xfrm>
        </p:spPr>
        <p:txBody>
          <a:bodyPr anchor="b"/>
          <a:lstStyle>
            <a:lvl1pPr marL="0" indent="0">
              <a:buNone/>
              <a:defRPr sz="1125">
                <a:solidFill>
                  <a:schemeClr val="tx1">
                    <a:tint val="7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46E5E81-2ED8-4512-8620-486D144720FF}"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21532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71488" y="2630136"/>
            <a:ext cx="2914650" cy="6285265"/>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3471863" y="2630136"/>
            <a:ext cx="2914650" cy="6285265"/>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p>
            <a:fld id="{346E5E81-2ED8-4512-8620-486D144720FF}"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268031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67916" y="396699"/>
            <a:ext cx="5915025" cy="1651000"/>
          </a:xfrm>
        </p:spPr>
        <p:txBody>
          <a:bodyPr/>
          <a:lstStyle/>
          <a:p>
            <a:r>
              <a:rPr lang="ja-JP" altLang="en-US" smtClean="0"/>
              <a:t>マスター タイトルの書式設定</a:t>
            </a:r>
            <a:endParaRPr lang="en-US"/>
          </a:p>
        </p:txBody>
      </p:sp>
      <p:sp>
        <p:nvSpPr>
          <p:cNvPr id="3" name="Text Placeholder 2"/>
          <p:cNvSpPr>
            <a:spLocks noGrp="1"/>
          </p:cNvSpPr>
          <p:nvPr>
            <p:ph type="body" idx="1"/>
          </p:nvPr>
        </p:nvSpPr>
        <p:spPr>
          <a:xfrm>
            <a:off x="467915" y="2217385"/>
            <a:ext cx="2900363" cy="92410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4" name="Content Placeholder 3"/>
          <p:cNvSpPr>
            <a:spLocks noGrp="1"/>
          </p:cNvSpPr>
          <p:nvPr>
            <p:ph sz="half" idx="2"/>
          </p:nvPr>
        </p:nvSpPr>
        <p:spPr>
          <a:xfrm>
            <a:off x="467915" y="3141487"/>
            <a:ext cx="2900363" cy="577391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3481686" y="2217385"/>
            <a:ext cx="2901255" cy="92410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81686" y="3141487"/>
            <a:ext cx="2901255" cy="577391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346E5E81-2ED8-4512-8620-486D144720FF}" type="datetimeFigureOut">
              <a:rPr lang="en-US" smtClean="0"/>
              <a:t>5/26/2022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67860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346E5E81-2ED8-4512-8620-486D144720FF}" type="datetimeFigureOut">
              <a:rPr lang="en-US" smtClean="0"/>
              <a:t>5/26/2022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70940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E5E81-2ED8-4512-8620-486D144720FF}" type="datetimeFigureOut">
              <a:rPr lang="en-US" smtClean="0"/>
              <a:t>5/26/2022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23356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67916" y="990601"/>
            <a:ext cx="2257425" cy="1676224"/>
          </a:xfrm>
        </p:spPr>
        <p:txBody>
          <a:bodyPr anchor="b"/>
          <a:lstStyle>
            <a:lvl1pPr>
              <a:defRPr sz="1125" b="1"/>
            </a:lvl1pPr>
          </a:lstStyle>
          <a:p>
            <a:r>
              <a:rPr lang="ja-JP" altLang="en-US" smtClean="0"/>
              <a:t>マスター タイトルの書式設定</a:t>
            </a:r>
            <a:endParaRPr lang="en-US"/>
          </a:p>
        </p:txBody>
      </p:sp>
      <p:sp>
        <p:nvSpPr>
          <p:cNvPr id="3" name="Content Placeholder 2"/>
          <p:cNvSpPr>
            <a:spLocks noGrp="1"/>
          </p:cNvSpPr>
          <p:nvPr>
            <p:ph idx="1"/>
          </p:nvPr>
        </p:nvSpPr>
        <p:spPr>
          <a:xfrm>
            <a:off x="2838748" y="990600"/>
            <a:ext cx="3544193" cy="792480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67916" y="2666825"/>
            <a:ext cx="2257425" cy="6248576"/>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6E5E81-2ED8-4512-8620-486D144720FF}"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1004222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09105" y="6934200"/>
            <a:ext cx="4037112" cy="818622"/>
          </a:xfrm>
        </p:spPr>
        <p:txBody>
          <a:bodyPr anchor="b"/>
          <a:lstStyle>
            <a:lvl1pPr>
              <a:defRPr sz="1125"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409105" y="990601"/>
            <a:ext cx="4037112" cy="5838119"/>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smtClean="0"/>
              <a:t>図を追加</a:t>
            </a:r>
            <a:endParaRPr lang="en-US"/>
          </a:p>
        </p:txBody>
      </p:sp>
      <p:sp>
        <p:nvSpPr>
          <p:cNvPr id="4" name="Text Placeholder 3"/>
          <p:cNvSpPr>
            <a:spLocks noGrp="1"/>
          </p:cNvSpPr>
          <p:nvPr>
            <p:ph type="body" sz="half" idx="2"/>
          </p:nvPr>
        </p:nvSpPr>
        <p:spPr>
          <a:xfrm>
            <a:off x="1409105" y="7752822"/>
            <a:ext cx="4037112" cy="1162578"/>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6E5E81-2ED8-4512-8620-486D144720FF}"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7430-D1C7-4683-AB27-07761046DF7E}" type="slidenum">
              <a:rPr lang="en-US" smtClean="0"/>
              <a:t>‹#›</a:t>
            </a:fld>
            <a:endParaRPr lang="en-US"/>
          </a:p>
        </p:txBody>
      </p:sp>
    </p:spTree>
    <p:extLst>
      <p:ext uri="{BB962C8B-B14F-4D97-AF65-F5344CB8AC3E}">
        <p14:creationId xmlns:p14="http://schemas.microsoft.com/office/powerpoint/2010/main" val="41666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396699"/>
            <a:ext cx="5915025" cy="1914701"/>
          </a:xfrm>
          <a:prstGeom prst="rect">
            <a:avLst/>
          </a:prstGeom>
        </p:spPr>
        <p:txBody>
          <a:bodyPr vert="horz" lIns="91440" tIns="45720" rIns="91440" bIns="45720" rtlCol="0" anchor="ctr">
            <a:normAutofit/>
          </a:bodyPr>
          <a:lstStyle/>
          <a:p>
            <a:r>
              <a:rPr lang="ja-JP" altLang="en-US" smtClean="0"/>
              <a:t>マスター タイトルの書式設定</a:t>
            </a:r>
            <a:endParaRPr lang="en-US"/>
          </a:p>
        </p:txBody>
      </p:sp>
      <p:sp>
        <p:nvSpPr>
          <p:cNvPr id="3" name="Text Placeholder 2"/>
          <p:cNvSpPr>
            <a:spLocks noGrp="1"/>
          </p:cNvSpPr>
          <p:nvPr>
            <p:ph type="body" idx="1"/>
          </p:nvPr>
        </p:nvSpPr>
        <p:spPr>
          <a:xfrm>
            <a:off x="471488" y="2630136"/>
            <a:ext cx="5915025" cy="628526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471487" y="9181395"/>
            <a:ext cx="1843088"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346E5E81-2ED8-4512-8620-486D144720FF}" type="datetimeFigureOut">
              <a:rPr lang="en-US" smtClean="0"/>
              <a:t>5/26/2022</a:t>
            </a:fld>
            <a:endParaRPr lang="en-US"/>
          </a:p>
        </p:txBody>
      </p:sp>
      <p:sp>
        <p:nvSpPr>
          <p:cNvPr id="5" name="Footer Placeholder 4"/>
          <p:cNvSpPr>
            <a:spLocks noGrp="1"/>
          </p:cNvSpPr>
          <p:nvPr>
            <p:ph type="ftr" sz="quarter" idx="3"/>
          </p:nvPr>
        </p:nvSpPr>
        <p:spPr>
          <a:xfrm>
            <a:off x="2614613" y="9181395"/>
            <a:ext cx="16287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543425" y="9181395"/>
            <a:ext cx="1843088"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B70B7430-D1C7-4683-AB27-07761046DF7E}" type="slidenum">
              <a:rPr lang="en-US" smtClean="0"/>
              <a:t>‹#›</a:t>
            </a:fld>
            <a:endParaRPr lang="en-US"/>
          </a:p>
        </p:txBody>
      </p:sp>
    </p:spTree>
    <p:extLst>
      <p:ext uri="{BB962C8B-B14F-4D97-AF65-F5344CB8AC3E}">
        <p14:creationId xmlns:p14="http://schemas.microsoft.com/office/powerpoint/2010/main" val="878499322"/>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txStyles>
    <p:titleStyle>
      <a:lvl1pPr algn="l" defTabSz="514350" rtl="0" eaLnBrk="1" latinLnBrk="0" hangingPunct="1">
        <a:spcBef>
          <a:spcPct val="0"/>
        </a:spcBef>
        <a:buNone/>
        <a:defRPr kumimoji="1" sz="2475" kern="1200">
          <a:solidFill>
            <a:schemeClr val="tx1"/>
          </a:solidFill>
          <a:latin typeface="+mj-lt"/>
          <a:ea typeface="+mj-ea"/>
          <a:cs typeface="+mj-cs"/>
        </a:defRPr>
      </a:lvl1pPr>
    </p:titleStyle>
    <p:bodyStyle>
      <a:lvl1pPr marL="192881" indent="-192881" algn="l" defTabSz="514350" rtl="0" eaLnBrk="1" latinLnBrk="0" hangingPunct="1">
        <a:spcBef>
          <a:spcPct val="20000"/>
        </a:spcBef>
        <a:buFont typeface="Arial" pitchFamily="34" charset="0"/>
        <a:buChar char="•"/>
        <a:defRPr kumimoji="1" sz="1800" kern="1200">
          <a:solidFill>
            <a:schemeClr val="tx1"/>
          </a:solidFill>
          <a:latin typeface="+mn-lt"/>
          <a:ea typeface="+mn-ea"/>
          <a:cs typeface="+mn-cs"/>
        </a:defRPr>
      </a:lvl1pPr>
      <a:lvl2pPr marL="417909" indent="-160734" algn="l" defTabSz="514350" rtl="0" eaLnBrk="1" latinLnBrk="0" hangingPunct="1">
        <a:spcBef>
          <a:spcPct val="20000"/>
        </a:spcBef>
        <a:buFont typeface="Arial" pitchFamily="34" charset="0"/>
        <a:buChar char="–"/>
        <a:defRPr kumimoji="1" sz="1575" kern="1200">
          <a:solidFill>
            <a:schemeClr val="tx1"/>
          </a:solidFill>
          <a:latin typeface="+mn-lt"/>
          <a:ea typeface="+mn-ea"/>
          <a:cs typeface="+mn-cs"/>
        </a:defRPr>
      </a:lvl2pPr>
      <a:lvl3pPr marL="642938" indent="-128588" algn="l" defTabSz="514350" rtl="0" eaLnBrk="1" latinLnBrk="0" hangingPunct="1">
        <a:spcBef>
          <a:spcPct val="20000"/>
        </a:spcBef>
        <a:buFont typeface="Arial" pitchFamily="34" charset="0"/>
        <a:buChar char="•"/>
        <a:defRPr kumimoji="1" sz="1350" kern="1200">
          <a:solidFill>
            <a:schemeClr val="tx1"/>
          </a:solidFill>
          <a:latin typeface="+mn-lt"/>
          <a:ea typeface="+mn-ea"/>
          <a:cs typeface="+mn-cs"/>
        </a:defRPr>
      </a:lvl3pPr>
      <a:lvl4pPr marL="900113"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4pPr>
      <a:lvl5pPr marL="1157288"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5pPr>
      <a:lvl6pPr marL="1414463"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kumimoji="1" sz="1125"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0.png"/><Relationship Id="rId7"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9E69177A-D66A-4B3B-9F07-D110A7BC227D}"/>
              </a:ext>
            </a:extLst>
          </p:cNvPr>
          <p:cNvSpPr/>
          <p:nvPr/>
        </p:nvSpPr>
        <p:spPr>
          <a:xfrm>
            <a:off x="98450" y="2202619"/>
            <a:ext cx="6675625" cy="6934442"/>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7428" y="2736215"/>
            <a:ext cx="1725121" cy="1393437"/>
          </a:xfrm>
          <a:prstGeom prst="rect">
            <a:avLst/>
          </a:prstGeom>
        </p:spPr>
      </p:pic>
      <p:pic>
        <p:nvPicPr>
          <p:cNvPr id="32" name="図 10" descr="図9.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3542" y="111263"/>
            <a:ext cx="885780" cy="131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Freeform 94"/>
          <p:cNvSpPr>
            <a:spLocks/>
          </p:cNvSpPr>
          <p:nvPr/>
        </p:nvSpPr>
        <p:spPr bwMode="auto">
          <a:xfrm rot="1357140">
            <a:off x="1059514" y="29408"/>
            <a:ext cx="647700" cy="806450"/>
          </a:xfrm>
          <a:custGeom>
            <a:avLst/>
            <a:gdLst>
              <a:gd name="T0" fmla="*/ 2147483646 w 192"/>
              <a:gd name="T1" fmla="*/ 0 h 258"/>
              <a:gd name="T2" fmla="*/ 0 w 192"/>
              <a:gd name="T3" fmla="*/ 2147483646 h 258"/>
              <a:gd name="T4" fmla="*/ 2147483646 w 192"/>
              <a:gd name="T5" fmla="*/ 2147483646 h 258"/>
              <a:gd name="T6" fmla="*/ 2147483646 w 192"/>
              <a:gd name="T7" fmla="*/ 0 h 258"/>
              <a:gd name="T8" fmla="*/ 0 60000 65536"/>
              <a:gd name="T9" fmla="*/ 0 60000 65536"/>
              <a:gd name="T10" fmla="*/ 0 60000 65536"/>
              <a:gd name="T11" fmla="*/ 0 60000 65536"/>
              <a:gd name="T12" fmla="*/ 0 w 192"/>
              <a:gd name="T13" fmla="*/ 0 h 258"/>
              <a:gd name="T14" fmla="*/ 192 w 192"/>
              <a:gd name="T15" fmla="*/ 258 h 258"/>
            </a:gdLst>
            <a:ahLst/>
            <a:cxnLst>
              <a:cxn ang="T8">
                <a:pos x="T0" y="T1"/>
              </a:cxn>
              <a:cxn ang="T9">
                <a:pos x="T2" y="T3"/>
              </a:cxn>
              <a:cxn ang="T10">
                <a:pos x="T4" y="T5"/>
              </a:cxn>
              <a:cxn ang="T11">
                <a:pos x="T6" y="T7"/>
              </a:cxn>
            </a:cxnLst>
            <a:rect l="T12" t="T13" r="T14" b="T15"/>
            <a:pathLst>
              <a:path w="192" h="258">
                <a:moveTo>
                  <a:pt x="192" y="0"/>
                </a:moveTo>
                <a:lnTo>
                  <a:pt x="0" y="258"/>
                </a:lnTo>
                <a:lnTo>
                  <a:pt x="192" y="144"/>
                </a:lnTo>
                <a:lnTo>
                  <a:pt x="192" y="0"/>
                </a:lnTo>
                <a:close/>
              </a:path>
            </a:pathLst>
          </a:custGeom>
          <a:solidFill>
            <a:schemeClr val="accent6"/>
          </a:solidFill>
          <a:ln w="12700" cmpd="sng">
            <a:solidFill>
              <a:schemeClr val="accent6"/>
            </a:solidFill>
            <a:round/>
            <a:headEnd/>
            <a:tailEnd/>
          </a:ln>
        </p:spPr>
        <p:txBody>
          <a:bodyPr/>
          <a:lstStyle/>
          <a:p>
            <a:endParaRPr lang="ja-JP" altLang="en-US"/>
          </a:p>
        </p:txBody>
      </p:sp>
      <p:sp>
        <p:nvSpPr>
          <p:cNvPr id="35" name="AutoShape 95"/>
          <p:cNvSpPr>
            <a:spLocks noChangeArrowheads="1"/>
          </p:cNvSpPr>
          <p:nvPr/>
        </p:nvSpPr>
        <p:spPr bwMode="auto">
          <a:xfrm>
            <a:off x="1421928" y="179432"/>
            <a:ext cx="5298632" cy="1058863"/>
          </a:xfrm>
          <a:prstGeom prst="roundRect">
            <a:avLst>
              <a:gd name="adj" fmla="val 10102"/>
            </a:avLst>
          </a:prstGeom>
          <a:solidFill>
            <a:schemeClr val="bg1"/>
          </a:solidFill>
          <a:ln w="38100">
            <a:solidFill>
              <a:schemeClr val="accent6"/>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9" name="正方形/長方形 38">
            <a:extLst>
              <a:ext uri="{FF2B5EF4-FFF2-40B4-BE49-F238E27FC236}">
                <a16:creationId xmlns:a16="http://schemas.microsoft.com/office/drawing/2014/main" id="{FF609874-9608-4A3E-AEFB-5E42BFDFB9A7}"/>
              </a:ext>
            </a:extLst>
          </p:cNvPr>
          <p:cNvSpPr/>
          <p:nvPr/>
        </p:nvSpPr>
        <p:spPr>
          <a:xfrm>
            <a:off x="99062" y="1364105"/>
            <a:ext cx="6674400" cy="419725"/>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EBE145A7-AB13-49D9-9853-289AFE85ED28}"/>
              </a:ext>
            </a:extLst>
          </p:cNvPr>
          <p:cNvSpPr txBox="1"/>
          <p:nvPr/>
        </p:nvSpPr>
        <p:spPr>
          <a:xfrm>
            <a:off x="451762" y="1409076"/>
            <a:ext cx="5955476" cy="369332"/>
          </a:xfrm>
          <a:prstGeom prst="rect">
            <a:avLst/>
          </a:prstGeom>
          <a:noFill/>
        </p:spPr>
        <p:txBody>
          <a:bodyPr wrap="none" rtlCol="0">
            <a:spAutoFit/>
          </a:bodyPr>
          <a:lstStyle/>
          <a:p>
            <a:pPr algn="ctr"/>
            <a:r>
              <a:rPr kumimoji="1" lang="ja-JP" altLang="en-US"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経管</a:t>
            </a:r>
            <a:r>
              <a:rPr kumimoji="1" lang="ja-JP" altLang="en-US" b="1"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栄養をされるすべての患者・利用者と介助者の方へ</a:t>
            </a:r>
            <a:endParaRPr kumimoji="1" lang="ja-JP" altLang="en-US"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a:extLst>
              <a:ext uri="{FF2B5EF4-FFF2-40B4-BE49-F238E27FC236}">
                <a16:creationId xmlns:a16="http://schemas.microsoft.com/office/drawing/2014/main" id="{80DCA708-FB62-4184-BBD9-7AAED8B7A8D0}"/>
              </a:ext>
            </a:extLst>
          </p:cNvPr>
          <p:cNvSpPr/>
          <p:nvPr/>
        </p:nvSpPr>
        <p:spPr>
          <a:xfrm>
            <a:off x="98450" y="1778408"/>
            <a:ext cx="6675624" cy="419725"/>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2" name="テキスト ボックス 41">
            <a:extLst>
              <a:ext uri="{FF2B5EF4-FFF2-40B4-BE49-F238E27FC236}">
                <a16:creationId xmlns:a16="http://schemas.microsoft.com/office/drawing/2014/main" id="{52F9E60F-CAD2-4CF2-AAC6-CA4F069299BE}"/>
              </a:ext>
            </a:extLst>
          </p:cNvPr>
          <p:cNvSpPr txBox="1"/>
          <p:nvPr/>
        </p:nvSpPr>
        <p:spPr>
          <a:xfrm>
            <a:off x="413291" y="1799433"/>
            <a:ext cx="6032422" cy="461665"/>
          </a:xfrm>
          <a:prstGeom prst="rect">
            <a:avLst/>
          </a:prstGeom>
          <a:noFill/>
        </p:spPr>
        <p:txBody>
          <a:bodyPr wrap="none" rtlCol="0">
            <a:spAutoFit/>
          </a:bodyPr>
          <a:lstStyle/>
          <a:p>
            <a:pPr algn="ctr"/>
            <a:r>
              <a:rPr kumimoji="1" lang="ja-JP" altLang="en-US" sz="2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ご確認</a:t>
            </a:r>
            <a:r>
              <a:rPr kumimoji="1" lang="ja-JP" altLang="en-US" sz="2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と、ご理解・ご協力</a:t>
            </a:r>
            <a:r>
              <a:rPr kumimoji="1" lang="ja-JP" altLang="en-US" sz="2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のお願いです。</a:t>
            </a:r>
          </a:p>
        </p:txBody>
      </p:sp>
      <p:sp>
        <p:nvSpPr>
          <p:cNvPr id="45" name="テキスト ボックス 44">
            <a:extLst>
              <a:ext uri="{FF2B5EF4-FFF2-40B4-BE49-F238E27FC236}">
                <a16:creationId xmlns:a16="http://schemas.microsoft.com/office/drawing/2014/main" id="{69B03FA0-FF26-4538-B03B-94A9618AAB49}"/>
              </a:ext>
            </a:extLst>
          </p:cNvPr>
          <p:cNvSpPr txBox="1"/>
          <p:nvPr/>
        </p:nvSpPr>
        <p:spPr>
          <a:xfrm>
            <a:off x="109985" y="9218807"/>
            <a:ext cx="6677124" cy="815608"/>
          </a:xfrm>
          <a:prstGeom prst="rect">
            <a:avLst/>
          </a:prstGeom>
          <a:noFill/>
        </p:spPr>
        <p:txBody>
          <a:bodyPr wrap="square" rtlCol="0">
            <a:spAutoFit/>
          </a:bodyPr>
          <a:lstStyle/>
          <a:p>
            <a:pPr>
              <a:tabLst>
                <a:tab pos="3314700" algn="l"/>
                <a:tab pos="6461125" algn="r"/>
              </a:tabLst>
            </a:pP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　　　　年　　月　　</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設　名：</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_____________________</a:t>
            </a:r>
          </a:p>
          <a:p>
            <a:pPr>
              <a:tabLst>
                <a:tab pos="6461125" algn="r"/>
              </a:tabLst>
            </a:pP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tabLst>
                <a:tab pos="3314700" algn="l"/>
                <a:tab pos="6461125" algn="r"/>
              </a:tabLst>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説　明　者：</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______________________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連</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絡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先：</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_____________________</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tabLst>
                <a:tab pos="2133600" algn="l"/>
                <a:tab pos="2157413" algn="l"/>
                <a:tab pos="6461125" algn="r"/>
              </a:tabLst>
            </a:pPr>
            <a:endParaRPr kumimoji="1" lang="en-US" altLang="ja-JP" sz="1100" u="sng"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a:extLst>
              <a:ext uri="{FF2B5EF4-FFF2-40B4-BE49-F238E27FC236}">
                <a16:creationId xmlns:a16="http://schemas.microsoft.com/office/drawing/2014/main" id="{2701746D-C6ED-4A80-91DB-91D50F13220E}"/>
              </a:ext>
            </a:extLst>
          </p:cNvPr>
          <p:cNvSpPr txBox="1"/>
          <p:nvPr/>
        </p:nvSpPr>
        <p:spPr>
          <a:xfrm>
            <a:off x="90936" y="2297840"/>
            <a:ext cx="6677124"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国際ルールの変更に伴い、</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経管</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栄養に使用する</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チューブ（栄養チューブ）、延長チューブ、栄養剤等の接続部分の形状が変更されます。</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お知らせ</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をよく確認</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いただき、ご理解・ご協力をお願いします。</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a:extLst>
              <a:ext uri="{FF2B5EF4-FFF2-40B4-BE49-F238E27FC236}">
                <a16:creationId xmlns:a16="http://schemas.microsoft.com/office/drawing/2014/main" id="{D3FA753C-F641-4516-A0CA-DA44AFB0B4D6}"/>
              </a:ext>
            </a:extLst>
          </p:cNvPr>
          <p:cNvSpPr txBox="1"/>
          <p:nvPr/>
        </p:nvSpPr>
        <p:spPr>
          <a:xfrm>
            <a:off x="157453" y="3036874"/>
            <a:ext cx="4499891" cy="1015663"/>
          </a:xfrm>
          <a:prstGeom prst="rect">
            <a:avLst/>
          </a:prstGeom>
          <a:noFill/>
        </p:spPr>
        <p:txBody>
          <a:bodyPr wrap="square" rtlCol="0">
            <a:spAutoFit/>
          </a:bodyPr>
          <a:lstStyle/>
          <a:p>
            <a:pPr marL="342900" indent="-342900" algn="just">
              <a:buAutoNum type="arabicPeriod"/>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なにが</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変</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わるのですか？</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330200" indent="117475" algn="just"/>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誤って栄養チューブと点滴チューブをつないでしまうと重大な健康被害が発生する可能性があります。</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栄養チューブ</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と点滴チューブ等</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がつながらないよう、接続部分（右図赤丸部分）の形状が</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変</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わります。</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a:extLst>
              <a:ext uri="{FF2B5EF4-FFF2-40B4-BE49-F238E27FC236}">
                <a16:creationId xmlns:a16="http://schemas.microsoft.com/office/drawing/2014/main" id="{B1304253-FB25-4C0C-ACDB-408CECCD3503}"/>
              </a:ext>
            </a:extLst>
          </p:cNvPr>
          <p:cNvSpPr txBox="1"/>
          <p:nvPr/>
        </p:nvSpPr>
        <p:spPr>
          <a:xfrm>
            <a:off x="99398" y="5553028"/>
            <a:ext cx="5945802" cy="646331"/>
          </a:xfrm>
          <a:prstGeom prst="rect">
            <a:avLst/>
          </a:prstGeom>
          <a:noFill/>
        </p:spPr>
        <p:txBody>
          <a:bodyPr wrap="square" rtlCol="0">
            <a:spAutoFit/>
          </a:bodyPr>
          <a:lstStyle/>
          <a:p>
            <a:pPr marL="342900" indent="-342900">
              <a:buFont typeface="+mj-lt"/>
              <a:buAutoNum type="arabicPeriod" startAt="2"/>
              <a:tabLst>
                <a:tab pos="344488" algn="l"/>
              </a:tabLst>
            </a:pP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何をしたらいいですか</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まずは、裏面をご確認</a:t>
            </a: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ください</a:t>
            </a:r>
            <a:r>
              <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30200" indent="-330200">
              <a:tabLst>
                <a:tab pos="344488" algn="l"/>
              </a:tabLst>
            </a:pP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30200" indent="-330200">
              <a:tabLst>
                <a:tab pos="344488" algn="l"/>
              </a:tabLst>
            </a:pP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a:extLst>
              <a:ext uri="{FF2B5EF4-FFF2-40B4-BE49-F238E27FC236}">
                <a16:creationId xmlns:a16="http://schemas.microsoft.com/office/drawing/2014/main" id="{1A1B782B-71C0-4262-98C8-E264743F92A9}"/>
              </a:ext>
            </a:extLst>
          </p:cNvPr>
          <p:cNvSpPr txBox="1"/>
          <p:nvPr/>
        </p:nvSpPr>
        <p:spPr>
          <a:xfrm>
            <a:off x="1618073" y="333576"/>
            <a:ext cx="5102486" cy="923330"/>
          </a:xfrm>
          <a:prstGeom prst="rect">
            <a:avLst/>
          </a:prstGeom>
          <a:noFill/>
        </p:spPr>
        <p:txBody>
          <a:bodyPr wrap="square" rtlCol="0">
            <a:spAutoFit/>
          </a:bodyPr>
          <a:lstStyle/>
          <a:p>
            <a:pPr algn="just"/>
            <a:r>
              <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様</a:t>
            </a:r>
            <a:endPar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kumimoji="1"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経管栄養に使用するチューブや経腸</a:t>
            </a:r>
            <a:r>
              <a:rPr kumimoji="1"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栄養</a:t>
            </a:r>
            <a:r>
              <a:rPr kumimoji="1"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剤等</a:t>
            </a:r>
            <a:endParaRPr kumimoji="1"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kumimoji="1"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接続部分の形状</a:t>
            </a:r>
            <a:r>
              <a:rPr kumimoji="1"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が変更</a:t>
            </a:r>
            <a:r>
              <a:rPr kumimoji="1"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になります。</a:t>
            </a:r>
          </a:p>
        </p:txBody>
      </p:sp>
      <p:sp>
        <p:nvSpPr>
          <p:cNvPr id="60" name="矢印: 右 59">
            <a:extLst>
              <a:ext uri="{FF2B5EF4-FFF2-40B4-BE49-F238E27FC236}">
                <a16:creationId xmlns:a16="http://schemas.microsoft.com/office/drawing/2014/main" id="{23638124-7F92-4111-9475-74BDEA3D3C0E}"/>
              </a:ext>
            </a:extLst>
          </p:cNvPr>
          <p:cNvSpPr/>
          <p:nvPr/>
        </p:nvSpPr>
        <p:spPr>
          <a:xfrm>
            <a:off x="2879629" y="4460304"/>
            <a:ext cx="1078808" cy="570112"/>
          </a:xfrm>
          <a:prstGeom prst="rightArrow">
            <a:avLst>
              <a:gd name="adj1" fmla="val 72207"/>
              <a:gd name="adj2" fmla="val 29897"/>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547896D6-C79E-4FB2-8790-CB00087136CF}"/>
              </a:ext>
            </a:extLst>
          </p:cNvPr>
          <p:cNvSpPr txBox="1"/>
          <p:nvPr/>
        </p:nvSpPr>
        <p:spPr>
          <a:xfrm>
            <a:off x="2875709" y="4567895"/>
            <a:ext cx="1172116" cy="430887"/>
          </a:xfrm>
          <a:prstGeom prst="rect">
            <a:avLst/>
          </a:prstGeom>
          <a:noFill/>
        </p:spPr>
        <p:txBody>
          <a:bodyPr wrap="none" rtlCol="0">
            <a:spAutoFit/>
          </a:bodyPr>
          <a:lstStyle/>
          <a:p>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形状が</a:t>
            </a:r>
            <a:endParaRPr kumimoji="1" lang="en-US" altLang="ja-JP"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変更されます。</a:t>
            </a:r>
          </a:p>
        </p:txBody>
      </p:sp>
      <p:sp>
        <p:nvSpPr>
          <p:cNvPr id="62" name="テキスト ボックス 61">
            <a:extLst>
              <a:ext uri="{FF2B5EF4-FFF2-40B4-BE49-F238E27FC236}">
                <a16:creationId xmlns:a16="http://schemas.microsoft.com/office/drawing/2014/main" id="{9BC81094-1935-47B7-8055-3E4074ECAE40}"/>
              </a:ext>
            </a:extLst>
          </p:cNvPr>
          <p:cNvSpPr txBox="1"/>
          <p:nvPr/>
        </p:nvSpPr>
        <p:spPr>
          <a:xfrm>
            <a:off x="1270953" y="5197145"/>
            <a:ext cx="1261885" cy="276999"/>
          </a:xfrm>
          <a:prstGeom prst="rect">
            <a:avLst/>
          </a:prstGeom>
          <a:noFill/>
          <a:ln>
            <a:noFill/>
          </a:ln>
        </p:spPr>
        <p:txBody>
          <a:bodyPr wrap="none" rtlCol="0">
            <a:spAutoFit/>
          </a:bodyPr>
          <a:lstStyle/>
          <a:p>
            <a:pPr algn="ctr"/>
            <a:r>
              <a:rPr kumimoji="1" lang="en-US" altLang="ja-JP"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現在：　　</a:t>
            </a:r>
            <a:r>
              <a:rPr kumimoji="1" lang="en-US" altLang="ja-JP"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楕円 51">
            <a:extLst>
              <a:ext uri="{FF2B5EF4-FFF2-40B4-BE49-F238E27FC236}">
                <a16:creationId xmlns:a16="http://schemas.microsoft.com/office/drawing/2014/main" id="{F59B143C-438D-41BB-8064-D5F317A26392}"/>
              </a:ext>
            </a:extLst>
          </p:cNvPr>
          <p:cNvSpPr/>
          <p:nvPr/>
        </p:nvSpPr>
        <p:spPr>
          <a:xfrm>
            <a:off x="4021536" y="4314668"/>
            <a:ext cx="864000" cy="863999"/>
          </a:xfrm>
          <a:prstGeom prst="ellipse">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73570B0E-0754-4768-BE58-6039EECD4B86}"/>
              </a:ext>
            </a:extLst>
          </p:cNvPr>
          <p:cNvSpPr/>
          <p:nvPr/>
        </p:nvSpPr>
        <p:spPr>
          <a:xfrm>
            <a:off x="4933505" y="4322077"/>
            <a:ext cx="864000" cy="863999"/>
          </a:xfrm>
          <a:prstGeom prst="ellipse">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0EAF6D09-0646-4B6E-AE42-937D4D03EA1C}"/>
              </a:ext>
            </a:extLst>
          </p:cNvPr>
          <p:cNvSpPr/>
          <p:nvPr/>
        </p:nvSpPr>
        <p:spPr>
          <a:xfrm>
            <a:off x="989928" y="4325781"/>
            <a:ext cx="864000" cy="863999"/>
          </a:xfrm>
          <a:prstGeom prst="ellipse">
            <a:avLst/>
          </a:prstGeom>
          <a:noFill/>
          <a:ln w="285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36F496A1-A33A-47C5-BA51-7A2D6DA273BE}"/>
              </a:ext>
            </a:extLst>
          </p:cNvPr>
          <p:cNvSpPr/>
          <p:nvPr/>
        </p:nvSpPr>
        <p:spPr>
          <a:xfrm>
            <a:off x="1901896" y="4333192"/>
            <a:ext cx="864000" cy="863999"/>
          </a:xfrm>
          <a:prstGeom prst="ellipse">
            <a:avLst/>
          </a:prstGeom>
          <a:noFill/>
          <a:ln w="2857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2011472" y="5228224"/>
            <a:ext cx="184320" cy="179095"/>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rPr>
              <a:t>旧</a:t>
            </a:r>
            <a:endParaRPr kumimoji="1" lang="ja-JP" altLang="en-US" sz="1100" dirty="0">
              <a:solidFill>
                <a:schemeClr val="bg1"/>
              </a:solidFill>
            </a:endParaRPr>
          </a:p>
        </p:txBody>
      </p:sp>
      <p:sp>
        <p:nvSpPr>
          <p:cNvPr id="63" name="テキスト ボックス 62">
            <a:extLst>
              <a:ext uri="{FF2B5EF4-FFF2-40B4-BE49-F238E27FC236}">
                <a16:creationId xmlns:a16="http://schemas.microsoft.com/office/drawing/2014/main" id="{DD060136-C4F5-46E3-8568-7B438BC10BC4}"/>
              </a:ext>
            </a:extLst>
          </p:cNvPr>
          <p:cNvSpPr txBox="1"/>
          <p:nvPr/>
        </p:nvSpPr>
        <p:spPr>
          <a:xfrm>
            <a:off x="4161853" y="5200850"/>
            <a:ext cx="1415773" cy="276999"/>
          </a:xfrm>
          <a:prstGeom prst="rect">
            <a:avLst/>
          </a:prstGeom>
          <a:noFill/>
          <a:ln>
            <a:noFill/>
          </a:ln>
        </p:spPr>
        <p:txBody>
          <a:bodyPr wrap="none" rtlCol="0">
            <a:spAutoFit/>
          </a:bodyPr>
          <a:lstStyle/>
          <a:p>
            <a:pPr algn="ctr"/>
            <a:r>
              <a:rPr kumimoji="1" lang="en-US" altLang="ja-JP"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変更後：　　</a:t>
            </a:r>
            <a:r>
              <a:rPr kumimoji="1" lang="en-US" altLang="ja-JP"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円/楕円 26"/>
          <p:cNvSpPr/>
          <p:nvPr/>
        </p:nvSpPr>
        <p:spPr>
          <a:xfrm>
            <a:off x="5058979" y="5222552"/>
            <a:ext cx="184320" cy="1790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rPr>
              <a:t>新</a:t>
            </a:r>
            <a:endParaRPr kumimoji="1" lang="ja-JP" altLang="en-US" sz="1100" dirty="0">
              <a:solidFill>
                <a:schemeClr val="bg1"/>
              </a:solidFill>
            </a:endParaRPr>
          </a:p>
        </p:txBody>
      </p:sp>
      <p:pic>
        <p:nvPicPr>
          <p:cNvPr id="77" name="図 87"/>
          <p:cNvPicPr>
            <a:picLocks noChangeAspect="1"/>
          </p:cNvPicPr>
          <p:nvPr/>
        </p:nvPicPr>
        <p:blipFill rotWithShape="1">
          <a:blip r:embed="rId4">
            <a:extLst>
              <a:ext uri="{28A0092B-C50C-407E-A947-70E740481C1C}">
                <a14:useLocalDpi xmlns:a14="http://schemas.microsoft.com/office/drawing/2010/main" val="0"/>
              </a:ext>
            </a:extLst>
          </a:blip>
          <a:srcRect/>
          <a:stretch/>
        </p:blipFill>
        <p:spPr bwMode="auto">
          <a:xfrm rot="18892654">
            <a:off x="5032530" y="4623656"/>
            <a:ext cx="692198"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図 88"/>
          <p:cNvPicPr>
            <a:picLocks noChangeAspect="1"/>
          </p:cNvPicPr>
          <p:nvPr/>
        </p:nvPicPr>
        <p:blipFill rotWithShape="1">
          <a:blip r:embed="rId5">
            <a:extLst>
              <a:ext uri="{28A0092B-C50C-407E-A947-70E740481C1C}">
                <a14:useLocalDpi xmlns:a14="http://schemas.microsoft.com/office/drawing/2010/main" val="0"/>
              </a:ext>
            </a:extLst>
          </a:blip>
          <a:srcRect/>
          <a:stretch/>
        </p:blipFill>
        <p:spPr bwMode="auto">
          <a:xfrm rot="19209914">
            <a:off x="1976452" y="4651833"/>
            <a:ext cx="738241" cy="21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図 89"/>
          <p:cNvPicPr>
            <a:picLocks noChangeAspect="1"/>
          </p:cNvPicPr>
          <p:nvPr/>
        </p:nvPicPr>
        <p:blipFill rotWithShape="1">
          <a:blip r:embed="rId6">
            <a:extLst>
              <a:ext uri="{28A0092B-C50C-407E-A947-70E740481C1C}">
                <a14:useLocalDpi xmlns:a14="http://schemas.microsoft.com/office/drawing/2010/main" val="0"/>
              </a:ext>
            </a:extLst>
          </a:blip>
          <a:srcRect/>
          <a:stretch/>
        </p:blipFill>
        <p:spPr bwMode="auto">
          <a:xfrm rot="19209914">
            <a:off x="1036676" y="4660494"/>
            <a:ext cx="779052" cy="19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 name="図 90"/>
          <p:cNvPicPr>
            <a:picLocks noChangeAspect="1"/>
          </p:cNvPicPr>
          <p:nvPr/>
        </p:nvPicPr>
        <p:blipFill rotWithShape="1">
          <a:blip r:embed="rId7">
            <a:extLst>
              <a:ext uri="{28A0092B-C50C-407E-A947-70E740481C1C}">
                <a14:useLocalDpi xmlns:a14="http://schemas.microsoft.com/office/drawing/2010/main" val="0"/>
              </a:ext>
            </a:extLst>
          </a:blip>
          <a:srcRect/>
          <a:stretch/>
        </p:blipFill>
        <p:spPr bwMode="auto">
          <a:xfrm rot="18892654">
            <a:off x="4104916" y="4623656"/>
            <a:ext cx="682747"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楕円 52">
            <a:extLst>
              <a:ext uri="{FF2B5EF4-FFF2-40B4-BE49-F238E27FC236}">
                <a16:creationId xmlns:a16="http://schemas.microsoft.com/office/drawing/2014/main" id="{73570B0E-0754-4768-BE58-6039EECD4B86}"/>
              </a:ext>
            </a:extLst>
          </p:cNvPr>
          <p:cNvSpPr/>
          <p:nvPr/>
        </p:nvSpPr>
        <p:spPr>
          <a:xfrm>
            <a:off x="5156640" y="3191337"/>
            <a:ext cx="313475" cy="3001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52">
            <a:extLst>
              <a:ext uri="{FF2B5EF4-FFF2-40B4-BE49-F238E27FC236}">
                <a16:creationId xmlns:a16="http://schemas.microsoft.com/office/drawing/2014/main" id="{73570B0E-0754-4768-BE58-6039EECD4B86}"/>
              </a:ext>
            </a:extLst>
          </p:cNvPr>
          <p:cNvSpPr/>
          <p:nvPr/>
        </p:nvSpPr>
        <p:spPr>
          <a:xfrm>
            <a:off x="5937901" y="3052702"/>
            <a:ext cx="313475" cy="3001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756432" y="4173979"/>
            <a:ext cx="5181469" cy="1300165"/>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104CA632-8859-4171-938C-90DC844923E3}"/>
              </a:ext>
            </a:extLst>
          </p:cNvPr>
          <p:cNvSpPr txBox="1"/>
          <p:nvPr/>
        </p:nvSpPr>
        <p:spPr>
          <a:xfrm>
            <a:off x="5303283" y="6733719"/>
            <a:ext cx="1380622" cy="461665"/>
          </a:xfrm>
          <a:prstGeom prst="rect">
            <a:avLst/>
          </a:prstGeom>
          <a:noFill/>
        </p:spPr>
        <p:txBody>
          <a:bodyPr wrap="square" rtlCol="0">
            <a:spAutoFit/>
          </a:bodyPr>
          <a:lstStyle/>
          <a:p>
            <a:pPr algn="ctr"/>
            <a:r>
              <a:rPr kumimoji="1" lang="ja-JP" altLang="en-US"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変換コネクタ　タイプ</a:t>
            </a:r>
            <a:r>
              <a:rPr kumimoji="1" lang="en-US" altLang="ja-JP"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en-US" altLang="ja-JP"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a:extLst>
              <a:ext uri="{FF2B5EF4-FFF2-40B4-BE49-F238E27FC236}">
                <a16:creationId xmlns:a16="http://schemas.microsoft.com/office/drawing/2014/main" id="{857501AA-D86C-4D39-852D-E0ED72019EC3}"/>
              </a:ext>
            </a:extLst>
          </p:cNvPr>
          <p:cNvSpPr txBox="1"/>
          <p:nvPr/>
        </p:nvSpPr>
        <p:spPr>
          <a:xfrm>
            <a:off x="4177087" y="6733719"/>
            <a:ext cx="1380622" cy="461665"/>
          </a:xfrm>
          <a:prstGeom prst="rect">
            <a:avLst/>
          </a:prstGeom>
          <a:noFill/>
        </p:spPr>
        <p:txBody>
          <a:bodyPr wrap="square" rtlCol="0">
            <a:spAutoFit/>
          </a:bodyPr>
          <a:lstStyle/>
          <a:p>
            <a:pPr algn="ctr"/>
            <a:r>
              <a:rPr kumimoji="1" lang="ja-JP" altLang="en-US"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変換コネクタ</a:t>
            </a:r>
            <a:endParaRPr kumimoji="1" lang="en-US" altLang="ja-JP"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タイプ</a:t>
            </a:r>
            <a:r>
              <a:rPr kumimoji="1" lang="en-US" altLang="ja-JP" sz="12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en-US" altLang="ja-JP" sz="12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5" name="図 17"/>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25110" y="6219088"/>
            <a:ext cx="699817" cy="30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 name="図 18"/>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604723" y="6236660"/>
            <a:ext cx="777742" cy="265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正方形/長方形 69"/>
          <p:cNvSpPr/>
          <p:nvPr/>
        </p:nvSpPr>
        <p:spPr>
          <a:xfrm>
            <a:off x="4218737" y="5819643"/>
            <a:ext cx="2404402" cy="1467105"/>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正方形/長方形 70"/>
          <p:cNvSpPr/>
          <p:nvPr/>
        </p:nvSpPr>
        <p:spPr>
          <a:xfrm>
            <a:off x="208252" y="7404910"/>
            <a:ext cx="6475653" cy="1661880"/>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55300" y="7443931"/>
            <a:ext cx="5570756" cy="246221"/>
          </a:xfrm>
          <a:prstGeom prst="rect">
            <a:avLst/>
          </a:prstGeom>
          <a:noFill/>
        </p:spPr>
        <p:txBody>
          <a:bodyPr wrap="none" rtlCol="0">
            <a:spAutoFit/>
          </a:bodyPr>
          <a:lstStyle/>
          <a:p>
            <a:pPr algn="just"/>
            <a:r>
              <a:rPr kumimoji="1" lang="ja-JP" altLang="en-US" sz="1000" dirty="0" smtClean="0">
                <a:latin typeface="メイリオ" panose="020B0604030504040204" pitchFamily="50" charset="-128"/>
                <a:ea typeface="メイリオ" panose="020B0604030504040204" pitchFamily="50" charset="-128"/>
              </a:rPr>
              <a:t>製品変更予定や</a:t>
            </a:r>
            <a:r>
              <a:rPr lang="ja-JP" altLang="en-US" sz="1000" dirty="0" smtClean="0">
                <a:latin typeface="メイリオ" panose="020B0604030504040204" pitchFamily="50" charset="-128"/>
                <a:ea typeface="メイリオ" panose="020B0604030504040204" pitchFamily="50" charset="-128"/>
              </a:rPr>
              <a:t>新しい</a:t>
            </a:r>
            <a:r>
              <a:rPr lang="ja-JP" altLang="en-US" sz="1000" dirty="0">
                <a:latin typeface="メイリオ" panose="020B0604030504040204" pitchFamily="50" charset="-128"/>
                <a:ea typeface="メイリオ" panose="020B0604030504040204" pitchFamily="50" charset="-128"/>
              </a:rPr>
              <a:t>製品の取り扱い</a:t>
            </a:r>
            <a:r>
              <a:rPr lang="ja-JP" altLang="en-US" sz="1000" dirty="0" smtClean="0">
                <a:latin typeface="メイリオ" panose="020B0604030504040204" pitchFamily="50" charset="-128"/>
                <a:ea typeface="メイリオ" panose="020B0604030504040204" pitchFamily="50" charset="-128"/>
              </a:rPr>
              <a:t>方法に関する連絡先などのご記入にお使いください。</a:t>
            </a:r>
            <a:endParaRPr kumimoji="1" lang="ja-JP" altLang="en-US" sz="10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151657" y="5910674"/>
            <a:ext cx="4470838" cy="1200329"/>
          </a:xfrm>
          <a:prstGeom prst="rect">
            <a:avLst/>
          </a:prstGeom>
        </p:spPr>
        <p:txBody>
          <a:bodyPr wrap="square">
            <a:spAutoFit/>
          </a:bodyPr>
          <a:lstStyle/>
          <a:p>
            <a:pPr marL="330200" indent="-330200">
              <a:tabLst>
                <a:tab pos="344488" algn="l"/>
              </a:tabLst>
            </a:pP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現在：</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形状の</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製品</a:t>
            </a:r>
            <a:r>
              <a:rPr kumimoji="1" lang="ja-JP" altLang="en-US" sz="1200" b="1" smtClean="0">
                <a:latin typeface="メイリオ" panose="020B0604030504040204" pitchFamily="50" charset="-128"/>
                <a:ea typeface="メイリオ" panose="020B0604030504040204" pitchFamily="50" charset="-128"/>
                <a:cs typeface="メイリオ" panose="020B0604030504040204" pitchFamily="50" charset="-128"/>
              </a:rPr>
              <a:t>の出荷期限は</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、当面の間設けられておりません。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30200" indent="-330200">
              <a:tabLst>
                <a:tab pos="344488" algn="l"/>
              </a:tabLst>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使用している製品</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変更、並び</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現在：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の形状と</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変更後：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の形状の製品をつなぐ変換コネクタ</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（右図）の要否及び準備</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について</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は、</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かかりつけ</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医や</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看護師にご相</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談ください。</a:t>
            </a:r>
            <a:endParaRPr kumimoji="1" lang="en-US" altLang="ja-JP" sz="1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円/楕円 82"/>
          <p:cNvSpPr/>
          <p:nvPr/>
        </p:nvSpPr>
        <p:spPr>
          <a:xfrm>
            <a:off x="3234713" y="6305251"/>
            <a:ext cx="184320" cy="179095"/>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rPr>
              <a:t>旧</a:t>
            </a:r>
            <a:endParaRPr kumimoji="1" lang="ja-JP" altLang="en-US" sz="1100" dirty="0">
              <a:solidFill>
                <a:schemeClr val="bg1"/>
              </a:solidFill>
            </a:endParaRPr>
          </a:p>
        </p:txBody>
      </p:sp>
      <p:sp>
        <p:nvSpPr>
          <p:cNvPr id="86" name="円/楕円 85"/>
          <p:cNvSpPr/>
          <p:nvPr/>
        </p:nvSpPr>
        <p:spPr>
          <a:xfrm>
            <a:off x="985468" y="6485626"/>
            <a:ext cx="184320" cy="1790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rPr>
              <a:t>新</a:t>
            </a:r>
            <a:endParaRPr kumimoji="1" lang="ja-JP" altLang="en-US" sz="1100" dirty="0">
              <a:solidFill>
                <a:schemeClr val="bg1"/>
              </a:solidFill>
            </a:endParaRPr>
          </a:p>
        </p:txBody>
      </p:sp>
      <p:sp>
        <p:nvSpPr>
          <p:cNvPr id="87" name="円/楕円 86"/>
          <p:cNvSpPr/>
          <p:nvPr/>
        </p:nvSpPr>
        <p:spPr>
          <a:xfrm>
            <a:off x="664272" y="5950945"/>
            <a:ext cx="184320" cy="179095"/>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rPr>
              <a:t>旧</a:t>
            </a:r>
            <a:endParaRPr kumimoji="1" lang="ja-JP" altLang="en-US" sz="1100" dirty="0">
              <a:solidFill>
                <a:schemeClr val="bg1"/>
              </a:solidFill>
            </a:endParaRPr>
          </a:p>
        </p:txBody>
      </p:sp>
      <p:sp>
        <p:nvSpPr>
          <p:cNvPr id="50" name="テキスト ボックス 49">
            <a:extLst>
              <a:ext uri="{FF2B5EF4-FFF2-40B4-BE49-F238E27FC236}">
                <a16:creationId xmlns:a16="http://schemas.microsoft.com/office/drawing/2014/main" id="{3B5CF9AA-16B9-4157-B761-7E053730B8F2}"/>
              </a:ext>
            </a:extLst>
          </p:cNvPr>
          <p:cNvSpPr txBox="1"/>
          <p:nvPr/>
        </p:nvSpPr>
        <p:spPr>
          <a:xfrm>
            <a:off x="5508645" y="3848052"/>
            <a:ext cx="873820" cy="246221"/>
          </a:xfrm>
          <a:prstGeom prst="rect">
            <a:avLst/>
          </a:prstGeom>
          <a:solidFill>
            <a:schemeClr val="bg1"/>
          </a:solidFill>
        </p:spPr>
        <p:txBody>
          <a:bodyPr wrap="square" rtlCol="0">
            <a:spAutoFit/>
          </a:bodyPr>
          <a:lstStyle/>
          <a:p>
            <a:pPr marL="120650" indent="-120650"/>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イメージ</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図</a:t>
            </a:r>
          </a:p>
        </p:txBody>
      </p:sp>
      <p:sp>
        <p:nvSpPr>
          <p:cNvPr id="56" name="正方形/長方形 55"/>
          <p:cNvSpPr/>
          <p:nvPr/>
        </p:nvSpPr>
        <p:spPr>
          <a:xfrm>
            <a:off x="4326917" y="5910674"/>
            <a:ext cx="1055837" cy="1286581"/>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56"/>
          <p:cNvSpPr/>
          <p:nvPr/>
        </p:nvSpPr>
        <p:spPr>
          <a:xfrm>
            <a:off x="5479289" y="5910674"/>
            <a:ext cx="1055837" cy="1286581"/>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970039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正方形/長方形 103">
            <a:extLst>
              <a:ext uri="{FF2B5EF4-FFF2-40B4-BE49-F238E27FC236}">
                <a16:creationId xmlns:a16="http://schemas.microsoft.com/office/drawing/2014/main" id="{9E69177A-D66A-4B3B-9F07-D110A7BC227D}"/>
              </a:ext>
            </a:extLst>
          </p:cNvPr>
          <p:cNvSpPr/>
          <p:nvPr/>
        </p:nvSpPr>
        <p:spPr>
          <a:xfrm>
            <a:off x="88525" y="519089"/>
            <a:ext cx="6677124" cy="926064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a:extLst>
              <a:ext uri="{FF2B5EF4-FFF2-40B4-BE49-F238E27FC236}">
                <a16:creationId xmlns:a16="http://schemas.microsoft.com/office/drawing/2014/main" id="{FF609874-9608-4A3E-AEFB-5E42BFDFB9A7}"/>
              </a:ext>
            </a:extLst>
          </p:cNvPr>
          <p:cNvSpPr/>
          <p:nvPr/>
        </p:nvSpPr>
        <p:spPr>
          <a:xfrm>
            <a:off x="86661" y="96137"/>
            <a:ext cx="6685200" cy="419725"/>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13" name="テキスト ボックス 112">
            <a:extLst>
              <a:ext uri="{FF2B5EF4-FFF2-40B4-BE49-F238E27FC236}">
                <a16:creationId xmlns:a16="http://schemas.microsoft.com/office/drawing/2014/main" id="{EBE145A7-AB13-49D9-9853-289AFE85ED28}"/>
              </a:ext>
            </a:extLst>
          </p:cNvPr>
          <p:cNvSpPr txBox="1"/>
          <p:nvPr/>
        </p:nvSpPr>
        <p:spPr>
          <a:xfrm>
            <a:off x="365367" y="133525"/>
            <a:ext cx="3416321" cy="369332"/>
          </a:xfrm>
          <a:prstGeom prst="rect">
            <a:avLst/>
          </a:prstGeom>
          <a:noFill/>
        </p:spPr>
        <p:txBody>
          <a:bodyPr wrap="none" rtlCol="0" anchor="ctr">
            <a:spAutoFit/>
          </a:bodyPr>
          <a:lstStyle/>
          <a:p>
            <a:pPr algn="ctr"/>
            <a:r>
              <a:rPr kumimoji="1" lang="ja-JP" altLang="en-US"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何が必要か、確認しましょう！</a:t>
            </a:r>
            <a:endParaRPr kumimoji="1" lang="en-US" altLang="ja-JP"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四角形: 角を丸くする 3">
            <a:extLst>
              <a:ext uri="{FF2B5EF4-FFF2-40B4-BE49-F238E27FC236}">
                <a16:creationId xmlns:a16="http://schemas.microsoft.com/office/drawing/2014/main" id="{92BE5FE0-F55E-4530-B24B-69EE7F37664E}"/>
              </a:ext>
            </a:extLst>
          </p:cNvPr>
          <p:cNvSpPr/>
          <p:nvPr/>
        </p:nvSpPr>
        <p:spPr>
          <a:xfrm>
            <a:off x="2035325" y="2166511"/>
            <a:ext cx="2794187" cy="737801"/>
          </a:xfrm>
          <a:prstGeom prst="roundRect">
            <a:avLst>
              <a:gd name="adj" fmla="val 22207"/>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EC608A0A-6E6A-4D9C-BECD-FA4D85639223}"/>
              </a:ext>
            </a:extLst>
          </p:cNvPr>
          <p:cNvSpPr txBox="1"/>
          <p:nvPr/>
        </p:nvSpPr>
        <p:spPr>
          <a:xfrm>
            <a:off x="2029113" y="2196261"/>
            <a:ext cx="2800399" cy="738664"/>
          </a:xfrm>
          <a:prstGeom prst="rect">
            <a:avLst/>
          </a:prstGeom>
          <a:noFill/>
        </p:spPr>
        <p:txBody>
          <a:bodyPr wrap="square" rtlCol="0">
            <a:spAutoFit/>
          </a:bodyPr>
          <a:lstStyle/>
          <a:p>
            <a:pPr algn="just"/>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体につながっている栄養チューブの接続部の</a:t>
            </a:r>
            <a:r>
              <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形状</a:t>
            </a:r>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を確認</a:t>
            </a:r>
            <a:r>
              <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しましょう。</a:t>
            </a:r>
          </a:p>
        </p:txBody>
      </p:sp>
      <p:sp>
        <p:nvSpPr>
          <p:cNvPr id="126" name="四角形: 角を丸くする 88">
            <a:extLst>
              <a:ext uri="{FF2B5EF4-FFF2-40B4-BE49-F238E27FC236}">
                <a16:creationId xmlns:a16="http://schemas.microsoft.com/office/drawing/2014/main" id="{AA72282B-CE66-4605-99E9-16401896F771}"/>
              </a:ext>
            </a:extLst>
          </p:cNvPr>
          <p:cNvSpPr/>
          <p:nvPr/>
        </p:nvSpPr>
        <p:spPr>
          <a:xfrm>
            <a:off x="4690738" y="1442400"/>
            <a:ext cx="2008719" cy="687546"/>
          </a:xfrm>
          <a:prstGeom prst="roundRect">
            <a:avLst>
              <a:gd name="adj" fmla="val 22207"/>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a:extLst>
              <a:ext uri="{FF2B5EF4-FFF2-40B4-BE49-F238E27FC236}">
                <a16:creationId xmlns:a16="http://schemas.microsoft.com/office/drawing/2014/main" id="{80DBEB71-22FA-4D09-9256-8FA3DBC92323}"/>
              </a:ext>
            </a:extLst>
          </p:cNvPr>
          <p:cNvSpPr txBox="1"/>
          <p:nvPr/>
        </p:nvSpPr>
        <p:spPr>
          <a:xfrm>
            <a:off x="4690738" y="1527573"/>
            <a:ext cx="2008719" cy="523220"/>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今回の対象ではありません。</a:t>
            </a:r>
          </a:p>
        </p:txBody>
      </p:sp>
      <p:sp>
        <p:nvSpPr>
          <p:cNvPr id="128" name="テキスト ボックス 127">
            <a:extLst>
              <a:ext uri="{FF2B5EF4-FFF2-40B4-BE49-F238E27FC236}">
                <a16:creationId xmlns:a16="http://schemas.microsoft.com/office/drawing/2014/main" id="{C756B6C2-3270-4AC2-BA56-DF9CD2933FA0}"/>
              </a:ext>
            </a:extLst>
          </p:cNvPr>
          <p:cNvSpPr txBox="1"/>
          <p:nvPr/>
        </p:nvSpPr>
        <p:spPr>
          <a:xfrm>
            <a:off x="3434285" y="2906755"/>
            <a:ext cx="1349665"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どちらですか</a:t>
            </a:r>
          </a:p>
        </p:txBody>
      </p:sp>
      <p:sp>
        <p:nvSpPr>
          <p:cNvPr id="129" name="フリーフォーム: 図形 61">
            <a:extLst>
              <a:ext uri="{FF2B5EF4-FFF2-40B4-BE49-F238E27FC236}">
                <a16:creationId xmlns:a16="http://schemas.microsoft.com/office/drawing/2014/main" id="{D90AC35C-5E17-4B06-B8D1-BBDAA2CBBB8D}"/>
              </a:ext>
            </a:extLst>
          </p:cNvPr>
          <p:cNvSpPr/>
          <p:nvPr/>
        </p:nvSpPr>
        <p:spPr>
          <a:xfrm flipH="1">
            <a:off x="4508942" y="1077933"/>
            <a:ext cx="1138454" cy="374755"/>
          </a:xfrm>
          <a:custGeom>
            <a:avLst/>
            <a:gdLst>
              <a:gd name="connsiteX0" fmla="*/ 1184223 w 1184223"/>
              <a:gd name="connsiteY0" fmla="*/ 0 h 374755"/>
              <a:gd name="connsiteX1" fmla="*/ 0 w 1184223"/>
              <a:gd name="connsiteY1" fmla="*/ 0 h 374755"/>
              <a:gd name="connsiteX2" fmla="*/ 0 w 1184223"/>
              <a:gd name="connsiteY2" fmla="*/ 374755 h 374755"/>
            </a:gdLst>
            <a:ahLst/>
            <a:cxnLst>
              <a:cxn ang="0">
                <a:pos x="connsiteX0" y="connsiteY0"/>
              </a:cxn>
              <a:cxn ang="0">
                <a:pos x="connsiteX1" y="connsiteY1"/>
              </a:cxn>
              <a:cxn ang="0">
                <a:pos x="connsiteX2" y="connsiteY2"/>
              </a:cxn>
            </a:cxnLst>
            <a:rect l="l" t="t" r="r" b="b"/>
            <a:pathLst>
              <a:path w="1184223" h="374755">
                <a:moveTo>
                  <a:pt x="1184223" y="0"/>
                </a:moveTo>
                <a:lnTo>
                  <a:pt x="0" y="0"/>
                </a:lnTo>
                <a:lnTo>
                  <a:pt x="0" y="374755"/>
                </a:lnTo>
              </a:path>
            </a:pathLst>
          </a:custGeom>
          <a:noFill/>
          <a:ln w="38100">
            <a:solidFill>
              <a:schemeClr val="accent6"/>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リーフォーム: 図形 5">
            <a:extLst>
              <a:ext uri="{FF2B5EF4-FFF2-40B4-BE49-F238E27FC236}">
                <a16:creationId xmlns:a16="http://schemas.microsoft.com/office/drawing/2014/main" id="{3B51477B-834A-4FA0-B252-166E8EE79D6B}"/>
              </a:ext>
            </a:extLst>
          </p:cNvPr>
          <p:cNvSpPr/>
          <p:nvPr/>
        </p:nvSpPr>
        <p:spPr>
          <a:xfrm rot="16200000">
            <a:off x="1375146" y="2069956"/>
            <a:ext cx="494339" cy="482896"/>
          </a:xfrm>
          <a:custGeom>
            <a:avLst/>
            <a:gdLst>
              <a:gd name="connsiteX0" fmla="*/ 1184223 w 1184223"/>
              <a:gd name="connsiteY0" fmla="*/ 0 h 374755"/>
              <a:gd name="connsiteX1" fmla="*/ 0 w 1184223"/>
              <a:gd name="connsiteY1" fmla="*/ 0 h 374755"/>
              <a:gd name="connsiteX2" fmla="*/ 0 w 1184223"/>
              <a:gd name="connsiteY2" fmla="*/ 374755 h 374755"/>
            </a:gdLst>
            <a:ahLst/>
            <a:cxnLst>
              <a:cxn ang="0">
                <a:pos x="connsiteX0" y="connsiteY0"/>
              </a:cxn>
              <a:cxn ang="0">
                <a:pos x="connsiteX1" y="connsiteY1"/>
              </a:cxn>
              <a:cxn ang="0">
                <a:pos x="connsiteX2" y="connsiteY2"/>
              </a:cxn>
            </a:cxnLst>
            <a:rect l="l" t="t" r="r" b="b"/>
            <a:pathLst>
              <a:path w="1184223" h="374755">
                <a:moveTo>
                  <a:pt x="1184223" y="0"/>
                </a:moveTo>
                <a:lnTo>
                  <a:pt x="0" y="0"/>
                </a:lnTo>
                <a:lnTo>
                  <a:pt x="0" y="374755"/>
                </a:lnTo>
              </a:path>
            </a:pathLst>
          </a:custGeom>
          <a:noFill/>
          <a:ln w="38100">
            <a:solidFill>
              <a:schemeClr val="accent6"/>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a:extLst>
              <a:ext uri="{FF2B5EF4-FFF2-40B4-BE49-F238E27FC236}">
                <a16:creationId xmlns:a16="http://schemas.microsoft.com/office/drawing/2014/main" id="{86C85723-E4FB-4FFD-AF41-746813C9A1A3}"/>
              </a:ext>
            </a:extLst>
          </p:cNvPr>
          <p:cNvSpPr txBox="1"/>
          <p:nvPr/>
        </p:nvSpPr>
        <p:spPr>
          <a:xfrm>
            <a:off x="1096769" y="2159693"/>
            <a:ext cx="565703" cy="307777"/>
          </a:xfrm>
          <a:prstGeom prst="rect">
            <a:avLst/>
          </a:prstGeom>
          <a:solidFill>
            <a:schemeClr val="bg1"/>
          </a:solid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はい</a:t>
            </a:r>
          </a:p>
        </p:txBody>
      </p:sp>
      <p:sp>
        <p:nvSpPr>
          <p:cNvPr id="133" name="テキスト ボックス 132">
            <a:extLst>
              <a:ext uri="{FF2B5EF4-FFF2-40B4-BE49-F238E27FC236}">
                <a16:creationId xmlns:a16="http://schemas.microsoft.com/office/drawing/2014/main" id="{ED7A56C7-2161-479D-A223-B6D6549EED13}"/>
              </a:ext>
            </a:extLst>
          </p:cNvPr>
          <p:cNvSpPr txBox="1"/>
          <p:nvPr/>
        </p:nvSpPr>
        <p:spPr>
          <a:xfrm>
            <a:off x="4699438" y="950165"/>
            <a:ext cx="775091" cy="307777"/>
          </a:xfrm>
          <a:prstGeom prst="rect">
            <a:avLst/>
          </a:prstGeom>
          <a:solidFill>
            <a:schemeClr val="bg1"/>
          </a:solidFill>
        </p:spPr>
        <p:txBody>
          <a:bodyPr wrap="square" rtlCol="0">
            <a:spAutoFit/>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いいえ</a:t>
            </a:r>
          </a:p>
        </p:txBody>
      </p:sp>
      <p:cxnSp>
        <p:nvCxnSpPr>
          <p:cNvPr id="135" name="コネクタ: カギ線 93">
            <a:extLst>
              <a:ext uri="{FF2B5EF4-FFF2-40B4-BE49-F238E27FC236}">
                <a16:creationId xmlns:a16="http://schemas.microsoft.com/office/drawing/2014/main" id="{E896E1CC-A92A-46CB-9DAE-CFC08ED0C054}"/>
              </a:ext>
            </a:extLst>
          </p:cNvPr>
          <p:cNvCxnSpPr>
            <a:cxnSpLocks/>
            <a:stCxn id="115" idx="2"/>
            <a:endCxn id="178" idx="0"/>
          </p:cNvCxnSpPr>
          <p:nvPr/>
        </p:nvCxnSpPr>
        <p:spPr>
          <a:xfrm rot="16200000" flipH="1">
            <a:off x="3971863" y="2364867"/>
            <a:ext cx="516573" cy="1595461"/>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4079098" y="128984"/>
            <a:ext cx="2592480" cy="3540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6"/>
                </a:solidFill>
              </a:rPr>
              <a:t>確認日：　　　　年　　　月　　　日</a:t>
            </a:r>
            <a:endParaRPr kumimoji="1" lang="ja-JP" altLang="en-US" sz="1400" b="1" u="sng" dirty="0">
              <a:solidFill>
                <a:schemeClr val="accent6"/>
              </a:solidFill>
            </a:endParaRPr>
          </a:p>
        </p:txBody>
      </p:sp>
      <p:cxnSp>
        <p:nvCxnSpPr>
          <p:cNvPr id="138" name="コネクタ: カギ線 24">
            <a:extLst>
              <a:ext uri="{FF2B5EF4-FFF2-40B4-BE49-F238E27FC236}">
                <a16:creationId xmlns:a16="http://schemas.microsoft.com/office/drawing/2014/main" id="{ECB3A0B7-6B4F-47CB-9FF7-2AF8617007A5}"/>
              </a:ext>
            </a:extLst>
          </p:cNvPr>
          <p:cNvCxnSpPr>
            <a:cxnSpLocks/>
            <a:stCxn id="115" idx="2"/>
            <a:endCxn id="184" idx="0"/>
          </p:cNvCxnSpPr>
          <p:nvPr/>
        </p:nvCxnSpPr>
        <p:spPr>
          <a:xfrm rot="5400000">
            <a:off x="2364067" y="2359464"/>
            <a:ext cx="523504" cy="1613200"/>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39" name="テキスト ボックス 138">
            <a:extLst>
              <a:ext uri="{FF2B5EF4-FFF2-40B4-BE49-F238E27FC236}">
                <a16:creationId xmlns:a16="http://schemas.microsoft.com/office/drawing/2014/main" id="{3B5CF9AA-16B9-4157-B761-7E053730B8F2}"/>
              </a:ext>
            </a:extLst>
          </p:cNvPr>
          <p:cNvSpPr txBox="1"/>
          <p:nvPr/>
        </p:nvSpPr>
        <p:spPr>
          <a:xfrm>
            <a:off x="4800822" y="2436917"/>
            <a:ext cx="1951127" cy="553998"/>
          </a:xfrm>
          <a:prstGeom prst="rect">
            <a:avLst/>
          </a:prstGeom>
          <a:noFill/>
        </p:spPr>
        <p:txBody>
          <a:bodyPr wrap="square" rtlCol="0">
            <a:spAutoFit/>
          </a:bodyPr>
          <a:lstStyle/>
          <a:p>
            <a:pPr marL="120650" indent="-120650"/>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ボタン型は栄養剤</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等を投与する際の接続チューブが対象</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0" name="テキスト ボックス 139">
            <a:extLst>
              <a:ext uri="{FF2B5EF4-FFF2-40B4-BE49-F238E27FC236}">
                <a16:creationId xmlns:a16="http://schemas.microsoft.com/office/drawing/2014/main" id="{C756B6C2-3270-4AC2-BA56-DF9CD2933FA0}"/>
              </a:ext>
            </a:extLst>
          </p:cNvPr>
          <p:cNvSpPr txBox="1"/>
          <p:nvPr/>
        </p:nvSpPr>
        <p:spPr>
          <a:xfrm>
            <a:off x="1816083" y="5442969"/>
            <a:ext cx="1349665"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どちらですか</a:t>
            </a:r>
          </a:p>
        </p:txBody>
      </p:sp>
      <p:cxnSp>
        <p:nvCxnSpPr>
          <p:cNvPr id="141" name="コネクタ: カギ線 24">
            <a:extLst>
              <a:ext uri="{FF2B5EF4-FFF2-40B4-BE49-F238E27FC236}">
                <a16:creationId xmlns:a16="http://schemas.microsoft.com/office/drawing/2014/main" id="{ECB3A0B7-6B4F-47CB-9FF7-2AF8617007A5}"/>
              </a:ext>
            </a:extLst>
          </p:cNvPr>
          <p:cNvCxnSpPr>
            <a:cxnSpLocks/>
            <a:stCxn id="155" idx="2"/>
            <a:endCxn id="167" idx="0"/>
          </p:cNvCxnSpPr>
          <p:nvPr/>
        </p:nvCxnSpPr>
        <p:spPr>
          <a:xfrm rot="5400000">
            <a:off x="1100525" y="5241750"/>
            <a:ext cx="515514" cy="921873"/>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126F41BC-5327-42F0-8628-7B7D89098E2D}"/>
              </a:ext>
            </a:extLst>
          </p:cNvPr>
          <p:cNvCxnSpPr>
            <a:stCxn id="184" idx="2"/>
            <a:endCxn id="155" idx="0"/>
          </p:cNvCxnSpPr>
          <p:nvPr/>
        </p:nvCxnSpPr>
        <p:spPr>
          <a:xfrm flipH="1">
            <a:off x="1819218" y="4414256"/>
            <a:ext cx="1" cy="243181"/>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3" name="コネクタ: カギ線 93">
            <a:extLst>
              <a:ext uri="{FF2B5EF4-FFF2-40B4-BE49-F238E27FC236}">
                <a16:creationId xmlns:a16="http://schemas.microsoft.com/office/drawing/2014/main" id="{E896E1CC-A92A-46CB-9DAE-CFC08ED0C054}"/>
              </a:ext>
            </a:extLst>
          </p:cNvPr>
          <p:cNvCxnSpPr>
            <a:cxnSpLocks/>
            <a:stCxn id="155" idx="2"/>
            <a:endCxn id="172" idx="0"/>
          </p:cNvCxnSpPr>
          <p:nvPr/>
        </p:nvCxnSpPr>
        <p:spPr>
          <a:xfrm rot="16200000" flipH="1">
            <a:off x="1952672" y="5311475"/>
            <a:ext cx="515514" cy="782422"/>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0A5CE830-729D-47CC-B8B7-3209290CBB06}"/>
              </a:ext>
            </a:extLst>
          </p:cNvPr>
          <p:cNvCxnSpPr>
            <a:cxnSpLocks/>
          </p:cNvCxnSpPr>
          <p:nvPr/>
        </p:nvCxnSpPr>
        <p:spPr>
          <a:xfrm>
            <a:off x="923925" y="6843713"/>
            <a:ext cx="3175" cy="1557337"/>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45" name="四角形: 角を丸くする 3">
            <a:extLst>
              <a:ext uri="{FF2B5EF4-FFF2-40B4-BE49-F238E27FC236}">
                <a16:creationId xmlns:a16="http://schemas.microsoft.com/office/drawing/2014/main" id="{92BE5FE0-F55E-4530-B24B-69EE7F37664E}"/>
              </a:ext>
            </a:extLst>
          </p:cNvPr>
          <p:cNvSpPr/>
          <p:nvPr/>
        </p:nvSpPr>
        <p:spPr>
          <a:xfrm>
            <a:off x="3539877" y="4663653"/>
            <a:ext cx="2976004" cy="787492"/>
          </a:xfrm>
          <a:prstGeom prst="roundRect">
            <a:avLst>
              <a:gd name="adj" fmla="val 2220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 name="直線矢印コネクタ 145">
            <a:extLst>
              <a:ext uri="{FF2B5EF4-FFF2-40B4-BE49-F238E27FC236}">
                <a16:creationId xmlns:a16="http://schemas.microsoft.com/office/drawing/2014/main" id="{0A5CE830-729D-47CC-B8B7-3209290CBB06}"/>
              </a:ext>
            </a:extLst>
          </p:cNvPr>
          <p:cNvCxnSpPr>
            <a:cxnSpLocks/>
          </p:cNvCxnSpPr>
          <p:nvPr/>
        </p:nvCxnSpPr>
        <p:spPr>
          <a:xfrm>
            <a:off x="4298950" y="6845300"/>
            <a:ext cx="2585" cy="474997"/>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47" name="テキスト ボックス 146">
            <a:extLst>
              <a:ext uri="{FF2B5EF4-FFF2-40B4-BE49-F238E27FC236}">
                <a16:creationId xmlns:a16="http://schemas.microsoft.com/office/drawing/2014/main" id="{C756B6C2-3270-4AC2-BA56-DF9CD2933FA0}"/>
              </a:ext>
            </a:extLst>
          </p:cNvPr>
          <p:cNvSpPr txBox="1"/>
          <p:nvPr/>
        </p:nvSpPr>
        <p:spPr>
          <a:xfrm>
            <a:off x="5031318" y="5446608"/>
            <a:ext cx="1349665"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どちらですか</a:t>
            </a:r>
          </a:p>
        </p:txBody>
      </p:sp>
      <p:cxnSp>
        <p:nvCxnSpPr>
          <p:cNvPr id="148" name="直線矢印コネクタ 147">
            <a:extLst>
              <a:ext uri="{FF2B5EF4-FFF2-40B4-BE49-F238E27FC236}">
                <a16:creationId xmlns:a16="http://schemas.microsoft.com/office/drawing/2014/main" id="{0A5CE830-729D-47CC-B8B7-3209290CBB06}"/>
              </a:ext>
            </a:extLst>
          </p:cNvPr>
          <p:cNvCxnSpPr>
            <a:cxnSpLocks/>
          </p:cNvCxnSpPr>
          <p:nvPr/>
        </p:nvCxnSpPr>
        <p:spPr>
          <a:xfrm>
            <a:off x="5997575" y="6842125"/>
            <a:ext cx="22225" cy="2246313"/>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9" name="直線矢印コネクタ 148">
            <a:extLst>
              <a:ext uri="{FF2B5EF4-FFF2-40B4-BE49-F238E27FC236}">
                <a16:creationId xmlns:a16="http://schemas.microsoft.com/office/drawing/2014/main" id="{126F41BC-5327-42F0-8628-7B7D89098E2D}"/>
              </a:ext>
            </a:extLst>
          </p:cNvPr>
          <p:cNvCxnSpPr>
            <a:stCxn id="178" idx="2"/>
            <a:endCxn id="145" idx="0"/>
          </p:cNvCxnSpPr>
          <p:nvPr/>
        </p:nvCxnSpPr>
        <p:spPr>
          <a:xfrm flipH="1">
            <a:off x="5027879" y="4414256"/>
            <a:ext cx="1" cy="249397"/>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0A5CE830-729D-47CC-B8B7-3209290CBB06}"/>
              </a:ext>
            </a:extLst>
          </p:cNvPr>
          <p:cNvCxnSpPr>
            <a:cxnSpLocks/>
          </p:cNvCxnSpPr>
          <p:nvPr/>
        </p:nvCxnSpPr>
        <p:spPr>
          <a:xfrm flipH="1">
            <a:off x="2595484" y="6845300"/>
            <a:ext cx="1666" cy="475865"/>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1" name="コネクタ: カギ線 24">
            <a:extLst>
              <a:ext uri="{FF2B5EF4-FFF2-40B4-BE49-F238E27FC236}">
                <a16:creationId xmlns:a16="http://schemas.microsoft.com/office/drawing/2014/main" id="{ECB3A0B7-6B4F-47CB-9FF7-2AF8617007A5}"/>
              </a:ext>
            </a:extLst>
          </p:cNvPr>
          <p:cNvCxnSpPr>
            <a:cxnSpLocks/>
            <a:stCxn id="145" idx="2"/>
            <a:endCxn id="189" idx="0"/>
          </p:cNvCxnSpPr>
          <p:nvPr/>
        </p:nvCxnSpPr>
        <p:spPr>
          <a:xfrm rot="5400000">
            <a:off x="4412258" y="5344822"/>
            <a:ext cx="509298" cy="721944"/>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2" name="コネクタ: カギ線 93">
            <a:extLst>
              <a:ext uri="{FF2B5EF4-FFF2-40B4-BE49-F238E27FC236}">
                <a16:creationId xmlns:a16="http://schemas.microsoft.com/office/drawing/2014/main" id="{E896E1CC-A92A-46CB-9DAE-CFC08ED0C054}"/>
              </a:ext>
            </a:extLst>
          </p:cNvPr>
          <p:cNvCxnSpPr>
            <a:cxnSpLocks/>
            <a:stCxn id="145" idx="2"/>
            <a:endCxn id="194" idx="0"/>
          </p:cNvCxnSpPr>
          <p:nvPr/>
        </p:nvCxnSpPr>
        <p:spPr>
          <a:xfrm rot="16200000" flipH="1">
            <a:off x="5264405" y="5214618"/>
            <a:ext cx="509298" cy="982351"/>
          </a:xfrm>
          <a:prstGeom prst="bentConnector3">
            <a:avLst>
              <a:gd name="adj1" fmla="val 50000"/>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126F41BC-5327-42F0-8628-7B7D89098E2D}"/>
              </a:ext>
            </a:extLst>
          </p:cNvPr>
          <p:cNvCxnSpPr/>
          <p:nvPr/>
        </p:nvCxnSpPr>
        <p:spPr>
          <a:xfrm>
            <a:off x="2603500" y="8582025"/>
            <a:ext cx="1664" cy="510657"/>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4" name="直線矢印コネクタ 153">
            <a:extLst>
              <a:ext uri="{FF2B5EF4-FFF2-40B4-BE49-F238E27FC236}">
                <a16:creationId xmlns:a16="http://schemas.microsoft.com/office/drawing/2014/main" id="{126F41BC-5327-42F0-8628-7B7D89098E2D}"/>
              </a:ext>
            </a:extLst>
          </p:cNvPr>
          <p:cNvCxnSpPr/>
          <p:nvPr/>
        </p:nvCxnSpPr>
        <p:spPr>
          <a:xfrm>
            <a:off x="4302125" y="8585200"/>
            <a:ext cx="10720" cy="496888"/>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55" name="四角形: 角を丸くする 3">
            <a:extLst>
              <a:ext uri="{FF2B5EF4-FFF2-40B4-BE49-F238E27FC236}">
                <a16:creationId xmlns:a16="http://schemas.microsoft.com/office/drawing/2014/main" id="{92BE5FE0-F55E-4530-B24B-69EE7F37664E}"/>
              </a:ext>
            </a:extLst>
          </p:cNvPr>
          <p:cNvSpPr/>
          <p:nvPr/>
        </p:nvSpPr>
        <p:spPr>
          <a:xfrm>
            <a:off x="353005" y="4657437"/>
            <a:ext cx="2932426" cy="787492"/>
          </a:xfrm>
          <a:prstGeom prst="roundRect">
            <a:avLst>
              <a:gd name="adj" fmla="val 2220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テキスト ボックス 155">
            <a:extLst>
              <a:ext uri="{FF2B5EF4-FFF2-40B4-BE49-F238E27FC236}">
                <a16:creationId xmlns:a16="http://schemas.microsoft.com/office/drawing/2014/main" id="{EC608A0A-6E6A-4D9C-BECD-FA4D85639223}"/>
              </a:ext>
            </a:extLst>
          </p:cNvPr>
          <p:cNvSpPr txBox="1"/>
          <p:nvPr/>
        </p:nvSpPr>
        <p:spPr>
          <a:xfrm>
            <a:off x="382530" y="4711551"/>
            <a:ext cx="2936771" cy="738664"/>
          </a:xfrm>
          <a:prstGeom prst="rect">
            <a:avLst/>
          </a:prstGeom>
          <a:noFill/>
        </p:spPr>
        <p:txBody>
          <a:bodyPr wrap="square" rtlCol="0">
            <a:spAutoFit/>
          </a:bodyPr>
          <a:lstStyle/>
          <a:p>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栄養剤、注入器、延長チューブ等、</a:t>
            </a:r>
            <a:endParaRPr kumimoji="1"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注入側の接続部の</a:t>
            </a:r>
            <a:r>
              <a:rPr kumimoji="1" lang="ja-JP" altLang="en-US" sz="140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形状</a:t>
            </a:r>
            <a:r>
              <a:rPr kumimoji="1" lang="ja-JP" altLang="en-US" sz="140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を確認</a:t>
            </a:r>
            <a:r>
              <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しましょう。</a:t>
            </a:r>
          </a:p>
        </p:txBody>
      </p:sp>
      <p:sp>
        <p:nvSpPr>
          <p:cNvPr id="157" name="正方形/長方形 156">
            <a:extLst>
              <a:ext uri="{FF2B5EF4-FFF2-40B4-BE49-F238E27FC236}">
                <a16:creationId xmlns:a16="http://schemas.microsoft.com/office/drawing/2014/main" id="{EAC230D0-D136-4D00-8669-74F4736A9A76}"/>
              </a:ext>
            </a:extLst>
          </p:cNvPr>
          <p:cNvSpPr/>
          <p:nvPr/>
        </p:nvSpPr>
        <p:spPr>
          <a:xfrm>
            <a:off x="170141" y="8413405"/>
            <a:ext cx="1352939" cy="1282268"/>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吹き出し: 円形 111">
            <a:extLst>
              <a:ext uri="{FF2B5EF4-FFF2-40B4-BE49-F238E27FC236}">
                <a16:creationId xmlns:a16="http://schemas.microsoft.com/office/drawing/2014/main" id="{A921512B-4F9D-4DBE-8AC8-9870DEB41032}"/>
              </a:ext>
            </a:extLst>
          </p:cNvPr>
          <p:cNvSpPr/>
          <p:nvPr/>
        </p:nvSpPr>
        <p:spPr>
          <a:xfrm flipH="1">
            <a:off x="145332" y="8169832"/>
            <a:ext cx="550411" cy="567331"/>
          </a:xfrm>
          <a:prstGeom prst="wedgeEllipseCallout">
            <a:avLst>
              <a:gd name="adj1" fmla="val -64060"/>
              <a:gd name="adj2" fmla="val 47594"/>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テキスト ボックス 158">
            <a:extLst>
              <a:ext uri="{FF2B5EF4-FFF2-40B4-BE49-F238E27FC236}">
                <a16:creationId xmlns:a16="http://schemas.microsoft.com/office/drawing/2014/main" id="{5197E719-B9F6-4D30-BAC0-93B84A7CEB57}"/>
              </a:ext>
            </a:extLst>
          </p:cNvPr>
          <p:cNvSpPr txBox="1"/>
          <p:nvPr/>
        </p:nvSpPr>
        <p:spPr>
          <a:xfrm>
            <a:off x="236350" y="8798351"/>
            <a:ext cx="1670943" cy="861774"/>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対応の必要は</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ありません。</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120650" indent="-120650"/>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変換コネクタ</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も</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0650" indent="-120650"/>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ありません。</a:t>
            </a:r>
          </a:p>
        </p:txBody>
      </p:sp>
      <p:pic>
        <p:nvPicPr>
          <p:cNvPr id="160" name="図 159">
            <a:extLst>
              <a:ext uri="{FF2B5EF4-FFF2-40B4-BE49-F238E27FC236}">
                <a16:creationId xmlns:a16="http://schemas.microsoft.com/office/drawing/2014/main" id="{4CA4B8CB-86AB-41CB-8122-DF9DEEEDE2A8}"/>
              </a:ext>
            </a:extLst>
          </p:cNvPr>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61709" y="8205045"/>
            <a:ext cx="346204" cy="444434"/>
          </a:xfrm>
          <a:prstGeom prst="rect">
            <a:avLst/>
          </a:prstGeom>
        </p:spPr>
      </p:pic>
      <p:sp>
        <p:nvSpPr>
          <p:cNvPr id="161" name="四角形: 角を丸くする 3">
            <a:extLst>
              <a:ext uri="{FF2B5EF4-FFF2-40B4-BE49-F238E27FC236}">
                <a16:creationId xmlns:a16="http://schemas.microsoft.com/office/drawing/2014/main" id="{92BE5FE0-F55E-4530-B24B-69EE7F37664E}"/>
              </a:ext>
            </a:extLst>
          </p:cNvPr>
          <p:cNvSpPr/>
          <p:nvPr/>
        </p:nvSpPr>
        <p:spPr>
          <a:xfrm>
            <a:off x="2271621" y="9106003"/>
            <a:ext cx="4073299" cy="587303"/>
          </a:xfrm>
          <a:prstGeom prst="roundRect">
            <a:avLst>
              <a:gd name="adj" fmla="val 12695"/>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2" name="テキスト ボックス 161">
            <a:extLst>
              <a:ext uri="{FF2B5EF4-FFF2-40B4-BE49-F238E27FC236}">
                <a16:creationId xmlns:a16="http://schemas.microsoft.com/office/drawing/2014/main" id="{5197E719-B9F6-4D30-BAC0-93B84A7CEB57}"/>
              </a:ext>
            </a:extLst>
          </p:cNvPr>
          <p:cNvSpPr txBox="1"/>
          <p:nvPr/>
        </p:nvSpPr>
        <p:spPr>
          <a:xfrm>
            <a:off x="2276610" y="9165527"/>
            <a:ext cx="4064471" cy="523220"/>
          </a:xfrm>
          <a:prstGeom prst="rect">
            <a:avLst/>
          </a:prstGeom>
          <a:noFill/>
        </p:spPr>
        <p:txBody>
          <a:bodyPr wrap="square" rtlCol="0" anchor="ctr">
            <a:spAutoFit/>
          </a:bodyPr>
          <a:lstStyle/>
          <a:p>
            <a:pPr algn="ctr"/>
            <a:r>
              <a:rPr kumimoji="1" lang="ja-JP" altLang="en-US" sz="1400" u="sng" dirty="0" smtClean="0">
                <a:solidFill>
                  <a:schemeClr val="bg1">
                    <a:lumMod val="95000"/>
                  </a:schemeClr>
                </a:solidFill>
                <a:latin typeface="メイリオ" panose="020B0604030504040204" pitchFamily="50" charset="-128"/>
                <a:ea typeface="メイリオ" panose="020B0604030504040204" pitchFamily="50" charset="-128"/>
                <a:cs typeface="メイリオ" panose="020B0604030504040204" pitchFamily="50" charset="-128"/>
              </a:rPr>
              <a:t>「変換コネクタの準備」と「新製品への切替」について、かかりつけ医等に相談しましょう！</a:t>
            </a:r>
            <a:endParaRPr kumimoji="1" lang="en-US" altLang="ja-JP" sz="1400" u="sng" dirty="0">
              <a:solidFill>
                <a:schemeClr val="bg1">
                  <a:lumMod val="9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 name="正方形/長方形 162">
            <a:extLst>
              <a:ext uri="{FF2B5EF4-FFF2-40B4-BE49-F238E27FC236}">
                <a16:creationId xmlns:a16="http://schemas.microsoft.com/office/drawing/2014/main" id="{8D7F9AA3-211D-45E7-96D7-20E6A5019592}"/>
              </a:ext>
            </a:extLst>
          </p:cNvPr>
          <p:cNvSpPr/>
          <p:nvPr/>
        </p:nvSpPr>
        <p:spPr>
          <a:xfrm>
            <a:off x="5283345" y="7348474"/>
            <a:ext cx="1376042" cy="1236891"/>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a:extLst>
              <a:ext uri="{FF2B5EF4-FFF2-40B4-BE49-F238E27FC236}">
                <a16:creationId xmlns:a16="http://schemas.microsoft.com/office/drawing/2014/main" id="{34A9105F-5EF4-45D2-A5EE-FE6D1C976B54}"/>
              </a:ext>
            </a:extLst>
          </p:cNvPr>
          <p:cNvSpPr txBox="1"/>
          <p:nvPr/>
        </p:nvSpPr>
        <p:spPr>
          <a:xfrm>
            <a:off x="5291193" y="7509901"/>
            <a:ext cx="1368194" cy="1077218"/>
          </a:xfrm>
          <a:prstGeom prst="rect">
            <a:avLst/>
          </a:prstGeom>
          <a:noFill/>
        </p:spPr>
        <p:txBody>
          <a:bodyPr wrap="square" rtlCol="0">
            <a:spAutoFit/>
          </a:bodyPr>
          <a:lstStyle/>
          <a:p>
            <a:pPr algn="just"/>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今は、そのままお使いいただけます。</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ただし、お使いの製品は旧製品です。</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吹き出し: 円形 111">
            <a:extLst>
              <a:ext uri="{FF2B5EF4-FFF2-40B4-BE49-F238E27FC236}">
                <a16:creationId xmlns:a16="http://schemas.microsoft.com/office/drawing/2014/main" id="{A921512B-4F9D-4DBE-8AC8-9870DEB41032}"/>
              </a:ext>
            </a:extLst>
          </p:cNvPr>
          <p:cNvSpPr/>
          <p:nvPr/>
        </p:nvSpPr>
        <p:spPr>
          <a:xfrm flipH="1">
            <a:off x="5208931" y="6937813"/>
            <a:ext cx="550411" cy="567331"/>
          </a:xfrm>
          <a:prstGeom prst="wedgeEllipseCallout">
            <a:avLst>
              <a:gd name="adj1" fmla="val -64060"/>
              <a:gd name="adj2" fmla="val 47594"/>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テキスト ボックス 165">
            <a:extLst>
              <a:ext uri="{FF2B5EF4-FFF2-40B4-BE49-F238E27FC236}">
                <a16:creationId xmlns:a16="http://schemas.microsoft.com/office/drawing/2014/main" id="{3380A58E-B32F-4CA5-8A2D-A8BB5550EE62}"/>
              </a:ext>
            </a:extLst>
          </p:cNvPr>
          <p:cNvSpPr txBox="1"/>
          <p:nvPr/>
        </p:nvSpPr>
        <p:spPr>
          <a:xfrm flipH="1">
            <a:off x="5158285" y="6968970"/>
            <a:ext cx="691431" cy="584775"/>
          </a:xfrm>
          <a:prstGeom prst="rect">
            <a:avLst/>
          </a:prstGeom>
          <a:noFill/>
        </p:spPr>
        <p:txBody>
          <a:bodyPr wrap="square" rtlCol="0">
            <a:spAutoFit/>
          </a:bodyPr>
          <a:lstStyle/>
          <a:p>
            <a:pPr algn="ctr"/>
            <a:r>
              <a:rPr kumimoji="1" lang="en-US" altLang="ja-JP" sz="3200" b="1"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7" name="正方形/長方形 166">
            <a:extLst>
              <a:ext uri="{FF2B5EF4-FFF2-40B4-BE49-F238E27FC236}">
                <a16:creationId xmlns:a16="http://schemas.microsoft.com/office/drawing/2014/main" id="{353AC85D-F807-4BC3-A5BF-7AE1EA9C0F15}"/>
              </a:ext>
            </a:extLst>
          </p:cNvPr>
          <p:cNvSpPr/>
          <p:nvPr/>
        </p:nvSpPr>
        <p:spPr>
          <a:xfrm>
            <a:off x="275193" y="5960443"/>
            <a:ext cx="1244303" cy="8805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3B5CF9AA-16B9-4157-B761-7E053730B8F2}"/>
              </a:ext>
            </a:extLst>
          </p:cNvPr>
          <p:cNvSpPr txBox="1"/>
          <p:nvPr/>
        </p:nvSpPr>
        <p:spPr>
          <a:xfrm>
            <a:off x="666990" y="6662716"/>
            <a:ext cx="901162"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*先端が短い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9" name="正方形/長方形 168">
            <a:extLst>
              <a:ext uri="{FF2B5EF4-FFF2-40B4-BE49-F238E27FC236}">
                <a16:creationId xmlns:a16="http://schemas.microsoft.com/office/drawing/2014/main" id="{59F27A51-D3E4-49FC-BB45-D072BE6F9D38}"/>
              </a:ext>
            </a:extLst>
          </p:cNvPr>
          <p:cNvSpPr/>
          <p:nvPr/>
        </p:nvSpPr>
        <p:spPr>
          <a:xfrm>
            <a:off x="1221975" y="5960443"/>
            <a:ext cx="297521" cy="297521"/>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70" name="円/楕円 169"/>
          <p:cNvSpPr/>
          <p:nvPr/>
        </p:nvSpPr>
        <p:spPr>
          <a:xfrm>
            <a:off x="329151" y="5994799"/>
            <a:ext cx="192516" cy="1841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新</a:t>
            </a:r>
            <a:endParaRPr kumimoji="1" lang="ja-JP" altLang="en-US" sz="1100" b="1" dirty="0">
              <a:solidFill>
                <a:schemeClr val="bg1"/>
              </a:solidFill>
            </a:endParaRPr>
          </a:p>
        </p:txBody>
      </p:sp>
      <p:pic>
        <p:nvPicPr>
          <p:cNvPr id="171" name="図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207263">
            <a:off x="551823" y="6284279"/>
            <a:ext cx="571718" cy="1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2" name="正方形/長方形 171">
            <a:extLst>
              <a:ext uri="{FF2B5EF4-FFF2-40B4-BE49-F238E27FC236}">
                <a16:creationId xmlns:a16="http://schemas.microsoft.com/office/drawing/2014/main" id="{353AC85D-F807-4BC3-A5BF-7AE1EA9C0F15}"/>
              </a:ext>
            </a:extLst>
          </p:cNvPr>
          <p:cNvSpPr/>
          <p:nvPr/>
        </p:nvSpPr>
        <p:spPr>
          <a:xfrm>
            <a:off x="1979488" y="5960443"/>
            <a:ext cx="1244303" cy="8805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テキスト ボックス 172">
            <a:extLst>
              <a:ext uri="{FF2B5EF4-FFF2-40B4-BE49-F238E27FC236}">
                <a16:creationId xmlns:a16="http://schemas.microsoft.com/office/drawing/2014/main" id="{3B5CF9AA-16B9-4157-B761-7E053730B8F2}"/>
              </a:ext>
            </a:extLst>
          </p:cNvPr>
          <p:cNvSpPr txBox="1"/>
          <p:nvPr/>
        </p:nvSpPr>
        <p:spPr>
          <a:xfrm>
            <a:off x="2354931" y="6662716"/>
            <a:ext cx="926299"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*先端が長い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4" name="正方形/長方形 173">
            <a:extLst>
              <a:ext uri="{FF2B5EF4-FFF2-40B4-BE49-F238E27FC236}">
                <a16:creationId xmlns:a16="http://schemas.microsoft.com/office/drawing/2014/main" id="{59F27A51-D3E4-49FC-BB45-D072BE6F9D38}"/>
              </a:ext>
            </a:extLst>
          </p:cNvPr>
          <p:cNvSpPr/>
          <p:nvPr/>
        </p:nvSpPr>
        <p:spPr>
          <a:xfrm>
            <a:off x="2925304" y="5960443"/>
            <a:ext cx="297521" cy="297521"/>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75" name="円/楕円 174"/>
          <p:cNvSpPr/>
          <p:nvPr/>
        </p:nvSpPr>
        <p:spPr>
          <a:xfrm>
            <a:off x="2037657" y="5994799"/>
            <a:ext cx="192516" cy="1841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旧</a:t>
            </a:r>
            <a:endParaRPr kumimoji="1" lang="ja-JP" altLang="en-US" sz="1100" b="1" dirty="0">
              <a:solidFill>
                <a:schemeClr val="bg1"/>
              </a:solidFill>
            </a:endParaRPr>
          </a:p>
        </p:txBody>
      </p:sp>
      <p:pic>
        <p:nvPicPr>
          <p:cNvPr id="176" name="図 1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9207263">
            <a:off x="2137411" y="6262187"/>
            <a:ext cx="806451" cy="18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7" name="テキスト ボックス 176">
            <a:extLst>
              <a:ext uri="{FF2B5EF4-FFF2-40B4-BE49-F238E27FC236}">
                <a16:creationId xmlns:a16="http://schemas.microsoft.com/office/drawing/2014/main" id="{7B7CF7BB-D20E-4AD4-8782-45BC9B8B47F7}"/>
              </a:ext>
            </a:extLst>
          </p:cNvPr>
          <p:cNvSpPr txBox="1"/>
          <p:nvPr/>
        </p:nvSpPr>
        <p:spPr>
          <a:xfrm>
            <a:off x="5444684" y="3221720"/>
            <a:ext cx="761747" cy="230832"/>
          </a:xfrm>
          <a:prstGeom prst="rect">
            <a:avLst/>
          </a:prstGeom>
          <a:solidFill>
            <a:schemeClr val="bg1"/>
          </a:solidFill>
        </p:spPr>
        <p:txBody>
          <a:bodyPr wrap="none" rtlCol="0">
            <a:spAutoFit/>
          </a:bodyPr>
          <a:lstStyle/>
          <a:p>
            <a:r>
              <a:rPr kumimoji="1" lang="ja-JP" altLang="en-US" sz="9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チェック欄</a:t>
            </a:r>
          </a:p>
        </p:txBody>
      </p:sp>
      <p:sp>
        <p:nvSpPr>
          <p:cNvPr id="178" name="正方形/長方形 177">
            <a:extLst>
              <a:ext uri="{FF2B5EF4-FFF2-40B4-BE49-F238E27FC236}">
                <a16:creationId xmlns:a16="http://schemas.microsoft.com/office/drawing/2014/main" id="{353AC85D-F807-4BC3-A5BF-7AE1EA9C0F15}"/>
              </a:ext>
            </a:extLst>
          </p:cNvPr>
          <p:cNvSpPr/>
          <p:nvPr/>
        </p:nvSpPr>
        <p:spPr>
          <a:xfrm>
            <a:off x="4034075" y="3420885"/>
            <a:ext cx="1987609" cy="993371"/>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a:extLst>
              <a:ext uri="{FF2B5EF4-FFF2-40B4-BE49-F238E27FC236}">
                <a16:creationId xmlns:a16="http://schemas.microsoft.com/office/drawing/2014/main" id="{3B5CF9AA-16B9-4157-B761-7E053730B8F2}"/>
              </a:ext>
            </a:extLst>
          </p:cNvPr>
          <p:cNvSpPr txBox="1"/>
          <p:nvPr/>
        </p:nvSpPr>
        <p:spPr>
          <a:xfrm>
            <a:off x="5111381" y="4218674"/>
            <a:ext cx="915926"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*先端が長い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0" name="正方形/長方形 179">
            <a:extLst>
              <a:ext uri="{FF2B5EF4-FFF2-40B4-BE49-F238E27FC236}">
                <a16:creationId xmlns:a16="http://schemas.microsoft.com/office/drawing/2014/main" id="{59F27A51-D3E4-49FC-BB45-D072BE6F9D38}"/>
              </a:ext>
            </a:extLst>
          </p:cNvPr>
          <p:cNvSpPr/>
          <p:nvPr/>
        </p:nvSpPr>
        <p:spPr>
          <a:xfrm>
            <a:off x="5652338" y="3420885"/>
            <a:ext cx="360000" cy="360000"/>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81" name="円/楕円 124"/>
          <p:cNvSpPr/>
          <p:nvPr/>
        </p:nvSpPr>
        <p:spPr>
          <a:xfrm>
            <a:off x="4127421" y="3494376"/>
            <a:ext cx="192516" cy="1841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旧</a:t>
            </a:r>
            <a:endParaRPr kumimoji="1" lang="ja-JP" altLang="en-US" sz="1100" b="1" dirty="0">
              <a:solidFill>
                <a:schemeClr val="bg1"/>
              </a:solidFill>
            </a:endParaRPr>
          </a:p>
        </p:txBody>
      </p:sp>
      <p:pic>
        <p:nvPicPr>
          <p:cNvPr id="182" name="図 1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9207263">
            <a:off x="4320468" y="3827839"/>
            <a:ext cx="1169950" cy="23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3" name="テキスト ボックス 182">
            <a:extLst>
              <a:ext uri="{FF2B5EF4-FFF2-40B4-BE49-F238E27FC236}">
                <a16:creationId xmlns:a16="http://schemas.microsoft.com/office/drawing/2014/main" id="{7B7CF7BB-D20E-4AD4-8782-45BC9B8B47F7}"/>
              </a:ext>
            </a:extLst>
          </p:cNvPr>
          <p:cNvSpPr txBox="1"/>
          <p:nvPr/>
        </p:nvSpPr>
        <p:spPr>
          <a:xfrm>
            <a:off x="2269684" y="3234420"/>
            <a:ext cx="761747" cy="230832"/>
          </a:xfrm>
          <a:prstGeom prst="rect">
            <a:avLst/>
          </a:prstGeom>
          <a:solidFill>
            <a:schemeClr val="bg1"/>
          </a:solidFill>
        </p:spPr>
        <p:txBody>
          <a:bodyPr wrap="none" rtlCol="0">
            <a:spAutoFit/>
          </a:bodyPr>
          <a:lstStyle/>
          <a:p>
            <a:r>
              <a:rPr kumimoji="1" lang="ja-JP" altLang="en-US" sz="9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チェック欄</a:t>
            </a:r>
          </a:p>
        </p:txBody>
      </p:sp>
      <p:sp>
        <p:nvSpPr>
          <p:cNvPr id="184" name="正方形/長方形 183">
            <a:extLst>
              <a:ext uri="{FF2B5EF4-FFF2-40B4-BE49-F238E27FC236}">
                <a16:creationId xmlns:a16="http://schemas.microsoft.com/office/drawing/2014/main" id="{1A57FF71-57F7-415D-B6F3-1FFF4C5F44A0}"/>
              </a:ext>
            </a:extLst>
          </p:cNvPr>
          <p:cNvSpPr/>
          <p:nvPr/>
        </p:nvSpPr>
        <p:spPr>
          <a:xfrm>
            <a:off x="825414" y="3427816"/>
            <a:ext cx="1987609" cy="98644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テキスト ボックス 184">
            <a:extLst>
              <a:ext uri="{FF2B5EF4-FFF2-40B4-BE49-F238E27FC236}">
                <a16:creationId xmlns:a16="http://schemas.microsoft.com/office/drawing/2014/main" id="{3B5CF9AA-16B9-4157-B761-7E053730B8F2}"/>
              </a:ext>
            </a:extLst>
          </p:cNvPr>
          <p:cNvSpPr txBox="1"/>
          <p:nvPr/>
        </p:nvSpPr>
        <p:spPr>
          <a:xfrm>
            <a:off x="1944986" y="4218674"/>
            <a:ext cx="916841"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*先端が短い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6" name="正方形/長方形 185">
            <a:extLst>
              <a:ext uri="{FF2B5EF4-FFF2-40B4-BE49-F238E27FC236}">
                <a16:creationId xmlns:a16="http://schemas.microsoft.com/office/drawing/2014/main" id="{59F27A51-D3E4-49FC-BB45-D072BE6F9D38}"/>
              </a:ext>
            </a:extLst>
          </p:cNvPr>
          <p:cNvSpPr/>
          <p:nvPr/>
        </p:nvSpPr>
        <p:spPr>
          <a:xfrm>
            <a:off x="2461218" y="3427816"/>
            <a:ext cx="360000" cy="360000"/>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87" name="円/楕円 121"/>
          <p:cNvSpPr/>
          <p:nvPr/>
        </p:nvSpPr>
        <p:spPr>
          <a:xfrm>
            <a:off x="929430" y="3494376"/>
            <a:ext cx="192516" cy="1841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新</a:t>
            </a:r>
            <a:endParaRPr kumimoji="1" lang="ja-JP" altLang="en-US" sz="1100" b="1" dirty="0">
              <a:solidFill>
                <a:schemeClr val="bg1"/>
              </a:solidFill>
            </a:endParaRPr>
          </a:p>
        </p:txBody>
      </p:sp>
      <p:pic>
        <p:nvPicPr>
          <p:cNvPr id="188" name="図 1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9207263">
            <a:off x="1398966" y="3861534"/>
            <a:ext cx="763269" cy="225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 name="正方形/長方形 188">
            <a:extLst>
              <a:ext uri="{FF2B5EF4-FFF2-40B4-BE49-F238E27FC236}">
                <a16:creationId xmlns:a16="http://schemas.microsoft.com/office/drawing/2014/main" id="{353AC85D-F807-4BC3-A5BF-7AE1EA9C0F15}"/>
              </a:ext>
            </a:extLst>
          </p:cNvPr>
          <p:cNvSpPr/>
          <p:nvPr/>
        </p:nvSpPr>
        <p:spPr>
          <a:xfrm>
            <a:off x="3683783" y="5960443"/>
            <a:ext cx="1244303" cy="8805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テキスト ボックス 189">
            <a:extLst>
              <a:ext uri="{FF2B5EF4-FFF2-40B4-BE49-F238E27FC236}">
                <a16:creationId xmlns:a16="http://schemas.microsoft.com/office/drawing/2014/main" id="{3B5CF9AA-16B9-4157-B761-7E053730B8F2}"/>
              </a:ext>
            </a:extLst>
          </p:cNvPr>
          <p:cNvSpPr txBox="1"/>
          <p:nvPr/>
        </p:nvSpPr>
        <p:spPr>
          <a:xfrm>
            <a:off x="4068009" y="6662716"/>
            <a:ext cx="903942"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*先端が短い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1" name="正方形/長方形 190">
            <a:extLst>
              <a:ext uri="{FF2B5EF4-FFF2-40B4-BE49-F238E27FC236}">
                <a16:creationId xmlns:a16="http://schemas.microsoft.com/office/drawing/2014/main" id="{59F27A51-D3E4-49FC-BB45-D072BE6F9D38}"/>
              </a:ext>
            </a:extLst>
          </p:cNvPr>
          <p:cNvSpPr/>
          <p:nvPr/>
        </p:nvSpPr>
        <p:spPr>
          <a:xfrm>
            <a:off x="4642596" y="5962627"/>
            <a:ext cx="297521" cy="297521"/>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92" name="円/楕円 121"/>
          <p:cNvSpPr/>
          <p:nvPr/>
        </p:nvSpPr>
        <p:spPr>
          <a:xfrm>
            <a:off x="3746163" y="5994799"/>
            <a:ext cx="192516" cy="1841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新</a:t>
            </a:r>
            <a:endParaRPr kumimoji="1" lang="ja-JP" altLang="en-US" sz="1100" b="1" dirty="0">
              <a:solidFill>
                <a:schemeClr val="bg1"/>
              </a:solidFill>
            </a:endParaRPr>
          </a:p>
        </p:txBody>
      </p:sp>
      <p:pic>
        <p:nvPicPr>
          <p:cNvPr id="193" name="図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207263">
            <a:off x="3957732" y="6284279"/>
            <a:ext cx="571718" cy="1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 name="正方形/長方形 193">
            <a:extLst>
              <a:ext uri="{FF2B5EF4-FFF2-40B4-BE49-F238E27FC236}">
                <a16:creationId xmlns:a16="http://schemas.microsoft.com/office/drawing/2014/main" id="{353AC85D-F807-4BC3-A5BF-7AE1EA9C0F15}"/>
              </a:ext>
            </a:extLst>
          </p:cNvPr>
          <p:cNvSpPr/>
          <p:nvPr/>
        </p:nvSpPr>
        <p:spPr>
          <a:xfrm>
            <a:off x="5388078" y="5960443"/>
            <a:ext cx="1244303" cy="8805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テキスト ボックス 194">
            <a:extLst>
              <a:ext uri="{FF2B5EF4-FFF2-40B4-BE49-F238E27FC236}">
                <a16:creationId xmlns:a16="http://schemas.microsoft.com/office/drawing/2014/main" id="{3B5CF9AA-16B9-4157-B761-7E053730B8F2}"/>
              </a:ext>
            </a:extLst>
          </p:cNvPr>
          <p:cNvSpPr txBox="1"/>
          <p:nvPr/>
        </p:nvSpPr>
        <p:spPr>
          <a:xfrm>
            <a:off x="5758731" y="6662716"/>
            <a:ext cx="898711" cy="220573"/>
          </a:xfrm>
          <a:prstGeom prst="rect">
            <a:avLst/>
          </a:prstGeom>
          <a:noFill/>
        </p:spPr>
        <p:txBody>
          <a:bodyPr wrap="square" rtlCol="0">
            <a:spAutoFit/>
          </a:bodyPr>
          <a:lstStyle/>
          <a:p>
            <a:pPr marL="92075" indent="-92075" algn="just">
              <a:lnSpc>
                <a:spcPts val="1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*先端が長い</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6" name="正方形/長方形 195">
            <a:extLst>
              <a:ext uri="{FF2B5EF4-FFF2-40B4-BE49-F238E27FC236}">
                <a16:creationId xmlns:a16="http://schemas.microsoft.com/office/drawing/2014/main" id="{59F27A51-D3E4-49FC-BB45-D072BE6F9D38}"/>
              </a:ext>
            </a:extLst>
          </p:cNvPr>
          <p:cNvSpPr/>
          <p:nvPr/>
        </p:nvSpPr>
        <p:spPr>
          <a:xfrm>
            <a:off x="6334860" y="5963923"/>
            <a:ext cx="297521" cy="297521"/>
          </a:xfrm>
          <a:prstGeom prst="rect">
            <a:avLst/>
          </a:prstGeom>
          <a:solidFill>
            <a:schemeClr val="bg1"/>
          </a:solidFill>
          <a:ln>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2">
                  <a:lumMod val="90000"/>
                </a:schemeClr>
              </a:solidFill>
            </a:endParaRPr>
          </a:p>
        </p:txBody>
      </p:sp>
      <p:sp>
        <p:nvSpPr>
          <p:cNvPr id="197" name="円/楕円 124"/>
          <p:cNvSpPr/>
          <p:nvPr/>
        </p:nvSpPr>
        <p:spPr>
          <a:xfrm>
            <a:off x="5454669" y="5994799"/>
            <a:ext cx="192516" cy="1841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rPr>
              <a:t>旧</a:t>
            </a:r>
            <a:endParaRPr kumimoji="1" lang="ja-JP" altLang="en-US" sz="1100" b="1" dirty="0">
              <a:solidFill>
                <a:schemeClr val="bg1"/>
              </a:solidFill>
            </a:endParaRPr>
          </a:p>
        </p:txBody>
      </p:sp>
      <p:pic>
        <p:nvPicPr>
          <p:cNvPr id="198" name="図 1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9207263">
            <a:off x="5543319" y="6262187"/>
            <a:ext cx="806451" cy="18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9" name="正方形/長方形 198">
            <a:extLst>
              <a:ext uri="{FF2B5EF4-FFF2-40B4-BE49-F238E27FC236}">
                <a16:creationId xmlns:a16="http://schemas.microsoft.com/office/drawing/2014/main" id="{8D7F9AA3-211D-45E7-96D7-20E6A5019592}"/>
              </a:ext>
            </a:extLst>
          </p:cNvPr>
          <p:cNvSpPr/>
          <p:nvPr/>
        </p:nvSpPr>
        <p:spPr>
          <a:xfrm>
            <a:off x="1650781" y="7348474"/>
            <a:ext cx="1688762" cy="1216837"/>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テキスト ボックス 199">
            <a:extLst>
              <a:ext uri="{FF2B5EF4-FFF2-40B4-BE49-F238E27FC236}">
                <a16:creationId xmlns:a16="http://schemas.microsoft.com/office/drawing/2014/main" id="{857501AA-D86C-4D39-852D-E0ED72019EC3}"/>
              </a:ext>
            </a:extLst>
          </p:cNvPr>
          <p:cNvSpPr txBox="1"/>
          <p:nvPr/>
        </p:nvSpPr>
        <p:spPr>
          <a:xfrm>
            <a:off x="2010906" y="7794362"/>
            <a:ext cx="1380622" cy="400110"/>
          </a:xfrm>
          <a:prstGeom prst="rect">
            <a:avLst/>
          </a:prstGeom>
          <a:noFill/>
        </p:spPr>
        <p:txBody>
          <a:bodyPr wrap="square" rtlCol="0">
            <a:spAutoFit/>
          </a:bodyPr>
          <a:lstStyle/>
          <a:p>
            <a:pPr algn="ct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変換コネクタ</a:t>
            </a:r>
            <a:endParaRPr kumimoji="1" lang="en-US" altLang="ja-JP"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タイプ</a:t>
            </a:r>
            <a:r>
              <a:rPr kumimoji="1" lang="en-US" altLang="ja-JP"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en-US" altLang="ja-JP"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1" name="テキスト ボックス 200">
            <a:extLst>
              <a:ext uri="{FF2B5EF4-FFF2-40B4-BE49-F238E27FC236}">
                <a16:creationId xmlns:a16="http://schemas.microsoft.com/office/drawing/2014/main" id="{34A9105F-5EF4-45D2-A5EE-FE6D1C976B54}"/>
              </a:ext>
            </a:extLst>
          </p:cNvPr>
          <p:cNvSpPr txBox="1"/>
          <p:nvPr/>
        </p:nvSpPr>
        <p:spPr>
          <a:xfrm>
            <a:off x="1804610" y="8087697"/>
            <a:ext cx="1461771"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変換コネクタが</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必要です。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2" name="図 1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06348" y="7486381"/>
            <a:ext cx="699817" cy="30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3" name="正方形/長方形 202">
            <a:extLst>
              <a:ext uri="{FF2B5EF4-FFF2-40B4-BE49-F238E27FC236}">
                <a16:creationId xmlns:a16="http://schemas.microsoft.com/office/drawing/2014/main" id="{8D7F9AA3-211D-45E7-96D7-20E6A5019592}"/>
              </a:ext>
            </a:extLst>
          </p:cNvPr>
          <p:cNvSpPr/>
          <p:nvPr/>
        </p:nvSpPr>
        <p:spPr>
          <a:xfrm>
            <a:off x="3467244" y="7348474"/>
            <a:ext cx="1688400" cy="1224299"/>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4" name="テキスト ボックス 203">
            <a:extLst>
              <a:ext uri="{FF2B5EF4-FFF2-40B4-BE49-F238E27FC236}">
                <a16:creationId xmlns:a16="http://schemas.microsoft.com/office/drawing/2014/main" id="{34A9105F-5EF4-45D2-A5EE-FE6D1C976B54}"/>
              </a:ext>
            </a:extLst>
          </p:cNvPr>
          <p:cNvSpPr txBox="1"/>
          <p:nvPr/>
        </p:nvSpPr>
        <p:spPr>
          <a:xfrm>
            <a:off x="3615348" y="8090455"/>
            <a:ext cx="1485407"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変換コネクタ</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必要です。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5" name="テキスト ボックス 204">
            <a:extLst>
              <a:ext uri="{FF2B5EF4-FFF2-40B4-BE49-F238E27FC236}">
                <a16:creationId xmlns:a16="http://schemas.microsoft.com/office/drawing/2014/main" id="{104CA632-8859-4171-938C-90DC844923E3}"/>
              </a:ext>
            </a:extLst>
          </p:cNvPr>
          <p:cNvSpPr txBox="1"/>
          <p:nvPr/>
        </p:nvSpPr>
        <p:spPr>
          <a:xfrm>
            <a:off x="3934916" y="7779185"/>
            <a:ext cx="1380622" cy="400110"/>
          </a:xfrm>
          <a:prstGeom prst="rect">
            <a:avLst/>
          </a:prstGeom>
          <a:noFill/>
        </p:spPr>
        <p:txBody>
          <a:bodyPr wrap="square" rtlCol="0">
            <a:spAutoFit/>
          </a:bodyPr>
          <a:lstStyle/>
          <a:p>
            <a:pPr algn="ct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変換コネクタ</a:t>
            </a:r>
            <a:endParaRPr kumimoji="1" lang="en-US" altLang="ja-JP"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タイプ</a:t>
            </a:r>
            <a:r>
              <a:rPr kumimoji="1" lang="en-US" altLang="ja-JP"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en-US" altLang="ja-JP"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06" name="グループ化 205"/>
          <p:cNvGrpSpPr/>
          <p:nvPr/>
        </p:nvGrpSpPr>
        <p:grpSpPr>
          <a:xfrm>
            <a:off x="3401020" y="7217875"/>
            <a:ext cx="706582" cy="619333"/>
            <a:chOff x="-1473201" y="7307518"/>
            <a:chExt cx="706582" cy="619333"/>
          </a:xfrm>
        </p:grpSpPr>
        <p:sp>
          <p:nvSpPr>
            <p:cNvPr id="209" name="吹き出し: 円形 107">
              <a:extLst>
                <a:ext uri="{FF2B5EF4-FFF2-40B4-BE49-F238E27FC236}">
                  <a16:creationId xmlns:a16="http://schemas.microsoft.com/office/drawing/2014/main" id="{4C6429FD-0B26-4850-9782-6B7B197468A5}"/>
                </a:ext>
              </a:extLst>
            </p:cNvPr>
            <p:cNvSpPr/>
            <p:nvPr/>
          </p:nvSpPr>
          <p:spPr>
            <a:xfrm>
              <a:off x="-1473201" y="7307518"/>
              <a:ext cx="706582" cy="567331"/>
            </a:xfrm>
            <a:prstGeom prst="wedgeEllipseCallout">
              <a:avLst>
                <a:gd name="adj1" fmla="val 61038"/>
                <a:gd name="adj2" fmla="val 5028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テキスト ボックス 209">
              <a:extLst>
                <a:ext uri="{FF2B5EF4-FFF2-40B4-BE49-F238E27FC236}">
                  <a16:creationId xmlns:a16="http://schemas.microsoft.com/office/drawing/2014/main" id="{3380A58E-B32F-4CA5-8A2D-A8BB5550EE62}"/>
                </a:ext>
              </a:extLst>
            </p:cNvPr>
            <p:cNvSpPr txBox="1"/>
            <p:nvPr/>
          </p:nvSpPr>
          <p:spPr>
            <a:xfrm flipH="1">
              <a:off x="-1383296" y="7342076"/>
              <a:ext cx="521629" cy="584775"/>
            </a:xfrm>
            <a:prstGeom prst="rect">
              <a:avLst/>
            </a:prstGeom>
            <a:noFill/>
          </p:spPr>
          <p:txBody>
            <a:bodyPr wrap="square" rtlCol="0">
              <a:spAutoFit/>
            </a:bodyPr>
            <a:lstStyle/>
            <a:p>
              <a:pPr algn="ctr"/>
              <a:r>
                <a:rPr kumimoji="1" lang="ja-JP" altLang="en-US" sz="3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pic>
        <p:nvPicPr>
          <p:cNvPr id="211" name="図 18"/>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255478" y="7492425"/>
            <a:ext cx="777742" cy="265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 name="テキスト ボックス 211">
            <a:extLst>
              <a:ext uri="{FF2B5EF4-FFF2-40B4-BE49-F238E27FC236}">
                <a16:creationId xmlns:a16="http://schemas.microsoft.com/office/drawing/2014/main" id="{EC608A0A-6E6A-4D9C-BECD-FA4D85639223}"/>
              </a:ext>
            </a:extLst>
          </p:cNvPr>
          <p:cNvSpPr txBox="1"/>
          <p:nvPr/>
        </p:nvSpPr>
        <p:spPr>
          <a:xfrm>
            <a:off x="3607109" y="4719044"/>
            <a:ext cx="2995276" cy="738664"/>
          </a:xfrm>
          <a:prstGeom prst="rect">
            <a:avLst/>
          </a:prstGeom>
          <a:noFill/>
        </p:spPr>
        <p:txBody>
          <a:bodyPr wrap="square" rtlCol="0">
            <a:spAutoFit/>
          </a:bodyPr>
          <a:lstStyle/>
          <a:p>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栄養剤、注入器、延長チューブ等、</a:t>
            </a:r>
            <a:endParaRPr kumimoji="1"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注入側の接続部の</a:t>
            </a:r>
            <a:r>
              <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形状を確認しましょう。</a:t>
            </a:r>
          </a:p>
        </p:txBody>
      </p:sp>
      <p:grpSp>
        <p:nvGrpSpPr>
          <p:cNvPr id="213" name="グループ化 212"/>
          <p:cNvGrpSpPr/>
          <p:nvPr/>
        </p:nvGrpSpPr>
        <p:grpSpPr>
          <a:xfrm>
            <a:off x="164631" y="555055"/>
            <a:ext cx="4324816" cy="1549292"/>
            <a:chOff x="164631" y="555055"/>
            <a:chExt cx="4324816" cy="1549292"/>
          </a:xfrm>
        </p:grpSpPr>
        <p:sp>
          <p:nvSpPr>
            <p:cNvPr id="214" name="正方形/長方形 213">
              <a:extLst>
                <a:ext uri="{FF2B5EF4-FFF2-40B4-BE49-F238E27FC236}">
                  <a16:creationId xmlns:a16="http://schemas.microsoft.com/office/drawing/2014/main" id="{88599693-ECF1-4EF3-A422-4E2D7DA68E3A}"/>
                </a:ext>
              </a:extLst>
            </p:cNvPr>
            <p:cNvSpPr/>
            <p:nvPr/>
          </p:nvSpPr>
          <p:spPr>
            <a:xfrm>
              <a:off x="264226" y="661853"/>
              <a:ext cx="4225221" cy="1416821"/>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テキスト ボックス 214">
              <a:extLst>
                <a:ext uri="{FF2B5EF4-FFF2-40B4-BE49-F238E27FC236}">
                  <a16:creationId xmlns:a16="http://schemas.microsoft.com/office/drawing/2014/main" id="{3B5CF9AA-16B9-4157-B761-7E053730B8F2}"/>
                </a:ext>
              </a:extLst>
            </p:cNvPr>
            <p:cNvSpPr txBox="1"/>
            <p:nvPr/>
          </p:nvSpPr>
          <p:spPr>
            <a:xfrm>
              <a:off x="2145868" y="1564583"/>
              <a:ext cx="2236631" cy="400110"/>
            </a:xfrm>
            <a:prstGeom prst="rect">
              <a:avLst/>
            </a:prstGeom>
            <a:noFill/>
          </p:spPr>
          <p:txBody>
            <a:bodyPr wrap="square" rtlCol="0">
              <a:spAutoFit/>
            </a:bodyPr>
            <a:lstStyle/>
            <a:p>
              <a:pPr marL="120650" indent="-120650"/>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腸</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や食道からのチューブも対象</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に含みます</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216" name="図 2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9488" y="710910"/>
              <a:ext cx="1725121" cy="1393437"/>
            </a:xfrm>
            <a:prstGeom prst="rect">
              <a:avLst/>
            </a:prstGeom>
          </p:spPr>
        </p:pic>
        <p:sp>
          <p:nvSpPr>
            <p:cNvPr id="217" name="吹き出し: 円形 80">
              <a:extLst>
                <a:ext uri="{FF2B5EF4-FFF2-40B4-BE49-F238E27FC236}">
                  <a16:creationId xmlns:a16="http://schemas.microsoft.com/office/drawing/2014/main" id="{E48F5A6B-C249-4CC9-86F3-1950B15B7217}"/>
                </a:ext>
              </a:extLst>
            </p:cNvPr>
            <p:cNvSpPr/>
            <p:nvPr/>
          </p:nvSpPr>
          <p:spPr>
            <a:xfrm>
              <a:off x="164631" y="555055"/>
              <a:ext cx="706582" cy="567331"/>
            </a:xfrm>
            <a:prstGeom prst="wedgeEllipseCallout">
              <a:avLst>
                <a:gd name="adj1" fmla="val 62810"/>
                <a:gd name="adj2" fmla="val 43657"/>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テキスト ボックス 217">
              <a:extLst>
                <a:ext uri="{FF2B5EF4-FFF2-40B4-BE49-F238E27FC236}">
                  <a16:creationId xmlns:a16="http://schemas.microsoft.com/office/drawing/2014/main" id="{75560DD7-F3C4-46D4-A338-59E21A015D52}"/>
                </a:ext>
              </a:extLst>
            </p:cNvPr>
            <p:cNvSpPr txBox="1"/>
            <p:nvPr/>
          </p:nvSpPr>
          <p:spPr>
            <a:xfrm flipH="1">
              <a:off x="254536" y="589613"/>
              <a:ext cx="521629" cy="606358"/>
            </a:xfrm>
            <a:prstGeom prst="rect">
              <a:avLst/>
            </a:prstGeom>
            <a:noFill/>
          </p:spPr>
          <p:txBody>
            <a:bodyPr wrap="square" rtlCol="0">
              <a:spAutoFit/>
            </a:bodyPr>
            <a:lstStyle/>
            <a:p>
              <a:pPr algn="ctr"/>
              <a:r>
                <a:rPr kumimoji="1" lang="ja-JP" altLang="en-US" sz="3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19" name="テキスト ボックス 218">
              <a:extLst>
                <a:ext uri="{FF2B5EF4-FFF2-40B4-BE49-F238E27FC236}">
                  <a16:creationId xmlns:a16="http://schemas.microsoft.com/office/drawing/2014/main" id="{D00015AB-0CF9-4025-AC62-D5CC7FBCCE6A}"/>
                </a:ext>
              </a:extLst>
            </p:cNvPr>
            <p:cNvSpPr txBox="1"/>
            <p:nvPr/>
          </p:nvSpPr>
          <p:spPr>
            <a:xfrm>
              <a:off x="351836" y="1779781"/>
              <a:ext cx="959031" cy="246221"/>
            </a:xfrm>
            <a:prstGeom prst="rect">
              <a:avLst/>
            </a:prstGeom>
            <a:solidFill>
              <a:schemeClr val="bg1"/>
            </a:solidFill>
          </p:spPr>
          <p:txBody>
            <a:bodyPr wrap="square" rtlCol="0">
              <a:spAutoFit/>
            </a:bodyPr>
            <a:lstStyle/>
            <a:p>
              <a:pPr algn="ctr"/>
              <a:r>
                <a:rPr kumimoji="1" lang="ja-JP" altLang="en-US"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胃の</a:t>
              </a: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チューブ</a:t>
              </a:r>
              <a:endParaRPr kumimoji="1" lang="en-US" altLang="ja-JP"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0" name="直線矢印コネクタ 219">
              <a:extLst>
                <a:ext uri="{FF2B5EF4-FFF2-40B4-BE49-F238E27FC236}">
                  <a16:creationId xmlns:a16="http://schemas.microsoft.com/office/drawing/2014/main" id="{AB986F6B-441A-44DA-8640-9A781034EF30}"/>
                </a:ext>
              </a:extLst>
            </p:cNvPr>
            <p:cNvCxnSpPr>
              <a:cxnSpLocks/>
              <a:stCxn id="219" idx="0"/>
            </p:cNvCxnSpPr>
            <p:nvPr/>
          </p:nvCxnSpPr>
          <p:spPr>
            <a:xfrm flipV="1">
              <a:off x="831352" y="1354282"/>
              <a:ext cx="164712" cy="425499"/>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1" name="直線矢印コネクタ 220">
              <a:extLst>
                <a:ext uri="{FF2B5EF4-FFF2-40B4-BE49-F238E27FC236}">
                  <a16:creationId xmlns:a16="http://schemas.microsoft.com/office/drawing/2014/main" id="{973BFF2C-04AA-4689-9BAC-F7E09F77A8A1}"/>
                </a:ext>
              </a:extLst>
            </p:cNvPr>
            <p:cNvCxnSpPr>
              <a:cxnSpLocks/>
            </p:cNvCxnSpPr>
            <p:nvPr/>
          </p:nvCxnSpPr>
          <p:spPr>
            <a:xfrm flipH="1">
              <a:off x="1898230" y="865632"/>
              <a:ext cx="235370" cy="232149"/>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2" name="テキスト ボックス 221">
              <a:extLst>
                <a:ext uri="{FF2B5EF4-FFF2-40B4-BE49-F238E27FC236}">
                  <a16:creationId xmlns:a16="http://schemas.microsoft.com/office/drawing/2014/main" id="{94CA6921-04C4-4EE9-AF8F-0B7BA4825A99}"/>
                </a:ext>
              </a:extLst>
            </p:cNvPr>
            <p:cNvSpPr txBox="1"/>
            <p:nvPr/>
          </p:nvSpPr>
          <p:spPr>
            <a:xfrm>
              <a:off x="1481205" y="677998"/>
              <a:ext cx="1380622" cy="246221"/>
            </a:xfrm>
            <a:prstGeom prst="rect">
              <a:avLst/>
            </a:prstGeom>
            <a:noFill/>
          </p:spPr>
          <p:txBody>
            <a:bodyPr wrap="square" rtlCol="0">
              <a:spAutoFit/>
            </a:bodyPr>
            <a:lstStyle/>
            <a:p>
              <a:pPr algn="ctr"/>
              <a:r>
                <a:rPr kumimoji="1" lang="ja-JP" altLang="en-US"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鼻の</a:t>
              </a:r>
              <a:r>
                <a:rPr kumimoji="1" lang="ja-JP" altLang="en-US" sz="1000" dirty="0" smtClean="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チューブ</a:t>
              </a:r>
              <a:endParaRPr kumimoji="1" lang="en-US" altLang="ja-JP" sz="1000"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3" name="テキスト ボックス 222">
              <a:extLst>
                <a:ext uri="{FF2B5EF4-FFF2-40B4-BE49-F238E27FC236}">
                  <a16:creationId xmlns:a16="http://schemas.microsoft.com/office/drawing/2014/main" id="{3B5CF9AA-16B9-4157-B761-7E053730B8F2}"/>
                </a:ext>
              </a:extLst>
            </p:cNvPr>
            <p:cNvSpPr txBox="1"/>
            <p:nvPr/>
          </p:nvSpPr>
          <p:spPr>
            <a:xfrm>
              <a:off x="1304517" y="1809633"/>
              <a:ext cx="873820" cy="246221"/>
            </a:xfrm>
            <a:prstGeom prst="rect">
              <a:avLst/>
            </a:prstGeom>
            <a:solidFill>
              <a:schemeClr val="bg1"/>
            </a:solidFill>
          </p:spPr>
          <p:txBody>
            <a:bodyPr wrap="square" rtlCol="0">
              <a:spAutoFit/>
            </a:bodyPr>
            <a:lstStyle/>
            <a:p>
              <a:pPr marL="120650" indent="-120650"/>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イメージ</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図</a:t>
              </a:r>
            </a:p>
          </p:txBody>
        </p:sp>
      </p:grpSp>
      <p:grpSp>
        <p:nvGrpSpPr>
          <p:cNvPr id="224" name="グループ化 223"/>
          <p:cNvGrpSpPr/>
          <p:nvPr/>
        </p:nvGrpSpPr>
        <p:grpSpPr>
          <a:xfrm>
            <a:off x="1565098" y="7217875"/>
            <a:ext cx="706582" cy="619333"/>
            <a:chOff x="1565098" y="7300425"/>
            <a:chExt cx="706582" cy="619333"/>
          </a:xfrm>
        </p:grpSpPr>
        <p:sp>
          <p:nvSpPr>
            <p:cNvPr id="225" name="吹き出し: 円形 107">
              <a:extLst>
                <a:ext uri="{FF2B5EF4-FFF2-40B4-BE49-F238E27FC236}">
                  <a16:creationId xmlns:a16="http://schemas.microsoft.com/office/drawing/2014/main" id="{4C6429FD-0B26-4850-9782-6B7B197468A5}"/>
                </a:ext>
              </a:extLst>
            </p:cNvPr>
            <p:cNvSpPr/>
            <p:nvPr/>
          </p:nvSpPr>
          <p:spPr>
            <a:xfrm>
              <a:off x="1565098" y="7300425"/>
              <a:ext cx="706582" cy="567331"/>
            </a:xfrm>
            <a:prstGeom prst="wedgeEllipseCallout">
              <a:avLst>
                <a:gd name="adj1" fmla="val 61038"/>
                <a:gd name="adj2" fmla="val 5028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テキスト ボックス 225">
              <a:extLst>
                <a:ext uri="{FF2B5EF4-FFF2-40B4-BE49-F238E27FC236}">
                  <a16:creationId xmlns:a16="http://schemas.microsoft.com/office/drawing/2014/main" id="{3380A58E-B32F-4CA5-8A2D-A8BB5550EE62}"/>
                </a:ext>
              </a:extLst>
            </p:cNvPr>
            <p:cNvSpPr txBox="1"/>
            <p:nvPr/>
          </p:nvSpPr>
          <p:spPr>
            <a:xfrm flipH="1">
              <a:off x="1655003" y="7334983"/>
              <a:ext cx="521629" cy="584775"/>
            </a:xfrm>
            <a:prstGeom prst="rect">
              <a:avLst/>
            </a:prstGeom>
            <a:noFill/>
          </p:spPr>
          <p:txBody>
            <a:bodyPr wrap="square" rtlCol="0">
              <a:spAutoFit/>
            </a:bodyPr>
            <a:lstStyle/>
            <a:p>
              <a:pPr algn="ctr"/>
              <a:r>
                <a:rPr kumimoji="1" lang="ja-JP" altLang="en-US" sz="3200" b="1" dirty="0">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84" name="テキスト ボックス 83">
            <a:extLst>
              <a:ext uri="{FF2B5EF4-FFF2-40B4-BE49-F238E27FC236}">
                <a16:creationId xmlns:a16="http://schemas.microsoft.com/office/drawing/2014/main" id="{7F489B55-5BC5-4104-B2E6-27EA5DE50D87}"/>
              </a:ext>
            </a:extLst>
          </p:cNvPr>
          <p:cNvSpPr txBox="1"/>
          <p:nvPr/>
        </p:nvSpPr>
        <p:spPr>
          <a:xfrm>
            <a:off x="2072163" y="1043839"/>
            <a:ext cx="4183667" cy="461665"/>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経管栄養</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を行っていますか？</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120650" indent="-120650"/>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（栄養チューブを使用していますか？）</a:t>
            </a:r>
          </a:p>
        </p:txBody>
      </p:sp>
    </p:spTree>
    <p:extLst>
      <p:ext uri="{BB962C8B-B14F-4D97-AF65-F5344CB8AC3E}">
        <p14:creationId xmlns:p14="http://schemas.microsoft.com/office/powerpoint/2010/main" val="2274565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6E747A"/>
      </a:dk2>
      <a:lt2>
        <a:srgbClr val="E7E6E6"/>
      </a:lt2>
      <a:accent1>
        <a:srgbClr val="5B9BD5"/>
      </a:accent1>
      <a:accent2>
        <a:srgbClr val="ED7D31"/>
      </a:accent2>
      <a:accent3>
        <a:srgbClr val="A5A5A5"/>
      </a:accent3>
      <a:accent4>
        <a:srgbClr val="FFC000"/>
      </a:accent4>
      <a:accent5>
        <a:srgbClr val="4472C4"/>
      </a:accent5>
      <a:accent6>
        <a:srgbClr val="70AD47"/>
      </a:accent6>
      <a:hlink>
        <a:srgbClr val="085296"/>
      </a:hlink>
      <a:folHlink>
        <a:srgbClr val="9933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586</Words>
  <Application>Microsoft Office PowerPoint</Application>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Blank</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2022-05-26T01:45:12Z</dcterms:created>
  <dcterms:modified xsi:type="dcterms:W3CDTF">2022-05-26T01:45:31Z</dcterms:modified>
</cp:coreProperties>
</file>