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81" r:id="rId2"/>
    <p:sldId id="279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FF00"/>
    <a:srgbClr val="E2F0D9"/>
    <a:srgbClr val="DAE3F3"/>
    <a:srgbClr val="33CCCC"/>
    <a:srgbClr val="FF0000"/>
    <a:srgbClr val="0000CC"/>
    <a:srgbClr val="FF00FF"/>
    <a:srgbClr val="33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5" autoAdjust="0"/>
    <p:restoredTop sz="96804" autoAdjust="0"/>
  </p:normalViewPr>
  <p:slideViewPr>
    <p:cSldViewPr snapToGrid="0">
      <p:cViewPr varScale="1">
        <p:scale>
          <a:sx n="98" d="100"/>
          <a:sy n="98" d="100"/>
        </p:scale>
        <p:origin x="27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1A399EA-CD9C-4FF9-84C2-677B0F97E4DF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5E93CEE-F0ED-44D4-BBA6-ED98CD699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9108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CDA0F324-B202-4083-A4CA-B7FB7CE200E6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D0328315-8F87-4320-B675-424E4ADE23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708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21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28315-8F87-4320-B675-424E4ADE23F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651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21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28315-8F87-4320-B675-424E4ADE23F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5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1F1-F49B-4EFB-BB89-5A69C846D096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18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2C6E-15C8-4F03-84E2-62827109C51F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31348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4BEA-A4B2-4AAC-B2E2-0D46A1065681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43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FE0C-48FC-462E-B27A-86F60AE9EA75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35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72DD-0065-4736-80F3-9DF17E679B34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7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9FCC-6A0B-478D-B218-98BC515C435D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72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FCBA-5B50-40FD-82BB-67C02D0F5DA8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73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5EA7-3F9E-4BE9-AA9A-C7E6DC492FD7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95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5E5A-710D-4044-ACB2-E179E2AE4F27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97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2C6E-15C8-4F03-84E2-62827109C51F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0578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C8E4-2B5E-421B-8FA6-BB7D4CC71772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06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F2C6E-15C8-4F03-84E2-62827109C51F}" type="datetime1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0B4D3-AA55-4708-BA63-C34B61C76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52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notesSlide" Target="../notesSlides/notesSlide2.xml"/><Relationship Id="rId7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48000">
              <a:schemeClr val="bg1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368BA72F-1C05-47AD-AC0C-BDAB91F5B38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102" y="35473"/>
            <a:ext cx="2241619" cy="4203707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0" y="3471692"/>
            <a:ext cx="6858000" cy="434748"/>
          </a:xfrm>
          <a:prstGeom prst="rect">
            <a:avLst/>
          </a:prstGeom>
          <a:noFill/>
          <a:ln>
            <a:noFill/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22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327818"/>
              </p:ext>
            </p:extLst>
          </p:nvPr>
        </p:nvGraphicFramePr>
        <p:xfrm>
          <a:off x="131628" y="3240680"/>
          <a:ext cx="6635115" cy="5472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163">
                  <a:extLst>
                    <a:ext uri="{9D8B030D-6E8A-4147-A177-3AD203B41FA5}">
                      <a16:colId xmlns:a16="http://schemas.microsoft.com/office/drawing/2014/main" val="3704975977"/>
                    </a:ext>
                  </a:extLst>
                </a:gridCol>
                <a:gridCol w="1545488">
                  <a:extLst>
                    <a:ext uri="{9D8B030D-6E8A-4147-A177-3AD203B41FA5}">
                      <a16:colId xmlns:a16="http://schemas.microsoft.com/office/drawing/2014/main" val="1062189360"/>
                    </a:ext>
                  </a:extLst>
                </a:gridCol>
                <a:gridCol w="1545488">
                  <a:extLst>
                    <a:ext uri="{9D8B030D-6E8A-4147-A177-3AD203B41FA5}">
                      <a16:colId xmlns:a16="http://schemas.microsoft.com/office/drawing/2014/main" val="556615321"/>
                    </a:ext>
                  </a:extLst>
                </a:gridCol>
                <a:gridCol w="1545488">
                  <a:extLst>
                    <a:ext uri="{9D8B030D-6E8A-4147-A177-3AD203B41FA5}">
                      <a16:colId xmlns:a16="http://schemas.microsoft.com/office/drawing/2014/main" val="897184195"/>
                    </a:ext>
                  </a:extLst>
                </a:gridCol>
                <a:gridCol w="1545488">
                  <a:extLst>
                    <a:ext uri="{9D8B030D-6E8A-4147-A177-3AD203B41FA5}">
                      <a16:colId xmlns:a16="http://schemas.microsoft.com/office/drawing/2014/main" val="4158266073"/>
                    </a:ext>
                  </a:extLst>
                </a:gridCol>
              </a:tblGrid>
              <a:tr h="48216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第１回</a:t>
                      </a:r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年９月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日（火）</a:t>
                      </a:r>
                      <a:endParaRPr kumimoji="1" lang="en-US" altLang="ja-JP" sz="9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第２回</a:t>
                      </a:r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日（月）</a:t>
                      </a:r>
                      <a:endParaRPr kumimoji="1" lang="en-US" altLang="ja-JP" sz="9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第３回</a:t>
                      </a:r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日（木）</a:t>
                      </a:r>
                      <a:endParaRPr kumimoji="1" lang="en-US" altLang="ja-JP" sz="9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</a:p>
                  </a:txBody>
                  <a:tcPr marL="68580" marR="68580" marT="34290" marB="34290" anchor="ctr"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第４回</a:t>
                      </a:r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日（水）</a:t>
                      </a:r>
                      <a:endParaRPr kumimoji="1" lang="en-US" altLang="ja-JP" sz="9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9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66635"/>
                  </a:ext>
                </a:extLst>
              </a:tr>
              <a:tr h="84031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第１部</a:t>
                      </a:r>
                      <a:endParaRPr kumimoji="1" lang="en-US" altLang="ja-JP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vert="eaVert" anchor="ctr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ＰＭＤＡってどんなところ？？？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～人事課若手職員が、「ＰＭＤＡの成り立ち・組織・全体の業務」を紹介します～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kumimoji="1" lang="en-US" altLang="ja-JP" sz="8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913664"/>
                  </a:ext>
                </a:extLst>
              </a:tr>
              <a:tr h="575187">
                <a:tc row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第２部</a:t>
                      </a:r>
                    </a:p>
                  </a:txBody>
                  <a:tcPr marL="68580" marR="68580" marT="34290" marB="34290" vert="eaVert" anchor="ctr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ＰＭＤＡにはこんな部署があります！！！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～各部署の職員が、「今携わっている業務とやりがい」を紹介します～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こんな部署もあります！</a:t>
                      </a:r>
                      <a:r>
                        <a:rPr kumimoji="1" lang="en-US" altLang="ja-JP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Part2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8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➀財務管理部契約課</a:t>
                      </a:r>
                      <a:endParaRPr kumimoji="1" lang="en-US" altLang="ja-JP" sz="8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8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②審査業務部業務第一・二課</a:t>
                      </a:r>
                      <a:endParaRPr kumimoji="1" lang="en-US" altLang="ja-JP" sz="85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子育て経験者スペシャル</a:t>
                      </a: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～産休、育休取得、</a:t>
                      </a: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復帰まで～</a:t>
                      </a: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採用担当者との</a:t>
                      </a: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フリートーキング！</a:t>
                      </a: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455659"/>
                  </a:ext>
                </a:extLst>
              </a:tr>
              <a:tr h="528541"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kumimoji="1" lang="ja-JP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○総務部門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○健康被害救済部門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○財務部門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○審査部門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○安全対策部門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○審査部門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○経営企画部門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○ＩＴ部門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07262"/>
                  </a:ext>
                </a:extLst>
              </a:tr>
              <a:tr h="740172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第３部</a:t>
                      </a:r>
                    </a:p>
                  </a:txBody>
                  <a:tcPr marL="68580" marR="68580" marT="34290" marB="34290" vert="eaVert" anchor="ctr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ＰＭＤＡの職員と話そう！！！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～４つの座談会すべてに参加できます～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座談会①：</a:t>
                      </a: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PMDA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の全体業務編（第１部の内容をより詳細に）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座談会②：</a:t>
                      </a:r>
                      <a: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PMDA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の個別業務編（第２部の内容をより詳細に）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座談会③：採用担当者とのフリートーキング編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座談会④：各回スペシャル編（各回テーマが異なります（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））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172367"/>
                  </a:ext>
                </a:extLst>
              </a:tr>
              <a:tr h="386565"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kumimoji="1" lang="ja-JP" altLang="en-U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vert="eaVert" anchor="ctr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）座談会④のテーマ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kumimoji="1" lang="en-US" altLang="ja-JP" sz="9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kumimoji="1" lang="en-US" altLang="ja-JP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17894"/>
                  </a:ext>
                </a:extLst>
              </a:tr>
              <a:tr h="740172">
                <a:tc vMerge="1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kumimoji="1" lang="ja-JP" altLang="en-U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vert="eaVert" anchor="ctr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u="heavy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若手職員スペシャル</a:t>
                      </a:r>
                      <a:endParaRPr kumimoji="1" lang="en-US" altLang="ja-JP" sz="1200" u="heavy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入社２～３年目の若手職員が受験体験記を語ります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u="heavy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子育て経験スペシャル</a:t>
                      </a:r>
                      <a:endParaRPr kumimoji="1" lang="en-US" altLang="ja-JP" sz="1200" u="heavy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育児休業を取得した職員が、家庭と仕事の両立等について語ります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u="heavy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出向経験スペシャル</a:t>
                      </a:r>
                      <a:endParaRPr kumimoji="1" lang="en-US" altLang="ja-JP" sz="1200" u="heavy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ＰＭＤＡ以外の組織への出向経験のある職員が、ＰＭＤＡの魅力を語ります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1" lang="ja-JP" altLang="en-US" sz="1200" u="heavy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採用活動スペシャル</a:t>
                      </a:r>
                      <a:endParaRPr kumimoji="1" lang="en-US" altLang="ja-JP" sz="1200" u="heavy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人事課の採用担当者が、ＰＭＤＡが求める人材について語ります</a:t>
                      </a:r>
                      <a:endParaRPr kumimoji="1" lang="en-US" altLang="ja-JP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804235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5FBAA99-A955-4856-AC27-8F7073495B85}"/>
              </a:ext>
            </a:extLst>
          </p:cNvPr>
          <p:cNvSpPr txBox="1"/>
          <p:nvPr/>
        </p:nvSpPr>
        <p:spPr>
          <a:xfrm>
            <a:off x="70986" y="125476"/>
            <a:ext cx="6841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独立行政法人医薬品医療機器総合機構（</a:t>
            </a:r>
            <a:r>
              <a:rPr kumimoji="1" lang="en-US" altLang="ja-JP" sz="2400" dirty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PMDA</a:t>
            </a:r>
            <a:r>
              <a:rPr kumimoji="1" lang="ja-JP" altLang="en-US" sz="2400" dirty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kumimoji="1" lang="en-US" altLang="ja-JP" sz="2400" dirty="0">
              <a:solidFill>
                <a:srgbClr val="00B0F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000" dirty="0">
                <a:ln>
                  <a:solidFill>
                    <a:srgbClr val="FFFF00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事務系総合職の仕事紹介企画</a:t>
            </a:r>
          </a:p>
        </p:txBody>
      </p:sp>
      <p:sp>
        <p:nvSpPr>
          <p:cNvPr id="17" name="吹き出し: 円形 16">
            <a:extLst>
              <a:ext uri="{FF2B5EF4-FFF2-40B4-BE49-F238E27FC236}">
                <a16:creationId xmlns:a16="http://schemas.microsoft.com/office/drawing/2014/main" id="{641EC367-8405-4066-9F6D-53733534BAC4}"/>
              </a:ext>
            </a:extLst>
          </p:cNvPr>
          <p:cNvSpPr/>
          <p:nvPr/>
        </p:nvSpPr>
        <p:spPr>
          <a:xfrm>
            <a:off x="4627475" y="1306759"/>
            <a:ext cx="2139269" cy="940827"/>
          </a:xfrm>
          <a:prstGeom prst="wedgeEllipseCallout">
            <a:avLst>
              <a:gd name="adj1" fmla="val -53324"/>
              <a:gd name="adj2" fmla="val 54403"/>
            </a:avLst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オンライン開催！</a:t>
            </a:r>
            <a:endParaRPr kumimoji="1" lang="en-US" altLang="ja-JP" sz="1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（事前予約制）</a:t>
            </a:r>
          </a:p>
        </p:txBody>
      </p:sp>
      <p:sp>
        <p:nvSpPr>
          <p:cNvPr id="46" name="吹き出し: 円形 45">
            <a:extLst>
              <a:ext uri="{FF2B5EF4-FFF2-40B4-BE49-F238E27FC236}">
                <a16:creationId xmlns:a16="http://schemas.microsoft.com/office/drawing/2014/main" id="{AE87D1DE-0AB4-4DB1-A9E8-6594B21609E2}"/>
              </a:ext>
            </a:extLst>
          </p:cNvPr>
          <p:cNvSpPr/>
          <p:nvPr/>
        </p:nvSpPr>
        <p:spPr>
          <a:xfrm>
            <a:off x="4771586" y="2387022"/>
            <a:ext cx="1851045" cy="716074"/>
          </a:xfrm>
          <a:prstGeom prst="wedgeEllipseCallout">
            <a:avLst>
              <a:gd name="adj1" fmla="val -66480"/>
              <a:gd name="adj2" fmla="val -35318"/>
            </a:avLst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複数回</a:t>
            </a:r>
            <a:endParaRPr kumimoji="1" lang="en-US" altLang="ja-JP" sz="1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</a:t>
            </a:r>
            <a:r>
              <a:rPr kumimoji="1" lang="en-US" altLang="ja-JP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OK</a:t>
            </a:r>
            <a:r>
              <a:rPr kumimoji="1"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EAD4CBCF-2C81-4764-B36E-7285029D05B7}"/>
              </a:ext>
            </a:extLst>
          </p:cNvPr>
          <p:cNvSpPr/>
          <p:nvPr/>
        </p:nvSpPr>
        <p:spPr>
          <a:xfrm>
            <a:off x="108584" y="1666500"/>
            <a:ext cx="2381847" cy="1472452"/>
          </a:xfrm>
          <a:prstGeom prst="wedgeRoundRectCallout">
            <a:avLst>
              <a:gd name="adj1" fmla="val 61744"/>
              <a:gd name="adj2" fmla="val 3893"/>
              <a:gd name="adj3" fmla="val 16667"/>
            </a:avLst>
          </a:prstGeom>
          <a:solidFill>
            <a:srgbClr val="E2F0D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B0F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第１部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全体業務説明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↓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第２部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個別業務説明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↓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第３部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座　　談　　会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5DD5B4D-14B5-45ED-BFA4-6966F515453D}"/>
              </a:ext>
            </a:extLst>
          </p:cNvPr>
          <p:cNvSpPr/>
          <p:nvPr/>
        </p:nvSpPr>
        <p:spPr>
          <a:xfrm>
            <a:off x="353962" y="1502802"/>
            <a:ext cx="1932039" cy="34812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三部構成で充実！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9084F8-AC97-4AE1-821B-2907E017CF35}"/>
              </a:ext>
            </a:extLst>
          </p:cNvPr>
          <p:cNvSpPr txBox="1"/>
          <p:nvPr/>
        </p:nvSpPr>
        <p:spPr>
          <a:xfrm>
            <a:off x="108584" y="8865142"/>
            <a:ext cx="66581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（備考）申込時期、申込方法、各回のタイムスケジュール、お問い合わせ先については別紙をご覧ください。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02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1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8B97CF-04FD-404E-B98D-9575EEED9D5D}"/>
              </a:ext>
            </a:extLst>
          </p:cNvPr>
          <p:cNvSpPr/>
          <p:nvPr/>
        </p:nvSpPr>
        <p:spPr>
          <a:xfrm>
            <a:off x="154940" y="139148"/>
            <a:ext cx="6548120" cy="886570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98FAC3C-FDBE-4DBE-AFC3-9AF604600FD9}"/>
              </a:ext>
            </a:extLst>
          </p:cNvPr>
          <p:cNvSpPr txBox="1"/>
          <p:nvPr/>
        </p:nvSpPr>
        <p:spPr>
          <a:xfrm>
            <a:off x="169493" y="406490"/>
            <a:ext cx="6548120" cy="8755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kumimoji="1" lang="ja-JP" altLang="en-US" sz="1600" b="1" dirty="0">
                <a:solidFill>
                  <a:srgbClr val="00B0F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◆　各実施回の申し込み時期</a:t>
            </a:r>
            <a:endParaRPr kumimoji="1" lang="en-US" altLang="ja-JP" sz="1600" b="1" dirty="0">
              <a:solidFill>
                <a:srgbClr val="00B0F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第１回：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2022/9/27(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 10:00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実施回　  →　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9/8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（木）～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9/22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（木）</a:t>
            </a:r>
            <a:endParaRPr kumimoji="1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第２回：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2022/11/14(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 10:00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実施回　→　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10/14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（金）～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11/10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（木）</a:t>
            </a:r>
            <a:endParaRPr kumimoji="1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第３回：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2023/1/12(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 15:00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→　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12/12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（月）～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1/10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（火）</a:t>
            </a:r>
            <a:endParaRPr kumimoji="1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第４回：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2023/3/15(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 15:00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→　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2/15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（水）～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3/13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（月）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</a:p>
          <a:p>
            <a:pPr>
              <a:lnSpc>
                <a:spcPct val="125000"/>
              </a:lnSpc>
            </a:pP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一名につき、複数回ご参加いただけます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※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応募者多数となった場合には先着順とさせていただきます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600" b="1" dirty="0">
                <a:solidFill>
                  <a:srgbClr val="00B0F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◆　申し込み方法</a:t>
            </a:r>
            <a:endParaRPr kumimoji="1" lang="en-US" altLang="ja-JP" sz="1600" b="1" dirty="0">
              <a:solidFill>
                <a:srgbClr val="00B0F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 　添付の参加フォームに必要事項を記載のうえ、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saiyo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pmda.go.jp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 　にお送りください。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迷惑メール防止対策をしているため、●を半角のアットマークに置き換えてください 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 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600" b="1" dirty="0">
                <a:solidFill>
                  <a:srgbClr val="00B0F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◆　各回のタイムスケジュール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第１部：全体業務説明　　　　　　　　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第２部：個別業務説明　　　　　　　　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第３部：座談会（４つご用意）　　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×4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（注１）参加登録後に、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PMDA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から参加するための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をお送りします。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は第１部・第２部・第３部それぞれ別のものとなります。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（注２）座談会ではチャットで質問を受け付けます。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1600" b="1" dirty="0">
                <a:solidFill>
                  <a:srgbClr val="00B0F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◆　お問い合わせ先</a:t>
            </a:r>
            <a:endParaRPr kumimoji="1" lang="en-US" altLang="ja-JP" sz="1600" b="1" dirty="0">
              <a:solidFill>
                <a:srgbClr val="00B0F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kumimoji="1"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独立行政法人 医薬品医療機器総合機構　総務部人事課</a:t>
            </a:r>
          </a:p>
          <a:p>
            <a:pPr>
              <a:lnSpc>
                <a:spcPct val="125000"/>
              </a:lnSpc>
            </a:pPr>
            <a:r>
              <a:rPr kumimoji="1"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  〒</a:t>
            </a:r>
            <a:r>
              <a:rPr kumimoji="1"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100-0013  </a:t>
            </a:r>
          </a:p>
          <a:p>
            <a:pPr>
              <a:lnSpc>
                <a:spcPct val="125000"/>
              </a:lnSpc>
            </a:pPr>
            <a:r>
              <a:rPr kumimoji="1"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  東京都千代田区霞が関</a:t>
            </a:r>
            <a:r>
              <a:rPr kumimoji="1"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3-3-2</a:t>
            </a:r>
            <a:r>
              <a:rPr kumimoji="1"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新霞が関ビル</a:t>
            </a:r>
            <a:r>
              <a:rPr kumimoji="1"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</a:p>
          <a:p>
            <a:pPr>
              <a:lnSpc>
                <a:spcPct val="125000"/>
              </a:lnSpc>
            </a:pPr>
            <a:r>
              <a:rPr kumimoji="1"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  電話：</a:t>
            </a:r>
            <a:r>
              <a:rPr kumimoji="1"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03(3506)9427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kumimoji="1"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saiyo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pmda.go.jp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86E10869-0620-4A02-BB78-3CADEF3C78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910" y="3856453"/>
            <a:ext cx="914401" cy="5812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002FE48-37EF-4610-8A33-21E2ECE6D88F}"/>
              </a:ext>
            </a:extLst>
          </p:cNvPr>
          <p:cNvSpPr txBox="1"/>
          <p:nvPr/>
        </p:nvSpPr>
        <p:spPr>
          <a:xfrm>
            <a:off x="1928738" y="3576572"/>
            <a:ext cx="142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参加フォーム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4F9C6430-F6CB-4D72-BC97-6E4E54BE2C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874" y="5372611"/>
            <a:ext cx="1300492" cy="1074396"/>
          </a:xfrm>
          <a:prstGeom prst="rect">
            <a:avLst/>
          </a:prstGeom>
        </p:spPr>
      </p:pic>
      <p:sp>
        <p:nvSpPr>
          <p:cNvPr id="31" name="矢印: 右 30">
            <a:extLst>
              <a:ext uri="{FF2B5EF4-FFF2-40B4-BE49-F238E27FC236}">
                <a16:creationId xmlns:a16="http://schemas.microsoft.com/office/drawing/2014/main" id="{2C784CC4-F38C-4F56-B22F-25BF9D99C1AB}"/>
              </a:ext>
            </a:extLst>
          </p:cNvPr>
          <p:cNvSpPr/>
          <p:nvPr/>
        </p:nvSpPr>
        <p:spPr>
          <a:xfrm>
            <a:off x="3450493" y="3951102"/>
            <a:ext cx="852170" cy="35433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吹き出し: 円形 43">
            <a:extLst>
              <a:ext uri="{FF2B5EF4-FFF2-40B4-BE49-F238E27FC236}">
                <a16:creationId xmlns:a16="http://schemas.microsoft.com/office/drawing/2014/main" id="{7FE70613-2003-4AEB-BC15-7226E4876BD9}"/>
              </a:ext>
            </a:extLst>
          </p:cNvPr>
          <p:cNvSpPr/>
          <p:nvPr/>
        </p:nvSpPr>
        <p:spPr>
          <a:xfrm>
            <a:off x="4572713" y="7325349"/>
            <a:ext cx="1300492" cy="450674"/>
          </a:xfrm>
          <a:prstGeom prst="wedgeEllipseCallout">
            <a:avLst>
              <a:gd name="adj1" fmla="val 50381"/>
              <a:gd name="adj2" fmla="val 56778"/>
            </a:avLst>
          </a:prstGeom>
          <a:solidFill>
            <a:srgbClr val="00B0F0">
              <a:alpha val="70000"/>
            </a:srgbClr>
          </a:solidFill>
          <a:ln>
            <a:noFill/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皆様のご参加を</a:t>
            </a:r>
            <a:endParaRPr kumimoji="1" lang="en-US" altLang="ja-JP" sz="7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7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お待ちしてます！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540654A5-7361-4BC8-97C4-AC415A0791A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704" y="7679689"/>
            <a:ext cx="429024" cy="1280942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C9ED57D-14AF-4432-B5A7-635FEF75869E}"/>
              </a:ext>
            </a:extLst>
          </p:cNvPr>
          <p:cNvSpPr/>
          <p:nvPr/>
        </p:nvSpPr>
        <p:spPr>
          <a:xfrm>
            <a:off x="5520274" y="75350"/>
            <a:ext cx="1188875" cy="45415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 紙</a:t>
            </a:r>
            <a:endParaRPr kumimoji="1" lang="ja-JP" altLang="en-US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9" name="オブジェクト 8">
            <a:extLst>
              <a:ext uri="{FF2B5EF4-FFF2-40B4-BE49-F238E27FC236}">
                <a16:creationId xmlns:a16="http://schemas.microsoft.com/office/drawing/2014/main" id="{72157E03-5D5A-4970-B224-5E7702D72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215528"/>
              </p:ext>
            </p:extLst>
          </p:nvPr>
        </p:nvGraphicFramePr>
        <p:xfrm>
          <a:off x="2185562" y="394590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showAsIcon="1" r:id="rId7" imgW="914502" imgH="771525" progId="Excel.Sheet.12">
                  <p:embed/>
                </p:oleObj>
              </mc:Choice>
              <mc:Fallback>
                <p:oleObj name="Worksheet" showAsIcon="1" r:id="rId7" imgW="914502" imgH="771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85562" y="394590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319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798</Words>
  <Application>Microsoft Office PowerPoint</Application>
  <PresentationFormat>画面に合わせる (4:3)</PresentationFormat>
  <Paragraphs>92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HGP創英角ﾎﾟｯﾌﾟ体</vt:lpstr>
      <vt:lpstr>Meiryo UI</vt:lpstr>
      <vt:lpstr>ＭＳ ゴシック</vt:lpstr>
      <vt:lpstr>游ゴシック</vt:lpstr>
      <vt:lpstr>Arial</vt:lpstr>
      <vt:lpstr>Calibri</vt:lpstr>
      <vt:lpstr>Calibri Light</vt:lpstr>
      <vt:lpstr>Office テーマ</vt:lpstr>
      <vt:lpstr>Worksheet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2022-09-05T08:51:59Z</dcterms:created>
  <dcterms:modified xsi:type="dcterms:W3CDTF">2022-12-12T03:53:47Z</dcterms:modified>
</cp:coreProperties>
</file>