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834" r:id="rId2"/>
  </p:sldMasterIdLst>
  <p:notesMasterIdLst>
    <p:notesMasterId r:id="rId32"/>
  </p:notesMasterIdLst>
  <p:handoutMasterIdLst>
    <p:handoutMasterId r:id="rId33"/>
  </p:handoutMasterIdLst>
  <p:sldIdLst>
    <p:sldId id="256" r:id="rId3"/>
    <p:sldId id="2145706915" r:id="rId4"/>
    <p:sldId id="4868" r:id="rId5"/>
    <p:sldId id="2145706912" r:id="rId6"/>
    <p:sldId id="2145706916" r:id="rId7"/>
    <p:sldId id="4826" r:id="rId8"/>
    <p:sldId id="4749" r:id="rId9"/>
    <p:sldId id="4825" r:id="rId10"/>
    <p:sldId id="2145706906" r:id="rId11"/>
    <p:sldId id="4723" r:id="rId12"/>
    <p:sldId id="2145706902" r:id="rId13"/>
    <p:sldId id="4828" r:id="rId14"/>
    <p:sldId id="4724" r:id="rId15"/>
    <p:sldId id="4725" r:id="rId16"/>
    <p:sldId id="4726" r:id="rId17"/>
    <p:sldId id="4829" r:id="rId18"/>
    <p:sldId id="4839" r:id="rId19"/>
    <p:sldId id="4840" r:id="rId20"/>
    <p:sldId id="2145706901" r:id="rId21"/>
    <p:sldId id="2145706911" r:id="rId22"/>
    <p:sldId id="2145706914" r:id="rId23"/>
    <p:sldId id="2145706913" r:id="rId24"/>
    <p:sldId id="2145706910" r:id="rId25"/>
    <p:sldId id="2145706903" r:id="rId26"/>
    <p:sldId id="4830" r:id="rId27"/>
    <p:sldId id="2145706908" r:id="rId28"/>
    <p:sldId id="4832" r:id="rId29"/>
    <p:sldId id="326" r:id="rId30"/>
    <p:sldId id="324" r:id="rId31"/>
  </p:sldIdLst>
  <p:sldSz cx="12192000" cy="6858000"/>
  <p:notesSz cx="7010400" cy="9296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025" userDrawn="1">
          <p15:clr>
            <a:srgbClr val="A4A3A4"/>
          </p15:clr>
        </p15:guide>
        <p15:guide id="2" pos="3600" userDrawn="1">
          <p15:clr>
            <a:srgbClr val="A4A3A4"/>
          </p15:clr>
        </p15:guide>
      </p15:sldGuideLst>
    </p:ext>
    <p:ext uri="{2D200454-40CA-4A62-9FC3-DE9A4176ACB9}">
      <p15:notesGuideLst xmlns:p15="http://schemas.microsoft.com/office/powerpoint/2012/main">
        <p15:guide id="1" orient="horz" pos="2504" userDrawn="1">
          <p15:clr>
            <a:srgbClr val="A4A3A4"/>
          </p15:clr>
        </p15:guide>
        <p15:guide id="2" pos="200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99"/>
    <a:srgbClr val="000000"/>
    <a:srgbClr val="0000FF"/>
    <a:srgbClr val="0099CC"/>
    <a:srgbClr val="3333CC"/>
    <a:srgbClr val="0091FF"/>
    <a:srgbClr val="00FFD9"/>
    <a:srgbClr val="0093D0"/>
    <a:srgbClr val="DB7677"/>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458202-BD36-4406-828F-57FE28983979}" v="20" dt="2023-09-29T16:26:55.2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35" autoAdjust="0"/>
    <p:restoredTop sz="96224" autoAdjust="0"/>
  </p:normalViewPr>
  <p:slideViewPr>
    <p:cSldViewPr>
      <p:cViewPr varScale="1">
        <p:scale>
          <a:sx n="66" d="100"/>
          <a:sy n="66" d="100"/>
        </p:scale>
        <p:origin x="768" y="32"/>
      </p:cViewPr>
      <p:guideLst>
        <p:guide orient="horz" pos="2025"/>
        <p:guide pos="3600"/>
      </p:guideLst>
    </p:cSldViewPr>
  </p:slideViewPr>
  <p:outlineViewPr>
    <p:cViewPr varScale="1">
      <p:scale>
        <a:sx n="170" d="200"/>
        <a:sy n="170" d="200"/>
      </p:scale>
      <p:origin x="0" y="-450666"/>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9" d="100"/>
          <a:sy n="79" d="100"/>
        </p:scale>
        <p:origin x="3966" y="108"/>
      </p:cViewPr>
      <p:guideLst>
        <p:guide orient="horz" pos="2504"/>
        <p:guide pos="200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48DCA3-3E6D-4D6F-A543-9683D481C2B8}" type="doc">
      <dgm:prSet loTypeId="urn:microsoft.com/office/officeart/2011/layout/RadialPictureList" loCatId="picture" qsTypeId="urn:microsoft.com/office/officeart/2005/8/quickstyle/simple2" qsCatId="simple" csTypeId="urn:microsoft.com/office/officeart/2005/8/colors/accent1_2" csCatId="accent1" phldr="1"/>
      <dgm:spPr/>
      <dgm:t>
        <a:bodyPr/>
        <a:lstStyle/>
        <a:p>
          <a:endParaRPr lang="en-GB"/>
        </a:p>
      </dgm:t>
    </dgm:pt>
    <dgm:pt modelId="{BA6BCEC0-D6DC-462F-B787-A1CCAAC548BB}">
      <dgm:prSet phldrT="[Text]" custT="1"/>
      <dgm:spPr/>
      <dgm:t>
        <a:bodyPr/>
        <a:lstStyle/>
        <a:p>
          <a:pPr>
            <a:buFont typeface="Arial" panose="020B0604020202020204" pitchFamily="34" charset="0"/>
            <a:buChar char="•"/>
          </a:pPr>
          <a:r>
            <a:rPr lang="en-US" sz="2300" b="1" dirty="0">
              <a:solidFill>
                <a:schemeClr val="bg1"/>
              </a:solidFill>
              <a:latin typeface="Arial"/>
              <a:cs typeface="Arial"/>
            </a:rPr>
            <a:t>What are the benefits of this training material?</a:t>
          </a:r>
          <a:endParaRPr lang="en-GB" sz="2300" b="1" dirty="0">
            <a:solidFill>
              <a:schemeClr val="bg1"/>
            </a:solidFill>
          </a:endParaRPr>
        </a:p>
      </dgm:t>
    </dgm:pt>
    <dgm:pt modelId="{5AF51E96-B03E-4FE3-BA6B-9025C444ABD4}" type="parTrans" cxnId="{E3720033-0165-4C1C-A6D4-CA87E1CA4844}">
      <dgm:prSet/>
      <dgm:spPr/>
      <dgm:t>
        <a:bodyPr/>
        <a:lstStyle/>
        <a:p>
          <a:endParaRPr lang="en-GB" sz="1200"/>
        </a:p>
      </dgm:t>
    </dgm:pt>
    <dgm:pt modelId="{C8A9C13C-F092-4DFC-88D1-698807BE15ED}" type="sibTrans" cxnId="{E3720033-0165-4C1C-A6D4-CA87E1CA4844}">
      <dgm:prSet/>
      <dgm:spPr/>
      <dgm:t>
        <a:bodyPr/>
        <a:lstStyle/>
        <a:p>
          <a:endParaRPr lang="en-GB" sz="1200"/>
        </a:p>
      </dgm:t>
    </dgm:pt>
    <dgm:pt modelId="{CD59727B-83D9-4F17-B92A-9D6DA51354FB}">
      <dgm:prSet phldrT="[Text]" custT="1"/>
      <dgm:spPr/>
      <dgm:t>
        <a:bodyPr/>
        <a:lstStyle/>
        <a:p>
          <a:r>
            <a:rPr lang="en-US" sz="1600" b="0" dirty="0">
              <a:latin typeface="Arial"/>
              <a:cs typeface="Arial"/>
            </a:rPr>
            <a:t>Reduce confusion between concepts/terms related to QRM and its tools</a:t>
          </a:r>
          <a:endParaRPr lang="en-GB" sz="1600" dirty="0"/>
        </a:p>
      </dgm:t>
    </dgm:pt>
    <dgm:pt modelId="{C07DAAE6-523D-4A8B-B690-51D4E2FCBFC6}" type="parTrans" cxnId="{27555BF7-3432-4155-8103-664E0EC4F6C8}">
      <dgm:prSet/>
      <dgm:spPr/>
      <dgm:t>
        <a:bodyPr/>
        <a:lstStyle/>
        <a:p>
          <a:endParaRPr lang="en-GB" sz="1200"/>
        </a:p>
      </dgm:t>
    </dgm:pt>
    <dgm:pt modelId="{090BBF33-8A8C-4267-BBA7-84BC9113F3B0}" type="sibTrans" cxnId="{27555BF7-3432-4155-8103-664E0EC4F6C8}">
      <dgm:prSet/>
      <dgm:spPr/>
      <dgm:t>
        <a:bodyPr/>
        <a:lstStyle/>
        <a:p>
          <a:endParaRPr lang="en-GB" sz="1200"/>
        </a:p>
      </dgm:t>
    </dgm:pt>
    <dgm:pt modelId="{8E280940-4DB1-4DE5-9E0C-F47EDB763587}">
      <dgm:prSet phldrT="[Text]" custT="1"/>
      <dgm:spPr/>
      <dgm:t>
        <a:bodyPr/>
        <a:lstStyle/>
        <a:p>
          <a:r>
            <a:rPr lang="en-US" sz="1600" b="0" dirty="0">
              <a:latin typeface="Arial"/>
              <a:cs typeface="Arial"/>
            </a:rPr>
            <a:t>Provide tips and techniques on how to better identify and document failure modes</a:t>
          </a:r>
          <a:endParaRPr lang="en-GB" sz="1600" dirty="0"/>
        </a:p>
      </dgm:t>
    </dgm:pt>
    <dgm:pt modelId="{BC6447BD-C882-422C-BC0B-D00A11884085}" type="parTrans" cxnId="{AEB4306F-B259-4618-8E70-A3859ECBC574}">
      <dgm:prSet/>
      <dgm:spPr/>
      <dgm:t>
        <a:bodyPr/>
        <a:lstStyle/>
        <a:p>
          <a:endParaRPr lang="en-GB" sz="1200"/>
        </a:p>
      </dgm:t>
    </dgm:pt>
    <dgm:pt modelId="{0EFEBD25-8FD8-4BC6-8C48-34B212B8A224}" type="sibTrans" cxnId="{AEB4306F-B259-4618-8E70-A3859ECBC574}">
      <dgm:prSet/>
      <dgm:spPr/>
      <dgm:t>
        <a:bodyPr/>
        <a:lstStyle/>
        <a:p>
          <a:endParaRPr lang="en-GB" sz="1200"/>
        </a:p>
      </dgm:t>
    </dgm:pt>
    <dgm:pt modelId="{A11DCA44-A5CC-4AAA-B6E5-936389756151}">
      <dgm:prSet phldrT="[Text]" custT="1"/>
      <dgm:spPr/>
      <dgm:t>
        <a:bodyPr/>
        <a:lstStyle/>
        <a:p>
          <a:r>
            <a:rPr lang="en-US" sz="1600" b="0">
              <a:solidFill>
                <a:schemeClr val="tx1"/>
              </a:solidFill>
              <a:latin typeface="+mn-lt"/>
              <a:cs typeface="Arial"/>
            </a:rPr>
            <a:t>Illustrate how the QRM tools may link hazards to failure modes</a:t>
          </a:r>
          <a:r>
            <a:rPr lang="en-US" sz="1600" b="0">
              <a:solidFill>
                <a:schemeClr val="tx1"/>
              </a:solidFill>
              <a:highlight>
                <a:srgbClr val="FFFF00"/>
              </a:highlight>
              <a:latin typeface="+mn-lt"/>
              <a:cs typeface="Arial"/>
            </a:rPr>
            <a:t> </a:t>
          </a:r>
          <a:endParaRPr lang="en-GB" sz="1600" b="0" dirty="0">
            <a:solidFill>
              <a:schemeClr val="tx1"/>
            </a:solidFill>
            <a:highlight>
              <a:srgbClr val="FFFF00"/>
            </a:highlight>
            <a:latin typeface="+mn-lt"/>
          </a:endParaRPr>
        </a:p>
      </dgm:t>
    </dgm:pt>
    <dgm:pt modelId="{A831FA28-E679-47AB-9AD2-7BC42C0E8646}" type="parTrans" cxnId="{F55A0343-EB06-43BB-A7D2-5F263D1CC2B4}">
      <dgm:prSet/>
      <dgm:spPr/>
      <dgm:t>
        <a:bodyPr/>
        <a:lstStyle/>
        <a:p>
          <a:endParaRPr lang="en-GB" sz="1600"/>
        </a:p>
      </dgm:t>
    </dgm:pt>
    <dgm:pt modelId="{72CA1DF4-CEE9-4295-8577-61C6A99C9358}" type="sibTrans" cxnId="{F55A0343-EB06-43BB-A7D2-5F263D1CC2B4}">
      <dgm:prSet/>
      <dgm:spPr/>
      <dgm:t>
        <a:bodyPr/>
        <a:lstStyle/>
        <a:p>
          <a:endParaRPr lang="en-GB" sz="1600"/>
        </a:p>
      </dgm:t>
    </dgm:pt>
    <dgm:pt modelId="{97C2BF94-5A02-456F-B5BE-53FF1B0847AD}">
      <dgm:prSet phldrT="[Text]" custT="1"/>
      <dgm:spPr/>
      <dgm:t>
        <a:bodyPr/>
        <a:lstStyle/>
        <a:p>
          <a:r>
            <a:rPr lang="en-IE" sz="1600" b="0" dirty="0">
              <a:solidFill>
                <a:schemeClr val="tx1"/>
              </a:solidFill>
              <a:latin typeface="Arial"/>
              <a:cs typeface="Arial"/>
            </a:rPr>
            <a:t>Explain how investigating human error issues is beneficial to help identify underlying failure modes or hazards to product quality</a:t>
          </a:r>
          <a:endParaRPr lang="en-GB" sz="1600" dirty="0"/>
        </a:p>
      </dgm:t>
    </dgm:pt>
    <dgm:pt modelId="{11998445-4EBD-4DDC-B4DC-61068FC5E137}" type="parTrans" cxnId="{663FC0A6-BEDA-4E53-BFBE-75BC4C4F4AB7}">
      <dgm:prSet/>
      <dgm:spPr/>
      <dgm:t>
        <a:bodyPr/>
        <a:lstStyle/>
        <a:p>
          <a:endParaRPr lang="en-GB"/>
        </a:p>
      </dgm:t>
    </dgm:pt>
    <dgm:pt modelId="{09F04D90-A421-46B3-BD3E-D52AED6A548B}" type="sibTrans" cxnId="{663FC0A6-BEDA-4E53-BFBE-75BC4C4F4AB7}">
      <dgm:prSet/>
      <dgm:spPr/>
      <dgm:t>
        <a:bodyPr/>
        <a:lstStyle/>
        <a:p>
          <a:endParaRPr lang="en-GB"/>
        </a:p>
      </dgm:t>
    </dgm:pt>
    <dgm:pt modelId="{8D116058-23F9-4183-865D-830BDAAB7D06}" type="pres">
      <dgm:prSet presAssocID="{5548DCA3-3E6D-4D6F-A543-9683D481C2B8}" presName="Name0" presStyleCnt="0">
        <dgm:presLayoutVars>
          <dgm:chMax val="1"/>
          <dgm:chPref val="1"/>
          <dgm:dir/>
          <dgm:resizeHandles/>
        </dgm:presLayoutVars>
      </dgm:prSet>
      <dgm:spPr/>
    </dgm:pt>
    <dgm:pt modelId="{B9B94012-BDEF-482B-B31D-6A7F9E85BE5F}" type="pres">
      <dgm:prSet presAssocID="{BA6BCEC0-D6DC-462F-B787-A1CCAAC548BB}" presName="Parent" presStyleLbl="node1" presStyleIdx="0" presStyleCnt="2">
        <dgm:presLayoutVars>
          <dgm:chMax val="4"/>
          <dgm:chPref val="3"/>
        </dgm:presLayoutVars>
      </dgm:prSet>
      <dgm:spPr/>
    </dgm:pt>
    <dgm:pt modelId="{BADE6F0F-2119-4107-B7BA-FB229B747F9D}" type="pres">
      <dgm:prSet presAssocID="{CD59727B-83D9-4F17-B92A-9D6DA51354FB}" presName="Accent" presStyleLbl="node1" presStyleIdx="1" presStyleCnt="2"/>
      <dgm:spPr/>
    </dgm:pt>
    <dgm:pt modelId="{EE00FC81-2816-47AD-87DB-7D604E21CEC2}" type="pres">
      <dgm:prSet presAssocID="{CD59727B-83D9-4F17-B92A-9D6DA51354FB}" presName="Image1" presStyleLbl="fgImgPlace1" presStyleIdx="0" presStyleCnt="4" custScaleX="37095" custScaleY="36434" custLinFactNeighborX="7591" custLinFactNeighborY="11793"/>
      <dgm:spPr>
        <a:solidFill>
          <a:schemeClr val="bg1"/>
        </a:solidFill>
        <a:ln>
          <a:solidFill>
            <a:schemeClr val="bg1"/>
          </a:solidFill>
        </a:ln>
      </dgm:spPr>
    </dgm:pt>
    <dgm:pt modelId="{8BB83FF1-3AF5-4DA2-BAA4-4A6DE503C318}" type="pres">
      <dgm:prSet presAssocID="{CD59727B-83D9-4F17-B92A-9D6DA51354FB}" presName="Child1" presStyleLbl="revTx" presStyleIdx="0" presStyleCnt="4" custScaleX="193741" custLinFactNeighborX="55706" custLinFactNeighborY="-7585">
        <dgm:presLayoutVars>
          <dgm:chMax val="0"/>
          <dgm:chPref val="0"/>
          <dgm:bulletEnabled val="1"/>
        </dgm:presLayoutVars>
      </dgm:prSet>
      <dgm:spPr/>
    </dgm:pt>
    <dgm:pt modelId="{74165D6C-67F9-4A35-B7A7-D0763F3C86AD}" type="pres">
      <dgm:prSet presAssocID="{A11DCA44-A5CC-4AAA-B6E5-936389756151}" presName="Image2" presStyleCnt="0"/>
      <dgm:spPr/>
    </dgm:pt>
    <dgm:pt modelId="{0483F77D-3E59-403A-A8E4-0ABEBFF3F3B1}" type="pres">
      <dgm:prSet presAssocID="{A11DCA44-A5CC-4AAA-B6E5-936389756151}" presName="Image" presStyleLbl="fgImgPlace1" presStyleIdx="1" presStyleCnt="4" custFlipVert="1" custFlipHor="1" custScaleX="38542" custScaleY="35953" custLinFactNeighborX="-2244" custLinFactNeighborY="-4258"/>
      <dgm:spPr>
        <a:solidFill>
          <a:schemeClr val="bg1"/>
        </a:solidFill>
      </dgm:spPr>
    </dgm:pt>
    <dgm:pt modelId="{3A74BDB3-6D9B-49EC-95AF-2236665369F2}" type="pres">
      <dgm:prSet presAssocID="{A11DCA44-A5CC-4AAA-B6E5-936389756151}" presName="Child2" presStyleLbl="revTx" presStyleIdx="1" presStyleCnt="4" custScaleX="157241" custLinFactNeighborX="41216" custLinFactNeighborY="-1593">
        <dgm:presLayoutVars>
          <dgm:chMax val="0"/>
          <dgm:chPref val="0"/>
          <dgm:bulletEnabled val="1"/>
        </dgm:presLayoutVars>
      </dgm:prSet>
      <dgm:spPr/>
    </dgm:pt>
    <dgm:pt modelId="{16BB6D00-AFBA-4183-921A-6283AAB8D878}" type="pres">
      <dgm:prSet presAssocID="{8E280940-4DB1-4DE5-9E0C-F47EDB763587}" presName="Image3" presStyleCnt="0"/>
      <dgm:spPr/>
    </dgm:pt>
    <dgm:pt modelId="{19E4179B-1F29-4863-B376-2A973A4E3F78}" type="pres">
      <dgm:prSet presAssocID="{8E280940-4DB1-4DE5-9E0C-F47EDB763587}" presName="Image" presStyleLbl="fgImgPlace1" presStyleIdx="2" presStyleCnt="4" custScaleX="38940" custScaleY="36408" custLinFactNeighborX="6926" custLinFactNeighborY="-27108"/>
      <dgm:spPr>
        <a:solidFill>
          <a:schemeClr val="bg1"/>
        </a:solidFill>
      </dgm:spPr>
    </dgm:pt>
    <dgm:pt modelId="{00922DC7-31D6-4766-A80F-5E3DB9A06017}" type="pres">
      <dgm:prSet presAssocID="{8E280940-4DB1-4DE5-9E0C-F47EDB763587}" presName="Child3" presStyleLbl="revTx" presStyleIdx="2" presStyleCnt="4" custScaleX="201278" custLinFactNeighborX="53919" custLinFactNeighborY="-15468">
        <dgm:presLayoutVars>
          <dgm:chMax val="0"/>
          <dgm:chPref val="0"/>
          <dgm:bulletEnabled val="1"/>
        </dgm:presLayoutVars>
      </dgm:prSet>
      <dgm:spPr/>
    </dgm:pt>
    <dgm:pt modelId="{1AE80621-6DB4-4F6C-8F6A-DD7940946DA5}" type="pres">
      <dgm:prSet presAssocID="{97C2BF94-5A02-456F-B5BE-53FF1B0847AD}" presName="Image4" presStyleCnt="0"/>
      <dgm:spPr/>
    </dgm:pt>
    <dgm:pt modelId="{191C1AB3-F338-4497-B072-B46E5D208851}" type="pres">
      <dgm:prSet presAssocID="{97C2BF94-5A02-456F-B5BE-53FF1B0847AD}" presName="Image" presStyleLbl="fgImgPlace1" presStyleIdx="3" presStyleCnt="4" custScaleX="39212" custScaleY="40207" custLinFactNeighborX="13022" custLinFactNeighborY="-16931"/>
      <dgm:spPr>
        <a:solidFill>
          <a:schemeClr val="bg1"/>
        </a:solidFill>
      </dgm:spPr>
    </dgm:pt>
    <dgm:pt modelId="{A1FB57C5-FD64-41C0-A473-850A2E45C31C}" type="pres">
      <dgm:prSet presAssocID="{97C2BF94-5A02-456F-B5BE-53FF1B0847AD}" presName="Child4" presStyleLbl="revTx" presStyleIdx="3" presStyleCnt="4" custScaleX="231020" custLinFactNeighborX="71346" custLinFactNeighborY="7380">
        <dgm:presLayoutVars>
          <dgm:chMax val="0"/>
          <dgm:chPref val="0"/>
          <dgm:bulletEnabled val="1"/>
        </dgm:presLayoutVars>
      </dgm:prSet>
      <dgm:spPr/>
    </dgm:pt>
  </dgm:ptLst>
  <dgm:cxnLst>
    <dgm:cxn modelId="{E3720033-0165-4C1C-A6D4-CA87E1CA4844}" srcId="{5548DCA3-3E6D-4D6F-A543-9683D481C2B8}" destId="{BA6BCEC0-D6DC-462F-B787-A1CCAAC548BB}" srcOrd="0" destOrd="0" parTransId="{5AF51E96-B03E-4FE3-BA6B-9025C444ABD4}" sibTransId="{C8A9C13C-F092-4DFC-88D1-698807BE15ED}"/>
    <dgm:cxn modelId="{C00E7C35-28B3-45D3-A090-E9EB27F39612}" type="presOf" srcId="{BA6BCEC0-D6DC-462F-B787-A1CCAAC548BB}" destId="{B9B94012-BDEF-482B-B31D-6A7F9E85BE5F}" srcOrd="0" destOrd="0" presId="urn:microsoft.com/office/officeart/2011/layout/RadialPictureList"/>
    <dgm:cxn modelId="{8963EC37-6255-4756-895C-C3A6158D078B}" type="presOf" srcId="{A11DCA44-A5CC-4AAA-B6E5-936389756151}" destId="{3A74BDB3-6D9B-49EC-95AF-2236665369F2}" srcOrd="0" destOrd="0" presId="urn:microsoft.com/office/officeart/2011/layout/RadialPictureList"/>
    <dgm:cxn modelId="{3AFFA03A-43CC-460B-8118-6780C8FA635E}" type="presOf" srcId="{97C2BF94-5A02-456F-B5BE-53FF1B0847AD}" destId="{A1FB57C5-FD64-41C0-A473-850A2E45C31C}" srcOrd="0" destOrd="0" presId="urn:microsoft.com/office/officeart/2011/layout/RadialPictureList"/>
    <dgm:cxn modelId="{F55A0343-EB06-43BB-A7D2-5F263D1CC2B4}" srcId="{BA6BCEC0-D6DC-462F-B787-A1CCAAC548BB}" destId="{A11DCA44-A5CC-4AAA-B6E5-936389756151}" srcOrd="1" destOrd="0" parTransId="{A831FA28-E679-47AB-9AD2-7BC42C0E8646}" sibTransId="{72CA1DF4-CEE9-4295-8577-61C6A99C9358}"/>
    <dgm:cxn modelId="{F405634B-CF08-4062-9190-06CECAFEE378}" type="presOf" srcId="{5548DCA3-3E6D-4D6F-A543-9683D481C2B8}" destId="{8D116058-23F9-4183-865D-830BDAAB7D06}" srcOrd="0" destOrd="0" presId="urn:microsoft.com/office/officeart/2011/layout/RadialPictureList"/>
    <dgm:cxn modelId="{20994B4B-A173-4926-8CDD-56A098F2570A}" type="presOf" srcId="{CD59727B-83D9-4F17-B92A-9D6DA51354FB}" destId="{8BB83FF1-3AF5-4DA2-BAA4-4A6DE503C318}" srcOrd="0" destOrd="0" presId="urn:microsoft.com/office/officeart/2011/layout/RadialPictureList"/>
    <dgm:cxn modelId="{AEB4306F-B259-4618-8E70-A3859ECBC574}" srcId="{BA6BCEC0-D6DC-462F-B787-A1CCAAC548BB}" destId="{8E280940-4DB1-4DE5-9E0C-F47EDB763587}" srcOrd="2" destOrd="0" parTransId="{BC6447BD-C882-422C-BC0B-D00A11884085}" sibTransId="{0EFEBD25-8FD8-4BC6-8C48-34B212B8A224}"/>
    <dgm:cxn modelId="{663FC0A6-BEDA-4E53-BFBE-75BC4C4F4AB7}" srcId="{BA6BCEC0-D6DC-462F-B787-A1CCAAC548BB}" destId="{97C2BF94-5A02-456F-B5BE-53FF1B0847AD}" srcOrd="3" destOrd="0" parTransId="{11998445-4EBD-4DDC-B4DC-61068FC5E137}" sibTransId="{09F04D90-A421-46B3-BD3E-D52AED6A548B}"/>
    <dgm:cxn modelId="{66F64FA7-77CF-4CA0-9FBE-8BD6BE54B8DD}" type="presOf" srcId="{8E280940-4DB1-4DE5-9E0C-F47EDB763587}" destId="{00922DC7-31D6-4766-A80F-5E3DB9A06017}" srcOrd="0" destOrd="0" presId="urn:microsoft.com/office/officeart/2011/layout/RadialPictureList"/>
    <dgm:cxn modelId="{27555BF7-3432-4155-8103-664E0EC4F6C8}" srcId="{BA6BCEC0-D6DC-462F-B787-A1CCAAC548BB}" destId="{CD59727B-83D9-4F17-B92A-9D6DA51354FB}" srcOrd="0" destOrd="0" parTransId="{C07DAAE6-523D-4A8B-B690-51D4E2FCBFC6}" sibTransId="{090BBF33-8A8C-4267-BBA7-84BC9113F3B0}"/>
    <dgm:cxn modelId="{35036D30-60AB-44C1-8898-43CA4A917BB8}" type="presParOf" srcId="{8D116058-23F9-4183-865D-830BDAAB7D06}" destId="{B9B94012-BDEF-482B-B31D-6A7F9E85BE5F}" srcOrd="0" destOrd="0" presId="urn:microsoft.com/office/officeart/2011/layout/RadialPictureList"/>
    <dgm:cxn modelId="{1758ACB7-421E-466F-8B7B-941677A71AD1}" type="presParOf" srcId="{8D116058-23F9-4183-865D-830BDAAB7D06}" destId="{BADE6F0F-2119-4107-B7BA-FB229B747F9D}" srcOrd="1" destOrd="0" presId="urn:microsoft.com/office/officeart/2011/layout/RadialPictureList"/>
    <dgm:cxn modelId="{218942CE-4BE2-48E5-BE47-AF05B00DBECD}" type="presParOf" srcId="{8D116058-23F9-4183-865D-830BDAAB7D06}" destId="{EE00FC81-2816-47AD-87DB-7D604E21CEC2}" srcOrd="2" destOrd="0" presId="urn:microsoft.com/office/officeart/2011/layout/RadialPictureList"/>
    <dgm:cxn modelId="{DB7BDF22-B6ED-43B9-AF2D-BCA0D2C7D72F}" type="presParOf" srcId="{8D116058-23F9-4183-865D-830BDAAB7D06}" destId="{8BB83FF1-3AF5-4DA2-BAA4-4A6DE503C318}" srcOrd="3" destOrd="0" presId="urn:microsoft.com/office/officeart/2011/layout/RadialPictureList"/>
    <dgm:cxn modelId="{C3C58796-F587-4150-A121-55A891C6D431}" type="presParOf" srcId="{8D116058-23F9-4183-865D-830BDAAB7D06}" destId="{74165D6C-67F9-4A35-B7A7-D0763F3C86AD}" srcOrd="4" destOrd="0" presId="urn:microsoft.com/office/officeart/2011/layout/RadialPictureList"/>
    <dgm:cxn modelId="{45412FED-6ECB-42D4-9143-4282C85D1D50}" type="presParOf" srcId="{74165D6C-67F9-4A35-B7A7-D0763F3C86AD}" destId="{0483F77D-3E59-403A-A8E4-0ABEBFF3F3B1}" srcOrd="0" destOrd="0" presId="urn:microsoft.com/office/officeart/2011/layout/RadialPictureList"/>
    <dgm:cxn modelId="{BDDAEEAA-EA04-4E55-B7ED-0F0715698859}" type="presParOf" srcId="{8D116058-23F9-4183-865D-830BDAAB7D06}" destId="{3A74BDB3-6D9B-49EC-95AF-2236665369F2}" srcOrd="5" destOrd="0" presId="urn:microsoft.com/office/officeart/2011/layout/RadialPictureList"/>
    <dgm:cxn modelId="{37CDB9C4-6C56-4397-80CF-0008C7CCE351}" type="presParOf" srcId="{8D116058-23F9-4183-865D-830BDAAB7D06}" destId="{16BB6D00-AFBA-4183-921A-6283AAB8D878}" srcOrd="6" destOrd="0" presId="urn:microsoft.com/office/officeart/2011/layout/RadialPictureList"/>
    <dgm:cxn modelId="{E39967BE-F976-476A-8F2C-3D26885AEA5D}" type="presParOf" srcId="{16BB6D00-AFBA-4183-921A-6283AAB8D878}" destId="{19E4179B-1F29-4863-B376-2A973A4E3F78}" srcOrd="0" destOrd="0" presId="urn:microsoft.com/office/officeart/2011/layout/RadialPictureList"/>
    <dgm:cxn modelId="{B8495B8A-3422-4751-A2CC-9F6426D1D563}" type="presParOf" srcId="{8D116058-23F9-4183-865D-830BDAAB7D06}" destId="{00922DC7-31D6-4766-A80F-5E3DB9A06017}" srcOrd="7" destOrd="0" presId="urn:microsoft.com/office/officeart/2011/layout/RadialPictureList"/>
    <dgm:cxn modelId="{7CB73DFF-DADD-4C37-B533-32D62B93797B}" type="presParOf" srcId="{8D116058-23F9-4183-865D-830BDAAB7D06}" destId="{1AE80621-6DB4-4F6C-8F6A-DD7940946DA5}" srcOrd="8" destOrd="0" presId="urn:microsoft.com/office/officeart/2011/layout/RadialPictureList"/>
    <dgm:cxn modelId="{7CED3F43-F2C1-47A5-BDD5-37A3C7D8EED4}" type="presParOf" srcId="{1AE80621-6DB4-4F6C-8F6A-DD7940946DA5}" destId="{191C1AB3-F338-4497-B072-B46E5D208851}" srcOrd="0" destOrd="0" presId="urn:microsoft.com/office/officeart/2011/layout/RadialPictureList"/>
    <dgm:cxn modelId="{637D5E23-502E-4CAA-87CF-78D7E53AE527}" type="presParOf" srcId="{8D116058-23F9-4183-865D-830BDAAB7D06}" destId="{A1FB57C5-FD64-41C0-A473-850A2E45C31C}" srcOrd="9"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A4D84D-3A6A-4171-B18C-E84CE5F5A9BF}" type="doc">
      <dgm:prSet loTypeId="urn:microsoft.com/office/officeart/2005/8/layout/venn3" loCatId="relationship" qsTypeId="urn:microsoft.com/office/officeart/2005/8/quickstyle/simple1" qsCatId="simple" csTypeId="urn:microsoft.com/office/officeart/2005/8/colors/colorful5" csCatId="colorful" phldr="1"/>
      <dgm:spPr/>
      <dgm:t>
        <a:bodyPr/>
        <a:lstStyle/>
        <a:p>
          <a:endParaRPr lang="en-US"/>
        </a:p>
      </dgm:t>
    </dgm:pt>
    <dgm:pt modelId="{80B60686-6EB7-4008-82CF-DA16EBB84EA3}">
      <dgm:prSet phldrT="[Text]" phldr="0" custT="1"/>
      <dgm:spPr/>
      <dgm:t>
        <a:bodyPr/>
        <a:lstStyle/>
        <a:p>
          <a:pPr rtl="0"/>
          <a:r>
            <a:rPr lang="en-US" sz="1600" dirty="0">
              <a:latin typeface="+mn-lt"/>
              <a:cs typeface="Lucida Sans Unicode"/>
            </a:rPr>
            <a:t> 1. Prepare for Better Brainstorming</a:t>
          </a:r>
          <a:endParaRPr lang="en-US" sz="1600" dirty="0">
            <a:latin typeface="+mn-lt"/>
          </a:endParaRPr>
        </a:p>
      </dgm:t>
    </dgm:pt>
    <dgm:pt modelId="{F40295B8-E10D-43E2-8B5F-0A4B064239BD}" type="parTrans" cxnId="{F99360A7-17C4-47D8-B097-EE21133C4E89}">
      <dgm:prSet/>
      <dgm:spPr/>
      <dgm:t>
        <a:bodyPr/>
        <a:lstStyle/>
        <a:p>
          <a:endParaRPr lang="en-US" sz="1600">
            <a:latin typeface="+mn-lt"/>
          </a:endParaRPr>
        </a:p>
      </dgm:t>
    </dgm:pt>
    <dgm:pt modelId="{496EA65C-43CD-40D8-A239-16F6D475FAFF}" type="sibTrans" cxnId="{F99360A7-17C4-47D8-B097-EE21133C4E89}">
      <dgm:prSet/>
      <dgm:spPr/>
      <dgm:t>
        <a:bodyPr/>
        <a:lstStyle/>
        <a:p>
          <a:endParaRPr lang="en-US" sz="1600">
            <a:latin typeface="+mn-lt"/>
          </a:endParaRPr>
        </a:p>
      </dgm:t>
    </dgm:pt>
    <dgm:pt modelId="{9EA454E9-7360-405E-BF23-CEBD51AA6027}">
      <dgm:prSet phldrT="[Text]" phldr="0" custT="1"/>
      <dgm:spPr/>
      <dgm:t>
        <a:bodyPr/>
        <a:lstStyle/>
        <a:p>
          <a:pPr rtl="0"/>
          <a:r>
            <a:rPr lang="en-US" sz="1600" dirty="0">
              <a:latin typeface="+mn-lt"/>
              <a:cs typeface="Lucida Sans Unicode"/>
            </a:rPr>
            <a:t>2. </a:t>
          </a:r>
          <a:r>
            <a:rPr lang="en-US" sz="1600" dirty="0">
              <a:latin typeface="+mn-lt"/>
            </a:rPr>
            <a:t>Evaluate the Number of Causes Associated with each proposed Failure </a:t>
          </a:r>
          <a:r>
            <a:rPr lang="en-US" sz="1600" dirty="0">
              <a:latin typeface="+mn-lt"/>
              <a:cs typeface="Lucida Sans Unicode"/>
            </a:rPr>
            <a:t>Mode </a:t>
          </a:r>
          <a:r>
            <a:rPr lang="en-US" sz="1600" dirty="0"/>
            <a:t>when evaluating the proposed Failure Mode</a:t>
          </a:r>
          <a:endParaRPr lang="en-US" sz="1600" dirty="0">
            <a:latin typeface="+mn-lt"/>
          </a:endParaRPr>
        </a:p>
      </dgm:t>
    </dgm:pt>
    <dgm:pt modelId="{1FF38765-A711-4C90-A9A5-9A4CDBD2EA25}" type="parTrans" cxnId="{B8536F62-1560-4CE6-84E6-39D2DA6CDB03}">
      <dgm:prSet/>
      <dgm:spPr/>
      <dgm:t>
        <a:bodyPr/>
        <a:lstStyle/>
        <a:p>
          <a:endParaRPr lang="en-US" sz="1600">
            <a:latin typeface="+mn-lt"/>
          </a:endParaRPr>
        </a:p>
      </dgm:t>
    </dgm:pt>
    <dgm:pt modelId="{A2599B7B-0ACA-4697-A718-6E987876007B}" type="sibTrans" cxnId="{B8536F62-1560-4CE6-84E6-39D2DA6CDB03}">
      <dgm:prSet/>
      <dgm:spPr/>
      <dgm:t>
        <a:bodyPr/>
        <a:lstStyle/>
        <a:p>
          <a:endParaRPr lang="en-US" sz="1600">
            <a:latin typeface="+mn-lt"/>
          </a:endParaRPr>
        </a:p>
      </dgm:t>
    </dgm:pt>
    <dgm:pt modelId="{31A66B3F-D876-47C0-B6E2-1E42215DC975}">
      <dgm:prSet phldrT="[Text]" phldr="0" custT="1"/>
      <dgm:spPr/>
      <dgm:t>
        <a:bodyPr/>
        <a:lstStyle/>
        <a:p>
          <a:pPr rtl="0"/>
          <a:r>
            <a:rPr lang="en-US" sz="1600" dirty="0">
              <a:latin typeface="+mn-lt"/>
              <a:cs typeface="Lucida Sans Unicode"/>
            </a:rPr>
            <a:t>3. </a:t>
          </a:r>
          <a:r>
            <a:rPr lang="en-US" sz="1600" dirty="0">
              <a:latin typeface="+mn-lt"/>
            </a:rPr>
            <a:t>Encourage and Capture the Reporting of Near Miss Incidents</a:t>
          </a:r>
          <a:r>
            <a:rPr lang="en-US" sz="1600" dirty="0">
              <a:latin typeface="+mn-lt"/>
              <a:cs typeface="Lucida Sans Unicode"/>
            </a:rPr>
            <a:t> </a:t>
          </a:r>
          <a:endParaRPr lang="en-US" sz="1600" dirty="0">
            <a:latin typeface="+mn-lt"/>
          </a:endParaRPr>
        </a:p>
      </dgm:t>
    </dgm:pt>
    <dgm:pt modelId="{A935B6E2-B092-44F3-8ADB-0C96ACE169F6}" type="parTrans" cxnId="{133634E5-7FB8-42A5-A41E-A7E253BF516A}">
      <dgm:prSet/>
      <dgm:spPr/>
      <dgm:t>
        <a:bodyPr/>
        <a:lstStyle/>
        <a:p>
          <a:endParaRPr lang="en-US" sz="1600">
            <a:latin typeface="+mn-lt"/>
          </a:endParaRPr>
        </a:p>
      </dgm:t>
    </dgm:pt>
    <dgm:pt modelId="{499392E0-1530-42C2-9766-FBE1E0A241B2}" type="sibTrans" cxnId="{133634E5-7FB8-42A5-A41E-A7E253BF516A}">
      <dgm:prSet/>
      <dgm:spPr/>
      <dgm:t>
        <a:bodyPr/>
        <a:lstStyle/>
        <a:p>
          <a:endParaRPr lang="en-US" sz="1600">
            <a:latin typeface="+mn-lt"/>
          </a:endParaRPr>
        </a:p>
      </dgm:t>
    </dgm:pt>
    <dgm:pt modelId="{31C8B30D-6D80-468B-8367-C80EB3184C4A}">
      <dgm:prSet phldrT="[Text]" phldr="0" custT="1"/>
      <dgm:spPr/>
      <dgm:t>
        <a:bodyPr/>
        <a:lstStyle/>
        <a:p>
          <a:pPr rtl="0"/>
          <a:r>
            <a:rPr lang="en-US" sz="1600" dirty="0">
              <a:latin typeface="+mn-lt"/>
              <a:cs typeface="Lucida Sans Unicode"/>
            </a:rPr>
            <a:t>4. </a:t>
          </a:r>
          <a:r>
            <a:rPr lang="en-US" sz="1600" dirty="0">
              <a:latin typeface="+mn-lt"/>
            </a:rPr>
            <a:t>Do not Merely Map the Process</a:t>
          </a:r>
          <a:r>
            <a:rPr lang="en-US" sz="1600" dirty="0">
              <a:latin typeface="+mn-lt"/>
              <a:cs typeface="Lucida Sans Unicode"/>
            </a:rPr>
            <a:t>, assemble</a:t>
          </a:r>
          <a:r>
            <a:rPr lang="en-US" sz="1600" dirty="0">
              <a:latin typeface="+mn-lt"/>
            </a:rPr>
            <a:t> Comprehensive Data on the</a:t>
          </a:r>
          <a:r>
            <a:rPr lang="en-US" sz="1600" dirty="0">
              <a:latin typeface="+mn-lt"/>
              <a:cs typeface="Lucida Sans Unicode"/>
            </a:rPr>
            <a:t> item under study</a:t>
          </a:r>
          <a:endParaRPr lang="en-US" sz="1600" dirty="0">
            <a:latin typeface="+mn-lt"/>
          </a:endParaRPr>
        </a:p>
      </dgm:t>
    </dgm:pt>
    <dgm:pt modelId="{AD06BE40-08AB-4597-A73D-E63FD971B8CD}" type="parTrans" cxnId="{EFBD2D52-3C59-4897-A3FB-5995701A12BB}">
      <dgm:prSet/>
      <dgm:spPr/>
      <dgm:t>
        <a:bodyPr/>
        <a:lstStyle/>
        <a:p>
          <a:endParaRPr lang="en-US" sz="1600">
            <a:latin typeface="+mn-lt"/>
          </a:endParaRPr>
        </a:p>
      </dgm:t>
    </dgm:pt>
    <dgm:pt modelId="{BAF5B40B-D08B-4429-84E0-3074DC039A74}" type="sibTrans" cxnId="{EFBD2D52-3C59-4897-A3FB-5995701A12BB}">
      <dgm:prSet/>
      <dgm:spPr/>
      <dgm:t>
        <a:bodyPr/>
        <a:lstStyle/>
        <a:p>
          <a:endParaRPr lang="en-US" sz="1600">
            <a:latin typeface="+mn-lt"/>
          </a:endParaRPr>
        </a:p>
      </dgm:t>
    </dgm:pt>
    <dgm:pt modelId="{B61D71C6-54DF-4053-84E1-AE17F8F5662B}">
      <dgm:prSet phldr="0" custT="1"/>
      <dgm:spPr/>
      <dgm:t>
        <a:bodyPr/>
        <a:lstStyle/>
        <a:p>
          <a:pPr rtl="0"/>
          <a:r>
            <a:rPr lang="en-US" sz="1600" dirty="0">
              <a:latin typeface="+mn-lt"/>
              <a:cs typeface="Lucida Sans Unicode"/>
            </a:rPr>
            <a:t>5. Look</a:t>
          </a:r>
          <a:r>
            <a:rPr lang="en-US" sz="1600" dirty="0">
              <a:latin typeface="+mn-lt"/>
            </a:rPr>
            <a:t> for Strength of Evidence when Expert Judgment and Informed Opinions Are Used</a:t>
          </a:r>
          <a:endParaRPr lang="en-US" sz="1600" dirty="0">
            <a:latin typeface="+mn-lt"/>
            <a:cs typeface="Lucida Sans Unicode"/>
          </a:endParaRPr>
        </a:p>
      </dgm:t>
    </dgm:pt>
    <dgm:pt modelId="{47BC7E95-E750-413C-B9F7-F42DB64DB7E8}" type="parTrans" cxnId="{42722E6E-A2C5-452D-BCF8-248763320164}">
      <dgm:prSet/>
      <dgm:spPr/>
      <dgm:t>
        <a:bodyPr/>
        <a:lstStyle/>
        <a:p>
          <a:endParaRPr lang="en-US" sz="1600">
            <a:latin typeface="+mn-lt"/>
          </a:endParaRPr>
        </a:p>
      </dgm:t>
    </dgm:pt>
    <dgm:pt modelId="{D48BB5CF-836A-44A9-8B97-404CCEFF548F}" type="sibTrans" cxnId="{42722E6E-A2C5-452D-BCF8-248763320164}">
      <dgm:prSet/>
      <dgm:spPr/>
      <dgm:t>
        <a:bodyPr/>
        <a:lstStyle/>
        <a:p>
          <a:endParaRPr lang="en-US" sz="1600">
            <a:latin typeface="+mn-lt"/>
          </a:endParaRPr>
        </a:p>
      </dgm:t>
    </dgm:pt>
    <dgm:pt modelId="{52C767DD-9C79-42C5-A49E-533A709B2F7B}" type="pres">
      <dgm:prSet presAssocID="{26A4D84D-3A6A-4171-B18C-E84CE5F5A9BF}" presName="Name0" presStyleCnt="0">
        <dgm:presLayoutVars>
          <dgm:dir/>
          <dgm:resizeHandles val="exact"/>
        </dgm:presLayoutVars>
      </dgm:prSet>
      <dgm:spPr/>
    </dgm:pt>
    <dgm:pt modelId="{E13B08E7-296E-490C-B1BA-61EEB84D0C99}" type="pres">
      <dgm:prSet presAssocID="{80B60686-6EB7-4008-82CF-DA16EBB84EA3}" presName="Name5" presStyleLbl="vennNode1" presStyleIdx="0" presStyleCnt="5">
        <dgm:presLayoutVars>
          <dgm:bulletEnabled val="1"/>
        </dgm:presLayoutVars>
      </dgm:prSet>
      <dgm:spPr/>
    </dgm:pt>
    <dgm:pt modelId="{A0B71A9D-2D4A-4EFE-AEA8-F92774A3EB6F}" type="pres">
      <dgm:prSet presAssocID="{496EA65C-43CD-40D8-A239-16F6D475FAFF}" presName="space" presStyleCnt="0"/>
      <dgm:spPr/>
    </dgm:pt>
    <dgm:pt modelId="{2C0961F9-269C-4DC6-9AE5-22E8C8171D7B}" type="pres">
      <dgm:prSet presAssocID="{9EA454E9-7360-405E-BF23-CEBD51AA6027}" presName="Name5" presStyleLbl="vennNode1" presStyleIdx="1" presStyleCnt="5">
        <dgm:presLayoutVars>
          <dgm:bulletEnabled val="1"/>
        </dgm:presLayoutVars>
      </dgm:prSet>
      <dgm:spPr/>
    </dgm:pt>
    <dgm:pt modelId="{CE40F919-B862-4276-AB22-1D8ED2505DC7}" type="pres">
      <dgm:prSet presAssocID="{A2599B7B-0ACA-4697-A718-6E987876007B}" presName="space" presStyleCnt="0"/>
      <dgm:spPr/>
    </dgm:pt>
    <dgm:pt modelId="{94C893FF-3E35-4EF9-A5AC-EF6438CDC5C8}" type="pres">
      <dgm:prSet presAssocID="{31A66B3F-D876-47C0-B6E2-1E42215DC975}" presName="Name5" presStyleLbl="vennNode1" presStyleIdx="2" presStyleCnt="5">
        <dgm:presLayoutVars>
          <dgm:bulletEnabled val="1"/>
        </dgm:presLayoutVars>
      </dgm:prSet>
      <dgm:spPr/>
    </dgm:pt>
    <dgm:pt modelId="{48CA6517-B5BE-4CD2-96C2-509307D944A6}" type="pres">
      <dgm:prSet presAssocID="{499392E0-1530-42C2-9766-FBE1E0A241B2}" presName="space" presStyleCnt="0"/>
      <dgm:spPr/>
    </dgm:pt>
    <dgm:pt modelId="{251DA5EA-7C9C-4FAD-81AF-C641677EC303}" type="pres">
      <dgm:prSet presAssocID="{31C8B30D-6D80-468B-8367-C80EB3184C4A}" presName="Name5" presStyleLbl="vennNode1" presStyleIdx="3" presStyleCnt="5">
        <dgm:presLayoutVars>
          <dgm:bulletEnabled val="1"/>
        </dgm:presLayoutVars>
      </dgm:prSet>
      <dgm:spPr/>
    </dgm:pt>
    <dgm:pt modelId="{1C07A70A-5E46-4737-886A-AB4A8E59DF8C}" type="pres">
      <dgm:prSet presAssocID="{BAF5B40B-D08B-4429-84E0-3074DC039A74}" presName="space" presStyleCnt="0"/>
      <dgm:spPr/>
    </dgm:pt>
    <dgm:pt modelId="{623B8EA5-C53D-4442-B181-B577DB1C504F}" type="pres">
      <dgm:prSet presAssocID="{B61D71C6-54DF-4053-84E1-AE17F8F5662B}" presName="Name5" presStyleLbl="vennNode1" presStyleIdx="4" presStyleCnt="5">
        <dgm:presLayoutVars>
          <dgm:bulletEnabled val="1"/>
        </dgm:presLayoutVars>
      </dgm:prSet>
      <dgm:spPr/>
    </dgm:pt>
  </dgm:ptLst>
  <dgm:cxnLst>
    <dgm:cxn modelId="{14049311-FE3B-4A98-800C-529BE555FF9A}" type="presOf" srcId="{9EA454E9-7360-405E-BF23-CEBD51AA6027}" destId="{2C0961F9-269C-4DC6-9AE5-22E8C8171D7B}" srcOrd="0" destOrd="0" presId="urn:microsoft.com/office/officeart/2005/8/layout/venn3"/>
    <dgm:cxn modelId="{54F40A27-7004-4220-86BC-FA88CC5EDE1D}" type="presOf" srcId="{31C8B30D-6D80-468B-8367-C80EB3184C4A}" destId="{251DA5EA-7C9C-4FAD-81AF-C641677EC303}" srcOrd="0" destOrd="0" presId="urn:microsoft.com/office/officeart/2005/8/layout/venn3"/>
    <dgm:cxn modelId="{EBEB3F33-28FA-4473-948E-525C6AFF0668}" type="presOf" srcId="{31A66B3F-D876-47C0-B6E2-1E42215DC975}" destId="{94C893FF-3E35-4EF9-A5AC-EF6438CDC5C8}" srcOrd="0" destOrd="0" presId="urn:microsoft.com/office/officeart/2005/8/layout/venn3"/>
    <dgm:cxn modelId="{B8536F62-1560-4CE6-84E6-39D2DA6CDB03}" srcId="{26A4D84D-3A6A-4171-B18C-E84CE5F5A9BF}" destId="{9EA454E9-7360-405E-BF23-CEBD51AA6027}" srcOrd="1" destOrd="0" parTransId="{1FF38765-A711-4C90-A9A5-9A4CDBD2EA25}" sibTransId="{A2599B7B-0ACA-4697-A718-6E987876007B}"/>
    <dgm:cxn modelId="{42722E6E-A2C5-452D-BCF8-248763320164}" srcId="{26A4D84D-3A6A-4171-B18C-E84CE5F5A9BF}" destId="{B61D71C6-54DF-4053-84E1-AE17F8F5662B}" srcOrd="4" destOrd="0" parTransId="{47BC7E95-E750-413C-B9F7-F42DB64DB7E8}" sibTransId="{D48BB5CF-836A-44A9-8B97-404CCEFF548F}"/>
    <dgm:cxn modelId="{4494CA4E-1CDB-4B94-BDF0-B3CB0380BDA1}" type="presOf" srcId="{B61D71C6-54DF-4053-84E1-AE17F8F5662B}" destId="{623B8EA5-C53D-4442-B181-B577DB1C504F}" srcOrd="0" destOrd="0" presId="urn:microsoft.com/office/officeart/2005/8/layout/venn3"/>
    <dgm:cxn modelId="{EFBD2D52-3C59-4897-A3FB-5995701A12BB}" srcId="{26A4D84D-3A6A-4171-B18C-E84CE5F5A9BF}" destId="{31C8B30D-6D80-468B-8367-C80EB3184C4A}" srcOrd="3" destOrd="0" parTransId="{AD06BE40-08AB-4597-A73D-E63FD971B8CD}" sibTransId="{BAF5B40B-D08B-4429-84E0-3074DC039A74}"/>
    <dgm:cxn modelId="{D40EDF72-3D54-4C66-AEC2-EA171515D131}" type="presOf" srcId="{26A4D84D-3A6A-4171-B18C-E84CE5F5A9BF}" destId="{52C767DD-9C79-42C5-A49E-533A709B2F7B}" srcOrd="0" destOrd="0" presId="urn:microsoft.com/office/officeart/2005/8/layout/venn3"/>
    <dgm:cxn modelId="{F99360A7-17C4-47D8-B097-EE21133C4E89}" srcId="{26A4D84D-3A6A-4171-B18C-E84CE5F5A9BF}" destId="{80B60686-6EB7-4008-82CF-DA16EBB84EA3}" srcOrd="0" destOrd="0" parTransId="{F40295B8-E10D-43E2-8B5F-0A4B064239BD}" sibTransId="{496EA65C-43CD-40D8-A239-16F6D475FAFF}"/>
    <dgm:cxn modelId="{133634E5-7FB8-42A5-A41E-A7E253BF516A}" srcId="{26A4D84D-3A6A-4171-B18C-E84CE5F5A9BF}" destId="{31A66B3F-D876-47C0-B6E2-1E42215DC975}" srcOrd="2" destOrd="0" parTransId="{A935B6E2-B092-44F3-8ADB-0C96ACE169F6}" sibTransId="{499392E0-1530-42C2-9766-FBE1E0A241B2}"/>
    <dgm:cxn modelId="{3B48FBF5-EB64-4254-966A-98ACEAE74675}" type="presOf" srcId="{80B60686-6EB7-4008-82CF-DA16EBB84EA3}" destId="{E13B08E7-296E-490C-B1BA-61EEB84D0C99}" srcOrd="0" destOrd="0" presId="urn:microsoft.com/office/officeart/2005/8/layout/venn3"/>
    <dgm:cxn modelId="{2135DC29-C87F-4512-86C5-13138DE6CCEC}" type="presParOf" srcId="{52C767DD-9C79-42C5-A49E-533A709B2F7B}" destId="{E13B08E7-296E-490C-B1BA-61EEB84D0C99}" srcOrd="0" destOrd="0" presId="urn:microsoft.com/office/officeart/2005/8/layout/venn3"/>
    <dgm:cxn modelId="{808B389F-91B7-46ED-BCB6-53EBBE2080DF}" type="presParOf" srcId="{52C767DD-9C79-42C5-A49E-533A709B2F7B}" destId="{A0B71A9D-2D4A-4EFE-AEA8-F92774A3EB6F}" srcOrd="1" destOrd="0" presId="urn:microsoft.com/office/officeart/2005/8/layout/venn3"/>
    <dgm:cxn modelId="{AA732689-05DC-42AF-9894-EF7CDCE91F83}" type="presParOf" srcId="{52C767DD-9C79-42C5-A49E-533A709B2F7B}" destId="{2C0961F9-269C-4DC6-9AE5-22E8C8171D7B}" srcOrd="2" destOrd="0" presId="urn:microsoft.com/office/officeart/2005/8/layout/venn3"/>
    <dgm:cxn modelId="{7EA44C30-35F5-4EF0-B534-74311915B54D}" type="presParOf" srcId="{52C767DD-9C79-42C5-A49E-533A709B2F7B}" destId="{CE40F919-B862-4276-AB22-1D8ED2505DC7}" srcOrd="3" destOrd="0" presId="urn:microsoft.com/office/officeart/2005/8/layout/venn3"/>
    <dgm:cxn modelId="{F155CC7B-C077-4F37-ADCD-904EF2BA4FB0}" type="presParOf" srcId="{52C767DD-9C79-42C5-A49E-533A709B2F7B}" destId="{94C893FF-3E35-4EF9-A5AC-EF6438CDC5C8}" srcOrd="4" destOrd="0" presId="urn:microsoft.com/office/officeart/2005/8/layout/venn3"/>
    <dgm:cxn modelId="{6AD22638-77D6-4389-9DD3-F03EC1E93B5A}" type="presParOf" srcId="{52C767DD-9C79-42C5-A49E-533A709B2F7B}" destId="{48CA6517-B5BE-4CD2-96C2-509307D944A6}" srcOrd="5" destOrd="0" presId="urn:microsoft.com/office/officeart/2005/8/layout/venn3"/>
    <dgm:cxn modelId="{D18C69A6-9DC6-4019-A6BA-0A03A108D836}" type="presParOf" srcId="{52C767DD-9C79-42C5-A49E-533A709B2F7B}" destId="{251DA5EA-7C9C-4FAD-81AF-C641677EC303}" srcOrd="6" destOrd="0" presId="urn:microsoft.com/office/officeart/2005/8/layout/venn3"/>
    <dgm:cxn modelId="{C5B09894-A1D7-481E-A418-A361BFDECBB9}" type="presParOf" srcId="{52C767DD-9C79-42C5-A49E-533A709B2F7B}" destId="{1C07A70A-5E46-4737-886A-AB4A8E59DF8C}" srcOrd="7" destOrd="0" presId="urn:microsoft.com/office/officeart/2005/8/layout/venn3"/>
    <dgm:cxn modelId="{24145EFA-200C-48E8-BD2F-A83F19CE028C}" type="presParOf" srcId="{52C767DD-9C79-42C5-A49E-533A709B2F7B}" destId="{623B8EA5-C53D-4442-B181-B577DB1C504F}" srcOrd="8"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E721BB-B140-4A6D-B876-B3E3C0422E6C}"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GB"/>
        </a:p>
      </dgm:t>
    </dgm:pt>
    <dgm:pt modelId="{5721BA0C-190C-49E6-AEAE-139FD6A649C6}">
      <dgm:prSet phldrT="[Text]" custT="1"/>
      <dgm:spPr/>
      <dgm:t>
        <a:bodyPr/>
        <a:lstStyle/>
        <a:p>
          <a:pPr rtl="0"/>
          <a:r>
            <a:rPr lang="en-GB" sz="2100">
              <a:solidFill>
                <a:schemeClr val="tx1"/>
              </a:solidFill>
            </a:rPr>
            <a:t>What does</a:t>
          </a:r>
          <a:r>
            <a:rPr lang="en-GB" sz="2100">
              <a:solidFill>
                <a:schemeClr val="tx1"/>
              </a:solidFill>
              <a:latin typeface="Candara"/>
              <a:cs typeface="Lucida Sans Unicode"/>
            </a:rPr>
            <a:t> </a:t>
          </a:r>
          <a:r>
            <a:rPr lang="en-GB" sz="2100">
              <a:solidFill>
                <a:schemeClr val="tx1"/>
              </a:solidFill>
            </a:rPr>
            <a:t>human error indicate?</a:t>
          </a:r>
          <a:endParaRPr lang="en-GB" sz="2100" dirty="0">
            <a:solidFill>
              <a:schemeClr val="tx1"/>
            </a:solidFill>
          </a:endParaRPr>
        </a:p>
      </dgm:t>
    </dgm:pt>
    <dgm:pt modelId="{1D6815AE-6482-4103-BB17-F2DD6136E11E}" type="parTrans" cxnId="{8E707746-D7C7-4572-BDE5-CEAFD1B4F250}">
      <dgm:prSet/>
      <dgm:spPr/>
      <dgm:t>
        <a:bodyPr/>
        <a:lstStyle/>
        <a:p>
          <a:endParaRPr lang="en-GB" sz="3600"/>
        </a:p>
      </dgm:t>
    </dgm:pt>
    <dgm:pt modelId="{0F43E077-3C5A-4163-8ED5-BF0327FDD4D8}" type="sibTrans" cxnId="{8E707746-D7C7-4572-BDE5-CEAFD1B4F250}">
      <dgm:prSet/>
      <dgm:spPr/>
      <dgm:t>
        <a:bodyPr/>
        <a:lstStyle/>
        <a:p>
          <a:endParaRPr lang="en-GB" sz="3600"/>
        </a:p>
      </dgm:t>
    </dgm:pt>
    <dgm:pt modelId="{143FC9E9-CE04-4E2F-BFC0-B5E022D00B15}">
      <dgm:prSet phldrT="[Text]" custT="1"/>
      <dgm:spPr/>
      <dgm:t>
        <a:bodyPr/>
        <a:lstStyle/>
        <a:p>
          <a:pPr rtl="0"/>
          <a:r>
            <a:rPr lang="en-US" sz="1600" b="0" dirty="0">
              <a:solidFill>
                <a:schemeClr val="accent3"/>
              </a:solidFill>
              <a:latin typeface="Arial"/>
              <a:cs typeface="Arial"/>
            </a:rPr>
            <a:t>May be an indicator of poorly designed equipment (e.g., human/machine interface)</a:t>
          </a:r>
          <a:endParaRPr lang="en-GB" sz="1600" b="0" dirty="0">
            <a:solidFill>
              <a:schemeClr val="accent3"/>
            </a:solidFill>
            <a:latin typeface="Candara"/>
            <a:ea typeface="+mn-lt"/>
            <a:cs typeface="Lucida Sans Unicode"/>
          </a:endParaRPr>
        </a:p>
      </dgm:t>
    </dgm:pt>
    <dgm:pt modelId="{C847ED53-DE12-4907-9FD6-649AFE55DBB4}" type="parTrans" cxnId="{F936913F-E924-43B4-B0F9-039DFC0D3B93}">
      <dgm:prSet custT="1"/>
      <dgm:spPr/>
      <dgm:t>
        <a:bodyPr/>
        <a:lstStyle/>
        <a:p>
          <a:endParaRPr lang="en-GB" sz="1100"/>
        </a:p>
      </dgm:t>
    </dgm:pt>
    <dgm:pt modelId="{2439D1AA-52E3-4F85-A161-55CF4804F3CC}" type="sibTrans" cxnId="{F936913F-E924-43B4-B0F9-039DFC0D3B93}">
      <dgm:prSet/>
      <dgm:spPr/>
      <dgm:t>
        <a:bodyPr/>
        <a:lstStyle/>
        <a:p>
          <a:endParaRPr lang="en-GB" sz="3600"/>
        </a:p>
      </dgm:t>
    </dgm:pt>
    <dgm:pt modelId="{7CF2AA13-A1AE-47FD-8A71-5ABA87E6B733}">
      <dgm:prSet phldrT="[Text]" custT="1"/>
      <dgm:spPr/>
      <dgm:t>
        <a:bodyPr/>
        <a:lstStyle/>
        <a:p>
          <a:r>
            <a:rPr lang="en-GB" sz="1600" dirty="0">
              <a:solidFill>
                <a:schemeClr val="accent3"/>
              </a:solidFill>
            </a:rPr>
            <a:t>May be a symptom and not a cause for something to go wrong</a:t>
          </a:r>
        </a:p>
      </dgm:t>
    </dgm:pt>
    <dgm:pt modelId="{5EE64242-92B2-46C9-A62B-86CA0A7C675B}" type="parTrans" cxnId="{01E8DAFE-0711-49CB-A20D-E2A05CD13F36}">
      <dgm:prSet custT="1"/>
      <dgm:spPr/>
      <dgm:t>
        <a:bodyPr/>
        <a:lstStyle/>
        <a:p>
          <a:endParaRPr lang="en-GB" sz="3600"/>
        </a:p>
      </dgm:t>
    </dgm:pt>
    <dgm:pt modelId="{F14A40AF-B967-4F6C-A6AE-3642BFD5621F}" type="sibTrans" cxnId="{01E8DAFE-0711-49CB-A20D-E2A05CD13F36}">
      <dgm:prSet/>
      <dgm:spPr/>
      <dgm:t>
        <a:bodyPr/>
        <a:lstStyle/>
        <a:p>
          <a:endParaRPr lang="en-GB" sz="2800"/>
        </a:p>
      </dgm:t>
    </dgm:pt>
    <dgm:pt modelId="{C6187E4E-D24C-436A-B4F1-8E1DBF98E643}">
      <dgm:prSet phldr="0" custT="1"/>
      <dgm:spPr/>
      <dgm:t>
        <a:bodyPr/>
        <a:lstStyle/>
        <a:p>
          <a:r>
            <a:rPr lang="en-US" sz="1800" b="0" dirty="0">
              <a:solidFill>
                <a:schemeClr val="accent3"/>
              </a:solidFill>
              <a:ea typeface="+mn-lt"/>
              <a:cs typeface="+mn-lt"/>
            </a:rPr>
            <a:t>May be an indicator of incomplete knowledge </a:t>
          </a:r>
          <a:r>
            <a:rPr lang="en-US" sz="1800" b="0" dirty="0">
              <a:solidFill>
                <a:schemeClr val="accent3"/>
              </a:solidFill>
              <a:latin typeface="Arial"/>
              <a:ea typeface="+mn-lt"/>
              <a:cs typeface="Arial"/>
            </a:rPr>
            <a:t>regarding the root causes of process variability (i.e., failure modes</a:t>
          </a:r>
          <a:endParaRPr lang="en-US" sz="1800" dirty="0">
            <a:solidFill>
              <a:schemeClr val="accent3"/>
            </a:solidFill>
          </a:endParaRPr>
        </a:p>
      </dgm:t>
    </dgm:pt>
    <dgm:pt modelId="{66667646-4DDE-41F3-A63E-D6F1951831C5}" type="parTrans" cxnId="{C8634A43-8488-41C3-8360-BFAB75D6A9A4}">
      <dgm:prSet/>
      <dgm:spPr/>
      <dgm:t>
        <a:bodyPr/>
        <a:lstStyle/>
        <a:p>
          <a:endParaRPr lang="en-US"/>
        </a:p>
      </dgm:t>
    </dgm:pt>
    <dgm:pt modelId="{A241220D-C840-49F8-ADFC-D46667F9D885}" type="sibTrans" cxnId="{C8634A43-8488-41C3-8360-BFAB75D6A9A4}">
      <dgm:prSet/>
      <dgm:spPr/>
      <dgm:t>
        <a:bodyPr/>
        <a:lstStyle/>
        <a:p>
          <a:endParaRPr lang="en-US"/>
        </a:p>
      </dgm:t>
    </dgm:pt>
    <dgm:pt modelId="{12FD45BC-AC06-40CC-81A2-5E7B0F6B398C}">
      <dgm:prSet phldr="0" custT="1"/>
      <dgm:spPr/>
      <dgm:t>
        <a:bodyPr/>
        <a:lstStyle/>
        <a:p>
          <a:r>
            <a:rPr lang="en-US" sz="1800" b="0" dirty="0">
              <a:solidFill>
                <a:schemeClr val="accent3"/>
              </a:solidFill>
              <a:latin typeface="Arial"/>
              <a:ea typeface="+mn-lt"/>
              <a:cs typeface="Arial"/>
            </a:rPr>
            <a:t>May be an indicator of potential patient harm</a:t>
          </a:r>
          <a:endParaRPr lang="en-US" sz="1800" dirty="0">
            <a:solidFill>
              <a:schemeClr val="accent3"/>
            </a:solidFill>
          </a:endParaRPr>
        </a:p>
      </dgm:t>
    </dgm:pt>
    <dgm:pt modelId="{57C8C7FF-6093-4D8F-AA08-2C99D6BC0278}" type="parTrans" cxnId="{39973D5A-F232-4A42-9063-B19EA9313991}">
      <dgm:prSet/>
      <dgm:spPr/>
      <dgm:t>
        <a:bodyPr/>
        <a:lstStyle/>
        <a:p>
          <a:endParaRPr lang="en-US"/>
        </a:p>
      </dgm:t>
    </dgm:pt>
    <dgm:pt modelId="{77BF9149-FF47-48A9-87E8-6253DCECD052}" type="sibTrans" cxnId="{39973D5A-F232-4A42-9063-B19EA9313991}">
      <dgm:prSet/>
      <dgm:spPr/>
      <dgm:t>
        <a:bodyPr/>
        <a:lstStyle/>
        <a:p>
          <a:endParaRPr lang="en-US"/>
        </a:p>
      </dgm:t>
    </dgm:pt>
    <dgm:pt modelId="{7893F459-1869-4366-967F-6E8B27DBAE19}" type="pres">
      <dgm:prSet presAssocID="{E2E721BB-B140-4A6D-B876-B3E3C0422E6C}" presName="Name0" presStyleCnt="0">
        <dgm:presLayoutVars>
          <dgm:chMax val="1"/>
          <dgm:dir/>
          <dgm:animLvl val="ctr"/>
          <dgm:resizeHandles val="exact"/>
        </dgm:presLayoutVars>
      </dgm:prSet>
      <dgm:spPr/>
    </dgm:pt>
    <dgm:pt modelId="{B1EDE39F-21CD-4A60-8BA4-58EBBFB6971B}" type="pres">
      <dgm:prSet presAssocID="{5721BA0C-190C-49E6-AEAE-139FD6A649C6}" presName="centerShape" presStyleLbl="node0" presStyleIdx="0" presStyleCnt="1" custScaleX="160269" custScaleY="152115" custLinFactNeighborX="-2643" custLinFactNeighborY="1756"/>
      <dgm:spPr/>
    </dgm:pt>
    <dgm:pt modelId="{0D99965F-C152-4437-BE71-1CBC8CBE6A4C}" type="pres">
      <dgm:prSet presAssocID="{5EE64242-92B2-46C9-A62B-86CA0A7C675B}" presName="parTrans" presStyleLbl="sibTrans2D1" presStyleIdx="0" presStyleCnt="4"/>
      <dgm:spPr/>
    </dgm:pt>
    <dgm:pt modelId="{2BF141E6-5D46-4FA5-A0AF-CCF902BF17A3}" type="pres">
      <dgm:prSet presAssocID="{5EE64242-92B2-46C9-A62B-86CA0A7C675B}" presName="connectorText" presStyleLbl="sibTrans2D1" presStyleIdx="0" presStyleCnt="4"/>
      <dgm:spPr/>
    </dgm:pt>
    <dgm:pt modelId="{61EFBA37-B914-45FB-BA7F-628C86F40DD2}" type="pres">
      <dgm:prSet presAssocID="{7CF2AA13-A1AE-47FD-8A71-5ABA87E6B733}" presName="node" presStyleLbl="node1" presStyleIdx="0" presStyleCnt="4" custScaleX="120129" custScaleY="117610" custRadScaleRad="95735" custRadScaleInc="-8599">
        <dgm:presLayoutVars>
          <dgm:bulletEnabled val="1"/>
        </dgm:presLayoutVars>
      </dgm:prSet>
      <dgm:spPr/>
    </dgm:pt>
    <dgm:pt modelId="{95D3254C-89F9-49B5-ACC7-D3F39A9866C7}" type="pres">
      <dgm:prSet presAssocID="{C847ED53-DE12-4907-9FD6-649AFE55DBB4}" presName="parTrans" presStyleLbl="sibTrans2D1" presStyleIdx="1" presStyleCnt="4"/>
      <dgm:spPr/>
    </dgm:pt>
    <dgm:pt modelId="{1008534F-1397-4E0D-82DF-696767178B57}" type="pres">
      <dgm:prSet presAssocID="{C847ED53-DE12-4907-9FD6-649AFE55DBB4}" presName="connectorText" presStyleLbl="sibTrans2D1" presStyleIdx="1" presStyleCnt="4"/>
      <dgm:spPr/>
    </dgm:pt>
    <dgm:pt modelId="{DBC32C5B-F827-476F-BBD9-0A231E1D0B42}" type="pres">
      <dgm:prSet presAssocID="{143FC9E9-CE04-4E2F-BFC0-B5E022D00B15}" presName="node" presStyleLbl="node1" presStyleIdx="1" presStyleCnt="4" custScaleX="170932" custScaleY="166141" custRadScaleRad="127119" custRadScaleInc="5219">
        <dgm:presLayoutVars>
          <dgm:bulletEnabled val="1"/>
        </dgm:presLayoutVars>
      </dgm:prSet>
      <dgm:spPr/>
    </dgm:pt>
    <dgm:pt modelId="{37317597-037E-4F56-8366-01EA4E1C39C7}" type="pres">
      <dgm:prSet presAssocID="{66667646-4DDE-41F3-A63E-D6F1951831C5}" presName="parTrans" presStyleLbl="sibTrans2D1" presStyleIdx="2" presStyleCnt="4"/>
      <dgm:spPr/>
    </dgm:pt>
    <dgm:pt modelId="{2F92C708-4AAC-4F65-AFBE-4E1A81C1E9A5}" type="pres">
      <dgm:prSet presAssocID="{66667646-4DDE-41F3-A63E-D6F1951831C5}" presName="connectorText" presStyleLbl="sibTrans2D1" presStyleIdx="2" presStyleCnt="4"/>
      <dgm:spPr/>
    </dgm:pt>
    <dgm:pt modelId="{AA059FDC-1607-45FD-8C0A-059517EC6B76}" type="pres">
      <dgm:prSet presAssocID="{C6187E4E-D24C-436A-B4F1-8E1DBF98E643}" presName="node" presStyleLbl="node1" presStyleIdx="2" presStyleCnt="4" custScaleX="205304" custScaleY="194592" custRadScaleRad="149600" custRadScaleInc="192874">
        <dgm:presLayoutVars>
          <dgm:bulletEnabled val="1"/>
        </dgm:presLayoutVars>
      </dgm:prSet>
      <dgm:spPr/>
    </dgm:pt>
    <dgm:pt modelId="{A875E1C6-69A1-4FB5-90EE-1B8F58FB0247}" type="pres">
      <dgm:prSet presAssocID="{57C8C7FF-6093-4D8F-AA08-2C99D6BC0278}" presName="parTrans" presStyleLbl="sibTrans2D1" presStyleIdx="3" presStyleCnt="4"/>
      <dgm:spPr/>
    </dgm:pt>
    <dgm:pt modelId="{565945A9-3C7A-4609-B3F3-E0C631FC3677}" type="pres">
      <dgm:prSet presAssocID="{57C8C7FF-6093-4D8F-AA08-2C99D6BC0278}" presName="connectorText" presStyleLbl="sibTrans2D1" presStyleIdx="3" presStyleCnt="4"/>
      <dgm:spPr/>
    </dgm:pt>
    <dgm:pt modelId="{66E26AB7-0FEB-4F03-BC9A-ECA7AA1CB730}" type="pres">
      <dgm:prSet presAssocID="{12FD45BC-AC06-40CC-81A2-5E7B0F6B398C}" presName="node" presStyleLbl="node1" presStyleIdx="3" presStyleCnt="4" custScaleX="123419" custScaleY="122224" custRadScaleRad="106055" custRadScaleInc="-194603">
        <dgm:presLayoutVars>
          <dgm:bulletEnabled val="1"/>
        </dgm:presLayoutVars>
      </dgm:prSet>
      <dgm:spPr/>
    </dgm:pt>
  </dgm:ptLst>
  <dgm:cxnLst>
    <dgm:cxn modelId="{56917B36-3F47-43BC-A514-3B0FD9B10FD5}" type="presOf" srcId="{5721BA0C-190C-49E6-AEAE-139FD6A649C6}" destId="{B1EDE39F-21CD-4A60-8BA4-58EBBFB6971B}" srcOrd="0" destOrd="0" presId="urn:microsoft.com/office/officeart/2005/8/layout/radial5"/>
    <dgm:cxn modelId="{3DBE893B-7413-4488-AEB1-82CFE64EE213}" type="presOf" srcId="{143FC9E9-CE04-4E2F-BFC0-B5E022D00B15}" destId="{DBC32C5B-F827-476F-BBD9-0A231E1D0B42}" srcOrd="0" destOrd="0" presId="urn:microsoft.com/office/officeart/2005/8/layout/radial5"/>
    <dgm:cxn modelId="{8BD8913B-53D4-4B97-A932-C6E8667A710F}" type="presOf" srcId="{66667646-4DDE-41F3-A63E-D6F1951831C5}" destId="{37317597-037E-4F56-8366-01EA4E1C39C7}" srcOrd="0" destOrd="0" presId="urn:microsoft.com/office/officeart/2005/8/layout/radial5"/>
    <dgm:cxn modelId="{FEA8723E-40EE-4594-A9DC-7B24943BCDAF}" type="presOf" srcId="{5EE64242-92B2-46C9-A62B-86CA0A7C675B}" destId="{0D99965F-C152-4437-BE71-1CBC8CBE6A4C}" srcOrd="0" destOrd="0" presId="urn:microsoft.com/office/officeart/2005/8/layout/radial5"/>
    <dgm:cxn modelId="{F936913F-E924-43B4-B0F9-039DFC0D3B93}" srcId="{5721BA0C-190C-49E6-AEAE-139FD6A649C6}" destId="{143FC9E9-CE04-4E2F-BFC0-B5E022D00B15}" srcOrd="1" destOrd="0" parTransId="{C847ED53-DE12-4907-9FD6-649AFE55DBB4}" sibTransId="{2439D1AA-52E3-4F85-A161-55CF4804F3CC}"/>
    <dgm:cxn modelId="{C8634A43-8488-41C3-8360-BFAB75D6A9A4}" srcId="{5721BA0C-190C-49E6-AEAE-139FD6A649C6}" destId="{C6187E4E-D24C-436A-B4F1-8E1DBF98E643}" srcOrd="2" destOrd="0" parTransId="{66667646-4DDE-41F3-A63E-D6F1951831C5}" sibTransId="{A241220D-C840-49F8-ADFC-D46667F9D885}"/>
    <dgm:cxn modelId="{3BBCBB43-3F0B-4692-ABDA-2B7113EECC10}" type="presOf" srcId="{12FD45BC-AC06-40CC-81A2-5E7B0F6B398C}" destId="{66E26AB7-0FEB-4F03-BC9A-ECA7AA1CB730}" srcOrd="0" destOrd="0" presId="urn:microsoft.com/office/officeart/2005/8/layout/radial5"/>
    <dgm:cxn modelId="{8E707746-D7C7-4572-BDE5-CEAFD1B4F250}" srcId="{E2E721BB-B140-4A6D-B876-B3E3C0422E6C}" destId="{5721BA0C-190C-49E6-AEAE-139FD6A649C6}" srcOrd="0" destOrd="0" parTransId="{1D6815AE-6482-4103-BB17-F2DD6136E11E}" sibTransId="{0F43E077-3C5A-4163-8ED5-BF0327FDD4D8}"/>
    <dgm:cxn modelId="{AA4C5E49-217A-44A1-AABB-E7A19C144D3A}" type="presOf" srcId="{7CF2AA13-A1AE-47FD-8A71-5ABA87E6B733}" destId="{61EFBA37-B914-45FB-BA7F-628C86F40DD2}" srcOrd="0" destOrd="0" presId="urn:microsoft.com/office/officeart/2005/8/layout/radial5"/>
    <dgm:cxn modelId="{1E151E4B-81E9-4A6A-89F6-9D80A125145F}" type="presOf" srcId="{C6187E4E-D24C-436A-B4F1-8E1DBF98E643}" destId="{AA059FDC-1607-45FD-8C0A-059517EC6B76}" srcOrd="0" destOrd="0" presId="urn:microsoft.com/office/officeart/2005/8/layout/radial5"/>
    <dgm:cxn modelId="{F899644D-E6F9-492E-A1CE-A01D95DF10DB}" type="presOf" srcId="{5EE64242-92B2-46C9-A62B-86CA0A7C675B}" destId="{2BF141E6-5D46-4FA5-A0AF-CCF902BF17A3}" srcOrd="1" destOrd="0" presId="urn:microsoft.com/office/officeart/2005/8/layout/radial5"/>
    <dgm:cxn modelId="{39973D5A-F232-4A42-9063-B19EA9313991}" srcId="{5721BA0C-190C-49E6-AEAE-139FD6A649C6}" destId="{12FD45BC-AC06-40CC-81A2-5E7B0F6B398C}" srcOrd="3" destOrd="0" parTransId="{57C8C7FF-6093-4D8F-AA08-2C99D6BC0278}" sibTransId="{77BF9149-FF47-48A9-87E8-6253DCECD052}"/>
    <dgm:cxn modelId="{1F02CB87-A556-4D5F-9B00-1BB5D5323283}" type="presOf" srcId="{E2E721BB-B140-4A6D-B876-B3E3C0422E6C}" destId="{7893F459-1869-4366-967F-6E8B27DBAE19}" srcOrd="0" destOrd="0" presId="urn:microsoft.com/office/officeart/2005/8/layout/radial5"/>
    <dgm:cxn modelId="{4582D9B2-364C-4188-BD02-D3FB390536D7}" type="presOf" srcId="{C847ED53-DE12-4907-9FD6-649AFE55DBB4}" destId="{95D3254C-89F9-49B5-ACC7-D3F39A9866C7}" srcOrd="0" destOrd="0" presId="urn:microsoft.com/office/officeart/2005/8/layout/radial5"/>
    <dgm:cxn modelId="{8EDAD1B6-18B3-43D6-8142-A3958B2DB138}" type="presOf" srcId="{C847ED53-DE12-4907-9FD6-649AFE55DBB4}" destId="{1008534F-1397-4E0D-82DF-696767178B57}" srcOrd="1" destOrd="0" presId="urn:microsoft.com/office/officeart/2005/8/layout/radial5"/>
    <dgm:cxn modelId="{9BCDA5C1-2F0D-45B3-8398-B69727FF8759}" type="presOf" srcId="{66667646-4DDE-41F3-A63E-D6F1951831C5}" destId="{2F92C708-4AAC-4F65-AFBE-4E1A81C1E9A5}" srcOrd="1" destOrd="0" presId="urn:microsoft.com/office/officeart/2005/8/layout/radial5"/>
    <dgm:cxn modelId="{4AACF0E8-FD1A-4462-B5D3-3A5671DD2446}" type="presOf" srcId="{57C8C7FF-6093-4D8F-AA08-2C99D6BC0278}" destId="{A875E1C6-69A1-4FB5-90EE-1B8F58FB0247}" srcOrd="0" destOrd="0" presId="urn:microsoft.com/office/officeart/2005/8/layout/radial5"/>
    <dgm:cxn modelId="{3B172DEF-54EB-40C7-A2C9-993123A5CD4B}" type="presOf" srcId="{57C8C7FF-6093-4D8F-AA08-2C99D6BC0278}" destId="{565945A9-3C7A-4609-B3F3-E0C631FC3677}" srcOrd="1" destOrd="0" presId="urn:microsoft.com/office/officeart/2005/8/layout/radial5"/>
    <dgm:cxn modelId="{01E8DAFE-0711-49CB-A20D-E2A05CD13F36}" srcId="{5721BA0C-190C-49E6-AEAE-139FD6A649C6}" destId="{7CF2AA13-A1AE-47FD-8A71-5ABA87E6B733}" srcOrd="0" destOrd="0" parTransId="{5EE64242-92B2-46C9-A62B-86CA0A7C675B}" sibTransId="{F14A40AF-B967-4F6C-A6AE-3642BFD5621F}"/>
    <dgm:cxn modelId="{0BA47668-1D04-4715-B235-DD14732322F9}" type="presParOf" srcId="{7893F459-1869-4366-967F-6E8B27DBAE19}" destId="{B1EDE39F-21CD-4A60-8BA4-58EBBFB6971B}" srcOrd="0" destOrd="0" presId="urn:microsoft.com/office/officeart/2005/8/layout/radial5"/>
    <dgm:cxn modelId="{DFE6754F-47CA-47D9-A1E2-AD0816206866}" type="presParOf" srcId="{7893F459-1869-4366-967F-6E8B27DBAE19}" destId="{0D99965F-C152-4437-BE71-1CBC8CBE6A4C}" srcOrd="1" destOrd="0" presId="urn:microsoft.com/office/officeart/2005/8/layout/radial5"/>
    <dgm:cxn modelId="{FD30ED2E-2C8A-414C-9030-DE852405C5BE}" type="presParOf" srcId="{0D99965F-C152-4437-BE71-1CBC8CBE6A4C}" destId="{2BF141E6-5D46-4FA5-A0AF-CCF902BF17A3}" srcOrd="0" destOrd="0" presId="urn:microsoft.com/office/officeart/2005/8/layout/radial5"/>
    <dgm:cxn modelId="{B7B897BF-BEF4-430E-B41F-F796C97722F9}" type="presParOf" srcId="{7893F459-1869-4366-967F-6E8B27DBAE19}" destId="{61EFBA37-B914-45FB-BA7F-628C86F40DD2}" srcOrd="2" destOrd="0" presId="urn:microsoft.com/office/officeart/2005/8/layout/radial5"/>
    <dgm:cxn modelId="{3452CAE6-D1F2-4AAD-A312-80E0A3D14306}" type="presParOf" srcId="{7893F459-1869-4366-967F-6E8B27DBAE19}" destId="{95D3254C-89F9-49B5-ACC7-D3F39A9866C7}" srcOrd="3" destOrd="0" presId="urn:microsoft.com/office/officeart/2005/8/layout/radial5"/>
    <dgm:cxn modelId="{9BBB8CF0-9DFC-4F99-A83E-CBE0311E307C}" type="presParOf" srcId="{95D3254C-89F9-49B5-ACC7-D3F39A9866C7}" destId="{1008534F-1397-4E0D-82DF-696767178B57}" srcOrd="0" destOrd="0" presId="urn:microsoft.com/office/officeart/2005/8/layout/radial5"/>
    <dgm:cxn modelId="{E02654A4-F49B-4FB7-BBBC-DF00F1521DB0}" type="presParOf" srcId="{7893F459-1869-4366-967F-6E8B27DBAE19}" destId="{DBC32C5B-F827-476F-BBD9-0A231E1D0B42}" srcOrd="4" destOrd="0" presId="urn:microsoft.com/office/officeart/2005/8/layout/radial5"/>
    <dgm:cxn modelId="{D86C7B71-9E2B-4AF6-A056-AF726AABF766}" type="presParOf" srcId="{7893F459-1869-4366-967F-6E8B27DBAE19}" destId="{37317597-037E-4F56-8366-01EA4E1C39C7}" srcOrd="5" destOrd="0" presId="urn:microsoft.com/office/officeart/2005/8/layout/radial5"/>
    <dgm:cxn modelId="{AB2248CD-70C1-492F-9A81-51B92099D45A}" type="presParOf" srcId="{37317597-037E-4F56-8366-01EA4E1C39C7}" destId="{2F92C708-4AAC-4F65-AFBE-4E1A81C1E9A5}" srcOrd="0" destOrd="0" presId="urn:microsoft.com/office/officeart/2005/8/layout/radial5"/>
    <dgm:cxn modelId="{265CB323-7E20-4CFF-89E8-171F12F0CC56}" type="presParOf" srcId="{7893F459-1869-4366-967F-6E8B27DBAE19}" destId="{AA059FDC-1607-45FD-8C0A-059517EC6B76}" srcOrd="6" destOrd="0" presId="urn:microsoft.com/office/officeart/2005/8/layout/radial5"/>
    <dgm:cxn modelId="{1A5B8899-C450-4136-958B-1E2752918401}" type="presParOf" srcId="{7893F459-1869-4366-967F-6E8B27DBAE19}" destId="{A875E1C6-69A1-4FB5-90EE-1B8F58FB0247}" srcOrd="7" destOrd="0" presId="urn:microsoft.com/office/officeart/2005/8/layout/radial5"/>
    <dgm:cxn modelId="{FC1CA48C-55B4-47DD-BF49-87B19A34328E}" type="presParOf" srcId="{A875E1C6-69A1-4FB5-90EE-1B8F58FB0247}" destId="{565945A9-3C7A-4609-B3F3-E0C631FC3677}" srcOrd="0" destOrd="0" presId="urn:microsoft.com/office/officeart/2005/8/layout/radial5"/>
    <dgm:cxn modelId="{B1C23638-FDAF-4164-8AF9-7A9A63432372}" type="presParOf" srcId="{7893F459-1869-4366-967F-6E8B27DBAE19}" destId="{66E26AB7-0FEB-4F03-BC9A-ECA7AA1CB730}"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E721BB-B140-4A6D-B876-B3E3C0422E6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5721BA0C-190C-49E6-AEAE-139FD6A649C6}">
      <dgm:prSet phldrT="[Text]" custT="1"/>
      <dgm:spPr/>
      <dgm:t>
        <a:bodyPr/>
        <a:lstStyle/>
        <a:p>
          <a:pPr rtl="0"/>
          <a:r>
            <a:rPr lang="en-GB" sz="2000">
              <a:solidFill>
                <a:schemeClr val="tx1"/>
              </a:solidFill>
            </a:rPr>
            <a:t>What can be done to avoid incorrectly assigning human error as the root cause?</a:t>
          </a:r>
          <a:r>
            <a:rPr lang="en-GB" sz="2000">
              <a:solidFill>
                <a:schemeClr val="tx1"/>
              </a:solidFill>
              <a:latin typeface="Candara"/>
              <a:cs typeface="Lucida Sans Unicode"/>
            </a:rPr>
            <a:t> </a:t>
          </a:r>
          <a:endParaRPr lang="en-GB" sz="2000" dirty="0">
            <a:solidFill>
              <a:schemeClr val="tx1"/>
            </a:solidFill>
          </a:endParaRPr>
        </a:p>
      </dgm:t>
    </dgm:pt>
    <dgm:pt modelId="{1D6815AE-6482-4103-BB17-F2DD6136E11E}" type="parTrans" cxnId="{8E707746-D7C7-4572-BDE5-CEAFD1B4F250}">
      <dgm:prSet/>
      <dgm:spPr/>
      <dgm:t>
        <a:bodyPr/>
        <a:lstStyle/>
        <a:p>
          <a:endParaRPr lang="en-GB" sz="4000"/>
        </a:p>
      </dgm:t>
    </dgm:pt>
    <dgm:pt modelId="{0F43E077-3C5A-4163-8ED5-BF0327FDD4D8}" type="sibTrans" cxnId="{8E707746-D7C7-4572-BDE5-CEAFD1B4F250}">
      <dgm:prSet/>
      <dgm:spPr/>
      <dgm:t>
        <a:bodyPr/>
        <a:lstStyle/>
        <a:p>
          <a:endParaRPr lang="en-GB" sz="4000"/>
        </a:p>
      </dgm:t>
    </dgm:pt>
    <dgm:pt modelId="{143FC9E9-CE04-4E2F-BFC0-B5E022D00B15}">
      <dgm:prSet phldrT="[Text]" custT="1"/>
      <dgm:spPr/>
      <dgm:t>
        <a:bodyPr/>
        <a:lstStyle/>
        <a:p>
          <a:pPr rtl="0"/>
          <a:r>
            <a:rPr lang="en-US" sz="1400" b="1">
              <a:solidFill>
                <a:schemeClr val="accent3"/>
              </a:solidFill>
              <a:ea typeface="+mn-lt"/>
              <a:cs typeface="+mn-lt"/>
            </a:rPr>
            <a:t>Understanding </a:t>
          </a:r>
          <a:r>
            <a:rPr lang="en-US" sz="1800" b="1">
              <a:solidFill>
                <a:schemeClr val="accent3"/>
              </a:solidFill>
              <a:ea typeface="+mn-lt"/>
              <a:cs typeface="+mn-lt"/>
            </a:rPr>
            <a:t>variability</a:t>
          </a:r>
          <a:r>
            <a:rPr lang="en-US" sz="1400" b="1">
              <a:solidFill>
                <a:schemeClr val="accent3"/>
              </a:solidFill>
              <a:ea typeface="+mn-lt"/>
              <a:cs typeface="+mn-lt"/>
            </a:rPr>
            <a:t> </a:t>
          </a:r>
          <a:r>
            <a:rPr lang="en-US" sz="1400" b="0">
              <a:solidFill>
                <a:schemeClr val="accent3"/>
              </a:solidFill>
              <a:ea typeface="+mn-lt"/>
              <a:cs typeface="+mn-lt"/>
            </a:rPr>
            <a:t>(e.g.,</a:t>
          </a:r>
          <a:r>
            <a:rPr lang="en-US" sz="1400" b="0">
              <a:solidFill>
                <a:schemeClr val="accent3"/>
              </a:solidFill>
              <a:latin typeface="Candara"/>
              <a:ea typeface="+mn-lt"/>
              <a:cs typeface="+mn-lt"/>
            </a:rPr>
            <a:t> </a:t>
          </a:r>
          <a:r>
            <a:rPr lang="en-US" sz="1400" b="0">
              <a:solidFill>
                <a:schemeClr val="accent3"/>
              </a:solidFill>
              <a:ea typeface="+mn-lt"/>
              <a:cs typeface="+mn-lt"/>
            </a:rPr>
            <a:t>in operator technique) may provide knowledge that is instrumental in correctly diagnosing the root cause(s) of human error, and implementing effective CAPAs, such as </a:t>
          </a:r>
          <a:r>
            <a:rPr lang="en-US" sz="1400" b="1">
              <a:solidFill>
                <a:schemeClr val="accent3"/>
              </a:solidFill>
              <a:ea typeface="+mn-lt"/>
              <a:cs typeface="+mn-lt"/>
            </a:rPr>
            <a:t>increasing automation</a:t>
          </a:r>
          <a:r>
            <a:rPr lang="en-US" sz="1400" b="0">
              <a:solidFill>
                <a:schemeClr val="accent3"/>
              </a:solidFill>
              <a:ea typeface="+mn-lt"/>
              <a:cs typeface="+mn-lt"/>
            </a:rPr>
            <a:t>, etc.</a:t>
          </a:r>
          <a:r>
            <a:rPr lang="en-US" sz="1400" b="0">
              <a:solidFill>
                <a:schemeClr val="accent3"/>
              </a:solidFill>
              <a:latin typeface="Candara"/>
              <a:cs typeface="Arial"/>
            </a:rPr>
            <a:t> </a:t>
          </a:r>
          <a:endParaRPr lang="en-GB" sz="1400" dirty="0">
            <a:solidFill>
              <a:schemeClr val="accent3"/>
            </a:solidFill>
          </a:endParaRPr>
        </a:p>
      </dgm:t>
    </dgm:pt>
    <dgm:pt modelId="{C847ED53-DE12-4907-9FD6-649AFE55DBB4}" type="parTrans" cxnId="{F936913F-E924-43B4-B0F9-039DFC0D3B93}">
      <dgm:prSet custT="1"/>
      <dgm:spPr/>
      <dgm:t>
        <a:bodyPr/>
        <a:lstStyle/>
        <a:p>
          <a:endParaRPr lang="en-GB" sz="1200"/>
        </a:p>
      </dgm:t>
    </dgm:pt>
    <dgm:pt modelId="{2439D1AA-52E3-4F85-A161-55CF4804F3CC}" type="sibTrans" cxnId="{F936913F-E924-43B4-B0F9-039DFC0D3B93}">
      <dgm:prSet/>
      <dgm:spPr/>
      <dgm:t>
        <a:bodyPr/>
        <a:lstStyle/>
        <a:p>
          <a:endParaRPr lang="en-GB" sz="4000"/>
        </a:p>
      </dgm:t>
    </dgm:pt>
    <dgm:pt modelId="{DD06108D-3321-4E9F-9932-9011BE7A8C88}">
      <dgm:prSet phldrT="[Text]" custT="1"/>
      <dgm:spPr/>
      <dgm:t>
        <a:bodyPr/>
        <a:lstStyle/>
        <a:p>
          <a:r>
            <a:rPr lang="en-US" sz="1800" b="1">
              <a:solidFill>
                <a:schemeClr val="accent3"/>
              </a:solidFill>
              <a:latin typeface="Arial"/>
              <a:cs typeface="Arial"/>
            </a:rPr>
            <a:t>Risk Review </a:t>
          </a:r>
          <a:r>
            <a:rPr lang="en-US" sz="1400" b="0">
              <a:solidFill>
                <a:schemeClr val="accent3"/>
              </a:solidFill>
              <a:latin typeface="Arial"/>
              <a:cs typeface="Arial"/>
            </a:rPr>
            <a:t>presents an opportunity to further investigate and identify CAPAs to improve process robustness, ensuring the quality of the drug product to the patient.</a:t>
          </a:r>
          <a:endParaRPr lang="en-GB" sz="1400" dirty="0">
            <a:solidFill>
              <a:schemeClr val="accent3"/>
            </a:solidFill>
          </a:endParaRPr>
        </a:p>
      </dgm:t>
    </dgm:pt>
    <dgm:pt modelId="{F444215F-C73C-48C2-9F00-EC2001B873C4}" type="parTrans" cxnId="{8CB23973-0C7E-4755-93AE-C4B0D170E8E0}">
      <dgm:prSet custT="1"/>
      <dgm:spPr/>
      <dgm:t>
        <a:bodyPr/>
        <a:lstStyle/>
        <a:p>
          <a:endParaRPr lang="en-GB" sz="1200"/>
        </a:p>
      </dgm:t>
    </dgm:pt>
    <dgm:pt modelId="{648766D3-F36D-41D4-8FAA-A830ABA60F98}" type="sibTrans" cxnId="{8CB23973-0C7E-4755-93AE-C4B0D170E8E0}">
      <dgm:prSet/>
      <dgm:spPr/>
      <dgm:t>
        <a:bodyPr/>
        <a:lstStyle/>
        <a:p>
          <a:endParaRPr lang="en-GB" sz="4000"/>
        </a:p>
      </dgm:t>
    </dgm:pt>
    <dgm:pt modelId="{89458D78-4D9E-4407-AC76-0684A36144DF}">
      <dgm:prSet phldrT="[Text]" custT="1"/>
      <dgm:spPr/>
      <dgm:t>
        <a:bodyPr/>
        <a:lstStyle/>
        <a:p>
          <a:pPr rtl="0">
            <a:buFont typeface="Wingdings" pitchFamily="34" charset="0"/>
            <a:buChar char="Ø"/>
          </a:pPr>
          <a:r>
            <a:rPr lang="en-US" sz="1400" b="1">
              <a:solidFill>
                <a:schemeClr val="accent3"/>
              </a:solidFill>
              <a:ea typeface="+mn-lt"/>
              <a:cs typeface="+mn-lt"/>
            </a:rPr>
            <a:t>Applying increased </a:t>
          </a:r>
          <a:r>
            <a:rPr lang="en-US" sz="1800" b="1">
              <a:solidFill>
                <a:schemeClr val="accent3"/>
              </a:solidFill>
              <a:ea typeface="+mn-lt"/>
              <a:cs typeface="+mn-lt"/>
            </a:rPr>
            <a:t>formality</a:t>
          </a:r>
          <a:r>
            <a:rPr lang="en-US" sz="1400" b="1">
              <a:solidFill>
                <a:schemeClr val="accent3"/>
              </a:solidFill>
              <a:ea typeface="+mn-lt"/>
              <a:cs typeface="+mn-lt"/>
            </a:rPr>
            <a:t> in QRM </a:t>
          </a:r>
          <a:r>
            <a:rPr lang="en-US" sz="1400" b="0">
              <a:solidFill>
                <a:schemeClr val="accent3"/>
              </a:solidFill>
              <a:ea typeface="+mn-lt"/>
              <a:cs typeface="+mn-lt"/>
            </a:rPr>
            <a:t>activities when investigating root causes may lead to the identification of the underlying factors (failure modes) that led to the human error.</a:t>
          </a:r>
          <a:r>
            <a:rPr lang="en-US" sz="1400" b="0">
              <a:solidFill>
                <a:schemeClr val="accent3"/>
              </a:solidFill>
              <a:latin typeface="Candara"/>
              <a:ea typeface="+mn-lt"/>
              <a:cs typeface="+mn-lt"/>
            </a:rPr>
            <a:t> </a:t>
          </a:r>
          <a:endParaRPr lang="en-GB" sz="1400" dirty="0">
            <a:solidFill>
              <a:schemeClr val="accent3"/>
            </a:solidFill>
          </a:endParaRPr>
        </a:p>
      </dgm:t>
    </dgm:pt>
    <dgm:pt modelId="{66D121B9-A841-4824-A312-59A390DC1E53}" type="parTrans" cxnId="{4CBF21E8-DC6A-48BF-9AEF-96F0F6EB3B52}">
      <dgm:prSet custT="1"/>
      <dgm:spPr/>
      <dgm:t>
        <a:bodyPr/>
        <a:lstStyle/>
        <a:p>
          <a:endParaRPr lang="en-GB" sz="4400"/>
        </a:p>
      </dgm:t>
    </dgm:pt>
    <dgm:pt modelId="{CA8CE4CD-F308-4ACA-A0F0-76D591A2EAEC}" type="sibTrans" cxnId="{4CBF21E8-DC6A-48BF-9AEF-96F0F6EB3B52}">
      <dgm:prSet/>
      <dgm:spPr/>
      <dgm:t>
        <a:bodyPr/>
        <a:lstStyle/>
        <a:p>
          <a:endParaRPr lang="en-GB" sz="3200"/>
        </a:p>
      </dgm:t>
    </dgm:pt>
    <dgm:pt modelId="{7DC3D37D-E450-4E81-9752-94D8F4D3CAA4}" type="pres">
      <dgm:prSet presAssocID="{E2E721BB-B140-4A6D-B876-B3E3C0422E6C}" presName="cycle" presStyleCnt="0">
        <dgm:presLayoutVars>
          <dgm:chMax val="1"/>
          <dgm:dir/>
          <dgm:animLvl val="ctr"/>
          <dgm:resizeHandles val="exact"/>
        </dgm:presLayoutVars>
      </dgm:prSet>
      <dgm:spPr/>
    </dgm:pt>
    <dgm:pt modelId="{F4BBB965-9C96-4E0C-99A6-82816F58932C}" type="pres">
      <dgm:prSet presAssocID="{5721BA0C-190C-49E6-AEAE-139FD6A649C6}" presName="centerShape" presStyleLbl="node0" presStyleIdx="0" presStyleCnt="1" custLinFactNeighborX="1688" custLinFactNeighborY="-3594"/>
      <dgm:spPr/>
    </dgm:pt>
    <dgm:pt modelId="{5B113322-D600-43E6-BA7F-A60220625DBB}" type="pres">
      <dgm:prSet presAssocID="{C847ED53-DE12-4907-9FD6-649AFE55DBB4}" presName="parTrans" presStyleLbl="bgSibTrans2D1" presStyleIdx="0" presStyleCnt="3" custAng="10807293" custScaleX="44935" custScaleY="76022" custLinFactNeighborX="30791" custLinFactNeighborY="38338"/>
      <dgm:spPr/>
    </dgm:pt>
    <dgm:pt modelId="{6E080F38-05A2-4CA2-9590-50E16BCDA56D}" type="pres">
      <dgm:prSet presAssocID="{143FC9E9-CE04-4E2F-BFC0-B5E022D00B15}" presName="node" presStyleLbl="node1" presStyleIdx="0" presStyleCnt="3" custScaleY="108738" custRadScaleRad="101935" custRadScaleInc="-17519">
        <dgm:presLayoutVars>
          <dgm:bulletEnabled val="1"/>
        </dgm:presLayoutVars>
      </dgm:prSet>
      <dgm:spPr/>
    </dgm:pt>
    <dgm:pt modelId="{D6BEC051-B4EF-40A7-B195-9D84DBA48BF5}" type="pres">
      <dgm:prSet presAssocID="{F444215F-C73C-48C2-9F00-EC2001B873C4}" presName="parTrans" presStyleLbl="bgSibTrans2D1" presStyleIdx="1" presStyleCnt="3" custAng="21557156" custFlipVert="1" custScaleX="46729" custScaleY="72640" custLinFactNeighborX="2093" custLinFactNeighborY="74229"/>
      <dgm:spPr/>
    </dgm:pt>
    <dgm:pt modelId="{B806FBBA-D327-4382-957A-12896D4D6C9D}" type="pres">
      <dgm:prSet presAssocID="{DD06108D-3321-4E9F-9932-9011BE7A8C88}" presName="node" presStyleLbl="node1" presStyleIdx="1" presStyleCnt="3" custRadScaleRad="90823" custRadScaleInc="4646">
        <dgm:presLayoutVars>
          <dgm:bulletEnabled val="1"/>
        </dgm:presLayoutVars>
      </dgm:prSet>
      <dgm:spPr/>
    </dgm:pt>
    <dgm:pt modelId="{A07CC884-E331-4288-82F6-6AD74D7DC797}" type="pres">
      <dgm:prSet presAssocID="{66D121B9-A841-4824-A312-59A390DC1E53}" presName="parTrans" presStyleLbl="bgSibTrans2D1" presStyleIdx="2" presStyleCnt="3" custAng="10879375" custScaleX="46652" custScaleY="75735" custLinFactNeighborX="-27147" custLinFactNeighborY="60361"/>
      <dgm:spPr/>
    </dgm:pt>
    <dgm:pt modelId="{27D2B703-0066-46CA-A86F-C09F0785D042}" type="pres">
      <dgm:prSet presAssocID="{89458D78-4D9E-4407-AC76-0684A36144DF}" presName="node" presStyleLbl="node1" presStyleIdx="2" presStyleCnt="3" custRadScaleRad="109821" custRadScaleInc="15121">
        <dgm:presLayoutVars>
          <dgm:bulletEnabled val="1"/>
        </dgm:presLayoutVars>
      </dgm:prSet>
      <dgm:spPr/>
    </dgm:pt>
  </dgm:ptLst>
  <dgm:cxnLst>
    <dgm:cxn modelId="{4BE7C723-3644-4404-93AD-2A8678415993}" type="presOf" srcId="{DD06108D-3321-4E9F-9932-9011BE7A8C88}" destId="{B806FBBA-D327-4382-957A-12896D4D6C9D}" srcOrd="0" destOrd="0" presId="urn:microsoft.com/office/officeart/2005/8/layout/radial4"/>
    <dgm:cxn modelId="{F936913F-E924-43B4-B0F9-039DFC0D3B93}" srcId="{5721BA0C-190C-49E6-AEAE-139FD6A649C6}" destId="{143FC9E9-CE04-4E2F-BFC0-B5E022D00B15}" srcOrd="0" destOrd="0" parTransId="{C847ED53-DE12-4907-9FD6-649AFE55DBB4}" sibTransId="{2439D1AA-52E3-4F85-A161-55CF4804F3CC}"/>
    <dgm:cxn modelId="{7E17F75E-DFB5-4090-B707-E10BCB26B997}" type="presOf" srcId="{66D121B9-A841-4824-A312-59A390DC1E53}" destId="{A07CC884-E331-4288-82F6-6AD74D7DC797}" srcOrd="0" destOrd="0" presId="urn:microsoft.com/office/officeart/2005/8/layout/radial4"/>
    <dgm:cxn modelId="{8E707746-D7C7-4572-BDE5-CEAFD1B4F250}" srcId="{E2E721BB-B140-4A6D-B876-B3E3C0422E6C}" destId="{5721BA0C-190C-49E6-AEAE-139FD6A649C6}" srcOrd="0" destOrd="0" parTransId="{1D6815AE-6482-4103-BB17-F2DD6136E11E}" sibTransId="{0F43E077-3C5A-4163-8ED5-BF0327FDD4D8}"/>
    <dgm:cxn modelId="{8CB23973-0C7E-4755-93AE-C4B0D170E8E0}" srcId="{5721BA0C-190C-49E6-AEAE-139FD6A649C6}" destId="{DD06108D-3321-4E9F-9932-9011BE7A8C88}" srcOrd="1" destOrd="0" parTransId="{F444215F-C73C-48C2-9F00-EC2001B873C4}" sibTransId="{648766D3-F36D-41D4-8FAA-A830ABA60F98}"/>
    <dgm:cxn modelId="{E4773D7C-DB2F-4A8A-AF5C-42BD043C9FB1}" type="presOf" srcId="{E2E721BB-B140-4A6D-B876-B3E3C0422E6C}" destId="{7DC3D37D-E450-4E81-9752-94D8F4D3CAA4}" srcOrd="0" destOrd="0" presId="urn:microsoft.com/office/officeart/2005/8/layout/radial4"/>
    <dgm:cxn modelId="{A7F9D57E-26C2-4FF7-AE2F-E51FE3A1F171}" type="presOf" srcId="{C847ED53-DE12-4907-9FD6-649AFE55DBB4}" destId="{5B113322-D600-43E6-BA7F-A60220625DBB}" srcOrd="0" destOrd="0" presId="urn:microsoft.com/office/officeart/2005/8/layout/radial4"/>
    <dgm:cxn modelId="{1DC74EA2-4253-4CB3-8FD7-A62CD760D96C}" type="presOf" srcId="{F444215F-C73C-48C2-9F00-EC2001B873C4}" destId="{D6BEC051-B4EF-40A7-B195-9D84DBA48BF5}" srcOrd="0" destOrd="0" presId="urn:microsoft.com/office/officeart/2005/8/layout/radial4"/>
    <dgm:cxn modelId="{9B3D33AE-762B-4E54-8A21-DC3AB3D5AA46}" type="presOf" srcId="{89458D78-4D9E-4407-AC76-0684A36144DF}" destId="{27D2B703-0066-46CA-A86F-C09F0785D042}" srcOrd="0" destOrd="0" presId="urn:microsoft.com/office/officeart/2005/8/layout/radial4"/>
    <dgm:cxn modelId="{09348DE3-9EE6-44FF-A095-198A76A4014F}" type="presOf" srcId="{143FC9E9-CE04-4E2F-BFC0-B5E022D00B15}" destId="{6E080F38-05A2-4CA2-9590-50E16BCDA56D}" srcOrd="0" destOrd="0" presId="urn:microsoft.com/office/officeart/2005/8/layout/radial4"/>
    <dgm:cxn modelId="{4CBF21E8-DC6A-48BF-9AEF-96F0F6EB3B52}" srcId="{5721BA0C-190C-49E6-AEAE-139FD6A649C6}" destId="{89458D78-4D9E-4407-AC76-0684A36144DF}" srcOrd="2" destOrd="0" parTransId="{66D121B9-A841-4824-A312-59A390DC1E53}" sibTransId="{CA8CE4CD-F308-4ACA-A0F0-76D591A2EAEC}"/>
    <dgm:cxn modelId="{7428B2FD-6700-496F-9124-F68CFCC4AAE4}" type="presOf" srcId="{5721BA0C-190C-49E6-AEAE-139FD6A649C6}" destId="{F4BBB965-9C96-4E0C-99A6-82816F58932C}" srcOrd="0" destOrd="0" presId="urn:microsoft.com/office/officeart/2005/8/layout/radial4"/>
    <dgm:cxn modelId="{C0F6AC0A-22A8-4367-BDFD-B76804536C40}" type="presParOf" srcId="{7DC3D37D-E450-4E81-9752-94D8F4D3CAA4}" destId="{F4BBB965-9C96-4E0C-99A6-82816F58932C}" srcOrd="0" destOrd="0" presId="urn:microsoft.com/office/officeart/2005/8/layout/radial4"/>
    <dgm:cxn modelId="{E871412D-8E56-4F27-88BE-28D4CE047CA1}" type="presParOf" srcId="{7DC3D37D-E450-4E81-9752-94D8F4D3CAA4}" destId="{5B113322-D600-43E6-BA7F-A60220625DBB}" srcOrd="1" destOrd="0" presId="urn:microsoft.com/office/officeart/2005/8/layout/radial4"/>
    <dgm:cxn modelId="{E50854FE-8833-4081-AC9A-0D0869723DCA}" type="presParOf" srcId="{7DC3D37D-E450-4E81-9752-94D8F4D3CAA4}" destId="{6E080F38-05A2-4CA2-9590-50E16BCDA56D}" srcOrd="2" destOrd="0" presId="urn:microsoft.com/office/officeart/2005/8/layout/radial4"/>
    <dgm:cxn modelId="{4A15E58B-BA36-4524-B738-45467B8E9360}" type="presParOf" srcId="{7DC3D37D-E450-4E81-9752-94D8F4D3CAA4}" destId="{D6BEC051-B4EF-40A7-B195-9D84DBA48BF5}" srcOrd="3" destOrd="0" presId="urn:microsoft.com/office/officeart/2005/8/layout/radial4"/>
    <dgm:cxn modelId="{13163D26-8AA8-468C-920E-AF9BDF2AC1CC}" type="presParOf" srcId="{7DC3D37D-E450-4E81-9752-94D8F4D3CAA4}" destId="{B806FBBA-D327-4382-957A-12896D4D6C9D}" srcOrd="4" destOrd="0" presId="urn:microsoft.com/office/officeart/2005/8/layout/radial4"/>
    <dgm:cxn modelId="{7C1948F8-A142-4974-B500-5E1F93B7BE9C}" type="presParOf" srcId="{7DC3D37D-E450-4E81-9752-94D8F4D3CAA4}" destId="{A07CC884-E331-4288-82F6-6AD74D7DC797}" srcOrd="5" destOrd="0" presId="urn:microsoft.com/office/officeart/2005/8/layout/radial4"/>
    <dgm:cxn modelId="{0346E0F0-41E2-4200-AF13-6880A95ED990}" type="presParOf" srcId="{7DC3D37D-E450-4E81-9752-94D8F4D3CAA4}" destId="{27D2B703-0066-46CA-A86F-C09F0785D042}"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57C79E-677E-46A8-9E73-9BBD9D96570C}" type="doc">
      <dgm:prSet loTypeId="urn:microsoft.com/office/officeart/2005/8/layout/hierarchy4" loCatId="relationship" qsTypeId="urn:microsoft.com/office/officeart/2005/8/quickstyle/simple1" qsCatId="simple" csTypeId="urn:microsoft.com/office/officeart/2005/8/colors/colorful1" csCatId="colorful" phldr="1"/>
      <dgm:spPr/>
      <dgm:t>
        <a:bodyPr/>
        <a:lstStyle/>
        <a:p>
          <a:endParaRPr lang="en-GB"/>
        </a:p>
      </dgm:t>
    </dgm:pt>
    <dgm:pt modelId="{1AEA8B5F-D522-420A-95C1-EC629E81EB3A}">
      <dgm:prSet phldrT="[Text]" custT="1"/>
      <dgm:spPr/>
      <dgm:t>
        <a:bodyPr/>
        <a:lstStyle/>
        <a:p>
          <a:pPr algn="ctr"/>
          <a:r>
            <a:rPr lang="en-US" sz="2800" b="1" kern="1200">
              <a:solidFill>
                <a:schemeClr val="bg1"/>
              </a:solidFill>
              <a:latin typeface="Arial"/>
              <a:ea typeface="+mn-ea"/>
              <a:cs typeface="Lucida Sans Unicode"/>
            </a:rPr>
            <a:t>Consider 3 examples from the pharmaceutical environment </a:t>
          </a:r>
          <a:endParaRPr lang="en-GB" sz="2800" b="1" kern="1200" dirty="0">
            <a:solidFill>
              <a:schemeClr val="bg1"/>
            </a:solidFill>
            <a:latin typeface="Arial"/>
            <a:ea typeface="+mn-ea"/>
            <a:cs typeface="Lucida Sans Unicode"/>
          </a:endParaRPr>
        </a:p>
      </dgm:t>
    </dgm:pt>
    <dgm:pt modelId="{1C7A638A-B3C7-456C-8EC3-F300E83DC7F0}" type="parTrans" cxnId="{40720454-9CE5-4621-9FFE-01B3E7FF9E44}">
      <dgm:prSet/>
      <dgm:spPr/>
      <dgm:t>
        <a:bodyPr/>
        <a:lstStyle/>
        <a:p>
          <a:endParaRPr lang="en-GB" sz="1800"/>
        </a:p>
      </dgm:t>
    </dgm:pt>
    <dgm:pt modelId="{28192580-5D05-48AE-90E6-59867341F677}" type="sibTrans" cxnId="{40720454-9CE5-4621-9FFE-01B3E7FF9E44}">
      <dgm:prSet/>
      <dgm:spPr/>
      <dgm:t>
        <a:bodyPr/>
        <a:lstStyle/>
        <a:p>
          <a:endParaRPr lang="en-GB" sz="1800"/>
        </a:p>
      </dgm:t>
    </dgm:pt>
    <dgm:pt modelId="{E4216F9D-CE42-4459-AC3F-983581D7AE5E}">
      <dgm:prSet phldrT="[Text]" custT="1"/>
      <dgm:spPr/>
      <dgm:t>
        <a:bodyPr/>
        <a:lstStyle/>
        <a:p>
          <a:pPr rtl="0">
            <a:buAutoNum type="arabicPeriod"/>
          </a:pPr>
          <a:r>
            <a:rPr lang="en-US" sz="2400" b="0">
              <a:latin typeface="+mn-lt"/>
              <a:ea typeface="+mn-lt"/>
              <a:cs typeface="+mn-lt"/>
            </a:rPr>
            <a:t>Example  1</a:t>
          </a:r>
          <a:r>
            <a:rPr lang="en-US" sz="1400" b="0">
              <a:solidFill>
                <a:schemeClr val="accent3"/>
              </a:solidFill>
              <a:latin typeface="+mn-lt"/>
              <a:ea typeface="+mn-lt"/>
              <a:cs typeface="+mn-lt"/>
            </a:rPr>
            <a:t> </a:t>
          </a:r>
        </a:p>
        <a:p>
          <a:pPr rtl="0">
            <a:buAutoNum type="arabicPeriod"/>
          </a:pPr>
          <a:r>
            <a:rPr lang="en-US" sz="1600">
              <a:latin typeface="+mn-lt"/>
            </a:rPr>
            <a:t>Sources of human variability may impact the quality of drug products, leading to potential patient harm. </a:t>
          </a:r>
          <a:r>
            <a:rPr lang="en-US" sz="1600">
              <a:solidFill>
                <a:schemeClr val="accent3"/>
              </a:solidFill>
              <a:latin typeface="+mn-lt"/>
            </a:rPr>
            <a:t>One way to </a:t>
          </a:r>
          <a:r>
            <a:rPr lang="en-US" sz="1600" b="0">
              <a:solidFill>
                <a:schemeClr val="accent3"/>
              </a:solidFill>
              <a:latin typeface="+mn-lt"/>
              <a:cs typeface="Lucida Sans Unicode"/>
            </a:rPr>
            <a:t>gain knowledge on potential sources of human variability is by considering the operator experience.</a:t>
          </a:r>
          <a:endParaRPr lang="en-US" sz="1600" b="0" dirty="0">
            <a:solidFill>
              <a:schemeClr val="accent3"/>
            </a:solidFill>
            <a:latin typeface="+mn-lt"/>
            <a:cs typeface="+mn-lt"/>
          </a:endParaRPr>
        </a:p>
      </dgm:t>
    </dgm:pt>
    <dgm:pt modelId="{9F30CB0E-997D-4B94-B233-D40B7F1458BA}" type="parTrans" cxnId="{6AE461A6-BEA6-48E7-858F-0909200F3D1E}">
      <dgm:prSet/>
      <dgm:spPr/>
      <dgm:t>
        <a:bodyPr/>
        <a:lstStyle/>
        <a:p>
          <a:endParaRPr lang="en-GB" sz="1800"/>
        </a:p>
      </dgm:t>
    </dgm:pt>
    <dgm:pt modelId="{EFD95CEE-FAA0-4E79-884C-814CC19C6693}" type="sibTrans" cxnId="{6AE461A6-BEA6-48E7-858F-0909200F3D1E}">
      <dgm:prSet/>
      <dgm:spPr/>
      <dgm:t>
        <a:bodyPr/>
        <a:lstStyle/>
        <a:p>
          <a:endParaRPr lang="en-GB" sz="1800"/>
        </a:p>
      </dgm:t>
    </dgm:pt>
    <dgm:pt modelId="{33CD38BF-3328-44FF-8EB8-D3DA4219E68E}">
      <dgm:prSet phldrT="[Text]" custT="1"/>
      <dgm:spPr/>
      <dgm:t>
        <a:bodyPr/>
        <a:lstStyle/>
        <a:p>
          <a:pPr>
            <a:buAutoNum type="arabicPeriod"/>
          </a:pPr>
          <a:r>
            <a:rPr lang="en-US" sz="2400" b="0" dirty="0">
              <a:latin typeface="+mn-lt"/>
              <a:ea typeface="+mn-lt"/>
              <a:cs typeface="+mn-lt"/>
            </a:rPr>
            <a:t>Example 2</a:t>
          </a:r>
        </a:p>
        <a:p>
          <a:pPr>
            <a:buAutoNum type="arabicPeriod"/>
          </a:pPr>
          <a:r>
            <a:rPr lang="en-US" sz="1600" dirty="0">
              <a:solidFill>
                <a:schemeClr val="accent3"/>
              </a:solidFill>
              <a:latin typeface="+mn-lt"/>
              <a:cs typeface="Arial"/>
            </a:rPr>
            <a:t>Human error can be an important indicator of poor process robustness. Risk Review activities present an opportunity to further investigate and identify CAPAs to improve process robustness to ensure the quality </a:t>
          </a:r>
          <a:r>
            <a:rPr lang="en-IE" sz="1600" b="0" dirty="0">
              <a:latin typeface="+mn-lt"/>
              <a:ea typeface="+mn-lt"/>
              <a:cs typeface="+mn-lt"/>
            </a:rPr>
            <a:t>of drug products to the patient.</a:t>
          </a:r>
          <a:endParaRPr lang="en-US" sz="1600" dirty="0">
            <a:latin typeface="+mn-lt"/>
            <a:cs typeface="+mn-lt"/>
          </a:endParaRPr>
        </a:p>
      </dgm:t>
    </dgm:pt>
    <dgm:pt modelId="{71CE20C1-B90D-4DE2-BDBA-E6C399E5DC97}" type="parTrans" cxnId="{1D873CE2-2A48-4FD6-9BF8-9DE01F99AB3D}">
      <dgm:prSet/>
      <dgm:spPr/>
      <dgm:t>
        <a:bodyPr/>
        <a:lstStyle/>
        <a:p>
          <a:endParaRPr lang="en-GB" sz="1800"/>
        </a:p>
      </dgm:t>
    </dgm:pt>
    <dgm:pt modelId="{BC385E93-2851-4E36-925A-3D3A35381245}" type="sibTrans" cxnId="{1D873CE2-2A48-4FD6-9BF8-9DE01F99AB3D}">
      <dgm:prSet/>
      <dgm:spPr/>
      <dgm:t>
        <a:bodyPr/>
        <a:lstStyle/>
        <a:p>
          <a:endParaRPr lang="en-GB" sz="1800"/>
        </a:p>
      </dgm:t>
    </dgm:pt>
    <dgm:pt modelId="{7562FA29-5188-486D-BC94-B1B11196689F}">
      <dgm:prSet phldrT="[Text]" custT="1"/>
      <dgm:spPr/>
      <dgm:t>
        <a:bodyPr/>
        <a:lstStyle/>
        <a:p>
          <a:pPr>
            <a:buNone/>
          </a:pPr>
          <a:r>
            <a:rPr lang="en-US" sz="2400" b="0" dirty="0">
              <a:cs typeface="Arial"/>
            </a:rPr>
            <a:t>Example 3</a:t>
          </a:r>
        </a:p>
        <a:p>
          <a:pPr>
            <a:buNone/>
          </a:pPr>
          <a:r>
            <a:rPr lang="en-US" sz="1600" b="0" dirty="0">
              <a:cs typeface="Arial"/>
            </a:rPr>
            <a:t>Building robustness                    into facility and equipment design can prevent human (operator) error and ensure the quality of drug products to the patient. </a:t>
          </a:r>
          <a:endParaRPr lang="en-GB" sz="1600" dirty="0"/>
        </a:p>
      </dgm:t>
    </dgm:pt>
    <dgm:pt modelId="{2F3B7AB2-F380-48B7-88A9-C2D4AFCCBB74}" type="parTrans" cxnId="{5DDC9E02-B9D5-4ACE-9E52-D97FE72F77A5}">
      <dgm:prSet/>
      <dgm:spPr/>
      <dgm:t>
        <a:bodyPr/>
        <a:lstStyle/>
        <a:p>
          <a:endParaRPr lang="en-GB" sz="1800"/>
        </a:p>
      </dgm:t>
    </dgm:pt>
    <dgm:pt modelId="{9B1F072C-E5AB-4A31-B8CF-CD2E70F300D9}" type="sibTrans" cxnId="{5DDC9E02-B9D5-4ACE-9E52-D97FE72F77A5}">
      <dgm:prSet/>
      <dgm:spPr/>
      <dgm:t>
        <a:bodyPr/>
        <a:lstStyle/>
        <a:p>
          <a:endParaRPr lang="en-GB" sz="1800"/>
        </a:p>
      </dgm:t>
    </dgm:pt>
    <dgm:pt modelId="{B8BDDAC8-BA9D-49B6-86C3-FB0FB6003CBB}" type="pres">
      <dgm:prSet presAssocID="{8B57C79E-677E-46A8-9E73-9BBD9D96570C}" presName="Name0" presStyleCnt="0">
        <dgm:presLayoutVars>
          <dgm:chPref val="1"/>
          <dgm:dir/>
          <dgm:animOne val="branch"/>
          <dgm:animLvl val="lvl"/>
          <dgm:resizeHandles/>
        </dgm:presLayoutVars>
      </dgm:prSet>
      <dgm:spPr/>
    </dgm:pt>
    <dgm:pt modelId="{C8A2F040-2EDD-443C-B477-6553172D108D}" type="pres">
      <dgm:prSet presAssocID="{1AEA8B5F-D522-420A-95C1-EC629E81EB3A}" presName="vertOne" presStyleCnt="0"/>
      <dgm:spPr/>
    </dgm:pt>
    <dgm:pt modelId="{8516E973-D497-4133-A5B7-E521CF7AA857}" type="pres">
      <dgm:prSet presAssocID="{1AEA8B5F-D522-420A-95C1-EC629E81EB3A}" presName="txOne" presStyleLbl="node0" presStyleIdx="0" presStyleCnt="1" custScaleY="17844" custLinFactNeighborY="25241">
        <dgm:presLayoutVars>
          <dgm:chPref val="3"/>
        </dgm:presLayoutVars>
      </dgm:prSet>
      <dgm:spPr/>
    </dgm:pt>
    <dgm:pt modelId="{ABB76160-A726-424D-A4CA-6C8927F558C9}" type="pres">
      <dgm:prSet presAssocID="{1AEA8B5F-D522-420A-95C1-EC629E81EB3A}" presName="parTransOne" presStyleCnt="0"/>
      <dgm:spPr/>
    </dgm:pt>
    <dgm:pt modelId="{9A39A618-4AFD-4078-9548-E15DE28354B7}" type="pres">
      <dgm:prSet presAssocID="{1AEA8B5F-D522-420A-95C1-EC629E81EB3A}" presName="horzOne" presStyleCnt="0"/>
      <dgm:spPr/>
    </dgm:pt>
    <dgm:pt modelId="{89433200-1F7A-4973-B5B3-0ECFCCDE3D93}" type="pres">
      <dgm:prSet presAssocID="{E4216F9D-CE42-4459-AC3F-983581D7AE5E}" presName="vertTwo" presStyleCnt="0"/>
      <dgm:spPr/>
    </dgm:pt>
    <dgm:pt modelId="{61D6EE82-CBC1-4270-B410-9C8482192909}" type="pres">
      <dgm:prSet presAssocID="{E4216F9D-CE42-4459-AC3F-983581D7AE5E}" presName="txTwo" presStyleLbl="node2" presStyleIdx="0" presStyleCnt="3" custLinFactNeighborY="-3098">
        <dgm:presLayoutVars>
          <dgm:chPref val="3"/>
        </dgm:presLayoutVars>
      </dgm:prSet>
      <dgm:spPr/>
    </dgm:pt>
    <dgm:pt modelId="{EB68C874-89CB-47CA-AC72-55AE69CD2023}" type="pres">
      <dgm:prSet presAssocID="{E4216F9D-CE42-4459-AC3F-983581D7AE5E}" presName="horzTwo" presStyleCnt="0"/>
      <dgm:spPr/>
    </dgm:pt>
    <dgm:pt modelId="{49EF7B7D-DA66-4F26-8F15-4264389D6F46}" type="pres">
      <dgm:prSet presAssocID="{EFD95CEE-FAA0-4E79-884C-814CC19C6693}" presName="sibSpaceTwo" presStyleCnt="0"/>
      <dgm:spPr/>
    </dgm:pt>
    <dgm:pt modelId="{526A72DB-B9C1-4C0F-9736-E4F0BC5F13A9}" type="pres">
      <dgm:prSet presAssocID="{33CD38BF-3328-44FF-8EB8-D3DA4219E68E}" presName="vertTwo" presStyleCnt="0"/>
      <dgm:spPr/>
    </dgm:pt>
    <dgm:pt modelId="{658D9EFE-0962-4C45-90F5-212BE3F1D4A6}" type="pres">
      <dgm:prSet presAssocID="{33CD38BF-3328-44FF-8EB8-D3DA4219E68E}" presName="txTwo" presStyleLbl="node2" presStyleIdx="1" presStyleCnt="3" custLinFactNeighborY="-3098">
        <dgm:presLayoutVars>
          <dgm:chPref val="3"/>
        </dgm:presLayoutVars>
      </dgm:prSet>
      <dgm:spPr/>
    </dgm:pt>
    <dgm:pt modelId="{2231E7D8-D001-428A-8F89-2195E5FD542D}" type="pres">
      <dgm:prSet presAssocID="{33CD38BF-3328-44FF-8EB8-D3DA4219E68E}" presName="horzTwo" presStyleCnt="0"/>
      <dgm:spPr/>
    </dgm:pt>
    <dgm:pt modelId="{5049778A-6EC3-4EDE-881E-EF5A2E2E99C7}" type="pres">
      <dgm:prSet presAssocID="{BC385E93-2851-4E36-925A-3D3A35381245}" presName="sibSpaceTwo" presStyleCnt="0"/>
      <dgm:spPr/>
    </dgm:pt>
    <dgm:pt modelId="{0AB2F8B9-E6A6-4516-B649-0F4FB6899805}" type="pres">
      <dgm:prSet presAssocID="{7562FA29-5188-486D-BC94-B1B11196689F}" presName="vertTwo" presStyleCnt="0"/>
      <dgm:spPr/>
    </dgm:pt>
    <dgm:pt modelId="{49DB71D7-569F-422B-A6C3-E077B381FFFC}" type="pres">
      <dgm:prSet presAssocID="{7562FA29-5188-486D-BC94-B1B11196689F}" presName="txTwo" presStyleLbl="node2" presStyleIdx="2" presStyleCnt="3" custLinFactNeighborX="114" custLinFactNeighborY="-3098">
        <dgm:presLayoutVars>
          <dgm:chPref val="3"/>
        </dgm:presLayoutVars>
      </dgm:prSet>
      <dgm:spPr/>
    </dgm:pt>
    <dgm:pt modelId="{6518FD0A-E6BE-4EF3-B781-8BB3C2B79925}" type="pres">
      <dgm:prSet presAssocID="{7562FA29-5188-486D-BC94-B1B11196689F}" presName="horzTwo" presStyleCnt="0"/>
      <dgm:spPr/>
    </dgm:pt>
  </dgm:ptLst>
  <dgm:cxnLst>
    <dgm:cxn modelId="{5DDC9E02-B9D5-4ACE-9E52-D97FE72F77A5}" srcId="{1AEA8B5F-D522-420A-95C1-EC629E81EB3A}" destId="{7562FA29-5188-486D-BC94-B1B11196689F}" srcOrd="2" destOrd="0" parTransId="{2F3B7AB2-F380-48B7-88A9-C2D4AFCCBB74}" sibTransId="{9B1F072C-E5AB-4A31-B8CF-CD2E70F300D9}"/>
    <dgm:cxn modelId="{1DEC8905-6C43-475C-8B73-2119BF9DD4DD}" type="presOf" srcId="{1AEA8B5F-D522-420A-95C1-EC629E81EB3A}" destId="{8516E973-D497-4133-A5B7-E521CF7AA857}" srcOrd="0" destOrd="0" presId="urn:microsoft.com/office/officeart/2005/8/layout/hierarchy4"/>
    <dgm:cxn modelId="{9CDC9111-F2DC-48A9-BD27-8532353FEF4D}" type="presOf" srcId="{8B57C79E-677E-46A8-9E73-9BBD9D96570C}" destId="{B8BDDAC8-BA9D-49B6-86C3-FB0FB6003CBB}" srcOrd="0" destOrd="0" presId="urn:microsoft.com/office/officeart/2005/8/layout/hierarchy4"/>
    <dgm:cxn modelId="{7F82B835-5201-4935-8910-EB009CE4D263}" type="presOf" srcId="{E4216F9D-CE42-4459-AC3F-983581D7AE5E}" destId="{61D6EE82-CBC1-4270-B410-9C8482192909}" srcOrd="0" destOrd="0" presId="urn:microsoft.com/office/officeart/2005/8/layout/hierarchy4"/>
    <dgm:cxn modelId="{40720454-9CE5-4621-9FFE-01B3E7FF9E44}" srcId="{8B57C79E-677E-46A8-9E73-9BBD9D96570C}" destId="{1AEA8B5F-D522-420A-95C1-EC629E81EB3A}" srcOrd="0" destOrd="0" parTransId="{1C7A638A-B3C7-456C-8EC3-F300E83DC7F0}" sibTransId="{28192580-5D05-48AE-90E6-59867341F677}"/>
    <dgm:cxn modelId="{6AE461A6-BEA6-48E7-858F-0909200F3D1E}" srcId="{1AEA8B5F-D522-420A-95C1-EC629E81EB3A}" destId="{E4216F9D-CE42-4459-AC3F-983581D7AE5E}" srcOrd="0" destOrd="0" parTransId="{9F30CB0E-997D-4B94-B233-D40B7F1458BA}" sibTransId="{EFD95CEE-FAA0-4E79-884C-814CC19C6693}"/>
    <dgm:cxn modelId="{A1AC39B5-9984-4FF1-92A0-5ED9CCAF878A}" type="presOf" srcId="{33CD38BF-3328-44FF-8EB8-D3DA4219E68E}" destId="{658D9EFE-0962-4C45-90F5-212BE3F1D4A6}" srcOrd="0" destOrd="0" presId="urn:microsoft.com/office/officeart/2005/8/layout/hierarchy4"/>
    <dgm:cxn modelId="{54770CBF-9B23-446E-90CB-23CB2F0A4762}" type="presOf" srcId="{7562FA29-5188-486D-BC94-B1B11196689F}" destId="{49DB71D7-569F-422B-A6C3-E077B381FFFC}" srcOrd="0" destOrd="0" presId="urn:microsoft.com/office/officeart/2005/8/layout/hierarchy4"/>
    <dgm:cxn modelId="{1D873CE2-2A48-4FD6-9BF8-9DE01F99AB3D}" srcId="{1AEA8B5F-D522-420A-95C1-EC629E81EB3A}" destId="{33CD38BF-3328-44FF-8EB8-D3DA4219E68E}" srcOrd="1" destOrd="0" parTransId="{71CE20C1-B90D-4DE2-BDBA-E6C399E5DC97}" sibTransId="{BC385E93-2851-4E36-925A-3D3A35381245}"/>
    <dgm:cxn modelId="{45F305E1-D6C5-422B-BC48-B29E8AEA93D4}" type="presParOf" srcId="{B8BDDAC8-BA9D-49B6-86C3-FB0FB6003CBB}" destId="{C8A2F040-2EDD-443C-B477-6553172D108D}" srcOrd="0" destOrd="0" presId="urn:microsoft.com/office/officeart/2005/8/layout/hierarchy4"/>
    <dgm:cxn modelId="{9A0CDD0D-458D-404F-A096-E6B3EBF3F4F3}" type="presParOf" srcId="{C8A2F040-2EDD-443C-B477-6553172D108D}" destId="{8516E973-D497-4133-A5B7-E521CF7AA857}" srcOrd="0" destOrd="0" presId="urn:microsoft.com/office/officeart/2005/8/layout/hierarchy4"/>
    <dgm:cxn modelId="{055CDF8D-1904-441F-B5EE-FE3E3902E883}" type="presParOf" srcId="{C8A2F040-2EDD-443C-B477-6553172D108D}" destId="{ABB76160-A726-424D-A4CA-6C8927F558C9}" srcOrd="1" destOrd="0" presId="urn:microsoft.com/office/officeart/2005/8/layout/hierarchy4"/>
    <dgm:cxn modelId="{41826544-C5B3-423C-B3A9-B09645EE40F8}" type="presParOf" srcId="{C8A2F040-2EDD-443C-B477-6553172D108D}" destId="{9A39A618-4AFD-4078-9548-E15DE28354B7}" srcOrd="2" destOrd="0" presId="urn:microsoft.com/office/officeart/2005/8/layout/hierarchy4"/>
    <dgm:cxn modelId="{86A81990-D948-4DC7-9785-040009EC5E63}" type="presParOf" srcId="{9A39A618-4AFD-4078-9548-E15DE28354B7}" destId="{89433200-1F7A-4973-B5B3-0ECFCCDE3D93}" srcOrd="0" destOrd="0" presId="urn:microsoft.com/office/officeart/2005/8/layout/hierarchy4"/>
    <dgm:cxn modelId="{4C7C86F1-85BE-490A-99FD-CAD81B4D4903}" type="presParOf" srcId="{89433200-1F7A-4973-B5B3-0ECFCCDE3D93}" destId="{61D6EE82-CBC1-4270-B410-9C8482192909}" srcOrd="0" destOrd="0" presId="urn:microsoft.com/office/officeart/2005/8/layout/hierarchy4"/>
    <dgm:cxn modelId="{22507656-8088-44D5-B51E-7F0C7F8BB1B0}" type="presParOf" srcId="{89433200-1F7A-4973-B5B3-0ECFCCDE3D93}" destId="{EB68C874-89CB-47CA-AC72-55AE69CD2023}" srcOrd="1" destOrd="0" presId="urn:microsoft.com/office/officeart/2005/8/layout/hierarchy4"/>
    <dgm:cxn modelId="{ACDE7D3C-49B2-4B94-A80A-14EF669C7254}" type="presParOf" srcId="{9A39A618-4AFD-4078-9548-E15DE28354B7}" destId="{49EF7B7D-DA66-4F26-8F15-4264389D6F46}" srcOrd="1" destOrd="0" presId="urn:microsoft.com/office/officeart/2005/8/layout/hierarchy4"/>
    <dgm:cxn modelId="{C738CF02-B686-4C61-A67A-813243EA05CB}" type="presParOf" srcId="{9A39A618-4AFD-4078-9548-E15DE28354B7}" destId="{526A72DB-B9C1-4C0F-9736-E4F0BC5F13A9}" srcOrd="2" destOrd="0" presId="urn:microsoft.com/office/officeart/2005/8/layout/hierarchy4"/>
    <dgm:cxn modelId="{38CD5109-A750-46C2-A52C-CBC672FC8B90}" type="presParOf" srcId="{526A72DB-B9C1-4C0F-9736-E4F0BC5F13A9}" destId="{658D9EFE-0962-4C45-90F5-212BE3F1D4A6}" srcOrd="0" destOrd="0" presId="urn:microsoft.com/office/officeart/2005/8/layout/hierarchy4"/>
    <dgm:cxn modelId="{A6D272A5-A208-44F1-B24B-FDE7BDB0CD9F}" type="presParOf" srcId="{526A72DB-B9C1-4C0F-9736-E4F0BC5F13A9}" destId="{2231E7D8-D001-428A-8F89-2195E5FD542D}" srcOrd="1" destOrd="0" presId="urn:microsoft.com/office/officeart/2005/8/layout/hierarchy4"/>
    <dgm:cxn modelId="{6DE9D9B8-483C-4996-A603-17A15239F50D}" type="presParOf" srcId="{9A39A618-4AFD-4078-9548-E15DE28354B7}" destId="{5049778A-6EC3-4EDE-881E-EF5A2E2E99C7}" srcOrd="3" destOrd="0" presId="urn:microsoft.com/office/officeart/2005/8/layout/hierarchy4"/>
    <dgm:cxn modelId="{B422E9D8-3E04-4A08-B61E-230C0B08F667}" type="presParOf" srcId="{9A39A618-4AFD-4078-9548-E15DE28354B7}" destId="{0AB2F8B9-E6A6-4516-B649-0F4FB6899805}" srcOrd="4" destOrd="0" presId="urn:microsoft.com/office/officeart/2005/8/layout/hierarchy4"/>
    <dgm:cxn modelId="{318F2435-1D03-4584-AA73-5C3CC9559DF6}" type="presParOf" srcId="{0AB2F8B9-E6A6-4516-B649-0F4FB6899805}" destId="{49DB71D7-569F-422B-A6C3-E077B381FFFC}" srcOrd="0" destOrd="0" presId="urn:microsoft.com/office/officeart/2005/8/layout/hierarchy4"/>
    <dgm:cxn modelId="{BF2F585B-822E-48C0-A220-13296796DA48}" type="presParOf" srcId="{0AB2F8B9-E6A6-4516-B649-0F4FB6899805}" destId="{6518FD0A-E6BE-4EF3-B781-8BB3C2B7992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B94012-BDEF-482B-B31D-6A7F9E85BE5F}">
      <dsp:nvSpPr>
        <dsp:cNvPr id="0" name=""/>
        <dsp:cNvSpPr/>
      </dsp:nvSpPr>
      <dsp:spPr>
        <a:xfrm>
          <a:off x="3216771" y="1431521"/>
          <a:ext cx="2243182" cy="2242982"/>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Font typeface="Arial" panose="020B0604020202020204" pitchFamily="34" charset="0"/>
            <a:buNone/>
          </a:pPr>
          <a:r>
            <a:rPr lang="en-US" sz="2300" b="1" kern="1200" dirty="0">
              <a:solidFill>
                <a:schemeClr val="bg1"/>
              </a:solidFill>
              <a:latin typeface="Arial"/>
              <a:cs typeface="Arial"/>
            </a:rPr>
            <a:t>What are the benefits of this training material?</a:t>
          </a:r>
          <a:endParaRPr lang="en-GB" sz="2300" b="1" kern="1200" dirty="0">
            <a:solidFill>
              <a:schemeClr val="bg1"/>
            </a:solidFill>
          </a:endParaRPr>
        </a:p>
      </dsp:txBody>
      <dsp:txXfrm>
        <a:off x="3545277" y="1759998"/>
        <a:ext cx="1586170" cy="1586028"/>
      </dsp:txXfrm>
    </dsp:sp>
    <dsp:sp modelId="{BADE6F0F-2119-4107-B7BA-FB229B747F9D}">
      <dsp:nvSpPr>
        <dsp:cNvPr id="0" name=""/>
        <dsp:cNvSpPr/>
      </dsp:nvSpPr>
      <dsp:spPr>
        <a:xfrm>
          <a:off x="2060274" y="184224"/>
          <a:ext cx="4521271" cy="4712978"/>
        </a:xfrm>
        <a:prstGeom prst="blockArc">
          <a:avLst>
            <a:gd name="adj1" fmla="val 16509444"/>
            <a:gd name="adj2" fmla="val 5088054"/>
            <a:gd name="adj3" fmla="val 524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E00FC81-2816-47AD-87DB-7D604E21CEC2}">
      <dsp:nvSpPr>
        <dsp:cNvPr id="0" name=""/>
        <dsp:cNvSpPr/>
      </dsp:nvSpPr>
      <dsp:spPr>
        <a:xfrm>
          <a:off x="5328592" y="522879"/>
          <a:ext cx="445859" cy="437823"/>
        </a:xfrm>
        <a:prstGeom prst="ellipse">
          <a:avLst/>
        </a:prstGeom>
        <a:solidFill>
          <a:schemeClr val="bg1"/>
        </a:solidFill>
        <a:ln w="38100" cap="flat" cmpd="sng" algn="ctr">
          <a:solidFill>
            <a:schemeClr val="bg1"/>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8BB83FF1-3AF5-4DA2-BAA4-4A6DE503C318}">
      <dsp:nvSpPr>
        <dsp:cNvPr id="0" name=""/>
        <dsp:cNvSpPr/>
      </dsp:nvSpPr>
      <dsp:spPr>
        <a:xfrm>
          <a:off x="6294957" y="0"/>
          <a:ext cx="3117202" cy="116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r>
            <a:rPr lang="en-US" sz="1600" b="0" kern="1200" dirty="0">
              <a:latin typeface="Arial"/>
              <a:cs typeface="Arial"/>
            </a:rPr>
            <a:t>Reduce confusion between concepts/terms related to QRM and its tools</a:t>
          </a:r>
          <a:endParaRPr lang="en-GB" sz="1600" kern="1200" dirty="0"/>
        </a:p>
      </dsp:txBody>
      <dsp:txXfrm>
        <a:off x="6294957" y="0"/>
        <a:ext cx="3117202" cy="1163255"/>
      </dsp:txXfrm>
    </dsp:sp>
    <dsp:sp modelId="{0483F77D-3E59-403A-A8E4-0ABEBFF3F3B1}">
      <dsp:nvSpPr>
        <dsp:cNvPr id="0" name=""/>
        <dsp:cNvSpPr/>
      </dsp:nvSpPr>
      <dsp:spPr>
        <a:xfrm flipH="1" flipV="1">
          <a:off x="6089474" y="1452071"/>
          <a:ext cx="463251" cy="432043"/>
        </a:xfrm>
        <a:prstGeom prst="ellipse">
          <a:avLst/>
        </a:prstGeom>
        <a:solidFill>
          <a:schemeClr val="bg1"/>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3A74BDB3-6D9B-49EC-95AF-2236665369F2}">
      <dsp:nvSpPr>
        <dsp:cNvPr id="0" name=""/>
        <dsp:cNvSpPr/>
      </dsp:nvSpPr>
      <dsp:spPr>
        <a:xfrm>
          <a:off x="7239950" y="1120896"/>
          <a:ext cx="2529934" cy="116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r>
            <a:rPr lang="en-US" sz="1600" b="0" kern="1200">
              <a:solidFill>
                <a:schemeClr val="tx1"/>
              </a:solidFill>
              <a:latin typeface="+mn-lt"/>
              <a:cs typeface="Arial"/>
            </a:rPr>
            <a:t>Illustrate how the QRM tools may link hazards to failure modes</a:t>
          </a:r>
          <a:r>
            <a:rPr lang="en-US" sz="1600" b="0" kern="1200">
              <a:solidFill>
                <a:schemeClr val="tx1"/>
              </a:solidFill>
              <a:highlight>
                <a:srgbClr val="FFFF00"/>
              </a:highlight>
              <a:latin typeface="+mn-lt"/>
              <a:cs typeface="Arial"/>
            </a:rPr>
            <a:t> </a:t>
          </a:r>
          <a:endParaRPr lang="en-GB" sz="1600" b="0" kern="1200" dirty="0">
            <a:solidFill>
              <a:schemeClr val="tx1"/>
            </a:solidFill>
            <a:highlight>
              <a:srgbClr val="FFFF00"/>
            </a:highlight>
            <a:latin typeface="+mn-lt"/>
          </a:endParaRPr>
        </a:p>
      </dsp:txBody>
      <dsp:txXfrm>
        <a:off x="7239950" y="1120896"/>
        <a:ext cx="2529934" cy="1163255"/>
      </dsp:txXfrm>
    </dsp:sp>
    <dsp:sp modelId="{19E4179B-1F29-4863-B376-2A973A4E3F78}">
      <dsp:nvSpPr>
        <dsp:cNvPr id="0" name=""/>
        <dsp:cNvSpPr/>
      </dsp:nvSpPr>
      <dsp:spPr>
        <a:xfrm>
          <a:off x="6192690" y="2820220"/>
          <a:ext cx="468035" cy="437510"/>
        </a:xfrm>
        <a:prstGeom prst="ellipse">
          <a:avLst/>
        </a:prstGeom>
        <a:solidFill>
          <a:schemeClr val="bg1"/>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00922DC7-31D6-4766-A80F-5E3DB9A06017}">
      <dsp:nvSpPr>
        <dsp:cNvPr id="0" name=""/>
        <dsp:cNvSpPr/>
      </dsp:nvSpPr>
      <dsp:spPr>
        <a:xfrm>
          <a:off x="7090068" y="2603425"/>
          <a:ext cx="3238469" cy="116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r>
            <a:rPr lang="en-US" sz="1600" b="0" kern="1200" dirty="0">
              <a:latin typeface="Arial"/>
              <a:cs typeface="Arial"/>
            </a:rPr>
            <a:t>Provide tips and techniques on how to better identify and document failure modes</a:t>
          </a:r>
          <a:endParaRPr lang="en-GB" sz="1600" kern="1200" dirty="0"/>
        </a:p>
      </dsp:txBody>
      <dsp:txXfrm>
        <a:off x="7090068" y="2603425"/>
        <a:ext cx="3238469" cy="1163255"/>
      </dsp:txXfrm>
    </dsp:sp>
    <dsp:sp modelId="{191C1AB3-F338-4497-B072-B46E5D208851}">
      <dsp:nvSpPr>
        <dsp:cNvPr id="0" name=""/>
        <dsp:cNvSpPr/>
      </dsp:nvSpPr>
      <dsp:spPr>
        <a:xfrm>
          <a:off x="5381147" y="4077821"/>
          <a:ext cx="471304" cy="483163"/>
        </a:xfrm>
        <a:prstGeom prst="ellipse">
          <a:avLst/>
        </a:prstGeom>
        <a:solidFill>
          <a:schemeClr val="bg1"/>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A1FB57C5-FD64-41C0-A473-850A2E45C31C}">
      <dsp:nvSpPr>
        <dsp:cNvPr id="0" name=""/>
        <dsp:cNvSpPr/>
      </dsp:nvSpPr>
      <dsp:spPr>
        <a:xfrm>
          <a:off x="6246696" y="3961218"/>
          <a:ext cx="3717004" cy="1163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r>
            <a:rPr lang="en-IE" sz="1600" b="0" kern="1200" dirty="0">
              <a:solidFill>
                <a:schemeClr val="tx1"/>
              </a:solidFill>
              <a:latin typeface="Arial"/>
              <a:cs typeface="Arial"/>
            </a:rPr>
            <a:t>Explain how investigating human error issues is beneficial to help identify underlying failure modes or hazards to product quality</a:t>
          </a:r>
          <a:endParaRPr lang="en-GB" sz="1600" kern="1200" dirty="0"/>
        </a:p>
      </dsp:txBody>
      <dsp:txXfrm>
        <a:off x="6246696" y="3961218"/>
        <a:ext cx="3717004" cy="11632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B08E7-296E-490C-B1BA-61EEB84D0C99}">
      <dsp:nvSpPr>
        <dsp:cNvPr id="0" name=""/>
        <dsp:cNvSpPr/>
      </dsp:nvSpPr>
      <dsp:spPr>
        <a:xfrm>
          <a:off x="1377" y="1429710"/>
          <a:ext cx="2685195" cy="2685195"/>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7775" tIns="20320" rIns="147775"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mn-lt"/>
              <a:cs typeface="Lucida Sans Unicode"/>
            </a:rPr>
            <a:t> 1. Prepare for Better Brainstorming</a:t>
          </a:r>
          <a:endParaRPr lang="en-US" sz="1600" kern="1200" dirty="0">
            <a:latin typeface="+mn-lt"/>
          </a:endParaRPr>
        </a:p>
      </dsp:txBody>
      <dsp:txXfrm>
        <a:off x="394615" y="1822948"/>
        <a:ext cx="1898719" cy="1898719"/>
      </dsp:txXfrm>
    </dsp:sp>
    <dsp:sp modelId="{2C0961F9-269C-4DC6-9AE5-22E8C8171D7B}">
      <dsp:nvSpPr>
        <dsp:cNvPr id="0" name=""/>
        <dsp:cNvSpPr/>
      </dsp:nvSpPr>
      <dsp:spPr>
        <a:xfrm>
          <a:off x="2149533" y="1429710"/>
          <a:ext cx="2685195" cy="2685195"/>
        </a:xfrm>
        <a:prstGeom prst="ellipse">
          <a:avLst/>
        </a:prstGeom>
        <a:solidFill>
          <a:schemeClr val="accent5">
            <a:alpha val="50000"/>
            <a:hueOff val="1285709"/>
            <a:satOff val="2937"/>
            <a:lumOff val="-81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7775" tIns="20320" rIns="147775"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mn-lt"/>
              <a:cs typeface="Lucida Sans Unicode"/>
            </a:rPr>
            <a:t>2. </a:t>
          </a:r>
          <a:r>
            <a:rPr lang="en-US" sz="1600" kern="1200" dirty="0">
              <a:latin typeface="+mn-lt"/>
            </a:rPr>
            <a:t>Evaluate the Number of Causes Associated with each proposed Failure </a:t>
          </a:r>
          <a:r>
            <a:rPr lang="en-US" sz="1600" kern="1200" dirty="0">
              <a:latin typeface="+mn-lt"/>
              <a:cs typeface="Lucida Sans Unicode"/>
            </a:rPr>
            <a:t>Mode </a:t>
          </a:r>
          <a:r>
            <a:rPr lang="en-US" sz="1600" kern="1200" dirty="0"/>
            <a:t>when evaluating the proposed Failure Mode</a:t>
          </a:r>
          <a:endParaRPr lang="en-US" sz="1600" kern="1200" dirty="0">
            <a:latin typeface="+mn-lt"/>
          </a:endParaRPr>
        </a:p>
      </dsp:txBody>
      <dsp:txXfrm>
        <a:off x="2542771" y="1822948"/>
        <a:ext cx="1898719" cy="1898719"/>
      </dsp:txXfrm>
    </dsp:sp>
    <dsp:sp modelId="{94C893FF-3E35-4EF9-A5AC-EF6438CDC5C8}">
      <dsp:nvSpPr>
        <dsp:cNvPr id="0" name=""/>
        <dsp:cNvSpPr/>
      </dsp:nvSpPr>
      <dsp:spPr>
        <a:xfrm>
          <a:off x="4297690" y="1429710"/>
          <a:ext cx="2685195" cy="2685195"/>
        </a:xfrm>
        <a:prstGeom prst="ellipse">
          <a:avLst/>
        </a:prstGeom>
        <a:solidFill>
          <a:schemeClr val="accent5">
            <a:alpha val="50000"/>
            <a:hueOff val="2571418"/>
            <a:satOff val="5874"/>
            <a:lumOff val="-16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7775" tIns="20320" rIns="147775"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mn-lt"/>
              <a:cs typeface="Lucida Sans Unicode"/>
            </a:rPr>
            <a:t>3. </a:t>
          </a:r>
          <a:r>
            <a:rPr lang="en-US" sz="1600" kern="1200" dirty="0">
              <a:latin typeface="+mn-lt"/>
            </a:rPr>
            <a:t>Encourage and Capture the Reporting of Near Miss Incidents</a:t>
          </a:r>
          <a:r>
            <a:rPr lang="en-US" sz="1600" kern="1200" dirty="0">
              <a:latin typeface="+mn-lt"/>
              <a:cs typeface="Lucida Sans Unicode"/>
            </a:rPr>
            <a:t> </a:t>
          </a:r>
          <a:endParaRPr lang="en-US" sz="1600" kern="1200" dirty="0">
            <a:latin typeface="+mn-lt"/>
          </a:endParaRPr>
        </a:p>
      </dsp:txBody>
      <dsp:txXfrm>
        <a:off x="4690928" y="1822948"/>
        <a:ext cx="1898719" cy="1898719"/>
      </dsp:txXfrm>
    </dsp:sp>
    <dsp:sp modelId="{251DA5EA-7C9C-4FAD-81AF-C641677EC303}">
      <dsp:nvSpPr>
        <dsp:cNvPr id="0" name=""/>
        <dsp:cNvSpPr/>
      </dsp:nvSpPr>
      <dsp:spPr>
        <a:xfrm>
          <a:off x="6445846" y="1429710"/>
          <a:ext cx="2685195" cy="2685195"/>
        </a:xfrm>
        <a:prstGeom prst="ellipse">
          <a:avLst/>
        </a:prstGeom>
        <a:solidFill>
          <a:schemeClr val="accent5">
            <a:alpha val="50000"/>
            <a:hueOff val="3857127"/>
            <a:satOff val="8811"/>
            <a:lumOff val="-24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7775" tIns="20320" rIns="147775"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mn-lt"/>
              <a:cs typeface="Lucida Sans Unicode"/>
            </a:rPr>
            <a:t>4. </a:t>
          </a:r>
          <a:r>
            <a:rPr lang="en-US" sz="1600" kern="1200" dirty="0">
              <a:latin typeface="+mn-lt"/>
            </a:rPr>
            <a:t>Do not Merely Map the Process</a:t>
          </a:r>
          <a:r>
            <a:rPr lang="en-US" sz="1600" kern="1200" dirty="0">
              <a:latin typeface="+mn-lt"/>
              <a:cs typeface="Lucida Sans Unicode"/>
            </a:rPr>
            <a:t>, assemble</a:t>
          </a:r>
          <a:r>
            <a:rPr lang="en-US" sz="1600" kern="1200" dirty="0">
              <a:latin typeface="+mn-lt"/>
            </a:rPr>
            <a:t> Comprehensive Data on the</a:t>
          </a:r>
          <a:r>
            <a:rPr lang="en-US" sz="1600" kern="1200" dirty="0">
              <a:latin typeface="+mn-lt"/>
              <a:cs typeface="Lucida Sans Unicode"/>
            </a:rPr>
            <a:t> item under study</a:t>
          </a:r>
          <a:endParaRPr lang="en-US" sz="1600" kern="1200" dirty="0">
            <a:latin typeface="+mn-lt"/>
          </a:endParaRPr>
        </a:p>
      </dsp:txBody>
      <dsp:txXfrm>
        <a:off x="6839084" y="1822948"/>
        <a:ext cx="1898719" cy="1898719"/>
      </dsp:txXfrm>
    </dsp:sp>
    <dsp:sp modelId="{623B8EA5-C53D-4442-B181-B577DB1C504F}">
      <dsp:nvSpPr>
        <dsp:cNvPr id="0" name=""/>
        <dsp:cNvSpPr/>
      </dsp:nvSpPr>
      <dsp:spPr>
        <a:xfrm>
          <a:off x="8594003" y="1429710"/>
          <a:ext cx="2685195" cy="2685195"/>
        </a:xfrm>
        <a:prstGeom prst="ellipse">
          <a:avLst/>
        </a:prstGeom>
        <a:solidFill>
          <a:schemeClr val="accent5">
            <a:alpha val="50000"/>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7775" tIns="20320" rIns="147775"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mn-lt"/>
              <a:cs typeface="Lucida Sans Unicode"/>
            </a:rPr>
            <a:t>5. Look</a:t>
          </a:r>
          <a:r>
            <a:rPr lang="en-US" sz="1600" kern="1200" dirty="0">
              <a:latin typeface="+mn-lt"/>
            </a:rPr>
            <a:t> for Strength of Evidence when Expert Judgment and Informed Opinions Are Used</a:t>
          </a:r>
          <a:endParaRPr lang="en-US" sz="1600" kern="1200" dirty="0">
            <a:latin typeface="+mn-lt"/>
            <a:cs typeface="Lucida Sans Unicode"/>
          </a:endParaRPr>
        </a:p>
      </dsp:txBody>
      <dsp:txXfrm>
        <a:off x="8987241" y="1822948"/>
        <a:ext cx="1898719" cy="18987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DE39F-21CD-4A60-8BA4-58EBBFB6971B}">
      <dsp:nvSpPr>
        <dsp:cNvPr id="0" name=""/>
        <dsp:cNvSpPr/>
      </dsp:nvSpPr>
      <dsp:spPr>
        <a:xfrm>
          <a:off x="3132836" y="1401364"/>
          <a:ext cx="2201918" cy="20898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rtl="0">
            <a:lnSpc>
              <a:spcPct val="90000"/>
            </a:lnSpc>
            <a:spcBef>
              <a:spcPct val="0"/>
            </a:spcBef>
            <a:spcAft>
              <a:spcPct val="35000"/>
            </a:spcAft>
            <a:buNone/>
          </a:pPr>
          <a:r>
            <a:rPr lang="en-GB" sz="2100" kern="1200">
              <a:solidFill>
                <a:schemeClr val="tx1"/>
              </a:solidFill>
            </a:rPr>
            <a:t>What does</a:t>
          </a:r>
          <a:r>
            <a:rPr lang="en-GB" sz="2100" kern="1200">
              <a:solidFill>
                <a:schemeClr val="tx1"/>
              </a:solidFill>
              <a:latin typeface="Candara"/>
              <a:cs typeface="Lucida Sans Unicode"/>
            </a:rPr>
            <a:t> </a:t>
          </a:r>
          <a:r>
            <a:rPr lang="en-GB" sz="2100" kern="1200">
              <a:solidFill>
                <a:schemeClr val="tx1"/>
              </a:solidFill>
            </a:rPr>
            <a:t>human error indicate?</a:t>
          </a:r>
          <a:endParaRPr lang="en-GB" sz="2100" kern="1200" dirty="0">
            <a:solidFill>
              <a:schemeClr val="tx1"/>
            </a:solidFill>
          </a:endParaRPr>
        </a:p>
      </dsp:txBody>
      <dsp:txXfrm>
        <a:off x="3455299" y="1707421"/>
        <a:ext cx="1556992" cy="1477777"/>
      </dsp:txXfrm>
    </dsp:sp>
    <dsp:sp modelId="{0D99965F-C152-4437-BE71-1CBC8CBE6A4C}">
      <dsp:nvSpPr>
        <dsp:cNvPr id="0" name=""/>
        <dsp:cNvSpPr/>
      </dsp:nvSpPr>
      <dsp:spPr>
        <a:xfrm rot="16159223">
          <a:off x="4203769" y="1133296"/>
          <a:ext cx="34514" cy="473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rot="10800000">
        <a:off x="4209007" y="1233094"/>
        <a:ext cx="24160" cy="283864"/>
      </dsp:txXfrm>
    </dsp:sp>
    <dsp:sp modelId="{61EFBA37-B914-45FB-BA7F-628C86F40DD2}">
      <dsp:nvSpPr>
        <dsp:cNvPr id="0" name=""/>
        <dsp:cNvSpPr/>
      </dsp:nvSpPr>
      <dsp:spPr>
        <a:xfrm>
          <a:off x="3375132" y="-300160"/>
          <a:ext cx="1671581" cy="163653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accent3"/>
              </a:solidFill>
            </a:rPr>
            <a:t>May be a symptom and not a cause for something to go wrong</a:t>
          </a:r>
        </a:p>
      </dsp:txBody>
      <dsp:txXfrm>
        <a:off x="3619929" y="-60496"/>
        <a:ext cx="1181987" cy="1157202"/>
      </dsp:txXfrm>
    </dsp:sp>
    <dsp:sp modelId="{95D3254C-89F9-49B5-ACC7-D3F39A9866C7}">
      <dsp:nvSpPr>
        <dsp:cNvPr id="0" name=""/>
        <dsp:cNvSpPr/>
      </dsp:nvSpPr>
      <dsp:spPr>
        <a:xfrm rot="44097">
          <a:off x="5397567" y="2225659"/>
          <a:ext cx="151590" cy="473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397569" y="2319988"/>
        <a:ext cx="106113" cy="283864"/>
      </dsp:txXfrm>
    </dsp:sp>
    <dsp:sp modelId="{DBC32C5B-F827-476F-BBD9-0A231E1D0B42}">
      <dsp:nvSpPr>
        <dsp:cNvPr id="0" name=""/>
        <dsp:cNvSpPr/>
      </dsp:nvSpPr>
      <dsp:spPr>
        <a:xfrm>
          <a:off x="5620547" y="1323439"/>
          <a:ext cx="2378499" cy="23118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b="0" kern="1200" dirty="0">
              <a:solidFill>
                <a:schemeClr val="accent3"/>
              </a:solidFill>
              <a:latin typeface="Arial"/>
              <a:cs typeface="Arial"/>
            </a:rPr>
            <a:t>May be an indicator of poorly designed equipment (e.g., human/machine interface)</a:t>
          </a:r>
          <a:endParaRPr lang="en-GB" sz="1600" b="0" kern="1200" dirty="0">
            <a:solidFill>
              <a:schemeClr val="accent3"/>
            </a:solidFill>
            <a:latin typeface="Candara"/>
            <a:ea typeface="+mn-lt"/>
            <a:cs typeface="Lucida Sans Unicode"/>
          </a:endParaRPr>
        </a:p>
      </dsp:txBody>
      <dsp:txXfrm>
        <a:off x="5968870" y="1661999"/>
        <a:ext cx="1681853" cy="1634713"/>
      </dsp:txXfrm>
    </dsp:sp>
    <dsp:sp modelId="{37317597-037E-4F56-8366-01EA4E1C39C7}">
      <dsp:nvSpPr>
        <dsp:cNvPr id="0" name=""/>
        <dsp:cNvSpPr/>
      </dsp:nvSpPr>
      <dsp:spPr>
        <a:xfrm rot="10684171">
          <a:off x="2925252" y="2251382"/>
          <a:ext cx="147236" cy="473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rot="10800000">
        <a:off x="2969410" y="2345259"/>
        <a:ext cx="103065" cy="283864"/>
      </dsp:txXfrm>
    </dsp:sp>
    <dsp:sp modelId="{AA059FDC-1607-45FD-8C0A-059517EC6B76}">
      <dsp:nvSpPr>
        <dsp:cNvPr id="0" name=""/>
        <dsp:cNvSpPr/>
      </dsp:nvSpPr>
      <dsp:spPr>
        <a:xfrm>
          <a:off x="2" y="1187006"/>
          <a:ext cx="2856782" cy="270772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accent3"/>
              </a:solidFill>
              <a:ea typeface="+mn-lt"/>
              <a:cs typeface="+mn-lt"/>
            </a:rPr>
            <a:t>May be an indicator of incomplete knowledge </a:t>
          </a:r>
          <a:r>
            <a:rPr lang="en-US" sz="1800" b="0" kern="1200" dirty="0">
              <a:solidFill>
                <a:schemeClr val="accent3"/>
              </a:solidFill>
              <a:latin typeface="Arial"/>
              <a:ea typeface="+mn-lt"/>
              <a:cs typeface="Arial"/>
            </a:rPr>
            <a:t>regarding the root causes of process variability (i.e., failure modes</a:t>
          </a:r>
          <a:endParaRPr lang="en-US" sz="1800" kern="1200" dirty="0">
            <a:solidFill>
              <a:schemeClr val="accent3"/>
            </a:solidFill>
          </a:endParaRPr>
        </a:p>
      </dsp:txBody>
      <dsp:txXfrm>
        <a:off x="418368" y="1583543"/>
        <a:ext cx="2020050" cy="1914651"/>
      </dsp:txXfrm>
    </dsp:sp>
    <dsp:sp modelId="{A875E1C6-69A1-4FB5-90EE-1B8F58FB0247}">
      <dsp:nvSpPr>
        <dsp:cNvPr id="0" name=""/>
        <dsp:cNvSpPr/>
      </dsp:nvSpPr>
      <dsp:spPr>
        <a:xfrm rot="5373428">
          <a:off x="4215873" y="3302941"/>
          <a:ext cx="52745" cy="473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223723" y="3389651"/>
        <a:ext cx="36922" cy="283864"/>
      </dsp:txXfrm>
    </dsp:sp>
    <dsp:sp modelId="{66E26AB7-0FEB-4F03-BC9A-ECA7AA1CB730}">
      <dsp:nvSpPr>
        <dsp:cNvPr id="0" name=""/>
        <dsp:cNvSpPr/>
      </dsp:nvSpPr>
      <dsp:spPr>
        <a:xfrm>
          <a:off x="3390534" y="3590720"/>
          <a:ext cx="1717361" cy="17007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accent3"/>
              </a:solidFill>
              <a:latin typeface="Arial"/>
              <a:ea typeface="+mn-lt"/>
              <a:cs typeface="Arial"/>
            </a:rPr>
            <a:t>May be an indicator of potential patient harm</a:t>
          </a:r>
          <a:endParaRPr lang="en-US" sz="1800" kern="1200" dirty="0">
            <a:solidFill>
              <a:schemeClr val="accent3"/>
            </a:solidFill>
          </a:endParaRPr>
        </a:p>
      </dsp:txBody>
      <dsp:txXfrm>
        <a:off x="3642036" y="3839787"/>
        <a:ext cx="1214357" cy="12025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BB965-9C96-4E0C-99A6-82816F58932C}">
      <dsp:nvSpPr>
        <dsp:cNvPr id="0" name=""/>
        <dsp:cNvSpPr/>
      </dsp:nvSpPr>
      <dsp:spPr>
        <a:xfrm>
          <a:off x="3563133" y="2999005"/>
          <a:ext cx="2546922" cy="25469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GB" sz="2000" kern="1200">
              <a:solidFill>
                <a:schemeClr val="tx1"/>
              </a:solidFill>
            </a:rPr>
            <a:t>What can be done to avoid incorrectly assigning human error as the root cause?</a:t>
          </a:r>
          <a:r>
            <a:rPr lang="en-GB" sz="2000" kern="1200">
              <a:solidFill>
                <a:schemeClr val="tx1"/>
              </a:solidFill>
              <a:latin typeface="Candara"/>
              <a:cs typeface="Lucida Sans Unicode"/>
            </a:rPr>
            <a:t> </a:t>
          </a:r>
          <a:endParaRPr lang="en-GB" sz="2000" kern="1200" dirty="0">
            <a:solidFill>
              <a:schemeClr val="tx1"/>
            </a:solidFill>
          </a:endParaRPr>
        </a:p>
      </dsp:txBody>
      <dsp:txXfrm>
        <a:off x="3936121" y="3371993"/>
        <a:ext cx="1800946" cy="1800946"/>
      </dsp:txXfrm>
    </dsp:sp>
    <dsp:sp modelId="{5B113322-D600-43E6-BA7F-A60220625DBB}">
      <dsp:nvSpPr>
        <dsp:cNvPr id="0" name=""/>
        <dsp:cNvSpPr/>
      </dsp:nvSpPr>
      <dsp:spPr>
        <a:xfrm rot="1209589">
          <a:off x="2653717" y="3410804"/>
          <a:ext cx="1004786" cy="55182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080F38-05A2-4CA2-9590-50E16BCDA56D}">
      <dsp:nvSpPr>
        <dsp:cNvPr id="0" name=""/>
        <dsp:cNvSpPr/>
      </dsp:nvSpPr>
      <dsp:spPr>
        <a:xfrm>
          <a:off x="207446" y="1972935"/>
          <a:ext cx="2419576" cy="2104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rtl="0">
            <a:lnSpc>
              <a:spcPct val="90000"/>
            </a:lnSpc>
            <a:spcBef>
              <a:spcPct val="0"/>
            </a:spcBef>
            <a:spcAft>
              <a:spcPct val="35000"/>
            </a:spcAft>
            <a:buNone/>
          </a:pPr>
          <a:r>
            <a:rPr lang="en-US" sz="1400" b="1" kern="1200">
              <a:solidFill>
                <a:schemeClr val="accent3"/>
              </a:solidFill>
              <a:ea typeface="+mn-lt"/>
              <a:cs typeface="+mn-lt"/>
            </a:rPr>
            <a:t>Understanding </a:t>
          </a:r>
          <a:r>
            <a:rPr lang="en-US" sz="1800" b="1" kern="1200">
              <a:solidFill>
                <a:schemeClr val="accent3"/>
              </a:solidFill>
              <a:ea typeface="+mn-lt"/>
              <a:cs typeface="+mn-lt"/>
            </a:rPr>
            <a:t>variability</a:t>
          </a:r>
          <a:r>
            <a:rPr lang="en-US" sz="1400" b="1" kern="1200">
              <a:solidFill>
                <a:schemeClr val="accent3"/>
              </a:solidFill>
              <a:ea typeface="+mn-lt"/>
              <a:cs typeface="+mn-lt"/>
            </a:rPr>
            <a:t> </a:t>
          </a:r>
          <a:r>
            <a:rPr lang="en-US" sz="1400" b="0" kern="1200">
              <a:solidFill>
                <a:schemeClr val="accent3"/>
              </a:solidFill>
              <a:ea typeface="+mn-lt"/>
              <a:cs typeface="+mn-lt"/>
            </a:rPr>
            <a:t>(e.g.,</a:t>
          </a:r>
          <a:r>
            <a:rPr lang="en-US" sz="1400" b="0" kern="1200">
              <a:solidFill>
                <a:schemeClr val="accent3"/>
              </a:solidFill>
              <a:latin typeface="Candara"/>
              <a:ea typeface="+mn-lt"/>
              <a:cs typeface="+mn-lt"/>
            </a:rPr>
            <a:t> </a:t>
          </a:r>
          <a:r>
            <a:rPr lang="en-US" sz="1400" b="0" kern="1200">
              <a:solidFill>
                <a:schemeClr val="accent3"/>
              </a:solidFill>
              <a:ea typeface="+mn-lt"/>
              <a:cs typeface="+mn-lt"/>
            </a:rPr>
            <a:t>in operator technique) may provide knowledge that is instrumental in correctly diagnosing the root cause(s) of human error, and implementing effective CAPAs, such as </a:t>
          </a:r>
          <a:r>
            <a:rPr lang="en-US" sz="1400" b="1" kern="1200">
              <a:solidFill>
                <a:schemeClr val="accent3"/>
              </a:solidFill>
              <a:ea typeface="+mn-lt"/>
              <a:cs typeface="+mn-lt"/>
            </a:rPr>
            <a:t>increasing automation</a:t>
          </a:r>
          <a:r>
            <a:rPr lang="en-US" sz="1400" b="0" kern="1200">
              <a:solidFill>
                <a:schemeClr val="accent3"/>
              </a:solidFill>
              <a:ea typeface="+mn-lt"/>
              <a:cs typeface="+mn-lt"/>
            </a:rPr>
            <a:t>, etc.</a:t>
          </a:r>
          <a:r>
            <a:rPr lang="en-US" sz="1400" b="0" kern="1200">
              <a:solidFill>
                <a:schemeClr val="accent3"/>
              </a:solidFill>
              <a:latin typeface="Candara"/>
              <a:cs typeface="Arial"/>
            </a:rPr>
            <a:t> </a:t>
          </a:r>
          <a:endParaRPr lang="en-GB" sz="1400" kern="1200" dirty="0">
            <a:solidFill>
              <a:schemeClr val="accent3"/>
            </a:solidFill>
          </a:endParaRPr>
        </a:p>
      </dsp:txBody>
      <dsp:txXfrm>
        <a:off x="269093" y="2034582"/>
        <a:ext cx="2296282" cy="1981505"/>
      </dsp:txXfrm>
    </dsp:sp>
    <dsp:sp modelId="{D6BEC051-B4EF-40A7-B195-9D84DBA48BF5}">
      <dsp:nvSpPr>
        <dsp:cNvPr id="0" name=""/>
        <dsp:cNvSpPr/>
      </dsp:nvSpPr>
      <dsp:spPr>
        <a:xfrm rot="5400000" flipV="1">
          <a:off x="4522399" y="2378910"/>
          <a:ext cx="749600" cy="52727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06FBBA-D327-4382-957A-12896D4D6C9D}">
      <dsp:nvSpPr>
        <dsp:cNvPr id="0" name=""/>
        <dsp:cNvSpPr/>
      </dsp:nvSpPr>
      <dsp:spPr>
        <a:xfrm>
          <a:off x="3663832" y="333898"/>
          <a:ext cx="2419576" cy="1935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b="1" kern="1200">
              <a:solidFill>
                <a:schemeClr val="accent3"/>
              </a:solidFill>
              <a:latin typeface="Arial"/>
              <a:cs typeface="Arial"/>
            </a:rPr>
            <a:t>Risk Review </a:t>
          </a:r>
          <a:r>
            <a:rPr lang="en-US" sz="1400" b="0" kern="1200">
              <a:solidFill>
                <a:schemeClr val="accent3"/>
              </a:solidFill>
              <a:latin typeface="Arial"/>
              <a:cs typeface="Arial"/>
            </a:rPr>
            <a:t>presents an opportunity to further investigate and identify CAPAs to improve process robustness, ensuring the quality of the drug product to the patient.</a:t>
          </a:r>
          <a:endParaRPr lang="en-GB" sz="1400" kern="1200" dirty="0">
            <a:solidFill>
              <a:schemeClr val="accent3"/>
            </a:solidFill>
          </a:endParaRPr>
        </a:p>
      </dsp:txBody>
      <dsp:txXfrm>
        <a:off x="3720526" y="390592"/>
        <a:ext cx="2306188" cy="1822273"/>
      </dsp:txXfrm>
    </dsp:sp>
    <dsp:sp modelId="{A07CC884-E331-4288-82F6-6AD74D7DC797}">
      <dsp:nvSpPr>
        <dsp:cNvPr id="0" name=""/>
        <dsp:cNvSpPr/>
      </dsp:nvSpPr>
      <dsp:spPr>
        <a:xfrm rot="9486855">
          <a:off x="6025914" y="3432619"/>
          <a:ext cx="1063092" cy="54973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D2B703-0066-46CA-A86F-C09F0785D042}">
      <dsp:nvSpPr>
        <dsp:cNvPr id="0" name=""/>
        <dsp:cNvSpPr/>
      </dsp:nvSpPr>
      <dsp:spPr>
        <a:xfrm>
          <a:off x="7013471" y="1852504"/>
          <a:ext cx="2419576" cy="1935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rtl="0">
            <a:lnSpc>
              <a:spcPct val="90000"/>
            </a:lnSpc>
            <a:spcBef>
              <a:spcPct val="0"/>
            </a:spcBef>
            <a:spcAft>
              <a:spcPct val="35000"/>
            </a:spcAft>
            <a:buFont typeface="Wingdings" pitchFamily="34" charset="0"/>
            <a:buNone/>
          </a:pPr>
          <a:r>
            <a:rPr lang="en-US" sz="1400" b="1" kern="1200">
              <a:solidFill>
                <a:schemeClr val="accent3"/>
              </a:solidFill>
              <a:ea typeface="+mn-lt"/>
              <a:cs typeface="+mn-lt"/>
            </a:rPr>
            <a:t>Applying increased </a:t>
          </a:r>
          <a:r>
            <a:rPr lang="en-US" sz="1800" b="1" kern="1200">
              <a:solidFill>
                <a:schemeClr val="accent3"/>
              </a:solidFill>
              <a:ea typeface="+mn-lt"/>
              <a:cs typeface="+mn-lt"/>
            </a:rPr>
            <a:t>formality</a:t>
          </a:r>
          <a:r>
            <a:rPr lang="en-US" sz="1400" b="1" kern="1200">
              <a:solidFill>
                <a:schemeClr val="accent3"/>
              </a:solidFill>
              <a:ea typeface="+mn-lt"/>
              <a:cs typeface="+mn-lt"/>
            </a:rPr>
            <a:t> in QRM </a:t>
          </a:r>
          <a:r>
            <a:rPr lang="en-US" sz="1400" b="0" kern="1200">
              <a:solidFill>
                <a:schemeClr val="accent3"/>
              </a:solidFill>
              <a:ea typeface="+mn-lt"/>
              <a:cs typeface="+mn-lt"/>
            </a:rPr>
            <a:t>activities when investigating root causes may lead to the identification of the underlying factors (failure modes) that led to the human error.</a:t>
          </a:r>
          <a:r>
            <a:rPr lang="en-US" sz="1400" b="0" kern="1200">
              <a:solidFill>
                <a:schemeClr val="accent3"/>
              </a:solidFill>
              <a:latin typeface="Candara"/>
              <a:ea typeface="+mn-lt"/>
              <a:cs typeface="+mn-lt"/>
            </a:rPr>
            <a:t> </a:t>
          </a:r>
          <a:endParaRPr lang="en-GB" sz="1400" kern="1200" dirty="0">
            <a:solidFill>
              <a:schemeClr val="accent3"/>
            </a:solidFill>
          </a:endParaRPr>
        </a:p>
      </dsp:txBody>
      <dsp:txXfrm>
        <a:off x="7070165" y="1909198"/>
        <a:ext cx="2306188" cy="18222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6E973-D497-4133-A5B7-E521CF7AA857}">
      <dsp:nvSpPr>
        <dsp:cNvPr id="0" name=""/>
        <dsp:cNvSpPr/>
      </dsp:nvSpPr>
      <dsp:spPr>
        <a:xfrm>
          <a:off x="3881" y="119690"/>
          <a:ext cx="10793436" cy="7802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bg1"/>
              </a:solidFill>
              <a:latin typeface="Arial"/>
              <a:ea typeface="+mn-ea"/>
              <a:cs typeface="Lucida Sans Unicode"/>
            </a:rPr>
            <a:t>Consider 3 examples from the pharmaceutical environment </a:t>
          </a:r>
          <a:endParaRPr lang="en-GB" sz="2800" b="1" kern="1200" dirty="0">
            <a:solidFill>
              <a:schemeClr val="bg1"/>
            </a:solidFill>
            <a:latin typeface="Arial"/>
            <a:ea typeface="+mn-ea"/>
            <a:cs typeface="Lucida Sans Unicode"/>
          </a:endParaRPr>
        </a:p>
      </dsp:txBody>
      <dsp:txXfrm>
        <a:off x="26734" y="142543"/>
        <a:ext cx="10747730" cy="734545"/>
      </dsp:txXfrm>
    </dsp:sp>
    <dsp:sp modelId="{61D6EE82-CBC1-4270-B410-9C8482192909}">
      <dsp:nvSpPr>
        <dsp:cNvPr id="0" name=""/>
        <dsp:cNvSpPr/>
      </dsp:nvSpPr>
      <dsp:spPr>
        <a:xfrm>
          <a:off x="3881" y="1115987"/>
          <a:ext cx="3407019" cy="437262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US" sz="2400" b="0" kern="1200">
              <a:latin typeface="+mn-lt"/>
              <a:ea typeface="+mn-lt"/>
              <a:cs typeface="+mn-lt"/>
            </a:rPr>
            <a:t>Example  1</a:t>
          </a:r>
          <a:r>
            <a:rPr lang="en-US" sz="1400" b="0" kern="1200">
              <a:solidFill>
                <a:schemeClr val="accent3"/>
              </a:solidFill>
              <a:latin typeface="+mn-lt"/>
              <a:ea typeface="+mn-lt"/>
              <a:cs typeface="+mn-lt"/>
            </a:rPr>
            <a:t> </a:t>
          </a:r>
        </a:p>
        <a:p>
          <a:pPr marL="0" lvl="0" indent="0" algn="ctr" defTabSz="1066800" rtl="0">
            <a:lnSpc>
              <a:spcPct val="90000"/>
            </a:lnSpc>
            <a:spcBef>
              <a:spcPct val="0"/>
            </a:spcBef>
            <a:spcAft>
              <a:spcPct val="35000"/>
            </a:spcAft>
            <a:buNone/>
          </a:pPr>
          <a:r>
            <a:rPr lang="en-US" sz="1600" kern="1200">
              <a:latin typeface="+mn-lt"/>
            </a:rPr>
            <a:t>Sources of human variability may impact the quality of drug products, leading to potential patient harm. </a:t>
          </a:r>
          <a:r>
            <a:rPr lang="en-US" sz="1600" kern="1200">
              <a:solidFill>
                <a:schemeClr val="accent3"/>
              </a:solidFill>
              <a:latin typeface="+mn-lt"/>
            </a:rPr>
            <a:t>One way to </a:t>
          </a:r>
          <a:r>
            <a:rPr lang="en-US" sz="1600" b="0" kern="1200">
              <a:solidFill>
                <a:schemeClr val="accent3"/>
              </a:solidFill>
              <a:latin typeface="+mn-lt"/>
              <a:cs typeface="Lucida Sans Unicode"/>
            </a:rPr>
            <a:t>gain knowledge on potential sources of human variability is by considering the operator experience.</a:t>
          </a:r>
          <a:endParaRPr lang="en-US" sz="1600" b="0" kern="1200" dirty="0">
            <a:solidFill>
              <a:schemeClr val="accent3"/>
            </a:solidFill>
            <a:latin typeface="+mn-lt"/>
            <a:cs typeface="+mn-lt"/>
          </a:endParaRPr>
        </a:p>
      </dsp:txBody>
      <dsp:txXfrm>
        <a:off x="103669" y="1215775"/>
        <a:ext cx="3207443" cy="4173050"/>
      </dsp:txXfrm>
    </dsp:sp>
    <dsp:sp modelId="{658D9EFE-0962-4C45-90F5-212BE3F1D4A6}">
      <dsp:nvSpPr>
        <dsp:cNvPr id="0" name=""/>
        <dsp:cNvSpPr/>
      </dsp:nvSpPr>
      <dsp:spPr>
        <a:xfrm>
          <a:off x="3697090" y="1115987"/>
          <a:ext cx="3407019" cy="437262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ea typeface="+mn-lt"/>
              <a:cs typeface="+mn-lt"/>
            </a:rPr>
            <a:t>Example 2</a:t>
          </a:r>
        </a:p>
        <a:p>
          <a:pPr marL="0" lvl="0" indent="0" algn="ctr" defTabSz="1066800">
            <a:lnSpc>
              <a:spcPct val="90000"/>
            </a:lnSpc>
            <a:spcBef>
              <a:spcPct val="0"/>
            </a:spcBef>
            <a:spcAft>
              <a:spcPct val="35000"/>
            </a:spcAft>
            <a:buNone/>
          </a:pPr>
          <a:r>
            <a:rPr lang="en-US" sz="1600" kern="1200" dirty="0">
              <a:solidFill>
                <a:schemeClr val="accent3"/>
              </a:solidFill>
              <a:latin typeface="+mn-lt"/>
              <a:cs typeface="Arial"/>
            </a:rPr>
            <a:t>Human error can be an important indicator of poor process robustness. Risk Review activities present an opportunity to further investigate and identify CAPAs to improve process robustness to ensure the quality </a:t>
          </a:r>
          <a:r>
            <a:rPr lang="en-IE" sz="1600" b="0" kern="1200" dirty="0">
              <a:latin typeface="+mn-lt"/>
              <a:ea typeface="+mn-lt"/>
              <a:cs typeface="+mn-lt"/>
            </a:rPr>
            <a:t>of drug products to the patient.</a:t>
          </a:r>
          <a:endParaRPr lang="en-US" sz="1600" kern="1200" dirty="0">
            <a:latin typeface="+mn-lt"/>
            <a:cs typeface="+mn-lt"/>
          </a:endParaRPr>
        </a:p>
      </dsp:txBody>
      <dsp:txXfrm>
        <a:off x="3796878" y="1215775"/>
        <a:ext cx="3207443" cy="4173050"/>
      </dsp:txXfrm>
    </dsp:sp>
    <dsp:sp modelId="{49DB71D7-569F-422B-A6C3-E077B381FFFC}">
      <dsp:nvSpPr>
        <dsp:cNvPr id="0" name=""/>
        <dsp:cNvSpPr/>
      </dsp:nvSpPr>
      <dsp:spPr>
        <a:xfrm>
          <a:off x="7394180" y="1115987"/>
          <a:ext cx="3407019" cy="437262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0" kern="1200" dirty="0">
              <a:cs typeface="Arial"/>
            </a:rPr>
            <a:t>Example 3</a:t>
          </a:r>
        </a:p>
        <a:p>
          <a:pPr marL="0" lvl="0" indent="0" algn="ctr" defTabSz="1066800">
            <a:lnSpc>
              <a:spcPct val="90000"/>
            </a:lnSpc>
            <a:spcBef>
              <a:spcPct val="0"/>
            </a:spcBef>
            <a:spcAft>
              <a:spcPct val="35000"/>
            </a:spcAft>
            <a:buNone/>
          </a:pPr>
          <a:r>
            <a:rPr lang="en-US" sz="1600" b="0" kern="1200" dirty="0">
              <a:cs typeface="Arial"/>
            </a:rPr>
            <a:t>Building robustness                    into facility and equipment design can prevent human (operator) error and ensure the quality of drug products to the patient. </a:t>
          </a:r>
          <a:endParaRPr lang="en-GB" sz="1600" kern="1200" dirty="0"/>
        </a:p>
      </dsp:txBody>
      <dsp:txXfrm>
        <a:off x="7493968" y="1215775"/>
        <a:ext cx="3207443" cy="4173050"/>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527" cy="465165"/>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970402" y="1"/>
            <a:ext cx="3038527" cy="465165"/>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8829855"/>
            <a:ext cx="3038527" cy="465165"/>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970402" y="8829855"/>
            <a:ext cx="3038527" cy="465165"/>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81100" y="706438"/>
            <a:ext cx="4646613" cy="3484562"/>
          </a:xfrm>
          <a:prstGeom prst="rect">
            <a:avLst/>
          </a:prstGeom>
          <a:noFill/>
          <a:ln w="9525">
            <a:noFill/>
            <a:round/>
            <a:headEnd/>
            <a:tailEnd/>
          </a:ln>
        </p:spPr>
      </p:sp>
      <p:sp>
        <p:nvSpPr>
          <p:cNvPr id="2050" name="Rectangle 2"/>
          <p:cNvSpPr>
            <a:spLocks noGrp="1" noChangeArrowheads="1"/>
          </p:cNvSpPr>
          <p:nvPr>
            <p:ph type="body"/>
          </p:nvPr>
        </p:nvSpPr>
        <p:spPr bwMode="auto">
          <a:xfrm>
            <a:off x="700746" y="4415618"/>
            <a:ext cx="5607437" cy="418234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967457"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967457"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406400" y="706438"/>
            <a:ext cx="6197600" cy="3486150"/>
          </a:xfrm>
          <a:solidFill>
            <a:srgbClr val="FFFFFF"/>
          </a:solidFill>
          <a:ln>
            <a:solidFill>
              <a:srgbClr val="000000"/>
            </a:solidFill>
            <a:miter lim="800000"/>
          </a:ln>
        </p:spPr>
      </p:sp>
      <p:sp>
        <p:nvSpPr>
          <p:cNvPr id="11268" name="Rectangle 2"/>
          <p:cNvSpPr>
            <a:spLocks noGrp="1" noChangeArrowheads="1"/>
          </p:cNvSpPr>
          <p:nvPr>
            <p:ph type="body" idx="1"/>
          </p:nvPr>
        </p:nvSpPr>
        <p:spPr>
          <a:xfrm>
            <a:off x="700746" y="4415619"/>
            <a:ext cx="5608909" cy="4183724"/>
          </a:xfrm>
          <a:noFill/>
          <a:ln/>
        </p:spPr>
        <p:txBody>
          <a:bodyPr wrap="none" anchor="ct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11</a:t>
            </a:fld>
            <a:endParaRPr lang="en-US"/>
          </a:p>
        </p:txBody>
      </p:sp>
      <p:sp>
        <p:nvSpPr>
          <p:cNvPr id="5" name="Notes Placeholder 4"/>
          <p:cNvSpPr>
            <a:spLocks noGrp="1"/>
          </p:cNvSpPr>
          <p:nvPr>
            <p:ph type="body" sz="quarter" idx="11"/>
          </p:nvPr>
        </p:nvSpPr>
        <p:spPr/>
        <p:txBody>
          <a:bodyPr/>
          <a:lstStyle/>
          <a:p>
            <a:endParaRPr lang="en-US" dirty="0"/>
          </a:p>
          <a:p>
            <a:endParaRPr lang="en-US" dirty="0">
              <a:cs typeface="Times New Roman"/>
            </a:endParaRPr>
          </a:p>
        </p:txBody>
      </p:sp>
    </p:spTree>
    <p:extLst>
      <p:ext uri="{BB962C8B-B14F-4D97-AF65-F5344CB8AC3E}">
        <p14:creationId xmlns:p14="http://schemas.microsoft.com/office/powerpoint/2010/main" val="2041399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12</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2352859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13</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19585148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14</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34322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15</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194284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16</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1326490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17</a:t>
            </a:fld>
            <a:endParaRPr lang="ru-RU"/>
          </a:p>
        </p:txBody>
      </p:sp>
    </p:spTree>
    <p:extLst>
      <p:ext uri="{BB962C8B-B14F-4D97-AF65-F5344CB8AC3E}">
        <p14:creationId xmlns:p14="http://schemas.microsoft.com/office/powerpoint/2010/main" val="2232106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18</a:t>
            </a:fld>
            <a:endParaRPr lang="ru-RU"/>
          </a:p>
        </p:txBody>
      </p:sp>
    </p:spTree>
    <p:extLst>
      <p:ext uri="{BB962C8B-B14F-4D97-AF65-F5344CB8AC3E}">
        <p14:creationId xmlns:p14="http://schemas.microsoft.com/office/powerpoint/2010/main" val="2933231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r>
              <a:rPr lang="en-US" b="1" dirty="0">
                <a:latin typeface="Times New Roman"/>
                <a:cs typeface="Times New Roman"/>
              </a:rPr>
              <a:t>General Thoughts?</a:t>
            </a:r>
            <a:endParaRPr lang="en-US" dirty="0">
              <a:latin typeface="Times New Roman"/>
              <a:cs typeface="Times New Roman"/>
            </a:endParaRPr>
          </a:p>
          <a:p>
            <a:pPr marL="487680" lvl="1" algn="just">
              <a:spcBef>
                <a:spcPct val="20000"/>
              </a:spcBef>
              <a:spcAft>
                <a:spcPts val="600"/>
              </a:spcAft>
            </a:pPr>
            <a:r>
              <a:rPr lang="en-US" dirty="0">
                <a:latin typeface="Times New Roman"/>
                <a:cs typeface="Times New Roman"/>
              </a:rPr>
              <a:t>(please add your name before feedback)</a:t>
            </a:r>
          </a:p>
          <a:p>
            <a:pPr marL="487680" lvl="1" algn="just">
              <a:spcBef>
                <a:spcPct val="20000"/>
              </a:spcBef>
              <a:spcAft>
                <a:spcPts val="600"/>
              </a:spcAft>
            </a:pPr>
            <a:endParaRPr lang="en-US" dirty="0"/>
          </a:p>
          <a:p>
            <a:pPr marL="487680" lvl="1" algn="just">
              <a:spcBef>
                <a:spcPct val="20000"/>
              </a:spcBef>
              <a:spcAft>
                <a:spcPts val="600"/>
              </a:spcAft>
            </a:pPr>
            <a:r>
              <a:rPr lang="en-US" b="1" dirty="0">
                <a:latin typeface="Times New Roman"/>
                <a:cs typeface="Times New Roman"/>
              </a:rPr>
              <a:t>Comments (including suggested revisions)</a:t>
            </a: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19</a:t>
            </a:fld>
            <a:endParaRPr lang="ru-RU"/>
          </a:p>
        </p:txBody>
      </p:sp>
    </p:spTree>
    <p:extLst>
      <p:ext uri="{BB962C8B-B14F-4D97-AF65-F5344CB8AC3E}">
        <p14:creationId xmlns:p14="http://schemas.microsoft.com/office/powerpoint/2010/main" val="1435532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22</a:t>
            </a:fld>
            <a:endParaRPr lang="ru-RU"/>
          </a:p>
        </p:txBody>
      </p:sp>
    </p:spTree>
    <p:extLst>
      <p:ext uri="{BB962C8B-B14F-4D97-AF65-F5344CB8AC3E}">
        <p14:creationId xmlns:p14="http://schemas.microsoft.com/office/powerpoint/2010/main" val="34889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24</a:t>
            </a:fld>
            <a:endParaRPr lang="ru-RU"/>
          </a:p>
        </p:txBody>
      </p:sp>
    </p:spTree>
    <p:extLst>
      <p:ext uri="{BB962C8B-B14F-4D97-AF65-F5344CB8AC3E}">
        <p14:creationId xmlns:p14="http://schemas.microsoft.com/office/powerpoint/2010/main" val="84258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i="0" dirty="0">
              <a:effectLst/>
              <a:latin typeface="Times New Roman"/>
              <a:cs typeface="Times New Roman"/>
            </a:endParaRPr>
          </a:p>
          <a:p>
            <a:pPr marL="487680" lvl="1" algn="just">
              <a:spcBef>
                <a:spcPct val="20000"/>
              </a:spcBef>
              <a:spcAft>
                <a:spcPts val="600"/>
              </a:spcAft>
            </a:pPr>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25</a:t>
            </a:fld>
            <a:endParaRPr lang="ru-RU"/>
          </a:p>
        </p:txBody>
      </p:sp>
    </p:spTree>
    <p:extLst>
      <p:ext uri="{BB962C8B-B14F-4D97-AF65-F5344CB8AC3E}">
        <p14:creationId xmlns:p14="http://schemas.microsoft.com/office/powerpoint/2010/main" val="3817818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8075" y="-60325"/>
            <a:ext cx="2805113" cy="1579563"/>
          </a:xfrm>
        </p:spPr>
      </p:sp>
      <p:sp>
        <p:nvSpPr>
          <p:cNvPr id="3" name="Notes Placeholder 2"/>
          <p:cNvSpPr>
            <a:spLocks noGrp="1"/>
          </p:cNvSpPr>
          <p:nvPr>
            <p:ph type="body" idx="1"/>
          </p:nvPr>
        </p:nvSpPr>
        <p:spPr>
          <a:xfrm>
            <a:off x="414690" y="1558036"/>
            <a:ext cx="6028619" cy="6067035"/>
          </a:xfrm>
        </p:spPr>
        <p:txBody>
          <a:bodyPr/>
          <a:lstStyle/>
          <a:p>
            <a:pPr marL="487680" lvl="1" algn="just">
              <a:spcBef>
                <a:spcPct val="20000"/>
              </a:spcBef>
              <a:spcAft>
                <a:spcPts val="600"/>
              </a:spcAft>
            </a:pPr>
            <a:endParaRPr lang="en-US" b="1" dirty="0">
              <a:latin typeface="Times New Roman"/>
              <a:cs typeface="Times New Roman"/>
            </a:endParaRPr>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70488F4B-C8AB-4DED-82A3-6F6C06D43A36}" type="slidenum">
              <a:rPr lang="en-US" smtClean="0"/>
              <a:t>26</a:t>
            </a:fld>
            <a:endParaRPr lang="en-US"/>
          </a:p>
        </p:txBody>
      </p:sp>
    </p:spTree>
    <p:extLst>
      <p:ext uri="{BB962C8B-B14F-4D97-AF65-F5344CB8AC3E}">
        <p14:creationId xmlns:p14="http://schemas.microsoft.com/office/powerpoint/2010/main" val="1239220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8075" y="-60325"/>
            <a:ext cx="2805113" cy="1579563"/>
          </a:xfrm>
        </p:spPr>
      </p:sp>
      <p:sp>
        <p:nvSpPr>
          <p:cNvPr id="3" name="Notes Placeholder 2"/>
          <p:cNvSpPr>
            <a:spLocks noGrp="1"/>
          </p:cNvSpPr>
          <p:nvPr>
            <p:ph type="body" idx="1"/>
          </p:nvPr>
        </p:nvSpPr>
        <p:spPr>
          <a:xfrm>
            <a:off x="414690" y="1558036"/>
            <a:ext cx="6028619" cy="6067035"/>
          </a:xfrm>
        </p:spPr>
        <p:txBody>
          <a:bodyPr/>
          <a:lstStyle/>
          <a:p>
            <a:endParaRPr lang="en-US"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70488F4B-C8AB-4DED-82A3-6F6C06D43A36}" type="slidenum">
              <a:rPr lang="en-US" smtClean="0"/>
              <a:t>27</a:t>
            </a:fld>
            <a:endParaRPr lang="en-US"/>
          </a:p>
        </p:txBody>
      </p:sp>
    </p:spTree>
    <p:extLst>
      <p:ext uri="{BB962C8B-B14F-4D97-AF65-F5344CB8AC3E}">
        <p14:creationId xmlns:p14="http://schemas.microsoft.com/office/powerpoint/2010/main" val="3509368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28</a:t>
            </a:fld>
            <a:endParaRPr lang="en-US"/>
          </a:p>
        </p:txBody>
      </p:sp>
      <p:sp>
        <p:nvSpPr>
          <p:cNvPr id="5" name="Notes Placeholder 4"/>
          <p:cNvSpPr>
            <a:spLocks noGrp="1"/>
          </p:cNvSpPr>
          <p:nvPr>
            <p:ph type="body" sz="quarter" idx="11"/>
          </p:nvPr>
        </p:nvSpPr>
        <p:spPr/>
        <p:txBody>
          <a:bodyPr/>
          <a:lstStyle/>
          <a:p>
            <a:endParaRPr lang="en-US" dirty="0">
              <a:cs typeface="Times New Roman"/>
            </a:endParaRPr>
          </a:p>
        </p:txBody>
      </p:sp>
    </p:spTree>
    <p:extLst>
      <p:ext uri="{BB962C8B-B14F-4D97-AF65-F5344CB8AC3E}">
        <p14:creationId xmlns:p14="http://schemas.microsoft.com/office/powerpoint/2010/main" val="1314514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29</a:t>
            </a:fld>
            <a:endParaRPr lang="ru-RU"/>
          </a:p>
        </p:txBody>
      </p:sp>
    </p:spTree>
    <p:extLst>
      <p:ext uri="{BB962C8B-B14F-4D97-AF65-F5344CB8AC3E}">
        <p14:creationId xmlns:p14="http://schemas.microsoft.com/office/powerpoint/2010/main" val="74804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a:t>
            </a:fld>
            <a:endParaRPr lang="ru-RU"/>
          </a:p>
        </p:txBody>
      </p:sp>
    </p:spTree>
    <p:extLst>
      <p:ext uri="{BB962C8B-B14F-4D97-AF65-F5344CB8AC3E}">
        <p14:creationId xmlns:p14="http://schemas.microsoft.com/office/powerpoint/2010/main" val="509891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5</a:t>
            </a:fld>
            <a:endParaRPr lang="en-US"/>
          </a:p>
        </p:txBody>
      </p:sp>
      <p:sp>
        <p:nvSpPr>
          <p:cNvPr id="5" name="Notes Placeholder 4"/>
          <p:cNvSpPr>
            <a:spLocks noGrp="1"/>
          </p:cNvSpPr>
          <p:nvPr>
            <p:ph type="body" sz="quarter" idx="11"/>
          </p:nvPr>
        </p:nvSpPr>
        <p:spPr/>
        <p:txBody>
          <a:bodyPr/>
          <a:lstStyle/>
          <a:p>
            <a:endParaRPr lang="en-US" dirty="0">
              <a:cs typeface="Times New Roman"/>
            </a:endParaRPr>
          </a:p>
        </p:txBody>
      </p:sp>
    </p:spTree>
    <p:extLst>
      <p:ext uri="{BB962C8B-B14F-4D97-AF65-F5344CB8AC3E}">
        <p14:creationId xmlns:p14="http://schemas.microsoft.com/office/powerpoint/2010/main" val="3972370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6</a:t>
            </a:fld>
            <a:endParaRPr lang="ru-RU"/>
          </a:p>
        </p:txBody>
      </p:sp>
    </p:spTree>
    <p:extLst>
      <p:ext uri="{BB962C8B-B14F-4D97-AF65-F5344CB8AC3E}">
        <p14:creationId xmlns:p14="http://schemas.microsoft.com/office/powerpoint/2010/main" val="504219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spcBef>
                <a:spcPct val="20000"/>
              </a:spcBef>
              <a:spcAft>
                <a:spcPts val="600"/>
              </a:spcAft>
            </a:pPr>
            <a:endParaRPr lang="en-US" u="sng" dirty="0">
              <a:latin typeface="Times New Roman"/>
              <a:cs typeface="Times New Roman"/>
            </a:endParaRPr>
          </a:p>
          <a:p>
            <a:pPr marL="487680" lvl="1">
              <a:spcBef>
                <a:spcPct val="20000"/>
              </a:spcBef>
              <a:spcAft>
                <a:spcPts val="600"/>
              </a:spcAft>
            </a:pPr>
            <a:endParaRPr lang="en-US" u="sng" dirty="0">
              <a:latin typeface="Times New Roman"/>
              <a:cs typeface="Times New Roman"/>
            </a:endParaRPr>
          </a:p>
          <a:p>
            <a:pPr marL="487680" lvl="1">
              <a:spcBef>
                <a:spcPct val="20000"/>
              </a:spcBef>
              <a:spcAft>
                <a:spcPts val="600"/>
              </a:spcAft>
            </a:pPr>
            <a:endParaRPr lang="en-US" u="sng"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7</a:t>
            </a:fld>
            <a:endParaRPr lang="ru-RU"/>
          </a:p>
        </p:txBody>
      </p:sp>
    </p:spTree>
    <p:extLst>
      <p:ext uri="{BB962C8B-B14F-4D97-AF65-F5344CB8AC3E}">
        <p14:creationId xmlns:p14="http://schemas.microsoft.com/office/powerpoint/2010/main" val="3763737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8</a:t>
            </a:fld>
            <a:endParaRPr lang="ru-RU"/>
          </a:p>
        </p:txBody>
      </p:sp>
    </p:spTree>
    <p:extLst>
      <p:ext uri="{BB962C8B-B14F-4D97-AF65-F5344CB8AC3E}">
        <p14:creationId xmlns:p14="http://schemas.microsoft.com/office/powerpoint/2010/main" val="1224396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9</a:t>
            </a:fld>
            <a:endParaRPr lang="ru-RU"/>
          </a:p>
        </p:txBody>
      </p:sp>
    </p:spTree>
    <p:extLst>
      <p:ext uri="{BB962C8B-B14F-4D97-AF65-F5344CB8AC3E}">
        <p14:creationId xmlns:p14="http://schemas.microsoft.com/office/powerpoint/2010/main" val="372727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10</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3835463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938" smtClean="0">
                <a:solidFill>
                  <a:srgbClr val="999999"/>
                </a:solidFill>
              </a:rPr>
              <a:pPr algn="r">
                <a:lnSpc>
                  <a:spcPct val="95000"/>
                </a:lnSpc>
                <a:defRPr/>
              </a:pPr>
              <a:t>‹#›</a:t>
            </a:fld>
            <a:endParaRPr lang="ru-RU" sz="938"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938" smtClean="0">
                <a:solidFill>
                  <a:srgbClr val="999999"/>
                </a:solidFill>
              </a:rPr>
              <a:pPr algn="r">
                <a:lnSpc>
                  <a:spcPct val="95000"/>
                </a:lnSpc>
                <a:defRPr/>
              </a:pPr>
              <a:t>‹#›</a:t>
            </a:fld>
            <a:endParaRPr lang="ru-RU" sz="938" dirty="0">
              <a:solidFill>
                <a:srgbClr val="999999"/>
              </a:solidFill>
            </a:endParaRPr>
          </a:p>
        </p:txBody>
      </p:sp>
      <p:sp>
        <p:nvSpPr>
          <p:cNvPr id="7" name="Заголовок 1"/>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
        <p:nvSpPr>
          <p:cNvPr id="8" name="Содержимое 2"/>
          <p:cNvSpPr>
            <a:spLocks noGrp="1"/>
          </p:cNvSpPr>
          <p:nvPr>
            <p:ph idx="1"/>
          </p:nvPr>
        </p:nvSpPr>
        <p:spPr>
          <a:xfrm>
            <a:off x="875420" y="2078850"/>
            <a:ext cx="10350500" cy="4006453"/>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938" smtClean="0">
                <a:solidFill>
                  <a:srgbClr val="999999"/>
                </a:solidFill>
              </a:rPr>
              <a:pPr algn="r">
                <a:lnSpc>
                  <a:spcPct val="95000"/>
                </a:lnSpc>
                <a:defRPr/>
              </a:pPr>
              <a:t>‹#›</a:t>
            </a:fld>
            <a:endParaRPr lang="ru-RU" sz="938" dirty="0">
              <a:solidFill>
                <a:srgbClr val="999999"/>
              </a:solidFill>
            </a:endParaRPr>
          </a:p>
        </p:txBody>
      </p:sp>
      <p:sp>
        <p:nvSpPr>
          <p:cNvPr id="8" name="Содержимое 2"/>
          <p:cNvSpPr>
            <a:spLocks noGrp="1"/>
          </p:cNvSpPr>
          <p:nvPr>
            <p:ph idx="1"/>
          </p:nvPr>
        </p:nvSpPr>
        <p:spPr>
          <a:xfrm>
            <a:off x="881260" y="2087003"/>
            <a:ext cx="10350500" cy="4006453"/>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755740" y="391163"/>
            <a:ext cx="8190910" cy="741164"/>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1219540" y="2014852"/>
            <a:ext cx="4770180" cy="4252973"/>
          </a:xfrm>
        </p:spPr>
        <p:txBody>
          <a:bodyPr/>
          <a:lstStyle>
            <a:lvl1pPr>
              <a:defRPr sz="2344" baseline="0"/>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6124560" y="2023545"/>
            <a:ext cx="4770180" cy="4252973"/>
          </a:xfrm>
        </p:spPr>
        <p:txBody>
          <a:bodyPr/>
          <a:lstStyle>
            <a:lvl1pPr>
              <a:defRPr sz="2344" baseline="0"/>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881260" y="2087003"/>
            <a:ext cx="10350500" cy="4006453"/>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2" y="1277233"/>
            <a:ext cx="10972799" cy="4848933"/>
          </a:xfrm>
          <a:prstGeom prst="rect">
            <a:avLst/>
          </a:prstGeom>
        </p:spPr>
        <p:txBody>
          <a:bodyPr/>
          <a:lstStyle>
            <a:lvl1pPr marL="457214" indent="-457214" algn="l">
              <a:buFont typeface="Wingdings" pitchFamily="2" charset="2"/>
              <a:buChar char="Ø"/>
              <a:defRPr sz="2800"/>
            </a:lvl1pPr>
            <a:lvl2pPr marL="742973" indent="-285759">
              <a:buFont typeface="Arial" pitchFamily="34" charset="0"/>
              <a:buChar char="•"/>
              <a:defRPr sz="2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755740" y="361253"/>
            <a:ext cx="8100900" cy="741164"/>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182881"/>
            <a:ext cx="10363200" cy="7588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487680" y="1097281"/>
            <a:ext cx="10363200" cy="4451350"/>
          </a:xfrm>
        </p:spPr>
        <p:txBody>
          <a:bodyPr/>
          <a:lstStyle>
            <a:lvl1pPr marL="0" indent="0">
              <a:defRPr/>
            </a:lvl1pPr>
            <a:lvl2pPr marL="468327" indent="-168280">
              <a:defRPr b="0">
                <a:solidFill>
                  <a:schemeClr val="tx1"/>
                </a:solidFill>
              </a:defRPr>
            </a:lvl2pPr>
            <a:lvl3pPr marL="806475" indent="-180981">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6090381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1"/>
            <a:ext cx="53848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9144000" y="6324600"/>
            <a:ext cx="2540000" cy="45720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84612764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521380" y="6409775"/>
            <a:ext cx="372218" cy="264047"/>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875110" y="1269505"/>
            <a:ext cx="10707688"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875110" y="2122289"/>
            <a:ext cx="10350500" cy="4006453"/>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686595" y="6429376"/>
            <a:ext cx="2837656" cy="24259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938">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4169173" y="6448724"/>
            <a:ext cx="3861594" cy="26937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313">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8572500" y="6429375"/>
            <a:ext cx="2484438" cy="2604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938">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4" cstate="print"/>
          <a:srcRect/>
          <a:stretch>
            <a:fillRect/>
          </a:stretch>
        </p:blipFill>
        <p:spPr bwMode="auto">
          <a:xfrm>
            <a:off x="0" y="0"/>
            <a:ext cx="12192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4" r:id="rId6"/>
    <p:sldLayoutId id="2147483828" r:id="rId7"/>
    <p:sldLayoutId id="2147483829" r:id="rId8"/>
    <p:sldLayoutId id="2147483832" r:id="rId9"/>
    <p:sldLayoutId id="2147483831" r:id="rId10"/>
    <p:sldLayoutId id="2147483833" r:id="rId11"/>
    <p:sldLayoutId id="2147483830" r:id="rId12"/>
  </p:sldLayoutIdLst>
  <p:hf sldNum="0"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720625" y="2135024"/>
            <a:ext cx="6548228" cy="1485165"/>
          </a:xfrm>
          <a:prstGeom prst="rect">
            <a:avLst/>
          </a:prstGeom>
          <a:noFill/>
          <a:ln w="9525">
            <a:noFill/>
            <a:round/>
            <a:headEnd/>
            <a:tailEnd/>
          </a:ln>
        </p:spPr>
        <p:txBody>
          <a:bodyPr lIns="84375" tIns="165628" rIns="84375" bIns="42188" anchor="t"/>
          <a:lstStyle/>
          <a:p>
            <a:pPr algn="ctr">
              <a:lnSpc>
                <a:spcPct val="100000"/>
              </a:lnSpc>
              <a:tabLst>
                <a:tab pos="318492" algn="l"/>
                <a:tab pos="6107906" algn="l"/>
              </a:tabLst>
            </a:pPr>
            <a:r>
              <a:rPr lang="en-GB" sz="3000" dirty="0">
                <a:solidFill>
                  <a:srgbClr val="0093D0"/>
                </a:solidFill>
                <a:latin typeface="Candara" pitchFamily="32" charset="0"/>
              </a:rPr>
              <a:t>Quality Risk Management, ICH Q9(R1)</a:t>
            </a:r>
          </a:p>
          <a:p>
            <a:pPr algn="ctr">
              <a:lnSpc>
                <a:spcPct val="100000"/>
              </a:lnSpc>
              <a:tabLst>
                <a:tab pos="318492" algn="l"/>
                <a:tab pos="6107906" algn="l"/>
              </a:tabLst>
            </a:pPr>
            <a:endParaRPr lang="en-GB" sz="3000" dirty="0">
              <a:solidFill>
                <a:srgbClr val="0093D0"/>
              </a:solidFill>
              <a:latin typeface="Candara" pitchFamily="32" charset="0"/>
            </a:endParaRPr>
          </a:p>
          <a:p>
            <a:pPr algn="ctr">
              <a:lnSpc>
                <a:spcPct val="100000"/>
              </a:lnSpc>
              <a:tabLst>
                <a:tab pos="318492" algn="l"/>
                <a:tab pos="6107906" algn="l"/>
              </a:tabLst>
            </a:pPr>
            <a:r>
              <a:rPr lang="en-GB" sz="3000" dirty="0">
                <a:solidFill>
                  <a:srgbClr val="0093D0"/>
                </a:solidFill>
                <a:latin typeface="Candara"/>
                <a:cs typeface="Lucida Sans Unicode"/>
              </a:rPr>
              <a:t>Training Slides  </a:t>
            </a:r>
            <a:endParaRPr lang="en-GB" sz="3000" dirty="0">
              <a:solidFill>
                <a:srgbClr val="0093D0"/>
              </a:solidFill>
              <a:latin typeface="Candara" pitchFamily="32" charset="0"/>
            </a:endParaRPr>
          </a:p>
        </p:txBody>
      </p:sp>
      <p:sp>
        <p:nvSpPr>
          <p:cNvPr id="5124" name="Text Box 3"/>
          <p:cNvSpPr txBox="1">
            <a:spLocks noChangeArrowheads="1"/>
          </p:cNvSpPr>
          <p:nvPr/>
        </p:nvSpPr>
        <p:spPr bwMode="auto">
          <a:xfrm>
            <a:off x="2135560" y="4005064"/>
            <a:ext cx="7965815" cy="2107896"/>
          </a:xfrm>
          <a:prstGeom prst="rect">
            <a:avLst/>
          </a:prstGeom>
          <a:noFill/>
          <a:ln w="9525">
            <a:noFill/>
            <a:round/>
            <a:headEnd/>
            <a:tailEnd/>
          </a:ln>
        </p:spPr>
        <p:txBody>
          <a:bodyPr lIns="84375" tIns="42188" rIns="84375" bIns="42188" anchor="t"/>
          <a:lstStyle/>
          <a:p>
            <a:pPr marR="0" lvl="0" algn="ctr">
              <a:lnSpc>
                <a:spcPct val="105000"/>
              </a:lnSpc>
              <a:spcBef>
                <a:spcPts val="0"/>
              </a:spcBef>
              <a:spcAft>
                <a:spcPts val="0"/>
              </a:spcAft>
            </a:pPr>
            <a:r>
              <a:rPr lang="en-US" sz="3000" dirty="0">
                <a:solidFill>
                  <a:srgbClr val="FF0000"/>
                </a:solidFill>
                <a:latin typeface="Candara"/>
                <a:cs typeface="Lucida Sans Unicode"/>
              </a:rPr>
              <a:t>Hazard Identification – Part II</a:t>
            </a:r>
          </a:p>
          <a:p>
            <a:pPr algn="ctr">
              <a:lnSpc>
                <a:spcPct val="105000"/>
              </a:lnSpc>
              <a:spcBef>
                <a:spcPts val="0"/>
              </a:spcBef>
              <a:spcAft>
                <a:spcPts val="0"/>
              </a:spcAft>
            </a:pPr>
            <a:endParaRPr lang="en-US" sz="2400" dirty="0">
              <a:solidFill>
                <a:srgbClr val="FF0000"/>
              </a:solidFill>
              <a:latin typeface="Candara"/>
              <a:cs typeface="Lucida Sans Unicode"/>
            </a:endParaRPr>
          </a:p>
          <a:p>
            <a:pPr algn="ctr">
              <a:lnSpc>
                <a:spcPct val="105000"/>
              </a:lnSpc>
              <a:spcBef>
                <a:spcPts val="0"/>
              </a:spcBef>
              <a:spcAft>
                <a:spcPts val="0"/>
              </a:spcAft>
            </a:pPr>
            <a:r>
              <a:rPr lang="en-US" sz="2400" i="1" dirty="0">
                <a:solidFill>
                  <a:srgbClr val="FF0000"/>
                </a:solidFill>
                <a:latin typeface="Candara"/>
                <a:cs typeface="Lucida Sans Unicode"/>
              </a:rPr>
              <a:t>Considerations in Relation to Identification of Failure Modes in the Pharmaceutical Environment</a:t>
            </a:r>
            <a:endParaRPr lang="ru-RU" sz="2400" i="1">
              <a:solidFill>
                <a:srgbClr val="FF0000"/>
              </a:solidFill>
              <a:latin typeface="Candara"/>
              <a:cs typeface="Lucida Sans Unicode"/>
            </a:endParaRPr>
          </a:p>
        </p:txBody>
      </p:sp>
      <p:sp>
        <p:nvSpPr>
          <p:cNvPr id="10" name="TextBox 9"/>
          <p:cNvSpPr txBox="1"/>
          <p:nvPr/>
        </p:nvSpPr>
        <p:spPr>
          <a:xfrm>
            <a:off x="3575720" y="6165304"/>
            <a:ext cx="5357813" cy="414344"/>
          </a:xfrm>
          <a:prstGeom prst="rect">
            <a:avLst/>
          </a:prstGeom>
          <a:noFill/>
        </p:spPr>
        <p:txBody>
          <a:bodyPr wrap="square">
            <a:spAutoFit/>
          </a:bodyPr>
          <a:lstStyle/>
          <a:p>
            <a:pPr algn="ctr">
              <a:defRPr/>
            </a:pPr>
            <a:r>
              <a:rPr lang="en-US" sz="1125" b="0" dirty="0">
                <a:solidFill>
                  <a:schemeClr val="bg2">
                    <a:lumMod val="75000"/>
                  </a:schemeClr>
                </a:solidFill>
                <a:latin typeface="Candara" pitchFamily="34" charset="0"/>
              </a:rPr>
              <a:t>International Council for </a:t>
            </a:r>
            <a:r>
              <a:rPr lang="en-US" sz="1125" b="0" dirty="0" err="1">
                <a:solidFill>
                  <a:schemeClr val="bg2">
                    <a:lumMod val="75000"/>
                  </a:schemeClr>
                </a:solidFill>
                <a:latin typeface="Candara" pitchFamily="34" charset="0"/>
              </a:rPr>
              <a:t>Harmonisation</a:t>
            </a:r>
            <a:r>
              <a:rPr lang="en-US" sz="1125" b="0" dirty="0">
                <a:solidFill>
                  <a:schemeClr val="bg2">
                    <a:lumMod val="75000"/>
                  </a:schemeClr>
                </a:solidFill>
                <a:latin typeface="Candara" pitchFamily="34" charset="0"/>
              </a:rPr>
              <a:t> of Technical Requirements</a:t>
            </a:r>
          </a:p>
          <a:p>
            <a:pPr algn="ctr">
              <a:defRPr/>
            </a:pPr>
            <a:r>
              <a:rPr lang="en-US" sz="1125" b="0" dirty="0">
                <a:solidFill>
                  <a:schemeClr val="bg2">
                    <a:lumMod val="75000"/>
                  </a:schemeClr>
                </a:solidFill>
                <a:latin typeface="Candara" pitchFamily="34" charset="0"/>
              </a:rPr>
              <a:t>for Pharmaceuticals for Human Use</a:t>
            </a:r>
            <a:endParaRPr lang="ru-RU" sz="1125"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4">
            <a:extLst>
              <a:ext uri="{FF2B5EF4-FFF2-40B4-BE49-F238E27FC236}">
                <a16:creationId xmlns:a16="http://schemas.microsoft.com/office/drawing/2014/main" id="{E08D00AB-8AE4-304A-51BE-FE5BD9E663B5}"/>
              </a:ext>
            </a:extLst>
          </p:cNvPr>
          <p:cNvGraphicFramePr/>
          <p:nvPr>
            <p:extLst>
              <p:ext uri="{D42A27DB-BD31-4B8C-83A1-F6EECF244321}">
                <p14:modId xmlns:p14="http://schemas.microsoft.com/office/powerpoint/2010/main" val="155381295"/>
              </p:ext>
            </p:extLst>
          </p:nvPr>
        </p:nvGraphicFramePr>
        <p:xfrm>
          <a:off x="407368" y="1124744"/>
          <a:ext cx="11280576"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3719736" y="417212"/>
            <a:ext cx="8064896" cy="619439"/>
          </a:xfrm>
        </p:spPr>
        <p:txBody>
          <a:bodyPr/>
          <a:lstStyle/>
          <a:p>
            <a:pPr algn="l"/>
            <a:r>
              <a:rPr lang="en-US" sz="3200" dirty="0">
                <a:ea typeface="+mj-lt"/>
                <a:cs typeface="+mj-lt"/>
              </a:rPr>
              <a:t>Failure Mode Strategies</a:t>
            </a:r>
            <a:endParaRPr lang="en-US" sz="3200" dirty="0"/>
          </a:p>
        </p:txBody>
      </p:sp>
      <p:sp>
        <p:nvSpPr>
          <p:cNvPr id="3" name="Content Placeholder 2"/>
          <p:cNvSpPr>
            <a:spLocks noGrp="1"/>
          </p:cNvSpPr>
          <p:nvPr>
            <p:ph idx="1"/>
          </p:nvPr>
        </p:nvSpPr>
        <p:spPr>
          <a:xfrm>
            <a:off x="553886" y="948558"/>
            <a:ext cx="10585176" cy="3684969"/>
          </a:xfrm>
        </p:spPr>
        <p:txBody>
          <a:bodyPr/>
          <a:lstStyle/>
          <a:p>
            <a:pPr marL="0" indent="0">
              <a:spcAft>
                <a:spcPts val="563"/>
              </a:spcAft>
              <a:buSzPct val="90000"/>
              <a:buNone/>
            </a:pPr>
            <a:endParaRPr lang="en-US" sz="1688" dirty="0">
              <a:ea typeface="+mn-lt"/>
              <a:cs typeface="+mn-lt"/>
            </a:endParaRPr>
          </a:p>
          <a:p>
            <a:pPr marL="0" indent="0">
              <a:spcAft>
                <a:spcPts val="563"/>
              </a:spcAft>
              <a:buSzPct val="90000"/>
              <a:buNone/>
            </a:pPr>
            <a:r>
              <a:rPr lang="en-US" sz="1650" dirty="0">
                <a:ea typeface="+mn-lt"/>
                <a:cs typeface="+mn-lt"/>
              </a:rPr>
              <a:t>There are certain strategies (1) that can be used for better identifying and documenting failure modes, and each is explored in the following slides.</a:t>
            </a:r>
          </a:p>
        </p:txBody>
      </p:sp>
      <p:sp>
        <p:nvSpPr>
          <p:cNvPr id="54" name="Content Placeholder 2">
            <a:extLst>
              <a:ext uri="{FF2B5EF4-FFF2-40B4-BE49-F238E27FC236}">
                <a16:creationId xmlns:a16="http://schemas.microsoft.com/office/drawing/2014/main" id="{D37D7BF6-7309-D95B-A39F-EB7DC90667E8}"/>
              </a:ext>
            </a:extLst>
          </p:cNvPr>
          <p:cNvSpPr txBox="1">
            <a:spLocks/>
          </p:cNvSpPr>
          <p:nvPr/>
        </p:nvSpPr>
        <p:spPr bwMode="auto">
          <a:xfrm>
            <a:off x="191344" y="6381328"/>
            <a:ext cx="8280920" cy="37612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57214" indent="-457214" algn="l" defTabSz="449263"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49263"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800100" lvl="1" indent="-342900">
              <a:spcAft>
                <a:spcPts val="1313"/>
              </a:spcAft>
              <a:buFont typeface="+mj-lt"/>
              <a:buAutoNum type="arabicParenR"/>
            </a:pPr>
            <a:r>
              <a:rPr lang="en-GB" sz="1000" b="0" dirty="0">
                <a:ea typeface="+mn-lt"/>
                <a:cs typeface="+mn-lt"/>
              </a:rPr>
              <a:t>O’Donnell, K., Greene, A., Failure Modes - Simple Strategies for improving qualitative Quality Risk Management exercises during Qualification, Validation and Change Control Activities, Journal of Validation Technology, Vol. 13, No. 2, 2007</a:t>
            </a:r>
            <a:endParaRPr lang="en-US" sz="1000" b="0" dirty="0">
              <a:ea typeface="+mn-lt"/>
              <a:cs typeface="+mn-lt"/>
            </a:endParaRPr>
          </a:p>
        </p:txBody>
      </p:sp>
    </p:spTree>
    <p:extLst>
      <p:ext uri="{BB962C8B-B14F-4D97-AF65-F5344CB8AC3E}">
        <p14:creationId xmlns:p14="http://schemas.microsoft.com/office/powerpoint/2010/main" val="24724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9576" y="390412"/>
            <a:ext cx="7388110" cy="720080"/>
          </a:xfrm>
        </p:spPr>
        <p:txBody>
          <a:bodyPr/>
          <a:lstStyle/>
          <a:p>
            <a:r>
              <a:rPr lang="en-US" sz="3200" dirty="0">
                <a:ea typeface="+mj-lt"/>
                <a:cs typeface="+mj-lt"/>
              </a:rPr>
              <a:t>1. Better Brainstorming</a:t>
            </a:r>
          </a:p>
        </p:txBody>
      </p:sp>
      <p:sp>
        <p:nvSpPr>
          <p:cNvPr id="3" name="Content Placeholder 2"/>
          <p:cNvSpPr>
            <a:spLocks noGrp="1"/>
          </p:cNvSpPr>
          <p:nvPr>
            <p:ph idx="1"/>
          </p:nvPr>
        </p:nvSpPr>
        <p:spPr>
          <a:xfrm>
            <a:off x="335360" y="1409327"/>
            <a:ext cx="11521279" cy="5400600"/>
          </a:xfrm>
        </p:spPr>
        <p:txBody>
          <a:bodyPr/>
          <a:lstStyle/>
          <a:p>
            <a:pPr marL="0" indent="0">
              <a:spcAft>
                <a:spcPts val="563"/>
              </a:spcAft>
              <a:buSzPct val="90000"/>
              <a:buNone/>
            </a:pPr>
            <a:r>
              <a:rPr lang="en-US" sz="1800" dirty="0">
                <a:ea typeface="+mn-lt"/>
                <a:cs typeface="+mn-lt"/>
              </a:rPr>
              <a:t>Brainstorming is a useful way to identify potential hazards and failure modes,                                                                  but it should be conducted in a structured way. </a:t>
            </a:r>
          </a:p>
          <a:p>
            <a:pPr marL="0" indent="0">
              <a:spcAft>
                <a:spcPts val="563"/>
              </a:spcAft>
              <a:buSzPct val="90000"/>
              <a:buNone/>
            </a:pPr>
            <a:r>
              <a:rPr lang="en-US" sz="1800" dirty="0">
                <a:ea typeface="+mn-lt"/>
                <a:cs typeface="+mn-lt"/>
              </a:rPr>
              <a:t>Prepare for better brainstorming by:</a:t>
            </a:r>
            <a:endParaRPr lang="en-US" sz="1800" dirty="0"/>
          </a:p>
          <a:p>
            <a:pPr marL="457200" indent="-457200">
              <a:spcAft>
                <a:spcPts val="563"/>
              </a:spcAft>
              <a:buSzPct val="90000"/>
              <a:buFont typeface="Wingdings" pitchFamily="34" charset="0"/>
              <a:buChar char="Ø"/>
            </a:pPr>
            <a:r>
              <a:rPr lang="en-US" sz="1600" b="0" dirty="0">
                <a:ea typeface="+mn-lt"/>
                <a:cs typeface="+mn-lt"/>
              </a:rPr>
              <a:t>Ensuring that there are documented procedures in place for brainstorming;</a:t>
            </a:r>
          </a:p>
          <a:p>
            <a:pPr marL="457200" indent="-457200">
              <a:spcAft>
                <a:spcPts val="563"/>
              </a:spcAft>
              <a:buSzPct val="90000"/>
              <a:buFont typeface="Wingdings" pitchFamily="34" charset="0"/>
              <a:buChar char="Ø"/>
            </a:pPr>
            <a:r>
              <a:rPr lang="en-US" sz="1600" b="0" dirty="0">
                <a:ea typeface="+mn-lt"/>
                <a:cs typeface="+mn-lt"/>
              </a:rPr>
              <a:t>Having the right people involved. For example, the QRM team can consist of technical experts who process-map, operators who identify failure modes, and clinical experts who determine harm to patient;</a:t>
            </a:r>
          </a:p>
          <a:p>
            <a:pPr marL="457200" indent="-457200">
              <a:spcAft>
                <a:spcPts val="563"/>
              </a:spcAft>
              <a:buSzPct val="90000"/>
              <a:buFont typeface="Wingdings" pitchFamily="34" charset="0"/>
              <a:buChar char="Ø"/>
            </a:pPr>
            <a:r>
              <a:rPr lang="en-US" sz="1600" b="0" dirty="0">
                <a:ea typeface="+mn-lt"/>
                <a:cs typeface="+mn-lt"/>
              </a:rPr>
              <a:t>Ensuring that failure modes are documented at a level within the process being risk assessed so that meaningful root causes can be identified for them. This leads to more appropriate risk mitigation and control measures. </a:t>
            </a:r>
          </a:p>
        </p:txBody>
      </p:sp>
      <p:sp>
        <p:nvSpPr>
          <p:cNvPr id="5" name="TextBox 4">
            <a:extLst>
              <a:ext uri="{FF2B5EF4-FFF2-40B4-BE49-F238E27FC236}">
                <a16:creationId xmlns:a16="http://schemas.microsoft.com/office/drawing/2014/main" id="{48AA0916-9399-B9E1-5CBE-F611C6048C69}"/>
              </a:ext>
            </a:extLst>
          </p:cNvPr>
          <p:cNvSpPr txBox="1"/>
          <p:nvPr/>
        </p:nvSpPr>
        <p:spPr bwMode="auto">
          <a:xfrm flipH="1">
            <a:off x="800066" y="4581128"/>
            <a:ext cx="10552517" cy="132700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i="1" dirty="0">
                <a:ea typeface="+mn-lt"/>
                <a:cs typeface="+mn-lt"/>
              </a:rPr>
              <a:t>Confusion between failure modes, their causes and effects can occur in FMEA-based applica­tions.  For example, the root cause of a particular failure mode could be considered a failure mode itself at a lower indenture level in the process or system that is being risk assessed. It is useful, therefore, to have the process clearly documented prior to conducting the FMEA, and to consider what level within the process is the most optimum to identify potential failure modes.</a:t>
            </a:r>
          </a:p>
        </p:txBody>
      </p:sp>
    </p:spTree>
    <p:extLst>
      <p:ext uri="{BB962C8B-B14F-4D97-AF65-F5344CB8AC3E}">
        <p14:creationId xmlns:p14="http://schemas.microsoft.com/office/powerpoint/2010/main" val="3948353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7608" y="412588"/>
            <a:ext cx="7388110" cy="720080"/>
          </a:xfrm>
        </p:spPr>
        <p:txBody>
          <a:bodyPr/>
          <a:lstStyle/>
          <a:p>
            <a:r>
              <a:rPr lang="en-US" sz="3200" dirty="0">
                <a:ea typeface="+mj-lt"/>
                <a:cs typeface="+mj-lt"/>
              </a:rPr>
              <a:t>1. Better Brainstorming (cont’d.)</a:t>
            </a:r>
          </a:p>
        </p:txBody>
      </p:sp>
      <p:sp>
        <p:nvSpPr>
          <p:cNvPr id="3" name="Content Placeholder 2"/>
          <p:cNvSpPr>
            <a:spLocks noGrp="1"/>
          </p:cNvSpPr>
          <p:nvPr>
            <p:ph idx="1"/>
          </p:nvPr>
        </p:nvSpPr>
        <p:spPr>
          <a:xfrm>
            <a:off x="335360" y="1196752"/>
            <a:ext cx="9145015" cy="2736304"/>
          </a:xfrm>
        </p:spPr>
        <p:txBody>
          <a:bodyPr/>
          <a:lstStyle/>
          <a:p>
            <a:pPr marL="742950" lvl="1" indent="-285750">
              <a:spcAft>
                <a:spcPts val="563"/>
              </a:spcAft>
              <a:buSzPct val="90000"/>
              <a:buFont typeface="Wingdings" pitchFamily="34" charset="0"/>
              <a:buChar char="Ø"/>
            </a:pPr>
            <a:endParaRPr lang="en-US" sz="1600" b="1" i="1" dirty="0">
              <a:ea typeface="+mn-lt"/>
              <a:cs typeface="+mn-lt"/>
            </a:endParaRPr>
          </a:p>
          <a:p>
            <a:pPr marL="457200" indent="-457200">
              <a:spcAft>
                <a:spcPts val="563"/>
              </a:spcAft>
              <a:buFont typeface="Wingdings,Sans-Serif" pitchFamily="34" charset="0"/>
              <a:buChar char="Ø"/>
            </a:pPr>
            <a:r>
              <a:rPr lang="en-US" sz="1600" b="0" dirty="0">
                <a:ea typeface="+mn-lt"/>
                <a:cs typeface="+mn-lt"/>
              </a:rPr>
              <a:t>Ensuring that the failure mode is not the same as the failure mode effects or its root causes. The failure mode and root causes need to be well understood and documented. </a:t>
            </a:r>
            <a:endParaRPr lang="en-US" sz="1600" b="0" dirty="0">
              <a:ea typeface="+mn-lt"/>
              <a:cs typeface="Lucida Sans Unicode"/>
            </a:endParaRPr>
          </a:p>
          <a:p>
            <a:pPr marL="457200" indent="-457200">
              <a:spcAft>
                <a:spcPts val="563"/>
              </a:spcAft>
              <a:buFont typeface="Wingdings,Sans-Serif" pitchFamily="34" charset="0"/>
              <a:buChar char="Ø"/>
            </a:pPr>
            <a:endParaRPr lang="en-US" sz="1600" b="0" dirty="0">
              <a:ea typeface="+mn-lt"/>
              <a:cs typeface="+mn-lt"/>
            </a:endParaRPr>
          </a:p>
          <a:p>
            <a:pPr marL="457200" indent="-457200">
              <a:spcAft>
                <a:spcPts val="563"/>
              </a:spcAft>
              <a:buFont typeface="Wingdings,Sans-Serif" pitchFamily="34" charset="0"/>
              <a:buChar char="Ø"/>
            </a:pPr>
            <a:endParaRPr lang="en-US" sz="1600" b="0" dirty="0">
              <a:ea typeface="+mn-lt"/>
              <a:cs typeface="+mn-lt"/>
            </a:endParaRPr>
          </a:p>
          <a:p>
            <a:pPr marL="457200" indent="-457200">
              <a:spcAft>
                <a:spcPts val="563"/>
              </a:spcAft>
              <a:buFont typeface="Wingdings,Sans-Serif" pitchFamily="34" charset="0"/>
              <a:buChar char="Ø"/>
            </a:pPr>
            <a:endParaRPr lang="en-US" sz="1600" b="0" dirty="0">
              <a:ea typeface="+mn-lt"/>
              <a:cs typeface="+mn-lt"/>
            </a:endParaRPr>
          </a:p>
          <a:p>
            <a:pPr marL="457200" indent="-457200">
              <a:spcAft>
                <a:spcPts val="563"/>
              </a:spcAft>
              <a:buFont typeface="Wingdings,Sans-Serif" pitchFamily="34" charset="0"/>
              <a:buChar char="Ø"/>
            </a:pPr>
            <a:r>
              <a:rPr lang="en-US" sz="1600" b="0" dirty="0">
                <a:ea typeface="+mn-lt"/>
                <a:cs typeface="+mn-lt"/>
              </a:rPr>
              <a:t>Ensuring that any pertinent assumptions made relating to qualification and validation, which may be important for the controls related to specific failure modes, are discussed and are clearly documented.  </a:t>
            </a:r>
          </a:p>
          <a:p>
            <a:pPr marL="457200" indent="-457200">
              <a:spcAft>
                <a:spcPts val="563"/>
              </a:spcAft>
              <a:buSzPct val="90000"/>
              <a:buFont typeface="Wingdings" pitchFamily="34" charset="0"/>
              <a:buChar char="Ø"/>
            </a:pPr>
            <a:r>
              <a:rPr lang="en-US" sz="1600" b="0" dirty="0">
                <a:ea typeface="+mn-lt"/>
                <a:cs typeface="+mn-lt"/>
              </a:rPr>
              <a:t>Ensuring that any significant uncertainties in relation to failure modes are docu­mented.</a:t>
            </a:r>
          </a:p>
        </p:txBody>
      </p:sp>
      <p:sp>
        <p:nvSpPr>
          <p:cNvPr id="4" name="TextBox 3">
            <a:extLst>
              <a:ext uri="{FF2B5EF4-FFF2-40B4-BE49-F238E27FC236}">
                <a16:creationId xmlns:a16="http://schemas.microsoft.com/office/drawing/2014/main" id="{F6FA9B69-8610-A018-5A44-B7869211EFCB}"/>
              </a:ext>
            </a:extLst>
          </p:cNvPr>
          <p:cNvSpPr txBox="1"/>
          <p:nvPr/>
        </p:nvSpPr>
        <p:spPr bwMode="auto">
          <a:xfrm flipH="1">
            <a:off x="800066" y="5157192"/>
            <a:ext cx="10696532" cy="72876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i="1" dirty="0">
                <a:ea typeface="+mn-lt"/>
                <a:cs typeface="+mn-lt"/>
              </a:rPr>
              <a:t>Documenting uncer­tainties in the risk associated with the failure mode, or even accepting that the risk cannot be estimated at that time without additional data, can be useful. </a:t>
            </a:r>
            <a:endParaRPr lang="en-IE" sz="1600" dirty="0">
              <a:solidFill>
                <a:schemeClr val="tx1"/>
              </a:solidFill>
              <a:latin typeface="Arial"/>
              <a:ea typeface="+mn-lt"/>
              <a:cs typeface="+mn-lt"/>
            </a:endParaRPr>
          </a:p>
        </p:txBody>
      </p:sp>
      <p:sp>
        <p:nvSpPr>
          <p:cNvPr id="7" name="TextBox 6">
            <a:extLst>
              <a:ext uri="{FF2B5EF4-FFF2-40B4-BE49-F238E27FC236}">
                <a16:creationId xmlns:a16="http://schemas.microsoft.com/office/drawing/2014/main" id="{1D5BFFE7-1597-F0B8-254E-765138510AD6}"/>
              </a:ext>
            </a:extLst>
          </p:cNvPr>
          <p:cNvSpPr txBox="1"/>
          <p:nvPr/>
        </p:nvSpPr>
        <p:spPr bwMode="auto">
          <a:xfrm flipH="1">
            <a:off x="800066" y="2420888"/>
            <a:ext cx="10696533"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i="1" dirty="0">
                <a:ea typeface="+mn-lt"/>
                <a:cs typeface="+mn-lt"/>
              </a:rPr>
              <a:t>Answer these questions "What can go wrong? What are the effects or consequences of this? at each step of the process. If the failure mode is the same as its effects, then it is not written correctly - work to redefine the failure mode for the identified effects.</a:t>
            </a:r>
          </a:p>
        </p:txBody>
      </p:sp>
    </p:spTree>
    <p:extLst>
      <p:ext uri="{BB962C8B-B14F-4D97-AF65-F5344CB8AC3E}">
        <p14:creationId xmlns:p14="http://schemas.microsoft.com/office/powerpoint/2010/main" val="133678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5680" y="365820"/>
            <a:ext cx="7388110" cy="720080"/>
          </a:xfrm>
        </p:spPr>
        <p:txBody>
          <a:bodyPr/>
          <a:lstStyle/>
          <a:p>
            <a:r>
              <a:rPr lang="en-US" sz="3200" dirty="0">
                <a:ea typeface="+mj-lt"/>
                <a:cs typeface="+mj-lt"/>
              </a:rPr>
              <a:t>2. Failure Modes at the right level... </a:t>
            </a:r>
          </a:p>
        </p:txBody>
      </p:sp>
      <p:sp>
        <p:nvSpPr>
          <p:cNvPr id="3" name="Content Placeholder 2"/>
          <p:cNvSpPr>
            <a:spLocks noGrp="1"/>
          </p:cNvSpPr>
          <p:nvPr>
            <p:ph idx="1"/>
          </p:nvPr>
        </p:nvSpPr>
        <p:spPr>
          <a:xfrm>
            <a:off x="119336" y="1196752"/>
            <a:ext cx="11233247" cy="5675131"/>
          </a:xfrm>
        </p:spPr>
        <p:txBody>
          <a:bodyPr/>
          <a:lstStyle/>
          <a:p>
            <a:pPr marL="285759" lvl="1" indent="0">
              <a:spcAft>
                <a:spcPts val="563"/>
              </a:spcAft>
              <a:buSzPct val="90000"/>
              <a:buNone/>
            </a:pPr>
            <a:r>
              <a:rPr lang="en-US" sz="1800" b="1" dirty="0">
                <a:ea typeface="+mn-lt"/>
                <a:cs typeface="+mn-lt"/>
              </a:rPr>
              <a:t>When considering proposed failure modes, it is useful to consider their potential causes </a:t>
            </a:r>
            <a:r>
              <a:rPr lang="en-US" sz="1800" b="1" u="sng" dirty="0">
                <a:ea typeface="+mn-lt"/>
                <a:cs typeface="+mn-lt"/>
              </a:rPr>
              <a:t>before</a:t>
            </a:r>
            <a:r>
              <a:rPr lang="en-US" sz="1800" b="1" dirty="0">
                <a:ea typeface="+mn-lt"/>
                <a:cs typeface="+mn-lt"/>
              </a:rPr>
              <a:t> the failure modes are forward-processed through the risk assessment exercise. The reasons for this are as follows:</a:t>
            </a:r>
          </a:p>
          <a:p>
            <a:pPr marL="457191" indent="-285750">
              <a:spcAft>
                <a:spcPts val="563"/>
              </a:spcAft>
              <a:buSzPct val="90000"/>
              <a:buFont typeface="Wingdings" pitchFamily="34" charset="0"/>
              <a:buChar char="Ø"/>
            </a:pPr>
            <a:r>
              <a:rPr lang="en-US" sz="1700" b="0" dirty="0">
                <a:ea typeface="+mn-lt"/>
                <a:cs typeface="+mn-lt"/>
              </a:rPr>
              <a:t>If a proposed failure mode has a very large number of potential causes, (</a:t>
            </a:r>
            <a:r>
              <a:rPr lang="en-US" sz="1700" b="0" dirty="0" err="1">
                <a:ea typeface="+mn-lt"/>
                <a:cs typeface="+mn-lt"/>
              </a:rPr>
              <a:t>i,e</a:t>
            </a:r>
            <a:r>
              <a:rPr lang="en-US" sz="1700" b="0" dirty="0">
                <a:ea typeface="+mn-lt"/>
                <a:cs typeface="+mn-lt"/>
              </a:rPr>
              <a:t>., it is very broad in scope), it can become practically unmanageable dur­ing the risk assessment exercise.</a:t>
            </a:r>
            <a:endParaRPr lang="en-US" sz="1700" b="0" dirty="0"/>
          </a:p>
          <a:p>
            <a:pPr marL="457191" indent="-285750">
              <a:spcAft>
                <a:spcPts val="563"/>
              </a:spcAft>
              <a:buSzPct val="90000"/>
              <a:buFont typeface="Wingdings" pitchFamily="34" charset="0"/>
              <a:buChar char="Ø"/>
            </a:pPr>
            <a:r>
              <a:rPr lang="en-US" sz="1700" b="0" dirty="0">
                <a:ea typeface="+mn-lt"/>
                <a:cs typeface="+mn-lt"/>
              </a:rPr>
              <a:t>Examples of such failure modes would include: </a:t>
            </a:r>
            <a:r>
              <a:rPr lang="en-US" sz="1700" b="0" i="1" dirty="0">
                <a:ea typeface="+mn-lt"/>
                <a:cs typeface="+mn-lt"/>
              </a:rPr>
              <a:t>"Out-of-Specification Batches", "Loss of Sterility Assurance", "Product Contamination", etc.  </a:t>
            </a:r>
          </a:p>
          <a:p>
            <a:pPr marL="457191" indent="-285750">
              <a:spcAft>
                <a:spcPts val="563"/>
              </a:spcAft>
              <a:buSzPct val="90000"/>
              <a:buFont typeface="Wingdings" pitchFamily="34" charset="0"/>
              <a:buChar char="Ø"/>
            </a:pPr>
            <a:r>
              <a:rPr lang="en-US" sz="1700" b="0" dirty="0">
                <a:ea typeface="+mn-lt"/>
                <a:cs typeface="+mn-lt"/>
              </a:rPr>
              <a:t>Such failure modes have so many potential causes that they can be very difficult to adequately risk assess.  </a:t>
            </a:r>
          </a:p>
          <a:p>
            <a:pPr lvl="2">
              <a:spcAft>
                <a:spcPts val="563"/>
              </a:spcAft>
              <a:buSzPct val="90000"/>
            </a:pPr>
            <a:endParaRPr lang="en-US" sz="1600" i="1" dirty="0">
              <a:solidFill>
                <a:srgbClr val="000000"/>
              </a:solidFill>
              <a:ea typeface="+mn-lt"/>
              <a:cs typeface="+mn-lt"/>
            </a:endParaRPr>
          </a:p>
          <a:p>
            <a:pPr lvl="2">
              <a:spcAft>
                <a:spcPts val="563"/>
              </a:spcAft>
              <a:buSzPct val="90000"/>
            </a:pPr>
            <a:endParaRPr lang="en-US" sz="1600" i="1" dirty="0">
              <a:solidFill>
                <a:srgbClr val="FF0000"/>
              </a:solidFill>
              <a:ea typeface="+mn-lt"/>
              <a:cs typeface="+mn-lt"/>
            </a:endParaRPr>
          </a:p>
        </p:txBody>
      </p:sp>
      <p:sp>
        <p:nvSpPr>
          <p:cNvPr id="6" name="TextBox 5">
            <a:extLst>
              <a:ext uri="{FF2B5EF4-FFF2-40B4-BE49-F238E27FC236}">
                <a16:creationId xmlns:a16="http://schemas.microsoft.com/office/drawing/2014/main" id="{B80033DF-295B-841C-554D-871FAE78B868}"/>
              </a:ext>
            </a:extLst>
          </p:cNvPr>
          <p:cNvSpPr txBox="1"/>
          <p:nvPr/>
        </p:nvSpPr>
        <p:spPr bwMode="auto">
          <a:xfrm flipH="1">
            <a:off x="565396" y="4766346"/>
            <a:ext cx="5616624" cy="172583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i="1" dirty="0">
                <a:ea typeface="+mn-lt"/>
                <a:cs typeface="+mn-lt"/>
              </a:rPr>
              <a:t>If more than 5 potential causes can be identified for a proposed failure mode, the failure mode is too broad, and it is probably written at too high an indenture level in the process or item being risk assessed.  It should be broken down in several more specific failure modes that have fewer potential causes, and which will be more manageable.</a:t>
            </a:r>
          </a:p>
        </p:txBody>
      </p:sp>
      <p:sp>
        <p:nvSpPr>
          <p:cNvPr id="7" name="TextBox 6">
            <a:extLst>
              <a:ext uri="{FF2B5EF4-FFF2-40B4-BE49-F238E27FC236}">
                <a16:creationId xmlns:a16="http://schemas.microsoft.com/office/drawing/2014/main" id="{385E435C-522F-2B58-41D9-5B54B567DAFD}"/>
              </a:ext>
            </a:extLst>
          </p:cNvPr>
          <p:cNvSpPr txBox="1"/>
          <p:nvPr/>
        </p:nvSpPr>
        <p:spPr bwMode="auto">
          <a:xfrm flipH="1">
            <a:off x="6627428" y="5051963"/>
            <a:ext cx="5210379"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dirty="0">
                <a:ea typeface="+mn-lt"/>
                <a:cs typeface="+mn-lt"/>
              </a:rPr>
              <a:t>Review each proposed failure mode and its causes to check whether the failure mode is documented at a workable level in the risk assessment.</a:t>
            </a:r>
            <a:endParaRPr lang="en-US" sz="1600" i="1" dirty="0">
              <a:ea typeface="+mn-lt"/>
              <a:cs typeface="+mn-lt"/>
            </a:endParaRPr>
          </a:p>
        </p:txBody>
      </p:sp>
    </p:spTree>
    <p:extLst>
      <p:ext uri="{BB962C8B-B14F-4D97-AF65-F5344CB8AC3E}">
        <p14:creationId xmlns:p14="http://schemas.microsoft.com/office/powerpoint/2010/main" val="3597373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9656" y="260648"/>
            <a:ext cx="7388110" cy="720080"/>
          </a:xfrm>
        </p:spPr>
        <p:txBody>
          <a:bodyPr/>
          <a:lstStyle/>
          <a:p>
            <a:r>
              <a:rPr lang="en-US" sz="3200" dirty="0">
                <a:ea typeface="+mj-lt"/>
                <a:cs typeface="+mj-lt"/>
              </a:rPr>
              <a:t>3.  Capturing Near Miss Incidents</a:t>
            </a:r>
          </a:p>
        </p:txBody>
      </p:sp>
      <p:sp>
        <p:nvSpPr>
          <p:cNvPr id="3" name="Content Placeholder 2"/>
          <p:cNvSpPr>
            <a:spLocks noGrp="1"/>
          </p:cNvSpPr>
          <p:nvPr>
            <p:ph idx="1"/>
          </p:nvPr>
        </p:nvSpPr>
        <p:spPr>
          <a:xfrm>
            <a:off x="479376" y="1340768"/>
            <a:ext cx="10009112" cy="5589239"/>
          </a:xfrm>
        </p:spPr>
        <p:txBody>
          <a:bodyPr/>
          <a:lstStyle/>
          <a:p>
            <a:pPr marL="0" indent="0">
              <a:buSzPct val="90000"/>
              <a:buNone/>
            </a:pPr>
            <a:r>
              <a:rPr lang="en-US" sz="1800" dirty="0">
                <a:ea typeface="+mn-lt"/>
                <a:cs typeface="+mn-lt"/>
              </a:rPr>
              <a:t>When brainstorming for potential failure modes, it is of course important to review the obvious sources of information (such as data on process deviations, batch rejects, quality defects and other complaints, production problems, qualification and validation incidents/failures, reasons for change controls, etc.). </a:t>
            </a:r>
          </a:p>
          <a:p>
            <a:pPr marL="457200" indent="-457200">
              <a:buSzPct val="90000"/>
              <a:buFont typeface="Wingdings" pitchFamily="34" charset="0"/>
              <a:buChar char="Ø"/>
            </a:pPr>
            <a:r>
              <a:rPr lang="en-US" sz="1800" b="0" dirty="0">
                <a:ea typeface="+mn-lt"/>
                <a:cs typeface="+mn-lt"/>
              </a:rPr>
              <a:t>However, an area that is often overlooked is the occurrence of near miss events (i.e. incidents that almost occurred, but either didn’t, or their effects were not realized).</a:t>
            </a:r>
          </a:p>
          <a:p>
            <a:pPr marL="742959" lvl="1" indent="-457200">
              <a:buSzPct val="90000"/>
              <a:buFont typeface="Wingdings" pitchFamily="34" charset="0"/>
              <a:buChar char="Ø"/>
            </a:pPr>
            <a:endParaRPr lang="en-US" sz="800" dirty="0">
              <a:ea typeface="+mn-lt"/>
              <a:cs typeface="+mn-lt"/>
            </a:endParaRPr>
          </a:p>
          <a:p>
            <a:pPr marL="742959" lvl="1" indent="-457200">
              <a:buSzPct val="90000"/>
              <a:buFont typeface="Wingdings" pitchFamily="34" charset="0"/>
              <a:buChar char="Ø"/>
            </a:pPr>
            <a:r>
              <a:rPr lang="en-US" sz="1800" dirty="0">
                <a:ea typeface="+mn-lt"/>
                <a:cs typeface="+mn-lt"/>
              </a:rPr>
              <a:t>Near miss incidents can provide valuable and real-life information on potential failure modes.</a:t>
            </a:r>
          </a:p>
          <a:p>
            <a:pPr marL="742959" lvl="1" indent="-457200">
              <a:buSzPct val="90000"/>
              <a:buFont typeface="Wingdings" pitchFamily="34" charset="0"/>
              <a:buChar char="Ø"/>
            </a:pPr>
            <a:endParaRPr lang="en-US" sz="800" dirty="0">
              <a:ea typeface="+mn-lt"/>
              <a:cs typeface="+mn-lt"/>
            </a:endParaRPr>
          </a:p>
          <a:p>
            <a:pPr marL="742959" lvl="1" indent="-457200">
              <a:buSzPct val="90000"/>
              <a:buFont typeface="Wingdings" pitchFamily="34" charset="0"/>
              <a:buChar char="Ø"/>
            </a:pPr>
            <a:r>
              <a:rPr lang="en-US" sz="1800" dirty="0">
                <a:ea typeface="+mn-lt"/>
                <a:cs typeface="+mn-lt"/>
              </a:rPr>
              <a:t>Near misses can be treated as potential failure modes that can be included in risk assessments.</a:t>
            </a:r>
          </a:p>
          <a:p>
            <a:pPr marL="742959" lvl="1" indent="-457200">
              <a:buSzPct val="90000"/>
              <a:buFont typeface="Wingdings" pitchFamily="34" charset="0"/>
              <a:buChar char="Ø"/>
            </a:pPr>
            <a:endParaRPr lang="en-US" sz="800" dirty="0">
              <a:ea typeface="+mn-lt"/>
              <a:cs typeface="+mn-lt"/>
            </a:endParaRPr>
          </a:p>
          <a:p>
            <a:pPr marL="0" indent="0">
              <a:buSzPct val="90000"/>
              <a:buNone/>
            </a:pPr>
            <a:endParaRPr lang="en-US" sz="2000" b="0" dirty="0">
              <a:solidFill>
                <a:srgbClr val="FF0000"/>
              </a:solidFill>
              <a:cs typeface="Arial"/>
            </a:endParaRPr>
          </a:p>
        </p:txBody>
      </p:sp>
      <p:sp>
        <p:nvSpPr>
          <p:cNvPr id="4" name="TextBox 3">
            <a:extLst>
              <a:ext uri="{FF2B5EF4-FFF2-40B4-BE49-F238E27FC236}">
                <a16:creationId xmlns:a16="http://schemas.microsoft.com/office/drawing/2014/main" id="{469B674C-CC89-3855-2D78-E3E928A76242}"/>
              </a:ext>
            </a:extLst>
          </p:cNvPr>
          <p:cNvSpPr txBox="1"/>
          <p:nvPr/>
        </p:nvSpPr>
        <p:spPr bwMode="auto">
          <a:xfrm flipH="1">
            <a:off x="4655840" y="5420642"/>
            <a:ext cx="6840760"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i="1" dirty="0">
                <a:ea typeface="+mn-lt"/>
                <a:cs typeface="+mn-lt"/>
              </a:rPr>
              <a:t>Consider encouraging a culture of reporting near misses within your organization, similar perhaps to how deviations are expected to be reported.</a:t>
            </a:r>
          </a:p>
        </p:txBody>
      </p:sp>
    </p:spTree>
    <p:extLst>
      <p:ext uri="{BB962C8B-B14F-4D97-AF65-F5344CB8AC3E}">
        <p14:creationId xmlns:p14="http://schemas.microsoft.com/office/powerpoint/2010/main" val="3675466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1070" y="404664"/>
            <a:ext cx="8370930" cy="720080"/>
          </a:xfrm>
        </p:spPr>
        <p:txBody>
          <a:bodyPr/>
          <a:lstStyle/>
          <a:p>
            <a:pPr algn="l"/>
            <a:r>
              <a:rPr lang="en-US" sz="3200" dirty="0"/>
              <a:t>4</a:t>
            </a:r>
            <a:r>
              <a:rPr lang="en-US" sz="3200" dirty="0">
                <a:ea typeface="+mj-lt"/>
                <a:cs typeface="+mj-lt"/>
              </a:rPr>
              <a:t>. Compiling comprehensive data on the                                                     process or item under study</a:t>
            </a:r>
          </a:p>
        </p:txBody>
      </p:sp>
      <p:sp>
        <p:nvSpPr>
          <p:cNvPr id="3" name="Content Placeholder 2"/>
          <p:cNvSpPr>
            <a:spLocks noGrp="1"/>
          </p:cNvSpPr>
          <p:nvPr>
            <p:ph idx="1"/>
          </p:nvPr>
        </p:nvSpPr>
        <p:spPr>
          <a:xfrm>
            <a:off x="191344" y="1340768"/>
            <a:ext cx="11485276" cy="1152128"/>
          </a:xfrm>
        </p:spPr>
        <p:txBody>
          <a:bodyPr/>
          <a:lstStyle/>
          <a:p>
            <a:pPr marL="285759" lvl="1" indent="0">
              <a:buSzPct val="90000"/>
              <a:buNone/>
            </a:pPr>
            <a:r>
              <a:rPr lang="en-US" sz="1800" b="1" dirty="0">
                <a:ea typeface="+mn-lt"/>
                <a:cs typeface="+mn-lt"/>
              </a:rPr>
              <a:t>It is usually not sufficient to just map the process or item under study to determine at which step failure modes may occur - process maps are often high level and provide limited information.</a:t>
            </a:r>
          </a:p>
        </p:txBody>
      </p:sp>
      <p:sp>
        <p:nvSpPr>
          <p:cNvPr id="4" name="Content Placeholder 2">
            <a:extLst>
              <a:ext uri="{FF2B5EF4-FFF2-40B4-BE49-F238E27FC236}">
                <a16:creationId xmlns:a16="http://schemas.microsoft.com/office/drawing/2014/main" id="{827B4943-1A9A-60E7-5110-E6840889D800}"/>
              </a:ext>
            </a:extLst>
          </p:cNvPr>
          <p:cNvSpPr txBox="1">
            <a:spLocks/>
          </p:cNvSpPr>
          <p:nvPr/>
        </p:nvSpPr>
        <p:spPr bwMode="auto">
          <a:xfrm>
            <a:off x="191344" y="2060848"/>
            <a:ext cx="10873208" cy="3096344"/>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57214" indent="-457214" algn="l" defTabSz="449263"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49263"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85759" lvl="1" indent="0">
              <a:lnSpc>
                <a:spcPct val="100000"/>
              </a:lnSpc>
              <a:buSzPct val="90000"/>
              <a:buNone/>
            </a:pPr>
            <a:r>
              <a:rPr lang="en-US" sz="1800" b="0" kern="0" dirty="0">
                <a:ea typeface="+mn-lt"/>
                <a:cs typeface="+mn-lt"/>
              </a:rPr>
              <a:t>It is useful if the QRM process defines the data and documentation required for failure mode identification, such as:</a:t>
            </a:r>
          </a:p>
          <a:p>
            <a:pPr marL="800100" lvl="1" indent="-342900">
              <a:lnSpc>
                <a:spcPct val="100000"/>
              </a:lnSpc>
              <a:buSzPct val="90000"/>
              <a:buFont typeface="Courier New" panose="02070309020205020404" pitchFamily="49" charset="0"/>
              <a:buChar char="o"/>
            </a:pPr>
            <a:r>
              <a:rPr lang="en-US" sz="1800" b="0" i="1" kern="0" dirty="0">
                <a:ea typeface="+mn-lt"/>
                <a:cs typeface="+mn-lt"/>
              </a:rPr>
              <a:t>The steps in the process or item under study in which human interventions occur;</a:t>
            </a:r>
          </a:p>
          <a:p>
            <a:pPr marL="800100" lvl="1" indent="-342900">
              <a:lnSpc>
                <a:spcPct val="100000"/>
              </a:lnSpc>
              <a:buSzPct val="90000"/>
              <a:buFont typeface="Courier New" panose="02070309020205020404" pitchFamily="49" charset="0"/>
              <a:buChar char="o"/>
            </a:pPr>
            <a:r>
              <a:rPr lang="en-US" sz="1800" b="0" i="1" kern="0" dirty="0">
                <a:ea typeface="+mn-lt"/>
                <a:cs typeface="+mn-lt"/>
              </a:rPr>
              <a:t>The master batch manufacturing record and SOPs for the process being risk assessed, including SOPs for any ancillary processes (e.g., for controlling room environment, taking samples, etc.);</a:t>
            </a:r>
          </a:p>
          <a:p>
            <a:pPr marL="800100" lvl="1" indent="-342900">
              <a:lnSpc>
                <a:spcPct val="100000"/>
              </a:lnSpc>
              <a:buFont typeface="Courier New" panose="02070309020205020404" pitchFamily="49" charset="0"/>
              <a:buChar char="o"/>
            </a:pPr>
            <a:r>
              <a:rPr lang="en-US" sz="1800" b="0" i="1" kern="0" dirty="0">
                <a:ea typeface="+mn-lt"/>
                <a:cs typeface="+mn-lt"/>
              </a:rPr>
              <a:t>A list of the equipment used in the process; </a:t>
            </a:r>
          </a:p>
          <a:p>
            <a:pPr marL="800100" lvl="1" indent="-342900">
              <a:lnSpc>
                <a:spcPct val="100000"/>
              </a:lnSpc>
              <a:buFont typeface="Courier New" panose="02070309020205020404" pitchFamily="49" charset="0"/>
              <a:buChar char="o"/>
            </a:pPr>
            <a:r>
              <a:rPr lang="en-US" sz="1800" b="0" i="1" kern="0" dirty="0">
                <a:ea typeface="+mn-lt"/>
                <a:cs typeface="+mn-lt"/>
              </a:rPr>
              <a:t>For change controls, the current and proposed process/procedure in sufficient detail to facilitate failure mode identification;</a:t>
            </a:r>
          </a:p>
        </p:txBody>
      </p:sp>
      <p:sp>
        <p:nvSpPr>
          <p:cNvPr id="5" name="Content Placeholder 2">
            <a:extLst>
              <a:ext uri="{FF2B5EF4-FFF2-40B4-BE49-F238E27FC236}">
                <a16:creationId xmlns:a16="http://schemas.microsoft.com/office/drawing/2014/main" id="{A5CF6E03-4405-022B-7F0C-9536F217F41B}"/>
              </a:ext>
            </a:extLst>
          </p:cNvPr>
          <p:cNvSpPr txBox="1">
            <a:spLocks/>
          </p:cNvSpPr>
          <p:nvPr/>
        </p:nvSpPr>
        <p:spPr bwMode="auto">
          <a:xfrm>
            <a:off x="158180" y="4581128"/>
            <a:ext cx="11665296" cy="151216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57214" indent="-457214" algn="l" defTabSz="449263"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49263"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800100" lvl="1" indent="-342900">
              <a:lnSpc>
                <a:spcPct val="100000"/>
              </a:lnSpc>
              <a:buSzPct val="90000"/>
              <a:buFont typeface="Courier New" panose="02070309020205020404" pitchFamily="49" charset="0"/>
              <a:buChar char="o"/>
            </a:pPr>
            <a:r>
              <a:rPr lang="en-US" sz="1800" b="0" i="1" kern="0" dirty="0">
                <a:ea typeface="+mn-lt"/>
                <a:cs typeface="+mn-lt"/>
              </a:rPr>
              <a:t>Critical process controls as well as a list of in-process and finish product tests, with their specifications/limits;</a:t>
            </a:r>
          </a:p>
          <a:p>
            <a:pPr marL="800100" lvl="1" indent="-342900">
              <a:lnSpc>
                <a:spcPct val="100000"/>
              </a:lnSpc>
              <a:buSzPct val="90000"/>
              <a:buFont typeface="Courier New" panose="02070309020205020404" pitchFamily="49" charset="0"/>
              <a:buChar char="o"/>
            </a:pPr>
            <a:r>
              <a:rPr lang="en-US" sz="1800" b="0" i="1" kern="0" dirty="0">
                <a:ea typeface="+mn-lt"/>
                <a:cs typeface="+mn-lt"/>
              </a:rPr>
              <a:t>An outline of how the process works, and a description of any special technology that is used in the process – this is important for those risk assessment team members who may not be subject matter experts in the process being risk assessed or its technology.</a:t>
            </a:r>
          </a:p>
          <a:p>
            <a:pPr marL="800100" lvl="1" indent="-342900">
              <a:lnSpc>
                <a:spcPct val="100000"/>
              </a:lnSpc>
              <a:buSzPct val="90000"/>
              <a:buFont typeface="Courier New" panose="02070309020205020404" pitchFamily="49" charset="0"/>
              <a:buChar char="o"/>
            </a:pPr>
            <a:endParaRPr lang="en-US" sz="1800" b="0" i="1" kern="0" dirty="0">
              <a:ea typeface="+mn-lt"/>
              <a:cs typeface="+mn-lt"/>
            </a:endParaRPr>
          </a:p>
        </p:txBody>
      </p:sp>
    </p:spTree>
    <p:extLst>
      <p:ext uri="{BB962C8B-B14F-4D97-AF65-F5344CB8AC3E}">
        <p14:creationId xmlns:p14="http://schemas.microsoft.com/office/powerpoint/2010/main" val="15320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2346" y="404664"/>
            <a:ext cx="7388110" cy="720080"/>
          </a:xfrm>
        </p:spPr>
        <p:txBody>
          <a:bodyPr/>
          <a:lstStyle/>
          <a:p>
            <a:r>
              <a:rPr lang="en-US" sz="2800" dirty="0">
                <a:ea typeface="+mj-lt"/>
                <a:cs typeface="+mj-lt"/>
              </a:rPr>
              <a:t>5. Looking for Strength of Evidence </a:t>
            </a:r>
          </a:p>
        </p:txBody>
      </p:sp>
      <p:sp>
        <p:nvSpPr>
          <p:cNvPr id="3" name="Content Placeholder 2"/>
          <p:cNvSpPr>
            <a:spLocks noGrp="1"/>
          </p:cNvSpPr>
          <p:nvPr>
            <p:ph idx="1"/>
          </p:nvPr>
        </p:nvSpPr>
        <p:spPr>
          <a:xfrm>
            <a:off x="335360" y="1338950"/>
            <a:ext cx="11593287" cy="5532933"/>
          </a:xfrm>
        </p:spPr>
        <p:txBody>
          <a:bodyPr/>
          <a:lstStyle/>
          <a:p>
            <a:pPr marL="0" indent="0">
              <a:buSzPct val="90000"/>
              <a:buNone/>
            </a:pPr>
            <a:r>
              <a:rPr lang="en-US" sz="1800" dirty="0">
                <a:ea typeface="+mn-lt"/>
                <a:cs typeface="+mn-lt"/>
              </a:rPr>
              <a:t>ICH Q9(R1) states in section 5.3 that: “Subjectivity can impact every stage of a quality                                                                                                 risk management process, especially the identification of hazards...”</a:t>
            </a:r>
          </a:p>
          <a:p>
            <a:pPr marL="457200" indent="-457200">
              <a:buSzPct val="90000"/>
              <a:buFont typeface="Wingdings" pitchFamily="34" charset="0"/>
              <a:buChar char="Ø"/>
            </a:pPr>
            <a:r>
              <a:rPr lang="en-US" sz="1800" b="0" dirty="0">
                <a:ea typeface="+mn-lt"/>
                <a:cs typeface="+mn-lt"/>
              </a:rPr>
              <a:t>Involving </a:t>
            </a:r>
            <a:r>
              <a:rPr lang="en-US" sz="1800" b="0" u="sng" dirty="0">
                <a:ea typeface="+mn-lt"/>
                <a:cs typeface="+mn-lt"/>
              </a:rPr>
              <a:t>experts </a:t>
            </a:r>
            <a:r>
              <a:rPr lang="en-US" sz="1800" b="0" dirty="0">
                <a:ea typeface="+mn-lt"/>
                <a:cs typeface="+mn-lt"/>
              </a:rPr>
              <a:t>in a QRM exercise is beneficial – it allows one to obtain informed                                                                                                         opinions and expert judgements</a:t>
            </a:r>
          </a:p>
          <a:p>
            <a:pPr marL="457200" indent="-457200">
              <a:buSzPct val="90000"/>
              <a:buFont typeface="Wingdings" pitchFamily="34" charset="0"/>
              <a:buChar char="Ø"/>
            </a:pPr>
            <a:r>
              <a:rPr lang="en-US" sz="1800" b="0" dirty="0">
                <a:ea typeface="+mn-lt"/>
                <a:cs typeface="+mn-lt"/>
              </a:rPr>
              <a:t>But it is still important to consider the </a:t>
            </a:r>
            <a:r>
              <a:rPr lang="en-US" sz="1800" b="0" i="1" dirty="0">
                <a:ea typeface="+mn-lt"/>
                <a:cs typeface="+mn-lt"/>
              </a:rPr>
              <a:t>strength of evidence </a:t>
            </a:r>
            <a:r>
              <a:rPr lang="en-US" sz="1800" b="0" dirty="0">
                <a:ea typeface="+mn-lt"/>
                <a:cs typeface="+mn-lt"/>
              </a:rPr>
              <a:t>supporting such opinions and judgements – this is because biases and human heuristics can affect the opinions and judgements of experts  </a:t>
            </a:r>
          </a:p>
          <a:p>
            <a:pPr marL="457200" indent="-457200">
              <a:buSzPct val="90000"/>
              <a:buFont typeface="Wingdings" pitchFamily="34" charset="0"/>
              <a:buChar char="Ø"/>
            </a:pPr>
            <a:r>
              <a:rPr lang="en-US" sz="1800" b="0" dirty="0">
                <a:ea typeface="+mn-lt"/>
                <a:cs typeface="+mn-lt"/>
              </a:rPr>
              <a:t>Looking for the strength of evidence can help reduce the level of subjectivity and guesswork that may be present  </a:t>
            </a:r>
          </a:p>
          <a:p>
            <a:pPr marL="457200" indent="-457200">
              <a:buSzPct val="90000"/>
              <a:buFont typeface="Wingdings" pitchFamily="34" charset="0"/>
              <a:buChar char="Ø"/>
            </a:pPr>
            <a:r>
              <a:rPr lang="en-US" sz="1800" i="1" dirty="0">
                <a:ea typeface="+mn-lt"/>
                <a:cs typeface="+mn-lt"/>
              </a:rPr>
              <a:t>Other practical considerations include:</a:t>
            </a:r>
          </a:p>
          <a:p>
            <a:pPr marL="742950" lvl="1" indent="-285750">
              <a:buSzPct val="90000"/>
            </a:pPr>
            <a:r>
              <a:rPr lang="en-US" sz="1800" dirty="0">
                <a:ea typeface="+mn-lt"/>
                <a:cs typeface="+mn-lt"/>
              </a:rPr>
              <a:t>Seek the opinions of actual users and operators of the process or item under study</a:t>
            </a:r>
          </a:p>
          <a:p>
            <a:pPr marL="742950" lvl="1" indent="-285750">
              <a:buSzPct val="90000"/>
            </a:pPr>
            <a:r>
              <a:rPr lang="en-US" sz="1800" dirty="0">
                <a:ea typeface="+mn-lt"/>
                <a:cs typeface="+mn-lt"/>
              </a:rPr>
              <a:t>Seek the opinions of those employees or others who are knowledgeable in the process or item under study (e.g., the vendor of a specific equipment, who should know about known problems)</a:t>
            </a:r>
          </a:p>
          <a:p>
            <a:pPr marL="742950" lvl="1" indent="-285750">
              <a:buSzPct val="90000"/>
            </a:pPr>
            <a:r>
              <a:rPr lang="en-US" sz="1800" dirty="0">
                <a:ea typeface="+mn-lt"/>
                <a:cs typeface="+mn-lt"/>
              </a:rPr>
              <a:t>Take into consideration views or concerns from stakeholders involved with the product.</a:t>
            </a:r>
          </a:p>
          <a:p>
            <a:pPr lvl="2">
              <a:buSzPct val="90000"/>
            </a:pPr>
            <a:r>
              <a:rPr lang="en-US" sz="1800" b="1" dirty="0">
                <a:ea typeface="+mn-lt"/>
                <a:cs typeface="+mn-lt"/>
              </a:rPr>
              <a:t>Example: </a:t>
            </a:r>
            <a:r>
              <a:rPr lang="en-US" sz="1800" dirty="0">
                <a:ea typeface="+mn-lt"/>
                <a:cs typeface="+mn-lt"/>
              </a:rPr>
              <a:t>If a change control is proposed to roll out a new la­belling and livery design for a range of medicinal products, practicing pharmacists may usefully ad­vise about risks of dispensing or usage errors which may be introduced by the change.</a:t>
            </a:r>
            <a:endParaRPr lang="en-US" dirty="0"/>
          </a:p>
        </p:txBody>
      </p:sp>
    </p:spTree>
    <p:extLst>
      <p:ext uri="{BB962C8B-B14F-4D97-AF65-F5344CB8AC3E}">
        <p14:creationId xmlns:p14="http://schemas.microsoft.com/office/powerpoint/2010/main" val="766333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8973545-FF01-47B5-8C63-85F762A1B731}"/>
              </a:ext>
            </a:extLst>
          </p:cNvPr>
          <p:cNvSpPr>
            <a:spLocks noGrp="1"/>
          </p:cNvSpPr>
          <p:nvPr>
            <p:ph type="title"/>
          </p:nvPr>
        </p:nvSpPr>
        <p:spPr>
          <a:xfrm>
            <a:off x="3825905" y="456195"/>
            <a:ext cx="7828100" cy="741164"/>
          </a:xfrm>
        </p:spPr>
        <p:txBody>
          <a:bodyPr/>
          <a:lstStyle/>
          <a:p>
            <a:pPr algn="l"/>
            <a:r>
              <a:rPr lang="en-US" sz="2800" dirty="0">
                <a:latin typeface="Candara"/>
                <a:cs typeface="Arial"/>
              </a:rPr>
              <a:t>Case Study: Linking Hazards to Failure Modes</a:t>
            </a:r>
            <a:br>
              <a:rPr lang="en-US" sz="2800" dirty="0">
                <a:latin typeface="Candara"/>
                <a:cs typeface="Arial"/>
              </a:rPr>
            </a:br>
            <a:r>
              <a:rPr lang="en-US" sz="2800" i="1" dirty="0">
                <a:latin typeface="Candara"/>
                <a:cs typeface="Arial"/>
              </a:rPr>
              <a:t>Step 1: Identifying Hazards</a:t>
            </a:r>
          </a:p>
        </p:txBody>
      </p:sp>
      <p:graphicFrame>
        <p:nvGraphicFramePr>
          <p:cNvPr id="6" name="Tabelle 5">
            <a:extLst>
              <a:ext uri="{FF2B5EF4-FFF2-40B4-BE49-F238E27FC236}">
                <a16:creationId xmlns:a16="http://schemas.microsoft.com/office/drawing/2014/main" id="{D22BA79E-41A5-4159-BEBA-C251CD49535B}"/>
              </a:ext>
            </a:extLst>
          </p:cNvPr>
          <p:cNvGraphicFramePr>
            <a:graphicFrameLocks noGrp="1"/>
          </p:cNvGraphicFramePr>
          <p:nvPr>
            <p:extLst>
              <p:ext uri="{D42A27DB-BD31-4B8C-83A1-F6EECF244321}">
                <p14:modId xmlns:p14="http://schemas.microsoft.com/office/powerpoint/2010/main" val="423954569"/>
              </p:ext>
            </p:extLst>
          </p:nvPr>
        </p:nvGraphicFramePr>
        <p:xfrm>
          <a:off x="2906479" y="2636914"/>
          <a:ext cx="8790913" cy="2100627"/>
        </p:xfrm>
        <a:graphic>
          <a:graphicData uri="http://schemas.openxmlformats.org/drawingml/2006/table">
            <a:tbl>
              <a:tblPr firstRow="1" bandRow="1">
                <a:tableStyleId>{21E4AEA4-8DFA-4A89-87EB-49C32662AFE0}</a:tableStyleId>
              </a:tblPr>
              <a:tblGrid>
                <a:gridCol w="1257628">
                  <a:extLst>
                    <a:ext uri="{9D8B030D-6E8A-4147-A177-3AD203B41FA5}">
                      <a16:colId xmlns:a16="http://schemas.microsoft.com/office/drawing/2014/main" val="3787458838"/>
                    </a:ext>
                  </a:extLst>
                </a:gridCol>
                <a:gridCol w="1404674">
                  <a:extLst>
                    <a:ext uri="{9D8B030D-6E8A-4147-A177-3AD203B41FA5}">
                      <a16:colId xmlns:a16="http://schemas.microsoft.com/office/drawing/2014/main" val="4057479837"/>
                    </a:ext>
                  </a:extLst>
                </a:gridCol>
                <a:gridCol w="2288797">
                  <a:extLst>
                    <a:ext uri="{9D8B030D-6E8A-4147-A177-3AD203B41FA5}">
                      <a16:colId xmlns:a16="http://schemas.microsoft.com/office/drawing/2014/main" val="4087321037"/>
                    </a:ext>
                  </a:extLst>
                </a:gridCol>
                <a:gridCol w="1173314">
                  <a:extLst>
                    <a:ext uri="{9D8B030D-6E8A-4147-A177-3AD203B41FA5}">
                      <a16:colId xmlns:a16="http://schemas.microsoft.com/office/drawing/2014/main" val="1755185747"/>
                    </a:ext>
                  </a:extLst>
                </a:gridCol>
                <a:gridCol w="1410848">
                  <a:extLst>
                    <a:ext uri="{9D8B030D-6E8A-4147-A177-3AD203B41FA5}">
                      <a16:colId xmlns:a16="http://schemas.microsoft.com/office/drawing/2014/main" val="3583157326"/>
                    </a:ext>
                  </a:extLst>
                </a:gridCol>
                <a:gridCol w="1255652">
                  <a:extLst>
                    <a:ext uri="{9D8B030D-6E8A-4147-A177-3AD203B41FA5}">
                      <a16:colId xmlns:a16="http://schemas.microsoft.com/office/drawing/2014/main" val="2687582190"/>
                    </a:ext>
                  </a:extLst>
                </a:gridCol>
              </a:tblGrid>
              <a:tr h="682539">
                <a:tc>
                  <a:txBody>
                    <a:bodyPr/>
                    <a:lstStyle/>
                    <a:p>
                      <a:pPr algn="ctr"/>
                      <a:r>
                        <a:rPr lang="de-DE" sz="1200" b="1" dirty="0"/>
                        <a:t>Critical Quality Attribute</a:t>
                      </a:r>
                    </a:p>
                  </a:txBody>
                  <a:tcPr anchor="ctr"/>
                </a:tc>
                <a:tc>
                  <a:txBody>
                    <a:bodyPr/>
                    <a:lstStyle/>
                    <a:p>
                      <a:pPr algn="ctr"/>
                      <a:r>
                        <a:rPr lang="de-DE" sz="1200" b="1" i="0" dirty="0">
                          <a:solidFill>
                            <a:schemeClr val="bg1"/>
                          </a:solidFill>
                        </a:rPr>
                        <a:t>Hazard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t>Sequence of Events</a:t>
                      </a:r>
                      <a:endParaRPr lang="de-DE" sz="12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t>Hazardous Situation</a:t>
                      </a:r>
                      <a:endParaRPr lang="de-DE" sz="1200" b="1" dirty="0"/>
                    </a:p>
                  </a:txBody>
                  <a:tcPr anchor="ctr"/>
                </a:tc>
                <a:tc>
                  <a:txBody>
                    <a:bodyPr/>
                    <a:lstStyle/>
                    <a:p>
                      <a:pPr algn="ctr"/>
                      <a:r>
                        <a:rPr lang="de-DE" sz="1200" b="1" dirty="0"/>
                        <a:t>Harm </a:t>
                      </a:r>
                    </a:p>
                  </a:txBody>
                  <a:tcPr anchor="ctr"/>
                </a:tc>
                <a:tc>
                  <a:txBody>
                    <a:bodyPr/>
                    <a:lstStyle/>
                    <a:p>
                      <a:pPr algn="ctr"/>
                      <a:r>
                        <a:rPr lang="de-DE" sz="1200" b="1" dirty="0"/>
                        <a:t>Severity</a:t>
                      </a:r>
                    </a:p>
                  </a:txBody>
                  <a:tcPr anchor="ctr"/>
                </a:tc>
                <a:extLst>
                  <a:ext uri="{0D108BD9-81ED-4DB2-BD59-A6C34878D82A}">
                    <a16:rowId xmlns:a16="http://schemas.microsoft.com/office/drawing/2014/main" val="386851464"/>
                  </a:ext>
                </a:extLst>
              </a:tr>
              <a:tr h="709044">
                <a:tc>
                  <a:txBody>
                    <a:bodyPr/>
                    <a:lstStyle/>
                    <a:p>
                      <a:pPr algn="ctr"/>
                      <a:r>
                        <a:rPr lang="de-DE" sz="1200" b="0"/>
                        <a:t>Sterility</a:t>
                      </a:r>
                      <a:endParaRPr lang="de-DE" sz="1200" b="0" dirty="0"/>
                    </a:p>
                  </a:txBody>
                  <a:tcPr anchor="ctr"/>
                </a:tc>
                <a:tc>
                  <a:txBody>
                    <a:bodyPr/>
                    <a:lstStyle/>
                    <a:p>
                      <a:pPr algn="ctr"/>
                      <a:r>
                        <a:rPr lang="de-DE" sz="1200" b="1" i="1">
                          <a:solidFill>
                            <a:schemeClr val="tx1"/>
                          </a:solidFill>
                        </a:rPr>
                        <a:t>Biological contamination of the product</a:t>
                      </a:r>
                      <a:endParaRPr lang="de-DE" sz="1200" b="1" i="1" dirty="0" err="1">
                        <a:solidFill>
                          <a:schemeClr val="tx1"/>
                        </a:solidFill>
                      </a:endParaRPr>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solidFill>
                            <a:schemeClr val="tx1"/>
                          </a:solidFill>
                        </a:rPr>
                        <a:t>Drug product is contaminated during manufacture and user injects into blood stream</a:t>
                      </a:r>
                      <a:endParaRPr lang="de-DE" sz="1200" b="0" i="0" dirty="0">
                        <a:solidFill>
                          <a:schemeClr val="tx1"/>
                        </a:solidFill>
                      </a:endParaRPr>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Exposure to bacteria or fungi</a:t>
                      </a:r>
                      <a:endParaRPr lang="de-DE" sz="1200" b="0" i="0" dirty="0"/>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Severe illness or death</a:t>
                      </a:r>
                      <a:endParaRPr lang="de-DE" sz="1200" b="0" i="0" dirty="0" err="1"/>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0" i="0"/>
                        <a:t>Catastrophic</a:t>
                      </a:r>
                      <a:endParaRPr lang="de-DE" sz="1200" b="0" i="0" dirty="0"/>
                    </a:p>
                  </a:txBody>
                  <a:tcPr anchor="ctr"/>
                </a:tc>
                <a:extLst>
                  <a:ext uri="{0D108BD9-81ED-4DB2-BD59-A6C34878D82A}">
                    <a16:rowId xmlns:a16="http://schemas.microsoft.com/office/drawing/2014/main" val="3828189227"/>
                  </a:ext>
                </a:extLst>
              </a:tr>
              <a:tr h="709044">
                <a:tc>
                  <a:txBody>
                    <a:bodyPr/>
                    <a:lstStyle/>
                    <a:p>
                      <a:pPr algn="ctr"/>
                      <a:r>
                        <a:rPr lang="de-DE" sz="1200" b="0"/>
                        <a:t>Potency</a:t>
                      </a:r>
                      <a:endParaRPr lang="de-DE" sz="1200" b="0" dirty="0"/>
                    </a:p>
                  </a:txBody>
                  <a:tcPr anchor="ctr"/>
                </a:tc>
                <a:tc>
                  <a:txBody>
                    <a:bodyPr/>
                    <a:lstStyle/>
                    <a:p>
                      <a:pPr algn="ctr"/>
                      <a:r>
                        <a:rPr lang="de-DE" sz="1200" b="1" i="1">
                          <a:solidFill>
                            <a:schemeClr val="tx1"/>
                          </a:solidFill>
                        </a:rPr>
                        <a:t>Not enough active ingredient filled</a:t>
                      </a:r>
                      <a:endParaRPr lang="de-DE" sz="1200" b="1" i="1" dirty="0">
                        <a:solidFill>
                          <a:schemeClr val="tx1"/>
                        </a:solidFill>
                      </a:endParaRPr>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solidFill>
                            <a:schemeClr val="tx1"/>
                          </a:solidFill>
                        </a:rPr>
                        <a:t>Insufficient amount of active ingredient is added and user injects</a:t>
                      </a:r>
                      <a:endParaRPr lang="de-DE" sz="1200" b="0" i="0" dirty="0">
                        <a:solidFill>
                          <a:schemeClr val="tx1"/>
                        </a:solidFill>
                      </a:endParaRPr>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Underdose</a:t>
                      </a:r>
                      <a:endParaRPr lang="de-DE" sz="1200" b="0" i="0" dirty="0"/>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Flare of symptoms</a:t>
                      </a:r>
                      <a:endParaRPr lang="de-DE" sz="1200" b="0" i="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0" i="0" dirty="0"/>
                        <a:t>Moderate</a:t>
                      </a:r>
                    </a:p>
                  </a:txBody>
                  <a:tcPr anchor="ctr"/>
                </a:tc>
                <a:extLst>
                  <a:ext uri="{0D108BD9-81ED-4DB2-BD59-A6C34878D82A}">
                    <a16:rowId xmlns:a16="http://schemas.microsoft.com/office/drawing/2014/main" val="535846004"/>
                  </a:ext>
                </a:extLst>
              </a:tr>
            </a:tbl>
          </a:graphicData>
        </a:graphic>
      </p:graphicFrame>
      <p:sp>
        <p:nvSpPr>
          <p:cNvPr id="41" name="TextBox 40">
            <a:extLst>
              <a:ext uri="{FF2B5EF4-FFF2-40B4-BE49-F238E27FC236}">
                <a16:creationId xmlns:a16="http://schemas.microsoft.com/office/drawing/2014/main" id="{65B20928-1541-EC4F-34EC-91015D7A9E9D}"/>
              </a:ext>
            </a:extLst>
          </p:cNvPr>
          <p:cNvSpPr txBox="1"/>
          <p:nvPr/>
        </p:nvSpPr>
        <p:spPr bwMode="auto">
          <a:xfrm>
            <a:off x="839416" y="2644086"/>
            <a:ext cx="1934896" cy="393912"/>
          </a:xfrm>
          <a:prstGeom prst="rect">
            <a:avLst/>
          </a:prstGeom>
          <a:solidFill>
            <a:schemeClr val="accent2"/>
          </a:solidFill>
          <a:ln w="9525">
            <a:noFill/>
            <a:round/>
            <a:headEnd/>
            <a:tailEnd/>
          </a:ln>
        </p:spPr>
        <p:txBody>
          <a:bodyPr wrap="square" lIns="90000" tIns="92880" rIns="90000" bIns="45000" rtlCol="0">
            <a:spAutoFit/>
          </a:bodyPr>
          <a:lstStyle>
            <a:defPPr>
              <a:defRPr lang="en-GB"/>
            </a:defPPr>
            <a:lvl1pPr algn="ctr">
              <a:lnSpc>
                <a:spcPct val="81000"/>
              </a:lnSpc>
              <a:tabLst>
                <a:tab pos="723900" algn="l"/>
                <a:tab pos="1447800" algn="l"/>
                <a:tab pos="2171700" algn="l"/>
                <a:tab pos="2895600" algn="l"/>
                <a:tab pos="3619500" algn="l"/>
                <a:tab pos="4343400" algn="l"/>
                <a:tab pos="5067300" algn="l"/>
                <a:tab pos="5791200" algn="l"/>
              </a:tabLst>
              <a:defRPr sz="2000">
                <a:latin typeface="Candara" pitchFamily="32" charset="0"/>
              </a:defRPr>
            </a:lvl1pPr>
          </a:lstStyle>
          <a:p>
            <a:r>
              <a:rPr lang="en-US" dirty="0"/>
              <a:t>Hazard Analysis</a:t>
            </a:r>
          </a:p>
        </p:txBody>
      </p:sp>
      <p:sp>
        <p:nvSpPr>
          <p:cNvPr id="7" name="Textfeld 6">
            <a:extLst>
              <a:ext uri="{FF2B5EF4-FFF2-40B4-BE49-F238E27FC236}">
                <a16:creationId xmlns:a16="http://schemas.microsoft.com/office/drawing/2014/main" id="{6FCFA7BB-929F-B525-FDAE-DAA3434C61A4}"/>
              </a:ext>
            </a:extLst>
          </p:cNvPr>
          <p:cNvSpPr txBox="1"/>
          <p:nvPr/>
        </p:nvSpPr>
        <p:spPr bwMode="auto">
          <a:xfrm>
            <a:off x="335360" y="1772240"/>
            <a:ext cx="11424077" cy="664797"/>
          </a:xfrm>
          <a:prstGeom prst="rect">
            <a:avLst/>
          </a:prstGeom>
          <a:noFill/>
          <a:ln w="9525">
            <a:noFill/>
            <a:round/>
            <a:headEnd/>
            <a:tailEnd/>
          </a:ln>
        </p:spPr>
        <p:txBody>
          <a:bodyPr wrap="square">
            <a:spAutoFit/>
          </a:bodyPr>
          <a:lstStyle/>
          <a:p>
            <a:r>
              <a:rPr lang="en-US" sz="2000" b="0" dirty="0">
                <a:solidFill>
                  <a:schemeClr val="tx1"/>
                </a:solidFill>
              </a:rPr>
              <a:t>One way of identifying hazards to drug product quality is to consider its Critical Quality Attributes (CQAs).</a:t>
            </a:r>
          </a:p>
        </p:txBody>
      </p:sp>
      <p:sp>
        <p:nvSpPr>
          <p:cNvPr id="12" name="Textfeld 11">
            <a:extLst>
              <a:ext uri="{FF2B5EF4-FFF2-40B4-BE49-F238E27FC236}">
                <a16:creationId xmlns:a16="http://schemas.microsoft.com/office/drawing/2014/main" id="{9A665661-61F4-A5BB-0260-198D04B3F378}"/>
              </a:ext>
            </a:extLst>
          </p:cNvPr>
          <p:cNvSpPr txBox="1"/>
          <p:nvPr/>
        </p:nvSpPr>
        <p:spPr bwMode="auto">
          <a:xfrm>
            <a:off x="2895073" y="4869160"/>
            <a:ext cx="8783040" cy="264047"/>
          </a:xfrm>
          <a:prstGeom prst="rect">
            <a:avLst/>
          </a:prstGeom>
          <a:noFill/>
          <a:ln w="9525">
            <a:noFill/>
            <a:round/>
            <a:headEnd/>
            <a:tailEnd/>
          </a:ln>
        </p:spPr>
        <p:txBody>
          <a:bodyPr wrap="square">
            <a:spAutoFit/>
          </a:bodyPr>
          <a:lstStyle/>
          <a:p>
            <a:r>
              <a:rPr lang="en-US" sz="1200" b="0" dirty="0">
                <a:solidFill>
                  <a:schemeClr val="tx1"/>
                </a:solidFill>
              </a:rPr>
              <a:t>Note: The severity of harm may depend on the patient population, the disease indication and other factors.</a:t>
            </a:r>
          </a:p>
        </p:txBody>
      </p:sp>
    </p:spTree>
    <p:extLst>
      <p:ext uri="{BB962C8B-B14F-4D97-AF65-F5344CB8AC3E}">
        <p14:creationId xmlns:p14="http://schemas.microsoft.com/office/powerpoint/2010/main" val="76516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a:extLst>
              <a:ext uri="{FF2B5EF4-FFF2-40B4-BE49-F238E27FC236}">
                <a16:creationId xmlns:a16="http://schemas.microsoft.com/office/drawing/2014/main" id="{6EB95E8D-02B6-4855-A4AF-57DE5F240C26}"/>
              </a:ext>
            </a:extLst>
          </p:cNvPr>
          <p:cNvSpPr>
            <a:spLocks noGrp="1"/>
          </p:cNvSpPr>
          <p:nvPr>
            <p:ph idx="1"/>
          </p:nvPr>
        </p:nvSpPr>
        <p:spPr>
          <a:xfrm>
            <a:off x="460220" y="1225274"/>
            <a:ext cx="11625397" cy="831695"/>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spcBef>
                <a:spcPts val="0"/>
              </a:spcBef>
              <a:buNone/>
            </a:pPr>
            <a:r>
              <a:rPr lang="en-US" sz="1400" dirty="0">
                <a:solidFill>
                  <a:schemeClr val="accent3"/>
                </a:solidFill>
                <a:cs typeface="Arial"/>
              </a:rPr>
              <a:t>A process FMEA can identify failure modes with potential product impact. What is the severity of these failure modes? </a:t>
            </a:r>
          </a:p>
          <a:p>
            <a:pPr marL="0" indent="0">
              <a:spcBef>
                <a:spcPts val="0"/>
              </a:spcBef>
              <a:buNone/>
            </a:pPr>
            <a:r>
              <a:rPr lang="en-US" sz="1400" dirty="0">
                <a:solidFill>
                  <a:schemeClr val="accent3"/>
                </a:solidFill>
                <a:cs typeface="Arial"/>
              </a:rPr>
              <a:t>It is the severity assigned to the hazard they are leading to. This way, the hazard analysis from Step 1 can provide consistent guidance on risk ratings for failure modes. </a:t>
            </a:r>
          </a:p>
        </p:txBody>
      </p:sp>
      <p:sp>
        <p:nvSpPr>
          <p:cNvPr id="42" name="TextBox 41">
            <a:extLst>
              <a:ext uri="{FF2B5EF4-FFF2-40B4-BE49-F238E27FC236}">
                <a16:creationId xmlns:a16="http://schemas.microsoft.com/office/drawing/2014/main" id="{7EE9EF24-F8E7-230C-FA3F-1FD934230A9B}"/>
              </a:ext>
            </a:extLst>
          </p:cNvPr>
          <p:cNvSpPr txBox="1"/>
          <p:nvPr/>
        </p:nvSpPr>
        <p:spPr bwMode="auto">
          <a:xfrm>
            <a:off x="106379" y="4547256"/>
            <a:ext cx="3829381" cy="393912"/>
          </a:xfrm>
          <a:prstGeom prst="rect">
            <a:avLst/>
          </a:prstGeom>
          <a:solidFill>
            <a:schemeClr val="accent2">
              <a:lumMod val="60000"/>
              <a:lumOff val="40000"/>
            </a:schemeClr>
          </a:solidFill>
          <a:ln w="9525">
            <a:noFill/>
            <a:round/>
            <a:headEnd/>
            <a:tailEnd/>
          </a:ln>
        </p:spPr>
        <p:txBody>
          <a:bodyPr wrap="square" lIns="90000" tIns="92880" rIns="90000" bIns="45000" rtlCol="0">
            <a:spAutoFit/>
          </a:bodyPr>
          <a:lstStyle>
            <a:defPPr>
              <a:defRPr lang="en-GB"/>
            </a:defPPr>
            <a:lvl1pPr algn="ctr">
              <a:lnSpc>
                <a:spcPct val="81000"/>
              </a:lnSpc>
              <a:tabLst>
                <a:tab pos="723900" algn="l"/>
                <a:tab pos="1447800" algn="l"/>
                <a:tab pos="2171700" algn="l"/>
                <a:tab pos="2895600" algn="l"/>
                <a:tab pos="3619500" algn="l"/>
                <a:tab pos="4343400" algn="l"/>
                <a:tab pos="5067300" algn="l"/>
                <a:tab pos="5791200" algn="l"/>
              </a:tabLst>
              <a:defRPr sz="2000">
                <a:latin typeface="Candara" pitchFamily="32" charset="0"/>
              </a:defRPr>
            </a:lvl1pPr>
          </a:lstStyle>
          <a:p>
            <a:pPr algn="l"/>
            <a:r>
              <a:rPr lang="en-US" dirty="0">
                <a:solidFill>
                  <a:schemeClr val="bg1"/>
                </a:solidFill>
              </a:rPr>
              <a:t>FMEA relating to manufacturing</a:t>
            </a:r>
          </a:p>
        </p:txBody>
      </p:sp>
      <p:sp>
        <p:nvSpPr>
          <p:cNvPr id="8" name="Titel 2">
            <a:extLst>
              <a:ext uri="{FF2B5EF4-FFF2-40B4-BE49-F238E27FC236}">
                <a16:creationId xmlns:a16="http://schemas.microsoft.com/office/drawing/2014/main" id="{4DE775E6-5F76-1447-F9C0-118F1FFFA5AD}"/>
              </a:ext>
            </a:extLst>
          </p:cNvPr>
          <p:cNvSpPr>
            <a:spLocks noGrp="1"/>
          </p:cNvSpPr>
          <p:nvPr>
            <p:ph type="title"/>
          </p:nvPr>
        </p:nvSpPr>
        <p:spPr>
          <a:xfrm>
            <a:off x="3788598" y="300943"/>
            <a:ext cx="7624568" cy="741164"/>
          </a:xfrm>
        </p:spPr>
        <p:txBody>
          <a:bodyPr/>
          <a:lstStyle/>
          <a:p>
            <a:pPr algn="l"/>
            <a:r>
              <a:rPr lang="en-US" sz="2800" dirty="0">
                <a:latin typeface="Candara"/>
                <a:cs typeface="Arial"/>
              </a:rPr>
              <a:t>Case Study: Linking Hazards to Failure Modes</a:t>
            </a:r>
            <a:br>
              <a:rPr lang="en-US" sz="2800" dirty="0">
                <a:latin typeface="Candara"/>
                <a:cs typeface="Arial"/>
              </a:rPr>
            </a:br>
            <a:r>
              <a:rPr lang="en-US" sz="2800" i="1" dirty="0">
                <a:latin typeface="Candara"/>
                <a:cs typeface="Arial"/>
              </a:rPr>
              <a:t>Step 2: Linking Failure Modes with Hazards</a:t>
            </a:r>
            <a:endParaRPr lang="en-US" sz="2800" dirty="0">
              <a:solidFill>
                <a:srgbClr val="FF0000"/>
              </a:solidFill>
              <a:latin typeface="Candara"/>
              <a:cs typeface="Arial"/>
            </a:endParaRPr>
          </a:p>
        </p:txBody>
      </p:sp>
      <p:sp>
        <p:nvSpPr>
          <p:cNvPr id="16" name="TextBox 15">
            <a:extLst>
              <a:ext uri="{FF2B5EF4-FFF2-40B4-BE49-F238E27FC236}">
                <a16:creationId xmlns:a16="http://schemas.microsoft.com/office/drawing/2014/main" id="{A0D8211C-3F9E-D86B-42C8-12DED5CF9376}"/>
              </a:ext>
            </a:extLst>
          </p:cNvPr>
          <p:cNvSpPr txBox="1"/>
          <p:nvPr/>
        </p:nvSpPr>
        <p:spPr bwMode="auto">
          <a:xfrm>
            <a:off x="9669649" y="2199810"/>
            <a:ext cx="2393618" cy="2543218"/>
          </a:xfrm>
          <a:prstGeom prst="rect">
            <a:avLst/>
          </a:prstGeom>
          <a:ln w="38100">
            <a:solidFill>
              <a:schemeClr val="accent4"/>
            </a:solidFill>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tabLst>
                <a:tab pos="723900" algn="l"/>
                <a:tab pos="1447800" algn="l"/>
                <a:tab pos="2171700" algn="l"/>
                <a:tab pos="2895600" algn="l"/>
                <a:tab pos="3619500" algn="l"/>
                <a:tab pos="4343400" algn="l"/>
                <a:tab pos="5067300" algn="l"/>
                <a:tab pos="5791200" algn="l"/>
              </a:tabLst>
            </a:pPr>
            <a:r>
              <a:rPr lang="en-US" sz="1200" b="0" dirty="0">
                <a:solidFill>
                  <a:schemeClr val="tx1"/>
                </a:solidFill>
                <a:latin typeface="Arial"/>
                <a:cs typeface="Arial"/>
              </a:rPr>
              <a:t>The black arrows on the left show how the potential product impact of a failure mode (QRM tool: FMEA) corresponds to a hazard in the other tool (QRM tool: Hazard Analysis). Consequently, the severity of harm associated with that hazard applies to all the failure modes in the FMEA that lead to that hazard. The severity </a:t>
            </a:r>
            <a:r>
              <a:rPr lang="en-US" sz="1200" b="0">
                <a:solidFill>
                  <a:schemeClr val="tx1"/>
                </a:solidFill>
                <a:latin typeface="Arial"/>
                <a:cs typeface="Arial"/>
              </a:rPr>
              <a:t>corresponds</a:t>
            </a:r>
            <a:r>
              <a:rPr lang="en-US" sz="1200" b="0" dirty="0">
                <a:solidFill>
                  <a:schemeClr val="tx1"/>
                </a:solidFill>
                <a:latin typeface="Arial"/>
                <a:cs typeface="Arial"/>
              </a:rPr>
              <a:t> to all FMEA line items associated with that hazard. </a:t>
            </a:r>
          </a:p>
        </p:txBody>
      </p:sp>
      <p:sp>
        <p:nvSpPr>
          <p:cNvPr id="18" name="TextBox 17">
            <a:extLst>
              <a:ext uri="{FF2B5EF4-FFF2-40B4-BE49-F238E27FC236}">
                <a16:creationId xmlns:a16="http://schemas.microsoft.com/office/drawing/2014/main" id="{9F98923D-E2D5-3C14-3059-DA2FCE200942}"/>
              </a:ext>
            </a:extLst>
          </p:cNvPr>
          <p:cNvSpPr txBox="1"/>
          <p:nvPr/>
        </p:nvSpPr>
        <p:spPr bwMode="auto">
          <a:xfrm rot="-1860000">
            <a:off x="5788247" y="3902711"/>
            <a:ext cx="3147291" cy="491835"/>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graphicFrame>
        <p:nvGraphicFramePr>
          <p:cNvPr id="4" name="Tabelle 4">
            <a:extLst>
              <a:ext uri="{FF2B5EF4-FFF2-40B4-BE49-F238E27FC236}">
                <a16:creationId xmlns:a16="http://schemas.microsoft.com/office/drawing/2014/main" id="{3B8D6269-30F3-473D-AA7A-5098CE226923}"/>
              </a:ext>
            </a:extLst>
          </p:cNvPr>
          <p:cNvGraphicFramePr>
            <a:graphicFrameLocks noGrp="1"/>
          </p:cNvGraphicFramePr>
          <p:nvPr>
            <p:extLst>
              <p:ext uri="{D42A27DB-BD31-4B8C-83A1-F6EECF244321}">
                <p14:modId xmlns:p14="http://schemas.microsoft.com/office/powerpoint/2010/main" val="1793736558"/>
              </p:ext>
            </p:extLst>
          </p:nvPr>
        </p:nvGraphicFramePr>
        <p:xfrm>
          <a:off x="106381" y="4915613"/>
          <a:ext cx="11979237" cy="1609731"/>
        </p:xfrm>
        <a:graphic>
          <a:graphicData uri="http://schemas.openxmlformats.org/drawingml/2006/table">
            <a:tbl>
              <a:tblPr firstRow="1" bandRow="1">
                <a:tableStyleId>{7DF18680-E054-41AD-8BC1-D1AEF772440D}</a:tableStyleId>
              </a:tblPr>
              <a:tblGrid>
                <a:gridCol w="1243941">
                  <a:extLst>
                    <a:ext uri="{9D8B030D-6E8A-4147-A177-3AD203B41FA5}">
                      <a16:colId xmlns:a16="http://schemas.microsoft.com/office/drawing/2014/main" val="228254978"/>
                    </a:ext>
                  </a:extLst>
                </a:gridCol>
                <a:gridCol w="1002373">
                  <a:extLst>
                    <a:ext uri="{9D8B030D-6E8A-4147-A177-3AD203B41FA5}">
                      <a16:colId xmlns:a16="http://schemas.microsoft.com/office/drawing/2014/main" val="3993197256"/>
                    </a:ext>
                  </a:extLst>
                </a:gridCol>
                <a:gridCol w="1071395">
                  <a:extLst>
                    <a:ext uri="{9D8B030D-6E8A-4147-A177-3AD203B41FA5}">
                      <a16:colId xmlns:a16="http://schemas.microsoft.com/office/drawing/2014/main" val="3420782724"/>
                    </a:ext>
                  </a:extLst>
                </a:gridCol>
                <a:gridCol w="1042657">
                  <a:extLst>
                    <a:ext uri="{9D8B030D-6E8A-4147-A177-3AD203B41FA5}">
                      <a16:colId xmlns:a16="http://schemas.microsoft.com/office/drawing/2014/main" val="4021682333"/>
                    </a:ext>
                  </a:extLst>
                </a:gridCol>
                <a:gridCol w="1046733">
                  <a:extLst>
                    <a:ext uri="{9D8B030D-6E8A-4147-A177-3AD203B41FA5}">
                      <a16:colId xmlns:a16="http://schemas.microsoft.com/office/drawing/2014/main" val="762731372"/>
                    </a:ext>
                  </a:extLst>
                </a:gridCol>
                <a:gridCol w="1253111">
                  <a:extLst>
                    <a:ext uri="{9D8B030D-6E8A-4147-A177-3AD203B41FA5}">
                      <a16:colId xmlns:a16="http://schemas.microsoft.com/office/drawing/2014/main" val="297213579"/>
                    </a:ext>
                  </a:extLst>
                </a:gridCol>
                <a:gridCol w="1283310">
                  <a:extLst>
                    <a:ext uri="{9D8B030D-6E8A-4147-A177-3AD203B41FA5}">
                      <a16:colId xmlns:a16="http://schemas.microsoft.com/office/drawing/2014/main" val="836564910"/>
                    </a:ext>
                  </a:extLst>
                </a:gridCol>
                <a:gridCol w="1071943">
                  <a:extLst>
                    <a:ext uri="{9D8B030D-6E8A-4147-A177-3AD203B41FA5}">
                      <a16:colId xmlns:a16="http://schemas.microsoft.com/office/drawing/2014/main" val="120583444"/>
                    </a:ext>
                  </a:extLst>
                </a:gridCol>
                <a:gridCol w="1212240">
                  <a:extLst>
                    <a:ext uri="{9D8B030D-6E8A-4147-A177-3AD203B41FA5}">
                      <a16:colId xmlns:a16="http://schemas.microsoft.com/office/drawing/2014/main" val="2028875513"/>
                    </a:ext>
                  </a:extLst>
                </a:gridCol>
                <a:gridCol w="1084283">
                  <a:extLst>
                    <a:ext uri="{9D8B030D-6E8A-4147-A177-3AD203B41FA5}">
                      <a16:colId xmlns:a16="http://schemas.microsoft.com/office/drawing/2014/main" val="1921427330"/>
                    </a:ext>
                  </a:extLst>
                </a:gridCol>
                <a:gridCol w="667251">
                  <a:extLst>
                    <a:ext uri="{9D8B030D-6E8A-4147-A177-3AD203B41FA5}">
                      <a16:colId xmlns:a16="http://schemas.microsoft.com/office/drawing/2014/main" val="242387412"/>
                    </a:ext>
                  </a:extLst>
                </a:gridCol>
              </a:tblGrid>
              <a:tr h="847731">
                <a:tc>
                  <a:txBody>
                    <a:bodyPr/>
                    <a:lstStyle/>
                    <a:p>
                      <a:pPr algn="ctr"/>
                      <a:r>
                        <a:rPr lang="de-DE" sz="1200" b="1">
                          <a:solidFill>
                            <a:schemeClr val="bg1"/>
                          </a:solidFill>
                        </a:rPr>
                        <a:t>Requirement</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Failure Mode</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solidFill>
                            <a:schemeClr val="bg1"/>
                          </a:solidFill>
                        </a:rPr>
                        <a:t>Potential Failure Effect</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endParaRPr lang="de-DE" sz="1200" b="1">
                        <a:solidFill>
                          <a:schemeClr val="bg1"/>
                        </a:solidFill>
                      </a:endParaRPr>
                    </a:p>
                    <a:p>
                      <a:pPr marL="0" marR="0" lvl="0" indent="0" algn="ctr" defTabSz="914400">
                        <a:lnSpc>
                          <a:spcPct val="100000"/>
                        </a:lnSpc>
                        <a:spcBef>
                          <a:spcPts val="0"/>
                        </a:spcBef>
                        <a:spcAft>
                          <a:spcPts val="0"/>
                        </a:spcAft>
                        <a:buClrTx/>
                        <a:buSzTx/>
                        <a:buFontTx/>
                        <a:buNone/>
                        <a:tabLst/>
                        <a:defRPr/>
                      </a:pPr>
                      <a:r>
                        <a:rPr lang="de-DE" sz="1200" b="1">
                          <a:solidFill>
                            <a:schemeClr val="bg1"/>
                          </a:solidFill>
                        </a:rPr>
                        <a:t>Potential Product impact</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1">
                          <a:solidFill>
                            <a:schemeClr val="bg1"/>
                          </a:solidFill>
                        </a:rPr>
                        <a:t>Severity </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Potential Cause</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Prevention Control</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Detection Control</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Occurrence</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Detection</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dirty="0">
                          <a:solidFill>
                            <a:schemeClr val="bg1"/>
                          </a:solidFill>
                        </a:rPr>
                        <a:t>Risk</a:t>
                      </a:r>
                    </a:p>
                  </a:txBody>
                  <a:tcPr anchor="ctr">
                    <a:solidFill>
                      <a:schemeClr val="accent2">
                        <a:lumMod val="60000"/>
                        <a:lumOff val="40000"/>
                      </a:schemeClr>
                    </a:solidFill>
                  </a:tcPr>
                </a:tc>
                <a:extLst>
                  <a:ext uri="{0D108BD9-81ED-4DB2-BD59-A6C34878D82A}">
                    <a16:rowId xmlns:a16="http://schemas.microsoft.com/office/drawing/2014/main" val="3319740562"/>
                  </a:ext>
                </a:extLst>
              </a:tr>
              <a:tr h="762000">
                <a:tc>
                  <a:txBody>
                    <a:bodyPr/>
                    <a:lstStyle/>
                    <a:p>
                      <a:pPr algn="ctr" fontAlgn="ctr"/>
                      <a:r>
                        <a:rPr lang="en-US" sz="1100" b="0" i="0" u="none" strike="noStrike" dirty="0">
                          <a:solidFill>
                            <a:schemeClr val="tx1"/>
                          </a:solidFill>
                          <a:effectLst/>
                          <a:latin typeface="+mn-lt"/>
                        </a:rPr>
                        <a:t>Correct stopper position </a:t>
                      </a:r>
                      <a:r>
                        <a:rPr lang="en-US" sz="1100" b="0" i="0" u="none" strike="noStrike" dirty="0">
                          <a:solidFill>
                            <a:srgbClr val="2D2926"/>
                          </a:solidFill>
                          <a:effectLst/>
                          <a:latin typeface="+mn-lt"/>
                        </a:rPr>
                        <a:t>in filled syringe</a:t>
                      </a:r>
                    </a:p>
                  </a:txBody>
                  <a:tcPr anchor="ctr">
                    <a:solidFill>
                      <a:schemeClr val="accent2">
                        <a:lumMod val="20000"/>
                        <a:lumOff val="80000"/>
                      </a:schemeClr>
                    </a:solidFill>
                  </a:tcPr>
                </a:tc>
                <a:tc>
                  <a:txBody>
                    <a:bodyPr/>
                    <a:lstStyle/>
                    <a:p>
                      <a:pPr algn="ctr" fontAlgn="ctr"/>
                      <a:r>
                        <a:rPr lang="it-IT" sz="1100" b="0" i="0" u="none" strike="noStrike">
                          <a:solidFill>
                            <a:schemeClr val="tx1"/>
                          </a:solidFill>
                          <a:effectLst/>
                          <a:latin typeface="+mn-lt"/>
                        </a:rPr>
                        <a:t>Stopper not positioned correctly</a:t>
                      </a:r>
                      <a:endParaRPr lang="it-IT" sz="1100" b="0" i="0" u="none" strike="noStrike" dirty="0">
                        <a:solidFill>
                          <a:schemeClr val="tx1"/>
                        </a:solidFill>
                        <a:effectLst/>
                        <a:latin typeface="+mn-lt"/>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Container closure integrity impaired</a:t>
                      </a:r>
                    </a:p>
                  </a:txBody>
                  <a:tcPr marL="4328" marR="4328" marT="4328"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100" b="1" i="1">
                          <a:solidFill>
                            <a:schemeClr val="tx1"/>
                          </a:solidFill>
                        </a:rPr>
                        <a:t>Biological contamination of the product</a:t>
                      </a:r>
                      <a:endParaRPr lang="de-DE" sz="1100" b="1" i="1" dirty="0">
                        <a:solidFill>
                          <a:schemeClr val="tx1"/>
                        </a:solidFill>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Catastrophic</a:t>
                      </a:r>
                    </a:p>
                  </a:txBody>
                  <a:tcPr marL="4328" marR="4328" marT="4328" marB="0" anchor="ctr">
                    <a:solidFill>
                      <a:schemeClr val="accent2">
                        <a:lumMod val="20000"/>
                        <a:lumOff val="80000"/>
                      </a:schemeClr>
                    </a:solidFill>
                  </a:tcPr>
                </a:tc>
                <a:tc>
                  <a:txBody>
                    <a:bodyPr/>
                    <a:lstStyle/>
                    <a:p>
                      <a:pPr algn="ctr" fontAlgn="ctr"/>
                      <a:r>
                        <a:rPr lang="it-IT" sz="1100" b="0" i="0" u="none" strike="noStrike" dirty="0">
                          <a:solidFill>
                            <a:schemeClr val="tx1"/>
                          </a:solidFill>
                          <a:effectLst/>
                          <a:latin typeface="+mn-lt"/>
                        </a:rPr>
                        <a:t>Servo </a:t>
                      </a:r>
                      <a:r>
                        <a:rPr lang="it-IT" sz="1100" b="0" i="0" u="none" strike="noStrike" dirty="0" err="1">
                          <a:solidFill>
                            <a:schemeClr val="tx1"/>
                          </a:solidFill>
                          <a:effectLst/>
                          <a:latin typeface="+mn-lt"/>
                        </a:rPr>
                        <a:t>motor</a:t>
                      </a:r>
                      <a:r>
                        <a:rPr lang="it-IT" sz="1100" b="0" i="0" u="none" strike="noStrike" dirty="0">
                          <a:solidFill>
                            <a:schemeClr val="tx1"/>
                          </a:solidFill>
                          <a:effectLst/>
                          <a:latin typeface="+mn-lt"/>
                        </a:rPr>
                        <a:t> </a:t>
                      </a:r>
                    </a:p>
                    <a:p>
                      <a:pPr algn="ctr" fontAlgn="ctr"/>
                      <a:r>
                        <a:rPr lang="it-IT" sz="1100" b="0" i="0" u="none" strike="noStrike" dirty="0" err="1">
                          <a:solidFill>
                            <a:schemeClr val="tx1"/>
                          </a:solidFill>
                          <a:effectLst/>
                          <a:latin typeface="+mn-lt"/>
                        </a:rPr>
                        <a:t>lost</a:t>
                      </a:r>
                      <a:r>
                        <a:rPr lang="it-IT" sz="1100" b="0" i="0" u="none" strike="noStrike" dirty="0">
                          <a:solidFill>
                            <a:schemeClr val="tx1"/>
                          </a:solidFill>
                          <a:effectLst/>
                          <a:latin typeface="+mn-lt"/>
                        </a:rPr>
                        <a:t> position</a:t>
                      </a:r>
                    </a:p>
                  </a:txBody>
                  <a:tcPr marL="4328" marR="4328" marT="4328" marB="0"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100" b="0">
                          <a:solidFill>
                            <a:schemeClr val="tx1"/>
                          </a:solidFill>
                          <a:latin typeface="+mn-lt"/>
                        </a:rPr>
                        <a:t>100% automatic equipment homing</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a:solidFill>
                            <a:schemeClr val="tx1"/>
                          </a:solidFill>
                          <a:latin typeface="+mn-lt"/>
                        </a:rPr>
                        <a:t>Automatic visual inspection</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latin typeface="+mn-lt"/>
                        </a:rPr>
                        <a:t>Remote</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latin typeface="+mn-lt"/>
                        </a:rPr>
                        <a:t>High</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solidFill>
                            <a:schemeClr val="bg1"/>
                          </a:solidFill>
                          <a:latin typeface="+mn-lt"/>
                        </a:rPr>
                        <a:t>Low</a:t>
                      </a:r>
                    </a:p>
                  </a:txBody>
                  <a:tcPr anchor="ctr">
                    <a:solidFill>
                      <a:srgbClr val="00B050"/>
                    </a:solidFill>
                  </a:tcPr>
                </a:tc>
                <a:extLst>
                  <a:ext uri="{0D108BD9-81ED-4DB2-BD59-A6C34878D82A}">
                    <a16:rowId xmlns:a16="http://schemas.microsoft.com/office/drawing/2014/main" val="1114533166"/>
                  </a:ext>
                </a:extLst>
              </a:tr>
            </a:tbl>
          </a:graphicData>
        </a:graphic>
      </p:graphicFrame>
      <p:sp>
        <p:nvSpPr>
          <p:cNvPr id="2" name="Rectangle 1">
            <a:extLst>
              <a:ext uri="{FF2B5EF4-FFF2-40B4-BE49-F238E27FC236}">
                <a16:creationId xmlns:a16="http://schemas.microsoft.com/office/drawing/2014/main" id="{A865BE80-2B65-AD3B-9B08-AAA370EBEEE6}"/>
              </a:ext>
            </a:extLst>
          </p:cNvPr>
          <p:cNvSpPr/>
          <p:nvPr/>
        </p:nvSpPr>
        <p:spPr bwMode="auto">
          <a:xfrm>
            <a:off x="3439688" y="4941168"/>
            <a:ext cx="1034274" cy="1542927"/>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graphicFrame>
        <p:nvGraphicFramePr>
          <p:cNvPr id="6" name="Tabelle 5">
            <a:extLst>
              <a:ext uri="{FF2B5EF4-FFF2-40B4-BE49-F238E27FC236}">
                <a16:creationId xmlns:a16="http://schemas.microsoft.com/office/drawing/2014/main" id="{D22BA79E-41A5-4159-BEBA-C251CD49535B}"/>
              </a:ext>
            </a:extLst>
          </p:cNvPr>
          <p:cNvGraphicFramePr>
            <a:graphicFrameLocks noGrp="1"/>
          </p:cNvGraphicFramePr>
          <p:nvPr>
            <p:extLst>
              <p:ext uri="{D42A27DB-BD31-4B8C-83A1-F6EECF244321}">
                <p14:modId xmlns:p14="http://schemas.microsoft.com/office/powerpoint/2010/main" val="886812904"/>
              </p:ext>
            </p:extLst>
          </p:nvPr>
        </p:nvGraphicFramePr>
        <p:xfrm>
          <a:off x="2427538" y="2276872"/>
          <a:ext cx="7106079" cy="1935480"/>
        </p:xfrm>
        <a:graphic>
          <a:graphicData uri="http://schemas.openxmlformats.org/drawingml/2006/table">
            <a:tbl>
              <a:tblPr firstRow="1" bandRow="1">
                <a:tableStyleId>{21E4AEA4-8DFA-4A89-87EB-49C32662AFE0}</a:tableStyleId>
              </a:tblPr>
              <a:tblGrid>
                <a:gridCol w="994989">
                  <a:extLst>
                    <a:ext uri="{9D8B030D-6E8A-4147-A177-3AD203B41FA5}">
                      <a16:colId xmlns:a16="http://schemas.microsoft.com/office/drawing/2014/main" val="3787458838"/>
                    </a:ext>
                  </a:extLst>
                </a:gridCol>
                <a:gridCol w="1314042">
                  <a:extLst>
                    <a:ext uri="{9D8B030D-6E8A-4147-A177-3AD203B41FA5}">
                      <a16:colId xmlns:a16="http://schemas.microsoft.com/office/drawing/2014/main" val="4057479837"/>
                    </a:ext>
                  </a:extLst>
                </a:gridCol>
                <a:gridCol w="1608097">
                  <a:extLst>
                    <a:ext uri="{9D8B030D-6E8A-4147-A177-3AD203B41FA5}">
                      <a16:colId xmlns:a16="http://schemas.microsoft.com/office/drawing/2014/main" val="4087321037"/>
                    </a:ext>
                  </a:extLst>
                </a:gridCol>
                <a:gridCol w="1097605">
                  <a:extLst>
                    <a:ext uri="{9D8B030D-6E8A-4147-A177-3AD203B41FA5}">
                      <a16:colId xmlns:a16="http://schemas.microsoft.com/office/drawing/2014/main" val="1755185747"/>
                    </a:ext>
                  </a:extLst>
                </a:gridCol>
                <a:gridCol w="946890">
                  <a:extLst>
                    <a:ext uri="{9D8B030D-6E8A-4147-A177-3AD203B41FA5}">
                      <a16:colId xmlns:a16="http://schemas.microsoft.com/office/drawing/2014/main" val="3583157326"/>
                    </a:ext>
                  </a:extLst>
                </a:gridCol>
                <a:gridCol w="1144456">
                  <a:extLst>
                    <a:ext uri="{9D8B030D-6E8A-4147-A177-3AD203B41FA5}">
                      <a16:colId xmlns:a16="http://schemas.microsoft.com/office/drawing/2014/main" val="2687582190"/>
                    </a:ext>
                  </a:extLst>
                </a:gridCol>
              </a:tblGrid>
              <a:tr h="929640">
                <a:tc>
                  <a:txBody>
                    <a:bodyPr/>
                    <a:lstStyle/>
                    <a:p>
                      <a:pPr algn="ctr"/>
                      <a:r>
                        <a:rPr lang="de-DE" sz="1200" b="1" dirty="0"/>
                        <a:t>Critical Quality Attribute</a:t>
                      </a:r>
                    </a:p>
                  </a:txBody>
                  <a:tcPr anchor="ctr">
                    <a:solidFill>
                      <a:srgbClr val="3333CC"/>
                    </a:solidFill>
                  </a:tcPr>
                </a:tc>
                <a:tc>
                  <a:txBody>
                    <a:bodyPr/>
                    <a:lstStyle/>
                    <a:p>
                      <a:pPr algn="ctr"/>
                      <a:r>
                        <a:rPr lang="de-DE" sz="1200" b="1" i="0" dirty="0">
                          <a:solidFill>
                            <a:schemeClr val="bg1"/>
                          </a:solidFill>
                        </a:rPr>
                        <a:t>Hazard</a:t>
                      </a:r>
                    </a:p>
                  </a:txBody>
                  <a:tcPr anchor="ctr">
                    <a:solidFill>
                      <a:srgbClr val="333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t>Sequence of Events</a:t>
                      </a:r>
                      <a:endParaRPr lang="de-DE" sz="1200" b="1" dirty="0"/>
                    </a:p>
                  </a:txBody>
                  <a:tcPr anchor="ctr">
                    <a:solidFill>
                      <a:srgbClr val="333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t>Hazardous Situation</a:t>
                      </a:r>
                      <a:endParaRPr lang="de-DE" sz="1200" b="1" dirty="0"/>
                    </a:p>
                  </a:txBody>
                  <a:tcPr anchor="ctr">
                    <a:solidFill>
                      <a:srgbClr val="3333CC"/>
                    </a:solidFill>
                  </a:tcPr>
                </a:tc>
                <a:tc>
                  <a:txBody>
                    <a:bodyPr/>
                    <a:lstStyle/>
                    <a:p>
                      <a:pPr algn="ctr"/>
                      <a:r>
                        <a:rPr lang="de-DE" sz="1200" b="1" dirty="0"/>
                        <a:t>Harm </a:t>
                      </a:r>
                    </a:p>
                  </a:txBody>
                  <a:tcPr anchor="ctr">
                    <a:solidFill>
                      <a:srgbClr val="3333CC"/>
                    </a:solidFill>
                  </a:tcPr>
                </a:tc>
                <a:tc>
                  <a:txBody>
                    <a:bodyPr/>
                    <a:lstStyle/>
                    <a:p>
                      <a:pPr algn="ctr"/>
                      <a:r>
                        <a:rPr lang="de-DE" sz="1200" b="1" dirty="0">
                          <a:solidFill>
                            <a:schemeClr val="bg1"/>
                          </a:solidFill>
                        </a:rPr>
                        <a:t>Severity</a:t>
                      </a:r>
                    </a:p>
                  </a:txBody>
                  <a:tcPr anchor="ctr">
                    <a:solidFill>
                      <a:schemeClr val="accent2"/>
                    </a:solidFill>
                  </a:tcPr>
                </a:tc>
                <a:extLst>
                  <a:ext uri="{0D108BD9-81ED-4DB2-BD59-A6C34878D82A}">
                    <a16:rowId xmlns:a16="http://schemas.microsoft.com/office/drawing/2014/main" val="386851464"/>
                  </a:ext>
                </a:extLst>
              </a:tr>
              <a:tr h="762000">
                <a:tc>
                  <a:txBody>
                    <a:bodyPr/>
                    <a:lstStyle/>
                    <a:p>
                      <a:pPr algn="ctr"/>
                      <a:r>
                        <a:rPr lang="de-DE" sz="1200" b="0"/>
                        <a:t>Sterility</a:t>
                      </a:r>
                      <a:endParaRPr lang="de-DE" sz="1200" b="0" dirty="0"/>
                    </a:p>
                  </a:txBody>
                  <a:tcPr anchor="ctr">
                    <a:solidFill>
                      <a:schemeClr val="accent2">
                        <a:lumMod val="20000"/>
                        <a:lumOff val="80000"/>
                      </a:schemeClr>
                    </a:solidFill>
                  </a:tcPr>
                </a:tc>
                <a:tc>
                  <a:txBody>
                    <a:bodyPr/>
                    <a:lstStyle/>
                    <a:p>
                      <a:pPr algn="ctr"/>
                      <a:r>
                        <a:rPr lang="de-DE" sz="1200" b="1" i="1">
                          <a:solidFill>
                            <a:schemeClr val="tx1"/>
                          </a:solidFill>
                        </a:rPr>
                        <a:t>Biological contamination of the product</a:t>
                      </a:r>
                      <a:endParaRPr lang="de-DE" sz="1200" b="1" i="1" dirty="0">
                        <a:solidFill>
                          <a:schemeClr val="tx1"/>
                        </a:solidFill>
                      </a:endParaRPr>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solidFill>
                            <a:schemeClr val="tx1"/>
                          </a:solidFill>
                        </a:rPr>
                        <a:t>Drug product is contaminated during manufacture and user injects into blood stream</a:t>
                      </a:r>
                      <a:endParaRPr lang="de-DE" sz="1200" b="0" i="0" dirty="0">
                        <a:solidFill>
                          <a:schemeClr val="tx1"/>
                        </a:solidFill>
                      </a:endParaRPr>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Exposure to bacteria or fungi</a:t>
                      </a:r>
                      <a:endParaRPr lang="de-DE" sz="1200" b="0" i="0" dirty="0"/>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a:t>Severe </a:t>
                      </a:r>
                    </a:p>
                    <a:p>
                      <a:pPr marL="0" marR="0" lvl="0" indent="0" algn="ctr" rtl="0" eaLnBrk="1" fontAlgn="auto" latinLnBrk="0" hangingPunct="1">
                        <a:lnSpc>
                          <a:spcPct val="100000"/>
                        </a:lnSpc>
                        <a:spcBef>
                          <a:spcPts val="0"/>
                        </a:spcBef>
                        <a:spcAft>
                          <a:spcPts val="0"/>
                        </a:spcAft>
                        <a:buClrTx/>
                        <a:buSzTx/>
                        <a:buFontTx/>
                        <a:buNone/>
                      </a:pPr>
                      <a:r>
                        <a:rPr lang="de-DE" sz="1200" b="0" i="0"/>
                        <a:t>illness or death</a:t>
                      </a:r>
                      <a:endParaRPr lang="de-DE" sz="1200" b="0" i="0" dirty="0"/>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0" i="0" dirty="0"/>
                        <a:t>Catastrophic</a:t>
                      </a:r>
                    </a:p>
                  </a:txBody>
                  <a:tcPr anchor="ctr">
                    <a:solidFill>
                      <a:schemeClr val="accent2">
                        <a:lumMod val="20000"/>
                        <a:lumOff val="80000"/>
                      </a:schemeClr>
                    </a:solidFill>
                  </a:tcPr>
                </a:tc>
                <a:extLst>
                  <a:ext uri="{0D108BD9-81ED-4DB2-BD59-A6C34878D82A}">
                    <a16:rowId xmlns:a16="http://schemas.microsoft.com/office/drawing/2014/main" val="3828189227"/>
                  </a:ext>
                </a:extLst>
              </a:tr>
            </a:tbl>
          </a:graphicData>
        </a:graphic>
      </p:graphicFrame>
      <p:sp>
        <p:nvSpPr>
          <p:cNvPr id="21" name="Rectangle 20">
            <a:extLst>
              <a:ext uri="{FF2B5EF4-FFF2-40B4-BE49-F238E27FC236}">
                <a16:creationId xmlns:a16="http://schemas.microsoft.com/office/drawing/2014/main" id="{1661CCD7-E581-FDC4-462F-EBA11EC8B7B2}"/>
              </a:ext>
            </a:extLst>
          </p:cNvPr>
          <p:cNvSpPr/>
          <p:nvPr/>
        </p:nvSpPr>
        <p:spPr bwMode="auto">
          <a:xfrm>
            <a:off x="4525947" y="4941168"/>
            <a:ext cx="1001536" cy="1542928"/>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12" name="Rectangle 11">
            <a:extLst>
              <a:ext uri="{FF2B5EF4-FFF2-40B4-BE49-F238E27FC236}">
                <a16:creationId xmlns:a16="http://schemas.microsoft.com/office/drawing/2014/main" id="{2866B0BA-1BC2-EA27-BBCB-9546CF9F0800}"/>
              </a:ext>
            </a:extLst>
          </p:cNvPr>
          <p:cNvSpPr/>
          <p:nvPr/>
        </p:nvSpPr>
        <p:spPr bwMode="auto">
          <a:xfrm>
            <a:off x="3424437" y="2276872"/>
            <a:ext cx="1323925" cy="1898606"/>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13" name="Rectangle 12">
            <a:extLst>
              <a:ext uri="{FF2B5EF4-FFF2-40B4-BE49-F238E27FC236}">
                <a16:creationId xmlns:a16="http://schemas.microsoft.com/office/drawing/2014/main" id="{CCAE7877-A90D-09AD-BC8D-0F68C254BDE3}"/>
              </a:ext>
            </a:extLst>
          </p:cNvPr>
          <p:cNvSpPr/>
          <p:nvPr/>
        </p:nvSpPr>
        <p:spPr bwMode="auto">
          <a:xfrm>
            <a:off x="8400256" y="2291775"/>
            <a:ext cx="1119474" cy="1920577"/>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dirty="0">
              <a:ln>
                <a:noFill/>
              </a:ln>
              <a:solidFill>
                <a:schemeClr val="bg1"/>
              </a:solidFill>
              <a:effectLst/>
              <a:latin typeface="Arial" charset="0"/>
              <a:cs typeface="Lucida Sans Unicode" charset="0"/>
            </a:endParaRPr>
          </a:p>
        </p:txBody>
      </p:sp>
      <p:sp>
        <p:nvSpPr>
          <p:cNvPr id="19" name="TextBox 40">
            <a:extLst>
              <a:ext uri="{FF2B5EF4-FFF2-40B4-BE49-F238E27FC236}">
                <a16:creationId xmlns:a16="http://schemas.microsoft.com/office/drawing/2014/main" id="{8631B6B3-67D5-2632-9672-697DA2B134D5}"/>
              </a:ext>
            </a:extLst>
          </p:cNvPr>
          <p:cNvSpPr txBox="1"/>
          <p:nvPr/>
        </p:nvSpPr>
        <p:spPr bwMode="auto">
          <a:xfrm>
            <a:off x="460220" y="2288832"/>
            <a:ext cx="1934896" cy="393912"/>
          </a:xfrm>
          <a:prstGeom prst="rect">
            <a:avLst/>
          </a:prstGeom>
          <a:solidFill>
            <a:schemeClr val="accent2"/>
          </a:solidFill>
          <a:ln w="9525">
            <a:noFill/>
            <a:round/>
            <a:headEnd/>
            <a:tailEnd/>
          </a:ln>
        </p:spPr>
        <p:txBody>
          <a:bodyPr wrap="square" lIns="90000" tIns="92880" rIns="90000" bIns="45000" rtlCol="0">
            <a:spAutoFit/>
          </a:bodyPr>
          <a:lstStyle>
            <a:defPPr>
              <a:defRPr lang="en-GB"/>
            </a:defPPr>
            <a:lvl1pPr algn="ctr">
              <a:lnSpc>
                <a:spcPct val="81000"/>
              </a:lnSpc>
              <a:tabLst>
                <a:tab pos="723900" algn="l"/>
                <a:tab pos="1447800" algn="l"/>
                <a:tab pos="2171700" algn="l"/>
                <a:tab pos="2895600" algn="l"/>
                <a:tab pos="3619500" algn="l"/>
                <a:tab pos="4343400" algn="l"/>
                <a:tab pos="5067300" algn="l"/>
                <a:tab pos="5791200" algn="l"/>
              </a:tabLst>
              <a:defRPr sz="2000">
                <a:latin typeface="Candara" pitchFamily="32" charset="0"/>
              </a:defRPr>
            </a:lvl1pPr>
          </a:lstStyle>
          <a:p>
            <a:r>
              <a:rPr lang="en-US" dirty="0"/>
              <a:t>Hazard Analysis</a:t>
            </a:r>
          </a:p>
        </p:txBody>
      </p:sp>
      <p:cxnSp>
        <p:nvCxnSpPr>
          <p:cNvPr id="15" name="Straight Arrow Connector 14">
            <a:extLst>
              <a:ext uri="{FF2B5EF4-FFF2-40B4-BE49-F238E27FC236}">
                <a16:creationId xmlns:a16="http://schemas.microsoft.com/office/drawing/2014/main" id="{303BA386-B04A-55B6-634B-11C7DB2316D4}"/>
              </a:ext>
            </a:extLst>
          </p:cNvPr>
          <p:cNvCxnSpPr>
            <a:cxnSpLocks/>
          </p:cNvCxnSpPr>
          <p:nvPr/>
        </p:nvCxnSpPr>
        <p:spPr bwMode="auto">
          <a:xfrm flipH="1">
            <a:off x="5159896" y="3871007"/>
            <a:ext cx="3677531" cy="2078273"/>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cxnSp>
        <p:nvCxnSpPr>
          <p:cNvPr id="17" name="Straight Arrow Connector 16">
            <a:extLst>
              <a:ext uri="{FF2B5EF4-FFF2-40B4-BE49-F238E27FC236}">
                <a16:creationId xmlns:a16="http://schemas.microsoft.com/office/drawing/2014/main" id="{7E1B07D1-BDB2-F916-B675-98937051D311}"/>
              </a:ext>
            </a:extLst>
          </p:cNvPr>
          <p:cNvCxnSpPr>
            <a:cxnSpLocks/>
          </p:cNvCxnSpPr>
          <p:nvPr/>
        </p:nvCxnSpPr>
        <p:spPr bwMode="auto">
          <a:xfrm flipV="1">
            <a:off x="3991494" y="4026862"/>
            <a:ext cx="0" cy="894552"/>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6469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a:extLst>
              <a:ext uri="{FF2B5EF4-FFF2-40B4-BE49-F238E27FC236}">
                <a16:creationId xmlns:a16="http://schemas.microsoft.com/office/drawing/2014/main" id="{6EB95E8D-02B6-4855-A4AF-57DE5F240C26}"/>
              </a:ext>
            </a:extLst>
          </p:cNvPr>
          <p:cNvSpPr>
            <a:spLocks noGrp="1"/>
          </p:cNvSpPr>
          <p:nvPr>
            <p:ph idx="1"/>
          </p:nvPr>
        </p:nvSpPr>
        <p:spPr>
          <a:xfrm>
            <a:off x="9642469" y="1042107"/>
            <a:ext cx="2407389" cy="2618126"/>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spcBef>
                <a:spcPts val="0"/>
              </a:spcBef>
              <a:buNone/>
            </a:pPr>
            <a:r>
              <a:rPr lang="en-US" sz="1300" dirty="0">
                <a:solidFill>
                  <a:schemeClr val="accent3"/>
                </a:solidFill>
                <a:cs typeface="Arial"/>
              </a:rPr>
              <a:t>Several FMEAs for a product may include failure modes that lead to the same product impact (here: biological contamination of the product). In this example, the separate hazard analysis allows for </a:t>
            </a:r>
            <a:r>
              <a:rPr lang="en-US" sz="1300" dirty="0">
                <a:solidFill>
                  <a:schemeClr val="tx1"/>
                </a:solidFill>
                <a:cs typeface="Arial"/>
              </a:rPr>
              <a:t>consistent risk ratings </a:t>
            </a:r>
            <a:r>
              <a:rPr lang="en-US" sz="1300" dirty="0">
                <a:solidFill>
                  <a:schemeClr val="bg1"/>
                </a:solidFill>
                <a:cs typeface="Arial"/>
              </a:rPr>
              <a:t>across multiple FMEAs </a:t>
            </a:r>
            <a:r>
              <a:rPr lang="en-US" sz="1300" dirty="0">
                <a:solidFill>
                  <a:schemeClr val="accent3"/>
                </a:solidFill>
                <a:cs typeface="Arial"/>
              </a:rPr>
              <a:t>and </a:t>
            </a:r>
            <a:r>
              <a:rPr lang="en-US" sz="1300" dirty="0">
                <a:solidFill>
                  <a:schemeClr val="tx1"/>
                </a:solidFill>
                <a:cs typeface="Arial"/>
              </a:rPr>
              <a:t>aligned risk prioritization </a:t>
            </a:r>
            <a:r>
              <a:rPr lang="en-US" sz="1300" dirty="0">
                <a:solidFill>
                  <a:schemeClr val="bg1"/>
                </a:solidFill>
                <a:cs typeface="Arial"/>
              </a:rPr>
              <a:t>across the drug </a:t>
            </a:r>
            <a:r>
              <a:rPr lang="en-US" sz="1300" dirty="0">
                <a:solidFill>
                  <a:schemeClr val="accent3"/>
                </a:solidFill>
                <a:cs typeface="Arial"/>
              </a:rPr>
              <a:t>product. </a:t>
            </a:r>
          </a:p>
        </p:txBody>
      </p:sp>
      <p:sp>
        <p:nvSpPr>
          <p:cNvPr id="42" name="TextBox 41">
            <a:extLst>
              <a:ext uri="{FF2B5EF4-FFF2-40B4-BE49-F238E27FC236}">
                <a16:creationId xmlns:a16="http://schemas.microsoft.com/office/drawing/2014/main" id="{7EE9EF24-F8E7-230C-FA3F-1FD934230A9B}"/>
              </a:ext>
            </a:extLst>
          </p:cNvPr>
          <p:cNvSpPr txBox="1"/>
          <p:nvPr/>
        </p:nvSpPr>
        <p:spPr bwMode="auto">
          <a:xfrm>
            <a:off x="119336" y="3395128"/>
            <a:ext cx="3754000" cy="393912"/>
          </a:xfrm>
          <a:prstGeom prst="rect">
            <a:avLst/>
          </a:prstGeom>
          <a:solidFill>
            <a:schemeClr val="accent2">
              <a:lumMod val="60000"/>
              <a:lumOff val="40000"/>
            </a:schemeClr>
          </a:solidFill>
          <a:ln w="9525">
            <a:noFill/>
            <a:round/>
            <a:headEnd/>
            <a:tailEnd/>
          </a:ln>
        </p:spPr>
        <p:txBody>
          <a:bodyPr wrap="square" lIns="90000" tIns="92880" rIns="90000" bIns="45000" rtlCol="0">
            <a:spAutoFit/>
          </a:bodyPr>
          <a:lstStyle>
            <a:defPPr>
              <a:defRPr lang="en-GB"/>
            </a:defPPr>
            <a:lvl1pPr algn="ctr">
              <a:lnSpc>
                <a:spcPct val="81000"/>
              </a:lnSpc>
              <a:tabLst>
                <a:tab pos="723900" algn="l"/>
                <a:tab pos="1447800" algn="l"/>
                <a:tab pos="2171700" algn="l"/>
                <a:tab pos="2895600" algn="l"/>
                <a:tab pos="3619500" algn="l"/>
                <a:tab pos="4343400" algn="l"/>
                <a:tab pos="5067300" algn="l"/>
                <a:tab pos="5791200" algn="l"/>
              </a:tabLst>
              <a:defRPr sz="2000">
                <a:solidFill>
                  <a:srgbClr val="4C4C4C"/>
                </a:solidFill>
                <a:latin typeface="Candara" pitchFamily="32" charset="0"/>
              </a:defRPr>
            </a:lvl1pPr>
          </a:lstStyle>
          <a:p>
            <a:pPr algn="l"/>
            <a:r>
              <a:rPr lang="en-US" dirty="0">
                <a:solidFill>
                  <a:schemeClr val="bg1"/>
                </a:solidFill>
              </a:rPr>
              <a:t>FMEA relating to manufacturing</a:t>
            </a:r>
          </a:p>
        </p:txBody>
      </p:sp>
      <p:sp>
        <p:nvSpPr>
          <p:cNvPr id="8" name="Titel 2">
            <a:extLst>
              <a:ext uri="{FF2B5EF4-FFF2-40B4-BE49-F238E27FC236}">
                <a16:creationId xmlns:a16="http://schemas.microsoft.com/office/drawing/2014/main" id="{4DE775E6-5F76-1447-F9C0-118F1FFFA5AD}"/>
              </a:ext>
            </a:extLst>
          </p:cNvPr>
          <p:cNvSpPr>
            <a:spLocks noGrp="1"/>
          </p:cNvSpPr>
          <p:nvPr>
            <p:ph type="title"/>
          </p:nvPr>
        </p:nvSpPr>
        <p:spPr>
          <a:xfrm>
            <a:off x="3788598" y="300943"/>
            <a:ext cx="7624568" cy="741164"/>
          </a:xfrm>
        </p:spPr>
        <p:txBody>
          <a:bodyPr/>
          <a:lstStyle/>
          <a:p>
            <a:pPr algn="l"/>
            <a:r>
              <a:rPr lang="en-US" sz="2800" dirty="0">
                <a:latin typeface="Candara"/>
                <a:cs typeface="Arial"/>
              </a:rPr>
              <a:t>Case Study: Linking Hazards to Failure Modes</a:t>
            </a:r>
            <a:br>
              <a:rPr lang="en-US" sz="2800" dirty="0">
                <a:latin typeface="Candara"/>
                <a:cs typeface="Arial"/>
              </a:rPr>
            </a:br>
            <a:r>
              <a:rPr lang="en-US" sz="2800" i="1" dirty="0">
                <a:latin typeface="Candara"/>
                <a:cs typeface="Arial"/>
              </a:rPr>
              <a:t>Step 3: Aligning Risk Ratings Across Multiple FMEAs</a:t>
            </a:r>
            <a:endParaRPr lang="en-US" sz="2800" dirty="0">
              <a:solidFill>
                <a:srgbClr val="FF0000"/>
              </a:solidFill>
              <a:latin typeface="Candara"/>
              <a:cs typeface="Arial"/>
            </a:endParaRPr>
          </a:p>
        </p:txBody>
      </p:sp>
      <p:graphicFrame>
        <p:nvGraphicFramePr>
          <p:cNvPr id="4" name="Tabelle 4">
            <a:extLst>
              <a:ext uri="{FF2B5EF4-FFF2-40B4-BE49-F238E27FC236}">
                <a16:creationId xmlns:a16="http://schemas.microsoft.com/office/drawing/2014/main" id="{3B8D6269-30F3-473D-AA7A-5098CE226923}"/>
              </a:ext>
            </a:extLst>
          </p:cNvPr>
          <p:cNvGraphicFramePr>
            <a:graphicFrameLocks noGrp="1"/>
          </p:cNvGraphicFramePr>
          <p:nvPr>
            <p:extLst>
              <p:ext uri="{D42A27DB-BD31-4B8C-83A1-F6EECF244321}">
                <p14:modId xmlns:p14="http://schemas.microsoft.com/office/powerpoint/2010/main" val="22051916"/>
              </p:ext>
            </p:extLst>
          </p:nvPr>
        </p:nvGraphicFramePr>
        <p:xfrm>
          <a:off x="120979" y="3763485"/>
          <a:ext cx="11979237" cy="1609731"/>
        </p:xfrm>
        <a:graphic>
          <a:graphicData uri="http://schemas.openxmlformats.org/drawingml/2006/table">
            <a:tbl>
              <a:tblPr firstRow="1" bandRow="1">
                <a:tableStyleId>{7DF18680-E054-41AD-8BC1-D1AEF772440D}</a:tableStyleId>
              </a:tblPr>
              <a:tblGrid>
                <a:gridCol w="1243941">
                  <a:extLst>
                    <a:ext uri="{9D8B030D-6E8A-4147-A177-3AD203B41FA5}">
                      <a16:colId xmlns:a16="http://schemas.microsoft.com/office/drawing/2014/main" val="228254978"/>
                    </a:ext>
                  </a:extLst>
                </a:gridCol>
                <a:gridCol w="1002373">
                  <a:extLst>
                    <a:ext uri="{9D8B030D-6E8A-4147-A177-3AD203B41FA5}">
                      <a16:colId xmlns:a16="http://schemas.microsoft.com/office/drawing/2014/main" val="3993197256"/>
                    </a:ext>
                  </a:extLst>
                </a:gridCol>
                <a:gridCol w="1071395">
                  <a:extLst>
                    <a:ext uri="{9D8B030D-6E8A-4147-A177-3AD203B41FA5}">
                      <a16:colId xmlns:a16="http://schemas.microsoft.com/office/drawing/2014/main" val="3420782724"/>
                    </a:ext>
                  </a:extLst>
                </a:gridCol>
                <a:gridCol w="1042657">
                  <a:extLst>
                    <a:ext uri="{9D8B030D-6E8A-4147-A177-3AD203B41FA5}">
                      <a16:colId xmlns:a16="http://schemas.microsoft.com/office/drawing/2014/main" val="4021682333"/>
                    </a:ext>
                  </a:extLst>
                </a:gridCol>
                <a:gridCol w="1046733">
                  <a:extLst>
                    <a:ext uri="{9D8B030D-6E8A-4147-A177-3AD203B41FA5}">
                      <a16:colId xmlns:a16="http://schemas.microsoft.com/office/drawing/2014/main" val="762731372"/>
                    </a:ext>
                  </a:extLst>
                </a:gridCol>
                <a:gridCol w="1253111">
                  <a:extLst>
                    <a:ext uri="{9D8B030D-6E8A-4147-A177-3AD203B41FA5}">
                      <a16:colId xmlns:a16="http://schemas.microsoft.com/office/drawing/2014/main" val="297213579"/>
                    </a:ext>
                  </a:extLst>
                </a:gridCol>
                <a:gridCol w="1283310">
                  <a:extLst>
                    <a:ext uri="{9D8B030D-6E8A-4147-A177-3AD203B41FA5}">
                      <a16:colId xmlns:a16="http://schemas.microsoft.com/office/drawing/2014/main" val="836564910"/>
                    </a:ext>
                  </a:extLst>
                </a:gridCol>
                <a:gridCol w="1071943">
                  <a:extLst>
                    <a:ext uri="{9D8B030D-6E8A-4147-A177-3AD203B41FA5}">
                      <a16:colId xmlns:a16="http://schemas.microsoft.com/office/drawing/2014/main" val="120583444"/>
                    </a:ext>
                  </a:extLst>
                </a:gridCol>
                <a:gridCol w="1212240">
                  <a:extLst>
                    <a:ext uri="{9D8B030D-6E8A-4147-A177-3AD203B41FA5}">
                      <a16:colId xmlns:a16="http://schemas.microsoft.com/office/drawing/2014/main" val="2028875513"/>
                    </a:ext>
                  </a:extLst>
                </a:gridCol>
                <a:gridCol w="1084283">
                  <a:extLst>
                    <a:ext uri="{9D8B030D-6E8A-4147-A177-3AD203B41FA5}">
                      <a16:colId xmlns:a16="http://schemas.microsoft.com/office/drawing/2014/main" val="1921427330"/>
                    </a:ext>
                  </a:extLst>
                </a:gridCol>
                <a:gridCol w="667251">
                  <a:extLst>
                    <a:ext uri="{9D8B030D-6E8A-4147-A177-3AD203B41FA5}">
                      <a16:colId xmlns:a16="http://schemas.microsoft.com/office/drawing/2014/main" val="242387412"/>
                    </a:ext>
                  </a:extLst>
                </a:gridCol>
              </a:tblGrid>
              <a:tr h="847731">
                <a:tc>
                  <a:txBody>
                    <a:bodyPr/>
                    <a:lstStyle/>
                    <a:p>
                      <a:pPr algn="ctr"/>
                      <a:r>
                        <a:rPr lang="de-DE" sz="1200" b="1" dirty="0" err="1">
                          <a:solidFill>
                            <a:schemeClr val="bg1"/>
                          </a:solidFill>
                        </a:rPr>
                        <a:t>Requirement</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Failure Mode</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solidFill>
                            <a:schemeClr val="bg1"/>
                          </a:solidFill>
                        </a:rPr>
                        <a:t>Potential Failure Effect</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endParaRPr lang="de-DE" sz="1200" b="1">
                        <a:solidFill>
                          <a:schemeClr val="bg1"/>
                        </a:solidFill>
                      </a:endParaRPr>
                    </a:p>
                    <a:p>
                      <a:pPr marL="0" marR="0" lvl="0" indent="0" algn="ctr" defTabSz="914400">
                        <a:lnSpc>
                          <a:spcPct val="100000"/>
                        </a:lnSpc>
                        <a:spcBef>
                          <a:spcPts val="0"/>
                        </a:spcBef>
                        <a:spcAft>
                          <a:spcPts val="0"/>
                        </a:spcAft>
                        <a:buClrTx/>
                        <a:buSzTx/>
                        <a:buFontTx/>
                        <a:buNone/>
                        <a:tabLst/>
                        <a:defRPr/>
                      </a:pPr>
                      <a:r>
                        <a:rPr lang="de-DE" sz="1200" b="1">
                          <a:solidFill>
                            <a:schemeClr val="bg1"/>
                          </a:solidFill>
                        </a:rPr>
                        <a:t>Potential Product impact</a:t>
                      </a:r>
                      <a:endParaRPr lang="de-DE" sz="1200" b="1" dirty="0">
                        <a:solidFill>
                          <a:schemeClr val="bg1"/>
                        </a:solidFill>
                      </a:endParaRPr>
                    </a:p>
                  </a:txBody>
                  <a:tcPr anchor="ctr">
                    <a:solidFill>
                      <a:schemeClr val="accent2">
                        <a:lumMod val="60000"/>
                        <a:lumOff val="4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1">
                          <a:solidFill>
                            <a:schemeClr val="bg1"/>
                          </a:solidFill>
                        </a:rPr>
                        <a:t>Severity </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Potential Cause</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Prevention Control</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Detection Control</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Occurrence</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a:solidFill>
                            <a:schemeClr val="bg1"/>
                          </a:solidFill>
                        </a:rPr>
                        <a:t>Detection</a:t>
                      </a:r>
                      <a:endParaRPr lang="de-DE" sz="1200" b="1" dirty="0">
                        <a:solidFill>
                          <a:schemeClr val="bg1"/>
                        </a:solidFill>
                      </a:endParaRPr>
                    </a:p>
                  </a:txBody>
                  <a:tcPr anchor="ctr">
                    <a:solidFill>
                      <a:schemeClr val="accent2">
                        <a:lumMod val="60000"/>
                        <a:lumOff val="40000"/>
                      </a:schemeClr>
                    </a:solidFill>
                  </a:tcPr>
                </a:tc>
                <a:tc>
                  <a:txBody>
                    <a:bodyPr/>
                    <a:lstStyle/>
                    <a:p>
                      <a:pPr algn="ctr"/>
                      <a:r>
                        <a:rPr lang="de-DE" sz="1200" b="1" dirty="0">
                          <a:solidFill>
                            <a:schemeClr val="bg1"/>
                          </a:solidFill>
                        </a:rPr>
                        <a:t>Risk</a:t>
                      </a:r>
                    </a:p>
                  </a:txBody>
                  <a:tcPr anchor="ctr">
                    <a:solidFill>
                      <a:schemeClr val="accent2">
                        <a:lumMod val="60000"/>
                        <a:lumOff val="40000"/>
                      </a:schemeClr>
                    </a:solidFill>
                  </a:tcPr>
                </a:tc>
                <a:extLst>
                  <a:ext uri="{0D108BD9-81ED-4DB2-BD59-A6C34878D82A}">
                    <a16:rowId xmlns:a16="http://schemas.microsoft.com/office/drawing/2014/main" val="3319740562"/>
                  </a:ext>
                </a:extLst>
              </a:tr>
              <a:tr h="762000">
                <a:tc>
                  <a:txBody>
                    <a:bodyPr/>
                    <a:lstStyle/>
                    <a:p>
                      <a:pPr algn="ctr" fontAlgn="ctr"/>
                      <a:r>
                        <a:rPr lang="en-US" sz="1100" b="0" i="0" u="none" strike="noStrike" dirty="0">
                          <a:solidFill>
                            <a:schemeClr val="tx1"/>
                          </a:solidFill>
                          <a:effectLst/>
                          <a:latin typeface="+mn-lt"/>
                        </a:rPr>
                        <a:t>Correct stopper position </a:t>
                      </a:r>
                      <a:r>
                        <a:rPr lang="en-US" sz="1100" b="0" i="0" u="none" strike="noStrike" dirty="0">
                          <a:solidFill>
                            <a:srgbClr val="2D2926"/>
                          </a:solidFill>
                          <a:effectLst/>
                          <a:latin typeface="+mn-lt"/>
                        </a:rPr>
                        <a:t>in filled syringe</a:t>
                      </a:r>
                    </a:p>
                  </a:txBody>
                  <a:tcPr anchor="ctr">
                    <a:solidFill>
                      <a:schemeClr val="accent2">
                        <a:lumMod val="20000"/>
                        <a:lumOff val="80000"/>
                      </a:schemeClr>
                    </a:solidFill>
                  </a:tcPr>
                </a:tc>
                <a:tc>
                  <a:txBody>
                    <a:bodyPr/>
                    <a:lstStyle/>
                    <a:p>
                      <a:pPr algn="ctr" fontAlgn="ctr"/>
                      <a:r>
                        <a:rPr lang="it-IT" sz="1100" b="0" i="0" u="none" strike="noStrike" dirty="0">
                          <a:solidFill>
                            <a:schemeClr val="tx1"/>
                          </a:solidFill>
                          <a:effectLst/>
                          <a:latin typeface="+mn-lt"/>
                        </a:rPr>
                        <a:t>Stopper </a:t>
                      </a:r>
                      <a:r>
                        <a:rPr lang="it-IT" sz="1100" b="0" i="0" u="none" strike="noStrike" dirty="0" err="1">
                          <a:solidFill>
                            <a:schemeClr val="tx1"/>
                          </a:solidFill>
                          <a:effectLst/>
                          <a:latin typeface="+mn-lt"/>
                        </a:rPr>
                        <a:t>not</a:t>
                      </a:r>
                      <a:r>
                        <a:rPr lang="it-IT" sz="1100" b="0" i="0" u="none" strike="noStrike" dirty="0">
                          <a:solidFill>
                            <a:schemeClr val="tx1"/>
                          </a:solidFill>
                          <a:effectLst/>
                          <a:latin typeface="+mn-lt"/>
                        </a:rPr>
                        <a:t> </a:t>
                      </a:r>
                      <a:r>
                        <a:rPr lang="it-IT" sz="1100" b="0" i="0" u="none" strike="noStrike" dirty="0" err="1">
                          <a:solidFill>
                            <a:schemeClr val="tx1"/>
                          </a:solidFill>
                          <a:effectLst/>
                          <a:latin typeface="+mn-lt"/>
                        </a:rPr>
                        <a:t>positioned</a:t>
                      </a:r>
                      <a:r>
                        <a:rPr lang="it-IT" sz="1100" b="0" i="0" u="none" strike="noStrike" dirty="0">
                          <a:solidFill>
                            <a:schemeClr val="tx1"/>
                          </a:solidFill>
                          <a:effectLst/>
                          <a:latin typeface="+mn-lt"/>
                        </a:rPr>
                        <a:t> </a:t>
                      </a:r>
                      <a:r>
                        <a:rPr lang="it-IT" sz="1100" b="0" i="0" u="none" strike="noStrike" dirty="0" err="1">
                          <a:solidFill>
                            <a:schemeClr val="tx1"/>
                          </a:solidFill>
                          <a:effectLst/>
                          <a:latin typeface="+mn-lt"/>
                        </a:rPr>
                        <a:t>correctly</a:t>
                      </a:r>
                      <a:endParaRPr lang="it-IT" sz="1100" b="0" i="0" u="none" strike="noStrike" dirty="0">
                        <a:solidFill>
                          <a:schemeClr val="tx1"/>
                        </a:solidFill>
                        <a:effectLst/>
                        <a:latin typeface="+mn-lt"/>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Container closure integrity impaired</a:t>
                      </a:r>
                    </a:p>
                  </a:txBody>
                  <a:tcPr marL="4328" marR="4328" marT="4328"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100" b="1" i="1" dirty="0">
                          <a:solidFill>
                            <a:schemeClr val="tx1"/>
                          </a:solidFill>
                        </a:rPr>
                        <a:t>Biological contamination of </a:t>
                      </a:r>
                      <a:r>
                        <a:rPr lang="de-DE" sz="1100" b="1" i="1" dirty="0" err="1">
                          <a:solidFill>
                            <a:schemeClr val="tx1"/>
                          </a:solidFill>
                        </a:rPr>
                        <a:t>the</a:t>
                      </a:r>
                      <a:r>
                        <a:rPr lang="de-DE" sz="1100" b="1" i="1" dirty="0">
                          <a:solidFill>
                            <a:schemeClr val="tx1"/>
                          </a:solidFill>
                        </a:rPr>
                        <a:t> </a:t>
                      </a:r>
                      <a:r>
                        <a:rPr lang="de-DE" sz="1100" b="1" i="1" dirty="0" err="1">
                          <a:solidFill>
                            <a:schemeClr val="tx1"/>
                          </a:solidFill>
                        </a:rPr>
                        <a:t>product</a:t>
                      </a:r>
                      <a:endParaRPr lang="de-DE" sz="1100" b="1" i="1" dirty="0">
                        <a:solidFill>
                          <a:schemeClr val="tx1"/>
                        </a:solidFill>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Catastrophic</a:t>
                      </a:r>
                    </a:p>
                  </a:txBody>
                  <a:tcPr marL="4328" marR="4328" marT="4328" marB="0" anchor="ctr">
                    <a:solidFill>
                      <a:schemeClr val="accent2">
                        <a:lumMod val="20000"/>
                        <a:lumOff val="80000"/>
                      </a:schemeClr>
                    </a:solidFill>
                  </a:tcPr>
                </a:tc>
                <a:tc>
                  <a:txBody>
                    <a:bodyPr/>
                    <a:lstStyle/>
                    <a:p>
                      <a:pPr algn="ctr" fontAlgn="ctr"/>
                      <a:r>
                        <a:rPr lang="it-IT" sz="1100" b="0" i="0" u="none" strike="noStrike" dirty="0">
                          <a:solidFill>
                            <a:schemeClr val="tx1"/>
                          </a:solidFill>
                          <a:effectLst/>
                          <a:latin typeface="+mn-lt"/>
                        </a:rPr>
                        <a:t>Servo </a:t>
                      </a:r>
                      <a:r>
                        <a:rPr lang="it-IT" sz="1100" b="0" i="0" u="none" strike="noStrike" dirty="0" err="1">
                          <a:solidFill>
                            <a:schemeClr val="tx1"/>
                          </a:solidFill>
                          <a:effectLst/>
                          <a:latin typeface="+mn-lt"/>
                        </a:rPr>
                        <a:t>motor</a:t>
                      </a:r>
                      <a:r>
                        <a:rPr lang="it-IT" sz="1100" b="0" i="0" u="none" strike="noStrike" dirty="0">
                          <a:solidFill>
                            <a:schemeClr val="tx1"/>
                          </a:solidFill>
                          <a:effectLst/>
                          <a:latin typeface="+mn-lt"/>
                        </a:rPr>
                        <a:t> </a:t>
                      </a:r>
                    </a:p>
                    <a:p>
                      <a:pPr algn="ctr" fontAlgn="ctr"/>
                      <a:r>
                        <a:rPr lang="it-IT" sz="1100" b="0" i="0" u="none" strike="noStrike" dirty="0" err="1">
                          <a:solidFill>
                            <a:schemeClr val="tx1"/>
                          </a:solidFill>
                          <a:effectLst/>
                          <a:latin typeface="+mn-lt"/>
                        </a:rPr>
                        <a:t>lost</a:t>
                      </a:r>
                      <a:r>
                        <a:rPr lang="it-IT" sz="1100" b="0" i="0" u="none" strike="noStrike" dirty="0">
                          <a:solidFill>
                            <a:schemeClr val="tx1"/>
                          </a:solidFill>
                          <a:effectLst/>
                          <a:latin typeface="+mn-lt"/>
                        </a:rPr>
                        <a:t> position</a:t>
                      </a:r>
                    </a:p>
                  </a:txBody>
                  <a:tcPr marL="4328" marR="4328" marT="4328" marB="0"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100" b="0" dirty="0">
                          <a:solidFill>
                            <a:schemeClr val="tx1"/>
                          </a:solidFill>
                          <a:latin typeface="+mn-lt"/>
                        </a:rPr>
                        <a:t>100% </a:t>
                      </a:r>
                      <a:r>
                        <a:rPr lang="de-DE" sz="1100" b="0" dirty="0" err="1">
                          <a:solidFill>
                            <a:schemeClr val="tx1"/>
                          </a:solidFill>
                          <a:latin typeface="+mn-lt"/>
                        </a:rPr>
                        <a:t>automatic</a:t>
                      </a:r>
                      <a:r>
                        <a:rPr lang="de-DE" sz="1100" b="0" dirty="0">
                          <a:solidFill>
                            <a:schemeClr val="tx1"/>
                          </a:solidFill>
                          <a:latin typeface="+mn-lt"/>
                        </a:rPr>
                        <a:t> </a:t>
                      </a:r>
                      <a:r>
                        <a:rPr lang="de-DE" sz="1100" b="0" dirty="0" err="1">
                          <a:solidFill>
                            <a:schemeClr val="tx1"/>
                          </a:solidFill>
                          <a:latin typeface="+mn-lt"/>
                        </a:rPr>
                        <a:t>equipment</a:t>
                      </a:r>
                      <a:r>
                        <a:rPr lang="de-DE" sz="1100" b="0" dirty="0">
                          <a:solidFill>
                            <a:schemeClr val="tx1"/>
                          </a:solidFill>
                          <a:latin typeface="+mn-lt"/>
                        </a:rPr>
                        <a:t> </a:t>
                      </a:r>
                      <a:r>
                        <a:rPr lang="de-DE" sz="1100" b="0" dirty="0" err="1">
                          <a:solidFill>
                            <a:schemeClr val="tx1"/>
                          </a:solidFill>
                          <a:latin typeface="+mn-lt"/>
                        </a:rPr>
                        <a:t>homing</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dirty="0" err="1">
                          <a:solidFill>
                            <a:schemeClr val="tx1"/>
                          </a:solidFill>
                          <a:latin typeface="+mn-lt"/>
                        </a:rPr>
                        <a:t>Automatic</a:t>
                      </a:r>
                      <a:r>
                        <a:rPr lang="de-DE" sz="1100" b="0" dirty="0">
                          <a:solidFill>
                            <a:schemeClr val="tx1"/>
                          </a:solidFill>
                          <a:latin typeface="+mn-lt"/>
                        </a:rPr>
                        <a:t> </a:t>
                      </a:r>
                      <a:r>
                        <a:rPr lang="de-DE" sz="1100" b="0" dirty="0" err="1">
                          <a:solidFill>
                            <a:schemeClr val="tx1"/>
                          </a:solidFill>
                          <a:latin typeface="+mn-lt"/>
                        </a:rPr>
                        <a:t>visual</a:t>
                      </a:r>
                      <a:r>
                        <a:rPr lang="de-DE" sz="1100" b="0" dirty="0">
                          <a:solidFill>
                            <a:schemeClr val="tx1"/>
                          </a:solidFill>
                          <a:latin typeface="+mn-lt"/>
                        </a:rPr>
                        <a:t> </a:t>
                      </a:r>
                      <a:r>
                        <a:rPr lang="de-DE" sz="1100" b="0" dirty="0" err="1">
                          <a:solidFill>
                            <a:schemeClr val="tx1"/>
                          </a:solidFill>
                          <a:latin typeface="+mn-lt"/>
                        </a:rPr>
                        <a:t>inspection</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latin typeface="+mn-lt"/>
                        </a:rPr>
                        <a:t>Remote</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latin typeface="+mn-lt"/>
                        </a:rPr>
                        <a:t>High</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solidFill>
                            <a:schemeClr val="bg1"/>
                          </a:solidFill>
                          <a:latin typeface="+mn-lt"/>
                        </a:rPr>
                        <a:t>Low</a:t>
                      </a:r>
                    </a:p>
                  </a:txBody>
                  <a:tcPr anchor="ctr">
                    <a:solidFill>
                      <a:srgbClr val="00B050"/>
                    </a:solidFill>
                  </a:tcPr>
                </a:tc>
                <a:extLst>
                  <a:ext uri="{0D108BD9-81ED-4DB2-BD59-A6C34878D82A}">
                    <a16:rowId xmlns:a16="http://schemas.microsoft.com/office/drawing/2014/main" val="1114533166"/>
                  </a:ext>
                </a:extLst>
              </a:tr>
            </a:tbl>
          </a:graphicData>
        </a:graphic>
      </p:graphicFrame>
      <p:sp>
        <p:nvSpPr>
          <p:cNvPr id="2" name="Rectangle 1">
            <a:extLst>
              <a:ext uri="{FF2B5EF4-FFF2-40B4-BE49-F238E27FC236}">
                <a16:creationId xmlns:a16="http://schemas.microsoft.com/office/drawing/2014/main" id="{A865BE80-2B65-AD3B-9B08-AAA370EBEEE6}"/>
              </a:ext>
            </a:extLst>
          </p:cNvPr>
          <p:cNvSpPr/>
          <p:nvPr/>
        </p:nvSpPr>
        <p:spPr bwMode="auto">
          <a:xfrm>
            <a:off x="3454286" y="3789040"/>
            <a:ext cx="1034274" cy="1542927"/>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graphicFrame>
        <p:nvGraphicFramePr>
          <p:cNvPr id="6" name="Tabelle 5">
            <a:extLst>
              <a:ext uri="{FF2B5EF4-FFF2-40B4-BE49-F238E27FC236}">
                <a16:creationId xmlns:a16="http://schemas.microsoft.com/office/drawing/2014/main" id="{D22BA79E-41A5-4159-BEBA-C251CD49535B}"/>
              </a:ext>
            </a:extLst>
          </p:cNvPr>
          <p:cNvGraphicFramePr>
            <a:graphicFrameLocks noGrp="1"/>
          </p:cNvGraphicFramePr>
          <p:nvPr>
            <p:extLst>
              <p:ext uri="{D42A27DB-BD31-4B8C-83A1-F6EECF244321}">
                <p14:modId xmlns:p14="http://schemas.microsoft.com/office/powerpoint/2010/main" val="778959525"/>
              </p:ext>
            </p:extLst>
          </p:nvPr>
        </p:nvGraphicFramePr>
        <p:xfrm>
          <a:off x="2443779" y="1268760"/>
          <a:ext cx="7106079" cy="1935480"/>
        </p:xfrm>
        <a:graphic>
          <a:graphicData uri="http://schemas.openxmlformats.org/drawingml/2006/table">
            <a:tbl>
              <a:tblPr firstRow="1" bandRow="1">
                <a:tableStyleId>{21E4AEA4-8DFA-4A89-87EB-49C32662AFE0}</a:tableStyleId>
              </a:tblPr>
              <a:tblGrid>
                <a:gridCol w="994989">
                  <a:extLst>
                    <a:ext uri="{9D8B030D-6E8A-4147-A177-3AD203B41FA5}">
                      <a16:colId xmlns:a16="http://schemas.microsoft.com/office/drawing/2014/main" val="3787458838"/>
                    </a:ext>
                  </a:extLst>
                </a:gridCol>
                <a:gridCol w="1314042">
                  <a:extLst>
                    <a:ext uri="{9D8B030D-6E8A-4147-A177-3AD203B41FA5}">
                      <a16:colId xmlns:a16="http://schemas.microsoft.com/office/drawing/2014/main" val="4057479837"/>
                    </a:ext>
                  </a:extLst>
                </a:gridCol>
                <a:gridCol w="1608097">
                  <a:extLst>
                    <a:ext uri="{9D8B030D-6E8A-4147-A177-3AD203B41FA5}">
                      <a16:colId xmlns:a16="http://schemas.microsoft.com/office/drawing/2014/main" val="4087321037"/>
                    </a:ext>
                  </a:extLst>
                </a:gridCol>
                <a:gridCol w="1097605">
                  <a:extLst>
                    <a:ext uri="{9D8B030D-6E8A-4147-A177-3AD203B41FA5}">
                      <a16:colId xmlns:a16="http://schemas.microsoft.com/office/drawing/2014/main" val="1755185747"/>
                    </a:ext>
                  </a:extLst>
                </a:gridCol>
                <a:gridCol w="946890">
                  <a:extLst>
                    <a:ext uri="{9D8B030D-6E8A-4147-A177-3AD203B41FA5}">
                      <a16:colId xmlns:a16="http://schemas.microsoft.com/office/drawing/2014/main" val="3583157326"/>
                    </a:ext>
                  </a:extLst>
                </a:gridCol>
                <a:gridCol w="1144456">
                  <a:extLst>
                    <a:ext uri="{9D8B030D-6E8A-4147-A177-3AD203B41FA5}">
                      <a16:colId xmlns:a16="http://schemas.microsoft.com/office/drawing/2014/main" val="2687582190"/>
                    </a:ext>
                  </a:extLst>
                </a:gridCol>
              </a:tblGrid>
              <a:tr h="929640">
                <a:tc>
                  <a:txBody>
                    <a:bodyPr/>
                    <a:lstStyle/>
                    <a:p>
                      <a:pPr algn="ctr"/>
                      <a:r>
                        <a:rPr lang="de-DE" sz="1200" b="1" dirty="0"/>
                        <a:t>Critical Quality Attribute</a:t>
                      </a:r>
                    </a:p>
                  </a:txBody>
                  <a:tcPr anchor="ctr">
                    <a:solidFill>
                      <a:srgbClr val="3333CC"/>
                    </a:solidFill>
                  </a:tcPr>
                </a:tc>
                <a:tc>
                  <a:txBody>
                    <a:bodyPr/>
                    <a:lstStyle/>
                    <a:p>
                      <a:pPr algn="ctr"/>
                      <a:r>
                        <a:rPr lang="de-DE" sz="1200" b="1" i="0" dirty="0">
                          <a:solidFill>
                            <a:schemeClr val="bg1"/>
                          </a:solidFill>
                        </a:rPr>
                        <a:t>Hazard</a:t>
                      </a:r>
                    </a:p>
                  </a:txBody>
                  <a:tcPr anchor="ctr">
                    <a:solidFill>
                      <a:srgbClr val="333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dirty="0" err="1"/>
                        <a:t>Sequence</a:t>
                      </a:r>
                      <a:r>
                        <a:rPr lang="de-DE" sz="1200" b="1" dirty="0"/>
                        <a:t> </a:t>
                      </a:r>
                      <a:r>
                        <a:rPr lang="de-DE" sz="1200" b="1" dirty="0" err="1"/>
                        <a:t>of</a:t>
                      </a:r>
                      <a:r>
                        <a:rPr lang="de-DE" sz="1200" b="1" dirty="0"/>
                        <a:t> Events</a:t>
                      </a:r>
                    </a:p>
                  </a:txBody>
                  <a:tcPr anchor="ctr">
                    <a:solidFill>
                      <a:srgbClr val="333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a:t>Hazardous Situation</a:t>
                      </a:r>
                      <a:endParaRPr lang="de-DE" sz="1200" b="1" dirty="0"/>
                    </a:p>
                  </a:txBody>
                  <a:tcPr anchor="ctr">
                    <a:solidFill>
                      <a:srgbClr val="3333CC"/>
                    </a:solidFill>
                  </a:tcPr>
                </a:tc>
                <a:tc>
                  <a:txBody>
                    <a:bodyPr/>
                    <a:lstStyle/>
                    <a:p>
                      <a:pPr algn="ctr"/>
                      <a:r>
                        <a:rPr lang="de-DE" sz="1200" b="1" dirty="0"/>
                        <a:t>Harm </a:t>
                      </a:r>
                    </a:p>
                  </a:txBody>
                  <a:tcPr anchor="ctr">
                    <a:solidFill>
                      <a:srgbClr val="3333CC"/>
                    </a:solidFill>
                  </a:tcPr>
                </a:tc>
                <a:tc>
                  <a:txBody>
                    <a:bodyPr/>
                    <a:lstStyle/>
                    <a:p>
                      <a:pPr algn="ctr"/>
                      <a:r>
                        <a:rPr lang="de-DE" sz="1200" b="1" dirty="0">
                          <a:solidFill>
                            <a:schemeClr val="bg1"/>
                          </a:solidFill>
                        </a:rPr>
                        <a:t>Severity</a:t>
                      </a:r>
                    </a:p>
                  </a:txBody>
                  <a:tcPr anchor="ctr">
                    <a:solidFill>
                      <a:schemeClr val="accent2"/>
                    </a:solidFill>
                  </a:tcPr>
                </a:tc>
                <a:extLst>
                  <a:ext uri="{0D108BD9-81ED-4DB2-BD59-A6C34878D82A}">
                    <a16:rowId xmlns:a16="http://schemas.microsoft.com/office/drawing/2014/main" val="386851464"/>
                  </a:ext>
                </a:extLst>
              </a:tr>
              <a:tr h="762000">
                <a:tc>
                  <a:txBody>
                    <a:bodyPr/>
                    <a:lstStyle/>
                    <a:p>
                      <a:pPr algn="ctr"/>
                      <a:r>
                        <a:rPr lang="de-DE" sz="1200" b="0" dirty="0" err="1"/>
                        <a:t>Sterility</a:t>
                      </a:r>
                      <a:endParaRPr lang="de-DE" sz="1200" b="0" dirty="0"/>
                    </a:p>
                  </a:txBody>
                  <a:tcPr anchor="ctr">
                    <a:solidFill>
                      <a:schemeClr val="accent2">
                        <a:lumMod val="20000"/>
                        <a:lumOff val="80000"/>
                      </a:schemeClr>
                    </a:solidFill>
                  </a:tcPr>
                </a:tc>
                <a:tc>
                  <a:txBody>
                    <a:bodyPr/>
                    <a:lstStyle/>
                    <a:p>
                      <a:pPr algn="ctr"/>
                      <a:r>
                        <a:rPr lang="de-DE" sz="1200" b="1" i="1" dirty="0">
                          <a:solidFill>
                            <a:schemeClr val="tx1"/>
                          </a:solidFill>
                        </a:rPr>
                        <a:t>Biological </a:t>
                      </a:r>
                      <a:r>
                        <a:rPr lang="de-DE" sz="1200" b="1" i="1" dirty="0" err="1">
                          <a:solidFill>
                            <a:schemeClr val="tx1"/>
                          </a:solidFill>
                        </a:rPr>
                        <a:t>contamination</a:t>
                      </a:r>
                      <a:r>
                        <a:rPr lang="de-DE" sz="1200" b="1" i="1" dirty="0">
                          <a:solidFill>
                            <a:schemeClr val="tx1"/>
                          </a:solidFill>
                        </a:rPr>
                        <a:t> </a:t>
                      </a:r>
                      <a:r>
                        <a:rPr lang="de-DE" sz="1200" b="1" i="1" dirty="0" err="1">
                          <a:solidFill>
                            <a:schemeClr val="tx1"/>
                          </a:solidFill>
                        </a:rPr>
                        <a:t>of</a:t>
                      </a:r>
                      <a:r>
                        <a:rPr lang="de-DE" sz="1200" b="1" i="1" dirty="0">
                          <a:solidFill>
                            <a:schemeClr val="tx1"/>
                          </a:solidFill>
                        </a:rPr>
                        <a:t> </a:t>
                      </a:r>
                      <a:r>
                        <a:rPr lang="de-DE" sz="1200" b="1" i="1" dirty="0" err="1">
                          <a:solidFill>
                            <a:schemeClr val="tx1"/>
                          </a:solidFill>
                        </a:rPr>
                        <a:t>the</a:t>
                      </a:r>
                      <a:r>
                        <a:rPr lang="de-DE" sz="1200" b="1" i="1" dirty="0">
                          <a:solidFill>
                            <a:schemeClr val="tx1"/>
                          </a:solidFill>
                        </a:rPr>
                        <a:t> </a:t>
                      </a:r>
                      <a:r>
                        <a:rPr lang="de-DE" sz="1200" b="1" i="1" dirty="0" err="1">
                          <a:solidFill>
                            <a:schemeClr val="tx1"/>
                          </a:solidFill>
                        </a:rPr>
                        <a:t>product</a:t>
                      </a:r>
                      <a:endParaRPr lang="de-DE" sz="1200" b="1" i="1" dirty="0">
                        <a:solidFill>
                          <a:schemeClr val="tx1"/>
                        </a:solidFill>
                      </a:endParaRPr>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dirty="0">
                          <a:solidFill>
                            <a:schemeClr val="tx1"/>
                          </a:solidFill>
                        </a:rPr>
                        <a:t>Drug </a:t>
                      </a:r>
                      <a:r>
                        <a:rPr lang="de-DE" sz="1200" b="0" i="0" dirty="0" err="1">
                          <a:solidFill>
                            <a:schemeClr val="tx1"/>
                          </a:solidFill>
                        </a:rPr>
                        <a:t>product</a:t>
                      </a:r>
                      <a:r>
                        <a:rPr lang="de-DE" sz="1200" b="0" i="0" dirty="0">
                          <a:solidFill>
                            <a:schemeClr val="tx1"/>
                          </a:solidFill>
                        </a:rPr>
                        <a:t> </a:t>
                      </a:r>
                      <a:r>
                        <a:rPr lang="de-DE" sz="1200" b="0" i="0" dirty="0" err="1">
                          <a:solidFill>
                            <a:schemeClr val="tx1"/>
                          </a:solidFill>
                        </a:rPr>
                        <a:t>is</a:t>
                      </a:r>
                      <a:r>
                        <a:rPr lang="de-DE" sz="1200" b="0" i="0" dirty="0">
                          <a:solidFill>
                            <a:schemeClr val="tx1"/>
                          </a:solidFill>
                        </a:rPr>
                        <a:t> </a:t>
                      </a:r>
                      <a:r>
                        <a:rPr lang="de-DE" sz="1200" b="0" i="0" dirty="0" err="1">
                          <a:solidFill>
                            <a:schemeClr val="tx1"/>
                          </a:solidFill>
                        </a:rPr>
                        <a:t>contaminated</a:t>
                      </a:r>
                      <a:r>
                        <a:rPr lang="de-DE" sz="1200" b="0" i="0" dirty="0">
                          <a:solidFill>
                            <a:schemeClr val="tx1"/>
                          </a:solidFill>
                        </a:rPr>
                        <a:t> </a:t>
                      </a:r>
                      <a:r>
                        <a:rPr lang="de-DE" sz="1200" b="0" i="0" dirty="0" err="1">
                          <a:solidFill>
                            <a:schemeClr val="tx1"/>
                          </a:solidFill>
                        </a:rPr>
                        <a:t>during</a:t>
                      </a:r>
                      <a:r>
                        <a:rPr lang="de-DE" sz="1200" b="0" i="0" dirty="0">
                          <a:solidFill>
                            <a:schemeClr val="tx1"/>
                          </a:solidFill>
                        </a:rPr>
                        <a:t> </a:t>
                      </a:r>
                      <a:r>
                        <a:rPr lang="de-DE" sz="1200" b="0" i="0" dirty="0" err="1">
                          <a:solidFill>
                            <a:schemeClr val="tx1"/>
                          </a:solidFill>
                        </a:rPr>
                        <a:t>manufacture</a:t>
                      </a:r>
                      <a:r>
                        <a:rPr lang="de-DE" sz="1200" b="0" i="0" dirty="0">
                          <a:solidFill>
                            <a:schemeClr val="tx1"/>
                          </a:solidFill>
                        </a:rPr>
                        <a:t> and </a:t>
                      </a:r>
                      <a:r>
                        <a:rPr lang="de-DE" sz="1200" b="0" i="0" dirty="0" err="1">
                          <a:solidFill>
                            <a:schemeClr val="tx1"/>
                          </a:solidFill>
                        </a:rPr>
                        <a:t>user</a:t>
                      </a:r>
                      <a:r>
                        <a:rPr lang="de-DE" sz="1200" b="0" i="0" dirty="0">
                          <a:solidFill>
                            <a:schemeClr val="tx1"/>
                          </a:solidFill>
                        </a:rPr>
                        <a:t> </a:t>
                      </a:r>
                      <a:r>
                        <a:rPr lang="de-DE" sz="1200" b="0" i="0" dirty="0" err="1">
                          <a:solidFill>
                            <a:schemeClr val="tx1"/>
                          </a:solidFill>
                        </a:rPr>
                        <a:t>injects</a:t>
                      </a:r>
                      <a:r>
                        <a:rPr lang="de-DE" sz="1200" b="0" i="0" dirty="0">
                          <a:solidFill>
                            <a:schemeClr val="tx1"/>
                          </a:solidFill>
                        </a:rPr>
                        <a:t> </a:t>
                      </a:r>
                      <a:r>
                        <a:rPr lang="de-DE" sz="1200" b="0" i="0" dirty="0" err="1">
                          <a:solidFill>
                            <a:schemeClr val="tx1"/>
                          </a:solidFill>
                        </a:rPr>
                        <a:t>into</a:t>
                      </a:r>
                      <a:r>
                        <a:rPr lang="de-DE" sz="1200" b="0" i="0" dirty="0">
                          <a:solidFill>
                            <a:schemeClr val="tx1"/>
                          </a:solidFill>
                        </a:rPr>
                        <a:t> </a:t>
                      </a:r>
                      <a:r>
                        <a:rPr lang="de-DE" sz="1200" b="0" i="0" dirty="0" err="1">
                          <a:solidFill>
                            <a:schemeClr val="tx1"/>
                          </a:solidFill>
                        </a:rPr>
                        <a:t>blood</a:t>
                      </a:r>
                      <a:r>
                        <a:rPr lang="de-DE" sz="1200" b="0" i="0" dirty="0">
                          <a:solidFill>
                            <a:schemeClr val="tx1"/>
                          </a:solidFill>
                        </a:rPr>
                        <a:t> stream</a:t>
                      </a:r>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dirty="0" err="1"/>
                        <a:t>Exposure</a:t>
                      </a:r>
                      <a:r>
                        <a:rPr lang="de-DE" sz="1200" b="0" i="0" dirty="0"/>
                        <a:t> </a:t>
                      </a:r>
                      <a:r>
                        <a:rPr lang="de-DE" sz="1200" b="0" i="0" dirty="0" err="1"/>
                        <a:t>to</a:t>
                      </a:r>
                      <a:r>
                        <a:rPr lang="de-DE" sz="1200" b="0" i="0" dirty="0"/>
                        <a:t> </a:t>
                      </a:r>
                      <a:r>
                        <a:rPr lang="de-DE" sz="1200" b="0" i="0" dirty="0" err="1"/>
                        <a:t>bacteria</a:t>
                      </a:r>
                      <a:r>
                        <a:rPr lang="de-DE" sz="1200" b="0" i="0" dirty="0"/>
                        <a:t> </a:t>
                      </a:r>
                      <a:r>
                        <a:rPr lang="de-DE" sz="1200" b="0" i="0" dirty="0" err="1"/>
                        <a:t>or</a:t>
                      </a:r>
                      <a:r>
                        <a:rPr lang="de-DE" sz="1200" b="0" i="0" dirty="0"/>
                        <a:t> </a:t>
                      </a:r>
                      <a:r>
                        <a:rPr lang="de-DE" sz="1200" b="0" i="0" dirty="0" err="1"/>
                        <a:t>fungi</a:t>
                      </a:r>
                      <a:endParaRPr lang="de-DE" sz="1200" b="0" i="0" dirty="0"/>
                    </a:p>
                  </a:txBody>
                  <a:tcPr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200" b="0" i="0" dirty="0" err="1"/>
                        <a:t>Severe</a:t>
                      </a:r>
                      <a:r>
                        <a:rPr lang="de-DE" sz="1200" b="0" i="0" dirty="0"/>
                        <a:t> </a:t>
                      </a:r>
                    </a:p>
                    <a:p>
                      <a:pPr marL="0" marR="0" lvl="0" indent="0" algn="ctr" rtl="0" eaLnBrk="1" fontAlgn="auto" latinLnBrk="0" hangingPunct="1">
                        <a:lnSpc>
                          <a:spcPct val="100000"/>
                        </a:lnSpc>
                        <a:spcBef>
                          <a:spcPts val="0"/>
                        </a:spcBef>
                        <a:spcAft>
                          <a:spcPts val="0"/>
                        </a:spcAft>
                        <a:buClrTx/>
                        <a:buSzTx/>
                        <a:buFontTx/>
                        <a:buNone/>
                      </a:pPr>
                      <a:r>
                        <a:rPr lang="de-DE" sz="1200" b="0" i="0" dirty="0" err="1"/>
                        <a:t>illness</a:t>
                      </a:r>
                      <a:r>
                        <a:rPr lang="de-DE" sz="1200" b="0" i="0" dirty="0"/>
                        <a:t> </a:t>
                      </a:r>
                      <a:r>
                        <a:rPr lang="de-DE" sz="1200" b="0" i="0" dirty="0" err="1"/>
                        <a:t>or</a:t>
                      </a:r>
                      <a:r>
                        <a:rPr lang="de-DE" sz="1200" b="0" i="0" dirty="0"/>
                        <a:t> </a:t>
                      </a:r>
                      <a:r>
                        <a:rPr lang="de-DE" sz="1200" b="0" i="0" dirty="0" err="1"/>
                        <a:t>death</a:t>
                      </a:r>
                      <a:endParaRPr lang="de-DE" sz="1200" b="0" i="0" dirty="0"/>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0" i="0" dirty="0" err="1"/>
                        <a:t>Catastrophic</a:t>
                      </a:r>
                      <a:endParaRPr lang="de-DE" sz="1200" b="0" i="0" dirty="0"/>
                    </a:p>
                  </a:txBody>
                  <a:tcPr anchor="ctr">
                    <a:solidFill>
                      <a:schemeClr val="accent2">
                        <a:lumMod val="20000"/>
                        <a:lumOff val="80000"/>
                      </a:schemeClr>
                    </a:solidFill>
                  </a:tcPr>
                </a:tc>
                <a:extLst>
                  <a:ext uri="{0D108BD9-81ED-4DB2-BD59-A6C34878D82A}">
                    <a16:rowId xmlns:a16="http://schemas.microsoft.com/office/drawing/2014/main" val="3828189227"/>
                  </a:ext>
                </a:extLst>
              </a:tr>
            </a:tbl>
          </a:graphicData>
        </a:graphic>
      </p:graphicFrame>
      <p:sp>
        <p:nvSpPr>
          <p:cNvPr id="21" name="Rectangle 20">
            <a:extLst>
              <a:ext uri="{FF2B5EF4-FFF2-40B4-BE49-F238E27FC236}">
                <a16:creationId xmlns:a16="http://schemas.microsoft.com/office/drawing/2014/main" id="{1661CCD7-E581-FDC4-462F-EBA11EC8B7B2}"/>
              </a:ext>
            </a:extLst>
          </p:cNvPr>
          <p:cNvSpPr/>
          <p:nvPr/>
        </p:nvSpPr>
        <p:spPr bwMode="auto">
          <a:xfrm>
            <a:off x="4540545" y="3789040"/>
            <a:ext cx="1001536" cy="1542928"/>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2866B0BA-1BC2-EA27-BBCB-9546CF9F0800}"/>
              </a:ext>
            </a:extLst>
          </p:cNvPr>
          <p:cNvSpPr/>
          <p:nvPr/>
        </p:nvSpPr>
        <p:spPr bwMode="auto">
          <a:xfrm>
            <a:off x="3440678" y="1268760"/>
            <a:ext cx="1323925" cy="1898606"/>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13" name="Rectangle 12">
            <a:extLst>
              <a:ext uri="{FF2B5EF4-FFF2-40B4-BE49-F238E27FC236}">
                <a16:creationId xmlns:a16="http://schemas.microsoft.com/office/drawing/2014/main" id="{CCAE7877-A90D-09AD-BC8D-0F68C254BDE3}"/>
              </a:ext>
            </a:extLst>
          </p:cNvPr>
          <p:cNvSpPr/>
          <p:nvPr/>
        </p:nvSpPr>
        <p:spPr bwMode="auto">
          <a:xfrm>
            <a:off x="8416496" y="1268760"/>
            <a:ext cx="1141671" cy="1898606"/>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a:p>
        </p:txBody>
      </p:sp>
      <p:sp>
        <p:nvSpPr>
          <p:cNvPr id="19" name="TextBox 40">
            <a:extLst>
              <a:ext uri="{FF2B5EF4-FFF2-40B4-BE49-F238E27FC236}">
                <a16:creationId xmlns:a16="http://schemas.microsoft.com/office/drawing/2014/main" id="{8631B6B3-67D5-2632-9672-697DA2B134D5}"/>
              </a:ext>
            </a:extLst>
          </p:cNvPr>
          <p:cNvSpPr txBox="1"/>
          <p:nvPr/>
        </p:nvSpPr>
        <p:spPr bwMode="auto">
          <a:xfrm>
            <a:off x="494996" y="1268760"/>
            <a:ext cx="1934896" cy="393912"/>
          </a:xfrm>
          <a:prstGeom prst="rect">
            <a:avLst/>
          </a:prstGeom>
          <a:solidFill>
            <a:schemeClr val="accent2"/>
          </a:solid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US" sz="2000" dirty="0">
                <a:latin typeface="Candara" pitchFamily="32" charset="0"/>
              </a:rPr>
              <a:t>Hazard Analysis</a:t>
            </a:r>
          </a:p>
        </p:txBody>
      </p:sp>
      <p:graphicFrame>
        <p:nvGraphicFramePr>
          <p:cNvPr id="11" name="Tabelle 10">
            <a:extLst>
              <a:ext uri="{FF2B5EF4-FFF2-40B4-BE49-F238E27FC236}">
                <a16:creationId xmlns:a16="http://schemas.microsoft.com/office/drawing/2014/main" id="{CECA3908-6E26-7F21-31A2-4D179ADE6B29}"/>
              </a:ext>
            </a:extLst>
          </p:cNvPr>
          <p:cNvGraphicFramePr>
            <a:graphicFrameLocks noGrp="1"/>
          </p:cNvGraphicFramePr>
          <p:nvPr>
            <p:extLst>
              <p:ext uri="{D42A27DB-BD31-4B8C-83A1-F6EECF244321}">
                <p14:modId xmlns:p14="http://schemas.microsoft.com/office/powerpoint/2010/main" val="3327120295"/>
              </p:ext>
            </p:extLst>
          </p:nvPr>
        </p:nvGraphicFramePr>
        <p:xfrm>
          <a:off x="122622" y="5861781"/>
          <a:ext cx="11979237" cy="762000"/>
        </p:xfrm>
        <a:graphic>
          <a:graphicData uri="http://schemas.openxmlformats.org/drawingml/2006/table">
            <a:tbl>
              <a:tblPr firstRow="1" bandRow="1">
                <a:tableStyleId>{7DF18680-E054-41AD-8BC1-D1AEF772440D}</a:tableStyleId>
              </a:tblPr>
              <a:tblGrid>
                <a:gridCol w="1243941">
                  <a:extLst>
                    <a:ext uri="{9D8B030D-6E8A-4147-A177-3AD203B41FA5}">
                      <a16:colId xmlns:a16="http://schemas.microsoft.com/office/drawing/2014/main" val="3990030432"/>
                    </a:ext>
                  </a:extLst>
                </a:gridCol>
                <a:gridCol w="1002373">
                  <a:extLst>
                    <a:ext uri="{9D8B030D-6E8A-4147-A177-3AD203B41FA5}">
                      <a16:colId xmlns:a16="http://schemas.microsoft.com/office/drawing/2014/main" val="4064160410"/>
                    </a:ext>
                  </a:extLst>
                </a:gridCol>
                <a:gridCol w="1071395">
                  <a:extLst>
                    <a:ext uri="{9D8B030D-6E8A-4147-A177-3AD203B41FA5}">
                      <a16:colId xmlns:a16="http://schemas.microsoft.com/office/drawing/2014/main" val="2439644972"/>
                    </a:ext>
                  </a:extLst>
                </a:gridCol>
                <a:gridCol w="1042657">
                  <a:extLst>
                    <a:ext uri="{9D8B030D-6E8A-4147-A177-3AD203B41FA5}">
                      <a16:colId xmlns:a16="http://schemas.microsoft.com/office/drawing/2014/main" val="918786934"/>
                    </a:ext>
                  </a:extLst>
                </a:gridCol>
                <a:gridCol w="1046733">
                  <a:extLst>
                    <a:ext uri="{9D8B030D-6E8A-4147-A177-3AD203B41FA5}">
                      <a16:colId xmlns:a16="http://schemas.microsoft.com/office/drawing/2014/main" val="2390377381"/>
                    </a:ext>
                  </a:extLst>
                </a:gridCol>
                <a:gridCol w="1253111">
                  <a:extLst>
                    <a:ext uri="{9D8B030D-6E8A-4147-A177-3AD203B41FA5}">
                      <a16:colId xmlns:a16="http://schemas.microsoft.com/office/drawing/2014/main" val="2693195122"/>
                    </a:ext>
                  </a:extLst>
                </a:gridCol>
                <a:gridCol w="1283310">
                  <a:extLst>
                    <a:ext uri="{9D8B030D-6E8A-4147-A177-3AD203B41FA5}">
                      <a16:colId xmlns:a16="http://schemas.microsoft.com/office/drawing/2014/main" val="1282041175"/>
                    </a:ext>
                  </a:extLst>
                </a:gridCol>
                <a:gridCol w="1071943">
                  <a:extLst>
                    <a:ext uri="{9D8B030D-6E8A-4147-A177-3AD203B41FA5}">
                      <a16:colId xmlns:a16="http://schemas.microsoft.com/office/drawing/2014/main" val="3977731259"/>
                    </a:ext>
                  </a:extLst>
                </a:gridCol>
                <a:gridCol w="1212240">
                  <a:extLst>
                    <a:ext uri="{9D8B030D-6E8A-4147-A177-3AD203B41FA5}">
                      <a16:colId xmlns:a16="http://schemas.microsoft.com/office/drawing/2014/main" val="1294415461"/>
                    </a:ext>
                  </a:extLst>
                </a:gridCol>
                <a:gridCol w="1084283">
                  <a:extLst>
                    <a:ext uri="{9D8B030D-6E8A-4147-A177-3AD203B41FA5}">
                      <a16:colId xmlns:a16="http://schemas.microsoft.com/office/drawing/2014/main" val="3340380995"/>
                    </a:ext>
                  </a:extLst>
                </a:gridCol>
                <a:gridCol w="667251">
                  <a:extLst>
                    <a:ext uri="{9D8B030D-6E8A-4147-A177-3AD203B41FA5}">
                      <a16:colId xmlns:a16="http://schemas.microsoft.com/office/drawing/2014/main" val="3574993551"/>
                    </a:ext>
                  </a:extLst>
                </a:gridCol>
              </a:tblGrid>
              <a:tr h="762000">
                <a:tc>
                  <a:txBody>
                    <a:bodyPr/>
                    <a:lstStyle/>
                    <a:p>
                      <a:pPr algn="ctr" fontAlgn="ctr"/>
                      <a:r>
                        <a:rPr lang="en-US" sz="1100" b="0" i="0" u="none" strike="noStrike" dirty="0">
                          <a:solidFill>
                            <a:schemeClr val="tx1"/>
                          </a:solidFill>
                          <a:effectLst/>
                          <a:latin typeface="+mn-lt"/>
                        </a:rPr>
                        <a:t>Correct stopper position </a:t>
                      </a:r>
                      <a:r>
                        <a:rPr lang="en-US" sz="1100" b="0" i="0" u="none" strike="noStrike" dirty="0">
                          <a:solidFill>
                            <a:srgbClr val="2D2926"/>
                          </a:solidFill>
                          <a:effectLst/>
                          <a:latin typeface="+mn-lt"/>
                        </a:rPr>
                        <a:t>in filled syringe</a:t>
                      </a:r>
                    </a:p>
                  </a:txBody>
                  <a:tcPr anchor="ctr">
                    <a:solidFill>
                      <a:schemeClr val="accent2">
                        <a:lumMod val="20000"/>
                        <a:lumOff val="80000"/>
                      </a:schemeClr>
                    </a:solidFill>
                  </a:tcPr>
                </a:tc>
                <a:tc>
                  <a:txBody>
                    <a:bodyPr/>
                    <a:lstStyle/>
                    <a:p>
                      <a:pPr algn="ctr" fontAlgn="ctr"/>
                      <a:r>
                        <a:rPr lang="it-IT" sz="1100" b="0" i="0" u="none" strike="noStrike" dirty="0">
                          <a:solidFill>
                            <a:schemeClr val="tx1"/>
                          </a:solidFill>
                          <a:effectLst/>
                          <a:latin typeface="+mn-lt"/>
                        </a:rPr>
                        <a:t>Stopper </a:t>
                      </a:r>
                    </a:p>
                    <a:p>
                      <a:pPr algn="ctr" fontAlgn="ctr"/>
                      <a:r>
                        <a:rPr lang="it-IT" sz="1100" b="0" i="0" u="none" strike="noStrike" dirty="0" err="1">
                          <a:solidFill>
                            <a:schemeClr val="tx1"/>
                          </a:solidFill>
                          <a:effectLst/>
                          <a:latin typeface="+mn-lt"/>
                        </a:rPr>
                        <a:t>movement</a:t>
                      </a:r>
                      <a:endParaRPr lang="it-IT" sz="1100" b="0" i="0" u="none" strike="noStrike" dirty="0">
                        <a:solidFill>
                          <a:schemeClr val="tx1"/>
                        </a:solidFill>
                        <a:effectLst/>
                        <a:latin typeface="+mn-lt"/>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Container closure integrity impaired</a:t>
                      </a:r>
                    </a:p>
                  </a:txBody>
                  <a:tcPr marL="4328" marR="4328" marT="4328"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100" b="1" i="1" dirty="0">
                          <a:solidFill>
                            <a:schemeClr val="tx1"/>
                          </a:solidFill>
                        </a:rPr>
                        <a:t>Biological contamination of </a:t>
                      </a:r>
                      <a:r>
                        <a:rPr lang="de-DE" sz="1100" b="1" i="1" dirty="0" err="1">
                          <a:solidFill>
                            <a:schemeClr val="tx1"/>
                          </a:solidFill>
                        </a:rPr>
                        <a:t>the</a:t>
                      </a:r>
                      <a:r>
                        <a:rPr lang="de-DE" sz="1100" b="1" i="1" dirty="0">
                          <a:solidFill>
                            <a:schemeClr val="tx1"/>
                          </a:solidFill>
                        </a:rPr>
                        <a:t> </a:t>
                      </a:r>
                      <a:r>
                        <a:rPr lang="de-DE" sz="1100" b="1" i="1" dirty="0" err="1">
                          <a:solidFill>
                            <a:schemeClr val="tx1"/>
                          </a:solidFill>
                        </a:rPr>
                        <a:t>product</a:t>
                      </a:r>
                      <a:endParaRPr lang="de-DE" sz="1100" b="1" i="1" dirty="0">
                        <a:solidFill>
                          <a:schemeClr val="tx1"/>
                        </a:solidFill>
                      </a:endParaRP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Catastrophic</a:t>
                      </a:r>
                    </a:p>
                  </a:txBody>
                  <a:tcPr marL="4328" marR="4328" marT="4328" marB="0" anchor="ctr">
                    <a:solidFill>
                      <a:schemeClr val="accent2">
                        <a:lumMod val="20000"/>
                        <a:lumOff val="80000"/>
                      </a:schemeClr>
                    </a:solidFill>
                  </a:tcPr>
                </a:tc>
                <a:tc>
                  <a:txBody>
                    <a:bodyPr/>
                    <a:lstStyle/>
                    <a:p>
                      <a:pPr algn="ctr" fontAlgn="ctr"/>
                      <a:r>
                        <a:rPr lang="en-US" sz="1100" b="0" i="0" u="none" strike="noStrike" dirty="0">
                          <a:solidFill>
                            <a:schemeClr val="tx1"/>
                          </a:solidFill>
                          <a:effectLst/>
                          <a:latin typeface="+mn-lt"/>
                        </a:rPr>
                        <a:t>Shaking and vibration during air transport</a:t>
                      </a:r>
                      <a:endParaRPr lang="en-US" sz="1100" b="0" i="0" u="none" strike="noStrike" dirty="0">
                        <a:solidFill>
                          <a:srgbClr val="2D2926"/>
                        </a:solidFill>
                        <a:effectLst/>
                        <a:latin typeface="+mn-lt"/>
                      </a:endParaRPr>
                    </a:p>
                  </a:txBody>
                  <a:tcPr marL="4328" marR="4328" marT="4328" marB="0" anchor="ctr">
                    <a:solidFill>
                      <a:schemeClr val="accent2">
                        <a:lumMod val="20000"/>
                        <a:lumOff val="8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de-DE" sz="1100" b="0" dirty="0" err="1">
                          <a:solidFill>
                            <a:schemeClr val="tx1"/>
                          </a:solidFill>
                          <a:latin typeface="+mn-lt"/>
                        </a:rPr>
                        <a:t>Protective</a:t>
                      </a:r>
                      <a:r>
                        <a:rPr lang="de-DE" sz="1100" b="0" dirty="0">
                          <a:solidFill>
                            <a:schemeClr val="tx1"/>
                          </a:solidFill>
                          <a:latin typeface="+mn-lt"/>
                        </a:rPr>
                        <a:t> </a:t>
                      </a:r>
                      <a:r>
                        <a:rPr lang="de-DE" sz="1100" b="0" dirty="0" err="1">
                          <a:solidFill>
                            <a:schemeClr val="tx1"/>
                          </a:solidFill>
                          <a:latin typeface="+mn-lt"/>
                        </a:rPr>
                        <a:t>shipping</a:t>
                      </a:r>
                      <a:r>
                        <a:rPr lang="de-DE" sz="1100" b="0" dirty="0">
                          <a:solidFill>
                            <a:schemeClr val="tx1"/>
                          </a:solidFill>
                          <a:latin typeface="+mn-lt"/>
                        </a:rPr>
                        <a:t> </a:t>
                      </a:r>
                      <a:r>
                        <a:rPr lang="de-DE" sz="1100" b="0" dirty="0" err="1">
                          <a:solidFill>
                            <a:schemeClr val="tx1"/>
                          </a:solidFill>
                          <a:latin typeface="+mn-lt"/>
                        </a:rPr>
                        <a:t>containers</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dirty="0" err="1">
                          <a:solidFill>
                            <a:schemeClr val="tx1"/>
                          </a:solidFill>
                          <a:latin typeface="+mn-lt"/>
                        </a:rPr>
                        <a:t>Automatic</a:t>
                      </a:r>
                      <a:r>
                        <a:rPr lang="de-DE" sz="1100" b="0" dirty="0">
                          <a:solidFill>
                            <a:schemeClr val="tx1"/>
                          </a:solidFill>
                          <a:latin typeface="+mn-lt"/>
                        </a:rPr>
                        <a:t> </a:t>
                      </a:r>
                      <a:r>
                        <a:rPr lang="de-DE" sz="1100" b="0" dirty="0" err="1">
                          <a:solidFill>
                            <a:schemeClr val="tx1"/>
                          </a:solidFill>
                          <a:latin typeface="+mn-lt"/>
                        </a:rPr>
                        <a:t>visual</a:t>
                      </a:r>
                      <a:r>
                        <a:rPr lang="de-DE" sz="1100" b="0" dirty="0">
                          <a:solidFill>
                            <a:schemeClr val="tx1"/>
                          </a:solidFill>
                          <a:latin typeface="+mn-lt"/>
                        </a:rPr>
                        <a:t> </a:t>
                      </a:r>
                      <a:r>
                        <a:rPr lang="de-DE" sz="1100" b="0" dirty="0" err="1">
                          <a:solidFill>
                            <a:schemeClr val="tx1"/>
                          </a:solidFill>
                          <a:latin typeface="+mn-lt"/>
                        </a:rPr>
                        <a:t>inspection</a:t>
                      </a:r>
                      <a:r>
                        <a:rPr lang="de-DE" sz="1100" b="0" dirty="0">
                          <a:solidFill>
                            <a:schemeClr val="tx1"/>
                          </a:solidFill>
                          <a:latin typeface="+mn-lt"/>
                        </a:rPr>
                        <a:t> at </a:t>
                      </a:r>
                      <a:r>
                        <a:rPr lang="de-DE" sz="1100" b="0" dirty="0" err="1">
                          <a:solidFill>
                            <a:schemeClr val="tx1"/>
                          </a:solidFill>
                          <a:latin typeface="+mn-lt"/>
                        </a:rPr>
                        <a:t>receipt</a:t>
                      </a:r>
                      <a:endParaRPr lang="de-DE" sz="1100" b="0" i="0" dirty="0">
                        <a:solidFill>
                          <a:schemeClr val="tx1"/>
                        </a:solidFill>
                        <a:latin typeface="+mn-lt"/>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solidFill>
                            <a:schemeClr val="tx1"/>
                          </a:solidFill>
                          <a:latin typeface="+mn-lt"/>
                        </a:rPr>
                        <a:t>Remote</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solidFill>
                            <a:schemeClr val="tx1"/>
                          </a:solidFill>
                          <a:latin typeface="+mn-lt"/>
                        </a:rPr>
                        <a:t>High</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b="0" i="0" dirty="0">
                          <a:solidFill>
                            <a:schemeClr val="bg1"/>
                          </a:solidFill>
                          <a:latin typeface="+mn-lt"/>
                        </a:rPr>
                        <a:t>Low</a:t>
                      </a:r>
                    </a:p>
                  </a:txBody>
                  <a:tcPr anchor="ctr">
                    <a:solidFill>
                      <a:srgbClr val="00B050"/>
                    </a:solidFill>
                  </a:tcPr>
                </a:tc>
                <a:extLst>
                  <a:ext uri="{0D108BD9-81ED-4DB2-BD59-A6C34878D82A}">
                    <a16:rowId xmlns:a16="http://schemas.microsoft.com/office/drawing/2014/main" val="429881668"/>
                  </a:ext>
                </a:extLst>
              </a:tr>
            </a:tbl>
          </a:graphicData>
        </a:graphic>
      </p:graphicFrame>
      <p:sp>
        <p:nvSpPr>
          <p:cNvPr id="14" name="TextBox 41">
            <a:extLst>
              <a:ext uri="{FF2B5EF4-FFF2-40B4-BE49-F238E27FC236}">
                <a16:creationId xmlns:a16="http://schemas.microsoft.com/office/drawing/2014/main" id="{D94AE1F8-F3A9-ADA3-B969-1967C1187C3D}"/>
              </a:ext>
            </a:extLst>
          </p:cNvPr>
          <p:cNvSpPr txBox="1"/>
          <p:nvPr/>
        </p:nvSpPr>
        <p:spPr bwMode="auto">
          <a:xfrm>
            <a:off x="120979" y="5455843"/>
            <a:ext cx="3426453" cy="391166"/>
          </a:xfrm>
          <a:prstGeom prst="rect">
            <a:avLst/>
          </a:prstGeom>
          <a:solidFill>
            <a:schemeClr val="accent6">
              <a:lumMod val="40000"/>
              <a:lumOff val="60000"/>
            </a:schemeClr>
          </a:solidFill>
          <a:ln w="9525">
            <a:noFill/>
            <a:round/>
            <a:headEnd/>
            <a:tailEnd/>
          </a:ln>
        </p:spPr>
        <p:txBody>
          <a:bodyPr wrap="square" lIns="90000" tIns="92880" rIns="90000" bIns="45000" rtlCol="0">
            <a:spAutoFit/>
          </a:bodyPr>
          <a:lstStyle>
            <a:defPPr>
              <a:defRPr lang="en-GB"/>
            </a:defPPr>
            <a:lvl1pPr algn="ctr">
              <a:lnSpc>
                <a:spcPct val="81000"/>
              </a:lnSpc>
              <a:tabLst>
                <a:tab pos="723900" algn="l"/>
                <a:tab pos="1447800" algn="l"/>
                <a:tab pos="2171700" algn="l"/>
                <a:tab pos="2895600" algn="l"/>
                <a:tab pos="3619500" algn="l"/>
                <a:tab pos="4343400" algn="l"/>
                <a:tab pos="5067300" algn="l"/>
                <a:tab pos="5791200" algn="l"/>
              </a:tabLst>
              <a:defRPr sz="2000">
                <a:solidFill>
                  <a:srgbClr val="4C4C4C"/>
                </a:solidFill>
                <a:latin typeface="Candara" pitchFamily="32" charset="0"/>
              </a:defRPr>
            </a:lvl1pPr>
          </a:lstStyle>
          <a:p>
            <a:pPr algn="l"/>
            <a:r>
              <a:rPr lang="en-US" dirty="0">
                <a:solidFill>
                  <a:schemeClr val="bg1"/>
                </a:solidFill>
              </a:rPr>
              <a:t>FMEA relating to distribution</a:t>
            </a:r>
          </a:p>
        </p:txBody>
      </p:sp>
      <p:cxnSp>
        <p:nvCxnSpPr>
          <p:cNvPr id="17" name="Straight Arrow Connector 16">
            <a:extLst>
              <a:ext uri="{FF2B5EF4-FFF2-40B4-BE49-F238E27FC236}">
                <a16:creationId xmlns:a16="http://schemas.microsoft.com/office/drawing/2014/main" id="{7E1B07D1-BDB2-F916-B675-98937051D311}"/>
              </a:ext>
            </a:extLst>
          </p:cNvPr>
          <p:cNvCxnSpPr>
            <a:cxnSpLocks/>
          </p:cNvCxnSpPr>
          <p:nvPr/>
        </p:nvCxnSpPr>
        <p:spPr bwMode="auto">
          <a:xfrm flipV="1">
            <a:off x="3979174" y="3068960"/>
            <a:ext cx="0" cy="693651"/>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a:extLst>
              <a:ext uri="{FF2B5EF4-FFF2-40B4-BE49-F238E27FC236}">
                <a16:creationId xmlns:a16="http://schemas.microsoft.com/office/drawing/2014/main" id="{303BA386-B04A-55B6-634B-11C7DB2316D4}"/>
              </a:ext>
            </a:extLst>
          </p:cNvPr>
          <p:cNvCxnSpPr>
            <a:cxnSpLocks/>
          </p:cNvCxnSpPr>
          <p:nvPr/>
        </p:nvCxnSpPr>
        <p:spPr bwMode="auto">
          <a:xfrm flipH="1">
            <a:off x="5255833" y="3035742"/>
            <a:ext cx="3893955" cy="1672747"/>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sp>
        <p:nvSpPr>
          <p:cNvPr id="26" name="Rectangle 1">
            <a:extLst>
              <a:ext uri="{FF2B5EF4-FFF2-40B4-BE49-F238E27FC236}">
                <a16:creationId xmlns:a16="http://schemas.microsoft.com/office/drawing/2014/main" id="{B1EEC0D1-2B3F-E76E-7539-25CB158BCB3F}"/>
              </a:ext>
            </a:extLst>
          </p:cNvPr>
          <p:cNvSpPr/>
          <p:nvPr/>
        </p:nvSpPr>
        <p:spPr bwMode="auto">
          <a:xfrm>
            <a:off x="3440678" y="5912933"/>
            <a:ext cx="1034274" cy="684419"/>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27" name="Rectangle 1">
            <a:extLst>
              <a:ext uri="{FF2B5EF4-FFF2-40B4-BE49-F238E27FC236}">
                <a16:creationId xmlns:a16="http://schemas.microsoft.com/office/drawing/2014/main" id="{8E5E73F6-1A06-9F8C-E96F-3D1134EF329F}"/>
              </a:ext>
            </a:extLst>
          </p:cNvPr>
          <p:cNvSpPr/>
          <p:nvPr/>
        </p:nvSpPr>
        <p:spPr bwMode="auto">
          <a:xfrm>
            <a:off x="4507807" y="5912933"/>
            <a:ext cx="1034274" cy="684419"/>
          </a:xfrm>
          <a:prstGeom prst="rect">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cxnSp>
        <p:nvCxnSpPr>
          <p:cNvPr id="28" name="Straight Arrow Connector 14">
            <a:extLst>
              <a:ext uri="{FF2B5EF4-FFF2-40B4-BE49-F238E27FC236}">
                <a16:creationId xmlns:a16="http://schemas.microsoft.com/office/drawing/2014/main" id="{89138151-5696-4A60-9E13-3AC33B79D4C6}"/>
              </a:ext>
            </a:extLst>
          </p:cNvPr>
          <p:cNvCxnSpPr>
            <a:cxnSpLocks/>
          </p:cNvCxnSpPr>
          <p:nvPr/>
        </p:nvCxnSpPr>
        <p:spPr bwMode="auto">
          <a:xfrm flipH="1">
            <a:off x="5163222" y="3035742"/>
            <a:ext cx="3986566" cy="3043752"/>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16">
            <a:extLst>
              <a:ext uri="{FF2B5EF4-FFF2-40B4-BE49-F238E27FC236}">
                <a16:creationId xmlns:a16="http://schemas.microsoft.com/office/drawing/2014/main" id="{3816F492-99F4-AB13-3C75-CF4BA9A74394}"/>
              </a:ext>
            </a:extLst>
          </p:cNvPr>
          <p:cNvCxnSpPr>
            <a:cxnSpLocks/>
          </p:cNvCxnSpPr>
          <p:nvPr/>
        </p:nvCxnSpPr>
        <p:spPr bwMode="auto">
          <a:xfrm flipV="1">
            <a:off x="4439816" y="3068960"/>
            <a:ext cx="45973" cy="2834568"/>
          </a:xfrm>
          <a:prstGeom prst="straightConnector1">
            <a:avLst/>
          </a:prstGeom>
          <a:ln>
            <a:solidFill>
              <a:schemeClr val="accent4"/>
            </a:solidFill>
            <a:headEnd type="none" w="med" len="med"/>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23267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863752" y="332656"/>
            <a:ext cx="6242183" cy="741164"/>
          </a:xfrm>
        </p:spPr>
        <p:txBody>
          <a:bodyPr/>
          <a:lstStyle/>
          <a:p>
            <a:r>
              <a:rPr lang="en-US" sz="3200" dirty="0">
                <a:ea typeface="+mj-lt"/>
                <a:cs typeface="+mj-lt"/>
              </a:rPr>
              <a:t>Legal Notice</a:t>
            </a:r>
            <a:endParaRPr lang="en-US" sz="2400"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551384" y="1363201"/>
            <a:ext cx="11017224" cy="5162143"/>
          </a:xfrm>
        </p:spPr>
        <p:txBody>
          <a:bodyPr/>
          <a:lstStyle/>
          <a:p>
            <a:pPr marL="0" indent="0" algn="just">
              <a:buNone/>
            </a:pPr>
            <a:r>
              <a:rPr lang="en-US" sz="20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20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2000" b="0" dirty="0"/>
              <a:t>The above-mentioned permissions do not apply to content supplied by third parties. Therefore, for documents where the copyright vests in a third party, permission for reproduction must be obtained from this copyright holder.</a:t>
            </a:r>
            <a:r>
              <a:rPr lang="en-US" sz="2800" b="0" dirty="0">
                <a:solidFill>
                  <a:srgbClr val="002060"/>
                </a:solidFill>
              </a:rPr>
              <a:t>​</a:t>
            </a:r>
          </a:p>
          <a:p>
            <a:pPr marL="0" indent="0">
              <a:buNone/>
            </a:pPr>
            <a:endParaRPr lang="it-IT" sz="15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8C274D9-C6F2-3489-683C-18BBCE6711ED}"/>
              </a:ext>
            </a:extLst>
          </p:cNvPr>
          <p:cNvSpPr txBox="1"/>
          <p:nvPr/>
        </p:nvSpPr>
        <p:spPr bwMode="auto">
          <a:xfrm flipH="1">
            <a:off x="2783632" y="2414652"/>
            <a:ext cx="6984776" cy="213427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gn="ctr"/>
            <a:endParaRPr lang="en-IE" sz="2000" dirty="0">
              <a:solidFill>
                <a:schemeClr val="tx1"/>
              </a:solidFill>
              <a:latin typeface="Arial"/>
              <a:cs typeface="Arial"/>
            </a:endParaRPr>
          </a:p>
          <a:p>
            <a:pPr algn="ctr"/>
            <a:r>
              <a:rPr lang="en-IE" sz="2000" dirty="0">
                <a:solidFill>
                  <a:schemeClr val="tx1"/>
                </a:solidFill>
                <a:latin typeface="Arial"/>
                <a:cs typeface="Arial"/>
              </a:rPr>
              <a:t>The final part of this presentation focusses on                  Human Error</a:t>
            </a:r>
          </a:p>
          <a:p>
            <a:pPr algn="ctr"/>
            <a:endParaRPr lang="en-IE" sz="800" b="0" dirty="0">
              <a:solidFill>
                <a:schemeClr val="tx1"/>
              </a:solidFill>
              <a:latin typeface="Arial"/>
              <a:cs typeface="Arial"/>
            </a:endParaRPr>
          </a:p>
          <a:p>
            <a:pPr algn="ctr"/>
            <a:r>
              <a:rPr lang="en-IE" sz="1800" b="0" dirty="0">
                <a:solidFill>
                  <a:schemeClr val="tx1"/>
                </a:solidFill>
                <a:latin typeface="Arial"/>
                <a:cs typeface="Arial"/>
              </a:rPr>
              <a:t>Investigating human error issues is beneficial, as it can help identify underlying Failure Modes or Hazards and the examples demonstrate an effective QRM approach</a:t>
            </a:r>
          </a:p>
          <a:p>
            <a:pPr algn="ctr"/>
            <a:endParaRPr lang="en-IE" sz="1800" b="0" dirty="0">
              <a:solidFill>
                <a:schemeClr val="tx1"/>
              </a:solidFill>
              <a:latin typeface="Arial"/>
              <a:cs typeface="Arial"/>
            </a:endParaRPr>
          </a:p>
        </p:txBody>
      </p:sp>
    </p:spTree>
    <p:extLst>
      <p:ext uri="{BB962C8B-B14F-4D97-AF65-F5344CB8AC3E}">
        <p14:creationId xmlns:p14="http://schemas.microsoft.com/office/powerpoint/2010/main" val="1743090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9D9AE29-6879-D078-5CB0-1EEA264095CA}"/>
              </a:ext>
            </a:extLst>
          </p:cNvPr>
          <p:cNvGrpSpPr/>
          <p:nvPr/>
        </p:nvGrpSpPr>
        <p:grpSpPr>
          <a:xfrm>
            <a:off x="911424" y="1268760"/>
            <a:ext cx="10366793" cy="5472608"/>
            <a:chOff x="3040092" y="2074352"/>
            <a:chExt cx="6254662" cy="4419323"/>
          </a:xfrm>
        </p:grpSpPr>
        <p:sp>
          <p:nvSpPr>
            <p:cNvPr id="9" name="Rectangle: Folded Corner 8">
              <a:extLst>
                <a:ext uri="{FF2B5EF4-FFF2-40B4-BE49-F238E27FC236}">
                  <a16:creationId xmlns:a16="http://schemas.microsoft.com/office/drawing/2014/main" id="{746148F4-E634-2A0B-D16A-345CDEA54624}"/>
                </a:ext>
              </a:extLst>
            </p:cNvPr>
            <p:cNvSpPr/>
            <p:nvPr/>
          </p:nvSpPr>
          <p:spPr bwMode="auto">
            <a:xfrm>
              <a:off x="3040092" y="2074352"/>
              <a:ext cx="6254662" cy="4419323"/>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defTabSz="421184"/>
              <a:endParaRPr lang="en-GB" sz="4875"/>
            </a:p>
          </p:txBody>
        </p:sp>
        <p:sp>
          <p:nvSpPr>
            <p:cNvPr id="11" name="Inhaltsplatzhalter 2">
              <a:extLst>
                <a:ext uri="{FF2B5EF4-FFF2-40B4-BE49-F238E27FC236}">
                  <a16:creationId xmlns:a16="http://schemas.microsoft.com/office/drawing/2014/main" id="{A1BA347F-662B-29FB-C619-0EEADE3A3F47}"/>
                </a:ext>
              </a:extLst>
            </p:cNvPr>
            <p:cNvSpPr txBox="1">
              <a:spLocks/>
            </p:cNvSpPr>
            <p:nvPr/>
          </p:nvSpPr>
          <p:spPr bwMode="auto">
            <a:xfrm>
              <a:off x="3115604" y="2178058"/>
              <a:ext cx="5835518" cy="4315617"/>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182245" indent="0">
                <a:lnSpc>
                  <a:spcPct val="100000"/>
                </a:lnSpc>
                <a:spcBef>
                  <a:spcPts val="300"/>
                </a:spcBef>
                <a:spcAft>
                  <a:spcPts val="600"/>
                </a:spcAft>
                <a:buNone/>
              </a:pPr>
              <a:r>
                <a:rPr lang="en-IE" sz="1900" dirty="0">
                  <a:solidFill>
                    <a:srgbClr val="002060"/>
                  </a:solidFill>
                  <a:latin typeface="Arial"/>
                  <a:cs typeface="Arial"/>
                </a:rPr>
                <a:t>Consider the following reference to human error in </a:t>
              </a:r>
              <a:r>
                <a:rPr lang="en-US" sz="1900" dirty="0">
                  <a:solidFill>
                    <a:srgbClr val="002060"/>
                  </a:solidFill>
                  <a:latin typeface="Arial"/>
                  <a:cs typeface="Arial"/>
                </a:rPr>
                <a:t>Chapter 8 - </a:t>
              </a:r>
              <a:r>
                <a:rPr lang="en-US" sz="1900" i="1" dirty="0">
                  <a:solidFill>
                    <a:srgbClr val="002060"/>
                  </a:solidFill>
                  <a:latin typeface="Arial"/>
                  <a:cs typeface="Arial"/>
                </a:rPr>
                <a:t>Complaints and Product Recall </a:t>
              </a:r>
              <a:r>
                <a:rPr lang="en-US" sz="1900" dirty="0">
                  <a:solidFill>
                    <a:srgbClr val="002060"/>
                  </a:solidFill>
                  <a:latin typeface="Arial"/>
                  <a:cs typeface="Arial"/>
                </a:rPr>
                <a:t>- of the PIC/S </a:t>
              </a:r>
              <a:r>
                <a:rPr lang="en-US" sz="1900" dirty="0">
                  <a:solidFill>
                    <a:srgbClr val="002060"/>
                  </a:solidFill>
                  <a:cs typeface="Arial"/>
                </a:rPr>
                <a:t>GMP Guideline (2) </a:t>
              </a:r>
            </a:p>
            <a:p>
              <a:pPr marL="182245" indent="0">
                <a:lnSpc>
                  <a:spcPct val="100000"/>
                </a:lnSpc>
                <a:spcBef>
                  <a:spcPts val="300"/>
                </a:spcBef>
                <a:spcAft>
                  <a:spcPts val="600"/>
                </a:spcAft>
                <a:buNone/>
              </a:pPr>
              <a:r>
                <a:rPr lang="en-US" sz="1800" dirty="0">
                  <a:solidFill>
                    <a:srgbClr val="002060"/>
                  </a:solidFill>
                  <a:cs typeface="Arial"/>
                </a:rPr>
                <a:t>(Section on </a:t>
              </a:r>
              <a:r>
                <a:rPr lang="en-IE" sz="1800" dirty="0">
                  <a:solidFill>
                    <a:srgbClr val="002060"/>
                  </a:solidFill>
                  <a:cs typeface="Arial"/>
                </a:rPr>
                <a:t>Root Cause Analysis &amp; CAPAs</a:t>
              </a:r>
              <a:r>
                <a:rPr lang="en-US" sz="1800" dirty="0">
                  <a:solidFill>
                    <a:srgbClr val="002060"/>
                  </a:solidFill>
                  <a:cs typeface="Arial"/>
                </a:rPr>
                <a:t>) </a:t>
              </a:r>
              <a:endParaRPr lang="en-US" sz="1800" dirty="0">
                <a:solidFill>
                  <a:srgbClr val="002060"/>
                </a:solidFill>
                <a:latin typeface="Arial"/>
                <a:cs typeface="Arial"/>
              </a:endParaRPr>
            </a:p>
            <a:p>
              <a:pPr marL="353695" indent="-171450" algn="l" fontAlgn="base">
                <a:lnSpc>
                  <a:spcPct val="100000"/>
                </a:lnSpc>
                <a:spcBef>
                  <a:spcPts val="300"/>
                </a:spcBef>
                <a:spcAft>
                  <a:spcPts val="600"/>
                </a:spcAft>
                <a:buFont typeface="Arial" panose="020B0604020202020204" pitchFamily="34" charset="0"/>
                <a:buChar char="•"/>
              </a:pPr>
              <a:r>
                <a:rPr lang="en-IE" sz="1800" i="1" dirty="0">
                  <a:solidFill>
                    <a:srgbClr val="002060"/>
                  </a:solidFill>
                  <a:latin typeface="Arial"/>
                  <a:cs typeface="Arial"/>
                </a:rPr>
                <a:t>“An appropriate level of root cause analysis </a:t>
              </a:r>
              <a:r>
                <a:rPr lang="en-IE" sz="1700" b="0" i="1" dirty="0">
                  <a:solidFill>
                    <a:srgbClr val="002060"/>
                  </a:solidFill>
                  <a:latin typeface="Arial"/>
                  <a:cs typeface="Arial"/>
                </a:rPr>
                <a:t>should be applied during the investigation of deviations, suspected product defects and other problems. </a:t>
              </a:r>
              <a:r>
                <a:rPr lang="en-IE" sz="1800" i="1" dirty="0">
                  <a:solidFill>
                    <a:srgbClr val="002060"/>
                  </a:solidFill>
                  <a:latin typeface="Arial"/>
                  <a:cs typeface="Arial"/>
                </a:rPr>
                <a:t>This can be determined using Quality Risk Management principles. </a:t>
              </a:r>
              <a:endParaRPr lang="en-IE" sz="1700" i="1" dirty="0">
                <a:solidFill>
                  <a:srgbClr val="002060"/>
                </a:solidFill>
                <a:latin typeface="Arial"/>
                <a:cs typeface="Arial"/>
              </a:endParaRPr>
            </a:p>
            <a:p>
              <a:pPr marL="353695" indent="-171450" algn="l" fontAlgn="base">
                <a:lnSpc>
                  <a:spcPct val="100000"/>
                </a:lnSpc>
                <a:spcBef>
                  <a:spcPts val="300"/>
                </a:spcBef>
                <a:spcAft>
                  <a:spcPts val="600"/>
                </a:spcAft>
                <a:buFont typeface="Arial" panose="020B0604020202020204" pitchFamily="34" charset="0"/>
                <a:buChar char="•"/>
              </a:pPr>
              <a:r>
                <a:rPr lang="en-IE" sz="1700" b="0" i="1" dirty="0">
                  <a:solidFill>
                    <a:srgbClr val="002060"/>
                  </a:solidFill>
                  <a:latin typeface="Arial"/>
                  <a:cs typeface="Arial"/>
                </a:rPr>
                <a:t>In cases where the true root cause(s) of the issue cannot be determined, consideration should be given to identifying the most likely root cause(s) and to addressing those. </a:t>
              </a:r>
            </a:p>
            <a:p>
              <a:pPr marL="353695" indent="-171450" algn="l" fontAlgn="base">
                <a:lnSpc>
                  <a:spcPct val="100000"/>
                </a:lnSpc>
                <a:spcBef>
                  <a:spcPts val="300"/>
                </a:spcBef>
                <a:spcAft>
                  <a:spcPts val="600"/>
                </a:spcAft>
                <a:buFont typeface="Arial" panose="020B0604020202020204" pitchFamily="34" charset="0"/>
                <a:buChar char="•"/>
              </a:pPr>
              <a:r>
                <a:rPr lang="en-IE" sz="1800" i="1" dirty="0">
                  <a:solidFill>
                    <a:srgbClr val="002060"/>
                  </a:solidFill>
                  <a:latin typeface="Arial"/>
                  <a:cs typeface="Arial"/>
                </a:rPr>
                <a:t>Where </a:t>
              </a:r>
              <a:r>
                <a:rPr lang="en-IE" sz="2400" i="1" dirty="0">
                  <a:solidFill>
                    <a:srgbClr val="002060"/>
                  </a:solidFill>
                  <a:latin typeface="Arial"/>
                  <a:cs typeface="Arial"/>
                </a:rPr>
                <a:t>human error </a:t>
              </a:r>
              <a:r>
                <a:rPr lang="en-IE" sz="1800" i="1" dirty="0">
                  <a:solidFill>
                    <a:srgbClr val="002060"/>
                  </a:solidFill>
                  <a:latin typeface="Arial"/>
                  <a:cs typeface="Arial"/>
                </a:rPr>
                <a:t>is suspected or identified as the cause, this should be justified, having taken care to ensure that process, procedural or system-based errors or problems have not been overlooked, if present. </a:t>
              </a:r>
            </a:p>
            <a:p>
              <a:pPr marL="353695" indent="-171450" algn="l" fontAlgn="base">
                <a:lnSpc>
                  <a:spcPct val="100000"/>
                </a:lnSpc>
                <a:spcBef>
                  <a:spcPts val="300"/>
                </a:spcBef>
                <a:spcAft>
                  <a:spcPts val="600"/>
                </a:spcAft>
                <a:buFont typeface="Arial" panose="020B0604020202020204" pitchFamily="34" charset="0"/>
                <a:buChar char="•"/>
              </a:pPr>
              <a:r>
                <a:rPr lang="en-IE" sz="1800" i="1" dirty="0">
                  <a:solidFill>
                    <a:srgbClr val="002060"/>
                  </a:solidFill>
                  <a:latin typeface="Arial"/>
                  <a:cs typeface="Arial"/>
                </a:rPr>
                <a:t>Appropriate corrective actions and/or preventive actions (CAPAs) should be identified </a:t>
              </a:r>
              <a:r>
                <a:rPr lang="en-IE" sz="1700" b="0" i="1" dirty="0">
                  <a:solidFill>
                    <a:srgbClr val="002060"/>
                  </a:solidFill>
                  <a:latin typeface="Arial"/>
                  <a:cs typeface="Arial"/>
                </a:rPr>
                <a:t>and taken in response to investigations. The effectiveness of such actions should     be </a:t>
              </a:r>
              <a:r>
                <a:rPr lang="en-IE" sz="1800" i="1" dirty="0">
                  <a:solidFill>
                    <a:srgbClr val="002060"/>
                  </a:solidFill>
                  <a:latin typeface="Arial"/>
                  <a:cs typeface="Arial"/>
                </a:rPr>
                <a:t>monitored and assessed, in line with Quality Risk Management principles.”</a:t>
              </a:r>
              <a:r>
                <a:rPr lang="en-IE" sz="1700" b="0" i="1" dirty="0">
                  <a:solidFill>
                    <a:srgbClr val="002060"/>
                  </a:solidFill>
                  <a:latin typeface="Arial"/>
                  <a:cs typeface="Arial"/>
                </a:rPr>
                <a:t> </a:t>
              </a:r>
            </a:p>
            <a:p>
              <a:pPr marL="353695" indent="-171450" algn="l" fontAlgn="base">
                <a:lnSpc>
                  <a:spcPct val="100000"/>
                </a:lnSpc>
                <a:spcBef>
                  <a:spcPts val="300"/>
                </a:spcBef>
                <a:spcAft>
                  <a:spcPts val="600"/>
                </a:spcAft>
                <a:buFont typeface="Arial" panose="020B0604020202020204" pitchFamily="34" charset="0"/>
                <a:buChar char="•"/>
              </a:pPr>
              <a:endParaRPr lang="en-IE" sz="1700" b="0" i="1" dirty="0">
                <a:solidFill>
                  <a:srgbClr val="002060"/>
                </a:solidFill>
                <a:latin typeface="Arial"/>
                <a:cs typeface="Arial"/>
              </a:endParaRPr>
            </a:p>
            <a:p>
              <a:pPr marL="182245" indent="0">
                <a:lnSpc>
                  <a:spcPct val="100000"/>
                </a:lnSpc>
                <a:spcBef>
                  <a:spcPts val="300"/>
                </a:spcBef>
                <a:spcAft>
                  <a:spcPts val="600"/>
                </a:spcAft>
                <a:buNone/>
              </a:pPr>
              <a:r>
                <a:rPr lang="en-GB" sz="1000" b="0" dirty="0">
                  <a:solidFill>
                    <a:schemeClr val="tx1"/>
                  </a:solidFill>
                  <a:ea typeface="+mn-lt"/>
                  <a:cs typeface="+mn-lt"/>
                </a:rPr>
                <a:t>2. PIC/S GMP Guideline, </a:t>
              </a:r>
              <a:r>
                <a:rPr lang="en-IE" sz="1000" b="0" dirty="0">
                  <a:solidFill>
                    <a:schemeClr val="tx1"/>
                  </a:solidFill>
                  <a:ea typeface="+mn-lt"/>
                  <a:cs typeface="+mn-lt"/>
                </a:rPr>
                <a:t>PE 009-16 (Part I), </a:t>
              </a:r>
              <a:r>
                <a:rPr lang="en-GB" sz="1000" b="0" dirty="0">
                  <a:solidFill>
                    <a:schemeClr val="tx1"/>
                  </a:solidFill>
                  <a:ea typeface="+mn-lt"/>
                  <a:cs typeface="+mn-lt"/>
                </a:rPr>
                <a:t>Chapter 8 – Complaints and recalls, </a:t>
              </a:r>
              <a:r>
                <a:rPr lang="en-IE" sz="1000" b="0" dirty="0">
                  <a:solidFill>
                    <a:schemeClr val="tx1"/>
                  </a:solidFill>
                  <a:ea typeface="+mn-lt"/>
                  <a:cs typeface="+mn-lt"/>
                </a:rPr>
                <a:t>2022</a:t>
              </a:r>
            </a:p>
            <a:p>
              <a:pPr marL="353695" indent="-171450" algn="l" fontAlgn="base">
                <a:lnSpc>
                  <a:spcPct val="100000"/>
                </a:lnSpc>
                <a:spcBef>
                  <a:spcPts val="300"/>
                </a:spcBef>
                <a:spcAft>
                  <a:spcPts val="600"/>
                </a:spcAft>
                <a:buFont typeface="Arial" panose="020B0604020202020204" pitchFamily="34" charset="0"/>
                <a:buChar char="•"/>
              </a:pPr>
              <a:endParaRPr lang="en-US" sz="1700" b="0" i="1" dirty="0" err="1">
                <a:solidFill>
                  <a:srgbClr val="002060"/>
                </a:solidFill>
                <a:latin typeface="Arial"/>
                <a:cs typeface="Arial"/>
              </a:endParaRPr>
            </a:p>
          </p:txBody>
        </p:sp>
      </p:grpSp>
      <p:sp>
        <p:nvSpPr>
          <p:cNvPr id="2" name="Rectangle 15">
            <a:extLst>
              <a:ext uri="{FF2B5EF4-FFF2-40B4-BE49-F238E27FC236}">
                <a16:creationId xmlns:a16="http://schemas.microsoft.com/office/drawing/2014/main" id="{BA08B2DA-DE5F-EE6C-9DC9-C77C75534169}"/>
              </a:ext>
            </a:extLst>
          </p:cNvPr>
          <p:cNvSpPr txBox="1">
            <a:spLocks/>
          </p:cNvSpPr>
          <p:nvPr/>
        </p:nvSpPr>
        <p:spPr bwMode="auto">
          <a:xfrm>
            <a:off x="3719736" y="188640"/>
            <a:ext cx="8264276" cy="803503"/>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Regulatory expectations</a:t>
            </a:r>
          </a:p>
        </p:txBody>
      </p:sp>
    </p:spTree>
    <p:extLst>
      <p:ext uri="{BB962C8B-B14F-4D97-AF65-F5344CB8AC3E}">
        <p14:creationId xmlns:p14="http://schemas.microsoft.com/office/powerpoint/2010/main" val="2685632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6C782289-0D70-D55E-DAA6-AB70BA7DA737}"/>
              </a:ext>
            </a:extLst>
          </p:cNvPr>
          <p:cNvGraphicFramePr/>
          <p:nvPr>
            <p:extLst>
              <p:ext uri="{D42A27DB-BD31-4B8C-83A1-F6EECF244321}">
                <p14:modId xmlns:p14="http://schemas.microsoft.com/office/powerpoint/2010/main" val="3163017322"/>
              </p:ext>
            </p:extLst>
          </p:nvPr>
        </p:nvGraphicFramePr>
        <p:xfrm>
          <a:off x="761250" y="1377906"/>
          <a:ext cx="9004010" cy="5291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4F2EAA55-AE97-27F7-BCD1-9055BC2619B4}"/>
              </a:ext>
            </a:extLst>
          </p:cNvPr>
          <p:cNvSpPr txBox="1"/>
          <p:nvPr/>
        </p:nvSpPr>
        <p:spPr bwMode="auto">
          <a:xfrm>
            <a:off x="7650855" y="1071447"/>
            <a:ext cx="4424819" cy="1579251"/>
          </a:xfrm>
          <a:prstGeom prst="roundRect">
            <a:avLst/>
          </a:prstGeom>
          <a:solidFill>
            <a:srgbClr val="0070C0"/>
          </a:solidFill>
          <a:ln w="9525">
            <a:noFill/>
            <a:round/>
            <a:headEnd/>
            <a:tailEnd/>
          </a:ln>
          <a:effectLst>
            <a:outerShdw blurRad="190500" dist="228600" dir="2700000" algn="ctr">
              <a:srgbClr val="000000">
                <a:alpha val="30000"/>
              </a:srgbClr>
            </a:outerShdw>
          </a:effectLst>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1800" b="0" i="1" dirty="0">
                <a:latin typeface="Arial"/>
                <a:cs typeface="Arial"/>
              </a:rPr>
              <a:t>Assigning </a:t>
            </a:r>
            <a:r>
              <a:rPr lang="en-US" sz="1800" b="0" i="1" dirty="0">
                <a:latin typeface="Arial"/>
                <a:ea typeface="+mn-lt"/>
                <a:cs typeface="+mn-lt"/>
              </a:rPr>
              <a:t>human error as the root cause of an issu</a:t>
            </a:r>
            <a:r>
              <a:rPr lang="en-US" sz="1800" b="0" i="1" dirty="0">
                <a:solidFill>
                  <a:schemeClr val="accent3"/>
                </a:solidFill>
                <a:latin typeface="Arial"/>
                <a:ea typeface="+mn-lt"/>
                <a:cs typeface="+mn-lt"/>
              </a:rPr>
              <a:t>e may sometimes be too simplistic. Rather, human error can trigger further analysis of the underlying process for failure modes.</a:t>
            </a:r>
          </a:p>
        </p:txBody>
      </p:sp>
      <p:sp>
        <p:nvSpPr>
          <p:cNvPr id="4" name="TextBox 3">
            <a:extLst>
              <a:ext uri="{FF2B5EF4-FFF2-40B4-BE49-F238E27FC236}">
                <a16:creationId xmlns:a16="http://schemas.microsoft.com/office/drawing/2014/main" id="{28C274D9-C6F2-3489-683C-18BBCE6711ED}"/>
              </a:ext>
            </a:extLst>
          </p:cNvPr>
          <p:cNvSpPr txBox="1"/>
          <p:nvPr/>
        </p:nvSpPr>
        <p:spPr bwMode="auto">
          <a:xfrm flipH="1">
            <a:off x="6888088" y="5373216"/>
            <a:ext cx="4683530" cy="104641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r>
              <a:rPr lang="en-US" sz="1600" i="1" dirty="0">
                <a:solidFill>
                  <a:schemeClr val="tx1"/>
                </a:solidFill>
                <a:latin typeface="Arial"/>
                <a:cs typeface="Arial"/>
              </a:rPr>
              <a:t>QRM Tip</a:t>
            </a:r>
          </a:p>
          <a:p>
            <a:r>
              <a:rPr lang="en-US" sz="1600" b="0" i="1" dirty="0">
                <a:solidFill>
                  <a:schemeClr val="tx1"/>
                </a:solidFill>
                <a:latin typeface="Arial"/>
                <a:cs typeface="Arial"/>
              </a:rPr>
              <a:t>The words 'human error' may trigger the start of a QRM process, and is rarely the endpoint of an investigation</a:t>
            </a:r>
            <a:endParaRPr lang="en-US" sz="1600" b="0" dirty="0">
              <a:solidFill>
                <a:schemeClr val="tx1"/>
              </a:solidFill>
              <a:latin typeface="Arial"/>
              <a:cs typeface="Arial"/>
            </a:endParaRPr>
          </a:p>
        </p:txBody>
      </p:sp>
      <p:sp>
        <p:nvSpPr>
          <p:cNvPr id="10" name="Rectangle 15">
            <a:extLst>
              <a:ext uri="{FF2B5EF4-FFF2-40B4-BE49-F238E27FC236}">
                <a16:creationId xmlns:a16="http://schemas.microsoft.com/office/drawing/2014/main" id="{D6CA8558-FB16-880F-0C37-C8353BDCB70E}"/>
              </a:ext>
            </a:extLst>
          </p:cNvPr>
          <p:cNvSpPr txBox="1">
            <a:spLocks/>
          </p:cNvSpPr>
          <p:nvPr/>
        </p:nvSpPr>
        <p:spPr bwMode="auto">
          <a:xfrm>
            <a:off x="3719736" y="188640"/>
            <a:ext cx="8264276" cy="803503"/>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An indicator that a proactive approach to QRM is needed</a:t>
            </a:r>
          </a:p>
        </p:txBody>
      </p:sp>
    </p:spTree>
    <p:extLst>
      <p:ext uri="{BB962C8B-B14F-4D97-AF65-F5344CB8AC3E}">
        <p14:creationId xmlns:p14="http://schemas.microsoft.com/office/powerpoint/2010/main" val="2423977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35DC70D7-AE21-CD48-EF77-FA2CCEA26FFF}"/>
              </a:ext>
            </a:extLst>
          </p:cNvPr>
          <p:cNvGraphicFramePr/>
          <p:nvPr>
            <p:extLst>
              <p:ext uri="{D42A27DB-BD31-4B8C-83A1-F6EECF244321}">
                <p14:modId xmlns:p14="http://schemas.microsoft.com/office/powerpoint/2010/main" val="3326194373"/>
              </p:ext>
            </p:extLst>
          </p:nvPr>
        </p:nvGraphicFramePr>
        <p:xfrm>
          <a:off x="1343472" y="1196752"/>
          <a:ext cx="9433048"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6D78857A-EDF0-C39B-4249-EE6B15B0B7BD}"/>
              </a:ext>
            </a:extLst>
          </p:cNvPr>
          <p:cNvSpPr txBox="1"/>
          <p:nvPr/>
        </p:nvSpPr>
        <p:spPr bwMode="auto">
          <a:xfrm flipH="1">
            <a:off x="7814244" y="1223235"/>
            <a:ext cx="4176464" cy="173333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r>
              <a:rPr lang="en-US" sz="1600" i="1" u="sng" dirty="0">
                <a:cs typeface="Arial"/>
              </a:rPr>
              <a:t>QRM Tip</a:t>
            </a:r>
          </a:p>
          <a:p>
            <a:r>
              <a:rPr lang="en-US" sz="1600" i="1" dirty="0">
                <a:cs typeface="Arial"/>
              </a:rPr>
              <a:t>"A proactive approach to quality risk management is beneficial … and it is of strategic importance in achieving an effective Pharmaceutical Quality System.  (See ICH Q10 for guidance)”  </a:t>
            </a:r>
            <a:endParaRPr lang="en-US" sz="1600" i="1">
              <a:cs typeface="Arial"/>
            </a:endParaRPr>
          </a:p>
          <a:p>
            <a:r>
              <a:rPr lang="en-US" sz="1600" b="0" i="1" dirty="0">
                <a:cs typeface="Arial"/>
              </a:rPr>
              <a:t>ICH Q9(R1)</a:t>
            </a:r>
            <a:r>
              <a:rPr lang="en-US" sz="1600" i="1" dirty="0">
                <a:cs typeface="Arial"/>
              </a:rPr>
              <a:t> </a:t>
            </a:r>
            <a:endParaRPr lang="en-US" sz="1600" i="1" dirty="0">
              <a:ea typeface="+mn-lt"/>
              <a:cs typeface="+mn-lt"/>
            </a:endParaRPr>
          </a:p>
        </p:txBody>
      </p:sp>
      <p:sp>
        <p:nvSpPr>
          <p:cNvPr id="13" name="Rectangle 15">
            <a:extLst>
              <a:ext uri="{FF2B5EF4-FFF2-40B4-BE49-F238E27FC236}">
                <a16:creationId xmlns:a16="http://schemas.microsoft.com/office/drawing/2014/main" id="{5621CA76-7D4E-BF62-0E59-F35E3B97101D}"/>
              </a:ext>
            </a:extLst>
          </p:cNvPr>
          <p:cNvSpPr txBox="1">
            <a:spLocks/>
          </p:cNvSpPr>
          <p:nvPr/>
        </p:nvSpPr>
        <p:spPr bwMode="auto">
          <a:xfrm>
            <a:off x="3719736" y="188640"/>
            <a:ext cx="8264276" cy="803503"/>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An indicator that a proactive approach to QRM is needed (cont.)</a:t>
            </a:r>
          </a:p>
        </p:txBody>
      </p:sp>
      <p:sp>
        <p:nvSpPr>
          <p:cNvPr id="16" name="TextBox 15">
            <a:extLst>
              <a:ext uri="{FF2B5EF4-FFF2-40B4-BE49-F238E27FC236}">
                <a16:creationId xmlns:a16="http://schemas.microsoft.com/office/drawing/2014/main" id="{945443D7-F65A-9F41-00AA-3BA3FF13BEFC}"/>
              </a:ext>
            </a:extLst>
          </p:cNvPr>
          <p:cNvSpPr txBox="1"/>
          <p:nvPr/>
        </p:nvSpPr>
        <p:spPr bwMode="auto">
          <a:xfrm>
            <a:off x="163662" y="1162471"/>
            <a:ext cx="4424819" cy="1674028"/>
          </a:xfrm>
          <a:prstGeom prst="roundRect">
            <a:avLst/>
          </a:prstGeom>
          <a:solidFill>
            <a:srgbClr val="0070C0"/>
          </a:solidFill>
          <a:ln w="9525">
            <a:noFill/>
            <a:round/>
            <a:headEnd/>
            <a:tailEnd/>
          </a:ln>
          <a:effectLst>
            <a:outerShdw blurRad="190500" dist="228600" dir="2700000" algn="ctr">
              <a:srgbClr val="000000">
                <a:alpha val="30000"/>
              </a:srgbClr>
            </a:outerShdw>
          </a:effectLst>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1600" i="1" dirty="0">
                <a:latin typeface="Arial"/>
                <a:cs typeface="Lucida Sans Unicode"/>
              </a:rPr>
              <a:t>“An effective approach to QRM includes appropriate application of root cause analysis to identify and address root cause(s) and other causal factors, including human related ones.” </a:t>
            </a:r>
            <a:endParaRPr lang="en-US" sz="1600" b="0" i="1">
              <a:solidFill>
                <a:schemeClr val="accent3"/>
              </a:solidFill>
              <a:latin typeface="Arial"/>
              <a:cs typeface="Lucida Sans Unicode"/>
            </a:endParaRPr>
          </a:p>
          <a:p>
            <a:r>
              <a:rPr lang="en-US" sz="1600" b="0" i="1" dirty="0">
                <a:solidFill>
                  <a:schemeClr val="accent3"/>
                </a:solidFill>
                <a:latin typeface="Arial"/>
                <a:cs typeface="Lucida Sans Unicode"/>
              </a:rPr>
              <a:t>ICH Q9(R1)</a:t>
            </a:r>
            <a:endParaRPr lang="en-US" sz="1600" b="0" i="1">
              <a:solidFill>
                <a:schemeClr val="accent3"/>
              </a:solidFill>
              <a:latin typeface="Arial"/>
              <a:ea typeface="+mn-lt"/>
              <a:cs typeface="Lucida Sans Unicode"/>
            </a:endParaRPr>
          </a:p>
        </p:txBody>
      </p:sp>
    </p:spTree>
    <p:extLst>
      <p:ext uri="{BB962C8B-B14F-4D97-AF65-F5344CB8AC3E}">
        <p14:creationId xmlns:p14="http://schemas.microsoft.com/office/powerpoint/2010/main" val="1694899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a:extLst>
              <a:ext uri="{FF2B5EF4-FFF2-40B4-BE49-F238E27FC236}">
                <a16:creationId xmlns:a16="http://schemas.microsoft.com/office/drawing/2014/main" id="{ECCF1032-BC0F-D022-008F-C2B00E9A49B4}"/>
              </a:ext>
            </a:extLst>
          </p:cNvPr>
          <p:cNvSpPr txBox="1">
            <a:spLocks/>
          </p:cNvSpPr>
          <p:nvPr/>
        </p:nvSpPr>
        <p:spPr bwMode="auto">
          <a:xfrm>
            <a:off x="3719736" y="260648"/>
            <a:ext cx="8264276" cy="803503"/>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How can human error be proactively managed to assure quality of products to patients?</a:t>
            </a:r>
          </a:p>
        </p:txBody>
      </p:sp>
      <p:graphicFrame>
        <p:nvGraphicFramePr>
          <p:cNvPr id="6" name="Diagram 5">
            <a:extLst>
              <a:ext uri="{FF2B5EF4-FFF2-40B4-BE49-F238E27FC236}">
                <a16:creationId xmlns:a16="http://schemas.microsoft.com/office/drawing/2014/main" id="{1C9CD2D0-2DAC-4C23-2DBF-6E4AB266A84A}"/>
              </a:ext>
            </a:extLst>
          </p:cNvPr>
          <p:cNvGraphicFramePr/>
          <p:nvPr>
            <p:extLst>
              <p:ext uri="{D42A27DB-BD31-4B8C-83A1-F6EECF244321}">
                <p14:modId xmlns:p14="http://schemas.microsoft.com/office/powerpoint/2010/main" val="3418538321"/>
              </p:ext>
            </p:extLst>
          </p:nvPr>
        </p:nvGraphicFramePr>
        <p:xfrm>
          <a:off x="695400" y="1232913"/>
          <a:ext cx="10801200" cy="5625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5983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5CA7E6-D7FC-1660-CB80-972131F1F2E7}"/>
              </a:ext>
            </a:extLst>
          </p:cNvPr>
          <p:cNvSpPr>
            <a:spLocks noGrp="1"/>
          </p:cNvSpPr>
          <p:nvPr>
            <p:ph idx="1"/>
          </p:nvPr>
        </p:nvSpPr>
        <p:spPr>
          <a:xfrm>
            <a:off x="425394" y="1196752"/>
            <a:ext cx="10855182" cy="5328592"/>
          </a:xfrm>
        </p:spPr>
        <p:txBody>
          <a:bodyPr/>
          <a:lstStyle/>
          <a:p>
            <a:pPr marL="0" indent="0">
              <a:buNone/>
            </a:pPr>
            <a:r>
              <a:rPr lang="en-US" sz="1800" dirty="0">
                <a:solidFill>
                  <a:schemeClr val="tx1"/>
                </a:solidFill>
              </a:rPr>
              <a:t>One way of identifying human (operator) variability that may im</a:t>
            </a:r>
            <a:r>
              <a:rPr lang="en-US" sz="1800" dirty="0"/>
              <a:t>pact </a:t>
            </a:r>
            <a:r>
              <a:rPr lang="en-US" sz="1800" dirty="0">
                <a:solidFill>
                  <a:schemeClr val="tx1"/>
                </a:solidFill>
              </a:rPr>
              <a:t>product quality is to analyze processes where </a:t>
            </a:r>
            <a:r>
              <a:rPr lang="en-US" sz="1800" dirty="0">
                <a:ea typeface="+mn-lt"/>
                <a:cs typeface="+mn-lt"/>
              </a:rPr>
              <a:t>critical </a:t>
            </a:r>
            <a:r>
              <a:rPr lang="en-US" sz="1800" i="1" dirty="0">
                <a:ea typeface="+mn-lt"/>
                <a:cs typeface="+mn-lt"/>
              </a:rPr>
              <a:t>Human-Machine Interactions </a:t>
            </a:r>
            <a:r>
              <a:rPr lang="en-US" sz="1800" dirty="0">
                <a:ea typeface="+mn-lt"/>
                <a:cs typeface="+mn-lt"/>
              </a:rPr>
              <a:t>are present. </a:t>
            </a:r>
          </a:p>
          <a:p>
            <a:pPr marL="0" indent="0">
              <a:buNone/>
            </a:pPr>
            <a:r>
              <a:rPr lang="en-US" sz="1800" b="0" dirty="0">
                <a:ea typeface="+mn-lt"/>
                <a:cs typeface="+mn-lt"/>
              </a:rPr>
              <a:t>The following is a list of possible areas where </a:t>
            </a:r>
            <a:r>
              <a:rPr lang="en-US" sz="1800" b="0" i="0" dirty="0">
                <a:solidFill>
                  <a:srgbClr val="090A0E"/>
                </a:solidFill>
                <a:effectLst/>
              </a:rPr>
              <a:t>human factors for non-automated processes may be further examined to identify sources of variability (i.e., failure modes) </a:t>
            </a:r>
            <a:r>
              <a:rPr lang="en-US" sz="1800" b="0" dirty="0">
                <a:ea typeface="+mn-lt"/>
                <a:cs typeface="+mn-lt"/>
              </a:rPr>
              <a:t>that may potentially cause </a:t>
            </a:r>
            <a:r>
              <a:rPr lang="en-IE" sz="1800" b="0" dirty="0">
                <a:ea typeface="+mn-lt"/>
                <a:cs typeface="+mn-lt"/>
              </a:rPr>
              <a:t>harm to the patient. </a:t>
            </a:r>
            <a:r>
              <a:rPr lang="en-US" sz="1800" b="0" dirty="0">
                <a:solidFill>
                  <a:srgbClr val="090A0E"/>
                </a:solidFill>
              </a:rPr>
              <a:t> </a:t>
            </a:r>
            <a:endParaRPr lang="en-IE" sz="1800" b="0" dirty="0">
              <a:ea typeface="+mn-lt"/>
              <a:cs typeface="+mn-lt"/>
            </a:endParaRPr>
          </a:p>
          <a:p>
            <a:pPr marL="742950" lvl="1" indent="-285750"/>
            <a:r>
              <a:rPr lang="en-US" sz="1600" i="1" dirty="0">
                <a:ea typeface="+mn-lt"/>
                <a:cs typeface="+mn-lt"/>
              </a:rPr>
              <a:t>Manual setup of equipment </a:t>
            </a:r>
            <a:endParaRPr lang="en-US" sz="1600" i="1" dirty="0"/>
          </a:p>
          <a:p>
            <a:pPr marL="742950" lvl="1" indent="-285750"/>
            <a:r>
              <a:rPr lang="en-US" sz="1600" i="1" dirty="0">
                <a:ea typeface="+mn-lt"/>
                <a:cs typeface="+mn-lt"/>
              </a:rPr>
              <a:t>Fixing an equipment malfunction </a:t>
            </a:r>
            <a:endParaRPr lang="en-US" sz="1600" i="1" dirty="0"/>
          </a:p>
          <a:p>
            <a:pPr marL="742950" lvl="1" indent="-285750"/>
            <a:r>
              <a:rPr lang="en-US" sz="1600" i="1" dirty="0">
                <a:ea typeface="+mn-lt"/>
                <a:cs typeface="+mn-lt"/>
              </a:rPr>
              <a:t>Routine equipment interactions (e.g., opening/closing valves)</a:t>
            </a:r>
            <a:endParaRPr lang="en-US" sz="1600" i="1" dirty="0"/>
          </a:p>
          <a:p>
            <a:pPr marL="742950" lvl="1" indent="-285750"/>
            <a:r>
              <a:rPr lang="en-US" sz="1600" i="1" dirty="0">
                <a:ea typeface="+mn-lt"/>
                <a:cs typeface="+mn-lt"/>
              </a:rPr>
              <a:t>Performing manual cleaning steps and disinfection of processing line and room</a:t>
            </a:r>
            <a:endParaRPr lang="en-US" sz="1600" i="1" dirty="0"/>
          </a:p>
          <a:p>
            <a:pPr marL="742950" lvl="1" indent="-285750"/>
            <a:r>
              <a:rPr lang="en-US" sz="1600" i="1" dirty="0">
                <a:ea typeface="+mn-lt"/>
                <a:cs typeface="+mn-lt"/>
              </a:rPr>
              <a:t>Routine interventions and non-routine interventions in aseptic manufacturing (e.g., fixing a vial jam). Examples:</a:t>
            </a:r>
            <a:endParaRPr lang="en-US" sz="1600" i="1" dirty="0"/>
          </a:p>
          <a:p>
            <a:pPr marL="1010920" lvl="2" indent="-285750"/>
            <a:r>
              <a:rPr lang="en-US" sz="1600" i="1" dirty="0">
                <a:ea typeface="+mn-lt"/>
                <a:cs typeface="+mn-lt"/>
              </a:rPr>
              <a:t>Charging containers or closures onto an aseptic filling line</a:t>
            </a:r>
          </a:p>
          <a:p>
            <a:pPr marL="1010920" lvl="2" indent="-285750"/>
            <a:r>
              <a:rPr lang="en-US" sz="1600" i="1" dirty="0">
                <a:ea typeface="+mn-lt"/>
                <a:cs typeface="+mn-lt"/>
              </a:rPr>
              <a:t>Clearance of units on the aseptic processing line due to major/extended intervention </a:t>
            </a:r>
          </a:p>
          <a:p>
            <a:pPr marL="742950" lvl="1" indent="-285750"/>
            <a:r>
              <a:rPr lang="en-US" sz="1600" i="1" dirty="0">
                <a:ea typeface="+mn-lt"/>
                <a:cs typeface="+mn-lt"/>
              </a:rPr>
              <a:t>Manual transfers from one unit operation to another (charging and discharging)</a:t>
            </a:r>
          </a:p>
          <a:p>
            <a:pPr marL="742950" lvl="1" indent="-285750"/>
            <a:r>
              <a:rPr lang="en-US" sz="1600" i="1" dirty="0">
                <a:ea typeface="+mn-lt"/>
                <a:cs typeface="+mn-lt"/>
              </a:rPr>
              <a:t>Preparing a sample for analysis (laboratory)</a:t>
            </a:r>
          </a:p>
          <a:p>
            <a:pPr marL="742950" lvl="1" indent="-285750"/>
            <a:r>
              <a:rPr lang="en-US" sz="1600" i="1" dirty="0">
                <a:ea typeface="+mn-lt"/>
                <a:cs typeface="+mn-lt"/>
              </a:rPr>
              <a:t>Manual activities near an insufficiently protected aseptically filled product</a:t>
            </a:r>
          </a:p>
          <a:p>
            <a:pPr marL="742950" lvl="1" indent="-285750"/>
            <a:r>
              <a:rPr lang="en-US" sz="1600" i="1" dirty="0">
                <a:ea typeface="+mn-lt"/>
                <a:cs typeface="+mn-lt"/>
              </a:rPr>
              <a:t>Maintained equipment that often requires repeated or extensive manual interventions </a:t>
            </a:r>
          </a:p>
          <a:p>
            <a:pPr marL="457200" lvl="1" indent="0">
              <a:buNone/>
            </a:pPr>
            <a:endParaRPr lang="en-US" sz="1800" b="1" dirty="0">
              <a:ea typeface="+mn-lt"/>
              <a:cs typeface="+mn-lt"/>
            </a:endParaRPr>
          </a:p>
          <a:p>
            <a:pPr marL="457200" indent="-457200">
              <a:buFont typeface="Wingdings" pitchFamily="34" charset="0"/>
              <a:buChar char="Ø"/>
            </a:pPr>
            <a:endParaRPr lang="en-US" sz="2000" dirty="0">
              <a:latin typeface="Arial"/>
              <a:cs typeface="Arial"/>
            </a:endParaRPr>
          </a:p>
        </p:txBody>
      </p:sp>
      <p:sp>
        <p:nvSpPr>
          <p:cNvPr id="3" name="Title 2">
            <a:extLst>
              <a:ext uri="{FF2B5EF4-FFF2-40B4-BE49-F238E27FC236}">
                <a16:creationId xmlns:a16="http://schemas.microsoft.com/office/drawing/2014/main" id="{CF2251FD-E734-80F6-ECAF-3CAF47996EB8}"/>
              </a:ext>
            </a:extLst>
          </p:cNvPr>
          <p:cNvSpPr>
            <a:spLocks noGrp="1"/>
          </p:cNvSpPr>
          <p:nvPr>
            <p:ph type="title"/>
          </p:nvPr>
        </p:nvSpPr>
        <p:spPr>
          <a:xfrm>
            <a:off x="3719736" y="161250"/>
            <a:ext cx="8196648" cy="956824"/>
          </a:xfrm>
        </p:spPr>
        <p:txBody>
          <a:bodyPr/>
          <a:lstStyle/>
          <a:p>
            <a:pPr algn="l"/>
            <a:r>
              <a:rPr lang="en-US" sz="2800" dirty="0"/>
              <a:t>Human Error </a:t>
            </a:r>
            <a:br>
              <a:rPr lang="en-US" sz="4400" dirty="0"/>
            </a:br>
            <a:r>
              <a:rPr lang="en-US" sz="2400" b="0" dirty="0">
                <a:solidFill>
                  <a:schemeClr val="tx1"/>
                </a:solidFill>
              </a:rPr>
              <a:t>Example 1</a:t>
            </a:r>
          </a:p>
        </p:txBody>
      </p:sp>
      <p:sp>
        <p:nvSpPr>
          <p:cNvPr id="14" name="TextBox 13">
            <a:extLst>
              <a:ext uri="{FF2B5EF4-FFF2-40B4-BE49-F238E27FC236}">
                <a16:creationId xmlns:a16="http://schemas.microsoft.com/office/drawing/2014/main" id="{6CF37DAA-EBF4-8CCA-1520-73F00C4F553C}"/>
              </a:ext>
            </a:extLst>
          </p:cNvPr>
          <p:cNvSpPr txBox="1"/>
          <p:nvPr/>
        </p:nvSpPr>
        <p:spPr bwMode="auto">
          <a:xfrm>
            <a:off x="9780672" y="4581128"/>
            <a:ext cx="2075968" cy="1788717"/>
          </a:xfrm>
          <a:prstGeom prst="rect">
            <a:avLst/>
          </a:prstGeom>
          <a:solidFill>
            <a:schemeClr val="accent3"/>
          </a:solidFill>
          <a:ln w="38100">
            <a:solidFill>
              <a:srgbClr val="3333CC"/>
            </a:solid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Candara"/>
                <a:cs typeface="Lucida Sans Unicode"/>
              </a:rPr>
              <a:t>QRM TIP: </a:t>
            </a:r>
            <a:r>
              <a:rPr lang="en-US" sz="1600" b="0" dirty="0">
                <a:solidFill>
                  <a:schemeClr val="tx1"/>
                </a:solidFill>
                <a:latin typeface="+mn-lt"/>
                <a:cs typeface="Lucida Sans Unicode"/>
              </a:rPr>
              <a:t>An audit is a great way to gain knowledge on potential sources of human (operator) variability by considering the operator experience.</a:t>
            </a:r>
          </a:p>
        </p:txBody>
      </p:sp>
    </p:spTree>
    <p:extLst>
      <p:ext uri="{BB962C8B-B14F-4D97-AF65-F5344CB8AC3E}">
        <p14:creationId xmlns:p14="http://schemas.microsoft.com/office/powerpoint/2010/main" val="103555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693EB70-F588-4AE5-8524-55A8E82F1407}"/>
              </a:ext>
            </a:extLst>
          </p:cNvPr>
          <p:cNvSpPr>
            <a:spLocks noGrp="1"/>
          </p:cNvSpPr>
          <p:nvPr>
            <p:ph idx="1"/>
          </p:nvPr>
        </p:nvSpPr>
        <p:spPr>
          <a:xfrm>
            <a:off x="335360" y="1268760"/>
            <a:ext cx="11267627" cy="5328592"/>
          </a:xfrm>
        </p:spPr>
        <p:txBody>
          <a:bodyPr>
            <a:noAutofit/>
          </a:bodyPr>
          <a:lstStyle/>
          <a:p>
            <a:pPr marL="0" indent="0">
              <a:spcBef>
                <a:spcPts val="0"/>
              </a:spcBef>
              <a:spcAft>
                <a:spcPts val="450"/>
              </a:spcAft>
              <a:buNone/>
            </a:pPr>
            <a:r>
              <a:rPr lang="en-US" sz="1800" dirty="0"/>
              <a:t>Indicators of process performance and control effectiveness are often reviewed during Risk Review activities – e.g., % of assigned root causes that are classified as human error</a:t>
            </a:r>
          </a:p>
          <a:p>
            <a:pPr marL="457200" indent="-457200">
              <a:spcBef>
                <a:spcPts val="0"/>
              </a:spcBef>
              <a:spcAft>
                <a:spcPts val="450"/>
              </a:spcAft>
              <a:buFont typeface="Courier New" panose="02070309020205020404" pitchFamily="49" charset="0"/>
              <a:buChar char="o"/>
            </a:pPr>
            <a:endParaRPr lang="en-US" sz="1000" dirty="0">
              <a:latin typeface="Arial"/>
              <a:cs typeface="Arial"/>
            </a:endParaRPr>
          </a:p>
          <a:p>
            <a:pPr algn="just">
              <a:spcBef>
                <a:spcPts val="0"/>
              </a:spcBef>
              <a:spcAft>
                <a:spcPts val="450"/>
              </a:spcAft>
              <a:buFont typeface="Arial" panose="020B0604020202020204" pitchFamily="34" charset="0"/>
              <a:buChar char="•"/>
            </a:pPr>
            <a:r>
              <a:rPr lang="en-US" sz="1800" b="0" dirty="0">
                <a:ea typeface="+mn-lt"/>
                <a:cs typeface="+mn-lt"/>
              </a:rPr>
              <a:t>When a Risk Review activity identifies a high rate of human error, this can relate to low capability facilities and equipment.  Here, </a:t>
            </a:r>
            <a:r>
              <a:rPr lang="en-US" sz="1800" b="0" dirty="0">
                <a:ea typeface="Cambria"/>
                <a:cs typeface="Arial"/>
              </a:rPr>
              <a:t>m</a:t>
            </a:r>
            <a:r>
              <a:rPr lang="en-US" sz="1800" b="0" dirty="0">
                <a:ea typeface="Cambria"/>
              </a:rPr>
              <a:t>anufacturing performance can be significantly impacted by vulnerabilities to poorly designed human/machine interfaces, leading to </a:t>
            </a:r>
            <a:r>
              <a:rPr lang="en-US" sz="1800" b="0" dirty="0">
                <a:ea typeface="+mn-lt"/>
                <a:cs typeface="+mn-lt"/>
              </a:rPr>
              <a:t>process variability.</a:t>
            </a:r>
          </a:p>
          <a:p>
            <a:pPr algn="just">
              <a:spcBef>
                <a:spcPts val="0"/>
              </a:spcBef>
              <a:spcAft>
                <a:spcPts val="450"/>
              </a:spcAft>
              <a:buFont typeface="Arial" panose="020B0604020202020204" pitchFamily="34" charset="0"/>
              <a:buChar char="•"/>
            </a:pPr>
            <a:r>
              <a:rPr lang="en-US" sz="1800" b="0" dirty="0">
                <a:ea typeface="+mn-lt"/>
                <a:cs typeface="+mn-lt"/>
              </a:rPr>
              <a:t>A</a:t>
            </a:r>
            <a:r>
              <a:rPr lang="en-US" sz="1800" b="0" dirty="0">
                <a:ea typeface="Cambria"/>
              </a:rPr>
              <a:t> high number of deviation cases in which human error is assigned as the root cause can be an indicator of a lack of knowledge </a:t>
            </a:r>
            <a:r>
              <a:rPr lang="en-US" sz="1800" b="0" dirty="0">
                <a:solidFill>
                  <a:schemeClr val="tx1"/>
                </a:solidFill>
                <a:ea typeface="+mn-lt"/>
                <a:cs typeface="+mn-lt"/>
              </a:rPr>
              <a:t>about potential sources of human (operator) variability (i.e., failure modes) relating to poor process robustness </a:t>
            </a:r>
            <a:r>
              <a:rPr lang="en-US" sz="1800" b="0" dirty="0">
                <a:ea typeface="Cambria"/>
              </a:rPr>
              <a:t>that can impact product quality.  This </a:t>
            </a:r>
            <a:r>
              <a:rPr lang="en-US" sz="1800" b="0" i="1" dirty="0">
                <a:ea typeface="Cambria"/>
              </a:rPr>
              <a:t>uncertainty </a:t>
            </a:r>
            <a:r>
              <a:rPr lang="en-US" sz="1800" b="0" dirty="0">
                <a:ea typeface="Cambria"/>
              </a:rPr>
              <a:t>can potentially lead to patient harm. </a:t>
            </a:r>
            <a:endParaRPr lang="en-US" sz="1800" dirty="0"/>
          </a:p>
          <a:p>
            <a:pPr marL="742950" lvl="1" indent="-457200" algn="just">
              <a:spcBef>
                <a:spcPts val="0"/>
              </a:spcBef>
              <a:spcAft>
                <a:spcPts val="450"/>
              </a:spcAft>
              <a:buFont typeface="Wingdings" panose="05000000000000000000" pitchFamily="2" charset="2"/>
              <a:buChar char="§"/>
            </a:pPr>
            <a:r>
              <a:rPr lang="en-US" sz="1800" dirty="0">
                <a:ea typeface="Cambria"/>
              </a:rPr>
              <a:t>One industry study found that approximately “</a:t>
            </a:r>
            <a:r>
              <a:rPr lang="en-US" sz="1800" i="1" dirty="0">
                <a:ea typeface="Cambria"/>
              </a:rPr>
              <a:t>50% of deviations are attributable to human error…Despite our best efforts the human error rate has been constant over several years</a:t>
            </a:r>
            <a:r>
              <a:rPr lang="en-US" sz="1800" dirty="0">
                <a:ea typeface="Cambria"/>
              </a:rPr>
              <a:t>.”  This can indicate that increased </a:t>
            </a:r>
            <a:r>
              <a:rPr lang="en-US" sz="1800" u="sng" dirty="0">
                <a:ea typeface="Cambria"/>
              </a:rPr>
              <a:t>formality</a:t>
            </a:r>
            <a:r>
              <a:rPr lang="en-US" sz="1800" dirty="0">
                <a:ea typeface="Cambria"/>
              </a:rPr>
              <a:t> is needed in QRM activities, in order to diagnose the underlying root causes of human error and process robustness issues, so that more effective CAPAs can be identified.</a:t>
            </a:r>
            <a:endParaRPr lang="en-US" sz="1800" dirty="0">
              <a:ea typeface="+mn-lt"/>
              <a:cs typeface="+mn-lt"/>
            </a:endParaRPr>
          </a:p>
          <a:p>
            <a:pPr marL="742950" lvl="1" indent="-457200" algn="just">
              <a:spcBef>
                <a:spcPts val="0"/>
              </a:spcBef>
              <a:spcAft>
                <a:spcPts val="450"/>
              </a:spcAft>
              <a:buFont typeface="Wingdings" panose="05000000000000000000" pitchFamily="2" charset="2"/>
              <a:buChar char="§"/>
            </a:pPr>
            <a:r>
              <a:rPr lang="en-US" sz="1800" dirty="0">
                <a:ea typeface="+mn-lt"/>
                <a:cs typeface="+mn-lt"/>
              </a:rPr>
              <a:t>Human error is often a symptom (or consequence) of an underlying problem, not the actual cause of the failure.</a:t>
            </a:r>
          </a:p>
          <a:p>
            <a:pPr marL="742950" lvl="1" indent="-457200" algn="just">
              <a:spcBef>
                <a:spcPts val="0"/>
              </a:spcBef>
              <a:spcAft>
                <a:spcPts val="450"/>
              </a:spcAft>
              <a:buFont typeface="Wingdings" panose="05000000000000000000" pitchFamily="2" charset="2"/>
              <a:buChar char="§"/>
            </a:pPr>
            <a:r>
              <a:rPr lang="en-US" sz="1800" dirty="0">
                <a:ea typeface="Cambria"/>
                <a:cs typeface="Arial"/>
              </a:rPr>
              <a:t>Solutions to such problems can be in response to the </a:t>
            </a:r>
            <a:r>
              <a:rPr lang="en-US" sz="1800" i="1" dirty="0">
                <a:ea typeface="Cambria"/>
                <a:cs typeface="Arial"/>
              </a:rPr>
              <a:t>knowledge gained about human error throughout the lifecycle</a:t>
            </a:r>
            <a:endParaRPr lang="en-US" sz="1800" dirty="0">
              <a:ea typeface="Cambria"/>
              <a:cs typeface="Times New Roman" panose="02020603050405020304" pitchFamily="18" charset="0"/>
            </a:endParaRPr>
          </a:p>
        </p:txBody>
      </p:sp>
      <p:sp>
        <p:nvSpPr>
          <p:cNvPr id="9" name="Rectangle 15">
            <a:extLst>
              <a:ext uri="{FF2B5EF4-FFF2-40B4-BE49-F238E27FC236}">
                <a16:creationId xmlns:a16="http://schemas.microsoft.com/office/drawing/2014/main" id="{A317A946-D775-4733-8D06-D04913151088}"/>
              </a:ext>
            </a:extLst>
          </p:cNvPr>
          <p:cNvSpPr txBox="1">
            <a:spLocks/>
          </p:cNvSpPr>
          <p:nvPr/>
        </p:nvSpPr>
        <p:spPr bwMode="auto">
          <a:xfrm>
            <a:off x="3719736" y="260648"/>
            <a:ext cx="8677246" cy="784529"/>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Example 2</a:t>
            </a:r>
          </a:p>
        </p:txBody>
      </p:sp>
    </p:spTree>
    <p:extLst>
      <p:ext uri="{BB962C8B-B14F-4D97-AF65-F5344CB8AC3E}">
        <p14:creationId xmlns:p14="http://schemas.microsoft.com/office/powerpoint/2010/main" val="2840636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625806-44FF-43F5-B634-AA38146F0725}"/>
              </a:ext>
            </a:extLst>
          </p:cNvPr>
          <p:cNvSpPr>
            <a:spLocks noGrp="1"/>
          </p:cNvSpPr>
          <p:nvPr>
            <p:ph idx="1"/>
          </p:nvPr>
        </p:nvSpPr>
        <p:spPr>
          <a:xfrm>
            <a:off x="263353" y="1180371"/>
            <a:ext cx="11737303" cy="4848933"/>
          </a:xfrm>
        </p:spPr>
        <p:txBody>
          <a:bodyPr/>
          <a:lstStyle/>
          <a:p>
            <a:pPr marL="0" indent="0">
              <a:buNone/>
            </a:pPr>
            <a:r>
              <a:rPr lang="en-US" sz="1600" dirty="0">
                <a:latin typeface="Arial"/>
                <a:ea typeface="+mn-lt"/>
                <a:cs typeface="+mn-lt"/>
              </a:rPr>
              <a:t>Building robustness into </a:t>
            </a:r>
            <a:r>
              <a:rPr lang="en-US" sz="1600" dirty="0">
                <a:ea typeface="+mn-lt"/>
                <a:cs typeface="+mn-lt"/>
              </a:rPr>
              <a:t>facility and equipment </a:t>
            </a:r>
            <a:r>
              <a:rPr lang="en-US" sz="1600" dirty="0">
                <a:latin typeface="Arial"/>
                <a:ea typeface="+mn-lt"/>
                <a:cs typeface="+mn-lt"/>
              </a:rPr>
              <a:t>design can help prevent human (operator) error </a:t>
            </a:r>
            <a:r>
              <a:rPr lang="en-US" sz="1600" dirty="0">
                <a:cs typeface="Arial"/>
              </a:rPr>
              <a:t>and ensure the quality of drug products to the patient (3) (4)</a:t>
            </a:r>
          </a:p>
          <a:p>
            <a:pPr marL="0" indent="0">
              <a:buNone/>
            </a:pPr>
            <a:r>
              <a:rPr lang="en-US" sz="1650" b="0" dirty="0">
                <a:latin typeface="Arial"/>
                <a:ea typeface="+mn-lt"/>
                <a:cs typeface="+mn-lt"/>
              </a:rPr>
              <a:t>Process capability and robustness can be increased </a:t>
            </a:r>
            <a:r>
              <a:rPr lang="en-US" sz="1650" b="0" dirty="0">
                <a:ea typeface="+mn-lt"/>
                <a:cs typeface="+mn-lt"/>
              </a:rPr>
              <a:t>by proactive process designs that make use of modern technologies, such as digitalization, automation, isolation technology, amongst others.</a:t>
            </a:r>
            <a:r>
              <a:rPr lang="en-US" sz="1650" b="0" dirty="0">
                <a:latin typeface="Arial"/>
                <a:cs typeface="Arial"/>
              </a:rPr>
              <a:t> </a:t>
            </a:r>
            <a:r>
              <a:rPr lang="en-US" sz="1650" b="0" dirty="0">
                <a:latin typeface="Arial"/>
              </a:rPr>
              <a:t>This enhances both quality and efficiency. </a:t>
            </a:r>
            <a:endParaRPr lang="en-US" sz="1650" b="0" dirty="0">
              <a:latin typeface="Arial"/>
              <a:ea typeface="+mn-lt"/>
              <a:cs typeface="Lucida Sans Unicode"/>
            </a:endParaRPr>
          </a:p>
          <a:p>
            <a:pPr marL="457200" indent="-457200"/>
            <a:r>
              <a:rPr lang="en-US" sz="1650" b="0" dirty="0">
                <a:latin typeface="Arial"/>
              </a:rPr>
              <a:t>For example, by improving quality, one can also increase efficiency, as follows:</a:t>
            </a:r>
          </a:p>
        </p:txBody>
      </p:sp>
      <p:sp>
        <p:nvSpPr>
          <p:cNvPr id="2" name="TextBox 1">
            <a:extLst>
              <a:ext uri="{FF2B5EF4-FFF2-40B4-BE49-F238E27FC236}">
                <a16:creationId xmlns:a16="http://schemas.microsoft.com/office/drawing/2014/main" id="{D560E29D-56F0-FC05-CEE0-1142F758F65D}"/>
              </a:ext>
            </a:extLst>
          </p:cNvPr>
          <p:cNvSpPr txBox="1"/>
          <p:nvPr/>
        </p:nvSpPr>
        <p:spPr bwMode="auto">
          <a:xfrm>
            <a:off x="514503" y="2722807"/>
            <a:ext cx="6737421" cy="2608127"/>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marL="267335" indent="-267335">
              <a:lnSpc>
                <a:spcPct val="100000"/>
              </a:lnSpc>
              <a:spcBef>
                <a:spcPct val="50000"/>
              </a:spcBef>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r>
              <a:rPr lang="en-US" sz="1500" b="0" dirty="0">
                <a:solidFill>
                  <a:schemeClr val="tx1"/>
                </a:solidFill>
                <a:latin typeface="Arial"/>
                <a:cs typeface="Arial"/>
              </a:rPr>
              <a:t>Automation reduces/minimizes failure caused by manual variability, and it can lead to risk reduction. </a:t>
            </a:r>
            <a:endParaRPr lang="en-US" sz="1500" b="0" dirty="0">
              <a:solidFill>
                <a:schemeClr val="tx1"/>
              </a:solidFill>
              <a:latin typeface="Arial"/>
              <a:cs typeface="Lucida Sans Unicode"/>
            </a:endParaRPr>
          </a:p>
          <a:p>
            <a:pPr marL="267335" indent="-267335">
              <a:lnSpc>
                <a:spcPct val="100000"/>
              </a:lnSpc>
              <a:spcBef>
                <a:spcPct val="50000"/>
              </a:spcBef>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r>
              <a:rPr lang="en-US" sz="1500" b="0" dirty="0">
                <a:solidFill>
                  <a:schemeClr val="tx1"/>
                </a:solidFill>
                <a:latin typeface="Arial"/>
                <a:cs typeface="Arial"/>
              </a:rPr>
              <a:t>Integration of automation across unit operations minimizes risks from failures related to manual transfers between unit operations.</a:t>
            </a:r>
          </a:p>
          <a:p>
            <a:pPr marL="267335" indent="-267335">
              <a:lnSpc>
                <a:spcPct val="100000"/>
              </a:lnSpc>
              <a:spcBef>
                <a:spcPct val="50000"/>
              </a:spcBef>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r>
              <a:rPr lang="en-US" sz="1500" b="0" dirty="0">
                <a:solidFill>
                  <a:schemeClr val="tx1"/>
                </a:solidFill>
                <a:latin typeface="Arial"/>
                <a:cs typeface="Arial"/>
              </a:rPr>
              <a:t>Advanced testing and data analytics can increase process capability and lead to risk reduction when such technologies are fit for their intended use.</a:t>
            </a:r>
          </a:p>
          <a:p>
            <a:pPr marL="535305" indent="-267335">
              <a:lnSpc>
                <a:spcPct val="100000"/>
              </a:lnSpc>
              <a:spcBef>
                <a:spcPct val="50000"/>
              </a:spcBef>
              <a:buFont typeface="Wingdings" panose="05000000000000000000" pitchFamily="2" charset="2"/>
              <a:buChar char="ü"/>
              <a:tabLst>
                <a:tab pos="678656" algn="l"/>
                <a:tab pos="1357313" algn="l"/>
                <a:tab pos="2035969" algn="l"/>
                <a:tab pos="2714625" algn="l"/>
                <a:tab pos="3393281" algn="l"/>
                <a:tab pos="4071938" algn="l"/>
                <a:tab pos="4750594" algn="l"/>
                <a:tab pos="5429250" algn="l"/>
              </a:tabLst>
            </a:pPr>
            <a:r>
              <a:rPr lang="en-US" sz="1400" b="0" dirty="0">
                <a:solidFill>
                  <a:schemeClr val="tx1"/>
                </a:solidFill>
                <a:latin typeface="Arial"/>
                <a:cs typeface="Arial"/>
              </a:rPr>
              <a:t>e.g., they can automatically adjust the process when aberrant conditions are detected via online monitoring/testing, </a:t>
            </a:r>
          </a:p>
          <a:p>
            <a:pPr marL="535305" indent="-267335">
              <a:lnSpc>
                <a:spcPct val="100000"/>
              </a:lnSpc>
              <a:spcBef>
                <a:spcPct val="50000"/>
              </a:spcBef>
              <a:buFont typeface="Wingdings" panose="05000000000000000000" pitchFamily="2" charset="2"/>
              <a:buChar char="ü"/>
              <a:tabLst>
                <a:tab pos="678656" algn="l"/>
                <a:tab pos="1357313" algn="l"/>
                <a:tab pos="2035969" algn="l"/>
                <a:tab pos="2714625" algn="l"/>
                <a:tab pos="3393281" algn="l"/>
                <a:tab pos="4071938" algn="l"/>
                <a:tab pos="4750594" algn="l"/>
                <a:tab pos="5429250" algn="l"/>
              </a:tabLst>
            </a:pPr>
            <a:r>
              <a:rPr lang="en-US" sz="1400" b="0" dirty="0">
                <a:solidFill>
                  <a:schemeClr val="tx1"/>
                </a:solidFill>
                <a:latin typeface="Arial"/>
                <a:cs typeface="Arial"/>
              </a:rPr>
              <a:t>e.g., they can help diagnose root causes </a:t>
            </a:r>
          </a:p>
        </p:txBody>
      </p:sp>
      <p:sp>
        <p:nvSpPr>
          <p:cNvPr id="4" name="TextBox 3">
            <a:extLst>
              <a:ext uri="{FF2B5EF4-FFF2-40B4-BE49-F238E27FC236}">
                <a16:creationId xmlns:a16="http://schemas.microsoft.com/office/drawing/2014/main" id="{381BF3B3-FAA9-9D8E-2343-FB0C3D70B017}"/>
              </a:ext>
            </a:extLst>
          </p:cNvPr>
          <p:cNvSpPr txBox="1"/>
          <p:nvPr/>
        </p:nvSpPr>
        <p:spPr bwMode="auto">
          <a:xfrm>
            <a:off x="335359" y="5373216"/>
            <a:ext cx="6772549" cy="778716"/>
          </a:xfrm>
          <a:prstGeom prst="rect">
            <a:avLst/>
          </a:prstGeom>
          <a:solidFill>
            <a:schemeClr val="accent1"/>
          </a:solidFill>
          <a:ln w="9525">
            <a:noFill/>
            <a:round/>
            <a:headEnd/>
            <a:tailEnd/>
          </a:ln>
        </p:spPr>
        <p:txBody>
          <a:bodyPr wrap="square" lIns="84375" tIns="87075" rIns="84375" bIns="42188" rtlCol="0" anchor="t">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700" dirty="0">
                <a:solidFill>
                  <a:schemeClr val="tx1"/>
                </a:solidFill>
                <a:latin typeface="Arial"/>
                <a:cs typeface="Arial"/>
              </a:rPr>
              <a:t>Reducing risks to process robustness caused by human (operator) error can decrease costly failures and scrap. It can also enhance both quality and speed of production</a:t>
            </a:r>
            <a:r>
              <a:rPr lang="en-US" sz="1800" dirty="0">
                <a:solidFill>
                  <a:schemeClr val="tx1"/>
                </a:solidFill>
                <a:latin typeface="Arial"/>
                <a:cs typeface="Arial"/>
              </a:rPr>
              <a:t>.</a:t>
            </a:r>
            <a:endParaRPr lang="en-US" sz="1800" dirty="0">
              <a:solidFill>
                <a:schemeClr val="tx1"/>
              </a:solidFill>
            </a:endParaRPr>
          </a:p>
        </p:txBody>
      </p:sp>
      <p:sp>
        <p:nvSpPr>
          <p:cNvPr id="5" name="Rectangle 15">
            <a:extLst>
              <a:ext uri="{FF2B5EF4-FFF2-40B4-BE49-F238E27FC236}">
                <a16:creationId xmlns:a16="http://schemas.microsoft.com/office/drawing/2014/main" id="{175E1161-D046-CC2F-AC4D-3EFF7581E2F5}"/>
              </a:ext>
            </a:extLst>
          </p:cNvPr>
          <p:cNvSpPr txBox="1">
            <a:spLocks/>
          </p:cNvSpPr>
          <p:nvPr/>
        </p:nvSpPr>
        <p:spPr bwMode="auto">
          <a:xfrm>
            <a:off x="3719736" y="260648"/>
            <a:ext cx="8677246" cy="784529"/>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dirty="0"/>
              <a:t>Human Error</a:t>
            </a:r>
          </a:p>
          <a:p>
            <a:pPr algn="l"/>
            <a:r>
              <a:rPr lang="en-US" sz="2400" b="0" dirty="0">
                <a:solidFill>
                  <a:schemeClr val="tx1"/>
                </a:solidFill>
              </a:rPr>
              <a:t>Example 3</a:t>
            </a:r>
          </a:p>
        </p:txBody>
      </p:sp>
      <p:pic>
        <p:nvPicPr>
          <p:cNvPr id="8" name="Picture 7">
            <a:extLst>
              <a:ext uri="{FF2B5EF4-FFF2-40B4-BE49-F238E27FC236}">
                <a16:creationId xmlns:a16="http://schemas.microsoft.com/office/drawing/2014/main" id="{CB956B50-E9EE-9C5F-886C-01D3C58792B3}"/>
              </a:ext>
            </a:extLst>
          </p:cNvPr>
          <p:cNvPicPr>
            <a:picLocks noChangeAspect="1"/>
          </p:cNvPicPr>
          <p:nvPr/>
        </p:nvPicPr>
        <p:blipFill>
          <a:blip r:embed="rId3"/>
          <a:stretch>
            <a:fillRect/>
          </a:stretch>
        </p:blipFill>
        <p:spPr>
          <a:xfrm>
            <a:off x="7323933" y="2858569"/>
            <a:ext cx="4892747" cy="3018703"/>
          </a:xfrm>
          <a:prstGeom prst="rect">
            <a:avLst/>
          </a:prstGeom>
        </p:spPr>
      </p:pic>
      <p:sp>
        <p:nvSpPr>
          <p:cNvPr id="9" name="Content Placeholder 2">
            <a:extLst>
              <a:ext uri="{FF2B5EF4-FFF2-40B4-BE49-F238E27FC236}">
                <a16:creationId xmlns:a16="http://schemas.microsoft.com/office/drawing/2014/main" id="{C67FEBC1-1CE7-5675-0A6A-214A02FC1453}"/>
              </a:ext>
            </a:extLst>
          </p:cNvPr>
          <p:cNvSpPr txBox="1">
            <a:spLocks/>
          </p:cNvSpPr>
          <p:nvPr/>
        </p:nvSpPr>
        <p:spPr bwMode="auto">
          <a:xfrm>
            <a:off x="0" y="6237312"/>
            <a:ext cx="12192000" cy="616070"/>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57214" indent="-457214" algn="l" defTabSz="449263" rtl="0" eaLnBrk="0" fontAlgn="base" hangingPunct="0">
              <a:spcBef>
                <a:spcPct val="50000"/>
              </a:spcBef>
              <a:spcAft>
                <a:spcPct val="0"/>
              </a:spcAft>
              <a:buClr>
                <a:srgbClr val="0093D0"/>
              </a:buClr>
              <a:buSzPct val="120000"/>
              <a:buFont typeface="Wingdings" pitchFamily="2" charset="2"/>
              <a:buChar char="Ø"/>
              <a:defRPr sz="2800" b="1">
                <a:solidFill>
                  <a:schemeClr val="tx1"/>
                </a:solidFill>
                <a:latin typeface="+mn-lt"/>
                <a:ea typeface="+mn-ea"/>
                <a:cs typeface="+mn-cs"/>
              </a:defRPr>
            </a:lvl1pPr>
            <a:lvl2pPr marL="742973" indent="-285759" algn="l" defTabSz="449263" rtl="0" eaLnBrk="0" fontAlgn="base" hangingPunct="0">
              <a:spcBef>
                <a:spcPct val="20000"/>
              </a:spcBef>
              <a:spcAft>
                <a:spcPct val="0"/>
              </a:spcAft>
              <a:buClr>
                <a:srgbClr val="0093D0"/>
              </a:buClr>
              <a:buSzPct val="80000"/>
              <a:buFont typeface="Arial" pitchFamily="34" charset="0"/>
              <a:buChar char="•"/>
              <a:defRPr sz="28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57200" lvl="1" indent="0">
              <a:lnSpc>
                <a:spcPct val="100000"/>
              </a:lnSpc>
              <a:spcBef>
                <a:spcPts val="0"/>
              </a:spcBef>
              <a:spcAft>
                <a:spcPts val="0"/>
              </a:spcAft>
              <a:buNone/>
            </a:pPr>
            <a:r>
              <a:rPr lang="en-US" sz="1000" b="0" dirty="0">
                <a:ea typeface="+mn-lt"/>
                <a:cs typeface="+mn-lt"/>
              </a:rPr>
              <a:t>3. Berry, C., et al. What Does It Really Look Like to Properly Address a “Human Error Problem” in Biopharma? The Human Performance Blue-Sky Description That Will Help Improve Industry Performance, PDA J Pharm Sci and Tech, 2019, 73(4) </a:t>
            </a:r>
          </a:p>
          <a:p>
            <a:pPr marL="457200" lvl="1" indent="0">
              <a:lnSpc>
                <a:spcPct val="100000"/>
              </a:lnSpc>
              <a:spcBef>
                <a:spcPts val="0"/>
              </a:spcBef>
              <a:spcAft>
                <a:spcPts val="0"/>
              </a:spcAft>
              <a:buNone/>
            </a:pPr>
            <a:r>
              <a:rPr lang="en-US" sz="1000" b="0" dirty="0">
                <a:ea typeface="+mn-lt"/>
                <a:cs typeface="+mn-lt"/>
              </a:rPr>
              <a:t>4. Wilson, A, et al. Changing the Performance Paradigm in Pharma/Biotech: Integrating Human Performance in Global Organizations, PDA J Pharm Sci and Tech, 2015, 69(5)</a:t>
            </a:r>
          </a:p>
          <a:p>
            <a:pPr marL="800100" lvl="1" indent="-342900">
              <a:spcAft>
                <a:spcPts val="1313"/>
              </a:spcAft>
              <a:buFont typeface="+mj-lt"/>
              <a:buAutoNum type="arabicParenR"/>
            </a:pPr>
            <a:endParaRPr lang="en-US" sz="1000" b="0" dirty="0">
              <a:ea typeface="+mn-lt"/>
              <a:cs typeface="+mn-lt"/>
            </a:endParaRPr>
          </a:p>
        </p:txBody>
      </p:sp>
    </p:spTree>
    <p:extLst>
      <p:ext uri="{BB962C8B-B14F-4D97-AF65-F5344CB8AC3E}">
        <p14:creationId xmlns:p14="http://schemas.microsoft.com/office/powerpoint/2010/main" val="357144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448" y="404664"/>
            <a:ext cx="7063662" cy="720080"/>
          </a:xfrm>
        </p:spPr>
        <p:txBody>
          <a:bodyPr/>
          <a:lstStyle/>
          <a:p>
            <a:pPr algn="ctr"/>
            <a:r>
              <a:rPr lang="en-US" sz="2800" dirty="0"/>
              <a:t>References</a:t>
            </a:r>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119336" y="1412776"/>
            <a:ext cx="11760545" cy="5313276"/>
          </a:xfrm>
        </p:spPr>
        <p:txBody>
          <a:bodyPr/>
          <a:lstStyle/>
          <a:p>
            <a:pPr marL="800100" lvl="1" indent="-342900">
              <a:spcAft>
                <a:spcPts val="1313"/>
              </a:spcAft>
              <a:buFont typeface="+mj-lt"/>
              <a:buAutoNum type="arabicParenR"/>
            </a:pPr>
            <a:r>
              <a:rPr lang="en-GB" sz="1688" i="1" dirty="0">
                <a:ea typeface="+mn-lt"/>
                <a:cs typeface="+mn-lt"/>
              </a:rPr>
              <a:t>O’Donnell, K., Greene, A., Failure Modes - Simple Strategies for improving qualitative Quality Risk Management exercises during Qualification, Validation and Change Control Activities, Journal of Validation Technology, Vol. 13, No. 2, 2007</a:t>
            </a:r>
            <a:endParaRPr lang="en-US" sz="1688" i="1" dirty="0">
              <a:ea typeface="+mn-lt"/>
              <a:cs typeface="+mn-lt"/>
            </a:endParaRPr>
          </a:p>
          <a:p>
            <a:pPr marL="800100" lvl="1" indent="-342900">
              <a:spcAft>
                <a:spcPts val="1313"/>
              </a:spcAft>
              <a:buFont typeface="+mj-lt"/>
              <a:buAutoNum type="arabicParenR"/>
            </a:pPr>
            <a:r>
              <a:rPr lang="en-GB" sz="1688" i="1" dirty="0">
                <a:ea typeface="+mn-lt"/>
                <a:cs typeface="+mn-lt"/>
              </a:rPr>
              <a:t>PIC/S GMP Guideline, </a:t>
            </a:r>
            <a:r>
              <a:rPr lang="en-IE" sz="1688" i="1" dirty="0">
                <a:ea typeface="+mn-lt"/>
                <a:cs typeface="+mn-lt"/>
              </a:rPr>
              <a:t>PE 009-16 (Part I), </a:t>
            </a:r>
            <a:r>
              <a:rPr lang="en-GB" sz="1688" i="1" dirty="0">
                <a:ea typeface="+mn-lt"/>
                <a:cs typeface="+mn-lt"/>
              </a:rPr>
              <a:t>Chapter 8 – Complaints and recalls, </a:t>
            </a:r>
            <a:r>
              <a:rPr lang="en-IE" sz="1688" i="1" dirty="0">
                <a:ea typeface="+mn-lt"/>
                <a:cs typeface="+mn-lt"/>
              </a:rPr>
              <a:t>2022</a:t>
            </a:r>
          </a:p>
          <a:p>
            <a:pPr marL="800100" lvl="1" indent="-342900">
              <a:spcAft>
                <a:spcPts val="1313"/>
              </a:spcAft>
              <a:buFont typeface="+mj-lt"/>
              <a:buAutoNum type="arabicParenR"/>
            </a:pPr>
            <a:r>
              <a:rPr lang="en-US" sz="1688" i="1" dirty="0">
                <a:ea typeface="+mn-lt"/>
                <a:cs typeface="+mn-lt"/>
              </a:rPr>
              <a:t>Berry, C., et al. What Does It Really Look Like to Properly Address a “Human Error Problem” in Biopharma? The Human Performance Blue-Sky Description That Will Help Improve Industry Performance, PDA J Pharm Sci and Tech, 2019, 73(4) </a:t>
            </a:r>
          </a:p>
          <a:p>
            <a:pPr marL="800100" lvl="1" indent="-342900">
              <a:spcAft>
                <a:spcPts val="1313"/>
              </a:spcAft>
              <a:buFont typeface="+mj-lt"/>
              <a:buAutoNum type="arabicParenR"/>
            </a:pPr>
            <a:r>
              <a:rPr lang="en-US" sz="1688" i="1" dirty="0">
                <a:ea typeface="+mn-lt"/>
                <a:cs typeface="+mn-lt"/>
              </a:rPr>
              <a:t>Wilson, A, et al. Changing the Performance Paradigm in Pharma/Biotech: Integrating Human Performance in Global Organizations, PDA J Pharm Sci and Tech, 2015, 69(5)</a:t>
            </a:r>
          </a:p>
          <a:p>
            <a:pPr marL="457200" lvl="1" indent="0">
              <a:spcAft>
                <a:spcPts val="1313"/>
              </a:spcAft>
              <a:buNone/>
            </a:pPr>
            <a:endParaRPr lang="en-US" i="1" dirty="0"/>
          </a:p>
          <a:p>
            <a:pPr marL="742950" indent="-285750">
              <a:spcAft>
                <a:spcPts val="1313"/>
              </a:spcAft>
              <a:buFont typeface="Wingdings" pitchFamily="34" charset="0"/>
              <a:buChar char="Ø"/>
            </a:pPr>
            <a:endParaRPr lang="en-US" sz="1650" b="0" dirty="0">
              <a:ea typeface="+mn-lt"/>
              <a:cs typeface="+mn-lt"/>
            </a:endParaRPr>
          </a:p>
          <a:p>
            <a:pPr marL="457200" indent="-457200">
              <a:lnSpc>
                <a:spcPct val="81000"/>
              </a:lnSpc>
              <a:spcBef>
                <a:spcPct val="0"/>
              </a:spcBef>
              <a:buFont typeface="Wingdings" pitchFamily="34" charset="0"/>
              <a:buChar char="Ø"/>
            </a:pPr>
            <a:endParaRPr lang="en-US" sz="1650" b="0" dirty="0">
              <a:ea typeface="+mn-lt"/>
              <a:cs typeface="+mn-lt"/>
            </a:endParaRPr>
          </a:p>
          <a:p>
            <a:pPr marL="742950" indent="-285750">
              <a:spcAft>
                <a:spcPts val="1313"/>
              </a:spcAft>
              <a:buFont typeface="Wingdings" pitchFamily="34" charset="0"/>
              <a:buChar char="Ø"/>
            </a:pPr>
            <a:endParaRPr lang="en-US" sz="1650" b="0" dirty="0">
              <a:ea typeface="+mn-lt"/>
              <a:cs typeface="+mn-lt"/>
            </a:endParaRPr>
          </a:p>
        </p:txBody>
      </p:sp>
    </p:spTree>
    <p:extLst>
      <p:ext uri="{BB962C8B-B14F-4D97-AF65-F5344CB8AC3E}">
        <p14:creationId xmlns:p14="http://schemas.microsoft.com/office/powerpoint/2010/main" val="3060481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0565" y="2088257"/>
            <a:ext cx="8100900" cy="4006453"/>
          </a:xfrm>
        </p:spPr>
        <p:txBody>
          <a:bodyPr/>
          <a:lstStyle/>
          <a:p>
            <a:r>
              <a:rPr lang="en-CA" dirty="0"/>
              <a:t>Acknowledgement to ICH Q9(R1)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2495600" y="364530"/>
            <a:ext cx="8030766" cy="741164"/>
          </a:xfrm>
        </p:spPr>
        <p:txBody>
          <a:bodyPr/>
          <a:lstStyle/>
          <a:p>
            <a:pPr algn="ctr"/>
            <a:r>
              <a:rPr lang="en-US" sz="2800" dirty="0"/>
              <a:t>EWG Acknowledgment and Contact</a:t>
            </a:r>
          </a:p>
        </p:txBody>
      </p:sp>
    </p:spTree>
    <p:extLst>
      <p:ext uri="{BB962C8B-B14F-4D97-AF65-F5344CB8AC3E}">
        <p14:creationId xmlns:p14="http://schemas.microsoft.com/office/powerpoint/2010/main" val="2320387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C7D38E-4542-5B4D-45F6-905FEB10AC54}"/>
              </a:ext>
            </a:extLst>
          </p:cNvPr>
          <p:cNvSpPr>
            <a:spLocks noGrp="1"/>
          </p:cNvSpPr>
          <p:nvPr>
            <p:ph idx="1"/>
          </p:nvPr>
        </p:nvSpPr>
        <p:spPr>
          <a:xfrm>
            <a:off x="479376" y="1403242"/>
            <a:ext cx="10972799" cy="4978086"/>
          </a:xfrm>
        </p:spPr>
        <p:txBody>
          <a:bodyPr/>
          <a:lstStyle/>
          <a:p>
            <a:pPr marL="457200" indent="-457200"/>
            <a:r>
              <a:rPr lang="en-US" sz="2000" b="0" dirty="0">
                <a:cs typeface="Arial"/>
              </a:rPr>
              <a:t>What are the benefits of separate training material in relation to </a:t>
            </a:r>
            <a:r>
              <a:rPr lang="en-US" sz="2000" b="0" dirty="0">
                <a:ea typeface="+mn-lt"/>
                <a:cs typeface="+mn-lt"/>
              </a:rPr>
              <a:t>failure modes</a:t>
            </a:r>
            <a:r>
              <a:rPr lang="en-US" sz="2000" b="0" dirty="0">
                <a:cs typeface="Arial"/>
              </a:rPr>
              <a:t>?</a:t>
            </a:r>
          </a:p>
          <a:p>
            <a:pPr marL="457200" indent="-457200"/>
            <a:r>
              <a:rPr lang="en-US" sz="2000" b="0" dirty="0">
                <a:cs typeface="Arial"/>
              </a:rPr>
              <a:t>Concepts and terminology</a:t>
            </a:r>
            <a:endParaRPr lang="en-US" b="0" dirty="0"/>
          </a:p>
          <a:p>
            <a:pPr marL="457200" indent="-457200"/>
            <a:r>
              <a:rPr lang="en-US" sz="2000" b="0" dirty="0">
                <a:cs typeface="Arial"/>
              </a:rPr>
              <a:t>Process flows for failure modes, hazards, hazardous situations and their impact on patients</a:t>
            </a:r>
          </a:p>
          <a:p>
            <a:pPr marL="457200" indent="-457200"/>
            <a:r>
              <a:rPr lang="en-US" sz="2000" b="0" dirty="0">
                <a:cs typeface="Arial"/>
              </a:rPr>
              <a:t>Linking Preliminary Hazard Analysis (PHA) with Failure Mode Effect Analysis (FMEA)</a:t>
            </a:r>
          </a:p>
          <a:p>
            <a:pPr marL="457200" indent="-457200"/>
            <a:r>
              <a:rPr lang="en-US" sz="2000" b="0" dirty="0">
                <a:cs typeface="Arial"/>
              </a:rPr>
              <a:t>Strategies for better failure mode identification</a:t>
            </a:r>
            <a:endParaRPr lang="en-US" sz="1200" b="0" dirty="0">
              <a:cs typeface="Arial"/>
            </a:endParaRPr>
          </a:p>
          <a:p>
            <a:pPr marL="457200" indent="-457200"/>
            <a:r>
              <a:rPr lang="en-US" sz="2000" b="0" dirty="0">
                <a:cs typeface="Arial"/>
              </a:rPr>
              <a:t>How human error can be an</a:t>
            </a:r>
            <a:r>
              <a:rPr lang="en-US" sz="2000" b="0" dirty="0">
                <a:ea typeface="+mn-lt"/>
                <a:cs typeface="+mn-lt"/>
              </a:rPr>
              <a:t> indicator </a:t>
            </a:r>
            <a:r>
              <a:rPr lang="en-US" sz="2000" b="0" dirty="0"/>
              <a:t>that a proactive approach to Quality Risk Management (QRM) is needed</a:t>
            </a:r>
            <a:br>
              <a:rPr lang="en-US" sz="2000" b="0" dirty="0">
                <a:ea typeface="+mn-lt"/>
                <a:cs typeface="+mn-lt"/>
              </a:rPr>
            </a:br>
            <a:endParaRPr lang="en-US" sz="1200" b="0" dirty="0">
              <a:ea typeface="+mn-lt"/>
              <a:cs typeface="+mn-lt"/>
            </a:endParaRPr>
          </a:p>
        </p:txBody>
      </p:sp>
      <p:sp>
        <p:nvSpPr>
          <p:cNvPr id="3" name="Title 2">
            <a:extLst>
              <a:ext uri="{FF2B5EF4-FFF2-40B4-BE49-F238E27FC236}">
                <a16:creationId xmlns:a16="http://schemas.microsoft.com/office/drawing/2014/main" id="{E0EE14D7-6989-D6E9-5CA1-512131E3F23B}"/>
              </a:ext>
            </a:extLst>
          </p:cNvPr>
          <p:cNvSpPr>
            <a:spLocks noGrp="1"/>
          </p:cNvSpPr>
          <p:nvPr>
            <p:ph type="title"/>
          </p:nvPr>
        </p:nvSpPr>
        <p:spPr>
          <a:xfrm>
            <a:off x="3719736" y="332656"/>
            <a:ext cx="8100900" cy="741164"/>
          </a:xfrm>
        </p:spPr>
        <p:txBody>
          <a:bodyPr/>
          <a:lstStyle/>
          <a:p>
            <a:pPr algn="l"/>
            <a:r>
              <a:rPr lang="en-US" sz="3200" dirty="0"/>
              <a:t>Agenda</a:t>
            </a:r>
          </a:p>
        </p:txBody>
      </p:sp>
    </p:spTree>
    <p:extLst>
      <p:ext uri="{BB962C8B-B14F-4D97-AF65-F5344CB8AC3E}">
        <p14:creationId xmlns:p14="http://schemas.microsoft.com/office/powerpoint/2010/main" val="86758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a:extLst>
              <a:ext uri="{FF2B5EF4-FFF2-40B4-BE49-F238E27FC236}">
                <a16:creationId xmlns:a16="http://schemas.microsoft.com/office/drawing/2014/main" id="{5A94CD23-EAC2-EC15-58D3-92507E1BC1CD}"/>
              </a:ext>
            </a:extLst>
          </p:cNvPr>
          <p:cNvGraphicFramePr/>
          <p:nvPr>
            <p:extLst>
              <p:ext uri="{D42A27DB-BD31-4B8C-83A1-F6EECF244321}">
                <p14:modId xmlns:p14="http://schemas.microsoft.com/office/powerpoint/2010/main" val="3558134170"/>
              </p:ext>
            </p:extLst>
          </p:nvPr>
        </p:nvGraphicFramePr>
        <p:xfrm>
          <a:off x="1559496" y="1328862"/>
          <a:ext cx="11521280" cy="5124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a:extLst>
              <a:ext uri="{FF2B5EF4-FFF2-40B4-BE49-F238E27FC236}">
                <a16:creationId xmlns:a16="http://schemas.microsoft.com/office/drawing/2014/main" id="{72DAD3EE-95CA-6C09-8D0A-459516799B80}"/>
              </a:ext>
            </a:extLst>
          </p:cNvPr>
          <p:cNvSpPr>
            <a:spLocks noGrp="1"/>
          </p:cNvSpPr>
          <p:nvPr>
            <p:ph idx="1"/>
          </p:nvPr>
        </p:nvSpPr>
        <p:spPr>
          <a:xfrm>
            <a:off x="335360" y="1451317"/>
            <a:ext cx="8100901" cy="1545635"/>
          </a:xfrm>
        </p:spPr>
        <p:txBody>
          <a:bodyPr/>
          <a:lstStyle/>
          <a:p>
            <a:pPr algn="l" rtl="0" fontAlgn="base">
              <a:buFont typeface="Arial" panose="020B0604020202020204" pitchFamily="34" charset="0"/>
              <a:buChar char="•"/>
            </a:pPr>
            <a:endParaRPr lang="en-US" sz="1400" b="0" dirty="0">
              <a:solidFill>
                <a:srgbClr val="444444"/>
              </a:solidFill>
              <a:latin typeface="Calibri" panose="020F0502020204030204" pitchFamily="34" charset="0"/>
            </a:endParaRPr>
          </a:p>
          <a:p>
            <a:pPr algn="l" rtl="0" fontAlgn="base">
              <a:buFont typeface="Arial" panose="020B0604020202020204" pitchFamily="34" charset="0"/>
              <a:buChar char="•"/>
            </a:pPr>
            <a:endParaRPr lang="en-US" sz="1400" b="0" i="0" dirty="0">
              <a:solidFill>
                <a:srgbClr val="444444"/>
              </a:solidFill>
              <a:effectLst/>
              <a:latin typeface="Calibri" panose="020F0502020204030204" pitchFamily="34" charset="0"/>
            </a:endParaRPr>
          </a:p>
        </p:txBody>
      </p:sp>
      <p:sp>
        <p:nvSpPr>
          <p:cNvPr id="3" name="Title 2">
            <a:extLst>
              <a:ext uri="{FF2B5EF4-FFF2-40B4-BE49-F238E27FC236}">
                <a16:creationId xmlns:a16="http://schemas.microsoft.com/office/drawing/2014/main" id="{4B47223E-09DC-F980-4F16-9809AAF85EF0}"/>
              </a:ext>
            </a:extLst>
          </p:cNvPr>
          <p:cNvSpPr>
            <a:spLocks noGrp="1"/>
          </p:cNvSpPr>
          <p:nvPr>
            <p:ph type="title"/>
          </p:nvPr>
        </p:nvSpPr>
        <p:spPr/>
        <p:txBody>
          <a:bodyPr/>
          <a:lstStyle/>
          <a:p>
            <a:pPr algn="l"/>
            <a:r>
              <a:rPr lang="en-US" sz="3200" dirty="0"/>
              <a:t>What Are the Benefits of Separate Training Material on Failure Modes ? </a:t>
            </a:r>
          </a:p>
        </p:txBody>
      </p:sp>
      <p:sp>
        <p:nvSpPr>
          <p:cNvPr id="4" name="TextBox 3">
            <a:extLst>
              <a:ext uri="{FF2B5EF4-FFF2-40B4-BE49-F238E27FC236}">
                <a16:creationId xmlns:a16="http://schemas.microsoft.com/office/drawing/2014/main" id="{1962EDB3-767C-F54C-737B-4CE3667C7C95}"/>
              </a:ext>
            </a:extLst>
          </p:cNvPr>
          <p:cNvSpPr txBox="1"/>
          <p:nvPr/>
        </p:nvSpPr>
        <p:spPr bwMode="auto">
          <a:xfrm>
            <a:off x="2297578" y="5206244"/>
            <a:ext cx="2340260" cy="1391108"/>
          </a:xfrm>
          <a:prstGeom prst="rect">
            <a:avLst/>
          </a:prstGeom>
          <a:solidFill>
            <a:schemeClr val="accent1"/>
          </a:solidFill>
          <a:ln w="57150">
            <a:solidFill>
              <a:schemeClr val="tx1"/>
            </a:solidFill>
            <a:round/>
            <a:headEnd/>
            <a:tailEnd/>
          </a:ln>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2000">
                <a:solidFill>
                  <a:schemeClr val="tx1"/>
                </a:solidFill>
                <a:latin typeface="Candara"/>
                <a:cs typeface="Lucida Sans Unicode"/>
              </a:defRPr>
            </a:lvl1pPr>
          </a:lstStyle>
          <a:p>
            <a:r>
              <a:rPr lang="en-US" dirty="0"/>
              <a:t>See ICH Q9(R1) and the training material on Hazard Identification for more details </a:t>
            </a:r>
            <a:endParaRPr lang="en-US" sz="1800" b="0" dirty="0"/>
          </a:p>
        </p:txBody>
      </p:sp>
      <p:sp>
        <p:nvSpPr>
          <p:cNvPr id="10" name="TextBox 9">
            <a:extLst>
              <a:ext uri="{FF2B5EF4-FFF2-40B4-BE49-F238E27FC236}">
                <a16:creationId xmlns:a16="http://schemas.microsoft.com/office/drawing/2014/main" id="{D0CB1891-E678-465B-8341-1B376DAC4DD9}"/>
              </a:ext>
            </a:extLst>
          </p:cNvPr>
          <p:cNvSpPr txBox="1"/>
          <p:nvPr/>
        </p:nvSpPr>
        <p:spPr bwMode="auto">
          <a:xfrm>
            <a:off x="209346" y="1484784"/>
            <a:ext cx="4176464" cy="3508148"/>
          </a:xfrm>
          <a:prstGeom prst="round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93345">
              <a:lnSpc>
                <a:spcPct val="100000"/>
              </a:lnSpc>
              <a:spcBef>
                <a:spcPts val="300"/>
              </a:spcBef>
              <a:spcAft>
                <a:spcPts val="600"/>
              </a:spcAft>
            </a:pPr>
            <a:r>
              <a:rPr lang="en-US" sz="1400" b="0" kern="1200" dirty="0">
                <a:solidFill>
                  <a:srgbClr val="002060"/>
                </a:solidFill>
                <a:latin typeface="Arial" panose="020B0604020202020204" pitchFamily="34" charset="0"/>
                <a:cs typeface="Arial" panose="020B0604020202020204" pitchFamily="34" charset="0"/>
              </a:rPr>
              <a:t>ICH Q9(R1) refers to “Hazard Identification” as the first step of the QRM process. </a:t>
            </a:r>
            <a:endParaRPr lang="en-US" sz="1400" b="0" i="0" dirty="0">
              <a:solidFill>
                <a:srgbClr val="444444"/>
              </a:solidFill>
              <a:effectLst/>
              <a:latin typeface="Arial" panose="020B0604020202020204" pitchFamily="34" charset="0"/>
            </a:endParaRPr>
          </a:p>
          <a:p>
            <a:pPr marL="93345">
              <a:lnSpc>
                <a:spcPct val="100000"/>
              </a:lnSpc>
              <a:spcBef>
                <a:spcPts val="300"/>
              </a:spcBef>
              <a:spcAft>
                <a:spcPts val="600"/>
              </a:spcAft>
            </a:pPr>
            <a:r>
              <a:rPr lang="en-US" sz="1400" b="0" dirty="0">
                <a:solidFill>
                  <a:srgbClr val="002060"/>
                </a:solidFill>
                <a:latin typeface="Arial"/>
                <a:cs typeface="Arial"/>
              </a:rPr>
              <a:t>“Hazard” is</a:t>
            </a:r>
            <a:r>
              <a:rPr lang="en-US" sz="1400" b="0" i="0" dirty="0">
                <a:solidFill>
                  <a:srgbClr val="002060"/>
                </a:solidFill>
                <a:effectLst/>
                <a:latin typeface="Arial"/>
                <a:cs typeface="Arial"/>
              </a:rPr>
              <a:t> </a:t>
            </a:r>
            <a:r>
              <a:rPr lang="en-US" sz="1400" b="0" dirty="0">
                <a:solidFill>
                  <a:srgbClr val="002060"/>
                </a:solidFill>
                <a:latin typeface="Arial"/>
                <a:cs typeface="Arial"/>
              </a:rPr>
              <a:t>a concept</a:t>
            </a:r>
            <a:r>
              <a:rPr lang="en-US" sz="1400" b="0" i="0" dirty="0">
                <a:solidFill>
                  <a:srgbClr val="002060"/>
                </a:solidFill>
                <a:effectLst/>
                <a:latin typeface="Arial"/>
                <a:cs typeface="Arial"/>
              </a:rPr>
              <a:t> from ICH Q9(R1) while “Failure </a:t>
            </a:r>
            <a:r>
              <a:rPr lang="en-US" sz="1400" b="0" dirty="0">
                <a:solidFill>
                  <a:srgbClr val="002060"/>
                </a:solidFill>
                <a:latin typeface="Arial"/>
                <a:cs typeface="Arial"/>
              </a:rPr>
              <a:t>Mode”</a:t>
            </a:r>
            <a:r>
              <a:rPr lang="en-US" sz="1400" b="0" i="0" dirty="0">
                <a:solidFill>
                  <a:srgbClr val="002060"/>
                </a:solidFill>
                <a:effectLst/>
                <a:latin typeface="Arial"/>
                <a:cs typeface="Arial"/>
              </a:rPr>
              <a:t> </a:t>
            </a:r>
            <a:r>
              <a:rPr lang="en-US" sz="1400" b="0" dirty="0">
                <a:solidFill>
                  <a:srgbClr val="002060"/>
                </a:solidFill>
                <a:latin typeface="Arial"/>
                <a:cs typeface="Arial"/>
              </a:rPr>
              <a:t>is a tool-specific term </a:t>
            </a:r>
            <a:r>
              <a:rPr lang="en-US" sz="1400" b="0" i="0" dirty="0">
                <a:solidFill>
                  <a:srgbClr val="002060"/>
                </a:solidFill>
                <a:effectLst/>
                <a:latin typeface="Arial"/>
                <a:cs typeface="Arial"/>
              </a:rPr>
              <a:t>used in risk assessment tools such as,</a:t>
            </a:r>
            <a:r>
              <a:rPr lang="en-US" sz="1400" b="0" dirty="0">
                <a:solidFill>
                  <a:srgbClr val="002060"/>
                </a:solidFill>
                <a:latin typeface="Arial"/>
                <a:cs typeface="Arial"/>
              </a:rPr>
              <a:t> </a:t>
            </a:r>
            <a:r>
              <a:rPr lang="en-US" sz="1400" b="0" i="0" dirty="0">
                <a:solidFill>
                  <a:srgbClr val="002060"/>
                </a:solidFill>
                <a:effectLst/>
                <a:latin typeface="Arial"/>
                <a:cs typeface="Arial"/>
              </a:rPr>
              <a:t> FMEA and Failure Mode Effect &amp; Criticality Analysis (FMECA). Such tools do not usually refer to “Hazards</a:t>
            </a:r>
            <a:r>
              <a:rPr lang="en-US" sz="1400" b="0" dirty="0">
                <a:solidFill>
                  <a:srgbClr val="002060"/>
                </a:solidFill>
                <a:latin typeface="Arial"/>
                <a:cs typeface="Arial"/>
              </a:rPr>
              <a:t>”</a:t>
            </a:r>
            <a:r>
              <a:rPr lang="en-US" sz="1400" b="0" i="0" dirty="0">
                <a:solidFill>
                  <a:srgbClr val="002060"/>
                </a:solidFill>
                <a:effectLst/>
                <a:latin typeface="Arial"/>
                <a:cs typeface="Arial"/>
              </a:rPr>
              <a:t>.</a:t>
            </a:r>
          </a:p>
          <a:p>
            <a:pPr marL="93345">
              <a:lnSpc>
                <a:spcPct val="100000"/>
              </a:lnSpc>
              <a:spcBef>
                <a:spcPts val="300"/>
              </a:spcBef>
              <a:spcAft>
                <a:spcPts val="600"/>
              </a:spcAft>
            </a:pPr>
            <a:r>
              <a:rPr lang="en-US" sz="1400" b="0" dirty="0">
                <a:solidFill>
                  <a:srgbClr val="002060"/>
                </a:solidFill>
                <a:latin typeface="Arial"/>
                <a:cs typeface="Arial"/>
              </a:rPr>
              <a:t>These tools are very widely used in the pharmaceutical environment, and therefore it is necessary to explain in this training material how “</a:t>
            </a:r>
            <a:r>
              <a:rPr lang="en-US" sz="1400" b="0" i="0" dirty="0">
                <a:solidFill>
                  <a:srgbClr val="002060"/>
                </a:solidFill>
                <a:effectLst/>
                <a:latin typeface="Arial"/>
                <a:cs typeface="Arial"/>
              </a:rPr>
              <a:t>Hazard</a:t>
            </a:r>
            <a:r>
              <a:rPr lang="en-US" sz="1400" b="0" dirty="0">
                <a:solidFill>
                  <a:srgbClr val="002060"/>
                </a:solidFill>
                <a:latin typeface="Arial"/>
                <a:cs typeface="Arial"/>
              </a:rPr>
              <a:t>”</a:t>
            </a:r>
            <a:r>
              <a:rPr lang="en-US" sz="1400" b="0" i="0" dirty="0">
                <a:solidFill>
                  <a:srgbClr val="002060"/>
                </a:solidFill>
                <a:effectLst/>
                <a:latin typeface="Arial"/>
                <a:cs typeface="Arial"/>
              </a:rPr>
              <a:t> and </a:t>
            </a:r>
            <a:r>
              <a:rPr lang="en-US" sz="1400" b="0" dirty="0">
                <a:solidFill>
                  <a:srgbClr val="002060"/>
                </a:solidFill>
                <a:latin typeface="Arial"/>
                <a:cs typeface="Arial"/>
              </a:rPr>
              <a:t>“</a:t>
            </a:r>
            <a:r>
              <a:rPr lang="en-US" sz="1400" b="0" i="0" dirty="0">
                <a:solidFill>
                  <a:srgbClr val="002060"/>
                </a:solidFill>
                <a:effectLst/>
                <a:latin typeface="Arial"/>
                <a:cs typeface="Arial"/>
              </a:rPr>
              <a:t>Failure modes” are inter-connected.</a:t>
            </a:r>
            <a:endParaRPr lang="en-US" sz="1400" b="0" i="1" dirty="0">
              <a:solidFill>
                <a:srgbClr val="002967"/>
              </a:solidFill>
              <a:latin typeface="+mn-lt"/>
              <a:ea typeface="+mn-lt"/>
              <a:cs typeface="+mn-lt"/>
            </a:endParaRPr>
          </a:p>
        </p:txBody>
      </p:sp>
    </p:spTree>
    <p:extLst>
      <p:ext uri="{BB962C8B-B14F-4D97-AF65-F5344CB8AC3E}">
        <p14:creationId xmlns:p14="http://schemas.microsoft.com/office/powerpoint/2010/main" val="342605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1E6DFB5-85EC-BB2E-3566-3481A3805B81}"/>
              </a:ext>
            </a:extLst>
          </p:cNvPr>
          <p:cNvSpPr txBox="1"/>
          <p:nvPr/>
        </p:nvSpPr>
        <p:spPr bwMode="auto">
          <a:xfrm>
            <a:off x="221063" y="1963329"/>
            <a:ext cx="2527259" cy="4679042"/>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nSpc>
                <a:spcPct val="81000"/>
              </a:lnSpc>
              <a:tabLst>
                <a:tab pos="723900" algn="l"/>
                <a:tab pos="1447800" algn="l"/>
                <a:tab pos="2171700" algn="l"/>
                <a:tab pos="2895600" algn="l"/>
                <a:tab pos="3619500" algn="l"/>
                <a:tab pos="4343400" algn="l"/>
                <a:tab pos="5067300" algn="l"/>
                <a:tab pos="5791200" algn="l"/>
              </a:tabLst>
            </a:pPr>
            <a:endParaRPr lang="en-US" sz="1600" b="0" i="1" dirty="0">
              <a:solidFill>
                <a:srgbClr val="002967"/>
              </a:solidFill>
              <a:latin typeface="+mn-lt"/>
              <a:ea typeface="+mn-lt"/>
              <a:cs typeface="+mn-lt"/>
            </a:endParaRPr>
          </a:p>
        </p:txBody>
      </p:sp>
      <p:sp>
        <p:nvSpPr>
          <p:cNvPr id="2" name="Title 1"/>
          <p:cNvSpPr>
            <a:spLocks noGrp="1"/>
          </p:cNvSpPr>
          <p:nvPr>
            <p:ph type="title"/>
          </p:nvPr>
        </p:nvSpPr>
        <p:spPr>
          <a:xfrm>
            <a:off x="3713202" y="350988"/>
            <a:ext cx="8352929" cy="720080"/>
          </a:xfrm>
        </p:spPr>
        <p:txBody>
          <a:bodyPr/>
          <a:lstStyle/>
          <a:p>
            <a:pPr algn="l"/>
            <a:r>
              <a:rPr lang="en-US" sz="3200" dirty="0">
                <a:ea typeface="+mj-lt"/>
                <a:cs typeface="+mj-lt"/>
              </a:rPr>
              <a:t>Key Terms &amp; Concepts</a:t>
            </a:r>
            <a:endParaRPr lang="en-US" sz="3200" dirty="0">
              <a:solidFill>
                <a:srgbClr val="FF0000"/>
              </a:solidFill>
            </a:endParaRPr>
          </a:p>
        </p:txBody>
      </p:sp>
      <p:sp>
        <p:nvSpPr>
          <p:cNvPr id="5" name="TextBox 4">
            <a:extLst>
              <a:ext uri="{FF2B5EF4-FFF2-40B4-BE49-F238E27FC236}">
                <a16:creationId xmlns:a16="http://schemas.microsoft.com/office/drawing/2014/main" id="{D40F65AC-A79D-904F-C098-B1C8AFE05F8A}"/>
              </a:ext>
            </a:extLst>
          </p:cNvPr>
          <p:cNvSpPr txBox="1"/>
          <p:nvPr/>
        </p:nvSpPr>
        <p:spPr bwMode="auto">
          <a:xfrm>
            <a:off x="5122125" y="5473474"/>
            <a:ext cx="5535084" cy="417083"/>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endParaRPr lang="en-US" sz="2250" dirty="0">
              <a:solidFill>
                <a:srgbClr val="4C4C4C"/>
              </a:solidFill>
              <a:highlight>
                <a:srgbClr val="FFFF00"/>
              </a:highlight>
              <a:latin typeface="Candara"/>
              <a:cs typeface="Lucida Sans Unicode"/>
            </a:endParaRPr>
          </a:p>
        </p:txBody>
      </p:sp>
      <p:sp>
        <p:nvSpPr>
          <p:cNvPr id="7" name="TextBox 6">
            <a:extLst>
              <a:ext uri="{FF2B5EF4-FFF2-40B4-BE49-F238E27FC236}">
                <a16:creationId xmlns:a16="http://schemas.microsoft.com/office/drawing/2014/main" id="{59B04E8D-2F03-C3A7-E9C9-75A6DD39FF54}"/>
              </a:ext>
            </a:extLst>
          </p:cNvPr>
          <p:cNvSpPr txBox="1"/>
          <p:nvPr/>
        </p:nvSpPr>
        <p:spPr bwMode="auto">
          <a:xfrm>
            <a:off x="407368" y="1133375"/>
            <a:ext cx="11784632" cy="1038466"/>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100000"/>
              </a:lnSpc>
              <a:spcBef>
                <a:spcPts val="0"/>
              </a:spcBef>
              <a:spcAft>
                <a:spcPts val="563"/>
              </a:spcAft>
              <a:tabLst>
                <a:tab pos="678656" algn="l"/>
                <a:tab pos="1357313" algn="l"/>
                <a:tab pos="2035969" algn="l"/>
                <a:tab pos="2714625" algn="l"/>
                <a:tab pos="3393281" algn="l"/>
                <a:tab pos="4071938" algn="l"/>
                <a:tab pos="4750594" algn="l"/>
                <a:tab pos="5429250" algn="l"/>
              </a:tabLst>
            </a:pPr>
            <a:r>
              <a:rPr lang="en-US" sz="1800" b="0" dirty="0">
                <a:solidFill>
                  <a:schemeClr val="tx1"/>
                </a:solidFill>
                <a:latin typeface="Arial"/>
                <a:cs typeface="Arial"/>
              </a:rPr>
              <a:t>There can sometimes be confusion between concepts/terms related to QRM and its tools, and because certain terms are tool-specific, they need to be used in the appropriate context</a:t>
            </a:r>
          </a:p>
          <a:p>
            <a:pPr>
              <a:lnSpc>
                <a:spcPct val="100000"/>
              </a:lnSpc>
              <a:spcBef>
                <a:spcPts val="0"/>
              </a:spcBef>
              <a:spcAft>
                <a:spcPts val="563"/>
              </a:spcAft>
              <a:tabLst>
                <a:tab pos="678656" algn="l"/>
                <a:tab pos="1357313" algn="l"/>
                <a:tab pos="2035969" algn="l"/>
                <a:tab pos="2714625" algn="l"/>
                <a:tab pos="3393281" algn="l"/>
                <a:tab pos="4071938" algn="l"/>
                <a:tab pos="4750594" algn="l"/>
                <a:tab pos="5429250" algn="l"/>
              </a:tabLst>
            </a:pPr>
            <a:endParaRPr lang="en-US" sz="1800" dirty="0">
              <a:solidFill>
                <a:schemeClr val="tx1"/>
              </a:solidFill>
            </a:endParaRPr>
          </a:p>
        </p:txBody>
      </p:sp>
      <p:grpSp>
        <p:nvGrpSpPr>
          <p:cNvPr id="8" name="Group 7">
            <a:extLst>
              <a:ext uri="{FF2B5EF4-FFF2-40B4-BE49-F238E27FC236}">
                <a16:creationId xmlns:a16="http://schemas.microsoft.com/office/drawing/2014/main" id="{1D084DDD-1180-69CF-B374-864C3E51873C}"/>
              </a:ext>
            </a:extLst>
          </p:cNvPr>
          <p:cNvGrpSpPr/>
          <p:nvPr/>
        </p:nvGrpSpPr>
        <p:grpSpPr>
          <a:xfrm>
            <a:off x="263352" y="1963329"/>
            <a:ext cx="2376264" cy="4562015"/>
            <a:chOff x="479375" y="1994739"/>
            <a:chExt cx="2376264" cy="4562015"/>
          </a:xfrm>
        </p:grpSpPr>
        <p:sp>
          <p:nvSpPr>
            <p:cNvPr id="10" name="TextBox 9">
              <a:extLst>
                <a:ext uri="{FF2B5EF4-FFF2-40B4-BE49-F238E27FC236}">
                  <a16:creationId xmlns:a16="http://schemas.microsoft.com/office/drawing/2014/main" id="{D4F588C8-5A48-BD81-0C75-05D3E566CDAE}"/>
                </a:ext>
              </a:extLst>
            </p:cNvPr>
            <p:cNvSpPr txBox="1"/>
            <p:nvPr/>
          </p:nvSpPr>
          <p:spPr bwMode="auto">
            <a:xfrm>
              <a:off x="632421" y="3068734"/>
              <a:ext cx="2223218" cy="578876"/>
            </a:xfrm>
            <a:prstGeom prst="rect">
              <a:avLst/>
            </a:prstGeom>
            <a:noFill/>
            <a:ln w="9525">
              <a:noFill/>
              <a:round/>
              <a:headEnd/>
              <a:tailEnd/>
            </a:ln>
          </p:spPr>
          <p:txBody>
            <a:bodyPr wrap="square">
              <a:spAutoFit/>
            </a:bodyPr>
            <a:lstStyle/>
            <a:p>
              <a:pPr algn="ctr"/>
              <a:r>
                <a:rPr lang="en-US" sz="1200" b="0" dirty="0">
                  <a:solidFill>
                    <a:schemeClr val="tx1"/>
                  </a:solidFill>
                  <a:latin typeface="Arial"/>
                  <a:cs typeface="Arial"/>
                </a:rPr>
                <a:t>Potential source of harm</a:t>
              </a:r>
            </a:p>
            <a:p>
              <a:pPr algn="ctr"/>
              <a:r>
                <a:rPr lang="en-US" sz="1100" b="0" i="1" dirty="0">
                  <a:solidFill>
                    <a:schemeClr val="tx1"/>
                  </a:solidFill>
                  <a:latin typeface="Arial"/>
                  <a:cs typeface="Arial"/>
                </a:rPr>
                <a:t>(to patient health, product quality or product availability)</a:t>
              </a:r>
              <a:endParaRPr lang="en-US" sz="1100" i="1" dirty="0"/>
            </a:p>
          </p:txBody>
        </p:sp>
        <p:sp>
          <p:nvSpPr>
            <p:cNvPr id="16" name="TextBox 15">
              <a:extLst>
                <a:ext uri="{FF2B5EF4-FFF2-40B4-BE49-F238E27FC236}">
                  <a16:creationId xmlns:a16="http://schemas.microsoft.com/office/drawing/2014/main" id="{96BE13E5-94C9-3A82-D419-5210AF31366C}"/>
                </a:ext>
              </a:extLst>
            </p:cNvPr>
            <p:cNvSpPr txBox="1"/>
            <p:nvPr/>
          </p:nvSpPr>
          <p:spPr bwMode="auto">
            <a:xfrm>
              <a:off x="479376" y="4509120"/>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t>Damage to health, including damage from a loss of product quality or availability</a:t>
              </a:r>
            </a:p>
          </p:txBody>
        </p:sp>
        <p:sp>
          <p:nvSpPr>
            <p:cNvPr id="18" name="TextBox 17">
              <a:extLst>
                <a:ext uri="{FF2B5EF4-FFF2-40B4-BE49-F238E27FC236}">
                  <a16:creationId xmlns:a16="http://schemas.microsoft.com/office/drawing/2014/main" id="{CFC1FBC8-B26B-2522-6042-93834CBB6EBB}"/>
                </a:ext>
              </a:extLst>
            </p:cNvPr>
            <p:cNvSpPr txBox="1"/>
            <p:nvPr/>
          </p:nvSpPr>
          <p:spPr bwMode="auto">
            <a:xfrm>
              <a:off x="479375" y="5949280"/>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t>Probability of occurrence of harm and severity of harm</a:t>
              </a:r>
            </a:p>
            <a:p>
              <a:r>
                <a:rPr lang="en-US" dirty="0"/>
                <a:t>(R = P x S)</a:t>
              </a:r>
            </a:p>
          </p:txBody>
        </p:sp>
        <p:sp>
          <p:nvSpPr>
            <p:cNvPr id="3" name="TextBox 2">
              <a:extLst>
                <a:ext uri="{FF2B5EF4-FFF2-40B4-BE49-F238E27FC236}">
                  <a16:creationId xmlns:a16="http://schemas.microsoft.com/office/drawing/2014/main" id="{9E8E29BB-DFEB-D7F7-7529-4FF9399EA019}"/>
                </a:ext>
              </a:extLst>
            </p:cNvPr>
            <p:cNvSpPr txBox="1"/>
            <p:nvPr/>
          </p:nvSpPr>
          <p:spPr bwMode="auto">
            <a:xfrm>
              <a:off x="709783" y="1994739"/>
              <a:ext cx="2068493" cy="342937"/>
            </a:xfrm>
            <a:prstGeom prst="rect">
              <a:avLst/>
            </a:prstGeom>
            <a:noFill/>
            <a:ln w="9525">
              <a:noFill/>
              <a:round/>
              <a:headEnd/>
              <a:tailEnd/>
            </a:ln>
          </p:spPr>
          <p:txBody>
            <a:bodyPr wrap="non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70C0"/>
                  </a:solidFill>
                  <a:latin typeface="Candara" pitchFamily="32" charset="0"/>
                </a:rPr>
                <a:t>ICH Q9(R1) Concepts </a:t>
              </a:r>
            </a:p>
          </p:txBody>
        </p:sp>
        <p:sp>
          <p:nvSpPr>
            <p:cNvPr id="4" name="Rounded Rectangle 3">
              <a:extLst>
                <a:ext uri="{FF2B5EF4-FFF2-40B4-BE49-F238E27FC236}">
                  <a16:creationId xmlns:a16="http://schemas.microsoft.com/office/drawing/2014/main" id="{6775FFF4-3B2F-8B30-72A1-EA1B4A3F1EC2}"/>
                </a:ext>
              </a:extLst>
            </p:cNvPr>
            <p:cNvSpPr/>
            <p:nvPr/>
          </p:nvSpPr>
          <p:spPr bwMode="auto">
            <a:xfrm>
              <a:off x="778610" y="2448137"/>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Hazard</a:t>
              </a:r>
            </a:p>
          </p:txBody>
        </p:sp>
        <p:sp>
          <p:nvSpPr>
            <p:cNvPr id="29" name="Rounded Rectangle 28">
              <a:extLst>
                <a:ext uri="{FF2B5EF4-FFF2-40B4-BE49-F238E27FC236}">
                  <a16:creationId xmlns:a16="http://schemas.microsoft.com/office/drawing/2014/main" id="{D2363B1F-747B-6527-91BA-B09F153AE329}"/>
                </a:ext>
              </a:extLst>
            </p:cNvPr>
            <p:cNvSpPr/>
            <p:nvPr/>
          </p:nvSpPr>
          <p:spPr bwMode="auto">
            <a:xfrm>
              <a:off x="767408" y="3789040"/>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Harm</a:t>
              </a:r>
            </a:p>
          </p:txBody>
        </p:sp>
        <p:sp>
          <p:nvSpPr>
            <p:cNvPr id="30" name="Rounded Rectangle 29">
              <a:extLst>
                <a:ext uri="{FF2B5EF4-FFF2-40B4-BE49-F238E27FC236}">
                  <a16:creationId xmlns:a16="http://schemas.microsoft.com/office/drawing/2014/main" id="{9CA9D0A7-CFC5-7C82-C3D5-32E5CC49D8D4}"/>
                </a:ext>
              </a:extLst>
            </p:cNvPr>
            <p:cNvSpPr/>
            <p:nvPr/>
          </p:nvSpPr>
          <p:spPr bwMode="auto">
            <a:xfrm>
              <a:off x="695400" y="5301208"/>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Risk</a:t>
              </a:r>
            </a:p>
          </p:txBody>
        </p:sp>
      </p:grpSp>
      <p:grpSp>
        <p:nvGrpSpPr>
          <p:cNvPr id="9" name="Group 8">
            <a:extLst>
              <a:ext uri="{FF2B5EF4-FFF2-40B4-BE49-F238E27FC236}">
                <a16:creationId xmlns:a16="http://schemas.microsoft.com/office/drawing/2014/main" id="{B7BCEC3E-BB4B-AD1D-926B-F71DEBBED676}"/>
              </a:ext>
            </a:extLst>
          </p:cNvPr>
          <p:cNvGrpSpPr/>
          <p:nvPr/>
        </p:nvGrpSpPr>
        <p:grpSpPr>
          <a:xfrm>
            <a:off x="9446072" y="1988840"/>
            <a:ext cx="2565928" cy="4536504"/>
            <a:chOff x="3306233" y="1988840"/>
            <a:chExt cx="2565928" cy="4536504"/>
          </a:xfrm>
        </p:grpSpPr>
        <p:sp>
          <p:nvSpPr>
            <p:cNvPr id="13" name="TextBox 12">
              <a:extLst>
                <a:ext uri="{FF2B5EF4-FFF2-40B4-BE49-F238E27FC236}">
                  <a16:creationId xmlns:a16="http://schemas.microsoft.com/office/drawing/2014/main" id="{33A9943B-2332-401E-24A5-E516D1AFD271}"/>
                </a:ext>
              </a:extLst>
            </p:cNvPr>
            <p:cNvSpPr txBox="1"/>
            <p:nvPr/>
          </p:nvSpPr>
          <p:spPr bwMode="auto">
            <a:xfrm>
              <a:off x="3388874" y="3081924"/>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PHA terminology: </a:t>
              </a:r>
              <a:r>
                <a:rPr lang="en-US" dirty="0"/>
                <a:t>event or circumstance causing exposure to the hazard</a:t>
              </a:r>
            </a:p>
          </p:txBody>
        </p:sp>
        <p:sp>
          <p:nvSpPr>
            <p:cNvPr id="22" name="TextBox 21">
              <a:extLst>
                <a:ext uri="{FF2B5EF4-FFF2-40B4-BE49-F238E27FC236}">
                  <a16:creationId xmlns:a16="http://schemas.microsoft.com/office/drawing/2014/main" id="{41BE8E23-7120-F486-D46A-34BAB369B733}"/>
                </a:ext>
              </a:extLst>
            </p:cNvPr>
            <p:cNvSpPr txBox="1"/>
            <p:nvPr/>
          </p:nvSpPr>
          <p:spPr bwMode="auto">
            <a:xfrm>
              <a:off x="3388874" y="4477710"/>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FMEA terminology: </a:t>
              </a:r>
              <a:r>
                <a:rPr lang="en-US" dirty="0"/>
                <a:t>the ways or modes in which a product, process or system might fail</a:t>
              </a:r>
            </a:p>
          </p:txBody>
        </p:sp>
        <p:sp>
          <p:nvSpPr>
            <p:cNvPr id="24" name="TextBox 23">
              <a:extLst>
                <a:ext uri="{FF2B5EF4-FFF2-40B4-BE49-F238E27FC236}">
                  <a16:creationId xmlns:a16="http://schemas.microsoft.com/office/drawing/2014/main" id="{1AA42164-E25D-1708-84F3-8038A5B849A1}"/>
                </a:ext>
              </a:extLst>
            </p:cNvPr>
            <p:cNvSpPr txBox="1"/>
            <p:nvPr/>
          </p:nvSpPr>
          <p:spPr bwMode="auto">
            <a:xfrm>
              <a:off x="3306233" y="1988840"/>
              <a:ext cx="2565928" cy="342937"/>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70C0"/>
                  </a:solidFill>
                  <a:latin typeface="Candara" pitchFamily="32" charset="0"/>
                </a:rPr>
                <a:t>Tool-specific Terminologies</a:t>
              </a:r>
            </a:p>
          </p:txBody>
        </p:sp>
        <p:sp>
          <p:nvSpPr>
            <p:cNvPr id="28" name="TextBox 27">
              <a:extLst>
                <a:ext uri="{FF2B5EF4-FFF2-40B4-BE49-F238E27FC236}">
                  <a16:creationId xmlns:a16="http://schemas.microsoft.com/office/drawing/2014/main" id="{E2F0BB4C-0C3F-4BE2-018D-28552F4CA824}"/>
                </a:ext>
              </a:extLst>
            </p:cNvPr>
            <p:cNvSpPr txBox="1"/>
            <p:nvPr/>
          </p:nvSpPr>
          <p:spPr bwMode="auto">
            <a:xfrm>
              <a:off x="3412141" y="5917870"/>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FTA terminology: </a:t>
              </a:r>
              <a:r>
                <a:rPr lang="en-US" dirty="0"/>
                <a:t>the ways or modes in which a product, process or system might fail</a:t>
              </a:r>
            </a:p>
          </p:txBody>
        </p:sp>
        <p:sp>
          <p:nvSpPr>
            <p:cNvPr id="31" name="Rounded Rectangle 30">
              <a:extLst>
                <a:ext uri="{FF2B5EF4-FFF2-40B4-BE49-F238E27FC236}">
                  <a16:creationId xmlns:a16="http://schemas.microsoft.com/office/drawing/2014/main" id="{E68742E0-250C-9871-A68F-93FC7C5F7E9F}"/>
                </a:ext>
              </a:extLst>
            </p:cNvPr>
            <p:cNvSpPr/>
            <p:nvPr/>
          </p:nvSpPr>
          <p:spPr bwMode="auto">
            <a:xfrm>
              <a:off x="3556483" y="2458304"/>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Hazardous Situation</a:t>
              </a:r>
            </a:p>
          </p:txBody>
        </p:sp>
        <p:sp>
          <p:nvSpPr>
            <p:cNvPr id="32" name="Rounded Rectangle 31">
              <a:extLst>
                <a:ext uri="{FF2B5EF4-FFF2-40B4-BE49-F238E27FC236}">
                  <a16:creationId xmlns:a16="http://schemas.microsoft.com/office/drawing/2014/main" id="{5E06F041-1617-98AB-6A7F-C53475775506}"/>
                </a:ext>
              </a:extLst>
            </p:cNvPr>
            <p:cNvSpPr/>
            <p:nvPr/>
          </p:nvSpPr>
          <p:spPr bwMode="auto">
            <a:xfrm>
              <a:off x="3556483" y="3789040"/>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Failure Mode</a:t>
              </a:r>
            </a:p>
          </p:txBody>
        </p:sp>
        <p:sp>
          <p:nvSpPr>
            <p:cNvPr id="33" name="Rounded Rectangle 32">
              <a:extLst>
                <a:ext uri="{FF2B5EF4-FFF2-40B4-BE49-F238E27FC236}">
                  <a16:creationId xmlns:a16="http://schemas.microsoft.com/office/drawing/2014/main" id="{3435106E-D209-939B-FCFA-18928E23DA19}"/>
                </a:ext>
              </a:extLst>
            </p:cNvPr>
            <p:cNvSpPr/>
            <p:nvPr/>
          </p:nvSpPr>
          <p:spPr bwMode="auto">
            <a:xfrm>
              <a:off x="3556483" y="5283083"/>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Fault</a:t>
              </a:r>
            </a:p>
          </p:txBody>
        </p:sp>
      </p:grpSp>
      <p:grpSp>
        <p:nvGrpSpPr>
          <p:cNvPr id="15" name="Group 14">
            <a:extLst>
              <a:ext uri="{FF2B5EF4-FFF2-40B4-BE49-F238E27FC236}">
                <a16:creationId xmlns:a16="http://schemas.microsoft.com/office/drawing/2014/main" id="{B23C2321-DA78-F928-88C7-D3A45C082EE6}"/>
              </a:ext>
            </a:extLst>
          </p:cNvPr>
          <p:cNvGrpSpPr/>
          <p:nvPr/>
        </p:nvGrpSpPr>
        <p:grpSpPr>
          <a:xfrm>
            <a:off x="3042145" y="1916832"/>
            <a:ext cx="6217856" cy="5067977"/>
            <a:chOff x="2950527" y="2240868"/>
            <a:chExt cx="6049163" cy="4315617"/>
          </a:xfrm>
        </p:grpSpPr>
        <p:sp>
          <p:nvSpPr>
            <p:cNvPr id="11" name="Rectangle: Folded Corner 10">
              <a:extLst>
                <a:ext uri="{FF2B5EF4-FFF2-40B4-BE49-F238E27FC236}">
                  <a16:creationId xmlns:a16="http://schemas.microsoft.com/office/drawing/2014/main" id="{5F97D483-CB5C-63CA-2530-8B3FFC145926}"/>
                </a:ext>
              </a:extLst>
            </p:cNvPr>
            <p:cNvSpPr/>
            <p:nvPr/>
          </p:nvSpPr>
          <p:spPr bwMode="auto">
            <a:xfrm>
              <a:off x="2950527" y="2240868"/>
              <a:ext cx="6049163" cy="4101238"/>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defTabSz="421184"/>
              <a:endParaRPr lang="en-GB" sz="4875"/>
            </a:p>
          </p:txBody>
        </p:sp>
        <p:sp>
          <p:nvSpPr>
            <p:cNvPr id="12" name="Inhaltsplatzhalter 2">
              <a:extLst>
                <a:ext uri="{FF2B5EF4-FFF2-40B4-BE49-F238E27FC236}">
                  <a16:creationId xmlns:a16="http://schemas.microsoft.com/office/drawing/2014/main" id="{527F8C09-BD2B-EDBA-D5B8-DCE3FA15A87E}"/>
                </a:ext>
              </a:extLst>
            </p:cNvPr>
            <p:cNvSpPr txBox="1">
              <a:spLocks/>
            </p:cNvSpPr>
            <p:nvPr/>
          </p:nvSpPr>
          <p:spPr bwMode="auto">
            <a:xfrm>
              <a:off x="3049300" y="2240868"/>
              <a:ext cx="5835518" cy="4315617"/>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353695" indent="-171450">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‘Hazard’ is</a:t>
              </a:r>
              <a:r>
                <a:rPr lang="en-US" sz="1500" b="0" i="0" dirty="0">
                  <a:solidFill>
                    <a:srgbClr val="002060"/>
                  </a:solidFill>
                  <a:effectLst/>
                  <a:latin typeface="Arial"/>
                  <a:cs typeface="Arial"/>
                </a:rPr>
                <a:t> </a:t>
              </a:r>
              <a:r>
                <a:rPr lang="en-US" sz="1500" b="0" dirty="0">
                  <a:solidFill>
                    <a:srgbClr val="002060"/>
                  </a:solidFill>
                  <a:latin typeface="Arial"/>
                  <a:cs typeface="Arial"/>
                </a:rPr>
                <a:t>a concept</a:t>
              </a:r>
              <a:r>
                <a:rPr lang="en-US" sz="1500" b="0" i="0" dirty="0">
                  <a:solidFill>
                    <a:srgbClr val="002060"/>
                  </a:solidFill>
                  <a:effectLst/>
                  <a:latin typeface="Arial"/>
                  <a:cs typeface="Arial"/>
                </a:rPr>
                <a:t> from ICH Q9(R1), while “Failure </a:t>
              </a:r>
              <a:r>
                <a:rPr lang="en-US" sz="1500" b="0" dirty="0">
                  <a:solidFill>
                    <a:srgbClr val="002060"/>
                  </a:solidFill>
                  <a:latin typeface="Arial"/>
                  <a:cs typeface="Arial"/>
                </a:rPr>
                <a:t>Mode”</a:t>
              </a:r>
              <a:r>
                <a:rPr lang="en-US" sz="1500" b="0" i="0" dirty="0">
                  <a:solidFill>
                    <a:srgbClr val="002060"/>
                  </a:solidFill>
                  <a:effectLst/>
                  <a:latin typeface="Arial"/>
                  <a:cs typeface="Arial"/>
                </a:rPr>
                <a:t> </a:t>
              </a:r>
              <a:r>
                <a:rPr lang="en-US" sz="1500" b="0" dirty="0">
                  <a:solidFill>
                    <a:srgbClr val="002060"/>
                  </a:solidFill>
                  <a:latin typeface="Arial"/>
                  <a:cs typeface="Arial"/>
                </a:rPr>
                <a:t>is a tool-specific term </a:t>
              </a:r>
              <a:r>
                <a:rPr lang="en-US" sz="1500" b="0" i="0" dirty="0">
                  <a:solidFill>
                    <a:srgbClr val="002060"/>
                  </a:solidFill>
                  <a:effectLst/>
                  <a:latin typeface="Arial"/>
                  <a:cs typeface="Arial"/>
                </a:rPr>
                <a:t>often used during QRM activities.   </a:t>
              </a:r>
              <a:endParaRPr lang="en-US" dirty="0">
                <a:latin typeface="Arial"/>
                <a:cs typeface="Arial"/>
              </a:endParaRPr>
            </a:p>
            <a:p>
              <a:pPr marL="353695" indent="-171450" algn="l" fontAlgn="base">
                <a:lnSpc>
                  <a:spcPct val="100000"/>
                </a:lnSpc>
                <a:spcBef>
                  <a:spcPts val="300"/>
                </a:spcBef>
                <a:spcAft>
                  <a:spcPts val="600"/>
                </a:spcAft>
                <a:buFont typeface="Arial" panose="020B0604020202020204" pitchFamily="34" charset="0"/>
                <a:buChar char="•"/>
              </a:pPr>
              <a:r>
                <a:rPr lang="en-US" sz="1500" b="0" i="0" dirty="0">
                  <a:solidFill>
                    <a:srgbClr val="002060"/>
                  </a:solidFill>
                  <a:effectLst/>
                  <a:latin typeface="Arial" panose="020B0604020202020204" pitchFamily="34" charset="0"/>
                  <a:cs typeface="Arial" panose="020B0604020202020204" pitchFamily="34" charset="0"/>
                </a:rPr>
                <a:t>The QRM process in ICH Q9(R1) refers to Hazard Identification as the first step of the Risk Assessment process.</a:t>
              </a:r>
            </a:p>
            <a:p>
              <a:pPr marL="353695" indent="-171450" algn="l" fontAlgn="base">
                <a:lnSpc>
                  <a:spcPct val="100000"/>
                </a:lnSpc>
                <a:spcBef>
                  <a:spcPts val="300"/>
                </a:spcBef>
                <a:spcAft>
                  <a:spcPts val="600"/>
                </a:spcAft>
                <a:buFont typeface="Arial" panose="020B0604020202020204" pitchFamily="34" charset="0"/>
                <a:buChar char="•"/>
              </a:pPr>
              <a:r>
                <a:rPr lang="en-US" sz="1500" b="0" i="0" dirty="0">
                  <a:solidFill>
                    <a:srgbClr val="002060"/>
                  </a:solidFill>
                  <a:effectLst/>
                  <a:latin typeface="Arial" panose="020B0604020202020204" pitchFamily="34" charset="0"/>
                  <a:cs typeface="Arial" panose="020B0604020202020204" pitchFamily="34" charset="0"/>
                </a:rPr>
                <a:t>Hazards and failure modes are different from each other: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A hazard is a potential source of harm to the patient.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A failure mode is the specific way a failure occurs.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Like hazards, failure modes can </a:t>
              </a:r>
              <a:r>
                <a:rPr lang="en-US" sz="1400" b="0" dirty="0">
                  <a:solidFill>
                    <a:srgbClr val="002060"/>
                  </a:solidFill>
                  <a:latin typeface="Arial" panose="020B0604020202020204" pitchFamily="34" charset="0"/>
                  <a:cs typeface="Arial" panose="020B0604020202020204" pitchFamily="34" charset="0"/>
                </a:rPr>
                <a:t>lead to patient harm if the associated failures occur that impact product quality.</a:t>
              </a:r>
            </a:p>
            <a:p>
              <a:pPr marL="353695" indent="-171450">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While some risk assessment tools refer to hazards (e.g., HACCP - Hazard Analysis and Critical Control Points, HAZOP - Hazard Operability Analysis, PHA - Preliminary Hazard Assessment), others do not – other tools refer to failure modes (e.g., FMEA - Failure Mode and Effect Analysis, FMECA - Failure Mode, Effects and Criticality Analysis), while some other tools refer to faults (e.g., FTA - Fault tree analysis). </a:t>
              </a:r>
              <a:endParaRPr lang="en-US" sz="1500" b="0" dirty="0">
                <a:solidFill>
                  <a:srgbClr val="002060"/>
                </a:solidFill>
                <a:latin typeface="Arial" panose="020B0604020202020204" pitchFamily="34" charset="0"/>
                <a:cs typeface="Arial" panose="020B0604020202020204" pitchFamily="34" charset="0"/>
              </a:endParaRPr>
            </a:p>
            <a:p>
              <a:pPr marL="361950" indent="-180975">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I</a:t>
              </a:r>
              <a:r>
                <a:rPr lang="en-US" sz="1500" b="0" i="0" dirty="0">
                  <a:solidFill>
                    <a:srgbClr val="002060"/>
                  </a:solidFill>
                  <a:effectLst/>
                  <a:latin typeface="Arial"/>
                  <a:cs typeface="Arial"/>
                </a:rPr>
                <a:t>n this way, the </a:t>
              </a:r>
              <a:r>
                <a:rPr lang="en-US" sz="1500" b="0" dirty="0">
                  <a:solidFill>
                    <a:srgbClr val="002060"/>
                  </a:solidFill>
                  <a:latin typeface="Arial"/>
                  <a:cs typeface="Arial"/>
                </a:rPr>
                <a:t>ICH Q9(R1) concept of a “</a:t>
              </a:r>
              <a:r>
                <a:rPr lang="en-US" sz="1500" b="0" i="0" dirty="0">
                  <a:solidFill>
                    <a:srgbClr val="002060"/>
                  </a:solidFill>
                  <a:effectLst/>
                  <a:latin typeface="Arial"/>
                  <a:cs typeface="Arial"/>
                </a:rPr>
                <a:t>hazard</a:t>
              </a:r>
              <a:r>
                <a:rPr lang="en-US" sz="1500" b="0" dirty="0">
                  <a:solidFill>
                    <a:srgbClr val="002060"/>
                  </a:solidFill>
                  <a:latin typeface="Arial"/>
                  <a:cs typeface="Arial"/>
                </a:rPr>
                <a:t>”</a:t>
              </a:r>
              <a:r>
                <a:rPr lang="en-US" sz="1500" b="0" i="0" dirty="0">
                  <a:solidFill>
                    <a:srgbClr val="002060"/>
                  </a:solidFill>
                  <a:effectLst/>
                  <a:latin typeface="Arial"/>
                  <a:cs typeface="Arial"/>
                </a:rPr>
                <a:t> and </a:t>
              </a:r>
              <a:r>
                <a:rPr lang="en-US" sz="1500" b="0" dirty="0">
                  <a:solidFill>
                    <a:srgbClr val="002060"/>
                  </a:solidFill>
                  <a:latin typeface="Arial"/>
                  <a:cs typeface="Arial"/>
                </a:rPr>
                <a:t>the                 tool-specific term “</a:t>
              </a:r>
              <a:r>
                <a:rPr lang="en-US" sz="1500" b="0" i="0" dirty="0">
                  <a:solidFill>
                    <a:srgbClr val="002060"/>
                  </a:solidFill>
                  <a:effectLst/>
                  <a:latin typeface="Arial"/>
                  <a:cs typeface="Arial"/>
                </a:rPr>
                <a:t>failure mode” are inter-connected.</a:t>
              </a:r>
              <a:endParaRPr lang="en-US" sz="2950" dirty="0"/>
            </a:p>
          </p:txBody>
        </p:sp>
      </p:grpSp>
      <p:sp>
        <p:nvSpPr>
          <p:cNvPr id="14" name="TextBox 13">
            <a:extLst>
              <a:ext uri="{FF2B5EF4-FFF2-40B4-BE49-F238E27FC236}">
                <a16:creationId xmlns:a16="http://schemas.microsoft.com/office/drawing/2014/main" id="{7CCFD7ED-D63A-50D0-45FA-CEB2C15A4853}"/>
              </a:ext>
            </a:extLst>
          </p:cNvPr>
          <p:cNvSpPr txBox="1"/>
          <p:nvPr/>
        </p:nvSpPr>
        <p:spPr bwMode="auto">
          <a:xfrm>
            <a:off x="9446072" y="1963329"/>
            <a:ext cx="2565928" cy="4679042"/>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nSpc>
                <a:spcPct val="81000"/>
              </a:lnSpc>
              <a:tabLst>
                <a:tab pos="723900" algn="l"/>
                <a:tab pos="1447800" algn="l"/>
                <a:tab pos="2171700" algn="l"/>
                <a:tab pos="2895600" algn="l"/>
                <a:tab pos="3619500" algn="l"/>
                <a:tab pos="4343400" algn="l"/>
                <a:tab pos="5067300" algn="l"/>
                <a:tab pos="5791200" algn="l"/>
              </a:tabLst>
            </a:pPr>
            <a:endParaRPr lang="en-US" sz="1600" b="0" i="1" dirty="0">
              <a:solidFill>
                <a:srgbClr val="002967"/>
              </a:solidFill>
              <a:latin typeface="+mn-lt"/>
              <a:ea typeface="+mn-lt"/>
              <a:cs typeface="+mn-lt"/>
            </a:endParaRPr>
          </a:p>
        </p:txBody>
      </p:sp>
    </p:spTree>
    <p:extLst>
      <p:ext uri="{BB962C8B-B14F-4D97-AF65-F5344CB8AC3E}">
        <p14:creationId xmlns:p14="http://schemas.microsoft.com/office/powerpoint/2010/main" val="4262826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C19E6E-44A9-5D99-6F1D-CA2C7531DE07}"/>
              </a:ext>
            </a:extLst>
          </p:cNvPr>
          <p:cNvSpPr>
            <a:spLocks noGrp="1"/>
          </p:cNvSpPr>
          <p:nvPr>
            <p:ph type="title"/>
          </p:nvPr>
        </p:nvSpPr>
        <p:spPr>
          <a:xfrm>
            <a:off x="3719736" y="109551"/>
            <a:ext cx="3427921" cy="1143000"/>
          </a:xfrm>
        </p:spPr>
        <p:txBody>
          <a:bodyPr/>
          <a:lstStyle/>
          <a:p>
            <a:pPr algn="l"/>
            <a:r>
              <a:rPr lang="en-US" sz="3200" dirty="0">
                <a:latin typeface="Candara"/>
                <a:cs typeface="Arial"/>
              </a:rPr>
              <a:t>Failure Mode ID </a:t>
            </a:r>
            <a:br>
              <a:rPr lang="en-US" sz="3200" dirty="0">
                <a:latin typeface="Candara"/>
                <a:cs typeface="Arial"/>
              </a:rPr>
            </a:br>
            <a:r>
              <a:rPr lang="en-US" sz="3200" b="0" dirty="0">
                <a:solidFill>
                  <a:schemeClr val="tx1"/>
                </a:solidFill>
                <a:latin typeface="Candara"/>
                <a:cs typeface="Arial"/>
              </a:rPr>
              <a:t>QRM Tools: FMEA</a:t>
            </a:r>
            <a:endParaRPr lang="en-US" sz="3200" b="0" dirty="0">
              <a:solidFill>
                <a:schemeClr val="tx1"/>
              </a:solidFill>
              <a:latin typeface="Candara"/>
            </a:endParaRPr>
          </a:p>
        </p:txBody>
      </p:sp>
      <p:sp>
        <p:nvSpPr>
          <p:cNvPr id="2" name="Content Placeholder 1">
            <a:extLst>
              <a:ext uri="{FF2B5EF4-FFF2-40B4-BE49-F238E27FC236}">
                <a16:creationId xmlns:a16="http://schemas.microsoft.com/office/drawing/2014/main" id="{8DE009CF-2A81-7B13-25B5-9CAC2C205A43}"/>
              </a:ext>
            </a:extLst>
          </p:cNvPr>
          <p:cNvSpPr>
            <a:spLocks noGrp="1"/>
          </p:cNvSpPr>
          <p:nvPr>
            <p:ph sz="quarter" idx="2"/>
          </p:nvPr>
        </p:nvSpPr>
        <p:spPr>
          <a:xfrm>
            <a:off x="291814" y="2492896"/>
            <a:ext cx="6855843" cy="4098992"/>
          </a:xfrm>
        </p:spPr>
        <p:txBody>
          <a:bodyPr/>
          <a:lstStyle/>
          <a:p>
            <a:pPr marL="457200" indent="-457200">
              <a:spcAft>
                <a:spcPts val="1200"/>
              </a:spcAft>
              <a:buFont typeface="Wingdings" pitchFamily="34" charset="0"/>
              <a:buChar char="Ø"/>
            </a:pPr>
            <a:r>
              <a:rPr lang="en-US" sz="1600" dirty="0">
                <a:ea typeface="+mn-lt"/>
                <a:cs typeface="+mn-lt"/>
              </a:rPr>
              <a:t>To ensure that risks are captured, particularly by tools such as FMEA, the risk question (what could go wrong?) is asked at each process step and the response is documented and the </a:t>
            </a:r>
            <a:r>
              <a:rPr lang="en-GB" sz="1600" dirty="0">
                <a:ea typeface="+mn-lt"/>
                <a:cs typeface="+mn-lt"/>
              </a:rPr>
              <a:t>FMEA may be used in conjunction with other Hazard ID tools (e.g., preliminary hazard analysis, Ishikawa fishbone, process mapping, etc.)</a:t>
            </a:r>
          </a:p>
          <a:p>
            <a:pPr marL="457200" indent="-457200">
              <a:spcAft>
                <a:spcPts val="1200"/>
              </a:spcAft>
              <a:buFont typeface="Wingdings" pitchFamily="34" charset="0"/>
              <a:buChar char="Ø"/>
            </a:pPr>
            <a:r>
              <a:rPr lang="en-GB" sz="1600" dirty="0">
                <a:ea typeface="+mn-lt"/>
                <a:cs typeface="+mn-lt"/>
              </a:rPr>
              <a:t>FMEA identifies known and potential failure modes of processes, facilities, systems, products, equipment, or components by specifically asking "What could go wrong?”</a:t>
            </a:r>
          </a:p>
          <a:p>
            <a:pPr marL="457200" indent="-457200">
              <a:spcAft>
                <a:spcPts val="1200"/>
              </a:spcAft>
              <a:buFont typeface="Wingdings" pitchFamily="34" charset="0"/>
              <a:buChar char="Ø"/>
            </a:pPr>
            <a:r>
              <a:rPr lang="en-GB" sz="1600" dirty="0">
                <a:ea typeface="+mn-lt"/>
                <a:cs typeface="+mn-lt"/>
              </a:rPr>
              <a:t>The impact of each failure is the potential source of patient harm (i.e., hazard). </a:t>
            </a:r>
          </a:p>
          <a:p>
            <a:pPr marL="714375" lvl="1" indent="0">
              <a:spcAft>
                <a:spcPts val="1200"/>
              </a:spcAft>
              <a:buNone/>
            </a:pPr>
            <a:endParaRPr lang="en-US" sz="1400" i="1" dirty="0">
              <a:ea typeface="+mn-lt"/>
              <a:cs typeface="+mn-lt"/>
            </a:endParaRPr>
          </a:p>
          <a:p>
            <a:pPr marL="742950" lvl="1" indent="-285750" defTabSz="542925">
              <a:spcAft>
                <a:spcPts val="1200"/>
              </a:spcAft>
            </a:pPr>
            <a:endParaRPr lang="en-US" sz="1600" b="0" i="1" dirty="0">
              <a:ea typeface="+mn-lt"/>
              <a:cs typeface="Lucida Sans Unicode"/>
            </a:endParaRPr>
          </a:p>
          <a:p>
            <a:pPr marL="742950" lvl="1" indent="-285750">
              <a:spcAft>
                <a:spcPts val="1200"/>
              </a:spcAft>
            </a:pPr>
            <a:endParaRPr lang="en-US" sz="1600" dirty="0">
              <a:ea typeface="+mn-lt"/>
              <a:cs typeface="Arial"/>
            </a:endParaRPr>
          </a:p>
        </p:txBody>
      </p:sp>
      <p:grpSp>
        <p:nvGrpSpPr>
          <p:cNvPr id="13" name="Group 12">
            <a:extLst>
              <a:ext uri="{FF2B5EF4-FFF2-40B4-BE49-F238E27FC236}">
                <a16:creationId xmlns:a16="http://schemas.microsoft.com/office/drawing/2014/main" id="{21B82C3F-B455-47ED-8278-EE8F751125F2}"/>
              </a:ext>
            </a:extLst>
          </p:cNvPr>
          <p:cNvGrpSpPr/>
          <p:nvPr/>
        </p:nvGrpSpPr>
        <p:grpSpPr>
          <a:xfrm>
            <a:off x="7358300" y="2132856"/>
            <a:ext cx="4755539" cy="4344144"/>
            <a:chOff x="7358300" y="2132856"/>
            <a:chExt cx="4755539" cy="4344144"/>
          </a:xfrm>
        </p:grpSpPr>
        <p:sp>
          <p:nvSpPr>
            <p:cNvPr id="11" name="Freeform: Shape 10">
              <a:extLst>
                <a:ext uri="{FF2B5EF4-FFF2-40B4-BE49-F238E27FC236}">
                  <a16:creationId xmlns:a16="http://schemas.microsoft.com/office/drawing/2014/main" id="{1A0E47FE-97C2-4F1F-9556-98BF2026B143}"/>
                </a:ext>
              </a:extLst>
            </p:cNvPr>
            <p:cNvSpPr/>
            <p:nvPr/>
          </p:nvSpPr>
          <p:spPr>
            <a:xfrm>
              <a:off x="7358300" y="2132856"/>
              <a:ext cx="4755538" cy="1761659"/>
            </a:xfrm>
            <a:custGeom>
              <a:avLst/>
              <a:gdLst>
                <a:gd name="connsiteX0" fmla="*/ 0 w 4505669"/>
                <a:gd name="connsiteY0" fmla="*/ 0 h 1761659"/>
                <a:gd name="connsiteX1" fmla="*/ 3624840 w 4505669"/>
                <a:gd name="connsiteY1" fmla="*/ 0 h 1761659"/>
                <a:gd name="connsiteX2" fmla="*/ 4505669 w 4505669"/>
                <a:gd name="connsiteY2" fmla="*/ 880830 h 1761659"/>
                <a:gd name="connsiteX3" fmla="*/ 3624840 w 4505669"/>
                <a:gd name="connsiteY3" fmla="*/ 1761659 h 1761659"/>
                <a:gd name="connsiteX4" fmla="*/ 0 w 4505669"/>
                <a:gd name="connsiteY4" fmla="*/ 1761659 h 1761659"/>
                <a:gd name="connsiteX5" fmla="*/ 880830 w 4505669"/>
                <a:gd name="connsiteY5" fmla="*/ 880830 h 1761659"/>
                <a:gd name="connsiteX6" fmla="*/ 0 w 4505669"/>
                <a:gd name="connsiteY6" fmla="*/ 0 h 176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5669" h="1761659">
                  <a:moveTo>
                    <a:pt x="0" y="0"/>
                  </a:moveTo>
                  <a:lnTo>
                    <a:pt x="3624840" y="0"/>
                  </a:lnTo>
                  <a:lnTo>
                    <a:pt x="4505669" y="880830"/>
                  </a:lnTo>
                  <a:lnTo>
                    <a:pt x="3624840" y="1761659"/>
                  </a:lnTo>
                  <a:lnTo>
                    <a:pt x="0" y="1761659"/>
                  </a:lnTo>
                  <a:lnTo>
                    <a:pt x="880830" y="88083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1150" tIns="10160" rIns="880829" bIns="10160" numCol="1" spcCol="1270" anchor="ctr" anchorCtr="0">
              <a:noAutofit/>
            </a:bodyPr>
            <a:lstStyle/>
            <a:p>
              <a:pPr marL="0" lvl="0" indent="0" algn="ctr" defTabSz="711200" rtl="0">
                <a:lnSpc>
                  <a:spcPct val="90000"/>
                </a:lnSpc>
                <a:spcBef>
                  <a:spcPct val="0"/>
                </a:spcBef>
                <a:spcAft>
                  <a:spcPct val="35000"/>
                </a:spcAft>
                <a:buNone/>
              </a:pPr>
              <a:r>
                <a:rPr lang="en-US" sz="1500" b="0" kern="1200" dirty="0"/>
                <a:t>An ineffective equipment cleaning procedure (failure mode) can cause cross contamination issues (potential failure effect) that may cause a drug product to contain an unwanted drug (potential failure impact)</a:t>
              </a:r>
            </a:p>
          </p:txBody>
        </p:sp>
        <p:sp>
          <p:nvSpPr>
            <p:cNvPr id="12" name="Freeform: Shape 11">
              <a:extLst>
                <a:ext uri="{FF2B5EF4-FFF2-40B4-BE49-F238E27FC236}">
                  <a16:creationId xmlns:a16="http://schemas.microsoft.com/office/drawing/2014/main" id="{51C718CB-20D2-4212-B87F-9D3622F99F9B}"/>
                </a:ext>
              </a:extLst>
            </p:cNvPr>
            <p:cNvSpPr/>
            <p:nvPr/>
          </p:nvSpPr>
          <p:spPr>
            <a:xfrm>
              <a:off x="7358300" y="4211316"/>
              <a:ext cx="4755539" cy="2265684"/>
            </a:xfrm>
            <a:custGeom>
              <a:avLst/>
              <a:gdLst>
                <a:gd name="connsiteX0" fmla="*/ 0 w 4511821"/>
                <a:gd name="connsiteY0" fmla="*/ 0 h 2166931"/>
                <a:gd name="connsiteX1" fmla="*/ 3428356 w 4511821"/>
                <a:gd name="connsiteY1" fmla="*/ 0 h 2166931"/>
                <a:gd name="connsiteX2" fmla="*/ 4511821 w 4511821"/>
                <a:gd name="connsiteY2" fmla="*/ 1083466 h 2166931"/>
                <a:gd name="connsiteX3" fmla="*/ 3428356 w 4511821"/>
                <a:gd name="connsiteY3" fmla="*/ 2166931 h 2166931"/>
                <a:gd name="connsiteX4" fmla="*/ 0 w 4511821"/>
                <a:gd name="connsiteY4" fmla="*/ 2166931 h 2166931"/>
                <a:gd name="connsiteX5" fmla="*/ 1083466 w 4511821"/>
                <a:gd name="connsiteY5" fmla="*/ 1083466 h 2166931"/>
                <a:gd name="connsiteX6" fmla="*/ 0 w 4511821"/>
                <a:gd name="connsiteY6" fmla="*/ 0 h 216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1821" h="2166931">
                  <a:moveTo>
                    <a:pt x="0" y="0"/>
                  </a:moveTo>
                  <a:lnTo>
                    <a:pt x="3428356" y="0"/>
                  </a:lnTo>
                  <a:lnTo>
                    <a:pt x="4511821" y="1083466"/>
                  </a:lnTo>
                  <a:lnTo>
                    <a:pt x="3428356" y="2166931"/>
                  </a:lnTo>
                  <a:lnTo>
                    <a:pt x="0" y="2166931"/>
                  </a:lnTo>
                  <a:lnTo>
                    <a:pt x="1083466" y="1083466"/>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01246" tIns="8890" rIns="1083465" bIns="8890" numCol="1" spcCol="1270" anchor="ctr" anchorCtr="0">
              <a:noAutofit/>
            </a:bodyPr>
            <a:lstStyle/>
            <a:p>
              <a:pPr marL="0" lvl="0" indent="0" algn="ctr" defTabSz="622300">
                <a:lnSpc>
                  <a:spcPct val="90000"/>
                </a:lnSpc>
                <a:spcBef>
                  <a:spcPct val="0"/>
                </a:spcBef>
                <a:spcAft>
                  <a:spcPct val="35000"/>
                </a:spcAft>
                <a:buNone/>
              </a:pPr>
              <a:r>
                <a:rPr lang="en-US" sz="1500" b="0" kern="1200" dirty="0"/>
                <a:t>Incorrect stopper placement on the vial during primary packaging (failure mode) can cause container closure integrity issues (potential failure effect) that may lead to biological contamination of a product</a:t>
              </a:r>
            </a:p>
            <a:p>
              <a:pPr marL="0" lvl="0" indent="0" algn="ctr" defTabSz="622300">
                <a:lnSpc>
                  <a:spcPct val="90000"/>
                </a:lnSpc>
                <a:spcBef>
                  <a:spcPct val="0"/>
                </a:spcBef>
                <a:spcAft>
                  <a:spcPct val="35000"/>
                </a:spcAft>
                <a:buNone/>
              </a:pPr>
              <a:r>
                <a:rPr lang="en-US" sz="1500" b="0" kern="1200" dirty="0"/>
                <a:t> (potential failure impact)</a:t>
              </a:r>
            </a:p>
          </p:txBody>
        </p:sp>
      </p:grpSp>
      <p:sp>
        <p:nvSpPr>
          <p:cNvPr id="420" name="TextBox 419">
            <a:extLst>
              <a:ext uri="{FF2B5EF4-FFF2-40B4-BE49-F238E27FC236}">
                <a16:creationId xmlns:a16="http://schemas.microsoft.com/office/drawing/2014/main" id="{DD149B7B-F539-406E-184F-5B88BE65292D}"/>
              </a:ext>
            </a:extLst>
          </p:cNvPr>
          <p:cNvSpPr txBox="1"/>
          <p:nvPr/>
        </p:nvSpPr>
        <p:spPr bwMode="auto">
          <a:xfrm>
            <a:off x="7738960" y="1078588"/>
            <a:ext cx="3622423" cy="737467"/>
          </a:xfrm>
          <a:prstGeom prst="rect">
            <a:avLst/>
          </a:prstGeom>
          <a:solidFill>
            <a:schemeClr val="bg1"/>
          </a:solidFill>
          <a:ln w="57150">
            <a:solidFill>
              <a:schemeClr val="accent1">
                <a:lumMod val="50000"/>
              </a:schemeClr>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329369"/>
                </a:solidFill>
                <a:latin typeface="Arial"/>
                <a:cs typeface="Lucida Sans Unicode"/>
              </a:rPr>
              <a:t>"What could go wrong to cause a drug product to become contaminated?” </a:t>
            </a:r>
          </a:p>
        </p:txBody>
      </p:sp>
      <p:sp>
        <p:nvSpPr>
          <p:cNvPr id="5" name="TextBox 4">
            <a:extLst>
              <a:ext uri="{FF2B5EF4-FFF2-40B4-BE49-F238E27FC236}">
                <a16:creationId xmlns:a16="http://schemas.microsoft.com/office/drawing/2014/main" id="{EB04DBD6-1A03-0C78-1C0C-A24B4A3E0AD1}"/>
              </a:ext>
            </a:extLst>
          </p:cNvPr>
          <p:cNvSpPr txBox="1"/>
          <p:nvPr/>
        </p:nvSpPr>
        <p:spPr bwMode="auto">
          <a:xfrm>
            <a:off x="653937" y="1196752"/>
            <a:ext cx="6408712" cy="1146934"/>
          </a:xfrm>
          <a:prstGeom prst="roundRect">
            <a:avLst/>
          </a:prstGeom>
          <a:solidFill>
            <a:srgbClr val="0070C0"/>
          </a:solidFill>
          <a:ln w="9525">
            <a:noFill/>
            <a:round/>
            <a:headEnd/>
            <a:tailEnd/>
          </a:ln>
          <a:effectLst>
            <a:outerShdw blurRad="190500" dist="228600" dir="2700000" algn="ctr">
              <a:srgbClr val="000000">
                <a:alpha val="30000"/>
              </a:srgbClr>
            </a:outerShdw>
          </a:effectLst>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800" dirty="0">
                <a:latin typeface="Arial"/>
                <a:ea typeface="+mn-lt"/>
                <a:cs typeface="+mn-lt"/>
              </a:rPr>
              <a:t>Failure Mode Effects Analysis (FMEA) is one of the frequently used tools to identify the way a product/process/system might fail and the likely effects on product quality that can lead to patient harm</a:t>
            </a:r>
            <a:endParaRPr lang="en-US" sz="1800" dirty="0">
              <a:effectLst/>
              <a:latin typeface="Arial"/>
              <a:ea typeface="Calibri" panose="020F0502020204030204" pitchFamily="34" charset="0"/>
              <a:cs typeface="Times New Roman"/>
            </a:endParaRPr>
          </a:p>
        </p:txBody>
      </p:sp>
      <p:sp>
        <p:nvSpPr>
          <p:cNvPr id="4" name="TextBox 3">
            <a:extLst>
              <a:ext uri="{FF2B5EF4-FFF2-40B4-BE49-F238E27FC236}">
                <a16:creationId xmlns:a16="http://schemas.microsoft.com/office/drawing/2014/main" id="{E418549C-BB48-1C0E-06FC-6C511055FAE5}"/>
              </a:ext>
            </a:extLst>
          </p:cNvPr>
          <p:cNvSpPr txBox="1"/>
          <p:nvPr/>
        </p:nvSpPr>
        <p:spPr bwMode="auto">
          <a:xfrm flipH="1">
            <a:off x="2348574" y="5816222"/>
            <a:ext cx="4683530"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723900" algn="l"/>
                <a:tab pos="1447800" algn="l"/>
                <a:tab pos="2171700" algn="l"/>
                <a:tab pos="2895600" algn="l"/>
                <a:tab pos="3619500" algn="l"/>
                <a:tab pos="4343400" algn="l"/>
                <a:tab pos="5067300" algn="l"/>
                <a:tab pos="5791200" algn="l"/>
              </a:tabLst>
            </a:pPr>
            <a:r>
              <a:rPr lang="en-IE" sz="1600" b="0" dirty="0">
                <a:solidFill>
                  <a:schemeClr val="tx1"/>
                </a:solidFill>
                <a:latin typeface="Arial"/>
                <a:cs typeface="Arial"/>
              </a:rPr>
              <a:t>See the ICH Q9(R1) training materials on </a:t>
            </a:r>
            <a:r>
              <a:rPr lang="en-IE" sz="1600" i="1" dirty="0">
                <a:solidFill>
                  <a:schemeClr val="tx1"/>
                </a:solidFill>
                <a:latin typeface="Arial"/>
                <a:cs typeface="Arial"/>
              </a:rPr>
              <a:t>Formality in QRM </a:t>
            </a:r>
            <a:r>
              <a:rPr lang="en-IE" sz="1600" b="0" dirty="0">
                <a:solidFill>
                  <a:schemeClr val="tx1"/>
                </a:solidFill>
                <a:latin typeface="Arial"/>
                <a:cs typeface="Arial"/>
              </a:rPr>
              <a:t>and </a:t>
            </a:r>
            <a:r>
              <a:rPr lang="en-IE" sz="1600" i="1" dirty="0">
                <a:solidFill>
                  <a:schemeClr val="tx1"/>
                </a:solidFill>
                <a:latin typeface="Arial"/>
                <a:cs typeface="Arial"/>
              </a:rPr>
              <a:t>Subjectivity in QRM </a:t>
            </a:r>
            <a:r>
              <a:rPr lang="en-IE" sz="1600" b="0" dirty="0">
                <a:solidFill>
                  <a:schemeClr val="tx1"/>
                </a:solidFill>
                <a:latin typeface="Arial"/>
                <a:cs typeface="Arial"/>
              </a:rPr>
              <a:t>to determine the right tools for the risk assessment.</a:t>
            </a:r>
          </a:p>
        </p:txBody>
      </p:sp>
    </p:spTree>
    <p:extLst>
      <p:ext uri="{BB962C8B-B14F-4D97-AF65-F5344CB8AC3E}">
        <p14:creationId xmlns:p14="http://schemas.microsoft.com/office/powerpoint/2010/main" val="2139252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a:extLst>
              <a:ext uri="{FF2B5EF4-FFF2-40B4-BE49-F238E27FC236}">
                <a16:creationId xmlns:a16="http://schemas.microsoft.com/office/drawing/2014/main" id="{59B19FE2-EAFE-256E-B9F7-58CC8E1B7350}"/>
              </a:ext>
            </a:extLst>
          </p:cNvPr>
          <p:cNvGrpSpPr/>
          <p:nvPr/>
        </p:nvGrpSpPr>
        <p:grpSpPr>
          <a:xfrm>
            <a:off x="767812" y="3837454"/>
            <a:ext cx="2664296" cy="2699575"/>
            <a:chOff x="5879976" y="1950993"/>
            <a:chExt cx="2664296" cy="2699575"/>
          </a:xfrm>
          <a:solidFill>
            <a:srgbClr val="000000">
              <a:alpha val="34000"/>
            </a:srgbClr>
          </a:solidFill>
        </p:grpSpPr>
        <p:sp>
          <p:nvSpPr>
            <p:cNvPr id="68" name="Rectangle 67">
              <a:extLst>
                <a:ext uri="{FF2B5EF4-FFF2-40B4-BE49-F238E27FC236}">
                  <a16:creationId xmlns:a16="http://schemas.microsoft.com/office/drawing/2014/main" id="{208E98C5-76A4-E015-ED70-E4E8450B2668}"/>
                </a:ext>
              </a:extLst>
            </p:cNvPr>
            <p:cNvSpPr/>
            <p:nvPr/>
          </p:nvSpPr>
          <p:spPr bwMode="auto">
            <a:xfrm>
              <a:off x="5879976" y="3642456"/>
              <a:ext cx="2664296" cy="1008112"/>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9" name="Rectangle 68">
              <a:extLst>
                <a:ext uri="{FF2B5EF4-FFF2-40B4-BE49-F238E27FC236}">
                  <a16:creationId xmlns:a16="http://schemas.microsoft.com/office/drawing/2014/main" id="{8432471B-F6AB-569D-B542-BB9FCE9D9DE2}"/>
                </a:ext>
              </a:extLst>
            </p:cNvPr>
            <p:cNvSpPr/>
            <p:nvPr/>
          </p:nvSpPr>
          <p:spPr bwMode="auto">
            <a:xfrm>
              <a:off x="6168008"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0" name="Rectangle 69">
              <a:extLst>
                <a:ext uri="{FF2B5EF4-FFF2-40B4-BE49-F238E27FC236}">
                  <a16:creationId xmlns:a16="http://schemas.microsoft.com/office/drawing/2014/main" id="{73AB46A1-9B23-E545-370C-648D40D7913A}"/>
                </a:ext>
              </a:extLst>
            </p:cNvPr>
            <p:cNvSpPr/>
            <p:nvPr/>
          </p:nvSpPr>
          <p:spPr bwMode="auto">
            <a:xfrm>
              <a:off x="6960096"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1" name="Rectangle 70">
              <a:extLst>
                <a:ext uri="{FF2B5EF4-FFF2-40B4-BE49-F238E27FC236}">
                  <a16:creationId xmlns:a16="http://schemas.microsoft.com/office/drawing/2014/main" id="{5E185635-BE8F-7558-B56B-4CF3425546DD}"/>
                </a:ext>
              </a:extLst>
            </p:cNvPr>
            <p:cNvSpPr/>
            <p:nvPr/>
          </p:nvSpPr>
          <p:spPr bwMode="auto">
            <a:xfrm>
              <a:off x="7752184"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2" name="Trapezoid 71">
              <a:extLst>
                <a:ext uri="{FF2B5EF4-FFF2-40B4-BE49-F238E27FC236}">
                  <a16:creationId xmlns:a16="http://schemas.microsoft.com/office/drawing/2014/main" id="{37970B03-BC64-F7D2-D81B-9C66C951C721}"/>
                </a:ext>
              </a:extLst>
            </p:cNvPr>
            <p:cNvSpPr/>
            <p:nvPr/>
          </p:nvSpPr>
          <p:spPr bwMode="auto">
            <a:xfrm>
              <a:off x="8040216" y="1950993"/>
              <a:ext cx="504056" cy="1653616"/>
            </a:xfrm>
            <a:prstGeom prst="trapezoid">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3" name="Diagonal Stripe 72">
              <a:extLst>
                <a:ext uri="{FF2B5EF4-FFF2-40B4-BE49-F238E27FC236}">
                  <a16:creationId xmlns:a16="http://schemas.microsoft.com/office/drawing/2014/main" id="{E0EA76AF-F2A5-42C7-2236-7F5E5050FD1E}"/>
                </a:ext>
              </a:extLst>
            </p:cNvPr>
            <p:cNvSpPr/>
            <p:nvPr/>
          </p:nvSpPr>
          <p:spPr bwMode="auto">
            <a:xfrm rot="1010912">
              <a:off x="5926348" y="3282415"/>
              <a:ext cx="2137840" cy="648072"/>
            </a:xfrm>
            <a:prstGeom prst="diagStrip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sp>
        <p:nvSpPr>
          <p:cNvPr id="3" name="Title 2">
            <a:extLst>
              <a:ext uri="{FF2B5EF4-FFF2-40B4-BE49-F238E27FC236}">
                <a16:creationId xmlns:a16="http://schemas.microsoft.com/office/drawing/2014/main" id="{0D64AC22-E164-04FD-FC3A-E27FE7742680}"/>
              </a:ext>
            </a:extLst>
          </p:cNvPr>
          <p:cNvSpPr>
            <a:spLocks noGrp="1"/>
          </p:cNvSpPr>
          <p:nvPr>
            <p:ph type="title"/>
          </p:nvPr>
        </p:nvSpPr>
        <p:spPr>
          <a:xfrm>
            <a:off x="3733086" y="283873"/>
            <a:ext cx="8458914" cy="899637"/>
          </a:xfrm>
        </p:spPr>
        <p:txBody>
          <a:bodyPr/>
          <a:lstStyle/>
          <a:p>
            <a:pPr algn="l"/>
            <a:r>
              <a:rPr lang="en-US" sz="3200" dirty="0"/>
              <a:t>Failure Mode – Example 1</a:t>
            </a:r>
          </a:p>
        </p:txBody>
      </p:sp>
      <p:pic>
        <p:nvPicPr>
          <p:cNvPr id="24" name="Graphic 12" descr="Arrow: Clockwise curve with solid fill">
            <a:extLst>
              <a:ext uri="{FF2B5EF4-FFF2-40B4-BE49-F238E27FC236}">
                <a16:creationId xmlns:a16="http://schemas.microsoft.com/office/drawing/2014/main" id="{E65A9B7D-32D3-1254-103E-298B67E862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253019">
            <a:off x="3832832" y="2963641"/>
            <a:ext cx="797683" cy="1400317"/>
          </a:xfrm>
          <a:prstGeom prst="rect">
            <a:avLst/>
          </a:prstGeom>
        </p:spPr>
      </p:pic>
      <p:sp>
        <p:nvSpPr>
          <p:cNvPr id="25" name="TextBox 24">
            <a:extLst>
              <a:ext uri="{FF2B5EF4-FFF2-40B4-BE49-F238E27FC236}">
                <a16:creationId xmlns:a16="http://schemas.microsoft.com/office/drawing/2014/main" id="{23CAE5FA-A7FD-9A81-1BCE-B68E95EDB873}"/>
              </a:ext>
            </a:extLst>
          </p:cNvPr>
          <p:cNvSpPr txBox="1"/>
          <p:nvPr/>
        </p:nvSpPr>
        <p:spPr bwMode="auto">
          <a:xfrm>
            <a:off x="238487" y="1320208"/>
            <a:ext cx="3659666" cy="924441"/>
          </a:xfrm>
          <a:prstGeom prst="rect">
            <a:avLst/>
          </a:prstGeom>
          <a:solidFill>
            <a:schemeClr val="accent1"/>
          </a:solidFill>
          <a:ln w="57150">
            <a:solidFill>
              <a:srgbClr val="00CC99"/>
            </a:solid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2000">
                <a:solidFill>
                  <a:schemeClr val="tx1"/>
                </a:solidFill>
                <a:latin typeface="Candara"/>
                <a:cs typeface="Lucida Sans Unicode"/>
              </a:defRPr>
            </a:lvl1pPr>
          </a:lstStyle>
          <a:p>
            <a:r>
              <a:rPr lang="en-US" sz="1600" u="sng" dirty="0">
                <a:latin typeface="Arial"/>
              </a:rPr>
              <a:t>Failure Mode</a:t>
            </a:r>
          </a:p>
          <a:p>
            <a:r>
              <a:rPr lang="en-US" sz="1600" b="0" dirty="0">
                <a:latin typeface="Arial"/>
              </a:rPr>
              <a:t>The manner in which a sterile filling line is</a:t>
            </a:r>
            <a:r>
              <a:rPr lang="en-US" sz="1500" b="0" dirty="0">
                <a:latin typeface="Arial"/>
              </a:rPr>
              <a:t> exposed to biological contamination</a:t>
            </a:r>
          </a:p>
        </p:txBody>
      </p:sp>
      <p:pic>
        <p:nvPicPr>
          <p:cNvPr id="27" name="Graphic 12" descr="Arrow: Clockwise curve with solid fill">
            <a:extLst>
              <a:ext uri="{FF2B5EF4-FFF2-40B4-BE49-F238E27FC236}">
                <a16:creationId xmlns:a16="http://schemas.microsoft.com/office/drawing/2014/main" id="{8D067EAA-1BBF-1BBD-3426-2CBEEDBFB2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3560000" flipV="1">
            <a:off x="7063441" y="3028690"/>
            <a:ext cx="879713" cy="1261365"/>
          </a:xfrm>
          <a:prstGeom prst="rect">
            <a:avLst/>
          </a:prstGeom>
        </p:spPr>
      </p:pic>
      <p:sp>
        <p:nvSpPr>
          <p:cNvPr id="28" name="TextBox 27">
            <a:extLst>
              <a:ext uri="{FF2B5EF4-FFF2-40B4-BE49-F238E27FC236}">
                <a16:creationId xmlns:a16="http://schemas.microsoft.com/office/drawing/2014/main" id="{5E70CD56-E980-15FF-8142-094FD8EC770D}"/>
              </a:ext>
            </a:extLst>
          </p:cNvPr>
          <p:cNvSpPr txBox="1"/>
          <p:nvPr/>
        </p:nvSpPr>
        <p:spPr bwMode="auto">
          <a:xfrm>
            <a:off x="4419350" y="1989706"/>
            <a:ext cx="2861548" cy="1136294"/>
          </a:xfrm>
          <a:prstGeom prst="rect">
            <a:avLst/>
          </a:prstGeom>
          <a:solidFill>
            <a:srgbClr val="00B0F0"/>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1600">
                <a:solidFill>
                  <a:schemeClr val="tx1"/>
                </a:solidFill>
                <a:latin typeface="+mn-lt"/>
                <a:cs typeface="Lucida Sans Unicode"/>
              </a:defRPr>
            </a:lvl1pPr>
          </a:lstStyle>
          <a:p>
            <a:r>
              <a:rPr lang="en-US" u="sng" dirty="0"/>
              <a:t>Hazard</a:t>
            </a:r>
            <a:r>
              <a:rPr lang="en-US" dirty="0"/>
              <a:t> </a:t>
            </a:r>
          </a:p>
          <a:p>
            <a:r>
              <a:rPr lang="en-US" b="0" dirty="0"/>
              <a:t>Biologically contaminated medicine is the potential source of harm that can impact patient health</a:t>
            </a:r>
          </a:p>
        </p:txBody>
      </p:sp>
      <p:sp>
        <p:nvSpPr>
          <p:cNvPr id="29" name="TextBox 28">
            <a:extLst>
              <a:ext uri="{FF2B5EF4-FFF2-40B4-BE49-F238E27FC236}">
                <a16:creationId xmlns:a16="http://schemas.microsoft.com/office/drawing/2014/main" id="{FD29FDB2-39E7-5AC5-07F5-89DA39C7D014}"/>
              </a:ext>
            </a:extLst>
          </p:cNvPr>
          <p:cNvSpPr txBox="1"/>
          <p:nvPr/>
        </p:nvSpPr>
        <p:spPr bwMode="auto">
          <a:xfrm>
            <a:off x="9448056" y="2343836"/>
            <a:ext cx="2450564" cy="1140591"/>
          </a:xfrm>
          <a:prstGeom prst="rect">
            <a:avLst/>
          </a:prstGeom>
          <a:solidFill>
            <a:schemeClr val="accent1"/>
          </a:solidFill>
          <a:ln w="5715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2000">
                <a:solidFill>
                  <a:schemeClr val="tx1"/>
                </a:solidFill>
                <a:latin typeface="Candara"/>
                <a:cs typeface="Lucida Sans Unicode"/>
              </a:defRPr>
            </a:lvl1pPr>
          </a:lstStyle>
          <a:p>
            <a:r>
              <a:rPr lang="en-US" sz="1600" dirty="0">
                <a:latin typeface="Arial"/>
              </a:rPr>
              <a:t>Hazardous Situation</a:t>
            </a:r>
          </a:p>
          <a:p>
            <a:r>
              <a:rPr lang="en-US" sz="1600" b="0" dirty="0">
                <a:latin typeface="Arial"/>
              </a:rPr>
              <a:t>Injection of medicine with biological contamination which may lead to patient harm</a:t>
            </a:r>
          </a:p>
        </p:txBody>
      </p:sp>
      <p:pic>
        <p:nvPicPr>
          <p:cNvPr id="31" name="Graphic 12" descr="Arrow: Clockwise curve with solid fill">
            <a:extLst>
              <a:ext uri="{FF2B5EF4-FFF2-40B4-BE49-F238E27FC236}">
                <a16:creationId xmlns:a16="http://schemas.microsoft.com/office/drawing/2014/main" id="{88FA6511-E233-E5E9-D494-AB653D0913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9240000">
            <a:off x="8466233" y="3217800"/>
            <a:ext cx="862653" cy="1511774"/>
          </a:xfrm>
          <a:prstGeom prst="rect">
            <a:avLst/>
          </a:prstGeom>
        </p:spPr>
      </p:pic>
      <p:sp>
        <p:nvSpPr>
          <p:cNvPr id="33" name="TextBox 32">
            <a:extLst>
              <a:ext uri="{FF2B5EF4-FFF2-40B4-BE49-F238E27FC236}">
                <a16:creationId xmlns:a16="http://schemas.microsoft.com/office/drawing/2014/main" id="{BE661E0C-3F32-9616-83A6-AF3E46F5C11F}"/>
              </a:ext>
            </a:extLst>
          </p:cNvPr>
          <p:cNvSpPr txBox="1"/>
          <p:nvPr/>
        </p:nvSpPr>
        <p:spPr bwMode="auto">
          <a:xfrm>
            <a:off x="8688288" y="4722364"/>
            <a:ext cx="3375917" cy="1535121"/>
          </a:xfrm>
          <a:prstGeom prst="rect">
            <a:avLst/>
          </a:prstGeom>
          <a:solidFill>
            <a:srgbClr val="00B0F0"/>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1600">
                <a:solidFill>
                  <a:schemeClr val="tx1"/>
                </a:solidFill>
                <a:latin typeface="+mn-lt"/>
                <a:cs typeface="Lucida Sans Unicode"/>
              </a:defRPr>
            </a:lvl1pPr>
          </a:lstStyle>
          <a:p>
            <a:r>
              <a:rPr lang="en-US" dirty="0"/>
              <a:t>Harm </a:t>
            </a:r>
          </a:p>
          <a:p>
            <a:r>
              <a:rPr lang="en-US" b="0" dirty="0"/>
              <a:t>Illness (potentially severe) or even death​ of the patient </a:t>
            </a:r>
          </a:p>
          <a:p>
            <a:endParaRPr lang="en-US" b="0" dirty="0"/>
          </a:p>
          <a:p>
            <a:r>
              <a:rPr lang="en-US" b="0" dirty="0"/>
              <a:t>Damage to health caused by patient exposure to medicine with biological contamination</a:t>
            </a:r>
            <a:endParaRPr lang="en-US" dirty="0"/>
          </a:p>
        </p:txBody>
      </p:sp>
      <p:sp>
        <p:nvSpPr>
          <p:cNvPr id="34" name="TextBox 33">
            <a:extLst>
              <a:ext uri="{FF2B5EF4-FFF2-40B4-BE49-F238E27FC236}">
                <a16:creationId xmlns:a16="http://schemas.microsoft.com/office/drawing/2014/main" id="{64AD9D8A-DE4E-722F-45A1-E6D77C049B7C}"/>
              </a:ext>
            </a:extLst>
          </p:cNvPr>
          <p:cNvSpPr txBox="1"/>
          <p:nvPr/>
        </p:nvSpPr>
        <p:spPr bwMode="auto">
          <a:xfrm>
            <a:off x="914658" y="5363276"/>
            <a:ext cx="2335950" cy="1115410"/>
          </a:xfrm>
          <a:prstGeom prst="rect">
            <a:avLst/>
          </a:prstGeom>
          <a:solidFill>
            <a:srgbClr val="FF0000"/>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latin typeface="Arial"/>
                <a:cs typeface="Arial"/>
              </a:rPr>
              <a:t>Impact of the Failure</a:t>
            </a:r>
            <a:endParaRPr lang="en-US" sz="1600" dirty="0"/>
          </a:p>
          <a:p>
            <a:pPr algn="ctr">
              <a:lnSpc>
                <a:spcPct val="100000"/>
              </a:lnSpc>
              <a:tabLst>
                <a:tab pos="678656" algn="l"/>
                <a:tab pos="1357313" algn="l"/>
                <a:tab pos="2035969" algn="l"/>
                <a:tab pos="2714625" algn="l"/>
                <a:tab pos="3393281" algn="l"/>
                <a:tab pos="4071938" algn="l"/>
                <a:tab pos="4750594" algn="l"/>
                <a:tab pos="5429250" algn="l"/>
              </a:tabLst>
            </a:pPr>
            <a:r>
              <a:rPr lang="en-US" sz="1600" dirty="0">
                <a:latin typeface="Arial"/>
                <a:cs typeface="Arial"/>
              </a:rPr>
              <a:t>Biological Contamination of Medicine </a:t>
            </a:r>
            <a:endParaRPr lang="en-US" sz="1600" dirty="0"/>
          </a:p>
        </p:txBody>
      </p:sp>
      <p:grpSp>
        <p:nvGrpSpPr>
          <p:cNvPr id="8" name="Group 7">
            <a:extLst>
              <a:ext uri="{FF2B5EF4-FFF2-40B4-BE49-F238E27FC236}">
                <a16:creationId xmlns:a16="http://schemas.microsoft.com/office/drawing/2014/main" id="{90F4907F-3A21-EF8F-71A5-B0C46853AD06}"/>
              </a:ext>
            </a:extLst>
          </p:cNvPr>
          <p:cNvGrpSpPr/>
          <p:nvPr/>
        </p:nvGrpSpPr>
        <p:grpSpPr>
          <a:xfrm>
            <a:off x="368081" y="3446295"/>
            <a:ext cx="3475429" cy="1257568"/>
            <a:chOff x="1554181" y="1949377"/>
            <a:chExt cx="3475429" cy="1257568"/>
          </a:xfrm>
        </p:grpSpPr>
        <p:sp>
          <p:nvSpPr>
            <p:cNvPr id="46" name="TextBox 45">
              <a:extLst>
                <a:ext uri="{FF2B5EF4-FFF2-40B4-BE49-F238E27FC236}">
                  <a16:creationId xmlns:a16="http://schemas.microsoft.com/office/drawing/2014/main" id="{AD5DFB4B-6CA3-E4FD-E9AA-5CC69883978B}"/>
                </a:ext>
              </a:extLst>
            </p:cNvPr>
            <p:cNvSpPr txBox="1"/>
            <p:nvPr/>
          </p:nvSpPr>
          <p:spPr bwMode="auto">
            <a:xfrm>
              <a:off x="1899704" y="2054278"/>
              <a:ext cx="1084505" cy="411010"/>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125" i="1" dirty="0">
                  <a:solidFill>
                    <a:schemeClr val="tx1"/>
                  </a:solidFill>
                  <a:latin typeface="Arial"/>
                  <a:cs typeface="Arial"/>
                </a:rPr>
                <a:t>Operator intervention  </a:t>
              </a:r>
              <a:r>
                <a:rPr lang="en-US" sz="1125" dirty="0">
                  <a:solidFill>
                    <a:schemeClr val="tx1"/>
                  </a:solidFill>
                  <a:latin typeface="Arial"/>
                  <a:cs typeface="Arial"/>
                </a:rPr>
                <a:t>​</a:t>
              </a:r>
              <a:endParaRPr lang="en-US" sz="4875" dirty="0">
                <a:solidFill>
                  <a:schemeClr val="tx1"/>
                </a:solidFill>
              </a:endParaRPr>
            </a:p>
          </p:txBody>
        </p:sp>
        <p:sp>
          <p:nvSpPr>
            <p:cNvPr id="47" name="TextBox 46">
              <a:extLst>
                <a:ext uri="{FF2B5EF4-FFF2-40B4-BE49-F238E27FC236}">
                  <a16:creationId xmlns:a16="http://schemas.microsoft.com/office/drawing/2014/main" id="{2FF62A8E-F1C6-C4E1-AA40-F07B25F7A3CB}"/>
                </a:ext>
              </a:extLst>
            </p:cNvPr>
            <p:cNvSpPr txBox="1"/>
            <p:nvPr/>
          </p:nvSpPr>
          <p:spPr bwMode="auto">
            <a:xfrm>
              <a:off x="1554181" y="2655691"/>
              <a:ext cx="1080881" cy="551254"/>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125" i="1" dirty="0">
                  <a:solidFill>
                    <a:schemeClr val="tx1"/>
                  </a:solidFill>
                  <a:latin typeface="Arial"/>
                  <a:cs typeface="Arial"/>
                </a:rPr>
                <a:t>Equipment</a:t>
              </a:r>
              <a:r>
                <a:rPr lang="en-US" sz="1125" dirty="0">
                  <a:solidFill>
                    <a:schemeClr val="tx1"/>
                  </a:solidFill>
                  <a:latin typeface="Arial"/>
                  <a:cs typeface="Arial"/>
                </a:rPr>
                <a:t>​ design flaw</a:t>
              </a:r>
              <a:endParaRPr lang="en-US" sz="4875" dirty="0">
                <a:solidFill>
                  <a:schemeClr val="tx1"/>
                </a:solidFill>
              </a:endParaRPr>
            </a:p>
            <a:p>
              <a:pPr>
                <a:lnSpc>
                  <a:spcPct val="81000"/>
                </a:lnSpc>
                <a:buChar char="•"/>
                <a:tabLst>
                  <a:tab pos="678656" algn="l"/>
                  <a:tab pos="1357313" algn="l"/>
                  <a:tab pos="2035969" algn="l"/>
                  <a:tab pos="2714625" algn="l"/>
                  <a:tab pos="3393281" algn="l"/>
                  <a:tab pos="4071938" algn="l"/>
                  <a:tab pos="4750594" algn="l"/>
                  <a:tab pos="5429250" algn="l"/>
                </a:tabLst>
              </a:pPr>
              <a:endParaRPr lang="en-US" sz="1125" i="1" dirty="0">
                <a:solidFill>
                  <a:schemeClr val="tx1"/>
                </a:solidFill>
                <a:latin typeface="Arial"/>
                <a:cs typeface="Arial"/>
              </a:endParaRPr>
            </a:p>
          </p:txBody>
        </p:sp>
        <p:sp>
          <p:nvSpPr>
            <p:cNvPr id="48" name="TextBox 47">
              <a:extLst>
                <a:ext uri="{FF2B5EF4-FFF2-40B4-BE49-F238E27FC236}">
                  <a16:creationId xmlns:a16="http://schemas.microsoft.com/office/drawing/2014/main" id="{75C668E2-0B94-5AA6-A3E2-F061E5D0FDAC}"/>
                </a:ext>
              </a:extLst>
            </p:cNvPr>
            <p:cNvSpPr txBox="1"/>
            <p:nvPr/>
          </p:nvSpPr>
          <p:spPr bwMode="auto">
            <a:xfrm>
              <a:off x="2917866" y="1949377"/>
              <a:ext cx="1469739" cy="274073"/>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125" i="1" dirty="0">
                  <a:solidFill>
                    <a:schemeClr val="tx1"/>
                  </a:solidFill>
                  <a:latin typeface="Arial"/>
                  <a:cs typeface="Arial"/>
                </a:rPr>
                <a:t>Deficient cleaning</a:t>
              </a:r>
              <a:endParaRPr lang="en-US" sz="4875" dirty="0">
                <a:solidFill>
                  <a:schemeClr val="tx1"/>
                </a:solidFill>
              </a:endParaRPr>
            </a:p>
          </p:txBody>
        </p:sp>
        <p:sp>
          <p:nvSpPr>
            <p:cNvPr id="49" name="Arrow: Left 48">
              <a:extLst>
                <a:ext uri="{FF2B5EF4-FFF2-40B4-BE49-F238E27FC236}">
                  <a16:creationId xmlns:a16="http://schemas.microsoft.com/office/drawing/2014/main" id="{73DC1472-2FA0-98A6-F338-3EF9FC8CD145}"/>
                </a:ext>
              </a:extLst>
            </p:cNvPr>
            <p:cNvSpPr/>
            <p:nvPr/>
          </p:nvSpPr>
          <p:spPr bwMode="auto">
            <a:xfrm rot="13740000">
              <a:off x="2606207" y="2732281"/>
              <a:ext cx="501623" cy="74849"/>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50" name="Arrow: Left 49">
              <a:extLst>
                <a:ext uri="{FF2B5EF4-FFF2-40B4-BE49-F238E27FC236}">
                  <a16:creationId xmlns:a16="http://schemas.microsoft.com/office/drawing/2014/main" id="{B7A8415A-9325-91B5-BA87-0AAA6762A036}"/>
                </a:ext>
              </a:extLst>
            </p:cNvPr>
            <p:cNvSpPr/>
            <p:nvPr/>
          </p:nvSpPr>
          <p:spPr bwMode="auto">
            <a:xfrm rot="16080000">
              <a:off x="3057436" y="2561138"/>
              <a:ext cx="501623" cy="74849"/>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51" name="Arrow: Left 50">
              <a:extLst>
                <a:ext uri="{FF2B5EF4-FFF2-40B4-BE49-F238E27FC236}">
                  <a16:creationId xmlns:a16="http://schemas.microsoft.com/office/drawing/2014/main" id="{B24FE221-242D-71D1-5944-D5BDB382D09A}"/>
                </a:ext>
              </a:extLst>
            </p:cNvPr>
            <p:cNvSpPr/>
            <p:nvPr/>
          </p:nvSpPr>
          <p:spPr bwMode="auto">
            <a:xfrm rot="13260000" flipV="1">
              <a:off x="2368673" y="3078913"/>
              <a:ext cx="212484" cy="69719"/>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52" name="TextBox 51">
              <a:extLst>
                <a:ext uri="{FF2B5EF4-FFF2-40B4-BE49-F238E27FC236}">
                  <a16:creationId xmlns:a16="http://schemas.microsoft.com/office/drawing/2014/main" id="{6A55E92F-3C77-3AB8-9795-91FB768B2886}"/>
                </a:ext>
              </a:extLst>
            </p:cNvPr>
            <p:cNvSpPr txBox="1"/>
            <p:nvPr/>
          </p:nvSpPr>
          <p:spPr bwMode="auto">
            <a:xfrm>
              <a:off x="3646284" y="2397903"/>
              <a:ext cx="1383326" cy="411010"/>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125" i="1" dirty="0">
                  <a:solidFill>
                    <a:schemeClr val="tx1"/>
                  </a:solidFill>
                  <a:latin typeface="Arial"/>
                  <a:cs typeface="Arial"/>
                </a:rPr>
                <a:t>Inappropriate packaging</a:t>
              </a:r>
              <a:endParaRPr lang="it-IT" sz="938" dirty="0">
                <a:solidFill>
                  <a:schemeClr val="tx1"/>
                </a:solidFill>
                <a:cs typeface="Arial"/>
              </a:endParaRPr>
            </a:p>
          </p:txBody>
        </p:sp>
        <p:sp>
          <p:nvSpPr>
            <p:cNvPr id="53" name="Arrow: Left 52">
              <a:extLst>
                <a:ext uri="{FF2B5EF4-FFF2-40B4-BE49-F238E27FC236}">
                  <a16:creationId xmlns:a16="http://schemas.microsoft.com/office/drawing/2014/main" id="{131DCA3F-40E7-8221-2B4A-FD89653F076F}"/>
                </a:ext>
              </a:extLst>
            </p:cNvPr>
            <p:cNvSpPr/>
            <p:nvPr/>
          </p:nvSpPr>
          <p:spPr bwMode="auto">
            <a:xfrm rot="18840000" flipV="1">
              <a:off x="3647671" y="2897063"/>
              <a:ext cx="214853" cy="77117"/>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grpSp>
      <p:sp>
        <p:nvSpPr>
          <p:cNvPr id="36" name="TextBox 35">
            <a:extLst>
              <a:ext uri="{FF2B5EF4-FFF2-40B4-BE49-F238E27FC236}">
                <a16:creationId xmlns:a16="http://schemas.microsoft.com/office/drawing/2014/main" id="{75AE353C-4C96-4389-B1CF-0D509395FC7B}"/>
              </a:ext>
            </a:extLst>
          </p:cNvPr>
          <p:cNvSpPr txBox="1"/>
          <p:nvPr/>
        </p:nvSpPr>
        <p:spPr bwMode="auto">
          <a:xfrm>
            <a:off x="3901587" y="5488933"/>
            <a:ext cx="4433281" cy="1127593"/>
          </a:xfrm>
          <a:prstGeom prst="rect">
            <a:avLst/>
          </a:prstGeom>
          <a:solidFill>
            <a:srgbClr val="FFC000"/>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600" dirty="0">
                <a:solidFill>
                  <a:schemeClr val="tx1"/>
                </a:solidFill>
                <a:latin typeface="Arial"/>
                <a:cs typeface="Arial"/>
              </a:rPr>
              <a:t>Risk</a:t>
            </a: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The combination of probability of occurrence of patient harm by injection of medicine with biological contamination (Hazardous Situation)</a:t>
            </a: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and the severity of that Harm</a:t>
            </a:r>
            <a:endParaRPr lang="en-US" sz="1600" b="0" dirty="0">
              <a:solidFill>
                <a:schemeClr val="tx1"/>
              </a:solidFill>
              <a:cs typeface="Arial"/>
            </a:endParaRPr>
          </a:p>
        </p:txBody>
      </p:sp>
      <p:sp>
        <p:nvSpPr>
          <p:cNvPr id="2" name="TextBox 1">
            <a:extLst>
              <a:ext uri="{FF2B5EF4-FFF2-40B4-BE49-F238E27FC236}">
                <a16:creationId xmlns:a16="http://schemas.microsoft.com/office/drawing/2014/main" id="{63467B54-3F4B-4A3D-377E-75D868A4F18A}"/>
              </a:ext>
            </a:extLst>
          </p:cNvPr>
          <p:cNvSpPr txBox="1"/>
          <p:nvPr/>
        </p:nvSpPr>
        <p:spPr bwMode="auto">
          <a:xfrm>
            <a:off x="520526" y="2469608"/>
            <a:ext cx="2739549" cy="869189"/>
          </a:xfrm>
          <a:prstGeom prst="rect">
            <a:avLst/>
          </a:prstGeom>
          <a:solidFill>
            <a:schemeClr val="bg2">
              <a:lumMod val="20000"/>
              <a:lumOff val="80000"/>
            </a:schemeClr>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defPPr>
              <a:defRPr lang="en-GB"/>
            </a:defPPr>
            <a:lvl1pPr algn="ctr">
              <a:lnSpc>
                <a:spcPct val="100000"/>
              </a:lnSpc>
              <a:tabLst>
                <a:tab pos="678656" algn="l"/>
                <a:tab pos="1357313" algn="l"/>
                <a:tab pos="2035969" algn="l"/>
                <a:tab pos="2714625" algn="l"/>
                <a:tab pos="3393281" algn="l"/>
                <a:tab pos="4071938" algn="l"/>
                <a:tab pos="4750594" algn="l"/>
                <a:tab pos="5429250" algn="l"/>
              </a:tabLst>
              <a:defRPr sz="1313" u="sng">
                <a:solidFill>
                  <a:schemeClr val="tx1"/>
                </a:solidFill>
                <a:latin typeface="Arial"/>
                <a:cs typeface="Arial"/>
              </a:defRPr>
            </a:lvl1pPr>
          </a:lstStyle>
          <a:p>
            <a:r>
              <a:rPr lang="en-US" sz="1600" u="none" dirty="0"/>
              <a:t>Multiple Failure Modes </a:t>
            </a:r>
            <a:r>
              <a:rPr lang="en-US" sz="1600" b="0" u="none" dirty="0"/>
              <a:t>can lead to the same hazardous situation</a:t>
            </a:r>
          </a:p>
        </p:txBody>
      </p:sp>
      <p:sp>
        <p:nvSpPr>
          <p:cNvPr id="4" name="TextBox 3">
            <a:extLst>
              <a:ext uri="{FF2B5EF4-FFF2-40B4-BE49-F238E27FC236}">
                <a16:creationId xmlns:a16="http://schemas.microsoft.com/office/drawing/2014/main" id="{0EE52364-07F5-D0EB-6BB1-597DE3282E41}"/>
              </a:ext>
            </a:extLst>
          </p:cNvPr>
          <p:cNvSpPr txBox="1"/>
          <p:nvPr/>
        </p:nvSpPr>
        <p:spPr bwMode="auto">
          <a:xfrm>
            <a:off x="4231673" y="1069283"/>
            <a:ext cx="6801989" cy="592812"/>
          </a:xfrm>
          <a:prstGeom prst="rect">
            <a:avLst/>
          </a:prstGeom>
          <a:solidFill>
            <a:schemeClr val="accent1"/>
          </a:solidFill>
          <a:ln w="57150">
            <a:solidFill>
              <a:schemeClr val="tx1"/>
            </a:solidFill>
            <a:round/>
            <a:headEnd/>
            <a:tailEnd/>
          </a:ln>
        </p:spPr>
        <p:txBody>
          <a:bodyPr wrap="square" lIns="90000" tIns="92880" rIns="90000" bIns="45000" rtlCol="0" anchor="t">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2000">
                <a:solidFill>
                  <a:schemeClr val="tx1"/>
                </a:solidFill>
                <a:latin typeface="Candara"/>
                <a:cs typeface="Lucida Sans Unicode"/>
              </a:defRPr>
            </a:lvl1pPr>
          </a:lstStyle>
          <a:p>
            <a:r>
              <a:rPr lang="en-US" sz="1800" dirty="0">
                <a:latin typeface="Arial"/>
              </a:rPr>
              <a:t>Failure Modes lead to Hazardous Situations and may ultimately  lead to patient harm</a:t>
            </a:r>
          </a:p>
        </p:txBody>
      </p:sp>
      <p:grpSp>
        <p:nvGrpSpPr>
          <p:cNvPr id="5" name="Group 4">
            <a:extLst>
              <a:ext uri="{FF2B5EF4-FFF2-40B4-BE49-F238E27FC236}">
                <a16:creationId xmlns:a16="http://schemas.microsoft.com/office/drawing/2014/main" id="{2577D097-DBBC-EC89-DE52-6C72FBBD4EA3}"/>
              </a:ext>
            </a:extLst>
          </p:cNvPr>
          <p:cNvGrpSpPr/>
          <p:nvPr/>
        </p:nvGrpSpPr>
        <p:grpSpPr>
          <a:xfrm>
            <a:off x="4879525" y="3786148"/>
            <a:ext cx="2160240" cy="1432088"/>
            <a:chOff x="5015880" y="3191892"/>
            <a:chExt cx="2160240" cy="1432088"/>
          </a:xfrm>
        </p:grpSpPr>
        <p:sp>
          <p:nvSpPr>
            <p:cNvPr id="7" name="Rectangle 6">
              <a:extLst>
                <a:ext uri="{FF2B5EF4-FFF2-40B4-BE49-F238E27FC236}">
                  <a16:creationId xmlns:a16="http://schemas.microsoft.com/office/drawing/2014/main" id="{AF2D3843-3CD3-FA8D-91DB-0D627CA771F2}"/>
                </a:ext>
              </a:extLst>
            </p:cNvPr>
            <p:cNvSpPr/>
            <p:nvPr/>
          </p:nvSpPr>
          <p:spPr bwMode="auto">
            <a:xfrm>
              <a:off x="5015880" y="3191892"/>
              <a:ext cx="2160240" cy="741164"/>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1" name="Rectangle 10">
              <a:extLst>
                <a:ext uri="{FF2B5EF4-FFF2-40B4-BE49-F238E27FC236}">
                  <a16:creationId xmlns:a16="http://schemas.microsoft.com/office/drawing/2014/main" id="{5617CFEF-A515-4384-3F80-0829B9EE7776}"/>
                </a:ext>
              </a:extLst>
            </p:cNvPr>
            <p:cNvSpPr/>
            <p:nvPr/>
          </p:nvSpPr>
          <p:spPr bwMode="auto">
            <a:xfrm>
              <a:off x="5015880" y="3933056"/>
              <a:ext cx="2160240" cy="172613"/>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12" name="Straight Connector 11">
              <a:extLst>
                <a:ext uri="{FF2B5EF4-FFF2-40B4-BE49-F238E27FC236}">
                  <a16:creationId xmlns:a16="http://schemas.microsoft.com/office/drawing/2014/main" id="{729D8836-44DD-71EA-785A-51F42BC68D71}"/>
                </a:ext>
              </a:extLst>
            </p:cNvPr>
            <p:cNvCxnSpPr>
              <a:cxnSpLocks/>
            </p:cNvCxnSpPr>
            <p:nvPr/>
          </p:nvCxnSpPr>
          <p:spPr bwMode="auto">
            <a:xfrm>
              <a:off x="5303912"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E1A6E42E-027C-291C-9B91-C29CBDED6932}"/>
                </a:ext>
              </a:extLst>
            </p:cNvPr>
            <p:cNvCxnSpPr>
              <a:cxnSpLocks/>
            </p:cNvCxnSpPr>
            <p:nvPr/>
          </p:nvCxnSpPr>
          <p:spPr bwMode="auto">
            <a:xfrm>
              <a:off x="6888088"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sp>
          <p:nvSpPr>
            <p:cNvPr id="15" name="Cylinder 14">
              <a:extLst>
                <a:ext uri="{FF2B5EF4-FFF2-40B4-BE49-F238E27FC236}">
                  <a16:creationId xmlns:a16="http://schemas.microsoft.com/office/drawing/2014/main" id="{4B7122B7-7D56-6DEF-2680-F44127D817C3}"/>
                </a:ext>
              </a:extLst>
            </p:cNvPr>
            <p:cNvSpPr/>
            <p:nvPr/>
          </p:nvSpPr>
          <p:spPr bwMode="auto">
            <a:xfrm>
              <a:off x="5203230"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6" name="Cylinder 15">
              <a:extLst>
                <a:ext uri="{FF2B5EF4-FFF2-40B4-BE49-F238E27FC236}">
                  <a16:creationId xmlns:a16="http://schemas.microsoft.com/office/drawing/2014/main" id="{E3FB4CDC-D11F-0751-E679-BA54814A7D1D}"/>
                </a:ext>
              </a:extLst>
            </p:cNvPr>
            <p:cNvSpPr/>
            <p:nvPr/>
          </p:nvSpPr>
          <p:spPr bwMode="auto">
            <a:xfrm>
              <a:off x="54938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7" name="Cylinder 16">
              <a:extLst>
                <a:ext uri="{FF2B5EF4-FFF2-40B4-BE49-F238E27FC236}">
                  <a16:creationId xmlns:a16="http://schemas.microsoft.com/office/drawing/2014/main" id="{6381A091-DCEC-B279-8CFF-4EA772E5426F}"/>
                </a:ext>
              </a:extLst>
            </p:cNvPr>
            <p:cNvSpPr/>
            <p:nvPr/>
          </p:nvSpPr>
          <p:spPr bwMode="auto">
            <a:xfrm>
              <a:off x="5779294"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8" name="Cylinder 17">
              <a:extLst>
                <a:ext uri="{FF2B5EF4-FFF2-40B4-BE49-F238E27FC236}">
                  <a16:creationId xmlns:a16="http://schemas.microsoft.com/office/drawing/2014/main" id="{A1ED106B-9175-A087-6AA1-07619BBC89D9}"/>
                </a:ext>
              </a:extLst>
            </p:cNvPr>
            <p:cNvSpPr/>
            <p:nvPr/>
          </p:nvSpPr>
          <p:spPr bwMode="auto">
            <a:xfrm>
              <a:off x="6067326"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6" name="Cylinder 25">
              <a:extLst>
                <a:ext uri="{FF2B5EF4-FFF2-40B4-BE49-F238E27FC236}">
                  <a16:creationId xmlns:a16="http://schemas.microsoft.com/office/drawing/2014/main" id="{3B85A56C-AE4A-9AB8-4542-C3422CA671F4}"/>
                </a:ext>
              </a:extLst>
            </p:cNvPr>
            <p:cNvSpPr/>
            <p:nvPr/>
          </p:nvSpPr>
          <p:spPr bwMode="auto">
            <a:xfrm>
              <a:off x="6355358" y="3613550"/>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0" name="Cylinder 29">
              <a:extLst>
                <a:ext uri="{FF2B5EF4-FFF2-40B4-BE49-F238E27FC236}">
                  <a16:creationId xmlns:a16="http://schemas.microsoft.com/office/drawing/2014/main" id="{70F24DB1-0B6A-E469-AC38-61BA94F1FF96}"/>
                </a:ext>
              </a:extLst>
            </p:cNvPr>
            <p:cNvSpPr/>
            <p:nvPr/>
          </p:nvSpPr>
          <p:spPr bwMode="auto">
            <a:xfrm>
              <a:off x="66381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2" name="Cylinder 31">
              <a:extLst>
                <a:ext uri="{FF2B5EF4-FFF2-40B4-BE49-F238E27FC236}">
                  <a16:creationId xmlns:a16="http://schemas.microsoft.com/office/drawing/2014/main" id="{FA3E2780-744C-E595-5587-B3852BD46DC3}"/>
                </a:ext>
              </a:extLst>
            </p:cNvPr>
            <p:cNvSpPr/>
            <p:nvPr/>
          </p:nvSpPr>
          <p:spPr bwMode="auto">
            <a:xfrm>
              <a:off x="6926221"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8" name="Oval 37">
              <a:extLst>
                <a:ext uri="{FF2B5EF4-FFF2-40B4-BE49-F238E27FC236}">
                  <a16:creationId xmlns:a16="http://schemas.microsoft.com/office/drawing/2014/main" id="{099E635B-4BE2-B4EC-2876-8244C5C5230D}"/>
                </a:ext>
              </a:extLst>
            </p:cNvPr>
            <p:cNvSpPr/>
            <p:nvPr/>
          </p:nvSpPr>
          <p:spPr bwMode="auto">
            <a:xfrm>
              <a:off x="6975596" y="3955591"/>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0" name="Oval 39">
              <a:extLst>
                <a:ext uri="{FF2B5EF4-FFF2-40B4-BE49-F238E27FC236}">
                  <a16:creationId xmlns:a16="http://schemas.microsoft.com/office/drawing/2014/main" id="{3DD2279B-5556-58E4-CBD5-003217F50561}"/>
                </a:ext>
              </a:extLst>
            </p:cNvPr>
            <p:cNvSpPr/>
            <p:nvPr/>
          </p:nvSpPr>
          <p:spPr bwMode="auto">
            <a:xfrm>
              <a:off x="6713599"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3" name="Oval 42">
              <a:extLst>
                <a:ext uri="{FF2B5EF4-FFF2-40B4-BE49-F238E27FC236}">
                  <a16:creationId xmlns:a16="http://schemas.microsoft.com/office/drawing/2014/main" id="{DDD44F95-BEEF-D175-65B9-1B860726760B}"/>
                </a:ext>
              </a:extLst>
            </p:cNvPr>
            <p:cNvSpPr/>
            <p:nvPr/>
          </p:nvSpPr>
          <p:spPr bwMode="auto">
            <a:xfrm>
              <a:off x="6435453"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4" name="Oval 43">
              <a:extLst>
                <a:ext uri="{FF2B5EF4-FFF2-40B4-BE49-F238E27FC236}">
                  <a16:creationId xmlns:a16="http://schemas.microsoft.com/office/drawing/2014/main" id="{590CB080-9E70-75F4-A055-99187DF5689F}"/>
                </a:ext>
              </a:extLst>
            </p:cNvPr>
            <p:cNvSpPr/>
            <p:nvPr/>
          </p:nvSpPr>
          <p:spPr bwMode="auto">
            <a:xfrm>
              <a:off x="6162588"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5" name="Oval 44">
              <a:extLst>
                <a:ext uri="{FF2B5EF4-FFF2-40B4-BE49-F238E27FC236}">
                  <a16:creationId xmlns:a16="http://schemas.microsoft.com/office/drawing/2014/main" id="{5B59EACA-1E52-A79F-F401-66913E4015BC}"/>
                </a:ext>
              </a:extLst>
            </p:cNvPr>
            <p:cNvSpPr/>
            <p:nvPr/>
          </p:nvSpPr>
          <p:spPr bwMode="auto">
            <a:xfrm>
              <a:off x="588972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4" name="Oval 53">
              <a:extLst>
                <a:ext uri="{FF2B5EF4-FFF2-40B4-BE49-F238E27FC236}">
                  <a16:creationId xmlns:a16="http://schemas.microsoft.com/office/drawing/2014/main" id="{146EB476-AF4F-C20D-631B-418EDFE7B282}"/>
                </a:ext>
              </a:extLst>
            </p:cNvPr>
            <p:cNvSpPr/>
            <p:nvPr/>
          </p:nvSpPr>
          <p:spPr bwMode="auto">
            <a:xfrm>
              <a:off x="5622445"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5" name="Oval 54">
              <a:extLst>
                <a:ext uri="{FF2B5EF4-FFF2-40B4-BE49-F238E27FC236}">
                  <a16:creationId xmlns:a16="http://schemas.microsoft.com/office/drawing/2014/main" id="{47523D6D-FCA9-A0AA-9D36-7972B3D46762}"/>
                </a:ext>
              </a:extLst>
            </p:cNvPr>
            <p:cNvSpPr/>
            <p:nvPr/>
          </p:nvSpPr>
          <p:spPr bwMode="auto">
            <a:xfrm>
              <a:off x="537208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6" name="Oval 55">
              <a:extLst>
                <a:ext uri="{FF2B5EF4-FFF2-40B4-BE49-F238E27FC236}">
                  <a16:creationId xmlns:a16="http://schemas.microsoft.com/office/drawing/2014/main" id="{B0298C7D-397B-F130-5B84-0FFD2EEEDCD4}"/>
                </a:ext>
              </a:extLst>
            </p:cNvPr>
            <p:cNvSpPr/>
            <p:nvPr/>
          </p:nvSpPr>
          <p:spPr bwMode="auto">
            <a:xfrm>
              <a:off x="5118389"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61" name="Group 60">
            <a:extLst>
              <a:ext uri="{FF2B5EF4-FFF2-40B4-BE49-F238E27FC236}">
                <a16:creationId xmlns:a16="http://schemas.microsoft.com/office/drawing/2014/main" id="{38F30351-6513-8C5E-35AF-6866245B53B0}"/>
              </a:ext>
            </a:extLst>
          </p:cNvPr>
          <p:cNvGrpSpPr/>
          <p:nvPr/>
        </p:nvGrpSpPr>
        <p:grpSpPr>
          <a:xfrm>
            <a:off x="1601659" y="4417263"/>
            <a:ext cx="890784" cy="667391"/>
            <a:chOff x="3738643" y="3628553"/>
            <a:chExt cx="890784" cy="667391"/>
          </a:xfrm>
        </p:grpSpPr>
        <p:sp>
          <p:nvSpPr>
            <p:cNvPr id="62" name="Star: 7 Points 61">
              <a:extLst>
                <a:ext uri="{FF2B5EF4-FFF2-40B4-BE49-F238E27FC236}">
                  <a16:creationId xmlns:a16="http://schemas.microsoft.com/office/drawing/2014/main" id="{BBB7B342-DF94-907A-30AB-8EB8ED9260FB}"/>
                </a:ext>
              </a:extLst>
            </p:cNvPr>
            <p:cNvSpPr/>
            <p:nvPr/>
          </p:nvSpPr>
          <p:spPr bwMode="auto">
            <a:xfrm flipH="1">
              <a:off x="3858472" y="37286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3" name="Star: 7 Points 62">
              <a:extLst>
                <a:ext uri="{FF2B5EF4-FFF2-40B4-BE49-F238E27FC236}">
                  <a16:creationId xmlns:a16="http://schemas.microsoft.com/office/drawing/2014/main" id="{BDD6F375-CA29-D731-1450-7964F8B81640}"/>
                </a:ext>
              </a:extLst>
            </p:cNvPr>
            <p:cNvSpPr/>
            <p:nvPr/>
          </p:nvSpPr>
          <p:spPr bwMode="auto">
            <a:xfrm flipH="1">
              <a:off x="4010872" y="38810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4" name="Star: 7 Points 63">
              <a:extLst>
                <a:ext uri="{FF2B5EF4-FFF2-40B4-BE49-F238E27FC236}">
                  <a16:creationId xmlns:a16="http://schemas.microsoft.com/office/drawing/2014/main" id="{83A07F4F-BCA7-F70A-B031-242C5D2475A4}"/>
                </a:ext>
              </a:extLst>
            </p:cNvPr>
            <p:cNvSpPr/>
            <p:nvPr/>
          </p:nvSpPr>
          <p:spPr bwMode="auto">
            <a:xfrm flipH="1">
              <a:off x="3738643" y="40334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5" name="Star: 7 Points 64">
              <a:extLst>
                <a:ext uri="{FF2B5EF4-FFF2-40B4-BE49-F238E27FC236}">
                  <a16:creationId xmlns:a16="http://schemas.microsoft.com/office/drawing/2014/main" id="{24CC47C7-E723-0062-377F-58C7575C3043}"/>
                </a:ext>
              </a:extLst>
            </p:cNvPr>
            <p:cNvSpPr/>
            <p:nvPr/>
          </p:nvSpPr>
          <p:spPr bwMode="auto">
            <a:xfrm flipH="1">
              <a:off x="4305630" y="3955330"/>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6" name="Star: 7 Points 65">
              <a:extLst>
                <a:ext uri="{FF2B5EF4-FFF2-40B4-BE49-F238E27FC236}">
                  <a16:creationId xmlns:a16="http://schemas.microsoft.com/office/drawing/2014/main" id="{06A94A04-DAA6-6451-78F3-ED3E188261DF}"/>
                </a:ext>
              </a:extLst>
            </p:cNvPr>
            <p:cNvSpPr/>
            <p:nvPr/>
          </p:nvSpPr>
          <p:spPr bwMode="auto">
            <a:xfrm flipH="1">
              <a:off x="4194591" y="3628553"/>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74" name="Group 73">
            <a:extLst>
              <a:ext uri="{FF2B5EF4-FFF2-40B4-BE49-F238E27FC236}">
                <a16:creationId xmlns:a16="http://schemas.microsoft.com/office/drawing/2014/main" id="{9DB264A8-57FD-E8BE-FAAE-B5C217A505FD}"/>
              </a:ext>
            </a:extLst>
          </p:cNvPr>
          <p:cNvGrpSpPr/>
          <p:nvPr/>
        </p:nvGrpSpPr>
        <p:grpSpPr>
          <a:xfrm>
            <a:off x="7886229" y="2904202"/>
            <a:ext cx="752588" cy="695528"/>
            <a:chOff x="2769134" y="2116256"/>
            <a:chExt cx="1230924" cy="1234202"/>
          </a:xfrm>
        </p:grpSpPr>
        <p:grpSp>
          <p:nvGrpSpPr>
            <p:cNvPr id="75" name="Group 74">
              <a:extLst>
                <a:ext uri="{FF2B5EF4-FFF2-40B4-BE49-F238E27FC236}">
                  <a16:creationId xmlns:a16="http://schemas.microsoft.com/office/drawing/2014/main" id="{86E5FCAA-AAA7-1326-0056-E10E83A117A9}"/>
                </a:ext>
              </a:extLst>
            </p:cNvPr>
            <p:cNvGrpSpPr/>
            <p:nvPr/>
          </p:nvGrpSpPr>
          <p:grpSpPr>
            <a:xfrm>
              <a:off x="2769134" y="2116256"/>
              <a:ext cx="1230924" cy="1234202"/>
              <a:chOff x="3800081" y="3235575"/>
              <a:chExt cx="1069336" cy="1057521"/>
            </a:xfrm>
          </p:grpSpPr>
          <p:sp>
            <p:nvSpPr>
              <p:cNvPr id="77" name="Cylinder 76">
                <a:extLst>
                  <a:ext uri="{FF2B5EF4-FFF2-40B4-BE49-F238E27FC236}">
                    <a16:creationId xmlns:a16="http://schemas.microsoft.com/office/drawing/2014/main" id="{7646D2CA-6E8E-6BB2-81FC-F0A42D461C7E}"/>
                  </a:ext>
                </a:extLst>
              </p:cNvPr>
              <p:cNvSpPr/>
              <p:nvPr/>
            </p:nvSpPr>
            <p:spPr bwMode="auto">
              <a:xfrm rot="19067337">
                <a:off x="4140120" y="3243796"/>
                <a:ext cx="230259" cy="724278"/>
              </a:xfrm>
              <a:prstGeom prst="can">
                <a:avLst/>
              </a:prstGeom>
              <a:solidFill>
                <a:schemeClr val="bg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custGeom>
                        <a:avLst/>
                        <a:gdLst>
                          <a:gd name="connsiteX0" fmla="*/ 0 w 230259"/>
                          <a:gd name="connsiteY0" fmla="*/ 28782 h 724278"/>
                          <a:gd name="connsiteX1" fmla="*/ 115130 w 230259"/>
                          <a:gd name="connsiteY1" fmla="*/ 57564 h 724278"/>
                          <a:gd name="connsiteX2" fmla="*/ 230260 w 230259"/>
                          <a:gd name="connsiteY2" fmla="*/ 28782 h 724278"/>
                          <a:gd name="connsiteX3" fmla="*/ 230259 w 230259"/>
                          <a:gd name="connsiteY3" fmla="*/ 695496 h 724278"/>
                          <a:gd name="connsiteX4" fmla="*/ 115129 w 230259"/>
                          <a:gd name="connsiteY4" fmla="*/ 724278 h 724278"/>
                          <a:gd name="connsiteX5" fmla="*/ -1 w 230259"/>
                          <a:gd name="connsiteY5" fmla="*/ 695496 h 724278"/>
                          <a:gd name="connsiteX6" fmla="*/ 0 w 230259"/>
                          <a:gd name="connsiteY6" fmla="*/ 28782 h 724278"/>
                          <a:gd name="connsiteX0" fmla="*/ 0 w 230259"/>
                          <a:gd name="connsiteY0" fmla="*/ 28782 h 724278"/>
                          <a:gd name="connsiteX1" fmla="*/ 115130 w 230259"/>
                          <a:gd name="connsiteY1" fmla="*/ 0 h 724278"/>
                          <a:gd name="connsiteX2" fmla="*/ 230260 w 230259"/>
                          <a:gd name="connsiteY2" fmla="*/ 28782 h 724278"/>
                          <a:gd name="connsiteX3" fmla="*/ 115130 w 230259"/>
                          <a:gd name="connsiteY3" fmla="*/ 57564 h 724278"/>
                          <a:gd name="connsiteX4" fmla="*/ 0 w 230259"/>
                          <a:gd name="connsiteY4" fmla="*/ 28782 h 724278"/>
                          <a:gd name="connsiteX0" fmla="*/ 230259 w 230259"/>
                          <a:gd name="connsiteY0" fmla="*/ 28782 h 724278"/>
                          <a:gd name="connsiteX1" fmla="*/ 115129 w 230259"/>
                          <a:gd name="connsiteY1" fmla="*/ 57564 h 724278"/>
                          <a:gd name="connsiteX2" fmla="*/ -1 w 230259"/>
                          <a:gd name="connsiteY2" fmla="*/ 28782 h 724278"/>
                          <a:gd name="connsiteX3" fmla="*/ 115129 w 230259"/>
                          <a:gd name="connsiteY3" fmla="*/ 0 h 724278"/>
                          <a:gd name="connsiteX4" fmla="*/ 230259 w 230259"/>
                          <a:gd name="connsiteY4" fmla="*/ 28782 h 724278"/>
                          <a:gd name="connsiteX5" fmla="*/ 230259 w 230259"/>
                          <a:gd name="connsiteY5" fmla="*/ 362139 h 724278"/>
                          <a:gd name="connsiteX6" fmla="*/ 230259 w 230259"/>
                          <a:gd name="connsiteY6" fmla="*/ 695496 h 724278"/>
                          <a:gd name="connsiteX7" fmla="*/ 115129 w 230259"/>
                          <a:gd name="connsiteY7" fmla="*/ 724278 h 724278"/>
                          <a:gd name="connsiteX8" fmla="*/ -1 w 230259"/>
                          <a:gd name="connsiteY8" fmla="*/ 695496 h 724278"/>
                          <a:gd name="connsiteX9" fmla="*/ 0 w 230259"/>
                          <a:gd name="connsiteY9" fmla="*/ 28782 h 72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59" h="724278" stroke="0" extrusionOk="0">
                            <a:moveTo>
                              <a:pt x="0" y="28782"/>
                            </a:moveTo>
                            <a:cubicBezTo>
                              <a:pt x="1682" y="54172"/>
                              <a:pt x="51536" y="49962"/>
                              <a:pt x="115130" y="57564"/>
                            </a:cubicBezTo>
                            <a:cubicBezTo>
                              <a:pt x="182252" y="57559"/>
                              <a:pt x="230391" y="45304"/>
                              <a:pt x="230260" y="28782"/>
                            </a:cubicBezTo>
                            <a:cubicBezTo>
                              <a:pt x="165529" y="266599"/>
                              <a:pt x="209449" y="498348"/>
                              <a:pt x="230259" y="695496"/>
                            </a:cubicBezTo>
                            <a:cubicBezTo>
                              <a:pt x="245863" y="708751"/>
                              <a:pt x="180809" y="726406"/>
                              <a:pt x="115129" y="724278"/>
                            </a:cubicBezTo>
                            <a:cubicBezTo>
                              <a:pt x="52973" y="725850"/>
                              <a:pt x="-73" y="710806"/>
                              <a:pt x="-1" y="695496"/>
                            </a:cubicBezTo>
                            <a:cubicBezTo>
                              <a:pt x="-8436" y="484839"/>
                              <a:pt x="22715" y="232686"/>
                              <a:pt x="0" y="28782"/>
                            </a:cubicBezTo>
                            <a:close/>
                          </a:path>
                          <a:path w="230259" h="724278" fill="lighten" stroke="0" extrusionOk="0">
                            <a:moveTo>
                              <a:pt x="0" y="28782"/>
                            </a:moveTo>
                            <a:cubicBezTo>
                              <a:pt x="2750" y="-714"/>
                              <a:pt x="56071" y="2733"/>
                              <a:pt x="115130" y="0"/>
                            </a:cubicBezTo>
                            <a:cubicBezTo>
                              <a:pt x="178560" y="1180"/>
                              <a:pt x="227577" y="12683"/>
                              <a:pt x="230260" y="28782"/>
                            </a:cubicBezTo>
                            <a:cubicBezTo>
                              <a:pt x="218755" y="36470"/>
                              <a:pt x="179407" y="58843"/>
                              <a:pt x="115130" y="57564"/>
                            </a:cubicBezTo>
                            <a:cubicBezTo>
                              <a:pt x="53515" y="57969"/>
                              <a:pt x="612" y="45455"/>
                              <a:pt x="0" y="28782"/>
                            </a:cubicBezTo>
                            <a:close/>
                          </a:path>
                          <a:path w="230259" h="724278" fill="none" extrusionOk="0">
                            <a:moveTo>
                              <a:pt x="230259" y="28782"/>
                            </a:moveTo>
                            <a:cubicBezTo>
                              <a:pt x="244250" y="41150"/>
                              <a:pt x="180347" y="66863"/>
                              <a:pt x="115129" y="57564"/>
                            </a:cubicBezTo>
                            <a:cubicBezTo>
                              <a:pt x="52659" y="60946"/>
                              <a:pt x="-850" y="40604"/>
                              <a:pt x="-1" y="28782"/>
                            </a:cubicBezTo>
                            <a:cubicBezTo>
                              <a:pt x="4648" y="18448"/>
                              <a:pt x="49898" y="-1831"/>
                              <a:pt x="115129" y="0"/>
                            </a:cubicBezTo>
                            <a:cubicBezTo>
                              <a:pt x="179887" y="2456"/>
                              <a:pt x="230107" y="13396"/>
                              <a:pt x="230259" y="28782"/>
                            </a:cubicBezTo>
                            <a:cubicBezTo>
                              <a:pt x="256476" y="103988"/>
                              <a:pt x="201613" y="266219"/>
                              <a:pt x="230259" y="362139"/>
                            </a:cubicBezTo>
                            <a:cubicBezTo>
                              <a:pt x="258905" y="458059"/>
                              <a:pt x="218103" y="570898"/>
                              <a:pt x="230259" y="695496"/>
                            </a:cubicBezTo>
                            <a:cubicBezTo>
                              <a:pt x="231556" y="714912"/>
                              <a:pt x="182308" y="722160"/>
                              <a:pt x="115129" y="724278"/>
                            </a:cubicBezTo>
                            <a:cubicBezTo>
                              <a:pt x="49020" y="722253"/>
                              <a:pt x="1881" y="708620"/>
                              <a:pt x="-1" y="695496"/>
                            </a:cubicBezTo>
                            <a:cubicBezTo>
                              <a:pt x="-32115" y="447153"/>
                              <a:pt x="8406" y="251060"/>
                              <a:pt x="0" y="28782"/>
                            </a:cubicBezTo>
                          </a:path>
                          <a:path w="230259" h="724278" fill="none" stroke="0" extrusionOk="0">
                            <a:moveTo>
                              <a:pt x="230259" y="28782"/>
                            </a:moveTo>
                            <a:cubicBezTo>
                              <a:pt x="220828" y="35176"/>
                              <a:pt x="183464" y="69041"/>
                              <a:pt x="115129" y="57564"/>
                            </a:cubicBezTo>
                            <a:cubicBezTo>
                              <a:pt x="51391" y="53777"/>
                              <a:pt x="612" y="45853"/>
                              <a:pt x="-1" y="28782"/>
                            </a:cubicBezTo>
                            <a:cubicBezTo>
                              <a:pt x="-3832" y="4829"/>
                              <a:pt x="57259" y="-6957"/>
                              <a:pt x="115129" y="0"/>
                            </a:cubicBezTo>
                            <a:cubicBezTo>
                              <a:pt x="179227" y="-338"/>
                              <a:pt x="230586" y="13001"/>
                              <a:pt x="230259" y="28782"/>
                            </a:cubicBezTo>
                            <a:cubicBezTo>
                              <a:pt x="245958" y="152314"/>
                              <a:pt x="210417" y="278793"/>
                              <a:pt x="230259" y="368806"/>
                            </a:cubicBezTo>
                            <a:cubicBezTo>
                              <a:pt x="250101" y="458819"/>
                              <a:pt x="226723" y="563415"/>
                              <a:pt x="230259" y="695496"/>
                            </a:cubicBezTo>
                            <a:cubicBezTo>
                              <a:pt x="245544" y="709917"/>
                              <a:pt x="169900" y="714569"/>
                              <a:pt x="115129" y="724278"/>
                            </a:cubicBezTo>
                            <a:cubicBezTo>
                              <a:pt x="53500" y="721046"/>
                              <a:pt x="741" y="715877"/>
                              <a:pt x="-1" y="695496"/>
                            </a:cubicBezTo>
                            <a:cubicBezTo>
                              <a:pt x="56818" y="480360"/>
                              <a:pt x="21976" y="239982"/>
                              <a:pt x="0" y="28782"/>
                            </a:cubicBezTo>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78" name="Straight Connector 77">
                <a:extLst>
                  <a:ext uri="{FF2B5EF4-FFF2-40B4-BE49-F238E27FC236}">
                    <a16:creationId xmlns:a16="http://schemas.microsoft.com/office/drawing/2014/main" id="{2E301EFA-D17A-E1D8-04A2-78FCC3940D59}"/>
                  </a:ext>
                </a:extLst>
              </p:cNvPr>
              <p:cNvCxnSpPr>
                <a:cxnSpLocks/>
              </p:cNvCxnSpPr>
              <p:nvPr/>
            </p:nvCxnSpPr>
            <p:spPr bwMode="auto">
              <a:xfrm>
                <a:off x="4496602" y="3861048"/>
                <a:ext cx="372815" cy="432048"/>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79" name="Cylinder 78">
                <a:extLst>
                  <a:ext uri="{FF2B5EF4-FFF2-40B4-BE49-F238E27FC236}">
                    <a16:creationId xmlns:a16="http://schemas.microsoft.com/office/drawing/2014/main" id="{770311B4-8ACC-4B77-A414-0AD691B00A64}"/>
                  </a:ext>
                </a:extLst>
              </p:cNvPr>
              <p:cNvSpPr/>
              <p:nvPr/>
            </p:nvSpPr>
            <p:spPr bwMode="auto">
              <a:xfrm rot="19067337">
                <a:off x="3977730" y="3249831"/>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80" name="Oval 79">
                <a:extLst>
                  <a:ext uri="{FF2B5EF4-FFF2-40B4-BE49-F238E27FC236}">
                    <a16:creationId xmlns:a16="http://schemas.microsoft.com/office/drawing/2014/main" id="{55F7C96B-0AF4-893B-BDF7-6EDF30C6E0C5}"/>
                  </a:ext>
                </a:extLst>
              </p:cNvPr>
              <p:cNvSpPr/>
              <p:nvPr/>
            </p:nvSpPr>
            <p:spPr bwMode="auto">
              <a:xfrm rot="19056749">
                <a:off x="3800081" y="3235575"/>
                <a:ext cx="298728" cy="78461"/>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81" name="Straight Connector 80">
                <a:extLst>
                  <a:ext uri="{FF2B5EF4-FFF2-40B4-BE49-F238E27FC236}">
                    <a16:creationId xmlns:a16="http://schemas.microsoft.com/office/drawing/2014/main" id="{8E8E613A-A5A8-A1A9-274E-A4C37F70A55A}"/>
                  </a:ext>
                </a:extLst>
              </p:cNvPr>
              <p:cNvCxnSpPr>
                <a:cxnSpLocks/>
              </p:cNvCxnSpPr>
              <p:nvPr/>
            </p:nvCxnSpPr>
            <p:spPr bwMode="auto">
              <a:xfrm flipV="1">
                <a:off x="4151784" y="358066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2" name="Straight Connector 81">
                <a:extLst>
                  <a:ext uri="{FF2B5EF4-FFF2-40B4-BE49-F238E27FC236}">
                    <a16:creationId xmlns:a16="http://schemas.microsoft.com/office/drawing/2014/main" id="{559223BE-46C4-2889-407F-1D66B8EA07A6}"/>
                  </a:ext>
                </a:extLst>
              </p:cNvPr>
              <p:cNvCxnSpPr>
                <a:cxnSpLocks/>
              </p:cNvCxnSpPr>
              <p:nvPr/>
            </p:nvCxnSpPr>
            <p:spPr bwMode="auto">
              <a:xfrm flipV="1">
                <a:off x="4151784" y="357899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3" name="Straight Connector 82">
                <a:extLst>
                  <a:ext uri="{FF2B5EF4-FFF2-40B4-BE49-F238E27FC236}">
                    <a16:creationId xmlns:a16="http://schemas.microsoft.com/office/drawing/2014/main" id="{8B5F2817-487F-AAEB-6EE2-3506EFE5C8B6}"/>
                  </a:ext>
                </a:extLst>
              </p:cNvPr>
              <p:cNvCxnSpPr>
                <a:cxnSpLocks/>
              </p:cNvCxnSpPr>
              <p:nvPr/>
            </p:nvCxnSpPr>
            <p:spPr bwMode="auto">
              <a:xfrm flipV="1">
                <a:off x="4072220" y="348180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4" name="Straight Connector 83">
                <a:extLst>
                  <a:ext uri="{FF2B5EF4-FFF2-40B4-BE49-F238E27FC236}">
                    <a16:creationId xmlns:a16="http://schemas.microsoft.com/office/drawing/2014/main" id="{832886CB-066A-39D7-BF8E-2B89768C1D4A}"/>
                  </a:ext>
                </a:extLst>
              </p:cNvPr>
              <p:cNvCxnSpPr>
                <a:cxnSpLocks/>
              </p:cNvCxnSpPr>
              <p:nvPr/>
            </p:nvCxnSpPr>
            <p:spPr bwMode="auto">
              <a:xfrm flipV="1">
                <a:off x="4230515" y="368417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5" name="Straight Connector 84">
                <a:extLst>
                  <a:ext uri="{FF2B5EF4-FFF2-40B4-BE49-F238E27FC236}">
                    <a16:creationId xmlns:a16="http://schemas.microsoft.com/office/drawing/2014/main" id="{68B97DAA-5E0C-4DB4-7CE5-BA56F07DCE36}"/>
                  </a:ext>
                </a:extLst>
              </p:cNvPr>
              <p:cNvCxnSpPr>
                <a:cxnSpLocks/>
              </p:cNvCxnSpPr>
              <p:nvPr/>
            </p:nvCxnSpPr>
            <p:spPr bwMode="auto">
              <a:xfrm flipV="1">
                <a:off x="4311093" y="377108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86" name="Cylinder 85">
                <a:extLst>
                  <a:ext uri="{FF2B5EF4-FFF2-40B4-BE49-F238E27FC236}">
                    <a16:creationId xmlns:a16="http://schemas.microsoft.com/office/drawing/2014/main" id="{ABE00ADD-6828-4CA4-6E61-B5A0ED2929EF}"/>
                  </a:ext>
                </a:extLst>
              </p:cNvPr>
              <p:cNvSpPr/>
              <p:nvPr/>
            </p:nvSpPr>
            <p:spPr bwMode="auto">
              <a:xfrm rot="19067337">
                <a:off x="3983165" y="3249832"/>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87" name="Cylinder 86">
                <a:extLst>
                  <a:ext uri="{FF2B5EF4-FFF2-40B4-BE49-F238E27FC236}">
                    <a16:creationId xmlns:a16="http://schemas.microsoft.com/office/drawing/2014/main" id="{3C068874-F342-66C5-F2D0-50BF8E45EB54}"/>
                  </a:ext>
                </a:extLst>
              </p:cNvPr>
              <p:cNvSpPr/>
              <p:nvPr/>
            </p:nvSpPr>
            <p:spPr bwMode="auto">
              <a:xfrm rot="19067337">
                <a:off x="4529266" y="3871649"/>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sp>
          <p:nvSpPr>
            <p:cNvPr id="76" name="Star: 7 Points 75">
              <a:extLst>
                <a:ext uri="{FF2B5EF4-FFF2-40B4-BE49-F238E27FC236}">
                  <a16:creationId xmlns:a16="http://schemas.microsoft.com/office/drawing/2014/main" id="{98436534-7CBA-A455-BCF4-8DA93BCAE5B2}"/>
                </a:ext>
              </a:extLst>
            </p:cNvPr>
            <p:cNvSpPr/>
            <p:nvPr/>
          </p:nvSpPr>
          <p:spPr bwMode="auto">
            <a:xfrm flipH="1">
              <a:off x="3252928" y="2474344"/>
              <a:ext cx="186958" cy="214428"/>
            </a:xfrm>
            <a:prstGeom prst="star7">
              <a:avLst>
                <a:gd name="adj" fmla="val 14534"/>
                <a:gd name="hf" fmla="val 102572"/>
                <a:gd name="vf" fmla="val 105210"/>
              </a:avLst>
            </a:prstGeom>
            <a:solidFill>
              <a:schemeClr val="bg1"/>
            </a:solidFill>
            <a:ln w="63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89" name="Group 88">
            <a:extLst>
              <a:ext uri="{FF2B5EF4-FFF2-40B4-BE49-F238E27FC236}">
                <a16:creationId xmlns:a16="http://schemas.microsoft.com/office/drawing/2014/main" id="{1DD3BBC1-143A-012E-0F24-33A6A3E51D75}"/>
              </a:ext>
            </a:extLst>
          </p:cNvPr>
          <p:cNvGrpSpPr/>
          <p:nvPr/>
        </p:nvGrpSpPr>
        <p:grpSpPr>
          <a:xfrm>
            <a:off x="8347987" y="2867610"/>
            <a:ext cx="752588" cy="695528"/>
            <a:chOff x="3800081" y="3235575"/>
            <a:chExt cx="1069336" cy="1057521"/>
          </a:xfrm>
        </p:grpSpPr>
        <p:sp>
          <p:nvSpPr>
            <p:cNvPr id="91" name="Cylinder 90">
              <a:extLst>
                <a:ext uri="{FF2B5EF4-FFF2-40B4-BE49-F238E27FC236}">
                  <a16:creationId xmlns:a16="http://schemas.microsoft.com/office/drawing/2014/main" id="{5B1198A6-C26F-6E80-9E72-C8E0F3BA745E}"/>
                </a:ext>
              </a:extLst>
            </p:cNvPr>
            <p:cNvSpPr/>
            <p:nvPr/>
          </p:nvSpPr>
          <p:spPr bwMode="auto">
            <a:xfrm rot="19067337">
              <a:off x="4140120" y="3243796"/>
              <a:ext cx="230259" cy="724278"/>
            </a:xfrm>
            <a:prstGeom prst="can">
              <a:avLst/>
            </a:prstGeom>
            <a:solidFill>
              <a:schemeClr val="bg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custGeom>
                      <a:avLst/>
                      <a:gdLst>
                        <a:gd name="connsiteX0" fmla="*/ 0 w 230259"/>
                        <a:gd name="connsiteY0" fmla="*/ 28782 h 724278"/>
                        <a:gd name="connsiteX1" fmla="*/ 115130 w 230259"/>
                        <a:gd name="connsiteY1" fmla="*/ 57564 h 724278"/>
                        <a:gd name="connsiteX2" fmla="*/ 230260 w 230259"/>
                        <a:gd name="connsiteY2" fmla="*/ 28782 h 724278"/>
                        <a:gd name="connsiteX3" fmla="*/ 230259 w 230259"/>
                        <a:gd name="connsiteY3" fmla="*/ 695496 h 724278"/>
                        <a:gd name="connsiteX4" fmla="*/ 115129 w 230259"/>
                        <a:gd name="connsiteY4" fmla="*/ 724278 h 724278"/>
                        <a:gd name="connsiteX5" fmla="*/ -1 w 230259"/>
                        <a:gd name="connsiteY5" fmla="*/ 695496 h 724278"/>
                        <a:gd name="connsiteX6" fmla="*/ 0 w 230259"/>
                        <a:gd name="connsiteY6" fmla="*/ 28782 h 724278"/>
                        <a:gd name="connsiteX0" fmla="*/ 0 w 230259"/>
                        <a:gd name="connsiteY0" fmla="*/ 28782 h 724278"/>
                        <a:gd name="connsiteX1" fmla="*/ 115130 w 230259"/>
                        <a:gd name="connsiteY1" fmla="*/ 0 h 724278"/>
                        <a:gd name="connsiteX2" fmla="*/ 230260 w 230259"/>
                        <a:gd name="connsiteY2" fmla="*/ 28782 h 724278"/>
                        <a:gd name="connsiteX3" fmla="*/ 115130 w 230259"/>
                        <a:gd name="connsiteY3" fmla="*/ 57564 h 724278"/>
                        <a:gd name="connsiteX4" fmla="*/ 0 w 230259"/>
                        <a:gd name="connsiteY4" fmla="*/ 28782 h 724278"/>
                        <a:gd name="connsiteX0" fmla="*/ 230259 w 230259"/>
                        <a:gd name="connsiteY0" fmla="*/ 28782 h 724278"/>
                        <a:gd name="connsiteX1" fmla="*/ 115129 w 230259"/>
                        <a:gd name="connsiteY1" fmla="*/ 57564 h 724278"/>
                        <a:gd name="connsiteX2" fmla="*/ -1 w 230259"/>
                        <a:gd name="connsiteY2" fmla="*/ 28782 h 724278"/>
                        <a:gd name="connsiteX3" fmla="*/ 115129 w 230259"/>
                        <a:gd name="connsiteY3" fmla="*/ 0 h 724278"/>
                        <a:gd name="connsiteX4" fmla="*/ 230259 w 230259"/>
                        <a:gd name="connsiteY4" fmla="*/ 28782 h 724278"/>
                        <a:gd name="connsiteX5" fmla="*/ 230259 w 230259"/>
                        <a:gd name="connsiteY5" fmla="*/ 362139 h 724278"/>
                        <a:gd name="connsiteX6" fmla="*/ 230259 w 230259"/>
                        <a:gd name="connsiteY6" fmla="*/ 695496 h 724278"/>
                        <a:gd name="connsiteX7" fmla="*/ 115129 w 230259"/>
                        <a:gd name="connsiteY7" fmla="*/ 724278 h 724278"/>
                        <a:gd name="connsiteX8" fmla="*/ -1 w 230259"/>
                        <a:gd name="connsiteY8" fmla="*/ 695496 h 724278"/>
                        <a:gd name="connsiteX9" fmla="*/ 0 w 230259"/>
                        <a:gd name="connsiteY9" fmla="*/ 28782 h 72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59" h="724278" stroke="0" extrusionOk="0">
                          <a:moveTo>
                            <a:pt x="0" y="28782"/>
                          </a:moveTo>
                          <a:cubicBezTo>
                            <a:pt x="1682" y="54172"/>
                            <a:pt x="51536" y="49962"/>
                            <a:pt x="115130" y="57564"/>
                          </a:cubicBezTo>
                          <a:cubicBezTo>
                            <a:pt x="182252" y="57559"/>
                            <a:pt x="230391" y="45304"/>
                            <a:pt x="230260" y="28782"/>
                          </a:cubicBezTo>
                          <a:cubicBezTo>
                            <a:pt x="165529" y="266599"/>
                            <a:pt x="209449" y="498348"/>
                            <a:pt x="230259" y="695496"/>
                          </a:cubicBezTo>
                          <a:cubicBezTo>
                            <a:pt x="245863" y="708751"/>
                            <a:pt x="180809" y="726406"/>
                            <a:pt x="115129" y="724278"/>
                          </a:cubicBezTo>
                          <a:cubicBezTo>
                            <a:pt x="52973" y="725850"/>
                            <a:pt x="-73" y="710806"/>
                            <a:pt x="-1" y="695496"/>
                          </a:cubicBezTo>
                          <a:cubicBezTo>
                            <a:pt x="-8436" y="484839"/>
                            <a:pt x="22715" y="232686"/>
                            <a:pt x="0" y="28782"/>
                          </a:cubicBezTo>
                          <a:close/>
                        </a:path>
                        <a:path w="230259" h="724278" fill="lighten" stroke="0" extrusionOk="0">
                          <a:moveTo>
                            <a:pt x="0" y="28782"/>
                          </a:moveTo>
                          <a:cubicBezTo>
                            <a:pt x="2750" y="-714"/>
                            <a:pt x="56071" y="2733"/>
                            <a:pt x="115130" y="0"/>
                          </a:cubicBezTo>
                          <a:cubicBezTo>
                            <a:pt x="178560" y="1180"/>
                            <a:pt x="227577" y="12683"/>
                            <a:pt x="230260" y="28782"/>
                          </a:cubicBezTo>
                          <a:cubicBezTo>
                            <a:pt x="218755" y="36470"/>
                            <a:pt x="179407" y="58843"/>
                            <a:pt x="115130" y="57564"/>
                          </a:cubicBezTo>
                          <a:cubicBezTo>
                            <a:pt x="53515" y="57969"/>
                            <a:pt x="612" y="45455"/>
                            <a:pt x="0" y="28782"/>
                          </a:cubicBezTo>
                          <a:close/>
                        </a:path>
                        <a:path w="230259" h="724278" fill="none" extrusionOk="0">
                          <a:moveTo>
                            <a:pt x="230259" y="28782"/>
                          </a:moveTo>
                          <a:cubicBezTo>
                            <a:pt x="244250" y="41150"/>
                            <a:pt x="180347" y="66863"/>
                            <a:pt x="115129" y="57564"/>
                          </a:cubicBezTo>
                          <a:cubicBezTo>
                            <a:pt x="52659" y="60946"/>
                            <a:pt x="-850" y="40604"/>
                            <a:pt x="-1" y="28782"/>
                          </a:cubicBezTo>
                          <a:cubicBezTo>
                            <a:pt x="4648" y="18448"/>
                            <a:pt x="49898" y="-1831"/>
                            <a:pt x="115129" y="0"/>
                          </a:cubicBezTo>
                          <a:cubicBezTo>
                            <a:pt x="179887" y="2456"/>
                            <a:pt x="230107" y="13396"/>
                            <a:pt x="230259" y="28782"/>
                          </a:cubicBezTo>
                          <a:cubicBezTo>
                            <a:pt x="256476" y="103988"/>
                            <a:pt x="201613" y="266219"/>
                            <a:pt x="230259" y="362139"/>
                          </a:cubicBezTo>
                          <a:cubicBezTo>
                            <a:pt x="258905" y="458059"/>
                            <a:pt x="218103" y="570898"/>
                            <a:pt x="230259" y="695496"/>
                          </a:cubicBezTo>
                          <a:cubicBezTo>
                            <a:pt x="231556" y="714912"/>
                            <a:pt x="182308" y="722160"/>
                            <a:pt x="115129" y="724278"/>
                          </a:cubicBezTo>
                          <a:cubicBezTo>
                            <a:pt x="49020" y="722253"/>
                            <a:pt x="1881" y="708620"/>
                            <a:pt x="-1" y="695496"/>
                          </a:cubicBezTo>
                          <a:cubicBezTo>
                            <a:pt x="-32115" y="447153"/>
                            <a:pt x="8406" y="251060"/>
                            <a:pt x="0" y="28782"/>
                          </a:cubicBezTo>
                        </a:path>
                        <a:path w="230259" h="724278" fill="none" stroke="0" extrusionOk="0">
                          <a:moveTo>
                            <a:pt x="230259" y="28782"/>
                          </a:moveTo>
                          <a:cubicBezTo>
                            <a:pt x="220828" y="35176"/>
                            <a:pt x="183464" y="69041"/>
                            <a:pt x="115129" y="57564"/>
                          </a:cubicBezTo>
                          <a:cubicBezTo>
                            <a:pt x="51391" y="53777"/>
                            <a:pt x="612" y="45853"/>
                            <a:pt x="-1" y="28782"/>
                          </a:cubicBezTo>
                          <a:cubicBezTo>
                            <a:pt x="-3832" y="4829"/>
                            <a:pt x="57259" y="-6957"/>
                            <a:pt x="115129" y="0"/>
                          </a:cubicBezTo>
                          <a:cubicBezTo>
                            <a:pt x="179227" y="-338"/>
                            <a:pt x="230586" y="13001"/>
                            <a:pt x="230259" y="28782"/>
                          </a:cubicBezTo>
                          <a:cubicBezTo>
                            <a:pt x="245958" y="152314"/>
                            <a:pt x="210417" y="278793"/>
                            <a:pt x="230259" y="368806"/>
                          </a:cubicBezTo>
                          <a:cubicBezTo>
                            <a:pt x="250101" y="458819"/>
                            <a:pt x="226723" y="563415"/>
                            <a:pt x="230259" y="695496"/>
                          </a:cubicBezTo>
                          <a:cubicBezTo>
                            <a:pt x="245544" y="709917"/>
                            <a:pt x="169900" y="714569"/>
                            <a:pt x="115129" y="724278"/>
                          </a:cubicBezTo>
                          <a:cubicBezTo>
                            <a:pt x="53500" y="721046"/>
                            <a:pt x="741" y="715877"/>
                            <a:pt x="-1" y="695496"/>
                          </a:cubicBezTo>
                          <a:cubicBezTo>
                            <a:pt x="56818" y="480360"/>
                            <a:pt x="21976" y="239982"/>
                            <a:pt x="0" y="28782"/>
                          </a:cubicBezTo>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92" name="Straight Connector 91">
              <a:extLst>
                <a:ext uri="{FF2B5EF4-FFF2-40B4-BE49-F238E27FC236}">
                  <a16:creationId xmlns:a16="http://schemas.microsoft.com/office/drawing/2014/main" id="{484727AB-EB53-9589-4CB9-4A044E8ADBBB}"/>
                </a:ext>
              </a:extLst>
            </p:cNvPr>
            <p:cNvCxnSpPr>
              <a:cxnSpLocks/>
            </p:cNvCxnSpPr>
            <p:nvPr/>
          </p:nvCxnSpPr>
          <p:spPr bwMode="auto">
            <a:xfrm>
              <a:off x="4496602" y="3861048"/>
              <a:ext cx="372815" cy="432048"/>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93" name="Cylinder 92">
              <a:extLst>
                <a:ext uri="{FF2B5EF4-FFF2-40B4-BE49-F238E27FC236}">
                  <a16:creationId xmlns:a16="http://schemas.microsoft.com/office/drawing/2014/main" id="{3EC63F4C-83AA-8DC6-6350-931B8B60F40E}"/>
                </a:ext>
              </a:extLst>
            </p:cNvPr>
            <p:cNvSpPr/>
            <p:nvPr/>
          </p:nvSpPr>
          <p:spPr bwMode="auto">
            <a:xfrm rot="19067337">
              <a:off x="3977730" y="3249831"/>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94" name="Oval 93">
              <a:extLst>
                <a:ext uri="{FF2B5EF4-FFF2-40B4-BE49-F238E27FC236}">
                  <a16:creationId xmlns:a16="http://schemas.microsoft.com/office/drawing/2014/main" id="{B51358D9-1DDB-015E-78EB-0A0F7982CD5A}"/>
                </a:ext>
              </a:extLst>
            </p:cNvPr>
            <p:cNvSpPr/>
            <p:nvPr/>
          </p:nvSpPr>
          <p:spPr bwMode="auto">
            <a:xfrm rot="19056749">
              <a:off x="3800081" y="3235575"/>
              <a:ext cx="298728" cy="78461"/>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95" name="Straight Connector 94">
              <a:extLst>
                <a:ext uri="{FF2B5EF4-FFF2-40B4-BE49-F238E27FC236}">
                  <a16:creationId xmlns:a16="http://schemas.microsoft.com/office/drawing/2014/main" id="{4FA1A69B-3522-321D-C470-FE4196D55497}"/>
                </a:ext>
              </a:extLst>
            </p:cNvPr>
            <p:cNvCxnSpPr>
              <a:cxnSpLocks/>
            </p:cNvCxnSpPr>
            <p:nvPr/>
          </p:nvCxnSpPr>
          <p:spPr bwMode="auto">
            <a:xfrm flipV="1">
              <a:off x="4151784" y="358066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96" name="Straight Connector 95">
              <a:extLst>
                <a:ext uri="{FF2B5EF4-FFF2-40B4-BE49-F238E27FC236}">
                  <a16:creationId xmlns:a16="http://schemas.microsoft.com/office/drawing/2014/main" id="{EADB3834-5F45-D267-A028-D1484F292FE9}"/>
                </a:ext>
              </a:extLst>
            </p:cNvPr>
            <p:cNvCxnSpPr>
              <a:cxnSpLocks/>
            </p:cNvCxnSpPr>
            <p:nvPr/>
          </p:nvCxnSpPr>
          <p:spPr bwMode="auto">
            <a:xfrm flipV="1">
              <a:off x="4151784" y="357899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97" name="Straight Connector 96">
              <a:extLst>
                <a:ext uri="{FF2B5EF4-FFF2-40B4-BE49-F238E27FC236}">
                  <a16:creationId xmlns:a16="http://schemas.microsoft.com/office/drawing/2014/main" id="{140AB90C-7263-925C-9846-386DA69781B2}"/>
                </a:ext>
              </a:extLst>
            </p:cNvPr>
            <p:cNvCxnSpPr>
              <a:cxnSpLocks/>
            </p:cNvCxnSpPr>
            <p:nvPr/>
          </p:nvCxnSpPr>
          <p:spPr bwMode="auto">
            <a:xfrm flipV="1">
              <a:off x="4072220" y="348180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98" name="Straight Connector 97">
              <a:extLst>
                <a:ext uri="{FF2B5EF4-FFF2-40B4-BE49-F238E27FC236}">
                  <a16:creationId xmlns:a16="http://schemas.microsoft.com/office/drawing/2014/main" id="{AB9FC00D-A342-2ABE-C891-D1EBCCD8D5EC}"/>
                </a:ext>
              </a:extLst>
            </p:cNvPr>
            <p:cNvCxnSpPr>
              <a:cxnSpLocks/>
            </p:cNvCxnSpPr>
            <p:nvPr/>
          </p:nvCxnSpPr>
          <p:spPr bwMode="auto">
            <a:xfrm flipV="1">
              <a:off x="4230515" y="368417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99" name="Straight Connector 98">
              <a:extLst>
                <a:ext uri="{FF2B5EF4-FFF2-40B4-BE49-F238E27FC236}">
                  <a16:creationId xmlns:a16="http://schemas.microsoft.com/office/drawing/2014/main" id="{E6414BA1-9B64-56CD-399A-8D1ECC6D9085}"/>
                </a:ext>
              </a:extLst>
            </p:cNvPr>
            <p:cNvCxnSpPr>
              <a:cxnSpLocks/>
            </p:cNvCxnSpPr>
            <p:nvPr/>
          </p:nvCxnSpPr>
          <p:spPr bwMode="auto">
            <a:xfrm flipV="1">
              <a:off x="4311093" y="377108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100" name="Cylinder 99">
              <a:extLst>
                <a:ext uri="{FF2B5EF4-FFF2-40B4-BE49-F238E27FC236}">
                  <a16:creationId xmlns:a16="http://schemas.microsoft.com/office/drawing/2014/main" id="{5D5AB14A-DBF0-B6E2-99D1-986BDBB0A60A}"/>
                </a:ext>
              </a:extLst>
            </p:cNvPr>
            <p:cNvSpPr/>
            <p:nvPr/>
          </p:nvSpPr>
          <p:spPr bwMode="auto">
            <a:xfrm rot="19067337">
              <a:off x="3983165" y="3249832"/>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101" name="Cylinder 100">
              <a:extLst>
                <a:ext uri="{FF2B5EF4-FFF2-40B4-BE49-F238E27FC236}">
                  <a16:creationId xmlns:a16="http://schemas.microsoft.com/office/drawing/2014/main" id="{2A612BAF-2D99-8EB3-D3BF-F1A6B66000AF}"/>
                </a:ext>
              </a:extLst>
            </p:cNvPr>
            <p:cNvSpPr/>
            <p:nvPr/>
          </p:nvSpPr>
          <p:spPr bwMode="auto">
            <a:xfrm rot="19067337">
              <a:off x="4529266" y="3871649"/>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grpSp>
        <p:nvGrpSpPr>
          <p:cNvPr id="102" name="Group 101">
            <a:extLst>
              <a:ext uri="{FF2B5EF4-FFF2-40B4-BE49-F238E27FC236}">
                <a16:creationId xmlns:a16="http://schemas.microsoft.com/office/drawing/2014/main" id="{81648C75-95D7-9087-E245-AA750AD0C4A2}"/>
              </a:ext>
            </a:extLst>
          </p:cNvPr>
          <p:cNvGrpSpPr/>
          <p:nvPr/>
        </p:nvGrpSpPr>
        <p:grpSpPr>
          <a:xfrm>
            <a:off x="8370667" y="2326725"/>
            <a:ext cx="752588" cy="695528"/>
            <a:chOff x="3800081" y="3235575"/>
            <a:chExt cx="1069336" cy="1057521"/>
          </a:xfrm>
        </p:grpSpPr>
        <p:sp>
          <p:nvSpPr>
            <p:cNvPr id="103" name="Cylinder 102">
              <a:extLst>
                <a:ext uri="{FF2B5EF4-FFF2-40B4-BE49-F238E27FC236}">
                  <a16:creationId xmlns:a16="http://schemas.microsoft.com/office/drawing/2014/main" id="{CEDE8DC1-E2E3-B382-58F4-48F1217A7E39}"/>
                </a:ext>
              </a:extLst>
            </p:cNvPr>
            <p:cNvSpPr/>
            <p:nvPr/>
          </p:nvSpPr>
          <p:spPr bwMode="auto">
            <a:xfrm rot="19067337">
              <a:off x="4140120" y="3243796"/>
              <a:ext cx="230259" cy="724278"/>
            </a:xfrm>
            <a:prstGeom prst="can">
              <a:avLst/>
            </a:prstGeom>
            <a:solidFill>
              <a:schemeClr val="bg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custGeom>
                      <a:avLst/>
                      <a:gdLst>
                        <a:gd name="connsiteX0" fmla="*/ 0 w 230259"/>
                        <a:gd name="connsiteY0" fmla="*/ 28782 h 724278"/>
                        <a:gd name="connsiteX1" fmla="*/ 115130 w 230259"/>
                        <a:gd name="connsiteY1" fmla="*/ 57564 h 724278"/>
                        <a:gd name="connsiteX2" fmla="*/ 230260 w 230259"/>
                        <a:gd name="connsiteY2" fmla="*/ 28782 h 724278"/>
                        <a:gd name="connsiteX3" fmla="*/ 230259 w 230259"/>
                        <a:gd name="connsiteY3" fmla="*/ 695496 h 724278"/>
                        <a:gd name="connsiteX4" fmla="*/ 115129 w 230259"/>
                        <a:gd name="connsiteY4" fmla="*/ 724278 h 724278"/>
                        <a:gd name="connsiteX5" fmla="*/ -1 w 230259"/>
                        <a:gd name="connsiteY5" fmla="*/ 695496 h 724278"/>
                        <a:gd name="connsiteX6" fmla="*/ 0 w 230259"/>
                        <a:gd name="connsiteY6" fmla="*/ 28782 h 724278"/>
                        <a:gd name="connsiteX0" fmla="*/ 0 w 230259"/>
                        <a:gd name="connsiteY0" fmla="*/ 28782 h 724278"/>
                        <a:gd name="connsiteX1" fmla="*/ 115130 w 230259"/>
                        <a:gd name="connsiteY1" fmla="*/ 0 h 724278"/>
                        <a:gd name="connsiteX2" fmla="*/ 230260 w 230259"/>
                        <a:gd name="connsiteY2" fmla="*/ 28782 h 724278"/>
                        <a:gd name="connsiteX3" fmla="*/ 115130 w 230259"/>
                        <a:gd name="connsiteY3" fmla="*/ 57564 h 724278"/>
                        <a:gd name="connsiteX4" fmla="*/ 0 w 230259"/>
                        <a:gd name="connsiteY4" fmla="*/ 28782 h 724278"/>
                        <a:gd name="connsiteX0" fmla="*/ 230259 w 230259"/>
                        <a:gd name="connsiteY0" fmla="*/ 28782 h 724278"/>
                        <a:gd name="connsiteX1" fmla="*/ 115129 w 230259"/>
                        <a:gd name="connsiteY1" fmla="*/ 57564 h 724278"/>
                        <a:gd name="connsiteX2" fmla="*/ -1 w 230259"/>
                        <a:gd name="connsiteY2" fmla="*/ 28782 h 724278"/>
                        <a:gd name="connsiteX3" fmla="*/ 115129 w 230259"/>
                        <a:gd name="connsiteY3" fmla="*/ 0 h 724278"/>
                        <a:gd name="connsiteX4" fmla="*/ 230259 w 230259"/>
                        <a:gd name="connsiteY4" fmla="*/ 28782 h 724278"/>
                        <a:gd name="connsiteX5" fmla="*/ 230259 w 230259"/>
                        <a:gd name="connsiteY5" fmla="*/ 362139 h 724278"/>
                        <a:gd name="connsiteX6" fmla="*/ 230259 w 230259"/>
                        <a:gd name="connsiteY6" fmla="*/ 695496 h 724278"/>
                        <a:gd name="connsiteX7" fmla="*/ 115129 w 230259"/>
                        <a:gd name="connsiteY7" fmla="*/ 724278 h 724278"/>
                        <a:gd name="connsiteX8" fmla="*/ -1 w 230259"/>
                        <a:gd name="connsiteY8" fmla="*/ 695496 h 724278"/>
                        <a:gd name="connsiteX9" fmla="*/ 0 w 230259"/>
                        <a:gd name="connsiteY9" fmla="*/ 28782 h 72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59" h="724278" stroke="0" extrusionOk="0">
                          <a:moveTo>
                            <a:pt x="0" y="28782"/>
                          </a:moveTo>
                          <a:cubicBezTo>
                            <a:pt x="1682" y="54172"/>
                            <a:pt x="51536" y="49962"/>
                            <a:pt x="115130" y="57564"/>
                          </a:cubicBezTo>
                          <a:cubicBezTo>
                            <a:pt x="182252" y="57559"/>
                            <a:pt x="230391" y="45304"/>
                            <a:pt x="230260" y="28782"/>
                          </a:cubicBezTo>
                          <a:cubicBezTo>
                            <a:pt x="165529" y="266599"/>
                            <a:pt x="209449" y="498348"/>
                            <a:pt x="230259" y="695496"/>
                          </a:cubicBezTo>
                          <a:cubicBezTo>
                            <a:pt x="245863" y="708751"/>
                            <a:pt x="180809" y="726406"/>
                            <a:pt x="115129" y="724278"/>
                          </a:cubicBezTo>
                          <a:cubicBezTo>
                            <a:pt x="52973" y="725850"/>
                            <a:pt x="-73" y="710806"/>
                            <a:pt x="-1" y="695496"/>
                          </a:cubicBezTo>
                          <a:cubicBezTo>
                            <a:pt x="-8436" y="484839"/>
                            <a:pt x="22715" y="232686"/>
                            <a:pt x="0" y="28782"/>
                          </a:cubicBezTo>
                          <a:close/>
                        </a:path>
                        <a:path w="230259" h="724278" fill="lighten" stroke="0" extrusionOk="0">
                          <a:moveTo>
                            <a:pt x="0" y="28782"/>
                          </a:moveTo>
                          <a:cubicBezTo>
                            <a:pt x="2750" y="-714"/>
                            <a:pt x="56071" y="2733"/>
                            <a:pt x="115130" y="0"/>
                          </a:cubicBezTo>
                          <a:cubicBezTo>
                            <a:pt x="178560" y="1180"/>
                            <a:pt x="227577" y="12683"/>
                            <a:pt x="230260" y="28782"/>
                          </a:cubicBezTo>
                          <a:cubicBezTo>
                            <a:pt x="218755" y="36470"/>
                            <a:pt x="179407" y="58843"/>
                            <a:pt x="115130" y="57564"/>
                          </a:cubicBezTo>
                          <a:cubicBezTo>
                            <a:pt x="53515" y="57969"/>
                            <a:pt x="612" y="45455"/>
                            <a:pt x="0" y="28782"/>
                          </a:cubicBezTo>
                          <a:close/>
                        </a:path>
                        <a:path w="230259" h="724278" fill="none" extrusionOk="0">
                          <a:moveTo>
                            <a:pt x="230259" y="28782"/>
                          </a:moveTo>
                          <a:cubicBezTo>
                            <a:pt x="244250" y="41150"/>
                            <a:pt x="180347" y="66863"/>
                            <a:pt x="115129" y="57564"/>
                          </a:cubicBezTo>
                          <a:cubicBezTo>
                            <a:pt x="52659" y="60946"/>
                            <a:pt x="-850" y="40604"/>
                            <a:pt x="-1" y="28782"/>
                          </a:cubicBezTo>
                          <a:cubicBezTo>
                            <a:pt x="4648" y="18448"/>
                            <a:pt x="49898" y="-1831"/>
                            <a:pt x="115129" y="0"/>
                          </a:cubicBezTo>
                          <a:cubicBezTo>
                            <a:pt x="179887" y="2456"/>
                            <a:pt x="230107" y="13396"/>
                            <a:pt x="230259" y="28782"/>
                          </a:cubicBezTo>
                          <a:cubicBezTo>
                            <a:pt x="256476" y="103988"/>
                            <a:pt x="201613" y="266219"/>
                            <a:pt x="230259" y="362139"/>
                          </a:cubicBezTo>
                          <a:cubicBezTo>
                            <a:pt x="258905" y="458059"/>
                            <a:pt x="218103" y="570898"/>
                            <a:pt x="230259" y="695496"/>
                          </a:cubicBezTo>
                          <a:cubicBezTo>
                            <a:pt x="231556" y="714912"/>
                            <a:pt x="182308" y="722160"/>
                            <a:pt x="115129" y="724278"/>
                          </a:cubicBezTo>
                          <a:cubicBezTo>
                            <a:pt x="49020" y="722253"/>
                            <a:pt x="1881" y="708620"/>
                            <a:pt x="-1" y="695496"/>
                          </a:cubicBezTo>
                          <a:cubicBezTo>
                            <a:pt x="-32115" y="447153"/>
                            <a:pt x="8406" y="251060"/>
                            <a:pt x="0" y="28782"/>
                          </a:cubicBezTo>
                        </a:path>
                        <a:path w="230259" h="724278" fill="none" stroke="0" extrusionOk="0">
                          <a:moveTo>
                            <a:pt x="230259" y="28782"/>
                          </a:moveTo>
                          <a:cubicBezTo>
                            <a:pt x="220828" y="35176"/>
                            <a:pt x="183464" y="69041"/>
                            <a:pt x="115129" y="57564"/>
                          </a:cubicBezTo>
                          <a:cubicBezTo>
                            <a:pt x="51391" y="53777"/>
                            <a:pt x="612" y="45853"/>
                            <a:pt x="-1" y="28782"/>
                          </a:cubicBezTo>
                          <a:cubicBezTo>
                            <a:pt x="-3832" y="4829"/>
                            <a:pt x="57259" y="-6957"/>
                            <a:pt x="115129" y="0"/>
                          </a:cubicBezTo>
                          <a:cubicBezTo>
                            <a:pt x="179227" y="-338"/>
                            <a:pt x="230586" y="13001"/>
                            <a:pt x="230259" y="28782"/>
                          </a:cubicBezTo>
                          <a:cubicBezTo>
                            <a:pt x="245958" y="152314"/>
                            <a:pt x="210417" y="278793"/>
                            <a:pt x="230259" y="368806"/>
                          </a:cubicBezTo>
                          <a:cubicBezTo>
                            <a:pt x="250101" y="458819"/>
                            <a:pt x="226723" y="563415"/>
                            <a:pt x="230259" y="695496"/>
                          </a:cubicBezTo>
                          <a:cubicBezTo>
                            <a:pt x="245544" y="709917"/>
                            <a:pt x="169900" y="714569"/>
                            <a:pt x="115129" y="724278"/>
                          </a:cubicBezTo>
                          <a:cubicBezTo>
                            <a:pt x="53500" y="721046"/>
                            <a:pt x="741" y="715877"/>
                            <a:pt x="-1" y="695496"/>
                          </a:cubicBezTo>
                          <a:cubicBezTo>
                            <a:pt x="56818" y="480360"/>
                            <a:pt x="21976" y="239982"/>
                            <a:pt x="0" y="28782"/>
                          </a:cubicBezTo>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104" name="Straight Connector 103">
              <a:extLst>
                <a:ext uri="{FF2B5EF4-FFF2-40B4-BE49-F238E27FC236}">
                  <a16:creationId xmlns:a16="http://schemas.microsoft.com/office/drawing/2014/main" id="{409C2095-830F-D7A0-6C63-8A8FE2D7231C}"/>
                </a:ext>
              </a:extLst>
            </p:cNvPr>
            <p:cNvCxnSpPr>
              <a:cxnSpLocks/>
            </p:cNvCxnSpPr>
            <p:nvPr/>
          </p:nvCxnSpPr>
          <p:spPr bwMode="auto">
            <a:xfrm>
              <a:off x="4496602" y="3861048"/>
              <a:ext cx="372815" cy="432048"/>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105" name="Cylinder 104">
              <a:extLst>
                <a:ext uri="{FF2B5EF4-FFF2-40B4-BE49-F238E27FC236}">
                  <a16:creationId xmlns:a16="http://schemas.microsoft.com/office/drawing/2014/main" id="{F902B439-35A6-F958-32CE-05666AD41625}"/>
                </a:ext>
              </a:extLst>
            </p:cNvPr>
            <p:cNvSpPr/>
            <p:nvPr/>
          </p:nvSpPr>
          <p:spPr bwMode="auto">
            <a:xfrm rot="19067337">
              <a:off x="3977730" y="3249831"/>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106" name="Oval 105">
              <a:extLst>
                <a:ext uri="{FF2B5EF4-FFF2-40B4-BE49-F238E27FC236}">
                  <a16:creationId xmlns:a16="http://schemas.microsoft.com/office/drawing/2014/main" id="{B98129B4-5344-0092-8085-85ED122AA38F}"/>
                </a:ext>
              </a:extLst>
            </p:cNvPr>
            <p:cNvSpPr/>
            <p:nvPr/>
          </p:nvSpPr>
          <p:spPr bwMode="auto">
            <a:xfrm rot="19056749">
              <a:off x="3800081" y="3235575"/>
              <a:ext cx="298728" cy="78461"/>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107" name="Straight Connector 106">
              <a:extLst>
                <a:ext uri="{FF2B5EF4-FFF2-40B4-BE49-F238E27FC236}">
                  <a16:creationId xmlns:a16="http://schemas.microsoft.com/office/drawing/2014/main" id="{0E1ACAAD-1C11-3121-F6AA-3E896E8C7C78}"/>
                </a:ext>
              </a:extLst>
            </p:cNvPr>
            <p:cNvCxnSpPr>
              <a:cxnSpLocks/>
            </p:cNvCxnSpPr>
            <p:nvPr/>
          </p:nvCxnSpPr>
          <p:spPr bwMode="auto">
            <a:xfrm flipV="1">
              <a:off x="4151784" y="358066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6F2500DA-CAE8-4A80-3B15-2A63AB204336}"/>
                </a:ext>
              </a:extLst>
            </p:cNvPr>
            <p:cNvCxnSpPr>
              <a:cxnSpLocks/>
            </p:cNvCxnSpPr>
            <p:nvPr/>
          </p:nvCxnSpPr>
          <p:spPr bwMode="auto">
            <a:xfrm flipV="1">
              <a:off x="4151784" y="357899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09" name="Straight Connector 108">
              <a:extLst>
                <a:ext uri="{FF2B5EF4-FFF2-40B4-BE49-F238E27FC236}">
                  <a16:creationId xmlns:a16="http://schemas.microsoft.com/office/drawing/2014/main" id="{CA94B684-9389-016D-564A-68F32F83E083}"/>
                </a:ext>
              </a:extLst>
            </p:cNvPr>
            <p:cNvCxnSpPr>
              <a:cxnSpLocks/>
            </p:cNvCxnSpPr>
            <p:nvPr/>
          </p:nvCxnSpPr>
          <p:spPr bwMode="auto">
            <a:xfrm flipV="1">
              <a:off x="4072220" y="348180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10" name="Straight Connector 109">
              <a:extLst>
                <a:ext uri="{FF2B5EF4-FFF2-40B4-BE49-F238E27FC236}">
                  <a16:creationId xmlns:a16="http://schemas.microsoft.com/office/drawing/2014/main" id="{48A1B8C7-B4BE-D644-DC4A-33B55F960D2D}"/>
                </a:ext>
              </a:extLst>
            </p:cNvPr>
            <p:cNvCxnSpPr>
              <a:cxnSpLocks/>
            </p:cNvCxnSpPr>
            <p:nvPr/>
          </p:nvCxnSpPr>
          <p:spPr bwMode="auto">
            <a:xfrm flipV="1">
              <a:off x="4230515" y="368417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11" name="Straight Connector 110">
              <a:extLst>
                <a:ext uri="{FF2B5EF4-FFF2-40B4-BE49-F238E27FC236}">
                  <a16:creationId xmlns:a16="http://schemas.microsoft.com/office/drawing/2014/main" id="{97AA9939-A76B-C245-FA0A-BBE30B88A017}"/>
                </a:ext>
              </a:extLst>
            </p:cNvPr>
            <p:cNvCxnSpPr>
              <a:cxnSpLocks/>
            </p:cNvCxnSpPr>
            <p:nvPr/>
          </p:nvCxnSpPr>
          <p:spPr bwMode="auto">
            <a:xfrm flipV="1">
              <a:off x="4311093" y="377108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112" name="Cylinder 111">
              <a:extLst>
                <a:ext uri="{FF2B5EF4-FFF2-40B4-BE49-F238E27FC236}">
                  <a16:creationId xmlns:a16="http://schemas.microsoft.com/office/drawing/2014/main" id="{E854DD55-1CDC-2297-AF82-6F752F7219AF}"/>
                </a:ext>
              </a:extLst>
            </p:cNvPr>
            <p:cNvSpPr/>
            <p:nvPr/>
          </p:nvSpPr>
          <p:spPr bwMode="auto">
            <a:xfrm rot="19067337">
              <a:off x="3983165" y="3249832"/>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113" name="Cylinder 112">
              <a:extLst>
                <a:ext uri="{FF2B5EF4-FFF2-40B4-BE49-F238E27FC236}">
                  <a16:creationId xmlns:a16="http://schemas.microsoft.com/office/drawing/2014/main" id="{278C3CFB-E66E-6F3E-7C6D-8FF64336A237}"/>
                </a:ext>
              </a:extLst>
            </p:cNvPr>
            <p:cNvSpPr/>
            <p:nvPr/>
          </p:nvSpPr>
          <p:spPr bwMode="auto">
            <a:xfrm rot="19067337">
              <a:off x="4529266" y="3871649"/>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spTree>
    <p:extLst>
      <p:ext uri="{BB962C8B-B14F-4D97-AF65-F5344CB8AC3E}">
        <p14:creationId xmlns:p14="http://schemas.microsoft.com/office/powerpoint/2010/main" val="2961871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12" descr="Arrow: Clockwise curve with solid fill">
            <a:extLst>
              <a:ext uri="{FF2B5EF4-FFF2-40B4-BE49-F238E27FC236}">
                <a16:creationId xmlns:a16="http://schemas.microsoft.com/office/drawing/2014/main" id="{E65A9B7D-32D3-1254-103E-298B67E862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680000">
            <a:off x="3692325" y="2565121"/>
            <a:ext cx="797683" cy="1400317"/>
          </a:xfrm>
          <a:prstGeom prst="rect">
            <a:avLst/>
          </a:prstGeom>
        </p:spPr>
      </p:pic>
      <p:sp>
        <p:nvSpPr>
          <p:cNvPr id="28" name="TextBox 27">
            <a:extLst>
              <a:ext uri="{FF2B5EF4-FFF2-40B4-BE49-F238E27FC236}">
                <a16:creationId xmlns:a16="http://schemas.microsoft.com/office/drawing/2014/main" id="{5E70CD56-E980-15FF-8142-094FD8EC770D}"/>
              </a:ext>
            </a:extLst>
          </p:cNvPr>
          <p:cNvSpPr txBox="1"/>
          <p:nvPr/>
        </p:nvSpPr>
        <p:spPr bwMode="auto">
          <a:xfrm>
            <a:off x="4151784" y="1373214"/>
            <a:ext cx="3884906" cy="928180"/>
          </a:xfrm>
          <a:prstGeom prst="rect">
            <a:avLst/>
          </a:prstGeom>
          <a:solidFill>
            <a:srgbClr val="0099CC"/>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Hazard</a:t>
            </a:r>
            <a:endParaRPr lang="en-US" sz="1600" b="0" dirty="0">
              <a:solidFill>
                <a:schemeClr val="tx1"/>
              </a:solidFill>
              <a:latin typeface="Arial"/>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Biologically contaminated API (i.e., hazard). </a:t>
            </a:r>
          </a:p>
          <a:p>
            <a:pPr algn="ctr">
              <a:lnSpc>
                <a:spcPct val="81000"/>
              </a:lnSpc>
              <a:tabLst>
                <a:tab pos="678656" algn="l"/>
                <a:tab pos="1357313" algn="l"/>
                <a:tab pos="2035969" algn="l"/>
                <a:tab pos="2714625" algn="l"/>
                <a:tab pos="3393281" algn="l"/>
                <a:tab pos="4071938" algn="l"/>
                <a:tab pos="4750594" algn="l"/>
                <a:tab pos="5429250" algn="l"/>
              </a:tabLst>
            </a:pPr>
            <a:endParaRPr lang="en-US" sz="1600" b="0" dirty="0">
              <a:solidFill>
                <a:schemeClr val="tx1"/>
              </a:solidFill>
              <a:latin typeface="Arial"/>
              <a:cs typeface="Arial"/>
            </a:endParaRPr>
          </a:p>
        </p:txBody>
      </p:sp>
      <p:sp>
        <p:nvSpPr>
          <p:cNvPr id="33" name="TextBox 32">
            <a:extLst>
              <a:ext uri="{FF2B5EF4-FFF2-40B4-BE49-F238E27FC236}">
                <a16:creationId xmlns:a16="http://schemas.microsoft.com/office/drawing/2014/main" id="{BE661E0C-3F32-9616-83A6-AF3E46F5C11F}"/>
              </a:ext>
            </a:extLst>
          </p:cNvPr>
          <p:cNvSpPr txBox="1"/>
          <p:nvPr/>
        </p:nvSpPr>
        <p:spPr bwMode="auto">
          <a:xfrm>
            <a:off x="8644553" y="4647354"/>
            <a:ext cx="3375917" cy="1949998"/>
          </a:xfrm>
          <a:prstGeom prst="rect">
            <a:avLst/>
          </a:prstGeom>
          <a:solidFill>
            <a:srgbClr val="0099CC"/>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Harm</a:t>
            </a:r>
            <a:r>
              <a:rPr lang="en-US" sz="1600" i="1" dirty="0">
                <a:solidFill>
                  <a:schemeClr val="tx1"/>
                </a:solidFill>
                <a:latin typeface="Arial"/>
                <a:cs typeface="Arial"/>
              </a:rPr>
              <a:t> </a:t>
            </a:r>
            <a:endParaRPr lang="en-US" sz="1600" dirty="0">
              <a:solidFill>
                <a:schemeClr val="tx1"/>
              </a:solidFill>
            </a:endParaRPr>
          </a:p>
          <a:p>
            <a:r>
              <a:rPr lang="en-US" sz="1600" b="0" dirty="0">
                <a:solidFill>
                  <a:schemeClr val="tx1"/>
                </a:solidFill>
              </a:rPr>
              <a:t>Illness (potentially severe) or even death​ of the patient </a:t>
            </a:r>
          </a:p>
          <a:p>
            <a:endParaRPr lang="en-US" sz="1600" b="0" dirty="0">
              <a:solidFill>
                <a:schemeClr val="tx1"/>
              </a:solidFill>
            </a:endParaRPr>
          </a:p>
          <a:p>
            <a:r>
              <a:rPr lang="en-US" sz="1600" b="0" dirty="0">
                <a:solidFill>
                  <a:schemeClr val="tx1"/>
                </a:solidFill>
              </a:rPr>
              <a:t>Damage to health caused by patient exposure to medicine with biological contamination</a:t>
            </a:r>
            <a:endParaRPr lang="en-US" sz="16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  </a:t>
            </a:r>
          </a:p>
        </p:txBody>
      </p:sp>
      <p:sp>
        <p:nvSpPr>
          <p:cNvPr id="46" name="TextBox 45">
            <a:extLst>
              <a:ext uri="{FF2B5EF4-FFF2-40B4-BE49-F238E27FC236}">
                <a16:creationId xmlns:a16="http://schemas.microsoft.com/office/drawing/2014/main" id="{AD5DFB4B-6CA3-E4FD-E9AA-5CC69883978B}"/>
              </a:ext>
            </a:extLst>
          </p:cNvPr>
          <p:cNvSpPr txBox="1"/>
          <p:nvPr/>
        </p:nvSpPr>
        <p:spPr bwMode="auto">
          <a:xfrm>
            <a:off x="691101" y="2439722"/>
            <a:ext cx="1084505" cy="551218"/>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125" i="1" dirty="0">
                <a:solidFill>
                  <a:schemeClr val="tx1"/>
                </a:solidFill>
                <a:latin typeface="Arial"/>
                <a:cs typeface="Arial"/>
              </a:rPr>
              <a:t>Inadequate equipment sterilization</a:t>
            </a:r>
            <a:endParaRPr lang="en-US" sz="4875" dirty="0">
              <a:solidFill>
                <a:schemeClr val="tx1"/>
              </a:solidFill>
            </a:endParaRPr>
          </a:p>
        </p:txBody>
      </p:sp>
      <p:sp>
        <p:nvSpPr>
          <p:cNvPr id="49" name="Arrow: Left 48">
            <a:extLst>
              <a:ext uri="{FF2B5EF4-FFF2-40B4-BE49-F238E27FC236}">
                <a16:creationId xmlns:a16="http://schemas.microsoft.com/office/drawing/2014/main" id="{73DC1472-2FA0-98A6-F338-3EF9FC8CD145}"/>
              </a:ext>
            </a:extLst>
          </p:cNvPr>
          <p:cNvSpPr/>
          <p:nvPr/>
        </p:nvSpPr>
        <p:spPr bwMode="auto">
          <a:xfrm rot="12484261">
            <a:off x="1073452" y="3189907"/>
            <a:ext cx="589439" cy="101976"/>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36" name="TextBox 35">
            <a:extLst>
              <a:ext uri="{FF2B5EF4-FFF2-40B4-BE49-F238E27FC236}">
                <a16:creationId xmlns:a16="http://schemas.microsoft.com/office/drawing/2014/main" id="{75AE353C-4C96-4389-B1CF-0D509395FC7B}"/>
              </a:ext>
            </a:extLst>
          </p:cNvPr>
          <p:cNvSpPr txBox="1"/>
          <p:nvPr/>
        </p:nvSpPr>
        <p:spPr bwMode="auto">
          <a:xfrm>
            <a:off x="3982597" y="5121841"/>
            <a:ext cx="4420144" cy="1327007"/>
          </a:xfrm>
          <a:prstGeom prst="rect">
            <a:avLst/>
          </a:prstGeom>
          <a:solidFill>
            <a:srgbClr val="FFC000"/>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Risk</a:t>
            </a:r>
            <a:endParaRPr lang="en-US" sz="1600" b="0" dirty="0">
              <a:solidFill>
                <a:schemeClr val="tx1"/>
              </a:solidFill>
              <a:latin typeface="Arial"/>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The combination of probability of occurrence of patient harm by lack of availability of a critical medicine (Hazardous Situation)</a:t>
            </a: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and the severity of that Harm (untreated illness)</a:t>
            </a:r>
            <a:endParaRPr lang="en-US" sz="1600" b="0" dirty="0">
              <a:solidFill>
                <a:schemeClr val="tx1"/>
              </a:solidFill>
              <a:cs typeface="Arial"/>
            </a:endParaRPr>
          </a:p>
        </p:txBody>
      </p:sp>
      <p:pic>
        <p:nvPicPr>
          <p:cNvPr id="16" name="Graphic 12" descr="Arrow: Clockwise curve with solid fill">
            <a:extLst>
              <a:ext uri="{FF2B5EF4-FFF2-40B4-BE49-F238E27FC236}">
                <a16:creationId xmlns:a16="http://schemas.microsoft.com/office/drawing/2014/main" id="{3BA5D358-2E10-AD31-4B16-6CAF413589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408636">
            <a:off x="7665336" y="3093975"/>
            <a:ext cx="862653" cy="1511774"/>
          </a:xfrm>
          <a:prstGeom prst="rect">
            <a:avLst/>
          </a:prstGeom>
        </p:spPr>
      </p:pic>
      <p:sp>
        <p:nvSpPr>
          <p:cNvPr id="12" name="Title 2">
            <a:extLst>
              <a:ext uri="{FF2B5EF4-FFF2-40B4-BE49-F238E27FC236}">
                <a16:creationId xmlns:a16="http://schemas.microsoft.com/office/drawing/2014/main" id="{AA37839F-52E1-F917-9AD8-0E0A83655AA6}"/>
              </a:ext>
            </a:extLst>
          </p:cNvPr>
          <p:cNvSpPr txBox="1">
            <a:spLocks/>
          </p:cNvSpPr>
          <p:nvPr/>
        </p:nvSpPr>
        <p:spPr bwMode="auto">
          <a:xfrm>
            <a:off x="3719736" y="599857"/>
            <a:ext cx="6069047" cy="50032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3200" kern="0" dirty="0"/>
              <a:t>Failure Mode – Example 2</a:t>
            </a:r>
          </a:p>
          <a:p>
            <a:pPr algn="l"/>
            <a:endParaRPr lang="en-US" sz="1800" kern="0" dirty="0"/>
          </a:p>
        </p:txBody>
      </p:sp>
      <p:sp>
        <p:nvSpPr>
          <p:cNvPr id="25" name="TextBox 24">
            <a:extLst>
              <a:ext uri="{FF2B5EF4-FFF2-40B4-BE49-F238E27FC236}">
                <a16:creationId xmlns:a16="http://schemas.microsoft.com/office/drawing/2014/main" id="{23CAE5FA-A7FD-9A81-1BCE-B68E95EDB873}"/>
              </a:ext>
            </a:extLst>
          </p:cNvPr>
          <p:cNvSpPr txBox="1"/>
          <p:nvPr/>
        </p:nvSpPr>
        <p:spPr bwMode="auto">
          <a:xfrm>
            <a:off x="238512" y="1367711"/>
            <a:ext cx="3406775" cy="807634"/>
          </a:xfrm>
          <a:prstGeom prst="rect">
            <a:avLst/>
          </a:prstGeom>
          <a:solidFill>
            <a:srgbClr val="00CC99"/>
          </a:solidFill>
          <a:ln w="38100">
            <a:solidFill>
              <a:srgbClr val="00CC99"/>
            </a:solid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Failure Mode</a:t>
            </a:r>
          </a:p>
          <a:p>
            <a:pPr algn="ctr">
              <a:lnSpc>
                <a:spcPct val="100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Inadequate equipment sterilization</a:t>
            </a:r>
          </a:p>
          <a:p>
            <a:pPr algn="ctr">
              <a:lnSpc>
                <a:spcPct val="100000"/>
              </a:lnSpc>
              <a:tabLst>
                <a:tab pos="678656" algn="l"/>
                <a:tab pos="1357313" algn="l"/>
                <a:tab pos="2035969" algn="l"/>
                <a:tab pos="2714625" algn="l"/>
                <a:tab pos="3393281" algn="l"/>
                <a:tab pos="4071938" algn="l"/>
                <a:tab pos="4750594" algn="l"/>
                <a:tab pos="5429250" algn="l"/>
              </a:tabLst>
            </a:pPr>
            <a:endParaRPr lang="en-US" sz="1200" i="1" dirty="0">
              <a:solidFill>
                <a:schemeClr val="tx1"/>
              </a:solidFill>
              <a:latin typeface="Arial"/>
              <a:cs typeface="Arial"/>
            </a:endParaRPr>
          </a:p>
        </p:txBody>
      </p:sp>
      <p:sp>
        <p:nvSpPr>
          <p:cNvPr id="10" name="Multiplication Sign 9">
            <a:extLst>
              <a:ext uri="{FF2B5EF4-FFF2-40B4-BE49-F238E27FC236}">
                <a16:creationId xmlns:a16="http://schemas.microsoft.com/office/drawing/2014/main" id="{6B4A8FAA-A188-3E63-EDCB-909010EB92B0}"/>
              </a:ext>
            </a:extLst>
          </p:cNvPr>
          <p:cNvSpPr/>
          <p:nvPr/>
        </p:nvSpPr>
        <p:spPr bwMode="auto">
          <a:xfrm>
            <a:off x="7760341" y="3076282"/>
            <a:ext cx="542471" cy="1404256"/>
          </a:xfrm>
          <a:prstGeom prst="mathMultiply">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13" name="TextBox 12">
            <a:extLst>
              <a:ext uri="{FF2B5EF4-FFF2-40B4-BE49-F238E27FC236}">
                <a16:creationId xmlns:a16="http://schemas.microsoft.com/office/drawing/2014/main" id="{0BEB8DAE-C526-0D74-7E0E-CE34C0DE0D50}"/>
              </a:ext>
            </a:extLst>
          </p:cNvPr>
          <p:cNvSpPr txBox="1"/>
          <p:nvPr/>
        </p:nvSpPr>
        <p:spPr bwMode="auto">
          <a:xfrm>
            <a:off x="458909" y="5388375"/>
            <a:ext cx="2680793" cy="1115410"/>
          </a:xfrm>
          <a:prstGeom prst="rect">
            <a:avLst/>
          </a:prstGeom>
          <a:solidFill>
            <a:srgbClr val="FF0000"/>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latin typeface="Arial"/>
                <a:cs typeface="Arial"/>
              </a:rPr>
              <a:t>Impact of the Failure</a:t>
            </a:r>
            <a:endParaRPr lang="en-US" sz="1600" dirty="0"/>
          </a:p>
          <a:p>
            <a:pPr algn="ctr">
              <a:lnSpc>
                <a:spcPct val="100000"/>
              </a:lnSpc>
              <a:tabLst>
                <a:tab pos="678656" algn="l"/>
                <a:tab pos="1357313" algn="l"/>
                <a:tab pos="2035969" algn="l"/>
                <a:tab pos="2714625" algn="l"/>
                <a:tab pos="3393281" algn="l"/>
                <a:tab pos="4071938" algn="l"/>
                <a:tab pos="4750594" algn="l"/>
                <a:tab pos="5429250" algn="l"/>
              </a:tabLst>
            </a:pPr>
            <a:r>
              <a:rPr lang="en-US" sz="1600" dirty="0">
                <a:latin typeface="Arial"/>
                <a:cs typeface="Arial"/>
              </a:rPr>
              <a:t>Biological Contamination of Active Pharmaceutical Ingredient (API) </a:t>
            </a:r>
            <a:endParaRPr lang="en-US" sz="1600" dirty="0"/>
          </a:p>
        </p:txBody>
      </p:sp>
      <p:sp>
        <p:nvSpPr>
          <p:cNvPr id="2" name="TextBox 1">
            <a:extLst>
              <a:ext uri="{FF2B5EF4-FFF2-40B4-BE49-F238E27FC236}">
                <a16:creationId xmlns:a16="http://schemas.microsoft.com/office/drawing/2014/main" id="{F629DE99-7AFE-6656-6C68-273C7367D47F}"/>
              </a:ext>
            </a:extLst>
          </p:cNvPr>
          <p:cNvSpPr txBox="1"/>
          <p:nvPr/>
        </p:nvSpPr>
        <p:spPr bwMode="auto">
          <a:xfrm>
            <a:off x="8472264" y="1412776"/>
            <a:ext cx="3548206" cy="787885"/>
          </a:xfrm>
          <a:prstGeom prst="rect">
            <a:avLst/>
          </a:prstGeom>
          <a:solidFill>
            <a:srgbClr val="00CC99"/>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Hazardous Situation</a:t>
            </a:r>
            <a:endParaRPr lang="en-US" sz="1600" b="0" dirty="0">
              <a:solidFill>
                <a:schemeClr val="tx1"/>
              </a:solidFill>
              <a:latin typeface="Arial"/>
              <a:cs typeface="Arial"/>
            </a:endParaRPr>
          </a:p>
          <a:p>
            <a:r>
              <a:rPr lang="en-US" sz="1600" b="0" dirty="0">
                <a:solidFill>
                  <a:schemeClr val="tx1"/>
                </a:solidFill>
                <a:latin typeface="Arial"/>
              </a:rPr>
              <a:t>Injection of medicine with biological contamination.   </a:t>
            </a:r>
          </a:p>
        </p:txBody>
      </p:sp>
      <p:sp>
        <p:nvSpPr>
          <p:cNvPr id="3" name="TextBox 2">
            <a:extLst>
              <a:ext uri="{FF2B5EF4-FFF2-40B4-BE49-F238E27FC236}">
                <a16:creationId xmlns:a16="http://schemas.microsoft.com/office/drawing/2014/main" id="{151A492A-E3EB-56C3-130B-28A1900A8F02}"/>
              </a:ext>
            </a:extLst>
          </p:cNvPr>
          <p:cNvSpPr txBox="1"/>
          <p:nvPr/>
        </p:nvSpPr>
        <p:spPr bwMode="auto">
          <a:xfrm>
            <a:off x="9120336" y="2888840"/>
            <a:ext cx="2309880" cy="1404256"/>
          </a:xfrm>
          <a:prstGeom prst="rect">
            <a:avLst/>
          </a:prstGeom>
          <a:solidFill>
            <a:schemeClr val="bg2">
              <a:lumMod val="20000"/>
              <a:lumOff val="80000"/>
            </a:schemeClr>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defPPr>
              <a:defRPr lang="en-GB"/>
            </a:defPPr>
            <a:lvl1pPr algn="ctr">
              <a:lnSpc>
                <a:spcPct val="100000"/>
              </a:lnSpc>
              <a:tabLst>
                <a:tab pos="678656" algn="l"/>
                <a:tab pos="1357313" algn="l"/>
                <a:tab pos="2035969" algn="l"/>
                <a:tab pos="2714625" algn="l"/>
                <a:tab pos="3393281" algn="l"/>
                <a:tab pos="4071938" algn="l"/>
                <a:tab pos="4750594" algn="l"/>
                <a:tab pos="5429250" algn="l"/>
              </a:tabLst>
              <a:defRPr sz="1600" u="none">
                <a:solidFill>
                  <a:schemeClr val="tx1"/>
                </a:solidFill>
                <a:latin typeface="Arial"/>
                <a:cs typeface="Arial"/>
              </a:defRPr>
            </a:lvl1pPr>
          </a:lstStyle>
          <a:p>
            <a:r>
              <a:rPr lang="en-US" dirty="0">
                <a:solidFill>
                  <a:srgbClr val="FF0000"/>
                </a:solidFill>
              </a:rPr>
              <a:t>The Hazardous Situation and Harm were prevented via the risk controls that were in place.</a:t>
            </a:r>
          </a:p>
        </p:txBody>
      </p:sp>
      <p:grpSp>
        <p:nvGrpSpPr>
          <p:cNvPr id="5" name="Group 4">
            <a:extLst>
              <a:ext uri="{FF2B5EF4-FFF2-40B4-BE49-F238E27FC236}">
                <a16:creationId xmlns:a16="http://schemas.microsoft.com/office/drawing/2014/main" id="{B037531B-5024-49CF-A289-AC8542EAB838}"/>
              </a:ext>
            </a:extLst>
          </p:cNvPr>
          <p:cNvGrpSpPr/>
          <p:nvPr/>
        </p:nvGrpSpPr>
        <p:grpSpPr>
          <a:xfrm>
            <a:off x="5028309" y="3133818"/>
            <a:ext cx="2160240" cy="1432088"/>
            <a:chOff x="5015880" y="3191892"/>
            <a:chExt cx="2160240" cy="1432088"/>
          </a:xfrm>
        </p:grpSpPr>
        <p:sp>
          <p:nvSpPr>
            <p:cNvPr id="7" name="Rectangle 6">
              <a:extLst>
                <a:ext uri="{FF2B5EF4-FFF2-40B4-BE49-F238E27FC236}">
                  <a16:creationId xmlns:a16="http://schemas.microsoft.com/office/drawing/2014/main" id="{8C6E1F1D-A5FC-5F08-4BF1-43210B4A65B1}"/>
                </a:ext>
              </a:extLst>
            </p:cNvPr>
            <p:cNvSpPr/>
            <p:nvPr/>
          </p:nvSpPr>
          <p:spPr bwMode="auto">
            <a:xfrm>
              <a:off x="5015880" y="3191892"/>
              <a:ext cx="2160240" cy="741164"/>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8" name="Rectangle 7">
              <a:extLst>
                <a:ext uri="{FF2B5EF4-FFF2-40B4-BE49-F238E27FC236}">
                  <a16:creationId xmlns:a16="http://schemas.microsoft.com/office/drawing/2014/main" id="{57F508FD-D5BF-75D9-0D3D-B4CB2C3160B6}"/>
                </a:ext>
              </a:extLst>
            </p:cNvPr>
            <p:cNvSpPr/>
            <p:nvPr/>
          </p:nvSpPr>
          <p:spPr bwMode="auto">
            <a:xfrm>
              <a:off x="5015880" y="3933056"/>
              <a:ext cx="2160240" cy="172613"/>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9" name="Straight Connector 8">
              <a:extLst>
                <a:ext uri="{FF2B5EF4-FFF2-40B4-BE49-F238E27FC236}">
                  <a16:creationId xmlns:a16="http://schemas.microsoft.com/office/drawing/2014/main" id="{F6CDBC92-463F-F7FB-F81A-0C2861E9A888}"/>
                </a:ext>
              </a:extLst>
            </p:cNvPr>
            <p:cNvCxnSpPr>
              <a:cxnSpLocks/>
            </p:cNvCxnSpPr>
            <p:nvPr/>
          </p:nvCxnSpPr>
          <p:spPr bwMode="auto">
            <a:xfrm>
              <a:off x="5303912"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4EDA3472-77F8-356E-A39A-441742491269}"/>
                </a:ext>
              </a:extLst>
            </p:cNvPr>
            <p:cNvCxnSpPr>
              <a:cxnSpLocks/>
            </p:cNvCxnSpPr>
            <p:nvPr/>
          </p:nvCxnSpPr>
          <p:spPr bwMode="auto">
            <a:xfrm>
              <a:off x="6888088"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sp>
          <p:nvSpPr>
            <p:cNvPr id="14" name="Cylinder 13">
              <a:extLst>
                <a:ext uri="{FF2B5EF4-FFF2-40B4-BE49-F238E27FC236}">
                  <a16:creationId xmlns:a16="http://schemas.microsoft.com/office/drawing/2014/main" id="{DB56EC2F-A3F8-53E8-1971-B664F5D5FC04}"/>
                </a:ext>
              </a:extLst>
            </p:cNvPr>
            <p:cNvSpPr/>
            <p:nvPr/>
          </p:nvSpPr>
          <p:spPr bwMode="auto">
            <a:xfrm>
              <a:off x="5203230"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5" name="Cylinder 14">
              <a:extLst>
                <a:ext uri="{FF2B5EF4-FFF2-40B4-BE49-F238E27FC236}">
                  <a16:creationId xmlns:a16="http://schemas.microsoft.com/office/drawing/2014/main" id="{EA61C505-FE6E-EF06-9656-77BD6AC773E9}"/>
                </a:ext>
              </a:extLst>
            </p:cNvPr>
            <p:cNvSpPr/>
            <p:nvPr/>
          </p:nvSpPr>
          <p:spPr bwMode="auto">
            <a:xfrm>
              <a:off x="54938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7" name="Cylinder 16">
              <a:extLst>
                <a:ext uri="{FF2B5EF4-FFF2-40B4-BE49-F238E27FC236}">
                  <a16:creationId xmlns:a16="http://schemas.microsoft.com/office/drawing/2014/main" id="{8222163A-B509-68F0-5481-E39946F96E7F}"/>
                </a:ext>
              </a:extLst>
            </p:cNvPr>
            <p:cNvSpPr/>
            <p:nvPr/>
          </p:nvSpPr>
          <p:spPr bwMode="auto">
            <a:xfrm>
              <a:off x="5779294"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8" name="Cylinder 17">
              <a:extLst>
                <a:ext uri="{FF2B5EF4-FFF2-40B4-BE49-F238E27FC236}">
                  <a16:creationId xmlns:a16="http://schemas.microsoft.com/office/drawing/2014/main" id="{EF19F0E6-423D-5135-EAC7-AE462D76B8CB}"/>
                </a:ext>
              </a:extLst>
            </p:cNvPr>
            <p:cNvSpPr/>
            <p:nvPr/>
          </p:nvSpPr>
          <p:spPr bwMode="auto">
            <a:xfrm>
              <a:off x="6067326"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6" name="Cylinder 25">
              <a:extLst>
                <a:ext uri="{FF2B5EF4-FFF2-40B4-BE49-F238E27FC236}">
                  <a16:creationId xmlns:a16="http://schemas.microsoft.com/office/drawing/2014/main" id="{A9331FF1-F705-6F20-0DEB-93571142A3B7}"/>
                </a:ext>
              </a:extLst>
            </p:cNvPr>
            <p:cNvSpPr/>
            <p:nvPr/>
          </p:nvSpPr>
          <p:spPr bwMode="auto">
            <a:xfrm>
              <a:off x="6355358" y="3613550"/>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7" name="Cylinder 26">
              <a:extLst>
                <a:ext uri="{FF2B5EF4-FFF2-40B4-BE49-F238E27FC236}">
                  <a16:creationId xmlns:a16="http://schemas.microsoft.com/office/drawing/2014/main" id="{CB586AD6-9D6C-092C-4F34-7056A30887B2}"/>
                </a:ext>
              </a:extLst>
            </p:cNvPr>
            <p:cNvSpPr/>
            <p:nvPr/>
          </p:nvSpPr>
          <p:spPr bwMode="auto">
            <a:xfrm>
              <a:off x="66381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9" name="Cylinder 28">
              <a:extLst>
                <a:ext uri="{FF2B5EF4-FFF2-40B4-BE49-F238E27FC236}">
                  <a16:creationId xmlns:a16="http://schemas.microsoft.com/office/drawing/2014/main" id="{FA288A34-25B1-E29B-6DD0-1EB6A2E3F5DD}"/>
                </a:ext>
              </a:extLst>
            </p:cNvPr>
            <p:cNvSpPr/>
            <p:nvPr/>
          </p:nvSpPr>
          <p:spPr bwMode="auto">
            <a:xfrm>
              <a:off x="6926221"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0" name="Oval 29">
              <a:extLst>
                <a:ext uri="{FF2B5EF4-FFF2-40B4-BE49-F238E27FC236}">
                  <a16:creationId xmlns:a16="http://schemas.microsoft.com/office/drawing/2014/main" id="{964406BC-11B7-0587-77D5-53005244800C}"/>
                </a:ext>
              </a:extLst>
            </p:cNvPr>
            <p:cNvSpPr/>
            <p:nvPr/>
          </p:nvSpPr>
          <p:spPr bwMode="auto">
            <a:xfrm>
              <a:off x="6975596" y="3955591"/>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1" name="Oval 30">
              <a:extLst>
                <a:ext uri="{FF2B5EF4-FFF2-40B4-BE49-F238E27FC236}">
                  <a16:creationId xmlns:a16="http://schemas.microsoft.com/office/drawing/2014/main" id="{2A6ACE0D-11FD-D5D5-B0EE-43246DFFF7CC}"/>
                </a:ext>
              </a:extLst>
            </p:cNvPr>
            <p:cNvSpPr/>
            <p:nvPr/>
          </p:nvSpPr>
          <p:spPr bwMode="auto">
            <a:xfrm>
              <a:off x="6713599"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2" name="Oval 31">
              <a:extLst>
                <a:ext uri="{FF2B5EF4-FFF2-40B4-BE49-F238E27FC236}">
                  <a16:creationId xmlns:a16="http://schemas.microsoft.com/office/drawing/2014/main" id="{2C78DF32-8F0F-5396-8309-73B4A0322653}"/>
                </a:ext>
              </a:extLst>
            </p:cNvPr>
            <p:cNvSpPr/>
            <p:nvPr/>
          </p:nvSpPr>
          <p:spPr bwMode="auto">
            <a:xfrm>
              <a:off x="6435453"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4" name="Oval 33">
              <a:extLst>
                <a:ext uri="{FF2B5EF4-FFF2-40B4-BE49-F238E27FC236}">
                  <a16:creationId xmlns:a16="http://schemas.microsoft.com/office/drawing/2014/main" id="{6D23C578-AF94-5633-B006-8BBF34EC6FC3}"/>
                </a:ext>
              </a:extLst>
            </p:cNvPr>
            <p:cNvSpPr/>
            <p:nvPr/>
          </p:nvSpPr>
          <p:spPr bwMode="auto">
            <a:xfrm>
              <a:off x="6162588"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5" name="Oval 34">
              <a:extLst>
                <a:ext uri="{FF2B5EF4-FFF2-40B4-BE49-F238E27FC236}">
                  <a16:creationId xmlns:a16="http://schemas.microsoft.com/office/drawing/2014/main" id="{AD86640F-476E-2F4E-7529-5ACDF392FDEC}"/>
                </a:ext>
              </a:extLst>
            </p:cNvPr>
            <p:cNvSpPr/>
            <p:nvPr/>
          </p:nvSpPr>
          <p:spPr bwMode="auto">
            <a:xfrm>
              <a:off x="588972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7" name="Oval 36">
              <a:extLst>
                <a:ext uri="{FF2B5EF4-FFF2-40B4-BE49-F238E27FC236}">
                  <a16:creationId xmlns:a16="http://schemas.microsoft.com/office/drawing/2014/main" id="{AC630421-90D2-7648-D9A1-A4E706B3031C}"/>
                </a:ext>
              </a:extLst>
            </p:cNvPr>
            <p:cNvSpPr/>
            <p:nvPr/>
          </p:nvSpPr>
          <p:spPr bwMode="auto">
            <a:xfrm>
              <a:off x="5622445"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8" name="Oval 37">
              <a:extLst>
                <a:ext uri="{FF2B5EF4-FFF2-40B4-BE49-F238E27FC236}">
                  <a16:creationId xmlns:a16="http://schemas.microsoft.com/office/drawing/2014/main" id="{93B7A5DD-063A-819B-EFA1-5880D7BDE66E}"/>
                </a:ext>
              </a:extLst>
            </p:cNvPr>
            <p:cNvSpPr/>
            <p:nvPr/>
          </p:nvSpPr>
          <p:spPr bwMode="auto">
            <a:xfrm>
              <a:off x="537208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9" name="Oval 38">
              <a:extLst>
                <a:ext uri="{FF2B5EF4-FFF2-40B4-BE49-F238E27FC236}">
                  <a16:creationId xmlns:a16="http://schemas.microsoft.com/office/drawing/2014/main" id="{49EE33A2-25A9-3AC4-C1E0-84297C6CBB2F}"/>
                </a:ext>
              </a:extLst>
            </p:cNvPr>
            <p:cNvSpPr/>
            <p:nvPr/>
          </p:nvSpPr>
          <p:spPr bwMode="auto">
            <a:xfrm>
              <a:off x="5118389"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40" name="Group 39">
            <a:extLst>
              <a:ext uri="{FF2B5EF4-FFF2-40B4-BE49-F238E27FC236}">
                <a16:creationId xmlns:a16="http://schemas.microsoft.com/office/drawing/2014/main" id="{89B67C44-D661-3DA1-88CE-664E4A689061}"/>
              </a:ext>
            </a:extLst>
          </p:cNvPr>
          <p:cNvGrpSpPr/>
          <p:nvPr/>
        </p:nvGrpSpPr>
        <p:grpSpPr>
          <a:xfrm>
            <a:off x="1701703" y="3210857"/>
            <a:ext cx="890784" cy="667391"/>
            <a:chOff x="3738643" y="3628553"/>
            <a:chExt cx="890784" cy="667391"/>
          </a:xfrm>
        </p:grpSpPr>
        <p:sp>
          <p:nvSpPr>
            <p:cNvPr id="41" name="Star: 7 Points 40">
              <a:extLst>
                <a:ext uri="{FF2B5EF4-FFF2-40B4-BE49-F238E27FC236}">
                  <a16:creationId xmlns:a16="http://schemas.microsoft.com/office/drawing/2014/main" id="{F21483C6-D5FA-0C54-ED93-32F91808A174}"/>
                </a:ext>
              </a:extLst>
            </p:cNvPr>
            <p:cNvSpPr/>
            <p:nvPr/>
          </p:nvSpPr>
          <p:spPr bwMode="auto">
            <a:xfrm flipH="1">
              <a:off x="3858472" y="37286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2" name="Star: 7 Points 41">
              <a:extLst>
                <a:ext uri="{FF2B5EF4-FFF2-40B4-BE49-F238E27FC236}">
                  <a16:creationId xmlns:a16="http://schemas.microsoft.com/office/drawing/2014/main" id="{614926BE-9973-5384-BB41-39D5BF1EFD77}"/>
                </a:ext>
              </a:extLst>
            </p:cNvPr>
            <p:cNvSpPr/>
            <p:nvPr/>
          </p:nvSpPr>
          <p:spPr bwMode="auto">
            <a:xfrm flipH="1">
              <a:off x="4010872" y="38810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3" name="Star: 7 Points 42">
              <a:extLst>
                <a:ext uri="{FF2B5EF4-FFF2-40B4-BE49-F238E27FC236}">
                  <a16:creationId xmlns:a16="http://schemas.microsoft.com/office/drawing/2014/main" id="{B17D5E2D-0688-6FB5-506B-453A3A521473}"/>
                </a:ext>
              </a:extLst>
            </p:cNvPr>
            <p:cNvSpPr/>
            <p:nvPr/>
          </p:nvSpPr>
          <p:spPr bwMode="auto">
            <a:xfrm flipH="1">
              <a:off x="3738643" y="40334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4" name="Star: 7 Points 43">
              <a:extLst>
                <a:ext uri="{FF2B5EF4-FFF2-40B4-BE49-F238E27FC236}">
                  <a16:creationId xmlns:a16="http://schemas.microsoft.com/office/drawing/2014/main" id="{590ADF99-1219-FB7E-6E65-79BD48D5E2E4}"/>
                </a:ext>
              </a:extLst>
            </p:cNvPr>
            <p:cNvSpPr/>
            <p:nvPr/>
          </p:nvSpPr>
          <p:spPr bwMode="auto">
            <a:xfrm flipH="1">
              <a:off x="4305630" y="3955330"/>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5" name="Star: 7 Points 44">
              <a:extLst>
                <a:ext uri="{FF2B5EF4-FFF2-40B4-BE49-F238E27FC236}">
                  <a16:creationId xmlns:a16="http://schemas.microsoft.com/office/drawing/2014/main" id="{68840B92-0884-57FC-345E-290D2D4BC77D}"/>
                </a:ext>
              </a:extLst>
            </p:cNvPr>
            <p:cNvSpPr/>
            <p:nvPr/>
          </p:nvSpPr>
          <p:spPr bwMode="auto">
            <a:xfrm flipH="1">
              <a:off x="4194591" y="3628553"/>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47" name="Group 46">
            <a:extLst>
              <a:ext uri="{FF2B5EF4-FFF2-40B4-BE49-F238E27FC236}">
                <a16:creationId xmlns:a16="http://schemas.microsoft.com/office/drawing/2014/main" id="{44A40BE9-08C5-2EF4-BA44-405082A3F49E}"/>
              </a:ext>
            </a:extLst>
          </p:cNvPr>
          <p:cNvGrpSpPr/>
          <p:nvPr/>
        </p:nvGrpSpPr>
        <p:grpSpPr>
          <a:xfrm>
            <a:off x="447437" y="2637793"/>
            <a:ext cx="2664296" cy="2699575"/>
            <a:chOff x="5879976" y="1950993"/>
            <a:chExt cx="2664296" cy="2699575"/>
          </a:xfrm>
          <a:solidFill>
            <a:srgbClr val="000000">
              <a:alpha val="34000"/>
            </a:srgbClr>
          </a:solidFill>
        </p:grpSpPr>
        <p:sp>
          <p:nvSpPr>
            <p:cNvPr id="48" name="Rectangle 47">
              <a:extLst>
                <a:ext uri="{FF2B5EF4-FFF2-40B4-BE49-F238E27FC236}">
                  <a16:creationId xmlns:a16="http://schemas.microsoft.com/office/drawing/2014/main" id="{01843430-FF75-7B4D-B67B-F64B6CAD83D4}"/>
                </a:ext>
              </a:extLst>
            </p:cNvPr>
            <p:cNvSpPr/>
            <p:nvPr/>
          </p:nvSpPr>
          <p:spPr bwMode="auto">
            <a:xfrm>
              <a:off x="5879976" y="3642456"/>
              <a:ext cx="2664296" cy="1008112"/>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0" name="Rectangle 49">
              <a:extLst>
                <a:ext uri="{FF2B5EF4-FFF2-40B4-BE49-F238E27FC236}">
                  <a16:creationId xmlns:a16="http://schemas.microsoft.com/office/drawing/2014/main" id="{D7B2575A-F836-90FD-8F52-17FDB648ED7A}"/>
                </a:ext>
              </a:extLst>
            </p:cNvPr>
            <p:cNvSpPr/>
            <p:nvPr/>
          </p:nvSpPr>
          <p:spPr bwMode="auto">
            <a:xfrm>
              <a:off x="6168008"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1" name="Rectangle 50">
              <a:extLst>
                <a:ext uri="{FF2B5EF4-FFF2-40B4-BE49-F238E27FC236}">
                  <a16:creationId xmlns:a16="http://schemas.microsoft.com/office/drawing/2014/main" id="{1CD01C88-5505-AFF1-04AA-8B1A08061FDB}"/>
                </a:ext>
              </a:extLst>
            </p:cNvPr>
            <p:cNvSpPr/>
            <p:nvPr/>
          </p:nvSpPr>
          <p:spPr bwMode="auto">
            <a:xfrm>
              <a:off x="6960096"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2" name="Rectangle 51">
              <a:extLst>
                <a:ext uri="{FF2B5EF4-FFF2-40B4-BE49-F238E27FC236}">
                  <a16:creationId xmlns:a16="http://schemas.microsoft.com/office/drawing/2014/main" id="{B8FB7CEE-30A8-1534-F640-815D5054F2CF}"/>
                </a:ext>
              </a:extLst>
            </p:cNvPr>
            <p:cNvSpPr/>
            <p:nvPr/>
          </p:nvSpPr>
          <p:spPr bwMode="auto">
            <a:xfrm>
              <a:off x="7752184"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3" name="Trapezoid 52">
              <a:extLst>
                <a:ext uri="{FF2B5EF4-FFF2-40B4-BE49-F238E27FC236}">
                  <a16:creationId xmlns:a16="http://schemas.microsoft.com/office/drawing/2014/main" id="{1AC47417-2F9A-E2BB-2023-BD78F47EA8CB}"/>
                </a:ext>
              </a:extLst>
            </p:cNvPr>
            <p:cNvSpPr/>
            <p:nvPr/>
          </p:nvSpPr>
          <p:spPr bwMode="auto">
            <a:xfrm>
              <a:off x="8040216" y="1950993"/>
              <a:ext cx="504056" cy="1653616"/>
            </a:xfrm>
            <a:prstGeom prst="trapezoid">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4" name="Diagonal Stripe 53">
              <a:extLst>
                <a:ext uri="{FF2B5EF4-FFF2-40B4-BE49-F238E27FC236}">
                  <a16:creationId xmlns:a16="http://schemas.microsoft.com/office/drawing/2014/main" id="{D0F048E6-192F-B9D7-E1FD-EFDB33940E42}"/>
                </a:ext>
              </a:extLst>
            </p:cNvPr>
            <p:cNvSpPr/>
            <p:nvPr/>
          </p:nvSpPr>
          <p:spPr bwMode="auto">
            <a:xfrm rot="1010912">
              <a:off x="5926348" y="3282415"/>
              <a:ext cx="2137840" cy="648072"/>
            </a:xfrm>
            <a:prstGeom prst="diagStrip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spTree>
    <p:extLst>
      <p:ext uri="{BB962C8B-B14F-4D97-AF65-F5344CB8AC3E}">
        <p14:creationId xmlns:p14="http://schemas.microsoft.com/office/powerpoint/2010/main" val="1504753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89C7E97C-F376-2DF2-F911-67522C405629}"/>
              </a:ext>
            </a:extLst>
          </p:cNvPr>
          <p:cNvGrpSpPr/>
          <p:nvPr/>
        </p:nvGrpSpPr>
        <p:grpSpPr>
          <a:xfrm>
            <a:off x="5182436" y="3959972"/>
            <a:ext cx="2160240" cy="1432088"/>
            <a:chOff x="5015880" y="3191892"/>
            <a:chExt cx="2160240" cy="1432088"/>
          </a:xfrm>
        </p:grpSpPr>
        <p:sp>
          <p:nvSpPr>
            <p:cNvPr id="50" name="Rectangle 49">
              <a:extLst>
                <a:ext uri="{FF2B5EF4-FFF2-40B4-BE49-F238E27FC236}">
                  <a16:creationId xmlns:a16="http://schemas.microsoft.com/office/drawing/2014/main" id="{D04D344C-6F75-821C-148B-0187D4F003CD}"/>
                </a:ext>
              </a:extLst>
            </p:cNvPr>
            <p:cNvSpPr/>
            <p:nvPr/>
          </p:nvSpPr>
          <p:spPr bwMode="auto">
            <a:xfrm>
              <a:off x="5015880" y="3191892"/>
              <a:ext cx="2160240" cy="741164"/>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1" name="Rectangle 50">
              <a:extLst>
                <a:ext uri="{FF2B5EF4-FFF2-40B4-BE49-F238E27FC236}">
                  <a16:creationId xmlns:a16="http://schemas.microsoft.com/office/drawing/2014/main" id="{9D246F9E-5560-6BE7-A9AD-3590C7B100C2}"/>
                </a:ext>
              </a:extLst>
            </p:cNvPr>
            <p:cNvSpPr/>
            <p:nvPr/>
          </p:nvSpPr>
          <p:spPr bwMode="auto">
            <a:xfrm>
              <a:off x="5015880" y="3933056"/>
              <a:ext cx="2160240" cy="172613"/>
            </a:xfrm>
            <a:prstGeom prst="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52" name="Straight Connector 51">
              <a:extLst>
                <a:ext uri="{FF2B5EF4-FFF2-40B4-BE49-F238E27FC236}">
                  <a16:creationId xmlns:a16="http://schemas.microsoft.com/office/drawing/2014/main" id="{1413BCC0-7707-95B3-B068-AB943BE6348F}"/>
                </a:ext>
              </a:extLst>
            </p:cNvPr>
            <p:cNvCxnSpPr>
              <a:cxnSpLocks/>
            </p:cNvCxnSpPr>
            <p:nvPr/>
          </p:nvCxnSpPr>
          <p:spPr bwMode="auto">
            <a:xfrm>
              <a:off x="5303912"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6B1310D5-1A5F-36E6-D6C1-5D875367D16B}"/>
                </a:ext>
              </a:extLst>
            </p:cNvPr>
            <p:cNvCxnSpPr>
              <a:cxnSpLocks/>
            </p:cNvCxnSpPr>
            <p:nvPr/>
          </p:nvCxnSpPr>
          <p:spPr bwMode="auto">
            <a:xfrm>
              <a:off x="6888088" y="4105669"/>
              <a:ext cx="0" cy="518311"/>
            </a:xfrm>
            <a:prstGeom prst="line">
              <a:avLst/>
            </a:prstGeom>
            <a:solidFill>
              <a:srgbClr val="00B8FF"/>
            </a:solidFill>
            <a:ln w="174625" cap="flat" cmpd="sng" algn="ctr">
              <a:solidFill>
                <a:schemeClr val="tx1"/>
              </a:solidFill>
              <a:prstDash val="solid"/>
              <a:round/>
              <a:headEnd type="none" w="med" len="med"/>
              <a:tailEnd type="none" w="med" len="med"/>
            </a:ln>
            <a:effectLst/>
          </p:spPr>
        </p:cxnSp>
        <p:sp>
          <p:nvSpPr>
            <p:cNvPr id="54" name="Cylinder 53">
              <a:extLst>
                <a:ext uri="{FF2B5EF4-FFF2-40B4-BE49-F238E27FC236}">
                  <a16:creationId xmlns:a16="http://schemas.microsoft.com/office/drawing/2014/main" id="{6EB0074A-86D4-FD90-C9E8-9ED339E0159C}"/>
                </a:ext>
              </a:extLst>
            </p:cNvPr>
            <p:cNvSpPr/>
            <p:nvPr/>
          </p:nvSpPr>
          <p:spPr bwMode="auto">
            <a:xfrm>
              <a:off x="5203230"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5" name="Cylinder 54">
              <a:extLst>
                <a:ext uri="{FF2B5EF4-FFF2-40B4-BE49-F238E27FC236}">
                  <a16:creationId xmlns:a16="http://schemas.microsoft.com/office/drawing/2014/main" id="{843474DD-A4BD-7523-54D3-739F07AD86CD}"/>
                </a:ext>
              </a:extLst>
            </p:cNvPr>
            <p:cNvSpPr/>
            <p:nvPr/>
          </p:nvSpPr>
          <p:spPr bwMode="auto">
            <a:xfrm>
              <a:off x="54938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6" name="Cylinder 55">
              <a:extLst>
                <a:ext uri="{FF2B5EF4-FFF2-40B4-BE49-F238E27FC236}">
                  <a16:creationId xmlns:a16="http://schemas.microsoft.com/office/drawing/2014/main" id="{9248BD46-30B5-14D3-7D11-348C4DAAE9F5}"/>
                </a:ext>
              </a:extLst>
            </p:cNvPr>
            <p:cNvSpPr/>
            <p:nvPr/>
          </p:nvSpPr>
          <p:spPr bwMode="auto">
            <a:xfrm>
              <a:off x="5779294"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8" name="Cylinder 57">
              <a:extLst>
                <a:ext uri="{FF2B5EF4-FFF2-40B4-BE49-F238E27FC236}">
                  <a16:creationId xmlns:a16="http://schemas.microsoft.com/office/drawing/2014/main" id="{F1951DE6-AF41-2306-B961-AB9FBCB49A52}"/>
                </a:ext>
              </a:extLst>
            </p:cNvPr>
            <p:cNvSpPr/>
            <p:nvPr/>
          </p:nvSpPr>
          <p:spPr bwMode="auto">
            <a:xfrm>
              <a:off x="6067326"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9" name="Cylinder 58">
              <a:extLst>
                <a:ext uri="{FF2B5EF4-FFF2-40B4-BE49-F238E27FC236}">
                  <a16:creationId xmlns:a16="http://schemas.microsoft.com/office/drawing/2014/main" id="{7B887D71-60EA-1A66-22B6-6D055FE24194}"/>
                </a:ext>
              </a:extLst>
            </p:cNvPr>
            <p:cNvSpPr/>
            <p:nvPr/>
          </p:nvSpPr>
          <p:spPr bwMode="auto">
            <a:xfrm>
              <a:off x="6355358" y="3613550"/>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0" name="Cylinder 59">
              <a:extLst>
                <a:ext uri="{FF2B5EF4-FFF2-40B4-BE49-F238E27FC236}">
                  <a16:creationId xmlns:a16="http://schemas.microsoft.com/office/drawing/2014/main" id="{04C06DBA-CF28-4374-0DCB-07886E71D34A}"/>
                </a:ext>
              </a:extLst>
            </p:cNvPr>
            <p:cNvSpPr/>
            <p:nvPr/>
          </p:nvSpPr>
          <p:spPr bwMode="auto">
            <a:xfrm>
              <a:off x="6638189"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1" name="Cylinder 60">
              <a:extLst>
                <a:ext uri="{FF2B5EF4-FFF2-40B4-BE49-F238E27FC236}">
                  <a16:creationId xmlns:a16="http://schemas.microsoft.com/office/drawing/2014/main" id="{F844728D-E9E4-6BD8-CC1B-B110DF56F47D}"/>
                </a:ext>
              </a:extLst>
            </p:cNvPr>
            <p:cNvSpPr/>
            <p:nvPr/>
          </p:nvSpPr>
          <p:spPr bwMode="auto">
            <a:xfrm>
              <a:off x="6926221" y="3605461"/>
              <a:ext cx="100682" cy="284682"/>
            </a:xfrm>
            <a:prstGeom prst="can">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2" name="Oval 61">
              <a:extLst>
                <a:ext uri="{FF2B5EF4-FFF2-40B4-BE49-F238E27FC236}">
                  <a16:creationId xmlns:a16="http://schemas.microsoft.com/office/drawing/2014/main" id="{DF519C5D-D73C-3C06-3874-E4F94ACE2071}"/>
                </a:ext>
              </a:extLst>
            </p:cNvPr>
            <p:cNvSpPr/>
            <p:nvPr/>
          </p:nvSpPr>
          <p:spPr bwMode="auto">
            <a:xfrm>
              <a:off x="6975596" y="3955591"/>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3" name="Oval 62">
              <a:extLst>
                <a:ext uri="{FF2B5EF4-FFF2-40B4-BE49-F238E27FC236}">
                  <a16:creationId xmlns:a16="http://schemas.microsoft.com/office/drawing/2014/main" id="{90A9236F-D900-41C1-73A0-0FBF62C7CCE2}"/>
                </a:ext>
              </a:extLst>
            </p:cNvPr>
            <p:cNvSpPr/>
            <p:nvPr/>
          </p:nvSpPr>
          <p:spPr bwMode="auto">
            <a:xfrm>
              <a:off x="6713599"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4" name="Oval 63">
              <a:extLst>
                <a:ext uri="{FF2B5EF4-FFF2-40B4-BE49-F238E27FC236}">
                  <a16:creationId xmlns:a16="http://schemas.microsoft.com/office/drawing/2014/main" id="{E4547101-CF3D-0BA0-AE1C-E9B66D1014DD}"/>
                </a:ext>
              </a:extLst>
            </p:cNvPr>
            <p:cNvSpPr/>
            <p:nvPr/>
          </p:nvSpPr>
          <p:spPr bwMode="auto">
            <a:xfrm>
              <a:off x="6435453" y="3955592"/>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5" name="Oval 64">
              <a:extLst>
                <a:ext uri="{FF2B5EF4-FFF2-40B4-BE49-F238E27FC236}">
                  <a16:creationId xmlns:a16="http://schemas.microsoft.com/office/drawing/2014/main" id="{1215465C-F696-0E07-9161-680FD785117E}"/>
                </a:ext>
              </a:extLst>
            </p:cNvPr>
            <p:cNvSpPr/>
            <p:nvPr/>
          </p:nvSpPr>
          <p:spPr bwMode="auto">
            <a:xfrm>
              <a:off x="6162588"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6" name="Oval 65">
              <a:extLst>
                <a:ext uri="{FF2B5EF4-FFF2-40B4-BE49-F238E27FC236}">
                  <a16:creationId xmlns:a16="http://schemas.microsoft.com/office/drawing/2014/main" id="{58B392E0-8B77-7BF8-519A-286E14B78D1B}"/>
                </a:ext>
              </a:extLst>
            </p:cNvPr>
            <p:cNvSpPr/>
            <p:nvPr/>
          </p:nvSpPr>
          <p:spPr bwMode="auto">
            <a:xfrm>
              <a:off x="588972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7" name="Oval 66">
              <a:extLst>
                <a:ext uri="{FF2B5EF4-FFF2-40B4-BE49-F238E27FC236}">
                  <a16:creationId xmlns:a16="http://schemas.microsoft.com/office/drawing/2014/main" id="{92549FA6-CD4C-E9BB-B06A-71C61338C838}"/>
                </a:ext>
              </a:extLst>
            </p:cNvPr>
            <p:cNvSpPr/>
            <p:nvPr/>
          </p:nvSpPr>
          <p:spPr bwMode="auto">
            <a:xfrm>
              <a:off x="5622445"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8" name="Oval 67">
              <a:extLst>
                <a:ext uri="{FF2B5EF4-FFF2-40B4-BE49-F238E27FC236}">
                  <a16:creationId xmlns:a16="http://schemas.microsoft.com/office/drawing/2014/main" id="{977B4334-70AF-94F5-C1E3-B04DE925BC7B}"/>
                </a:ext>
              </a:extLst>
            </p:cNvPr>
            <p:cNvSpPr/>
            <p:nvPr/>
          </p:nvSpPr>
          <p:spPr bwMode="auto">
            <a:xfrm>
              <a:off x="5372083"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9" name="Oval 68">
              <a:extLst>
                <a:ext uri="{FF2B5EF4-FFF2-40B4-BE49-F238E27FC236}">
                  <a16:creationId xmlns:a16="http://schemas.microsoft.com/office/drawing/2014/main" id="{207A1FCA-367D-483F-7475-14221A133816}"/>
                </a:ext>
              </a:extLst>
            </p:cNvPr>
            <p:cNvSpPr/>
            <p:nvPr/>
          </p:nvSpPr>
          <p:spPr bwMode="auto">
            <a:xfrm>
              <a:off x="5118389" y="3955593"/>
              <a:ext cx="113515" cy="12147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pic>
        <p:nvPicPr>
          <p:cNvPr id="24" name="Graphic 12" descr="Arrow: Clockwise curve with solid fill">
            <a:extLst>
              <a:ext uri="{FF2B5EF4-FFF2-40B4-BE49-F238E27FC236}">
                <a16:creationId xmlns:a16="http://schemas.microsoft.com/office/drawing/2014/main" id="{E65A9B7D-32D3-1254-103E-298B67E862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680000">
            <a:off x="3987473" y="3461095"/>
            <a:ext cx="797683" cy="1400317"/>
          </a:xfrm>
          <a:prstGeom prst="rect">
            <a:avLst/>
          </a:prstGeom>
        </p:spPr>
      </p:pic>
      <p:sp>
        <p:nvSpPr>
          <p:cNvPr id="29" name="TextBox 28">
            <a:extLst>
              <a:ext uri="{FF2B5EF4-FFF2-40B4-BE49-F238E27FC236}">
                <a16:creationId xmlns:a16="http://schemas.microsoft.com/office/drawing/2014/main" id="{FD29FDB2-39E7-5AC5-07F5-89DA39C7D014}"/>
              </a:ext>
            </a:extLst>
          </p:cNvPr>
          <p:cNvSpPr txBox="1"/>
          <p:nvPr/>
        </p:nvSpPr>
        <p:spPr bwMode="auto">
          <a:xfrm>
            <a:off x="8587632" y="3647907"/>
            <a:ext cx="3548206" cy="953123"/>
          </a:xfrm>
          <a:prstGeom prst="rect">
            <a:avLst/>
          </a:prstGeom>
          <a:solidFill>
            <a:srgbClr val="00CC99"/>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800" u="sng" dirty="0">
                <a:solidFill>
                  <a:schemeClr val="tx1"/>
                </a:solidFill>
                <a:latin typeface="Arial"/>
                <a:cs typeface="Arial"/>
              </a:rPr>
              <a:t>Hazardous Situation</a:t>
            </a:r>
            <a:endParaRPr lang="en-US" sz="18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Lack of product availability of the critical drug product  may lead to patient harm</a:t>
            </a:r>
            <a:endParaRPr lang="en-US" sz="1600" b="0" u="sng" dirty="0">
              <a:solidFill>
                <a:schemeClr val="tx1"/>
              </a:solidFill>
              <a:latin typeface="Arial"/>
              <a:cs typeface="Arial"/>
            </a:endParaRPr>
          </a:p>
        </p:txBody>
      </p:sp>
      <p:sp>
        <p:nvSpPr>
          <p:cNvPr id="33" name="TextBox 32">
            <a:extLst>
              <a:ext uri="{FF2B5EF4-FFF2-40B4-BE49-F238E27FC236}">
                <a16:creationId xmlns:a16="http://schemas.microsoft.com/office/drawing/2014/main" id="{BE661E0C-3F32-9616-83A6-AF3E46F5C11F}"/>
              </a:ext>
            </a:extLst>
          </p:cNvPr>
          <p:cNvSpPr txBox="1"/>
          <p:nvPr/>
        </p:nvSpPr>
        <p:spPr bwMode="auto">
          <a:xfrm>
            <a:off x="9048328" y="5367554"/>
            <a:ext cx="2574133" cy="1373814"/>
          </a:xfrm>
          <a:prstGeom prst="rect">
            <a:avLst/>
          </a:prstGeom>
          <a:solidFill>
            <a:srgbClr val="0099CC"/>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Harm</a:t>
            </a:r>
            <a:r>
              <a:rPr lang="en-US" sz="1600" i="1" dirty="0">
                <a:solidFill>
                  <a:schemeClr val="tx1"/>
                </a:solidFill>
                <a:latin typeface="Arial"/>
                <a:cs typeface="Arial"/>
              </a:rPr>
              <a:t> </a:t>
            </a:r>
            <a:endParaRPr lang="en-US" sz="16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Untreated illness (potentially severe) or even death​ of the patient due to lack of availability of a critical drug product  </a:t>
            </a:r>
          </a:p>
        </p:txBody>
      </p:sp>
      <p:sp>
        <p:nvSpPr>
          <p:cNvPr id="34" name="TextBox 33">
            <a:extLst>
              <a:ext uri="{FF2B5EF4-FFF2-40B4-BE49-F238E27FC236}">
                <a16:creationId xmlns:a16="http://schemas.microsoft.com/office/drawing/2014/main" id="{64AD9D8A-DE4E-722F-45A1-E6D77C049B7C}"/>
              </a:ext>
            </a:extLst>
          </p:cNvPr>
          <p:cNvSpPr txBox="1"/>
          <p:nvPr/>
        </p:nvSpPr>
        <p:spPr bwMode="auto">
          <a:xfrm>
            <a:off x="3935760" y="2300640"/>
            <a:ext cx="4470705" cy="1344384"/>
          </a:xfrm>
          <a:prstGeom prst="rect">
            <a:avLst/>
          </a:prstGeom>
          <a:solidFill>
            <a:srgbClr val="0099CC"/>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tabLst>
                <a:tab pos="678656" algn="l"/>
                <a:tab pos="1357313" algn="l"/>
                <a:tab pos="2035969" algn="l"/>
                <a:tab pos="2714625" algn="l"/>
                <a:tab pos="3393281" algn="l"/>
                <a:tab pos="4071938" algn="l"/>
                <a:tab pos="4750594" algn="l"/>
                <a:tab pos="5429250" algn="l"/>
              </a:tabLst>
            </a:pPr>
            <a:r>
              <a:rPr lang="en-US" sz="1600" u="sng">
                <a:solidFill>
                  <a:schemeClr val="tx1"/>
                </a:solidFill>
                <a:latin typeface="Arial"/>
                <a:cs typeface="Arial"/>
              </a:rPr>
              <a:t>Hazard</a:t>
            </a:r>
            <a:endParaRPr lang="en-US" sz="1600" b="0" dirty="0">
              <a:solidFill>
                <a:schemeClr val="tx1"/>
              </a:solidFill>
              <a:cs typeface="Arial"/>
            </a:endParaRPr>
          </a:p>
          <a:p>
            <a:pPr algn="ctr">
              <a:lnSpc>
                <a:spcPct val="100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Lack of supplier reliability for a critical drug product component (i.e., API) and hence lack of product availability of a critical drug product that can lead to patient harm</a:t>
            </a:r>
          </a:p>
        </p:txBody>
      </p:sp>
      <p:sp>
        <p:nvSpPr>
          <p:cNvPr id="46" name="TextBox 45">
            <a:extLst>
              <a:ext uri="{FF2B5EF4-FFF2-40B4-BE49-F238E27FC236}">
                <a16:creationId xmlns:a16="http://schemas.microsoft.com/office/drawing/2014/main" id="{AD5DFB4B-6CA3-E4FD-E9AA-5CC69883978B}"/>
              </a:ext>
            </a:extLst>
          </p:cNvPr>
          <p:cNvSpPr txBox="1"/>
          <p:nvPr/>
        </p:nvSpPr>
        <p:spPr bwMode="auto">
          <a:xfrm>
            <a:off x="984009" y="2298987"/>
            <a:ext cx="2462932" cy="928180"/>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600" dirty="0">
                <a:solidFill>
                  <a:schemeClr val="tx1"/>
                </a:solidFill>
                <a:latin typeface="Arial"/>
                <a:cs typeface="Arial"/>
              </a:rPr>
              <a:t>Failure to maintain a state of control for microbial contamination</a:t>
            </a:r>
          </a:p>
        </p:txBody>
      </p:sp>
      <p:sp>
        <p:nvSpPr>
          <p:cNvPr id="49" name="Arrow: Left 48">
            <a:extLst>
              <a:ext uri="{FF2B5EF4-FFF2-40B4-BE49-F238E27FC236}">
                <a16:creationId xmlns:a16="http://schemas.microsoft.com/office/drawing/2014/main" id="{73DC1472-2FA0-98A6-F338-3EF9FC8CD145}"/>
              </a:ext>
            </a:extLst>
          </p:cNvPr>
          <p:cNvSpPr/>
          <p:nvPr/>
        </p:nvSpPr>
        <p:spPr bwMode="auto">
          <a:xfrm rot="13176528">
            <a:off x="1570960" y="3337856"/>
            <a:ext cx="501623" cy="74849"/>
          </a:xfrm>
          <a:prstGeom prst="leftArrow">
            <a:avLst/>
          </a:prstGeom>
          <a:solidFill>
            <a:schemeClr val="tx1"/>
          </a:solidFill>
          <a:ln w="9525" cap="flat" cmpd="sng" algn="ctr">
            <a:solidFill>
              <a:schemeClr val="tx2"/>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36" name="TextBox 35">
            <a:extLst>
              <a:ext uri="{FF2B5EF4-FFF2-40B4-BE49-F238E27FC236}">
                <a16:creationId xmlns:a16="http://schemas.microsoft.com/office/drawing/2014/main" id="{75AE353C-4C96-4389-B1CF-0D509395FC7B}"/>
              </a:ext>
            </a:extLst>
          </p:cNvPr>
          <p:cNvSpPr txBox="1"/>
          <p:nvPr/>
        </p:nvSpPr>
        <p:spPr bwMode="auto">
          <a:xfrm>
            <a:off x="3917300" y="5589240"/>
            <a:ext cx="4626972" cy="1127593"/>
          </a:xfrm>
          <a:prstGeom prst="rect">
            <a:avLst/>
          </a:prstGeom>
          <a:solidFill>
            <a:srgbClr val="FFC000"/>
          </a:solidFill>
          <a:ln w="2857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Risk</a:t>
            </a:r>
            <a:endParaRPr lang="en-US" sz="1600" b="0" dirty="0">
              <a:solidFill>
                <a:schemeClr val="tx1"/>
              </a:solidFill>
              <a:latin typeface="Arial"/>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The combination of probability of occurrence of patient harm by lack of availability of a critical medicine (Hazardous Situation)</a:t>
            </a:r>
          </a:p>
          <a:p>
            <a:pPr algn="ctr">
              <a:lnSpc>
                <a:spcPct val="81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and the severity of that Harm (untreated illness)</a:t>
            </a:r>
            <a:endParaRPr lang="en-US" sz="1600" b="0" dirty="0">
              <a:solidFill>
                <a:schemeClr val="tx1"/>
              </a:solidFill>
              <a:cs typeface="Arial"/>
            </a:endParaRPr>
          </a:p>
        </p:txBody>
      </p:sp>
      <p:sp>
        <p:nvSpPr>
          <p:cNvPr id="4" name="TextBox 3">
            <a:extLst>
              <a:ext uri="{FF2B5EF4-FFF2-40B4-BE49-F238E27FC236}">
                <a16:creationId xmlns:a16="http://schemas.microsoft.com/office/drawing/2014/main" id="{0EE52364-07F5-D0EB-6BB1-597DE3282E41}"/>
              </a:ext>
            </a:extLst>
          </p:cNvPr>
          <p:cNvSpPr txBox="1"/>
          <p:nvPr/>
        </p:nvSpPr>
        <p:spPr bwMode="auto">
          <a:xfrm>
            <a:off x="3790148" y="996562"/>
            <a:ext cx="8283323" cy="1136294"/>
          </a:xfrm>
          <a:prstGeom prst="rect">
            <a:avLst/>
          </a:prstGeom>
          <a:solidFill>
            <a:schemeClr val="accent3">
              <a:lumMod val="85000"/>
            </a:schemeClr>
          </a:solidFill>
          <a:ln w="28575">
            <a:solidFill>
              <a:schemeClr val="tx1"/>
            </a:solidFill>
            <a:round/>
            <a:headEnd/>
            <a:tailEnd/>
          </a:ln>
          <a:effectLst>
            <a:outerShdw blurRad="44450" dist="27940" dir="5400000" algn="ctr">
              <a:srgbClr val="000000">
                <a:alpha val="32000"/>
              </a:srgbClr>
            </a:outerShdw>
          </a:effectLst>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4C4C4C"/>
                </a:solidFill>
                <a:latin typeface="+mn-lt"/>
                <a:cs typeface="Lucida Sans Unicode"/>
              </a:rPr>
              <a:t>The impact to product quality (e.g., biologically contaminated API ) of an initial failure can become a root cause of another failure (e.g., loss of a state </a:t>
            </a:r>
            <a:r>
              <a:rPr lang="en-US" sz="1600">
                <a:solidFill>
                  <a:srgbClr val="4C4C4C"/>
                </a:solidFill>
                <a:latin typeface="+mn-lt"/>
                <a:cs typeface="Lucida Sans Unicode"/>
              </a:rPr>
              <a:t>of control). </a:t>
            </a:r>
            <a:r>
              <a:rPr lang="en-US" sz="1600" dirty="0">
                <a:solidFill>
                  <a:srgbClr val="4C4C4C"/>
                </a:solidFill>
                <a:latin typeface="+mn-lt"/>
                <a:cs typeface="Lucida Sans Unicode"/>
              </a:rPr>
              <a:t>The effect of the new failure leads to cessation of manufacturing that may impact supply reliability for a critical drug product API (i.e., hazard) and hence lack of product availability that may ultimately lead to patient harm.</a:t>
            </a:r>
          </a:p>
        </p:txBody>
      </p:sp>
      <p:sp>
        <p:nvSpPr>
          <p:cNvPr id="10" name="Multiplication Sign 9">
            <a:extLst>
              <a:ext uri="{FF2B5EF4-FFF2-40B4-BE49-F238E27FC236}">
                <a16:creationId xmlns:a16="http://schemas.microsoft.com/office/drawing/2014/main" id="{6B4A8FAA-A188-3E63-EDCB-909010EB92B0}"/>
              </a:ext>
            </a:extLst>
          </p:cNvPr>
          <p:cNvSpPr/>
          <p:nvPr/>
        </p:nvSpPr>
        <p:spPr bwMode="auto">
          <a:xfrm>
            <a:off x="4120243" y="3524189"/>
            <a:ext cx="542471" cy="1404256"/>
          </a:xfrm>
          <a:prstGeom prst="mathMultiply">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sp>
        <p:nvSpPr>
          <p:cNvPr id="11" name="Multiplication Sign 10">
            <a:extLst>
              <a:ext uri="{FF2B5EF4-FFF2-40B4-BE49-F238E27FC236}">
                <a16:creationId xmlns:a16="http://schemas.microsoft.com/office/drawing/2014/main" id="{D7A56697-0968-32B1-BD2A-347E2AB0571B}"/>
              </a:ext>
            </a:extLst>
          </p:cNvPr>
          <p:cNvSpPr/>
          <p:nvPr/>
        </p:nvSpPr>
        <p:spPr bwMode="auto">
          <a:xfrm>
            <a:off x="5870523" y="3544417"/>
            <a:ext cx="851688" cy="1857038"/>
          </a:xfrm>
          <a:prstGeom prst="mathMultiply">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a:ln>
                <a:noFill/>
              </a:ln>
              <a:solidFill>
                <a:schemeClr val="bg1"/>
              </a:solidFill>
              <a:effectLst/>
              <a:latin typeface="Arial" charset="0"/>
              <a:cs typeface="Lucida Sans Unicode" charset="0"/>
            </a:endParaRPr>
          </a:p>
        </p:txBody>
      </p:sp>
      <p:pic>
        <p:nvPicPr>
          <p:cNvPr id="16" name="Graphic 12" descr="Arrow: Clockwise curve with solid fill">
            <a:extLst>
              <a:ext uri="{FF2B5EF4-FFF2-40B4-BE49-F238E27FC236}">
                <a16:creationId xmlns:a16="http://schemas.microsoft.com/office/drawing/2014/main" id="{3BA5D358-2E10-AD31-4B16-6CAF413589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510019">
            <a:off x="7620386" y="3902352"/>
            <a:ext cx="862653" cy="1478859"/>
          </a:xfrm>
          <a:prstGeom prst="rect">
            <a:avLst/>
          </a:prstGeom>
        </p:spPr>
      </p:pic>
      <p:sp>
        <p:nvSpPr>
          <p:cNvPr id="12" name="Title 2">
            <a:extLst>
              <a:ext uri="{FF2B5EF4-FFF2-40B4-BE49-F238E27FC236}">
                <a16:creationId xmlns:a16="http://schemas.microsoft.com/office/drawing/2014/main" id="{AA37839F-52E1-F917-9AD8-0E0A83655AA6}"/>
              </a:ext>
            </a:extLst>
          </p:cNvPr>
          <p:cNvSpPr txBox="1">
            <a:spLocks/>
          </p:cNvSpPr>
          <p:nvPr/>
        </p:nvSpPr>
        <p:spPr bwMode="auto">
          <a:xfrm>
            <a:off x="3783426" y="169886"/>
            <a:ext cx="4512598" cy="79666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3200" kern="0" dirty="0"/>
              <a:t>Failure Mode – Example 3</a:t>
            </a:r>
          </a:p>
        </p:txBody>
      </p:sp>
      <p:sp>
        <p:nvSpPr>
          <p:cNvPr id="25" name="TextBox 24">
            <a:extLst>
              <a:ext uri="{FF2B5EF4-FFF2-40B4-BE49-F238E27FC236}">
                <a16:creationId xmlns:a16="http://schemas.microsoft.com/office/drawing/2014/main" id="{23CAE5FA-A7FD-9A81-1BCE-B68E95EDB873}"/>
              </a:ext>
            </a:extLst>
          </p:cNvPr>
          <p:cNvSpPr txBox="1"/>
          <p:nvPr/>
        </p:nvSpPr>
        <p:spPr bwMode="auto">
          <a:xfrm>
            <a:off x="176226" y="1198678"/>
            <a:ext cx="3406775" cy="869189"/>
          </a:xfrm>
          <a:prstGeom prst="rect">
            <a:avLst/>
          </a:prstGeom>
          <a:solidFill>
            <a:srgbClr val="00CC99"/>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Arial"/>
                <a:cs typeface="Arial"/>
              </a:rPr>
              <a:t>Failure Mode</a:t>
            </a:r>
          </a:p>
          <a:p>
            <a:pPr algn="ctr">
              <a:lnSpc>
                <a:spcPct val="100000"/>
              </a:lnSpc>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Failure to maintain a state of control for microbial contamination</a:t>
            </a:r>
            <a:endParaRPr lang="en-US" sz="1600" i="1" dirty="0">
              <a:solidFill>
                <a:schemeClr val="tx1"/>
              </a:solidFill>
              <a:latin typeface="Arial"/>
              <a:cs typeface="Arial"/>
            </a:endParaRPr>
          </a:p>
        </p:txBody>
      </p:sp>
      <p:sp>
        <p:nvSpPr>
          <p:cNvPr id="9" name="TextBox 8">
            <a:extLst>
              <a:ext uri="{FF2B5EF4-FFF2-40B4-BE49-F238E27FC236}">
                <a16:creationId xmlns:a16="http://schemas.microsoft.com/office/drawing/2014/main" id="{DBED34F4-BAE2-0E8A-D7C6-2C0C103CF5B8}"/>
              </a:ext>
            </a:extLst>
          </p:cNvPr>
          <p:cNvSpPr txBox="1"/>
          <p:nvPr/>
        </p:nvSpPr>
        <p:spPr bwMode="auto">
          <a:xfrm>
            <a:off x="715266" y="5492820"/>
            <a:ext cx="2335950" cy="869189"/>
          </a:xfrm>
          <a:prstGeom prst="rect">
            <a:avLst/>
          </a:prstGeom>
          <a:solidFill>
            <a:srgbClr val="FF0000"/>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100000"/>
              </a:lnSpc>
              <a:tabLst>
                <a:tab pos="678656" algn="l"/>
                <a:tab pos="1357313" algn="l"/>
                <a:tab pos="2035969" algn="l"/>
                <a:tab pos="2714625" algn="l"/>
                <a:tab pos="3393281" algn="l"/>
                <a:tab pos="4071938" algn="l"/>
                <a:tab pos="4750594" algn="l"/>
                <a:tab pos="5429250" algn="l"/>
              </a:tabLst>
            </a:pPr>
            <a:r>
              <a:rPr lang="en-US" sz="1600" u="sng" dirty="0">
                <a:latin typeface="Arial"/>
                <a:cs typeface="Arial"/>
              </a:rPr>
              <a:t>Impact of the Failure</a:t>
            </a:r>
            <a:endParaRPr lang="en-US" sz="1600" dirty="0"/>
          </a:p>
          <a:p>
            <a:pPr algn="ctr">
              <a:lnSpc>
                <a:spcPct val="100000"/>
              </a:lnSpc>
              <a:tabLst>
                <a:tab pos="678656" algn="l"/>
                <a:tab pos="1357313" algn="l"/>
                <a:tab pos="2035969" algn="l"/>
                <a:tab pos="2714625" algn="l"/>
                <a:tab pos="3393281" algn="l"/>
                <a:tab pos="4071938" algn="l"/>
                <a:tab pos="4750594" algn="l"/>
                <a:tab pos="5429250" algn="l"/>
              </a:tabLst>
            </a:pPr>
            <a:r>
              <a:rPr lang="en-US" sz="1600" dirty="0">
                <a:latin typeface="Arial"/>
                <a:cs typeface="Arial"/>
              </a:rPr>
              <a:t>Lack of supplier reliability</a:t>
            </a:r>
            <a:endParaRPr lang="en-US" sz="1600" dirty="0"/>
          </a:p>
        </p:txBody>
      </p:sp>
      <p:grpSp>
        <p:nvGrpSpPr>
          <p:cNvPr id="17" name="Group 16">
            <a:extLst>
              <a:ext uri="{FF2B5EF4-FFF2-40B4-BE49-F238E27FC236}">
                <a16:creationId xmlns:a16="http://schemas.microsoft.com/office/drawing/2014/main" id="{33BF64FA-29F2-7A9A-E5E4-DEF2BF2B31A5}"/>
              </a:ext>
            </a:extLst>
          </p:cNvPr>
          <p:cNvGrpSpPr/>
          <p:nvPr/>
        </p:nvGrpSpPr>
        <p:grpSpPr>
          <a:xfrm>
            <a:off x="547465" y="2747134"/>
            <a:ext cx="2664296" cy="2699575"/>
            <a:chOff x="5879976" y="1950993"/>
            <a:chExt cx="2664296" cy="2699575"/>
          </a:xfrm>
          <a:solidFill>
            <a:srgbClr val="000000">
              <a:alpha val="34000"/>
            </a:srgbClr>
          </a:solidFill>
        </p:grpSpPr>
        <p:sp>
          <p:nvSpPr>
            <p:cNvPr id="18" name="Rectangle 17">
              <a:extLst>
                <a:ext uri="{FF2B5EF4-FFF2-40B4-BE49-F238E27FC236}">
                  <a16:creationId xmlns:a16="http://schemas.microsoft.com/office/drawing/2014/main" id="{5A1699D5-8365-554D-0B5D-87C23BB2CEC6}"/>
                </a:ext>
              </a:extLst>
            </p:cNvPr>
            <p:cNvSpPr/>
            <p:nvPr/>
          </p:nvSpPr>
          <p:spPr bwMode="auto">
            <a:xfrm>
              <a:off x="5879976" y="3642456"/>
              <a:ext cx="2664296" cy="1008112"/>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6" name="Rectangle 25">
              <a:extLst>
                <a:ext uri="{FF2B5EF4-FFF2-40B4-BE49-F238E27FC236}">
                  <a16:creationId xmlns:a16="http://schemas.microsoft.com/office/drawing/2014/main" id="{352F008D-F23D-D4F1-4810-AFAB09FE1D41}"/>
                </a:ext>
              </a:extLst>
            </p:cNvPr>
            <p:cNvSpPr/>
            <p:nvPr/>
          </p:nvSpPr>
          <p:spPr bwMode="auto">
            <a:xfrm>
              <a:off x="6168008"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7" name="Rectangle 26">
              <a:extLst>
                <a:ext uri="{FF2B5EF4-FFF2-40B4-BE49-F238E27FC236}">
                  <a16:creationId xmlns:a16="http://schemas.microsoft.com/office/drawing/2014/main" id="{6B8011D8-DFC4-63F3-75D0-8C72AB4097C3}"/>
                </a:ext>
              </a:extLst>
            </p:cNvPr>
            <p:cNvSpPr/>
            <p:nvPr/>
          </p:nvSpPr>
          <p:spPr bwMode="auto">
            <a:xfrm>
              <a:off x="6960096"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8" name="Rectangle 27">
              <a:extLst>
                <a:ext uri="{FF2B5EF4-FFF2-40B4-BE49-F238E27FC236}">
                  <a16:creationId xmlns:a16="http://schemas.microsoft.com/office/drawing/2014/main" id="{C581313E-0953-A94E-B825-405E98E36A9D}"/>
                </a:ext>
              </a:extLst>
            </p:cNvPr>
            <p:cNvSpPr/>
            <p:nvPr/>
          </p:nvSpPr>
          <p:spPr bwMode="auto">
            <a:xfrm>
              <a:off x="7752184" y="3930488"/>
              <a:ext cx="504056" cy="429480"/>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0" name="Trapezoid 29">
              <a:extLst>
                <a:ext uri="{FF2B5EF4-FFF2-40B4-BE49-F238E27FC236}">
                  <a16:creationId xmlns:a16="http://schemas.microsoft.com/office/drawing/2014/main" id="{3EE83409-FCF9-337E-0045-8F3503103DAA}"/>
                </a:ext>
              </a:extLst>
            </p:cNvPr>
            <p:cNvSpPr/>
            <p:nvPr/>
          </p:nvSpPr>
          <p:spPr bwMode="auto">
            <a:xfrm>
              <a:off x="8040216" y="1950993"/>
              <a:ext cx="504056" cy="1653616"/>
            </a:xfrm>
            <a:prstGeom prst="trapezoid">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1" name="Diagonal Stripe 30">
              <a:extLst>
                <a:ext uri="{FF2B5EF4-FFF2-40B4-BE49-F238E27FC236}">
                  <a16:creationId xmlns:a16="http://schemas.microsoft.com/office/drawing/2014/main" id="{80D1A1A5-2255-6F52-81D2-AE5707115249}"/>
                </a:ext>
              </a:extLst>
            </p:cNvPr>
            <p:cNvSpPr/>
            <p:nvPr/>
          </p:nvSpPr>
          <p:spPr bwMode="auto">
            <a:xfrm rot="1010912">
              <a:off x="5926348" y="3282415"/>
              <a:ext cx="2137840" cy="648072"/>
            </a:xfrm>
            <a:prstGeom prst="diagStrip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41" name="Group 40">
            <a:extLst>
              <a:ext uri="{FF2B5EF4-FFF2-40B4-BE49-F238E27FC236}">
                <a16:creationId xmlns:a16="http://schemas.microsoft.com/office/drawing/2014/main" id="{0E40F610-B770-BB16-8BFC-AA6CBB299745}"/>
              </a:ext>
            </a:extLst>
          </p:cNvPr>
          <p:cNvGrpSpPr/>
          <p:nvPr/>
        </p:nvGrpSpPr>
        <p:grpSpPr>
          <a:xfrm>
            <a:off x="1830265" y="3457078"/>
            <a:ext cx="890784" cy="667391"/>
            <a:chOff x="3738643" y="3628553"/>
            <a:chExt cx="890784" cy="667391"/>
          </a:xfrm>
        </p:grpSpPr>
        <p:sp>
          <p:nvSpPr>
            <p:cNvPr id="42" name="Star: 7 Points 41">
              <a:extLst>
                <a:ext uri="{FF2B5EF4-FFF2-40B4-BE49-F238E27FC236}">
                  <a16:creationId xmlns:a16="http://schemas.microsoft.com/office/drawing/2014/main" id="{80E531D2-DE83-6BB8-FBF2-3ED0E71AC2B4}"/>
                </a:ext>
              </a:extLst>
            </p:cNvPr>
            <p:cNvSpPr/>
            <p:nvPr/>
          </p:nvSpPr>
          <p:spPr bwMode="auto">
            <a:xfrm flipH="1">
              <a:off x="3858472" y="37286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3" name="Star: 7 Points 42">
              <a:extLst>
                <a:ext uri="{FF2B5EF4-FFF2-40B4-BE49-F238E27FC236}">
                  <a16:creationId xmlns:a16="http://schemas.microsoft.com/office/drawing/2014/main" id="{5A2A479F-80FA-2AD4-9A7C-41AB303AB920}"/>
                </a:ext>
              </a:extLst>
            </p:cNvPr>
            <p:cNvSpPr/>
            <p:nvPr/>
          </p:nvSpPr>
          <p:spPr bwMode="auto">
            <a:xfrm flipH="1">
              <a:off x="4010872" y="38810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4" name="Star: 7 Points 43">
              <a:extLst>
                <a:ext uri="{FF2B5EF4-FFF2-40B4-BE49-F238E27FC236}">
                  <a16:creationId xmlns:a16="http://schemas.microsoft.com/office/drawing/2014/main" id="{4BD481A7-F829-4B19-1D1E-8B05947E2853}"/>
                </a:ext>
              </a:extLst>
            </p:cNvPr>
            <p:cNvSpPr/>
            <p:nvPr/>
          </p:nvSpPr>
          <p:spPr bwMode="auto">
            <a:xfrm flipH="1">
              <a:off x="3738643" y="40334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5" name="Star: 7 Points 44">
              <a:extLst>
                <a:ext uri="{FF2B5EF4-FFF2-40B4-BE49-F238E27FC236}">
                  <a16:creationId xmlns:a16="http://schemas.microsoft.com/office/drawing/2014/main" id="{6C2BBC83-8015-EE67-0E46-49C2C0BA7551}"/>
                </a:ext>
              </a:extLst>
            </p:cNvPr>
            <p:cNvSpPr/>
            <p:nvPr/>
          </p:nvSpPr>
          <p:spPr bwMode="auto">
            <a:xfrm flipH="1">
              <a:off x="4305630" y="3955330"/>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7" name="Star: 7 Points 46">
              <a:extLst>
                <a:ext uri="{FF2B5EF4-FFF2-40B4-BE49-F238E27FC236}">
                  <a16:creationId xmlns:a16="http://schemas.microsoft.com/office/drawing/2014/main" id="{93D45730-493C-0FD9-BAC6-078309F73F12}"/>
                </a:ext>
              </a:extLst>
            </p:cNvPr>
            <p:cNvSpPr/>
            <p:nvPr/>
          </p:nvSpPr>
          <p:spPr bwMode="auto">
            <a:xfrm flipH="1">
              <a:off x="4194591" y="3628553"/>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spTree>
    <p:extLst>
      <p:ext uri="{BB962C8B-B14F-4D97-AF65-F5344CB8AC3E}">
        <p14:creationId xmlns:p14="http://schemas.microsoft.com/office/powerpoint/2010/main" val="500831051"/>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5226</Words>
  <Application>Microsoft Office PowerPoint</Application>
  <PresentationFormat>Widescreen</PresentationFormat>
  <Paragraphs>432</Paragraphs>
  <Slides>29</Slides>
  <Notes>25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Arial</vt:lpstr>
      <vt:lpstr>Calibri</vt:lpstr>
      <vt:lpstr>Candara</vt:lpstr>
      <vt:lpstr>Century Gothic</vt:lpstr>
      <vt:lpstr>Courier New</vt:lpstr>
      <vt:lpstr>Helvetica</vt:lpstr>
      <vt:lpstr>Times New Roman</vt:lpstr>
      <vt:lpstr>Wingdings</vt:lpstr>
      <vt:lpstr>Wingdings,Sans-Serif</vt:lpstr>
      <vt:lpstr>Master slide 1</vt:lpstr>
      <vt:lpstr>PowerPoint Presentation</vt:lpstr>
      <vt:lpstr>Legal Notice</vt:lpstr>
      <vt:lpstr>Agenda</vt:lpstr>
      <vt:lpstr>What Are the Benefits of Separate Training Material on Failure Modes ? </vt:lpstr>
      <vt:lpstr>Key Terms &amp; Concepts</vt:lpstr>
      <vt:lpstr>Failure Mode ID  QRM Tools: FMEA</vt:lpstr>
      <vt:lpstr>Failure Mode – Example 1</vt:lpstr>
      <vt:lpstr>PowerPoint Presentation</vt:lpstr>
      <vt:lpstr>PowerPoint Presentation</vt:lpstr>
      <vt:lpstr>Failure Mode Strategies</vt:lpstr>
      <vt:lpstr>1. Better Brainstorming</vt:lpstr>
      <vt:lpstr>1. Better Brainstorming (cont’d.)</vt:lpstr>
      <vt:lpstr>2. Failure Modes at the right level... </vt:lpstr>
      <vt:lpstr>3.  Capturing Near Miss Incidents</vt:lpstr>
      <vt:lpstr>4. Compiling comprehensive data on the                                                     process or item under study</vt:lpstr>
      <vt:lpstr>5. Looking for Strength of Evidence </vt:lpstr>
      <vt:lpstr>Case Study: Linking Hazards to Failure Modes Step 1: Identifying Hazards</vt:lpstr>
      <vt:lpstr>Case Study: Linking Hazards to Failure Modes Step 2: Linking Failure Modes with Hazards</vt:lpstr>
      <vt:lpstr>Case Study: Linking Hazards to Failure Modes Step 3: Aligning Risk Ratings Across Multiple FMEAs</vt:lpstr>
      <vt:lpstr>PowerPoint Presentation</vt:lpstr>
      <vt:lpstr>PowerPoint Presentation</vt:lpstr>
      <vt:lpstr>PowerPoint Presentation</vt:lpstr>
      <vt:lpstr>PowerPoint Presentation</vt:lpstr>
      <vt:lpstr>PowerPoint Presentation</vt:lpstr>
      <vt:lpstr>Human Error  Example 1</vt:lpstr>
      <vt:lpstr>PowerPoint Presentation</vt:lpstr>
      <vt:lpstr>PowerPoint Presentation</vt:lpstr>
      <vt:lpstr>References</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2023-10-05T14:20:52Z</dcterms:created>
  <dcterms:modified xsi:type="dcterms:W3CDTF">2023-10-05T14:20:56Z</dcterms:modified>
</cp:coreProperties>
</file>