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3">
  <p:sldMasterIdLst>
    <p:sldMasterId id="2147483648" r:id="rId2"/>
  </p:sldMasterIdLst>
  <p:notesMasterIdLst>
    <p:notesMasterId r:id="rId14"/>
  </p:notesMasterIdLst>
  <p:handoutMasterIdLst>
    <p:handoutMasterId r:id="rId15"/>
  </p:handoutMasterIdLst>
  <p:sldIdLst>
    <p:sldId id="822" r:id="rId3"/>
    <p:sldId id="2145706925" r:id="rId4"/>
    <p:sldId id="820" r:id="rId5"/>
    <p:sldId id="821" r:id="rId6"/>
    <p:sldId id="823" r:id="rId7"/>
    <p:sldId id="555" r:id="rId8"/>
    <p:sldId id="812" r:id="rId9"/>
    <p:sldId id="266" r:id="rId10"/>
    <p:sldId id="557" r:id="rId11"/>
    <p:sldId id="825" r:id="rId12"/>
    <p:sldId id="827" r:id="rId13"/>
  </p:sldIdLst>
  <p:sldSz cx="9753600" cy="7315200"/>
  <p:notesSz cx="6797675" cy="9926638"/>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sz="5200" b="1" kern="1200">
        <a:solidFill>
          <a:schemeClr val="bg1"/>
        </a:solidFill>
        <a:latin typeface="Arial" charset="0"/>
        <a:ea typeface="+mn-ea"/>
        <a:cs typeface="Lucida Sans Unicode" charset="0"/>
      </a:defRPr>
    </a:lvl5pPr>
    <a:lvl6pPr marL="2286000" algn="l" defTabSz="914400" rtl="0" eaLnBrk="1" latinLnBrk="0" hangingPunct="1">
      <a:defRPr sz="5200" b="1" kern="1200">
        <a:solidFill>
          <a:schemeClr val="bg1"/>
        </a:solidFill>
        <a:latin typeface="Arial" charset="0"/>
        <a:ea typeface="+mn-ea"/>
        <a:cs typeface="Lucida Sans Unicode" charset="0"/>
      </a:defRPr>
    </a:lvl6pPr>
    <a:lvl7pPr marL="2743200" algn="l" defTabSz="914400" rtl="0" eaLnBrk="1" latinLnBrk="0" hangingPunct="1">
      <a:defRPr sz="5200" b="1" kern="1200">
        <a:solidFill>
          <a:schemeClr val="bg1"/>
        </a:solidFill>
        <a:latin typeface="Arial" charset="0"/>
        <a:ea typeface="+mn-ea"/>
        <a:cs typeface="Lucida Sans Unicode" charset="0"/>
      </a:defRPr>
    </a:lvl7pPr>
    <a:lvl8pPr marL="3200400" algn="l" defTabSz="914400" rtl="0" eaLnBrk="1" latinLnBrk="0" hangingPunct="1">
      <a:defRPr sz="5200" b="1" kern="1200">
        <a:solidFill>
          <a:schemeClr val="bg1"/>
        </a:solidFill>
        <a:latin typeface="Arial" charset="0"/>
        <a:ea typeface="+mn-ea"/>
        <a:cs typeface="Lucida Sans Unicode" charset="0"/>
      </a:defRPr>
    </a:lvl8pPr>
    <a:lvl9pPr marL="3657600" algn="l" defTabSz="914400" rtl="0" eaLnBrk="1" latinLnBrk="0" hangingPunct="1">
      <a:defRPr sz="5200" b="1" kern="1200">
        <a:solidFill>
          <a:schemeClr val="bg1"/>
        </a:solidFill>
        <a:latin typeface="Arial" charset="0"/>
        <a:ea typeface="+mn-ea"/>
        <a:cs typeface="Lucida Sans Unicode" charset="0"/>
      </a:defRPr>
    </a:lvl9pPr>
  </p:defaultTextStyle>
  <p:extLst>
    <p:ext uri="{521415D9-36F7-43E2-AB2F-B90AF26B5E84}">
      <p14:sectionLst xmlns:p14="http://schemas.microsoft.com/office/powerpoint/2010/main">
        <p14:section name="Standardabschnitt" id="{95882E0A-FA7E-4C0A-A16A-3BAC16ED17D5}">
          <p14:sldIdLst>
            <p14:sldId id="822"/>
            <p14:sldId id="2145706925"/>
            <p14:sldId id="820"/>
            <p14:sldId id="821"/>
            <p14:sldId id="823"/>
            <p14:sldId id="555"/>
            <p14:sldId id="812"/>
            <p14:sldId id="266"/>
            <p14:sldId id="557"/>
            <p14:sldId id="825"/>
            <p14:sldId id="82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674" userDrawn="1">
          <p15:clr>
            <a:srgbClr val="A4A3A4"/>
          </p15:clr>
        </p15:guide>
        <p15:guide id="2" pos="1942"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4" name="Author" initials="A" lastIdx="90" clrIdx="1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0"/>
    <a:srgbClr val="002060"/>
    <a:srgbClr val="0000FF"/>
    <a:srgbClr val="F5EAD7"/>
    <a:srgbClr val="FFDF79"/>
    <a:srgbClr val="E4C2F0"/>
    <a:srgbClr val="F8CDF9"/>
    <a:srgbClr val="002967"/>
    <a:srgbClr val="00FF00"/>
    <a:srgbClr val="CC47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8317C3-E110-4F3F-978C-6CDD62D86FF8}" v="6" dt="2023-09-29T15:19:59.4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86" autoAdjust="0"/>
    <p:restoredTop sz="93792" autoAdjust="0"/>
  </p:normalViewPr>
  <p:slideViewPr>
    <p:cSldViewPr>
      <p:cViewPr varScale="1">
        <p:scale>
          <a:sx n="61" d="100"/>
          <a:sy n="61" d="100"/>
        </p:scale>
        <p:origin x="1452" y="68"/>
      </p:cViewPr>
      <p:guideLst>
        <p:guide orient="horz" pos="2160"/>
        <p:guide pos="2880"/>
      </p:guideLst>
    </p:cSldViewPr>
  </p:slideViewPr>
  <p:outlineViewPr>
    <p:cViewPr varScale="1">
      <p:scale>
        <a:sx n="170" d="200"/>
        <a:sy n="170" d="200"/>
      </p:scale>
      <p:origin x="0" y="0"/>
    </p:cViewPr>
  </p:outlineViewPr>
  <p:notesTextViewPr>
    <p:cViewPr>
      <p:scale>
        <a:sx n="3" d="2"/>
        <a:sy n="3" d="2"/>
      </p:scale>
      <p:origin x="0" y="0"/>
    </p:cViewPr>
  </p:notesTextViewPr>
  <p:sorterViewPr>
    <p:cViewPr>
      <p:scale>
        <a:sx n="70" d="100"/>
        <a:sy n="70" d="100"/>
      </p:scale>
      <p:origin x="0" y="0"/>
    </p:cViewPr>
  </p:sorterViewPr>
  <p:notesViewPr>
    <p:cSldViewPr>
      <p:cViewPr varScale="1">
        <p:scale>
          <a:sx n="77" d="100"/>
          <a:sy n="77" d="100"/>
        </p:scale>
        <p:origin x="4002" y="114"/>
      </p:cViewPr>
      <p:guideLst>
        <p:guide orient="horz" pos="2674"/>
        <p:guide pos="19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77EB31-EFCE-496D-9F1E-C49B88342D51}"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E265E82E-C348-4744-B469-A4EA8FF6EF2D}">
      <dgm:prSet custT="1"/>
      <dgm:spPr>
        <a:solidFill>
          <a:schemeClr val="accent1"/>
        </a:solidFill>
      </dgm:spPr>
      <dgm:t>
        <a:bodyPr/>
        <a:lstStyle/>
        <a:p>
          <a:r>
            <a:rPr lang="en-US" sz="2200" b="0" dirty="0">
              <a:solidFill>
                <a:schemeClr val="tx1"/>
              </a:solidFill>
            </a:rPr>
            <a:t>Second re-inspection found the facility continued to lack appropriate quality oversight and necessary governance of data supporting pending and approved drug applications.</a:t>
          </a:r>
        </a:p>
      </dgm:t>
    </dgm:pt>
    <dgm:pt modelId="{E664E30A-530E-430E-8556-6E370A60EA5F}" type="parTrans" cxnId="{5BD0E752-108C-4065-AA0C-1B45B830602D}">
      <dgm:prSet/>
      <dgm:spPr/>
      <dgm:t>
        <a:bodyPr/>
        <a:lstStyle/>
        <a:p>
          <a:endParaRPr lang="en-US">
            <a:solidFill>
              <a:schemeClr val="tx1"/>
            </a:solidFill>
          </a:endParaRPr>
        </a:p>
      </dgm:t>
    </dgm:pt>
    <dgm:pt modelId="{1C16F7B0-F6DF-4E8A-866C-67436764E671}" type="sibTrans" cxnId="{5BD0E752-108C-4065-AA0C-1B45B830602D}">
      <dgm:prSet/>
      <dgm:spPr/>
      <dgm:t>
        <a:bodyPr/>
        <a:lstStyle/>
        <a:p>
          <a:endParaRPr lang="en-US">
            <a:solidFill>
              <a:schemeClr val="tx1"/>
            </a:solidFill>
          </a:endParaRPr>
        </a:p>
      </dgm:t>
    </dgm:pt>
    <dgm:pt modelId="{45B2B1A9-B9DD-431D-8147-F7A24376957E}">
      <dgm:prSet custT="1"/>
      <dgm:spPr/>
      <dgm:t>
        <a:bodyPr/>
        <a:lstStyle/>
        <a:p>
          <a:r>
            <a:rPr lang="en-US" sz="2500" dirty="0">
              <a:solidFill>
                <a:schemeClr val="tx1"/>
              </a:solidFill>
            </a:rPr>
            <a:t>Pending applications not approved</a:t>
          </a:r>
        </a:p>
      </dgm:t>
    </dgm:pt>
    <dgm:pt modelId="{C23AC398-840C-42DD-A10A-296817433E88}" type="parTrans" cxnId="{7794AA69-EE2E-4CD4-82C2-855E461120BF}">
      <dgm:prSet/>
      <dgm:spPr/>
      <dgm:t>
        <a:bodyPr/>
        <a:lstStyle/>
        <a:p>
          <a:endParaRPr lang="en-US">
            <a:solidFill>
              <a:schemeClr val="tx1"/>
            </a:solidFill>
          </a:endParaRPr>
        </a:p>
      </dgm:t>
    </dgm:pt>
    <dgm:pt modelId="{B7CE2C71-BC68-4234-A010-7C0E7ECF2DAB}" type="sibTrans" cxnId="{7794AA69-EE2E-4CD4-82C2-855E461120BF}">
      <dgm:prSet/>
      <dgm:spPr/>
      <dgm:t>
        <a:bodyPr/>
        <a:lstStyle/>
        <a:p>
          <a:endParaRPr lang="en-US">
            <a:solidFill>
              <a:schemeClr val="tx1"/>
            </a:solidFill>
          </a:endParaRPr>
        </a:p>
      </dgm:t>
    </dgm:pt>
    <dgm:pt modelId="{7E135C72-3BC0-4BC2-8481-4D799AA7055F}">
      <dgm:prSet custT="1"/>
      <dgm:spPr/>
      <dgm:t>
        <a:bodyPr/>
        <a:lstStyle/>
        <a:p>
          <a:r>
            <a:rPr lang="en-US" sz="2500" dirty="0">
              <a:solidFill>
                <a:schemeClr val="tx1"/>
              </a:solidFill>
            </a:rPr>
            <a:t>Applicant </a:t>
          </a:r>
          <a:r>
            <a:rPr lang="en-US" sz="2500" b="1" dirty="0">
              <a:solidFill>
                <a:schemeClr val="tx1"/>
              </a:solidFill>
            </a:rPr>
            <a:t>withdrew over 25 applications</a:t>
          </a:r>
        </a:p>
      </dgm:t>
    </dgm:pt>
    <dgm:pt modelId="{3F60917E-C924-4DEA-B586-832A26822599}" type="parTrans" cxnId="{C6309832-D93B-4611-8026-978CF190DBF8}">
      <dgm:prSet/>
      <dgm:spPr/>
      <dgm:t>
        <a:bodyPr/>
        <a:lstStyle/>
        <a:p>
          <a:endParaRPr lang="en-US">
            <a:solidFill>
              <a:schemeClr val="tx1"/>
            </a:solidFill>
          </a:endParaRPr>
        </a:p>
      </dgm:t>
    </dgm:pt>
    <dgm:pt modelId="{E9D52DF0-6C61-44CB-A106-211C86C5D6C0}" type="sibTrans" cxnId="{C6309832-D93B-4611-8026-978CF190DBF8}">
      <dgm:prSet/>
      <dgm:spPr/>
      <dgm:t>
        <a:bodyPr/>
        <a:lstStyle/>
        <a:p>
          <a:endParaRPr lang="en-US">
            <a:solidFill>
              <a:schemeClr val="tx1"/>
            </a:solidFill>
          </a:endParaRPr>
        </a:p>
      </dgm:t>
    </dgm:pt>
    <dgm:pt modelId="{AD5A42A8-A29A-456C-A5EC-86A9D0B1DECF}">
      <dgm:prSet custT="1"/>
      <dgm:spPr/>
      <dgm:t>
        <a:bodyPr/>
        <a:lstStyle/>
        <a:p>
          <a:r>
            <a:rPr lang="en-US" sz="2500" dirty="0">
              <a:solidFill>
                <a:schemeClr val="tx1"/>
              </a:solidFill>
            </a:rPr>
            <a:t>Applicant committed to amend submissions with new CMC and bioequivalence data for any application that would be re-submitted</a:t>
          </a:r>
        </a:p>
      </dgm:t>
    </dgm:pt>
    <dgm:pt modelId="{6F7C588B-22AD-4EC4-9BA8-E069DC75D572}" type="parTrans" cxnId="{00D9652C-A63C-43E4-B562-615A4BB2678B}">
      <dgm:prSet/>
      <dgm:spPr/>
      <dgm:t>
        <a:bodyPr/>
        <a:lstStyle/>
        <a:p>
          <a:endParaRPr lang="en-US">
            <a:solidFill>
              <a:schemeClr val="tx1"/>
            </a:solidFill>
          </a:endParaRPr>
        </a:p>
      </dgm:t>
    </dgm:pt>
    <dgm:pt modelId="{203F9933-07B2-4712-A080-13A4E06D0CB6}" type="sibTrans" cxnId="{00D9652C-A63C-43E4-B562-615A4BB2678B}">
      <dgm:prSet/>
      <dgm:spPr/>
      <dgm:t>
        <a:bodyPr/>
        <a:lstStyle/>
        <a:p>
          <a:endParaRPr lang="en-US">
            <a:solidFill>
              <a:schemeClr val="tx1"/>
            </a:solidFill>
          </a:endParaRPr>
        </a:p>
      </dgm:t>
    </dgm:pt>
    <dgm:pt modelId="{8571A49A-773F-4BEA-9B68-EC202BF64B2D}">
      <dgm:prSet phldrT="[Text]" custT="1"/>
      <dgm:spPr/>
      <dgm:t>
        <a:bodyPr/>
        <a:lstStyle/>
        <a:p>
          <a:r>
            <a:rPr lang="en-US" sz="2500" dirty="0">
              <a:solidFill>
                <a:schemeClr val="tx1"/>
              </a:solidFill>
            </a:rPr>
            <a:t>Follow-up inspection resulted in a warning letter citing inadequate laboratory investigations</a:t>
          </a:r>
        </a:p>
      </dgm:t>
    </dgm:pt>
    <dgm:pt modelId="{36BF0143-F8C3-4046-9DF1-1C0D99A5BEFB}" type="parTrans" cxnId="{404829F6-1328-4279-BC77-7B21B28E0D77}">
      <dgm:prSet/>
      <dgm:spPr/>
      <dgm:t>
        <a:bodyPr/>
        <a:lstStyle/>
        <a:p>
          <a:endParaRPr lang="en-US">
            <a:solidFill>
              <a:schemeClr val="tx1"/>
            </a:solidFill>
          </a:endParaRPr>
        </a:p>
      </dgm:t>
    </dgm:pt>
    <dgm:pt modelId="{C0B03BE9-D892-414A-9EB6-E4B175D4F94B}" type="sibTrans" cxnId="{404829F6-1328-4279-BC77-7B21B28E0D77}">
      <dgm:prSet/>
      <dgm:spPr/>
      <dgm:t>
        <a:bodyPr/>
        <a:lstStyle/>
        <a:p>
          <a:endParaRPr lang="en-US">
            <a:solidFill>
              <a:schemeClr val="tx1"/>
            </a:solidFill>
          </a:endParaRPr>
        </a:p>
      </dgm:t>
    </dgm:pt>
    <dgm:pt modelId="{D65278BC-5104-45A1-9094-C3779BA6E941}">
      <dgm:prSet phldrT="[Text]" custT="1"/>
      <dgm:spPr/>
      <dgm:t>
        <a:bodyPr/>
        <a:lstStyle/>
        <a:p>
          <a:r>
            <a:rPr lang="en-US" sz="2500" dirty="0">
              <a:solidFill>
                <a:schemeClr val="tx1"/>
              </a:solidFill>
            </a:rPr>
            <a:t>There was a significant impact to the business.</a:t>
          </a:r>
        </a:p>
      </dgm:t>
    </dgm:pt>
    <dgm:pt modelId="{8CB3C644-87FF-4204-8570-03D576DF7C1B}" type="parTrans" cxnId="{FF8AC9CD-68D4-4793-B472-6EFFA0FFF6F3}">
      <dgm:prSet/>
      <dgm:spPr/>
      <dgm:t>
        <a:bodyPr/>
        <a:lstStyle/>
        <a:p>
          <a:endParaRPr lang="en-US">
            <a:solidFill>
              <a:schemeClr val="tx1"/>
            </a:solidFill>
          </a:endParaRPr>
        </a:p>
      </dgm:t>
    </dgm:pt>
    <dgm:pt modelId="{0F0AF668-0374-4E0C-BB87-0DAEA02FCB73}" type="sibTrans" cxnId="{FF8AC9CD-68D4-4793-B472-6EFFA0FFF6F3}">
      <dgm:prSet/>
      <dgm:spPr/>
      <dgm:t>
        <a:bodyPr/>
        <a:lstStyle/>
        <a:p>
          <a:endParaRPr lang="en-US">
            <a:solidFill>
              <a:schemeClr val="tx1"/>
            </a:solidFill>
          </a:endParaRPr>
        </a:p>
      </dgm:t>
    </dgm:pt>
    <dgm:pt modelId="{CE239705-05C7-4319-9A9B-B942CA125B08}" type="pres">
      <dgm:prSet presAssocID="{BF77EB31-EFCE-496D-9F1E-C49B88342D51}" presName="linear" presStyleCnt="0">
        <dgm:presLayoutVars>
          <dgm:animLvl val="lvl"/>
          <dgm:resizeHandles val="exact"/>
        </dgm:presLayoutVars>
      </dgm:prSet>
      <dgm:spPr/>
    </dgm:pt>
    <dgm:pt modelId="{9F5B7D5A-0AD4-4D18-A6D5-9FD9FDE42ADA}" type="pres">
      <dgm:prSet presAssocID="{E265E82E-C348-4744-B469-A4EA8FF6EF2D}" presName="parentText" presStyleLbl="node1" presStyleIdx="0" presStyleCnt="1" custScaleY="94123" custLinFactNeighborX="-250" custLinFactNeighborY="-14468">
        <dgm:presLayoutVars>
          <dgm:chMax val="0"/>
          <dgm:bulletEnabled val="1"/>
        </dgm:presLayoutVars>
      </dgm:prSet>
      <dgm:spPr/>
    </dgm:pt>
    <dgm:pt modelId="{3877B58E-A7D9-4805-A07C-746D765B9061}" type="pres">
      <dgm:prSet presAssocID="{E265E82E-C348-4744-B469-A4EA8FF6EF2D}" presName="childText" presStyleLbl="revTx" presStyleIdx="0" presStyleCnt="1" custScaleY="101052" custLinFactNeighborY="2902">
        <dgm:presLayoutVars>
          <dgm:bulletEnabled val="1"/>
        </dgm:presLayoutVars>
      </dgm:prSet>
      <dgm:spPr/>
    </dgm:pt>
  </dgm:ptLst>
  <dgm:cxnLst>
    <dgm:cxn modelId="{D11AC40F-DAB0-4BA8-913E-EFC9B4DA1B76}" type="presOf" srcId="{BF77EB31-EFCE-496D-9F1E-C49B88342D51}" destId="{CE239705-05C7-4319-9A9B-B942CA125B08}" srcOrd="0" destOrd="0" presId="urn:microsoft.com/office/officeart/2005/8/layout/vList2"/>
    <dgm:cxn modelId="{00D9652C-A63C-43E4-B562-615A4BB2678B}" srcId="{E265E82E-C348-4744-B469-A4EA8FF6EF2D}" destId="{AD5A42A8-A29A-456C-A5EC-86A9D0B1DECF}" srcOrd="2" destOrd="0" parTransId="{6F7C588B-22AD-4EC4-9BA8-E069DC75D572}" sibTransId="{203F9933-07B2-4712-A080-13A4E06D0CB6}"/>
    <dgm:cxn modelId="{9F2CD02C-9F3C-49C5-8EC6-AFE063DF0DC6}" type="presOf" srcId="{7E135C72-3BC0-4BC2-8481-4D799AA7055F}" destId="{3877B58E-A7D9-4805-A07C-746D765B9061}" srcOrd="0" destOrd="1" presId="urn:microsoft.com/office/officeart/2005/8/layout/vList2"/>
    <dgm:cxn modelId="{C6309832-D93B-4611-8026-978CF190DBF8}" srcId="{E265E82E-C348-4744-B469-A4EA8FF6EF2D}" destId="{7E135C72-3BC0-4BC2-8481-4D799AA7055F}" srcOrd="1" destOrd="0" parTransId="{3F60917E-C924-4DEA-B586-832A26822599}" sibTransId="{E9D52DF0-6C61-44CB-A106-211C86C5D6C0}"/>
    <dgm:cxn modelId="{7794AA69-EE2E-4CD4-82C2-855E461120BF}" srcId="{E265E82E-C348-4744-B469-A4EA8FF6EF2D}" destId="{45B2B1A9-B9DD-431D-8147-F7A24376957E}" srcOrd="0" destOrd="0" parTransId="{C23AC398-840C-42DD-A10A-296817433E88}" sibTransId="{B7CE2C71-BC68-4234-A010-7C0E7ECF2DAB}"/>
    <dgm:cxn modelId="{DF17366B-6C19-427A-B2DC-BF51DDE1608E}" type="presOf" srcId="{D65278BC-5104-45A1-9094-C3779BA6E941}" destId="{3877B58E-A7D9-4805-A07C-746D765B9061}" srcOrd="0" destOrd="4" presId="urn:microsoft.com/office/officeart/2005/8/layout/vList2"/>
    <dgm:cxn modelId="{5BD0E752-108C-4065-AA0C-1B45B830602D}" srcId="{BF77EB31-EFCE-496D-9F1E-C49B88342D51}" destId="{E265E82E-C348-4744-B469-A4EA8FF6EF2D}" srcOrd="0" destOrd="0" parTransId="{E664E30A-530E-430E-8556-6E370A60EA5F}" sibTransId="{1C16F7B0-F6DF-4E8A-866C-67436764E671}"/>
    <dgm:cxn modelId="{AE387BAF-03A7-49BF-8D61-B6542FC85FD6}" type="presOf" srcId="{8571A49A-773F-4BEA-9B68-EC202BF64B2D}" destId="{3877B58E-A7D9-4805-A07C-746D765B9061}" srcOrd="0" destOrd="3" presId="urn:microsoft.com/office/officeart/2005/8/layout/vList2"/>
    <dgm:cxn modelId="{36D8ACBB-E9E1-45C3-8D22-632FDF0BDBB7}" type="presOf" srcId="{45B2B1A9-B9DD-431D-8147-F7A24376957E}" destId="{3877B58E-A7D9-4805-A07C-746D765B9061}" srcOrd="0" destOrd="0" presId="urn:microsoft.com/office/officeart/2005/8/layout/vList2"/>
    <dgm:cxn modelId="{5D15CBC1-6932-460F-9CA1-5936CA01A33F}" type="presOf" srcId="{E265E82E-C348-4744-B469-A4EA8FF6EF2D}" destId="{9F5B7D5A-0AD4-4D18-A6D5-9FD9FDE42ADA}" srcOrd="0" destOrd="0" presId="urn:microsoft.com/office/officeart/2005/8/layout/vList2"/>
    <dgm:cxn modelId="{FF8AC9CD-68D4-4793-B472-6EFFA0FFF6F3}" srcId="{E265E82E-C348-4744-B469-A4EA8FF6EF2D}" destId="{D65278BC-5104-45A1-9094-C3779BA6E941}" srcOrd="4" destOrd="0" parTransId="{8CB3C644-87FF-4204-8570-03D576DF7C1B}" sibTransId="{0F0AF668-0374-4E0C-BB87-0DAEA02FCB73}"/>
    <dgm:cxn modelId="{3FBC01CE-841F-4FC9-9CBF-F5ED2A15E8B0}" type="presOf" srcId="{AD5A42A8-A29A-456C-A5EC-86A9D0B1DECF}" destId="{3877B58E-A7D9-4805-A07C-746D765B9061}" srcOrd="0" destOrd="2" presId="urn:microsoft.com/office/officeart/2005/8/layout/vList2"/>
    <dgm:cxn modelId="{404829F6-1328-4279-BC77-7B21B28E0D77}" srcId="{E265E82E-C348-4744-B469-A4EA8FF6EF2D}" destId="{8571A49A-773F-4BEA-9B68-EC202BF64B2D}" srcOrd="3" destOrd="0" parTransId="{36BF0143-F8C3-4046-9DF1-1C0D99A5BEFB}" sibTransId="{C0B03BE9-D892-414A-9EB6-E4B175D4F94B}"/>
    <dgm:cxn modelId="{101767D1-BF20-48EB-9846-F2193B0779CA}" type="presParOf" srcId="{CE239705-05C7-4319-9A9B-B942CA125B08}" destId="{9F5B7D5A-0AD4-4D18-A6D5-9FD9FDE42ADA}" srcOrd="0" destOrd="0" presId="urn:microsoft.com/office/officeart/2005/8/layout/vList2"/>
    <dgm:cxn modelId="{2B127332-58E9-4C17-B789-42CAFE4DF128}" type="presParOf" srcId="{CE239705-05C7-4319-9A9B-B942CA125B08}" destId="{3877B58E-A7D9-4805-A07C-746D765B9061}"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5B7D5A-0AD4-4D18-A6D5-9FD9FDE42ADA}">
      <dsp:nvSpPr>
        <dsp:cNvPr id="0" name=""/>
        <dsp:cNvSpPr/>
      </dsp:nvSpPr>
      <dsp:spPr>
        <a:xfrm>
          <a:off x="0" y="0"/>
          <a:ext cx="6268188" cy="1409586"/>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0" kern="1200" dirty="0">
              <a:solidFill>
                <a:schemeClr val="tx1"/>
              </a:solidFill>
            </a:rPr>
            <a:t>Second re-inspection found the facility continued to lack appropriate quality oversight and necessary governance of data supporting pending and approved drug applications.</a:t>
          </a:r>
        </a:p>
      </dsp:txBody>
      <dsp:txXfrm>
        <a:off x="68810" y="68810"/>
        <a:ext cx="6130568" cy="1271966"/>
      </dsp:txXfrm>
    </dsp:sp>
    <dsp:sp modelId="{3877B58E-A7D9-4805-A07C-746D765B9061}">
      <dsp:nvSpPr>
        <dsp:cNvPr id="0" name=""/>
        <dsp:cNvSpPr/>
      </dsp:nvSpPr>
      <dsp:spPr>
        <a:xfrm>
          <a:off x="0" y="1923713"/>
          <a:ext cx="6268188" cy="44178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015" tIns="31750" rIns="177800" bIns="31750" numCol="1" spcCol="1270" anchor="t" anchorCtr="0">
          <a:noAutofit/>
        </a:bodyPr>
        <a:lstStyle/>
        <a:p>
          <a:pPr marL="228600" lvl="1" indent="-228600" algn="l" defTabSz="1111250">
            <a:lnSpc>
              <a:spcPct val="90000"/>
            </a:lnSpc>
            <a:spcBef>
              <a:spcPct val="0"/>
            </a:spcBef>
            <a:spcAft>
              <a:spcPct val="20000"/>
            </a:spcAft>
            <a:buChar char="•"/>
          </a:pPr>
          <a:r>
            <a:rPr lang="en-US" sz="2500" kern="1200" dirty="0">
              <a:solidFill>
                <a:schemeClr val="tx1"/>
              </a:solidFill>
            </a:rPr>
            <a:t>Pending applications not approved</a:t>
          </a:r>
        </a:p>
        <a:p>
          <a:pPr marL="228600" lvl="1" indent="-228600" algn="l" defTabSz="1111250">
            <a:lnSpc>
              <a:spcPct val="90000"/>
            </a:lnSpc>
            <a:spcBef>
              <a:spcPct val="0"/>
            </a:spcBef>
            <a:spcAft>
              <a:spcPct val="20000"/>
            </a:spcAft>
            <a:buChar char="•"/>
          </a:pPr>
          <a:r>
            <a:rPr lang="en-US" sz="2500" kern="1200" dirty="0">
              <a:solidFill>
                <a:schemeClr val="tx1"/>
              </a:solidFill>
            </a:rPr>
            <a:t>Applicant </a:t>
          </a:r>
          <a:r>
            <a:rPr lang="en-US" sz="2500" b="1" kern="1200" dirty="0">
              <a:solidFill>
                <a:schemeClr val="tx1"/>
              </a:solidFill>
            </a:rPr>
            <a:t>withdrew over 25 applications</a:t>
          </a:r>
        </a:p>
        <a:p>
          <a:pPr marL="228600" lvl="1" indent="-228600" algn="l" defTabSz="1111250">
            <a:lnSpc>
              <a:spcPct val="90000"/>
            </a:lnSpc>
            <a:spcBef>
              <a:spcPct val="0"/>
            </a:spcBef>
            <a:spcAft>
              <a:spcPct val="20000"/>
            </a:spcAft>
            <a:buChar char="•"/>
          </a:pPr>
          <a:r>
            <a:rPr lang="en-US" sz="2500" kern="1200" dirty="0">
              <a:solidFill>
                <a:schemeClr val="tx1"/>
              </a:solidFill>
            </a:rPr>
            <a:t>Applicant committed to amend submissions with new CMC and bioequivalence data for any application that would be re-submitted</a:t>
          </a:r>
        </a:p>
        <a:p>
          <a:pPr marL="228600" lvl="1" indent="-228600" algn="l" defTabSz="1111250">
            <a:lnSpc>
              <a:spcPct val="90000"/>
            </a:lnSpc>
            <a:spcBef>
              <a:spcPct val="0"/>
            </a:spcBef>
            <a:spcAft>
              <a:spcPct val="20000"/>
            </a:spcAft>
            <a:buChar char="•"/>
          </a:pPr>
          <a:r>
            <a:rPr lang="en-US" sz="2500" kern="1200" dirty="0">
              <a:solidFill>
                <a:schemeClr val="tx1"/>
              </a:solidFill>
            </a:rPr>
            <a:t>Follow-up inspection resulted in a warning letter citing inadequate laboratory investigations</a:t>
          </a:r>
        </a:p>
        <a:p>
          <a:pPr marL="228600" lvl="1" indent="-228600" algn="l" defTabSz="1111250">
            <a:lnSpc>
              <a:spcPct val="90000"/>
            </a:lnSpc>
            <a:spcBef>
              <a:spcPct val="0"/>
            </a:spcBef>
            <a:spcAft>
              <a:spcPct val="20000"/>
            </a:spcAft>
            <a:buChar char="•"/>
          </a:pPr>
          <a:r>
            <a:rPr lang="en-US" sz="2500" kern="1200" dirty="0">
              <a:solidFill>
                <a:schemeClr val="tx1"/>
              </a:solidFill>
            </a:rPr>
            <a:t>There was a significant impact to the business.</a:t>
          </a:r>
        </a:p>
      </dsp:txBody>
      <dsp:txXfrm>
        <a:off x="0" y="1923713"/>
        <a:ext cx="6268188" cy="441783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325" cy="496700"/>
          </a:xfrm>
          <a:prstGeom prst="rect">
            <a:avLst/>
          </a:prstGeom>
        </p:spPr>
        <p:txBody>
          <a:bodyPr vert="horz" lIns="81691" tIns="40845" rIns="81691" bIns="40845" rtlCol="0"/>
          <a:lstStyle>
            <a:lvl1pPr algn="l">
              <a:defRPr sz="1000"/>
            </a:lvl1pPr>
          </a:lstStyle>
          <a:p>
            <a:pPr>
              <a:defRPr/>
            </a:pPr>
            <a:endParaRPr lang="en-US"/>
          </a:p>
        </p:txBody>
      </p:sp>
      <p:sp>
        <p:nvSpPr>
          <p:cNvPr id="3" name="Date Placeholder 2"/>
          <p:cNvSpPr>
            <a:spLocks noGrp="1"/>
          </p:cNvSpPr>
          <p:nvPr>
            <p:ph type="dt" sz="quarter" idx="1"/>
          </p:nvPr>
        </p:nvSpPr>
        <p:spPr>
          <a:xfrm>
            <a:off x="3849924" y="2"/>
            <a:ext cx="2946325" cy="496700"/>
          </a:xfrm>
          <a:prstGeom prst="rect">
            <a:avLst/>
          </a:prstGeom>
        </p:spPr>
        <p:txBody>
          <a:bodyPr vert="horz" lIns="81691" tIns="40845" rIns="81691" bIns="40845" rtlCol="0"/>
          <a:lstStyle>
            <a:lvl1pPr algn="r">
              <a:defRPr sz="1000"/>
            </a:lvl1pPr>
          </a:lstStyle>
          <a:p>
            <a:pPr>
              <a:defRPr/>
            </a:pPr>
            <a:fld id="{2447260B-E809-401B-B3AE-474F6857B9EF}" type="datetimeFigureOut">
              <a:rPr lang="en-US"/>
              <a:pPr>
                <a:defRPr/>
              </a:pPr>
              <a:t>10/5/2023</a:t>
            </a:fld>
            <a:endParaRPr lang="en-US" dirty="0"/>
          </a:p>
        </p:txBody>
      </p:sp>
      <p:sp>
        <p:nvSpPr>
          <p:cNvPr id="4" name="Footer Placeholder 3"/>
          <p:cNvSpPr>
            <a:spLocks noGrp="1"/>
          </p:cNvSpPr>
          <p:nvPr>
            <p:ph type="ftr" sz="quarter" idx="2"/>
          </p:nvPr>
        </p:nvSpPr>
        <p:spPr>
          <a:xfrm>
            <a:off x="1" y="9428465"/>
            <a:ext cx="2946325" cy="496700"/>
          </a:xfrm>
          <a:prstGeom prst="rect">
            <a:avLst/>
          </a:prstGeom>
        </p:spPr>
        <p:txBody>
          <a:bodyPr vert="horz" lIns="81691" tIns="40845" rIns="81691" bIns="40845" rtlCol="0" anchor="b"/>
          <a:lstStyle>
            <a:lvl1pPr algn="l">
              <a:defRPr sz="1000"/>
            </a:lvl1pPr>
          </a:lstStyle>
          <a:p>
            <a:pPr>
              <a:defRPr/>
            </a:pPr>
            <a:endParaRPr lang="en-US"/>
          </a:p>
        </p:txBody>
      </p:sp>
      <p:sp>
        <p:nvSpPr>
          <p:cNvPr id="5" name="Slide Number Placeholder 4"/>
          <p:cNvSpPr>
            <a:spLocks noGrp="1"/>
          </p:cNvSpPr>
          <p:nvPr>
            <p:ph type="sldNum" sz="quarter" idx="3"/>
          </p:nvPr>
        </p:nvSpPr>
        <p:spPr>
          <a:xfrm>
            <a:off x="3849924" y="9428465"/>
            <a:ext cx="2946325" cy="496700"/>
          </a:xfrm>
          <a:prstGeom prst="rect">
            <a:avLst/>
          </a:prstGeom>
        </p:spPr>
        <p:txBody>
          <a:bodyPr vert="horz" lIns="81691" tIns="40845" rIns="81691" bIns="40845" rtlCol="0" anchor="b"/>
          <a:lstStyle>
            <a:lvl1pPr algn="r">
              <a:defRPr sz="1000"/>
            </a:lvl1pPr>
          </a:lstStyle>
          <a:p>
            <a:pPr>
              <a:defRPr/>
            </a:pPr>
            <a:fld id="{5A13D4B8-F0D2-4176-93C7-0EA9900B45D7}" type="slidenum">
              <a:rPr lang="en-US"/>
              <a:pPr>
                <a:defRPr/>
              </a:pPr>
              <a:t>‹#›</a:t>
            </a:fld>
            <a:endParaRPr lang="en-US" dirty="0"/>
          </a:p>
        </p:txBody>
      </p:sp>
    </p:spTree>
    <p:extLst>
      <p:ext uri="{BB962C8B-B14F-4D97-AF65-F5344CB8AC3E}">
        <p14:creationId xmlns:p14="http://schemas.microsoft.com/office/powerpoint/2010/main" val="191319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917575" y="754063"/>
            <a:ext cx="4960938" cy="3721100"/>
          </a:xfrm>
          <a:prstGeom prst="rect">
            <a:avLst/>
          </a:prstGeom>
          <a:noFill/>
          <a:ln w="9525">
            <a:noFill/>
            <a:round/>
            <a:headEnd/>
            <a:tailEnd/>
          </a:ln>
        </p:spPr>
      </p:sp>
      <p:sp>
        <p:nvSpPr>
          <p:cNvPr id="2050" name="Rectangle 2"/>
          <p:cNvSpPr>
            <a:spLocks noGrp="1" noChangeArrowheads="1"/>
          </p:cNvSpPr>
          <p:nvPr>
            <p:ph type="body"/>
          </p:nvPr>
        </p:nvSpPr>
        <p:spPr bwMode="auto">
          <a:xfrm>
            <a:off x="679483" y="4714970"/>
            <a:ext cx="5437284" cy="446588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a:p>
        </p:txBody>
      </p:sp>
      <p:sp>
        <p:nvSpPr>
          <p:cNvPr id="2051" name="Rectangle 3"/>
          <p:cNvSpPr>
            <a:spLocks noGrp="1" noChangeArrowheads="1"/>
          </p:cNvSpPr>
          <p:nvPr>
            <p:ph type="hdr"/>
          </p:nvPr>
        </p:nvSpPr>
        <p:spPr bwMode="auto">
          <a:xfrm>
            <a:off x="0" y="0"/>
            <a:ext cx="2949181" cy="49522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2" name="Rectangle 4"/>
          <p:cNvSpPr>
            <a:spLocks noGrp="1" noChangeArrowheads="1"/>
          </p:cNvSpPr>
          <p:nvPr>
            <p:ph type="dt"/>
          </p:nvPr>
        </p:nvSpPr>
        <p:spPr bwMode="auto">
          <a:xfrm>
            <a:off x="3847068" y="0"/>
            <a:ext cx="2949181" cy="49522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3" name="Rectangle 5"/>
          <p:cNvSpPr>
            <a:spLocks noGrp="1" noChangeArrowheads="1"/>
          </p:cNvSpPr>
          <p:nvPr>
            <p:ph type="ftr"/>
          </p:nvPr>
        </p:nvSpPr>
        <p:spPr bwMode="auto">
          <a:xfrm>
            <a:off x="0" y="9429938"/>
            <a:ext cx="2949181" cy="49522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endParaRPr lang="ru-RU"/>
          </a:p>
        </p:txBody>
      </p:sp>
      <p:sp>
        <p:nvSpPr>
          <p:cNvPr id="2054" name="Rectangle 6"/>
          <p:cNvSpPr>
            <a:spLocks noGrp="1" noChangeArrowheads="1"/>
          </p:cNvSpPr>
          <p:nvPr>
            <p:ph type="sldNum"/>
          </p:nvPr>
        </p:nvSpPr>
        <p:spPr bwMode="auto">
          <a:xfrm>
            <a:off x="3847068" y="9429938"/>
            <a:ext cx="2949181" cy="49522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646720" algn="l"/>
                <a:tab pos="1293440" algn="l"/>
                <a:tab pos="1940159" algn="l"/>
                <a:tab pos="2586879" algn="l"/>
              </a:tabLst>
              <a:defRPr sz="1200">
                <a:solidFill>
                  <a:srgbClr val="000000"/>
                </a:solidFill>
                <a:latin typeface="Times New Roman" pitchFamily="18" charset="0"/>
              </a:defRPr>
            </a:lvl1pPr>
          </a:lstStyle>
          <a:p>
            <a:pPr>
              <a:defRPr/>
            </a:pPr>
            <a:fld id="{D3E9CFB9-F6A3-4C83-B073-D328CD2C617A}" type="slidenum">
              <a:rPr lang="ru-RU"/>
              <a:pPr>
                <a:defRPr/>
              </a:pPr>
              <a:t>‹#›</a:t>
            </a:fld>
            <a:endParaRPr lang="ru-RU"/>
          </a:p>
        </p:txBody>
      </p:sp>
    </p:spTree>
    <p:extLst>
      <p:ext uri="{BB962C8B-B14F-4D97-AF65-F5344CB8AC3E}">
        <p14:creationId xmlns:p14="http://schemas.microsoft.com/office/powerpoint/2010/main" val="76674467"/>
      </p:ext>
    </p:extLst>
  </p:cSld>
  <p:clrMap bg1="lt1" tx1="dk1" bg2="lt2" tx2="dk2" accent1="accent1" accent2="accent2" accent3="accent3" accent4="accent4" accent5="accent5" accent6="accent6" hlink="hlink" folHlink="folHlink"/>
  <p:hf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06438"/>
            <a:ext cx="4646613" cy="3484562"/>
          </a:xfrm>
        </p:spPr>
      </p:sp>
      <p:sp>
        <p:nvSpPr>
          <p:cNvPr id="3" name="Notes Placeholder 2"/>
          <p:cNvSpPr>
            <a:spLocks noGrp="1"/>
          </p:cNvSpPr>
          <p:nvPr>
            <p:ph type="body" idx="1"/>
          </p:nvPr>
        </p:nvSpPr>
        <p:spPr/>
        <p:txBody>
          <a:bodyPr/>
          <a:lstStyle/>
          <a:p>
            <a:pPr marL="487680" lvl="1" algn="just">
              <a:spcBef>
                <a:spcPct val="20000"/>
              </a:spcBef>
              <a:spcAft>
                <a:spcPts val="600"/>
              </a:spcAft>
            </a:pPr>
            <a:endParaRPr lang="en-US" b="1" dirty="0">
              <a:cs typeface="Times New Roman"/>
            </a:endParaRPr>
          </a:p>
        </p:txBody>
      </p:sp>
      <p:sp>
        <p:nvSpPr>
          <p:cNvPr id="4" name="Header Placeholder 3"/>
          <p:cNvSpPr>
            <a:spLocks noGrp="1"/>
          </p:cNvSpPr>
          <p:nvPr>
            <p:ph type="hd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5" name="Footer Placeholder 4"/>
          <p:cNvSpPr>
            <a:spLocks noGrp="1"/>
          </p:cNvSpPr>
          <p:nvPr>
            <p:ph type="ftr"/>
          </p:nvPr>
        </p:nvSpPr>
        <p:spPr/>
        <p:txBody>
          <a:bodyPr/>
          <a:lstStyle/>
          <a:p>
            <a:pPr marL="0" marR="0" lvl="0" indent="0" algn="l"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
        <p:nvSpPr>
          <p:cNvPr id="6" name="Slide Number Placeholder 5"/>
          <p:cNvSpPr>
            <a:spLocks noGrp="1"/>
          </p:cNvSpPr>
          <p:nvPr>
            <p:ph type="sldNum"/>
          </p:nvPr>
        </p:nvSpPr>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fld id="{D3E9CFB9-F6A3-4C83-B073-D328CD2C617A}" type="slidenum">
              <a:rPr kumimoji="0" lang="ru-RU" sz="1200" b="1" i="0" u="none" strike="noStrike" kern="1200" cap="none" spc="0" normalizeH="0" baseline="0" noProof="0" smtClean="0">
                <a:ln>
                  <a:noFill/>
                </a:ln>
                <a:solidFill>
                  <a:srgbClr val="000000"/>
                </a:solidFill>
                <a:effectLst/>
                <a:uLnTx/>
                <a:uFillTx/>
                <a:latin typeface="Times New Roman" pitchFamily="18" charset="0"/>
                <a:ea typeface="+mn-ea"/>
                <a:cs typeface="Lucida Sans Unicode" charset="0"/>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itchFamily="18" charset="0"/>
                <a:buNone/>
                <a:tabLst>
                  <a:tab pos="646720" algn="l"/>
                  <a:tab pos="1293440" algn="l"/>
                  <a:tab pos="1940159" algn="l"/>
                  <a:tab pos="2586879" algn="l"/>
                </a:tabLst>
                <a:defRPr/>
              </a:pPr>
              <a:t>2</a:t>
            </a:fld>
            <a:endParaRPr kumimoji="0" lang="ru-RU" sz="1200" b="1" i="0" u="none" strike="noStrike" kern="1200" cap="none" spc="0" normalizeH="0" baseline="0" noProof="0">
              <a:ln>
                <a:noFill/>
              </a:ln>
              <a:solidFill>
                <a:srgbClr val="000000"/>
              </a:solidFill>
              <a:effectLst/>
              <a:uLnTx/>
              <a:uFillTx/>
              <a:latin typeface="Times New Roman" pitchFamily="18" charset="0"/>
              <a:ea typeface="+mn-ea"/>
              <a:cs typeface="Lucida Sans Unicode" charset="0"/>
            </a:endParaRPr>
          </a:p>
        </p:txBody>
      </p:sp>
    </p:spTree>
    <p:extLst>
      <p:ext uri="{BB962C8B-B14F-4D97-AF65-F5344CB8AC3E}">
        <p14:creationId xmlns:p14="http://schemas.microsoft.com/office/powerpoint/2010/main" val="113887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8A7A3FBA-053F-4D35-856E-566C3239C06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a:extLst>
              <a:ext uri="{FF2B5EF4-FFF2-40B4-BE49-F238E27FC236}">
                <a16:creationId xmlns:a16="http://schemas.microsoft.com/office/drawing/2014/main" id="{E25BCED6-3A02-4EC1-BEAD-DE9135DBD68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eaLnBrk="1" hangingPunct="1">
              <a:spcBef>
                <a:spcPct val="0"/>
              </a:spcBef>
            </a:pPr>
            <a:endParaRPr lang="en-US" altLang="en-US" dirty="0"/>
          </a:p>
        </p:txBody>
      </p:sp>
      <p:sp>
        <p:nvSpPr>
          <p:cNvPr id="79876" name="Slide Number Placeholder 3">
            <a:extLst>
              <a:ext uri="{FF2B5EF4-FFF2-40B4-BE49-F238E27FC236}">
                <a16:creationId xmlns:a16="http://schemas.microsoft.com/office/drawing/2014/main" id="{64F4F5A2-49B2-4AB7-8645-0FD875A12D0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6AF16754-3D9B-48FB-A8B5-4061BE982FAE}"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821003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CAF8-97BB-42AD-9146-26C34671C4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7226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CAF8-97BB-42AD-9146-26C34671C4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9632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CAF8-97BB-42AD-9146-26C34671C4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5132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CAF8-97BB-42AD-9146-26C34671C4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6166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CAF8-97BB-42AD-9146-26C34671C4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7556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8A7A3FBA-053F-4D35-856E-566C3239C06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a:extLst>
              <a:ext uri="{FF2B5EF4-FFF2-40B4-BE49-F238E27FC236}">
                <a16:creationId xmlns:a16="http://schemas.microsoft.com/office/drawing/2014/main" id="{E25BCED6-3A02-4EC1-BEAD-DE9135DBD68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eaLnBrk="1" hangingPunct="1">
              <a:spcBef>
                <a:spcPct val="0"/>
              </a:spcBef>
            </a:pPr>
            <a:endParaRPr lang="en-US" altLang="en-US" dirty="0"/>
          </a:p>
        </p:txBody>
      </p:sp>
      <p:sp>
        <p:nvSpPr>
          <p:cNvPr id="79876" name="Slide Number Placeholder 3">
            <a:extLst>
              <a:ext uri="{FF2B5EF4-FFF2-40B4-BE49-F238E27FC236}">
                <a16:creationId xmlns:a16="http://schemas.microsoft.com/office/drawing/2014/main" id="{64F4F5A2-49B2-4AB7-8645-0FD875A12D0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6AF16754-3D9B-48FB-A8B5-4061BE982FAE}"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CAF8-97BB-42AD-9146-26C34671C4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4375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8A7A3FBA-053F-4D35-856E-566C3239C06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a:extLst>
              <a:ext uri="{FF2B5EF4-FFF2-40B4-BE49-F238E27FC236}">
                <a16:creationId xmlns:a16="http://schemas.microsoft.com/office/drawing/2014/main" id="{E25BCED6-3A02-4EC1-BEAD-DE9135DBD68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eaLnBrk="1" hangingPunct="1">
              <a:spcBef>
                <a:spcPct val="0"/>
              </a:spcBef>
            </a:pPr>
            <a:endParaRPr lang="en-US" altLang="en-US" dirty="0"/>
          </a:p>
        </p:txBody>
      </p:sp>
      <p:sp>
        <p:nvSpPr>
          <p:cNvPr id="79876" name="Slide Number Placeholder 3">
            <a:extLst>
              <a:ext uri="{FF2B5EF4-FFF2-40B4-BE49-F238E27FC236}">
                <a16:creationId xmlns:a16="http://schemas.microsoft.com/office/drawing/2014/main" id="{64F4F5A2-49B2-4AB7-8645-0FD875A12D0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6AF16754-3D9B-48FB-A8B5-4061BE982FAE}"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909238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AF0166B3-1AA4-43FE-8B63-94829FF3D42D}"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6" name="Заголовок 1">
            <a:extLst>
              <a:ext uri="{FF2B5EF4-FFF2-40B4-BE49-F238E27FC236}">
                <a16:creationId xmlns:a16="http://schemas.microsoft.com/office/drawing/2014/main" id="{435A01BB-D5B0-4709-8B16-2ED96614C20A}"/>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19B26A-A792-494D-AEA4-7370556E73F5}"/>
              </a:ext>
            </a:extLst>
          </p:cNvPr>
          <p:cNvSpPr txBox="1">
            <a:spLocks noChangeArrowheads="1"/>
          </p:cNvSpPr>
          <p:nvPr userDrawn="1"/>
        </p:nvSpPr>
        <p:spPr bwMode="auto">
          <a:xfrm>
            <a:off x="9177889" y="6837682"/>
            <a:ext cx="336952" cy="229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anose="020F0502020204030204" pitchFamily="34" charset="0"/>
                <a:cs typeface="Arial" panose="020B0604020202020204" pitchFamily="34" charset="0"/>
              </a:defRPr>
            </a:lvl1pPr>
            <a:lvl2pPr marL="742950" indent="-285750" defTabSz="457200">
              <a:defRPr>
                <a:solidFill>
                  <a:schemeClr val="tx1"/>
                </a:solidFill>
                <a:latin typeface="Calibri" panose="020F0502020204030204" pitchFamily="34" charset="0"/>
                <a:cs typeface="Arial" panose="020B0604020202020204" pitchFamily="34" charset="0"/>
              </a:defRPr>
            </a:lvl2pPr>
            <a:lvl3pPr marL="1143000" indent="-228600" defTabSz="457200">
              <a:defRPr>
                <a:solidFill>
                  <a:schemeClr val="tx1"/>
                </a:solidFill>
                <a:latin typeface="Calibri" panose="020F0502020204030204" pitchFamily="34" charset="0"/>
                <a:cs typeface="Arial" panose="020B0604020202020204" pitchFamily="34" charset="0"/>
              </a:defRPr>
            </a:lvl3pPr>
            <a:lvl4pPr marL="1600200" indent="-228600" defTabSz="457200">
              <a:defRPr>
                <a:solidFill>
                  <a:schemeClr val="tx1"/>
                </a:solidFill>
                <a:latin typeface="Calibri" panose="020F0502020204030204" pitchFamily="34" charset="0"/>
                <a:cs typeface="Arial" panose="020B0604020202020204" pitchFamily="34" charset="0"/>
              </a:defRPr>
            </a:lvl4pPr>
            <a:lvl5pPr marL="2057400" indent="-228600" defTabSz="4572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r" eaLnBrk="1" hangingPunct="1">
              <a:defRPr/>
            </a:pPr>
            <a:fld id="{70138AA7-DEAF-4800-8220-7BC2A8FDC98B}" type="slidenum">
              <a:rPr lang="en-US" altLang="en-US" sz="960" smtClean="0">
                <a:solidFill>
                  <a:srgbClr val="558ED5"/>
                </a:solidFill>
                <a:latin typeface="Helvetica" panose="020B0604020202020204" pitchFamily="34" charset="0"/>
                <a:cs typeface="Helvetica" panose="020B0604020202020204" pitchFamily="34" charset="0"/>
              </a:rPr>
              <a:pPr algn="r" eaLnBrk="1" hangingPunct="1">
                <a:defRPr/>
              </a:pPr>
              <a:t>‹#›</a:t>
            </a:fld>
            <a:endParaRPr lang="en-US" altLang="en-US" sz="960">
              <a:solidFill>
                <a:srgbClr val="558ED5"/>
              </a:solidFill>
              <a:latin typeface="Helvetica" panose="020B0604020202020204" pitchFamily="34" charset="0"/>
              <a:cs typeface="Helvetica" panose="020B0604020202020204" pitchFamily="34"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a:extLst>
              <a:ext uri="{FF2B5EF4-FFF2-40B4-BE49-F238E27FC236}">
                <a16:creationId xmlns:a16="http://schemas.microsoft.com/office/drawing/2014/main" id="{5D5C8174-6969-4D8B-B021-DF01C287334F}"/>
              </a:ext>
            </a:extLst>
          </p:cNvPr>
          <p:cNvSpPr>
            <a:spLocks noGrp="1"/>
          </p:cNvSpPr>
          <p:nvPr>
            <p:ph type="dt" sz="half" idx="10"/>
          </p:nvPr>
        </p:nvSpPr>
        <p:spPr/>
        <p:txBody>
          <a:bodyPr/>
          <a:lstStyle>
            <a:lvl1pPr defTabSz="731520">
              <a:defRPr/>
            </a:lvl1pPr>
          </a:lstStyle>
          <a:p>
            <a:pPr>
              <a:defRPr/>
            </a:pPr>
            <a:fld id="{CE814781-261B-42A8-86B9-F5D34C35D448}" type="datetimeFigureOut">
              <a:rPr lang="en-US"/>
              <a:pPr>
                <a:defRPr/>
              </a:pPr>
              <a:t>10/5/2023</a:t>
            </a:fld>
            <a:endParaRPr lang="en-US"/>
          </a:p>
        </p:txBody>
      </p:sp>
      <p:sp>
        <p:nvSpPr>
          <p:cNvPr id="8" name="Slide Number Placeholder 5">
            <a:extLst>
              <a:ext uri="{FF2B5EF4-FFF2-40B4-BE49-F238E27FC236}">
                <a16:creationId xmlns:a16="http://schemas.microsoft.com/office/drawing/2014/main" id="{3E0E1372-7770-4231-A0B2-62A11909626A}"/>
              </a:ext>
            </a:extLst>
          </p:cNvPr>
          <p:cNvSpPr>
            <a:spLocks noGrp="1"/>
          </p:cNvSpPr>
          <p:nvPr>
            <p:ph type="sldNum" sz="quarter" idx="12"/>
          </p:nvPr>
        </p:nvSpPr>
        <p:spPr/>
        <p:txBody>
          <a:bodyPr/>
          <a:lstStyle>
            <a:lvl1pPr defTabSz="731520">
              <a:defRPr smtClean="0"/>
            </a:lvl1pPr>
          </a:lstStyle>
          <a:p>
            <a:pPr>
              <a:defRPr/>
            </a:pPr>
            <a:fld id="{9553A897-1058-4829-BE89-BBF3F17919EC}" type="slidenum">
              <a:rPr lang="en-US" altLang="en-US"/>
              <a:pPr>
                <a:defRPr/>
              </a:pPr>
              <a:t>‹#›</a:t>
            </a:fld>
            <a:endParaRPr lang="en-US" altLang="en-US"/>
          </a:p>
        </p:txBody>
      </p:sp>
    </p:spTree>
    <p:extLst>
      <p:ext uri="{BB962C8B-B14F-4D97-AF65-F5344CB8AC3E}">
        <p14:creationId xmlns:p14="http://schemas.microsoft.com/office/powerpoint/2010/main" val="1225418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520" y="2272455"/>
            <a:ext cx="8290560" cy="1568027"/>
          </a:xfrm>
        </p:spPr>
        <p:txBody>
          <a:bodyPr/>
          <a:lstStyle/>
          <a:p>
            <a:r>
              <a:rPr lang="en-US"/>
              <a:t>Click to edit Master title style</a:t>
            </a:r>
          </a:p>
        </p:txBody>
      </p:sp>
      <p:sp>
        <p:nvSpPr>
          <p:cNvPr id="3" name="Subtitle 2"/>
          <p:cNvSpPr>
            <a:spLocks noGrp="1"/>
          </p:cNvSpPr>
          <p:nvPr>
            <p:ph type="subTitle" idx="1"/>
          </p:nvPr>
        </p:nvSpPr>
        <p:spPr>
          <a:xfrm>
            <a:off x="1463040" y="4145280"/>
            <a:ext cx="6827520" cy="1869440"/>
          </a:xfrm>
        </p:spPr>
        <p:txBody>
          <a:bodyPr/>
          <a:lstStyle>
            <a:lvl1pPr marL="0" indent="0" algn="ctr">
              <a:buNone/>
              <a:defRPr>
                <a:solidFill>
                  <a:schemeClr val="tx1">
                    <a:tint val="75000"/>
                  </a:schemeClr>
                </a:solidFill>
              </a:defRPr>
            </a:lvl1pPr>
            <a:lvl2pPr marL="365760" indent="0" algn="ctr">
              <a:buNone/>
              <a:defRPr>
                <a:solidFill>
                  <a:schemeClr val="tx1">
                    <a:tint val="75000"/>
                  </a:schemeClr>
                </a:solidFill>
              </a:defRPr>
            </a:lvl2pPr>
            <a:lvl3pPr marL="731520" indent="0" algn="ctr">
              <a:buNone/>
              <a:defRPr>
                <a:solidFill>
                  <a:schemeClr val="tx1">
                    <a:tint val="75000"/>
                  </a:schemeClr>
                </a:solidFill>
              </a:defRPr>
            </a:lvl3pPr>
            <a:lvl4pPr marL="1097280" indent="0" algn="ctr">
              <a:buNone/>
              <a:defRPr>
                <a:solidFill>
                  <a:schemeClr val="tx1">
                    <a:tint val="75000"/>
                  </a:schemeClr>
                </a:solidFill>
              </a:defRPr>
            </a:lvl4pPr>
            <a:lvl5pPr marL="1463040" indent="0" algn="ctr">
              <a:buNone/>
              <a:defRPr>
                <a:solidFill>
                  <a:schemeClr val="tx1">
                    <a:tint val="75000"/>
                  </a:schemeClr>
                </a:solidFill>
              </a:defRPr>
            </a:lvl5pPr>
            <a:lvl6pPr marL="1828800" indent="0" algn="ctr">
              <a:buNone/>
              <a:defRPr>
                <a:solidFill>
                  <a:schemeClr val="tx1">
                    <a:tint val="75000"/>
                  </a:schemeClr>
                </a:solidFill>
              </a:defRPr>
            </a:lvl6pPr>
            <a:lvl7pPr marL="2194560" indent="0" algn="ctr">
              <a:buNone/>
              <a:defRPr>
                <a:solidFill>
                  <a:schemeClr val="tx1">
                    <a:tint val="75000"/>
                  </a:schemeClr>
                </a:solidFill>
              </a:defRPr>
            </a:lvl7pPr>
            <a:lvl8pPr marL="2560320" indent="0" algn="ctr">
              <a:buNone/>
              <a:defRPr>
                <a:solidFill>
                  <a:schemeClr val="tx1">
                    <a:tint val="75000"/>
                  </a:schemeClr>
                </a:solidFill>
              </a:defRPr>
            </a:lvl8pPr>
            <a:lvl9pPr marL="2926080" indent="0" algn="ctr">
              <a:buNone/>
              <a:defRPr>
                <a:solidFill>
                  <a:schemeClr val="tx1">
                    <a:tint val="75000"/>
                  </a:schemeClr>
                </a:solidFill>
              </a:defRPr>
            </a:lvl9pPr>
          </a:lstStyle>
          <a:p>
            <a:r>
              <a:rPr lang="en-US"/>
              <a:t>Click to edit Master subtitle style</a:t>
            </a:r>
          </a:p>
        </p:txBody>
      </p:sp>
      <p:sp>
        <p:nvSpPr>
          <p:cNvPr id="5" name="Date Placeholder 3">
            <a:extLst>
              <a:ext uri="{FF2B5EF4-FFF2-40B4-BE49-F238E27FC236}">
                <a16:creationId xmlns:a16="http://schemas.microsoft.com/office/drawing/2014/main" id="{A2EC5E61-0B14-4F1A-81CA-6524B5867BA4}"/>
              </a:ext>
            </a:extLst>
          </p:cNvPr>
          <p:cNvSpPr>
            <a:spLocks noGrp="1"/>
          </p:cNvSpPr>
          <p:nvPr>
            <p:ph type="dt" sz="half" idx="10"/>
          </p:nvPr>
        </p:nvSpPr>
        <p:spPr/>
        <p:txBody>
          <a:bodyPr/>
          <a:lstStyle>
            <a:lvl1pPr defTabSz="731520">
              <a:defRPr/>
            </a:lvl1pPr>
          </a:lstStyle>
          <a:p>
            <a:pPr>
              <a:defRPr/>
            </a:pPr>
            <a:fld id="{2C75FD80-0564-490F-9014-61F61F42C203}" type="datetimeFigureOut">
              <a:rPr lang="en-US"/>
              <a:pPr>
                <a:defRPr/>
              </a:pPr>
              <a:t>10/5/2023</a:t>
            </a:fld>
            <a:endParaRPr lang="en-US"/>
          </a:p>
        </p:txBody>
      </p:sp>
      <p:sp>
        <p:nvSpPr>
          <p:cNvPr id="6" name="Footer Placeholder 4">
            <a:extLst>
              <a:ext uri="{FF2B5EF4-FFF2-40B4-BE49-F238E27FC236}">
                <a16:creationId xmlns:a16="http://schemas.microsoft.com/office/drawing/2014/main" id="{997CB47B-F4DA-4D31-B421-686060368050}"/>
              </a:ext>
            </a:extLst>
          </p:cNvPr>
          <p:cNvSpPr>
            <a:spLocks noGrp="1"/>
          </p:cNvSpPr>
          <p:nvPr>
            <p:ph type="ftr" sz="quarter" idx="11"/>
          </p:nvPr>
        </p:nvSpPr>
        <p:spPr/>
        <p:txBody>
          <a:bodyPr/>
          <a:lstStyle>
            <a:lvl1pPr algn="l" defTabSz="731520">
              <a:defRPr b="1">
                <a:solidFill>
                  <a:srgbClr val="1F497D">
                    <a:lumMod val="60000"/>
                    <a:lumOff val="40000"/>
                  </a:srgbClr>
                </a:solidFill>
                <a:latin typeface="Helvetica"/>
                <a:cs typeface="Helvetica"/>
              </a:defRPr>
            </a:lvl1pPr>
          </a:lstStyle>
          <a:p>
            <a:pPr>
              <a:defRPr/>
            </a:pPr>
            <a:r>
              <a:rPr lang="en-US"/>
              <a:t>www.fda.gov</a:t>
            </a:r>
          </a:p>
        </p:txBody>
      </p:sp>
      <p:sp>
        <p:nvSpPr>
          <p:cNvPr id="7" name="Slide Number Placeholder 5">
            <a:extLst>
              <a:ext uri="{FF2B5EF4-FFF2-40B4-BE49-F238E27FC236}">
                <a16:creationId xmlns:a16="http://schemas.microsoft.com/office/drawing/2014/main" id="{CAE4D243-E509-42D6-A2FD-CD4C9FDEA7B3}"/>
              </a:ext>
            </a:extLst>
          </p:cNvPr>
          <p:cNvSpPr>
            <a:spLocks noGrp="1"/>
          </p:cNvSpPr>
          <p:nvPr>
            <p:ph type="sldNum" sz="quarter" idx="12"/>
          </p:nvPr>
        </p:nvSpPr>
        <p:spPr/>
        <p:txBody>
          <a:bodyPr/>
          <a:lstStyle>
            <a:lvl1pPr defTabSz="731520">
              <a:defRPr smtClean="0"/>
            </a:lvl1pPr>
          </a:lstStyle>
          <a:p>
            <a:pPr>
              <a:defRPr/>
            </a:pPr>
            <a:fld id="{2AB0466E-AAC7-4300-94AB-61068F96939D}" type="slidenum">
              <a:rPr lang="en-US" altLang="en-US"/>
              <a:pPr>
                <a:defRPr/>
              </a:pPr>
              <a:t>‹#›</a:t>
            </a:fld>
            <a:endParaRPr lang="en-US" altLang="en-US"/>
          </a:p>
        </p:txBody>
      </p:sp>
    </p:spTree>
    <p:extLst>
      <p:ext uri="{BB962C8B-B14F-4D97-AF65-F5344CB8AC3E}">
        <p14:creationId xmlns:p14="http://schemas.microsoft.com/office/powerpoint/2010/main" val="1491083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DAE92554-818E-438B-8EAE-36A0BFAEA8A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7" name="Заголовок 1"/>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
        <p:nvSpPr>
          <p:cNvPr id="8" name="Содержимое 2"/>
          <p:cNvSpPr>
            <a:spLocks noGrp="1"/>
          </p:cNvSpPr>
          <p:nvPr>
            <p:ph idx="1"/>
          </p:nvPr>
        </p:nvSpPr>
        <p:spPr>
          <a:xfrm>
            <a:off x="700336" y="2217440"/>
            <a:ext cx="8280400" cy="4273550"/>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Text">
    <p:spTree>
      <p:nvGrpSpPr>
        <p:cNvPr id="1" name=""/>
        <p:cNvGrpSpPr/>
        <p:nvPr/>
      </p:nvGrpSpPr>
      <p:grpSpPr>
        <a:xfrm>
          <a:off x="0" y="0"/>
          <a:ext cx="0" cy="0"/>
          <a:chOff x="0" y="0"/>
          <a:chExt cx="0" cy="0"/>
        </a:xfrm>
      </p:grpSpPr>
      <p:sp>
        <p:nvSpPr>
          <p:cNvPr id="6" name="Rectangle 5"/>
          <p:cNvSpPr txBox="1">
            <a:spLocks noChangeArrowheads="1"/>
          </p:cNvSpPr>
          <p:nvPr userDrawn="1"/>
        </p:nvSpPr>
        <p:spPr bwMode="auto">
          <a:xfrm>
            <a:off x="6858000" y="6854825"/>
            <a:ext cx="1987550" cy="277813"/>
          </a:xfrm>
          <a:prstGeom prst="rect">
            <a:avLst/>
          </a:prstGeom>
          <a:noFill/>
          <a:ln w="9525">
            <a:noFill/>
            <a:round/>
            <a:headEnd/>
            <a:tailEnd/>
          </a:ln>
          <a:effectLst/>
        </p:spPr>
        <p:txBody>
          <a:bodyPr lIns="0" tIns="0" rIns="0" bIns="0"/>
          <a:lstStyle>
            <a:lvl1pPr>
              <a:defRPr/>
            </a:lvl1pPr>
          </a:lstStyle>
          <a:p>
            <a:pPr algn="r">
              <a:lnSpc>
                <a:spcPct val="95000"/>
              </a:lnSpc>
              <a:defRPr/>
            </a:pPr>
            <a:fld id="{88BDC811-FBB1-45B5-9F23-29515F4EC5B0}" type="slidenum">
              <a:rPr lang="ru-RU" sz="1000" smtClean="0">
                <a:solidFill>
                  <a:srgbClr val="999999"/>
                </a:solidFill>
              </a:rPr>
              <a:pPr algn="r">
                <a:lnSpc>
                  <a:spcPct val="95000"/>
                </a:lnSpc>
                <a:defRPr/>
              </a:pPr>
              <a:t>‹#›</a:t>
            </a:fld>
            <a:endParaRPr lang="ru-RU" sz="1000" dirty="0">
              <a:solidFill>
                <a:srgbClr val="999999"/>
              </a:solidFill>
            </a:endParaRPr>
          </a:p>
        </p:txBody>
      </p:sp>
      <p:sp>
        <p:nvSpPr>
          <p:cNvPr id="8" name="Содержимое 2"/>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
        <p:nvSpPr>
          <p:cNvPr id="9" name="Заголовок 1">
            <a:extLst>
              <a:ext uri="{FF2B5EF4-FFF2-40B4-BE49-F238E27FC236}">
                <a16:creationId xmlns:a16="http://schemas.microsoft.com/office/drawing/2014/main" id="{EA0B2610-95AE-4F67-8350-805923E83B1F}"/>
              </a:ext>
            </a:extLst>
          </p:cNvPr>
          <p:cNvSpPr>
            <a:spLocks noGrp="1"/>
          </p:cNvSpPr>
          <p:nvPr>
            <p:ph type="title"/>
          </p:nvPr>
        </p:nvSpPr>
        <p:spPr>
          <a:xfrm>
            <a:off x="3076600" y="428922"/>
            <a:ext cx="6552728" cy="790575"/>
          </a:xfrm>
        </p:spPr>
        <p:txBody>
          <a:bodyPr/>
          <a:lstStyle>
            <a:lvl1pPr>
              <a:defRPr sz="3200"/>
            </a:lvl1pPr>
          </a:lstStyle>
          <a:p>
            <a:r>
              <a:rPr lang="en-US" dirty="0"/>
              <a:t>Click to edit Master title style</a:t>
            </a:r>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04592" y="417240"/>
            <a:ext cx="6552728" cy="790575"/>
          </a:xfrm>
        </p:spPr>
        <p:txBody>
          <a:bodyPr/>
          <a:lstStyle>
            <a:lvl1pPr algn="ctr">
              <a:defRPr/>
            </a:lvl1pPr>
          </a:lstStyle>
          <a:p>
            <a:r>
              <a:rPr lang="en-GB" noProof="0" dirty="0"/>
              <a:t>Click to edit Master title style</a:t>
            </a:r>
          </a:p>
        </p:txBody>
      </p:sp>
      <p:sp>
        <p:nvSpPr>
          <p:cNvPr id="5" name="Содержимое 2"/>
          <p:cNvSpPr>
            <a:spLocks noGrp="1"/>
          </p:cNvSpPr>
          <p:nvPr>
            <p:ph sz="half" idx="1"/>
          </p:nvPr>
        </p:nvSpPr>
        <p:spPr>
          <a:xfrm>
            <a:off x="975632" y="2149176"/>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1" name="Содержимое 2"/>
          <p:cNvSpPr>
            <a:spLocks noGrp="1"/>
          </p:cNvSpPr>
          <p:nvPr>
            <p:ph sz="half" idx="17"/>
          </p:nvPr>
        </p:nvSpPr>
        <p:spPr>
          <a:xfrm>
            <a:off x="4899648" y="2158448"/>
            <a:ext cx="3816144" cy="4536504"/>
          </a:xfrm>
        </p:spPr>
        <p:txBody>
          <a:bodyPr/>
          <a:lstStyle>
            <a:lvl1pPr>
              <a:defRPr sz="25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8" name="Rectangle 5"/>
          <p:cNvSpPr>
            <a:spLocks noGrp="1" noChangeArrowheads="1"/>
          </p:cNvSpPr>
          <p:nvPr>
            <p:ph type="sldNum" idx="20"/>
          </p:nvPr>
        </p:nvSpPr>
        <p:spPr>
          <a:ln/>
        </p:spPr>
        <p:txBody>
          <a:bodyPr/>
          <a:lstStyle>
            <a:lvl1pPr>
              <a:defRPr/>
            </a:lvl1pPr>
          </a:lstStyle>
          <a:p>
            <a:pPr>
              <a:defRPr/>
            </a:pPr>
            <a:fld id="{4C900FCA-1A97-4D6A-89CC-C4E3C77CACE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raft">
    <p:spTree>
      <p:nvGrpSpPr>
        <p:cNvPr id="1" name=""/>
        <p:cNvGrpSpPr/>
        <p:nvPr/>
      </p:nvGrpSpPr>
      <p:grpSpPr>
        <a:xfrm>
          <a:off x="0" y="0"/>
          <a:ext cx="0" cy="0"/>
          <a:chOff x="0" y="0"/>
          <a:chExt cx="0" cy="0"/>
        </a:xfrm>
      </p:grpSpPr>
      <p:sp>
        <p:nvSpPr>
          <p:cNvPr id="4" name="Rectangle 5"/>
          <p:cNvSpPr>
            <a:spLocks noGrp="1" noChangeArrowheads="1"/>
          </p:cNvSpPr>
          <p:nvPr>
            <p:ph type="sldNum" idx="12"/>
          </p:nvPr>
        </p:nvSpPr>
        <p:spPr>
          <a:ln/>
        </p:spPr>
        <p:txBody>
          <a:bodyPr/>
          <a:lstStyle>
            <a:lvl1pPr>
              <a:defRPr/>
            </a:lvl1pPr>
          </a:lstStyle>
          <a:p>
            <a:pPr>
              <a:defRPr/>
            </a:pPr>
            <a:fld id="{6AD948CB-CBFC-48EC-9170-DC63649F09AB}" type="slidenum">
              <a:rPr lang="ru-RU"/>
              <a:pPr>
                <a:defRPr/>
              </a:pPr>
              <a:t>‹#›</a:t>
            </a:fld>
            <a:endParaRPr lang="ru-RU" dirty="0"/>
          </a:p>
        </p:txBody>
      </p:sp>
      <p:sp>
        <p:nvSpPr>
          <p:cNvPr id="3" name="Содержимое 2">
            <a:extLst>
              <a:ext uri="{FF2B5EF4-FFF2-40B4-BE49-F238E27FC236}">
                <a16:creationId xmlns:a16="http://schemas.microsoft.com/office/drawing/2014/main" id="{CDD13655-E353-41DE-B1AA-3A1718BDCF03}"/>
              </a:ext>
            </a:extLst>
          </p:cNvPr>
          <p:cNvSpPr>
            <a:spLocks noGrp="1"/>
          </p:cNvSpPr>
          <p:nvPr>
            <p:ph idx="1"/>
          </p:nvPr>
        </p:nvSpPr>
        <p:spPr>
          <a:xfrm>
            <a:off x="705008" y="2226136"/>
            <a:ext cx="8280400" cy="4273550"/>
          </a:xfrm>
        </p:spPr>
        <p:txBody>
          <a:bodyPr/>
          <a:lstStyle>
            <a:lvl1pPr marL="0" indent="0">
              <a:buNone/>
              <a:defRPr/>
            </a:lvl1pPr>
            <a:lvl2pPr>
              <a:defRPr/>
            </a:lvl2pPr>
            <a:lvl3pPr>
              <a:defRPr/>
            </a:lvl3pPr>
            <a:lvl4pPr>
              <a:defRPr/>
            </a:lvl4pPr>
            <a:lvl5pPr>
              <a:defRPr/>
            </a:lvl5pPr>
          </a:lstStyle>
          <a:p>
            <a:pPr lvl="0"/>
            <a:r>
              <a:rPr lang="en-US" dirty="0"/>
              <a:t>Click to edit Master text styles</a:t>
            </a:r>
          </a:p>
          <a:p>
            <a:pPr lvl="0"/>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932584" y="362404"/>
            <a:ext cx="7342014" cy="790575"/>
          </a:xfrm>
        </p:spPr>
        <p:txBody>
          <a:bodyPr/>
          <a:lstStyle>
            <a:lvl1pPr>
              <a:defRPr/>
            </a:lvl1pPr>
          </a:lstStyle>
          <a:p>
            <a:r>
              <a:rPr lang="en-US"/>
              <a:t>Click to edit Master title style</a:t>
            </a:r>
            <a:endParaRPr lang="ru-RU" dirty="0"/>
          </a:p>
        </p:txBody>
      </p:sp>
      <p:sp>
        <p:nvSpPr>
          <p:cNvPr id="14" name="Content Placeholder 6"/>
          <p:cNvSpPr>
            <a:spLocks noGrp="1"/>
          </p:cNvSpPr>
          <p:nvPr>
            <p:ph sz="quarter" idx="13"/>
          </p:nvPr>
        </p:nvSpPr>
        <p:spPr>
          <a:xfrm>
            <a:off x="707307" y="2433640"/>
            <a:ext cx="8561982" cy="2592387"/>
          </a:xfrm>
        </p:spPr>
        <p:txBody>
          <a:bodyPr/>
          <a:lstStyle>
            <a:lvl1pPr>
              <a:buNone/>
              <a:defRPr/>
            </a:lvl1pPr>
          </a:lstStyle>
          <a:p>
            <a:pPr lvl="0"/>
            <a:r>
              <a:rPr lang="en-US"/>
              <a:t>Click to edit Master text styles</a:t>
            </a:r>
          </a:p>
        </p:txBody>
      </p:sp>
      <p:sp>
        <p:nvSpPr>
          <p:cNvPr id="7" name="Rectangle 4"/>
          <p:cNvSpPr>
            <a:spLocks noGrp="1" noChangeArrowheads="1"/>
          </p:cNvSpPr>
          <p:nvPr>
            <p:ph type="ftr" idx="16"/>
          </p:nvPr>
        </p:nvSpPr>
        <p:spPr/>
        <p:txBody>
          <a:bodyPr/>
          <a:lstStyle>
            <a:lvl1pPr>
              <a:defRPr/>
            </a:lvl1pPr>
          </a:lstStyle>
          <a:p>
            <a:pPr>
              <a:defRPr/>
            </a:pPr>
            <a:endParaRPr lang="fr-FR"/>
          </a:p>
        </p:txBody>
      </p:sp>
      <p:sp>
        <p:nvSpPr>
          <p:cNvPr id="8" name="Rectangle 5"/>
          <p:cNvSpPr>
            <a:spLocks noGrp="1" noChangeArrowheads="1"/>
          </p:cNvSpPr>
          <p:nvPr>
            <p:ph type="sldNum" idx="17"/>
          </p:nvPr>
        </p:nvSpPr>
        <p:spPr/>
        <p:txBody>
          <a:bodyPr/>
          <a:lstStyle>
            <a:lvl1pPr>
              <a:defRPr/>
            </a:lvl1pPr>
          </a:lstStyle>
          <a:p>
            <a:pPr>
              <a:defRPr/>
            </a:pPr>
            <a:fld id="{818F2839-6C4F-458F-B92D-DF083EE553F1}" type="slidenum">
              <a:rPr lang="fr-FR" smtClean="0"/>
              <a:pPr>
                <a:defRPr/>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Picture righ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4876801" y="584767"/>
            <a:ext cx="4340014" cy="6141157"/>
          </a:xfrm>
        </p:spPr>
        <p:txBody>
          <a:bodyPr/>
          <a:lstStyle/>
          <a:p>
            <a:r>
              <a:rPr lang="en-US"/>
              <a:t>Click icon to add picture</a:t>
            </a:r>
            <a:endParaRPr lang="en-GB" dirty="0"/>
          </a:p>
        </p:txBody>
      </p:sp>
      <p:sp>
        <p:nvSpPr>
          <p:cNvPr id="8" name="Text Placeholder 7"/>
          <p:cNvSpPr>
            <a:spLocks noGrp="1"/>
          </p:cNvSpPr>
          <p:nvPr>
            <p:ph type="body" sz="quarter" idx="11" hasCustomPrompt="1"/>
          </p:nvPr>
        </p:nvSpPr>
        <p:spPr>
          <a:xfrm>
            <a:off x="543388" y="595276"/>
            <a:ext cx="4242753" cy="682783"/>
          </a:xfrm>
        </p:spPr>
        <p:txBody>
          <a:bodyPr/>
          <a:lstStyle>
            <a:lvl1pPr>
              <a:defRPr sz="3200"/>
            </a:lvl1pPr>
          </a:lstStyle>
          <a:p>
            <a:pPr lvl="0"/>
            <a:r>
              <a:rPr lang="en-US" dirty="0"/>
              <a:t>Click to edit text styles</a:t>
            </a:r>
          </a:p>
        </p:txBody>
      </p:sp>
      <p:sp>
        <p:nvSpPr>
          <p:cNvPr id="10" name="Text Placeholder 9"/>
          <p:cNvSpPr>
            <a:spLocks noGrp="1"/>
          </p:cNvSpPr>
          <p:nvPr>
            <p:ph type="body" sz="quarter" idx="12" hasCustomPrompt="1"/>
          </p:nvPr>
        </p:nvSpPr>
        <p:spPr>
          <a:xfrm>
            <a:off x="536788" y="1631261"/>
            <a:ext cx="4242753" cy="4691763"/>
          </a:xfrm>
        </p:spPr>
        <p:txBody>
          <a:bodyPr/>
          <a:lstStyle>
            <a:lvl3pPr>
              <a:defRPr sz="1920"/>
            </a:lvl3pPr>
            <a:lvl4pPr marL="1029521" indent="-365751">
              <a:buFont typeface="Arial" panose="020B0604020202020204" pitchFamily="34" charset="0"/>
              <a:buChar char="−"/>
              <a:defRPr sz="192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Rectangle 4">
            <a:extLst>
              <a:ext uri="{FF2B5EF4-FFF2-40B4-BE49-F238E27FC236}">
                <a16:creationId xmlns:a16="http://schemas.microsoft.com/office/drawing/2014/main" id="{4091BFA0-4FE9-4AC2-AFBD-9B764F31028E}"/>
              </a:ext>
            </a:extLst>
          </p:cNvPr>
          <p:cNvSpPr/>
          <p:nvPr userDrawn="1"/>
        </p:nvSpPr>
        <p:spPr bwMode="auto">
          <a:xfrm>
            <a:off x="54864" y="6729984"/>
            <a:ext cx="1121664" cy="221599"/>
          </a:xfrm>
          <a:prstGeom prst="rect">
            <a:avLst/>
          </a:prstGeom>
          <a:solidFill>
            <a:srgbClr val="0F1290"/>
          </a:solidFill>
          <a:ln>
            <a:noFill/>
          </a:ln>
          <a:effectLst/>
        </p:spPr>
        <p:txBody>
          <a:bodyPr vert="horz" wrap="square" lIns="73152" tIns="36576" rIns="73152" bIns="36576" numCol="1" rtlCol="0" anchor="t" anchorCtr="0" compatLnSpc="1">
            <a:prstTxWarp prst="textNoShape">
              <a:avLst/>
            </a:prstTxWarp>
            <a:spAutoFit/>
          </a:bodyPr>
          <a:lstStyle/>
          <a:p>
            <a:pPr marL="0" marR="0" indent="0" algn="r" defTabSz="731520" rtl="0" eaLnBrk="1" fontAlgn="base" latinLnBrk="0" hangingPunct="1">
              <a:lnSpc>
                <a:spcPct val="100000"/>
              </a:lnSpc>
              <a:spcBef>
                <a:spcPct val="50000"/>
              </a:spcBef>
              <a:spcAft>
                <a:spcPct val="0"/>
              </a:spcAft>
              <a:buClrTx/>
              <a:buSzTx/>
              <a:buFontTx/>
              <a:buNone/>
              <a:tabLst/>
            </a:pPr>
            <a:endParaRPr kumimoji="0" lang="en-GB" sz="96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490191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292947"/>
            <a:ext cx="8778240" cy="12192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487680" y="1706880"/>
            <a:ext cx="4307840" cy="482769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958080" y="1706880"/>
            <a:ext cx="4307840" cy="23317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58080" y="4201161"/>
            <a:ext cx="4307840" cy="23334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91"/>
          <p:cNvSpPr>
            <a:spLocks noGrp="1" noChangeArrowheads="1"/>
          </p:cNvSpPr>
          <p:nvPr>
            <p:ph type="sldNum" sz="quarter" idx="10"/>
          </p:nvPr>
        </p:nvSpPr>
        <p:spPr>
          <a:xfrm>
            <a:off x="7315200" y="6746240"/>
            <a:ext cx="2032000" cy="487680"/>
          </a:xfrm>
          <a:prstGeom prst="rect">
            <a:avLst/>
          </a:prstGeom>
        </p:spPr>
        <p:txBody>
          <a:bodyPr/>
          <a:lstStyle>
            <a:lvl1pPr>
              <a:defRPr smtClean="0"/>
            </a:lvl1pPr>
          </a:lstStyle>
          <a:p>
            <a:pPr>
              <a:defRPr/>
            </a:pPr>
            <a:fld id="{24AB65FC-BEAE-2540-86FC-258ED29F150D}" type="slidenum">
              <a:rPr lang="en-US"/>
              <a:pPr>
                <a:defRPr/>
              </a:pPr>
              <a:t>‹#›</a:t>
            </a:fld>
            <a:endParaRPr lang="en-US"/>
          </a:p>
        </p:txBody>
      </p:sp>
    </p:spTree>
    <p:extLst>
      <p:ext uri="{BB962C8B-B14F-4D97-AF65-F5344CB8AC3E}">
        <p14:creationId xmlns:p14="http://schemas.microsoft.com/office/powerpoint/2010/main" val="84612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7680" y="1706882"/>
            <a:ext cx="4307840" cy="4827694"/>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8080" y="1706882"/>
            <a:ext cx="4307840" cy="4827694"/>
          </a:xfrm>
        </p:spPr>
        <p:txBody>
          <a:bodyPr/>
          <a:lstStyle>
            <a:lvl1pPr>
              <a:defRPr sz="2987"/>
            </a:lvl1pPr>
            <a:lvl2pPr>
              <a:defRPr sz="2560"/>
            </a:lvl2pPr>
            <a:lvl3pPr>
              <a:defRPr sz="2133"/>
            </a:lvl3pPr>
            <a:lvl4pPr>
              <a:defRPr sz="1920"/>
            </a:lvl4pPr>
            <a:lvl5pPr>
              <a:defRPr sz="1920"/>
            </a:lvl5pPr>
            <a:lvl6pPr>
              <a:defRPr sz="1920"/>
            </a:lvl6pPr>
            <a:lvl7pPr>
              <a:defRPr sz="1920"/>
            </a:lvl7pPr>
            <a:lvl8pPr>
              <a:defRPr sz="1920"/>
            </a:lvl8pPr>
            <a:lvl9pPr>
              <a:defRPr sz="19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3748594" y="6805692"/>
            <a:ext cx="2275840" cy="389467"/>
          </a:xfrm>
        </p:spPr>
        <p:txBody>
          <a:bodyPr/>
          <a:lstStyle/>
          <a:p>
            <a:fld id="{A349544A-F1CD-3844-BFB3-6D230A0137DD}" type="datetimeFigureOut">
              <a:rPr lang="en-US" smtClean="0"/>
              <a:t>10/5/2023</a:t>
            </a:fld>
            <a:endParaRPr lang="en-US"/>
          </a:p>
        </p:txBody>
      </p:sp>
      <p:pic>
        <p:nvPicPr>
          <p:cNvPr id="8" name="Picture 7" descr="FDA_FullColor_Monogra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59906" y="258667"/>
            <a:ext cx="661913" cy="792619"/>
          </a:xfrm>
          <a:prstGeom prst="rect">
            <a:avLst/>
          </a:prstGeom>
        </p:spPr>
      </p:pic>
      <p:sp>
        <p:nvSpPr>
          <p:cNvPr id="9" name="Footer Placeholder 4"/>
          <p:cNvSpPr>
            <a:spLocks noGrp="1"/>
          </p:cNvSpPr>
          <p:nvPr>
            <p:ph type="ftr" sz="quarter" idx="11"/>
          </p:nvPr>
        </p:nvSpPr>
        <p:spPr>
          <a:xfrm>
            <a:off x="325120" y="6810588"/>
            <a:ext cx="3088640" cy="389467"/>
          </a:xfrm>
        </p:spPr>
        <p:txBody>
          <a:bodyPr/>
          <a:lstStyle/>
          <a:p>
            <a:pPr algn="l"/>
            <a:r>
              <a:rPr lang="en-US" b="1" dirty="0">
                <a:solidFill>
                  <a:schemeClr val="tx2">
                    <a:lumMod val="60000"/>
                    <a:lumOff val="40000"/>
                  </a:schemeClr>
                </a:solidFill>
                <a:latin typeface="Helvetica"/>
                <a:cs typeface="Helvetica"/>
              </a:rPr>
              <a:t>www.fda.gov</a:t>
            </a:r>
          </a:p>
        </p:txBody>
      </p:sp>
      <p:sp>
        <p:nvSpPr>
          <p:cNvPr id="11" name="TextBox 10"/>
          <p:cNvSpPr txBox="1"/>
          <p:nvPr userDrawn="1"/>
        </p:nvSpPr>
        <p:spPr>
          <a:xfrm>
            <a:off x="9129836" y="6837093"/>
            <a:ext cx="385042" cy="275525"/>
          </a:xfrm>
          <a:prstGeom prst="rect">
            <a:avLst/>
          </a:prstGeom>
          <a:noFill/>
        </p:spPr>
        <p:txBody>
          <a:bodyPr wrap="none" rtlCol="0">
            <a:spAutoFit/>
          </a:bodyPr>
          <a:lstStyle/>
          <a:p>
            <a:pPr algn="r"/>
            <a:fld id="{42D067E6-6582-4AD4-8521-F7089C370E58}" type="slidenum">
              <a:rPr lang="en-US" sz="1280" smtClean="0">
                <a:solidFill>
                  <a:schemeClr val="tx2">
                    <a:lumMod val="60000"/>
                    <a:lumOff val="40000"/>
                  </a:schemeClr>
                </a:solidFill>
                <a:latin typeface="Helvetica"/>
                <a:cs typeface="Helvetica"/>
              </a:rPr>
              <a:t>‹#›</a:t>
            </a:fld>
            <a:endParaRPr lang="en-US" sz="1280" dirty="0">
              <a:solidFill>
                <a:schemeClr val="tx2">
                  <a:lumMod val="60000"/>
                  <a:lumOff val="40000"/>
                </a:schemeClr>
              </a:solidFill>
              <a:latin typeface="Helvetica"/>
              <a:cs typeface="Helvetica"/>
            </a:endParaRPr>
          </a:p>
        </p:txBody>
      </p:sp>
    </p:spTree>
    <p:extLst>
      <p:ext uri="{BB962C8B-B14F-4D97-AF65-F5344CB8AC3E}">
        <p14:creationId xmlns:p14="http://schemas.microsoft.com/office/powerpoint/2010/main" val="2021805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00088" y="1354138"/>
            <a:ext cx="8566150" cy="7905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Outline</a:t>
            </a:r>
          </a:p>
        </p:txBody>
      </p:sp>
      <p:sp>
        <p:nvSpPr>
          <p:cNvPr id="1027" name="Rectangle 2"/>
          <p:cNvSpPr>
            <a:spLocks noGrp="1" noChangeArrowheads="1"/>
          </p:cNvSpPr>
          <p:nvPr>
            <p:ph type="body" idx="1"/>
          </p:nvPr>
        </p:nvSpPr>
        <p:spPr bwMode="auto">
          <a:xfrm>
            <a:off x="700088" y="2263775"/>
            <a:ext cx="8280400" cy="4273550"/>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549275" y="6858000"/>
            <a:ext cx="2270125" cy="2587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defRPr sz="1000">
                <a:solidFill>
                  <a:srgbClr val="999999"/>
                </a:solidFill>
              </a:defRPr>
            </a:lvl1pPr>
          </a:lstStyle>
          <a:p>
            <a:pPr>
              <a:defRPr/>
            </a:pPr>
            <a:endParaRPr lang="ru-RU"/>
          </a:p>
        </p:txBody>
      </p:sp>
      <p:sp>
        <p:nvSpPr>
          <p:cNvPr id="3" name="Rectangle 4"/>
          <p:cNvSpPr>
            <a:spLocks noGrp="1" noChangeArrowheads="1"/>
          </p:cNvSpPr>
          <p:nvPr>
            <p:ph type="ftr"/>
          </p:nvPr>
        </p:nvSpPr>
        <p:spPr bwMode="auto">
          <a:xfrm>
            <a:off x="3335338" y="6878638"/>
            <a:ext cx="3089275" cy="2873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defRPr sz="1400">
                <a:solidFill>
                  <a:srgbClr val="FFFFFF"/>
                </a:solidFill>
                <a:latin typeface="Times New Roman" pitchFamily="18" charset="0"/>
              </a:defRPr>
            </a:lvl1pPr>
          </a:lstStyle>
          <a:p>
            <a:pPr>
              <a:defRPr/>
            </a:pPr>
            <a:endParaRPr lang="ru-RU"/>
          </a:p>
        </p:txBody>
      </p:sp>
      <p:sp>
        <p:nvSpPr>
          <p:cNvPr id="1029" name="Rectangle 5"/>
          <p:cNvSpPr>
            <a:spLocks noGrp="1" noChangeArrowheads="1"/>
          </p:cNvSpPr>
          <p:nvPr>
            <p:ph type="sldNum"/>
          </p:nvPr>
        </p:nvSpPr>
        <p:spPr bwMode="auto">
          <a:xfrm>
            <a:off x="6858000" y="6858000"/>
            <a:ext cx="1987550" cy="2778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defRPr sz="1000">
                <a:solidFill>
                  <a:srgbClr val="999999"/>
                </a:solidFill>
              </a:defRPr>
            </a:lvl1pPr>
          </a:lstStyle>
          <a:p>
            <a:pPr>
              <a:defRPr/>
            </a:pPr>
            <a:fld id="{94EB04C6-8F79-4FA6-896D-4C9B21465D04}" type="slidenum">
              <a:rPr lang="ru-RU"/>
              <a:pPr>
                <a:defRPr/>
              </a:pPr>
              <a:t>‹#›</a:t>
            </a:fld>
            <a:endParaRPr lang="ru-RU" dirty="0"/>
          </a:p>
        </p:txBody>
      </p:sp>
      <p:pic>
        <p:nvPicPr>
          <p:cNvPr id="1031" name="Рисунок 7" descr="bg_interior.jpg"/>
          <p:cNvPicPr>
            <a:picLocks noChangeAspect="1"/>
          </p:cNvPicPr>
          <p:nvPr userDrawn="1"/>
        </p:nvPicPr>
        <p:blipFill>
          <a:blip r:embed="rId13" cstate="print"/>
          <a:srcRect/>
          <a:stretch>
            <a:fillRect/>
          </a:stretch>
        </p:blipFill>
        <p:spPr bwMode="auto">
          <a:xfrm>
            <a:off x="0" y="0"/>
            <a:ext cx="9753600" cy="7315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62" r:id="rId4"/>
    <p:sldLayoutId id="2147483763" r:id="rId5"/>
    <p:sldLayoutId id="2147483772" r:id="rId6"/>
    <p:sldLayoutId id="2147483827" r:id="rId7"/>
    <p:sldLayoutId id="2147483829" r:id="rId8"/>
    <p:sldLayoutId id="2147483830" r:id="rId9"/>
    <p:sldLayoutId id="2147483832" r:id="rId10"/>
    <p:sldLayoutId id="2147483833" r:id="rId11"/>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93D0"/>
          </a:solidFill>
          <a:latin typeface="Candara" pitchFamily="32" charset="0"/>
          <a:cs typeface="Lucida Sans Unicode"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FFFFFF"/>
          </a:solidFill>
          <a:latin typeface="Arial" charset="0"/>
          <a:cs typeface="Lucida Sans Unicode" charset="0"/>
        </a:defRPr>
      </a:lvl9pPr>
    </p:titleStyle>
    <p:bodyStyle>
      <a:lvl1pPr marL="273050" indent="-273050" algn="l" defTabSz="449263" rtl="0" eaLnBrk="0" fontAlgn="base" hangingPunct="0">
        <a:spcBef>
          <a:spcPct val="50000"/>
        </a:spcBef>
        <a:spcAft>
          <a:spcPct val="0"/>
        </a:spcAft>
        <a:buClr>
          <a:srgbClr val="0093D0"/>
        </a:buClr>
        <a:buSzPct val="120000"/>
        <a:buChar char="•"/>
        <a:defRPr sz="2500" b="1">
          <a:solidFill>
            <a:schemeClr val="tx1"/>
          </a:solidFill>
          <a:latin typeface="+mn-lt"/>
          <a:ea typeface="+mn-ea"/>
          <a:cs typeface="+mn-cs"/>
        </a:defRPr>
      </a:lvl1pPr>
      <a:lvl2pPr marL="719138" indent="-266700" algn="l" defTabSz="449263" rtl="0" eaLnBrk="0" fontAlgn="base" hangingPunct="0">
        <a:spcBef>
          <a:spcPct val="20000"/>
        </a:spcBef>
        <a:spcAft>
          <a:spcPct val="0"/>
        </a:spcAft>
        <a:buClr>
          <a:srgbClr val="0093D0"/>
        </a:buClr>
        <a:buSzPct val="80000"/>
        <a:buChar char="o"/>
        <a:defRPr sz="2300">
          <a:solidFill>
            <a:schemeClr val="tx1"/>
          </a:solidFill>
          <a:latin typeface="+mn-lt"/>
          <a:cs typeface="+mn-cs"/>
        </a:defRPr>
      </a:lvl2pPr>
      <a:lvl3pPr marL="1079500" indent="-180975" algn="l" defTabSz="449263" rtl="0" eaLnBrk="0" fontAlgn="base" hangingPunct="0">
        <a:spcBef>
          <a:spcPct val="10000"/>
        </a:spcBef>
        <a:spcAft>
          <a:spcPct val="0"/>
        </a:spcAft>
        <a:buClr>
          <a:srgbClr val="0093D0"/>
        </a:buClr>
        <a:buSzPct val="110000"/>
        <a:buFont typeface="Arial" charset="0"/>
        <a:buChar char="-"/>
        <a:defRPr sz="2000">
          <a:solidFill>
            <a:schemeClr val="tx1"/>
          </a:solidFill>
          <a:latin typeface="+mn-lt"/>
          <a:cs typeface="+mn-cs"/>
        </a:defRPr>
      </a:lvl3pPr>
      <a:lvl4pPr marL="16002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4pPr>
      <a:lvl5pPr marL="2057400" indent="-228600" algn="l" defTabSz="449263" rtl="0" eaLnBrk="0" fontAlgn="base" hangingPunct="0">
        <a:spcBef>
          <a:spcPct val="0"/>
        </a:spcBef>
        <a:spcAft>
          <a:spcPct val="0"/>
        </a:spcAft>
        <a:buClr>
          <a:srgbClr val="000000"/>
        </a:buClr>
        <a:buSzPct val="100000"/>
        <a:buChar char="•"/>
        <a:defRPr sz="2000">
          <a:solidFill>
            <a:schemeClr val="tx1"/>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FFFFFF"/>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07F03-1BF0-3283-F342-9D3982F7B56F}"/>
              </a:ext>
            </a:extLst>
          </p:cNvPr>
          <p:cNvSpPr>
            <a:spLocks noGrp="1"/>
          </p:cNvSpPr>
          <p:nvPr>
            <p:ph type="ctrTitle"/>
          </p:nvPr>
        </p:nvSpPr>
        <p:spPr>
          <a:xfrm>
            <a:off x="583239" y="2577552"/>
            <a:ext cx="8587122" cy="1176020"/>
          </a:xfrm>
        </p:spPr>
        <p:txBody>
          <a:bodyPr/>
          <a:lstStyle/>
          <a:p>
            <a:pPr algn="ctr"/>
            <a:r>
              <a:rPr lang="en-US" sz="2880" u="sng" dirty="0">
                <a:cs typeface="Calibri"/>
              </a:rPr>
              <a:t>Case Study</a:t>
            </a:r>
            <a:r>
              <a:rPr lang="en-US" sz="2880" dirty="0">
                <a:cs typeface="Calibri"/>
              </a:rPr>
              <a:t>  </a:t>
            </a:r>
            <a:br>
              <a:rPr lang="en-US" sz="2880" dirty="0">
                <a:cs typeface="Calibri"/>
              </a:rPr>
            </a:br>
            <a:br>
              <a:rPr lang="en-US" sz="2880" dirty="0">
                <a:cs typeface="Calibri"/>
              </a:rPr>
            </a:br>
            <a:r>
              <a:rPr lang="en-US" sz="2880" i="1" dirty="0">
                <a:solidFill>
                  <a:srgbClr val="000000"/>
                </a:solidFill>
                <a:cs typeface="Calibri"/>
              </a:rPr>
              <a:t>The Impact of Subjectivity on a </a:t>
            </a:r>
            <a:br>
              <a:rPr lang="en-US" sz="2880" dirty="0">
                <a:cs typeface="Calibri"/>
              </a:rPr>
            </a:br>
            <a:r>
              <a:rPr lang="en-US" sz="2880" i="1" dirty="0">
                <a:solidFill>
                  <a:srgbClr val="000000"/>
                </a:solidFill>
                <a:cs typeface="Calibri"/>
              </a:rPr>
              <a:t>Remediation Approach to Data Integrity Issues</a:t>
            </a:r>
            <a:endParaRPr lang="en-US" sz="2880" dirty="0">
              <a:solidFill>
                <a:srgbClr val="000000"/>
              </a:solidFill>
              <a:cs typeface="Calibri"/>
            </a:endParaRPr>
          </a:p>
          <a:p>
            <a:endParaRPr lang="en-US" dirty="0">
              <a:solidFill>
                <a:srgbClr val="000000"/>
              </a:solidFill>
              <a:cs typeface="Calibri"/>
            </a:endParaRPr>
          </a:p>
        </p:txBody>
      </p:sp>
      <p:sp>
        <p:nvSpPr>
          <p:cNvPr id="3" name="Subtitle 2">
            <a:extLst>
              <a:ext uri="{FF2B5EF4-FFF2-40B4-BE49-F238E27FC236}">
                <a16:creationId xmlns:a16="http://schemas.microsoft.com/office/drawing/2014/main" id="{4C6320AB-32A6-E386-80A7-F9F983AC85E0}"/>
              </a:ext>
            </a:extLst>
          </p:cNvPr>
          <p:cNvSpPr>
            <a:spLocks noGrp="1"/>
          </p:cNvSpPr>
          <p:nvPr>
            <p:ph type="subTitle" idx="1"/>
          </p:nvPr>
        </p:nvSpPr>
        <p:spPr>
          <a:xfrm>
            <a:off x="583239" y="4593704"/>
            <a:ext cx="8542033" cy="1869440"/>
          </a:xfrm>
        </p:spPr>
        <p:txBody>
          <a:bodyPr/>
          <a:lstStyle/>
          <a:p>
            <a:pPr algn="ctr">
              <a:lnSpc>
                <a:spcPct val="100000"/>
              </a:lnSpc>
              <a:tabLst>
                <a:tab pos="339725" algn="l"/>
                <a:tab pos="6515100" algn="l"/>
              </a:tabLst>
            </a:pPr>
            <a:r>
              <a:rPr lang="en-GB" sz="2800" dirty="0">
                <a:solidFill>
                  <a:srgbClr val="0093D0"/>
                </a:solidFill>
                <a:latin typeface="Candara" pitchFamily="32" charset="0"/>
              </a:rPr>
              <a:t>Quality Risk Management</a:t>
            </a:r>
          </a:p>
          <a:p>
            <a:pPr algn="ctr">
              <a:lnSpc>
                <a:spcPct val="100000"/>
              </a:lnSpc>
              <a:tabLst>
                <a:tab pos="339725" algn="l"/>
                <a:tab pos="6515100" algn="l"/>
              </a:tabLst>
            </a:pPr>
            <a:r>
              <a:rPr lang="en-GB" sz="2800" dirty="0">
                <a:solidFill>
                  <a:srgbClr val="0093D0"/>
                </a:solidFill>
                <a:latin typeface="Candara" pitchFamily="32" charset="0"/>
              </a:rPr>
              <a:t> ICH Q9(R1) </a:t>
            </a:r>
            <a:r>
              <a:rPr lang="en-GB" sz="2800" dirty="0">
                <a:solidFill>
                  <a:srgbClr val="0093D0"/>
                </a:solidFill>
                <a:latin typeface="Candara"/>
                <a:cs typeface="Lucida Sans Unicode"/>
              </a:rPr>
              <a:t>Training Slides  </a:t>
            </a:r>
            <a:endParaRPr lang="en-GB" sz="2800" dirty="0">
              <a:solidFill>
                <a:srgbClr val="0093D0"/>
              </a:solidFill>
              <a:latin typeface="Candara" pitchFamily="32" charset="0"/>
            </a:endParaRPr>
          </a:p>
          <a:p>
            <a:endParaRPr lang="en-US" dirty="0"/>
          </a:p>
        </p:txBody>
      </p:sp>
    </p:spTree>
    <p:extLst>
      <p:ext uri="{BB962C8B-B14F-4D97-AF65-F5344CB8AC3E}">
        <p14:creationId xmlns:p14="http://schemas.microsoft.com/office/powerpoint/2010/main" val="1019416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a:extLst>
              <a:ext uri="{FF2B5EF4-FFF2-40B4-BE49-F238E27FC236}">
                <a16:creationId xmlns:a16="http://schemas.microsoft.com/office/drawing/2014/main" id="{B9497EB8-1622-4A77-B766-AA6D9ED0000E}"/>
              </a:ext>
            </a:extLst>
          </p:cNvPr>
          <p:cNvSpPr>
            <a:spLocks noGrp="1"/>
          </p:cNvSpPr>
          <p:nvPr>
            <p:ph type="title"/>
          </p:nvPr>
        </p:nvSpPr>
        <p:spPr>
          <a:xfrm>
            <a:off x="452788" y="2560320"/>
            <a:ext cx="2828543" cy="2194560"/>
          </a:xfrm>
        </p:spPr>
        <p:txBody>
          <a:bodyPr anchor="t">
            <a:noAutofit/>
          </a:bodyPr>
          <a:lstStyle/>
          <a:p>
            <a:pPr>
              <a:lnSpc>
                <a:spcPct val="90000"/>
              </a:lnSpc>
            </a:pPr>
            <a:r>
              <a:rPr lang="en-US" sz="3200" dirty="0">
                <a:solidFill>
                  <a:schemeClr val="tx1"/>
                </a:solidFill>
              </a:rPr>
              <a:t>Lessons Learned I</a:t>
            </a:r>
            <a:endParaRPr lang="en-US" b="1" dirty="0">
              <a:solidFill>
                <a:schemeClr val="tx1"/>
              </a:solidFill>
              <a:highlight>
                <a:srgbClr val="00FF00"/>
              </a:highlight>
              <a:cs typeface="Calibri"/>
            </a:endParaRPr>
          </a:p>
        </p:txBody>
      </p:sp>
      <p:sp>
        <p:nvSpPr>
          <p:cNvPr id="3" name="Content Placeholder 2">
            <a:extLst>
              <a:ext uri="{FF2B5EF4-FFF2-40B4-BE49-F238E27FC236}">
                <a16:creationId xmlns:a16="http://schemas.microsoft.com/office/drawing/2014/main" id="{6D6742F2-D8A5-4746-93DB-F7F376995ADA}"/>
              </a:ext>
            </a:extLst>
          </p:cNvPr>
          <p:cNvSpPr>
            <a:spLocks noGrp="1"/>
          </p:cNvSpPr>
          <p:nvPr>
            <p:ph idx="1"/>
          </p:nvPr>
        </p:nvSpPr>
        <p:spPr>
          <a:xfrm>
            <a:off x="3289203" y="1353344"/>
            <a:ext cx="6225518" cy="5003385"/>
          </a:xfrm>
        </p:spPr>
        <p:txBody>
          <a:bodyPr anchor="ctr">
            <a:noAutofit/>
          </a:bodyPr>
          <a:lstStyle/>
          <a:p>
            <a:pPr>
              <a:spcBef>
                <a:spcPts val="0"/>
              </a:spcBef>
              <a:spcAft>
                <a:spcPts val="0"/>
              </a:spcAft>
            </a:pPr>
            <a:r>
              <a:rPr lang="en-US" sz="1800" b="0" dirty="0">
                <a:solidFill>
                  <a:srgbClr val="000000"/>
                </a:solidFill>
              </a:rPr>
              <a:t>Effective, data driven management of risks could have prevented the persistent pattern of biased handling of data. </a:t>
            </a:r>
          </a:p>
          <a:p>
            <a:pPr>
              <a:spcBef>
                <a:spcPts val="0"/>
              </a:spcBef>
              <a:spcAft>
                <a:spcPts val="0"/>
              </a:spcAft>
            </a:pPr>
            <a:endParaRPr lang="en-US" sz="1800" b="0" dirty="0">
              <a:solidFill>
                <a:srgbClr val="000000"/>
              </a:solidFill>
            </a:endParaRPr>
          </a:p>
          <a:p>
            <a:pPr>
              <a:spcBef>
                <a:spcPts val="0"/>
              </a:spcBef>
              <a:spcAft>
                <a:spcPts val="0"/>
              </a:spcAft>
            </a:pPr>
            <a:r>
              <a:rPr lang="en-US" sz="1800" b="0" dirty="0">
                <a:solidFill>
                  <a:srgbClr val="000000"/>
                </a:solidFill>
                <a:cs typeface="Calibri"/>
              </a:rPr>
              <a:t>Biased or incomplete reports can be presented to management, leading to subjectivity issues in decision-making. In addition, decision makers can bias risk communications to regulatory agencies.</a:t>
            </a:r>
          </a:p>
          <a:p>
            <a:pPr>
              <a:spcBef>
                <a:spcPts val="0"/>
              </a:spcBef>
              <a:spcAft>
                <a:spcPts val="0"/>
              </a:spcAft>
            </a:pPr>
            <a:endParaRPr lang="en-US" sz="1800" b="0" dirty="0">
              <a:solidFill>
                <a:srgbClr val="000000"/>
              </a:solidFill>
              <a:cs typeface="Calibri"/>
            </a:endParaRPr>
          </a:p>
          <a:p>
            <a:pPr>
              <a:spcBef>
                <a:spcPts val="0"/>
              </a:spcBef>
              <a:spcAft>
                <a:spcPts val="0"/>
              </a:spcAft>
            </a:pPr>
            <a:r>
              <a:rPr lang="en-US" sz="1800" b="0" dirty="0">
                <a:solidFill>
                  <a:srgbClr val="000000"/>
                </a:solidFill>
                <a:cs typeface="Times New Roman"/>
              </a:rPr>
              <a:t>Subjectivity directly impacted the effectiveness of quality risk management and the decisions made.  The l</a:t>
            </a:r>
            <a:r>
              <a:rPr lang="en-US" sz="1800" b="0" dirty="0">
                <a:solidFill>
                  <a:srgbClr val="000000"/>
                </a:solidFill>
              </a:rPr>
              <a:t>ack of scientific basis for invalidating the original OOS results resulted in a facility disregarding failing quality test results on a recurring basis.</a:t>
            </a:r>
          </a:p>
          <a:p>
            <a:pPr>
              <a:spcBef>
                <a:spcPts val="0"/>
              </a:spcBef>
              <a:spcAft>
                <a:spcPts val="0"/>
              </a:spcAft>
            </a:pPr>
            <a:endParaRPr lang="en-US" sz="1800" b="0" dirty="0">
              <a:solidFill>
                <a:srgbClr val="000000"/>
              </a:solidFill>
              <a:cs typeface="Calibri"/>
            </a:endParaRPr>
          </a:p>
          <a:p>
            <a:pPr>
              <a:spcBef>
                <a:spcPts val="0"/>
              </a:spcBef>
              <a:spcAft>
                <a:spcPts val="0"/>
              </a:spcAft>
            </a:pPr>
            <a:r>
              <a:rPr lang="en-US" sz="1800" b="0" dirty="0">
                <a:solidFill>
                  <a:srgbClr val="000000"/>
                </a:solidFill>
                <a:cs typeface="Calibri"/>
              </a:rPr>
              <a:t>There was high risk tolerance in the firm. A mix of overt bias and subconscious bias resulted in poor decisions on medicinal quality.</a:t>
            </a:r>
          </a:p>
          <a:p>
            <a:pPr marL="0" indent="0">
              <a:spcBef>
                <a:spcPts val="0"/>
              </a:spcBef>
              <a:spcAft>
                <a:spcPts val="0"/>
              </a:spcAft>
              <a:buNone/>
            </a:pPr>
            <a:endParaRPr lang="en-US" sz="1800" b="0" dirty="0">
              <a:solidFill>
                <a:srgbClr val="000000"/>
              </a:solidFill>
            </a:endParaRPr>
          </a:p>
          <a:p>
            <a:pPr>
              <a:spcBef>
                <a:spcPts val="0"/>
              </a:spcBef>
              <a:spcAft>
                <a:spcPts val="0"/>
              </a:spcAft>
            </a:pPr>
            <a:r>
              <a:rPr lang="en-US" sz="1800" b="0" dirty="0">
                <a:solidFill>
                  <a:srgbClr val="000000"/>
                </a:solidFill>
                <a:cs typeface="Calibri"/>
              </a:rPr>
              <a:t>Lack of scientifically robust decision-making was caused by h</a:t>
            </a:r>
            <a:r>
              <a:rPr lang="en-US" sz="1800" b="0" dirty="0">
                <a:solidFill>
                  <a:srgbClr val="000000"/>
                </a:solidFill>
              </a:rPr>
              <a:t>igh subjectivity and bias, and deficient hazard evaluation. Insufficient investigation scoping led to quality problems not being promptly identified and addressed. Problems expanded. </a:t>
            </a:r>
            <a:endParaRPr lang="en-US" sz="1800" b="0" dirty="0">
              <a:solidFill>
                <a:srgbClr val="000000"/>
              </a:solidFill>
              <a:cs typeface="Calibri"/>
            </a:endParaRPr>
          </a:p>
          <a:p>
            <a:pPr marL="0" indent="0">
              <a:spcBef>
                <a:spcPts val="0"/>
              </a:spcBef>
              <a:spcAft>
                <a:spcPts val="0"/>
              </a:spcAft>
              <a:buNone/>
            </a:pPr>
            <a:endParaRPr lang="en-US" sz="1600" dirty="0">
              <a:solidFill>
                <a:srgbClr val="000000"/>
              </a:solidFill>
              <a:highlight>
                <a:srgbClr val="FFFF00"/>
              </a:highlight>
            </a:endParaRPr>
          </a:p>
        </p:txBody>
      </p:sp>
    </p:spTree>
    <p:extLst>
      <p:ext uri="{BB962C8B-B14F-4D97-AF65-F5344CB8AC3E}">
        <p14:creationId xmlns:p14="http://schemas.microsoft.com/office/powerpoint/2010/main" val="920593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a:extLst>
              <a:ext uri="{FF2B5EF4-FFF2-40B4-BE49-F238E27FC236}">
                <a16:creationId xmlns:a16="http://schemas.microsoft.com/office/drawing/2014/main" id="{B9497EB8-1622-4A77-B766-AA6D9ED0000E}"/>
              </a:ext>
            </a:extLst>
          </p:cNvPr>
          <p:cNvSpPr>
            <a:spLocks noGrp="1"/>
          </p:cNvSpPr>
          <p:nvPr>
            <p:ph type="title"/>
          </p:nvPr>
        </p:nvSpPr>
        <p:spPr>
          <a:xfrm>
            <a:off x="340296" y="3225552"/>
            <a:ext cx="2828543" cy="2194560"/>
          </a:xfrm>
        </p:spPr>
        <p:txBody>
          <a:bodyPr anchor="t">
            <a:noAutofit/>
          </a:bodyPr>
          <a:lstStyle/>
          <a:p>
            <a:pPr>
              <a:lnSpc>
                <a:spcPct val="90000"/>
              </a:lnSpc>
            </a:pPr>
            <a:r>
              <a:rPr lang="en-US" sz="3200" dirty="0">
                <a:solidFill>
                  <a:schemeClr val="tx1"/>
                </a:solidFill>
              </a:rPr>
              <a:t>Lessons Learned II</a:t>
            </a:r>
            <a:endParaRPr lang="en-US" b="1" dirty="0">
              <a:solidFill>
                <a:schemeClr val="tx1"/>
              </a:solidFill>
              <a:highlight>
                <a:srgbClr val="00FF00"/>
              </a:highlight>
              <a:cs typeface="Calibri"/>
            </a:endParaRPr>
          </a:p>
        </p:txBody>
      </p:sp>
      <p:sp>
        <p:nvSpPr>
          <p:cNvPr id="3" name="Content Placeholder 2">
            <a:extLst>
              <a:ext uri="{FF2B5EF4-FFF2-40B4-BE49-F238E27FC236}">
                <a16:creationId xmlns:a16="http://schemas.microsoft.com/office/drawing/2014/main" id="{6D6742F2-D8A5-4746-93DB-F7F376995ADA}"/>
              </a:ext>
            </a:extLst>
          </p:cNvPr>
          <p:cNvSpPr>
            <a:spLocks noGrp="1"/>
          </p:cNvSpPr>
          <p:nvPr>
            <p:ph idx="1"/>
          </p:nvPr>
        </p:nvSpPr>
        <p:spPr>
          <a:xfrm>
            <a:off x="3277903" y="1234639"/>
            <a:ext cx="5631345" cy="5231273"/>
          </a:xfrm>
        </p:spPr>
        <p:txBody>
          <a:bodyPr anchor="ctr">
            <a:noAutofit/>
          </a:bodyPr>
          <a:lstStyle/>
          <a:p>
            <a:pPr marL="365252" indent="-365252">
              <a:spcBef>
                <a:spcPts val="0"/>
              </a:spcBef>
              <a:spcAft>
                <a:spcPts val="0"/>
              </a:spcAft>
              <a:buFont typeface="Arial"/>
              <a:buChar char="•"/>
            </a:pPr>
            <a:r>
              <a:rPr lang="en-US" sz="1600" dirty="0">
                <a:solidFill>
                  <a:srgbClr val="000000"/>
                </a:solidFill>
                <a:cs typeface="Calibri"/>
              </a:rPr>
              <a:t>Economic pressures led to management “shortcuts” and high subjectivity in decision-making.</a:t>
            </a:r>
          </a:p>
          <a:p>
            <a:pPr marL="365252" indent="-365252">
              <a:spcBef>
                <a:spcPts val="0"/>
              </a:spcBef>
              <a:spcAft>
                <a:spcPts val="0"/>
              </a:spcAft>
              <a:buFont typeface="Arial"/>
              <a:buChar char="•"/>
            </a:pPr>
            <a:endParaRPr lang="en-US" sz="1600" dirty="0">
              <a:solidFill>
                <a:srgbClr val="000000"/>
              </a:solidFill>
            </a:endParaRPr>
          </a:p>
          <a:p>
            <a:pPr marL="365252" indent="-365252">
              <a:spcBef>
                <a:spcPts val="0"/>
              </a:spcBef>
              <a:spcAft>
                <a:spcPts val="0"/>
              </a:spcAft>
              <a:buFont typeface="Arial"/>
              <a:buChar char="•"/>
            </a:pPr>
            <a:r>
              <a:rPr lang="en-US" sz="1600" dirty="0">
                <a:solidFill>
                  <a:srgbClr val="000000"/>
                </a:solidFill>
                <a:cs typeface="Calibri"/>
              </a:rPr>
              <a:t>Data-driven approaches from the start would have provided better risk assessment decisions.</a:t>
            </a:r>
          </a:p>
          <a:p>
            <a:pPr marL="365252" indent="-365252">
              <a:spcBef>
                <a:spcPts val="0"/>
              </a:spcBef>
              <a:spcAft>
                <a:spcPts val="0"/>
              </a:spcAft>
              <a:buFont typeface="Arial"/>
              <a:buChar char="•"/>
            </a:pPr>
            <a:endParaRPr lang="en-US" sz="1600" dirty="0">
              <a:solidFill>
                <a:srgbClr val="000000"/>
              </a:solidFill>
            </a:endParaRPr>
          </a:p>
          <a:p>
            <a:pPr marL="365252" indent="-365252">
              <a:spcBef>
                <a:spcPts val="0"/>
              </a:spcBef>
              <a:spcAft>
                <a:spcPts val="0"/>
              </a:spcAft>
              <a:buFont typeface="Arial"/>
              <a:buChar char="•"/>
            </a:pPr>
            <a:r>
              <a:rPr lang="en-US" sz="1600" dirty="0">
                <a:solidFill>
                  <a:srgbClr val="000000"/>
                </a:solidFill>
                <a:cs typeface="Calibri"/>
              </a:rPr>
              <a:t>It is critical that subjectivity be minimized and controlled to produce results.</a:t>
            </a:r>
          </a:p>
          <a:p>
            <a:pPr marL="365252" indent="-365252">
              <a:spcBef>
                <a:spcPts val="0"/>
              </a:spcBef>
              <a:spcAft>
                <a:spcPts val="0"/>
              </a:spcAft>
              <a:buFont typeface="Arial"/>
              <a:buChar char="•"/>
            </a:pPr>
            <a:endParaRPr lang="en-US" sz="1600" dirty="0">
              <a:solidFill>
                <a:srgbClr val="000000"/>
              </a:solidFill>
              <a:cs typeface="Calibri"/>
            </a:endParaRPr>
          </a:p>
          <a:p>
            <a:pPr marL="365252" indent="-365252">
              <a:spcBef>
                <a:spcPts val="0"/>
              </a:spcBef>
              <a:spcAft>
                <a:spcPts val="0"/>
              </a:spcAft>
              <a:buFont typeface="Arial"/>
              <a:buChar char="•"/>
            </a:pPr>
            <a:r>
              <a:rPr lang="en-US" sz="1600" dirty="0">
                <a:solidFill>
                  <a:srgbClr val="000000"/>
                </a:solidFill>
              </a:rPr>
              <a:t>Company could have minimized a large part of this subjectivity by meeting basic good manufacturing practices, such as</a:t>
            </a:r>
            <a:endParaRPr lang="en-US" sz="1600" dirty="0">
              <a:cs typeface="Calibri"/>
            </a:endParaRPr>
          </a:p>
          <a:p>
            <a:pPr lvl="1">
              <a:spcBef>
                <a:spcPts val="0"/>
              </a:spcBef>
              <a:spcAft>
                <a:spcPts val="0"/>
              </a:spcAft>
              <a:buFont typeface="Wingdings" panose="05000000000000000000" pitchFamily="2" charset="2"/>
              <a:buChar char="§"/>
            </a:pPr>
            <a:r>
              <a:rPr lang="en-US" sz="1600" dirty="0">
                <a:solidFill>
                  <a:srgbClr val="000000"/>
                </a:solidFill>
              </a:rPr>
              <a:t>Evaluating each result against the written specifications </a:t>
            </a:r>
            <a:endParaRPr lang="en-US" sz="1600" dirty="0">
              <a:solidFill>
                <a:srgbClr val="000000"/>
              </a:solidFill>
              <a:cs typeface="Calibri"/>
            </a:endParaRPr>
          </a:p>
          <a:p>
            <a:pPr lvl="1">
              <a:spcBef>
                <a:spcPts val="0"/>
              </a:spcBef>
              <a:spcAft>
                <a:spcPts val="0"/>
              </a:spcAft>
              <a:buFont typeface="Wingdings" panose="05000000000000000000" pitchFamily="2" charset="2"/>
              <a:buChar char="§"/>
            </a:pPr>
            <a:r>
              <a:rPr lang="en-US" sz="1600" dirty="0">
                <a:solidFill>
                  <a:srgbClr val="000000"/>
                </a:solidFill>
              </a:rPr>
              <a:t>Performing robust data integrity risk assessment </a:t>
            </a:r>
          </a:p>
          <a:p>
            <a:pPr lvl="1">
              <a:spcBef>
                <a:spcPts val="0"/>
              </a:spcBef>
              <a:spcAft>
                <a:spcPts val="0"/>
              </a:spcAft>
              <a:buFont typeface="Wingdings" panose="05000000000000000000" pitchFamily="2" charset="2"/>
              <a:buChar char="§"/>
            </a:pPr>
            <a:r>
              <a:rPr lang="en-US" sz="1600" dirty="0">
                <a:solidFill>
                  <a:srgbClr val="000000"/>
                </a:solidFill>
              </a:rPr>
              <a:t>Keeping all the raw data and reports</a:t>
            </a:r>
            <a:endParaRPr lang="en-US" sz="1600" dirty="0">
              <a:solidFill>
                <a:srgbClr val="000000"/>
              </a:solidFill>
              <a:cs typeface="Calibri"/>
            </a:endParaRPr>
          </a:p>
          <a:p>
            <a:pPr lvl="1">
              <a:spcBef>
                <a:spcPts val="0"/>
              </a:spcBef>
              <a:spcAft>
                <a:spcPts val="0"/>
              </a:spcAft>
              <a:buFont typeface="Wingdings" panose="05000000000000000000" pitchFamily="2" charset="2"/>
              <a:buChar char="§"/>
            </a:pPr>
            <a:r>
              <a:rPr lang="en-US" sz="1600" dirty="0">
                <a:solidFill>
                  <a:srgbClr val="000000"/>
                </a:solidFill>
              </a:rPr>
              <a:t>Objectively reviewing all related data and sources of knowledge </a:t>
            </a:r>
            <a:endParaRPr lang="en-US" sz="1600" dirty="0">
              <a:solidFill>
                <a:srgbClr val="000000"/>
              </a:solidFill>
              <a:cs typeface="Calibri"/>
            </a:endParaRPr>
          </a:p>
          <a:p>
            <a:pPr lvl="1">
              <a:spcBef>
                <a:spcPts val="0"/>
              </a:spcBef>
              <a:spcAft>
                <a:spcPts val="0"/>
              </a:spcAft>
              <a:buFont typeface="Wingdings" panose="05000000000000000000" pitchFamily="2" charset="2"/>
              <a:buChar char="§"/>
            </a:pPr>
            <a:r>
              <a:rPr lang="en-US" sz="1600" dirty="0">
                <a:solidFill>
                  <a:srgbClr val="000000"/>
                </a:solidFill>
              </a:rPr>
              <a:t>Ensuring OOS results were investigated, and when lab cause was not clearly established, expanding to quality/manufacturing failure investigation</a:t>
            </a:r>
          </a:p>
          <a:p>
            <a:pPr lvl="1">
              <a:spcBef>
                <a:spcPts val="0"/>
              </a:spcBef>
              <a:spcAft>
                <a:spcPts val="0"/>
              </a:spcAft>
            </a:pPr>
            <a:endParaRPr lang="en-US" sz="1600" dirty="0">
              <a:solidFill>
                <a:srgbClr val="000000"/>
              </a:solidFill>
              <a:cs typeface="Calibri"/>
            </a:endParaRPr>
          </a:p>
          <a:p>
            <a:pPr marL="0" indent="0">
              <a:spcBef>
                <a:spcPts val="0"/>
              </a:spcBef>
              <a:spcAft>
                <a:spcPts val="0"/>
              </a:spcAft>
              <a:buNone/>
            </a:pPr>
            <a:endParaRPr lang="en-US" sz="1600" dirty="0">
              <a:solidFill>
                <a:srgbClr val="000000"/>
              </a:solidFill>
              <a:highlight>
                <a:srgbClr val="FFFF00"/>
              </a:highlight>
            </a:endParaRPr>
          </a:p>
        </p:txBody>
      </p:sp>
    </p:spTree>
    <p:extLst>
      <p:ext uri="{BB962C8B-B14F-4D97-AF65-F5344CB8AC3E}">
        <p14:creationId xmlns:p14="http://schemas.microsoft.com/office/powerpoint/2010/main" val="3167603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D6CB0-6AC0-40FA-A7A0-62D8D1ABBE42}"/>
              </a:ext>
            </a:extLst>
          </p:cNvPr>
          <p:cNvSpPr>
            <a:spLocks noGrp="1"/>
          </p:cNvSpPr>
          <p:nvPr>
            <p:ph type="title"/>
          </p:nvPr>
        </p:nvSpPr>
        <p:spPr>
          <a:xfrm>
            <a:off x="3004592" y="489248"/>
            <a:ext cx="4993746" cy="592931"/>
          </a:xfrm>
        </p:spPr>
        <p:txBody>
          <a:bodyPr/>
          <a:lstStyle/>
          <a:p>
            <a:r>
              <a:rPr lang="en-US" sz="3200" dirty="0">
                <a:ea typeface="+mj-lt"/>
                <a:cs typeface="+mj-lt"/>
              </a:rPr>
              <a:t>Legal Notice</a:t>
            </a:r>
            <a:endParaRPr lang="en-US" dirty="0"/>
          </a:p>
        </p:txBody>
      </p:sp>
      <p:sp>
        <p:nvSpPr>
          <p:cNvPr id="3" name="Content Placeholder 2">
            <a:extLst>
              <a:ext uri="{FF2B5EF4-FFF2-40B4-BE49-F238E27FC236}">
                <a16:creationId xmlns:a16="http://schemas.microsoft.com/office/drawing/2014/main" id="{804AA825-0541-4F2A-95BA-E32F425967C5}"/>
              </a:ext>
            </a:extLst>
          </p:cNvPr>
          <p:cNvSpPr>
            <a:spLocks noGrp="1"/>
          </p:cNvSpPr>
          <p:nvPr>
            <p:ph idx="1"/>
          </p:nvPr>
        </p:nvSpPr>
        <p:spPr>
          <a:xfrm>
            <a:off x="441107" y="2004961"/>
            <a:ext cx="8813779" cy="4129714"/>
          </a:xfrm>
        </p:spPr>
        <p:txBody>
          <a:bodyPr/>
          <a:lstStyle/>
          <a:p>
            <a:pPr marL="0" indent="0" algn="just">
              <a:buNone/>
            </a:pPr>
            <a:r>
              <a:rPr lang="en-US" sz="1800" b="0" dirty="0"/>
              <a:t>This presentation is protected by copyright and may, with the exception of the ICH logo, be used, reproduced, incorporated into other works, adapted, modified, translated or distributed under a public license provided that ICH's copyright in the presentation is acknowledged at all times. In case of any adaption, modification or translation of the presentation, reasonable steps must be taken to clearly label, demarcate or otherwise identify that changes were made to or based on the original presentation. Any impression that the adaption, modification or translation of the original presentation is endorsed or sponsored by the ICH must be avoided.</a:t>
            </a:r>
          </a:p>
          <a:p>
            <a:pPr marL="0" indent="0" algn="just">
              <a:buNone/>
            </a:pPr>
            <a:r>
              <a:rPr lang="en-US" sz="1800" b="0" dirty="0"/>
              <a:t>The presentation is provided "as is" without warranty of any kind. In no event shall the ICH or the authors of the original presentation be liable for any claim, damages or other liability arising from the use of the presentation. </a:t>
            </a:r>
          </a:p>
          <a:p>
            <a:pPr marL="0" indent="0" algn="just">
              <a:buNone/>
            </a:pPr>
            <a:r>
              <a:rPr lang="en-US" sz="1800" b="0" dirty="0"/>
              <a:t>The above-mentioned permissions do not apply to content supplied by third parties. Therefore, for documents where the copyright vests in a third party, permission for reproduction must be obtained from this copyright holder.</a:t>
            </a:r>
            <a:r>
              <a:rPr lang="en-US" sz="2400" b="0" dirty="0">
                <a:solidFill>
                  <a:srgbClr val="002060"/>
                </a:solidFill>
              </a:rPr>
              <a:t>​</a:t>
            </a:r>
          </a:p>
          <a:p>
            <a:pPr marL="0" indent="0">
              <a:buNone/>
            </a:pPr>
            <a:endParaRPr lang="it-IT" sz="1200" dirty="0"/>
          </a:p>
        </p:txBody>
      </p:sp>
    </p:spTree>
    <p:extLst>
      <p:ext uri="{BB962C8B-B14F-4D97-AF65-F5344CB8AC3E}">
        <p14:creationId xmlns:p14="http://schemas.microsoft.com/office/powerpoint/2010/main" val="2641693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5D59D-4492-45DB-9CD7-DA6BFC481991}"/>
              </a:ext>
            </a:extLst>
          </p:cNvPr>
          <p:cNvSpPr>
            <a:spLocks noGrp="1"/>
          </p:cNvSpPr>
          <p:nvPr>
            <p:ph type="title"/>
          </p:nvPr>
        </p:nvSpPr>
        <p:spPr>
          <a:xfrm>
            <a:off x="268288" y="2358351"/>
            <a:ext cx="2622843" cy="2598498"/>
          </a:xfrm>
        </p:spPr>
        <p:txBody>
          <a:bodyPr anchor="b">
            <a:normAutofit/>
          </a:bodyPr>
          <a:lstStyle/>
          <a:p>
            <a:r>
              <a:rPr lang="en-US" altLang="en-US" sz="3200" i="1" dirty="0">
                <a:solidFill>
                  <a:schemeClr val="tx1"/>
                </a:solidFill>
              </a:rPr>
              <a:t>Data Integrity Issues Found During Inspection</a:t>
            </a:r>
            <a:endParaRPr lang="en-US" altLang="en-US" sz="3200" i="1" dirty="0">
              <a:solidFill>
                <a:schemeClr val="tx1"/>
              </a:solidFill>
              <a:cs typeface="Calibri"/>
            </a:endParaRPr>
          </a:p>
        </p:txBody>
      </p:sp>
      <p:sp>
        <p:nvSpPr>
          <p:cNvPr id="10" name="Freeform: Shape 9">
            <a:extLst>
              <a:ext uri="{FF2B5EF4-FFF2-40B4-BE49-F238E27FC236}">
                <a16:creationId xmlns:a16="http://schemas.microsoft.com/office/drawing/2014/main" id="{46AFF7D5-E306-4CCA-BFAD-2ED84DBEC34B}"/>
              </a:ext>
            </a:extLst>
          </p:cNvPr>
          <p:cNvSpPr/>
          <p:nvPr/>
        </p:nvSpPr>
        <p:spPr>
          <a:xfrm>
            <a:off x="3148608" y="510965"/>
            <a:ext cx="6336704" cy="2542994"/>
          </a:xfrm>
          <a:custGeom>
            <a:avLst/>
            <a:gdLst>
              <a:gd name="connsiteX0" fmla="*/ 0 w 6855148"/>
              <a:gd name="connsiteY0" fmla="*/ 223767 h 1342574"/>
              <a:gd name="connsiteX1" fmla="*/ 223767 w 6855148"/>
              <a:gd name="connsiteY1" fmla="*/ 0 h 1342574"/>
              <a:gd name="connsiteX2" fmla="*/ 6631381 w 6855148"/>
              <a:gd name="connsiteY2" fmla="*/ 0 h 1342574"/>
              <a:gd name="connsiteX3" fmla="*/ 6855148 w 6855148"/>
              <a:gd name="connsiteY3" fmla="*/ 223767 h 1342574"/>
              <a:gd name="connsiteX4" fmla="*/ 6855148 w 6855148"/>
              <a:gd name="connsiteY4" fmla="*/ 1118807 h 1342574"/>
              <a:gd name="connsiteX5" fmla="*/ 6631381 w 6855148"/>
              <a:gd name="connsiteY5" fmla="*/ 1342574 h 1342574"/>
              <a:gd name="connsiteX6" fmla="*/ 223767 w 6855148"/>
              <a:gd name="connsiteY6" fmla="*/ 1342574 h 1342574"/>
              <a:gd name="connsiteX7" fmla="*/ 0 w 6855148"/>
              <a:gd name="connsiteY7" fmla="*/ 1118807 h 1342574"/>
              <a:gd name="connsiteX8" fmla="*/ 0 w 6855148"/>
              <a:gd name="connsiteY8" fmla="*/ 223767 h 134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5148" h="1342574">
                <a:moveTo>
                  <a:pt x="0" y="223767"/>
                </a:moveTo>
                <a:cubicBezTo>
                  <a:pt x="0" y="100184"/>
                  <a:pt x="100184" y="0"/>
                  <a:pt x="223767" y="0"/>
                </a:cubicBezTo>
                <a:lnTo>
                  <a:pt x="6631381" y="0"/>
                </a:lnTo>
                <a:cubicBezTo>
                  <a:pt x="6754964" y="0"/>
                  <a:pt x="6855148" y="100184"/>
                  <a:pt x="6855148" y="223767"/>
                </a:cubicBezTo>
                <a:lnTo>
                  <a:pt x="6855148" y="1118807"/>
                </a:lnTo>
                <a:cubicBezTo>
                  <a:pt x="6855148" y="1242390"/>
                  <a:pt x="6754964" y="1342574"/>
                  <a:pt x="6631381" y="1342574"/>
                </a:cubicBezTo>
                <a:lnTo>
                  <a:pt x="223767" y="1342574"/>
                </a:lnTo>
                <a:cubicBezTo>
                  <a:pt x="100184" y="1342574"/>
                  <a:pt x="0" y="1242390"/>
                  <a:pt x="0" y="1118807"/>
                </a:cubicBezTo>
                <a:lnTo>
                  <a:pt x="0" y="223767"/>
                </a:lnTo>
                <a:close/>
              </a:path>
            </a:pathLst>
          </a:custGeom>
          <a:solidFill>
            <a:schemeClr val="accent5">
              <a:lumMod val="75000"/>
            </a:schemeClr>
          </a:solidFill>
        </p:spPr>
        <p:style>
          <a:lnRef idx="0">
            <a:schemeClr val="lt1">
              <a:hueOff val="0"/>
              <a:satOff val="0"/>
              <a:lumOff val="0"/>
              <a:alphaOff val="0"/>
            </a:schemeClr>
          </a:lnRef>
          <a:fillRef idx="3">
            <a:schemeClr val="accent1">
              <a:shade val="80000"/>
              <a:hueOff val="131939"/>
              <a:satOff val="-5896"/>
              <a:lumOff val="13658"/>
              <a:alphaOff val="0"/>
            </a:schemeClr>
          </a:fillRef>
          <a:effectRef idx="2">
            <a:schemeClr val="accent1">
              <a:shade val="80000"/>
              <a:hueOff val="131939"/>
              <a:satOff val="-5896"/>
              <a:lumOff val="13658"/>
              <a:alphaOff val="0"/>
            </a:schemeClr>
          </a:effectRef>
          <a:fontRef idx="minor">
            <a:schemeClr val="lt1"/>
          </a:fontRef>
        </p:style>
        <p:txBody>
          <a:bodyPr spcFirstLastPara="0" vert="horz" wrap="square" lIns="125583" tIns="125583" rIns="125583" bIns="125583" numCol="1" spcCol="1270" anchor="ctr" anchorCtr="0">
            <a:noAutofit/>
          </a:bodyPr>
          <a:lstStyle/>
          <a:p>
            <a:pPr defTabSz="853440">
              <a:lnSpc>
                <a:spcPct val="90000"/>
              </a:lnSpc>
              <a:spcAft>
                <a:spcPct val="35000"/>
              </a:spcAft>
            </a:pPr>
            <a:r>
              <a:rPr lang="en-US" sz="2080" u="sng" dirty="0">
                <a:solidFill>
                  <a:schemeClr val="tx1"/>
                </a:solidFill>
              </a:rPr>
              <a:t>REGULATORY INSPECTION:</a:t>
            </a:r>
            <a:r>
              <a:rPr lang="en-US" sz="2080" dirty="0">
                <a:solidFill>
                  <a:schemeClr val="tx1"/>
                </a:solidFill>
              </a:rPr>
              <a:t> </a:t>
            </a:r>
          </a:p>
          <a:p>
            <a:pPr marL="365760" indent="-365760" defTabSz="853440">
              <a:lnSpc>
                <a:spcPct val="90000"/>
              </a:lnSpc>
              <a:spcAft>
                <a:spcPct val="35000"/>
              </a:spcAft>
              <a:buFont typeface="Arial" panose="020B0604020202020204" pitchFamily="34" charset="0"/>
              <a:buChar char="•"/>
            </a:pPr>
            <a:r>
              <a:rPr lang="en-US" sz="2080" b="0" dirty="0">
                <a:solidFill>
                  <a:schemeClr val="tx1"/>
                </a:solidFill>
              </a:rPr>
              <a:t>Solid Oral Dosage Form Site </a:t>
            </a:r>
          </a:p>
          <a:p>
            <a:pPr marL="365760" indent="-365760" defTabSz="853440">
              <a:lnSpc>
                <a:spcPct val="90000"/>
              </a:lnSpc>
              <a:spcAft>
                <a:spcPct val="35000"/>
              </a:spcAft>
              <a:buFont typeface="Arial" panose="020B0604020202020204" pitchFamily="34" charset="0"/>
              <a:buChar char="•"/>
            </a:pPr>
            <a:r>
              <a:rPr lang="en-US" sz="2080" b="0" dirty="0">
                <a:solidFill>
                  <a:schemeClr val="tx1"/>
                </a:solidFill>
              </a:rPr>
              <a:t>Data integrity breaches identified in the laboratory (HPLC, GC, LOD, microbiological, and others). </a:t>
            </a:r>
          </a:p>
          <a:p>
            <a:pPr marL="365760" indent="-365760" defTabSz="853440">
              <a:lnSpc>
                <a:spcPct val="90000"/>
              </a:lnSpc>
              <a:spcAft>
                <a:spcPct val="35000"/>
              </a:spcAft>
              <a:buFont typeface="Arial" panose="020B0604020202020204" pitchFamily="34" charset="0"/>
              <a:buChar char="•"/>
            </a:pPr>
            <a:r>
              <a:rPr lang="en-US" sz="2080" b="0" dirty="0">
                <a:solidFill>
                  <a:schemeClr val="tx1"/>
                </a:solidFill>
              </a:rPr>
              <a:t>Agency takes enforcement action that stops import of the firm’s medicines.</a:t>
            </a:r>
          </a:p>
        </p:txBody>
      </p:sp>
      <p:sp>
        <p:nvSpPr>
          <p:cNvPr id="14" name="Freeform: Shape 13">
            <a:extLst>
              <a:ext uri="{FF2B5EF4-FFF2-40B4-BE49-F238E27FC236}">
                <a16:creationId xmlns:a16="http://schemas.microsoft.com/office/drawing/2014/main" id="{807B3918-ED25-4169-8BB6-8691B3878887}"/>
              </a:ext>
            </a:extLst>
          </p:cNvPr>
          <p:cNvSpPr/>
          <p:nvPr/>
        </p:nvSpPr>
        <p:spPr>
          <a:xfrm>
            <a:off x="3104561" y="3369568"/>
            <a:ext cx="6482781" cy="2091162"/>
          </a:xfrm>
          <a:custGeom>
            <a:avLst/>
            <a:gdLst>
              <a:gd name="connsiteX0" fmla="*/ 0 w 6855148"/>
              <a:gd name="connsiteY0" fmla="*/ 0 h 1987200"/>
              <a:gd name="connsiteX1" fmla="*/ 6855148 w 6855148"/>
              <a:gd name="connsiteY1" fmla="*/ 0 h 1987200"/>
              <a:gd name="connsiteX2" fmla="*/ 6855148 w 6855148"/>
              <a:gd name="connsiteY2" fmla="*/ 1987200 h 1987200"/>
              <a:gd name="connsiteX3" fmla="*/ 0 w 6855148"/>
              <a:gd name="connsiteY3" fmla="*/ 1987200 h 1987200"/>
              <a:gd name="connsiteX4" fmla="*/ 0 w 6855148"/>
              <a:gd name="connsiteY4" fmla="*/ 0 h 19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5148" h="1987200">
                <a:moveTo>
                  <a:pt x="0" y="0"/>
                </a:moveTo>
                <a:lnTo>
                  <a:pt x="6855148" y="0"/>
                </a:lnTo>
                <a:lnTo>
                  <a:pt x="6855148" y="1987200"/>
                </a:lnTo>
                <a:lnTo>
                  <a:pt x="0" y="1987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4121" tIns="24384" rIns="136550" bIns="24384" numCol="1" spcCol="1270" anchor="t" anchorCtr="0">
            <a:noAutofit/>
          </a:bodyPr>
          <a:lstStyle/>
          <a:p>
            <a:pPr defTabSz="675640">
              <a:lnSpc>
                <a:spcPct val="90000"/>
              </a:lnSpc>
              <a:spcAft>
                <a:spcPct val="20000"/>
              </a:spcAft>
            </a:pPr>
            <a:r>
              <a:rPr lang="en-US" sz="2200" b="0" dirty="0"/>
              <a:t>Inspectional findings included:</a:t>
            </a:r>
          </a:p>
          <a:p>
            <a:pPr marL="231140" lvl="1" indent="-231140" defTabSz="675640">
              <a:lnSpc>
                <a:spcPct val="90000"/>
              </a:lnSpc>
              <a:spcAft>
                <a:spcPct val="20000"/>
              </a:spcAft>
              <a:buFont typeface="Arial" panose="020B0604020202020204" pitchFamily="34" charset="0"/>
              <a:buChar char="•"/>
            </a:pPr>
            <a:r>
              <a:rPr lang="en-US" sz="2200" b="0" dirty="0">
                <a:solidFill>
                  <a:schemeClr val="tx1"/>
                </a:solidFill>
                <a:cs typeface="Calibri"/>
              </a:rPr>
              <a:t>Uninvestigated and unreported OOS results</a:t>
            </a:r>
          </a:p>
          <a:p>
            <a:pPr marL="231140" lvl="1" indent="-231140" defTabSz="675640">
              <a:lnSpc>
                <a:spcPct val="90000"/>
              </a:lnSpc>
              <a:spcAft>
                <a:spcPct val="20000"/>
              </a:spcAft>
              <a:buFont typeface="Arial" panose="020B0604020202020204" pitchFamily="34" charset="0"/>
              <a:buChar char="•"/>
            </a:pPr>
            <a:r>
              <a:rPr lang="en-US" sz="2200" b="0" dirty="0"/>
              <a:t>“Trial” chemistry injections with failing data</a:t>
            </a:r>
            <a:endParaRPr lang="en-US" sz="2200" b="0" dirty="0">
              <a:cs typeface="Calibri"/>
            </a:endParaRPr>
          </a:p>
          <a:p>
            <a:pPr marL="231140" lvl="1" indent="-231140" defTabSz="675640">
              <a:lnSpc>
                <a:spcPct val="90000"/>
              </a:lnSpc>
              <a:spcAft>
                <a:spcPct val="20000"/>
              </a:spcAft>
              <a:buFont typeface="Arial" panose="020B0604020202020204" pitchFamily="34" charset="0"/>
              <a:buChar char="•"/>
            </a:pPr>
            <a:r>
              <a:rPr lang="en-US" sz="2200" b="0" dirty="0"/>
              <a:t>Chemistry retesting without justification</a:t>
            </a:r>
            <a:endParaRPr lang="en-US" sz="2200" b="0" dirty="0">
              <a:solidFill>
                <a:schemeClr val="tx1"/>
              </a:solidFill>
              <a:cs typeface="Calibri"/>
            </a:endParaRPr>
          </a:p>
          <a:p>
            <a:pPr marL="231140" lvl="1" indent="-231140" defTabSz="675640">
              <a:lnSpc>
                <a:spcPct val="90000"/>
              </a:lnSpc>
              <a:spcAft>
                <a:spcPct val="20000"/>
              </a:spcAft>
              <a:buFont typeface="Arial" panose="020B0604020202020204" pitchFamily="34" charset="0"/>
              <a:buChar char="•"/>
            </a:pPr>
            <a:r>
              <a:rPr lang="en-US" sz="2200" b="0" dirty="0">
                <a:solidFill>
                  <a:schemeClr val="tx1"/>
                </a:solidFill>
              </a:rPr>
              <a:t>Inappropriate administrative authorities which</a:t>
            </a:r>
            <a:r>
              <a:rPr lang="en-US" sz="2200" b="0" dirty="0"/>
              <a:t> allowed creation of unauthorized electronic folders</a:t>
            </a:r>
            <a:endParaRPr lang="en-US" sz="2200" b="0" dirty="0">
              <a:cs typeface="Calibri"/>
            </a:endParaRPr>
          </a:p>
          <a:p>
            <a:pPr marL="231140" lvl="1" indent="-231140" defTabSz="675640">
              <a:lnSpc>
                <a:spcPct val="90000"/>
              </a:lnSpc>
              <a:spcAft>
                <a:spcPct val="20000"/>
              </a:spcAft>
              <a:buFont typeface="Arial" panose="020B0604020202020204" pitchFamily="34" charset="0"/>
              <a:buChar char="•"/>
            </a:pPr>
            <a:r>
              <a:rPr lang="en-US" sz="2200" b="0" dirty="0"/>
              <a:t>Missing microbiological test plates, tubes, and data</a:t>
            </a:r>
            <a:endParaRPr lang="en-US" sz="2200" b="0" dirty="0">
              <a:cs typeface="Calibri"/>
            </a:endParaRPr>
          </a:p>
          <a:p>
            <a:pPr marL="231140" lvl="1" indent="-231140" defTabSz="675640">
              <a:lnSpc>
                <a:spcPct val="90000"/>
              </a:lnSpc>
              <a:spcAft>
                <a:spcPct val="20000"/>
              </a:spcAft>
              <a:buFont typeface="Arial" panose="020B0604020202020204" pitchFamily="34" charset="0"/>
              <a:buChar char="•"/>
            </a:pPr>
            <a:r>
              <a:rPr lang="en-US" sz="2200" b="0" dirty="0">
                <a:cs typeface="Calibri"/>
              </a:rPr>
              <a:t>Overall, OOS data dismissed based on highly biased evaluations</a:t>
            </a:r>
          </a:p>
          <a:p>
            <a:pPr marL="137160" lvl="1" indent="-137160" defTabSz="675640">
              <a:lnSpc>
                <a:spcPct val="90000"/>
              </a:lnSpc>
              <a:spcAft>
                <a:spcPct val="20000"/>
              </a:spcAft>
              <a:buChar char="•"/>
            </a:pPr>
            <a:endParaRPr lang="en-US" sz="2200" dirty="0">
              <a:cs typeface="Calibri"/>
            </a:endParaRPr>
          </a:p>
        </p:txBody>
      </p:sp>
    </p:spTree>
    <p:extLst>
      <p:ext uri="{BB962C8B-B14F-4D97-AF65-F5344CB8AC3E}">
        <p14:creationId xmlns:p14="http://schemas.microsoft.com/office/powerpoint/2010/main" val="4220642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55354D12-A9AE-4EE0-B932-7AA7BF899688}"/>
              </a:ext>
            </a:extLst>
          </p:cNvPr>
          <p:cNvSpPr/>
          <p:nvPr/>
        </p:nvSpPr>
        <p:spPr>
          <a:xfrm>
            <a:off x="2776160" y="1714004"/>
            <a:ext cx="6953911" cy="5183956"/>
          </a:xfrm>
          <a:custGeom>
            <a:avLst/>
            <a:gdLst>
              <a:gd name="connsiteX0" fmla="*/ 0 w 6855148"/>
              <a:gd name="connsiteY0" fmla="*/ 0 h 1987200"/>
              <a:gd name="connsiteX1" fmla="*/ 6855148 w 6855148"/>
              <a:gd name="connsiteY1" fmla="*/ 0 h 1987200"/>
              <a:gd name="connsiteX2" fmla="*/ 6855148 w 6855148"/>
              <a:gd name="connsiteY2" fmla="*/ 1987200 h 1987200"/>
              <a:gd name="connsiteX3" fmla="*/ 0 w 6855148"/>
              <a:gd name="connsiteY3" fmla="*/ 1987200 h 1987200"/>
              <a:gd name="connsiteX4" fmla="*/ 0 w 6855148"/>
              <a:gd name="connsiteY4" fmla="*/ 0 h 19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5148" h="1987200">
                <a:moveTo>
                  <a:pt x="0" y="0"/>
                </a:moveTo>
                <a:lnTo>
                  <a:pt x="6855148" y="0"/>
                </a:lnTo>
                <a:lnTo>
                  <a:pt x="6855148" y="1987200"/>
                </a:lnTo>
                <a:lnTo>
                  <a:pt x="0" y="1987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4121" tIns="24384" rIns="136550" bIns="24384" numCol="1" spcCol="1270" anchor="t" anchorCtr="0">
            <a:noAutofit/>
          </a:bodyPr>
          <a:lstStyle/>
          <a:p>
            <a:pPr marL="0" lvl="1" defTabSz="675640" fontAlgn="auto" hangingPunct="1">
              <a:lnSpc>
                <a:spcPct val="90000"/>
              </a:lnSpc>
              <a:spcAft>
                <a:spcPct val="20000"/>
              </a:spcAft>
              <a:buClrTx/>
              <a:buSzTx/>
              <a:defRPr/>
            </a:pPr>
            <a:r>
              <a:rPr lang="en-US" sz="2160" dirty="0">
                <a:ln w="0"/>
                <a:solidFill>
                  <a:schemeClr val="accent1"/>
                </a:solidFill>
                <a:effectLst>
                  <a:outerShdw blurRad="38100" dist="25400" dir="5400000" algn="ctr" rotWithShape="0">
                    <a:srgbClr val="6E747A">
                      <a:alpha val="43000"/>
                    </a:srgbClr>
                  </a:outerShdw>
                </a:effectLst>
                <a:latin typeface="+mj-lt"/>
              </a:rPr>
              <a:t>Firm</a:t>
            </a:r>
            <a:endParaRPr lang="en-US" sz="2160" b="0" dirty="0">
              <a:ln w="0"/>
              <a:solidFill>
                <a:schemeClr val="accent1"/>
              </a:solidFill>
              <a:effectLst>
                <a:outerShdw blurRad="38100" dist="25400" dir="5400000" algn="ctr" rotWithShape="0">
                  <a:srgbClr val="6E747A">
                    <a:alpha val="43000"/>
                  </a:srgbClr>
                </a:outerShdw>
              </a:effectLst>
              <a:latin typeface="+mj-lt"/>
            </a:endParaRPr>
          </a:p>
          <a:p>
            <a:pPr lvl="1" indent="-365760" defTabSz="675640">
              <a:lnSpc>
                <a:spcPct val="90000"/>
              </a:lnSpc>
              <a:spcAft>
                <a:spcPct val="20000"/>
              </a:spcAft>
              <a:buFont typeface="Arial" panose="020B0604020202020204" pitchFamily="34" charset="0"/>
              <a:buChar char="•"/>
              <a:defRPr/>
            </a:pPr>
            <a:r>
              <a:rPr lang="en-US" sz="2000" b="0" dirty="0">
                <a:latin typeface="+mj-lt"/>
              </a:rPr>
              <a:t>Same analysts and site management confidently re-assessed the status </a:t>
            </a:r>
            <a:endParaRPr lang="en-US" sz="2000" b="0" dirty="0">
              <a:latin typeface="+mj-lt"/>
              <a:cs typeface="Calibri"/>
            </a:endParaRPr>
          </a:p>
          <a:p>
            <a:pPr lvl="1" indent="-365760" defTabSz="675640">
              <a:lnSpc>
                <a:spcPct val="90000"/>
              </a:lnSpc>
              <a:spcAft>
                <a:spcPct val="20000"/>
              </a:spcAft>
              <a:buFont typeface="Arial" panose="020B0604020202020204" pitchFamily="34" charset="0"/>
              <a:buChar char="•"/>
              <a:defRPr/>
            </a:pPr>
            <a:r>
              <a:rPr lang="en-US" sz="2000" b="0" dirty="0">
                <a:solidFill>
                  <a:schemeClr val="tx1"/>
                </a:solidFill>
                <a:latin typeface="+mj-lt"/>
              </a:rPr>
              <a:t>Acknowledged poor documentation and m</a:t>
            </a:r>
            <a:r>
              <a:rPr lang="en-US" sz="2000" b="0" dirty="0">
                <a:latin typeface="+mj-lt"/>
              </a:rPr>
              <a:t>ade some corrections</a:t>
            </a:r>
            <a:endParaRPr lang="en-US" sz="2000" b="0" dirty="0">
              <a:latin typeface="+mj-lt"/>
              <a:cs typeface="Calibri"/>
            </a:endParaRPr>
          </a:p>
          <a:p>
            <a:pPr lvl="1" indent="-365760" defTabSz="675640">
              <a:lnSpc>
                <a:spcPct val="90000"/>
              </a:lnSpc>
              <a:spcAft>
                <a:spcPct val="20000"/>
              </a:spcAft>
              <a:buFont typeface="Arial" panose="020B0604020202020204" pitchFamily="34" charset="0"/>
              <a:buChar char="•"/>
              <a:defRPr/>
            </a:pPr>
            <a:r>
              <a:rPr lang="en-US" sz="2000" b="0" dirty="0">
                <a:latin typeface="+mj-lt"/>
              </a:rPr>
              <a:t>Remained focused on the gaps found during the inspection and did not enlarge the scope of remediation </a:t>
            </a:r>
            <a:endParaRPr lang="en-US" sz="2000" b="0" dirty="0">
              <a:latin typeface="+mj-lt"/>
              <a:cs typeface="Calibri"/>
            </a:endParaRPr>
          </a:p>
          <a:p>
            <a:pPr lvl="1" indent="-365760" defTabSz="675640">
              <a:lnSpc>
                <a:spcPct val="90000"/>
              </a:lnSpc>
              <a:spcAft>
                <a:spcPct val="20000"/>
              </a:spcAft>
              <a:buFont typeface="Arial" panose="020B0604020202020204" pitchFamily="34" charset="0"/>
              <a:buChar char="•"/>
              <a:defRPr/>
            </a:pPr>
            <a:r>
              <a:rPr lang="en-US" sz="2000" b="0" dirty="0">
                <a:latin typeface="+mj-lt"/>
              </a:rPr>
              <a:t>Different biased evaluations resulted in firm’s flawed conclusions that there were no further data integrity concerns related </a:t>
            </a:r>
            <a:r>
              <a:rPr lang="en-US" sz="2000" b="0" dirty="0">
                <a:solidFill>
                  <a:schemeClr val="tx1"/>
                </a:solidFill>
                <a:latin typeface="+mj-lt"/>
              </a:rPr>
              <a:t>to submissions or distributed products</a:t>
            </a:r>
            <a:endParaRPr lang="en-US" sz="2000" b="0" dirty="0">
              <a:solidFill>
                <a:schemeClr val="tx1"/>
              </a:solidFill>
              <a:latin typeface="+mj-lt"/>
              <a:cs typeface="Calibri"/>
            </a:endParaRPr>
          </a:p>
          <a:p>
            <a:pPr lvl="1" indent="-365760" defTabSz="675640">
              <a:lnSpc>
                <a:spcPct val="90000"/>
              </a:lnSpc>
              <a:spcAft>
                <a:spcPct val="20000"/>
              </a:spcAft>
              <a:buFont typeface="Arial" panose="020B0604020202020204" pitchFamily="34" charset="0"/>
              <a:buChar char="•"/>
              <a:defRPr/>
            </a:pPr>
            <a:r>
              <a:rPr lang="en-US" sz="2000" b="0" dirty="0">
                <a:solidFill>
                  <a:schemeClr val="tx1"/>
                </a:solidFill>
                <a:latin typeface="+mj-lt"/>
              </a:rPr>
              <a:t>The data integrity risk was assessed as medium by the firm</a:t>
            </a:r>
            <a:r>
              <a:rPr lang="en-US" sz="2000" dirty="0">
                <a:solidFill>
                  <a:schemeClr val="tx1"/>
                </a:solidFill>
                <a:latin typeface="+mj-lt"/>
              </a:rPr>
              <a:t> </a:t>
            </a:r>
            <a:endParaRPr lang="en-US" sz="2000" b="0" dirty="0">
              <a:solidFill>
                <a:schemeClr val="tx1"/>
              </a:solidFill>
              <a:latin typeface="+mj-lt"/>
              <a:cs typeface="Calibri"/>
            </a:endParaRPr>
          </a:p>
          <a:p>
            <a:pPr lvl="1" indent="-365760" defTabSz="675640">
              <a:lnSpc>
                <a:spcPct val="90000"/>
              </a:lnSpc>
              <a:spcAft>
                <a:spcPct val="20000"/>
              </a:spcAft>
              <a:buFont typeface="Arial" panose="020B0604020202020204" pitchFamily="34" charset="0"/>
              <a:buChar char="•"/>
              <a:defRPr/>
            </a:pPr>
            <a:r>
              <a:rPr lang="en-US" sz="2000" b="0" dirty="0">
                <a:latin typeface="+mj-lt"/>
              </a:rPr>
              <a:t>Informed agency of conclusion</a:t>
            </a:r>
            <a:r>
              <a:rPr lang="en-US" sz="2000" dirty="0">
                <a:latin typeface="+mj-lt"/>
              </a:rPr>
              <a:t> that </a:t>
            </a:r>
            <a:r>
              <a:rPr lang="en-US" sz="2000" b="0" dirty="0">
                <a:latin typeface="+mj-lt"/>
              </a:rPr>
              <a:t>their internal review supports authenticity of data in applications.</a:t>
            </a:r>
            <a:r>
              <a:rPr lang="en-US" sz="2000" dirty="0">
                <a:latin typeface="+mj-lt"/>
              </a:rPr>
              <a:t> </a:t>
            </a:r>
            <a:endParaRPr lang="en-US" sz="2000" dirty="0">
              <a:latin typeface="+mj-lt"/>
              <a:cs typeface="Calibri"/>
            </a:endParaRPr>
          </a:p>
          <a:p>
            <a:pPr lvl="1" indent="-365760" defTabSz="675640">
              <a:lnSpc>
                <a:spcPct val="90000"/>
              </a:lnSpc>
              <a:buFont typeface="Arial" panose="020B0604020202020204" pitchFamily="34" charset="0"/>
              <a:buChar char="•"/>
              <a:defRPr/>
            </a:pPr>
            <a:r>
              <a:rPr lang="en-US" sz="2000" b="0" dirty="0">
                <a:latin typeface="+mj-lt"/>
              </a:rPr>
              <a:t>Requests marketing </a:t>
            </a:r>
            <a:r>
              <a:rPr lang="en-US" sz="2000" b="0" dirty="0" err="1">
                <a:latin typeface="+mj-lt"/>
              </a:rPr>
              <a:t>authorisation</a:t>
            </a:r>
            <a:r>
              <a:rPr lang="en-US" sz="2000" b="0" dirty="0">
                <a:latin typeface="+mj-lt"/>
              </a:rPr>
              <a:t> approvals.</a:t>
            </a:r>
            <a:r>
              <a:rPr lang="en-US" sz="2000" dirty="0">
                <a:latin typeface="+mj-lt"/>
              </a:rPr>
              <a:t>  </a:t>
            </a:r>
            <a:endParaRPr lang="en-US" sz="2000" b="0" dirty="0">
              <a:latin typeface="+mj-lt"/>
              <a:cs typeface="Calibri"/>
            </a:endParaRPr>
          </a:p>
          <a:p>
            <a:pPr marL="0" lvl="1" defTabSz="675640" fontAlgn="auto" hangingPunct="1">
              <a:lnSpc>
                <a:spcPct val="90000"/>
              </a:lnSpc>
              <a:spcAft>
                <a:spcPct val="20000"/>
              </a:spcAft>
              <a:buClrTx/>
              <a:buSzTx/>
              <a:defRPr/>
            </a:pPr>
            <a:endParaRPr lang="en-US" sz="2000" dirty="0">
              <a:ln w="0"/>
              <a:solidFill>
                <a:schemeClr val="accent1"/>
              </a:solidFill>
              <a:effectLst>
                <a:outerShdw blurRad="38100" dist="25400" dir="5400000" algn="ctr" rotWithShape="0">
                  <a:srgbClr val="6E747A">
                    <a:alpha val="43000"/>
                  </a:srgbClr>
                </a:outerShdw>
              </a:effectLst>
              <a:latin typeface="+mj-lt"/>
              <a:cs typeface="Calibri"/>
            </a:endParaRPr>
          </a:p>
          <a:p>
            <a:pPr marL="137160" lvl="1" indent="-137160" defTabSz="675640" fontAlgn="auto" hangingPunct="1">
              <a:lnSpc>
                <a:spcPct val="90000"/>
              </a:lnSpc>
              <a:spcAft>
                <a:spcPct val="20000"/>
              </a:spcAft>
              <a:buClrTx/>
              <a:buSzTx/>
              <a:buFontTx/>
              <a:buChar char="•"/>
              <a:defRPr/>
            </a:pPr>
            <a:endParaRPr lang="en-US" sz="1840" b="0" dirty="0">
              <a:latin typeface="+mj-lt"/>
              <a:cs typeface="Calibri"/>
            </a:endParaRPr>
          </a:p>
        </p:txBody>
      </p:sp>
      <p:sp>
        <p:nvSpPr>
          <p:cNvPr id="14" name="Title 1">
            <a:extLst>
              <a:ext uri="{FF2B5EF4-FFF2-40B4-BE49-F238E27FC236}">
                <a16:creationId xmlns:a16="http://schemas.microsoft.com/office/drawing/2014/main" id="{B50E93B8-38EC-4BA2-B5F2-0E52E0A4F7A1}"/>
              </a:ext>
            </a:extLst>
          </p:cNvPr>
          <p:cNvSpPr>
            <a:spLocks noGrp="1"/>
          </p:cNvSpPr>
          <p:nvPr>
            <p:ph type="title"/>
          </p:nvPr>
        </p:nvSpPr>
        <p:spPr>
          <a:xfrm>
            <a:off x="336412" y="2820687"/>
            <a:ext cx="2740188" cy="2579317"/>
          </a:xfrm>
        </p:spPr>
        <p:txBody>
          <a:bodyPr anchor="b">
            <a:normAutofit fontScale="90000"/>
          </a:bodyPr>
          <a:lstStyle/>
          <a:p>
            <a:r>
              <a:rPr lang="en-US" altLang="en-US" sz="3200" i="1" dirty="0">
                <a:solidFill>
                  <a:schemeClr val="tx1"/>
                </a:solidFill>
              </a:rPr>
              <a:t>Reinspection:</a:t>
            </a:r>
            <a:br>
              <a:rPr lang="en-US" altLang="en-US" sz="3200" i="1" dirty="0">
                <a:solidFill>
                  <a:schemeClr val="tx1"/>
                </a:solidFill>
              </a:rPr>
            </a:br>
            <a:r>
              <a:rPr lang="en-US" altLang="en-US" sz="3200" i="1" dirty="0">
                <a:solidFill>
                  <a:schemeClr val="tx1"/>
                </a:solidFill>
              </a:rPr>
              <a:t>Subjective Remediation Leads to Insufficient Depth and Scope</a:t>
            </a:r>
            <a:endParaRPr lang="en-US" sz="3200" i="1" dirty="0">
              <a:solidFill>
                <a:schemeClr val="tx1"/>
              </a:solidFill>
            </a:endParaRPr>
          </a:p>
        </p:txBody>
      </p:sp>
      <p:sp>
        <p:nvSpPr>
          <p:cNvPr id="4" name="Arrow: Right 3">
            <a:extLst>
              <a:ext uri="{FF2B5EF4-FFF2-40B4-BE49-F238E27FC236}">
                <a16:creationId xmlns:a16="http://schemas.microsoft.com/office/drawing/2014/main" id="{9BB19990-8CF8-49F4-BF82-669003600257}"/>
              </a:ext>
            </a:extLst>
          </p:cNvPr>
          <p:cNvSpPr/>
          <p:nvPr/>
        </p:nvSpPr>
        <p:spPr>
          <a:xfrm>
            <a:off x="3076600" y="201216"/>
            <a:ext cx="6653471" cy="1535773"/>
          </a:xfrm>
          <a:prstGeom prst="righ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73152" tIns="36576" rIns="73152" bIns="36576" rtlCol="0" anchor="ctr"/>
          <a:lstStyle/>
          <a:p>
            <a:pPr defTabSz="853440">
              <a:lnSpc>
                <a:spcPct val="90000"/>
              </a:lnSpc>
              <a:spcAft>
                <a:spcPct val="35000"/>
              </a:spcAft>
              <a:defRPr/>
            </a:pPr>
            <a:r>
              <a:rPr lang="en-US" sz="2400" b="0" dirty="0">
                <a:solidFill>
                  <a:schemeClr val="tx1"/>
                </a:solidFill>
                <a:latin typeface="Calibri"/>
              </a:rPr>
              <a:t> Remediation was heavily affected by subjectivity</a:t>
            </a:r>
            <a:r>
              <a:rPr lang="en-US" sz="2400" dirty="0">
                <a:solidFill>
                  <a:schemeClr val="tx1"/>
                </a:solidFill>
                <a:latin typeface="Calibri"/>
              </a:rPr>
              <a:t> </a:t>
            </a:r>
            <a:endParaRPr lang="en-US" sz="2400" b="0" dirty="0">
              <a:solidFill>
                <a:schemeClr val="tx1"/>
              </a:solidFill>
              <a:latin typeface="Calibri"/>
            </a:endParaRPr>
          </a:p>
        </p:txBody>
      </p:sp>
    </p:spTree>
    <p:extLst>
      <p:ext uri="{BB962C8B-B14F-4D97-AF65-F5344CB8AC3E}">
        <p14:creationId xmlns:p14="http://schemas.microsoft.com/office/powerpoint/2010/main" val="2356778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55354D12-A9AE-4EE0-B932-7AA7BF899688}"/>
              </a:ext>
            </a:extLst>
          </p:cNvPr>
          <p:cNvSpPr/>
          <p:nvPr/>
        </p:nvSpPr>
        <p:spPr>
          <a:xfrm>
            <a:off x="2552633" y="1713384"/>
            <a:ext cx="6912768" cy="4776562"/>
          </a:xfrm>
          <a:custGeom>
            <a:avLst/>
            <a:gdLst>
              <a:gd name="connsiteX0" fmla="*/ 0 w 6855148"/>
              <a:gd name="connsiteY0" fmla="*/ 0 h 1987200"/>
              <a:gd name="connsiteX1" fmla="*/ 6855148 w 6855148"/>
              <a:gd name="connsiteY1" fmla="*/ 0 h 1987200"/>
              <a:gd name="connsiteX2" fmla="*/ 6855148 w 6855148"/>
              <a:gd name="connsiteY2" fmla="*/ 1987200 h 1987200"/>
              <a:gd name="connsiteX3" fmla="*/ 0 w 6855148"/>
              <a:gd name="connsiteY3" fmla="*/ 1987200 h 1987200"/>
              <a:gd name="connsiteX4" fmla="*/ 0 w 6855148"/>
              <a:gd name="connsiteY4" fmla="*/ 0 h 19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5148" h="1987200">
                <a:moveTo>
                  <a:pt x="0" y="0"/>
                </a:moveTo>
                <a:lnTo>
                  <a:pt x="6855148" y="0"/>
                </a:lnTo>
                <a:lnTo>
                  <a:pt x="6855148" y="1987200"/>
                </a:lnTo>
                <a:lnTo>
                  <a:pt x="0" y="1987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4121" tIns="24384" rIns="136550" bIns="24384" numCol="1" spcCol="1270" anchor="t" anchorCtr="0">
            <a:noAutofit/>
          </a:bodyPr>
          <a:lstStyle/>
          <a:p>
            <a:pPr marL="0" lvl="1" defTabSz="675640">
              <a:lnSpc>
                <a:spcPct val="90000"/>
              </a:lnSpc>
              <a:spcAft>
                <a:spcPct val="20000"/>
              </a:spcAft>
              <a:defRPr/>
            </a:pPr>
            <a:r>
              <a:rPr lang="en-US" sz="1900" dirty="0">
                <a:ln w="0"/>
                <a:solidFill>
                  <a:schemeClr val="accent1"/>
                </a:solidFill>
                <a:effectLst>
                  <a:outerShdw blurRad="38100" dist="25400" dir="5400000" algn="ctr" rotWithShape="0">
                    <a:srgbClr val="6E747A">
                      <a:alpha val="43000"/>
                    </a:srgbClr>
                  </a:outerShdw>
                </a:effectLst>
                <a:latin typeface="Calibri"/>
                <a:cs typeface="Calibri"/>
              </a:rPr>
              <a:t>Regulatory Authority </a:t>
            </a:r>
          </a:p>
          <a:p>
            <a:pPr lvl="1" indent="-365760" defTabSz="675640">
              <a:lnSpc>
                <a:spcPct val="90000"/>
              </a:lnSpc>
              <a:spcAft>
                <a:spcPct val="20000"/>
              </a:spcAft>
              <a:buFont typeface="Arial" panose="020B0604020202020204" pitchFamily="34" charset="0"/>
              <a:buChar char="•"/>
              <a:defRPr/>
            </a:pPr>
            <a:r>
              <a:rPr lang="en-US" sz="1850" b="0" dirty="0">
                <a:latin typeface="+mj-lt"/>
                <a:cs typeface="Calibri"/>
              </a:rPr>
              <a:t>Noted that an </a:t>
            </a:r>
            <a:r>
              <a:rPr lang="en-US" sz="1850" dirty="0">
                <a:latin typeface="+mj-lt"/>
                <a:cs typeface="Calibri"/>
              </a:rPr>
              <a:t>inadequate risk assessment </a:t>
            </a:r>
            <a:r>
              <a:rPr lang="en-US" sz="1850" b="0" dirty="0">
                <a:latin typeface="+mj-lt"/>
                <a:cs typeface="Calibri"/>
              </a:rPr>
              <a:t>by the firm led to an </a:t>
            </a:r>
            <a:r>
              <a:rPr lang="en-US" sz="1850" dirty="0">
                <a:latin typeface="+mj-lt"/>
                <a:cs typeface="Calibri"/>
              </a:rPr>
              <a:t>insufficient depth </a:t>
            </a:r>
            <a:r>
              <a:rPr lang="en-US" sz="1850" b="0" dirty="0">
                <a:latin typeface="+mj-lt"/>
                <a:cs typeface="Calibri"/>
              </a:rPr>
              <a:t>and</a:t>
            </a:r>
            <a:r>
              <a:rPr lang="en-US" sz="1850" dirty="0">
                <a:latin typeface="+mj-lt"/>
                <a:cs typeface="Calibri"/>
              </a:rPr>
              <a:t> scope </a:t>
            </a:r>
            <a:r>
              <a:rPr lang="en-US" sz="1850" b="0" dirty="0">
                <a:latin typeface="+mj-lt"/>
                <a:cs typeface="Calibri"/>
              </a:rPr>
              <a:t>of their retrospective investigation.</a:t>
            </a:r>
          </a:p>
          <a:p>
            <a:pPr lvl="1" indent="-365760" defTabSz="675640">
              <a:lnSpc>
                <a:spcPct val="90000"/>
              </a:lnSpc>
              <a:spcAft>
                <a:spcPct val="20000"/>
              </a:spcAft>
              <a:buFont typeface="Arial" panose="020B0604020202020204" pitchFamily="34" charset="0"/>
              <a:buChar char="•"/>
              <a:defRPr/>
            </a:pPr>
            <a:r>
              <a:rPr lang="en-US" sz="1850" b="0" dirty="0">
                <a:latin typeface="+mj-lt"/>
                <a:cs typeface="Calibri"/>
              </a:rPr>
              <a:t>Noted that the company failed to control subjectivity. The firm:</a:t>
            </a:r>
          </a:p>
          <a:p>
            <a:pPr lvl="2" indent="-365760" defTabSz="675640">
              <a:lnSpc>
                <a:spcPct val="90000"/>
              </a:lnSpc>
              <a:spcAft>
                <a:spcPct val="20000"/>
              </a:spcAft>
              <a:buFont typeface="Arial" panose="020B0604020202020204" pitchFamily="34" charset="0"/>
              <a:buChar char="•"/>
              <a:defRPr/>
            </a:pPr>
            <a:r>
              <a:rPr lang="en-US" sz="1850" b="0" dirty="0">
                <a:latin typeface="+mj-lt"/>
                <a:cs typeface="Calibri"/>
              </a:rPr>
              <a:t>did not apply appropriate expertise in its investigation of the issue</a:t>
            </a:r>
          </a:p>
          <a:p>
            <a:pPr lvl="2" indent="-365760" defTabSz="675640">
              <a:lnSpc>
                <a:spcPct val="90000"/>
              </a:lnSpc>
              <a:spcAft>
                <a:spcPct val="20000"/>
              </a:spcAft>
              <a:buFont typeface="Arial" panose="020B0604020202020204" pitchFamily="34" charset="0"/>
              <a:buChar char="•"/>
              <a:defRPr/>
            </a:pPr>
            <a:r>
              <a:rPr lang="en-US" sz="1850" b="0" dirty="0">
                <a:latin typeface="+mj-lt"/>
                <a:cs typeface="Calibri"/>
              </a:rPr>
              <a:t>did not acknowledge, anticipate or address the potential for subjectivity in its investigation</a:t>
            </a:r>
          </a:p>
          <a:p>
            <a:pPr lvl="2" indent="-365760" defTabSz="675640">
              <a:lnSpc>
                <a:spcPct val="90000"/>
              </a:lnSpc>
              <a:spcAft>
                <a:spcPct val="20000"/>
              </a:spcAft>
              <a:buFont typeface="Arial" panose="020B0604020202020204" pitchFamily="34" charset="0"/>
              <a:buChar char="•"/>
              <a:defRPr/>
            </a:pPr>
            <a:r>
              <a:rPr lang="en-US" sz="1850" b="0" dirty="0">
                <a:latin typeface="+mj-lt"/>
                <a:cs typeface="Calibri"/>
              </a:rPr>
              <a:t>was biased relating to the potential extent of the data integrity issue</a:t>
            </a:r>
          </a:p>
          <a:p>
            <a:pPr lvl="2" indent="-365760" defTabSz="675640">
              <a:lnSpc>
                <a:spcPct val="90000"/>
              </a:lnSpc>
              <a:spcAft>
                <a:spcPct val="20000"/>
              </a:spcAft>
              <a:buFont typeface="Arial" panose="020B0604020202020204" pitchFamily="34" charset="0"/>
              <a:buChar char="•"/>
              <a:defRPr/>
            </a:pPr>
            <a:r>
              <a:rPr lang="en-US" sz="1850" b="0" dirty="0">
                <a:latin typeface="+mj-lt"/>
                <a:cs typeface="Calibri"/>
              </a:rPr>
              <a:t>rated The risk presented by data integrity issues was rated as low</a:t>
            </a:r>
          </a:p>
          <a:p>
            <a:pPr lvl="1" indent="-365760" defTabSz="675640">
              <a:lnSpc>
                <a:spcPct val="90000"/>
              </a:lnSpc>
              <a:spcAft>
                <a:spcPct val="20000"/>
              </a:spcAft>
              <a:buFont typeface="Arial" panose="020B0604020202020204" pitchFamily="34" charset="0"/>
              <a:buChar char="•"/>
              <a:defRPr/>
            </a:pPr>
            <a:r>
              <a:rPr lang="en-US" sz="1850" b="0" dirty="0">
                <a:latin typeface="+mj-lt"/>
                <a:cs typeface="Calibri"/>
              </a:rPr>
              <a:t>High level of concern about the </a:t>
            </a:r>
            <a:r>
              <a:rPr lang="en-US" sz="1850" dirty="0">
                <a:latin typeface="+mj-lt"/>
                <a:cs typeface="Calibri"/>
              </a:rPr>
              <a:t>superficial </a:t>
            </a:r>
            <a:r>
              <a:rPr lang="en-US" sz="1850" b="0" dirty="0">
                <a:latin typeface="+mj-lt"/>
                <a:cs typeface="Calibri"/>
              </a:rPr>
              <a:t>assessments made by the firm – there were unresolved quality system failures that led to the data integrity issues.</a:t>
            </a:r>
            <a:r>
              <a:rPr lang="en-US" sz="1850" dirty="0">
                <a:latin typeface="+mj-lt"/>
                <a:cs typeface="Calibri"/>
              </a:rPr>
              <a:t> </a:t>
            </a:r>
          </a:p>
          <a:p>
            <a:pPr lvl="1" indent="-365760" defTabSz="675640">
              <a:lnSpc>
                <a:spcPct val="90000"/>
              </a:lnSpc>
              <a:spcAft>
                <a:spcPct val="20000"/>
              </a:spcAft>
              <a:buFont typeface="Arial" panose="020B0604020202020204" pitchFamily="34" charset="0"/>
              <a:buChar char="•"/>
              <a:defRPr/>
            </a:pPr>
            <a:r>
              <a:rPr lang="en-US" sz="1850" dirty="0">
                <a:latin typeface="+mj-lt"/>
                <a:cs typeface="Calibri"/>
              </a:rPr>
              <a:t>Performed a reinspection to </a:t>
            </a:r>
            <a:r>
              <a:rPr lang="en-US" sz="1850" b="0" dirty="0">
                <a:latin typeface="+mj-lt"/>
              </a:rPr>
              <a:t>evaluate the firm’s </a:t>
            </a:r>
            <a:r>
              <a:rPr lang="en-US" sz="1850" dirty="0">
                <a:latin typeface="+mj-lt"/>
              </a:rPr>
              <a:t>investigation into the issue – in terms of its depth, the root causes, the CAPAs, etc.</a:t>
            </a:r>
            <a:endParaRPr lang="en-US" sz="1850" dirty="0">
              <a:latin typeface="+mj-lt"/>
              <a:cs typeface="Calibri"/>
            </a:endParaRPr>
          </a:p>
          <a:p>
            <a:pPr marL="0" lvl="1" defTabSz="675640">
              <a:lnSpc>
                <a:spcPct val="90000"/>
              </a:lnSpc>
              <a:spcAft>
                <a:spcPct val="20000"/>
              </a:spcAft>
              <a:defRPr/>
            </a:pPr>
            <a:endParaRPr lang="en-US" sz="1850" b="0" dirty="0">
              <a:latin typeface="+mj-lt"/>
              <a:cs typeface="Calibri"/>
            </a:endParaRPr>
          </a:p>
          <a:p>
            <a:pPr marL="137160" lvl="1" indent="-137160" defTabSz="675640" fontAlgn="auto" hangingPunct="1">
              <a:lnSpc>
                <a:spcPct val="90000"/>
              </a:lnSpc>
              <a:spcAft>
                <a:spcPct val="20000"/>
              </a:spcAft>
              <a:buClrTx/>
              <a:buSzTx/>
              <a:buFontTx/>
              <a:buChar char="•"/>
              <a:defRPr/>
            </a:pPr>
            <a:endParaRPr lang="en-US" sz="1900" b="0" dirty="0">
              <a:solidFill>
                <a:prstClr val="black">
                  <a:hueOff val="0"/>
                  <a:satOff val="0"/>
                  <a:lumOff val="0"/>
                  <a:alphaOff val="0"/>
                </a:prstClr>
              </a:solidFill>
              <a:latin typeface="Calibri"/>
              <a:cs typeface="Calibri"/>
            </a:endParaRPr>
          </a:p>
        </p:txBody>
      </p:sp>
      <p:sp>
        <p:nvSpPr>
          <p:cNvPr id="14" name="Title 1">
            <a:extLst>
              <a:ext uri="{FF2B5EF4-FFF2-40B4-BE49-F238E27FC236}">
                <a16:creationId xmlns:a16="http://schemas.microsoft.com/office/drawing/2014/main" id="{B50E93B8-38EC-4BA2-B5F2-0E52E0A4F7A1}"/>
              </a:ext>
            </a:extLst>
          </p:cNvPr>
          <p:cNvSpPr>
            <a:spLocks noGrp="1"/>
          </p:cNvSpPr>
          <p:nvPr>
            <p:ph type="title"/>
          </p:nvPr>
        </p:nvSpPr>
        <p:spPr>
          <a:xfrm>
            <a:off x="263027" y="2721496"/>
            <a:ext cx="2592288" cy="2579317"/>
          </a:xfrm>
        </p:spPr>
        <p:txBody>
          <a:bodyPr anchor="b">
            <a:noAutofit/>
          </a:bodyPr>
          <a:lstStyle/>
          <a:p>
            <a:r>
              <a:rPr lang="en-US" altLang="en-US" sz="2800" i="1" dirty="0">
                <a:solidFill>
                  <a:schemeClr val="tx1"/>
                </a:solidFill>
              </a:rPr>
              <a:t>Reinspection planned:</a:t>
            </a:r>
            <a:br>
              <a:rPr lang="en-US" altLang="en-US" sz="2800" i="1" dirty="0">
                <a:solidFill>
                  <a:schemeClr val="tx1"/>
                </a:solidFill>
              </a:rPr>
            </a:br>
            <a:r>
              <a:rPr lang="en-US" altLang="en-US" sz="2800" i="1" dirty="0">
                <a:solidFill>
                  <a:schemeClr val="tx1"/>
                </a:solidFill>
              </a:rPr>
              <a:t>Subjective Remediation Led to Insufficient Depth and Scope</a:t>
            </a:r>
            <a:endParaRPr lang="en-US" sz="2800" i="1" dirty="0">
              <a:solidFill>
                <a:schemeClr val="tx1"/>
              </a:solidFill>
            </a:endParaRPr>
          </a:p>
        </p:txBody>
      </p:sp>
      <p:sp>
        <p:nvSpPr>
          <p:cNvPr id="4" name="Arrow: Right 3">
            <a:extLst>
              <a:ext uri="{FF2B5EF4-FFF2-40B4-BE49-F238E27FC236}">
                <a16:creationId xmlns:a16="http://schemas.microsoft.com/office/drawing/2014/main" id="{9BB19990-8CF8-49F4-BF82-669003600257}"/>
              </a:ext>
            </a:extLst>
          </p:cNvPr>
          <p:cNvSpPr/>
          <p:nvPr/>
        </p:nvSpPr>
        <p:spPr>
          <a:xfrm>
            <a:off x="2946827" y="129208"/>
            <a:ext cx="6682501" cy="1819434"/>
          </a:xfrm>
          <a:prstGeom prst="righ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73152" tIns="36576" rIns="73152" bIns="36576" rtlCol="0" anchor="ctr"/>
          <a:lstStyle/>
          <a:p>
            <a:pPr defTabSz="853440">
              <a:lnSpc>
                <a:spcPct val="90000"/>
              </a:lnSpc>
              <a:spcAft>
                <a:spcPct val="35000"/>
              </a:spcAft>
              <a:defRPr/>
            </a:pPr>
            <a:r>
              <a:rPr lang="en-US" sz="2400" b="0" dirty="0">
                <a:solidFill>
                  <a:schemeClr val="tx1"/>
                </a:solidFill>
                <a:latin typeface="Calibri"/>
              </a:rPr>
              <a:t>Numerous meetings with </a:t>
            </a:r>
            <a:r>
              <a:rPr lang="en-US" sz="2400" dirty="0">
                <a:solidFill>
                  <a:schemeClr val="tx1"/>
                </a:solidFill>
                <a:latin typeface="Calibri"/>
              </a:rPr>
              <a:t>inconsistent outcomes </a:t>
            </a:r>
            <a:r>
              <a:rPr lang="en-US" sz="2400" b="0" dirty="0">
                <a:solidFill>
                  <a:schemeClr val="tx1"/>
                </a:solidFill>
                <a:latin typeface="Calibri"/>
              </a:rPr>
              <a:t>triggered a re-inspection:</a:t>
            </a:r>
            <a:r>
              <a:rPr lang="en-US" sz="2400" dirty="0">
                <a:solidFill>
                  <a:schemeClr val="tx1"/>
                </a:solidFill>
                <a:latin typeface="Calibri"/>
              </a:rPr>
              <a:t> </a:t>
            </a:r>
            <a:endParaRPr lang="en-US" sz="2400" b="0" dirty="0">
              <a:solidFill>
                <a:schemeClr val="tx1"/>
              </a:solidFill>
              <a:latin typeface="Calibri"/>
            </a:endParaRPr>
          </a:p>
        </p:txBody>
      </p:sp>
    </p:spTree>
    <p:extLst>
      <p:ext uri="{BB962C8B-B14F-4D97-AF65-F5344CB8AC3E}">
        <p14:creationId xmlns:p14="http://schemas.microsoft.com/office/powerpoint/2010/main" val="1645561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5D59D-4492-45DB-9CD7-DA6BFC481991}"/>
              </a:ext>
            </a:extLst>
          </p:cNvPr>
          <p:cNvSpPr>
            <a:spLocks noGrp="1"/>
          </p:cNvSpPr>
          <p:nvPr>
            <p:ph type="title"/>
          </p:nvPr>
        </p:nvSpPr>
        <p:spPr>
          <a:xfrm>
            <a:off x="170498" y="1615440"/>
            <a:ext cx="3149402" cy="4084320"/>
          </a:xfrm>
        </p:spPr>
        <p:txBody>
          <a:bodyPr anchor="t">
            <a:normAutofit/>
          </a:bodyPr>
          <a:lstStyle/>
          <a:p>
            <a:pPr algn="ctr"/>
            <a:r>
              <a:rPr lang="en-US" altLang="en-US" sz="3200" dirty="0">
                <a:solidFill>
                  <a:schemeClr val="tx1"/>
                </a:solidFill>
              </a:rPr>
              <a:t>Re-inspection outcome: Ineffective Remediation Approach</a:t>
            </a:r>
            <a:endParaRPr lang="en-US" sz="3200" dirty="0">
              <a:solidFill>
                <a:schemeClr val="tx1"/>
              </a:solidFill>
            </a:endParaRPr>
          </a:p>
        </p:txBody>
      </p:sp>
      <p:grpSp>
        <p:nvGrpSpPr>
          <p:cNvPr id="4" name="Group 3">
            <a:extLst>
              <a:ext uri="{FF2B5EF4-FFF2-40B4-BE49-F238E27FC236}">
                <a16:creationId xmlns:a16="http://schemas.microsoft.com/office/drawing/2014/main" id="{DE193D6C-6205-4680-9E4F-4ED95E8CA052}"/>
              </a:ext>
            </a:extLst>
          </p:cNvPr>
          <p:cNvGrpSpPr/>
          <p:nvPr/>
        </p:nvGrpSpPr>
        <p:grpSpPr>
          <a:xfrm>
            <a:off x="3726933" y="633264"/>
            <a:ext cx="6006145" cy="6268075"/>
            <a:chOff x="3659957" y="890420"/>
            <a:chExt cx="8248300" cy="5640443"/>
          </a:xfrm>
        </p:grpSpPr>
        <p:sp>
          <p:nvSpPr>
            <p:cNvPr id="6" name="Freeform: Shape 5">
              <a:extLst>
                <a:ext uri="{FF2B5EF4-FFF2-40B4-BE49-F238E27FC236}">
                  <a16:creationId xmlns:a16="http://schemas.microsoft.com/office/drawing/2014/main" id="{C2356953-C2B3-490F-9A64-B72F4F653470}"/>
                </a:ext>
              </a:extLst>
            </p:cNvPr>
            <p:cNvSpPr/>
            <p:nvPr/>
          </p:nvSpPr>
          <p:spPr>
            <a:xfrm>
              <a:off x="3951608" y="890420"/>
              <a:ext cx="7770082" cy="675159"/>
            </a:xfrm>
            <a:custGeom>
              <a:avLst/>
              <a:gdLst>
                <a:gd name="connsiteX0" fmla="*/ 0 w 7421179"/>
                <a:gd name="connsiteY0" fmla="*/ 179014 h 1074060"/>
                <a:gd name="connsiteX1" fmla="*/ 179014 w 7421179"/>
                <a:gd name="connsiteY1" fmla="*/ 0 h 1074060"/>
                <a:gd name="connsiteX2" fmla="*/ 7242165 w 7421179"/>
                <a:gd name="connsiteY2" fmla="*/ 0 h 1074060"/>
                <a:gd name="connsiteX3" fmla="*/ 7421179 w 7421179"/>
                <a:gd name="connsiteY3" fmla="*/ 179014 h 1074060"/>
                <a:gd name="connsiteX4" fmla="*/ 7421179 w 7421179"/>
                <a:gd name="connsiteY4" fmla="*/ 895046 h 1074060"/>
                <a:gd name="connsiteX5" fmla="*/ 7242165 w 7421179"/>
                <a:gd name="connsiteY5" fmla="*/ 1074060 h 1074060"/>
                <a:gd name="connsiteX6" fmla="*/ 179014 w 7421179"/>
                <a:gd name="connsiteY6" fmla="*/ 1074060 h 1074060"/>
                <a:gd name="connsiteX7" fmla="*/ 0 w 7421179"/>
                <a:gd name="connsiteY7" fmla="*/ 895046 h 1074060"/>
                <a:gd name="connsiteX8" fmla="*/ 0 w 7421179"/>
                <a:gd name="connsiteY8" fmla="*/ 179014 h 1074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1179" h="1074060">
                  <a:moveTo>
                    <a:pt x="0" y="179014"/>
                  </a:moveTo>
                  <a:cubicBezTo>
                    <a:pt x="0" y="80147"/>
                    <a:pt x="80147" y="0"/>
                    <a:pt x="179014" y="0"/>
                  </a:cubicBezTo>
                  <a:lnTo>
                    <a:pt x="7242165" y="0"/>
                  </a:lnTo>
                  <a:cubicBezTo>
                    <a:pt x="7341032" y="0"/>
                    <a:pt x="7421179" y="80147"/>
                    <a:pt x="7421179" y="179014"/>
                  </a:cubicBezTo>
                  <a:lnTo>
                    <a:pt x="7421179" y="895046"/>
                  </a:lnTo>
                  <a:cubicBezTo>
                    <a:pt x="7421179" y="993913"/>
                    <a:pt x="7341032" y="1074060"/>
                    <a:pt x="7242165" y="1074060"/>
                  </a:cubicBezTo>
                  <a:lnTo>
                    <a:pt x="179014" y="1074060"/>
                  </a:lnTo>
                  <a:cubicBezTo>
                    <a:pt x="80147" y="1074060"/>
                    <a:pt x="0" y="993913"/>
                    <a:pt x="0" y="895046"/>
                  </a:cubicBezTo>
                  <a:lnTo>
                    <a:pt x="0" y="179014"/>
                  </a:lnTo>
                  <a:close/>
                </a:path>
              </a:pathLst>
            </a:custGeom>
            <a:solidFill>
              <a:schemeClr val="accent1"/>
            </a:solid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124241" tIns="124241" rIns="124241" bIns="124241" numCol="1" spcCol="1270" anchor="ctr" anchorCtr="0">
              <a:noAutofit/>
            </a:bodyPr>
            <a:lstStyle/>
            <a:p>
              <a:pPr defTabSz="960120">
                <a:lnSpc>
                  <a:spcPct val="90000"/>
                </a:lnSpc>
                <a:spcAft>
                  <a:spcPct val="35000"/>
                </a:spcAft>
              </a:pPr>
              <a:r>
                <a:rPr lang="en-US" sz="2100" b="0" dirty="0">
                  <a:solidFill>
                    <a:schemeClr val="tx1"/>
                  </a:solidFill>
                  <a:latin typeface="+mj-lt"/>
                </a:rPr>
                <a:t>Re-inspection revealed further deficiencies</a:t>
              </a:r>
            </a:p>
          </p:txBody>
        </p:sp>
        <p:sp>
          <p:nvSpPr>
            <p:cNvPr id="7" name="Freeform: Shape 6">
              <a:extLst>
                <a:ext uri="{FF2B5EF4-FFF2-40B4-BE49-F238E27FC236}">
                  <a16:creationId xmlns:a16="http://schemas.microsoft.com/office/drawing/2014/main" id="{A4EFBE56-0894-49F1-8FB3-C5DAFCCD5859}"/>
                </a:ext>
              </a:extLst>
            </p:cNvPr>
            <p:cNvSpPr/>
            <p:nvPr/>
          </p:nvSpPr>
          <p:spPr>
            <a:xfrm>
              <a:off x="3983048" y="1589116"/>
              <a:ext cx="7925209" cy="1811986"/>
            </a:xfrm>
            <a:custGeom>
              <a:avLst/>
              <a:gdLst>
                <a:gd name="connsiteX0" fmla="*/ 0 w 7421179"/>
                <a:gd name="connsiteY0" fmla="*/ 0 h 1397250"/>
                <a:gd name="connsiteX1" fmla="*/ 7421179 w 7421179"/>
                <a:gd name="connsiteY1" fmla="*/ 0 h 1397250"/>
                <a:gd name="connsiteX2" fmla="*/ 7421179 w 7421179"/>
                <a:gd name="connsiteY2" fmla="*/ 1397250 h 1397250"/>
                <a:gd name="connsiteX3" fmla="*/ 0 w 7421179"/>
                <a:gd name="connsiteY3" fmla="*/ 1397250 h 1397250"/>
                <a:gd name="connsiteX4" fmla="*/ 0 w 7421179"/>
                <a:gd name="connsiteY4" fmla="*/ 0 h 1397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21179" h="1397250">
                  <a:moveTo>
                    <a:pt x="0" y="0"/>
                  </a:moveTo>
                  <a:lnTo>
                    <a:pt x="7421179" y="0"/>
                  </a:lnTo>
                  <a:lnTo>
                    <a:pt x="7421179" y="1397250"/>
                  </a:lnTo>
                  <a:lnTo>
                    <a:pt x="0" y="139725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88498" tIns="27432" rIns="153619" bIns="27432" numCol="1" spcCol="1270" anchor="t" anchorCtr="0">
              <a:noAutofit/>
            </a:bodyPr>
            <a:lstStyle/>
            <a:p>
              <a:pPr marL="182880" lvl="1" indent="-182880" defTabSz="746760">
                <a:lnSpc>
                  <a:spcPct val="90000"/>
                </a:lnSpc>
                <a:spcAft>
                  <a:spcPct val="20000"/>
                </a:spcAft>
                <a:buChar char="•"/>
              </a:pPr>
              <a:r>
                <a:rPr lang="en-US" sz="1900" b="0" dirty="0">
                  <a:latin typeface="+mj-lt"/>
                </a:rPr>
                <a:t>Invalidation of OOS results without investigation and scientific justification</a:t>
              </a:r>
            </a:p>
            <a:p>
              <a:pPr marL="182880" lvl="1" indent="-182880" defTabSz="746760">
                <a:lnSpc>
                  <a:spcPct val="90000"/>
                </a:lnSpc>
                <a:spcAft>
                  <a:spcPct val="20000"/>
                </a:spcAft>
                <a:buFontTx/>
                <a:buChar char="•"/>
              </a:pPr>
              <a:r>
                <a:rPr lang="en-US" sz="1900" b="0" dirty="0">
                  <a:latin typeface="+mj-lt"/>
                </a:rPr>
                <a:t>Several hundred late stability studies</a:t>
              </a:r>
            </a:p>
            <a:p>
              <a:pPr marL="182880" lvl="1" indent="-182880" defTabSz="746760">
                <a:lnSpc>
                  <a:spcPct val="90000"/>
                </a:lnSpc>
                <a:spcAft>
                  <a:spcPct val="20000"/>
                </a:spcAft>
                <a:buChar char="•"/>
              </a:pPr>
              <a:r>
                <a:rPr lang="en-US" sz="1900" b="0" dirty="0">
                  <a:latin typeface="+mj-lt"/>
                </a:rPr>
                <a:t>Data analysis/remediation efforts still in early stages, and some key information not available on-site</a:t>
              </a:r>
            </a:p>
          </p:txBody>
        </p:sp>
        <p:sp>
          <p:nvSpPr>
            <p:cNvPr id="8" name="Freeform: Shape 7">
              <a:extLst>
                <a:ext uri="{FF2B5EF4-FFF2-40B4-BE49-F238E27FC236}">
                  <a16:creationId xmlns:a16="http://schemas.microsoft.com/office/drawing/2014/main" id="{381FB71F-74BE-4256-9475-ABD363E22249}"/>
                </a:ext>
              </a:extLst>
            </p:cNvPr>
            <p:cNvSpPr/>
            <p:nvPr/>
          </p:nvSpPr>
          <p:spPr>
            <a:xfrm>
              <a:off x="3951608" y="3141725"/>
              <a:ext cx="7757795" cy="535265"/>
            </a:xfrm>
            <a:custGeom>
              <a:avLst/>
              <a:gdLst>
                <a:gd name="connsiteX0" fmla="*/ 0 w 7421179"/>
                <a:gd name="connsiteY0" fmla="*/ 179014 h 1074060"/>
                <a:gd name="connsiteX1" fmla="*/ 179014 w 7421179"/>
                <a:gd name="connsiteY1" fmla="*/ 0 h 1074060"/>
                <a:gd name="connsiteX2" fmla="*/ 7242165 w 7421179"/>
                <a:gd name="connsiteY2" fmla="*/ 0 h 1074060"/>
                <a:gd name="connsiteX3" fmla="*/ 7421179 w 7421179"/>
                <a:gd name="connsiteY3" fmla="*/ 179014 h 1074060"/>
                <a:gd name="connsiteX4" fmla="*/ 7421179 w 7421179"/>
                <a:gd name="connsiteY4" fmla="*/ 895046 h 1074060"/>
                <a:gd name="connsiteX5" fmla="*/ 7242165 w 7421179"/>
                <a:gd name="connsiteY5" fmla="*/ 1074060 h 1074060"/>
                <a:gd name="connsiteX6" fmla="*/ 179014 w 7421179"/>
                <a:gd name="connsiteY6" fmla="*/ 1074060 h 1074060"/>
                <a:gd name="connsiteX7" fmla="*/ 0 w 7421179"/>
                <a:gd name="connsiteY7" fmla="*/ 895046 h 1074060"/>
                <a:gd name="connsiteX8" fmla="*/ 0 w 7421179"/>
                <a:gd name="connsiteY8" fmla="*/ 179014 h 1074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1179" h="1074060">
                  <a:moveTo>
                    <a:pt x="0" y="179014"/>
                  </a:moveTo>
                  <a:cubicBezTo>
                    <a:pt x="0" y="80147"/>
                    <a:pt x="80147" y="0"/>
                    <a:pt x="179014" y="0"/>
                  </a:cubicBezTo>
                  <a:lnTo>
                    <a:pt x="7242165" y="0"/>
                  </a:lnTo>
                  <a:cubicBezTo>
                    <a:pt x="7341032" y="0"/>
                    <a:pt x="7421179" y="80147"/>
                    <a:pt x="7421179" y="179014"/>
                  </a:cubicBezTo>
                  <a:lnTo>
                    <a:pt x="7421179" y="895046"/>
                  </a:lnTo>
                  <a:cubicBezTo>
                    <a:pt x="7421179" y="993913"/>
                    <a:pt x="7341032" y="1074060"/>
                    <a:pt x="7242165" y="1074060"/>
                  </a:cubicBezTo>
                  <a:lnTo>
                    <a:pt x="179014" y="1074060"/>
                  </a:lnTo>
                  <a:cubicBezTo>
                    <a:pt x="80147" y="1074060"/>
                    <a:pt x="0" y="993913"/>
                    <a:pt x="0" y="895046"/>
                  </a:cubicBezTo>
                  <a:lnTo>
                    <a:pt x="0" y="179014"/>
                  </a:lnTo>
                  <a:close/>
                </a:path>
              </a:pathLst>
            </a:custGeom>
            <a:solidFill>
              <a:schemeClr val="accent1"/>
            </a:solidFill>
            <a:ln>
              <a:solidFill>
                <a:srgbClr val="0093D0"/>
              </a:solidFill>
            </a:ln>
          </p:spPr>
          <p:style>
            <a:lnRef idx="0">
              <a:schemeClr val="lt1">
                <a:hueOff val="0"/>
                <a:satOff val="0"/>
                <a:lumOff val="0"/>
                <a:alphaOff val="0"/>
              </a:schemeClr>
            </a:lnRef>
            <a:fillRef idx="3">
              <a:schemeClr val="accent5">
                <a:hueOff val="3005351"/>
                <a:satOff val="-13190"/>
                <a:lumOff val="3921"/>
                <a:alphaOff val="0"/>
              </a:schemeClr>
            </a:fillRef>
            <a:effectRef idx="2">
              <a:schemeClr val="accent5">
                <a:hueOff val="3005351"/>
                <a:satOff val="-13190"/>
                <a:lumOff val="3921"/>
                <a:alphaOff val="0"/>
              </a:schemeClr>
            </a:effectRef>
            <a:fontRef idx="minor">
              <a:schemeClr val="lt1"/>
            </a:fontRef>
          </p:style>
          <p:txBody>
            <a:bodyPr spcFirstLastPara="0" vert="horz" wrap="square" lIns="124241" tIns="124241" rIns="124241" bIns="124241" numCol="1" spcCol="1270" anchor="ctr" anchorCtr="0">
              <a:noAutofit/>
            </a:bodyPr>
            <a:lstStyle/>
            <a:p>
              <a:pPr defTabSz="960120">
                <a:lnSpc>
                  <a:spcPct val="90000"/>
                </a:lnSpc>
                <a:spcAft>
                  <a:spcPct val="35000"/>
                </a:spcAft>
              </a:pPr>
              <a:r>
                <a:rPr lang="en-US" sz="2100" b="0" dirty="0">
                  <a:solidFill>
                    <a:schemeClr val="tx1"/>
                  </a:solidFill>
                  <a:latin typeface="+mj-lt"/>
                </a:rPr>
                <a:t>Firm later submitted</a:t>
              </a:r>
            </a:p>
          </p:txBody>
        </p:sp>
        <p:sp>
          <p:nvSpPr>
            <p:cNvPr id="10" name="Freeform: Shape 9">
              <a:extLst>
                <a:ext uri="{FF2B5EF4-FFF2-40B4-BE49-F238E27FC236}">
                  <a16:creationId xmlns:a16="http://schemas.microsoft.com/office/drawing/2014/main" id="{4CE29340-731E-41A2-8A1F-7522DC3376F3}"/>
                </a:ext>
              </a:extLst>
            </p:cNvPr>
            <p:cNvSpPr/>
            <p:nvPr/>
          </p:nvSpPr>
          <p:spPr>
            <a:xfrm>
              <a:off x="3995212" y="3778942"/>
              <a:ext cx="7849947" cy="1354898"/>
            </a:xfrm>
            <a:custGeom>
              <a:avLst/>
              <a:gdLst>
                <a:gd name="connsiteX0" fmla="*/ 0 w 7421179"/>
                <a:gd name="connsiteY0" fmla="*/ 0 h 1089854"/>
                <a:gd name="connsiteX1" fmla="*/ 7421179 w 7421179"/>
                <a:gd name="connsiteY1" fmla="*/ 0 h 1089854"/>
                <a:gd name="connsiteX2" fmla="*/ 7421179 w 7421179"/>
                <a:gd name="connsiteY2" fmla="*/ 1089854 h 1089854"/>
                <a:gd name="connsiteX3" fmla="*/ 0 w 7421179"/>
                <a:gd name="connsiteY3" fmla="*/ 1089854 h 1089854"/>
                <a:gd name="connsiteX4" fmla="*/ 0 w 7421179"/>
                <a:gd name="connsiteY4" fmla="*/ 0 h 1089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21179" h="1089854">
                  <a:moveTo>
                    <a:pt x="0" y="0"/>
                  </a:moveTo>
                  <a:lnTo>
                    <a:pt x="7421179" y="0"/>
                  </a:lnTo>
                  <a:lnTo>
                    <a:pt x="7421179" y="1089854"/>
                  </a:lnTo>
                  <a:lnTo>
                    <a:pt x="0" y="108985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88498" tIns="27432" rIns="153619" bIns="27432" numCol="1" spcCol="1270" anchor="t" anchorCtr="0">
              <a:normAutofit/>
            </a:bodyPr>
            <a:lstStyle/>
            <a:p>
              <a:pPr marL="182880" lvl="1" indent="-182880" defTabSz="746760">
                <a:lnSpc>
                  <a:spcPct val="90000"/>
                </a:lnSpc>
                <a:spcAft>
                  <a:spcPct val="20000"/>
                </a:spcAft>
                <a:buChar char="•"/>
              </a:pPr>
              <a:r>
                <a:rPr lang="en-US" sz="1900" b="0" dirty="0">
                  <a:latin typeface="+mj-lt"/>
                </a:rPr>
                <a:t>Their retrospective analysis of laboratory data and CAPA plan</a:t>
              </a:r>
            </a:p>
            <a:p>
              <a:pPr marL="182880" lvl="1" indent="-182880" defTabSz="746760">
                <a:lnSpc>
                  <a:spcPct val="90000"/>
                </a:lnSpc>
                <a:spcAft>
                  <a:spcPct val="20000"/>
                </a:spcAft>
                <a:buChar char="•"/>
              </a:pPr>
              <a:r>
                <a:rPr lang="en-US" sz="1900" b="0" dirty="0">
                  <a:latin typeface="+mj-lt"/>
                </a:rPr>
                <a:t>A summary of an independent third-party forensic analysis</a:t>
              </a:r>
              <a:endParaRPr lang="en-US" sz="1900" b="0" dirty="0">
                <a:latin typeface="+mj-lt"/>
                <a:cs typeface="Calibri"/>
              </a:endParaRPr>
            </a:p>
          </p:txBody>
        </p:sp>
        <p:sp>
          <p:nvSpPr>
            <p:cNvPr id="14" name="Freeform: Shape 13">
              <a:extLst>
                <a:ext uri="{FF2B5EF4-FFF2-40B4-BE49-F238E27FC236}">
                  <a16:creationId xmlns:a16="http://schemas.microsoft.com/office/drawing/2014/main" id="{60BF2900-E359-4D4F-8262-AE7DF342E8BB}"/>
                </a:ext>
              </a:extLst>
            </p:cNvPr>
            <p:cNvSpPr/>
            <p:nvPr/>
          </p:nvSpPr>
          <p:spPr>
            <a:xfrm>
              <a:off x="3659957" y="4977248"/>
              <a:ext cx="8071779" cy="1553615"/>
            </a:xfrm>
            <a:custGeom>
              <a:avLst/>
              <a:gdLst>
                <a:gd name="connsiteX0" fmla="*/ 0 w 7421179"/>
                <a:gd name="connsiteY0" fmla="*/ 179014 h 1074060"/>
                <a:gd name="connsiteX1" fmla="*/ 179014 w 7421179"/>
                <a:gd name="connsiteY1" fmla="*/ 0 h 1074060"/>
                <a:gd name="connsiteX2" fmla="*/ 7242165 w 7421179"/>
                <a:gd name="connsiteY2" fmla="*/ 0 h 1074060"/>
                <a:gd name="connsiteX3" fmla="*/ 7421179 w 7421179"/>
                <a:gd name="connsiteY3" fmla="*/ 179014 h 1074060"/>
                <a:gd name="connsiteX4" fmla="*/ 7421179 w 7421179"/>
                <a:gd name="connsiteY4" fmla="*/ 895046 h 1074060"/>
                <a:gd name="connsiteX5" fmla="*/ 7242165 w 7421179"/>
                <a:gd name="connsiteY5" fmla="*/ 1074060 h 1074060"/>
                <a:gd name="connsiteX6" fmla="*/ 179014 w 7421179"/>
                <a:gd name="connsiteY6" fmla="*/ 1074060 h 1074060"/>
                <a:gd name="connsiteX7" fmla="*/ 0 w 7421179"/>
                <a:gd name="connsiteY7" fmla="*/ 895046 h 1074060"/>
                <a:gd name="connsiteX8" fmla="*/ 0 w 7421179"/>
                <a:gd name="connsiteY8" fmla="*/ 179014 h 1074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1179" h="1074060">
                  <a:moveTo>
                    <a:pt x="0" y="179014"/>
                  </a:moveTo>
                  <a:cubicBezTo>
                    <a:pt x="0" y="80147"/>
                    <a:pt x="80147" y="0"/>
                    <a:pt x="179014" y="0"/>
                  </a:cubicBezTo>
                  <a:lnTo>
                    <a:pt x="7242165" y="0"/>
                  </a:lnTo>
                  <a:cubicBezTo>
                    <a:pt x="7341032" y="0"/>
                    <a:pt x="7421179" y="80147"/>
                    <a:pt x="7421179" y="179014"/>
                  </a:cubicBezTo>
                  <a:lnTo>
                    <a:pt x="7421179" y="895046"/>
                  </a:lnTo>
                  <a:cubicBezTo>
                    <a:pt x="7421179" y="993913"/>
                    <a:pt x="7341032" y="1074060"/>
                    <a:pt x="7242165" y="1074060"/>
                  </a:cubicBezTo>
                  <a:lnTo>
                    <a:pt x="179014" y="1074060"/>
                  </a:lnTo>
                  <a:cubicBezTo>
                    <a:pt x="80147" y="1074060"/>
                    <a:pt x="0" y="993913"/>
                    <a:pt x="0" y="895046"/>
                  </a:cubicBezTo>
                  <a:lnTo>
                    <a:pt x="0" y="179014"/>
                  </a:lnTo>
                  <a:close/>
                </a:path>
              </a:pathLst>
            </a:custGeom>
            <a:solidFill>
              <a:srgbClr val="002060"/>
            </a:solidFill>
          </p:spPr>
          <p:style>
            <a:lnRef idx="0">
              <a:schemeClr val="lt1">
                <a:hueOff val="0"/>
                <a:satOff val="0"/>
                <a:lumOff val="0"/>
                <a:alphaOff val="0"/>
              </a:schemeClr>
            </a:lnRef>
            <a:fillRef idx="3">
              <a:schemeClr val="accent5">
                <a:hueOff val="6010703"/>
                <a:satOff val="-26380"/>
                <a:lumOff val="7843"/>
                <a:alphaOff val="0"/>
              </a:schemeClr>
            </a:fillRef>
            <a:effectRef idx="2">
              <a:schemeClr val="accent5">
                <a:hueOff val="6010703"/>
                <a:satOff val="-26380"/>
                <a:lumOff val="7843"/>
                <a:alphaOff val="0"/>
              </a:schemeClr>
            </a:effectRef>
            <a:fontRef idx="minor">
              <a:schemeClr val="lt1"/>
            </a:fontRef>
          </p:style>
          <p:txBody>
            <a:bodyPr spcFirstLastPara="0" vert="horz" wrap="square" lIns="124241" tIns="124241" rIns="124241" bIns="124241" numCol="1" spcCol="1270" anchor="ctr" anchorCtr="0">
              <a:noAutofit/>
            </a:bodyPr>
            <a:lstStyle/>
            <a:p>
              <a:pPr algn="ctr" defTabSz="960120">
                <a:lnSpc>
                  <a:spcPct val="90000"/>
                </a:lnSpc>
                <a:spcAft>
                  <a:spcPct val="35000"/>
                </a:spcAft>
              </a:pPr>
              <a:r>
                <a:rPr lang="en-US" sz="1900" dirty="0">
                  <a:solidFill>
                    <a:schemeClr val="bg1"/>
                  </a:solidFill>
                  <a:latin typeface="+mj-lt"/>
                </a:rPr>
                <a:t>Firm conducted and submitted </a:t>
              </a:r>
              <a:r>
                <a:rPr lang="en-US" sz="1900" i="1" dirty="0">
                  <a:solidFill>
                    <a:schemeClr val="bg1"/>
                  </a:solidFill>
                  <a:latin typeface="+mj-lt"/>
                </a:rPr>
                <a:t>a biased assessment </a:t>
              </a:r>
              <a:r>
                <a:rPr lang="en-US" sz="1900" dirty="0">
                  <a:solidFill>
                    <a:schemeClr val="bg1"/>
                  </a:solidFill>
                  <a:latin typeface="+mj-lt"/>
                </a:rPr>
                <a:t>of the third-party audit (and it provided only </a:t>
              </a:r>
              <a:r>
                <a:rPr lang="en-US" sz="1900" i="1" dirty="0">
                  <a:solidFill>
                    <a:schemeClr val="bg1"/>
                  </a:solidFill>
                  <a:latin typeface="+mj-lt"/>
                </a:rPr>
                <a:t>partial</a:t>
              </a:r>
              <a:r>
                <a:rPr lang="en-US" sz="1900" dirty="0">
                  <a:solidFill>
                    <a:schemeClr val="bg1"/>
                  </a:solidFill>
                  <a:latin typeface="+mj-lt"/>
                </a:rPr>
                <a:t> information to the agency)</a:t>
              </a:r>
            </a:p>
          </p:txBody>
        </p:sp>
      </p:grpSp>
      <p:sp>
        <p:nvSpPr>
          <p:cNvPr id="5" name="Scroll: Vertical 4">
            <a:extLst>
              <a:ext uri="{FF2B5EF4-FFF2-40B4-BE49-F238E27FC236}">
                <a16:creationId xmlns:a16="http://schemas.microsoft.com/office/drawing/2014/main" id="{0D4C6B52-8F1D-5E6F-67B3-09FEE13FA4D4}"/>
              </a:ext>
            </a:extLst>
          </p:cNvPr>
          <p:cNvSpPr/>
          <p:nvPr/>
        </p:nvSpPr>
        <p:spPr>
          <a:xfrm>
            <a:off x="170498" y="4992892"/>
            <a:ext cx="2690078" cy="2090402"/>
          </a:xfrm>
          <a:prstGeom prst="verticalScroll">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73152" tIns="36576" rIns="73152" bIns="36576" rtlCol="0" anchor="ctr"/>
          <a:lstStyle/>
          <a:p>
            <a:pPr defTabSz="960120">
              <a:lnSpc>
                <a:spcPct val="90000"/>
              </a:lnSpc>
              <a:spcAft>
                <a:spcPct val="35000"/>
              </a:spcAft>
              <a:defRPr/>
            </a:pPr>
            <a:r>
              <a:rPr lang="en-US" sz="1360" b="0">
                <a:latin typeface="Calibri"/>
              </a:rPr>
              <a:t>Firm failed to properly use quality risk management</a:t>
            </a:r>
            <a:r>
              <a:rPr lang="en-US" sz="1360">
                <a:latin typeface="Calibri"/>
              </a:rPr>
              <a:t>, or ensure assessment was of sufficient scope and depth.</a:t>
            </a:r>
            <a:endParaRPr lang="en-US" sz="1360" b="0">
              <a:latin typeface="Calibri"/>
              <a:cs typeface="Calibri"/>
            </a:endParaRPr>
          </a:p>
        </p:txBody>
      </p:sp>
    </p:spTree>
    <p:extLst>
      <p:ext uri="{BB962C8B-B14F-4D97-AF65-F5344CB8AC3E}">
        <p14:creationId xmlns:p14="http://schemas.microsoft.com/office/powerpoint/2010/main" val="1934182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9EA5E-C2F5-40F3-A3A2-2B8B0D224442}"/>
              </a:ext>
            </a:extLst>
          </p:cNvPr>
          <p:cNvSpPr>
            <a:spLocks noGrp="1"/>
          </p:cNvSpPr>
          <p:nvPr>
            <p:ph type="title"/>
          </p:nvPr>
        </p:nvSpPr>
        <p:spPr>
          <a:xfrm>
            <a:off x="3364632" y="345232"/>
            <a:ext cx="6444249" cy="827442"/>
          </a:xfrm>
        </p:spPr>
        <p:txBody>
          <a:bodyPr anchor="ctr">
            <a:noAutofit/>
          </a:bodyPr>
          <a:lstStyle/>
          <a:p>
            <a:pPr algn="l">
              <a:lnSpc>
                <a:spcPct val="90000"/>
              </a:lnSpc>
            </a:pPr>
            <a:r>
              <a:rPr lang="en-US" altLang="en-US" sz="3360" dirty="0">
                <a:solidFill>
                  <a:schemeClr val="tx1"/>
                </a:solidFill>
              </a:rPr>
              <a:t>Regulatory Agency Assessment Approach</a:t>
            </a:r>
            <a:endParaRPr lang="en-US" sz="3360" dirty="0">
              <a:solidFill>
                <a:schemeClr val="tx1"/>
              </a:solidFill>
            </a:endParaRPr>
          </a:p>
        </p:txBody>
      </p:sp>
      <p:sp>
        <p:nvSpPr>
          <p:cNvPr id="3" name="Content Placeholder 2">
            <a:extLst>
              <a:ext uri="{FF2B5EF4-FFF2-40B4-BE49-F238E27FC236}">
                <a16:creationId xmlns:a16="http://schemas.microsoft.com/office/drawing/2014/main" id="{D1C02E64-2BEA-415F-ACE2-97F70310F4AB}"/>
              </a:ext>
            </a:extLst>
          </p:cNvPr>
          <p:cNvSpPr>
            <a:spLocks noGrp="1"/>
          </p:cNvSpPr>
          <p:nvPr>
            <p:ph idx="1"/>
          </p:nvPr>
        </p:nvSpPr>
        <p:spPr>
          <a:xfrm>
            <a:off x="512988" y="1785392"/>
            <a:ext cx="8828308" cy="5184576"/>
          </a:xfrm>
        </p:spPr>
        <p:txBody>
          <a:bodyPr anchor="t">
            <a:noAutofit/>
          </a:bodyPr>
          <a:lstStyle/>
          <a:p>
            <a:pPr>
              <a:lnSpc>
                <a:spcPct val="90000"/>
              </a:lnSpc>
              <a:spcBef>
                <a:spcPts val="960"/>
              </a:spcBef>
            </a:pPr>
            <a:r>
              <a:rPr lang="en-US" sz="2200" b="0" dirty="0"/>
              <a:t>Agency reviewed the applicant’s conclusion based on the findings from the third-party report</a:t>
            </a:r>
            <a:endParaRPr lang="en-US" altLang="en-US" sz="2200" b="0" dirty="0">
              <a:cs typeface="Calibri"/>
            </a:endParaRPr>
          </a:p>
          <a:p>
            <a:pPr>
              <a:lnSpc>
                <a:spcPct val="90000"/>
              </a:lnSpc>
              <a:spcBef>
                <a:spcPts val="960"/>
              </a:spcBef>
            </a:pPr>
            <a:r>
              <a:rPr lang="en-US" sz="2200" b="0" dirty="0"/>
              <a:t>Agency provided feedback on the company's lack of sufficient retrospective risk assessments, including the need to address bias and assumptions</a:t>
            </a:r>
            <a:endParaRPr lang="en-US" sz="2200" b="0" dirty="0">
              <a:cs typeface="Calibri"/>
            </a:endParaRPr>
          </a:p>
          <a:p>
            <a:pPr lvl="1">
              <a:lnSpc>
                <a:spcPct val="90000"/>
              </a:lnSpc>
              <a:spcBef>
                <a:spcPts val="960"/>
              </a:spcBef>
              <a:buFont typeface="Wingdings" panose="05000000000000000000" pitchFamily="2" charset="2"/>
              <a:buChar char="§"/>
            </a:pPr>
            <a:r>
              <a:rPr lang="en-US" sz="2200" dirty="0"/>
              <a:t>Firm gradually and intermittently began to share more findings</a:t>
            </a:r>
            <a:endParaRPr lang="en-US" sz="2200" dirty="0">
              <a:cs typeface="Calibri"/>
            </a:endParaRPr>
          </a:p>
          <a:p>
            <a:pPr>
              <a:lnSpc>
                <a:spcPct val="90000"/>
              </a:lnSpc>
              <a:spcBef>
                <a:spcPts val="960"/>
              </a:spcBef>
            </a:pPr>
            <a:r>
              <a:rPr lang="en-US" sz="2200" b="0" dirty="0"/>
              <a:t>Agency requested a more comprehensive, objective, application-specific forensic analysis by a qualified different third party</a:t>
            </a:r>
            <a:endParaRPr lang="en-US" sz="2200" b="0" dirty="0">
              <a:cs typeface="Calibri"/>
            </a:endParaRPr>
          </a:p>
          <a:p>
            <a:pPr lvl="1">
              <a:lnSpc>
                <a:spcPct val="90000"/>
              </a:lnSpc>
              <a:spcBef>
                <a:spcPts val="960"/>
              </a:spcBef>
              <a:buFont typeface="Wingdings" panose="05000000000000000000" pitchFamily="2" charset="2"/>
              <a:buChar char="§"/>
            </a:pPr>
            <a:r>
              <a:rPr lang="en-US" sz="2200" dirty="0"/>
              <a:t>Detailed protocols/methods, findings, decisions, data certifications</a:t>
            </a:r>
            <a:endParaRPr lang="en-US" sz="2200" dirty="0">
              <a:cs typeface="Calibri"/>
            </a:endParaRPr>
          </a:p>
          <a:p>
            <a:pPr>
              <a:lnSpc>
                <a:spcPct val="90000"/>
              </a:lnSpc>
              <a:spcBef>
                <a:spcPts val="960"/>
              </a:spcBef>
            </a:pPr>
            <a:r>
              <a:rPr lang="en-US" altLang="en-US" sz="2200" b="0" dirty="0"/>
              <a:t>Agency requested firm to evaluate additional relevant data to drive more objective decision-making and to provide a better assessment of validity of submitted drug applications (e.g., in-process, release, stability and other studies)</a:t>
            </a:r>
            <a:endParaRPr lang="en-US" sz="2200" b="0" dirty="0">
              <a:cs typeface="Calibri"/>
            </a:endParaRPr>
          </a:p>
          <a:p>
            <a:pPr>
              <a:lnSpc>
                <a:spcPct val="90000"/>
              </a:lnSpc>
              <a:spcBef>
                <a:spcPts val="960"/>
              </a:spcBef>
            </a:pPr>
            <a:endParaRPr lang="en-US" sz="2200" dirty="0"/>
          </a:p>
        </p:txBody>
      </p:sp>
    </p:spTree>
    <p:extLst>
      <p:ext uri="{BB962C8B-B14F-4D97-AF65-F5344CB8AC3E}">
        <p14:creationId xmlns:p14="http://schemas.microsoft.com/office/powerpoint/2010/main" val="3569230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a:extLst>
              <a:ext uri="{FF2B5EF4-FFF2-40B4-BE49-F238E27FC236}">
                <a16:creationId xmlns:a16="http://schemas.microsoft.com/office/drawing/2014/main" id="{B9497EB8-1622-4A77-B766-AA6D9ED0000E}"/>
              </a:ext>
            </a:extLst>
          </p:cNvPr>
          <p:cNvSpPr>
            <a:spLocks noGrp="1"/>
          </p:cNvSpPr>
          <p:nvPr>
            <p:ph type="title"/>
          </p:nvPr>
        </p:nvSpPr>
        <p:spPr>
          <a:xfrm>
            <a:off x="267049" y="2090567"/>
            <a:ext cx="2665535" cy="2194560"/>
          </a:xfrm>
        </p:spPr>
        <p:txBody>
          <a:bodyPr anchor="t">
            <a:noAutofit/>
          </a:bodyPr>
          <a:lstStyle/>
          <a:p>
            <a:pPr>
              <a:lnSpc>
                <a:spcPct val="90000"/>
              </a:lnSpc>
            </a:pPr>
            <a:r>
              <a:rPr lang="en-US" altLang="en-US" sz="2800" dirty="0">
                <a:solidFill>
                  <a:schemeClr val="tx1"/>
                </a:solidFill>
              </a:rPr>
              <a:t>Regulatory Agency Requested Additional Relevant Data to Support Better Understanding</a:t>
            </a:r>
            <a:endParaRPr lang="en-US" sz="2800" dirty="0">
              <a:solidFill>
                <a:schemeClr val="tx1"/>
              </a:solidFill>
              <a:cs typeface="Calibri"/>
            </a:endParaRPr>
          </a:p>
        </p:txBody>
      </p:sp>
      <p:sp>
        <p:nvSpPr>
          <p:cNvPr id="3" name="Content Placeholder 2">
            <a:extLst>
              <a:ext uri="{FF2B5EF4-FFF2-40B4-BE49-F238E27FC236}">
                <a16:creationId xmlns:a16="http://schemas.microsoft.com/office/drawing/2014/main" id="{6D6742F2-D8A5-4746-93DB-F7F376995ADA}"/>
              </a:ext>
            </a:extLst>
          </p:cNvPr>
          <p:cNvSpPr>
            <a:spLocks noGrp="1"/>
          </p:cNvSpPr>
          <p:nvPr>
            <p:ph idx="1"/>
          </p:nvPr>
        </p:nvSpPr>
        <p:spPr>
          <a:xfrm>
            <a:off x="3292624" y="1353344"/>
            <a:ext cx="6063393" cy="5003385"/>
          </a:xfrm>
        </p:spPr>
        <p:txBody>
          <a:bodyPr anchor="ctr">
            <a:noAutofit/>
          </a:bodyPr>
          <a:lstStyle/>
          <a:p>
            <a:pPr>
              <a:lnSpc>
                <a:spcPct val="90000"/>
              </a:lnSpc>
              <a:spcBef>
                <a:spcPts val="960"/>
              </a:spcBef>
              <a:defRPr/>
            </a:pPr>
            <a:r>
              <a:rPr lang="en-US" sz="1760" b="0" dirty="0"/>
              <a:t>Numerous instances of repetitive testing to achieve more desirable and/or passing results </a:t>
            </a:r>
          </a:p>
          <a:p>
            <a:pPr>
              <a:lnSpc>
                <a:spcPct val="90000"/>
              </a:lnSpc>
              <a:spcBef>
                <a:spcPts val="960"/>
              </a:spcBef>
              <a:defRPr/>
            </a:pPr>
            <a:r>
              <a:rPr lang="en-US" sz="1760" b="0" dirty="0"/>
              <a:t>Often, no assignable root cause identified for anomalous data</a:t>
            </a:r>
            <a:endParaRPr lang="en-US" sz="1760" b="0" dirty="0">
              <a:cs typeface="Calibri"/>
            </a:endParaRPr>
          </a:p>
          <a:p>
            <a:pPr>
              <a:lnSpc>
                <a:spcPct val="90000"/>
              </a:lnSpc>
              <a:spcBef>
                <a:spcPts val="960"/>
              </a:spcBef>
              <a:defRPr/>
            </a:pPr>
            <a:r>
              <a:rPr lang="en-US" sz="1760" b="0" dirty="0"/>
              <a:t>Product quality failures ignored without scientific justification</a:t>
            </a:r>
            <a:endParaRPr lang="en-US" sz="1760" b="0" dirty="0">
              <a:cs typeface="Calibri"/>
            </a:endParaRPr>
          </a:p>
          <a:p>
            <a:pPr>
              <a:lnSpc>
                <a:spcPct val="90000"/>
              </a:lnSpc>
              <a:spcBef>
                <a:spcPts val="960"/>
              </a:spcBef>
              <a:defRPr/>
            </a:pPr>
            <a:r>
              <a:rPr lang="en-US" sz="1760" b="0" dirty="0"/>
              <a:t>Product quality testing data and re-analysis revealed unreported failing results</a:t>
            </a:r>
            <a:endParaRPr lang="en-US" sz="1760" b="0" dirty="0">
              <a:cs typeface="Calibri"/>
            </a:endParaRPr>
          </a:p>
          <a:p>
            <a:pPr>
              <a:lnSpc>
                <a:spcPct val="90000"/>
              </a:lnSpc>
              <a:spcBef>
                <a:spcPts val="960"/>
              </a:spcBef>
              <a:defRPr/>
            </a:pPr>
            <a:r>
              <a:rPr lang="en-US" sz="1760" b="0" dirty="0"/>
              <a:t>Biased conclusions on data validity relied on a single passing result without contextual understanding of the initial failing results and without justification</a:t>
            </a:r>
            <a:endParaRPr lang="en-US" sz="1760" b="0" dirty="0">
              <a:cs typeface="Calibri"/>
            </a:endParaRPr>
          </a:p>
          <a:p>
            <a:pPr>
              <a:lnSpc>
                <a:spcPct val="90000"/>
              </a:lnSpc>
              <a:spcBef>
                <a:spcPts val="960"/>
              </a:spcBef>
              <a:defRPr/>
            </a:pPr>
            <a:r>
              <a:rPr lang="en-US" sz="1760" b="0" dirty="0"/>
              <a:t>Regulatory agency found contradictions between the firm's statements and those in the third-party reports.</a:t>
            </a:r>
            <a:endParaRPr lang="en-US" sz="1760" b="0" dirty="0">
              <a:cs typeface="Calibri"/>
            </a:endParaRPr>
          </a:p>
          <a:p>
            <a:pPr>
              <a:lnSpc>
                <a:spcPct val="90000"/>
              </a:lnSpc>
              <a:spcBef>
                <a:spcPts val="960"/>
              </a:spcBef>
              <a:defRPr/>
            </a:pPr>
            <a:r>
              <a:rPr lang="en-US" sz="1760" b="0" dirty="0"/>
              <a:t>Regulatory agency found use of out-of-date specifications in some cases which led to inappropriate assessment of anomalies</a:t>
            </a:r>
            <a:endParaRPr lang="en-US" sz="1760" b="0" dirty="0">
              <a:cs typeface="Calibri"/>
            </a:endParaRPr>
          </a:p>
          <a:p>
            <a:pPr>
              <a:lnSpc>
                <a:spcPct val="90000"/>
              </a:lnSpc>
              <a:spcBef>
                <a:spcPts val="960"/>
              </a:spcBef>
              <a:defRPr/>
            </a:pPr>
            <a:r>
              <a:rPr lang="en-US" sz="1760" b="0" dirty="0"/>
              <a:t>Regulatory agency’s statistical analysis of the raw data showed the firm’s processes were out of control. The firm and both third-parties failed to identify same concerns.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A2389-8BEF-4997-8447-82F12700758F}"/>
              </a:ext>
            </a:extLst>
          </p:cNvPr>
          <p:cNvSpPr>
            <a:spLocks noGrp="1"/>
          </p:cNvSpPr>
          <p:nvPr>
            <p:ph type="title"/>
          </p:nvPr>
        </p:nvSpPr>
        <p:spPr>
          <a:xfrm>
            <a:off x="264796" y="1468525"/>
            <a:ext cx="2887866" cy="4163268"/>
          </a:xfrm>
        </p:spPr>
        <p:txBody>
          <a:bodyPr>
            <a:normAutofit/>
          </a:bodyPr>
          <a:lstStyle/>
          <a:p>
            <a:r>
              <a:rPr lang="en-US" altLang="en-US" dirty="0">
                <a:solidFill>
                  <a:schemeClr val="tx1"/>
                </a:solidFill>
              </a:rPr>
              <a:t>What Happened Next?</a:t>
            </a:r>
            <a:endParaRPr lang="en-US" dirty="0">
              <a:solidFill>
                <a:schemeClr val="tx1"/>
              </a:solidFill>
            </a:endParaRPr>
          </a:p>
        </p:txBody>
      </p:sp>
      <p:graphicFrame>
        <p:nvGraphicFramePr>
          <p:cNvPr id="14" name="Content Placeholder 2">
            <a:extLst>
              <a:ext uri="{FF2B5EF4-FFF2-40B4-BE49-F238E27FC236}">
                <a16:creationId xmlns:a16="http://schemas.microsoft.com/office/drawing/2014/main" id="{50A5C28E-41E1-495C-8195-A5D5D72891AC}"/>
              </a:ext>
            </a:extLst>
          </p:cNvPr>
          <p:cNvGraphicFramePr>
            <a:graphicFrameLocks noGrp="1"/>
          </p:cNvGraphicFramePr>
          <p:nvPr>
            <p:ph idx="1"/>
            <p:extLst>
              <p:ext uri="{D42A27DB-BD31-4B8C-83A1-F6EECF244321}">
                <p14:modId xmlns:p14="http://schemas.microsoft.com/office/powerpoint/2010/main" val="1661661500"/>
              </p:ext>
            </p:extLst>
          </p:nvPr>
        </p:nvGraphicFramePr>
        <p:xfrm>
          <a:off x="3220616" y="417240"/>
          <a:ext cx="6268188" cy="6768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11558006"/>
      </p:ext>
    </p:extLst>
  </p:cSld>
  <p:clrMapOvr>
    <a:masterClrMapping/>
  </p:clrMapOvr>
</p:sld>
</file>

<file path=ppt/theme/theme1.xml><?xml version="1.0" encoding="utf-8"?>
<a:theme xmlns:a="http://schemas.openxmlformats.org/drawingml/2006/main" name="Master slide 1">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CH">
      <a:majorFont>
        <a:latin typeface="Candara"/>
        <a:ea typeface=""/>
        <a:cs typeface="Lucida Sans Unicode"/>
      </a:majorFont>
      <a:minorFont>
        <a:latin typeface="Arial"/>
        <a:ea typefac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5200" b="1" i="0" u="none" strike="noStrike" cap="none" normalizeH="0" baseline="0" smtClean="0">
            <a:ln>
              <a:noFill/>
            </a:ln>
            <a:solidFill>
              <a:schemeClr val="bg1"/>
            </a:solidFill>
            <a:effectLst/>
            <a:latin typeface="Arial" charset="0"/>
            <a:cs typeface="Lucida Sans Unicode" charset="0"/>
          </a:defRPr>
        </a:defPPr>
      </a:lstStyle>
    </a:lnDef>
    <a:txDef>
      <a:spPr bwMode="auto">
        <a:noFill/>
        <a:ln w="9525">
          <a:noFill/>
          <a:round/>
          <a:headEnd/>
          <a:tailEnd/>
        </a:ln>
      </a:spPr>
      <a:bodyPr lIns="90000" tIns="92880" rIns="90000" bIns="45000"/>
      <a:lstStyle>
        <a:defPPr>
          <a:lnSpc>
            <a:spcPct val="81000"/>
          </a:lnSpc>
          <a:tabLst>
            <a:tab pos="723900" algn="l"/>
            <a:tab pos="1447800" algn="l"/>
            <a:tab pos="2171700" algn="l"/>
            <a:tab pos="2895600" algn="l"/>
            <a:tab pos="3619500" algn="l"/>
            <a:tab pos="4343400" algn="l"/>
            <a:tab pos="5067300" algn="l"/>
            <a:tab pos="5791200" algn="l"/>
          </a:tabLst>
          <a:defRPr sz="2000" dirty="0">
            <a:solidFill>
              <a:srgbClr val="4C4C4C"/>
            </a:solidFill>
            <a:latin typeface="Candara" pitchFamily="32" charset="0"/>
          </a:defRPr>
        </a:defPPr>
      </a:lstStyle>
    </a:tx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2ad3a63-90ad-4a46-a3cb-757f4658e205" origin="userSelected">
  <element uid="03e9b10b-a1f9-4a88-9630-476473f62285" value=""/>
  <element uid="7349a702-6462-4442-88eb-c64cd513835c" value=""/>
  <element uid="8490d18d-1e1f-4ae2-adbe-3f6683173bee" value=""/>
</sisl>
</file>

<file path=customXml/itemProps1.xml><?xml version="1.0" encoding="utf-8"?>
<ds:datastoreItem xmlns:ds="http://schemas.openxmlformats.org/officeDocument/2006/customXml" ds:itemID="{AA592826-DDBA-4DCE-B4F3-66899E8851B6}">
  <ds:schemaRefs>
    <ds:schemaRef ds:uri="http://www.boldonjames.com/2008/01/sie/internal/label"/>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1282</Words>
  <Application>Microsoft Office PowerPoint</Application>
  <PresentationFormat>Custom</PresentationFormat>
  <Paragraphs>108</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Candara</vt:lpstr>
      <vt:lpstr>Helvetica</vt:lpstr>
      <vt:lpstr>Times New Roman</vt:lpstr>
      <vt:lpstr>Wingdings</vt:lpstr>
      <vt:lpstr>Master slide 1</vt:lpstr>
      <vt:lpstr>Case Study    The Impact of Subjectivity on a  Remediation Approach to Data Integrity Issues </vt:lpstr>
      <vt:lpstr>Legal Notice</vt:lpstr>
      <vt:lpstr>Data Integrity Issues Found During Inspection</vt:lpstr>
      <vt:lpstr>Reinspection: Subjective Remediation Leads to Insufficient Depth and Scope</vt:lpstr>
      <vt:lpstr>Reinspection planned: Subjective Remediation Led to Insufficient Depth and Scope</vt:lpstr>
      <vt:lpstr>Re-inspection outcome: Ineffective Remediation Approach</vt:lpstr>
      <vt:lpstr>Regulatory Agency Assessment Approach</vt:lpstr>
      <vt:lpstr>Regulatory Agency Requested Additional Relevant Data to Support Better Understanding</vt:lpstr>
      <vt:lpstr>What Happened Next?</vt:lpstr>
      <vt:lpstr>Lessons Learned I</vt:lpstr>
      <vt:lpstr>Lessons Learned II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2023-10-05T14:28:57Z</dcterms:created>
  <dcterms:modified xsi:type="dcterms:W3CDTF">2023-10-05T14:29:00Z</dcterms:modified>
</cp:coreProperties>
</file>