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2"/>
    <p:sldMasterId id="2147483828" r:id="rId3"/>
  </p:sldMasterIdLst>
  <p:notesMasterIdLst>
    <p:notesMasterId r:id="rId61"/>
  </p:notesMasterIdLst>
  <p:handoutMasterIdLst>
    <p:handoutMasterId r:id="rId62"/>
  </p:handoutMasterIdLst>
  <p:sldIdLst>
    <p:sldId id="256" r:id="rId4"/>
    <p:sldId id="2145706901" r:id="rId5"/>
    <p:sldId id="330" r:id="rId6"/>
    <p:sldId id="287" r:id="rId7"/>
    <p:sldId id="1050" r:id="rId8"/>
    <p:sldId id="1053" r:id="rId9"/>
    <p:sldId id="2134804923" r:id="rId10"/>
    <p:sldId id="1051" r:id="rId11"/>
    <p:sldId id="1052" r:id="rId12"/>
    <p:sldId id="396" r:id="rId13"/>
    <p:sldId id="1042" r:id="rId14"/>
    <p:sldId id="404" r:id="rId15"/>
    <p:sldId id="2134804940" r:id="rId16"/>
    <p:sldId id="2134804941" r:id="rId17"/>
    <p:sldId id="2134804915" r:id="rId18"/>
    <p:sldId id="2134804933" r:id="rId19"/>
    <p:sldId id="2134804939" r:id="rId20"/>
    <p:sldId id="387" r:id="rId21"/>
    <p:sldId id="2134804916" r:id="rId22"/>
    <p:sldId id="2134804938" r:id="rId23"/>
    <p:sldId id="2134804917" r:id="rId24"/>
    <p:sldId id="2134804925" r:id="rId25"/>
    <p:sldId id="2134804918" r:id="rId26"/>
    <p:sldId id="2134804927" r:id="rId27"/>
    <p:sldId id="2134804926" r:id="rId28"/>
    <p:sldId id="342" r:id="rId29"/>
    <p:sldId id="2134804936" r:id="rId30"/>
    <p:sldId id="406" r:id="rId31"/>
    <p:sldId id="385" r:id="rId32"/>
    <p:sldId id="2134804931" r:id="rId33"/>
    <p:sldId id="2134804929" r:id="rId34"/>
    <p:sldId id="401" r:id="rId35"/>
    <p:sldId id="2071590713" r:id="rId36"/>
    <p:sldId id="1054" r:id="rId37"/>
    <p:sldId id="390" r:id="rId38"/>
    <p:sldId id="2134804935" r:id="rId39"/>
    <p:sldId id="388" r:id="rId40"/>
    <p:sldId id="408" r:id="rId41"/>
    <p:sldId id="357" r:id="rId42"/>
    <p:sldId id="373" r:id="rId43"/>
    <p:sldId id="377" r:id="rId44"/>
    <p:sldId id="378" r:id="rId45"/>
    <p:sldId id="371" r:id="rId46"/>
    <p:sldId id="380" r:id="rId47"/>
    <p:sldId id="411" r:id="rId48"/>
    <p:sldId id="1022" r:id="rId49"/>
    <p:sldId id="400" r:id="rId50"/>
    <p:sldId id="1055" r:id="rId51"/>
    <p:sldId id="1058" r:id="rId52"/>
    <p:sldId id="403" r:id="rId53"/>
    <p:sldId id="2134804928" r:id="rId54"/>
    <p:sldId id="393" r:id="rId55"/>
    <p:sldId id="2134804930" r:id="rId56"/>
    <p:sldId id="284" r:id="rId57"/>
    <p:sldId id="392" r:id="rId58"/>
    <p:sldId id="346" r:id="rId59"/>
    <p:sldId id="324" r:id="rId60"/>
  </p:sldIdLst>
  <p:sldSz cx="9753600" cy="7315200"/>
  <p:notesSz cx="7010400" cy="9296400"/>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504" userDrawn="1">
          <p15:clr>
            <a:srgbClr val="A4A3A4"/>
          </p15:clr>
        </p15:guide>
        <p15:guide id="2" pos="2003"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4" name="Author" initials="A" lastIdx="96"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7C6C6"/>
    <a:srgbClr val="0093D0"/>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D84F7E-3557-4C71-90BF-2A49539DFDD2}" v="34" dt="2023-09-29T15:46:44.3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71" autoAdjust="0"/>
    <p:restoredTop sz="93792" autoAdjust="0"/>
  </p:normalViewPr>
  <p:slideViewPr>
    <p:cSldViewPr>
      <p:cViewPr varScale="1">
        <p:scale>
          <a:sx n="61" d="100"/>
          <a:sy n="61" d="100"/>
        </p:scale>
        <p:origin x="1208" y="68"/>
      </p:cViewPr>
      <p:guideLst>
        <p:guide orient="horz" pos="2160"/>
        <p:guide pos="2880"/>
      </p:guideLst>
    </p:cSldViewPr>
  </p:slideViewPr>
  <p:outlineViewPr>
    <p:cViewPr varScale="1">
      <p:scale>
        <a:sx n="170" d="200"/>
        <a:sy n="170" d="200"/>
      </p:scale>
      <p:origin x="0" y="-450666"/>
    </p:cViewPr>
  </p:outlineViewPr>
  <p:notesTextViewPr>
    <p:cViewPr>
      <p:scale>
        <a:sx n="3" d="2"/>
        <a:sy n="3" d="2"/>
      </p:scale>
      <p:origin x="0" y="0"/>
    </p:cViewPr>
  </p:notesTextViewPr>
  <p:sorterViewPr>
    <p:cViewPr>
      <p:scale>
        <a:sx n="200" d="100"/>
        <a:sy n="200" d="100"/>
      </p:scale>
      <p:origin x="0" y="-56410"/>
    </p:cViewPr>
  </p:sorterViewPr>
  <p:notesViewPr>
    <p:cSldViewPr>
      <p:cViewPr varScale="1">
        <p:scale>
          <a:sx n="79" d="100"/>
          <a:sy n="79" d="100"/>
        </p:scale>
        <p:origin x="3966" y="108"/>
      </p:cViewPr>
      <p:guideLst>
        <p:guide orient="horz" pos="2504"/>
        <p:guide pos="2003"/>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commentAuthors" Target="commentAuthors.xml"/><Relationship Id="rId68" Type="http://schemas.microsoft.com/office/2015/10/relationships/revisionInfo" Target="revisionInfo.xml"/><Relationship Id="rId7" Type="http://schemas.openxmlformats.org/officeDocument/2006/relationships/slide" Target="slides/slide4.xml"/><Relationship Id="rId2" Type="http://schemas.openxmlformats.org/officeDocument/2006/relationships/slideMaster" Target="slideMasters/slideMaster1.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theme" Target="theme/theme1.xml"/><Relationship Id="rId5" Type="http://schemas.openxmlformats.org/officeDocument/2006/relationships/slide" Target="slides/slide2.xml"/><Relationship Id="rId61" Type="http://schemas.openxmlformats.org/officeDocument/2006/relationships/notesMaster" Target="notesMasters/notesMaster1.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presProps" Target="presProps.xml"/><Relationship Id="rId69" Type="http://schemas.microsoft.com/office/2018/10/relationships/authors" Target="author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2.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34530B-75C4-4A25-9691-F74E5DB8E4AC}" type="doc">
      <dgm:prSet loTypeId="urn:microsoft.com/office/officeart/2005/8/layout/process2" loCatId="process" qsTypeId="urn:microsoft.com/office/officeart/2005/8/quickstyle/simple1" qsCatId="simple" csTypeId="urn:microsoft.com/office/officeart/2005/8/colors/accent1_2" csCatId="accent1" phldr="1"/>
      <dgm:spPr/>
      <dgm:t>
        <a:bodyPr/>
        <a:lstStyle/>
        <a:p>
          <a:endParaRPr lang="en-US"/>
        </a:p>
      </dgm:t>
    </dgm:pt>
    <dgm:pt modelId="{FC1C8C96-5B51-4867-B31B-486342FBFF43}">
      <dgm:prSet custT="1"/>
      <dgm:spPr>
        <a:solidFill>
          <a:srgbClr val="0070C0"/>
        </a:solidFill>
      </dgm:spPr>
      <dgm:t>
        <a:bodyPr/>
        <a:lstStyle/>
        <a:p>
          <a:pPr rtl="0"/>
          <a:r>
            <a:rPr lang="en-US" sz="1600" b="0" u="none" dirty="0">
              <a:latin typeface="+mj-lt"/>
            </a:rPr>
            <a:t>Determine Root Causes. Multiple hazards can interact to impact overall availability risk to </a:t>
          </a:r>
          <a:r>
            <a:rPr lang="en-US" sz="1600" b="0" u="none" dirty="0" err="1">
              <a:latin typeface="+mj-lt"/>
            </a:rPr>
            <a:t>Oncodrug</a:t>
          </a:r>
          <a:r>
            <a:rPr lang="en-US" sz="1600" b="0" u="none" dirty="0">
              <a:latin typeface="+mj-lt"/>
            </a:rPr>
            <a:t> supply.</a:t>
          </a:r>
        </a:p>
      </dgm:t>
    </dgm:pt>
    <dgm:pt modelId="{B30F71ED-7893-4C87-8B35-AE295716FB31}" type="parTrans" cxnId="{74EAAF42-A401-46D4-9589-95D2132CBC4D}">
      <dgm:prSet/>
      <dgm:spPr/>
      <dgm:t>
        <a:bodyPr/>
        <a:lstStyle/>
        <a:p>
          <a:endParaRPr lang="en-US" b="0" u="none"/>
        </a:p>
      </dgm:t>
    </dgm:pt>
    <dgm:pt modelId="{FB8E6120-78F9-472F-8CC0-BB311765EDE2}" type="sibTrans" cxnId="{74EAAF42-A401-46D4-9589-95D2132CBC4D}">
      <dgm:prSet/>
      <dgm:spPr>
        <a:solidFill>
          <a:srgbClr val="0070C0"/>
        </a:solidFill>
      </dgm:spPr>
      <dgm:t>
        <a:bodyPr/>
        <a:lstStyle/>
        <a:p>
          <a:endParaRPr lang="en-US" b="0" u="none"/>
        </a:p>
      </dgm:t>
    </dgm:pt>
    <dgm:pt modelId="{174475E5-6E44-4602-B523-53394D18BE6F}">
      <dgm:prSet/>
      <dgm:spPr>
        <a:solidFill>
          <a:srgbClr val="0070C0"/>
        </a:solidFill>
      </dgm:spPr>
      <dgm:t>
        <a:bodyPr/>
        <a:lstStyle/>
        <a:p>
          <a:pPr rtl="0"/>
          <a:r>
            <a:rPr lang="en-US" b="0" u="none" dirty="0">
              <a:latin typeface="+mj-lt"/>
            </a:rPr>
            <a:t>Implement Effective CAPA Plan. Supply risks are addressed through systems-driven improvements that lead to effective </a:t>
          </a:r>
          <a:r>
            <a:rPr lang="en-US" b="0" i="1" u="none" dirty="0">
              <a:latin typeface="+mj-lt"/>
            </a:rPr>
            <a:t>long-term</a:t>
          </a:r>
          <a:r>
            <a:rPr lang="en-US" b="0" u="none" dirty="0">
              <a:latin typeface="+mj-lt"/>
            </a:rPr>
            <a:t> resolutions.</a:t>
          </a:r>
        </a:p>
      </dgm:t>
    </dgm:pt>
    <dgm:pt modelId="{84F629EC-3A87-49BD-A6E3-2AEF8DF19684}" type="parTrans" cxnId="{71125B02-611F-4B5E-87CE-01976D2C9D06}">
      <dgm:prSet/>
      <dgm:spPr/>
      <dgm:t>
        <a:bodyPr/>
        <a:lstStyle/>
        <a:p>
          <a:endParaRPr lang="en-US" b="0" u="none"/>
        </a:p>
      </dgm:t>
    </dgm:pt>
    <dgm:pt modelId="{7EDC1851-07D1-42A5-99B5-D19F37DFF569}" type="sibTrans" cxnId="{71125B02-611F-4B5E-87CE-01976D2C9D06}">
      <dgm:prSet/>
      <dgm:spPr>
        <a:solidFill>
          <a:srgbClr val="0070C0"/>
        </a:solidFill>
      </dgm:spPr>
      <dgm:t>
        <a:bodyPr/>
        <a:lstStyle/>
        <a:p>
          <a:endParaRPr lang="en-US" b="0" u="none"/>
        </a:p>
      </dgm:t>
    </dgm:pt>
    <dgm:pt modelId="{5EE0099C-2658-4673-9DE6-F2DB04744D6D}">
      <dgm:prSet/>
      <dgm:spPr>
        <a:solidFill>
          <a:srgbClr val="0070C0"/>
        </a:solidFill>
      </dgm:spPr>
      <dgm:t>
        <a:bodyPr/>
        <a:lstStyle/>
        <a:p>
          <a:pPr rtl="0"/>
          <a:r>
            <a:rPr lang="en-US" b="0" i="0" u="none" baseline="0" dirty="0">
              <a:latin typeface="+mj-lt"/>
              <a:cs typeface="Lucida Sans Unicode"/>
            </a:rPr>
            <a:t>Risk Drives Resources</a:t>
          </a:r>
          <a:r>
            <a:rPr lang="en-US" b="0" i="0" u="none" baseline="0" dirty="0">
              <a:latin typeface="+mj-lt"/>
            </a:rPr>
            <a:t>.  Depending on the root cause(s), substantial </a:t>
          </a:r>
          <a:r>
            <a:rPr lang="en-US" b="0" i="0" u="none" baseline="0" dirty="0">
              <a:latin typeface="+mj-lt"/>
              <a:cs typeface="Lucida Sans Unicode"/>
            </a:rPr>
            <a:t>resources may </a:t>
          </a:r>
          <a:r>
            <a:rPr lang="en-US" b="0" i="0" u="none" baseline="0" dirty="0">
              <a:latin typeface="+mj-lt"/>
            </a:rPr>
            <a:t>be needed to accomplish sustainable CAPAs.</a:t>
          </a:r>
          <a:r>
            <a:rPr lang="en-US" b="0" i="0" u="none" baseline="0" dirty="0">
              <a:latin typeface="+mj-lt"/>
              <a:cs typeface="Lucida Sans Unicode"/>
            </a:rPr>
            <a:t> </a:t>
          </a:r>
          <a:endParaRPr lang="en-US" b="0" i="0" u="none" baseline="0" dirty="0">
            <a:latin typeface="+mj-lt"/>
          </a:endParaRPr>
        </a:p>
      </dgm:t>
    </dgm:pt>
    <dgm:pt modelId="{C21A102C-03E6-4304-8222-B7999DD9FDDE}" type="parTrans" cxnId="{A79A5146-72B7-460A-B621-7C0E892B7998}">
      <dgm:prSet/>
      <dgm:spPr/>
      <dgm:t>
        <a:bodyPr/>
        <a:lstStyle/>
        <a:p>
          <a:endParaRPr lang="en-US" b="0" u="none"/>
        </a:p>
      </dgm:t>
    </dgm:pt>
    <dgm:pt modelId="{DD246639-37C9-4619-AB65-0277711D872F}" type="sibTrans" cxnId="{A79A5146-72B7-460A-B621-7C0E892B7998}">
      <dgm:prSet/>
      <dgm:spPr>
        <a:solidFill>
          <a:srgbClr val="0070C0"/>
        </a:solidFill>
      </dgm:spPr>
      <dgm:t>
        <a:bodyPr/>
        <a:lstStyle/>
        <a:p>
          <a:endParaRPr lang="en-US" b="0" u="none"/>
        </a:p>
      </dgm:t>
    </dgm:pt>
    <dgm:pt modelId="{1BC3F7C2-6616-4B0A-B34A-8E23A32F18CD}">
      <dgm:prSet phldr="0"/>
      <dgm:spPr>
        <a:solidFill>
          <a:srgbClr val="0070C0"/>
        </a:solidFill>
      </dgm:spPr>
      <dgm:t>
        <a:bodyPr/>
        <a:lstStyle/>
        <a:p>
          <a:pPr rtl="0"/>
          <a:r>
            <a:rPr lang="en-US" b="1" i="0" u="none" baseline="0" dirty="0">
              <a:latin typeface="+mj-lt"/>
            </a:rPr>
            <a:t>Continue Vigilant Lifecycle Risk Review. </a:t>
          </a:r>
          <a:r>
            <a:rPr lang="en-US" b="0" i="0" u="none" baseline="0" dirty="0">
              <a:latin typeface="+mj-lt"/>
            </a:rPr>
            <a:t>Ongoing risk review and management review (as per ICH Q9 and Q10) are critical to reliable supply.</a:t>
          </a:r>
          <a:endParaRPr lang="en-US" b="0" u="none" dirty="0">
            <a:latin typeface="+mj-lt"/>
          </a:endParaRPr>
        </a:p>
      </dgm:t>
    </dgm:pt>
    <dgm:pt modelId="{1287DE2C-3AF1-4651-AF98-854E5150CAD6}" type="parTrans" cxnId="{9CFC3693-CFFE-4B19-8FA5-4405EFD4A895}">
      <dgm:prSet/>
      <dgm:spPr/>
      <dgm:t>
        <a:bodyPr/>
        <a:lstStyle/>
        <a:p>
          <a:endParaRPr lang="en-US" b="0" u="none"/>
        </a:p>
      </dgm:t>
    </dgm:pt>
    <dgm:pt modelId="{A0ACBF6E-FD15-41DA-8689-9979687B1212}" type="sibTrans" cxnId="{9CFC3693-CFFE-4B19-8FA5-4405EFD4A895}">
      <dgm:prSet/>
      <dgm:spPr/>
      <dgm:t>
        <a:bodyPr/>
        <a:lstStyle/>
        <a:p>
          <a:endParaRPr lang="en-US" b="0" u="none"/>
        </a:p>
      </dgm:t>
    </dgm:pt>
    <dgm:pt modelId="{7BE79061-FBD4-47A0-871E-40C43D845CB2}" type="pres">
      <dgm:prSet presAssocID="{3F34530B-75C4-4A25-9691-F74E5DB8E4AC}" presName="linearFlow" presStyleCnt="0">
        <dgm:presLayoutVars>
          <dgm:resizeHandles val="exact"/>
        </dgm:presLayoutVars>
      </dgm:prSet>
      <dgm:spPr/>
    </dgm:pt>
    <dgm:pt modelId="{4BB05FA3-2FCA-4E65-97BD-5AA8ABAABD5C}" type="pres">
      <dgm:prSet presAssocID="{FC1C8C96-5B51-4867-B31B-486342FBFF43}" presName="node" presStyleLbl="node1" presStyleIdx="0" presStyleCnt="4" custScaleX="124521">
        <dgm:presLayoutVars>
          <dgm:bulletEnabled val="1"/>
        </dgm:presLayoutVars>
      </dgm:prSet>
      <dgm:spPr/>
    </dgm:pt>
    <dgm:pt modelId="{146BE5DB-BE41-41A5-BC2A-DEF4A106A6ED}" type="pres">
      <dgm:prSet presAssocID="{FB8E6120-78F9-472F-8CC0-BB311765EDE2}" presName="sibTrans" presStyleLbl="sibTrans2D1" presStyleIdx="0" presStyleCnt="3"/>
      <dgm:spPr/>
    </dgm:pt>
    <dgm:pt modelId="{354530A4-8EB4-4378-BF7A-11898929736E}" type="pres">
      <dgm:prSet presAssocID="{FB8E6120-78F9-472F-8CC0-BB311765EDE2}" presName="connectorText" presStyleLbl="sibTrans2D1" presStyleIdx="0" presStyleCnt="3"/>
      <dgm:spPr/>
    </dgm:pt>
    <dgm:pt modelId="{9A25EE66-70B7-4C78-B921-F1EFB7E59CEA}" type="pres">
      <dgm:prSet presAssocID="{174475E5-6E44-4602-B523-53394D18BE6F}" presName="node" presStyleLbl="node1" presStyleIdx="1" presStyleCnt="4" custScaleX="127891">
        <dgm:presLayoutVars>
          <dgm:bulletEnabled val="1"/>
        </dgm:presLayoutVars>
      </dgm:prSet>
      <dgm:spPr/>
    </dgm:pt>
    <dgm:pt modelId="{CDA4722A-385F-4A3B-87C8-A37881E7E935}" type="pres">
      <dgm:prSet presAssocID="{7EDC1851-07D1-42A5-99B5-D19F37DFF569}" presName="sibTrans" presStyleLbl="sibTrans2D1" presStyleIdx="1" presStyleCnt="3"/>
      <dgm:spPr/>
    </dgm:pt>
    <dgm:pt modelId="{81C04042-AE70-4762-B81E-D4B58BE75ABE}" type="pres">
      <dgm:prSet presAssocID="{7EDC1851-07D1-42A5-99B5-D19F37DFF569}" presName="connectorText" presStyleLbl="sibTrans2D1" presStyleIdx="1" presStyleCnt="3"/>
      <dgm:spPr/>
    </dgm:pt>
    <dgm:pt modelId="{581CD454-76A9-4A2B-9DD3-31A4655B0431}" type="pres">
      <dgm:prSet presAssocID="{5EE0099C-2658-4673-9DE6-F2DB04744D6D}" presName="node" presStyleLbl="node1" presStyleIdx="2" presStyleCnt="4" custScaleX="127891">
        <dgm:presLayoutVars>
          <dgm:bulletEnabled val="1"/>
        </dgm:presLayoutVars>
      </dgm:prSet>
      <dgm:spPr/>
    </dgm:pt>
    <dgm:pt modelId="{D7E5D8F6-0195-482C-BFFF-21E2C9839518}" type="pres">
      <dgm:prSet presAssocID="{DD246639-37C9-4619-AB65-0277711D872F}" presName="sibTrans" presStyleLbl="sibTrans2D1" presStyleIdx="2" presStyleCnt="3"/>
      <dgm:spPr/>
    </dgm:pt>
    <dgm:pt modelId="{14BFB7BD-45E2-47B9-B105-FAC0A0CCDAAE}" type="pres">
      <dgm:prSet presAssocID="{DD246639-37C9-4619-AB65-0277711D872F}" presName="connectorText" presStyleLbl="sibTrans2D1" presStyleIdx="2" presStyleCnt="3"/>
      <dgm:spPr/>
    </dgm:pt>
    <dgm:pt modelId="{0019037E-AB71-4156-A025-1944994E98B6}" type="pres">
      <dgm:prSet presAssocID="{1BC3F7C2-6616-4B0A-B34A-8E23A32F18CD}" presName="node" presStyleLbl="node1" presStyleIdx="3" presStyleCnt="4" custScaleX="127891">
        <dgm:presLayoutVars>
          <dgm:bulletEnabled val="1"/>
        </dgm:presLayoutVars>
      </dgm:prSet>
      <dgm:spPr/>
    </dgm:pt>
  </dgm:ptLst>
  <dgm:cxnLst>
    <dgm:cxn modelId="{F576D901-15FC-468F-AA79-7AE944EE3F89}" type="presOf" srcId="{7EDC1851-07D1-42A5-99B5-D19F37DFF569}" destId="{81C04042-AE70-4762-B81E-D4B58BE75ABE}" srcOrd="1" destOrd="0" presId="urn:microsoft.com/office/officeart/2005/8/layout/process2"/>
    <dgm:cxn modelId="{71125B02-611F-4B5E-87CE-01976D2C9D06}" srcId="{3F34530B-75C4-4A25-9691-F74E5DB8E4AC}" destId="{174475E5-6E44-4602-B523-53394D18BE6F}" srcOrd="1" destOrd="0" parTransId="{84F629EC-3A87-49BD-A6E3-2AEF8DF19684}" sibTransId="{7EDC1851-07D1-42A5-99B5-D19F37DFF569}"/>
    <dgm:cxn modelId="{5D76DC02-A4AF-4716-A6AE-933BA09857D6}" type="presOf" srcId="{FB8E6120-78F9-472F-8CC0-BB311765EDE2}" destId="{146BE5DB-BE41-41A5-BC2A-DEF4A106A6ED}" srcOrd="0" destOrd="0" presId="urn:microsoft.com/office/officeart/2005/8/layout/process2"/>
    <dgm:cxn modelId="{992B3C0D-F493-4E42-9E81-6106A53513D0}" type="presOf" srcId="{3F34530B-75C4-4A25-9691-F74E5DB8E4AC}" destId="{7BE79061-FBD4-47A0-871E-40C43D845CB2}" srcOrd="0" destOrd="0" presId="urn:microsoft.com/office/officeart/2005/8/layout/process2"/>
    <dgm:cxn modelId="{6FE0D31F-9509-4A86-A20B-AFED86613D2E}" type="presOf" srcId="{7EDC1851-07D1-42A5-99B5-D19F37DFF569}" destId="{CDA4722A-385F-4A3B-87C8-A37881E7E935}" srcOrd="0" destOrd="0" presId="urn:microsoft.com/office/officeart/2005/8/layout/process2"/>
    <dgm:cxn modelId="{30C39A61-5358-420E-8D83-79893B104BE4}" type="presOf" srcId="{FC1C8C96-5B51-4867-B31B-486342FBFF43}" destId="{4BB05FA3-2FCA-4E65-97BD-5AA8ABAABD5C}" srcOrd="0" destOrd="0" presId="urn:microsoft.com/office/officeart/2005/8/layout/process2"/>
    <dgm:cxn modelId="{74EAAF42-A401-46D4-9589-95D2132CBC4D}" srcId="{3F34530B-75C4-4A25-9691-F74E5DB8E4AC}" destId="{FC1C8C96-5B51-4867-B31B-486342FBFF43}" srcOrd="0" destOrd="0" parTransId="{B30F71ED-7893-4C87-8B35-AE295716FB31}" sibTransId="{FB8E6120-78F9-472F-8CC0-BB311765EDE2}"/>
    <dgm:cxn modelId="{A79A5146-72B7-460A-B621-7C0E892B7998}" srcId="{3F34530B-75C4-4A25-9691-F74E5DB8E4AC}" destId="{5EE0099C-2658-4673-9DE6-F2DB04744D6D}" srcOrd="2" destOrd="0" parTransId="{C21A102C-03E6-4304-8222-B7999DD9FDDE}" sibTransId="{DD246639-37C9-4619-AB65-0277711D872F}"/>
    <dgm:cxn modelId="{8BFB067F-D5FC-4AB4-AF64-B2B9FFEDAF3E}" type="presOf" srcId="{DD246639-37C9-4619-AB65-0277711D872F}" destId="{14BFB7BD-45E2-47B9-B105-FAC0A0CCDAAE}" srcOrd="1" destOrd="0" presId="urn:microsoft.com/office/officeart/2005/8/layout/process2"/>
    <dgm:cxn modelId="{9CFC3693-CFFE-4B19-8FA5-4405EFD4A895}" srcId="{3F34530B-75C4-4A25-9691-F74E5DB8E4AC}" destId="{1BC3F7C2-6616-4B0A-B34A-8E23A32F18CD}" srcOrd="3" destOrd="0" parTransId="{1287DE2C-3AF1-4651-AF98-854E5150CAD6}" sibTransId="{A0ACBF6E-FD15-41DA-8689-9979687B1212}"/>
    <dgm:cxn modelId="{69D11CA1-9B70-4D81-90C2-090F47E197B3}" type="presOf" srcId="{5EE0099C-2658-4673-9DE6-F2DB04744D6D}" destId="{581CD454-76A9-4A2B-9DD3-31A4655B0431}" srcOrd="0" destOrd="0" presId="urn:microsoft.com/office/officeart/2005/8/layout/process2"/>
    <dgm:cxn modelId="{4E7F61AC-D4FB-4D95-9E8F-DFF8233353E7}" type="presOf" srcId="{FB8E6120-78F9-472F-8CC0-BB311765EDE2}" destId="{354530A4-8EB4-4378-BF7A-11898929736E}" srcOrd="1" destOrd="0" presId="urn:microsoft.com/office/officeart/2005/8/layout/process2"/>
    <dgm:cxn modelId="{3BE837B6-A3A8-4F55-A334-63EC02E08E01}" type="presOf" srcId="{174475E5-6E44-4602-B523-53394D18BE6F}" destId="{9A25EE66-70B7-4C78-B921-F1EFB7E59CEA}" srcOrd="0" destOrd="0" presId="urn:microsoft.com/office/officeart/2005/8/layout/process2"/>
    <dgm:cxn modelId="{97AAE7C2-C79C-493E-B6E4-D61D6DD531F8}" type="presOf" srcId="{DD246639-37C9-4619-AB65-0277711D872F}" destId="{D7E5D8F6-0195-482C-BFFF-21E2C9839518}" srcOrd="0" destOrd="0" presId="urn:microsoft.com/office/officeart/2005/8/layout/process2"/>
    <dgm:cxn modelId="{894D35EC-3C45-47CA-98FF-BF22218550AD}" type="presOf" srcId="{1BC3F7C2-6616-4B0A-B34A-8E23A32F18CD}" destId="{0019037E-AB71-4156-A025-1944994E98B6}" srcOrd="0" destOrd="0" presId="urn:microsoft.com/office/officeart/2005/8/layout/process2"/>
    <dgm:cxn modelId="{8EE3DF6A-3893-4A21-B27E-2A764BC77A21}" type="presParOf" srcId="{7BE79061-FBD4-47A0-871E-40C43D845CB2}" destId="{4BB05FA3-2FCA-4E65-97BD-5AA8ABAABD5C}" srcOrd="0" destOrd="0" presId="urn:microsoft.com/office/officeart/2005/8/layout/process2"/>
    <dgm:cxn modelId="{A2A0C73E-5B7E-49D7-B447-3DAE5C4D4440}" type="presParOf" srcId="{7BE79061-FBD4-47A0-871E-40C43D845CB2}" destId="{146BE5DB-BE41-41A5-BC2A-DEF4A106A6ED}" srcOrd="1" destOrd="0" presId="urn:microsoft.com/office/officeart/2005/8/layout/process2"/>
    <dgm:cxn modelId="{F39D8FA3-708A-4ACF-86D0-BBB581C07244}" type="presParOf" srcId="{146BE5DB-BE41-41A5-BC2A-DEF4A106A6ED}" destId="{354530A4-8EB4-4378-BF7A-11898929736E}" srcOrd="0" destOrd="0" presId="urn:microsoft.com/office/officeart/2005/8/layout/process2"/>
    <dgm:cxn modelId="{8D5F3B1C-91C1-4651-95E5-8976CC8A1410}" type="presParOf" srcId="{7BE79061-FBD4-47A0-871E-40C43D845CB2}" destId="{9A25EE66-70B7-4C78-B921-F1EFB7E59CEA}" srcOrd="2" destOrd="0" presId="urn:microsoft.com/office/officeart/2005/8/layout/process2"/>
    <dgm:cxn modelId="{4859CA35-2D5A-42A0-8A5C-97E6691F1B20}" type="presParOf" srcId="{7BE79061-FBD4-47A0-871E-40C43D845CB2}" destId="{CDA4722A-385F-4A3B-87C8-A37881E7E935}" srcOrd="3" destOrd="0" presId="urn:microsoft.com/office/officeart/2005/8/layout/process2"/>
    <dgm:cxn modelId="{8AA67182-47DD-4AD0-91D8-45825AEFE447}" type="presParOf" srcId="{CDA4722A-385F-4A3B-87C8-A37881E7E935}" destId="{81C04042-AE70-4762-B81E-D4B58BE75ABE}" srcOrd="0" destOrd="0" presId="urn:microsoft.com/office/officeart/2005/8/layout/process2"/>
    <dgm:cxn modelId="{D41B6C70-AD43-4F6B-8E60-906D1B7C37E3}" type="presParOf" srcId="{7BE79061-FBD4-47A0-871E-40C43D845CB2}" destId="{581CD454-76A9-4A2B-9DD3-31A4655B0431}" srcOrd="4" destOrd="0" presId="urn:microsoft.com/office/officeart/2005/8/layout/process2"/>
    <dgm:cxn modelId="{DFE9AA14-65F4-47A4-A63E-28A3BF134EF1}" type="presParOf" srcId="{7BE79061-FBD4-47A0-871E-40C43D845CB2}" destId="{D7E5D8F6-0195-482C-BFFF-21E2C9839518}" srcOrd="5" destOrd="0" presId="urn:microsoft.com/office/officeart/2005/8/layout/process2"/>
    <dgm:cxn modelId="{28948B47-4665-4ED1-AA14-D106401DF627}" type="presParOf" srcId="{D7E5D8F6-0195-482C-BFFF-21E2C9839518}" destId="{14BFB7BD-45E2-47B9-B105-FAC0A0CCDAAE}" srcOrd="0" destOrd="0" presId="urn:microsoft.com/office/officeart/2005/8/layout/process2"/>
    <dgm:cxn modelId="{A0DDFE6C-5CFC-439F-A5F6-4E84E8F01F7C}" type="presParOf" srcId="{7BE79061-FBD4-47A0-871E-40C43D845CB2}" destId="{0019037E-AB71-4156-A025-1944994E98B6}" srcOrd="6"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76FF83-2B90-49DD-AA3A-EBDF39422F78}" type="doc">
      <dgm:prSet loTypeId="urn:microsoft.com/office/officeart/2009/3/layout/IncreasingArrowsProcess" loCatId="process" qsTypeId="urn:microsoft.com/office/officeart/2005/8/quickstyle/simple5" qsCatId="simple" csTypeId="urn:microsoft.com/office/officeart/2005/8/colors/accent2_3" csCatId="accent2" phldr="1"/>
      <dgm:spPr/>
      <dgm:t>
        <a:bodyPr/>
        <a:lstStyle/>
        <a:p>
          <a:endParaRPr lang="en-US"/>
        </a:p>
      </dgm:t>
    </dgm:pt>
    <dgm:pt modelId="{F5AD7892-DF46-4443-93AB-2407ACE7B73E}">
      <dgm:prSet phldrT="[Text]"/>
      <dgm:spPr/>
      <dgm:t>
        <a:bodyPr/>
        <a:lstStyle/>
        <a:p>
          <a:r>
            <a:rPr lang="en-US" dirty="0"/>
            <a:t> </a:t>
          </a:r>
        </a:p>
      </dgm:t>
    </dgm:pt>
    <dgm:pt modelId="{7365BAE0-7E20-4CC0-B6FA-13ADE819752C}" type="parTrans" cxnId="{73466623-458A-4AC7-891B-5DA92C7DEC1A}">
      <dgm:prSet/>
      <dgm:spPr/>
      <dgm:t>
        <a:bodyPr/>
        <a:lstStyle/>
        <a:p>
          <a:endParaRPr lang="en-US"/>
        </a:p>
      </dgm:t>
    </dgm:pt>
    <dgm:pt modelId="{C720447C-000B-4E38-A905-57608CCEF239}" type="sibTrans" cxnId="{73466623-458A-4AC7-891B-5DA92C7DEC1A}">
      <dgm:prSet/>
      <dgm:spPr/>
      <dgm:t>
        <a:bodyPr/>
        <a:lstStyle/>
        <a:p>
          <a:endParaRPr lang="en-US"/>
        </a:p>
      </dgm:t>
    </dgm:pt>
    <dgm:pt modelId="{FA01D515-517E-47BC-BFC4-C76772AB8209}">
      <dgm:prSet phldrT="[Text]"/>
      <dgm:spPr/>
      <dgm:t>
        <a:bodyPr/>
        <a:lstStyle/>
        <a:p>
          <a:r>
            <a:rPr lang="en-US" altLang="en-US">
              <a:latin typeface="Georgia" panose="02040502050405020303" pitchFamily="18" charset="0"/>
            </a:rPr>
            <a:t>Deliver the same performance as described </a:t>
          </a:r>
          <a:br>
            <a:rPr lang="en-US" altLang="en-US">
              <a:latin typeface="Georgia" panose="02040502050405020303" pitchFamily="18" charset="0"/>
            </a:rPr>
          </a:br>
          <a:r>
            <a:rPr lang="en-US" altLang="en-US">
              <a:latin typeface="Georgia" panose="02040502050405020303" pitchFamily="18" charset="0"/>
            </a:rPr>
            <a:t>in the label</a:t>
          </a:r>
          <a:endParaRPr lang="en-US" dirty="0">
            <a:latin typeface="Georgia" panose="02040502050405020303" pitchFamily="18" charset="0"/>
          </a:endParaRPr>
        </a:p>
      </dgm:t>
    </dgm:pt>
    <dgm:pt modelId="{2916BDB4-D4CF-49B3-BB5C-3FA2DBAF77D1}" type="parTrans" cxnId="{18CEB362-0551-4034-91E1-CC413B6E5CAD}">
      <dgm:prSet/>
      <dgm:spPr/>
      <dgm:t>
        <a:bodyPr/>
        <a:lstStyle/>
        <a:p>
          <a:endParaRPr lang="en-US"/>
        </a:p>
      </dgm:t>
    </dgm:pt>
    <dgm:pt modelId="{6830CF57-3B9A-4AD2-8F6E-991A78E504BC}" type="sibTrans" cxnId="{18CEB362-0551-4034-91E1-CC413B6E5CAD}">
      <dgm:prSet/>
      <dgm:spPr/>
      <dgm:t>
        <a:bodyPr/>
        <a:lstStyle/>
        <a:p>
          <a:endParaRPr lang="en-US"/>
        </a:p>
      </dgm:t>
    </dgm:pt>
    <dgm:pt modelId="{1371EC8D-9A96-49AA-976D-FAA24FA8C23D}">
      <dgm:prSet phldrT="[Text]"/>
      <dgm:spPr/>
      <dgm:t>
        <a:bodyPr/>
        <a:lstStyle/>
        <a:p>
          <a:r>
            <a:rPr lang="en-US" altLang="en-US">
              <a:latin typeface="Georgia" panose="02040502050405020303" pitchFamily="18" charset="0"/>
            </a:rPr>
            <a:t>Perform consistently over their shelf life</a:t>
          </a:r>
          <a:endParaRPr lang="en-US" dirty="0">
            <a:latin typeface="Georgia" panose="02040502050405020303" pitchFamily="18" charset="0"/>
          </a:endParaRPr>
        </a:p>
      </dgm:t>
    </dgm:pt>
    <dgm:pt modelId="{D1483354-6970-4C04-B8C1-811DF391A191}" type="parTrans" cxnId="{E47D5BC1-EDFF-42A7-9A33-8284D533222C}">
      <dgm:prSet/>
      <dgm:spPr/>
      <dgm:t>
        <a:bodyPr/>
        <a:lstStyle/>
        <a:p>
          <a:endParaRPr lang="en-US"/>
        </a:p>
      </dgm:t>
    </dgm:pt>
    <dgm:pt modelId="{76C83AED-CF7E-40BE-94E8-CAFB6F94AD82}" type="sibTrans" cxnId="{E47D5BC1-EDFF-42A7-9A33-8284D533222C}">
      <dgm:prSet/>
      <dgm:spPr/>
      <dgm:t>
        <a:bodyPr/>
        <a:lstStyle/>
        <a:p>
          <a:endParaRPr lang="en-US"/>
        </a:p>
      </dgm:t>
    </dgm:pt>
    <dgm:pt modelId="{63725474-B1F3-4B04-A5BE-364FC79BE4A9}">
      <dgm:prSet phldrT="[Text]"/>
      <dgm:spPr/>
      <dgm:t>
        <a:bodyPr/>
        <a:lstStyle/>
        <a:p>
          <a:r>
            <a:rPr lang="en-US" dirty="0"/>
            <a:t> </a:t>
          </a:r>
        </a:p>
      </dgm:t>
    </dgm:pt>
    <dgm:pt modelId="{BFBFDF07-773B-45B1-80C0-624BE1C54AD6}" type="parTrans" cxnId="{61359743-AA1D-4366-AFF8-087E91EA9E54}">
      <dgm:prSet/>
      <dgm:spPr/>
      <dgm:t>
        <a:bodyPr/>
        <a:lstStyle/>
        <a:p>
          <a:endParaRPr lang="en-US"/>
        </a:p>
      </dgm:t>
    </dgm:pt>
    <dgm:pt modelId="{84D7DFA4-36A0-43FB-AE1C-B9EE57E32A58}" type="sibTrans" cxnId="{61359743-AA1D-4366-AFF8-087E91EA9E54}">
      <dgm:prSet/>
      <dgm:spPr/>
      <dgm:t>
        <a:bodyPr/>
        <a:lstStyle/>
        <a:p>
          <a:endParaRPr lang="en-US"/>
        </a:p>
      </dgm:t>
    </dgm:pt>
    <dgm:pt modelId="{D86C56B4-8ABA-42DE-8CA6-B5F9AD932A7E}">
      <dgm:prSet phldrT="[Text]"/>
      <dgm:spPr/>
      <dgm:t>
        <a:bodyPr/>
        <a:lstStyle/>
        <a:p>
          <a:r>
            <a:rPr lang="en-US" altLang="en-US" dirty="0">
              <a:latin typeface="Georgia" panose="02040502050405020303" pitchFamily="18" charset="0"/>
            </a:rPr>
            <a:t>Will be available when needed</a:t>
          </a:r>
          <a:endParaRPr lang="en-US" dirty="0">
            <a:latin typeface="Georgia" panose="02040502050405020303" pitchFamily="18" charset="0"/>
          </a:endParaRPr>
        </a:p>
      </dgm:t>
    </dgm:pt>
    <dgm:pt modelId="{0A905E3E-511D-45E6-A974-B32749505CAB}" type="parTrans" cxnId="{68E6800E-9EF3-4EC9-98A2-15113659A931}">
      <dgm:prSet/>
      <dgm:spPr/>
      <dgm:t>
        <a:bodyPr/>
        <a:lstStyle/>
        <a:p>
          <a:endParaRPr lang="en-US"/>
        </a:p>
      </dgm:t>
    </dgm:pt>
    <dgm:pt modelId="{00455884-AB3F-45E6-8E00-9267B5D8DFB4}" type="sibTrans" cxnId="{68E6800E-9EF3-4EC9-98A2-15113659A931}">
      <dgm:prSet/>
      <dgm:spPr/>
      <dgm:t>
        <a:bodyPr/>
        <a:lstStyle/>
        <a:p>
          <a:endParaRPr lang="en-US"/>
        </a:p>
      </dgm:t>
    </dgm:pt>
    <dgm:pt modelId="{B47159EF-C610-4949-885F-72898CF27286}">
      <dgm:prSet phldrT="[Text]"/>
      <dgm:spPr/>
      <dgm:t>
        <a:bodyPr/>
        <a:lstStyle/>
        <a:p>
          <a:endParaRPr lang="en-US" dirty="0"/>
        </a:p>
      </dgm:t>
    </dgm:pt>
    <dgm:pt modelId="{E3763DA6-8CCB-4103-BC50-8B9470F0E8D7}" type="parTrans" cxnId="{A033C408-B35E-4F17-A9C3-2A968B11EDEA}">
      <dgm:prSet/>
      <dgm:spPr/>
      <dgm:t>
        <a:bodyPr/>
        <a:lstStyle/>
        <a:p>
          <a:endParaRPr lang="en-US"/>
        </a:p>
      </dgm:t>
    </dgm:pt>
    <dgm:pt modelId="{4049D786-8B4E-4514-84B9-24D6FEAE8744}" type="sibTrans" cxnId="{A033C408-B35E-4F17-A9C3-2A968B11EDEA}">
      <dgm:prSet/>
      <dgm:spPr/>
      <dgm:t>
        <a:bodyPr/>
        <a:lstStyle/>
        <a:p>
          <a:endParaRPr lang="en-US"/>
        </a:p>
      </dgm:t>
    </dgm:pt>
    <dgm:pt modelId="{24C0AFE8-019C-40F4-BCA6-0B70163A03DD}">
      <dgm:prSet phldrT="[Text]"/>
      <dgm:spPr/>
      <dgm:t>
        <a:bodyPr/>
        <a:lstStyle/>
        <a:p>
          <a:endParaRPr lang="en-US" dirty="0"/>
        </a:p>
      </dgm:t>
    </dgm:pt>
    <dgm:pt modelId="{4F5FB196-4EF3-4AA9-AEBF-96A83874D4B2}" type="parTrans" cxnId="{47167FDB-71F0-4773-8F63-6507317F288D}">
      <dgm:prSet/>
      <dgm:spPr/>
      <dgm:t>
        <a:bodyPr/>
        <a:lstStyle/>
        <a:p>
          <a:endParaRPr lang="en-US"/>
        </a:p>
      </dgm:t>
    </dgm:pt>
    <dgm:pt modelId="{FEAE495B-A6D6-45A1-97B8-3FDF6575F17F}" type="sibTrans" cxnId="{47167FDB-71F0-4773-8F63-6507317F288D}">
      <dgm:prSet/>
      <dgm:spPr/>
      <dgm:t>
        <a:bodyPr/>
        <a:lstStyle/>
        <a:p>
          <a:endParaRPr lang="en-US"/>
        </a:p>
      </dgm:t>
    </dgm:pt>
    <dgm:pt modelId="{61AF943B-4A75-435D-8989-188CF5E766CA}">
      <dgm:prSet phldrT="[Text]"/>
      <dgm:spPr/>
      <dgm:t>
        <a:bodyPr/>
        <a:lstStyle/>
        <a:p>
          <a:r>
            <a:rPr lang="en-US" dirty="0"/>
            <a:t> </a:t>
          </a:r>
        </a:p>
      </dgm:t>
    </dgm:pt>
    <dgm:pt modelId="{5FECF445-34AA-411D-93C9-73AB24609653}" type="sibTrans" cxnId="{EA63DDF8-75D6-411F-9623-AE3249AF4D4B}">
      <dgm:prSet/>
      <dgm:spPr/>
      <dgm:t>
        <a:bodyPr/>
        <a:lstStyle/>
        <a:p>
          <a:endParaRPr lang="en-US"/>
        </a:p>
      </dgm:t>
    </dgm:pt>
    <dgm:pt modelId="{22AD7177-DC00-48D0-9E74-A64FE2ED7CB7}" type="parTrans" cxnId="{EA63DDF8-75D6-411F-9623-AE3249AF4D4B}">
      <dgm:prSet/>
      <dgm:spPr/>
      <dgm:t>
        <a:bodyPr/>
        <a:lstStyle/>
        <a:p>
          <a:endParaRPr lang="en-US"/>
        </a:p>
      </dgm:t>
    </dgm:pt>
    <dgm:pt modelId="{5759EC9F-901E-48AC-A995-C2C93F84B93B}">
      <dgm:prSet phldrT="[Text]"/>
      <dgm:spPr/>
      <dgm:t>
        <a:bodyPr/>
        <a:lstStyle/>
        <a:p>
          <a:r>
            <a:rPr lang="en-US" altLang="en-US" dirty="0">
              <a:latin typeface="Georgia" panose="02040502050405020303" pitchFamily="18" charset="0"/>
            </a:rPr>
            <a:t>Are made each day in a manner that ensures quality</a:t>
          </a:r>
          <a:endParaRPr lang="en-US" dirty="0">
            <a:latin typeface="Georgia" panose="02040502050405020303" pitchFamily="18" charset="0"/>
          </a:endParaRPr>
        </a:p>
      </dgm:t>
    </dgm:pt>
    <dgm:pt modelId="{826238AF-1F31-4562-A8E0-300AC5BDA773}" type="sibTrans" cxnId="{5BBDB822-A3C4-4A84-B85E-FDADCADA121E}">
      <dgm:prSet/>
      <dgm:spPr/>
      <dgm:t>
        <a:bodyPr/>
        <a:lstStyle/>
        <a:p>
          <a:endParaRPr lang="en-US"/>
        </a:p>
      </dgm:t>
    </dgm:pt>
    <dgm:pt modelId="{E301A973-F2AA-42A4-8174-B3E3CE1F6EEA}" type="parTrans" cxnId="{5BBDB822-A3C4-4A84-B85E-FDADCADA121E}">
      <dgm:prSet/>
      <dgm:spPr/>
      <dgm:t>
        <a:bodyPr/>
        <a:lstStyle/>
        <a:p>
          <a:endParaRPr lang="en-US"/>
        </a:p>
      </dgm:t>
    </dgm:pt>
    <dgm:pt modelId="{9328D0D7-3ADD-4AD1-92D8-6198556DE35F}">
      <dgm:prSet phldrT="[Text]"/>
      <dgm:spPr/>
      <dgm:t>
        <a:bodyPr/>
        <a:lstStyle/>
        <a:p>
          <a:r>
            <a:rPr lang="en-US" altLang="en-US" dirty="0">
              <a:latin typeface="Georgia" panose="02040502050405020303" pitchFamily="18" charset="0"/>
            </a:rPr>
            <a:t>Are safe, efficacious, and have the correct identity</a:t>
          </a:r>
          <a:endParaRPr lang="en-US" dirty="0">
            <a:latin typeface="Georgia" panose="02040502050405020303" pitchFamily="18" charset="0"/>
          </a:endParaRPr>
        </a:p>
      </dgm:t>
    </dgm:pt>
    <dgm:pt modelId="{11EC31A3-BA95-4AE9-9B1E-5242CCADE19D}" type="sibTrans" cxnId="{CE525734-93AA-46F8-996E-0C13114D383B}">
      <dgm:prSet/>
      <dgm:spPr/>
      <dgm:t>
        <a:bodyPr/>
        <a:lstStyle/>
        <a:p>
          <a:endParaRPr lang="en-US"/>
        </a:p>
      </dgm:t>
    </dgm:pt>
    <dgm:pt modelId="{4EBD059C-49CD-4C1D-8C52-AECEDE2ACA78}" type="parTrans" cxnId="{CE525734-93AA-46F8-996E-0C13114D383B}">
      <dgm:prSet/>
      <dgm:spPr/>
      <dgm:t>
        <a:bodyPr/>
        <a:lstStyle/>
        <a:p>
          <a:endParaRPr lang="en-US"/>
        </a:p>
      </dgm:t>
    </dgm:pt>
    <dgm:pt modelId="{03F11C3C-6B9C-45A8-8C94-BD544EA2DAFE}" type="pres">
      <dgm:prSet presAssocID="{C376FF83-2B90-49DD-AA3A-EBDF39422F78}" presName="Name0" presStyleCnt="0">
        <dgm:presLayoutVars>
          <dgm:chMax val="5"/>
          <dgm:chPref val="5"/>
          <dgm:dir/>
          <dgm:animLvl val="lvl"/>
        </dgm:presLayoutVars>
      </dgm:prSet>
      <dgm:spPr/>
    </dgm:pt>
    <dgm:pt modelId="{37945D65-E5EB-4F30-B4F9-E521D0677F1E}" type="pres">
      <dgm:prSet presAssocID="{F5AD7892-DF46-4443-93AB-2407ACE7B73E}" presName="parentText1" presStyleLbl="node1" presStyleIdx="0" presStyleCnt="5">
        <dgm:presLayoutVars>
          <dgm:chMax/>
          <dgm:chPref val="3"/>
          <dgm:bulletEnabled val="1"/>
        </dgm:presLayoutVars>
      </dgm:prSet>
      <dgm:spPr/>
    </dgm:pt>
    <dgm:pt modelId="{89A1C271-9003-4E25-B518-D37F123A6503}" type="pres">
      <dgm:prSet presAssocID="{F5AD7892-DF46-4443-93AB-2407ACE7B73E}" presName="childText1" presStyleLbl="solidAlignAcc1" presStyleIdx="0" presStyleCnt="5">
        <dgm:presLayoutVars>
          <dgm:chMax val="0"/>
          <dgm:chPref val="0"/>
          <dgm:bulletEnabled val="1"/>
        </dgm:presLayoutVars>
      </dgm:prSet>
      <dgm:spPr/>
    </dgm:pt>
    <dgm:pt modelId="{5F19134B-3DAA-4D55-8D18-8A779251A427}" type="pres">
      <dgm:prSet presAssocID="{B47159EF-C610-4949-885F-72898CF27286}" presName="parentText2" presStyleLbl="node1" presStyleIdx="1" presStyleCnt="5" custLinFactNeighborX="1133">
        <dgm:presLayoutVars>
          <dgm:chMax/>
          <dgm:chPref val="3"/>
          <dgm:bulletEnabled val="1"/>
        </dgm:presLayoutVars>
      </dgm:prSet>
      <dgm:spPr/>
    </dgm:pt>
    <dgm:pt modelId="{10439008-C1F2-4C2E-AB5D-11A524B2CC19}" type="pres">
      <dgm:prSet presAssocID="{B47159EF-C610-4949-885F-72898CF27286}" presName="childText2" presStyleLbl="solidAlignAcc1" presStyleIdx="1" presStyleCnt="5">
        <dgm:presLayoutVars>
          <dgm:chMax val="0"/>
          <dgm:chPref val="0"/>
          <dgm:bulletEnabled val="1"/>
        </dgm:presLayoutVars>
      </dgm:prSet>
      <dgm:spPr/>
    </dgm:pt>
    <dgm:pt modelId="{BD9895C2-D270-40D0-A022-BE0C2CE0E0F9}" type="pres">
      <dgm:prSet presAssocID="{61AF943B-4A75-435D-8989-188CF5E766CA}" presName="parentText3" presStyleLbl="node1" presStyleIdx="2" presStyleCnt="5">
        <dgm:presLayoutVars>
          <dgm:chMax/>
          <dgm:chPref val="3"/>
          <dgm:bulletEnabled val="1"/>
        </dgm:presLayoutVars>
      </dgm:prSet>
      <dgm:spPr/>
    </dgm:pt>
    <dgm:pt modelId="{BDAA7840-D1C8-4712-A97F-749B9B997BBF}" type="pres">
      <dgm:prSet presAssocID="{61AF943B-4A75-435D-8989-188CF5E766CA}" presName="childText3" presStyleLbl="solidAlignAcc1" presStyleIdx="2" presStyleCnt="5">
        <dgm:presLayoutVars>
          <dgm:chMax val="0"/>
          <dgm:chPref val="0"/>
          <dgm:bulletEnabled val="1"/>
        </dgm:presLayoutVars>
      </dgm:prSet>
      <dgm:spPr/>
    </dgm:pt>
    <dgm:pt modelId="{A52F251E-6873-4144-82B8-7D6D16D9F0C2}" type="pres">
      <dgm:prSet presAssocID="{24C0AFE8-019C-40F4-BCA6-0B70163A03DD}" presName="parentText4" presStyleLbl="node1" presStyleIdx="3" presStyleCnt="5">
        <dgm:presLayoutVars>
          <dgm:chMax/>
          <dgm:chPref val="3"/>
          <dgm:bulletEnabled val="1"/>
        </dgm:presLayoutVars>
      </dgm:prSet>
      <dgm:spPr/>
    </dgm:pt>
    <dgm:pt modelId="{50E74DFD-4957-4150-9314-B72D4CF49D9D}" type="pres">
      <dgm:prSet presAssocID="{24C0AFE8-019C-40F4-BCA6-0B70163A03DD}" presName="childText4" presStyleLbl="solidAlignAcc1" presStyleIdx="3" presStyleCnt="5">
        <dgm:presLayoutVars>
          <dgm:chMax val="0"/>
          <dgm:chPref val="0"/>
          <dgm:bulletEnabled val="1"/>
        </dgm:presLayoutVars>
      </dgm:prSet>
      <dgm:spPr/>
    </dgm:pt>
    <dgm:pt modelId="{03D7799C-9264-4991-990A-A11F097AD8AE}" type="pres">
      <dgm:prSet presAssocID="{63725474-B1F3-4B04-A5BE-364FC79BE4A9}" presName="parentText5" presStyleLbl="node1" presStyleIdx="4" presStyleCnt="5">
        <dgm:presLayoutVars>
          <dgm:chMax/>
          <dgm:chPref val="3"/>
          <dgm:bulletEnabled val="1"/>
        </dgm:presLayoutVars>
      </dgm:prSet>
      <dgm:spPr/>
    </dgm:pt>
    <dgm:pt modelId="{12FFE8BB-EB9A-4A45-B4BE-DA3282605FEE}" type="pres">
      <dgm:prSet presAssocID="{63725474-B1F3-4B04-A5BE-364FC79BE4A9}" presName="childText5" presStyleLbl="solidAlignAcc1" presStyleIdx="4" presStyleCnt="5">
        <dgm:presLayoutVars>
          <dgm:chMax val="0"/>
          <dgm:chPref val="0"/>
          <dgm:bulletEnabled val="1"/>
        </dgm:presLayoutVars>
      </dgm:prSet>
      <dgm:spPr/>
    </dgm:pt>
  </dgm:ptLst>
  <dgm:cxnLst>
    <dgm:cxn modelId="{A033C408-B35E-4F17-A9C3-2A968B11EDEA}" srcId="{C376FF83-2B90-49DD-AA3A-EBDF39422F78}" destId="{B47159EF-C610-4949-885F-72898CF27286}" srcOrd="1" destOrd="0" parTransId="{E3763DA6-8CCB-4103-BC50-8B9470F0E8D7}" sibTransId="{4049D786-8B4E-4514-84B9-24D6FEAE8744}"/>
    <dgm:cxn modelId="{68E6800E-9EF3-4EC9-98A2-15113659A931}" srcId="{63725474-B1F3-4B04-A5BE-364FC79BE4A9}" destId="{D86C56B4-8ABA-42DE-8CA6-B5F9AD932A7E}" srcOrd="0" destOrd="0" parTransId="{0A905E3E-511D-45E6-A974-B32749505CAB}" sibTransId="{00455884-AB3F-45E6-8E00-9267B5D8DFB4}"/>
    <dgm:cxn modelId="{CB34021A-BA78-4DDA-95DA-6877FC31F466}" type="presOf" srcId="{D86C56B4-8ABA-42DE-8CA6-B5F9AD932A7E}" destId="{12FFE8BB-EB9A-4A45-B4BE-DA3282605FEE}" srcOrd="0" destOrd="0" presId="urn:microsoft.com/office/officeart/2009/3/layout/IncreasingArrowsProcess"/>
    <dgm:cxn modelId="{5BBDB822-A3C4-4A84-B85E-FDADCADA121E}" srcId="{61AF943B-4A75-435D-8989-188CF5E766CA}" destId="{5759EC9F-901E-48AC-A995-C2C93F84B93B}" srcOrd="0" destOrd="0" parTransId="{E301A973-F2AA-42A4-8174-B3E3CE1F6EEA}" sibTransId="{826238AF-1F31-4562-A8E0-300AC5BDA773}"/>
    <dgm:cxn modelId="{73466623-458A-4AC7-891B-5DA92C7DEC1A}" srcId="{C376FF83-2B90-49DD-AA3A-EBDF39422F78}" destId="{F5AD7892-DF46-4443-93AB-2407ACE7B73E}" srcOrd="0" destOrd="0" parTransId="{7365BAE0-7E20-4CC0-B6FA-13ADE819752C}" sibTransId="{C720447C-000B-4E38-A905-57608CCEF239}"/>
    <dgm:cxn modelId="{5A647133-51DB-41E1-A532-2BD970B9A875}" type="presOf" srcId="{B47159EF-C610-4949-885F-72898CF27286}" destId="{5F19134B-3DAA-4D55-8D18-8A779251A427}" srcOrd="0" destOrd="0" presId="urn:microsoft.com/office/officeart/2009/3/layout/IncreasingArrowsProcess"/>
    <dgm:cxn modelId="{CE525734-93AA-46F8-996E-0C13114D383B}" srcId="{F5AD7892-DF46-4443-93AB-2407ACE7B73E}" destId="{9328D0D7-3ADD-4AD1-92D8-6198556DE35F}" srcOrd="0" destOrd="0" parTransId="{4EBD059C-49CD-4C1D-8C52-AECEDE2ACA78}" sibTransId="{11EC31A3-BA95-4AE9-9B1E-5242CCADE19D}"/>
    <dgm:cxn modelId="{18CEB362-0551-4034-91E1-CC413B6E5CAD}" srcId="{B47159EF-C610-4949-885F-72898CF27286}" destId="{FA01D515-517E-47BC-BFC4-C76772AB8209}" srcOrd="0" destOrd="0" parTransId="{2916BDB4-D4CF-49B3-BB5C-3FA2DBAF77D1}" sibTransId="{6830CF57-3B9A-4AD2-8F6E-991A78E504BC}"/>
    <dgm:cxn modelId="{61359743-AA1D-4366-AFF8-087E91EA9E54}" srcId="{C376FF83-2B90-49DD-AA3A-EBDF39422F78}" destId="{63725474-B1F3-4B04-A5BE-364FC79BE4A9}" srcOrd="4" destOrd="0" parTransId="{BFBFDF07-773B-45B1-80C0-624BE1C54AD6}" sibTransId="{84D7DFA4-36A0-43FB-AE1C-B9EE57E32A58}"/>
    <dgm:cxn modelId="{14A22053-F0AB-41AF-8A07-3E89314021D8}" type="presOf" srcId="{FA01D515-517E-47BC-BFC4-C76772AB8209}" destId="{10439008-C1F2-4C2E-AB5D-11A524B2CC19}" srcOrd="0" destOrd="0" presId="urn:microsoft.com/office/officeart/2009/3/layout/IncreasingArrowsProcess"/>
    <dgm:cxn modelId="{EC015591-B33C-4E5D-83EC-74A30DF73B28}" type="presOf" srcId="{24C0AFE8-019C-40F4-BCA6-0B70163A03DD}" destId="{A52F251E-6873-4144-82B8-7D6D16D9F0C2}" srcOrd="0" destOrd="0" presId="urn:microsoft.com/office/officeart/2009/3/layout/IncreasingArrowsProcess"/>
    <dgm:cxn modelId="{FE80B3A8-87FD-4FE0-9CB5-688CC8D9E9A8}" type="presOf" srcId="{61AF943B-4A75-435D-8989-188CF5E766CA}" destId="{BD9895C2-D270-40D0-A022-BE0C2CE0E0F9}" srcOrd="0" destOrd="0" presId="urn:microsoft.com/office/officeart/2009/3/layout/IncreasingArrowsProcess"/>
    <dgm:cxn modelId="{E47D5BC1-EDFF-42A7-9A33-8284D533222C}" srcId="{24C0AFE8-019C-40F4-BCA6-0B70163A03DD}" destId="{1371EC8D-9A96-49AA-976D-FAA24FA8C23D}" srcOrd="0" destOrd="0" parTransId="{D1483354-6970-4C04-B8C1-811DF391A191}" sibTransId="{76C83AED-CF7E-40BE-94E8-CAFB6F94AD82}"/>
    <dgm:cxn modelId="{7C33D7CF-0BFC-4A76-B28A-0FBD75DD1A8A}" type="presOf" srcId="{1371EC8D-9A96-49AA-976D-FAA24FA8C23D}" destId="{50E74DFD-4957-4150-9314-B72D4CF49D9D}" srcOrd="0" destOrd="0" presId="urn:microsoft.com/office/officeart/2009/3/layout/IncreasingArrowsProcess"/>
    <dgm:cxn modelId="{47167FDB-71F0-4773-8F63-6507317F288D}" srcId="{C376FF83-2B90-49DD-AA3A-EBDF39422F78}" destId="{24C0AFE8-019C-40F4-BCA6-0B70163A03DD}" srcOrd="3" destOrd="0" parTransId="{4F5FB196-4EF3-4AA9-AEBF-96A83874D4B2}" sibTransId="{FEAE495B-A6D6-45A1-97B8-3FDF6575F17F}"/>
    <dgm:cxn modelId="{EC1907DD-6335-40E2-B0D3-77B150F0F4FA}" type="presOf" srcId="{5759EC9F-901E-48AC-A995-C2C93F84B93B}" destId="{BDAA7840-D1C8-4712-A97F-749B9B997BBF}" srcOrd="0" destOrd="0" presId="urn:microsoft.com/office/officeart/2009/3/layout/IncreasingArrowsProcess"/>
    <dgm:cxn modelId="{B902A0E1-1D7E-4E4A-B562-79F7A498864A}" type="presOf" srcId="{63725474-B1F3-4B04-A5BE-364FC79BE4A9}" destId="{03D7799C-9264-4991-990A-A11F097AD8AE}" srcOrd="0" destOrd="0" presId="urn:microsoft.com/office/officeart/2009/3/layout/IncreasingArrowsProcess"/>
    <dgm:cxn modelId="{26F591E7-201F-47A4-A197-160CB2121C4C}" type="presOf" srcId="{9328D0D7-3ADD-4AD1-92D8-6198556DE35F}" destId="{89A1C271-9003-4E25-B518-D37F123A6503}" srcOrd="0" destOrd="0" presId="urn:microsoft.com/office/officeart/2009/3/layout/IncreasingArrowsProcess"/>
    <dgm:cxn modelId="{A61B3FEA-E45C-4946-BD9A-F15EE66E043D}" type="presOf" srcId="{C376FF83-2B90-49DD-AA3A-EBDF39422F78}" destId="{03F11C3C-6B9C-45A8-8C94-BD544EA2DAFE}" srcOrd="0" destOrd="0" presId="urn:microsoft.com/office/officeart/2009/3/layout/IncreasingArrowsProcess"/>
    <dgm:cxn modelId="{EA63DDF8-75D6-411F-9623-AE3249AF4D4B}" srcId="{C376FF83-2B90-49DD-AA3A-EBDF39422F78}" destId="{61AF943B-4A75-435D-8989-188CF5E766CA}" srcOrd="2" destOrd="0" parTransId="{22AD7177-DC00-48D0-9E74-A64FE2ED7CB7}" sibTransId="{5FECF445-34AA-411D-93C9-73AB24609653}"/>
    <dgm:cxn modelId="{500CB4FD-CFF1-475F-AA13-01897AEB699A}" type="presOf" srcId="{F5AD7892-DF46-4443-93AB-2407ACE7B73E}" destId="{37945D65-E5EB-4F30-B4F9-E521D0677F1E}" srcOrd="0" destOrd="0" presId="urn:microsoft.com/office/officeart/2009/3/layout/IncreasingArrowsProcess"/>
    <dgm:cxn modelId="{E47D86AF-E9A1-4261-B016-20D01DD3A468}" type="presParOf" srcId="{03F11C3C-6B9C-45A8-8C94-BD544EA2DAFE}" destId="{37945D65-E5EB-4F30-B4F9-E521D0677F1E}" srcOrd="0" destOrd="0" presId="urn:microsoft.com/office/officeart/2009/3/layout/IncreasingArrowsProcess"/>
    <dgm:cxn modelId="{16A836E5-AB9D-454C-9F3C-DDE5324CF233}" type="presParOf" srcId="{03F11C3C-6B9C-45A8-8C94-BD544EA2DAFE}" destId="{89A1C271-9003-4E25-B518-D37F123A6503}" srcOrd="1" destOrd="0" presId="urn:microsoft.com/office/officeart/2009/3/layout/IncreasingArrowsProcess"/>
    <dgm:cxn modelId="{25443A86-980A-4E9F-B53F-3A061F1B4907}" type="presParOf" srcId="{03F11C3C-6B9C-45A8-8C94-BD544EA2DAFE}" destId="{5F19134B-3DAA-4D55-8D18-8A779251A427}" srcOrd="2" destOrd="0" presId="urn:microsoft.com/office/officeart/2009/3/layout/IncreasingArrowsProcess"/>
    <dgm:cxn modelId="{64C98C7C-7E27-45FF-8E4B-45682EDD3DEA}" type="presParOf" srcId="{03F11C3C-6B9C-45A8-8C94-BD544EA2DAFE}" destId="{10439008-C1F2-4C2E-AB5D-11A524B2CC19}" srcOrd="3" destOrd="0" presId="urn:microsoft.com/office/officeart/2009/3/layout/IncreasingArrowsProcess"/>
    <dgm:cxn modelId="{CAC565D6-D5EF-4254-97B8-A8AE02F3AE06}" type="presParOf" srcId="{03F11C3C-6B9C-45A8-8C94-BD544EA2DAFE}" destId="{BD9895C2-D270-40D0-A022-BE0C2CE0E0F9}" srcOrd="4" destOrd="0" presId="urn:microsoft.com/office/officeart/2009/3/layout/IncreasingArrowsProcess"/>
    <dgm:cxn modelId="{C24F3FFC-5C0B-4553-A1D1-56E666456B57}" type="presParOf" srcId="{03F11C3C-6B9C-45A8-8C94-BD544EA2DAFE}" destId="{BDAA7840-D1C8-4712-A97F-749B9B997BBF}" srcOrd="5" destOrd="0" presId="urn:microsoft.com/office/officeart/2009/3/layout/IncreasingArrowsProcess"/>
    <dgm:cxn modelId="{43A1D6BF-DF64-40D6-B33A-9E82F009B912}" type="presParOf" srcId="{03F11C3C-6B9C-45A8-8C94-BD544EA2DAFE}" destId="{A52F251E-6873-4144-82B8-7D6D16D9F0C2}" srcOrd="6" destOrd="0" presId="urn:microsoft.com/office/officeart/2009/3/layout/IncreasingArrowsProcess"/>
    <dgm:cxn modelId="{5A91A986-5A62-4066-8FE7-40B492248813}" type="presParOf" srcId="{03F11C3C-6B9C-45A8-8C94-BD544EA2DAFE}" destId="{50E74DFD-4957-4150-9314-B72D4CF49D9D}" srcOrd="7" destOrd="0" presId="urn:microsoft.com/office/officeart/2009/3/layout/IncreasingArrowsProcess"/>
    <dgm:cxn modelId="{7225D49D-A829-4D6E-A8E5-E16E286358A0}" type="presParOf" srcId="{03F11C3C-6B9C-45A8-8C94-BD544EA2DAFE}" destId="{03D7799C-9264-4991-990A-A11F097AD8AE}" srcOrd="8" destOrd="0" presId="urn:microsoft.com/office/officeart/2009/3/layout/IncreasingArrowsProcess"/>
    <dgm:cxn modelId="{D96345AD-8CA7-4908-81BC-CBA0BB0D6E86}" type="presParOf" srcId="{03F11C3C-6B9C-45A8-8C94-BD544EA2DAFE}" destId="{12FFE8BB-EB9A-4A45-B4BE-DA3282605FEE}" srcOrd="9"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B05FA3-2FCA-4E65-97BD-5AA8ABAABD5C}">
      <dsp:nvSpPr>
        <dsp:cNvPr id="0" name=""/>
        <dsp:cNvSpPr/>
      </dsp:nvSpPr>
      <dsp:spPr>
        <a:xfrm>
          <a:off x="60604" y="5153"/>
          <a:ext cx="4478642" cy="958028"/>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b="0" u="none" kern="1200" dirty="0">
              <a:latin typeface="+mj-lt"/>
            </a:rPr>
            <a:t>Determine Root Causes. Multiple hazards can interact to impact overall availability risk to </a:t>
          </a:r>
          <a:r>
            <a:rPr lang="en-US" sz="1600" b="0" u="none" kern="1200" dirty="0" err="1">
              <a:latin typeface="+mj-lt"/>
            </a:rPr>
            <a:t>Oncodrug</a:t>
          </a:r>
          <a:r>
            <a:rPr lang="en-US" sz="1600" b="0" u="none" kern="1200" dirty="0">
              <a:latin typeface="+mj-lt"/>
            </a:rPr>
            <a:t> supply.</a:t>
          </a:r>
        </a:p>
      </dsp:txBody>
      <dsp:txXfrm>
        <a:off x="88664" y="33213"/>
        <a:ext cx="4422522" cy="901908"/>
      </dsp:txXfrm>
    </dsp:sp>
    <dsp:sp modelId="{146BE5DB-BE41-41A5-BC2A-DEF4A106A6ED}">
      <dsp:nvSpPr>
        <dsp:cNvPr id="0" name=""/>
        <dsp:cNvSpPr/>
      </dsp:nvSpPr>
      <dsp:spPr>
        <a:xfrm rot="5400000">
          <a:off x="2120295" y="987132"/>
          <a:ext cx="359260" cy="431112"/>
        </a:xfrm>
        <a:prstGeom prst="rightArrow">
          <a:avLst>
            <a:gd name="adj1" fmla="val 60000"/>
            <a:gd name="adj2" fmla="val 50000"/>
          </a:avLst>
        </a:prstGeom>
        <a:solidFill>
          <a:srgbClr val="0070C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b="0" u="none" kern="1200"/>
        </a:p>
      </dsp:txBody>
      <dsp:txXfrm rot="-5400000">
        <a:off x="2170591" y="1023058"/>
        <a:ext cx="258668" cy="251482"/>
      </dsp:txXfrm>
    </dsp:sp>
    <dsp:sp modelId="{9A25EE66-70B7-4C78-B921-F1EFB7E59CEA}">
      <dsp:nvSpPr>
        <dsp:cNvPr id="0" name=""/>
        <dsp:cNvSpPr/>
      </dsp:nvSpPr>
      <dsp:spPr>
        <a:xfrm>
          <a:off x="0" y="1442195"/>
          <a:ext cx="4599851" cy="958028"/>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b="0" u="none" kern="1200" dirty="0">
              <a:latin typeface="+mj-lt"/>
            </a:rPr>
            <a:t>Implement Effective CAPA Plan. Supply risks are addressed through systems-driven improvements that lead to effective </a:t>
          </a:r>
          <a:r>
            <a:rPr lang="en-US" sz="1600" b="0" i="1" u="none" kern="1200" dirty="0">
              <a:latin typeface="+mj-lt"/>
            </a:rPr>
            <a:t>long-term</a:t>
          </a:r>
          <a:r>
            <a:rPr lang="en-US" sz="1600" b="0" u="none" kern="1200" dirty="0">
              <a:latin typeface="+mj-lt"/>
            </a:rPr>
            <a:t> resolutions.</a:t>
          </a:r>
        </a:p>
      </dsp:txBody>
      <dsp:txXfrm>
        <a:off x="28060" y="1470255"/>
        <a:ext cx="4543731" cy="901908"/>
      </dsp:txXfrm>
    </dsp:sp>
    <dsp:sp modelId="{CDA4722A-385F-4A3B-87C8-A37881E7E935}">
      <dsp:nvSpPr>
        <dsp:cNvPr id="0" name=""/>
        <dsp:cNvSpPr/>
      </dsp:nvSpPr>
      <dsp:spPr>
        <a:xfrm rot="5400000">
          <a:off x="2120295" y="2424175"/>
          <a:ext cx="359260" cy="431112"/>
        </a:xfrm>
        <a:prstGeom prst="rightArrow">
          <a:avLst>
            <a:gd name="adj1" fmla="val 60000"/>
            <a:gd name="adj2" fmla="val 50000"/>
          </a:avLst>
        </a:prstGeom>
        <a:solidFill>
          <a:srgbClr val="0070C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b="0" u="none" kern="1200"/>
        </a:p>
      </dsp:txBody>
      <dsp:txXfrm rot="-5400000">
        <a:off x="2170591" y="2460101"/>
        <a:ext cx="258668" cy="251482"/>
      </dsp:txXfrm>
    </dsp:sp>
    <dsp:sp modelId="{581CD454-76A9-4A2B-9DD3-31A4655B0431}">
      <dsp:nvSpPr>
        <dsp:cNvPr id="0" name=""/>
        <dsp:cNvSpPr/>
      </dsp:nvSpPr>
      <dsp:spPr>
        <a:xfrm>
          <a:off x="0" y="2879238"/>
          <a:ext cx="4599851" cy="958028"/>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b="0" i="0" u="none" kern="1200" baseline="0" dirty="0">
              <a:latin typeface="+mj-lt"/>
              <a:cs typeface="Lucida Sans Unicode"/>
            </a:rPr>
            <a:t>Risk Drives Resources</a:t>
          </a:r>
          <a:r>
            <a:rPr lang="en-US" sz="1600" b="0" i="0" u="none" kern="1200" baseline="0" dirty="0">
              <a:latin typeface="+mj-lt"/>
            </a:rPr>
            <a:t>.  Depending on the root cause(s), substantial </a:t>
          </a:r>
          <a:r>
            <a:rPr lang="en-US" sz="1600" b="0" i="0" u="none" kern="1200" baseline="0" dirty="0">
              <a:latin typeface="+mj-lt"/>
              <a:cs typeface="Lucida Sans Unicode"/>
            </a:rPr>
            <a:t>resources may </a:t>
          </a:r>
          <a:r>
            <a:rPr lang="en-US" sz="1600" b="0" i="0" u="none" kern="1200" baseline="0" dirty="0">
              <a:latin typeface="+mj-lt"/>
            </a:rPr>
            <a:t>be needed to accomplish sustainable CAPAs.</a:t>
          </a:r>
          <a:r>
            <a:rPr lang="en-US" sz="1600" b="0" i="0" u="none" kern="1200" baseline="0" dirty="0">
              <a:latin typeface="+mj-lt"/>
              <a:cs typeface="Lucida Sans Unicode"/>
            </a:rPr>
            <a:t> </a:t>
          </a:r>
          <a:endParaRPr lang="en-US" sz="1600" b="0" i="0" u="none" kern="1200" baseline="0" dirty="0">
            <a:latin typeface="+mj-lt"/>
          </a:endParaRPr>
        </a:p>
      </dsp:txBody>
      <dsp:txXfrm>
        <a:off x="28060" y="2907298"/>
        <a:ext cx="4543731" cy="901908"/>
      </dsp:txXfrm>
    </dsp:sp>
    <dsp:sp modelId="{D7E5D8F6-0195-482C-BFFF-21E2C9839518}">
      <dsp:nvSpPr>
        <dsp:cNvPr id="0" name=""/>
        <dsp:cNvSpPr/>
      </dsp:nvSpPr>
      <dsp:spPr>
        <a:xfrm rot="5400000">
          <a:off x="2120295" y="3861217"/>
          <a:ext cx="359260" cy="431112"/>
        </a:xfrm>
        <a:prstGeom prst="rightArrow">
          <a:avLst>
            <a:gd name="adj1" fmla="val 60000"/>
            <a:gd name="adj2" fmla="val 50000"/>
          </a:avLst>
        </a:prstGeom>
        <a:solidFill>
          <a:srgbClr val="0070C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b="0" u="none" kern="1200"/>
        </a:p>
      </dsp:txBody>
      <dsp:txXfrm rot="-5400000">
        <a:off x="2170591" y="3897143"/>
        <a:ext cx="258668" cy="251482"/>
      </dsp:txXfrm>
    </dsp:sp>
    <dsp:sp modelId="{0019037E-AB71-4156-A025-1944994E98B6}">
      <dsp:nvSpPr>
        <dsp:cNvPr id="0" name=""/>
        <dsp:cNvSpPr/>
      </dsp:nvSpPr>
      <dsp:spPr>
        <a:xfrm>
          <a:off x="0" y="4316281"/>
          <a:ext cx="4599851" cy="958028"/>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b="1" i="0" u="none" kern="1200" baseline="0" dirty="0">
              <a:latin typeface="+mj-lt"/>
            </a:rPr>
            <a:t>Continue Vigilant Lifecycle Risk Review. </a:t>
          </a:r>
          <a:r>
            <a:rPr lang="en-US" sz="1600" b="0" i="0" u="none" kern="1200" baseline="0" dirty="0">
              <a:latin typeface="+mj-lt"/>
            </a:rPr>
            <a:t>Ongoing risk review and management review (as per ICH Q9 and Q10) are critical to reliable supply.</a:t>
          </a:r>
          <a:endParaRPr lang="en-US" sz="1600" b="0" u="none" kern="1200" dirty="0">
            <a:latin typeface="+mj-lt"/>
          </a:endParaRPr>
        </a:p>
      </dsp:txBody>
      <dsp:txXfrm>
        <a:off x="28060" y="4344341"/>
        <a:ext cx="4543731" cy="9019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945D65-E5EB-4F30-B4F9-E521D0677F1E}">
      <dsp:nvSpPr>
        <dsp:cNvPr id="0" name=""/>
        <dsp:cNvSpPr/>
      </dsp:nvSpPr>
      <dsp:spPr>
        <a:xfrm>
          <a:off x="170949" y="19478"/>
          <a:ext cx="6404313" cy="931366"/>
        </a:xfrm>
        <a:prstGeom prst="rightArrow">
          <a:avLst>
            <a:gd name="adj1" fmla="val 50000"/>
            <a:gd name="adj2" fmla="val 50000"/>
          </a:avLst>
        </a:prstGeom>
        <a:gradFill rotWithShape="0">
          <a:gsLst>
            <a:gs pos="0">
              <a:schemeClr val="accent2">
                <a:shade val="80000"/>
                <a:hueOff val="0"/>
                <a:satOff val="0"/>
                <a:lumOff val="0"/>
                <a:alphaOff val="0"/>
                <a:shade val="51000"/>
                <a:satMod val="130000"/>
              </a:schemeClr>
            </a:gs>
            <a:gs pos="80000">
              <a:schemeClr val="accent2">
                <a:shade val="80000"/>
                <a:hueOff val="0"/>
                <a:satOff val="0"/>
                <a:lumOff val="0"/>
                <a:alphaOff val="0"/>
                <a:shade val="93000"/>
                <a:satMod val="130000"/>
              </a:schemeClr>
            </a:gs>
            <a:gs pos="100000">
              <a:schemeClr val="accent2">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254000" bIns="147854" numCol="1" spcCol="1270" anchor="ctr" anchorCtr="0">
          <a:noAutofit/>
        </a:bodyPr>
        <a:lstStyle/>
        <a:p>
          <a:pPr marL="0" lvl="0" indent="0" algn="l" defTabSz="800100">
            <a:lnSpc>
              <a:spcPct val="90000"/>
            </a:lnSpc>
            <a:spcBef>
              <a:spcPct val="0"/>
            </a:spcBef>
            <a:spcAft>
              <a:spcPct val="35000"/>
            </a:spcAft>
            <a:buNone/>
          </a:pPr>
          <a:r>
            <a:rPr lang="en-US" sz="1800" kern="1200" dirty="0"/>
            <a:t> </a:t>
          </a:r>
        </a:p>
      </dsp:txBody>
      <dsp:txXfrm>
        <a:off x="170949" y="252320"/>
        <a:ext cx="6171472" cy="465683"/>
      </dsp:txXfrm>
    </dsp:sp>
    <dsp:sp modelId="{89A1C271-9003-4E25-B518-D37F123A6503}">
      <dsp:nvSpPr>
        <dsp:cNvPr id="0" name=""/>
        <dsp:cNvSpPr/>
      </dsp:nvSpPr>
      <dsp:spPr>
        <a:xfrm>
          <a:off x="170949" y="736494"/>
          <a:ext cx="1183645" cy="1710138"/>
        </a:xfrm>
        <a:prstGeom prst="rect">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1">
          <a:scrgbClr r="0" g="0" b="0"/>
        </a:fillRef>
        <a:effectRef idx="3">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altLang="en-US" sz="1400" kern="1200" dirty="0">
              <a:latin typeface="Georgia" panose="02040502050405020303" pitchFamily="18" charset="0"/>
            </a:rPr>
            <a:t>Are safe, efficacious, and have the correct identity</a:t>
          </a:r>
          <a:endParaRPr lang="en-US" sz="1400" kern="1200" dirty="0">
            <a:latin typeface="Georgia" panose="02040502050405020303" pitchFamily="18" charset="0"/>
          </a:endParaRPr>
        </a:p>
      </dsp:txBody>
      <dsp:txXfrm>
        <a:off x="170949" y="736494"/>
        <a:ext cx="1183645" cy="1710138"/>
      </dsp:txXfrm>
    </dsp:sp>
    <dsp:sp modelId="{5F19134B-3DAA-4D55-8D18-8A779251A427}">
      <dsp:nvSpPr>
        <dsp:cNvPr id="0" name=""/>
        <dsp:cNvSpPr/>
      </dsp:nvSpPr>
      <dsp:spPr>
        <a:xfrm>
          <a:off x="1413618" y="330053"/>
          <a:ext cx="5220796" cy="931366"/>
        </a:xfrm>
        <a:prstGeom prst="rightArrow">
          <a:avLst>
            <a:gd name="adj1" fmla="val 50000"/>
            <a:gd name="adj2" fmla="val 50000"/>
          </a:avLst>
        </a:prstGeom>
        <a:gradFill rotWithShape="0">
          <a:gsLst>
            <a:gs pos="0">
              <a:schemeClr val="accent2">
                <a:shade val="80000"/>
                <a:hueOff val="0"/>
                <a:satOff val="-2770"/>
                <a:lumOff val="7112"/>
                <a:alphaOff val="0"/>
                <a:shade val="51000"/>
                <a:satMod val="130000"/>
              </a:schemeClr>
            </a:gs>
            <a:gs pos="80000">
              <a:schemeClr val="accent2">
                <a:shade val="80000"/>
                <a:hueOff val="0"/>
                <a:satOff val="-2770"/>
                <a:lumOff val="7112"/>
                <a:alphaOff val="0"/>
                <a:shade val="93000"/>
                <a:satMod val="130000"/>
              </a:schemeClr>
            </a:gs>
            <a:gs pos="100000">
              <a:schemeClr val="accent2">
                <a:shade val="80000"/>
                <a:hueOff val="0"/>
                <a:satOff val="-2770"/>
                <a:lumOff val="711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254000" bIns="147854" numCol="1" spcCol="1270" anchor="ctr" anchorCtr="0">
          <a:noAutofit/>
        </a:bodyPr>
        <a:lstStyle/>
        <a:p>
          <a:pPr marL="0" lvl="0" indent="0" algn="l" defTabSz="800100">
            <a:lnSpc>
              <a:spcPct val="90000"/>
            </a:lnSpc>
            <a:spcBef>
              <a:spcPct val="0"/>
            </a:spcBef>
            <a:spcAft>
              <a:spcPct val="35000"/>
            </a:spcAft>
            <a:buNone/>
          </a:pPr>
          <a:endParaRPr lang="en-US" sz="1800" kern="1200" dirty="0"/>
        </a:p>
      </dsp:txBody>
      <dsp:txXfrm>
        <a:off x="1413618" y="562895"/>
        <a:ext cx="4987955" cy="465683"/>
      </dsp:txXfrm>
    </dsp:sp>
    <dsp:sp modelId="{10439008-C1F2-4C2E-AB5D-11A524B2CC19}">
      <dsp:nvSpPr>
        <dsp:cNvPr id="0" name=""/>
        <dsp:cNvSpPr/>
      </dsp:nvSpPr>
      <dsp:spPr>
        <a:xfrm>
          <a:off x="1354466" y="1047069"/>
          <a:ext cx="1183645" cy="1710138"/>
        </a:xfrm>
        <a:prstGeom prst="rect">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1">
          <a:scrgbClr r="0" g="0" b="0"/>
        </a:fillRef>
        <a:effectRef idx="3">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altLang="en-US" sz="1400" kern="1200">
              <a:latin typeface="Georgia" panose="02040502050405020303" pitchFamily="18" charset="0"/>
            </a:rPr>
            <a:t>Deliver the same performance as described </a:t>
          </a:r>
          <a:br>
            <a:rPr lang="en-US" altLang="en-US" sz="1400" kern="1200">
              <a:latin typeface="Georgia" panose="02040502050405020303" pitchFamily="18" charset="0"/>
            </a:rPr>
          </a:br>
          <a:r>
            <a:rPr lang="en-US" altLang="en-US" sz="1400" kern="1200">
              <a:latin typeface="Georgia" panose="02040502050405020303" pitchFamily="18" charset="0"/>
            </a:rPr>
            <a:t>in the label</a:t>
          </a:r>
          <a:endParaRPr lang="en-US" sz="1400" kern="1200" dirty="0">
            <a:latin typeface="Georgia" panose="02040502050405020303" pitchFamily="18" charset="0"/>
          </a:endParaRPr>
        </a:p>
      </dsp:txBody>
      <dsp:txXfrm>
        <a:off x="1354466" y="1047069"/>
        <a:ext cx="1183645" cy="1710138"/>
      </dsp:txXfrm>
    </dsp:sp>
    <dsp:sp modelId="{BD9895C2-D270-40D0-A022-BE0C2CE0E0F9}">
      <dsp:nvSpPr>
        <dsp:cNvPr id="0" name=""/>
        <dsp:cNvSpPr/>
      </dsp:nvSpPr>
      <dsp:spPr>
        <a:xfrm>
          <a:off x="2537983" y="640628"/>
          <a:ext cx="4037278" cy="931366"/>
        </a:xfrm>
        <a:prstGeom prst="rightArrow">
          <a:avLst>
            <a:gd name="adj1" fmla="val 50000"/>
            <a:gd name="adj2" fmla="val 50000"/>
          </a:avLst>
        </a:prstGeom>
        <a:gradFill rotWithShape="0">
          <a:gsLst>
            <a:gs pos="0">
              <a:schemeClr val="accent2">
                <a:shade val="80000"/>
                <a:hueOff val="0"/>
                <a:satOff val="-5541"/>
                <a:lumOff val="14224"/>
                <a:alphaOff val="0"/>
                <a:shade val="51000"/>
                <a:satMod val="130000"/>
              </a:schemeClr>
            </a:gs>
            <a:gs pos="80000">
              <a:schemeClr val="accent2">
                <a:shade val="80000"/>
                <a:hueOff val="0"/>
                <a:satOff val="-5541"/>
                <a:lumOff val="14224"/>
                <a:alphaOff val="0"/>
                <a:shade val="93000"/>
                <a:satMod val="130000"/>
              </a:schemeClr>
            </a:gs>
            <a:gs pos="100000">
              <a:schemeClr val="accent2">
                <a:shade val="80000"/>
                <a:hueOff val="0"/>
                <a:satOff val="-5541"/>
                <a:lumOff val="1422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254000" bIns="147854" numCol="1" spcCol="1270" anchor="ctr" anchorCtr="0">
          <a:noAutofit/>
        </a:bodyPr>
        <a:lstStyle/>
        <a:p>
          <a:pPr marL="0" lvl="0" indent="0" algn="l" defTabSz="800100">
            <a:lnSpc>
              <a:spcPct val="90000"/>
            </a:lnSpc>
            <a:spcBef>
              <a:spcPct val="0"/>
            </a:spcBef>
            <a:spcAft>
              <a:spcPct val="35000"/>
            </a:spcAft>
            <a:buNone/>
          </a:pPr>
          <a:r>
            <a:rPr lang="en-US" sz="1800" kern="1200" dirty="0"/>
            <a:t> </a:t>
          </a:r>
        </a:p>
      </dsp:txBody>
      <dsp:txXfrm>
        <a:off x="2537983" y="873470"/>
        <a:ext cx="3804437" cy="465683"/>
      </dsp:txXfrm>
    </dsp:sp>
    <dsp:sp modelId="{BDAA7840-D1C8-4712-A97F-749B9B997BBF}">
      <dsp:nvSpPr>
        <dsp:cNvPr id="0" name=""/>
        <dsp:cNvSpPr/>
      </dsp:nvSpPr>
      <dsp:spPr>
        <a:xfrm>
          <a:off x="2537983" y="1357644"/>
          <a:ext cx="1183645" cy="1710138"/>
        </a:xfrm>
        <a:prstGeom prst="rect">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1">
          <a:scrgbClr r="0" g="0" b="0"/>
        </a:fillRef>
        <a:effectRef idx="3">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altLang="en-US" sz="1400" kern="1200" dirty="0">
              <a:latin typeface="Georgia" panose="02040502050405020303" pitchFamily="18" charset="0"/>
            </a:rPr>
            <a:t>Are made each day in a manner that ensures quality</a:t>
          </a:r>
          <a:endParaRPr lang="en-US" sz="1400" kern="1200" dirty="0">
            <a:latin typeface="Georgia" panose="02040502050405020303" pitchFamily="18" charset="0"/>
          </a:endParaRPr>
        </a:p>
      </dsp:txBody>
      <dsp:txXfrm>
        <a:off x="2537983" y="1357644"/>
        <a:ext cx="1183645" cy="1710138"/>
      </dsp:txXfrm>
    </dsp:sp>
    <dsp:sp modelId="{A52F251E-6873-4144-82B8-7D6D16D9F0C2}">
      <dsp:nvSpPr>
        <dsp:cNvPr id="0" name=""/>
        <dsp:cNvSpPr/>
      </dsp:nvSpPr>
      <dsp:spPr>
        <a:xfrm>
          <a:off x="3722141" y="951203"/>
          <a:ext cx="2853121" cy="931366"/>
        </a:xfrm>
        <a:prstGeom prst="rightArrow">
          <a:avLst>
            <a:gd name="adj1" fmla="val 50000"/>
            <a:gd name="adj2" fmla="val 50000"/>
          </a:avLst>
        </a:prstGeom>
        <a:gradFill rotWithShape="0">
          <a:gsLst>
            <a:gs pos="0">
              <a:schemeClr val="accent2">
                <a:shade val="80000"/>
                <a:hueOff val="0"/>
                <a:satOff val="-8311"/>
                <a:lumOff val="21337"/>
                <a:alphaOff val="0"/>
                <a:shade val="51000"/>
                <a:satMod val="130000"/>
              </a:schemeClr>
            </a:gs>
            <a:gs pos="80000">
              <a:schemeClr val="accent2">
                <a:shade val="80000"/>
                <a:hueOff val="0"/>
                <a:satOff val="-8311"/>
                <a:lumOff val="21337"/>
                <a:alphaOff val="0"/>
                <a:shade val="93000"/>
                <a:satMod val="130000"/>
              </a:schemeClr>
            </a:gs>
            <a:gs pos="100000">
              <a:schemeClr val="accent2">
                <a:shade val="80000"/>
                <a:hueOff val="0"/>
                <a:satOff val="-8311"/>
                <a:lumOff val="213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254000" bIns="147854" numCol="1" spcCol="1270" anchor="ctr" anchorCtr="0">
          <a:noAutofit/>
        </a:bodyPr>
        <a:lstStyle/>
        <a:p>
          <a:pPr marL="0" lvl="0" indent="0" algn="l" defTabSz="800100">
            <a:lnSpc>
              <a:spcPct val="90000"/>
            </a:lnSpc>
            <a:spcBef>
              <a:spcPct val="0"/>
            </a:spcBef>
            <a:spcAft>
              <a:spcPct val="35000"/>
            </a:spcAft>
            <a:buNone/>
          </a:pPr>
          <a:endParaRPr lang="en-US" sz="1800" kern="1200" dirty="0"/>
        </a:p>
      </dsp:txBody>
      <dsp:txXfrm>
        <a:off x="3722141" y="1184045"/>
        <a:ext cx="2620280" cy="465683"/>
      </dsp:txXfrm>
    </dsp:sp>
    <dsp:sp modelId="{50E74DFD-4957-4150-9314-B72D4CF49D9D}">
      <dsp:nvSpPr>
        <dsp:cNvPr id="0" name=""/>
        <dsp:cNvSpPr/>
      </dsp:nvSpPr>
      <dsp:spPr>
        <a:xfrm>
          <a:off x="3722141" y="1668219"/>
          <a:ext cx="1183645" cy="1710138"/>
        </a:xfrm>
        <a:prstGeom prst="rect">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1">
          <a:scrgbClr r="0" g="0" b="0"/>
        </a:fillRef>
        <a:effectRef idx="3">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altLang="en-US" sz="1400" kern="1200">
              <a:latin typeface="Georgia" panose="02040502050405020303" pitchFamily="18" charset="0"/>
            </a:rPr>
            <a:t>Perform consistently over their shelf life</a:t>
          </a:r>
          <a:endParaRPr lang="en-US" sz="1400" kern="1200" dirty="0">
            <a:latin typeface="Georgia" panose="02040502050405020303" pitchFamily="18" charset="0"/>
          </a:endParaRPr>
        </a:p>
      </dsp:txBody>
      <dsp:txXfrm>
        <a:off x="3722141" y="1668219"/>
        <a:ext cx="1183645" cy="1710138"/>
      </dsp:txXfrm>
    </dsp:sp>
    <dsp:sp modelId="{03D7799C-9264-4991-990A-A11F097AD8AE}">
      <dsp:nvSpPr>
        <dsp:cNvPr id="0" name=""/>
        <dsp:cNvSpPr/>
      </dsp:nvSpPr>
      <dsp:spPr>
        <a:xfrm>
          <a:off x="4905658" y="1261779"/>
          <a:ext cx="1669604" cy="931366"/>
        </a:xfrm>
        <a:prstGeom prst="rightArrow">
          <a:avLst>
            <a:gd name="adj1" fmla="val 50000"/>
            <a:gd name="adj2" fmla="val 50000"/>
          </a:avLst>
        </a:prstGeom>
        <a:gradFill rotWithShape="0">
          <a:gsLst>
            <a:gs pos="0">
              <a:schemeClr val="accent2">
                <a:shade val="80000"/>
                <a:hueOff val="0"/>
                <a:satOff val="-11081"/>
                <a:lumOff val="28449"/>
                <a:alphaOff val="0"/>
                <a:shade val="51000"/>
                <a:satMod val="130000"/>
              </a:schemeClr>
            </a:gs>
            <a:gs pos="80000">
              <a:schemeClr val="accent2">
                <a:shade val="80000"/>
                <a:hueOff val="0"/>
                <a:satOff val="-11081"/>
                <a:lumOff val="28449"/>
                <a:alphaOff val="0"/>
                <a:shade val="93000"/>
                <a:satMod val="130000"/>
              </a:schemeClr>
            </a:gs>
            <a:gs pos="100000">
              <a:schemeClr val="accent2">
                <a:shade val="80000"/>
                <a:hueOff val="0"/>
                <a:satOff val="-11081"/>
                <a:lumOff val="2844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254000" bIns="147854" numCol="1" spcCol="1270" anchor="ctr" anchorCtr="0">
          <a:noAutofit/>
        </a:bodyPr>
        <a:lstStyle/>
        <a:p>
          <a:pPr marL="0" lvl="0" indent="0" algn="l" defTabSz="800100">
            <a:lnSpc>
              <a:spcPct val="90000"/>
            </a:lnSpc>
            <a:spcBef>
              <a:spcPct val="0"/>
            </a:spcBef>
            <a:spcAft>
              <a:spcPct val="35000"/>
            </a:spcAft>
            <a:buNone/>
          </a:pPr>
          <a:r>
            <a:rPr lang="en-US" sz="1800" kern="1200" dirty="0"/>
            <a:t> </a:t>
          </a:r>
        </a:p>
      </dsp:txBody>
      <dsp:txXfrm>
        <a:off x="4905658" y="1494621"/>
        <a:ext cx="1436763" cy="465683"/>
      </dsp:txXfrm>
    </dsp:sp>
    <dsp:sp modelId="{12FFE8BB-EB9A-4A45-B4BE-DA3282605FEE}">
      <dsp:nvSpPr>
        <dsp:cNvPr id="0" name=""/>
        <dsp:cNvSpPr/>
      </dsp:nvSpPr>
      <dsp:spPr>
        <a:xfrm>
          <a:off x="4905658" y="1978795"/>
          <a:ext cx="1183645" cy="1710138"/>
        </a:xfrm>
        <a:prstGeom prst="rect">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1">
          <a:scrgbClr r="0" g="0" b="0"/>
        </a:fillRef>
        <a:effectRef idx="3">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altLang="en-US" sz="1400" kern="1200" dirty="0">
              <a:latin typeface="Georgia" panose="02040502050405020303" pitchFamily="18" charset="0"/>
            </a:rPr>
            <a:t>Will be available when needed</a:t>
          </a:r>
          <a:endParaRPr lang="en-US" sz="1400" kern="1200" dirty="0">
            <a:latin typeface="Georgia" panose="02040502050405020303" pitchFamily="18" charset="0"/>
          </a:endParaRPr>
        </a:p>
      </dsp:txBody>
      <dsp:txXfrm>
        <a:off x="4905658" y="1978795"/>
        <a:ext cx="1183645" cy="1710138"/>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8527" cy="465165"/>
          </a:xfrm>
          <a:prstGeom prst="rect">
            <a:avLst/>
          </a:prstGeom>
        </p:spPr>
        <p:txBody>
          <a:bodyPr vert="horz" lIns="81691" tIns="40845" rIns="81691" bIns="40845" rtlCol="0"/>
          <a:lstStyle>
            <a:lvl1pPr algn="l">
              <a:defRPr sz="1000"/>
            </a:lvl1pPr>
          </a:lstStyle>
          <a:p>
            <a:pPr>
              <a:defRPr/>
            </a:pPr>
            <a:endParaRPr lang="en-US"/>
          </a:p>
        </p:txBody>
      </p:sp>
      <p:sp>
        <p:nvSpPr>
          <p:cNvPr id="3" name="Date Placeholder 2"/>
          <p:cNvSpPr>
            <a:spLocks noGrp="1"/>
          </p:cNvSpPr>
          <p:nvPr>
            <p:ph type="dt" sz="quarter" idx="1"/>
          </p:nvPr>
        </p:nvSpPr>
        <p:spPr>
          <a:xfrm>
            <a:off x="3970402" y="1"/>
            <a:ext cx="3038527" cy="465165"/>
          </a:xfrm>
          <a:prstGeom prst="rect">
            <a:avLst/>
          </a:prstGeom>
        </p:spPr>
        <p:txBody>
          <a:bodyPr vert="horz" lIns="81691" tIns="40845" rIns="81691" bIns="40845" rtlCol="0"/>
          <a:lstStyle>
            <a:lvl1pPr algn="r">
              <a:defRPr sz="1000"/>
            </a:lvl1pPr>
          </a:lstStyle>
          <a:p>
            <a:pPr>
              <a:defRPr/>
            </a:pPr>
            <a:fld id="{2447260B-E809-401B-B3AE-474F6857B9EF}" type="datetimeFigureOut">
              <a:rPr lang="en-US"/>
              <a:pPr>
                <a:defRPr/>
              </a:pPr>
              <a:t>10/5/2023</a:t>
            </a:fld>
            <a:endParaRPr lang="en-US" dirty="0"/>
          </a:p>
        </p:txBody>
      </p:sp>
      <p:sp>
        <p:nvSpPr>
          <p:cNvPr id="4" name="Footer Placeholder 3"/>
          <p:cNvSpPr>
            <a:spLocks noGrp="1"/>
          </p:cNvSpPr>
          <p:nvPr>
            <p:ph type="ftr" sz="quarter" idx="2"/>
          </p:nvPr>
        </p:nvSpPr>
        <p:spPr>
          <a:xfrm>
            <a:off x="0" y="8829855"/>
            <a:ext cx="3038527" cy="465165"/>
          </a:xfrm>
          <a:prstGeom prst="rect">
            <a:avLst/>
          </a:prstGeom>
        </p:spPr>
        <p:txBody>
          <a:bodyPr vert="horz" lIns="81691" tIns="40845" rIns="81691" bIns="40845" rtlCol="0" anchor="b"/>
          <a:lstStyle>
            <a:lvl1pPr algn="l">
              <a:defRPr sz="1000"/>
            </a:lvl1pPr>
          </a:lstStyle>
          <a:p>
            <a:pPr>
              <a:defRPr/>
            </a:pPr>
            <a:endParaRPr lang="en-US"/>
          </a:p>
        </p:txBody>
      </p:sp>
      <p:sp>
        <p:nvSpPr>
          <p:cNvPr id="5" name="Slide Number Placeholder 4"/>
          <p:cNvSpPr>
            <a:spLocks noGrp="1"/>
          </p:cNvSpPr>
          <p:nvPr>
            <p:ph type="sldNum" sz="quarter" idx="3"/>
          </p:nvPr>
        </p:nvSpPr>
        <p:spPr>
          <a:xfrm>
            <a:off x="3970402" y="8829855"/>
            <a:ext cx="3038527" cy="465165"/>
          </a:xfrm>
          <a:prstGeom prst="rect">
            <a:avLst/>
          </a:prstGeom>
        </p:spPr>
        <p:txBody>
          <a:bodyPr vert="horz" lIns="81691" tIns="40845" rIns="81691" bIns="40845" rtlCol="0" anchor="b"/>
          <a:lstStyle>
            <a:lvl1pPr algn="r">
              <a:defRPr sz="1000"/>
            </a:lvl1pPr>
          </a:lstStyle>
          <a:p>
            <a:pPr>
              <a:defRPr/>
            </a:pPr>
            <a:fld id="{5A13D4B8-F0D2-4176-93C7-0EA9900B45D7}" type="slidenum">
              <a:rPr lang="en-US"/>
              <a:pPr>
                <a:defRPr/>
              </a:pPr>
              <a:t>‹#›</a:t>
            </a:fld>
            <a:endParaRPr lang="en-US" dirty="0"/>
          </a:p>
        </p:txBody>
      </p:sp>
    </p:spTree>
    <p:extLst>
      <p:ext uri="{BB962C8B-B14F-4D97-AF65-F5344CB8AC3E}">
        <p14:creationId xmlns:p14="http://schemas.microsoft.com/office/powerpoint/2010/main" val="19131932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1"/>
          <p:cNvSpPr>
            <a:spLocks noGrp="1" noRot="1" noChangeAspect="1" noChangeArrowheads="1"/>
          </p:cNvSpPr>
          <p:nvPr>
            <p:ph type="sldImg"/>
          </p:nvPr>
        </p:nvSpPr>
        <p:spPr bwMode="auto">
          <a:xfrm>
            <a:off x="1181100" y="706438"/>
            <a:ext cx="4646613" cy="3484562"/>
          </a:xfrm>
          <a:prstGeom prst="rect">
            <a:avLst/>
          </a:prstGeom>
          <a:noFill/>
          <a:ln w="9525">
            <a:noFill/>
            <a:round/>
            <a:headEnd/>
            <a:tailEnd/>
          </a:ln>
        </p:spPr>
      </p:sp>
      <p:sp>
        <p:nvSpPr>
          <p:cNvPr id="2050" name="Rectangle 2"/>
          <p:cNvSpPr>
            <a:spLocks noGrp="1" noChangeArrowheads="1"/>
          </p:cNvSpPr>
          <p:nvPr>
            <p:ph type="body"/>
          </p:nvPr>
        </p:nvSpPr>
        <p:spPr bwMode="auto">
          <a:xfrm>
            <a:off x="700746" y="4415618"/>
            <a:ext cx="5607437" cy="418234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ru-RU" noProof="0"/>
          </a:p>
        </p:txBody>
      </p:sp>
      <p:sp>
        <p:nvSpPr>
          <p:cNvPr id="2051" name="Rectangle 3"/>
          <p:cNvSpPr>
            <a:spLocks noGrp="1" noChangeArrowheads="1"/>
          </p:cNvSpPr>
          <p:nvPr>
            <p:ph type="hdr"/>
          </p:nvPr>
        </p:nvSpPr>
        <p:spPr bwMode="auto">
          <a:xfrm>
            <a:off x="0" y="0"/>
            <a:ext cx="3041472" cy="46378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2" name="Rectangle 4"/>
          <p:cNvSpPr>
            <a:spLocks noGrp="1" noChangeArrowheads="1"/>
          </p:cNvSpPr>
          <p:nvPr>
            <p:ph type="dt"/>
          </p:nvPr>
        </p:nvSpPr>
        <p:spPr bwMode="auto">
          <a:xfrm>
            <a:off x="3967457" y="0"/>
            <a:ext cx="3041472" cy="46378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3" name="Rectangle 5"/>
          <p:cNvSpPr>
            <a:spLocks noGrp="1" noChangeArrowheads="1"/>
          </p:cNvSpPr>
          <p:nvPr>
            <p:ph type="ftr"/>
          </p:nvPr>
        </p:nvSpPr>
        <p:spPr bwMode="auto">
          <a:xfrm>
            <a:off x="0" y="8831235"/>
            <a:ext cx="3041472" cy="46378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4" name="Rectangle 6"/>
          <p:cNvSpPr>
            <a:spLocks noGrp="1" noChangeArrowheads="1"/>
          </p:cNvSpPr>
          <p:nvPr>
            <p:ph type="sldNum"/>
          </p:nvPr>
        </p:nvSpPr>
        <p:spPr bwMode="auto">
          <a:xfrm>
            <a:off x="3967457" y="8831235"/>
            <a:ext cx="3041472" cy="46378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fld id="{D3E9CFB9-F6A3-4C83-B073-D328CD2C617A}" type="slidenum">
              <a:rPr lang="ru-RU"/>
              <a:pPr>
                <a:defRPr/>
              </a:pPr>
              <a:t>‹#›</a:t>
            </a:fld>
            <a:endParaRPr lang="ru-RU"/>
          </a:p>
        </p:txBody>
      </p:sp>
    </p:spTree>
    <p:extLst>
      <p:ext uri="{BB962C8B-B14F-4D97-AF65-F5344CB8AC3E}">
        <p14:creationId xmlns:p14="http://schemas.microsoft.com/office/powerpoint/2010/main" val="76674467"/>
      </p:ext>
    </p:extLst>
  </p:cSld>
  <p:clrMap bg1="lt1" tx1="dk1" bg2="lt2" tx2="dk2" accent1="accent1" accent2="accent2" accent3="accent3" accent4="accent4" accent5="accent5" accent6="accent6" hlink="hlink" folHlink="folHlink"/>
  <p:hf dt="0"/>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p:nvPr>
        </p:nvSpPr>
        <p:spPr>
          <a:noFill/>
        </p:spPr>
        <p:txBody>
          <a:bodyPr/>
          <a:lstStyle/>
          <a:p>
            <a:fld id="{98D1E30A-5FA3-4C7D-9DE1-BC4F3C769BF1}" type="slidenum">
              <a:rPr lang="ru-RU" smtClean="0"/>
              <a:pPr/>
              <a:t>1</a:t>
            </a:fld>
            <a:endParaRPr lang="ru-RU"/>
          </a:p>
        </p:txBody>
      </p:sp>
      <p:sp>
        <p:nvSpPr>
          <p:cNvPr id="11267" name="Rectangle 1"/>
          <p:cNvSpPr>
            <a:spLocks noGrp="1" noRot="1" noChangeAspect="1" noChangeArrowheads="1" noTextEdit="1"/>
          </p:cNvSpPr>
          <p:nvPr>
            <p:ph type="sldImg"/>
          </p:nvPr>
        </p:nvSpPr>
        <p:spPr>
          <a:xfrm>
            <a:off x="1181100" y="706438"/>
            <a:ext cx="4648200" cy="3486150"/>
          </a:xfrm>
          <a:solidFill>
            <a:srgbClr val="FFFFFF"/>
          </a:solidFill>
          <a:ln>
            <a:solidFill>
              <a:srgbClr val="000000"/>
            </a:solidFill>
            <a:miter lim="800000"/>
          </a:ln>
        </p:spPr>
      </p:sp>
      <p:sp>
        <p:nvSpPr>
          <p:cNvPr id="11268" name="Rectangle 2"/>
          <p:cNvSpPr>
            <a:spLocks noGrp="1" noChangeArrowheads="1"/>
          </p:cNvSpPr>
          <p:nvPr>
            <p:ph type="body" idx="1"/>
          </p:nvPr>
        </p:nvSpPr>
        <p:spPr>
          <a:xfrm>
            <a:off x="700746" y="4415619"/>
            <a:ext cx="5608909" cy="4183724"/>
          </a:xfrm>
          <a:noFill/>
          <a:ln/>
        </p:spPr>
        <p:txBody>
          <a:bodyPr wrap="none" anchor="ctr"/>
          <a:lstStyle/>
          <a:p>
            <a:pPr eaLnBrk="1" hangingPunct="1"/>
            <a:endParaRPr lang="en-IE" i="0" dirty="0">
              <a:latin typeface="Calibri"/>
              <a:cs typeface="Calibri"/>
            </a:endParaRPr>
          </a:p>
        </p:txBody>
      </p:sp>
    </p:spTree>
    <p:extLst>
      <p:ext uri="{BB962C8B-B14F-4D97-AF65-F5344CB8AC3E}">
        <p14:creationId xmlns:p14="http://schemas.microsoft.com/office/powerpoint/2010/main" val="27299850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449263" rtl="0" eaLnBrk="0" fontAlgn="base" latinLnBrk="0" hangingPunct="0">
              <a:lnSpc>
                <a:spcPct val="100000"/>
              </a:lnSpc>
              <a:spcBef>
                <a:spcPct val="30000"/>
              </a:spcBef>
              <a:spcAft>
                <a:spcPct val="0"/>
              </a:spcAft>
              <a:buClr>
                <a:srgbClr val="000000"/>
              </a:buClr>
              <a:buSzPct val="100000"/>
              <a:buFont typeface="Arial" panose="020B0604020202020204" pitchFamily="34" charset="0"/>
              <a:buChar char="•"/>
              <a:tabLst/>
              <a:defRPr/>
            </a:pPr>
            <a:endParaRPr lang="en-US" dirty="0">
              <a:latin typeface="+mn-lt"/>
            </a:endParaRPr>
          </a:p>
          <a:p>
            <a:endParaRPr lang="en-US" dirty="0"/>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10</a:t>
            </a:fld>
            <a:endParaRPr lang="ru-RU"/>
          </a:p>
        </p:txBody>
      </p:sp>
    </p:spTree>
    <p:extLst>
      <p:ext uri="{BB962C8B-B14F-4D97-AF65-F5344CB8AC3E}">
        <p14:creationId xmlns:p14="http://schemas.microsoft.com/office/powerpoint/2010/main" val="20690517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11</a:t>
            </a:fld>
            <a:endParaRPr lang="ru-RU"/>
          </a:p>
        </p:txBody>
      </p:sp>
    </p:spTree>
    <p:extLst>
      <p:ext uri="{BB962C8B-B14F-4D97-AF65-F5344CB8AC3E}">
        <p14:creationId xmlns:p14="http://schemas.microsoft.com/office/powerpoint/2010/main" val="19859572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b="1"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12</a:t>
            </a:fld>
            <a:endParaRPr lang="ru-RU"/>
          </a:p>
        </p:txBody>
      </p:sp>
    </p:spTree>
    <p:extLst>
      <p:ext uri="{BB962C8B-B14F-4D97-AF65-F5344CB8AC3E}">
        <p14:creationId xmlns:p14="http://schemas.microsoft.com/office/powerpoint/2010/main" val="16175464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b="1"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13</a:t>
            </a:fld>
            <a:endParaRPr lang="ru-RU"/>
          </a:p>
        </p:txBody>
      </p:sp>
    </p:spTree>
    <p:extLst>
      <p:ext uri="{BB962C8B-B14F-4D97-AF65-F5344CB8AC3E}">
        <p14:creationId xmlns:p14="http://schemas.microsoft.com/office/powerpoint/2010/main" val="22128686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b="1"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14</a:t>
            </a:fld>
            <a:endParaRPr lang="ru-RU"/>
          </a:p>
        </p:txBody>
      </p:sp>
    </p:spTree>
    <p:extLst>
      <p:ext uri="{BB962C8B-B14F-4D97-AF65-F5344CB8AC3E}">
        <p14:creationId xmlns:p14="http://schemas.microsoft.com/office/powerpoint/2010/main" val="26164026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IE" dirty="0"/>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15</a:t>
            </a:fld>
            <a:endParaRPr lang="ru-RU"/>
          </a:p>
        </p:txBody>
      </p:sp>
    </p:spTree>
    <p:extLst>
      <p:ext uri="{BB962C8B-B14F-4D97-AF65-F5344CB8AC3E}">
        <p14:creationId xmlns:p14="http://schemas.microsoft.com/office/powerpoint/2010/main" val="11073341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dirty="0">
              <a:latin typeface="Times New Roman"/>
              <a:cs typeface="Times New Roman"/>
            </a:endParaRPr>
          </a:p>
          <a:p>
            <a:pPr>
              <a:lnSpc>
                <a:spcPct val="90000"/>
              </a:lnSpc>
              <a:spcBef>
                <a:spcPts val="800"/>
              </a:spcBef>
              <a:spcAft>
                <a:spcPts val="0"/>
              </a:spcAft>
            </a:pPr>
            <a:endParaRPr lang="en-US"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16</a:t>
            </a:fld>
            <a:endParaRPr lang="ru-RU"/>
          </a:p>
        </p:txBody>
      </p:sp>
    </p:spTree>
    <p:extLst>
      <p:ext uri="{BB962C8B-B14F-4D97-AF65-F5344CB8AC3E}">
        <p14:creationId xmlns:p14="http://schemas.microsoft.com/office/powerpoint/2010/main" val="28393672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dirty="0">
              <a:latin typeface="Times New Roman"/>
              <a:cs typeface="Times New Roman"/>
            </a:endParaRPr>
          </a:p>
          <a:p>
            <a:pPr>
              <a:lnSpc>
                <a:spcPct val="90000"/>
              </a:lnSpc>
              <a:spcBef>
                <a:spcPts val="800"/>
              </a:spcBef>
              <a:spcAft>
                <a:spcPts val="0"/>
              </a:spcAft>
            </a:pPr>
            <a:endParaRPr lang="en-US"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17</a:t>
            </a:fld>
            <a:endParaRPr lang="ru-RU"/>
          </a:p>
        </p:txBody>
      </p:sp>
    </p:spTree>
    <p:extLst>
      <p:ext uri="{BB962C8B-B14F-4D97-AF65-F5344CB8AC3E}">
        <p14:creationId xmlns:p14="http://schemas.microsoft.com/office/powerpoint/2010/main" val="24264487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dirty="0">
              <a:latin typeface="Times New Roman"/>
              <a:cs typeface="Times New Roman"/>
            </a:endParaRPr>
          </a:p>
          <a:p>
            <a:pPr>
              <a:lnSpc>
                <a:spcPct val="90000"/>
              </a:lnSpc>
              <a:spcBef>
                <a:spcPts val="800"/>
              </a:spcBef>
              <a:spcAft>
                <a:spcPts val="0"/>
              </a:spcAft>
            </a:pPr>
            <a:endParaRPr lang="en-US"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18</a:t>
            </a:fld>
            <a:endParaRPr lang="ru-RU"/>
          </a:p>
        </p:txBody>
      </p:sp>
    </p:spTree>
    <p:extLst>
      <p:ext uri="{BB962C8B-B14F-4D97-AF65-F5344CB8AC3E}">
        <p14:creationId xmlns:p14="http://schemas.microsoft.com/office/powerpoint/2010/main" val="29307158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b="1"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19</a:t>
            </a:fld>
            <a:endParaRPr lang="ru-RU"/>
          </a:p>
        </p:txBody>
      </p:sp>
    </p:spTree>
    <p:extLst>
      <p:ext uri="{BB962C8B-B14F-4D97-AF65-F5344CB8AC3E}">
        <p14:creationId xmlns:p14="http://schemas.microsoft.com/office/powerpoint/2010/main" val="19381487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706438"/>
            <a:ext cx="4646613"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cs typeface="Times New Roman"/>
            </a:endParaRPr>
          </a:p>
        </p:txBody>
      </p:sp>
      <p:sp>
        <p:nvSpPr>
          <p:cNvPr id="4" name="Header Placeholder 3"/>
          <p:cNvSpPr>
            <a:spLocks noGrp="1"/>
          </p:cNvSpPr>
          <p:nvPr>
            <p:ph type="hdr"/>
          </p:nvPr>
        </p:nvSpPr>
        <p:spPr/>
        <p:txBody>
          <a:bodyPr/>
          <a:lstStyle/>
          <a:p>
            <a:pPr marL="0" marR="0" lvl="0" indent="0" algn="l"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
        <p:nvSpPr>
          <p:cNvPr id="5" name="Footer Placeholder 4"/>
          <p:cNvSpPr>
            <a:spLocks noGrp="1"/>
          </p:cNvSpPr>
          <p:nvPr>
            <p:ph type="ftr"/>
          </p:nvPr>
        </p:nvSpPr>
        <p:spPr/>
        <p:txBody>
          <a:bodyPr/>
          <a:lstStyle/>
          <a:p>
            <a:pPr marL="0" marR="0" lvl="0" indent="0" algn="l"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
        <p:nvSpPr>
          <p:cNvPr id="6" name="Slide Number Placeholder 5"/>
          <p:cNvSpPr>
            <a:spLocks noGrp="1"/>
          </p:cNvSpPr>
          <p:nvPr>
            <p:ph type="sldNum"/>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fld id="{D3E9CFB9-F6A3-4C83-B073-D328CD2C617A}" type="slidenum">
              <a:rPr kumimoji="0" lang="ru-RU"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t>2</a:t>
            </a:fld>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Tree>
    <p:extLst>
      <p:ext uri="{BB962C8B-B14F-4D97-AF65-F5344CB8AC3E}">
        <p14:creationId xmlns:p14="http://schemas.microsoft.com/office/powerpoint/2010/main" val="1138878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800"/>
              </a:spcBef>
              <a:spcAft>
                <a:spcPts val="0"/>
              </a:spcAft>
            </a:pPr>
            <a:endParaRPr lang="en-US"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20</a:t>
            </a:fld>
            <a:endParaRPr lang="ru-RU"/>
          </a:p>
        </p:txBody>
      </p:sp>
    </p:spTree>
    <p:extLst>
      <p:ext uri="{BB962C8B-B14F-4D97-AF65-F5344CB8AC3E}">
        <p14:creationId xmlns:p14="http://schemas.microsoft.com/office/powerpoint/2010/main" val="36498156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IE"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21</a:t>
            </a:fld>
            <a:endParaRPr lang="ru-RU"/>
          </a:p>
        </p:txBody>
      </p:sp>
    </p:spTree>
    <p:extLst>
      <p:ext uri="{BB962C8B-B14F-4D97-AF65-F5344CB8AC3E}">
        <p14:creationId xmlns:p14="http://schemas.microsoft.com/office/powerpoint/2010/main" val="8419238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94BB889-1698-4B1C-B539-9FB204DF5558}" type="slidenum">
              <a:rPr lang="en-GB" smtClean="0"/>
              <a:pPr/>
              <a:t>22</a:t>
            </a:fld>
            <a:endParaRPr lang="en-GB"/>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w="9525"/>
        </p:spPr>
        <p:txBody>
          <a:bodyPr/>
          <a:lstStyle/>
          <a:p>
            <a:endParaRPr lang="en-GB" dirty="0">
              <a:cs typeface="Times New Roman"/>
            </a:endParaRPr>
          </a:p>
        </p:txBody>
      </p:sp>
    </p:spTree>
    <p:extLst>
      <p:ext uri="{BB962C8B-B14F-4D97-AF65-F5344CB8AC3E}">
        <p14:creationId xmlns:p14="http://schemas.microsoft.com/office/powerpoint/2010/main" val="25523174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23</a:t>
            </a:fld>
            <a:endParaRPr lang="ru-RU"/>
          </a:p>
        </p:txBody>
      </p:sp>
    </p:spTree>
    <p:extLst>
      <p:ext uri="{BB962C8B-B14F-4D97-AF65-F5344CB8AC3E}">
        <p14:creationId xmlns:p14="http://schemas.microsoft.com/office/powerpoint/2010/main" val="17422368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66975" y="0"/>
            <a:ext cx="1924050" cy="1443038"/>
          </a:xfrm>
        </p:spPr>
      </p:sp>
      <p:sp>
        <p:nvSpPr>
          <p:cNvPr id="3" name="Notes Placeholder 2"/>
          <p:cNvSpPr>
            <a:spLocks noGrp="1"/>
          </p:cNvSpPr>
          <p:nvPr>
            <p:ph type="body" idx="1"/>
          </p:nvPr>
        </p:nvSpPr>
        <p:spPr>
          <a:xfrm>
            <a:off x="386080" y="1487107"/>
            <a:ext cx="6228080" cy="6717792"/>
          </a:xfrm>
        </p:spPr>
        <p:txBody>
          <a:bodyPr/>
          <a:lstStyle/>
          <a:p>
            <a:pPr marL="201930" lvl="1" indent="0" algn="just">
              <a:spcBef>
                <a:spcPct val="20000"/>
              </a:spcBef>
              <a:spcAft>
                <a:spcPts val="600"/>
              </a:spcAft>
            </a:pPr>
            <a:endParaRPr lang="en-US" dirty="0">
              <a:latin typeface="Times New Roman"/>
              <a:cs typeface="Times New Roman"/>
            </a:endParaRPr>
          </a:p>
          <a:p>
            <a:pPr marL="201930" lvl="1" indent="0" algn="just">
              <a:spcBef>
                <a:spcPct val="20000"/>
              </a:spcBef>
              <a:spcAft>
                <a:spcPts val="600"/>
              </a:spcAft>
              <a:buFont typeface="Calibri" pitchFamily="18" charset="0"/>
              <a:buNone/>
            </a:pPr>
            <a:endParaRPr lang="en-US" b="1" dirty="0">
              <a:cs typeface="Times New Roman"/>
            </a:endParaRPr>
          </a:p>
          <a:p>
            <a:pPr marL="373380" lvl="1" indent="-171450" algn="just">
              <a:spcBef>
                <a:spcPct val="20000"/>
              </a:spcBef>
              <a:spcAft>
                <a:spcPts val="600"/>
              </a:spcAft>
              <a:buFont typeface="Wingdings" pitchFamily="18" charset="0"/>
              <a:buChar char="§"/>
            </a:pPr>
            <a:endParaRPr lang="en-US" b="1" dirty="0">
              <a:cs typeface="Times New Roman"/>
            </a:endParaRPr>
          </a:p>
          <a:p>
            <a:pPr marL="201930" lvl="1" algn="just">
              <a:spcBef>
                <a:spcPct val="20000"/>
              </a:spcBef>
              <a:spcAft>
                <a:spcPts val="600"/>
              </a:spcAft>
            </a:pPr>
            <a:endParaRPr lang="en-US" dirty="0">
              <a:ea typeface="ＭＳ Ｐゴシック"/>
              <a:cs typeface="Times New Roman"/>
            </a:endParaRPr>
          </a:p>
          <a:p>
            <a:endParaRPr lang="en-US" altLang="ja-JP" dirty="0">
              <a:latin typeface="Times New Roman"/>
              <a:ea typeface="ＭＳ Ｐゴシック"/>
              <a:cs typeface="Times New Roman"/>
            </a:endParaRPr>
          </a:p>
          <a:p>
            <a:endParaRPr lang="en-US" altLang="ja-JP" dirty="0">
              <a:latin typeface="Times New Roman"/>
              <a:ea typeface="ＭＳ Ｐゴシック"/>
              <a:cs typeface="Times New Roman"/>
            </a:endParaRPr>
          </a:p>
        </p:txBody>
      </p:sp>
    </p:spTree>
    <p:extLst>
      <p:ext uri="{BB962C8B-B14F-4D97-AF65-F5344CB8AC3E}">
        <p14:creationId xmlns:p14="http://schemas.microsoft.com/office/powerpoint/2010/main" val="33043021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66975" y="0"/>
            <a:ext cx="1924050" cy="1443038"/>
          </a:xfrm>
        </p:spPr>
      </p:sp>
      <p:sp>
        <p:nvSpPr>
          <p:cNvPr id="3" name="Notes Placeholder 2"/>
          <p:cNvSpPr>
            <a:spLocks noGrp="1"/>
          </p:cNvSpPr>
          <p:nvPr>
            <p:ph type="body" idx="1"/>
          </p:nvPr>
        </p:nvSpPr>
        <p:spPr>
          <a:xfrm>
            <a:off x="386080" y="1487107"/>
            <a:ext cx="6228080" cy="6717792"/>
          </a:xfrm>
        </p:spPr>
        <p:txBody>
          <a:bodyPr/>
          <a:lstStyle/>
          <a:p>
            <a:endParaRPr lang="en-US" altLang="ja-JP" dirty="0">
              <a:latin typeface="Times New Roman"/>
              <a:ea typeface="ＭＳ Ｐゴシック"/>
              <a:cs typeface="Times New Roman"/>
            </a:endParaRPr>
          </a:p>
        </p:txBody>
      </p:sp>
    </p:spTree>
    <p:extLst>
      <p:ext uri="{BB962C8B-B14F-4D97-AF65-F5344CB8AC3E}">
        <p14:creationId xmlns:p14="http://schemas.microsoft.com/office/powerpoint/2010/main" val="28520631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indent="0">
              <a:buFont typeface="Calibri" pitchFamily="18" charset="0"/>
              <a:buNone/>
            </a:pPr>
            <a:endParaRPr lang="en-US" dirty="0">
              <a:latin typeface="Times New Roman"/>
              <a:cs typeface="Times New Roman"/>
            </a:endParaRPr>
          </a:p>
          <a:p>
            <a:endParaRPr lang="en-US" altLang="ja-JP" b="1" dirty="0">
              <a:latin typeface="Times New Roman"/>
              <a:ea typeface="ＭＳ Ｐゴシック"/>
              <a:cs typeface="Times New Roman"/>
            </a:endParaRPr>
          </a:p>
          <a:p>
            <a:pPr>
              <a:buFont typeface="Calibri" pitchFamily="18" charset="0"/>
            </a:pPr>
            <a:endParaRPr lang="en-US" dirty="0">
              <a:latin typeface="Times New Roman"/>
              <a:ea typeface="ＭＳ Ｐゴシック"/>
              <a:cs typeface="Times New Roman"/>
            </a:endParaRPr>
          </a:p>
          <a:p>
            <a:endParaRPr lang="en-US" dirty="0">
              <a:latin typeface="Times New Roman"/>
              <a:cs typeface="Times New Roman"/>
            </a:endParaRPr>
          </a:p>
          <a:p>
            <a:endParaRPr lang="en-US" dirty="0">
              <a:latin typeface="Times New Roman"/>
              <a:cs typeface="Times New Roman"/>
            </a:endParaRPr>
          </a:p>
        </p:txBody>
      </p:sp>
      <p:sp>
        <p:nvSpPr>
          <p:cNvPr id="4" name="Slide Number Placeholder 3"/>
          <p:cNvSpPr>
            <a:spLocks noGrp="1"/>
          </p:cNvSpPr>
          <p:nvPr>
            <p:ph type="sldNum" sz="quarter" idx="5"/>
          </p:nvPr>
        </p:nvSpPr>
        <p:spPr/>
        <p:txBody>
          <a:bodyPr/>
          <a:lstStyle/>
          <a:p>
            <a:fld id="{FD6BFD67-7013-45F4-9856-8A2963600666}" type="slidenum">
              <a:rPr lang="en-US" smtClean="0"/>
              <a:t>26</a:t>
            </a:fld>
            <a:endParaRPr lang="en-US"/>
          </a:p>
        </p:txBody>
      </p:sp>
    </p:spTree>
    <p:extLst>
      <p:ext uri="{BB962C8B-B14F-4D97-AF65-F5344CB8AC3E}">
        <p14:creationId xmlns:p14="http://schemas.microsoft.com/office/powerpoint/2010/main" val="14598070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Times New Roman"/>
              <a:cs typeface="Times New Roman"/>
            </a:endParaRPr>
          </a:p>
          <a:p>
            <a:endParaRPr lang="en-US" dirty="0">
              <a:latin typeface="Times New Roman"/>
              <a:cs typeface="Times New Roman"/>
            </a:endParaRPr>
          </a:p>
          <a:p>
            <a:endParaRPr lang="en-US" b="1" dirty="0">
              <a:cs typeface="Times New Roman"/>
            </a:endParaRPr>
          </a:p>
          <a:p>
            <a:endParaRPr lang="en-US" dirty="0">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27</a:t>
            </a:fld>
            <a:endParaRPr lang="ru-RU"/>
          </a:p>
        </p:txBody>
      </p:sp>
    </p:spTree>
    <p:extLst>
      <p:ext uri="{BB962C8B-B14F-4D97-AF65-F5344CB8AC3E}">
        <p14:creationId xmlns:p14="http://schemas.microsoft.com/office/powerpoint/2010/main" val="5295776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28</a:t>
            </a:fld>
            <a:endParaRPr lang="ru-RU"/>
          </a:p>
        </p:txBody>
      </p:sp>
    </p:spTree>
    <p:extLst>
      <p:ext uri="{BB962C8B-B14F-4D97-AF65-F5344CB8AC3E}">
        <p14:creationId xmlns:p14="http://schemas.microsoft.com/office/powerpoint/2010/main" val="11806264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29</a:t>
            </a:fld>
            <a:endParaRPr lang="ru-RU"/>
          </a:p>
        </p:txBody>
      </p:sp>
    </p:spTree>
    <p:extLst>
      <p:ext uri="{BB962C8B-B14F-4D97-AF65-F5344CB8AC3E}">
        <p14:creationId xmlns:p14="http://schemas.microsoft.com/office/powerpoint/2010/main" val="39440410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pPr marL="487680" lvl="1" indent="0" algn="just">
              <a:spcBef>
                <a:spcPct val="20000"/>
              </a:spcBef>
              <a:spcAft>
                <a:spcPts val="600"/>
              </a:spcAft>
            </a:pPr>
            <a:endParaRPr lang="en-US" dirty="0">
              <a:latin typeface="Times New Roman"/>
              <a:cs typeface="Times New Roman"/>
            </a:endParaRPr>
          </a:p>
          <a:p>
            <a:pPr marL="487680" lvl="1" indent="0" algn="just">
              <a:spcBef>
                <a:spcPct val="20000"/>
              </a:spcBef>
              <a:spcAft>
                <a:spcPts val="600"/>
              </a:spcAft>
            </a:pPr>
            <a:endParaRPr lang="en-US" i="0" u="none" strike="noStrike" dirty="0">
              <a:solidFill>
                <a:srgbClr val="000000"/>
              </a:solidFill>
              <a:effectLst/>
              <a:latin typeface="Times New Roman"/>
              <a:cs typeface="Times New Roman"/>
            </a:endParaRPr>
          </a:p>
          <a:p>
            <a:pPr marL="457200" lvl="1" indent="0" algn="just">
              <a:spcBef>
                <a:spcPct val="20000"/>
              </a:spcBef>
              <a:spcAft>
                <a:spcPts val="600"/>
              </a:spcAft>
            </a:pPr>
            <a:endParaRPr lang="en-US" dirty="0">
              <a:latin typeface="Times New Roman"/>
              <a:cs typeface="Times New Roman"/>
            </a:endParaRPr>
          </a:p>
          <a:p>
            <a:pPr marL="457200" lvl="1" indent="0" algn="just">
              <a:spcBef>
                <a:spcPct val="20000"/>
              </a:spcBef>
              <a:spcAft>
                <a:spcPts val="600"/>
              </a:spcAft>
            </a:pPr>
            <a:endParaRPr lang="en-US" dirty="0">
              <a:latin typeface="Times New Roman"/>
              <a:cs typeface="Times New Roman"/>
            </a:endParaRPr>
          </a:p>
          <a:p>
            <a:pPr marL="457200" lvl="1" indent="0" algn="just">
              <a:spcBef>
                <a:spcPct val="20000"/>
              </a:spcBef>
              <a:spcAft>
                <a:spcPts val="600"/>
              </a:spcAft>
            </a:pPr>
            <a:endParaRPr lang="en-US" dirty="0">
              <a:latin typeface="Times New Roman"/>
              <a:cs typeface="Times New Roman"/>
            </a:endParaRPr>
          </a:p>
        </p:txBody>
      </p:sp>
      <p:sp>
        <p:nvSpPr>
          <p:cNvPr id="4" name="Slide Number Placeholder 3"/>
          <p:cNvSpPr>
            <a:spLocks noGrp="1"/>
          </p:cNvSpPr>
          <p:nvPr>
            <p:ph type="sldNum" sz="quarter" idx="10"/>
          </p:nvPr>
        </p:nvSpPr>
        <p:spPr/>
        <p:txBody>
          <a:bodyPr/>
          <a:lstStyle/>
          <a:p>
            <a:fld id="{44F09341-5F7D-476B-8B00-41050282191D}" type="slidenum">
              <a:rPr lang="en-US" smtClean="0"/>
              <a:pPr/>
              <a:t>3</a:t>
            </a:fld>
            <a:endParaRPr lang="en-US"/>
          </a:p>
        </p:txBody>
      </p:sp>
    </p:spTree>
    <p:extLst>
      <p:ext uri="{BB962C8B-B14F-4D97-AF65-F5344CB8AC3E}">
        <p14:creationId xmlns:p14="http://schemas.microsoft.com/office/powerpoint/2010/main" val="5676328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800"/>
              </a:spcBef>
              <a:spcAft>
                <a:spcPts val="0"/>
              </a:spcAft>
            </a:pPr>
            <a:endParaRPr lang="en-US"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30</a:t>
            </a:fld>
            <a:endParaRPr lang="ru-RU"/>
          </a:p>
        </p:txBody>
      </p:sp>
    </p:spTree>
    <p:extLst>
      <p:ext uri="{BB962C8B-B14F-4D97-AF65-F5344CB8AC3E}">
        <p14:creationId xmlns:p14="http://schemas.microsoft.com/office/powerpoint/2010/main" val="5621128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31</a:t>
            </a:fld>
            <a:endParaRPr lang="ru-RU"/>
          </a:p>
        </p:txBody>
      </p:sp>
    </p:spTree>
    <p:extLst>
      <p:ext uri="{BB962C8B-B14F-4D97-AF65-F5344CB8AC3E}">
        <p14:creationId xmlns:p14="http://schemas.microsoft.com/office/powerpoint/2010/main" val="34968831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latin typeface="Times New Roman"/>
              <a:cs typeface="Times New Roman"/>
            </a:endParaRPr>
          </a:p>
          <a:p>
            <a:pPr marL="487680" lvl="1" algn="just">
              <a:spcBef>
                <a:spcPct val="20000"/>
              </a:spcBef>
              <a:spcAft>
                <a:spcPts val="600"/>
              </a:spcAft>
            </a:pPr>
            <a:endParaRPr lang="en-US" dirty="0">
              <a:latin typeface="Times New Roman"/>
              <a:cs typeface="Times New Roman"/>
            </a:endParaRPr>
          </a:p>
          <a:p>
            <a:pPr marL="487680" lvl="1" algn="just">
              <a:spcBef>
                <a:spcPct val="20000"/>
              </a:spcBef>
              <a:spcAft>
                <a:spcPts val="600"/>
              </a:spcAft>
            </a:pPr>
            <a:endParaRPr lang="en-US"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32</a:t>
            </a:fld>
            <a:endParaRPr lang="ru-RU"/>
          </a:p>
        </p:txBody>
      </p:sp>
    </p:spTree>
    <p:extLst>
      <p:ext uri="{BB962C8B-B14F-4D97-AF65-F5344CB8AC3E}">
        <p14:creationId xmlns:p14="http://schemas.microsoft.com/office/powerpoint/2010/main" val="11763719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93863" y="228600"/>
            <a:ext cx="3851275" cy="2887663"/>
          </a:xfrm>
        </p:spPr>
      </p:sp>
      <p:sp>
        <p:nvSpPr>
          <p:cNvPr id="28675" name="Notes Placeholder 2"/>
          <p:cNvSpPr>
            <a:spLocks noGrp="1"/>
          </p:cNvSpPr>
          <p:nvPr>
            <p:ph type="body" idx="1"/>
          </p:nvPr>
        </p:nvSpPr>
        <p:spPr>
          <a:xfrm>
            <a:off x="533400" y="3352800"/>
            <a:ext cx="5943600" cy="7086599"/>
          </a:xfrm>
          <a:noFill/>
        </p:spPr>
        <p:txBody>
          <a:bodyPr/>
          <a:lstStyle/>
          <a:p>
            <a:endParaRPr lang="en-US" altLang="en-US" dirty="0"/>
          </a:p>
        </p:txBody>
      </p:sp>
    </p:spTree>
    <p:extLst>
      <p:ext uri="{BB962C8B-B14F-4D97-AF65-F5344CB8AC3E}">
        <p14:creationId xmlns:p14="http://schemas.microsoft.com/office/powerpoint/2010/main" val="355218952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90000"/>
              </a:lnSpc>
              <a:spcBef>
                <a:spcPts val="0"/>
              </a:spcBef>
              <a:spcAft>
                <a:spcPts val="800"/>
              </a:spcAft>
              <a:buFont typeface="Arial,Sans-Serif"/>
              <a:buChar char="•"/>
            </a:pPr>
            <a:endParaRPr lang="en-US" dirty="0">
              <a:latin typeface="Times New Roman"/>
              <a:cs typeface="Times New Roman"/>
            </a:endParaRPr>
          </a:p>
          <a:p>
            <a:pPr marL="0" indent="0"/>
            <a:endParaRPr lang="en-US" dirty="0">
              <a:latin typeface="Calibri"/>
              <a:cs typeface="Calibri"/>
            </a:endParaRPr>
          </a:p>
          <a:p>
            <a:endParaRPr lang="en-US" dirty="0">
              <a:latin typeface="Calibri"/>
              <a:cs typeface="Calibri"/>
            </a:endParaRPr>
          </a:p>
          <a:p>
            <a:endParaRPr lang="en-US" dirty="0">
              <a:latin typeface="Calibri"/>
              <a:cs typeface="Calibri"/>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34</a:t>
            </a:fld>
            <a:endParaRPr lang="ru-RU"/>
          </a:p>
        </p:txBody>
      </p:sp>
    </p:spTree>
    <p:extLst>
      <p:ext uri="{BB962C8B-B14F-4D97-AF65-F5344CB8AC3E}">
        <p14:creationId xmlns:p14="http://schemas.microsoft.com/office/powerpoint/2010/main" val="12960961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90000"/>
              </a:lnSpc>
              <a:spcBef>
                <a:spcPts val="0"/>
              </a:spcBef>
              <a:spcAft>
                <a:spcPts val="800"/>
              </a:spcAft>
              <a:buFont typeface="Arial,Sans-Serif"/>
              <a:buChar char="•"/>
            </a:pPr>
            <a:endParaRPr lang="en-US" dirty="0">
              <a:latin typeface="Times New Roman"/>
              <a:cs typeface="Times New Roman"/>
            </a:endParaRPr>
          </a:p>
          <a:p>
            <a:pPr>
              <a:lnSpc>
                <a:spcPct val="90000"/>
              </a:lnSpc>
              <a:spcBef>
                <a:spcPts val="0"/>
              </a:spcBef>
              <a:spcAft>
                <a:spcPts val="800"/>
              </a:spcAft>
            </a:pPr>
            <a:endParaRPr lang="en-US" dirty="0">
              <a:latin typeface="Times New Roman"/>
              <a:cs typeface="Times New Roman"/>
            </a:endParaRPr>
          </a:p>
          <a:p>
            <a:pPr marL="171450" lvl="1" indent="-171450" algn="just">
              <a:spcBef>
                <a:spcPct val="20000"/>
              </a:spcBef>
              <a:spcAft>
                <a:spcPts val="600"/>
              </a:spcAft>
              <a:buFont typeface="Arial"/>
              <a:buChar char="•"/>
            </a:pPr>
            <a:endParaRPr lang="en-US" dirty="0">
              <a:latin typeface="Times New Roman"/>
              <a:cs typeface="Times New Roman"/>
            </a:endParaRPr>
          </a:p>
          <a:p>
            <a:endParaRPr lang="en-US" dirty="0">
              <a:latin typeface="Calibri"/>
              <a:cs typeface="Calibri"/>
            </a:endParaRPr>
          </a:p>
          <a:p>
            <a:endParaRPr lang="en-US" dirty="0">
              <a:latin typeface="Calibri"/>
              <a:cs typeface="Calibri"/>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35</a:t>
            </a:fld>
            <a:endParaRPr lang="ru-RU"/>
          </a:p>
        </p:txBody>
      </p:sp>
    </p:spTree>
    <p:extLst>
      <p:ext uri="{BB962C8B-B14F-4D97-AF65-F5344CB8AC3E}">
        <p14:creationId xmlns:p14="http://schemas.microsoft.com/office/powerpoint/2010/main" val="13981771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800"/>
              </a:spcBef>
              <a:spcAft>
                <a:spcPts val="0"/>
              </a:spcAft>
            </a:pPr>
            <a:endParaRPr lang="en-US"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36</a:t>
            </a:fld>
            <a:endParaRPr lang="ru-RU"/>
          </a:p>
        </p:txBody>
      </p:sp>
    </p:spTree>
    <p:extLst>
      <p:ext uri="{BB962C8B-B14F-4D97-AF65-F5344CB8AC3E}">
        <p14:creationId xmlns:p14="http://schemas.microsoft.com/office/powerpoint/2010/main" val="34799516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Times New Roman"/>
              <a:cs typeface="Times New Roman"/>
            </a:endParaRPr>
          </a:p>
          <a:p>
            <a:endParaRPr lang="en-US" dirty="0">
              <a:latin typeface="Times New Roman"/>
              <a:cs typeface="Times New Roman"/>
            </a:endParaRPr>
          </a:p>
          <a:p>
            <a:endParaRPr lang="en-US" b="1" dirty="0">
              <a:cs typeface="Times New Roman"/>
            </a:endParaRPr>
          </a:p>
          <a:p>
            <a:endParaRPr lang="en-US" dirty="0">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37</a:t>
            </a:fld>
            <a:endParaRPr lang="ru-RU"/>
          </a:p>
        </p:txBody>
      </p:sp>
    </p:spTree>
    <p:extLst>
      <p:ext uri="{BB962C8B-B14F-4D97-AF65-F5344CB8AC3E}">
        <p14:creationId xmlns:p14="http://schemas.microsoft.com/office/powerpoint/2010/main" val="317104841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38</a:t>
            </a:fld>
            <a:endParaRPr lang="ru-RU"/>
          </a:p>
        </p:txBody>
      </p:sp>
    </p:spTree>
    <p:extLst>
      <p:ext uri="{BB962C8B-B14F-4D97-AF65-F5344CB8AC3E}">
        <p14:creationId xmlns:p14="http://schemas.microsoft.com/office/powerpoint/2010/main" val="79540039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7680" lvl="1" algn="just" defTabSz="914400">
              <a:spcBef>
                <a:spcPct val="20000"/>
              </a:spcBef>
              <a:spcAft>
                <a:spcPts val="600"/>
              </a:spcAft>
              <a:defRPr/>
            </a:pPr>
            <a:endParaRPr lang="en-US" dirty="0">
              <a:latin typeface="Times New Roman"/>
              <a:cs typeface="Times New Roman"/>
            </a:endParaRPr>
          </a:p>
          <a:p>
            <a:pPr defTabSz="914400">
              <a:spcBef>
                <a:spcPts val="0"/>
              </a:spcBef>
              <a:spcAft>
                <a:spcPts val="0"/>
              </a:spcAft>
              <a:buClrTx/>
              <a:buSzTx/>
              <a:defRPr/>
            </a:pPr>
            <a:endParaRPr lang="en-US" dirty="0">
              <a:cs typeface="Times New Roman"/>
            </a:endParaRPr>
          </a:p>
          <a:p>
            <a:pPr defTabSz="914400">
              <a:spcBef>
                <a:spcPts val="0"/>
              </a:spcBef>
              <a:spcAft>
                <a:spcPts val="0"/>
              </a:spcAft>
              <a:buClrTx/>
              <a:buSzTx/>
              <a:buFontTx/>
              <a:defRPr/>
            </a:pPr>
            <a:endParaRPr lang="en-US" dirty="0">
              <a:cs typeface="Times New Roman"/>
            </a:endParaRPr>
          </a:p>
          <a:p>
            <a:pPr defTabSz="914400">
              <a:spcBef>
                <a:spcPts val="0"/>
              </a:spcBef>
              <a:spcAft>
                <a:spcPts val="0"/>
              </a:spcAft>
              <a:buClrTx/>
              <a:buSzTx/>
              <a:buFontTx/>
              <a:defRPr/>
            </a:pPr>
            <a:endParaRPr lang="en-US" dirty="0">
              <a:cs typeface="Times New Roman"/>
            </a:endParaRPr>
          </a:p>
        </p:txBody>
      </p:sp>
      <p:sp>
        <p:nvSpPr>
          <p:cNvPr id="4" name="Slide Number Placeholder 3"/>
          <p:cNvSpPr>
            <a:spLocks noGrp="1"/>
          </p:cNvSpPr>
          <p:nvPr>
            <p:ph type="sldNum" sz="quarter" idx="10"/>
          </p:nvPr>
        </p:nvSpPr>
        <p:spPr/>
        <p:txBody>
          <a:bodyPr/>
          <a:lstStyle/>
          <a:p>
            <a:fld id="{70488F4B-C8AB-4DED-82A3-6F6C06D43A36}" type="slidenum">
              <a:rPr lang="en-US" smtClean="0"/>
              <a:t>39</a:t>
            </a:fld>
            <a:endParaRPr lang="en-US" dirty="0"/>
          </a:p>
        </p:txBody>
      </p:sp>
    </p:spTree>
    <p:extLst>
      <p:ext uri="{BB962C8B-B14F-4D97-AF65-F5344CB8AC3E}">
        <p14:creationId xmlns:p14="http://schemas.microsoft.com/office/powerpoint/2010/main" val="4984917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latin typeface="Times New Roman"/>
              <a:cs typeface="Times New Roman"/>
            </a:endParaRPr>
          </a:p>
          <a:p>
            <a:pPr marL="487680" lvl="1" algn="just">
              <a:spcBef>
                <a:spcPct val="20000"/>
              </a:spcBef>
              <a:spcAft>
                <a:spcPts val="600"/>
              </a:spcAft>
            </a:pPr>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p:txBody>
      </p:sp>
      <p:sp>
        <p:nvSpPr>
          <p:cNvPr id="4" name="Slide Number Placeholder 3"/>
          <p:cNvSpPr>
            <a:spLocks noGrp="1"/>
          </p:cNvSpPr>
          <p:nvPr>
            <p:ph type="sldNum" sz="quarter" idx="10"/>
          </p:nvPr>
        </p:nvSpPr>
        <p:spPr/>
        <p:txBody>
          <a:bodyPr/>
          <a:lstStyle/>
          <a:p>
            <a:fld id="{44F09341-5F7D-476B-8B00-41050282191D}" type="slidenum">
              <a:rPr lang="en-US" smtClean="0"/>
              <a:pPr/>
              <a:t>4</a:t>
            </a:fld>
            <a:endParaRPr lang="en-US"/>
          </a:p>
        </p:txBody>
      </p:sp>
    </p:spTree>
    <p:extLst>
      <p:ext uri="{BB962C8B-B14F-4D97-AF65-F5344CB8AC3E}">
        <p14:creationId xmlns:p14="http://schemas.microsoft.com/office/powerpoint/2010/main" val="95644342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latin typeface="Times New Roman"/>
              <a:cs typeface="Times New Roman"/>
            </a:endParaRPr>
          </a:p>
          <a:p>
            <a:pPr marL="487680" lvl="1" algn="just">
              <a:spcBef>
                <a:spcPct val="20000"/>
              </a:spcBef>
              <a:spcAft>
                <a:spcPts val="600"/>
              </a:spcAft>
            </a:pPr>
            <a:endParaRPr lang="en-US" dirty="0">
              <a:latin typeface="Times New Roman"/>
              <a:cs typeface="Times New Roman"/>
            </a:endParaRPr>
          </a:p>
          <a:p>
            <a:pPr marL="487680" lvl="1" algn="just">
              <a:spcBef>
                <a:spcPct val="20000"/>
              </a:spcBef>
              <a:spcAft>
                <a:spcPts val="600"/>
              </a:spcAft>
            </a:pPr>
            <a:endParaRPr lang="en-US" dirty="0">
              <a:latin typeface="Times New Roman"/>
              <a:cs typeface="Times New Roman"/>
            </a:endParaRPr>
          </a:p>
          <a:p>
            <a:pPr marL="487680" lvl="1" algn="just">
              <a:spcBef>
                <a:spcPct val="20000"/>
              </a:spcBef>
              <a:spcAft>
                <a:spcPts val="600"/>
              </a:spcAft>
            </a:pPr>
            <a:endParaRPr lang="en-US" dirty="0">
              <a:latin typeface="Times New Roman"/>
              <a:cs typeface="Times New Roman"/>
            </a:endParaRPr>
          </a:p>
          <a:p>
            <a:pPr marL="487680" lvl="1" algn="just">
              <a:spcBef>
                <a:spcPct val="20000"/>
              </a:spcBef>
              <a:spcAft>
                <a:spcPts val="600"/>
              </a:spcAft>
            </a:pPr>
            <a:endParaRPr lang="en-US" dirty="0">
              <a:latin typeface="Times New Roman"/>
              <a:cs typeface="Times New Roman"/>
            </a:endParaRPr>
          </a:p>
        </p:txBody>
      </p:sp>
      <p:sp>
        <p:nvSpPr>
          <p:cNvPr id="4" name="Slide Number Placeholder 3"/>
          <p:cNvSpPr>
            <a:spLocks noGrp="1"/>
          </p:cNvSpPr>
          <p:nvPr>
            <p:ph type="sldNum" sz="quarter" idx="10"/>
          </p:nvPr>
        </p:nvSpPr>
        <p:spPr/>
        <p:txBody>
          <a:bodyPr/>
          <a:lstStyle/>
          <a:p>
            <a:fld id="{70488F4B-C8AB-4DED-82A3-6F6C06D43A36}" type="slidenum">
              <a:rPr lang="en-US" smtClean="0"/>
              <a:t>40</a:t>
            </a:fld>
            <a:endParaRPr lang="en-US" dirty="0"/>
          </a:p>
        </p:txBody>
      </p:sp>
    </p:spTree>
    <p:extLst>
      <p:ext uri="{BB962C8B-B14F-4D97-AF65-F5344CB8AC3E}">
        <p14:creationId xmlns:p14="http://schemas.microsoft.com/office/powerpoint/2010/main" val="61099204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cs typeface="Times New Roman"/>
            </a:endParaRPr>
          </a:p>
        </p:txBody>
      </p:sp>
      <p:sp>
        <p:nvSpPr>
          <p:cNvPr id="4" name="Slide Number Placeholder 3"/>
          <p:cNvSpPr>
            <a:spLocks noGrp="1"/>
          </p:cNvSpPr>
          <p:nvPr>
            <p:ph type="sldNum" sz="quarter" idx="5"/>
          </p:nvPr>
        </p:nvSpPr>
        <p:spPr/>
        <p:txBody>
          <a:bodyPr/>
          <a:lstStyle/>
          <a:p>
            <a:fld id="{70488F4B-C8AB-4DED-82A3-6F6C06D43A36}" type="slidenum">
              <a:rPr lang="en-US" smtClean="0"/>
              <a:t>41</a:t>
            </a:fld>
            <a:endParaRPr lang="en-US" dirty="0"/>
          </a:p>
        </p:txBody>
      </p:sp>
    </p:spTree>
    <p:extLst>
      <p:ext uri="{BB962C8B-B14F-4D97-AF65-F5344CB8AC3E}">
        <p14:creationId xmlns:p14="http://schemas.microsoft.com/office/powerpoint/2010/main" val="305922471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latin typeface="Times New Roman"/>
              <a:cs typeface="Times New Roman"/>
            </a:endParaRPr>
          </a:p>
          <a:p>
            <a:pPr marL="487680" lvl="1" algn="just">
              <a:spcBef>
                <a:spcPct val="20000"/>
              </a:spcBef>
              <a:spcAft>
                <a:spcPts val="600"/>
              </a:spcAft>
            </a:pPr>
            <a:endParaRPr lang="en-US" dirty="0">
              <a:latin typeface="Times New Roman"/>
              <a:cs typeface="Times New Roman"/>
            </a:endParaRPr>
          </a:p>
        </p:txBody>
      </p:sp>
      <p:sp>
        <p:nvSpPr>
          <p:cNvPr id="4" name="Slide Number Placeholder 3"/>
          <p:cNvSpPr>
            <a:spLocks noGrp="1"/>
          </p:cNvSpPr>
          <p:nvPr>
            <p:ph type="sldNum" sz="quarter" idx="5"/>
          </p:nvPr>
        </p:nvSpPr>
        <p:spPr/>
        <p:txBody>
          <a:bodyPr/>
          <a:lstStyle/>
          <a:p>
            <a:fld id="{70488F4B-C8AB-4DED-82A3-6F6C06D43A36}" type="slidenum">
              <a:rPr lang="en-US" smtClean="0"/>
              <a:t>42</a:t>
            </a:fld>
            <a:endParaRPr lang="en-US" dirty="0"/>
          </a:p>
        </p:txBody>
      </p:sp>
    </p:spTree>
    <p:extLst>
      <p:ext uri="{BB962C8B-B14F-4D97-AF65-F5344CB8AC3E}">
        <p14:creationId xmlns:p14="http://schemas.microsoft.com/office/powerpoint/2010/main" val="21589530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cs typeface="Times New Roman"/>
            </a:endParaRPr>
          </a:p>
        </p:txBody>
      </p:sp>
      <p:sp>
        <p:nvSpPr>
          <p:cNvPr id="4" name="Slide Number Placeholder 3"/>
          <p:cNvSpPr>
            <a:spLocks noGrp="1"/>
          </p:cNvSpPr>
          <p:nvPr>
            <p:ph type="sldNum" sz="quarter" idx="5"/>
          </p:nvPr>
        </p:nvSpPr>
        <p:spPr/>
        <p:txBody>
          <a:bodyPr/>
          <a:lstStyle/>
          <a:p>
            <a:fld id="{70488F4B-C8AB-4DED-82A3-6F6C06D43A36}" type="slidenum">
              <a:rPr lang="en-US" smtClean="0"/>
              <a:t>43</a:t>
            </a:fld>
            <a:endParaRPr lang="en-US"/>
          </a:p>
        </p:txBody>
      </p:sp>
    </p:spTree>
    <p:extLst>
      <p:ext uri="{BB962C8B-B14F-4D97-AF65-F5344CB8AC3E}">
        <p14:creationId xmlns:p14="http://schemas.microsoft.com/office/powerpoint/2010/main" val="277213477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Times New Roman"/>
            </a:endParaRPr>
          </a:p>
        </p:txBody>
      </p:sp>
      <p:sp>
        <p:nvSpPr>
          <p:cNvPr id="4" name="Slide Number Placeholder 3"/>
          <p:cNvSpPr>
            <a:spLocks noGrp="1"/>
          </p:cNvSpPr>
          <p:nvPr>
            <p:ph type="sldNum" sz="quarter" idx="5"/>
          </p:nvPr>
        </p:nvSpPr>
        <p:spPr/>
        <p:txBody>
          <a:bodyPr/>
          <a:lstStyle/>
          <a:p>
            <a:fld id="{70488F4B-C8AB-4DED-82A3-6F6C06D43A36}" type="slidenum">
              <a:rPr lang="en-US" smtClean="0"/>
              <a:t>44</a:t>
            </a:fld>
            <a:endParaRPr lang="en-US"/>
          </a:p>
        </p:txBody>
      </p:sp>
    </p:spTree>
    <p:extLst>
      <p:ext uri="{BB962C8B-B14F-4D97-AF65-F5344CB8AC3E}">
        <p14:creationId xmlns:p14="http://schemas.microsoft.com/office/powerpoint/2010/main" val="65212691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latin typeface="Times New Roman"/>
              <a:cs typeface="Times New Roman"/>
            </a:endParaRPr>
          </a:p>
          <a:p>
            <a:pPr marL="487680" lvl="1" algn="just">
              <a:spcBef>
                <a:spcPct val="20000"/>
              </a:spcBef>
              <a:spcAft>
                <a:spcPts val="600"/>
              </a:spcAft>
            </a:pPr>
            <a:endParaRPr lang="en-US"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45</a:t>
            </a:fld>
            <a:endParaRPr lang="ru-RU"/>
          </a:p>
        </p:txBody>
      </p:sp>
    </p:spTree>
    <p:extLst>
      <p:ext uri="{BB962C8B-B14F-4D97-AF65-F5344CB8AC3E}">
        <p14:creationId xmlns:p14="http://schemas.microsoft.com/office/powerpoint/2010/main" val="1941043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444444"/>
                </a:solidFill>
                <a:effectLst/>
                <a:latin typeface="Arial"/>
                <a:cs typeface="Arial"/>
              </a:rPr>
              <a:t>​</a:t>
            </a:r>
            <a:endParaRPr lang="en-US" sz="2000" b="0" i="0" dirty="0">
              <a:solidFill>
                <a:srgbClr val="444444"/>
              </a:solidFill>
              <a:effectLst/>
              <a:latin typeface="Arial"/>
              <a:cs typeface="Arial"/>
            </a:endParaRPr>
          </a:p>
          <a:p>
            <a:pPr algn="l" rtl="0" fontAlgn="base"/>
            <a:r>
              <a:rPr lang="en-US" sz="1800" b="0" i="0" dirty="0">
                <a:solidFill>
                  <a:srgbClr val="444444"/>
                </a:solidFill>
                <a:effectLst/>
                <a:latin typeface="Times New Roman" panose="02020603050405020304" pitchFamily="18" charset="0"/>
              </a:rPr>
              <a:t>​</a:t>
            </a:r>
            <a:endParaRPr lang="en-US" sz="2000" b="0" i="0" dirty="0">
              <a:solidFill>
                <a:srgbClr val="444444"/>
              </a:solidFill>
              <a:effectLst/>
              <a:latin typeface="Calibri" panose="020F0502020204030204" pitchFamily="34" charset="0"/>
            </a:endParaRPr>
          </a:p>
          <a:p>
            <a:pPr algn="l" rtl="0" fontAlgn="base"/>
            <a:r>
              <a:rPr lang="en-US" sz="1800" b="0" i="0" dirty="0">
                <a:solidFill>
                  <a:srgbClr val="444444"/>
                </a:solidFill>
                <a:effectLst/>
                <a:latin typeface="Times New Roman" panose="02020603050405020304" pitchFamily="18" charset="0"/>
              </a:rPr>
              <a:t>​</a:t>
            </a:r>
            <a:endParaRPr lang="en-US" sz="2000" b="0" i="0" dirty="0">
              <a:solidFill>
                <a:srgbClr val="444444"/>
              </a:solidFill>
              <a:effectLst/>
              <a:latin typeface="Calibri" panose="020F0502020204030204" pitchFamily="34" charset="0"/>
            </a:endParaRPr>
          </a:p>
          <a:p>
            <a:pPr algn="l" rtl="0" fontAlgn="base"/>
            <a:r>
              <a:rPr lang="en-US" sz="1800" b="0" i="0" dirty="0">
                <a:solidFill>
                  <a:srgbClr val="444444"/>
                </a:solidFill>
                <a:effectLst/>
                <a:latin typeface="Times New Roman" panose="02020603050405020304" pitchFamily="18" charset="0"/>
              </a:rPr>
              <a:t>​</a:t>
            </a:r>
            <a:endParaRPr lang="en-US" sz="2000" b="0" i="0" dirty="0">
              <a:solidFill>
                <a:srgbClr val="444444"/>
              </a:solidFill>
              <a:effectLst/>
              <a:latin typeface="Calibri" panose="020F0502020204030204" pitchFamily="34" charset="0"/>
            </a:endParaRPr>
          </a:p>
          <a:p>
            <a:pPr algn="l" rtl="0" fontAlgn="base"/>
            <a:r>
              <a:rPr lang="en-US" sz="1800" b="0" i="0" dirty="0">
                <a:solidFill>
                  <a:srgbClr val="444444"/>
                </a:solidFill>
                <a:effectLst/>
                <a:latin typeface="Times New Roman" panose="02020603050405020304" pitchFamily="18" charset="0"/>
              </a:rPr>
              <a:t>​</a:t>
            </a:r>
            <a:endParaRPr lang="en-US" sz="2000" b="0" i="0" dirty="0">
              <a:solidFill>
                <a:srgbClr val="444444"/>
              </a:solidFill>
              <a:effectLst/>
              <a:latin typeface="Calibri" panose="020F0502020204030204" pitchFamily="34" charset="0"/>
            </a:endParaRPr>
          </a:p>
          <a:p>
            <a:pPr algn="l" rtl="0" fontAlgn="base"/>
            <a:r>
              <a:rPr lang="en-US" sz="1800" b="0" i="0" dirty="0">
                <a:solidFill>
                  <a:srgbClr val="444444"/>
                </a:solidFill>
                <a:effectLst/>
                <a:latin typeface="Times New Roman" panose="02020603050405020304" pitchFamily="18" charset="0"/>
              </a:rPr>
              <a:t>​</a:t>
            </a:r>
            <a:endParaRPr lang="en-US" sz="2000" b="0" i="0" dirty="0">
              <a:solidFill>
                <a:srgbClr val="444444"/>
              </a:solidFill>
              <a:effectLst/>
              <a:latin typeface="Calibri" panose="020F0502020204030204" pitchFamily="34" charset="0"/>
            </a:endParaRPr>
          </a:p>
          <a:p>
            <a:pPr>
              <a:defRPr/>
            </a:pPr>
            <a:endParaRPr lang="en-US" altLang="en-US" sz="1400" dirty="0">
              <a:latin typeface="Arial" panose="020B0604020202020204" pitchFamily="34" charset="0"/>
            </a:endParaRPr>
          </a:p>
          <a:p>
            <a:pPr>
              <a:defRPr/>
            </a:pPr>
            <a:endParaRPr lang="en-US" altLang="en-US" sz="1400" dirty="0">
              <a:latin typeface="Arial" panose="020B0604020202020204" pitchFamily="34" charset="0"/>
            </a:endParaRPr>
          </a:p>
          <a:p>
            <a:pPr>
              <a:defRPr/>
            </a:pPr>
            <a:endParaRPr lang="en-US" dirty="0"/>
          </a:p>
          <a:p>
            <a:pPr>
              <a:defRPr/>
            </a:pPr>
            <a:endParaRPr lang="en-US" altLang="en-US" sz="1200" dirty="0">
              <a:cs typeface="Times New Roman"/>
            </a:endParaRPr>
          </a:p>
          <a:p>
            <a:endParaRPr lang="en-US" altLang="en-US" dirty="0"/>
          </a:p>
          <a:p>
            <a:endParaRPr lang="en-US" altLang="en-US" dirty="0"/>
          </a:p>
          <a:p>
            <a:endParaRPr lang="en-US" dirty="0"/>
          </a:p>
        </p:txBody>
      </p:sp>
      <p:sp>
        <p:nvSpPr>
          <p:cNvPr id="4" name="Slide Number Placeholder 3"/>
          <p:cNvSpPr>
            <a:spLocks noGrp="1"/>
          </p:cNvSpPr>
          <p:nvPr>
            <p:ph type="sldNum" sz="quarter" idx="5"/>
          </p:nvPr>
        </p:nvSpPr>
        <p:spPr/>
        <p:txBody>
          <a:bodyPr/>
          <a:lstStyle/>
          <a:p>
            <a:r>
              <a:rPr lang="en-US"/>
              <a:t>TAB 8A pg-</a:t>
            </a:r>
            <a:fld id="{70488F4B-C8AB-4DED-82A3-6F6C06D43A36}" type="slidenum">
              <a:rPr lang="en-US" smtClean="0"/>
              <a:pPr/>
              <a:t>46</a:t>
            </a:fld>
            <a:endParaRPr lang="en-US" dirty="0"/>
          </a:p>
        </p:txBody>
      </p:sp>
    </p:spTree>
    <p:extLst>
      <p:ext uri="{BB962C8B-B14F-4D97-AF65-F5344CB8AC3E}">
        <p14:creationId xmlns:p14="http://schemas.microsoft.com/office/powerpoint/2010/main" val="364138889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7680" lvl="1" algn="just">
              <a:spcBef>
                <a:spcPct val="20000"/>
              </a:spcBef>
              <a:spcAft>
                <a:spcPts val="600"/>
              </a:spcAft>
              <a:defRPr/>
            </a:pPr>
            <a:endParaRPr lang="en-US" sz="1200" b="1" dirty="0">
              <a:latin typeface="Times New Roman"/>
              <a:cs typeface="Times New Roman"/>
            </a:endParaRPr>
          </a:p>
          <a:p>
            <a:pPr marL="487680" lvl="1" algn="just">
              <a:spcBef>
                <a:spcPct val="20000"/>
              </a:spcBef>
              <a:spcAft>
                <a:spcPts val="600"/>
              </a:spcAft>
              <a:defRPr/>
            </a:pPr>
            <a:endParaRPr lang="en-US" sz="1200" dirty="0">
              <a:cs typeface="Times New Roman"/>
            </a:endParaRPr>
          </a:p>
          <a:p>
            <a:pPr marL="487680" lvl="1" algn="just">
              <a:spcBef>
                <a:spcPct val="20000"/>
              </a:spcBef>
              <a:spcAft>
                <a:spcPts val="600"/>
              </a:spcAft>
              <a:buFont typeface="Times New Roman" pitchFamily="18" charset="0"/>
              <a:buNone/>
            </a:pPr>
            <a:endParaRPr lang="en-US" sz="1200" b="1" dirty="0">
              <a:solidFill>
                <a:srgbClr val="FF0000"/>
              </a:solidFill>
              <a:cs typeface="Times New Roman"/>
            </a:endParaRPr>
          </a:p>
          <a:p>
            <a:pPr marL="487680" lvl="1" algn="just">
              <a:spcBef>
                <a:spcPct val="20000"/>
              </a:spcBef>
              <a:spcAft>
                <a:spcPts val="600"/>
              </a:spcAft>
              <a:buFont typeface="Times New Roman" pitchFamily="18" charset="0"/>
              <a:buNone/>
            </a:pPr>
            <a:endParaRPr lang="en-US" sz="1200" b="1" dirty="0">
              <a:solidFill>
                <a:srgbClr val="FF0000"/>
              </a:solidFill>
              <a:cs typeface="Calibri"/>
            </a:endParaRPr>
          </a:p>
          <a:p>
            <a:pPr>
              <a:spcBef>
                <a:spcPts val="1200"/>
              </a:spcBef>
              <a:spcAft>
                <a:spcPts val="1200"/>
              </a:spcAft>
              <a:buFont typeface="Wingdings" panose="05000000000000000000" pitchFamily="2" charset="2"/>
            </a:pPr>
            <a:endParaRPr lang="en-US" sz="1200" b="0" dirty="0">
              <a:cs typeface="Calibri"/>
            </a:endParaRPr>
          </a:p>
          <a:p>
            <a:pPr>
              <a:spcBef>
                <a:spcPts val="1200"/>
              </a:spcBef>
              <a:spcAft>
                <a:spcPts val="1200"/>
              </a:spcAft>
              <a:buFont typeface="Wingdings" panose="05000000000000000000" pitchFamily="2" charset="2"/>
              <a:defRPr/>
            </a:pPr>
            <a:endParaRPr lang="en-US" sz="1200" dirty="0">
              <a:cs typeface="Calibri"/>
            </a:endParaRPr>
          </a:p>
          <a:p>
            <a:pPr>
              <a:spcBef>
                <a:spcPts val="0"/>
              </a:spcBef>
              <a:spcAft>
                <a:spcPts val="1200"/>
              </a:spcAft>
              <a:defRPr/>
            </a:pPr>
            <a:endParaRPr lang="en-US" dirty="0">
              <a:cs typeface="Times New Roman"/>
            </a:endParaRPr>
          </a:p>
          <a:p>
            <a:pPr>
              <a:spcBef>
                <a:spcPts val="0"/>
              </a:spcBef>
              <a:spcAft>
                <a:spcPts val="1200"/>
              </a:spcAft>
              <a:buFont typeface="Wingdings" panose="05000000000000000000" pitchFamily="2" charset="2"/>
              <a:buChar char="§"/>
              <a:defRPr/>
            </a:pPr>
            <a:endParaRPr lang="en-US" dirty="0">
              <a:cs typeface="Times New Roman"/>
            </a:endParaRPr>
          </a:p>
          <a:p>
            <a:pPr>
              <a:spcBef>
                <a:spcPts val="0"/>
              </a:spcBef>
              <a:spcAft>
                <a:spcPts val="1200"/>
              </a:spcAft>
              <a:buFont typeface="Wingdings" panose="05000000000000000000" pitchFamily="2" charset="2"/>
              <a:buChar char="§"/>
              <a:defRPr/>
            </a:pPr>
            <a:endParaRPr lang="en-US" sz="1200" dirty="0">
              <a:cs typeface="Times New Roman"/>
            </a:endParaRPr>
          </a:p>
          <a:p>
            <a:pPr marR="0" defTabSz="449263" rtl="0" eaLnBrk="0" fontAlgn="base" latinLnBrk="0" hangingPunct="0">
              <a:lnSpc>
                <a:spcPct val="100000"/>
              </a:lnSpc>
              <a:spcBef>
                <a:spcPts val="0"/>
              </a:spcBef>
              <a:spcAft>
                <a:spcPts val="1200"/>
              </a:spcAft>
              <a:buClr>
                <a:srgbClr val="000000"/>
              </a:buClr>
              <a:buSzPct val="100000"/>
              <a:buFont typeface="Times New Roman" pitchFamily="18" charset="0"/>
              <a:buNone/>
              <a:tabLst/>
              <a:defRPr/>
            </a:pPr>
            <a:endParaRPr lang="en-US" sz="1200" b="1" dirty="0">
              <a:solidFill>
                <a:srgbClr val="FF0000"/>
              </a:solidFill>
              <a:cs typeface="Calibri" panose="020F0502020204030204" pitchFamily="34" charset="0"/>
            </a:endParaRPr>
          </a:p>
          <a:p>
            <a:pPr marL="487680" marR="0" lvl="1" algn="just" defTabSz="449263" rtl="0" eaLnBrk="0" fontAlgn="base" latinLnBrk="0" hangingPunct="0">
              <a:lnSpc>
                <a:spcPct val="100000"/>
              </a:lnSpc>
              <a:spcBef>
                <a:spcPct val="20000"/>
              </a:spcBef>
              <a:spcAft>
                <a:spcPts val="600"/>
              </a:spcAft>
              <a:buClr>
                <a:srgbClr val="000000"/>
              </a:buClr>
              <a:buSzPct val="100000"/>
              <a:buFont typeface="Times New Roman" pitchFamily="18" charset="0"/>
              <a:buNone/>
              <a:tabLst/>
              <a:defRPr/>
            </a:pPr>
            <a:endParaRPr lang="en-US" dirty="0">
              <a:cs typeface="Times New Roman"/>
            </a:endParaRPr>
          </a:p>
          <a:p>
            <a:pPr>
              <a:defRPr/>
            </a:pPr>
            <a:endParaRPr lang="en-US" dirty="0">
              <a:cs typeface="Times New Roman"/>
            </a:endParaRPr>
          </a:p>
          <a:p>
            <a:pPr>
              <a:defRPr/>
            </a:pPr>
            <a:endParaRPr lang="en-US" dirty="0">
              <a:cs typeface="Times New Roman"/>
            </a:endParaRPr>
          </a:p>
          <a:p>
            <a:pPr>
              <a:defRPr/>
            </a:pPr>
            <a:endParaRPr lang="en-US" dirty="0">
              <a:cs typeface="Times New Roman"/>
            </a:endParaRPr>
          </a:p>
          <a:p>
            <a:pPr>
              <a:defRPr/>
            </a:pPr>
            <a:endParaRPr lang="en-US" dirty="0"/>
          </a:p>
          <a:p>
            <a:pPr>
              <a:defRPr/>
            </a:pPr>
            <a:endParaRPr lang="en-US" dirty="0"/>
          </a:p>
        </p:txBody>
      </p:sp>
      <p:sp>
        <p:nvSpPr>
          <p:cNvPr id="4" name="Slide Number Placeholder 3"/>
          <p:cNvSpPr>
            <a:spLocks noGrp="1"/>
          </p:cNvSpPr>
          <p:nvPr>
            <p:ph type="sldNum" sz="quarter" idx="5"/>
          </p:nvPr>
        </p:nvSpPr>
        <p:spPr/>
        <p:txBody>
          <a:bodyPr/>
          <a:lstStyle/>
          <a:p>
            <a:fld id="{70488F4B-C8AB-4DED-82A3-6F6C06D43A36}" type="slidenum">
              <a:rPr lang="en-US" smtClean="0"/>
              <a:t>47</a:t>
            </a:fld>
            <a:endParaRPr lang="en-US"/>
          </a:p>
        </p:txBody>
      </p:sp>
    </p:spTree>
    <p:extLst>
      <p:ext uri="{BB962C8B-B14F-4D97-AF65-F5344CB8AC3E}">
        <p14:creationId xmlns:p14="http://schemas.microsoft.com/office/powerpoint/2010/main" val="30884750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Times New Roman"/>
              <a:cs typeface="Times New Roman"/>
            </a:endParaRPr>
          </a:p>
          <a:p>
            <a:pPr marL="487680" lvl="1" algn="just">
              <a:spcBef>
                <a:spcPct val="20000"/>
              </a:spcBef>
              <a:spcAft>
                <a:spcPts val="600"/>
              </a:spcAft>
            </a:pPr>
            <a:endParaRPr lang="en-US" b="1"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cs typeface="Calibri" panose="020F0502020204030204"/>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026125-EFBA-4268-B98C-A3E8AA7CDA2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385012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cs typeface="Calibri" panose="020F0502020204030204"/>
            </a:endParaRPr>
          </a:p>
          <a:p>
            <a:endParaRPr lang="en-US" dirty="0">
              <a:latin typeface="Times New Roman"/>
              <a:cs typeface="Times New Roman"/>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026125-EFBA-4268-B98C-A3E8AA7CDA2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54386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p:txBody>
      </p:sp>
      <p:sp>
        <p:nvSpPr>
          <p:cNvPr id="4" name="Slide Number Placeholder 3"/>
          <p:cNvSpPr>
            <a:spLocks noGrp="1"/>
          </p:cNvSpPr>
          <p:nvPr>
            <p:ph type="sldNum" sz="quarter" idx="10"/>
          </p:nvPr>
        </p:nvSpPr>
        <p:spPr/>
        <p:txBody>
          <a:bodyPr/>
          <a:lstStyle/>
          <a:p>
            <a:fld id="{44F09341-5F7D-476B-8B00-41050282191D}" type="slidenum">
              <a:rPr lang="en-US" smtClean="0"/>
              <a:pPr/>
              <a:t>5</a:t>
            </a:fld>
            <a:endParaRPr lang="en-US"/>
          </a:p>
        </p:txBody>
      </p:sp>
    </p:spTree>
    <p:extLst>
      <p:ext uri="{BB962C8B-B14F-4D97-AF65-F5344CB8AC3E}">
        <p14:creationId xmlns:p14="http://schemas.microsoft.com/office/powerpoint/2010/main" val="402894206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Times New Roman"/>
              <a:cs typeface="Times New Roman"/>
            </a:endParaRPr>
          </a:p>
          <a:p>
            <a:pPr>
              <a:buFont typeface="Wingdings" pitchFamily="18" charset="0"/>
            </a:pPr>
            <a:endParaRPr lang="en-US" sz="1800" dirty="0">
              <a:cs typeface="Times New Roman"/>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026125-EFBA-4268-B98C-A3E8AA7CDA2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1907326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latin typeface="Times New Roman"/>
              <a:cs typeface="Times New Roman"/>
            </a:endParaRPr>
          </a:p>
          <a:p>
            <a:pPr marL="487680" lvl="1" algn="just">
              <a:spcBef>
                <a:spcPct val="20000"/>
              </a:spcBef>
              <a:spcAft>
                <a:spcPts val="600"/>
              </a:spcAft>
            </a:pPr>
            <a:endParaRPr lang="en-US"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51</a:t>
            </a:fld>
            <a:endParaRPr lang="ru-RU"/>
          </a:p>
        </p:txBody>
      </p:sp>
    </p:spTree>
    <p:extLst>
      <p:ext uri="{BB962C8B-B14F-4D97-AF65-F5344CB8AC3E}">
        <p14:creationId xmlns:p14="http://schemas.microsoft.com/office/powerpoint/2010/main" val="374415482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4" name="Slide Number Placeholder 3"/>
          <p:cNvSpPr>
            <a:spLocks noGrp="1"/>
          </p:cNvSpPr>
          <p:nvPr>
            <p:ph type="sldNum" sz="quarter" idx="10"/>
          </p:nvPr>
        </p:nvSpPr>
        <p:spPr/>
        <p:txBody>
          <a:bodyPr/>
          <a:lstStyle/>
          <a:p>
            <a:fld id="{44F09341-5F7D-476B-8B00-41050282191D}" type="slidenum">
              <a:rPr lang="en-US" smtClean="0"/>
              <a:pPr/>
              <a:t>52</a:t>
            </a:fld>
            <a:endParaRPr lang="en-US"/>
          </a:p>
        </p:txBody>
      </p:sp>
      <p:sp>
        <p:nvSpPr>
          <p:cNvPr id="5" name="Notes Placeholder 4"/>
          <p:cNvSpPr>
            <a:spLocks noGrp="1"/>
          </p:cNvSpPr>
          <p:nvPr>
            <p:ph type="body" sz="quarter" idx="11"/>
          </p:nvPr>
        </p:nvSpPr>
        <p:spPr/>
        <p:txBody>
          <a:bodyPr/>
          <a:lstStyle/>
          <a:p>
            <a:pPr>
              <a:lnSpc>
                <a:spcPct val="93000"/>
              </a:lnSpc>
              <a:spcBef>
                <a:spcPct val="0"/>
              </a:spcBef>
              <a:defRPr/>
            </a:pPr>
            <a:endParaRPr lang="en-US" sz="1800" dirty="0">
              <a:latin typeface="Arial"/>
              <a:cs typeface="Arial"/>
            </a:endParaRPr>
          </a:p>
          <a:p>
            <a:pPr>
              <a:lnSpc>
                <a:spcPct val="93000"/>
              </a:lnSpc>
              <a:spcBef>
                <a:spcPct val="0"/>
              </a:spcBef>
            </a:pPr>
            <a:endParaRPr lang="en-US" sz="2000" dirty="0">
              <a:latin typeface="Calibri"/>
              <a:cs typeface="Calibri"/>
            </a:endParaRPr>
          </a:p>
          <a:p>
            <a:pPr>
              <a:lnSpc>
                <a:spcPct val="93000"/>
              </a:lnSpc>
              <a:spcBef>
                <a:spcPct val="0"/>
              </a:spcBef>
            </a:pPr>
            <a:endParaRPr lang="en-US" sz="2000" dirty="0">
              <a:latin typeface="Calibri"/>
              <a:cs typeface="Calibri"/>
            </a:endParaRPr>
          </a:p>
          <a:p>
            <a:pPr marL="487680" lvl="1" algn="just">
              <a:spcBef>
                <a:spcPct val="20000"/>
              </a:spcBef>
              <a:spcAft>
                <a:spcPts val="600"/>
              </a:spcAft>
            </a:pPr>
            <a:endParaRPr lang="en-US" dirty="0"/>
          </a:p>
        </p:txBody>
      </p:sp>
    </p:spTree>
    <p:extLst>
      <p:ext uri="{BB962C8B-B14F-4D97-AF65-F5344CB8AC3E}">
        <p14:creationId xmlns:p14="http://schemas.microsoft.com/office/powerpoint/2010/main" val="5764630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latin typeface="Times New Roman"/>
              <a:cs typeface="Times New Roman"/>
            </a:endParaRPr>
          </a:p>
          <a:p>
            <a:pPr marL="487680" lvl="1" algn="just">
              <a:spcBef>
                <a:spcPct val="20000"/>
              </a:spcBef>
              <a:spcAft>
                <a:spcPts val="600"/>
              </a:spcAft>
            </a:pPr>
            <a:endParaRPr lang="en-US"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53</a:t>
            </a:fld>
            <a:endParaRPr lang="ru-RU"/>
          </a:p>
        </p:txBody>
      </p:sp>
    </p:spTree>
    <p:extLst>
      <p:ext uri="{BB962C8B-B14F-4D97-AF65-F5344CB8AC3E}">
        <p14:creationId xmlns:p14="http://schemas.microsoft.com/office/powerpoint/2010/main" val="167233695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0400" y="-523875"/>
            <a:ext cx="2886075" cy="2165350"/>
          </a:xfrm>
        </p:spPr>
      </p:sp>
      <p:sp>
        <p:nvSpPr>
          <p:cNvPr id="30723"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28688" eaLnBrk="0" hangingPunct="0">
              <a:defRPr sz="2000">
                <a:solidFill>
                  <a:schemeClr val="tx1"/>
                </a:solidFill>
                <a:latin typeface="Arial Unicode MS" pitchFamily="34" charset="-128"/>
                <a:ea typeface="MS PGothic" pitchFamily="34" charset="-128"/>
              </a:defRPr>
            </a:lvl1pPr>
            <a:lvl2pPr marL="742950" indent="-285750" defTabSz="928688" eaLnBrk="0" hangingPunct="0">
              <a:defRPr sz="2000">
                <a:solidFill>
                  <a:schemeClr val="tx1"/>
                </a:solidFill>
                <a:latin typeface="Arial Unicode MS" pitchFamily="34" charset="-128"/>
                <a:ea typeface="MS PGothic" pitchFamily="34" charset="-128"/>
              </a:defRPr>
            </a:lvl2pPr>
            <a:lvl3pPr marL="1143000" indent="-228600" defTabSz="928688" eaLnBrk="0" hangingPunct="0">
              <a:defRPr sz="2000">
                <a:solidFill>
                  <a:schemeClr val="tx1"/>
                </a:solidFill>
                <a:latin typeface="Arial Unicode MS" pitchFamily="34" charset="-128"/>
                <a:ea typeface="MS PGothic" pitchFamily="34" charset="-128"/>
              </a:defRPr>
            </a:lvl3pPr>
            <a:lvl4pPr marL="1600200" indent="-228600" defTabSz="928688" eaLnBrk="0" hangingPunct="0">
              <a:defRPr sz="2000">
                <a:solidFill>
                  <a:schemeClr val="tx1"/>
                </a:solidFill>
                <a:latin typeface="Arial Unicode MS" pitchFamily="34" charset="-128"/>
                <a:ea typeface="MS PGothic" pitchFamily="34" charset="-128"/>
              </a:defRPr>
            </a:lvl4pPr>
            <a:lvl5pPr marL="2057400" indent="-228600" defTabSz="928688" eaLnBrk="0" hangingPunct="0">
              <a:defRPr sz="2000">
                <a:solidFill>
                  <a:schemeClr val="tx1"/>
                </a:solidFill>
                <a:latin typeface="Arial Unicode MS" pitchFamily="34" charset="-128"/>
                <a:ea typeface="MS PGothic" pitchFamily="34" charset="-128"/>
              </a:defRPr>
            </a:lvl5pPr>
            <a:lvl6pPr marL="2514600" indent="-228600" defTabSz="928688" eaLnBrk="0" fontAlgn="base" hangingPunct="0">
              <a:spcBef>
                <a:spcPct val="0"/>
              </a:spcBef>
              <a:spcAft>
                <a:spcPct val="0"/>
              </a:spcAft>
              <a:defRPr sz="2000">
                <a:solidFill>
                  <a:schemeClr val="tx1"/>
                </a:solidFill>
                <a:latin typeface="Arial Unicode MS" pitchFamily="34" charset="-128"/>
                <a:ea typeface="MS PGothic" pitchFamily="34" charset="-128"/>
              </a:defRPr>
            </a:lvl6pPr>
            <a:lvl7pPr marL="2971800" indent="-228600" defTabSz="928688" eaLnBrk="0" fontAlgn="base" hangingPunct="0">
              <a:spcBef>
                <a:spcPct val="0"/>
              </a:spcBef>
              <a:spcAft>
                <a:spcPct val="0"/>
              </a:spcAft>
              <a:defRPr sz="2000">
                <a:solidFill>
                  <a:schemeClr val="tx1"/>
                </a:solidFill>
                <a:latin typeface="Arial Unicode MS" pitchFamily="34" charset="-128"/>
                <a:ea typeface="MS PGothic" pitchFamily="34" charset="-128"/>
              </a:defRPr>
            </a:lvl7pPr>
            <a:lvl8pPr marL="3429000" indent="-228600" defTabSz="928688" eaLnBrk="0" fontAlgn="base" hangingPunct="0">
              <a:spcBef>
                <a:spcPct val="0"/>
              </a:spcBef>
              <a:spcAft>
                <a:spcPct val="0"/>
              </a:spcAft>
              <a:defRPr sz="2000">
                <a:solidFill>
                  <a:schemeClr val="tx1"/>
                </a:solidFill>
                <a:latin typeface="Arial Unicode MS" pitchFamily="34" charset="-128"/>
                <a:ea typeface="MS PGothic" pitchFamily="34" charset="-128"/>
              </a:defRPr>
            </a:lvl8pPr>
            <a:lvl9pPr marL="3886200" indent="-228600" defTabSz="928688" eaLnBrk="0" fontAlgn="base" hangingPunct="0">
              <a:spcBef>
                <a:spcPct val="0"/>
              </a:spcBef>
              <a:spcAft>
                <a:spcPct val="0"/>
              </a:spcAft>
              <a:defRPr sz="2000">
                <a:solidFill>
                  <a:schemeClr val="tx1"/>
                </a:solidFill>
                <a:latin typeface="Arial Unicode MS" pitchFamily="34" charset="-128"/>
                <a:ea typeface="MS PGothic" pitchFamily="34" charset="-128"/>
              </a:defRPr>
            </a:lvl9pPr>
          </a:lstStyle>
          <a:p>
            <a:pPr eaLnBrk="1" hangingPunct="1">
              <a:defRPr/>
            </a:pPr>
            <a:fld id="{C1D1C0C6-B208-4B0C-BAB2-21F900A6FF37}" type="slidenum">
              <a:rPr lang="en-US" altLang="en-US" sz="1200" smtClean="0">
                <a:latin typeface="Arial" pitchFamily="34" charset="0"/>
                <a:cs typeface="Arial" pitchFamily="34" charset="0"/>
              </a:rPr>
              <a:pPr eaLnBrk="1" hangingPunct="1">
                <a:defRPr/>
              </a:pPr>
              <a:t>54</a:t>
            </a:fld>
            <a:endParaRPr lang="en-US" altLang="en-US" sz="1200">
              <a:latin typeface="Arial" pitchFamily="34" charset="0"/>
              <a:cs typeface="Arial" pitchFamily="34" charset="0"/>
            </a:endParaRPr>
          </a:p>
        </p:txBody>
      </p:sp>
      <p:sp>
        <p:nvSpPr>
          <p:cNvPr id="47108" name="Notes Placeholder 2"/>
          <p:cNvSpPr>
            <a:spLocks noGrp="1"/>
          </p:cNvSpPr>
          <p:nvPr/>
        </p:nvSpPr>
        <p:spPr bwMode="auto">
          <a:xfrm>
            <a:off x="685800" y="4344025"/>
            <a:ext cx="5486400" cy="411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29" tIns="46414" rIns="92829" bIns="46414"/>
          <a:lstStyle>
            <a:lvl1pPr eaLnBrk="0" hangingPunct="0">
              <a:spcBef>
                <a:spcPct val="30000"/>
              </a:spcBef>
              <a:defRPr sz="1400">
                <a:solidFill>
                  <a:schemeClr val="tx1"/>
                </a:solidFill>
                <a:latin typeface="Arial" pitchFamily="34" charset="0"/>
                <a:ea typeface="MS PGothic" pitchFamily="34" charset="-128"/>
                <a:cs typeface="Arial" pitchFamily="34" charset="0"/>
              </a:defRPr>
            </a:lvl1pPr>
            <a:lvl2pPr marL="742950" indent="-285750" eaLnBrk="0" hangingPunct="0">
              <a:spcBef>
                <a:spcPct val="30000"/>
              </a:spcBef>
              <a:defRPr sz="1400">
                <a:solidFill>
                  <a:schemeClr val="tx1"/>
                </a:solidFill>
                <a:latin typeface="Arial" pitchFamily="34" charset="0"/>
                <a:ea typeface="Arial" pitchFamily="34" charset="0"/>
                <a:cs typeface="Arial" pitchFamily="34" charset="0"/>
              </a:defRPr>
            </a:lvl2pPr>
            <a:lvl3pPr marL="1143000" indent="-228600" eaLnBrk="0" hangingPunct="0">
              <a:spcBef>
                <a:spcPct val="30000"/>
              </a:spcBef>
              <a:defRPr sz="1400">
                <a:solidFill>
                  <a:schemeClr val="tx1"/>
                </a:solidFill>
                <a:latin typeface="Arial" pitchFamily="34" charset="0"/>
                <a:ea typeface="Arial" pitchFamily="34" charset="0"/>
                <a:cs typeface="Arial" pitchFamily="34" charset="0"/>
              </a:defRPr>
            </a:lvl3pPr>
            <a:lvl4pPr marL="1600200" indent="-228600" eaLnBrk="0" hangingPunct="0">
              <a:spcBef>
                <a:spcPct val="30000"/>
              </a:spcBef>
              <a:defRPr sz="1400">
                <a:solidFill>
                  <a:schemeClr val="tx1"/>
                </a:solidFill>
                <a:latin typeface="Arial" pitchFamily="34" charset="0"/>
                <a:ea typeface="Arial" pitchFamily="34" charset="0"/>
                <a:cs typeface="Arial" pitchFamily="34" charset="0"/>
              </a:defRPr>
            </a:lvl4pPr>
            <a:lvl5pPr marL="2057400" indent="-228600" eaLnBrk="0" hangingPunct="0">
              <a:spcBef>
                <a:spcPct val="30000"/>
              </a:spcBef>
              <a:defRPr sz="1400">
                <a:solidFill>
                  <a:schemeClr val="tx1"/>
                </a:solidFill>
                <a:latin typeface="Arial" pitchFamily="34" charset="0"/>
                <a:ea typeface="Arial" pitchFamily="34" charset="0"/>
                <a:cs typeface="Arial" pitchFamily="34" charset="0"/>
              </a:defRPr>
            </a:lvl5pPr>
            <a:lvl6pPr marL="2514600" indent="-228600" eaLnBrk="0" fontAlgn="base" hangingPunct="0">
              <a:spcBef>
                <a:spcPct val="30000"/>
              </a:spcBef>
              <a:spcAft>
                <a:spcPct val="0"/>
              </a:spcAft>
              <a:defRPr sz="1400">
                <a:solidFill>
                  <a:schemeClr val="tx1"/>
                </a:solidFill>
                <a:latin typeface="Arial" pitchFamily="34" charset="0"/>
                <a:ea typeface="Arial" pitchFamily="34" charset="0"/>
                <a:cs typeface="Arial" pitchFamily="34" charset="0"/>
              </a:defRPr>
            </a:lvl6pPr>
            <a:lvl7pPr marL="2971800" indent="-228600" eaLnBrk="0" fontAlgn="base" hangingPunct="0">
              <a:spcBef>
                <a:spcPct val="30000"/>
              </a:spcBef>
              <a:spcAft>
                <a:spcPct val="0"/>
              </a:spcAft>
              <a:defRPr sz="1400">
                <a:solidFill>
                  <a:schemeClr val="tx1"/>
                </a:solidFill>
                <a:latin typeface="Arial" pitchFamily="34" charset="0"/>
                <a:ea typeface="Arial" pitchFamily="34" charset="0"/>
                <a:cs typeface="Arial" pitchFamily="34" charset="0"/>
              </a:defRPr>
            </a:lvl7pPr>
            <a:lvl8pPr marL="3429000" indent="-228600" eaLnBrk="0" fontAlgn="base" hangingPunct="0">
              <a:spcBef>
                <a:spcPct val="30000"/>
              </a:spcBef>
              <a:spcAft>
                <a:spcPct val="0"/>
              </a:spcAft>
              <a:defRPr sz="1400">
                <a:solidFill>
                  <a:schemeClr val="tx1"/>
                </a:solidFill>
                <a:latin typeface="Arial" pitchFamily="34" charset="0"/>
                <a:ea typeface="Arial" pitchFamily="34" charset="0"/>
                <a:cs typeface="Arial" pitchFamily="34" charset="0"/>
              </a:defRPr>
            </a:lvl8pPr>
            <a:lvl9pPr marL="3886200" indent="-228600" eaLnBrk="0" fontAlgn="base" hangingPunct="0">
              <a:spcBef>
                <a:spcPct val="30000"/>
              </a:spcBef>
              <a:spcAft>
                <a:spcPct val="0"/>
              </a:spcAft>
              <a:defRPr sz="1400">
                <a:solidFill>
                  <a:schemeClr val="tx1"/>
                </a:solidFill>
                <a:latin typeface="Arial" pitchFamily="34" charset="0"/>
                <a:ea typeface="Arial" pitchFamily="34" charset="0"/>
                <a:cs typeface="Arial" pitchFamily="34" charset="0"/>
              </a:defRPr>
            </a:lvl9pPr>
          </a:lstStyle>
          <a:p>
            <a:endParaRPr lang="en-US" altLang="en-US"/>
          </a:p>
        </p:txBody>
      </p:sp>
      <p:sp>
        <p:nvSpPr>
          <p:cNvPr id="47109" name="Notes Placeholder 2"/>
          <p:cNvSpPr>
            <a:spLocks noGrp="1"/>
          </p:cNvSpPr>
          <p:nvPr>
            <p:ph type="body" idx="1"/>
          </p:nvPr>
        </p:nvSpPr>
        <p:spPr>
          <a:xfrm>
            <a:off x="381000" y="1349115"/>
            <a:ext cx="6248400" cy="6370820"/>
          </a:xfrm>
          <a:noFill/>
        </p:spPr>
        <p:txBody>
          <a:bodyPr/>
          <a:lstStyle/>
          <a:p>
            <a:pPr marL="285750" indent="-285750"/>
            <a:endParaRPr lang="en-US" altLang="en-US" sz="800">
              <a:latin typeface="Arial" pitchFamily="34" charset="0"/>
              <a:cs typeface="Arial" pitchFamily="34" charset="0"/>
            </a:endParaRPr>
          </a:p>
        </p:txBody>
      </p:sp>
    </p:spTree>
    <p:extLst>
      <p:ext uri="{BB962C8B-B14F-4D97-AF65-F5344CB8AC3E}">
        <p14:creationId xmlns:p14="http://schemas.microsoft.com/office/powerpoint/2010/main" val="86230506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4" name="Slide Number Placeholder 3"/>
          <p:cNvSpPr>
            <a:spLocks noGrp="1"/>
          </p:cNvSpPr>
          <p:nvPr>
            <p:ph type="sldNum" sz="quarter" idx="10"/>
          </p:nvPr>
        </p:nvSpPr>
        <p:spPr/>
        <p:txBody>
          <a:bodyPr/>
          <a:lstStyle/>
          <a:p>
            <a:fld id="{44F09341-5F7D-476B-8B00-41050282191D}" type="slidenum">
              <a:rPr lang="en-US" smtClean="0"/>
              <a:pPr/>
              <a:t>55</a:t>
            </a:fld>
            <a:endParaRPr lang="en-US"/>
          </a:p>
        </p:txBody>
      </p:sp>
      <p:sp>
        <p:nvSpPr>
          <p:cNvPr id="5" name="Notes Placeholder 4"/>
          <p:cNvSpPr>
            <a:spLocks noGrp="1"/>
          </p:cNvSpPr>
          <p:nvPr>
            <p:ph type="body" sz="quarter" idx="11"/>
          </p:nvPr>
        </p:nvSpPr>
        <p:spPr/>
        <p:txBody>
          <a:bodyPr/>
          <a:lstStyle/>
          <a:p>
            <a:pPr marL="487680" lvl="1" algn="just">
              <a:spcBef>
                <a:spcPct val="20000"/>
              </a:spcBef>
              <a:spcAft>
                <a:spcPts val="600"/>
              </a:spcAft>
            </a:pPr>
            <a:endParaRPr lang="en-US" b="1" dirty="0">
              <a:latin typeface="Times New Roman"/>
              <a:cs typeface="Times New Roman"/>
            </a:endParaRPr>
          </a:p>
          <a:p>
            <a:pPr marL="487680" lvl="1" algn="just">
              <a:spcBef>
                <a:spcPct val="20000"/>
              </a:spcBef>
              <a:spcAft>
                <a:spcPts val="600"/>
              </a:spcAft>
            </a:pPr>
            <a:endParaRPr lang="en-US" dirty="0">
              <a:latin typeface="Times New Roman"/>
              <a:cs typeface="Times New Roman"/>
            </a:endParaRPr>
          </a:p>
          <a:p>
            <a:pPr marL="487680" lvl="1" algn="just">
              <a:spcBef>
                <a:spcPct val="20000"/>
              </a:spcBef>
              <a:spcAft>
                <a:spcPts val="600"/>
              </a:spcAft>
            </a:pPr>
            <a:endParaRPr lang="en-US" dirty="0">
              <a:latin typeface="Times New Roman"/>
              <a:cs typeface="Times New Roman"/>
            </a:endParaRPr>
          </a:p>
          <a:p>
            <a:pPr marL="487680" lvl="1" algn="just">
              <a:spcBef>
                <a:spcPct val="20000"/>
              </a:spcBef>
              <a:spcAft>
                <a:spcPts val="600"/>
              </a:spcAft>
            </a:pPr>
            <a:endParaRPr lang="en-US" dirty="0">
              <a:cs typeface="Times New Roman"/>
            </a:endParaRPr>
          </a:p>
          <a:p>
            <a:pPr marL="487680" lvl="1" algn="just">
              <a:spcBef>
                <a:spcPct val="20000"/>
              </a:spcBef>
              <a:spcAft>
                <a:spcPts val="600"/>
              </a:spcAft>
            </a:pPr>
            <a:endParaRPr lang="en-US" dirty="0">
              <a:cs typeface="Times New Roman"/>
            </a:endParaRPr>
          </a:p>
          <a:p>
            <a:endParaRPr lang="en-US" dirty="0">
              <a:cs typeface="Times New Roman"/>
            </a:endParaRPr>
          </a:p>
          <a:p>
            <a:endParaRPr lang="en-US" dirty="0">
              <a:cs typeface="Times New Roman"/>
            </a:endParaRPr>
          </a:p>
          <a:p>
            <a:endParaRPr lang="en-US" b="1" dirty="0">
              <a:cs typeface="Times New Roman"/>
            </a:endParaRPr>
          </a:p>
        </p:txBody>
      </p:sp>
    </p:spTree>
    <p:extLst>
      <p:ext uri="{BB962C8B-B14F-4D97-AF65-F5344CB8AC3E}">
        <p14:creationId xmlns:p14="http://schemas.microsoft.com/office/powerpoint/2010/main" val="272326581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4" name="Slide Number Placeholder 3"/>
          <p:cNvSpPr>
            <a:spLocks noGrp="1"/>
          </p:cNvSpPr>
          <p:nvPr>
            <p:ph type="sldNum" sz="quarter" idx="10"/>
          </p:nvPr>
        </p:nvSpPr>
        <p:spPr/>
        <p:txBody>
          <a:bodyPr/>
          <a:lstStyle/>
          <a:p>
            <a:fld id="{44F09341-5F7D-476B-8B00-41050282191D}" type="slidenum">
              <a:rPr lang="en-US" smtClean="0"/>
              <a:pPr/>
              <a:t>56</a:t>
            </a:fld>
            <a:endParaRPr lang="en-US"/>
          </a:p>
        </p:txBody>
      </p:sp>
      <p:sp>
        <p:nvSpPr>
          <p:cNvPr id="5" name="Notes Placeholder 4"/>
          <p:cNvSpPr>
            <a:spLocks noGrp="1"/>
          </p:cNvSpPr>
          <p:nvPr>
            <p:ph type="body" sz="quarter" idx="11"/>
          </p:nvPr>
        </p:nvSpPr>
        <p:spPr/>
        <p:txBody>
          <a:bodyPr/>
          <a:lstStyle/>
          <a:p>
            <a:endParaRPr lang="en-US" b="1" dirty="0">
              <a:latin typeface="Times New Roman"/>
              <a:cs typeface="Times New Roman"/>
            </a:endParaRPr>
          </a:p>
          <a:p>
            <a:endParaRPr lang="en-US" dirty="0">
              <a:latin typeface="Times New Roman"/>
              <a:cs typeface="Times New Roman"/>
            </a:endParaRPr>
          </a:p>
        </p:txBody>
      </p:sp>
    </p:spTree>
    <p:extLst>
      <p:ext uri="{BB962C8B-B14F-4D97-AF65-F5344CB8AC3E}">
        <p14:creationId xmlns:p14="http://schemas.microsoft.com/office/powerpoint/2010/main" val="250127666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pPr>
              <a:defRPr/>
            </a:pPr>
            <a:endParaRPr lang="ru-RU"/>
          </a:p>
        </p:txBody>
      </p:sp>
      <p:sp>
        <p:nvSpPr>
          <p:cNvPr id="5" name="Footer Placeholder 4"/>
          <p:cNvSpPr>
            <a:spLocks noGrp="1"/>
          </p:cNvSpPr>
          <p:nvPr>
            <p:ph type="ftr" idx="11"/>
          </p:nvPr>
        </p:nvSpPr>
        <p:spPr/>
        <p:txBody>
          <a:bodyPr/>
          <a:lstStyle/>
          <a:p>
            <a:pPr>
              <a:defRPr/>
            </a:pPr>
            <a:endParaRPr lang="ru-RU"/>
          </a:p>
        </p:txBody>
      </p:sp>
      <p:sp>
        <p:nvSpPr>
          <p:cNvPr id="6" name="Slide Number Placeholder 5"/>
          <p:cNvSpPr>
            <a:spLocks noGrp="1"/>
          </p:cNvSpPr>
          <p:nvPr>
            <p:ph type="sldNum" idx="12"/>
          </p:nvPr>
        </p:nvSpPr>
        <p:spPr/>
        <p:txBody>
          <a:bodyPr/>
          <a:lstStyle/>
          <a:p>
            <a:pPr>
              <a:defRPr/>
            </a:pPr>
            <a:fld id="{D3E9CFB9-F6A3-4C83-B073-D328CD2C617A}" type="slidenum">
              <a:rPr lang="ru-RU" smtClean="0"/>
              <a:pPr>
                <a:defRPr/>
              </a:pPr>
              <a:t>57</a:t>
            </a:fld>
            <a:endParaRPr lang="ru-RU"/>
          </a:p>
        </p:txBody>
      </p:sp>
    </p:spTree>
    <p:extLst>
      <p:ext uri="{BB962C8B-B14F-4D97-AF65-F5344CB8AC3E}">
        <p14:creationId xmlns:p14="http://schemas.microsoft.com/office/powerpoint/2010/main" val="7480474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latin typeface="Times New Roman"/>
              <a:cs typeface="Times New Roman"/>
            </a:endParaRPr>
          </a:p>
          <a:p>
            <a:pPr marL="487680" lvl="1" algn="just">
              <a:spcBef>
                <a:spcPct val="20000"/>
              </a:spcBef>
              <a:spcAft>
                <a:spcPts val="600"/>
              </a:spcAft>
            </a:pPr>
            <a:endParaRPr lang="en-US" b="1"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p:txBody>
      </p:sp>
      <p:sp>
        <p:nvSpPr>
          <p:cNvPr id="4" name="Slide Number Placeholder 3"/>
          <p:cNvSpPr>
            <a:spLocks noGrp="1"/>
          </p:cNvSpPr>
          <p:nvPr>
            <p:ph type="sldNum" sz="quarter" idx="10"/>
          </p:nvPr>
        </p:nvSpPr>
        <p:spPr/>
        <p:txBody>
          <a:bodyPr/>
          <a:lstStyle/>
          <a:p>
            <a:fld id="{44F09341-5F7D-476B-8B00-41050282191D}" type="slidenum">
              <a:rPr lang="en-US" smtClean="0"/>
              <a:pPr/>
              <a:t>6</a:t>
            </a:fld>
            <a:endParaRPr lang="en-US"/>
          </a:p>
        </p:txBody>
      </p:sp>
    </p:spTree>
    <p:extLst>
      <p:ext uri="{BB962C8B-B14F-4D97-AF65-F5344CB8AC3E}">
        <p14:creationId xmlns:p14="http://schemas.microsoft.com/office/powerpoint/2010/main" val="25636529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defTabSz="928688" eaLnBrk="0" hangingPunct="0">
              <a:defRPr sz="2000">
                <a:solidFill>
                  <a:schemeClr val="tx1"/>
                </a:solidFill>
                <a:latin typeface="Arial Unicode MS" pitchFamily="34" charset="-128"/>
                <a:ea typeface="MS PGothic" pitchFamily="34" charset="-128"/>
              </a:defRPr>
            </a:lvl1pPr>
            <a:lvl2pPr marL="742950" indent="-285750" defTabSz="928688" eaLnBrk="0" hangingPunct="0">
              <a:defRPr sz="2000">
                <a:solidFill>
                  <a:schemeClr val="tx1"/>
                </a:solidFill>
                <a:latin typeface="Arial Unicode MS" pitchFamily="34" charset="-128"/>
                <a:ea typeface="MS PGothic" pitchFamily="34" charset="-128"/>
              </a:defRPr>
            </a:lvl2pPr>
            <a:lvl3pPr marL="1143000" indent="-228600" defTabSz="928688" eaLnBrk="0" hangingPunct="0">
              <a:defRPr sz="2000">
                <a:solidFill>
                  <a:schemeClr val="tx1"/>
                </a:solidFill>
                <a:latin typeface="Arial Unicode MS" pitchFamily="34" charset="-128"/>
                <a:ea typeface="MS PGothic" pitchFamily="34" charset="-128"/>
              </a:defRPr>
            </a:lvl3pPr>
            <a:lvl4pPr marL="1600200" indent="-228600" defTabSz="928688" eaLnBrk="0" hangingPunct="0">
              <a:defRPr sz="2000">
                <a:solidFill>
                  <a:schemeClr val="tx1"/>
                </a:solidFill>
                <a:latin typeface="Arial Unicode MS" pitchFamily="34" charset="-128"/>
                <a:ea typeface="MS PGothic" pitchFamily="34" charset="-128"/>
              </a:defRPr>
            </a:lvl4pPr>
            <a:lvl5pPr marL="2057400" indent="-228600" defTabSz="928688" eaLnBrk="0" hangingPunct="0">
              <a:defRPr sz="2000">
                <a:solidFill>
                  <a:schemeClr val="tx1"/>
                </a:solidFill>
                <a:latin typeface="Arial Unicode MS" pitchFamily="34" charset="-128"/>
                <a:ea typeface="MS PGothic" pitchFamily="34" charset="-128"/>
              </a:defRPr>
            </a:lvl5pPr>
            <a:lvl6pPr marL="2514600" indent="-228600" defTabSz="928688" eaLnBrk="0" fontAlgn="base" hangingPunct="0">
              <a:spcBef>
                <a:spcPct val="0"/>
              </a:spcBef>
              <a:spcAft>
                <a:spcPct val="0"/>
              </a:spcAft>
              <a:defRPr sz="2000">
                <a:solidFill>
                  <a:schemeClr val="tx1"/>
                </a:solidFill>
                <a:latin typeface="Arial Unicode MS" pitchFamily="34" charset="-128"/>
                <a:ea typeface="MS PGothic" pitchFamily="34" charset="-128"/>
              </a:defRPr>
            </a:lvl6pPr>
            <a:lvl7pPr marL="2971800" indent="-228600" defTabSz="928688" eaLnBrk="0" fontAlgn="base" hangingPunct="0">
              <a:spcBef>
                <a:spcPct val="0"/>
              </a:spcBef>
              <a:spcAft>
                <a:spcPct val="0"/>
              </a:spcAft>
              <a:defRPr sz="2000">
                <a:solidFill>
                  <a:schemeClr val="tx1"/>
                </a:solidFill>
                <a:latin typeface="Arial Unicode MS" pitchFamily="34" charset="-128"/>
                <a:ea typeface="MS PGothic" pitchFamily="34" charset="-128"/>
              </a:defRPr>
            </a:lvl7pPr>
            <a:lvl8pPr marL="3429000" indent="-228600" defTabSz="928688" eaLnBrk="0" fontAlgn="base" hangingPunct="0">
              <a:spcBef>
                <a:spcPct val="0"/>
              </a:spcBef>
              <a:spcAft>
                <a:spcPct val="0"/>
              </a:spcAft>
              <a:defRPr sz="2000">
                <a:solidFill>
                  <a:schemeClr val="tx1"/>
                </a:solidFill>
                <a:latin typeface="Arial Unicode MS" pitchFamily="34" charset="-128"/>
                <a:ea typeface="MS PGothic" pitchFamily="34" charset="-128"/>
              </a:defRPr>
            </a:lvl8pPr>
            <a:lvl9pPr marL="3886200" indent="-228600" defTabSz="928688" eaLnBrk="0" fontAlgn="base" hangingPunct="0">
              <a:spcBef>
                <a:spcPct val="0"/>
              </a:spcBef>
              <a:spcAft>
                <a:spcPct val="0"/>
              </a:spcAft>
              <a:defRPr sz="2000">
                <a:solidFill>
                  <a:schemeClr val="tx1"/>
                </a:solidFill>
                <a:latin typeface="Arial Unicode MS" pitchFamily="34" charset="-128"/>
                <a:ea typeface="MS PGothic" pitchFamily="34" charset="-128"/>
              </a:defRPr>
            </a:lvl9pPr>
          </a:lstStyle>
          <a:p>
            <a:pPr marL="0" marR="0" lvl="0" indent="0" algn="r" defTabSz="928688" rtl="0" eaLnBrk="1" fontAlgn="auto" latinLnBrk="0" hangingPunct="1">
              <a:lnSpc>
                <a:spcPct val="100000"/>
              </a:lnSpc>
              <a:spcBef>
                <a:spcPts val="0"/>
              </a:spcBef>
              <a:spcAft>
                <a:spcPts val="0"/>
              </a:spcAft>
              <a:buClrTx/>
              <a:buSzTx/>
              <a:buFontTx/>
              <a:buNone/>
              <a:tabLst/>
              <a:defRPr/>
            </a:pPr>
            <a:fld id="{F66720D9-8D91-486E-A699-06C28B1D5873}" type="slidenum">
              <a:rPr kumimoji="0" lang="en-US" altLang="en-US" sz="1200" b="0" i="0" u="none" strike="noStrike" kern="0" cap="none" spc="0" normalizeH="0" baseline="0" noProof="0" smtClean="0">
                <a:ln>
                  <a:noFill/>
                </a:ln>
                <a:solidFill>
                  <a:prstClr val="black"/>
                </a:solidFill>
                <a:effectLst/>
                <a:uLnTx/>
                <a:uFillTx/>
                <a:latin typeface="Arial" pitchFamily="34" charset="0"/>
                <a:ea typeface="MS PGothic" pitchFamily="34" charset="-128"/>
                <a:cs typeface="Arial" pitchFamily="34" charset="0"/>
              </a:rPr>
              <a:pPr marL="0" marR="0" lvl="0" indent="0" algn="r" defTabSz="928688" rtl="0" eaLnBrk="1" fontAlgn="auto" latinLnBrk="0" hangingPunct="1">
                <a:lnSpc>
                  <a:spcPct val="100000"/>
                </a:lnSpc>
                <a:spcBef>
                  <a:spcPts val="0"/>
                </a:spcBef>
                <a:spcAft>
                  <a:spcPts val="0"/>
                </a:spcAft>
                <a:buClrTx/>
                <a:buSzTx/>
                <a:buFontTx/>
                <a:buNone/>
                <a:tabLst/>
                <a:defRPr/>
              </a:pPr>
              <a:t>7</a:t>
            </a:fld>
            <a:endParaRPr kumimoji="0" lang="en-US" altLang="en-US" sz="1200" b="0" i="0" u="none" strike="noStrike" kern="0" cap="none" spc="0" normalizeH="0" baseline="0" noProof="0" dirty="0">
              <a:ln>
                <a:noFill/>
              </a:ln>
              <a:solidFill>
                <a:prstClr val="black"/>
              </a:solidFill>
              <a:effectLst/>
              <a:uLnTx/>
              <a:uFillTx/>
              <a:latin typeface="Arial" pitchFamily="34" charset="0"/>
              <a:ea typeface="MS PGothic" pitchFamily="34" charset="-128"/>
              <a:cs typeface="Arial" pitchFamily="34" charset="0"/>
            </a:endParaRPr>
          </a:p>
        </p:txBody>
      </p:sp>
      <p:sp>
        <p:nvSpPr>
          <p:cNvPr id="74754" name="Rectangle 2"/>
          <p:cNvSpPr>
            <a:spLocks noGrp="1" noRot="1" noChangeAspect="1" noChangeArrowheads="1" noTextEdit="1"/>
          </p:cNvSpPr>
          <p:nvPr>
            <p:ph type="sldImg"/>
          </p:nvPr>
        </p:nvSpPr>
        <p:spPr>
          <a:xfrm>
            <a:off x="1930400" y="-300038"/>
            <a:ext cx="3114675" cy="2335213"/>
          </a:xfrm>
          <a:ln/>
        </p:spPr>
      </p:sp>
      <p:sp>
        <p:nvSpPr>
          <p:cNvPr id="49156" name="Notes Placeholder 1"/>
          <p:cNvSpPr>
            <a:spLocks noGrp="1"/>
          </p:cNvSpPr>
          <p:nvPr/>
        </p:nvSpPr>
        <p:spPr bwMode="auto">
          <a:xfrm>
            <a:off x="685800" y="4344025"/>
            <a:ext cx="5486400" cy="411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29" tIns="46414" rIns="92829" bIns="46414"/>
          <a:lstStyle>
            <a:lvl1pPr eaLnBrk="0" hangingPunct="0">
              <a:spcBef>
                <a:spcPct val="30000"/>
              </a:spcBef>
              <a:defRPr sz="1400">
                <a:solidFill>
                  <a:schemeClr val="tx1"/>
                </a:solidFill>
                <a:latin typeface="Arial" pitchFamily="34" charset="0"/>
                <a:ea typeface="MS PGothic" pitchFamily="34" charset="-128"/>
                <a:cs typeface="Arial" pitchFamily="34" charset="0"/>
              </a:defRPr>
            </a:lvl1pPr>
            <a:lvl2pPr marL="742950" indent="-285750" eaLnBrk="0" hangingPunct="0">
              <a:spcBef>
                <a:spcPct val="30000"/>
              </a:spcBef>
              <a:defRPr sz="1400">
                <a:solidFill>
                  <a:schemeClr val="tx1"/>
                </a:solidFill>
                <a:latin typeface="Arial" pitchFamily="34" charset="0"/>
                <a:ea typeface="Arial" pitchFamily="34" charset="0"/>
                <a:cs typeface="Arial" pitchFamily="34" charset="0"/>
              </a:defRPr>
            </a:lvl2pPr>
            <a:lvl3pPr marL="1143000" indent="-228600" eaLnBrk="0" hangingPunct="0">
              <a:spcBef>
                <a:spcPct val="30000"/>
              </a:spcBef>
              <a:defRPr sz="1400">
                <a:solidFill>
                  <a:schemeClr val="tx1"/>
                </a:solidFill>
                <a:latin typeface="Arial" pitchFamily="34" charset="0"/>
                <a:ea typeface="Arial" pitchFamily="34" charset="0"/>
                <a:cs typeface="Arial" pitchFamily="34" charset="0"/>
              </a:defRPr>
            </a:lvl3pPr>
            <a:lvl4pPr marL="1600200" indent="-228600" eaLnBrk="0" hangingPunct="0">
              <a:spcBef>
                <a:spcPct val="30000"/>
              </a:spcBef>
              <a:defRPr sz="1400">
                <a:solidFill>
                  <a:schemeClr val="tx1"/>
                </a:solidFill>
                <a:latin typeface="Arial" pitchFamily="34" charset="0"/>
                <a:ea typeface="Arial" pitchFamily="34" charset="0"/>
                <a:cs typeface="Arial" pitchFamily="34" charset="0"/>
              </a:defRPr>
            </a:lvl4pPr>
            <a:lvl5pPr marL="2057400" indent="-228600" eaLnBrk="0" hangingPunct="0">
              <a:spcBef>
                <a:spcPct val="30000"/>
              </a:spcBef>
              <a:defRPr sz="1400">
                <a:solidFill>
                  <a:schemeClr val="tx1"/>
                </a:solidFill>
                <a:latin typeface="Arial" pitchFamily="34" charset="0"/>
                <a:ea typeface="Arial" pitchFamily="34" charset="0"/>
                <a:cs typeface="Arial" pitchFamily="34" charset="0"/>
              </a:defRPr>
            </a:lvl5pPr>
            <a:lvl6pPr marL="2514600" indent="-228600" eaLnBrk="0" fontAlgn="base" hangingPunct="0">
              <a:spcBef>
                <a:spcPct val="30000"/>
              </a:spcBef>
              <a:spcAft>
                <a:spcPct val="0"/>
              </a:spcAft>
              <a:defRPr sz="1400">
                <a:solidFill>
                  <a:schemeClr val="tx1"/>
                </a:solidFill>
                <a:latin typeface="Arial" pitchFamily="34" charset="0"/>
                <a:ea typeface="Arial" pitchFamily="34" charset="0"/>
                <a:cs typeface="Arial" pitchFamily="34" charset="0"/>
              </a:defRPr>
            </a:lvl6pPr>
            <a:lvl7pPr marL="2971800" indent="-228600" eaLnBrk="0" fontAlgn="base" hangingPunct="0">
              <a:spcBef>
                <a:spcPct val="30000"/>
              </a:spcBef>
              <a:spcAft>
                <a:spcPct val="0"/>
              </a:spcAft>
              <a:defRPr sz="1400">
                <a:solidFill>
                  <a:schemeClr val="tx1"/>
                </a:solidFill>
                <a:latin typeface="Arial" pitchFamily="34" charset="0"/>
                <a:ea typeface="Arial" pitchFamily="34" charset="0"/>
                <a:cs typeface="Arial" pitchFamily="34" charset="0"/>
              </a:defRPr>
            </a:lvl7pPr>
            <a:lvl8pPr marL="3429000" indent="-228600" eaLnBrk="0" fontAlgn="base" hangingPunct="0">
              <a:spcBef>
                <a:spcPct val="30000"/>
              </a:spcBef>
              <a:spcAft>
                <a:spcPct val="0"/>
              </a:spcAft>
              <a:defRPr sz="1400">
                <a:solidFill>
                  <a:schemeClr val="tx1"/>
                </a:solidFill>
                <a:latin typeface="Arial" pitchFamily="34" charset="0"/>
                <a:ea typeface="Arial" pitchFamily="34" charset="0"/>
                <a:cs typeface="Arial" pitchFamily="34" charset="0"/>
              </a:defRPr>
            </a:lvl8pPr>
            <a:lvl9pPr marL="3886200" indent="-228600" eaLnBrk="0" fontAlgn="base" hangingPunct="0">
              <a:spcBef>
                <a:spcPct val="30000"/>
              </a:spcBef>
              <a:spcAft>
                <a:spcPct val="0"/>
              </a:spcAft>
              <a:defRPr sz="1400">
                <a:solidFill>
                  <a:schemeClr val="tx1"/>
                </a:solidFill>
                <a:latin typeface="Arial" pitchFamily="34" charset="0"/>
                <a:ea typeface="Arial" pitchFamily="34" charset="0"/>
                <a:cs typeface="Arial" pitchFamily="34" charset="0"/>
              </a:defRPr>
            </a:lvl9pPr>
          </a:lstStyle>
          <a:p>
            <a:pPr marL="0" marR="0" lvl="0" indent="0" algn="l" defTabSz="914400" rtl="0" eaLnBrk="0" fontAlgn="auto" latinLnBrk="0" hangingPunct="0">
              <a:lnSpc>
                <a:spcPct val="100000"/>
              </a:lnSpc>
              <a:spcBef>
                <a:spcPct val="30000"/>
              </a:spcBef>
              <a:spcAft>
                <a:spcPts val="0"/>
              </a:spcAft>
              <a:buClrTx/>
              <a:buSzTx/>
              <a:buFontTx/>
              <a:buNone/>
              <a:tabLst/>
              <a:defRPr/>
            </a:pPr>
            <a:endParaRPr kumimoji="0" lang="en-US" altLang="en-US" sz="1400" b="0" i="0" u="none" strike="noStrike" kern="0" cap="none" spc="0" normalizeH="0" baseline="0" noProof="0" dirty="0">
              <a:ln>
                <a:noFill/>
              </a:ln>
              <a:solidFill>
                <a:prstClr val="black"/>
              </a:solidFill>
              <a:effectLst/>
              <a:uLnTx/>
              <a:uFillTx/>
              <a:latin typeface="Arial" pitchFamily="34" charset="0"/>
              <a:ea typeface="MS PGothic" pitchFamily="34" charset="-128"/>
              <a:cs typeface="Arial" pitchFamily="34" charset="0"/>
            </a:endParaRPr>
          </a:p>
        </p:txBody>
      </p:sp>
      <p:sp>
        <p:nvSpPr>
          <p:cNvPr id="4" name="Notes Placeholder 3">
            <a:extLst>
              <a:ext uri="{FF2B5EF4-FFF2-40B4-BE49-F238E27FC236}">
                <a16:creationId xmlns:a16="http://schemas.microsoft.com/office/drawing/2014/main" id="{31713AA4-2B08-4303-886B-43BF7C261CA2}"/>
              </a:ext>
            </a:extLst>
          </p:cNvPr>
          <p:cNvSpPr>
            <a:spLocks noGrp="1"/>
          </p:cNvSpPr>
          <p:nvPr>
            <p:ph type="body" sz="quarter" idx="3"/>
          </p:nvPr>
        </p:nvSpPr>
        <p:spPr/>
        <p:txBody>
          <a:bodyPr/>
          <a:lstStyle/>
          <a:p>
            <a:endParaRPr lang="en-US" dirty="0"/>
          </a:p>
        </p:txBody>
      </p:sp>
    </p:spTree>
    <p:extLst>
      <p:ext uri="{BB962C8B-B14F-4D97-AF65-F5344CB8AC3E}">
        <p14:creationId xmlns:p14="http://schemas.microsoft.com/office/powerpoint/2010/main" val="23897718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latin typeface="Times New Roman"/>
              <a:cs typeface="Times New Roman"/>
            </a:endParaRPr>
          </a:p>
          <a:p>
            <a:pPr marL="487680" lvl="1" algn="just">
              <a:spcBef>
                <a:spcPct val="20000"/>
              </a:spcBef>
              <a:spcAft>
                <a:spcPts val="600"/>
              </a:spcAft>
            </a:pPr>
            <a:endParaRPr lang="en-US" b="1"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p:txBody>
      </p:sp>
      <p:sp>
        <p:nvSpPr>
          <p:cNvPr id="4" name="Slide Number Placeholder 3"/>
          <p:cNvSpPr>
            <a:spLocks noGrp="1"/>
          </p:cNvSpPr>
          <p:nvPr>
            <p:ph type="sldNum" sz="quarter" idx="10"/>
          </p:nvPr>
        </p:nvSpPr>
        <p:spPr/>
        <p:txBody>
          <a:bodyPr/>
          <a:lstStyle/>
          <a:p>
            <a:fld id="{44F09341-5F7D-476B-8B00-41050282191D}" type="slidenum">
              <a:rPr lang="en-US" smtClean="0"/>
              <a:pPr/>
              <a:t>8</a:t>
            </a:fld>
            <a:endParaRPr lang="en-US"/>
          </a:p>
        </p:txBody>
      </p:sp>
    </p:spTree>
    <p:extLst>
      <p:ext uri="{BB962C8B-B14F-4D97-AF65-F5344CB8AC3E}">
        <p14:creationId xmlns:p14="http://schemas.microsoft.com/office/powerpoint/2010/main" val="21696062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latin typeface="Times New Roman"/>
              <a:cs typeface="Times New Roman"/>
            </a:endParaRPr>
          </a:p>
          <a:p>
            <a:pPr marL="487680" lvl="1" algn="just">
              <a:spcBef>
                <a:spcPct val="20000"/>
              </a:spcBef>
              <a:spcAft>
                <a:spcPts val="600"/>
              </a:spcAft>
            </a:pPr>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p:txBody>
      </p:sp>
      <p:sp>
        <p:nvSpPr>
          <p:cNvPr id="4" name="Slide Number Placeholder 3"/>
          <p:cNvSpPr>
            <a:spLocks noGrp="1"/>
          </p:cNvSpPr>
          <p:nvPr>
            <p:ph type="sldNum" sz="quarter" idx="10"/>
          </p:nvPr>
        </p:nvSpPr>
        <p:spPr/>
        <p:txBody>
          <a:bodyPr/>
          <a:lstStyle/>
          <a:p>
            <a:fld id="{44F09341-5F7D-476B-8B00-41050282191D}" type="slidenum">
              <a:rPr lang="en-US" smtClean="0"/>
              <a:pPr/>
              <a:t>9</a:t>
            </a:fld>
            <a:endParaRPr lang="en-US"/>
          </a:p>
        </p:txBody>
      </p:sp>
    </p:spTree>
    <p:extLst>
      <p:ext uri="{BB962C8B-B14F-4D97-AF65-F5344CB8AC3E}">
        <p14:creationId xmlns:p14="http://schemas.microsoft.com/office/powerpoint/2010/main" val="304584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AF0166B3-1AA4-43FE-8B63-94829FF3D42D}"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6" name="Заголовок 1">
            <a:extLst>
              <a:ext uri="{FF2B5EF4-FFF2-40B4-BE49-F238E27FC236}">
                <a16:creationId xmlns:a16="http://schemas.microsoft.com/office/drawing/2014/main" id="{435A01BB-D5B0-4709-8B16-2ED96614C20A}"/>
              </a:ext>
            </a:extLst>
          </p:cNvPr>
          <p:cNvSpPr>
            <a:spLocks noGrp="1"/>
          </p:cNvSpPr>
          <p:nvPr>
            <p:ph type="title"/>
          </p:nvPr>
        </p:nvSpPr>
        <p:spPr>
          <a:xfrm>
            <a:off x="3076600" y="428922"/>
            <a:ext cx="6552728" cy="790575"/>
          </a:xfrm>
        </p:spPr>
        <p:txBody>
          <a:bodyPr/>
          <a:lstStyle>
            <a:lvl1pPr>
              <a:defRPr sz="3200"/>
            </a:lvl1pPr>
          </a:lstStyle>
          <a:p>
            <a:r>
              <a:rPr lang="en-US" dirty="0"/>
              <a:t>Click to edit Master title style</a:t>
            </a:r>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6"/>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DAE92554-818E-438B-8EAE-36A0BFAEA8A0}" type="slidenum">
              <a:rPr lang="ru-RU" sz="750" smtClean="0">
                <a:solidFill>
                  <a:srgbClr val="999999"/>
                </a:solidFill>
              </a:rPr>
              <a:pPr algn="r">
                <a:lnSpc>
                  <a:spcPct val="95000"/>
                </a:lnSpc>
                <a:defRPr/>
              </a:pPr>
              <a:t>‹#›</a:t>
            </a:fld>
            <a:endParaRPr lang="ru-RU" sz="750" dirty="0">
              <a:solidFill>
                <a:srgbClr val="999999"/>
              </a:solidFill>
            </a:endParaRPr>
          </a:p>
        </p:txBody>
      </p:sp>
      <p:sp>
        <p:nvSpPr>
          <p:cNvPr id="7" name="Заголовок 1"/>
          <p:cNvSpPr>
            <a:spLocks noGrp="1"/>
          </p:cNvSpPr>
          <p:nvPr>
            <p:ph type="title"/>
          </p:nvPr>
        </p:nvSpPr>
        <p:spPr>
          <a:xfrm>
            <a:off x="3076600" y="428923"/>
            <a:ext cx="6552728" cy="790575"/>
          </a:xfrm>
        </p:spPr>
        <p:txBody>
          <a:bodyPr/>
          <a:lstStyle>
            <a:lvl1pPr>
              <a:defRPr sz="2400"/>
            </a:lvl1pPr>
          </a:lstStyle>
          <a:p>
            <a:r>
              <a:rPr lang="en-US" dirty="0"/>
              <a:t>Click to edit Master title style</a:t>
            </a:r>
            <a:endParaRPr lang="ru-RU" dirty="0"/>
          </a:p>
        </p:txBody>
      </p:sp>
      <p:sp>
        <p:nvSpPr>
          <p:cNvPr id="8" name="Содержимое 2"/>
          <p:cNvSpPr>
            <a:spLocks noGrp="1"/>
          </p:cNvSpPr>
          <p:nvPr>
            <p:ph idx="1"/>
          </p:nvPr>
        </p:nvSpPr>
        <p:spPr>
          <a:xfrm>
            <a:off x="700336" y="2217440"/>
            <a:ext cx="8280400" cy="4273550"/>
          </a:xfrm>
        </p:spPr>
        <p:txBody>
          <a:bodyPr/>
          <a:lstStyle>
            <a:lvl1pPr>
              <a:defRPr/>
            </a:lvl1pPr>
            <a:lvl2pPr>
              <a:defRPr/>
            </a:lvl2pPr>
            <a:lvl3pPr>
              <a:defRPr/>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Tree>
    <p:extLst>
      <p:ext uri="{BB962C8B-B14F-4D97-AF65-F5344CB8AC3E}">
        <p14:creationId xmlns:p14="http://schemas.microsoft.com/office/powerpoint/2010/main" val="4195887871"/>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ormal Text">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6"/>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88BDC811-FBB1-45B5-9F23-29515F4EC5B0}" type="slidenum">
              <a:rPr lang="ru-RU" sz="750" smtClean="0">
                <a:solidFill>
                  <a:srgbClr val="999999"/>
                </a:solidFill>
              </a:rPr>
              <a:pPr algn="r">
                <a:lnSpc>
                  <a:spcPct val="95000"/>
                </a:lnSpc>
                <a:defRPr/>
              </a:pPr>
              <a:t>‹#›</a:t>
            </a:fld>
            <a:endParaRPr lang="ru-RU" sz="750" dirty="0">
              <a:solidFill>
                <a:srgbClr val="999999"/>
              </a:solidFill>
            </a:endParaRPr>
          </a:p>
        </p:txBody>
      </p:sp>
      <p:sp>
        <p:nvSpPr>
          <p:cNvPr id="8" name="Содержимое 2"/>
          <p:cNvSpPr>
            <a:spLocks noGrp="1"/>
          </p:cNvSpPr>
          <p:nvPr>
            <p:ph idx="1"/>
          </p:nvPr>
        </p:nvSpPr>
        <p:spPr>
          <a:xfrm>
            <a:off x="705008" y="2226137"/>
            <a:ext cx="8280400" cy="4273550"/>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
        <p:nvSpPr>
          <p:cNvPr id="9" name="Заголовок 1">
            <a:extLst>
              <a:ext uri="{FF2B5EF4-FFF2-40B4-BE49-F238E27FC236}">
                <a16:creationId xmlns:a16="http://schemas.microsoft.com/office/drawing/2014/main" id="{EA0B2610-95AE-4F67-8350-805923E83B1F}"/>
              </a:ext>
            </a:extLst>
          </p:cNvPr>
          <p:cNvSpPr>
            <a:spLocks noGrp="1"/>
          </p:cNvSpPr>
          <p:nvPr>
            <p:ph type="title"/>
          </p:nvPr>
        </p:nvSpPr>
        <p:spPr>
          <a:xfrm>
            <a:off x="3076600" y="428923"/>
            <a:ext cx="6552728" cy="790575"/>
          </a:xfrm>
        </p:spPr>
        <p:txBody>
          <a:bodyPr/>
          <a:lstStyle>
            <a:lvl1pPr>
              <a:defRPr sz="2400"/>
            </a:lvl1pPr>
          </a:lstStyle>
          <a:p>
            <a:r>
              <a:rPr lang="en-US" dirty="0"/>
              <a:t>Click to edit Master title style</a:t>
            </a:r>
            <a:endParaRPr lang="ru-RU" dirty="0"/>
          </a:p>
        </p:txBody>
      </p:sp>
    </p:spTree>
    <p:extLst>
      <p:ext uri="{BB962C8B-B14F-4D97-AF65-F5344CB8AC3E}">
        <p14:creationId xmlns:p14="http://schemas.microsoft.com/office/powerpoint/2010/main" val="3100604160"/>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004592" y="417241"/>
            <a:ext cx="6552728" cy="790575"/>
          </a:xfrm>
        </p:spPr>
        <p:txBody>
          <a:bodyPr/>
          <a:lstStyle>
            <a:lvl1pPr algn="ctr">
              <a:defRPr/>
            </a:lvl1pPr>
          </a:lstStyle>
          <a:p>
            <a:r>
              <a:rPr lang="en-GB" noProof="0" dirty="0"/>
              <a:t>Click to edit Master title style</a:t>
            </a:r>
          </a:p>
        </p:txBody>
      </p:sp>
      <p:sp>
        <p:nvSpPr>
          <p:cNvPr id="5" name="Содержимое 2"/>
          <p:cNvSpPr>
            <a:spLocks noGrp="1"/>
          </p:cNvSpPr>
          <p:nvPr>
            <p:ph sz="half" idx="1"/>
          </p:nvPr>
        </p:nvSpPr>
        <p:spPr>
          <a:xfrm>
            <a:off x="975632" y="2149176"/>
            <a:ext cx="3816144" cy="4536505"/>
          </a:xfrm>
        </p:spPr>
        <p:txBody>
          <a:bodyPr/>
          <a:lstStyle>
            <a:lvl1pPr>
              <a:defRPr sz="1875" baseline="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11" name="Содержимое 2"/>
          <p:cNvSpPr>
            <a:spLocks noGrp="1"/>
          </p:cNvSpPr>
          <p:nvPr>
            <p:ph sz="half" idx="17"/>
          </p:nvPr>
        </p:nvSpPr>
        <p:spPr>
          <a:xfrm>
            <a:off x="4899648" y="2158448"/>
            <a:ext cx="3816144" cy="4536505"/>
          </a:xfrm>
        </p:spPr>
        <p:txBody>
          <a:bodyPr/>
          <a:lstStyle>
            <a:lvl1pPr>
              <a:defRPr sz="1875" baseline="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8" name="Rectangle 5"/>
          <p:cNvSpPr>
            <a:spLocks noGrp="1" noChangeArrowheads="1"/>
          </p:cNvSpPr>
          <p:nvPr>
            <p:ph type="sldNum" idx="20"/>
          </p:nvPr>
        </p:nvSpPr>
        <p:spPr>
          <a:ln/>
        </p:spPr>
        <p:txBody>
          <a:bodyPr/>
          <a:lstStyle>
            <a:lvl1pPr>
              <a:defRPr/>
            </a:lvl1pPr>
          </a:lstStyle>
          <a:p>
            <a:pPr>
              <a:defRPr/>
            </a:pPr>
            <a:fld id="{4C900FCA-1A97-4D6A-89CC-C4E3C77CACE0}" type="slidenum">
              <a:rPr lang="ru-RU"/>
              <a:pPr>
                <a:defRPr/>
              </a:pPr>
              <a:t>‹#›</a:t>
            </a:fld>
            <a:endParaRPr lang="ru-RU" dirty="0"/>
          </a:p>
        </p:txBody>
      </p:sp>
    </p:spTree>
    <p:extLst>
      <p:ext uri="{BB962C8B-B14F-4D97-AF65-F5344CB8AC3E}">
        <p14:creationId xmlns:p14="http://schemas.microsoft.com/office/powerpoint/2010/main" val="2022896351"/>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raft">
    <p:spTree>
      <p:nvGrpSpPr>
        <p:cNvPr id="1" name=""/>
        <p:cNvGrpSpPr/>
        <p:nvPr/>
      </p:nvGrpSpPr>
      <p:grpSpPr>
        <a:xfrm>
          <a:off x="0" y="0"/>
          <a:ext cx="0" cy="0"/>
          <a:chOff x="0" y="0"/>
          <a:chExt cx="0" cy="0"/>
        </a:xfrm>
      </p:grpSpPr>
      <p:sp>
        <p:nvSpPr>
          <p:cNvPr id="4" name="Rectangle 5"/>
          <p:cNvSpPr>
            <a:spLocks noGrp="1" noChangeArrowheads="1"/>
          </p:cNvSpPr>
          <p:nvPr>
            <p:ph type="sldNum" idx="12"/>
          </p:nvPr>
        </p:nvSpPr>
        <p:spPr>
          <a:ln/>
        </p:spPr>
        <p:txBody>
          <a:bodyPr/>
          <a:lstStyle>
            <a:lvl1pPr>
              <a:defRPr/>
            </a:lvl1pPr>
          </a:lstStyle>
          <a:p>
            <a:pPr>
              <a:defRPr/>
            </a:pPr>
            <a:fld id="{6AD948CB-CBFC-48EC-9170-DC63649F09AB}" type="slidenum">
              <a:rPr lang="ru-RU"/>
              <a:pPr>
                <a:defRPr/>
              </a:pPr>
              <a:t>‹#›</a:t>
            </a:fld>
            <a:endParaRPr lang="ru-RU" dirty="0"/>
          </a:p>
        </p:txBody>
      </p:sp>
      <p:sp>
        <p:nvSpPr>
          <p:cNvPr id="3" name="Содержимое 2">
            <a:extLst>
              <a:ext uri="{FF2B5EF4-FFF2-40B4-BE49-F238E27FC236}">
                <a16:creationId xmlns:a16="http://schemas.microsoft.com/office/drawing/2014/main" id="{CDD13655-E353-41DE-B1AA-3A1718BDCF03}"/>
              </a:ext>
            </a:extLst>
          </p:cNvPr>
          <p:cNvSpPr>
            <a:spLocks noGrp="1"/>
          </p:cNvSpPr>
          <p:nvPr>
            <p:ph idx="1"/>
          </p:nvPr>
        </p:nvSpPr>
        <p:spPr>
          <a:xfrm>
            <a:off x="705008" y="2226137"/>
            <a:ext cx="8280400" cy="4273550"/>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Tree>
    <p:extLst>
      <p:ext uri="{BB962C8B-B14F-4D97-AF65-F5344CB8AC3E}">
        <p14:creationId xmlns:p14="http://schemas.microsoft.com/office/powerpoint/2010/main" val="842557909"/>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87682" y="1362383"/>
            <a:ext cx="8778239" cy="5172195"/>
          </a:xfrm>
          <a:prstGeom prst="rect">
            <a:avLst/>
          </a:prstGeom>
        </p:spPr>
        <p:txBody>
          <a:bodyPr/>
          <a:lstStyle>
            <a:lvl1pPr marL="365771" indent="-365771" algn="l">
              <a:buFont typeface="Wingdings" pitchFamily="2" charset="2"/>
              <a:buChar char="Ø"/>
              <a:defRPr sz="2240"/>
            </a:lvl1pPr>
            <a:lvl2pPr marL="594378" indent="-228607">
              <a:buFont typeface="Arial" pitchFamily="34" charset="0"/>
              <a:buChar char="•"/>
              <a:defRPr sz="224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5" name="Заголовок 1">
            <a:extLst>
              <a:ext uri="{FF2B5EF4-FFF2-40B4-BE49-F238E27FC236}">
                <a16:creationId xmlns:a16="http://schemas.microsoft.com/office/drawing/2014/main" id="{7967C64C-DD9B-4B08-BEA0-5BCE98DA8F94}"/>
              </a:ext>
            </a:extLst>
          </p:cNvPr>
          <p:cNvSpPr>
            <a:spLocks noGrp="1"/>
          </p:cNvSpPr>
          <p:nvPr>
            <p:ph type="title"/>
          </p:nvPr>
        </p:nvSpPr>
        <p:spPr>
          <a:xfrm>
            <a:off x="3004592" y="385337"/>
            <a:ext cx="6480720" cy="790575"/>
          </a:xfrm>
        </p:spPr>
        <p:txBody>
          <a:bodyPr/>
          <a:lstStyle>
            <a:lvl1pPr algn="ctr">
              <a:defRPr/>
            </a:lvl1pPr>
          </a:lstStyle>
          <a:p>
            <a:r>
              <a:rPr lang="en-GB" noProof="0" dirty="0"/>
              <a:t>Click to edit Master title style</a:t>
            </a:r>
          </a:p>
        </p:txBody>
      </p:sp>
    </p:spTree>
    <p:extLst>
      <p:ext uri="{BB962C8B-B14F-4D97-AF65-F5344CB8AC3E}">
        <p14:creationId xmlns:p14="http://schemas.microsoft.com/office/powerpoint/2010/main" val="1397966855"/>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Picture righ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4876801" y="584768"/>
            <a:ext cx="4340014" cy="6141157"/>
          </a:xfrm>
        </p:spPr>
        <p:txBody>
          <a:bodyPr/>
          <a:lstStyle/>
          <a:p>
            <a:r>
              <a:rPr lang="en-US"/>
              <a:t>Click icon to add picture</a:t>
            </a:r>
            <a:endParaRPr lang="en-GB" dirty="0"/>
          </a:p>
        </p:txBody>
      </p:sp>
      <p:sp>
        <p:nvSpPr>
          <p:cNvPr id="8" name="Text Placeholder 7"/>
          <p:cNvSpPr>
            <a:spLocks noGrp="1"/>
          </p:cNvSpPr>
          <p:nvPr>
            <p:ph type="body" sz="quarter" idx="11" hasCustomPrompt="1"/>
          </p:nvPr>
        </p:nvSpPr>
        <p:spPr>
          <a:xfrm>
            <a:off x="543389" y="595277"/>
            <a:ext cx="4242753" cy="682783"/>
          </a:xfrm>
        </p:spPr>
        <p:txBody>
          <a:bodyPr/>
          <a:lstStyle>
            <a:lvl1pPr>
              <a:defRPr sz="2400"/>
            </a:lvl1pPr>
          </a:lstStyle>
          <a:p>
            <a:pPr lvl="0"/>
            <a:r>
              <a:rPr lang="en-US" dirty="0"/>
              <a:t>Click to edit text styles</a:t>
            </a:r>
          </a:p>
        </p:txBody>
      </p:sp>
      <p:sp>
        <p:nvSpPr>
          <p:cNvPr id="10" name="Text Placeholder 9"/>
          <p:cNvSpPr>
            <a:spLocks noGrp="1"/>
          </p:cNvSpPr>
          <p:nvPr>
            <p:ph type="body" sz="quarter" idx="12" hasCustomPrompt="1"/>
          </p:nvPr>
        </p:nvSpPr>
        <p:spPr>
          <a:xfrm>
            <a:off x="536789" y="1631262"/>
            <a:ext cx="4242753" cy="4691763"/>
          </a:xfrm>
        </p:spPr>
        <p:txBody>
          <a:bodyPr/>
          <a:lstStyle>
            <a:lvl3pPr>
              <a:defRPr sz="1440"/>
            </a:lvl3pPr>
            <a:lvl4pPr marL="772141" indent="-274314">
              <a:buFont typeface="Arial" panose="020B0604020202020204" pitchFamily="34" charset="0"/>
              <a:buChar char="−"/>
              <a:defRPr sz="144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Rectangle 4">
            <a:extLst>
              <a:ext uri="{FF2B5EF4-FFF2-40B4-BE49-F238E27FC236}">
                <a16:creationId xmlns:a16="http://schemas.microsoft.com/office/drawing/2014/main" id="{4091BFA0-4FE9-4AC2-AFBD-9B764F31028E}"/>
              </a:ext>
            </a:extLst>
          </p:cNvPr>
          <p:cNvSpPr/>
          <p:nvPr userDrawn="1"/>
        </p:nvSpPr>
        <p:spPr bwMode="auto">
          <a:xfrm>
            <a:off x="54864" y="6729986"/>
            <a:ext cx="1121664" cy="166199"/>
          </a:xfrm>
          <a:prstGeom prst="rect">
            <a:avLst/>
          </a:prstGeom>
          <a:solidFill>
            <a:srgbClr val="0F1290"/>
          </a:solidFill>
          <a:ln>
            <a:noFill/>
          </a:ln>
          <a:effectLst/>
        </p:spPr>
        <p:txBody>
          <a:bodyPr vert="horz" wrap="square" lIns="54864" tIns="27432" rIns="54864" bIns="27432" numCol="1" rtlCol="0" anchor="t" anchorCtr="0" compatLnSpc="1">
            <a:prstTxWarp prst="textNoShape">
              <a:avLst/>
            </a:prstTxWarp>
            <a:spAutoFit/>
          </a:bodyPr>
          <a:lstStyle/>
          <a:p>
            <a:pPr marL="0" marR="0" indent="0" algn="r" defTabSz="548640" rtl="0" eaLnBrk="1" fontAlgn="base" latinLnBrk="0" hangingPunct="1">
              <a:lnSpc>
                <a:spcPct val="100000"/>
              </a:lnSpc>
              <a:spcBef>
                <a:spcPct val="50000"/>
              </a:spcBef>
              <a:spcAft>
                <a:spcPct val="0"/>
              </a:spcAft>
              <a:buClrTx/>
              <a:buSzTx/>
              <a:buFontTx/>
              <a:buNone/>
              <a:tabLst/>
            </a:pPr>
            <a:endParaRPr kumimoji="0" lang="en-GB" sz="72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636750370"/>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0144" y="195074"/>
            <a:ext cx="8290560" cy="809413"/>
          </a:xfrm>
          <a:prstGeom prst="rect">
            <a:avLst/>
          </a:prstGeom>
        </p:spPr>
        <p:txBody>
          <a:bodyPr/>
          <a:lstStyle/>
          <a:p>
            <a:r>
              <a:rPr lang="en-US" dirty="0"/>
              <a:t>Click to edit Master title style</a:t>
            </a:r>
          </a:p>
        </p:txBody>
      </p:sp>
      <p:sp>
        <p:nvSpPr>
          <p:cNvPr id="3" name="Content Placeholder 2"/>
          <p:cNvSpPr>
            <a:spLocks noGrp="1"/>
          </p:cNvSpPr>
          <p:nvPr>
            <p:ph idx="1"/>
          </p:nvPr>
        </p:nvSpPr>
        <p:spPr>
          <a:xfrm>
            <a:off x="390144" y="1170433"/>
            <a:ext cx="8290560" cy="4748107"/>
          </a:xfrm>
        </p:spPr>
        <p:txBody>
          <a:bodyPr/>
          <a:lstStyle>
            <a:lvl1pPr marL="0" indent="0">
              <a:defRPr/>
            </a:lvl1pPr>
            <a:lvl2pPr marL="374662" indent="-134624">
              <a:defRPr b="0">
                <a:solidFill>
                  <a:schemeClr val="tx1"/>
                </a:solidFill>
              </a:defRPr>
            </a:lvl2pPr>
            <a:lvl3pPr marL="645180" indent="-144785">
              <a:buFont typeface="Century Gothic" pitchFamily="34" charset="0"/>
              <a:buChar char="–"/>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950046137"/>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87680" y="292947"/>
            <a:ext cx="8778240" cy="1219200"/>
          </a:xfrm>
          <a:prstGeom prst="rect">
            <a:avLst/>
          </a:prstGeom>
        </p:spPr>
        <p:txBody>
          <a:bodyPr/>
          <a:lstStyle/>
          <a:p>
            <a:r>
              <a:rPr lang="en-US"/>
              <a:t>Click to edit Master title style</a:t>
            </a:r>
          </a:p>
        </p:txBody>
      </p:sp>
      <p:sp>
        <p:nvSpPr>
          <p:cNvPr id="3" name="Text Placeholder 2"/>
          <p:cNvSpPr>
            <a:spLocks noGrp="1"/>
          </p:cNvSpPr>
          <p:nvPr>
            <p:ph type="body" sz="half" idx="1"/>
          </p:nvPr>
        </p:nvSpPr>
        <p:spPr>
          <a:xfrm>
            <a:off x="487680" y="1706880"/>
            <a:ext cx="4307840" cy="482769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958080" y="1706881"/>
            <a:ext cx="4307840" cy="233172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958080" y="4201162"/>
            <a:ext cx="4307840" cy="233341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91"/>
          <p:cNvSpPr>
            <a:spLocks noGrp="1" noChangeArrowheads="1"/>
          </p:cNvSpPr>
          <p:nvPr>
            <p:ph type="sldNum" sz="quarter" idx="10"/>
          </p:nvPr>
        </p:nvSpPr>
        <p:spPr>
          <a:xfrm>
            <a:off x="7315200" y="6746240"/>
            <a:ext cx="2032000" cy="487680"/>
          </a:xfrm>
          <a:prstGeom prst="rect">
            <a:avLst/>
          </a:prstGeom>
        </p:spPr>
        <p:txBody>
          <a:bodyPr/>
          <a:lstStyle>
            <a:lvl1pPr>
              <a:defRPr smtClean="0"/>
            </a:lvl1pPr>
          </a:lstStyle>
          <a:p>
            <a:pPr>
              <a:defRPr/>
            </a:pPr>
            <a:fld id="{24AB65FC-BEAE-2540-86FC-258ED29F150D}" type="slidenum">
              <a:rPr lang="en-US"/>
              <a:pPr>
                <a:defRPr/>
              </a:pPr>
              <a:t>‹#›</a:t>
            </a:fld>
            <a:endParaRPr lang="en-US"/>
          </a:p>
        </p:txBody>
      </p:sp>
    </p:spTree>
    <p:extLst>
      <p:ext uri="{BB962C8B-B14F-4D97-AF65-F5344CB8AC3E}">
        <p14:creationId xmlns:p14="http://schemas.microsoft.com/office/powerpoint/2010/main" val="1962158468"/>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87680" y="1706883"/>
            <a:ext cx="4307840" cy="4827694"/>
          </a:xfrm>
        </p:spPr>
        <p:txBody>
          <a:bodyPr/>
          <a:lstStyle>
            <a:lvl1pPr>
              <a:defRPr sz="2240"/>
            </a:lvl1pPr>
            <a:lvl2pPr>
              <a:defRPr sz="1920"/>
            </a:lvl2pPr>
            <a:lvl3pPr>
              <a:defRPr sz="1600"/>
            </a:lvl3pPr>
            <a:lvl4pPr>
              <a:defRPr sz="1440"/>
            </a:lvl4pPr>
            <a:lvl5pPr>
              <a:defRPr sz="1440"/>
            </a:lvl5pPr>
            <a:lvl6pPr>
              <a:defRPr sz="1440"/>
            </a:lvl6pPr>
            <a:lvl7pPr>
              <a:defRPr sz="1440"/>
            </a:lvl7pPr>
            <a:lvl8pPr>
              <a:defRPr sz="1440"/>
            </a:lvl8pPr>
            <a:lvl9pPr>
              <a:defRPr sz="14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58080" y="1706883"/>
            <a:ext cx="4307840" cy="4827694"/>
          </a:xfrm>
        </p:spPr>
        <p:txBody>
          <a:bodyPr/>
          <a:lstStyle>
            <a:lvl1pPr>
              <a:defRPr sz="2240"/>
            </a:lvl1pPr>
            <a:lvl2pPr>
              <a:defRPr sz="1920"/>
            </a:lvl2pPr>
            <a:lvl3pPr>
              <a:defRPr sz="1600"/>
            </a:lvl3pPr>
            <a:lvl4pPr>
              <a:defRPr sz="1440"/>
            </a:lvl4pPr>
            <a:lvl5pPr>
              <a:defRPr sz="1440"/>
            </a:lvl5pPr>
            <a:lvl6pPr>
              <a:defRPr sz="1440"/>
            </a:lvl6pPr>
            <a:lvl7pPr>
              <a:defRPr sz="1440"/>
            </a:lvl7pPr>
            <a:lvl8pPr>
              <a:defRPr sz="1440"/>
            </a:lvl8pPr>
            <a:lvl9pPr>
              <a:defRPr sz="14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3748594" y="6805693"/>
            <a:ext cx="2275840" cy="389467"/>
          </a:xfrm>
        </p:spPr>
        <p:txBody>
          <a:bodyPr/>
          <a:lstStyle/>
          <a:p>
            <a:fld id="{A349544A-F1CD-3844-BFB3-6D230A0137DD}" type="datetimeFigureOut">
              <a:rPr lang="en-US" smtClean="0"/>
              <a:t>10/5/2023</a:t>
            </a:fld>
            <a:endParaRPr lang="en-US"/>
          </a:p>
        </p:txBody>
      </p:sp>
      <p:pic>
        <p:nvPicPr>
          <p:cNvPr id="8" name="Picture 7" descr="FDA_FullColor_Monogram.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59907" y="258668"/>
            <a:ext cx="661913" cy="792619"/>
          </a:xfrm>
          <a:prstGeom prst="rect">
            <a:avLst/>
          </a:prstGeom>
        </p:spPr>
      </p:pic>
      <p:sp>
        <p:nvSpPr>
          <p:cNvPr id="9" name="Footer Placeholder 4"/>
          <p:cNvSpPr>
            <a:spLocks noGrp="1"/>
          </p:cNvSpPr>
          <p:nvPr>
            <p:ph type="ftr" sz="quarter" idx="11"/>
          </p:nvPr>
        </p:nvSpPr>
        <p:spPr>
          <a:xfrm>
            <a:off x="325120" y="6810589"/>
            <a:ext cx="3088640" cy="389467"/>
          </a:xfrm>
        </p:spPr>
        <p:txBody>
          <a:bodyPr/>
          <a:lstStyle/>
          <a:p>
            <a:pPr algn="l"/>
            <a:r>
              <a:rPr lang="en-US" b="1" dirty="0">
                <a:solidFill>
                  <a:schemeClr val="tx2">
                    <a:lumMod val="60000"/>
                    <a:lumOff val="40000"/>
                  </a:schemeClr>
                </a:solidFill>
                <a:latin typeface="Helvetica"/>
                <a:cs typeface="Helvetica"/>
              </a:rPr>
              <a:t>www.fda.gov</a:t>
            </a:r>
          </a:p>
        </p:txBody>
      </p:sp>
      <p:sp>
        <p:nvSpPr>
          <p:cNvPr id="11" name="TextBox 10"/>
          <p:cNvSpPr txBox="1"/>
          <p:nvPr userDrawn="1"/>
        </p:nvSpPr>
        <p:spPr>
          <a:xfrm>
            <a:off x="9177927" y="6837094"/>
            <a:ext cx="336952" cy="229743"/>
          </a:xfrm>
          <a:prstGeom prst="rect">
            <a:avLst/>
          </a:prstGeom>
          <a:noFill/>
        </p:spPr>
        <p:txBody>
          <a:bodyPr wrap="none" rtlCol="0">
            <a:spAutoFit/>
          </a:bodyPr>
          <a:lstStyle/>
          <a:p>
            <a:pPr algn="r"/>
            <a:fld id="{42D067E6-6582-4AD4-8521-F7089C370E58}" type="slidenum">
              <a:rPr lang="en-US" sz="960" smtClean="0">
                <a:solidFill>
                  <a:schemeClr val="tx2">
                    <a:lumMod val="60000"/>
                    <a:lumOff val="40000"/>
                  </a:schemeClr>
                </a:solidFill>
                <a:latin typeface="Helvetica"/>
                <a:cs typeface="Helvetica"/>
              </a:rPr>
              <a:t>‹#›</a:t>
            </a:fld>
            <a:endParaRPr lang="en-US" sz="960" dirty="0">
              <a:solidFill>
                <a:schemeClr val="tx2">
                  <a:lumMod val="60000"/>
                  <a:lumOff val="40000"/>
                </a:schemeClr>
              </a:solidFill>
              <a:latin typeface="Helvetica"/>
              <a:cs typeface="Helvetica"/>
            </a:endParaRPr>
          </a:p>
        </p:txBody>
      </p:sp>
    </p:spTree>
    <p:extLst>
      <p:ext uri="{BB962C8B-B14F-4D97-AF65-F5344CB8AC3E}">
        <p14:creationId xmlns:p14="http://schemas.microsoft.com/office/powerpoint/2010/main" val="1326086488"/>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87680" y="1706883"/>
            <a:ext cx="4307840" cy="4827694"/>
          </a:xfrm>
        </p:spPr>
        <p:txBody>
          <a:bodyPr/>
          <a:lstStyle>
            <a:lvl1pPr>
              <a:defRPr sz="2240"/>
            </a:lvl1pPr>
            <a:lvl2pPr>
              <a:defRPr sz="1920"/>
            </a:lvl2pPr>
            <a:lvl3pPr>
              <a:defRPr sz="1600"/>
            </a:lvl3pPr>
            <a:lvl4pPr>
              <a:defRPr sz="1440"/>
            </a:lvl4pPr>
            <a:lvl5pPr>
              <a:defRPr sz="1440"/>
            </a:lvl5pPr>
            <a:lvl6pPr>
              <a:defRPr sz="1440"/>
            </a:lvl6pPr>
            <a:lvl7pPr>
              <a:defRPr sz="1440"/>
            </a:lvl7pPr>
            <a:lvl8pPr>
              <a:defRPr sz="1440"/>
            </a:lvl8pPr>
            <a:lvl9pPr>
              <a:defRPr sz="14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58080" y="1706883"/>
            <a:ext cx="4307840" cy="4827694"/>
          </a:xfrm>
        </p:spPr>
        <p:txBody>
          <a:bodyPr/>
          <a:lstStyle>
            <a:lvl1pPr>
              <a:defRPr sz="2240"/>
            </a:lvl1pPr>
            <a:lvl2pPr>
              <a:defRPr sz="1920"/>
            </a:lvl2pPr>
            <a:lvl3pPr>
              <a:defRPr sz="1600"/>
            </a:lvl3pPr>
            <a:lvl4pPr>
              <a:defRPr sz="1440"/>
            </a:lvl4pPr>
            <a:lvl5pPr>
              <a:defRPr sz="1440"/>
            </a:lvl5pPr>
            <a:lvl6pPr>
              <a:defRPr sz="1440"/>
            </a:lvl6pPr>
            <a:lvl7pPr>
              <a:defRPr sz="1440"/>
            </a:lvl7pPr>
            <a:lvl8pPr>
              <a:defRPr sz="1440"/>
            </a:lvl8pPr>
            <a:lvl9pPr>
              <a:defRPr sz="14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3748594" y="6805693"/>
            <a:ext cx="2275840" cy="389467"/>
          </a:xfrm>
        </p:spPr>
        <p:txBody>
          <a:bodyPr/>
          <a:lstStyle/>
          <a:p>
            <a:fld id="{A349544A-F1CD-3844-BFB3-6D230A0137DD}" type="datetimeFigureOut">
              <a:rPr lang="en-US" smtClean="0"/>
              <a:t>10/5/2023</a:t>
            </a:fld>
            <a:endParaRPr lang="en-US"/>
          </a:p>
        </p:txBody>
      </p:sp>
      <p:pic>
        <p:nvPicPr>
          <p:cNvPr id="8" name="Picture 7" descr="FDA_FullColor_Monogram.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59907" y="258668"/>
            <a:ext cx="661913" cy="792619"/>
          </a:xfrm>
          <a:prstGeom prst="rect">
            <a:avLst/>
          </a:prstGeom>
        </p:spPr>
      </p:pic>
      <p:sp>
        <p:nvSpPr>
          <p:cNvPr id="9" name="Footer Placeholder 4"/>
          <p:cNvSpPr>
            <a:spLocks noGrp="1"/>
          </p:cNvSpPr>
          <p:nvPr>
            <p:ph type="ftr" sz="quarter" idx="11"/>
          </p:nvPr>
        </p:nvSpPr>
        <p:spPr>
          <a:xfrm>
            <a:off x="325120" y="6810589"/>
            <a:ext cx="3088640" cy="389467"/>
          </a:xfrm>
        </p:spPr>
        <p:txBody>
          <a:bodyPr/>
          <a:lstStyle/>
          <a:p>
            <a:pPr algn="l"/>
            <a:r>
              <a:rPr lang="en-US" b="1" dirty="0">
                <a:solidFill>
                  <a:schemeClr val="tx2">
                    <a:lumMod val="60000"/>
                    <a:lumOff val="40000"/>
                  </a:schemeClr>
                </a:solidFill>
                <a:latin typeface="Helvetica"/>
                <a:cs typeface="Helvetica"/>
              </a:rPr>
              <a:t>www.fda.gov</a:t>
            </a:r>
          </a:p>
        </p:txBody>
      </p:sp>
      <p:sp>
        <p:nvSpPr>
          <p:cNvPr id="11" name="TextBox 10"/>
          <p:cNvSpPr txBox="1"/>
          <p:nvPr userDrawn="1"/>
        </p:nvSpPr>
        <p:spPr>
          <a:xfrm>
            <a:off x="9129837" y="6837094"/>
            <a:ext cx="385042" cy="229743"/>
          </a:xfrm>
          <a:prstGeom prst="rect">
            <a:avLst/>
          </a:prstGeom>
          <a:noFill/>
        </p:spPr>
        <p:txBody>
          <a:bodyPr wrap="square" rtlCol="0">
            <a:spAutoFit/>
          </a:bodyPr>
          <a:lstStyle/>
          <a:p>
            <a:pPr algn="r"/>
            <a:fld id="{42D067E6-6582-4AD4-8521-F7089C370E58}" type="slidenum">
              <a:rPr lang="en-US" sz="960" smtClean="0">
                <a:solidFill>
                  <a:schemeClr val="tx2">
                    <a:lumMod val="60000"/>
                    <a:lumOff val="40000"/>
                  </a:schemeClr>
                </a:solidFill>
                <a:latin typeface="Helvetica"/>
                <a:cs typeface="Helvetica"/>
              </a:rPr>
              <a:t>‹#›</a:t>
            </a:fld>
            <a:endParaRPr lang="en-US" sz="960" dirty="0">
              <a:solidFill>
                <a:schemeClr val="tx2">
                  <a:lumMod val="60000"/>
                  <a:lumOff val="40000"/>
                </a:schemeClr>
              </a:solidFill>
              <a:latin typeface="Helvetica"/>
              <a:cs typeface="Helvetica"/>
            </a:endParaRPr>
          </a:p>
        </p:txBody>
      </p:sp>
    </p:spTree>
    <p:extLst>
      <p:ext uri="{BB962C8B-B14F-4D97-AF65-F5344CB8AC3E}">
        <p14:creationId xmlns:p14="http://schemas.microsoft.com/office/powerpoint/2010/main" val="2585719340"/>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DAE92554-818E-438B-8EAE-36A0BFAEA8A0}"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3076600" y="428922"/>
            <a:ext cx="6552728" cy="790575"/>
          </a:xfrm>
        </p:spPr>
        <p:txBody>
          <a:bodyPr/>
          <a:lstStyle>
            <a:lvl1pPr>
              <a:defRPr sz="3200"/>
            </a:lvl1pPr>
          </a:lstStyle>
          <a:p>
            <a:r>
              <a:rPr lang="en-US" dirty="0"/>
              <a:t>Click to edit Master title style</a:t>
            </a:r>
            <a:endParaRPr lang="ru-RU" dirty="0"/>
          </a:p>
        </p:txBody>
      </p:sp>
      <p:sp>
        <p:nvSpPr>
          <p:cNvPr id="8" name="Содержимое 2"/>
          <p:cNvSpPr>
            <a:spLocks noGrp="1"/>
          </p:cNvSpPr>
          <p:nvPr>
            <p:ph idx="1"/>
          </p:nvPr>
        </p:nvSpPr>
        <p:spPr>
          <a:xfrm>
            <a:off x="700336" y="2217440"/>
            <a:ext cx="8280400" cy="4273550"/>
          </a:xfrm>
        </p:spPr>
        <p:txBody>
          <a:bodyPr/>
          <a:lstStyle>
            <a:lvl1pPr>
              <a:defRPr/>
            </a:lvl1pPr>
            <a:lvl2pPr>
              <a:defRPr/>
            </a:lvl2pPr>
            <a:lvl3pPr>
              <a:defRPr/>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cSld name="2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87680" y="1706883"/>
            <a:ext cx="4307840" cy="4827694"/>
          </a:xfrm>
        </p:spPr>
        <p:txBody>
          <a:bodyPr/>
          <a:lstStyle>
            <a:lvl1pPr>
              <a:defRPr sz="2240"/>
            </a:lvl1pPr>
            <a:lvl2pPr>
              <a:defRPr sz="1920"/>
            </a:lvl2pPr>
            <a:lvl3pPr>
              <a:defRPr sz="1600"/>
            </a:lvl3pPr>
            <a:lvl4pPr>
              <a:defRPr sz="1440"/>
            </a:lvl4pPr>
            <a:lvl5pPr>
              <a:defRPr sz="1440"/>
            </a:lvl5pPr>
            <a:lvl6pPr>
              <a:defRPr sz="1440"/>
            </a:lvl6pPr>
            <a:lvl7pPr>
              <a:defRPr sz="1440"/>
            </a:lvl7pPr>
            <a:lvl8pPr>
              <a:defRPr sz="1440"/>
            </a:lvl8pPr>
            <a:lvl9pPr>
              <a:defRPr sz="14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58080" y="1706883"/>
            <a:ext cx="4307840" cy="4827694"/>
          </a:xfrm>
        </p:spPr>
        <p:txBody>
          <a:bodyPr/>
          <a:lstStyle>
            <a:lvl1pPr>
              <a:defRPr sz="2240"/>
            </a:lvl1pPr>
            <a:lvl2pPr>
              <a:defRPr sz="1920"/>
            </a:lvl2pPr>
            <a:lvl3pPr>
              <a:defRPr sz="1600"/>
            </a:lvl3pPr>
            <a:lvl4pPr>
              <a:defRPr sz="1440"/>
            </a:lvl4pPr>
            <a:lvl5pPr>
              <a:defRPr sz="1440"/>
            </a:lvl5pPr>
            <a:lvl6pPr>
              <a:defRPr sz="1440"/>
            </a:lvl6pPr>
            <a:lvl7pPr>
              <a:defRPr sz="1440"/>
            </a:lvl7pPr>
            <a:lvl8pPr>
              <a:defRPr sz="1440"/>
            </a:lvl8pPr>
            <a:lvl9pPr>
              <a:defRPr sz="14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3748594" y="6805693"/>
            <a:ext cx="2275840" cy="389467"/>
          </a:xfrm>
        </p:spPr>
        <p:txBody>
          <a:bodyPr/>
          <a:lstStyle/>
          <a:p>
            <a:fld id="{A349544A-F1CD-3844-BFB3-6D230A0137DD}" type="datetimeFigureOut">
              <a:rPr lang="en-US" smtClean="0"/>
              <a:t>10/5/2023</a:t>
            </a:fld>
            <a:endParaRPr lang="en-US"/>
          </a:p>
        </p:txBody>
      </p:sp>
      <p:pic>
        <p:nvPicPr>
          <p:cNvPr id="8" name="Picture 7" descr="FDA_FullColor_Monogram.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59907" y="258668"/>
            <a:ext cx="661913" cy="792619"/>
          </a:xfrm>
          <a:prstGeom prst="rect">
            <a:avLst/>
          </a:prstGeom>
        </p:spPr>
      </p:pic>
      <p:sp>
        <p:nvSpPr>
          <p:cNvPr id="9" name="Footer Placeholder 4"/>
          <p:cNvSpPr>
            <a:spLocks noGrp="1"/>
          </p:cNvSpPr>
          <p:nvPr>
            <p:ph type="ftr" sz="quarter" idx="11"/>
          </p:nvPr>
        </p:nvSpPr>
        <p:spPr>
          <a:xfrm>
            <a:off x="325120" y="6810589"/>
            <a:ext cx="3088640" cy="389467"/>
          </a:xfrm>
        </p:spPr>
        <p:txBody>
          <a:bodyPr/>
          <a:lstStyle/>
          <a:p>
            <a:pPr algn="l"/>
            <a:r>
              <a:rPr lang="en-US" b="1" dirty="0">
                <a:solidFill>
                  <a:schemeClr val="tx2">
                    <a:lumMod val="60000"/>
                    <a:lumOff val="40000"/>
                  </a:schemeClr>
                </a:solidFill>
                <a:latin typeface="Helvetica"/>
                <a:cs typeface="Helvetica"/>
              </a:rPr>
              <a:t>www.fda.gov</a:t>
            </a:r>
          </a:p>
        </p:txBody>
      </p:sp>
      <p:sp>
        <p:nvSpPr>
          <p:cNvPr id="11" name="TextBox 10"/>
          <p:cNvSpPr txBox="1"/>
          <p:nvPr userDrawn="1"/>
        </p:nvSpPr>
        <p:spPr>
          <a:xfrm>
            <a:off x="9129837" y="6837094"/>
            <a:ext cx="385042" cy="229743"/>
          </a:xfrm>
          <a:prstGeom prst="rect">
            <a:avLst/>
          </a:prstGeom>
          <a:noFill/>
        </p:spPr>
        <p:txBody>
          <a:bodyPr wrap="square" rtlCol="0">
            <a:spAutoFit/>
          </a:bodyPr>
          <a:lstStyle/>
          <a:p>
            <a:pPr algn="r"/>
            <a:fld id="{42D067E6-6582-4AD4-8521-F7089C370E58}" type="slidenum">
              <a:rPr lang="en-US" sz="960" smtClean="0">
                <a:solidFill>
                  <a:schemeClr val="tx2">
                    <a:lumMod val="60000"/>
                    <a:lumOff val="40000"/>
                  </a:schemeClr>
                </a:solidFill>
                <a:latin typeface="Helvetica"/>
                <a:cs typeface="Helvetica"/>
              </a:rPr>
              <a:t>‹#›</a:t>
            </a:fld>
            <a:endParaRPr lang="en-US" sz="960" dirty="0">
              <a:solidFill>
                <a:schemeClr val="tx2">
                  <a:lumMod val="60000"/>
                  <a:lumOff val="40000"/>
                </a:schemeClr>
              </a:solidFill>
              <a:latin typeface="Helvetica"/>
              <a:cs typeface="Helvetica"/>
            </a:endParaRPr>
          </a:p>
        </p:txBody>
      </p:sp>
    </p:spTree>
    <p:extLst>
      <p:ext uri="{BB962C8B-B14F-4D97-AF65-F5344CB8AC3E}">
        <p14:creationId xmlns:p14="http://schemas.microsoft.com/office/powerpoint/2010/main" val="2573064095"/>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cSld name="3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87680" y="1706883"/>
            <a:ext cx="4307840" cy="4827694"/>
          </a:xfrm>
        </p:spPr>
        <p:txBody>
          <a:bodyPr/>
          <a:lstStyle>
            <a:lvl1pPr>
              <a:defRPr sz="2240"/>
            </a:lvl1pPr>
            <a:lvl2pPr>
              <a:defRPr sz="1920"/>
            </a:lvl2pPr>
            <a:lvl3pPr>
              <a:defRPr sz="1600"/>
            </a:lvl3pPr>
            <a:lvl4pPr>
              <a:defRPr sz="1440"/>
            </a:lvl4pPr>
            <a:lvl5pPr>
              <a:defRPr sz="1440"/>
            </a:lvl5pPr>
            <a:lvl6pPr>
              <a:defRPr sz="1440"/>
            </a:lvl6pPr>
            <a:lvl7pPr>
              <a:defRPr sz="1440"/>
            </a:lvl7pPr>
            <a:lvl8pPr>
              <a:defRPr sz="1440"/>
            </a:lvl8pPr>
            <a:lvl9pPr>
              <a:defRPr sz="14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58080" y="1706883"/>
            <a:ext cx="4307840" cy="4827694"/>
          </a:xfrm>
        </p:spPr>
        <p:txBody>
          <a:bodyPr/>
          <a:lstStyle>
            <a:lvl1pPr>
              <a:defRPr sz="2240"/>
            </a:lvl1pPr>
            <a:lvl2pPr>
              <a:defRPr sz="1920"/>
            </a:lvl2pPr>
            <a:lvl3pPr>
              <a:defRPr sz="1600"/>
            </a:lvl3pPr>
            <a:lvl4pPr>
              <a:defRPr sz="1440"/>
            </a:lvl4pPr>
            <a:lvl5pPr>
              <a:defRPr sz="1440"/>
            </a:lvl5pPr>
            <a:lvl6pPr>
              <a:defRPr sz="1440"/>
            </a:lvl6pPr>
            <a:lvl7pPr>
              <a:defRPr sz="1440"/>
            </a:lvl7pPr>
            <a:lvl8pPr>
              <a:defRPr sz="1440"/>
            </a:lvl8pPr>
            <a:lvl9pPr>
              <a:defRPr sz="14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3748594" y="6805693"/>
            <a:ext cx="2275840" cy="389467"/>
          </a:xfrm>
        </p:spPr>
        <p:txBody>
          <a:bodyPr/>
          <a:lstStyle/>
          <a:p>
            <a:fld id="{A349544A-F1CD-3844-BFB3-6D230A0137DD}" type="datetimeFigureOut">
              <a:rPr lang="en-US" smtClean="0"/>
              <a:t>10/5/2023</a:t>
            </a:fld>
            <a:endParaRPr lang="en-US"/>
          </a:p>
        </p:txBody>
      </p:sp>
      <p:pic>
        <p:nvPicPr>
          <p:cNvPr id="8" name="Picture 7" descr="FDA_FullColor_Monogram.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59907" y="258668"/>
            <a:ext cx="661913" cy="792619"/>
          </a:xfrm>
          <a:prstGeom prst="rect">
            <a:avLst/>
          </a:prstGeom>
        </p:spPr>
      </p:pic>
      <p:sp>
        <p:nvSpPr>
          <p:cNvPr id="9" name="Footer Placeholder 4"/>
          <p:cNvSpPr>
            <a:spLocks noGrp="1"/>
          </p:cNvSpPr>
          <p:nvPr>
            <p:ph type="ftr" sz="quarter" idx="11"/>
          </p:nvPr>
        </p:nvSpPr>
        <p:spPr>
          <a:xfrm>
            <a:off x="325120" y="6810589"/>
            <a:ext cx="3088640" cy="389467"/>
          </a:xfrm>
        </p:spPr>
        <p:txBody>
          <a:bodyPr/>
          <a:lstStyle/>
          <a:p>
            <a:pPr algn="l"/>
            <a:r>
              <a:rPr lang="en-US" b="1" dirty="0">
                <a:solidFill>
                  <a:schemeClr val="tx2">
                    <a:lumMod val="60000"/>
                    <a:lumOff val="40000"/>
                  </a:schemeClr>
                </a:solidFill>
                <a:latin typeface="Helvetica"/>
                <a:cs typeface="Helvetica"/>
              </a:rPr>
              <a:t>www.fda.gov</a:t>
            </a:r>
          </a:p>
        </p:txBody>
      </p:sp>
      <p:sp>
        <p:nvSpPr>
          <p:cNvPr id="11" name="TextBox 10"/>
          <p:cNvSpPr txBox="1"/>
          <p:nvPr userDrawn="1"/>
        </p:nvSpPr>
        <p:spPr>
          <a:xfrm>
            <a:off x="9129837" y="6837094"/>
            <a:ext cx="385042" cy="229743"/>
          </a:xfrm>
          <a:prstGeom prst="rect">
            <a:avLst/>
          </a:prstGeom>
          <a:noFill/>
        </p:spPr>
        <p:txBody>
          <a:bodyPr wrap="square" rtlCol="0">
            <a:spAutoFit/>
          </a:bodyPr>
          <a:lstStyle/>
          <a:p>
            <a:pPr algn="r"/>
            <a:fld id="{42D067E6-6582-4AD4-8521-F7089C370E58}" type="slidenum">
              <a:rPr lang="en-US" sz="960" smtClean="0">
                <a:solidFill>
                  <a:schemeClr val="tx2">
                    <a:lumMod val="60000"/>
                    <a:lumOff val="40000"/>
                  </a:schemeClr>
                </a:solidFill>
                <a:latin typeface="Helvetica"/>
                <a:cs typeface="Helvetica"/>
              </a:rPr>
              <a:t>‹#›</a:t>
            </a:fld>
            <a:endParaRPr lang="en-US" sz="960" dirty="0">
              <a:solidFill>
                <a:schemeClr val="tx2">
                  <a:lumMod val="60000"/>
                  <a:lumOff val="40000"/>
                </a:schemeClr>
              </a:solidFill>
              <a:latin typeface="Helvetica"/>
              <a:cs typeface="Helvetica"/>
            </a:endParaRPr>
          </a:p>
        </p:txBody>
      </p:sp>
    </p:spTree>
    <p:extLst>
      <p:ext uri="{BB962C8B-B14F-4D97-AF65-F5344CB8AC3E}">
        <p14:creationId xmlns:p14="http://schemas.microsoft.com/office/powerpoint/2010/main" val="381545898"/>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rmal Text">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88BDC811-FBB1-45B5-9F23-29515F4EC5B0}"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8" name="Содержимое 2"/>
          <p:cNvSpPr>
            <a:spLocks noGrp="1"/>
          </p:cNvSpPr>
          <p:nvPr>
            <p:ph idx="1"/>
          </p:nvPr>
        </p:nvSpPr>
        <p:spPr>
          <a:xfrm>
            <a:off x="705008" y="2226136"/>
            <a:ext cx="8280400" cy="4273550"/>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
        <p:nvSpPr>
          <p:cNvPr id="9" name="Заголовок 1">
            <a:extLst>
              <a:ext uri="{FF2B5EF4-FFF2-40B4-BE49-F238E27FC236}">
                <a16:creationId xmlns:a16="http://schemas.microsoft.com/office/drawing/2014/main" id="{EA0B2610-95AE-4F67-8350-805923E83B1F}"/>
              </a:ext>
            </a:extLst>
          </p:cNvPr>
          <p:cNvSpPr>
            <a:spLocks noGrp="1"/>
          </p:cNvSpPr>
          <p:nvPr>
            <p:ph type="title"/>
          </p:nvPr>
        </p:nvSpPr>
        <p:spPr>
          <a:xfrm>
            <a:off x="3076600" y="428922"/>
            <a:ext cx="6552728" cy="790575"/>
          </a:xfrm>
        </p:spPr>
        <p:txBody>
          <a:bodyPr/>
          <a:lstStyle>
            <a:lvl1pPr>
              <a:defRPr sz="3200"/>
            </a:lvl1pPr>
          </a:lstStyle>
          <a:p>
            <a:r>
              <a:rPr lang="en-US" dirty="0"/>
              <a:t>Click to edit Master title style</a:t>
            </a:r>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004592" y="417240"/>
            <a:ext cx="6552728" cy="790575"/>
          </a:xfrm>
        </p:spPr>
        <p:txBody>
          <a:bodyPr/>
          <a:lstStyle>
            <a:lvl1pPr algn="ctr">
              <a:defRPr/>
            </a:lvl1pPr>
          </a:lstStyle>
          <a:p>
            <a:r>
              <a:rPr lang="en-GB" noProof="0" dirty="0"/>
              <a:t>Click to edit Master title style</a:t>
            </a:r>
          </a:p>
        </p:txBody>
      </p:sp>
      <p:sp>
        <p:nvSpPr>
          <p:cNvPr id="5" name="Содержимое 2"/>
          <p:cNvSpPr>
            <a:spLocks noGrp="1"/>
          </p:cNvSpPr>
          <p:nvPr>
            <p:ph sz="half" idx="1"/>
          </p:nvPr>
        </p:nvSpPr>
        <p:spPr>
          <a:xfrm>
            <a:off x="975632" y="2149176"/>
            <a:ext cx="3816144" cy="4536504"/>
          </a:xfrm>
        </p:spPr>
        <p:txBody>
          <a:bodyPr/>
          <a:lstStyle>
            <a:lvl1pPr>
              <a:defRPr sz="2500" baseline="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11" name="Содержимое 2"/>
          <p:cNvSpPr>
            <a:spLocks noGrp="1"/>
          </p:cNvSpPr>
          <p:nvPr>
            <p:ph sz="half" idx="17"/>
          </p:nvPr>
        </p:nvSpPr>
        <p:spPr>
          <a:xfrm>
            <a:off x="4899648" y="2158448"/>
            <a:ext cx="3816144" cy="4536504"/>
          </a:xfrm>
        </p:spPr>
        <p:txBody>
          <a:bodyPr/>
          <a:lstStyle>
            <a:lvl1pPr>
              <a:defRPr sz="2500" baseline="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8" name="Rectangle 5"/>
          <p:cNvSpPr>
            <a:spLocks noGrp="1" noChangeArrowheads="1"/>
          </p:cNvSpPr>
          <p:nvPr>
            <p:ph type="sldNum" idx="20"/>
          </p:nvPr>
        </p:nvSpPr>
        <p:spPr>
          <a:ln/>
        </p:spPr>
        <p:txBody>
          <a:bodyPr/>
          <a:lstStyle>
            <a:lvl1pPr>
              <a:defRPr/>
            </a:lvl1pPr>
          </a:lstStyle>
          <a:p>
            <a:pPr>
              <a:defRPr/>
            </a:pPr>
            <a:fld id="{4C900FCA-1A97-4D6A-89CC-C4E3C77CACE0}"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raft">
    <p:spTree>
      <p:nvGrpSpPr>
        <p:cNvPr id="1" name=""/>
        <p:cNvGrpSpPr/>
        <p:nvPr/>
      </p:nvGrpSpPr>
      <p:grpSpPr>
        <a:xfrm>
          <a:off x="0" y="0"/>
          <a:ext cx="0" cy="0"/>
          <a:chOff x="0" y="0"/>
          <a:chExt cx="0" cy="0"/>
        </a:xfrm>
      </p:grpSpPr>
      <p:sp>
        <p:nvSpPr>
          <p:cNvPr id="4" name="Rectangle 5"/>
          <p:cNvSpPr>
            <a:spLocks noGrp="1" noChangeArrowheads="1"/>
          </p:cNvSpPr>
          <p:nvPr>
            <p:ph type="sldNum" idx="12"/>
          </p:nvPr>
        </p:nvSpPr>
        <p:spPr>
          <a:ln/>
        </p:spPr>
        <p:txBody>
          <a:bodyPr/>
          <a:lstStyle>
            <a:lvl1pPr>
              <a:defRPr/>
            </a:lvl1pPr>
          </a:lstStyle>
          <a:p>
            <a:pPr>
              <a:defRPr/>
            </a:pPr>
            <a:fld id="{6AD948CB-CBFC-48EC-9170-DC63649F09AB}" type="slidenum">
              <a:rPr lang="ru-RU"/>
              <a:pPr>
                <a:defRPr/>
              </a:pPr>
              <a:t>‹#›</a:t>
            </a:fld>
            <a:endParaRPr lang="ru-RU" dirty="0"/>
          </a:p>
        </p:txBody>
      </p:sp>
      <p:sp>
        <p:nvSpPr>
          <p:cNvPr id="3" name="Содержимое 2">
            <a:extLst>
              <a:ext uri="{FF2B5EF4-FFF2-40B4-BE49-F238E27FC236}">
                <a16:creationId xmlns:a16="http://schemas.microsoft.com/office/drawing/2014/main" id="{CDD13655-E353-41DE-B1AA-3A1718BDCF03}"/>
              </a:ext>
            </a:extLst>
          </p:cNvPr>
          <p:cNvSpPr>
            <a:spLocks noGrp="1"/>
          </p:cNvSpPr>
          <p:nvPr>
            <p:ph idx="1"/>
          </p:nvPr>
        </p:nvSpPr>
        <p:spPr>
          <a:xfrm>
            <a:off x="705008" y="2226136"/>
            <a:ext cx="8280400" cy="4273550"/>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2932584" y="362404"/>
            <a:ext cx="7342014" cy="790575"/>
          </a:xfrm>
        </p:spPr>
        <p:txBody>
          <a:bodyPr/>
          <a:lstStyle>
            <a:lvl1pPr>
              <a:defRPr/>
            </a:lvl1pPr>
          </a:lstStyle>
          <a:p>
            <a:r>
              <a:rPr lang="en-US"/>
              <a:t>Click to edit Master title style</a:t>
            </a:r>
            <a:endParaRPr lang="ru-RU" dirty="0"/>
          </a:p>
        </p:txBody>
      </p:sp>
      <p:sp>
        <p:nvSpPr>
          <p:cNvPr id="14" name="Content Placeholder 6"/>
          <p:cNvSpPr>
            <a:spLocks noGrp="1"/>
          </p:cNvSpPr>
          <p:nvPr>
            <p:ph sz="quarter" idx="13"/>
          </p:nvPr>
        </p:nvSpPr>
        <p:spPr>
          <a:xfrm>
            <a:off x="707307" y="2433640"/>
            <a:ext cx="8561982" cy="2592387"/>
          </a:xfrm>
        </p:spPr>
        <p:txBody>
          <a:bodyPr/>
          <a:lstStyle>
            <a:lvl1pPr>
              <a:buNone/>
              <a:defRPr/>
            </a:lvl1pPr>
          </a:lstStyle>
          <a:p>
            <a:pPr lvl="0"/>
            <a:r>
              <a:rPr lang="en-US"/>
              <a:t>Click to edit Master text styles</a:t>
            </a:r>
          </a:p>
        </p:txBody>
      </p:sp>
      <p:sp>
        <p:nvSpPr>
          <p:cNvPr id="7" name="Rectangle 4"/>
          <p:cNvSpPr>
            <a:spLocks noGrp="1" noChangeArrowheads="1"/>
          </p:cNvSpPr>
          <p:nvPr>
            <p:ph type="ftr" idx="16"/>
          </p:nvPr>
        </p:nvSpPr>
        <p:spPr/>
        <p:txBody>
          <a:bodyPr/>
          <a:lstStyle>
            <a:lvl1pPr>
              <a:defRPr/>
            </a:lvl1pPr>
          </a:lstStyle>
          <a:p>
            <a:pPr>
              <a:defRPr/>
            </a:pPr>
            <a:endParaRPr lang="fr-FR"/>
          </a:p>
        </p:txBody>
      </p:sp>
      <p:sp>
        <p:nvSpPr>
          <p:cNvPr id="8" name="Rectangle 5"/>
          <p:cNvSpPr>
            <a:spLocks noGrp="1" noChangeArrowheads="1"/>
          </p:cNvSpPr>
          <p:nvPr>
            <p:ph type="sldNum" idx="17"/>
          </p:nvPr>
        </p:nvSpPr>
        <p:spPr/>
        <p:txBody>
          <a:bodyPr/>
          <a:lstStyle>
            <a:lvl1pPr>
              <a:defRPr/>
            </a:lvl1pPr>
          </a:lstStyle>
          <a:p>
            <a:pPr>
              <a:defRPr/>
            </a:pPr>
            <a:fld id="{818F2839-6C4F-458F-B92D-DF083EE553F1}" type="slidenum">
              <a:rPr lang="fr-FR" smtClean="0"/>
              <a:pPr>
                <a:defRPr/>
              </a:pPr>
              <a:t>‹#›</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87681" y="1362381"/>
            <a:ext cx="8778239" cy="5172195"/>
          </a:xfrm>
          <a:prstGeom prst="rect">
            <a:avLst/>
          </a:prstGeom>
        </p:spPr>
        <p:txBody>
          <a:bodyPr/>
          <a:lstStyle>
            <a:lvl1pPr marL="487695" indent="-487695" algn="l">
              <a:buFont typeface="Wingdings" pitchFamily="2" charset="2"/>
              <a:buChar char="Ø"/>
              <a:defRPr sz="2987"/>
            </a:lvl1pPr>
            <a:lvl2pPr marL="792505" indent="-304810">
              <a:buFont typeface="Arial" pitchFamily="34" charset="0"/>
              <a:buChar char="•"/>
              <a:defRPr sz="2987"/>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5" name="Заголовок 1">
            <a:extLst>
              <a:ext uri="{FF2B5EF4-FFF2-40B4-BE49-F238E27FC236}">
                <a16:creationId xmlns:a16="http://schemas.microsoft.com/office/drawing/2014/main" id="{7967C64C-DD9B-4B08-BEA0-5BCE98DA8F94}"/>
              </a:ext>
            </a:extLst>
          </p:cNvPr>
          <p:cNvSpPr>
            <a:spLocks noGrp="1"/>
          </p:cNvSpPr>
          <p:nvPr>
            <p:ph type="title"/>
          </p:nvPr>
        </p:nvSpPr>
        <p:spPr>
          <a:xfrm>
            <a:off x="3004592" y="385336"/>
            <a:ext cx="6480720" cy="790575"/>
          </a:xfrm>
        </p:spPr>
        <p:txBody>
          <a:bodyPr/>
          <a:lstStyle>
            <a:lvl1pPr algn="ctr">
              <a:defRPr/>
            </a:lvl1pPr>
          </a:lstStyle>
          <a:p>
            <a:r>
              <a:rPr lang="en-GB" noProof="0" dirty="0"/>
              <a:t>Click to edit Master title style</a:t>
            </a:r>
          </a:p>
        </p:txBody>
      </p:sp>
    </p:spTree>
    <p:extLst>
      <p:ext uri="{BB962C8B-B14F-4D97-AF65-F5344CB8AC3E}">
        <p14:creationId xmlns:p14="http://schemas.microsoft.com/office/powerpoint/2010/main" val="130688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06185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858000" y="6854826"/>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AF0166B3-1AA4-43FE-8B63-94829FF3D42D}" type="slidenum">
              <a:rPr lang="ru-RU" sz="750" smtClean="0">
                <a:solidFill>
                  <a:srgbClr val="999999"/>
                </a:solidFill>
              </a:rPr>
              <a:pPr algn="r">
                <a:lnSpc>
                  <a:spcPct val="95000"/>
                </a:lnSpc>
                <a:defRPr/>
              </a:pPr>
              <a:t>‹#›</a:t>
            </a:fld>
            <a:endParaRPr lang="ru-RU" sz="750" dirty="0">
              <a:solidFill>
                <a:srgbClr val="999999"/>
              </a:solidFill>
            </a:endParaRPr>
          </a:p>
        </p:txBody>
      </p:sp>
      <p:sp>
        <p:nvSpPr>
          <p:cNvPr id="6" name="Заголовок 1">
            <a:extLst>
              <a:ext uri="{FF2B5EF4-FFF2-40B4-BE49-F238E27FC236}">
                <a16:creationId xmlns:a16="http://schemas.microsoft.com/office/drawing/2014/main" id="{435A01BB-D5B0-4709-8B16-2ED96614C20A}"/>
              </a:ext>
            </a:extLst>
          </p:cNvPr>
          <p:cNvSpPr>
            <a:spLocks noGrp="1"/>
          </p:cNvSpPr>
          <p:nvPr>
            <p:ph type="title"/>
          </p:nvPr>
        </p:nvSpPr>
        <p:spPr>
          <a:xfrm>
            <a:off x="3076600" y="428923"/>
            <a:ext cx="6552728" cy="790575"/>
          </a:xfrm>
        </p:spPr>
        <p:txBody>
          <a:bodyPr/>
          <a:lstStyle>
            <a:lvl1pPr>
              <a:defRPr sz="2400"/>
            </a:lvl1pPr>
          </a:lstStyle>
          <a:p>
            <a:r>
              <a:rPr lang="en-US" dirty="0"/>
              <a:t>Click to edit Master title style</a:t>
            </a:r>
            <a:endParaRPr lang="ru-RU" dirty="0"/>
          </a:p>
        </p:txBody>
      </p:sp>
    </p:spTree>
    <p:extLst>
      <p:ext uri="{BB962C8B-B14F-4D97-AF65-F5344CB8AC3E}">
        <p14:creationId xmlns:p14="http://schemas.microsoft.com/office/powerpoint/2010/main" val="2830636214"/>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image" Target="../media/image1.jpeg"/><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700088" y="1354138"/>
            <a:ext cx="8566150" cy="790575"/>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a:t>Outline</a:t>
            </a:r>
          </a:p>
        </p:txBody>
      </p:sp>
      <p:sp>
        <p:nvSpPr>
          <p:cNvPr id="1027" name="Rectangle 2"/>
          <p:cNvSpPr>
            <a:spLocks noGrp="1" noChangeArrowheads="1"/>
          </p:cNvSpPr>
          <p:nvPr>
            <p:ph type="body" idx="1"/>
          </p:nvPr>
        </p:nvSpPr>
        <p:spPr bwMode="auto">
          <a:xfrm>
            <a:off x="700088" y="2263775"/>
            <a:ext cx="8280400" cy="4273550"/>
          </a:xfrm>
          <a:prstGeom prst="rect">
            <a:avLst/>
          </a:prstGeom>
          <a:noFill/>
          <a:ln w="9525">
            <a:noFill/>
            <a:round/>
            <a:headEnd/>
            <a:tailEnd/>
          </a:ln>
        </p:spPr>
        <p:txBody>
          <a:bodyPr vert="horz" wrap="square" lIns="0" tIns="28224"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 name="Rectangle 3"/>
          <p:cNvSpPr>
            <a:spLocks noGrp="1" noChangeArrowheads="1"/>
          </p:cNvSpPr>
          <p:nvPr>
            <p:ph type="dt"/>
          </p:nvPr>
        </p:nvSpPr>
        <p:spPr bwMode="auto">
          <a:xfrm>
            <a:off x="549275" y="6858000"/>
            <a:ext cx="2270125" cy="25876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defRPr sz="1000">
                <a:solidFill>
                  <a:srgbClr val="999999"/>
                </a:solidFill>
              </a:defRPr>
            </a:lvl1pPr>
          </a:lstStyle>
          <a:p>
            <a:pPr>
              <a:defRPr/>
            </a:pPr>
            <a:endParaRPr lang="ru-RU"/>
          </a:p>
        </p:txBody>
      </p:sp>
      <p:sp>
        <p:nvSpPr>
          <p:cNvPr id="3" name="Rectangle 4"/>
          <p:cNvSpPr>
            <a:spLocks noGrp="1" noChangeArrowheads="1"/>
          </p:cNvSpPr>
          <p:nvPr>
            <p:ph type="ftr"/>
          </p:nvPr>
        </p:nvSpPr>
        <p:spPr bwMode="auto">
          <a:xfrm>
            <a:off x="3335338" y="6878638"/>
            <a:ext cx="3089275" cy="2873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lnSpc>
                <a:spcPct val="95000"/>
              </a:lnSpc>
              <a:defRPr sz="1400">
                <a:solidFill>
                  <a:srgbClr val="FFFFFF"/>
                </a:solidFill>
                <a:latin typeface="Times New Roman" pitchFamily="18" charset="0"/>
              </a:defRPr>
            </a:lvl1pPr>
          </a:lstStyle>
          <a:p>
            <a:pPr>
              <a:defRPr/>
            </a:pPr>
            <a:endParaRPr lang="ru-RU"/>
          </a:p>
        </p:txBody>
      </p:sp>
      <p:sp>
        <p:nvSpPr>
          <p:cNvPr id="1029" name="Rectangle 5"/>
          <p:cNvSpPr>
            <a:spLocks noGrp="1" noChangeArrowheads="1"/>
          </p:cNvSpPr>
          <p:nvPr>
            <p:ph type="sldNum"/>
          </p:nvPr>
        </p:nvSpPr>
        <p:spPr bwMode="auto">
          <a:xfrm>
            <a:off x="6858000" y="6858000"/>
            <a:ext cx="1987550" cy="2778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defRPr sz="1000">
                <a:solidFill>
                  <a:srgbClr val="999999"/>
                </a:solidFill>
              </a:defRPr>
            </a:lvl1pPr>
          </a:lstStyle>
          <a:p>
            <a:pPr>
              <a:defRPr/>
            </a:pPr>
            <a:fld id="{94EB04C6-8F79-4FA6-896D-4C9B21465D04}" type="slidenum">
              <a:rPr lang="ru-RU"/>
              <a:pPr>
                <a:defRPr/>
              </a:pPr>
              <a:t>‹#›</a:t>
            </a:fld>
            <a:endParaRPr lang="ru-RU" dirty="0"/>
          </a:p>
        </p:txBody>
      </p:sp>
      <p:pic>
        <p:nvPicPr>
          <p:cNvPr id="1031" name="Рисунок 7" descr="bg_interior.jpg"/>
          <p:cNvPicPr>
            <a:picLocks noChangeAspect="1"/>
          </p:cNvPicPr>
          <p:nvPr userDrawn="1"/>
        </p:nvPicPr>
        <p:blipFill>
          <a:blip r:embed="rId10" cstate="print"/>
          <a:srcRect/>
          <a:stretch>
            <a:fillRect/>
          </a:stretch>
        </p:blipFill>
        <p:spPr bwMode="auto">
          <a:xfrm>
            <a:off x="0" y="0"/>
            <a:ext cx="9753600" cy="7315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62" r:id="rId4"/>
    <p:sldLayoutId id="2147483763" r:id="rId5"/>
    <p:sldLayoutId id="2147483772" r:id="rId6"/>
    <p:sldLayoutId id="2147483774" r:id="rId7"/>
    <p:sldLayoutId id="2147483827" r:id="rId8"/>
  </p:sldLayoutIdLst>
  <p:hf hdr="0" ftr="0" dt="0"/>
  <p:txStyles>
    <p:title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p:titleStyle>
    <p:bodyStyle>
      <a:lvl1pPr marL="273050" indent="-273050" algn="l" defTabSz="449263" rtl="0" eaLnBrk="0" fontAlgn="base" hangingPunct="0">
        <a:spcBef>
          <a:spcPct val="50000"/>
        </a:spcBef>
        <a:spcAft>
          <a:spcPct val="0"/>
        </a:spcAft>
        <a:buClr>
          <a:srgbClr val="0093D0"/>
        </a:buClr>
        <a:buSzPct val="120000"/>
        <a:buChar char="•"/>
        <a:defRPr sz="2500" b="1">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3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700088" y="1354139"/>
            <a:ext cx="8566150" cy="790575"/>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a:t>Outline</a:t>
            </a:r>
          </a:p>
        </p:txBody>
      </p:sp>
      <p:sp>
        <p:nvSpPr>
          <p:cNvPr id="1027" name="Rectangle 2"/>
          <p:cNvSpPr>
            <a:spLocks noGrp="1" noChangeArrowheads="1"/>
          </p:cNvSpPr>
          <p:nvPr>
            <p:ph type="body" idx="1"/>
          </p:nvPr>
        </p:nvSpPr>
        <p:spPr bwMode="auto">
          <a:xfrm>
            <a:off x="700088" y="2263775"/>
            <a:ext cx="8280400" cy="4273550"/>
          </a:xfrm>
          <a:prstGeom prst="rect">
            <a:avLst/>
          </a:prstGeom>
          <a:noFill/>
          <a:ln w="9525">
            <a:noFill/>
            <a:round/>
            <a:headEnd/>
            <a:tailEnd/>
          </a:ln>
        </p:spPr>
        <p:txBody>
          <a:bodyPr vert="horz" wrap="square" lIns="0" tIns="28224"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 name="Rectangle 3"/>
          <p:cNvSpPr>
            <a:spLocks noGrp="1" noChangeArrowheads="1"/>
          </p:cNvSpPr>
          <p:nvPr>
            <p:ph type="dt"/>
          </p:nvPr>
        </p:nvSpPr>
        <p:spPr bwMode="auto">
          <a:xfrm>
            <a:off x="549276" y="6858001"/>
            <a:ext cx="2270125" cy="25876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defRPr sz="750">
                <a:solidFill>
                  <a:srgbClr val="999999"/>
                </a:solidFill>
              </a:defRPr>
            </a:lvl1pPr>
          </a:lstStyle>
          <a:p>
            <a:pPr>
              <a:defRPr/>
            </a:pPr>
            <a:endParaRPr lang="ru-RU"/>
          </a:p>
        </p:txBody>
      </p:sp>
      <p:sp>
        <p:nvSpPr>
          <p:cNvPr id="3" name="Rectangle 4"/>
          <p:cNvSpPr>
            <a:spLocks noGrp="1" noChangeArrowheads="1"/>
          </p:cNvSpPr>
          <p:nvPr>
            <p:ph type="ftr"/>
          </p:nvPr>
        </p:nvSpPr>
        <p:spPr bwMode="auto">
          <a:xfrm>
            <a:off x="3335339" y="6878639"/>
            <a:ext cx="3089275" cy="2873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lnSpc>
                <a:spcPct val="95000"/>
              </a:lnSpc>
              <a:defRPr sz="1050">
                <a:solidFill>
                  <a:srgbClr val="FFFFFF"/>
                </a:solidFill>
                <a:latin typeface="Times New Roman" pitchFamily="18" charset="0"/>
              </a:defRPr>
            </a:lvl1pPr>
          </a:lstStyle>
          <a:p>
            <a:pPr>
              <a:defRPr/>
            </a:pPr>
            <a:endParaRPr lang="ru-RU"/>
          </a:p>
        </p:txBody>
      </p:sp>
      <p:sp>
        <p:nvSpPr>
          <p:cNvPr id="1029" name="Rectangle 5"/>
          <p:cNvSpPr>
            <a:spLocks noGrp="1" noChangeArrowheads="1"/>
          </p:cNvSpPr>
          <p:nvPr>
            <p:ph type="sldNum"/>
          </p:nvPr>
        </p:nvSpPr>
        <p:spPr bwMode="auto">
          <a:xfrm>
            <a:off x="6858000" y="6858000"/>
            <a:ext cx="1987550" cy="2778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defRPr sz="750">
                <a:solidFill>
                  <a:srgbClr val="999999"/>
                </a:solidFill>
              </a:defRPr>
            </a:lvl1pPr>
          </a:lstStyle>
          <a:p>
            <a:pPr>
              <a:defRPr/>
            </a:pPr>
            <a:fld id="{94EB04C6-8F79-4FA6-896D-4C9B21465D04}" type="slidenum">
              <a:rPr lang="ru-RU"/>
              <a:pPr>
                <a:defRPr/>
              </a:pPr>
              <a:t>‹#›</a:t>
            </a:fld>
            <a:endParaRPr lang="ru-RU" dirty="0"/>
          </a:p>
        </p:txBody>
      </p:sp>
      <p:pic>
        <p:nvPicPr>
          <p:cNvPr id="1031" name="Рисунок 7" descr="bg_interior.jpg"/>
          <p:cNvPicPr>
            <a:picLocks noChangeAspect="1"/>
          </p:cNvPicPr>
          <p:nvPr userDrawn="1"/>
        </p:nvPicPr>
        <p:blipFill>
          <a:blip r:embed="rId15" cstate="print"/>
          <a:srcRect/>
          <a:stretch>
            <a:fillRect/>
          </a:stretch>
        </p:blipFill>
        <p:spPr bwMode="auto">
          <a:xfrm>
            <a:off x="0" y="0"/>
            <a:ext cx="9753600" cy="7315200"/>
          </a:xfrm>
          <a:prstGeom prst="rect">
            <a:avLst/>
          </a:prstGeom>
          <a:noFill/>
          <a:ln w="9525">
            <a:noFill/>
            <a:miter lim="800000"/>
            <a:headEnd/>
            <a:tailEnd/>
          </a:ln>
        </p:spPr>
      </p:pic>
    </p:spTree>
    <p:extLst>
      <p:ext uri="{BB962C8B-B14F-4D97-AF65-F5344CB8AC3E}">
        <p14:creationId xmlns:p14="http://schemas.microsoft.com/office/powerpoint/2010/main" val="1297661526"/>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 id="2147483841" r:id="rId13"/>
  </p:sldLayoutIdLst>
  <p:hf sldNum="0" hdr="0" ftr="0" dt="0"/>
  <p:txStyles>
    <p:titleStyle>
      <a:lvl1pPr algn="l" defTabSz="35941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mj-lt"/>
          <a:ea typeface="+mj-ea"/>
          <a:cs typeface="+mj-cs"/>
        </a:defRPr>
      </a:lvl1pPr>
      <a:lvl2pPr algn="l" defTabSz="35941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Candara" pitchFamily="32" charset="0"/>
          <a:cs typeface="Lucida Sans Unicode" charset="0"/>
        </a:defRPr>
      </a:lvl2pPr>
      <a:lvl3pPr algn="l" defTabSz="35941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Candara" pitchFamily="32" charset="0"/>
          <a:cs typeface="Lucida Sans Unicode" charset="0"/>
        </a:defRPr>
      </a:lvl3pPr>
      <a:lvl4pPr algn="l" defTabSz="35941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Candara" pitchFamily="32" charset="0"/>
          <a:cs typeface="Lucida Sans Unicode" charset="0"/>
        </a:defRPr>
      </a:lvl4pPr>
      <a:lvl5pPr algn="l" defTabSz="35941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Candara" pitchFamily="32" charset="0"/>
          <a:cs typeface="Lucida Sans Unicode" charset="0"/>
        </a:defRPr>
      </a:lvl5pPr>
      <a:lvl6pPr marL="2011680" indent="-182880" algn="ctr" defTabSz="359410" rtl="0" fontAlgn="base" hangingPunct="0">
        <a:lnSpc>
          <a:spcPct val="93000"/>
        </a:lnSpc>
        <a:spcBef>
          <a:spcPct val="0"/>
        </a:spcBef>
        <a:spcAft>
          <a:spcPct val="0"/>
        </a:spcAft>
        <a:buClr>
          <a:srgbClr val="000000"/>
        </a:buClr>
        <a:buSzPct val="100000"/>
        <a:buFont typeface="Times New Roman" pitchFamily="18" charset="0"/>
        <a:defRPr sz="3520">
          <a:solidFill>
            <a:srgbClr val="FFFFFF"/>
          </a:solidFill>
          <a:latin typeface="Arial" charset="0"/>
          <a:cs typeface="Lucida Sans Unicode" charset="0"/>
        </a:defRPr>
      </a:lvl6pPr>
      <a:lvl7pPr marL="2377440" indent="-182880" algn="ctr" defTabSz="359410" rtl="0" fontAlgn="base" hangingPunct="0">
        <a:lnSpc>
          <a:spcPct val="93000"/>
        </a:lnSpc>
        <a:spcBef>
          <a:spcPct val="0"/>
        </a:spcBef>
        <a:spcAft>
          <a:spcPct val="0"/>
        </a:spcAft>
        <a:buClr>
          <a:srgbClr val="000000"/>
        </a:buClr>
        <a:buSzPct val="100000"/>
        <a:buFont typeface="Times New Roman" pitchFamily="18" charset="0"/>
        <a:defRPr sz="3520">
          <a:solidFill>
            <a:srgbClr val="FFFFFF"/>
          </a:solidFill>
          <a:latin typeface="Arial" charset="0"/>
          <a:cs typeface="Lucida Sans Unicode" charset="0"/>
        </a:defRPr>
      </a:lvl7pPr>
      <a:lvl8pPr marL="2743200" indent="-182880" algn="ctr" defTabSz="359410" rtl="0" fontAlgn="base" hangingPunct="0">
        <a:lnSpc>
          <a:spcPct val="93000"/>
        </a:lnSpc>
        <a:spcBef>
          <a:spcPct val="0"/>
        </a:spcBef>
        <a:spcAft>
          <a:spcPct val="0"/>
        </a:spcAft>
        <a:buClr>
          <a:srgbClr val="000000"/>
        </a:buClr>
        <a:buSzPct val="100000"/>
        <a:buFont typeface="Times New Roman" pitchFamily="18" charset="0"/>
        <a:defRPr sz="3520">
          <a:solidFill>
            <a:srgbClr val="FFFFFF"/>
          </a:solidFill>
          <a:latin typeface="Arial" charset="0"/>
          <a:cs typeface="Lucida Sans Unicode" charset="0"/>
        </a:defRPr>
      </a:lvl8pPr>
      <a:lvl9pPr marL="3108960" indent="-182880" algn="ctr" defTabSz="359410" rtl="0" fontAlgn="base" hangingPunct="0">
        <a:lnSpc>
          <a:spcPct val="93000"/>
        </a:lnSpc>
        <a:spcBef>
          <a:spcPct val="0"/>
        </a:spcBef>
        <a:spcAft>
          <a:spcPct val="0"/>
        </a:spcAft>
        <a:buClr>
          <a:srgbClr val="000000"/>
        </a:buClr>
        <a:buSzPct val="100000"/>
        <a:buFont typeface="Times New Roman" pitchFamily="18" charset="0"/>
        <a:defRPr sz="3520">
          <a:solidFill>
            <a:srgbClr val="FFFFFF"/>
          </a:solidFill>
          <a:latin typeface="Arial" charset="0"/>
          <a:cs typeface="Lucida Sans Unicode" charset="0"/>
        </a:defRPr>
      </a:lvl9pPr>
    </p:titleStyle>
    <p:bodyStyle>
      <a:lvl1pPr marL="218440" indent="-218440" algn="l" defTabSz="359410" rtl="0" eaLnBrk="0" fontAlgn="base" hangingPunct="0">
        <a:spcBef>
          <a:spcPct val="50000"/>
        </a:spcBef>
        <a:spcAft>
          <a:spcPct val="0"/>
        </a:spcAft>
        <a:buClr>
          <a:srgbClr val="0093D0"/>
        </a:buClr>
        <a:buSzPct val="120000"/>
        <a:buChar char="•"/>
        <a:defRPr sz="2000" b="1">
          <a:solidFill>
            <a:schemeClr val="tx1"/>
          </a:solidFill>
          <a:latin typeface="+mn-lt"/>
          <a:ea typeface="+mn-ea"/>
          <a:cs typeface="+mn-cs"/>
        </a:defRPr>
      </a:lvl1pPr>
      <a:lvl2pPr marL="575310" indent="-213360" algn="l" defTabSz="359410" rtl="0" eaLnBrk="0" fontAlgn="base" hangingPunct="0">
        <a:spcBef>
          <a:spcPct val="20000"/>
        </a:spcBef>
        <a:spcAft>
          <a:spcPct val="0"/>
        </a:spcAft>
        <a:buClr>
          <a:srgbClr val="0093D0"/>
        </a:buClr>
        <a:buSzPct val="80000"/>
        <a:buChar char="o"/>
        <a:defRPr sz="1840">
          <a:solidFill>
            <a:schemeClr val="tx1"/>
          </a:solidFill>
          <a:latin typeface="+mn-lt"/>
          <a:cs typeface="+mn-cs"/>
        </a:defRPr>
      </a:lvl2pPr>
      <a:lvl3pPr marL="863600" indent="-144780" algn="l" defTabSz="359410" rtl="0" eaLnBrk="0" fontAlgn="base" hangingPunct="0">
        <a:spcBef>
          <a:spcPct val="10000"/>
        </a:spcBef>
        <a:spcAft>
          <a:spcPct val="0"/>
        </a:spcAft>
        <a:buClr>
          <a:srgbClr val="0093D0"/>
        </a:buClr>
        <a:buSzPct val="110000"/>
        <a:buFont typeface="Arial" charset="0"/>
        <a:buChar char="-"/>
        <a:defRPr sz="1600">
          <a:solidFill>
            <a:schemeClr val="tx1"/>
          </a:solidFill>
          <a:latin typeface="+mn-lt"/>
          <a:cs typeface="+mn-cs"/>
        </a:defRPr>
      </a:lvl3pPr>
      <a:lvl4pPr marL="1280160" indent="-182880" algn="l" defTabSz="359410" rtl="0" eaLnBrk="0" fontAlgn="base" hangingPunct="0">
        <a:spcBef>
          <a:spcPct val="0"/>
        </a:spcBef>
        <a:spcAft>
          <a:spcPct val="0"/>
        </a:spcAft>
        <a:buClr>
          <a:srgbClr val="000000"/>
        </a:buClr>
        <a:buSzPct val="100000"/>
        <a:buChar char="•"/>
        <a:defRPr sz="1600">
          <a:solidFill>
            <a:schemeClr val="tx1"/>
          </a:solidFill>
          <a:latin typeface="+mn-lt"/>
          <a:cs typeface="+mn-cs"/>
        </a:defRPr>
      </a:lvl4pPr>
      <a:lvl5pPr marL="1645920" indent="-182880" algn="l" defTabSz="359410" rtl="0" eaLnBrk="0" fontAlgn="base" hangingPunct="0">
        <a:spcBef>
          <a:spcPct val="0"/>
        </a:spcBef>
        <a:spcAft>
          <a:spcPct val="0"/>
        </a:spcAft>
        <a:buClr>
          <a:srgbClr val="000000"/>
        </a:buClr>
        <a:buSzPct val="100000"/>
        <a:buChar char="•"/>
        <a:defRPr sz="1600">
          <a:solidFill>
            <a:schemeClr val="tx1"/>
          </a:solidFill>
          <a:latin typeface="+mn-lt"/>
          <a:cs typeface="+mn-cs"/>
        </a:defRPr>
      </a:lvl5pPr>
      <a:lvl6pPr marL="2011680" indent="-182880" algn="l" defTabSz="359410" rtl="0" fontAlgn="base" hangingPunct="0">
        <a:lnSpc>
          <a:spcPct val="93000"/>
        </a:lnSpc>
        <a:spcBef>
          <a:spcPct val="0"/>
        </a:spcBef>
        <a:spcAft>
          <a:spcPts val="230"/>
        </a:spcAft>
        <a:buClr>
          <a:srgbClr val="000000"/>
        </a:buClr>
        <a:buSzPct val="100000"/>
        <a:buFont typeface="Times New Roman" pitchFamily="18" charset="0"/>
        <a:defRPr sz="1600">
          <a:solidFill>
            <a:srgbClr val="FFFFFF"/>
          </a:solidFill>
          <a:latin typeface="+mn-lt"/>
          <a:cs typeface="+mn-cs"/>
        </a:defRPr>
      </a:lvl6pPr>
      <a:lvl7pPr marL="2377440" indent="-182880" algn="l" defTabSz="359410" rtl="0" fontAlgn="base" hangingPunct="0">
        <a:lnSpc>
          <a:spcPct val="93000"/>
        </a:lnSpc>
        <a:spcBef>
          <a:spcPct val="0"/>
        </a:spcBef>
        <a:spcAft>
          <a:spcPts val="230"/>
        </a:spcAft>
        <a:buClr>
          <a:srgbClr val="000000"/>
        </a:buClr>
        <a:buSzPct val="100000"/>
        <a:buFont typeface="Times New Roman" pitchFamily="18" charset="0"/>
        <a:defRPr sz="1600">
          <a:solidFill>
            <a:srgbClr val="FFFFFF"/>
          </a:solidFill>
          <a:latin typeface="+mn-lt"/>
          <a:cs typeface="+mn-cs"/>
        </a:defRPr>
      </a:lvl7pPr>
      <a:lvl8pPr marL="2743200" indent="-182880" algn="l" defTabSz="359410" rtl="0" fontAlgn="base" hangingPunct="0">
        <a:lnSpc>
          <a:spcPct val="93000"/>
        </a:lnSpc>
        <a:spcBef>
          <a:spcPct val="0"/>
        </a:spcBef>
        <a:spcAft>
          <a:spcPts val="230"/>
        </a:spcAft>
        <a:buClr>
          <a:srgbClr val="000000"/>
        </a:buClr>
        <a:buSzPct val="100000"/>
        <a:buFont typeface="Times New Roman" pitchFamily="18" charset="0"/>
        <a:defRPr sz="1600">
          <a:solidFill>
            <a:srgbClr val="FFFFFF"/>
          </a:solidFill>
          <a:latin typeface="+mn-lt"/>
          <a:cs typeface="+mn-cs"/>
        </a:defRPr>
      </a:lvl8pPr>
      <a:lvl9pPr marL="3108960" indent="-182880" algn="l" defTabSz="359410" rtl="0" fontAlgn="base" hangingPunct="0">
        <a:lnSpc>
          <a:spcPct val="93000"/>
        </a:lnSpc>
        <a:spcBef>
          <a:spcPct val="0"/>
        </a:spcBef>
        <a:spcAft>
          <a:spcPts val="230"/>
        </a:spcAft>
        <a:buClr>
          <a:srgbClr val="000000"/>
        </a:buClr>
        <a:buSzPct val="100000"/>
        <a:buFont typeface="Times New Roman" pitchFamily="18" charset="0"/>
        <a:defRPr sz="1600">
          <a:solidFill>
            <a:srgbClr val="FFFFFF"/>
          </a:solidFill>
          <a:latin typeface="+mn-lt"/>
          <a:cs typeface="+mn-cs"/>
        </a:defRPr>
      </a:lvl9pPr>
    </p:bodyStyle>
    <p:otherStyle>
      <a:defPPr>
        <a:defRPr lang="ru-RU"/>
      </a:defPPr>
      <a:lvl1pPr marL="0" algn="l" defTabSz="731520" rtl="0" eaLnBrk="1" latinLnBrk="0" hangingPunct="1">
        <a:defRPr sz="1440" kern="1200">
          <a:solidFill>
            <a:schemeClr val="tx1"/>
          </a:solidFill>
          <a:latin typeface="+mn-lt"/>
          <a:ea typeface="+mn-ea"/>
          <a:cs typeface="+mn-cs"/>
        </a:defRPr>
      </a:lvl1pPr>
      <a:lvl2pPr marL="365760" algn="l" defTabSz="731520" rtl="0" eaLnBrk="1" latinLnBrk="0" hangingPunct="1">
        <a:defRPr sz="1440" kern="1200">
          <a:solidFill>
            <a:schemeClr val="tx1"/>
          </a:solidFill>
          <a:latin typeface="+mn-lt"/>
          <a:ea typeface="+mn-ea"/>
          <a:cs typeface="+mn-cs"/>
        </a:defRPr>
      </a:lvl2pPr>
      <a:lvl3pPr marL="731520" algn="l" defTabSz="731520" rtl="0" eaLnBrk="1" latinLnBrk="0" hangingPunct="1">
        <a:defRPr sz="1440" kern="1200">
          <a:solidFill>
            <a:schemeClr val="tx1"/>
          </a:solidFill>
          <a:latin typeface="+mn-lt"/>
          <a:ea typeface="+mn-ea"/>
          <a:cs typeface="+mn-cs"/>
        </a:defRPr>
      </a:lvl3pPr>
      <a:lvl4pPr marL="1097280" algn="l" defTabSz="731520" rtl="0" eaLnBrk="1" latinLnBrk="0" hangingPunct="1">
        <a:defRPr sz="1440" kern="1200">
          <a:solidFill>
            <a:schemeClr val="tx1"/>
          </a:solidFill>
          <a:latin typeface="+mn-lt"/>
          <a:ea typeface="+mn-ea"/>
          <a:cs typeface="+mn-cs"/>
        </a:defRPr>
      </a:lvl4pPr>
      <a:lvl5pPr marL="1463040" algn="l" defTabSz="731520" rtl="0" eaLnBrk="1" latinLnBrk="0" hangingPunct="1">
        <a:defRPr sz="1440" kern="1200">
          <a:solidFill>
            <a:schemeClr val="tx1"/>
          </a:solidFill>
          <a:latin typeface="+mn-lt"/>
          <a:ea typeface="+mn-ea"/>
          <a:cs typeface="+mn-cs"/>
        </a:defRPr>
      </a:lvl5pPr>
      <a:lvl6pPr marL="1828800" algn="l" defTabSz="731520" rtl="0" eaLnBrk="1" latinLnBrk="0" hangingPunct="1">
        <a:defRPr sz="1440" kern="1200">
          <a:solidFill>
            <a:schemeClr val="tx1"/>
          </a:solidFill>
          <a:latin typeface="+mn-lt"/>
          <a:ea typeface="+mn-ea"/>
          <a:cs typeface="+mn-cs"/>
        </a:defRPr>
      </a:lvl6pPr>
      <a:lvl7pPr marL="2194560" algn="l" defTabSz="731520" rtl="0" eaLnBrk="1" latinLnBrk="0" hangingPunct="1">
        <a:defRPr sz="1440" kern="1200">
          <a:solidFill>
            <a:schemeClr val="tx1"/>
          </a:solidFill>
          <a:latin typeface="+mn-lt"/>
          <a:ea typeface="+mn-ea"/>
          <a:cs typeface="+mn-cs"/>
        </a:defRPr>
      </a:lvl7pPr>
      <a:lvl8pPr marL="2560320" algn="l" defTabSz="731520" rtl="0" eaLnBrk="1" latinLnBrk="0" hangingPunct="1">
        <a:defRPr sz="1440" kern="1200">
          <a:solidFill>
            <a:schemeClr val="tx1"/>
          </a:solidFill>
          <a:latin typeface="+mn-lt"/>
          <a:ea typeface="+mn-ea"/>
          <a:cs typeface="+mn-cs"/>
        </a:defRPr>
      </a:lvl8pPr>
      <a:lvl9pPr marL="2926080" algn="l" defTabSz="731520" rtl="0" eaLnBrk="1" latinLnBrk="0" hangingPunct="1">
        <a:defRPr sz="14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1348408" y="1990704"/>
            <a:ext cx="7020780" cy="2963039"/>
          </a:xfrm>
          <a:prstGeom prst="rect">
            <a:avLst/>
          </a:prstGeom>
          <a:noFill/>
          <a:ln w="9525">
            <a:noFill/>
            <a:round/>
            <a:headEnd/>
            <a:tailEnd/>
          </a:ln>
        </p:spPr>
        <p:txBody>
          <a:bodyPr lIns="90000" tIns="176670" rIns="90000" bIns="45000" anchor="t"/>
          <a:lstStyle/>
          <a:p>
            <a:pPr algn="ctr">
              <a:lnSpc>
                <a:spcPct val="100000"/>
              </a:lnSpc>
              <a:tabLst>
                <a:tab pos="339725" algn="l"/>
                <a:tab pos="6515100" algn="l"/>
              </a:tabLst>
            </a:pPr>
            <a:r>
              <a:rPr lang="en-GB" sz="3200" dirty="0">
                <a:solidFill>
                  <a:srgbClr val="0093D0"/>
                </a:solidFill>
                <a:latin typeface="Candara" pitchFamily="32" charset="0"/>
              </a:rPr>
              <a:t>Quality Risk Management, ICH Q9(R1)</a:t>
            </a:r>
          </a:p>
          <a:p>
            <a:pPr algn="ctr">
              <a:lnSpc>
                <a:spcPct val="100000"/>
              </a:lnSpc>
              <a:tabLst>
                <a:tab pos="339725" algn="l"/>
                <a:tab pos="6515100" algn="l"/>
              </a:tabLst>
            </a:pPr>
            <a:endParaRPr lang="en-GB" sz="3200" b="0" dirty="0">
              <a:solidFill>
                <a:srgbClr val="0093D0"/>
              </a:solidFill>
              <a:latin typeface="Candara" pitchFamily="32" charset="0"/>
            </a:endParaRPr>
          </a:p>
          <a:p>
            <a:pPr algn="ctr">
              <a:lnSpc>
                <a:spcPct val="100000"/>
              </a:lnSpc>
              <a:tabLst>
                <a:tab pos="339725" algn="l"/>
                <a:tab pos="6515100" algn="l"/>
              </a:tabLst>
            </a:pPr>
            <a:r>
              <a:rPr lang="en-GB" sz="3200" b="0" dirty="0">
                <a:solidFill>
                  <a:srgbClr val="0093D0"/>
                </a:solidFill>
                <a:latin typeface="Candara" pitchFamily="32" charset="0"/>
              </a:rPr>
              <a:t>Training Slides  </a:t>
            </a:r>
          </a:p>
          <a:p>
            <a:pPr algn="ctr">
              <a:lnSpc>
                <a:spcPct val="100000"/>
              </a:lnSpc>
              <a:tabLst>
                <a:tab pos="339725" algn="l"/>
                <a:tab pos="6515100" algn="l"/>
              </a:tabLst>
            </a:pPr>
            <a:endParaRPr lang="en-GB" sz="1000" dirty="0">
              <a:solidFill>
                <a:srgbClr val="0093D0"/>
              </a:solidFill>
              <a:latin typeface="Candara" pitchFamily="32" charset="0"/>
            </a:endParaRPr>
          </a:p>
          <a:p>
            <a:pPr algn="ctr">
              <a:lnSpc>
                <a:spcPct val="100000"/>
              </a:lnSpc>
              <a:tabLst>
                <a:tab pos="339725" algn="l"/>
                <a:tab pos="6515100" algn="l"/>
              </a:tabLst>
            </a:pPr>
            <a:endParaRPr lang="en-GB" sz="1500" dirty="0">
              <a:solidFill>
                <a:srgbClr val="FF0000"/>
              </a:solidFill>
              <a:latin typeface="Candara"/>
              <a:cs typeface="Lucida Sans Unicode"/>
            </a:endParaRPr>
          </a:p>
          <a:p>
            <a:pPr algn="ctr">
              <a:lnSpc>
                <a:spcPct val="100000"/>
              </a:lnSpc>
              <a:tabLst>
                <a:tab pos="339725" algn="l"/>
                <a:tab pos="6515100" algn="l"/>
              </a:tabLst>
            </a:pPr>
            <a:r>
              <a:rPr lang="en-GB" sz="3000" dirty="0">
                <a:solidFill>
                  <a:srgbClr val="FF0000"/>
                </a:solidFill>
                <a:latin typeface="Candara"/>
                <a:cs typeface="Lucida Sans Unicode"/>
              </a:rPr>
              <a:t>Product Availability Risks</a:t>
            </a:r>
            <a:endParaRPr lang="en-GB" sz="3000" dirty="0">
              <a:solidFill>
                <a:srgbClr val="FF0000"/>
              </a:solidFill>
              <a:latin typeface="Candara" pitchFamily="32" charset="0"/>
            </a:endParaRPr>
          </a:p>
        </p:txBody>
      </p:sp>
      <p:sp>
        <p:nvSpPr>
          <p:cNvPr id="10" name="TextBox 9"/>
          <p:cNvSpPr txBox="1"/>
          <p:nvPr/>
        </p:nvSpPr>
        <p:spPr>
          <a:xfrm>
            <a:off x="2001298" y="6609928"/>
            <a:ext cx="5715000" cy="436563"/>
          </a:xfrm>
          <a:prstGeom prst="rect">
            <a:avLst/>
          </a:prstGeom>
          <a:noFill/>
        </p:spPr>
        <p:txBody>
          <a:bodyPr>
            <a:spAutoFit/>
          </a:bodyPr>
          <a:lstStyle/>
          <a:p>
            <a:pPr algn="ctr">
              <a:defRPr/>
            </a:pPr>
            <a:r>
              <a:rPr lang="en-US" sz="1200" b="0" dirty="0">
                <a:solidFill>
                  <a:schemeClr val="bg2">
                    <a:lumMod val="75000"/>
                  </a:schemeClr>
                </a:solidFill>
                <a:latin typeface="Candara" pitchFamily="34" charset="0"/>
              </a:rPr>
              <a:t>International Council for </a:t>
            </a:r>
            <a:r>
              <a:rPr lang="en-US" sz="1200" b="0" dirty="0" err="1">
                <a:solidFill>
                  <a:schemeClr val="bg2">
                    <a:lumMod val="75000"/>
                  </a:schemeClr>
                </a:solidFill>
                <a:latin typeface="Candara" pitchFamily="34" charset="0"/>
              </a:rPr>
              <a:t>Harmonisation</a:t>
            </a:r>
            <a:r>
              <a:rPr lang="en-US" sz="1200" b="0" dirty="0">
                <a:solidFill>
                  <a:schemeClr val="bg2">
                    <a:lumMod val="75000"/>
                  </a:schemeClr>
                </a:solidFill>
                <a:latin typeface="Candara" pitchFamily="34" charset="0"/>
              </a:rPr>
              <a:t> of Technical Requirements</a:t>
            </a:r>
          </a:p>
          <a:p>
            <a:pPr algn="ctr">
              <a:defRPr/>
            </a:pPr>
            <a:r>
              <a:rPr lang="en-US" sz="1200" b="0" dirty="0">
                <a:solidFill>
                  <a:schemeClr val="bg2">
                    <a:lumMod val="75000"/>
                  </a:schemeClr>
                </a:solidFill>
                <a:latin typeface="Candara" pitchFamily="34" charset="0"/>
              </a:rPr>
              <a:t>for Pharmaceuticals for Human Use</a:t>
            </a:r>
            <a:endParaRPr lang="ru-RU" sz="1200" b="0" dirty="0">
              <a:solidFill>
                <a:schemeClr val="bg2">
                  <a:lumMod val="75000"/>
                </a:schemeClr>
              </a:solidFill>
              <a:latin typeface="Candara" pitchFamily="34" charset="0"/>
            </a:endParaRPr>
          </a:p>
        </p:txBody>
      </p:sp>
    </p:spTree>
  </p:cSld>
  <p:clrMapOvr>
    <a:masterClrMapping/>
  </p:clrMapOvr>
  <p:transition spd="med">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5F36D42-4A93-A066-F462-36DFF5E4888F}"/>
              </a:ext>
            </a:extLst>
          </p:cNvPr>
          <p:cNvSpPr>
            <a:spLocks noGrp="1"/>
          </p:cNvSpPr>
          <p:nvPr>
            <p:ph idx="1"/>
          </p:nvPr>
        </p:nvSpPr>
        <p:spPr>
          <a:xfrm>
            <a:off x="412304" y="1497359"/>
            <a:ext cx="9145016" cy="5400601"/>
          </a:xfrm>
        </p:spPr>
        <p:txBody>
          <a:bodyPr vert="horz" wrap="square" lIns="0" tIns="28224" rIns="0" bIns="0" numCol="1" anchor="t" anchorCtr="0" compatLnSpc="1">
            <a:prstTxWarp prst="textNoShape">
              <a:avLst/>
            </a:prstTxWarp>
          </a:bodyPr>
          <a:lstStyle/>
          <a:p>
            <a:pPr marL="0" indent="0">
              <a:lnSpc>
                <a:spcPct val="93000"/>
              </a:lnSpc>
              <a:spcBef>
                <a:spcPct val="0"/>
              </a:spcBef>
              <a:buNone/>
            </a:pPr>
            <a:r>
              <a:rPr lang="en-US" sz="2000" kern="1200" dirty="0">
                <a:solidFill>
                  <a:srgbClr val="0070C0"/>
                </a:solidFill>
                <a:cs typeface="Calibri" panose="020F0502020204030204" pitchFamily="34" charset="0"/>
              </a:rPr>
              <a:t>The following case studies are presented in this presentation:</a:t>
            </a:r>
          </a:p>
          <a:p>
            <a:pPr marL="0" indent="0">
              <a:lnSpc>
                <a:spcPct val="93000"/>
              </a:lnSpc>
              <a:spcBef>
                <a:spcPct val="0"/>
              </a:spcBef>
              <a:buNone/>
            </a:pPr>
            <a:endParaRPr lang="en-US" sz="2000" kern="1200" dirty="0">
              <a:solidFill>
                <a:srgbClr val="0070C0"/>
              </a:solidFill>
              <a:cs typeface="Calibri" panose="020F0502020204030204" pitchFamily="34" charset="0"/>
            </a:endParaRPr>
          </a:p>
          <a:p>
            <a:pPr>
              <a:lnSpc>
                <a:spcPct val="93000"/>
              </a:lnSpc>
              <a:spcBef>
                <a:spcPct val="0"/>
              </a:spcBef>
              <a:buFont typeface="Arial"/>
              <a:buChar char="•"/>
            </a:pPr>
            <a:r>
              <a:rPr lang="en-US" sz="2000" dirty="0">
                <a:solidFill>
                  <a:schemeClr val="tx2"/>
                </a:solidFill>
                <a:cs typeface="Calibri" panose="020F0502020204030204" pitchFamily="34" charset="0"/>
              </a:rPr>
              <a:t>Case Study 1:</a:t>
            </a:r>
            <a:r>
              <a:rPr lang="en-US" sz="2000" b="0" dirty="0">
                <a:solidFill>
                  <a:schemeClr val="tx2"/>
                </a:solidFill>
                <a:cs typeface="Calibri" panose="020F0502020204030204" pitchFamily="34" charset="0"/>
              </a:rPr>
              <a:t> Product Availability Risk example using A Fictitious Product</a:t>
            </a:r>
            <a:endParaRPr lang="en-US" sz="2000" dirty="0">
              <a:solidFill>
                <a:schemeClr val="tx2"/>
              </a:solidFill>
              <a:cs typeface="Calibri" panose="020F0502020204030204" pitchFamily="34" charset="0"/>
            </a:endParaRPr>
          </a:p>
          <a:p>
            <a:pPr>
              <a:lnSpc>
                <a:spcPct val="93000"/>
              </a:lnSpc>
              <a:spcBef>
                <a:spcPct val="0"/>
              </a:spcBef>
              <a:buFont typeface="Arial"/>
              <a:buChar char="•"/>
            </a:pPr>
            <a:endParaRPr lang="en-US" sz="2000" b="0" dirty="0">
              <a:solidFill>
                <a:schemeClr val="tx2"/>
              </a:solidFill>
              <a:cs typeface="Calibri" panose="020F0502020204030204" pitchFamily="34" charset="0"/>
            </a:endParaRPr>
          </a:p>
          <a:p>
            <a:pPr>
              <a:lnSpc>
                <a:spcPct val="93000"/>
              </a:lnSpc>
              <a:spcBef>
                <a:spcPct val="0"/>
              </a:spcBef>
              <a:buFont typeface="Arial"/>
              <a:buChar char="•"/>
            </a:pPr>
            <a:r>
              <a:rPr lang="en-US" sz="2000" dirty="0">
                <a:solidFill>
                  <a:schemeClr val="tx2"/>
                </a:solidFill>
                <a:cs typeface="Calibri" panose="020F0502020204030204" pitchFamily="34" charset="0"/>
              </a:rPr>
              <a:t>Case Study 2: </a:t>
            </a:r>
            <a:r>
              <a:rPr lang="en-US" sz="2000" b="0" dirty="0">
                <a:solidFill>
                  <a:schemeClr val="tx2"/>
                </a:solidFill>
                <a:cs typeface="Calibri" panose="020F0502020204030204" pitchFamily="34" charset="0"/>
              </a:rPr>
              <a:t>Role of QRM in addressing Aging Facility Hazards </a:t>
            </a:r>
          </a:p>
          <a:p>
            <a:pPr>
              <a:lnSpc>
                <a:spcPct val="93000"/>
              </a:lnSpc>
              <a:spcBef>
                <a:spcPct val="0"/>
              </a:spcBef>
              <a:buFont typeface="Arial"/>
              <a:buChar char="•"/>
            </a:pPr>
            <a:endParaRPr lang="en-US" sz="2000" b="0" dirty="0">
              <a:solidFill>
                <a:schemeClr val="tx2"/>
              </a:solidFill>
              <a:cs typeface="Calibri" panose="020F0502020204030204" pitchFamily="34" charset="0"/>
            </a:endParaRPr>
          </a:p>
          <a:p>
            <a:pPr>
              <a:lnSpc>
                <a:spcPct val="93000"/>
              </a:lnSpc>
              <a:spcBef>
                <a:spcPct val="0"/>
              </a:spcBef>
              <a:buFont typeface="Arial"/>
              <a:buChar char="•"/>
            </a:pPr>
            <a:r>
              <a:rPr lang="en-US" sz="2000" dirty="0">
                <a:solidFill>
                  <a:schemeClr val="tx2"/>
                </a:solidFill>
                <a:cs typeface="Calibri" panose="020F0502020204030204" pitchFamily="34" charset="0"/>
              </a:rPr>
              <a:t>Case Study 3:</a:t>
            </a:r>
            <a:r>
              <a:rPr lang="en-US" sz="2000" dirty="0">
                <a:solidFill>
                  <a:schemeClr val="tx2"/>
                </a:solidFill>
                <a:ea typeface="+mn-lt"/>
                <a:cs typeface="Calibri" panose="020F0502020204030204" pitchFamily="34" charset="0"/>
              </a:rPr>
              <a:t> </a:t>
            </a:r>
            <a:r>
              <a:rPr lang="en-US" sz="2000" b="0" dirty="0">
                <a:solidFill>
                  <a:schemeClr val="tx2"/>
                </a:solidFill>
                <a:ea typeface="+mn-lt"/>
                <a:cs typeface="Calibri" panose="020F0502020204030204" pitchFamily="34" charset="0"/>
              </a:rPr>
              <a:t>Combination Product (Rescue Inhaler)</a:t>
            </a:r>
          </a:p>
          <a:p>
            <a:pPr>
              <a:lnSpc>
                <a:spcPct val="93000"/>
              </a:lnSpc>
              <a:spcBef>
                <a:spcPct val="0"/>
              </a:spcBef>
              <a:buFont typeface="Arial"/>
            </a:pPr>
            <a:endParaRPr lang="en-US" sz="2000" b="0" dirty="0">
              <a:solidFill>
                <a:schemeClr val="tx2"/>
              </a:solidFill>
              <a:cs typeface="Calibri" panose="020F0502020204030204" pitchFamily="34" charset="0"/>
            </a:endParaRPr>
          </a:p>
          <a:p>
            <a:pPr>
              <a:lnSpc>
                <a:spcPct val="93000"/>
              </a:lnSpc>
              <a:spcBef>
                <a:spcPct val="0"/>
              </a:spcBef>
              <a:buFont typeface="Arial"/>
            </a:pPr>
            <a:r>
              <a:rPr lang="en-US" sz="2000" dirty="0">
                <a:solidFill>
                  <a:schemeClr val="tx2"/>
                </a:solidFill>
                <a:cs typeface="Calibri" panose="020F0502020204030204" pitchFamily="34" charset="0"/>
              </a:rPr>
              <a:t>Case Study 4: </a:t>
            </a:r>
            <a:r>
              <a:rPr lang="en-US" sz="2000" b="0" dirty="0">
                <a:solidFill>
                  <a:schemeClr val="tx2"/>
                </a:solidFill>
                <a:cs typeface="Calibri" panose="020F0502020204030204" pitchFamily="34" charset="0"/>
              </a:rPr>
              <a:t>Building Assurance of Quality and Availability during Process Design</a:t>
            </a:r>
          </a:p>
          <a:p>
            <a:pPr marL="0" indent="0">
              <a:lnSpc>
                <a:spcPct val="93000"/>
              </a:lnSpc>
              <a:spcBef>
                <a:spcPct val="0"/>
              </a:spcBef>
              <a:buNone/>
            </a:pPr>
            <a:endParaRPr lang="en-US" sz="2000" b="0" dirty="0">
              <a:solidFill>
                <a:schemeClr val="tx2"/>
              </a:solidFill>
              <a:cs typeface="Calibri" panose="020F0502020204030204" pitchFamily="34" charset="0"/>
            </a:endParaRPr>
          </a:p>
          <a:p>
            <a:pPr marL="0" indent="0" algn="just">
              <a:lnSpc>
                <a:spcPct val="93000"/>
              </a:lnSpc>
              <a:spcBef>
                <a:spcPct val="0"/>
              </a:spcBef>
              <a:buNone/>
            </a:pPr>
            <a:r>
              <a:rPr lang="en-US" sz="2000" b="0" kern="1200" dirty="0">
                <a:cs typeface="Calibri"/>
              </a:rPr>
              <a:t>These case studies illustrate various concepts from the ICH Q9(R1) guideline, particularly those in Section 6.1 (</a:t>
            </a:r>
            <a:r>
              <a:rPr lang="en-US" sz="2000" b="0" i="1" kern="1200" dirty="0">
                <a:cs typeface="Calibri"/>
              </a:rPr>
              <a:t>T</a:t>
            </a:r>
            <a:r>
              <a:rPr lang="en-IE" sz="2000" b="0" i="1" kern="1200" dirty="0">
                <a:cs typeface="Calibri"/>
              </a:rPr>
              <a:t>he role of Quality Risk Management in Addressing Product Availability Risks Arising from Quality/Manufacturing Issues).</a:t>
            </a:r>
          </a:p>
          <a:p>
            <a:pPr marL="0" indent="0">
              <a:lnSpc>
                <a:spcPct val="93000"/>
              </a:lnSpc>
              <a:spcBef>
                <a:spcPct val="0"/>
              </a:spcBef>
              <a:buNone/>
            </a:pPr>
            <a:endParaRPr lang="en-IE" sz="2000" b="0" i="1" kern="1200" dirty="0">
              <a:solidFill>
                <a:schemeClr val="tx2"/>
              </a:solidFill>
              <a:latin typeface="Calibri"/>
              <a:cs typeface="Calibri"/>
            </a:endParaRPr>
          </a:p>
          <a:p>
            <a:pPr marL="0" indent="0">
              <a:lnSpc>
                <a:spcPct val="93000"/>
              </a:lnSpc>
              <a:spcBef>
                <a:spcPct val="0"/>
              </a:spcBef>
              <a:buNone/>
            </a:pPr>
            <a:r>
              <a:rPr lang="en-IE" sz="2000" b="0" kern="1200" dirty="0">
                <a:solidFill>
                  <a:schemeClr val="tx2"/>
                </a:solidFill>
                <a:cs typeface="Calibri"/>
              </a:rPr>
              <a:t>A short </a:t>
            </a:r>
            <a:r>
              <a:rPr lang="en-US" sz="2000" b="0" dirty="0">
                <a:solidFill>
                  <a:schemeClr val="tx2"/>
                </a:solidFill>
                <a:cs typeface="Calibri" panose="020F0502020204030204" pitchFamily="34" charset="0"/>
              </a:rPr>
              <a:t>additional example is also included.    </a:t>
            </a:r>
          </a:p>
          <a:p>
            <a:pPr>
              <a:lnSpc>
                <a:spcPct val="93000"/>
              </a:lnSpc>
              <a:spcBef>
                <a:spcPct val="0"/>
              </a:spcBef>
              <a:buFont typeface="Arial"/>
            </a:pPr>
            <a:endParaRPr lang="en-US" sz="2000" b="0" dirty="0">
              <a:solidFill>
                <a:schemeClr val="tx2"/>
              </a:solidFill>
              <a:latin typeface="Calibri" panose="020F0502020204030204" pitchFamily="34" charset="0"/>
              <a:cs typeface="Calibri" panose="020F0502020204030204" pitchFamily="34" charset="0"/>
            </a:endParaRPr>
          </a:p>
          <a:p>
            <a:pPr marL="0" indent="0">
              <a:lnSpc>
                <a:spcPct val="93000"/>
              </a:lnSpc>
              <a:spcBef>
                <a:spcPct val="0"/>
              </a:spcBef>
              <a:buNone/>
            </a:pPr>
            <a:endParaRPr lang="en-US" sz="2000" b="0" dirty="0">
              <a:solidFill>
                <a:schemeClr val="tx2"/>
              </a:solidFill>
              <a:latin typeface="Calibri" panose="020F0502020204030204" pitchFamily="34" charset="0"/>
              <a:cs typeface="Calibri" panose="020F0502020204030204" pitchFamily="34" charset="0"/>
            </a:endParaRPr>
          </a:p>
          <a:p>
            <a:endParaRPr lang="en-US" sz="2000" dirty="0">
              <a:latin typeface="Calibri" panose="020F0502020204030204" pitchFamily="34" charset="0"/>
              <a:cs typeface="Calibri" panose="020F0502020204030204" pitchFamily="34" charset="0"/>
            </a:endParaRPr>
          </a:p>
        </p:txBody>
      </p:sp>
      <p:sp>
        <p:nvSpPr>
          <p:cNvPr id="6" name="Title 1">
            <a:extLst>
              <a:ext uri="{FF2B5EF4-FFF2-40B4-BE49-F238E27FC236}">
                <a16:creationId xmlns:a16="http://schemas.microsoft.com/office/drawing/2014/main" id="{5906C4AF-614D-9F0E-8868-C0ABA0167EDD}"/>
              </a:ext>
            </a:extLst>
          </p:cNvPr>
          <p:cNvSpPr txBox="1">
            <a:spLocks/>
          </p:cNvSpPr>
          <p:nvPr/>
        </p:nvSpPr>
        <p:spPr>
          <a:xfrm>
            <a:off x="2949211" y="299555"/>
            <a:ext cx="6804389" cy="1167316"/>
          </a:xfrm>
          <a:prstGeom prst="rect">
            <a:avLst/>
          </a:prstGeom>
        </p:spPr>
        <p:txBody>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r>
              <a:rPr lang="en-US" sz="3200" kern="0" dirty="0"/>
              <a:t>Product Availability Risks: </a:t>
            </a:r>
            <a:br>
              <a:rPr lang="en-US" sz="3200" kern="0" dirty="0"/>
            </a:br>
            <a:r>
              <a:rPr lang="en-US" sz="2800" b="0" kern="0" dirty="0">
                <a:solidFill>
                  <a:schemeClr val="tx1"/>
                </a:solidFill>
              </a:rPr>
              <a:t>Case Studies</a:t>
            </a:r>
            <a:endParaRPr lang="en-IE" sz="2800" b="0" i="1" kern="0" dirty="0">
              <a:solidFill>
                <a:schemeClr val="tx1"/>
              </a:solidFill>
              <a:latin typeface="Calibri"/>
              <a:ea typeface="Calibri"/>
            </a:endParaRPr>
          </a:p>
        </p:txBody>
      </p:sp>
    </p:spTree>
    <p:extLst>
      <p:ext uri="{BB962C8B-B14F-4D97-AF65-F5344CB8AC3E}">
        <p14:creationId xmlns:p14="http://schemas.microsoft.com/office/powerpoint/2010/main" val="12633822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062F718-38ED-BE59-46C6-4DF4BCEC9CE3}"/>
              </a:ext>
            </a:extLst>
          </p:cNvPr>
          <p:cNvSpPr>
            <a:spLocks noGrp="1"/>
          </p:cNvSpPr>
          <p:nvPr>
            <p:ph idx="1"/>
          </p:nvPr>
        </p:nvSpPr>
        <p:spPr>
          <a:xfrm>
            <a:off x="412304" y="1641376"/>
            <a:ext cx="8928992" cy="5460227"/>
          </a:xfrm>
        </p:spPr>
        <p:txBody>
          <a:bodyPr/>
          <a:lstStyle/>
          <a:p>
            <a:pPr marL="0" indent="0">
              <a:buNone/>
            </a:pPr>
            <a:r>
              <a:rPr lang="en-US" sz="2000" kern="1200" dirty="0">
                <a:solidFill>
                  <a:srgbClr val="0070C0"/>
                </a:solidFill>
                <a:cs typeface="Calibri" panose="020F0502020204030204" pitchFamily="34" charset="0"/>
              </a:rPr>
              <a:t>Key quality/manufacturing factors that can affect product availability, as described in ICH Q9(R1), are addressed in the case studies</a:t>
            </a:r>
          </a:p>
          <a:p>
            <a:pPr marL="0" indent="0">
              <a:buNone/>
            </a:pPr>
            <a:r>
              <a:rPr lang="en-US" sz="2000" b="0" dirty="0">
                <a:solidFill>
                  <a:schemeClr val="tx2"/>
                </a:solidFill>
                <a:cs typeface="Calibri" panose="020F0502020204030204" pitchFamily="34" charset="0"/>
              </a:rPr>
              <a:t>These factors are:</a:t>
            </a:r>
          </a:p>
          <a:p>
            <a:pPr marL="792480" lvl="1" indent="-304800">
              <a:lnSpc>
                <a:spcPct val="150000"/>
              </a:lnSpc>
            </a:pPr>
            <a:r>
              <a:rPr lang="en-US" sz="2000" dirty="0">
                <a:cs typeface="Calibri" panose="020F0502020204030204" pitchFamily="34" charset="0"/>
              </a:rPr>
              <a:t>Manufacturing Process Variability and State of Control </a:t>
            </a:r>
            <a:endParaRPr lang="en-US" sz="2000" b="0" dirty="0">
              <a:cs typeface="Calibri" panose="020F0502020204030204" pitchFamily="34" charset="0"/>
            </a:endParaRPr>
          </a:p>
          <a:p>
            <a:pPr lvl="2">
              <a:lnSpc>
                <a:spcPct val="150000"/>
              </a:lnSpc>
            </a:pPr>
            <a:r>
              <a:rPr lang="en-US" i="1" dirty="0">
                <a:cs typeface="Calibri" panose="020F0502020204030204" pitchFamily="34" charset="0"/>
              </a:rPr>
              <a:t>See Case Studies 1,2,3,4</a:t>
            </a:r>
          </a:p>
          <a:p>
            <a:pPr marL="792480" lvl="1" indent="-304800">
              <a:lnSpc>
                <a:spcPct val="150000"/>
              </a:lnSpc>
            </a:pPr>
            <a:r>
              <a:rPr lang="en-US" sz="2000" dirty="0">
                <a:cs typeface="Calibri" panose="020F0502020204030204" pitchFamily="34" charset="0"/>
              </a:rPr>
              <a:t>Manufacturing Facilities and Equipment </a:t>
            </a:r>
          </a:p>
          <a:p>
            <a:pPr lvl="2">
              <a:lnSpc>
                <a:spcPct val="150000"/>
              </a:lnSpc>
            </a:pPr>
            <a:r>
              <a:rPr lang="en-US" i="1" dirty="0">
                <a:cs typeface="Calibri" panose="020F0502020204030204" pitchFamily="34" charset="0"/>
              </a:rPr>
              <a:t>See Case Studies 1,2,3,4</a:t>
            </a:r>
          </a:p>
          <a:p>
            <a:pPr marL="792480" lvl="1" indent="-304800">
              <a:lnSpc>
                <a:spcPct val="150000"/>
              </a:lnSpc>
            </a:pPr>
            <a:r>
              <a:rPr lang="en-US" sz="2000" dirty="0">
                <a:cs typeface="Calibri" panose="020F0502020204030204" pitchFamily="34" charset="0"/>
              </a:rPr>
              <a:t>Oversight of Outsourced Materials </a:t>
            </a:r>
          </a:p>
          <a:p>
            <a:pPr lvl="2">
              <a:lnSpc>
                <a:spcPct val="150000"/>
              </a:lnSpc>
            </a:pPr>
            <a:r>
              <a:rPr lang="en-US" i="1" dirty="0">
                <a:cs typeface="Calibri" panose="020F0502020204030204" pitchFamily="34" charset="0"/>
              </a:rPr>
              <a:t>See Case Studies 1, 3</a:t>
            </a:r>
          </a:p>
          <a:p>
            <a:pPr lvl="2">
              <a:lnSpc>
                <a:spcPct val="150000"/>
              </a:lnSpc>
            </a:pPr>
            <a:endParaRPr lang="en-US" dirty="0">
              <a:latin typeface="Calibri" panose="020F0502020204030204" pitchFamily="34" charset="0"/>
              <a:cs typeface="Calibri" panose="020F0502020204030204" pitchFamily="34" charset="0"/>
            </a:endParaRPr>
          </a:p>
          <a:p>
            <a:pPr marL="898525" lvl="2" indent="0">
              <a:lnSpc>
                <a:spcPct val="150000"/>
              </a:lnSpc>
              <a:buNone/>
            </a:pPr>
            <a:endParaRPr lang="en-US" dirty="0">
              <a:latin typeface="Calibri" panose="020F0502020204030204" pitchFamily="34" charset="0"/>
              <a:cs typeface="Calibri" panose="020F0502020204030204" pitchFamily="34" charset="0"/>
            </a:endParaRPr>
          </a:p>
        </p:txBody>
      </p:sp>
      <p:sp>
        <p:nvSpPr>
          <p:cNvPr id="6" name="Title 1">
            <a:extLst>
              <a:ext uri="{FF2B5EF4-FFF2-40B4-BE49-F238E27FC236}">
                <a16:creationId xmlns:a16="http://schemas.microsoft.com/office/drawing/2014/main" id="{8B940A5A-80E1-5338-4806-21E74BD85662}"/>
              </a:ext>
            </a:extLst>
          </p:cNvPr>
          <p:cNvSpPr txBox="1">
            <a:spLocks/>
          </p:cNvSpPr>
          <p:nvPr/>
        </p:nvSpPr>
        <p:spPr>
          <a:xfrm>
            <a:off x="2949211" y="299555"/>
            <a:ext cx="6804389" cy="1167316"/>
          </a:xfrm>
          <a:prstGeom prst="rect">
            <a:avLst/>
          </a:prstGeom>
        </p:spPr>
        <p:txBody>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r>
              <a:rPr lang="en-US" sz="3200" kern="0" dirty="0"/>
              <a:t>Product Availability Risks: </a:t>
            </a:r>
            <a:br>
              <a:rPr lang="en-US" sz="3200" kern="0" dirty="0"/>
            </a:br>
            <a:r>
              <a:rPr lang="en-US" sz="2800" b="0" kern="0" dirty="0">
                <a:solidFill>
                  <a:schemeClr val="tx1"/>
                </a:solidFill>
              </a:rPr>
              <a:t>Case Studies cont’d</a:t>
            </a:r>
            <a:endParaRPr lang="en-IE" sz="2800" b="0" i="1" kern="0" dirty="0">
              <a:solidFill>
                <a:schemeClr val="tx1"/>
              </a:solidFill>
              <a:latin typeface="Calibri"/>
              <a:ea typeface="Calibri"/>
            </a:endParaRPr>
          </a:p>
        </p:txBody>
      </p:sp>
    </p:spTree>
    <p:extLst>
      <p:ext uri="{BB962C8B-B14F-4D97-AF65-F5344CB8AC3E}">
        <p14:creationId xmlns:p14="http://schemas.microsoft.com/office/powerpoint/2010/main" val="8410425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DBD2DE5-41D9-CE54-DE1E-B6911C668BDB}"/>
              </a:ext>
            </a:extLst>
          </p:cNvPr>
          <p:cNvSpPr>
            <a:spLocks noGrp="1"/>
          </p:cNvSpPr>
          <p:nvPr>
            <p:ph idx="1"/>
          </p:nvPr>
        </p:nvSpPr>
        <p:spPr>
          <a:xfrm>
            <a:off x="416963" y="1281336"/>
            <a:ext cx="8852325" cy="4555538"/>
          </a:xfrm>
        </p:spPr>
        <p:txBody>
          <a:bodyPr/>
          <a:lstStyle/>
          <a:p>
            <a:pPr marL="0" indent="0">
              <a:buNone/>
            </a:pPr>
            <a:endParaRPr lang="en-US" sz="2200" dirty="0">
              <a:latin typeface="Calibri"/>
              <a:ea typeface="+mn-lt"/>
              <a:cs typeface="Calibri"/>
            </a:endParaRPr>
          </a:p>
          <a:p>
            <a:pPr marL="0" indent="0">
              <a:buNone/>
            </a:pPr>
            <a:endParaRPr lang="en-US" sz="2400" dirty="0">
              <a:latin typeface="Calibri"/>
              <a:ea typeface="+mn-lt"/>
              <a:cs typeface="Calibri"/>
            </a:endParaRPr>
          </a:p>
          <a:p>
            <a:pPr marL="0" indent="0" algn="ctr">
              <a:buNone/>
            </a:pPr>
            <a:r>
              <a:rPr lang="en-US" sz="2600" kern="1200" dirty="0">
                <a:solidFill>
                  <a:srgbClr val="0070C0"/>
                </a:solidFill>
                <a:cs typeface="Calibri" panose="020F0502020204030204" pitchFamily="34" charset="0"/>
              </a:rPr>
              <a:t>Case Study 1</a:t>
            </a:r>
          </a:p>
          <a:p>
            <a:pPr marL="0" indent="0" algn="ctr">
              <a:buNone/>
            </a:pPr>
            <a:r>
              <a:rPr lang="en-US" sz="2400" dirty="0">
                <a:ea typeface="+mn-lt"/>
                <a:cs typeface="+mn-lt"/>
              </a:rPr>
              <a:t>Product Availability Risk Example Using A Fictitious Product</a:t>
            </a:r>
            <a:endParaRPr lang="en-US" sz="2400" dirty="0">
              <a:ea typeface="+mn-lt"/>
              <a:cs typeface="Calibri" panose="020F0502020204030204" pitchFamily="34" charset="0"/>
            </a:endParaRPr>
          </a:p>
          <a:p>
            <a:pPr marL="0" indent="0" algn="ctr">
              <a:buNone/>
            </a:pPr>
            <a:r>
              <a:rPr lang="en-US" sz="2400" b="0" dirty="0">
                <a:ea typeface="+mn-lt"/>
                <a:cs typeface="Calibri"/>
              </a:rPr>
              <a:t>This case study illustrates the importance of robust hazard identification leading to meaningful risk controls.</a:t>
            </a:r>
          </a:p>
          <a:p>
            <a:pPr marL="0" indent="0" algn="ctr">
              <a:buNone/>
            </a:pPr>
            <a:endParaRPr lang="en-US" sz="1000" dirty="0">
              <a:ea typeface="+mn-lt"/>
              <a:cs typeface="+mn-lt"/>
            </a:endParaRPr>
          </a:p>
          <a:p>
            <a:pPr marL="0" indent="0" algn="ctr">
              <a:buNone/>
            </a:pPr>
            <a:r>
              <a:rPr lang="en-US" sz="1800" i="1" dirty="0">
                <a:ea typeface="+mn-lt"/>
                <a:cs typeface="+mn-lt"/>
              </a:rPr>
              <a:t>Note: </a:t>
            </a:r>
            <a:r>
              <a:rPr lang="en-US" sz="1800" b="0" i="1" dirty="0">
                <a:ea typeface="+mn-lt"/>
                <a:cs typeface="+mn-lt"/>
              </a:rPr>
              <a:t>This case study is b</a:t>
            </a:r>
            <a:r>
              <a:rPr lang="en-IE" sz="1800" b="0" i="1" dirty="0" err="1">
                <a:ea typeface="+mn-lt"/>
                <a:cs typeface="+mn-lt"/>
              </a:rPr>
              <a:t>ased</a:t>
            </a:r>
            <a:r>
              <a:rPr lang="en-IE" sz="1800" b="0" i="1" dirty="0">
                <a:ea typeface="+mn-lt"/>
                <a:cs typeface="+mn-lt"/>
              </a:rPr>
              <a:t> on materials and figures </a:t>
            </a:r>
            <a:r>
              <a:rPr lang="en-US" sz="1800" b="0" i="1" dirty="0">
                <a:ea typeface="+mn-lt"/>
                <a:cs typeface="+mn-lt"/>
              </a:rPr>
              <a:t>submitted to the ICH Q9(R1) EWG by </a:t>
            </a:r>
            <a:r>
              <a:rPr lang="en-IE" sz="1800" b="0" i="1" dirty="0">
                <a:ea typeface="+mn-lt"/>
                <a:cs typeface="+mn-lt"/>
              </a:rPr>
              <a:t>the International Society for Pharmaceutical Engineering</a:t>
            </a:r>
            <a:r>
              <a:rPr lang="en-US" sz="1800" b="0" i="1" dirty="0">
                <a:ea typeface="+mn-lt"/>
                <a:cs typeface="+mn-lt"/>
              </a:rPr>
              <a:t> (ISPE).</a:t>
            </a:r>
          </a:p>
          <a:p>
            <a:pPr marL="0" indent="0" algn="ctr">
              <a:buNone/>
            </a:pPr>
            <a:endParaRPr lang="en-US" sz="1800" b="0" i="1" dirty="0">
              <a:ea typeface="+mn-lt"/>
              <a:cs typeface="+mn-lt"/>
            </a:endParaRPr>
          </a:p>
        </p:txBody>
      </p:sp>
      <p:sp>
        <p:nvSpPr>
          <p:cNvPr id="4" name="Rectangle 3">
            <a:extLst>
              <a:ext uri="{FF2B5EF4-FFF2-40B4-BE49-F238E27FC236}">
                <a16:creationId xmlns:a16="http://schemas.microsoft.com/office/drawing/2014/main" id="{3B03BC43-6BE4-41B2-8E36-EAA89AA27A40}"/>
              </a:ext>
            </a:extLst>
          </p:cNvPr>
          <p:cNvSpPr/>
          <p:nvPr/>
        </p:nvSpPr>
        <p:spPr bwMode="auto">
          <a:xfrm>
            <a:off x="314066" y="1777808"/>
            <a:ext cx="9099237" cy="3987058"/>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lang="en-US" sz="5200" b="1" i="0" u="none" strike="noStrike" cap="none" normalizeH="0" baseline="0" dirty="0">
              <a:ln>
                <a:noFill/>
              </a:ln>
              <a:solidFill>
                <a:srgbClr val="0000FF"/>
              </a:solidFill>
              <a:effectLst/>
              <a:latin typeface="Arial" charset="0"/>
              <a:cs typeface="Lucida Sans Unicode" charset="0"/>
            </a:endParaRPr>
          </a:p>
        </p:txBody>
      </p:sp>
    </p:spTree>
    <p:extLst>
      <p:ext uri="{BB962C8B-B14F-4D97-AF65-F5344CB8AC3E}">
        <p14:creationId xmlns:p14="http://schemas.microsoft.com/office/powerpoint/2010/main" val="38482624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45631-D3BF-45CB-6725-539955D3B283}"/>
              </a:ext>
            </a:extLst>
          </p:cNvPr>
          <p:cNvSpPr>
            <a:spLocks noGrp="1"/>
          </p:cNvSpPr>
          <p:nvPr>
            <p:ph type="title"/>
          </p:nvPr>
        </p:nvSpPr>
        <p:spPr>
          <a:xfrm>
            <a:off x="3076600" y="345232"/>
            <a:ext cx="6944613" cy="790575"/>
          </a:xfrm>
        </p:spPr>
        <p:txBody>
          <a:bodyPr/>
          <a:lstStyle/>
          <a:p>
            <a:r>
              <a:rPr lang="en-US" sz="2400" kern="1200" dirty="0">
                <a:solidFill>
                  <a:srgbClr val="0070C0"/>
                </a:solidFill>
              </a:rPr>
              <a:t>Case Study 1</a:t>
            </a:r>
            <a:br>
              <a:rPr lang="en-US" sz="2400" kern="1200" dirty="0">
                <a:solidFill>
                  <a:srgbClr val="0070C0"/>
                </a:solidFill>
              </a:rPr>
            </a:br>
            <a:r>
              <a:rPr lang="en-US" sz="2400" b="0" kern="1200" dirty="0">
                <a:solidFill>
                  <a:srgbClr val="0070C0"/>
                </a:solidFill>
              </a:rPr>
              <a:t>Sample QRM Framework for Drug Availability</a:t>
            </a:r>
          </a:p>
        </p:txBody>
      </p:sp>
      <p:sp>
        <p:nvSpPr>
          <p:cNvPr id="7" name="Arrow: Down 6">
            <a:extLst>
              <a:ext uri="{FF2B5EF4-FFF2-40B4-BE49-F238E27FC236}">
                <a16:creationId xmlns:a16="http://schemas.microsoft.com/office/drawing/2014/main" id="{7BC7717E-814C-4BB7-B7B3-4C5344B52DA0}"/>
              </a:ext>
            </a:extLst>
          </p:cNvPr>
          <p:cNvSpPr/>
          <p:nvPr/>
        </p:nvSpPr>
        <p:spPr>
          <a:xfrm>
            <a:off x="1919534" y="2497014"/>
            <a:ext cx="246222" cy="3442139"/>
          </a:xfrm>
          <a:prstGeom prst="downArrow">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40"/>
          </a:p>
        </p:txBody>
      </p:sp>
      <p:sp>
        <p:nvSpPr>
          <p:cNvPr id="8" name="Flowchart: Terminator 7">
            <a:extLst>
              <a:ext uri="{FF2B5EF4-FFF2-40B4-BE49-F238E27FC236}">
                <a16:creationId xmlns:a16="http://schemas.microsoft.com/office/drawing/2014/main" id="{D9E42F46-A8A2-93EC-3842-CAB23F389F24}"/>
              </a:ext>
            </a:extLst>
          </p:cNvPr>
          <p:cNvSpPr/>
          <p:nvPr/>
        </p:nvSpPr>
        <p:spPr>
          <a:xfrm>
            <a:off x="1217361" y="2097959"/>
            <a:ext cx="1623342" cy="451556"/>
          </a:xfrm>
          <a:prstGeom prst="flowChartTerminator">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20" dirty="0"/>
              <a:t>Initiate Quality Risk Management Process</a:t>
            </a:r>
          </a:p>
        </p:txBody>
      </p:sp>
      <p:sp>
        <p:nvSpPr>
          <p:cNvPr id="9" name="Rectangle 8">
            <a:extLst>
              <a:ext uri="{FF2B5EF4-FFF2-40B4-BE49-F238E27FC236}">
                <a16:creationId xmlns:a16="http://schemas.microsoft.com/office/drawing/2014/main" id="{5E4009F3-A463-7924-DFD4-82E872CE9148}"/>
              </a:ext>
            </a:extLst>
          </p:cNvPr>
          <p:cNvSpPr/>
          <p:nvPr/>
        </p:nvSpPr>
        <p:spPr>
          <a:xfrm>
            <a:off x="1217362" y="2827556"/>
            <a:ext cx="1623342" cy="301131"/>
          </a:xfrm>
          <a:prstGeom prst="rect">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20"/>
              <a:t>Hazard Identification</a:t>
            </a:r>
          </a:p>
        </p:txBody>
      </p:sp>
      <p:sp>
        <p:nvSpPr>
          <p:cNvPr id="10" name="Rectangle 9">
            <a:extLst>
              <a:ext uri="{FF2B5EF4-FFF2-40B4-BE49-F238E27FC236}">
                <a16:creationId xmlns:a16="http://schemas.microsoft.com/office/drawing/2014/main" id="{1982B71D-8415-60D7-0217-109BEA55A0D5}"/>
              </a:ext>
            </a:extLst>
          </p:cNvPr>
          <p:cNvSpPr/>
          <p:nvPr/>
        </p:nvSpPr>
        <p:spPr>
          <a:xfrm>
            <a:off x="1217361" y="3206195"/>
            <a:ext cx="1623342" cy="301131"/>
          </a:xfrm>
          <a:prstGeom prst="rect">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20"/>
              <a:t>Risk Analysis</a:t>
            </a:r>
          </a:p>
        </p:txBody>
      </p:sp>
      <p:sp>
        <p:nvSpPr>
          <p:cNvPr id="11" name="Rectangle 10">
            <a:extLst>
              <a:ext uri="{FF2B5EF4-FFF2-40B4-BE49-F238E27FC236}">
                <a16:creationId xmlns:a16="http://schemas.microsoft.com/office/drawing/2014/main" id="{BDFB0E6C-FDF4-2125-EAFB-2340D325E358}"/>
              </a:ext>
            </a:extLst>
          </p:cNvPr>
          <p:cNvSpPr/>
          <p:nvPr/>
        </p:nvSpPr>
        <p:spPr>
          <a:xfrm>
            <a:off x="1217361" y="3629990"/>
            <a:ext cx="1623342" cy="301131"/>
          </a:xfrm>
          <a:prstGeom prst="rect">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20"/>
              <a:t>Risk Evaluation</a:t>
            </a:r>
          </a:p>
        </p:txBody>
      </p:sp>
      <p:sp>
        <p:nvSpPr>
          <p:cNvPr id="12" name="Rectangle 11">
            <a:extLst>
              <a:ext uri="{FF2B5EF4-FFF2-40B4-BE49-F238E27FC236}">
                <a16:creationId xmlns:a16="http://schemas.microsoft.com/office/drawing/2014/main" id="{C41DB1F5-F076-9840-D860-3728CD84046F}"/>
              </a:ext>
            </a:extLst>
          </p:cNvPr>
          <p:cNvSpPr/>
          <p:nvPr/>
        </p:nvSpPr>
        <p:spPr>
          <a:xfrm>
            <a:off x="1217360" y="4294917"/>
            <a:ext cx="1623342" cy="3011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20"/>
              <a:t>Risk Reduction</a:t>
            </a:r>
          </a:p>
        </p:txBody>
      </p:sp>
      <p:sp>
        <p:nvSpPr>
          <p:cNvPr id="13" name="Rectangle 12">
            <a:extLst>
              <a:ext uri="{FF2B5EF4-FFF2-40B4-BE49-F238E27FC236}">
                <a16:creationId xmlns:a16="http://schemas.microsoft.com/office/drawing/2014/main" id="{984FD72D-9BD3-8D6F-84EF-EA32D415354B}"/>
              </a:ext>
            </a:extLst>
          </p:cNvPr>
          <p:cNvSpPr/>
          <p:nvPr/>
        </p:nvSpPr>
        <p:spPr>
          <a:xfrm>
            <a:off x="1217361" y="4685298"/>
            <a:ext cx="1623342" cy="3011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20"/>
              <a:t>Risk Acceptance</a:t>
            </a:r>
          </a:p>
        </p:txBody>
      </p:sp>
      <p:sp>
        <p:nvSpPr>
          <p:cNvPr id="14" name="Flowchart: Terminator 13">
            <a:extLst>
              <a:ext uri="{FF2B5EF4-FFF2-40B4-BE49-F238E27FC236}">
                <a16:creationId xmlns:a16="http://schemas.microsoft.com/office/drawing/2014/main" id="{E0111B76-6D6E-A464-663B-58B14760ECEB}"/>
              </a:ext>
            </a:extLst>
          </p:cNvPr>
          <p:cNvSpPr/>
          <p:nvPr/>
        </p:nvSpPr>
        <p:spPr>
          <a:xfrm>
            <a:off x="1217360" y="5291038"/>
            <a:ext cx="1623342" cy="451556"/>
          </a:xfrm>
          <a:prstGeom prst="flowChartTerminator">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120"/>
              </a:lnSpc>
            </a:pPr>
            <a:r>
              <a:rPr lang="en-US" sz="1120" dirty="0">
                <a:solidFill>
                  <a:schemeClr val="bg1"/>
                </a:solidFill>
              </a:rPr>
              <a:t>Output/result of the QRM Process</a:t>
            </a:r>
          </a:p>
        </p:txBody>
      </p:sp>
      <p:sp>
        <p:nvSpPr>
          <p:cNvPr id="15" name="Rectangle 14">
            <a:extLst>
              <a:ext uri="{FF2B5EF4-FFF2-40B4-BE49-F238E27FC236}">
                <a16:creationId xmlns:a16="http://schemas.microsoft.com/office/drawing/2014/main" id="{A386E6F3-9936-8713-B29D-6846D7A15151}"/>
              </a:ext>
            </a:extLst>
          </p:cNvPr>
          <p:cNvSpPr/>
          <p:nvPr/>
        </p:nvSpPr>
        <p:spPr>
          <a:xfrm>
            <a:off x="1217360" y="6013289"/>
            <a:ext cx="1623342" cy="30113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120"/>
              </a:lnSpc>
            </a:pPr>
            <a:r>
              <a:rPr lang="en-US" sz="1120" dirty="0"/>
              <a:t>Review events</a:t>
            </a:r>
          </a:p>
        </p:txBody>
      </p:sp>
      <p:sp>
        <p:nvSpPr>
          <p:cNvPr id="16" name="TextBox 15">
            <a:extLst>
              <a:ext uri="{FF2B5EF4-FFF2-40B4-BE49-F238E27FC236}">
                <a16:creationId xmlns:a16="http://schemas.microsoft.com/office/drawing/2014/main" id="{AD84D5A6-EA2B-3D19-204D-6715DD2049EA}"/>
              </a:ext>
            </a:extLst>
          </p:cNvPr>
          <p:cNvSpPr txBox="1"/>
          <p:nvPr/>
        </p:nvSpPr>
        <p:spPr>
          <a:xfrm rot="16200000">
            <a:off x="382241" y="3254103"/>
            <a:ext cx="1236236" cy="264688"/>
          </a:xfrm>
          <a:prstGeom prst="rect">
            <a:avLst/>
          </a:prstGeom>
          <a:noFill/>
        </p:spPr>
        <p:txBody>
          <a:bodyPr wrap="square" rtlCol="0">
            <a:spAutoFit/>
          </a:bodyPr>
          <a:lstStyle/>
          <a:p>
            <a:r>
              <a:rPr lang="en-US" sz="1120">
                <a:solidFill>
                  <a:srgbClr val="7030A0"/>
                </a:solidFill>
              </a:rPr>
              <a:t>Risk Assessment</a:t>
            </a:r>
          </a:p>
        </p:txBody>
      </p:sp>
      <p:sp>
        <p:nvSpPr>
          <p:cNvPr id="17" name="TextBox 16">
            <a:extLst>
              <a:ext uri="{FF2B5EF4-FFF2-40B4-BE49-F238E27FC236}">
                <a16:creationId xmlns:a16="http://schemas.microsoft.com/office/drawing/2014/main" id="{AED8E958-96A9-2DCD-BBF0-E9DC90FB41E5}"/>
              </a:ext>
            </a:extLst>
          </p:cNvPr>
          <p:cNvSpPr txBox="1"/>
          <p:nvPr/>
        </p:nvSpPr>
        <p:spPr>
          <a:xfrm rot="16200000">
            <a:off x="562797" y="4389580"/>
            <a:ext cx="893591" cy="412934"/>
          </a:xfrm>
          <a:prstGeom prst="rect">
            <a:avLst/>
          </a:prstGeom>
          <a:noFill/>
        </p:spPr>
        <p:txBody>
          <a:bodyPr wrap="square" rtlCol="0">
            <a:spAutoFit/>
          </a:bodyPr>
          <a:lstStyle/>
          <a:p>
            <a:r>
              <a:rPr lang="en-US" sz="1120" dirty="0">
                <a:solidFill>
                  <a:srgbClr val="FFC000"/>
                </a:solidFill>
              </a:rPr>
              <a:t>Risk Control</a:t>
            </a:r>
          </a:p>
        </p:txBody>
      </p:sp>
      <p:sp>
        <p:nvSpPr>
          <p:cNvPr id="18" name="TextBox 17">
            <a:extLst>
              <a:ext uri="{FF2B5EF4-FFF2-40B4-BE49-F238E27FC236}">
                <a16:creationId xmlns:a16="http://schemas.microsoft.com/office/drawing/2014/main" id="{3F5874D8-448D-FC50-2EE4-1039E026A657}"/>
              </a:ext>
            </a:extLst>
          </p:cNvPr>
          <p:cNvSpPr txBox="1"/>
          <p:nvPr/>
        </p:nvSpPr>
        <p:spPr>
          <a:xfrm>
            <a:off x="3187230" y="2083749"/>
            <a:ext cx="5531555" cy="493084"/>
          </a:xfrm>
          <a:prstGeom prst="rect">
            <a:avLst/>
          </a:prstGeom>
          <a:noFill/>
        </p:spPr>
        <p:txBody>
          <a:bodyPr wrap="square" lIns="91440" tIns="45720" rIns="91440" bIns="45720" anchor="t">
            <a:spAutoFit/>
          </a:bodyPr>
          <a:lstStyle/>
          <a:p>
            <a:pPr marL="228600" indent="-228600">
              <a:buFont typeface="Arial" panose="020B0604020202020204" pitchFamily="34" charset="0"/>
              <a:buChar char="•"/>
            </a:pPr>
            <a:r>
              <a:rPr lang="en-US" sz="1400" dirty="0">
                <a:solidFill>
                  <a:srgbClr val="0070C0"/>
                </a:solidFill>
                <a:latin typeface="Arial"/>
                <a:cs typeface="Lucida Sans Unicode"/>
              </a:rPr>
              <a:t>Identified </a:t>
            </a:r>
            <a:r>
              <a:rPr lang="en-US" sz="1400" dirty="0" err="1">
                <a:solidFill>
                  <a:srgbClr val="0070C0"/>
                </a:solidFill>
                <a:latin typeface="Arial"/>
                <a:cs typeface="Lucida Sans Unicode"/>
              </a:rPr>
              <a:t>Oncodrug</a:t>
            </a:r>
            <a:r>
              <a:rPr lang="en-US" sz="1400" dirty="0">
                <a:solidFill>
                  <a:srgbClr val="0070C0"/>
                </a:solidFill>
                <a:latin typeface="Arial"/>
                <a:cs typeface="Lucida Sans Unicode"/>
              </a:rPr>
              <a:t> product based on patient need (e.g., medically necessary) and regulatory requirements </a:t>
            </a:r>
          </a:p>
        </p:txBody>
      </p:sp>
      <p:sp>
        <p:nvSpPr>
          <p:cNvPr id="19" name="TextBox 18">
            <a:extLst>
              <a:ext uri="{FF2B5EF4-FFF2-40B4-BE49-F238E27FC236}">
                <a16:creationId xmlns:a16="http://schemas.microsoft.com/office/drawing/2014/main" id="{4CD1E18F-7C92-B55A-6D78-0FF93B84261B}"/>
              </a:ext>
            </a:extLst>
          </p:cNvPr>
          <p:cNvSpPr txBox="1"/>
          <p:nvPr/>
        </p:nvSpPr>
        <p:spPr>
          <a:xfrm>
            <a:off x="3175933" y="2947845"/>
            <a:ext cx="6238240" cy="504497"/>
          </a:xfrm>
          <a:prstGeom prst="rect">
            <a:avLst/>
          </a:prstGeom>
          <a:noFill/>
        </p:spPr>
        <p:txBody>
          <a:bodyPr wrap="square" lIns="91440" tIns="45720" rIns="91440" bIns="45720" anchor="t">
            <a:spAutoFit/>
          </a:bodyPr>
          <a:lstStyle/>
          <a:p>
            <a:pPr marL="228600" indent="-228600">
              <a:buFont typeface="Arial" panose="020B0604020202020204" pitchFamily="34" charset="0"/>
              <a:buChar char="•"/>
            </a:pPr>
            <a:r>
              <a:rPr lang="en-US" sz="1400" b="0" dirty="0">
                <a:solidFill>
                  <a:srgbClr val="990099"/>
                </a:solidFill>
                <a:latin typeface="Arial"/>
                <a:cs typeface="Lucida Sans Unicode"/>
              </a:rPr>
              <a:t>Generic fishbone diagram of potential product, manufacturing, and quality hazards</a:t>
            </a:r>
          </a:p>
        </p:txBody>
      </p:sp>
      <p:sp>
        <p:nvSpPr>
          <p:cNvPr id="20" name="TextBox 19">
            <a:extLst>
              <a:ext uri="{FF2B5EF4-FFF2-40B4-BE49-F238E27FC236}">
                <a16:creationId xmlns:a16="http://schemas.microsoft.com/office/drawing/2014/main" id="{323FC162-0CFD-2BA3-BF2C-008CD7074513}"/>
              </a:ext>
            </a:extLst>
          </p:cNvPr>
          <p:cNvSpPr txBox="1"/>
          <p:nvPr/>
        </p:nvSpPr>
        <p:spPr>
          <a:xfrm>
            <a:off x="3164997" y="3504367"/>
            <a:ext cx="6987822" cy="274242"/>
          </a:xfrm>
          <a:prstGeom prst="rect">
            <a:avLst/>
          </a:prstGeom>
          <a:noFill/>
        </p:spPr>
        <p:txBody>
          <a:bodyPr wrap="square" lIns="73152" tIns="36576" rIns="73152" bIns="36576" anchor="t">
            <a:spAutoFit/>
          </a:bodyPr>
          <a:lstStyle/>
          <a:p>
            <a:pPr marL="228600" indent="-228600">
              <a:buFont typeface="Arial" panose="020B0604020202020204" pitchFamily="34" charset="0"/>
              <a:buChar char="•"/>
            </a:pPr>
            <a:r>
              <a:rPr lang="en-US" sz="1400" b="0" dirty="0">
                <a:solidFill>
                  <a:srgbClr val="990099"/>
                </a:solidFill>
                <a:latin typeface="Arial"/>
                <a:cs typeface="Lucida Sans Unicode"/>
              </a:rPr>
              <a:t> Analysis at each node, for each manufacturing material, component, and site</a:t>
            </a:r>
          </a:p>
        </p:txBody>
      </p:sp>
      <p:sp>
        <p:nvSpPr>
          <p:cNvPr id="21" name="TextBox 20">
            <a:extLst>
              <a:ext uri="{FF2B5EF4-FFF2-40B4-BE49-F238E27FC236}">
                <a16:creationId xmlns:a16="http://schemas.microsoft.com/office/drawing/2014/main" id="{28BD639F-9599-E533-83B2-427B58B0EC09}"/>
              </a:ext>
            </a:extLst>
          </p:cNvPr>
          <p:cNvSpPr txBox="1"/>
          <p:nvPr/>
        </p:nvSpPr>
        <p:spPr>
          <a:xfrm>
            <a:off x="3188976" y="4077716"/>
            <a:ext cx="6510993" cy="292709"/>
          </a:xfrm>
          <a:prstGeom prst="rect">
            <a:avLst/>
          </a:prstGeom>
          <a:noFill/>
        </p:spPr>
        <p:txBody>
          <a:bodyPr wrap="square" lIns="91440" tIns="45720" rIns="91440" bIns="45720" anchor="t">
            <a:spAutoFit/>
          </a:bodyPr>
          <a:lstStyle/>
          <a:p>
            <a:endParaRPr lang="en-US" sz="1400" b="0" dirty="0">
              <a:solidFill>
                <a:srgbClr val="990099"/>
              </a:solidFill>
              <a:latin typeface="Arial"/>
              <a:cs typeface="Lucida Sans Unicode"/>
            </a:endParaRPr>
          </a:p>
        </p:txBody>
      </p:sp>
      <p:sp>
        <p:nvSpPr>
          <p:cNvPr id="22" name="TextBox 21">
            <a:extLst>
              <a:ext uri="{FF2B5EF4-FFF2-40B4-BE49-F238E27FC236}">
                <a16:creationId xmlns:a16="http://schemas.microsoft.com/office/drawing/2014/main" id="{0491D6D6-89E6-FDE4-D581-2300A5098A7C}"/>
              </a:ext>
            </a:extLst>
          </p:cNvPr>
          <p:cNvSpPr txBox="1"/>
          <p:nvPr/>
        </p:nvSpPr>
        <p:spPr>
          <a:xfrm>
            <a:off x="3164820" y="4407942"/>
            <a:ext cx="6510820" cy="274242"/>
          </a:xfrm>
          <a:prstGeom prst="rect">
            <a:avLst/>
          </a:prstGeom>
          <a:noFill/>
        </p:spPr>
        <p:txBody>
          <a:bodyPr wrap="square" lIns="73152" tIns="36576" rIns="73152" bIns="36576" anchor="t">
            <a:spAutoFit/>
          </a:bodyPr>
          <a:lstStyle/>
          <a:p>
            <a:pPr marL="228600" indent="-228600">
              <a:buFont typeface="Arial" panose="020B0604020202020204" pitchFamily="34" charset="0"/>
              <a:buChar char="•"/>
            </a:pPr>
            <a:r>
              <a:rPr lang="en-US" sz="1400" b="0" dirty="0">
                <a:solidFill>
                  <a:srgbClr val="FFC000"/>
                </a:solidFill>
                <a:latin typeface="Arial"/>
                <a:cs typeface="Lucida Sans Unicode"/>
              </a:rPr>
              <a:t>Define preventative measures to reduce risk</a:t>
            </a:r>
          </a:p>
        </p:txBody>
      </p:sp>
      <p:sp>
        <p:nvSpPr>
          <p:cNvPr id="23" name="TextBox 22">
            <a:extLst>
              <a:ext uri="{FF2B5EF4-FFF2-40B4-BE49-F238E27FC236}">
                <a16:creationId xmlns:a16="http://schemas.microsoft.com/office/drawing/2014/main" id="{317EF499-495F-3732-01BC-1E9A37E7A264}"/>
              </a:ext>
            </a:extLst>
          </p:cNvPr>
          <p:cNvSpPr txBox="1"/>
          <p:nvPr/>
        </p:nvSpPr>
        <p:spPr>
          <a:xfrm>
            <a:off x="3166693" y="4808334"/>
            <a:ext cx="6660290" cy="292709"/>
          </a:xfrm>
          <a:prstGeom prst="rect">
            <a:avLst/>
          </a:prstGeom>
          <a:noFill/>
        </p:spPr>
        <p:txBody>
          <a:bodyPr wrap="square" lIns="91440" tIns="45720" rIns="91440" bIns="45720" anchor="t">
            <a:spAutoFit/>
          </a:bodyPr>
          <a:lstStyle/>
          <a:p>
            <a:pPr marL="228600" indent="-228600">
              <a:buFont typeface="Arial" panose="020B0604020202020204" pitchFamily="34" charset="0"/>
              <a:buChar char="•"/>
            </a:pPr>
            <a:endParaRPr lang="en-US" sz="1400" b="0" dirty="0">
              <a:solidFill>
                <a:schemeClr val="accent2">
                  <a:lumMod val="75000"/>
                </a:schemeClr>
              </a:solidFill>
              <a:latin typeface="Arial"/>
              <a:cs typeface="Lucida Sans Unicode"/>
            </a:endParaRPr>
          </a:p>
        </p:txBody>
      </p:sp>
      <p:sp>
        <p:nvSpPr>
          <p:cNvPr id="24" name="TextBox 23">
            <a:extLst>
              <a:ext uri="{FF2B5EF4-FFF2-40B4-BE49-F238E27FC236}">
                <a16:creationId xmlns:a16="http://schemas.microsoft.com/office/drawing/2014/main" id="{44F8A453-A2C5-7F7B-B368-20E5CC1F3C40}"/>
              </a:ext>
            </a:extLst>
          </p:cNvPr>
          <p:cNvSpPr txBox="1"/>
          <p:nvPr/>
        </p:nvSpPr>
        <p:spPr>
          <a:xfrm>
            <a:off x="3175933" y="5983340"/>
            <a:ext cx="6075680" cy="474617"/>
          </a:xfrm>
          <a:prstGeom prst="rect">
            <a:avLst/>
          </a:prstGeom>
          <a:noFill/>
        </p:spPr>
        <p:txBody>
          <a:bodyPr wrap="square" lIns="73152" tIns="36576" rIns="73152" bIns="36576" anchor="t">
            <a:spAutoFit/>
          </a:bodyPr>
          <a:lstStyle/>
          <a:p>
            <a:pPr marL="228600" indent="-228600">
              <a:buFont typeface="Arial" panose="020B0604020202020204" pitchFamily="34" charset="0"/>
              <a:buChar char="•"/>
            </a:pPr>
            <a:r>
              <a:rPr lang="en-US" sz="1400" b="0" dirty="0">
                <a:solidFill>
                  <a:schemeClr val="accent2"/>
                </a:solidFill>
                <a:latin typeface="Arial"/>
                <a:cs typeface="Lucida Sans Unicode"/>
              </a:rPr>
              <a:t>Risk Review and change management.  Periodic or </a:t>
            </a:r>
            <a:r>
              <a:rPr lang="en-US" sz="1400" b="0" i="1" dirty="0">
                <a:solidFill>
                  <a:schemeClr val="accent2"/>
                </a:solidFill>
                <a:latin typeface="Arial"/>
                <a:cs typeface="Lucida Sans Unicode"/>
              </a:rPr>
              <a:t>ad hoc </a:t>
            </a:r>
            <a:r>
              <a:rPr lang="en-US" sz="1400" b="0" dirty="0">
                <a:solidFill>
                  <a:schemeClr val="accent2"/>
                </a:solidFill>
                <a:latin typeface="Arial"/>
                <a:cs typeface="Lucida Sans Unicode"/>
              </a:rPr>
              <a:t>updates to incorporate changes to product, operations, or market</a:t>
            </a:r>
          </a:p>
        </p:txBody>
      </p:sp>
      <p:sp>
        <p:nvSpPr>
          <p:cNvPr id="25" name="Rectangle 24">
            <a:extLst>
              <a:ext uri="{FF2B5EF4-FFF2-40B4-BE49-F238E27FC236}">
                <a16:creationId xmlns:a16="http://schemas.microsoft.com/office/drawing/2014/main" id="{92710C66-CB3B-D6F6-BE9F-BE1E5D6F1219}"/>
              </a:ext>
            </a:extLst>
          </p:cNvPr>
          <p:cNvSpPr/>
          <p:nvPr/>
        </p:nvSpPr>
        <p:spPr>
          <a:xfrm>
            <a:off x="877248" y="2762839"/>
            <a:ext cx="2044741" cy="1280398"/>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40"/>
          </a:p>
        </p:txBody>
      </p:sp>
      <p:sp>
        <p:nvSpPr>
          <p:cNvPr id="26" name="Rectangle 25">
            <a:extLst>
              <a:ext uri="{FF2B5EF4-FFF2-40B4-BE49-F238E27FC236}">
                <a16:creationId xmlns:a16="http://schemas.microsoft.com/office/drawing/2014/main" id="{C4B7FAFE-B06F-299B-FCA8-A88A68FD2F1E}"/>
              </a:ext>
            </a:extLst>
          </p:cNvPr>
          <p:cNvSpPr/>
          <p:nvPr/>
        </p:nvSpPr>
        <p:spPr>
          <a:xfrm>
            <a:off x="877248" y="4133900"/>
            <a:ext cx="2044740" cy="967466"/>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40"/>
          </a:p>
        </p:txBody>
      </p:sp>
      <p:cxnSp>
        <p:nvCxnSpPr>
          <p:cNvPr id="27" name="Connector: Elbow 26">
            <a:extLst>
              <a:ext uri="{FF2B5EF4-FFF2-40B4-BE49-F238E27FC236}">
                <a16:creationId xmlns:a16="http://schemas.microsoft.com/office/drawing/2014/main" id="{FF9D7F3B-A4D9-EEBF-DA1D-91189FA26D29}"/>
              </a:ext>
            </a:extLst>
          </p:cNvPr>
          <p:cNvCxnSpPr>
            <a:cxnSpLocks/>
          </p:cNvCxnSpPr>
          <p:nvPr/>
        </p:nvCxnSpPr>
        <p:spPr>
          <a:xfrm flipV="1">
            <a:off x="2969104" y="3645274"/>
            <a:ext cx="1" cy="1214595"/>
          </a:xfrm>
          <a:prstGeom prst="bentConnector3">
            <a:avLst>
              <a:gd name="adj1" fmla="val 22860100000"/>
            </a:avLst>
          </a:prstGeom>
          <a:ln w="63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8" name="Connector: Elbow 27">
            <a:extLst>
              <a:ext uri="{FF2B5EF4-FFF2-40B4-BE49-F238E27FC236}">
                <a16:creationId xmlns:a16="http://schemas.microsoft.com/office/drawing/2014/main" id="{C80250EE-6D18-DEE9-6C0F-918D0C6311CF}"/>
              </a:ext>
            </a:extLst>
          </p:cNvPr>
          <p:cNvCxnSpPr>
            <a:cxnSpLocks/>
          </p:cNvCxnSpPr>
          <p:nvPr/>
        </p:nvCxnSpPr>
        <p:spPr>
          <a:xfrm flipH="1" flipV="1">
            <a:off x="2969104" y="4859870"/>
            <a:ext cx="87503" cy="1596459"/>
          </a:xfrm>
          <a:prstGeom prst="bentConnector3">
            <a:avLst>
              <a:gd name="adj1" fmla="val -95791"/>
            </a:avLst>
          </a:prstGeom>
          <a:ln w="63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8FBCB3A3-CCD8-5B98-6C6C-FBC355A79ECA}"/>
              </a:ext>
            </a:extLst>
          </p:cNvPr>
          <p:cNvSpPr/>
          <p:nvPr/>
        </p:nvSpPr>
        <p:spPr>
          <a:xfrm rot="16200000">
            <a:off x="-1519036" y="4365398"/>
            <a:ext cx="3796177" cy="43059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20"/>
              <a:t>Risk Communication </a:t>
            </a:r>
          </a:p>
          <a:p>
            <a:pPr algn="ctr"/>
            <a:r>
              <a:rPr lang="en-US" sz="1120"/>
              <a:t>Internal &amp; External (health authorities)  as needed</a:t>
            </a:r>
          </a:p>
        </p:txBody>
      </p:sp>
      <p:sp>
        <p:nvSpPr>
          <p:cNvPr id="30" name="TextBox 29">
            <a:extLst>
              <a:ext uri="{FF2B5EF4-FFF2-40B4-BE49-F238E27FC236}">
                <a16:creationId xmlns:a16="http://schemas.microsoft.com/office/drawing/2014/main" id="{E3BFA3F0-62DD-48C9-21DF-2D14730ECC0C}"/>
              </a:ext>
            </a:extLst>
          </p:cNvPr>
          <p:cNvSpPr txBox="1"/>
          <p:nvPr/>
        </p:nvSpPr>
        <p:spPr>
          <a:xfrm>
            <a:off x="3166381" y="5444179"/>
            <a:ext cx="6660290" cy="298415"/>
          </a:xfrm>
          <a:prstGeom prst="rect">
            <a:avLst/>
          </a:prstGeom>
          <a:noFill/>
        </p:spPr>
        <p:txBody>
          <a:bodyPr wrap="square" lIns="91440" tIns="45720" rIns="91440" bIns="45720" anchor="t">
            <a:spAutoFit/>
          </a:bodyPr>
          <a:lstStyle/>
          <a:p>
            <a:pPr marL="228600" indent="-228600">
              <a:buFont typeface="Arial" panose="020B0604020202020204" pitchFamily="34" charset="0"/>
              <a:buChar char="•"/>
            </a:pPr>
            <a:r>
              <a:rPr lang="en-US" sz="1400" b="0" dirty="0">
                <a:solidFill>
                  <a:srgbClr val="92D050"/>
                </a:solidFill>
                <a:latin typeface="Arial"/>
                <a:cs typeface="Lucida Sans Unicode"/>
              </a:rPr>
              <a:t>Implementation of preventative measures </a:t>
            </a:r>
            <a:endParaRPr lang="en-US" sz="1400" b="0" dirty="0">
              <a:solidFill>
                <a:srgbClr val="92D050"/>
              </a:solidFill>
            </a:endParaRPr>
          </a:p>
        </p:txBody>
      </p:sp>
      <p:sp>
        <p:nvSpPr>
          <p:cNvPr id="31" name="Rectangle 30">
            <a:extLst>
              <a:ext uri="{FF2B5EF4-FFF2-40B4-BE49-F238E27FC236}">
                <a16:creationId xmlns:a16="http://schemas.microsoft.com/office/drawing/2014/main" id="{850123CE-3EBF-0EA4-3D71-FDDD0EB93FC9}"/>
              </a:ext>
            </a:extLst>
          </p:cNvPr>
          <p:cNvSpPr/>
          <p:nvPr/>
        </p:nvSpPr>
        <p:spPr>
          <a:xfrm>
            <a:off x="884405" y="5924771"/>
            <a:ext cx="2125086" cy="578643"/>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40"/>
          </a:p>
        </p:txBody>
      </p:sp>
      <p:sp>
        <p:nvSpPr>
          <p:cNvPr id="32" name="TextBox 31">
            <a:extLst>
              <a:ext uri="{FF2B5EF4-FFF2-40B4-BE49-F238E27FC236}">
                <a16:creationId xmlns:a16="http://schemas.microsoft.com/office/drawing/2014/main" id="{2B16E36C-DCB1-0541-DC4A-9D40D1D4521E}"/>
              </a:ext>
            </a:extLst>
          </p:cNvPr>
          <p:cNvSpPr txBox="1"/>
          <p:nvPr/>
        </p:nvSpPr>
        <p:spPr>
          <a:xfrm>
            <a:off x="267934" y="6578665"/>
            <a:ext cx="9580805" cy="249748"/>
          </a:xfrm>
          <a:prstGeom prst="rect">
            <a:avLst/>
          </a:prstGeom>
          <a:noFill/>
        </p:spPr>
        <p:txBody>
          <a:bodyPr wrap="square" rtlCol="0">
            <a:spAutoFit/>
          </a:bodyPr>
          <a:lstStyle/>
          <a:p>
            <a:r>
              <a:rPr lang="en-US" sz="1100" i="1" dirty="0">
                <a:solidFill>
                  <a:schemeClr val="tx1">
                    <a:lumMod val="65000"/>
                    <a:lumOff val="35000"/>
                  </a:schemeClr>
                </a:solidFill>
              </a:rPr>
              <a:t>This example for illustrative purposes only and should not be used as a template or the sole basis for meeting regulatory requirements.</a:t>
            </a:r>
          </a:p>
        </p:txBody>
      </p:sp>
      <p:sp>
        <p:nvSpPr>
          <p:cNvPr id="34" name="TextBox 33">
            <a:extLst>
              <a:ext uri="{FF2B5EF4-FFF2-40B4-BE49-F238E27FC236}">
                <a16:creationId xmlns:a16="http://schemas.microsoft.com/office/drawing/2014/main" id="{1F41226C-35CA-0382-3BE0-D7F31AE720EC}"/>
              </a:ext>
            </a:extLst>
          </p:cNvPr>
          <p:cNvSpPr txBox="1"/>
          <p:nvPr/>
        </p:nvSpPr>
        <p:spPr>
          <a:xfrm rot="16200000">
            <a:off x="724681" y="6047261"/>
            <a:ext cx="669595" cy="374461"/>
          </a:xfrm>
          <a:prstGeom prst="rect">
            <a:avLst/>
          </a:prstGeom>
          <a:noFill/>
        </p:spPr>
        <p:txBody>
          <a:bodyPr wrap="square" lIns="91440" tIns="45720" rIns="91440" bIns="45720" rtlCol="0" anchor="t">
            <a:spAutoFit/>
          </a:bodyPr>
          <a:lstStyle/>
          <a:p>
            <a:pPr algn="ctr">
              <a:lnSpc>
                <a:spcPts val="1120"/>
              </a:lnSpc>
            </a:pPr>
            <a:r>
              <a:rPr lang="en-US" sz="1100" dirty="0">
                <a:solidFill>
                  <a:schemeClr val="accent2"/>
                </a:solidFill>
                <a:latin typeface="Arial"/>
                <a:cs typeface="Lucida Sans Unicode"/>
              </a:rPr>
              <a:t>Ri</a:t>
            </a:r>
            <a:r>
              <a:rPr lang="en-US" sz="1000" dirty="0">
                <a:solidFill>
                  <a:schemeClr val="accent2"/>
                </a:solidFill>
                <a:latin typeface="Arial"/>
                <a:cs typeface="Lucida Sans Unicode"/>
              </a:rPr>
              <a:t>sk </a:t>
            </a:r>
            <a:br>
              <a:rPr lang="en-US" sz="1000" dirty="0">
                <a:solidFill>
                  <a:schemeClr val="accent2"/>
                </a:solidFill>
              </a:rPr>
            </a:br>
            <a:r>
              <a:rPr lang="en-US" sz="1000" dirty="0">
                <a:solidFill>
                  <a:schemeClr val="accent2"/>
                </a:solidFill>
                <a:latin typeface="Arial"/>
                <a:cs typeface="Lucida Sans Unicode"/>
              </a:rPr>
              <a:t>Revie</a:t>
            </a:r>
            <a:r>
              <a:rPr lang="en-US" sz="1100" dirty="0">
                <a:solidFill>
                  <a:schemeClr val="accent2"/>
                </a:solidFill>
                <a:latin typeface="Arial"/>
                <a:cs typeface="Lucida Sans Unicode"/>
              </a:rPr>
              <a:t>w</a:t>
            </a:r>
          </a:p>
        </p:txBody>
      </p:sp>
      <p:cxnSp>
        <p:nvCxnSpPr>
          <p:cNvPr id="35" name="Straight Arrow Connector 34">
            <a:extLst>
              <a:ext uri="{FF2B5EF4-FFF2-40B4-BE49-F238E27FC236}">
                <a16:creationId xmlns:a16="http://schemas.microsoft.com/office/drawing/2014/main" id="{EA524873-5F75-2D27-DDD5-646BFB568E10}"/>
              </a:ext>
            </a:extLst>
          </p:cNvPr>
          <p:cNvCxnSpPr>
            <a:cxnSpLocks/>
            <a:endCxn id="34" idx="0"/>
          </p:cNvCxnSpPr>
          <p:nvPr/>
        </p:nvCxnSpPr>
        <p:spPr>
          <a:xfrm flipV="1">
            <a:off x="594351" y="6234491"/>
            <a:ext cx="277897" cy="6497"/>
          </a:xfrm>
          <a:prstGeom prst="straightConnector1">
            <a:avLst/>
          </a:prstGeom>
          <a:ln>
            <a:solidFill>
              <a:schemeClr val="tx1"/>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12DCF49E-3CD1-418D-9A3B-BB530DA0EDFF}"/>
              </a:ext>
            </a:extLst>
          </p:cNvPr>
          <p:cNvCxnSpPr>
            <a:cxnSpLocks/>
          </p:cNvCxnSpPr>
          <p:nvPr/>
        </p:nvCxnSpPr>
        <p:spPr>
          <a:xfrm>
            <a:off x="585207" y="4624247"/>
            <a:ext cx="287896" cy="0"/>
          </a:xfrm>
          <a:prstGeom prst="straightConnector1">
            <a:avLst/>
          </a:prstGeom>
          <a:ln>
            <a:solidFill>
              <a:schemeClr val="tx1"/>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3BFAE702-E05C-AC5C-CEF4-614926095A5B}"/>
              </a:ext>
            </a:extLst>
          </p:cNvPr>
          <p:cNvCxnSpPr>
            <a:cxnSpLocks/>
          </p:cNvCxnSpPr>
          <p:nvPr/>
        </p:nvCxnSpPr>
        <p:spPr>
          <a:xfrm>
            <a:off x="594350" y="3403038"/>
            <a:ext cx="287896" cy="0"/>
          </a:xfrm>
          <a:prstGeom prst="straightConnector1">
            <a:avLst/>
          </a:prstGeom>
          <a:ln>
            <a:solidFill>
              <a:schemeClr val="tx1"/>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C5C5AA28-A4F6-40A4-1384-D2BD46EF87A8}"/>
              </a:ext>
            </a:extLst>
          </p:cNvPr>
          <p:cNvCxnSpPr>
            <a:cxnSpLocks/>
            <a:endCxn id="14" idx="1"/>
          </p:cNvCxnSpPr>
          <p:nvPr/>
        </p:nvCxnSpPr>
        <p:spPr>
          <a:xfrm flipV="1">
            <a:off x="585206" y="5516817"/>
            <a:ext cx="632154" cy="1"/>
          </a:xfrm>
          <a:prstGeom prst="straightConnector1">
            <a:avLst/>
          </a:prstGeom>
          <a:ln>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DDD71B81-CE94-ACC1-80D8-F3B0039A1668}"/>
              </a:ext>
            </a:extLst>
          </p:cNvPr>
          <p:cNvSpPr txBox="1"/>
          <p:nvPr/>
        </p:nvSpPr>
        <p:spPr>
          <a:xfrm>
            <a:off x="2071522" y="1271318"/>
            <a:ext cx="5973630" cy="521681"/>
          </a:xfrm>
          <a:prstGeom prst="rect">
            <a:avLst/>
          </a:prstGeom>
          <a:solidFill>
            <a:srgbClr val="FFFF00"/>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500" dirty="0">
                <a:solidFill>
                  <a:schemeClr val="tx1"/>
                </a:solidFill>
                <a:latin typeface="Arial"/>
                <a:cs typeface="Lucida Sans Unicode"/>
              </a:rPr>
              <a:t>This slide illustrates how certain elements of the QRM process can be applied to this case study</a:t>
            </a:r>
          </a:p>
        </p:txBody>
      </p:sp>
      <p:sp>
        <p:nvSpPr>
          <p:cNvPr id="3" name="TextBox 2">
            <a:extLst>
              <a:ext uri="{FF2B5EF4-FFF2-40B4-BE49-F238E27FC236}">
                <a16:creationId xmlns:a16="http://schemas.microsoft.com/office/drawing/2014/main" id="{C8327810-5D87-AA82-F39E-8A62AE305837}"/>
              </a:ext>
            </a:extLst>
          </p:cNvPr>
          <p:cNvSpPr txBox="1"/>
          <p:nvPr/>
        </p:nvSpPr>
        <p:spPr bwMode="auto">
          <a:xfrm>
            <a:off x="0" y="6837789"/>
            <a:ext cx="8981256" cy="38852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and figures submitted to the ICH Q9(R1) EWG by the</a:t>
            </a:r>
            <a:r>
              <a:rPr lang="en-IE" sz="1000" i="1" dirty="0">
                <a:solidFill>
                  <a:schemeClr val="tx1">
                    <a:lumMod val="65000"/>
                    <a:lumOff val="35000"/>
                  </a:schemeClr>
                </a:solidFill>
              </a:rPr>
              <a:t>International Society for Pharmaceutical Engineering</a:t>
            </a:r>
            <a:r>
              <a:rPr lang="en-US" sz="1000" i="1" dirty="0">
                <a:solidFill>
                  <a:schemeClr val="tx1">
                    <a:lumMod val="65000"/>
                    <a:lumOff val="35000"/>
                  </a:schemeClr>
                </a:solidFill>
              </a:rPr>
              <a:t> (ISPE).</a:t>
            </a:r>
            <a:endParaRPr lang="en-IE" sz="1000" i="1" dirty="0">
              <a:solidFill>
                <a:schemeClr val="tx1">
                  <a:lumMod val="65000"/>
                  <a:lumOff val="35000"/>
                </a:schemeClr>
              </a:solidFill>
            </a:endParaRPr>
          </a:p>
        </p:txBody>
      </p:sp>
    </p:spTree>
    <p:extLst>
      <p:ext uri="{BB962C8B-B14F-4D97-AF65-F5344CB8AC3E}">
        <p14:creationId xmlns:p14="http://schemas.microsoft.com/office/powerpoint/2010/main" val="39573866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D90B11-0AAF-288A-8E08-5E506782D48B}"/>
              </a:ext>
            </a:extLst>
          </p:cNvPr>
          <p:cNvSpPr/>
          <p:nvPr/>
        </p:nvSpPr>
        <p:spPr>
          <a:xfrm>
            <a:off x="5925521" y="2197351"/>
            <a:ext cx="3631799" cy="3722787"/>
          </a:xfrm>
          <a:prstGeom prst="rect">
            <a:avLst/>
          </a:prstGeom>
          <a:solidFill>
            <a:srgbClr val="FFE1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40"/>
          </a:p>
        </p:txBody>
      </p:sp>
      <p:sp>
        <p:nvSpPr>
          <p:cNvPr id="10" name="Rectangle 9">
            <a:extLst>
              <a:ext uri="{FF2B5EF4-FFF2-40B4-BE49-F238E27FC236}">
                <a16:creationId xmlns:a16="http://schemas.microsoft.com/office/drawing/2014/main" id="{3FE9497A-2766-A27D-5460-CE1EC188D116}"/>
              </a:ext>
            </a:extLst>
          </p:cNvPr>
          <p:cNvSpPr/>
          <p:nvPr/>
        </p:nvSpPr>
        <p:spPr>
          <a:xfrm>
            <a:off x="202132" y="2197352"/>
            <a:ext cx="3362990" cy="3722786"/>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40"/>
          </a:p>
        </p:txBody>
      </p:sp>
      <p:sp>
        <p:nvSpPr>
          <p:cNvPr id="11" name="Title 1">
            <a:extLst>
              <a:ext uri="{FF2B5EF4-FFF2-40B4-BE49-F238E27FC236}">
                <a16:creationId xmlns:a16="http://schemas.microsoft.com/office/drawing/2014/main" id="{AE23B8F7-50FA-0D8F-3E09-575A0F919EDE}"/>
              </a:ext>
            </a:extLst>
          </p:cNvPr>
          <p:cNvSpPr>
            <a:spLocks noGrp="1"/>
          </p:cNvSpPr>
          <p:nvPr>
            <p:ph type="title"/>
          </p:nvPr>
        </p:nvSpPr>
        <p:spPr>
          <a:xfrm>
            <a:off x="314747" y="1395061"/>
            <a:ext cx="9314581" cy="686825"/>
          </a:xfrm>
        </p:spPr>
        <p:txBody>
          <a:bodyPr>
            <a:normAutofit/>
          </a:bodyPr>
          <a:lstStyle/>
          <a:p>
            <a:pPr algn="ctr"/>
            <a:r>
              <a:rPr lang="en-US" sz="2400" dirty="0">
                <a:solidFill>
                  <a:schemeClr val="tx1"/>
                </a:solidFill>
                <a:latin typeface="Calibri"/>
                <a:ea typeface="+mn-lt"/>
                <a:cs typeface="+mn-lt"/>
              </a:rPr>
              <a:t>Drug Availability Risk Example - Fictitious Product (</a:t>
            </a:r>
            <a:r>
              <a:rPr lang="en-US" sz="2400" dirty="0" err="1">
                <a:solidFill>
                  <a:schemeClr val="tx1"/>
                </a:solidFill>
                <a:latin typeface="Calibri"/>
                <a:ea typeface="+mn-lt"/>
                <a:cs typeface="+mn-lt"/>
              </a:rPr>
              <a:t>Oncodrug</a:t>
            </a:r>
            <a:r>
              <a:rPr lang="en-US" sz="2400" dirty="0">
                <a:solidFill>
                  <a:schemeClr val="tx1"/>
                </a:solidFill>
                <a:latin typeface="Calibri"/>
                <a:ea typeface="+mn-lt"/>
                <a:cs typeface="+mn-lt"/>
              </a:rPr>
              <a:t>)</a:t>
            </a:r>
          </a:p>
        </p:txBody>
      </p:sp>
      <p:sp>
        <p:nvSpPr>
          <p:cNvPr id="12" name="Content Placeholder 2">
            <a:extLst>
              <a:ext uri="{FF2B5EF4-FFF2-40B4-BE49-F238E27FC236}">
                <a16:creationId xmlns:a16="http://schemas.microsoft.com/office/drawing/2014/main" id="{2C6A1DFA-3BC9-21D3-65F7-FA1BA672966C}"/>
              </a:ext>
            </a:extLst>
          </p:cNvPr>
          <p:cNvSpPr>
            <a:spLocks noGrp="1"/>
          </p:cNvSpPr>
          <p:nvPr>
            <p:ph idx="1"/>
          </p:nvPr>
        </p:nvSpPr>
        <p:spPr>
          <a:xfrm>
            <a:off x="277270" y="2266951"/>
            <a:ext cx="3023165" cy="3398238"/>
          </a:xfrm>
        </p:spPr>
        <p:txBody>
          <a:bodyPr vert="horz" lIns="91440" tIns="45720" rIns="91440" bIns="45720" rtlCol="0" anchor="t">
            <a:normAutofit fontScale="92500" lnSpcReduction="20000"/>
          </a:bodyPr>
          <a:lstStyle/>
          <a:p>
            <a:pPr marL="0" indent="0">
              <a:buNone/>
            </a:pPr>
            <a:r>
              <a:rPr lang="en-US" sz="1700" b="1" dirty="0" err="1">
                <a:latin typeface="Calibri" panose="020F0502020204030204" pitchFamily="34" charset="0"/>
                <a:cs typeface="Calibri" panose="020F0502020204030204" pitchFamily="34" charset="0"/>
              </a:rPr>
              <a:t>Oncodrug</a:t>
            </a:r>
            <a:r>
              <a:rPr lang="en-US" sz="1700" b="1" dirty="0">
                <a:latin typeface="Calibri" panose="020F0502020204030204" pitchFamily="34" charset="0"/>
                <a:cs typeface="Calibri" panose="020F0502020204030204" pitchFamily="34" charset="0"/>
              </a:rPr>
              <a:t> Description</a:t>
            </a:r>
          </a:p>
          <a:p>
            <a:r>
              <a:rPr lang="en-US" sz="1700" b="0" dirty="0">
                <a:latin typeface="Calibri" panose="020F0502020204030204" pitchFamily="34" charset="0"/>
                <a:cs typeface="Calibri" panose="020F0502020204030204" pitchFamily="34" charset="0"/>
              </a:rPr>
              <a:t>Generic sterile small molecule drug product</a:t>
            </a:r>
          </a:p>
          <a:p>
            <a:r>
              <a:rPr lang="en-US" sz="1700" b="0" dirty="0">
                <a:latin typeface="Calibri" panose="020F0502020204030204" pitchFamily="34" charset="0"/>
                <a:cs typeface="Calibri" panose="020F0502020204030204" pitchFamily="34" charset="0"/>
              </a:rPr>
              <a:t>Oncology treatment , intramuscular (IM) or intravenous (IV) administration</a:t>
            </a:r>
          </a:p>
          <a:p>
            <a:r>
              <a:rPr lang="en-US" sz="1700" b="0" dirty="0">
                <a:latin typeface="Calibri" panose="020F0502020204030204" pitchFamily="34" charset="0"/>
                <a:cs typeface="Calibri" panose="020F0502020204030204" pitchFamily="34" charset="0"/>
              </a:rPr>
              <a:t>Used in a hospital or doctor office setting</a:t>
            </a:r>
          </a:p>
          <a:p>
            <a:r>
              <a:rPr lang="en-US" sz="1700" b="0" dirty="0">
                <a:latin typeface="Calibri" panose="020F0502020204030204" pitchFamily="34" charset="0"/>
                <a:cs typeface="Calibri" panose="020F0502020204030204" pitchFamily="34" charset="0"/>
              </a:rPr>
              <a:t>Supplied to over 50 markets worldwide</a:t>
            </a:r>
          </a:p>
          <a:p>
            <a:r>
              <a:rPr lang="en-US" sz="1700" b="0" dirty="0">
                <a:latin typeface="Calibri" panose="020F0502020204030204" pitchFamily="34" charset="0"/>
                <a:cs typeface="Calibri" panose="020F0502020204030204" pitchFamily="34" charset="0"/>
              </a:rPr>
              <a:t>Two known alternate suppliers</a:t>
            </a:r>
          </a:p>
          <a:p>
            <a:r>
              <a:rPr lang="en-US" sz="1700" b="0" dirty="0">
                <a:latin typeface="Calibri" panose="020F0502020204030204" pitchFamily="34" charset="0"/>
                <a:cs typeface="Calibri" panose="020F0502020204030204" pitchFamily="34" charset="0"/>
              </a:rPr>
              <a:t>No feasible alternate therapy</a:t>
            </a:r>
          </a:p>
          <a:p>
            <a:endParaRPr lang="en-US" sz="1600" dirty="0"/>
          </a:p>
        </p:txBody>
      </p:sp>
      <p:pic>
        <p:nvPicPr>
          <p:cNvPr id="13" name="Picture 2" descr="Image result for sterile vial clip art">
            <a:extLst>
              <a:ext uri="{FF2B5EF4-FFF2-40B4-BE49-F238E27FC236}">
                <a16:creationId xmlns:a16="http://schemas.microsoft.com/office/drawing/2014/main" id="{D6C87FD0-D796-5296-9FDF-2AD5E6C53D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1832" y="2601481"/>
            <a:ext cx="1150620" cy="1714500"/>
          </a:xfrm>
          <a:prstGeom prst="rect">
            <a:avLst/>
          </a:prstGeom>
          <a:noFill/>
          <a:extLst>
            <a:ext uri="{909E8E84-426E-40DD-AFC4-6F175D3DCCD1}">
              <a14:hiddenFill xmlns:a14="http://schemas.microsoft.com/office/drawing/2010/main">
                <a:solidFill>
                  <a:srgbClr val="FFFFFF"/>
                </a:solidFill>
              </a14:hiddenFill>
            </a:ext>
          </a:extLst>
        </p:spPr>
      </p:pic>
      <p:sp>
        <p:nvSpPr>
          <p:cNvPr id="14" name="Content Placeholder 2">
            <a:extLst>
              <a:ext uri="{FF2B5EF4-FFF2-40B4-BE49-F238E27FC236}">
                <a16:creationId xmlns:a16="http://schemas.microsoft.com/office/drawing/2014/main" id="{B2400FBE-88F8-72F9-44DF-98D3A836C47A}"/>
              </a:ext>
            </a:extLst>
          </p:cNvPr>
          <p:cNvSpPr txBox="1">
            <a:spLocks/>
          </p:cNvSpPr>
          <p:nvPr/>
        </p:nvSpPr>
        <p:spPr>
          <a:xfrm>
            <a:off x="5935699" y="2296482"/>
            <a:ext cx="3693630" cy="3654401"/>
          </a:xfrm>
          <a:prstGeom prst="rect">
            <a:avLst/>
          </a:prstGeom>
        </p:spPr>
        <p:txBody>
          <a:bodyPr vert="horz" lIns="73152" tIns="36576" rIns="73152" bIns="36576"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b="1" dirty="0">
                <a:latin typeface="Calibri" panose="020F0502020204030204" pitchFamily="34" charset="0"/>
                <a:cs typeface="Calibri" panose="020F0502020204030204" pitchFamily="34" charset="0"/>
              </a:rPr>
              <a:t>Manufacturing Process Properties</a:t>
            </a:r>
          </a:p>
          <a:p>
            <a:r>
              <a:rPr lang="en-US" sz="1400" b="0" dirty="0">
                <a:latin typeface="Calibri" panose="020F0502020204030204" pitchFamily="34" charset="0"/>
                <a:cs typeface="Calibri" panose="020F0502020204030204" pitchFamily="34" charset="0"/>
              </a:rPr>
              <a:t>Drug substance (DS) </a:t>
            </a:r>
          </a:p>
          <a:p>
            <a:pPr lvl="1"/>
            <a:r>
              <a:rPr lang="en-US" sz="1300" b="0" dirty="0">
                <a:latin typeface="Calibri" panose="020F0502020204030204" pitchFamily="34" charset="0"/>
                <a:cs typeface="Calibri" panose="020F0502020204030204" pitchFamily="34" charset="0"/>
              </a:rPr>
              <a:t>Manufactured by contract manufacturing organizations (CMOs)</a:t>
            </a:r>
            <a:endParaRPr lang="en-US" sz="1300" b="0" dirty="0">
              <a:latin typeface="Calibri" panose="020F0502020204030204" pitchFamily="34" charset="0"/>
              <a:ea typeface="Calibri"/>
              <a:cs typeface="Calibri" panose="020F0502020204030204" pitchFamily="34" charset="0"/>
            </a:endParaRPr>
          </a:p>
          <a:p>
            <a:pPr lvl="1"/>
            <a:r>
              <a:rPr lang="en-US" sz="1300" b="0" dirty="0">
                <a:latin typeface="Calibri" panose="020F0502020204030204" pitchFamily="34" charset="0"/>
                <a:cs typeface="Calibri" panose="020F0502020204030204" pitchFamily="34" charset="0"/>
              </a:rPr>
              <a:t>Robust manufacturing process &amp; analytical procedures</a:t>
            </a:r>
            <a:endParaRPr lang="en-US" sz="1300" b="0" dirty="0">
              <a:latin typeface="Calibri" panose="020F0502020204030204" pitchFamily="34" charset="0"/>
              <a:ea typeface="Calibri"/>
              <a:cs typeface="Calibri" panose="020F0502020204030204" pitchFamily="34" charset="0"/>
            </a:endParaRPr>
          </a:p>
          <a:p>
            <a:pPr lvl="1"/>
            <a:r>
              <a:rPr lang="en-US" sz="1300" b="0" dirty="0">
                <a:latin typeface="Calibri" panose="020F0502020204030204" pitchFamily="34" charset="0"/>
                <a:cs typeface="Calibri" panose="020F0502020204030204" pitchFamily="34" charset="0"/>
              </a:rPr>
              <a:t>2 years shelf-life at 25</a:t>
            </a:r>
            <a:r>
              <a:rPr lang="en-US" sz="1300" b="0" baseline="30000" dirty="0">
                <a:latin typeface="Calibri" panose="020F0502020204030204" pitchFamily="34" charset="0"/>
                <a:cs typeface="Calibri" panose="020F0502020204030204" pitchFamily="34" charset="0"/>
              </a:rPr>
              <a:t>o</a:t>
            </a:r>
            <a:r>
              <a:rPr lang="en-US" sz="1300" b="0" dirty="0">
                <a:latin typeface="Calibri" panose="020F0502020204030204" pitchFamily="34" charset="0"/>
                <a:cs typeface="Calibri" panose="020F0502020204030204" pitchFamily="34" charset="0"/>
              </a:rPr>
              <a:t>C, </a:t>
            </a:r>
            <a:br>
              <a:rPr lang="en-US" sz="1300" b="0" dirty="0">
                <a:latin typeface="Calibri" panose="020F0502020204030204" pitchFamily="34" charset="0"/>
                <a:cs typeface="Calibri" panose="020F0502020204030204" pitchFamily="34" charset="0"/>
              </a:rPr>
            </a:br>
            <a:r>
              <a:rPr lang="en-US" sz="1300" b="0" dirty="0">
                <a:latin typeface="Calibri" panose="020F0502020204030204" pitchFamily="34" charset="0"/>
                <a:cs typeface="Calibri" panose="020F0502020204030204" pitchFamily="34" charset="0"/>
              </a:rPr>
              <a:t>can be extended through retest</a:t>
            </a:r>
            <a:endParaRPr lang="en-US" sz="1300" b="0" dirty="0">
              <a:latin typeface="Calibri" panose="020F0502020204030204" pitchFamily="34" charset="0"/>
              <a:ea typeface="Calibri"/>
              <a:cs typeface="Calibri" panose="020F0502020204030204" pitchFamily="34" charset="0"/>
            </a:endParaRPr>
          </a:p>
          <a:p>
            <a:pPr lvl="1"/>
            <a:r>
              <a:rPr lang="en-US" sz="1300" b="0" dirty="0">
                <a:latin typeface="Calibri" panose="020F0502020204030204" pitchFamily="34" charset="0"/>
                <a:cs typeface="Calibri" panose="020F0502020204030204" pitchFamily="34" charset="0"/>
              </a:rPr>
              <a:t>Starting material has a long lead time</a:t>
            </a:r>
            <a:endParaRPr lang="en-US" sz="1300" b="0" dirty="0">
              <a:latin typeface="Calibri" panose="020F0502020204030204" pitchFamily="34" charset="0"/>
              <a:ea typeface="Calibri"/>
              <a:cs typeface="Calibri" panose="020F0502020204030204" pitchFamily="34" charset="0"/>
            </a:endParaRPr>
          </a:p>
          <a:p>
            <a:r>
              <a:rPr lang="en-US" sz="1400" b="0" dirty="0">
                <a:latin typeface="Calibri" panose="020F0502020204030204" pitchFamily="34" charset="0"/>
                <a:cs typeface="Calibri" panose="020F0502020204030204" pitchFamily="34" charset="0"/>
              </a:rPr>
              <a:t>Drug Product (DP)</a:t>
            </a:r>
            <a:endParaRPr lang="en-US" sz="1400" b="0" dirty="0">
              <a:latin typeface="Calibri" panose="020F0502020204030204" pitchFamily="34" charset="0"/>
              <a:ea typeface="Calibri"/>
              <a:cs typeface="Calibri" panose="020F0502020204030204" pitchFamily="34" charset="0"/>
            </a:endParaRPr>
          </a:p>
          <a:p>
            <a:pPr lvl="1"/>
            <a:r>
              <a:rPr lang="en-US" sz="1300" b="0" dirty="0">
                <a:latin typeface="Calibri" panose="020F0502020204030204" pitchFamily="34" charset="0"/>
                <a:cs typeface="Calibri" panose="020F0502020204030204" pitchFamily="34" charset="0"/>
              </a:rPr>
              <a:t>Manufactured in house (2 sites)</a:t>
            </a:r>
            <a:endParaRPr lang="en-US" sz="1300" b="0" dirty="0">
              <a:latin typeface="Calibri" panose="020F0502020204030204" pitchFamily="34" charset="0"/>
              <a:ea typeface="Calibri"/>
              <a:cs typeface="Calibri" panose="020F0502020204030204" pitchFamily="34" charset="0"/>
            </a:endParaRPr>
          </a:p>
          <a:p>
            <a:pPr lvl="1"/>
            <a:r>
              <a:rPr lang="en-US" sz="1300" b="0" dirty="0">
                <a:latin typeface="Calibri" panose="020F0502020204030204" pitchFamily="34" charset="0"/>
                <a:cs typeface="Calibri" panose="020F0502020204030204" pitchFamily="34" charset="0"/>
              </a:rPr>
              <a:t>Robust manufacturing process &amp; analytical procedures</a:t>
            </a:r>
            <a:endParaRPr lang="en-US" sz="1300" b="0" dirty="0">
              <a:latin typeface="Calibri" panose="020F0502020204030204" pitchFamily="34" charset="0"/>
              <a:ea typeface="Calibri"/>
              <a:cs typeface="Calibri" panose="020F0502020204030204" pitchFamily="34" charset="0"/>
            </a:endParaRPr>
          </a:p>
          <a:p>
            <a:pPr lvl="1"/>
            <a:r>
              <a:rPr lang="en-US" sz="1300" b="0" dirty="0">
                <a:latin typeface="Calibri" panose="020F0502020204030204" pitchFamily="34" charset="0"/>
                <a:cs typeface="Calibri" panose="020F0502020204030204" pitchFamily="34" charset="0"/>
              </a:rPr>
              <a:t>Stable at room temperature </a:t>
            </a:r>
            <a:endParaRPr lang="en-US" sz="1300" b="0" dirty="0">
              <a:latin typeface="Calibri" panose="020F0502020204030204" pitchFamily="34" charset="0"/>
              <a:ea typeface="Calibri"/>
              <a:cs typeface="Calibri" panose="020F0502020204030204" pitchFamily="34" charset="0"/>
            </a:endParaRPr>
          </a:p>
          <a:p>
            <a:pPr lvl="1"/>
            <a:r>
              <a:rPr lang="en-US" sz="1300" b="0" dirty="0">
                <a:latin typeface="Calibri" panose="020F0502020204030204" pitchFamily="34" charset="0"/>
                <a:cs typeface="Calibri" panose="020F0502020204030204" pitchFamily="34" charset="0"/>
              </a:rPr>
              <a:t>Sterile filling system complexity</a:t>
            </a:r>
            <a:endParaRPr lang="en-US" sz="1300" dirty="0">
              <a:latin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03C76529-0AFC-A5E2-57B2-299FF9829932}"/>
              </a:ext>
            </a:extLst>
          </p:cNvPr>
          <p:cNvSpPr txBox="1"/>
          <p:nvPr/>
        </p:nvSpPr>
        <p:spPr>
          <a:xfrm>
            <a:off x="3868688" y="4122068"/>
            <a:ext cx="1959751" cy="1265731"/>
          </a:xfrm>
          <a:prstGeom prst="rect">
            <a:avLst/>
          </a:prstGeom>
          <a:noFill/>
        </p:spPr>
        <p:txBody>
          <a:bodyPr wrap="square" lIns="91440" tIns="45720" rIns="91440" bIns="45720" rtlCol="0" anchor="t">
            <a:spAutoFit/>
          </a:bodyPr>
          <a:lstStyle/>
          <a:p>
            <a:r>
              <a:rPr lang="en-US" sz="1250" dirty="0">
                <a:solidFill>
                  <a:schemeClr val="tx1"/>
                </a:solidFill>
                <a:latin typeface="Arial"/>
                <a:cs typeface="Lucida Sans Unicode"/>
              </a:rPr>
              <a:t>Drug Product Presentations</a:t>
            </a:r>
          </a:p>
          <a:p>
            <a:r>
              <a:rPr lang="en-US" sz="950" dirty="0">
                <a:solidFill>
                  <a:schemeClr val="tx1"/>
                </a:solidFill>
                <a:latin typeface="Arial"/>
                <a:cs typeface="Lucida Sans Unicode"/>
              </a:rPr>
              <a:t>Sterile Solution: 50mg, 100mg*, 200mg*</a:t>
            </a:r>
          </a:p>
          <a:p>
            <a:r>
              <a:rPr lang="en-US" sz="950" dirty="0">
                <a:solidFill>
                  <a:schemeClr val="tx1"/>
                </a:solidFill>
                <a:latin typeface="Arial"/>
                <a:cs typeface="Lucida Sans Unicode"/>
              </a:rPr>
              <a:t>Lyophilized Powder: 100mg*</a:t>
            </a:r>
          </a:p>
          <a:p>
            <a:endParaRPr lang="en-US" sz="950" dirty="0">
              <a:solidFill>
                <a:schemeClr val="tx1"/>
              </a:solidFill>
            </a:endParaRPr>
          </a:p>
          <a:p>
            <a:r>
              <a:rPr lang="en-US" sz="950" dirty="0">
                <a:solidFill>
                  <a:schemeClr val="tx1"/>
                </a:solidFill>
                <a:latin typeface="Arial"/>
                <a:cs typeface="Lucida Sans Unicode"/>
              </a:rPr>
              <a:t>*</a:t>
            </a:r>
            <a:r>
              <a:rPr lang="en-US" sz="950" i="1" dirty="0">
                <a:solidFill>
                  <a:schemeClr val="tx1"/>
                </a:solidFill>
                <a:latin typeface="Arial"/>
                <a:cs typeface="Lucida Sans Unicode"/>
              </a:rPr>
              <a:t>same container-closure component</a:t>
            </a:r>
            <a:r>
              <a:rPr lang="en-US" sz="950" i="1" dirty="0">
                <a:latin typeface="Arial"/>
                <a:cs typeface="Lucida Sans Unicode"/>
              </a:rPr>
              <a:t>s</a:t>
            </a:r>
          </a:p>
        </p:txBody>
      </p:sp>
      <p:sp>
        <p:nvSpPr>
          <p:cNvPr id="17" name="TextBox 16">
            <a:extLst>
              <a:ext uri="{FF2B5EF4-FFF2-40B4-BE49-F238E27FC236}">
                <a16:creationId xmlns:a16="http://schemas.microsoft.com/office/drawing/2014/main" id="{9F1E66E2-C34B-8BAD-420F-CF2CEB89C3D8}"/>
              </a:ext>
            </a:extLst>
          </p:cNvPr>
          <p:cNvSpPr txBox="1"/>
          <p:nvPr/>
        </p:nvSpPr>
        <p:spPr>
          <a:xfrm>
            <a:off x="3064784" y="446560"/>
            <a:ext cx="9228840" cy="7793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rgbClr val="0070C0"/>
                </a:solidFill>
                <a:latin typeface="+mj-lt"/>
                <a:cs typeface="Lucida Sans Unicode"/>
              </a:rPr>
              <a:t>Case Study 1, cont’d        </a:t>
            </a:r>
            <a:endParaRPr lang="en-US" sz="2400" dirty="0">
              <a:solidFill>
                <a:srgbClr val="FF0000"/>
              </a:solidFill>
              <a:latin typeface="+mj-lt"/>
              <a:cs typeface="Calibri"/>
            </a:endParaRPr>
          </a:p>
          <a:p>
            <a:r>
              <a:rPr lang="en-US" sz="2400" b="0" dirty="0">
                <a:solidFill>
                  <a:srgbClr val="0070C0"/>
                </a:solidFill>
                <a:latin typeface="+mj-lt"/>
                <a:cs typeface="Lucida Sans Unicode"/>
              </a:rPr>
              <a:t>Initiate the Quality Risk Management Process</a:t>
            </a:r>
            <a:r>
              <a:rPr lang="en-US" sz="2400" b="0" dirty="0">
                <a:solidFill>
                  <a:srgbClr val="0070C0"/>
                </a:solidFill>
                <a:latin typeface="Calibri"/>
                <a:cs typeface="Calibri"/>
              </a:rPr>
              <a:t>​</a:t>
            </a:r>
            <a:endParaRPr lang="en-US" sz="2400" b="0" dirty="0">
              <a:solidFill>
                <a:srgbClr val="FF0000"/>
              </a:solidFill>
              <a:latin typeface="Calibri Light"/>
              <a:cs typeface="Calibri"/>
            </a:endParaRPr>
          </a:p>
        </p:txBody>
      </p:sp>
      <p:sp>
        <p:nvSpPr>
          <p:cNvPr id="18" name="TextBox 17">
            <a:extLst>
              <a:ext uri="{FF2B5EF4-FFF2-40B4-BE49-F238E27FC236}">
                <a16:creationId xmlns:a16="http://schemas.microsoft.com/office/drawing/2014/main" id="{FC611A80-2D8E-7C34-5748-211A92158A99}"/>
              </a:ext>
            </a:extLst>
          </p:cNvPr>
          <p:cNvSpPr txBox="1"/>
          <p:nvPr/>
        </p:nvSpPr>
        <p:spPr>
          <a:xfrm>
            <a:off x="1420416" y="5961856"/>
            <a:ext cx="6866522" cy="493084"/>
          </a:xfrm>
          <a:prstGeom prst="rect">
            <a:avLst/>
          </a:prstGeom>
          <a:noFill/>
        </p:spPr>
        <p:txBody>
          <a:bodyPr wrap="square">
            <a:spAutoFit/>
          </a:bodyPr>
          <a:lstStyle/>
          <a:p>
            <a:pPr algn="ctr"/>
            <a:r>
              <a:rPr lang="en-US" sz="1400" i="1" dirty="0">
                <a:solidFill>
                  <a:srgbClr val="0070C0"/>
                </a:solidFill>
                <a:latin typeface="Calibri Light"/>
                <a:cs typeface="Lucida Sans Unicode"/>
              </a:rPr>
              <a:t>Given the criticality of this sole source, critical oncology drug, a higher level of formality in QRM may be appropriate. See Formality training slides for more information.</a:t>
            </a:r>
            <a:endParaRPr lang="en-US" sz="1400" b="0" i="1" dirty="0">
              <a:solidFill>
                <a:srgbClr val="000000"/>
              </a:solidFill>
              <a:latin typeface="Calibri Light"/>
              <a:cs typeface="Calibri"/>
            </a:endParaRPr>
          </a:p>
        </p:txBody>
      </p:sp>
      <p:sp>
        <p:nvSpPr>
          <p:cNvPr id="19" name="TextBox 18">
            <a:extLst>
              <a:ext uri="{FF2B5EF4-FFF2-40B4-BE49-F238E27FC236}">
                <a16:creationId xmlns:a16="http://schemas.microsoft.com/office/drawing/2014/main" id="{375DDDA7-4F02-3FEF-9D50-6D4E6135D925}"/>
              </a:ext>
            </a:extLst>
          </p:cNvPr>
          <p:cNvSpPr txBox="1"/>
          <p:nvPr/>
        </p:nvSpPr>
        <p:spPr>
          <a:xfrm>
            <a:off x="318175" y="6393904"/>
            <a:ext cx="9198536" cy="511709"/>
          </a:xfrm>
          <a:prstGeom prst="rect">
            <a:avLst/>
          </a:prstGeom>
          <a:noFill/>
        </p:spPr>
        <p:txBody>
          <a:bodyPr wrap="square" lIns="91440" tIns="45720" rIns="91440" bIns="45720" rtlCol="0" anchor="t">
            <a:spAutoFit/>
          </a:bodyPr>
          <a:lstStyle/>
          <a:p>
            <a:r>
              <a:rPr lang="en-US" sz="1400" i="1" dirty="0">
                <a:solidFill>
                  <a:schemeClr val="tx1"/>
                </a:solidFill>
                <a:latin typeface="Arial"/>
                <a:cs typeface="Lucida Sans Unicode"/>
              </a:rPr>
              <a:t>Note: </a:t>
            </a:r>
            <a:r>
              <a:rPr lang="en-US" sz="1400" b="0" i="1" dirty="0">
                <a:solidFill>
                  <a:schemeClr val="tx1"/>
                </a:solidFill>
                <a:latin typeface="Arial"/>
                <a:cs typeface="Lucida Sans Unicode"/>
              </a:rPr>
              <a:t>This example is for illustrative purposes only and should not be used as a template or as the sole basis for meeting regulatory requirements.</a:t>
            </a:r>
            <a:endParaRPr lang="en-US" sz="1400" b="0" i="1" dirty="0">
              <a:latin typeface="Arial"/>
              <a:cs typeface="Lucida Sans Unicode"/>
            </a:endParaRPr>
          </a:p>
        </p:txBody>
      </p:sp>
      <p:sp>
        <p:nvSpPr>
          <p:cNvPr id="2" name="TextBox 1">
            <a:extLst>
              <a:ext uri="{FF2B5EF4-FFF2-40B4-BE49-F238E27FC236}">
                <a16:creationId xmlns:a16="http://schemas.microsoft.com/office/drawing/2014/main" id="{2B7C817A-1036-39C8-6701-08917067E0A7}"/>
              </a:ext>
            </a:extLst>
          </p:cNvPr>
          <p:cNvSpPr txBox="1"/>
          <p:nvPr/>
        </p:nvSpPr>
        <p:spPr bwMode="auto">
          <a:xfrm>
            <a:off x="202132" y="6845726"/>
            <a:ext cx="8981256" cy="38852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and figures submitted to the ICH Q9(R1) EWG by the</a:t>
            </a:r>
            <a:r>
              <a:rPr lang="en-IE" sz="1000" i="1" dirty="0">
                <a:solidFill>
                  <a:schemeClr val="tx1">
                    <a:lumMod val="65000"/>
                    <a:lumOff val="35000"/>
                  </a:schemeClr>
                </a:solidFill>
              </a:rPr>
              <a:t>International Society for Pharmaceutical Engineering</a:t>
            </a:r>
            <a:r>
              <a:rPr lang="en-US" sz="1000" i="1" dirty="0">
                <a:solidFill>
                  <a:schemeClr val="tx1">
                    <a:lumMod val="65000"/>
                    <a:lumOff val="35000"/>
                  </a:schemeClr>
                </a:solidFill>
              </a:rPr>
              <a:t> (ISPE).</a:t>
            </a:r>
            <a:endParaRPr lang="en-IE" sz="1000" i="1" dirty="0">
              <a:solidFill>
                <a:schemeClr val="tx1">
                  <a:lumMod val="65000"/>
                  <a:lumOff val="35000"/>
                </a:schemeClr>
              </a:solidFill>
            </a:endParaRPr>
          </a:p>
        </p:txBody>
      </p:sp>
    </p:spTree>
    <p:extLst>
      <p:ext uri="{BB962C8B-B14F-4D97-AF65-F5344CB8AC3E}">
        <p14:creationId xmlns:p14="http://schemas.microsoft.com/office/powerpoint/2010/main" val="6657164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45631-D3BF-45CB-6725-539955D3B283}"/>
              </a:ext>
            </a:extLst>
          </p:cNvPr>
          <p:cNvSpPr>
            <a:spLocks noGrp="1"/>
          </p:cNvSpPr>
          <p:nvPr>
            <p:ph type="title"/>
          </p:nvPr>
        </p:nvSpPr>
        <p:spPr>
          <a:xfrm>
            <a:off x="3002429" y="428922"/>
            <a:ext cx="6626899" cy="790575"/>
          </a:xfrm>
        </p:spPr>
        <p:txBody>
          <a:bodyPr/>
          <a:lstStyle/>
          <a:p>
            <a:r>
              <a:rPr lang="en-US" sz="2400" dirty="0">
                <a:solidFill>
                  <a:srgbClr val="7030A0"/>
                </a:solidFill>
                <a:cs typeface="Calibri" panose="020F0502020204030204" pitchFamily="34" charset="0"/>
              </a:rPr>
              <a:t>Case Study 1, cont’d</a:t>
            </a:r>
            <a:br>
              <a:rPr lang="en-US" sz="2400" dirty="0">
                <a:solidFill>
                  <a:srgbClr val="7030A0"/>
                </a:solidFill>
                <a:cs typeface="Calibri" panose="020F0502020204030204" pitchFamily="34" charset="0"/>
              </a:rPr>
            </a:br>
            <a:r>
              <a:rPr lang="en-US" sz="2400" b="0" dirty="0">
                <a:solidFill>
                  <a:srgbClr val="7030A0"/>
                </a:solidFill>
                <a:cs typeface="Calibri" panose="020F0502020204030204" pitchFamily="34" charset="0"/>
              </a:rPr>
              <a:t>The Risk Assessment</a:t>
            </a:r>
            <a:endParaRPr lang="en-US" sz="2400" b="0" dirty="0">
              <a:cs typeface="Calibri" panose="020F0502020204030204" pitchFamily="34" charset="0"/>
            </a:endParaRPr>
          </a:p>
        </p:txBody>
      </p:sp>
      <p:sp>
        <p:nvSpPr>
          <p:cNvPr id="3" name="Content Placeholder 2">
            <a:extLst>
              <a:ext uri="{FF2B5EF4-FFF2-40B4-BE49-F238E27FC236}">
                <a16:creationId xmlns:a16="http://schemas.microsoft.com/office/drawing/2014/main" id="{CDBD2DE5-41D9-CE54-DE1E-B6911C668BDB}"/>
              </a:ext>
            </a:extLst>
          </p:cNvPr>
          <p:cNvSpPr>
            <a:spLocks noGrp="1"/>
          </p:cNvSpPr>
          <p:nvPr>
            <p:ph idx="1"/>
          </p:nvPr>
        </p:nvSpPr>
        <p:spPr>
          <a:xfrm>
            <a:off x="268288" y="1497360"/>
            <a:ext cx="9001000" cy="4968552"/>
          </a:xfrm>
        </p:spPr>
        <p:txBody>
          <a:bodyPr/>
          <a:lstStyle/>
          <a:p>
            <a:pPr>
              <a:lnSpc>
                <a:spcPct val="90000"/>
              </a:lnSpc>
              <a:spcBef>
                <a:spcPts val="800"/>
              </a:spcBef>
              <a:spcAft>
                <a:spcPts val="0"/>
              </a:spcAft>
            </a:pPr>
            <a:r>
              <a:rPr lang="en-US" sz="2000" kern="1200" dirty="0">
                <a:solidFill>
                  <a:srgbClr val="0070C0"/>
                </a:solidFill>
                <a:cs typeface="Calibri" panose="020F0502020204030204" pitchFamily="34" charset="0"/>
              </a:rPr>
              <a:t>This manufacturing and supply chain for the </a:t>
            </a:r>
            <a:r>
              <a:rPr lang="en-US" sz="2000" kern="1200" dirty="0" err="1">
                <a:solidFill>
                  <a:srgbClr val="0070C0"/>
                </a:solidFill>
                <a:cs typeface="Calibri" panose="020F0502020204030204" pitchFamily="34" charset="0"/>
              </a:rPr>
              <a:t>Oncodrug</a:t>
            </a:r>
            <a:r>
              <a:rPr lang="en-US" sz="2000" kern="1200" dirty="0">
                <a:solidFill>
                  <a:srgbClr val="0070C0"/>
                </a:solidFill>
                <a:cs typeface="Calibri" panose="020F0502020204030204" pitchFamily="34" charset="0"/>
              </a:rPr>
              <a:t> product was mapped.   </a:t>
            </a:r>
          </a:p>
          <a:p>
            <a:pPr>
              <a:lnSpc>
                <a:spcPct val="90000"/>
              </a:lnSpc>
              <a:spcBef>
                <a:spcPts val="800"/>
              </a:spcBef>
              <a:spcAft>
                <a:spcPts val="0"/>
              </a:spcAft>
            </a:pPr>
            <a:r>
              <a:rPr lang="en-US" sz="2000" b="0" dirty="0">
                <a:cs typeface="Calibri"/>
              </a:rPr>
              <a:t>This map is shown on the next slide.</a:t>
            </a:r>
            <a:endParaRPr lang="en-US" sz="2000" b="0" dirty="0">
              <a:ea typeface="+mn-lt"/>
              <a:cs typeface="Calibri"/>
            </a:endParaRPr>
          </a:p>
          <a:p>
            <a:pPr>
              <a:lnSpc>
                <a:spcPct val="90000"/>
              </a:lnSpc>
              <a:spcBef>
                <a:spcPts val="800"/>
              </a:spcBef>
              <a:spcAft>
                <a:spcPts val="0"/>
              </a:spcAft>
            </a:pPr>
            <a:r>
              <a:rPr lang="en-US" sz="2000" b="0" dirty="0">
                <a:cs typeface="Calibri"/>
              </a:rPr>
              <a:t>A Risk Assessment exercise was then performed</a:t>
            </a:r>
            <a:r>
              <a:rPr lang="en-US" sz="2000" b="0" i="1" dirty="0">
                <a:cs typeface="Calibri"/>
              </a:rPr>
              <a:t> </a:t>
            </a:r>
            <a:r>
              <a:rPr lang="en-US" sz="2000" b="0" dirty="0">
                <a:cs typeface="Calibri"/>
              </a:rPr>
              <a:t>to assess the Product Availability risks related to quality / manufacturing issues for the drug substance and drug product manufacturing sites, as well as at the critical component supplier.</a:t>
            </a:r>
            <a:endParaRPr lang="en-US" sz="2000" b="0" dirty="0">
              <a:ea typeface="+mn-lt"/>
              <a:cs typeface="Calibri"/>
            </a:endParaRPr>
          </a:p>
          <a:p>
            <a:pPr>
              <a:lnSpc>
                <a:spcPct val="90000"/>
              </a:lnSpc>
              <a:spcBef>
                <a:spcPts val="800"/>
              </a:spcBef>
              <a:spcAft>
                <a:spcPts val="0"/>
              </a:spcAft>
            </a:pPr>
            <a:r>
              <a:rPr lang="en-US" sz="2000" b="0" dirty="0">
                <a:cs typeface="Calibri"/>
              </a:rPr>
              <a:t>The first part of the </a:t>
            </a:r>
            <a:r>
              <a:rPr lang="en-US" sz="2000" b="0" dirty="0">
                <a:solidFill>
                  <a:srgbClr val="7030A0"/>
                </a:solidFill>
                <a:cs typeface="Calibri"/>
              </a:rPr>
              <a:t>Risk Assessment </a:t>
            </a:r>
            <a:r>
              <a:rPr lang="en-US" sz="2000" b="0" dirty="0">
                <a:cs typeface="Calibri"/>
              </a:rPr>
              <a:t>was</a:t>
            </a:r>
            <a:r>
              <a:rPr lang="en-US" sz="2000" b="0" dirty="0">
                <a:solidFill>
                  <a:srgbClr val="7030A0"/>
                </a:solidFill>
                <a:cs typeface="Calibri"/>
              </a:rPr>
              <a:t> </a:t>
            </a:r>
            <a:r>
              <a:rPr lang="en-US" sz="2000" dirty="0">
                <a:solidFill>
                  <a:srgbClr val="7030A0"/>
                </a:solidFill>
                <a:cs typeface="Calibri"/>
              </a:rPr>
              <a:t>Hazard Identification</a:t>
            </a:r>
            <a:r>
              <a:rPr lang="en-US" sz="2000" b="0" dirty="0">
                <a:solidFill>
                  <a:srgbClr val="7030A0"/>
                </a:solidFill>
                <a:cs typeface="Calibri"/>
              </a:rPr>
              <a:t>.</a:t>
            </a:r>
            <a:r>
              <a:rPr lang="en-US" sz="2000" b="0" dirty="0">
                <a:cs typeface="Calibri"/>
              </a:rPr>
              <a:t> </a:t>
            </a:r>
          </a:p>
          <a:p>
            <a:pPr lvl="1">
              <a:lnSpc>
                <a:spcPct val="90000"/>
              </a:lnSpc>
              <a:spcBef>
                <a:spcPts val="800"/>
              </a:spcBef>
              <a:spcAft>
                <a:spcPts val="0"/>
              </a:spcAft>
            </a:pPr>
            <a:r>
              <a:rPr lang="en-US" sz="2000" dirty="0">
                <a:ea typeface="+mn-ea"/>
                <a:cs typeface="Calibri"/>
              </a:rPr>
              <a:t>This was performed using an Ishikawa (Fishbone) Analysis, which served as a brainstorming tool.</a:t>
            </a:r>
          </a:p>
          <a:p>
            <a:pPr lvl="1">
              <a:lnSpc>
                <a:spcPct val="90000"/>
              </a:lnSpc>
              <a:spcBef>
                <a:spcPts val="800"/>
              </a:spcBef>
              <a:spcAft>
                <a:spcPts val="0"/>
              </a:spcAft>
            </a:pPr>
            <a:r>
              <a:rPr lang="en-US" sz="2000" dirty="0">
                <a:ea typeface="+mn-ea"/>
                <a:cs typeface="Calibri"/>
              </a:rPr>
              <a:t>A separate Ishikawa diagram was generated for each manufacturing site (drug substance and drug product), as well as at the critical component supplier site.</a:t>
            </a:r>
          </a:p>
          <a:p>
            <a:pPr lvl="1">
              <a:lnSpc>
                <a:spcPct val="90000"/>
              </a:lnSpc>
              <a:spcBef>
                <a:spcPts val="800"/>
              </a:spcBef>
              <a:spcAft>
                <a:spcPts val="0"/>
              </a:spcAft>
            </a:pPr>
            <a:r>
              <a:rPr lang="en-US" sz="2000" dirty="0">
                <a:ea typeface="+mn-ea"/>
                <a:cs typeface="Calibri"/>
              </a:rPr>
              <a:t>The Ishikawa diagram that was generated for Site A (a manufacturer of the drug product in Ireland) is shown on slide 15.</a:t>
            </a:r>
          </a:p>
        </p:txBody>
      </p:sp>
      <p:sp>
        <p:nvSpPr>
          <p:cNvPr id="5" name="TextBox 4">
            <a:extLst>
              <a:ext uri="{FF2B5EF4-FFF2-40B4-BE49-F238E27FC236}">
                <a16:creationId xmlns:a16="http://schemas.microsoft.com/office/drawing/2014/main" id="{274D2D28-0CD6-49F7-BA43-6FAA80A28A29}"/>
              </a:ext>
            </a:extLst>
          </p:cNvPr>
          <p:cNvSpPr txBox="1"/>
          <p:nvPr/>
        </p:nvSpPr>
        <p:spPr bwMode="auto">
          <a:xfrm>
            <a:off x="202132" y="6797466"/>
            <a:ext cx="8981256" cy="38852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and figures submitted to the ICH Q9(R1) EWG by the</a:t>
            </a:r>
            <a:r>
              <a:rPr lang="en-IE" sz="1000" i="1" dirty="0">
                <a:solidFill>
                  <a:schemeClr val="tx1">
                    <a:lumMod val="65000"/>
                    <a:lumOff val="35000"/>
                  </a:schemeClr>
                </a:solidFill>
              </a:rPr>
              <a:t>International Society for Pharmaceutical Engineering</a:t>
            </a:r>
            <a:r>
              <a:rPr lang="en-US" sz="1000" i="1" dirty="0">
                <a:solidFill>
                  <a:schemeClr val="tx1">
                    <a:lumMod val="65000"/>
                    <a:lumOff val="35000"/>
                  </a:schemeClr>
                </a:solidFill>
              </a:rPr>
              <a:t> (ISPE).</a:t>
            </a:r>
            <a:endParaRPr lang="en-IE" sz="1000" i="1" dirty="0">
              <a:solidFill>
                <a:schemeClr val="tx1">
                  <a:lumMod val="65000"/>
                  <a:lumOff val="35000"/>
                </a:schemeClr>
              </a:solidFill>
            </a:endParaRPr>
          </a:p>
        </p:txBody>
      </p:sp>
    </p:spTree>
    <p:extLst>
      <p:ext uri="{BB962C8B-B14F-4D97-AF65-F5344CB8AC3E}">
        <p14:creationId xmlns:p14="http://schemas.microsoft.com/office/powerpoint/2010/main" val="31353891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B89B0-018E-8B4F-2712-9685D3BD3F34}"/>
              </a:ext>
            </a:extLst>
          </p:cNvPr>
          <p:cNvSpPr>
            <a:spLocks noGrp="1"/>
          </p:cNvSpPr>
          <p:nvPr>
            <p:ph type="title"/>
          </p:nvPr>
        </p:nvSpPr>
        <p:spPr>
          <a:xfrm>
            <a:off x="3141532" y="537929"/>
            <a:ext cx="7563771" cy="790575"/>
          </a:xfrm>
        </p:spPr>
        <p:txBody>
          <a:bodyPr/>
          <a:lstStyle/>
          <a:p>
            <a:pPr algn="ctr"/>
            <a:endParaRPr lang="en-US" sz="2400" b="0" dirty="0">
              <a:ea typeface="+mj-lt"/>
              <a:cs typeface="+mj-lt"/>
            </a:endParaRPr>
          </a:p>
          <a:p>
            <a:endParaRPr lang="en-US" sz="1800" b="0" dirty="0">
              <a:ea typeface="+mj-lt"/>
              <a:cs typeface="+mj-lt"/>
            </a:endParaRPr>
          </a:p>
          <a:p>
            <a:pPr algn="ctr"/>
            <a:endParaRPr lang="en-US" sz="2400" b="0" dirty="0">
              <a:ea typeface="+mj-lt"/>
              <a:cs typeface="+mj-lt"/>
            </a:endParaRPr>
          </a:p>
          <a:p>
            <a:pPr algn="ctr"/>
            <a:endParaRPr lang="en-US" sz="2400" b="0" dirty="0">
              <a:ea typeface="+mj-lt"/>
              <a:cs typeface="+mj-lt"/>
            </a:endParaRPr>
          </a:p>
          <a:p>
            <a:endParaRPr lang="en-US" sz="2400" dirty="0"/>
          </a:p>
        </p:txBody>
      </p:sp>
      <p:sp>
        <p:nvSpPr>
          <p:cNvPr id="7" name="Content Placeholder 6">
            <a:extLst>
              <a:ext uri="{FF2B5EF4-FFF2-40B4-BE49-F238E27FC236}">
                <a16:creationId xmlns:a16="http://schemas.microsoft.com/office/drawing/2014/main" id="{04511AE1-2C4D-AC63-0BB3-4DED1E084BEE}"/>
              </a:ext>
            </a:extLst>
          </p:cNvPr>
          <p:cNvSpPr>
            <a:spLocks noGrp="1"/>
          </p:cNvSpPr>
          <p:nvPr>
            <p:ph idx="4294967295"/>
          </p:nvPr>
        </p:nvSpPr>
        <p:spPr>
          <a:xfrm>
            <a:off x="568938" y="1824076"/>
            <a:ext cx="9066366" cy="5353050"/>
          </a:xfrm>
        </p:spPr>
        <p:txBody>
          <a:bodyPr vert="horz" lIns="91440" tIns="45720" rIns="91440" bIns="45720" rtlCol="0" anchor="t">
            <a:normAutofit/>
          </a:bodyPr>
          <a:lstStyle/>
          <a:p>
            <a:pPr marL="342900" indent="-342900">
              <a:spcBef>
                <a:spcPts val="1200"/>
              </a:spcBef>
            </a:pPr>
            <a:endParaRPr lang="en-US" sz="1800" b="0" dirty="0">
              <a:cs typeface="Arial"/>
            </a:endParaRPr>
          </a:p>
          <a:p>
            <a:pPr marL="342900" indent="-342900"/>
            <a:endParaRPr lang="en-US" sz="2200" b="0" dirty="0">
              <a:cs typeface="Calibri" panose="020F0502020204030204"/>
            </a:endParaRPr>
          </a:p>
          <a:p>
            <a:pPr marL="0" indent="0">
              <a:buNone/>
            </a:pPr>
            <a:endParaRPr lang="en-US" sz="2200" dirty="0">
              <a:cs typeface="Calibri" panose="020F0502020204030204"/>
            </a:endParaRPr>
          </a:p>
        </p:txBody>
      </p:sp>
      <p:grpSp>
        <p:nvGrpSpPr>
          <p:cNvPr id="61" name="Group 60">
            <a:extLst>
              <a:ext uri="{FF2B5EF4-FFF2-40B4-BE49-F238E27FC236}">
                <a16:creationId xmlns:a16="http://schemas.microsoft.com/office/drawing/2014/main" id="{85DA5CD8-E107-0AFA-3014-5AFC94105C68}"/>
              </a:ext>
            </a:extLst>
          </p:cNvPr>
          <p:cNvGrpSpPr/>
          <p:nvPr/>
        </p:nvGrpSpPr>
        <p:grpSpPr>
          <a:xfrm>
            <a:off x="118296" y="345232"/>
            <a:ext cx="12031312" cy="6270446"/>
            <a:chOff x="118296" y="51450"/>
            <a:chExt cx="12031312" cy="6270446"/>
          </a:xfrm>
        </p:grpSpPr>
        <p:pic>
          <p:nvPicPr>
            <p:cNvPr id="3" name="Picture 2" descr="Image result for sterile vial clip art">
              <a:extLst>
                <a:ext uri="{FF2B5EF4-FFF2-40B4-BE49-F238E27FC236}">
                  <a16:creationId xmlns:a16="http://schemas.microsoft.com/office/drawing/2014/main" id="{5BA92047-A160-479B-39C6-BE48A82F02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5093" y="2280933"/>
              <a:ext cx="1011430" cy="105357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Image result for sterile vial clip art">
              <a:extLst>
                <a:ext uri="{FF2B5EF4-FFF2-40B4-BE49-F238E27FC236}">
                  <a16:creationId xmlns:a16="http://schemas.microsoft.com/office/drawing/2014/main" id="{B4D57FCD-3B63-D647-4DF7-74967E0AB4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5450" y="4111142"/>
              <a:ext cx="1011430" cy="105357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Image result for storage drum clip art">
              <a:extLst>
                <a:ext uri="{FF2B5EF4-FFF2-40B4-BE49-F238E27FC236}">
                  <a16:creationId xmlns:a16="http://schemas.microsoft.com/office/drawing/2014/main" id="{5F8CDBA3-0A06-D278-D43F-9522BEE3601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97608" y="1698996"/>
              <a:ext cx="504983" cy="77822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Image result for storage drum clip art">
              <a:extLst>
                <a:ext uri="{FF2B5EF4-FFF2-40B4-BE49-F238E27FC236}">
                  <a16:creationId xmlns:a16="http://schemas.microsoft.com/office/drawing/2014/main" id="{12284640-B9D0-A1BC-CB9B-6065F5B4D97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12200" y="3079577"/>
              <a:ext cx="504983" cy="77822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6C3BF22B-FE08-D688-BBF5-7C7BCC4D880E}"/>
                </a:ext>
              </a:extLst>
            </p:cNvPr>
            <p:cNvSpPr txBox="1"/>
            <p:nvPr/>
          </p:nvSpPr>
          <p:spPr>
            <a:xfrm>
              <a:off x="358107" y="2427088"/>
              <a:ext cx="2383986" cy="504497"/>
            </a:xfrm>
            <a:prstGeom prst="rect">
              <a:avLst/>
            </a:prstGeom>
            <a:noFill/>
          </p:spPr>
          <p:txBody>
            <a:bodyPr wrap="none" lIns="91440" tIns="45720" rIns="91440" bIns="45720" rtlCol="0" anchor="t">
              <a:spAutoFit/>
            </a:bodyPr>
            <a:lstStyle/>
            <a:p>
              <a:pPr algn="ctr"/>
              <a:r>
                <a:rPr lang="en-US" sz="1400" dirty="0">
                  <a:solidFill>
                    <a:schemeClr val="tx1"/>
                  </a:solidFill>
                  <a:latin typeface="Arial"/>
                  <a:cs typeface="Lucida Sans Unicode"/>
                </a:rPr>
                <a:t>Drug substance (Europe)</a:t>
              </a:r>
            </a:p>
            <a:p>
              <a:pPr algn="ctr"/>
              <a:r>
                <a:rPr lang="en-US" sz="1400" dirty="0">
                  <a:solidFill>
                    <a:schemeClr val="tx1"/>
                  </a:solidFill>
                  <a:latin typeface="Arial"/>
                  <a:cs typeface="Lucida Sans Unicode"/>
                </a:rPr>
                <a:t>CMO #1</a:t>
              </a:r>
            </a:p>
          </p:txBody>
        </p:sp>
        <p:sp>
          <p:nvSpPr>
            <p:cNvPr id="10" name="TextBox 9">
              <a:extLst>
                <a:ext uri="{FF2B5EF4-FFF2-40B4-BE49-F238E27FC236}">
                  <a16:creationId xmlns:a16="http://schemas.microsoft.com/office/drawing/2014/main" id="{918523A0-CC4E-B41F-6DBB-584740154B91}"/>
                </a:ext>
              </a:extLst>
            </p:cNvPr>
            <p:cNvSpPr txBox="1"/>
            <p:nvPr/>
          </p:nvSpPr>
          <p:spPr>
            <a:xfrm>
              <a:off x="445916" y="3950346"/>
              <a:ext cx="2190023" cy="504497"/>
            </a:xfrm>
            <a:prstGeom prst="rect">
              <a:avLst/>
            </a:prstGeom>
            <a:noFill/>
          </p:spPr>
          <p:txBody>
            <a:bodyPr wrap="none" lIns="91440" tIns="45720" rIns="91440" bIns="45720" rtlCol="0" anchor="t">
              <a:spAutoFit/>
            </a:bodyPr>
            <a:lstStyle/>
            <a:p>
              <a:pPr algn="ctr"/>
              <a:r>
                <a:rPr lang="en-US" sz="1400" dirty="0">
                  <a:solidFill>
                    <a:schemeClr val="tx1"/>
                  </a:solidFill>
                  <a:latin typeface="Arial"/>
                  <a:cs typeface="Lucida Sans Unicode"/>
                </a:rPr>
                <a:t>Drug substance (Asia) </a:t>
              </a:r>
              <a:br>
                <a:rPr lang="en-US" sz="1400" dirty="0">
                  <a:solidFill>
                    <a:schemeClr val="tx1"/>
                  </a:solidFill>
                </a:rPr>
              </a:br>
              <a:r>
                <a:rPr lang="en-US" sz="1400" dirty="0">
                  <a:solidFill>
                    <a:schemeClr val="tx1"/>
                  </a:solidFill>
                  <a:latin typeface="Arial"/>
                  <a:cs typeface="Lucida Sans Unicode"/>
                </a:rPr>
                <a:t>CMO #2</a:t>
              </a:r>
            </a:p>
          </p:txBody>
        </p:sp>
        <p:sp>
          <p:nvSpPr>
            <p:cNvPr id="11" name="TextBox 10">
              <a:extLst>
                <a:ext uri="{FF2B5EF4-FFF2-40B4-BE49-F238E27FC236}">
                  <a16:creationId xmlns:a16="http://schemas.microsoft.com/office/drawing/2014/main" id="{E6818773-9ECF-C2D4-B1AF-B3FC7252A0AB}"/>
                </a:ext>
              </a:extLst>
            </p:cNvPr>
            <p:cNvSpPr txBox="1"/>
            <p:nvPr/>
          </p:nvSpPr>
          <p:spPr>
            <a:xfrm>
              <a:off x="4179274" y="3220299"/>
              <a:ext cx="1401346" cy="710579"/>
            </a:xfrm>
            <a:prstGeom prst="rect">
              <a:avLst/>
            </a:prstGeom>
            <a:noFill/>
          </p:spPr>
          <p:txBody>
            <a:bodyPr wrap="none" lIns="91440" tIns="45720" rIns="91440" bIns="45720" rtlCol="0" anchor="t">
              <a:spAutoFit/>
            </a:bodyPr>
            <a:lstStyle/>
            <a:p>
              <a:pPr algn="ctr"/>
              <a:r>
                <a:rPr lang="en-US" sz="1400" dirty="0">
                  <a:solidFill>
                    <a:schemeClr val="tx1"/>
                  </a:solidFill>
                  <a:latin typeface="Arial"/>
                  <a:cs typeface="Lucida Sans Unicode"/>
                </a:rPr>
                <a:t>Drug product </a:t>
              </a:r>
              <a:br>
                <a:rPr lang="en-US" sz="1400" dirty="0">
                  <a:solidFill>
                    <a:schemeClr val="tx1"/>
                  </a:solidFill>
                </a:rPr>
              </a:br>
              <a:r>
                <a:rPr lang="en-US" sz="1400" dirty="0">
                  <a:solidFill>
                    <a:schemeClr val="tx1"/>
                  </a:solidFill>
                  <a:latin typeface="Arial"/>
                  <a:cs typeface="Lucida Sans Unicode"/>
                </a:rPr>
                <a:t>(Ireland)</a:t>
              </a:r>
            </a:p>
            <a:p>
              <a:pPr algn="ctr"/>
              <a:r>
                <a:rPr lang="en-US" sz="1400" dirty="0">
                  <a:solidFill>
                    <a:schemeClr val="tx1"/>
                  </a:solidFill>
                  <a:latin typeface="Arial"/>
                  <a:cs typeface="Lucida Sans Unicode"/>
                </a:rPr>
                <a:t>Site A</a:t>
              </a:r>
            </a:p>
          </p:txBody>
        </p:sp>
        <p:sp>
          <p:nvSpPr>
            <p:cNvPr id="12" name="TextBox 11">
              <a:extLst>
                <a:ext uri="{FF2B5EF4-FFF2-40B4-BE49-F238E27FC236}">
                  <a16:creationId xmlns:a16="http://schemas.microsoft.com/office/drawing/2014/main" id="{08132070-2C2B-1B9A-E537-6EA8F54FD903}"/>
                </a:ext>
              </a:extLst>
            </p:cNvPr>
            <p:cNvSpPr txBox="1"/>
            <p:nvPr/>
          </p:nvSpPr>
          <p:spPr>
            <a:xfrm>
              <a:off x="4228720" y="5032070"/>
              <a:ext cx="1401346" cy="710579"/>
            </a:xfrm>
            <a:prstGeom prst="rect">
              <a:avLst/>
            </a:prstGeom>
            <a:noFill/>
          </p:spPr>
          <p:txBody>
            <a:bodyPr wrap="none" lIns="91440" tIns="45720" rIns="91440" bIns="45720" rtlCol="0" anchor="t">
              <a:spAutoFit/>
            </a:bodyPr>
            <a:lstStyle/>
            <a:p>
              <a:pPr algn="ctr"/>
              <a:r>
                <a:rPr lang="en-US" sz="1400" dirty="0">
                  <a:solidFill>
                    <a:schemeClr val="tx1"/>
                  </a:solidFill>
                  <a:latin typeface="Arial"/>
                  <a:cs typeface="Lucida Sans Unicode"/>
                </a:rPr>
                <a:t>Drug product </a:t>
              </a:r>
              <a:br>
                <a:rPr lang="en-US" sz="1400" dirty="0">
                  <a:solidFill>
                    <a:schemeClr val="tx1"/>
                  </a:solidFill>
                </a:rPr>
              </a:br>
              <a:r>
                <a:rPr lang="en-US" sz="1400" dirty="0">
                  <a:solidFill>
                    <a:schemeClr val="tx1"/>
                  </a:solidFill>
                  <a:latin typeface="Arial"/>
                  <a:cs typeface="Lucida Sans Unicode"/>
                </a:rPr>
                <a:t>(Singapore) </a:t>
              </a:r>
              <a:endParaRPr lang="en-US" sz="1400" dirty="0">
                <a:solidFill>
                  <a:schemeClr val="tx1"/>
                </a:solidFill>
              </a:endParaRPr>
            </a:p>
            <a:p>
              <a:pPr algn="ctr"/>
              <a:r>
                <a:rPr lang="en-US" sz="1400" dirty="0">
                  <a:solidFill>
                    <a:schemeClr val="tx1"/>
                  </a:solidFill>
                  <a:latin typeface="Arial"/>
                  <a:cs typeface="Lucida Sans Unicode"/>
                </a:rPr>
                <a:t>Site B</a:t>
              </a:r>
              <a:r>
                <a:rPr lang="en-US" sz="1400" dirty="0">
                  <a:latin typeface="Arial"/>
                  <a:cs typeface="Lucida Sans Unicode"/>
                </a:rPr>
                <a:t>)</a:t>
              </a:r>
            </a:p>
          </p:txBody>
        </p:sp>
        <p:sp>
          <p:nvSpPr>
            <p:cNvPr id="13" name="TextBox 12">
              <a:extLst>
                <a:ext uri="{FF2B5EF4-FFF2-40B4-BE49-F238E27FC236}">
                  <a16:creationId xmlns:a16="http://schemas.microsoft.com/office/drawing/2014/main" id="{F2B2A552-9B1A-A5B4-4668-B405F89356B7}"/>
                </a:ext>
              </a:extLst>
            </p:cNvPr>
            <p:cNvSpPr txBox="1"/>
            <p:nvPr/>
          </p:nvSpPr>
          <p:spPr>
            <a:xfrm>
              <a:off x="8153791" y="1102688"/>
              <a:ext cx="1326004" cy="4471673"/>
            </a:xfrm>
            <a:prstGeom prst="rect">
              <a:avLst/>
            </a:prstGeom>
            <a:noFill/>
          </p:spPr>
          <p:txBody>
            <a:bodyPr wrap="none" lIns="91440" tIns="45720" rIns="91440" bIns="45720" rtlCol="0" anchor="t">
              <a:spAutoFit/>
            </a:bodyPr>
            <a:lstStyle/>
            <a:p>
              <a:pPr algn="ctr"/>
              <a:r>
                <a:rPr lang="en-US" sz="1250" dirty="0">
                  <a:solidFill>
                    <a:schemeClr val="tx1"/>
                  </a:solidFill>
                  <a:latin typeface="Arial"/>
                  <a:cs typeface="Lucida Sans Unicode"/>
                </a:rPr>
                <a:t>Latin &amp; Central</a:t>
              </a:r>
            </a:p>
            <a:p>
              <a:pPr algn="ctr"/>
              <a:r>
                <a:rPr lang="en-US" sz="1250" dirty="0">
                  <a:solidFill>
                    <a:schemeClr val="tx1"/>
                  </a:solidFill>
                  <a:latin typeface="Arial"/>
                  <a:cs typeface="Lucida Sans Unicode"/>
                </a:rPr>
                <a:t>America</a:t>
              </a:r>
            </a:p>
            <a:p>
              <a:pPr algn="ctr"/>
              <a:endParaRPr lang="en-US" sz="1400" dirty="0">
                <a:solidFill>
                  <a:schemeClr val="tx1"/>
                </a:solidFill>
              </a:endParaRPr>
            </a:p>
            <a:p>
              <a:pPr algn="ctr"/>
              <a:endParaRPr lang="en-US" sz="1250" dirty="0">
                <a:solidFill>
                  <a:schemeClr val="tx1"/>
                </a:solidFill>
              </a:endParaRPr>
            </a:p>
            <a:p>
              <a:pPr algn="ctr"/>
              <a:r>
                <a:rPr lang="en-US" sz="1250" dirty="0">
                  <a:solidFill>
                    <a:schemeClr val="tx1"/>
                  </a:solidFill>
                  <a:latin typeface="Arial"/>
                  <a:cs typeface="Lucida Sans Unicode"/>
                </a:rPr>
                <a:t>USA &amp; Canada</a:t>
              </a:r>
            </a:p>
            <a:p>
              <a:pPr algn="ctr"/>
              <a:endParaRPr lang="en-US" sz="1250" dirty="0">
                <a:solidFill>
                  <a:schemeClr val="tx1"/>
                </a:solidFill>
              </a:endParaRPr>
            </a:p>
            <a:p>
              <a:pPr algn="ctr"/>
              <a:endParaRPr lang="en-US" sz="1250" dirty="0">
                <a:solidFill>
                  <a:schemeClr val="tx1"/>
                </a:solidFill>
              </a:endParaRPr>
            </a:p>
            <a:p>
              <a:pPr algn="ctr"/>
              <a:r>
                <a:rPr lang="en-US" sz="1250" dirty="0">
                  <a:solidFill>
                    <a:schemeClr val="tx1"/>
                  </a:solidFill>
                  <a:latin typeface="Arial"/>
                  <a:cs typeface="Lucida Sans Unicode"/>
                </a:rPr>
                <a:t>Europe </a:t>
              </a:r>
            </a:p>
            <a:p>
              <a:pPr algn="ctr"/>
              <a:r>
                <a:rPr lang="en-US" sz="1250" dirty="0">
                  <a:solidFill>
                    <a:schemeClr val="tx1"/>
                  </a:solidFill>
                  <a:latin typeface="Arial"/>
                  <a:cs typeface="Lucida Sans Unicode"/>
                </a:rPr>
                <a:t>&amp; Africa</a:t>
              </a:r>
            </a:p>
            <a:p>
              <a:pPr algn="ctr"/>
              <a:endParaRPr lang="en-US" sz="1250" dirty="0">
                <a:solidFill>
                  <a:schemeClr val="tx1"/>
                </a:solidFill>
              </a:endParaRPr>
            </a:p>
            <a:p>
              <a:pPr algn="ctr"/>
              <a:endParaRPr lang="en-US" sz="800" dirty="0">
                <a:solidFill>
                  <a:schemeClr val="tx1"/>
                </a:solidFill>
              </a:endParaRPr>
            </a:p>
            <a:p>
              <a:pPr algn="ctr"/>
              <a:endParaRPr lang="en-US" sz="1250" dirty="0">
                <a:solidFill>
                  <a:schemeClr val="tx1"/>
                </a:solidFill>
              </a:endParaRPr>
            </a:p>
            <a:p>
              <a:pPr algn="ctr"/>
              <a:r>
                <a:rPr lang="en-US" sz="1250" dirty="0">
                  <a:solidFill>
                    <a:schemeClr val="tx1"/>
                  </a:solidFill>
                  <a:latin typeface="Arial"/>
                  <a:cs typeface="Lucida Sans Unicode"/>
                </a:rPr>
                <a:t>Russian  </a:t>
              </a:r>
            </a:p>
            <a:p>
              <a:pPr algn="ctr"/>
              <a:r>
                <a:rPr lang="en-US" sz="1250" dirty="0">
                  <a:solidFill>
                    <a:schemeClr val="tx1"/>
                  </a:solidFill>
                  <a:latin typeface="Arial"/>
                  <a:cs typeface="Lucida Sans Unicode"/>
                </a:rPr>
                <a:t>Federation</a:t>
              </a:r>
            </a:p>
            <a:p>
              <a:pPr algn="ctr"/>
              <a:endParaRPr lang="en-US" sz="1250" dirty="0">
                <a:solidFill>
                  <a:schemeClr val="tx1"/>
                </a:solidFill>
              </a:endParaRPr>
            </a:p>
            <a:p>
              <a:pPr algn="ctr"/>
              <a:endParaRPr lang="en-US" sz="1250" dirty="0">
                <a:solidFill>
                  <a:schemeClr val="tx1"/>
                </a:solidFill>
              </a:endParaRPr>
            </a:p>
            <a:p>
              <a:pPr algn="ctr"/>
              <a:r>
                <a:rPr lang="en-US" sz="1250" dirty="0">
                  <a:solidFill>
                    <a:schemeClr val="tx1"/>
                  </a:solidFill>
                  <a:latin typeface="Arial"/>
                  <a:cs typeface="Lucida Sans Unicode"/>
                </a:rPr>
                <a:t>China</a:t>
              </a:r>
            </a:p>
            <a:p>
              <a:pPr algn="ctr"/>
              <a:endParaRPr lang="en-US" sz="600" dirty="0">
                <a:solidFill>
                  <a:schemeClr val="tx1"/>
                </a:solidFill>
              </a:endParaRPr>
            </a:p>
            <a:p>
              <a:pPr algn="ctr"/>
              <a:endParaRPr lang="en-US" sz="1250" dirty="0">
                <a:solidFill>
                  <a:schemeClr val="tx1"/>
                </a:solidFill>
              </a:endParaRPr>
            </a:p>
            <a:p>
              <a:pPr algn="ctr"/>
              <a:endParaRPr lang="en-US" sz="1250" dirty="0">
                <a:solidFill>
                  <a:schemeClr val="tx1"/>
                </a:solidFill>
              </a:endParaRPr>
            </a:p>
            <a:p>
              <a:pPr algn="ctr"/>
              <a:r>
                <a:rPr lang="en-US" sz="1250" dirty="0">
                  <a:solidFill>
                    <a:schemeClr val="tx1"/>
                  </a:solidFill>
                  <a:latin typeface="Arial"/>
                  <a:cs typeface="Lucida Sans Unicode"/>
                </a:rPr>
                <a:t>Japan</a:t>
              </a:r>
            </a:p>
            <a:p>
              <a:pPr algn="ctr"/>
              <a:endParaRPr lang="en-US" sz="1250" dirty="0">
                <a:solidFill>
                  <a:schemeClr val="tx1"/>
                </a:solidFill>
              </a:endParaRPr>
            </a:p>
            <a:p>
              <a:pPr algn="ctr"/>
              <a:endParaRPr lang="en-US" sz="1250" dirty="0">
                <a:solidFill>
                  <a:schemeClr val="tx1"/>
                </a:solidFill>
              </a:endParaRPr>
            </a:p>
            <a:p>
              <a:pPr algn="ctr"/>
              <a:r>
                <a:rPr lang="en-US" sz="1250" dirty="0">
                  <a:solidFill>
                    <a:schemeClr val="tx1"/>
                  </a:solidFill>
                  <a:latin typeface="Arial"/>
                  <a:cs typeface="Lucida Sans Unicode"/>
                </a:rPr>
                <a:t>SE Asia &amp; </a:t>
              </a:r>
              <a:br>
                <a:rPr lang="en-US" sz="1250" dirty="0">
                  <a:solidFill>
                    <a:schemeClr val="tx1"/>
                  </a:solidFill>
                  <a:latin typeface="Arial"/>
                  <a:cs typeface="Lucida Sans Unicode"/>
                </a:rPr>
              </a:br>
              <a:r>
                <a:rPr lang="en-US" sz="1250" dirty="0">
                  <a:solidFill>
                    <a:schemeClr val="tx1"/>
                  </a:solidFill>
                  <a:latin typeface="Arial"/>
                  <a:cs typeface="Lucida Sans Unicode"/>
                </a:rPr>
                <a:t>Australia</a:t>
              </a:r>
              <a:endParaRPr lang="en-US" sz="1250" dirty="0" err="1">
                <a:solidFill>
                  <a:schemeClr val="tx1"/>
                </a:solidFill>
                <a:latin typeface="Arial"/>
                <a:cs typeface="Lucida Sans Unicode"/>
              </a:endParaRPr>
            </a:p>
          </p:txBody>
        </p:sp>
        <p:grpSp>
          <p:nvGrpSpPr>
            <p:cNvPr id="14" name="Group 13">
              <a:extLst>
                <a:ext uri="{FF2B5EF4-FFF2-40B4-BE49-F238E27FC236}">
                  <a16:creationId xmlns:a16="http://schemas.microsoft.com/office/drawing/2014/main" id="{5CE40A56-84E0-D25B-5003-2DD4F1521177}"/>
                </a:ext>
              </a:extLst>
            </p:cNvPr>
            <p:cNvGrpSpPr/>
            <p:nvPr/>
          </p:nvGrpSpPr>
          <p:grpSpPr>
            <a:xfrm>
              <a:off x="6173171" y="729256"/>
              <a:ext cx="1273041" cy="4955018"/>
              <a:chOff x="6223853" y="1000697"/>
              <a:chExt cx="1273041" cy="4955018"/>
            </a:xfrm>
          </p:grpSpPr>
          <p:pic>
            <p:nvPicPr>
              <p:cNvPr id="15" name="Picture 8" descr="Image result for Small Box Icon">
                <a:extLst>
                  <a:ext uri="{FF2B5EF4-FFF2-40B4-BE49-F238E27FC236}">
                    <a16:creationId xmlns:a16="http://schemas.microsoft.com/office/drawing/2014/main" id="{33420802-26D1-EDE0-D69D-F821D070235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0535" y="1788935"/>
                <a:ext cx="803923" cy="80701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Image result for Small Box Icon">
                <a:extLst>
                  <a:ext uri="{FF2B5EF4-FFF2-40B4-BE49-F238E27FC236}">
                    <a16:creationId xmlns:a16="http://schemas.microsoft.com/office/drawing/2014/main" id="{47431CBE-21B2-FFA9-37E0-01598EDCA68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0535" y="1156335"/>
                <a:ext cx="803923" cy="80701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8" descr="Image result for Small Box Icon">
                <a:extLst>
                  <a:ext uri="{FF2B5EF4-FFF2-40B4-BE49-F238E27FC236}">
                    <a16:creationId xmlns:a16="http://schemas.microsoft.com/office/drawing/2014/main" id="{093CF725-A7FA-A8B4-1D7B-B6712F1D003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0535" y="2410264"/>
                <a:ext cx="803923" cy="80701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8" descr="Image result for Small Box Icon">
                <a:extLst>
                  <a:ext uri="{FF2B5EF4-FFF2-40B4-BE49-F238E27FC236}">
                    <a16:creationId xmlns:a16="http://schemas.microsoft.com/office/drawing/2014/main" id="{F86E46DA-5057-BDAD-F77B-858034229FF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0535" y="3177862"/>
                <a:ext cx="803923" cy="80701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Image result for Small Box Icon">
                <a:extLst>
                  <a:ext uri="{FF2B5EF4-FFF2-40B4-BE49-F238E27FC236}">
                    <a16:creationId xmlns:a16="http://schemas.microsoft.com/office/drawing/2014/main" id="{F15233B3-9DB8-814B-1EA3-35E6F3DE22E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0535" y="3810463"/>
                <a:ext cx="803923" cy="80701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Image result for Small Box Icon">
                <a:extLst>
                  <a:ext uri="{FF2B5EF4-FFF2-40B4-BE49-F238E27FC236}">
                    <a16:creationId xmlns:a16="http://schemas.microsoft.com/office/drawing/2014/main" id="{0BAFA929-2FD4-9EAC-6A46-0B48020188C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0535" y="4520454"/>
                <a:ext cx="803923" cy="80701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8" descr="Image result for Small Box Icon">
                <a:extLst>
                  <a:ext uri="{FF2B5EF4-FFF2-40B4-BE49-F238E27FC236}">
                    <a16:creationId xmlns:a16="http://schemas.microsoft.com/office/drawing/2014/main" id="{884274A1-8CE4-A345-4920-91A73AC3B5F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0535" y="5148700"/>
                <a:ext cx="803923" cy="807015"/>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43DFB140-665F-87B9-27AF-E69458DF09B6}"/>
                  </a:ext>
                </a:extLst>
              </p:cNvPr>
              <p:cNvSpPr txBox="1"/>
              <p:nvPr/>
            </p:nvSpPr>
            <p:spPr>
              <a:xfrm>
                <a:off x="6757171" y="1472742"/>
                <a:ext cx="460382" cy="240066"/>
              </a:xfrm>
              <a:prstGeom prst="rect">
                <a:avLst/>
              </a:prstGeom>
              <a:noFill/>
            </p:spPr>
            <p:txBody>
              <a:bodyPr wrap="none" rtlCol="0">
                <a:spAutoFit/>
              </a:bodyPr>
              <a:lstStyle/>
              <a:p>
                <a:r>
                  <a:rPr lang="en-US" sz="960"/>
                  <a:t>Brazil</a:t>
                </a:r>
              </a:p>
            </p:txBody>
          </p:sp>
          <p:sp>
            <p:nvSpPr>
              <p:cNvPr id="23" name="TextBox 22">
                <a:extLst>
                  <a:ext uri="{FF2B5EF4-FFF2-40B4-BE49-F238E27FC236}">
                    <a16:creationId xmlns:a16="http://schemas.microsoft.com/office/drawing/2014/main" id="{406116D7-DED6-3625-6F4A-A19CE3B84FE4}"/>
                  </a:ext>
                </a:extLst>
              </p:cNvPr>
              <p:cNvSpPr txBox="1"/>
              <p:nvPr/>
            </p:nvSpPr>
            <p:spPr>
              <a:xfrm>
                <a:off x="6742051" y="2138870"/>
                <a:ext cx="389850" cy="240066"/>
              </a:xfrm>
              <a:prstGeom prst="rect">
                <a:avLst/>
              </a:prstGeom>
              <a:noFill/>
            </p:spPr>
            <p:txBody>
              <a:bodyPr wrap="none" rtlCol="0">
                <a:spAutoFit/>
              </a:bodyPr>
              <a:lstStyle/>
              <a:p>
                <a:r>
                  <a:rPr lang="en-US" sz="960"/>
                  <a:t>USA</a:t>
                </a:r>
              </a:p>
            </p:txBody>
          </p:sp>
          <p:sp>
            <p:nvSpPr>
              <p:cNvPr id="24" name="TextBox 23">
                <a:extLst>
                  <a:ext uri="{FF2B5EF4-FFF2-40B4-BE49-F238E27FC236}">
                    <a16:creationId xmlns:a16="http://schemas.microsoft.com/office/drawing/2014/main" id="{CDB51877-2670-174C-0B33-CCFAEA2A5238}"/>
                  </a:ext>
                </a:extLst>
              </p:cNvPr>
              <p:cNvSpPr txBox="1"/>
              <p:nvPr/>
            </p:nvSpPr>
            <p:spPr>
              <a:xfrm>
                <a:off x="6733020" y="2758909"/>
                <a:ext cx="447558" cy="240066"/>
              </a:xfrm>
              <a:prstGeom prst="rect">
                <a:avLst/>
              </a:prstGeom>
              <a:noFill/>
            </p:spPr>
            <p:txBody>
              <a:bodyPr wrap="none" rtlCol="0">
                <a:spAutoFit/>
              </a:bodyPr>
              <a:lstStyle/>
              <a:p>
                <a:r>
                  <a:rPr lang="en-US" sz="960" err="1"/>
                  <a:t>Switz</a:t>
                </a:r>
                <a:endParaRPr lang="en-US" sz="960"/>
              </a:p>
            </p:txBody>
          </p:sp>
          <p:sp>
            <p:nvSpPr>
              <p:cNvPr id="25" name="TextBox 24">
                <a:extLst>
                  <a:ext uri="{FF2B5EF4-FFF2-40B4-BE49-F238E27FC236}">
                    <a16:creationId xmlns:a16="http://schemas.microsoft.com/office/drawing/2014/main" id="{9664E4A3-5CA3-EE75-61AA-529150543F7C}"/>
                  </a:ext>
                </a:extLst>
              </p:cNvPr>
              <p:cNvSpPr txBox="1"/>
              <p:nvPr/>
            </p:nvSpPr>
            <p:spPr>
              <a:xfrm>
                <a:off x="6737921" y="3526901"/>
                <a:ext cx="500458" cy="240066"/>
              </a:xfrm>
              <a:prstGeom prst="rect">
                <a:avLst/>
              </a:prstGeom>
              <a:noFill/>
            </p:spPr>
            <p:txBody>
              <a:bodyPr wrap="none" rtlCol="0">
                <a:spAutoFit/>
              </a:bodyPr>
              <a:lstStyle/>
              <a:p>
                <a:r>
                  <a:rPr lang="en-US" sz="960"/>
                  <a:t>Russia</a:t>
                </a:r>
              </a:p>
            </p:txBody>
          </p:sp>
          <p:sp>
            <p:nvSpPr>
              <p:cNvPr id="26" name="TextBox 25">
                <a:extLst>
                  <a:ext uri="{FF2B5EF4-FFF2-40B4-BE49-F238E27FC236}">
                    <a16:creationId xmlns:a16="http://schemas.microsoft.com/office/drawing/2014/main" id="{904E6412-4B86-2A3C-09D9-081768534F7C}"/>
                  </a:ext>
                </a:extLst>
              </p:cNvPr>
              <p:cNvSpPr txBox="1"/>
              <p:nvPr/>
            </p:nvSpPr>
            <p:spPr>
              <a:xfrm>
                <a:off x="6733020" y="4148873"/>
                <a:ext cx="466794" cy="240066"/>
              </a:xfrm>
              <a:prstGeom prst="rect">
                <a:avLst/>
              </a:prstGeom>
              <a:noFill/>
            </p:spPr>
            <p:txBody>
              <a:bodyPr wrap="none" rtlCol="0">
                <a:spAutoFit/>
              </a:bodyPr>
              <a:lstStyle/>
              <a:p>
                <a:r>
                  <a:rPr lang="en-US" sz="960"/>
                  <a:t>China</a:t>
                </a:r>
              </a:p>
            </p:txBody>
          </p:sp>
          <p:sp>
            <p:nvSpPr>
              <p:cNvPr id="27" name="TextBox 26">
                <a:extLst>
                  <a:ext uri="{FF2B5EF4-FFF2-40B4-BE49-F238E27FC236}">
                    <a16:creationId xmlns:a16="http://schemas.microsoft.com/office/drawing/2014/main" id="{92BBD1DF-3433-2B38-9815-41A74FEF441B}"/>
                  </a:ext>
                </a:extLst>
              </p:cNvPr>
              <p:cNvSpPr txBox="1"/>
              <p:nvPr/>
            </p:nvSpPr>
            <p:spPr>
              <a:xfrm>
                <a:off x="6757171" y="4868471"/>
                <a:ext cx="470000" cy="240066"/>
              </a:xfrm>
              <a:prstGeom prst="rect">
                <a:avLst/>
              </a:prstGeom>
              <a:noFill/>
            </p:spPr>
            <p:txBody>
              <a:bodyPr wrap="none" rtlCol="0">
                <a:spAutoFit/>
              </a:bodyPr>
              <a:lstStyle/>
              <a:p>
                <a:r>
                  <a:rPr lang="en-US" sz="960"/>
                  <a:t>Japan</a:t>
                </a:r>
              </a:p>
            </p:txBody>
          </p:sp>
          <p:sp>
            <p:nvSpPr>
              <p:cNvPr id="28" name="TextBox 27">
                <a:extLst>
                  <a:ext uri="{FF2B5EF4-FFF2-40B4-BE49-F238E27FC236}">
                    <a16:creationId xmlns:a16="http://schemas.microsoft.com/office/drawing/2014/main" id="{164B3D15-367B-641B-9E57-D9A8C89CE663}"/>
                  </a:ext>
                </a:extLst>
              </p:cNvPr>
              <p:cNvSpPr txBox="1"/>
              <p:nvPr/>
            </p:nvSpPr>
            <p:spPr>
              <a:xfrm>
                <a:off x="6507240" y="5483107"/>
                <a:ext cx="684803" cy="240066"/>
              </a:xfrm>
              <a:prstGeom prst="rect">
                <a:avLst/>
              </a:prstGeom>
              <a:noFill/>
            </p:spPr>
            <p:txBody>
              <a:bodyPr wrap="none" rtlCol="0">
                <a:spAutoFit/>
              </a:bodyPr>
              <a:lstStyle/>
              <a:p>
                <a:r>
                  <a:rPr lang="en-US" sz="960"/>
                  <a:t>Singapore</a:t>
                </a:r>
              </a:p>
            </p:txBody>
          </p:sp>
          <p:sp>
            <p:nvSpPr>
              <p:cNvPr id="29" name="TextBox 28">
                <a:extLst>
                  <a:ext uri="{FF2B5EF4-FFF2-40B4-BE49-F238E27FC236}">
                    <a16:creationId xmlns:a16="http://schemas.microsoft.com/office/drawing/2014/main" id="{0D6C05D9-BB43-D791-0163-2D53003CD547}"/>
                  </a:ext>
                </a:extLst>
              </p:cNvPr>
              <p:cNvSpPr txBox="1"/>
              <p:nvPr/>
            </p:nvSpPr>
            <p:spPr>
              <a:xfrm>
                <a:off x="6223853" y="1000697"/>
                <a:ext cx="1273041" cy="313932"/>
              </a:xfrm>
              <a:prstGeom prst="rect">
                <a:avLst/>
              </a:prstGeom>
              <a:noFill/>
            </p:spPr>
            <p:txBody>
              <a:bodyPr wrap="none" rtlCol="0">
                <a:spAutoFit/>
              </a:bodyPr>
              <a:lstStyle/>
              <a:p>
                <a:r>
                  <a:rPr lang="en-US" sz="1440" b="1"/>
                  <a:t>Packaging Site</a:t>
                </a:r>
              </a:p>
            </p:txBody>
          </p:sp>
        </p:grpSp>
        <p:sp>
          <p:nvSpPr>
            <p:cNvPr id="30" name="TextBox 29">
              <a:extLst>
                <a:ext uri="{FF2B5EF4-FFF2-40B4-BE49-F238E27FC236}">
                  <a16:creationId xmlns:a16="http://schemas.microsoft.com/office/drawing/2014/main" id="{20BE6D4D-7D4C-039E-702C-E58907916484}"/>
                </a:ext>
              </a:extLst>
            </p:cNvPr>
            <p:cNvSpPr txBox="1"/>
            <p:nvPr/>
          </p:nvSpPr>
          <p:spPr>
            <a:xfrm>
              <a:off x="118296" y="4729286"/>
              <a:ext cx="2518638" cy="1094210"/>
            </a:xfrm>
            <a:prstGeom prst="rect">
              <a:avLst/>
            </a:prstGeom>
            <a:noFill/>
          </p:spPr>
          <p:txBody>
            <a:bodyPr wrap="none" lIns="91440" tIns="45720" rIns="91440" bIns="45720" rtlCol="0" anchor="t">
              <a:spAutoFit/>
            </a:bodyPr>
            <a:lstStyle/>
            <a:p>
              <a:pPr algn="ctr"/>
              <a:r>
                <a:rPr lang="en-US" sz="1400" dirty="0">
                  <a:solidFill>
                    <a:schemeClr val="tx1"/>
                  </a:solidFill>
                  <a:latin typeface="Arial"/>
                  <a:cs typeface="Lucida Sans Unicode"/>
                </a:rPr>
                <a:t>Critical packaging </a:t>
              </a:r>
            </a:p>
            <a:p>
              <a:pPr algn="ctr"/>
              <a:r>
                <a:rPr lang="en-US" sz="1400" dirty="0">
                  <a:solidFill>
                    <a:schemeClr val="tx1"/>
                  </a:solidFill>
                  <a:latin typeface="Arial"/>
                  <a:cs typeface="Lucida Sans Unicode"/>
                </a:rPr>
                <a:t>components </a:t>
              </a:r>
              <a:br>
                <a:rPr lang="en-US" sz="1400" dirty="0">
                  <a:solidFill>
                    <a:schemeClr val="tx1"/>
                  </a:solidFill>
                </a:rPr>
              </a:br>
              <a:r>
                <a:rPr lang="en-US" sz="1400" dirty="0">
                  <a:solidFill>
                    <a:schemeClr val="tx1"/>
                  </a:solidFill>
                  <a:latin typeface="Arial"/>
                  <a:cs typeface="Lucida Sans Unicode"/>
                </a:rPr>
                <a:t>(i.e., vials, stoppers, caps): </a:t>
              </a:r>
            </a:p>
            <a:p>
              <a:pPr algn="ctr"/>
              <a:r>
                <a:rPr lang="en-US" sz="1400" dirty="0">
                  <a:solidFill>
                    <a:schemeClr val="tx1"/>
                  </a:solidFill>
                  <a:latin typeface="Arial"/>
                  <a:cs typeface="Lucida Sans Unicode"/>
                </a:rPr>
                <a:t>sole supplier with multiple </a:t>
              </a:r>
              <a:br>
                <a:rPr lang="en-US" sz="1400" dirty="0">
                  <a:solidFill>
                    <a:schemeClr val="tx1"/>
                  </a:solidFill>
                </a:rPr>
              </a:br>
              <a:r>
                <a:rPr lang="en-US" sz="1400" dirty="0">
                  <a:solidFill>
                    <a:schemeClr val="tx1"/>
                  </a:solidFill>
                  <a:latin typeface="Arial"/>
                  <a:cs typeface="Lucida Sans Unicode"/>
                </a:rPr>
                <a:t>manufacturing sites</a:t>
              </a:r>
            </a:p>
          </p:txBody>
        </p:sp>
        <p:cxnSp>
          <p:nvCxnSpPr>
            <p:cNvPr id="31" name="Straight Arrow Connector 30">
              <a:extLst>
                <a:ext uri="{FF2B5EF4-FFF2-40B4-BE49-F238E27FC236}">
                  <a16:creationId xmlns:a16="http://schemas.microsoft.com/office/drawing/2014/main" id="{E4D63097-ECE8-09C2-DDC9-968CD30DFBDC}"/>
                </a:ext>
              </a:extLst>
            </p:cNvPr>
            <p:cNvCxnSpPr/>
            <p:nvPr/>
          </p:nvCxnSpPr>
          <p:spPr>
            <a:xfrm>
              <a:off x="1925097" y="2071287"/>
              <a:ext cx="2517790" cy="656987"/>
            </a:xfrm>
            <a:prstGeom prst="straightConnector1">
              <a:avLst/>
            </a:prstGeom>
            <a:ln w="1016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5CE7DE0C-D013-BA90-CE66-621D89754EED}"/>
                </a:ext>
              </a:extLst>
            </p:cNvPr>
            <p:cNvCxnSpPr>
              <a:cxnSpLocks/>
            </p:cNvCxnSpPr>
            <p:nvPr/>
          </p:nvCxnSpPr>
          <p:spPr>
            <a:xfrm flipV="1">
              <a:off x="1959573" y="2906442"/>
              <a:ext cx="2517790" cy="656987"/>
            </a:xfrm>
            <a:prstGeom prst="straightConnector1">
              <a:avLst/>
            </a:prstGeom>
            <a:ln w="101600">
              <a:solidFill>
                <a:schemeClr val="bg2">
                  <a:lumMod val="75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B4F77A92-8E89-9565-4D28-278C34C29DE2}"/>
                </a:ext>
              </a:extLst>
            </p:cNvPr>
            <p:cNvCxnSpPr>
              <a:cxnSpLocks/>
            </p:cNvCxnSpPr>
            <p:nvPr/>
          </p:nvCxnSpPr>
          <p:spPr>
            <a:xfrm flipV="1">
              <a:off x="2412652" y="3522357"/>
              <a:ext cx="1926798" cy="1503585"/>
            </a:xfrm>
            <a:prstGeom prst="straightConnector1">
              <a:avLst/>
            </a:prstGeom>
            <a:ln w="1016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D44A1D4A-A0B3-1858-7843-6A46A27C73A6}"/>
                </a:ext>
              </a:extLst>
            </p:cNvPr>
            <p:cNvCxnSpPr>
              <a:cxnSpLocks/>
            </p:cNvCxnSpPr>
            <p:nvPr/>
          </p:nvCxnSpPr>
          <p:spPr>
            <a:xfrm flipV="1">
              <a:off x="2495488" y="4735909"/>
              <a:ext cx="2035145" cy="553198"/>
            </a:xfrm>
            <a:prstGeom prst="straightConnector1">
              <a:avLst/>
            </a:prstGeom>
            <a:ln w="1016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C037A64E-4C63-A2C3-061E-B6281E303E06}"/>
                </a:ext>
              </a:extLst>
            </p:cNvPr>
            <p:cNvSpPr txBox="1"/>
            <p:nvPr/>
          </p:nvSpPr>
          <p:spPr>
            <a:xfrm>
              <a:off x="8045152" y="762472"/>
              <a:ext cx="1710725" cy="298415"/>
            </a:xfrm>
            <a:prstGeom prst="rect">
              <a:avLst/>
            </a:prstGeom>
            <a:noFill/>
          </p:spPr>
          <p:txBody>
            <a:bodyPr wrap="none" lIns="91440" tIns="45720" rIns="91440" bIns="45720" rtlCol="0" anchor="t">
              <a:spAutoFit/>
            </a:bodyPr>
            <a:lstStyle/>
            <a:p>
              <a:r>
                <a:rPr lang="en-US" sz="1400" b="1" dirty="0">
                  <a:solidFill>
                    <a:srgbClr val="FF0000"/>
                  </a:solidFill>
                  <a:latin typeface="Arial"/>
                  <a:cs typeface="Lucida Sans Unicode"/>
                </a:rPr>
                <a:t>Markets Supplied</a:t>
              </a:r>
            </a:p>
          </p:txBody>
        </p:sp>
        <p:cxnSp>
          <p:nvCxnSpPr>
            <p:cNvPr id="36" name="Straight Arrow Connector 35">
              <a:extLst>
                <a:ext uri="{FF2B5EF4-FFF2-40B4-BE49-F238E27FC236}">
                  <a16:creationId xmlns:a16="http://schemas.microsoft.com/office/drawing/2014/main" id="{1574F25E-D3D6-5E4B-6C0A-BBD496888B4C}"/>
                </a:ext>
              </a:extLst>
            </p:cNvPr>
            <p:cNvCxnSpPr>
              <a:cxnSpLocks/>
            </p:cNvCxnSpPr>
            <p:nvPr/>
          </p:nvCxnSpPr>
          <p:spPr>
            <a:xfrm flipV="1">
              <a:off x="7336467" y="1271136"/>
              <a:ext cx="894547" cy="13909"/>
            </a:xfrm>
            <a:prstGeom prst="straightConnector1">
              <a:avLst/>
            </a:prstGeom>
            <a:ln w="1016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052C8C10-A5EA-A863-737C-CAED53A110F7}"/>
                </a:ext>
              </a:extLst>
            </p:cNvPr>
            <p:cNvCxnSpPr>
              <a:cxnSpLocks/>
            </p:cNvCxnSpPr>
            <p:nvPr/>
          </p:nvCxnSpPr>
          <p:spPr>
            <a:xfrm flipV="1">
              <a:off x="7336467" y="1998623"/>
              <a:ext cx="894547" cy="13909"/>
            </a:xfrm>
            <a:prstGeom prst="straightConnector1">
              <a:avLst/>
            </a:prstGeom>
            <a:ln w="1016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4414A48E-DD45-D75B-8CFC-7DEDED2B3BF7}"/>
                </a:ext>
              </a:extLst>
            </p:cNvPr>
            <p:cNvCxnSpPr>
              <a:cxnSpLocks/>
            </p:cNvCxnSpPr>
            <p:nvPr/>
          </p:nvCxnSpPr>
          <p:spPr>
            <a:xfrm flipV="1">
              <a:off x="7336467" y="2614776"/>
              <a:ext cx="894547" cy="13909"/>
            </a:xfrm>
            <a:prstGeom prst="straightConnector1">
              <a:avLst/>
            </a:prstGeom>
            <a:ln w="1016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9261064A-6A66-9680-1EDB-D3EDD3FAB23F}"/>
                </a:ext>
              </a:extLst>
            </p:cNvPr>
            <p:cNvCxnSpPr>
              <a:cxnSpLocks/>
            </p:cNvCxnSpPr>
            <p:nvPr/>
          </p:nvCxnSpPr>
          <p:spPr>
            <a:xfrm flipV="1">
              <a:off x="7336467" y="3366804"/>
              <a:ext cx="894547" cy="13909"/>
            </a:xfrm>
            <a:prstGeom prst="straightConnector1">
              <a:avLst/>
            </a:prstGeom>
            <a:ln w="1016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C004E174-21BC-CF9D-A237-9AE95BCFE522}"/>
                </a:ext>
              </a:extLst>
            </p:cNvPr>
            <p:cNvCxnSpPr>
              <a:cxnSpLocks/>
            </p:cNvCxnSpPr>
            <p:nvPr/>
          </p:nvCxnSpPr>
          <p:spPr>
            <a:xfrm flipV="1">
              <a:off x="7336467" y="3980646"/>
              <a:ext cx="894547" cy="13909"/>
            </a:xfrm>
            <a:prstGeom prst="straightConnector1">
              <a:avLst/>
            </a:prstGeom>
            <a:ln w="1016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27DD78D0-335A-A480-4F43-68A39C97B444}"/>
                </a:ext>
              </a:extLst>
            </p:cNvPr>
            <p:cNvCxnSpPr>
              <a:cxnSpLocks/>
            </p:cNvCxnSpPr>
            <p:nvPr/>
          </p:nvCxnSpPr>
          <p:spPr>
            <a:xfrm flipV="1">
              <a:off x="7336467" y="4675633"/>
              <a:ext cx="894547" cy="13909"/>
            </a:xfrm>
            <a:prstGeom prst="straightConnector1">
              <a:avLst/>
            </a:prstGeom>
            <a:ln w="1016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F5904097-62D6-BC2D-9F4B-A2144E98C719}"/>
                </a:ext>
              </a:extLst>
            </p:cNvPr>
            <p:cNvCxnSpPr>
              <a:cxnSpLocks/>
            </p:cNvCxnSpPr>
            <p:nvPr/>
          </p:nvCxnSpPr>
          <p:spPr>
            <a:xfrm flipV="1">
              <a:off x="7336467" y="5253944"/>
              <a:ext cx="894547" cy="13909"/>
            </a:xfrm>
            <a:prstGeom prst="straightConnector1">
              <a:avLst/>
            </a:prstGeom>
            <a:ln w="1016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51688BFC-FB08-2845-D07A-186F9C295150}"/>
                </a:ext>
              </a:extLst>
            </p:cNvPr>
            <p:cNvCxnSpPr>
              <a:cxnSpLocks/>
            </p:cNvCxnSpPr>
            <p:nvPr/>
          </p:nvCxnSpPr>
          <p:spPr>
            <a:xfrm>
              <a:off x="1959572" y="3724124"/>
              <a:ext cx="2571061" cy="790549"/>
            </a:xfrm>
            <a:prstGeom prst="straightConnector1">
              <a:avLst/>
            </a:prstGeom>
            <a:ln w="1016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57A6474E-D4B9-87D5-AEE5-CF4A7A06581E}"/>
                </a:ext>
              </a:extLst>
            </p:cNvPr>
            <p:cNvSpPr txBox="1"/>
            <p:nvPr/>
          </p:nvSpPr>
          <p:spPr>
            <a:xfrm rot="20755606">
              <a:off x="1643667" y="3050656"/>
              <a:ext cx="2552302" cy="206851"/>
            </a:xfrm>
            <a:prstGeom prst="rect">
              <a:avLst/>
            </a:prstGeom>
            <a:noFill/>
          </p:spPr>
          <p:txBody>
            <a:bodyPr wrap="none" lIns="91440" tIns="45720" rIns="91440" bIns="45720" rtlCol="0" anchor="t">
              <a:spAutoFit/>
            </a:bodyPr>
            <a:lstStyle/>
            <a:p>
              <a:r>
                <a:rPr lang="en-US" sz="800" dirty="0">
                  <a:solidFill>
                    <a:schemeClr val="tx1"/>
                  </a:solidFill>
                  <a:latin typeface="Arial"/>
                  <a:cs typeface="Lucida Sans Unicode"/>
                </a:rPr>
                <a:t>Qualified &amp; registered but not currently supplied</a:t>
              </a:r>
            </a:p>
          </p:txBody>
        </p:sp>
        <p:cxnSp>
          <p:nvCxnSpPr>
            <p:cNvPr id="45" name="Straight Arrow Connector 44">
              <a:extLst>
                <a:ext uri="{FF2B5EF4-FFF2-40B4-BE49-F238E27FC236}">
                  <a16:creationId xmlns:a16="http://schemas.microsoft.com/office/drawing/2014/main" id="{7C609757-707B-AF41-9396-DF5D7F058CB6}"/>
                </a:ext>
              </a:extLst>
            </p:cNvPr>
            <p:cNvCxnSpPr>
              <a:cxnSpLocks/>
              <a:endCxn id="16" idx="1"/>
            </p:cNvCxnSpPr>
            <p:nvPr/>
          </p:nvCxnSpPr>
          <p:spPr>
            <a:xfrm flipV="1">
              <a:off x="5022530" y="1288402"/>
              <a:ext cx="1367326" cy="1223030"/>
            </a:xfrm>
            <a:prstGeom prst="straightConnector1">
              <a:avLst/>
            </a:prstGeom>
            <a:ln w="101600">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3F26C5F2-F83B-9A55-70AB-06E88F62B01C}"/>
                </a:ext>
              </a:extLst>
            </p:cNvPr>
            <p:cNvCxnSpPr>
              <a:cxnSpLocks/>
              <a:endCxn id="15" idx="1"/>
            </p:cNvCxnSpPr>
            <p:nvPr/>
          </p:nvCxnSpPr>
          <p:spPr>
            <a:xfrm flipV="1">
              <a:off x="5063518" y="1921003"/>
              <a:ext cx="1326338" cy="762553"/>
            </a:xfrm>
            <a:prstGeom prst="straightConnector1">
              <a:avLst/>
            </a:prstGeom>
            <a:ln w="101600">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5F13D1E2-2177-8570-9256-42DE491FC491}"/>
                </a:ext>
              </a:extLst>
            </p:cNvPr>
            <p:cNvCxnSpPr>
              <a:cxnSpLocks/>
            </p:cNvCxnSpPr>
            <p:nvPr/>
          </p:nvCxnSpPr>
          <p:spPr>
            <a:xfrm flipV="1">
              <a:off x="5116117" y="2630964"/>
              <a:ext cx="1355422" cy="283384"/>
            </a:xfrm>
            <a:prstGeom prst="straightConnector1">
              <a:avLst/>
            </a:prstGeom>
            <a:ln w="101600">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7FE66A43-F061-94A2-92B7-89E7B45C18AE}"/>
                </a:ext>
              </a:extLst>
            </p:cNvPr>
            <p:cNvCxnSpPr>
              <a:cxnSpLocks/>
              <a:endCxn id="18" idx="1"/>
            </p:cNvCxnSpPr>
            <p:nvPr/>
          </p:nvCxnSpPr>
          <p:spPr>
            <a:xfrm>
              <a:off x="5053621" y="2990585"/>
              <a:ext cx="1336235" cy="319344"/>
            </a:xfrm>
            <a:prstGeom prst="straightConnector1">
              <a:avLst/>
            </a:prstGeom>
            <a:ln w="101600">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A7365FED-4F7E-DA2B-8328-F82FFB446513}"/>
                </a:ext>
              </a:extLst>
            </p:cNvPr>
            <p:cNvCxnSpPr>
              <a:cxnSpLocks/>
            </p:cNvCxnSpPr>
            <p:nvPr/>
          </p:nvCxnSpPr>
          <p:spPr>
            <a:xfrm flipV="1">
              <a:off x="5068232" y="4015641"/>
              <a:ext cx="1389813" cy="481923"/>
            </a:xfrm>
            <a:prstGeom prst="straightConnector1">
              <a:avLst/>
            </a:prstGeom>
            <a:ln w="101600">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69E83731-550C-F936-D69E-EA596B1A5EC0}"/>
                </a:ext>
              </a:extLst>
            </p:cNvPr>
            <p:cNvCxnSpPr>
              <a:cxnSpLocks/>
            </p:cNvCxnSpPr>
            <p:nvPr/>
          </p:nvCxnSpPr>
          <p:spPr>
            <a:xfrm flipV="1">
              <a:off x="5068232" y="4646201"/>
              <a:ext cx="1409000" cy="53882"/>
            </a:xfrm>
            <a:prstGeom prst="straightConnector1">
              <a:avLst/>
            </a:prstGeom>
            <a:ln w="101600">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7EAC31B1-9BE4-1DDB-5C5F-9D9D2D86E732}"/>
                </a:ext>
              </a:extLst>
            </p:cNvPr>
            <p:cNvCxnSpPr>
              <a:cxnSpLocks/>
            </p:cNvCxnSpPr>
            <p:nvPr/>
          </p:nvCxnSpPr>
          <p:spPr>
            <a:xfrm>
              <a:off x="5068232" y="4855286"/>
              <a:ext cx="1389813" cy="549280"/>
            </a:xfrm>
            <a:prstGeom prst="straightConnector1">
              <a:avLst/>
            </a:prstGeom>
            <a:ln w="101600">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E5502516-CCCA-81C3-4C76-BBDC4275F74B}"/>
                </a:ext>
              </a:extLst>
            </p:cNvPr>
            <p:cNvSpPr txBox="1"/>
            <p:nvPr/>
          </p:nvSpPr>
          <p:spPr>
            <a:xfrm>
              <a:off x="1119673" y="6029187"/>
              <a:ext cx="7992888" cy="292709"/>
            </a:xfrm>
            <a:prstGeom prst="rect">
              <a:avLst/>
            </a:prstGeom>
            <a:solidFill>
              <a:schemeClr val="accent1">
                <a:lumMod val="20000"/>
                <a:lumOff val="80000"/>
              </a:schemeClr>
            </a:solidFill>
            <a:ln>
              <a:solidFill>
                <a:schemeClr val="tx2"/>
              </a:solidFill>
            </a:ln>
          </p:spPr>
          <p:txBody>
            <a:bodyPr wrap="square" lIns="91440" tIns="45720" rIns="91440" bIns="45720" anchor="t">
              <a:spAutoFit/>
            </a:bodyPr>
            <a:lstStyle/>
            <a:p>
              <a:r>
                <a:rPr lang="en-US" sz="1400" b="1" i="1" dirty="0">
                  <a:solidFill>
                    <a:schemeClr val="tx1"/>
                  </a:solidFill>
                  <a:latin typeface="+mn-lt"/>
                  <a:cs typeface="Calibri"/>
                </a:rPr>
                <a:t>Robust </a:t>
              </a:r>
              <a:r>
                <a:rPr lang="en-US" sz="1400" i="1" dirty="0">
                  <a:solidFill>
                    <a:schemeClr val="tx1"/>
                  </a:solidFill>
                  <a:latin typeface="+mn-lt"/>
                  <a:cs typeface="Calibri"/>
                </a:rPr>
                <a:t>quality system at all entities above is critical </a:t>
              </a:r>
              <a:r>
                <a:rPr lang="en-US" sz="1400" b="1" i="1" dirty="0">
                  <a:solidFill>
                    <a:schemeClr val="tx1"/>
                  </a:solidFill>
                  <a:latin typeface="+mn-lt"/>
                  <a:cs typeface="Calibri"/>
                </a:rPr>
                <a:t>to prevent weak links in supply chain</a:t>
              </a:r>
              <a:endParaRPr lang="en-US" sz="1400" i="1" dirty="0">
                <a:solidFill>
                  <a:schemeClr val="tx1"/>
                </a:solidFill>
              </a:endParaRPr>
            </a:p>
          </p:txBody>
        </p:sp>
        <p:sp>
          <p:nvSpPr>
            <p:cNvPr id="58" name="TextBox 57">
              <a:extLst>
                <a:ext uri="{FF2B5EF4-FFF2-40B4-BE49-F238E27FC236}">
                  <a16:creationId xmlns:a16="http://schemas.microsoft.com/office/drawing/2014/main" id="{8D5F29AF-2372-8605-6277-287640D0F739}"/>
                </a:ext>
              </a:extLst>
            </p:cNvPr>
            <p:cNvSpPr txBox="1"/>
            <p:nvPr/>
          </p:nvSpPr>
          <p:spPr>
            <a:xfrm>
              <a:off x="2920768" y="51450"/>
              <a:ext cx="9228840" cy="7793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rgbClr val="7030A0"/>
                  </a:solidFill>
                  <a:latin typeface="+mj-lt"/>
                  <a:cs typeface="Lucida Sans Unicode"/>
                </a:rPr>
                <a:t>Case Study 1, cont’d </a:t>
              </a:r>
              <a:endParaRPr lang="en-US" dirty="0">
                <a:latin typeface="+mj-lt"/>
              </a:endParaRPr>
            </a:p>
            <a:p>
              <a:r>
                <a:rPr lang="en-US" sz="2400" dirty="0" err="1">
                  <a:solidFill>
                    <a:srgbClr val="7030A0"/>
                  </a:solidFill>
                  <a:latin typeface="+mj-lt"/>
                  <a:cs typeface="Lucida Sans Unicode"/>
                </a:rPr>
                <a:t>Oncodrug</a:t>
              </a:r>
              <a:r>
                <a:rPr lang="en-US" sz="2400" dirty="0">
                  <a:solidFill>
                    <a:srgbClr val="7030A0"/>
                  </a:solidFill>
                  <a:latin typeface="+mj-lt"/>
                  <a:cs typeface="Lucida Sans Unicode"/>
                </a:rPr>
                <a:t> Manufacturing &amp; Supply Chain Map</a:t>
              </a:r>
              <a:endParaRPr lang="en-US" dirty="0">
                <a:latin typeface="+mj-lt"/>
              </a:endParaRPr>
            </a:p>
          </p:txBody>
        </p:sp>
      </p:grpSp>
      <p:sp>
        <p:nvSpPr>
          <p:cNvPr id="55" name="TextBox 54">
            <a:extLst>
              <a:ext uri="{FF2B5EF4-FFF2-40B4-BE49-F238E27FC236}">
                <a16:creationId xmlns:a16="http://schemas.microsoft.com/office/drawing/2014/main" id="{841733EA-0D6C-4922-8517-62D63556740C}"/>
              </a:ext>
            </a:extLst>
          </p:cNvPr>
          <p:cNvSpPr txBox="1"/>
          <p:nvPr/>
        </p:nvSpPr>
        <p:spPr bwMode="auto">
          <a:xfrm>
            <a:off x="202132" y="6797466"/>
            <a:ext cx="8981256" cy="38852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and figures submitted to the ICH Q9(R1) EWG by the</a:t>
            </a:r>
            <a:r>
              <a:rPr lang="en-IE" sz="1000" i="1" dirty="0">
                <a:solidFill>
                  <a:schemeClr val="tx1">
                    <a:lumMod val="65000"/>
                    <a:lumOff val="35000"/>
                  </a:schemeClr>
                </a:solidFill>
              </a:rPr>
              <a:t>International Society for Pharmaceutical Engineering</a:t>
            </a:r>
            <a:r>
              <a:rPr lang="en-US" sz="1000" i="1" dirty="0">
                <a:solidFill>
                  <a:schemeClr val="tx1">
                    <a:lumMod val="65000"/>
                    <a:lumOff val="35000"/>
                  </a:schemeClr>
                </a:solidFill>
              </a:rPr>
              <a:t> (ISPE).</a:t>
            </a:r>
            <a:endParaRPr lang="en-IE" sz="1000" i="1" dirty="0">
              <a:solidFill>
                <a:schemeClr val="tx1">
                  <a:lumMod val="65000"/>
                  <a:lumOff val="35000"/>
                </a:schemeClr>
              </a:solidFill>
            </a:endParaRPr>
          </a:p>
        </p:txBody>
      </p:sp>
    </p:spTree>
    <p:extLst>
      <p:ext uri="{BB962C8B-B14F-4D97-AF65-F5344CB8AC3E}">
        <p14:creationId xmlns:p14="http://schemas.microsoft.com/office/powerpoint/2010/main" val="25212129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B89B0-018E-8B4F-2712-9685D3BD3F34}"/>
              </a:ext>
            </a:extLst>
          </p:cNvPr>
          <p:cNvSpPr>
            <a:spLocks noGrp="1"/>
          </p:cNvSpPr>
          <p:nvPr>
            <p:ph type="title"/>
          </p:nvPr>
        </p:nvSpPr>
        <p:spPr>
          <a:xfrm>
            <a:off x="3141532" y="537929"/>
            <a:ext cx="7563771" cy="790575"/>
          </a:xfrm>
        </p:spPr>
        <p:txBody>
          <a:bodyPr/>
          <a:lstStyle/>
          <a:p>
            <a:pPr algn="ctr"/>
            <a:endParaRPr lang="en-US" sz="2400" b="0" dirty="0">
              <a:ea typeface="+mj-lt"/>
              <a:cs typeface="+mj-lt"/>
            </a:endParaRPr>
          </a:p>
          <a:p>
            <a:endParaRPr lang="en-US" sz="1800" b="0" dirty="0">
              <a:ea typeface="+mj-lt"/>
              <a:cs typeface="+mj-lt"/>
            </a:endParaRPr>
          </a:p>
          <a:p>
            <a:pPr algn="ctr"/>
            <a:endParaRPr lang="en-US" sz="2400" b="0" dirty="0">
              <a:ea typeface="+mj-lt"/>
              <a:cs typeface="+mj-lt"/>
            </a:endParaRPr>
          </a:p>
          <a:p>
            <a:pPr algn="ctr"/>
            <a:endParaRPr lang="en-US" sz="2400" b="0" dirty="0">
              <a:ea typeface="+mj-lt"/>
              <a:cs typeface="+mj-lt"/>
            </a:endParaRPr>
          </a:p>
          <a:p>
            <a:endParaRPr lang="en-US" sz="2400" dirty="0"/>
          </a:p>
        </p:txBody>
      </p:sp>
      <p:sp>
        <p:nvSpPr>
          <p:cNvPr id="7" name="Content Placeholder 6">
            <a:extLst>
              <a:ext uri="{FF2B5EF4-FFF2-40B4-BE49-F238E27FC236}">
                <a16:creationId xmlns:a16="http://schemas.microsoft.com/office/drawing/2014/main" id="{04511AE1-2C4D-AC63-0BB3-4DED1E084BEE}"/>
              </a:ext>
            </a:extLst>
          </p:cNvPr>
          <p:cNvSpPr>
            <a:spLocks noGrp="1"/>
          </p:cNvSpPr>
          <p:nvPr>
            <p:ph idx="4294967295"/>
          </p:nvPr>
        </p:nvSpPr>
        <p:spPr>
          <a:xfrm>
            <a:off x="568938" y="1824076"/>
            <a:ext cx="9066366" cy="5353050"/>
          </a:xfrm>
        </p:spPr>
        <p:txBody>
          <a:bodyPr vert="horz" lIns="91440" tIns="45720" rIns="91440" bIns="45720" rtlCol="0" anchor="t">
            <a:normAutofit/>
          </a:bodyPr>
          <a:lstStyle/>
          <a:p>
            <a:pPr marL="342900" indent="-342900">
              <a:spcBef>
                <a:spcPts val="1200"/>
              </a:spcBef>
            </a:pPr>
            <a:endParaRPr lang="en-US" sz="1800" b="0" dirty="0">
              <a:cs typeface="Arial"/>
            </a:endParaRPr>
          </a:p>
          <a:p>
            <a:pPr marL="342900" indent="-342900"/>
            <a:endParaRPr lang="en-US" sz="2200" b="0" dirty="0">
              <a:cs typeface="Calibri" panose="020F0502020204030204"/>
            </a:endParaRPr>
          </a:p>
          <a:p>
            <a:pPr marL="0" indent="0">
              <a:buNone/>
            </a:pPr>
            <a:endParaRPr lang="en-US" sz="2200" dirty="0">
              <a:cs typeface="Calibri" panose="020F0502020204030204"/>
            </a:endParaRPr>
          </a:p>
        </p:txBody>
      </p:sp>
      <p:grpSp>
        <p:nvGrpSpPr>
          <p:cNvPr id="59" name="Group 58">
            <a:extLst>
              <a:ext uri="{FF2B5EF4-FFF2-40B4-BE49-F238E27FC236}">
                <a16:creationId xmlns:a16="http://schemas.microsoft.com/office/drawing/2014/main" id="{65535939-B285-8CFE-A978-D1E1AD731511}"/>
              </a:ext>
            </a:extLst>
          </p:cNvPr>
          <p:cNvGrpSpPr/>
          <p:nvPr/>
        </p:nvGrpSpPr>
        <p:grpSpPr>
          <a:xfrm>
            <a:off x="118296" y="370658"/>
            <a:ext cx="12043128" cy="6311278"/>
            <a:chOff x="106482" y="202658"/>
            <a:chExt cx="12043128" cy="6311278"/>
          </a:xfrm>
        </p:grpSpPr>
        <p:pic>
          <p:nvPicPr>
            <p:cNvPr id="3" name="Picture 2" descr="Image result for sterile vial clip art">
              <a:extLst>
                <a:ext uri="{FF2B5EF4-FFF2-40B4-BE49-F238E27FC236}">
                  <a16:creationId xmlns:a16="http://schemas.microsoft.com/office/drawing/2014/main" id="{5BA92047-A160-479B-39C6-BE48A82F02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3279" y="2472973"/>
              <a:ext cx="1011430" cy="105357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Image result for sterile vial clip art">
              <a:extLst>
                <a:ext uri="{FF2B5EF4-FFF2-40B4-BE49-F238E27FC236}">
                  <a16:creationId xmlns:a16="http://schemas.microsoft.com/office/drawing/2014/main" id="{B4D57FCD-3B63-D647-4DF7-74967E0AB4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3636" y="4303182"/>
              <a:ext cx="1011430" cy="105357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Image result for storage drum clip art">
              <a:extLst>
                <a:ext uri="{FF2B5EF4-FFF2-40B4-BE49-F238E27FC236}">
                  <a16:creationId xmlns:a16="http://schemas.microsoft.com/office/drawing/2014/main" id="{5F8CDBA3-0A06-D278-D43F-9522BEE3601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85794" y="1891036"/>
              <a:ext cx="504983" cy="77822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Image result for storage drum clip art">
              <a:extLst>
                <a:ext uri="{FF2B5EF4-FFF2-40B4-BE49-F238E27FC236}">
                  <a16:creationId xmlns:a16="http://schemas.microsoft.com/office/drawing/2014/main" id="{12284640-B9D0-A1BC-CB9B-6065F5B4D97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00386" y="3271617"/>
              <a:ext cx="504983" cy="77822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6C3BF22B-FE08-D688-BBF5-7C7BCC4D880E}"/>
                </a:ext>
              </a:extLst>
            </p:cNvPr>
            <p:cNvSpPr txBox="1"/>
            <p:nvPr/>
          </p:nvSpPr>
          <p:spPr>
            <a:xfrm>
              <a:off x="346293" y="2619128"/>
              <a:ext cx="2383986" cy="504497"/>
            </a:xfrm>
            <a:prstGeom prst="rect">
              <a:avLst/>
            </a:prstGeom>
            <a:noFill/>
          </p:spPr>
          <p:txBody>
            <a:bodyPr wrap="none" lIns="91440" tIns="45720" rIns="91440" bIns="45720" rtlCol="0" anchor="t">
              <a:spAutoFit/>
            </a:bodyPr>
            <a:lstStyle/>
            <a:p>
              <a:pPr algn="ctr"/>
              <a:r>
                <a:rPr lang="en-US" sz="1400" dirty="0">
                  <a:solidFill>
                    <a:schemeClr val="tx1"/>
                  </a:solidFill>
                  <a:latin typeface="Arial"/>
                  <a:cs typeface="Lucida Sans Unicode"/>
                </a:rPr>
                <a:t>Drug substance (Europe)</a:t>
              </a:r>
            </a:p>
            <a:p>
              <a:pPr algn="ctr"/>
              <a:r>
                <a:rPr lang="en-US" sz="1400" dirty="0">
                  <a:solidFill>
                    <a:schemeClr val="tx1"/>
                  </a:solidFill>
                  <a:latin typeface="Arial"/>
                  <a:cs typeface="Lucida Sans Unicode"/>
                </a:rPr>
                <a:t>CMO #1</a:t>
              </a:r>
            </a:p>
          </p:txBody>
        </p:sp>
        <p:sp>
          <p:nvSpPr>
            <p:cNvPr id="10" name="TextBox 9">
              <a:extLst>
                <a:ext uri="{FF2B5EF4-FFF2-40B4-BE49-F238E27FC236}">
                  <a16:creationId xmlns:a16="http://schemas.microsoft.com/office/drawing/2014/main" id="{918523A0-CC4E-B41F-6DBB-584740154B91}"/>
                </a:ext>
              </a:extLst>
            </p:cNvPr>
            <p:cNvSpPr txBox="1"/>
            <p:nvPr/>
          </p:nvSpPr>
          <p:spPr>
            <a:xfrm>
              <a:off x="434102" y="4142386"/>
              <a:ext cx="2190023" cy="504497"/>
            </a:xfrm>
            <a:prstGeom prst="rect">
              <a:avLst/>
            </a:prstGeom>
            <a:noFill/>
          </p:spPr>
          <p:txBody>
            <a:bodyPr wrap="none" lIns="91440" tIns="45720" rIns="91440" bIns="45720" rtlCol="0" anchor="t">
              <a:spAutoFit/>
            </a:bodyPr>
            <a:lstStyle/>
            <a:p>
              <a:pPr algn="ctr"/>
              <a:r>
                <a:rPr lang="en-US" sz="1400" dirty="0">
                  <a:solidFill>
                    <a:schemeClr val="tx1"/>
                  </a:solidFill>
                  <a:latin typeface="Arial"/>
                  <a:cs typeface="Lucida Sans Unicode"/>
                </a:rPr>
                <a:t>Drug substance (Asia) </a:t>
              </a:r>
              <a:br>
                <a:rPr lang="en-US" sz="1400" dirty="0">
                  <a:solidFill>
                    <a:schemeClr val="tx1"/>
                  </a:solidFill>
                </a:rPr>
              </a:br>
              <a:r>
                <a:rPr lang="en-US" sz="1400" dirty="0">
                  <a:solidFill>
                    <a:schemeClr val="tx1"/>
                  </a:solidFill>
                  <a:latin typeface="Arial"/>
                  <a:cs typeface="Lucida Sans Unicode"/>
                </a:rPr>
                <a:t>CMO #2</a:t>
              </a:r>
            </a:p>
          </p:txBody>
        </p:sp>
        <p:sp>
          <p:nvSpPr>
            <p:cNvPr id="11" name="TextBox 10">
              <a:extLst>
                <a:ext uri="{FF2B5EF4-FFF2-40B4-BE49-F238E27FC236}">
                  <a16:creationId xmlns:a16="http://schemas.microsoft.com/office/drawing/2014/main" id="{E6818773-9ECF-C2D4-B1AF-B3FC7252A0AB}"/>
                </a:ext>
              </a:extLst>
            </p:cNvPr>
            <p:cNvSpPr txBox="1"/>
            <p:nvPr/>
          </p:nvSpPr>
          <p:spPr>
            <a:xfrm>
              <a:off x="4167460" y="3412339"/>
              <a:ext cx="1401346" cy="710579"/>
            </a:xfrm>
            <a:prstGeom prst="rect">
              <a:avLst/>
            </a:prstGeom>
            <a:noFill/>
          </p:spPr>
          <p:txBody>
            <a:bodyPr wrap="none" lIns="91440" tIns="45720" rIns="91440" bIns="45720" rtlCol="0" anchor="t">
              <a:spAutoFit/>
            </a:bodyPr>
            <a:lstStyle/>
            <a:p>
              <a:pPr algn="ctr"/>
              <a:r>
                <a:rPr lang="en-US" sz="1400" dirty="0">
                  <a:solidFill>
                    <a:schemeClr val="tx1"/>
                  </a:solidFill>
                  <a:latin typeface="Arial"/>
                  <a:cs typeface="Lucida Sans Unicode"/>
                </a:rPr>
                <a:t>Drug product </a:t>
              </a:r>
              <a:br>
                <a:rPr lang="en-US" sz="1400" dirty="0">
                  <a:solidFill>
                    <a:schemeClr val="tx1"/>
                  </a:solidFill>
                </a:rPr>
              </a:br>
              <a:r>
                <a:rPr lang="en-US" sz="1400" dirty="0">
                  <a:solidFill>
                    <a:schemeClr val="tx1"/>
                  </a:solidFill>
                  <a:latin typeface="Arial"/>
                  <a:cs typeface="Lucida Sans Unicode"/>
                </a:rPr>
                <a:t>(Ireland)</a:t>
              </a:r>
            </a:p>
            <a:p>
              <a:pPr algn="ctr"/>
              <a:r>
                <a:rPr lang="en-US" sz="1400" dirty="0">
                  <a:solidFill>
                    <a:schemeClr val="tx1"/>
                  </a:solidFill>
                  <a:latin typeface="Arial"/>
                  <a:cs typeface="Lucida Sans Unicode"/>
                </a:rPr>
                <a:t>Site A</a:t>
              </a:r>
            </a:p>
          </p:txBody>
        </p:sp>
        <p:sp>
          <p:nvSpPr>
            <p:cNvPr id="12" name="TextBox 11">
              <a:extLst>
                <a:ext uri="{FF2B5EF4-FFF2-40B4-BE49-F238E27FC236}">
                  <a16:creationId xmlns:a16="http://schemas.microsoft.com/office/drawing/2014/main" id="{08132070-2C2B-1B9A-E537-6EA8F54FD903}"/>
                </a:ext>
              </a:extLst>
            </p:cNvPr>
            <p:cNvSpPr txBox="1"/>
            <p:nvPr/>
          </p:nvSpPr>
          <p:spPr>
            <a:xfrm>
              <a:off x="4216906" y="5224110"/>
              <a:ext cx="1401346" cy="710579"/>
            </a:xfrm>
            <a:prstGeom prst="rect">
              <a:avLst/>
            </a:prstGeom>
            <a:noFill/>
          </p:spPr>
          <p:txBody>
            <a:bodyPr wrap="none" lIns="91440" tIns="45720" rIns="91440" bIns="45720" rtlCol="0" anchor="t">
              <a:spAutoFit/>
            </a:bodyPr>
            <a:lstStyle/>
            <a:p>
              <a:pPr algn="ctr"/>
              <a:r>
                <a:rPr lang="en-US" sz="1400" dirty="0">
                  <a:solidFill>
                    <a:schemeClr val="tx1"/>
                  </a:solidFill>
                  <a:latin typeface="Arial"/>
                  <a:cs typeface="Lucida Sans Unicode"/>
                </a:rPr>
                <a:t>Drug product </a:t>
              </a:r>
              <a:br>
                <a:rPr lang="en-US" sz="1400" dirty="0">
                  <a:solidFill>
                    <a:schemeClr val="tx1"/>
                  </a:solidFill>
                </a:rPr>
              </a:br>
              <a:r>
                <a:rPr lang="en-US" sz="1400" dirty="0">
                  <a:solidFill>
                    <a:schemeClr val="tx1"/>
                  </a:solidFill>
                  <a:latin typeface="Arial"/>
                  <a:cs typeface="Lucida Sans Unicode"/>
                </a:rPr>
                <a:t>(Singapore) </a:t>
              </a:r>
              <a:endParaRPr lang="en-US" sz="1400" dirty="0">
                <a:solidFill>
                  <a:schemeClr val="tx1"/>
                </a:solidFill>
              </a:endParaRPr>
            </a:p>
            <a:p>
              <a:pPr algn="ctr"/>
              <a:r>
                <a:rPr lang="en-US" sz="1400" dirty="0">
                  <a:solidFill>
                    <a:schemeClr val="tx1"/>
                  </a:solidFill>
                  <a:latin typeface="Arial"/>
                  <a:cs typeface="Lucida Sans Unicode"/>
                </a:rPr>
                <a:t>Site B</a:t>
              </a:r>
              <a:r>
                <a:rPr lang="en-US" sz="1400" dirty="0">
                  <a:latin typeface="Arial"/>
                  <a:cs typeface="Lucida Sans Unicode"/>
                </a:rPr>
                <a:t>)</a:t>
              </a:r>
            </a:p>
          </p:txBody>
        </p:sp>
        <p:sp>
          <p:nvSpPr>
            <p:cNvPr id="13" name="TextBox 12">
              <a:extLst>
                <a:ext uri="{FF2B5EF4-FFF2-40B4-BE49-F238E27FC236}">
                  <a16:creationId xmlns:a16="http://schemas.microsoft.com/office/drawing/2014/main" id="{F2B2A552-9B1A-A5B4-4668-B405F89356B7}"/>
                </a:ext>
              </a:extLst>
            </p:cNvPr>
            <p:cNvSpPr txBox="1"/>
            <p:nvPr/>
          </p:nvSpPr>
          <p:spPr>
            <a:xfrm>
              <a:off x="8141977" y="1294728"/>
              <a:ext cx="1326004" cy="4471673"/>
            </a:xfrm>
            <a:prstGeom prst="rect">
              <a:avLst/>
            </a:prstGeom>
            <a:noFill/>
          </p:spPr>
          <p:txBody>
            <a:bodyPr wrap="none" lIns="91440" tIns="45720" rIns="91440" bIns="45720" rtlCol="0" anchor="t">
              <a:spAutoFit/>
            </a:bodyPr>
            <a:lstStyle/>
            <a:p>
              <a:pPr algn="ctr"/>
              <a:r>
                <a:rPr lang="en-US" sz="1250" dirty="0">
                  <a:solidFill>
                    <a:schemeClr val="tx1"/>
                  </a:solidFill>
                  <a:latin typeface="Arial"/>
                  <a:cs typeface="Lucida Sans Unicode"/>
                </a:rPr>
                <a:t>Latin &amp; Central</a:t>
              </a:r>
            </a:p>
            <a:p>
              <a:pPr algn="ctr"/>
              <a:r>
                <a:rPr lang="en-US" sz="1250" dirty="0">
                  <a:solidFill>
                    <a:schemeClr val="tx1"/>
                  </a:solidFill>
                  <a:latin typeface="Arial"/>
                  <a:cs typeface="Lucida Sans Unicode"/>
                </a:rPr>
                <a:t>America</a:t>
              </a:r>
            </a:p>
            <a:p>
              <a:pPr algn="ctr"/>
              <a:endParaRPr lang="en-US" sz="1400" dirty="0">
                <a:solidFill>
                  <a:schemeClr val="tx1"/>
                </a:solidFill>
              </a:endParaRPr>
            </a:p>
            <a:p>
              <a:pPr algn="ctr"/>
              <a:endParaRPr lang="en-US" sz="1250" dirty="0">
                <a:solidFill>
                  <a:schemeClr val="tx1"/>
                </a:solidFill>
              </a:endParaRPr>
            </a:p>
            <a:p>
              <a:pPr algn="ctr"/>
              <a:r>
                <a:rPr lang="en-US" sz="1250" dirty="0">
                  <a:solidFill>
                    <a:schemeClr val="tx1"/>
                  </a:solidFill>
                  <a:latin typeface="Arial"/>
                  <a:cs typeface="Lucida Sans Unicode"/>
                </a:rPr>
                <a:t>USA &amp; Canada</a:t>
              </a:r>
            </a:p>
            <a:p>
              <a:pPr algn="ctr"/>
              <a:endParaRPr lang="en-US" sz="1250" dirty="0">
                <a:solidFill>
                  <a:schemeClr val="tx1"/>
                </a:solidFill>
              </a:endParaRPr>
            </a:p>
            <a:p>
              <a:pPr algn="ctr"/>
              <a:endParaRPr lang="en-US" sz="1250" dirty="0">
                <a:solidFill>
                  <a:schemeClr val="tx1"/>
                </a:solidFill>
              </a:endParaRPr>
            </a:p>
            <a:p>
              <a:pPr algn="ctr"/>
              <a:r>
                <a:rPr lang="en-US" sz="1250" dirty="0">
                  <a:solidFill>
                    <a:schemeClr val="tx1"/>
                  </a:solidFill>
                  <a:latin typeface="Arial"/>
                  <a:cs typeface="Lucida Sans Unicode"/>
                </a:rPr>
                <a:t>Europe </a:t>
              </a:r>
            </a:p>
            <a:p>
              <a:pPr algn="ctr"/>
              <a:r>
                <a:rPr lang="en-US" sz="1250" dirty="0">
                  <a:solidFill>
                    <a:schemeClr val="tx1"/>
                  </a:solidFill>
                  <a:latin typeface="Arial"/>
                  <a:cs typeface="Lucida Sans Unicode"/>
                </a:rPr>
                <a:t>&amp; Africa</a:t>
              </a:r>
            </a:p>
            <a:p>
              <a:pPr algn="ctr"/>
              <a:endParaRPr lang="en-US" sz="1250" dirty="0">
                <a:solidFill>
                  <a:schemeClr val="tx1"/>
                </a:solidFill>
              </a:endParaRPr>
            </a:p>
            <a:p>
              <a:pPr algn="ctr"/>
              <a:endParaRPr lang="en-US" sz="800" dirty="0">
                <a:solidFill>
                  <a:schemeClr val="tx1"/>
                </a:solidFill>
              </a:endParaRPr>
            </a:p>
            <a:p>
              <a:pPr algn="ctr"/>
              <a:endParaRPr lang="en-US" sz="1250" dirty="0">
                <a:solidFill>
                  <a:schemeClr val="tx1"/>
                </a:solidFill>
              </a:endParaRPr>
            </a:p>
            <a:p>
              <a:pPr algn="ctr"/>
              <a:r>
                <a:rPr lang="en-US" sz="1250" dirty="0">
                  <a:solidFill>
                    <a:schemeClr val="tx1"/>
                  </a:solidFill>
                  <a:latin typeface="Arial"/>
                  <a:cs typeface="Lucida Sans Unicode"/>
                </a:rPr>
                <a:t>Russian  </a:t>
              </a:r>
            </a:p>
            <a:p>
              <a:pPr algn="ctr"/>
              <a:r>
                <a:rPr lang="en-US" sz="1250" dirty="0">
                  <a:solidFill>
                    <a:schemeClr val="tx1"/>
                  </a:solidFill>
                  <a:latin typeface="Arial"/>
                  <a:cs typeface="Lucida Sans Unicode"/>
                </a:rPr>
                <a:t>Federation</a:t>
              </a:r>
            </a:p>
            <a:p>
              <a:pPr algn="ctr"/>
              <a:endParaRPr lang="en-US" sz="1250" dirty="0">
                <a:solidFill>
                  <a:schemeClr val="tx1"/>
                </a:solidFill>
              </a:endParaRPr>
            </a:p>
            <a:p>
              <a:pPr algn="ctr"/>
              <a:endParaRPr lang="en-US" sz="1250" dirty="0">
                <a:solidFill>
                  <a:schemeClr val="tx1"/>
                </a:solidFill>
              </a:endParaRPr>
            </a:p>
            <a:p>
              <a:pPr algn="ctr"/>
              <a:r>
                <a:rPr lang="en-US" sz="1250" dirty="0">
                  <a:solidFill>
                    <a:schemeClr val="tx1"/>
                  </a:solidFill>
                  <a:latin typeface="Arial"/>
                  <a:cs typeface="Lucida Sans Unicode"/>
                </a:rPr>
                <a:t>China</a:t>
              </a:r>
            </a:p>
            <a:p>
              <a:pPr algn="ctr"/>
              <a:endParaRPr lang="en-US" sz="600" dirty="0">
                <a:solidFill>
                  <a:schemeClr val="tx1"/>
                </a:solidFill>
              </a:endParaRPr>
            </a:p>
            <a:p>
              <a:pPr algn="ctr"/>
              <a:endParaRPr lang="en-US" sz="1250" dirty="0">
                <a:solidFill>
                  <a:schemeClr val="tx1"/>
                </a:solidFill>
              </a:endParaRPr>
            </a:p>
            <a:p>
              <a:pPr algn="ctr"/>
              <a:endParaRPr lang="en-US" sz="1250" dirty="0">
                <a:solidFill>
                  <a:schemeClr val="tx1"/>
                </a:solidFill>
              </a:endParaRPr>
            </a:p>
            <a:p>
              <a:pPr algn="ctr"/>
              <a:r>
                <a:rPr lang="en-US" sz="1250" dirty="0">
                  <a:solidFill>
                    <a:schemeClr val="tx1"/>
                  </a:solidFill>
                  <a:latin typeface="Arial"/>
                  <a:cs typeface="Lucida Sans Unicode"/>
                </a:rPr>
                <a:t>Japan</a:t>
              </a:r>
            </a:p>
            <a:p>
              <a:pPr algn="ctr"/>
              <a:endParaRPr lang="en-US" sz="1250" dirty="0">
                <a:solidFill>
                  <a:schemeClr val="tx1"/>
                </a:solidFill>
              </a:endParaRPr>
            </a:p>
            <a:p>
              <a:pPr algn="ctr"/>
              <a:endParaRPr lang="en-US" sz="1250" dirty="0">
                <a:solidFill>
                  <a:schemeClr val="tx1"/>
                </a:solidFill>
              </a:endParaRPr>
            </a:p>
            <a:p>
              <a:pPr algn="ctr"/>
              <a:r>
                <a:rPr lang="en-US" sz="1250" dirty="0">
                  <a:solidFill>
                    <a:schemeClr val="tx1"/>
                  </a:solidFill>
                  <a:latin typeface="Arial"/>
                  <a:cs typeface="Lucida Sans Unicode"/>
                </a:rPr>
                <a:t>SE Asia &amp; </a:t>
              </a:r>
              <a:br>
                <a:rPr lang="en-US" sz="1250" dirty="0">
                  <a:solidFill>
                    <a:schemeClr val="tx1"/>
                  </a:solidFill>
                  <a:latin typeface="Arial"/>
                  <a:cs typeface="Lucida Sans Unicode"/>
                </a:rPr>
              </a:br>
              <a:r>
                <a:rPr lang="en-US" sz="1250" dirty="0">
                  <a:solidFill>
                    <a:schemeClr val="tx1"/>
                  </a:solidFill>
                  <a:latin typeface="Arial"/>
                  <a:cs typeface="Lucida Sans Unicode"/>
                </a:rPr>
                <a:t>Australia</a:t>
              </a:r>
              <a:endParaRPr lang="en-US" sz="1250" dirty="0" err="1">
                <a:solidFill>
                  <a:schemeClr val="tx1"/>
                </a:solidFill>
                <a:latin typeface="Arial"/>
                <a:cs typeface="Lucida Sans Unicode"/>
              </a:endParaRPr>
            </a:p>
          </p:txBody>
        </p:sp>
        <p:grpSp>
          <p:nvGrpSpPr>
            <p:cNvPr id="14" name="Group 13">
              <a:extLst>
                <a:ext uri="{FF2B5EF4-FFF2-40B4-BE49-F238E27FC236}">
                  <a16:creationId xmlns:a16="http://schemas.microsoft.com/office/drawing/2014/main" id="{5CE40A56-84E0-D25B-5003-2DD4F1521177}"/>
                </a:ext>
              </a:extLst>
            </p:cNvPr>
            <p:cNvGrpSpPr/>
            <p:nvPr/>
          </p:nvGrpSpPr>
          <p:grpSpPr>
            <a:xfrm>
              <a:off x="6161357" y="921296"/>
              <a:ext cx="1273041" cy="4955018"/>
              <a:chOff x="6223853" y="1000697"/>
              <a:chExt cx="1273041" cy="4955018"/>
            </a:xfrm>
          </p:grpSpPr>
          <p:pic>
            <p:nvPicPr>
              <p:cNvPr id="15" name="Picture 8" descr="Image result for Small Box Icon">
                <a:extLst>
                  <a:ext uri="{FF2B5EF4-FFF2-40B4-BE49-F238E27FC236}">
                    <a16:creationId xmlns:a16="http://schemas.microsoft.com/office/drawing/2014/main" id="{33420802-26D1-EDE0-D69D-F821D070235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0535" y="1788935"/>
                <a:ext cx="803923" cy="80701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Image result for Small Box Icon">
                <a:extLst>
                  <a:ext uri="{FF2B5EF4-FFF2-40B4-BE49-F238E27FC236}">
                    <a16:creationId xmlns:a16="http://schemas.microsoft.com/office/drawing/2014/main" id="{47431CBE-21B2-FFA9-37E0-01598EDCA68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0535" y="1156335"/>
                <a:ext cx="803923" cy="80701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8" descr="Image result for Small Box Icon">
                <a:extLst>
                  <a:ext uri="{FF2B5EF4-FFF2-40B4-BE49-F238E27FC236}">
                    <a16:creationId xmlns:a16="http://schemas.microsoft.com/office/drawing/2014/main" id="{093CF725-A7FA-A8B4-1D7B-B6712F1D003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0535" y="2410264"/>
                <a:ext cx="803923" cy="80701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8" descr="Image result for Small Box Icon">
                <a:extLst>
                  <a:ext uri="{FF2B5EF4-FFF2-40B4-BE49-F238E27FC236}">
                    <a16:creationId xmlns:a16="http://schemas.microsoft.com/office/drawing/2014/main" id="{F86E46DA-5057-BDAD-F77B-858034229FF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0535" y="3177862"/>
                <a:ext cx="803923" cy="80701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Image result for Small Box Icon">
                <a:extLst>
                  <a:ext uri="{FF2B5EF4-FFF2-40B4-BE49-F238E27FC236}">
                    <a16:creationId xmlns:a16="http://schemas.microsoft.com/office/drawing/2014/main" id="{F15233B3-9DB8-814B-1EA3-35E6F3DE22E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0535" y="3810463"/>
                <a:ext cx="803923" cy="80701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Image result for Small Box Icon">
                <a:extLst>
                  <a:ext uri="{FF2B5EF4-FFF2-40B4-BE49-F238E27FC236}">
                    <a16:creationId xmlns:a16="http://schemas.microsoft.com/office/drawing/2014/main" id="{0BAFA929-2FD4-9EAC-6A46-0B48020188C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0535" y="4520454"/>
                <a:ext cx="803923" cy="80701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8" descr="Image result for Small Box Icon">
                <a:extLst>
                  <a:ext uri="{FF2B5EF4-FFF2-40B4-BE49-F238E27FC236}">
                    <a16:creationId xmlns:a16="http://schemas.microsoft.com/office/drawing/2014/main" id="{884274A1-8CE4-A345-4920-91A73AC3B5F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0535" y="5148700"/>
                <a:ext cx="803923" cy="807015"/>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43DFB140-665F-87B9-27AF-E69458DF09B6}"/>
                  </a:ext>
                </a:extLst>
              </p:cNvPr>
              <p:cNvSpPr txBox="1"/>
              <p:nvPr/>
            </p:nvSpPr>
            <p:spPr>
              <a:xfrm>
                <a:off x="6757171" y="1472742"/>
                <a:ext cx="460382" cy="240066"/>
              </a:xfrm>
              <a:prstGeom prst="rect">
                <a:avLst/>
              </a:prstGeom>
              <a:noFill/>
            </p:spPr>
            <p:txBody>
              <a:bodyPr wrap="none" rtlCol="0">
                <a:spAutoFit/>
              </a:bodyPr>
              <a:lstStyle/>
              <a:p>
                <a:r>
                  <a:rPr lang="en-US" sz="960"/>
                  <a:t>Brazil</a:t>
                </a:r>
              </a:p>
            </p:txBody>
          </p:sp>
          <p:sp>
            <p:nvSpPr>
              <p:cNvPr id="23" name="TextBox 22">
                <a:extLst>
                  <a:ext uri="{FF2B5EF4-FFF2-40B4-BE49-F238E27FC236}">
                    <a16:creationId xmlns:a16="http://schemas.microsoft.com/office/drawing/2014/main" id="{406116D7-DED6-3625-6F4A-A19CE3B84FE4}"/>
                  </a:ext>
                </a:extLst>
              </p:cNvPr>
              <p:cNvSpPr txBox="1"/>
              <p:nvPr/>
            </p:nvSpPr>
            <p:spPr>
              <a:xfrm>
                <a:off x="6742051" y="2138870"/>
                <a:ext cx="389850" cy="240066"/>
              </a:xfrm>
              <a:prstGeom prst="rect">
                <a:avLst/>
              </a:prstGeom>
              <a:noFill/>
            </p:spPr>
            <p:txBody>
              <a:bodyPr wrap="none" rtlCol="0">
                <a:spAutoFit/>
              </a:bodyPr>
              <a:lstStyle/>
              <a:p>
                <a:r>
                  <a:rPr lang="en-US" sz="960"/>
                  <a:t>USA</a:t>
                </a:r>
              </a:p>
            </p:txBody>
          </p:sp>
          <p:sp>
            <p:nvSpPr>
              <p:cNvPr id="24" name="TextBox 23">
                <a:extLst>
                  <a:ext uri="{FF2B5EF4-FFF2-40B4-BE49-F238E27FC236}">
                    <a16:creationId xmlns:a16="http://schemas.microsoft.com/office/drawing/2014/main" id="{CDB51877-2670-174C-0B33-CCFAEA2A5238}"/>
                  </a:ext>
                </a:extLst>
              </p:cNvPr>
              <p:cNvSpPr txBox="1"/>
              <p:nvPr/>
            </p:nvSpPr>
            <p:spPr>
              <a:xfrm>
                <a:off x="6733020" y="2758909"/>
                <a:ext cx="447558" cy="240066"/>
              </a:xfrm>
              <a:prstGeom prst="rect">
                <a:avLst/>
              </a:prstGeom>
              <a:noFill/>
            </p:spPr>
            <p:txBody>
              <a:bodyPr wrap="none" rtlCol="0">
                <a:spAutoFit/>
              </a:bodyPr>
              <a:lstStyle/>
              <a:p>
                <a:r>
                  <a:rPr lang="en-US" sz="960" err="1"/>
                  <a:t>Switz</a:t>
                </a:r>
                <a:endParaRPr lang="en-US" sz="960"/>
              </a:p>
            </p:txBody>
          </p:sp>
          <p:sp>
            <p:nvSpPr>
              <p:cNvPr id="25" name="TextBox 24">
                <a:extLst>
                  <a:ext uri="{FF2B5EF4-FFF2-40B4-BE49-F238E27FC236}">
                    <a16:creationId xmlns:a16="http://schemas.microsoft.com/office/drawing/2014/main" id="{9664E4A3-5CA3-EE75-61AA-529150543F7C}"/>
                  </a:ext>
                </a:extLst>
              </p:cNvPr>
              <p:cNvSpPr txBox="1"/>
              <p:nvPr/>
            </p:nvSpPr>
            <p:spPr>
              <a:xfrm>
                <a:off x="6737921" y="3526901"/>
                <a:ext cx="500458" cy="240066"/>
              </a:xfrm>
              <a:prstGeom prst="rect">
                <a:avLst/>
              </a:prstGeom>
              <a:noFill/>
            </p:spPr>
            <p:txBody>
              <a:bodyPr wrap="none" rtlCol="0">
                <a:spAutoFit/>
              </a:bodyPr>
              <a:lstStyle/>
              <a:p>
                <a:r>
                  <a:rPr lang="en-US" sz="960"/>
                  <a:t>Russia</a:t>
                </a:r>
              </a:p>
            </p:txBody>
          </p:sp>
          <p:sp>
            <p:nvSpPr>
              <p:cNvPr id="26" name="TextBox 25">
                <a:extLst>
                  <a:ext uri="{FF2B5EF4-FFF2-40B4-BE49-F238E27FC236}">
                    <a16:creationId xmlns:a16="http://schemas.microsoft.com/office/drawing/2014/main" id="{904E6412-4B86-2A3C-09D9-081768534F7C}"/>
                  </a:ext>
                </a:extLst>
              </p:cNvPr>
              <p:cNvSpPr txBox="1"/>
              <p:nvPr/>
            </p:nvSpPr>
            <p:spPr>
              <a:xfrm>
                <a:off x="6733020" y="4148873"/>
                <a:ext cx="466794" cy="240066"/>
              </a:xfrm>
              <a:prstGeom prst="rect">
                <a:avLst/>
              </a:prstGeom>
              <a:noFill/>
            </p:spPr>
            <p:txBody>
              <a:bodyPr wrap="none" rtlCol="0">
                <a:spAutoFit/>
              </a:bodyPr>
              <a:lstStyle/>
              <a:p>
                <a:r>
                  <a:rPr lang="en-US" sz="960"/>
                  <a:t>China</a:t>
                </a:r>
              </a:p>
            </p:txBody>
          </p:sp>
          <p:sp>
            <p:nvSpPr>
              <p:cNvPr id="27" name="TextBox 26">
                <a:extLst>
                  <a:ext uri="{FF2B5EF4-FFF2-40B4-BE49-F238E27FC236}">
                    <a16:creationId xmlns:a16="http://schemas.microsoft.com/office/drawing/2014/main" id="{92BBD1DF-3433-2B38-9815-41A74FEF441B}"/>
                  </a:ext>
                </a:extLst>
              </p:cNvPr>
              <p:cNvSpPr txBox="1"/>
              <p:nvPr/>
            </p:nvSpPr>
            <p:spPr>
              <a:xfrm>
                <a:off x="6757171" y="4868471"/>
                <a:ext cx="470000" cy="240066"/>
              </a:xfrm>
              <a:prstGeom prst="rect">
                <a:avLst/>
              </a:prstGeom>
              <a:noFill/>
            </p:spPr>
            <p:txBody>
              <a:bodyPr wrap="none" rtlCol="0">
                <a:spAutoFit/>
              </a:bodyPr>
              <a:lstStyle/>
              <a:p>
                <a:r>
                  <a:rPr lang="en-US" sz="960"/>
                  <a:t>Japan</a:t>
                </a:r>
              </a:p>
            </p:txBody>
          </p:sp>
          <p:sp>
            <p:nvSpPr>
              <p:cNvPr id="28" name="TextBox 27">
                <a:extLst>
                  <a:ext uri="{FF2B5EF4-FFF2-40B4-BE49-F238E27FC236}">
                    <a16:creationId xmlns:a16="http://schemas.microsoft.com/office/drawing/2014/main" id="{164B3D15-367B-641B-9E57-D9A8C89CE663}"/>
                  </a:ext>
                </a:extLst>
              </p:cNvPr>
              <p:cNvSpPr txBox="1"/>
              <p:nvPr/>
            </p:nvSpPr>
            <p:spPr>
              <a:xfrm>
                <a:off x="6507240" y="5483107"/>
                <a:ext cx="684803" cy="240066"/>
              </a:xfrm>
              <a:prstGeom prst="rect">
                <a:avLst/>
              </a:prstGeom>
              <a:noFill/>
            </p:spPr>
            <p:txBody>
              <a:bodyPr wrap="none" rtlCol="0">
                <a:spAutoFit/>
              </a:bodyPr>
              <a:lstStyle/>
              <a:p>
                <a:r>
                  <a:rPr lang="en-US" sz="960"/>
                  <a:t>Singapore</a:t>
                </a:r>
              </a:p>
            </p:txBody>
          </p:sp>
          <p:sp>
            <p:nvSpPr>
              <p:cNvPr id="29" name="TextBox 28">
                <a:extLst>
                  <a:ext uri="{FF2B5EF4-FFF2-40B4-BE49-F238E27FC236}">
                    <a16:creationId xmlns:a16="http://schemas.microsoft.com/office/drawing/2014/main" id="{0D6C05D9-BB43-D791-0163-2D53003CD547}"/>
                  </a:ext>
                </a:extLst>
              </p:cNvPr>
              <p:cNvSpPr txBox="1"/>
              <p:nvPr/>
            </p:nvSpPr>
            <p:spPr>
              <a:xfrm>
                <a:off x="6223853" y="1000697"/>
                <a:ext cx="1273041" cy="313932"/>
              </a:xfrm>
              <a:prstGeom prst="rect">
                <a:avLst/>
              </a:prstGeom>
              <a:noFill/>
            </p:spPr>
            <p:txBody>
              <a:bodyPr wrap="none" rtlCol="0">
                <a:spAutoFit/>
              </a:bodyPr>
              <a:lstStyle/>
              <a:p>
                <a:r>
                  <a:rPr lang="en-US" sz="1440" b="1"/>
                  <a:t>Packaging Site</a:t>
                </a:r>
              </a:p>
            </p:txBody>
          </p:sp>
        </p:grpSp>
        <p:sp>
          <p:nvSpPr>
            <p:cNvPr id="30" name="TextBox 29">
              <a:extLst>
                <a:ext uri="{FF2B5EF4-FFF2-40B4-BE49-F238E27FC236}">
                  <a16:creationId xmlns:a16="http://schemas.microsoft.com/office/drawing/2014/main" id="{20BE6D4D-7D4C-039E-702C-E58907916484}"/>
                </a:ext>
              </a:extLst>
            </p:cNvPr>
            <p:cNvSpPr txBox="1"/>
            <p:nvPr/>
          </p:nvSpPr>
          <p:spPr>
            <a:xfrm>
              <a:off x="106482" y="4921326"/>
              <a:ext cx="2518638" cy="1094210"/>
            </a:xfrm>
            <a:prstGeom prst="rect">
              <a:avLst/>
            </a:prstGeom>
            <a:noFill/>
          </p:spPr>
          <p:txBody>
            <a:bodyPr wrap="none" lIns="91440" tIns="45720" rIns="91440" bIns="45720" rtlCol="0" anchor="t">
              <a:spAutoFit/>
            </a:bodyPr>
            <a:lstStyle/>
            <a:p>
              <a:pPr algn="ctr"/>
              <a:r>
                <a:rPr lang="en-US" sz="1400" dirty="0">
                  <a:solidFill>
                    <a:schemeClr val="tx1"/>
                  </a:solidFill>
                  <a:latin typeface="Arial"/>
                  <a:cs typeface="Lucida Sans Unicode"/>
                </a:rPr>
                <a:t>Critical packaging </a:t>
              </a:r>
            </a:p>
            <a:p>
              <a:pPr algn="ctr"/>
              <a:r>
                <a:rPr lang="en-US" sz="1400" dirty="0">
                  <a:solidFill>
                    <a:schemeClr val="tx1"/>
                  </a:solidFill>
                  <a:latin typeface="Arial"/>
                  <a:cs typeface="Lucida Sans Unicode"/>
                </a:rPr>
                <a:t>components </a:t>
              </a:r>
              <a:br>
                <a:rPr lang="en-US" sz="1400" dirty="0">
                  <a:solidFill>
                    <a:schemeClr val="tx1"/>
                  </a:solidFill>
                </a:rPr>
              </a:br>
              <a:r>
                <a:rPr lang="en-US" sz="1400" dirty="0">
                  <a:solidFill>
                    <a:schemeClr val="tx1"/>
                  </a:solidFill>
                  <a:latin typeface="Arial"/>
                  <a:cs typeface="Lucida Sans Unicode"/>
                </a:rPr>
                <a:t>(i.e., vials, stoppers, caps): </a:t>
              </a:r>
            </a:p>
            <a:p>
              <a:pPr algn="ctr"/>
              <a:r>
                <a:rPr lang="en-US" sz="1400" dirty="0">
                  <a:solidFill>
                    <a:schemeClr val="tx1"/>
                  </a:solidFill>
                  <a:latin typeface="Arial"/>
                  <a:cs typeface="Lucida Sans Unicode"/>
                </a:rPr>
                <a:t>sole supplier with multiple </a:t>
              </a:r>
              <a:br>
                <a:rPr lang="en-US" sz="1400" dirty="0">
                  <a:solidFill>
                    <a:schemeClr val="tx1"/>
                  </a:solidFill>
                </a:rPr>
              </a:br>
              <a:r>
                <a:rPr lang="en-US" sz="1400" dirty="0">
                  <a:solidFill>
                    <a:schemeClr val="tx1"/>
                  </a:solidFill>
                  <a:latin typeface="Arial"/>
                  <a:cs typeface="Lucida Sans Unicode"/>
                </a:rPr>
                <a:t>manufacturing sites</a:t>
              </a:r>
            </a:p>
          </p:txBody>
        </p:sp>
        <p:cxnSp>
          <p:nvCxnSpPr>
            <p:cNvPr id="31" name="Straight Arrow Connector 30">
              <a:extLst>
                <a:ext uri="{FF2B5EF4-FFF2-40B4-BE49-F238E27FC236}">
                  <a16:creationId xmlns:a16="http://schemas.microsoft.com/office/drawing/2014/main" id="{E4D63097-ECE8-09C2-DDC9-968CD30DFBDC}"/>
                </a:ext>
              </a:extLst>
            </p:cNvPr>
            <p:cNvCxnSpPr/>
            <p:nvPr/>
          </p:nvCxnSpPr>
          <p:spPr>
            <a:xfrm>
              <a:off x="1913283" y="2263327"/>
              <a:ext cx="2517790" cy="656987"/>
            </a:xfrm>
            <a:prstGeom prst="straightConnector1">
              <a:avLst/>
            </a:prstGeom>
            <a:ln w="1016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5CE7DE0C-D013-BA90-CE66-621D89754EED}"/>
                </a:ext>
              </a:extLst>
            </p:cNvPr>
            <p:cNvCxnSpPr>
              <a:cxnSpLocks/>
            </p:cNvCxnSpPr>
            <p:nvPr/>
          </p:nvCxnSpPr>
          <p:spPr>
            <a:xfrm flipV="1">
              <a:off x="1947759" y="3098482"/>
              <a:ext cx="2517790" cy="656987"/>
            </a:xfrm>
            <a:prstGeom prst="straightConnector1">
              <a:avLst/>
            </a:prstGeom>
            <a:ln w="101600">
              <a:solidFill>
                <a:schemeClr val="bg2">
                  <a:lumMod val="75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B4F77A92-8E89-9565-4D28-278C34C29DE2}"/>
                </a:ext>
              </a:extLst>
            </p:cNvPr>
            <p:cNvCxnSpPr>
              <a:cxnSpLocks/>
            </p:cNvCxnSpPr>
            <p:nvPr/>
          </p:nvCxnSpPr>
          <p:spPr>
            <a:xfrm flipV="1">
              <a:off x="2400838" y="3714397"/>
              <a:ext cx="1926798" cy="1503585"/>
            </a:xfrm>
            <a:prstGeom prst="straightConnector1">
              <a:avLst/>
            </a:prstGeom>
            <a:ln w="1016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D44A1D4A-A0B3-1858-7843-6A46A27C73A6}"/>
                </a:ext>
              </a:extLst>
            </p:cNvPr>
            <p:cNvCxnSpPr>
              <a:cxnSpLocks/>
            </p:cNvCxnSpPr>
            <p:nvPr/>
          </p:nvCxnSpPr>
          <p:spPr>
            <a:xfrm flipV="1">
              <a:off x="2483674" y="4927949"/>
              <a:ext cx="2035145" cy="553198"/>
            </a:xfrm>
            <a:prstGeom prst="straightConnector1">
              <a:avLst/>
            </a:prstGeom>
            <a:ln w="1016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C037A64E-4C63-A2C3-061E-B6281E303E06}"/>
                </a:ext>
              </a:extLst>
            </p:cNvPr>
            <p:cNvSpPr txBox="1"/>
            <p:nvPr/>
          </p:nvSpPr>
          <p:spPr>
            <a:xfrm>
              <a:off x="8033338" y="954512"/>
              <a:ext cx="1710725" cy="298415"/>
            </a:xfrm>
            <a:prstGeom prst="rect">
              <a:avLst/>
            </a:prstGeom>
            <a:noFill/>
          </p:spPr>
          <p:txBody>
            <a:bodyPr wrap="none" lIns="91440" tIns="45720" rIns="91440" bIns="45720" rtlCol="0" anchor="t">
              <a:spAutoFit/>
            </a:bodyPr>
            <a:lstStyle/>
            <a:p>
              <a:r>
                <a:rPr lang="en-US" sz="1400" b="1" dirty="0">
                  <a:solidFill>
                    <a:srgbClr val="FF0000"/>
                  </a:solidFill>
                  <a:latin typeface="Arial"/>
                  <a:cs typeface="Lucida Sans Unicode"/>
                </a:rPr>
                <a:t>Markets Supplied</a:t>
              </a:r>
            </a:p>
          </p:txBody>
        </p:sp>
        <p:cxnSp>
          <p:nvCxnSpPr>
            <p:cNvPr id="36" name="Straight Arrow Connector 35">
              <a:extLst>
                <a:ext uri="{FF2B5EF4-FFF2-40B4-BE49-F238E27FC236}">
                  <a16:creationId xmlns:a16="http://schemas.microsoft.com/office/drawing/2014/main" id="{1574F25E-D3D6-5E4B-6C0A-BBD496888B4C}"/>
                </a:ext>
              </a:extLst>
            </p:cNvPr>
            <p:cNvCxnSpPr>
              <a:cxnSpLocks/>
            </p:cNvCxnSpPr>
            <p:nvPr/>
          </p:nvCxnSpPr>
          <p:spPr>
            <a:xfrm flipV="1">
              <a:off x="7324653" y="1463176"/>
              <a:ext cx="894547" cy="13909"/>
            </a:xfrm>
            <a:prstGeom prst="straightConnector1">
              <a:avLst/>
            </a:prstGeom>
            <a:ln w="1016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052C8C10-A5EA-A863-737C-CAED53A110F7}"/>
                </a:ext>
              </a:extLst>
            </p:cNvPr>
            <p:cNvCxnSpPr>
              <a:cxnSpLocks/>
            </p:cNvCxnSpPr>
            <p:nvPr/>
          </p:nvCxnSpPr>
          <p:spPr>
            <a:xfrm flipV="1">
              <a:off x="7324653" y="2190663"/>
              <a:ext cx="894547" cy="13909"/>
            </a:xfrm>
            <a:prstGeom prst="straightConnector1">
              <a:avLst/>
            </a:prstGeom>
            <a:ln w="1016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4414A48E-DD45-D75B-8CFC-7DEDED2B3BF7}"/>
                </a:ext>
              </a:extLst>
            </p:cNvPr>
            <p:cNvCxnSpPr>
              <a:cxnSpLocks/>
            </p:cNvCxnSpPr>
            <p:nvPr/>
          </p:nvCxnSpPr>
          <p:spPr>
            <a:xfrm flipV="1">
              <a:off x="7324653" y="2806816"/>
              <a:ext cx="894547" cy="13909"/>
            </a:xfrm>
            <a:prstGeom prst="straightConnector1">
              <a:avLst/>
            </a:prstGeom>
            <a:ln w="1016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9261064A-6A66-9680-1EDB-D3EDD3FAB23F}"/>
                </a:ext>
              </a:extLst>
            </p:cNvPr>
            <p:cNvCxnSpPr>
              <a:cxnSpLocks/>
            </p:cNvCxnSpPr>
            <p:nvPr/>
          </p:nvCxnSpPr>
          <p:spPr>
            <a:xfrm flipV="1">
              <a:off x="7324653" y="3558844"/>
              <a:ext cx="894547" cy="13909"/>
            </a:xfrm>
            <a:prstGeom prst="straightConnector1">
              <a:avLst/>
            </a:prstGeom>
            <a:ln w="1016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C004E174-21BC-CF9D-A237-9AE95BCFE522}"/>
                </a:ext>
              </a:extLst>
            </p:cNvPr>
            <p:cNvCxnSpPr>
              <a:cxnSpLocks/>
            </p:cNvCxnSpPr>
            <p:nvPr/>
          </p:nvCxnSpPr>
          <p:spPr>
            <a:xfrm flipV="1">
              <a:off x="7324653" y="4172686"/>
              <a:ext cx="894547" cy="13909"/>
            </a:xfrm>
            <a:prstGeom prst="straightConnector1">
              <a:avLst/>
            </a:prstGeom>
            <a:ln w="1016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27DD78D0-335A-A480-4F43-68A39C97B444}"/>
                </a:ext>
              </a:extLst>
            </p:cNvPr>
            <p:cNvCxnSpPr>
              <a:cxnSpLocks/>
            </p:cNvCxnSpPr>
            <p:nvPr/>
          </p:nvCxnSpPr>
          <p:spPr>
            <a:xfrm flipV="1">
              <a:off x="7324653" y="4867673"/>
              <a:ext cx="894547" cy="13909"/>
            </a:xfrm>
            <a:prstGeom prst="straightConnector1">
              <a:avLst/>
            </a:prstGeom>
            <a:ln w="1016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F5904097-62D6-BC2D-9F4B-A2144E98C719}"/>
                </a:ext>
              </a:extLst>
            </p:cNvPr>
            <p:cNvCxnSpPr>
              <a:cxnSpLocks/>
            </p:cNvCxnSpPr>
            <p:nvPr/>
          </p:nvCxnSpPr>
          <p:spPr>
            <a:xfrm flipV="1">
              <a:off x="7324653" y="5445984"/>
              <a:ext cx="894547" cy="13909"/>
            </a:xfrm>
            <a:prstGeom prst="straightConnector1">
              <a:avLst/>
            </a:prstGeom>
            <a:ln w="1016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51688BFC-FB08-2845-D07A-186F9C295150}"/>
                </a:ext>
              </a:extLst>
            </p:cNvPr>
            <p:cNvCxnSpPr>
              <a:cxnSpLocks/>
            </p:cNvCxnSpPr>
            <p:nvPr/>
          </p:nvCxnSpPr>
          <p:spPr>
            <a:xfrm>
              <a:off x="1947758" y="3916164"/>
              <a:ext cx="2571061" cy="790549"/>
            </a:xfrm>
            <a:prstGeom prst="straightConnector1">
              <a:avLst/>
            </a:prstGeom>
            <a:ln w="1016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57A6474E-D4B9-87D5-AEE5-CF4A7A06581E}"/>
                </a:ext>
              </a:extLst>
            </p:cNvPr>
            <p:cNvSpPr txBox="1"/>
            <p:nvPr/>
          </p:nvSpPr>
          <p:spPr>
            <a:xfrm rot="20755606">
              <a:off x="1631853" y="3242696"/>
              <a:ext cx="2552302" cy="206851"/>
            </a:xfrm>
            <a:prstGeom prst="rect">
              <a:avLst/>
            </a:prstGeom>
            <a:noFill/>
          </p:spPr>
          <p:txBody>
            <a:bodyPr wrap="none" lIns="91440" tIns="45720" rIns="91440" bIns="45720" rtlCol="0" anchor="t">
              <a:spAutoFit/>
            </a:bodyPr>
            <a:lstStyle/>
            <a:p>
              <a:r>
                <a:rPr lang="en-US" sz="800" dirty="0">
                  <a:solidFill>
                    <a:schemeClr val="tx1"/>
                  </a:solidFill>
                  <a:latin typeface="Arial"/>
                  <a:cs typeface="Lucida Sans Unicode"/>
                </a:rPr>
                <a:t>Qualified &amp; registered but not currently supplied</a:t>
              </a:r>
            </a:p>
          </p:txBody>
        </p:sp>
        <p:cxnSp>
          <p:nvCxnSpPr>
            <p:cNvPr id="45" name="Straight Arrow Connector 44">
              <a:extLst>
                <a:ext uri="{FF2B5EF4-FFF2-40B4-BE49-F238E27FC236}">
                  <a16:creationId xmlns:a16="http://schemas.microsoft.com/office/drawing/2014/main" id="{7C609757-707B-AF41-9396-DF5D7F058CB6}"/>
                </a:ext>
              </a:extLst>
            </p:cNvPr>
            <p:cNvCxnSpPr>
              <a:cxnSpLocks/>
              <a:endCxn id="16" idx="1"/>
            </p:cNvCxnSpPr>
            <p:nvPr/>
          </p:nvCxnSpPr>
          <p:spPr>
            <a:xfrm flipV="1">
              <a:off x="5010716" y="1480442"/>
              <a:ext cx="1367326" cy="1223030"/>
            </a:xfrm>
            <a:prstGeom prst="straightConnector1">
              <a:avLst/>
            </a:prstGeom>
            <a:ln w="101600">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3F26C5F2-F83B-9A55-70AB-06E88F62B01C}"/>
                </a:ext>
              </a:extLst>
            </p:cNvPr>
            <p:cNvCxnSpPr>
              <a:cxnSpLocks/>
              <a:endCxn id="15" idx="1"/>
            </p:cNvCxnSpPr>
            <p:nvPr/>
          </p:nvCxnSpPr>
          <p:spPr>
            <a:xfrm flipV="1">
              <a:off x="5051704" y="2113043"/>
              <a:ext cx="1326338" cy="762553"/>
            </a:xfrm>
            <a:prstGeom prst="straightConnector1">
              <a:avLst/>
            </a:prstGeom>
            <a:ln w="101600">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5F13D1E2-2177-8570-9256-42DE491FC491}"/>
                </a:ext>
              </a:extLst>
            </p:cNvPr>
            <p:cNvCxnSpPr>
              <a:cxnSpLocks/>
            </p:cNvCxnSpPr>
            <p:nvPr/>
          </p:nvCxnSpPr>
          <p:spPr>
            <a:xfrm flipV="1">
              <a:off x="5104303" y="2823004"/>
              <a:ext cx="1355422" cy="283384"/>
            </a:xfrm>
            <a:prstGeom prst="straightConnector1">
              <a:avLst/>
            </a:prstGeom>
            <a:ln w="101600">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7FE66A43-F061-94A2-92B7-89E7B45C18AE}"/>
                </a:ext>
              </a:extLst>
            </p:cNvPr>
            <p:cNvCxnSpPr>
              <a:cxnSpLocks/>
              <a:endCxn id="18" idx="1"/>
            </p:cNvCxnSpPr>
            <p:nvPr/>
          </p:nvCxnSpPr>
          <p:spPr>
            <a:xfrm>
              <a:off x="5041807" y="3182625"/>
              <a:ext cx="1336235" cy="319344"/>
            </a:xfrm>
            <a:prstGeom prst="straightConnector1">
              <a:avLst/>
            </a:prstGeom>
            <a:ln w="101600">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A7365FED-4F7E-DA2B-8328-F82FFB446513}"/>
                </a:ext>
              </a:extLst>
            </p:cNvPr>
            <p:cNvCxnSpPr>
              <a:cxnSpLocks/>
            </p:cNvCxnSpPr>
            <p:nvPr/>
          </p:nvCxnSpPr>
          <p:spPr>
            <a:xfrm flipV="1">
              <a:off x="5056418" y="4207681"/>
              <a:ext cx="1389813" cy="481923"/>
            </a:xfrm>
            <a:prstGeom prst="straightConnector1">
              <a:avLst/>
            </a:prstGeom>
            <a:ln w="101600">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69E83731-550C-F936-D69E-EA596B1A5EC0}"/>
                </a:ext>
              </a:extLst>
            </p:cNvPr>
            <p:cNvCxnSpPr>
              <a:cxnSpLocks/>
            </p:cNvCxnSpPr>
            <p:nvPr/>
          </p:nvCxnSpPr>
          <p:spPr>
            <a:xfrm flipV="1">
              <a:off x="5056418" y="4838241"/>
              <a:ext cx="1409000" cy="53882"/>
            </a:xfrm>
            <a:prstGeom prst="straightConnector1">
              <a:avLst/>
            </a:prstGeom>
            <a:ln w="101600">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7EAC31B1-9BE4-1DDB-5C5F-9D9D2D86E732}"/>
                </a:ext>
              </a:extLst>
            </p:cNvPr>
            <p:cNvCxnSpPr>
              <a:cxnSpLocks/>
            </p:cNvCxnSpPr>
            <p:nvPr/>
          </p:nvCxnSpPr>
          <p:spPr>
            <a:xfrm>
              <a:off x="5056418" y="5047326"/>
              <a:ext cx="1389813" cy="549280"/>
            </a:xfrm>
            <a:prstGeom prst="straightConnector1">
              <a:avLst/>
            </a:prstGeom>
            <a:ln w="101600">
              <a:tailEnd type="triangle"/>
            </a:ln>
          </p:spPr>
          <p:style>
            <a:lnRef idx="1">
              <a:schemeClr val="accent1"/>
            </a:lnRef>
            <a:fillRef idx="0">
              <a:schemeClr val="accent1"/>
            </a:fillRef>
            <a:effectRef idx="0">
              <a:schemeClr val="accent1"/>
            </a:effectRef>
            <a:fontRef idx="minor">
              <a:schemeClr val="tx1"/>
            </a:fontRef>
          </p:style>
        </p:cxnSp>
        <p:grpSp>
          <p:nvGrpSpPr>
            <p:cNvPr id="53" name="Group 52">
              <a:extLst>
                <a:ext uri="{FF2B5EF4-FFF2-40B4-BE49-F238E27FC236}">
                  <a16:creationId xmlns:a16="http://schemas.microsoft.com/office/drawing/2014/main" id="{D46216F1-63A2-BED8-DBB5-0351469D35C4}"/>
                </a:ext>
              </a:extLst>
            </p:cNvPr>
            <p:cNvGrpSpPr/>
            <p:nvPr/>
          </p:nvGrpSpPr>
          <p:grpSpPr>
            <a:xfrm>
              <a:off x="2920770" y="1399396"/>
              <a:ext cx="2723014" cy="2759244"/>
              <a:chOff x="2997475" y="1399396"/>
              <a:chExt cx="2723014" cy="2759244"/>
            </a:xfrm>
          </p:grpSpPr>
          <p:sp>
            <p:nvSpPr>
              <p:cNvPr id="54" name="Rectangle: Rounded Corners 53">
                <a:extLst>
                  <a:ext uri="{FF2B5EF4-FFF2-40B4-BE49-F238E27FC236}">
                    <a16:creationId xmlns:a16="http://schemas.microsoft.com/office/drawing/2014/main" id="{CA9EEEE3-7131-2FA5-D205-B709B5B13ABF}"/>
                  </a:ext>
                </a:extLst>
              </p:cNvPr>
              <p:cNvSpPr/>
              <p:nvPr/>
            </p:nvSpPr>
            <p:spPr>
              <a:xfrm>
                <a:off x="3951869" y="2343643"/>
                <a:ext cx="1768620" cy="1814997"/>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40"/>
              </a:p>
            </p:txBody>
          </p:sp>
          <p:sp>
            <p:nvSpPr>
              <p:cNvPr id="55" name="TextBox 54">
                <a:extLst>
                  <a:ext uri="{FF2B5EF4-FFF2-40B4-BE49-F238E27FC236}">
                    <a16:creationId xmlns:a16="http://schemas.microsoft.com/office/drawing/2014/main" id="{3E72ABF8-777A-45F2-4CEC-D6D95EFAAC2B}"/>
                  </a:ext>
                </a:extLst>
              </p:cNvPr>
              <p:cNvSpPr txBox="1"/>
              <p:nvPr/>
            </p:nvSpPr>
            <p:spPr>
              <a:xfrm>
                <a:off x="2997475" y="1399396"/>
                <a:ext cx="2382976" cy="779252"/>
              </a:xfrm>
              <a:prstGeom prst="rect">
                <a:avLst/>
              </a:prstGeom>
              <a:noFill/>
            </p:spPr>
            <p:txBody>
              <a:bodyPr wrap="square" lIns="91440" tIns="45720" rIns="91440" bIns="45720" rtlCol="0" anchor="t">
                <a:spAutoFit/>
              </a:bodyPr>
              <a:lstStyle/>
              <a:p>
                <a:r>
                  <a:rPr lang="en-US" sz="1600" i="1" dirty="0">
                    <a:solidFill>
                      <a:srgbClr val="FF0000"/>
                    </a:solidFill>
                    <a:latin typeface="Arial"/>
                    <a:cs typeface="Arial"/>
                  </a:rPr>
                  <a:t>This Case Study foc</a:t>
                </a:r>
                <a:r>
                  <a:rPr lang="en-US" sz="1600" i="1" dirty="0">
                    <a:solidFill>
                      <a:srgbClr val="FF0000"/>
                    </a:solidFill>
                    <a:latin typeface="Arial"/>
                    <a:cs typeface="Lucida Sans Unicode"/>
                  </a:rPr>
                  <a:t>uses on hazard identification at Site A</a:t>
                </a:r>
                <a:endParaRPr lang="en-US" dirty="0">
                  <a:solidFill>
                    <a:srgbClr val="FF0000"/>
                  </a:solidFill>
                </a:endParaRPr>
              </a:p>
            </p:txBody>
          </p:sp>
        </p:grpSp>
        <p:sp>
          <p:nvSpPr>
            <p:cNvPr id="56" name="Slide Number Placeholder 21">
              <a:extLst>
                <a:ext uri="{FF2B5EF4-FFF2-40B4-BE49-F238E27FC236}">
                  <a16:creationId xmlns:a16="http://schemas.microsoft.com/office/drawing/2014/main" id="{2B68B4B7-CBAA-02E4-6CC9-9A48A95A959F}"/>
                </a:ext>
              </a:extLst>
            </p:cNvPr>
            <p:cNvSpPr txBox="1">
              <a:spLocks/>
            </p:cNvSpPr>
            <p:nvPr/>
          </p:nvSpPr>
          <p:spPr>
            <a:xfrm>
              <a:off x="7559040" y="6010009"/>
              <a:ext cx="2194560" cy="292100"/>
            </a:xfrm>
            <a:prstGeom prst="rect">
              <a:avLst/>
            </a:prstGeom>
          </p:spPr>
          <p:txBody>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fld id="{391B8026-3E35-4783-8AFF-B9A064CC6CF0}" type="slidenum">
                <a:rPr lang="en-US" smtClean="0"/>
                <a:pPr/>
                <a:t>17</a:t>
              </a:fld>
              <a:endParaRPr lang="en-US"/>
            </a:p>
          </p:txBody>
        </p:sp>
        <p:sp>
          <p:nvSpPr>
            <p:cNvPr id="57" name="TextBox 56">
              <a:extLst>
                <a:ext uri="{FF2B5EF4-FFF2-40B4-BE49-F238E27FC236}">
                  <a16:creationId xmlns:a16="http://schemas.microsoft.com/office/drawing/2014/main" id="{E5502516-CCCA-81C3-4C76-BBDC4275F74B}"/>
                </a:ext>
              </a:extLst>
            </p:cNvPr>
            <p:cNvSpPr txBox="1"/>
            <p:nvPr/>
          </p:nvSpPr>
          <p:spPr>
            <a:xfrm>
              <a:off x="1107859" y="6221227"/>
              <a:ext cx="7992888" cy="292709"/>
            </a:xfrm>
            <a:prstGeom prst="rect">
              <a:avLst/>
            </a:prstGeom>
            <a:solidFill>
              <a:schemeClr val="accent1">
                <a:lumMod val="20000"/>
                <a:lumOff val="80000"/>
              </a:schemeClr>
            </a:solidFill>
            <a:ln>
              <a:solidFill>
                <a:schemeClr val="tx2"/>
              </a:solidFill>
            </a:ln>
          </p:spPr>
          <p:txBody>
            <a:bodyPr wrap="square" lIns="91440" tIns="45720" rIns="91440" bIns="45720" anchor="t">
              <a:spAutoFit/>
            </a:bodyPr>
            <a:lstStyle/>
            <a:p>
              <a:r>
                <a:rPr lang="en-US" sz="1400" b="1" i="1" dirty="0">
                  <a:solidFill>
                    <a:schemeClr val="tx1"/>
                  </a:solidFill>
                  <a:latin typeface="+mn-lt"/>
                  <a:cs typeface="Calibri"/>
                </a:rPr>
                <a:t>Robust </a:t>
              </a:r>
              <a:r>
                <a:rPr lang="en-US" sz="1400" i="1" dirty="0">
                  <a:solidFill>
                    <a:schemeClr val="tx1"/>
                  </a:solidFill>
                  <a:latin typeface="+mn-lt"/>
                  <a:cs typeface="Calibri"/>
                </a:rPr>
                <a:t>quality system at all entities above is critical </a:t>
              </a:r>
              <a:r>
                <a:rPr lang="en-US" sz="1400" b="1" i="1" dirty="0">
                  <a:solidFill>
                    <a:schemeClr val="tx1"/>
                  </a:solidFill>
                  <a:latin typeface="+mn-lt"/>
                  <a:cs typeface="Calibri"/>
                </a:rPr>
                <a:t>to prevent weak links in supply chain</a:t>
              </a:r>
              <a:endParaRPr lang="en-US" sz="1400" i="1" dirty="0">
                <a:solidFill>
                  <a:schemeClr val="tx1"/>
                </a:solidFill>
              </a:endParaRPr>
            </a:p>
          </p:txBody>
        </p:sp>
        <p:sp>
          <p:nvSpPr>
            <p:cNvPr id="58" name="TextBox 57">
              <a:extLst>
                <a:ext uri="{FF2B5EF4-FFF2-40B4-BE49-F238E27FC236}">
                  <a16:creationId xmlns:a16="http://schemas.microsoft.com/office/drawing/2014/main" id="{8D5F29AF-2372-8605-6277-287640D0F739}"/>
                </a:ext>
              </a:extLst>
            </p:cNvPr>
            <p:cNvSpPr txBox="1"/>
            <p:nvPr/>
          </p:nvSpPr>
          <p:spPr>
            <a:xfrm>
              <a:off x="2920770" y="202658"/>
              <a:ext cx="9228840" cy="7793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rgbClr val="7030A0"/>
                  </a:solidFill>
                  <a:latin typeface="+mj-lt"/>
                  <a:cs typeface="Lucida Sans Unicode"/>
                </a:rPr>
                <a:t>Case Study 1, cont’d </a:t>
              </a:r>
              <a:endParaRPr lang="en-US" dirty="0">
                <a:latin typeface="+mj-lt"/>
              </a:endParaRPr>
            </a:p>
            <a:p>
              <a:r>
                <a:rPr lang="en-US" sz="2400" dirty="0" err="1">
                  <a:solidFill>
                    <a:srgbClr val="7030A0"/>
                  </a:solidFill>
                  <a:latin typeface="+mj-lt"/>
                  <a:cs typeface="Lucida Sans Unicode"/>
                </a:rPr>
                <a:t>Oncodrug</a:t>
              </a:r>
              <a:r>
                <a:rPr lang="en-US" sz="2400" dirty="0">
                  <a:solidFill>
                    <a:srgbClr val="7030A0"/>
                  </a:solidFill>
                  <a:latin typeface="+mj-lt"/>
                  <a:cs typeface="Lucida Sans Unicode"/>
                </a:rPr>
                <a:t> Manufacturing &amp; Supply Chain Map</a:t>
              </a:r>
              <a:endParaRPr lang="en-US" dirty="0">
                <a:latin typeface="+mj-lt"/>
              </a:endParaRPr>
            </a:p>
          </p:txBody>
        </p:sp>
      </p:grpSp>
      <p:sp>
        <p:nvSpPr>
          <p:cNvPr id="60" name="TextBox 59">
            <a:extLst>
              <a:ext uri="{FF2B5EF4-FFF2-40B4-BE49-F238E27FC236}">
                <a16:creationId xmlns:a16="http://schemas.microsoft.com/office/drawing/2014/main" id="{A288BB72-A963-409B-9530-C0602A8FEEF1}"/>
              </a:ext>
            </a:extLst>
          </p:cNvPr>
          <p:cNvSpPr txBox="1"/>
          <p:nvPr/>
        </p:nvSpPr>
        <p:spPr bwMode="auto">
          <a:xfrm>
            <a:off x="202132" y="6797466"/>
            <a:ext cx="8981256" cy="38852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and figures submitted to the ICH Q9(R1) EWG by the</a:t>
            </a:r>
            <a:r>
              <a:rPr lang="en-IE" sz="1000" i="1" dirty="0">
                <a:solidFill>
                  <a:schemeClr val="tx1">
                    <a:lumMod val="65000"/>
                    <a:lumOff val="35000"/>
                  </a:schemeClr>
                </a:solidFill>
              </a:rPr>
              <a:t>International Society for Pharmaceutical Engineering</a:t>
            </a:r>
            <a:r>
              <a:rPr lang="en-US" sz="1000" i="1" dirty="0">
                <a:solidFill>
                  <a:schemeClr val="tx1">
                    <a:lumMod val="65000"/>
                    <a:lumOff val="35000"/>
                  </a:schemeClr>
                </a:solidFill>
              </a:rPr>
              <a:t> (ISPE).</a:t>
            </a:r>
            <a:endParaRPr lang="en-IE" sz="1000" i="1" dirty="0">
              <a:solidFill>
                <a:schemeClr val="tx1">
                  <a:lumMod val="65000"/>
                  <a:lumOff val="35000"/>
                </a:schemeClr>
              </a:solidFill>
            </a:endParaRPr>
          </a:p>
        </p:txBody>
      </p:sp>
    </p:spTree>
    <p:extLst>
      <p:ext uri="{BB962C8B-B14F-4D97-AF65-F5344CB8AC3E}">
        <p14:creationId xmlns:p14="http://schemas.microsoft.com/office/powerpoint/2010/main" val="20079521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B89B0-018E-8B4F-2712-9685D3BD3F34}"/>
              </a:ext>
            </a:extLst>
          </p:cNvPr>
          <p:cNvSpPr>
            <a:spLocks noGrp="1"/>
          </p:cNvSpPr>
          <p:nvPr>
            <p:ph type="title"/>
          </p:nvPr>
        </p:nvSpPr>
        <p:spPr>
          <a:xfrm>
            <a:off x="3141532" y="537929"/>
            <a:ext cx="7563771" cy="790575"/>
          </a:xfrm>
        </p:spPr>
        <p:txBody>
          <a:bodyPr/>
          <a:lstStyle/>
          <a:p>
            <a:pPr algn="ctr"/>
            <a:endParaRPr lang="en-US" sz="2400" b="0" dirty="0">
              <a:ea typeface="+mj-lt"/>
              <a:cs typeface="+mj-lt"/>
            </a:endParaRPr>
          </a:p>
          <a:p>
            <a:endParaRPr lang="en-US" sz="1800" b="0">
              <a:ea typeface="+mj-lt"/>
              <a:cs typeface="+mj-lt"/>
            </a:endParaRPr>
          </a:p>
          <a:p>
            <a:pPr algn="ctr"/>
            <a:endParaRPr lang="en-US" sz="2400" b="0" dirty="0">
              <a:ea typeface="+mj-lt"/>
              <a:cs typeface="+mj-lt"/>
            </a:endParaRPr>
          </a:p>
          <a:p>
            <a:pPr algn="ctr"/>
            <a:endParaRPr lang="en-US" sz="2400" b="0" dirty="0">
              <a:ea typeface="+mj-lt"/>
              <a:cs typeface="+mj-lt"/>
            </a:endParaRPr>
          </a:p>
          <a:p>
            <a:endParaRPr lang="en-US" sz="2400" dirty="0"/>
          </a:p>
        </p:txBody>
      </p:sp>
      <p:sp>
        <p:nvSpPr>
          <p:cNvPr id="7" name="Content Placeholder 6">
            <a:extLst>
              <a:ext uri="{FF2B5EF4-FFF2-40B4-BE49-F238E27FC236}">
                <a16:creationId xmlns:a16="http://schemas.microsoft.com/office/drawing/2014/main" id="{04511AE1-2C4D-AC63-0BB3-4DED1E084BEE}"/>
              </a:ext>
            </a:extLst>
          </p:cNvPr>
          <p:cNvSpPr>
            <a:spLocks noGrp="1"/>
          </p:cNvSpPr>
          <p:nvPr>
            <p:ph idx="4294967295"/>
          </p:nvPr>
        </p:nvSpPr>
        <p:spPr>
          <a:xfrm>
            <a:off x="568938" y="1824076"/>
            <a:ext cx="9066366" cy="5353050"/>
          </a:xfrm>
        </p:spPr>
        <p:txBody>
          <a:bodyPr vert="horz" lIns="91440" tIns="45720" rIns="91440" bIns="45720" rtlCol="0" anchor="t">
            <a:normAutofit/>
          </a:bodyPr>
          <a:lstStyle/>
          <a:p>
            <a:pPr marL="342900" indent="-342900">
              <a:spcBef>
                <a:spcPts val="1200"/>
              </a:spcBef>
            </a:pPr>
            <a:endParaRPr lang="en-US" sz="1800" b="0" dirty="0">
              <a:cs typeface="Arial"/>
            </a:endParaRPr>
          </a:p>
          <a:p>
            <a:pPr marL="342900" indent="-342900"/>
            <a:endParaRPr lang="en-US" sz="2200" b="0" dirty="0">
              <a:cs typeface="Calibri" panose="020F0502020204030204"/>
            </a:endParaRPr>
          </a:p>
          <a:p>
            <a:pPr marL="0" indent="0">
              <a:buNone/>
            </a:pPr>
            <a:endParaRPr lang="en-US" sz="2200" dirty="0">
              <a:cs typeface="Calibri" panose="020F0502020204030204"/>
            </a:endParaRPr>
          </a:p>
        </p:txBody>
      </p:sp>
      <p:grpSp>
        <p:nvGrpSpPr>
          <p:cNvPr id="23" name="Group 22">
            <a:extLst>
              <a:ext uri="{FF2B5EF4-FFF2-40B4-BE49-F238E27FC236}">
                <a16:creationId xmlns:a16="http://schemas.microsoft.com/office/drawing/2014/main" id="{90EE5470-98D2-22FD-6E9A-B1FC42922E87}"/>
              </a:ext>
            </a:extLst>
          </p:cNvPr>
          <p:cNvGrpSpPr/>
          <p:nvPr/>
        </p:nvGrpSpPr>
        <p:grpSpPr>
          <a:xfrm>
            <a:off x="297651" y="1530582"/>
            <a:ext cx="8909746" cy="5006483"/>
            <a:chOff x="-380685" y="180961"/>
            <a:chExt cx="7947509" cy="4153072"/>
          </a:xfrm>
        </p:grpSpPr>
        <p:grpSp>
          <p:nvGrpSpPr>
            <p:cNvPr id="8" name="Group 7">
              <a:extLst>
                <a:ext uri="{FF2B5EF4-FFF2-40B4-BE49-F238E27FC236}">
                  <a16:creationId xmlns:a16="http://schemas.microsoft.com/office/drawing/2014/main" id="{16E1FEF3-4FD9-D178-1C80-FE9D0A7E2AD8}"/>
                </a:ext>
              </a:extLst>
            </p:cNvPr>
            <p:cNvGrpSpPr/>
            <p:nvPr/>
          </p:nvGrpSpPr>
          <p:grpSpPr>
            <a:xfrm>
              <a:off x="260664" y="498327"/>
              <a:ext cx="7306160" cy="3433593"/>
              <a:chOff x="49648" y="975"/>
              <a:chExt cx="7306160" cy="3433593"/>
            </a:xfrm>
          </p:grpSpPr>
          <p:cxnSp>
            <p:nvCxnSpPr>
              <p:cNvPr id="18" name="Straight Arrow Connector 17">
                <a:extLst>
                  <a:ext uri="{FF2B5EF4-FFF2-40B4-BE49-F238E27FC236}">
                    <a16:creationId xmlns:a16="http://schemas.microsoft.com/office/drawing/2014/main" id="{9DC0D7D7-BE9A-5293-EE82-964A3B236AC7}"/>
                  </a:ext>
                </a:extLst>
              </p:cNvPr>
              <p:cNvCxnSpPr>
                <a:cxnSpLocks/>
              </p:cNvCxnSpPr>
              <p:nvPr/>
            </p:nvCxnSpPr>
            <p:spPr>
              <a:xfrm>
                <a:off x="49648" y="1880201"/>
                <a:ext cx="5797550" cy="4571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4D255E5-F50E-C9BC-C32F-26B2A6795295}"/>
                  </a:ext>
                </a:extLst>
              </p:cNvPr>
              <p:cNvCxnSpPr/>
              <p:nvPr/>
            </p:nvCxnSpPr>
            <p:spPr>
              <a:xfrm>
                <a:off x="879173" y="975"/>
                <a:ext cx="1060450" cy="18542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59D47F4-EC82-2137-E33F-975C18946095}"/>
                  </a:ext>
                </a:extLst>
              </p:cNvPr>
              <p:cNvCxnSpPr/>
              <p:nvPr/>
            </p:nvCxnSpPr>
            <p:spPr>
              <a:xfrm>
                <a:off x="4075009" y="1258"/>
                <a:ext cx="1060450" cy="18542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1D5EEE5F-F83A-3AE2-4732-8820C3907ADE}"/>
                  </a:ext>
                </a:extLst>
              </p:cNvPr>
              <p:cNvCxnSpPr/>
              <p:nvPr/>
            </p:nvCxnSpPr>
            <p:spPr>
              <a:xfrm flipH="1">
                <a:off x="2586404" y="1878036"/>
                <a:ext cx="910688" cy="1556532"/>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2" name="Text Box 19">
                <a:extLst>
                  <a:ext uri="{FF2B5EF4-FFF2-40B4-BE49-F238E27FC236}">
                    <a16:creationId xmlns:a16="http://schemas.microsoft.com/office/drawing/2014/main" id="{E0C22D22-6CB2-AE4C-F127-5D25D644E2C2}"/>
                  </a:ext>
                </a:extLst>
              </p:cNvPr>
              <p:cNvSpPr txBox="1"/>
              <p:nvPr/>
            </p:nvSpPr>
            <p:spPr>
              <a:xfrm>
                <a:off x="5886498" y="1757557"/>
                <a:ext cx="1469310" cy="390315"/>
              </a:xfrm>
              <a:prstGeom prst="rect">
                <a:avLst/>
              </a:prstGeom>
              <a:solidFill>
                <a:srgbClr val="FFFF00"/>
              </a:solidFill>
              <a:ln>
                <a:solidFill>
                  <a:schemeClr val="tx1"/>
                </a:solidFill>
              </a:ln>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IE" sz="1100" b="1">
                    <a:effectLst/>
                    <a:highlight>
                      <a:srgbClr val="FFFF00"/>
                    </a:highlight>
                    <a:ea typeface="Calibri" panose="020F0502020204030204" pitchFamily="34" charset="0"/>
                    <a:cs typeface="Times New Roman" panose="02020603050405020304" pitchFamily="18" charset="0"/>
                  </a:rPr>
                  <a:t>Product Availability Risk</a:t>
                </a:r>
                <a:endParaRPr lang="en-IE" sz="1100">
                  <a:effectLst/>
                  <a:ea typeface="Calibri" panose="020F0502020204030204" pitchFamily="34" charset="0"/>
                  <a:cs typeface="Times New Roman" panose="02020603050405020304" pitchFamily="18" charset="0"/>
                </a:endParaRPr>
              </a:p>
            </p:txBody>
          </p:sp>
        </p:grpSp>
        <p:sp>
          <p:nvSpPr>
            <p:cNvPr id="9" name="Text Box 22">
              <a:extLst>
                <a:ext uri="{FF2B5EF4-FFF2-40B4-BE49-F238E27FC236}">
                  <a16:creationId xmlns:a16="http://schemas.microsoft.com/office/drawing/2014/main" id="{3776CCAB-F953-5144-6BF0-71D71C4B320E}"/>
                </a:ext>
              </a:extLst>
            </p:cNvPr>
            <p:cNvSpPr txBox="1"/>
            <p:nvPr/>
          </p:nvSpPr>
          <p:spPr>
            <a:xfrm>
              <a:off x="1009408" y="2568538"/>
              <a:ext cx="3286107" cy="1543368"/>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pPr>
              <a:r>
                <a:rPr lang="en-IE" sz="9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   Problematic material suppliers and </a:t>
              </a:r>
            </a:p>
            <a:p>
              <a:pPr>
                <a:lnSpc>
                  <a:spcPct val="107000"/>
                </a:lnSpc>
              </a:pPr>
              <a:r>
                <a:rPr lang="en-IE" sz="9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service providers delivering materials </a:t>
              </a:r>
            </a:p>
            <a:p>
              <a:pPr>
                <a:lnSpc>
                  <a:spcPct val="107000"/>
                </a:lnSpc>
              </a:pPr>
              <a:r>
                <a:rPr lang="en-IE" sz="9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or services of </a:t>
              </a: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variable quality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 Low use of QRM in approving </a:t>
              </a:r>
            </a:p>
            <a:p>
              <a:pPr>
                <a:lnSpc>
                  <a:spcPct val="107000"/>
                </a:lnSpc>
              </a:pPr>
              <a:r>
                <a:rPr lang="en-IE" sz="9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suppliers and service providers</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 Poorly defined supplier and service provider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monitoring programmes in place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  GMP non-compliance issues</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Box 20">
              <a:extLst>
                <a:ext uri="{FF2B5EF4-FFF2-40B4-BE49-F238E27FC236}">
                  <a16:creationId xmlns:a16="http://schemas.microsoft.com/office/drawing/2014/main" id="{C1FBFC8A-13BB-72AD-1E62-D0DA5102E9B2}"/>
                </a:ext>
              </a:extLst>
            </p:cNvPr>
            <p:cNvSpPr txBox="1"/>
            <p:nvPr/>
          </p:nvSpPr>
          <p:spPr>
            <a:xfrm>
              <a:off x="3021835" y="649160"/>
              <a:ext cx="2165350" cy="1549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Old facility and equipment</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Equipment problems occur                             </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relatively frequently</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95250">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Equipment maintenance </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95250">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is often required outside of                 </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95250">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the planned maintenance                         </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schedule</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chemeClr val="tx1"/>
                  </a:solidFill>
                  <a:latin typeface="Calibri"/>
                  <a:ea typeface="Calibri" panose="020F0502020204030204" pitchFamily="34" charset="0"/>
                  <a:cs typeface="Times New Roman"/>
                </a:rPr>
                <a:t>                 </a:t>
              </a:r>
              <a:r>
                <a:rPr lang="en-IE" sz="900" dirty="0">
                  <a:solidFill>
                    <a:schemeClr val="tx1"/>
                  </a:solidFill>
                  <a:effectLst/>
                  <a:latin typeface="Calibri"/>
                  <a:ea typeface="Calibri" panose="020F0502020204030204" pitchFamily="34" charset="0"/>
                  <a:cs typeface="Times New Roman"/>
                </a:rPr>
                <a:t> </a:t>
              </a:r>
              <a:endParaRPr lang="en-IE" sz="1100" dirty="0">
                <a:solidFill>
                  <a:schemeClr val="tx1"/>
                </a:solidFill>
                <a:effectLst/>
                <a:highlight>
                  <a:srgbClr val="FFFF00"/>
                </a:highlight>
                <a:latin typeface="Calibri"/>
                <a:ea typeface="Calibri" panose="020F0502020204030204" pitchFamily="34" charset="0"/>
                <a:cs typeface="Times New Roman"/>
              </a:endParaRPr>
            </a:p>
            <a:p>
              <a:pPr marL="95250">
                <a:lnSpc>
                  <a:spcPct val="107000"/>
                </a:lnSpc>
                <a:spcAft>
                  <a:spcPts val="800"/>
                </a:spcAft>
              </a:pP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 Box 21">
              <a:extLst>
                <a:ext uri="{FF2B5EF4-FFF2-40B4-BE49-F238E27FC236}">
                  <a16:creationId xmlns:a16="http://schemas.microsoft.com/office/drawing/2014/main" id="{079470DB-CAC9-4C78-8820-03FF5A637400}"/>
                </a:ext>
              </a:extLst>
            </p:cNvPr>
            <p:cNvSpPr txBox="1"/>
            <p:nvPr/>
          </p:nvSpPr>
          <p:spPr>
            <a:xfrm>
              <a:off x="4478661" y="695148"/>
              <a:ext cx="2874010" cy="13843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Some equipment has been linked with human error issues</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Low level of automation at the site </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n-IE" sz="90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Low usage of modern equipment-</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based containment control systems</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chemeClr val="tx1"/>
                  </a:solidFill>
                  <a:latin typeface="Calibri"/>
                  <a:ea typeface="Calibri" panose="020F0502020204030204" pitchFamily="34" charset="0"/>
                  <a:cs typeface="Times New Roman"/>
                </a:rPr>
                <a:t>                  </a:t>
              </a:r>
              <a:r>
                <a:rPr lang="en-IE" sz="900" dirty="0">
                  <a:solidFill>
                    <a:schemeClr val="tx1"/>
                  </a:solidFill>
                  <a:effectLst/>
                  <a:latin typeface="Calibri"/>
                  <a:ea typeface="Calibri" panose="020F0502020204030204" pitchFamily="34" charset="0"/>
                  <a:cs typeface="Times New Roman"/>
                </a:rPr>
                <a:t> - Investment in maintenance work at</a:t>
              </a:r>
              <a:r>
                <a:rPr lang="en-IE" sz="900" dirty="0">
                  <a:solidFill>
                    <a:schemeClr val="tx1"/>
                  </a:solidFill>
                  <a:latin typeface="Calibri"/>
                  <a:ea typeface="Calibri" panose="020F0502020204030204" pitchFamily="34" charset="0"/>
                  <a:cs typeface="Times New Roman"/>
                </a:rPr>
                <a:t> </a:t>
              </a:r>
              <a:endParaRPr lang="en-IE" sz="1100" dirty="0">
                <a:solidFill>
                  <a:schemeClr val="tx1"/>
                </a:solidFill>
                <a:latin typeface="Calibri"/>
                <a:ea typeface="Calibri" panose="020F0502020204030204" pitchFamily="34" charset="0"/>
                <a:cs typeface="Times New Roman"/>
              </a:endParaRPr>
            </a:p>
            <a:p>
              <a:pPr>
                <a:lnSpc>
                  <a:spcPct val="107000"/>
                </a:lnSpc>
              </a:pPr>
              <a:r>
                <a:rPr lang="en-IE" sz="900" dirty="0">
                  <a:solidFill>
                    <a:schemeClr val="tx1"/>
                  </a:solidFill>
                  <a:latin typeface="Calibri"/>
                  <a:ea typeface="Calibri" panose="020F0502020204030204" pitchFamily="34" charset="0"/>
                  <a:cs typeface="Times New Roman"/>
                </a:rPr>
                <a:t>                       the</a:t>
              </a:r>
              <a:r>
                <a:rPr lang="en-IE" sz="900" dirty="0">
                  <a:solidFill>
                    <a:schemeClr val="tx1"/>
                  </a:solidFill>
                  <a:effectLst/>
                  <a:latin typeface="Calibri"/>
                  <a:ea typeface="Calibri" panose="020F0502020204030204" pitchFamily="34" charset="0"/>
                  <a:cs typeface="Times New Roman"/>
                </a:rPr>
                <a:t> site has been relatively low</a:t>
              </a:r>
              <a:endParaRPr lang="en-IE" sz="1100" dirty="0">
                <a:solidFill>
                  <a:schemeClr val="tx1"/>
                </a:solidFill>
                <a:effectLst/>
                <a:latin typeface="Calibri"/>
                <a:ea typeface="Calibri" panose="020F0502020204030204" pitchFamily="34" charset="0"/>
                <a:cs typeface="Times New Roman"/>
              </a:endParaRPr>
            </a:p>
            <a:p>
              <a:pPr>
                <a:lnSpc>
                  <a:spcPct val="107000"/>
                </a:lnSpc>
              </a:pPr>
              <a:r>
                <a:rPr lang="en-IE" sz="900" dirty="0">
                  <a:solidFill>
                    <a:schemeClr val="tx1"/>
                  </a:solidFill>
                  <a:latin typeface="Calibri"/>
                  <a:cs typeface="Calibri"/>
                </a:rPr>
                <a:t>                         - Sharp increases in production volumes  </a:t>
              </a:r>
              <a:endParaRPr lang="en-IE" sz="900" b="0" dirty="0">
                <a:solidFill>
                  <a:schemeClr val="tx1"/>
                </a:solidFill>
                <a:latin typeface="Arial"/>
                <a:cs typeface="Arial"/>
              </a:endParaRPr>
            </a:p>
            <a:p>
              <a:pPr>
                <a:lnSpc>
                  <a:spcPct val="107000"/>
                </a:lnSpc>
              </a:pPr>
              <a:r>
                <a:rPr lang="en-IE" sz="900" dirty="0">
                  <a:solidFill>
                    <a:schemeClr val="tx1"/>
                  </a:solidFill>
                  <a:latin typeface="Calibri"/>
                  <a:cs typeface="Calibri"/>
                </a:rPr>
                <a:t>                             put pressures on facilities and </a:t>
              </a:r>
              <a:endParaRPr lang="en-IE" sz="900" b="0" dirty="0">
                <a:solidFill>
                  <a:schemeClr val="tx1"/>
                </a:solidFill>
                <a:latin typeface="Arial"/>
                <a:cs typeface="Arial"/>
              </a:endParaRPr>
            </a:p>
            <a:p>
              <a:pPr>
                <a:lnSpc>
                  <a:spcPct val="107000"/>
                </a:lnSpc>
              </a:pPr>
              <a:r>
                <a:rPr lang="en-IE" sz="900" dirty="0">
                  <a:solidFill>
                    <a:schemeClr val="tx1"/>
                  </a:solidFill>
                  <a:latin typeface="Calibri"/>
                  <a:cs typeface="Calibri"/>
                </a:rPr>
                <a:t>                              equipment usage and maintenance</a:t>
              </a:r>
              <a:endParaRPr lang="en-IE" dirty="0">
                <a:solidFill>
                  <a:schemeClr val="tx1"/>
                </a:solidFill>
              </a:endParaRPr>
            </a:p>
            <a:p>
              <a:pPr>
                <a:lnSpc>
                  <a:spcPct val="107000"/>
                </a:lnSpc>
              </a:pPr>
              <a:r>
                <a:rPr lang="en-IE" sz="900" dirty="0">
                  <a:solidFill>
                    <a:schemeClr val="tx1"/>
                  </a:solidFill>
                  <a:latin typeface="Calibri"/>
                  <a:ea typeface="Calibri" panose="020F0502020204030204" pitchFamily="34" charset="0"/>
                  <a:cs typeface="Times New Roman"/>
                </a:rPr>
                <a:t>                                </a:t>
              </a:r>
              <a:r>
                <a:rPr lang="en-IE" sz="900" dirty="0">
                  <a:solidFill>
                    <a:schemeClr val="tx1"/>
                  </a:solidFill>
                  <a:effectLst/>
                  <a:latin typeface="Calibri"/>
                  <a:ea typeface="Calibri" panose="020F0502020204030204" pitchFamily="34" charset="0"/>
                  <a:cs typeface="Times New Roman"/>
                </a:rPr>
                <a:t>- GMP non-compliance issues</a:t>
              </a:r>
              <a:endParaRPr lang="en-IE" sz="1100" dirty="0">
                <a:solidFill>
                  <a:schemeClr val="tx1"/>
                </a:solidFill>
                <a:effectLst/>
                <a:latin typeface="Calibri"/>
                <a:ea typeface="Calibri" panose="020F0502020204030204" pitchFamily="34" charset="0"/>
                <a:cs typeface="Times New Roman"/>
              </a:endParaRPr>
            </a:p>
            <a:p>
              <a:pPr>
                <a:lnSpc>
                  <a:spcPct val="107000"/>
                </a:lnSpc>
              </a:pP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 Box 12">
              <a:extLst>
                <a:ext uri="{FF2B5EF4-FFF2-40B4-BE49-F238E27FC236}">
                  <a16:creationId xmlns:a16="http://schemas.microsoft.com/office/drawing/2014/main" id="{7325557C-7AD7-BAA3-8C9E-39D3A1A06841}"/>
                </a:ext>
              </a:extLst>
            </p:cNvPr>
            <p:cNvSpPr txBox="1"/>
            <p:nvPr/>
          </p:nvSpPr>
          <p:spPr>
            <a:xfrm>
              <a:off x="-380685" y="505296"/>
              <a:ext cx="2197100" cy="15278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pPr>
              <a:endParaRPr lang="en-IE" sz="900" dirty="0">
                <a:solidFill>
                  <a:srgbClr val="4472C4"/>
                </a:solidFill>
                <a:effectLst/>
                <a:latin typeface="Calibri"/>
                <a:ea typeface="Calibri" panose="020F0502020204030204" pitchFamily="34" charset="0"/>
                <a:cs typeface="Times New Roman"/>
              </a:endParaRPr>
            </a:p>
            <a:p>
              <a:pPr>
                <a:lnSpc>
                  <a:spcPct val="107000"/>
                </a:lnSpc>
              </a:pPr>
              <a:r>
                <a:rPr lang="en-IE" sz="900" dirty="0">
                  <a:solidFill>
                    <a:srgbClr val="4472C4"/>
                  </a:solidFill>
                  <a:effectLst/>
                  <a:latin typeface="Calibri" panose="020F0502020204030204" pitchFamily="34" charset="0"/>
                  <a:ea typeface="Calibri" panose="020F0502020204030204" pitchFamily="34" charset="0"/>
                  <a:cs typeface="Times New Roman" panose="02020603050405020304" pitchFamily="18" charset="0"/>
                </a:rPr>
                <a:t>  - The relationship between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marL="95250">
                <a:lnSpc>
                  <a:spcPct val="107000"/>
                </a:lnSpc>
              </a:pPr>
              <a:r>
                <a:rPr lang="en-IE" sz="900" dirty="0">
                  <a:solidFill>
                    <a:srgbClr val="4472C4"/>
                  </a:solidFill>
                  <a:effectLst/>
                  <a:latin typeface="Calibri" panose="020F0502020204030204" pitchFamily="34" charset="0"/>
                  <a:ea typeface="Calibri" panose="020F0502020204030204" pitchFamily="34" charset="0"/>
                  <a:cs typeface="Times New Roman" panose="02020603050405020304" pitchFamily="18" charset="0"/>
                </a:rPr>
                <a:t>    process parameters and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marL="95250">
                <a:lnSpc>
                  <a:spcPct val="107000"/>
                </a:lnSpc>
              </a:pPr>
              <a:r>
                <a:rPr lang="en-IE" sz="900" dirty="0">
                  <a:solidFill>
                    <a:srgbClr val="4472C4"/>
                  </a:solidFill>
                  <a:effectLst/>
                  <a:latin typeface="Calibri" panose="020F0502020204030204" pitchFamily="34" charset="0"/>
                  <a:ea typeface="Calibri" panose="020F0502020204030204" pitchFamily="34" charset="0"/>
                  <a:cs typeface="Times New Roman" panose="02020603050405020304" pitchFamily="18" charset="0"/>
                </a:rPr>
                <a:t>      CQAs not well documented</a:t>
              </a:r>
            </a:p>
            <a:p>
              <a:pPr>
                <a:lnSpc>
                  <a:spcPct val="107000"/>
                </a:lnSpc>
              </a:pPr>
              <a:r>
                <a:rPr lang="en-IE" sz="900" dirty="0">
                  <a:solidFill>
                    <a:srgbClr val="4472C4"/>
                  </a:solidFill>
                  <a:latin typeface="Calibri"/>
                  <a:ea typeface="Calibri" panose="020F0502020204030204" pitchFamily="34" charset="0"/>
                  <a:cs typeface="Times New Roman"/>
                </a:rPr>
                <a:t>          - </a:t>
              </a:r>
              <a:r>
                <a:rPr lang="en-IE" sz="900" dirty="0">
                  <a:solidFill>
                    <a:srgbClr val="4472C4"/>
                  </a:solidFill>
                  <a:effectLst/>
                  <a:latin typeface="Calibri"/>
                  <a:ea typeface="Calibri" panose="020F0502020204030204" pitchFamily="34" charset="0"/>
                  <a:cs typeface="Times New Roman"/>
                </a:rPr>
                <a:t>Reprocessing or</a:t>
              </a:r>
              <a:r>
                <a:rPr lang="en-IE" sz="900" dirty="0">
                  <a:solidFill>
                    <a:srgbClr val="4472C4"/>
                  </a:solidFill>
                  <a:latin typeface="Calibri"/>
                  <a:ea typeface="Calibri" panose="020F0502020204030204" pitchFamily="34" charset="0"/>
                  <a:cs typeface="Times New Roman"/>
                </a:rPr>
                <a:t> </a:t>
              </a:r>
              <a:endParaRPr lang="en-IE" sz="1100" dirty="0">
                <a:solidFill>
                  <a:srgbClr val="FFFFFF"/>
                </a:solidFill>
                <a:latin typeface="Calibri"/>
                <a:ea typeface="Calibri" panose="020F0502020204030204" pitchFamily="34" charset="0"/>
                <a:cs typeface="Times New Roman" panose="02020603050405020304" pitchFamily="18" charset="0"/>
              </a:endParaRPr>
            </a:p>
            <a:p>
              <a:pPr>
                <a:lnSpc>
                  <a:spcPct val="107000"/>
                </a:lnSpc>
              </a:pPr>
              <a:r>
                <a:rPr lang="en-IE" sz="900" dirty="0">
                  <a:solidFill>
                    <a:srgbClr val="4472C4"/>
                  </a:solidFill>
                  <a:latin typeface="Calibri"/>
                  <a:ea typeface="Calibri" panose="020F0502020204030204" pitchFamily="34" charset="0"/>
                  <a:cs typeface="Times New Roman"/>
                </a:rPr>
                <a:t>              </a:t>
              </a:r>
              <a:r>
                <a:rPr lang="en-IE" sz="900" dirty="0">
                  <a:solidFill>
                    <a:srgbClr val="4472C4"/>
                  </a:solidFill>
                  <a:effectLst/>
                  <a:latin typeface="Calibri"/>
                  <a:ea typeface="Calibri" panose="020F0502020204030204" pitchFamily="34" charset="0"/>
                  <a:cs typeface="Times New Roman"/>
                </a:rPr>
                <a:t>reworking</a:t>
              </a:r>
              <a:r>
                <a:rPr lang="en-IE" sz="900" dirty="0">
                  <a:solidFill>
                    <a:srgbClr val="4472C4"/>
                  </a:solidFill>
                  <a:latin typeface="Calibri"/>
                  <a:ea typeface="Calibri" panose="020F0502020204030204" pitchFamily="34" charset="0"/>
                  <a:cs typeface="Times New Roman"/>
                </a:rPr>
                <a:t> </a:t>
              </a:r>
              <a:r>
                <a:rPr lang="en-IE" sz="900" dirty="0">
                  <a:solidFill>
                    <a:srgbClr val="4472C4"/>
                  </a:solidFill>
                  <a:effectLst/>
                  <a:latin typeface="Calibri"/>
                  <a:ea typeface="Calibri" panose="020F0502020204030204" pitchFamily="34" charset="0"/>
                  <a:cs typeface="Times New Roman"/>
                </a:rPr>
                <a:t>since last process </a:t>
              </a:r>
              <a:endParaRPr lang="en-IE" sz="1100" dirty="0">
                <a:solidFill>
                  <a:srgbClr val="FFFFFF"/>
                </a:solidFill>
                <a:latin typeface="Calibri"/>
                <a:ea typeface="Calibri" panose="020F0502020204030204" pitchFamily="34" charset="0"/>
                <a:cs typeface="Times New Roman"/>
              </a:endParaRPr>
            </a:p>
            <a:p>
              <a:pPr>
                <a:lnSpc>
                  <a:spcPct val="107000"/>
                </a:lnSpc>
              </a:pPr>
              <a:r>
                <a:rPr lang="en-IE" sz="900" dirty="0">
                  <a:solidFill>
                    <a:srgbClr val="4472C4"/>
                  </a:solidFill>
                  <a:latin typeface="Calibri"/>
                  <a:ea typeface="Calibri" panose="020F0502020204030204" pitchFamily="34" charset="0"/>
                  <a:cs typeface="Times New Roman"/>
                </a:rPr>
                <a:t>                 </a:t>
              </a:r>
              <a:r>
                <a:rPr lang="en-IE" sz="900" dirty="0">
                  <a:solidFill>
                    <a:srgbClr val="4472C4"/>
                  </a:solidFill>
                  <a:effectLst/>
                  <a:latin typeface="Calibri"/>
                  <a:ea typeface="Calibri" panose="020F0502020204030204" pitchFamily="34" charset="0"/>
                  <a:cs typeface="Times New Roman"/>
                </a:rPr>
                <a:t>validation</a:t>
              </a:r>
              <a:endParaRPr lang="en-IE" sz="1100" dirty="0">
                <a:effectLst/>
                <a:latin typeface="Calibri"/>
                <a:ea typeface="Calibri" panose="020F0502020204030204" pitchFamily="34" charset="0"/>
                <a:cs typeface="Times New Roman"/>
              </a:endParaRPr>
            </a:p>
            <a:p>
              <a:pPr>
                <a:lnSpc>
                  <a:spcPct val="107000"/>
                </a:lnSpc>
              </a:pPr>
              <a:r>
                <a:rPr lang="en-IE" sz="900" dirty="0">
                  <a:solidFill>
                    <a:srgbClr val="4472C4"/>
                  </a:solidFill>
                  <a:latin typeface="Calibri"/>
                  <a:ea typeface="Calibri" panose="020F0502020204030204" pitchFamily="34" charset="0"/>
                  <a:cs typeface="Times New Roman"/>
                </a:rPr>
                <a:t>                </a:t>
              </a:r>
              <a:r>
                <a:rPr lang="en-IE" sz="900" dirty="0">
                  <a:solidFill>
                    <a:srgbClr val="4472C4"/>
                  </a:solidFill>
                  <a:effectLst/>
                  <a:latin typeface="Calibri"/>
                  <a:ea typeface="Calibri" panose="020F0502020204030204" pitchFamily="34" charset="0"/>
                  <a:cs typeface="Times New Roman"/>
                </a:rPr>
                <a:t>- Excessive number of process</a:t>
              </a:r>
              <a:r>
                <a:rPr lang="en-IE" sz="900" dirty="0">
                  <a:solidFill>
                    <a:srgbClr val="4472C4"/>
                  </a:solidFill>
                  <a:latin typeface="Calibri"/>
                  <a:ea typeface="Calibri" panose="020F0502020204030204" pitchFamily="34" charset="0"/>
                  <a:cs typeface="Times New Roman"/>
                </a:rPr>
                <a:t>   </a:t>
              </a:r>
              <a:endParaRPr lang="en-IE" sz="1100" dirty="0">
                <a:effectLst/>
                <a:latin typeface="Calibri"/>
                <a:ea typeface="Calibri" panose="020F0502020204030204" pitchFamily="34" charset="0"/>
                <a:cs typeface="Times New Roman" panose="02020603050405020304" pitchFamily="18" charset="0"/>
              </a:endParaRPr>
            </a:p>
            <a:p>
              <a:pPr>
                <a:lnSpc>
                  <a:spcPct val="107000"/>
                </a:lnSpc>
              </a:pPr>
              <a:r>
                <a:rPr lang="en-IE" sz="900" dirty="0">
                  <a:solidFill>
                    <a:srgbClr val="4472C4"/>
                  </a:solidFill>
                  <a:effectLst/>
                  <a:latin typeface="Calibri" panose="020F0502020204030204" pitchFamily="34" charset="0"/>
                  <a:ea typeface="Calibri" panose="020F0502020204030204" pitchFamily="34" charset="0"/>
                  <a:cs typeface="Times New Roman" panose="02020603050405020304" pitchFamily="18" charset="0"/>
                </a:rPr>
                <a:t>                   deviations</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4472C4"/>
                  </a:solidFill>
                  <a:latin typeface="Calibri"/>
                  <a:ea typeface="Calibri" panose="020F0502020204030204" pitchFamily="34" charset="0"/>
                  <a:cs typeface="Times New Roman"/>
                </a:rPr>
                <a:t>                    </a:t>
              </a:r>
              <a:r>
                <a:rPr lang="en-IE" sz="900" dirty="0">
                  <a:solidFill>
                    <a:srgbClr val="4472C4"/>
                  </a:solidFill>
                  <a:effectLst/>
                  <a:latin typeface="Calibri"/>
                  <a:ea typeface="Calibri" panose="020F0502020204030204" pitchFamily="34" charset="0"/>
                  <a:cs typeface="Times New Roman"/>
                </a:rPr>
                <a:t>- Sporadic pattern </a:t>
              </a:r>
              <a:r>
                <a:rPr lang="en-IE" sz="900" dirty="0">
                  <a:solidFill>
                    <a:srgbClr val="4472C4"/>
                  </a:solidFill>
                  <a:latin typeface="Calibri"/>
                  <a:ea typeface="Calibri" panose="020F0502020204030204" pitchFamily="34" charset="0"/>
                  <a:cs typeface="Times New Roman"/>
                </a:rPr>
                <a:t>of </a:t>
              </a:r>
              <a:endParaRPr lang="en-IE" sz="1100" dirty="0">
                <a:solidFill>
                  <a:srgbClr val="FFFFFF"/>
                </a:solidFill>
                <a:latin typeface="Calibri"/>
                <a:ea typeface="Calibri" panose="020F0502020204030204" pitchFamily="34" charset="0"/>
                <a:cs typeface="Times New Roman" panose="02020603050405020304" pitchFamily="18" charset="0"/>
              </a:endParaRPr>
            </a:p>
            <a:p>
              <a:pPr>
                <a:lnSpc>
                  <a:spcPct val="107000"/>
                </a:lnSpc>
              </a:pPr>
              <a:r>
                <a:rPr lang="en-IE" sz="900" dirty="0">
                  <a:solidFill>
                    <a:srgbClr val="4472C4"/>
                  </a:solidFill>
                  <a:latin typeface="Calibri"/>
                  <a:ea typeface="Calibri" panose="020F0502020204030204" pitchFamily="34" charset="0"/>
                  <a:cs typeface="Times New Roman"/>
                </a:rPr>
                <a:t>                         batch</a:t>
              </a:r>
              <a:r>
                <a:rPr lang="en-IE" sz="900" dirty="0">
                  <a:solidFill>
                    <a:srgbClr val="4472C4"/>
                  </a:solidFill>
                  <a:effectLst/>
                  <a:latin typeface="Calibri"/>
                  <a:ea typeface="Calibri" panose="020F0502020204030204" pitchFamily="34" charset="0"/>
                  <a:cs typeface="Times New Roman"/>
                </a:rPr>
                <a:t> rejections</a:t>
              </a:r>
              <a:r>
                <a:rPr lang="en-IE" sz="900" dirty="0">
                  <a:solidFill>
                    <a:srgbClr val="4472C4"/>
                  </a:solidFill>
                  <a:latin typeface="Calibri"/>
                  <a:ea typeface="Calibri" panose="020F0502020204030204" pitchFamily="34" charset="0"/>
                  <a:cs typeface="Times New Roman"/>
                </a:rPr>
                <a:t> </a:t>
              </a:r>
              <a:endParaRPr lang="en-IE" sz="1100" dirty="0">
                <a:effectLst/>
                <a:latin typeface="Calibri"/>
                <a:ea typeface="Calibri" panose="020F0502020204030204" pitchFamily="34" charset="0"/>
                <a:cs typeface="Times New Roman" panose="02020603050405020304" pitchFamily="18" charset="0"/>
              </a:endParaRPr>
            </a:p>
          </p:txBody>
        </p:sp>
        <p:sp>
          <p:nvSpPr>
            <p:cNvPr id="13" name="Text Box 9">
              <a:extLst>
                <a:ext uri="{FF2B5EF4-FFF2-40B4-BE49-F238E27FC236}">
                  <a16:creationId xmlns:a16="http://schemas.microsoft.com/office/drawing/2014/main" id="{0A228028-35EA-8F68-A674-1191AA83DC6D}"/>
                </a:ext>
              </a:extLst>
            </p:cNvPr>
            <p:cNvSpPr txBox="1"/>
            <p:nvPr/>
          </p:nvSpPr>
          <p:spPr>
            <a:xfrm>
              <a:off x="1181824" y="629538"/>
              <a:ext cx="2535555" cy="14643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pPr>
              <a:r>
                <a:rPr lang="en-IE" sz="900" dirty="0">
                  <a:solidFill>
                    <a:srgbClr val="4472C4"/>
                  </a:solidFill>
                  <a:latin typeface="Calibri"/>
                  <a:ea typeface="Calibri" panose="020F0502020204030204" pitchFamily="34" charset="0"/>
                  <a:cs typeface="Times New Roman"/>
                </a:rPr>
                <a:t>     </a:t>
              </a:r>
              <a:r>
                <a:rPr lang="en-IE" sz="900" dirty="0">
                  <a:solidFill>
                    <a:srgbClr val="4472C4"/>
                  </a:solidFill>
                  <a:effectLst/>
                  <a:latin typeface="Calibri"/>
                  <a:ea typeface="Calibri" panose="020F0502020204030204" pitchFamily="34" charset="0"/>
                  <a:cs typeface="Times New Roman"/>
                </a:rPr>
                <a:t>- </a:t>
              </a:r>
              <a:r>
                <a:rPr lang="en-IE" sz="900" dirty="0">
                  <a:solidFill>
                    <a:srgbClr val="4472C4"/>
                  </a:solidFill>
                  <a:latin typeface="Calibri"/>
                  <a:ea typeface="Calibri" panose="020F0502020204030204" pitchFamily="34" charset="0"/>
                  <a:cs typeface="Times New Roman"/>
                </a:rPr>
                <a:t>High variability process/Lack</a:t>
              </a:r>
              <a:endParaRPr lang="en-IE" sz="1100" dirty="0">
                <a:solidFill>
                  <a:srgbClr val="FFFFFF"/>
                </a:solidFill>
                <a:latin typeface="Calibri"/>
                <a:ea typeface="Calibri" panose="020F0502020204030204" pitchFamily="34" charset="0"/>
                <a:cs typeface="Times New Roman" panose="02020603050405020304" pitchFamily="18" charset="0"/>
              </a:endParaRPr>
            </a:p>
            <a:p>
              <a:pPr>
                <a:lnSpc>
                  <a:spcPct val="107000"/>
                </a:lnSpc>
              </a:pPr>
              <a:r>
                <a:rPr lang="en-IE" sz="900" dirty="0">
                  <a:solidFill>
                    <a:srgbClr val="4472C4"/>
                  </a:solidFill>
                  <a:latin typeface="Calibri"/>
                  <a:ea typeface="Calibri" panose="020F0502020204030204" pitchFamily="34" charset="0"/>
                  <a:cs typeface="Times New Roman"/>
                </a:rPr>
                <a:t>          </a:t>
              </a:r>
              <a:r>
                <a:rPr lang="en-IE" sz="900" dirty="0">
                  <a:solidFill>
                    <a:srgbClr val="4472C4"/>
                  </a:solidFill>
                  <a:effectLst/>
                  <a:latin typeface="Calibri"/>
                  <a:ea typeface="Calibri" panose="020F0502020204030204" pitchFamily="34" charset="0"/>
                  <a:cs typeface="Times New Roman"/>
                </a:rPr>
                <a:t>of </a:t>
              </a:r>
              <a:r>
                <a:rPr lang="en-IE" sz="900" dirty="0">
                  <a:solidFill>
                    <a:srgbClr val="4472C4"/>
                  </a:solidFill>
                  <a:latin typeface="Calibri"/>
                  <a:ea typeface="Calibri" panose="020F0502020204030204" pitchFamily="34" charset="0"/>
                  <a:cs typeface="Times New Roman"/>
                </a:rPr>
                <a:t>Statistical Process                                               </a:t>
              </a:r>
              <a:endParaRPr lang="en-IE" sz="1100" dirty="0">
                <a:effectLst/>
                <a:latin typeface="Calibri"/>
                <a:ea typeface="Calibri" panose="020F0502020204030204" pitchFamily="34" charset="0"/>
                <a:cs typeface="Times New Roman" panose="02020603050405020304" pitchFamily="18" charset="0"/>
              </a:endParaRPr>
            </a:p>
            <a:p>
              <a:pPr>
                <a:lnSpc>
                  <a:spcPct val="107000"/>
                </a:lnSpc>
              </a:pPr>
              <a:r>
                <a:rPr lang="en-IE" sz="900" dirty="0">
                  <a:solidFill>
                    <a:srgbClr val="4472C4"/>
                  </a:solidFill>
                  <a:latin typeface="Calibri"/>
                  <a:ea typeface="Calibri" panose="020F0502020204030204" pitchFamily="34" charset="0"/>
                  <a:cs typeface="Times New Roman"/>
                </a:rPr>
                <a:t>             </a:t>
              </a:r>
              <a:r>
                <a:rPr lang="en-IE" sz="900" dirty="0">
                  <a:solidFill>
                    <a:srgbClr val="4472C4"/>
                  </a:solidFill>
                  <a:effectLst/>
                  <a:latin typeface="Calibri"/>
                  <a:ea typeface="Calibri" panose="020F0502020204030204" pitchFamily="34" charset="0"/>
                  <a:cs typeface="Times New Roman"/>
                </a:rPr>
                <a:t>Control in place</a:t>
              </a:r>
              <a:endParaRPr lang="en-IE" sz="1100" dirty="0">
                <a:effectLst/>
                <a:latin typeface="Calibri"/>
                <a:ea typeface="Calibri" panose="020F0502020204030204" pitchFamily="34" charset="0"/>
                <a:cs typeface="Times New Roman"/>
              </a:endParaRPr>
            </a:p>
            <a:p>
              <a:pPr>
                <a:lnSpc>
                  <a:spcPct val="107000"/>
                </a:lnSpc>
              </a:pPr>
              <a:r>
                <a:rPr lang="en-IE" sz="900" dirty="0">
                  <a:solidFill>
                    <a:srgbClr val="4472C4"/>
                  </a:solidFill>
                  <a:effectLst/>
                  <a:latin typeface="Calibri" panose="020F0502020204030204" pitchFamily="34" charset="0"/>
                  <a:ea typeface="Calibri" panose="020F0502020204030204" pitchFamily="34" charset="0"/>
                  <a:cs typeface="Times New Roman" panose="02020603050405020304" pitchFamily="18" charset="0"/>
                </a:rPr>
                <a:t>            - OOSs occurred due to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4472C4"/>
                  </a:solidFill>
                  <a:latin typeface="Calibri"/>
                  <a:ea typeface="Calibri" panose="020F0502020204030204" pitchFamily="34" charset="0"/>
                  <a:cs typeface="Times New Roman"/>
                </a:rPr>
                <a:t>               </a:t>
              </a:r>
              <a:r>
                <a:rPr lang="en-IE" sz="900" dirty="0">
                  <a:solidFill>
                    <a:srgbClr val="4472C4"/>
                  </a:solidFill>
                  <a:effectLst/>
                  <a:latin typeface="Calibri"/>
                  <a:ea typeface="Calibri" panose="020F0502020204030204" pitchFamily="34" charset="0"/>
                  <a:cs typeface="Times New Roman"/>
                </a:rPr>
                <a:t> manufacturing issues</a:t>
              </a:r>
              <a:endParaRPr lang="en-IE" sz="1100" dirty="0">
                <a:effectLst/>
                <a:latin typeface="Calibri"/>
                <a:ea typeface="Calibri" panose="020F0502020204030204" pitchFamily="34" charset="0"/>
                <a:cs typeface="Times New Roman" panose="02020603050405020304" pitchFamily="18" charset="0"/>
              </a:endParaRPr>
            </a:p>
            <a:p>
              <a:pPr>
                <a:lnSpc>
                  <a:spcPct val="107000"/>
                </a:lnSpc>
              </a:pPr>
              <a:r>
                <a:rPr lang="en-IE" sz="900" dirty="0">
                  <a:solidFill>
                    <a:srgbClr val="4472C4"/>
                  </a:solidFill>
                  <a:latin typeface="Calibri"/>
                  <a:ea typeface="Calibri" panose="020F0502020204030204" pitchFamily="34" charset="0"/>
                  <a:cs typeface="Times New Roman"/>
                </a:rPr>
                <a:t>                    </a:t>
              </a:r>
              <a:r>
                <a:rPr lang="en-IE" sz="900" dirty="0">
                  <a:solidFill>
                    <a:srgbClr val="4472C4"/>
                  </a:solidFill>
                  <a:effectLst/>
                  <a:latin typeface="Calibri"/>
                  <a:ea typeface="Calibri" panose="020F0502020204030204" pitchFamily="34" charset="0"/>
                  <a:cs typeface="Times New Roman"/>
                </a:rPr>
                <a:t>- GMP non-compliance issues</a:t>
              </a:r>
              <a:endParaRPr lang="en-IE" sz="1100" dirty="0">
                <a:effectLst/>
                <a:latin typeface="Calibri"/>
                <a:ea typeface="Calibri" panose="020F0502020204030204" pitchFamily="34" charset="0"/>
                <a:cs typeface="Times New Roman"/>
              </a:endParaRPr>
            </a:p>
            <a:p>
              <a:pPr>
                <a:lnSpc>
                  <a:spcPct val="107000"/>
                </a:lnSpc>
              </a:pPr>
              <a:r>
                <a:rPr lang="en-IE" sz="900" dirty="0">
                  <a:solidFill>
                    <a:srgbClr val="4472C4"/>
                  </a:solidFill>
                  <a:effectLst/>
                  <a:latin typeface="Calibri" panose="020F0502020204030204" pitchFamily="34" charset="0"/>
                  <a:ea typeface="Calibri" panose="020F0502020204030204" pitchFamily="34" charset="0"/>
                  <a:cs typeface="Times New Roman" panose="02020603050405020304" pitchFamily="18" charset="0"/>
                </a:rPr>
                <a:t>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Text Box 23">
              <a:extLst>
                <a:ext uri="{FF2B5EF4-FFF2-40B4-BE49-F238E27FC236}">
                  <a16:creationId xmlns:a16="http://schemas.microsoft.com/office/drawing/2014/main" id="{9F1022A4-5729-79CE-99EE-78019B100EE3}"/>
                </a:ext>
              </a:extLst>
            </p:cNvPr>
            <p:cNvSpPr txBox="1"/>
            <p:nvPr/>
          </p:nvSpPr>
          <p:spPr>
            <a:xfrm>
              <a:off x="3059513" y="2568538"/>
              <a:ext cx="3003453" cy="176549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 Low use of Knowledge Management in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the approval and monitoring of suppliers </a:t>
              </a:r>
              <a:r>
                <a:rPr lang="en-IE" sz="900" dirty="0">
                  <a:solidFill>
                    <a:srgbClr val="FF0000"/>
                  </a:solidFill>
                  <a:latin typeface="Calibri" panose="020F0502020204030204" pitchFamily="34" charset="0"/>
                  <a:ea typeface="Calibri" panose="020F0502020204030204" pitchFamily="34" charset="0"/>
                  <a:cs typeface="Times New Roman" panose="02020603050405020304" pitchFamily="18" charset="0"/>
                </a:rPr>
                <a:t>and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service providers</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 Certain supplied materials are of natural origin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and their quality </a:t>
              </a:r>
              <a:r>
                <a:rPr lang="en-IE" sz="900" dirty="0">
                  <a:solidFill>
                    <a:srgbClr val="FF0000"/>
                  </a:solidFill>
                  <a:latin typeface="Calibri" panose="020F0502020204030204" pitchFamily="34" charset="0"/>
                  <a:ea typeface="Calibri" panose="020F0502020204030204" pitchFamily="34" charset="0"/>
                  <a:cs typeface="Times New Roman" panose="02020603050405020304" pitchFamily="18" charset="0"/>
                </a:rPr>
                <a:t>has been </a:t>
              </a: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variable</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  </a:t>
              </a: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Inefficient communication and collaboration systems in </a:t>
              </a: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place with suppliers and service providers</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5" name="Text Box 16">
              <a:extLst>
                <a:ext uri="{FF2B5EF4-FFF2-40B4-BE49-F238E27FC236}">
                  <a16:creationId xmlns:a16="http://schemas.microsoft.com/office/drawing/2014/main" id="{FB9CC879-70DF-A876-8B96-1BCE41E33ED4}"/>
                </a:ext>
              </a:extLst>
            </p:cNvPr>
            <p:cNvSpPr txBox="1"/>
            <p:nvPr/>
          </p:nvSpPr>
          <p:spPr>
            <a:xfrm>
              <a:off x="2913793" y="186988"/>
              <a:ext cx="2804821" cy="306716"/>
            </a:xfrm>
            <a:prstGeom prst="rect">
              <a:avLst/>
            </a:prstGeom>
            <a:solidFill>
              <a:schemeClr val="bg1">
                <a:lumMod val="75000"/>
              </a:schemeClr>
            </a:solidFill>
            <a:ln>
              <a:solidFill>
                <a:schemeClr val="tx1"/>
              </a:solidFill>
            </a:ln>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IE" sz="1100" b="1" dirty="0">
                  <a:effectLst/>
                  <a:ea typeface="Calibri" panose="020F0502020204030204" pitchFamily="34" charset="0"/>
                  <a:cs typeface="Times New Roman"/>
                </a:rPr>
                <a:t>Manufacturing Facilities &amp;</a:t>
              </a:r>
              <a:r>
                <a:rPr lang="en-IE" sz="1100" dirty="0">
                  <a:ea typeface="Calibri" panose="020F0502020204030204" pitchFamily="34" charset="0"/>
                  <a:cs typeface="Times New Roman"/>
                </a:rPr>
                <a:t> </a:t>
              </a:r>
              <a:r>
                <a:rPr lang="en-IE" sz="1100" b="1" dirty="0">
                  <a:effectLst/>
                  <a:ea typeface="Calibri" panose="020F0502020204030204" pitchFamily="34" charset="0"/>
                  <a:cs typeface="Times New Roman"/>
                </a:rPr>
                <a:t>Equipment</a:t>
              </a:r>
              <a:endParaRPr lang="en-IE" sz="1100" dirty="0">
                <a:effectLst/>
                <a:ea typeface="Calibri" panose="020F0502020204030204" pitchFamily="34" charset="0"/>
                <a:cs typeface="Times New Roman"/>
              </a:endParaRPr>
            </a:p>
          </p:txBody>
        </p:sp>
        <p:sp>
          <p:nvSpPr>
            <p:cNvPr id="16" name="Text Box 17">
              <a:extLst>
                <a:ext uri="{FF2B5EF4-FFF2-40B4-BE49-F238E27FC236}">
                  <a16:creationId xmlns:a16="http://schemas.microsoft.com/office/drawing/2014/main" id="{4F99B475-AEC8-9F86-79A7-785D14A96195}"/>
                </a:ext>
              </a:extLst>
            </p:cNvPr>
            <p:cNvSpPr txBox="1"/>
            <p:nvPr/>
          </p:nvSpPr>
          <p:spPr>
            <a:xfrm>
              <a:off x="-133258" y="180961"/>
              <a:ext cx="2671900" cy="314759"/>
            </a:xfrm>
            <a:prstGeom prst="rect">
              <a:avLst/>
            </a:prstGeom>
            <a:solidFill>
              <a:schemeClr val="accent1">
                <a:lumMod val="20000"/>
                <a:lumOff val="80000"/>
              </a:schemeClr>
            </a:solidFill>
            <a:ln>
              <a:solidFill>
                <a:schemeClr val="tx1"/>
              </a:solidFill>
            </a:ln>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IE" sz="1000" b="1" dirty="0">
                  <a:solidFill>
                    <a:srgbClr val="4472C4"/>
                  </a:solidFill>
                  <a:effectLst/>
                  <a:ea typeface="Calibri" panose="020F0502020204030204" pitchFamily="34" charset="0"/>
                  <a:cs typeface="Times New Roman"/>
                </a:rPr>
                <a:t>Manufacturing Variability &amp;</a:t>
              </a:r>
              <a:r>
                <a:rPr lang="en-IE" sz="1000" dirty="0">
                  <a:solidFill>
                    <a:srgbClr val="4472C4"/>
                  </a:solidFill>
                  <a:ea typeface="Calibri" panose="020F0502020204030204" pitchFamily="34" charset="0"/>
                  <a:cs typeface="Times New Roman"/>
                </a:rPr>
                <a:t>  </a:t>
              </a:r>
              <a:r>
                <a:rPr lang="en-IE" sz="1000" b="1" dirty="0">
                  <a:solidFill>
                    <a:srgbClr val="4472C4"/>
                  </a:solidFill>
                  <a:effectLst/>
                  <a:ea typeface="Calibri" panose="020F0502020204030204" pitchFamily="34" charset="0"/>
                  <a:cs typeface="Times New Roman"/>
                </a:rPr>
                <a:t>State of Control</a:t>
              </a:r>
              <a:endParaRPr lang="en-IE" sz="1000">
                <a:effectLst/>
                <a:ea typeface="Calibri" panose="020F0502020204030204" pitchFamily="34" charset="0"/>
                <a:cs typeface="Times New Roman"/>
              </a:endParaRPr>
            </a:p>
          </p:txBody>
        </p:sp>
        <p:sp>
          <p:nvSpPr>
            <p:cNvPr id="17" name="Text Box 18">
              <a:extLst>
                <a:ext uri="{FF2B5EF4-FFF2-40B4-BE49-F238E27FC236}">
                  <a16:creationId xmlns:a16="http://schemas.microsoft.com/office/drawing/2014/main" id="{4F88A84C-A495-5D73-A75D-1F97FA1A9C78}"/>
                </a:ext>
              </a:extLst>
            </p:cNvPr>
            <p:cNvSpPr txBox="1"/>
            <p:nvPr/>
          </p:nvSpPr>
          <p:spPr>
            <a:xfrm>
              <a:off x="1620492" y="3920261"/>
              <a:ext cx="2286000" cy="250419"/>
            </a:xfrm>
            <a:prstGeom prst="rect">
              <a:avLst/>
            </a:prstGeom>
            <a:solidFill>
              <a:srgbClr val="F7C6C6"/>
            </a:solidFill>
            <a:ln>
              <a:solidFill>
                <a:schemeClr val="tx1"/>
              </a:solidFill>
            </a:ln>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IE" sz="1100" b="1" dirty="0">
                  <a:solidFill>
                    <a:srgbClr val="FF0000"/>
                  </a:solidFill>
                  <a:effectLst/>
                  <a:ea typeface="Calibri" panose="020F0502020204030204" pitchFamily="34" charset="0"/>
                  <a:cs typeface="Times New Roman"/>
                </a:rPr>
                <a:t>Outsourced Activities</a:t>
              </a:r>
              <a:r>
                <a:rPr lang="en-IE" sz="1100" dirty="0">
                  <a:solidFill>
                    <a:srgbClr val="FF0000"/>
                  </a:solidFill>
                  <a:ea typeface="Calibri" panose="020F0502020204030204" pitchFamily="34" charset="0"/>
                  <a:cs typeface="Times New Roman"/>
                </a:rPr>
                <a:t> </a:t>
              </a:r>
              <a:r>
                <a:rPr lang="en-IE" sz="1100" b="1" dirty="0">
                  <a:solidFill>
                    <a:srgbClr val="FF0000"/>
                  </a:solidFill>
                  <a:effectLst/>
                  <a:ea typeface="Calibri" panose="020F0502020204030204" pitchFamily="34" charset="0"/>
                  <a:cs typeface="Times New Roman"/>
                </a:rPr>
                <a:t>&amp; Suppliers</a:t>
              </a:r>
              <a:endParaRPr lang="en-IE" sz="1100" dirty="0">
                <a:effectLst/>
                <a:ea typeface="Calibri" panose="020F0502020204030204" pitchFamily="34" charset="0"/>
                <a:cs typeface="Times New Roman"/>
              </a:endParaRPr>
            </a:p>
          </p:txBody>
        </p:sp>
      </p:grpSp>
      <p:sp>
        <p:nvSpPr>
          <p:cNvPr id="25" name="TextBox 24">
            <a:extLst>
              <a:ext uri="{FF2B5EF4-FFF2-40B4-BE49-F238E27FC236}">
                <a16:creationId xmlns:a16="http://schemas.microsoft.com/office/drawing/2014/main" id="{B9150B6B-CE07-F88E-20B6-C0043612DC3E}"/>
              </a:ext>
            </a:extLst>
          </p:cNvPr>
          <p:cNvSpPr txBox="1"/>
          <p:nvPr/>
        </p:nvSpPr>
        <p:spPr>
          <a:xfrm>
            <a:off x="2932584" y="425002"/>
            <a:ext cx="9228840" cy="7793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rgbClr val="7030A0"/>
                </a:solidFill>
                <a:latin typeface="+mj-lt"/>
                <a:cs typeface="Calibri" panose="020F0502020204030204" pitchFamily="34" charset="0"/>
              </a:rPr>
              <a:t>Case Study 1, cont’d </a:t>
            </a:r>
            <a:endParaRPr lang="en-US" sz="2400" dirty="0">
              <a:solidFill>
                <a:srgbClr val="FF0000"/>
              </a:solidFill>
              <a:latin typeface="+mj-lt"/>
              <a:cs typeface="Calibri" panose="020F0502020204030204" pitchFamily="34" charset="0"/>
            </a:endParaRPr>
          </a:p>
          <a:p>
            <a:r>
              <a:rPr lang="en-US" sz="2400" b="0" dirty="0">
                <a:solidFill>
                  <a:srgbClr val="7030A0"/>
                </a:solidFill>
                <a:latin typeface="+mj-lt"/>
                <a:cs typeface="Calibri" panose="020F0502020204030204" pitchFamily="34" charset="0"/>
              </a:rPr>
              <a:t>Ishikawa Diagram for Drug Product Site A</a:t>
            </a:r>
            <a:endParaRPr lang="en-US" sz="2400" b="0" dirty="0">
              <a:solidFill>
                <a:srgbClr val="FF0000"/>
              </a:solidFill>
              <a:latin typeface="Calibri" panose="020F0502020204030204" pitchFamily="34" charset="0"/>
              <a:cs typeface="Calibri" panose="020F0502020204030204" pitchFamily="34" charset="0"/>
            </a:endParaRPr>
          </a:p>
        </p:txBody>
      </p:sp>
      <p:sp>
        <p:nvSpPr>
          <p:cNvPr id="24" name="TextBox 23">
            <a:extLst>
              <a:ext uri="{FF2B5EF4-FFF2-40B4-BE49-F238E27FC236}">
                <a16:creationId xmlns:a16="http://schemas.microsoft.com/office/drawing/2014/main" id="{57CF1DD9-3E1A-4FB2-97BD-E74B9313C5BB}"/>
              </a:ext>
            </a:extLst>
          </p:cNvPr>
          <p:cNvSpPr txBox="1"/>
          <p:nvPr/>
        </p:nvSpPr>
        <p:spPr bwMode="auto">
          <a:xfrm>
            <a:off x="202132" y="6797466"/>
            <a:ext cx="8981256" cy="38852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and figures submitted to the ICH Q9(R1) EWG by the</a:t>
            </a:r>
            <a:r>
              <a:rPr lang="en-IE" sz="1000" i="1" dirty="0">
                <a:solidFill>
                  <a:schemeClr val="tx1">
                    <a:lumMod val="65000"/>
                    <a:lumOff val="35000"/>
                  </a:schemeClr>
                </a:solidFill>
              </a:rPr>
              <a:t>International Society for Pharmaceutical Engineering</a:t>
            </a:r>
            <a:r>
              <a:rPr lang="en-US" sz="1000" i="1" dirty="0">
                <a:solidFill>
                  <a:schemeClr val="tx1">
                    <a:lumMod val="65000"/>
                    <a:lumOff val="35000"/>
                  </a:schemeClr>
                </a:solidFill>
              </a:rPr>
              <a:t> (ISPE).</a:t>
            </a:r>
            <a:endParaRPr lang="en-IE" sz="1000" i="1" dirty="0">
              <a:solidFill>
                <a:schemeClr val="tx1">
                  <a:lumMod val="65000"/>
                  <a:lumOff val="35000"/>
                </a:schemeClr>
              </a:solidFill>
            </a:endParaRPr>
          </a:p>
        </p:txBody>
      </p:sp>
    </p:spTree>
    <p:extLst>
      <p:ext uri="{BB962C8B-B14F-4D97-AF65-F5344CB8AC3E}">
        <p14:creationId xmlns:p14="http://schemas.microsoft.com/office/powerpoint/2010/main" val="363721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45631-D3BF-45CB-6725-539955D3B283}"/>
              </a:ext>
            </a:extLst>
          </p:cNvPr>
          <p:cNvSpPr>
            <a:spLocks noGrp="1"/>
          </p:cNvSpPr>
          <p:nvPr>
            <p:ph type="title"/>
          </p:nvPr>
        </p:nvSpPr>
        <p:spPr>
          <a:xfrm>
            <a:off x="3002429" y="428922"/>
            <a:ext cx="6626899" cy="790575"/>
          </a:xfrm>
        </p:spPr>
        <p:txBody>
          <a:bodyPr/>
          <a:lstStyle/>
          <a:p>
            <a:r>
              <a:rPr lang="en-US" sz="2400" dirty="0">
                <a:solidFill>
                  <a:srgbClr val="7030A0"/>
                </a:solidFill>
                <a:cs typeface="Calibri Light"/>
              </a:rPr>
              <a:t>Case Study 1, cont’d  </a:t>
            </a:r>
            <a:br>
              <a:rPr lang="en-US" sz="2400" dirty="0">
                <a:solidFill>
                  <a:srgbClr val="7030A0"/>
                </a:solidFill>
                <a:cs typeface="Calibri Light"/>
              </a:rPr>
            </a:br>
            <a:r>
              <a:rPr lang="en-US" sz="2400" b="0" dirty="0">
                <a:solidFill>
                  <a:srgbClr val="7030A0"/>
                </a:solidFill>
                <a:cs typeface="Calibri Light"/>
              </a:rPr>
              <a:t>Risk Assessment cont’d - Ishikawa Diagram Site A</a:t>
            </a:r>
            <a:endParaRPr lang="en-US" sz="2400" b="0" dirty="0"/>
          </a:p>
        </p:txBody>
      </p:sp>
      <p:sp>
        <p:nvSpPr>
          <p:cNvPr id="3" name="Content Placeholder 2">
            <a:extLst>
              <a:ext uri="{FF2B5EF4-FFF2-40B4-BE49-F238E27FC236}">
                <a16:creationId xmlns:a16="http://schemas.microsoft.com/office/drawing/2014/main" id="{CDBD2DE5-41D9-CE54-DE1E-B6911C668BDB}"/>
              </a:ext>
            </a:extLst>
          </p:cNvPr>
          <p:cNvSpPr>
            <a:spLocks noGrp="1"/>
          </p:cNvSpPr>
          <p:nvPr>
            <p:ph idx="1"/>
          </p:nvPr>
        </p:nvSpPr>
        <p:spPr>
          <a:xfrm>
            <a:off x="268288" y="1353344"/>
            <a:ext cx="9361040" cy="5760639"/>
          </a:xfrm>
        </p:spPr>
        <p:txBody>
          <a:bodyPr/>
          <a:lstStyle/>
          <a:p>
            <a:pPr>
              <a:lnSpc>
                <a:spcPct val="90000"/>
              </a:lnSpc>
              <a:spcBef>
                <a:spcPts val="800"/>
              </a:spcBef>
              <a:spcAft>
                <a:spcPts val="0"/>
              </a:spcAft>
            </a:pPr>
            <a:r>
              <a:rPr lang="en-US" sz="2000" kern="1200" dirty="0">
                <a:solidFill>
                  <a:srgbClr val="0070C0"/>
                </a:solidFill>
                <a:cs typeface="Calibri" panose="020F0502020204030204" pitchFamily="34" charset="0"/>
              </a:rPr>
              <a:t>The Ishikawa Diagram for Drug Product manufacturing site A is shown on the previous slide</a:t>
            </a:r>
          </a:p>
          <a:p>
            <a:pPr marL="718820" lvl="1">
              <a:lnSpc>
                <a:spcPct val="90000"/>
              </a:lnSpc>
              <a:spcBef>
                <a:spcPts val="800"/>
              </a:spcBef>
              <a:spcAft>
                <a:spcPts val="0"/>
              </a:spcAft>
            </a:pPr>
            <a:r>
              <a:rPr lang="en-US" sz="2000" dirty="0">
                <a:cs typeface="Calibri"/>
              </a:rPr>
              <a:t>This provides</a:t>
            </a:r>
            <a:r>
              <a:rPr lang="en-US" sz="2000" b="0" dirty="0">
                <a:cs typeface="Calibri"/>
              </a:rPr>
              <a:t> a list of the potential hazards at the site which were considered to relate to Product Availability Risks.</a:t>
            </a:r>
            <a:endParaRPr lang="en-US" sz="2000" b="0" dirty="0">
              <a:ea typeface="+mn-lt"/>
              <a:cs typeface="+mn-lt"/>
            </a:endParaRPr>
          </a:p>
          <a:p>
            <a:pPr marL="718820" lvl="1">
              <a:lnSpc>
                <a:spcPct val="90000"/>
              </a:lnSpc>
              <a:spcBef>
                <a:spcPts val="800"/>
              </a:spcBef>
              <a:spcAft>
                <a:spcPts val="0"/>
              </a:spcAft>
            </a:pPr>
            <a:r>
              <a:rPr lang="en-US" sz="2000" dirty="0">
                <a:cs typeface="Calibri"/>
              </a:rPr>
              <a:t>It organizes the</a:t>
            </a:r>
            <a:r>
              <a:rPr lang="en-US" sz="2000" b="0" dirty="0">
                <a:cs typeface="Calibri"/>
              </a:rPr>
              <a:t> potential hazards under three headings</a:t>
            </a:r>
            <a:r>
              <a:rPr lang="en-US" sz="2000" dirty="0">
                <a:cs typeface="Calibri"/>
              </a:rPr>
              <a:t>, as per Section 6.1 of the ICH Q9(R1) Guideline</a:t>
            </a:r>
            <a:r>
              <a:rPr lang="en-US" sz="2000" b="0" dirty="0">
                <a:cs typeface="Calibri"/>
              </a:rPr>
              <a:t>:</a:t>
            </a:r>
            <a:endParaRPr lang="en-US" sz="2000" b="0" dirty="0">
              <a:ea typeface="+mn-lt"/>
              <a:cs typeface="+mn-lt"/>
            </a:endParaRPr>
          </a:p>
          <a:p>
            <a:pPr lvl="2">
              <a:lnSpc>
                <a:spcPct val="90000"/>
              </a:lnSpc>
              <a:spcBef>
                <a:spcPts val="400"/>
              </a:spcBef>
              <a:spcAft>
                <a:spcPts val="0"/>
              </a:spcAft>
            </a:pPr>
            <a:r>
              <a:rPr lang="en-US" sz="1800" i="1" dirty="0">
                <a:cs typeface="Calibri"/>
              </a:rPr>
              <a:t>Manufacturing Process Variability and State of Control</a:t>
            </a:r>
            <a:endParaRPr lang="en-US" sz="1800" dirty="0">
              <a:ea typeface="+mn-lt"/>
              <a:cs typeface="+mn-lt"/>
            </a:endParaRPr>
          </a:p>
          <a:p>
            <a:pPr lvl="2">
              <a:lnSpc>
                <a:spcPct val="90000"/>
              </a:lnSpc>
              <a:spcBef>
                <a:spcPts val="400"/>
              </a:spcBef>
              <a:spcAft>
                <a:spcPts val="0"/>
              </a:spcAft>
            </a:pPr>
            <a:r>
              <a:rPr lang="en-US" sz="1800" i="1" dirty="0">
                <a:cs typeface="Calibri"/>
              </a:rPr>
              <a:t>Manufacturing Facilities and Equipment</a:t>
            </a:r>
            <a:endParaRPr lang="en-US" sz="1800" dirty="0">
              <a:ea typeface="+mn-lt"/>
              <a:cs typeface="+mn-lt"/>
            </a:endParaRPr>
          </a:p>
          <a:p>
            <a:pPr lvl="2">
              <a:lnSpc>
                <a:spcPct val="90000"/>
              </a:lnSpc>
              <a:spcBef>
                <a:spcPts val="400"/>
              </a:spcBef>
              <a:spcAft>
                <a:spcPts val="0"/>
              </a:spcAft>
            </a:pPr>
            <a:r>
              <a:rPr lang="en-US" sz="1800" i="1" dirty="0">
                <a:cs typeface="Calibri"/>
              </a:rPr>
              <a:t>Oversight of Outsourced Activities and Suppliers</a:t>
            </a:r>
            <a:endParaRPr lang="en-US" sz="1800" dirty="0">
              <a:ea typeface="+mn-lt"/>
              <a:cs typeface="+mn-lt"/>
            </a:endParaRPr>
          </a:p>
          <a:p>
            <a:pPr>
              <a:lnSpc>
                <a:spcPct val="90000"/>
              </a:lnSpc>
              <a:spcBef>
                <a:spcPts val="800"/>
              </a:spcBef>
              <a:spcAft>
                <a:spcPts val="0"/>
              </a:spcAft>
            </a:pPr>
            <a:r>
              <a:rPr lang="en-US" sz="2000" kern="1200" dirty="0">
                <a:solidFill>
                  <a:srgbClr val="0070C0"/>
                </a:solidFill>
                <a:cs typeface="Calibri" panose="020F0502020204030204" pitchFamily="34" charset="0"/>
              </a:rPr>
              <a:t>Each potential hazard on the Ishikawa Diagram was evaluated by an interdisciplinary Risk Assessment team at Site A</a:t>
            </a:r>
          </a:p>
          <a:p>
            <a:pPr marL="718820" lvl="1">
              <a:lnSpc>
                <a:spcPct val="90000"/>
              </a:lnSpc>
              <a:spcBef>
                <a:spcPts val="400"/>
              </a:spcBef>
              <a:spcAft>
                <a:spcPts val="0"/>
              </a:spcAft>
            </a:pPr>
            <a:r>
              <a:rPr lang="en-US" sz="1800" dirty="0">
                <a:cs typeface="Calibri"/>
              </a:rPr>
              <a:t>The evaluation included severity and probability of occurrence of each hazard. </a:t>
            </a:r>
          </a:p>
          <a:p>
            <a:pPr marL="718820" lvl="1">
              <a:lnSpc>
                <a:spcPct val="90000"/>
              </a:lnSpc>
              <a:spcBef>
                <a:spcPts val="400"/>
              </a:spcBef>
              <a:spcAft>
                <a:spcPts val="0"/>
              </a:spcAft>
            </a:pPr>
            <a:r>
              <a:rPr lang="en-US" sz="1800" dirty="0">
                <a:cs typeface="Calibri"/>
              </a:rPr>
              <a:t>The controls proposed for each hazard were then discussed.</a:t>
            </a:r>
            <a:endParaRPr lang="en-US" sz="1800" dirty="0">
              <a:cs typeface="Arial"/>
            </a:endParaRPr>
          </a:p>
          <a:p>
            <a:pPr marL="718820" lvl="1">
              <a:lnSpc>
                <a:spcPct val="90000"/>
              </a:lnSpc>
              <a:spcBef>
                <a:spcPts val="400"/>
              </a:spcBef>
              <a:spcAft>
                <a:spcPts val="0"/>
              </a:spcAft>
            </a:pPr>
            <a:r>
              <a:rPr lang="en-US" sz="1800" dirty="0">
                <a:cs typeface="Calibri"/>
              </a:rPr>
              <a:t>Hazards for which it was unclear what risk controls were in place, and those hazards the team decided warranted additional risk control, were identified and assessed.</a:t>
            </a:r>
            <a:endParaRPr lang="en-US" sz="1800" dirty="0">
              <a:ea typeface="+mn-lt"/>
              <a:cs typeface="+mn-lt"/>
            </a:endParaRPr>
          </a:p>
          <a:p>
            <a:pPr marL="718820" lvl="1">
              <a:lnSpc>
                <a:spcPct val="90000"/>
              </a:lnSpc>
              <a:spcBef>
                <a:spcPts val="400"/>
              </a:spcBef>
              <a:spcAft>
                <a:spcPts val="0"/>
              </a:spcAft>
            </a:pPr>
            <a:r>
              <a:rPr lang="en-US" sz="1800" dirty="0">
                <a:cs typeface="Calibri"/>
              </a:rPr>
              <a:t>Several new risk controls were identified as being required by the Risk Assessment team , and the risk reduction actions required to implement those risk controls were documented.</a:t>
            </a:r>
            <a:endParaRPr lang="en-US" sz="1800" dirty="0"/>
          </a:p>
        </p:txBody>
      </p:sp>
      <p:sp>
        <p:nvSpPr>
          <p:cNvPr id="5" name="TextBox 4">
            <a:extLst>
              <a:ext uri="{FF2B5EF4-FFF2-40B4-BE49-F238E27FC236}">
                <a16:creationId xmlns:a16="http://schemas.microsoft.com/office/drawing/2014/main" id="{509E0581-0BAB-454E-8315-8C9C32B62884}"/>
              </a:ext>
            </a:extLst>
          </p:cNvPr>
          <p:cNvSpPr txBox="1"/>
          <p:nvPr/>
        </p:nvSpPr>
        <p:spPr bwMode="auto">
          <a:xfrm>
            <a:off x="674204" y="6792908"/>
            <a:ext cx="8405192" cy="393084"/>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submitted to the ICH Q9(R1) EWG by the</a:t>
            </a:r>
            <a:r>
              <a:rPr lang="en-IE" sz="1000" i="1" dirty="0">
                <a:solidFill>
                  <a:schemeClr val="tx1">
                    <a:lumMod val="65000"/>
                    <a:lumOff val="35000"/>
                  </a:schemeClr>
                </a:solidFill>
              </a:rPr>
              <a:t>International Society for Pharmaceutical Engineering</a:t>
            </a:r>
            <a:r>
              <a:rPr lang="en-US" sz="1000" i="1" dirty="0">
                <a:solidFill>
                  <a:schemeClr val="tx1">
                    <a:lumMod val="65000"/>
                    <a:lumOff val="35000"/>
                  </a:schemeClr>
                </a:solidFill>
              </a:rPr>
              <a:t> (ISPE).</a:t>
            </a:r>
            <a:endParaRPr lang="en-IE" sz="1000" i="1" dirty="0">
              <a:solidFill>
                <a:schemeClr val="tx1">
                  <a:lumMod val="65000"/>
                  <a:lumOff val="35000"/>
                </a:schemeClr>
              </a:solidFill>
            </a:endParaRPr>
          </a:p>
        </p:txBody>
      </p:sp>
    </p:spTree>
    <p:extLst>
      <p:ext uri="{BB962C8B-B14F-4D97-AF65-F5344CB8AC3E}">
        <p14:creationId xmlns:p14="http://schemas.microsoft.com/office/powerpoint/2010/main" val="3101499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D6CB0-6AC0-40FA-A7A0-62D8D1ABBE42}"/>
              </a:ext>
            </a:extLst>
          </p:cNvPr>
          <p:cNvSpPr>
            <a:spLocks noGrp="1"/>
          </p:cNvSpPr>
          <p:nvPr>
            <p:ph type="title"/>
          </p:nvPr>
        </p:nvSpPr>
        <p:spPr>
          <a:xfrm>
            <a:off x="3004592" y="489248"/>
            <a:ext cx="4993746" cy="592931"/>
          </a:xfrm>
        </p:spPr>
        <p:txBody>
          <a:bodyPr/>
          <a:lstStyle/>
          <a:p>
            <a:r>
              <a:rPr lang="en-US" sz="3200" dirty="0">
                <a:ea typeface="+mj-lt"/>
                <a:cs typeface="+mj-lt"/>
              </a:rPr>
              <a:t>Legal Notice</a:t>
            </a:r>
            <a:endParaRPr lang="en-US" dirty="0"/>
          </a:p>
        </p:txBody>
      </p:sp>
      <p:sp>
        <p:nvSpPr>
          <p:cNvPr id="3" name="Content Placeholder 2">
            <a:extLst>
              <a:ext uri="{FF2B5EF4-FFF2-40B4-BE49-F238E27FC236}">
                <a16:creationId xmlns:a16="http://schemas.microsoft.com/office/drawing/2014/main" id="{804AA825-0541-4F2A-95BA-E32F425967C5}"/>
              </a:ext>
            </a:extLst>
          </p:cNvPr>
          <p:cNvSpPr>
            <a:spLocks noGrp="1"/>
          </p:cNvSpPr>
          <p:nvPr>
            <p:ph idx="1"/>
          </p:nvPr>
        </p:nvSpPr>
        <p:spPr>
          <a:xfrm>
            <a:off x="441107" y="2004961"/>
            <a:ext cx="8813779" cy="4129714"/>
          </a:xfrm>
        </p:spPr>
        <p:txBody>
          <a:bodyPr/>
          <a:lstStyle/>
          <a:p>
            <a:pPr marL="0" indent="0" algn="just">
              <a:buNone/>
            </a:pPr>
            <a:r>
              <a:rPr lang="en-US" sz="1800" b="0" dirty="0"/>
              <a:t>This presentation is protected by copyright and may, with the exception of the ICH logo, be used, reproduced, incorporated into other works, adapted, modified, translated or distributed under a public license provided that ICH's copyright in the presentation is acknowledged at all times. In case of any adaption, modification or translation of the presentation, reasonable steps must be taken to clearly label, demarcate or otherwise identify that changes were made to or based on the original presentation. Any impression that the adaption, modification or translation of the original presentation is endorsed or sponsored by the ICH must be avoided.</a:t>
            </a:r>
          </a:p>
          <a:p>
            <a:pPr marL="0" indent="0" algn="just">
              <a:buNone/>
            </a:pPr>
            <a:r>
              <a:rPr lang="en-US" sz="1800" b="0" dirty="0"/>
              <a:t>The presentation is provided "as is" without warranty of any kind. In no event shall the ICH or the authors of the original presentation be liable for any claim, damages or other liability arising from the use of the presentation. </a:t>
            </a:r>
          </a:p>
          <a:p>
            <a:pPr marL="0" indent="0" algn="just">
              <a:buNone/>
            </a:pPr>
            <a:r>
              <a:rPr lang="en-US" sz="1800" b="0" dirty="0"/>
              <a:t>The above-mentioned permissions do not apply to content supplied by third parties. Therefore, for documents where the copyright vests in a third party, permission for reproduction must be obtained from this copyright holder.</a:t>
            </a:r>
            <a:r>
              <a:rPr lang="en-US" sz="2400" b="0" dirty="0">
                <a:solidFill>
                  <a:srgbClr val="002060"/>
                </a:solidFill>
              </a:rPr>
              <a:t>​</a:t>
            </a:r>
          </a:p>
          <a:p>
            <a:pPr marL="0" indent="0">
              <a:buNone/>
            </a:pPr>
            <a:endParaRPr lang="it-IT" sz="1200" dirty="0"/>
          </a:p>
        </p:txBody>
      </p:sp>
    </p:spTree>
    <p:extLst>
      <p:ext uri="{BB962C8B-B14F-4D97-AF65-F5344CB8AC3E}">
        <p14:creationId xmlns:p14="http://schemas.microsoft.com/office/powerpoint/2010/main" val="26416930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04511AE1-2C4D-AC63-0BB3-4DED1E084BEE}"/>
              </a:ext>
            </a:extLst>
          </p:cNvPr>
          <p:cNvSpPr>
            <a:spLocks noGrp="1"/>
          </p:cNvSpPr>
          <p:nvPr>
            <p:ph idx="4294967295"/>
          </p:nvPr>
        </p:nvSpPr>
        <p:spPr>
          <a:xfrm>
            <a:off x="568938" y="1824076"/>
            <a:ext cx="9066366" cy="5353050"/>
          </a:xfrm>
        </p:spPr>
        <p:txBody>
          <a:bodyPr vert="horz" lIns="91440" tIns="45720" rIns="91440" bIns="45720" rtlCol="0" anchor="t">
            <a:normAutofit/>
          </a:bodyPr>
          <a:lstStyle/>
          <a:p>
            <a:pPr marL="342900" indent="-342900">
              <a:spcBef>
                <a:spcPts val="1200"/>
              </a:spcBef>
            </a:pPr>
            <a:endParaRPr lang="en-US" sz="1800" b="0" dirty="0">
              <a:cs typeface="Arial"/>
            </a:endParaRPr>
          </a:p>
          <a:p>
            <a:pPr marL="342900" indent="-342900"/>
            <a:endParaRPr lang="en-US" sz="2200" b="0" dirty="0">
              <a:cs typeface="Calibri" panose="020F0502020204030204"/>
            </a:endParaRPr>
          </a:p>
          <a:p>
            <a:pPr marL="0" indent="0">
              <a:buNone/>
            </a:pPr>
            <a:endParaRPr lang="en-US" sz="2200" dirty="0">
              <a:cs typeface="Calibri" panose="020F0502020204030204"/>
            </a:endParaRPr>
          </a:p>
        </p:txBody>
      </p:sp>
      <p:grpSp>
        <p:nvGrpSpPr>
          <p:cNvPr id="23" name="Group 22">
            <a:extLst>
              <a:ext uri="{FF2B5EF4-FFF2-40B4-BE49-F238E27FC236}">
                <a16:creationId xmlns:a16="http://schemas.microsoft.com/office/drawing/2014/main" id="{90EE5470-98D2-22FD-6E9A-B1FC42922E87}"/>
              </a:ext>
            </a:extLst>
          </p:cNvPr>
          <p:cNvGrpSpPr/>
          <p:nvPr/>
        </p:nvGrpSpPr>
        <p:grpSpPr>
          <a:xfrm>
            <a:off x="297651" y="1929408"/>
            <a:ext cx="8909746" cy="5006483"/>
            <a:chOff x="-380685" y="180961"/>
            <a:chExt cx="7947509" cy="4153072"/>
          </a:xfrm>
        </p:grpSpPr>
        <p:grpSp>
          <p:nvGrpSpPr>
            <p:cNvPr id="8" name="Group 7">
              <a:extLst>
                <a:ext uri="{FF2B5EF4-FFF2-40B4-BE49-F238E27FC236}">
                  <a16:creationId xmlns:a16="http://schemas.microsoft.com/office/drawing/2014/main" id="{16E1FEF3-4FD9-D178-1C80-FE9D0A7E2AD8}"/>
                </a:ext>
              </a:extLst>
            </p:cNvPr>
            <p:cNvGrpSpPr/>
            <p:nvPr/>
          </p:nvGrpSpPr>
          <p:grpSpPr>
            <a:xfrm>
              <a:off x="211016" y="498327"/>
              <a:ext cx="7355808" cy="3433593"/>
              <a:chOff x="0" y="975"/>
              <a:chExt cx="7355808" cy="3433593"/>
            </a:xfrm>
          </p:grpSpPr>
          <p:cxnSp>
            <p:nvCxnSpPr>
              <p:cNvPr id="18" name="Straight Arrow Connector 17">
                <a:extLst>
                  <a:ext uri="{FF2B5EF4-FFF2-40B4-BE49-F238E27FC236}">
                    <a16:creationId xmlns:a16="http://schemas.microsoft.com/office/drawing/2014/main" id="{9DC0D7D7-BE9A-5293-EE82-964A3B236AC7}"/>
                  </a:ext>
                </a:extLst>
              </p:cNvPr>
              <p:cNvCxnSpPr>
                <a:cxnSpLocks/>
              </p:cNvCxnSpPr>
              <p:nvPr/>
            </p:nvCxnSpPr>
            <p:spPr>
              <a:xfrm>
                <a:off x="0" y="1832315"/>
                <a:ext cx="5797550" cy="4571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4D255E5-F50E-C9BC-C32F-26B2A6795295}"/>
                  </a:ext>
                </a:extLst>
              </p:cNvPr>
              <p:cNvCxnSpPr/>
              <p:nvPr/>
            </p:nvCxnSpPr>
            <p:spPr>
              <a:xfrm>
                <a:off x="879173" y="975"/>
                <a:ext cx="1060450" cy="18542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59D47F4-EC82-2137-E33F-975C18946095}"/>
                  </a:ext>
                </a:extLst>
              </p:cNvPr>
              <p:cNvCxnSpPr/>
              <p:nvPr/>
            </p:nvCxnSpPr>
            <p:spPr>
              <a:xfrm>
                <a:off x="4075009" y="1258"/>
                <a:ext cx="1060450" cy="18542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1D5EEE5F-F83A-3AE2-4732-8820C3907ADE}"/>
                  </a:ext>
                </a:extLst>
              </p:cNvPr>
              <p:cNvCxnSpPr/>
              <p:nvPr/>
            </p:nvCxnSpPr>
            <p:spPr>
              <a:xfrm flipH="1">
                <a:off x="2586404" y="1878036"/>
                <a:ext cx="910688" cy="1556532"/>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2" name="Text Box 19">
                <a:extLst>
                  <a:ext uri="{FF2B5EF4-FFF2-40B4-BE49-F238E27FC236}">
                    <a16:creationId xmlns:a16="http://schemas.microsoft.com/office/drawing/2014/main" id="{E0C22D22-6CB2-AE4C-F127-5D25D644E2C2}"/>
                  </a:ext>
                </a:extLst>
              </p:cNvPr>
              <p:cNvSpPr txBox="1"/>
              <p:nvPr/>
            </p:nvSpPr>
            <p:spPr>
              <a:xfrm>
                <a:off x="5886498" y="1757557"/>
                <a:ext cx="1469310" cy="390315"/>
              </a:xfrm>
              <a:prstGeom prst="rect">
                <a:avLst/>
              </a:prstGeom>
              <a:solidFill>
                <a:srgbClr val="FFFF00"/>
              </a:solidFill>
              <a:ln>
                <a:solidFill>
                  <a:schemeClr val="tx1"/>
                </a:solidFill>
              </a:ln>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IE" sz="1100" b="1">
                    <a:effectLst/>
                    <a:highlight>
                      <a:srgbClr val="FFFF00"/>
                    </a:highlight>
                    <a:ea typeface="Calibri" panose="020F0502020204030204" pitchFamily="34" charset="0"/>
                    <a:cs typeface="Times New Roman" panose="02020603050405020304" pitchFamily="18" charset="0"/>
                  </a:rPr>
                  <a:t>Product Availability Risk</a:t>
                </a:r>
                <a:endParaRPr lang="en-IE" sz="1100">
                  <a:effectLst/>
                  <a:ea typeface="Calibri" panose="020F0502020204030204" pitchFamily="34" charset="0"/>
                  <a:cs typeface="Times New Roman" panose="02020603050405020304" pitchFamily="18" charset="0"/>
                </a:endParaRPr>
              </a:p>
            </p:txBody>
          </p:sp>
        </p:grpSp>
        <p:sp>
          <p:nvSpPr>
            <p:cNvPr id="9" name="Text Box 22">
              <a:extLst>
                <a:ext uri="{FF2B5EF4-FFF2-40B4-BE49-F238E27FC236}">
                  <a16:creationId xmlns:a16="http://schemas.microsoft.com/office/drawing/2014/main" id="{3776CCAB-F953-5144-6BF0-71D71C4B320E}"/>
                </a:ext>
              </a:extLst>
            </p:cNvPr>
            <p:cNvSpPr txBox="1"/>
            <p:nvPr/>
          </p:nvSpPr>
          <p:spPr>
            <a:xfrm>
              <a:off x="1009408" y="2568538"/>
              <a:ext cx="3286107" cy="1543368"/>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pPr>
              <a:r>
                <a:rPr lang="en-IE" sz="9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   Problematic material suppliers and </a:t>
              </a:r>
            </a:p>
            <a:p>
              <a:pPr>
                <a:lnSpc>
                  <a:spcPct val="107000"/>
                </a:lnSpc>
              </a:pPr>
              <a:r>
                <a:rPr lang="en-IE" sz="9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service providers delivering materials </a:t>
              </a:r>
            </a:p>
            <a:p>
              <a:pPr>
                <a:lnSpc>
                  <a:spcPct val="107000"/>
                </a:lnSpc>
              </a:pPr>
              <a:r>
                <a:rPr lang="en-IE" sz="9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or services of </a:t>
              </a: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variable quality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 Low use of QRM in approving </a:t>
              </a:r>
            </a:p>
            <a:p>
              <a:pPr>
                <a:lnSpc>
                  <a:spcPct val="107000"/>
                </a:lnSpc>
              </a:pPr>
              <a:r>
                <a:rPr lang="en-IE" sz="9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suppliers and service providers</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 Poorly defined supplier and service provider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monitoring programmes in place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  GMP non-compliance issues</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Box 20">
              <a:extLst>
                <a:ext uri="{FF2B5EF4-FFF2-40B4-BE49-F238E27FC236}">
                  <a16:creationId xmlns:a16="http://schemas.microsoft.com/office/drawing/2014/main" id="{C1FBFC8A-13BB-72AD-1E62-D0DA5102E9B2}"/>
                </a:ext>
              </a:extLst>
            </p:cNvPr>
            <p:cNvSpPr txBox="1"/>
            <p:nvPr/>
          </p:nvSpPr>
          <p:spPr>
            <a:xfrm>
              <a:off x="3021835" y="649160"/>
              <a:ext cx="2165350" cy="1549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Old facility and equipment</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Equipment problems occur                             </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relatively frequently</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95250">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Equipment maintenance </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95250">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is often required outside of                 </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95250">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the planned maintenance                         </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schedule</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chemeClr val="tx1"/>
                  </a:solidFill>
                  <a:latin typeface="Calibri"/>
                  <a:ea typeface="Calibri" panose="020F0502020204030204" pitchFamily="34" charset="0"/>
                  <a:cs typeface="Times New Roman"/>
                </a:rPr>
                <a:t>                 </a:t>
              </a:r>
              <a:r>
                <a:rPr lang="en-IE" sz="900" dirty="0">
                  <a:solidFill>
                    <a:schemeClr val="tx1"/>
                  </a:solidFill>
                  <a:effectLst/>
                  <a:latin typeface="Calibri"/>
                  <a:ea typeface="Calibri" panose="020F0502020204030204" pitchFamily="34" charset="0"/>
                  <a:cs typeface="Times New Roman"/>
                </a:rPr>
                <a:t> </a:t>
              </a:r>
              <a:endParaRPr lang="en-IE" sz="1100" dirty="0">
                <a:solidFill>
                  <a:schemeClr val="tx1"/>
                </a:solidFill>
                <a:effectLst/>
                <a:highlight>
                  <a:srgbClr val="FFFF00"/>
                </a:highlight>
                <a:latin typeface="Calibri"/>
                <a:ea typeface="Calibri" panose="020F0502020204030204" pitchFamily="34" charset="0"/>
                <a:cs typeface="Times New Roman"/>
              </a:endParaRPr>
            </a:p>
            <a:p>
              <a:pPr marL="95250">
                <a:lnSpc>
                  <a:spcPct val="107000"/>
                </a:lnSpc>
                <a:spcAft>
                  <a:spcPts val="800"/>
                </a:spcAft>
              </a:pP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 Box 21">
              <a:extLst>
                <a:ext uri="{FF2B5EF4-FFF2-40B4-BE49-F238E27FC236}">
                  <a16:creationId xmlns:a16="http://schemas.microsoft.com/office/drawing/2014/main" id="{079470DB-CAC9-4C78-8820-03FF5A637400}"/>
                </a:ext>
              </a:extLst>
            </p:cNvPr>
            <p:cNvSpPr txBox="1"/>
            <p:nvPr/>
          </p:nvSpPr>
          <p:spPr>
            <a:xfrm>
              <a:off x="4478661" y="695148"/>
              <a:ext cx="2874010" cy="13843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Some equipment has been linked with human error issues</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Low level of automation at the site </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n-IE" sz="90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Low usage of modern equipment-</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based containment control systems</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chemeClr val="tx1"/>
                  </a:solidFill>
                  <a:latin typeface="Calibri"/>
                  <a:ea typeface="Calibri" panose="020F0502020204030204" pitchFamily="34" charset="0"/>
                  <a:cs typeface="Times New Roman"/>
                </a:rPr>
                <a:t>                  </a:t>
              </a:r>
              <a:r>
                <a:rPr lang="en-IE" sz="900" dirty="0">
                  <a:solidFill>
                    <a:schemeClr val="tx1"/>
                  </a:solidFill>
                  <a:effectLst/>
                  <a:latin typeface="Calibri"/>
                  <a:ea typeface="Calibri" panose="020F0502020204030204" pitchFamily="34" charset="0"/>
                  <a:cs typeface="Times New Roman"/>
                </a:rPr>
                <a:t> - Investment in maintenance work at</a:t>
              </a:r>
              <a:r>
                <a:rPr lang="en-IE" sz="900" dirty="0">
                  <a:solidFill>
                    <a:schemeClr val="tx1"/>
                  </a:solidFill>
                  <a:latin typeface="Calibri"/>
                  <a:ea typeface="Calibri" panose="020F0502020204030204" pitchFamily="34" charset="0"/>
                  <a:cs typeface="Times New Roman"/>
                </a:rPr>
                <a:t> </a:t>
              </a:r>
              <a:endParaRPr lang="en-IE" sz="1100" dirty="0">
                <a:solidFill>
                  <a:schemeClr val="tx1"/>
                </a:solidFill>
                <a:latin typeface="Calibri"/>
                <a:ea typeface="Calibri" panose="020F0502020204030204" pitchFamily="34" charset="0"/>
                <a:cs typeface="Times New Roman"/>
              </a:endParaRPr>
            </a:p>
            <a:p>
              <a:pPr>
                <a:lnSpc>
                  <a:spcPct val="107000"/>
                </a:lnSpc>
              </a:pPr>
              <a:r>
                <a:rPr lang="en-IE" sz="900" dirty="0">
                  <a:solidFill>
                    <a:schemeClr val="tx1"/>
                  </a:solidFill>
                  <a:latin typeface="Calibri"/>
                  <a:ea typeface="Calibri" panose="020F0502020204030204" pitchFamily="34" charset="0"/>
                  <a:cs typeface="Times New Roman"/>
                </a:rPr>
                <a:t>                       the</a:t>
              </a:r>
              <a:r>
                <a:rPr lang="en-IE" sz="900" dirty="0">
                  <a:solidFill>
                    <a:schemeClr val="tx1"/>
                  </a:solidFill>
                  <a:effectLst/>
                  <a:latin typeface="Calibri"/>
                  <a:ea typeface="Calibri" panose="020F0502020204030204" pitchFamily="34" charset="0"/>
                  <a:cs typeface="Times New Roman"/>
                </a:rPr>
                <a:t> site has been relatively low</a:t>
              </a:r>
              <a:endParaRPr lang="en-IE" sz="1100">
                <a:solidFill>
                  <a:schemeClr val="tx1"/>
                </a:solidFill>
                <a:effectLst/>
                <a:latin typeface="Calibri"/>
                <a:ea typeface="Calibri" panose="020F0502020204030204" pitchFamily="34" charset="0"/>
                <a:cs typeface="Times New Roman"/>
              </a:endParaRPr>
            </a:p>
            <a:p>
              <a:pPr>
                <a:lnSpc>
                  <a:spcPct val="107000"/>
                </a:lnSpc>
              </a:pPr>
              <a:r>
                <a:rPr lang="en-IE" sz="900" dirty="0">
                  <a:solidFill>
                    <a:schemeClr val="tx1"/>
                  </a:solidFill>
                  <a:latin typeface="Calibri"/>
                  <a:cs typeface="Calibri"/>
                </a:rPr>
                <a:t>                         - Sharp increases in production volumes  </a:t>
              </a:r>
              <a:endParaRPr lang="en-IE" sz="900" b="0" dirty="0">
                <a:solidFill>
                  <a:schemeClr val="tx1"/>
                </a:solidFill>
                <a:latin typeface="Arial"/>
                <a:cs typeface="Arial"/>
              </a:endParaRPr>
            </a:p>
            <a:p>
              <a:pPr>
                <a:lnSpc>
                  <a:spcPct val="107000"/>
                </a:lnSpc>
              </a:pPr>
              <a:r>
                <a:rPr lang="en-IE" sz="900" dirty="0">
                  <a:solidFill>
                    <a:schemeClr val="tx1"/>
                  </a:solidFill>
                  <a:latin typeface="Calibri"/>
                  <a:cs typeface="Calibri"/>
                </a:rPr>
                <a:t>                             put pressures on facilities and </a:t>
              </a:r>
              <a:endParaRPr lang="en-IE" sz="900" b="0" dirty="0">
                <a:solidFill>
                  <a:schemeClr val="tx1"/>
                </a:solidFill>
                <a:latin typeface="Arial"/>
                <a:cs typeface="Arial"/>
              </a:endParaRPr>
            </a:p>
            <a:p>
              <a:pPr>
                <a:lnSpc>
                  <a:spcPct val="107000"/>
                </a:lnSpc>
              </a:pPr>
              <a:r>
                <a:rPr lang="en-IE" sz="900" dirty="0">
                  <a:solidFill>
                    <a:schemeClr val="tx1"/>
                  </a:solidFill>
                  <a:latin typeface="Calibri"/>
                  <a:cs typeface="Calibri"/>
                </a:rPr>
                <a:t>                              equipment usage and maintenance</a:t>
              </a:r>
              <a:endParaRPr lang="en-IE" dirty="0">
                <a:solidFill>
                  <a:schemeClr val="tx1"/>
                </a:solidFill>
              </a:endParaRPr>
            </a:p>
            <a:p>
              <a:pPr>
                <a:lnSpc>
                  <a:spcPct val="107000"/>
                </a:lnSpc>
              </a:pPr>
              <a:r>
                <a:rPr lang="en-IE" sz="900" dirty="0">
                  <a:solidFill>
                    <a:schemeClr val="tx1"/>
                  </a:solidFill>
                  <a:latin typeface="Calibri"/>
                  <a:ea typeface="Calibri" panose="020F0502020204030204" pitchFamily="34" charset="0"/>
                  <a:cs typeface="Times New Roman"/>
                </a:rPr>
                <a:t>                                </a:t>
              </a:r>
              <a:r>
                <a:rPr lang="en-IE" sz="900" dirty="0">
                  <a:solidFill>
                    <a:schemeClr val="tx1"/>
                  </a:solidFill>
                  <a:effectLst/>
                  <a:latin typeface="Calibri"/>
                  <a:ea typeface="Calibri" panose="020F0502020204030204" pitchFamily="34" charset="0"/>
                  <a:cs typeface="Times New Roman"/>
                </a:rPr>
                <a:t>- GMP non-compliance issues</a:t>
              </a:r>
              <a:endParaRPr lang="en-IE" sz="1100" dirty="0">
                <a:solidFill>
                  <a:schemeClr val="tx1"/>
                </a:solidFill>
                <a:effectLst/>
                <a:latin typeface="Calibri"/>
                <a:ea typeface="Calibri" panose="020F0502020204030204" pitchFamily="34" charset="0"/>
                <a:cs typeface="Times New Roman"/>
              </a:endParaRPr>
            </a:p>
            <a:p>
              <a:pPr>
                <a:lnSpc>
                  <a:spcPct val="107000"/>
                </a:lnSpc>
              </a:pP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endParaRPr lang="en-I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 Box 12">
              <a:extLst>
                <a:ext uri="{FF2B5EF4-FFF2-40B4-BE49-F238E27FC236}">
                  <a16:creationId xmlns:a16="http://schemas.microsoft.com/office/drawing/2014/main" id="{7325557C-7AD7-BAA3-8C9E-39D3A1A06841}"/>
                </a:ext>
              </a:extLst>
            </p:cNvPr>
            <p:cNvSpPr txBox="1"/>
            <p:nvPr/>
          </p:nvSpPr>
          <p:spPr>
            <a:xfrm>
              <a:off x="-380685" y="505296"/>
              <a:ext cx="2197100" cy="15278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pPr>
              <a:endParaRPr lang="en-IE" sz="900" dirty="0">
                <a:solidFill>
                  <a:srgbClr val="4472C4"/>
                </a:solidFill>
                <a:effectLst/>
                <a:latin typeface="Calibri"/>
                <a:ea typeface="Calibri" panose="020F0502020204030204" pitchFamily="34" charset="0"/>
                <a:cs typeface="Times New Roman"/>
              </a:endParaRPr>
            </a:p>
            <a:p>
              <a:pPr>
                <a:lnSpc>
                  <a:spcPct val="107000"/>
                </a:lnSpc>
              </a:pPr>
              <a:r>
                <a:rPr lang="en-IE" sz="900" dirty="0">
                  <a:solidFill>
                    <a:srgbClr val="4472C4"/>
                  </a:solidFill>
                  <a:effectLst/>
                  <a:latin typeface="Calibri" panose="020F0502020204030204" pitchFamily="34" charset="0"/>
                  <a:ea typeface="Calibri" panose="020F0502020204030204" pitchFamily="34" charset="0"/>
                  <a:cs typeface="Times New Roman" panose="02020603050405020304" pitchFamily="18" charset="0"/>
                </a:rPr>
                <a:t>  - The relationship between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marL="95250">
                <a:lnSpc>
                  <a:spcPct val="107000"/>
                </a:lnSpc>
              </a:pPr>
              <a:r>
                <a:rPr lang="en-IE" sz="900" dirty="0">
                  <a:solidFill>
                    <a:srgbClr val="4472C4"/>
                  </a:solidFill>
                  <a:effectLst/>
                  <a:latin typeface="Calibri" panose="020F0502020204030204" pitchFamily="34" charset="0"/>
                  <a:ea typeface="Calibri" panose="020F0502020204030204" pitchFamily="34" charset="0"/>
                  <a:cs typeface="Times New Roman" panose="02020603050405020304" pitchFamily="18" charset="0"/>
                </a:rPr>
                <a:t>    process parameters and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marL="95250">
                <a:lnSpc>
                  <a:spcPct val="107000"/>
                </a:lnSpc>
              </a:pPr>
              <a:r>
                <a:rPr lang="en-IE" sz="900" dirty="0">
                  <a:solidFill>
                    <a:srgbClr val="4472C4"/>
                  </a:solidFill>
                  <a:effectLst/>
                  <a:latin typeface="Calibri" panose="020F0502020204030204" pitchFamily="34" charset="0"/>
                  <a:ea typeface="Calibri" panose="020F0502020204030204" pitchFamily="34" charset="0"/>
                  <a:cs typeface="Times New Roman" panose="02020603050405020304" pitchFamily="18" charset="0"/>
                </a:rPr>
                <a:t>      CQAs not well documented</a:t>
              </a:r>
            </a:p>
            <a:p>
              <a:pPr>
                <a:lnSpc>
                  <a:spcPct val="107000"/>
                </a:lnSpc>
              </a:pPr>
              <a:r>
                <a:rPr lang="en-IE" sz="900" dirty="0">
                  <a:solidFill>
                    <a:srgbClr val="4472C4"/>
                  </a:solidFill>
                  <a:latin typeface="Calibri"/>
                  <a:ea typeface="Calibri" panose="020F0502020204030204" pitchFamily="34" charset="0"/>
                  <a:cs typeface="Times New Roman"/>
                </a:rPr>
                <a:t>          - </a:t>
              </a:r>
              <a:r>
                <a:rPr lang="en-IE" sz="900" dirty="0">
                  <a:solidFill>
                    <a:srgbClr val="4472C4"/>
                  </a:solidFill>
                  <a:effectLst/>
                  <a:latin typeface="Calibri"/>
                  <a:ea typeface="Calibri" panose="020F0502020204030204" pitchFamily="34" charset="0"/>
                  <a:cs typeface="Times New Roman"/>
                </a:rPr>
                <a:t>Reprocessing or</a:t>
              </a:r>
              <a:r>
                <a:rPr lang="en-IE" sz="900" dirty="0">
                  <a:solidFill>
                    <a:srgbClr val="4472C4"/>
                  </a:solidFill>
                  <a:latin typeface="Calibri"/>
                  <a:ea typeface="Calibri" panose="020F0502020204030204" pitchFamily="34" charset="0"/>
                  <a:cs typeface="Times New Roman"/>
                </a:rPr>
                <a:t> </a:t>
              </a:r>
              <a:endParaRPr lang="en-IE" sz="1100" dirty="0">
                <a:solidFill>
                  <a:srgbClr val="FFFFFF"/>
                </a:solidFill>
                <a:latin typeface="Calibri"/>
                <a:ea typeface="Calibri" panose="020F0502020204030204" pitchFamily="34" charset="0"/>
                <a:cs typeface="Times New Roman" panose="02020603050405020304" pitchFamily="18" charset="0"/>
              </a:endParaRPr>
            </a:p>
            <a:p>
              <a:pPr>
                <a:lnSpc>
                  <a:spcPct val="107000"/>
                </a:lnSpc>
              </a:pPr>
              <a:r>
                <a:rPr lang="en-IE" sz="900" dirty="0">
                  <a:solidFill>
                    <a:srgbClr val="4472C4"/>
                  </a:solidFill>
                  <a:latin typeface="Calibri"/>
                  <a:ea typeface="Calibri" panose="020F0502020204030204" pitchFamily="34" charset="0"/>
                  <a:cs typeface="Times New Roman"/>
                </a:rPr>
                <a:t>              </a:t>
              </a:r>
              <a:r>
                <a:rPr lang="en-IE" sz="900" dirty="0">
                  <a:solidFill>
                    <a:srgbClr val="4472C4"/>
                  </a:solidFill>
                  <a:effectLst/>
                  <a:latin typeface="Calibri"/>
                  <a:ea typeface="Calibri" panose="020F0502020204030204" pitchFamily="34" charset="0"/>
                  <a:cs typeface="Times New Roman"/>
                </a:rPr>
                <a:t>reworking</a:t>
              </a:r>
              <a:r>
                <a:rPr lang="en-IE" sz="900" dirty="0">
                  <a:solidFill>
                    <a:srgbClr val="4472C4"/>
                  </a:solidFill>
                  <a:latin typeface="Calibri"/>
                  <a:ea typeface="Calibri" panose="020F0502020204030204" pitchFamily="34" charset="0"/>
                  <a:cs typeface="Times New Roman"/>
                </a:rPr>
                <a:t> </a:t>
              </a:r>
              <a:r>
                <a:rPr lang="en-IE" sz="900" dirty="0">
                  <a:solidFill>
                    <a:srgbClr val="4472C4"/>
                  </a:solidFill>
                  <a:effectLst/>
                  <a:latin typeface="Calibri"/>
                  <a:ea typeface="Calibri" panose="020F0502020204030204" pitchFamily="34" charset="0"/>
                  <a:cs typeface="Times New Roman"/>
                </a:rPr>
                <a:t>since last process </a:t>
              </a:r>
              <a:endParaRPr lang="en-IE" sz="1100" dirty="0">
                <a:solidFill>
                  <a:srgbClr val="FFFFFF"/>
                </a:solidFill>
                <a:latin typeface="Calibri"/>
                <a:ea typeface="Calibri" panose="020F0502020204030204" pitchFamily="34" charset="0"/>
                <a:cs typeface="Times New Roman"/>
              </a:endParaRPr>
            </a:p>
            <a:p>
              <a:pPr>
                <a:lnSpc>
                  <a:spcPct val="107000"/>
                </a:lnSpc>
              </a:pPr>
              <a:r>
                <a:rPr lang="en-IE" sz="900" dirty="0">
                  <a:solidFill>
                    <a:srgbClr val="4472C4"/>
                  </a:solidFill>
                  <a:latin typeface="Calibri"/>
                  <a:ea typeface="Calibri" panose="020F0502020204030204" pitchFamily="34" charset="0"/>
                  <a:cs typeface="Times New Roman"/>
                </a:rPr>
                <a:t>                 </a:t>
              </a:r>
              <a:r>
                <a:rPr lang="en-IE" sz="900" dirty="0">
                  <a:solidFill>
                    <a:srgbClr val="4472C4"/>
                  </a:solidFill>
                  <a:effectLst/>
                  <a:latin typeface="Calibri"/>
                  <a:ea typeface="Calibri" panose="020F0502020204030204" pitchFamily="34" charset="0"/>
                  <a:cs typeface="Times New Roman"/>
                </a:rPr>
                <a:t>validation</a:t>
              </a:r>
              <a:endParaRPr lang="en-IE" sz="1100" dirty="0">
                <a:effectLst/>
                <a:latin typeface="Calibri"/>
                <a:ea typeface="Calibri" panose="020F0502020204030204" pitchFamily="34" charset="0"/>
                <a:cs typeface="Times New Roman"/>
              </a:endParaRPr>
            </a:p>
            <a:p>
              <a:pPr>
                <a:lnSpc>
                  <a:spcPct val="107000"/>
                </a:lnSpc>
              </a:pPr>
              <a:r>
                <a:rPr lang="en-IE" sz="900" dirty="0">
                  <a:solidFill>
                    <a:srgbClr val="4472C4"/>
                  </a:solidFill>
                  <a:latin typeface="Calibri"/>
                  <a:ea typeface="Calibri" panose="020F0502020204030204" pitchFamily="34" charset="0"/>
                  <a:cs typeface="Times New Roman"/>
                </a:rPr>
                <a:t>                </a:t>
              </a:r>
              <a:r>
                <a:rPr lang="en-IE" sz="900" dirty="0">
                  <a:solidFill>
                    <a:srgbClr val="4472C4"/>
                  </a:solidFill>
                  <a:effectLst/>
                  <a:latin typeface="Calibri"/>
                  <a:ea typeface="Calibri" panose="020F0502020204030204" pitchFamily="34" charset="0"/>
                  <a:cs typeface="Times New Roman"/>
                </a:rPr>
                <a:t>- Excessive number of process</a:t>
              </a:r>
              <a:r>
                <a:rPr lang="en-IE" sz="900" dirty="0">
                  <a:solidFill>
                    <a:srgbClr val="4472C4"/>
                  </a:solidFill>
                  <a:latin typeface="Calibri"/>
                  <a:ea typeface="Calibri" panose="020F0502020204030204" pitchFamily="34" charset="0"/>
                  <a:cs typeface="Times New Roman"/>
                </a:rPr>
                <a:t>   </a:t>
              </a:r>
              <a:endParaRPr lang="en-IE" sz="1100" dirty="0">
                <a:effectLst/>
                <a:latin typeface="Calibri"/>
                <a:ea typeface="Calibri" panose="020F0502020204030204" pitchFamily="34" charset="0"/>
                <a:cs typeface="Times New Roman" panose="02020603050405020304" pitchFamily="18" charset="0"/>
              </a:endParaRPr>
            </a:p>
            <a:p>
              <a:pPr>
                <a:lnSpc>
                  <a:spcPct val="107000"/>
                </a:lnSpc>
              </a:pPr>
              <a:r>
                <a:rPr lang="en-IE" sz="900" dirty="0">
                  <a:solidFill>
                    <a:srgbClr val="4472C4"/>
                  </a:solidFill>
                  <a:effectLst/>
                  <a:latin typeface="Calibri" panose="020F0502020204030204" pitchFamily="34" charset="0"/>
                  <a:ea typeface="Calibri" panose="020F0502020204030204" pitchFamily="34" charset="0"/>
                  <a:cs typeface="Times New Roman" panose="02020603050405020304" pitchFamily="18" charset="0"/>
                </a:rPr>
                <a:t>                   deviations</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4472C4"/>
                  </a:solidFill>
                  <a:latin typeface="Calibri"/>
                  <a:ea typeface="Calibri" panose="020F0502020204030204" pitchFamily="34" charset="0"/>
                  <a:cs typeface="Times New Roman"/>
                </a:rPr>
                <a:t>                    </a:t>
              </a:r>
              <a:r>
                <a:rPr lang="en-IE" sz="900" dirty="0">
                  <a:solidFill>
                    <a:srgbClr val="4472C4"/>
                  </a:solidFill>
                  <a:effectLst/>
                  <a:latin typeface="Calibri"/>
                  <a:ea typeface="Calibri" panose="020F0502020204030204" pitchFamily="34" charset="0"/>
                  <a:cs typeface="Times New Roman"/>
                </a:rPr>
                <a:t>- Sporadic pattern </a:t>
              </a:r>
              <a:r>
                <a:rPr lang="en-IE" sz="900" dirty="0">
                  <a:solidFill>
                    <a:srgbClr val="4472C4"/>
                  </a:solidFill>
                  <a:latin typeface="Calibri"/>
                  <a:ea typeface="Calibri" panose="020F0502020204030204" pitchFamily="34" charset="0"/>
                  <a:cs typeface="Times New Roman"/>
                </a:rPr>
                <a:t>of </a:t>
              </a:r>
              <a:endParaRPr lang="en-IE" sz="1100" dirty="0">
                <a:solidFill>
                  <a:srgbClr val="FFFFFF"/>
                </a:solidFill>
                <a:latin typeface="Calibri"/>
                <a:ea typeface="Calibri" panose="020F0502020204030204" pitchFamily="34" charset="0"/>
                <a:cs typeface="Times New Roman" panose="02020603050405020304" pitchFamily="18" charset="0"/>
              </a:endParaRPr>
            </a:p>
            <a:p>
              <a:pPr>
                <a:lnSpc>
                  <a:spcPct val="107000"/>
                </a:lnSpc>
              </a:pPr>
              <a:r>
                <a:rPr lang="en-IE" sz="900" dirty="0">
                  <a:solidFill>
                    <a:srgbClr val="4472C4"/>
                  </a:solidFill>
                  <a:latin typeface="Calibri"/>
                  <a:ea typeface="Calibri" panose="020F0502020204030204" pitchFamily="34" charset="0"/>
                  <a:cs typeface="Times New Roman"/>
                </a:rPr>
                <a:t>                         batch</a:t>
              </a:r>
              <a:r>
                <a:rPr lang="en-IE" sz="900" dirty="0">
                  <a:solidFill>
                    <a:srgbClr val="4472C4"/>
                  </a:solidFill>
                  <a:effectLst/>
                  <a:latin typeface="Calibri"/>
                  <a:ea typeface="Calibri" panose="020F0502020204030204" pitchFamily="34" charset="0"/>
                  <a:cs typeface="Times New Roman"/>
                </a:rPr>
                <a:t> rejections</a:t>
              </a:r>
              <a:r>
                <a:rPr lang="en-IE" sz="900" dirty="0">
                  <a:solidFill>
                    <a:srgbClr val="4472C4"/>
                  </a:solidFill>
                  <a:latin typeface="Calibri"/>
                  <a:ea typeface="Calibri" panose="020F0502020204030204" pitchFamily="34" charset="0"/>
                  <a:cs typeface="Times New Roman"/>
                </a:rPr>
                <a:t> </a:t>
              </a:r>
              <a:endParaRPr lang="en-IE" sz="1100" dirty="0">
                <a:effectLst/>
                <a:latin typeface="Calibri"/>
                <a:ea typeface="Calibri" panose="020F0502020204030204" pitchFamily="34" charset="0"/>
                <a:cs typeface="Times New Roman" panose="02020603050405020304" pitchFamily="18" charset="0"/>
              </a:endParaRPr>
            </a:p>
          </p:txBody>
        </p:sp>
        <p:sp>
          <p:nvSpPr>
            <p:cNvPr id="13" name="Text Box 9">
              <a:extLst>
                <a:ext uri="{FF2B5EF4-FFF2-40B4-BE49-F238E27FC236}">
                  <a16:creationId xmlns:a16="http://schemas.microsoft.com/office/drawing/2014/main" id="{0A228028-35EA-8F68-A674-1191AA83DC6D}"/>
                </a:ext>
              </a:extLst>
            </p:cNvPr>
            <p:cNvSpPr txBox="1"/>
            <p:nvPr/>
          </p:nvSpPr>
          <p:spPr>
            <a:xfrm>
              <a:off x="1181824" y="629538"/>
              <a:ext cx="2535555" cy="14643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pPr>
              <a:r>
                <a:rPr lang="en-IE" sz="900" dirty="0">
                  <a:solidFill>
                    <a:srgbClr val="4472C4"/>
                  </a:solidFill>
                  <a:latin typeface="Calibri"/>
                  <a:ea typeface="Calibri" panose="020F0502020204030204" pitchFamily="34" charset="0"/>
                  <a:cs typeface="Times New Roman"/>
                </a:rPr>
                <a:t>     </a:t>
              </a:r>
              <a:r>
                <a:rPr lang="en-IE" sz="900" dirty="0">
                  <a:solidFill>
                    <a:srgbClr val="4472C4"/>
                  </a:solidFill>
                  <a:effectLst/>
                  <a:latin typeface="Calibri"/>
                  <a:ea typeface="Calibri" panose="020F0502020204030204" pitchFamily="34" charset="0"/>
                  <a:cs typeface="Times New Roman"/>
                </a:rPr>
                <a:t>- </a:t>
              </a:r>
              <a:r>
                <a:rPr lang="en-IE" sz="900" dirty="0">
                  <a:solidFill>
                    <a:srgbClr val="4472C4"/>
                  </a:solidFill>
                  <a:latin typeface="Calibri"/>
                  <a:ea typeface="Calibri" panose="020F0502020204030204" pitchFamily="34" charset="0"/>
                  <a:cs typeface="Times New Roman"/>
                </a:rPr>
                <a:t>High variability process/Lack</a:t>
              </a:r>
              <a:endParaRPr lang="en-IE" sz="1100" dirty="0">
                <a:solidFill>
                  <a:srgbClr val="FFFFFF"/>
                </a:solidFill>
                <a:latin typeface="Calibri"/>
                <a:ea typeface="Calibri" panose="020F0502020204030204" pitchFamily="34" charset="0"/>
                <a:cs typeface="Times New Roman" panose="02020603050405020304" pitchFamily="18" charset="0"/>
              </a:endParaRPr>
            </a:p>
            <a:p>
              <a:pPr>
                <a:lnSpc>
                  <a:spcPct val="107000"/>
                </a:lnSpc>
              </a:pPr>
              <a:r>
                <a:rPr lang="en-IE" sz="900" dirty="0">
                  <a:solidFill>
                    <a:srgbClr val="4472C4"/>
                  </a:solidFill>
                  <a:latin typeface="Calibri"/>
                  <a:ea typeface="Calibri" panose="020F0502020204030204" pitchFamily="34" charset="0"/>
                  <a:cs typeface="Times New Roman"/>
                </a:rPr>
                <a:t>          </a:t>
              </a:r>
              <a:r>
                <a:rPr lang="en-IE" sz="900" dirty="0">
                  <a:solidFill>
                    <a:srgbClr val="4472C4"/>
                  </a:solidFill>
                  <a:effectLst/>
                  <a:latin typeface="Calibri"/>
                  <a:ea typeface="Calibri" panose="020F0502020204030204" pitchFamily="34" charset="0"/>
                  <a:cs typeface="Times New Roman"/>
                </a:rPr>
                <a:t>of </a:t>
              </a:r>
              <a:r>
                <a:rPr lang="en-IE" sz="900" dirty="0">
                  <a:solidFill>
                    <a:srgbClr val="4472C4"/>
                  </a:solidFill>
                  <a:latin typeface="Calibri"/>
                  <a:ea typeface="Calibri" panose="020F0502020204030204" pitchFamily="34" charset="0"/>
                  <a:cs typeface="Times New Roman"/>
                </a:rPr>
                <a:t>Statistical Process                                               </a:t>
              </a:r>
              <a:endParaRPr lang="en-IE" sz="1100" dirty="0">
                <a:effectLst/>
                <a:latin typeface="Calibri"/>
                <a:ea typeface="Calibri" panose="020F0502020204030204" pitchFamily="34" charset="0"/>
                <a:cs typeface="Times New Roman" panose="02020603050405020304" pitchFamily="18" charset="0"/>
              </a:endParaRPr>
            </a:p>
            <a:p>
              <a:pPr>
                <a:lnSpc>
                  <a:spcPct val="107000"/>
                </a:lnSpc>
              </a:pPr>
              <a:r>
                <a:rPr lang="en-IE" sz="900" dirty="0">
                  <a:solidFill>
                    <a:srgbClr val="4472C4"/>
                  </a:solidFill>
                  <a:latin typeface="Calibri"/>
                  <a:ea typeface="Calibri" panose="020F0502020204030204" pitchFamily="34" charset="0"/>
                  <a:cs typeface="Times New Roman"/>
                </a:rPr>
                <a:t>             </a:t>
              </a:r>
              <a:r>
                <a:rPr lang="en-IE" sz="900" dirty="0">
                  <a:solidFill>
                    <a:srgbClr val="4472C4"/>
                  </a:solidFill>
                  <a:effectLst/>
                  <a:latin typeface="Calibri"/>
                  <a:ea typeface="Calibri" panose="020F0502020204030204" pitchFamily="34" charset="0"/>
                  <a:cs typeface="Times New Roman"/>
                </a:rPr>
                <a:t>Control in place</a:t>
              </a:r>
              <a:endParaRPr lang="en-IE" sz="1100" dirty="0">
                <a:effectLst/>
                <a:latin typeface="Calibri"/>
                <a:ea typeface="Calibri" panose="020F0502020204030204" pitchFamily="34" charset="0"/>
                <a:cs typeface="Times New Roman"/>
              </a:endParaRPr>
            </a:p>
            <a:p>
              <a:pPr>
                <a:lnSpc>
                  <a:spcPct val="107000"/>
                </a:lnSpc>
              </a:pPr>
              <a:r>
                <a:rPr lang="en-IE" sz="900" dirty="0">
                  <a:solidFill>
                    <a:srgbClr val="4472C4"/>
                  </a:solidFill>
                  <a:effectLst/>
                  <a:latin typeface="Calibri" panose="020F0502020204030204" pitchFamily="34" charset="0"/>
                  <a:ea typeface="Calibri" panose="020F0502020204030204" pitchFamily="34" charset="0"/>
                  <a:cs typeface="Times New Roman" panose="02020603050405020304" pitchFamily="18" charset="0"/>
                </a:rPr>
                <a:t>            - OOSs occurred due to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4472C4"/>
                  </a:solidFill>
                  <a:latin typeface="Calibri"/>
                  <a:ea typeface="Calibri" panose="020F0502020204030204" pitchFamily="34" charset="0"/>
                  <a:cs typeface="Times New Roman"/>
                </a:rPr>
                <a:t>               </a:t>
              </a:r>
              <a:r>
                <a:rPr lang="en-IE" sz="900" dirty="0">
                  <a:solidFill>
                    <a:srgbClr val="4472C4"/>
                  </a:solidFill>
                  <a:effectLst/>
                  <a:latin typeface="Calibri"/>
                  <a:ea typeface="Calibri" panose="020F0502020204030204" pitchFamily="34" charset="0"/>
                  <a:cs typeface="Times New Roman"/>
                </a:rPr>
                <a:t> manufacturing issues</a:t>
              </a:r>
              <a:endParaRPr lang="en-IE" sz="1100" dirty="0">
                <a:effectLst/>
                <a:latin typeface="Calibri"/>
                <a:ea typeface="Calibri" panose="020F0502020204030204" pitchFamily="34" charset="0"/>
                <a:cs typeface="Times New Roman" panose="02020603050405020304" pitchFamily="18" charset="0"/>
              </a:endParaRPr>
            </a:p>
            <a:p>
              <a:pPr>
                <a:lnSpc>
                  <a:spcPct val="107000"/>
                </a:lnSpc>
              </a:pPr>
              <a:r>
                <a:rPr lang="en-IE" sz="900" dirty="0">
                  <a:solidFill>
                    <a:srgbClr val="4472C4"/>
                  </a:solidFill>
                  <a:latin typeface="Calibri"/>
                  <a:ea typeface="Calibri" panose="020F0502020204030204" pitchFamily="34" charset="0"/>
                  <a:cs typeface="Times New Roman"/>
                </a:rPr>
                <a:t>                    </a:t>
              </a:r>
              <a:r>
                <a:rPr lang="en-IE" sz="900" dirty="0">
                  <a:solidFill>
                    <a:srgbClr val="4472C4"/>
                  </a:solidFill>
                  <a:effectLst/>
                  <a:latin typeface="Calibri"/>
                  <a:ea typeface="Calibri" panose="020F0502020204030204" pitchFamily="34" charset="0"/>
                  <a:cs typeface="Times New Roman"/>
                </a:rPr>
                <a:t>- GMP non-compliance issues</a:t>
              </a:r>
              <a:endParaRPr lang="en-IE" sz="1100" dirty="0">
                <a:effectLst/>
                <a:latin typeface="Calibri"/>
                <a:ea typeface="Calibri" panose="020F0502020204030204" pitchFamily="34" charset="0"/>
                <a:cs typeface="Times New Roman"/>
              </a:endParaRPr>
            </a:p>
            <a:p>
              <a:pPr>
                <a:lnSpc>
                  <a:spcPct val="107000"/>
                </a:lnSpc>
              </a:pPr>
              <a:r>
                <a:rPr lang="en-IE" sz="900" dirty="0">
                  <a:solidFill>
                    <a:srgbClr val="4472C4"/>
                  </a:solidFill>
                  <a:effectLst/>
                  <a:latin typeface="Calibri" panose="020F0502020204030204" pitchFamily="34" charset="0"/>
                  <a:ea typeface="Calibri" panose="020F0502020204030204" pitchFamily="34" charset="0"/>
                  <a:cs typeface="Times New Roman" panose="02020603050405020304" pitchFamily="18" charset="0"/>
                </a:rPr>
                <a:t>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Text Box 23">
              <a:extLst>
                <a:ext uri="{FF2B5EF4-FFF2-40B4-BE49-F238E27FC236}">
                  <a16:creationId xmlns:a16="http://schemas.microsoft.com/office/drawing/2014/main" id="{9F1022A4-5729-79CE-99EE-78019B100EE3}"/>
                </a:ext>
              </a:extLst>
            </p:cNvPr>
            <p:cNvSpPr txBox="1"/>
            <p:nvPr/>
          </p:nvSpPr>
          <p:spPr>
            <a:xfrm>
              <a:off x="3059513" y="2568538"/>
              <a:ext cx="3003453" cy="176549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 Low use of Knowledge Management in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the approval and monitoring of suppliers </a:t>
              </a:r>
              <a:r>
                <a:rPr lang="en-IE" sz="900" dirty="0">
                  <a:solidFill>
                    <a:srgbClr val="FF0000"/>
                  </a:solidFill>
                  <a:latin typeface="Calibri" panose="020F0502020204030204" pitchFamily="34" charset="0"/>
                  <a:ea typeface="Calibri" panose="020F0502020204030204" pitchFamily="34" charset="0"/>
                  <a:cs typeface="Times New Roman" panose="02020603050405020304" pitchFamily="18" charset="0"/>
                </a:rPr>
                <a:t>and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service providers</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 Certain supplied materials are of natural origin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and their quality </a:t>
              </a:r>
              <a:r>
                <a:rPr lang="en-IE" sz="900" dirty="0">
                  <a:solidFill>
                    <a:srgbClr val="FF0000"/>
                  </a:solidFill>
                  <a:latin typeface="Calibri" panose="020F0502020204030204" pitchFamily="34" charset="0"/>
                  <a:ea typeface="Calibri" panose="020F0502020204030204" pitchFamily="34" charset="0"/>
                  <a:cs typeface="Times New Roman" panose="02020603050405020304" pitchFamily="18" charset="0"/>
                </a:rPr>
                <a:t>has been </a:t>
              </a: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variable</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  </a:t>
              </a: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Inefficient communication and collaboration systems in </a:t>
              </a: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place with suppliers and service providers</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IE"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IE"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5" name="Text Box 16">
              <a:extLst>
                <a:ext uri="{FF2B5EF4-FFF2-40B4-BE49-F238E27FC236}">
                  <a16:creationId xmlns:a16="http://schemas.microsoft.com/office/drawing/2014/main" id="{FB9CC879-70DF-A876-8B96-1BCE41E33ED4}"/>
                </a:ext>
              </a:extLst>
            </p:cNvPr>
            <p:cNvSpPr txBox="1"/>
            <p:nvPr/>
          </p:nvSpPr>
          <p:spPr>
            <a:xfrm>
              <a:off x="2913793" y="186988"/>
              <a:ext cx="2804821" cy="306716"/>
            </a:xfrm>
            <a:prstGeom prst="rect">
              <a:avLst/>
            </a:prstGeom>
            <a:solidFill>
              <a:schemeClr val="bg1">
                <a:lumMod val="75000"/>
              </a:schemeClr>
            </a:solidFill>
            <a:ln>
              <a:solidFill>
                <a:schemeClr val="tx1"/>
              </a:solidFill>
            </a:ln>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IE" sz="1100" b="1" dirty="0">
                  <a:effectLst/>
                  <a:ea typeface="Calibri" panose="020F0502020204030204" pitchFamily="34" charset="0"/>
                  <a:cs typeface="Times New Roman"/>
                </a:rPr>
                <a:t>Manufacturing Facilities &amp;</a:t>
              </a:r>
              <a:r>
                <a:rPr lang="en-IE" sz="1100" dirty="0">
                  <a:ea typeface="Calibri" panose="020F0502020204030204" pitchFamily="34" charset="0"/>
                  <a:cs typeface="Times New Roman"/>
                </a:rPr>
                <a:t> </a:t>
              </a:r>
              <a:r>
                <a:rPr lang="en-IE" sz="1100" b="1" dirty="0">
                  <a:effectLst/>
                  <a:ea typeface="Calibri" panose="020F0502020204030204" pitchFamily="34" charset="0"/>
                  <a:cs typeface="Times New Roman"/>
                </a:rPr>
                <a:t>Equipment</a:t>
              </a:r>
              <a:endParaRPr lang="en-IE" sz="1100" dirty="0">
                <a:effectLst/>
                <a:ea typeface="Calibri" panose="020F0502020204030204" pitchFamily="34" charset="0"/>
                <a:cs typeface="Times New Roman"/>
              </a:endParaRPr>
            </a:p>
          </p:txBody>
        </p:sp>
        <p:sp>
          <p:nvSpPr>
            <p:cNvPr id="16" name="Text Box 17">
              <a:extLst>
                <a:ext uri="{FF2B5EF4-FFF2-40B4-BE49-F238E27FC236}">
                  <a16:creationId xmlns:a16="http://schemas.microsoft.com/office/drawing/2014/main" id="{4F99B475-AEC8-9F86-79A7-785D14A96195}"/>
                </a:ext>
              </a:extLst>
            </p:cNvPr>
            <p:cNvSpPr txBox="1"/>
            <p:nvPr/>
          </p:nvSpPr>
          <p:spPr>
            <a:xfrm>
              <a:off x="-133258" y="180961"/>
              <a:ext cx="2671900" cy="314759"/>
            </a:xfrm>
            <a:prstGeom prst="rect">
              <a:avLst/>
            </a:prstGeom>
            <a:solidFill>
              <a:schemeClr val="accent1">
                <a:lumMod val="20000"/>
                <a:lumOff val="80000"/>
              </a:schemeClr>
            </a:solidFill>
            <a:ln>
              <a:solidFill>
                <a:schemeClr val="tx1"/>
              </a:solidFill>
            </a:ln>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IE" sz="1000" b="1" dirty="0">
                  <a:solidFill>
                    <a:srgbClr val="4472C4"/>
                  </a:solidFill>
                  <a:effectLst/>
                  <a:ea typeface="Calibri" panose="020F0502020204030204" pitchFamily="34" charset="0"/>
                  <a:cs typeface="Times New Roman"/>
                </a:rPr>
                <a:t>Manufacturing Variability &amp;</a:t>
              </a:r>
              <a:r>
                <a:rPr lang="en-IE" sz="1000" dirty="0">
                  <a:solidFill>
                    <a:srgbClr val="4472C4"/>
                  </a:solidFill>
                  <a:ea typeface="Calibri" panose="020F0502020204030204" pitchFamily="34" charset="0"/>
                  <a:cs typeface="Times New Roman"/>
                </a:rPr>
                <a:t>  </a:t>
              </a:r>
              <a:r>
                <a:rPr lang="en-IE" sz="1000" b="1" dirty="0">
                  <a:solidFill>
                    <a:srgbClr val="4472C4"/>
                  </a:solidFill>
                  <a:effectLst/>
                  <a:ea typeface="Calibri" panose="020F0502020204030204" pitchFamily="34" charset="0"/>
                  <a:cs typeface="Times New Roman"/>
                </a:rPr>
                <a:t>State of Control</a:t>
              </a:r>
              <a:endParaRPr lang="en-IE" sz="1000">
                <a:effectLst/>
                <a:ea typeface="Calibri" panose="020F0502020204030204" pitchFamily="34" charset="0"/>
                <a:cs typeface="Times New Roman"/>
              </a:endParaRPr>
            </a:p>
          </p:txBody>
        </p:sp>
        <p:sp>
          <p:nvSpPr>
            <p:cNvPr id="17" name="Text Box 18">
              <a:extLst>
                <a:ext uri="{FF2B5EF4-FFF2-40B4-BE49-F238E27FC236}">
                  <a16:creationId xmlns:a16="http://schemas.microsoft.com/office/drawing/2014/main" id="{4F88A84C-A495-5D73-A75D-1F97FA1A9C78}"/>
                </a:ext>
              </a:extLst>
            </p:cNvPr>
            <p:cNvSpPr txBox="1"/>
            <p:nvPr/>
          </p:nvSpPr>
          <p:spPr>
            <a:xfrm>
              <a:off x="1620492" y="3920261"/>
              <a:ext cx="2286000" cy="250419"/>
            </a:xfrm>
            <a:prstGeom prst="rect">
              <a:avLst/>
            </a:prstGeom>
            <a:solidFill>
              <a:srgbClr val="F7C6C6"/>
            </a:solidFill>
            <a:ln>
              <a:solidFill>
                <a:schemeClr val="tx1"/>
              </a:solidFill>
            </a:ln>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IE" sz="1100" b="1" dirty="0">
                  <a:solidFill>
                    <a:srgbClr val="FF0000"/>
                  </a:solidFill>
                  <a:effectLst/>
                  <a:ea typeface="Calibri" panose="020F0502020204030204" pitchFamily="34" charset="0"/>
                  <a:cs typeface="Times New Roman"/>
                </a:rPr>
                <a:t>Outsourced Activities</a:t>
              </a:r>
              <a:r>
                <a:rPr lang="en-IE" sz="1100" dirty="0">
                  <a:solidFill>
                    <a:srgbClr val="FF0000"/>
                  </a:solidFill>
                  <a:ea typeface="Calibri" panose="020F0502020204030204" pitchFamily="34" charset="0"/>
                  <a:cs typeface="Times New Roman"/>
                </a:rPr>
                <a:t> </a:t>
              </a:r>
              <a:r>
                <a:rPr lang="en-IE" sz="1100" b="1" dirty="0">
                  <a:solidFill>
                    <a:srgbClr val="FF0000"/>
                  </a:solidFill>
                  <a:effectLst/>
                  <a:ea typeface="Calibri" panose="020F0502020204030204" pitchFamily="34" charset="0"/>
                  <a:cs typeface="Times New Roman"/>
                </a:rPr>
                <a:t>&amp; Suppliers</a:t>
              </a:r>
              <a:endParaRPr lang="en-IE" sz="1100" dirty="0">
                <a:effectLst/>
                <a:ea typeface="Calibri" panose="020F0502020204030204" pitchFamily="34" charset="0"/>
                <a:cs typeface="Times New Roman"/>
              </a:endParaRPr>
            </a:p>
          </p:txBody>
        </p:sp>
      </p:grpSp>
      <p:sp>
        <p:nvSpPr>
          <p:cNvPr id="25" name="TextBox 24">
            <a:extLst>
              <a:ext uri="{FF2B5EF4-FFF2-40B4-BE49-F238E27FC236}">
                <a16:creationId xmlns:a16="http://schemas.microsoft.com/office/drawing/2014/main" id="{B9150B6B-CE07-F88E-20B6-C0043612DC3E}"/>
              </a:ext>
            </a:extLst>
          </p:cNvPr>
          <p:cNvSpPr txBox="1"/>
          <p:nvPr/>
        </p:nvSpPr>
        <p:spPr>
          <a:xfrm>
            <a:off x="2932584" y="425002"/>
            <a:ext cx="5544616" cy="7793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rgbClr val="7030A0"/>
                </a:solidFill>
                <a:latin typeface="+mj-lt"/>
                <a:cs typeface="Calibri" panose="020F0502020204030204" pitchFamily="34" charset="0"/>
              </a:rPr>
              <a:t>Case Study 1, cont’d </a:t>
            </a:r>
            <a:endParaRPr lang="en-US" sz="2400" dirty="0">
              <a:solidFill>
                <a:srgbClr val="FF0000"/>
              </a:solidFill>
              <a:latin typeface="+mj-lt"/>
              <a:cs typeface="Calibri" panose="020F0502020204030204" pitchFamily="34" charset="0"/>
            </a:endParaRPr>
          </a:p>
          <a:p>
            <a:r>
              <a:rPr lang="en-US" sz="2400" b="0" dirty="0">
                <a:solidFill>
                  <a:srgbClr val="7030A0"/>
                </a:solidFill>
                <a:latin typeface="+mj-lt"/>
                <a:cs typeface="Calibri" panose="020F0502020204030204" pitchFamily="34" charset="0"/>
              </a:rPr>
              <a:t>Ishikawa Diagram for Drug Product Site A</a:t>
            </a:r>
            <a:endParaRPr lang="en-US" sz="2400" b="0" dirty="0">
              <a:solidFill>
                <a:srgbClr val="FF0000"/>
              </a:solidFill>
              <a:latin typeface="Calibri" panose="020F0502020204030204" pitchFamily="34" charset="0"/>
              <a:cs typeface="Calibri" panose="020F0502020204030204" pitchFamily="34" charset="0"/>
            </a:endParaRPr>
          </a:p>
        </p:txBody>
      </p:sp>
      <p:sp>
        <p:nvSpPr>
          <p:cNvPr id="3" name="Oval 2">
            <a:extLst>
              <a:ext uri="{FF2B5EF4-FFF2-40B4-BE49-F238E27FC236}">
                <a16:creationId xmlns:a16="http://schemas.microsoft.com/office/drawing/2014/main" id="{A6E585B3-CEE8-47B7-C76D-66F0DC4F0303}"/>
              </a:ext>
            </a:extLst>
          </p:cNvPr>
          <p:cNvSpPr/>
          <p:nvPr/>
        </p:nvSpPr>
        <p:spPr>
          <a:xfrm>
            <a:off x="1636440" y="4881736"/>
            <a:ext cx="3168352" cy="596439"/>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E"/>
          </a:p>
        </p:txBody>
      </p:sp>
      <p:sp>
        <p:nvSpPr>
          <p:cNvPr id="6" name="TextBox 5">
            <a:extLst>
              <a:ext uri="{FF2B5EF4-FFF2-40B4-BE49-F238E27FC236}">
                <a16:creationId xmlns:a16="http://schemas.microsoft.com/office/drawing/2014/main" id="{2BEE7567-04D9-321D-E447-B55D25CAF45D}"/>
              </a:ext>
            </a:extLst>
          </p:cNvPr>
          <p:cNvSpPr txBox="1"/>
          <p:nvPr/>
        </p:nvSpPr>
        <p:spPr>
          <a:xfrm>
            <a:off x="297651" y="1264611"/>
            <a:ext cx="9259669" cy="636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900" dirty="0">
                <a:solidFill>
                  <a:srgbClr val="0070C0"/>
                </a:solidFill>
                <a:latin typeface="+mn-lt"/>
                <a:cs typeface="Calibri" panose="020F0502020204030204" pitchFamily="34" charset="0"/>
              </a:rPr>
              <a:t>Let's review the hazards identified below. To illustrate, we will consider in the next slide how one of these items (see green circle below) was risk assessed. </a:t>
            </a:r>
          </a:p>
        </p:txBody>
      </p:sp>
      <p:sp>
        <p:nvSpPr>
          <p:cNvPr id="24" name="TextBox 23">
            <a:extLst>
              <a:ext uri="{FF2B5EF4-FFF2-40B4-BE49-F238E27FC236}">
                <a16:creationId xmlns:a16="http://schemas.microsoft.com/office/drawing/2014/main" id="{DF134487-0E78-47C8-B361-F9CD6D7DF00D}"/>
              </a:ext>
            </a:extLst>
          </p:cNvPr>
          <p:cNvSpPr txBox="1"/>
          <p:nvPr/>
        </p:nvSpPr>
        <p:spPr bwMode="auto">
          <a:xfrm>
            <a:off x="202132" y="6845726"/>
            <a:ext cx="8981256" cy="38852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and figures submitted to the ICH Q9(R1) EWG by the</a:t>
            </a:r>
            <a:r>
              <a:rPr lang="en-IE" sz="1000" i="1" dirty="0">
                <a:solidFill>
                  <a:schemeClr val="tx1">
                    <a:lumMod val="65000"/>
                    <a:lumOff val="35000"/>
                  </a:schemeClr>
                </a:solidFill>
              </a:rPr>
              <a:t>International Society for Pharmaceutical Engineering</a:t>
            </a:r>
            <a:r>
              <a:rPr lang="en-US" sz="1000" i="1" dirty="0">
                <a:solidFill>
                  <a:schemeClr val="tx1">
                    <a:lumMod val="65000"/>
                    <a:lumOff val="35000"/>
                  </a:schemeClr>
                </a:solidFill>
              </a:rPr>
              <a:t> (ISPE).</a:t>
            </a:r>
            <a:endParaRPr lang="en-IE" sz="1000" i="1" dirty="0">
              <a:solidFill>
                <a:schemeClr val="tx1">
                  <a:lumMod val="65000"/>
                  <a:lumOff val="35000"/>
                </a:schemeClr>
              </a:solidFill>
            </a:endParaRPr>
          </a:p>
        </p:txBody>
      </p:sp>
    </p:spTree>
    <p:extLst>
      <p:ext uri="{BB962C8B-B14F-4D97-AF65-F5344CB8AC3E}">
        <p14:creationId xmlns:p14="http://schemas.microsoft.com/office/powerpoint/2010/main" val="21020029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DBD2DE5-41D9-CE54-DE1E-B6911C668BDB}"/>
              </a:ext>
            </a:extLst>
          </p:cNvPr>
          <p:cNvSpPr>
            <a:spLocks noGrp="1"/>
          </p:cNvSpPr>
          <p:nvPr>
            <p:ph idx="1"/>
          </p:nvPr>
        </p:nvSpPr>
        <p:spPr>
          <a:xfrm>
            <a:off x="304292" y="1353344"/>
            <a:ext cx="9145016" cy="5832648"/>
          </a:xfrm>
        </p:spPr>
        <p:txBody>
          <a:bodyPr/>
          <a:lstStyle/>
          <a:p>
            <a:pPr marL="0" indent="0">
              <a:lnSpc>
                <a:spcPct val="90000"/>
              </a:lnSpc>
              <a:spcBef>
                <a:spcPts val="800"/>
              </a:spcBef>
              <a:buNone/>
            </a:pPr>
            <a:r>
              <a:rPr lang="en-GB" sz="2000" kern="1200" dirty="0">
                <a:solidFill>
                  <a:srgbClr val="0070C0"/>
                </a:solidFill>
                <a:cs typeface="Calibri" panose="020F0502020204030204" pitchFamily="34" charset="0"/>
              </a:rPr>
              <a:t>In relation to the hazard: </a:t>
            </a:r>
            <a:r>
              <a:rPr lang="en-IE" sz="2000" kern="1200" dirty="0">
                <a:solidFill>
                  <a:srgbClr val="0070C0"/>
                </a:solidFill>
                <a:cs typeface="Calibri" panose="020F0502020204030204" pitchFamily="34" charset="0"/>
              </a:rPr>
              <a:t>‘Problematic material suppliers / service providers – delivering materials or services of variable quality’:</a:t>
            </a:r>
            <a:endParaRPr lang="en-US" sz="2000" kern="1200" dirty="0">
              <a:solidFill>
                <a:srgbClr val="0070C0"/>
              </a:solidFill>
              <a:cs typeface="Calibri" panose="020F0502020204030204" pitchFamily="34" charset="0"/>
            </a:endParaRPr>
          </a:p>
          <a:p>
            <a:pPr marL="487680" indent="-487680">
              <a:spcBef>
                <a:spcPts val="800"/>
              </a:spcBef>
            </a:pPr>
            <a:r>
              <a:rPr lang="en-GB" sz="1600" b="0" dirty="0">
                <a:cs typeface="Calibri"/>
              </a:rPr>
              <a:t>The Risk Assessment team considered this hazard in relation to </a:t>
            </a:r>
            <a:r>
              <a:rPr lang="en-GB" sz="1600" b="0" dirty="0" err="1">
                <a:cs typeface="Calibri"/>
              </a:rPr>
              <a:t>Oncodrug</a:t>
            </a:r>
            <a:r>
              <a:rPr lang="en-GB" sz="1600" b="0" dirty="0">
                <a:cs typeface="Calibri"/>
              </a:rPr>
              <a:t>.</a:t>
            </a:r>
            <a:endParaRPr lang="en-US" sz="1600" b="0" dirty="0">
              <a:ea typeface="+mn-lt"/>
              <a:cs typeface="+mn-lt"/>
            </a:endParaRPr>
          </a:p>
          <a:p>
            <a:pPr marL="487680" indent="-487680">
              <a:spcBef>
                <a:spcPts val="800"/>
              </a:spcBef>
            </a:pPr>
            <a:r>
              <a:rPr lang="en-GB" sz="1600" b="0" dirty="0">
                <a:cs typeface="Calibri"/>
              </a:rPr>
              <a:t>One particular supplier immediately came to light as being problematic, particularly in the last two years.  This was the supplier of the rubber stoppers that were used to seal the glass vials.</a:t>
            </a:r>
            <a:endParaRPr lang="en-US" sz="1600" b="0" dirty="0">
              <a:ea typeface="+mn-lt"/>
              <a:cs typeface="+mn-lt"/>
            </a:endParaRPr>
          </a:p>
          <a:p>
            <a:pPr marL="487680" indent="-487680">
              <a:spcBef>
                <a:spcPts val="800"/>
              </a:spcBef>
            </a:pPr>
            <a:r>
              <a:rPr lang="en-GB" sz="1600" b="0" dirty="0">
                <a:cs typeface="Calibri"/>
              </a:rPr>
              <a:t>Several lots of stoppers had been rejected by Site A as a result of high levels of stopper defects identified during incoming Quality Control checks.</a:t>
            </a:r>
            <a:endParaRPr lang="en-US" sz="1600" b="0" dirty="0">
              <a:ea typeface="+mn-lt"/>
              <a:cs typeface="+mn-lt"/>
            </a:endParaRPr>
          </a:p>
          <a:p>
            <a:pPr marL="487680" indent="-487680">
              <a:spcBef>
                <a:spcPts val="800"/>
              </a:spcBef>
            </a:pPr>
            <a:r>
              <a:rPr lang="en-GB" sz="1600" b="0" dirty="0">
                <a:cs typeface="Calibri"/>
              </a:rPr>
              <a:t>These issues led to production delays of </a:t>
            </a:r>
            <a:r>
              <a:rPr lang="en-GB" sz="1600" b="0" dirty="0" err="1">
                <a:cs typeface="Calibri"/>
              </a:rPr>
              <a:t>Oncodrug</a:t>
            </a:r>
            <a:r>
              <a:rPr lang="en-GB" sz="1600" b="0" dirty="0">
                <a:cs typeface="Calibri"/>
              </a:rPr>
              <a:t>, as new lots of stoppers had to be ordered and received.</a:t>
            </a:r>
            <a:r>
              <a:rPr lang="en-US" sz="1600" b="0" dirty="0">
                <a:ea typeface="+mn-lt"/>
                <a:cs typeface="+mn-lt"/>
              </a:rPr>
              <a:t>  </a:t>
            </a:r>
            <a:r>
              <a:rPr lang="en-GB" sz="1600" b="0" dirty="0">
                <a:cs typeface="Calibri"/>
              </a:rPr>
              <a:t>In addition, stopper defect issues had been detected by the production operators during manufacture of the most recent batch of </a:t>
            </a:r>
            <a:r>
              <a:rPr lang="en-GB" sz="1600" b="0" dirty="0" err="1">
                <a:cs typeface="Calibri"/>
              </a:rPr>
              <a:t>Oncodrug</a:t>
            </a:r>
            <a:r>
              <a:rPr lang="en-GB" sz="1600" b="0" dirty="0">
                <a:cs typeface="Calibri"/>
              </a:rPr>
              <a:t>. </a:t>
            </a:r>
          </a:p>
          <a:p>
            <a:pPr marL="487680" indent="-487680">
              <a:spcBef>
                <a:spcPts val="800"/>
              </a:spcBef>
            </a:pPr>
            <a:r>
              <a:rPr lang="en-GB" sz="1600" b="0" dirty="0">
                <a:cs typeface="Calibri"/>
              </a:rPr>
              <a:t>While </a:t>
            </a:r>
            <a:r>
              <a:rPr lang="en-GB" sz="1600" b="0" dirty="0" err="1">
                <a:cs typeface="Calibri"/>
              </a:rPr>
              <a:t>Oncodrug</a:t>
            </a:r>
            <a:r>
              <a:rPr lang="en-GB" sz="1600" b="0" dirty="0">
                <a:cs typeface="Calibri"/>
              </a:rPr>
              <a:t> had not gone into a shortage from these </a:t>
            </a:r>
            <a:r>
              <a:rPr lang="en-GB" sz="1600" dirty="0">
                <a:cs typeface="Calibri"/>
              </a:rPr>
              <a:t>production delays</a:t>
            </a:r>
            <a:r>
              <a:rPr lang="en-GB" sz="1600" b="0" dirty="0">
                <a:cs typeface="Calibri"/>
              </a:rPr>
              <a:t>, these issues were an </a:t>
            </a:r>
            <a:r>
              <a:rPr lang="en-GB" sz="1600" dirty="0">
                <a:cs typeface="Calibri"/>
              </a:rPr>
              <a:t>early warning signal </a:t>
            </a:r>
            <a:r>
              <a:rPr lang="en-GB" sz="1600" b="0" dirty="0">
                <a:cs typeface="Calibri"/>
              </a:rPr>
              <a:t>that comprehensive action was needed at the stopper supplier.</a:t>
            </a:r>
            <a:endParaRPr lang="en-US" sz="1600" b="0" dirty="0">
              <a:ea typeface="+mn-lt"/>
              <a:cs typeface="+mn-lt"/>
            </a:endParaRPr>
          </a:p>
          <a:p>
            <a:pPr marL="487680" indent="-487680">
              <a:spcBef>
                <a:spcPts val="800"/>
              </a:spcBef>
            </a:pPr>
            <a:r>
              <a:rPr lang="en-GB" sz="1600" b="0" dirty="0">
                <a:cs typeface="Calibri"/>
              </a:rPr>
              <a:t>Complaints had been made to the stopper supplier. While CAPAs had been implemented by the supplier, and while the incidence of stopper defects had reduced somewhat, it was still not at an acceptable level.  </a:t>
            </a:r>
            <a:endParaRPr lang="en-US" sz="1600" b="0" dirty="0">
              <a:ea typeface="+mn-lt"/>
              <a:cs typeface="+mn-lt"/>
            </a:endParaRPr>
          </a:p>
          <a:p>
            <a:pPr marL="487680" indent="-487680">
              <a:spcBef>
                <a:spcPts val="800"/>
              </a:spcBef>
            </a:pPr>
            <a:r>
              <a:rPr lang="en-GB" sz="1600" dirty="0">
                <a:cs typeface="Calibri"/>
              </a:rPr>
              <a:t>The Risk Assessment showed that this supplier was high risk</a:t>
            </a:r>
            <a:r>
              <a:rPr lang="en-GB" sz="1600" b="0" dirty="0">
                <a:cs typeface="Calibri"/>
              </a:rPr>
              <a:t>. It was also the only supplier qualified to supply stoppers for packaging </a:t>
            </a:r>
            <a:r>
              <a:rPr lang="en-GB" sz="1600" b="0" dirty="0" err="1">
                <a:cs typeface="Calibri"/>
              </a:rPr>
              <a:t>Oncodrug</a:t>
            </a:r>
            <a:r>
              <a:rPr lang="en-GB" sz="1600" b="0" dirty="0">
                <a:cs typeface="Calibri"/>
              </a:rPr>
              <a:t>. </a:t>
            </a:r>
            <a:r>
              <a:rPr lang="en-GB" sz="1600" b="0" dirty="0">
                <a:ea typeface="+mn-ea"/>
                <a:cs typeface="Calibri"/>
              </a:rPr>
              <a:t>Other suppliers of stoppers were in use at Site A, but their stoppers had not been qualified for </a:t>
            </a:r>
            <a:r>
              <a:rPr lang="en-GB" sz="1600" b="0" dirty="0" err="1">
                <a:ea typeface="+mn-ea"/>
                <a:cs typeface="Calibri"/>
              </a:rPr>
              <a:t>Oncodrug</a:t>
            </a:r>
            <a:r>
              <a:rPr lang="en-GB" sz="1600" b="0" dirty="0">
                <a:ea typeface="+mn-ea"/>
                <a:cs typeface="Calibri"/>
              </a:rPr>
              <a:t>.</a:t>
            </a:r>
            <a:endParaRPr lang="en-US" sz="1600" b="0" dirty="0">
              <a:ea typeface="+mn-ea"/>
              <a:cs typeface="Calibri"/>
            </a:endParaRPr>
          </a:p>
        </p:txBody>
      </p:sp>
      <p:sp>
        <p:nvSpPr>
          <p:cNvPr id="6" name="Title 1">
            <a:extLst>
              <a:ext uri="{FF2B5EF4-FFF2-40B4-BE49-F238E27FC236}">
                <a16:creationId xmlns:a16="http://schemas.microsoft.com/office/drawing/2014/main" id="{0C7C00B4-BE91-37E2-48AC-C4597669D672}"/>
              </a:ext>
            </a:extLst>
          </p:cNvPr>
          <p:cNvSpPr>
            <a:spLocks noGrp="1"/>
          </p:cNvSpPr>
          <p:nvPr>
            <p:ph type="title"/>
          </p:nvPr>
        </p:nvSpPr>
        <p:spPr>
          <a:xfrm>
            <a:off x="3002429" y="428922"/>
            <a:ext cx="6626899" cy="790575"/>
          </a:xfrm>
        </p:spPr>
        <p:txBody>
          <a:bodyPr/>
          <a:lstStyle/>
          <a:p>
            <a:r>
              <a:rPr lang="en-US" sz="2400" dirty="0">
                <a:solidFill>
                  <a:srgbClr val="7030A0"/>
                </a:solidFill>
                <a:cs typeface="Calibri Light"/>
              </a:rPr>
              <a:t>Case Study 1, cont’d  </a:t>
            </a:r>
            <a:br>
              <a:rPr lang="en-US" sz="2400" dirty="0">
                <a:solidFill>
                  <a:srgbClr val="7030A0"/>
                </a:solidFill>
                <a:cs typeface="Calibri Light"/>
              </a:rPr>
            </a:br>
            <a:r>
              <a:rPr lang="en-US" sz="2400" b="0" dirty="0">
                <a:solidFill>
                  <a:srgbClr val="7030A0"/>
                </a:solidFill>
                <a:cs typeface="Calibri Light"/>
              </a:rPr>
              <a:t>Risk Assessment cont’d</a:t>
            </a:r>
            <a:endParaRPr lang="en-US" sz="2400" b="0" dirty="0"/>
          </a:p>
        </p:txBody>
      </p:sp>
      <p:sp>
        <p:nvSpPr>
          <p:cNvPr id="5" name="TextBox 4">
            <a:extLst>
              <a:ext uri="{FF2B5EF4-FFF2-40B4-BE49-F238E27FC236}">
                <a16:creationId xmlns:a16="http://schemas.microsoft.com/office/drawing/2014/main" id="{AF0BAB44-4EFA-429B-8049-EF82CE8F98CB}"/>
              </a:ext>
            </a:extLst>
          </p:cNvPr>
          <p:cNvSpPr txBox="1"/>
          <p:nvPr/>
        </p:nvSpPr>
        <p:spPr bwMode="auto">
          <a:xfrm>
            <a:off x="556320" y="6753944"/>
            <a:ext cx="8275068" cy="38852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submitted to the ICH Q9(R1) EWG by the</a:t>
            </a:r>
            <a:r>
              <a:rPr lang="en-IE" sz="1000" i="1" dirty="0">
                <a:solidFill>
                  <a:schemeClr val="tx1">
                    <a:lumMod val="65000"/>
                    <a:lumOff val="35000"/>
                  </a:schemeClr>
                </a:solidFill>
              </a:rPr>
              <a:t>International Society for Pharmaceutical Engineering</a:t>
            </a:r>
            <a:r>
              <a:rPr lang="en-US" sz="1000" i="1" dirty="0">
                <a:solidFill>
                  <a:schemeClr val="tx1">
                    <a:lumMod val="65000"/>
                    <a:lumOff val="35000"/>
                  </a:schemeClr>
                </a:solidFill>
              </a:rPr>
              <a:t> (ISPE).</a:t>
            </a:r>
            <a:endParaRPr lang="en-IE" sz="1000" i="1" dirty="0">
              <a:solidFill>
                <a:schemeClr val="tx1">
                  <a:lumMod val="65000"/>
                  <a:lumOff val="35000"/>
                </a:schemeClr>
              </a:solidFill>
            </a:endParaRPr>
          </a:p>
        </p:txBody>
      </p:sp>
    </p:spTree>
    <p:extLst>
      <p:ext uri="{BB962C8B-B14F-4D97-AF65-F5344CB8AC3E}">
        <p14:creationId xmlns:p14="http://schemas.microsoft.com/office/powerpoint/2010/main" val="9141966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550F2-6085-6920-DC03-21CF5C973582}"/>
              </a:ext>
            </a:extLst>
          </p:cNvPr>
          <p:cNvSpPr>
            <a:spLocks noGrp="1"/>
          </p:cNvSpPr>
          <p:nvPr>
            <p:ph type="title"/>
          </p:nvPr>
        </p:nvSpPr>
        <p:spPr>
          <a:xfrm>
            <a:off x="3004592" y="228356"/>
            <a:ext cx="7344816" cy="1192449"/>
          </a:xfrm>
        </p:spPr>
        <p:txBody>
          <a:bodyPr/>
          <a:lstStyle/>
          <a:p>
            <a:r>
              <a:rPr lang="en-US" sz="2400" dirty="0">
                <a:solidFill>
                  <a:srgbClr val="FFC000"/>
                </a:solidFill>
                <a:latin typeface="Calibri" panose="020F0502020204030204" pitchFamily="34" charset="0"/>
                <a:cs typeface="Calibri" panose="020F0502020204030204" pitchFamily="34" charset="0"/>
              </a:rPr>
              <a:t>Case Study 1, cont’d</a:t>
            </a:r>
            <a:br>
              <a:rPr lang="en-US" sz="2400" dirty="0">
                <a:latin typeface="Calibri" panose="020F0502020204030204" pitchFamily="34" charset="0"/>
                <a:cs typeface="Calibri" panose="020F0502020204030204" pitchFamily="34" charset="0"/>
              </a:rPr>
            </a:br>
            <a:r>
              <a:rPr lang="en-US" sz="2400" b="0" u="sng" dirty="0">
                <a:solidFill>
                  <a:srgbClr val="FFC000"/>
                </a:solidFill>
                <a:latin typeface="Calibri" panose="020F0502020204030204" pitchFamily="34" charset="0"/>
                <a:cs typeface="Calibri" panose="020F0502020204030204" pitchFamily="34" charset="0"/>
              </a:rPr>
              <a:t>Risk Control</a:t>
            </a:r>
            <a:r>
              <a:rPr lang="en-US" sz="2400" b="0" dirty="0">
                <a:solidFill>
                  <a:srgbClr val="FFC000"/>
                </a:solidFill>
                <a:latin typeface="Calibri" panose="020F0502020204030204" pitchFamily="34" charset="0"/>
                <a:cs typeface="Calibri" panose="020F0502020204030204" pitchFamily="34" charset="0"/>
              </a:rPr>
              <a:t>: Important General Considerations</a:t>
            </a:r>
          </a:p>
        </p:txBody>
      </p:sp>
      <p:sp>
        <p:nvSpPr>
          <p:cNvPr id="4100" name="Rectangle 3"/>
          <p:cNvSpPr>
            <a:spLocks noGrp="1" noChangeArrowheads="1"/>
          </p:cNvSpPr>
          <p:nvPr>
            <p:ph type="body" idx="4294967295"/>
          </p:nvPr>
        </p:nvSpPr>
        <p:spPr>
          <a:xfrm>
            <a:off x="551521" y="1425352"/>
            <a:ext cx="9122547" cy="6555260"/>
          </a:xfrm>
        </p:spPr>
        <p:txBody>
          <a:bodyPr>
            <a:noAutofit/>
          </a:bodyPr>
          <a:lstStyle/>
          <a:p>
            <a:pPr marL="0" indent="0">
              <a:lnSpc>
                <a:spcPct val="200000"/>
              </a:lnSpc>
              <a:buNone/>
            </a:pPr>
            <a:r>
              <a:rPr lang="en-US" sz="2000" kern="1200" dirty="0">
                <a:solidFill>
                  <a:srgbClr val="0070C0"/>
                </a:solidFill>
                <a:cs typeface="Calibri" panose="020F0502020204030204" pitchFamily="34" charset="0"/>
              </a:rPr>
              <a:t>Are the risks to </a:t>
            </a:r>
            <a:r>
              <a:rPr lang="en-US" sz="2000" kern="1200" dirty="0" err="1">
                <a:solidFill>
                  <a:srgbClr val="0070C0"/>
                </a:solidFill>
                <a:cs typeface="Calibri" panose="020F0502020204030204" pitchFamily="34" charset="0"/>
              </a:rPr>
              <a:t>Oncodrug</a:t>
            </a:r>
            <a:r>
              <a:rPr lang="en-US" sz="2000" kern="1200" dirty="0">
                <a:solidFill>
                  <a:srgbClr val="0070C0"/>
                </a:solidFill>
                <a:cs typeface="Calibri" panose="020F0502020204030204" pitchFamily="34" charset="0"/>
              </a:rPr>
              <a:t> availability sufficiently reduced?</a:t>
            </a:r>
            <a:endParaRPr lang="en-IE" sz="2000" kern="1200" dirty="0">
              <a:solidFill>
                <a:srgbClr val="0070C0"/>
              </a:solidFill>
              <a:cs typeface="Calibri" panose="020F0502020204030204" pitchFamily="34" charset="0"/>
            </a:endParaRPr>
          </a:p>
          <a:p>
            <a:pPr marL="452120" lvl="1" indent="0">
              <a:buNone/>
            </a:pPr>
            <a:r>
              <a:rPr lang="en-US" sz="2000" dirty="0">
                <a:cs typeface="Arial"/>
              </a:rPr>
              <a:t>Developing</a:t>
            </a:r>
            <a:r>
              <a:rPr lang="en-US" sz="2000" dirty="0">
                <a:ea typeface="Arial" charset="0"/>
                <a:cs typeface="Arial"/>
              </a:rPr>
              <a:t> ways to </a:t>
            </a:r>
            <a:r>
              <a:rPr lang="en-US" sz="2000" u="sng" dirty="0">
                <a:ea typeface="Arial" charset="0"/>
                <a:cs typeface="Arial"/>
              </a:rPr>
              <a:t>measure</a:t>
            </a:r>
            <a:r>
              <a:rPr lang="en-US" sz="2000" dirty="0">
                <a:ea typeface="Arial" charset="0"/>
                <a:cs typeface="Arial"/>
              </a:rPr>
              <a:t> risk reduction has several advantages in addressing product availability risks…</a:t>
            </a:r>
            <a:endParaRPr lang="en-IE" sz="2000" dirty="0">
              <a:ea typeface="Arial" charset="0"/>
              <a:cs typeface="Arial"/>
            </a:endParaRPr>
          </a:p>
        </p:txBody>
      </p:sp>
      <p:sp>
        <p:nvSpPr>
          <p:cNvPr id="10" name="Rectangle 3"/>
          <p:cNvSpPr txBox="1">
            <a:spLocks noChangeArrowheads="1"/>
          </p:cNvSpPr>
          <p:nvPr/>
        </p:nvSpPr>
        <p:spPr>
          <a:xfrm>
            <a:off x="386309" y="2931743"/>
            <a:ext cx="8702258" cy="3390154"/>
          </a:xfrm>
          <a:prstGeom prst="rect">
            <a:avLst/>
          </a:prstGeom>
        </p:spPr>
        <p:txBody>
          <a:bodyPr vert="horz" lIns="97536" tIns="48768" rIns="97536" bIns="48768" rtlCol="0" anchor="t">
            <a:noAutofit/>
          </a:bodyPr>
          <a:lstStyle>
            <a:lvl1pPr marL="342900" indent="-342900" algn="l" defTabSz="914400" rtl="0" eaLnBrk="1" latinLnBrk="0" hangingPunct="1">
              <a:lnSpc>
                <a:spcPct val="100000"/>
              </a:lnSpc>
              <a:spcBef>
                <a:spcPct val="20000"/>
              </a:spcBef>
              <a:spcAft>
                <a:spcPts val="672"/>
              </a:spcAft>
              <a:buClr>
                <a:schemeClr val="accent4"/>
              </a:buClr>
              <a:buFont typeface="Arial" pitchFamily="34" charset="0"/>
              <a:buChar char="•"/>
              <a:defRPr sz="2800" kern="1200">
                <a:solidFill>
                  <a:schemeClr val="bg2"/>
                </a:solidFill>
                <a:latin typeface="+mn-lt"/>
                <a:ea typeface="+mn-ea"/>
                <a:cs typeface="+mn-cs"/>
              </a:defRPr>
            </a:lvl1pPr>
            <a:lvl2pPr marL="742950" indent="-285750" algn="l" defTabSz="914400" rtl="0" eaLnBrk="1" latinLnBrk="0" hangingPunct="1">
              <a:lnSpc>
                <a:spcPct val="100000"/>
              </a:lnSpc>
              <a:spcBef>
                <a:spcPct val="20000"/>
              </a:spcBef>
              <a:spcAft>
                <a:spcPts val="672"/>
              </a:spcAft>
              <a:buClr>
                <a:schemeClr val="accent4"/>
              </a:buClr>
              <a:buFont typeface="Arial"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100000"/>
              </a:lnSpc>
              <a:spcBef>
                <a:spcPct val="20000"/>
              </a:spcBef>
              <a:spcAft>
                <a:spcPts val="672"/>
              </a:spcAft>
              <a:buClr>
                <a:schemeClr val="accent4"/>
              </a:buClr>
              <a:buFont typeface="Arial"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100000"/>
              </a:lnSpc>
              <a:spcBef>
                <a:spcPct val="20000"/>
              </a:spcBef>
              <a:spcAft>
                <a:spcPts val="672"/>
              </a:spcAft>
              <a:buClr>
                <a:schemeClr val="accent4"/>
              </a:buClr>
              <a:buFont typeface="Arial" pitchFamily="34" charset="0"/>
              <a:buChar char="–"/>
              <a:defRPr sz="2000" kern="1200">
                <a:solidFill>
                  <a:schemeClr val="bg2"/>
                </a:solidFill>
                <a:latin typeface="+mn-lt"/>
                <a:ea typeface="+mn-ea"/>
                <a:cs typeface="+mn-cs"/>
              </a:defRPr>
            </a:lvl4pPr>
            <a:lvl5pPr marL="2057400" indent="-228600" algn="l" defTabSz="914400" rtl="0" eaLnBrk="1" latinLnBrk="0" hangingPunct="1">
              <a:lnSpc>
                <a:spcPct val="100000"/>
              </a:lnSpc>
              <a:spcBef>
                <a:spcPct val="20000"/>
              </a:spcBef>
              <a:spcAft>
                <a:spcPts val="672"/>
              </a:spcAft>
              <a:buClr>
                <a:schemeClr val="accent4"/>
              </a:buClr>
              <a:buFont typeface="Arial" pitchFamily="34" charset="0"/>
              <a:buChar char="»"/>
              <a:defRPr sz="20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Bef>
                <a:spcPts val="640"/>
              </a:spcBef>
              <a:spcAft>
                <a:spcPts val="640"/>
              </a:spcAft>
              <a:buClr>
                <a:schemeClr val="bg2">
                  <a:lumMod val="75000"/>
                </a:schemeClr>
              </a:buClr>
            </a:pPr>
            <a:r>
              <a:rPr lang="en-US" sz="1700" b="0" dirty="0">
                <a:solidFill>
                  <a:schemeClr val="tx1"/>
                </a:solidFill>
                <a:ea typeface="Arial" charset="0"/>
                <a:cs typeface="Arial"/>
              </a:rPr>
              <a:t>It should help identify manufacturing/quality mitigations (often a combination) that are important in risk control </a:t>
            </a:r>
            <a:endParaRPr lang="en-US" sz="1700" b="0" dirty="0">
              <a:solidFill>
                <a:schemeClr val="tx1"/>
              </a:solidFill>
              <a:ea typeface="Arial" charset="0"/>
              <a:cs typeface="Arial" charset="0"/>
            </a:endParaRPr>
          </a:p>
          <a:p>
            <a:pPr fontAlgn="auto">
              <a:spcBef>
                <a:spcPts val="640"/>
              </a:spcBef>
              <a:spcAft>
                <a:spcPts val="640"/>
              </a:spcAft>
              <a:buClr>
                <a:schemeClr val="bg2">
                  <a:lumMod val="75000"/>
                </a:schemeClr>
              </a:buClr>
            </a:pPr>
            <a:r>
              <a:rPr lang="en-US" sz="1700" b="0" dirty="0">
                <a:solidFill>
                  <a:schemeClr val="tx1"/>
                </a:solidFill>
                <a:ea typeface="Arial" charset="0"/>
                <a:cs typeface="Arial"/>
              </a:rPr>
              <a:t>Better measurement of risk reduction allows companies to demonstrate improvements in lifecycle supply quality risk management </a:t>
            </a:r>
          </a:p>
          <a:p>
            <a:pPr fontAlgn="auto">
              <a:spcBef>
                <a:spcPts val="640"/>
              </a:spcBef>
              <a:spcAft>
                <a:spcPts val="640"/>
              </a:spcAft>
              <a:buClr>
                <a:schemeClr val="bg2">
                  <a:lumMod val="75000"/>
                </a:schemeClr>
              </a:buClr>
            </a:pPr>
            <a:r>
              <a:rPr lang="en-US" sz="1700" b="0" dirty="0">
                <a:solidFill>
                  <a:schemeClr val="tx1"/>
                </a:solidFill>
                <a:ea typeface="Arial" charset="0"/>
                <a:cs typeface="Arial"/>
              </a:rPr>
              <a:t>It should help decision makers make more informed decisions during QRM activities (including measuring outcomes) with respect to product availability</a:t>
            </a:r>
            <a:endParaRPr lang="en-US" sz="1700" b="0" dirty="0">
              <a:solidFill>
                <a:schemeClr val="tx1"/>
              </a:solidFill>
              <a:ea typeface="Arial" charset="0"/>
              <a:cs typeface="Arial" charset="0"/>
            </a:endParaRPr>
          </a:p>
          <a:p>
            <a:pPr lvl="1" fontAlgn="auto">
              <a:spcBef>
                <a:spcPts val="640"/>
              </a:spcBef>
              <a:spcAft>
                <a:spcPts val="640"/>
              </a:spcAft>
              <a:buClr>
                <a:schemeClr val="bg2">
                  <a:lumMod val="75000"/>
                </a:schemeClr>
              </a:buClr>
            </a:pPr>
            <a:r>
              <a:rPr lang="en-US" sz="1700" b="0" i="1" dirty="0">
                <a:solidFill>
                  <a:schemeClr val="tx1"/>
                </a:solidFill>
                <a:ea typeface="Arial" charset="0"/>
                <a:cs typeface="Arial"/>
              </a:rPr>
              <a:t>i.e., Risk Control Strategies &amp; Risk Registers</a:t>
            </a:r>
          </a:p>
          <a:p>
            <a:pPr fontAlgn="auto">
              <a:spcBef>
                <a:spcPts val="640"/>
              </a:spcBef>
              <a:spcAft>
                <a:spcPts val="640"/>
              </a:spcAft>
              <a:buClr>
                <a:schemeClr val="bg2">
                  <a:lumMod val="75000"/>
                </a:schemeClr>
              </a:buClr>
            </a:pPr>
            <a:r>
              <a:rPr lang="en-IE" sz="1700" b="0" dirty="0">
                <a:solidFill>
                  <a:schemeClr val="tx1"/>
                </a:solidFill>
              </a:rPr>
              <a:t>Risk Review: Monitor residual risk and measure whether (a) controls effectively manage risk to  quality/manufacturing, or (b) risk acceptance decisions need to modified with additional risk controls.</a:t>
            </a:r>
          </a:p>
        </p:txBody>
      </p:sp>
      <p:sp>
        <p:nvSpPr>
          <p:cNvPr id="6" name="TextBox 5">
            <a:extLst>
              <a:ext uri="{FF2B5EF4-FFF2-40B4-BE49-F238E27FC236}">
                <a16:creationId xmlns:a16="http://schemas.microsoft.com/office/drawing/2014/main" id="{7673E5AD-42FE-4C40-BDE3-01E9D45093C5}"/>
              </a:ext>
            </a:extLst>
          </p:cNvPr>
          <p:cNvSpPr txBox="1"/>
          <p:nvPr/>
        </p:nvSpPr>
        <p:spPr bwMode="auto">
          <a:xfrm>
            <a:off x="631254" y="6825952"/>
            <a:ext cx="8491092" cy="38852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submitted to the ICH Q9(R1) EWG by the</a:t>
            </a:r>
            <a:r>
              <a:rPr lang="en-IE" sz="1000" i="1" dirty="0">
                <a:solidFill>
                  <a:schemeClr val="tx1">
                    <a:lumMod val="65000"/>
                    <a:lumOff val="35000"/>
                  </a:schemeClr>
                </a:solidFill>
              </a:rPr>
              <a:t>International Society for Pharmaceutical Engineering</a:t>
            </a:r>
            <a:r>
              <a:rPr lang="en-US" sz="1000" i="1" dirty="0">
                <a:solidFill>
                  <a:schemeClr val="tx1">
                    <a:lumMod val="65000"/>
                    <a:lumOff val="35000"/>
                  </a:schemeClr>
                </a:solidFill>
              </a:rPr>
              <a:t> (ISPE).</a:t>
            </a:r>
            <a:endParaRPr lang="en-IE" sz="1000" i="1" dirty="0">
              <a:solidFill>
                <a:schemeClr val="tx1">
                  <a:lumMod val="65000"/>
                  <a:lumOff val="35000"/>
                </a:schemeClr>
              </a:solidFill>
            </a:endParaRPr>
          </a:p>
        </p:txBody>
      </p:sp>
    </p:spTree>
    <p:extLst>
      <p:ext uri="{BB962C8B-B14F-4D97-AF65-F5344CB8AC3E}">
        <p14:creationId xmlns:p14="http://schemas.microsoft.com/office/powerpoint/2010/main" val="39425935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45631-D3BF-45CB-6725-539955D3B283}"/>
              </a:ext>
            </a:extLst>
          </p:cNvPr>
          <p:cNvSpPr>
            <a:spLocks noGrp="1"/>
          </p:cNvSpPr>
          <p:nvPr>
            <p:ph type="title"/>
          </p:nvPr>
        </p:nvSpPr>
        <p:spPr>
          <a:xfrm>
            <a:off x="3004592" y="417240"/>
            <a:ext cx="6626899" cy="790575"/>
          </a:xfrm>
        </p:spPr>
        <p:txBody>
          <a:bodyPr/>
          <a:lstStyle/>
          <a:p>
            <a:r>
              <a:rPr lang="en-US" sz="2400" dirty="0">
                <a:solidFill>
                  <a:srgbClr val="FFC000"/>
                </a:solidFill>
                <a:cs typeface="Calibri" panose="020F0502020204030204" pitchFamily="34" charset="0"/>
              </a:rPr>
              <a:t>Case Study 1, cont’d</a:t>
            </a:r>
            <a:br>
              <a:rPr lang="en-US" sz="2400" dirty="0">
                <a:cs typeface="Calibri" panose="020F0502020204030204" pitchFamily="34" charset="0"/>
              </a:rPr>
            </a:br>
            <a:r>
              <a:rPr lang="en-US" sz="2400" b="0" dirty="0">
                <a:solidFill>
                  <a:srgbClr val="FFC000"/>
                </a:solidFill>
                <a:cs typeface="Calibri" panose="020F0502020204030204" pitchFamily="34" charset="0"/>
              </a:rPr>
              <a:t>Risk Control (cont.): Specific Controls Proposed</a:t>
            </a:r>
          </a:p>
        </p:txBody>
      </p:sp>
      <p:sp>
        <p:nvSpPr>
          <p:cNvPr id="3" name="Content Placeholder 2">
            <a:extLst>
              <a:ext uri="{FF2B5EF4-FFF2-40B4-BE49-F238E27FC236}">
                <a16:creationId xmlns:a16="http://schemas.microsoft.com/office/drawing/2014/main" id="{CDBD2DE5-41D9-CE54-DE1E-B6911C668BDB}"/>
              </a:ext>
            </a:extLst>
          </p:cNvPr>
          <p:cNvSpPr>
            <a:spLocks noGrp="1"/>
          </p:cNvSpPr>
          <p:nvPr>
            <p:ph idx="1"/>
          </p:nvPr>
        </p:nvSpPr>
        <p:spPr>
          <a:xfrm>
            <a:off x="592324" y="1425352"/>
            <a:ext cx="8568952" cy="5260962"/>
          </a:xfrm>
        </p:spPr>
        <p:txBody>
          <a:bodyPr/>
          <a:lstStyle/>
          <a:p>
            <a:pPr marL="0" indent="0">
              <a:spcBef>
                <a:spcPts val="800"/>
              </a:spcBef>
              <a:spcAft>
                <a:spcPts val="0"/>
              </a:spcAft>
              <a:buNone/>
            </a:pPr>
            <a:r>
              <a:rPr lang="en-IE" sz="2000" kern="1200" dirty="0">
                <a:solidFill>
                  <a:srgbClr val="0070C0"/>
                </a:solidFill>
                <a:cs typeface="Calibri" panose="020F0502020204030204" pitchFamily="34" charset="0"/>
              </a:rPr>
              <a:t>The following risk controls were proposed:</a:t>
            </a:r>
          </a:p>
          <a:p>
            <a:pPr marL="487680" indent="-487680">
              <a:spcBef>
                <a:spcPts val="800"/>
              </a:spcBef>
            </a:pPr>
            <a:r>
              <a:rPr lang="en-GB" sz="2000" b="0" dirty="0">
                <a:cs typeface="Calibri"/>
              </a:rPr>
              <a:t>Make a visit to the stopper manufacturer to holistically review its work to reduce stopper defects, e.g., review its root cause analyses for the defect issues and negotiate improved CAPAs</a:t>
            </a:r>
            <a:endParaRPr lang="en-US" sz="2000" b="0" dirty="0">
              <a:ea typeface="+mn-lt"/>
              <a:cs typeface="Calibri"/>
            </a:endParaRPr>
          </a:p>
          <a:p>
            <a:pPr marL="487680" indent="-487680">
              <a:spcBef>
                <a:spcPts val="800"/>
              </a:spcBef>
            </a:pPr>
            <a:r>
              <a:rPr lang="en-GB" sz="2000" b="0" dirty="0">
                <a:ea typeface="+mn-lt"/>
                <a:cs typeface="Calibri"/>
              </a:rPr>
              <a:t>Immediately begin enhanced review and monitoring activities (e.g., additional in-process controls, lot sampling). </a:t>
            </a:r>
            <a:endParaRPr lang="en-GB" sz="2000" b="0" dirty="0">
              <a:solidFill>
                <a:srgbClr val="FF0000"/>
              </a:solidFill>
              <a:ea typeface="+mn-lt"/>
              <a:cs typeface="Calibri" panose="020F0502020204030204" pitchFamily="34" charset="0"/>
            </a:endParaRPr>
          </a:p>
          <a:p>
            <a:pPr marL="487680" indent="-487680">
              <a:spcBef>
                <a:spcPts val="800"/>
              </a:spcBef>
            </a:pPr>
            <a:r>
              <a:rPr lang="en-GB" sz="2000" b="0" dirty="0">
                <a:cs typeface="Calibri"/>
              </a:rPr>
              <a:t>Begin work to qualify a new supplier of stoppers for </a:t>
            </a:r>
            <a:r>
              <a:rPr lang="en-GB" sz="2000" b="0" dirty="0" err="1">
                <a:cs typeface="Calibri"/>
              </a:rPr>
              <a:t>Oncodrug</a:t>
            </a:r>
            <a:r>
              <a:rPr lang="en-GB" sz="2000" b="0" dirty="0">
                <a:cs typeface="Calibri"/>
              </a:rPr>
              <a:t> – this will be a longer term action depending on several factors, including the availability of suppliers.</a:t>
            </a:r>
          </a:p>
          <a:p>
            <a:pPr marL="0" indent="0">
              <a:spcBef>
                <a:spcPts val="800"/>
              </a:spcBef>
              <a:buNone/>
            </a:pPr>
            <a:endParaRPr lang="en-GB" sz="2000" b="0" dirty="0">
              <a:latin typeface="Calibri"/>
              <a:ea typeface="+mn-lt"/>
              <a:cs typeface="+mn-lt"/>
            </a:endParaRPr>
          </a:p>
        </p:txBody>
      </p:sp>
      <p:grpSp>
        <p:nvGrpSpPr>
          <p:cNvPr id="4" name="Group 3">
            <a:extLst>
              <a:ext uri="{FF2B5EF4-FFF2-40B4-BE49-F238E27FC236}">
                <a16:creationId xmlns:a16="http://schemas.microsoft.com/office/drawing/2014/main" id="{35C17946-C3B9-41DE-F6B1-98214763C6CA}"/>
              </a:ext>
            </a:extLst>
          </p:cNvPr>
          <p:cNvGrpSpPr/>
          <p:nvPr/>
        </p:nvGrpSpPr>
        <p:grpSpPr>
          <a:xfrm>
            <a:off x="448409" y="4566395"/>
            <a:ext cx="8856694" cy="2543069"/>
            <a:chOff x="2950527" y="2240868"/>
            <a:chExt cx="7617101" cy="4745990"/>
          </a:xfrm>
        </p:grpSpPr>
        <p:sp>
          <p:nvSpPr>
            <p:cNvPr id="6" name="Rectangle: Folded Corner 5">
              <a:extLst>
                <a:ext uri="{FF2B5EF4-FFF2-40B4-BE49-F238E27FC236}">
                  <a16:creationId xmlns:a16="http://schemas.microsoft.com/office/drawing/2014/main" id="{ABF2CE1F-5565-125A-442C-F23D47227144}"/>
                </a:ext>
              </a:extLst>
            </p:cNvPr>
            <p:cNvSpPr/>
            <p:nvPr/>
          </p:nvSpPr>
          <p:spPr bwMode="auto">
            <a:xfrm>
              <a:off x="2950527" y="2240868"/>
              <a:ext cx="7617101" cy="4250091"/>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85725" tIns="42863" rIns="85725" bIns="42863" numCol="1" rtlCol="0" anchor="t" anchorCtr="0" compatLnSpc="1">
              <a:prstTxWarp prst="textNoShape">
                <a:avLst/>
              </a:prstTxWarp>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defTabSz="421184"/>
              <a:endParaRPr lang="en-GB" sz="4875"/>
            </a:p>
          </p:txBody>
        </p:sp>
        <p:sp>
          <p:nvSpPr>
            <p:cNvPr id="7" name="Inhaltsplatzhalter 2">
              <a:extLst>
                <a:ext uri="{FF2B5EF4-FFF2-40B4-BE49-F238E27FC236}">
                  <a16:creationId xmlns:a16="http://schemas.microsoft.com/office/drawing/2014/main" id="{51B6BEA9-233F-FCD7-0B87-B2FE2BC1CCF7}"/>
                </a:ext>
              </a:extLst>
            </p:cNvPr>
            <p:cNvSpPr txBox="1">
              <a:spLocks/>
            </p:cNvSpPr>
            <p:nvPr/>
          </p:nvSpPr>
          <p:spPr bwMode="auto">
            <a:xfrm>
              <a:off x="3466004" y="2523970"/>
              <a:ext cx="5815043" cy="4462888"/>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6460" rIns="0" bIns="0" numCol="1" anchor="t" anchorCtr="0" compatLnSpc="1">
              <a:prstTxWarp prst="textNoShape">
                <a:avLst/>
              </a:prstTxWarp>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5pPr>
              <a:lvl6pPr marL="2286000" algn="l" defTabSz="914400" rtl="0" eaLnBrk="1" latinLnBrk="0" hangingPunct="1">
                <a:defRPr sz="5200" b="1" kern="1200">
                  <a:solidFill>
                    <a:schemeClr val="dk1"/>
                  </a:solidFill>
                  <a:latin typeface="+mn-lt"/>
                  <a:ea typeface="+mn-ea"/>
                  <a:cs typeface="+mn-cs"/>
                </a:defRPr>
              </a:lvl6pPr>
              <a:lvl7pPr marL="2743200" algn="l" defTabSz="914400" rtl="0" eaLnBrk="1" latinLnBrk="0" hangingPunct="1">
                <a:defRPr sz="5200" b="1" kern="1200">
                  <a:solidFill>
                    <a:schemeClr val="dk1"/>
                  </a:solidFill>
                  <a:latin typeface="+mn-lt"/>
                  <a:ea typeface="+mn-ea"/>
                  <a:cs typeface="+mn-cs"/>
                </a:defRPr>
              </a:lvl7pPr>
              <a:lvl8pPr marL="3200400" algn="l" defTabSz="914400" rtl="0" eaLnBrk="1" latinLnBrk="0" hangingPunct="1">
                <a:defRPr sz="5200" b="1" kern="1200">
                  <a:solidFill>
                    <a:schemeClr val="dk1"/>
                  </a:solidFill>
                  <a:latin typeface="+mn-lt"/>
                  <a:ea typeface="+mn-ea"/>
                  <a:cs typeface="+mn-cs"/>
                </a:defRPr>
              </a:lvl8pPr>
              <a:lvl9pPr marL="3657600" algn="l" defTabSz="914400" rtl="0" eaLnBrk="1" latinLnBrk="0" hangingPunct="1">
                <a:defRPr sz="5200" b="1" kern="1200">
                  <a:solidFill>
                    <a:schemeClr val="dk1"/>
                  </a:solidFill>
                  <a:latin typeface="+mn-lt"/>
                  <a:ea typeface="+mn-ea"/>
                  <a:cs typeface="+mn-cs"/>
                </a:defRPr>
              </a:lvl9pPr>
            </a:lstStyle>
            <a:p>
              <a:pPr marL="353695" indent="-171450">
                <a:lnSpc>
                  <a:spcPct val="100000"/>
                </a:lnSpc>
                <a:spcBef>
                  <a:spcPts val="300"/>
                </a:spcBef>
                <a:spcAft>
                  <a:spcPts val="600"/>
                </a:spcAft>
                <a:buFont typeface="Arial" panose="020B0604020202020204" pitchFamily="34" charset="0"/>
                <a:buChar char="•"/>
              </a:pPr>
              <a:r>
                <a:rPr lang="en-GB" sz="2000" b="0" dirty="0">
                  <a:cs typeface="Calibri"/>
                </a:rPr>
                <a:t>The above improved risk controls were accepted, and change controls were raised to implement them.  </a:t>
              </a:r>
              <a:endParaRPr lang="en-US" sz="2000" b="0" dirty="0">
                <a:ea typeface="+mn-lt"/>
                <a:cs typeface="+mn-lt"/>
              </a:endParaRPr>
            </a:p>
            <a:p>
              <a:pPr marL="353695" indent="-171450">
                <a:lnSpc>
                  <a:spcPct val="100000"/>
                </a:lnSpc>
                <a:spcBef>
                  <a:spcPts val="300"/>
                </a:spcBef>
                <a:spcAft>
                  <a:spcPts val="600"/>
                </a:spcAft>
                <a:buFont typeface="Arial" panose="020B0604020202020204" pitchFamily="34" charset="0"/>
                <a:buChar char="•"/>
              </a:pPr>
              <a:r>
                <a:rPr lang="en-GB" sz="2000" b="0" dirty="0">
                  <a:cs typeface="Calibri"/>
                </a:rPr>
                <a:t>The Risk Assessment team recommended that enhanced risk review and monitoring should be conducted to review the ongoing progress of the risk controls, i.e., the effectiveness of those controls.</a:t>
              </a:r>
              <a:endParaRPr lang="en-IE" sz="2000" b="0" dirty="0"/>
            </a:p>
          </p:txBody>
        </p:sp>
      </p:grpSp>
      <p:sp>
        <p:nvSpPr>
          <p:cNvPr id="9" name="TextBox 8">
            <a:extLst>
              <a:ext uri="{FF2B5EF4-FFF2-40B4-BE49-F238E27FC236}">
                <a16:creationId xmlns:a16="http://schemas.microsoft.com/office/drawing/2014/main" id="{1EE4D1E1-DF1B-4650-8B7B-FD3188FDBD91}"/>
              </a:ext>
            </a:extLst>
          </p:cNvPr>
          <p:cNvSpPr txBox="1"/>
          <p:nvPr/>
        </p:nvSpPr>
        <p:spPr bwMode="auto">
          <a:xfrm>
            <a:off x="202132" y="6845726"/>
            <a:ext cx="8981256" cy="38852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and figures submitted to the ICH Q9(R1) EWG by the</a:t>
            </a:r>
            <a:r>
              <a:rPr lang="en-IE" sz="1000" i="1" dirty="0">
                <a:solidFill>
                  <a:schemeClr val="tx1">
                    <a:lumMod val="65000"/>
                    <a:lumOff val="35000"/>
                  </a:schemeClr>
                </a:solidFill>
              </a:rPr>
              <a:t>International Society for Pharmaceutical Engineering</a:t>
            </a:r>
            <a:r>
              <a:rPr lang="en-US" sz="1000" i="1" dirty="0">
                <a:solidFill>
                  <a:schemeClr val="tx1">
                    <a:lumMod val="65000"/>
                    <a:lumOff val="35000"/>
                  </a:schemeClr>
                </a:solidFill>
              </a:rPr>
              <a:t> (ISPE).</a:t>
            </a:r>
            <a:endParaRPr lang="en-IE" sz="1000" i="1" dirty="0">
              <a:solidFill>
                <a:schemeClr val="tx1">
                  <a:lumMod val="65000"/>
                  <a:lumOff val="35000"/>
                </a:schemeClr>
              </a:solidFill>
            </a:endParaRPr>
          </a:p>
        </p:txBody>
      </p:sp>
    </p:spTree>
    <p:extLst>
      <p:ext uri="{BB962C8B-B14F-4D97-AF65-F5344CB8AC3E}">
        <p14:creationId xmlns:p14="http://schemas.microsoft.com/office/powerpoint/2010/main" val="11076302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A21AAF7-44C9-4887-AB66-345B09141F37}"/>
              </a:ext>
            </a:extLst>
          </p:cNvPr>
          <p:cNvSpPr>
            <a:spLocks noGrp="1"/>
          </p:cNvSpPr>
          <p:nvPr>
            <p:ph type="sldNum" idx="12"/>
          </p:nvPr>
        </p:nvSpPr>
        <p:spPr bwMode="auto">
          <a:xfrm>
            <a:off x="7690592" y="6821852"/>
            <a:ext cx="1702331" cy="24787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73152" tIns="36576" rIns="73152" bIns="36576" numCol="1" anchorCtr="0" compatLnSpc="1">
            <a:prstTxWarp prst="textNoShape">
              <a:avLst/>
            </a:prstTxWarp>
            <a:normAutofit/>
          </a:bodyPr>
          <a:lstStyle>
            <a:defPPr>
              <a:defRPr lang="en-US"/>
            </a:defPPr>
            <a:lvl1pPr marL="0" algn="r" defTabSz="365760" rtl="0" eaLnBrk="1" latinLnBrk="0" hangingPunct="1">
              <a:defRPr sz="1120" kern="1200">
                <a:solidFill>
                  <a:schemeClr val="bg1"/>
                </a:solidFill>
                <a:latin typeface="Arial Narrow" panose="020B0606020202030204" pitchFamily="34" charset="0"/>
                <a:ea typeface="+mn-ea"/>
                <a:cs typeface="+mn-cs"/>
              </a:defRPr>
            </a:lvl1pPr>
            <a:lvl2pPr marL="365760" algn="l" defTabSz="365760" rtl="0" eaLnBrk="1" latinLnBrk="0" hangingPunct="1">
              <a:defRPr sz="1440" kern="1200">
                <a:solidFill>
                  <a:schemeClr val="tx1"/>
                </a:solidFill>
                <a:latin typeface="+mn-lt"/>
                <a:ea typeface="+mn-ea"/>
                <a:cs typeface="+mn-cs"/>
              </a:defRPr>
            </a:lvl2pPr>
            <a:lvl3pPr marL="731520" algn="l" defTabSz="365760" rtl="0" eaLnBrk="1" latinLnBrk="0" hangingPunct="1">
              <a:defRPr sz="1440" kern="1200">
                <a:solidFill>
                  <a:schemeClr val="tx1"/>
                </a:solidFill>
                <a:latin typeface="+mn-lt"/>
                <a:ea typeface="+mn-ea"/>
                <a:cs typeface="+mn-cs"/>
              </a:defRPr>
            </a:lvl3pPr>
            <a:lvl4pPr marL="1097280" algn="l" defTabSz="365760" rtl="0" eaLnBrk="1" latinLnBrk="0" hangingPunct="1">
              <a:defRPr sz="1440" kern="1200">
                <a:solidFill>
                  <a:schemeClr val="tx1"/>
                </a:solidFill>
                <a:latin typeface="+mn-lt"/>
                <a:ea typeface="+mn-ea"/>
                <a:cs typeface="+mn-cs"/>
              </a:defRPr>
            </a:lvl4pPr>
            <a:lvl5pPr marL="1463040" algn="l" defTabSz="365760" rtl="0" eaLnBrk="1" latinLnBrk="0" hangingPunct="1">
              <a:defRPr sz="1440" kern="1200">
                <a:solidFill>
                  <a:schemeClr val="tx1"/>
                </a:solidFill>
                <a:latin typeface="+mn-lt"/>
                <a:ea typeface="+mn-ea"/>
                <a:cs typeface="+mn-cs"/>
              </a:defRPr>
            </a:lvl5pPr>
            <a:lvl6pPr marL="1828800" algn="l" defTabSz="365760" rtl="0" eaLnBrk="1" latinLnBrk="0" hangingPunct="1">
              <a:defRPr sz="1440" kern="1200">
                <a:solidFill>
                  <a:schemeClr val="tx1"/>
                </a:solidFill>
                <a:latin typeface="+mn-lt"/>
                <a:ea typeface="+mn-ea"/>
                <a:cs typeface="+mn-cs"/>
              </a:defRPr>
            </a:lvl6pPr>
            <a:lvl7pPr marL="2194560" algn="l" defTabSz="365760" rtl="0" eaLnBrk="1" latinLnBrk="0" hangingPunct="1">
              <a:defRPr sz="1440" kern="1200">
                <a:solidFill>
                  <a:schemeClr val="tx1"/>
                </a:solidFill>
                <a:latin typeface="+mn-lt"/>
                <a:ea typeface="+mn-ea"/>
                <a:cs typeface="+mn-cs"/>
              </a:defRPr>
            </a:lvl7pPr>
            <a:lvl8pPr marL="2560320" algn="l" defTabSz="365760" rtl="0" eaLnBrk="1" latinLnBrk="0" hangingPunct="1">
              <a:defRPr sz="1440" kern="1200">
                <a:solidFill>
                  <a:schemeClr val="tx1"/>
                </a:solidFill>
                <a:latin typeface="+mn-lt"/>
                <a:ea typeface="+mn-ea"/>
                <a:cs typeface="+mn-cs"/>
              </a:defRPr>
            </a:lvl8pPr>
            <a:lvl9pPr marL="2926080" algn="l" defTabSz="365760" rtl="0" eaLnBrk="1" latinLnBrk="0" hangingPunct="1">
              <a:defRPr sz="1440" kern="1200">
                <a:solidFill>
                  <a:schemeClr val="tx1"/>
                </a:solidFill>
                <a:latin typeface="+mn-lt"/>
                <a:ea typeface="+mn-ea"/>
                <a:cs typeface="+mn-cs"/>
              </a:defRPr>
            </a:lvl9pPr>
          </a:lstStyle>
          <a:p>
            <a:pPr>
              <a:spcAft>
                <a:spcPts val="480"/>
              </a:spcAft>
            </a:pPr>
            <a:fld id="{76ABD9BF-9B4B-4307-8E59-69C388AE4D80}" type="slidenum">
              <a:rPr lang="en-US" altLang="en-US" dirty="0" smtClean="0">
                <a:solidFill>
                  <a:schemeClr val="tx1"/>
                </a:solidFill>
              </a:rPr>
              <a:pPr>
                <a:spcAft>
                  <a:spcPts val="480"/>
                </a:spcAft>
              </a:pPr>
              <a:t>24</a:t>
            </a:fld>
            <a:endParaRPr lang="en-US" altLang="en-US" dirty="0">
              <a:solidFill>
                <a:schemeClr val="tx1"/>
              </a:solidFill>
            </a:endParaRPr>
          </a:p>
        </p:txBody>
      </p:sp>
      <p:sp>
        <p:nvSpPr>
          <p:cNvPr id="14" name="Rectangle 15">
            <a:extLst>
              <a:ext uri="{FF2B5EF4-FFF2-40B4-BE49-F238E27FC236}">
                <a16:creationId xmlns:a16="http://schemas.microsoft.com/office/drawing/2014/main" id="{722DE4E4-79FE-4FE3-8F44-3D38AABEF1A9}"/>
              </a:ext>
            </a:extLst>
          </p:cNvPr>
          <p:cNvSpPr txBox="1">
            <a:spLocks/>
          </p:cNvSpPr>
          <p:nvPr/>
        </p:nvSpPr>
        <p:spPr bwMode="auto">
          <a:xfrm>
            <a:off x="534123" y="570152"/>
            <a:ext cx="8858800" cy="857070"/>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pPr algn="l"/>
            <a:endParaRPr lang="en-US" sz="3200" kern="1200" dirty="0">
              <a:ea typeface="Calibri Light"/>
              <a:cs typeface="Calibri Light"/>
            </a:endParaRPr>
          </a:p>
          <a:p>
            <a:endParaRPr lang="en-US" dirty="0"/>
          </a:p>
        </p:txBody>
      </p:sp>
      <p:graphicFrame>
        <p:nvGraphicFramePr>
          <p:cNvPr id="16" name="TextBox 7">
            <a:extLst>
              <a:ext uri="{FF2B5EF4-FFF2-40B4-BE49-F238E27FC236}">
                <a16:creationId xmlns:a16="http://schemas.microsoft.com/office/drawing/2014/main" id="{47C71731-2E3C-B308-DBD3-08EA6E6DF024}"/>
              </a:ext>
            </a:extLst>
          </p:cNvPr>
          <p:cNvGraphicFramePr/>
          <p:nvPr>
            <p:extLst>
              <p:ext uri="{D42A27DB-BD31-4B8C-83A1-F6EECF244321}">
                <p14:modId xmlns:p14="http://schemas.microsoft.com/office/powerpoint/2010/main" val="322844525"/>
              </p:ext>
            </p:extLst>
          </p:nvPr>
        </p:nvGraphicFramePr>
        <p:xfrm>
          <a:off x="192274" y="1425352"/>
          <a:ext cx="4599851" cy="52794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9" name="Rectangle 15">
            <a:extLst>
              <a:ext uri="{FF2B5EF4-FFF2-40B4-BE49-F238E27FC236}">
                <a16:creationId xmlns:a16="http://schemas.microsoft.com/office/drawing/2014/main" id="{D3B8F115-0016-AB8A-5D05-B8BDD3679284}"/>
              </a:ext>
            </a:extLst>
          </p:cNvPr>
          <p:cNvSpPr txBox="1">
            <a:spLocks/>
          </p:cNvSpPr>
          <p:nvPr/>
        </p:nvSpPr>
        <p:spPr bwMode="auto">
          <a:xfrm>
            <a:off x="3076600" y="332440"/>
            <a:ext cx="6594424" cy="977484"/>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pPr algn="l"/>
            <a:endParaRPr lang="en-US" sz="2400" dirty="0">
              <a:solidFill>
                <a:srgbClr val="FFC000"/>
              </a:solidFill>
              <a:latin typeface="Calibri" panose="020F0502020204030204" pitchFamily="34" charset="0"/>
              <a:cs typeface="Calibri" panose="020F0502020204030204" pitchFamily="34" charset="0"/>
            </a:endParaRPr>
          </a:p>
          <a:p>
            <a:pPr algn="l"/>
            <a:endParaRPr lang="en-US" sz="2400" dirty="0">
              <a:solidFill>
                <a:srgbClr val="FFC000"/>
              </a:solidFill>
              <a:cs typeface="Calibri" panose="020F0502020204030204" pitchFamily="34" charset="0"/>
            </a:endParaRPr>
          </a:p>
          <a:p>
            <a:pPr algn="l"/>
            <a:r>
              <a:rPr lang="en-US" sz="2400" dirty="0">
                <a:cs typeface="Calibri" panose="020F0502020204030204" pitchFamily="34" charset="0"/>
              </a:rPr>
              <a:t>Case Study 1, cont’d - Risk Review</a:t>
            </a:r>
          </a:p>
          <a:p>
            <a:pPr algn="l"/>
            <a:r>
              <a:rPr lang="en-US" sz="2400" b="0" dirty="0">
                <a:cs typeface="Calibri" panose="020F0502020204030204" pitchFamily="34" charset="0"/>
              </a:rPr>
              <a:t>General Considerations for Identified Hazards</a:t>
            </a:r>
          </a:p>
          <a:p>
            <a:pPr algn="l"/>
            <a:endParaRPr lang="en-US" sz="2400" kern="1200" dirty="0">
              <a:latin typeface="Calibri" panose="020F0502020204030204" pitchFamily="34" charset="0"/>
              <a:ea typeface="Calibri Light" panose="020F0302020204030204"/>
              <a:cs typeface="Calibri" panose="020F0502020204030204" pitchFamily="34" charset="0"/>
            </a:endParaRPr>
          </a:p>
          <a:p>
            <a:endParaRPr lang="en-US" sz="2400" dirty="0">
              <a:latin typeface="Calibri" panose="020F0502020204030204" pitchFamily="34" charset="0"/>
              <a:cs typeface="Calibri" panose="020F0502020204030204" pitchFamily="34" charset="0"/>
            </a:endParaRPr>
          </a:p>
        </p:txBody>
      </p:sp>
      <p:pic>
        <p:nvPicPr>
          <p:cNvPr id="50" name="Picture 50" descr="Diagram&#10;&#10;Description automatically generated">
            <a:extLst>
              <a:ext uri="{FF2B5EF4-FFF2-40B4-BE49-F238E27FC236}">
                <a16:creationId xmlns:a16="http://schemas.microsoft.com/office/drawing/2014/main" id="{D37E0EAA-EFB8-A0AA-AD13-591C66C413B9}"/>
              </a:ext>
            </a:extLst>
          </p:cNvPr>
          <p:cNvPicPr>
            <a:picLocks noChangeAspect="1"/>
          </p:cNvPicPr>
          <p:nvPr/>
        </p:nvPicPr>
        <p:blipFill>
          <a:blip r:embed="rId8"/>
          <a:stretch>
            <a:fillRect/>
          </a:stretch>
        </p:blipFill>
        <p:spPr>
          <a:xfrm>
            <a:off x="4915468" y="1742729"/>
            <a:ext cx="4739403" cy="3875268"/>
          </a:xfrm>
          <a:prstGeom prst="rect">
            <a:avLst/>
          </a:prstGeom>
        </p:spPr>
      </p:pic>
      <p:sp>
        <p:nvSpPr>
          <p:cNvPr id="3" name="TextBox 2">
            <a:extLst>
              <a:ext uri="{FF2B5EF4-FFF2-40B4-BE49-F238E27FC236}">
                <a16:creationId xmlns:a16="http://schemas.microsoft.com/office/drawing/2014/main" id="{63277258-50D5-AE3E-8EA3-62D556E41CF7}"/>
              </a:ext>
            </a:extLst>
          </p:cNvPr>
          <p:cNvSpPr txBox="1"/>
          <p:nvPr/>
        </p:nvSpPr>
        <p:spPr bwMode="auto">
          <a:xfrm>
            <a:off x="3364632" y="5657663"/>
            <a:ext cx="4875142" cy="464486"/>
          </a:xfrm>
          <a:prstGeom prst="rect">
            <a:avLst/>
          </a:prstGeom>
          <a:noFill/>
          <a:ln w="9525">
            <a:noFill/>
            <a:round/>
            <a:headEnd/>
            <a:tailEnd/>
          </a:ln>
        </p:spPr>
        <p:txBody>
          <a:bodyPr wrap="square" lIns="91440" tIns="45720" rIns="91440" bIns="45720" anchor="t">
            <a:spAutoFit/>
          </a:bodyPr>
          <a:lstStyle/>
          <a:p>
            <a:pPr algn="r"/>
            <a:r>
              <a:rPr lang="en-US" altLang="ja-JP" sz="1300" i="1" dirty="0">
                <a:solidFill>
                  <a:schemeClr val="bg2"/>
                </a:solidFill>
                <a:latin typeface="Arial"/>
                <a:cs typeface="Lucida Sans Unicode"/>
              </a:rPr>
              <a:t>Graphics Source: ASQ</a:t>
            </a:r>
            <a:endParaRPr lang="en-US" altLang="ja-JP" sz="1300" b="0" i="1" dirty="0">
              <a:solidFill>
                <a:schemeClr val="bg2"/>
              </a:solidFill>
              <a:latin typeface="+mj-lt"/>
              <a:cs typeface="Lucida Sans Unicode"/>
            </a:endParaRPr>
          </a:p>
          <a:p>
            <a:pPr marL="0" indent="0">
              <a:buNone/>
            </a:pPr>
            <a:endParaRPr lang="en-US" altLang="ja-JP" sz="1300" b="0" dirty="0">
              <a:solidFill>
                <a:schemeClr val="bg1">
                  <a:lumMod val="75000"/>
                </a:schemeClr>
              </a:solidFill>
              <a:latin typeface="Candara"/>
            </a:endParaRPr>
          </a:p>
        </p:txBody>
      </p:sp>
      <p:sp>
        <p:nvSpPr>
          <p:cNvPr id="9" name="TextBox 8">
            <a:extLst>
              <a:ext uri="{FF2B5EF4-FFF2-40B4-BE49-F238E27FC236}">
                <a16:creationId xmlns:a16="http://schemas.microsoft.com/office/drawing/2014/main" id="{F03B6727-D529-4A4B-ADEF-F1C1CAD2ACFA}"/>
              </a:ext>
            </a:extLst>
          </p:cNvPr>
          <p:cNvSpPr txBox="1"/>
          <p:nvPr/>
        </p:nvSpPr>
        <p:spPr bwMode="auto">
          <a:xfrm>
            <a:off x="301497" y="6801885"/>
            <a:ext cx="8981256" cy="38852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and figures submitted to the ICH Q9(R1) EWG by the</a:t>
            </a:r>
            <a:r>
              <a:rPr lang="en-IE" sz="1000" i="1" dirty="0">
                <a:solidFill>
                  <a:schemeClr val="tx1">
                    <a:lumMod val="65000"/>
                    <a:lumOff val="35000"/>
                  </a:schemeClr>
                </a:solidFill>
              </a:rPr>
              <a:t>International Society for Pharmaceutical Engineering</a:t>
            </a:r>
            <a:r>
              <a:rPr lang="en-US" sz="1000" i="1" dirty="0">
                <a:solidFill>
                  <a:schemeClr val="tx1">
                    <a:lumMod val="65000"/>
                    <a:lumOff val="35000"/>
                  </a:schemeClr>
                </a:solidFill>
              </a:rPr>
              <a:t> (ISPE).</a:t>
            </a:r>
            <a:endParaRPr lang="en-IE" sz="1000" i="1" dirty="0">
              <a:solidFill>
                <a:schemeClr val="tx1">
                  <a:lumMod val="65000"/>
                  <a:lumOff val="35000"/>
                </a:schemeClr>
              </a:solidFill>
            </a:endParaRPr>
          </a:p>
        </p:txBody>
      </p:sp>
    </p:spTree>
    <p:extLst>
      <p:ext uri="{BB962C8B-B14F-4D97-AF65-F5344CB8AC3E}">
        <p14:creationId xmlns:p14="http://schemas.microsoft.com/office/powerpoint/2010/main" val="2954639758"/>
      </p:ext>
    </p:extLst>
  </p:cSld>
  <p:clrMapOvr>
    <a:masterClrMapping/>
  </p:clrMapOvr>
  <p:transition spd="slow" advClick="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D28EC1FE-786D-465A-8A34-F121361359D0}"/>
              </a:ext>
            </a:extLst>
          </p:cNvPr>
          <p:cNvSpPr txBox="1">
            <a:spLocks noGrp="1"/>
          </p:cNvSpPr>
          <p:nvPr>
            <p:ph idx="4294967295"/>
          </p:nvPr>
        </p:nvSpPr>
        <p:spPr>
          <a:xfrm>
            <a:off x="351319" y="849288"/>
            <a:ext cx="9161085" cy="5559672"/>
          </a:xfrm>
          <a:prstGeom prst="rect">
            <a:avLst/>
          </a:prstGeom>
        </p:spPr>
        <p:txBody>
          <a:bodyPr vert="horz" wrap="square" lIns="54864" tIns="27432" rIns="54864" bIns="27432" numCol="1" rtlCol="0" anchor="ctr"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nSpc>
                <a:spcPct val="100000"/>
              </a:lnSpc>
              <a:spcBef>
                <a:spcPts val="1200"/>
              </a:spcBef>
            </a:pPr>
            <a:r>
              <a:rPr lang="en-US" sz="1700" b="0" dirty="0"/>
              <a:t>Throughout the lifecycle, an </a:t>
            </a:r>
            <a:r>
              <a:rPr lang="en-US" sz="1700" dirty="0"/>
              <a:t>"early warning system</a:t>
            </a:r>
            <a:r>
              <a:rPr lang="en-US" sz="1700" b="0" dirty="0"/>
              <a:t>" proactively identified product availability hazards and triggered </a:t>
            </a:r>
            <a:r>
              <a:rPr lang="en-US" sz="1700" dirty="0"/>
              <a:t>risk review activities</a:t>
            </a:r>
            <a:r>
              <a:rPr lang="en-US" sz="1700" b="0" dirty="0"/>
              <a:t>.  </a:t>
            </a:r>
            <a:endParaRPr lang="en-US" sz="1700" dirty="0">
              <a:cs typeface="Calibri"/>
            </a:endParaRPr>
          </a:p>
          <a:p>
            <a:pPr lvl="1">
              <a:lnSpc>
                <a:spcPct val="100000"/>
              </a:lnSpc>
              <a:spcBef>
                <a:spcPts val="1200"/>
              </a:spcBef>
            </a:pPr>
            <a:r>
              <a:rPr lang="en-US" sz="1700" i="1" dirty="0"/>
              <a:t>e</a:t>
            </a:r>
            <a:r>
              <a:rPr lang="en-US" sz="1700" b="0" i="1" dirty="0"/>
              <a:t>.g., Ongoing vigilant </a:t>
            </a:r>
            <a:r>
              <a:rPr lang="en-US" sz="1700" i="1" dirty="0"/>
              <a:t>monitoring of suppliers</a:t>
            </a:r>
            <a:endParaRPr lang="en-US" sz="1700" i="1" dirty="0">
              <a:ea typeface="Calibri"/>
              <a:cs typeface="Calibri"/>
            </a:endParaRPr>
          </a:p>
          <a:p>
            <a:pPr>
              <a:lnSpc>
                <a:spcPct val="100000"/>
              </a:lnSpc>
              <a:spcBef>
                <a:spcPts val="1200"/>
              </a:spcBef>
            </a:pPr>
            <a:r>
              <a:rPr kumimoji="0" lang="en-US" sz="1700" b="0" strike="noStrike" kern="0" cap="none" spc="0" normalizeH="0" baseline="0" noProof="0" dirty="0">
                <a:ln>
                  <a:noFill/>
                </a:ln>
                <a:solidFill>
                  <a:srgbClr val="000000"/>
                </a:solidFill>
                <a:effectLst/>
                <a:uLnTx/>
                <a:uFillTx/>
                <a:cs typeface="Lucida Sans Unicode"/>
              </a:rPr>
              <a:t>The </a:t>
            </a:r>
            <a:r>
              <a:rPr kumimoji="0" lang="en-US" sz="1700" b="0" kern="0" dirty="0">
                <a:solidFill>
                  <a:srgbClr val="000000"/>
                </a:solidFill>
                <a:cs typeface="Lucida Sans Unicode"/>
              </a:rPr>
              <a:t>m</a:t>
            </a:r>
            <a:r>
              <a:rPr kumimoji="0" lang="en-US" sz="1700" b="0" strike="noStrike" kern="0" cap="none" spc="0" normalizeH="0" baseline="0" noProof="0" dirty="0" err="1">
                <a:ln>
                  <a:noFill/>
                </a:ln>
                <a:solidFill>
                  <a:srgbClr val="000000"/>
                </a:solidFill>
                <a:effectLst/>
                <a:uLnTx/>
                <a:uFillTx/>
                <a:cs typeface="Lucida Sans Unicode"/>
              </a:rPr>
              <a:t>onitoring</a:t>
            </a:r>
            <a:r>
              <a:rPr kumimoji="0" lang="en-US" sz="1700" b="0" strike="noStrike" kern="0" cap="none" spc="0" normalizeH="0" baseline="0" noProof="0" dirty="0">
                <a:ln>
                  <a:noFill/>
                </a:ln>
                <a:solidFill>
                  <a:srgbClr val="000000"/>
                </a:solidFill>
                <a:effectLst/>
                <a:uLnTx/>
                <a:uFillTx/>
                <a:cs typeface="Lucida Sans Unicode"/>
              </a:rPr>
              <a:t> of various signals </a:t>
            </a:r>
            <a:r>
              <a:rPr kumimoji="0" lang="en-US" sz="1700" b="0" strike="noStrike" kern="0" cap="none" spc="0" normalizeH="0" baseline="0" noProof="0" dirty="0" err="1">
                <a:ln>
                  <a:noFill/>
                </a:ln>
                <a:solidFill>
                  <a:srgbClr val="000000"/>
                </a:solidFill>
                <a:effectLst/>
                <a:uLnTx/>
                <a:uFillTx/>
                <a:cs typeface="Lucida Sans Unicode"/>
              </a:rPr>
              <a:t>wa</a:t>
            </a:r>
            <a:r>
              <a:rPr kumimoji="0" lang="en-US" sz="1700" b="0" kern="0" dirty="0">
                <a:solidFill>
                  <a:srgbClr val="000000"/>
                </a:solidFill>
                <a:cs typeface="Lucida Sans Unicode"/>
              </a:rPr>
              <a:t>s important</a:t>
            </a:r>
            <a:r>
              <a:rPr kumimoji="0" lang="en-US" sz="1700" b="0" strike="noStrike" kern="0" cap="none" spc="0" normalizeH="0" baseline="0" noProof="0" dirty="0">
                <a:ln>
                  <a:noFill/>
                </a:ln>
                <a:solidFill>
                  <a:srgbClr val="000000"/>
                </a:solidFill>
                <a:effectLst/>
                <a:uLnTx/>
                <a:uFillTx/>
                <a:cs typeface="Lucida Sans Unicode"/>
              </a:rPr>
              <a:t>, including: p</a:t>
            </a:r>
            <a:r>
              <a:rPr kumimoji="0" lang="en-US" sz="1700" b="0" i="0" strike="noStrike" kern="0" cap="none" spc="0" normalizeH="0" baseline="0" noProof="0" dirty="0">
                <a:ln>
                  <a:noFill/>
                </a:ln>
                <a:solidFill>
                  <a:srgbClr val="000000"/>
                </a:solidFill>
                <a:effectLst/>
                <a:uLnTx/>
                <a:uFillTx/>
                <a:cs typeface="Lucida Sans Unicode"/>
              </a:rPr>
              <a:t>rocess control issues, complaints, quality defects, batch failures, out-of-specification results, critical deviations, and other identified quality issues at suppliers.</a:t>
            </a:r>
            <a:endParaRPr lang="en-US" sz="1700" b="0" i="0" strike="noStrike" kern="0" cap="none" spc="0" normalizeH="0" baseline="0" noProof="0" dirty="0">
              <a:ln>
                <a:noFill/>
              </a:ln>
              <a:solidFill>
                <a:srgbClr val="000000"/>
              </a:solidFill>
              <a:effectLst/>
              <a:uLnTx/>
              <a:uFillTx/>
              <a:ea typeface="Calibri"/>
              <a:cs typeface="Lucida Sans Unicode"/>
            </a:endParaRPr>
          </a:p>
          <a:p>
            <a:pPr>
              <a:lnSpc>
                <a:spcPct val="100000"/>
              </a:lnSpc>
              <a:spcBef>
                <a:spcPts val="1200"/>
              </a:spcBef>
            </a:pPr>
            <a:r>
              <a:rPr lang="en-US" sz="1700" b="0" dirty="0"/>
              <a:t>Based on identified hazards, risk review led to the initiation of additional CAPAs for </a:t>
            </a:r>
            <a:r>
              <a:rPr lang="en-US" sz="1700" b="0" dirty="0" err="1"/>
              <a:t>Oncodrug</a:t>
            </a:r>
            <a:r>
              <a:rPr lang="en-US" sz="1700" b="0" dirty="0"/>
              <a:t> at the suppliers.</a:t>
            </a:r>
            <a:endParaRPr lang="en-US" sz="1700" b="0" dirty="0">
              <a:ea typeface="Calibri"/>
              <a:cs typeface="Calibri"/>
            </a:endParaRPr>
          </a:p>
          <a:p>
            <a:pPr>
              <a:lnSpc>
                <a:spcPct val="100000"/>
              </a:lnSpc>
              <a:spcBef>
                <a:spcPts val="1200"/>
              </a:spcBef>
            </a:pPr>
            <a:r>
              <a:rPr lang="en-US" sz="1700" b="0" dirty="0"/>
              <a:t>If root causes were not accurately identified, efforts to correct problems would have been significantly compromised. </a:t>
            </a:r>
            <a:endParaRPr lang="en-US" sz="1700" b="0" dirty="0">
              <a:cs typeface="Calibri"/>
            </a:endParaRPr>
          </a:p>
          <a:p>
            <a:pPr>
              <a:lnSpc>
                <a:spcPct val="100000"/>
              </a:lnSpc>
              <a:spcBef>
                <a:spcPts val="1200"/>
              </a:spcBef>
            </a:pPr>
            <a:r>
              <a:rPr lang="en-US" sz="1700" b="0" dirty="0"/>
              <a:t>QRM tools were often instrumental in </a:t>
            </a:r>
            <a:r>
              <a:rPr lang="en-US" sz="1700" dirty="0"/>
              <a:t>correctly </a:t>
            </a:r>
            <a:r>
              <a:rPr lang="en-US" sz="1700" b="0" dirty="0"/>
              <a:t>diagnosing the root cause(s) and follow-up actions</a:t>
            </a:r>
            <a:r>
              <a:rPr lang="en-US" sz="1800" b="0" dirty="0"/>
              <a:t>.</a:t>
            </a:r>
            <a:endParaRPr lang="en-US" sz="1800" b="0" dirty="0">
              <a:ea typeface="Calibri"/>
              <a:cs typeface="Calibri"/>
            </a:endParaRPr>
          </a:p>
          <a:p>
            <a:endParaRPr lang="ja-JP" altLang="en-US" sz="1800" b="0" dirty="0">
              <a:ea typeface="游ゴシック"/>
              <a:cs typeface="Calibri"/>
            </a:endParaRPr>
          </a:p>
        </p:txBody>
      </p:sp>
      <p:sp>
        <p:nvSpPr>
          <p:cNvPr id="4" name="Slide Number Placeholder 3">
            <a:extLst>
              <a:ext uri="{FF2B5EF4-FFF2-40B4-BE49-F238E27FC236}">
                <a16:creationId xmlns:a16="http://schemas.microsoft.com/office/drawing/2014/main" id="{5A21AAF7-44C9-4887-AB66-345B09141F37}"/>
              </a:ext>
            </a:extLst>
          </p:cNvPr>
          <p:cNvSpPr>
            <a:spLocks noGrp="1"/>
          </p:cNvSpPr>
          <p:nvPr>
            <p:ph type="sldNum" sz="quarter" idx="4294967295"/>
          </p:nvPr>
        </p:nvSpPr>
        <p:spPr bwMode="auto">
          <a:xfrm>
            <a:off x="8156575" y="5300663"/>
            <a:ext cx="1597025" cy="24447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73152" tIns="36576" rIns="73152" bIns="36576" numCol="1" anchorCtr="0" compatLnSpc="1">
            <a:prstTxWarp prst="textNoShape">
              <a:avLst/>
            </a:prstTxWarp>
            <a:normAutofit/>
          </a:bodyPr>
          <a:lstStyle>
            <a:defPPr>
              <a:defRPr lang="en-US"/>
            </a:defPPr>
            <a:lvl1pPr marL="0" algn="r" defTabSz="365760" rtl="0" eaLnBrk="1" latinLnBrk="0" hangingPunct="1">
              <a:defRPr sz="1120" kern="1200">
                <a:solidFill>
                  <a:schemeClr val="bg1"/>
                </a:solidFill>
                <a:latin typeface="Arial Narrow" panose="020B0606020202030204" pitchFamily="34" charset="0"/>
                <a:ea typeface="+mn-ea"/>
                <a:cs typeface="+mn-cs"/>
              </a:defRPr>
            </a:lvl1pPr>
            <a:lvl2pPr marL="365760" algn="l" defTabSz="365760" rtl="0" eaLnBrk="1" latinLnBrk="0" hangingPunct="1">
              <a:defRPr sz="1440" kern="1200">
                <a:solidFill>
                  <a:schemeClr val="tx1"/>
                </a:solidFill>
                <a:latin typeface="+mn-lt"/>
                <a:ea typeface="+mn-ea"/>
                <a:cs typeface="+mn-cs"/>
              </a:defRPr>
            </a:lvl2pPr>
            <a:lvl3pPr marL="731520" algn="l" defTabSz="365760" rtl="0" eaLnBrk="1" latinLnBrk="0" hangingPunct="1">
              <a:defRPr sz="1440" kern="1200">
                <a:solidFill>
                  <a:schemeClr val="tx1"/>
                </a:solidFill>
                <a:latin typeface="+mn-lt"/>
                <a:ea typeface="+mn-ea"/>
                <a:cs typeface="+mn-cs"/>
              </a:defRPr>
            </a:lvl3pPr>
            <a:lvl4pPr marL="1097280" algn="l" defTabSz="365760" rtl="0" eaLnBrk="1" latinLnBrk="0" hangingPunct="1">
              <a:defRPr sz="1440" kern="1200">
                <a:solidFill>
                  <a:schemeClr val="tx1"/>
                </a:solidFill>
                <a:latin typeface="+mn-lt"/>
                <a:ea typeface="+mn-ea"/>
                <a:cs typeface="+mn-cs"/>
              </a:defRPr>
            </a:lvl4pPr>
            <a:lvl5pPr marL="1463040" algn="l" defTabSz="365760" rtl="0" eaLnBrk="1" latinLnBrk="0" hangingPunct="1">
              <a:defRPr sz="1440" kern="1200">
                <a:solidFill>
                  <a:schemeClr val="tx1"/>
                </a:solidFill>
                <a:latin typeface="+mn-lt"/>
                <a:ea typeface="+mn-ea"/>
                <a:cs typeface="+mn-cs"/>
              </a:defRPr>
            </a:lvl5pPr>
            <a:lvl6pPr marL="1828800" algn="l" defTabSz="365760" rtl="0" eaLnBrk="1" latinLnBrk="0" hangingPunct="1">
              <a:defRPr sz="1440" kern="1200">
                <a:solidFill>
                  <a:schemeClr val="tx1"/>
                </a:solidFill>
                <a:latin typeface="+mn-lt"/>
                <a:ea typeface="+mn-ea"/>
                <a:cs typeface="+mn-cs"/>
              </a:defRPr>
            </a:lvl6pPr>
            <a:lvl7pPr marL="2194560" algn="l" defTabSz="365760" rtl="0" eaLnBrk="1" latinLnBrk="0" hangingPunct="1">
              <a:defRPr sz="1440" kern="1200">
                <a:solidFill>
                  <a:schemeClr val="tx1"/>
                </a:solidFill>
                <a:latin typeface="+mn-lt"/>
                <a:ea typeface="+mn-ea"/>
                <a:cs typeface="+mn-cs"/>
              </a:defRPr>
            </a:lvl7pPr>
            <a:lvl8pPr marL="2560320" algn="l" defTabSz="365760" rtl="0" eaLnBrk="1" latinLnBrk="0" hangingPunct="1">
              <a:defRPr sz="1440" kern="1200">
                <a:solidFill>
                  <a:schemeClr val="tx1"/>
                </a:solidFill>
                <a:latin typeface="+mn-lt"/>
                <a:ea typeface="+mn-ea"/>
                <a:cs typeface="+mn-cs"/>
              </a:defRPr>
            </a:lvl8pPr>
            <a:lvl9pPr marL="2926080" algn="l" defTabSz="365760" rtl="0" eaLnBrk="1" latinLnBrk="0" hangingPunct="1">
              <a:defRPr sz="1440" kern="1200">
                <a:solidFill>
                  <a:schemeClr val="tx1"/>
                </a:solidFill>
                <a:latin typeface="+mn-lt"/>
                <a:ea typeface="+mn-ea"/>
                <a:cs typeface="+mn-cs"/>
              </a:defRPr>
            </a:lvl9pPr>
          </a:lstStyle>
          <a:p>
            <a:pPr>
              <a:spcAft>
                <a:spcPts val="480"/>
              </a:spcAft>
            </a:pPr>
            <a:fld id="{76ABD9BF-9B4B-4307-8E59-69C388AE4D80}" type="slidenum">
              <a:rPr lang="en-US" altLang="en-US" smtClean="0"/>
              <a:pPr>
                <a:spcAft>
                  <a:spcPts val="480"/>
                </a:spcAft>
              </a:pPr>
              <a:t>25</a:t>
            </a:fld>
            <a:endParaRPr lang="en-US" altLang="en-US"/>
          </a:p>
        </p:txBody>
      </p:sp>
      <p:sp>
        <p:nvSpPr>
          <p:cNvPr id="14" name="Rectangle 15">
            <a:extLst>
              <a:ext uri="{FF2B5EF4-FFF2-40B4-BE49-F238E27FC236}">
                <a16:creationId xmlns:a16="http://schemas.microsoft.com/office/drawing/2014/main" id="{722DE4E4-79FE-4FE3-8F44-3D38AABEF1A9}"/>
              </a:ext>
            </a:extLst>
          </p:cNvPr>
          <p:cNvSpPr txBox="1">
            <a:spLocks/>
          </p:cNvSpPr>
          <p:nvPr/>
        </p:nvSpPr>
        <p:spPr bwMode="auto">
          <a:xfrm>
            <a:off x="3004592" y="345232"/>
            <a:ext cx="6912768" cy="977484"/>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pPr algn="l"/>
            <a:endParaRPr lang="en-US" sz="2400" dirty="0">
              <a:solidFill>
                <a:srgbClr val="FFC000"/>
              </a:solidFill>
              <a:latin typeface="Calibri" panose="020F0502020204030204" pitchFamily="34" charset="0"/>
              <a:cs typeface="Calibri" panose="020F0502020204030204" pitchFamily="34" charset="0"/>
            </a:endParaRPr>
          </a:p>
          <a:p>
            <a:pPr algn="l"/>
            <a:endParaRPr lang="en-US" sz="2400" dirty="0">
              <a:solidFill>
                <a:srgbClr val="FFC000"/>
              </a:solidFill>
              <a:latin typeface="Calibri" panose="020F0502020204030204" pitchFamily="34" charset="0"/>
              <a:cs typeface="Calibri" panose="020F0502020204030204" pitchFamily="34" charset="0"/>
            </a:endParaRPr>
          </a:p>
          <a:p>
            <a:pPr algn="l"/>
            <a:r>
              <a:rPr lang="en-US" sz="2400" dirty="0">
                <a:cs typeface="Calibri" panose="020F0502020204030204" pitchFamily="34" charset="0"/>
              </a:rPr>
              <a:t>Case Study 1, cont’d - Risk Review cont’d</a:t>
            </a:r>
          </a:p>
          <a:p>
            <a:pPr algn="l"/>
            <a:r>
              <a:rPr lang="en-US" sz="2400" b="0" dirty="0">
                <a:cs typeface="Calibri" panose="020F0502020204030204" pitchFamily="34" charset="0"/>
              </a:rPr>
              <a:t>Initiating CAPAs for Product Availability Risks </a:t>
            </a:r>
          </a:p>
          <a:p>
            <a:pPr algn="l"/>
            <a:endParaRPr lang="en-US" sz="2400" kern="1200" dirty="0">
              <a:latin typeface="Calibri" panose="020F0502020204030204" pitchFamily="34" charset="0"/>
              <a:ea typeface="Calibri Light" panose="020F0302020204030204"/>
              <a:cs typeface="Calibri" panose="020F0502020204030204" pitchFamily="34" charset="0"/>
            </a:endParaRPr>
          </a:p>
          <a:p>
            <a:endParaRPr lang="en-US" sz="2400" dirty="0">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C35689F4-6547-468F-B341-07576A4D0EA7}"/>
              </a:ext>
            </a:extLst>
          </p:cNvPr>
          <p:cNvSpPr txBox="1"/>
          <p:nvPr/>
        </p:nvSpPr>
        <p:spPr bwMode="auto">
          <a:xfrm>
            <a:off x="124272" y="6775705"/>
            <a:ext cx="8981256" cy="38852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and figures submitted to the ICH Q9(R1) EWG by the</a:t>
            </a:r>
            <a:r>
              <a:rPr lang="en-IE" sz="1000" i="1" dirty="0">
                <a:solidFill>
                  <a:schemeClr val="tx1">
                    <a:lumMod val="65000"/>
                    <a:lumOff val="35000"/>
                  </a:schemeClr>
                </a:solidFill>
              </a:rPr>
              <a:t>International Society for Pharmaceutical Engineering</a:t>
            </a:r>
            <a:r>
              <a:rPr lang="en-US" sz="1000" i="1" dirty="0">
                <a:solidFill>
                  <a:schemeClr val="tx1">
                    <a:lumMod val="65000"/>
                    <a:lumOff val="35000"/>
                  </a:schemeClr>
                </a:solidFill>
              </a:rPr>
              <a:t> (ISPE).</a:t>
            </a:r>
            <a:endParaRPr lang="en-IE" sz="1000" i="1" dirty="0">
              <a:solidFill>
                <a:schemeClr val="tx1">
                  <a:lumMod val="65000"/>
                  <a:lumOff val="35000"/>
                </a:schemeClr>
              </a:solidFill>
            </a:endParaRPr>
          </a:p>
        </p:txBody>
      </p:sp>
    </p:spTree>
    <p:extLst>
      <p:ext uri="{BB962C8B-B14F-4D97-AF65-F5344CB8AC3E}">
        <p14:creationId xmlns:p14="http://schemas.microsoft.com/office/powerpoint/2010/main" val="1321891296"/>
      </p:ext>
    </p:extLst>
  </p:cSld>
  <p:clrMapOvr>
    <a:masterClrMapping/>
  </p:clrMapOvr>
  <p:transition spd="slow" advClick="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4FDF4-5EFF-4323-BB3D-5F8A39B0BD45}"/>
              </a:ext>
            </a:extLst>
          </p:cNvPr>
          <p:cNvSpPr>
            <a:spLocks noGrp="1"/>
          </p:cNvSpPr>
          <p:nvPr>
            <p:ph type="title"/>
          </p:nvPr>
        </p:nvSpPr>
        <p:spPr>
          <a:xfrm>
            <a:off x="2980077" y="370208"/>
            <a:ext cx="6552728" cy="790575"/>
          </a:xfrm>
        </p:spPr>
        <p:txBody>
          <a:bodyPr>
            <a:normAutofit/>
          </a:bodyPr>
          <a:lstStyle/>
          <a:p>
            <a:r>
              <a:rPr lang="en-US" sz="2400" dirty="0">
                <a:cs typeface="Calibri" panose="020F0502020204030204" pitchFamily="34" charset="0"/>
              </a:rPr>
              <a:t>Case Study 1, cont’d - Risk Review cont’d</a:t>
            </a:r>
            <a:br>
              <a:rPr lang="en-US" sz="2400" dirty="0">
                <a:cs typeface="Calibri" panose="020F0502020204030204" pitchFamily="34" charset="0"/>
              </a:rPr>
            </a:br>
            <a:r>
              <a:rPr lang="en-US" sz="2400" b="0" dirty="0">
                <a:cs typeface="Calibri" panose="020F0502020204030204" pitchFamily="34" charset="0"/>
              </a:rPr>
              <a:t>Other Lifecycle Events That May Trigger Updates</a:t>
            </a:r>
          </a:p>
        </p:txBody>
      </p:sp>
      <p:pic>
        <p:nvPicPr>
          <p:cNvPr id="4" name="Content Placeholder 3">
            <a:extLst>
              <a:ext uri="{FF2B5EF4-FFF2-40B4-BE49-F238E27FC236}">
                <a16:creationId xmlns:a16="http://schemas.microsoft.com/office/drawing/2014/main" id="{C08175B8-30F7-43FB-8C0F-4D733C7C6158}"/>
              </a:ext>
            </a:extLst>
          </p:cNvPr>
          <p:cNvPicPr>
            <a:picLocks noGrp="1"/>
          </p:cNvPicPr>
          <p:nvPr>
            <p:ph idx="4294967295"/>
          </p:nvPr>
        </p:nvPicPr>
        <p:blipFill rotWithShape="1">
          <a:blip r:embed="rId3"/>
          <a:srcRect t="12610" b="12078"/>
          <a:stretch/>
        </p:blipFill>
        <p:spPr>
          <a:xfrm>
            <a:off x="1209565" y="1494627"/>
            <a:ext cx="6966390" cy="2616959"/>
          </a:xfrm>
          <a:prstGeom prst="rect">
            <a:avLst/>
          </a:prstGeom>
        </p:spPr>
      </p:pic>
      <p:sp>
        <p:nvSpPr>
          <p:cNvPr id="8" name="Slide Number Placeholder 7">
            <a:extLst>
              <a:ext uri="{FF2B5EF4-FFF2-40B4-BE49-F238E27FC236}">
                <a16:creationId xmlns:a16="http://schemas.microsoft.com/office/drawing/2014/main" id="{48DD9CFD-4BD1-4829-8182-0ECAE0F67711}"/>
              </a:ext>
            </a:extLst>
          </p:cNvPr>
          <p:cNvSpPr>
            <a:spLocks noGrp="1"/>
          </p:cNvSpPr>
          <p:nvPr>
            <p:ph type="sldNum" sz="quarter" idx="4294967295"/>
          </p:nvPr>
        </p:nvSpPr>
        <p:spPr>
          <a:xfrm>
            <a:off x="7559675" y="6405239"/>
            <a:ext cx="2193925" cy="292100"/>
          </a:xfrm>
        </p:spPr>
        <p:txBody>
          <a:bodyPr/>
          <a:lstStyle/>
          <a:p>
            <a:fld id="{391B8026-3E35-4783-8AFF-B9A064CC6CF0}" type="slidenum">
              <a:rPr lang="en-US" smtClean="0"/>
              <a:t>26</a:t>
            </a:fld>
            <a:endParaRPr lang="en-US"/>
          </a:p>
        </p:txBody>
      </p:sp>
      <p:sp>
        <p:nvSpPr>
          <p:cNvPr id="3" name="TextBox 2">
            <a:extLst>
              <a:ext uri="{FF2B5EF4-FFF2-40B4-BE49-F238E27FC236}">
                <a16:creationId xmlns:a16="http://schemas.microsoft.com/office/drawing/2014/main" id="{7AE99780-32FD-4833-BF74-56E9BB8CFCA7}"/>
              </a:ext>
            </a:extLst>
          </p:cNvPr>
          <p:cNvSpPr txBox="1"/>
          <p:nvPr/>
        </p:nvSpPr>
        <p:spPr>
          <a:xfrm>
            <a:off x="1132384" y="1130689"/>
            <a:ext cx="7184467" cy="349968"/>
          </a:xfrm>
          <a:prstGeom prst="rect">
            <a:avLst/>
          </a:prstGeom>
          <a:noFill/>
        </p:spPr>
        <p:txBody>
          <a:bodyPr wrap="none" lIns="91440" tIns="45720" rIns="91440" bIns="45720" rtlCol="0" anchor="t">
            <a:spAutoFit/>
          </a:bodyPr>
          <a:lstStyle/>
          <a:p>
            <a:r>
              <a:rPr lang="en-US" sz="1800" b="1" dirty="0">
                <a:solidFill>
                  <a:schemeClr val="tx1"/>
                </a:solidFill>
                <a:latin typeface="Calibri" panose="020F0502020204030204" pitchFamily="34" charset="0"/>
                <a:cs typeface="Calibri" panose="020F0502020204030204" pitchFamily="34" charset="0"/>
              </a:rPr>
              <a:t>Potential triggers for updating risk assessments &amp; preventative measures:</a:t>
            </a:r>
            <a:r>
              <a:rPr lang="en-US" sz="1800" dirty="0">
                <a:solidFill>
                  <a:schemeClr val="tx1"/>
                </a:solidFill>
                <a:latin typeface="Calibri" panose="020F0502020204030204" pitchFamily="34" charset="0"/>
                <a:cs typeface="Calibri" panose="020F0502020204030204" pitchFamily="34" charset="0"/>
              </a:rPr>
              <a:t> </a:t>
            </a:r>
            <a:endParaRPr lang="en-US" sz="1800" b="1" dirty="0">
              <a:solidFill>
                <a:schemeClr val="tx1"/>
              </a:solidFill>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E6CAB276-E87B-4F4A-98BA-842A9E8BEBB2}"/>
              </a:ext>
            </a:extLst>
          </p:cNvPr>
          <p:cNvSpPr txBox="1"/>
          <p:nvPr/>
        </p:nvSpPr>
        <p:spPr>
          <a:xfrm>
            <a:off x="1360230" y="4171791"/>
            <a:ext cx="7848872" cy="229743"/>
          </a:xfrm>
          <a:prstGeom prst="rect">
            <a:avLst/>
          </a:prstGeom>
          <a:noFill/>
        </p:spPr>
        <p:txBody>
          <a:bodyPr wrap="square" rtlCol="0">
            <a:spAutoFit/>
          </a:bodyPr>
          <a:lstStyle/>
          <a:p>
            <a:r>
              <a:rPr lang="en-US" sz="960" b="0" i="1" dirty="0">
                <a:solidFill>
                  <a:schemeClr val="tx1"/>
                </a:solidFill>
              </a:rPr>
              <a:t>Ref. </a:t>
            </a:r>
            <a:r>
              <a:rPr lang="en-IE" sz="960" b="0" i="1" dirty="0" err="1">
                <a:solidFill>
                  <a:schemeClr val="tx1"/>
                </a:solidFill>
              </a:rPr>
              <a:t>Hustead</a:t>
            </a:r>
            <a:r>
              <a:rPr lang="en-IE" sz="960" b="0" i="1" dirty="0">
                <a:solidFill>
                  <a:schemeClr val="tx1"/>
                </a:solidFill>
              </a:rPr>
              <a:t> D, Business Continuity Planning to Prevent Drug Shortages. Pharm Eng 2021; Jan/Feb.</a:t>
            </a:r>
            <a:endParaRPr lang="en-US" sz="960" b="0" i="1" dirty="0">
              <a:solidFill>
                <a:schemeClr val="tx1"/>
              </a:solidFill>
            </a:endParaRPr>
          </a:p>
        </p:txBody>
      </p:sp>
      <p:grpSp>
        <p:nvGrpSpPr>
          <p:cNvPr id="9" name="Group 8">
            <a:extLst>
              <a:ext uri="{FF2B5EF4-FFF2-40B4-BE49-F238E27FC236}">
                <a16:creationId xmlns:a16="http://schemas.microsoft.com/office/drawing/2014/main" id="{0630C39E-D717-7ABC-0D3D-F61A11B81C08}"/>
              </a:ext>
            </a:extLst>
          </p:cNvPr>
          <p:cNvGrpSpPr/>
          <p:nvPr/>
        </p:nvGrpSpPr>
        <p:grpSpPr>
          <a:xfrm>
            <a:off x="222494" y="4449688"/>
            <a:ext cx="9406834" cy="2558564"/>
            <a:chOff x="2950527" y="2240868"/>
            <a:chExt cx="6049163" cy="4353588"/>
          </a:xfrm>
        </p:grpSpPr>
        <p:sp>
          <p:nvSpPr>
            <p:cNvPr id="10" name="Rectangle: Folded Corner 9">
              <a:extLst>
                <a:ext uri="{FF2B5EF4-FFF2-40B4-BE49-F238E27FC236}">
                  <a16:creationId xmlns:a16="http://schemas.microsoft.com/office/drawing/2014/main" id="{5EE53F3A-E299-9397-A8EF-D031BF498E7E}"/>
                </a:ext>
              </a:extLst>
            </p:cNvPr>
            <p:cNvSpPr/>
            <p:nvPr/>
          </p:nvSpPr>
          <p:spPr bwMode="auto">
            <a:xfrm>
              <a:off x="2950527" y="2240868"/>
              <a:ext cx="6049163" cy="4101238"/>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85725" tIns="42863" rIns="85725" bIns="42863" numCol="1" rtlCol="0" anchor="t" anchorCtr="0" compatLnSpc="1">
              <a:prstTxWarp prst="textNoShape">
                <a:avLst/>
              </a:prstTxWarp>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defTabSz="421184"/>
              <a:endParaRPr lang="en-GB" sz="4875"/>
            </a:p>
          </p:txBody>
        </p:sp>
        <p:sp>
          <p:nvSpPr>
            <p:cNvPr id="11" name="Inhaltsplatzhalter 2">
              <a:extLst>
                <a:ext uri="{FF2B5EF4-FFF2-40B4-BE49-F238E27FC236}">
                  <a16:creationId xmlns:a16="http://schemas.microsoft.com/office/drawing/2014/main" id="{BD981963-98A6-1459-AE28-B2761ADD3D9D}"/>
                </a:ext>
              </a:extLst>
            </p:cNvPr>
            <p:cNvSpPr txBox="1">
              <a:spLocks/>
            </p:cNvSpPr>
            <p:nvPr/>
          </p:nvSpPr>
          <p:spPr bwMode="auto">
            <a:xfrm>
              <a:off x="3049300" y="2278839"/>
              <a:ext cx="5835518" cy="4315617"/>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6460" rIns="0" bIns="0" numCol="1" anchor="t" anchorCtr="0" compatLnSpc="1">
              <a:prstTxWarp prst="textNoShape">
                <a:avLst/>
              </a:prstTxWarp>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5pPr>
              <a:lvl6pPr marL="2286000" algn="l" defTabSz="914400" rtl="0" eaLnBrk="1" latinLnBrk="0" hangingPunct="1">
                <a:defRPr sz="5200" b="1" kern="1200">
                  <a:solidFill>
                    <a:schemeClr val="dk1"/>
                  </a:solidFill>
                  <a:latin typeface="+mn-lt"/>
                  <a:ea typeface="+mn-ea"/>
                  <a:cs typeface="+mn-cs"/>
                </a:defRPr>
              </a:lvl6pPr>
              <a:lvl7pPr marL="2743200" algn="l" defTabSz="914400" rtl="0" eaLnBrk="1" latinLnBrk="0" hangingPunct="1">
                <a:defRPr sz="5200" b="1" kern="1200">
                  <a:solidFill>
                    <a:schemeClr val="dk1"/>
                  </a:solidFill>
                  <a:latin typeface="+mn-lt"/>
                  <a:ea typeface="+mn-ea"/>
                  <a:cs typeface="+mn-cs"/>
                </a:defRPr>
              </a:lvl7pPr>
              <a:lvl8pPr marL="3200400" algn="l" defTabSz="914400" rtl="0" eaLnBrk="1" latinLnBrk="0" hangingPunct="1">
                <a:defRPr sz="5200" b="1" kern="1200">
                  <a:solidFill>
                    <a:schemeClr val="dk1"/>
                  </a:solidFill>
                  <a:latin typeface="+mn-lt"/>
                  <a:ea typeface="+mn-ea"/>
                  <a:cs typeface="+mn-cs"/>
                </a:defRPr>
              </a:lvl8pPr>
              <a:lvl9pPr marL="3657600" algn="l" defTabSz="914400" rtl="0" eaLnBrk="1" latinLnBrk="0" hangingPunct="1">
                <a:defRPr sz="5200" b="1" kern="1200">
                  <a:solidFill>
                    <a:schemeClr val="dk1"/>
                  </a:solidFill>
                  <a:latin typeface="+mn-lt"/>
                  <a:ea typeface="+mn-ea"/>
                  <a:cs typeface="+mn-cs"/>
                </a:defRPr>
              </a:lvl9pPr>
            </a:lstStyle>
            <a:p>
              <a:pPr marL="182245">
                <a:lnSpc>
                  <a:spcPct val="100000"/>
                </a:lnSpc>
                <a:spcBef>
                  <a:spcPts val="300"/>
                </a:spcBef>
                <a:spcAft>
                  <a:spcPts val="600"/>
                </a:spcAft>
              </a:pPr>
              <a:r>
                <a:rPr lang="en-US" sz="1600" b="0" dirty="0">
                  <a:latin typeface="Calibri"/>
                  <a:cs typeface="Calibri"/>
                </a:rPr>
                <a:t>The risk assessment and the preventative measures (e.g., those related to problematic suppliers in this case study) are updated on a periodic (with a refresh time based on risk and priority), or on an ad-hoc basis, to address changes to the product priority, or to the operational or marketing outlook. The risk review for </a:t>
              </a:r>
              <a:r>
                <a:rPr lang="en-US" sz="1600" b="0" dirty="0" err="1">
                  <a:latin typeface="Calibri"/>
                  <a:cs typeface="Calibri"/>
                </a:rPr>
                <a:t>Oncodrug</a:t>
              </a:r>
              <a:r>
                <a:rPr lang="en-US" sz="1600" b="0" dirty="0">
                  <a:latin typeface="Calibri"/>
                  <a:cs typeface="Calibri"/>
                </a:rPr>
                <a:t> should consider several issues, including:  </a:t>
              </a:r>
            </a:p>
            <a:p>
              <a:pPr marL="400050" lvl="1" indent="-171450">
                <a:lnSpc>
                  <a:spcPct val="100000"/>
                </a:lnSpc>
                <a:spcAft>
                  <a:spcPts val="640"/>
                </a:spcAft>
                <a:buFont typeface="Arial" panose="020B0604020202020204" pitchFamily="34" charset="0"/>
                <a:buChar char="•"/>
              </a:pPr>
              <a:r>
                <a:rPr lang="en-GB" sz="1400" b="0" dirty="0">
                  <a:latin typeface="Calibri" panose="020F0502020204030204" pitchFamily="34" charset="0"/>
                  <a:cs typeface="Calibri" panose="020F0502020204030204" pitchFamily="34" charset="0"/>
                </a:rPr>
                <a:t>Whether the root cause analyses for the defect issues for </a:t>
              </a:r>
              <a:r>
                <a:rPr lang="en-GB" sz="1400" b="0" dirty="0" err="1">
                  <a:latin typeface="Calibri" panose="020F0502020204030204" pitchFamily="34" charset="0"/>
                  <a:cs typeface="Calibri" panose="020F0502020204030204" pitchFamily="34" charset="0"/>
                </a:rPr>
                <a:t>Oncodrug</a:t>
              </a:r>
              <a:r>
                <a:rPr lang="en-GB" sz="1400" b="0" dirty="0">
                  <a:latin typeface="Calibri" panose="020F0502020204030204" pitchFamily="34" charset="0"/>
                  <a:cs typeface="Calibri" panose="020F0502020204030204" pitchFamily="34" charset="0"/>
                </a:rPr>
                <a:t> and the associated CAPAs) were adequate,</a:t>
              </a:r>
            </a:p>
            <a:p>
              <a:pPr marL="400050" lvl="1" indent="-171450">
                <a:lnSpc>
                  <a:spcPct val="100000"/>
                </a:lnSpc>
                <a:spcAft>
                  <a:spcPts val="640"/>
                </a:spcAft>
                <a:buFont typeface="Arial" panose="020B0604020202020204" pitchFamily="34" charset="0"/>
                <a:buChar char="•"/>
              </a:pPr>
              <a:r>
                <a:rPr lang="en-GB" sz="1400" b="0" dirty="0">
                  <a:latin typeface="Calibri" panose="020F0502020204030204" pitchFamily="34" charset="0"/>
                  <a:cs typeface="Calibri" panose="020F0502020204030204" pitchFamily="34" charset="0"/>
                </a:rPr>
                <a:t>The learnings and knowledge gained from the enhanced review and monitoring activities, and </a:t>
              </a:r>
            </a:p>
            <a:p>
              <a:pPr marL="400050" lvl="1" indent="-171450">
                <a:lnSpc>
                  <a:spcPct val="100000"/>
                </a:lnSpc>
                <a:spcAft>
                  <a:spcPts val="640"/>
                </a:spcAft>
                <a:buFont typeface="Arial" panose="020B0604020202020204" pitchFamily="34" charset="0"/>
                <a:buChar char="•"/>
              </a:pPr>
              <a:r>
                <a:rPr lang="en-GB" sz="1400" b="0" dirty="0">
                  <a:latin typeface="Calibri" panose="020F0502020204030204" pitchFamily="34" charset="0"/>
                  <a:cs typeface="Calibri" panose="020F0502020204030204" pitchFamily="34" charset="0"/>
                </a:rPr>
                <a:t>The work that was performed to qualify a new supplier of stoppers for </a:t>
              </a:r>
              <a:r>
                <a:rPr lang="en-GB" sz="1400" b="0" dirty="0" err="1">
                  <a:latin typeface="Calibri" panose="020F0502020204030204" pitchFamily="34" charset="0"/>
                  <a:cs typeface="Calibri" panose="020F0502020204030204" pitchFamily="34" charset="0"/>
                </a:rPr>
                <a:t>Oncodrug</a:t>
              </a:r>
              <a:r>
                <a:rPr lang="en-GB" sz="1400" b="0" dirty="0">
                  <a:latin typeface="Calibri" panose="020F0502020204030204" pitchFamily="34" charset="0"/>
                  <a:cs typeface="Calibri" panose="020F0502020204030204" pitchFamily="34" charset="0"/>
                </a:rPr>
                <a:t>.</a:t>
              </a:r>
            </a:p>
            <a:p>
              <a:pPr marL="228600" lvl="1" indent="0">
                <a:lnSpc>
                  <a:spcPct val="100000"/>
                </a:lnSpc>
                <a:spcAft>
                  <a:spcPts val="640"/>
                </a:spcAft>
              </a:pPr>
              <a:r>
                <a:rPr lang="en-US" sz="1400" i="1" dirty="0">
                  <a:solidFill>
                    <a:schemeClr val="tx1"/>
                  </a:solidFill>
                  <a:latin typeface="Calibri" panose="020F0502020204030204" pitchFamily="34" charset="0"/>
                  <a:cs typeface="Calibri" panose="020F0502020204030204" pitchFamily="34" charset="0"/>
                </a:rPr>
                <a:t>Note: </a:t>
              </a:r>
              <a:r>
                <a:rPr lang="en-US" sz="1400" b="0" i="1" dirty="0">
                  <a:solidFill>
                    <a:schemeClr val="tx1"/>
                  </a:solidFill>
                  <a:latin typeface="Calibri" panose="020F0502020204030204" pitchFamily="34" charset="0"/>
                  <a:cs typeface="Calibri" panose="020F0502020204030204" pitchFamily="34" charset="0"/>
                </a:rPr>
                <a:t>This example is for illustrative purposes only and should not be used as an exhaustive list, template, or as the                                       sole basis for meeting regulatory requirements.</a:t>
              </a:r>
            </a:p>
            <a:p>
              <a:pPr marL="400050" lvl="1" indent="-171450">
                <a:lnSpc>
                  <a:spcPct val="100000"/>
                </a:lnSpc>
                <a:spcAft>
                  <a:spcPts val="640"/>
                </a:spcAft>
                <a:buFont typeface="Arial" panose="020B0604020202020204" pitchFamily="34" charset="0"/>
                <a:buChar char="•"/>
              </a:pPr>
              <a:endParaRPr lang="en-GB" sz="1400" b="0" dirty="0">
                <a:latin typeface="Calibri" panose="020F0502020204030204" pitchFamily="34" charset="0"/>
                <a:cs typeface="Calibri" panose="020F0502020204030204" pitchFamily="34" charset="0"/>
              </a:endParaRPr>
            </a:p>
          </p:txBody>
        </p:sp>
      </p:grpSp>
      <p:sp>
        <p:nvSpPr>
          <p:cNvPr id="12" name="TextBox 11">
            <a:extLst>
              <a:ext uri="{FF2B5EF4-FFF2-40B4-BE49-F238E27FC236}">
                <a16:creationId xmlns:a16="http://schemas.microsoft.com/office/drawing/2014/main" id="{EAA79243-A9AC-4F32-89AE-19587F332E82}"/>
              </a:ext>
            </a:extLst>
          </p:cNvPr>
          <p:cNvSpPr txBox="1"/>
          <p:nvPr/>
        </p:nvSpPr>
        <p:spPr bwMode="auto">
          <a:xfrm>
            <a:off x="202132" y="6845726"/>
            <a:ext cx="8981256" cy="38852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and figures submitted to the ICH Q9(R1) EWG by the</a:t>
            </a:r>
            <a:r>
              <a:rPr lang="en-IE" sz="1000" i="1" dirty="0">
                <a:solidFill>
                  <a:schemeClr val="tx1">
                    <a:lumMod val="65000"/>
                    <a:lumOff val="35000"/>
                  </a:schemeClr>
                </a:solidFill>
              </a:rPr>
              <a:t>International Society for Pharmaceutical Engineering</a:t>
            </a:r>
            <a:r>
              <a:rPr lang="en-US" sz="1000" i="1" dirty="0">
                <a:solidFill>
                  <a:schemeClr val="tx1">
                    <a:lumMod val="65000"/>
                    <a:lumOff val="35000"/>
                  </a:schemeClr>
                </a:solidFill>
              </a:rPr>
              <a:t> (ISPE).</a:t>
            </a:r>
            <a:endParaRPr lang="en-IE" sz="1000" i="1" dirty="0">
              <a:solidFill>
                <a:schemeClr val="tx1">
                  <a:lumMod val="65000"/>
                  <a:lumOff val="35000"/>
                </a:schemeClr>
              </a:solidFill>
            </a:endParaRPr>
          </a:p>
        </p:txBody>
      </p:sp>
    </p:spTree>
    <p:extLst>
      <p:ext uri="{BB962C8B-B14F-4D97-AF65-F5344CB8AC3E}">
        <p14:creationId xmlns:p14="http://schemas.microsoft.com/office/powerpoint/2010/main" val="37744894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C3B964-0048-4C36-B4E1-977AA536DDD1}"/>
              </a:ext>
            </a:extLst>
          </p:cNvPr>
          <p:cNvSpPr>
            <a:spLocks noGrp="1"/>
          </p:cNvSpPr>
          <p:nvPr>
            <p:ph idx="4294967295"/>
          </p:nvPr>
        </p:nvSpPr>
        <p:spPr>
          <a:xfrm>
            <a:off x="1327150" y="1217613"/>
            <a:ext cx="8426450" cy="5370512"/>
          </a:xfrm>
        </p:spPr>
        <p:txBody>
          <a:bodyPr vert="horz" lIns="91440" tIns="45720" rIns="91440" bIns="45720" rtlCol="0" anchor="t">
            <a:normAutofit/>
          </a:bodyPr>
          <a:lstStyle/>
          <a:p>
            <a:pPr marL="0" indent="0">
              <a:buNone/>
            </a:pPr>
            <a:endParaRPr lang="en-US" sz="2200" b="1" dirty="0">
              <a:cs typeface="Calibri"/>
            </a:endParaRPr>
          </a:p>
          <a:p>
            <a:endParaRPr lang="en-US" sz="2200" dirty="0">
              <a:cs typeface="Calibri"/>
            </a:endParaRPr>
          </a:p>
        </p:txBody>
      </p:sp>
      <p:sp>
        <p:nvSpPr>
          <p:cNvPr id="2" name="TextBox 1">
            <a:extLst>
              <a:ext uri="{FF2B5EF4-FFF2-40B4-BE49-F238E27FC236}">
                <a16:creationId xmlns:a16="http://schemas.microsoft.com/office/drawing/2014/main" id="{0CF5C3DA-76E7-152D-60E2-A7BF73074D55}"/>
              </a:ext>
            </a:extLst>
          </p:cNvPr>
          <p:cNvSpPr txBox="1"/>
          <p:nvPr/>
        </p:nvSpPr>
        <p:spPr>
          <a:xfrm>
            <a:off x="250352" y="1065313"/>
            <a:ext cx="9450984" cy="55880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600"/>
              </a:spcAft>
            </a:pPr>
            <a:endParaRPr lang="en-US" sz="2400" dirty="0">
              <a:solidFill>
                <a:schemeClr val="tx1"/>
              </a:solidFill>
              <a:latin typeface="Calibri"/>
              <a:cs typeface="Lucida Sans Unicode"/>
            </a:endParaRPr>
          </a:p>
          <a:p>
            <a:pPr algn="ctr">
              <a:spcAft>
                <a:spcPts val="600"/>
              </a:spcAft>
            </a:pPr>
            <a:r>
              <a:rPr lang="en-US" sz="2400" dirty="0">
                <a:solidFill>
                  <a:srgbClr val="0093D0"/>
                </a:solidFill>
                <a:latin typeface="+mn-lt"/>
                <a:ea typeface="+mj-ea"/>
                <a:cs typeface="Calibri" panose="020F0502020204030204" pitchFamily="34" charset="0"/>
              </a:rPr>
              <a:t>Case Study 1 - Lessons Learned </a:t>
            </a:r>
          </a:p>
          <a:p>
            <a:pPr marL="285750" indent="-285750">
              <a:lnSpc>
                <a:spcPct val="150000"/>
              </a:lnSpc>
              <a:buFont typeface="Arial" pitchFamily="18" charset="0"/>
              <a:buChar char="•"/>
            </a:pPr>
            <a:r>
              <a:rPr lang="en-US" sz="2000" b="0" dirty="0">
                <a:solidFill>
                  <a:schemeClr val="tx1"/>
                </a:solidFill>
                <a:latin typeface="+mn-lt"/>
                <a:cs typeface="Arial"/>
              </a:rPr>
              <a:t>This case study illustrates how certain elements of the QRM process can be applied to manage </a:t>
            </a:r>
            <a:r>
              <a:rPr lang="en-US" sz="2000" b="0" dirty="0">
                <a:solidFill>
                  <a:schemeClr val="tx1"/>
                </a:solidFill>
                <a:latin typeface="+mn-lt"/>
                <a:cs typeface="Calibri"/>
              </a:rPr>
              <a:t>product availability risks. For example, the case study: </a:t>
            </a:r>
            <a:endParaRPr lang="en-IE" sz="2000" b="0" dirty="0">
              <a:solidFill>
                <a:schemeClr val="tx1"/>
              </a:solidFill>
              <a:latin typeface="+mn-lt"/>
              <a:cs typeface="Arial"/>
            </a:endParaRPr>
          </a:p>
          <a:p>
            <a:pPr marL="628650" lvl="1">
              <a:lnSpc>
                <a:spcPct val="150000"/>
              </a:lnSpc>
              <a:buFont typeface="Courier New" pitchFamily="18" charset="0"/>
              <a:buChar char="o"/>
            </a:pPr>
            <a:r>
              <a:rPr lang="en-US" sz="2000" b="0" dirty="0">
                <a:solidFill>
                  <a:schemeClr val="tx1"/>
                </a:solidFill>
                <a:latin typeface="+mn-lt"/>
                <a:cs typeface="Calibri"/>
              </a:rPr>
              <a:t>Highlights the importance of robust </a:t>
            </a:r>
            <a:r>
              <a:rPr lang="en-US" sz="2000" dirty="0">
                <a:solidFill>
                  <a:schemeClr val="tx1"/>
                </a:solidFill>
                <a:latin typeface="+mn-lt"/>
                <a:cs typeface="Calibri"/>
              </a:rPr>
              <a:t>hazard identification,</a:t>
            </a:r>
            <a:r>
              <a:rPr lang="en-US" sz="2000" b="0" dirty="0">
                <a:solidFill>
                  <a:schemeClr val="tx1"/>
                </a:solidFill>
                <a:latin typeface="+mn-lt"/>
                <a:cs typeface="Calibri"/>
              </a:rPr>
              <a:t> leading to meaningful risk controls</a:t>
            </a:r>
            <a:endParaRPr lang="en-US" sz="2000" b="0" dirty="0">
              <a:solidFill>
                <a:schemeClr val="tx1"/>
              </a:solidFill>
              <a:latin typeface="+mn-lt"/>
              <a:cs typeface="Arial"/>
            </a:endParaRPr>
          </a:p>
          <a:p>
            <a:pPr marL="628650" lvl="1">
              <a:lnSpc>
                <a:spcPct val="150000"/>
              </a:lnSpc>
              <a:buFont typeface="Courier New" pitchFamily="18" charset="0"/>
              <a:buChar char="o"/>
            </a:pPr>
            <a:r>
              <a:rPr lang="en-US" sz="2000" b="0" dirty="0">
                <a:solidFill>
                  <a:schemeClr val="tx1"/>
                </a:solidFill>
                <a:latin typeface="+mn-lt"/>
                <a:cs typeface="Calibri"/>
              </a:rPr>
              <a:t>It describes the importance of </a:t>
            </a:r>
            <a:r>
              <a:rPr lang="en-US" sz="2000" dirty="0">
                <a:solidFill>
                  <a:schemeClr val="tx1"/>
                </a:solidFill>
                <a:latin typeface="+mn-lt"/>
                <a:cs typeface="Calibri"/>
              </a:rPr>
              <a:t>measuring risk reduction</a:t>
            </a:r>
            <a:r>
              <a:rPr lang="en-US" sz="2000" b="0" dirty="0">
                <a:solidFill>
                  <a:schemeClr val="tx1"/>
                </a:solidFill>
                <a:latin typeface="+mn-lt"/>
                <a:cs typeface="Calibri"/>
              </a:rPr>
              <a:t> when managing product availability risks</a:t>
            </a:r>
            <a:endParaRPr lang="en-US" sz="2000" b="0" dirty="0">
              <a:solidFill>
                <a:schemeClr val="tx1"/>
              </a:solidFill>
              <a:latin typeface="+mn-lt"/>
              <a:cs typeface="Arial"/>
            </a:endParaRPr>
          </a:p>
          <a:p>
            <a:pPr marL="628650" lvl="1">
              <a:lnSpc>
                <a:spcPct val="150000"/>
              </a:lnSpc>
              <a:buFont typeface="Courier New" pitchFamily="18" charset="0"/>
              <a:buChar char="o"/>
            </a:pPr>
            <a:r>
              <a:rPr lang="en-US" sz="2000" b="0" dirty="0">
                <a:solidFill>
                  <a:schemeClr val="tx1"/>
                </a:solidFill>
                <a:latin typeface="+mn-lt"/>
                <a:cs typeface="Calibri"/>
              </a:rPr>
              <a:t>It explains the need for reviewing and updating the risk assessment and the associated preventative measures (e.g., those related to problematic suppliers) on a </a:t>
            </a:r>
            <a:r>
              <a:rPr lang="en-US" sz="2000" dirty="0">
                <a:solidFill>
                  <a:schemeClr val="tx1"/>
                </a:solidFill>
                <a:latin typeface="+mn-lt"/>
                <a:cs typeface="Calibri"/>
              </a:rPr>
              <a:t>periodic basis </a:t>
            </a:r>
            <a:r>
              <a:rPr lang="en-US" sz="2000" b="0" dirty="0">
                <a:solidFill>
                  <a:schemeClr val="tx1"/>
                </a:solidFill>
                <a:latin typeface="+mn-lt"/>
                <a:cs typeface="Calibri"/>
              </a:rPr>
              <a:t>(with a refresh time based on risk and priority), or on an </a:t>
            </a:r>
            <a:r>
              <a:rPr lang="en-US" sz="2000" i="1" dirty="0">
                <a:solidFill>
                  <a:schemeClr val="tx1"/>
                </a:solidFill>
                <a:latin typeface="+mn-lt"/>
                <a:cs typeface="Calibri"/>
              </a:rPr>
              <a:t>ad-hoc</a:t>
            </a:r>
            <a:r>
              <a:rPr lang="en-US" sz="2000" dirty="0">
                <a:solidFill>
                  <a:schemeClr val="tx1"/>
                </a:solidFill>
                <a:latin typeface="+mn-lt"/>
                <a:cs typeface="Calibri"/>
              </a:rPr>
              <a:t> basis.</a:t>
            </a:r>
            <a:r>
              <a:rPr lang="en-US" sz="2000" b="0" dirty="0">
                <a:solidFill>
                  <a:schemeClr val="tx1"/>
                </a:solidFill>
                <a:latin typeface="+mn-lt"/>
                <a:cs typeface="Calibri"/>
              </a:rPr>
              <a:t> </a:t>
            </a:r>
            <a:endParaRPr lang="en-US" sz="2000" b="0" dirty="0">
              <a:solidFill>
                <a:schemeClr val="tx1"/>
              </a:solidFill>
              <a:latin typeface="+mn-lt"/>
              <a:cs typeface="Arial"/>
            </a:endParaRPr>
          </a:p>
        </p:txBody>
      </p:sp>
      <p:sp>
        <p:nvSpPr>
          <p:cNvPr id="5" name="TextBox 4">
            <a:extLst>
              <a:ext uri="{FF2B5EF4-FFF2-40B4-BE49-F238E27FC236}">
                <a16:creationId xmlns:a16="http://schemas.microsoft.com/office/drawing/2014/main" id="{B54DFF62-B3F7-4D41-ABD0-016265A371B1}"/>
              </a:ext>
            </a:extLst>
          </p:cNvPr>
          <p:cNvSpPr txBox="1"/>
          <p:nvPr/>
        </p:nvSpPr>
        <p:spPr bwMode="auto">
          <a:xfrm>
            <a:off x="229772" y="6740425"/>
            <a:ext cx="8981256" cy="38852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and figures submitted to the ICH Q9(R1) EWG by the</a:t>
            </a:r>
            <a:r>
              <a:rPr lang="en-IE" sz="1000" i="1" dirty="0">
                <a:solidFill>
                  <a:schemeClr val="tx1">
                    <a:lumMod val="65000"/>
                    <a:lumOff val="35000"/>
                  </a:schemeClr>
                </a:solidFill>
              </a:rPr>
              <a:t>International Society for Pharmaceutical Engineering</a:t>
            </a:r>
            <a:r>
              <a:rPr lang="en-US" sz="1000" i="1" dirty="0">
                <a:solidFill>
                  <a:schemeClr val="tx1">
                    <a:lumMod val="65000"/>
                    <a:lumOff val="35000"/>
                  </a:schemeClr>
                </a:solidFill>
              </a:rPr>
              <a:t> (ISPE).</a:t>
            </a:r>
            <a:endParaRPr lang="en-IE" sz="1000" i="1" dirty="0">
              <a:solidFill>
                <a:schemeClr val="tx1">
                  <a:lumMod val="65000"/>
                  <a:lumOff val="35000"/>
                </a:schemeClr>
              </a:solidFill>
            </a:endParaRPr>
          </a:p>
        </p:txBody>
      </p:sp>
    </p:spTree>
    <p:extLst>
      <p:ext uri="{BB962C8B-B14F-4D97-AF65-F5344CB8AC3E}">
        <p14:creationId xmlns:p14="http://schemas.microsoft.com/office/powerpoint/2010/main" val="29569775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DBD2DE5-41D9-CE54-DE1E-B6911C668BDB}"/>
              </a:ext>
            </a:extLst>
          </p:cNvPr>
          <p:cNvSpPr>
            <a:spLocks noGrp="1"/>
          </p:cNvSpPr>
          <p:nvPr>
            <p:ph idx="1"/>
          </p:nvPr>
        </p:nvSpPr>
        <p:spPr/>
        <p:txBody>
          <a:bodyPr/>
          <a:lstStyle/>
          <a:p>
            <a:pPr marL="0" indent="0" algn="ctr">
              <a:buNone/>
            </a:pPr>
            <a:r>
              <a:rPr lang="en-US" sz="2600" kern="1200" dirty="0">
                <a:solidFill>
                  <a:srgbClr val="0070C0"/>
                </a:solidFill>
                <a:latin typeface="Calibri" panose="020F0502020204030204" pitchFamily="34" charset="0"/>
                <a:cs typeface="Calibri" panose="020F0502020204030204" pitchFamily="34" charset="0"/>
              </a:rPr>
              <a:t>Case Study 2</a:t>
            </a:r>
          </a:p>
          <a:p>
            <a:pPr marL="0" indent="0" algn="ctr">
              <a:buNone/>
            </a:pPr>
            <a:r>
              <a:rPr lang="en-US" sz="2400" dirty="0">
                <a:latin typeface="Calibri"/>
                <a:ea typeface="+mn-lt"/>
                <a:cs typeface="+mn-lt"/>
              </a:rPr>
              <a:t>Role of QRM in Addressing Aging Facility Hazards.</a:t>
            </a:r>
            <a:endParaRPr lang="en-US" sz="2400" dirty="0">
              <a:latin typeface="Calibri"/>
              <a:ea typeface="+mn-lt"/>
              <a:cs typeface="Lucida Sans Unicode"/>
            </a:endParaRPr>
          </a:p>
          <a:p>
            <a:pPr marL="0" indent="0" algn="ctr">
              <a:buNone/>
            </a:pPr>
            <a:r>
              <a:rPr lang="en-US" sz="2400" b="0" dirty="0">
                <a:latin typeface="Calibri"/>
                <a:ea typeface="+mn-lt"/>
                <a:cs typeface="+mn-lt"/>
              </a:rPr>
              <a:t>This case study focuses on the importance of applying QRM principles to maintaining facilities and equipment, so as to prevent production problems leading to supply issues.</a:t>
            </a:r>
          </a:p>
          <a:p>
            <a:pPr marL="0" indent="0" algn="ctr">
              <a:buNone/>
            </a:pPr>
            <a:endParaRPr lang="en-US" sz="1800" dirty="0">
              <a:latin typeface="Calibri"/>
              <a:ea typeface="+mn-lt"/>
              <a:cs typeface="+mn-lt"/>
            </a:endParaRPr>
          </a:p>
          <a:p>
            <a:pPr marL="0" indent="0" algn="ctr">
              <a:buNone/>
            </a:pPr>
            <a:r>
              <a:rPr lang="en-US" sz="1800" i="1" dirty="0">
                <a:latin typeface="Calibri"/>
                <a:ea typeface="+mn-lt"/>
                <a:cs typeface="+mn-lt"/>
              </a:rPr>
              <a:t>Note: </a:t>
            </a:r>
            <a:r>
              <a:rPr lang="en-US" sz="1800" b="0" i="1" dirty="0">
                <a:latin typeface="Calibri"/>
                <a:ea typeface="+mn-lt"/>
                <a:cs typeface="+mn-lt"/>
              </a:rPr>
              <a:t>This case study is b</a:t>
            </a:r>
            <a:r>
              <a:rPr lang="en-IE" sz="1800" b="0" i="1" dirty="0" err="1">
                <a:latin typeface="Calibri"/>
                <a:ea typeface="+mn-lt"/>
                <a:cs typeface="+mn-lt"/>
              </a:rPr>
              <a:t>ased</a:t>
            </a:r>
            <a:r>
              <a:rPr lang="en-IE" sz="1800" b="0" i="1" dirty="0">
                <a:latin typeface="Calibri"/>
                <a:ea typeface="+mn-lt"/>
                <a:cs typeface="+mn-lt"/>
              </a:rPr>
              <a:t> on materials and figures </a:t>
            </a:r>
            <a:r>
              <a:rPr lang="en-US" sz="1800" b="0" i="1" dirty="0">
                <a:latin typeface="Calibri"/>
                <a:ea typeface="+mn-lt"/>
                <a:cs typeface="+mn-lt"/>
              </a:rPr>
              <a:t>submitted to the ICH Q9(R1) EWG by </a:t>
            </a:r>
            <a:r>
              <a:rPr lang="en-IE" sz="1800" b="0" i="1" dirty="0">
                <a:latin typeface="Calibri"/>
                <a:ea typeface="+mn-lt"/>
                <a:cs typeface="+mn-lt"/>
              </a:rPr>
              <a:t>the Parenteral Drug Association (PDA). </a:t>
            </a:r>
          </a:p>
          <a:p>
            <a:pPr marL="0" indent="0" algn="ctr">
              <a:buNone/>
            </a:pPr>
            <a:endParaRPr lang="en-US" sz="2400" b="0" dirty="0">
              <a:latin typeface="Calibri"/>
              <a:ea typeface="+mn-lt"/>
              <a:cs typeface="Arial"/>
            </a:endParaRPr>
          </a:p>
          <a:p>
            <a:pPr marL="0" indent="0">
              <a:buNone/>
            </a:pPr>
            <a:endParaRPr lang="en-US" b="0" dirty="0">
              <a:cs typeface="Arial"/>
            </a:endParaRPr>
          </a:p>
          <a:p>
            <a:pPr marL="0" indent="0">
              <a:buNone/>
            </a:pPr>
            <a:endParaRPr lang="en-US" dirty="0">
              <a:cs typeface="Lucida Sans Unicode"/>
            </a:endParaRPr>
          </a:p>
          <a:p>
            <a:pPr marL="0" indent="0">
              <a:buNone/>
            </a:pPr>
            <a:endParaRPr lang="en-US" b="0" dirty="0">
              <a:cs typeface="Arial"/>
            </a:endParaRPr>
          </a:p>
        </p:txBody>
      </p:sp>
      <p:sp>
        <p:nvSpPr>
          <p:cNvPr id="5" name="Rectangle 4">
            <a:extLst>
              <a:ext uri="{FF2B5EF4-FFF2-40B4-BE49-F238E27FC236}">
                <a16:creationId xmlns:a16="http://schemas.microsoft.com/office/drawing/2014/main" id="{668B7F49-B2C9-38CF-5203-4A0E65E574FD}"/>
              </a:ext>
            </a:extLst>
          </p:cNvPr>
          <p:cNvSpPr/>
          <p:nvPr/>
        </p:nvSpPr>
        <p:spPr bwMode="auto">
          <a:xfrm>
            <a:off x="400444" y="2073424"/>
            <a:ext cx="8952711" cy="399723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lang="en-US" sz="5200" b="1" i="0" u="none" strike="noStrike" cap="none" normalizeH="0" baseline="0" dirty="0">
              <a:ln>
                <a:noFill/>
              </a:ln>
              <a:solidFill>
                <a:srgbClr val="0000FF"/>
              </a:solidFill>
              <a:effectLst/>
              <a:latin typeface="Arial" charset="0"/>
              <a:cs typeface="Lucida Sans Unicode" charset="0"/>
            </a:endParaRPr>
          </a:p>
        </p:txBody>
      </p:sp>
    </p:spTree>
    <p:extLst>
      <p:ext uri="{BB962C8B-B14F-4D97-AF65-F5344CB8AC3E}">
        <p14:creationId xmlns:p14="http://schemas.microsoft.com/office/powerpoint/2010/main" val="38367239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6957513-1484-3401-8DAE-F59E8C7C6DF9}"/>
              </a:ext>
            </a:extLst>
          </p:cNvPr>
          <p:cNvSpPr>
            <a:spLocks noGrp="1"/>
          </p:cNvSpPr>
          <p:nvPr>
            <p:ph type="title"/>
          </p:nvPr>
        </p:nvSpPr>
        <p:spPr>
          <a:xfrm>
            <a:off x="3076600" y="345232"/>
            <a:ext cx="7694610" cy="790575"/>
          </a:xfrm>
        </p:spPr>
        <p:txBody>
          <a:bodyPr/>
          <a:lstStyle/>
          <a:p>
            <a:r>
              <a:rPr lang="en-US" sz="2400" dirty="0">
                <a:solidFill>
                  <a:srgbClr val="0070C0"/>
                </a:solidFill>
                <a:cs typeface="Calibri" panose="020F0502020204030204" pitchFamily="34" charset="0"/>
              </a:rPr>
              <a:t>Case Study 2</a:t>
            </a:r>
            <a:endParaRPr lang="en-US" sz="2400" b="0" dirty="0">
              <a:ea typeface="+mj-lt"/>
              <a:cs typeface="Calibri" panose="020F0502020204030204" pitchFamily="34" charset="0"/>
            </a:endParaRPr>
          </a:p>
          <a:p>
            <a:r>
              <a:rPr lang="en-US" sz="2400" b="0" dirty="0">
                <a:solidFill>
                  <a:srgbClr val="0070C0"/>
                </a:solidFill>
                <a:cs typeface="Calibri" panose="020F0502020204030204" pitchFamily="34" charset="0"/>
              </a:rPr>
              <a:t>Role of QRM in addressing Aging Facility Hazards</a:t>
            </a:r>
            <a:endParaRPr lang="en-US" sz="2400" b="0" dirty="0">
              <a:cs typeface="Calibri" panose="020F0502020204030204" pitchFamily="34" charset="0"/>
            </a:endParaRPr>
          </a:p>
        </p:txBody>
      </p:sp>
      <p:sp>
        <p:nvSpPr>
          <p:cNvPr id="3" name="Content Placeholder 2">
            <a:extLst>
              <a:ext uri="{FF2B5EF4-FFF2-40B4-BE49-F238E27FC236}">
                <a16:creationId xmlns:a16="http://schemas.microsoft.com/office/drawing/2014/main" id="{BBF4A3CD-591E-ABF3-2037-221C3A6BE0D5}"/>
              </a:ext>
            </a:extLst>
          </p:cNvPr>
          <p:cNvSpPr>
            <a:spLocks noGrp="1"/>
          </p:cNvSpPr>
          <p:nvPr>
            <p:ph idx="4294967295"/>
          </p:nvPr>
        </p:nvSpPr>
        <p:spPr>
          <a:xfrm>
            <a:off x="196280" y="1209328"/>
            <a:ext cx="9217024" cy="5040560"/>
          </a:xfrm>
        </p:spPr>
        <p:txBody>
          <a:bodyPr vert="horz" lIns="91440" tIns="45720" rIns="91440" bIns="45720" rtlCol="0" anchor="t">
            <a:noAutofit/>
          </a:bodyPr>
          <a:lstStyle/>
          <a:p>
            <a:pPr marL="0" indent="0">
              <a:buNone/>
            </a:pPr>
            <a:r>
              <a:rPr lang="en-US" sz="1900" kern="1200" dirty="0">
                <a:solidFill>
                  <a:srgbClr val="0070C0"/>
                </a:solidFill>
                <a:cs typeface="Calibri" panose="020F0502020204030204" pitchFamily="34" charset="0"/>
              </a:rPr>
              <a:t>Background</a:t>
            </a:r>
          </a:p>
          <a:p>
            <a:pPr algn="just"/>
            <a:r>
              <a:rPr lang="en-US" sz="1900" b="0" dirty="0">
                <a:ea typeface="+mn-lt"/>
                <a:cs typeface="Calibri" panose="020F0502020204030204" pitchFamily="34" charset="0"/>
              </a:rPr>
              <a:t>In 1990, company X completed work on its state-of-the-art sterile product fill and finish facility.  </a:t>
            </a:r>
          </a:p>
          <a:p>
            <a:pPr algn="just"/>
            <a:r>
              <a:rPr lang="en-US" sz="1900" b="0" dirty="0">
                <a:ea typeface="+mn-lt"/>
                <a:cs typeface="Calibri" panose="020F0502020204030204" pitchFamily="34" charset="0"/>
              </a:rPr>
              <a:t>During the initial facility design process, a highly formal QRM process was applied, to assess the adequacy of the proposed designs, using tools such as FMEAs, Ishikawa Diagrams, etc. </a:t>
            </a:r>
          </a:p>
          <a:p>
            <a:pPr algn="just"/>
            <a:r>
              <a:rPr lang="en-US" sz="1900" b="0" dirty="0">
                <a:ea typeface="+mn-lt"/>
                <a:cs typeface="Calibri" panose="020F0502020204030204" pitchFamily="34" charset="0"/>
              </a:rPr>
              <a:t>QRM teams were led by experts trained in the QRM process, with experts from across the organization (e.g., quality, engineering, production, regulatory affairs, etc.).</a:t>
            </a:r>
          </a:p>
          <a:p>
            <a:pPr algn="just"/>
            <a:r>
              <a:rPr lang="en-US" sz="1900" b="0" dirty="0">
                <a:ea typeface="+mn-lt"/>
                <a:cs typeface="Calibri" panose="020F0502020204030204" pitchFamily="34" charset="0"/>
              </a:rPr>
              <a:t>The level of knowledge about all aspects of the facility was high, and processes were in place to ensure that such knowledge was maintained. </a:t>
            </a:r>
          </a:p>
          <a:p>
            <a:pPr algn="just"/>
            <a:r>
              <a:rPr lang="en-US" sz="1900" b="0" dirty="0">
                <a:ea typeface="+mn-lt"/>
                <a:cs typeface="Calibri" panose="020F0502020204030204" pitchFamily="34" charset="0"/>
              </a:rPr>
              <a:t>This approach resulted in a facility (building, layout, utilities, manufacturing process and equipment, labs, etc.) that was driven by quality-by-design principles, to a great extent facilitated by the use of QRM. </a:t>
            </a:r>
            <a:endParaRPr lang="en-US" sz="1900" b="0" dirty="0">
              <a:cs typeface="Calibri" panose="020F0502020204030204" pitchFamily="34" charset="0"/>
            </a:endParaRPr>
          </a:p>
          <a:p>
            <a:pPr marL="0" indent="0">
              <a:buNone/>
            </a:pPr>
            <a:endParaRPr lang="en-US" sz="2000" dirty="0">
              <a:latin typeface="Calibri" panose="020F0502020204030204" pitchFamily="34" charset="0"/>
              <a:cs typeface="Calibri" panose="020F0502020204030204" pitchFamily="34" charset="0"/>
            </a:endParaRPr>
          </a:p>
          <a:p>
            <a:pPr marL="0" indent="0">
              <a:buNone/>
            </a:pPr>
            <a:endParaRPr lang="en-US" sz="2000" dirty="0">
              <a:latin typeface="Calibri" panose="020F0502020204030204" pitchFamily="34" charset="0"/>
              <a:cs typeface="Calibri" panose="020F0502020204030204" pitchFamily="34" charset="0"/>
            </a:endParaRPr>
          </a:p>
        </p:txBody>
      </p:sp>
      <p:sp>
        <p:nvSpPr>
          <p:cNvPr id="2" name="Rectangle 1">
            <a:extLst>
              <a:ext uri="{FF2B5EF4-FFF2-40B4-BE49-F238E27FC236}">
                <a16:creationId xmlns:a16="http://schemas.microsoft.com/office/drawing/2014/main" id="{C0C7432B-F749-83FA-F18E-B305DE384356}"/>
              </a:ext>
            </a:extLst>
          </p:cNvPr>
          <p:cNvSpPr/>
          <p:nvPr/>
        </p:nvSpPr>
        <p:spPr>
          <a:xfrm>
            <a:off x="661998" y="6105872"/>
            <a:ext cx="8429604" cy="60579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solidFill>
                  <a:schemeClr val="tx1"/>
                </a:solidFill>
              </a:rPr>
              <a:t>Knowledge</a:t>
            </a:r>
            <a:r>
              <a:rPr lang="en-US" b="1" dirty="0">
                <a:solidFill>
                  <a:schemeClr val="tx1"/>
                </a:solidFill>
              </a:rPr>
              <a:t> management </a:t>
            </a:r>
            <a:r>
              <a:rPr lang="en-US" dirty="0">
                <a:solidFill>
                  <a:schemeClr val="tx1"/>
                </a:solidFill>
              </a:rPr>
              <a:t>is a key component of an effective QRM process.  </a:t>
            </a:r>
          </a:p>
        </p:txBody>
      </p:sp>
      <p:sp>
        <p:nvSpPr>
          <p:cNvPr id="4" name="TextBox 3">
            <a:extLst>
              <a:ext uri="{FF2B5EF4-FFF2-40B4-BE49-F238E27FC236}">
                <a16:creationId xmlns:a16="http://schemas.microsoft.com/office/drawing/2014/main" id="{8727A9B0-D6EA-D57E-220F-322E004229B9}"/>
              </a:ext>
            </a:extLst>
          </p:cNvPr>
          <p:cNvSpPr txBox="1"/>
          <p:nvPr/>
        </p:nvSpPr>
        <p:spPr bwMode="auto">
          <a:xfrm>
            <a:off x="224925" y="6838030"/>
            <a:ext cx="8981256" cy="26387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and figures submitted to the ICH Q9(R1) EWG by the </a:t>
            </a:r>
            <a:r>
              <a:rPr lang="en-IE" sz="1000" i="1" dirty="0">
                <a:solidFill>
                  <a:schemeClr val="tx1">
                    <a:lumMod val="65000"/>
                    <a:lumOff val="35000"/>
                  </a:schemeClr>
                </a:solidFill>
              </a:rPr>
              <a:t>Parenteral Drug Association (PDA). </a:t>
            </a:r>
          </a:p>
        </p:txBody>
      </p:sp>
    </p:spTree>
    <p:extLst>
      <p:ext uri="{BB962C8B-B14F-4D97-AF65-F5344CB8AC3E}">
        <p14:creationId xmlns:p14="http://schemas.microsoft.com/office/powerpoint/2010/main" val="34741099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148608" y="417240"/>
            <a:ext cx="4646255" cy="864096"/>
          </a:xfrm>
        </p:spPr>
        <p:txBody>
          <a:bodyPr/>
          <a:lstStyle/>
          <a:p>
            <a:pPr algn="l"/>
            <a:r>
              <a:rPr lang="en-US" sz="3200" dirty="0"/>
              <a:t>Agenda</a:t>
            </a:r>
          </a:p>
        </p:txBody>
      </p:sp>
      <p:sp>
        <p:nvSpPr>
          <p:cNvPr id="3" name="Inhaltsplatzhalter 2"/>
          <p:cNvSpPr>
            <a:spLocks noGrp="1"/>
          </p:cNvSpPr>
          <p:nvPr>
            <p:ph idx="1"/>
          </p:nvPr>
        </p:nvSpPr>
        <p:spPr>
          <a:xfrm>
            <a:off x="317807" y="1534791"/>
            <a:ext cx="8814063" cy="5558146"/>
          </a:xfrm>
        </p:spPr>
        <p:txBody>
          <a:bodyPr vert="horz" wrap="square" lIns="0" tIns="28223" rIns="0" bIns="0" numCol="1" anchor="t" anchorCtr="0" compatLnSpc="1">
            <a:prstTxWarp prst="textNoShape">
              <a:avLst/>
            </a:prstTxWarp>
          </a:bodyPr>
          <a:lstStyle/>
          <a:p>
            <a:pPr marL="0" indent="0">
              <a:lnSpc>
                <a:spcPct val="150000"/>
              </a:lnSpc>
              <a:spcAft>
                <a:spcPts val="600"/>
              </a:spcAft>
              <a:buNone/>
            </a:pPr>
            <a:r>
              <a:rPr lang="en-IE" sz="2400" b="1" i="0" u="none" strike="noStrike" dirty="0">
                <a:solidFill>
                  <a:srgbClr val="0070C0"/>
                </a:solidFill>
                <a:effectLst/>
                <a:cs typeface="Calibri" panose="020F0502020204030204" pitchFamily="34" charset="0"/>
              </a:rPr>
              <a:t>This training material is designed to help one learn about:</a:t>
            </a:r>
            <a:r>
              <a:rPr lang="en-IE" sz="2400" b="0" i="0" dirty="0">
                <a:solidFill>
                  <a:srgbClr val="0070C0"/>
                </a:solidFill>
                <a:effectLst/>
                <a:cs typeface="Calibri" panose="020F0502020204030204" pitchFamily="34" charset="0"/>
              </a:rPr>
              <a:t>​</a:t>
            </a:r>
            <a:endParaRPr lang="en-US" sz="2400" b="0" i="0" dirty="0">
              <a:solidFill>
                <a:srgbClr val="0070C0"/>
              </a:solidFill>
              <a:effectLst/>
              <a:cs typeface="Calibri" panose="020F0502020204030204" pitchFamily="34" charset="0"/>
            </a:endParaRPr>
          </a:p>
          <a:p>
            <a:pPr marL="487680" indent="-487680">
              <a:lnSpc>
                <a:spcPct val="150000"/>
              </a:lnSpc>
              <a:spcAft>
                <a:spcPts val="600"/>
              </a:spcAft>
            </a:pPr>
            <a:r>
              <a:rPr lang="en-US" sz="2000" b="0" dirty="0">
                <a:cs typeface="Calibri" panose="020F0502020204030204" pitchFamily="34" charset="0"/>
              </a:rPr>
              <a:t>The revisions made to ICH Q9 that address managing risks to Product Availability</a:t>
            </a:r>
          </a:p>
          <a:p>
            <a:pPr marL="487680" indent="-487680">
              <a:lnSpc>
                <a:spcPct val="150000"/>
              </a:lnSpc>
              <a:spcAft>
                <a:spcPts val="600"/>
              </a:spcAft>
            </a:pPr>
            <a:r>
              <a:rPr lang="en-US" sz="2000" b="0" dirty="0">
                <a:cs typeface="Calibri" panose="020F0502020204030204" pitchFamily="34" charset="0"/>
              </a:rPr>
              <a:t>Illustrate, using case studies, how effective Quality Risk Management (QRM) can address Product Availability Risks</a:t>
            </a:r>
          </a:p>
          <a:p>
            <a:pPr marL="487680" indent="-487680">
              <a:lnSpc>
                <a:spcPct val="150000"/>
              </a:lnSpc>
              <a:spcAft>
                <a:spcPts val="600"/>
              </a:spcAft>
            </a:pPr>
            <a:endParaRPr lang="en-US" sz="2200" b="0" i="1" dirty="0">
              <a:latin typeface="Calibri" panose="020F0502020204030204" pitchFamily="34" charset="0"/>
              <a:cs typeface="Calibri" panose="020F0502020204030204" pitchFamily="34" charset="0"/>
            </a:endParaRPr>
          </a:p>
          <a:p>
            <a:pPr marL="0" indent="0">
              <a:lnSpc>
                <a:spcPct val="150000"/>
              </a:lnSpc>
              <a:spcAft>
                <a:spcPts val="600"/>
              </a:spcAft>
              <a:buFont typeface="Wingdings" pitchFamily="2" charset="2"/>
              <a:buNone/>
            </a:pPr>
            <a:endParaRPr lang="en-US" sz="2200" b="0" dirty="0">
              <a:latin typeface="Calibri" panose="020F0502020204030204" pitchFamily="34" charset="0"/>
              <a:cs typeface="Calibri" panose="020F0502020204030204" pitchFamily="34" charset="0"/>
            </a:endParaRPr>
          </a:p>
          <a:p>
            <a:pPr marL="487680" lvl="1" indent="0" algn="just">
              <a:spcAft>
                <a:spcPts val="600"/>
              </a:spcAft>
              <a:buNone/>
            </a:pPr>
            <a:endParaRPr lang="en-GB" sz="2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676157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B89B0-018E-8B4F-2712-9685D3BD3F34}"/>
              </a:ext>
            </a:extLst>
          </p:cNvPr>
          <p:cNvSpPr>
            <a:spLocks noGrp="1"/>
          </p:cNvSpPr>
          <p:nvPr>
            <p:ph type="title"/>
          </p:nvPr>
        </p:nvSpPr>
        <p:spPr>
          <a:xfrm>
            <a:off x="3141532" y="537929"/>
            <a:ext cx="7563771" cy="790575"/>
          </a:xfrm>
        </p:spPr>
        <p:txBody>
          <a:bodyPr/>
          <a:lstStyle/>
          <a:p>
            <a:pPr algn="ctr"/>
            <a:endParaRPr lang="en-US" sz="2400" b="0" dirty="0">
              <a:ea typeface="+mj-lt"/>
              <a:cs typeface="+mj-lt"/>
            </a:endParaRPr>
          </a:p>
          <a:p>
            <a:endParaRPr lang="en-US" sz="1800" b="0" dirty="0">
              <a:ea typeface="+mj-lt"/>
              <a:cs typeface="+mj-lt"/>
            </a:endParaRPr>
          </a:p>
          <a:p>
            <a:pPr algn="ctr"/>
            <a:endParaRPr lang="en-US" sz="2400" b="0" dirty="0">
              <a:ea typeface="+mj-lt"/>
              <a:cs typeface="+mj-lt"/>
            </a:endParaRPr>
          </a:p>
          <a:p>
            <a:pPr algn="ctr"/>
            <a:endParaRPr lang="en-US" sz="2400" b="0" dirty="0">
              <a:ea typeface="+mj-lt"/>
              <a:cs typeface="+mj-lt"/>
            </a:endParaRPr>
          </a:p>
          <a:p>
            <a:endParaRPr lang="en-US" sz="2400" dirty="0"/>
          </a:p>
        </p:txBody>
      </p:sp>
      <p:sp>
        <p:nvSpPr>
          <p:cNvPr id="7" name="Content Placeholder 6">
            <a:extLst>
              <a:ext uri="{FF2B5EF4-FFF2-40B4-BE49-F238E27FC236}">
                <a16:creationId xmlns:a16="http://schemas.microsoft.com/office/drawing/2014/main" id="{04511AE1-2C4D-AC63-0BB3-4DED1E084BEE}"/>
              </a:ext>
            </a:extLst>
          </p:cNvPr>
          <p:cNvSpPr>
            <a:spLocks noGrp="1"/>
          </p:cNvSpPr>
          <p:nvPr>
            <p:ph idx="4294967295"/>
          </p:nvPr>
        </p:nvSpPr>
        <p:spPr>
          <a:xfrm>
            <a:off x="568938" y="1824076"/>
            <a:ext cx="9066366" cy="5353050"/>
          </a:xfrm>
        </p:spPr>
        <p:txBody>
          <a:bodyPr vert="horz" lIns="91440" tIns="45720" rIns="91440" bIns="45720" rtlCol="0" anchor="t">
            <a:normAutofit/>
          </a:bodyPr>
          <a:lstStyle/>
          <a:p>
            <a:pPr marL="342900" indent="-342900">
              <a:spcBef>
                <a:spcPts val="1200"/>
              </a:spcBef>
            </a:pPr>
            <a:endParaRPr lang="en-US" sz="1800" b="0" dirty="0">
              <a:cs typeface="Arial"/>
            </a:endParaRPr>
          </a:p>
          <a:p>
            <a:pPr marL="342900" indent="-342900"/>
            <a:endParaRPr lang="en-US" sz="2200" b="0" dirty="0">
              <a:cs typeface="Calibri" panose="020F0502020204030204"/>
            </a:endParaRPr>
          </a:p>
          <a:p>
            <a:pPr marL="0" indent="0">
              <a:buNone/>
            </a:pPr>
            <a:endParaRPr lang="en-US" sz="2200" dirty="0">
              <a:cs typeface="Calibri" panose="020F0502020204030204"/>
            </a:endParaRPr>
          </a:p>
        </p:txBody>
      </p:sp>
      <p:sp>
        <p:nvSpPr>
          <p:cNvPr id="5" name="Content Placeholder 2">
            <a:extLst>
              <a:ext uri="{FF2B5EF4-FFF2-40B4-BE49-F238E27FC236}">
                <a16:creationId xmlns:a16="http://schemas.microsoft.com/office/drawing/2014/main" id="{C07ED6B8-7580-699C-4E9E-7785FA953777}"/>
              </a:ext>
            </a:extLst>
          </p:cNvPr>
          <p:cNvSpPr txBox="1">
            <a:spLocks/>
          </p:cNvSpPr>
          <p:nvPr/>
        </p:nvSpPr>
        <p:spPr>
          <a:xfrm>
            <a:off x="118296" y="1627560"/>
            <a:ext cx="3894407" cy="5414416"/>
          </a:xfrm>
          <a:prstGeom prst="rect">
            <a:avLst/>
          </a:prstGeom>
        </p:spPr>
        <p:txBody>
          <a:bodyPr vert="horz" lIns="91440" tIns="45720" rIns="91440" bIns="45720" rtlCol="0" anchor="t">
            <a:noAutofit/>
          </a:bodyPr>
          <a:lstStyle>
            <a:lvl1pPr marL="273050" indent="-273050" algn="l" defTabSz="449263" rtl="0" eaLnBrk="0" fontAlgn="base" hangingPunct="0">
              <a:spcBef>
                <a:spcPct val="50000"/>
              </a:spcBef>
              <a:spcAft>
                <a:spcPct val="0"/>
              </a:spcAft>
              <a:buClr>
                <a:srgbClr val="0093D0"/>
              </a:buClr>
              <a:buSzPct val="120000"/>
              <a:buChar char="•"/>
              <a:defRPr sz="2500" b="1">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3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indent="-228600" algn="just" defTabSz="914400">
              <a:lnSpc>
                <a:spcPct val="100000"/>
              </a:lnSpc>
              <a:spcAft>
                <a:spcPts val="1200"/>
              </a:spcAft>
              <a:buFontTx/>
            </a:pPr>
            <a:r>
              <a:rPr lang="en-US" sz="1600" b="0" kern="0" dirty="0"/>
              <a:t>Over the next 10 years, the facility's operational, quality, and performance were high.  </a:t>
            </a:r>
          </a:p>
          <a:p>
            <a:pPr indent="-228600" algn="just" defTabSz="914400">
              <a:lnSpc>
                <a:spcPct val="100000"/>
              </a:lnSpc>
              <a:spcAft>
                <a:spcPts val="1200"/>
              </a:spcAft>
              <a:buFontTx/>
            </a:pPr>
            <a:r>
              <a:rPr lang="en-US" sz="1600" b="0" kern="0" dirty="0"/>
              <a:t>As Changes/Events occurred, QRM was applied and, where needed, CAPAs were developed and completed. </a:t>
            </a:r>
          </a:p>
          <a:p>
            <a:pPr indent="-228600" algn="just" defTabSz="914400">
              <a:lnSpc>
                <a:spcPct val="100000"/>
              </a:lnSpc>
              <a:spcAft>
                <a:spcPts val="1200"/>
              </a:spcAft>
              <a:buFontTx/>
            </a:pPr>
            <a:r>
              <a:rPr lang="en-US" sz="1600" b="0" kern="0" dirty="0"/>
              <a:t>QRM was an ongoing process as part of the facility’s lifecycle – it was used not only for Changes and Events, it also applied during periodic reviews, where appropriate.</a:t>
            </a:r>
            <a:endParaRPr lang="en-US" sz="1600" b="0" kern="0" dirty="0">
              <a:cs typeface="Calibri" panose="020F0502020204030204"/>
            </a:endParaRPr>
          </a:p>
          <a:p>
            <a:pPr indent="-228600" algn="just" defTabSz="914400">
              <a:lnSpc>
                <a:spcPct val="100000"/>
              </a:lnSpc>
              <a:spcAft>
                <a:spcPts val="1200"/>
              </a:spcAft>
              <a:buFontTx/>
            </a:pPr>
            <a:r>
              <a:rPr lang="en-US" sz="1600" b="0" kern="0" dirty="0"/>
              <a:t>Investments in the facility were made on an ongoing basis, and the facility was aging, but very slowly.</a:t>
            </a:r>
          </a:p>
        </p:txBody>
      </p:sp>
      <p:sp>
        <p:nvSpPr>
          <p:cNvPr id="10" name="Rectangle: Rounded Corners 9">
            <a:extLst>
              <a:ext uri="{FF2B5EF4-FFF2-40B4-BE49-F238E27FC236}">
                <a16:creationId xmlns:a16="http://schemas.microsoft.com/office/drawing/2014/main" id="{918468F3-5869-5E46-F030-FF4AB44CF7B9}"/>
              </a:ext>
            </a:extLst>
          </p:cNvPr>
          <p:cNvSpPr/>
          <p:nvPr/>
        </p:nvSpPr>
        <p:spPr bwMode="auto">
          <a:xfrm>
            <a:off x="4084712" y="1497360"/>
            <a:ext cx="5256584" cy="5353050"/>
          </a:xfrm>
          <a:prstGeom prst="roundRect">
            <a:avLst/>
          </a:prstGeom>
          <a:noFill/>
          <a:ln w="28575"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a:ln>
                <a:noFill/>
              </a:ln>
              <a:solidFill>
                <a:schemeClr val="bg1"/>
              </a:solidFill>
              <a:effectLst/>
              <a:latin typeface="Arial" charset="0"/>
              <a:cs typeface="Lucida Sans Unicode" charset="0"/>
            </a:endParaRPr>
          </a:p>
        </p:txBody>
      </p:sp>
      <p:sp>
        <p:nvSpPr>
          <p:cNvPr id="6" name="TextBox 5">
            <a:extLst>
              <a:ext uri="{FF2B5EF4-FFF2-40B4-BE49-F238E27FC236}">
                <a16:creationId xmlns:a16="http://schemas.microsoft.com/office/drawing/2014/main" id="{2EF60000-EF99-A01C-5678-AD2DBC529FC7}"/>
              </a:ext>
            </a:extLst>
          </p:cNvPr>
          <p:cNvSpPr txBox="1"/>
          <p:nvPr/>
        </p:nvSpPr>
        <p:spPr>
          <a:xfrm>
            <a:off x="4804792" y="2086260"/>
            <a:ext cx="3888432" cy="779252"/>
          </a:xfrm>
          <a:prstGeom prst="rect">
            <a:avLst/>
          </a:prstGeom>
          <a:noFill/>
        </p:spPr>
        <p:txBody>
          <a:bodyPr wrap="square" lIns="91440" tIns="45720" rIns="91440" bIns="45720" rtlCol="0" anchor="t">
            <a:spAutoFit/>
          </a:bodyPr>
          <a:lstStyle/>
          <a:p>
            <a:r>
              <a:rPr lang="en-IE" sz="1600" dirty="0">
                <a:solidFill>
                  <a:schemeClr val="tx1"/>
                </a:solidFill>
                <a:latin typeface="Arial"/>
                <a:cs typeface="Lucida Sans Unicode"/>
              </a:rPr>
              <a:t>The diagram below shows the capital planning process that was in place at the company during 1990-2000:</a:t>
            </a:r>
          </a:p>
        </p:txBody>
      </p:sp>
      <p:pic>
        <p:nvPicPr>
          <p:cNvPr id="8" name="Picture 4" descr="A picture containing diagram&#10;&#10;Description automatically generated">
            <a:extLst>
              <a:ext uri="{FF2B5EF4-FFF2-40B4-BE49-F238E27FC236}">
                <a16:creationId xmlns:a16="http://schemas.microsoft.com/office/drawing/2014/main" id="{A52935DA-1DA8-619C-3ED4-7897EB2D3ECF}"/>
              </a:ext>
            </a:extLst>
          </p:cNvPr>
          <p:cNvPicPr>
            <a:picLocks noChangeAspect="1"/>
          </p:cNvPicPr>
          <p:nvPr/>
        </p:nvPicPr>
        <p:blipFill>
          <a:blip r:embed="rId3"/>
          <a:stretch>
            <a:fillRect/>
          </a:stretch>
        </p:blipFill>
        <p:spPr>
          <a:xfrm>
            <a:off x="4314723" y="3195949"/>
            <a:ext cx="4815465" cy="2299384"/>
          </a:xfrm>
          <a:prstGeom prst="rect">
            <a:avLst/>
          </a:prstGeom>
          <a:effectLst/>
        </p:spPr>
      </p:pic>
      <p:sp>
        <p:nvSpPr>
          <p:cNvPr id="9" name="TextBox 8">
            <a:extLst>
              <a:ext uri="{FF2B5EF4-FFF2-40B4-BE49-F238E27FC236}">
                <a16:creationId xmlns:a16="http://schemas.microsoft.com/office/drawing/2014/main" id="{4091AC27-87D7-B2B0-DC95-8E8704018FD0}"/>
              </a:ext>
            </a:extLst>
          </p:cNvPr>
          <p:cNvSpPr txBox="1"/>
          <p:nvPr/>
        </p:nvSpPr>
        <p:spPr>
          <a:xfrm>
            <a:off x="4660776" y="5961856"/>
            <a:ext cx="4464496" cy="493084"/>
          </a:xfrm>
          <a:prstGeom prst="rect">
            <a:avLst/>
          </a:prstGeom>
          <a:noFill/>
        </p:spPr>
        <p:txBody>
          <a:bodyPr wrap="square" rtlCol="0">
            <a:spAutoFit/>
          </a:bodyPr>
          <a:lstStyle/>
          <a:p>
            <a:r>
              <a:rPr lang="en-IE" sz="1400" dirty="0">
                <a:solidFill>
                  <a:schemeClr val="tx1"/>
                </a:solidFill>
              </a:rPr>
              <a:t>This resulted in the site receiving adequate capital investment and upgrades during those years.  </a:t>
            </a:r>
          </a:p>
        </p:txBody>
      </p:sp>
      <p:sp>
        <p:nvSpPr>
          <p:cNvPr id="11" name="Title 4">
            <a:extLst>
              <a:ext uri="{FF2B5EF4-FFF2-40B4-BE49-F238E27FC236}">
                <a16:creationId xmlns:a16="http://schemas.microsoft.com/office/drawing/2014/main" id="{89DC179C-45E7-7F79-6762-DE53BF79F58F}"/>
              </a:ext>
            </a:extLst>
          </p:cNvPr>
          <p:cNvSpPr txBox="1">
            <a:spLocks/>
          </p:cNvSpPr>
          <p:nvPr/>
        </p:nvSpPr>
        <p:spPr bwMode="auto">
          <a:xfrm>
            <a:off x="3086846" y="418753"/>
            <a:ext cx="7694610" cy="790575"/>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r>
              <a:rPr lang="en-US" sz="2400" kern="0" dirty="0">
                <a:solidFill>
                  <a:srgbClr val="0070C0"/>
                </a:solidFill>
                <a:cs typeface="Calibri" panose="020F0502020204030204" pitchFamily="34" charset="0"/>
              </a:rPr>
              <a:t>Case Study 2, cont’d</a:t>
            </a:r>
            <a:endParaRPr lang="en-US" sz="2400" b="0" kern="0" dirty="0">
              <a:ea typeface="+mj-lt"/>
              <a:cs typeface="Calibri" panose="020F0502020204030204" pitchFamily="34" charset="0"/>
            </a:endParaRPr>
          </a:p>
          <a:p>
            <a:r>
              <a:rPr lang="en-US" sz="2400" b="0" kern="0" dirty="0">
                <a:solidFill>
                  <a:srgbClr val="0070C0"/>
                </a:solidFill>
                <a:cs typeface="Calibri" panose="020F0502020204030204" pitchFamily="34" charset="0"/>
              </a:rPr>
              <a:t>Role of QRM in Addressing Aging Facility Hazards</a:t>
            </a:r>
            <a:endParaRPr lang="en-US" sz="2400" b="0" kern="0" dirty="0">
              <a:cs typeface="Calibri" panose="020F0502020204030204" pitchFamily="34" charset="0"/>
            </a:endParaRPr>
          </a:p>
        </p:txBody>
      </p:sp>
      <p:sp>
        <p:nvSpPr>
          <p:cNvPr id="3" name="TextBox 2">
            <a:extLst>
              <a:ext uri="{FF2B5EF4-FFF2-40B4-BE49-F238E27FC236}">
                <a16:creationId xmlns:a16="http://schemas.microsoft.com/office/drawing/2014/main" id="{A81DAF92-5662-8714-95E9-FE6FB9BFA1AB}"/>
              </a:ext>
            </a:extLst>
          </p:cNvPr>
          <p:cNvSpPr txBox="1"/>
          <p:nvPr/>
        </p:nvSpPr>
        <p:spPr bwMode="auto">
          <a:xfrm>
            <a:off x="203406" y="6896447"/>
            <a:ext cx="8981256" cy="26387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and figures submitted to the ICH Q9(R1) EWG by the </a:t>
            </a:r>
            <a:r>
              <a:rPr lang="en-IE" sz="1000" i="1" dirty="0">
                <a:solidFill>
                  <a:schemeClr val="tx1">
                    <a:lumMod val="65000"/>
                    <a:lumOff val="35000"/>
                  </a:schemeClr>
                </a:solidFill>
              </a:rPr>
              <a:t>Parenteral Drug Association (PDA). </a:t>
            </a:r>
          </a:p>
        </p:txBody>
      </p:sp>
    </p:spTree>
    <p:extLst>
      <p:ext uri="{BB962C8B-B14F-4D97-AF65-F5344CB8AC3E}">
        <p14:creationId xmlns:p14="http://schemas.microsoft.com/office/powerpoint/2010/main" val="10294864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B89B0-018E-8B4F-2712-9685D3BD3F34}"/>
              </a:ext>
            </a:extLst>
          </p:cNvPr>
          <p:cNvSpPr>
            <a:spLocks noGrp="1"/>
          </p:cNvSpPr>
          <p:nvPr>
            <p:ph type="title"/>
          </p:nvPr>
        </p:nvSpPr>
        <p:spPr>
          <a:xfrm>
            <a:off x="3119132" y="558816"/>
            <a:ext cx="7563771" cy="798481"/>
          </a:xfrm>
        </p:spPr>
        <p:txBody>
          <a:bodyPr/>
          <a:lstStyle/>
          <a:p>
            <a:pPr algn="ctr"/>
            <a:endParaRPr lang="en-US" sz="2400" b="0" dirty="0">
              <a:latin typeface="Calibri" panose="020F0502020204030204" pitchFamily="34" charset="0"/>
              <a:ea typeface="+mj-lt"/>
              <a:cs typeface="Calibri" panose="020F0502020204030204" pitchFamily="34" charset="0"/>
            </a:endParaRPr>
          </a:p>
          <a:p>
            <a:r>
              <a:rPr lang="en-US" sz="2400" dirty="0">
                <a:solidFill>
                  <a:srgbClr val="0070C0"/>
                </a:solidFill>
                <a:cs typeface="Calibri" panose="020F0502020204030204" pitchFamily="34" charset="0"/>
              </a:rPr>
              <a:t>Case Study 2, cont’d</a:t>
            </a:r>
            <a:endParaRPr lang="en-US" sz="2400" b="0" dirty="0">
              <a:ea typeface="+mj-lt"/>
              <a:cs typeface="Calibri" panose="020F0502020204030204" pitchFamily="34" charset="0"/>
            </a:endParaRPr>
          </a:p>
          <a:p>
            <a:r>
              <a:rPr lang="en-US" sz="2400" b="0" dirty="0">
                <a:solidFill>
                  <a:srgbClr val="0070C0"/>
                </a:solidFill>
                <a:cs typeface="Calibri" panose="020F0502020204030204" pitchFamily="34" charset="0"/>
              </a:rPr>
              <a:t>Role of QRM in Addressing Aging Facility Hazards </a:t>
            </a:r>
            <a:endParaRPr lang="en-US" sz="2400" b="0" dirty="0">
              <a:ea typeface="+mj-lt"/>
              <a:cs typeface="Calibri" panose="020F0502020204030204" pitchFamily="34" charset="0"/>
            </a:endParaRPr>
          </a:p>
          <a:p>
            <a:pPr algn="ctr"/>
            <a:endParaRPr lang="en-US" sz="2400" b="0" dirty="0">
              <a:latin typeface="Calibri" panose="020F0502020204030204" pitchFamily="34" charset="0"/>
              <a:ea typeface="+mj-lt"/>
              <a:cs typeface="Calibri" panose="020F0502020204030204" pitchFamily="34" charset="0"/>
            </a:endParaRPr>
          </a:p>
          <a:p>
            <a:endParaRPr lang="en-US" sz="2400" dirty="0">
              <a:latin typeface="Calibri" panose="020F0502020204030204" pitchFamily="34" charset="0"/>
              <a:cs typeface="Calibri" panose="020F0502020204030204" pitchFamily="34" charset="0"/>
            </a:endParaRPr>
          </a:p>
        </p:txBody>
      </p:sp>
      <p:sp>
        <p:nvSpPr>
          <p:cNvPr id="7" name="Content Placeholder 6">
            <a:extLst>
              <a:ext uri="{FF2B5EF4-FFF2-40B4-BE49-F238E27FC236}">
                <a16:creationId xmlns:a16="http://schemas.microsoft.com/office/drawing/2014/main" id="{04511AE1-2C4D-AC63-0BB3-4DED1E084BEE}"/>
              </a:ext>
            </a:extLst>
          </p:cNvPr>
          <p:cNvSpPr>
            <a:spLocks noGrp="1"/>
          </p:cNvSpPr>
          <p:nvPr>
            <p:ph idx="4294967295"/>
          </p:nvPr>
        </p:nvSpPr>
        <p:spPr>
          <a:xfrm>
            <a:off x="196280" y="1425352"/>
            <a:ext cx="9333078" cy="5751774"/>
          </a:xfrm>
        </p:spPr>
        <p:txBody>
          <a:bodyPr vert="horz" lIns="91440" tIns="45720" rIns="91440" bIns="45720" rtlCol="0" anchor="t">
            <a:noAutofit/>
          </a:bodyPr>
          <a:lstStyle/>
          <a:p>
            <a:pPr marL="0" indent="0">
              <a:spcBef>
                <a:spcPts val="1200"/>
              </a:spcBef>
              <a:buNone/>
            </a:pPr>
            <a:r>
              <a:rPr lang="en-US" sz="2000" kern="1200" dirty="0">
                <a:cs typeface="Calibri" panose="020F0502020204030204" pitchFamily="34" charset="0"/>
              </a:rPr>
              <a:t>However, after the first 10 years in operation, the company’s focus shifted to reducing capital spend (CAPEX) and operational cost (OPEX).  </a:t>
            </a:r>
          </a:p>
          <a:p>
            <a:pPr marL="342900" indent="-342900" algn="just">
              <a:spcBef>
                <a:spcPts val="1200"/>
              </a:spcBef>
            </a:pPr>
            <a:r>
              <a:rPr lang="en-US" sz="2000" b="0" dirty="0">
                <a:ea typeface="+mn-lt"/>
                <a:cs typeface="Calibri" panose="020F0502020204030204" pitchFamily="34" charset="0"/>
              </a:rPr>
              <a:t>This resulted in a significant </a:t>
            </a:r>
            <a:r>
              <a:rPr lang="en-US" sz="2000" b="0" u="sng" dirty="0">
                <a:ea typeface="+mn-lt"/>
                <a:cs typeface="Calibri" panose="020F0502020204030204" pitchFamily="34" charset="0"/>
              </a:rPr>
              <a:t>decrease</a:t>
            </a:r>
            <a:r>
              <a:rPr lang="en-US" sz="2000" b="0" dirty="0">
                <a:ea typeface="+mn-lt"/>
                <a:cs typeface="Calibri" panose="020F0502020204030204" pitchFamily="34" charset="0"/>
              </a:rPr>
              <a:t> in the ongoing investment in the facility, in its headcount, and in training</a:t>
            </a:r>
          </a:p>
          <a:p>
            <a:pPr marL="795020" lvl="1" indent="-342900" algn="just">
              <a:spcBef>
                <a:spcPts val="1200"/>
              </a:spcBef>
              <a:buFont typeface="Wingdings" panose="05000000000000000000" pitchFamily="2" charset="2"/>
              <a:buChar char="§"/>
            </a:pPr>
            <a:r>
              <a:rPr lang="en-US" sz="2000" dirty="0">
                <a:ea typeface="+mn-lt"/>
                <a:cs typeface="Calibri" panose="020F0502020204030204" pitchFamily="34" charset="0"/>
              </a:rPr>
              <a:t>There was a loss of QRM expertise and technical subject matter experts.</a:t>
            </a:r>
            <a:endParaRPr lang="en-US" sz="2000" b="0" dirty="0">
              <a:ea typeface="+mn-lt"/>
              <a:cs typeface="Calibri" panose="020F0502020204030204" pitchFamily="34" charset="0"/>
            </a:endParaRPr>
          </a:p>
          <a:p>
            <a:pPr marL="342900" indent="-342900" algn="just">
              <a:spcBef>
                <a:spcPts val="1200"/>
              </a:spcBef>
            </a:pPr>
            <a:r>
              <a:rPr lang="en-US" sz="2000" b="0" dirty="0">
                <a:ea typeface="+mn-lt"/>
                <a:cs typeface="Calibri" panose="020F0502020204030204" pitchFamily="34" charset="0"/>
              </a:rPr>
              <a:t>Meanwhile, production volume targets and time pressures </a:t>
            </a:r>
            <a:r>
              <a:rPr lang="en-US" sz="2000" b="0" u="sng" dirty="0">
                <a:ea typeface="+mn-lt"/>
                <a:cs typeface="Calibri" panose="020F0502020204030204" pitchFamily="34" charset="0"/>
              </a:rPr>
              <a:t>increased</a:t>
            </a:r>
            <a:r>
              <a:rPr lang="en-US" sz="2000" b="0" dirty="0">
                <a:ea typeface="+mn-lt"/>
                <a:cs typeface="Calibri" panose="020F0502020204030204" pitchFamily="34" charset="0"/>
              </a:rPr>
              <a:t>. </a:t>
            </a:r>
            <a:endParaRPr lang="en-US" sz="2000" dirty="0">
              <a:cs typeface="Calibri" panose="020F0502020204030204" pitchFamily="34" charset="0"/>
            </a:endParaRPr>
          </a:p>
          <a:p>
            <a:pPr marL="342900" indent="-342900" algn="just">
              <a:spcBef>
                <a:spcPts val="1200"/>
              </a:spcBef>
            </a:pPr>
            <a:r>
              <a:rPr lang="en-US" sz="2000" b="0" dirty="0">
                <a:ea typeface="+mn-lt"/>
                <a:cs typeface="Calibri" panose="020F0502020204030204" pitchFamily="34" charset="0"/>
              </a:rPr>
              <a:t>Over the next few years, these senior management decisions negatively impacted upon the effectiveness of the QRM process, and risks were not effectively managed.</a:t>
            </a:r>
          </a:p>
          <a:p>
            <a:pPr marL="342900" indent="-342900" algn="just">
              <a:spcBef>
                <a:spcPts val="1200"/>
              </a:spcBef>
            </a:pPr>
            <a:r>
              <a:rPr lang="en-US" sz="2000" b="0" dirty="0">
                <a:cs typeface="Calibri" panose="020F0502020204030204" pitchFamily="34" charset="0"/>
              </a:rPr>
              <a:t>The ineffective management of these facility lifecycle risks ultimately led to increased variability in product quality and in a loss of state of control. </a:t>
            </a:r>
          </a:p>
          <a:p>
            <a:pPr marL="342900" indent="-342900" algn="just">
              <a:spcBef>
                <a:spcPts val="1200"/>
              </a:spcBef>
            </a:pPr>
            <a:r>
              <a:rPr lang="en-US" sz="2000" dirty="0">
                <a:cs typeface="Calibri" panose="020F0502020204030204" pitchFamily="34" charset="0"/>
              </a:rPr>
              <a:t>Outcome: </a:t>
            </a:r>
            <a:r>
              <a:rPr lang="en-US" sz="2000" b="0" dirty="0">
                <a:cs typeface="Calibri" panose="020F0502020204030204" pitchFamily="34" charset="0"/>
              </a:rPr>
              <a:t>unpredictable outputs (e.g., quality failures, recurring deviations, timeliness issues, lower yields), production delays and stoppages, and ultimately, reduced product availability.</a:t>
            </a:r>
          </a:p>
          <a:p>
            <a:pPr marL="342900" indent="-342900"/>
            <a:endParaRPr lang="en-US" sz="2000" b="0" dirty="0">
              <a:latin typeface="Calibri" panose="020F0502020204030204" pitchFamily="34" charset="0"/>
              <a:cs typeface="Calibri" panose="020F0502020204030204" pitchFamily="34" charset="0"/>
            </a:endParaRPr>
          </a:p>
          <a:p>
            <a:pPr marL="0" indent="0">
              <a:buNone/>
            </a:pPr>
            <a:endParaRPr lang="en-US" sz="20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C04C3518-6A9D-F599-D85D-DC8D0975EA09}"/>
              </a:ext>
            </a:extLst>
          </p:cNvPr>
          <p:cNvSpPr txBox="1"/>
          <p:nvPr/>
        </p:nvSpPr>
        <p:spPr bwMode="auto">
          <a:xfrm>
            <a:off x="224242" y="6884893"/>
            <a:ext cx="8981256" cy="26387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and figures submitted to the ICH Q9(R1) EWG by the </a:t>
            </a:r>
            <a:r>
              <a:rPr lang="en-IE" sz="1000" i="1" dirty="0">
                <a:solidFill>
                  <a:schemeClr val="tx1">
                    <a:lumMod val="65000"/>
                    <a:lumOff val="35000"/>
                  </a:schemeClr>
                </a:solidFill>
              </a:rPr>
              <a:t>Parenteral Drug Association (PDA). </a:t>
            </a:r>
          </a:p>
        </p:txBody>
      </p:sp>
    </p:spTree>
    <p:extLst>
      <p:ext uri="{BB962C8B-B14F-4D97-AF65-F5344CB8AC3E}">
        <p14:creationId xmlns:p14="http://schemas.microsoft.com/office/powerpoint/2010/main" val="33690736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32E3D043-71AE-C89D-FF93-19912ED3E0BB}"/>
              </a:ext>
            </a:extLst>
          </p:cNvPr>
          <p:cNvSpPr>
            <a:spLocks noGrp="1"/>
          </p:cNvSpPr>
          <p:nvPr>
            <p:ph idx="1"/>
          </p:nvPr>
        </p:nvSpPr>
        <p:spPr>
          <a:xfrm>
            <a:off x="340296" y="1425351"/>
            <a:ext cx="8771281" cy="4209225"/>
          </a:xfrm>
        </p:spPr>
        <p:txBody>
          <a:bodyPr vert="horz" wrap="square" lIns="91440" tIns="45720" rIns="91440" bIns="45720" numCol="1" rtlCol="0" anchor="t" anchorCtr="0" compatLnSpc="1">
            <a:prstTxWarp prst="textNoShape">
              <a:avLst/>
            </a:prstTxWarp>
            <a:noAutofit/>
          </a:bodyPr>
          <a:lstStyle/>
          <a:p>
            <a:pPr marL="0" indent="0">
              <a:lnSpc>
                <a:spcPct val="110000"/>
              </a:lnSpc>
              <a:buNone/>
            </a:pPr>
            <a:r>
              <a:rPr lang="en-US" sz="2000" b="0" i="0" u="none" strike="noStrike" dirty="0">
                <a:solidFill>
                  <a:srgbClr val="000000"/>
                </a:solidFill>
                <a:cs typeface="Calibri" panose="020F0502020204030204" pitchFamily="34" charset="0"/>
              </a:rPr>
              <a:t>Given </a:t>
            </a:r>
            <a:r>
              <a:rPr lang="en-US" sz="2000" b="0" dirty="0">
                <a:solidFill>
                  <a:srgbClr val="000000"/>
                </a:solidFill>
                <a:cs typeface="Calibri" panose="020F0502020204030204" pitchFamily="34" charset="0"/>
              </a:rPr>
              <a:t>the</a:t>
            </a:r>
            <a:r>
              <a:rPr lang="en-US" sz="2000" dirty="0">
                <a:solidFill>
                  <a:srgbClr val="000000"/>
                </a:solidFill>
                <a:cs typeface="Calibri" panose="020F0502020204030204" pitchFamily="34" charset="0"/>
              </a:rPr>
              <a:t> CAPEX</a:t>
            </a:r>
            <a:r>
              <a:rPr lang="en-US" sz="2000" i="0" u="none" strike="noStrike" dirty="0">
                <a:solidFill>
                  <a:srgbClr val="000000"/>
                </a:solidFill>
                <a:cs typeface="Calibri" panose="020F0502020204030204" pitchFamily="34" charset="0"/>
              </a:rPr>
              <a:t> and OPEX</a:t>
            </a:r>
            <a:r>
              <a:rPr lang="en-US" sz="2000" dirty="0">
                <a:solidFill>
                  <a:srgbClr val="000000"/>
                </a:solidFill>
                <a:cs typeface="Calibri" panose="020F0502020204030204" pitchFamily="34" charset="0"/>
              </a:rPr>
              <a:t> reductions</a:t>
            </a:r>
            <a:r>
              <a:rPr lang="en-US" sz="2000" b="0" i="0" u="none" strike="noStrike" dirty="0">
                <a:solidFill>
                  <a:srgbClr val="000000"/>
                </a:solidFill>
                <a:cs typeface="Calibri" panose="020F0502020204030204" pitchFamily="34" charset="0"/>
              </a:rPr>
              <a:t>, the facility and its manufacturing processes slowly </a:t>
            </a:r>
            <a:r>
              <a:rPr lang="en-US" sz="2000" dirty="0">
                <a:solidFill>
                  <a:srgbClr val="000000"/>
                </a:solidFill>
                <a:cs typeface="Calibri" panose="020F0502020204030204" pitchFamily="34" charset="0"/>
              </a:rPr>
              <a:t>deteriorated, </a:t>
            </a:r>
            <a:r>
              <a:rPr lang="en-US" sz="2000" b="0" dirty="0">
                <a:solidFill>
                  <a:srgbClr val="000000"/>
                </a:solidFill>
                <a:cs typeface="Calibri" panose="020F0502020204030204" pitchFamily="34" charset="0"/>
              </a:rPr>
              <a:t>as seen by the following signals:</a:t>
            </a:r>
            <a:endParaRPr lang="en-US" sz="2000" b="0" dirty="0">
              <a:solidFill>
                <a:srgbClr val="000000"/>
              </a:solidFill>
              <a:ea typeface="Calibri"/>
              <a:cs typeface="Calibri" panose="020F0502020204030204" pitchFamily="34" charset="0"/>
            </a:endParaRPr>
          </a:p>
          <a:p>
            <a:pPr>
              <a:lnSpc>
                <a:spcPct val="110000"/>
              </a:lnSpc>
              <a:buFont typeface="Arial"/>
              <a:buChar char="•"/>
            </a:pPr>
            <a:r>
              <a:rPr lang="en-US" sz="1800" b="0" dirty="0">
                <a:ea typeface="+mn-lt"/>
                <a:cs typeface="Calibri" panose="020F0502020204030204" pitchFamily="34" charset="0"/>
              </a:rPr>
              <a:t>Increase in equipment issues, unplanned maintenance, and downtime</a:t>
            </a:r>
          </a:p>
          <a:p>
            <a:pPr>
              <a:lnSpc>
                <a:spcPct val="110000"/>
              </a:lnSpc>
              <a:buFont typeface="Arial"/>
              <a:buChar char="•"/>
            </a:pPr>
            <a:r>
              <a:rPr lang="en-US" sz="1800" b="0" dirty="0">
                <a:ea typeface="+mn-lt"/>
                <a:cs typeface="Calibri" panose="020F0502020204030204" pitchFamily="34" charset="0"/>
              </a:rPr>
              <a:t>Higher levels of deviations</a:t>
            </a:r>
          </a:p>
          <a:p>
            <a:pPr>
              <a:lnSpc>
                <a:spcPct val="110000"/>
              </a:lnSpc>
              <a:buFont typeface="Arial"/>
              <a:buChar char="•"/>
            </a:pPr>
            <a:r>
              <a:rPr lang="en-US" sz="1800" b="0" dirty="0">
                <a:ea typeface="+mn-lt"/>
                <a:cs typeface="Calibri" panose="020F0502020204030204" pitchFamily="34" charset="0"/>
              </a:rPr>
              <a:t>Increased process variability </a:t>
            </a:r>
          </a:p>
          <a:p>
            <a:pPr>
              <a:lnSpc>
                <a:spcPct val="110000"/>
              </a:lnSpc>
              <a:buFont typeface="Arial"/>
              <a:buChar char="•"/>
            </a:pPr>
            <a:r>
              <a:rPr lang="en-US" sz="1800" b="0" dirty="0">
                <a:ea typeface="+mn-lt"/>
                <a:cs typeface="Calibri" panose="020F0502020204030204" pitchFamily="34" charset="0"/>
              </a:rPr>
              <a:t>Higher complaint levels       </a:t>
            </a:r>
          </a:p>
          <a:p>
            <a:pPr>
              <a:lnSpc>
                <a:spcPct val="110000"/>
              </a:lnSpc>
              <a:buFont typeface="Arial"/>
              <a:buChar char="•"/>
            </a:pPr>
            <a:r>
              <a:rPr lang="en-US" sz="1800" b="0" dirty="0">
                <a:ea typeface="+mn-lt"/>
                <a:cs typeface="Calibri" panose="020F0502020204030204" pitchFamily="34" charset="0"/>
              </a:rPr>
              <a:t>Longer release times </a:t>
            </a:r>
          </a:p>
          <a:p>
            <a:pPr>
              <a:lnSpc>
                <a:spcPct val="110000"/>
              </a:lnSpc>
              <a:buFont typeface="Arial"/>
              <a:buChar char="•"/>
            </a:pPr>
            <a:r>
              <a:rPr lang="en-US" sz="1800" b="0" dirty="0">
                <a:ea typeface="+mn-lt"/>
                <a:cs typeface="Calibri" panose="020F0502020204030204" pitchFamily="34" charset="0"/>
              </a:rPr>
              <a:t>Higher product losses </a:t>
            </a:r>
          </a:p>
          <a:p>
            <a:pPr>
              <a:lnSpc>
                <a:spcPct val="110000"/>
              </a:lnSpc>
              <a:buFont typeface="Arial"/>
              <a:buChar char="•"/>
            </a:pPr>
            <a:r>
              <a:rPr lang="en-US" sz="1800" b="0" dirty="0">
                <a:ea typeface="+mn-lt"/>
                <a:cs typeface="Calibri" panose="020F0502020204030204" pitchFamily="34" charset="0"/>
              </a:rPr>
              <a:t>Increase</a:t>
            </a:r>
            <a:r>
              <a:rPr lang="en-US" sz="1800" b="0" dirty="0">
                <a:solidFill>
                  <a:srgbClr val="FF0000"/>
                </a:solidFill>
                <a:ea typeface="+mn-lt"/>
                <a:cs typeface="Calibri" panose="020F0502020204030204" pitchFamily="34" charset="0"/>
              </a:rPr>
              <a:t> </a:t>
            </a:r>
            <a:r>
              <a:rPr lang="en-US" sz="1800" b="0" dirty="0">
                <a:ea typeface="+mn-lt"/>
                <a:cs typeface="Calibri" panose="020F0502020204030204" pitchFamily="34" charset="0"/>
              </a:rPr>
              <a:t>in environmental monitoring and utility monitoring excursions </a:t>
            </a:r>
          </a:p>
          <a:p>
            <a:pPr>
              <a:lnSpc>
                <a:spcPct val="110000"/>
              </a:lnSpc>
              <a:buFont typeface="Arial"/>
              <a:buChar char="•"/>
            </a:pPr>
            <a:r>
              <a:rPr lang="en-US" sz="1800" b="0" dirty="0">
                <a:ea typeface="+mn-lt"/>
                <a:cs typeface="Calibri" panose="020F0502020204030204" pitchFamily="34" charset="0"/>
              </a:rPr>
              <a:t>Increase</a:t>
            </a:r>
            <a:r>
              <a:rPr lang="en-US" sz="1800" b="0" dirty="0">
                <a:solidFill>
                  <a:srgbClr val="FF0000"/>
                </a:solidFill>
                <a:ea typeface="+mn-lt"/>
                <a:cs typeface="Calibri" panose="020F0502020204030204" pitchFamily="34" charset="0"/>
              </a:rPr>
              <a:t> </a:t>
            </a:r>
            <a:r>
              <a:rPr lang="en-US" sz="1800" b="0" dirty="0">
                <a:ea typeface="+mn-lt"/>
                <a:cs typeface="Calibri" panose="020F0502020204030204" pitchFamily="34" charset="0"/>
              </a:rPr>
              <a:t>in both quality and safety internal audit findings</a:t>
            </a:r>
          </a:p>
          <a:p>
            <a:pPr marL="0" indent="0">
              <a:lnSpc>
                <a:spcPct val="110000"/>
              </a:lnSpc>
              <a:buNone/>
            </a:pPr>
            <a:endParaRPr lang="en-US" sz="800" b="0" dirty="0">
              <a:ea typeface="+mn-lt"/>
              <a:cs typeface="Calibri" panose="020F0502020204030204" pitchFamily="34" charset="0"/>
            </a:endParaRPr>
          </a:p>
          <a:p>
            <a:pPr>
              <a:lnSpc>
                <a:spcPct val="110000"/>
              </a:lnSpc>
              <a:buFont typeface="Arial"/>
              <a:buChar char="•"/>
            </a:pPr>
            <a:r>
              <a:rPr lang="en-US" sz="1800" b="0" dirty="0">
                <a:ea typeface="+mn-lt"/>
                <a:cs typeface="Calibri" panose="020F0502020204030204" pitchFamily="34" charset="0"/>
              </a:rPr>
              <a:t>Decrease in level of expertise and knowledge  </a:t>
            </a:r>
          </a:p>
          <a:p>
            <a:pPr>
              <a:lnSpc>
                <a:spcPct val="110000"/>
              </a:lnSpc>
              <a:buFont typeface="Arial"/>
              <a:buChar char="•"/>
            </a:pPr>
            <a:r>
              <a:rPr lang="en-US" sz="1800" dirty="0">
                <a:ea typeface="+mn-lt"/>
                <a:cs typeface="Calibri" panose="020F0502020204030204" pitchFamily="34" charset="0"/>
              </a:rPr>
              <a:t>Production delays, stoppages and decreases in Product Availability </a:t>
            </a:r>
            <a:endParaRPr lang="en-US" sz="1800" dirty="0">
              <a:ea typeface="Calibri" panose="020F0502020204030204"/>
              <a:cs typeface="Calibri" panose="020F0502020204030204" pitchFamily="34" charset="0"/>
            </a:endParaRPr>
          </a:p>
        </p:txBody>
      </p:sp>
      <p:pic>
        <p:nvPicPr>
          <p:cNvPr id="15" name="Picture 4" descr="A picture containing text, sign, clipart&#10;&#10;Description automatically generated">
            <a:extLst>
              <a:ext uri="{FF2B5EF4-FFF2-40B4-BE49-F238E27FC236}">
                <a16:creationId xmlns:a16="http://schemas.microsoft.com/office/drawing/2014/main" id="{0F0C2EAE-08D3-6D8E-2F60-892706A82567}"/>
              </a:ext>
            </a:extLst>
          </p:cNvPr>
          <p:cNvPicPr>
            <a:picLocks noChangeAspect="1"/>
          </p:cNvPicPr>
          <p:nvPr/>
        </p:nvPicPr>
        <p:blipFill>
          <a:blip r:embed="rId3"/>
          <a:stretch>
            <a:fillRect/>
          </a:stretch>
        </p:blipFill>
        <p:spPr>
          <a:xfrm rot="10800000" flipH="1">
            <a:off x="8117160" y="5032757"/>
            <a:ext cx="1161198" cy="1558496"/>
          </a:xfrm>
          <a:prstGeom prst="rect">
            <a:avLst/>
          </a:prstGeom>
        </p:spPr>
      </p:pic>
      <p:pic>
        <p:nvPicPr>
          <p:cNvPr id="17" name="Picture 4" descr="A picture containing text, sign, clipart&#10;&#10;Description automatically generated">
            <a:extLst>
              <a:ext uri="{FF2B5EF4-FFF2-40B4-BE49-F238E27FC236}">
                <a16:creationId xmlns:a16="http://schemas.microsoft.com/office/drawing/2014/main" id="{02BEA829-85BC-9D33-5925-310A184B7146}"/>
              </a:ext>
            </a:extLst>
          </p:cNvPr>
          <p:cNvPicPr>
            <a:picLocks noChangeAspect="1"/>
          </p:cNvPicPr>
          <p:nvPr/>
        </p:nvPicPr>
        <p:blipFill>
          <a:blip r:embed="rId3"/>
          <a:stretch>
            <a:fillRect/>
          </a:stretch>
        </p:blipFill>
        <p:spPr>
          <a:xfrm flipH="1">
            <a:off x="8070810" y="2448448"/>
            <a:ext cx="1253898" cy="2099478"/>
          </a:xfrm>
          <a:prstGeom prst="rect">
            <a:avLst/>
          </a:prstGeom>
        </p:spPr>
      </p:pic>
      <p:sp>
        <p:nvSpPr>
          <p:cNvPr id="5" name="Title 1">
            <a:extLst>
              <a:ext uri="{FF2B5EF4-FFF2-40B4-BE49-F238E27FC236}">
                <a16:creationId xmlns:a16="http://schemas.microsoft.com/office/drawing/2014/main" id="{9FDD26DD-19D8-6E15-3AC2-8BCC9B8FD680}"/>
              </a:ext>
            </a:extLst>
          </p:cNvPr>
          <p:cNvSpPr>
            <a:spLocks noGrp="1"/>
          </p:cNvSpPr>
          <p:nvPr>
            <p:ph type="title"/>
          </p:nvPr>
        </p:nvSpPr>
        <p:spPr>
          <a:xfrm>
            <a:off x="3004593" y="392841"/>
            <a:ext cx="6480720" cy="798481"/>
          </a:xfrm>
        </p:spPr>
        <p:txBody>
          <a:bodyPr/>
          <a:lstStyle/>
          <a:p>
            <a:pPr algn="ctr"/>
            <a:endParaRPr lang="en-US" sz="2400" b="0" dirty="0">
              <a:ea typeface="+mj-lt"/>
              <a:cs typeface="Calibri" panose="020F0502020204030204" pitchFamily="34" charset="0"/>
            </a:endParaRPr>
          </a:p>
          <a:p>
            <a:r>
              <a:rPr lang="en-US" sz="2400" dirty="0">
                <a:solidFill>
                  <a:srgbClr val="0070C0"/>
                </a:solidFill>
                <a:cs typeface="Calibri" panose="020F0502020204030204" pitchFamily="34" charset="0"/>
              </a:rPr>
              <a:t>Case Study 2, cont’d</a:t>
            </a:r>
            <a:endParaRPr lang="en-US" sz="2400" b="0" dirty="0">
              <a:ea typeface="+mj-lt"/>
              <a:cs typeface="Calibri" panose="020F0502020204030204" pitchFamily="34" charset="0"/>
            </a:endParaRPr>
          </a:p>
          <a:p>
            <a:r>
              <a:rPr lang="en-US" sz="2400" b="0" dirty="0">
                <a:solidFill>
                  <a:srgbClr val="0070C0"/>
                </a:solidFill>
                <a:cs typeface="Calibri" panose="020F0502020204030204" pitchFamily="34" charset="0"/>
              </a:rPr>
              <a:t>Role of QRM in Addressing Aging Facility Hazards </a:t>
            </a:r>
            <a:endParaRPr lang="en-US" sz="2400" b="0" dirty="0">
              <a:latin typeface="Calibri" panose="020F0502020204030204" pitchFamily="34" charset="0"/>
              <a:ea typeface="+mj-lt"/>
              <a:cs typeface="Calibri" panose="020F0502020204030204" pitchFamily="34" charset="0"/>
            </a:endParaRPr>
          </a:p>
          <a:p>
            <a:endParaRPr lang="en-US" sz="2400" dirty="0">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A832D21C-7046-C3EA-38D7-88A98D665099}"/>
              </a:ext>
            </a:extLst>
          </p:cNvPr>
          <p:cNvSpPr txBox="1"/>
          <p:nvPr/>
        </p:nvSpPr>
        <p:spPr bwMode="auto">
          <a:xfrm>
            <a:off x="72008" y="6897960"/>
            <a:ext cx="8981256" cy="278239"/>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100" i="1" dirty="0">
                <a:solidFill>
                  <a:schemeClr val="tx1">
                    <a:lumMod val="65000"/>
                    <a:lumOff val="35000"/>
                  </a:schemeClr>
                </a:solidFill>
              </a:rPr>
              <a:t>Note: This slide is based on materials and figures submitted to the ICH Q9(R1) EWG by the </a:t>
            </a:r>
            <a:r>
              <a:rPr lang="en-IE" sz="1100" i="1" dirty="0">
                <a:solidFill>
                  <a:schemeClr val="tx1">
                    <a:lumMod val="65000"/>
                    <a:lumOff val="35000"/>
                  </a:schemeClr>
                </a:solidFill>
              </a:rPr>
              <a:t>Parenteral Drug Association (PDA). </a:t>
            </a:r>
          </a:p>
        </p:txBody>
      </p:sp>
    </p:spTree>
    <p:extLst>
      <p:ext uri="{BB962C8B-B14F-4D97-AF65-F5344CB8AC3E}">
        <p14:creationId xmlns:p14="http://schemas.microsoft.com/office/powerpoint/2010/main" val="13907751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a:extLst>
              <a:ext uri="{FF2B5EF4-FFF2-40B4-BE49-F238E27FC236}">
                <a16:creationId xmlns:a16="http://schemas.microsoft.com/office/drawing/2014/main" id="{FD9D289F-34F4-4985-98D4-2FD49775F396}"/>
              </a:ext>
            </a:extLst>
          </p:cNvPr>
          <p:cNvSpPr>
            <a:spLocks noGrp="1"/>
          </p:cNvSpPr>
          <p:nvPr>
            <p:ph idx="1"/>
          </p:nvPr>
        </p:nvSpPr>
        <p:spPr>
          <a:xfrm>
            <a:off x="312803" y="1209328"/>
            <a:ext cx="9127994" cy="3744416"/>
          </a:xfrm>
        </p:spPr>
        <p:txBody>
          <a:bodyPr>
            <a:normAutofit/>
          </a:bodyPr>
          <a:lstStyle/>
          <a:p>
            <a:pPr marL="0" indent="0">
              <a:buNone/>
            </a:pPr>
            <a:r>
              <a:rPr lang="en-US" altLang="en-US" sz="1900" dirty="0">
                <a:cs typeface="Calibri" panose="020F0502020204030204" pitchFamily="34" charset="0"/>
              </a:rPr>
              <a:t>The facility was slow to address operations with excessive variability, and this reactive approach led to unreliable manufacturing and </a:t>
            </a:r>
            <a:r>
              <a:rPr lang="en-US" sz="1900" dirty="0">
                <a:cs typeface="Calibri" panose="020F0502020204030204" pitchFamily="34" charset="0"/>
              </a:rPr>
              <a:t>supply.</a:t>
            </a:r>
          </a:p>
          <a:p>
            <a:pPr marL="487680" indent="-487680"/>
            <a:r>
              <a:rPr lang="en-US" sz="1900" b="0" dirty="0">
                <a:effectLst/>
                <a:ea typeface="Times New Roman" panose="02020603050405020304" pitchFamily="18" charset="0"/>
                <a:cs typeface="Calibri" panose="020F0502020204030204" pitchFamily="34" charset="0"/>
              </a:rPr>
              <a:t>This failure to manage facility lifecycle risks was indicative of faults in the quality system’s ability to implement quality risk management.</a:t>
            </a:r>
          </a:p>
          <a:p>
            <a:pPr marL="487680" indent="-487680"/>
            <a:r>
              <a:rPr lang="en-US" sz="1900" b="0" dirty="0">
                <a:effectLst/>
                <a:ea typeface="Times New Roman" panose="02020603050405020304" pitchFamily="18" charset="0"/>
                <a:cs typeface="Calibri" panose="020F0502020204030204" pitchFamily="34" charset="0"/>
              </a:rPr>
              <a:t>An effective pharmaceutical</a:t>
            </a:r>
            <a:r>
              <a:rPr lang="en-US" sz="1900" b="0" spc="-30" dirty="0">
                <a:effectLst/>
                <a:ea typeface="Times New Roman" panose="02020603050405020304" pitchFamily="18" charset="0"/>
                <a:cs typeface="Calibri" panose="020F0502020204030204" pitchFamily="34" charset="0"/>
              </a:rPr>
              <a:t> </a:t>
            </a:r>
            <a:r>
              <a:rPr lang="en-US" sz="1900" b="0" dirty="0">
                <a:effectLst/>
                <a:ea typeface="Times New Roman" panose="02020603050405020304" pitchFamily="18" charset="0"/>
                <a:cs typeface="Calibri" panose="020F0502020204030204" pitchFamily="34" charset="0"/>
              </a:rPr>
              <a:t>quality</a:t>
            </a:r>
            <a:r>
              <a:rPr lang="en-US" sz="1900" b="0" spc="-35" dirty="0">
                <a:effectLst/>
                <a:ea typeface="Times New Roman" panose="02020603050405020304" pitchFamily="18" charset="0"/>
                <a:cs typeface="Calibri" panose="020F0502020204030204" pitchFamily="34" charset="0"/>
              </a:rPr>
              <a:t> </a:t>
            </a:r>
            <a:r>
              <a:rPr lang="en-US" sz="1900" b="0" dirty="0">
                <a:effectLst/>
                <a:ea typeface="Times New Roman" panose="02020603050405020304" pitchFamily="18" charset="0"/>
                <a:cs typeface="Calibri" panose="020F0502020204030204" pitchFamily="34" charset="0"/>
              </a:rPr>
              <a:t>system,</a:t>
            </a:r>
            <a:r>
              <a:rPr lang="en-US" sz="1900" b="0" spc="-35" dirty="0">
                <a:effectLst/>
                <a:ea typeface="Times New Roman" panose="02020603050405020304" pitchFamily="18" charset="0"/>
                <a:cs typeface="Calibri" panose="020F0502020204030204" pitchFamily="34" charset="0"/>
              </a:rPr>
              <a:t> </a:t>
            </a:r>
            <a:r>
              <a:rPr lang="en-US" sz="1900" b="0" dirty="0">
                <a:effectLst/>
                <a:ea typeface="Times New Roman" panose="02020603050405020304" pitchFamily="18" charset="0"/>
                <a:cs typeface="Calibri" panose="020F0502020204030204" pitchFamily="34" charset="0"/>
              </a:rPr>
              <a:t>including</a:t>
            </a:r>
            <a:r>
              <a:rPr lang="en-US" sz="1900" b="0" spc="-35" dirty="0">
                <a:effectLst/>
                <a:ea typeface="Times New Roman" panose="02020603050405020304" pitchFamily="18" charset="0"/>
                <a:cs typeface="Calibri" panose="020F0502020204030204" pitchFamily="34" charset="0"/>
              </a:rPr>
              <a:t> </a:t>
            </a:r>
            <a:r>
              <a:rPr lang="en-US" sz="1900" b="0" dirty="0">
                <a:effectLst/>
                <a:ea typeface="Times New Roman" panose="02020603050405020304" pitchFamily="18" charset="0"/>
                <a:cs typeface="Calibri" panose="020F0502020204030204" pitchFamily="34" charset="0"/>
              </a:rPr>
              <a:t>management</a:t>
            </a:r>
            <a:r>
              <a:rPr lang="en-US" sz="1900" b="0" spc="-35" dirty="0">
                <a:effectLst/>
                <a:ea typeface="Times New Roman" panose="02020603050405020304" pitchFamily="18" charset="0"/>
                <a:cs typeface="Calibri" panose="020F0502020204030204" pitchFamily="34" charset="0"/>
              </a:rPr>
              <a:t> </a:t>
            </a:r>
            <a:r>
              <a:rPr lang="en-US" sz="1900" b="0" dirty="0">
                <a:effectLst/>
                <a:ea typeface="Times New Roman" panose="02020603050405020304" pitchFamily="18" charset="0"/>
                <a:cs typeface="Calibri" panose="020F0502020204030204" pitchFamily="34" charset="0"/>
              </a:rPr>
              <a:t>responsibilities, uses quality risk management and knowledge management to support effective oversight and response to evolving quality/manufacturing risks.</a:t>
            </a:r>
            <a:r>
              <a:rPr lang="en-US" sz="1900" b="0" dirty="0">
                <a:ea typeface="Times New Roman" panose="02020603050405020304" pitchFamily="18" charset="0"/>
                <a:cs typeface="Calibri" panose="020F0502020204030204" pitchFamily="34" charset="0"/>
              </a:rPr>
              <a:t> </a:t>
            </a:r>
            <a:endParaRPr lang="en-US" sz="1900" b="0" dirty="0">
              <a:effectLst/>
              <a:ea typeface="Times New Roman" panose="02020603050405020304" pitchFamily="18" charset="0"/>
              <a:cs typeface="Calibri" panose="020F0502020204030204" pitchFamily="34" charset="0"/>
            </a:endParaRPr>
          </a:p>
          <a:p>
            <a:pPr marL="792480" lvl="1" indent="-304800"/>
            <a:r>
              <a:rPr lang="en-US" altLang="en-US" sz="1900" b="0" i="1" dirty="0">
                <a:cs typeface="Calibri" panose="020F0502020204030204" pitchFamily="34" charset="0"/>
              </a:rPr>
              <a:t>Ongoing GMP compliance (i.e. sustainable compliance) is maintained through a proactive and prevention-focused quality system.</a:t>
            </a:r>
          </a:p>
        </p:txBody>
      </p:sp>
      <p:pic>
        <p:nvPicPr>
          <p:cNvPr id="4" name="Picture 3">
            <a:extLst>
              <a:ext uri="{FF2B5EF4-FFF2-40B4-BE49-F238E27FC236}">
                <a16:creationId xmlns:a16="http://schemas.microsoft.com/office/drawing/2014/main" id="{98EF44EC-48AB-2890-778C-455364B3D93B}"/>
              </a:ext>
            </a:extLst>
          </p:cNvPr>
          <p:cNvPicPr>
            <a:picLocks noChangeAspect="1"/>
          </p:cNvPicPr>
          <p:nvPr/>
        </p:nvPicPr>
        <p:blipFill>
          <a:blip r:embed="rId3"/>
          <a:stretch>
            <a:fillRect/>
          </a:stretch>
        </p:blipFill>
        <p:spPr>
          <a:xfrm>
            <a:off x="460605" y="4593704"/>
            <a:ext cx="4272179" cy="2209991"/>
          </a:xfrm>
          <a:prstGeom prst="rect">
            <a:avLst/>
          </a:prstGeom>
        </p:spPr>
      </p:pic>
      <p:pic>
        <p:nvPicPr>
          <p:cNvPr id="6" name="Picture 5">
            <a:extLst>
              <a:ext uri="{FF2B5EF4-FFF2-40B4-BE49-F238E27FC236}">
                <a16:creationId xmlns:a16="http://schemas.microsoft.com/office/drawing/2014/main" id="{E4748E44-ABAF-2EDF-A26F-BE1396813286}"/>
              </a:ext>
            </a:extLst>
          </p:cNvPr>
          <p:cNvPicPr>
            <a:picLocks noChangeAspect="1"/>
          </p:cNvPicPr>
          <p:nvPr/>
        </p:nvPicPr>
        <p:blipFill>
          <a:blip r:embed="rId4"/>
          <a:stretch>
            <a:fillRect/>
          </a:stretch>
        </p:blipFill>
        <p:spPr>
          <a:xfrm>
            <a:off x="5020818" y="4593705"/>
            <a:ext cx="4419979" cy="2209990"/>
          </a:xfrm>
          <a:prstGeom prst="rect">
            <a:avLst/>
          </a:prstGeom>
        </p:spPr>
      </p:pic>
      <p:sp>
        <p:nvSpPr>
          <p:cNvPr id="7" name="Title 1">
            <a:extLst>
              <a:ext uri="{FF2B5EF4-FFF2-40B4-BE49-F238E27FC236}">
                <a16:creationId xmlns:a16="http://schemas.microsoft.com/office/drawing/2014/main" id="{E615164A-6F85-97D1-B995-0BA392133BA2}"/>
              </a:ext>
            </a:extLst>
          </p:cNvPr>
          <p:cNvSpPr>
            <a:spLocks noGrp="1"/>
          </p:cNvSpPr>
          <p:nvPr>
            <p:ph type="title"/>
          </p:nvPr>
        </p:nvSpPr>
        <p:spPr>
          <a:xfrm>
            <a:off x="3004592" y="345232"/>
            <a:ext cx="6912768" cy="798481"/>
          </a:xfrm>
        </p:spPr>
        <p:txBody>
          <a:bodyPr/>
          <a:lstStyle/>
          <a:p>
            <a:pPr algn="l"/>
            <a:endParaRPr lang="en-US" sz="2400" b="0" dirty="0">
              <a:ea typeface="+mj-lt"/>
              <a:cs typeface="Calibri" panose="020F0502020204030204" pitchFamily="34" charset="0"/>
            </a:endParaRPr>
          </a:p>
          <a:p>
            <a:pPr algn="l"/>
            <a:r>
              <a:rPr lang="en-US" sz="2400" dirty="0">
                <a:solidFill>
                  <a:srgbClr val="0070C0"/>
                </a:solidFill>
                <a:cs typeface="Calibri" panose="020F0502020204030204" pitchFamily="34" charset="0"/>
              </a:rPr>
              <a:t>Case Study 2, cont’d</a:t>
            </a:r>
            <a:endParaRPr lang="en-US" sz="2400" b="0" dirty="0">
              <a:ea typeface="+mj-lt"/>
              <a:cs typeface="Calibri" panose="020F0502020204030204" pitchFamily="34" charset="0"/>
            </a:endParaRPr>
          </a:p>
          <a:p>
            <a:pPr algn="l"/>
            <a:r>
              <a:rPr lang="en-US" sz="2400" b="0" dirty="0">
                <a:solidFill>
                  <a:srgbClr val="0070C0"/>
                </a:solidFill>
                <a:cs typeface="Calibri" panose="020F0502020204030204" pitchFamily="34" charset="0"/>
              </a:rPr>
              <a:t>Role of QRM in Addressing Aging Facility Hazards </a:t>
            </a:r>
            <a:endParaRPr lang="en-US" sz="2400" b="0" dirty="0">
              <a:ea typeface="+mj-lt"/>
              <a:cs typeface="Calibri" panose="020F0502020204030204" pitchFamily="34" charset="0"/>
            </a:endParaRPr>
          </a:p>
          <a:p>
            <a:pPr algn="l"/>
            <a:endParaRPr lang="en-US" sz="2400" dirty="0">
              <a:cs typeface="Calibri" panose="020F0502020204030204" pitchFamily="34" charset="0"/>
            </a:endParaRPr>
          </a:p>
        </p:txBody>
      </p:sp>
      <p:sp>
        <p:nvSpPr>
          <p:cNvPr id="2" name="TextBox 1">
            <a:extLst>
              <a:ext uri="{FF2B5EF4-FFF2-40B4-BE49-F238E27FC236}">
                <a16:creationId xmlns:a16="http://schemas.microsoft.com/office/drawing/2014/main" id="{5C6F8FB7-003F-C2ED-C810-84641220C394}"/>
              </a:ext>
            </a:extLst>
          </p:cNvPr>
          <p:cNvSpPr txBox="1"/>
          <p:nvPr/>
        </p:nvSpPr>
        <p:spPr bwMode="auto">
          <a:xfrm>
            <a:off x="460605" y="6908515"/>
            <a:ext cx="8981256" cy="26387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and figures submitted to the ICH Q9(R1) EWG by the </a:t>
            </a:r>
            <a:r>
              <a:rPr lang="en-IE" sz="1000" i="1" dirty="0">
                <a:solidFill>
                  <a:schemeClr val="tx1">
                    <a:lumMod val="65000"/>
                    <a:lumOff val="35000"/>
                  </a:schemeClr>
                </a:solidFill>
              </a:rPr>
              <a:t>Parenteral Drug Association (PDA). </a:t>
            </a:r>
          </a:p>
        </p:txBody>
      </p:sp>
    </p:spTree>
    <p:extLst>
      <p:ext uri="{BB962C8B-B14F-4D97-AF65-F5344CB8AC3E}">
        <p14:creationId xmlns:p14="http://schemas.microsoft.com/office/powerpoint/2010/main" val="731053358"/>
      </p:ext>
    </p:extLst>
  </p:cSld>
  <p:clrMapOvr>
    <a:masterClrMapping/>
  </p:clrMapOvr>
  <mc:AlternateContent xmlns:mc="http://schemas.openxmlformats.org/markup-compatibility/2006" xmlns:p14="http://schemas.microsoft.com/office/powerpoint/2010/main">
    <mc:Choice Requires="p14">
      <p:transition spd="med" p14:dur="700" advTm="120362">
        <p:fade/>
      </p:transition>
    </mc:Choice>
    <mc:Fallback xmlns="">
      <p:transition spd="med" advTm="120362">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4D4C14B4-AA41-4CEE-8CC0-A7FE8DFD8568}"/>
              </a:ext>
            </a:extLst>
          </p:cNvPr>
          <p:cNvSpPr txBox="1"/>
          <p:nvPr/>
        </p:nvSpPr>
        <p:spPr>
          <a:xfrm>
            <a:off x="306661" y="1514940"/>
            <a:ext cx="9106643" cy="1923604"/>
          </a:xfrm>
          <a:prstGeom prst="rect">
            <a:avLst/>
          </a:prstGeom>
          <a:noFill/>
        </p:spPr>
        <p:txBody>
          <a:bodyPr wrap="square" lIns="91440" tIns="45720" rIns="91440" bIns="45720" anchor="t">
            <a:spAutoFit/>
          </a:bodyPr>
          <a:lstStyle/>
          <a:p>
            <a:pPr>
              <a:lnSpc>
                <a:spcPct val="90000"/>
              </a:lnSpc>
              <a:spcAft>
                <a:spcPts val="1200"/>
              </a:spcAft>
            </a:pPr>
            <a:r>
              <a:rPr lang="en-US" sz="1800" dirty="0">
                <a:latin typeface="+mn-lt"/>
                <a:ea typeface="Calibri" panose="020F0502020204030204" pitchFamily="34" charset="0"/>
                <a:cs typeface="Times New Roman"/>
              </a:rPr>
              <a:t>As a result of repeat critical inspectional issues, followed by official action by the regulatory authorities, the company eventually returned to investing (both OPEX/CAPEX) in the facility. </a:t>
            </a:r>
          </a:p>
          <a:p>
            <a:pPr marL="228600" indent="-228600">
              <a:lnSpc>
                <a:spcPct val="90000"/>
              </a:lnSpc>
              <a:spcAft>
                <a:spcPts val="1200"/>
              </a:spcAft>
              <a:buFont typeface="Arial" panose="020B0604020202020204" pitchFamily="34" charset="0"/>
              <a:buChar char="•"/>
            </a:pPr>
            <a:r>
              <a:rPr lang="en-US" sz="1800" b="0" dirty="0">
                <a:latin typeface="+mn-lt"/>
                <a:ea typeface="Calibri" panose="020F0502020204030204" pitchFamily="34" charset="0"/>
                <a:cs typeface="Times New Roman"/>
              </a:rPr>
              <a:t>Consultants were hired to assist in the remediation work.  The estimated OPEX/CAPEX spend for remediation was based on similar projects. </a:t>
            </a:r>
          </a:p>
          <a:p>
            <a:pPr marL="228600" indent="-228600">
              <a:lnSpc>
                <a:spcPct val="90000"/>
              </a:lnSpc>
              <a:spcAft>
                <a:spcPts val="1200"/>
              </a:spcAft>
              <a:buFont typeface="Arial" panose="020B0604020202020204" pitchFamily="34" charset="0"/>
              <a:buChar char="•"/>
            </a:pPr>
            <a:r>
              <a:rPr lang="en-US" sz="1800" b="0" dirty="0">
                <a:latin typeface="+mn-lt"/>
                <a:ea typeface="Calibri" panose="020F0502020204030204" pitchFamily="34" charset="0"/>
                <a:cs typeface="Times New Roman"/>
              </a:rPr>
              <a:t>The chart below shows the OPEX &amp; CAPEX spend over time at the facility</a:t>
            </a:r>
            <a:r>
              <a:rPr lang="en-US" sz="2000" b="0" dirty="0">
                <a:latin typeface="Calibri"/>
                <a:ea typeface="Calibri" panose="020F0502020204030204" pitchFamily="34" charset="0"/>
                <a:cs typeface="Times New Roman"/>
              </a:rPr>
              <a:t>.</a:t>
            </a:r>
          </a:p>
        </p:txBody>
      </p:sp>
      <p:sp>
        <p:nvSpPr>
          <p:cNvPr id="18" name="TextBox 17">
            <a:extLst>
              <a:ext uri="{FF2B5EF4-FFF2-40B4-BE49-F238E27FC236}">
                <a16:creationId xmlns:a16="http://schemas.microsoft.com/office/drawing/2014/main" id="{3BBD58A9-63E9-40AE-9363-343412F8522A}"/>
              </a:ext>
            </a:extLst>
          </p:cNvPr>
          <p:cNvSpPr txBox="1"/>
          <p:nvPr/>
        </p:nvSpPr>
        <p:spPr>
          <a:xfrm>
            <a:off x="434983" y="5499054"/>
            <a:ext cx="9106643" cy="287899"/>
          </a:xfrm>
          <a:prstGeom prst="rect">
            <a:avLst/>
          </a:prstGeom>
          <a:noFill/>
        </p:spPr>
        <p:txBody>
          <a:bodyPr wrap="square" lIns="91440" tIns="45720" rIns="91440" bIns="45720" anchor="t">
            <a:spAutoFit/>
          </a:bodyPr>
          <a:lstStyle/>
          <a:p>
            <a:pPr>
              <a:lnSpc>
                <a:spcPts val="1360"/>
              </a:lnSpc>
              <a:spcAft>
                <a:spcPts val="320"/>
              </a:spcAft>
            </a:pPr>
            <a:r>
              <a:rPr lang="en-US" sz="1800" b="0" dirty="0">
                <a:latin typeface="Calibri"/>
                <a:ea typeface="Calibri" panose="020F0502020204030204" pitchFamily="34" charset="0"/>
                <a:cs typeface="Times New Roman"/>
              </a:rPr>
              <a:t>   </a:t>
            </a:r>
            <a:r>
              <a:rPr lang="en-US" sz="1800" b="0" dirty="0">
                <a:latin typeface="Calibri"/>
                <a:cs typeface="Times New Roman"/>
              </a:rPr>
              <a:t> </a:t>
            </a:r>
            <a:endParaRPr lang="en-US" sz="1800" dirty="0">
              <a:latin typeface="Calibri"/>
            </a:endParaRPr>
          </a:p>
        </p:txBody>
      </p:sp>
      <p:pic>
        <p:nvPicPr>
          <p:cNvPr id="3" name="Picture 2">
            <a:extLst>
              <a:ext uri="{FF2B5EF4-FFF2-40B4-BE49-F238E27FC236}">
                <a16:creationId xmlns:a16="http://schemas.microsoft.com/office/drawing/2014/main" id="{E84D1BA3-3EA0-4772-B58F-E8B23E32D8BF}"/>
              </a:ext>
            </a:extLst>
          </p:cNvPr>
          <p:cNvPicPr>
            <a:picLocks noChangeAspect="1"/>
          </p:cNvPicPr>
          <p:nvPr/>
        </p:nvPicPr>
        <p:blipFill>
          <a:blip r:embed="rId3"/>
          <a:stretch>
            <a:fillRect/>
          </a:stretch>
        </p:blipFill>
        <p:spPr>
          <a:xfrm>
            <a:off x="3964890" y="3657600"/>
            <a:ext cx="5682989" cy="2918460"/>
          </a:xfrm>
          <a:prstGeom prst="rect">
            <a:avLst/>
          </a:prstGeom>
        </p:spPr>
      </p:pic>
      <p:sp>
        <p:nvSpPr>
          <p:cNvPr id="5" name="Title 1">
            <a:extLst>
              <a:ext uri="{FF2B5EF4-FFF2-40B4-BE49-F238E27FC236}">
                <a16:creationId xmlns:a16="http://schemas.microsoft.com/office/drawing/2014/main" id="{E9F6D4AD-49F6-7823-281A-AD08319B12C3}"/>
              </a:ext>
            </a:extLst>
          </p:cNvPr>
          <p:cNvSpPr>
            <a:spLocks noGrp="1"/>
          </p:cNvSpPr>
          <p:nvPr>
            <p:ph type="title"/>
          </p:nvPr>
        </p:nvSpPr>
        <p:spPr>
          <a:xfrm>
            <a:off x="3076600" y="595124"/>
            <a:ext cx="7563771" cy="798481"/>
          </a:xfrm>
        </p:spPr>
        <p:txBody>
          <a:bodyPr/>
          <a:lstStyle/>
          <a:p>
            <a:pPr algn="l"/>
            <a:endParaRPr lang="en-US" sz="2400" b="0" dirty="0">
              <a:latin typeface="Calibri" panose="020F0502020204030204" pitchFamily="34" charset="0"/>
              <a:ea typeface="+mj-lt"/>
              <a:cs typeface="Calibri" panose="020F0502020204030204" pitchFamily="34" charset="0"/>
            </a:endParaRPr>
          </a:p>
          <a:p>
            <a:pPr algn="l"/>
            <a:r>
              <a:rPr lang="en-US" sz="2400" dirty="0">
                <a:solidFill>
                  <a:srgbClr val="0070C0"/>
                </a:solidFill>
                <a:latin typeface="Calibri" panose="020F0502020204030204" pitchFamily="34" charset="0"/>
                <a:cs typeface="Calibri" panose="020F0502020204030204" pitchFamily="34" charset="0"/>
              </a:rPr>
              <a:t>Case Study 2, cont’d</a:t>
            </a:r>
            <a:endParaRPr lang="en-US" sz="2400" b="0" dirty="0">
              <a:latin typeface="Calibri" panose="020F0502020204030204" pitchFamily="34" charset="0"/>
              <a:ea typeface="+mj-lt"/>
              <a:cs typeface="Calibri" panose="020F0502020204030204" pitchFamily="34" charset="0"/>
            </a:endParaRPr>
          </a:p>
          <a:p>
            <a:pPr algn="l"/>
            <a:r>
              <a:rPr lang="en-US" sz="2400" b="0" dirty="0">
                <a:solidFill>
                  <a:srgbClr val="0070C0"/>
                </a:solidFill>
                <a:latin typeface="Calibri" panose="020F0502020204030204" pitchFamily="34" charset="0"/>
                <a:cs typeface="Calibri" panose="020F0502020204030204" pitchFamily="34" charset="0"/>
              </a:rPr>
              <a:t>Role of QRM in Addressing Aging Facility Hazards </a:t>
            </a:r>
            <a:endParaRPr lang="en-US" sz="2400" b="0" dirty="0">
              <a:latin typeface="Calibri" panose="020F0502020204030204" pitchFamily="34" charset="0"/>
              <a:ea typeface="+mj-lt"/>
              <a:cs typeface="Calibri" panose="020F0502020204030204" pitchFamily="34" charset="0"/>
            </a:endParaRPr>
          </a:p>
          <a:p>
            <a:pPr algn="l"/>
            <a:endParaRPr lang="en-US" sz="2400" b="0" dirty="0">
              <a:latin typeface="Calibri" panose="020F0502020204030204" pitchFamily="34" charset="0"/>
              <a:ea typeface="+mj-lt"/>
              <a:cs typeface="Calibri" panose="020F0502020204030204" pitchFamily="34" charset="0"/>
            </a:endParaRPr>
          </a:p>
          <a:p>
            <a:pPr algn="l"/>
            <a:endParaRPr lang="en-US" sz="2400" dirty="0">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BCCB9496-AE24-9071-5571-CB5F7EEF395F}"/>
              </a:ext>
            </a:extLst>
          </p:cNvPr>
          <p:cNvSpPr txBox="1"/>
          <p:nvPr/>
        </p:nvSpPr>
        <p:spPr>
          <a:xfrm>
            <a:off x="268288" y="3755322"/>
            <a:ext cx="3611966" cy="2834622"/>
          </a:xfrm>
          <a:prstGeom prst="rect">
            <a:avLst/>
          </a:prstGeom>
          <a:noFill/>
        </p:spPr>
        <p:txBody>
          <a:bodyPr wrap="square" lIns="91440" tIns="45720" rIns="91440" bIns="45720" anchor="t">
            <a:spAutoFit/>
          </a:bodyPr>
          <a:lstStyle/>
          <a:p>
            <a:pPr marL="228600" indent="-228600" algn="just">
              <a:lnSpc>
                <a:spcPct val="90000"/>
              </a:lnSpc>
              <a:spcAft>
                <a:spcPts val="1200"/>
              </a:spcAft>
              <a:buFont typeface="Arial" panose="020B0604020202020204" pitchFamily="34" charset="0"/>
              <a:buChar char="•"/>
            </a:pPr>
            <a:r>
              <a:rPr lang="en-US" sz="1800" b="0" dirty="0">
                <a:latin typeface="+mn-lt"/>
                <a:ea typeface="Calibri" panose="020F0502020204030204" pitchFamily="34" charset="0"/>
                <a:cs typeface="Times New Roman"/>
              </a:rPr>
              <a:t>In this case, </a:t>
            </a:r>
            <a:r>
              <a:rPr lang="en-US" sz="1800" dirty="0">
                <a:latin typeface="+mn-lt"/>
                <a:ea typeface="Calibri" panose="020F0502020204030204" pitchFamily="34" charset="0"/>
                <a:cs typeface="Times New Roman"/>
              </a:rPr>
              <a:t>QRM principles had not been effectively used </a:t>
            </a:r>
            <a:r>
              <a:rPr lang="en-US" sz="1800" b="0" dirty="0">
                <a:latin typeface="+mn-lt"/>
                <a:ea typeface="Calibri" panose="020F0502020204030204" pitchFamily="34" charset="0"/>
                <a:cs typeface="Times New Roman"/>
              </a:rPr>
              <a:t>to help determine the required OPEX &amp; CAPEX spend for keeping the facility upgraded and in a state of control, in terms of facility/equipment design, etc.  This ultimately led to increased long-term costs, </a:t>
            </a:r>
            <a:r>
              <a:rPr lang="en-US" sz="1800" dirty="0">
                <a:latin typeface="+mn-lt"/>
                <a:ea typeface="Calibri" panose="020F0502020204030204" pitchFamily="34" charset="0"/>
                <a:cs typeface="Times New Roman"/>
              </a:rPr>
              <a:t>and it had an adverse impact on product availability.  </a:t>
            </a:r>
          </a:p>
        </p:txBody>
      </p:sp>
      <p:sp>
        <p:nvSpPr>
          <p:cNvPr id="2" name="TextBox 1">
            <a:extLst>
              <a:ext uri="{FF2B5EF4-FFF2-40B4-BE49-F238E27FC236}">
                <a16:creationId xmlns:a16="http://schemas.microsoft.com/office/drawing/2014/main" id="{FB4785DB-791A-EAEB-9439-0537AC9326AA}"/>
              </a:ext>
            </a:extLst>
          </p:cNvPr>
          <p:cNvSpPr txBox="1"/>
          <p:nvPr/>
        </p:nvSpPr>
        <p:spPr bwMode="auto">
          <a:xfrm>
            <a:off x="484312" y="6795116"/>
            <a:ext cx="8568952" cy="26387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2">
                    <a:lumMod val="75000"/>
                  </a:schemeClr>
                </a:solidFill>
              </a:rPr>
              <a:t>Note: This slide is based on materials and figures submitted to the ICH Q9(R1) EWG by the </a:t>
            </a:r>
            <a:r>
              <a:rPr lang="en-IE" sz="1000" i="1" dirty="0">
                <a:solidFill>
                  <a:schemeClr val="tx2">
                    <a:lumMod val="75000"/>
                  </a:schemeClr>
                </a:solidFill>
              </a:rPr>
              <a:t>Parenteral Drug Association (PDA). </a:t>
            </a:r>
          </a:p>
        </p:txBody>
      </p:sp>
    </p:spTree>
    <p:extLst>
      <p:ext uri="{BB962C8B-B14F-4D97-AF65-F5344CB8AC3E}">
        <p14:creationId xmlns:p14="http://schemas.microsoft.com/office/powerpoint/2010/main" val="2928985492"/>
      </p:ext>
    </p:extLst>
  </p:cSld>
  <p:clrMapOvr>
    <a:overrideClrMapping bg1="dk1" tx1="lt1" bg2="dk2" tx2="lt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4D4C14B4-AA41-4CEE-8CC0-A7FE8DFD8568}"/>
              </a:ext>
            </a:extLst>
          </p:cNvPr>
          <p:cNvSpPr txBox="1"/>
          <p:nvPr/>
        </p:nvSpPr>
        <p:spPr>
          <a:xfrm>
            <a:off x="196280" y="1550510"/>
            <a:ext cx="9224645" cy="1089529"/>
          </a:xfrm>
          <a:prstGeom prst="rect">
            <a:avLst/>
          </a:prstGeom>
          <a:noFill/>
        </p:spPr>
        <p:txBody>
          <a:bodyPr wrap="square" lIns="91440" tIns="45720" rIns="91440" bIns="45720" anchor="t">
            <a:spAutoFit/>
          </a:bodyPr>
          <a:lstStyle/>
          <a:p>
            <a:pPr algn="just">
              <a:lnSpc>
                <a:spcPct val="90000"/>
              </a:lnSpc>
              <a:spcAft>
                <a:spcPts val="1800"/>
              </a:spcAft>
            </a:pPr>
            <a:r>
              <a:rPr lang="en-US" sz="1800" dirty="0">
                <a:latin typeface="+mn-lt"/>
                <a:ea typeface="Calibri" panose="020F0502020204030204" pitchFamily="34" charset="0"/>
                <a:cs typeface="Times New Roman"/>
              </a:rPr>
              <a:t>Conversely, a company that consistently reinvested in a facility over time (driven by QRM principles) and which made timely upgrades in facility/equipment design, etc., had long-term cost savings, fewer production delays and stoppages, and fewer supply interruptions. </a:t>
            </a:r>
          </a:p>
        </p:txBody>
      </p:sp>
      <p:sp>
        <p:nvSpPr>
          <p:cNvPr id="18" name="TextBox 17">
            <a:extLst>
              <a:ext uri="{FF2B5EF4-FFF2-40B4-BE49-F238E27FC236}">
                <a16:creationId xmlns:a16="http://schemas.microsoft.com/office/drawing/2014/main" id="{3BBD58A9-63E9-40AE-9363-343412F8522A}"/>
              </a:ext>
            </a:extLst>
          </p:cNvPr>
          <p:cNvSpPr txBox="1"/>
          <p:nvPr/>
        </p:nvSpPr>
        <p:spPr>
          <a:xfrm>
            <a:off x="413456" y="5868062"/>
            <a:ext cx="9106643" cy="489878"/>
          </a:xfrm>
          <a:prstGeom prst="rect">
            <a:avLst/>
          </a:prstGeom>
          <a:noFill/>
        </p:spPr>
        <p:txBody>
          <a:bodyPr wrap="square" lIns="91440" tIns="45720" rIns="91440" bIns="45720" anchor="t">
            <a:spAutoFit/>
          </a:bodyPr>
          <a:lstStyle/>
          <a:p>
            <a:pPr>
              <a:lnSpc>
                <a:spcPts val="1360"/>
              </a:lnSpc>
              <a:spcAft>
                <a:spcPts val="320"/>
              </a:spcAft>
            </a:pPr>
            <a:r>
              <a:rPr lang="en-US" sz="1800" b="0" dirty="0">
                <a:latin typeface="Calibri"/>
                <a:ea typeface="Calibri" panose="020F0502020204030204" pitchFamily="34" charset="0"/>
                <a:cs typeface="Times New Roman"/>
              </a:rPr>
              <a:t>   </a:t>
            </a:r>
            <a:r>
              <a:rPr lang="en-US" sz="1800" b="0" dirty="0">
                <a:latin typeface="Calibri"/>
                <a:cs typeface="Times New Roman"/>
              </a:rPr>
              <a:t> </a:t>
            </a:r>
            <a:endParaRPr lang="en-US" sz="1800" dirty="0">
              <a:latin typeface="Calibri"/>
            </a:endParaRPr>
          </a:p>
          <a:p>
            <a:pPr marL="285750" indent="-285750">
              <a:lnSpc>
                <a:spcPts val="1360"/>
              </a:lnSpc>
              <a:spcAft>
                <a:spcPts val="320"/>
              </a:spcAft>
              <a:buFont typeface="Arial" pitchFamily="18" charset="0"/>
              <a:buChar char="•"/>
            </a:pPr>
            <a:endParaRPr lang="en-US" sz="1800" b="0" dirty="0">
              <a:latin typeface="Calibri"/>
              <a:cs typeface="Lucida Sans Unicode"/>
            </a:endParaRPr>
          </a:p>
        </p:txBody>
      </p:sp>
      <p:pic>
        <p:nvPicPr>
          <p:cNvPr id="11" name="Picture 10">
            <a:extLst>
              <a:ext uri="{FF2B5EF4-FFF2-40B4-BE49-F238E27FC236}">
                <a16:creationId xmlns:a16="http://schemas.microsoft.com/office/drawing/2014/main" id="{B31150A6-2A97-483F-BFC4-3C50EA2605DA}"/>
              </a:ext>
            </a:extLst>
          </p:cNvPr>
          <p:cNvPicPr>
            <a:picLocks noChangeAspect="1"/>
          </p:cNvPicPr>
          <p:nvPr/>
        </p:nvPicPr>
        <p:blipFill>
          <a:blip r:embed="rId3"/>
          <a:stretch>
            <a:fillRect/>
          </a:stretch>
        </p:blipFill>
        <p:spPr>
          <a:xfrm>
            <a:off x="3849157" y="3009528"/>
            <a:ext cx="5694235" cy="3198203"/>
          </a:xfrm>
          <a:prstGeom prst="rect">
            <a:avLst/>
          </a:prstGeom>
        </p:spPr>
      </p:pic>
      <p:sp>
        <p:nvSpPr>
          <p:cNvPr id="4" name="Title 1">
            <a:extLst>
              <a:ext uri="{FF2B5EF4-FFF2-40B4-BE49-F238E27FC236}">
                <a16:creationId xmlns:a16="http://schemas.microsoft.com/office/drawing/2014/main" id="{8F613586-F4B4-4948-EDAD-33FC2F6F68E7}"/>
              </a:ext>
            </a:extLst>
          </p:cNvPr>
          <p:cNvSpPr>
            <a:spLocks noGrp="1"/>
          </p:cNvSpPr>
          <p:nvPr>
            <p:ph type="title"/>
          </p:nvPr>
        </p:nvSpPr>
        <p:spPr>
          <a:xfrm>
            <a:off x="3004592" y="382540"/>
            <a:ext cx="6696744" cy="798481"/>
          </a:xfrm>
        </p:spPr>
        <p:txBody>
          <a:bodyPr/>
          <a:lstStyle/>
          <a:p>
            <a:pPr algn="l"/>
            <a:endParaRPr lang="en-US" sz="2400" b="0" dirty="0">
              <a:ea typeface="+mj-lt"/>
              <a:cs typeface="Calibri" panose="020F0502020204030204" pitchFamily="34" charset="0"/>
            </a:endParaRPr>
          </a:p>
          <a:p>
            <a:pPr algn="l"/>
            <a:r>
              <a:rPr lang="en-US" sz="2400" dirty="0">
                <a:solidFill>
                  <a:srgbClr val="0070C0"/>
                </a:solidFill>
                <a:cs typeface="Calibri" panose="020F0502020204030204" pitchFamily="34" charset="0"/>
              </a:rPr>
              <a:t>Case Study 2, cont’d</a:t>
            </a:r>
            <a:endParaRPr lang="en-US" sz="2400" b="0" dirty="0">
              <a:ea typeface="+mj-lt"/>
              <a:cs typeface="Calibri" panose="020F0502020204030204" pitchFamily="34" charset="0"/>
            </a:endParaRPr>
          </a:p>
          <a:p>
            <a:pPr algn="l"/>
            <a:r>
              <a:rPr lang="en-US" sz="2400" b="0" dirty="0">
                <a:solidFill>
                  <a:srgbClr val="0070C0"/>
                </a:solidFill>
                <a:cs typeface="Calibri" panose="020F0502020204030204" pitchFamily="34" charset="0"/>
              </a:rPr>
              <a:t>Role of QRM in Addressing Aging Facility Hazards </a:t>
            </a:r>
            <a:endParaRPr lang="en-US" sz="2400" b="0" dirty="0">
              <a:ea typeface="+mj-lt"/>
              <a:cs typeface="Calibri" panose="020F0502020204030204" pitchFamily="34" charset="0"/>
            </a:endParaRPr>
          </a:p>
          <a:p>
            <a:pPr algn="l"/>
            <a:endParaRPr lang="en-US" sz="2400" dirty="0">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A2F3F73B-D121-3354-693D-E5F49D1F9822}"/>
              </a:ext>
            </a:extLst>
          </p:cNvPr>
          <p:cNvSpPr txBox="1"/>
          <p:nvPr/>
        </p:nvSpPr>
        <p:spPr>
          <a:xfrm>
            <a:off x="82428" y="2994765"/>
            <a:ext cx="3680155" cy="2997744"/>
          </a:xfrm>
          <a:prstGeom prst="rect">
            <a:avLst/>
          </a:prstGeom>
          <a:noFill/>
        </p:spPr>
        <p:txBody>
          <a:bodyPr wrap="square" lIns="91440" tIns="45720" rIns="91440" bIns="45720" anchor="t">
            <a:spAutoFit/>
          </a:bodyPr>
          <a:lstStyle/>
          <a:p>
            <a:pPr marL="228600" indent="-228600" algn="just">
              <a:lnSpc>
                <a:spcPct val="90000"/>
              </a:lnSpc>
              <a:spcAft>
                <a:spcPts val="1800"/>
              </a:spcAft>
              <a:buFont typeface="Arial" panose="020B0604020202020204" pitchFamily="34" charset="0"/>
              <a:buChar char="•"/>
            </a:pPr>
            <a:r>
              <a:rPr lang="en-US" sz="1800" b="0" dirty="0">
                <a:latin typeface="+mn-lt"/>
                <a:ea typeface="Calibri" panose="020F0502020204030204" pitchFamily="34" charset="0"/>
                <a:cs typeface="Times New Roman"/>
              </a:rPr>
              <a:t>The graph below shows the estimated yearly OPEX/CAPEX spend. </a:t>
            </a:r>
          </a:p>
          <a:p>
            <a:pPr marL="228600" indent="-228600" algn="just">
              <a:lnSpc>
                <a:spcPct val="90000"/>
              </a:lnSpc>
              <a:spcAft>
                <a:spcPts val="1200"/>
              </a:spcAft>
              <a:buFont typeface="Arial" panose="020B0604020202020204" pitchFamily="34" charset="0"/>
              <a:buChar char="•"/>
            </a:pPr>
            <a:r>
              <a:rPr lang="en-US" sz="1800" b="0" dirty="0">
                <a:latin typeface="+mn-lt"/>
                <a:cs typeface="Lucida Sans Unicode"/>
              </a:rPr>
              <a:t>Facilities that </a:t>
            </a:r>
            <a:r>
              <a:rPr lang="en-US" sz="1800" dirty="0">
                <a:latin typeface="+mn-lt"/>
                <a:cs typeface="Lucida Sans Unicode"/>
              </a:rPr>
              <a:t>use QRM effectively </a:t>
            </a:r>
            <a:r>
              <a:rPr lang="en-US" sz="1800" b="0" dirty="0">
                <a:latin typeface="+mn-lt"/>
                <a:cs typeface="Lucida Sans Unicode"/>
              </a:rPr>
              <a:t>and on an ongoing basis</a:t>
            </a:r>
            <a:r>
              <a:rPr lang="en-US" sz="1800" dirty="0">
                <a:latin typeface="+mn-lt"/>
                <a:cs typeface="Lucida Sans Unicode"/>
              </a:rPr>
              <a:t> </a:t>
            </a:r>
            <a:r>
              <a:rPr lang="en-US" sz="1800" b="0" dirty="0">
                <a:latin typeface="+mn-lt"/>
                <a:cs typeface="Lucida Sans Unicode"/>
              </a:rPr>
              <a:t>as a tool for continual improvement, should manage product availability risks over time more effectively.</a:t>
            </a:r>
            <a:endParaRPr lang="en-US" sz="1800" dirty="0">
              <a:latin typeface="+mn-lt"/>
            </a:endParaRPr>
          </a:p>
          <a:p>
            <a:pPr marL="228600" indent="-228600">
              <a:lnSpc>
                <a:spcPct val="90000"/>
              </a:lnSpc>
              <a:spcAft>
                <a:spcPts val="1200"/>
              </a:spcAft>
              <a:buFont typeface="Arial" panose="020B0604020202020204" pitchFamily="34" charset="0"/>
              <a:buChar char="•"/>
            </a:pPr>
            <a:endParaRPr lang="en-US" sz="2000" b="0" dirty="0">
              <a:latin typeface="Calibri"/>
              <a:ea typeface="Calibri" panose="020F0502020204030204" pitchFamily="34" charset="0"/>
              <a:cs typeface="Times New Roman"/>
            </a:endParaRPr>
          </a:p>
        </p:txBody>
      </p:sp>
      <p:sp>
        <p:nvSpPr>
          <p:cNvPr id="2" name="TextBox 1">
            <a:extLst>
              <a:ext uri="{FF2B5EF4-FFF2-40B4-BE49-F238E27FC236}">
                <a16:creationId xmlns:a16="http://schemas.microsoft.com/office/drawing/2014/main" id="{982B1580-44C7-4962-F92E-854E0A99DAF4}"/>
              </a:ext>
            </a:extLst>
          </p:cNvPr>
          <p:cNvSpPr txBox="1"/>
          <p:nvPr/>
        </p:nvSpPr>
        <p:spPr bwMode="auto">
          <a:xfrm>
            <a:off x="317974" y="6800722"/>
            <a:ext cx="8981256" cy="26387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2">
                    <a:lumMod val="75000"/>
                  </a:schemeClr>
                </a:solidFill>
              </a:rPr>
              <a:t>Note: This slide is based on materials and figures submitted to the ICH Q9(R1) EWG by the </a:t>
            </a:r>
            <a:r>
              <a:rPr lang="en-IE" sz="1000" i="1" dirty="0">
                <a:solidFill>
                  <a:schemeClr val="tx2">
                    <a:lumMod val="75000"/>
                  </a:schemeClr>
                </a:solidFill>
              </a:rPr>
              <a:t>Parenteral Drug Association (PDA). </a:t>
            </a:r>
          </a:p>
        </p:txBody>
      </p:sp>
    </p:spTree>
    <p:extLst>
      <p:ext uri="{BB962C8B-B14F-4D97-AF65-F5344CB8AC3E}">
        <p14:creationId xmlns:p14="http://schemas.microsoft.com/office/powerpoint/2010/main" val="586866294"/>
      </p:ext>
    </p:extLst>
  </p:cSld>
  <p:clrMapOvr>
    <a:overrideClrMapping bg1="dk1" tx1="lt1" bg2="dk2" tx2="lt2" accent1="accent1" accent2="accent2" accent3="accent3" accent4="accent4" accent5="accent5" accent6="accent6" hlink="hlink" folHlink="folHlink"/>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B89B0-018E-8B4F-2712-9685D3BD3F34}"/>
              </a:ext>
            </a:extLst>
          </p:cNvPr>
          <p:cNvSpPr>
            <a:spLocks noGrp="1"/>
          </p:cNvSpPr>
          <p:nvPr>
            <p:ph type="title"/>
          </p:nvPr>
        </p:nvSpPr>
        <p:spPr>
          <a:xfrm>
            <a:off x="3141532" y="537929"/>
            <a:ext cx="7563771" cy="790575"/>
          </a:xfrm>
        </p:spPr>
        <p:txBody>
          <a:bodyPr/>
          <a:lstStyle/>
          <a:p>
            <a:pPr algn="ctr"/>
            <a:endParaRPr lang="en-US" sz="2400" b="0" dirty="0">
              <a:ea typeface="+mj-lt"/>
              <a:cs typeface="+mj-lt"/>
            </a:endParaRPr>
          </a:p>
          <a:p>
            <a:endParaRPr lang="en-US" sz="1800" b="0">
              <a:ea typeface="+mj-lt"/>
              <a:cs typeface="+mj-lt"/>
            </a:endParaRPr>
          </a:p>
          <a:p>
            <a:pPr algn="ctr"/>
            <a:endParaRPr lang="en-US" sz="2400" b="0" dirty="0">
              <a:ea typeface="+mj-lt"/>
              <a:cs typeface="+mj-lt"/>
            </a:endParaRPr>
          </a:p>
          <a:p>
            <a:pPr algn="ctr"/>
            <a:endParaRPr lang="en-US" sz="2400" b="0" dirty="0">
              <a:ea typeface="+mj-lt"/>
              <a:cs typeface="+mj-lt"/>
            </a:endParaRPr>
          </a:p>
          <a:p>
            <a:endParaRPr lang="en-US" sz="2400" dirty="0"/>
          </a:p>
        </p:txBody>
      </p:sp>
      <p:sp>
        <p:nvSpPr>
          <p:cNvPr id="7" name="Content Placeholder 6">
            <a:extLst>
              <a:ext uri="{FF2B5EF4-FFF2-40B4-BE49-F238E27FC236}">
                <a16:creationId xmlns:a16="http://schemas.microsoft.com/office/drawing/2014/main" id="{04511AE1-2C4D-AC63-0BB3-4DED1E084BEE}"/>
              </a:ext>
            </a:extLst>
          </p:cNvPr>
          <p:cNvSpPr>
            <a:spLocks noGrp="1"/>
          </p:cNvSpPr>
          <p:nvPr>
            <p:ph idx="4294967295"/>
          </p:nvPr>
        </p:nvSpPr>
        <p:spPr>
          <a:xfrm>
            <a:off x="568938" y="1824076"/>
            <a:ext cx="9066366" cy="5353050"/>
          </a:xfrm>
        </p:spPr>
        <p:txBody>
          <a:bodyPr vert="horz" lIns="91440" tIns="45720" rIns="91440" bIns="45720" rtlCol="0" anchor="t">
            <a:normAutofit/>
          </a:bodyPr>
          <a:lstStyle/>
          <a:p>
            <a:pPr marL="342900" indent="-342900">
              <a:spcBef>
                <a:spcPts val="1200"/>
              </a:spcBef>
            </a:pPr>
            <a:endParaRPr lang="en-US" sz="1800" b="0" dirty="0">
              <a:cs typeface="Arial"/>
            </a:endParaRPr>
          </a:p>
          <a:p>
            <a:pPr marL="342900" indent="-342900"/>
            <a:endParaRPr lang="en-US" sz="2200" b="0" dirty="0">
              <a:cs typeface="Calibri" panose="020F0502020204030204"/>
            </a:endParaRPr>
          </a:p>
          <a:p>
            <a:pPr marL="0" indent="0">
              <a:buNone/>
            </a:pPr>
            <a:endParaRPr lang="en-US" sz="2200" dirty="0">
              <a:cs typeface="Calibri" panose="020F0502020204030204"/>
            </a:endParaRPr>
          </a:p>
        </p:txBody>
      </p:sp>
      <p:sp>
        <p:nvSpPr>
          <p:cNvPr id="5" name="Content Placeholder 2">
            <a:extLst>
              <a:ext uri="{FF2B5EF4-FFF2-40B4-BE49-F238E27FC236}">
                <a16:creationId xmlns:a16="http://schemas.microsoft.com/office/drawing/2014/main" id="{C49F1A1B-6DC4-D69F-A88C-C8082A7A967B}"/>
              </a:ext>
            </a:extLst>
          </p:cNvPr>
          <p:cNvSpPr txBox="1">
            <a:spLocks/>
          </p:cNvSpPr>
          <p:nvPr/>
        </p:nvSpPr>
        <p:spPr>
          <a:xfrm>
            <a:off x="3770720" y="1384043"/>
            <a:ext cx="5468105" cy="2633597"/>
          </a:xfrm>
          <a:prstGeom prst="rect">
            <a:avLst/>
          </a:prstGeom>
        </p:spPr>
        <p:txBody>
          <a:bodyPr vert="horz" lIns="91440" tIns="45720" rIns="91440" bIns="45720" rtlCol="0" anchor="ctr">
            <a:normAutofit fontScale="85000" lnSpcReduction="10000"/>
          </a:bodyPr>
          <a:lstStyle>
            <a:lvl1pPr marL="273050" indent="-273050" algn="l" defTabSz="449263" rtl="0" eaLnBrk="0" fontAlgn="base" hangingPunct="0">
              <a:spcBef>
                <a:spcPct val="50000"/>
              </a:spcBef>
              <a:spcAft>
                <a:spcPct val="0"/>
              </a:spcAft>
              <a:buClr>
                <a:srgbClr val="0093D0"/>
              </a:buClr>
              <a:buSzPct val="120000"/>
              <a:buChar char="•"/>
              <a:defRPr sz="2500" b="1">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3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285750" indent="-285750" algn="just">
              <a:lnSpc>
                <a:spcPct val="100000"/>
              </a:lnSpc>
              <a:spcBef>
                <a:spcPts val="0"/>
              </a:spcBef>
              <a:spcAft>
                <a:spcPts val="800"/>
              </a:spcAft>
              <a:buFont typeface="Arial,Sans-Serif" panose="020B0604020202020204" pitchFamily="34" charset="0"/>
              <a:buChar char="•"/>
            </a:pPr>
            <a:r>
              <a:rPr lang="en-US" sz="1800" b="0" kern="0" dirty="0">
                <a:ea typeface="+mn-lt"/>
                <a:cs typeface="+mn-lt"/>
              </a:rPr>
              <a:t>Structured QRM tools (e.g., FMEA, FMECA, HACCP, FTA, etc.) were used during the remediation work to understand the risks presented by the aged facility (including the risk to product availability) and to help prioritize the remediation activities.</a:t>
            </a:r>
          </a:p>
          <a:p>
            <a:pPr marL="285750" indent="-285750" algn="just">
              <a:lnSpc>
                <a:spcPct val="100000"/>
              </a:lnSpc>
              <a:spcBef>
                <a:spcPts val="0"/>
              </a:spcBef>
              <a:spcAft>
                <a:spcPts val="800"/>
              </a:spcAft>
              <a:buFont typeface="Arial,Sans-Serif" panose="020B0604020202020204" pitchFamily="34" charset="0"/>
              <a:buChar char="•"/>
            </a:pPr>
            <a:r>
              <a:rPr lang="en-US" sz="1800" b="0" kern="0" dirty="0">
                <a:ea typeface="+mn-lt"/>
                <a:cs typeface="+mn-lt"/>
              </a:rPr>
              <a:t>Through this remediation process, the knowledge lost during the period of cost reduction was restored.</a:t>
            </a:r>
          </a:p>
          <a:p>
            <a:pPr marL="285750" indent="-285750" algn="just">
              <a:lnSpc>
                <a:spcPct val="100000"/>
              </a:lnSpc>
              <a:spcBef>
                <a:spcPts val="0"/>
              </a:spcBef>
              <a:spcAft>
                <a:spcPts val="800"/>
              </a:spcAft>
              <a:buFont typeface="Arial,Sans-Serif" panose="020B0604020202020204" pitchFamily="34" charset="0"/>
              <a:buChar char="•"/>
            </a:pPr>
            <a:r>
              <a:rPr lang="en-US" sz="1800" b="0" kern="0" dirty="0">
                <a:ea typeface="+mn-lt"/>
                <a:cs typeface="+mn-lt"/>
              </a:rPr>
              <a:t>The output from this work was an overarching remediation plan with sequences of activities based on risk.</a:t>
            </a:r>
          </a:p>
        </p:txBody>
      </p:sp>
      <p:pic>
        <p:nvPicPr>
          <p:cNvPr id="6" name="Picture 4" descr="A picture containing diagram&#10;&#10;Description automatically generated">
            <a:extLst>
              <a:ext uri="{FF2B5EF4-FFF2-40B4-BE49-F238E27FC236}">
                <a16:creationId xmlns:a16="http://schemas.microsoft.com/office/drawing/2014/main" id="{CA5813C0-419F-05E7-828E-965C17E70738}"/>
              </a:ext>
            </a:extLst>
          </p:cNvPr>
          <p:cNvPicPr>
            <a:picLocks noChangeAspect="1"/>
          </p:cNvPicPr>
          <p:nvPr/>
        </p:nvPicPr>
        <p:blipFill>
          <a:blip r:embed="rId3"/>
          <a:stretch>
            <a:fillRect/>
          </a:stretch>
        </p:blipFill>
        <p:spPr>
          <a:xfrm>
            <a:off x="3825907" y="4120346"/>
            <a:ext cx="5515389" cy="2633598"/>
          </a:xfrm>
          <a:prstGeom prst="rect">
            <a:avLst/>
          </a:prstGeom>
        </p:spPr>
      </p:pic>
      <p:sp>
        <p:nvSpPr>
          <p:cNvPr id="8" name="Title 1">
            <a:extLst>
              <a:ext uri="{FF2B5EF4-FFF2-40B4-BE49-F238E27FC236}">
                <a16:creationId xmlns:a16="http://schemas.microsoft.com/office/drawing/2014/main" id="{6C91A9D3-6326-6F2C-B6E8-E5E1B428A384}"/>
              </a:ext>
            </a:extLst>
          </p:cNvPr>
          <p:cNvSpPr txBox="1">
            <a:spLocks/>
          </p:cNvSpPr>
          <p:nvPr/>
        </p:nvSpPr>
        <p:spPr bwMode="auto">
          <a:xfrm>
            <a:off x="568997" y="2721496"/>
            <a:ext cx="2579611" cy="1428427"/>
          </a:xfrm>
          <a:prstGeom prst="rect">
            <a:avLst/>
          </a:prstGeom>
          <a:noFill/>
          <a:ln w="38100">
            <a:solidFill>
              <a:srgbClr val="0070C0"/>
            </a:solidFill>
            <a:round/>
            <a:headEnd/>
            <a:tailEnd/>
          </a:ln>
        </p:spPr>
        <p:txBody>
          <a:bodyPr vert="horz" wrap="square" lIns="0" tIns="0" rIns="0" bIns="0" numCol="1" anchor="ctr" anchorCtr="0" compatLnSpc="1">
            <a:prstTxWarp prst="textNoShape">
              <a:avLst/>
            </a:prstTxWarp>
            <a:normAutofit/>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pPr algn="ctr"/>
            <a:r>
              <a:rPr lang="en-US" sz="2600" kern="0" dirty="0">
                <a:solidFill>
                  <a:schemeClr val="tx1"/>
                </a:solidFill>
                <a:cs typeface="Calibri Light"/>
              </a:rPr>
              <a:t>QRM-Driven</a:t>
            </a:r>
            <a:br>
              <a:rPr lang="en-US" sz="2600" kern="0" dirty="0">
                <a:solidFill>
                  <a:schemeClr val="tx1"/>
                </a:solidFill>
                <a:cs typeface="Calibri Light"/>
              </a:rPr>
            </a:br>
            <a:r>
              <a:rPr lang="en-US" sz="2600" kern="0" dirty="0">
                <a:solidFill>
                  <a:schemeClr val="tx1"/>
                </a:solidFill>
                <a:cs typeface="Calibri Light"/>
              </a:rPr>
              <a:t>Remediation </a:t>
            </a:r>
          </a:p>
        </p:txBody>
      </p:sp>
      <p:sp>
        <p:nvSpPr>
          <p:cNvPr id="4" name="Title 1">
            <a:extLst>
              <a:ext uri="{FF2B5EF4-FFF2-40B4-BE49-F238E27FC236}">
                <a16:creationId xmlns:a16="http://schemas.microsoft.com/office/drawing/2014/main" id="{9D56DF7D-90C8-300B-BE45-E22852A89FEF}"/>
              </a:ext>
            </a:extLst>
          </p:cNvPr>
          <p:cNvSpPr txBox="1">
            <a:spLocks/>
          </p:cNvSpPr>
          <p:nvPr/>
        </p:nvSpPr>
        <p:spPr bwMode="auto">
          <a:xfrm>
            <a:off x="3004592" y="530023"/>
            <a:ext cx="7563771" cy="798481"/>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endParaRPr lang="en-US" sz="2400" b="0" kern="0" dirty="0">
              <a:ea typeface="+mj-lt"/>
              <a:cs typeface="Calibri" panose="020F0502020204030204" pitchFamily="34" charset="0"/>
            </a:endParaRPr>
          </a:p>
          <a:p>
            <a:r>
              <a:rPr lang="en-US" sz="2400" kern="0" dirty="0">
                <a:solidFill>
                  <a:srgbClr val="0070C0"/>
                </a:solidFill>
                <a:cs typeface="Calibri" panose="020F0502020204030204" pitchFamily="34" charset="0"/>
              </a:rPr>
              <a:t>Case Study 2, cont’d</a:t>
            </a:r>
            <a:endParaRPr lang="en-US" sz="2400" b="0" kern="0" dirty="0">
              <a:ea typeface="+mj-lt"/>
              <a:cs typeface="Calibri" panose="020F0502020204030204" pitchFamily="34" charset="0"/>
            </a:endParaRPr>
          </a:p>
          <a:p>
            <a:r>
              <a:rPr lang="en-US" sz="2400" b="0" kern="0" dirty="0">
                <a:solidFill>
                  <a:srgbClr val="0070C0"/>
                </a:solidFill>
                <a:cs typeface="Calibri" panose="020F0502020204030204" pitchFamily="34" charset="0"/>
              </a:rPr>
              <a:t>Role of QRM in Addressing Aging Facility Hazards </a:t>
            </a:r>
            <a:endParaRPr lang="en-US" sz="2400" b="0" kern="0" dirty="0">
              <a:ea typeface="+mj-lt"/>
              <a:cs typeface="Calibri" panose="020F0502020204030204" pitchFamily="34" charset="0"/>
            </a:endParaRPr>
          </a:p>
          <a:p>
            <a:endParaRPr lang="en-US" sz="2400" b="0" kern="0" dirty="0">
              <a:latin typeface="Calibri" panose="020F0502020204030204" pitchFamily="34" charset="0"/>
              <a:ea typeface="+mj-lt"/>
              <a:cs typeface="Calibri" panose="020F0502020204030204" pitchFamily="34" charset="0"/>
            </a:endParaRPr>
          </a:p>
          <a:p>
            <a:endParaRPr lang="en-US" sz="2400" kern="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470FF181-1AB3-9E37-5F14-85EF6840B89A}"/>
              </a:ext>
            </a:extLst>
          </p:cNvPr>
          <p:cNvSpPr txBox="1"/>
          <p:nvPr/>
        </p:nvSpPr>
        <p:spPr bwMode="auto">
          <a:xfrm>
            <a:off x="203406" y="6837729"/>
            <a:ext cx="8981256" cy="26387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and figures submitted to the ICH Q9(R1) EWG by the </a:t>
            </a:r>
            <a:r>
              <a:rPr lang="en-IE" sz="1000" i="1" dirty="0">
                <a:solidFill>
                  <a:schemeClr val="tx1">
                    <a:lumMod val="65000"/>
                    <a:lumOff val="35000"/>
                  </a:schemeClr>
                </a:solidFill>
              </a:rPr>
              <a:t>Parenteral Drug Association (PDA). </a:t>
            </a:r>
          </a:p>
        </p:txBody>
      </p:sp>
    </p:spTree>
    <p:extLst>
      <p:ext uri="{BB962C8B-B14F-4D97-AF65-F5344CB8AC3E}">
        <p14:creationId xmlns:p14="http://schemas.microsoft.com/office/powerpoint/2010/main" val="21999547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CF5C3DA-76E7-152D-60E2-A7BF73074D55}"/>
              </a:ext>
            </a:extLst>
          </p:cNvPr>
          <p:cNvSpPr txBox="1"/>
          <p:nvPr/>
        </p:nvSpPr>
        <p:spPr>
          <a:xfrm>
            <a:off x="409830" y="1109435"/>
            <a:ext cx="9219498" cy="47084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600"/>
              </a:spcAft>
            </a:pPr>
            <a:r>
              <a:rPr lang="en-US" sz="2400" dirty="0">
                <a:solidFill>
                  <a:srgbClr val="0093D0"/>
                </a:solidFill>
                <a:latin typeface="+mn-lt"/>
                <a:ea typeface="+mj-ea"/>
                <a:cs typeface="Calibri" panose="020F0502020204030204" pitchFamily="34" charset="0"/>
              </a:rPr>
              <a:t>Case Study 2, cont’d - Lessons Learned </a:t>
            </a:r>
            <a:endParaRPr lang="en-US" sz="900" dirty="0">
              <a:solidFill>
                <a:srgbClr val="0093D0"/>
              </a:solidFill>
              <a:latin typeface="+mn-lt"/>
              <a:ea typeface="+mj-ea"/>
              <a:cs typeface="Calibri" panose="020F0502020204030204" pitchFamily="34" charset="0"/>
            </a:endParaRPr>
          </a:p>
          <a:p>
            <a:pPr>
              <a:spcAft>
                <a:spcPts val="1200"/>
              </a:spcAft>
            </a:pPr>
            <a:r>
              <a:rPr lang="en-US" sz="1800" b="0" dirty="0">
                <a:solidFill>
                  <a:schemeClr val="tx1"/>
                </a:solidFill>
                <a:latin typeface="+mn-lt"/>
                <a:cs typeface="Calibri" panose="020F0502020204030204" pitchFamily="34" charset="0"/>
              </a:rPr>
              <a:t>After an initial appropriate use of QRM, management failed to implement QRM during the facility lifecycle. This Inadequate application of QRM included: </a:t>
            </a:r>
          </a:p>
          <a:p>
            <a:pPr marL="342900" indent="-342900">
              <a:spcAft>
                <a:spcPts val="1200"/>
              </a:spcAft>
              <a:buFont typeface="Wingdings" panose="05000000000000000000" pitchFamily="2" charset="2"/>
              <a:buChar char="§"/>
            </a:pPr>
            <a:r>
              <a:rPr lang="en-US" sz="1800" dirty="0">
                <a:solidFill>
                  <a:schemeClr val="tx1"/>
                </a:solidFill>
                <a:latin typeface="+mn-lt"/>
                <a:cs typeface="Calibri" panose="020F0502020204030204" pitchFamily="34" charset="0"/>
              </a:rPr>
              <a:t>Insufficient QRM rigor</a:t>
            </a:r>
          </a:p>
          <a:p>
            <a:pPr marL="1085850" lvl="1" indent="-342900">
              <a:spcAft>
                <a:spcPts val="1200"/>
              </a:spcAft>
              <a:buFont typeface="Wingdings" panose="05000000000000000000" pitchFamily="2" charset="2"/>
              <a:buChar char="Ø"/>
            </a:pPr>
            <a:r>
              <a:rPr lang="en-US" sz="1800" b="0" dirty="0">
                <a:solidFill>
                  <a:schemeClr val="tx1"/>
                </a:solidFill>
                <a:latin typeface="+mn-lt"/>
                <a:cs typeface="Calibri" panose="020F0502020204030204" pitchFamily="34" charset="0"/>
              </a:rPr>
              <a:t>Lack of overall effectiveness of the QRM process at an aging facility led to production delays, stoppages and ultimately increased product availability risks.  </a:t>
            </a:r>
            <a:endParaRPr lang="en-US" sz="1800" dirty="0">
              <a:solidFill>
                <a:schemeClr val="tx1"/>
              </a:solidFill>
              <a:latin typeface="+mn-lt"/>
              <a:cs typeface="Calibri" panose="020F0502020204030204" pitchFamily="34" charset="0"/>
            </a:endParaRPr>
          </a:p>
          <a:p>
            <a:pPr marL="342900" indent="-342900">
              <a:spcAft>
                <a:spcPts val="600"/>
              </a:spcAft>
              <a:buFont typeface="Wingdings" panose="05000000000000000000" pitchFamily="2" charset="2"/>
              <a:buChar char="§"/>
            </a:pPr>
            <a:r>
              <a:rPr lang="en-US" sz="1800" dirty="0">
                <a:solidFill>
                  <a:schemeClr val="tx1"/>
                </a:solidFill>
                <a:latin typeface="+mn-lt"/>
                <a:cs typeface="Calibri" panose="020F0502020204030204" pitchFamily="34" charset="0"/>
              </a:rPr>
              <a:t>Inappropriate (low) level of formality applied to QRM activities</a:t>
            </a:r>
            <a:endParaRPr lang="en-US" sz="1800" b="0" dirty="0">
              <a:solidFill>
                <a:schemeClr val="tx1"/>
              </a:solidFill>
              <a:latin typeface="+mn-lt"/>
              <a:cs typeface="Calibri" panose="020F0502020204030204" pitchFamily="34" charset="0"/>
            </a:endParaRPr>
          </a:p>
          <a:p>
            <a:pPr marL="1085850" lvl="1" indent="-342900">
              <a:spcAft>
                <a:spcPts val="1200"/>
              </a:spcAft>
              <a:buFont typeface="Wingdings" panose="05000000000000000000" pitchFamily="2" charset="2"/>
              <a:buChar char="Ø"/>
            </a:pPr>
            <a:r>
              <a:rPr lang="en-US" sz="1800" b="0" dirty="0">
                <a:solidFill>
                  <a:schemeClr val="tx1"/>
                </a:solidFill>
                <a:latin typeface="+mn-lt"/>
                <a:cs typeface="Calibri" panose="020F0502020204030204" pitchFamily="34" charset="0"/>
              </a:rPr>
              <a:t>Lack of appropriate experts, and insufficient formality,</a:t>
            </a:r>
            <a:r>
              <a:rPr lang="en-US" sz="1800" b="0" i="1" dirty="0">
                <a:solidFill>
                  <a:schemeClr val="tx1"/>
                </a:solidFill>
                <a:latin typeface="+mn-lt"/>
                <a:cs typeface="Calibri" panose="020F0502020204030204" pitchFamily="34" charset="0"/>
              </a:rPr>
              <a:t> </a:t>
            </a:r>
            <a:r>
              <a:rPr lang="en-US" sz="1800" b="0" dirty="0">
                <a:solidFill>
                  <a:schemeClr val="tx1"/>
                </a:solidFill>
                <a:latin typeface="+mn-lt"/>
                <a:cs typeface="Calibri" panose="020F0502020204030204" pitchFamily="34" charset="0"/>
              </a:rPr>
              <a:t>short-circuited the initial benefits of QRM. This contributed to a lack of knowledge that exacerbated the facility deterioration process and resulted in significant quality/manufacturing issues.</a:t>
            </a:r>
          </a:p>
          <a:p>
            <a:pPr marL="342900" indent="-342900">
              <a:spcAft>
                <a:spcPts val="1200"/>
              </a:spcAft>
              <a:buFont typeface="Wingdings" panose="05000000000000000000" pitchFamily="2" charset="2"/>
              <a:buChar char="§"/>
            </a:pPr>
            <a:r>
              <a:rPr lang="en-US" sz="1800" dirty="0">
                <a:solidFill>
                  <a:schemeClr val="tx1"/>
                </a:solidFill>
                <a:latin typeface="+mn-lt"/>
                <a:cs typeface="Calibri" panose="020F0502020204030204" pitchFamily="34" charset="0"/>
              </a:rPr>
              <a:t>Compromised risk-based decision-making </a:t>
            </a:r>
            <a:r>
              <a:rPr lang="en-US" sz="1800" b="0" dirty="0">
                <a:solidFill>
                  <a:schemeClr val="tx1"/>
                </a:solidFill>
                <a:latin typeface="+mn-lt"/>
                <a:cs typeface="Calibri" panose="020F0502020204030204" pitchFamily="34" charset="0"/>
              </a:rPr>
              <a:t>       </a:t>
            </a:r>
            <a:endParaRPr lang="en-US" sz="1800" dirty="0">
              <a:solidFill>
                <a:schemeClr val="tx1"/>
              </a:solidFill>
              <a:latin typeface="+mn-lt"/>
              <a:cs typeface="Calibri" panose="020F0502020204030204" pitchFamily="34" charset="0"/>
            </a:endParaRPr>
          </a:p>
          <a:p>
            <a:pPr marL="1085850" lvl="1" indent="-342900">
              <a:spcAft>
                <a:spcPts val="1200"/>
              </a:spcAft>
              <a:buFont typeface="Wingdings" panose="05000000000000000000" pitchFamily="2" charset="2"/>
              <a:buChar char="Ø"/>
            </a:pPr>
            <a:r>
              <a:rPr lang="en-US" sz="1800" b="0" dirty="0">
                <a:solidFill>
                  <a:schemeClr val="tx1"/>
                </a:solidFill>
                <a:latin typeface="+mn-lt"/>
                <a:cs typeface="Calibri" panose="020F0502020204030204" pitchFamily="34" charset="0"/>
              </a:rPr>
              <a:t>This led to inappropriate resource allocation.</a:t>
            </a:r>
          </a:p>
        </p:txBody>
      </p:sp>
      <p:grpSp>
        <p:nvGrpSpPr>
          <p:cNvPr id="4" name="Group 3">
            <a:extLst>
              <a:ext uri="{FF2B5EF4-FFF2-40B4-BE49-F238E27FC236}">
                <a16:creationId xmlns:a16="http://schemas.microsoft.com/office/drawing/2014/main" id="{3B183062-595A-64AD-9F50-302BED3A0EF7}"/>
              </a:ext>
            </a:extLst>
          </p:cNvPr>
          <p:cNvGrpSpPr/>
          <p:nvPr/>
        </p:nvGrpSpPr>
        <p:grpSpPr>
          <a:xfrm>
            <a:off x="448308" y="5961856"/>
            <a:ext cx="8856984" cy="792089"/>
            <a:chOff x="2950527" y="32094020"/>
            <a:chExt cx="6049163" cy="4799361"/>
          </a:xfrm>
        </p:grpSpPr>
        <p:sp>
          <p:nvSpPr>
            <p:cNvPr id="7" name="Rectangle: Folded Corner 6">
              <a:extLst>
                <a:ext uri="{FF2B5EF4-FFF2-40B4-BE49-F238E27FC236}">
                  <a16:creationId xmlns:a16="http://schemas.microsoft.com/office/drawing/2014/main" id="{62454A66-2B74-6438-B5BF-AC4E51298A98}"/>
                </a:ext>
              </a:extLst>
            </p:cNvPr>
            <p:cNvSpPr/>
            <p:nvPr/>
          </p:nvSpPr>
          <p:spPr bwMode="auto">
            <a:xfrm>
              <a:off x="2950527" y="32094020"/>
              <a:ext cx="6049163" cy="4101237"/>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85725" tIns="42863" rIns="85725" bIns="42863" numCol="1" rtlCol="0" anchor="t" anchorCtr="0" compatLnSpc="1">
              <a:prstTxWarp prst="textNoShape">
                <a:avLst/>
              </a:prstTxWarp>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defTabSz="421184"/>
              <a:endParaRPr lang="en-GB" sz="4875"/>
            </a:p>
          </p:txBody>
        </p:sp>
        <p:sp>
          <p:nvSpPr>
            <p:cNvPr id="8" name="Inhaltsplatzhalter 2">
              <a:extLst>
                <a:ext uri="{FF2B5EF4-FFF2-40B4-BE49-F238E27FC236}">
                  <a16:creationId xmlns:a16="http://schemas.microsoft.com/office/drawing/2014/main" id="{48D4B305-D154-47E8-89EA-8724EB1C9631}"/>
                </a:ext>
              </a:extLst>
            </p:cNvPr>
            <p:cNvSpPr txBox="1">
              <a:spLocks/>
            </p:cNvSpPr>
            <p:nvPr/>
          </p:nvSpPr>
          <p:spPr bwMode="auto">
            <a:xfrm>
              <a:off x="3073207" y="32577760"/>
              <a:ext cx="5835518" cy="4315621"/>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6460" rIns="0" bIns="0" numCol="1" anchor="t" anchorCtr="0" compatLnSpc="1">
              <a:prstTxWarp prst="textNoShape">
                <a:avLst/>
              </a:prstTxWarp>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5pPr>
              <a:lvl6pPr marL="2286000" algn="l" defTabSz="914400" rtl="0" eaLnBrk="1" latinLnBrk="0" hangingPunct="1">
                <a:defRPr sz="5200" b="1" kern="1200">
                  <a:solidFill>
                    <a:schemeClr val="dk1"/>
                  </a:solidFill>
                  <a:latin typeface="+mn-lt"/>
                  <a:ea typeface="+mn-ea"/>
                  <a:cs typeface="+mn-cs"/>
                </a:defRPr>
              </a:lvl6pPr>
              <a:lvl7pPr marL="2743200" algn="l" defTabSz="914400" rtl="0" eaLnBrk="1" latinLnBrk="0" hangingPunct="1">
                <a:defRPr sz="5200" b="1" kern="1200">
                  <a:solidFill>
                    <a:schemeClr val="dk1"/>
                  </a:solidFill>
                  <a:latin typeface="+mn-lt"/>
                  <a:ea typeface="+mn-ea"/>
                  <a:cs typeface="+mn-cs"/>
                </a:defRPr>
              </a:lvl7pPr>
              <a:lvl8pPr marL="3200400" algn="l" defTabSz="914400" rtl="0" eaLnBrk="1" latinLnBrk="0" hangingPunct="1">
                <a:defRPr sz="5200" b="1" kern="1200">
                  <a:solidFill>
                    <a:schemeClr val="dk1"/>
                  </a:solidFill>
                  <a:latin typeface="+mn-lt"/>
                  <a:ea typeface="+mn-ea"/>
                  <a:cs typeface="+mn-cs"/>
                </a:defRPr>
              </a:lvl8pPr>
              <a:lvl9pPr marL="3657600" algn="l" defTabSz="914400" rtl="0" eaLnBrk="1" latinLnBrk="0" hangingPunct="1">
                <a:defRPr sz="5200" b="1" kern="1200">
                  <a:solidFill>
                    <a:schemeClr val="dk1"/>
                  </a:solidFill>
                  <a:latin typeface="+mn-lt"/>
                  <a:ea typeface="+mn-ea"/>
                  <a:cs typeface="+mn-cs"/>
                </a:defRPr>
              </a:lvl9pPr>
            </a:lstStyle>
            <a:p>
              <a:pPr algn="ctr">
                <a:tabLst>
                  <a:tab pos="723900" algn="l"/>
                  <a:tab pos="1447800" algn="l"/>
                  <a:tab pos="2171700" algn="l"/>
                  <a:tab pos="2895600" algn="l"/>
                  <a:tab pos="3619500" algn="l"/>
                  <a:tab pos="4343400" algn="l"/>
                  <a:tab pos="5067300" algn="l"/>
                  <a:tab pos="5791200" algn="l"/>
                </a:tabLst>
              </a:pPr>
              <a:r>
                <a:rPr lang="en-US" sz="1600" b="0" i="1" dirty="0">
                  <a:solidFill>
                    <a:schemeClr val="tx1"/>
                  </a:solidFill>
                  <a:latin typeface="Arial"/>
                  <a:cs typeface="Arial"/>
                </a:rPr>
                <a:t>The use of QRM is part of an effective pharmaceutical quality system and is an important enabler in slowing the facility deterioration process (by timely upgrades). </a:t>
              </a:r>
              <a:endParaRPr lang="en-US" sz="1600" b="0" dirty="0">
                <a:solidFill>
                  <a:schemeClr val="tx1"/>
                </a:solidFill>
                <a:latin typeface="Arial"/>
                <a:cs typeface="Arial"/>
              </a:endParaRPr>
            </a:p>
            <a:p>
              <a:pPr marL="400050" lvl="1" indent="-171450">
                <a:lnSpc>
                  <a:spcPct val="100000"/>
                </a:lnSpc>
                <a:spcAft>
                  <a:spcPts val="640"/>
                </a:spcAft>
                <a:buFont typeface="Arial" panose="020B0604020202020204" pitchFamily="34" charset="0"/>
                <a:buChar char="•"/>
              </a:pPr>
              <a:endParaRPr lang="en-GB" sz="1400" b="0" dirty="0">
                <a:latin typeface="Calibri" panose="020F0502020204030204" pitchFamily="34" charset="0"/>
                <a:cs typeface="Calibri" panose="020F0502020204030204" pitchFamily="34" charset="0"/>
              </a:endParaRPr>
            </a:p>
          </p:txBody>
        </p:sp>
      </p:grpSp>
      <p:sp>
        <p:nvSpPr>
          <p:cNvPr id="3" name="TextBox 2">
            <a:extLst>
              <a:ext uri="{FF2B5EF4-FFF2-40B4-BE49-F238E27FC236}">
                <a16:creationId xmlns:a16="http://schemas.microsoft.com/office/drawing/2014/main" id="{42F6334F-6F9A-337C-9623-F0A2C4FA34AD}"/>
              </a:ext>
            </a:extLst>
          </p:cNvPr>
          <p:cNvSpPr txBox="1"/>
          <p:nvPr/>
        </p:nvSpPr>
        <p:spPr bwMode="auto">
          <a:xfrm>
            <a:off x="0" y="6753945"/>
            <a:ext cx="8981256" cy="278239"/>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100" i="1" dirty="0">
                <a:solidFill>
                  <a:schemeClr val="tx1">
                    <a:lumMod val="65000"/>
                    <a:lumOff val="35000"/>
                  </a:schemeClr>
                </a:solidFill>
              </a:rPr>
              <a:t>Note: This slide is based on </a:t>
            </a:r>
            <a:r>
              <a:rPr lang="en-US" sz="1000" i="1" dirty="0">
                <a:solidFill>
                  <a:schemeClr val="tx1">
                    <a:lumMod val="65000"/>
                    <a:lumOff val="35000"/>
                  </a:schemeClr>
                </a:solidFill>
              </a:rPr>
              <a:t>materials</a:t>
            </a:r>
            <a:r>
              <a:rPr lang="en-US" sz="1100" i="1" dirty="0">
                <a:solidFill>
                  <a:schemeClr val="tx1">
                    <a:lumMod val="65000"/>
                    <a:lumOff val="35000"/>
                  </a:schemeClr>
                </a:solidFill>
              </a:rPr>
              <a:t> and figures submitted to the ICH Q9(R1) EWG by the </a:t>
            </a:r>
            <a:r>
              <a:rPr lang="en-IE" sz="1100" i="1" dirty="0">
                <a:solidFill>
                  <a:schemeClr val="tx1">
                    <a:lumMod val="65000"/>
                    <a:lumOff val="35000"/>
                  </a:schemeClr>
                </a:solidFill>
              </a:rPr>
              <a:t>Parenteral Drug Association (PDA). </a:t>
            </a:r>
          </a:p>
        </p:txBody>
      </p:sp>
    </p:spTree>
    <p:extLst>
      <p:ext uri="{BB962C8B-B14F-4D97-AF65-F5344CB8AC3E}">
        <p14:creationId xmlns:p14="http://schemas.microsoft.com/office/powerpoint/2010/main" val="41747436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DBD2DE5-41D9-CE54-DE1E-B6911C668BDB}"/>
              </a:ext>
            </a:extLst>
          </p:cNvPr>
          <p:cNvSpPr>
            <a:spLocks noGrp="1"/>
          </p:cNvSpPr>
          <p:nvPr>
            <p:ph idx="1"/>
          </p:nvPr>
        </p:nvSpPr>
        <p:spPr/>
        <p:txBody>
          <a:bodyPr/>
          <a:lstStyle/>
          <a:p>
            <a:pPr marL="0" indent="0" algn="ctr">
              <a:buNone/>
            </a:pPr>
            <a:r>
              <a:rPr lang="en-US" sz="2400" kern="1200" dirty="0">
                <a:solidFill>
                  <a:srgbClr val="0070C0"/>
                </a:solidFill>
                <a:cs typeface="Calibri" panose="020F0502020204030204" pitchFamily="34" charset="0"/>
              </a:rPr>
              <a:t>Case Study 3</a:t>
            </a:r>
          </a:p>
          <a:p>
            <a:pPr marL="0" indent="0" algn="ctr">
              <a:buNone/>
            </a:pPr>
            <a:r>
              <a:rPr lang="en-US" sz="2000" dirty="0">
                <a:ea typeface="+mn-lt"/>
                <a:cs typeface="+mn-lt"/>
              </a:rPr>
              <a:t>Combination Product (Rescue Inhaler)</a:t>
            </a:r>
            <a:endParaRPr lang="en-US" sz="2000" dirty="0">
              <a:ea typeface="+mn-lt"/>
              <a:cs typeface="Lucida Sans Unicode"/>
            </a:endParaRPr>
          </a:p>
          <a:p>
            <a:pPr marL="0" indent="0" algn="ctr">
              <a:buNone/>
            </a:pPr>
            <a:r>
              <a:rPr lang="en-US" sz="2000" b="0" dirty="0">
                <a:ea typeface="+mn-lt"/>
                <a:cs typeface="+mn-lt"/>
              </a:rPr>
              <a:t>This case study illustrates </a:t>
            </a:r>
            <a:r>
              <a:rPr lang="en-US" sz="2000" b="0" dirty="0">
                <a:ea typeface="+mn-lt"/>
                <a:cs typeface="Arial"/>
              </a:rPr>
              <a:t>how t</a:t>
            </a:r>
            <a:r>
              <a:rPr lang="en-US" sz="2000" b="0" dirty="0">
                <a:ea typeface="+mn-lt"/>
                <a:cs typeface="Calibri"/>
              </a:rPr>
              <a:t>imely and comprehensive Quality Risk Management (QRM) by both the Contract Manufacturing Organization (CMO) and the Marketing Authorization Holder (MAH) is essential for combination product manufacturers to avoid serious quality problems  and related product supply issues</a:t>
            </a:r>
            <a:r>
              <a:rPr lang="en-US" sz="2400" b="0" dirty="0">
                <a:latin typeface="Calibri"/>
                <a:ea typeface="+mn-lt"/>
                <a:cs typeface="Calibri"/>
              </a:rPr>
              <a:t>.</a:t>
            </a:r>
          </a:p>
          <a:p>
            <a:pPr marL="0" indent="0" algn="ctr">
              <a:buNone/>
            </a:pPr>
            <a:endParaRPr lang="en-US" sz="1000" b="0" dirty="0">
              <a:latin typeface="Calibri"/>
              <a:ea typeface="+mn-lt"/>
              <a:cs typeface="Calibri"/>
            </a:endParaRPr>
          </a:p>
          <a:p>
            <a:pPr marL="0" indent="0" algn="ctr">
              <a:buNone/>
            </a:pPr>
            <a:r>
              <a:rPr lang="en-IE" sz="1800" i="1" dirty="0">
                <a:latin typeface="Calibri"/>
                <a:ea typeface="+mn-lt"/>
                <a:cs typeface="+mn-lt"/>
              </a:rPr>
              <a:t> </a:t>
            </a:r>
            <a:endParaRPr lang="en-US" sz="1800" b="0" i="1" dirty="0">
              <a:highlight>
                <a:srgbClr val="00FF00"/>
              </a:highlight>
              <a:latin typeface="Calibri"/>
              <a:ea typeface="+mn-lt"/>
              <a:cs typeface="+mn-lt"/>
            </a:endParaRPr>
          </a:p>
          <a:p>
            <a:pPr marL="0" indent="0" algn="ctr">
              <a:buNone/>
            </a:pPr>
            <a:endParaRPr lang="en-US" sz="2400" b="0" dirty="0">
              <a:latin typeface="Calibri"/>
            </a:endParaRPr>
          </a:p>
          <a:p>
            <a:pPr marL="0" indent="0">
              <a:buNone/>
            </a:pPr>
            <a:endParaRPr lang="en-US" dirty="0">
              <a:cs typeface="Lucida Sans Unicode"/>
            </a:endParaRPr>
          </a:p>
          <a:p>
            <a:pPr marL="0" indent="0">
              <a:buNone/>
            </a:pPr>
            <a:endParaRPr lang="en-US" b="0" dirty="0">
              <a:cs typeface="Arial"/>
            </a:endParaRPr>
          </a:p>
        </p:txBody>
      </p:sp>
      <p:sp>
        <p:nvSpPr>
          <p:cNvPr id="5" name="Rectangle 4">
            <a:extLst>
              <a:ext uri="{FF2B5EF4-FFF2-40B4-BE49-F238E27FC236}">
                <a16:creationId xmlns:a16="http://schemas.microsoft.com/office/drawing/2014/main" id="{0B2F532C-0440-0CB5-1EFB-E84C6BE1D3FF}"/>
              </a:ext>
            </a:extLst>
          </p:cNvPr>
          <p:cNvSpPr/>
          <p:nvPr/>
        </p:nvSpPr>
        <p:spPr bwMode="auto">
          <a:xfrm>
            <a:off x="314067" y="1889351"/>
            <a:ext cx="9056434" cy="3280417"/>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lang="en-US" sz="5200" b="1" i="0" u="none" strike="noStrike" cap="none" normalizeH="0" baseline="0" dirty="0">
              <a:ln>
                <a:noFill/>
              </a:ln>
              <a:solidFill>
                <a:srgbClr val="0000FF"/>
              </a:solidFill>
              <a:effectLst/>
              <a:latin typeface="Arial" charset="0"/>
              <a:cs typeface="Lucida Sans Unicode" charset="0"/>
            </a:endParaRPr>
          </a:p>
        </p:txBody>
      </p:sp>
    </p:spTree>
    <p:extLst>
      <p:ext uri="{BB962C8B-B14F-4D97-AF65-F5344CB8AC3E}">
        <p14:creationId xmlns:p14="http://schemas.microsoft.com/office/powerpoint/2010/main" val="5374470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6C8B55B-E900-4125-92CE-8386913FCBE6}"/>
              </a:ext>
            </a:extLst>
          </p:cNvPr>
          <p:cNvSpPr txBox="1"/>
          <p:nvPr/>
        </p:nvSpPr>
        <p:spPr>
          <a:xfrm>
            <a:off x="340296" y="1281336"/>
            <a:ext cx="8953320" cy="5780108"/>
          </a:xfrm>
          <a:prstGeom prst="rect">
            <a:avLst/>
          </a:prstGeom>
          <a:noFill/>
        </p:spPr>
        <p:txBody>
          <a:bodyPr wrap="square" lIns="91440" tIns="45720" rIns="91440" bIns="45720" rtlCol="0" anchor="t">
            <a:spAutoFit/>
          </a:bodyPr>
          <a:lstStyle/>
          <a:p>
            <a:pPr>
              <a:spcBef>
                <a:spcPts val="600"/>
              </a:spcBef>
            </a:pPr>
            <a:r>
              <a:rPr lang="en-US" sz="2000" dirty="0">
                <a:solidFill>
                  <a:srgbClr val="0070C0"/>
                </a:solidFill>
                <a:latin typeface="+mn-lt"/>
                <a:cs typeface="Calibri" panose="020F0502020204030204" pitchFamily="34" charset="0"/>
              </a:rPr>
              <a:t>Background</a:t>
            </a:r>
            <a:r>
              <a:rPr lang="en-US" sz="1800" dirty="0">
                <a:solidFill>
                  <a:schemeClr val="tx1"/>
                </a:solidFill>
                <a:latin typeface="+mn-lt"/>
                <a:cs typeface="Calibri" panose="020F0502020204030204" pitchFamily="34" charset="0"/>
              </a:rPr>
              <a:t> </a:t>
            </a:r>
          </a:p>
          <a:p>
            <a:pPr marL="304800" indent="-304800">
              <a:spcBef>
                <a:spcPts val="1200"/>
              </a:spcBef>
              <a:buFont typeface="Arial" panose="020B0604020202020204" pitchFamily="34" charset="0"/>
              <a:buChar char="•"/>
            </a:pPr>
            <a:r>
              <a:rPr lang="en-US" sz="1800" b="0" dirty="0">
                <a:solidFill>
                  <a:schemeClr val="tx1"/>
                </a:solidFill>
                <a:latin typeface="+mn-lt"/>
                <a:cs typeface="Calibri"/>
              </a:rPr>
              <a:t>Metered Dose Inhaler product indicated for asthma (rescue inhaler)</a:t>
            </a:r>
          </a:p>
          <a:p>
            <a:pPr marL="1047750" lvl="1" indent="-304800">
              <a:spcBef>
                <a:spcPts val="1200"/>
              </a:spcBef>
              <a:buFont typeface="Arial" panose="020B0604020202020204" pitchFamily="34" charset="0"/>
              <a:buChar char="•"/>
            </a:pPr>
            <a:r>
              <a:rPr lang="en-US" sz="1800" b="0" dirty="0">
                <a:solidFill>
                  <a:schemeClr val="tx1"/>
                </a:solidFill>
                <a:latin typeface="+mn-lt"/>
                <a:cs typeface="Calibri" panose="020F0502020204030204" pitchFamily="34" charset="0"/>
              </a:rPr>
              <a:t>Medically necessary product and associated concerns for product availability </a:t>
            </a:r>
          </a:p>
          <a:p>
            <a:pPr marL="304800" indent="-304800">
              <a:spcBef>
                <a:spcPts val="1200"/>
              </a:spcBef>
              <a:buFont typeface="Arial" panose="020B0604020202020204" pitchFamily="34" charset="0"/>
              <a:buChar char="•"/>
            </a:pPr>
            <a:r>
              <a:rPr lang="en-US" sz="1800" b="0" dirty="0">
                <a:solidFill>
                  <a:schemeClr val="tx1"/>
                </a:solidFill>
                <a:latin typeface="+mn-lt"/>
                <a:cs typeface="Calibri"/>
              </a:rPr>
              <a:t>Marketing Authorization Holder contracts a CMO Site to manufacture the product.</a:t>
            </a:r>
          </a:p>
          <a:p>
            <a:pPr marL="304800" indent="-304800">
              <a:spcBef>
                <a:spcPts val="1200"/>
              </a:spcBef>
              <a:buFont typeface="Arial" panose="020B0604020202020204" pitchFamily="34" charset="0"/>
              <a:buChar char="•"/>
            </a:pPr>
            <a:r>
              <a:rPr lang="en-US" sz="1800" b="0" dirty="0">
                <a:solidFill>
                  <a:schemeClr val="tx1"/>
                </a:solidFill>
                <a:latin typeface="+mn-lt"/>
                <a:cs typeface="Calibri"/>
              </a:rPr>
              <a:t>CMO company has never manufactured inhalers at this site.  Equipment installed; new employees hired. </a:t>
            </a:r>
          </a:p>
          <a:p>
            <a:pPr marL="304800" indent="-304800">
              <a:spcBef>
                <a:spcPts val="1200"/>
              </a:spcBef>
              <a:buFont typeface="Arial" panose="020B0604020202020204" pitchFamily="34" charset="0"/>
              <a:buChar char="•"/>
            </a:pPr>
            <a:r>
              <a:rPr lang="en-US" sz="1800" b="0" dirty="0">
                <a:solidFill>
                  <a:schemeClr val="tx1"/>
                </a:solidFill>
                <a:latin typeface="+mn-lt"/>
                <a:cs typeface="Calibri"/>
              </a:rPr>
              <a:t>CMO launches and contributes major volume of commercial batches (100+) to the market. Approximately 5% of batches rejected for manufacturing issues and defects.</a:t>
            </a:r>
          </a:p>
          <a:p>
            <a:pPr marL="304800" indent="-304800">
              <a:spcBef>
                <a:spcPts val="1200"/>
              </a:spcBef>
              <a:buFont typeface="Arial" panose="020B0604020202020204" pitchFamily="34" charset="0"/>
              <a:buChar char="•"/>
            </a:pPr>
            <a:r>
              <a:rPr lang="en-US" sz="1800" dirty="0">
                <a:solidFill>
                  <a:schemeClr val="tx1"/>
                </a:solidFill>
                <a:latin typeface="+mn-lt"/>
                <a:cs typeface="Calibri"/>
              </a:rPr>
              <a:t>The Marketing Authorization Holder receives more than 10,000 complaints in short time</a:t>
            </a:r>
            <a:r>
              <a:rPr lang="en-US" sz="1800" b="0" dirty="0">
                <a:solidFill>
                  <a:schemeClr val="tx1"/>
                </a:solidFill>
                <a:latin typeface="+mn-lt"/>
                <a:cs typeface="Calibri"/>
              </a:rPr>
              <a:t>. </a:t>
            </a:r>
            <a:r>
              <a:rPr lang="en-US" sz="1800" dirty="0">
                <a:solidFill>
                  <a:schemeClr val="tx1"/>
                </a:solidFill>
                <a:latin typeface="+mn-lt"/>
                <a:cs typeface="Calibri"/>
              </a:rPr>
              <a:t>Major quality/safety signal </a:t>
            </a:r>
            <a:r>
              <a:rPr lang="en-US" sz="1800" b="0" dirty="0">
                <a:solidFill>
                  <a:schemeClr val="tx1"/>
                </a:solidFill>
                <a:latin typeface="+mn-lt"/>
                <a:cs typeface="Calibri"/>
              </a:rPr>
              <a:t>shortly after launch</a:t>
            </a:r>
            <a:r>
              <a:rPr lang="en-US" sz="1800" dirty="0">
                <a:solidFill>
                  <a:schemeClr val="tx1"/>
                </a:solidFill>
                <a:latin typeface="+mn-lt"/>
                <a:cs typeface="Calibri"/>
              </a:rPr>
              <a:t>.</a:t>
            </a:r>
            <a:r>
              <a:rPr lang="en-US" sz="1800" b="0" dirty="0">
                <a:solidFill>
                  <a:schemeClr val="tx1"/>
                </a:solidFill>
                <a:latin typeface="+mn-lt"/>
                <a:cs typeface="Calibri"/>
              </a:rPr>
              <a:t>  More than 90% are product quality complaints for critical device failure (failure to dispense). </a:t>
            </a:r>
            <a:endParaRPr lang="en-US" sz="1800" b="0" dirty="0">
              <a:solidFill>
                <a:schemeClr val="tx1"/>
              </a:solidFill>
              <a:latin typeface="+mn-lt"/>
              <a:cs typeface="Calibri" panose="020F0502020204030204" pitchFamily="34" charset="0"/>
            </a:endParaRPr>
          </a:p>
          <a:p>
            <a:pPr marL="792480" lvl="1" indent="-304800">
              <a:spcBef>
                <a:spcPts val="1200"/>
              </a:spcBef>
              <a:buFont typeface="Arial" panose="020B0604020202020204" pitchFamily="34" charset="0"/>
              <a:buChar char="•"/>
            </a:pPr>
            <a:r>
              <a:rPr lang="en-US" sz="1800" b="0" i="1" dirty="0">
                <a:solidFill>
                  <a:schemeClr val="tx1"/>
                </a:solidFill>
                <a:latin typeface="+mn-lt"/>
                <a:cs typeface="Calibri" panose="020F0502020204030204" pitchFamily="34" charset="0"/>
              </a:rPr>
              <a:t>Numerous Adverse Events </a:t>
            </a:r>
          </a:p>
          <a:p>
            <a:pPr marL="304800" indent="-304800">
              <a:spcBef>
                <a:spcPts val="1200"/>
              </a:spcBef>
              <a:buFont typeface="Arial" panose="020B0604020202020204" pitchFamily="34" charset="0"/>
              <a:buChar char="•"/>
            </a:pPr>
            <a:r>
              <a:rPr lang="en-US" sz="1800" b="0" dirty="0">
                <a:solidFill>
                  <a:schemeClr val="tx1"/>
                </a:solidFill>
                <a:latin typeface="+mn-lt"/>
                <a:cs typeface="Calibri" panose="020F0502020204030204" pitchFamily="34" charset="0"/>
              </a:rPr>
              <a:t>Markedly disproportionate high share of these critical complaints in the marketplace vs. the same product made by other CMOs</a:t>
            </a:r>
            <a:r>
              <a:rPr lang="en-US" sz="1800" b="0" dirty="0">
                <a:solidFill>
                  <a:schemeClr val="tx1"/>
                </a:solidFill>
                <a:latin typeface="Calibri" panose="020F0502020204030204" pitchFamily="34" charset="0"/>
                <a:cs typeface="Calibri" panose="020F0502020204030204" pitchFamily="34" charset="0"/>
              </a:rPr>
              <a:t>.</a:t>
            </a:r>
          </a:p>
          <a:p>
            <a:pPr>
              <a:spcBef>
                <a:spcPts val="600"/>
              </a:spcBef>
            </a:pPr>
            <a:endParaRPr lang="en-US" sz="1600" b="0" dirty="0">
              <a:solidFill>
                <a:schemeClr val="tx1"/>
              </a:solidFill>
              <a:latin typeface="Times New Roman" panose="02020603050405020304" pitchFamily="18" charset="0"/>
              <a:cs typeface="Times New Roman" panose="02020603050405020304" pitchFamily="18" charset="0"/>
            </a:endParaRPr>
          </a:p>
        </p:txBody>
      </p:sp>
      <p:sp>
        <p:nvSpPr>
          <p:cNvPr id="3" name="Title 1">
            <a:extLst>
              <a:ext uri="{FF2B5EF4-FFF2-40B4-BE49-F238E27FC236}">
                <a16:creationId xmlns:a16="http://schemas.microsoft.com/office/drawing/2014/main" id="{0A603696-6CE7-43D8-ABAB-13541D81A664}"/>
              </a:ext>
            </a:extLst>
          </p:cNvPr>
          <p:cNvSpPr txBox="1">
            <a:spLocks/>
          </p:cNvSpPr>
          <p:nvPr/>
        </p:nvSpPr>
        <p:spPr bwMode="auto">
          <a:xfrm>
            <a:off x="3004592" y="246303"/>
            <a:ext cx="5184576" cy="1014505"/>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endParaRPr lang="en-US" sz="2400" b="0" kern="0" dirty="0">
              <a:ea typeface="+mj-lt"/>
              <a:cs typeface="Calibri" panose="020F0502020204030204" pitchFamily="34" charset="0"/>
            </a:endParaRPr>
          </a:p>
          <a:p>
            <a:r>
              <a:rPr lang="en-US" sz="2400" kern="0" dirty="0">
                <a:solidFill>
                  <a:srgbClr val="0070C0"/>
                </a:solidFill>
                <a:cs typeface="Calibri" panose="020F0502020204030204" pitchFamily="34" charset="0"/>
              </a:rPr>
              <a:t>Case Study 3</a:t>
            </a:r>
            <a:endParaRPr lang="en-US" sz="2400" b="0" kern="0" dirty="0">
              <a:ea typeface="+mj-lt"/>
              <a:cs typeface="Calibri" panose="020F0502020204030204" pitchFamily="34" charset="0"/>
            </a:endParaRPr>
          </a:p>
          <a:p>
            <a:r>
              <a:rPr lang="en-US" sz="2400" b="0" kern="0" dirty="0">
                <a:solidFill>
                  <a:srgbClr val="0070C0"/>
                </a:solidFill>
                <a:cs typeface="Calibri" panose="020F0502020204030204" pitchFamily="34" charset="0"/>
              </a:rPr>
              <a:t>Combination Product – Rescue Inhaler</a:t>
            </a:r>
            <a:endParaRPr lang="en-US" sz="2400" b="0" kern="0" dirty="0">
              <a:latin typeface="Calibri" panose="020F0502020204030204" pitchFamily="34" charset="0"/>
              <a:ea typeface="+mj-lt"/>
              <a:cs typeface="Calibri" panose="020F0502020204030204" pitchFamily="34" charset="0"/>
            </a:endParaRPr>
          </a:p>
          <a:p>
            <a:endParaRPr lang="en-US" sz="2400" kern="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462606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0963" y="258036"/>
            <a:ext cx="6804389" cy="1167316"/>
          </a:xfrm>
        </p:spPr>
        <p:txBody>
          <a:bodyPr/>
          <a:lstStyle/>
          <a:p>
            <a:pPr algn="l"/>
            <a:br>
              <a:rPr lang="en-US" sz="3200" dirty="0"/>
            </a:br>
            <a:r>
              <a:rPr lang="en-US" sz="3200" dirty="0"/>
              <a:t>Product Availability Risks: </a:t>
            </a:r>
            <a:br>
              <a:rPr lang="en-US" sz="3200" dirty="0"/>
            </a:br>
            <a:r>
              <a:rPr lang="en-US" sz="2800" b="0" dirty="0">
                <a:solidFill>
                  <a:schemeClr val="tx1"/>
                </a:solidFill>
              </a:rPr>
              <a:t>Background Information</a:t>
            </a:r>
            <a:br>
              <a:rPr lang="en-US" sz="2800" b="0" i="1" dirty="0">
                <a:solidFill>
                  <a:schemeClr val="tx1"/>
                </a:solidFill>
              </a:rPr>
            </a:br>
            <a:endParaRPr lang="en-IE" sz="2800" b="0" i="1" dirty="0">
              <a:solidFill>
                <a:schemeClr val="tx1"/>
              </a:solidFill>
              <a:latin typeface="Calibri"/>
              <a:ea typeface="Calibri"/>
            </a:endParaRPr>
          </a:p>
        </p:txBody>
      </p:sp>
      <p:sp>
        <p:nvSpPr>
          <p:cNvPr id="4" name="Content Placeholder 2">
            <a:extLst>
              <a:ext uri="{FF2B5EF4-FFF2-40B4-BE49-F238E27FC236}">
                <a16:creationId xmlns:a16="http://schemas.microsoft.com/office/drawing/2014/main" id="{709291E9-E026-1774-E655-7462815D6D6D}"/>
              </a:ext>
            </a:extLst>
          </p:cNvPr>
          <p:cNvSpPr>
            <a:spLocks noGrp="1"/>
          </p:cNvSpPr>
          <p:nvPr/>
        </p:nvSpPr>
        <p:spPr bwMode="auto">
          <a:xfrm>
            <a:off x="0" y="1366392"/>
            <a:ext cx="9363272" cy="5690772"/>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792480" lvl="1" indent="0">
              <a:buSzPct val="101000"/>
              <a:buNone/>
            </a:pPr>
            <a:endParaRPr lang="en-US" sz="2200" dirty="0">
              <a:cs typeface="Calibri" panose="020F0502020204030204" pitchFamily="34" charset="0"/>
            </a:endParaRPr>
          </a:p>
          <a:p>
            <a:pPr marL="792480" lvl="1" indent="0">
              <a:lnSpc>
                <a:spcPct val="100000"/>
              </a:lnSpc>
              <a:buNone/>
            </a:pPr>
            <a:r>
              <a:rPr lang="en-US" sz="2200" dirty="0">
                <a:solidFill>
                  <a:srgbClr val="0070C0"/>
                </a:solidFill>
                <a:cs typeface="Calibri" panose="020F0502020204030204" pitchFamily="34" charset="0"/>
              </a:rPr>
              <a:t>Question:</a:t>
            </a:r>
          </a:p>
          <a:p>
            <a:pPr marL="792480" lvl="1" indent="0" algn="just">
              <a:lnSpc>
                <a:spcPct val="100000"/>
              </a:lnSpc>
              <a:buNone/>
            </a:pPr>
            <a:r>
              <a:rPr lang="en-US" sz="2200" b="0" dirty="0">
                <a:cs typeface="Calibri" panose="020F0502020204030204" pitchFamily="34" charset="0"/>
              </a:rPr>
              <a:t>The original version of ICH Q9 already referred to product availability issues, within its definition of harm. Why then was the topic of Product Availability Risks identified for elaboration in ICH Q9(R1)? </a:t>
            </a:r>
            <a:endParaRPr lang="en-US" sz="2200" dirty="0">
              <a:cs typeface="Calibri" panose="020F0502020204030204" pitchFamily="34" charset="0"/>
            </a:endParaRPr>
          </a:p>
          <a:p>
            <a:pPr marL="792480" lvl="1" indent="0">
              <a:lnSpc>
                <a:spcPct val="100000"/>
              </a:lnSpc>
              <a:buNone/>
            </a:pPr>
            <a:endParaRPr lang="en-US" sz="2200" dirty="0">
              <a:cs typeface="Calibri" panose="020F0502020204030204" pitchFamily="34" charset="0"/>
            </a:endParaRPr>
          </a:p>
          <a:p>
            <a:pPr marL="792480" lvl="1" indent="0">
              <a:lnSpc>
                <a:spcPct val="100000"/>
              </a:lnSpc>
              <a:buNone/>
            </a:pPr>
            <a:r>
              <a:rPr lang="en-US" sz="2200" dirty="0">
                <a:solidFill>
                  <a:srgbClr val="0070C0"/>
                </a:solidFill>
                <a:cs typeface="Calibri" panose="020F0502020204030204" pitchFamily="34" charset="0"/>
              </a:rPr>
              <a:t>Answer:</a:t>
            </a:r>
          </a:p>
          <a:p>
            <a:pPr marL="792480" lvl="1" indent="0" algn="just">
              <a:lnSpc>
                <a:spcPct val="100000"/>
              </a:lnSpc>
              <a:buNone/>
            </a:pPr>
            <a:r>
              <a:rPr lang="en-US" sz="2200" b="0" dirty="0">
                <a:cs typeface="Calibri" panose="020F0502020204030204" pitchFamily="34" charset="0"/>
              </a:rPr>
              <a:t>Given the complexities and extent (e.g., high number of actors) of global medicine supply chains, the guideline was revised to place an increased emphasis on the need to manage quality/manufacturing risks to product availability.  </a:t>
            </a:r>
            <a:r>
              <a:rPr lang="en-US" sz="2200" b="0" dirty="0">
                <a:effectLst/>
                <a:ea typeface="Times New Roman" panose="02020603050405020304" pitchFamily="18" charset="0"/>
                <a:cs typeface="Calibri" panose="020F0502020204030204" pitchFamily="34" charset="0"/>
              </a:rPr>
              <a:t>The interests</a:t>
            </a:r>
            <a:r>
              <a:rPr lang="en-US" sz="2200" b="0" spc="-40" dirty="0">
                <a:effectLst/>
                <a:ea typeface="Times New Roman" panose="02020603050405020304" pitchFamily="18" charset="0"/>
                <a:cs typeface="Calibri" panose="020F0502020204030204" pitchFamily="34" charset="0"/>
              </a:rPr>
              <a:t> </a:t>
            </a:r>
            <a:r>
              <a:rPr lang="en-US" sz="2200" b="0" dirty="0">
                <a:effectLst/>
                <a:ea typeface="Times New Roman" panose="02020603050405020304" pitchFamily="18" charset="0"/>
                <a:cs typeface="Calibri" panose="020F0502020204030204" pitchFamily="34" charset="0"/>
              </a:rPr>
              <a:t>of</a:t>
            </a:r>
            <a:r>
              <a:rPr lang="en-US" sz="2200" b="0" spc="-45" dirty="0">
                <a:effectLst/>
                <a:ea typeface="Times New Roman" panose="02020603050405020304" pitchFamily="18" charset="0"/>
                <a:cs typeface="Calibri" panose="020F0502020204030204" pitchFamily="34" charset="0"/>
              </a:rPr>
              <a:t> </a:t>
            </a:r>
            <a:r>
              <a:rPr lang="en-US" sz="2200" b="0" dirty="0">
                <a:effectLst/>
                <a:ea typeface="Times New Roman" panose="02020603050405020304" pitchFamily="18" charset="0"/>
                <a:cs typeface="Calibri" panose="020F0502020204030204" pitchFamily="34" charset="0"/>
              </a:rPr>
              <a:t>patients</a:t>
            </a:r>
            <a:r>
              <a:rPr lang="en-US" sz="2200" b="0" spc="-40" dirty="0">
                <a:effectLst/>
                <a:ea typeface="Times New Roman" panose="02020603050405020304" pitchFamily="18" charset="0"/>
                <a:cs typeface="Calibri" panose="020F0502020204030204" pitchFamily="34" charset="0"/>
              </a:rPr>
              <a:t> </a:t>
            </a:r>
            <a:r>
              <a:rPr lang="en-US" sz="2200" b="0" dirty="0">
                <a:effectLst/>
                <a:ea typeface="Times New Roman" panose="02020603050405020304" pitchFamily="18" charset="0"/>
                <a:cs typeface="Calibri" panose="020F0502020204030204" pitchFamily="34" charset="0"/>
              </a:rPr>
              <a:t>are</a:t>
            </a:r>
            <a:r>
              <a:rPr lang="en-US" sz="2200" b="0" spc="-50" dirty="0">
                <a:effectLst/>
                <a:ea typeface="Times New Roman" panose="02020603050405020304" pitchFamily="18" charset="0"/>
                <a:cs typeface="Calibri" panose="020F0502020204030204" pitchFamily="34" charset="0"/>
              </a:rPr>
              <a:t> </a:t>
            </a:r>
            <a:r>
              <a:rPr lang="en-US" sz="2200" b="0" dirty="0">
                <a:effectLst/>
                <a:ea typeface="Times New Roman" panose="02020603050405020304" pitchFamily="18" charset="0"/>
                <a:cs typeface="Calibri" panose="020F0502020204030204" pitchFamily="34" charset="0"/>
              </a:rPr>
              <a:t>served</a:t>
            </a:r>
            <a:r>
              <a:rPr lang="en-US" sz="2200" b="0" spc="-40" dirty="0">
                <a:effectLst/>
                <a:ea typeface="Times New Roman" panose="02020603050405020304" pitchFamily="18" charset="0"/>
                <a:cs typeface="Calibri" panose="020F0502020204030204" pitchFamily="34" charset="0"/>
              </a:rPr>
              <a:t> </a:t>
            </a:r>
            <a:r>
              <a:rPr lang="en-US" sz="2200" b="0" dirty="0">
                <a:effectLst/>
                <a:ea typeface="Times New Roman" panose="02020603050405020304" pitchFamily="18" charset="0"/>
                <a:cs typeface="Calibri" panose="020F0502020204030204" pitchFamily="34" charset="0"/>
              </a:rPr>
              <a:t>by</a:t>
            </a:r>
            <a:r>
              <a:rPr lang="en-US" sz="2200" b="0" spc="-40" dirty="0">
                <a:effectLst/>
                <a:ea typeface="Times New Roman" panose="02020603050405020304" pitchFamily="18" charset="0"/>
                <a:cs typeface="Calibri" panose="020F0502020204030204" pitchFamily="34" charset="0"/>
              </a:rPr>
              <a:t> </a:t>
            </a:r>
            <a:r>
              <a:rPr lang="en-US" sz="2200" b="0" dirty="0">
                <a:effectLst/>
                <a:ea typeface="Times New Roman" panose="02020603050405020304" pitchFamily="18" charset="0"/>
                <a:cs typeface="Calibri" panose="020F0502020204030204" pitchFamily="34" charset="0"/>
              </a:rPr>
              <a:t>risk-based</a:t>
            </a:r>
            <a:r>
              <a:rPr lang="en-US" sz="2200" b="0" spc="-40" dirty="0">
                <a:effectLst/>
                <a:ea typeface="Times New Roman" panose="02020603050405020304" pitchFamily="18" charset="0"/>
                <a:cs typeface="Calibri" panose="020F0502020204030204" pitchFamily="34" charset="0"/>
              </a:rPr>
              <a:t> </a:t>
            </a:r>
            <a:r>
              <a:rPr lang="en-US" sz="2200" b="0" dirty="0">
                <a:effectLst/>
                <a:ea typeface="Times New Roman" panose="02020603050405020304" pitchFamily="18" charset="0"/>
                <a:cs typeface="Calibri" panose="020F0502020204030204" pitchFamily="34" charset="0"/>
              </a:rPr>
              <a:t>drug</a:t>
            </a:r>
            <a:r>
              <a:rPr lang="en-US" sz="2200" b="0" spc="-45" dirty="0">
                <a:effectLst/>
                <a:ea typeface="Times New Roman" panose="02020603050405020304" pitchFamily="18" charset="0"/>
                <a:cs typeface="Calibri" panose="020F0502020204030204" pitchFamily="34" charset="0"/>
              </a:rPr>
              <a:t> </a:t>
            </a:r>
            <a:r>
              <a:rPr lang="en-US" sz="2200" b="0" dirty="0">
                <a:effectLst/>
                <a:ea typeface="Times New Roman" panose="02020603050405020304" pitchFamily="18" charset="0"/>
                <a:cs typeface="Calibri" panose="020F0502020204030204" pitchFamily="34" charset="0"/>
              </a:rPr>
              <a:t>shortage</a:t>
            </a:r>
            <a:r>
              <a:rPr lang="en-US" sz="2200" b="0" spc="-45" dirty="0">
                <a:effectLst/>
                <a:ea typeface="Times New Roman" panose="02020603050405020304" pitchFamily="18" charset="0"/>
                <a:cs typeface="Calibri" panose="020F0502020204030204" pitchFamily="34" charset="0"/>
              </a:rPr>
              <a:t> </a:t>
            </a:r>
            <a:r>
              <a:rPr lang="en-US" sz="2200" b="0" dirty="0">
                <a:effectLst/>
                <a:ea typeface="Times New Roman" panose="02020603050405020304" pitchFamily="18" charset="0"/>
                <a:cs typeface="Calibri" panose="020F0502020204030204" pitchFamily="34" charset="0"/>
              </a:rPr>
              <a:t>prevention</a:t>
            </a:r>
            <a:r>
              <a:rPr lang="en-US" sz="2200" b="0" spc="-40" dirty="0">
                <a:effectLst/>
                <a:ea typeface="Times New Roman" panose="02020603050405020304" pitchFamily="18" charset="0"/>
                <a:cs typeface="Calibri" panose="020F0502020204030204" pitchFamily="34" charset="0"/>
              </a:rPr>
              <a:t> </a:t>
            </a:r>
            <a:r>
              <a:rPr lang="en-US" sz="2200" b="0" dirty="0">
                <a:effectLst/>
                <a:ea typeface="Times New Roman" panose="02020603050405020304" pitchFamily="18" charset="0"/>
                <a:cs typeface="Calibri" panose="020F0502020204030204" pitchFamily="34" charset="0"/>
              </a:rPr>
              <a:t>and</a:t>
            </a:r>
            <a:r>
              <a:rPr lang="en-US" sz="2200" b="0" spc="-35" dirty="0">
                <a:effectLst/>
                <a:ea typeface="Times New Roman" panose="02020603050405020304" pitchFamily="18" charset="0"/>
                <a:cs typeface="Calibri" panose="020F0502020204030204" pitchFamily="34" charset="0"/>
              </a:rPr>
              <a:t> </a:t>
            </a:r>
            <a:r>
              <a:rPr lang="en-US" sz="2200" b="0" dirty="0">
                <a:effectLst/>
                <a:ea typeface="Times New Roman" panose="02020603050405020304" pitchFamily="18" charset="0"/>
                <a:cs typeface="Calibri" panose="020F0502020204030204" pitchFamily="34" charset="0"/>
              </a:rPr>
              <a:t>mitigation</a:t>
            </a:r>
            <a:r>
              <a:rPr lang="en-US" sz="2200" b="0" spc="-40" dirty="0">
                <a:effectLst/>
                <a:ea typeface="Times New Roman" panose="02020603050405020304" pitchFamily="18" charset="0"/>
                <a:cs typeface="Calibri" panose="020F0502020204030204" pitchFamily="34" charset="0"/>
              </a:rPr>
              <a:t> </a:t>
            </a:r>
            <a:r>
              <a:rPr lang="en-US" sz="2200" b="0" dirty="0">
                <a:effectLst/>
                <a:ea typeface="Times New Roman" panose="02020603050405020304" pitchFamily="18" charset="0"/>
                <a:cs typeface="Calibri" panose="020F0502020204030204" pitchFamily="34" charset="0"/>
              </a:rPr>
              <a:t>activities that help to proactively manage supply chain complexities and ensure the availability of needed drug (medicinal) products</a:t>
            </a:r>
            <a:r>
              <a:rPr lang="en-US" sz="2000" b="0" dirty="0">
                <a:effectLst/>
                <a:latin typeface="Calibri" panose="020F0502020204030204" pitchFamily="34" charset="0"/>
                <a:ea typeface="Times New Roman" panose="02020603050405020304" pitchFamily="18" charset="0"/>
                <a:cs typeface="Calibri" panose="020F0502020204030204" pitchFamily="34" charset="0"/>
              </a:rPr>
              <a:t>.</a:t>
            </a:r>
          </a:p>
        </p:txBody>
      </p:sp>
    </p:spTree>
    <p:extLst>
      <p:ext uri="{BB962C8B-B14F-4D97-AF65-F5344CB8AC3E}">
        <p14:creationId xmlns:p14="http://schemas.microsoft.com/office/powerpoint/2010/main" val="14755941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6C8B55B-E900-4125-92CE-8386913FCBE6}"/>
              </a:ext>
            </a:extLst>
          </p:cNvPr>
          <p:cNvSpPr txBox="1"/>
          <p:nvPr/>
        </p:nvSpPr>
        <p:spPr>
          <a:xfrm>
            <a:off x="328160" y="1497360"/>
            <a:ext cx="9076377" cy="5541517"/>
          </a:xfrm>
          <a:prstGeom prst="rect">
            <a:avLst/>
          </a:prstGeom>
          <a:noFill/>
        </p:spPr>
        <p:txBody>
          <a:bodyPr wrap="square" lIns="91440" tIns="45720" rIns="91440" bIns="45720" rtlCol="0" anchor="t">
            <a:spAutoFit/>
          </a:bodyPr>
          <a:lstStyle/>
          <a:p>
            <a:pPr>
              <a:spcBef>
                <a:spcPts val="1280"/>
              </a:spcBef>
            </a:pPr>
            <a:r>
              <a:rPr lang="en-US" sz="2000" dirty="0">
                <a:solidFill>
                  <a:srgbClr val="0070C0"/>
                </a:solidFill>
                <a:latin typeface="+mn-lt"/>
                <a:cs typeface="Calibri" panose="020F0502020204030204" pitchFamily="34" charset="0"/>
              </a:rPr>
              <a:t>Background (cont’d)</a:t>
            </a:r>
          </a:p>
          <a:p>
            <a:pPr marL="365760" indent="-365760">
              <a:lnSpc>
                <a:spcPct val="100000"/>
              </a:lnSpc>
              <a:spcBef>
                <a:spcPts val="1280"/>
              </a:spcBef>
              <a:spcAft>
                <a:spcPts val="600"/>
              </a:spcAft>
              <a:buFont typeface="Arial" panose="020B0604020202020204" pitchFamily="34" charset="0"/>
              <a:buChar char="•"/>
            </a:pPr>
            <a:r>
              <a:rPr lang="en-US" sz="1800" b="0" dirty="0">
                <a:solidFill>
                  <a:schemeClr val="tx1"/>
                </a:solidFill>
                <a:latin typeface="+mn-lt"/>
                <a:cs typeface="Calibri" panose="020F0502020204030204" pitchFamily="34" charset="0"/>
              </a:rPr>
              <a:t>CMO performs </a:t>
            </a:r>
            <a:r>
              <a:rPr lang="en-US" sz="1800" b="0" u="sng" dirty="0">
                <a:solidFill>
                  <a:schemeClr val="tx1"/>
                </a:solidFill>
                <a:latin typeface="+mn-lt"/>
                <a:cs typeface="Calibri" panose="020F0502020204030204" pitchFamily="34" charset="0"/>
              </a:rPr>
              <a:t>an investigation </a:t>
            </a:r>
            <a:r>
              <a:rPr lang="en-US" sz="1800" b="0" dirty="0">
                <a:solidFill>
                  <a:schemeClr val="tx1"/>
                </a:solidFill>
                <a:latin typeface="+mn-lt"/>
                <a:cs typeface="Calibri" panose="020F0502020204030204" pitchFamily="34" charset="0"/>
              </a:rPr>
              <a:t>and initially states that they are confident that the manufacturing process is not the cause, and product is of acceptable quality</a:t>
            </a:r>
          </a:p>
          <a:p>
            <a:pPr marL="1108710" lvl="1" indent="-365760">
              <a:lnSpc>
                <a:spcPct val="100000"/>
              </a:lnSpc>
              <a:spcBef>
                <a:spcPts val="1280"/>
              </a:spcBef>
              <a:spcAft>
                <a:spcPts val="600"/>
              </a:spcAft>
              <a:buFont typeface="Arial" panose="020B0604020202020204" pitchFamily="34" charset="0"/>
              <a:buChar char="•"/>
            </a:pPr>
            <a:r>
              <a:rPr lang="en-US" sz="1800" b="0" i="1" dirty="0">
                <a:solidFill>
                  <a:schemeClr val="tx1"/>
                </a:solidFill>
                <a:latin typeface="+mn-lt"/>
                <a:cs typeface="Calibri" panose="020F0502020204030204" pitchFamily="34" charset="0"/>
              </a:rPr>
              <a:t>CMO </a:t>
            </a:r>
            <a:r>
              <a:rPr lang="en-US" sz="1800" b="0" i="1" u="sng" dirty="0">
                <a:solidFill>
                  <a:schemeClr val="tx1"/>
                </a:solidFill>
                <a:latin typeface="+mn-lt"/>
                <a:cs typeface="Calibri" panose="020F0502020204030204" pitchFamily="34" charset="0"/>
              </a:rPr>
              <a:t>initially</a:t>
            </a:r>
            <a:r>
              <a:rPr lang="en-US" sz="1800" b="0" i="1" dirty="0">
                <a:solidFill>
                  <a:schemeClr val="tx1"/>
                </a:solidFill>
                <a:latin typeface="+mn-lt"/>
                <a:cs typeface="Calibri" panose="020F0502020204030204" pitchFamily="34" charset="0"/>
              </a:rPr>
              <a:t> attributed the issue to user error. However, the investigation led the firm determining that </a:t>
            </a:r>
            <a:r>
              <a:rPr lang="en-US" sz="1800" b="0" dirty="0">
                <a:solidFill>
                  <a:schemeClr val="tx1"/>
                </a:solidFill>
                <a:latin typeface="+mn-lt"/>
                <a:cs typeface="Calibri" panose="020F0502020204030204" pitchFamily="34" charset="0"/>
              </a:rPr>
              <a:t>the combination product was malfunctioning and the process was deficient, </a:t>
            </a:r>
            <a:r>
              <a:rPr lang="en-US" sz="1800" b="0" i="1" dirty="0">
                <a:solidFill>
                  <a:schemeClr val="tx1"/>
                </a:solidFill>
                <a:latin typeface="+mn-lt"/>
                <a:cs typeface="Calibri" panose="020F0502020204030204" pitchFamily="34" charset="0"/>
              </a:rPr>
              <a:t>e.g., significant device component variances, flaws in canister processing, leaks occurring, loss of propellant in canisters (with only drug remaining)</a:t>
            </a:r>
          </a:p>
          <a:p>
            <a:pPr marL="487680" indent="-487680">
              <a:lnSpc>
                <a:spcPct val="100000"/>
              </a:lnSpc>
              <a:spcAft>
                <a:spcPts val="600"/>
              </a:spcAft>
              <a:buFont typeface="Arial" panose="020B0604020202020204" pitchFamily="34" charset="0"/>
              <a:buChar char="•"/>
            </a:pPr>
            <a:r>
              <a:rPr lang="en-US" sz="1800" b="0" dirty="0">
                <a:solidFill>
                  <a:schemeClr val="tx1"/>
                </a:solidFill>
                <a:latin typeface="+mn-lt"/>
                <a:cs typeface="Calibri" panose="020F0502020204030204" pitchFamily="34" charset="0"/>
              </a:rPr>
              <a:t>CMO updated the regulatory agency on this.  </a:t>
            </a:r>
          </a:p>
          <a:p>
            <a:pPr marL="487680" indent="-487680">
              <a:lnSpc>
                <a:spcPct val="100000"/>
              </a:lnSpc>
              <a:spcAft>
                <a:spcPts val="600"/>
              </a:spcAft>
              <a:buFont typeface="Arial" panose="020B0604020202020204" pitchFamily="34" charset="0"/>
              <a:buChar char="•"/>
            </a:pPr>
            <a:r>
              <a:rPr lang="en-US" sz="1800" b="0" dirty="0">
                <a:solidFill>
                  <a:schemeClr val="tx1"/>
                </a:solidFill>
                <a:latin typeface="+mn-lt"/>
                <a:cs typeface="Calibri" panose="020F0502020204030204" pitchFamily="34" charset="0"/>
              </a:rPr>
              <a:t>Inadequate process development led to poor capability process and serious quality problems when commercial product was launched</a:t>
            </a:r>
          </a:p>
          <a:p>
            <a:pPr marL="1230630" lvl="1" indent="-487680">
              <a:lnSpc>
                <a:spcPct val="100000"/>
              </a:lnSpc>
              <a:spcAft>
                <a:spcPts val="600"/>
              </a:spcAft>
              <a:buFont typeface="Arial" panose="020B0604020202020204" pitchFamily="34" charset="0"/>
              <a:buChar char="•"/>
            </a:pPr>
            <a:r>
              <a:rPr lang="en-US" sz="1800" b="0" i="1" dirty="0">
                <a:solidFill>
                  <a:schemeClr val="tx1"/>
                </a:solidFill>
                <a:latin typeface="+mn-lt"/>
                <a:cs typeface="Calibri" panose="020F0502020204030204" pitchFamily="34" charset="0"/>
              </a:rPr>
              <a:t>Signals in development stage and in commercial lots manufactured prior to approval. Insufficient process understanding, and lack of actions to resolve the manufacturing problems. This was exacerbated by poor control of device components and inadequate oversight of excessive batch variability </a:t>
            </a:r>
          </a:p>
          <a:p>
            <a:pPr>
              <a:lnSpc>
                <a:spcPct val="150000"/>
              </a:lnSpc>
              <a:spcBef>
                <a:spcPts val="1280"/>
              </a:spcBef>
            </a:pPr>
            <a:endParaRPr lang="en-US" sz="2000" b="0" dirty="0">
              <a:solidFill>
                <a:schemeClr val="tx1"/>
              </a:solidFill>
              <a:latin typeface="Times New Roman" panose="02020603050405020304" pitchFamily="18" charset="0"/>
              <a:cs typeface="Times New Roman" panose="02020603050405020304" pitchFamily="18" charset="0"/>
            </a:endParaRPr>
          </a:p>
        </p:txBody>
      </p:sp>
      <p:sp>
        <p:nvSpPr>
          <p:cNvPr id="3" name="Title 1">
            <a:extLst>
              <a:ext uri="{FF2B5EF4-FFF2-40B4-BE49-F238E27FC236}">
                <a16:creationId xmlns:a16="http://schemas.microsoft.com/office/drawing/2014/main" id="{4B5E564F-7DBD-6CB6-8AD9-85D47A35805C}"/>
              </a:ext>
            </a:extLst>
          </p:cNvPr>
          <p:cNvSpPr txBox="1">
            <a:spLocks/>
          </p:cNvSpPr>
          <p:nvPr/>
        </p:nvSpPr>
        <p:spPr bwMode="auto">
          <a:xfrm>
            <a:off x="3004592" y="345232"/>
            <a:ext cx="7563771" cy="798481"/>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endParaRPr lang="en-US" sz="2400" b="0" kern="0" dirty="0">
              <a:latin typeface="Calibri" panose="020F0502020204030204" pitchFamily="34" charset="0"/>
              <a:ea typeface="+mj-lt"/>
              <a:cs typeface="Calibri" panose="020F0502020204030204" pitchFamily="34" charset="0"/>
            </a:endParaRPr>
          </a:p>
          <a:p>
            <a:r>
              <a:rPr lang="en-US" sz="2400" kern="0" dirty="0">
                <a:solidFill>
                  <a:srgbClr val="0070C0"/>
                </a:solidFill>
                <a:cs typeface="Calibri" panose="020F0502020204030204" pitchFamily="34" charset="0"/>
              </a:rPr>
              <a:t>Case Study 3, cont’d</a:t>
            </a:r>
            <a:endParaRPr lang="en-US" sz="2400" b="0" kern="0" dirty="0">
              <a:ea typeface="+mj-lt"/>
              <a:cs typeface="Calibri" panose="020F0502020204030204" pitchFamily="34" charset="0"/>
            </a:endParaRPr>
          </a:p>
          <a:p>
            <a:r>
              <a:rPr lang="en-US" sz="2400" b="0" kern="0" dirty="0">
                <a:solidFill>
                  <a:srgbClr val="0070C0"/>
                </a:solidFill>
                <a:cs typeface="Calibri" panose="020F0502020204030204" pitchFamily="34" charset="0"/>
              </a:rPr>
              <a:t>Combination Product – Rescue Inhaler</a:t>
            </a:r>
            <a:endParaRPr lang="en-US" sz="2400" b="0" kern="0" dirty="0">
              <a:latin typeface="Calibri" panose="020F0502020204030204" pitchFamily="34" charset="0"/>
              <a:ea typeface="+mj-lt"/>
              <a:cs typeface="Calibri" panose="020F0502020204030204" pitchFamily="34" charset="0"/>
            </a:endParaRPr>
          </a:p>
          <a:p>
            <a:endParaRPr lang="en-US" sz="2400" kern="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885813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780122C-678F-49C0-8C3C-08B9683B7A51}"/>
              </a:ext>
            </a:extLst>
          </p:cNvPr>
          <p:cNvSpPr>
            <a:spLocks noGrp="1"/>
          </p:cNvSpPr>
          <p:nvPr>
            <p:ph idx="4294967295"/>
          </p:nvPr>
        </p:nvSpPr>
        <p:spPr>
          <a:xfrm>
            <a:off x="412304" y="1425353"/>
            <a:ext cx="8928992" cy="5976664"/>
          </a:xfrm>
        </p:spPr>
        <p:txBody>
          <a:bodyPr vert="horz" lIns="91440" tIns="45720" rIns="91440" bIns="45720" rtlCol="0" anchor="t">
            <a:noAutofit/>
          </a:bodyPr>
          <a:lstStyle/>
          <a:p>
            <a:pPr marL="0" indent="0">
              <a:lnSpc>
                <a:spcPct val="114999"/>
              </a:lnSpc>
              <a:spcBef>
                <a:spcPts val="0"/>
              </a:spcBef>
              <a:spcAft>
                <a:spcPts val="1200"/>
              </a:spcAft>
              <a:buNone/>
            </a:pPr>
            <a:r>
              <a:rPr lang="en-US" sz="1800" kern="1200" dirty="0">
                <a:solidFill>
                  <a:srgbClr val="0070C0"/>
                </a:solidFill>
                <a:cs typeface="Calibri" panose="020F0502020204030204" pitchFamily="34" charset="0"/>
              </a:rPr>
              <a:t>For-cause Inspection conducted within first year of product launch found several GMP issues, including: </a:t>
            </a:r>
          </a:p>
          <a:p>
            <a:pPr>
              <a:spcBef>
                <a:spcPts val="0"/>
              </a:spcBef>
              <a:spcAft>
                <a:spcPts val="1200"/>
              </a:spcAft>
              <a:defRPr/>
            </a:pPr>
            <a:r>
              <a:rPr lang="en-US" sz="1800" b="0" dirty="0">
                <a:cs typeface="Calibri" panose="020F0502020204030204" pitchFamily="34" charset="0"/>
              </a:rPr>
              <a:t>Major trend of machinery faults and in-process failures.</a:t>
            </a:r>
          </a:p>
          <a:p>
            <a:pPr>
              <a:spcBef>
                <a:spcPts val="0"/>
              </a:spcBef>
              <a:spcAft>
                <a:spcPts val="1200"/>
              </a:spcAft>
              <a:defRPr/>
            </a:pPr>
            <a:r>
              <a:rPr lang="en-US" sz="1800" b="0" dirty="0">
                <a:cs typeface="Calibri" panose="020F0502020204030204" pitchFamily="34" charset="0"/>
              </a:rPr>
              <a:t>Significant increase in critical device malfunction complaints. </a:t>
            </a:r>
          </a:p>
          <a:p>
            <a:pPr>
              <a:spcBef>
                <a:spcPts val="0"/>
              </a:spcBef>
              <a:spcAft>
                <a:spcPts val="1200"/>
              </a:spcAft>
              <a:defRPr/>
            </a:pPr>
            <a:r>
              <a:rPr lang="en-US" sz="1800" b="0" dirty="0">
                <a:solidFill>
                  <a:srgbClr val="000000"/>
                </a:solidFill>
                <a:ea typeface="Calibri" panose="020F0502020204030204" pitchFamily="34" charset="0"/>
                <a:cs typeface="Calibri" panose="020F0502020204030204" pitchFamily="34" charset="0"/>
              </a:rPr>
              <a:t>Deficient device design control, validation, and verification. Also:</a:t>
            </a:r>
          </a:p>
          <a:p>
            <a:pPr marL="718820" lvl="1">
              <a:spcBef>
                <a:spcPts val="0"/>
              </a:spcBef>
              <a:spcAft>
                <a:spcPts val="1200"/>
              </a:spcAft>
            </a:pPr>
            <a:r>
              <a:rPr lang="en-US" sz="1600" i="1" dirty="0">
                <a:cs typeface="Calibri" panose="020F0502020204030204" pitchFamily="34" charset="0"/>
              </a:rPr>
              <a:t>insufficient records to show defined user needs met.</a:t>
            </a:r>
            <a:r>
              <a:rPr lang="en-US" sz="1600" i="1" dirty="0">
                <a:solidFill>
                  <a:srgbClr val="000000"/>
                </a:solidFill>
                <a:cs typeface="Calibri" panose="020F0502020204030204" pitchFamily="34" charset="0"/>
              </a:rPr>
              <a:t> </a:t>
            </a:r>
            <a:r>
              <a:rPr lang="en-US" sz="1600" i="1" dirty="0">
                <a:cs typeface="Calibri" panose="020F0502020204030204" pitchFamily="34" charset="0"/>
              </a:rPr>
              <a:t>Inadequate design inputs/outputs. </a:t>
            </a:r>
          </a:p>
          <a:p>
            <a:pPr marL="718820" lvl="1">
              <a:spcBef>
                <a:spcPts val="0"/>
              </a:spcBef>
              <a:spcAft>
                <a:spcPts val="1200"/>
              </a:spcAft>
            </a:pPr>
            <a:r>
              <a:rPr lang="en-US" sz="1600" i="1" dirty="0">
                <a:cs typeface="Calibri" panose="020F0502020204030204" pitchFamily="34" charset="0"/>
              </a:rPr>
              <a:t>inadequate design and development plan (e.g., implementation interactions between different groups or activities to ensure input to design and development process).</a:t>
            </a:r>
            <a:endParaRPr lang="en-US" sz="1600" dirty="0">
              <a:cs typeface="Calibri" panose="020F0502020204030204" pitchFamily="34" charset="0"/>
            </a:endParaRPr>
          </a:p>
          <a:p>
            <a:pPr>
              <a:spcBef>
                <a:spcPts val="0"/>
              </a:spcBef>
              <a:spcAft>
                <a:spcPts val="1200"/>
              </a:spcAft>
            </a:pPr>
            <a:r>
              <a:rPr lang="en-US" sz="1800" b="0" dirty="0">
                <a:cs typeface="Calibri" panose="020F0502020204030204" pitchFamily="34" charset="0"/>
              </a:rPr>
              <a:t>Device did not reliably meet basic acceptance limits for in-process assembly.</a:t>
            </a:r>
          </a:p>
          <a:p>
            <a:pPr>
              <a:spcBef>
                <a:spcPts val="0"/>
              </a:spcBef>
              <a:spcAft>
                <a:spcPts val="1200"/>
              </a:spcAft>
            </a:pPr>
            <a:r>
              <a:rPr lang="en-US" sz="1800" b="0" dirty="0">
                <a:cs typeface="Calibri" panose="020F0502020204030204" pitchFamily="34" charset="0"/>
              </a:rPr>
              <a:t>Critical manufacturing equipment was low capability and performed outside required tolerances.  </a:t>
            </a:r>
          </a:p>
          <a:p>
            <a:pPr>
              <a:spcBef>
                <a:spcPts val="0"/>
              </a:spcBef>
              <a:spcAft>
                <a:spcPts val="1200"/>
              </a:spcAft>
              <a:defRPr/>
            </a:pPr>
            <a:r>
              <a:rPr lang="en-US" sz="1800" b="0" dirty="0">
                <a:cs typeface="Calibri" panose="020F0502020204030204" pitchFamily="34" charset="0"/>
              </a:rPr>
              <a:t>Quality/safety complaints and batch failures still not investigated adequately, including ineffective CAPA, insufficient determination of root cause(s), and lack of timely Quality Risk Management (e.g., failed to promptly perform risk review).</a:t>
            </a:r>
          </a:p>
        </p:txBody>
      </p:sp>
      <p:sp>
        <p:nvSpPr>
          <p:cNvPr id="2" name="Title 1">
            <a:extLst>
              <a:ext uri="{FF2B5EF4-FFF2-40B4-BE49-F238E27FC236}">
                <a16:creationId xmlns:a16="http://schemas.microsoft.com/office/drawing/2014/main" id="{19A40406-EBE9-9A68-904D-89CF65A3C479}"/>
              </a:ext>
            </a:extLst>
          </p:cNvPr>
          <p:cNvSpPr txBox="1">
            <a:spLocks/>
          </p:cNvSpPr>
          <p:nvPr/>
        </p:nvSpPr>
        <p:spPr bwMode="auto">
          <a:xfrm>
            <a:off x="3004592" y="561256"/>
            <a:ext cx="7563771" cy="798481"/>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endParaRPr lang="en-US" sz="2400" b="0" kern="0" dirty="0">
              <a:latin typeface="Calibri" panose="020F0502020204030204" pitchFamily="34" charset="0"/>
              <a:ea typeface="+mj-lt"/>
              <a:cs typeface="Calibri" panose="020F0502020204030204" pitchFamily="34" charset="0"/>
            </a:endParaRPr>
          </a:p>
          <a:p>
            <a:r>
              <a:rPr lang="en-US" sz="2400" kern="0" dirty="0">
                <a:solidFill>
                  <a:srgbClr val="0070C0"/>
                </a:solidFill>
                <a:cs typeface="Calibri" panose="020F0502020204030204" pitchFamily="34" charset="0"/>
              </a:rPr>
              <a:t>Case Study 3, cont’d</a:t>
            </a:r>
            <a:endParaRPr lang="en-US" sz="2400" b="0" kern="0" dirty="0">
              <a:ea typeface="+mj-lt"/>
              <a:cs typeface="Calibri" panose="020F0502020204030204" pitchFamily="34" charset="0"/>
            </a:endParaRPr>
          </a:p>
          <a:p>
            <a:r>
              <a:rPr lang="en-US" sz="2400" b="0" kern="0" dirty="0">
                <a:solidFill>
                  <a:srgbClr val="0070C0"/>
                </a:solidFill>
                <a:cs typeface="Calibri" panose="020F0502020204030204" pitchFamily="34" charset="0"/>
              </a:rPr>
              <a:t>Combination Product – Rescue Inhaler</a:t>
            </a:r>
            <a:endParaRPr lang="en-US" sz="2400" b="0" kern="0" dirty="0">
              <a:ea typeface="+mj-lt"/>
              <a:cs typeface="Calibri" panose="020F0502020204030204" pitchFamily="34" charset="0"/>
            </a:endParaRPr>
          </a:p>
          <a:p>
            <a:endParaRPr lang="en-US" sz="2400" b="0" kern="0" dirty="0">
              <a:latin typeface="Calibri" panose="020F0502020204030204" pitchFamily="34" charset="0"/>
              <a:ea typeface="+mj-lt"/>
              <a:cs typeface="Calibri" panose="020F0502020204030204" pitchFamily="34" charset="0"/>
            </a:endParaRPr>
          </a:p>
          <a:p>
            <a:endParaRPr lang="en-US" sz="2400" kern="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880176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780122C-678F-49C0-8C3C-08B9683B7A51}"/>
              </a:ext>
            </a:extLst>
          </p:cNvPr>
          <p:cNvSpPr>
            <a:spLocks noGrp="1"/>
          </p:cNvSpPr>
          <p:nvPr>
            <p:ph idx="4294967295"/>
          </p:nvPr>
        </p:nvSpPr>
        <p:spPr>
          <a:xfrm>
            <a:off x="484312" y="1353344"/>
            <a:ext cx="9001125" cy="4930775"/>
          </a:xfrm>
        </p:spPr>
        <p:txBody>
          <a:bodyPr vert="horz" lIns="91440" tIns="45720" rIns="91440" bIns="45720" rtlCol="0" anchor="t">
            <a:noAutofit/>
          </a:bodyPr>
          <a:lstStyle/>
          <a:p>
            <a:pPr marL="0" indent="0" fontAlgn="t">
              <a:lnSpc>
                <a:spcPct val="115000"/>
              </a:lnSpc>
              <a:spcBef>
                <a:spcPts val="0"/>
              </a:spcBef>
              <a:spcAft>
                <a:spcPts val="1920"/>
              </a:spcAft>
              <a:buNone/>
            </a:pPr>
            <a:r>
              <a:rPr lang="en-US" sz="2000" kern="1200" dirty="0">
                <a:solidFill>
                  <a:srgbClr val="0070C0"/>
                </a:solidFill>
                <a:cs typeface="Calibri" panose="020F0502020204030204" pitchFamily="34" charset="0"/>
              </a:rPr>
              <a:t>Post-Inspection Actions:</a:t>
            </a:r>
          </a:p>
          <a:p>
            <a:pPr fontAlgn="t">
              <a:lnSpc>
                <a:spcPct val="115000"/>
              </a:lnSpc>
              <a:spcBef>
                <a:spcPts val="0"/>
              </a:spcBef>
              <a:spcAft>
                <a:spcPts val="1920"/>
              </a:spcAft>
            </a:pPr>
            <a:r>
              <a:rPr lang="en-US" sz="2000" b="0" dirty="0">
                <a:solidFill>
                  <a:srgbClr val="000000"/>
                </a:solidFill>
                <a:ea typeface="Calibri" panose="020F0502020204030204" pitchFamily="34" charset="0"/>
                <a:cs typeface="Calibri" panose="020F0502020204030204" pitchFamily="34" charset="0"/>
              </a:rPr>
              <a:t>Shortly after, the firm conducted a </a:t>
            </a:r>
            <a:r>
              <a:rPr lang="en-US" sz="2000" dirty="0">
                <a:solidFill>
                  <a:srgbClr val="000000"/>
                </a:solidFill>
                <a:ea typeface="Calibri" panose="020F0502020204030204" pitchFamily="34" charset="0"/>
                <a:cs typeface="Calibri" panose="020F0502020204030204" pitchFamily="34" charset="0"/>
              </a:rPr>
              <a:t>voluntarily recall of the product </a:t>
            </a:r>
            <a:r>
              <a:rPr lang="en-US" sz="2000" b="0" dirty="0">
                <a:solidFill>
                  <a:srgbClr val="000000"/>
                </a:solidFill>
                <a:ea typeface="Calibri" panose="020F0502020204030204" pitchFamily="34" charset="0"/>
                <a:cs typeface="Calibri" panose="020F0502020204030204" pitchFamily="34" charset="0"/>
              </a:rPr>
              <a:t>from the market</a:t>
            </a:r>
          </a:p>
          <a:p>
            <a:pPr fontAlgn="t">
              <a:lnSpc>
                <a:spcPct val="115000"/>
              </a:lnSpc>
              <a:spcBef>
                <a:spcPts val="0"/>
              </a:spcBef>
              <a:spcAft>
                <a:spcPts val="600"/>
              </a:spcAft>
            </a:pPr>
            <a:r>
              <a:rPr lang="en-US" sz="2000" b="0" dirty="0">
                <a:solidFill>
                  <a:srgbClr val="000000"/>
                </a:solidFill>
                <a:ea typeface="Calibri" panose="020F0502020204030204" pitchFamily="34" charset="0"/>
                <a:cs typeface="Calibri" panose="020F0502020204030204" pitchFamily="34" charset="0"/>
              </a:rPr>
              <a:t>CMO determines (in coordination with the Marketing Authorization Holder) that they need to </a:t>
            </a:r>
            <a:r>
              <a:rPr lang="en-US" sz="2000" dirty="0">
                <a:solidFill>
                  <a:srgbClr val="000000"/>
                </a:solidFill>
                <a:ea typeface="Calibri" panose="020F0502020204030204" pitchFamily="34" charset="0"/>
                <a:cs typeface="Calibri" panose="020F0502020204030204" pitchFamily="34" charset="0"/>
              </a:rPr>
              <a:t>voluntarily cease manufacture </a:t>
            </a:r>
            <a:r>
              <a:rPr lang="en-US" sz="2000" b="0" dirty="0">
                <a:solidFill>
                  <a:srgbClr val="000000"/>
                </a:solidFill>
                <a:ea typeface="Calibri" panose="020F0502020204030204" pitchFamily="34" charset="0"/>
                <a:cs typeface="Calibri" panose="020F0502020204030204" pitchFamily="34" charset="0"/>
              </a:rPr>
              <a:t>of product due to severe manufacturing quality problems</a:t>
            </a:r>
          </a:p>
          <a:p>
            <a:pPr lvl="1" fontAlgn="t">
              <a:lnSpc>
                <a:spcPct val="115000"/>
              </a:lnSpc>
              <a:spcBef>
                <a:spcPts val="0"/>
              </a:spcBef>
              <a:spcAft>
                <a:spcPts val="1920"/>
              </a:spcAft>
            </a:pPr>
            <a:r>
              <a:rPr lang="en-US" sz="2000" i="1" dirty="0">
                <a:cs typeface="Calibri" panose="020F0502020204030204" pitchFamily="34" charset="0"/>
              </a:rPr>
              <a:t>CMO also committed to investigate potential root causes of the critical device failure complaints and not to recommence production until root cause identified and full CAPA implemented.</a:t>
            </a:r>
          </a:p>
          <a:p>
            <a:pPr fontAlgn="t">
              <a:lnSpc>
                <a:spcPct val="115000"/>
              </a:lnSpc>
              <a:spcBef>
                <a:spcPts val="0"/>
              </a:spcBef>
              <a:spcAft>
                <a:spcPts val="1920"/>
              </a:spcAft>
            </a:pPr>
            <a:r>
              <a:rPr lang="en-US" sz="2000" dirty="0">
                <a:effectLst/>
                <a:cs typeface="Calibri" panose="020F0502020204030204" pitchFamily="34" charset="0"/>
              </a:rPr>
              <a:t>Ultimately, the </a:t>
            </a:r>
            <a:r>
              <a:rPr lang="en-US" sz="2000" dirty="0">
                <a:cs typeface="Calibri" panose="020F0502020204030204" pitchFamily="34" charset="0"/>
              </a:rPr>
              <a:t>Marketing Authorization Holder </a:t>
            </a:r>
            <a:r>
              <a:rPr lang="en-US" sz="2000" dirty="0">
                <a:effectLst/>
                <a:cs typeface="Calibri" panose="020F0502020204030204" pitchFamily="34" charset="0"/>
              </a:rPr>
              <a:t>contracted a </a:t>
            </a:r>
            <a:r>
              <a:rPr lang="en-US" sz="2000" u="sng" dirty="0">
                <a:effectLst/>
                <a:cs typeface="Calibri" panose="020F0502020204030204" pitchFamily="34" charset="0"/>
              </a:rPr>
              <a:t>new</a:t>
            </a:r>
            <a:r>
              <a:rPr lang="en-US" sz="2000" dirty="0">
                <a:effectLst/>
                <a:cs typeface="Calibri" panose="020F0502020204030204" pitchFamily="34" charset="0"/>
              </a:rPr>
              <a:t> CMO to manufacture the product</a:t>
            </a:r>
          </a:p>
          <a:p>
            <a:pPr lvl="1" fontAlgn="t">
              <a:lnSpc>
                <a:spcPct val="115000"/>
              </a:lnSpc>
              <a:spcBef>
                <a:spcPts val="0"/>
              </a:spcBef>
              <a:spcAft>
                <a:spcPts val="1920"/>
              </a:spcAft>
            </a:pPr>
            <a:endParaRPr lang="en-US" sz="2000" i="1" dirty="0">
              <a:latin typeface="Calibri" panose="020F0502020204030204" pitchFamily="34" charset="0"/>
              <a:cs typeface="Calibri" panose="020F0502020204030204" pitchFamily="34" charset="0"/>
            </a:endParaRPr>
          </a:p>
          <a:p>
            <a:pPr fontAlgn="t">
              <a:lnSpc>
                <a:spcPct val="115000"/>
              </a:lnSpc>
              <a:spcBef>
                <a:spcPts val="0"/>
              </a:spcBef>
              <a:spcAft>
                <a:spcPts val="1920"/>
              </a:spcAft>
            </a:pPr>
            <a:endPar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endParaRPr>
          </a:p>
        </p:txBody>
      </p:sp>
      <p:sp>
        <p:nvSpPr>
          <p:cNvPr id="2" name="Title 1">
            <a:extLst>
              <a:ext uri="{FF2B5EF4-FFF2-40B4-BE49-F238E27FC236}">
                <a16:creationId xmlns:a16="http://schemas.microsoft.com/office/drawing/2014/main" id="{EC43D415-6ACB-455E-01DB-2CF3F5F0F567}"/>
              </a:ext>
            </a:extLst>
          </p:cNvPr>
          <p:cNvSpPr txBox="1">
            <a:spLocks/>
          </p:cNvSpPr>
          <p:nvPr/>
        </p:nvSpPr>
        <p:spPr bwMode="auto">
          <a:xfrm>
            <a:off x="3004592" y="345232"/>
            <a:ext cx="7563771" cy="798481"/>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endParaRPr lang="en-US" sz="2400" b="0" kern="0" dirty="0">
              <a:ea typeface="+mj-lt"/>
              <a:cs typeface="Calibri" panose="020F0502020204030204" pitchFamily="34" charset="0"/>
            </a:endParaRPr>
          </a:p>
          <a:p>
            <a:r>
              <a:rPr lang="en-US" sz="2400" kern="0" dirty="0">
                <a:solidFill>
                  <a:srgbClr val="0070C0"/>
                </a:solidFill>
                <a:cs typeface="Calibri" panose="020F0502020204030204" pitchFamily="34" charset="0"/>
              </a:rPr>
              <a:t>Case Study 3, cont’d</a:t>
            </a:r>
            <a:endParaRPr lang="en-US" sz="2400" b="0" kern="0" dirty="0">
              <a:ea typeface="+mj-lt"/>
              <a:cs typeface="Calibri" panose="020F0502020204030204" pitchFamily="34" charset="0"/>
            </a:endParaRPr>
          </a:p>
          <a:p>
            <a:r>
              <a:rPr lang="en-US" sz="2400" b="0" kern="0" dirty="0">
                <a:solidFill>
                  <a:srgbClr val="0070C0"/>
                </a:solidFill>
                <a:cs typeface="Calibri" panose="020F0502020204030204" pitchFamily="34" charset="0"/>
              </a:rPr>
              <a:t>Combination Product – Rescue Inhaler</a:t>
            </a:r>
            <a:endParaRPr lang="en-US" sz="2400" b="0" kern="0" dirty="0">
              <a:latin typeface="Calibri" panose="020F0502020204030204" pitchFamily="34" charset="0"/>
              <a:ea typeface="+mj-lt"/>
              <a:cs typeface="Calibri" panose="020F0502020204030204" pitchFamily="34" charset="0"/>
            </a:endParaRPr>
          </a:p>
          <a:p>
            <a:endParaRPr lang="en-US" sz="2400" kern="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679112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19236" y="1412874"/>
            <a:ext cx="8894068" cy="5485085"/>
          </a:xfrm>
        </p:spPr>
        <p:txBody>
          <a:bodyPr vert="horz" lIns="91440" tIns="45720" rIns="91440" bIns="45720" rtlCol="0" anchor="t">
            <a:noAutofit/>
          </a:bodyPr>
          <a:lstStyle/>
          <a:p>
            <a:pPr marL="0" indent="0">
              <a:buNone/>
            </a:pPr>
            <a:r>
              <a:rPr lang="en-US" sz="1900" kern="1200" dirty="0">
                <a:solidFill>
                  <a:srgbClr val="0070C0"/>
                </a:solidFill>
                <a:cs typeface="Calibri" panose="020F0502020204030204" pitchFamily="34" charset="0"/>
              </a:rPr>
              <a:t>Capability and Supplier Oversight</a:t>
            </a:r>
          </a:p>
          <a:p>
            <a:pPr>
              <a:buFontTx/>
              <a:buChar char="-"/>
            </a:pPr>
            <a:r>
              <a:rPr lang="en-US" sz="1900" dirty="0">
                <a:cs typeface="Calibri"/>
              </a:rPr>
              <a:t>Low capability operations can lead to high risks</a:t>
            </a:r>
          </a:p>
          <a:p>
            <a:pPr marL="718820" lvl="1">
              <a:buFontTx/>
              <a:buChar char="-"/>
            </a:pPr>
            <a:r>
              <a:rPr lang="en-US" sz="1900" dirty="0">
                <a:cs typeface="Calibri"/>
              </a:rPr>
              <a:t>S</a:t>
            </a:r>
            <a:r>
              <a:rPr lang="en-US" sz="1900" b="0" dirty="0">
                <a:cs typeface="Calibri"/>
              </a:rPr>
              <a:t>erious </a:t>
            </a:r>
            <a:r>
              <a:rPr lang="en-US" sz="1900" b="0" u="sng" dirty="0">
                <a:cs typeface="Calibri"/>
              </a:rPr>
              <a:t>quality defects</a:t>
            </a:r>
            <a:r>
              <a:rPr lang="en-US" sz="1900" u="sng" dirty="0">
                <a:cs typeface="Calibri"/>
              </a:rPr>
              <a:t> </a:t>
            </a:r>
          </a:p>
          <a:p>
            <a:pPr marL="718820" lvl="1">
              <a:buFontTx/>
              <a:buChar char="-"/>
            </a:pPr>
            <a:r>
              <a:rPr lang="en-US" sz="1900" dirty="0">
                <a:cs typeface="Calibri"/>
              </a:rPr>
              <a:t>T</a:t>
            </a:r>
            <a:r>
              <a:rPr lang="en-US" sz="1900" b="0" dirty="0">
                <a:cs typeface="Calibri"/>
              </a:rPr>
              <a:t>he </a:t>
            </a:r>
            <a:r>
              <a:rPr lang="en-US" sz="1900" b="0" u="sng" dirty="0">
                <a:cs typeface="Calibri"/>
              </a:rPr>
              <a:t>lack of availability </a:t>
            </a:r>
            <a:r>
              <a:rPr lang="en-US" sz="1900" b="0" dirty="0">
                <a:cs typeface="Calibri"/>
              </a:rPr>
              <a:t>of medically needed products for patients</a:t>
            </a:r>
            <a:r>
              <a:rPr lang="en-US" sz="1900" dirty="0">
                <a:cs typeface="Calibri"/>
              </a:rPr>
              <a:t> </a:t>
            </a:r>
            <a:endParaRPr lang="en-US" sz="1900" b="0" dirty="0">
              <a:cs typeface="Calibri" panose="020F0502020204030204" pitchFamily="34" charset="0"/>
            </a:endParaRPr>
          </a:p>
          <a:p>
            <a:pPr>
              <a:buFontTx/>
              <a:buChar char="-"/>
            </a:pPr>
            <a:r>
              <a:rPr lang="en-US" sz="1900" dirty="0">
                <a:cs typeface="Calibri"/>
              </a:rPr>
              <a:t>Supplier oversight </a:t>
            </a:r>
            <a:r>
              <a:rPr lang="en-US" sz="1900" b="0" dirty="0">
                <a:cs typeface="Calibri"/>
              </a:rPr>
              <a:t>of CMO requires ongoing engagement and active oversight</a:t>
            </a:r>
            <a:r>
              <a:rPr lang="en-US" sz="1900" dirty="0">
                <a:cs typeface="Calibri"/>
              </a:rPr>
              <a:t>.</a:t>
            </a:r>
          </a:p>
          <a:p>
            <a:pPr marL="718820" lvl="1">
              <a:buFontTx/>
              <a:buChar char="-"/>
            </a:pPr>
            <a:r>
              <a:rPr lang="en-US" sz="1900" dirty="0">
                <a:cs typeface="Calibri"/>
              </a:rPr>
              <a:t>Initial risk assessments were inadequate, as they failed to identify, analyze and apply adequate risk controls to reduce risks from the multiple variables that were critical to quality</a:t>
            </a:r>
          </a:p>
          <a:p>
            <a:pPr>
              <a:buFontTx/>
              <a:buChar char="-"/>
            </a:pPr>
            <a:r>
              <a:rPr lang="en-US" sz="1900" dirty="0">
                <a:cs typeface="Calibri" panose="020F0502020204030204" pitchFamily="34" charset="0"/>
              </a:rPr>
              <a:t>Special Quality Risk Management attention </a:t>
            </a:r>
            <a:r>
              <a:rPr lang="en-US" sz="1900" b="0" dirty="0">
                <a:cs typeface="Calibri" panose="020F0502020204030204" pitchFamily="34" charset="0"/>
              </a:rPr>
              <a:t>especially needed due to multiple critical factors related to the product, including:</a:t>
            </a:r>
          </a:p>
          <a:p>
            <a:pPr marL="718820" lvl="1">
              <a:buFontTx/>
              <a:buChar char="-"/>
            </a:pPr>
            <a:r>
              <a:rPr lang="en-US" sz="1900" dirty="0">
                <a:cs typeface="Calibri" panose="020F0502020204030204" pitchFamily="34" charset="0"/>
              </a:rPr>
              <a:t>Initial launch of new product</a:t>
            </a:r>
          </a:p>
          <a:p>
            <a:pPr marL="718820" lvl="1">
              <a:buFontTx/>
              <a:buChar char="-"/>
            </a:pPr>
            <a:r>
              <a:rPr lang="en-US" sz="1900" dirty="0">
                <a:cs typeface="Calibri" panose="020F0502020204030204" pitchFamily="34" charset="0"/>
              </a:rPr>
              <a:t>CMO had no prior experience producing this dosage form</a:t>
            </a:r>
          </a:p>
          <a:p>
            <a:pPr marL="718820" lvl="1">
              <a:buFontTx/>
              <a:buChar char="-"/>
            </a:pPr>
            <a:r>
              <a:rPr lang="en-US" sz="1900" dirty="0">
                <a:cs typeface="Calibri" panose="020F0502020204030204" pitchFamily="34" charset="0"/>
              </a:rPr>
              <a:t>Complex drug-device product</a:t>
            </a:r>
          </a:p>
          <a:p>
            <a:pPr marL="718820" lvl="1">
              <a:buFontTx/>
              <a:buChar char="-"/>
            </a:pPr>
            <a:r>
              <a:rPr lang="en-US" sz="1900" dirty="0">
                <a:cs typeface="Calibri" panose="020F0502020204030204" pitchFamily="34" charset="0"/>
              </a:rPr>
              <a:t>Product is a critical medicine for patients</a:t>
            </a:r>
          </a:p>
        </p:txBody>
      </p:sp>
      <p:sp>
        <p:nvSpPr>
          <p:cNvPr id="2" name="Title 1">
            <a:extLst>
              <a:ext uri="{FF2B5EF4-FFF2-40B4-BE49-F238E27FC236}">
                <a16:creationId xmlns:a16="http://schemas.microsoft.com/office/drawing/2014/main" id="{E080C629-78C9-25E1-79C1-E7D8A60BA0ED}"/>
              </a:ext>
            </a:extLst>
          </p:cNvPr>
          <p:cNvSpPr txBox="1">
            <a:spLocks/>
          </p:cNvSpPr>
          <p:nvPr/>
        </p:nvSpPr>
        <p:spPr bwMode="auto">
          <a:xfrm>
            <a:off x="3004593" y="345232"/>
            <a:ext cx="6749008" cy="798481"/>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r>
              <a:rPr lang="en-US" sz="2400" kern="0" dirty="0">
                <a:solidFill>
                  <a:srgbClr val="0070C0"/>
                </a:solidFill>
                <a:cs typeface="Calibri" panose="020F0502020204030204" pitchFamily="34" charset="0"/>
              </a:rPr>
              <a:t>Case Study 3, cont’d</a:t>
            </a:r>
            <a:endParaRPr lang="en-US" sz="2400" b="0" kern="0" dirty="0">
              <a:ea typeface="+mj-lt"/>
              <a:cs typeface="Calibri" panose="020F0502020204030204" pitchFamily="34" charset="0"/>
            </a:endParaRPr>
          </a:p>
          <a:p>
            <a:r>
              <a:rPr lang="en-US" sz="2400" b="0" kern="0" dirty="0">
                <a:solidFill>
                  <a:srgbClr val="0070C0"/>
                </a:solidFill>
                <a:cs typeface="Calibri" panose="020F0502020204030204" pitchFamily="34" charset="0"/>
              </a:rPr>
              <a:t>Combination Product – Rescue Inhaler</a:t>
            </a:r>
            <a:endParaRPr lang="en-US" sz="2400" b="0" kern="0" dirty="0">
              <a:ea typeface="+mj-lt"/>
              <a:cs typeface="Calibri" panose="020F0502020204030204" pitchFamily="34" charset="0"/>
            </a:endParaRPr>
          </a:p>
        </p:txBody>
      </p:sp>
    </p:spTree>
    <p:extLst>
      <p:ext uri="{BB962C8B-B14F-4D97-AF65-F5344CB8AC3E}">
        <p14:creationId xmlns:p14="http://schemas.microsoft.com/office/powerpoint/2010/main" val="5624858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11530" y="1373090"/>
            <a:ext cx="8886694" cy="5623706"/>
          </a:xfrm>
        </p:spPr>
        <p:txBody>
          <a:bodyPr vert="horz" lIns="91440" tIns="45720" rIns="91440" bIns="45720" rtlCol="0" anchor="t">
            <a:noAutofit/>
          </a:bodyPr>
          <a:lstStyle/>
          <a:p>
            <a:pPr marL="0" indent="0" algn="ctr">
              <a:spcBef>
                <a:spcPts val="0"/>
              </a:spcBef>
              <a:spcAft>
                <a:spcPts val="1200"/>
              </a:spcAft>
              <a:buNone/>
            </a:pPr>
            <a:r>
              <a:rPr lang="en-US" sz="2400" dirty="0">
                <a:solidFill>
                  <a:srgbClr val="0093D0"/>
                </a:solidFill>
                <a:ea typeface="+mj-ea"/>
                <a:cs typeface="Calibri" panose="020F0502020204030204" pitchFamily="34" charset="0"/>
              </a:rPr>
              <a:t>Case Study 3, cont’d - Lessons Learned </a:t>
            </a:r>
            <a:endParaRPr lang="en-US" sz="2400" dirty="0">
              <a:cs typeface="Calibri"/>
            </a:endParaRPr>
          </a:p>
          <a:p>
            <a:pPr algn="just">
              <a:spcBef>
                <a:spcPts val="0"/>
              </a:spcBef>
              <a:spcAft>
                <a:spcPts val="1200"/>
              </a:spcAft>
              <a:buFont typeface="Calibri" panose="020F0502020204030204" pitchFamily="34" charset="0"/>
              <a:buChar char="•"/>
            </a:pPr>
            <a:r>
              <a:rPr lang="en-US" sz="1800" b="0" dirty="0">
                <a:ea typeface="Times New Roman" panose="02020603050405020304" pitchFamily="18" charset="0"/>
                <a:cs typeface="Calibri"/>
              </a:rPr>
              <a:t>Successful </a:t>
            </a:r>
            <a:r>
              <a:rPr lang="en-US" sz="1800" dirty="0">
                <a:ea typeface="Times New Roman" panose="02020603050405020304" pitchFamily="18" charset="0"/>
                <a:cs typeface="Calibri"/>
              </a:rPr>
              <a:t>quality risk management </a:t>
            </a:r>
            <a:r>
              <a:rPr lang="en-US" sz="1800" b="0" dirty="0">
                <a:ea typeface="Times New Roman" panose="02020603050405020304" pitchFamily="18" charset="0"/>
                <a:cs typeface="Calibri"/>
              </a:rPr>
              <a:t>for combination products depends on understanding each constituent part, including how they work, interact, and interrelate.  </a:t>
            </a:r>
            <a:r>
              <a:rPr lang="en-US" sz="1800" dirty="0">
                <a:ea typeface="Times New Roman" panose="02020603050405020304" pitchFamily="18" charset="0"/>
                <a:cs typeface="Calibri"/>
              </a:rPr>
              <a:t>Design</a:t>
            </a:r>
            <a:r>
              <a:rPr lang="en-US" sz="1800" b="0" dirty="0">
                <a:ea typeface="Times New Roman" panose="02020603050405020304" pitchFamily="18" charset="0"/>
                <a:cs typeface="Calibri"/>
              </a:rPr>
              <a:t> problems for device constituent part(s) and process should be identified during development and analyzed in timely manner. </a:t>
            </a:r>
            <a:endParaRPr lang="en-US" sz="1800" b="0" dirty="0">
              <a:ea typeface="Calibri" panose="020F0502020204030204" pitchFamily="34" charset="0"/>
              <a:cs typeface="Calibri"/>
            </a:endParaRPr>
          </a:p>
          <a:p>
            <a:pPr algn="just">
              <a:spcBef>
                <a:spcPts val="0"/>
              </a:spcBef>
              <a:spcAft>
                <a:spcPts val="1200"/>
              </a:spcAft>
              <a:buFont typeface="Calibri" panose="020F0502020204030204" pitchFamily="34" charset="0"/>
              <a:buChar char="•"/>
            </a:pPr>
            <a:r>
              <a:rPr lang="en-US" sz="1800" dirty="0">
                <a:ea typeface="Times New Roman" panose="02020603050405020304" pitchFamily="18" charset="0"/>
                <a:cs typeface="Calibri"/>
              </a:rPr>
              <a:t>At each stage, </a:t>
            </a:r>
            <a:r>
              <a:rPr lang="en-US" sz="1800" b="0" dirty="0">
                <a:ea typeface="Times New Roman" panose="02020603050405020304" pitchFamily="18" charset="0"/>
                <a:cs typeface="Calibri"/>
              </a:rPr>
              <a:t>from development through to commercial manufacture and distribution, personnel with relevant expertise need to be engaged to ensure appropriate CMO manufacturing capability, constituent parts, batch performance, sound testing, and process monitoring, </a:t>
            </a:r>
            <a:endParaRPr lang="en-US" sz="1800" b="0" dirty="0">
              <a:ea typeface="Calibri" panose="020F0502020204030204" pitchFamily="34" charset="0"/>
              <a:cs typeface="Calibri"/>
            </a:endParaRPr>
          </a:p>
          <a:p>
            <a:pPr algn="just">
              <a:spcBef>
                <a:spcPts val="0"/>
              </a:spcBef>
              <a:spcAft>
                <a:spcPts val="1200"/>
              </a:spcAft>
              <a:buFont typeface="Calibri" panose="020F0502020204030204" pitchFamily="34" charset="0"/>
              <a:buChar char="•"/>
            </a:pPr>
            <a:r>
              <a:rPr lang="en-US" sz="1800" dirty="0">
                <a:ea typeface="Times New Roman" panose="02020603050405020304" pitchFamily="18" charset="0"/>
                <a:cs typeface="Calibri"/>
              </a:rPr>
              <a:t>Timely, comprehensive Quality Risk Management </a:t>
            </a:r>
            <a:r>
              <a:rPr lang="en-US" sz="1800" b="0" dirty="0">
                <a:ea typeface="Times New Roman" panose="02020603050405020304" pitchFamily="18" charset="0"/>
                <a:cs typeface="Calibri"/>
              </a:rPr>
              <a:t>(including timely risk review) by both CMO and Marketing Authorization Holder is essential for combination product manufacturers to avoid such serious quality/safety problems.</a:t>
            </a:r>
          </a:p>
          <a:p>
            <a:pPr algn="just">
              <a:spcBef>
                <a:spcPts val="0"/>
              </a:spcBef>
              <a:spcAft>
                <a:spcPts val="1200"/>
              </a:spcAft>
              <a:buFont typeface="Calibri" panose="020F0502020204030204" pitchFamily="34" charset="0"/>
              <a:buChar char="•"/>
            </a:pPr>
            <a:r>
              <a:rPr lang="en-US" sz="1800" b="0" dirty="0">
                <a:ea typeface="Times New Roman" panose="02020603050405020304" pitchFamily="18" charset="0"/>
                <a:cs typeface="Calibri"/>
              </a:rPr>
              <a:t>Lack of understanding, management, and </a:t>
            </a:r>
            <a:r>
              <a:rPr lang="en-US" sz="1800" dirty="0">
                <a:ea typeface="Times New Roman" panose="02020603050405020304" pitchFamily="18" charset="0"/>
                <a:cs typeface="Calibri"/>
              </a:rPr>
              <a:t>oversight of activities </a:t>
            </a:r>
            <a:r>
              <a:rPr lang="en-US" sz="1800" b="0" dirty="0">
                <a:ea typeface="Times New Roman" panose="02020603050405020304" pitchFamily="18" charset="0"/>
                <a:cs typeface="Calibri"/>
              </a:rPr>
              <a:t>and risks, by both the CMO and Marketing Authorization Holder, may lead to product failures, recalls, and possible discontinuation of product</a:t>
            </a:r>
            <a:r>
              <a:rPr lang="en-US" sz="2000" b="0" dirty="0">
                <a:latin typeface="Calibri"/>
                <a:ea typeface="Times New Roman" panose="02020603050405020304" pitchFamily="18" charset="0"/>
                <a:cs typeface="Calibri"/>
              </a:rPr>
              <a:t>.  </a:t>
            </a:r>
            <a:endParaRPr lang="en-US" sz="2000" b="0" dirty="0">
              <a:latin typeface="Times New Roman"/>
              <a:ea typeface="Calibri" panose="020F0502020204030204" pitchFamily="34" charset="0"/>
              <a:cs typeface="Calibri" panose="020F0502020204030204" pitchFamily="34" charset="0"/>
            </a:endParaRPr>
          </a:p>
          <a:p>
            <a:pPr marL="718820" lvl="1">
              <a:spcBef>
                <a:spcPts val="640"/>
              </a:spcBef>
              <a:buFontTx/>
              <a:buChar char="-"/>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795714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DBD2DE5-41D9-CE54-DE1E-B6911C668BDB}"/>
              </a:ext>
            </a:extLst>
          </p:cNvPr>
          <p:cNvSpPr>
            <a:spLocks noGrp="1"/>
          </p:cNvSpPr>
          <p:nvPr>
            <p:ph idx="1"/>
          </p:nvPr>
        </p:nvSpPr>
        <p:spPr>
          <a:xfrm>
            <a:off x="482044" y="2145432"/>
            <a:ext cx="8713175" cy="2520280"/>
          </a:xfrm>
          <a:ln w="38100">
            <a:noFill/>
          </a:ln>
        </p:spPr>
        <p:txBody>
          <a:bodyPr/>
          <a:lstStyle/>
          <a:p>
            <a:pPr marL="0" indent="0" algn="ctr">
              <a:buNone/>
            </a:pPr>
            <a:r>
              <a:rPr lang="en-US" sz="2400" kern="1200" dirty="0">
                <a:solidFill>
                  <a:srgbClr val="0070C0"/>
                </a:solidFill>
                <a:cs typeface="Calibri" panose="020F0502020204030204" pitchFamily="34" charset="0"/>
              </a:rPr>
              <a:t>Case Study 4</a:t>
            </a:r>
            <a:endParaRPr lang="en-IE" sz="2400" kern="1200" dirty="0">
              <a:solidFill>
                <a:srgbClr val="0070C0"/>
              </a:solidFill>
              <a:cs typeface="Calibri" panose="020F0502020204030204" pitchFamily="34" charset="0"/>
            </a:endParaRPr>
          </a:p>
          <a:p>
            <a:pPr marL="0" indent="0" algn="ctr">
              <a:buNone/>
            </a:pPr>
            <a:r>
              <a:rPr lang="en-US" sz="2000" dirty="0">
                <a:solidFill>
                  <a:schemeClr val="tx2"/>
                </a:solidFill>
                <a:ea typeface="+mn-lt"/>
                <a:cs typeface="+mn-lt"/>
              </a:rPr>
              <a:t>Building Assurance of Quality and Availability during Process Development</a:t>
            </a:r>
            <a:endParaRPr lang="en-IE" sz="2000" b="0" dirty="0">
              <a:solidFill>
                <a:schemeClr val="tx2"/>
              </a:solidFill>
              <a:ea typeface="+mn-lt"/>
              <a:cs typeface="Lucida Sans Unicode"/>
            </a:endParaRPr>
          </a:p>
          <a:p>
            <a:pPr marL="0" indent="0" algn="ctr">
              <a:buNone/>
            </a:pPr>
            <a:r>
              <a:rPr lang="en-US" sz="2000" b="0" dirty="0">
                <a:solidFill>
                  <a:schemeClr val="tx2"/>
                </a:solidFill>
                <a:ea typeface="+mn-lt"/>
                <a:cs typeface="+mn-lt"/>
              </a:rPr>
              <a:t>This</a:t>
            </a:r>
            <a:r>
              <a:rPr lang="en-US" sz="2000" b="0" dirty="0">
                <a:solidFill>
                  <a:schemeClr val="tx2"/>
                </a:solidFill>
                <a:cs typeface="Arial"/>
              </a:rPr>
              <a:t> case study demonstrates how a </a:t>
            </a:r>
            <a:r>
              <a:rPr lang="en-IE" sz="2000" b="0" dirty="0">
                <a:cs typeface="Arial"/>
              </a:rPr>
              <a:t>data-driven quality risk management (QRM) development strategy established a robust manufacturing platform to optimize product availability.</a:t>
            </a:r>
          </a:p>
          <a:p>
            <a:pPr marL="0" indent="0" algn="ctr">
              <a:buNone/>
            </a:pPr>
            <a:endParaRPr lang="en-IE" sz="2000" b="0" dirty="0">
              <a:cs typeface="Arial"/>
            </a:endParaRPr>
          </a:p>
          <a:p>
            <a:pPr marL="0" indent="0" algn="ctr">
              <a:buNone/>
            </a:pPr>
            <a:r>
              <a:rPr lang="en-US" sz="2000" i="1" dirty="0">
                <a:latin typeface="Calibri"/>
                <a:ea typeface="+mn-lt"/>
                <a:cs typeface="+mn-lt"/>
              </a:rPr>
              <a:t>Note: </a:t>
            </a:r>
            <a:r>
              <a:rPr lang="en-US" sz="2000" b="0" i="1" dirty="0">
                <a:latin typeface="Calibri"/>
                <a:ea typeface="+mn-lt"/>
                <a:cs typeface="+mn-lt"/>
              </a:rPr>
              <a:t>This case study is b</a:t>
            </a:r>
            <a:r>
              <a:rPr lang="en-IE" sz="2000" b="0" i="1" dirty="0" err="1">
                <a:latin typeface="Calibri"/>
                <a:ea typeface="+mn-lt"/>
                <a:cs typeface="+mn-lt"/>
              </a:rPr>
              <a:t>ased</a:t>
            </a:r>
            <a:r>
              <a:rPr lang="en-IE" sz="2000" b="0" i="1" dirty="0">
                <a:latin typeface="Calibri"/>
                <a:ea typeface="+mn-lt"/>
                <a:cs typeface="+mn-lt"/>
              </a:rPr>
              <a:t> on materials and figures </a:t>
            </a:r>
            <a:r>
              <a:rPr lang="en-US" sz="2000" b="0" i="1" dirty="0">
                <a:latin typeface="Calibri"/>
                <a:ea typeface="+mn-lt"/>
                <a:cs typeface="+mn-lt"/>
              </a:rPr>
              <a:t>submitted to the ICH Q9(R1) EWG by </a:t>
            </a:r>
            <a:r>
              <a:rPr lang="en-IE" sz="2000" b="0" i="1" dirty="0">
                <a:latin typeface="Calibri"/>
                <a:ea typeface="+mn-lt"/>
                <a:cs typeface="+mn-lt"/>
              </a:rPr>
              <a:t>the International Society for Pharmaceutical Engineering</a:t>
            </a:r>
            <a:r>
              <a:rPr lang="en-US" sz="2000" b="0" i="1" dirty="0">
                <a:latin typeface="Calibri"/>
                <a:ea typeface="+mn-lt"/>
                <a:cs typeface="+mn-lt"/>
              </a:rPr>
              <a:t> (ISPE)</a:t>
            </a:r>
          </a:p>
          <a:p>
            <a:pPr marL="0" indent="0" algn="ctr">
              <a:buNone/>
            </a:pPr>
            <a:endParaRPr lang="en-IE" sz="2000" b="0" dirty="0"/>
          </a:p>
          <a:p>
            <a:pPr marL="0" indent="0" algn="ctr">
              <a:buNone/>
            </a:pPr>
            <a:endParaRPr lang="en-US" b="0" dirty="0">
              <a:solidFill>
                <a:schemeClr val="tx2"/>
              </a:solidFill>
              <a:latin typeface="Arial"/>
              <a:cs typeface="Arial"/>
            </a:endParaRPr>
          </a:p>
          <a:p>
            <a:pPr marL="0" indent="0" algn="ctr">
              <a:buNone/>
            </a:pPr>
            <a:endParaRPr lang="en-US" dirty="0">
              <a:cs typeface="Lucida Sans Unicode"/>
            </a:endParaRPr>
          </a:p>
          <a:p>
            <a:pPr marL="0" indent="0" algn="ctr">
              <a:buNone/>
            </a:pPr>
            <a:endParaRPr lang="en-US" b="0" dirty="0">
              <a:cs typeface="Arial"/>
            </a:endParaRPr>
          </a:p>
        </p:txBody>
      </p:sp>
      <p:sp>
        <p:nvSpPr>
          <p:cNvPr id="5" name="Rectangle 4">
            <a:extLst>
              <a:ext uri="{FF2B5EF4-FFF2-40B4-BE49-F238E27FC236}">
                <a16:creationId xmlns:a16="http://schemas.microsoft.com/office/drawing/2014/main" id="{3DE52380-F6E4-5F93-2FBA-8AE12D62EE40}"/>
              </a:ext>
            </a:extLst>
          </p:cNvPr>
          <p:cNvSpPr/>
          <p:nvPr/>
        </p:nvSpPr>
        <p:spPr bwMode="auto">
          <a:xfrm>
            <a:off x="314067" y="2073424"/>
            <a:ext cx="9049130" cy="3816424"/>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lang="en-US" sz="5200" b="1" i="0" u="none" strike="noStrike" cap="none" normalizeH="0" baseline="0" dirty="0">
              <a:ln>
                <a:noFill/>
              </a:ln>
              <a:solidFill>
                <a:srgbClr val="0000FF"/>
              </a:solidFill>
              <a:effectLst/>
              <a:latin typeface="Arial" charset="0"/>
              <a:cs typeface="Lucida Sans Unicode" charset="0"/>
            </a:endParaRPr>
          </a:p>
        </p:txBody>
      </p:sp>
    </p:spTree>
    <p:extLst>
      <p:ext uri="{BB962C8B-B14F-4D97-AF65-F5344CB8AC3E}">
        <p14:creationId xmlns:p14="http://schemas.microsoft.com/office/powerpoint/2010/main" val="34660807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2B23C615-DF7B-4EEE-8791-8546E0DAB671}"/>
              </a:ext>
            </a:extLst>
          </p:cNvPr>
          <p:cNvSpPr>
            <a:spLocks noGrp="1" noChangeArrowheads="1"/>
          </p:cNvSpPr>
          <p:nvPr>
            <p:ph idx="1"/>
          </p:nvPr>
        </p:nvSpPr>
        <p:spPr>
          <a:xfrm>
            <a:off x="417701" y="1497360"/>
            <a:ext cx="8838624" cy="4442242"/>
          </a:xfrm>
        </p:spPr>
        <p:txBody>
          <a:bodyPr>
            <a:noAutofit/>
          </a:bodyPr>
          <a:lstStyle/>
          <a:p>
            <a:pPr marL="487680" indent="-487680" fontAlgn="ctr">
              <a:spcAft>
                <a:spcPts val="1200"/>
              </a:spcAft>
              <a:buFontTx/>
              <a:buNone/>
            </a:pPr>
            <a:r>
              <a:rPr lang="en-US" altLang="en-US" sz="1900" kern="1200" dirty="0">
                <a:solidFill>
                  <a:srgbClr val="0070C0"/>
                </a:solidFill>
                <a:cs typeface="Calibri" panose="020F0502020204030204" pitchFamily="34" charset="0"/>
              </a:rPr>
              <a:t>Process Development can be affected by:</a:t>
            </a:r>
          </a:p>
          <a:p>
            <a:pPr marL="462280" indent="-487680">
              <a:spcAft>
                <a:spcPts val="1200"/>
              </a:spcAft>
            </a:pPr>
            <a:r>
              <a:rPr lang="en-US" sz="1900" b="0" dirty="0">
                <a:ea typeface="+mn-lt"/>
                <a:cs typeface="Calibri" panose="020F0502020204030204" pitchFamily="34" charset="0"/>
              </a:rPr>
              <a:t>Insufficient attention to process capability, raw materials, and human factors</a:t>
            </a:r>
            <a:endParaRPr lang="en-US" altLang="en-US" sz="1900" b="0" dirty="0">
              <a:cs typeface="Calibri" panose="020F0502020204030204" pitchFamily="34" charset="0"/>
            </a:endParaRPr>
          </a:p>
          <a:p>
            <a:pPr marL="792480" lvl="1" indent="-304800">
              <a:spcAft>
                <a:spcPts val="1200"/>
              </a:spcAft>
            </a:pPr>
            <a:r>
              <a:rPr lang="en-US" sz="1900" dirty="0">
                <a:ea typeface="+mn-lt"/>
                <a:cs typeface="Calibri" panose="020F0502020204030204" pitchFamily="34" charset="0"/>
              </a:rPr>
              <a:t>Lack of understanding of critical attributes of </a:t>
            </a:r>
            <a:r>
              <a:rPr lang="en-US" sz="1900" dirty="0">
                <a:solidFill>
                  <a:schemeClr val="tx2"/>
                </a:solidFill>
                <a:ea typeface="+mn-lt"/>
                <a:cs typeface="Calibri" panose="020F0502020204030204" pitchFamily="34" charset="0"/>
              </a:rPr>
              <a:t>raw materials</a:t>
            </a:r>
            <a:r>
              <a:rPr lang="en-US" sz="1900" dirty="0">
                <a:ea typeface="+mn-lt"/>
                <a:cs typeface="Calibri" panose="020F0502020204030204" pitchFamily="34" charset="0"/>
              </a:rPr>
              <a:t>, and how they affect physics and mechanics of processing</a:t>
            </a:r>
            <a:endParaRPr lang="en-US" altLang="en-US" sz="1900" dirty="0">
              <a:cs typeface="Calibri" panose="020F0502020204030204" pitchFamily="34" charset="0"/>
            </a:endParaRPr>
          </a:p>
          <a:p>
            <a:pPr marL="792480" lvl="1" indent="-304800">
              <a:spcAft>
                <a:spcPts val="1200"/>
              </a:spcAft>
            </a:pPr>
            <a:r>
              <a:rPr lang="en-US" altLang="en-US" sz="1900" b="0" dirty="0">
                <a:cs typeface="Calibri" panose="020F0502020204030204" pitchFamily="34" charset="0"/>
              </a:rPr>
              <a:t>Lack of fundamental knowledge and understanding of scale-dependent </a:t>
            </a:r>
            <a:r>
              <a:rPr lang="en-US" altLang="en-US" sz="1900" dirty="0">
                <a:cs typeface="Calibri" panose="020F0502020204030204" pitchFamily="34" charset="0"/>
              </a:rPr>
              <a:t>factors</a:t>
            </a:r>
            <a:endParaRPr lang="en-US" sz="1900" dirty="0">
              <a:cs typeface="Calibri" panose="020F0502020204030204" pitchFamily="34" charset="0"/>
            </a:endParaRPr>
          </a:p>
          <a:p>
            <a:pPr marL="792480" lvl="1" indent="-304800">
              <a:spcAft>
                <a:spcPts val="1200"/>
              </a:spcAft>
            </a:pPr>
            <a:r>
              <a:rPr lang="en-US" altLang="en-US" sz="1900" dirty="0">
                <a:cs typeface="Calibri" panose="020F0502020204030204" pitchFamily="34" charset="0"/>
              </a:rPr>
              <a:t>Lack of</a:t>
            </a:r>
            <a:r>
              <a:rPr lang="en-US" altLang="en-US" sz="1900" b="0" dirty="0">
                <a:cs typeface="Calibri" panose="020F0502020204030204" pitchFamily="34" charset="0"/>
              </a:rPr>
              <a:t> correspondence between equipment used in lab and in factory (e.g., equipment and scale up dependencies)</a:t>
            </a:r>
            <a:endParaRPr lang="en-US" sz="1900" dirty="0">
              <a:cs typeface="Calibri" panose="020F0502020204030204" pitchFamily="34" charset="0"/>
            </a:endParaRPr>
          </a:p>
          <a:p>
            <a:pPr marL="462280" indent="-487680">
              <a:spcAft>
                <a:spcPts val="1200"/>
              </a:spcAft>
            </a:pPr>
            <a:r>
              <a:rPr lang="en-US" altLang="en-US" sz="1900" b="0" dirty="0">
                <a:cs typeface="Calibri" panose="020F0502020204030204" pitchFamily="34" charset="0"/>
              </a:rPr>
              <a:t>Finite timelines and pressures to market curtail some process development and scale-up activities</a:t>
            </a:r>
            <a:endParaRPr lang="en-US" altLang="en-US" sz="2000" i="1" dirty="0">
              <a:latin typeface="Calibri" panose="020F0502020204030204" pitchFamily="34" charset="0"/>
              <a:cs typeface="Calibri" panose="020F0502020204030204" pitchFamily="34" charset="0"/>
            </a:endParaRPr>
          </a:p>
          <a:p>
            <a:pPr marL="487680" indent="-487680">
              <a:spcAft>
                <a:spcPts val="1200"/>
              </a:spcAft>
            </a:pPr>
            <a:endParaRPr lang="en-US" altLang="en-US" sz="2000" dirty="0">
              <a:latin typeface="Calibri" panose="020F0502020204030204" pitchFamily="34" charset="0"/>
              <a:cs typeface="Calibri" panose="020F0502020204030204" pitchFamily="34" charset="0"/>
            </a:endParaRPr>
          </a:p>
        </p:txBody>
      </p:sp>
      <p:sp>
        <p:nvSpPr>
          <p:cNvPr id="3" name="Title 1">
            <a:extLst>
              <a:ext uri="{FF2B5EF4-FFF2-40B4-BE49-F238E27FC236}">
                <a16:creationId xmlns:a16="http://schemas.microsoft.com/office/drawing/2014/main" id="{C49B6039-AC1E-E4D5-6123-56139155AA6E}"/>
              </a:ext>
            </a:extLst>
          </p:cNvPr>
          <p:cNvSpPr txBox="1">
            <a:spLocks/>
          </p:cNvSpPr>
          <p:nvPr/>
        </p:nvSpPr>
        <p:spPr bwMode="auto">
          <a:xfrm>
            <a:off x="3076600" y="321973"/>
            <a:ext cx="7563771" cy="798481"/>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r>
              <a:rPr lang="en-US" sz="2400" kern="0" dirty="0">
                <a:solidFill>
                  <a:srgbClr val="0070C0"/>
                </a:solidFill>
                <a:cs typeface="Calibri" panose="020F0502020204030204" pitchFamily="34" charset="0"/>
              </a:rPr>
              <a:t>Case Study 4</a:t>
            </a:r>
            <a:endParaRPr lang="en-US" sz="2400" b="0" kern="0" dirty="0">
              <a:ea typeface="+mj-lt"/>
              <a:cs typeface="Calibri" panose="020F0502020204030204" pitchFamily="34" charset="0"/>
            </a:endParaRPr>
          </a:p>
          <a:p>
            <a:r>
              <a:rPr lang="en-US" sz="2400" b="0" kern="0" dirty="0">
                <a:solidFill>
                  <a:srgbClr val="0070C0"/>
                </a:solidFill>
                <a:cs typeface="Calibri" panose="020F0502020204030204" pitchFamily="34" charset="0"/>
              </a:rPr>
              <a:t>Building Better Design Knowledge</a:t>
            </a:r>
          </a:p>
        </p:txBody>
      </p:sp>
      <p:grpSp>
        <p:nvGrpSpPr>
          <p:cNvPr id="8" name="Group 7">
            <a:extLst>
              <a:ext uri="{FF2B5EF4-FFF2-40B4-BE49-F238E27FC236}">
                <a16:creationId xmlns:a16="http://schemas.microsoft.com/office/drawing/2014/main" id="{84E6C01C-F5C1-03C7-3D75-89E7AAC3F68A}"/>
              </a:ext>
            </a:extLst>
          </p:cNvPr>
          <p:cNvGrpSpPr/>
          <p:nvPr/>
        </p:nvGrpSpPr>
        <p:grpSpPr>
          <a:xfrm>
            <a:off x="417701" y="5745832"/>
            <a:ext cx="8926069" cy="1246391"/>
            <a:chOff x="2950527" y="32094020"/>
            <a:chExt cx="6049163" cy="4799361"/>
          </a:xfrm>
        </p:grpSpPr>
        <p:sp>
          <p:nvSpPr>
            <p:cNvPr id="9" name="Rectangle: Folded Corner 8">
              <a:extLst>
                <a:ext uri="{FF2B5EF4-FFF2-40B4-BE49-F238E27FC236}">
                  <a16:creationId xmlns:a16="http://schemas.microsoft.com/office/drawing/2014/main" id="{08E3F672-D527-B2DD-C3CE-5F729A2764F5}"/>
                </a:ext>
              </a:extLst>
            </p:cNvPr>
            <p:cNvSpPr/>
            <p:nvPr/>
          </p:nvSpPr>
          <p:spPr bwMode="auto">
            <a:xfrm>
              <a:off x="2950527" y="32094020"/>
              <a:ext cx="6049163" cy="4101237"/>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85725" tIns="42863" rIns="85725" bIns="42863" numCol="1" rtlCol="0" anchor="t" anchorCtr="0" compatLnSpc="1">
              <a:prstTxWarp prst="textNoShape">
                <a:avLst/>
              </a:prstTxWarp>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defTabSz="421184"/>
              <a:endParaRPr lang="en-GB" sz="4875"/>
            </a:p>
          </p:txBody>
        </p:sp>
        <p:sp>
          <p:nvSpPr>
            <p:cNvPr id="10" name="Inhaltsplatzhalter 2">
              <a:extLst>
                <a:ext uri="{FF2B5EF4-FFF2-40B4-BE49-F238E27FC236}">
                  <a16:creationId xmlns:a16="http://schemas.microsoft.com/office/drawing/2014/main" id="{31B8A4AE-0BC2-6674-1889-DBDCCF4AA0C2}"/>
                </a:ext>
              </a:extLst>
            </p:cNvPr>
            <p:cNvSpPr txBox="1">
              <a:spLocks/>
            </p:cNvSpPr>
            <p:nvPr/>
          </p:nvSpPr>
          <p:spPr bwMode="auto">
            <a:xfrm>
              <a:off x="3073207" y="32577760"/>
              <a:ext cx="5835518" cy="4315621"/>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6460" rIns="0" bIns="0" numCol="1" anchor="t" anchorCtr="0" compatLnSpc="1">
              <a:prstTxWarp prst="textNoShape">
                <a:avLst/>
              </a:prstTxWarp>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5pPr>
              <a:lvl6pPr marL="2286000" algn="l" defTabSz="914400" rtl="0" eaLnBrk="1" latinLnBrk="0" hangingPunct="1">
                <a:defRPr sz="5200" b="1" kern="1200">
                  <a:solidFill>
                    <a:schemeClr val="dk1"/>
                  </a:solidFill>
                  <a:latin typeface="+mn-lt"/>
                  <a:ea typeface="+mn-ea"/>
                  <a:cs typeface="+mn-cs"/>
                </a:defRPr>
              </a:lvl6pPr>
              <a:lvl7pPr marL="2743200" algn="l" defTabSz="914400" rtl="0" eaLnBrk="1" latinLnBrk="0" hangingPunct="1">
                <a:defRPr sz="5200" b="1" kern="1200">
                  <a:solidFill>
                    <a:schemeClr val="dk1"/>
                  </a:solidFill>
                  <a:latin typeface="+mn-lt"/>
                  <a:ea typeface="+mn-ea"/>
                  <a:cs typeface="+mn-cs"/>
                </a:defRPr>
              </a:lvl7pPr>
              <a:lvl8pPr marL="3200400" algn="l" defTabSz="914400" rtl="0" eaLnBrk="1" latinLnBrk="0" hangingPunct="1">
                <a:defRPr sz="5200" b="1" kern="1200">
                  <a:solidFill>
                    <a:schemeClr val="dk1"/>
                  </a:solidFill>
                  <a:latin typeface="+mn-lt"/>
                  <a:ea typeface="+mn-ea"/>
                  <a:cs typeface="+mn-cs"/>
                </a:defRPr>
              </a:lvl8pPr>
              <a:lvl9pPr marL="3657600" algn="l" defTabSz="914400" rtl="0" eaLnBrk="1" latinLnBrk="0" hangingPunct="1">
                <a:defRPr sz="5200" b="1" kern="1200">
                  <a:solidFill>
                    <a:schemeClr val="dk1"/>
                  </a:solidFill>
                  <a:latin typeface="+mn-lt"/>
                  <a:ea typeface="+mn-ea"/>
                  <a:cs typeface="+mn-cs"/>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2000" b="0" i="1" dirty="0">
                  <a:solidFill>
                    <a:schemeClr val="tx1"/>
                  </a:solidFill>
                  <a:latin typeface="Calibri"/>
                  <a:cs typeface="Arial"/>
                </a:rPr>
                <a:t>Product availability risks can be significantly reduced by increasing process understanding during the development stage, and making quality-driven process design decisions.</a:t>
              </a:r>
              <a:endParaRPr lang="en-US" sz="2000" b="0" dirty="0">
                <a:solidFill>
                  <a:schemeClr val="tx1"/>
                </a:solidFill>
                <a:latin typeface="Calibri"/>
              </a:endParaRPr>
            </a:p>
            <a:p>
              <a:pPr marL="400050" lvl="1" indent="-171450" algn="ctr">
                <a:lnSpc>
                  <a:spcPct val="100000"/>
                </a:lnSpc>
                <a:spcAft>
                  <a:spcPts val="640"/>
                </a:spcAft>
                <a:buFont typeface="Arial" panose="020B0604020202020204" pitchFamily="34" charset="0"/>
                <a:buChar char="•"/>
              </a:pPr>
              <a:endParaRPr lang="en-GB" sz="2000" b="0" dirty="0">
                <a:latin typeface="Calibri" panose="020F0502020204030204" pitchFamily="34" charset="0"/>
                <a:cs typeface="Calibri" panose="020F0502020204030204" pitchFamily="34" charset="0"/>
              </a:endParaRPr>
            </a:p>
          </p:txBody>
        </p:sp>
      </p:grpSp>
      <p:sp>
        <p:nvSpPr>
          <p:cNvPr id="11" name="TextBox 10">
            <a:extLst>
              <a:ext uri="{FF2B5EF4-FFF2-40B4-BE49-F238E27FC236}">
                <a16:creationId xmlns:a16="http://schemas.microsoft.com/office/drawing/2014/main" id="{453F0E9E-16B2-4E01-95F6-D93E0BBE4F18}"/>
              </a:ext>
            </a:extLst>
          </p:cNvPr>
          <p:cNvSpPr txBox="1"/>
          <p:nvPr/>
        </p:nvSpPr>
        <p:spPr bwMode="auto">
          <a:xfrm>
            <a:off x="202132" y="6845726"/>
            <a:ext cx="8981256" cy="38852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and figures submitted to the ICH Q9(R1) EWG by the</a:t>
            </a:r>
            <a:r>
              <a:rPr lang="en-IE" sz="1000" i="1" dirty="0">
                <a:solidFill>
                  <a:schemeClr val="tx1">
                    <a:lumMod val="65000"/>
                    <a:lumOff val="35000"/>
                  </a:schemeClr>
                </a:solidFill>
              </a:rPr>
              <a:t>International Society for Pharmaceutical Engineering</a:t>
            </a:r>
            <a:r>
              <a:rPr lang="en-US" sz="1000" i="1" dirty="0">
                <a:solidFill>
                  <a:schemeClr val="tx1">
                    <a:lumMod val="65000"/>
                    <a:lumOff val="35000"/>
                  </a:schemeClr>
                </a:solidFill>
              </a:rPr>
              <a:t> (ISPE).</a:t>
            </a:r>
            <a:endParaRPr lang="en-IE" sz="1000" i="1" dirty="0">
              <a:solidFill>
                <a:schemeClr val="tx1">
                  <a:lumMod val="65000"/>
                  <a:lumOff val="35000"/>
                </a:schemeClr>
              </a:solidFill>
            </a:endParaRPr>
          </a:p>
        </p:txBody>
      </p:sp>
    </p:spTree>
    <p:extLst>
      <p:ext uri="{BB962C8B-B14F-4D97-AF65-F5344CB8AC3E}">
        <p14:creationId xmlns:p14="http://schemas.microsoft.com/office/powerpoint/2010/main" val="32463473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9055" y="1281336"/>
            <a:ext cx="9396146" cy="5611812"/>
          </a:xfrm>
        </p:spPr>
        <p:txBody>
          <a:bodyPr vert="horz" lIns="91440" tIns="45720" rIns="91440" bIns="45720" rtlCol="0" anchor="t">
            <a:noAutofit/>
          </a:bodyPr>
          <a:lstStyle/>
          <a:p>
            <a:pPr>
              <a:spcBef>
                <a:spcPts val="0"/>
              </a:spcBef>
              <a:spcAft>
                <a:spcPts val="1200"/>
              </a:spcAft>
              <a:buFont typeface="Wingdings" panose="05000000000000000000" pitchFamily="2" charset="2"/>
              <a:buChar char="§"/>
            </a:pPr>
            <a:r>
              <a:rPr lang="en-US" sz="1400" b="0" dirty="0">
                <a:cs typeface="Calibri"/>
              </a:rPr>
              <a:t>When identifying Critical Quality Attributes (CQAs) for tablet product during development stage, firm scored the impact of each unit operation on each CQA in a Risk Assessment, as shown in the following table.</a:t>
            </a:r>
            <a:r>
              <a:rPr lang="en-US" sz="1600" b="0" dirty="0">
                <a:cs typeface="Calibri"/>
              </a:rPr>
              <a:t> </a:t>
            </a:r>
            <a:endParaRPr lang="en-US" sz="1600" b="0" dirty="0">
              <a:cs typeface="Calibri" panose="020F0502020204030204" pitchFamily="34" charset="0"/>
            </a:endParaRPr>
          </a:p>
          <a:p>
            <a:pPr>
              <a:spcBef>
                <a:spcPts val="0"/>
              </a:spcBef>
              <a:spcAft>
                <a:spcPts val="1200"/>
              </a:spcAft>
              <a:buFont typeface="Wingdings" panose="05000000000000000000" pitchFamily="2" charset="2"/>
              <a:buChar char="§"/>
            </a:pPr>
            <a:endParaRPr lang="en-US" sz="1700" b="0" dirty="0">
              <a:cs typeface="Calibri" panose="020F0502020204030204" pitchFamily="34" charset="0"/>
            </a:endParaRPr>
          </a:p>
          <a:p>
            <a:pPr>
              <a:spcBef>
                <a:spcPts val="0"/>
              </a:spcBef>
              <a:spcAft>
                <a:spcPts val="1200"/>
              </a:spcAft>
              <a:buFont typeface="Wingdings" panose="05000000000000000000" pitchFamily="2" charset="2"/>
              <a:buChar char="§"/>
            </a:pPr>
            <a:endParaRPr lang="en-US" sz="1700" b="0" dirty="0">
              <a:cs typeface="Calibri" panose="020F0502020204030204" pitchFamily="34" charset="0"/>
            </a:endParaRPr>
          </a:p>
          <a:p>
            <a:pPr>
              <a:spcBef>
                <a:spcPts val="0"/>
              </a:spcBef>
              <a:spcAft>
                <a:spcPts val="1200"/>
              </a:spcAft>
              <a:buFont typeface="Wingdings" panose="05000000000000000000" pitchFamily="2" charset="2"/>
              <a:buChar char="§"/>
            </a:pPr>
            <a:endParaRPr lang="en-US" sz="1700" b="0" dirty="0">
              <a:cs typeface="Calibri" panose="020F0502020204030204" pitchFamily="34" charset="0"/>
            </a:endParaRPr>
          </a:p>
          <a:p>
            <a:pPr>
              <a:spcBef>
                <a:spcPts val="0"/>
              </a:spcBef>
              <a:spcAft>
                <a:spcPts val="1200"/>
              </a:spcAft>
              <a:buFont typeface="Wingdings" panose="05000000000000000000" pitchFamily="2" charset="2"/>
              <a:buChar char="§"/>
            </a:pPr>
            <a:endParaRPr lang="en-US" sz="1700" b="0" dirty="0">
              <a:cs typeface="Calibri" panose="020F0502020204030204" pitchFamily="34" charset="0"/>
            </a:endParaRPr>
          </a:p>
          <a:p>
            <a:pPr>
              <a:spcBef>
                <a:spcPts val="0"/>
              </a:spcBef>
              <a:spcAft>
                <a:spcPts val="1200"/>
              </a:spcAft>
              <a:buFont typeface="Wingdings" panose="05000000000000000000" pitchFamily="2" charset="2"/>
              <a:buChar char="§"/>
            </a:pPr>
            <a:endParaRPr lang="en-US" sz="1700" b="0" dirty="0">
              <a:cs typeface="Calibri" panose="020F0502020204030204" pitchFamily="34" charset="0"/>
            </a:endParaRPr>
          </a:p>
          <a:p>
            <a:pPr>
              <a:spcBef>
                <a:spcPts val="0"/>
              </a:spcBef>
              <a:spcAft>
                <a:spcPts val="1200"/>
              </a:spcAft>
              <a:buFont typeface="Wingdings" panose="05000000000000000000" pitchFamily="2" charset="2"/>
              <a:buChar char="§"/>
            </a:pPr>
            <a:endParaRPr lang="en-US" sz="1700" b="0" dirty="0">
              <a:cs typeface="Calibri" panose="020F0502020204030204" pitchFamily="34" charset="0"/>
            </a:endParaRPr>
          </a:p>
          <a:p>
            <a:pPr>
              <a:spcBef>
                <a:spcPts val="0"/>
              </a:spcBef>
              <a:spcAft>
                <a:spcPts val="1200"/>
              </a:spcAft>
              <a:buFont typeface="Wingdings" panose="05000000000000000000" pitchFamily="2" charset="2"/>
              <a:buChar char="§"/>
            </a:pPr>
            <a:endParaRPr lang="en-US" sz="1700" b="0" dirty="0">
              <a:cs typeface="Calibri" panose="020F0502020204030204" pitchFamily="34" charset="0"/>
            </a:endParaRPr>
          </a:p>
          <a:p>
            <a:pPr>
              <a:spcBef>
                <a:spcPts val="1200"/>
              </a:spcBef>
              <a:spcAft>
                <a:spcPts val="1200"/>
              </a:spcAft>
              <a:buFont typeface="Wingdings" panose="05000000000000000000" pitchFamily="2" charset="2"/>
              <a:buChar char="§"/>
            </a:pPr>
            <a:r>
              <a:rPr lang="en-US" sz="1400" b="0" dirty="0">
                <a:cs typeface="Calibri"/>
              </a:rPr>
              <a:t>Based on the outcome of a lower formality risk assessment, three CQAs (Appearance, Uniformity of Dosage Unit (UDU), and Dissolution) were identified for further investigation during development to develop</a:t>
            </a:r>
          </a:p>
          <a:p>
            <a:pPr>
              <a:spcBef>
                <a:spcPts val="0"/>
              </a:spcBef>
              <a:spcAft>
                <a:spcPts val="1200"/>
              </a:spcAft>
              <a:buFont typeface="Wingdings" panose="05000000000000000000" pitchFamily="2" charset="2"/>
              <a:buChar char="§"/>
            </a:pPr>
            <a:r>
              <a:rPr lang="en-US" sz="1400" b="0" dirty="0">
                <a:latin typeface="+mn-lt"/>
                <a:cs typeface="Calibri"/>
              </a:rPr>
              <a:t>Firm performed further iterative </a:t>
            </a:r>
            <a:r>
              <a:rPr lang="en-US" sz="1400" dirty="0">
                <a:latin typeface="+mn-lt"/>
                <a:cs typeface="Calibri"/>
              </a:rPr>
              <a:t>studies (next slide) to increase process understanding and implemented needed risk controls </a:t>
            </a:r>
            <a:r>
              <a:rPr lang="en-US" sz="1400" b="0" dirty="0">
                <a:latin typeface="+mn-lt"/>
                <a:cs typeface="Calibri"/>
              </a:rPr>
              <a:t>to better ensure a robust manufacturing reliability and consistent quality.</a:t>
            </a:r>
            <a:r>
              <a:rPr lang="en-US" sz="1400" b="0" dirty="0">
                <a:cs typeface="Calibri"/>
              </a:rPr>
              <a:t> </a:t>
            </a:r>
            <a:r>
              <a:rPr lang="en-US" sz="1400" b="0" dirty="0">
                <a:latin typeface="+mn-lt"/>
                <a:cs typeface="Calibri"/>
              </a:rPr>
              <a:t> This early focus on building strong process knowledge led to highly effective risk management decisions and assurance of product availability.</a:t>
            </a:r>
            <a:r>
              <a:rPr lang="en-US" sz="1400" b="0" dirty="0">
                <a:cs typeface="Calibri"/>
              </a:rPr>
              <a:t> </a:t>
            </a:r>
            <a:endParaRPr lang="en-US" sz="1400" b="0" dirty="0">
              <a:latin typeface="+mn-lt"/>
              <a:cs typeface="Calibri" panose="020F0502020204030204" pitchFamily="34" charset="0"/>
            </a:endParaRPr>
          </a:p>
          <a:p>
            <a:pPr>
              <a:spcBef>
                <a:spcPts val="0"/>
              </a:spcBef>
              <a:spcAft>
                <a:spcPts val="1200"/>
              </a:spcAft>
              <a:buFont typeface="Wingdings" panose="05000000000000000000" pitchFamily="2" charset="2"/>
              <a:buChar char="§"/>
            </a:pPr>
            <a:endParaRPr lang="en-US" sz="1700" b="0" dirty="0">
              <a:cs typeface="Calibri" panose="020F0502020204030204" pitchFamily="34" charset="0"/>
            </a:endParaRPr>
          </a:p>
          <a:p>
            <a:pPr>
              <a:spcBef>
                <a:spcPts val="0"/>
              </a:spcBef>
              <a:spcAft>
                <a:spcPts val="1200"/>
              </a:spcAft>
              <a:buFont typeface="Wingdings" panose="05000000000000000000" pitchFamily="2" charset="2"/>
              <a:buChar char="§"/>
            </a:pPr>
            <a:endParaRPr lang="en-US" sz="1700" b="0" dirty="0">
              <a:cs typeface="Calibri" panose="020F0502020204030204" pitchFamily="34" charset="0"/>
            </a:endParaRPr>
          </a:p>
          <a:p>
            <a:pPr marL="285750" indent="-285750" defTabSz="731520" fontAlgn="auto" hangingPunct="1">
              <a:lnSpc>
                <a:spcPct val="100000"/>
              </a:lnSpc>
              <a:spcBef>
                <a:spcPts val="0"/>
              </a:spcBef>
              <a:spcAft>
                <a:spcPts val="0"/>
              </a:spcAft>
              <a:buClrTx/>
              <a:buSzTx/>
              <a:buFont typeface="Arial" panose="020B0604020202020204" pitchFamily="34" charset="0"/>
              <a:buChar char="•"/>
            </a:pPr>
            <a:endParaRPr lang="en-US" sz="1700" b="0" dirty="0">
              <a:solidFill>
                <a:prstClr val="black"/>
              </a:solidFill>
              <a:latin typeface="+mn-lt"/>
              <a:cs typeface="Calibri" panose="020F0502020204030204" pitchFamily="34" charset="0"/>
            </a:endParaRPr>
          </a:p>
          <a:p>
            <a:pPr marL="285750" indent="-285750" defTabSz="731520" fontAlgn="auto" hangingPunct="1">
              <a:lnSpc>
                <a:spcPct val="100000"/>
              </a:lnSpc>
              <a:spcBef>
                <a:spcPts val="0"/>
              </a:spcBef>
              <a:spcAft>
                <a:spcPts val="0"/>
              </a:spcAft>
              <a:buClrTx/>
              <a:buSzTx/>
              <a:buFont typeface="Arial" panose="020B0604020202020204" pitchFamily="34" charset="0"/>
              <a:buChar char="•"/>
            </a:pPr>
            <a:endParaRPr lang="en-US" sz="1700" b="0" dirty="0">
              <a:solidFill>
                <a:prstClr val="black"/>
              </a:solidFill>
              <a:cs typeface="Calibri" panose="020F0502020204030204" pitchFamily="34" charset="0"/>
            </a:endParaRPr>
          </a:p>
          <a:p>
            <a:pPr marL="285750" indent="-285750" defTabSz="731520" fontAlgn="auto" hangingPunct="1">
              <a:lnSpc>
                <a:spcPct val="100000"/>
              </a:lnSpc>
              <a:spcBef>
                <a:spcPts val="0"/>
              </a:spcBef>
              <a:spcAft>
                <a:spcPts val="0"/>
              </a:spcAft>
              <a:buClrTx/>
              <a:buSzTx/>
              <a:buFont typeface="Arial" panose="020B0604020202020204" pitchFamily="34" charset="0"/>
              <a:buChar char="•"/>
            </a:pPr>
            <a:endParaRPr lang="en-US" sz="1700" b="0" dirty="0">
              <a:solidFill>
                <a:prstClr val="black"/>
              </a:solidFill>
              <a:latin typeface="+mn-lt"/>
              <a:cs typeface="Calibri" panose="020F0502020204030204" pitchFamily="34" charset="0"/>
            </a:endParaRPr>
          </a:p>
          <a:p>
            <a:pPr marL="285750" indent="-285750" defTabSz="731520" fontAlgn="auto" hangingPunct="1">
              <a:lnSpc>
                <a:spcPct val="100000"/>
              </a:lnSpc>
              <a:spcBef>
                <a:spcPts val="0"/>
              </a:spcBef>
              <a:spcAft>
                <a:spcPts val="0"/>
              </a:spcAft>
              <a:buClrTx/>
              <a:buSzTx/>
              <a:buFont typeface="Arial" panose="020B0604020202020204" pitchFamily="34" charset="0"/>
              <a:buChar char="•"/>
            </a:pPr>
            <a:endParaRPr lang="en-US" sz="1700" b="0" dirty="0">
              <a:solidFill>
                <a:prstClr val="black"/>
              </a:solidFill>
              <a:cs typeface="Calibri" panose="020F0502020204030204" pitchFamily="34" charset="0"/>
            </a:endParaRPr>
          </a:p>
          <a:p>
            <a:pPr marL="285750" indent="-285750" defTabSz="731520" fontAlgn="auto" hangingPunct="1">
              <a:lnSpc>
                <a:spcPct val="100000"/>
              </a:lnSpc>
              <a:spcBef>
                <a:spcPts val="0"/>
              </a:spcBef>
              <a:spcAft>
                <a:spcPts val="0"/>
              </a:spcAft>
              <a:buClrTx/>
              <a:buSzTx/>
              <a:buFont typeface="Arial" panose="020B0604020202020204" pitchFamily="34" charset="0"/>
              <a:buChar char="•"/>
            </a:pPr>
            <a:endParaRPr lang="en-US" sz="1700" b="0" dirty="0">
              <a:solidFill>
                <a:prstClr val="black"/>
              </a:solidFill>
              <a:latin typeface="+mn-lt"/>
              <a:cs typeface="Calibri" panose="020F0502020204030204" pitchFamily="34" charset="0"/>
            </a:endParaRPr>
          </a:p>
          <a:p>
            <a:pPr marL="285750" indent="-285750" defTabSz="731520" fontAlgn="auto" hangingPunct="1">
              <a:lnSpc>
                <a:spcPct val="100000"/>
              </a:lnSpc>
              <a:spcBef>
                <a:spcPts val="0"/>
              </a:spcBef>
              <a:spcAft>
                <a:spcPts val="0"/>
              </a:spcAft>
              <a:buClrTx/>
              <a:buSzTx/>
              <a:buFont typeface="Arial" panose="020B0604020202020204" pitchFamily="34" charset="0"/>
              <a:buChar char="•"/>
            </a:pPr>
            <a:endParaRPr lang="en-US" sz="1700" b="0" dirty="0">
              <a:solidFill>
                <a:prstClr val="black"/>
              </a:solidFill>
              <a:cs typeface="Calibri" panose="020F0502020204030204" pitchFamily="34" charset="0"/>
            </a:endParaRPr>
          </a:p>
          <a:p>
            <a:pPr marL="285750" indent="-285750" defTabSz="731520" fontAlgn="auto" hangingPunct="1">
              <a:lnSpc>
                <a:spcPct val="100000"/>
              </a:lnSpc>
              <a:spcBef>
                <a:spcPts val="0"/>
              </a:spcBef>
              <a:spcAft>
                <a:spcPts val="0"/>
              </a:spcAft>
              <a:buClrTx/>
              <a:buSzTx/>
              <a:buFont typeface="Arial" panose="020B0604020202020204" pitchFamily="34" charset="0"/>
              <a:buChar char="•"/>
            </a:pPr>
            <a:endParaRPr lang="en-US" sz="1700" b="0" dirty="0">
              <a:solidFill>
                <a:prstClr val="black"/>
              </a:solidFill>
              <a:latin typeface="+mn-lt"/>
              <a:cs typeface="Calibri" panose="020F0502020204030204" pitchFamily="34" charset="0"/>
            </a:endParaRPr>
          </a:p>
          <a:p>
            <a:pPr marL="285750" indent="-285750" defTabSz="731520" fontAlgn="auto" hangingPunct="1">
              <a:lnSpc>
                <a:spcPct val="100000"/>
              </a:lnSpc>
              <a:spcBef>
                <a:spcPts val="0"/>
              </a:spcBef>
              <a:spcAft>
                <a:spcPts val="0"/>
              </a:spcAft>
              <a:buClrTx/>
              <a:buSzTx/>
              <a:buFont typeface="Arial" panose="020B0604020202020204" pitchFamily="34" charset="0"/>
              <a:buChar char="•"/>
            </a:pPr>
            <a:endParaRPr lang="en-US" sz="1700" b="0" dirty="0">
              <a:solidFill>
                <a:prstClr val="black"/>
              </a:solidFill>
              <a:cs typeface="Calibri" panose="020F0502020204030204" pitchFamily="34" charset="0"/>
            </a:endParaRPr>
          </a:p>
          <a:p>
            <a:pPr marL="285750" indent="-285750" defTabSz="731520" fontAlgn="auto" hangingPunct="1">
              <a:lnSpc>
                <a:spcPct val="100000"/>
              </a:lnSpc>
              <a:spcBef>
                <a:spcPts val="0"/>
              </a:spcBef>
              <a:spcAft>
                <a:spcPts val="0"/>
              </a:spcAft>
              <a:buClrTx/>
              <a:buSzTx/>
              <a:buFont typeface="Arial" panose="020B0604020202020204" pitchFamily="34" charset="0"/>
              <a:buChar char="•"/>
            </a:pPr>
            <a:endParaRPr lang="en-US" sz="1700" b="0" dirty="0">
              <a:solidFill>
                <a:prstClr val="black"/>
              </a:solidFill>
              <a:latin typeface="+mn-lt"/>
              <a:cs typeface="Calibri" panose="020F0502020204030204" pitchFamily="34" charset="0"/>
            </a:endParaRPr>
          </a:p>
          <a:p>
            <a:pPr marL="285750" indent="-285750" defTabSz="731520" fontAlgn="auto" hangingPunct="1">
              <a:lnSpc>
                <a:spcPct val="100000"/>
              </a:lnSpc>
              <a:spcBef>
                <a:spcPts val="0"/>
              </a:spcBef>
              <a:spcAft>
                <a:spcPts val="0"/>
              </a:spcAft>
              <a:buClrTx/>
              <a:buSzTx/>
              <a:buFont typeface="Arial" panose="020B0604020202020204" pitchFamily="34" charset="0"/>
              <a:buChar char="•"/>
            </a:pPr>
            <a:endParaRPr lang="en-US" sz="1700" b="0" dirty="0">
              <a:solidFill>
                <a:prstClr val="black"/>
              </a:solidFill>
              <a:cs typeface="Calibri" panose="020F0502020204030204" pitchFamily="34" charset="0"/>
            </a:endParaRPr>
          </a:p>
          <a:p>
            <a:pPr marL="0" indent="0" defTabSz="731520" fontAlgn="auto" hangingPunct="1">
              <a:lnSpc>
                <a:spcPct val="100000"/>
              </a:lnSpc>
              <a:spcBef>
                <a:spcPts val="0"/>
              </a:spcBef>
              <a:spcAft>
                <a:spcPts val="0"/>
              </a:spcAft>
              <a:buClrTx/>
              <a:buSzTx/>
              <a:buNone/>
            </a:pPr>
            <a:endParaRPr lang="en-US" sz="1600" b="0" dirty="0">
              <a:solidFill>
                <a:schemeClr val="tx1"/>
              </a:solidFill>
              <a:latin typeface="Calibri" panose="020F0502020204030204" pitchFamily="34" charset="0"/>
              <a:cs typeface="Calibri" panose="020F0502020204030204" pitchFamily="34" charset="0"/>
            </a:endParaRPr>
          </a:p>
          <a:p>
            <a:pPr>
              <a:spcBef>
                <a:spcPts val="0"/>
              </a:spcBef>
              <a:spcAft>
                <a:spcPts val="1200"/>
              </a:spcAft>
            </a:pPr>
            <a:endParaRPr lang="en-US" sz="1700" b="0" dirty="0">
              <a:cs typeface="Calibri" panose="020F0502020204030204" pitchFamily="34" charset="0"/>
            </a:endParaRPr>
          </a:p>
          <a:p>
            <a:pPr marL="0" indent="0">
              <a:spcBef>
                <a:spcPts val="0"/>
              </a:spcBef>
              <a:spcAft>
                <a:spcPts val="1200"/>
              </a:spcAft>
              <a:buNone/>
            </a:pPr>
            <a:endParaRPr lang="en-US" sz="1600" dirty="0">
              <a:ea typeface="Times New Roman" panose="02020603050405020304" pitchFamily="18" charset="0"/>
              <a:cs typeface="Times New Roman"/>
            </a:endParaRPr>
          </a:p>
          <a:p>
            <a:pPr marL="718820" lvl="1">
              <a:spcBef>
                <a:spcPts val="640"/>
              </a:spcBef>
              <a:buFontTx/>
              <a:buChar char="-"/>
            </a:pPr>
            <a:endParaRPr lang="en-US" sz="224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4C4017EC-C74C-4778-B628-E525265FBCEA}"/>
              </a:ext>
            </a:extLst>
          </p:cNvPr>
          <p:cNvSpPr txBox="1"/>
          <p:nvPr/>
        </p:nvSpPr>
        <p:spPr>
          <a:xfrm>
            <a:off x="933464" y="1901373"/>
            <a:ext cx="7308539" cy="313932"/>
          </a:xfrm>
          <a:prstGeom prst="rect">
            <a:avLst/>
          </a:prstGeom>
          <a:noFill/>
        </p:spPr>
        <p:txBody>
          <a:bodyPr wrap="none" rtlCol="0">
            <a:spAutoFit/>
          </a:bodyPr>
          <a:lstStyle/>
          <a:p>
            <a:pPr defTabSz="731520" fontAlgn="auto" hangingPunct="1">
              <a:lnSpc>
                <a:spcPct val="100000"/>
              </a:lnSpc>
              <a:spcBef>
                <a:spcPts val="0"/>
              </a:spcBef>
              <a:spcAft>
                <a:spcPts val="0"/>
              </a:spcAft>
              <a:buClrTx/>
              <a:buSzTx/>
            </a:pPr>
            <a:r>
              <a:rPr lang="en-US" sz="1440">
                <a:solidFill>
                  <a:prstClr val="black"/>
                </a:solidFill>
                <a:latin typeface="Calibri" panose="020F0502020204030204"/>
              </a:rPr>
              <a:t>Informal Risk Assessment based on Prior Knowledge to inform direction of experimental plan</a:t>
            </a:r>
          </a:p>
        </p:txBody>
      </p:sp>
      <p:pic>
        <p:nvPicPr>
          <p:cNvPr id="4" name="Picture 5">
            <a:extLst>
              <a:ext uri="{FF2B5EF4-FFF2-40B4-BE49-F238E27FC236}">
                <a16:creationId xmlns:a16="http://schemas.microsoft.com/office/drawing/2014/main" id="{787F2F2D-F7C4-8DE8-A15D-6FC21855DD7D}"/>
              </a:ext>
            </a:extLst>
          </p:cNvPr>
          <p:cNvPicPr>
            <a:picLocks noChangeAspect="1"/>
          </p:cNvPicPr>
          <p:nvPr/>
        </p:nvPicPr>
        <p:blipFill>
          <a:blip r:embed="rId3"/>
          <a:stretch>
            <a:fillRect/>
          </a:stretch>
        </p:blipFill>
        <p:spPr>
          <a:xfrm>
            <a:off x="1109851" y="2321427"/>
            <a:ext cx="7380939" cy="2457193"/>
          </a:xfrm>
          <a:prstGeom prst="rect">
            <a:avLst/>
          </a:prstGeom>
        </p:spPr>
      </p:pic>
      <p:sp>
        <p:nvSpPr>
          <p:cNvPr id="2" name="Title 1">
            <a:extLst>
              <a:ext uri="{FF2B5EF4-FFF2-40B4-BE49-F238E27FC236}">
                <a16:creationId xmlns:a16="http://schemas.microsoft.com/office/drawing/2014/main" id="{815D71B6-FA4D-4930-38BB-338CCFE12988}"/>
              </a:ext>
            </a:extLst>
          </p:cNvPr>
          <p:cNvSpPr txBox="1">
            <a:spLocks/>
          </p:cNvSpPr>
          <p:nvPr/>
        </p:nvSpPr>
        <p:spPr bwMode="auto">
          <a:xfrm>
            <a:off x="3004592" y="358658"/>
            <a:ext cx="7563771" cy="798481"/>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r>
              <a:rPr lang="en-US" sz="2400" kern="0" dirty="0">
                <a:solidFill>
                  <a:srgbClr val="0070C0"/>
                </a:solidFill>
                <a:cs typeface="Calibri" panose="020F0502020204030204" pitchFamily="34" charset="0"/>
              </a:rPr>
              <a:t>Case Study 4, cont’d</a:t>
            </a:r>
            <a:endParaRPr lang="en-US" sz="2400" b="0" kern="0" dirty="0">
              <a:ea typeface="+mj-lt"/>
              <a:cs typeface="Calibri" panose="020F0502020204030204" pitchFamily="34" charset="0"/>
            </a:endParaRPr>
          </a:p>
          <a:p>
            <a:r>
              <a:rPr lang="en-US" sz="2400" b="0" kern="0" dirty="0">
                <a:solidFill>
                  <a:srgbClr val="0070C0"/>
                </a:solidFill>
                <a:cs typeface="Calibri" panose="020F0502020204030204" pitchFamily="34" charset="0"/>
              </a:rPr>
              <a:t>Building Better Design Knowledge</a:t>
            </a:r>
          </a:p>
        </p:txBody>
      </p:sp>
      <p:sp>
        <p:nvSpPr>
          <p:cNvPr id="7" name="TextBox 6">
            <a:extLst>
              <a:ext uri="{FF2B5EF4-FFF2-40B4-BE49-F238E27FC236}">
                <a16:creationId xmlns:a16="http://schemas.microsoft.com/office/drawing/2014/main" id="{35474653-F071-4373-97C7-B51CF9871C05}"/>
              </a:ext>
            </a:extLst>
          </p:cNvPr>
          <p:cNvSpPr txBox="1"/>
          <p:nvPr/>
        </p:nvSpPr>
        <p:spPr bwMode="auto">
          <a:xfrm>
            <a:off x="202132" y="6797466"/>
            <a:ext cx="8981256" cy="38852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and figures submitted to the ICH Q9(R1) EWG by the</a:t>
            </a:r>
            <a:r>
              <a:rPr lang="en-IE" sz="1000" i="1" dirty="0">
                <a:solidFill>
                  <a:schemeClr val="tx1">
                    <a:lumMod val="65000"/>
                    <a:lumOff val="35000"/>
                  </a:schemeClr>
                </a:solidFill>
              </a:rPr>
              <a:t>International Society for Pharmaceutical Engineering</a:t>
            </a:r>
            <a:r>
              <a:rPr lang="en-US" sz="1000" i="1" dirty="0">
                <a:solidFill>
                  <a:schemeClr val="tx1">
                    <a:lumMod val="65000"/>
                    <a:lumOff val="35000"/>
                  </a:schemeClr>
                </a:solidFill>
              </a:rPr>
              <a:t> (ISPE).</a:t>
            </a:r>
            <a:endParaRPr lang="en-IE" sz="1000" i="1" dirty="0">
              <a:solidFill>
                <a:schemeClr val="tx1">
                  <a:lumMod val="65000"/>
                  <a:lumOff val="35000"/>
                </a:schemeClr>
              </a:solidFill>
            </a:endParaRPr>
          </a:p>
        </p:txBody>
      </p:sp>
    </p:spTree>
    <p:extLst>
      <p:ext uri="{BB962C8B-B14F-4D97-AF65-F5344CB8AC3E}">
        <p14:creationId xmlns:p14="http://schemas.microsoft.com/office/powerpoint/2010/main" val="325757590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EAB94EE-9F03-4086-A9F7-D3C0E6D30D4A}"/>
              </a:ext>
            </a:extLst>
          </p:cNvPr>
          <p:cNvPicPr>
            <a:picLocks noChangeAspect="1"/>
          </p:cNvPicPr>
          <p:nvPr/>
        </p:nvPicPr>
        <p:blipFill rotWithShape="1">
          <a:blip r:embed="rId3"/>
          <a:srcRect l="29590" t="38333" r="38594" b="21458"/>
          <a:stretch/>
        </p:blipFill>
        <p:spPr>
          <a:xfrm>
            <a:off x="2140496" y="3441576"/>
            <a:ext cx="5040560" cy="3033270"/>
          </a:xfrm>
          <a:prstGeom prst="rect">
            <a:avLst/>
          </a:prstGeom>
        </p:spPr>
      </p:pic>
      <p:sp>
        <p:nvSpPr>
          <p:cNvPr id="10" name="TextBox 9">
            <a:extLst>
              <a:ext uri="{FF2B5EF4-FFF2-40B4-BE49-F238E27FC236}">
                <a16:creationId xmlns:a16="http://schemas.microsoft.com/office/drawing/2014/main" id="{063C7454-0C87-4C17-A81A-2D954A524E17}"/>
              </a:ext>
            </a:extLst>
          </p:cNvPr>
          <p:cNvSpPr txBox="1"/>
          <p:nvPr/>
        </p:nvSpPr>
        <p:spPr>
          <a:xfrm>
            <a:off x="1204392" y="3225552"/>
            <a:ext cx="8856984" cy="307777"/>
          </a:xfrm>
          <a:prstGeom prst="rect">
            <a:avLst/>
          </a:prstGeom>
          <a:noFill/>
        </p:spPr>
        <p:txBody>
          <a:bodyPr wrap="square" rtlCol="0">
            <a:spAutoFit/>
          </a:bodyPr>
          <a:lstStyle/>
          <a:p>
            <a:pPr defTabSz="731520" fontAlgn="auto" hangingPunct="1">
              <a:lnSpc>
                <a:spcPct val="100000"/>
              </a:lnSpc>
              <a:spcBef>
                <a:spcPts val="0"/>
              </a:spcBef>
              <a:spcAft>
                <a:spcPts val="0"/>
              </a:spcAft>
              <a:buClrTx/>
              <a:buSzTx/>
            </a:pPr>
            <a:r>
              <a:rPr lang="en-US" sz="1400" dirty="0">
                <a:solidFill>
                  <a:prstClr val="black"/>
                </a:solidFill>
                <a:latin typeface="Calibri" panose="020F0502020204030204"/>
                <a:cs typeface="+mn-cs"/>
              </a:rPr>
              <a:t>1. Risk Assessment performed after Process Screening and Material Attribute (of RMs) Studies</a:t>
            </a:r>
          </a:p>
        </p:txBody>
      </p:sp>
      <p:sp>
        <p:nvSpPr>
          <p:cNvPr id="15" name="TextBox 14">
            <a:extLst>
              <a:ext uri="{FF2B5EF4-FFF2-40B4-BE49-F238E27FC236}">
                <a16:creationId xmlns:a16="http://schemas.microsoft.com/office/drawing/2014/main" id="{B789917B-5516-4F36-80BB-6531E1E48DFF}"/>
              </a:ext>
            </a:extLst>
          </p:cNvPr>
          <p:cNvSpPr txBox="1"/>
          <p:nvPr/>
        </p:nvSpPr>
        <p:spPr bwMode="auto">
          <a:xfrm>
            <a:off x="297124" y="1137320"/>
            <a:ext cx="9076376" cy="2078005"/>
          </a:xfrm>
          <a:prstGeom prst="rect">
            <a:avLst/>
          </a:prstGeom>
          <a:noFill/>
          <a:ln w="9525">
            <a:noFill/>
            <a:round/>
            <a:headEnd/>
            <a:tailEnd/>
          </a:ln>
        </p:spPr>
        <p:txBody>
          <a:bodyPr wrap="square" lIns="91440" tIns="45720" rIns="91440" bIns="45720" anchor="t">
            <a:spAutoFit/>
          </a:bodyPr>
          <a:lstStyle/>
          <a:p>
            <a:pPr marL="285750" indent="-285750" algn="just">
              <a:spcAft>
                <a:spcPts val="600"/>
              </a:spcAft>
              <a:buFont typeface="Arial" panose="020B0604020202020204" pitchFamily="34" charset="0"/>
              <a:buChar char="•"/>
            </a:pPr>
            <a:r>
              <a:rPr lang="en-US" sz="1600" b="0" dirty="0">
                <a:solidFill>
                  <a:schemeClr val="tx1"/>
                </a:solidFill>
                <a:latin typeface="+mn-lt"/>
                <a:cs typeface="Times New Roman"/>
              </a:rPr>
              <a:t>Initially, subject matter experts (SMEs) shared opinions during early process development based on prior knowledge. </a:t>
            </a:r>
          </a:p>
          <a:p>
            <a:pPr marL="285750" indent="-285750" algn="just">
              <a:spcAft>
                <a:spcPts val="600"/>
              </a:spcAft>
              <a:buFont typeface="Arial" panose="020B0604020202020204" pitchFamily="34" charset="0"/>
              <a:buChar char="•"/>
            </a:pPr>
            <a:r>
              <a:rPr lang="en-US" sz="1600" b="0" dirty="0">
                <a:solidFill>
                  <a:schemeClr val="tx1"/>
                </a:solidFill>
                <a:latin typeface="+mn-lt"/>
                <a:cs typeface="Times New Roman"/>
              </a:rPr>
              <a:t>Subsequently, process development studies provided </a:t>
            </a:r>
            <a:r>
              <a:rPr lang="en-US" sz="1600" dirty="0">
                <a:solidFill>
                  <a:schemeClr val="tx1"/>
                </a:solidFill>
                <a:latin typeface="+mn-lt"/>
                <a:cs typeface="Times New Roman"/>
              </a:rPr>
              <a:t>iterative knowledge </a:t>
            </a:r>
            <a:r>
              <a:rPr lang="en-US" sz="1600" b="0" dirty="0">
                <a:solidFill>
                  <a:schemeClr val="tx1"/>
                </a:solidFill>
                <a:latin typeface="+mn-lt"/>
                <a:cs typeface="Times New Roman"/>
              </a:rPr>
              <a:t>that improved both the accuracy of risk valuation and effectiveness of risk controls. </a:t>
            </a:r>
          </a:p>
          <a:p>
            <a:pPr marL="285750" indent="-285750" algn="just">
              <a:spcAft>
                <a:spcPts val="600"/>
              </a:spcAft>
              <a:buFont typeface="Arial" panose="020B0604020202020204" pitchFamily="34" charset="0"/>
              <a:buChar char="•"/>
            </a:pPr>
            <a:r>
              <a:rPr lang="en-US" sz="1600" b="0" dirty="0">
                <a:solidFill>
                  <a:schemeClr val="tx1"/>
                </a:solidFill>
                <a:latin typeface="+mn-lt"/>
                <a:cs typeface="+mn-cs"/>
              </a:rPr>
              <a:t>The chart below shows process screening and Material Attribute studies confirmed significant dissolution and UDU risks expected by SMEs. Interestingly, the magnitude of impact of formulation ingredients and process steps differed significantly from the SME’s expectations in some cases. </a:t>
            </a:r>
            <a:endParaRPr lang="en-US" sz="1600" b="0" dirty="0">
              <a:solidFill>
                <a:schemeClr val="tx1"/>
              </a:solidFill>
              <a:latin typeface="+mn-lt"/>
              <a:cs typeface="Times New Roman"/>
            </a:endParaRPr>
          </a:p>
        </p:txBody>
      </p:sp>
      <p:sp>
        <p:nvSpPr>
          <p:cNvPr id="9" name="TextBox 8">
            <a:extLst>
              <a:ext uri="{FF2B5EF4-FFF2-40B4-BE49-F238E27FC236}">
                <a16:creationId xmlns:a16="http://schemas.microsoft.com/office/drawing/2014/main" id="{56D1867B-1EB9-90AD-F32C-717F3DDB6BBB}"/>
              </a:ext>
            </a:extLst>
          </p:cNvPr>
          <p:cNvSpPr txBox="1"/>
          <p:nvPr/>
        </p:nvSpPr>
        <p:spPr bwMode="auto">
          <a:xfrm>
            <a:off x="196280" y="6465913"/>
            <a:ext cx="9557320" cy="321306"/>
          </a:xfrm>
          <a:prstGeom prst="rect">
            <a:avLst/>
          </a:prstGeom>
          <a:noFill/>
          <a:ln w="9525">
            <a:noFill/>
            <a:round/>
            <a:headEnd/>
            <a:tailEnd/>
          </a:ln>
        </p:spPr>
        <p:txBody>
          <a:bodyPr wrap="square" lIns="91440" tIns="45720" rIns="91440" bIns="45720" anchor="t">
            <a:spAutoFit/>
          </a:bodyPr>
          <a:lstStyle/>
          <a:p>
            <a:pPr marL="285750" indent="-285750">
              <a:buFont typeface="Arial" panose="020B0604020202020204" pitchFamily="34" charset="0"/>
              <a:buChar char="•"/>
            </a:pPr>
            <a:r>
              <a:rPr lang="en-US" sz="1600" b="0" dirty="0">
                <a:solidFill>
                  <a:schemeClr val="tx1"/>
                </a:solidFill>
                <a:latin typeface="+mn-lt"/>
                <a:cs typeface="+mn-cs"/>
              </a:rPr>
              <a:t>The results of the above studies led to additional work to reduce risk and ensure a reliable process.</a:t>
            </a:r>
            <a:endParaRPr lang="en-US" sz="1600" dirty="0">
              <a:solidFill>
                <a:schemeClr val="tx1"/>
              </a:solidFill>
            </a:endParaRPr>
          </a:p>
        </p:txBody>
      </p:sp>
      <p:sp>
        <p:nvSpPr>
          <p:cNvPr id="2" name="Title 1">
            <a:extLst>
              <a:ext uri="{FF2B5EF4-FFF2-40B4-BE49-F238E27FC236}">
                <a16:creationId xmlns:a16="http://schemas.microsoft.com/office/drawing/2014/main" id="{8213A979-693D-D7BC-4BF2-36111B96F722}"/>
              </a:ext>
            </a:extLst>
          </p:cNvPr>
          <p:cNvSpPr txBox="1">
            <a:spLocks/>
          </p:cNvSpPr>
          <p:nvPr/>
        </p:nvSpPr>
        <p:spPr bwMode="auto">
          <a:xfrm>
            <a:off x="3004592" y="322737"/>
            <a:ext cx="7563771" cy="798481"/>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r>
              <a:rPr lang="en-US" sz="2400" kern="0" dirty="0">
                <a:solidFill>
                  <a:srgbClr val="0070C0"/>
                </a:solidFill>
                <a:cs typeface="Calibri" panose="020F0502020204030204" pitchFamily="34" charset="0"/>
              </a:rPr>
              <a:t>Case Study 4, cont’d</a:t>
            </a:r>
            <a:endParaRPr lang="en-US" sz="2400" b="0" kern="0" dirty="0">
              <a:ea typeface="+mj-lt"/>
              <a:cs typeface="Calibri" panose="020F0502020204030204" pitchFamily="34" charset="0"/>
            </a:endParaRPr>
          </a:p>
          <a:p>
            <a:r>
              <a:rPr lang="en-US" sz="2400" b="0" kern="0" dirty="0">
                <a:solidFill>
                  <a:srgbClr val="0070C0"/>
                </a:solidFill>
                <a:cs typeface="Calibri" panose="020F0502020204030204" pitchFamily="34" charset="0"/>
              </a:rPr>
              <a:t>Building Better Design Knowledge</a:t>
            </a:r>
          </a:p>
        </p:txBody>
      </p:sp>
      <p:sp>
        <p:nvSpPr>
          <p:cNvPr id="8" name="TextBox 7">
            <a:extLst>
              <a:ext uri="{FF2B5EF4-FFF2-40B4-BE49-F238E27FC236}">
                <a16:creationId xmlns:a16="http://schemas.microsoft.com/office/drawing/2014/main" id="{4FBBE323-D420-47D5-9005-30F5585E8BDF}"/>
              </a:ext>
            </a:extLst>
          </p:cNvPr>
          <p:cNvSpPr txBox="1"/>
          <p:nvPr/>
        </p:nvSpPr>
        <p:spPr bwMode="auto">
          <a:xfrm>
            <a:off x="202132" y="6845726"/>
            <a:ext cx="8981256" cy="38852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and figures submitted to the ICH Q9(R1) EWG by the</a:t>
            </a:r>
            <a:r>
              <a:rPr lang="en-IE" sz="1000" i="1" dirty="0">
                <a:solidFill>
                  <a:schemeClr val="tx1">
                    <a:lumMod val="65000"/>
                    <a:lumOff val="35000"/>
                  </a:schemeClr>
                </a:solidFill>
              </a:rPr>
              <a:t>International Society for Pharmaceutical Engineering</a:t>
            </a:r>
            <a:r>
              <a:rPr lang="en-US" sz="1000" i="1" dirty="0">
                <a:solidFill>
                  <a:schemeClr val="tx1">
                    <a:lumMod val="65000"/>
                    <a:lumOff val="35000"/>
                  </a:schemeClr>
                </a:solidFill>
              </a:rPr>
              <a:t> (ISPE).</a:t>
            </a:r>
            <a:endParaRPr lang="en-IE" sz="1000" i="1" dirty="0">
              <a:solidFill>
                <a:schemeClr val="tx1">
                  <a:lumMod val="65000"/>
                  <a:lumOff val="35000"/>
                </a:schemeClr>
              </a:solidFill>
            </a:endParaRPr>
          </a:p>
        </p:txBody>
      </p:sp>
    </p:spTree>
    <p:extLst>
      <p:ext uri="{BB962C8B-B14F-4D97-AF65-F5344CB8AC3E}">
        <p14:creationId xmlns:p14="http://schemas.microsoft.com/office/powerpoint/2010/main" val="275702529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C83AA76-271E-4528-9F69-231E4AE350B9}"/>
              </a:ext>
            </a:extLst>
          </p:cNvPr>
          <p:cNvPicPr>
            <a:picLocks noChangeAspect="1"/>
          </p:cNvPicPr>
          <p:nvPr/>
        </p:nvPicPr>
        <p:blipFill rotWithShape="1">
          <a:blip r:embed="rId3"/>
          <a:srcRect l="29062" t="43938" r="38301" b="19512"/>
          <a:stretch/>
        </p:blipFill>
        <p:spPr>
          <a:xfrm>
            <a:off x="2186794" y="3657600"/>
            <a:ext cx="5138278" cy="3240360"/>
          </a:xfrm>
          <a:prstGeom prst="rect">
            <a:avLst/>
          </a:prstGeom>
        </p:spPr>
      </p:pic>
      <p:sp>
        <p:nvSpPr>
          <p:cNvPr id="11" name="TextBox 10">
            <a:extLst>
              <a:ext uri="{FF2B5EF4-FFF2-40B4-BE49-F238E27FC236}">
                <a16:creationId xmlns:a16="http://schemas.microsoft.com/office/drawing/2014/main" id="{627B1F92-DA6F-4DC9-AC9E-1C87C9F6E4A1}"/>
              </a:ext>
            </a:extLst>
          </p:cNvPr>
          <p:cNvSpPr txBox="1"/>
          <p:nvPr/>
        </p:nvSpPr>
        <p:spPr>
          <a:xfrm>
            <a:off x="2785224" y="3369568"/>
            <a:ext cx="3531736" cy="307777"/>
          </a:xfrm>
          <a:prstGeom prst="rect">
            <a:avLst/>
          </a:prstGeom>
          <a:noFill/>
        </p:spPr>
        <p:txBody>
          <a:bodyPr wrap="none" rtlCol="0">
            <a:spAutoFit/>
          </a:bodyPr>
          <a:lstStyle/>
          <a:p>
            <a:pPr defTabSz="731520" fontAlgn="auto" hangingPunct="1">
              <a:lnSpc>
                <a:spcPct val="100000"/>
              </a:lnSpc>
              <a:spcBef>
                <a:spcPts val="0"/>
              </a:spcBef>
              <a:spcAft>
                <a:spcPts val="0"/>
              </a:spcAft>
              <a:buClrTx/>
              <a:buSzTx/>
            </a:pPr>
            <a:r>
              <a:rPr lang="en-US" sz="1400" dirty="0">
                <a:solidFill>
                  <a:prstClr val="black"/>
                </a:solidFill>
                <a:latin typeface="Calibri" panose="020F0502020204030204"/>
                <a:cs typeface="+mn-cs"/>
              </a:rPr>
              <a:t>2. Risk Assessment with NIR controls in place</a:t>
            </a:r>
          </a:p>
        </p:txBody>
      </p:sp>
      <p:sp>
        <p:nvSpPr>
          <p:cNvPr id="15" name="TextBox 14">
            <a:extLst>
              <a:ext uri="{FF2B5EF4-FFF2-40B4-BE49-F238E27FC236}">
                <a16:creationId xmlns:a16="http://schemas.microsoft.com/office/drawing/2014/main" id="{B789917B-5516-4F36-80BB-6531E1E48DFF}"/>
              </a:ext>
            </a:extLst>
          </p:cNvPr>
          <p:cNvSpPr txBox="1"/>
          <p:nvPr/>
        </p:nvSpPr>
        <p:spPr bwMode="auto">
          <a:xfrm>
            <a:off x="93205" y="1137320"/>
            <a:ext cx="9577064" cy="2306978"/>
          </a:xfrm>
          <a:prstGeom prst="rect">
            <a:avLst/>
          </a:prstGeom>
          <a:noFill/>
          <a:ln w="9525">
            <a:noFill/>
            <a:round/>
            <a:headEnd/>
            <a:tailEnd/>
          </a:ln>
        </p:spPr>
        <p:txBody>
          <a:bodyPr wrap="square" lIns="91440" tIns="45720" rIns="91440" bIns="45720" anchor="t">
            <a:spAutoFit/>
          </a:bodyPr>
          <a:lstStyle/>
          <a:p>
            <a:pPr marL="285750" indent="-285750" algn="just">
              <a:spcAft>
                <a:spcPts val="600"/>
              </a:spcAft>
              <a:buFont typeface="Arial" panose="020B0604020202020204" pitchFamily="34" charset="0"/>
              <a:buChar char="•"/>
            </a:pPr>
            <a:r>
              <a:rPr lang="en-US" sz="1600" b="0" dirty="0">
                <a:solidFill>
                  <a:schemeClr val="tx1"/>
                </a:solidFill>
                <a:latin typeface="+mn-lt"/>
                <a:cs typeface="Times New Roman"/>
              </a:rPr>
              <a:t>One of the process options evaluated during process development “screening studies” was a process that used in-line Near Infrared (NIR) monitoring and control. </a:t>
            </a:r>
          </a:p>
          <a:p>
            <a:pPr marL="285750" indent="-285750" algn="just">
              <a:spcAft>
                <a:spcPts val="600"/>
              </a:spcAft>
              <a:buFont typeface="Arial" panose="020B0604020202020204" pitchFamily="34" charset="0"/>
              <a:buChar char="•"/>
            </a:pPr>
            <a:r>
              <a:rPr lang="en-US" sz="1600" b="0" dirty="0">
                <a:solidFill>
                  <a:schemeClr val="tx1"/>
                </a:solidFill>
                <a:latin typeface="+mn-lt"/>
                <a:cs typeface="+mn-cs"/>
              </a:rPr>
              <a:t>The chart below shows that risk reduction was accomplished for UDU by implementing upstream NIR controls into the process for real time process feedback, and very high sampling frequency throughout each batch to ensure dose uniformity and assay.</a:t>
            </a:r>
          </a:p>
          <a:p>
            <a:pPr marL="285750" indent="-285750" algn="just">
              <a:spcAft>
                <a:spcPts val="600"/>
              </a:spcAft>
              <a:buFont typeface="Arial" panose="020B0604020202020204" pitchFamily="34" charset="0"/>
              <a:buChar char="•"/>
            </a:pPr>
            <a:r>
              <a:rPr lang="en-US" sz="1600" b="0" dirty="0">
                <a:solidFill>
                  <a:schemeClr val="tx1"/>
                </a:solidFill>
                <a:latin typeface="+mn-lt"/>
                <a:cs typeface="+mn-cs"/>
              </a:rPr>
              <a:t>However, significant dissolution variability remained. This was due to the complex influence of several process and raw material variables. Improved incoming ingredient specifications were implemented based on studies, and a more highly discriminating quality control release test for dissolution was developed.</a:t>
            </a:r>
          </a:p>
        </p:txBody>
      </p:sp>
      <p:sp>
        <p:nvSpPr>
          <p:cNvPr id="2" name="Title 1">
            <a:extLst>
              <a:ext uri="{FF2B5EF4-FFF2-40B4-BE49-F238E27FC236}">
                <a16:creationId xmlns:a16="http://schemas.microsoft.com/office/drawing/2014/main" id="{70952D3A-FF3F-21C3-1053-6AD1DACFB40B}"/>
              </a:ext>
            </a:extLst>
          </p:cNvPr>
          <p:cNvSpPr txBox="1">
            <a:spLocks/>
          </p:cNvSpPr>
          <p:nvPr/>
        </p:nvSpPr>
        <p:spPr bwMode="auto">
          <a:xfrm>
            <a:off x="3076600" y="201216"/>
            <a:ext cx="7563771" cy="798481"/>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endParaRPr lang="en-US" sz="2400" b="0" kern="0" dirty="0">
              <a:latin typeface="Calibri" panose="020F0502020204030204" pitchFamily="34" charset="0"/>
              <a:ea typeface="+mj-lt"/>
              <a:cs typeface="Calibri" panose="020F0502020204030204" pitchFamily="34" charset="0"/>
            </a:endParaRPr>
          </a:p>
          <a:p>
            <a:r>
              <a:rPr lang="en-US" sz="2400" kern="0" dirty="0">
                <a:solidFill>
                  <a:srgbClr val="0070C0"/>
                </a:solidFill>
                <a:cs typeface="Calibri" panose="020F0502020204030204" pitchFamily="34" charset="0"/>
              </a:rPr>
              <a:t>Case Study 4, cont’d</a:t>
            </a:r>
            <a:endParaRPr lang="en-US" sz="2400" b="0" kern="0" dirty="0">
              <a:ea typeface="+mj-lt"/>
              <a:cs typeface="Calibri" panose="020F0502020204030204" pitchFamily="34" charset="0"/>
            </a:endParaRPr>
          </a:p>
          <a:p>
            <a:r>
              <a:rPr lang="en-US" sz="2400" b="0" kern="0" dirty="0">
                <a:solidFill>
                  <a:srgbClr val="0070C0"/>
                </a:solidFill>
                <a:cs typeface="Calibri" panose="020F0502020204030204" pitchFamily="34" charset="0"/>
              </a:rPr>
              <a:t>Building Better Design Knowledge</a:t>
            </a:r>
          </a:p>
        </p:txBody>
      </p:sp>
      <p:sp>
        <p:nvSpPr>
          <p:cNvPr id="3" name="TextBox 2">
            <a:extLst>
              <a:ext uri="{FF2B5EF4-FFF2-40B4-BE49-F238E27FC236}">
                <a16:creationId xmlns:a16="http://schemas.microsoft.com/office/drawing/2014/main" id="{6E0D00CA-8FC1-C304-B822-68556668B487}"/>
              </a:ext>
            </a:extLst>
          </p:cNvPr>
          <p:cNvSpPr txBox="1"/>
          <p:nvPr/>
        </p:nvSpPr>
        <p:spPr bwMode="auto">
          <a:xfrm>
            <a:off x="268288" y="6897960"/>
            <a:ext cx="8981256" cy="413404"/>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100" i="1" dirty="0">
                <a:solidFill>
                  <a:schemeClr val="tx1">
                    <a:lumMod val="65000"/>
                    <a:lumOff val="35000"/>
                  </a:schemeClr>
                </a:solidFill>
              </a:rPr>
              <a:t>Note: This slide is based on materials and figures submitted to the ICH Q9(R1) EWG by the                                                                                           </a:t>
            </a:r>
            <a:r>
              <a:rPr lang="en-IE" sz="1100" i="1" dirty="0">
                <a:solidFill>
                  <a:schemeClr val="tx1">
                    <a:lumMod val="65000"/>
                    <a:lumOff val="35000"/>
                  </a:schemeClr>
                </a:solidFill>
              </a:rPr>
              <a:t>International Society for Pharmaceutical Engineering</a:t>
            </a:r>
            <a:r>
              <a:rPr lang="en-US" sz="1100" i="1" dirty="0">
                <a:solidFill>
                  <a:schemeClr val="tx1">
                    <a:lumMod val="65000"/>
                    <a:lumOff val="35000"/>
                  </a:schemeClr>
                </a:solidFill>
              </a:rPr>
              <a:t> (ISPE).</a:t>
            </a:r>
            <a:endParaRPr lang="en-IE" sz="1100" i="1" dirty="0">
              <a:solidFill>
                <a:schemeClr val="tx1">
                  <a:lumMod val="65000"/>
                  <a:lumOff val="35000"/>
                </a:schemeClr>
              </a:solidFill>
            </a:endParaRPr>
          </a:p>
        </p:txBody>
      </p:sp>
    </p:spTree>
    <p:extLst>
      <p:ext uri="{BB962C8B-B14F-4D97-AF65-F5344CB8AC3E}">
        <p14:creationId xmlns:p14="http://schemas.microsoft.com/office/powerpoint/2010/main" val="1716705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09291E9-E026-1774-E655-7462815D6D6D}"/>
              </a:ext>
            </a:extLst>
          </p:cNvPr>
          <p:cNvSpPr>
            <a:spLocks noGrp="1"/>
          </p:cNvSpPr>
          <p:nvPr/>
        </p:nvSpPr>
        <p:spPr bwMode="auto">
          <a:xfrm>
            <a:off x="167234" y="2172753"/>
            <a:ext cx="8968825" cy="5690772"/>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792480" lvl="1" indent="0">
              <a:buSzPct val="101000"/>
              <a:buNone/>
            </a:pPr>
            <a:endParaRPr lang="en-US" sz="1400" dirty="0"/>
          </a:p>
          <a:p>
            <a:pPr marL="792480" lvl="1" indent="0">
              <a:lnSpc>
                <a:spcPct val="150000"/>
              </a:lnSpc>
              <a:buNone/>
            </a:pPr>
            <a:endParaRPr lang="en-US" sz="1600" dirty="0"/>
          </a:p>
          <a:p>
            <a:pPr marL="0" indent="0">
              <a:buFont typeface="Wingdings" pitchFamily="2" charset="2"/>
              <a:buNone/>
            </a:pPr>
            <a:endParaRPr lang="en-US" dirty="0">
              <a:ea typeface="+mn-lt"/>
              <a:cs typeface="Lucida Sans Unicode"/>
            </a:endParaRPr>
          </a:p>
        </p:txBody>
      </p:sp>
      <p:sp>
        <p:nvSpPr>
          <p:cNvPr id="3" name="TextBox 2">
            <a:extLst>
              <a:ext uri="{FF2B5EF4-FFF2-40B4-BE49-F238E27FC236}">
                <a16:creationId xmlns:a16="http://schemas.microsoft.com/office/drawing/2014/main" id="{9867D38A-F007-B70C-2A65-30C3ED2C134F}"/>
              </a:ext>
            </a:extLst>
          </p:cNvPr>
          <p:cNvSpPr txBox="1"/>
          <p:nvPr/>
        </p:nvSpPr>
        <p:spPr bwMode="auto">
          <a:xfrm>
            <a:off x="412304" y="1713384"/>
            <a:ext cx="9073008" cy="5063651"/>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nSpc>
                <a:spcPct val="100000"/>
              </a:lnSpc>
              <a:tabLst>
                <a:tab pos="723900" algn="l"/>
                <a:tab pos="1447800" algn="l"/>
                <a:tab pos="2171700" algn="l"/>
                <a:tab pos="2895600" algn="l"/>
                <a:tab pos="3619500" algn="l"/>
                <a:tab pos="4343400" algn="l"/>
                <a:tab pos="5067300" algn="l"/>
                <a:tab pos="5791200" algn="l"/>
              </a:tabLst>
            </a:pPr>
            <a:r>
              <a:rPr lang="en-US" sz="2000" dirty="0">
                <a:solidFill>
                  <a:srgbClr val="0070C0"/>
                </a:solidFill>
                <a:latin typeface="+mn-lt"/>
                <a:cs typeface="Calibri" panose="020F0502020204030204" pitchFamily="34" charset="0"/>
              </a:rPr>
              <a:t>Question:</a:t>
            </a:r>
          </a:p>
          <a:p>
            <a:pPr>
              <a:lnSpc>
                <a:spcPct val="100000"/>
              </a:lnSpc>
              <a:tabLst>
                <a:tab pos="723900" algn="l"/>
                <a:tab pos="1447800" algn="l"/>
                <a:tab pos="2171700" algn="l"/>
                <a:tab pos="2895600" algn="l"/>
                <a:tab pos="3619500" algn="l"/>
                <a:tab pos="4343400" algn="l"/>
                <a:tab pos="5067300" algn="l"/>
                <a:tab pos="5791200" algn="l"/>
              </a:tabLst>
            </a:pPr>
            <a:endParaRPr lang="en-US" sz="2000" b="0" dirty="0">
              <a:solidFill>
                <a:schemeClr val="tx1"/>
              </a:solidFill>
              <a:latin typeface="+mn-lt"/>
              <a:cs typeface="Calibri" panose="020F0502020204030204" pitchFamily="34" charset="0"/>
            </a:endParaRPr>
          </a:p>
          <a:p>
            <a:pPr>
              <a:lnSpc>
                <a:spcPct val="100000"/>
              </a:lnSpc>
              <a:tabLst>
                <a:tab pos="723900" algn="l"/>
                <a:tab pos="1447800" algn="l"/>
                <a:tab pos="2171700" algn="l"/>
                <a:tab pos="2895600" algn="l"/>
                <a:tab pos="3619500" algn="l"/>
                <a:tab pos="4343400" algn="l"/>
                <a:tab pos="5067300" algn="l"/>
                <a:tab pos="5791200" algn="l"/>
              </a:tabLst>
            </a:pPr>
            <a:r>
              <a:rPr lang="en-US" sz="2000" b="0" dirty="0">
                <a:solidFill>
                  <a:schemeClr val="tx1"/>
                </a:solidFill>
                <a:latin typeface="+mn-lt"/>
                <a:cs typeface="Calibri" panose="020F0502020204030204" pitchFamily="34" charset="0"/>
              </a:rPr>
              <a:t>What quality/manufacturing factors can affect supply reliability?</a:t>
            </a:r>
            <a:endParaRPr lang="en-US" sz="2000" dirty="0">
              <a:solidFill>
                <a:schemeClr val="tx1"/>
              </a:solidFill>
              <a:latin typeface="+mn-lt"/>
              <a:cs typeface="Calibri" panose="020F0502020204030204" pitchFamily="34" charset="0"/>
            </a:endParaRPr>
          </a:p>
          <a:p>
            <a:pPr>
              <a:lnSpc>
                <a:spcPct val="100000"/>
              </a:lnSpc>
              <a:tabLst>
                <a:tab pos="723900" algn="l"/>
                <a:tab pos="1447800" algn="l"/>
                <a:tab pos="2171700" algn="l"/>
                <a:tab pos="2895600" algn="l"/>
                <a:tab pos="3619500" algn="l"/>
                <a:tab pos="4343400" algn="l"/>
                <a:tab pos="5067300" algn="l"/>
                <a:tab pos="5791200" algn="l"/>
              </a:tabLst>
            </a:pPr>
            <a:endParaRPr lang="en-US" sz="2000" b="0" dirty="0">
              <a:solidFill>
                <a:schemeClr val="tx1"/>
              </a:solidFill>
              <a:latin typeface="+mn-lt"/>
              <a:cs typeface="Calibri" panose="020F0502020204030204" pitchFamily="34" charset="0"/>
            </a:endParaRPr>
          </a:p>
          <a:p>
            <a:pPr>
              <a:lnSpc>
                <a:spcPct val="100000"/>
              </a:lnSpc>
              <a:tabLst>
                <a:tab pos="723900" algn="l"/>
                <a:tab pos="1447800" algn="l"/>
                <a:tab pos="2171700" algn="l"/>
                <a:tab pos="2895600" algn="l"/>
                <a:tab pos="3619500" algn="l"/>
                <a:tab pos="4343400" algn="l"/>
                <a:tab pos="5067300" algn="l"/>
                <a:tab pos="5791200" algn="l"/>
              </a:tabLst>
            </a:pPr>
            <a:r>
              <a:rPr lang="en-US" sz="2000" dirty="0">
                <a:solidFill>
                  <a:srgbClr val="0070C0"/>
                </a:solidFill>
                <a:latin typeface="+mn-lt"/>
                <a:cs typeface="Calibri" panose="020F0502020204030204" pitchFamily="34" charset="0"/>
              </a:rPr>
              <a:t>Answer:</a:t>
            </a:r>
          </a:p>
          <a:p>
            <a:pPr>
              <a:lnSpc>
                <a:spcPct val="100000"/>
              </a:lnSpc>
              <a:tabLst>
                <a:tab pos="723900" algn="l"/>
                <a:tab pos="1447800" algn="l"/>
                <a:tab pos="2171700" algn="l"/>
                <a:tab pos="2895600" algn="l"/>
                <a:tab pos="3619500" algn="l"/>
                <a:tab pos="4343400" algn="l"/>
                <a:tab pos="5067300" algn="l"/>
                <a:tab pos="5791200" algn="l"/>
              </a:tabLst>
            </a:pPr>
            <a:endParaRPr lang="en-US" sz="2000" b="0" dirty="0">
              <a:solidFill>
                <a:schemeClr val="tx1"/>
              </a:solidFill>
              <a:latin typeface="+mn-lt"/>
              <a:cs typeface="Calibri" panose="020F0502020204030204" pitchFamily="34" charset="0"/>
            </a:endParaRPr>
          </a:p>
          <a:p>
            <a:pPr>
              <a:lnSpc>
                <a:spcPct val="100000"/>
              </a:lnSpc>
              <a:tabLst>
                <a:tab pos="723900" algn="l"/>
                <a:tab pos="1447800" algn="l"/>
                <a:tab pos="2171700" algn="l"/>
                <a:tab pos="2895600" algn="l"/>
                <a:tab pos="3619500" algn="l"/>
                <a:tab pos="4343400" algn="l"/>
                <a:tab pos="5067300" algn="l"/>
                <a:tab pos="5791200" algn="l"/>
              </a:tabLst>
            </a:pPr>
            <a:r>
              <a:rPr lang="en-US" sz="2000" b="0" dirty="0">
                <a:solidFill>
                  <a:schemeClr val="tx1"/>
                </a:solidFill>
                <a:latin typeface="+mn-lt"/>
                <a:cs typeface="Calibri" panose="020F0502020204030204" pitchFamily="34" charset="0"/>
              </a:rPr>
              <a:t>ICH Q9(R1) emphasizes multiple significant factors to quality and manufacturing. These include:</a:t>
            </a:r>
            <a:endParaRPr lang="en-US" sz="2000" dirty="0">
              <a:solidFill>
                <a:schemeClr val="tx1"/>
              </a:solidFill>
              <a:latin typeface="+mn-lt"/>
              <a:cs typeface="Calibri" panose="020F0502020204030204" pitchFamily="34" charset="0"/>
            </a:endParaRPr>
          </a:p>
          <a:p>
            <a:pPr>
              <a:lnSpc>
                <a:spcPct val="100000"/>
              </a:lnSpc>
              <a:tabLst>
                <a:tab pos="723900" algn="l"/>
                <a:tab pos="1447800" algn="l"/>
                <a:tab pos="2171700" algn="l"/>
                <a:tab pos="2895600" algn="l"/>
                <a:tab pos="3619500" algn="l"/>
                <a:tab pos="4343400" algn="l"/>
                <a:tab pos="5067300" algn="l"/>
                <a:tab pos="5791200" algn="l"/>
              </a:tabLst>
            </a:pPr>
            <a:endParaRPr lang="en-US" sz="2000" dirty="0">
              <a:solidFill>
                <a:schemeClr val="tx1"/>
              </a:solidFill>
              <a:latin typeface="+mn-lt"/>
              <a:cs typeface="Calibri" panose="020F0502020204030204" pitchFamily="34" charset="0"/>
            </a:endParaRPr>
          </a:p>
          <a:p>
            <a:pPr marL="285750" indent="-285750">
              <a:lnSpc>
                <a:spcPct val="100000"/>
              </a:lnSpc>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en-US" sz="2000" b="0" i="1" dirty="0">
                <a:solidFill>
                  <a:schemeClr val="tx1"/>
                </a:solidFill>
                <a:latin typeface="+mn-lt"/>
                <a:cs typeface="Calibri" panose="020F0502020204030204" pitchFamily="34" charset="0"/>
              </a:rPr>
              <a:t>Manufacturing Process Variability and State of Control </a:t>
            </a:r>
          </a:p>
          <a:p>
            <a:pPr marL="285750" indent="-285750">
              <a:lnSpc>
                <a:spcPct val="100000"/>
              </a:lnSpc>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en-US" sz="2000" b="0" i="1" dirty="0">
                <a:solidFill>
                  <a:schemeClr val="tx1"/>
                </a:solidFill>
                <a:latin typeface="+mn-lt"/>
                <a:cs typeface="Calibri" panose="020F0502020204030204" pitchFamily="34" charset="0"/>
              </a:rPr>
              <a:t>Manufacturing Facilities and Equipment  </a:t>
            </a:r>
          </a:p>
          <a:p>
            <a:pPr marL="285750" indent="-285750">
              <a:lnSpc>
                <a:spcPct val="100000"/>
              </a:lnSpc>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en-US" sz="2000" b="0" i="1" dirty="0">
                <a:solidFill>
                  <a:schemeClr val="tx1"/>
                </a:solidFill>
                <a:latin typeface="+mn-lt"/>
                <a:cs typeface="Calibri" panose="020F0502020204030204" pitchFamily="34" charset="0"/>
              </a:rPr>
              <a:t>Oversight of Outsourced Activities and Suppliers</a:t>
            </a:r>
          </a:p>
          <a:p>
            <a:pPr marL="285750" indent="-285750">
              <a:lnSpc>
                <a:spcPct val="100000"/>
              </a:lnSpc>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endParaRPr lang="en-US" sz="2000" b="0" dirty="0">
              <a:solidFill>
                <a:schemeClr val="tx1"/>
              </a:solidFill>
              <a:latin typeface="+mn-lt"/>
              <a:cs typeface="Calibri" panose="020F0502020204030204" pitchFamily="34" charset="0"/>
            </a:endParaRPr>
          </a:p>
          <a:p>
            <a:pPr>
              <a:lnSpc>
                <a:spcPct val="100000"/>
              </a:lnSpc>
              <a:tabLst>
                <a:tab pos="723900" algn="l"/>
                <a:tab pos="1447800" algn="l"/>
                <a:tab pos="2171700" algn="l"/>
                <a:tab pos="2895600" algn="l"/>
                <a:tab pos="3619500" algn="l"/>
                <a:tab pos="4343400" algn="l"/>
                <a:tab pos="5067300" algn="l"/>
                <a:tab pos="5791200" algn="l"/>
              </a:tabLst>
            </a:pPr>
            <a:r>
              <a:rPr lang="en-US" sz="2000" i="1" dirty="0">
                <a:solidFill>
                  <a:schemeClr val="tx1"/>
                </a:solidFill>
                <a:latin typeface="+mn-lt"/>
                <a:cs typeface="Calibri" panose="020F0502020204030204" pitchFamily="34" charset="0"/>
              </a:rPr>
              <a:t>Note: </a:t>
            </a:r>
            <a:r>
              <a:rPr lang="en-US" sz="2000" b="0" i="1" dirty="0">
                <a:solidFill>
                  <a:schemeClr val="tx1"/>
                </a:solidFill>
                <a:latin typeface="+mn-lt"/>
                <a:cs typeface="Calibri" panose="020F0502020204030204" pitchFamily="34" charset="0"/>
              </a:rPr>
              <a:t>A myriad of other factors that are unrelated to quality and manufacturing can also affect product availability, such as natural disasters, economic conditions, etc.  ICH Q9(R1) does not address these issues.</a:t>
            </a:r>
            <a:endParaRPr lang="en-US" sz="2000" i="1" dirty="0">
              <a:solidFill>
                <a:schemeClr val="tx1"/>
              </a:solidFill>
              <a:latin typeface="+mn-lt"/>
              <a:cs typeface="Calibri" panose="020F0502020204030204" pitchFamily="34" charset="0"/>
            </a:endParaRPr>
          </a:p>
        </p:txBody>
      </p:sp>
      <p:sp>
        <p:nvSpPr>
          <p:cNvPr id="7" name="Title 1">
            <a:extLst>
              <a:ext uri="{FF2B5EF4-FFF2-40B4-BE49-F238E27FC236}">
                <a16:creationId xmlns:a16="http://schemas.microsoft.com/office/drawing/2014/main" id="{9EB77A0F-7E85-3CD2-057D-EA10347C161D}"/>
              </a:ext>
            </a:extLst>
          </p:cNvPr>
          <p:cNvSpPr>
            <a:spLocks noGrp="1"/>
          </p:cNvSpPr>
          <p:nvPr>
            <p:ph type="title"/>
          </p:nvPr>
        </p:nvSpPr>
        <p:spPr>
          <a:xfrm>
            <a:off x="3040963" y="235904"/>
            <a:ext cx="6804389" cy="1167316"/>
          </a:xfrm>
        </p:spPr>
        <p:txBody>
          <a:bodyPr/>
          <a:lstStyle/>
          <a:p>
            <a:pPr algn="l"/>
            <a:br>
              <a:rPr lang="en-US" sz="3200" dirty="0"/>
            </a:br>
            <a:r>
              <a:rPr lang="en-US" sz="3200" dirty="0"/>
              <a:t>Product Availability Risks: </a:t>
            </a:r>
            <a:br>
              <a:rPr lang="en-US" sz="3200" dirty="0"/>
            </a:br>
            <a:r>
              <a:rPr lang="en-US" sz="2800" b="0" dirty="0">
                <a:solidFill>
                  <a:schemeClr val="tx1"/>
                </a:solidFill>
              </a:rPr>
              <a:t>Background Information cont’d</a:t>
            </a:r>
            <a:br>
              <a:rPr lang="en-US" sz="2800" b="0" i="1" dirty="0">
                <a:solidFill>
                  <a:schemeClr val="tx1"/>
                </a:solidFill>
              </a:rPr>
            </a:br>
            <a:endParaRPr lang="en-IE" sz="2800" b="0" i="1" dirty="0">
              <a:solidFill>
                <a:schemeClr val="tx1"/>
              </a:solidFill>
              <a:latin typeface="Calibri"/>
              <a:ea typeface="Calibri"/>
            </a:endParaRPr>
          </a:p>
        </p:txBody>
      </p:sp>
    </p:spTree>
    <p:extLst>
      <p:ext uri="{BB962C8B-B14F-4D97-AF65-F5344CB8AC3E}">
        <p14:creationId xmlns:p14="http://schemas.microsoft.com/office/powerpoint/2010/main" val="42402240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1F20131B-3350-42AA-90D9-8B5B4778C9A5}"/>
              </a:ext>
            </a:extLst>
          </p:cNvPr>
          <p:cNvSpPr txBox="1"/>
          <p:nvPr/>
        </p:nvSpPr>
        <p:spPr bwMode="auto">
          <a:xfrm>
            <a:off x="340296" y="1137320"/>
            <a:ext cx="9073008" cy="5692199"/>
          </a:xfrm>
          <a:prstGeom prst="rect">
            <a:avLst/>
          </a:prstGeom>
          <a:noFill/>
          <a:ln w="9525">
            <a:noFill/>
            <a:round/>
            <a:headEnd/>
            <a:tailEnd/>
          </a:ln>
        </p:spPr>
        <p:txBody>
          <a:bodyPr wrap="square" lIns="91440" tIns="45720" rIns="91440" bIns="45720" anchor="t">
            <a:spAutoFit/>
          </a:bodyPr>
          <a:lstStyle/>
          <a:p>
            <a:pPr marL="0" indent="0" algn="ctr">
              <a:spcBef>
                <a:spcPts val="0"/>
              </a:spcBef>
              <a:spcAft>
                <a:spcPts val="1200"/>
              </a:spcAft>
              <a:buNone/>
            </a:pPr>
            <a:r>
              <a:rPr lang="en-US" sz="2400" dirty="0">
                <a:solidFill>
                  <a:srgbClr val="0093D0"/>
                </a:solidFill>
                <a:latin typeface="+mn-lt"/>
                <a:ea typeface="+mj-ea"/>
                <a:cs typeface="Calibri" panose="020F0502020204030204" pitchFamily="34" charset="0"/>
              </a:rPr>
              <a:t>Case Study 4, cont’d - Lessons Learned </a:t>
            </a:r>
          </a:p>
          <a:p>
            <a:pPr marL="285750" indent="-285750" algn="just">
              <a:spcAft>
                <a:spcPts val="1200"/>
              </a:spcAft>
              <a:buFont typeface="Arial" pitchFamily="18" charset="0"/>
              <a:buChar char="•"/>
            </a:pPr>
            <a:r>
              <a:rPr lang="en-US" sz="1800" b="0" dirty="0">
                <a:solidFill>
                  <a:schemeClr val="tx1"/>
                </a:solidFill>
                <a:effectLst/>
                <a:latin typeface="+mn-lt"/>
                <a:cs typeface="Lucida Sans Unicode"/>
              </a:rPr>
              <a:t>Experimentation improved </a:t>
            </a:r>
            <a:r>
              <a:rPr lang="en-US" sz="1800" b="0" dirty="0">
                <a:solidFill>
                  <a:schemeClr val="tx1"/>
                </a:solidFill>
                <a:latin typeface="+mn-lt"/>
                <a:cs typeface="Lucida Sans Unicode"/>
              </a:rPr>
              <a:t>the risk</a:t>
            </a:r>
            <a:r>
              <a:rPr lang="en-US" sz="1800" b="0" dirty="0">
                <a:solidFill>
                  <a:schemeClr val="tx1"/>
                </a:solidFill>
                <a:effectLst/>
                <a:latin typeface="+mn-lt"/>
                <a:cs typeface="Lucida Sans Unicode"/>
              </a:rPr>
              <a:t> scoring</a:t>
            </a:r>
            <a:r>
              <a:rPr lang="en-US" sz="1800" b="0" dirty="0">
                <a:solidFill>
                  <a:schemeClr val="tx1"/>
                </a:solidFill>
                <a:latin typeface="+mn-lt"/>
                <a:cs typeface="Lucida Sans Unicode"/>
              </a:rPr>
              <a:t>. Prior</a:t>
            </a:r>
            <a:r>
              <a:rPr lang="en-US" sz="1800" b="0" dirty="0">
                <a:solidFill>
                  <a:schemeClr val="tx1"/>
                </a:solidFill>
                <a:effectLst/>
                <a:latin typeface="+mn-lt"/>
                <a:cs typeface="Lucida Sans Unicode"/>
              </a:rPr>
              <a:t> knowledge was helpful but not sufficient to </a:t>
            </a:r>
            <a:r>
              <a:rPr lang="en-US" sz="1800" b="0" dirty="0">
                <a:solidFill>
                  <a:schemeClr val="tx1"/>
                </a:solidFill>
                <a:latin typeface="+mn-lt"/>
                <a:cs typeface="Lucida Sans Unicode"/>
              </a:rPr>
              <a:t>make accurate</a:t>
            </a:r>
            <a:r>
              <a:rPr lang="en-US" sz="1800" b="0" dirty="0">
                <a:solidFill>
                  <a:schemeClr val="tx1"/>
                </a:solidFill>
                <a:effectLst/>
                <a:latin typeface="+mn-lt"/>
                <a:cs typeface="Lucida Sans Unicode"/>
              </a:rPr>
              <a:t> scale-up and </a:t>
            </a:r>
            <a:r>
              <a:rPr lang="en-US" sz="1800" b="0" dirty="0">
                <a:solidFill>
                  <a:schemeClr val="tx1"/>
                </a:solidFill>
                <a:latin typeface="+mn-lt"/>
                <a:cs typeface="Lucida Sans Unicode"/>
              </a:rPr>
              <a:t>control</a:t>
            </a:r>
            <a:r>
              <a:rPr lang="en-US" sz="1800" b="0" dirty="0">
                <a:solidFill>
                  <a:schemeClr val="tx1"/>
                </a:solidFill>
                <a:effectLst/>
                <a:latin typeface="+mn-lt"/>
                <a:cs typeface="Lucida Sans Unicode"/>
              </a:rPr>
              <a:t> strategy decisions.</a:t>
            </a:r>
            <a:endParaRPr lang="en-US" sz="1800" b="0" i="1" dirty="0">
              <a:solidFill>
                <a:schemeClr val="tx1"/>
              </a:solidFill>
              <a:effectLst/>
              <a:latin typeface="+mn-lt"/>
              <a:cs typeface="Lucida Sans Unicode"/>
            </a:endParaRPr>
          </a:p>
          <a:p>
            <a:pPr marL="285750" indent="-285750" algn="just">
              <a:spcAft>
                <a:spcPts val="1200"/>
              </a:spcAft>
              <a:buFont typeface="Arial" pitchFamily="18" charset="0"/>
              <a:buChar char="•"/>
            </a:pPr>
            <a:r>
              <a:rPr lang="en-US" sz="1800" b="0" dirty="0">
                <a:solidFill>
                  <a:schemeClr val="tx1"/>
                </a:solidFill>
                <a:effectLst/>
                <a:latin typeface="+mn-lt"/>
                <a:cs typeface="Lucida Sans Unicode"/>
              </a:rPr>
              <a:t>Initial process had high variability for Unit Dose </a:t>
            </a:r>
            <a:r>
              <a:rPr lang="en-US" sz="1800" b="0" dirty="0">
                <a:solidFill>
                  <a:schemeClr val="tx1"/>
                </a:solidFill>
                <a:latin typeface="+mn-lt"/>
                <a:cs typeface="Lucida Sans Unicode"/>
              </a:rPr>
              <a:t>Uniformity - </a:t>
            </a:r>
            <a:r>
              <a:rPr lang="en-US" sz="1800" b="0" dirty="0">
                <a:solidFill>
                  <a:schemeClr val="tx1"/>
                </a:solidFill>
                <a:effectLst/>
                <a:latin typeface="+mn-lt"/>
                <a:cs typeface="Lucida Sans Unicode"/>
              </a:rPr>
              <a:t>risk reduction required.</a:t>
            </a:r>
          </a:p>
          <a:p>
            <a:pPr marL="285750" indent="-285750" algn="just">
              <a:spcAft>
                <a:spcPts val="1200"/>
              </a:spcAft>
              <a:buFont typeface="Arial" pitchFamily="18" charset="0"/>
              <a:buChar char="•"/>
            </a:pPr>
            <a:r>
              <a:rPr lang="en-IE" sz="1800" b="0" dirty="0">
                <a:solidFill>
                  <a:schemeClr val="tx1"/>
                </a:solidFill>
                <a:latin typeface="+mn-lt"/>
                <a:cs typeface="Lucida Sans Unicode"/>
              </a:rPr>
              <a:t>This firm implemented continuous manufacturing to directly measure assay and content uniformity</a:t>
            </a:r>
            <a:r>
              <a:rPr lang="en-IE" sz="1800" dirty="0">
                <a:solidFill>
                  <a:schemeClr val="tx1"/>
                </a:solidFill>
                <a:latin typeface="+mn-lt"/>
                <a:cs typeface="Lucida Sans Unicode"/>
              </a:rPr>
              <a:t> </a:t>
            </a:r>
            <a:r>
              <a:rPr lang="en-IE" sz="1800" i="1" dirty="0">
                <a:solidFill>
                  <a:schemeClr val="tx1"/>
                </a:solidFill>
                <a:latin typeface="+mn-lt"/>
                <a:cs typeface="Lucida Sans Unicode"/>
              </a:rPr>
              <a:t>in situ</a:t>
            </a:r>
            <a:r>
              <a:rPr lang="en-IE" sz="1800" b="0" dirty="0">
                <a:solidFill>
                  <a:schemeClr val="tx1"/>
                </a:solidFill>
                <a:latin typeface="+mn-lt"/>
                <a:cs typeface="Lucida Sans Unicode"/>
              </a:rPr>
              <a:t> throughout processing of each batch</a:t>
            </a:r>
            <a:endParaRPr lang="en-IE" sz="1800" b="0" dirty="0">
              <a:solidFill>
                <a:schemeClr val="tx1"/>
              </a:solidFill>
              <a:latin typeface="+mn-lt"/>
            </a:endParaRPr>
          </a:p>
          <a:p>
            <a:pPr marL="285750" indent="-285750" algn="just">
              <a:spcAft>
                <a:spcPts val="1200"/>
              </a:spcAft>
              <a:buFont typeface="Arial" pitchFamily="18" charset="0"/>
              <a:buChar char="•"/>
            </a:pPr>
            <a:r>
              <a:rPr lang="en-IE" sz="1800" b="0" dirty="0">
                <a:solidFill>
                  <a:schemeClr val="tx1"/>
                </a:solidFill>
                <a:latin typeface="+mn-lt"/>
                <a:cs typeface="Lucida Sans Unicode"/>
              </a:rPr>
              <a:t>This data-driven QRM development strategy </a:t>
            </a:r>
            <a:r>
              <a:rPr lang="en-IE" sz="1800" dirty="0">
                <a:solidFill>
                  <a:schemeClr val="tx1"/>
                </a:solidFill>
                <a:latin typeface="+mn-lt"/>
                <a:cs typeface="Lucida Sans Unicode"/>
              </a:rPr>
              <a:t>established a robust process from the outset for dose uniformity</a:t>
            </a:r>
            <a:r>
              <a:rPr lang="en-IE" sz="1800" b="0" dirty="0">
                <a:solidFill>
                  <a:schemeClr val="tx1"/>
                </a:solidFill>
                <a:latin typeface="+mn-lt"/>
                <a:cs typeface="Lucida Sans Unicode"/>
              </a:rPr>
              <a:t>.  The process was designed to detect departures from state of control in a timely fashion and divert nonconforming materials to reject bin.</a:t>
            </a:r>
            <a:endParaRPr lang="en-IE" sz="1800" b="0" dirty="0">
              <a:solidFill>
                <a:schemeClr val="tx1"/>
              </a:solidFill>
              <a:latin typeface="+mn-lt"/>
            </a:endParaRPr>
          </a:p>
          <a:p>
            <a:pPr marL="285750" indent="-285750" algn="just">
              <a:spcAft>
                <a:spcPts val="1200"/>
              </a:spcAft>
              <a:buFont typeface="Arial" pitchFamily="18" charset="0"/>
              <a:buChar char="•"/>
            </a:pPr>
            <a:r>
              <a:rPr lang="en-IE" sz="1800" b="0" dirty="0">
                <a:solidFill>
                  <a:schemeClr val="tx1"/>
                </a:solidFill>
                <a:latin typeface="+mn-lt"/>
                <a:cs typeface="Lucida Sans Unicode"/>
              </a:rPr>
              <a:t>Robust manufacturing platform was implemented to </a:t>
            </a:r>
            <a:r>
              <a:rPr lang="en-IE" sz="1800" dirty="0">
                <a:solidFill>
                  <a:schemeClr val="tx1"/>
                </a:solidFill>
                <a:latin typeface="+mn-lt"/>
                <a:cs typeface="Lucida Sans Unicode"/>
              </a:rPr>
              <a:t>optimize Product Availability</a:t>
            </a:r>
            <a:endParaRPr lang="en-US" sz="1800" b="0" i="1" dirty="0">
              <a:solidFill>
                <a:schemeClr val="tx1"/>
              </a:solidFill>
              <a:latin typeface="+mn-lt"/>
              <a:cs typeface="Lucida Sans Unicode"/>
            </a:endParaRPr>
          </a:p>
          <a:p>
            <a:pPr marL="1028700" lvl="1" algn="just">
              <a:spcAft>
                <a:spcPts val="1200"/>
              </a:spcAft>
              <a:buFont typeface="Arial" pitchFamily="18" charset="0"/>
              <a:buChar char="•"/>
            </a:pPr>
            <a:r>
              <a:rPr lang="en-IE" sz="1600" b="0" i="1" dirty="0">
                <a:solidFill>
                  <a:schemeClr val="tx1"/>
                </a:solidFill>
                <a:latin typeface="+mn-lt"/>
                <a:cs typeface="Lucida Sans Unicode"/>
              </a:rPr>
              <a:t>By designing in quality through robust online controls for UDU and Assay, the firm had ongoing knowledge of state of control, and was able to optimized quality and </a:t>
            </a:r>
            <a:r>
              <a:rPr lang="en-IE" sz="1600" i="1" dirty="0">
                <a:solidFill>
                  <a:schemeClr val="tx1"/>
                </a:solidFill>
                <a:latin typeface="+mn-lt"/>
                <a:cs typeface="Lucida Sans Unicode"/>
              </a:rPr>
              <a:t>assure reliable supply </a:t>
            </a:r>
            <a:r>
              <a:rPr lang="en-IE" sz="1600" b="0" i="1" dirty="0">
                <a:solidFill>
                  <a:schemeClr val="tx1"/>
                </a:solidFill>
                <a:latin typeface="+mn-lt"/>
                <a:cs typeface="Lucida Sans Unicode"/>
              </a:rPr>
              <a:t>during launch of a critical product.</a:t>
            </a:r>
          </a:p>
          <a:p>
            <a:pPr marL="1028700" lvl="1" algn="just">
              <a:spcAft>
                <a:spcPts val="1200"/>
              </a:spcAft>
              <a:buFont typeface="Arial" pitchFamily="18" charset="0"/>
              <a:buChar char="•"/>
            </a:pPr>
            <a:r>
              <a:rPr lang="en-US" sz="1600" b="0" i="1" dirty="0">
                <a:solidFill>
                  <a:schemeClr val="tx1"/>
                </a:solidFill>
                <a:latin typeface="+mn-lt"/>
                <a:cs typeface="Lucida Sans Unicode"/>
              </a:rPr>
              <a:t>However, </a:t>
            </a:r>
            <a:r>
              <a:rPr lang="en-US" sz="1600" i="1" dirty="0">
                <a:solidFill>
                  <a:schemeClr val="tx1"/>
                </a:solidFill>
                <a:latin typeface="+mn-lt"/>
                <a:cs typeface="Lucida Sans Unicode"/>
              </a:rPr>
              <a:t>dissolution</a:t>
            </a:r>
            <a:r>
              <a:rPr lang="en-US" sz="1600" i="1" dirty="0">
                <a:solidFill>
                  <a:schemeClr val="tx1"/>
                </a:solidFill>
                <a:effectLst/>
                <a:latin typeface="+mn-lt"/>
                <a:cs typeface="Lucida Sans Unicode"/>
              </a:rPr>
              <a:t> </a:t>
            </a:r>
            <a:r>
              <a:rPr lang="en-US" sz="1600" b="0" i="1" dirty="0">
                <a:solidFill>
                  <a:schemeClr val="tx1"/>
                </a:solidFill>
                <a:effectLst/>
                <a:latin typeface="+mn-lt"/>
                <a:cs typeface="Lucida Sans Unicode"/>
              </a:rPr>
              <a:t>risk was still high</a:t>
            </a:r>
            <a:r>
              <a:rPr lang="en-US" sz="1600" b="0" i="1" dirty="0">
                <a:solidFill>
                  <a:schemeClr val="tx1"/>
                </a:solidFill>
                <a:latin typeface="+mn-lt"/>
                <a:cs typeface="Lucida Sans Unicode"/>
              </a:rPr>
              <a:t> after the continuous manufacturing improvements</a:t>
            </a:r>
            <a:r>
              <a:rPr lang="en-US" sz="1600" b="0" i="1" dirty="0">
                <a:solidFill>
                  <a:schemeClr val="tx1"/>
                </a:solidFill>
                <a:effectLst/>
                <a:latin typeface="+mn-lt"/>
                <a:cs typeface="Lucida Sans Unicode"/>
              </a:rPr>
              <a:t>, and additional risk controls were needed to reduce the residual risk for that critical attribute. Improved </a:t>
            </a:r>
            <a:r>
              <a:rPr lang="en-US" sz="1600" b="0" i="1" dirty="0">
                <a:solidFill>
                  <a:schemeClr val="tx1"/>
                </a:solidFill>
                <a:latin typeface="+mn-lt"/>
                <a:cs typeface="Lucida Sans Unicode"/>
              </a:rPr>
              <a:t>raw material</a:t>
            </a:r>
            <a:r>
              <a:rPr lang="en-US" sz="1600" b="0" i="1" dirty="0">
                <a:solidFill>
                  <a:schemeClr val="tx1"/>
                </a:solidFill>
                <a:effectLst/>
                <a:latin typeface="+mn-lt"/>
                <a:cs typeface="Lucida Sans Unicode"/>
              </a:rPr>
              <a:t> and batch testing controls were impl</a:t>
            </a:r>
            <a:r>
              <a:rPr lang="en-US" sz="1600" b="0" i="1" dirty="0">
                <a:solidFill>
                  <a:schemeClr val="tx1"/>
                </a:solidFill>
                <a:latin typeface="+mn-lt"/>
                <a:cs typeface="Lucida Sans Unicode"/>
              </a:rPr>
              <a:t>emented.</a:t>
            </a:r>
            <a:endParaRPr lang="en-IE" sz="1600" b="0" i="1" dirty="0">
              <a:solidFill>
                <a:schemeClr val="tx1"/>
              </a:solidFill>
              <a:latin typeface="+mn-lt"/>
              <a:cs typeface="Lucida Sans Unicode"/>
            </a:endParaRPr>
          </a:p>
        </p:txBody>
      </p:sp>
      <p:sp>
        <p:nvSpPr>
          <p:cNvPr id="4" name="TextBox 3">
            <a:extLst>
              <a:ext uri="{FF2B5EF4-FFF2-40B4-BE49-F238E27FC236}">
                <a16:creationId xmlns:a16="http://schemas.microsoft.com/office/drawing/2014/main" id="{BBC74F41-02E0-4894-A770-62835D7654B2}"/>
              </a:ext>
            </a:extLst>
          </p:cNvPr>
          <p:cNvSpPr txBox="1"/>
          <p:nvPr/>
        </p:nvSpPr>
        <p:spPr bwMode="auto">
          <a:xfrm>
            <a:off x="202132" y="6845726"/>
            <a:ext cx="8981256" cy="388526"/>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00" i="1" dirty="0">
                <a:solidFill>
                  <a:schemeClr val="tx1">
                    <a:lumMod val="65000"/>
                    <a:lumOff val="35000"/>
                  </a:schemeClr>
                </a:solidFill>
              </a:rPr>
              <a:t>Note: This slide is based on materials and figures submitted to the ICH Q9(R1) EWG by the</a:t>
            </a:r>
            <a:r>
              <a:rPr lang="en-IE" sz="1000" i="1" dirty="0">
                <a:solidFill>
                  <a:schemeClr val="tx1">
                    <a:lumMod val="65000"/>
                    <a:lumOff val="35000"/>
                  </a:schemeClr>
                </a:solidFill>
              </a:rPr>
              <a:t>International Society for Pharmaceutical Engineering</a:t>
            </a:r>
            <a:r>
              <a:rPr lang="en-US" sz="1000" i="1" dirty="0">
                <a:solidFill>
                  <a:schemeClr val="tx1">
                    <a:lumMod val="65000"/>
                    <a:lumOff val="35000"/>
                  </a:schemeClr>
                </a:solidFill>
              </a:rPr>
              <a:t> (ISPE).</a:t>
            </a:r>
            <a:endParaRPr lang="en-IE" sz="1000" i="1" dirty="0">
              <a:solidFill>
                <a:schemeClr val="tx1">
                  <a:lumMod val="65000"/>
                  <a:lumOff val="35000"/>
                </a:schemeClr>
              </a:solidFill>
            </a:endParaRPr>
          </a:p>
        </p:txBody>
      </p:sp>
    </p:spTree>
    <p:extLst>
      <p:ext uri="{BB962C8B-B14F-4D97-AF65-F5344CB8AC3E}">
        <p14:creationId xmlns:p14="http://schemas.microsoft.com/office/powerpoint/2010/main" val="164529914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D9F7D1B-9572-847F-F5A0-76B8877216B8}"/>
              </a:ext>
            </a:extLst>
          </p:cNvPr>
          <p:cNvSpPr txBox="1"/>
          <p:nvPr/>
        </p:nvSpPr>
        <p:spPr bwMode="auto">
          <a:xfrm>
            <a:off x="1646518" y="2295325"/>
            <a:ext cx="6460564" cy="2724550"/>
          </a:xfrm>
          <a:prstGeom prst="rect">
            <a:avLst/>
          </a:prstGeom>
          <a:noFill/>
          <a:ln>
            <a:headEnd/>
            <a:tailEn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gn="ctr">
              <a:lnSpc>
                <a:spcPct val="100000"/>
              </a:lnSpc>
              <a:tabLst>
                <a:tab pos="723900" algn="l"/>
                <a:tab pos="1447800" algn="l"/>
                <a:tab pos="2171700" algn="l"/>
                <a:tab pos="2895600" algn="l"/>
                <a:tab pos="3619500" algn="l"/>
                <a:tab pos="4343400" algn="l"/>
                <a:tab pos="5067300" algn="l"/>
                <a:tab pos="5791200" algn="l"/>
              </a:tabLst>
            </a:pPr>
            <a:r>
              <a:rPr lang="en-US" sz="2800" dirty="0">
                <a:solidFill>
                  <a:schemeClr val="tx1"/>
                </a:solidFill>
                <a:cs typeface="Lucida Sans Unicode"/>
              </a:rPr>
              <a:t> </a:t>
            </a:r>
            <a:r>
              <a:rPr lang="en-US" sz="2800" i="1" dirty="0">
                <a:solidFill>
                  <a:srgbClr val="0093D0"/>
                </a:solidFill>
                <a:ea typeface="+mj-ea"/>
                <a:cs typeface="Calibri" panose="020F0502020204030204" pitchFamily="34" charset="0"/>
              </a:rPr>
              <a:t>Short Additional Example: </a:t>
            </a:r>
          </a:p>
          <a:p>
            <a:pPr algn="ctr">
              <a:lnSpc>
                <a:spcPct val="100000"/>
              </a:lnSpc>
              <a:tabLst>
                <a:tab pos="723900" algn="l"/>
                <a:tab pos="1447800" algn="l"/>
                <a:tab pos="2171700" algn="l"/>
                <a:tab pos="2895600" algn="l"/>
                <a:tab pos="3619500" algn="l"/>
                <a:tab pos="4343400" algn="l"/>
                <a:tab pos="5067300" algn="l"/>
                <a:tab pos="5791200" algn="l"/>
              </a:tabLst>
            </a:pPr>
            <a:endParaRPr lang="en-US" sz="2800" dirty="0">
              <a:solidFill>
                <a:schemeClr val="tx1"/>
              </a:solidFill>
              <a:cs typeface="Lucida Sans Unicode"/>
            </a:endParaRPr>
          </a:p>
          <a:p>
            <a:pPr algn="ctr">
              <a:lnSpc>
                <a:spcPct val="100000"/>
              </a:lnSpc>
              <a:tabLst>
                <a:tab pos="723900" algn="l"/>
                <a:tab pos="1447800" algn="l"/>
                <a:tab pos="2171700" algn="l"/>
                <a:tab pos="2895600" algn="l"/>
                <a:tab pos="3619500" algn="l"/>
                <a:tab pos="4343400" algn="l"/>
                <a:tab pos="5067300" algn="l"/>
                <a:tab pos="5791200" algn="l"/>
              </a:tabLst>
            </a:pPr>
            <a:r>
              <a:rPr lang="en-US" sz="2800" dirty="0">
                <a:solidFill>
                  <a:schemeClr val="tx1"/>
                </a:solidFill>
                <a:cs typeface="Lucida Sans Unicode"/>
              </a:rPr>
              <a:t>Decisions that Introduced Risk and Affected Quality and                      Supply Dependability</a:t>
            </a:r>
            <a:r>
              <a:rPr lang="en-US" sz="2800" b="0" dirty="0">
                <a:solidFill>
                  <a:schemeClr val="tx1"/>
                </a:solidFill>
                <a:cs typeface="Lucida Sans Unicode"/>
              </a:rPr>
              <a:t>​</a:t>
            </a:r>
          </a:p>
          <a:p>
            <a:pPr algn="ctr">
              <a:lnSpc>
                <a:spcPct val="100000"/>
              </a:lnSpc>
              <a:tabLst>
                <a:tab pos="723900" algn="l"/>
                <a:tab pos="1447800" algn="l"/>
                <a:tab pos="2171700" algn="l"/>
                <a:tab pos="2895600" algn="l"/>
                <a:tab pos="3619500" algn="l"/>
                <a:tab pos="4343400" algn="l"/>
                <a:tab pos="5067300" algn="l"/>
                <a:tab pos="5791200" algn="l"/>
              </a:tabLst>
            </a:pPr>
            <a:endParaRPr lang="en-US" sz="2800" dirty="0">
              <a:solidFill>
                <a:schemeClr val="tx1"/>
              </a:solidFill>
              <a:cs typeface="Lucida Sans Unicode"/>
            </a:endParaRPr>
          </a:p>
        </p:txBody>
      </p:sp>
    </p:spTree>
    <p:extLst>
      <p:ext uri="{BB962C8B-B14F-4D97-AF65-F5344CB8AC3E}">
        <p14:creationId xmlns:p14="http://schemas.microsoft.com/office/powerpoint/2010/main" val="3406608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E170309-680D-4584-B24A-977B28FB0F01}"/>
              </a:ext>
            </a:extLst>
          </p:cNvPr>
          <p:cNvSpPr>
            <a:spLocks noGrp="1"/>
          </p:cNvSpPr>
          <p:nvPr>
            <p:ph idx="1"/>
          </p:nvPr>
        </p:nvSpPr>
        <p:spPr>
          <a:xfrm>
            <a:off x="487681" y="1362381"/>
            <a:ext cx="8925623" cy="5172195"/>
          </a:xfrm>
        </p:spPr>
        <p:txBody>
          <a:bodyPr/>
          <a:lstStyle/>
          <a:p>
            <a:pPr marL="0" indent="0">
              <a:buNone/>
            </a:pPr>
            <a:endParaRPr lang="en-US" sz="1800" b="0" dirty="0">
              <a:solidFill>
                <a:srgbClr val="FF0000"/>
              </a:solidFill>
            </a:endParaRPr>
          </a:p>
          <a:p>
            <a:pPr marL="487680" lvl="0" indent="-487680"/>
            <a:endParaRPr lang="en-US" sz="1400" b="0" dirty="0"/>
          </a:p>
          <a:p>
            <a:pPr marL="487680" lvl="1" indent="0">
              <a:buSzPct val="90000"/>
              <a:buNone/>
            </a:pPr>
            <a:endParaRPr lang="en-US" sz="2950" b="0" dirty="0"/>
          </a:p>
        </p:txBody>
      </p:sp>
      <p:sp>
        <p:nvSpPr>
          <p:cNvPr id="4" name="TextBox 3">
            <a:extLst>
              <a:ext uri="{FF2B5EF4-FFF2-40B4-BE49-F238E27FC236}">
                <a16:creationId xmlns:a16="http://schemas.microsoft.com/office/drawing/2014/main" id="{EAE06C1A-8BC1-4E92-BE5A-31BB9A5568E3}"/>
              </a:ext>
            </a:extLst>
          </p:cNvPr>
          <p:cNvSpPr txBox="1"/>
          <p:nvPr/>
        </p:nvSpPr>
        <p:spPr bwMode="auto">
          <a:xfrm>
            <a:off x="340295" y="1065312"/>
            <a:ext cx="9171063" cy="6233202"/>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marL="285750">
              <a:lnSpc>
                <a:spcPct val="100000"/>
              </a:lnSpc>
              <a:spcBef>
                <a:spcPts val="600"/>
              </a:spcBef>
              <a:spcAft>
                <a:spcPts val="600"/>
              </a:spcAft>
              <a:defRPr/>
            </a:pPr>
            <a:r>
              <a:rPr lang="en-US" sz="1800" dirty="0">
                <a:solidFill>
                  <a:srgbClr val="000000"/>
                </a:solidFill>
                <a:latin typeface="+mn-lt"/>
                <a:cs typeface="Calibri" panose="020F0502020204030204" pitchFamily="34" charset="0"/>
              </a:rPr>
              <a:t>      </a:t>
            </a:r>
            <a:r>
              <a:rPr kumimoji="0" lang="en-US" sz="1800" i="0" u="none" strike="noStrike" kern="1200" cap="none" spc="0" normalizeH="0" baseline="0" noProof="0" dirty="0">
                <a:ln>
                  <a:noFill/>
                </a:ln>
                <a:solidFill>
                  <a:srgbClr val="000000"/>
                </a:solidFill>
                <a:effectLst/>
                <a:uLnTx/>
                <a:uFillTx/>
                <a:latin typeface="+mn-lt"/>
                <a:cs typeface="Calibri" panose="020F0502020204030204" pitchFamily="34" charset="0"/>
              </a:rPr>
              <a:t>Cleaning/Cross-Contamination</a:t>
            </a:r>
            <a:r>
              <a:rPr lang="en-US" sz="1800" dirty="0">
                <a:solidFill>
                  <a:srgbClr val="000000"/>
                </a:solidFill>
                <a:latin typeface="+mn-lt"/>
                <a:cs typeface="Calibri" panose="020F0502020204030204" pitchFamily="34" charset="0"/>
              </a:rPr>
              <a:t> Incident</a:t>
            </a:r>
            <a:endParaRPr lang="en-US" sz="4800" dirty="0">
              <a:latin typeface="+mn-lt"/>
              <a:cs typeface="Calibri" panose="020F0502020204030204" pitchFamily="34" charset="0"/>
            </a:endParaRPr>
          </a:p>
          <a:p>
            <a:pPr marL="1028700" marR="0" lvl="1" indent="-285750" algn="just" defTabSz="449263" rtl="0" eaLnBrk="1" fontAlgn="base" latinLnBrk="0" hangingPunct="0">
              <a:lnSpc>
                <a:spcPct val="100000"/>
              </a:lnSpc>
              <a:spcBef>
                <a:spcPts val="600"/>
              </a:spcBef>
              <a:spcAft>
                <a:spcPts val="600"/>
              </a:spcAft>
              <a:buClr>
                <a:srgbClr val="000000"/>
              </a:buClr>
              <a:buSzPct val="100000"/>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mn-lt"/>
                <a:cs typeface="Calibri" panose="020F0502020204030204" pitchFamily="34" charset="0"/>
              </a:rPr>
              <a:t>A Viral Vector CMO had produced about 10+ batches of a recombinant virus </a:t>
            </a:r>
            <a:r>
              <a:rPr lang="en-US" sz="1600" b="0" dirty="0">
                <a:solidFill>
                  <a:srgbClr val="000000"/>
                </a:solidFill>
                <a:latin typeface="+mn-lt"/>
                <a:cs typeface="Calibri" panose="020F0502020204030204" pitchFamily="34" charset="0"/>
              </a:rPr>
              <a:t>product</a:t>
            </a:r>
            <a:r>
              <a:rPr kumimoji="0" lang="en-US" sz="1600" b="0" i="0" u="none" strike="noStrike" kern="1200" cap="none" spc="0" normalizeH="0" baseline="0" noProof="0" dirty="0">
                <a:ln>
                  <a:noFill/>
                </a:ln>
                <a:solidFill>
                  <a:srgbClr val="000000"/>
                </a:solidFill>
                <a:effectLst/>
                <a:uLnTx/>
                <a:uFillTx/>
                <a:latin typeface="+mn-lt"/>
                <a:cs typeface="Calibri" panose="020F0502020204030204" pitchFamily="34" charset="0"/>
              </a:rPr>
              <a:t> for a client</a:t>
            </a:r>
            <a:endParaRPr lang="en-US" sz="1600" b="0" i="0" u="none" strike="noStrike" kern="1200" cap="none" spc="0" normalizeH="0" baseline="0" noProof="0" dirty="0">
              <a:ln>
                <a:noFill/>
              </a:ln>
              <a:solidFill>
                <a:srgbClr val="000000"/>
              </a:solidFill>
              <a:effectLst/>
              <a:uLnTx/>
              <a:uFillTx/>
              <a:latin typeface="+mn-lt"/>
              <a:cs typeface="Calibri" panose="020F0502020204030204" pitchFamily="34" charset="0"/>
            </a:endParaRPr>
          </a:p>
          <a:p>
            <a:pPr marL="1028700" lvl="1" algn="just">
              <a:lnSpc>
                <a:spcPct val="100000"/>
              </a:lnSpc>
              <a:spcBef>
                <a:spcPts val="600"/>
              </a:spcBef>
              <a:spcAft>
                <a:spcPts val="600"/>
              </a:spcAft>
              <a:buFont typeface="Arial" panose="020B0604020202020204" pitchFamily="34" charset="0"/>
              <a:buChar char="•"/>
              <a:defRPr/>
            </a:pPr>
            <a:r>
              <a:rPr kumimoji="0" lang="en-US" sz="1600" b="0" i="0" u="none" strike="noStrike" kern="1200" cap="none" spc="0" normalizeH="0" baseline="0" noProof="0" dirty="0">
                <a:ln>
                  <a:noFill/>
                </a:ln>
                <a:solidFill>
                  <a:schemeClr val="tx1"/>
                </a:solidFill>
                <a:effectLst/>
                <a:uLnTx/>
                <a:uFillTx/>
                <a:latin typeface="+mn-lt"/>
                <a:cs typeface="Calibri" panose="020F0502020204030204" pitchFamily="34" charset="0"/>
              </a:rPr>
              <a:t>One of the batches was not released due to a positive result for an adventitious agent. The contaminating agent was a virus that had been manufactured in the CMO facility for a different client.</a:t>
            </a:r>
            <a:r>
              <a:rPr lang="en-US" sz="1600" b="0" dirty="0">
                <a:solidFill>
                  <a:schemeClr val="tx1"/>
                </a:solidFill>
                <a:latin typeface="+mn-lt"/>
                <a:cs typeface="Calibri" panose="020F0502020204030204" pitchFamily="34" charset="0"/>
              </a:rPr>
              <a:t> </a:t>
            </a:r>
            <a:endParaRPr lang="en-US" sz="1600" b="0" i="0" u="none" strike="noStrike" kern="1200" cap="none" spc="0" normalizeH="0" baseline="0" noProof="0" dirty="0">
              <a:ln>
                <a:noFill/>
              </a:ln>
              <a:solidFill>
                <a:schemeClr val="tx1"/>
              </a:solidFill>
              <a:effectLst/>
              <a:uLnTx/>
              <a:uFillTx/>
              <a:latin typeface="+mn-lt"/>
              <a:cs typeface="Calibri" panose="020F0502020204030204" pitchFamily="34" charset="0"/>
            </a:endParaRPr>
          </a:p>
          <a:p>
            <a:pPr marL="1028700" marR="0" lvl="1" indent="-285750" algn="just" defTabSz="449263" rtl="0" eaLnBrk="1" fontAlgn="base" latinLnBrk="0" hangingPunct="0">
              <a:lnSpc>
                <a:spcPct val="100000"/>
              </a:lnSpc>
              <a:spcBef>
                <a:spcPts val="600"/>
              </a:spcBef>
              <a:spcAft>
                <a:spcPts val="600"/>
              </a:spcAft>
              <a:buClr>
                <a:srgbClr val="000000"/>
              </a:buClr>
              <a:buSzPct val="100000"/>
              <a:buFont typeface="Arial" panose="020B0604020202020204" pitchFamily="34" charset="0"/>
              <a:buChar char="•"/>
              <a:tabLst/>
              <a:defRPr/>
            </a:pPr>
            <a:r>
              <a:rPr lang="en-US" sz="1600" b="0" dirty="0">
                <a:solidFill>
                  <a:schemeClr val="tx1"/>
                </a:solidFill>
                <a:latin typeface="+mn-lt"/>
                <a:cs typeface="Calibri" panose="020F0502020204030204" pitchFamily="34" charset="0"/>
              </a:rPr>
              <a:t>Probable</a:t>
            </a:r>
            <a:r>
              <a:rPr kumimoji="0" lang="en-US" sz="1600" b="0" i="0" u="none" strike="noStrike" kern="1200" cap="none" spc="0" normalizeH="0" baseline="0" noProof="0" dirty="0">
                <a:ln>
                  <a:noFill/>
                </a:ln>
                <a:solidFill>
                  <a:schemeClr val="tx1"/>
                </a:solidFill>
                <a:effectLst/>
                <a:uLnTx/>
                <a:uFillTx/>
                <a:latin typeface="+mn-lt"/>
                <a:cs typeface="Calibri" panose="020F0502020204030204" pitchFamily="34" charset="0"/>
              </a:rPr>
              <a:t> root cause was migration of the adventitious agent from a piece of contaminated equipment (pipet guard filter) to a live virus process intermediate during p</a:t>
            </a:r>
            <a:r>
              <a:rPr kumimoji="0" lang="en-US" sz="1600" b="0" i="0" u="none" strike="noStrike" kern="1200" cap="none" spc="0" normalizeH="0" baseline="0" noProof="0" dirty="0">
                <a:ln>
                  <a:noFill/>
                </a:ln>
                <a:solidFill>
                  <a:srgbClr val="000000"/>
                </a:solidFill>
                <a:effectLst/>
                <a:uLnTx/>
                <a:uFillTx/>
                <a:latin typeface="+mn-lt"/>
                <a:cs typeface="Calibri" panose="020F0502020204030204" pitchFamily="34" charset="0"/>
              </a:rPr>
              <a:t>roduction. </a:t>
            </a:r>
            <a:endParaRPr lang="en-US" sz="1600" b="0" i="0" u="none" strike="noStrike" kern="1200" cap="none" spc="0" normalizeH="0" baseline="0" noProof="0" dirty="0">
              <a:ln>
                <a:noFill/>
              </a:ln>
              <a:solidFill>
                <a:srgbClr val="000000"/>
              </a:solidFill>
              <a:effectLst/>
              <a:uLnTx/>
              <a:uFillTx/>
              <a:latin typeface="+mn-lt"/>
              <a:cs typeface="Calibri" panose="020F0502020204030204" pitchFamily="34" charset="0"/>
            </a:endParaRPr>
          </a:p>
          <a:p>
            <a:pPr marL="1028700" lvl="1" algn="just">
              <a:lnSpc>
                <a:spcPct val="100000"/>
              </a:lnSpc>
              <a:spcBef>
                <a:spcPts val="600"/>
              </a:spcBef>
              <a:spcAft>
                <a:spcPts val="600"/>
              </a:spcAft>
              <a:buFont typeface="Arial" panose="020B0604020202020204" pitchFamily="34" charset="0"/>
              <a:buChar char="•"/>
              <a:defRPr/>
            </a:pPr>
            <a:r>
              <a:rPr kumimoji="0" lang="en-US" sz="1600" b="0" i="0" u="none" strike="noStrike" kern="1200" cap="none" spc="0" normalizeH="0" baseline="0" noProof="0" dirty="0">
                <a:ln>
                  <a:noFill/>
                </a:ln>
                <a:solidFill>
                  <a:schemeClr val="tx1"/>
                </a:solidFill>
                <a:effectLst/>
                <a:uLnTx/>
                <a:uFillTx/>
                <a:latin typeface="+mn-lt"/>
                <a:cs typeface="Calibri" panose="020F0502020204030204" pitchFamily="34" charset="0"/>
              </a:rPr>
              <a:t>CMO failed to manage </a:t>
            </a:r>
            <a:r>
              <a:rPr lang="en-US" sz="1600" b="0" dirty="0">
                <a:solidFill>
                  <a:schemeClr val="tx1"/>
                </a:solidFill>
                <a:latin typeface="+mn-lt"/>
                <a:cs typeface="Calibri" panose="020F0502020204030204" pitchFamily="34" charset="0"/>
              </a:rPr>
              <a:t>cross contamination risks </a:t>
            </a:r>
            <a:r>
              <a:rPr kumimoji="0" lang="en-US" sz="1600" b="0" i="0" u="none" strike="noStrike" kern="1200" cap="none" spc="0" normalizeH="0" baseline="0" noProof="0" dirty="0">
                <a:ln>
                  <a:noFill/>
                </a:ln>
                <a:solidFill>
                  <a:srgbClr val="000000"/>
                </a:solidFill>
                <a:effectLst/>
                <a:uLnTx/>
                <a:uFillTx/>
                <a:latin typeface="+mn-lt"/>
                <a:cs typeface="Calibri" panose="020F0502020204030204" pitchFamily="34" charset="0"/>
              </a:rPr>
              <a:t>between different customers’ products</a:t>
            </a:r>
            <a:r>
              <a:rPr lang="en-US" sz="1600" b="0" dirty="0">
                <a:solidFill>
                  <a:srgbClr val="000000"/>
                </a:solidFill>
                <a:latin typeface="+mn-lt"/>
                <a:cs typeface="Calibri" panose="020F0502020204030204" pitchFamily="34" charset="0"/>
              </a:rPr>
              <a:t>. An adequate understanding of the risks presented by product contact equipment was lacking, and the potential for viral particles to contaminate equipment was overlooked.  Risk review activities also failed in this regard. </a:t>
            </a:r>
            <a:endParaRPr lang="en-US" sz="1600" b="0" i="0" u="none" strike="noStrike" kern="1200" cap="none" spc="0" normalizeH="0" baseline="0" noProof="0" dirty="0">
              <a:ln>
                <a:noFill/>
              </a:ln>
              <a:solidFill>
                <a:srgbClr val="000000"/>
              </a:solidFill>
              <a:effectLst/>
              <a:uLnTx/>
              <a:uFillTx/>
              <a:latin typeface="+mn-lt"/>
              <a:cs typeface="Calibri" panose="020F0502020204030204" pitchFamily="34" charset="0"/>
            </a:endParaRPr>
          </a:p>
          <a:p>
            <a:pPr marL="1028700" lvl="1" algn="just">
              <a:lnSpc>
                <a:spcPct val="100000"/>
              </a:lnSpc>
              <a:spcBef>
                <a:spcPts val="600"/>
              </a:spcBef>
              <a:spcAft>
                <a:spcPts val="600"/>
              </a:spcAft>
              <a:buFont typeface="Arial" panose="020B0604020202020204" pitchFamily="34" charset="0"/>
              <a:buChar char="•"/>
              <a:defRPr/>
            </a:pPr>
            <a:r>
              <a:rPr kumimoji="0" lang="en-US" sz="1600" b="0" i="0" u="none" strike="noStrike" kern="1200" cap="none" spc="0" normalizeH="0" baseline="0" noProof="0" dirty="0">
                <a:ln>
                  <a:noFill/>
                </a:ln>
                <a:solidFill>
                  <a:srgbClr val="000000"/>
                </a:solidFill>
                <a:effectLst/>
                <a:uLnTx/>
                <a:uFillTx/>
                <a:latin typeface="+mn-lt"/>
                <a:cs typeface="Calibri" panose="020F0502020204030204" pitchFamily="34" charset="0"/>
              </a:rPr>
              <a:t>Unfortunately, the </a:t>
            </a:r>
            <a:r>
              <a:rPr lang="en-US" sz="1600" b="0" dirty="0">
                <a:solidFill>
                  <a:srgbClr val="000000"/>
                </a:solidFill>
                <a:latin typeface="+mn-lt"/>
                <a:cs typeface="Calibri" panose="020F0502020204030204" pitchFamily="34" charset="0"/>
              </a:rPr>
              <a:t>firm</a:t>
            </a:r>
            <a:r>
              <a:rPr kumimoji="0" lang="en-US" sz="1600" b="0" i="0" u="none" strike="noStrike" kern="1200" cap="none" spc="0" normalizeH="0" baseline="0" noProof="0" dirty="0">
                <a:ln>
                  <a:noFill/>
                </a:ln>
                <a:solidFill>
                  <a:srgbClr val="000000"/>
                </a:solidFill>
                <a:effectLst/>
                <a:uLnTx/>
                <a:uFillTx/>
                <a:latin typeface="+mn-lt"/>
                <a:cs typeface="Calibri" panose="020F0502020204030204" pitchFamily="34" charset="0"/>
              </a:rPr>
              <a:t> didn’t do their “risk assessment” until after the event</a:t>
            </a:r>
            <a:r>
              <a:rPr lang="en-US" sz="1600" b="0" dirty="0">
                <a:solidFill>
                  <a:srgbClr val="000000"/>
                </a:solidFill>
                <a:latin typeface="+mn-lt"/>
                <a:cs typeface="Calibri" panose="020F0502020204030204" pitchFamily="34" charset="0"/>
              </a:rPr>
              <a:t>,</a:t>
            </a:r>
            <a:r>
              <a:rPr kumimoji="0" lang="en-US" sz="1600" b="0" i="0" u="none" strike="noStrike" kern="1200" cap="none" spc="0" normalizeH="0" baseline="0" noProof="0" dirty="0">
                <a:ln>
                  <a:noFill/>
                </a:ln>
                <a:solidFill>
                  <a:srgbClr val="000000"/>
                </a:solidFill>
                <a:effectLst/>
                <a:uLnTx/>
                <a:uFillTx/>
                <a:latin typeface="+mn-lt"/>
                <a:cs typeface="Calibri" panose="020F0502020204030204" pitchFamily="34" charset="0"/>
              </a:rPr>
              <a:t> </a:t>
            </a:r>
            <a:r>
              <a:rPr lang="en-US" sz="1600" b="0" dirty="0">
                <a:solidFill>
                  <a:srgbClr val="000000"/>
                </a:solidFill>
                <a:latin typeface="+mn-lt"/>
                <a:cs typeface="Calibri" panose="020F0502020204030204" pitchFamily="34" charset="0"/>
              </a:rPr>
              <a:t>as part of a reactive </a:t>
            </a:r>
            <a:r>
              <a:rPr kumimoji="0" lang="en-US" sz="1600" b="0" i="0" u="none" strike="noStrike" kern="1200" cap="none" spc="0" normalizeH="0" baseline="0" noProof="0" dirty="0">
                <a:ln>
                  <a:noFill/>
                </a:ln>
                <a:solidFill>
                  <a:srgbClr val="000000"/>
                </a:solidFill>
                <a:effectLst/>
                <a:uLnTx/>
                <a:uFillTx/>
                <a:latin typeface="+mn-lt"/>
                <a:cs typeface="Calibri" panose="020F0502020204030204" pitchFamily="34" charset="0"/>
              </a:rPr>
              <a:t>investigation.  </a:t>
            </a:r>
            <a:endParaRPr lang="en-US" sz="1600" b="0" i="0" u="none" strike="noStrike" kern="1200" cap="none" spc="0" normalizeH="0" baseline="0" noProof="0" dirty="0">
              <a:ln>
                <a:noFill/>
              </a:ln>
              <a:solidFill>
                <a:srgbClr val="000000"/>
              </a:solidFill>
              <a:effectLst/>
              <a:uLnTx/>
              <a:uFillTx/>
              <a:latin typeface="+mn-lt"/>
              <a:cs typeface="Calibri" panose="020F0502020204030204" pitchFamily="34" charset="0"/>
            </a:endParaRPr>
          </a:p>
          <a:p>
            <a:pPr marL="1028700" lvl="1" algn="just">
              <a:lnSpc>
                <a:spcPct val="100000"/>
              </a:lnSpc>
              <a:spcBef>
                <a:spcPts val="600"/>
              </a:spcBef>
              <a:spcAft>
                <a:spcPts val="600"/>
              </a:spcAft>
              <a:buFont typeface="Arial" panose="020B0604020202020204" pitchFamily="34" charset="0"/>
              <a:buChar char="•"/>
              <a:defRPr/>
            </a:pPr>
            <a:r>
              <a:rPr lang="en-US" sz="1800" dirty="0">
                <a:solidFill>
                  <a:srgbClr val="0070C0"/>
                </a:solidFill>
                <a:latin typeface="+mn-lt"/>
                <a:cs typeface="Calibri" panose="020F0502020204030204" pitchFamily="34" charset="0"/>
              </a:rPr>
              <a:t>Outcome: </a:t>
            </a:r>
            <a:r>
              <a:rPr lang="en-US" sz="1600" b="0" dirty="0">
                <a:solidFill>
                  <a:srgbClr val="000000"/>
                </a:solidFill>
                <a:latin typeface="+mn-lt"/>
                <a:cs typeface="Calibri" panose="020F0502020204030204" pitchFamily="34" charset="0"/>
              </a:rPr>
              <a:t>O</a:t>
            </a:r>
            <a:r>
              <a:rPr kumimoji="0" lang="en-US" sz="1600" b="0" i="0" u="none" strike="noStrike" kern="1200" cap="none" spc="0" normalizeH="0" baseline="0" noProof="0" dirty="0" err="1">
                <a:ln>
                  <a:noFill/>
                </a:ln>
                <a:solidFill>
                  <a:srgbClr val="000000"/>
                </a:solidFill>
                <a:effectLst/>
                <a:uLnTx/>
                <a:uFillTx/>
                <a:latin typeface="+mn-lt"/>
                <a:cs typeface="Calibri" panose="020F0502020204030204" pitchFamily="34" charset="0"/>
              </a:rPr>
              <a:t>perational</a:t>
            </a:r>
            <a:r>
              <a:rPr kumimoji="0" lang="en-US" sz="1600" b="0" i="0" u="none" strike="noStrike" kern="1200" cap="none" spc="0" normalizeH="0" baseline="0" noProof="0" dirty="0">
                <a:ln>
                  <a:noFill/>
                </a:ln>
                <a:solidFill>
                  <a:srgbClr val="000000"/>
                </a:solidFill>
                <a:effectLst/>
                <a:uLnTx/>
                <a:uFillTx/>
                <a:latin typeface="+mn-lt"/>
                <a:cs typeface="Calibri" panose="020F0502020204030204" pitchFamily="34" charset="0"/>
              </a:rPr>
              <a:t> delays while investigation conducted, facility-wide decontamination, many resources </a:t>
            </a:r>
            <a:r>
              <a:rPr lang="en-US" sz="1600" b="0" dirty="0">
                <a:solidFill>
                  <a:srgbClr val="000000"/>
                </a:solidFill>
                <a:latin typeface="+mn-lt"/>
                <a:cs typeface="Calibri" panose="020F0502020204030204" pitchFamily="34" charset="0"/>
              </a:rPr>
              <a:t>required </a:t>
            </a:r>
            <a:r>
              <a:rPr kumimoji="0" lang="en-US" sz="1600" b="0" i="0" u="none" strike="noStrike" kern="1200" cap="none" spc="0" normalizeH="0" baseline="0" noProof="0" dirty="0">
                <a:ln>
                  <a:noFill/>
                </a:ln>
                <a:solidFill>
                  <a:srgbClr val="000000"/>
                </a:solidFill>
                <a:effectLst/>
                <a:uLnTx/>
                <a:uFillTx/>
                <a:latin typeface="+mn-lt"/>
                <a:cs typeface="Calibri" panose="020F0502020204030204" pitchFamily="34" charset="0"/>
              </a:rPr>
              <a:t>to perform comprehensive investigation, batch</a:t>
            </a:r>
            <a:r>
              <a:rPr kumimoji="0" lang="en-US" sz="1600" b="1" i="0" u="none" strike="noStrike" kern="1200" cap="none" spc="0" normalizeH="0" baseline="0" noProof="0" dirty="0">
                <a:ln>
                  <a:noFill/>
                </a:ln>
                <a:solidFill>
                  <a:srgbClr val="000000"/>
                </a:solidFill>
                <a:effectLst/>
                <a:uLnTx/>
                <a:uFillTx/>
                <a:latin typeface="+mn-lt"/>
                <a:cs typeface="Calibri" panose="020F0502020204030204" pitchFamily="34" charset="0"/>
              </a:rPr>
              <a:t> </a:t>
            </a:r>
            <a:r>
              <a:rPr lang="en-US" sz="1600" b="0" dirty="0">
                <a:solidFill>
                  <a:srgbClr val="000000"/>
                </a:solidFill>
                <a:latin typeface="+mn-lt"/>
                <a:cs typeface="Calibri" panose="020F0502020204030204" pitchFamily="34" charset="0"/>
              </a:rPr>
              <a:t>rejection, and </a:t>
            </a:r>
            <a:r>
              <a:rPr lang="en-US" sz="1600" b="0" u="sng" dirty="0">
                <a:solidFill>
                  <a:srgbClr val="000000"/>
                </a:solidFill>
                <a:latin typeface="+mn-lt"/>
                <a:cs typeface="Calibri" panose="020F0502020204030204" pitchFamily="34" charset="0"/>
              </a:rPr>
              <a:t>lack of product availability</a:t>
            </a:r>
            <a:r>
              <a:rPr lang="en-US" sz="1600" b="0" dirty="0">
                <a:solidFill>
                  <a:srgbClr val="000000"/>
                </a:solidFill>
                <a:latin typeface="+mn-lt"/>
                <a:cs typeface="Calibri" panose="020F0502020204030204" pitchFamily="34" charset="0"/>
              </a:rPr>
              <a:t>.  </a:t>
            </a:r>
            <a:endParaRPr lang="en-US" sz="1600" b="0" i="0" u="none" strike="noStrike" kern="1200" cap="none" spc="0" normalizeH="0" baseline="0" noProof="0" dirty="0">
              <a:ln>
                <a:noFill/>
              </a:ln>
              <a:solidFill>
                <a:srgbClr val="000000"/>
              </a:solidFill>
              <a:effectLst/>
              <a:uLnTx/>
              <a:uFillTx/>
              <a:latin typeface="+mn-lt"/>
              <a:cs typeface="Calibri" panose="020F0502020204030204" pitchFamily="34" charset="0"/>
            </a:endParaRPr>
          </a:p>
          <a:p>
            <a:pPr marL="1028700" lvl="1" algn="just">
              <a:lnSpc>
                <a:spcPct val="100000"/>
              </a:lnSpc>
              <a:spcBef>
                <a:spcPts val="600"/>
              </a:spcBef>
              <a:spcAft>
                <a:spcPts val="600"/>
              </a:spcAft>
              <a:buFont typeface="Arial" panose="020B0604020202020204" pitchFamily="34" charset="0"/>
              <a:buChar char="•"/>
              <a:defRPr/>
            </a:pPr>
            <a:r>
              <a:rPr lang="en-US" sz="1800" dirty="0">
                <a:solidFill>
                  <a:srgbClr val="0070C0"/>
                </a:solidFill>
                <a:latin typeface="+mn-lt"/>
                <a:cs typeface="Calibri" panose="020F0502020204030204" pitchFamily="34" charset="0"/>
              </a:rPr>
              <a:t>Lesson Learned:  </a:t>
            </a:r>
            <a:r>
              <a:rPr lang="en-US" sz="1600" b="0" u="sng" dirty="0">
                <a:solidFill>
                  <a:srgbClr val="000000"/>
                </a:solidFill>
                <a:latin typeface="+mn-lt"/>
                <a:cs typeface="Calibri" panose="020F0502020204030204" pitchFamily="34" charset="0"/>
              </a:rPr>
              <a:t>Appropriate oversight of CMO activities</a:t>
            </a:r>
            <a:r>
              <a:rPr lang="en-US" sz="1600" b="0" dirty="0">
                <a:solidFill>
                  <a:srgbClr val="000000"/>
                </a:solidFill>
                <a:latin typeface="+mn-lt"/>
                <a:cs typeface="Calibri" panose="020F0502020204030204" pitchFamily="34" charset="0"/>
              </a:rPr>
              <a:t> can reduce or eliminate the risks with product availability </a:t>
            </a:r>
            <a:endParaRPr lang="en-GB" sz="1800" b="0" dirty="0">
              <a:solidFill>
                <a:schemeClr val="tx1"/>
              </a:solidFill>
              <a:latin typeface="Calibri" panose="020F0502020204030204" pitchFamily="34" charset="0"/>
              <a:cs typeface="Calibri" panose="020F0502020204030204" pitchFamily="34" charset="0"/>
            </a:endParaRPr>
          </a:p>
        </p:txBody>
      </p:sp>
      <p:sp>
        <p:nvSpPr>
          <p:cNvPr id="8" name="Title 1">
            <a:extLst>
              <a:ext uri="{FF2B5EF4-FFF2-40B4-BE49-F238E27FC236}">
                <a16:creationId xmlns:a16="http://schemas.microsoft.com/office/drawing/2014/main" id="{C1234E0E-4E2D-3850-D7B1-92C74A9A487F}"/>
              </a:ext>
            </a:extLst>
          </p:cNvPr>
          <p:cNvSpPr txBox="1">
            <a:spLocks/>
          </p:cNvSpPr>
          <p:nvPr/>
        </p:nvSpPr>
        <p:spPr bwMode="auto">
          <a:xfrm>
            <a:off x="3076601" y="201216"/>
            <a:ext cx="6677000" cy="798481"/>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endParaRPr lang="en-US" sz="2400" b="0" kern="0" dirty="0">
              <a:latin typeface="Calibri" panose="020F0502020204030204" pitchFamily="34" charset="0"/>
              <a:ea typeface="+mj-lt"/>
              <a:cs typeface="Calibri" panose="020F0502020204030204" pitchFamily="34" charset="0"/>
            </a:endParaRPr>
          </a:p>
          <a:p>
            <a:r>
              <a:rPr lang="en-US" sz="2400" kern="0" dirty="0">
                <a:solidFill>
                  <a:srgbClr val="0070C0"/>
                </a:solidFill>
                <a:cs typeface="Calibri" panose="020F0502020204030204" pitchFamily="34" charset="0"/>
              </a:rPr>
              <a:t>Example of an Impact to Product Availability</a:t>
            </a:r>
          </a:p>
        </p:txBody>
      </p:sp>
    </p:spTree>
    <p:extLst>
      <p:ext uri="{BB962C8B-B14F-4D97-AF65-F5344CB8AC3E}">
        <p14:creationId xmlns:p14="http://schemas.microsoft.com/office/powerpoint/2010/main" val="406373143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DBD2DE5-41D9-CE54-DE1E-B6911C668BDB}"/>
              </a:ext>
            </a:extLst>
          </p:cNvPr>
          <p:cNvSpPr>
            <a:spLocks noGrp="1"/>
          </p:cNvSpPr>
          <p:nvPr>
            <p:ph idx="1"/>
          </p:nvPr>
        </p:nvSpPr>
        <p:spPr>
          <a:xfrm>
            <a:off x="1132384" y="1929408"/>
            <a:ext cx="7488832" cy="3456384"/>
          </a:xfrm>
          <a:ln w="3175">
            <a:solidFill>
              <a:schemeClr val="tx1"/>
            </a:solidFill>
          </a:ln>
        </p:spPr>
        <p:txBody>
          <a:bodyPr/>
          <a:lstStyle/>
          <a:p>
            <a:pPr marL="0" indent="0" algn="ctr">
              <a:buNone/>
            </a:pPr>
            <a:endParaRPr lang="en-US" sz="3000" dirty="0">
              <a:cs typeface="Arial"/>
            </a:endParaRPr>
          </a:p>
          <a:p>
            <a:pPr marL="0" indent="0" algn="ctr">
              <a:buNone/>
            </a:pPr>
            <a:r>
              <a:rPr lang="en-US" sz="2800" kern="1200" dirty="0">
                <a:solidFill>
                  <a:srgbClr val="0093D0"/>
                </a:solidFill>
                <a:ea typeface="+mj-ea"/>
                <a:cs typeface="Calibri" panose="020F0502020204030204" pitchFamily="34" charset="0"/>
              </a:rPr>
              <a:t>Product Availability Risks:</a:t>
            </a:r>
          </a:p>
          <a:p>
            <a:pPr marL="0" indent="0" algn="ctr">
              <a:buNone/>
            </a:pPr>
            <a:endParaRPr lang="en-US" sz="1000" u="sng" kern="1200" dirty="0">
              <a:solidFill>
                <a:srgbClr val="0093D0"/>
              </a:solidFill>
              <a:ea typeface="+mj-ea"/>
              <a:cs typeface="Calibri" panose="020F0502020204030204" pitchFamily="34" charset="0"/>
            </a:endParaRPr>
          </a:p>
          <a:p>
            <a:pPr marL="0" indent="0" algn="ctr">
              <a:spcBef>
                <a:spcPts val="0"/>
              </a:spcBef>
              <a:buNone/>
            </a:pPr>
            <a:r>
              <a:rPr lang="en-US" sz="2800" kern="1200" dirty="0">
                <a:ea typeface="+mj-ea"/>
                <a:cs typeface="Calibri" panose="020F0502020204030204" pitchFamily="34" charset="0"/>
              </a:rPr>
              <a:t>Expectations for Quality Risk Management</a:t>
            </a:r>
          </a:p>
          <a:p>
            <a:pPr marL="0" indent="0" algn="ctr">
              <a:spcBef>
                <a:spcPts val="0"/>
              </a:spcBef>
              <a:buNone/>
            </a:pPr>
            <a:r>
              <a:rPr lang="en-US" sz="2800" kern="1200" dirty="0">
                <a:ea typeface="+mj-ea"/>
                <a:cs typeface="Calibri" panose="020F0502020204030204" pitchFamily="34" charset="0"/>
              </a:rPr>
              <a:t>&amp;</a:t>
            </a:r>
          </a:p>
          <a:p>
            <a:pPr marL="0" indent="0" algn="ctr">
              <a:spcBef>
                <a:spcPts val="0"/>
              </a:spcBef>
              <a:buNone/>
            </a:pPr>
            <a:r>
              <a:rPr lang="en-US" sz="2800" kern="1200" dirty="0">
                <a:ea typeface="+mj-ea"/>
                <a:cs typeface="Calibri" panose="020F0502020204030204" pitchFamily="34" charset="0"/>
              </a:rPr>
              <a:t>Take-home Points </a:t>
            </a:r>
          </a:p>
          <a:p>
            <a:pPr marL="0" indent="0" algn="ctr">
              <a:buNone/>
            </a:pPr>
            <a:endParaRPr lang="en-US" sz="3000" b="0" dirty="0">
              <a:solidFill>
                <a:schemeClr val="tx2"/>
              </a:solidFill>
              <a:latin typeface="Arial"/>
              <a:cs typeface="Arial"/>
            </a:endParaRPr>
          </a:p>
          <a:p>
            <a:pPr marL="0" indent="0" algn="ctr">
              <a:buNone/>
            </a:pPr>
            <a:endParaRPr lang="en-US" sz="3000" dirty="0">
              <a:cs typeface="Lucida Sans Unicode"/>
            </a:endParaRPr>
          </a:p>
          <a:p>
            <a:pPr marL="0" indent="0" algn="ctr">
              <a:buNone/>
            </a:pPr>
            <a:endParaRPr lang="en-US" sz="3000" b="0" dirty="0">
              <a:cs typeface="Arial"/>
            </a:endParaRPr>
          </a:p>
        </p:txBody>
      </p:sp>
    </p:spTree>
    <p:extLst>
      <p:ext uri="{BB962C8B-B14F-4D97-AF65-F5344CB8AC3E}">
        <p14:creationId xmlns:p14="http://schemas.microsoft.com/office/powerpoint/2010/main" val="331282939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idx="1"/>
          </p:nvPr>
        </p:nvSpPr>
        <p:spPr>
          <a:xfrm>
            <a:off x="705409" y="1353344"/>
            <a:ext cx="8322789" cy="4806111"/>
          </a:xfrm>
        </p:spPr>
        <p:txBody>
          <a:bodyPr/>
          <a:lstStyle/>
          <a:p>
            <a:pPr algn="ctr" eaLnBrk="1" hangingPunct="1">
              <a:lnSpc>
                <a:spcPct val="90000"/>
              </a:lnSpc>
              <a:spcBef>
                <a:spcPts val="640"/>
              </a:spcBef>
              <a:buNone/>
              <a:defRPr/>
            </a:pPr>
            <a:r>
              <a:rPr lang="en-US" sz="2600" kern="1200" dirty="0">
                <a:solidFill>
                  <a:srgbClr val="0093D0"/>
                </a:solidFill>
                <a:ea typeface="+mj-ea"/>
                <a:cs typeface="Calibri" panose="020F0502020204030204" pitchFamily="34" charset="0"/>
              </a:rPr>
              <a:t>Patients and caregivers assume their                              drug (medicinal) products:</a:t>
            </a:r>
          </a:p>
          <a:p>
            <a:pPr algn="ctr" eaLnBrk="1" hangingPunct="1">
              <a:lnSpc>
                <a:spcPct val="90000"/>
              </a:lnSpc>
              <a:spcBef>
                <a:spcPts val="640"/>
              </a:spcBef>
              <a:buNone/>
              <a:defRPr/>
            </a:pPr>
            <a:endParaRPr lang="en-US" sz="2600" kern="1200" dirty="0">
              <a:solidFill>
                <a:srgbClr val="0093D0"/>
              </a:solidFill>
              <a:ea typeface="+mj-ea"/>
              <a:cs typeface="Calibri" panose="020F0502020204030204" pitchFamily="34" charset="0"/>
            </a:endParaRPr>
          </a:p>
          <a:p>
            <a:pPr eaLnBrk="1" hangingPunct="1">
              <a:lnSpc>
                <a:spcPct val="90000"/>
              </a:lnSpc>
              <a:defRPr/>
            </a:pPr>
            <a:endParaRPr lang="en-US" dirty="0">
              <a:latin typeface="Arial" charset="0"/>
            </a:endParaRPr>
          </a:p>
        </p:txBody>
      </p:sp>
      <p:graphicFrame>
        <p:nvGraphicFramePr>
          <p:cNvPr id="4" name="Diagram 3"/>
          <p:cNvGraphicFramePr/>
          <p:nvPr>
            <p:extLst>
              <p:ext uri="{D42A27DB-BD31-4B8C-83A1-F6EECF244321}">
                <p14:modId xmlns:p14="http://schemas.microsoft.com/office/powerpoint/2010/main" val="621337263"/>
              </p:ext>
            </p:extLst>
          </p:nvPr>
        </p:nvGraphicFramePr>
        <p:xfrm>
          <a:off x="585921" y="2239063"/>
          <a:ext cx="6746212" cy="37084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p:cNvSpPr>
            <a:spLocks noChangeArrowheads="1"/>
          </p:cNvSpPr>
          <p:nvPr/>
        </p:nvSpPr>
        <p:spPr bwMode="auto">
          <a:xfrm>
            <a:off x="725402" y="2574579"/>
            <a:ext cx="1228128" cy="2120744"/>
          </a:xfrm>
          <a:prstGeom prst="rect">
            <a:avLst/>
          </a:prstGeom>
          <a:solidFill>
            <a:srgbClr val="FFFF00">
              <a:alpha val="21176"/>
            </a:srgbClr>
          </a:solidFill>
          <a:ln w="9525">
            <a:solidFill>
              <a:schemeClr val="tx1"/>
            </a:solidFill>
            <a:miter lim="800000"/>
            <a:headEnd/>
            <a:tailEnd/>
          </a:ln>
        </p:spPr>
        <p:txBody>
          <a:bodyPr wrap="none" anchor="ctr"/>
          <a:lstStyle>
            <a:lvl1pPr eaLnBrk="0" hangingPunct="0">
              <a:spcBef>
                <a:spcPct val="20000"/>
              </a:spcBef>
              <a:spcAft>
                <a:spcPct val="20000"/>
              </a:spcAft>
              <a:buChar char="•"/>
              <a:defRPr sz="2400">
                <a:solidFill>
                  <a:schemeClr val="tx1"/>
                </a:solidFill>
                <a:latin typeface="Cambria" pitchFamily="18" charset="0"/>
                <a:ea typeface="MS PGothic" pitchFamily="34" charset="-128"/>
                <a:cs typeface="Arial" pitchFamily="34" charset="0"/>
              </a:defRPr>
            </a:lvl1pPr>
            <a:lvl2pPr marL="742950" indent="-285750" eaLnBrk="0" hangingPunct="0">
              <a:spcBef>
                <a:spcPct val="20000"/>
              </a:spcBef>
              <a:spcAft>
                <a:spcPct val="20000"/>
              </a:spcAft>
              <a:buChar char="–"/>
              <a:defRPr sz="2000">
                <a:solidFill>
                  <a:schemeClr val="tx1"/>
                </a:solidFill>
                <a:latin typeface="Cambria" pitchFamily="18" charset="0"/>
                <a:ea typeface="Arial" pitchFamily="34" charset="0"/>
                <a:cs typeface="Arial" pitchFamily="34" charset="0"/>
              </a:defRPr>
            </a:lvl2pPr>
            <a:lvl3pPr marL="1143000" indent="-228600" eaLnBrk="0" hangingPunct="0">
              <a:spcBef>
                <a:spcPct val="20000"/>
              </a:spcBef>
              <a:spcAft>
                <a:spcPct val="20000"/>
              </a:spcAft>
              <a:buChar char="•"/>
              <a:defRPr>
                <a:solidFill>
                  <a:schemeClr val="tx1"/>
                </a:solidFill>
                <a:latin typeface="Cambria" pitchFamily="18" charset="0"/>
                <a:ea typeface="Arial" pitchFamily="34" charset="0"/>
                <a:cs typeface="Arial" pitchFamily="34" charset="0"/>
              </a:defRPr>
            </a:lvl3pPr>
            <a:lvl4pPr marL="1600200" indent="-228600" eaLnBrk="0"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4pPr>
            <a:lvl5pPr marL="2057400" indent="-228600" eaLnBrk="0"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5pPr>
            <a:lvl6pPr marL="2514600" indent="-228600" eaLnBrk="0" fontAlgn="base"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6pPr>
            <a:lvl7pPr marL="2971800" indent="-228600" eaLnBrk="0" fontAlgn="base"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7pPr>
            <a:lvl8pPr marL="3429000" indent="-228600" eaLnBrk="0" fontAlgn="base"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8pPr>
            <a:lvl9pPr marL="3886200" indent="-228600" eaLnBrk="0" fontAlgn="base"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9pPr>
          </a:lstStyle>
          <a:p>
            <a:pPr eaLnBrk="1" hangingPunct="1">
              <a:spcBef>
                <a:spcPct val="0"/>
              </a:spcBef>
              <a:spcAft>
                <a:spcPct val="0"/>
              </a:spcAft>
              <a:buFontTx/>
              <a:buNone/>
            </a:pPr>
            <a:endParaRPr lang="en-US" altLang="en-US" sz="2133">
              <a:solidFill>
                <a:srgbClr val="000000"/>
              </a:solidFill>
              <a:latin typeface="Arial Unicode MS" pitchFamily="34" charset="-128"/>
            </a:endParaRPr>
          </a:p>
        </p:txBody>
      </p:sp>
      <p:sp>
        <p:nvSpPr>
          <p:cNvPr id="12" name="Rectangle 11"/>
          <p:cNvSpPr>
            <a:spLocks noChangeArrowheads="1"/>
          </p:cNvSpPr>
          <p:nvPr/>
        </p:nvSpPr>
        <p:spPr bwMode="auto">
          <a:xfrm>
            <a:off x="1958945" y="2817630"/>
            <a:ext cx="1177766" cy="2164229"/>
          </a:xfrm>
          <a:prstGeom prst="rect">
            <a:avLst/>
          </a:prstGeom>
          <a:solidFill>
            <a:srgbClr val="FFFF00">
              <a:alpha val="21176"/>
            </a:srgbClr>
          </a:solidFill>
          <a:ln w="9525">
            <a:solidFill>
              <a:schemeClr val="tx1"/>
            </a:solidFill>
            <a:miter lim="800000"/>
            <a:headEnd/>
            <a:tailEnd/>
          </a:ln>
        </p:spPr>
        <p:txBody>
          <a:bodyPr wrap="none" anchor="ctr"/>
          <a:lstStyle>
            <a:lvl1pPr eaLnBrk="0" hangingPunct="0">
              <a:spcBef>
                <a:spcPct val="20000"/>
              </a:spcBef>
              <a:spcAft>
                <a:spcPct val="20000"/>
              </a:spcAft>
              <a:buChar char="•"/>
              <a:defRPr sz="2400">
                <a:solidFill>
                  <a:schemeClr val="tx1"/>
                </a:solidFill>
                <a:latin typeface="Cambria" pitchFamily="18" charset="0"/>
                <a:ea typeface="MS PGothic" pitchFamily="34" charset="-128"/>
                <a:cs typeface="Arial" pitchFamily="34" charset="0"/>
              </a:defRPr>
            </a:lvl1pPr>
            <a:lvl2pPr marL="742950" indent="-285750" eaLnBrk="0" hangingPunct="0">
              <a:spcBef>
                <a:spcPct val="20000"/>
              </a:spcBef>
              <a:spcAft>
                <a:spcPct val="20000"/>
              </a:spcAft>
              <a:buChar char="–"/>
              <a:defRPr sz="2000">
                <a:solidFill>
                  <a:schemeClr val="tx1"/>
                </a:solidFill>
                <a:latin typeface="Cambria" pitchFamily="18" charset="0"/>
                <a:ea typeface="Arial" pitchFamily="34" charset="0"/>
                <a:cs typeface="Arial" pitchFamily="34" charset="0"/>
              </a:defRPr>
            </a:lvl2pPr>
            <a:lvl3pPr marL="1143000" indent="-228600" eaLnBrk="0" hangingPunct="0">
              <a:spcBef>
                <a:spcPct val="20000"/>
              </a:spcBef>
              <a:spcAft>
                <a:spcPct val="20000"/>
              </a:spcAft>
              <a:buChar char="•"/>
              <a:defRPr>
                <a:solidFill>
                  <a:schemeClr val="tx1"/>
                </a:solidFill>
                <a:latin typeface="Cambria" pitchFamily="18" charset="0"/>
                <a:ea typeface="Arial" pitchFamily="34" charset="0"/>
                <a:cs typeface="Arial" pitchFamily="34" charset="0"/>
              </a:defRPr>
            </a:lvl3pPr>
            <a:lvl4pPr marL="1600200" indent="-228600" eaLnBrk="0"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4pPr>
            <a:lvl5pPr marL="2057400" indent="-228600" eaLnBrk="0"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5pPr>
            <a:lvl6pPr marL="2514600" indent="-228600" eaLnBrk="0" fontAlgn="base"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6pPr>
            <a:lvl7pPr marL="2971800" indent="-228600" eaLnBrk="0" fontAlgn="base"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7pPr>
            <a:lvl8pPr marL="3429000" indent="-228600" eaLnBrk="0" fontAlgn="base"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8pPr>
            <a:lvl9pPr marL="3886200" indent="-228600" eaLnBrk="0" fontAlgn="base"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9pPr>
          </a:lstStyle>
          <a:p>
            <a:pPr eaLnBrk="1" hangingPunct="1">
              <a:spcBef>
                <a:spcPct val="0"/>
              </a:spcBef>
              <a:spcAft>
                <a:spcPct val="0"/>
              </a:spcAft>
              <a:buFontTx/>
              <a:buNone/>
            </a:pPr>
            <a:endParaRPr lang="en-US" altLang="en-US" sz="2133">
              <a:solidFill>
                <a:srgbClr val="000000"/>
              </a:solidFill>
              <a:latin typeface="Arial Unicode MS" pitchFamily="34" charset="-128"/>
            </a:endParaRPr>
          </a:p>
        </p:txBody>
      </p:sp>
      <p:sp>
        <p:nvSpPr>
          <p:cNvPr id="13" name="Rectangle 12"/>
          <p:cNvSpPr>
            <a:spLocks noChangeArrowheads="1"/>
          </p:cNvSpPr>
          <p:nvPr/>
        </p:nvSpPr>
        <p:spPr bwMode="auto">
          <a:xfrm>
            <a:off x="3134607" y="3225552"/>
            <a:ext cx="1177766" cy="2083506"/>
          </a:xfrm>
          <a:prstGeom prst="rect">
            <a:avLst/>
          </a:prstGeom>
          <a:solidFill>
            <a:srgbClr val="FFFF00">
              <a:alpha val="21176"/>
            </a:srgbClr>
          </a:solidFill>
          <a:ln w="9525">
            <a:solidFill>
              <a:schemeClr val="tx1"/>
            </a:solidFill>
            <a:miter lim="800000"/>
            <a:headEnd/>
            <a:tailEnd/>
          </a:ln>
        </p:spPr>
        <p:txBody>
          <a:bodyPr wrap="none" anchor="ctr"/>
          <a:lstStyle>
            <a:lvl1pPr eaLnBrk="0" hangingPunct="0">
              <a:spcBef>
                <a:spcPct val="20000"/>
              </a:spcBef>
              <a:spcAft>
                <a:spcPct val="20000"/>
              </a:spcAft>
              <a:buChar char="•"/>
              <a:defRPr sz="2400">
                <a:solidFill>
                  <a:schemeClr val="tx1"/>
                </a:solidFill>
                <a:latin typeface="Cambria" pitchFamily="18" charset="0"/>
                <a:ea typeface="MS PGothic" pitchFamily="34" charset="-128"/>
                <a:cs typeface="Arial" pitchFamily="34" charset="0"/>
              </a:defRPr>
            </a:lvl1pPr>
            <a:lvl2pPr marL="742950" indent="-285750" eaLnBrk="0" hangingPunct="0">
              <a:spcBef>
                <a:spcPct val="20000"/>
              </a:spcBef>
              <a:spcAft>
                <a:spcPct val="20000"/>
              </a:spcAft>
              <a:buChar char="–"/>
              <a:defRPr sz="2000">
                <a:solidFill>
                  <a:schemeClr val="tx1"/>
                </a:solidFill>
                <a:latin typeface="Cambria" pitchFamily="18" charset="0"/>
                <a:ea typeface="Arial" pitchFamily="34" charset="0"/>
                <a:cs typeface="Arial" pitchFamily="34" charset="0"/>
              </a:defRPr>
            </a:lvl2pPr>
            <a:lvl3pPr marL="1143000" indent="-228600" eaLnBrk="0" hangingPunct="0">
              <a:spcBef>
                <a:spcPct val="20000"/>
              </a:spcBef>
              <a:spcAft>
                <a:spcPct val="20000"/>
              </a:spcAft>
              <a:buChar char="•"/>
              <a:defRPr>
                <a:solidFill>
                  <a:schemeClr val="tx1"/>
                </a:solidFill>
                <a:latin typeface="Cambria" pitchFamily="18" charset="0"/>
                <a:ea typeface="Arial" pitchFamily="34" charset="0"/>
                <a:cs typeface="Arial" pitchFamily="34" charset="0"/>
              </a:defRPr>
            </a:lvl3pPr>
            <a:lvl4pPr marL="1600200" indent="-228600" eaLnBrk="0"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4pPr>
            <a:lvl5pPr marL="2057400" indent="-228600" eaLnBrk="0"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5pPr>
            <a:lvl6pPr marL="2514600" indent="-228600" eaLnBrk="0" fontAlgn="base"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6pPr>
            <a:lvl7pPr marL="2971800" indent="-228600" eaLnBrk="0" fontAlgn="base"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7pPr>
            <a:lvl8pPr marL="3429000" indent="-228600" eaLnBrk="0" fontAlgn="base"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8pPr>
            <a:lvl9pPr marL="3886200" indent="-228600" eaLnBrk="0" fontAlgn="base"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9pPr>
          </a:lstStyle>
          <a:p>
            <a:pPr eaLnBrk="1" hangingPunct="1">
              <a:spcBef>
                <a:spcPct val="0"/>
              </a:spcBef>
              <a:spcAft>
                <a:spcPct val="0"/>
              </a:spcAft>
              <a:buFontTx/>
              <a:buNone/>
            </a:pPr>
            <a:endParaRPr lang="en-US" altLang="en-US" sz="2133" dirty="0">
              <a:solidFill>
                <a:srgbClr val="000000"/>
              </a:solidFill>
              <a:latin typeface="Arial Unicode MS" pitchFamily="34" charset="-128"/>
            </a:endParaRPr>
          </a:p>
        </p:txBody>
      </p:sp>
      <p:sp>
        <p:nvSpPr>
          <p:cNvPr id="10" name="Rectangle 9">
            <a:extLst>
              <a:ext uri="{FF2B5EF4-FFF2-40B4-BE49-F238E27FC236}">
                <a16:creationId xmlns:a16="http://schemas.microsoft.com/office/drawing/2014/main" id="{C2CBF5F9-3E3C-48F4-B6A5-80FB718834C8}"/>
              </a:ext>
            </a:extLst>
          </p:cNvPr>
          <p:cNvSpPr>
            <a:spLocks noChangeArrowheads="1"/>
          </p:cNvSpPr>
          <p:nvPr/>
        </p:nvSpPr>
        <p:spPr bwMode="auto">
          <a:xfrm>
            <a:off x="4281078" y="3882134"/>
            <a:ext cx="1172031" cy="1730683"/>
          </a:xfrm>
          <a:prstGeom prst="rect">
            <a:avLst/>
          </a:prstGeom>
          <a:solidFill>
            <a:srgbClr val="FFFF00">
              <a:alpha val="21176"/>
            </a:srgbClr>
          </a:solidFill>
          <a:ln w="9525">
            <a:solidFill>
              <a:schemeClr val="tx1"/>
            </a:solidFill>
            <a:miter lim="800000"/>
            <a:headEnd/>
            <a:tailEnd/>
          </a:ln>
        </p:spPr>
        <p:txBody>
          <a:bodyPr wrap="none" anchor="ctr"/>
          <a:lstStyle>
            <a:lvl1pPr eaLnBrk="0" hangingPunct="0">
              <a:spcBef>
                <a:spcPct val="20000"/>
              </a:spcBef>
              <a:spcAft>
                <a:spcPct val="20000"/>
              </a:spcAft>
              <a:buChar char="•"/>
              <a:defRPr sz="2400">
                <a:solidFill>
                  <a:schemeClr val="tx1"/>
                </a:solidFill>
                <a:latin typeface="Cambria" pitchFamily="18" charset="0"/>
                <a:ea typeface="MS PGothic" pitchFamily="34" charset="-128"/>
                <a:cs typeface="Arial" pitchFamily="34" charset="0"/>
              </a:defRPr>
            </a:lvl1pPr>
            <a:lvl2pPr marL="742950" indent="-285750" eaLnBrk="0" hangingPunct="0">
              <a:spcBef>
                <a:spcPct val="20000"/>
              </a:spcBef>
              <a:spcAft>
                <a:spcPct val="20000"/>
              </a:spcAft>
              <a:buChar char="–"/>
              <a:defRPr sz="2000">
                <a:solidFill>
                  <a:schemeClr val="tx1"/>
                </a:solidFill>
                <a:latin typeface="Cambria" pitchFamily="18" charset="0"/>
                <a:ea typeface="Arial" pitchFamily="34" charset="0"/>
                <a:cs typeface="Arial" pitchFamily="34" charset="0"/>
              </a:defRPr>
            </a:lvl2pPr>
            <a:lvl3pPr marL="1143000" indent="-228600" eaLnBrk="0" hangingPunct="0">
              <a:spcBef>
                <a:spcPct val="20000"/>
              </a:spcBef>
              <a:spcAft>
                <a:spcPct val="20000"/>
              </a:spcAft>
              <a:buChar char="•"/>
              <a:defRPr>
                <a:solidFill>
                  <a:schemeClr val="tx1"/>
                </a:solidFill>
                <a:latin typeface="Cambria" pitchFamily="18" charset="0"/>
                <a:ea typeface="Arial" pitchFamily="34" charset="0"/>
                <a:cs typeface="Arial" pitchFamily="34" charset="0"/>
              </a:defRPr>
            </a:lvl3pPr>
            <a:lvl4pPr marL="1600200" indent="-228600" eaLnBrk="0"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4pPr>
            <a:lvl5pPr marL="2057400" indent="-228600" eaLnBrk="0"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5pPr>
            <a:lvl6pPr marL="2514600" indent="-228600" eaLnBrk="0" fontAlgn="base"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6pPr>
            <a:lvl7pPr marL="2971800" indent="-228600" eaLnBrk="0" fontAlgn="base"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7pPr>
            <a:lvl8pPr marL="3429000" indent="-228600" eaLnBrk="0" fontAlgn="base"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8pPr>
            <a:lvl9pPr marL="3886200" indent="-228600" eaLnBrk="0" fontAlgn="base"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9pPr>
          </a:lstStyle>
          <a:p>
            <a:pPr eaLnBrk="1" hangingPunct="1">
              <a:spcBef>
                <a:spcPct val="0"/>
              </a:spcBef>
              <a:spcAft>
                <a:spcPct val="0"/>
              </a:spcAft>
              <a:buFontTx/>
              <a:buNone/>
            </a:pPr>
            <a:endParaRPr lang="en-US" altLang="en-US" sz="2133" dirty="0">
              <a:solidFill>
                <a:srgbClr val="000000"/>
              </a:solidFill>
              <a:latin typeface="Arial Unicode MS" pitchFamily="34" charset="-128"/>
            </a:endParaRPr>
          </a:p>
        </p:txBody>
      </p:sp>
      <p:sp>
        <p:nvSpPr>
          <p:cNvPr id="11" name="Rectangle 10">
            <a:extLst>
              <a:ext uri="{FF2B5EF4-FFF2-40B4-BE49-F238E27FC236}">
                <a16:creationId xmlns:a16="http://schemas.microsoft.com/office/drawing/2014/main" id="{6815CF08-0DA2-48E1-AC26-B6E5640D4A60}"/>
              </a:ext>
            </a:extLst>
          </p:cNvPr>
          <p:cNvSpPr>
            <a:spLocks noChangeArrowheads="1"/>
          </p:cNvSpPr>
          <p:nvPr/>
        </p:nvSpPr>
        <p:spPr bwMode="auto">
          <a:xfrm>
            <a:off x="5453109" y="4216792"/>
            <a:ext cx="1232250" cy="1730683"/>
          </a:xfrm>
          <a:prstGeom prst="rect">
            <a:avLst/>
          </a:prstGeom>
          <a:solidFill>
            <a:srgbClr val="FFFF00">
              <a:alpha val="21176"/>
            </a:srgbClr>
          </a:solidFill>
          <a:ln w="9525">
            <a:solidFill>
              <a:schemeClr val="tx1"/>
            </a:solidFill>
            <a:miter lim="800000"/>
            <a:headEnd/>
            <a:tailEnd/>
          </a:ln>
        </p:spPr>
        <p:txBody>
          <a:bodyPr wrap="none" anchor="ctr"/>
          <a:lstStyle>
            <a:lvl1pPr eaLnBrk="0" hangingPunct="0">
              <a:spcBef>
                <a:spcPct val="20000"/>
              </a:spcBef>
              <a:spcAft>
                <a:spcPct val="20000"/>
              </a:spcAft>
              <a:buChar char="•"/>
              <a:defRPr sz="2400">
                <a:solidFill>
                  <a:schemeClr val="tx1"/>
                </a:solidFill>
                <a:latin typeface="Cambria" pitchFamily="18" charset="0"/>
                <a:ea typeface="MS PGothic" pitchFamily="34" charset="-128"/>
                <a:cs typeface="Arial" pitchFamily="34" charset="0"/>
              </a:defRPr>
            </a:lvl1pPr>
            <a:lvl2pPr marL="742950" indent="-285750" eaLnBrk="0" hangingPunct="0">
              <a:spcBef>
                <a:spcPct val="20000"/>
              </a:spcBef>
              <a:spcAft>
                <a:spcPct val="20000"/>
              </a:spcAft>
              <a:buChar char="–"/>
              <a:defRPr sz="2000">
                <a:solidFill>
                  <a:schemeClr val="tx1"/>
                </a:solidFill>
                <a:latin typeface="Cambria" pitchFamily="18" charset="0"/>
                <a:ea typeface="Arial" pitchFamily="34" charset="0"/>
                <a:cs typeface="Arial" pitchFamily="34" charset="0"/>
              </a:defRPr>
            </a:lvl2pPr>
            <a:lvl3pPr marL="1143000" indent="-228600" eaLnBrk="0" hangingPunct="0">
              <a:spcBef>
                <a:spcPct val="20000"/>
              </a:spcBef>
              <a:spcAft>
                <a:spcPct val="20000"/>
              </a:spcAft>
              <a:buChar char="•"/>
              <a:defRPr>
                <a:solidFill>
                  <a:schemeClr val="tx1"/>
                </a:solidFill>
                <a:latin typeface="Cambria" pitchFamily="18" charset="0"/>
                <a:ea typeface="Arial" pitchFamily="34" charset="0"/>
                <a:cs typeface="Arial" pitchFamily="34" charset="0"/>
              </a:defRPr>
            </a:lvl3pPr>
            <a:lvl4pPr marL="1600200" indent="-228600" eaLnBrk="0"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4pPr>
            <a:lvl5pPr marL="2057400" indent="-228600" eaLnBrk="0"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5pPr>
            <a:lvl6pPr marL="2514600" indent="-228600" eaLnBrk="0" fontAlgn="base"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6pPr>
            <a:lvl7pPr marL="2971800" indent="-228600" eaLnBrk="0" fontAlgn="base"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7pPr>
            <a:lvl8pPr marL="3429000" indent="-228600" eaLnBrk="0" fontAlgn="base"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8pPr>
            <a:lvl9pPr marL="3886200" indent="-228600" eaLnBrk="0" fontAlgn="base" hangingPunct="0">
              <a:spcBef>
                <a:spcPct val="20000"/>
              </a:spcBef>
              <a:spcAft>
                <a:spcPct val="20000"/>
              </a:spcAft>
              <a:buChar char="»"/>
              <a:defRPr sz="1600">
                <a:solidFill>
                  <a:schemeClr val="tx1"/>
                </a:solidFill>
                <a:latin typeface="Cambria" pitchFamily="18" charset="0"/>
                <a:ea typeface="Arial" pitchFamily="34" charset="0"/>
                <a:cs typeface="Arial" pitchFamily="34" charset="0"/>
              </a:defRPr>
            </a:lvl9pPr>
          </a:lstStyle>
          <a:p>
            <a:pPr eaLnBrk="1" hangingPunct="1">
              <a:spcBef>
                <a:spcPct val="0"/>
              </a:spcBef>
              <a:spcAft>
                <a:spcPct val="0"/>
              </a:spcAft>
              <a:buFontTx/>
              <a:buNone/>
            </a:pPr>
            <a:endParaRPr lang="en-US" altLang="en-US" sz="2133">
              <a:solidFill>
                <a:srgbClr val="000000"/>
              </a:solidFill>
              <a:latin typeface="Arial Unicode MS" pitchFamily="34" charset="-128"/>
            </a:endParaRPr>
          </a:p>
        </p:txBody>
      </p:sp>
      <p:pic>
        <p:nvPicPr>
          <p:cNvPr id="14" name="Picture 13">
            <a:extLst>
              <a:ext uri="{FF2B5EF4-FFF2-40B4-BE49-F238E27FC236}">
                <a16:creationId xmlns:a16="http://schemas.microsoft.com/office/drawing/2014/main" id="{D7BA8CB1-B0FF-475A-87A3-2C907F2E455C}"/>
              </a:ext>
            </a:extLst>
          </p:cNvPr>
          <p:cNvPicPr>
            <a:picLocks noChangeAspect="1"/>
          </p:cNvPicPr>
          <p:nvPr/>
        </p:nvPicPr>
        <p:blipFill>
          <a:blip r:embed="rId8"/>
          <a:stretch>
            <a:fillRect/>
          </a:stretch>
        </p:blipFill>
        <p:spPr>
          <a:xfrm>
            <a:off x="7609480" y="2793504"/>
            <a:ext cx="1820926" cy="2304838"/>
          </a:xfrm>
          <a:prstGeom prst="rect">
            <a:avLst/>
          </a:prstGeom>
        </p:spPr>
      </p:pic>
      <p:sp>
        <p:nvSpPr>
          <p:cNvPr id="2" name="Rectangle: Rounded Corners 1">
            <a:extLst>
              <a:ext uri="{FF2B5EF4-FFF2-40B4-BE49-F238E27FC236}">
                <a16:creationId xmlns:a16="http://schemas.microsoft.com/office/drawing/2014/main" id="{A59CDC39-02E3-B69E-A7A5-0F62392C9F45}"/>
              </a:ext>
            </a:extLst>
          </p:cNvPr>
          <p:cNvSpPr/>
          <p:nvPr/>
        </p:nvSpPr>
        <p:spPr bwMode="auto">
          <a:xfrm>
            <a:off x="5380856" y="3714140"/>
            <a:ext cx="1419610" cy="2247716"/>
          </a:xfrm>
          <a:prstGeom prst="roundRect">
            <a:avLst/>
          </a:prstGeom>
          <a:no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a:ln>
                <a:noFill/>
              </a:ln>
              <a:solidFill>
                <a:schemeClr val="bg1"/>
              </a:solidFill>
              <a:effectLst/>
              <a:latin typeface="Arial" charset="0"/>
              <a:cs typeface="Lucida Sans Unicode" charset="0"/>
            </a:endParaRPr>
          </a:p>
        </p:txBody>
      </p:sp>
      <p:sp>
        <p:nvSpPr>
          <p:cNvPr id="15" name="TextBox 14">
            <a:extLst>
              <a:ext uri="{FF2B5EF4-FFF2-40B4-BE49-F238E27FC236}">
                <a16:creationId xmlns:a16="http://schemas.microsoft.com/office/drawing/2014/main" id="{9ECCEC25-96E9-4E2D-B378-969428197A9C}"/>
              </a:ext>
            </a:extLst>
          </p:cNvPr>
          <p:cNvSpPr txBox="1"/>
          <p:nvPr/>
        </p:nvSpPr>
        <p:spPr bwMode="auto">
          <a:xfrm>
            <a:off x="386172" y="6796455"/>
            <a:ext cx="8981256" cy="276315"/>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100" i="1" dirty="0">
                <a:solidFill>
                  <a:schemeClr val="tx1">
                    <a:lumMod val="65000"/>
                    <a:lumOff val="35000"/>
                  </a:schemeClr>
                </a:solidFill>
              </a:rPr>
              <a:t>Note: This slide contains images submitted to the ICH Q9(R1) EWG by FDA, United States</a:t>
            </a:r>
            <a:endParaRPr lang="en-IE" sz="1100" i="1" dirty="0">
              <a:solidFill>
                <a:schemeClr val="tx1">
                  <a:lumMod val="65000"/>
                  <a:lumOff val="35000"/>
                </a:schemeClr>
              </a:solidFill>
            </a:endParaRPr>
          </a:p>
        </p:txBody>
      </p:sp>
    </p:spTree>
    <p:extLst>
      <p:ext uri="{BB962C8B-B14F-4D97-AF65-F5344CB8AC3E}">
        <p14:creationId xmlns:p14="http://schemas.microsoft.com/office/powerpoint/2010/main" val="140768541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4592" y="428922"/>
            <a:ext cx="6552728" cy="790575"/>
          </a:xfrm>
        </p:spPr>
        <p:txBody>
          <a:bodyPr/>
          <a:lstStyle/>
          <a:p>
            <a:r>
              <a:rPr lang="en-US" dirty="0"/>
              <a:t>Key Take-home Points </a:t>
            </a:r>
            <a:endParaRPr lang="en-CA" dirty="0"/>
          </a:p>
        </p:txBody>
      </p:sp>
      <p:sp>
        <p:nvSpPr>
          <p:cNvPr id="5" name="Content Placeholder 4">
            <a:extLst>
              <a:ext uri="{FF2B5EF4-FFF2-40B4-BE49-F238E27FC236}">
                <a16:creationId xmlns:a16="http://schemas.microsoft.com/office/drawing/2014/main" id="{EE170309-680D-4584-B24A-977B28FB0F01}"/>
              </a:ext>
            </a:extLst>
          </p:cNvPr>
          <p:cNvSpPr>
            <a:spLocks noGrp="1"/>
          </p:cNvSpPr>
          <p:nvPr>
            <p:ph idx="1"/>
          </p:nvPr>
        </p:nvSpPr>
        <p:spPr/>
        <p:txBody>
          <a:bodyPr/>
          <a:lstStyle/>
          <a:p>
            <a:pPr marL="0" indent="0">
              <a:buNone/>
            </a:pPr>
            <a:endParaRPr lang="en-US" sz="1800" b="0" dirty="0">
              <a:solidFill>
                <a:srgbClr val="FF0000"/>
              </a:solidFill>
            </a:endParaRPr>
          </a:p>
          <a:p>
            <a:pPr marL="487680" lvl="0" indent="-487680"/>
            <a:endParaRPr lang="en-US" sz="1400" b="0" dirty="0"/>
          </a:p>
          <a:p>
            <a:pPr marL="487680" lvl="1" indent="0">
              <a:buSzPct val="90000"/>
              <a:buNone/>
            </a:pPr>
            <a:endParaRPr lang="en-US" sz="2950" b="0" dirty="0"/>
          </a:p>
        </p:txBody>
      </p:sp>
      <p:sp>
        <p:nvSpPr>
          <p:cNvPr id="4" name="TextBox 3">
            <a:extLst>
              <a:ext uri="{FF2B5EF4-FFF2-40B4-BE49-F238E27FC236}">
                <a16:creationId xmlns:a16="http://schemas.microsoft.com/office/drawing/2014/main" id="{EAE06C1A-8BC1-4E92-BE5A-31BB9A5568E3}"/>
              </a:ext>
            </a:extLst>
          </p:cNvPr>
          <p:cNvSpPr txBox="1"/>
          <p:nvPr/>
        </p:nvSpPr>
        <p:spPr bwMode="auto">
          <a:xfrm>
            <a:off x="-91752" y="1353344"/>
            <a:ext cx="9577064" cy="3668654"/>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lvl="1" algn="just">
              <a:lnSpc>
                <a:spcPct val="100000"/>
              </a:lnSpc>
              <a:spcAft>
                <a:spcPts val="1200"/>
              </a:spcAft>
              <a:buChar char="•"/>
              <a:tabLst>
                <a:tab pos="723900" algn="l"/>
                <a:tab pos="1447800" algn="l"/>
                <a:tab pos="2171700" algn="l"/>
                <a:tab pos="2895600" algn="l"/>
                <a:tab pos="3619500" algn="l"/>
                <a:tab pos="4343400" algn="l"/>
                <a:tab pos="5067300" algn="l"/>
                <a:tab pos="5791200" algn="l"/>
              </a:tabLst>
            </a:pPr>
            <a:r>
              <a:rPr lang="en-GB" sz="1800" b="0" dirty="0">
                <a:solidFill>
                  <a:schemeClr val="tx1"/>
                </a:solidFill>
                <a:latin typeface="+mn-lt"/>
                <a:cs typeface="Calibri" panose="020F0502020204030204" pitchFamily="34" charset="0"/>
              </a:rPr>
              <a:t>The interests of </a:t>
            </a:r>
            <a:r>
              <a:rPr lang="en-GB" sz="1800" dirty="0">
                <a:solidFill>
                  <a:schemeClr val="tx1"/>
                </a:solidFill>
                <a:latin typeface="+mn-lt"/>
                <a:cs typeface="Calibri" panose="020F0502020204030204" pitchFamily="34" charset="0"/>
              </a:rPr>
              <a:t>patients </a:t>
            </a:r>
            <a:r>
              <a:rPr lang="en-GB" sz="1800" b="0" dirty="0">
                <a:solidFill>
                  <a:schemeClr val="tx1"/>
                </a:solidFill>
                <a:latin typeface="+mn-lt"/>
                <a:cs typeface="Calibri" panose="020F0502020204030204" pitchFamily="34" charset="0"/>
              </a:rPr>
              <a:t>are served by risk-based drug shortage prevention and mitigation activities that help to proactively manage supply chain complexities and ensure availability of needed medicines. </a:t>
            </a:r>
            <a:r>
              <a:rPr lang="en-US" sz="1800" b="0" dirty="0">
                <a:solidFill>
                  <a:schemeClr val="tx1"/>
                </a:solidFill>
                <a:latin typeface="+mn-lt"/>
                <a:cs typeface="Calibri" panose="020F0502020204030204" pitchFamily="34" charset="0"/>
              </a:rPr>
              <a:t>​</a:t>
            </a:r>
            <a:endParaRPr lang="en-US" sz="1800" dirty="0">
              <a:solidFill>
                <a:schemeClr val="tx1"/>
              </a:solidFill>
              <a:latin typeface="+mn-lt"/>
              <a:cs typeface="Calibri" panose="020F0502020204030204" pitchFamily="34" charset="0"/>
            </a:endParaRPr>
          </a:p>
          <a:p>
            <a:pPr lvl="1" algn="just">
              <a:lnSpc>
                <a:spcPct val="100000"/>
              </a:lnSpc>
              <a:spcAft>
                <a:spcPts val="1200"/>
              </a:spcAft>
              <a:buChar char="•"/>
              <a:tabLst>
                <a:tab pos="723900" algn="l"/>
                <a:tab pos="1447800" algn="l"/>
                <a:tab pos="2171700" algn="l"/>
                <a:tab pos="2895600" algn="l"/>
                <a:tab pos="3619500" algn="l"/>
                <a:tab pos="4343400" algn="l"/>
                <a:tab pos="5067300" algn="l"/>
                <a:tab pos="5791200" algn="l"/>
              </a:tabLst>
            </a:pPr>
            <a:r>
              <a:rPr lang="en-GB" sz="1800" dirty="0">
                <a:solidFill>
                  <a:schemeClr val="tx1"/>
                </a:solidFill>
                <a:latin typeface="+mn-lt"/>
                <a:cs typeface="Calibri" panose="020F0502020204030204" pitchFamily="34" charset="0"/>
              </a:rPr>
              <a:t>Factors</a:t>
            </a:r>
            <a:r>
              <a:rPr lang="en-GB" sz="1800" b="0" dirty="0">
                <a:solidFill>
                  <a:schemeClr val="tx1"/>
                </a:solidFill>
                <a:latin typeface="+mn-lt"/>
                <a:cs typeface="Calibri" panose="020F0502020204030204" pitchFamily="34" charset="0"/>
              </a:rPr>
              <a:t> that can affect supply reliability, and hence product availability, include the following: (1) manufacturing process variation and state of control; (2) manufacturing facilities; (3) oversight of outsourced activities and suppliers. </a:t>
            </a:r>
          </a:p>
          <a:p>
            <a:pPr marL="457200" lvl="1" indent="0" algn="just">
              <a:lnSpc>
                <a:spcPct val="81000"/>
              </a:lnSpc>
              <a:spcAft>
                <a:spcPts val="1200"/>
              </a:spcAft>
              <a:tabLst>
                <a:tab pos="723900" algn="l"/>
                <a:tab pos="1447800" algn="l"/>
                <a:tab pos="2171700" algn="l"/>
                <a:tab pos="2895600" algn="l"/>
                <a:tab pos="3619500" algn="l"/>
                <a:tab pos="4343400" algn="l"/>
                <a:tab pos="5067300" algn="l"/>
                <a:tab pos="5791200" algn="l"/>
              </a:tabLst>
            </a:pPr>
            <a:endParaRPr lang="en-GB" sz="2000" b="0" dirty="0">
              <a:solidFill>
                <a:schemeClr val="tx1"/>
              </a:solidFill>
              <a:latin typeface="Calibri" panose="020F0502020204030204" pitchFamily="34" charset="0"/>
              <a:cs typeface="Calibri" panose="020F0502020204030204" pitchFamily="34" charset="0"/>
            </a:endParaRPr>
          </a:p>
          <a:p>
            <a:pPr marL="457200" lvl="1" indent="0" algn="just">
              <a:lnSpc>
                <a:spcPct val="81000"/>
              </a:lnSpc>
              <a:spcAft>
                <a:spcPts val="1200"/>
              </a:spcAft>
              <a:tabLst>
                <a:tab pos="723900" algn="l"/>
                <a:tab pos="1447800" algn="l"/>
                <a:tab pos="2171700" algn="l"/>
                <a:tab pos="2895600" algn="l"/>
                <a:tab pos="3619500" algn="l"/>
                <a:tab pos="4343400" algn="l"/>
                <a:tab pos="5067300" algn="l"/>
                <a:tab pos="5791200" algn="l"/>
              </a:tabLst>
            </a:pPr>
            <a:endParaRPr lang="en-GB" sz="2000" b="0" i="1" dirty="0">
              <a:solidFill>
                <a:schemeClr val="tx1"/>
              </a:solidFill>
              <a:latin typeface="Calibri" panose="020F0502020204030204" pitchFamily="34" charset="0"/>
              <a:cs typeface="Calibri" panose="020F0502020204030204" pitchFamily="34" charset="0"/>
            </a:endParaRPr>
          </a:p>
          <a:p>
            <a:pPr lvl="1" algn="just">
              <a:lnSpc>
                <a:spcPct val="81000"/>
              </a:lnSpc>
              <a:buChar char="•"/>
              <a:tabLst>
                <a:tab pos="723900" algn="l"/>
                <a:tab pos="1447800" algn="l"/>
                <a:tab pos="2171700" algn="l"/>
                <a:tab pos="2895600" algn="l"/>
                <a:tab pos="3619500" algn="l"/>
                <a:tab pos="4343400" algn="l"/>
                <a:tab pos="5067300" algn="l"/>
                <a:tab pos="5791200" algn="l"/>
              </a:tabLst>
            </a:pPr>
            <a:endParaRPr lang="en-GB" sz="2000" b="0" dirty="0">
              <a:solidFill>
                <a:schemeClr val="tx1"/>
              </a:solidFill>
              <a:latin typeface="Calibri" panose="020F0502020204030204" pitchFamily="34" charset="0"/>
              <a:cs typeface="Calibri" panose="020F0502020204030204" pitchFamily="34" charset="0"/>
            </a:endParaRPr>
          </a:p>
          <a:p>
            <a:pPr marL="457200" lvl="1" indent="0" algn="just">
              <a:lnSpc>
                <a:spcPct val="81000"/>
              </a:lnSpc>
              <a:tabLst>
                <a:tab pos="723900" algn="l"/>
                <a:tab pos="1447800" algn="l"/>
                <a:tab pos="2171700" algn="l"/>
                <a:tab pos="2895600" algn="l"/>
                <a:tab pos="3619500" algn="l"/>
                <a:tab pos="4343400" algn="l"/>
                <a:tab pos="5067300" algn="l"/>
                <a:tab pos="5791200" algn="l"/>
              </a:tabLst>
            </a:pPr>
            <a:endParaRPr lang="en-GB" sz="2000" b="0" dirty="0">
              <a:solidFill>
                <a:schemeClr val="tx1"/>
              </a:solidFill>
              <a:latin typeface="Calibri" panose="020F0502020204030204" pitchFamily="34" charset="0"/>
              <a:cs typeface="Calibri" panose="020F0502020204030204" pitchFamily="34" charset="0"/>
            </a:endParaRPr>
          </a:p>
          <a:p>
            <a:pPr lvl="1" algn="just">
              <a:lnSpc>
                <a:spcPct val="81000"/>
              </a:lnSpc>
              <a:buChar char="•"/>
              <a:tabLst>
                <a:tab pos="723900" algn="l"/>
                <a:tab pos="1447800" algn="l"/>
                <a:tab pos="2171700" algn="l"/>
                <a:tab pos="2895600" algn="l"/>
                <a:tab pos="3619500" algn="l"/>
                <a:tab pos="4343400" algn="l"/>
                <a:tab pos="5067300" algn="l"/>
                <a:tab pos="5791200" algn="l"/>
              </a:tabLst>
            </a:pPr>
            <a:endParaRPr lang="en-GB" sz="2000" b="0" dirty="0">
              <a:solidFill>
                <a:schemeClr val="tx1"/>
              </a:solidFill>
              <a:latin typeface="Calibri" panose="020F0502020204030204" pitchFamily="34" charset="0"/>
              <a:cs typeface="Calibri" panose="020F0502020204030204" pitchFamily="34" charset="0"/>
            </a:endParaRPr>
          </a:p>
        </p:txBody>
      </p:sp>
      <p:pic>
        <p:nvPicPr>
          <p:cNvPr id="3" name="Picture 5">
            <a:extLst>
              <a:ext uri="{FF2B5EF4-FFF2-40B4-BE49-F238E27FC236}">
                <a16:creationId xmlns:a16="http://schemas.microsoft.com/office/drawing/2014/main" id="{CDF17E27-28EC-73F7-19F7-5A10B39F3329}"/>
              </a:ext>
            </a:extLst>
          </p:cNvPr>
          <p:cNvPicPr>
            <a:picLocks noChangeAspect="1"/>
          </p:cNvPicPr>
          <p:nvPr/>
        </p:nvPicPr>
        <p:blipFill>
          <a:blip r:embed="rId3"/>
          <a:stretch>
            <a:fillRect/>
          </a:stretch>
        </p:blipFill>
        <p:spPr>
          <a:xfrm>
            <a:off x="2428528" y="3945632"/>
            <a:ext cx="5135862" cy="2880320"/>
          </a:xfrm>
          <a:prstGeom prst="rect">
            <a:avLst/>
          </a:prstGeom>
        </p:spPr>
      </p:pic>
      <p:sp>
        <p:nvSpPr>
          <p:cNvPr id="6" name="TextBox 5">
            <a:extLst>
              <a:ext uri="{FF2B5EF4-FFF2-40B4-BE49-F238E27FC236}">
                <a16:creationId xmlns:a16="http://schemas.microsoft.com/office/drawing/2014/main" id="{BB2304F1-499A-4255-9864-B24501D1A08B}"/>
              </a:ext>
            </a:extLst>
          </p:cNvPr>
          <p:cNvSpPr txBox="1"/>
          <p:nvPr/>
        </p:nvSpPr>
        <p:spPr bwMode="auto">
          <a:xfrm>
            <a:off x="386172" y="6923012"/>
            <a:ext cx="8981256" cy="276315"/>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100" i="1" dirty="0">
                <a:solidFill>
                  <a:schemeClr val="tx1">
                    <a:lumMod val="65000"/>
                    <a:lumOff val="35000"/>
                  </a:schemeClr>
                </a:solidFill>
              </a:rPr>
              <a:t>Note: This slide contains images submitted to the ICH Q9(R1) EWG by FDA, United States</a:t>
            </a:r>
            <a:endParaRPr lang="en-IE" sz="1100" i="1" dirty="0">
              <a:solidFill>
                <a:schemeClr val="tx1">
                  <a:lumMod val="65000"/>
                  <a:lumOff val="35000"/>
                </a:schemeClr>
              </a:solidFill>
            </a:endParaRPr>
          </a:p>
        </p:txBody>
      </p:sp>
    </p:spTree>
    <p:extLst>
      <p:ext uri="{BB962C8B-B14F-4D97-AF65-F5344CB8AC3E}">
        <p14:creationId xmlns:p14="http://schemas.microsoft.com/office/powerpoint/2010/main" val="146841653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4592" y="417240"/>
            <a:ext cx="7534573" cy="768085"/>
          </a:xfrm>
        </p:spPr>
        <p:txBody>
          <a:bodyPr/>
          <a:lstStyle/>
          <a:p>
            <a:pPr algn="l"/>
            <a:r>
              <a:rPr lang="en-US" sz="3200" dirty="0"/>
              <a:t>References</a:t>
            </a:r>
            <a:r>
              <a:rPr lang="en-US" sz="2400" dirty="0">
                <a:solidFill>
                  <a:srgbClr val="0070C0"/>
                </a:solidFill>
                <a:cs typeface="Calibri" panose="020F0502020204030204" pitchFamily="34" charset="0"/>
              </a:rPr>
              <a:t>  </a:t>
            </a:r>
            <a:endParaRPr lang="en-CA" sz="3600" dirty="0"/>
          </a:p>
        </p:txBody>
      </p:sp>
      <p:sp>
        <p:nvSpPr>
          <p:cNvPr id="5" name="Content Placeholder 4">
            <a:extLst>
              <a:ext uri="{FF2B5EF4-FFF2-40B4-BE49-F238E27FC236}">
                <a16:creationId xmlns:a16="http://schemas.microsoft.com/office/drawing/2014/main" id="{EE170309-680D-4584-B24A-977B28FB0F01}"/>
              </a:ext>
            </a:extLst>
          </p:cNvPr>
          <p:cNvSpPr>
            <a:spLocks noGrp="1"/>
          </p:cNvSpPr>
          <p:nvPr>
            <p:ph idx="1"/>
          </p:nvPr>
        </p:nvSpPr>
        <p:spPr>
          <a:xfrm>
            <a:off x="487681" y="1509741"/>
            <a:ext cx="8925623" cy="5172195"/>
          </a:xfrm>
        </p:spPr>
        <p:txBody>
          <a:bodyPr/>
          <a:lstStyle/>
          <a:p>
            <a:pPr marL="487680" lvl="0" indent="-487680"/>
            <a:r>
              <a:rPr lang="en-GB" sz="1800" b="0" i="1" dirty="0"/>
              <a:t>International Society for Pharmaceutical Engineering. Report on the ISPE Drug shortages survey. 2013.</a:t>
            </a:r>
            <a:endParaRPr lang="en-US" sz="1800" b="0" i="1" dirty="0"/>
          </a:p>
          <a:p>
            <a:pPr marL="487680" indent="-487680"/>
            <a:r>
              <a:rPr lang="en-GB" sz="1800" b="0" i="1" dirty="0"/>
              <a:t>International Society for Pharmaceutical Engineering. Drug shortages prevention plan. 2014. </a:t>
            </a:r>
          </a:p>
          <a:p>
            <a:pPr marL="487680" lvl="0" indent="-487680"/>
            <a:r>
              <a:rPr lang="en-GB" sz="1800" b="0" i="1" dirty="0"/>
              <a:t>Parenteral Drug Association. Points to consider for aging facilities. 2017.</a:t>
            </a:r>
            <a:endParaRPr lang="en-US" sz="1800" b="0" i="1" dirty="0"/>
          </a:p>
          <a:p>
            <a:pPr marL="487680" lvl="0" indent="-487680"/>
            <a:r>
              <a:rPr lang="en-GB" sz="1800" b="0" i="1" dirty="0"/>
              <a:t>Parenteral Drug Association. Technical Report No. 68. Risk-based approach for prevention and management of drug shortages. 2014.</a:t>
            </a:r>
          </a:p>
          <a:p>
            <a:pPr marL="487680" lvl="0" indent="-487680"/>
            <a:endParaRPr lang="en-GB" sz="1600" b="0" dirty="0"/>
          </a:p>
          <a:p>
            <a:pPr marL="487680" lvl="0" indent="-487680"/>
            <a:endParaRPr lang="en-US" sz="1600" b="0" dirty="0"/>
          </a:p>
          <a:p>
            <a:pPr marL="487680" lvl="0" indent="-487680"/>
            <a:endParaRPr lang="en-US" sz="1400" b="0" dirty="0"/>
          </a:p>
          <a:p>
            <a:pPr marL="487680" lvl="1" indent="0">
              <a:buSzPct val="90000"/>
              <a:buNone/>
            </a:pPr>
            <a:endParaRPr lang="en-US" sz="2950" b="0" dirty="0"/>
          </a:p>
        </p:txBody>
      </p:sp>
    </p:spTree>
    <p:extLst>
      <p:ext uri="{BB962C8B-B14F-4D97-AF65-F5344CB8AC3E}">
        <p14:creationId xmlns:p14="http://schemas.microsoft.com/office/powerpoint/2010/main" val="334856825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0336" y="2217440"/>
            <a:ext cx="8640960" cy="4273550"/>
          </a:xfrm>
        </p:spPr>
        <p:txBody>
          <a:bodyPr/>
          <a:lstStyle/>
          <a:p>
            <a:r>
              <a:rPr lang="en-CA" dirty="0"/>
              <a:t>Acknowledgement to ICH Q9(R1) Expert Working Group (EWG)</a:t>
            </a:r>
          </a:p>
          <a:p>
            <a:r>
              <a:rPr lang="en-CA" dirty="0"/>
              <a:t>For any questions, please contact the ICH Secretariat: </a:t>
            </a:r>
          </a:p>
          <a:p>
            <a:endParaRPr lang="en-CA" dirty="0"/>
          </a:p>
          <a:p>
            <a:pPr marL="0" indent="0" algn="ctr">
              <a:buNone/>
            </a:pPr>
            <a:r>
              <a:rPr lang="en-CA" dirty="0">
                <a:solidFill>
                  <a:srgbClr val="0000FF"/>
                </a:solidFill>
              </a:rPr>
              <a:t>admin@ich.org </a:t>
            </a:r>
            <a:r>
              <a:rPr lang="en-CA" dirty="0"/>
              <a:t> </a:t>
            </a:r>
            <a:r>
              <a:rPr lang="en-CA" dirty="0">
                <a:solidFill>
                  <a:srgbClr val="0000FF"/>
                </a:solidFill>
              </a:rPr>
              <a:t> </a:t>
            </a:r>
          </a:p>
        </p:txBody>
      </p:sp>
      <p:sp>
        <p:nvSpPr>
          <p:cNvPr id="6" name="Title 5">
            <a:extLst>
              <a:ext uri="{FF2B5EF4-FFF2-40B4-BE49-F238E27FC236}">
                <a16:creationId xmlns:a16="http://schemas.microsoft.com/office/drawing/2014/main" id="{E733CCA2-EE63-4FE4-8D6C-654EB928963C}"/>
              </a:ext>
            </a:extLst>
          </p:cNvPr>
          <p:cNvSpPr>
            <a:spLocks noGrp="1"/>
          </p:cNvSpPr>
          <p:nvPr>
            <p:ph type="title"/>
          </p:nvPr>
        </p:nvSpPr>
        <p:spPr>
          <a:xfrm>
            <a:off x="1852464" y="417240"/>
            <a:ext cx="8566150" cy="790575"/>
          </a:xfrm>
        </p:spPr>
        <p:txBody>
          <a:bodyPr/>
          <a:lstStyle/>
          <a:p>
            <a:pPr algn="ctr"/>
            <a:r>
              <a:rPr lang="en-US" dirty="0"/>
              <a:t>EWG Acknowledgment and Contact</a:t>
            </a:r>
          </a:p>
        </p:txBody>
      </p:sp>
    </p:spTree>
    <p:extLst>
      <p:ext uri="{BB962C8B-B14F-4D97-AF65-F5344CB8AC3E}">
        <p14:creationId xmlns:p14="http://schemas.microsoft.com/office/powerpoint/2010/main" val="23203875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09291E9-E026-1774-E655-7462815D6D6D}"/>
              </a:ext>
            </a:extLst>
          </p:cNvPr>
          <p:cNvSpPr>
            <a:spLocks noGrp="1"/>
          </p:cNvSpPr>
          <p:nvPr/>
        </p:nvSpPr>
        <p:spPr bwMode="auto">
          <a:xfrm>
            <a:off x="167234" y="2172753"/>
            <a:ext cx="8968825" cy="5690772"/>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792480" lvl="1" indent="0">
              <a:buSzPct val="101000"/>
              <a:buNone/>
            </a:pPr>
            <a:endParaRPr lang="en-US" sz="1400" dirty="0"/>
          </a:p>
          <a:p>
            <a:pPr marL="792480" lvl="1" indent="0">
              <a:lnSpc>
                <a:spcPct val="150000"/>
              </a:lnSpc>
              <a:buNone/>
            </a:pPr>
            <a:endParaRPr lang="en-US" sz="1600" dirty="0"/>
          </a:p>
          <a:p>
            <a:pPr marL="0" indent="0">
              <a:buFont typeface="Wingdings" pitchFamily="2" charset="2"/>
              <a:buNone/>
            </a:pPr>
            <a:endParaRPr lang="en-US" dirty="0">
              <a:ea typeface="+mn-lt"/>
              <a:cs typeface="Lucida Sans Unicode"/>
            </a:endParaRPr>
          </a:p>
        </p:txBody>
      </p:sp>
      <p:sp>
        <p:nvSpPr>
          <p:cNvPr id="3" name="TextBox 2">
            <a:extLst>
              <a:ext uri="{FF2B5EF4-FFF2-40B4-BE49-F238E27FC236}">
                <a16:creationId xmlns:a16="http://schemas.microsoft.com/office/drawing/2014/main" id="{9867D38A-F007-B70C-2A65-30C3ED2C134F}"/>
              </a:ext>
            </a:extLst>
          </p:cNvPr>
          <p:cNvSpPr txBox="1"/>
          <p:nvPr/>
        </p:nvSpPr>
        <p:spPr bwMode="auto">
          <a:xfrm>
            <a:off x="455131" y="1281336"/>
            <a:ext cx="8843337" cy="5833093"/>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nSpc>
                <a:spcPct val="100000"/>
              </a:lnSpc>
              <a:spcAft>
                <a:spcPts val="600"/>
              </a:spcAft>
              <a:tabLst>
                <a:tab pos="723900" algn="l"/>
                <a:tab pos="1447800" algn="l"/>
                <a:tab pos="2171700" algn="l"/>
                <a:tab pos="2895600" algn="l"/>
                <a:tab pos="3619500" algn="l"/>
                <a:tab pos="4343400" algn="l"/>
                <a:tab pos="5067300" algn="l"/>
                <a:tab pos="5791200" algn="l"/>
              </a:tabLst>
            </a:pPr>
            <a:r>
              <a:rPr lang="en-US" sz="1500" dirty="0">
                <a:solidFill>
                  <a:srgbClr val="0070C0"/>
                </a:solidFill>
                <a:latin typeface="+mn-lt"/>
                <a:cs typeface="Calibri" panose="020F0502020204030204" pitchFamily="34" charset="0"/>
              </a:rPr>
              <a:t>Question: </a:t>
            </a:r>
          </a:p>
          <a:p>
            <a:pPr>
              <a:lnSpc>
                <a:spcPct val="100000"/>
              </a:lnSpc>
              <a:spcAft>
                <a:spcPts val="600"/>
              </a:spcAft>
              <a:tabLst>
                <a:tab pos="723900" algn="l"/>
                <a:tab pos="1447800" algn="l"/>
                <a:tab pos="2171700" algn="l"/>
                <a:tab pos="2895600" algn="l"/>
                <a:tab pos="3619500" algn="l"/>
                <a:tab pos="4343400" algn="l"/>
                <a:tab pos="5067300" algn="l"/>
                <a:tab pos="5791200" algn="l"/>
              </a:tabLst>
            </a:pPr>
            <a:r>
              <a:rPr lang="en-US" sz="1500" b="0" dirty="0">
                <a:solidFill>
                  <a:schemeClr val="tx1"/>
                </a:solidFill>
                <a:latin typeface="+mn-lt"/>
                <a:cs typeface="Calibri" panose="020F0502020204030204" pitchFamily="34" charset="0"/>
              </a:rPr>
              <a:t>Why are these quality/manufacturing factors important to supply reliability?</a:t>
            </a:r>
          </a:p>
          <a:p>
            <a:pPr>
              <a:lnSpc>
                <a:spcPct val="100000"/>
              </a:lnSpc>
              <a:spcAft>
                <a:spcPts val="600"/>
              </a:spcAft>
              <a:tabLst>
                <a:tab pos="723900" algn="l"/>
                <a:tab pos="1447800" algn="l"/>
                <a:tab pos="2171700" algn="l"/>
                <a:tab pos="2895600" algn="l"/>
                <a:tab pos="3619500" algn="l"/>
                <a:tab pos="4343400" algn="l"/>
                <a:tab pos="5067300" algn="l"/>
                <a:tab pos="5791200" algn="l"/>
              </a:tabLst>
            </a:pPr>
            <a:r>
              <a:rPr lang="en-US" sz="1500" dirty="0">
                <a:solidFill>
                  <a:srgbClr val="0070C0"/>
                </a:solidFill>
                <a:latin typeface="+mn-lt"/>
                <a:cs typeface="Calibri" panose="020F0502020204030204" pitchFamily="34" charset="0"/>
              </a:rPr>
              <a:t>Answer:</a:t>
            </a:r>
          </a:p>
          <a:p>
            <a:pPr>
              <a:lnSpc>
                <a:spcPct val="100000"/>
              </a:lnSpc>
              <a:spcAft>
                <a:spcPts val="600"/>
              </a:spcAft>
              <a:tabLst>
                <a:tab pos="723900" algn="l"/>
                <a:tab pos="1447800" algn="l"/>
                <a:tab pos="2171700" algn="l"/>
                <a:tab pos="2895600" algn="l"/>
                <a:tab pos="3619500" algn="l"/>
                <a:tab pos="4343400" algn="l"/>
                <a:tab pos="5067300" algn="l"/>
                <a:tab pos="5791200" algn="l"/>
              </a:tabLst>
            </a:pPr>
            <a:r>
              <a:rPr lang="en-US" sz="1500" i="1" dirty="0">
                <a:solidFill>
                  <a:schemeClr val="tx1"/>
                </a:solidFill>
                <a:latin typeface="+mn-lt"/>
                <a:cs typeface="Calibri" panose="020F0502020204030204" pitchFamily="34" charset="0"/>
              </a:rPr>
              <a:t>In relation to Manufacturing Process Variability and State of Control: </a:t>
            </a:r>
          </a:p>
          <a:p>
            <a:pPr algn="just">
              <a:lnSpc>
                <a:spcPct val="100000"/>
              </a:lnSpc>
              <a:spcAft>
                <a:spcPts val="600"/>
              </a:spcAft>
              <a:tabLst>
                <a:tab pos="723900" algn="l"/>
                <a:tab pos="1447800" algn="l"/>
                <a:tab pos="2171700" algn="l"/>
                <a:tab pos="2895600" algn="l"/>
                <a:tab pos="3619500" algn="l"/>
                <a:tab pos="4343400" algn="l"/>
                <a:tab pos="5067300" algn="l"/>
                <a:tab pos="5791200" algn="l"/>
              </a:tabLst>
            </a:pPr>
            <a:r>
              <a:rPr lang="en-US" sz="1500" b="0" dirty="0">
                <a:solidFill>
                  <a:schemeClr val="tx1"/>
                </a:solidFill>
                <a:latin typeface="+mn-lt"/>
                <a:ea typeface="Times New Roman" panose="02020603050405020304" pitchFamily="18" charset="0"/>
                <a:cs typeface="Calibri" panose="020F0502020204030204" pitchFamily="34" charset="0"/>
              </a:rPr>
              <a:t>Processes that exhibit excessive</a:t>
            </a:r>
            <a:r>
              <a:rPr lang="en-US" sz="1500" b="0" spc="-60" dirty="0">
                <a:solidFill>
                  <a:schemeClr val="tx1"/>
                </a:solidFill>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variability</a:t>
            </a:r>
            <a:r>
              <a:rPr lang="en-US" sz="1500" b="0" spc="-55" dirty="0">
                <a:solidFill>
                  <a:schemeClr val="tx1"/>
                </a:solidFill>
                <a:latin typeface="+mn-lt"/>
                <a:ea typeface="Times New Roman" panose="02020603050405020304" pitchFamily="18" charset="0"/>
                <a:cs typeface="Calibri" panose="020F0502020204030204" pitchFamily="34" charset="0"/>
              </a:rPr>
              <a:t> can </a:t>
            </a:r>
            <a:r>
              <a:rPr lang="en-US" sz="1500" b="0" dirty="0">
                <a:solidFill>
                  <a:schemeClr val="tx1"/>
                </a:solidFill>
                <a:effectLst/>
                <a:latin typeface="+mn-lt"/>
                <a:ea typeface="Times New Roman" panose="02020603050405020304" pitchFamily="18" charset="0"/>
                <a:cs typeface="Calibri" panose="020F0502020204030204" pitchFamily="34" charset="0"/>
              </a:rPr>
              <a:t>lead to unpredictable outputs (e.g., quality, timeliness and yield) and adversely impact product availability.  Systems should </a:t>
            </a:r>
            <a:r>
              <a:rPr lang="en-US" sz="1500" b="0" dirty="0">
                <a:solidFill>
                  <a:schemeClr val="tx1"/>
                </a:solidFill>
                <a:latin typeface="+mn-lt"/>
                <a:ea typeface="Times New Roman" panose="02020603050405020304" pitchFamily="18" charset="0"/>
                <a:cs typeface="Calibri" panose="020F0502020204030204" pitchFamily="34" charset="0"/>
              </a:rPr>
              <a:t>detect</a:t>
            </a:r>
            <a:r>
              <a:rPr lang="en-US" sz="1500" b="0" dirty="0">
                <a:solidFill>
                  <a:schemeClr val="tx1"/>
                </a:solidFill>
                <a:effectLst/>
                <a:latin typeface="+mn-lt"/>
                <a:ea typeface="Times New Roman" panose="02020603050405020304" pitchFamily="18" charset="0"/>
                <a:cs typeface="Calibri" panose="020F0502020204030204" pitchFamily="34" charset="0"/>
              </a:rPr>
              <a:t> departures from a state</a:t>
            </a:r>
            <a:r>
              <a:rPr lang="en-US" sz="1500" b="0" spc="-5"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of</a:t>
            </a:r>
            <a:r>
              <a:rPr lang="en-US" sz="1500" b="0" spc="-5"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control and deficiencies in manufacturing processes, so they can be investigated to address root causes.</a:t>
            </a:r>
          </a:p>
          <a:p>
            <a:pPr>
              <a:lnSpc>
                <a:spcPct val="100000"/>
              </a:lnSpc>
              <a:spcAft>
                <a:spcPts val="600"/>
              </a:spcAft>
              <a:tabLst>
                <a:tab pos="723900" algn="l"/>
                <a:tab pos="1447800" algn="l"/>
                <a:tab pos="2171700" algn="l"/>
                <a:tab pos="2895600" algn="l"/>
                <a:tab pos="3619500" algn="l"/>
                <a:tab pos="4343400" algn="l"/>
                <a:tab pos="5067300" algn="l"/>
                <a:tab pos="5791200" algn="l"/>
              </a:tabLst>
            </a:pPr>
            <a:r>
              <a:rPr lang="en-US" sz="1500" i="1" dirty="0">
                <a:solidFill>
                  <a:schemeClr val="tx1"/>
                </a:solidFill>
                <a:latin typeface="+mn-lt"/>
                <a:cs typeface="Calibri" panose="020F0502020204030204" pitchFamily="34" charset="0"/>
              </a:rPr>
              <a:t>In relation to Manufacturing Facilities and Equipment: </a:t>
            </a:r>
          </a:p>
          <a:p>
            <a:pPr algn="just">
              <a:lnSpc>
                <a:spcPct val="100000"/>
              </a:lnSpc>
              <a:spcAft>
                <a:spcPts val="600"/>
              </a:spcAft>
              <a:tabLst>
                <a:tab pos="723900" algn="l"/>
                <a:tab pos="1447800" algn="l"/>
                <a:tab pos="2171700" algn="l"/>
                <a:tab pos="2895600" algn="l"/>
                <a:tab pos="3619500" algn="l"/>
                <a:tab pos="4343400" algn="l"/>
                <a:tab pos="5067300" algn="l"/>
                <a:tab pos="5791200" algn="l"/>
              </a:tabLst>
            </a:pPr>
            <a:r>
              <a:rPr lang="en-US" sz="1500" b="0" dirty="0">
                <a:solidFill>
                  <a:schemeClr val="tx1"/>
                </a:solidFill>
                <a:effectLst/>
                <a:latin typeface="+mn-lt"/>
                <a:ea typeface="Times New Roman" panose="02020603050405020304" pitchFamily="18" charset="0"/>
                <a:cs typeface="Calibri" panose="020F0502020204030204" pitchFamily="34" charset="0"/>
              </a:rPr>
              <a:t>A</a:t>
            </a:r>
            <a:r>
              <a:rPr lang="en-US" sz="1500" b="0" spc="-50"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robust</a:t>
            </a:r>
            <a:r>
              <a:rPr lang="en-US" sz="1500" b="0" spc="-50"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facility</a:t>
            </a:r>
            <a:r>
              <a:rPr lang="en-US" sz="1500" b="0" spc="-50"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infrastructure</a:t>
            </a:r>
            <a:r>
              <a:rPr lang="en-US" sz="1500" b="0" spc="-40"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can</a:t>
            </a:r>
            <a:r>
              <a:rPr lang="en-US" sz="1500" b="0" spc="-35"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facilitate</a:t>
            </a:r>
            <a:r>
              <a:rPr lang="en-US" sz="1500" b="0" spc="-40"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reliable</a:t>
            </a:r>
            <a:r>
              <a:rPr lang="en-US" sz="1500" b="0" spc="-55"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supply;</a:t>
            </a:r>
            <a:r>
              <a:rPr lang="en-US" sz="1500" b="0" spc="-45"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it</a:t>
            </a:r>
            <a:r>
              <a:rPr lang="en-US" sz="1500" b="0" spc="-45"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includes</a:t>
            </a:r>
            <a:r>
              <a:rPr lang="en-US" sz="1500" b="0" spc="-45"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suitable</a:t>
            </a:r>
            <a:r>
              <a:rPr lang="en-US" sz="1500" b="0" spc="-50"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equipment</a:t>
            </a:r>
            <a:r>
              <a:rPr lang="en-US" sz="1500" b="0" spc="-45"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and well-designed facilities for manufacturing (including packaging and testing). Aging facilities with insufficient maintenance or an operational design that is vulnerable to human error can pose a high risk. These issues can be resolved through use of b</a:t>
            </a:r>
            <a:r>
              <a:rPr lang="en-US" sz="1500" b="0" dirty="0">
                <a:solidFill>
                  <a:schemeClr val="tx1"/>
                </a:solidFill>
                <a:latin typeface="+mn-lt"/>
                <a:ea typeface="Times New Roman" panose="02020603050405020304" pitchFamily="18" charset="0"/>
                <a:cs typeface="Calibri" panose="020F0502020204030204" pitchFamily="34" charset="0"/>
              </a:rPr>
              <a:t>eneficial </a:t>
            </a:r>
            <a:r>
              <a:rPr lang="en-US" sz="1500" b="0" dirty="0">
                <a:solidFill>
                  <a:schemeClr val="tx1"/>
                </a:solidFill>
                <a:effectLst/>
                <a:latin typeface="+mn-lt"/>
                <a:ea typeface="Times New Roman" panose="02020603050405020304" pitchFamily="18" charset="0"/>
                <a:cs typeface="Calibri" panose="020F0502020204030204" pitchFamily="34" charset="0"/>
              </a:rPr>
              <a:t>modern technologies, such as digitalization, automation, and isolation technology.</a:t>
            </a:r>
          </a:p>
          <a:p>
            <a:pPr>
              <a:lnSpc>
                <a:spcPct val="100000"/>
              </a:lnSpc>
              <a:spcAft>
                <a:spcPts val="600"/>
              </a:spcAft>
              <a:tabLst>
                <a:tab pos="723900" algn="l"/>
                <a:tab pos="1447800" algn="l"/>
                <a:tab pos="2171700" algn="l"/>
                <a:tab pos="2895600" algn="l"/>
                <a:tab pos="3619500" algn="l"/>
                <a:tab pos="4343400" algn="l"/>
                <a:tab pos="5067300" algn="l"/>
                <a:tab pos="5791200" algn="l"/>
              </a:tabLst>
            </a:pPr>
            <a:r>
              <a:rPr lang="en-US" sz="1500" i="1" dirty="0">
                <a:solidFill>
                  <a:schemeClr val="tx1"/>
                </a:solidFill>
                <a:latin typeface="+mn-lt"/>
                <a:cs typeface="Calibri" panose="020F0502020204030204" pitchFamily="34" charset="0"/>
              </a:rPr>
              <a:t>In relation to Oversight of Outsourced Activities and Suppliers:</a:t>
            </a:r>
          </a:p>
          <a:p>
            <a:pPr algn="just">
              <a:lnSpc>
                <a:spcPct val="100000"/>
              </a:lnSpc>
              <a:spcAft>
                <a:spcPts val="600"/>
              </a:spcAft>
              <a:tabLst>
                <a:tab pos="723900" algn="l"/>
                <a:tab pos="1447800" algn="l"/>
                <a:tab pos="2171700" algn="l"/>
                <a:tab pos="2895600" algn="l"/>
                <a:tab pos="3619500" algn="l"/>
                <a:tab pos="4343400" algn="l"/>
                <a:tab pos="5067300" algn="l"/>
                <a:tab pos="5791200" algn="l"/>
              </a:tabLst>
            </a:pPr>
            <a:r>
              <a:rPr lang="en-US" sz="1500" b="0" dirty="0">
                <a:solidFill>
                  <a:schemeClr val="tx1"/>
                </a:solidFill>
                <a:effectLst/>
                <a:latin typeface="+mn-lt"/>
                <a:ea typeface="Times New Roman" panose="02020603050405020304" pitchFamily="18" charset="0"/>
                <a:cs typeface="Calibri" panose="020F0502020204030204" pitchFamily="34" charset="0"/>
              </a:rPr>
              <a:t>Quality system governance includes assuring acceptability of supply chain partners over the</a:t>
            </a:r>
            <a:r>
              <a:rPr lang="en-US" sz="1500" b="0" spc="-30"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product</a:t>
            </a:r>
            <a:r>
              <a:rPr lang="en-US" sz="1500" b="0" spc="-30"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lifecycle.</a:t>
            </a:r>
            <a:r>
              <a:rPr lang="en-US" sz="1500" b="0" spc="-20"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Approval</a:t>
            </a:r>
            <a:r>
              <a:rPr lang="en-US" sz="1500" b="0" spc="-25"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and</a:t>
            </a:r>
            <a:r>
              <a:rPr lang="en-US" sz="1500" b="0" spc="-30"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oversight</a:t>
            </a:r>
            <a:r>
              <a:rPr lang="en-US" sz="1500" b="0" spc="-30"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of</a:t>
            </a:r>
            <a:r>
              <a:rPr lang="en-US" sz="1500" b="0" spc="-35"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outsourced</a:t>
            </a:r>
            <a:r>
              <a:rPr lang="en-US" sz="1500" b="0" spc="-30"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activities</a:t>
            </a:r>
            <a:r>
              <a:rPr lang="en-US" sz="1500" b="0" spc="-30"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and</a:t>
            </a:r>
            <a:r>
              <a:rPr lang="en-US" sz="1500" b="0" spc="-20"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material</a:t>
            </a:r>
            <a:r>
              <a:rPr lang="en-US" sz="1500" b="0" spc="-30"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suppliers</a:t>
            </a:r>
            <a:r>
              <a:rPr lang="en-US" sz="1500" b="0" spc="-30"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is informed by risk assessments, effective knowledge management, and an effective monitoring strategy for supply chain partner performance. A successful manufacturing partnership is strengthened</a:t>
            </a:r>
            <a:r>
              <a:rPr lang="en-US" sz="1500" b="0" spc="-55"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by</a:t>
            </a:r>
            <a:r>
              <a:rPr lang="en-US" sz="1500" b="0" spc="-60"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appropriate</a:t>
            </a:r>
            <a:r>
              <a:rPr lang="en-US" sz="1500" b="0" spc="-55" dirty="0">
                <a:solidFill>
                  <a:schemeClr val="tx1"/>
                </a:solidFill>
                <a:effectLst/>
                <a:latin typeface="+mn-lt"/>
                <a:ea typeface="Times New Roman" panose="02020603050405020304" pitchFamily="18" charset="0"/>
                <a:cs typeface="Calibri" panose="020F0502020204030204" pitchFamily="34" charset="0"/>
              </a:rPr>
              <a:t> </a:t>
            </a:r>
            <a:r>
              <a:rPr lang="en-US" sz="1500" b="0" dirty="0">
                <a:solidFill>
                  <a:schemeClr val="tx1"/>
                </a:solidFill>
                <a:effectLst/>
                <a:latin typeface="+mn-lt"/>
                <a:ea typeface="Times New Roman" panose="02020603050405020304" pitchFamily="18" charset="0"/>
                <a:cs typeface="Calibri" panose="020F0502020204030204" pitchFamily="34" charset="0"/>
              </a:rPr>
              <a:t>communication. </a:t>
            </a:r>
            <a:r>
              <a:rPr lang="en-US" sz="1500" b="0" dirty="0">
                <a:solidFill>
                  <a:schemeClr val="tx1"/>
                </a:solidFill>
                <a:latin typeface="+mn-lt"/>
                <a:ea typeface="Times New Roman" panose="02020603050405020304" pitchFamily="18" charset="0"/>
                <a:cs typeface="Calibri" panose="020F0502020204030204" pitchFamily="34" charset="0"/>
              </a:rPr>
              <a:t>Excessive variability of </a:t>
            </a:r>
            <a:r>
              <a:rPr lang="en-US" sz="1500" b="0" dirty="0">
                <a:solidFill>
                  <a:schemeClr val="tx1"/>
                </a:solidFill>
                <a:effectLst/>
                <a:latin typeface="+mn-lt"/>
                <a:ea typeface="Times New Roman" panose="02020603050405020304" pitchFamily="18" charset="0"/>
                <a:cs typeface="Calibri" panose="020F0502020204030204" pitchFamily="34" charset="0"/>
              </a:rPr>
              <a:t>supplied materials or services may lead to enhanced review and monitoring activitie</a:t>
            </a:r>
            <a:r>
              <a:rPr lang="en-US" sz="1500" b="0" dirty="0">
                <a:solidFill>
                  <a:schemeClr val="tx1"/>
                </a:solidFill>
                <a:latin typeface="+mn-lt"/>
                <a:ea typeface="Times New Roman" panose="02020603050405020304" pitchFamily="18" charset="0"/>
                <a:cs typeface="Calibri" panose="020F0502020204030204" pitchFamily="34" charset="0"/>
              </a:rPr>
              <a:t>s and may necessitate identifying a new </a:t>
            </a:r>
            <a:r>
              <a:rPr lang="en-US" sz="1500" b="0" dirty="0">
                <a:solidFill>
                  <a:schemeClr val="tx1"/>
                </a:solidFill>
                <a:effectLst/>
                <a:latin typeface="+mn-lt"/>
                <a:ea typeface="Times New Roman" panose="02020603050405020304" pitchFamily="18" charset="0"/>
                <a:cs typeface="Calibri" panose="020F0502020204030204" pitchFamily="34" charset="0"/>
              </a:rPr>
              <a:t>supply chain entity to perform the function.</a:t>
            </a:r>
            <a:endParaRPr lang="en-US" sz="1500" b="0" dirty="0">
              <a:solidFill>
                <a:schemeClr val="tx1"/>
              </a:solidFill>
              <a:latin typeface="+mn-lt"/>
              <a:cs typeface="Calibri" panose="020F0502020204030204" pitchFamily="34" charset="0"/>
            </a:endParaRPr>
          </a:p>
        </p:txBody>
      </p:sp>
      <p:sp>
        <p:nvSpPr>
          <p:cNvPr id="7" name="Title 1">
            <a:extLst>
              <a:ext uri="{FF2B5EF4-FFF2-40B4-BE49-F238E27FC236}">
                <a16:creationId xmlns:a16="http://schemas.microsoft.com/office/drawing/2014/main" id="{ADF38630-4987-1810-065A-0DA75E78A923}"/>
              </a:ext>
            </a:extLst>
          </p:cNvPr>
          <p:cNvSpPr>
            <a:spLocks noGrp="1"/>
          </p:cNvSpPr>
          <p:nvPr>
            <p:ph type="title"/>
          </p:nvPr>
        </p:nvSpPr>
        <p:spPr>
          <a:xfrm>
            <a:off x="3040963" y="258036"/>
            <a:ext cx="6804389" cy="1167316"/>
          </a:xfrm>
        </p:spPr>
        <p:txBody>
          <a:bodyPr/>
          <a:lstStyle/>
          <a:p>
            <a:pPr algn="l"/>
            <a:br>
              <a:rPr lang="en-US" sz="3200" dirty="0"/>
            </a:br>
            <a:r>
              <a:rPr lang="en-US" sz="3200" dirty="0"/>
              <a:t>Product Availability Risks: </a:t>
            </a:r>
            <a:br>
              <a:rPr lang="en-US" sz="3200" dirty="0"/>
            </a:br>
            <a:r>
              <a:rPr lang="en-US" sz="2800" b="0" dirty="0">
                <a:solidFill>
                  <a:schemeClr val="tx1"/>
                </a:solidFill>
              </a:rPr>
              <a:t>Background Information cont’d</a:t>
            </a:r>
            <a:br>
              <a:rPr lang="en-US" sz="2800" b="0" i="1" dirty="0">
                <a:solidFill>
                  <a:schemeClr val="tx1"/>
                </a:solidFill>
              </a:rPr>
            </a:br>
            <a:endParaRPr lang="en-IE" sz="2800" b="0" i="1" dirty="0">
              <a:solidFill>
                <a:schemeClr val="tx1"/>
              </a:solidFill>
              <a:latin typeface="Calibri"/>
              <a:ea typeface="Calibri"/>
            </a:endParaRPr>
          </a:p>
        </p:txBody>
      </p:sp>
    </p:spTree>
    <p:extLst>
      <p:ext uri="{BB962C8B-B14F-4D97-AF65-F5344CB8AC3E}">
        <p14:creationId xmlns:p14="http://schemas.microsoft.com/office/powerpoint/2010/main" val="39398133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Text Box 2"/>
          <p:cNvSpPr txBox="1">
            <a:spLocks noChangeArrowheads="1"/>
          </p:cNvSpPr>
          <p:nvPr/>
        </p:nvSpPr>
        <p:spPr bwMode="auto">
          <a:xfrm>
            <a:off x="0" y="-325119"/>
            <a:ext cx="9753600" cy="486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Cambria" charset="0"/>
                <a:ea typeface="MS PGothic" charset="0"/>
                <a:cs typeface="Arial" charset="0"/>
              </a:defRPr>
            </a:lvl1pPr>
            <a:lvl2pPr>
              <a:defRPr sz="2000">
                <a:solidFill>
                  <a:schemeClr val="tx1"/>
                </a:solidFill>
                <a:latin typeface="Cambria" charset="0"/>
                <a:ea typeface="Arial" charset="0"/>
                <a:cs typeface="Arial" charset="0"/>
              </a:defRPr>
            </a:lvl2pPr>
            <a:lvl3pPr>
              <a:defRPr>
                <a:solidFill>
                  <a:schemeClr val="tx1"/>
                </a:solidFill>
                <a:latin typeface="Cambria" charset="0"/>
                <a:ea typeface="Arial" charset="0"/>
                <a:cs typeface="Arial" charset="0"/>
              </a:defRPr>
            </a:lvl3pPr>
            <a:lvl4pPr>
              <a:defRPr sz="1600">
                <a:solidFill>
                  <a:schemeClr val="tx1"/>
                </a:solidFill>
                <a:latin typeface="Cambria" charset="0"/>
                <a:ea typeface="Arial" charset="0"/>
                <a:cs typeface="Arial" charset="0"/>
              </a:defRPr>
            </a:lvl4pPr>
            <a:lvl5pPr>
              <a:defRPr sz="1600">
                <a:solidFill>
                  <a:schemeClr val="tx1"/>
                </a:solidFill>
                <a:latin typeface="Cambria" charset="0"/>
                <a:ea typeface="Arial" charset="0"/>
                <a:cs typeface="Arial" charset="0"/>
              </a:defRPr>
            </a:lvl5pPr>
            <a:lvl6pPr eaLnBrk="0" hangingPunct="0">
              <a:defRPr sz="1600">
                <a:solidFill>
                  <a:schemeClr val="tx1"/>
                </a:solidFill>
                <a:latin typeface="Cambria" charset="0"/>
                <a:ea typeface="Arial" charset="0"/>
                <a:cs typeface="Arial" charset="0"/>
              </a:defRPr>
            </a:lvl6pPr>
            <a:lvl7pPr eaLnBrk="0" hangingPunct="0">
              <a:defRPr sz="1600">
                <a:solidFill>
                  <a:schemeClr val="tx1"/>
                </a:solidFill>
                <a:latin typeface="Cambria" charset="0"/>
                <a:ea typeface="Arial" charset="0"/>
                <a:cs typeface="Arial" charset="0"/>
              </a:defRPr>
            </a:lvl7pPr>
            <a:lvl8pPr eaLnBrk="0" hangingPunct="0">
              <a:defRPr sz="1600">
                <a:solidFill>
                  <a:schemeClr val="tx1"/>
                </a:solidFill>
                <a:latin typeface="Cambria" charset="0"/>
                <a:ea typeface="Arial" charset="0"/>
                <a:cs typeface="Arial" charset="0"/>
              </a:defRPr>
            </a:lvl8pPr>
            <a:lvl9pPr eaLnBrk="0" hangingPunct="0">
              <a:defRPr sz="1600">
                <a:solidFill>
                  <a:schemeClr val="tx1"/>
                </a:solidFill>
                <a:latin typeface="Cambria" charset="0"/>
                <a:ea typeface="Arial" charset="0"/>
                <a:cs typeface="Arial" charset="0"/>
              </a:defRPr>
            </a:lvl9pPr>
          </a:lstStyle>
          <a:p>
            <a:pPr marL="0" marR="0" lvl="0" indent="0" algn="l" defTabSz="975390" rtl="0" eaLnBrk="1" fontAlgn="auto" latinLnBrk="0" hangingPunct="1">
              <a:lnSpc>
                <a:spcPct val="100000"/>
              </a:lnSpc>
              <a:spcBef>
                <a:spcPts val="533"/>
              </a:spcBef>
              <a:spcAft>
                <a:spcPts val="533"/>
              </a:spcAft>
              <a:buClrTx/>
              <a:buSzTx/>
              <a:buFont typeface="Times New Roman" pitchFamily="18" charset="0"/>
              <a:buNone/>
              <a:tabLst/>
              <a:defRPr/>
            </a:pPr>
            <a:endParaRPr kumimoji="0" lang="pt-BR" sz="2560" b="0" i="0" u="none" strike="noStrike" kern="0" cap="none" spc="0" normalizeH="0" baseline="0" noProof="0">
              <a:ln>
                <a:noFill/>
              </a:ln>
              <a:solidFill>
                <a:srgbClr val="F1EC14"/>
              </a:solidFill>
              <a:effectLst/>
              <a:uLnTx/>
              <a:uFillTx/>
              <a:latin typeface="Arial" charset="0"/>
              <a:ea typeface="MS PGothic" charset="0"/>
              <a:cs typeface="Arial" charset="0"/>
            </a:endParaRPr>
          </a:p>
        </p:txBody>
      </p:sp>
      <p:sp>
        <p:nvSpPr>
          <p:cNvPr id="9" name="Isosceles Triangle 8">
            <a:extLst>
              <a:ext uri="{FF2B5EF4-FFF2-40B4-BE49-F238E27FC236}">
                <a16:creationId xmlns:a16="http://schemas.microsoft.com/office/drawing/2014/main" id="{45FA140F-F1CD-4569-AA71-4E7CB71A42ED}"/>
              </a:ext>
            </a:extLst>
          </p:cNvPr>
          <p:cNvSpPr>
            <a:spLocks noChangeArrowheads="1"/>
          </p:cNvSpPr>
          <p:nvPr/>
        </p:nvSpPr>
        <p:spPr bwMode="auto">
          <a:xfrm rot="5400000">
            <a:off x="448968" y="1669837"/>
            <a:ext cx="4210655" cy="3804723"/>
          </a:xfrm>
          <a:prstGeom prst="triangle">
            <a:avLst>
              <a:gd name="adj" fmla="val 50000"/>
            </a:avLst>
          </a:prstGeom>
          <a:solidFill>
            <a:schemeClr val="accent1"/>
          </a:solidFill>
          <a:ln w="38100">
            <a:solidFill>
              <a:schemeClr val="bg1"/>
            </a:solidFill>
            <a:miter lim="800000"/>
            <a:headEnd/>
            <a:tailEnd/>
          </a:ln>
          <a:effectLst>
            <a:outerShdw blurRad="40000" dist="20000" dir="5400000" rotWithShape="0">
              <a:srgbClr val="808080">
                <a:alpha val="37999"/>
              </a:srgbClr>
            </a:outerShdw>
          </a:effectLst>
        </p:spPr>
        <p:txBody>
          <a:bodyPr anchor="b"/>
          <a:lstStyle/>
          <a:p>
            <a:pPr marL="0" marR="0" lvl="0" indent="0" algn="l" defTabSz="975390" rtl="0" eaLnBrk="1" fontAlgn="auto" latinLnBrk="0" hangingPunct="1">
              <a:lnSpc>
                <a:spcPct val="100000"/>
              </a:lnSpc>
              <a:spcBef>
                <a:spcPct val="70000"/>
              </a:spcBef>
              <a:spcAft>
                <a:spcPts val="0"/>
              </a:spcAft>
              <a:buClrTx/>
              <a:buSzTx/>
              <a:buFont typeface="Times New Roman" pitchFamily="18" charset="0"/>
              <a:buNone/>
              <a:tabLst/>
              <a:defRPr/>
            </a:pPr>
            <a:endParaRPr kumimoji="0" lang="en-GB" sz="1707" b="0" i="0" u="none" strike="noStrike" kern="0" cap="none" spc="0" normalizeH="0" baseline="0" noProof="0" dirty="0">
              <a:ln>
                <a:noFill/>
              </a:ln>
              <a:solidFill>
                <a:sysClr val="windowText" lastClr="000000"/>
              </a:solidFill>
              <a:effectLst/>
              <a:uLnTx/>
              <a:uFillTx/>
              <a:latin typeface="Calibri"/>
              <a:ea typeface="+mn-ea"/>
              <a:cs typeface="Lucida Sans Unicode"/>
            </a:endParaRPr>
          </a:p>
        </p:txBody>
      </p:sp>
      <p:sp>
        <p:nvSpPr>
          <p:cNvPr id="10" name="Rectangle 9">
            <a:extLst>
              <a:ext uri="{FF2B5EF4-FFF2-40B4-BE49-F238E27FC236}">
                <a16:creationId xmlns:a16="http://schemas.microsoft.com/office/drawing/2014/main" id="{79811423-6793-455F-B985-7A82AB2F4F90}"/>
              </a:ext>
            </a:extLst>
          </p:cNvPr>
          <p:cNvSpPr>
            <a:spLocks noChangeArrowheads="1"/>
          </p:cNvSpPr>
          <p:nvPr/>
        </p:nvSpPr>
        <p:spPr bwMode="auto">
          <a:xfrm>
            <a:off x="6939220" y="2453216"/>
            <a:ext cx="2376264" cy="2068480"/>
          </a:xfrm>
          <a:prstGeom prst="rect">
            <a:avLst/>
          </a:prstGeom>
          <a:solidFill>
            <a:schemeClr val="accent1"/>
          </a:solidFill>
          <a:ln w="38100">
            <a:solidFill>
              <a:schemeClr val="bg1"/>
            </a:solidFill>
            <a:miter lim="800000"/>
            <a:headEnd/>
            <a:tailEnd/>
          </a:ln>
          <a:effectLst>
            <a:outerShdw blurRad="40000" dist="20000" dir="5400000" rotWithShape="0">
              <a:srgbClr val="808080">
                <a:alpha val="37999"/>
              </a:srgbClr>
            </a:outerShdw>
          </a:effectLst>
        </p:spPr>
        <p:txBody>
          <a:bodyPr lIns="91440" tIns="45720" rIns="91440" bIns="45720" anchor="ctr"/>
          <a:lstStyle/>
          <a:p>
            <a:pPr marL="0" marR="0" lvl="0" indent="0" algn="ctr" defTabSz="975390" rtl="0" eaLnBrk="1" fontAlgn="auto" latinLnBrk="0" hangingPunct="1">
              <a:lnSpc>
                <a:spcPct val="100000"/>
              </a:lnSpc>
              <a:spcBef>
                <a:spcPct val="20000"/>
              </a:spcBef>
              <a:spcAft>
                <a:spcPts val="0"/>
              </a:spcAft>
              <a:buClrTx/>
              <a:buSzTx/>
              <a:buFont typeface="Times New Roman" pitchFamily="18" charset="0"/>
              <a:buNone/>
              <a:tabLst/>
              <a:defRPr/>
            </a:pPr>
            <a:endParaRPr kumimoji="0" lang="en-US" sz="2133" b="1" i="1" u="none" strike="noStrike" kern="0" cap="none" spc="0" normalizeH="0" baseline="0" noProof="0" dirty="0">
              <a:ln>
                <a:noFill/>
              </a:ln>
              <a:solidFill>
                <a:sysClr val="windowText" lastClr="000000"/>
              </a:solidFill>
              <a:effectLst/>
              <a:uLnTx/>
              <a:uFillTx/>
              <a:latin typeface="Calibri"/>
              <a:ea typeface="+mn-ea"/>
              <a:cs typeface="Lucida Sans Unicode"/>
            </a:endParaRPr>
          </a:p>
          <a:p>
            <a:pPr algn="ctr" defTabSz="975390" fontAlgn="auto" hangingPunct="1">
              <a:lnSpc>
                <a:spcPct val="100000"/>
              </a:lnSpc>
              <a:spcBef>
                <a:spcPct val="20000"/>
              </a:spcBef>
              <a:spcAft>
                <a:spcPts val="0"/>
              </a:spcAft>
              <a:buClrTx/>
              <a:buSzTx/>
              <a:defRPr/>
            </a:pPr>
            <a:r>
              <a:rPr lang="en-US" sz="2200" i="1" dirty="0">
                <a:latin typeface="Calibri" panose="020F0502020204030204" pitchFamily="34" charset="0"/>
                <a:cs typeface="Calibri" panose="020F0502020204030204" pitchFamily="34" charset="0"/>
              </a:rPr>
              <a:t>Satisfied Patients and other Stakeholders</a:t>
            </a:r>
          </a:p>
          <a:p>
            <a:pPr algn="ctr" defTabSz="975390" fontAlgn="auto" hangingPunct="1">
              <a:lnSpc>
                <a:spcPct val="100000"/>
              </a:lnSpc>
              <a:spcBef>
                <a:spcPct val="20000"/>
              </a:spcBef>
              <a:spcAft>
                <a:spcPts val="0"/>
              </a:spcAft>
              <a:buClrTx/>
              <a:buSzTx/>
              <a:defRPr/>
            </a:pPr>
            <a:br>
              <a:rPr lang="en-US" sz="1800" b="1" i="1" u="none" strike="noStrike" kern="0" cap="none" spc="0" normalizeH="0" baseline="0" noProof="0" dirty="0">
                <a:ln>
                  <a:noFill/>
                </a:ln>
                <a:effectLst/>
                <a:uLnTx/>
                <a:uFillTx/>
                <a:latin typeface="Calibri"/>
                <a:cs typeface="Lucida Sans Unicode"/>
              </a:rPr>
            </a:br>
            <a:endParaRPr lang="en-US" sz="1800" b="0" i="0" u="none" strike="noStrike" kern="0" cap="none" spc="0" normalizeH="0" baseline="0" noProof="0" dirty="0">
              <a:ln>
                <a:noFill/>
              </a:ln>
              <a:effectLst/>
              <a:uLnTx/>
              <a:uFillTx/>
              <a:latin typeface="Calibri"/>
              <a:cs typeface="Lucida Sans Unicode"/>
            </a:endParaRPr>
          </a:p>
        </p:txBody>
      </p:sp>
      <p:sp>
        <p:nvSpPr>
          <p:cNvPr id="11" name="Right Arrow 5">
            <a:extLst>
              <a:ext uri="{FF2B5EF4-FFF2-40B4-BE49-F238E27FC236}">
                <a16:creationId xmlns:a16="http://schemas.microsoft.com/office/drawing/2014/main" id="{09922E94-096A-496D-A7AF-974C74035852}"/>
              </a:ext>
            </a:extLst>
          </p:cNvPr>
          <p:cNvSpPr>
            <a:spLocks noChangeArrowheads="1"/>
          </p:cNvSpPr>
          <p:nvPr/>
        </p:nvSpPr>
        <p:spPr bwMode="auto">
          <a:xfrm>
            <a:off x="4276071" y="3489224"/>
            <a:ext cx="2374097" cy="1943947"/>
          </a:xfrm>
          <a:prstGeom prst="rightArrow">
            <a:avLst>
              <a:gd name="adj1" fmla="val 50000"/>
              <a:gd name="adj2" fmla="val 50002"/>
            </a:avLst>
          </a:prstGeom>
          <a:solidFill>
            <a:schemeClr val="accent1"/>
          </a:solidFill>
          <a:ln w="38100">
            <a:solidFill>
              <a:schemeClr val="bg1"/>
            </a:solidFill>
            <a:miter lim="800000"/>
            <a:headEnd/>
            <a:tailEnd/>
          </a:ln>
          <a:effectLst>
            <a:outerShdw blurRad="40000" dist="20000" dir="5400000" rotWithShape="0">
              <a:srgbClr val="808080">
                <a:alpha val="37999"/>
              </a:srgbClr>
            </a:outerShdw>
          </a:effectLst>
        </p:spPr>
        <p:txBody>
          <a:bodyPr lIns="91440" tIns="45720" rIns="91440" bIns="45720" anchor="ctr"/>
          <a:lstStyle/>
          <a:p>
            <a:pPr marL="0" marR="0" lvl="0" indent="0" algn="ctr" defTabSz="975390" rtl="0" eaLnBrk="1" fontAlgn="auto" latinLnBrk="0" hangingPunct="1">
              <a:lnSpc>
                <a:spcPct val="100000"/>
              </a:lnSpc>
              <a:spcBef>
                <a:spcPct val="20000"/>
              </a:spcBef>
              <a:spcAft>
                <a:spcPts val="0"/>
              </a:spcAft>
              <a:buClrTx/>
              <a:buSzTx/>
              <a:buFont typeface="Times New Roman" pitchFamily="18" charset="0"/>
              <a:buNone/>
              <a:tabLst/>
              <a:defRPr/>
            </a:pPr>
            <a:r>
              <a:rPr kumimoji="0" lang="en-US" sz="1800" b="1" i="1" u="none" strike="noStrike" kern="0" cap="none" spc="0" normalizeH="0" baseline="0" noProof="0" dirty="0">
                <a:ln>
                  <a:noFill/>
                </a:ln>
                <a:effectLst/>
                <a:uLnTx/>
                <a:uFillTx/>
                <a:latin typeface="Calibri"/>
                <a:cs typeface="Lucida Sans Unicode"/>
              </a:rPr>
              <a:t>Supply</a:t>
            </a:r>
            <a:endParaRPr lang="en-US" sz="1800" b="1" i="1" u="none" strike="noStrike" kern="0" cap="none" spc="0" normalizeH="0" baseline="0" noProof="0" dirty="0">
              <a:ln>
                <a:noFill/>
              </a:ln>
              <a:effectLst/>
              <a:uLnTx/>
              <a:uFillTx/>
              <a:latin typeface="Calibri"/>
              <a:cs typeface="Lucida Sans Unicode"/>
            </a:endParaRPr>
          </a:p>
          <a:p>
            <a:pPr algn="ctr" defTabSz="975390" fontAlgn="auto" hangingPunct="1">
              <a:lnSpc>
                <a:spcPct val="100000"/>
              </a:lnSpc>
              <a:spcBef>
                <a:spcPct val="20000"/>
              </a:spcBef>
              <a:spcAft>
                <a:spcPts val="0"/>
              </a:spcAft>
              <a:buClrTx/>
              <a:buSzTx/>
              <a:defRPr/>
            </a:pPr>
            <a:r>
              <a:rPr lang="en-US" sz="1800" i="1" kern="0" dirty="0">
                <a:latin typeface="Calibri"/>
                <a:cs typeface="Lucida Sans Unicode"/>
              </a:rPr>
              <a:t> </a:t>
            </a:r>
            <a:r>
              <a:rPr kumimoji="0" lang="en-US" sz="1800" b="1" i="1" u="none" strike="noStrike" kern="0" cap="none" spc="0" normalizeH="0" baseline="0" noProof="0" dirty="0">
                <a:ln>
                  <a:noFill/>
                </a:ln>
                <a:effectLst/>
                <a:uLnTx/>
                <a:uFillTx/>
                <a:latin typeface="Calibri"/>
                <a:cs typeface="Lucida Sans Unicode"/>
              </a:rPr>
              <a:t>Dependability</a:t>
            </a:r>
            <a:endParaRPr lang="en-US" sz="1800" b="0" i="0" u="none" strike="noStrike" kern="0" cap="none" spc="0" normalizeH="0" baseline="0" noProof="0" dirty="0">
              <a:ln>
                <a:noFill/>
              </a:ln>
              <a:effectLst/>
              <a:uLnTx/>
              <a:uFillTx/>
              <a:latin typeface="Calibri"/>
              <a:cs typeface="Lucida Sans Unicode"/>
            </a:endParaRPr>
          </a:p>
        </p:txBody>
      </p:sp>
      <p:sp>
        <p:nvSpPr>
          <p:cNvPr id="12" name="Right Arrow 6">
            <a:extLst>
              <a:ext uri="{FF2B5EF4-FFF2-40B4-BE49-F238E27FC236}">
                <a16:creationId xmlns:a16="http://schemas.microsoft.com/office/drawing/2014/main" id="{7731FA11-36AD-436E-98CE-B8BA9B56801E}"/>
              </a:ext>
            </a:extLst>
          </p:cNvPr>
          <p:cNvSpPr>
            <a:spLocks noChangeArrowheads="1"/>
          </p:cNvSpPr>
          <p:nvPr/>
        </p:nvSpPr>
        <p:spPr bwMode="auto">
          <a:xfrm>
            <a:off x="4115580" y="1638883"/>
            <a:ext cx="2487171" cy="1750716"/>
          </a:xfrm>
          <a:prstGeom prst="rightArrow">
            <a:avLst>
              <a:gd name="adj1" fmla="val 50000"/>
              <a:gd name="adj2" fmla="val 49996"/>
            </a:avLst>
          </a:prstGeom>
          <a:solidFill>
            <a:schemeClr val="accent1"/>
          </a:solidFill>
          <a:ln w="38100">
            <a:solidFill>
              <a:schemeClr val="bg1"/>
            </a:solidFill>
            <a:miter lim="800000"/>
            <a:headEnd/>
            <a:tailEnd/>
          </a:ln>
          <a:effectLst>
            <a:outerShdw blurRad="40000" dist="20000" dir="5400000" rotWithShape="0">
              <a:srgbClr val="808080">
                <a:alpha val="37999"/>
              </a:srgbClr>
            </a:outerShdw>
          </a:effectLst>
        </p:spPr>
        <p:txBody>
          <a:bodyPr lIns="91440" tIns="45720" rIns="91440" bIns="45720" anchor="ctr"/>
          <a:lstStyle/>
          <a:p>
            <a:pPr marL="0" marR="0" lvl="0" indent="0" algn="ctr" defTabSz="975390" rtl="0" eaLnBrk="1" fontAlgn="auto" latinLnBrk="0" hangingPunct="1">
              <a:lnSpc>
                <a:spcPct val="100000"/>
              </a:lnSpc>
              <a:spcBef>
                <a:spcPct val="20000"/>
              </a:spcBef>
              <a:spcAft>
                <a:spcPts val="0"/>
              </a:spcAft>
              <a:buClrTx/>
              <a:buSzTx/>
              <a:buFont typeface="Times New Roman" pitchFamily="18" charset="0"/>
              <a:buNone/>
              <a:tabLst/>
              <a:defRPr/>
            </a:pPr>
            <a:endParaRPr kumimoji="0" lang="en-US" sz="2027" b="1" i="1" u="none" strike="noStrike" kern="0" cap="none" spc="0" normalizeH="0" baseline="0" noProof="0" dirty="0">
              <a:ln>
                <a:noFill/>
              </a:ln>
              <a:solidFill>
                <a:sysClr val="windowText" lastClr="000000"/>
              </a:solidFill>
              <a:effectLst/>
              <a:uLnTx/>
              <a:uFillTx/>
              <a:latin typeface="Calibri"/>
              <a:ea typeface="+mn-ea"/>
              <a:cs typeface="Lucida Sans Unicode"/>
            </a:endParaRPr>
          </a:p>
          <a:p>
            <a:pPr marL="0" marR="0" lvl="0" indent="0" algn="ctr" defTabSz="975390" rtl="0" eaLnBrk="1" fontAlgn="auto" latinLnBrk="0" hangingPunct="1">
              <a:lnSpc>
                <a:spcPct val="100000"/>
              </a:lnSpc>
              <a:spcBef>
                <a:spcPct val="20000"/>
              </a:spcBef>
              <a:spcAft>
                <a:spcPts val="0"/>
              </a:spcAft>
              <a:buClrTx/>
              <a:buSzTx/>
              <a:buFont typeface="Times New Roman" pitchFamily="18" charset="0"/>
              <a:buNone/>
              <a:tabLst/>
              <a:defRPr/>
            </a:pPr>
            <a:r>
              <a:rPr kumimoji="0" lang="en-US" sz="1800" b="1" i="1" u="none" strike="noStrike" kern="0" cap="none" spc="0" normalizeH="0" baseline="0" noProof="0" dirty="0">
                <a:ln>
                  <a:noFill/>
                </a:ln>
                <a:effectLst/>
                <a:uLnTx/>
                <a:uFillTx/>
                <a:latin typeface="Calibri"/>
                <a:cs typeface="Lucida Sans Unicode"/>
              </a:rPr>
              <a:t>Consistent</a:t>
            </a:r>
            <a:endParaRPr lang="en-US" sz="1800" b="1" i="1" u="none" strike="noStrike" kern="0" cap="none" spc="0" normalizeH="0" baseline="0" noProof="0" dirty="0">
              <a:ln>
                <a:noFill/>
              </a:ln>
              <a:effectLst/>
              <a:uLnTx/>
              <a:uFillTx/>
              <a:latin typeface="Calibri"/>
              <a:cs typeface="Lucida Sans Unicode"/>
            </a:endParaRPr>
          </a:p>
          <a:p>
            <a:pPr marL="0" marR="0" lvl="0" indent="0" algn="ctr" defTabSz="975390" rtl="0" eaLnBrk="1" fontAlgn="auto" latinLnBrk="0" hangingPunct="1">
              <a:lnSpc>
                <a:spcPct val="100000"/>
              </a:lnSpc>
              <a:spcBef>
                <a:spcPct val="20000"/>
              </a:spcBef>
              <a:spcAft>
                <a:spcPts val="0"/>
              </a:spcAft>
              <a:buClrTx/>
              <a:buSzTx/>
              <a:buFont typeface="Times New Roman" pitchFamily="18" charset="0"/>
              <a:buNone/>
              <a:tabLst/>
              <a:defRPr/>
            </a:pPr>
            <a:r>
              <a:rPr kumimoji="0" lang="en-US" sz="1800" b="1" i="1" u="none" strike="noStrike" kern="0" cap="none" spc="0" normalizeH="0" baseline="0" noProof="0" dirty="0">
                <a:ln>
                  <a:noFill/>
                </a:ln>
                <a:effectLst/>
                <a:uLnTx/>
                <a:uFillTx/>
                <a:latin typeface="Calibri"/>
                <a:cs typeface="Lucida Sans Unicode"/>
              </a:rPr>
              <a:t>Product Quality</a:t>
            </a:r>
            <a:endParaRPr lang="en-US" sz="1800" b="1" i="1" u="none" strike="noStrike" kern="0" cap="none" spc="0" normalizeH="0" baseline="0" noProof="0" dirty="0">
              <a:ln>
                <a:noFill/>
              </a:ln>
              <a:effectLst/>
              <a:uLnTx/>
              <a:uFillTx/>
              <a:latin typeface="Calibri"/>
              <a:cs typeface="Lucida Sans Unicode"/>
            </a:endParaRPr>
          </a:p>
          <a:p>
            <a:pPr marL="0" marR="0" lvl="0" indent="0" algn="ctr" defTabSz="975390" rtl="0" eaLnBrk="1" fontAlgn="auto" latinLnBrk="0" hangingPunct="1">
              <a:lnSpc>
                <a:spcPct val="100000"/>
              </a:lnSpc>
              <a:spcBef>
                <a:spcPct val="20000"/>
              </a:spcBef>
              <a:spcAft>
                <a:spcPts val="0"/>
              </a:spcAft>
              <a:buClrTx/>
              <a:buSzTx/>
              <a:buFont typeface="Times New Roman" pitchFamily="18" charset="0"/>
              <a:buNone/>
              <a:tabLst/>
              <a:defRPr/>
            </a:pPr>
            <a:endParaRPr kumimoji="0" lang="en-US" sz="2027" b="0" i="0" u="none" strike="noStrike" kern="0" cap="none" spc="0" normalizeH="0" baseline="0" noProof="0" dirty="0">
              <a:ln>
                <a:noFill/>
              </a:ln>
              <a:solidFill>
                <a:sysClr val="windowText" lastClr="000000"/>
              </a:solidFill>
              <a:effectLst/>
              <a:uLnTx/>
              <a:uFillTx/>
              <a:latin typeface="Calibri"/>
              <a:ea typeface="+mn-ea"/>
              <a:cs typeface="Lucida Sans Unicode"/>
            </a:endParaRPr>
          </a:p>
        </p:txBody>
      </p:sp>
      <p:sp>
        <p:nvSpPr>
          <p:cNvPr id="13" name="Rectangle 12">
            <a:extLst>
              <a:ext uri="{FF2B5EF4-FFF2-40B4-BE49-F238E27FC236}">
                <a16:creationId xmlns:a16="http://schemas.microsoft.com/office/drawing/2014/main" id="{77C6EED4-5859-4020-BDF7-AE7A2634777A}"/>
              </a:ext>
            </a:extLst>
          </p:cNvPr>
          <p:cNvSpPr>
            <a:spLocks noChangeArrowheads="1"/>
          </p:cNvSpPr>
          <p:nvPr/>
        </p:nvSpPr>
        <p:spPr bwMode="auto">
          <a:xfrm>
            <a:off x="648743" y="3012128"/>
            <a:ext cx="3225126" cy="995657"/>
          </a:xfrm>
          <a:prstGeom prst="rect">
            <a:avLst/>
          </a:prstGeom>
          <a:noFill/>
          <a:ln>
            <a:noFill/>
          </a:ln>
          <a:effectLst>
            <a:outerShdw blurRad="400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lIns="91440" tIns="45720" rIns="91440" bIns="45720" anchor="t">
            <a:spAutoFit/>
          </a:bodyPr>
          <a:lstStyle/>
          <a:p>
            <a:pPr marL="0" marR="0" lvl="0" indent="0" algn="ctr" defTabSz="975390" rtl="0" eaLnBrk="1" fontAlgn="auto" latinLnBrk="0" hangingPunct="1">
              <a:lnSpc>
                <a:spcPct val="100000"/>
              </a:lnSpc>
              <a:spcBef>
                <a:spcPct val="70000"/>
              </a:spcBef>
              <a:spcAft>
                <a:spcPts val="0"/>
              </a:spcAft>
              <a:buClrTx/>
              <a:buSzTx/>
              <a:buFont typeface="Times New Roman" pitchFamily="18" charset="0"/>
              <a:buNone/>
              <a:tabLst/>
              <a:defRPr/>
            </a:pPr>
            <a:r>
              <a:rPr kumimoji="0" lang="en-GB" sz="1800" b="1" i="1" u="none" strike="noStrike" kern="0" cap="none" spc="0" normalizeH="0" baseline="0" noProof="0" dirty="0">
                <a:ln>
                  <a:noFill/>
                </a:ln>
                <a:effectLst/>
                <a:uLnTx/>
                <a:uFillTx/>
                <a:latin typeface="Calibri"/>
                <a:ea typeface="+mn-ea"/>
                <a:cs typeface="Lucida Sans Unicode"/>
              </a:rPr>
              <a:t>Manufacturing Reliability</a:t>
            </a:r>
            <a:endParaRPr lang="en-GB" sz="1800" b="1" i="1" u="none" strike="noStrike" kern="0" cap="none" spc="0" normalizeH="0" baseline="0" noProof="0" dirty="0">
              <a:ln>
                <a:noFill/>
              </a:ln>
              <a:effectLst/>
              <a:uLnTx/>
              <a:uFillTx/>
              <a:latin typeface="Calibri"/>
              <a:cs typeface="Lucida Sans Unicode"/>
            </a:endParaRPr>
          </a:p>
          <a:p>
            <a:pPr algn="ctr" defTabSz="975390">
              <a:lnSpc>
                <a:spcPct val="100000"/>
              </a:lnSpc>
              <a:spcBef>
                <a:spcPct val="70000"/>
              </a:spcBef>
              <a:spcAft>
                <a:spcPts val="0"/>
              </a:spcAft>
              <a:buClrTx/>
              <a:buSzTx/>
              <a:defRPr/>
            </a:pPr>
            <a:r>
              <a:rPr lang="en-GB" sz="1100" b="0" i="1" kern="0" dirty="0">
                <a:solidFill>
                  <a:schemeClr val="tx1"/>
                </a:solidFill>
                <a:latin typeface="Calibri"/>
                <a:cs typeface="Lucida Sans Unicode"/>
              </a:rPr>
              <a:t>(Manufacturing Process Variability, Manufacturing Facilities/Equipment, and Oversight of Outsourced Activities and Suppliers)</a:t>
            </a:r>
            <a:endParaRPr lang="en-GB" sz="1100" b="0" i="1" kern="0" dirty="0">
              <a:solidFill>
                <a:schemeClr val="tx1"/>
              </a:solidFill>
              <a:latin typeface="Calibri"/>
              <a:ea typeface="Calibri"/>
              <a:cs typeface="Lucida Sans Unicode"/>
            </a:endParaRPr>
          </a:p>
        </p:txBody>
      </p:sp>
      <p:sp>
        <p:nvSpPr>
          <p:cNvPr id="5" name="TextBox 4">
            <a:extLst>
              <a:ext uri="{FF2B5EF4-FFF2-40B4-BE49-F238E27FC236}">
                <a16:creationId xmlns:a16="http://schemas.microsoft.com/office/drawing/2014/main" id="{D27EDB41-2090-DE5A-8D2F-5822DC864DA6}"/>
              </a:ext>
            </a:extLst>
          </p:cNvPr>
          <p:cNvSpPr txBox="1"/>
          <p:nvPr/>
        </p:nvSpPr>
        <p:spPr bwMode="auto">
          <a:xfrm>
            <a:off x="648779" y="5914859"/>
            <a:ext cx="8502097" cy="1124111"/>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gn="ctr">
              <a:lnSpc>
                <a:spcPct val="100000"/>
              </a:lnSpc>
              <a:tabLst>
                <a:tab pos="723900" algn="l"/>
                <a:tab pos="1447800" algn="l"/>
                <a:tab pos="2171700" algn="l"/>
                <a:tab pos="2895600" algn="l"/>
                <a:tab pos="3619500" algn="l"/>
                <a:tab pos="4343400" algn="l"/>
                <a:tab pos="5067300" algn="l"/>
                <a:tab pos="5791200" algn="l"/>
              </a:tabLst>
            </a:pPr>
            <a:r>
              <a:rPr lang="en-US" sz="1600" i="1" dirty="0">
                <a:solidFill>
                  <a:srgbClr val="4C4C4C"/>
                </a:solidFill>
                <a:latin typeface="Candara"/>
                <a:cs typeface="Lucida Sans Unicode"/>
              </a:rPr>
              <a:t>The revised ICH Q9 guideline emphasizes multiple significant quality/manufacturing factors that can affect consistent product quality and supply dependability, including manufacturing process variability, manufacturing facilities and equipment, and oversight of outsourced activities and suppliers. </a:t>
            </a:r>
            <a:endParaRPr lang="en-US" sz="1600" i="1" dirty="0">
              <a:solidFill>
                <a:srgbClr val="4C4C4C"/>
              </a:solidFill>
              <a:latin typeface="Candara" pitchFamily="32" charset="0"/>
            </a:endParaRPr>
          </a:p>
        </p:txBody>
      </p:sp>
      <p:sp>
        <p:nvSpPr>
          <p:cNvPr id="6" name="Title 1">
            <a:extLst>
              <a:ext uri="{FF2B5EF4-FFF2-40B4-BE49-F238E27FC236}">
                <a16:creationId xmlns:a16="http://schemas.microsoft.com/office/drawing/2014/main" id="{22AF7290-F9E8-8F11-E160-336A9E441B6A}"/>
              </a:ext>
            </a:extLst>
          </p:cNvPr>
          <p:cNvSpPr txBox="1">
            <a:spLocks/>
          </p:cNvSpPr>
          <p:nvPr/>
        </p:nvSpPr>
        <p:spPr>
          <a:xfrm>
            <a:off x="2949211" y="299555"/>
            <a:ext cx="6804389" cy="1167316"/>
          </a:xfrm>
          <a:prstGeom prst="rect">
            <a:avLst/>
          </a:prstGeom>
        </p:spPr>
        <p:txBody>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r>
              <a:rPr lang="en-US" sz="3200" kern="0" dirty="0"/>
              <a:t>Product Availability Risks: </a:t>
            </a:r>
            <a:br>
              <a:rPr lang="en-US" sz="3200" kern="0" dirty="0"/>
            </a:br>
            <a:r>
              <a:rPr lang="en-US" sz="2800" b="0" kern="0" dirty="0">
                <a:solidFill>
                  <a:schemeClr val="tx1"/>
                </a:solidFill>
              </a:rPr>
              <a:t>Background Information cont’d</a:t>
            </a:r>
            <a:endParaRPr lang="en-IE" sz="2800" b="0" i="1" kern="0" dirty="0">
              <a:solidFill>
                <a:schemeClr val="tx1"/>
              </a:solidFill>
              <a:latin typeface="Calibri"/>
              <a:ea typeface="Calibri"/>
            </a:endParaRPr>
          </a:p>
        </p:txBody>
      </p:sp>
    </p:spTree>
    <p:extLst>
      <p:ext uri="{BB962C8B-B14F-4D97-AF65-F5344CB8AC3E}">
        <p14:creationId xmlns:p14="http://schemas.microsoft.com/office/powerpoint/2010/main" val="60529426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09291E9-E026-1774-E655-7462815D6D6D}"/>
              </a:ext>
            </a:extLst>
          </p:cNvPr>
          <p:cNvSpPr>
            <a:spLocks noGrp="1"/>
          </p:cNvSpPr>
          <p:nvPr/>
        </p:nvSpPr>
        <p:spPr bwMode="auto">
          <a:xfrm>
            <a:off x="167234" y="2172753"/>
            <a:ext cx="8968825" cy="5690772"/>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792480" lvl="1" indent="0">
              <a:buSzPct val="101000"/>
              <a:buNone/>
            </a:pPr>
            <a:endParaRPr lang="en-US" sz="1400" dirty="0"/>
          </a:p>
          <a:p>
            <a:pPr marL="792480" lvl="1" indent="0">
              <a:lnSpc>
                <a:spcPct val="150000"/>
              </a:lnSpc>
              <a:buNone/>
            </a:pPr>
            <a:endParaRPr lang="en-US" sz="1600" dirty="0"/>
          </a:p>
          <a:p>
            <a:pPr marL="0" indent="0">
              <a:buFont typeface="Wingdings" pitchFamily="2" charset="2"/>
              <a:buNone/>
            </a:pPr>
            <a:endParaRPr lang="en-US" dirty="0">
              <a:ea typeface="+mn-lt"/>
              <a:cs typeface="Lucida Sans Unicode"/>
            </a:endParaRPr>
          </a:p>
        </p:txBody>
      </p:sp>
      <p:sp>
        <p:nvSpPr>
          <p:cNvPr id="3" name="TextBox 2">
            <a:extLst>
              <a:ext uri="{FF2B5EF4-FFF2-40B4-BE49-F238E27FC236}">
                <a16:creationId xmlns:a16="http://schemas.microsoft.com/office/drawing/2014/main" id="{9867D38A-F007-B70C-2A65-30C3ED2C134F}"/>
              </a:ext>
            </a:extLst>
          </p:cNvPr>
          <p:cNvSpPr txBox="1"/>
          <p:nvPr/>
        </p:nvSpPr>
        <p:spPr bwMode="auto">
          <a:xfrm>
            <a:off x="484312" y="1785392"/>
            <a:ext cx="8968824" cy="4540431"/>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nSpc>
                <a:spcPct val="100000"/>
              </a:lnSpc>
              <a:tabLst>
                <a:tab pos="723900" algn="l"/>
                <a:tab pos="1447800" algn="l"/>
                <a:tab pos="2171700" algn="l"/>
                <a:tab pos="2895600" algn="l"/>
                <a:tab pos="3619500" algn="l"/>
                <a:tab pos="4343400" algn="l"/>
                <a:tab pos="5067300" algn="l"/>
                <a:tab pos="5791200" algn="l"/>
              </a:tabLst>
            </a:pPr>
            <a:r>
              <a:rPr lang="en-US" sz="2200" dirty="0">
                <a:solidFill>
                  <a:srgbClr val="0070C0"/>
                </a:solidFill>
                <a:latin typeface="+mn-lt"/>
                <a:cs typeface="Calibri" panose="020F0502020204030204" pitchFamily="34" charset="0"/>
              </a:rPr>
              <a:t>Question:</a:t>
            </a:r>
          </a:p>
          <a:p>
            <a:pPr>
              <a:lnSpc>
                <a:spcPct val="100000"/>
              </a:lnSpc>
              <a:tabLst>
                <a:tab pos="723900" algn="l"/>
                <a:tab pos="1447800" algn="l"/>
                <a:tab pos="2171700" algn="l"/>
                <a:tab pos="2895600" algn="l"/>
                <a:tab pos="3619500" algn="l"/>
                <a:tab pos="4343400" algn="l"/>
                <a:tab pos="5067300" algn="l"/>
                <a:tab pos="5791200" algn="l"/>
              </a:tabLst>
            </a:pPr>
            <a:r>
              <a:rPr lang="en-US" sz="2200" b="0" dirty="0">
                <a:solidFill>
                  <a:schemeClr val="tx1"/>
                </a:solidFill>
                <a:latin typeface="+mn-lt"/>
                <a:cs typeface="Calibri"/>
              </a:rPr>
              <a:t>Are quality/manufacturing issues a common cause of </a:t>
            </a:r>
            <a:r>
              <a:rPr lang="en-US" sz="2200" b="0" dirty="0">
                <a:solidFill>
                  <a:schemeClr val="tx1"/>
                </a:solidFill>
                <a:effectLst/>
                <a:latin typeface="+mn-lt"/>
                <a:ea typeface="Times New Roman" panose="02020603050405020304" pitchFamily="18" charset="0"/>
                <a:cs typeface="Calibri"/>
              </a:rPr>
              <a:t>product availability issues</a:t>
            </a:r>
            <a:r>
              <a:rPr lang="en-US" sz="2200" b="0" dirty="0">
                <a:solidFill>
                  <a:schemeClr val="tx1"/>
                </a:solidFill>
                <a:latin typeface="+mn-lt"/>
                <a:cs typeface="Calibri"/>
              </a:rPr>
              <a:t>?</a:t>
            </a:r>
          </a:p>
          <a:p>
            <a:pPr>
              <a:lnSpc>
                <a:spcPct val="100000"/>
              </a:lnSpc>
              <a:tabLst>
                <a:tab pos="723900" algn="l"/>
                <a:tab pos="1447800" algn="l"/>
                <a:tab pos="2171700" algn="l"/>
                <a:tab pos="2895600" algn="l"/>
                <a:tab pos="3619500" algn="l"/>
                <a:tab pos="4343400" algn="l"/>
                <a:tab pos="5067300" algn="l"/>
                <a:tab pos="5791200" algn="l"/>
              </a:tabLst>
            </a:pPr>
            <a:endParaRPr lang="en-US" sz="2200" b="0" dirty="0">
              <a:solidFill>
                <a:schemeClr val="tx1"/>
              </a:solidFill>
              <a:latin typeface="+mn-lt"/>
              <a:cs typeface="Calibri" panose="020F0502020204030204" pitchFamily="34" charset="0"/>
            </a:endParaRPr>
          </a:p>
          <a:p>
            <a:pPr>
              <a:lnSpc>
                <a:spcPct val="100000"/>
              </a:lnSpc>
              <a:tabLst>
                <a:tab pos="723900" algn="l"/>
                <a:tab pos="1447800" algn="l"/>
                <a:tab pos="2171700" algn="l"/>
                <a:tab pos="2895600" algn="l"/>
                <a:tab pos="3619500" algn="l"/>
                <a:tab pos="4343400" algn="l"/>
                <a:tab pos="5067300" algn="l"/>
                <a:tab pos="5791200" algn="l"/>
              </a:tabLst>
            </a:pPr>
            <a:r>
              <a:rPr lang="en-US" sz="2200" dirty="0">
                <a:solidFill>
                  <a:srgbClr val="0070C0"/>
                </a:solidFill>
                <a:latin typeface="+mn-lt"/>
                <a:cs typeface="Calibri" panose="020F0502020204030204" pitchFamily="34" charset="0"/>
              </a:rPr>
              <a:t>Answer:</a:t>
            </a:r>
          </a:p>
          <a:p>
            <a:pPr>
              <a:lnSpc>
                <a:spcPct val="100000"/>
              </a:lnSpc>
              <a:tabLst>
                <a:tab pos="723900" algn="l"/>
                <a:tab pos="1447800" algn="l"/>
                <a:tab pos="2171700" algn="l"/>
                <a:tab pos="2895600" algn="l"/>
                <a:tab pos="3619500" algn="l"/>
                <a:tab pos="4343400" algn="l"/>
                <a:tab pos="5067300" algn="l"/>
                <a:tab pos="5791200" algn="l"/>
              </a:tabLst>
            </a:pPr>
            <a:r>
              <a:rPr lang="en-US" sz="2200" b="0" dirty="0">
                <a:solidFill>
                  <a:schemeClr val="tx1"/>
                </a:solidFill>
                <a:effectLst/>
                <a:latin typeface="+mn-lt"/>
                <a:ea typeface="Times New Roman" panose="02020603050405020304" pitchFamily="18" charset="0"/>
                <a:cs typeface="Calibri"/>
              </a:rPr>
              <a:t>Quality/manufacturing issues, including non-compliance with Good Manufacturing Practice (GMP), are a significant cause of product availability issues (e.g., product shortages).</a:t>
            </a:r>
            <a:r>
              <a:rPr lang="en-US" sz="2200" b="0" dirty="0">
                <a:solidFill>
                  <a:schemeClr val="tx1"/>
                </a:solidFill>
                <a:latin typeface="+mn-lt"/>
                <a:ea typeface="Times New Roman" panose="02020603050405020304" pitchFamily="18" charset="0"/>
                <a:cs typeface="Calibri"/>
              </a:rPr>
              <a:t> </a:t>
            </a:r>
            <a:r>
              <a:rPr lang="en-US" sz="2200" b="0" dirty="0">
                <a:solidFill>
                  <a:schemeClr val="tx1"/>
                </a:solidFill>
                <a:effectLst/>
                <a:latin typeface="+mn-lt"/>
                <a:ea typeface="Times New Roman" panose="02020603050405020304" pitchFamily="18" charset="0"/>
                <a:cs typeface="Calibri"/>
              </a:rPr>
              <a:t> Increasingly complex supply chains lead to interdependencies that can introduce systemic quality/manufacturing</a:t>
            </a:r>
            <a:r>
              <a:rPr lang="en-US" sz="2200" b="0" spc="-30" dirty="0">
                <a:solidFill>
                  <a:schemeClr val="tx1"/>
                </a:solidFill>
                <a:effectLst/>
                <a:latin typeface="+mn-lt"/>
                <a:ea typeface="Times New Roman" panose="02020603050405020304" pitchFamily="18" charset="0"/>
                <a:cs typeface="Calibri"/>
              </a:rPr>
              <a:t> </a:t>
            </a:r>
            <a:r>
              <a:rPr lang="en-US" sz="2200" b="0" dirty="0">
                <a:solidFill>
                  <a:schemeClr val="tx1"/>
                </a:solidFill>
                <a:effectLst/>
                <a:latin typeface="+mn-lt"/>
                <a:ea typeface="Times New Roman" panose="02020603050405020304" pitchFamily="18" charset="0"/>
                <a:cs typeface="Calibri"/>
              </a:rPr>
              <a:t>risks</a:t>
            </a:r>
            <a:r>
              <a:rPr lang="en-US" sz="2200" b="0" spc="-30" dirty="0">
                <a:solidFill>
                  <a:schemeClr val="tx1"/>
                </a:solidFill>
                <a:effectLst/>
                <a:latin typeface="+mn-lt"/>
                <a:ea typeface="Times New Roman" panose="02020603050405020304" pitchFamily="18" charset="0"/>
                <a:cs typeface="Calibri"/>
              </a:rPr>
              <a:t> </a:t>
            </a:r>
            <a:r>
              <a:rPr lang="en-US" sz="2200" b="0" dirty="0">
                <a:solidFill>
                  <a:schemeClr val="tx1"/>
                </a:solidFill>
                <a:effectLst/>
                <a:latin typeface="+mn-lt"/>
                <a:ea typeface="Times New Roman" panose="02020603050405020304" pitchFamily="18" charset="0"/>
                <a:cs typeface="Calibri"/>
              </a:rPr>
              <a:t>impacting</a:t>
            </a:r>
            <a:r>
              <a:rPr lang="en-US" sz="2200" b="0" spc="-30" dirty="0">
                <a:solidFill>
                  <a:schemeClr val="tx1"/>
                </a:solidFill>
                <a:effectLst/>
                <a:latin typeface="+mn-lt"/>
                <a:ea typeface="Times New Roman" panose="02020603050405020304" pitchFamily="18" charset="0"/>
                <a:cs typeface="Calibri"/>
              </a:rPr>
              <a:t> </a:t>
            </a:r>
            <a:r>
              <a:rPr lang="en-US" sz="2200" b="0" dirty="0">
                <a:solidFill>
                  <a:schemeClr val="tx1"/>
                </a:solidFill>
                <a:effectLst/>
                <a:latin typeface="+mn-lt"/>
                <a:ea typeface="Times New Roman" panose="02020603050405020304" pitchFamily="18" charset="0"/>
                <a:cs typeface="Calibri"/>
              </a:rPr>
              <a:t>supply</a:t>
            </a:r>
            <a:r>
              <a:rPr lang="en-US" sz="2200" b="0" spc="-30" dirty="0">
                <a:solidFill>
                  <a:schemeClr val="tx1"/>
                </a:solidFill>
                <a:effectLst/>
                <a:latin typeface="+mn-lt"/>
                <a:ea typeface="Times New Roman" panose="02020603050405020304" pitchFamily="18" charset="0"/>
                <a:cs typeface="Calibri"/>
              </a:rPr>
              <a:t> </a:t>
            </a:r>
            <a:r>
              <a:rPr lang="en-US" sz="2200" b="0" dirty="0">
                <a:solidFill>
                  <a:schemeClr val="tx1"/>
                </a:solidFill>
                <a:effectLst/>
                <a:latin typeface="+mn-lt"/>
                <a:ea typeface="Times New Roman" panose="02020603050405020304" pitchFamily="18" charset="0"/>
                <a:cs typeface="Calibri"/>
              </a:rPr>
              <a:t>chain</a:t>
            </a:r>
            <a:r>
              <a:rPr lang="en-US" sz="2200" b="0" spc="-30" dirty="0">
                <a:solidFill>
                  <a:schemeClr val="tx1"/>
                </a:solidFill>
                <a:effectLst/>
                <a:latin typeface="+mn-lt"/>
                <a:ea typeface="Times New Roman" panose="02020603050405020304" pitchFamily="18" charset="0"/>
                <a:cs typeface="Calibri"/>
              </a:rPr>
              <a:t> </a:t>
            </a:r>
            <a:r>
              <a:rPr lang="en-US" sz="2200" b="0" dirty="0">
                <a:solidFill>
                  <a:schemeClr val="tx1"/>
                </a:solidFill>
                <a:effectLst/>
                <a:latin typeface="+mn-lt"/>
                <a:ea typeface="Times New Roman" panose="02020603050405020304" pitchFamily="18" charset="0"/>
                <a:cs typeface="Calibri"/>
              </a:rPr>
              <a:t>robustness.</a:t>
            </a:r>
            <a:r>
              <a:rPr lang="en-US" sz="2200" b="0" spc="-25" dirty="0">
                <a:solidFill>
                  <a:schemeClr val="tx1"/>
                </a:solidFill>
                <a:latin typeface="+mn-lt"/>
                <a:ea typeface="Times New Roman" panose="02020603050405020304" pitchFamily="18" charset="0"/>
                <a:cs typeface="Calibri"/>
              </a:rPr>
              <a:t> </a:t>
            </a:r>
            <a:r>
              <a:rPr lang="en-US" sz="2200" b="0" spc="-25" dirty="0">
                <a:solidFill>
                  <a:schemeClr val="tx1"/>
                </a:solidFill>
                <a:effectLst/>
                <a:latin typeface="+mn-lt"/>
                <a:ea typeface="Times New Roman" panose="02020603050405020304" pitchFamily="18" charset="0"/>
                <a:cs typeface="Calibri"/>
              </a:rPr>
              <a:t> </a:t>
            </a:r>
            <a:r>
              <a:rPr lang="en-US" sz="2200" b="0" dirty="0">
                <a:solidFill>
                  <a:schemeClr val="tx1"/>
                </a:solidFill>
                <a:effectLst/>
                <a:latin typeface="+mn-lt"/>
                <a:ea typeface="Times New Roman" panose="02020603050405020304" pitchFamily="18" charset="0"/>
                <a:cs typeface="Calibri"/>
              </a:rPr>
              <a:t>The</a:t>
            </a:r>
            <a:r>
              <a:rPr lang="en-US" sz="2200" b="0" spc="-25" dirty="0">
                <a:solidFill>
                  <a:schemeClr val="tx1"/>
                </a:solidFill>
                <a:effectLst/>
                <a:latin typeface="+mn-lt"/>
                <a:ea typeface="Times New Roman" panose="02020603050405020304" pitchFamily="18" charset="0"/>
                <a:cs typeface="Calibri"/>
              </a:rPr>
              <a:t> </a:t>
            </a:r>
            <a:r>
              <a:rPr lang="en-US" sz="2200" b="0" dirty="0">
                <a:solidFill>
                  <a:schemeClr val="tx1"/>
                </a:solidFill>
                <a:effectLst/>
                <a:latin typeface="+mn-lt"/>
                <a:ea typeface="Times New Roman" panose="02020603050405020304" pitchFamily="18" charset="0"/>
                <a:cs typeface="Calibri"/>
              </a:rPr>
              <a:t>application</a:t>
            </a:r>
            <a:r>
              <a:rPr lang="en-US" sz="2200" b="0" spc="-30" dirty="0">
                <a:solidFill>
                  <a:schemeClr val="tx1"/>
                </a:solidFill>
                <a:effectLst/>
                <a:latin typeface="+mn-lt"/>
                <a:ea typeface="Times New Roman" panose="02020603050405020304" pitchFamily="18" charset="0"/>
                <a:cs typeface="Calibri"/>
              </a:rPr>
              <a:t> </a:t>
            </a:r>
            <a:r>
              <a:rPr lang="en-US" sz="2200" b="0" dirty="0">
                <a:solidFill>
                  <a:schemeClr val="tx1"/>
                </a:solidFill>
                <a:effectLst/>
                <a:latin typeface="+mn-lt"/>
                <a:ea typeface="Times New Roman" panose="02020603050405020304" pitchFamily="18" charset="0"/>
                <a:cs typeface="Calibri"/>
              </a:rPr>
              <a:t>of</a:t>
            </a:r>
            <a:r>
              <a:rPr lang="en-US" sz="2200" b="0" spc="-35" dirty="0">
                <a:solidFill>
                  <a:schemeClr val="tx1"/>
                </a:solidFill>
                <a:effectLst/>
                <a:latin typeface="+mn-lt"/>
                <a:ea typeface="Times New Roman" panose="02020603050405020304" pitchFamily="18" charset="0"/>
                <a:cs typeface="Calibri"/>
              </a:rPr>
              <a:t> </a:t>
            </a:r>
            <a:r>
              <a:rPr lang="en-US" sz="2200" b="0" dirty="0">
                <a:solidFill>
                  <a:schemeClr val="tx1"/>
                </a:solidFill>
                <a:effectLst/>
                <a:latin typeface="+mn-lt"/>
                <a:ea typeface="Times New Roman" panose="02020603050405020304" pitchFamily="18" charset="0"/>
                <a:cs typeface="Calibri"/>
              </a:rPr>
              <a:t>quality</a:t>
            </a:r>
            <a:r>
              <a:rPr lang="en-US" sz="2200" b="0" spc="-25" dirty="0">
                <a:solidFill>
                  <a:schemeClr val="tx1"/>
                </a:solidFill>
                <a:effectLst/>
                <a:latin typeface="+mn-lt"/>
                <a:ea typeface="Times New Roman" panose="02020603050405020304" pitchFamily="18" charset="0"/>
                <a:cs typeface="Calibri"/>
              </a:rPr>
              <a:t> </a:t>
            </a:r>
            <a:r>
              <a:rPr lang="en-US" sz="2200" b="0" dirty="0">
                <a:solidFill>
                  <a:schemeClr val="tx1"/>
                </a:solidFill>
                <a:effectLst/>
                <a:latin typeface="+mn-lt"/>
                <a:ea typeface="Times New Roman" panose="02020603050405020304" pitchFamily="18" charset="0"/>
                <a:cs typeface="Calibri"/>
              </a:rPr>
              <a:t>risk management enables the early identification and implementation of preventive measures that support product availability.</a:t>
            </a:r>
            <a:endParaRPr lang="en-US" sz="2200" dirty="0">
              <a:solidFill>
                <a:schemeClr val="tx1"/>
              </a:solidFill>
              <a:latin typeface="+mn-lt"/>
              <a:cs typeface="Calibri"/>
            </a:endParaRPr>
          </a:p>
        </p:txBody>
      </p:sp>
      <p:sp>
        <p:nvSpPr>
          <p:cNvPr id="7" name="Title 1">
            <a:extLst>
              <a:ext uri="{FF2B5EF4-FFF2-40B4-BE49-F238E27FC236}">
                <a16:creationId xmlns:a16="http://schemas.microsoft.com/office/drawing/2014/main" id="{562D468E-8A63-B2CE-50EA-2CA94446C58C}"/>
              </a:ext>
            </a:extLst>
          </p:cNvPr>
          <p:cNvSpPr txBox="1">
            <a:spLocks/>
          </p:cNvSpPr>
          <p:nvPr/>
        </p:nvSpPr>
        <p:spPr>
          <a:xfrm>
            <a:off x="2949211" y="299555"/>
            <a:ext cx="6804389" cy="1167316"/>
          </a:xfrm>
          <a:prstGeom prst="rect">
            <a:avLst/>
          </a:prstGeom>
        </p:spPr>
        <p:txBody>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r>
              <a:rPr lang="en-US" sz="3200" kern="0" dirty="0"/>
              <a:t>Product Availability Risks: </a:t>
            </a:r>
            <a:br>
              <a:rPr lang="en-US" sz="3200" kern="0" dirty="0"/>
            </a:br>
            <a:r>
              <a:rPr lang="en-US" sz="2800" b="0" kern="0" dirty="0">
                <a:solidFill>
                  <a:schemeClr val="tx1"/>
                </a:solidFill>
              </a:rPr>
              <a:t>Background Information cont’d</a:t>
            </a:r>
            <a:endParaRPr lang="en-IE" sz="2800" b="0" i="1" kern="0" dirty="0">
              <a:solidFill>
                <a:schemeClr val="tx1"/>
              </a:solidFill>
              <a:latin typeface="Calibri"/>
              <a:ea typeface="Calibri"/>
            </a:endParaRPr>
          </a:p>
        </p:txBody>
      </p:sp>
    </p:spTree>
    <p:extLst>
      <p:ext uri="{BB962C8B-B14F-4D97-AF65-F5344CB8AC3E}">
        <p14:creationId xmlns:p14="http://schemas.microsoft.com/office/powerpoint/2010/main" val="20171747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09291E9-E026-1774-E655-7462815D6D6D}"/>
              </a:ext>
            </a:extLst>
          </p:cNvPr>
          <p:cNvSpPr>
            <a:spLocks noGrp="1"/>
          </p:cNvSpPr>
          <p:nvPr/>
        </p:nvSpPr>
        <p:spPr bwMode="auto">
          <a:xfrm>
            <a:off x="167234" y="2172753"/>
            <a:ext cx="8968825" cy="5690772"/>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792480" lvl="1" indent="0">
              <a:buSzPct val="101000"/>
              <a:buNone/>
            </a:pPr>
            <a:endParaRPr lang="en-US" sz="1400" dirty="0"/>
          </a:p>
          <a:p>
            <a:pPr marL="792480" lvl="1" indent="0">
              <a:lnSpc>
                <a:spcPct val="150000"/>
              </a:lnSpc>
              <a:buNone/>
            </a:pPr>
            <a:endParaRPr lang="en-US" sz="1600" dirty="0"/>
          </a:p>
          <a:p>
            <a:pPr marL="0" indent="0">
              <a:buFont typeface="Wingdings" pitchFamily="2" charset="2"/>
              <a:buNone/>
            </a:pPr>
            <a:endParaRPr lang="en-US" dirty="0">
              <a:ea typeface="+mn-lt"/>
              <a:cs typeface="Lucida Sans Unicode"/>
            </a:endParaRPr>
          </a:p>
        </p:txBody>
      </p:sp>
      <p:sp>
        <p:nvSpPr>
          <p:cNvPr id="3" name="TextBox 2">
            <a:extLst>
              <a:ext uri="{FF2B5EF4-FFF2-40B4-BE49-F238E27FC236}">
                <a16:creationId xmlns:a16="http://schemas.microsoft.com/office/drawing/2014/main" id="{9867D38A-F007-B70C-2A65-30C3ED2C134F}"/>
              </a:ext>
            </a:extLst>
          </p:cNvPr>
          <p:cNvSpPr txBox="1"/>
          <p:nvPr/>
        </p:nvSpPr>
        <p:spPr bwMode="auto">
          <a:xfrm>
            <a:off x="484312" y="1713384"/>
            <a:ext cx="8968825" cy="4149555"/>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nSpc>
                <a:spcPct val="100000"/>
              </a:lnSpc>
              <a:tabLst>
                <a:tab pos="723900" algn="l"/>
                <a:tab pos="1447800" algn="l"/>
                <a:tab pos="2171700" algn="l"/>
                <a:tab pos="2895600" algn="l"/>
                <a:tab pos="3619500" algn="l"/>
                <a:tab pos="4343400" algn="l"/>
                <a:tab pos="5067300" algn="l"/>
                <a:tab pos="5791200" algn="l"/>
              </a:tabLst>
            </a:pPr>
            <a:r>
              <a:rPr lang="en-US" sz="2200" dirty="0">
                <a:solidFill>
                  <a:srgbClr val="0070C0"/>
                </a:solidFill>
                <a:latin typeface="+mn-lt"/>
                <a:cs typeface="Calibri" panose="020F0502020204030204" pitchFamily="34" charset="0"/>
              </a:rPr>
              <a:t>Question:</a:t>
            </a:r>
          </a:p>
          <a:p>
            <a:pPr>
              <a:lnSpc>
                <a:spcPct val="100000"/>
              </a:lnSpc>
              <a:tabLst>
                <a:tab pos="723900" algn="l"/>
                <a:tab pos="1447800" algn="l"/>
                <a:tab pos="2171700" algn="l"/>
                <a:tab pos="2895600" algn="l"/>
                <a:tab pos="3619500" algn="l"/>
                <a:tab pos="4343400" algn="l"/>
                <a:tab pos="5067300" algn="l"/>
                <a:tab pos="5791200" algn="l"/>
              </a:tabLst>
            </a:pPr>
            <a:r>
              <a:rPr lang="en-US" sz="2200" b="0" dirty="0">
                <a:solidFill>
                  <a:schemeClr val="tx1"/>
                </a:solidFill>
                <a:latin typeface="+mn-lt"/>
                <a:cs typeface="Calibri"/>
              </a:rPr>
              <a:t>What is the role of the </a:t>
            </a:r>
            <a:r>
              <a:rPr lang="en-US" sz="2200" dirty="0">
                <a:solidFill>
                  <a:schemeClr val="tx1"/>
                </a:solidFill>
                <a:latin typeface="+mn-lt"/>
                <a:cs typeface="Calibri"/>
              </a:rPr>
              <a:t>P</a:t>
            </a:r>
            <a:r>
              <a:rPr lang="en-US" sz="2200" spc="-10" dirty="0">
                <a:solidFill>
                  <a:schemeClr val="tx1"/>
                </a:solidFill>
                <a:effectLst/>
                <a:latin typeface="+mn-lt"/>
                <a:ea typeface="Times New Roman" panose="02020603050405020304" pitchFamily="18" charset="0"/>
                <a:cs typeface="Calibri"/>
              </a:rPr>
              <a:t>harmaceutical</a:t>
            </a:r>
            <a:r>
              <a:rPr lang="en-US" sz="2200" spc="-15" dirty="0">
                <a:solidFill>
                  <a:schemeClr val="tx1"/>
                </a:solidFill>
                <a:effectLst/>
                <a:latin typeface="+mn-lt"/>
                <a:ea typeface="Times New Roman" panose="02020603050405020304" pitchFamily="18" charset="0"/>
                <a:cs typeface="Calibri"/>
              </a:rPr>
              <a:t> Q</a:t>
            </a:r>
            <a:r>
              <a:rPr lang="en-US" sz="2200" spc="-10" dirty="0">
                <a:solidFill>
                  <a:schemeClr val="tx1"/>
                </a:solidFill>
                <a:effectLst/>
                <a:latin typeface="+mn-lt"/>
                <a:ea typeface="Times New Roman" panose="02020603050405020304" pitchFamily="18" charset="0"/>
                <a:cs typeface="Calibri"/>
              </a:rPr>
              <a:t>uality</a:t>
            </a:r>
            <a:r>
              <a:rPr lang="en-US" sz="2200" spc="-15" dirty="0">
                <a:solidFill>
                  <a:schemeClr val="tx1"/>
                </a:solidFill>
                <a:effectLst/>
                <a:latin typeface="+mn-lt"/>
                <a:ea typeface="Times New Roman" panose="02020603050405020304" pitchFamily="18" charset="0"/>
                <a:cs typeface="Calibri"/>
              </a:rPr>
              <a:t> S</a:t>
            </a:r>
            <a:r>
              <a:rPr lang="en-US" sz="2200" spc="-10" dirty="0">
                <a:solidFill>
                  <a:schemeClr val="tx1"/>
                </a:solidFill>
                <a:effectLst/>
                <a:latin typeface="+mn-lt"/>
                <a:ea typeface="Times New Roman" panose="02020603050405020304" pitchFamily="18" charset="0"/>
                <a:cs typeface="Calibri"/>
              </a:rPr>
              <a:t>ystem</a:t>
            </a:r>
            <a:r>
              <a:rPr lang="en-US" sz="2200" spc="-15" dirty="0">
                <a:solidFill>
                  <a:schemeClr val="tx1"/>
                </a:solidFill>
                <a:latin typeface="+mn-lt"/>
                <a:ea typeface="Times New Roman" panose="02020603050405020304" pitchFamily="18" charset="0"/>
                <a:cs typeface="Calibri"/>
              </a:rPr>
              <a:t> (PQS) </a:t>
            </a:r>
            <a:r>
              <a:rPr lang="en-US" sz="2200" b="0" spc="-15" dirty="0">
                <a:solidFill>
                  <a:schemeClr val="tx1"/>
                </a:solidFill>
                <a:latin typeface="+mn-lt"/>
                <a:ea typeface="Times New Roman" panose="02020603050405020304" pitchFamily="18" charset="0"/>
                <a:cs typeface="Calibri"/>
              </a:rPr>
              <a:t>in product </a:t>
            </a:r>
            <a:r>
              <a:rPr lang="en-US" sz="2200" b="0" spc="-10" dirty="0">
                <a:solidFill>
                  <a:schemeClr val="tx1"/>
                </a:solidFill>
                <a:effectLst/>
                <a:latin typeface="+mn-lt"/>
                <a:ea typeface="Times New Roman" panose="02020603050405020304" pitchFamily="18" charset="0"/>
                <a:cs typeface="Calibri"/>
              </a:rPr>
              <a:t>shortage prevention</a:t>
            </a:r>
            <a:r>
              <a:rPr lang="en-US" sz="2200" b="0" dirty="0">
                <a:solidFill>
                  <a:schemeClr val="tx1"/>
                </a:solidFill>
                <a:latin typeface="+mn-lt"/>
                <a:cs typeface="Calibri"/>
              </a:rPr>
              <a:t>?</a:t>
            </a:r>
          </a:p>
          <a:p>
            <a:pPr>
              <a:lnSpc>
                <a:spcPct val="100000"/>
              </a:lnSpc>
              <a:tabLst>
                <a:tab pos="723900" algn="l"/>
                <a:tab pos="1447800" algn="l"/>
                <a:tab pos="2171700" algn="l"/>
                <a:tab pos="2895600" algn="l"/>
                <a:tab pos="3619500" algn="l"/>
                <a:tab pos="4343400" algn="l"/>
                <a:tab pos="5067300" algn="l"/>
                <a:tab pos="5791200" algn="l"/>
              </a:tabLst>
            </a:pPr>
            <a:endParaRPr lang="en-US" sz="2200" b="0" dirty="0">
              <a:solidFill>
                <a:schemeClr val="tx1"/>
              </a:solidFill>
              <a:latin typeface="+mn-lt"/>
              <a:cs typeface="Calibri" panose="020F0502020204030204" pitchFamily="34" charset="0"/>
            </a:endParaRPr>
          </a:p>
          <a:p>
            <a:pPr>
              <a:lnSpc>
                <a:spcPct val="100000"/>
              </a:lnSpc>
              <a:tabLst>
                <a:tab pos="723900" algn="l"/>
                <a:tab pos="1447800" algn="l"/>
                <a:tab pos="2171700" algn="l"/>
                <a:tab pos="2895600" algn="l"/>
                <a:tab pos="3619500" algn="l"/>
                <a:tab pos="4343400" algn="l"/>
                <a:tab pos="5067300" algn="l"/>
                <a:tab pos="5791200" algn="l"/>
              </a:tabLst>
            </a:pPr>
            <a:r>
              <a:rPr lang="en-US" sz="2200" dirty="0">
                <a:solidFill>
                  <a:srgbClr val="0070C0"/>
                </a:solidFill>
                <a:latin typeface="+mn-lt"/>
                <a:cs typeface="Calibri" panose="020F0502020204030204" pitchFamily="34" charset="0"/>
              </a:rPr>
              <a:t>Answer:</a:t>
            </a:r>
          </a:p>
          <a:p>
            <a:pPr>
              <a:lnSpc>
                <a:spcPct val="100000"/>
              </a:lnSpc>
              <a:tabLst>
                <a:tab pos="723900" algn="l"/>
                <a:tab pos="1447800" algn="l"/>
                <a:tab pos="2171700" algn="l"/>
                <a:tab pos="2895600" algn="l"/>
                <a:tab pos="3619500" algn="l"/>
                <a:tab pos="4343400" algn="l"/>
                <a:tab pos="5067300" algn="l"/>
                <a:tab pos="5791200" algn="l"/>
              </a:tabLst>
            </a:pPr>
            <a:r>
              <a:rPr lang="en-US" sz="2200" b="0" spc="-10" dirty="0">
                <a:solidFill>
                  <a:schemeClr val="tx1"/>
                </a:solidFill>
                <a:effectLst/>
                <a:latin typeface="+mn-lt"/>
                <a:ea typeface="Times New Roman" panose="02020603050405020304" pitchFamily="18" charset="0"/>
                <a:cs typeface="Calibri"/>
              </a:rPr>
              <a:t>An</a:t>
            </a:r>
            <a:r>
              <a:rPr lang="en-US" sz="2200" b="0" spc="-20" dirty="0">
                <a:solidFill>
                  <a:schemeClr val="tx1"/>
                </a:solidFill>
                <a:effectLst/>
                <a:latin typeface="+mn-lt"/>
                <a:ea typeface="Times New Roman" panose="02020603050405020304" pitchFamily="18" charset="0"/>
                <a:cs typeface="Calibri"/>
              </a:rPr>
              <a:t> </a:t>
            </a:r>
            <a:r>
              <a:rPr lang="en-US" sz="2200" spc="-10" dirty="0">
                <a:solidFill>
                  <a:schemeClr val="tx1"/>
                </a:solidFill>
                <a:effectLst/>
                <a:latin typeface="+mn-lt"/>
                <a:ea typeface="Times New Roman" panose="02020603050405020304" pitchFamily="18" charset="0"/>
                <a:cs typeface="Calibri"/>
              </a:rPr>
              <a:t>effective</a:t>
            </a:r>
            <a:r>
              <a:rPr lang="en-US" sz="2200" spc="-25" dirty="0">
                <a:solidFill>
                  <a:schemeClr val="tx1"/>
                </a:solidFill>
                <a:effectLst/>
                <a:latin typeface="+mn-lt"/>
                <a:ea typeface="Times New Roman" panose="02020603050405020304" pitchFamily="18" charset="0"/>
                <a:cs typeface="Calibri"/>
              </a:rPr>
              <a:t> </a:t>
            </a:r>
            <a:r>
              <a:rPr lang="en-US" sz="2200" spc="-15" dirty="0">
                <a:solidFill>
                  <a:schemeClr val="tx1"/>
                </a:solidFill>
                <a:effectLst/>
                <a:latin typeface="+mn-lt"/>
                <a:ea typeface="Times New Roman" panose="02020603050405020304" pitchFamily="18" charset="0"/>
                <a:cs typeface="Calibri"/>
              </a:rPr>
              <a:t>PQS </a:t>
            </a:r>
            <a:r>
              <a:rPr lang="en-US" sz="2200" b="0" spc="-10" dirty="0">
                <a:solidFill>
                  <a:schemeClr val="tx1"/>
                </a:solidFill>
                <a:effectLst/>
                <a:latin typeface="+mn-lt"/>
                <a:ea typeface="Times New Roman" panose="02020603050405020304" pitchFamily="18" charset="0"/>
                <a:cs typeface="Calibri"/>
              </a:rPr>
              <a:t>drives</a:t>
            </a:r>
            <a:r>
              <a:rPr lang="en-US" sz="2200" b="0" spc="-20" dirty="0">
                <a:solidFill>
                  <a:schemeClr val="tx1"/>
                </a:solidFill>
                <a:effectLst/>
                <a:latin typeface="+mn-lt"/>
                <a:ea typeface="Times New Roman" panose="02020603050405020304" pitchFamily="18" charset="0"/>
                <a:cs typeface="Calibri"/>
              </a:rPr>
              <a:t> </a:t>
            </a:r>
            <a:r>
              <a:rPr lang="en-US" sz="2200" b="0" spc="-10" dirty="0">
                <a:solidFill>
                  <a:schemeClr val="tx1"/>
                </a:solidFill>
                <a:effectLst/>
                <a:latin typeface="+mn-lt"/>
                <a:ea typeface="Times New Roman" panose="02020603050405020304" pitchFamily="18" charset="0"/>
                <a:cs typeface="Calibri"/>
              </a:rPr>
              <a:t>both</a:t>
            </a:r>
            <a:r>
              <a:rPr lang="en-US" sz="2200" b="0" spc="-15" dirty="0">
                <a:solidFill>
                  <a:schemeClr val="tx1"/>
                </a:solidFill>
                <a:effectLst/>
                <a:latin typeface="+mn-lt"/>
                <a:ea typeface="Times New Roman" panose="02020603050405020304" pitchFamily="18" charset="0"/>
                <a:cs typeface="Calibri"/>
              </a:rPr>
              <a:t> </a:t>
            </a:r>
            <a:r>
              <a:rPr lang="en-US" sz="2200" spc="-10" dirty="0">
                <a:solidFill>
                  <a:schemeClr val="tx1"/>
                </a:solidFill>
                <a:effectLst/>
                <a:latin typeface="+mn-lt"/>
                <a:ea typeface="Times New Roman" panose="02020603050405020304" pitchFamily="18" charset="0"/>
                <a:cs typeface="Calibri"/>
              </a:rPr>
              <a:t>supply</a:t>
            </a:r>
            <a:r>
              <a:rPr lang="en-US" sz="2200" spc="-20" dirty="0">
                <a:solidFill>
                  <a:schemeClr val="tx1"/>
                </a:solidFill>
                <a:effectLst/>
                <a:latin typeface="+mn-lt"/>
                <a:ea typeface="Times New Roman" panose="02020603050405020304" pitchFamily="18" charset="0"/>
                <a:cs typeface="Calibri"/>
              </a:rPr>
              <a:t> </a:t>
            </a:r>
            <a:r>
              <a:rPr lang="en-US" sz="2200" spc="-10" dirty="0">
                <a:solidFill>
                  <a:schemeClr val="tx1"/>
                </a:solidFill>
                <a:effectLst/>
                <a:latin typeface="+mn-lt"/>
                <a:ea typeface="Times New Roman" panose="02020603050405020304" pitchFamily="18" charset="0"/>
                <a:cs typeface="Calibri"/>
              </a:rPr>
              <a:t>chain</a:t>
            </a:r>
            <a:r>
              <a:rPr lang="en-US" sz="2200" spc="-15" dirty="0">
                <a:solidFill>
                  <a:schemeClr val="tx1"/>
                </a:solidFill>
                <a:effectLst/>
                <a:latin typeface="+mn-lt"/>
                <a:ea typeface="Times New Roman" panose="02020603050405020304" pitchFamily="18" charset="0"/>
                <a:cs typeface="Calibri"/>
              </a:rPr>
              <a:t> </a:t>
            </a:r>
            <a:r>
              <a:rPr lang="en-US" sz="2200" spc="-10" dirty="0">
                <a:solidFill>
                  <a:schemeClr val="tx1"/>
                </a:solidFill>
                <a:effectLst/>
                <a:latin typeface="+mn-lt"/>
                <a:ea typeface="Times New Roman" panose="02020603050405020304" pitchFamily="18" charset="0"/>
                <a:cs typeface="Calibri"/>
              </a:rPr>
              <a:t>robustness</a:t>
            </a:r>
            <a:r>
              <a:rPr lang="en-US" sz="2200" spc="-15" dirty="0">
                <a:solidFill>
                  <a:schemeClr val="tx1"/>
                </a:solidFill>
                <a:effectLst/>
                <a:latin typeface="+mn-lt"/>
                <a:ea typeface="Times New Roman" panose="02020603050405020304" pitchFamily="18" charset="0"/>
                <a:cs typeface="Calibri"/>
              </a:rPr>
              <a:t> </a:t>
            </a:r>
            <a:r>
              <a:rPr lang="en-US" sz="2200" b="0" spc="-10" dirty="0">
                <a:solidFill>
                  <a:schemeClr val="tx1"/>
                </a:solidFill>
                <a:effectLst/>
                <a:latin typeface="+mn-lt"/>
                <a:ea typeface="Times New Roman" panose="02020603050405020304" pitchFamily="18" charset="0"/>
                <a:cs typeface="Calibri"/>
              </a:rPr>
              <a:t>and</a:t>
            </a:r>
            <a:r>
              <a:rPr lang="en-US" sz="2200" b="0" spc="-20" dirty="0">
                <a:solidFill>
                  <a:schemeClr val="tx1"/>
                </a:solidFill>
                <a:effectLst/>
                <a:latin typeface="+mn-lt"/>
                <a:ea typeface="Times New Roman" panose="02020603050405020304" pitchFamily="18" charset="0"/>
                <a:cs typeface="Calibri"/>
              </a:rPr>
              <a:t> </a:t>
            </a:r>
            <a:r>
              <a:rPr lang="en-US" sz="2200" spc="-10" dirty="0">
                <a:solidFill>
                  <a:schemeClr val="tx1"/>
                </a:solidFill>
                <a:effectLst/>
                <a:latin typeface="+mn-lt"/>
                <a:ea typeface="Times New Roman" panose="02020603050405020304" pitchFamily="18" charset="0"/>
                <a:cs typeface="Calibri"/>
              </a:rPr>
              <a:t>sustainable </a:t>
            </a:r>
            <a:r>
              <a:rPr lang="en-US" sz="2200" dirty="0">
                <a:solidFill>
                  <a:schemeClr val="tx1"/>
                </a:solidFill>
                <a:effectLst/>
                <a:latin typeface="+mn-lt"/>
                <a:ea typeface="Times New Roman" panose="02020603050405020304" pitchFamily="18" charset="0"/>
                <a:cs typeface="Calibri"/>
              </a:rPr>
              <a:t>GMP</a:t>
            </a:r>
            <a:r>
              <a:rPr lang="en-US" sz="2200" spc="-35" dirty="0">
                <a:solidFill>
                  <a:schemeClr val="tx1"/>
                </a:solidFill>
                <a:effectLst/>
                <a:latin typeface="+mn-lt"/>
                <a:ea typeface="Times New Roman" panose="02020603050405020304" pitchFamily="18" charset="0"/>
                <a:cs typeface="Calibri"/>
              </a:rPr>
              <a:t> </a:t>
            </a:r>
            <a:r>
              <a:rPr lang="en-US" sz="2200" dirty="0">
                <a:solidFill>
                  <a:schemeClr val="tx1"/>
                </a:solidFill>
                <a:effectLst/>
                <a:latin typeface="+mn-lt"/>
                <a:ea typeface="Times New Roman" panose="02020603050405020304" pitchFamily="18" charset="0"/>
                <a:cs typeface="Calibri"/>
              </a:rPr>
              <a:t>compliance.</a:t>
            </a:r>
            <a:r>
              <a:rPr lang="en-US" sz="2200" b="0" spc="-40" dirty="0">
                <a:solidFill>
                  <a:schemeClr val="tx1"/>
                </a:solidFill>
                <a:latin typeface="+mn-lt"/>
                <a:ea typeface="Times New Roman" panose="02020603050405020304" pitchFamily="18" charset="0"/>
                <a:cs typeface="Calibri"/>
              </a:rPr>
              <a:t>  The PQS, enabled by </a:t>
            </a:r>
            <a:r>
              <a:rPr lang="en-US" sz="2200" b="0" dirty="0">
                <a:solidFill>
                  <a:schemeClr val="tx1"/>
                </a:solidFill>
                <a:effectLst/>
                <a:latin typeface="+mn-lt"/>
                <a:ea typeface="Times New Roman" panose="02020603050405020304" pitchFamily="18" charset="0"/>
                <a:cs typeface="Calibri"/>
              </a:rPr>
              <a:t>strong management support, uses quality risk management and knowledge management to provide an </a:t>
            </a:r>
            <a:r>
              <a:rPr lang="en-US" sz="2200" dirty="0">
                <a:solidFill>
                  <a:schemeClr val="tx1"/>
                </a:solidFill>
                <a:effectLst/>
                <a:latin typeface="+mn-lt"/>
                <a:ea typeface="Times New Roman" panose="02020603050405020304" pitchFamily="18" charset="0"/>
                <a:cs typeface="Calibri"/>
              </a:rPr>
              <a:t>early warning system </a:t>
            </a:r>
            <a:r>
              <a:rPr lang="en-US" sz="2200" b="0" dirty="0">
                <a:solidFill>
                  <a:schemeClr val="tx1"/>
                </a:solidFill>
                <a:effectLst/>
                <a:latin typeface="+mn-lt"/>
                <a:ea typeface="Times New Roman" panose="02020603050405020304" pitchFamily="18" charset="0"/>
                <a:cs typeface="Calibri"/>
              </a:rPr>
              <a:t>that ensures effective </a:t>
            </a:r>
            <a:r>
              <a:rPr lang="en-US" sz="2200" dirty="0">
                <a:solidFill>
                  <a:schemeClr val="tx1"/>
                </a:solidFill>
                <a:effectLst/>
                <a:latin typeface="+mn-lt"/>
                <a:ea typeface="Times New Roman" panose="02020603050405020304" pitchFamily="18" charset="0"/>
                <a:cs typeface="Calibri"/>
              </a:rPr>
              <a:t>oversight </a:t>
            </a:r>
            <a:r>
              <a:rPr lang="en-US" sz="2200" b="0" dirty="0">
                <a:solidFill>
                  <a:schemeClr val="tx1"/>
                </a:solidFill>
                <a:effectLst/>
                <a:latin typeface="+mn-lt"/>
                <a:ea typeface="Times New Roman" panose="02020603050405020304" pitchFamily="18" charset="0"/>
                <a:cs typeface="Calibri"/>
              </a:rPr>
              <a:t>and response to evolving quality/manufacturing risks (from a company or its external partners).</a:t>
            </a:r>
            <a:endParaRPr lang="en-IE" sz="2200" b="0" dirty="0">
              <a:solidFill>
                <a:schemeClr val="tx1"/>
              </a:solidFill>
              <a:latin typeface="+mn-lt"/>
              <a:cs typeface="Calibri" panose="020F0502020204030204" pitchFamily="34" charset="0"/>
            </a:endParaRPr>
          </a:p>
          <a:p>
            <a:pPr marL="0" lvl="1" indent="0">
              <a:buNone/>
            </a:pPr>
            <a:endParaRPr lang="en-US" sz="2000" b="0" dirty="0">
              <a:solidFill>
                <a:schemeClr val="tx1"/>
              </a:solidFill>
              <a:latin typeface="Calibri" panose="020F0502020204030204" pitchFamily="34" charset="0"/>
              <a:cs typeface="Calibri" panose="020F0502020204030204" pitchFamily="34" charset="0"/>
            </a:endParaRPr>
          </a:p>
        </p:txBody>
      </p:sp>
      <p:sp>
        <p:nvSpPr>
          <p:cNvPr id="7" name="Title 1">
            <a:extLst>
              <a:ext uri="{FF2B5EF4-FFF2-40B4-BE49-F238E27FC236}">
                <a16:creationId xmlns:a16="http://schemas.microsoft.com/office/drawing/2014/main" id="{39FAE3DD-E5A4-C7C6-A025-1615688FC26F}"/>
              </a:ext>
            </a:extLst>
          </p:cNvPr>
          <p:cNvSpPr txBox="1">
            <a:spLocks/>
          </p:cNvSpPr>
          <p:nvPr/>
        </p:nvSpPr>
        <p:spPr>
          <a:xfrm>
            <a:off x="2949211" y="273224"/>
            <a:ext cx="6804389" cy="1167316"/>
          </a:xfrm>
          <a:prstGeom prst="rect">
            <a:avLst/>
          </a:prstGeom>
        </p:spPr>
        <p:txBody>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r>
              <a:rPr lang="en-US" sz="3200" kern="0" dirty="0"/>
              <a:t>Product Availability Risks: </a:t>
            </a:r>
            <a:br>
              <a:rPr lang="en-US" sz="3200" kern="0" dirty="0"/>
            </a:br>
            <a:r>
              <a:rPr lang="en-US" sz="2800" b="0" kern="0" dirty="0">
                <a:solidFill>
                  <a:schemeClr val="tx1"/>
                </a:solidFill>
              </a:rPr>
              <a:t>Background Information cont’d</a:t>
            </a:r>
            <a:endParaRPr lang="en-IE" sz="2800" b="0" i="1" kern="0" dirty="0">
              <a:solidFill>
                <a:schemeClr val="tx1"/>
              </a:solidFill>
              <a:latin typeface="Calibri"/>
              <a:ea typeface="Calibri"/>
            </a:endParaRPr>
          </a:p>
        </p:txBody>
      </p:sp>
    </p:spTree>
    <p:extLst>
      <p:ext uri="{BB962C8B-B14F-4D97-AF65-F5344CB8AC3E}">
        <p14:creationId xmlns:p14="http://schemas.microsoft.com/office/powerpoint/2010/main" val="3122553186"/>
      </p:ext>
    </p:extLst>
  </p:cSld>
  <p:clrMapOvr>
    <a:masterClrMapping/>
  </p:clrMapOvr>
</p:sld>
</file>

<file path=ppt/theme/theme1.xml><?xml version="1.0" encoding="utf-8"?>
<a:theme xmlns:a="http://schemas.openxmlformats.org/drawingml/2006/main" name="Master slide 1">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CH">
      <a:majorFont>
        <a:latin typeface="Candara"/>
        <a:ea typeface=""/>
        <a:cs typeface="Lucida Sans Unicode"/>
      </a:majorFont>
      <a:minorFont>
        <a:latin typeface="Arial"/>
        <a:ea typeface=""/>
        <a:cs typeface="Lucida Sans Unicod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lnDef>
    <a:txDef>
      <a:spPr bwMode="auto">
        <a:noFill/>
        <a:ln w="9525">
          <a:noFill/>
          <a:round/>
          <a:headEnd/>
          <a:tailEnd/>
        </a:ln>
      </a:spPr>
      <a:bodyPr lIns="90000" tIns="92880" rIns="90000" bIns="45000"/>
      <a:lstStyle>
        <a:defPPr>
          <a:lnSpc>
            <a:spcPct val="81000"/>
          </a:lnSpc>
          <a:tabLst>
            <a:tab pos="723900" algn="l"/>
            <a:tab pos="1447800" algn="l"/>
            <a:tab pos="2171700" algn="l"/>
            <a:tab pos="2895600" algn="l"/>
            <a:tab pos="3619500" algn="l"/>
            <a:tab pos="4343400" algn="l"/>
            <a:tab pos="5067300" algn="l"/>
            <a:tab pos="5791200" algn="l"/>
          </a:tabLst>
          <a:defRPr sz="2000" dirty="0">
            <a:solidFill>
              <a:srgbClr val="4C4C4C"/>
            </a:solidFill>
            <a:latin typeface="Candara" pitchFamily="32" charset="0"/>
          </a:defRPr>
        </a:defPPr>
      </a:lstStyle>
    </a:tx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aster slide 1">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CH">
      <a:majorFont>
        <a:latin typeface="Candara"/>
        <a:ea typeface=""/>
        <a:cs typeface="Lucida Sans Unicode"/>
      </a:majorFont>
      <a:minorFont>
        <a:latin typeface="Arial"/>
        <a:ea typeface=""/>
        <a:cs typeface="Lucida Sans Unicod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lnDef>
    <a:txDef>
      <a:spPr bwMode="auto">
        <a:noFill/>
        <a:ln w="9525">
          <a:noFill/>
          <a:round/>
          <a:headEnd/>
          <a:tailEnd/>
        </a:ln>
      </a:spPr>
      <a:bodyPr lIns="90000" tIns="92880" rIns="90000" bIns="45000"/>
      <a:lstStyle>
        <a:defPPr>
          <a:lnSpc>
            <a:spcPct val="81000"/>
          </a:lnSpc>
          <a:tabLst>
            <a:tab pos="723900" algn="l"/>
            <a:tab pos="1447800" algn="l"/>
            <a:tab pos="2171700" algn="l"/>
            <a:tab pos="2895600" algn="l"/>
            <a:tab pos="3619500" algn="l"/>
            <a:tab pos="4343400" algn="l"/>
            <a:tab pos="5067300" algn="l"/>
            <a:tab pos="5791200" algn="l"/>
          </a:tabLst>
          <a:defRPr sz="2000" dirty="0">
            <a:solidFill>
              <a:srgbClr val="4C4C4C"/>
            </a:solidFill>
            <a:latin typeface="Candara" pitchFamily="32" charset="0"/>
          </a:defRPr>
        </a:defPPr>
      </a:lstStyle>
    </a:tx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82ad3a63-90ad-4a46-a3cb-757f4658e205" origin="userSelected">
  <element uid="03e9b10b-a1f9-4a88-9630-476473f62285" value=""/>
  <element uid="7349a702-6462-4442-88eb-c64cd513835c" value=""/>
  <element uid="8490d18d-1e1f-4ae2-adbe-3f6683173bee" value=""/>
</sisl>
</file>

<file path=customXml/itemProps1.xml><?xml version="1.0" encoding="utf-8"?>
<ds:datastoreItem xmlns:ds="http://schemas.openxmlformats.org/officeDocument/2006/customXml" ds:itemID="{AA592826-DDBA-4DCE-B4F3-66899E8851B6}">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
  <TotalTime>0</TotalTime>
  <Words>8938</Words>
  <Application>Microsoft Office PowerPoint</Application>
  <PresentationFormat>Custom</PresentationFormat>
  <Paragraphs>978</Paragraphs>
  <Slides>57</Slides>
  <Notes>57</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57</vt:i4>
      </vt:variant>
    </vt:vector>
  </HeadingPairs>
  <TitlesOfParts>
    <vt:vector size="72" baseType="lpstr">
      <vt:lpstr>Arial</vt:lpstr>
      <vt:lpstr>Arial Narrow</vt:lpstr>
      <vt:lpstr>Arial Unicode MS</vt:lpstr>
      <vt:lpstr>Arial,Sans-Serif</vt:lpstr>
      <vt:lpstr>Calibri</vt:lpstr>
      <vt:lpstr>Calibri Light</vt:lpstr>
      <vt:lpstr>Candara</vt:lpstr>
      <vt:lpstr>Century Gothic</vt:lpstr>
      <vt:lpstr>Courier New</vt:lpstr>
      <vt:lpstr>Georgia</vt:lpstr>
      <vt:lpstr>Helvetica</vt:lpstr>
      <vt:lpstr>Times New Roman</vt:lpstr>
      <vt:lpstr>Wingdings</vt:lpstr>
      <vt:lpstr>Master slide 1</vt:lpstr>
      <vt:lpstr>1_Master slide 1</vt:lpstr>
      <vt:lpstr>PowerPoint Presentation</vt:lpstr>
      <vt:lpstr>Legal Notice</vt:lpstr>
      <vt:lpstr>Agenda</vt:lpstr>
      <vt:lpstr> Product Availability Risks:  Background Information </vt:lpstr>
      <vt:lpstr> Product Availability Risks:  Background Information cont’d </vt:lpstr>
      <vt:lpstr> Product Availability Risks:  Background Information cont’d </vt:lpstr>
      <vt:lpstr>PowerPoint Presentation</vt:lpstr>
      <vt:lpstr>PowerPoint Presentation</vt:lpstr>
      <vt:lpstr>PowerPoint Presentation</vt:lpstr>
      <vt:lpstr>PowerPoint Presentation</vt:lpstr>
      <vt:lpstr>PowerPoint Presentation</vt:lpstr>
      <vt:lpstr>PowerPoint Presentation</vt:lpstr>
      <vt:lpstr>Case Study 1 Sample QRM Framework for Drug Availability</vt:lpstr>
      <vt:lpstr>Drug Availability Risk Example - Fictitious Product (Oncodrug)</vt:lpstr>
      <vt:lpstr>Case Study 1, cont’d The Risk Assessment</vt:lpstr>
      <vt:lpstr>    </vt:lpstr>
      <vt:lpstr>    </vt:lpstr>
      <vt:lpstr>    </vt:lpstr>
      <vt:lpstr>Case Study 1, cont’d   Risk Assessment cont’d - Ishikawa Diagram Site A</vt:lpstr>
      <vt:lpstr>PowerPoint Presentation</vt:lpstr>
      <vt:lpstr>Case Study 1, cont’d   Risk Assessment cont’d</vt:lpstr>
      <vt:lpstr>Case Study 1, cont’d Risk Control: Important General Considerations</vt:lpstr>
      <vt:lpstr>Case Study 1, cont’d Risk Control (cont.): Specific Controls Proposed</vt:lpstr>
      <vt:lpstr>PowerPoint Presentation</vt:lpstr>
      <vt:lpstr>PowerPoint Presentation</vt:lpstr>
      <vt:lpstr>Case Study 1, cont’d - Risk Review cont’d Other Lifecycle Events That May Trigger Updates</vt:lpstr>
      <vt:lpstr>PowerPoint Presentation</vt:lpstr>
      <vt:lpstr>PowerPoint Presentation</vt:lpstr>
      <vt:lpstr>Case Study 2 Role of QRM in addressing Aging Facility Hazards</vt:lpstr>
      <vt:lpstr>    </vt:lpstr>
      <vt:lpstr> Case Study 2, cont’d Role of QRM in Addressing Aging Facility Hazards   </vt:lpstr>
      <vt:lpstr> Case Study 2, cont’d Role of QRM in Addressing Aging Facility Hazards  </vt:lpstr>
      <vt:lpstr> Case Study 2, cont’d Role of QRM in Addressing Aging Facility Hazards  </vt:lpstr>
      <vt:lpstr> Case Study 2, cont’d Role of QRM in Addressing Aging Facility Hazards   </vt:lpstr>
      <vt:lpstr> Case Study 2, cont’d Role of QRM in Addressing Aging Facility Hazards  </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Key Take-home Points </vt:lpstr>
      <vt:lpstr>References  </vt:lpstr>
      <vt:lpstr>EWG Acknowledgment and Contact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2023-10-05T14:25:26Z</dcterms:created>
  <dcterms:modified xsi:type="dcterms:W3CDTF">2023-10-05T14:25:30Z</dcterms:modified>
</cp:coreProperties>
</file>