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omments/comment1.xml" ContentType="application/vnd.openxmlformats-officedocument.presentationml.comments+xml"/>
  <Override PartName="/ppt/notesSlides/notesSlide3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bookmarkIdSeed="3">
  <p:sldMasterIdLst>
    <p:sldMasterId id="2147483648" r:id="rId2"/>
    <p:sldMasterId id="2147483832" r:id="rId3"/>
  </p:sldMasterIdLst>
  <p:notesMasterIdLst>
    <p:notesMasterId r:id="rId56"/>
  </p:notesMasterIdLst>
  <p:handoutMasterIdLst>
    <p:handoutMasterId r:id="rId57"/>
  </p:handoutMasterIdLst>
  <p:sldIdLst>
    <p:sldId id="256" r:id="rId4"/>
    <p:sldId id="2145706901" r:id="rId5"/>
    <p:sldId id="2145706933" r:id="rId6"/>
    <p:sldId id="2145706934" r:id="rId7"/>
    <p:sldId id="2145706935" r:id="rId8"/>
    <p:sldId id="2145706936" r:id="rId9"/>
    <p:sldId id="2145706937" r:id="rId10"/>
    <p:sldId id="2145706938" r:id="rId11"/>
    <p:sldId id="2145706867" r:id="rId12"/>
    <p:sldId id="2145706863" r:id="rId13"/>
    <p:sldId id="2145706909" r:id="rId14"/>
    <p:sldId id="2145706860" r:id="rId15"/>
    <p:sldId id="2145706906" r:id="rId16"/>
    <p:sldId id="2145706908" r:id="rId17"/>
    <p:sldId id="2145706871" r:id="rId18"/>
    <p:sldId id="2145706868" r:id="rId19"/>
    <p:sldId id="2145706869" r:id="rId20"/>
    <p:sldId id="2145706872" r:id="rId21"/>
    <p:sldId id="2145706918" r:id="rId22"/>
    <p:sldId id="2145706833" r:id="rId23"/>
    <p:sldId id="2145706836" r:id="rId24"/>
    <p:sldId id="2145706841" r:id="rId25"/>
    <p:sldId id="2145706842" r:id="rId26"/>
    <p:sldId id="2145706912" r:id="rId27"/>
    <p:sldId id="2145706885" r:id="rId28"/>
    <p:sldId id="1041" r:id="rId29"/>
    <p:sldId id="1043" r:id="rId30"/>
    <p:sldId id="2145706886" r:id="rId31"/>
    <p:sldId id="2145706887" r:id="rId32"/>
    <p:sldId id="2145706888" r:id="rId33"/>
    <p:sldId id="341" r:id="rId34"/>
    <p:sldId id="342" r:id="rId35"/>
    <p:sldId id="801" r:id="rId36"/>
    <p:sldId id="461" r:id="rId37"/>
    <p:sldId id="2145706924" r:id="rId38"/>
    <p:sldId id="2145706931" r:id="rId39"/>
    <p:sldId id="2145706925" r:id="rId40"/>
    <p:sldId id="2145706845" r:id="rId41"/>
    <p:sldId id="2145706878" r:id="rId42"/>
    <p:sldId id="2145706876" r:id="rId43"/>
    <p:sldId id="1036" r:id="rId44"/>
    <p:sldId id="2145706939" r:id="rId45"/>
    <p:sldId id="2145706940" r:id="rId46"/>
    <p:sldId id="2145706879" r:id="rId47"/>
    <p:sldId id="2145706941" r:id="rId48"/>
    <p:sldId id="2145706942" r:id="rId49"/>
    <p:sldId id="2145706880" r:id="rId50"/>
    <p:sldId id="2145706948" r:id="rId51"/>
    <p:sldId id="2145706946" r:id="rId52"/>
    <p:sldId id="325" r:id="rId53"/>
    <p:sldId id="2145706944" r:id="rId54"/>
    <p:sldId id="2145706945" r:id="rId55"/>
  </p:sldIdLst>
  <p:sldSz cx="9753600" cy="7315200"/>
  <p:notesSz cx="6797675" cy="9926638"/>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p:defaultTextStyle>
  <p:extLst>
    <p:ext uri="{521415D9-36F7-43E2-AB2F-B90AF26B5E84}">
      <p14:sectionLst xmlns:p14="http://schemas.microsoft.com/office/powerpoint/2010/main">
        <p14:section name="Standardabschnitt" id="{95882E0A-FA7E-4C0A-A16A-3BAC16ED17D5}">
          <p14:sldIdLst>
            <p14:sldId id="256"/>
            <p14:sldId id="2145706901"/>
            <p14:sldId id="2145706933"/>
            <p14:sldId id="2145706934"/>
            <p14:sldId id="2145706935"/>
            <p14:sldId id="2145706936"/>
            <p14:sldId id="2145706937"/>
            <p14:sldId id="2145706938"/>
            <p14:sldId id="2145706867"/>
            <p14:sldId id="2145706863"/>
            <p14:sldId id="2145706909"/>
            <p14:sldId id="2145706860"/>
            <p14:sldId id="2145706906"/>
            <p14:sldId id="2145706908"/>
            <p14:sldId id="2145706871"/>
            <p14:sldId id="2145706868"/>
            <p14:sldId id="2145706869"/>
            <p14:sldId id="2145706872"/>
            <p14:sldId id="2145706918"/>
            <p14:sldId id="2145706833"/>
            <p14:sldId id="2145706836"/>
            <p14:sldId id="2145706841"/>
            <p14:sldId id="2145706842"/>
            <p14:sldId id="2145706912"/>
            <p14:sldId id="2145706885"/>
            <p14:sldId id="1041"/>
            <p14:sldId id="1043"/>
            <p14:sldId id="2145706886"/>
            <p14:sldId id="2145706887"/>
            <p14:sldId id="2145706888"/>
            <p14:sldId id="341"/>
            <p14:sldId id="342"/>
            <p14:sldId id="801"/>
            <p14:sldId id="461"/>
            <p14:sldId id="2145706924"/>
            <p14:sldId id="2145706931"/>
            <p14:sldId id="2145706925"/>
            <p14:sldId id="2145706845"/>
            <p14:sldId id="2145706878"/>
            <p14:sldId id="2145706876"/>
            <p14:sldId id="1036"/>
            <p14:sldId id="2145706939"/>
            <p14:sldId id="2145706940"/>
            <p14:sldId id="2145706879"/>
            <p14:sldId id="2145706941"/>
            <p14:sldId id="2145706942"/>
            <p14:sldId id="2145706880"/>
            <p14:sldId id="2145706948"/>
            <p14:sldId id="2145706946"/>
            <p14:sldId id="325"/>
            <p14:sldId id="2145706944"/>
            <p14:sldId id="214570694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674" userDrawn="1">
          <p15:clr>
            <a:srgbClr val="A4A3A4"/>
          </p15:clr>
        </p15:guide>
        <p15:guide id="2" pos="194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0" name="Author" initials="A" lastIdx="211" clrIdx="2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FF00"/>
    <a:srgbClr val="BEBABD"/>
    <a:srgbClr val="B3DBB8"/>
    <a:srgbClr val="FEB4D0"/>
    <a:srgbClr val="00B8FF"/>
    <a:srgbClr val="E4DD80"/>
    <a:srgbClr val="002060"/>
    <a:srgbClr val="FFDF79"/>
    <a:srgbClr val="E4C2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C196EF5-2CF2-46A5-A404-E931FD9397BB}" v="3" dt="2023-09-29T15:15:43.1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3792" autoAdjust="0"/>
  </p:normalViewPr>
  <p:slideViewPr>
    <p:cSldViewPr>
      <p:cViewPr varScale="1">
        <p:scale>
          <a:sx n="58" d="100"/>
          <a:sy n="58" d="100"/>
        </p:scale>
        <p:origin x="1432" y="40"/>
      </p:cViewPr>
      <p:guideLst>
        <p:guide orient="horz" pos="2160"/>
        <p:guide pos="2880"/>
      </p:guideLst>
    </p:cSldViewPr>
  </p:slideViewPr>
  <p:outlineViewPr>
    <p:cViewPr varScale="1">
      <p:scale>
        <a:sx n="170" d="200"/>
        <a:sy n="170" d="200"/>
      </p:scale>
      <p:origin x="0" y="0"/>
    </p:cViewPr>
  </p:outlineViewPr>
  <p:notesTextViewPr>
    <p:cViewPr>
      <p:scale>
        <a:sx n="3" d="2"/>
        <a:sy n="3" d="2"/>
      </p:scale>
      <p:origin x="0" y="0"/>
    </p:cViewPr>
  </p:notesTextViewPr>
  <p:sorterViewPr>
    <p:cViewPr>
      <p:scale>
        <a:sx n="70" d="100"/>
        <a:sy n="70" d="100"/>
      </p:scale>
      <p:origin x="0" y="0"/>
    </p:cViewPr>
  </p:sorterViewPr>
  <p:notesViewPr>
    <p:cSldViewPr>
      <p:cViewPr varScale="1">
        <p:scale>
          <a:sx n="77" d="100"/>
          <a:sy n="77" d="100"/>
        </p:scale>
        <p:origin x="4002" y="114"/>
      </p:cViewPr>
      <p:guideLst>
        <p:guide orient="horz" pos="2674"/>
        <p:guide pos="194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microsoft.com/office/2015/10/relationships/revisionInfo" Target="revisionInfo.xml"/><Relationship Id="rId7" Type="http://schemas.openxmlformats.org/officeDocument/2006/relationships/slide" Target="slides/slide4.xml"/><Relationship Id="rId2" Type="http://schemas.openxmlformats.org/officeDocument/2006/relationships/slideMaster" Target="slideMasters/slideMaster1.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commentAuthors" Target="commentAuthors.xml"/><Relationship Id="rId5" Type="http://schemas.openxmlformats.org/officeDocument/2006/relationships/slide" Target="slides/slide2.xml"/><Relationship Id="rId61" Type="http://schemas.openxmlformats.org/officeDocument/2006/relationships/theme" Target="theme/theme1.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2.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handoutMaster" Target="handoutMasters/handoutMaster1.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s>
</file>

<file path=ppt/comments/comment1.xml><?xml version="1.0" encoding="utf-8"?>
<p:cmLst xmlns:a="http://schemas.openxmlformats.org/drawingml/2006/main" xmlns:r="http://schemas.openxmlformats.org/officeDocument/2006/relationships" xmlns:p="http://schemas.openxmlformats.org/presentationml/2006/main">
  <p:cm authorId="20" dt="2023-06-23T17:01:39.507" idx="207">
    <p:pos x="2215" y="1485"/>
    <p:text>Link to be inserted once the two presentations (Parts I and II) are on the ICH website.</p:text>
    <p:extLst>
      <p:ext uri="{C676402C-5697-4E1C-873F-D02D1690AC5C}">
        <p15:threadingInfo xmlns:p15="http://schemas.microsoft.com/office/powerpoint/2012/main" timeZoneBias="-6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F5A821-9396-40D4-BE62-D7D18B0261BB}"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C4387389-D29D-492A-84D5-57F3519658DA}">
      <dgm:prSet phldrT="[Text]" custT="1"/>
      <dgm:spPr/>
      <dgm:t>
        <a:bodyPr/>
        <a:lstStyle/>
        <a:p>
          <a:r>
            <a:rPr lang="en-US" sz="2300" dirty="0"/>
            <a:t>Data collection, pre-processing, and feature engineering</a:t>
          </a:r>
        </a:p>
      </dgm:t>
    </dgm:pt>
    <dgm:pt modelId="{63B03D33-5380-4003-98F4-6B0BCF241F67}" type="parTrans" cxnId="{CFA5301E-F18A-465C-BCD3-70716E8EFC74}">
      <dgm:prSet/>
      <dgm:spPr/>
      <dgm:t>
        <a:bodyPr/>
        <a:lstStyle/>
        <a:p>
          <a:endParaRPr lang="en-US"/>
        </a:p>
      </dgm:t>
    </dgm:pt>
    <dgm:pt modelId="{FE299221-11FB-44AD-9562-1452835C9318}" type="sibTrans" cxnId="{CFA5301E-F18A-465C-BCD3-70716E8EFC74}">
      <dgm:prSet/>
      <dgm:spPr/>
      <dgm:t>
        <a:bodyPr/>
        <a:lstStyle/>
        <a:p>
          <a:endParaRPr lang="en-US"/>
        </a:p>
      </dgm:t>
    </dgm:pt>
    <dgm:pt modelId="{8BBF9FA0-ACF7-4D5C-AB5F-E87ABDC8FA75}">
      <dgm:prSet phldrT="[Text]" custT="1"/>
      <dgm:spPr/>
      <dgm:t>
        <a:bodyPr/>
        <a:lstStyle/>
        <a:p>
          <a:r>
            <a:rPr lang="en-US" sz="1800" dirty="0"/>
            <a:t>Training data are not representative of the population of interest</a:t>
          </a:r>
        </a:p>
      </dgm:t>
    </dgm:pt>
    <dgm:pt modelId="{24CC89BB-9FD3-4FB1-A52B-D952B63DD83E}" type="parTrans" cxnId="{35D9987E-D6D2-4AEA-83A4-F28CA130922C}">
      <dgm:prSet/>
      <dgm:spPr/>
      <dgm:t>
        <a:bodyPr/>
        <a:lstStyle/>
        <a:p>
          <a:endParaRPr lang="en-US"/>
        </a:p>
      </dgm:t>
    </dgm:pt>
    <dgm:pt modelId="{41D6BDEF-0138-4C14-84A1-83DDB7F084CB}" type="sibTrans" cxnId="{35D9987E-D6D2-4AEA-83A4-F28CA130922C}">
      <dgm:prSet/>
      <dgm:spPr/>
      <dgm:t>
        <a:bodyPr/>
        <a:lstStyle/>
        <a:p>
          <a:endParaRPr lang="en-US"/>
        </a:p>
      </dgm:t>
    </dgm:pt>
    <dgm:pt modelId="{2003D572-C841-48A0-AAD3-EC91E7F00F04}">
      <dgm:prSet phldrT="[Text]" custT="1"/>
      <dgm:spPr/>
      <dgm:t>
        <a:bodyPr/>
        <a:lstStyle/>
        <a:p>
          <a:r>
            <a:rPr lang="en-US" sz="1800" dirty="0"/>
            <a:t>Data are collected from sources that are based on biased assumptions</a:t>
          </a:r>
        </a:p>
      </dgm:t>
    </dgm:pt>
    <dgm:pt modelId="{8E02908C-44B0-4BFC-BE01-7B214A3D8744}" type="parTrans" cxnId="{A2505E7C-2EBA-458C-9966-338BCE726447}">
      <dgm:prSet/>
      <dgm:spPr/>
      <dgm:t>
        <a:bodyPr/>
        <a:lstStyle/>
        <a:p>
          <a:endParaRPr lang="en-US"/>
        </a:p>
      </dgm:t>
    </dgm:pt>
    <dgm:pt modelId="{E4588281-91D7-419F-B20C-6F1651C46E56}" type="sibTrans" cxnId="{A2505E7C-2EBA-458C-9966-338BCE726447}">
      <dgm:prSet/>
      <dgm:spPr/>
      <dgm:t>
        <a:bodyPr/>
        <a:lstStyle/>
        <a:p>
          <a:endParaRPr lang="en-US"/>
        </a:p>
      </dgm:t>
    </dgm:pt>
    <dgm:pt modelId="{99FE9AA9-2091-4833-A00B-8BA74983DECF}">
      <dgm:prSet phldrT="[Text]" custT="1"/>
      <dgm:spPr/>
      <dgm:t>
        <a:bodyPr/>
        <a:lstStyle/>
        <a:p>
          <a:r>
            <a:rPr lang="en-US" sz="2300" dirty="0"/>
            <a:t>ML Model Validation</a:t>
          </a:r>
        </a:p>
      </dgm:t>
    </dgm:pt>
    <dgm:pt modelId="{9F121768-E724-4B6F-94B6-02A10EF81FD8}" type="parTrans" cxnId="{19BE5863-2AC0-41D6-A471-0C5E6FD6BA11}">
      <dgm:prSet/>
      <dgm:spPr/>
      <dgm:t>
        <a:bodyPr/>
        <a:lstStyle/>
        <a:p>
          <a:endParaRPr lang="en-US"/>
        </a:p>
      </dgm:t>
    </dgm:pt>
    <dgm:pt modelId="{F35AE7AC-5BE2-4D20-8167-A10837522FD6}" type="sibTrans" cxnId="{19BE5863-2AC0-41D6-A471-0C5E6FD6BA11}">
      <dgm:prSet/>
      <dgm:spPr/>
      <dgm:t>
        <a:bodyPr/>
        <a:lstStyle/>
        <a:p>
          <a:endParaRPr lang="en-US"/>
        </a:p>
      </dgm:t>
    </dgm:pt>
    <dgm:pt modelId="{4F50B198-7908-42F5-9278-0C5E9B574D17}">
      <dgm:prSet phldrT="[Text]" custT="1"/>
      <dgm:spPr/>
      <dgm:t>
        <a:bodyPr/>
        <a:lstStyle/>
        <a:p>
          <a:r>
            <a:rPr lang="en-US" sz="1800" dirty="0"/>
            <a:t>Evaluating model quality through assessing performance on the training data alone</a:t>
          </a:r>
        </a:p>
      </dgm:t>
    </dgm:pt>
    <dgm:pt modelId="{C1622957-F7F6-4CAB-AE56-4018EE940E9B}" type="parTrans" cxnId="{EB48046F-3A3A-438E-B392-94C844101FE1}">
      <dgm:prSet/>
      <dgm:spPr/>
      <dgm:t>
        <a:bodyPr/>
        <a:lstStyle/>
        <a:p>
          <a:endParaRPr lang="en-US"/>
        </a:p>
      </dgm:t>
    </dgm:pt>
    <dgm:pt modelId="{7B463A63-9A10-4BCC-A003-389EF219DD05}" type="sibTrans" cxnId="{EB48046F-3A3A-438E-B392-94C844101FE1}">
      <dgm:prSet/>
      <dgm:spPr/>
      <dgm:t>
        <a:bodyPr/>
        <a:lstStyle/>
        <a:p>
          <a:endParaRPr lang="en-US"/>
        </a:p>
      </dgm:t>
    </dgm:pt>
    <dgm:pt modelId="{250FA400-1665-4954-AEF1-E964E0FE1B2F}">
      <dgm:prSet phldrT="[Text]" custT="1"/>
      <dgm:spPr/>
      <dgm:t>
        <a:bodyPr/>
        <a:lstStyle/>
        <a:p>
          <a:r>
            <a:rPr lang="en-US" sz="1800" dirty="0"/>
            <a:t>Evaluating only the accuracy of the model on an unbalanced/biased dataset (e.g., rare event modeling)</a:t>
          </a:r>
        </a:p>
      </dgm:t>
    </dgm:pt>
    <dgm:pt modelId="{AF7C5AD3-F2D4-4316-BA46-8CFBD689509B}" type="parTrans" cxnId="{9CD67DB4-5280-489D-B311-6E9E33410EAD}">
      <dgm:prSet/>
      <dgm:spPr/>
      <dgm:t>
        <a:bodyPr/>
        <a:lstStyle/>
        <a:p>
          <a:endParaRPr lang="en-US"/>
        </a:p>
      </dgm:t>
    </dgm:pt>
    <dgm:pt modelId="{C5FEC547-F210-4175-A435-9C5D1EF440AD}" type="sibTrans" cxnId="{9CD67DB4-5280-489D-B311-6E9E33410EAD}">
      <dgm:prSet/>
      <dgm:spPr/>
      <dgm:t>
        <a:bodyPr/>
        <a:lstStyle/>
        <a:p>
          <a:endParaRPr lang="en-US"/>
        </a:p>
      </dgm:t>
    </dgm:pt>
    <dgm:pt modelId="{8CEF2F7F-2087-46E7-8395-A68880C3ABBB}">
      <dgm:prSet phldrT="[Text]" custT="1"/>
      <dgm:spPr/>
      <dgm:t>
        <a:bodyPr/>
        <a:lstStyle/>
        <a:p>
          <a:r>
            <a:rPr lang="en-US" sz="1800" dirty="0"/>
            <a:t>There are missing data</a:t>
          </a:r>
        </a:p>
      </dgm:t>
    </dgm:pt>
    <dgm:pt modelId="{B1741B0C-4905-4782-A57B-E018533930F0}" type="parTrans" cxnId="{34958D2C-5DE5-476E-A3DA-3CDED1BD214D}">
      <dgm:prSet/>
      <dgm:spPr/>
      <dgm:t>
        <a:bodyPr/>
        <a:lstStyle/>
        <a:p>
          <a:endParaRPr lang="en-US"/>
        </a:p>
      </dgm:t>
    </dgm:pt>
    <dgm:pt modelId="{B24D6FAC-EF06-4052-9E8C-6DA6E3BF6DBF}" type="sibTrans" cxnId="{34958D2C-5DE5-476E-A3DA-3CDED1BD214D}">
      <dgm:prSet/>
      <dgm:spPr/>
      <dgm:t>
        <a:bodyPr/>
        <a:lstStyle/>
        <a:p>
          <a:endParaRPr lang="en-US"/>
        </a:p>
      </dgm:t>
    </dgm:pt>
    <dgm:pt modelId="{1218EB11-6D17-4A25-B93C-656AF3F80CDA}">
      <dgm:prSet phldrT="[Text]" custT="1"/>
      <dgm:spPr/>
      <dgm:t>
        <a:bodyPr/>
        <a:lstStyle/>
        <a:p>
          <a:r>
            <a:rPr lang="en-US" sz="1800" dirty="0"/>
            <a:t>Data are partitioned (i.e., split into training/test datasets) inappropriately</a:t>
          </a:r>
        </a:p>
      </dgm:t>
    </dgm:pt>
    <dgm:pt modelId="{EE98D39E-3787-4640-AB99-B6B09CF6F3C2}" type="parTrans" cxnId="{EA172CD4-AAC0-4BF9-99DC-BFCFFE2DCC78}">
      <dgm:prSet/>
      <dgm:spPr/>
      <dgm:t>
        <a:bodyPr/>
        <a:lstStyle/>
        <a:p>
          <a:endParaRPr lang="en-US"/>
        </a:p>
      </dgm:t>
    </dgm:pt>
    <dgm:pt modelId="{C326809B-2A4F-45D2-A808-3405E89899F9}" type="sibTrans" cxnId="{EA172CD4-AAC0-4BF9-99DC-BFCFFE2DCC78}">
      <dgm:prSet/>
      <dgm:spPr/>
      <dgm:t>
        <a:bodyPr/>
        <a:lstStyle/>
        <a:p>
          <a:endParaRPr lang="en-US"/>
        </a:p>
      </dgm:t>
    </dgm:pt>
    <dgm:pt modelId="{C4DA6129-25C3-41BF-8FC2-576E1BD0ECC3}" type="pres">
      <dgm:prSet presAssocID="{03F5A821-9396-40D4-BE62-D7D18B0261BB}" presName="Name0" presStyleCnt="0">
        <dgm:presLayoutVars>
          <dgm:dir/>
          <dgm:animLvl val="lvl"/>
          <dgm:resizeHandles val="exact"/>
        </dgm:presLayoutVars>
      </dgm:prSet>
      <dgm:spPr/>
    </dgm:pt>
    <dgm:pt modelId="{7DE8890A-E623-409D-AE98-457B7AC7C6AC}" type="pres">
      <dgm:prSet presAssocID="{C4387389-D29D-492A-84D5-57F3519658DA}" presName="composite" presStyleCnt="0"/>
      <dgm:spPr/>
    </dgm:pt>
    <dgm:pt modelId="{715F2B47-2864-4FC1-9391-41C9831D326A}" type="pres">
      <dgm:prSet presAssocID="{C4387389-D29D-492A-84D5-57F3519658DA}" presName="parTx" presStyleLbl="alignNode1" presStyleIdx="0" presStyleCnt="2">
        <dgm:presLayoutVars>
          <dgm:chMax val="0"/>
          <dgm:chPref val="0"/>
          <dgm:bulletEnabled val="1"/>
        </dgm:presLayoutVars>
      </dgm:prSet>
      <dgm:spPr/>
    </dgm:pt>
    <dgm:pt modelId="{A8695C23-9FDB-4988-BEDB-AE486F6ADFBF}" type="pres">
      <dgm:prSet presAssocID="{C4387389-D29D-492A-84D5-57F3519658DA}" presName="desTx" presStyleLbl="alignAccFollowNode1" presStyleIdx="0" presStyleCnt="2" custLinFactNeighborX="-83" custLinFactNeighborY="1778">
        <dgm:presLayoutVars>
          <dgm:bulletEnabled val="1"/>
        </dgm:presLayoutVars>
      </dgm:prSet>
      <dgm:spPr/>
    </dgm:pt>
    <dgm:pt modelId="{FA774498-3C57-491C-BBD6-5E4B54678E0E}" type="pres">
      <dgm:prSet presAssocID="{FE299221-11FB-44AD-9562-1452835C9318}" presName="space" presStyleCnt="0"/>
      <dgm:spPr/>
    </dgm:pt>
    <dgm:pt modelId="{D12BD1E2-482A-44D8-9559-945A3995ECC2}" type="pres">
      <dgm:prSet presAssocID="{99FE9AA9-2091-4833-A00B-8BA74983DECF}" presName="composite" presStyleCnt="0"/>
      <dgm:spPr/>
    </dgm:pt>
    <dgm:pt modelId="{D529ABAD-D199-408A-8F7B-DE823360F83C}" type="pres">
      <dgm:prSet presAssocID="{99FE9AA9-2091-4833-A00B-8BA74983DECF}" presName="parTx" presStyleLbl="alignNode1" presStyleIdx="1" presStyleCnt="2" custLinFactNeighborX="1777" custLinFactNeighborY="-5517">
        <dgm:presLayoutVars>
          <dgm:chMax val="0"/>
          <dgm:chPref val="0"/>
          <dgm:bulletEnabled val="1"/>
        </dgm:presLayoutVars>
      </dgm:prSet>
      <dgm:spPr/>
    </dgm:pt>
    <dgm:pt modelId="{52206226-3978-40DF-910E-01F19E858095}" type="pres">
      <dgm:prSet presAssocID="{99FE9AA9-2091-4833-A00B-8BA74983DECF}" presName="desTx" presStyleLbl="alignAccFollowNode1" presStyleIdx="1" presStyleCnt="2" custLinFactNeighborY="4330">
        <dgm:presLayoutVars>
          <dgm:bulletEnabled val="1"/>
        </dgm:presLayoutVars>
      </dgm:prSet>
      <dgm:spPr/>
    </dgm:pt>
  </dgm:ptLst>
  <dgm:cxnLst>
    <dgm:cxn modelId="{CFA5301E-F18A-465C-BCD3-70716E8EFC74}" srcId="{03F5A821-9396-40D4-BE62-D7D18B0261BB}" destId="{C4387389-D29D-492A-84D5-57F3519658DA}" srcOrd="0" destOrd="0" parTransId="{63B03D33-5380-4003-98F4-6B0BCF241F67}" sibTransId="{FE299221-11FB-44AD-9562-1452835C9318}"/>
    <dgm:cxn modelId="{34958D2C-5DE5-476E-A3DA-3CDED1BD214D}" srcId="{C4387389-D29D-492A-84D5-57F3519658DA}" destId="{8CEF2F7F-2087-46E7-8395-A68880C3ABBB}" srcOrd="2" destOrd="0" parTransId="{B1741B0C-4905-4782-A57B-E018533930F0}" sibTransId="{B24D6FAC-EF06-4052-9E8C-6DA6E3BF6DBF}"/>
    <dgm:cxn modelId="{A0E9395F-50C8-4F75-94A3-DA058765FBE5}" type="presOf" srcId="{99FE9AA9-2091-4833-A00B-8BA74983DECF}" destId="{D529ABAD-D199-408A-8F7B-DE823360F83C}" srcOrd="0" destOrd="0" presId="urn:microsoft.com/office/officeart/2005/8/layout/hList1"/>
    <dgm:cxn modelId="{19BE5863-2AC0-41D6-A471-0C5E6FD6BA11}" srcId="{03F5A821-9396-40D4-BE62-D7D18B0261BB}" destId="{99FE9AA9-2091-4833-A00B-8BA74983DECF}" srcOrd="1" destOrd="0" parTransId="{9F121768-E724-4B6F-94B6-02A10EF81FD8}" sibTransId="{F35AE7AC-5BE2-4D20-8167-A10837522FD6}"/>
    <dgm:cxn modelId="{5AF48067-D991-4548-BBD8-3EC498D8526E}" type="presOf" srcId="{4F50B198-7908-42F5-9278-0C5E9B574D17}" destId="{52206226-3978-40DF-910E-01F19E858095}" srcOrd="0" destOrd="0" presId="urn:microsoft.com/office/officeart/2005/8/layout/hList1"/>
    <dgm:cxn modelId="{EB48046F-3A3A-438E-B392-94C844101FE1}" srcId="{99FE9AA9-2091-4833-A00B-8BA74983DECF}" destId="{4F50B198-7908-42F5-9278-0C5E9B574D17}" srcOrd="0" destOrd="0" parTransId="{C1622957-F7F6-4CAB-AE56-4018EE940E9B}" sibTransId="{7B463A63-9A10-4BCC-A003-389EF219DD05}"/>
    <dgm:cxn modelId="{B97DC352-CF11-4B8B-A997-CD5E345D2C11}" type="presOf" srcId="{8CEF2F7F-2087-46E7-8395-A68880C3ABBB}" destId="{A8695C23-9FDB-4988-BEDB-AE486F6ADFBF}" srcOrd="0" destOrd="2" presId="urn:microsoft.com/office/officeart/2005/8/layout/hList1"/>
    <dgm:cxn modelId="{DF48725A-DAD0-4EAC-8828-4439A8FE81BC}" type="presOf" srcId="{1218EB11-6D17-4A25-B93C-656AF3F80CDA}" destId="{A8695C23-9FDB-4988-BEDB-AE486F6ADFBF}" srcOrd="0" destOrd="3" presId="urn:microsoft.com/office/officeart/2005/8/layout/hList1"/>
    <dgm:cxn modelId="{A2505E7C-2EBA-458C-9966-338BCE726447}" srcId="{C4387389-D29D-492A-84D5-57F3519658DA}" destId="{2003D572-C841-48A0-AAD3-EC91E7F00F04}" srcOrd="1" destOrd="0" parTransId="{8E02908C-44B0-4BFC-BE01-7B214A3D8744}" sibTransId="{E4588281-91D7-419F-B20C-6F1651C46E56}"/>
    <dgm:cxn modelId="{35D9987E-D6D2-4AEA-83A4-F28CA130922C}" srcId="{C4387389-D29D-492A-84D5-57F3519658DA}" destId="{8BBF9FA0-ACF7-4D5C-AB5F-E87ABDC8FA75}" srcOrd="0" destOrd="0" parTransId="{24CC89BB-9FD3-4FB1-A52B-D952B63DD83E}" sibTransId="{41D6BDEF-0138-4C14-84A1-83DDB7F084CB}"/>
    <dgm:cxn modelId="{482DA688-A74D-4889-B4DB-30C535E50E8E}" type="presOf" srcId="{2003D572-C841-48A0-AAD3-EC91E7F00F04}" destId="{A8695C23-9FDB-4988-BEDB-AE486F6ADFBF}" srcOrd="0" destOrd="1" presId="urn:microsoft.com/office/officeart/2005/8/layout/hList1"/>
    <dgm:cxn modelId="{020F1696-99D5-45A2-B1BE-A7F7E400C10E}" type="presOf" srcId="{03F5A821-9396-40D4-BE62-D7D18B0261BB}" destId="{C4DA6129-25C3-41BF-8FC2-576E1BD0ECC3}" srcOrd="0" destOrd="0" presId="urn:microsoft.com/office/officeart/2005/8/layout/hList1"/>
    <dgm:cxn modelId="{9CD67DB4-5280-489D-B311-6E9E33410EAD}" srcId="{99FE9AA9-2091-4833-A00B-8BA74983DECF}" destId="{250FA400-1665-4954-AEF1-E964E0FE1B2F}" srcOrd="1" destOrd="0" parTransId="{AF7C5AD3-F2D4-4316-BA46-8CFBD689509B}" sibTransId="{C5FEC547-F210-4175-A435-9C5D1EF440AD}"/>
    <dgm:cxn modelId="{B549B6BC-3C6B-4159-9834-306C9204E2DF}" type="presOf" srcId="{C4387389-D29D-492A-84D5-57F3519658DA}" destId="{715F2B47-2864-4FC1-9391-41C9831D326A}" srcOrd="0" destOrd="0" presId="urn:microsoft.com/office/officeart/2005/8/layout/hList1"/>
    <dgm:cxn modelId="{EA172CD4-AAC0-4BF9-99DC-BFCFFE2DCC78}" srcId="{C4387389-D29D-492A-84D5-57F3519658DA}" destId="{1218EB11-6D17-4A25-B93C-656AF3F80CDA}" srcOrd="3" destOrd="0" parTransId="{EE98D39E-3787-4640-AB99-B6B09CF6F3C2}" sibTransId="{C326809B-2A4F-45D2-A808-3405E89899F9}"/>
    <dgm:cxn modelId="{92AD6AD5-C5AA-44F7-A40E-EAB8251C4F7C}" type="presOf" srcId="{250FA400-1665-4954-AEF1-E964E0FE1B2F}" destId="{52206226-3978-40DF-910E-01F19E858095}" srcOrd="0" destOrd="1" presId="urn:microsoft.com/office/officeart/2005/8/layout/hList1"/>
    <dgm:cxn modelId="{ACF58BFD-573A-4AB0-89D9-B62582AB97A1}" type="presOf" srcId="{8BBF9FA0-ACF7-4D5C-AB5F-E87ABDC8FA75}" destId="{A8695C23-9FDB-4988-BEDB-AE486F6ADFBF}" srcOrd="0" destOrd="0" presId="urn:microsoft.com/office/officeart/2005/8/layout/hList1"/>
    <dgm:cxn modelId="{4F0E14F6-92E6-488A-A07C-67690BB15843}" type="presParOf" srcId="{C4DA6129-25C3-41BF-8FC2-576E1BD0ECC3}" destId="{7DE8890A-E623-409D-AE98-457B7AC7C6AC}" srcOrd="0" destOrd="0" presId="urn:microsoft.com/office/officeart/2005/8/layout/hList1"/>
    <dgm:cxn modelId="{A30901A8-E2DF-4FA4-AC69-D28FAF292703}" type="presParOf" srcId="{7DE8890A-E623-409D-AE98-457B7AC7C6AC}" destId="{715F2B47-2864-4FC1-9391-41C9831D326A}" srcOrd="0" destOrd="0" presId="urn:microsoft.com/office/officeart/2005/8/layout/hList1"/>
    <dgm:cxn modelId="{5013D0CF-6298-42B0-B3F3-FBC47F4AEAC8}" type="presParOf" srcId="{7DE8890A-E623-409D-AE98-457B7AC7C6AC}" destId="{A8695C23-9FDB-4988-BEDB-AE486F6ADFBF}" srcOrd="1" destOrd="0" presId="urn:microsoft.com/office/officeart/2005/8/layout/hList1"/>
    <dgm:cxn modelId="{FF607339-D0F0-404D-BE63-0E85EA905A6B}" type="presParOf" srcId="{C4DA6129-25C3-41BF-8FC2-576E1BD0ECC3}" destId="{FA774498-3C57-491C-BBD6-5E4B54678E0E}" srcOrd="1" destOrd="0" presId="urn:microsoft.com/office/officeart/2005/8/layout/hList1"/>
    <dgm:cxn modelId="{67A95EF7-76DC-46FF-B653-C2171A221830}" type="presParOf" srcId="{C4DA6129-25C3-41BF-8FC2-576E1BD0ECC3}" destId="{D12BD1E2-482A-44D8-9559-945A3995ECC2}" srcOrd="2" destOrd="0" presId="urn:microsoft.com/office/officeart/2005/8/layout/hList1"/>
    <dgm:cxn modelId="{0BFD69D4-163F-4D4F-9542-CFB42B6BFA8C}" type="presParOf" srcId="{D12BD1E2-482A-44D8-9559-945A3995ECC2}" destId="{D529ABAD-D199-408A-8F7B-DE823360F83C}" srcOrd="0" destOrd="0" presId="urn:microsoft.com/office/officeart/2005/8/layout/hList1"/>
    <dgm:cxn modelId="{C24E6746-6A1A-456F-8979-F04C6BFB8E52}" type="presParOf" srcId="{D12BD1E2-482A-44D8-9559-945A3995ECC2}" destId="{52206226-3978-40DF-910E-01F19E85809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5F2B47-2864-4FC1-9391-41C9831D326A}">
      <dsp:nvSpPr>
        <dsp:cNvPr id="0" name=""/>
        <dsp:cNvSpPr/>
      </dsp:nvSpPr>
      <dsp:spPr>
        <a:xfrm>
          <a:off x="42" y="12209"/>
          <a:ext cx="4101941" cy="15264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marL="0" lvl="0" indent="0" algn="ctr" defTabSz="1022350">
            <a:lnSpc>
              <a:spcPct val="90000"/>
            </a:lnSpc>
            <a:spcBef>
              <a:spcPct val="0"/>
            </a:spcBef>
            <a:spcAft>
              <a:spcPct val="35000"/>
            </a:spcAft>
            <a:buNone/>
          </a:pPr>
          <a:r>
            <a:rPr lang="en-US" sz="2300" kern="1200" dirty="0"/>
            <a:t>Data collection, pre-processing, and feature engineering</a:t>
          </a:r>
        </a:p>
      </dsp:txBody>
      <dsp:txXfrm>
        <a:off x="42" y="12209"/>
        <a:ext cx="4101941" cy="1526400"/>
      </dsp:txXfrm>
    </dsp:sp>
    <dsp:sp modelId="{A8695C23-9FDB-4988-BEDB-AE486F6ADFBF}">
      <dsp:nvSpPr>
        <dsp:cNvPr id="0" name=""/>
        <dsp:cNvSpPr/>
      </dsp:nvSpPr>
      <dsp:spPr>
        <a:xfrm>
          <a:off x="0" y="1550819"/>
          <a:ext cx="4101941" cy="23277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a:t>Training data are not representative of the population of interest</a:t>
          </a:r>
        </a:p>
        <a:p>
          <a:pPr marL="171450" lvl="1" indent="-171450" algn="l" defTabSz="800100">
            <a:lnSpc>
              <a:spcPct val="90000"/>
            </a:lnSpc>
            <a:spcBef>
              <a:spcPct val="0"/>
            </a:spcBef>
            <a:spcAft>
              <a:spcPct val="15000"/>
            </a:spcAft>
            <a:buChar char="•"/>
          </a:pPr>
          <a:r>
            <a:rPr lang="en-US" sz="1800" kern="1200" dirty="0"/>
            <a:t>Data are collected from sources that are based on biased assumptions</a:t>
          </a:r>
        </a:p>
        <a:p>
          <a:pPr marL="171450" lvl="1" indent="-171450" algn="l" defTabSz="800100">
            <a:lnSpc>
              <a:spcPct val="90000"/>
            </a:lnSpc>
            <a:spcBef>
              <a:spcPct val="0"/>
            </a:spcBef>
            <a:spcAft>
              <a:spcPct val="15000"/>
            </a:spcAft>
            <a:buChar char="•"/>
          </a:pPr>
          <a:r>
            <a:rPr lang="en-US" sz="1800" kern="1200" dirty="0"/>
            <a:t>There are missing data</a:t>
          </a:r>
        </a:p>
        <a:p>
          <a:pPr marL="171450" lvl="1" indent="-171450" algn="l" defTabSz="800100">
            <a:lnSpc>
              <a:spcPct val="90000"/>
            </a:lnSpc>
            <a:spcBef>
              <a:spcPct val="0"/>
            </a:spcBef>
            <a:spcAft>
              <a:spcPct val="15000"/>
            </a:spcAft>
            <a:buChar char="•"/>
          </a:pPr>
          <a:r>
            <a:rPr lang="en-US" sz="1800" kern="1200" dirty="0"/>
            <a:t>Data are partitioned (i.e., split into training/test datasets) inappropriately</a:t>
          </a:r>
        </a:p>
      </dsp:txBody>
      <dsp:txXfrm>
        <a:off x="0" y="1550819"/>
        <a:ext cx="4101941" cy="2327760"/>
      </dsp:txXfrm>
    </dsp:sp>
    <dsp:sp modelId="{D529ABAD-D199-408A-8F7B-DE823360F83C}">
      <dsp:nvSpPr>
        <dsp:cNvPr id="0" name=""/>
        <dsp:cNvSpPr/>
      </dsp:nvSpPr>
      <dsp:spPr>
        <a:xfrm>
          <a:off x="4676298" y="0"/>
          <a:ext cx="4101941" cy="15264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marL="0" lvl="0" indent="0" algn="ctr" defTabSz="1022350">
            <a:lnSpc>
              <a:spcPct val="90000"/>
            </a:lnSpc>
            <a:spcBef>
              <a:spcPct val="0"/>
            </a:spcBef>
            <a:spcAft>
              <a:spcPct val="35000"/>
            </a:spcAft>
            <a:buNone/>
          </a:pPr>
          <a:r>
            <a:rPr lang="en-US" sz="2300" kern="1200" dirty="0"/>
            <a:t>ML Model Validation</a:t>
          </a:r>
        </a:p>
      </dsp:txBody>
      <dsp:txXfrm>
        <a:off x="4676298" y="0"/>
        <a:ext cx="4101941" cy="1526400"/>
      </dsp:txXfrm>
    </dsp:sp>
    <dsp:sp modelId="{52206226-3978-40DF-910E-01F19E858095}">
      <dsp:nvSpPr>
        <dsp:cNvPr id="0" name=""/>
        <dsp:cNvSpPr/>
      </dsp:nvSpPr>
      <dsp:spPr>
        <a:xfrm>
          <a:off x="4676255" y="1550819"/>
          <a:ext cx="4101941" cy="23277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a:t>Evaluating model quality through assessing performance on the training data alone</a:t>
          </a:r>
        </a:p>
        <a:p>
          <a:pPr marL="171450" lvl="1" indent="-171450" algn="l" defTabSz="800100">
            <a:lnSpc>
              <a:spcPct val="90000"/>
            </a:lnSpc>
            <a:spcBef>
              <a:spcPct val="0"/>
            </a:spcBef>
            <a:spcAft>
              <a:spcPct val="15000"/>
            </a:spcAft>
            <a:buChar char="•"/>
          </a:pPr>
          <a:r>
            <a:rPr lang="en-US" sz="1800" kern="1200" dirty="0"/>
            <a:t>Evaluating only the accuracy of the model on an unbalanced/biased dataset (e.g., rare event modeling)</a:t>
          </a:r>
        </a:p>
      </dsp:txBody>
      <dsp:txXfrm>
        <a:off x="4676255" y="1550819"/>
        <a:ext cx="4101941" cy="232776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46325" cy="496700"/>
          </a:xfrm>
          <a:prstGeom prst="rect">
            <a:avLst/>
          </a:prstGeom>
        </p:spPr>
        <p:txBody>
          <a:bodyPr vert="horz" lIns="81691" tIns="40845" rIns="81691" bIns="40845" rtlCol="0"/>
          <a:lstStyle>
            <a:lvl1pPr algn="l">
              <a:defRPr sz="1000"/>
            </a:lvl1pPr>
          </a:lstStyle>
          <a:p>
            <a:pPr>
              <a:defRPr/>
            </a:pPr>
            <a:endParaRPr lang="en-US"/>
          </a:p>
        </p:txBody>
      </p:sp>
      <p:sp>
        <p:nvSpPr>
          <p:cNvPr id="3" name="Date Placeholder 2"/>
          <p:cNvSpPr>
            <a:spLocks noGrp="1"/>
          </p:cNvSpPr>
          <p:nvPr>
            <p:ph type="dt" sz="quarter" idx="1"/>
          </p:nvPr>
        </p:nvSpPr>
        <p:spPr>
          <a:xfrm>
            <a:off x="3849924" y="2"/>
            <a:ext cx="2946325" cy="496700"/>
          </a:xfrm>
          <a:prstGeom prst="rect">
            <a:avLst/>
          </a:prstGeom>
        </p:spPr>
        <p:txBody>
          <a:bodyPr vert="horz" lIns="81691" tIns="40845" rIns="81691" bIns="40845" rtlCol="0"/>
          <a:lstStyle>
            <a:lvl1pPr algn="r">
              <a:defRPr sz="1000"/>
            </a:lvl1pPr>
          </a:lstStyle>
          <a:p>
            <a:pPr>
              <a:defRPr/>
            </a:pPr>
            <a:fld id="{2447260B-E809-401B-B3AE-474F6857B9EF}" type="datetimeFigureOut">
              <a:rPr lang="en-US"/>
              <a:pPr>
                <a:defRPr/>
              </a:pPr>
              <a:t>10/5/2023</a:t>
            </a:fld>
            <a:endParaRPr lang="en-US" dirty="0"/>
          </a:p>
        </p:txBody>
      </p:sp>
      <p:sp>
        <p:nvSpPr>
          <p:cNvPr id="4" name="Footer Placeholder 3"/>
          <p:cNvSpPr>
            <a:spLocks noGrp="1"/>
          </p:cNvSpPr>
          <p:nvPr>
            <p:ph type="ftr" sz="quarter" idx="2"/>
          </p:nvPr>
        </p:nvSpPr>
        <p:spPr>
          <a:xfrm>
            <a:off x="1" y="9428465"/>
            <a:ext cx="2946325" cy="496700"/>
          </a:xfrm>
          <a:prstGeom prst="rect">
            <a:avLst/>
          </a:prstGeom>
        </p:spPr>
        <p:txBody>
          <a:bodyPr vert="horz" lIns="81691" tIns="40845" rIns="81691" bIns="40845" rtlCol="0" anchor="b"/>
          <a:lstStyle>
            <a:lvl1pPr algn="l">
              <a:defRPr sz="1000"/>
            </a:lvl1pPr>
          </a:lstStyle>
          <a:p>
            <a:pPr>
              <a:defRPr/>
            </a:pPr>
            <a:endParaRPr lang="en-US"/>
          </a:p>
        </p:txBody>
      </p:sp>
      <p:sp>
        <p:nvSpPr>
          <p:cNvPr id="5" name="Slide Number Placeholder 4"/>
          <p:cNvSpPr>
            <a:spLocks noGrp="1"/>
          </p:cNvSpPr>
          <p:nvPr>
            <p:ph type="sldNum" sz="quarter" idx="3"/>
          </p:nvPr>
        </p:nvSpPr>
        <p:spPr>
          <a:xfrm>
            <a:off x="3849924" y="9428465"/>
            <a:ext cx="2946325" cy="496700"/>
          </a:xfrm>
          <a:prstGeom prst="rect">
            <a:avLst/>
          </a:prstGeom>
        </p:spPr>
        <p:txBody>
          <a:bodyPr vert="horz" lIns="81691" tIns="40845" rIns="81691" bIns="40845" rtlCol="0" anchor="b"/>
          <a:lstStyle>
            <a:lvl1pPr algn="r">
              <a:defRPr sz="1000"/>
            </a:lvl1pPr>
          </a:lstStyle>
          <a:p>
            <a:pPr>
              <a:defRPr/>
            </a:pPr>
            <a:fld id="{5A13D4B8-F0D2-4176-93C7-0EA9900B45D7}" type="slidenum">
              <a:rPr lang="en-US"/>
              <a:pPr>
                <a:defRPr/>
              </a:pPr>
              <a:t>‹#›</a:t>
            </a:fld>
            <a:endParaRPr lang="en-US" dirty="0"/>
          </a:p>
        </p:txBody>
      </p:sp>
    </p:spTree>
    <p:extLst>
      <p:ext uri="{BB962C8B-B14F-4D97-AF65-F5344CB8AC3E}">
        <p14:creationId xmlns:p14="http://schemas.microsoft.com/office/powerpoint/2010/main" val="19131932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1"/>
          <p:cNvSpPr>
            <a:spLocks noGrp="1" noRot="1" noChangeAspect="1" noChangeArrowheads="1"/>
          </p:cNvSpPr>
          <p:nvPr>
            <p:ph type="sldImg"/>
          </p:nvPr>
        </p:nvSpPr>
        <p:spPr bwMode="auto">
          <a:xfrm>
            <a:off x="917575" y="754063"/>
            <a:ext cx="4960938" cy="3721100"/>
          </a:xfrm>
          <a:prstGeom prst="rect">
            <a:avLst/>
          </a:prstGeom>
          <a:noFill/>
          <a:ln w="9525">
            <a:noFill/>
            <a:round/>
            <a:headEnd/>
            <a:tailEnd/>
          </a:ln>
        </p:spPr>
      </p:sp>
      <p:sp>
        <p:nvSpPr>
          <p:cNvPr id="2050" name="Rectangle 2"/>
          <p:cNvSpPr>
            <a:spLocks noGrp="1" noChangeArrowheads="1"/>
          </p:cNvSpPr>
          <p:nvPr>
            <p:ph type="body"/>
          </p:nvPr>
        </p:nvSpPr>
        <p:spPr bwMode="auto">
          <a:xfrm>
            <a:off x="679483" y="4714970"/>
            <a:ext cx="5437284" cy="4465882"/>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ru-RU" noProof="0"/>
          </a:p>
        </p:txBody>
      </p:sp>
      <p:sp>
        <p:nvSpPr>
          <p:cNvPr id="2051" name="Rectangle 3"/>
          <p:cNvSpPr>
            <a:spLocks noGrp="1" noChangeArrowheads="1"/>
          </p:cNvSpPr>
          <p:nvPr>
            <p:ph type="hdr"/>
          </p:nvPr>
        </p:nvSpPr>
        <p:spPr bwMode="auto">
          <a:xfrm>
            <a:off x="0" y="0"/>
            <a:ext cx="2949181" cy="49522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2" name="Rectangle 4"/>
          <p:cNvSpPr>
            <a:spLocks noGrp="1" noChangeArrowheads="1"/>
          </p:cNvSpPr>
          <p:nvPr>
            <p:ph type="dt"/>
          </p:nvPr>
        </p:nvSpPr>
        <p:spPr bwMode="auto">
          <a:xfrm>
            <a:off x="3847068" y="0"/>
            <a:ext cx="2949181" cy="49522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3" name="Rectangle 5"/>
          <p:cNvSpPr>
            <a:spLocks noGrp="1" noChangeArrowheads="1"/>
          </p:cNvSpPr>
          <p:nvPr>
            <p:ph type="ftr"/>
          </p:nvPr>
        </p:nvSpPr>
        <p:spPr bwMode="auto">
          <a:xfrm>
            <a:off x="0" y="9429938"/>
            <a:ext cx="2949181" cy="49522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4" name="Rectangle 6"/>
          <p:cNvSpPr>
            <a:spLocks noGrp="1" noChangeArrowheads="1"/>
          </p:cNvSpPr>
          <p:nvPr>
            <p:ph type="sldNum"/>
          </p:nvPr>
        </p:nvSpPr>
        <p:spPr bwMode="auto">
          <a:xfrm>
            <a:off x="3847068" y="9429938"/>
            <a:ext cx="2949181" cy="49522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fld id="{D3E9CFB9-F6A3-4C83-B073-D328CD2C617A}" type="slidenum">
              <a:rPr lang="ru-RU"/>
              <a:pPr>
                <a:defRPr/>
              </a:pPr>
              <a:t>‹#›</a:t>
            </a:fld>
            <a:endParaRPr lang="ru-RU"/>
          </a:p>
        </p:txBody>
      </p:sp>
    </p:spTree>
    <p:extLst>
      <p:ext uri="{BB962C8B-B14F-4D97-AF65-F5344CB8AC3E}">
        <p14:creationId xmlns:p14="http://schemas.microsoft.com/office/powerpoint/2010/main" val="76674467"/>
      </p:ext>
    </p:extLst>
  </p:cSld>
  <p:clrMap bg1="lt1" tx1="dk1" bg2="lt2" tx2="dk2" accent1="accent1" accent2="accent2" accent3="accent3" accent4="accent4" accent5="accent5" accent6="accent6" hlink="hlink" folHlink="folHlink"/>
  <p:hf dt="0"/>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p:nvPr>
        </p:nvSpPr>
        <p:spPr>
          <a:noFill/>
        </p:spPr>
        <p:txBody>
          <a:bodyPr/>
          <a:lstStyle/>
          <a:p>
            <a:fld id="{98D1E30A-5FA3-4C7D-9DE1-BC4F3C769BF1}" type="slidenum">
              <a:rPr lang="ru-RU" smtClean="0"/>
              <a:pPr/>
              <a:t>1</a:t>
            </a:fld>
            <a:endParaRPr lang="ru-RU"/>
          </a:p>
        </p:txBody>
      </p:sp>
      <p:sp>
        <p:nvSpPr>
          <p:cNvPr id="11267" name="Rectangle 1"/>
          <p:cNvSpPr>
            <a:spLocks noGrp="1" noRot="1" noChangeAspect="1" noChangeArrowheads="1" noTextEdit="1"/>
          </p:cNvSpPr>
          <p:nvPr>
            <p:ph type="sldImg"/>
          </p:nvPr>
        </p:nvSpPr>
        <p:spPr>
          <a:xfrm>
            <a:off x="917575" y="754063"/>
            <a:ext cx="4962525" cy="3722687"/>
          </a:xfrm>
          <a:solidFill>
            <a:srgbClr val="FFFFFF"/>
          </a:solidFill>
          <a:ln>
            <a:solidFill>
              <a:srgbClr val="000000"/>
            </a:solidFill>
            <a:miter lim="800000"/>
          </a:ln>
        </p:spPr>
      </p:sp>
      <p:sp>
        <p:nvSpPr>
          <p:cNvPr id="11268" name="Rectangle 2"/>
          <p:cNvSpPr>
            <a:spLocks noGrp="1" noChangeArrowheads="1"/>
          </p:cNvSpPr>
          <p:nvPr>
            <p:ph type="body" idx="1"/>
          </p:nvPr>
        </p:nvSpPr>
        <p:spPr>
          <a:xfrm>
            <a:off x="679483" y="4714971"/>
            <a:ext cx="5438711" cy="4467354"/>
          </a:xfrm>
          <a:noFill/>
          <a:ln/>
        </p:spPr>
        <p:txBody>
          <a:bodyPr wrap="none" anchor="ctr"/>
          <a:lstStyle/>
          <a:p>
            <a:pPr eaLnBrk="1" hangingPunct="1"/>
            <a:endParaRPr lang="ru-RU" dirty="0"/>
          </a:p>
        </p:txBody>
      </p:sp>
    </p:spTree>
    <p:extLst>
      <p:ext uri="{BB962C8B-B14F-4D97-AF65-F5344CB8AC3E}">
        <p14:creationId xmlns:p14="http://schemas.microsoft.com/office/powerpoint/2010/main" val="27299850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11</a:t>
            </a:fld>
            <a:endParaRPr lang="ru-RU"/>
          </a:p>
        </p:txBody>
      </p:sp>
    </p:spTree>
    <p:extLst>
      <p:ext uri="{BB962C8B-B14F-4D97-AF65-F5344CB8AC3E}">
        <p14:creationId xmlns:p14="http://schemas.microsoft.com/office/powerpoint/2010/main" val="1247114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a:extLst>
              <a:ext uri="{FF2B5EF4-FFF2-40B4-BE49-F238E27FC236}">
                <a16:creationId xmlns:a16="http://schemas.microsoft.com/office/drawing/2014/main" id="{B0CDB31D-6E5A-8419-B84E-7737CE879974}"/>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B0665B46-EA86-7CD8-0CBC-9D365DAAE723}"/>
              </a:ext>
            </a:extLst>
          </p:cNvPr>
          <p:cNvSpPr>
            <a:spLocks noGrp="1"/>
          </p:cNvSpPr>
          <p:nvPr>
            <p:ph type="body" idx="1"/>
          </p:nvPr>
        </p:nvSpPr>
        <p:spPr>
          <a:xfrm>
            <a:off x="685800" y="3060700"/>
            <a:ext cx="5657850" cy="5692775"/>
          </a:xfrm>
        </p:spPr>
        <p:txBody>
          <a:bodyPr wrap="square" numCol="1" anchor="t" anchorCtr="0" compatLnSpc="1">
            <a:prstTxWarp prst="textNoShape">
              <a:avLst/>
            </a:prstTxWarp>
          </a:bodyPr>
          <a:lstStyle/>
          <a:p>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8912578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a:extLst>
              <a:ext uri="{FF2B5EF4-FFF2-40B4-BE49-F238E27FC236}">
                <a16:creationId xmlns:a16="http://schemas.microsoft.com/office/drawing/2014/main" id="{B0CDB31D-6E5A-8419-B84E-7737CE879974}"/>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B0665B46-EA86-7CD8-0CBC-9D365DAAE723}"/>
              </a:ext>
            </a:extLst>
          </p:cNvPr>
          <p:cNvSpPr>
            <a:spLocks noGrp="1"/>
          </p:cNvSpPr>
          <p:nvPr>
            <p:ph type="body" idx="1"/>
          </p:nvPr>
        </p:nvSpPr>
        <p:spPr>
          <a:xfrm>
            <a:off x="685800" y="3060700"/>
            <a:ext cx="5657850" cy="5692775"/>
          </a:xfrm>
        </p:spPr>
        <p:txBody>
          <a:bodyPr wrap="square" numCol="1" anchor="t" anchorCtr="0" compatLnSpc="1">
            <a:prstTxWarp prst="textNoShape">
              <a:avLst/>
            </a:prstTxWarp>
          </a:bodyPr>
          <a:lstStyle/>
          <a:p>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37525228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a:extLst>
              <a:ext uri="{FF2B5EF4-FFF2-40B4-BE49-F238E27FC236}">
                <a16:creationId xmlns:a16="http://schemas.microsoft.com/office/drawing/2014/main" id="{4D4A26C0-F8BC-878B-61DA-3E12C01383EF}"/>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4" name="Notes Placeholder 2">
            <a:extLst>
              <a:ext uri="{FF2B5EF4-FFF2-40B4-BE49-F238E27FC236}">
                <a16:creationId xmlns:a16="http://schemas.microsoft.com/office/drawing/2014/main" id="{F8B366B2-DA03-E5FC-7620-65234CB80E6E}"/>
              </a:ext>
            </a:extLst>
          </p:cNvPr>
          <p:cNvSpPr>
            <a:spLocks noGrp="1"/>
          </p:cNvSpPr>
          <p:nvPr>
            <p:ph type="body" idx="1"/>
          </p:nvPr>
        </p:nvSpPr>
        <p:spPr bwMode="auto">
          <a:xfrm>
            <a:off x="685800" y="3060700"/>
            <a:ext cx="5657850" cy="58562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ea typeface="ＭＳ Ｐゴシック" panose="020B0600070205080204"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a:extLst>
              <a:ext uri="{FF2B5EF4-FFF2-40B4-BE49-F238E27FC236}">
                <a16:creationId xmlns:a16="http://schemas.microsoft.com/office/drawing/2014/main" id="{108486F4-9F1A-0854-583A-180DA3619D0B}"/>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D34A0F95-5D31-A00D-6A9B-77E308B50524}"/>
              </a:ext>
            </a:extLst>
          </p:cNvPr>
          <p:cNvSpPr>
            <a:spLocks noGrp="1"/>
          </p:cNvSpPr>
          <p:nvPr>
            <p:ph type="body" idx="1"/>
          </p:nvPr>
        </p:nvSpPr>
        <p:spPr>
          <a:xfrm>
            <a:off x="685800" y="3060700"/>
            <a:ext cx="5657850" cy="5670550"/>
          </a:xfrm>
        </p:spPr>
        <p:txBody>
          <a:bodyPr wrap="square" numCol="1" anchor="t" anchorCtr="0" compatLnSpc="1">
            <a:prstTxWarp prst="textNoShape">
              <a:avLst/>
            </a:prstTxWarp>
          </a:bodyPr>
          <a:lstStyle/>
          <a:p>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23212454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a:extLst>
              <a:ext uri="{FF2B5EF4-FFF2-40B4-BE49-F238E27FC236}">
                <a16:creationId xmlns:a16="http://schemas.microsoft.com/office/drawing/2014/main" id="{23535A9F-19ED-1879-9B79-7C15690F174B}"/>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8" name="Notes Placeholder 2">
            <a:extLst>
              <a:ext uri="{FF2B5EF4-FFF2-40B4-BE49-F238E27FC236}">
                <a16:creationId xmlns:a16="http://schemas.microsoft.com/office/drawing/2014/main" id="{3F25610C-BD97-AF0F-920B-F02A5CBF4DA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31250330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a:extLst>
              <a:ext uri="{FF2B5EF4-FFF2-40B4-BE49-F238E27FC236}">
                <a16:creationId xmlns:a16="http://schemas.microsoft.com/office/drawing/2014/main" id="{23535A9F-19ED-1879-9B79-7C15690F174B}"/>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8" name="Notes Placeholder 2">
            <a:extLst>
              <a:ext uri="{FF2B5EF4-FFF2-40B4-BE49-F238E27FC236}">
                <a16:creationId xmlns:a16="http://schemas.microsoft.com/office/drawing/2014/main" id="{3F25610C-BD97-AF0F-920B-F02A5CBF4DA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20300057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a:extLst>
              <a:ext uri="{FF2B5EF4-FFF2-40B4-BE49-F238E27FC236}">
                <a16:creationId xmlns:a16="http://schemas.microsoft.com/office/drawing/2014/main" id="{23535A9F-19ED-1879-9B79-7C15690F174B}"/>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8" name="Notes Placeholder 2">
            <a:extLst>
              <a:ext uri="{FF2B5EF4-FFF2-40B4-BE49-F238E27FC236}">
                <a16:creationId xmlns:a16="http://schemas.microsoft.com/office/drawing/2014/main" id="{3F25610C-BD97-AF0F-920B-F02A5CBF4DA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22189875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1400">
                <a:solidFill>
                  <a:srgbClr val="E6BBFA"/>
                </a:solidFill>
                <a:latin typeface="Times" panose="02020603050405020304" pitchFamily="18" charset="0"/>
              </a:defRPr>
            </a:lvl1pPr>
            <a:lvl2pPr marL="742950" indent="-285750">
              <a:defRPr sz="1400">
                <a:solidFill>
                  <a:srgbClr val="E6BBFA"/>
                </a:solidFill>
                <a:latin typeface="Times" panose="02020603050405020304" pitchFamily="18" charset="0"/>
              </a:defRPr>
            </a:lvl2pPr>
            <a:lvl3pPr marL="1143000" indent="-228600">
              <a:defRPr sz="1400">
                <a:solidFill>
                  <a:srgbClr val="E6BBFA"/>
                </a:solidFill>
                <a:latin typeface="Times" panose="02020603050405020304" pitchFamily="18" charset="0"/>
              </a:defRPr>
            </a:lvl3pPr>
            <a:lvl4pPr marL="1600200" indent="-228600">
              <a:defRPr sz="1400">
                <a:solidFill>
                  <a:srgbClr val="E6BBFA"/>
                </a:solidFill>
                <a:latin typeface="Times" panose="02020603050405020304" pitchFamily="18" charset="0"/>
              </a:defRPr>
            </a:lvl4pPr>
            <a:lvl5pPr marL="2057400" indent="-228600">
              <a:defRPr sz="1400">
                <a:solidFill>
                  <a:srgbClr val="E6BBFA"/>
                </a:solidFill>
                <a:latin typeface="Times" panose="02020603050405020304" pitchFamily="18" charset="0"/>
              </a:defRPr>
            </a:lvl5pPr>
            <a:lvl6pPr marL="2514600" indent="-228600" eaLnBrk="0" fontAlgn="base" hangingPunct="0">
              <a:spcBef>
                <a:spcPct val="0"/>
              </a:spcBef>
              <a:spcAft>
                <a:spcPct val="0"/>
              </a:spcAft>
              <a:defRPr sz="1400">
                <a:solidFill>
                  <a:srgbClr val="E6BBFA"/>
                </a:solidFill>
                <a:latin typeface="Times" panose="02020603050405020304" pitchFamily="18" charset="0"/>
              </a:defRPr>
            </a:lvl6pPr>
            <a:lvl7pPr marL="2971800" indent="-228600" eaLnBrk="0" fontAlgn="base" hangingPunct="0">
              <a:spcBef>
                <a:spcPct val="0"/>
              </a:spcBef>
              <a:spcAft>
                <a:spcPct val="0"/>
              </a:spcAft>
              <a:defRPr sz="1400">
                <a:solidFill>
                  <a:srgbClr val="E6BBFA"/>
                </a:solidFill>
                <a:latin typeface="Times" panose="02020603050405020304" pitchFamily="18" charset="0"/>
              </a:defRPr>
            </a:lvl7pPr>
            <a:lvl8pPr marL="3429000" indent="-228600" eaLnBrk="0" fontAlgn="base" hangingPunct="0">
              <a:spcBef>
                <a:spcPct val="0"/>
              </a:spcBef>
              <a:spcAft>
                <a:spcPct val="0"/>
              </a:spcAft>
              <a:defRPr sz="1400">
                <a:solidFill>
                  <a:srgbClr val="E6BBFA"/>
                </a:solidFill>
                <a:latin typeface="Times" panose="02020603050405020304" pitchFamily="18" charset="0"/>
              </a:defRPr>
            </a:lvl8pPr>
            <a:lvl9pPr marL="3886200" indent="-228600" eaLnBrk="0" fontAlgn="base" hangingPunct="0">
              <a:spcBef>
                <a:spcPct val="0"/>
              </a:spcBef>
              <a:spcAft>
                <a:spcPct val="0"/>
              </a:spcAft>
              <a:defRPr sz="1400">
                <a:solidFill>
                  <a:srgbClr val="E6BBFA"/>
                </a:solidFill>
                <a:latin typeface="Times" panose="02020603050405020304" pitchFamily="18" charset="0"/>
              </a:defRPr>
            </a:lvl9pPr>
          </a:lstStyle>
          <a:p>
            <a:fld id="{F80F87FE-988B-4FC1-A2ED-01F39575F2B3}" type="slidenum">
              <a:rPr lang="en-GB" altLang="en-US" sz="1200" smtClean="0">
                <a:solidFill>
                  <a:schemeClr val="tx1"/>
                </a:solidFill>
                <a:latin typeface="Times New Roman" panose="02020603050405020304" pitchFamily="18" charset="0"/>
              </a:rPr>
              <a:pPr/>
              <a:t>26</a:t>
            </a:fld>
            <a:endParaRPr lang="en-GB" altLang="en-US" sz="1200">
              <a:solidFill>
                <a:schemeClr val="tx1"/>
              </a:solidFill>
              <a:latin typeface="Times New Roman" panose="02020603050405020304" pitchFamily="18" charset="0"/>
            </a:endParaRPr>
          </a:p>
        </p:txBody>
      </p:sp>
      <p:sp>
        <p:nvSpPr>
          <p:cNvPr id="214019" name="Rectangle 2"/>
          <p:cNvSpPr>
            <a:spLocks noGrp="1" noRot="1" noChangeAspect="1" noChangeArrowheads="1" noTextEdit="1"/>
          </p:cNvSpPr>
          <p:nvPr>
            <p:ph type="sldImg"/>
          </p:nvPr>
        </p:nvSpPr>
        <p:spPr>
          <a:ln/>
        </p:spPr>
      </p:sp>
      <p:sp>
        <p:nvSpPr>
          <p:cNvPr id="214020"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en-US" altLang="en-US" dirty="0"/>
          </a:p>
        </p:txBody>
      </p:sp>
    </p:spTree>
    <p:extLst>
      <p:ext uri="{BB962C8B-B14F-4D97-AF65-F5344CB8AC3E}">
        <p14:creationId xmlns:p14="http://schemas.microsoft.com/office/powerpoint/2010/main" val="20125420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1400">
                <a:solidFill>
                  <a:srgbClr val="E6BBFA"/>
                </a:solidFill>
                <a:latin typeface="Times" panose="02020603050405020304" pitchFamily="18" charset="0"/>
              </a:defRPr>
            </a:lvl1pPr>
            <a:lvl2pPr marL="742950" indent="-285750">
              <a:defRPr sz="1400">
                <a:solidFill>
                  <a:srgbClr val="E6BBFA"/>
                </a:solidFill>
                <a:latin typeface="Times" panose="02020603050405020304" pitchFamily="18" charset="0"/>
              </a:defRPr>
            </a:lvl2pPr>
            <a:lvl3pPr marL="1143000" indent="-228600">
              <a:defRPr sz="1400">
                <a:solidFill>
                  <a:srgbClr val="E6BBFA"/>
                </a:solidFill>
                <a:latin typeface="Times" panose="02020603050405020304" pitchFamily="18" charset="0"/>
              </a:defRPr>
            </a:lvl3pPr>
            <a:lvl4pPr marL="1600200" indent="-228600">
              <a:defRPr sz="1400">
                <a:solidFill>
                  <a:srgbClr val="E6BBFA"/>
                </a:solidFill>
                <a:latin typeface="Times" panose="02020603050405020304" pitchFamily="18" charset="0"/>
              </a:defRPr>
            </a:lvl4pPr>
            <a:lvl5pPr marL="2057400" indent="-228600">
              <a:defRPr sz="1400">
                <a:solidFill>
                  <a:srgbClr val="E6BBFA"/>
                </a:solidFill>
                <a:latin typeface="Times" panose="02020603050405020304" pitchFamily="18" charset="0"/>
              </a:defRPr>
            </a:lvl5pPr>
            <a:lvl6pPr marL="2514600" indent="-228600" eaLnBrk="0" fontAlgn="base" hangingPunct="0">
              <a:spcBef>
                <a:spcPct val="0"/>
              </a:spcBef>
              <a:spcAft>
                <a:spcPct val="0"/>
              </a:spcAft>
              <a:defRPr sz="1400">
                <a:solidFill>
                  <a:srgbClr val="E6BBFA"/>
                </a:solidFill>
                <a:latin typeface="Times" panose="02020603050405020304" pitchFamily="18" charset="0"/>
              </a:defRPr>
            </a:lvl6pPr>
            <a:lvl7pPr marL="2971800" indent="-228600" eaLnBrk="0" fontAlgn="base" hangingPunct="0">
              <a:spcBef>
                <a:spcPct val="0"/>
              </a:spcBef>
              <a:spcAft>
                <a:spcPct val="0"/>
              </a:spcAft>
              <a:defRPr sz="1400">
                <a:solidFill>
                  <a:srgbClr val="E6BBFA"/>
                </a:solidFill>
                <a:latin typeface="Times" panose="02020603050405020304" pitchFamily="18" charset="0"/>
              </a:defRPr>
            </a:lvl7pPr>
            <a:lvl8pPr marL="3429000" indent="-228600" eaLnBrk="0" fontAlgn="base" hangingPunct="0">
              <a:spcBef>
                <a:spcPct val="0"/>
              </a:spcBef>
              <a:spcAft>
                <a:spcPct val="0"/>
              </a:spcAft>
              <a:defRPr sz="1400">
                <a:solidFill>
                  <a:srgbClr val="E6BBFA"/>
                </a:solidFill>
                <a:latin typeface="Times" panose="02020603050405020304" pitchFamily="18" charset="0"/>
              </a:defRPr>
            </a:lvl8pPr>
            <a:lvl9pPr marL="3886200" indent="-228600" eaLnBrk="0" fontAlgn="base" hangingPunct="0">
              <a:spcBef>
                <a:spcPct val="0"/>
              </a:spcBef>
              <a:spcAft>
                <a:spcPct val="0"/>
              </a:spcAft>
              <a:defRPr sz="1400">
                <a:solidFill>
                  <a:srgbClr val="E6BBFA"/>
                </a:solidFill>
                <a:latin typeface="Times" panose="02020603050405020304" pitchFamily="18" charset="0"/>
              </a:defRPr>
            </a:lvl9pPr>
          </a:lstStyle>
          <a:p>
            <a:fld id="{F80F87FE-988B-4FC1-A2ED-01F39575F2B3}" type="slidenum">
              <a:rPr lang="en-GB" altLang="en-US" sz="1200" smtClean="0">
                <a:solidFill>
                  <a:schemeClr val="tx1"/>
                </a:solidFill>
                <a:latin typeface="Times New Roman" panose="02020603050405020304" pitchFamily="18" charset="0"/>
              </a:rPr>
              <a:pPr/>
              <a:t>27</a:t>
            </a:fld>
            <a:endParaRPr lang="en-GB" altLang="en-US" sz="1200">
              <a:solidFill>
                <a:schemeClr val="tx1"/>
              </a:solidFill>
              <a:latin typeface="Times New Roman" panose="02020603050405020304" pitchFamily="18" charset="0"/>
            </a:endParaRPr>
          </a:p>
        </p:txBody>
      </p:sp>
      <p:sp>
        <p:nvSpPr>
          <p:cNvPr id="214019" name="Rectangle 2"/>
          <p:cNvSpPr>
            <a:spLocks noGrp="1" noRot="1" noChangeAspect="1" noChangeArrowheads="1" noTextEdit="1"/>
          </p:cNvSpPr>
          <p:nvPr>
            <p:ph type="sldImg"/>
          </p:nvPr>
        </p:nvSpPr>
        <p:spPr>
          <a:ln/>
        </p:spPr>
      </p:sp>
      <p:sp>
        <p:nvSpPr>
          <p:cNvPr id="214020"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en-US" altLang="en-US" dirty="0"/>
          </a:p>
        </p:txBody>
      </p:sp>
    </p:spTree>
    <p:extLst>
      <p:ext uri="{BB962C8B-B14F-4D97-AF65-F5344CB8AC3E}">
        <p14:creationId xmlns:p14="http://schemas.microsoft.com/office/powerpoint/2010/main" val="3540446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706438"/>
            <a:ext cx="4646613"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cs typeface="Times New Roman"/>
            </a:endParaRPr>
          </a:p>
        </p:txBody>
      </p:sp>
      <p:sp>
        <p:nvSpPr>
          <p:cNvPr id="4" name="Header Placeholder 3"/>
          <p:cNvSpPr>
            <a:spLocks noGrp="1"/>
          </p:cNvSpPr>
          <p:nvPr>
            <p:ph type="hdr"/>
          </p:nvPr>
        </p:nvSpPr>
        <p:spPr/>
        <p:txBody>
          <a:bodyPr/>
          <a:lstStyle/>
          <a:p>
            <a:pPr marL="0" marR="0" lvl="0" indent="0" algn="l"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
        <p:nvSpPr>
          <p:cNvPr id="5" name="Footer Placeholder 4"/>
          <p:cNvSpPr>
            <a:spLocks noGrp="1"/>
          </p:cNvSpPr>
          <p:nvPr>
            <p:ph type="ftr"/>
          </p:nvPr>
        </p:nvSpPr>
        <p:spPr/>
        <p:txBody>
          <a:bodyPr/>
          <a:lstStyle/>
          <a:p>
            <a:pPr marL="0" marR="0" lvl="0" indent="0" algn="l"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
        <p:nvSpPr>
          <p:cNvPr id="6" name="Slide Number Placeholder 5"/>
          <p:cNvSpPr>
            <a:spLocks noGrp="1"/>
          </p:cNvSpPr>
          <p:nvPr>
            <p:ph type="sldNum"/>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fld id="{D3E9CFB9-F6A3-4C83-B073-D328CD2C617A}" type="slidenum">
              <a:rPr kumimoji="0" lang="ru-RU"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t>2</a:t>
            </a:fld>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Tree>
    <p:extLst>
      <p:ext uri="{BB962C8B-B14F-4D97-AF65-F5344CB8AC3E}">
        <p14:creationId xmlns:p14="http://schemas.microsoft.com/office/powerpoint/2010/main" val="1138878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1400">
                <a:solidFill>
                  <a:srgbClr val="E6BBFA"/>
                </a:solidFill>
                <a:latin typeface="Times" panose="02020603050405020304" pitchFamily="18" charset="0"/>
              </a:defRPr>
            </a:lvl1pPr>
            <a:lvl2pPr marL="742950" indent="-285750">
              <a:defRPr sz="1400">
                <a:solidFill>
                  <a:srgbClr val="E6BBFA"/>
                </a:solidFill>
                <a:latin typeface="Times" panose="02020603050405020304" pitchFamily="18" charset="0"/>
              </a:defRPr>
            </a:lvl2pPr>
            <a:lvl3pPr marL="1143000" indent="-228600">
              <a:defRPr sz="1400">
                <a:solidFill>
                  <a:srgbClr val="E6BBFA"/>
                </a:solidFill>
                <a:latin typeface="Times" panose="02020603050405020304" pitchFamily="18" charset="0"/>
              </a:defRPr>
            </a:lvl3pPr>
            <a:lvl4pPr marL="1600200" indent="-228600">
              <a:defRPr sz="1400">
                <a:solidFill>
                  <a:srgbClr val="E6BBFA"/>
                </a:solidFill>
                <a:latin typeface="Times" panose="02020603050405020304" pitchFamily="18" charset="0"/>
              </a:defRPr>
            </a:lvl4pPr>
            <a:lvl5pPr marL="2057400" indent="-228600">
              <a:defRPr sz="1400">
                <a:solidFill>
                  <a:srgbClr val="E6BBFA"/>
                </a:solidFill>
                <a:latin typeface="Times" panose="02020603050405020304" pitchFamily="18" charset="0"/>
              </a:defRPr>
            </a:lvl5pPr>
            <a:lvl6pPr marL="2514600" indent="-228600" eaLnBrk="0" fontAlgn="base" hangingPunct="0">
              <a:spcBef>
                <a:spcPct val="0"/>
              </a:spcBef>
              <a:spcAft>
                <a:spcPct val="0"/>
              </a:spcAft>
              <a:defRPr sz="1400">
                <a:solidFill>
                  <a:srgbClr val="E6BBFA"/>
                </a:solidFill>
                <a:latin typeface="Times" panose="02020603050405020304" pitchFamily="18" charset="0"/>
              </a:defRPr>
            </a:lvl6pPr>
            <a:lvl7pPr marL="2971800" indent="-228600" eaLnBrk="0" fontAlgn="base" hangingPunct="0">
              <a:spcBef>
                <a:spcPct val="0"/>
              </a:spcBef>
              <a:spcAft>
                <a:spcPct val="0"/>
              </a:spcAft>
              <a:defRPr sz="1400">
                <a:solidFill>
                  <a:srgbClr val="E6BBFA"/>
                </a:solidFill>
                <a:latin typeface="Times" panose="02020603050405020304" pitchFamily="18" charset="0"/>
              </a:defRPr>
            </a:lvl7pPr>
            <a:lvl8pPr marL="3429000" indent="-228600" eaLnBrk="0" fontAlgn="base" hangingPunct="0">
              <a:spcBef>
                <a:spcPct val="0"/>
              </a:spcBef>
              <a:spcAft>
                <a:spcPct val="0"/>
              </a:spcAft>
              <a:defRPr sz="1400">
                <a:solidFill>
                  <a:srgbClr val="E6BBFA"/>
                </a:solidFill>
                <a:latin typeface="Times" panose="02020603050405020304" pitchFamily="18" charset="0"/>
              </a:defRPr>
            </a:lvl8pPr>
            <a:lvl9pPr marL="3886200" indent="-228600" eaLnBrk="0" fontAlgn="base" hangingPunct="0">
              <a:spcBef>
                <a:spcPct val="0"/>
              </a:spcBef>
              <a:spcAft>
                <a:spcPct val="0"/>
              </a:spcAft>
              <a:defRPr sz="1400">
                <a:solidFill>
                  <a:srgbClr val="E6BBFA"/>
                </a:solidFill>
                <a:latin typeface="Times" panose="02020603050405020304" pitchFamily="18" charset="0"/>
              </a:defRPr>
            </a:lvl9pPr>
          </a:lstStyle>
          <a:p>
            <a:fld id="{F80F87FE-988B-4FC1-A2ED-01F39575F2B3}" type="slidenum">
              <a:rPr lang="en-GB" altLang="en-US" sz="1200" smtClean="0">
                <a:solidFill>
                  <a:schemeClr val="tx1"/>
                </a:solidFill>
                <a:latin typeface="Times New Roman" panose="02020603050405020304" pitchFamily="18" charset="0"/>
              </a:rPr>
              <a:pPr/>
              <a:t>28</a:t>
            </a:fld>
            <a:endParaRPr lang="en-GB" altLang="en-US" sz="1200">
              <a:solidFill>
                <a:schemeClr val="tx1"/>
              </a:solidFill>
              <a:latin typeface="Times New Roman" panose="02020603050405020304" pitchFamily="18" charset="0"/>
            </a:endParaRPr>
          </a:p>
        </p:txBody>
      </p:sp>
      <p:sp>
        <p:nvSpPr>
          <p:cNvPr id="214019" name="Rectangle 2"/>
          <p:cNvSpPr>
            <a:spLocks noGrp="1" noRot="1" noChangeAspect="1" noChangeArrowheads="1" noTextEdit="1"/>
          </p:cNvSpPr>
          <p:nvPr>
            <p:ph type="sldImg"/>
          </p:nvPr>
        </p:nvSpPr>
        <p:spPr>
          <a:ln/>
        </p:spPr>
      </p:sp>
      <p:sp>
        <p:nvSpPr>
          <p:cNvPr id="214020"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en-US" altLang="en-US" dirty="0"/>
          </a:p>
        </p:txBody>
      </p:sp>
    </p:spTree>
    <p:extLst>
      <p:ext uri="{BB962C8B-B14F-4D97-AF65-F5344CB8AC3E}">
        <p14:creationId xmlns:p14="http://schemas.microsoft.com/office/powerpoint/2010/main" val="24373405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1400">
                <a:solidFill>
                  <a:srgbClr val="E6BBFA"/>
                </a:solidFill>
                <a:latin typeface="Times" panose="02020603050405020304" pitchFamily="18" charset="0"/>
              </a:defRPr>
            </a:lvl1pPr>
            <a:lvl2pPr marL="742950" indent="-285750">
              <a:defRPr sz="1400">
                <a:solidFill>
                  <a:srgbClr val="E6BBFA"/>
                </a:solidFill>
                <a:latin typeface="Times" panose="02020603050405020304" pitchFamily="18" charset="0"/>
              </a:defRPr>
            </a:lvl2pPr>
            <a:lvl3pPr marL="1143000" indent="-228600">
              <a:defRPr sz="1400">
                <a:solidFill>
                  <a:srgbClr val="E6BBFA"/>
                </a:solidFill>
                <a:latin typeface="Times" panose="02020603050405020304" pitchFamily="18" charset="0"/>
              </a:defRPr>
            </a:lvl3pPr>
            <a:lvl4pPr marL="1600200" indent="-228600">
              <a:defRPr sz="1400">
                <a:solidFill>
                  <a:srgbClr val="E6BBFA"/>
                </a:solidFill>
                <a:latin typeface="Times" panose="02020603050405020304" pitchFamily="18" charset="0"/>
              </a:defRPr>
            </a:lvl4pPr>
            <a:lvl5pPr marL="2057400" indent="-228600">
              <a:defRPr sz="1400">
                <a:solidFill>
                  <a:srgbClr val="E6BBFA"/>
                </a:solidFill>
                <a:latin typeface="Times" panose="02020603050405020304" pitchFamily="18" charset="0"/>
              </a:defRPr>
            </a:lvl5pPr>
            <a:lvl6pPr marL="2514600" indent="-228600" eaLnBrk="0" fontAlgn="base" hangingPunct="0">
              <a:spcBef>
                <a:spcPct val="0"/>
              </a:spcBef>
              <a:spcAft>
                <a:spcPct val="0"/>
              </a:spcAft>
              <a:defRPr sz="1400">
                <a:solidFill>
                  <a:srgbClr val="E6BBFA"/>
                </a:solidFill>
                <a:latin typeface="Times" panose="02020603050405020304" pitchFamily="18" charset="0"/>
              </a:defRPr>
            </a:lvl6pPr>
            <a:lvl7pPr marL="2971800" indent="-228600" eaLnBrk="0" fontAlgn="base" hangingPunct="0">
              <a:spcBef>
                <a:spcPct val="0"/>
              </a:spcBef>
              <a:spcAft>
                <a:spcPct val="0"/>
              </a:spcAft>
              <a:defRPr sz="1400">
                <a:solidFill>
                  <a:srgbClr val="E6BBFA"/>
                </a:solidFill>
                <a:latin typeface="Times" panose="02020603050405020304" pitchFamily="18" charset="0"/>
              </a:defRPr>
            </a:lvl7pPr>
            <a:lvl8pPr marL="3429000" indent="-228600" eaLnBrk="0" fontAlgn="base" hangingPunct="0">
              <a:spcBef>
                <a:spcPct val="0"/>
              </a:spcBef>
              <a:spcAft>
                <a:spcPct val="0"/>
              </a:spcAft>
              <a:defRPr sz="1400">
                <a:solidFill>
                  <a:srgbClr val="E6BBFA"/>
                </a:solidFill>
                <a:latin typeface="Times" panose="02020603050405020304" pitchFamily="18" charset="0"/>
              </a:defRPr>
            </a:lvl8pPr>
            <a:lvl9pPr marL="3886200" indent="-228600" eaLnBrk="0" fontAlgn="base" hangingPunct="0">
              <a:spcBef>
                <a:spcPct val="0"/>
              </a:spcBef>
              <a:spcAft>
                <a:spcPct val="0"/>
              </a:spcAft>
              <a:defRPr sz="1400">
                <a:solidFill>
                  <a:srgbClr val="E6BBFA"/>
                </a:solidFill>
                <a:latin typeface="Times" panose="02020603050405020304" pitchFamily="18" charset="0"/>
              </a:defRPr>
            </a:lvl9pPr>
          </a:lstStyle>
          <a:p>
            <a:fld id="{F80F87FE-988B-4FC1-A2ED-01F39575F2B3}" type="slidenum">
              <a:rPr lang="en-GB" altLang="en-US" sz="1200" smtClean="0">
                <a:solidFill>
                  <a:schemeClr val="tx1"/>
                </a:solidFill>
                <a:latin typeface="Times New Roman" panose="02020603050405020304" pitchFamily="18" charset="0"/>
              </a:rPr>
              <a:pPr/>
              <a:t>29</a:t>
            </a:fld>
            <a:endParaRPr lang="en-GB" altLang="en-US" sz="1200">
              <a:solidFill>
                <a:schemeClr val="tx1"/>
              </a:solidFill>
              <a:latin typeface="Times New Roman" panose="02020603050405020304" pitchFamily="18" charset="0"/>
            </a:endParaRPr>
          </a:p>
        </p:txBody>
      </p:sp>
      <p:sp>
        <p:nvSpPr>
          <p:cNvPr id="214019" name="Rectangle 2"/>
          <p:cNvSpPr>
            <a:spLocks noGrp="1" noRot="1" noChangeAspect="1" noChangeArrowheads="1" noTextEdit="1"/>
          </p:cNvSpPr>
          <p:nvPr>
            <p:ph type="sldImg"/>
          </p:nvPr>
        </p:nvSpPr>
        <p:spPr>
          <a:ln/>
        </p:spPr>
      </p:sp>
      <p:sp>
        <p:nvSpPr>
          <p:cNvPr id="214020"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en-US" altLang="en-US" dirty="0"/>
          </a:p>
        </p:txBody>
      </p:sp>
    </p:spTree>
    <p:extLst>
      <p:ext uri="{BB962C8B-B14F-4D97-AF65-F5344CB8AC3E}">
        <p14:creationId xmlns:p14="http://schemas.microsoft.com/office/powerpoint/2010/main" val="41325001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1400">
                <a:solidFill>
                  <a:srgbClr val="E6BBFA"/>
                </a:solidFill>
                <a:latin typeface="Times" panose="02020603050405020304" pitchFamily="18" charset="0"/>
              </a:defRPr>
            </a:lvl1pPr>
            <a:lvl2pPr marL="742950" indent="-285750">
              <a:defRPr sz="1400">
                <a:solidFill>
                  <a:srgbClr val="E6BBFA"/>
                </a:solidFill>
                <a:latin typeface="Times" panose="02020603050405020304" pitchFamily="18" charset="0"/>
              </a:defRPr>
            </a:lvl2pPr>
            <a:lvl3pPr marL="1143000" indent="-228600">
              <a:defRPr sz="1400">
                <a:solidFill>
                  <a:srgbClr val="E6BBFA"/>
                </a:solidFill>
                <a:latin typeface="Times" panose="02020603050405020304" pitchFamily="18" charset="0"/>
              </a:defRPr>
            </a:lvl3pPr>
            <a:lvl4pPr marL="1600200" indent="-228600">
              <a:defRPr sz="1400">
                <a:solidFill>
                  <a:srgbClr val="E6BBFA"/>
                </a:solidFill>
                <a:latin typeface="Times" panose="02020603050405020304" pitchFamily="18" charset="0"/>
              </a:defRPr>
            </a:lvl4pPr>
            <a:lvl5pPr marL="2057400" indent="-228600">
              <a:defRPr sz="1400">
                <a:solidFill>
                  <a:srgbClr val="E6BBFA"/>
                </a:solidFill>
                <a:latin typeface="Times" panose="02020603050405020304" pitchFamily="18" charset="0"/>
              </a:defRPr>
            </a:lvl5pPr>
            <a:lvl6pPr marL="2514600" indent="-228600" eaLnBrk="0" fontAlgn="base" hangingPunct="0">
              <a:spcBef>
                <a:spcPct val="0"/>
              </a:spcBef>
              <a:spcAft>
                <a:spcPct val="0"/>
              </a:spcAft>
              <a:defRPr sz="1400">
                <a:solidFill>
                  <a:srgbClr val="E6BBFA"/>
                </a:solidFill>
                <a:latin typeface="Times" panose="02020603050405020304" pitchFamily="18" charset="0"/>
              </a:defRPr>
            </a:lvl6pPr>
            <a:lvl7pPr marL="2971800" indent="-228600" eaLnBrk="0" fontAlgn="base" hangingPunct="0">
              <a:spcBef>
                <a:spcPct val="0"/>
              </a:spcBef>
              <a:spcAft>
                <a:spcPct val="0"/>
              </a:spcAft>
              <a:defRPr sz="1400">
                <a:solidFill>
                  <a:srgbClr val="E6BBFA"/>
                </a:solidFill>
                <a:latin typeface="Times" panose="02020603050405020304" pitchFamily="18" charset="0"/>
              </a:defRPr>
            </a:lvl7pPr>
            <a:lvl8pPr marL="3429000" indent="-228600" eaLnBrk="0" fontAlgn="base" hangingPunct="0">
              <a:spcBef>
                <a:spcPct val="0"/>
              </a:spcBef>
              <a:spcAft>
                <a:spcPct val="0"/>
              </a:spcAft>
              <a:defRPr sz="1400">
                <a:solidFill>
                  <a:srgbClr val="E6BBFA"/>
                </a:solidFill>
                <a:latin typeface="Times" panose="02020603050405020304" pitchFamily="18" charset="0"/>
              </a:defRPr>
            </a:lvl8pPr>
            <a:lvl9pPr marL="3886200" indent="-228600" eaLnBrk="0" fontAlgn="base" hangingPunct="0">
              <a:spcBef>
                <a:spcPct val="0"/>
              </a:spcBef>
              <a:spcAft>
                <a:spcPct val="0"/>
              </a:spcAft>
              <a:defRPr sz="1400">
                <a:solidFill>
                  <a:srgbClr val="E6BBFA"/>
                </a:solidFill>
                <a:latin typeface="Times" panose="02020603050405020304" pitchFamily="18" charset="0"/>
              </a:defRPr>
            </a:lvl9pPr>
          </a:lstStyle>
          <a:p>
            <a:fld id="{F80F87FE-988B-4FC1-A2ED-01F39575F2B3}" type="slidenum">
              <a:rPr lang="en-GB" altLang="en-US" sz="1200" smtClean="0">
                <a:solidFill>
                  <a:schemeClr val="tx1"/>
                </a:solidFill>
                <a:latin typeface="Times New Roman" panose="02020603050405020304" pitchFamily="18" charset="0"/>
              </a:rPr>
              <a:pPr/>
              <a:t>30</a:t>
            </a:fld>
            <a:endParaRPr lang="en-GB" altLang="en-US" sz="1200">
              <a:solidFill>
                <a:schemeClr val="tx1"/>
              </a:solidFill>
              <a:latin typeface="Times New Roman" panose="02020603050405020304" pitchFamily="18" charset="0"/>
            </a:endParaRPr>
          </a:p>
        </p:txBody>
      </p:sp>
      <p:sp>
        <p:nvSpPr>
          <p:cNvPr id="214019" name="Rectangle 2"/>
          <p:cNvSpPr>
            <a:spLocks noGrp="1" noRot="1" noChangeAspect="1" noChangeArrowheads="1" noTextEdit="1"/>
          </p:cNvSpPr>
          <p:nvPr>
            <p:ph type="sldImg"/>
          </p:nvPr>
        </p:nvSpPr>
        <p:spPr>
          <a:ln/>
        </p:spPr>
      </p:sp>
      <p:sp>
        <p:nvSpPr>
          <p:cNvPr id="214020"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en-US" altLang="en-US" dirty="0"/>
          </a:p>
        </p:txBody>
      </p:sp>
    </p:spTree>
    <p:extLst>
      <p:ext uri="{BB962C8B-B14F-4D97-AF65-F5344CB8AC3E}">
        <p14:creationId xmlns:p14="http://schemas.microsoft.com/office/powerpoint/2010/main" val="34981424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31</a:t>
            </a:fld>
            <a:endParaRPr lang="ru-RU"/>
          </a:p>
        </p:txBody>
      </p:sp>
    </p:spTree>
    <p:extLst>
      <p:ext uri="{BB962C8B-B14F-4D97-AF65-F5344CB8AC3E}">
        <p14:creationId xmlns:p14="http://schemas.microsoft.com/office/powerpoint/2010/main" val="20074529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32</a:t>
            </a:fld>
            <a:endParaRPr lang="ru-RU"/>
          </a:p>
        </p:txBody>
      </p:sp>
    </p:spTree>
    <p:extLst>
      <p:ext uri="{BB962C8B-B14F-4D97-AF65-F5344CB8AC3E}">
        <p14:creationId xmlns:p14="http://schemas.microsoft.com/office/powerpoint/2010/main" val="24059002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1400">
                <a:solidFill>
                  <a:srgbClr val="E6BBFA"/>
                </a:solidFill>
                <a:latin typeface="Times" panose="02020603050405020304" pitchFamily="18" charset="0"/>
              </a:defRPr>
            </a:lvl1pPr>
            <a:lvl2pPr marL="742950" indent="-285750">
              <a:defRPr sz="1400">
                <a:solidFill>
                  <a:srgbClr val="E6BBFA"/>
                </a:solidFill>
                <a:latin typeface="Times" panose="02020603050405020304" pitchFamily="18" charset="0"/>
              </a:defRPr>
            </a:lvl2pPr>
            <a:lvl3pPr marL="1143000" indent="-228600">
              <a:defRPr sz="1400">
                <a:solidFill>
                  <a:srgbClr val="E6BBFA"/>
                </a:solidFill>
                <a:latin typeface="Times" panose="02020603050405020304" pitchFamily="18" charset="0"/>
              </a:defRPr>
            </a:lvl3pPr>
            <a:lvl4pPr marL="1600200" indent="-228600">
              <a:defRPr sz="1400">
                <a:solidFill>
                  <a:srgbClr val="E6BBFA"/>
                </a:solidFill>
                <a:latin typeface="Times" panose="02020603050405020304" pitchFamily="18" charset="0"/>
              </a:defRPr>
            </a:lvl4pPr>
            <a:lvl5pPr marL="2057400" indent="-228600">
              <a:defRPr sz="1400">
                <a:solidFill>
                  <a:srgbClr val="E6BBFA"/>
                </a:solidFill>
                <a:latin typeface="Times" panose="02020603050405020304" pitchFamily="18" charset="0"/>
              </a:defRPr>
            </a:lvl5pPr>
            <a:lvl6pPr marL="2514600" indent="-228600" eaLnBrk="0" fontAlgn="base" hangingPunct="0">
              <a:spcBef>
                <a:spcPct val="0"/>
              </a:spcBef>
              <a:spcAft>
                <a:spcPct val="0"/>
              </a:spcAft>
              <a:defRPr sz="1400">
                <a:solidFill>
                  <a:srgbClr val="E6BBFA"/>
                </a:solidFill>
                <a:latin typeface="Times" panose="02020603050405020304" pitchFamily="18" charset="0"/>
              </a:defRPr>
            </a:lvl6pPr>
            <a:lvl7pPr marL="2971800" indent="-228600" eaLnBrk="0" fontAlgn="base" hangingPunct="0">
              <a:spcBef>
                <a:spcPct val="0"/>
              </a:spcBef>
              <a:spcAft>
                <a:spcPct val="0"/>
              </a:spcAft>
              <a:defRPr sz="1400">
                <a:solidFill>
                  <a:srgbClr val="E6BBFA"/>
                </a:solidFill>
                <a:latin typeface="Times" panose="02020603050405020304" pitchFamily="18" charset="0"/>
              </a:defRPr>
            </a:lvl7pPr>
            <a:lvl8pPr marL="3429000" indent="-228600" eaLnBrk="0" fontAlgn="base" hangingPunct="0">
              <a:spcBef>
                <a:spcPct val="0"/>
              </a:spcBef>
              <a:spcAft>
                <a:spcPct val="0"/>
              </a:spcAft>
              <a:defRPr sz="1400">
                <a:solidFill>
                  <a:srgbClr val="E6BBFA"/>
                </a:solidFill>
                <a:latin typeface="Times" panose="02020603050405020304" pitchFamily="18" charset="0"/>
              </a:defRPr>
            </a:lvl8pPr>
            <a:lvl9pPr marL="3886200" indent="-228600" eaLnBrk="0" fontAlgn="base" hangingPunct="0">
              <a:spcBef>
                <a:spcPct val="0"/>
              </a:spcBef>
              <a:spcAft>
                <a:spcPct val="0"/>
              </a:spcAft>
              <a:defRPr sz="1400">
                <a:solidFill>
                  <a:srgbClr val="E6BBFA"/>
                </a:solidFill>
                <a:latin typeface="Times" panose="02020603050405020304" pitchFamily="18" charset="0"/>
              </a:defRPr>
            </a:lvl9pPr>
          </a:lstStyle>
          <a:p>
            <a:fld id="{5A75A9AB-DD33-43AF-96C1-42509D9ADB7C}" type="slidenum">
              <a:rPr lang="en-GB" altLang="en-US" sz="1200" smtClean="0">
                <a:solidFill>
                  <a:schemeClr val="tx1"/>
                </a:solidFill>
                <a:latin typeface="Times New Roman" panose="02020603050405020304" pitchFamily="18" charset="0"/>
              </a:rPr>
              <a:pPr/>
              <a:t>33</a:t>
            </a:fld>
            <a:endParaRPr lang="en-GB" altLang="en-US" sz="1200">
              <a:solidFill>
                <a:schemeClr val="tx1"/>
              </a:solidFill>
              <a:latin typeface="Times New Roman" panose="02020603050405020304" pitchFamily="18" charset="0"/>
            </a:endParaRPr>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lang="en-GB" altLang="en-US" dirty="0"/>
          </a:p>
        </p:txBody>
      </p:sp>
    </p:spTree>
    <p:extLst>
      <p:ext uri="{BB962C8B-B14F-4D97-AF65-F5344CB8AC3E}">
        <p14:creationId xmlns:p14="http://schemas.microsoft.com/office/powerpoint/2010/main" val="5739629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34</a:t>
            </a:fld>
            <a:endParaRPr lang="ru-RU"/>
          </a:p>
        </p:txBody>
      </p:sp>
    </p:spTree>
    <p:extLst>
      <p:ext uri="{BB962C8B-B14F-4D97-AF65-F5344CB8AC3E}">
        <p14:creationId xmlns:p14="http://schemas.microsoft.com/office/powerpoint/2010/main" val="35440990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1400">
                <a:solidFill>
                  <a:srgbClr val="E6BBFA"/>
                </a:solidFill>
                <a:latin typeface="Times" panose="02020603050405020304" pitchFamily="18" charset="0"/>
              </a:defRPr>
            </a:lvl1pPr>
            <a:lvl2pPr marL="742950" indent="-285750">
              <a:defRPr sz="1400">
                <a:solidFill>
                  <a:srgbClr val="E6BBFA"/>
                </a:solidFill>
                <a:latin typeface="Times" panose="02020603050405020304" pitchFamily="18" charset="0"/>
              </a:defRPr>
            </a:lvl2pPr>
            <a:lvl3pPr marL="1143000" indent="-228600">
              <a:defRPr sz="1400">
                <a:solidFill>
                  <a:srgbClr val="E6BBFA"/>
                </a:solidFill>
                <a:latin typeface="Times" panose="02020603050405020304" pitchFamily="18" charset="0"/>
              </a:defRPr>
            </a:lvl3pPr>
            <a:lvl4pPr marL="1600200" indent="-228600">
              <a:defRPr sz="1400">
                <a:solidFill>
                  <a:srgbClr val="E6BBFA"/>
                </a:solidFill>
                <a:latin typeface="Times" panose="02020603050405020304" pitchFamily="18" charset="0"/>
              </a:defRPr>
            </a:lvl4pPr>
            <a:lvl5pPr marL="2057400" indent="-228600">
              <a:defRPr sz="1400">
                <a:solidFill>
                  <a:srgbClr val="E6BBFA"/>
                </a:solidFill>
                <a:latin typeface="Times" panose="02020603050405020304" pitchFamily="18" charset="0"/>
              </a:defRPr>
            </a:lvl5pPr>
            <a:lvl6pPr marL="2514600" indent="-228600" eaLnBrk="0" fontAlgn="base" hangingPunct="0">
              <a:spcBef>
                <a:spcPct val="0"/>
              </a:spcBef>
              <a:spcAft>
                <a:spcPct val="0"/>
              </a:spcAft>
              <a:defRPr sz="1400">
                <a:solidFill>
                  <a:srgbClr val="E6BBFA"/>
                </a:solidFill>
                <a:latin typeface="Times" panose="02020603050405020304" pitchFamily="18" charset="0"/>
              </a:defRPr>
            </a:lvl6pPr>
            <a:lvl7pPr marL="2971800" indent="-228600" eaLnBrk="0" fontAlgn="base" hangingPunct="0">
              <a:spcBef>
                <a:spcPct val="0"/>
              </a:spcBef>
              <a:spcAft>
                <a:spcPct val="0"/>
              </a:spcAft>
              <a:defRPr sz="1400">
                <a:solidFill>
                  <a:srgbClr val="E6BBFA"/>
                </a:solidFill>
                <a:latin typeface="Times" panose="02020603050405020304" pitchFamily="18" charset="0"/>
              </a:defRPr>
            </a:lvl7pPr>
            <a:lvl8pPr marL="3429000" indent="-228600" eaLnBrk="0" fontAlgn="base" hangingPunct="0">
              <a:spcBef>
                <a:spcPct val="0"/>
              </a:spcBef>
              <a:spcAft>
                <a:spcPct val="0"/>
              </a:spcAft>
              <a:defRPr sz="1400">
                <a:solidFill>
                  <a:srgbClr val="E6BBFA"/>
                </a:solidFill>
                <a:latin typeface="Times" panose="02020603050405020304" pitchFamily="18" charset="0"/>
              </a:defRPr>
            </a:lvl8pPr>
            <a:lvl9pPr marL="3886200" indent="-228600" eaLnBrk="0" fontAlgn="base" hangingPunct="0">
              <a:spcBef>
                <a:spcPct val="0"/>
              </a:spcBef>
              <a:spcAft>
                <a:spcPct val="0"/>
              </a:spcAft>
              <a:defRPr sz="1400">
                <a:solidFill>
                  <a:srgbClr val="E6BBFA"/>
                </a:solidFill>
                <a:latin typeface="Times" panose="02020603050405020304" pitchFamily="18" charset="0"/>
              </a:defRPr>
            </a:lvl9p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fld id="{5A75A9AB-DD33-43AF-96C1-42509D9ADB7C}" type="slidenum">
              <a:rPr kumimoji="0" lang="en-GB" altLang="en-US" sz="1200" b="1"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t>35</a:t>
            </a:fld>
            <a:endParaRPr kumimoji="0" lang="en-GB" altLang="en-US" sz="12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Lucida Sans Unicode" charset="0"/>
            </a:endParaRPr>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en-US" dirty="0"/>
          </a:p>
        </p:txBody>
      </p:sp>
    </p:spTree>
    <p:extLst>
      <p:ext uri="{BB962C8B-B14F-4D97-AF65-F5344CB8AC3E}">
        <p14:creationId xmlns:p14="http://schemas.microsoft.com/office/powerpoint/2010/main" val="8207821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1400">
                <a:solidFill>
                  <a:srgbClr val="E6BBFA"/>
                </a:solidFill>
                <a:latin typeface="Times" panose="02020603050405020304" pitchFamily="18" charset="0"/>
              </a:defRPr>
            </a:lvl1pPr>
            <a:lvl2pPr marL="742950" indent="-285750">
              <a:defRPr sz="1400">
                <a:solidFill>
                  <a:srgbClr val="E6BBFA"/>
                </a:solidFill>
                <a:latin typeface="Times" panose="02020603050405020304" pitchFamily="18" charset="0"/>
              </a:defRPr>
            </a:lvl2pPr>
            <a:lvl3pPr marL="1143000" indent="-228600">
              <a:defRPr sz="1400">
                <a:solidFill>
                  <a:srgbClr val="E6BBFA"/>
                </a:solidFill>
                <a:latin typeface="Times" panose="02020603050405020304" pitchFamily="18" charset="0"/>
              </a:defRPr>
            </a:lvl3pPr>
            <a:lvl4pPr marL="1600200" indent="-228600">
              <a:defRPr sz="1400">
                <a:solidFill>
                  <a:srgbClr val="E6BBFA"/>
                </a:solidFill>
                <a:latin typeface="Times" panose="02020603050405020304" pitchFamily="18" charset="0"/>
              </a:defRPr>
            </a:lvl4pPr>
            <a:lvl5pPr marL="2057400" indent="-228600">
              <a:defRPr sz="1400">
                <a:solidFill>
                  <a:srgbClr val="E6BBFA"/>
                </a:solidFill>
                <a:latin typeface="Times" panose="02020603050405020304" pitchFamily="18" charset="0"/>
              </a:defRPr>
            </a:lvl5pPr>
            <a:lvl6pPr marL="2514600" indent="-228600" eaLnBrk="0" fontAlgn="base" hangingPunct="0">
              <a:spcBef>
                <a:spcPct val="0"/>
              </a:spcBef>
              <a:spcAft>
                <a:spcPct val="0"/>
              </a:spcAft>
              <a:defRPr sz="1400">
                <a:solidFill>
                  <a:srgbClr val="E6BBFA"/>
                </a:solidFill>
                <a:latin typeface="Times" panose="02020603050405020304" pitchFamily="18" charset="0"/>
              </a:defRPr>
            </a:lvl6pPr>
            <a:lvl7pPr marL="2971800" indent="-228600" eaLnBrk="0" fontAlgn="base" hangingPunct="0">
              <a:spcBef>
                <a:spcPct val="0"/>
              </a:spcBef>
              <a:spcAft>
                <a:spcPct val="0"/>
              </a:spcAft>
              <a:defRPr sz="1400">
                <a:solidFill>
                  <a:srgbClr val="E6BBFA"/>
                </a:solidFill>
                <a:latin typeface="Times" panose="02020603050405020304" pitchFamily="18" charset="0"/>
              </a:defRPr>
            </a:lvl7pPr>
            <a:lvl8pPr marL="3429000" indent="-228600" eaLnBrk="0" fontAlgn="base" hangingPunct="0">
              <a:spcBef>
                <a:spcPct val="0"/>
              </a:spcBef>
              <a:spcAft>
                <a:spcPct val="0"/>
              </a:spcAft>
              <a:defRPr sz="1400">
                <a:solidFill>
                  <a:srgbClr val="E6BBFA"/>
                </a:solidFill>
                <a:latin typeface="Times" panose="02020603050405020304" pitchFamily="18" charset="0"/>
              </a:defRPr>
            </a:lvl8pPr>
            <a:lvl9pPr marL="3886200" indent="-228600" eaLnBrk="0" fontAlgn="base" hangingPunct="0">
              <a:spcBef>
                <a:spcPct val="0"/>
              </a:spcBef>
              <a:spcAft>
                <a:spcPct val="0"/>
              </a:spcAft>
              <a:defRPr sz="1400">
                <a:solidFill>
                  <a:srgbClr val="E6BBFA"/>
                </a:solidFill>
                <a:latin typeface="Times" panose="02020603050405020304" pitchFamily="18" charset="0"/>
              </a:defRPr>
            </a:lvl9p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fld id="{5A75A9AB-DD33-43AF-96C1-42509D9ADB7C}" type="slidenum">
              <a:rPr kumimoji="0" lang="en-GB" altLang="en-US" sz="1200" b="1"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t>36</a:t>
            </a:fld>
            <a:endParaRPr kumimoji="0" lang="en-GB" altLang="en-US" sz="12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Lucida Sans Unicode" charset="0"/>
            </a:endParaRPr>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en-US" dirty="0"/>
          </a:p>
        </p:txBody>
      </p:sp>
    </p:spTree>
    <p:extLst>
      <p:ext uri="{BB962C8B-B14F-4D97-AF65-F5344CB8AC3E}">
        <p14:creationId xmlns:p14="http://schemas.microsoft.com/office/powerpoint/2010/main" val="27273733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1400">
                <a:solidFill>
                  <a:srgbClr val="E6BBFA"/>
                </a:solidFill>
                <a:latin typeface="Times" panose="02020603050405020304" pitchFamily="18" charset="0"/>
              </a:defRPr>
            </a:lvl1pPr>
            <a:lvl2pPr marL="742950" indent="-285750">
              <a:defRPr sz="1400">
                <a:solidFill>
                  <a:srgbClr val="E6BBFA"/>
                </a:solidFill>
                <a:latin typeface="Times" panose="02020603050405020304" pitchFamily="18" charset="0"/>
              </a:defRPr>
            </a:lvl2pPr>
            <a:lvl3pPr marL="1143000" indent="-228600">
              <a:defRPr sz="1400">
                <a:solidFill>
                  <a:srgbClr val="E6BBFA"/>
                </a:solidFill>
                <a:latin typeface="Times" panose="02020603050405020304" pitchFamily="18" charset="0"/>
              </a:defRPr>
            </a:lvl3pPr>
            <a:lvl4pPr marL="1600200" indent="-228600">
              <a:defRPr sz="1400">
                <a:solidFill>
                  <a:srgbClr val="E6BBFA"/>
                </a:solidFill>
                <a:latin typeface="Times" panose="02020603050405020304" pitchFamily="18" charset="0"/>
              </a:defRPr>
            </a:lvl4pPr>
            <a:lvl5pPr marL="2057400" indent="-228600">
              <a:defRPr sz="1400">
                <a:solidFill>
                  <a:srgbClr val="E6BBFA"/>
                </a:solidFill>
                <a:latin typeface="Times" panose="02020603050405020304" pitchFamily="18" charset="0"/>
              </a:defRPr>
            </a:lvl5pPr>
            <a:lvl6pPr marL="2514600" indent="-228600" eaLnBrk="0" fontAlgn="base" hangingPunct="0">
              <a:spcBef>
                <a:spcPct val="0"/>
              </a:spcBef>
              <a:spcAft>
                <a:spcPct val="0"/>
              </a:spcAft>
              <a:defRPr sz="1400">
                <a:solidFill>
                  <a:srgbClr val="E6BBFA"/>
                </a:solidFill>
                <a:latin typeface="Times" panose="02020603050405020304" pitchFamily="18" charset="0"/>
              </a:defRPr>
            </a:lvl6pPr>
            <a:lvl7pPr marL="2971800" indent="-228600" eaLnBrk="0" fontAlgn="base" hangingPunct="0">
              <a:spcBef>
                <a:spcPct val="0"/>
              </a:spcBef>
              <a:spcAft>
                <a:spcPct val="0"/>
              </a:spcAft>
              <a:defRPr sz="1400">
                <a:solidFill>
                  <a:srgbClr val="E6BBFA"/>
                </a:solidFill>
                <a:latin typeface="Times" panose="02020603050405020304" pitchFamily="18" charset="0"/>
              </a:defRPr>
            </a:lvl7pPr>
            <a:lvl8pPr marL="3429000" indent="-228600" eaLnBrk="0" fontAlgn="base" hangingPunct="0">
              <a:spcBef>
                <a:spcPct val="0"/>
              </a:spcBef>
              <a:spcAft>
                <a:spcPct val="0"/>
              </a:spcAft>
              <a:defRPr sz="1400">
                <a:solidFill>
                  <a:srgbClr val="E6BBFA"/>
                </a:solidFill>
                <a:latin typeface="Times" panose="02020603050405020304" pitchFamily="18" charset="0"/>
              </a:defRPr>
            </a:lvl8pPr>
            <a:lvl9pPr marL="3886200" indent="-228600" eaLnBrk="0" fontAlgn="base" hangingPunct="0">
              <a:spcBef>
                <a:spcPct val="0"/>
              </a:spcBef>
              <a:spcAft>
                <a:spcPct val="0"/>
              </a:spcAft>
              <a:defRPr sz="1400">
                <a:solidFill>
                  <a:srgbClr val="E6BBFA"/>
                </a:solidFill>
                <a:latin typeface="Times" panose="02020603050405020304" pitchFamily="18" charset="0"/>
              </a:defRPr>
            </a:lvl9pPr>
          </a:lstStyle>
          <a:p>
            <a:fld id="{3D9BF84C-D05F-42B2-8FEB-EC09E5D88410}" type="slidenum">
              <a:rPr lang="en-GB" altLang="en-US" sz="1200" smtClean="0">
                <a:solidFill>
                  <a:schemeClr val="tx1"/>
                </a:solidFill>
                <a:latin typeface="Times New Roman" panose="02020603050405020304" pitchFamily="18" charset="0"/>
              </a:rPr>
              <a:pPr/>
              <a:t>39</a:t>
            </a:fld>
            <a:endParaRPr lang="en-GB" altLang="en-US" sz="1200">
              <a:solidFill>
                <a:schemeClr val="tx1"/>
              </a:solidFill>
              <a:latin typeface="Times New Roman" panose="02020603050405020304" pitchFamily="18" charset="0"/>
            </a:endParaRPr>
          </a:p>
        </p:txBody>
      </p:sp>
      <p:sp>
        <p:nvSpPr>
          <p:cNvPr id="271363" name="Rectangle 2"/>
          <p:cNvSpPr>
            <a:spLocks noGrp="1" noRot="1" noChangeAspect="1" noChangeArrowheads="1" noTextEdit="1"/>
          </p:cNvSpPr>
          <p:nvPr>
            <p:ph type="sldImg"/>
          </p:nvPr>
        </p:nvSpPr>
        <p:spPr>
          <a:ln/>
        </p:spPr>
      </p:sp>
      <p:sp>
        <p:nvSpPr>
          <p:cNvPr id="27136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en-US" altLang="en-US" dirty="0"/>
          </a:p>
        </p:txBody>
      </p:sp>
    </p:spTree>
    <p:extLst>
      <p:ext uri="{BB962C8B-B14F-4D97-AF65-F5344CB8AC3E}">
        <p14:creationId xmlns:p14="http://schemas.microsoft.com/office/powerpoint/2010/main" val="311348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3</a:t>
            </a:fld>
            <a:endParaRPr lang="ru-RU"/>
          </a:p>
        </p:txBody>
      </p:sp>
    </p:spTree>
    <p:extLst>
      <p:ext uri="{BB962C8B-B14F-4D97-AF65-F5344CB8AC3E}">
        <p14:creationId xmlns:p14="http://schemas.microsoft.com/office/powerpoint/2010/main" val="35595222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1400">
                <a:solidFill>
                  <a:srgbClr val="E6BBFA"/>
                </a:solidFill>
                <a:latin typeface="Times" panose="02020603050405020304" pitchFamily="18" charset="0"/>
              </a:defRPr>
            </a:lvl1pPr>
            <a:lvl2pPr marL="742950" indent="-285750">
              <a:defRPr sz="1400">
                <a:solidFill>
                  <a:srgbClr val="E6BBFA"/>
                </a:solidFill>
                <a:latin typeface="Times" panose="02020603050405020304" pitchFamily="18" charset="0"/>
              </a:defRPr>
            </a:lvl2pPr>
            <a:lvl3pPr marL="1143000" indent="-228600">
              <a:defRPr sz="1400">
                <a:solidFill>
                  <a:srgbClr val="E6BBFA"/>
                </a:solidFill>
                <a:latin typeface="Times" panose="02020603050405020304" pitchFamily="18" charset="0"/>
              </a:defRPr>
            </a:lvl3pPr>
            <a:lvl4pPr marL="1600200" indent="-228600">
              <a:defRPr sz="1400">
                <a:solidFill>
                  <a:srgbClr val="E6BBFA"/>
                </a:solidFill>
                <a:latin typeface="Times" panose="02020603050405020304" pitchFamily="18" charset="0"/>
              </a:defRPr>
            </a:lvl4pPr>
            <a:lvl5pPr marL="2057400" indent="-228600">
              <a:defRPr sz="1400">
                <a:solidFill>
                  <a:srgbClr val="E6BBFA"/>
                </a:solidFill>
                <a:latin typeface="Times" panose="02020603050405020304" pitchFamily="18" charset="0"/>
              </a:defRPr>
            </a:lvl5pPr>
            <a:lvl6pPr marL="2514600" indent="-228600" eaLnBrk="0" fontAlgn="base" hangingPunct="0">
              <a:spcBef>
                <a:spcPct val="0"/>
              </a:spcBef>
              <a:spcAft>
                <a:spcPct val="0"/>
              </a:spcAft>
              <a:defRPr sz="1400">
                <a:solidFill>
                  <a:srgbClr val="E6BBFA"/>
                </a:solidFill>
                <a:latin typeface="Times" panose="02020603050405020304" pitchFamily="18" charset="0"/>
              </a:defRPr>
            </a:lvl6pPr>
            <a:lvl7pPr marL="2971800" indent="-228600" eaLnBrk="0" fontAlgn="base" hangingPunct="0">
              <a:spcBef>
                <a:spcPct val="0"/>
              </a:spcBef>
              <a:spcAft>
                <a:spcPct val="0"/>
              </a:spcAft>
              <a:defRPr sz="1400">
                <a:solidFill>
                  <a:srgbClr val="E6BBFA"/>
                </a:solidFill>
                <a:latin typeface="Times" panose="02020603050405020304" pitchFamily="18" charset="0"/>
              </a:defRPr>
            </a:lvl7pPr>
            <a:lvl8pPr marL="3429000" indent="-228600" eaLnBrk="0" fontAlgn="base" hangingPunct="0">
              <a:spcBef>
                <a:spcPct val="0"/>
              </a:spcBef>
              <a:spcAft>
                <a:spcPct val="0"/>
              </a:spcAft>
              <a:defRPr sz="1400">
                <a:solidFill>
                  <a:srgbClr val="E6BBFA"/>
                </a:solidFill>
                <a:latin typeface="Times" panose="02020603050405020304" pitchFamily="18" charset="0"/>
              </a:defRPr>
            </a:lvl8pPr>
            <a:lvl9pPr marL="3886200" indent="-228600" eaLnBrk="0" fontAlgn="base" hangingPunct="0">
              <a:spcBef>
                <a:spcPct val="0"/>
              </a:spcBef>
              <a:spcAft>
                <a:spcPct val="0"/>
              </a:spcAft>
              <a:defRPr sz="1400">
                <a:solidFill>
                  <a:srgbClr val="E6BBFA"/>
                </a:solidFill>
                <a:latin typeface="Times" panose="02020603050405020304" pitchFamily="18" charset="0"/>
              </a:defRPr>
            </a:lvl9pPr>
          </a:lstStyle>
          <a:p>
            <a:fld id="{3D9BF84C-D05F-42B2-8FEB-EC09E5D88410}" type="slidenum">
              <a:rPr lang="en-GB" altLang="en-US" sz="1200" smtClean="0">
                <a:solidFill>
                  <a:schemeClr val="tx1"/>
                </a:solidFill>
                <a:latin typeface="Times New Roman" panose="02020603050405020304" pitchFamily="18" charset="0"/>
              </a:rPr>
              <a:pPr/>
              <a:t>40</a:t>
            </a:fld>
            <a:endParaRPr lang="en-GB" altLang="en-US" sz="1200">
              <a:solidFill>
                <a:schemeClr val="tx1"/>
              </a:solidFill>
              <a:latin typeface="Times New Roman" panose="02020603050405020304" pitchFamily="18" charset="0"/>
            </a:endParaRPr>
          </a:p>
        </p:txBody>
      </p:sp>
      <p:sp>
        <p:nvSpPr>
          <p:cNvPr id="271363" name="Rectangle 2"/>
          <p:cNvSpPr>
            <a:spLocks noGrp="1" noRot="1" noChangeAspect="1" noChangeArrowheads="1" noTextEdit="1"/>
          </p:cNvSpPr>
          <p:nvPr>
            <p:ph type="sldImg"/>
          </p:nvPr>
        </p:nvSpPr>
        <p:spPr>
          <a:ln/>
        </p:spPr>
      </p:sp>
      <p:sp>
        <p:nvSpPr>
          <p:cNvPr id="27136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en-US" altLang="en-US" dirty="0"/>
          </a:p>
        </p:txBody>
      </p:sp>
    </p:spTree>
    <p:extLst>
      <p:ext uri="{BB962C8B-B14F-4D97-AF65-F5344CB8AC3E}">
        <p14:creationId xmlns:p14="http://schemas.microsoft.com/office/powerpoint/2010/main" val="13605404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1400">
                <a:solidFill>
                  <a:srgbClr val="E6BBFA"/>
                </a:solidFill>
                <a:latin typeface="Times" panose="02020603050405020304" pitchFamily="18" charset="0"/>
              </a:defRPr>
            </a:lvl1pPr>
            <a:lvl2pPr marL="742950" indent="-285750">
              <a:defRPr sz="1400">
                <a:solidFill>
                  <a:srgbClr val="E6BBFA"/>
                </a:solidFill>
                <a:latin typeface="Times" panose="02020603050405020304" pitchFamily="18" charset="0"/>
              </a:defRPr>
            </a:lvl2pPr>
            <a:lvl3pPr marL="1143000" indent="-228600">
              <a:defRPr sz="1400">
                <a:solidFill>
                  <a:srgbClr val="E6BBFA"/>
                </a:solidFill>
                <a:latin typeface="Times" panose="02020603050405020304" pitchFamily="18" charset="0"/>
              </a:defRPr>
            </a:lvl3pPr>
            <a:lvl4pPr marL="1600200" indent="-228600">
              <a:defRPr sz="1400">
                <a:solidFill>
                  <a:srgbClr val="E6BBFA"/>
                </a:solidFill>
                <a:latin typeface="Times" panose="02020603050405020304" pitchFamily="18" charset="0"/>
              </a:defRPr>
            </a:lvl4pPr>
            <a:lvl5pPr marL="2057400" indent="-228600">
              <a:defRPr sz="1400">
                <a:solidFill>
                  <a:srgbClr val="E6BBFA"/>
                </a:solidFill>
                <a:latin typeface="Times" panose="02020603050405020304" pitchFamily="18" charset="0"/>
              </a:defRPr>
            </a:lvl5pPr>
            <a:lvl6pPr marL="2514600" indent="-228600" eaLnBrk="0" fontAlgn="base" hangingPunct="0">
              <a:spcBef>
                <a:spcPct val="0"/>
              </a:spcBef>
              <a:spcAft>
                <a:spcPct val="0"/>
              </a:spcAft>
              <a:defRPr sz="1400">
                <a:solidFill>
                  <a:srgbClr val="E6BBFA"/>
                </a:solidFill>
                <a:latin typeface="Times" panose="02020603050405020304" pitchFamily="18" charset="0"/>
              </a:defRPr>
            </a:lvl6pPr>
            <a:lvl7pPr marL="2971800" indent="-228600" eaLnBrk="0" fontAlgn="base" hangingPunct="0">
              <a:spcBef>
                <a:spcPct val="0"/>
              </a:spcBef>
              <a:spcAft>
                <a:spcPct val="0"/>
              </a:spcAft>
              <a:defRPr sz="1400">
                <a:solidFill>
                  <a:srgbClr val="E6BBFA"/>
                </a:solidFill>
                <a:latin typeface="Times" panose="02020603050405020304" pitchFamily="18" charset="0"/>
              </a:defRPr>
            </a:lvl7pPr>
            <a:lvl8pPr marL="3429000" indent="-228600" eaLnBrk="0" fontAlgn="base" hangingPunct="0">
              <a:spcBef>
                <a:spcPct val="0"/>
              </a:spcBef>
              <a:spcAft>
                <a:spcPct val="0"/>
              </a:spcAft>
              <a:defRPr sz="1400">
                <a:solidFill>
                  <a:srgbClr val="E6BBFA"/>
                </a:solidFill>
                <a:latin typeface="Times" panose="02020603050405020304" pitchFamily="18" charset="0"/>
              </a:defRPr>
            </a:lvl8pPr>
            <a:lvl9pPr marL="3886200" indent="-228600" eaLnBrk="0" fontAlgn="base" hangingPunct="0">
              <a:spcBef>
                <a:spcPct val="0"/>
              </a:spcBef>
              <a:spcAft>
                <a:spcPct val="0"/>
              </a:spcAft>
              <a:defRPr sz="1400">
                <a:solidFill>
                  <a:srgbClr val="E6BBFA"/>
                </a:solidFill>
                <a:latin typeface="Times" panose="02020603050405020304" pitchFamily="18" charset="0"/>
              </a:defRPr>
            </a:lvl9pPr>
          </a:lstStyle>
          <a:p>
            <a:fld id="{3D9BF84C-D05F-42B2-8FEB-EC09E5D88410}" type="slidenum">
              <a:rPr lang="en-GB" altLang="en-US" sz="1200" smtClean="0">
                <a:solidFill>
                  <a:schemeClr val="tx1"/>
                </a:solidFill>
                <a:latin typeface="Times New Roman" panose="02020603050405020304" pitchFamily="18" charset="0"/>
              </a:rPr>
              <a:pPr/>
              <a:t>41</a:t>
            </a:fld>
            <a:endParaRPr lang="en-GB" altLang="en-US" sz="1200">
              <a:solidFill>
                <a:schemeClr val="tx1"/>
              </a:solidFill>
              <a:latin typeface="Times New Roman" panose="02020603050405020304" pitchFamily="18" charset="0"/>
            </a:endParaRPr>
          </a:p>
        </p:txBody>
      </p:sp>
      <p:sp>
        <p:nvSpPr>
          <p:cNvPr id="271363" name="Rectangle 2"/>
          <p:cNvSpPr>
            <a:spLocks noGrp="1" noRot="1" noChangeAspect="1" noChangeArrowheads="1" noTextEdit="1"/>
          </p:cNvSpPr>
          <p:nvPr>
            <p:ph type="sldImg"/>
          </p:nvPr>
        </p:nvSpPr>
        <p:spPr>
          <a:ln/>
        </p:spPr>
      </p:sp>
      <p:sp>
        <p:nvSpPr>
          <p:cNvPr id="27136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en-US" altLang="en-US" dirty="0"/>
          </a:p>
        </p:txBody>
      </p:sp>
    </p:spTree>
    <p:extLst>
      <p:ext uri="{BB962C8B-B14F-4D97-AF65-F5344CB8AC3E}">
        <p14:creationId xmlns:p14="http://schemas.microsoft.com/office/powerpoint/2010/main" val="25232486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1400">
                <a:solidFill>
                  <a:srgbClr val="E6BBFA"/>
                </a:solidFill>
                <a:latin typeface="Times" panose="02020603050405020304" pitchFamily="18" charset="0"/>
              </a:defRPr>
            </a:lvl1pPr>
            <a:lvl2pPr marL="742950" indent="-285750">
              <a:defRPr sz="1400">
                <a:solidFill>
                  <a:srgbClr val="E6BBFA"/>
                </a:solidFill>
                <a:latin typeface="Times" panose="02020603050405020304" pitchFamily="18" charset="0"/>
              </a:defRPr>
            </a:lvl2pPr>
            <a:lvl3pPr marL="1143000" indent="-228600">
              <a:defRPr sz="1400">
                <a:solidFill>
                  <a:srgbClr val="E6BBFA"/>
                </a:solidFill>
                <a:latin typeface="Times" panose="02020603050405020304" pitchFamily="18" charset="0"/>
              </a:defRPr>
            </a:lvl3pPr>
            <a:lvl4pPr marL="1600200" indent="-228600">
              <a:defRPr sz="1400">
                <a:solidFill>
                  <a:srgbClr val="E6BBFA"/>
                </a:solidFill>
                <a:latin typeface="Times" panose="02020603050405020304" pitchFamily="18" charset="0"/>
              </a:defRPr>
            </a:lvl4pPr>
            <a:lvl5pPr marL="2057400" indent="-228600">
              <a:defRPr sz="1400">
                <a:solidFill>
                  <a:srgbClr val="E6BBFA"/>
                </a:solidFill>
                <a:latin typeface="Times" panose="02020603050405020304" pitchFamily="18" charset="0"/>
              </a:defRPr>
            </a:lvl5pPr>
            <a:lvl6pPr marL="2514600" indent="-228600" eaLnBrk="0" fontAlgn="base" hangingPunct="0">
              <a:spcBef>
                <a:spcPct val="0"/>
              </a:spcBef>
              <a:spcAft>
                <a:spcPct val="0"/>
              </a:spcAft>
              <a:defRPr sz="1400">
                <a:solidFill>
                  <a:srgbClr val="E6BBFA"/>
                </a:solidFill>
                <a:latin typeface="Times" panose="02020603050405020304" pitchFamily="18" charset="0"/>
              </a:defRPr>
            </a:lvl6pPr>
            <a:lvl7pPr marL="2971800" indent="-228600" eaLnBrk="0" fontAlgn="base" hangingPunct="0">
              <a:spcBef>
                <a:spcPct val="0"/>
              </a:spcBef>
              <a:spcAft>
                <a:spcPct val="0"/>
              </a:spcAft>
              <a:defRPr sz="1400">
                <a:solidFill>
                  <a:srgbClr val="E6BBFA"/>
                </a:solidFill>
                <a:latin typeface="Times" panose="02020603050405020304" pitchFamily="18" charset="0"/>
              </a:defRPr>
            </a:lvl7pPr>
            <a:lvl8pPr marL="3429000" indent="-228600" eaLnBrk="0" fontAlgn="base" hangingPunct="0">
              <a:spcBef>
                <a:spcPct val="0"/>
              </a:spcBef>
              <a:spcAft>
                <a:spcPct val="0"/>
              </a:spcAft>
              <a:defRPr sz="1400">
                <a:solidFill>
                  <a:srgbClr val="E6BBFA"/>
                </a:solidFill>
                <a:latin typeface="Times" panose="02020603050405020304" pitchFamily="18" charset="0"/>
              </a:defRPr>
            </a:lvl8pPr>
            <a:lvl9pPr marL="3886200" indent="-228600" eaLnBrk="0" fontAlgn="base" hangingPunct="0">
              <a:spcBef>
                <a:spcPct val="0"/>
              </a:spcBef>
              <a:spcAft>
                <a:spcPct val="0"/>
              </a:spcAft>
              <a:defRPr sz="1400">
                <a:solidFill>
                  <a:srgbClr val="E6BBFA"/>
                </a:solidFill>
                <a:latin typeface="Times" panose="02020603050405020304" pitchFamily="18" charset="0"/>
              </a:defRPr>
            </a:lvl9pPr>
          </a:lstStyle>
          <a:p>
            <a:fld id="{3D9BF84C-D05F-42B2-8FEB-EC09E5D88410}" type="slidenum">
              <a:rPr lang="en-GB" altLang="en-US" sz="1200" smtClean="0">
                <a:solidFill>
                  <a:schemeClr val="tx1"/>
                </a:solidFill>
                <a:latin typeface="Times New Roman" panose="02020603050405020304" pitchFamily="18" charset="0"/>
              </a:rPr>
              <a:pPr/>
              <a:t>44</a:t>
            </a:fld>
            <a:endParaRPr lang="en-GB" altLang="en-US" sz="1200">
              <a:solidFill>
                <a:schemeClr val="tx1"/>
              </a:solidFill>
              <a:latin typeface="Times New Roman" panose="02020603050405020304" pitchFamily="18" charset="0"/>
            </a:endParaRPr>
          </a:p>
        </p:txBody>
      </p:sp>
      <p:sp>
        <p:nvSpPr>
          <p:cNvPr id="271363" name="Rectangle 2"/>
          <p:cNvSpPr>
            <a:spLocks noGrp="1" noRot="1" noChangeAspect="1" noChangeArrowheads="1" noTextEdit="1"/>
          </p:cNvSpPr>
          <p:nvPr>
            <p:ph type="sldImg"/>
          </p:nvPr>
        </p:nvSpPr>
        <p:spPr>
          <a:ln/>
        </p:spPr>
      </p:sp>
      <p:sp>
        <p:nvSpPr>
          <p:cNvPr id="27136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en-US" altLang="en-US" dirty="0"/>
          </a:p>
        </p:txBody>
      </p:sp>
    </p:spTree>
    <p:extLst>
      <p:ext uri="{BB962C8B-B14F-4D97-AF65-F5344CB8AC3E}">
        <p14:creationId xmlns:p14="http://schemas.microsoft.com/office/powerpoint/2010/main" val="23777921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smtClean="0"/>
              <a:pPr>
                <a:defRPr/>
              </a:pPr>
              <a:t>45</a:t>
            </a:fld>
            <a:endParaRPr lang="ru-RU"/>
          </a:p>
        </p:txBody>
      </p:sp>
    </p:spTree>
    <p:extLst>
      <p:ext uri="{BB962C8B-B14F-4D97-AF65-F5344CB8AC3E}">
        <p14:creationId xmlns:p14="http://schemas.microsoft.com/office/powerpoint/2010/main" val="5574433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1400">
                <a:solidFill>
                  <a:srgbClr val="E6BBFA"/>
                </a:solidFill>
                <a:latin typeface="Times" panose="02020603050405020304" pitchFamily="18" charset="0"/>
              </a:defRPr>
            </a:lvl1pPr>
            <a:lvl2pPr marL="742950" indent="-285750">
              <a:defRPr sz="1400">
                <a:solidFill>
                  <a:srgbClr val="E6BBFA"/>
                </a:solidFill>
                <a:latin typeface="Times" panose="02020603050405020304" pitchFamily="18" charset="0"/>
              </a:defRPr>
            </a:lvl2pPr>
            <a:lvl3pPr marL="1143000" indent="-228600">
              <a:defRPr sz="1400">
                <a:solidFill>
                  <a:srgbClr val="E6BBFA"/>
                </a:solidFill>
                <a:latin typeface="Times" panose="02020603050405020304" pitchFamily="18" charset="0"/>
              </a:defRPr>
            </a:lvl3pPr>
            <a:lvl4pPr marL="1600200" indent="-228600">
              <a:defRPr sz="1400">
                <a:solidFill>
                  <a:srgbClr val="E6BBFA"/>
                </a:solidFill>
                <a:latin typeface="Times" panose="02020603050405020304" pitchFamily="18" charset="0"/>
              </a:defRPr>
            </a:lvl4pPr>
            <a:lvl5pPr marL="2057400" indent="-228600">
              <a:defRPr sz="1400">
                <a:solidFill>
                  <a:srgbClr val="E6BBFA"/>
                </a:solidFill>
                <a:latin typeface="Times" panose="02020603050405020304" pitchFamily="18" charset="0"/>
              </a:defRPr>
            </a:lvl5pPr>
            <a:lvl6pPr marL="2514600" indent="-228600" eaLnBrk="0" fontAlgn="base" hangingPunct="0">
              <a:spcBef>
                <a:spcPct val="0"/>
              </a:spcBef>
              <a:spcAft>
                <a:spcPct val="0"/>
              </a:spcAft>
              <a:defRPr sz="1400">
                <a:solidFill>
                  <a:srgbClr val="E6BBFA"/>
                </a:solidFill>
                <a:latin typeface="Times" panose="02020603050405020304" pitchFamily="18" charset="0"/>
              </a:defRPr>
            </a:lvl6pPr>
            <a:lvl7pPr marL="2971800" indent="-228600" eaLnBrk="0" fontAlgn="base" hangingPunct="0">
              <a:spcBef>
                <a:spcPct val="0"/>
              </a:spcBef>
              <a:spcAft>
                <a:spcPct val="0"/>
              </a:spcAft>
              <a:defRPr sz="1400">
                <a:solidFill>
                  <a:srgbClr val="E6BBFA"/>
                </a:solidFill>
                <a:latin typeface="Times" panose="02020603050405020304" pitchFamily="18" charset="0"/>
              </a:defRPr>
            </a:lvl7pPr>
            <a:lvl8pPr marL="3429000" indent="-228600" eaLnBrk="0" fontAlgn="base" hangingPunct="0">
              <a:spcBef>
                <a:spcPct val="0"/>
              </a:spcBef>
              <a:spcAft>
                <a:spcPct val="0"/>
              </a:spcAft>
              <a:defRPr sz="1400">
                <a:solidFill>
                  <a:srgbClr val="E6BBFA"/>
                </a:solidFill>
                <a:latin typeface="Times" panose="02020603050405020304" pitchFamily="18" charset="0"/>
              </a:defRPr>
            </a:lvl8pPr>
            <a:lvl9pPr marL="3886200" indent="-228600" eaLnBrk="0" fontAlgn="base" hangingPunct="0">
              <a:spcBef>
                <a:spcPct val="0"/>
              </a:spcBef>
              <a:spcAft>
                <a:spcPct val="0"/>
              </a:spcAft>
              <a:defRPr sz="1400">
                <a:solidFill>
                  <a:srgbClr val="E6BBFA"/>
                </a:solidFill>
                <a:latin typeface="Times" panose="02020603050405020304" pitchFamily="18" charset="0"/>
              </a:defRPr>
            </a:lvl9pPr>
          </a:lstStyle>
          <a:p>
            <a:fld id="{3D9BF84C-D05F-42B2-8FEB-EC09E5D88410}" type="slidenum">
              <a:rPr lang="en-GB" altLang="en-US" sz="1200" smtClean="0">
                <a:solidFill>
                  <a:schemeClr val="tx1"/>
                </a:solidFill>
                <a:latin typeface="Times New Roman" panose="02020603050405020304" pitchFamily="18" charset="0"/>
              </a:rPr>
              <a:pPr/>
              <a:t>47</a:t>
            </a:fld>
            <a:endParaRPr lang="en-GB" altLang="en-US" sz="1200">
              <a:solidFill>
                <a:schemeClr val="tx1"/>
              </a:solidFill>
              <a:latin typeface="Times New Roman" panose="02020603050405020304" pitchFamily="18" charset="0"/>
            </a:endParaRPr>
          </a:p>
        </p:txBody>
      </p:sp>
      <p:sp>
        <p:nvSpPr>
          <p:cNvPr id="271363" name="Rectangle 2"/>
          <p:cNvSpPr>
            <a:spLocks noGrp="1" noRot="1" noChangeAspect="1" noChangeArrowheads="1" noTextEdit="1"/>
          </p:cNvSpPr>
          <p:nvPr>
            <p:ph type="sldImg"/>
          </p:nvPr>
        </p:nvSpPr>
        <p:spPr>
          <a:ln/>
        </p:spPr>
      </p:sp>
      <p:sp>
        <p:nvSpPr>
          <p:cNvPr id="27136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en-US" altLang="en-US" dirty="0"/>
          </a:p>
        </p:txBody>
      </p:sp>
    </p:spTree>
    <p:extLst>
      <p:ext uri="{BB962C8B-B14F-4D97-AF65-F5344CB8AC3E}">
        <p14:creationId xmlns:p14="http://schemas.microsoft.com/office/powerpoint/2010/main" val="26684581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1400">
                <a:solidFill>
                  <a:srgbClr val="E6BBFA"/>
                </a:solidFill>
                <a:latin typeface="Times" panose="02020603050405020304" pitchFamily="18" charset="0"/>
              </a:defRPr>
            </a:lvl1pPr>
            <a:lvl2pPr marL="742950" indent="-285750">
              <a:defRPr sz="1400">
                <a:solidFill>
                  <a:srgbClr val="E6BBFA"/>
                </a:solidFill>
                <a:latin typeface="Times" panose="02020603050405020304" pitchFamily="18" charset="0"/>
              </a:defRPr>
            </a:lvl2pPr>
            <a:lvl3pPr marL="1143000" indent="-228600">
              <a:defRPr sz="1400">
                <a:solidFill>
                  <a:srgbClr val="E6BBFA"/>
                </a:solidFill>
                <a:latin typeface="Times" panose="02020603050405020304" pitchFamily="18" charset="0"/>
              </a:defRPr>
            </a:lvl3pPr>
            <a:lvl4pPr marL="1600200" indent="-228600">
              <a:defRPr sz="1400">
                <a:solidFill>
                  <a:srgbClr val="E6BBFA"/>
                </a:solidFill>
                <a:latin typeface="Times" panose="02020603050405020304" pitchFamily="18" charset="0"/>
              </a:defRPr>
            </a:lvl4pPr>
            <a:lvl5pPr marL="2057400" indent="-228600">
              <a:defRPr sz="1400">
                <a:solidFill>
                  <a:srgbClr val="E6BBFA"/>
                </a:solidFill>
                <a:latin typeface="Times" panose="02020603050405020304" pitchFamily="18" charset="0"/>
              </a:defRPr>
            </a:lvl5pPr>
            <a:lvl6pPr marL="2514600" indent="-228600" eaLnBrk="0" fontAlgn="base" hangingPunct="0">
              <a:spcBef>
                <a:spcPct val="0"/>
              </a:spcBef>
              <a:spcAft>
                <a:spcPct val="0"/>
              </a:spcAft>
              <a:defRPr sz="1400">
                <a:solidFill>
                  <a:srgbClr val="E6BBFA"/>
                </a:solidFill>
                <a:latin typeface="Times" panose="02020603050405020304" pitchFamily="18" charset="0"/>
              </a:defRPr>
            </a:lvl6pPr>
            <a:lvl7pPr marL="2971800" indent="-228600" eaLnBrk="0" fontAlgn="base" hangingPunct="0">
              <a:spcBef>
                <a:spcPct val="0"/>
              </a:spcBef>
              <a:spcAft>
                <a:spcPct val="0"/>
              </a:spcAft>
              <a:defRPr sz="1400">
                <a:solidFill>
                  <a:srgbClr val="E6BBFA"/>
                </a:solidFill>
                <a:latin typeface="Times" panose="02020603050405020304" pitchFamily="18" charset="0"/>
              </a:defRPr>
            </a:lvl7pPr>
            <a:lvl8pPr marL="3429000" indent="-228600" eaLnBrk="0" fontAlgn="base" hangingPunct="0">
              <a:spcBef>
                <a:spcPct val="0"/>
              </a:spcBef>
              <a:spcAft>
                <a:spcPct val="0"/>
              </a:spcAft>
              <a:defRPr sz="1400">
                <a:solidFill>
                  <a:srgbClr val="E6BBFA"/>
                </a:solidFill>
                <a:latin typeface="Times" panose="02020603050405020304" pitchFamily="18" charset="0"/>
              </a:defRPr>
            </a:lvl8pPr>
            <a:lvl9pPr marL="3886200" indent="-228600" eaLnBrk="0" fontAlgn="base" hangingPunct="0">
              <a:spcBef>
                <a:spcPct val="0"/>
              </a:spcBef>
              <a:spcAft>
                <a:spcPct val="0"/>
              </a:spcAft>
              <a:defRPr sz="1400">
                <a:solidFill>
                  <a:srgbClr val="E6BBFA"/>
                </a:solidFill>
                <a:latin typeface="Times" panose="02020603050405020304" pitchFamily="18" charset="0"/>
              </a:defRPr>
            </a:lvl9pPr>
          </a:lstStyle>
          <a:p>
            <a:fld id="{3D9BF84C-D05F-42B2-8FEB-EC09E5D88410}" type="slidenum">
              <a:rPr lang="en-GB" altLang="en-US" sz="1200" smtClean="0">
                <a:solidFill>
                  <a:schemeClr val="tx1"/>
                </a:solidFill>
                <a:latin typeface="Times New Roman" panose="02020603050405020304" pitchFamily="18" charset="0"/>
              </a:rPr>
              <a:pPr/>
              <a:t>48</a:t>
            </a:fld>
            <a:endParaRPr lang="en-GB" altLang="en-US" sz="1200">
              <a:solidFill>
                <a:schemeClr val="tx1"/>
              </a:solidFill>
              <a:latin typeface="Times New Roman" panose="02020603050405020304" pitchFamily="18" charset="0"/>
            </a:endParaRPr>
          </a:p>
        </p:txBody>
      </p:sp>
      <p:sp>
        <p:nvSpPr>
          <p:cNvPr id="271363" name="Rectangle 2"/>
          <p:cNvSpPr>
            <a:spLocks noGrp="1" noRot="1" noChangeAspect="1" noChangeArrowheads="1" noTextEdit="1"/>
          </p:cNvSpPr>
          <p:nvPr>
            <p:ph type="sldImg"/>
          </p:nvPr>
        </p:nvSpPr>
        <p:spPr>
          <a:ln/>
        </p:spPr>
      </p:sp>
      <p:sp>
        <p:nvSpPr>
          <p:cNvPr id="27136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en-US" altLang="en-US" dirty="0"/>
          </a:p>
        </p:txBody>
      </p:sp>
    </p:spTree>
    <p:extLst>
      <p:ext uri="{BB962C8B-B14F-4D97-AF65-F5344CB8AC3E}">
        <p14:creationId xmlns:p14="http://schemas.microsoft.com/office/powerpoint/2010/main" val="100242676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744538"/>
            <a:ext cx="4960938" cy="3722687"/>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50</a:t>
            </a:fld>
            <a:endParaRPr lang="en-US"/>
          </a:p>
        </p:txBody>
      </p:sp>
    </p:spTree>
    <p:extLst>
      <p:ext uri="{BB962C8B-B14F-4D97-AF65-F5344CB8AC3E}">
        <p14:creationId xmlns:p14="http://schemas.microsoft.com/office/powerpoint/2010/main" val="18463295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744538"/>
            <a:ext cx="4960938" cy="3722687"/>
          </a:xfrm>
        </p:spPr>
      </p:sp>
      <p:sp>
        <p:nvSpPr>
          <p:cNvPr id="4" name="Slide Number Placeholder 3"/>
          <p:cNvSpPr>
            <a:spLocks noGrp="1"/>
          </p:cNvSpPr>
          <p:nvPr>
            <p:ph type="sldNum" sz="quarter" idx="10"/>
          </p:nvPr>
        </p:nvSpPr>
        <p:spPr/>
        <p:txBody>
          <a:bodyPr/>
          <a:lstStyle/>
          <a:p>
            <a:fld id="{44F09341-5F7D-476B-8B00-41050282191D}" type="slidenum">
              <a:rPr lang="en-US" smtClean="0"/>
              <a:pPr/>
              <a:t>51</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21876923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706438"/>
            <a:ext cx="4646613" cy="34845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pPr>
              <a:defRPr/>
            </a:pPr>
            <a:endParaRPr lang="ru-RU"/>
          </a:p>
        </p:txBody>
      </p:sp>
      <p:sp>
        <p:nvSpPr>
          <p:cNvPr id="5" name="Footer Placeholder 4"/>
          <p:cNvSpPr>
            <a:spLocks noGrp="1"/>
          </p:cNvSpPr>
          <p:nvPr>
            <p:ph type="ftr" idx="11"/>
          </p:nvPr>
        </p:nvSpPr>
        <p:spPr/>
        <p:txBody>
          <a:bodyPr/>
          <a:lstStyle/>
          <a:p>
            <a:pPr>
              <a:defRPr/>
            </a:pPr>
            <a:endParaRPr lang="ru-RU"/>
          </a:p>
        </p:txBody>
      </p:sp>
      <p:sp>
        <p:nvSpPr>
          <p:cNvPr id="6" name="Slide Number Placeholder 5"/>
          <p:cNvSpPr>
            <a:spLocks noGrp="1"/>
          </p:cNvSpPr>
          <p:nvPr>
            <p:ph type="sldNum" idx="12"/>
          </p:nvPr>
        </p:nvSpPr>
        <p:spPr/>
        <p:txBody>
          <a:bodyPr/>
          <a:lstStyle/>
          <a:p>
            <a:pPr>
              <a:defRPr/>
            </a:pPr>
            <a:fld id="{D3E9CFB9-F6A3-4C83-B073-D328CD2C617A}" type="slidenum">
              <a:rPr lang="ru-RU" smtClean="0"/>
              <a:pPr>
                <a:defRPr/>
              </a:pPr>
              <a:t>52</a:t>
            </a:fld>
            <a:endParaRPr lang="ru-RU"/>
          </a:p>
        </p:txBody>
      </p:sp>
    </p:spTree>
    <p:extLst>
      <p:ext uri="{BB962C8B-B14F-4D97-AF65-F5344CB8AC3E}">
        <p14:creationId xmlns:p14="http://schemas.microsoft.com/office/powerpoint/2010/main" val="22001923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744538"/>
            <a:ext cx="4960938" cy="3722687"/>
          </a:xfrm>
        </p:spPr>
      </p:sp>
      <p:sp>
        <p:nvSpPr>
          <p:cNvPr id="4" name="Slide Number Placeholder 3"/>
          <p:cNvSpPr>
            <a:spLocks noGrp="1"/>
          </p:cNvSpPr>
          <p:nvPr>
            <p:ph type="sldNum" sz="quarter" idx="10"/>
          </p:nvPr>
        </p:nvSpPr>
        <p:spPr/>
        <p:txBody>
          <a:bodyPr/>
          <a:lstStyle/>
          <a:p>
            <a:fld id="{44F09341-5F7D-476B-8B00-41050282191D}" type="slidenum">
              <a:rPr lang="en-US" smtClean="0"/>
              <a:pPr/>
              <a:t>4</a:t>
            </a:fld>
            <a:endParaRPr lang="en-US"/>
          </a:p>
        </p:txBody>
      </p:sp>
      <p:sp>
        <p:nvSpPr>
          <p:cNvPr id="5" name="Notes Placeholder 4"/>
          <p:cNvSpPr>
            <a:spLocks noGrp="1"/>
          </p:cNvSpPr>
          <p:nvPr>
            <p:ph type="body" sz="quarter" idx="1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lang="en-US" sz="1200" kern="1200" dirty="0">
              <a:solidFill>
                <a:srgbClr val="000000"/>
              </a:solidFill>
              <a:effectLst/>
              <a:latin typeface="Times New Roman" pitchFamily="18" charset="0"/>
              <a:ea typeface="+mn-ea"/>
              <a:cs typeface="Arial" charset="0"/>
            </a:endParaRPr>
          </a:p>
          <a:p>
            <a:endParaRPr lang="en-US" dirty="0"/>
          </a:p>
        </p:txBody>
      </p:sp>
    </p:spTree>
    <p:extLst>
      <p:ext uri="{BB962C8B-B14F-4D97-AF65-F5344CB8AC3E}">
        <p14:creationId xmlns:p14="http://schemas.microsoft.com/office/powerpoint/2010/main" val="2524203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744538"/>
            <a:ext cx="4960938" cy="3722687"/>
          </a:xfrm>
        </p:spPr>
      </p:sp>
      <p:sp>
        <p:nvSpPr>
          <p:cNvPr id="4" name="Slide Number Placeholder 3"/>
          <p:cNvSpPr>
            <a:spLocks noGrp="1"/>
          </p:cNvSpPr>
          <p:nvPr>
            <p:ph type="sldNum" sz="quarter" idx="10"/>
          </p:nvPr>
        </p:nvSpPr>
        <p:spPr/>
        <p:txBody>
          <a:bodyPr/>
          <a:lstStyle/>
          <a:p>
            <a:fld id="{44F09341-5F7D-476B-8B00-41050282191D}" type="slidenum">
              <a:rPr lang="en-US" smtClean="0"/>
              <a:pPr/>
              <a:t>5</a:t>
            </a:fld>
            <a:endParaRPr lang="en-US"/>
          </a:p>
        </p:txBody>
      </p:sp>
      <p:sp>
        <p:nvSpPr>
          <p:cNvPr id="5" name="Notes Placeholder 4"/>
          <p:cNvSpPr>
            <a:spLocks noGrp="1"/>
          </p:cNvSpPr>
          <p:nvPr>
            <p:ph type="body" sz="quarter" idx="1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lang="en-US" sz="1200" kern="1200" dirty="0">
              <a:solidFill>
                <a:srgbClr val="000000"/>
              </a:solidFill>
              <a:effectLst/>
              <a:latin typeface="Times New Roman" pitchFamily="18" charset="0"/>
              <a:ea typeface="+mn-ea"/>
              <a:cs typeface="Arial" charset="0"/>
            </a:endParaRPr>
          </a:p>
          <a:p>
            <a:endParaRPr lang="en-US" dirty="0"/>
          </a:p>
        </p:txBody>
      </p:sp>
    </p:spTree>
    <p:extLst>
      <p:ext uri="{BB962C8B-B14F-4D97-AF65-F5344CB8AC3E}">
        <p14:creationId xmlns:p14="http://schemas.microsoft.com/office/powerpoint/2010/main" val="2566847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744538"/>
            <a:ext cx="4960938" cy="3722687"/>
          </a:xfrm>
        </p:spPr>
      </p:sp>
      <p:sp>
        <p:nvSpPr>
          <p:cNvPr id="4" name="Slide Number Placeholder 3"/>
          <p:cNvSpPr>
            <a:spLocks noGrp="1"/>
          </p:cNvSpPr>
          <p:nvPr>
            <p:ph type="sldNum" sz="quarter" idx="10"/>
          </p:nvPr>
        </p:nvSpPr>
        <p:spPr/>
        <p:txBody>
          <a:bodyPr/>
          <a:lstStyle/>
          <a:p>
            <a:fld id="{44F09341-5F7D-476B-8B00-41050282191D}" type="slidenum">
              <a:rPr lang="en-US" smtClean="0"/>
              <a:pPr/>
              <a:t>6</a:t>
            </a:fld>
            <a:endParaRPr lang="en-US"/>
          </a:p>
        </p:txBody>
      </p:sp>
      <p:sp>
        <p:nvSpPr>
          <p:cNvPr id="5" name="Notes Placeholder 4"/>
          <p:cNvSpPr>
            <a:spLocks noGrp="1"/>
          </p:cNvSpPr>
          <p:nvPr>
            <p:ph type="body" sz="quarter" idx="1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lang="en-US" sz="1200" kern="1200" dirty="0">
              <a:solidFill>
                <a:srgbClr val="000000"/>
              </a:solidFill>
              <a:effectLst/>
              <a:latin typeface="Times New Roman" pitchFamily="18" charset="0"/>
              <a:ea typeface="+mn-ea"/>
              <a:cs typeface="Arial" charset="0"/>
            </a:endParaRPr>
          </a:p>
          <a:p>
            <a:endParaRPr lang="en-US" dirty="0"/>
          </a:p>
        </p:txBody>
      </p:sp>
    </p:spTree>
    <p:extLst>
      <p:ext uri="{BB962C8B-B14F-4D97-AF65-F5344CB8AC3E}">
        <p14:creationId xmlns:p14="http://schemas.microsoft.com/office/powerpoint/2010/main" val="41089399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744538"/>
            <a:ext cx="4960938" cy="3722687"/>
          </a:xfrm>
        </p:spPr>
      </p:sp>
      <p:sp>
        <p:nvSpPr>
          <p:cNvPr id="4" name="Slide Number Placeholder 3"/>
          <p:cNvSpPr>
            <a:spLocks noGrp="1"/>
          </p:cNvSpPr>
          <p:nvPr>
            <p:ph type="sldNum" sz="quarter" idx="10"/>
          </p:nvPr>
        </p:nvSpPr>
        <p:spPr/>
        <p:txBody>
          <a:bodyPr/>
          <a:lstStyle/>
          <a:p>
            <a:fld id="{44F09341-5F7D-476B-8B00-41050282191D}" type="slidenum">
              <a:rPr lang="en-US" smtClean="0"/>
              <a:pPr/>
              <a:t>7</a:t>
            </a:fld>
            <a:endParaRPr lang="en-US"/>
          </a:p>
        </p:txBody>
      </p:sp>
      <p:sp>
        <p:nvSpPr>
          <p:cNvPr id="5" name="Notes Placeholder 4"/>
          <p:cNvSpPr>
            <a:spLocks noGrp="1"/>
          </p:cNvSpPr>
          <p:nvPr>
            <p:ph type="body" sz="quarter" idx="1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lang="en-US" sz="1200" kern="1200" dirty="0">
              <a:solidFill>
                <a:srgbClr val="000000"/>
              </a:solidFill>
              <a:effectLst/>
              <a:latin typeface="Times New Roman" pitchFamily="18" charset="0"/>
              <a:ea typeface="+mn-ea"/>
              <a:cs typeface="Arial" charset="0"/>
            </a:endParaRPr>
          </a:p>
          <a:p>
            <a:endParaRPr lang="en-US" dirty="0"/>
          </a:p>
        </p:txBody>
      </p:sp>
    </p:spTree>
    <p:extLst>
      <p:ext uri="{BB962C8B-B14F-4D97-AF65-F5344CB8AC3E}">
        <p14:creationId xmlns:p14="http://schemas.microsoft.com/office/powerpoint/2010/main" val="39375678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744538"/>
            <a:ext cx="4960938"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8</a:t>
            </a:fld>
            <a:endParaRPr lang="en-US"/>
          </a:p>
        </p:txBody>
      </p:sp>
    </p:spTree>
    <p:extLst>
      <p:ext uri="{BB962C8B-B14F-4D97-AF65-F5344CB8AC3E}">
        <p14:creationId xmlns:p14="http://schemas.microsoft.com/office/powerpoint/2010/main" val="254634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744538"/>
            <a:ext cx="4960938"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10</a:t>
            </a:fld>
            <a:endParaRPr lang="en-US"/>
          </a:p>
        </p:txBody>
      </p:sp>
    </p:spTree>
    <p:extLst>
      <p:ext uri="{BB962C8B-B14F-4D97-AF65-F5344CB8AC3E}">
        <p14:creationId xmlns:p14="http://schemas.microsoft.com/office/powerpoint/2010/main" val="12711488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AF0166B3-1AA4-43FE-8B63-94829FF3D42D}"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6" name="Заголовок 1">
            <a:extLst>
              <a:ext uri="{FF2B5EF4-FFF2-40B4-BE49-F238E27FC236}">
                <a16:creationId xmlns:a16="http://schemas.microsoft.com/office/drawing/2014/main" id="{435A01BB-D5B0-4709-8B16-2ED96614C20A}"/>
              </a:ext>
            </a:extLst>
          </p:cNvPr>
          <p:cNvSpPr>
            <a:spLocks noGrp="1"/>
          </p:cNvSpPr>
          <p:nvPr>
            <p:ph type="title"/>
          </p:nvPr>
        </p:nvSpPr>
        <p:spPr>
          <a:xfrm>
            <a:off x="3076600" y="428922"/>
            <a:ext cx="6552728" cy="790575"/>
          </a:xfrm>
        </p:spPr>
        <p:txBody>
          <a:bodyPr/>
          <a:lstStyle>
            <a:lvl1pPr>
              <a:defRPr sz="3200"/>
            </a:lvl1pPr>
          </a:lstStyle>
          <a:p>
            <a:r>
              <a:rPr lang="en-US" dirty="0"/>
              <a:t>Click to edit Master title style</a:t>
            </a:r>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87680" y="292947"/>
            <a:ext cx="8778240" cy="1219200"/>
          </a:xfrm>
          <a:prstGeom prst="rect">
            <a:avLst/>
          </a:prstGeom>
        </p:spPr>
        <p:txBody>
          <a:bodyPr/>
          <a:lstStyle/>
          <a:p>
            <a:r>
              <a:rPr lang="en-US"/>
              <a:t>Click to edit Master title style</a:t>
            </a:r>
          </a:p>
        </p:txBody>
      </p:sp>
      <p:sp>
        <p:nvSpPr>
          <p:cNvPr id="3" name="Text Placeholder 2"/>
          <p:cNvSpPr>
            <a:spLocks noGrp="1"/>
          </p:cNvSpPr>
          <p:nvPr>
            <p:ph type="body" sz="half" idx="1"/>
          </p:nvPr>
        </p:nvSpPr>
        <p:spPr>
          <a:xfrm>
            <a:off x="487680" y="1706880"/>
            <a:ext cx="4307840" cy="482769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958080" y="1706880"/>
            <a:ext cx="4307840" cy="233172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958080" y="4201161"/>
            <a:ext cx="4307840" cy="233341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91"/>
          <p:cNvSpPr>
            <a:spLocks noGrp="1" noChangeArrowheads="1"/>
          </p:cNvSpPr>
          <p:nvPr>
            <p:ph type="sldNum" sz="quarter" idx="10"/>
          </p:nvPr>
        </p:nvSpPr>
        <p:spPr>
          <a:xfrm>
            <a:off x="7315200" y="6746240"/>
            <a:ext cx="2032000" cy="487680"/>
          </a:xfrm>
          <a:prstGeom prst="rect">
            <a:avLst/>
          </a:prstGeom>
        </p:spPr>
        <p:txBody>
          <a:bodyPr/>
          <a:lstStyle>
            <a:lvl1pPr>
              <a:defRPr smtClean="0"/>
            </a:lvl1pPr>
          </a:lstStyle>
          <a:p>
            <a:pPr>
              <a:defRPr/>
            </a:pPr>
            <a:fld id="{24AB65FC-BEAE-2540-86FC-258ED29F150D}" type="slidenum">
              <a:rPr lang="en-US"/>
              <a:pPr>
                <a:defRPr/>
              </a:pPr>
              <a:t>‹#›</a:t>
            </a:fld>
            <a:endParaRPr lang="en-US"/>
          </a:p>
        </p:txBody>
      </p:sp>
    </p:spTree>
    <p:extLst>
      <p:ext uri="{BB962C8B-B14F-4D97-AF65-F5344CB8AC3E}">
        <p14:creationId xmlns:p14="http://schemas.microsoft.com/office/powerpoint/2010/main" val="8461276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87680" y="1706882"/>
            <a:ext cx="4307840" cy="4827694"/>
          </a:xfrm>
        </p:spPr>
        <p:txBody>
          <a:bodyPr/>
          <a:lstStyle>
            <a:lvl1pPr>
              <a:defRPr sz="2987"/>
            </a:lvl1pPr>
            <a:lvl2pPr>
              <a:defRPr sz="2560"/>
            </a:lvl2pPr>
            <a:lvl3pPr>
              <a:defRPr sz="2133"/>
            </a:lvl3pPr>
            <a:lvl4pPr>
              <a:defRPr sz="1920"/>
            </a:lvl4pPr>
            <a:lvl5pPr>
              <a:defRPr sz="1920"/>
            </a:lvl5pPr>
            <a:lvl6pPr>
              <a:defRPr sz="1920"/>
            </a:lvl6pPr>
            <a:lvl7pPr>
              <a:defRPr sz="1920"/>
            </a:lvl7pPr>
            <a:lvl8pPr>
              <a:defRPr sz="1920"/>
            </a:lvl8pPr>
            <a:lvl9pPr>
              <a:defRPr sz="192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58080" y="1706882"/>
            <a:ext cx="4307840" cy="4827694"/>
          </a:xfrm>
        </p:spPr>
        <p:txBody>
          <a:bodyPr/>
          <a:lstStyle>
            <a:lvl1pPr>
              <a:defRPr sz="2987"/>
            </a:lvl1pPr>
            <a:lvl2pPr>
              <a:defRPr sz="2560"/>
            </a:lvl2pPr>
            <a:lvl3pPr>
              <a:defRPr sz="2133"/>
            </a:lvl3pPr>
            <a:lvl4pPr>
              <a:defRPr sz="1920"/>
            </a:lvl4pPr>
            <a:lvl5pPr>
              <a:defRPr sz="1920"/>
            </a:lvl5pPr>
            <a:lvl6pPr>
              <a:defRPr sz="1920"/>
            </a:lvl6pPr>
            <a:lvl7pPr>
              <a:defRPr sz="1920"/>
            </a:lvl7pPr>
            <a:lvl8pPr>
              <a:defRPr sz="1920"/>
            </a:lvl8pPr>
            <a:lvl9pPr>
              <a:defRPr sz="192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3748594" y="6805692"/>
            <a:ext cx="2275840" cy="389467"/>
          </a:xfrm>
        </p:spPr>
        <p:txBody>
          <a:bodyPr/>
          <a:lstStyle/>
          <a:p>
            <a:fld id="{A349544A-F1CD-3844-BFB3-6D230A0137DD}" type="datetimeFigureOut">
              <a:rPr lang="en-US" smtClean="0"/>
              <a:t>10/5/2023</a:t>
            </a:fld>
            <a:endParaRPr lang="en-US"/>
          </a:p>
        </p:txBody>
      </p:sp>
      <p:pic>
        <p:nvPicPr>
          <p:cNvPr id="8" name="Picture 7" descr="FDA_FullColor_Monogram.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59906" y="258667"/>
            <a:ext cx="661913" cy="792619"/>
          </a:xfrm>
          <a:prstGeom prst="rect">
            <a:avLst/>
          </a:prstGeom>
        </p:spPr>
      </p:pic>
      <p:sp>
        <p:nvSpPr>
          <p:cNvPr id="9" name="Footer Placeholder 4"/>
          <p:cNvSpPr>
            <a:spLocks noGrp="1"/>
          </p:cNvSpPr>
          <p:nvPr>
            <p:ph type="ftr" sz="quarter" idx="11"/>
          </p:nvPr>
        </p:nvSpPr>
        <p:spPr>
          <a:xfrm>
            <a:off x="325120" y="6810588"/>
            <a:ext cx="3088640" cy="389467"/>
          </a:xfrm>
        </p:spPr>
        <p:txBody>
          <a:bodyPr/>
          <a:lstStyle/>
          <a:p>
            <a:pPr algn="l"/>
            <a:r>
              <a:rPr lang="en-US" b="1" dirty="0">
                <a:solidFill>
                  <a:schemeClr val="tx2">
                    <a:lumMod val="60000"/>
                    <a:lumOff val="40000"/>
                  </a:schemeClr>
                </a:solidFill>
                <a:latin typeface="Helvetica"/>
                <a:cs typeface="Helvetica"/>
              </a:rPr>
              <a:t>www.fda.gov</a:t>
            </a:r>
          </a:p>
        </p:txBody>
      </p:sp>
      <p:sp>
        <p:nvSpPr>
          <p:cNvPr id="11" name="TextBox 10"/>
          <p:cNvSpPr txBox="1"/>
          <p:nvPr userDrawn="1"/>
        </p:nvSpPr>
        <p:spPr>
          <a:xfrm>
            <a:off x="9129836" y="6837093"/>
            <a:ext cx="385042" cy="275525"/>
          </a:xfrm>
          <a:prstGeom prst="rect">
            <a:avLst/>
          </a:prstGeom>
          <a:noFill/>
        </p:spPr>
        <p:txBody>
          <a:bodyPr wrap="none" rtlCol="0">
            <a:spAutoFit/>
          </a:bodyPr>
          <a:lstStyle/>
          <a:p>
            <a:pPr algn="r"/>
            <a:fld id="{42D067E6-6582-4AD4-8521-F7089C370E58}" type="slidenum">
              <a:rPr lang="en-US" sz="1280" smtClean="0">
                <a:solidFill>
                  <a:schemeClr val="tx2">
                    <a:lumMod val="60000"/>
                    <a:lumOff val="40000"/>
                  </a:schemeClr>
                </a:solidFill>
                <a:latin typeface="Helvetica"/>
                <a:cs typeface="Helvetica"/>
              </a:rPr>
              <a:t>‹#›</a:t>
            </a:fld>
            <a:endParaRPr lang="en-US" sz="1280" dirty="0">
              <a:solidFill>
                <a:schemeClr val="tx2">
                  <a:lumMod val="60000"/>
                  <a:lumOff val="40000"/>
                </a:schemeClr>
              </a:solidFill>
              <a:latin typeface="Helvetica"/>
              <a:cs typeface="Helvetica"/>
            </a:endParaRPr>
          </a:p>
        </p:txBody>
      </p:sp>
    </p:spTree>
    <p:extLst>
      <p:ext uri="{BB962C8B-B14F-4D97-AF65-F5344CB8AC3E}">
        <p14:creationId xmlns:p14="http://schemas.microsoft.com/office/powerpoint/2010/main" val="20218051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5735" y="655322"/>
            <a:ext cx="8842586" cy="531707"/>
          </a:xfrm>
          <a:prstGeom prst="rect">
            <a:avLst/>
          </a:prstGeom>
        </p:spPr>
        <p:txBody>
          <a:bodyPr/>
          <a:lstStyle/>
          <a:p>
            <a:r>
              <a:rPr lang="en-US"/>
              <a:t>Click to edit Master title style</a:t>
            </a:r>
          </a:p>
        </p:txBody>
      </p:sp>
      <p:sp>
        <p:nvSpPr>
          <p:cNvPr id="3" name="Text Placeholder 2"/>
          <p:cNvSpPr>
            <a:spLocks noGrp="1"/>
          </p:cNvSpPr>
          <p:nvPr>
            <p:ph type="body" sz="half" idx="1"/>
          </p:nvPr>
        </p:nvSpPr>
        <p:spPr>
          <a:xfrm>
            <a:off x="562187" y="1435948"/>
            <a:ext cx="4438227" cy="18457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62975" y="1435948"/>
            <a:ext cx="4438226" cy="18457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a:extLst>
              <a:ext uri="{FF2B5EF4-FFF2-40B4-BE49-F238E27FC236}">
                <a16:creationId xmlns:a16="http://schemas.microsoft.com/office/drawing/2014/main" id="{4D7AFF46-22E2-424E-AF48-DC44F5460DA3}"/>
              </a:ext>
            </a:extLst>
          </p:cNvPr>
          <p:cNvSpPr>
            <a:spLocks noGrp="1" noChangeArrowheads="1"/>
          </p:cNvSpPr>
          <p:nvPr>
            <p:ph type="ftr" sz="quarter" idx="10"/>
          </p:nvPr>
        </p:nvSpPr>
        <p:spPr/>
        <p:txBody>
          <a:bodyPr/>
          <a:lstStyle>
            <a:lvl1pPr fontAlgn="auto">
              <a:spcBef>
                <a:spcPts val="0"/>
              </a:spcBef>
              <a:spcAft>
                <a:spcPts val="0"/>
              </a:spcAft>
              <a:defRPr>
                <a:solidFill>
                  <a:srgbClr val="C7C8CA">
                    <a:lumMod val="75000"/>
                  </a:srgbClr>
                </a:solidFill>
                <a:latin typeface="Arial"/>
                <a:ea typeface="+mn-ea"/>
                <a:cs typeface="+mn-cs"/>
              </a:defRPr>
            </a:lvl1pPr>
          </a:lstStyle>
          <a:p>
            <a:pPr>
              <a:defRPr/>
            </a:pPr>
            <a:endParaRPr lang="en-US"/>
          </a:p>
        </p:txBody>
      </p:sp>
    </p:spTree>
    <p:extLst>
      <p:ext uri="{BB962C8B-B14F-4D97-AF65-F5344CB8AC3E}">
        <p14:creationId xmlns:p14="http://schemas.microsoft.com/office/powerpoint/2010/main" val="5777397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858000" y="6854826"/>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AF0166B3-1AA4-43FE-8B63-94829FF3D42D}" type="slidenum">
              <a:rPr lang="ru-RU" sz="750" smtClean="0">
                <a:solidFill>
                  <a:srgbClr val="999999"/>
                </a:solidFill>
              </a:rPr>
              <a:pPr algn="r">
                <a:lnSpc>
                  <a:spcPct val="95000"/>
                </a:lnSpc>
                <a:defRPr/>
              </a:pPr>
              <a:t>‹#›</a:t>
            </a:fld>
            <a:endParaRPr lang="ru-RU" sz="750" dirty="0">
              <a:solidFill>
                <a:srgbClr val="999999"/>
              </a:solidFill>
            </a:endParaRPr>
          </a:p>
        </p:txBody>
      </p:sp>
      <p:sp>
        <p:nvSpPr>
          <p:cNvPr id="6" name="Заголовок 1">
            <a:extLst>
              <a:ext uri="{FF2B5EF4-FFF2-40B4-BE49-F238E27FC236}">
                <a16:creationId xmlns:a16="http://schemas.microsoft.com/office/drawing/2014/main" id="{435A01BB-D5B0-4709-8B16-2ED96614C20A}"/>
              </a:ext>
            </a:extLst>
          </p:cNvPr>
          <p:cNvSpPr>
            <a:spLocks noGrp="1"/>
          </p:cNvSpPr>
          <p:nvPr>
            <p:ph type="title"/>
          </p:nvPr>
        </p:nvSpPr>
        <p:spPr>
          <a:xfrm>
            <a:off x="3076600" y="428923"/>
            <a:ext cx="6552728" cy="790575"/>
          </a:xfrm>
        </p:spPr>
        <p:txBody>
          <a:bodyPr/>
          <a:lstStyle>
            <a:lvl1pPr>
              <a:defRPr sz="2400"/>
            </a:lvl1pPr>
          </a:lstStyle>
          <a:p>
            <a:r>
              <a:rPr lang="en-US" dirty="0"/>
              <a:t>Click to edit Master title style</a:t>
            </a:r>
            <a:endParaRPr lang="ru-RU" dirty="0"/>
          </a:p>
        </p:txBody>
      </p:sp>
    </p:spTree>
    <p:extLst>
      <p:ext uri="{BB962C8B-B14F-4D97-AF65-F5344CB8AC3E}">
        <p14:creationId xmlns:p14="http://schemas.microsoft.com/office/powerpoint/2010/main" val="12320569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6"/>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DAE92554-818E-438B-8EAE-36A0BFAEA8A0}" type="slidenum">
              <a:rPr lang="ru-RU" sz="750" smtClean="0">
                <a:solidFill>
                  <a:srgbClr val="999999"/>
                </a:solidFill>
              </a:rPr>
              <a:pPr algn="r">
                <a:lnSpc>
                  <a:spcPct val="95000"/>
                </a:lnSpc>
                <a:defRPr/>
              </a:pPr>
              <a:t>‹#›</a:t>
            </a:fld>
            <a:endParaRPr lang="ru-RU" sz="750" dirty="0">
              <a:solidFill>
                <a:srgbClr val="999999"/>
              </a:solidFill>
            </a:endParaRPr>
          </a:p>
        </p:txBody>
      </p:sp>
      <p:sp>
        <p:nvSpPr>
          <p:cNvPr id="7" name="Заголовок 1"/>
          <p:cNvSpPr>
            <a:spLocks noGrp="1"/>
          </p:cNvSpPr>
          <p:nvPr>
            <p:ph type="title"/>
          </p:nvPr>
        </p:nvSpPr>
        <p:spPr>
          <a:xfrm>
            <a:off x="3076600" y="428923"/>
            <a:ext cx="6552728" cy="790575"/>
          </a:xfrm>
        </p:spPr>
        <p:txBody>
          <a:bodyPr/>
          <a:lstStyle>
            <a:lvl1pPr>
              <a:defRPr sz="2400"/>
            </a:lvl1pPr>
          </a:lstStyle>
          <a:p>
            <a:r>
              <a:rPr lang="en-US" dirty="0"/>
              <a:t>Click to edit Master title style</a:t>
            </a:r>
            <a:endParaRPr lang="ru-RU" dirty="0"/>
          </a:p>
        </p:txBody>
      </p:sp>
      <p:sp>
        <p:nvSpPr>
          <p:cNvPr id="8" name="Содержимое 2"/>
          <p:cNvSpPr>
            <a:spLocks noGrp="1"/>
          </p:cNvSpPr>
          <p:nvPr>
            <p:ph idx="1"/>
          </p:nvPr>
        </p:nvSpPr>
        <p:spPr>
          <a:xfrm>
            <a:off x="700336" y="2217440"/>
            <a:ext cx="8280400" cy="4273550"/>
          </a:xfrm>
        </p:spPr>
        <p:txBody>
          <a:bodyPr/>
          <a:lstStyle>
            <a:lvl1pPr>
              <a:defRPr/>
            </a:lvl1pPr>
            <a:lvl2pPr>
              <a:defRPr/>
            </a:lvl2pPr>
            <a:lvl3pPr>
              <a:defRPr/>
            </a:lvl3pPr>
            <a:lvl4pPr>
              <a:defRPr/>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Tree>
    <p:extLst>
      <p:ext uri="{BB962C8B-B14F-4D97-AF65-F5344CB8AC3E}">
        <p14:creationId xmlns:p14="http://schemas.microsoft.com/office/powerpoint/2010/main" val="21882897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ormal Text">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6"/>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88BDC811-FBB1-45B5-9F23-29515F4EC5B0}" type="slidenum">
              <a:rPr lang="ru-RU" sz="750" smtClean="0">
                <a:solidFill>
                  <a:srgbClr val="999999"/>
                </a:solidFill>
              </a:rPr>
              <a:pPr algn="r">
                <a:lnSpc>
                  <a:spcPct val="95000"/>
                </a:lnSpc>
                <a:defRPr/>
              </a:pPr>
              <a:t>‹#›</a:t>
            </a:fld>
            <a:endParaRPr lang="ru-RU" sz="750" dirty="0">
              <a:solidFill>
                <a:srgbClr val="999999"/>
              </a:solidFill>
            </a:endParaRPr>
          </a:p>
        </p:txBody>
      </p:sp>
      <p:sp>
        <p:nvSpPr>
          <p:cNvPr id="8" name="Содержимое 2"/>
          <p:cNvSpPr>
            <a:spLocks noGrp="1"/>
          </p:cNvSpPr>
          <p:nvPr>
            <p:ph idx="1"/>
          </p:nvPr>
        </p:nvSpPr>
        <p:spPr>
          <a:xfrm>
            <a:off x="705008" y="2226137"/>
            <a:ext cx="8280400" cy="4273550"/>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
        <p:nvSpPr>
          <p:cNvPr id="9" name="Заголовок 1">
            <a:extLst>
              <a:ext uri="{FF2B5EF4-FFF2-40B4-BE49-F238E27FC236}">
                <a16:creationId xmlns:a16="http://schemas.microsoft.com/office/drawing/2014/main" id="{EA0B2610-95AE-4F67-8350-805923E83B1F}"/>
              </a:ext>
            </a:extLst>
          </p:cNvPr>
          <p:cNvSpPr>
            <a:spLocks noGrp="1"/>
          </p:cNvSpPr>
          <p:nvPr>
            <p:ph type="title"/>
          </p:nvPr>
        </p:nvSpPr>
        <p:spPr>
          <a:xfrm>
            <a:off x="3076600" y="428923"/>
            <a:ext cx="6552728" cy="790575"/>
          </a:xfrm>
        </p:spPr>
        <p:txBody>
          <a:bodyPr/>
          <a:lstStyle>
            <a:lvl1pPr>
              <a:defRPr sz="2400"/>
            </a:lvl1pPr>
          </a:lstStyle>
          <a:p>
            <a:r>
              <a:rPr lang="en-US" dirty="0"/>
              <a:t>Click to edit Master title style</a:t>
            </a:r>
            <a:endParaRPr lang="ru-RU" dirty="0"/>
          </a:p>
        </p:txBody>
      </p:sp>
    </p:spTree>
    <p:extLst>
      <p:ext uri="{BB962C8B-B14F-4D97-AF65-F5344CB8AC3E}">
        <p14:creationId xmlns:p14="http://schemas.microsoft.com/office/powerpoint/2010/main" val="14067720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004592" y="417241"/>
            <a:ext cx="6552728" cy="790575"/>
          </a:xfrm>
        </p:spPr>
        <p:txBody>
          <a:bodyPr/>
          <a:lstStyle>
            <a:lvl1pPr algn="ctr">
              <a:defRPr/>
            </a:lvl1pPr>
          </a:lstStyle>
          <a:p>
            <a:r>
              <a:rPr lang="en-GB" noProof="0" dirty="0"/>
              <a:t>Click to edit Master title style</a:t>
            </a:r>
          </a:p>
        </p:txBody>
      </p:sp>
      <p:sp>
        <p:nvSpPr>
          <p:cNvPr id="5" name="Содержимое 2"/>
          <p:cNvSpPr>
            <a:spLocks noGrp="1"/>
          </p:cNvSpPr>
          <p:nvPr>
            <p:ph sz="half" idx="1"/>
          </p:nvPr>
        </p:nvSpPr>
        <p:spPr>
          <a:xfrm>
            <a:off x="975632" y="2149176"/>
            <a:ext cx="3816144" cy="4536505"/>
          </a:xfrm>
        </p:spPr>
        <p:txBody>
          <a:bodyPr/>
          <a:lstStyle>
            <a:lvl1pPr>
              <a:defRPr sz="1875" baseline="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11" name="Содержимое 2"/>
          <p:cNvSpPr>
            <a:spLocks noGrp="1"/>
          </p:cNvSpPr>
          <p:nvPr>
            <p:ph sz="half" idx="17"/>
          </p:nvPr>
        </p:nvSpPr>
        <p:spPr>
          <a:xfrm>
            <a:off x="4899648" y="2158448"/>
            <a:ext cx="3816144" cy="4536505"/>
          </a:xfrm>
        </p:spPr>
        <p:txBody>
          <a:bodyPr/>
          <a:lstStyle>
            <a:lvl1pPr>
              <a:defRPr sz="1875" baseline="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8" name="Rectangle 5"/>
          <p:cNvSpPr>
            <a:spLocks noGrp="1" noChangeArrowheads="1"/>
          </p:cNvSpPr>
          <p:nvPr>
            <p:ph type="sldNum" idx="20"/>
          </p:nvPr>
        </p:nvSpPr>
        <p:spPr>
          <a:ln/>
        </p:spPr>
        <p:txBody>
          <a:bodyPr/>
          <a:lstStyle>
            <a:lvl1pPr>
              <a:defRPr/>
            </a:lvl1pPr>
          </a:lstStyle>
          <a:p>
            <a:pPr>
              <a:defRPr/>
            </a:pPr>
            <a:fld id="{4C900FCA-1A97-4D6A-89CC-C4E3C77CACE0}" type="slidenum">
              <a:rPr lang="ru-RU"/>
              <a:pPr>
                <a:defRPr/>
              </a:pPr>
              <a:t>‹#›</a:t>
            </a:fld>
            <a:endParaRPr lang="ru-RU" dirty="0"/>
          </a:p>
        </p:txBody>
      </p:sp>
    </p:spTree>
    <p:extLst>
      <p:ext uri="{BB962C8B-B14F-4D97-AF65-F5344CB8AC3E}">
        <p14:creationId xmlns:p14="http://schemas.microsoft.com/office/powerpoint/2010/main" val="22658267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raft">
    <p:spTree>
      <p:nvGrpSpPr>
        <p:cNvPr id="1" name=""/>
        <p:cNvGrpSpPr/>
        <p:nvPr/>
      </p:nvGrpSpPr>
      <p:grpSpPr>
        <a:xfrm>
          <a:off x="0" y="0"/>
          <a:ext cx="0" cy="0"/>
          <a:chOff x="0" y="0"/>
          <a:chExt cx="0" cy="0"/>
        </a:xfrm>
      </p:grpSpPr>
      <p:sp>
        <p:nvSpPr>
          <p:cNvPr id="4" name="Rectangle 5"/>
          <p:cNvSpPr>
            <a:spLocks noGrp="1" noChangeArrowheads="1"/>
          </p:cNvSpPr>
          <p:nvPr>
            <p:ph type="sldNum" idx="12"/>
          </p:nvPr>
        </p:nvSpPr>
        <p:spPr>
          <a:ln/>
        </p:spPr>
        <p:txBody>
          <a:bodyPr/>
          <a:lstStyle>
            <a:lvl1pPr>
              <a:defRPr/>
            </a:lvl1pPr>
          </a:lstStyle>
          <a:p>
            <a:pPr>
              <a:defRPr/>
            </a:pPr>
            <a:fld id="{6AD948CB-CBFC-48EC-9170-DC63649F09AB}" type="slidenum">
              <a:rPr lang="ru-RU"/>
              <a:pPr>
                <a:defRPr/>
              </a:pPr>
              <a:t>‹#›</a:t>
            </a:fld>
            <a:endParaRPr lang="ru-RU" dirty="0"/>
          </a:p>
        </p:txBody>
      </p:sp>
      <p:sp>
        <p:nvSpPr>
          <p:cNvPr id="3" name="Содержимое 2">
            <a:extLst>
              <a:ext uri="{FF2B5EF4-FFF2-40B4-BE49-F238E27FC236}">
                <a16:creationId xmlns:a16="http://schemas.microsoft.com/office/drawing/2014/main" id="{CDD13655-E353-41DE-B1AA-3A1718BDCF03}"/>
              </a:ext>
            </a:extLst>
          </p:cNvPr>
          <p:cNvSpPr>
            <a:spLocks noGrp="1"/>
          </p:cNvSpPr>
          <p:nvPr>
            <p:ph idx="1"/>
          </p:nvPr>
        </p:nvSpPr>
        <p:spPr>
          <a:xfrm>
            <a:off x="705008" y="2226137"/>
            <a:ext cx="8280400" cy="4273550"/>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Tree>
    <p:extLst>
      <p:ext uri="{BB962C8B-B14F-4D97-AF65-F5344CB8AC3E}">
        <p14:creationId xmlns:p14="http://schemas.microsoft.com/office/powerpoint/2010/main" val="10713414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2932584" y="362404"/>
            <a:ext cx="7342014" cy="790575"/>
          </a:xfrm>
        </p:spPr>
        <p:txBody>
          <a:bodyPr/>
          <a:lstStyle>
            <a:lvl1pPr>
              <a:defRPr/>
            </a:lvl1pPr>
          </a:lstStyle>
          <a:p>
            <a:r>
              <a:rPr lang="en-US"/>
              <a:t>Click to edit Master title style</a:t>
            </a:r>
            <a:endParaRPr lang="ru-RU" dirty="0"/>
          </a:p>
        </p:txBody>
      </p:sp>
      <p:sp>
        <p:nvSpPr>
          <p:cNvPr id="14" name="Content Placeholder 6"/>
          <p:cNvSpPr>
            <a:spLocks noGrp="1"/>
          </p:cNvSpPr>
          <p:nvPr>
            <p:ph sz="quarter" idx="13"/>
          </p:nvPr>
        </p:nvSpPr>
        <p:spPr>
          <a:xfrm>
            <a:off x="707307" y="2433641"/>
            <a:ext cx="8561982" cy="2592387"/>
          </a:xfrm>
        </p:spPr>
        <p:txBody>
          <a:bodyPr/>
          <a:lstStyle>
            <a:lvl1pPr>
              <a:buNone/>
              <a:defRPr/>
            </a:lvl1pPr>
          </a:lstStyle>
          <a:p>
            <a:pPr lvl="0"/>
            <a:r>
              <a:rPr lang="en-US"/>
              <a:t>Click to edit Master text styles</a:t>
            </a:r>
          </a:p>
        </p:txBody>
      </p:sp>
      <p:sp>
        <p:nvSpPr>
          <p:cNvPr id="7" name="Rectangle 4"/>
          <p:cNvSpPr>
            <a:spLocks noGrp="1" noChangeArrowheads="1"/>
          </p:cNvSpPr>
          <p:nvPr>
            <p:ph type="ftr" idx="16"/>
          </p:nvPr>
        </p:nvSpPr>
        <p:spPr/>
        <p:txBody>
          <a:bodyPr/>
          <a:lstStyle>
            <a:lvl1pPr>
              <a:defRPr/>
            </a:lvl1pPr>
          </a:lstStyle>
          <a:p>
            <a:pPr>
              <a:defRPr/>
            </a:pPr>
            <a:endParaRPr lang="fr-FR"/>
          </a:p>
        </p:txBody>
      </p:sp>
      <p:sp>
        <p:nvSpPr>
          <p:cNvPr id="8" name="Rectangle 5"/>
          <p:cNvSpPr>
            <a:spLocks noGrp="1" noChangeArrowheads="1"/>
          </p:cNvSpPr>
          <p:nvPr>
            <p:ph type="sldNum" idx="17"/>
          </p:nvPr>
        </p:nvSpPr>
        <p:spPr/>
        <p:txBody>
          <a:bodyPr/>
          <a:lstStyle>
            <a:lvl1pPr>
              <a:defRPr/>
            </a:lvl1pPr>
          </a:lstStyle>
          <a:p>
            <a:pPr>
              <a:defRPr/>
            </a:pPr>
            <a:fld id="{818F2839-6C4F-458F-B92D-DF083EE553F1}" type="slidenum">
              <a:rPr lang="fr-FR" smtClean="0"/>
              <a:pPr>
                <a:defRPr/>
              </a:pPr>
              <a:t>‹#›</a:t>
            </a:fld>
            <a:endParaRPr lang="fr-FR" dirty="0"/>
          </a:p>
        </p:txBody>
      </p:sp>
    </p:spTree>
    <p:extLst>
      <p:ext uri="{BB962C8B-B14F-4D97-AF65-F5344CB8AC3E}">
        <p14:creationId xmlns:p14="http://schemas.microsoft.com/office/powerpoint/2010/main" val="35065104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87682" y="1362383"/>
            <a:ext cx="8778239" cy="5172195"/>
          </a:xfrm>
          <a:prstGeom prst="rect">
            <a:avLst/>
          </a:prstGeom>
        </p:spPr>
        <p:txBody>
          <a:bodyPr/>
          <a:lstStyle>
            <a:lvl1pPr marL="365771" indent="-365771" algn="l">
              <a:buFont typeface="Wingdings" pitchFamily="2" charset="2"/>
              <a:buChar char="Ø"/>
              <a:defRPr sz="2240"/>
            </a:lvl1pPr>
            <a:lvl2pPr marL="594378" indent="-228607">
              <a:buFont typeface="Arial" pitchFamily="34" charset="0"/>
              <a:buChar char="•"/>
              <a:defRPr sz="224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5" name="Заголовок 1">
            <a:extLst>
              <a:ext uri="{FF2B5EF4-FFF2-40B4-BE49-F238E27FC236}">
                <a16:creationId xmlns:a16="http://schemas.microsoft.com/office/drawing/2014/main" id="{7967C64C-DD9B-4B08-BEA0-5BCE98DA8F94}"/>
              </a:ext>
            </a:extLst>
          </p:cNvPr>
          <p:cNvSpPr>
            <a:spLocks noGrp="1"/>
          </p:cNvSpPr>
          <p:nvPr>
            <p:ph type="title"/>
          </p:nvPr>
        </p:nvSpPr>
        <p:spPr>
          <a:xfrm>
            <a:off x="3004592" y="385337"/>
            <a:ext cx="6480720" cy="790575"/>
          </a:xfrm>
        </p:spPr>
        <p:txBody>
          <a:bodyPr/>
          <a:lstStyle>
            <a:lvl1pPr algn="ctr">
              <a:defRPr/>
            </a:lvl1pPr>
          </a:lstStyle>
          <a:p>
            <a:r>
              <a:rPr lang="en-GB" noProof="0" dirty="0"/>
              <a:t>Click to edit Master title style</a:t>
            </a:r>
          </a:p>
        </p:txBody>
      </p:sp>
    </p:spTree>
    <p:extLst>
      <p:ext uri="{BB962C8B-B14F-4D97-AF65-F5344CB8AC3E}">
        <p14:creationId xmlns:p14="http://schemas.microsoft.com/office/powerpoint/2010/main" val="2265438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DAE92554-818E-438B-8EAE-36A0BFAEA8A0}"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3076600" y="428922"/>
            <a:ext cx="6552728" cy="790575"/>
          </a:xfrm>
        </p:spPr>
        <p:txBody>
          <a:bodyPr/>
          <a:lstStyle>
            <a:lvl1pPr>
              <a:defRPr sz="3200"/>
            </a:lvl1pPr>
          </a:lstStyle>
          <a:p>
            <a:r>
              <a:rPr lang="en-US" dirty="0"/>
              <a:t>Click to edit Master title style</a:t>
            </a:r>
            <a:endParaRPr lang="ru-RU" dirty="0"/>
          </a:p>
        </p:txBody>
      </p:sp>
      <p:sp>
        <p:nvSpPr>
          <p:cNvPr id="8" name="Содержимое 2"/>
          <p:cNvSpPr>
            <a:spLocks noGrp="1"/>
          </p:cNvSpPr>
          <p:nvPr>
            <p:ph idx="1"/>
          </p:nvPr>
        </p:nvSpPr>
        <p:spPr>
          <a:xfrm>
            <a:off x="700336" y="2217440"/>
            <a:ext cx="8280400" cy="4273550"/>
          </a:xfrm>
        </p:spPr>
        <p:txBody>
          <a:bodyPr/>
          <a:lstStyle>
            <a:lvl1pPr>
              <a:defRPr/>
            </a:lvl1pPr>
            <a:lvl2pPr>
              <a:defRPr/>
            </a:lvl2pPr>
            <a:lvl3pPr>
              <a:defRPr/>
            </a:lvl3pPr>
            <a:lvl4pPr>
              <a:defRPr/>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Picture righ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4876801" y="584768"/>
            <a:ext cx="4340014" cy="6141157"/>
          </a:xfrm>
        </p:spPr>
        <p:txBody>
          <a:bodyPr/>
          <a:lstStyle/>
          <a:p>
            <a:r>
              <a:rPr lang="en-US"/>
              <a:t>Click icon to add picture</a:t>
            </a:r>
            <a:endParaRPr lang="en-GB" dirty="0"/>
          </a:p>
        </p:txBody>
      </p:sp>
      <p:sp>
        <p:nvSpPr>
          <p:cNvPr id="8" name="Text Placeholder 7"/>
          <p:cNvSpPr>
            <a:spLocks noGrp="1"/>
          </p:cNvSpPr>
          <p:nvPr>
            <p:ph type="body" sz="quarter" idx="11" hasCustomPrompt="1"/>
          </p:nvPr>
        </p:nvSpPr>
        <p:spPr>
          <a:xfrm>
            <a:off x="543389" y="595277"/>
            <a:ext cx="4242753" cy="682783"/>
          </a:xfrm>
        </p:spPr>
        <p:txBody>
          <a:bodyPr/>
          <a:lstStyle>
            <a:lvl1pPr>
              <a:defRPr sz="2400"/>
            </a:lvl1pPr>
          </a:lstStyle>
          <a:p>
            <a:pPr lvl="0"/>
            <a:r>
              <a:rPr lang="en-US" dirty="0"/>
              <a:t>Click to edit text styles</a:t>
            </a:r>
          </a:p>
        </p:txBody>
      </p:sp>
      <p:sp>
        <p:nvSpPr>
          <p:cNvPr id="10" name="Text Placeholder 9"/>
          <p:cNvSpPr>
            <a:spLocks noGrp="1"/>
          </p:cNvSpPr>
          <p:nvPr>
            <p:ph type="body" sz="quarter" idx="12" hasCustomPrompt="1"/>
          </p:nvPr>
        </p:nvSpPr>
        <p:spPr>
          <a:xfrm>
            <a:off x="536789" y="1631262"/>
            <a:ext cx="4242753" cy="4691763"/>
          </a:xfrm>
        </p:spPr>
        <p:txBody>
          <a:bodyPr/>
          <a:lstStyle>
            <a:lvl3pPr>
              <a:defRPr sz="1440"/>
            </a:lvl3pPr>
            <a:lvl4pPr marL="772141" indent="-274314">
              <a:buFont typeface="Arial" panose="020B0604020202020204" pitchFamily="34" charset="0"/>
              <a:buChar char="−"/>
              <a:defRPr sz="144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Rectangle 4">
            <a:extLst>
              <a:ext uri="{FF2B5EF4-FFF2-40B4-BE49-F238E27FC236}">
                <a16:creationId xmlns:a16="http://schemas.microsoft.com/office/drawing/2014/main" id="{4091BFA0-4FE9-4AC2-AFBD-9B764F31028E}"/>
              </a:ext>
            </a:extLst>
          </p:cNvPr>
          <p:cNvSpPr/>
          <p:nvPr userDrawn="1"/>
        </p:nvSpPr>
        <p:spPr bwMode="auto">
          <a:xfrm>
            <a:off x="54864" y="6729985"/>
            <a:ext cx="1121664" cy="166199"/>
          </a:xfrm>
          <a:prstGeom prst="rect">
            <a:avLst/>
          </a:prstGeom>
          <a:solidFill>
            <a:srgbClr val="0F1290"/>
          </a:solidFill>
          <a:ln>
            <a:noFill/>
          </a:ln>
          <a:effectLst/>
        </p:spPr>
        <p:txBody>
          <a:bodyPr vert="horz" wrap="square" lIns="54864" tIns="27432" rIns="54864" bIns="27432" numCol="1" rtlCol="0" anchor="t" anchorCtr="0" compatLnSpc="1">
            <a:prstTxWarp prst="textNoShape">
              <a:avLst/>
            </a:prstTxWarp>
            <a:spAutoFit/>
          </a:bodyPr>
          <a:lstStyle/>
          <a:p>
            <a:pPr marL="0" marR="0" indent="0" algn="r" defTabSz="548640" rtl="0" eaLnBrk="1" fontAlgn="base" latinLnBrk="0" hangingPunct="1">
              <a:lnSpc>
                <a:spcPct val="100000"/>
              </a:lnSpc>
              <a:spcBef>
                <a:spcPct val="50000"/>
              </a:spcBef>
              <a:spcAft>
                <a:spcPct val="0"/>
              </a:spcAft>
              <a:buClrTx/>
              <a:buSzTx/>
              <a:buFontTx/>
              <a:buNone/>
              <a:tabLst/>
            </a:pPr>
            <a:endParaRPr kumimoji="0" lang="en-GB" sz="72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8423131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0144" y="195074"/>
            <a:ext cx="8290560" cy="809413"/>
          </a:xfrm>
          <a:prstGeom prst="rect">
            <a:avLst/>
          </a:prstGeom>
        </p:spPr>
        <p:txBody>
          <a:bodyPr/>
          <a:lstStyle/>
          <a:p>
            <a:r>
              <a:rPr lang="en-US" dirty="0"/>
              <a:t>Click to edit Master title style</a:t>
            </a:r>
          </a:p>
        </p:txBody>
      </p:sp>
      <p:sp>
        <p:nvSpPr>
          <p:cNvPr id="3" name="Content Placeholder 2"/>
          <p:cNvSpPr>
            <a:spLocks noGrp="1"/>
          </p:cNvSpPr>
          <p:nvPr>
            <p:ph idx="1"/>
          </p:nvPr>
        </p:nvSpPr>
        <p:spPr>
          <a:xfrm>
            <a:off x="390144" y="1170433"/>
            <a:ext cx="8290560" cy="4748107"/>
          </a:xfrm>
        </p:spPr>
        <p:txBody>
          <a:bodyPr/>
          <a:lstStyle>
            <a:lvl1pPr marL="0" indent="0">
              <a:defRPr/>
            </a:lvl1pPr>
            <a:lvl2pPr marL="374662" indent="-134624">
              <a:defRPr b="0">
                <a:solidFill>
                  <a:schemeClr val="tx1"/>
                </a:solidFill>
              </a:defRPr>
            </a:lvl2pPr>
            <a:lvl3pPr marL="645180" indent="-144785">
              <a:buFont typeface="Century Gothic" pitchFamily="34" charset="0"/>
              <a:buChar char="–"/>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9970149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87680" y="292947"/>
            <a:ext cx="8778240" cy="1219200"/>
          </a:xfrm>
          <a:prstGeom prst="rect">
            <a:avLst/>
          </a:prstGeom>
        </p:spPr>
        <p:txBody>
          <a:bodyPr/>
          <a:lstStyle/>
          <a:p>
            <a:r>
              <a:rPr lang="en-US"/>
              <a:t>Click to edit Master title style</a:t>
            </a:r>
          </a:p>
        </p:txBody>
      </p:sp>
      <p:sp>
        <p:nvSpPr>
          <p:cNvPr id="3" name="Text Placeholder 2"/>
          <p:cNvSpPr>
            <a:spLocks noGrp="1"/>
          </p:cNvSpPr>
          <p:nvPr>
            <p:ph type="body" sz="half" idx="1"/>
          </p:nvPr>
        </p:nvSpPr>
        <p:spPr>
          <a:xfrm>
            <a:off x="487680" y="1706880"/>
            <a:ext cx="4307840" cy="482769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958080" y="1706881"/>
            <a:ext cx="4307840" cy="233172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958080" y="4201162"/>
            <a:ext cx="4307840" cy="233341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91"/>
          <p:cNvSpPr>
            <a:spLocks noGrp="1" noChangeArrowheads="1"/>
          </p:cNvSpPr>
          <p:nvPr>
            <p:ph type="sldNum" sz="quarter" idx="10"/>
          </p:nvPr>
        </p:nvSpPr>
        <p:spPr>
          <a:xfrm>
            <a:off x="7315200" y="6746240"/>
            <a:ext cx="2032000" cy="487680"/>
          </a:xfrm>
          <a:prstGeom prst="rect">
            <a:avLst/>
          </a:prstGeom>
        </p:spPr>
        <p:txBody>
          <a:bodyPr/>
          <a:lstStyle>
            <a:lvl1pPr>
              <a:defRPr smtClean="0"/>
            </a:lvl1pPr>
          </a:lstStyle>
          <a:p>
            <a:pPr>
              <a:defRPr/>
            </a:pPr>
            <a:fld id="{24AB65FC-BEAE-2540-86FC-258ED29F150D}" type="slidenum">
              <a:rPr lang="en-US"/>
              <a:pPr>
                <a:defRPr/>
              </a:pPr>
              <a:t>‹#›</a:t>
            </a:fld>
            <a:endParaRPr lang="en-US"/>
          </a:p>
        </p:txBody>
      </p:sp>
    </p:spTree>
    <p:extLst>
      <p:ext uri="{BB962C8B-B14F-4D97-AF65-F5344CB8AC3E}">
        <p14:creationId xmlns:p14="http://schemas.microsoft.com/office/powerpoint/2010/main" val="42231501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87680" y="1706883"/>
            <a:ext cx="4307840" cy="4827694"/>
          </a:xfrm>
        </p:spPr>
        <p:txBody>
          <a:bodyPr/>
          <a:lstStyle>
            <a:lvl1pPr>
              <a:defRPr sz="2240"/>
            </a:lvl1pPr>
            <a:lvl2pPr>
              <a:defRPr sz="1920"/>
            </a:lvl2pPr>
            <a:lvl3pPr>
              <a:defRPr sz="1600"/>
            </a:lvl3pPr>
            <a:lvl4pPr>
              <a:defRPr sz="1440"/>
            </a:lvl4pPr>
            <a:lvl5pPr>
              <a:defRPr sz="1440"/>
            </a:lvl5pPr>
            <a:lvl6pPr>
              <a:defRPr sz="1440"/>
            </a:lvl6pPr>
            <a:lvl7pPr>
              <a:defRPr sz="1440"/>
            </a:lvl7pPr>
            <a:lvl8pPr>
              <a:defRPr sz="1440"/>
            </a:lvl8pPr>
            <a:lvl9pPr>
              <a:defRPr sz="14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58080" y="1706883"/>
            <a:ext cx="4307840" cy="4827694"/>
          </a:xfrm>
        </p:spPr>
        <p:txBody>
          <a:bodyPr/>
          <a:lstStyle>
            <a:lvl1pPr>
              <a:defRPr sz="2240"/>
            </a:lvl1pPr>
            <a:lvl2pPr>
              <a:defRPr sz="1920"/>
            </a:lvl2pPr>
            <a:lvl3pPr>
              <a:defRPr sz="1600"/>
            </a:lvl3pPr>
            <a:lvl4pPr>
              <a:defRPr sz="1440"/>
            </a:lvl4pPr>
            <a:lvl5pPr>
              <a:defRPr sz="1440"/>
            </a:lvl5pPr>
            <a:lvl6pPr>
              <a:defRPr sz="1440"/>
            </a:lvl6pPr>
            <a:lvl7pPr>
              <a:defRPr sz="1440"/>
            </a:lvl7pPr>
            <a:lvl8pPr>
              <a:defRPr sz="1440"/>
            </a:lvl8pPr>
            <a:lvl9pPr>
              <a:defRPr sz="14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3748594" y="6805693"/>
            <a:ext cx="2275840" cy="389467"/>
          </a:xfrm>
        </p:spPr>
        <p:txBody>
          <a:bodyPr/>
          <a:lstStyle/>
          <a:p>
            <a:fld id="{A349544A-F1CD-3844-BFB3-6D230A0137DD}" type="datetimeFigureOut">
              <a:rPr lang="en-US" smtClean="0"/>
              <a:t>10/5/2023</a:t>
            </a:fld>
            <a:endParaRPr lang="en-US"/>
          </a:p>
        </p:txBody>
      </p:sp>
      <p:pic>
        <p:nvPicPr>
          <p:cNvPr id="8" name="Picture 7" descr="FDA_FullColor_Monogram.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59907" y="258668"/>
            <a:ext cx="661913" cy="792619"/>
          </a:xfrm>
          <a:prstGeom prst="rect">
            <a:avLst/>
          </a:prstGeom>
        </p:spPr>
      </p:pic>
      <p:sp>
        <p:nvSpPr>
          <p:cNvPr id="9" name="Footer Placeholder 4"/>
          <p:cNvSpPr>
            <a:spLocks noGrp="1"/>
          </p:cNvSpPr>
          <p:nvPr>
            <p:ph type="ftr" sz="quarter" idx="11"/>
          </p:nvPr>
        </p:nvSpPr>
        <p:spPr>
          <a:xfrm>
            <a:off x="325120" y="6810589"/>
            <a:ext cx="3088640" cy="389467"/>
          </a:xfrm>
        </p:spPr>
        <p:txBody>
          <a:bodyPr/>
          <a:lstStyle/>
          <a:p>
            <a:pPr algn="l"/>
            <a:r>
              <a:rPr lang="en-US" b="1" dirty="0">
                <a:solidFill>
                  <a:schemeClr val="tx2">
                    <a:lumMod val="60000"/>
                    <a:lumOff val="40000"/>
                  </a:schemeClr>
                </a:solidFill>
                <a:latin typeface="Helvetica"/>
                <a:cs typeface="Helvetica"/>
              </a:rPr>
              <a:t>www.fda.gov</a:t>
            </a:r>
          </a:p>
        </p:txBody>
      </p:sp>
      <p:sp>
        <p:nvSpPr>
          <p:cNvPr id="11" name="TextBox 10"/>
          <p:cNvSpPr txBox="1"/>
          <p:nvPr userDrawn="1"/>
        </p:nvSpPr>
        <p:spPr>
          <a:xfrm>
            <a:off x="9076938" y="6837094"/>
            <a:ext cx="437941" cy="229743"/>
          </a:xfrm>
          <a:prstGeom prst="rect">
            <a:avLst/>
          </a:prstGeom>
          <a:noFill/>
        </p:spPr>
        <p:txBody>
          <a:bodyPr wrap="none" rtlCol="0">
            <a:spAutoFit/>
          </a:bodyPr>
          <a:lstStyle/>
          <a:p>
            <a:pPr algn="r"/>
            <a:fld id="{42D067E6-6582-4AD4-8521-F7089C370E58}" type="slidenum">
              <a:rPr lang="en-US" sz="960" smtClean="0">
                <a:solidFill>
                  <a:schemeClr val="tx2">
                    <a:lumMod val="60000"/>
                    <a:lumOff val="40000"/>
                  </a:schemeClr>
                </a:solidFill>
                <a:latin typeface="Helvetica"/>
                <a:cs typeface="Helvetica"/>
              </a:rPr>
              <a:t>‹#›</a:t>
            </a:fld>
            <a:endParaRPr lang="en-US" sz="960" dirty="0">
              <a:solidFill>
                <a:schemeClr val="tx2">
                  <a:lumMod val="60000"/>
                  <a:lumOff val="40000"/>
                </a:schemeClr>
              </a:solidFill>
              <a:latin typeface="Helvetica"/>
              <a:cs typeface="Helvetica"/>
            </a:endParaRPr>
          </a:p>
        </p:txBody>
      </p:sp>
    </p:spTree>
    <p:extLst>
      <p:ext uri="{BB962C8B-B14F-4D97-AF65-F5344CB8AC3E}">
        <p14:creationId xmlns:p14="http://schemas.microsoft.com/office/powerpoint/2010/main" val="29882435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One column text">
  <p:cSld name="One column text">
    <p:bg>
      <p:bgPr>
        <a:blipFill>
          <a:blip r:embed="rId2">
            <a:alphaModFix amt="22000"/>
          </a:blip>
          <a:stretch>
            <a:fillRect/>
          </a:stretch>
        </a:blipFill>
        <a:effectLst/>
      </p:bgPr>
    </p:bg>
    <p:spTree>
      <p:nvGrpSpPr>
        <p:cNvPr id="1" name="Shape 13"/>
        <p:cNvGrpSpPr/>
        <p:nvPr/>
      </p:nvGrpSpPr>
      <p:grpSpPr>
        <a:xfrm>
          <a:off x="0" y="0"/>
          <a:ext cx="0" cy="0"/>
          <a:chOff x="0" y="0"/>
          <a:chExt cx="0" cy="0"/>
        </a:xfrm>
      </p:grpSpPr>
      <p:sp>
        <p:nvSpPr>
          <p:cNvPr id="14" name="Google Shape;14;p16"/>
          <p:cNvSpPr txBox="1">
            <a:spLocks noGrp="1"/>
          </p:cNvSpPr>
          <p:nvPr>
            <p:ph type="ctrTitle"/>
          </p:nvPr>
        </p:nvSpPr>
        <p:spPr>
          <a:xfrm>
            <a:off x="96830" y="14291"/>
            <a:ext cx="9618444" cy="864027"/>
          </a:xfrm>
          <a:prstGeom prst="rect">
            <a:avLst/>
          </a:prstGeom>
          <a:noFill/>
          <a:ln>
            <a:noFill/>
          </a:ln>
        </p:spPr>
        <p:txBody>
          <a:bodyPr spcFirstLastPara="1" wrap="square" lIns="0" tIns="0" rIns="108000" bIns="0" anchor="b" anchorCtr="0">
            <a:noAutofit/>
          </a:bodyPr>
          <a:lstStyle>
            <a:lvl1pPr marR="0" lvl="0" algn="l" rtl="0">
              <a:lnSpc>
                <a:spcPct val="100000"/>
              </a:lnSpc>
              <a:spcBef>
                <a:spcPts val="0"/>
              </a:spcBef>
              <a:spcAft>
                <a:spcPts val="0"/>
              </a:spcAft>
              <a:buClr>
                <a:srgbClr val="000000"/>
              </a:buClr>
              <a:buSzPts val="6000"/>
              <a:buFont typeface="Arial"/>
              <a:buNone/>
              <a:defRPr sz="2133" b="0" i="0" u="none" strike="noStrike" cap="none">
                <a:solidFill>
                  <a:srgbClr val="0B3045"/>
                </a:solidFill>
                <a:latin typeface="LEMON MILK" panose="00000500000000000000" pitchFamily="50" charset="0"/>
                <a:ea typeface="LEMON MILK" panose="00000500000000000000" pitchFamily="50" charset="0"/>
                <a:cs typeface="LEMON MILK" panose="00000500000000000000" pitchFamily="50" charset="0"/>
                <a:sym typeface="Lemon"/>
              </a:defRPr>
            </a:lvl1pPr>
            <a:lvl2pPr marR="0" lvl="1" algn="l" rtl="0">
              <a:lnSpc>
                <a:spcPct val="100000"/>
              </a:lnSpc>
              <a:spcBef>
                <a:spcPts val="0"/>
              </a:spcBef>
              <a:spcAft>
                <a:spcPts val="0"/>
              </a:spcAft>
              <a:buClr>
                <a:srgbClr val="000000"/>
              </a:buClr>
              <a:buSzPts val="5200"/>
              <a:buFont typeface="Arial"/>
              <a:buNone/>
              <a:defRPr sz="554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5200"/>
              <a:buFont typeface="Arial"/>
              <a:buNone/>
              <a:defRPr sz="554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5200"/>
              <a:buFont typeface="Arial"/>
              <a:buNone/>
              <a:defRPr sz="554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5200"/>
              <a:buFont typeface="Arial"/>
              <a:buNone/>
              <a:defRPr sz="554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5200"/>
              <a:buFont typeface="Arial"/>
              <a:buNone/>
              <a:defRPr sz="554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5200"/>
              <a:buFont typeface="Arial"/>
              <a:buNone/>
              <a:defRPr sz="554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5200"/>
              <a:buFont typeface="Arial"/>
              <a:buNone/>
              <a:defRPr sz="554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5200"/>
              <a:buFont typeface="Arial"/>
              <a:buNone/>
              <a:defRPr sz="5547" b="0" i="0" u="none" strike="noStrike" cap="none">
                <a:solidFill>
                  <a:srgbClr val="000000"/>
                </a:solidFill>
                <a:latin typeface="Arial"/>
                <a:ea typeface="Arial"/>
                <a:cs typeface="Arial"/>
                <a:sym typeface="Arial"/>
              </a:defRPr>
            </a:lvl9pPr>
          </a:lstStyle>
          <a:p>
            <a:endParaRPr dirty="0"/>
          </a:p>
        </p:txBody>
      </p:sp>
      <p:sp>
        <p:nvSpPr>
          <p:cNvPr id="15" name="Google Shape;15;p16"/>
          <p:cNvSpPr txBox="1">
            <a:spLocks noGrp="1"/>
          </p:cNvSpPr>
          <p:nvPr>
            <p:ph type="subTitle" idx="1"/>
          </p:nvPr>
        </p:nvSpPr>
        <p:spPr>
          <a:xfrm>
            <a:off x="96830" y="1013101"/>
            <a:ext cx="9577377" cy="5435092"/>
          </a:xfrm>
          <a:prstGeom prst="rect">
            <a:avLst/>
          </a:prstGeom>
          <a:noFill/>
          <a:ln>
            <a:noFill/>
          </a:ln>
        </p:spPr>
        <p:txBody>
          <a:bodyPr spcFirstLastPara="1" wrap="square" lIns="0" tIns="0" rIns="108000" bIns="108000" anchor="t" anchorCtr="0">
            <a:noAutofit/>
          </a:bodyPr>
          <a:lstStyle>
            <a:lvl1pPr marR="0" lvl="0" algn="l" rtl="0">
              <a:lnSpc>
                <a:spcPct val="100000"/>
              </a:lnSpc>
              <a:spcBef>
                <a:spcPts val="0"/>
              </a:spcBef>
              <a:spcAft>
                <a:spcPts val="0"/>
              </a:spcAft>
              <a:buClr>
                <a:srgbClr val="000000"/>
              </a:buClr>
              <a:buSzPts val="1200"/>
              <a:buFont typeface="Roboto Condensed Light"/>
              <a:buNone/>
              <a:defRPr sz="1493" b="0" i="0" u="none" strike="noStrike" cap="none">
                <a:solidFill>
                  <a:srgbClr val="0A3146"/>
                </a:solidFill>
                <a:latin typeface="LT Internet" panose="02000500000000000000" pitchFamily="2" charset="0"/>
                <a:ea typeface="Inter"/>
                <a:cs typeface="LT Internet" panose="02000500000000000000" pitchFamily="2" charset="0"/>
                <a:sym typeface="Inter"/>
              </a:defRPr>
            </a:lvl1pPr>
            <a:lvl2pPr marR="0" lvl="1" algn="r" rtl="0">
              <a:lnSpc>
                <a:spcPct val="100000"/>
              </a:lnSpc>
              <a:spcBef>
                <a:spcPts val="0"/>
              </a:spcBef>
              <a:spcAft>
                <a:spcPts val="0"/>
              </a:spcAft>
              <a:buClr>
                <a:srgbClr val="000000"/>
              </a:buClr>
              <a:buSzPts val="2800"/>
              <a:buFont typeface="Arial"/>
              <a:buNone/>
              <a:defRPr sz="2987" b="0" i="0" u="none" strike="noStrike" cap="none">
                <a:solidFill>
                  <a:srgbClr val="000000"/>
                </a:solidFill>
                <a:latin typeface="Arial"/>
                <a:ea typeface="Arial"/>
                <a:cs typeface="Arial"/>
                <a:sym typeface="Arial"/>
              </a:defRPr>
            </a:lvl2pPr>
            <a:lvl3pPr marR="0" lvl="2" algn="r" rtl="0">
              <a:lnSpc>
                <a:spcPct val="100000"/>
              </a:lnSpc>
              <a:spcBef>
                <a:spcPts val="0"/>
              </a:spcBef>
              <a:spcAft>
                <a:spcPts val="0"/>
              </a:spcAft>
              <a:buClr>
                <a:srgbClr val="000000"/>
              </a:buClr>
              <a:buSzPts val="2800"/>
              <a:buFont typeface="Arial"/>
              <a:buNone/>
              <a:defRPr sz="2987" b="0" i="0" u="none" strike="noStrike" cap="none">
                <a:solidFill>
                  <a:srgbClr val="000000"/>
                </a:solidFill>
                <a:latin typeface="Arial"/>
                <a:ea typeface="Arial"/>
                <a:cs typeface="Arial"/>
                <a:sym typeface="Arial"/>
              </a:defRPr>
            </a:lvl3pPr>
            <a:lvl4pPr marR="0" lvl="3" algn="r" rtl="0">
              <a:lnSpc>
                <a:spcPct val="100000"/>
              </a:lnSpc>
              <a:spcBef>
                <a:spcPts val="0"/>
              </a:spcBef>
              <a:spcAft>
                <a:spcPts val="0"/>
              </a:spcAft>
              <a:buClr>
                <a:srgbClr val="000000"/>
              </a:buClr>
              <a:buSzPts val="2800"/>
              <a:buFont typeface="Arial"/>
              <a:buNone/>
              <a:defRPr sz="2987" b="0" i="0" u="none" strike="noStrike" cap="none">
                <a:solidFill>
                  <a:srgbClr val="000000"/>
                </a:solidFill>
                <a:latin typeface="Arial"/>
                <a:ea typeface="Arial"/>
                <a:cs typeface="Arial"/>
                <a:sym typeface="Arial"/>
              </a:defRPr>
            </a:lvl4pPr>
            <a:lvl5pPr marR="0" lvl="4" algn="r" rtl="0">
              <a:lnSpc>
                <a:spcPct val="100000"/>
              </a:lnSpc>
              <a:spcBef>
                <a:spcPts val="0"/>
              </a:spcBef>
              <a:spcAft>
                <a:spcPts val="0"/>
              </a:spcAft>
              <a:buClr>
                <a:srgbClr val="000000"/>
              </a:buClr>
              <a:buSzPts val="2800"/>
              <a:buFont typeface="Arial"/>
              <a:buNone/>
              <a:defRPr sz="2987" b="0" i="0" u="none" strike="noStrike" cap="none">
                <a:solidFill>
                  <a:srgbClr val="000000"/>
                </a:solidFill>
                <a:latin typeface="Arial"/>
                <a:ea typeface="Arial"/>
                <a:cs typeface="Arial"/>
                <a:sym typeface="Arial"/>
              </a:defRPr>
            </a:lvl5pPr>
            <a:lvl6pPr marR="0" lvl="5" algn="r" rtl="0">
              <a:lnSpc>
                <a:spcPct val="100000"/>
              </a:lnSpc>
              <a:spcBef>
                <a:spcPts val="0"/>
              </a:spcBef>
              <a:spcAft>
                <a:spcPts val="0"/>
              </a:spcAft>
              <a:buClr>
                <a:srgbClr val="000000"/>
              </a:buClr>
              <a:buSzPts val="2800"/>
              <a:buFont typeface="Arial"/>
              <a:buNone/>
              <a:defRPr sz="2987" b="0" i="0" u="none" strike="noStrike" cap="none">
                <a:solidFill>
                  <a:srgbClr val="000000"/>
                </a:solidFill>
                <a:latin typeface="Arial"/>
                <a:ea typeface="Arial"/>
                <a:cs typeface="Arial"/>
                <a:sym typeface="Arial"/>
              </a:defRPr>
            </a:lvl6pPr>
            <a:lvl7pPr marR="0" lvl="6" algn="r" rtl="0">
              <a:lnSpc>
                <a:spcPct val="100000"/>
              </a:lnSpc>
              <a:spcBef>
                <a:spcPts val="0"/>
              </a:spcBef>
              <a:spcAft>
                <a:spcPts val="0"/>
              </a:spcAft>
              <a:buClr>
                <a:srgbClr val="000000"/>
              </a:buClr>
              <a:buSzPts val="2800"/>
              <a:buFont typeface="Arial"/>
              <a:buNone/>
              <a:defRPr sz="2987" b="0" i="0" u="none" strike="noStrike" cap="none">
                <a:solidFill>
                  <a:srgbClr val="000000"/>
                </a:solidFill>
                <a:latin typeface="Arial"/>
                <a:ea typeface="Arial"/>
                <a:cs typeface="Arial"/>
                <a:sym typeface="Arial"/>
              </a:defRPr>
            </a:lvl7pPr>
            <a:lvl8pPr marR="0" lvl="7" algn="r" rtl="0">
              <a:lnSpc>
                <a:spcPct val="100000"/>
              </a:lnSpc>
              <a:spcBef>
                <a:spcPts val="0"/>
              </a:spcBef>
              <a:spcAft>
                <a:spcPts val="0"/>
              </a:spcAft>
              <a:buClr>
                <a:srgbClr val="000000"/>
              </a:buClr>
              <a:buSzPts val="2800"/>
              <a:buFont typeface="Arial"/>
              <a:buNone/>
              <a:defRPr sz="2987" b="0" i="0" u="none" strike="noStrike" cap="none">
                <a:solidFill>
                  <a:srgbClr val="000000"/>
                </a:solidFill>
                <a:latin typeface="Arial"/>
                <a:ea typeface="Arial"/>
                <a:cs typeface="Arial"/>
                <a:sym typeface="Arial"/>
              </a:defRPr>
            </a:lvl8pPr>
            <a:lvl9pPr marR="0" lvl="8" algn="r" rtl="0">
              <a:lnSpc>
                <a:spcPct val="100000"/>
              </a:lnSpc>
              <a:spcBef>
                <a:spcPts val="0"/>
              </a:spcBef>
              <a:spcAft>
                <a:spcPts val="0"/>
              </a:spcAft>
              <a:buClr>
                <a:srgbClr val="000000"/>
              </a:buClr>
              <a:buSzPts val="2800"/>
              <a:buFont typeface="Arial"/>
              <a:buNone/>
              <a:defRPr sz="2987" b="0" i="0" u="none" strike="noStrike" cap="none">
                <a:solidFill>
                  <a:srgbClr val="000000"/>
                </a:solidFill>
                <a:latin typeface="Arial"/>
                <a:ea typeface="Arial"/>
                <a:cs typeface="Arial"/>
                <a:sym typeface="Arial"/>
              </a:defRPr>
            </a:lvl9pPr>
          </a:lstStyle>
          <a:p>
            <a:endParaRPr dirty="0"/>
          </a:p>
        </p:txBody>
      </p:sp>
      <p:cxnSp>
        <p:nvCxnSpPr>
          <p:cNvPr id="16" name="Google Shape;16;p16"/>
          <p:cNvCxnSpPr/>
          <p:nvPr/>
        </p:nvCxnSpPr>
        <p:spPr>
          <a:xfrm>
            <a:off x="-15158" y="949429"/>
            <a:ext cx="4344518" cy="0"/>
          </a:xfrm>
          <a:prstGeom prst="straightConnector1">
            <a:avLst/>
          </a:prstGeom>
          <a:noFill/>
          <a:ln w="9525" cap="flat" cmpd="sng">
            <a:solidFill>
              <a:srgbClr val="C2A16E"/>
            </a:solidFill>
            <a:prstDash val="solid"/>
            <a:round/>
            <a:headEnd type="none" w="sm" len="sm"/>
            <a:tailEnd type="none" w="sm" len="sm"/>
          </a:ln>
        </p:spPr>
      </p:cxnSp>
      <p:sp>
        <p:nvSpPr>
          <p:cNvPr id="17" name="Google Shape;17;p16"/>
          <p:cNvSpPr/>
          <p:nvPr/>
        </p:nvSpPr>
        <p:spPr>
          <a:xfrm>
            <a:off x="4343240" y="895646"/>
            <a:ext cx="79588" cy="107566"/>
          </a:xfrm>
          <a:prstGeom prst="ellipse">
            <a:avLst/>
          </a:prstGeom>
          <a:solidFill>
            <a:srgbClr val="C2A16E"/>
          </a:solidFill>
          <a:ln>
            <a:noFill/>
          </a:ln>
        </p:spPr>
        <p:txBody>
          <a:bodyPr spcFirstLastPara="1" wrap="square" lIns="97520" tIns="48747" rIns="97520" bIns="48747" anchor="ctr" anchorCtr="0">
            <a:noAutofit/>
          </a:bodyPr>
          <a:lstStyle/>
          <a:p>
            <a:pPr marL="0" marR="0" lvl="0" indent="0" algn="l" rtl="0">
              <a:lnSpc>
                <a:spcPct val="100000"/>
              </a:lnSpc>
              <a:spcBef>
                <a:spcPts val="0"/>
              </a:spcBef>
              <a:spcAft>
                <a:spcPts val="0"/>
              </a:spcAft>
              <a:buNone/>
            </a:pPr>
            <a:endParaRPr sz="1493" b="0" i="0" u="none" strike="noStrike" cap="none">
              <a:solidFill>
                <a:schemeClr val="lt1"/>
              </a:solidFill>
              <a:latin typeface="Arial"/>
              <a:ea typeface="Arial"/>
              <a:cs typeface="Arial"/>
              <a:sym typeface="Arial"/>
            </a:endParaRPr>
          </a:p>
        </p:txBody>
      </p:sp>
      <p:sp>
        <p:nvSpPr>
          <p:cNvPr id="18" name="Google Shape;18;p16"/>
          <p:cNvSpPr/>
          <p:nvPr/>
        </p:nvSpPr>
        <p:spPr>
          <a:xfrm>
            <a:off x="0" y="7204642"/>
            <a:ext cx="9753600" cy="110559"/>
          </a:xfrm>
          <a:prstGeom prst="rect">
            <a:avLst/>
          </a:prstGeom>
          <a:solidFill>
            <a:srgbClr val="0A3146"/>
          </a:solidFill>
          <a:ln>
            <a:noFill/>
          </a:ln>
        </p:spPr>
        <p:txBody>
          <a:bodyPr spcFirstLastPara="1" wrap="square" lIns="97520" tIns="48747" rIns="97520" bIns="48747" anchor="ctr" anchorCtr="0">
            <a:noAutofit/>
          </a:bodyPr>
          <a:lstStyle/>
          <a:p>
            <a:pPr marL="0" marR="0" lvl="0" indent="0" algn="ctr" rtl="0">
              <a:lnSpc>
                <a:spcPct val="100000"/>
              </a:lnSpc>
              <a:spcBef>
                <a:spcPts val="0"/>
              </a:spcBef>
              <a:spcAft>
                <a:spcPts val="0"/>
              </a:spcAft>
              <a:buNone/>
            </a:pPr>
            <a:endParaRPr sz="1493" b="0" i="0" u="none" strike="noStrike" cap="none">
              <a:solidFill>
                <a:schemeClr val="lt1"/>
              </a:solidFill>
              <a:latin typeface="Arial"/>
              <a:ea typeface="Arial"/>
              <a:cs typeface="Arial"/>
              <a:sym typeface="Arial"/>
            </a:endParaRPr>
          </a:p>
        </p:txBody>
      </p:sp>
      <p:sp>
        <p:nvSpPr>
          <p:cNvPr id="19" name="Google Shape;19;p16"/>
          <p:cNvSpPr txBox="1"/>
          <p:nvPr/>
        </p:nvSpPr>
        <p:spPr>
          <a:xfrm>
            <a:off x="9059505" y="6902790"/>
            <a:ext cx="444909" cy="262658"/>
          </a:xfrm>
          <a:prstGeom prst="rect">
            <a:avLst/>
          </a:prstGeom>
          <a:noFill/>
          <a:ln>
            <a:noFill/>
          </a:ln>
        </p:spPr>
        <p:txBody>
          <a:bodyPr spcFirstLastPara="1" wrap="square" lIns="97520" tIns="48747" rIns="97520" bIns="48747" anchor="t" anchorCtr="0">
            <a:spAutoFit/>
          </a:bodyPr>
          <a:lstStyle/>
          <a:p>
            <a:pPr marL="0" marR="0" lvl="0" indent="0" algn="l" rtl="0">
              <a:lnSpc>
                <a:spcPct val="100000"/>
              </a:lnSpc>
              <a:spcBef>
                <a:spcPts val="0"/>
              </a:spcBef>
              <a:spcAft>
                <a:spcPts val="0"/>
              </a:spcAft>
              <a:buNone/>
            </a:pPr>
            <a:fld id="{00000000-1234-1234-1234-123412341234}" type="slidenum">
              <a:rPr lang="en-GB" sz="1067" b="0" i="0" u="none" strike="noStrike" cap="none">
                <a:solidFill>
                  <a:srgbClr val="000000"/>
                </a:solidFill>
                <a:latin typeface="LT Internet" panose="02000500000000000000" pitchFamily="2" charset="0"/>
                <a:ea typeface="Inter"/>
                <a:cs typeface="Inter"/>
                <a:sym typeface="Inter"/>
              </a:rPr>
              <a:pPr marL="0" marR="0" lvl="0" indent="0" algn="l" rtl="0">
                <a:lnSpc>
                  <a:spcPct val="100000"/>
                </a:lnSpc>
                <a:spcBef>
                  <a:spcPts val="0"/>
                </a:spcBef>
                <a:spcAft>
                  <a:spcPts val="0"/>
                </a:spcAft>
                <a:buNone/>
              </a:pPr>
              <a:t>‹#›</a:t>
            </a:fld>
            <a:r>
              <a:rPr lang="en-GB" sz="1067" b="0" i="0" u="none" strike="noStrike" cap="none" dirty="0">
                <a:solidFill>
                  <a:srgbClr val="000000"/>
                </a:solidFill>
                <a:latin typeface="LT Internet" panose="02000500000000000000" pitchFamily="2" charset="0"/>
                <a:ea typeface="Inter"/>
                <a:cs typeface="Inter"/>
                <a:sym typeface="Inter"/>
              </a:rPr>
              <a:t>/</a:t>
            </a:r>
            <a:r>
              <a:rPr lang="en-GB" sz="1067" b="0" i="0" u="none" strike="noStrike" cap="none" dirty="0">
                <a:solidFill>
                  <a:srgbClr val="000000"/>
                </a:solidFill>
                <a:latin typeface="Inter"/>
                <a:ea typeface="Inter"/>
                <a:cs typeface="Inter"/>
                <a:sym typeface="Inter"/>
              </a:rPr>
              <a:t> </a:t>
            </a:r>
            <a:endParaRPr sz="5547" dirty="0"/>
          </a:p>
        </p:txBody>
      </p:sp>
    </p:spTree>
    <p:extLst>
      <p:ext uri="{BB962C8B-B14F-4D97-AF65-F5344CB8AC3E}">
        <p14:creationId xmlns:p14="http://schemas.microsoft.com/office/powerpoint/2010/main" val="1889516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000"/>
                                        <p:tgtEl>
                                          <p:spTgt spid="16"/>
                                        </p:tgtEl>
                                        <p:attrNameLst>
                                          <p:attrName>ppt_x</p:attrName>
                                        </p:attrNameLst>
                                      </p:cBhvr>
                                      <p:tavLst>
                                        <p:tav tm="0">
                                          <p:val>
                                            <p:strVal val="#ppt_x+1"/>
                                          </p:val>
                                        </p:tav>
                                        <p:tav tm="100000">
                                          <p:val>
                                            <p:strVal val="#ppt_x"/>
                                          </p:val>
                                        </p:tav>
                                      </p:tavLst>
                                    </p:anim>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rmal Text">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88BDC811-FBB1-45B5-9F23-29515F4EC5B0}"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8" name="Содержимое 2"/>
          <p:cNvSpPr>
            <a:spLocks noGrp="1"/>
          </p:cNvSpPr>
          <p:nvPr>
            <p:ph idx="1"/>
          </p:nvPr>
        </p:nvSpPr>
        <p:spPr>
          <a:xfrm>
            <a:off x="705008" y="2226136"/>
            <a:ext cx="8280400" cy="4273550"/>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
        <p:nvSpPr>
          <p:cNvPr id="9" name="Заголовок 1">
            <a:extLst>
              <a:ext uri="{FF2B5EF4-FFF2-40B4-BE49-F238E27FC236}">
                <a16:creationId xmlns:a16="http://schemas.microsoft.com/office/drawing/2014/main" id="{EA0B2610-95AE-4F67-8350-805923E83B1F}"/>
              </a:ext>
            </a:extLst>
          </p:cNvPr>
          <p:cNvSpPr>
            <a:spLocks noGrp="1"/>
          </p:cNvSpPr>
          <p:nvPr>
            <p:ph type="title"/>
          </p:nvPr>
        </p:nvSpPr>
        <p:spPr>
          <a:xfrm>
            <a:off x="3076600" y="428922"/>
            <a:ext cx="6552728" cy="790575"/>
          </a:xfrm>
        </p:spPr>
        <p:txBody>
          <a:bodyPr/>
          <a:lstStyle>
            <a:lvl1pPr>
              <a:defRPr sz="3200"/>
            </a:lvl1pPr>
          </a:lstStyle>
          <a:p>
            <a:r>
              <a:rPr lang="en-US" dirty="0"/>
              <a:t>Click to edit Master title style</a:t>
            </a:r>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004592" y="417240"/>
            <a:ext cx="6552728" cy="790575"/>
          </a:xfrm>
        </p:spPr>
        <p:txBody>
          <a:bodyPr/>
          <a:lstStyle>
            <a:lvl1pPr algn="ctr">
              <a:defRPr/>
            </a:lvl1pPr>
          </a:lstStyle>
          <a:p>
            <a:r>
              <a:rPr lang="en-GB" noProof="0" dirty="0"/>
              <a:t>Click to edit Master title style</a:t>
            </a:r>
          </a:p>
        </p:txBody>
      </p:sp>
      <p:sp>
        <p:nvSpPr>
          <p:cNvPr id="5" name="Содержимое 2"/>
          <p:cNvSpPr>
            <a:spLocks noGrp="1"/>
          </p:cNvSpPr>
          <p:nvPr>
            <p:ph sz="half" idx="1"/>
          </p:nvPr>
        </p:nvSpPr>
        <p:spPr>
          <a:xfrm>
            <a:off x="975632" y="2149176"/>
            <a:ext cx="3816144" cy="4536504"/>
          </a:xfrm>
        </p:spPr>
        <p:txBody>
          <a:bodyPr/>
          <a:lstStyle>
            <a:lvl1pPr>
              <a:defRPr sz="2500" baseline="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11" name="Содержимое 2"/>
          <p:cNvSpPr>
            <a:spLocks noGrp="1"/>
          </p:cNvSpPr>
          <p:nvPr>
            <p:ph sz="half" idx="17"/>
          </p:nvPr>
        </p:nvSpPr>
        <p:spPr>
          <a:xfrm>
            <a:off x="4899648" y="2158448"/>
            <a:ext cx="3816144" cy="4536504"/>
          </a:xfrm>
        </p:spPr>
        <p:txBody>
          <a:bodyPr/>
          <a:lstStyle>
            <a:lvl1pPr>
              <a:defRPr sz="2500" baseline="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8" name="Rectangle 5"/>
          <p:cNvSpPr>
            <a:spLocks noGrp="1" noChangeArrowheads="1"/>
          </p:cNvSpPr>
          <p:nvPr>
            <p:ph type="sldNum" idx="20"/>
          </p:nvPr>
        </p:nvSpPr>
        <p:spPr>
          <a:ln/>
        </p:spPr>
        <p:txBody>
          <a:bodyPr/>
          <a:lstStyle>
            <a:lvl1pPr>
              <a:defRPr/>
            </a:lvl1pPr>
          </a:lstStyle>
          <a:p>
            <a:pPr>
              <a:defRPr/>
            </a:pPr>
            <a:fld id="{4C900FCA-1A97-4D6A-89CC-C4E3C77CACE0}"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raft">
    <p:spTree>
      <p:nvGrpSpPr>
        <p:cNvPr id="1" name=""/>
        <p:cNvGrpSpPr/>
        <p:nvPr/>
      </p:nvGrpSpPr>
      <p:grpSpPr>
        <a:xfrm>
          <a:off x="0" y="0"/>
          <a:ext cx="0" cy="0"/>
          <a:chOff x="0" y="0"/>
          <a:chExt cx="0" cy="0"/>
        </a:xfrm>
      </p:grpSpPr>
      <p:sp>
        <p:nvSpPr>
          <p:cNvPr id="4" name="Rectangle 5"/>
          <p:cNvSpPr>
            <a:spLocks noGrp="1" noChangeArrowheads="1"/>
          </p:cNvSpPr>
          <p:nvPr>
            <p:ph type="sldNum" idx="12"/>
          </p:nvPr>
        </p:nvSpPr>
        <p:spPr>
          <a:ln/>
        </p:spPr>
        <p:txBody>
          <a:bodyPr/>
          <a:lstStyle>
            <a:lvl1pPr>
              <a:defRPr/>
            </a:lvl1pPr>
          </a:lstStyle>
          <a:p>
            <a:pPr>
              <a:defRPr/>
            </a:pPr>
            <a:fld id="{6AD948CB-CBFC-48EC-9170-DC63649F09AB}" type="slidenum">
              <a:rPr lang="ru-RU"/>
              <a:pPr>
                <a:defRPr/>
              </a:pPr>
              <a:t>‹#›</a:t>
            </a:fld>
            <a:endParaRPr lang="ru-RU" dirty="0"/>
          </a:p>
        </p:txBody>
      </p:sp>
      <p:sp>
        <p:nvSpPr>
          <p:cNvPr id="3" name="Содержимое 2">
            <a:extLst>
              <a:ext uri="{FF2B5EF4-FFF2-40B4-BE49-F238E27FC236}">
                <a16:creationId xmlns:a16="http://schemas.microsoft.com/office/drawing/2014/main" id="{CDD13655-E353-41DE-B1AA-3A1718BDCF03}"/>
              </a:ext>
            </a:extLst>
          </p:cNvPr>
          <p:cNvSpPr>
            <a:spLocks noGrp="1"/>
          </p:cNvSpPr>
          <p:nvPr>
            <p:ph idx="1"/>
          </p:nvPr>
        </p:nvSpPr>
        <p:spPr>
          <a:xfrm>
            <a:off x="705008" y="2226136"/>
            <a:ext cx="8280400" cy="4273550"/>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2932584" y="362404"/>
            <a:ext cx="7342014" cy="790575"/>
          </a:xfrm>
        </p:spPr>
        <p:txBody>
          <a:bodyPr/>
          <a:lstStyle>
            <a:lvl1pPr>
              <a:defRPr/>
            </a:lvl1pPr>
          </a:lstStyle>
          <a:p>
            <a:r>
              <a:rPr lang="en-US"/>
              <a:t>Click to edit Master title style</a:t>
            </a:r>
            <a:endParaRPr lang="ru-RU" dirty="0"/>
          </a:p>
        </p:txBody>
      </p:sp>
      <p:sp>
        <p:nvSpPr>
          <p:cNvPr id="14" name="Content Placeholder 6"/>
          <p:cNvSpPr>
            <a:spLocks noGrp="1"/>
          </p:cNvSpPr>
          <p:nvPr>
            <p:ph sz="quarter" idx="13"/>
          </p:nvPr>
        </p:nvSpPr>
        <p:spPr>
          <a:xfrm>
            <a:off x="707307" y="2433640"/>
            <a:ext cx="8561982" cy="2592387"/>
          </a:xfrm>
        </p:spPr>
        <p:txBody>
          <a:bodyPr/>
          <a:lstStyle>
            <a:lvl1pPr>
              <a:buNone/>
              <a:defRPr/>
            </a:lvl1pPr>
          </a:lstStyle>
          <a:p>
            <a:pPr lvl="0"/>
            <a:r>
              <a:rPr lang="en-US"/>
              <a:t>Click to edit Master text styles</a:t>
            </a:r>
          </a:p>
        </p:txBody>
      </p:sp>
      <p:sp>
        <p:nvSpPr>
          <p:cNvPr id="7" name="Rectangle 4"/>
          <p:cNvSpPr>
            <a:spLocks noGrp="1" noChangeArrowheads="1"/>
          </p:cNvSpPr>
          <p:nvPr>
            <p:ph type="ftr" idx="16"/>
          </p:nvPr>
        </p:nvSpPr>
        <p:spPr/>
        <p:txBody>
          <a:bodyPr/>
          <a:lstStyle>
            <a:lvl1pPr>
              <a:defRPr/>
            </a:lvl1pPr>
          </a:lstStyle>
          <a:p>
            <a:pPr>
              <a:defRPr/>
            </a:pPr>
            <a:endParaRPr lang="fr-FR"/>
          </a:p>
        </p:txBody>
      </p:sp>
      <p:sp>
        <p:nvSpPr>
          <p:cNvPr id="8" name="Rectangle 5"/>
          <p:cNvSpPr>
            <a:spLocks noGrp="1" noChangeArrowheads="1"/>
          </p:cNvSpPr>
          <p:nvPr>
            <p:ph type="sldNum" idx="17"/>
          </p:nvPr>
        </p:nvSpPr>
        <p:spPr/>
        <p:txBody>
          <a:bodyPr/>
          <a:lstStyle>
            <a:lvl1pPr>
              <a:defRPr/>
            </a:lvl1pPr>
          </a:lstStyle>
          <a:p>
            <a:pPr>
              <a:defRPr/>
            </a:pPr>
            <a:fld id="{818F2839-6C4F-458F-B92D-DF083EE553F1}" type="slidenum">
              <a:rPr lang="fr-FR" smtClean="0"/>
              <a:pPr>
                <a:defRPr/>
              </a:pPr>
              <a:t>‹#›</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87681" y="1362381"/>
            <a:ext cx="8778239" cy="5172195"/>
          </a:xfrm>
          <a:prstGeom prst="rect">
            <a:avLst/>
          </a:prstGeom>
        </p:spPr>
        <p:txBody>
          <a:bodyPr/>
          <a:lstStyle>
            <a:lvl1pPr marL="487695" indent="-487695" algn="l">
              <a:buFont typeface="Wingdings" pitchFamily="2" charset="2"/>
              <a:buChar char="Ø"/>
              <a:defRPr sz="2987"/>
            </a:lvl1pPr>
            <a:lvl2pPr marL="792505" indent="-304810">
              <a:buFont typeface="Arial" pitchFamily="34" charset="0"/>
              <a:buChar char="•"/>
              <a:defRPr sz="2987"/>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5" name="Заголовок 1">
            <a:extLst>
              <a:ext uri="{FF2B5EF4-FFF2-40B4-BE49-F238E27FC236}">
                <a16:creationId xmlns:a16="http://schemas.microsoft.com/office/drawing/2014/main" id="{7967C64C-DD9B-4B08-BEA0-5BCE98DA8F94}"/>
              </a:ext>
            </a:extLst>
          </p:cNvPr>
          <p:cNvSpPr>
            <a:spLocks noGrp="1"/>
          </p:cNvSpPr>
          <p:nvPr>
            <p:ph type="title"/>
          </p:nvPr>
        </p:nvSpPr>
        <p:spPr>
          <a:xfrm>
            <a:off x="3004592" y="385336"/>
            <a:ext cx="6480720" cy="790575"/>
          </a:xfrm>
        </p:spPr>
        <p:txBody>
          <a:bodyPr/>
          <a:lstStyle>
            <a:lvl1pPr algn="ctr">
              <a:defRPr/>
            </a:lvl1pPr>
          </a:lstStyle>
          <a:p>
            <a:r>
              <a:rPr lang="en-GB" noProof="0" dirty="0"/>
              <a:t>Click to edit Master title style</a:t>
            </a:r>
          </a:p>
        </p:txBody>
      </p:sp>
    </p:spTree>
    <p:extLst>
      <p:ext uri="{BB962C8B-B14F-4D97-AF65-F5344CB8AC3E}">
        <p14:creationId xmlns:p14="http://schemas.microsoft.com/office/powerpoint/2010/main" val="130688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Picture righ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4876801" y="584767"/>
            <a:ext cx="4340014" cy="6141157"/>
          </a:xfrm>
        </p:spPr>
        <p:txBody>
          <a:bodyPr/>
          <a:lstStyle/>
          <a:p>
            <a:r>
              <a:rPr lang="en-US"/>
              <a:t>Click icon to add picture</a:t>
            </a:r>
            <a:endParaRPr lang="en-GB" dirty="0"/>
          </a:p>
        </p:txBody>
      </p:sp>
      <p:sp>
        <p:nvSpPr>
          <p:cNvPr id="8" name="Text Placeholder 7"/>
          <p:cNvSpPr>
            <a:spLocks noGrp="1"/>
          </p:cNvSpPr>
          <p:nvPr>
            <p:ph type="body" sz="quarter" idx="11" hasCustomPrompt="1"/>
          </p:nvPr>
        </p:nvSpPr>
        <p:spPr>
          <a:xfrm>
            <a:off x="543388" y="595276"/>
            <a:ext cx="4242753" cy="682783"/>
          </a:xfrm>
        </p:spPr>
        <p:txBody>
          <a:bodyPr/>
          <a:lstStyle>
            <a:lvl1pPr>
              <a:defRPr sz="3200"/>
            </a:lvl1pPr>
          </a:lstStyle>
          <a:p>
            <a:pPr lvl="0"/>
            <a:r>
              <a:rPr lang="en-US" dirty="0"/>
              <a:t>Click to edit text styles</a:t>
            </a:r>
          </a:p>
        </p:txBody>
      </p:sp>
      <p:sp>
        <p:nvSpPr>
          <p:cNvPr id="10" name="Text Placeholder 9"/>
          <p:cNvSpPr>
            <a:spLocks noGrp="1"/>
          </p:cNvSpPr>
          <p:nvPr>
            <p:ph type="body" sz="quarter" idx="12" hasCustomPrompt="1"/>
          </p:nvPr>
        </p:nvSpPr>
        <p:spPr>
          <a:xfrm>
            <a:off x="536788" y="1631261"/>
            <a:ext cx="4242753" cy="4691763"/>
          </a:xfrm>
        </p:spPr>
        <p:txBody>
          <a:bodyPr/>
          <a:lstStyle>
            <a:lvl3pPr>
              <a:defRPr sz="1920"/>
            </a:lvl3pPr>
            <a:lvl4pPr marL="1029521" indent="-365751">
              <a:buFont typeface="Arial" panose="020B0604020202020204" pitchFamily="34" charset="0"/>
              <a:buChar char="−"/>
              <a:defRPr sz="192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Rectangle 4">
            <a:extLst>
              <a:ext uri="{FF2B5EF4-FFF2-40B4-BE49-F238E27FC236}">
                <a16:creationId xmlns:a16="http://schemas.microsoft.com/office/drawing/2014/main" id="{4091BFA0-4FE9-4AC2-AFBD-9B764F31028E}"/>
              </a:ext>
            </a:extLst>
          </p:cNvPr>
          <p:cNvSpPr/>
          <p:nvPr userDrawn="1"/>
        </p:nvSpPr>
        <p:spPr bwMode="auto">
          <a:xfrm>
            <a:off x="54864" y="6729984"/>
            <a:ext cx="1121664" cy="221599"/>
          </a:xfrm>
          <a:prstGeom prst="rect">
            <a:avLst/>
          </a:prstGeom>
          <a:solidFill>
            <a:srgbClr val="0F1290"/>
          </a:solidFill>
          <a:ln>
            <a:noFill/>
          </a:ln>
          <a:effectLst/>
        </p:spPr>
        <p:txBody>
          <a:bodyPr vert="horz" wrap="square" lIns="73152" tIns="36576" rIns="73152" bIns="36576" numCol="1" rtlCol="0" anchor="t" anchorCtr="0" compatLnSpc="1">
            <a:prstTxWarp prst="textNoShape">
              <a:avLst/>
            </a:prstTxWarp>
            <a:spAutoFit/>
          </a:bodyPr>
          <a:lstStyle/>
          <a:p>
            <a:pPr marL="0" marR="0" indent="0" algn="r" defTabSz="731520" rtl="0" eaLnBrk="1" fontAlgn="base" latinLnBrk="0" hangingPunct="1">
              <a:lnSpc>
                <a:spcPct val="100000"/>
              </a:lnSpc>
              <a:spcBef>
                <a:spcPct val="50000"/>
              </a:spcBef>
              <a:spcAft>
                <a:spcPct val="0"/>
              </a:spcAft>
              <a:buClrTx/>
              <a:buSzTx/>
              <a:buFontTx/>
              <a:buNone/>
              <a:tabLst/>
            </a:pPr>
            <a:endParaRPr kumimoji="0" lang="en-GB" sz="96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4901919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0144" y="195073"/>
            <a:ext cx="8290560" cy="809413"/>
          </a:xfrm>
          <a:prstGeom prst="rect">
            <a:avLst/>
          </a:prstGeom>
        </p:spPr>
        <p:txBody>
          <a:bodyPr/>
          <a:lstStyle/>
          <a:p>
            <a:r>
              <a:rPr lang="en-US" dirty="0"/>
              <a:t>Click to edit Master title style</a:t>
            </a:r>
          </a:p>
        </p:txBody>
      </p:sp>
      <p:sp>
        <p:nvSpPr>
          <p:cNvPr id="3" name="Content Placeholder 2"/>
          <p:cNvSpPr>
            <a:spLocks noGrp="1"/>
          </p:cNvSpPr>
          <p:nvPr>
            <p:ph idx="1"/>
          </p:nvPr>
        </p:nvSpPr>
        <p:spPr>
          <a:xfrm>
            <a:off x="390144" y="1170432"/>
            <a:ext cx="8290560" cy="4748107"/>
          </a:xfrm>
        </p:spPr>
        <p:txBody>
          <a:bodyPr/>
          <a:lstStyle>
            <a:lvl1pPr marL="0" indent="0">
              <a:defRPr/>
            </a:lvl1pPr>
            <a:lvl2pPr marL="499549" indent="-179499">
              <a:defRPr b="0">
                <a:solidFill>
                  <a:schemeClr val="tx1"/>
                </a:solidFill>
              </a:defRPr>
            </a:lvl2pPr>
            <a:lvl3pPr marL="860240" indent="-193046">
              <a:buFont typeface="Century Gothic" pitchFamily="34" charset="0"/>
              <a:buChar char="–"/>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560903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700088" y="1354138"/>
            <a:ext cx="8566150" cy="790575"/>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a:t>Outline</a:t>
            </a:r>
          </a:p>
        </p:txBody>
      </p:sp>
      <p:sp>
        <p:nvSpPr>
          <p:cNvPr id="1027" name="Rectangle 2"/>
          <p:cNvSpPr>
            <a:spLocks noGrp="1" noChangeArrowheads="1"/>
          </p:cNvSpPr>
          <p:nvPr>
            <p:ph type="body" idx="1"/>
          </p:nvPr>
        </p:nvSpPr>
        <p:spPr bwMode="auto">
          <a:xfrm>
            <a:off x="700088" y="2263775"/>
            <a:ext cx="8280400" cy="4273550"/>
          </a:xfrm>
          <a:prstGeom prst="rect">
            <a:avLst/>
          </a:prstGeom>
          <a:noFill/>
          <a:ln w="9525">
            <a:noFill/>
            <a:round/>
            <a:headEnd/>
            <a:tailEnd/>
          </a:ln>
        </p:spPr>
        <p:txBody>
          <a:bodyPr vert="horz" wrap="square" lIns="0" tIns="28224"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 name="Rectangle 3"/>
          <p:cNvSpPr>
            <a:spLocks noGrp="1" noChangeArrowheads="1"/>
          </p:cNvSpPr>
          <p:nvPr>
            <p:ph type="dt"/>
          </p:nvPr>
        </p:nvSpPr>
        <p:spPr bwMode="auto">
          <a:xfrm>
            <a:off x="549275" y="6858000"/>
            <a:ext cx="2270125" cy="25876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defRPr sz="1000">
                <a:solidFill>
                  <a:srgbClr val="999999"/>
                </a:solidFill>
              </a:defRPr>
            </a:lvl1pPr>
          </a:lstStyle>
          <a:p>
            <a:pPr>
              <a:defRPr/>
            </a:pPr>
            <a:endParaRPr lang="ru-RU"/>
          </a:p>
        </p:txBody>
      </p:sp>
      <p:sp>
        <p:nvSpPr>
          <p:cNvPr id="3" name="Rectangle 4"/>
          <p:cNvSpPr>
            <a:spLocks noGrp="1" noChangeArrowheads="1"/>
          </p:cNvSpPr>
          <p:nvPr>
            <p:ph type="ftr"/>
          </p:nvPr>
        </p:nvSpPr>
        <p:spPr bwMode="auto">
          <a:xfrm>
            <a:off x="3335338" y="6878638"/>
            <a:ext cx="3089275" cy="2873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lnSpc>
                <a:spcPct val="95000"/>
              </a:lnSpc>
              <a:defRPr sz="1400">
                <a:solidFill>
                  <a:srgbClr val="FFFFFF"/>
                </a:solidFill>
                <a:latin typeface="Times New Roman" pitchFamily="18" charset="0"/>
              </a:defRPr>
            </a:lvl1pPr>
          </a:lstStyle>
          <a:p>
            <a:pPr>
              <a:defRPr/>
            </a:pPr>
            <a:endParaRPr lang="ru-RU"/>
          </a:p>
        </p:txBody>
      </p:sp>
      <p:sp>
        <p:nvSpPr>
          <p:cNvPr id="1029" name="Rectangle 5"/>
          <p:cNvSpPr>
            <a:spLocks noGrp="1" noChangeArrowheads="1"/>
          </p:cNvSpPr>
          <p:nvPr>
            <p:ph type="sldNum"/>
          </p:nvPr>
        </p:nvSpPr>
        <p:spPr bwMode="auto">
          <a:xfrm>
            <a:off x="6858000" y="6858000"/>
            <a:ext cx="1987550" cy="2778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defRPr sz="1000">
                <a:solidFill>
                  <a:srgbClr val="999999"/>
                </a:solidFill>
              </a:defRPr>
            </a:lvl1pPr>
          </a:lstStyle>
          <a:p>
            <a:pPr>
              <a:defRPr/>
            </a:pPr>
            <a:fld id="{94EB04C6-8F79-4FA6-896D-4C9B21465D04}" type="slidenum">
              <a:rPr lang="ru-RU"/>
              <a:pPr>
                <a:defRPr/>
              </a:pPr>
              <a:t>‹#›</a:t>
            </a:fld>
            <a:endParaRPr lang="ru-RU" dirty="0"/>
          </a:p>
        </p:txBody>
      </p:sp>
      <p:pic>
        <p:nvPicPr>
          <p:cNvPr id="1031" name="Рисунок 7" descr="bg_interior.jpg"/>
          <p:cNvPicPr>
            <a:picLocks noChangeAspect="1"/>
          </p:cNvPicPr>
          <p:nvPr userDrawn="1"/>
        </p:nvPicPr>
        <p:blipFill>
          <a:blip r:embed="rId14" cstate="print"/>
          <a:srcRect/>
          <a:stretch>
            <a:fillRect/>
          </a:stretch>
        </p:blipFill>
        <p:spPr bwMode="auto">
          <a:xfrm>
            <a:off x="0" y="0"/>
            <a:ext cx="9753600" cy="7315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62" r:id="rId4"/>
    <p:sldLayoutId id="2147483763" r:id="rId5"/>
    <p:sldLayoutId id="2147483772" r:id="rId6"/>
    <p:sldLayoutId id="2147483774" r:id="rId7"/>
    <p:sldLayoutId id="2147483827" r:id="rId8"/>
    <p:sldLayoutId id="2147483828" r:id="rId9"/>
    <p:sldLayoutId id="2147483829" r:id="rId10"/>
    <p:sldLayoutId id="2147483830" r:id="rId11"/>
    <p:sldLayoutId id="2147483831" r:id="rId12"/>
  </p:sldLayoutIdLst>
  <p:hf hdr="0" ftr="0" dt="0"/>
  <p:txStyles>
    <p:title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p:titleStyle>
    <p:bodyStyle>
      <a:lvl1pPr marL="273050" indent="-273050" algn="l" defTabSz="449263" rtl="0" eaLnBrk="0" fontAlgn="base" hangingPunct="0">
        <a:spcBef>
          <a:spcPct val="50000"/>
        </a:spcBef>
        <a:spcAft>
          <a:spcPct val="0"/>
        </a:spcAft>
        <a:buClr>
          <a:srgbClr val="0093D0"/>
        </a:buClr>
        <a:buSzPct val="120000"/>
        <a:buChar char="•"/>
        <a:defRPr sz="2500" b="1">
          <a:solidFill>
            <a:schemeClr val="tx1"/>
          </a:solidFill>
          <a:latin typeface="+mn-lt"/>
          <a:ea typeface="+mn-ea"/>
          <a:cs typeface="+mn-cs"/>
        </a:defRPr>
      </a:lvl1pPr>
      <a:lvl2pPr marL="719138" indent="-266700" algn="l" defTabSz="449263" rtl="0" eaLnBrk="0" fontAlgn="base" hangingPunct="0">
        <a:spcBef>
          <a:spcPct val="20000"/>
        </a:spcBef>
        <a:spcAft>
          <a:spcPct val="0"/>
        </a:spcAft>
        <a:buClr>
          <a:srgbClr val="0093D0"/>
        </a:buClr>
        <a:buSzPct val="80000"/>
        <a:buChar char="o"/>
        <a:defRPr sz="23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700088" y="1354139"/>
            <a:ext cx="8566150" cy="790575"/>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a:t>Outline</a:t>
            </a:r>
          </a:p>
        </p:txBody>
      </p:sp>
      <p:sp>
        <p:nvSpPr>
          <p:cNvPr id="1027" name="Rectangle 2"/>
          <p:cNvSpPr>
            <a:spLocks noGrp="1" noChangeArrowheads="1"/>
          </p:cNvSpPr>
          <p:nvPr>
            <p:ph type="body" idx="1"/>
          </p:nvPr>
        </p:nvSpPr>
        <p:spPr bwMode="auto">
          <a:xfrm>
            <a:off x="700088" y="2263775"/>
            <a:ext cx="8280400" cy="4273550"/>
          </a:xfrm>
          <a:prstGeom prst="rect">
            <a:avLst/>
          </a:prstGeom>
          <a:noFill/>
          <a:ln w="9525">
            <a:noFill/>
            <a:round/>
            <a:headEnd/>
            <a:tailEnd/>
          </a:ln>
        </p:spPr>
        <p:txBody>
          <a:bodyPr vert="horz" wrap="square" lIns="0" tIns="28224"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 name="Rectangle 3"/>
          <p:cNvSpPr>
            <a:spLocks noGrp="1" noChangeArrowheads="1"/>
          </p:cNvSpPr>
          <p:nvPr>
            <p:ph type="dt"/>
          </p:nvPr>
        </p:nvSpPr>
        <p:spPr bwMode="auto">
          <a:xfrm>
            <a:off x="549276" y="6858001"/>
            <a:ext cx="2270125" cy="25876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defRPr sz="750">
                <a:solidFill>
                  <a:srgbClr val="999999"/>
                </a:solidFill>
              </a:defRPr>
            </a:lvl1pPr>
          </a:lstStyle>
          <a:p>
            <a:pPr>
              <a:defRPr/>
            </a:pPr>
            <a:endParaRPr lang="ru-RU"/>
          </a:p>
        </p:txBody>
      </p:sp>
      <p:sp>
        <p:nvSpPr>
          <p:cNvPr id="3" name="Rectangle 4"/>
          <p:cNvSpPr>
            <a:spLocks noGrp="1" noChangeArrowheads="1"/>
          </p:cNvSpPr>
          <p:nvPr>
            <p:ph type="ftr"/>
          </p:nvPr>
        </p:nvSpPr>
        <p:spPr bwMode="auto">
          <a:xfrm>
            <a:off x="3335339" y="6878639"/>
            <a:ext cx="3089275" cy="2873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lnSpc>
                <a:spcPct val="95000"/>
              </a:lnSpc>
              <a:defRPr sz="1050">
                <a:solidFill>
                  <a:srgbClr val="FFFFFF"/>
                </a:solidFill>
                <a:latin typeface="Times New Roman" pitchFamily="18" charset="0"/>
              </a:defRPr>
            </a:lvl1pPr>
          </a:lstStyle>
          <a:p>
            <a:pPr>
              <a:defRPr/>
            </a:pPr>
            <a:endParaRPr lang="ru-RU"/>
          </a:p>
        </p:txBody>
      </p:sp>
      <p:sp>
        <p:nvSpPr>
          <p:cNvPr id="1029" name="Rectangle 5"/>
          <p:cNvSpPr>
            <a:spLocks noGrp="1" noChangeArrowheads="1"/>
          </p:cNvSpPr>
          <p:nvPr>
            <p:ph type="sldNum"/>
          </p:nvPr>
        </p:nvSpPr>
        <p:spPr bwMode="auto">
          <a:xfrm>
            <a:off x="6858000" y="6858000"/>
            <a:ext cx="1987550" cy="2778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defRPr sz="750">
                <a:solidFill>
                  <a:srgbClr val="999999"/>
                </a:solidFill>
              </a:defRPr>
            </a:lvl1pPr>
          </a:lstStyle>
          <a:p>
            <a:pPr>
              <a:defRPr/>
            </a:pPr>
            <a:fld id="{94EB04C6-8F79-4FA6-896D-4C9B21465D04}" type="slidenum">
              <a:rPr lang="ru-RU"/>
              <a:pPr>
                <a:defRPr/>
              </a:pPr>
              <a:t>‹#›</a:t>
            </a:fld>
            <a:endParaRPr lang="ru-RU" dirty="0"/>
          </a:p>
        </p:txBody>
      </p:sp>
      <p:pic>
        <p:nvPicPr>
          <p:cNvPr id="1031" name="Рисунок 7" descr="bg_interior.jpg"/>
          <p:cNvPicPr>
            <a:picLocks noChangeAspect="1"/>
          </p:cNvPicPr>
          <p:nvPr userDrawn="1"/>
        </p:nvPicPr>
        <p:blipFill>
          <a:blip r:embed="rId14" cstate="print"/>
          <a:srcRect/>
          <a:stretch>
            <a:fillRect/>
          </a:stretch>
        </p:blipFill>
        <p:spPr bwMode="auto">
          <a:xfrm>
            <a:off x="0" y="0"/>
            <a:ext cx="9753600" cy="7315200"/>
          </a:xfrm>
          <a:prstGeom prst="rect">
            <a:avLst/>
          </a:prstGeom>
          <a:noFill/>
          <a:ln w="9525">
            <a:noFill/>
            <a:miter lim="800000"/>
            <a:headEnd/>
            <a:tailEnd/>
          </a:ln>
        </p:spPr>
      </p:pic>
    </p:spTree>
    <p:extLst>
      <p:ext uri="{BB962C8B-B14F-4D97-AF65-F5344CB8AC3E}">
        <p14:creationId xmlns:p14="http://schemas.microsoft.com/office/powerpoint/2010/main" val="1155376218"/>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Lst>
  <p:hf hdr="0" ftr="0" dt="0"/>
  <p:txStyles>
    <p:titleStyle>
      <a:lvl1pPr algn="l" defTabSz="336947" rtl="0" eaLnBrk="0" fontAlgn="base" hangingPunct="0">
        <a:lnSpc>
          <a:spcPct val="93000"/>
        </a:lnSpc>
        <a:spcBef>
          <a:spcPct val="0"/>
        </a:spcBef>
        <a:spcAft>
          <a:spcPct val="0"/>
        </a:spcAft>
        <a:buClr>
          <a:srgbClr val="000000"/>
        </a:buClr>
        <a:buSzPct val="100000"/>
        <a:buFont typeface="Times New Roman" pitchFamily="18" charset="0"/>
        <a:defRPr sz="3000" b="1">
          <a:solidFill>
            <a:srgbClr val="0093D0"/>
          </a:solidFill>
          <a:latin typeface="+mj-lt"/>
          <a:ea typeface="+mj-ea"/>
          <a:cs typeface="+mj-cs"/>
        </a:defRPr>
      </a:lvl1pPr>
      <a:lvl2pPr algn="l" defTabSz="336947" rtl="0" eaLnBrk="0" fontAlgn="base" hangingPunct="0">
        <a:lnSpc>
          <a:spcPct val="93000"/>
        </a:lnSpc>
        <a:spcBef>
          <a:spcPct val="0"/>
        </a:spcBef>
        <a:spcAft>
          <a:spcPct val="0"/>
        </a:spcAft>
        <a:buClr>
          <a:srgbClr val="000000"/>
        </a:buClr>
        <a:buSzPct val="100000"/>
        <a:buFont typeface="Times New Roman" pitchFamily="18" charset="0"/>
        <a:defRPr sz="3000" b="1">
          <a:solidFill>
            <a:srgbClr val="0093D0"/>
          </a:solidFill>
          <a:latin typeface="Candara" pitchFamily="32" charset="0"/>
          <a:cs typeface="Lucida Sans Unicode" charset="0"/>
        </a:defRPr>
      </a:lvl2pPr>
      <a:lvl3pPr algn="l" defTabSz="336947" rtl="0" eaLnBrk="0" fontAlgn="base" hangingPunct="0">
        <a:lnSpc>
          <a:spcPct val="93000"/>
        </a:lnSpc>
        <a:spcBef>
          <a:spcPct val="0"/>
        </a:spcBef>
        <a:spcAft>
          <a:spcPct val="0"/>
        </a:spcAft>
        <a:buClr>
          <a:srgbClr val="000000"/>
        </a:buClr>
        <a:buSzPct val="100000"/>
        <a:buFont typeface="Times New Roman" pitchFamily="18" charset="0"/>
        <a:defRPr sz="3000" b="1">
          <a:solidFill>
            <a:srgbClr val="0093D0"/>
          </a:solidFill>
          <a:latin typeface="Candara" pitchFamily="32" charset="0"/>
          <a:cs typeface="Lucida Sans Unicode" charset="0"/>
        </a:defRPr>
      </a:lvl3pPr>
      <a:lvl4pPr algn="l" defTabSz="336947" rtl="0" eaLnBrk="0" fontAlgn="base" hangingPunct="0">
        <a:lnSpc>
          <a:spcPct val="93000"/>
        </a:lnSpc>
        <a:spcBef>
          <a:spcPct val="0"/>
        </a:spcBef>
        <a:spcAft>
          <a:spcPct val="0"/>
        </a:spcAft>
        <a:buClr>
          <a:srgbClr val="000000"/>
        </a:buClr>
        <a:buSzPct val="100000"/>
        <a:buFont typeface="Times New Roman" pitchFamily="18" charset="0"/>
        <a:defRPr sz="3000" b="1">
          <a:solidFill>
            <a:srgbClr val="0093D0"/>
          </a:solidFill>
          <a:latin typeface="Candara" pitchFamily="32" charset="0"/>
          <a:cs typeface="Lucida Sans Unicode" charset="0"/>
        </a:defRPr>
      </a:lvl4pPr>
      <a:lvl5pPr algn="l" defTabSz="336947" rtl="0" eaLnBrk="0" fontAlgn="base" hangingPunct="0">
        <a:lnSpc>
          <a:spcPct val="93000"/>
        </a:lnSpc>
        <a:spcBef>
          <a:spcPct val="0"/>
        </a:spcBef>
        <a:spcAft>
          <a:spcPct val="0"/>
        </a:spcAft>
        <a:buClr>
          <a:srgbClr val="000000"/>
        </a:buClr>
        <a:buSzPct val="100000"/>
        <a:buFont typeface="Times New Roman" pitchFamily="18" charset="0"/>
        <a:defRPr sz="3000" b="1">
          <a:solidFill>
            <a:srgbClr val="0093D0"/>
          </a:solidFill>
          <a:latin typeface="Candara" pitchFamily="32" charset="0"/>
          <a:cs typeface="Lucida Sans Unicode" charset="0"/>
        </a:defRPr>
      </a:lvl5pPr>
      <a:lvl6pPr marL="1885950" indent="-171450" algn="ctr" defTabSz="336947" rtl="0" fontAlgn="base" hangingPunct="0">
        <a:lnSpc>
          <a:spcPct val="93000"/>
        </a:lnSpc>
        <a:spcBef>
          <a:spcPct val="0"/>
        </a:spcBef>
        <a:spcAft>
          <a:spcPct val="0"/>
        </a:spcAft>
        <a:buClr>
          <a:srgbClr val="000000"/>
        </a:buClr>
        <a:buSzPct val="100000"/>
        <a:buFont typeface="Times New Roman" pitchFamily="18" charset="0"/>
        <a:defRPr sz="3300">
          <a:solidFill>
            <a:srgbClr val="FFFFFF"/>
          </a:solidFill>
          <a:latin typeface="Arial" charset="0"/>
          <a:cs typeface="Lucida Sans Unicode" charset="0"/>
        </a:defRPr>
      </a:lvl6pPr>
      <a:lvl7pPr marL="2228850" indent="-171450" algn="ctr" defTabSz="336947" rtl="0" fontAlgn="base" hangingPunct="0">
        <a:lnSpc>
          <a:spcPct val="93000"/>
        </a:lnSpc>
        <a:spcBef>
          <a:spcPct val="0"/>
        </a:spcBef>
        <a:spcAft>
          <a:spcPct val="0"/>
        </a:spcAft>
        <a:buClr>
          <a:srgbClr val="000000"/>
        </a:buClr>
        <a:buSzPct val="100000"/>
        <a:buFont typeface="Times New Roman" pitchFamily="18" charset="0"/>
        <a:defRPr sz="3300">
          <a:solidFill>
            <a:srgbClr val="FFFFFF"/>
          </a:solidFill>
          <a:latin typeface="Arial" charset="0"/>
          <a:cs typeface="Lucida Sans Unicode" charset="0"/>
        </a:defRPr>
      </a:lvl7pPr>
      <a:lvl8pPr marL="2571750" indent="-171450" algn="ctr" defTabSz="336947" rtl="0" fontAlgn="base" hangingPunct="0">
        <a:lnSpc>
          <a:spcPct val="93000"/>
        </a:lnSpc>
        <a:spcBef>
          <a:spcPct val="0"/>
        </a:spcBef>
        <a:spcAft>
          <a:spcPct val="0"/>
        </a:spcAft>
        <a:buClr>
          <a:srgbClr val="000000"/>
        </a:buClr>
        <a:buSzPct val="100000"/>
        <a:buFont typeface="Times New Roman" pitchFamily="18" charset="0"/>
        <a:defRPr sz="3300">
          <a:solidFill>
            <a:srgbClr val="FFFFFF"/>
          </a:solidFill>
          <a:latin typeface="Arial" charset="0"/>
          <a:cs typeface="Lucida Sans Unicode" charset="0"/>
        </a:defRPr>
      </a:lvl8pPr>
      <a:lvl9pPr marL="2914650" indent="-171450" algn="ctr" defTabSz="336947" rtl="0" fontAlgn="base" hangingPunct="0">
        <a:lnSpc>
          <a:spcPct val="93000"/>
        </a:lnSpc>
        <a:spcBef>
          <a:spcPct val="0"/>
        </a:spcBef>
        <a:spcAft>
          <a:spcPct val="0"/>
        </a:spcAft>
        <a:buClr>
          <a:srgbClr val="000000"/>
        </a:buClr>
        <a:buSzPct val="100000"/>
        <a:buFont typeface="Times New Roman" pitchFamily="18" charset="0"/>
        <a:defRPr sz="3300">
          <a:solidFill>
            <a:srgbClr val="FFFFFF"/>
          </a:solidFill>
          <a:latin typeface="Arial" charset="0"/>
          <a:cs typeface="Lucida Sans Unicode" charset="0"/>
        </a:defRPr>
      </a:lvl9pPr>
    </p:titleStyle>
    <p:bodyStyle>
      <a:lvl1pPr marL="204787" indent="-204787" algn="l" defTabSz="336947" rtl="0" eaLnBrk="0" fontAlgn="base" hangingPunct="0">
        <a:spcBef>
          <a:spcPct val="50000"/>
        </a:spcBef>
        <a:spcAft>
          <a:spcPct val="0"/>
        </a:spcAft>
        <a:buClr>
          <a:srgbClr val="0093D0"/>
        </a:buClr>
        <a:buSzPct val="120000"/>
        <a:buChar char="•"/>
        <a:defRPr sz="1875" b="1">
          <a:solidFill>
            <a:schemeClr val="tx1"/>
          </a:solidFill>
          <a:latin typeface="+mn-lt"/>
          <a:ea typeface="+mn-ea"/>
          <a:cs typeface="+mn-cs"/>
        </a:defRPr>
      </a:lvl1pPr>
      <a:lvl2pPr marL="539354" indent="-200025" algn="l" defTabSz="336947" rtl="0" eaLnBrk="0" fontAlgn="base" hangingPunct="0">
        <a:spcBef>
          <a:spcPct val="20000"/>
        </a:spcBef>
        <a:spcAft>
          <a:spcPct val="0"/>
        </a:spcAft>
        <a:buClr>
          <a:srgbClr val="0093D0"/>
        </a:buClr>
        <a:buSzPct val="80000"/>
        <a:buChar char="o"/>
        <a:defRPr sz="1725">
          <a:solidFill>
            <a:schemeClr val="tx1"/>
          </a:solidFill>
          <a:latin typeface="+mn-lt"/>
          <a:cs typeface="+mn-cs"/>
        </a:defRPr>
      </a:lvl2pPr>
      <a:lvl3pPr marL="809625" indent="-135731" algn="l" defTabSz="336947" rtl="0" eaLnBrk="0" fontAlgn="base" hangingPunct="0">
        <a:spcBef>
          <a:spcPct val="10000"/>
        </a:spcBef>
        <a:spcAft>
          <a:spcPct val="0"/>
        </a:spcAft>
        <a:buClr>
          <a:srgbClr val="0093D0"/>
        </a:buClr>
        <a:buSzPct val="110000"/>
        <a:buFont typeface="Arial" charset="0"/>
        <a:buChar char="-"/>
        <a:defRPr sz="1500">
          <a:solidFill>
            <a:schemeClr val="tx1"/>
          </a:solidFill>
          <a:latin typeface="+mn-lt"/>
          <a:cs typeface="+mn-cs"/>
        </a:defRPr>
      </a:lvl3pPr>
      <a:lvl4pPr marL="1200150" indent="-171450" algn="l" defTabSz="336947" rtl="0" eaLnBrk="0" fontAlgn="base" hangingPunct="0">
        <a:spcBef>
          <a:spcPct val="0"/>
        </a:spcBef>
        <a:spcAft>
          <a:spcPct val="0"/>
        </a:spcAft>
        <a:buClr>
          <a:srgbClr val="000000"/>
        </a:buClr>
        <a:buSzPct val="100000"/>
        <a:buChar char="•"/>
        <a:defRPr sz="1500">
          <a:solidFill>
            <a:schemeClr val="tx1"/>
          </a:solidFill>
          <a:latin typeface="+mn-lt"/>
          <a:cs typeface="+mn-cs"/>
        </a:defRPr>
      </a:lvl4pPr>
      <a:lvl5pPr marL="1543050" indent="-171450" algn="l" defTabSz="336947" rtl="0" eaLnBrk="0" fontAlgn="base" hangingPunct="0">
        <a:spcBef>
          <a:spcPct val="0"/>
        </a:spcBef>
        <a:spcAft>
          <a:spcPct val="0"/>
        </a:spcAft>
        <a:buClr>
          <a:srgbClr val="000000"/>
        </a:buClr>
        <a:buSzPct val="100000"/>
        <a:buChar char="•"/>
        <a:defRPr sz="1500">
          <a:solidFill>
            <a:schemeClr val="tx1"/>
          </a:solidFill>
          <a:latin typeface="+mn-lt"/>
          <a:cs typeface="+mn-cs"/>
        </a:defRPr>
      </a:lvl5pPr>
      <a:lvl6pPr marL="1885950" indent="-171450" algn="l" defTabSz="336947" rtl="0" fontAlgn="base" hangingPunct="0">
        <a:lnSpc>
          <a:spcPct val="93000"/>
        </a:lnSpc>
        <a:spcBef>
          <a:spcPct val="0"/>
        </a:spcBef>
        <a:spcAft>
          <a:spcPts val="216"/>
        </a:spcAft>
        <a:buClr>
          <a:srgbClr val="000000"/>
        </a:buClr>
        <a:buSzPct val="100000"/>
        <a:buFont typeface="Times New Roman" pitchFamily="18" charset="0"/>
        <a:defRPr sz="1500">
          <a:solidFill>
            <a:srgbClr val="FFFFFF"/>
          </a:solidFill>
          <a:latin typeface="+mn-lt"/>
          <a:cs typeface="+mn-cs"/>
        </a:defRPr>
      </a:lvl6pPr>
      <a:lvl7pPr marL="2228850" indent="-171450" algn="l" defTabSz="336947" rtl="0" fontAlgn="base" hangingPunct="0">
        <a:lnSpc>
          <a:spcPct val="93000"/>
        </a:lnSpc>
        <a:spcBef>
          <a:spcPct val="0"/>
        </a:spcBef>
        <a:spcAft>
          <a:spcPts val="216"/>
        </a:spcAft>
        <a:buClr>
          <a:srgbClr val="000000"/>
        </a:buClr>
        <a:buSzPct val="100000"/>
        <a:buFont typeface="Times New Roman" pitchFamily="18" charset="0"/>
        <a:defRPr sz="1500">
          <a:solidFill>
            <a:srgbClr val="FFFFFF"/>
          </a:solidFill>
          <a:latin typeface="+mn-lt"/>
          <a:cs typeface="+mn-cs"/>
        </a:defRPr>
      </a:lvl7pPr>
      <a:lvl8pPr marL="2571750" indent="-171450" algn="l" defTabSz="336947" rtl="0" fontAlgn="base" hangingPunct="0">
        <a:lnSpc>
          <a:spcPct val="93000"/>
        </a:lnSpc>
        <a:spcBef>
          <a:spcPct val="0"/>
        </a:spcBef>
        <a:spcAft>
          <a:spcPts val="216"/>
        </a:spcAft>
        <a:buClr>
          <a:srgbClr val="000000"/>
        </a:buClr>
        <a:buSzPct val="100000"/>
        <a:buFont typeface="Times New Roman" pitchFamily="18" charset="0"/>
        <a:defRPr sz="1500">
          <a:solidFill>
            <a:srgbClr val="FFFFFF"/>
          </a:solidFill>
          <a:latin typeface="+mn-lt"/>
          <a:cs typeface="+mn-cs"/>
        </a:defRPr>
      </a:lvl8pPr>
      <a:lvl9pPr marL="2914650" indent="-171450" algn="l" defTabSz="336947" rtl="0" fontAlgn="base" hangingPunct="0">
        <a:lnSpc>
          <a:spcPct val="93000"/>
        </a:lnSpc>
        <a:spcBef>
          <a:spcPct val="0"/>
        </a:spcBef>
        <a:spcAft>
          <a:spcPts val="216"/>
        </a:spcAft>
        <a:buClr>
          <a:srgbClr val="000000"/>
        </a:buClr>
        <a:buSzPct val="100000"/>
        <a:buFont typeface="Times New Roman" pitchFamily="18" charset="0"/>
        <a:defRPr sz="1500">
          <a:solidFill>
            <a:srgbClr val="FFFFFF"/>
          </a:solidFill>
          <a:latin typeface="+mn-lt"/>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1.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1.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1.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1.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1.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19.xml"/><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19.xml"/><Relationship Id="rId5" Type="http://schemas.microsoft.com/office/2007/relationships/hdphoto" Target="../media/hdphoto1.wdp"/><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19.xml"/><Relationship Id="rId5" Type="http://schemas.microsoft.com/office/2007/relationships/hdphoto" Target="../media/hdphoto1.wdp"/><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19.xml"/><Relationship Id="rId5" Type="http://schemas.microsoft.com/office/2007/relationships/hdphoto" Target="../media/hdphoto1.wdp"/><Relationship Id="rId4" Type="http://schemas.openxmlformats.org/officeDocument/2006/relationships/image" Target="../media/image11.png"/></Relationships>
</file>

<file path=ppt/slides/_rels/slide3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hyperlink" Target="https://pixabay.com/en/meeting-talk-entertainment-together-1002800/"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hyperlink" Target="https://pixabay.com/en/meeting-talk-entertainment-together-1002800/"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3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hyperlink" Target="https://pixabay.com/en/meeting-talk-entertainment-together-1002800/"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hyperlink" Target="https://ichportal.sharepoint.com/sites/ICHWGQ9R1EWG/Shared%20Documents/General/10_Training%20Materials/Subgroup%202/Subjectivity%20Task%20Team/Literature%20references/References%20KOD%20March%2018%202023.docx?d=wed3cbd0ac3dc4aee8a5aa30974b95e2d&amp;csf=1&amp;web=1&amp;e=caqjvq" TargetMode="External"/><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comments" Target="../comments/commen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1276400" y="2277359"/>
            <a:ext cx="6984776" cy="1584176"/>
          </a:xfrm>
          <a:prstGeom prst="rect">
            <a:avLst/>
          </a:prstGeom>
          <a:noFill/>
          <a:ln w="9525">
            <a:noFill/>
            <a:round/>
            <a:headEnd/>
            <a:tailEnd/>
          </a:ln>
        </p:spPr>
        <p:txBody>
          <a:bodyPr lIns="90000" tIns="176670" rIns="90000" bIns="45000" anchor="t"/>
          <a:lstStyle/>
          <a:p>
            <a:pPr algn="ctr">
              <a:lnSpc>
                <a:spcPct val="100000"/>
              </a:lnSpc>
              <a:tabLst>
                <a:tab pos="339725" algn="l"/>
                <a:tab pos="6515100" algn="l"/>
              </a:tabLst>
            </a:pPr>
            <a:r>
              <a:rPr lang="en-GB" sz="3200" dirty="0">
                <a:solidFill>
                  <a:srgbClr val="0093D0"/>
                </a:solidFill>
                <a:latin typeface="Candara" pitchFamily="32" charset="0"/>
              </a:rPr>
              <a:t>Quality Risk Management, ICH Q9(R1)</a:t>
            </a:r>
          </a:p>
          <a:p>
            <a:pPr algn="ctr">
              <a:lnSpc>
                <a:spcPct val="100000"/>
              </a:lnSpc>
              <a:tabLst>
                <a:tab pos="339725" algn="l"/>
                <a:tab pos="6515100" algn="l"/>
              </a:tabLst>
            </a:pPr>
            <a:endParaRPr lang="en-GB" sz="3200" dirty="0">
              <a:solidFill>
                <a:srgbClr val="0093D0"/>
              </a:solidFill>
              <a:latin typeface="Candara" pitchFamily="32" charset="0"/>
            </a:endParaRPr>
          </a:p>
          <a:p>
            <a:pPr algn="ctr">
              <a:lnSpc>
                <a:spcPct val="100000"/>
              </a:lnSpc>
              <a:tabLst>
                <a:tab pos="339725" algn="l"/>
                <a:tab pos="6515100" algn="l"/>
              </a:tabLst>
            </a:pPr>
            <a:r>
              <a:rPr lang="en-GB" sz="3200" dirty="0">
                <a:solidFill>
                  <a:srgbClr val="0093D0"/>
                </a:solidFill>
                <a:latin typeface="Candara"/>
                <a:cs typeface="Lucida Sans Unicode"/>
              </a:rPr>
              <a:t>Training Slides  </a:t>
            </a:r>
            <a:endParaRPr lang="en-GB" sz="3200" dirty="0">
              <a:solidFill>
                <a:srgbClr val="0093D0"/>
              </a:solidFill>
              <a:latin typeface="Candara" pitchFamily="32" charset="0"/>
            </a:endParaRPr>
          </a:p>
        </p:txBody>
      </p:sp>
      <p:sp>
        <p:nvSpPr>
          <p:cNvPr id="5124" name="Text Box 3"/>
          <p:cNvSpPr txBox="1">
            <a:spLocks noChangeArrowheads="1"/>
          </p:cNvSpPr>
          <p:nvPr/>
        </p:nvSpPr>
        <p:spPr bwMode="auto">
          <a:xfrm>
            <a:off x="1763704" y="4220616"/>
            <a:ext cx="6425256" cy="1785563"/>
          </a:xfrm>
          <a:prstGeom prst="rect">
            <a:avLst/>
          </a:prstGeom>
          <a:noFill/>
          <a:ln w="9525">
            <a:noFill/>
            <a:round/>
            <a:headEnd/>
            <a:tailEnd/>
          </a:ln>
        </p:spPr>
        <p:txBody>
          <a:bodyPr lIns="90000" tIns="45000" rIns="90000" bIns="45000" anchor="t"/>
          <a:lstStyle>
            <a:defPPr>
              <a:defRPr lang="en-GB"/>
            </a:defPPr>
            <a:lvl1pPr>
              <a:lnSpc>
                <a:spcPct val="105000"/>
              </a:lnSpc>
              <a:spcBef>
                <a:spcPts val="0"/>
              </a:spcBef>
              <a:spcAft>
                <a:spcPts val="0"/>
              </a:spcAft>
              <a:defRPr sz="2800">
                <a:solidFill>
                  <a:srgbClr val="FF0000"/>
                </a:solidFill>
                <a:latin typeface="Candara" pitchFamily="32" charset="0"/>
              </a:defRPr>
            </a:lvl1pPr>
          </a:lstStyle>
          <a:p>
            <a:r>
              <a:rPr lang="en-GB" dirty="0"/>
              <a:t>Subjectivity in Quality Risk Management</a:t>
            </a:r>
          </a:p>
          <a:p>
            <a:pPr algn="ctr"/>
            <a:endParaRPr lang="en-US" sz="2400" dirty="0">
              <a:latin typeface="Candara"/>
              <a:cs typeface="Lucida Sans Unicode"/>
            </a:endParaRPr>
          </a:p>
          <a:p>
            <a:pPr algn="ctr"/>
            <a:r>
              <a:rPr lang="en-US" sz="2400" dirty="0">
                <a:latin typeface="Candara"/>
                <a:cs typeface="Lucida Sans Unicode"/>
              </a:rPr>
              <a:t>PART II:  What Subjectivity in Quality Risk Management is - Background and Theory</a:t>
            </a:r>
            <a:endParaRPr lang="en-US" dirty="0"/>
          </a:p>
        </p:txBody>
      </p:sp>
      <p:sp>
        <p:nvSpPr>
          <p:cNvPr id="10" name="TextBox 9"/>
          <p:cNvSpPr txBox="1"/>
          <p:nvPr/>
        </p:nvSpPr>
        <p:spPr>
          <a:xfrm>
            <a:off x="2019300" y="6753944"/>
            <a:ext cx="5715000" cy="436563"/>
          </a:xfrm>
          <a:prstGeom prst="rect">
            <a:avLst/>
          </a:prstGeom>
          <a:noFill/>
        </p:spPr>
        <p:txBody>
          <a:bodyPr>
            <a:spAutoFit/>
          </a:bodyPr>
          <a:lstStyle/>
          <a:p>
            <a:pPr algn="ctr">
              <a:defRPr/>
            </a:pPr>
            <a:r>
              <a:rPr lang="en-US" sz="1200" b="0" dirty="0">
                <a:solidFill>
                  <a:schemeClr val="bg2">
                    <a:lumMod val="75000"/>
                  </a:schemeClr>
                </a:solidFill>
                <a:latin typeface="Candara" pitchFamily="34" charset="0"/>
              </a:rPr>
              <a:t>International Council for </a:t>
            </a:r>
            <a:r>
              <a:rPr lang="en-US" sz="1200" b="0" dirty="0" err="1">
                <a:solidFill>
                  <a:schemeClr val="bg2">
                    <a:lumMod val="75000"/>
                  </a:schemeClr>
                </a:solidFill>
                <a:latin typeface="Candara" pitchFamily="34" charset="0"/>
              </a:rPr>
              <a:t>Harmonisation</a:t>
            </a:r>
            <a:r>
              <a:rPr lang="en-US" sz="1200" b="0" dirty="0">
                <a:solidFill>
                  <a:schemeClr val="bg2">
                    <a:lumMod val="75000"/>
                  </a:schemeClr>
                </a:solidFill>
                <a:latin typeface="Candara" pitchFamily="34" charset="0"/>
              </a:rPr>
              <a:t> of Technical Requirements</a:t>
            </a:r>
          </a:p>
          <a:p>
            <a:pPr algn="ctr">
              <a:defRPr/>
            </a:pPr>
            <a:r>
              <a:rPr lang="en-US" sz="1200" b="0" dirty="0">
                <a:solidFill>
                  <a:schemeClr val="bg2">
                    <a:lumMod val="75000"/>
                  </a:schemeClr>
                </a:solidFill>
                <a:latin typeface="Candara" pitchFamily="34" charset="0"/>
              </a:rPr>
              <a:t>for Pharmaceuticals for Human Use</a:t>
            </a:r>
            <a:endParaRPr lang="ru-RU" sz="1200" b="0" dirty="0">
              <a:solidFill>
                <a:schemeClr val="bg2">
                  <a:lumMod val="75000"/>
                </a:schemeClr>
              </a:solidFill>
              <a:latin typeface="Candara" pitchFamily="34" charset="0"/>
            </a:endParaRPr>
          </a:p>
        </p:txBody>
      </p:sp>
    </p:spTree>
  </p:cSld>
  <p:clrMapOvr>
    <a:masterClrMapping/>
  </p:clrMapOvr>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04592" y="273224"/>
            <a:ext cx="6552728" cy="1058793"/>
          </a:xfrm>
        </p:spPr>
        <p:txBody>
          <a:bodyPr/>
          <a:lstStyle/>
          <a:p>
            <a:pPr algn="l"/>
            <a:r>
              <a:rPr lang="en-US" sz="2800" dirty="0"/>
              <a:t>What leads to Subjectivity in QRM?</a:t>
            </a:r>
            <a:br>
              <a:rPr lang="en-US" sz="3200" dirty="0"/>
            </a:br>
            <a:r>
              <a:rPr lang="en-US" sz="2200" dirty="0">
                <a:solidFill>
                  <a:srgbClr val="002967"/>
                </a:solidFill>
                <a:ea typeface="+mn-lt"/>
                <a:cs typeface="+mn-lt"/>
              </a:rPr>
              <a:t>Uncertainty, Heuristics, Bias</a:t>
            </a:r>
            <a:endParaRPr lang="en-US" sz="2200" dirty="0">
              <a:solidFill>
                <a:srgbClr val="002060"/>
              </a:solidFill>
            </a:endParaRPr>
          </a:p>
        </p:txBody>
      </p:sp>
      <p:sp>
        <p:nvSpPr>
          <p:cNvPr id="3" name="Inhaltsplatzhalter 2"/>
          <p:cNvSpPr>
            <a:spLocks noGrp="1"/>
          </p:cNvSpPr>
          <p:nvPr>
            <p:ph idx="1"/>
          </p:nvPr>
        </p:nvSpPr>
        <p:spPr>
          <a:xfrm>
            <a:off x="389316" y="1280261"/>
            <a:ext cx="9001000" cy="5976664"/>
          </a:xfrm>
        </p:spPr>
        <p:txBody>
          <a:bodyPr/>
          <a:lstStyle/>
          <a:p>
            <a:pPr marL="629920" lvl="1" indent="-325120" algn="just">
              <a:spcAft>
                <a:spcPts val="600"/>
              </a:spcAft>
            </a:pPr>
            <a:endParaRPr lang="en-US" sz="1600" b="1" dirty="0">
              <a:solidFill>
                <a:srgbClr val="002967"/>
              </a:solidFill>
              <a:latin typeface="Times New Roman"/>
              <a:cs typeface="Times New Roman"/>
            </a:endParaRPr>
          </a:p>
          <a:p>
            <a:pPr marL="629920" lvl="1" indent="-325120" algn="just">
              <a:spcAft>
                <a:spcPts val="600"/>
              </a:spcAft>
            </a:pPr>
            <a:endParaRPr lang="en-US" sz="1600" b="1" i="0" u="none" strike="noStrike" dirty="0">
              <a:solidFill>
                <a:srgbClr val="002967"/>
              </a:solidFill>
              <a:effectLst/>
              <a:latin typeface="Times New Roman"/>
              <a:cs typeface="Times New Roman"/>
            </a:endParaRPr>
          </a:p>
          <a:p>
            <a:pPr marL="629920" lvl="1" indent="-325120" algn="just">
              <a:spcAft>
                <a:spcPts val="600"/>
              </a:spcAft>
            </a:pPr>
            <a:endParaRPr lang="en-US" sz="1600" b="1" dirty="0">
              <a:solidFill>
                <a:srgbClr val="002967"/>
              </a:solidFill>
              <a:latin typeface="Times New Roman"/>
              <a:cs typeface="Times New Roman"/>
            </a:endParaRPr>
          </a:p>
        </p:txBody>
      </p:sp>
      <p:sp>
        <p:nvSpPr>
          <p:cNvPr id="4" name="Rectangle 3">
            <a:extLst>
              <a:ext uri="{FF2B5EF4-FFF2-40B4-BE49-F238E27FC236}">
                <a16:creationId xmlns:a16="http://schemas.microsoft.com/office/drawing/2014/main" id="{AB8A4257-CB24-460C-85A7-0E5F5C1B15C4}"/>
              </a:ext>
            </a:extLst>
          </p:cNvPr>
          <p:cNvSpPr/>
          <p:nvPr/>
        </p:nvSpPr>
        <p:spPr bwMode="auto">
          <a:xfrm>
            <a:off x="628328" y="5745832"/>
            <a:ext cx="8718331" cy="1300594"/>
          </a:xfrm>
          <a:prstGeom prst="rect">
            <a:avLst/>
          </a:prstGeom>
          <a:gradFill>
            <a:gsLst>
              <a:gs pos="100000">
                <a:srgbClr val="F5EAD7"/>
              </a:gs>
              <a:gs pos="0">
                <a:schemeClr val="accent6">
                  <a:lumMod val="60000"/>
                  <a:lumOff val="40000"/>
                </a:schemeClr>
              </a:gs>
              <a:gs pos="60000">
                <a:srgbClr val="F5EAD7"/>
              </a:gs>
              <a:gs pos="100000">
                <a:schemeClr val="accent3">
                  <a:lumMod val="60000"/>
                  <a:lumOff val="40000"/>
                </a:schemeClr>
              </a:gs>
            </a:gsLst>
            <a:lin ang="2700000" scaled="1"/>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lvl="1" indent="0" algn="ctr"/>
            <a:r>
              <a:rPr lang="en-US" sz="1800" dirty="0">
                <a:solidFill>
                  <a:schemeClr val="tx1"/>
                </a:solidFill>
                <a:latin typeface="Arial"/>
                <a:cs typeface="Arial"/>
              </a:rPr>
              <a:t>SUBJECTIVITY </a:t>
            </a:r>
            <a:endParaRPr lang="en-US" dirty="0">
              <a:solidFill>
                <a:schemeClr val="tx1"/>
              </a:solidFill>
              <a:latin typeface="+mn-lt"/>
            </a:endParaRPr>
          </a:p>
          <a:p>
            <a:pPr marL="0" lvl="1" indent="0" algn="ctr"/>
            <a:r>
              <a:rPr lang="en-US" sz="1400" b="0" dirty="0">
                <a:solidFill>
                  <a:schemeClr val="tx1"/>
                </a:solidFill>
                <a:latin typeface="+mn-lt"/>
                <a:cs typeface="Arial"/>
              </a:rPr>
              <a:t>This relates to one’s personal interpretations, impressions, feelings, perceptions, preferences, experiences, exposure to information, etc. There can be subjectivity in </a:t>
            </a:r>
            <a:r>
              <a:rPr lang="en-IE" sz="1400" b="0" dirty="0">
                <a:solidFill>
                  <a:schemeClr val="tx1"/>
                </a:solidFill>
                <a:latin typeface="+mn-lt"/>
                <a:cs typeface="Arial"/>
              </a:rPr>
              <a:t>professional judgments, e.g., when data are being interpreted, as well as in value judgments, e.g., when deciding which hazards matter the most in a             risk assessment, etc. </a:t>
            </a:r>
          </a:p>
          <a:p>
            <a:pPr marL="0" lvl="1" indent="0" algn="ctr"/>
            <a:endParaRPr lang="en-US" sz="1400" dirty="0">
              <a:solidFill>
                <a:schemeClr val="tx1"/>
              </a:solidFill>
              <a:latin typeface="+mn-lt"/>
            </a:endParaRPr>
          </a:p>
        </p:txBody>
      </p:sp>
      <p:sp>
        <p:nvSpPr>
          <p:cNvPr id="5" name="TextBox 4">
            <a:extLst>
              <a:ext uri="{FF2B5EF4-FFF2-40B4-BE49-F238E27FC236}">
                <a16:creationId xmlns:a16="http://schemas.microsoft.com/office/drawing/2014/main" id="{E91245AB-B0D2-54A6-6260-A89D1B464168}"/>
              </a:ext>
            </a:extLst>
          </p:cNvPr>
          <p:cNvSpPr txBox="1"/>
          <p:nvPr/>
        </p:nvSpPr>
        <p:spPr bwMode="auto">
          <a:xfrm>
            <a:off x="-9261" y="1402781"/>
            <a:ext cx="9172741" cy="737467"/>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marL="457200" lvl="1" indent="0" algn="ctr">
              <a:lnSpc>
                <a:spcPct val="81000"/>
              </a:lnSpc>
              <a:tabLst>
                <a:tab pos="723900" algn="l"/>
                <a:tab pos="1447800" algn="l"/>
                <a:tab pos="2171700" algn="l"/>
                <a:tab pos="2895600" algn="l"/>
                <a:tab pos="3619500" algn="l"/>
                <a:tab pos="4343400" algn="l"/>
                <a:tab pos="5067300" algn="l"/>
                <a:tab pos="5791200" algn="l"/>
              </a:tabLst>
            </a:pPr>
            <a:r>
              <a:rPr lang="en-US" sz="1600" dirty="0">
                <a:solidFill>
                  <a:srgbClr val="002967"/>
                </a:solidFill>
                <a:latin typeface="Arial"/>
                <a:cs typeface="Arial"/>
              </a:rPr>
              <a:t>I</a:t>
            </a:r>
            <a:r>
              <a:rPr lang="en-US" sz="1600" dirty="0">
                <a:solidFill>
                  <a:srgbClr val="002967"/>
                </a:solidFill>
                <a:latin typeface="+mn-lt"/>
                <a:ea typeface="+mn-lt"/>
                <a:cs typeface="+mn-lt"/>
              </a:rPr>
              <a:t>t is important to be aware of the factors that introduce subjectivity into QRM activities, and to minimize their adverse effects ​</a:t>
            </a:r>
          </a:p>
          <a:p>
            <a:pPr marL="457200" lvl="1" indent="0" algn="ctr">
              <a:lnSpc>
                <a:spcPct val="81000"/>
              </a:lnSpc>
              <a:tabLst>
                <a:tab pos="723900" algn="l"/>
                <a:tab pos="1447800" algn="l"/>
                <a:tab pos="2171700" algn="l"/>
                <a:tab pos="2895600" algn="l"/>
                <a:tab pos="3619500" algn="l"/>
                <a:tab pos="4343400" algn="l"/>
                <a:tab pos="5067300" algn="l"/>
                <a:tab pos="5791200" algn="l"/>
              </a:tabLst>
            </a:pPr>
            <a:endParaRPr lang="en-US" sz="1600" dirty="0">
              <a:solidFill>
                <a:srgbClr val="002967"/>
              </a:solidFill>
              <a:latin typeface="+mn-lt"/>
              <a:ea typeface="+mn-lt"/>
              <a:cs typeface="+mn-lt"/>
            </a:endParaRPr>
          </a:p>
        </p:txBody>
      </p:sp>
      <p:sp>
        <p:nvSpPr>
          <p:cNvPr id="6" name="Callout: Down Arrow 5">
            <a:extLst>
              <a:ext uri="{FF2B5EF4-FFF2-40B4-BE49-F238E27FC236}">
                <a16:creationId xmlns:a16="http://schemas.microsoft.com/office/drawing/2014/main" id="{E0A75295-6783-4CDF-88BF-ABEFB431042D}"/>
              </a:ext>
            </a:extLst>
          </p:cNvPr>
          <p:cNvSpPr/>
          <p:nvPr/>
        </p:nvSpPr>
        <p:spPr bwMode="auto">
          <a:xfrm>
            <a:off x="651823" y="2045110"/>
            <a:ext cx="2932017" cy="3628714"/>
          </a:xfrm>
          <a:prstGeom prst="downArrowCallout">
            <a:avLst>
              <a:gd name="adj1" fmla="val 15879"/>
              <a:gd name="adj2" fmla="val 19776"/>
              <a:gd name="adj3" fmla="val 12776"/>
              <a:gd name="adj4" fmla="val 84157"/>
            </a:avLst>
          </a:prstGeom>
          <a:solidFill>
            <a:srgbClr val="F5EAD7"/>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sz="1600" b="1" i="0" u="none" strike="noStrike" dirty="0">
                <a:solidFill>
                  <a:srgbClr val="002967"/>
                </a:solidFill>
                <a:effectLst/>
                <a:latin typeface="+mn-lt"/>
                <a:cs typeface="Times New Roman"/>
              </a:rPr>
              <a:t>UNCERTAINTY </a:t>
            </a:r>
          </a:p>
          <a:p>
            <a:pPr algn="l"/>
            <a:r>
              <a:rPr lang="en-US" sz="1200" b="0" dirty="0">
                <a:solidFill>
                  <a:srgbClr val="002967"/>
                </a:solidFill>
                <a:latin typeface="+mn-lt"/>
                <a:cs typeface="Times New Roman"/>
              </a:rPr>
              <a:t>I</a:t>
            </a:r>
            <a:r>
              <a:rPr lang="en-US" sz="1200" b="0" dirty="0">
                <a:solidFill>
                  <a:schemeClr val="tx1"/>
                </a:solidFill>
                <a:latin typeface="+mn-lt"/>
                <a:cs typeface="Times New Roman"/>
              </a:rPr>
              <a:t>n a QRM context, this is considered to be a lack of </a:t>
            </a:r>
            <a:r>
              <a:rPr lang="en-IE" sz="1200" b="0" dirty="0">
                <a:solidFill>
                  <a:schemeClr val="tx1"/>
                </a:solidFill>
                <a:latin typeface="+mn-lt"/>
                <a:cs typeface="Times New Roman"/>
              </a:rPr>
              <a:t>knowledge about hazards, harms and, consequently, their associated risks. </a:t>
            </a:r>
          </a:p>
          <a:p>
            <a:pPr algn="l"/>
            <a:endParaRPr lang="en-IE" sz="1200" b="0" dirty="0">
              <a:solidFill>
                <a:schemeClr val="tx1"/>
              </a:solidFill>
              <a:latin typeface="+mn-lt"/>
              <a:cs typeface="Times New Roman"/>
            </a:endParaRPr>
          </a:p>
          <a:p>
            <a:r>
              <a:rPr lang="en-IE" sz="1200" b="0" dirty="0">
                <a:solidFill>
                  <a:schemeClr val="tx1"/>
                </a:solidFill>
                <a:latin typeface="+mn-lt"/>
                <a:cs typeface="Times New Roman"/>
              </a:rPr>
              <a:t>The ICH Q9(R1) Guideline states that t</a:t>
            </a:r>
            <a:r>
              <a:rPr lang="en-IE" altLang="en-US" sz="1200" b="0" dirty="0">
                <a:solidFill>
                  <a:schemeClr val="tx1"/>
                </a:solidFill>
                <a:latin typeface="+mn-lt"/>
                <a:cs typeface="Times New Roman"/>
              </a:rPr>
              <a:t>ypical sources of uncertainty include: </a:t>
            </a:r>
          </a:p>
          <a:p>
            <a:pPr marL="171450" indent="-171450">
              <a:buFont typeface="Arial" panose="020B0604020202020204" pitchFamily="34" charset="0"/>
              <a:buChar char="•"/>
            </a:pPr>
            <a:r>
              <a:rPr lang="en-IE" altLang="en-US" sz="1200" b="0" dirty="0">
                <a:solidFill>
                  <a:schemeClr val="tx1"/>
                </a:solidFill>
                <a:latin typeface="+mn-lt"/>
                <a:cs typeface="Times New Roman"/>
              </a:rPr>
              <a:t>gaps in knowledge</a:t>
            </a:r>
          </a:p>
          <a:p>
            <a:pPr marL="171450" indent="-171450">
              <a:buFont typeface="Arial" panose="020B0604020202020204" pitchFamily="34" charset="0"/>
              <a:buChar char="•"/>
            </a:pPr>
            <a:r>
              <a:rPr lang="en-IE" altLang="en-US" sz="1200" b="0" dirty="0">
                <a:solidFill>
                  <a:schemeClr val="tx1"/>
                </a:solidFill>
                <a:latin typeface="+mn-lt"/>
                <a:cs typeface="Times New Roman"/>
              </a:rPr>
              <a:t>gaps in pharmaceutical science and process understanding</a:t>
            </a:r>
          </a:p>
          <a:p>
            <a:pPr marL="171450" indent="-171450">
              <a:buFont typeface="Arial" panose="020B0604020202020204" pitchFamily="34" charset="0"/>
              <a:buChar char="•"/>
            </a:pPr>
            <a:r>
              <a:rPr lang="en-GB" sz="1200" b="0" dirty="0">
                <a:solidFill>
                  <a:schemeClr val="tx1"/>
                </a:solidFill>
                <a:latin typeface="+mn-lt"/>
                <a:cs typeface="Times New Roman"/>
              </a:rPr>
              <a:t>gaps in the sources of harm (e.g., failure modes of a process, sources of variability)  and the probability of detection of problems</a:t>
            </a:r>
            <a:endParaRPr lang="en-IE" altLang="en-US" sz="1200" b="0" dirty="0">
              <a:solidFill>
                <a:schemeClr val="tx1"/>
              </a:solidFill>
              <a:latin typeface="+mn-lt"/>
              <a:cs typeface="Times New Roman"/>
            </a:endParaRPr>
          </a:p>
          <a:p>
            <a:pPr algn="l"/>
            <a:endParaRPr lang="en-IE" sz="1200" b="0" dirty="0">
              <a:solidFill>
                <a:schemeClr val="tx1"/>
              </a:solidFill>
              <a:latin typeface="+mn-lt"/>
              <a:cs typeface="Times New Roman"/>
            </a:endParaRPr>
          </a:p>
        </p:txBody>
      </p:sp>
      <p:sp>
        <p:nvSpPr>
          <p:cNvPr id="7" name="Callout: Down Arrow 6">
            <a:extLst>
              <a:ext uri="{FF2B5EF4-FFF2-40B4-BE49-F238E27FC236}">
                <a16:creationId xmlns:a16="http://schemas.microsoft.com/office/drawing/2014/main" id="{5C0B49BA-B4A7-4F2C-946F-B21FC7AD8979}"/>
              </a:ext>
            </a:extLst>
          </p:cNvPr>
          <p:cNvSpPr/>
          <p:nvPr/>
        </p:nvSpPr>
        <p:spPr bwMode="auto">
          <a:xfrm>
            <a:off x="3724673" y="2065960"/>
            <a:ext cx="4592434" cy="1776007"/>
          </a:xfrm>
          <a:prstGeom prst="downArrowCallout">
            <a:avLst>
              <a:gd name="adj1" fmla="val 19546"/>
              <a:gd name="adj2" fmla="val 25528"/>
              <a:gd name="adj3" fmla="val 25000"/>
              <a:gd name="adj4" fmla="val 64977"/>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sz="1600" dirty="0">
                <a:solidFill>
                  <a:schemeClr val="tx1"/>
                </a:solidFill>
                <a:latin typeface="+mn-lt"/>
                <a:cs typeface="Times New Roman"/>
              </a:rPr>
              <a:t>HEURISTICS</a:t>
            </a:r>
          </a:p>
          <a:p>
            <a:pPr algn="just"/>
            <a:r>
              <a:rPr lang="en-US" sz="1200" b="0" dirty="0">
                <a:solidFill>
                  <a:srgbClr val="002967"/>
                </a:solidFill>
                <a:latin typeface="+mn-lt"/>
                <a:cs typeface="Arial"/>
              </a:rPr>
              <a:t>These are regarded as mental shortcuts, simplifications, or cognitive </a:t>
            </a:r>
            <a:r>
              <a:rPr lang="en-US" sz="1200" b="0" i="1" dirty="0">
                <a:solidFill>
                  <a:srgbClr val="002967"/>
                </a:solidFill>
                <a:latin typeface="+mn-lt"/>
                <a:cs typeface="Arial"/>
              </a:rPr>
              <a:t>‘rules of thumb’</a:t>
            </a:r>
            <a:r>
              <a:rPr lang="en-US" sz="1200" b="0" dirty="0">
                <a:solidFill>
                  <a:srgbClr val="002967"/>
                </a:solidFill>
                <a:latin typeface="+mn-lt"/>
                <a:cs typeface="Arial"/>
              </a:rPr>
              <a:t> that allow people to make decisions and solve problems quickly. But they can also be a source of bias and lead to errors in judgment. </a:t>
            </a:r>
            <a:endParaRPr lang="en-US" sz="1200" b="0" dirty="0">
              <a:latin typeface="+mn-lt"/>
              <a:cs typeface="Arial"/>
            </a:endParaRPr>
          </a:p>
          <a:p>
            <a:pPr algn="just"/>
            <a:r>
              <a:rPr lang="en-US" sz="1200" b="0" dirty="0">
                <a:solidFill>
                  <a:srgbClr val="002967"/>
                </a:solidFill>
                <a:latin typeface="+mn-lt"/>
                <a:cs typeface="Arial"/>
              </a:rPr>
              <a:t>.</a:t>
            </a:r>
            <a:endParaRPr lang="en-US" sz="1400" b="0" dirty="0">
              <a:solidFill>
                <a:srgbClr val="002967"/>
              </a:solidFill>
              <a:latin typeface="+mn-lt"/>
              <a:cs typeface="Times New Roman"/>
            </a:endParaRPr>
          </a:p>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it-IT" sz="1200" b="1" i="0" u="none" strike="noStrike" cap="none" normalizeH="0" baseline="0" dirty="0">
              <a:ln>
                <a:noFill/>
              </a:ln>
              <a:solidFill>
                <a:schemeClr val="bg1"/>
              </a:solidFill>
              <a:effectLst/>
              <a:latin typeface="+mn-lt"/>
              <a:cs typeface="Lucida Sans Unicode" charset="0"/>
            </a:endParaRPr>
          </a:p>
        </p:txBody>
      </p:sp>
      <p:sp>
        <p:nvSpPr>
          <p:cNvPr id="11" name="Callout: Down Arrow 10">
            <a:extLst>
              <a:ext uri="{FF2B5EF4-FFF2-40B4-BE49-F238E27FC236}">
                <a16:creationId xmlns:a16="http://schemas.microsoft.com/office/drawing/2014/main" id="{2145C254-2755-4616-A148-09CB2628C164}"/>
              </a:ext>
            </a:extLst>
          </p:cNvPr>
          <p:cNvSpPr/>
          <p:nvPr/>
        </p:nvSpPr>
        <p:spPr bwMode="auto">
          <a:xfrm>
            <a:off x="3724672" y="3897817"/>
            <a:ext cx="5621987" cy="1776007"/>
          </a:xfrm>
          <a:prstGeom prst="downArrowCallout">
            <a:avLst>
              <a:gd name="adj1" fmla="val 27017"/>
              <a:gd name="adj2" fmla="val 34974"/>
              <a:gd name="adj3" fmla="val 27933"/>
              <a:gd name="adj4" fmla="val 68929"/>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sz="1600" dirty="0">
                <a:solidFill>
                  <a:schemeClr val="tx1"/>
                </a:solidFill>
                <a:latin typeface="+mn-lt"/>
                <a:cs typeface="Times New Roman"/>
              </a:rPr>
              <a:t>BIAS and COGNITIVE BIAS </a:t>
            </a:r>
            <a:endParaRPr lang="en-US" sz="1400" b="0" dirty="0">
              <a:solidFill>
                <a:schemeClr val="tx1"/>
              </a:solidFill>
              <a:latin typeface="+mn-lt"/>
              <a:cs typeface="Times New Roman"/>
            </a:endParaRPr>
          </a:p>
          <a:p>
            <a:pPr algn="ctr"/>
            <a:r>
              <a:rPr lang="en-US" sz="1200" b="0" dirty="0">
                <a:latin typeface="+mn-lt"/>
                <a:cs typeface="Arial"/>
              </a:rPr>
              <a:t>Bias is considered to be any systematic error. Cognitive biases are considered to be systematic errors associated with thought processes.  They are sometimes described as systematic and universally occurring tendencies, inclinations or dispositions that skew or distort information processes in ways that make their outcome inaccurate, suboptimal, or simply wrong.</a:t>
            </a:r>
            <a:endParaRPr lang="en-US" i="0" u="none" strike="noStrike" cap="none" normalizeH="0" baseline="0" dirty="0">
              <a:ln>
                <a:noFill/>
              </a:ln>
              <a:solidFill>
                <a:srgbClr val="FFFFFF"/>
              </a:solidFill>
              <a:effectLst/>
            </a:endParaRPr>
          </a:p>
        </p:txBody>
      </p:sp>
      <p:sp>
        <p:nvSpPr>
          <p:cNvPr id="9" name="Slide Number Placeholder 3">
            <a:extLst>
              <a:ext uri="{FF2B5EF4-FFF2-40B4-BE49-F238E27FC236}">
                <a16:creationId xmlns:a16="http://schemas.microsoft.com/office/drawing/2014/main" id="{B9264AD1-A66C-4939-96C2-7D47B9B7E542}"/>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a:solidFill>
                  <a:srgbClr val="595959"/>
                </a:solidFill>
              </a:rPr>
              <a:pPr algn="ctr" defTabSz="731542" eaLnBrk="1" hangingPunct="1"/>
              <a:t>10</a:t>
            </a:fld>
            <a:endParaRPr lang="en-US" altLang="en-US" sz="960" dirty="0">
              <a:solidFill>
                <a:srgbClr val="595959"/>
              </a:solidFill>
            </a:endParaRPr>
          </a:p>
        </p:txBody>
      </p:sp>
      <p:sp>
        <p:nvSpPr>
          <p:cNvPr id="8" name="Callout: Down Arrow 7">
            <a:extLst>
              <a:ext uri="{FF2B5EF4-FFF2-40B4-BE49-F238E27FC236}">
                <a16:creationId xmlns:a16="http://schemas.microsoft.com/office/drawing/2014/main" id="{B3AFEDF9-2246-3303-4677-BCAADC94CFF0}"/>
              </a:ext>
            </a:extLst>
          </p:cNvPr>
          <p:cNvSpPr/>
          <p:nvPr/>
        </p:nvSpPr>
        <p:spPr bwMode="auto">
          <a:xfrm>
            <a:off x="8457940" y="2080773"/>
            <a:ext cx="932377" cy="1745036"/>
          </a:xfrm>
          <a:prstGeom prst="downArrowCallout">
            <a:avLst>
              <a:gd name="adj1" fmla="val 25740"/>
              <a:gd name="adj2" fmla="val 44110"/>
              <a:gd name="adj3" fmla="val 45647"/>
              <a:gd name="adj4" fmla="val 65811"/>
            </a:avLst>
          </a:prstGeom>
          <a:solidFill>
            <a:srgbClr val="E4C2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sz="1100" dirty="0">
                <a:solidFill>
                  <a:schemeClr val="tx1"/>
                </a:solidFill>
                <a:latin typeface="+mn-lt"/>
                <a:cs typeface="Times New Roman"/>
              </a:rPr>
              <a:t>Risk Perception Factors</a:t>
            </a:r>
            <a:endParaRPr lang="en-US" sz="1400" b="0" dirty="0">
              <a:solidFill>
                <a:srgbClr val="002967"/>
              </a:solidFill>
              <a:latin typeface="+mn-lt"/>
              <a:cs typeface="Times New Roman"/>
            </a:endParaRPr>
          </a:p>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lang="it-IT" sz="1200" b="0" dirty="0">
              <a:solidFill>
                <a:srgbClr val="002967"/>
              </a:solidFill>
              <a:latin typeface="+mn-lt"/>
              <a:cs typeface="Arial"/>
            </a:endParaRPr>
          </a:p>
        </p:txBody>
      </p:sp>
    </p:spTree>
    <p:extLst>
      <p:ext uri="{BB962C8B-B14F-4D97-AF65-F5344CB8AC3E}">
        <p14:creationId xmlns:p14="http://schemas.microsoft.com/office/powerpoint/2010/main" val="17437656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04796EFC-E82B-4A21-CE5F-176D73363AD5}"/>
              </a:ext>
            </a:extLst>
          </p:cNvPr>
          <p:cNvSpPr>
            <a:spLocks noGrp="1"/>
          </p:cNvSpPr>
          <p:nvPr>
            <p:ph idx="1"/>
          </p:nvPr>
        </p:nvSpPr>
        <p:spPr>
          <a:xfrm>
            <a:off x="362442" y="1422131"/>
            <a:ext cx="8978853" cy="4971773"/>
          </a:xfrm>
        </p:spPr>
        <p:txBody>
          <a:bodyPr/>
          <a:lstStyle/>
          <a:p>
            <a:pPr marL="0" indent="0">
              <a:lnSpc>
                <a:spcPct val="90000"/>
              </a:lnSpc>
              <a:buNone/>
            </a:pPr>
            <a:r>
              <a:rPr lang="en-US" altLang="en-US" sz="1700" b="1" dirty="0">
                <a:solidFill>
                  <a:srgbClr val="002060"/>
                </a:solidFill>
                <a:cs typeface="Times New Roman" panose="02020603050405020304" pitchFamily="18" charset="0"/>
              </a:rPr>
              <a:t>Some degree of uncertainty is generally unavoidable when performing Risk Assessments, given the accepted </a:t>
            </a:r>
            <a:r>
              <a:rPr lang="en-US" altLang="en-US" sz="1700" b="1" i="1" u="sng" dirty="0">
                <a:solidFill>
                  <a:srgbClr val="002060"/>
                </a:solidFill>
                <a:cs typeface="Times New Roman" panose="02020603050405020304" pitchFamily="18" charset="0"/>
              </a:rPr>
              <a:t>probabilistic </a:t>
            </a:r>
            <a:r>
              <a:rPr lang="en-US" altLang="en-US" sz="1700" b="1" dirty="0">
                <a:solidFill>
                  <a:srgbClr val="002060"/>
                </a:solidFill>
                <a:cs typeface="Times New Roman" panose="02020603050405020304" pitchFamily="18" charset="0"/>
              </a:rPr>
              <a:t>nature of risk </a:t>
            </a:r>
            <a:endParaRPr lang="en-IE" altLang="en-US" sz="1700" b="1" dirty="0">
              <a:solidFill>
                <a:srgbClr val="002060"/>
              </a:solidFill>
              <a:cs typeface="Times New Roman" panose="02020603050405020304" pitchFamily="18" charset="0"/>
            </a:endParaRPr>
          </a:p>
          <a:p>
            <a:pPr>
              <a:lnSpc>
                <a:spcPct val="90000"/>
              </a:lnSpc>
            </a:pPr>
            <a:r>
              <a:rPr lang="de-DE" sz="1700" b="0" dirty="0">
                <a:solidFill>
                  <a:srgbClr val="002060"/>
                </a:solidFill>
                <a:cs typeface="Times New Roman" panose="02020603050405020304" pitchFamily="18" charset="0"/>
              </a:rPr>
              <a:t>ICH Q9(R1) defines risk as </a:t>
            </a:r>
            <a:r>
              <a:rPr lang="de-DE" sz="1700" b="0" i="1" dirty="0">
                <a:solidFill>
                  <a:srgbClr val="002060"/>
                </a:solidFill>
                <a:cs typeface="Times New Roman" panose="02020603050405020304" pitchFamily="18" charset="0"/>
              </a:rPr>
              <a:t>the </a:t>
            </a:r>
            <a:r>
              <a:rPr lang="en-IE" sz="1700" b="0" i="1" dirty="0">
                <a:solidFill>
                  <a:srgbClr val="002060"/>
                </a:solidFill>
                <a:cs typeface="Times New Roman" panose="02020603050405020304" pitchFamily="18" charset="0"/>
              </a:rPr>
              <a:t>combination of the probability of occurrence of harm and the severity of that harm. </a:t>
            </a:r>
          </a:p>
          <a:p>
            <a:r>
              <a:rPr lang="en-US" altLang="en-US" sz="1700" b="0" dirty="0">
                <a:solidFill>
                  <a:srgbClr val="002060"/>
                </a:solidFill>
                <a:cs typeface="Times New Roman" panose="02020603050405020304" pitchFamily="18" charset="0"/>
              </a:rPr>
              <a:t>Unless the source of the hazard or harm is eliminated, uncertainty cannot be avoided when one tries to assess and manage the resulting risks.   </a:t>
            </a:r>
            <a:endParaRPr lang="en-IE" altLang="en-US" sz="1700" b="0" dirty="0">
              <a:solidFill>
                <a:srgbClr val="002060"/>
              </a:solidFill>
              <a:cs typeface="Times New Roman" panose="02020603050405020304" pitchFamily="18" charset="0"/>
            </a:endParaRPr>
          </a:p>
          <a:p>
            <a:r>
              <a:rPr lang="en-IE" altLang="en-US" sz="1700" b="0" dirty="0">
                <a:solidFill>
                  <a:srgbClr val="002060"/>
                </a:solidFill>
                <a:cs typeface="Times New Roman" panose="02020603050405020304" pitchFamily="18" charset="0"/>
              </a:rPr>
              <a:t>ICH Q9(R1) states that uncertainty is due to the combination of:</a:t>
            </a:r>
          </a:p>
          <a:p>
            <a:pPr lvl="1"/>
            <a:r>
              <a:rPr lang="en-IE" altLang="en-US" sz="1700" i="1" dirty="0">
                <a:solidFill>
                  <a:srgbClr val="002060"/>
                </a:solidFill>
                <a:ea typeface="+mn-ea"/>
                <a:cs typeface="Times New Roman" panose="02020603050405020304" pitchFamily="18" charset="0"/>
              </a:rPr>
              <a:t>incomplete knowledge about a process </a:t>
            </a:r>
          </a:p>
          <a:p>
            <a:pPr lvl="1"/>
            <a:r>
              <a:rPr lang="en-IE" altLang="en-US" sz="1700" i="1" dirty="0">
                <a:solidFill>
                  <a:srgbClr val="002060"/>
                </a:solidFill>
                <a:ea typeface="+mn-ea"/>
                <a:cs typeface="Times New Roman" panose="02020603050405020304" pitchFamily="18" charset="0"/>
              </a:rPr>
              <a:t>its expected or unexpected variability</a:t>
            </a:r>
          </a:p>
          <a:p>
            <a:r>
              <a:rPr lang="en-IE" altLang="en-US" sz="1700" b="0" dirty="0">
                <a:solidFill>
                  <a:srgbClr val="002060"/>
                </a:solidFill>
                <a:cs typeface="Times New Roman" panose="02020603050405020304" pitchFamily="18" charset="0"/>
              </a:rPr>
              <a:t>Typical sources of uncertainty include: </a:t>
            </a:r>
          </a:p>
          <a:p>
            <a:pPr lvl="1"/>
            <a:r>
              <a:rPr lang="en-IE" altLang="en-US" sz="1700" i="1" dirty="0">
                <a:solidFill>
                  <a:srgbClr val="002060"/>
                </a:solidFill>
                <a:ea typeface="+mn-ea"/>
                <a:cs typeface="Times New Roman" panose="02020603050405020304" pitchFamily="18" charset="0"/>
              </a:rPr>
              <a:t>gaps in knowledge</a:t>
            </a:r>
          </a:p>
          <a:p>
            <a:pPr lvl="1"/>
            <a:r>
              <a:rPr lang="en-IE" altLang="en-US" sz="1700" i="1" dirty="0">
                <a:solidFill>
                  <a:srgbClr val="002060"/>
                </a:solidFill>
                <a:ea typeface="+mn-ea"/>
                <a:cs typeface="Times New Roman" panose="02020603050405020304" pitchFamily="18" charset="0"/>
              </a:rPr>
              <a:t>gaps in pharmaceutical science and process understanding</a:t>
            </a:r>
          </a:p>
          <a:p>
            <a:pPr lvl="1"/>
            <a:r>
              <a:rPr lang="en-GB" sz="1700" i="1" dirty="0">
                <a:solidFill>
                  <a:srgbClr val="002060"/>
                </a:solidFill>
                <a:ea typeface="+mn-ea"/>
                <a:cs typeface="Times New Roman" panose="02020603050405020304" pitchFamily="18" charset="0"/>
              </a:rPr>
              <a:t>gaps in the sources of harm (e.g., failure modes of a process, sources of variability) </a:t>
            </a:r>
          </a:p>
          <a:p>
            <a:pPr lvl="1"/>
            <a:r>
              <a:rPr lang="en-GB" sz="1700" i="1" dirty="0">
                <a:solidFill>
                  <a:srgbClr val="002060"/>
                </a:solidFill>
                <a:ea typeface="+mn-ea"/>
                <a:cs typeface="Times New Roman" panose="02020603050405020304" pitchFamily="18" charset="0"/>
              </a:rPr>
              <a:t>the probability of detection of problems</a:t>
            </a:r>
            <a:endParaRPr lang="en-IE" altLang="en-US" sz="1700" i="1" dirty="0">
              <a:solidFill>
                <a:srgbClr val="002060"/>
              </a:solidFill>
              <a:ea typeface="+mn-ea"/>
              <a:cs typeface="Times New Roman" panose="02020603050405020304" pitchFamily="18" charset="0"/>
            </a:endParaRPr>
          </a:p>
          <a:p>
            <a:endParaRPr lang="it-IT" sz="1700" b="0" dirty="0">
              <a:solidFill>
                <a:srgbClr val="002060"/>
              </a:solidFill>
              <a:cs typeface="Times New Roman" panose="02020603050405020304" pitchFamily="18" charset="0"/>
            </a:endParaRPr>
          </a:p>
          <a:p>
            <a:pPr>
              <a:lnSpc>
                <a:spcPct val="90000"/>
              </a:lnSpc>
            </a:pPr>
            <a:endParaRPr lang="de-DE" sz="1600" b="0" dirty="0">
              <a:solidFill>
                <a:srgbClr val="002060"/>
              </a:solidFill>
              <a:cs typeface="Times New Roman" panose="02020603050405020304" pitchFamily="18" charset="0"/>
            </a:endParaRPr>
          </a:p>
        </p:txBody>
      </p:sp>
      <p:sp>
        <p:nvSpPr>
          <p:cNvPr id="3" name="Titel 2">
            <a:extLst>
              <a:ext uri="{FF2B5EF4-FFF2-40B4-BE49-F238E27FC236}">
                <a16:creationId xmlns:a16="http://schemas.microsoft.com/office/drawing/2014/main" id="{338F9A32-8B31-1A33-8751-71C361388AFC}"/>
              </a:ext>
            </a:extLst>
          </p:cNvPr>
          <p:cNvSpPr>
            <a:spLocks noGrp="1"/>
          </p:cNvSpPr>
          <p:nvPr>
            <p:ph type="title"/>
          </p:nvPr>
        </p:nvSpPr>
        <p:spPr>
          <a:xfrm>
            <a:off x="3004592" y="345232"/>
            <a:ext cx="6480720" cy="790575"/>
          </a:xfrm>
        </p:spPr>
        <p:txBody>
          <a:bodyPr/>
          <a:lstStyle/>
          <a:p>
            <a:pPr algn="l"/>
            <a:r>
              <a:rPr lang="en-US" sz="2800" dirty="0"/>
              <a:t>The role of Uncertainty…</a:t>
            </a:r>
            <a:endParaRPr lang="en-US" sz="2000" dirty="0"/>
          </a:p>
        </p:txBody>
      </p:sp>
      <p:sp>
        <p:nvSpPr>
          <p:cNvPr id="8" name="Slide Number Placeholder 3">
            <a:extLst>
              <a:ext uri="{FF2B5EF4-FFF2-40B4-BE49-F238E27FC236}">
                <a16:creationId xmlns:a16="http://schemas.microsoft.com/office/drawing/2014/main" id="{49B16A87-3932-4578-A38E-CB9386D5BB47}"/>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a:solidFill>
                  <a:srgbClr val="595959"/>
                </a:solidFill>
              </a:rPr>
              <a:pPr algn="ctr" defTabSz="731542" eaLnBrk="1" hangingPunct="1"/>
              <a:t>11</a:t>
            </a:fld>
            <a:endParaRPr lang="en-US" altLang="en-US" sz="960" dirty="0">
              <a:solidFill>
                <a:srgbClr val="595959"/>
              </a:solidFill>
            </a:endParaRPr>
          </a:p>
        </p:txBody>
      </p:sp>
    </p:spTree>
    <p:extLst>
      <p:ext uri="{BB962C8B-B14F-4D97-AF65-F5344CB8AC3E}">
        <p14:creationId xmlns:p14="http://schemas.microsoft.com/office/powerpoint/2010/main" val="714004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04796EFC-E82B-4A21-CE5F-176D73363AD5}"/>
              </a:ext>
            </a:extLst>
          </p:cNvPr>
          <p:cNvSpPr>
            <a:spLocks noGrp="1"/>
          </p:cNvSpPr>
          <p:nvPr>
            <p:ph idx="1"/>
          </p:nvPr>
        </p:nvSpPr>
        <p:spPr>
          <a:xfrm>
            <a:off x="362443" y="1353344"/>
            <a:ext cx="8978851" cy="3528392"/>
          </a:xfrm>
        </p:spPr>
        <p:txBody>
          <a:bodyPr/>
          <a:lstStyle/>
          <a:p>
            <a:pPr marL="0" indent="0">
              <a:spcBef>
                <a:spcPts val="0"/>
              </a:spcBef>
              <a:buNone/>
            </a:pPr>
            <a:r>
              <a:rPr lang="de-DE" sz="1600" kern="0" dirty="0">
                <a:solidFill>
                  <a:srgbClr val="002060"/>
                </a:solidFill>
                <a:cs typeface="Times New Roman" panose="02020603050405020304" pitchFamily="18" charset="0"/>
              </a:rPr>
              <a:t>Heuristics are considered to be cognitive processes that come into play when </a:t>
            </a:r>
            <a:r>
              <a:rPr lang="en-IE" sz="1600" kern="0" dirty="0">
                <a:solidFill>
                  <a:srgbClr val="002060"/>
                </a:solidFill>
                <a:cs typeface="Times New Roman" panose="02020603050405020304" pitchFamily="18" charset="0"/>
              </a:rPr>
              <a:t>people make judgments under uncertainty – i.e. when information is lacking</a:t>
            </a:r>
          </a:p>
          <a:p>
            <a:pPr marL="0" indent="0">
              <a:spcBef>
                <a:spcPts val="0"/>
              </a:spcBef>
              <a:buNone/>
            </a:pPr>
            <a:endParaRPr lang="en-IE" sz="1600" dirty="0">
              <a:solidFill>
                <a:srgbClr val="002060"/>
              </a:solidFill>
              <a:cs typeface="Times New Roman" panose="02020603050405020304" pitchFamily="18" charset="0"/>
            </a:endParaRPr>
          </a:p>
          <a:p>
            <a:pPr marL="0" indent="0">
              <a:spcBef>
                <a:spcPts val="0"/>
              </a:spcBef>
              <a:buNone/>
            </a:pPr>
            <a:r>
              <a:rPr lang="en-IE" sz="1600" dirty="0">
                <a:solidFill>
                  <a:srgbClr val="002060"/>
                </a:solidFill>
                <a:cs typeface="Times New Roman" panose="02020603050405020304" pitchFamily="18" charset="0"/>
              </a:rPr>
              <a:t>They also occur when there are information processing limitations in place</a:t>
            </a:r>
            <a:endParaRPr lang="de-DE" sz="1600" dirty="0">
              <a:solidFill>
                <a:srgbClr val="002060"/>
              </a:solidFill>
              <a:cs typeface="Times New Roman" panose="02020603050405020304" pitchFamily="18" charset="0"/>
            </a:endParaRPr>
          </a:p>
          <a:p>
            <a:pPr marL="487680" indent="-487680">
              <a:lnSpc>
                <a:spcPct val="90000"/>
              </a:lnSpc>
            </a:pPr>
            <a:r>
              <a:rPr lang="de-DE" sz="1600" b="0" dirty="0" err="1">
                <a:solidFill>
                  <a:srgbClr val="002060"/>
                </a:solidFill>
                <a:cs typeface="Times New Roman"/>
              </a:rPr>
              <a:t>Heuristics</a:t>
            </a:r>
            <a:r>
              <a:rPr lang="de-DE" sz="1600" b="0" dirty="0">
                <a:solidFill>
                  <a:srgbClr val="002060"/>
                </a:solidFill>
                <a:cs typeface="Times New Roman"/>
              </a:rPr>
              <a:t> </a:t>
            </a:r>
            <a:r>
              <a:rPr lang="de-DE" sz="1600" b="0" dirty="0" err="1">
                <a:solidFill>
                  <a:srgbClr val="002060"/>
                </a:solidFill>
                <a:cs typeface="Times New Roman"/>
              </a:rPr>
              <a:t>are</a:t>
            </a:r>
            <a:r>
              <a:rPr lang="de-DE" sz="1600" b="0" dirty="0">
                <a:solidFill>
                  <a:srgbClr val="002060"/>
                </a:solidFill>
                <a:cs typeface="Times New Roman"/>
              </a:rPr>
              <a:t> </a:t>
            </a:r>
            <a:r>
              <a:rPr lang="de-DE" sz="1600" b="0" dirty="0" err="1">
                <a:solidFill>
                  <a:srgbClr val="002060"/>
                </a:solidFill>
                <a:cs typeface="Times New Roman"/>
              </a:rPr>
              <a:t>regarded</a:t>
            </a:r>
            <a:r>
              <a:rPr lang="de-DE" sz="1600" b="0" dirty="0">
                <a:solidFill>
                  <a:srgbClr val="002060"/>
                </a:solidFill>
                <a:cs typeface="Times New Roman"/>
              </a:rPr>
              <a:t> </a:t>
            </a:r>
            <a:r>
              <a:rPr lang="de-DE" sz="1600" b="0" dirty="0" err="1">
                <a:solidFill>
                  <a:srgbClr val="002060"/>
                </a:solidFill>
                <a:cs typeface="Times New Roman"/>
              </a:rPr>
              <a:t>as</a:t>
            </a:r>
            <a:r>
              <a:rPr lang="de-DE" sz="1600" b="0" dirty="0">
                <a:solidFill>
                  <a:srgbClr val="002060"/>
                </a:solidFill>
                <a:cs typeface="Times New Roman"/>
              </a:rPr>
              <a:t> </a:t>
            </a:r>
            <a:r>
              <a:rPr lang="de-DE" sz="1600" b="0" u="sng" dirty="0">
                <a:solidFill>
                  <a:srgbClr val="002060"/>
                </a:solidFill>
                <a:cs typeface="Times New Roman"/>
              </a:rPr>
              <a:t>mental </a:t>
            </a:r>
            <a:r>
              <a:rPr lang="de-DE" sz="1600" b="0" u="sng" dirty="0" err="1">
                <a:solidFill>
                  <a:srgbClr val="002060"/>
                </a:solidFill>
                <a:cs typeface="Times New Roman"/>
              </a:rPr>
              <a:t>shortcuts</a:t>
            </a:r>
            <a:r>
              <a:rPr lang="de-DE" sz="1600" b="0" dirty="0">
                <a:solidFill>
                  <a:srgbClr val="002060"/>
                </a:solidFill>
                <a:cs typeface="Times New Roman"/>
              </a:rPr>
              <a:t>, </a:t>
            </a:r>
            <a:r>
              <a:rPr lang="en-GB" sz="1600" b="0" dirty="0">
                <a:solidFill>
                  <a:srgbClr val="002060"/>
                </a:solidFill>
                <a:cs typeface="Times New Roman"/>
              </a:rPr>
              <a:t>or 'rules of thumb' </a:t>
            </a:r>
            <a:r>
              <a:rPr lang="de-DE" sz="1600" b="0" dirty="0" err="1">
                <a:solidFill>
                  <a:srgbClr val="002060"/>
                </a:solidFill>
                <a:cs typeface="Times New Roman"/>
              </a:rPr>
              <a:t>that</a:t>
            </a:r>
            <a:r>
              <a:rPr lang="de-DE" sz="1600" b="0" dirty="0">
                <a:solidFill>
                  <a:srgbClr val="002060"/>
                </a:solidFill>
                <a:cs typeface="Times New Roman"/>
              </a:rPr>
              <a:t> </a:t>
            </a:r>
            <a:r>
              <a:rPr lang="de-DE" sz="1600" b="0" dirty="0" err="1">
                <a:solidFill>
                  <a:srgbClr val="002060"/>
                </a:solidFill>
                <a:cs typeface="Times New Roman"/>
              </a:rPr>
              <a:t>reduce</a:t>
            </a:r>
            <a:r>
              <a:rPr lang="de-DE" sz="1600" b="0" dirty="0">
                <a:solidFill>
                  <a:srgbClr val="002060"/>
                </a:solidFill>
                <a:cs typeface="Times New Roman"/>
              </a:rPr>
              <a:t> </a:t>
            </a:r>
            <a:r>
              <a:rPr lang="de-DE" sz="1600" b="0" dirty="0" err="1">
                <a:solidFill>
                  <a:srgbClr val="002060"/>
                </a:solidFill>
                <a:cs typeface="Times New Roman"/>
              </a:rPr>
              <a:t>complex</a:t>
            </a:r>
            <a:r>
              <a:rPr lang="de-DE" sz="1600" b="0" dirty="0">
                <a:solidFill>
                  <a:srgbClr val="002060"/>
                </a:solidFill>
                <a:cs typeface="Times New Roman"/>
              </a:rPr>
              <a:t> </a:t>
            </a:r>
            <a:r>
              <a:rPr lang="de-DE" sz="1600" b="0" dirty="0" err="1">
                <a:solidFill>
                  <a:srgbClr val="002060"/>
                </a:solidFill>
                <a:cs typeface="Times New Roman"/>
              </a:rPr>
              <a:t>problems</a:t>
            </a:r>
            <a:r>
              <a:rPr lang="de-DE" sz="1600" b="0" dirty="0">
                <a:solidFill>
                  <a:srgbClr val="002060"/>
                </a:solidFill>
                <a:cs typeface="Times New Roman"/>
              </a:rPr>
              <a:t> down </a:t>
            </a:r>
            <a:r>
              <a:rPr lang="de-DE" sz="1600" b="0" dirty="0" err="1">
                <a:solidFill>
                  <a:srgbClr val="002060"/>
                </a:solidFill>
                <a:cs typeface="Times New Roman"/>
              </a:rPr>
              <a:t>to</a:t>
            </a:r>
            <a:r>
              <a:rPr lang="de-DE" sz="1600" b="0" dirty="0">
                <a:solidFill>
                  <a:srgbClr val="002060"/>
                </a:solidFill>
                <a:cs typeface="Times New Roman"/>
              </a:rPr>
              <a:t> simple, </a:t>
            </a:r>
            <a:r>
              <a:rPr lang="de-DE" sz="1600" b="0" dirty="0" err="1">
                <a:solidFill>
                  <a:srgbClr val="002060"/>
                </a:solidFill>
                <a:cs typeface="Times New Roman"/>
              </a:rPr>
              <a:t>faster</a:t>
            </a:r>
            <a:r>
              <a:rPr lang="de-DE" sz="1600" b="0" dirty="0">
                <a:solidFill>
                  <a:srgbClr val="002060"/>
                </a:solidFill>
                <a:cs typeface="Times New Roman"/>
              </a:rPr>
              <a:t> altternatives.</a:t>
            </a:r>
          </a:p>
          <a:p>
            <a:pPr marL="487680" indent="-487680">
              <a:lnSpc>
                <a:spcPct val="90000"/>
              </a:lnSpc>
            </a:pPr>
            <a:r>
              <a:rPr lang="de-DE" sz="1600" b="0" dirty="0">
                <a:solidFill>
                  <a:srgbClr val="002060"/>
                </a:solidFill>
                <a:cs typeface="Times New Roman" panose="02020603050405020304" pitchFamily="18" charset="0"/>
              </a:rPr>
              <a:t>They are commonly employed, often unknowingly, when arriving at estimates or making decisions when there is uncertainty.</a:t>
            </a:r>
          </a:p>
          <a:p>
            <a:pPr marL="487680" indent="-487680">
              <a:lnSpc>
                <a:spcPct val="90000"/>
              </a:lnSpc>
            </a:pPr>
            <a:r>
              <a:rPr lang="de-DE" sz="1600" b="0" dirty="0">
                <a:solidFill>
                  <a:srgbClr val="002060"/>
                </a:solidFill>
                <a:cs typeface="Times New Roman" panose="02020603050405020304" pitchFamily="18" charset="0"/>
              </a:rPr>
              <a:t>Heuristics can lead to quick decisions which can, in some situations, be beneficial </a:t>
            </a:r>
          </a:p>
          <a:p>
            <a:pPr marL="487680" indent="-487680">
              <a:lnSpc>
                <a:spcPct val="90000"/>
              </a:lnSpc>
            </a:pPr>
            <a:r>
              <a:rPr lang="de-DE" sz="1600" b="0" dirty="0">
                <a:solidFill>
                  <a:srgbClr val="002060"/>
                </a:solidFill>
                <a:cs typeface="Times New Roman" panose="02020603050405020304" pitchFamily="18" charset="0"/>
              </a:rPr>
              <a:t>In other situations, they can introduce bias and lead to inaccurate assumptions, decisions and judgements. </a:t>
            </a:r>
            <a:endParaRPr lang="en-GB" sz="1600" b="0" dirty="0">
              <a:solidFill>
                <a:srgbClr val="002060"/>
              </a:solidFill>
              <a:cs typeface="Times New Roman" panose="02020603050405020304" pitchFamily="18" charset="0"/>
            </a:endParaRPr>
          </a:p>
        </p:txBody>
      </p:sp>
      <p:sp>
        <p:nvSpPr>
          <p:cNvPr id="3" name="Titel 2">
            <a:extLst>
              <a:ext uri="{FF2B5EF4-FFF2-40B4-BE49-F238E27FC236}">
                <a16:creationId xmlns:a16="http://schemas.microsoft.com/office/drawing/2014/main" id="{338F9A32-8B31-1A33-8751-71C361388AFC}"/>
              </a:ext>
            </a:extLst>
          </p:cNvPr>
          <p:cNvSpPr>
            <a:spLocks noGrp="1"/>
          </p:cNvSpPr>
          <p:nvPr>
            <p:ph type="title"/>
          </p:nvPr>
        </p:nvSpPr>
        <p:spPr>
          <a:xfrm>
            <a:off x="3004592" y="417240"/>
            <a:ext cx="6480720" cy="790575"/>
          </a:xfrm>
        </p:spPr>
        <p:txBody>
          <a:bodyPr/>
          <a:lstStyle/>
          <a:p>
            <a:pPr algn="l"/>
            <a:r>
              <a:rPr lang="en-US" sz="2800" dirty="0"/>
              <a:t>The role of Heuristics…</a:t>
            </a:r>
            <a:endParaRPr lang="en-US" sz="2000" dirty="0"/>
          </a:p>
        </p:txBody>
      </p:sp>
      <p:sp>
        <p:nvSpPr>
          <p:cNvPr id="8" name="Slide Number Placeholder 3">
            <a:extLst>
              <a:ext uri="{FF2B5EF4-FFF2-40B4-BE49-F238E27FC236}">
                <a16:creationId xmlns:a16="http://schemas.microsoft.com/office/drawing/2014/main" id="{49B16A87-3932-4578-A38E-CB9386D5BB47}"/>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a:solidFill>
                  <a:srgbClr val="595959"/>
                </a:solidFill>
              </a:rPr>
              <a:pPr algn="ctr" defTabSz="731542" eaLnBrk="1" hangingPunct="1"/>
              <a:t>12</a:t>
            </a:fld>
            <a:endParaRPr lang="en-US" altLang="en-US" sz="960" dirty="0">
              <a:solidFill>
                <a:srgbClr val="595959"/>
              </a:solidFill>
            </a:endParaRPr>
          </a:p>
        </p:txBody>
      </p:sp>
      <p:sp>
        <p:nvSpPr>
          <p:cNvPr id="10" name="Inhaltsplatzhalter 1">
            <a:extLst>
              <a:ext uri="{FF2B5EF4-FFF2-40B4-BE49-F238E27FC236}">
                <a16:creationId xmlns:a16="http://schemas.microsoft.com/office/drawing/2014/main" id="{D3AC15A1-E04A-73B1-BD69-04D005C2C3ED}"/>
              </a:ext>
            </a:extLst>
          </p:cNvPr>
          <p:cNvSpPr txBox="1">
            <a:spLocks/>
          </p:cNvSpPr>
          <p:nvPr/>
        </p:nvSpPr>
        <p:spPr bwMode="auto">
          <a:xfrm>
            <a:off x="362443" y="1281336"/>
            <a:ext cx="9626925" cy="711696"/>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a:lnSpc>
                <a:spcPct val="100000"/>
              </a:lnSpc>
              <a:spcBef>
                <a:spcPts val="0"/>
              </a:spcBef>
              <a:buFont typeface="Wingdings" pitchFamily="2" charset="2"/>
              <a:buNone/>
            </a:pPr>
            <a:endParaRPr lang="en-IE" sz="1600" kern="0" dirty="0">
              <a:solidFill>
                <a:srgbClr val="002060"/>
              </a:solidFill>
              <a:cs typeface="Times New Roman" panose="02020603050405020304" pitchFamily="18" charset="0"/>
            </a:endParaRPr>
          </a:p>
        </p:txBody>
      </p:sp>
      <p:sp>
        <p:nvSpPr>
          <p:cNvPr id="4" name="Rectangle: Folded Corner 3">
            <a:extLst>
              <a:ext uri="{FF2B5EF4-FFF2-40B4-BE49-F238E27FC236}">
                <a16:creationId xmlns:a16="http://schemas.microsoft.com/office/drawing/2014/main" id="{FB95DAB0-AA72-4211-EAEB-9D423C2791D6}"/>
              </a:ext>
            </a:extLst>
          </p:cNvPr>
          <p:cNvSpPr/>
          <p:nvPr/>
        </p:nvSpPr>
        <p:spPr bwMode="auto">
          <a:xfrm>
            <a:off x="484312" y="4665712"/>
            <a:ext cx="8856983" cy="1152128"/>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5" name="Inhaltsplatzhalter 2">
            <a:extLst>
              <a:ext uri="{FF2B5EF4-FFF2-40B4-BE49-F238E27FC236}">
                <a16:creationId xmlns:a16="http://schemas.microsoft.com/office/drawing/2014/main" id="{586AFAFC-46B1-F75B-0C6B-DBC74674C679}"/>
              </a:ext>
            </a:extLst>
          </p:cNvPr>
          <p:cNvSpPr txBox="1">
            <a:spLocks/>
          </p:cNvSpPr>
          <p:nvPr/>
        </p:nvSpPr>
        <p:spPr bwMode="auto">
          <a:xfrm>
            <a:off x="638626" y="4809728"/>
            <a:ext cx="8476349" cy="848110"/>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dk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dk1"/>
                </a:solidFill>
                <a:latin typeface="+mn-lt"/>
                <a:ea typeface="+mn-ea"/>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dk1"/>
                </a:solidFill>
                <a:latin typeface="+mn-lt"/>
                <a:ea typeface="+mn-ea"/>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9pPr>
          </a:lstStyle>
          <a:p>
            <a:pPr marL="0" indent="0">
              <a:lnSpc>
                <a:spcPct val="100000"/>
              </a:lnSpc>
              <a:buFont typeface="Wingdings" pitchFamily="2" charset="2"/>
              <a:buNone/>
            </a:pPr>
            <a:r>
              <a:rPr lang="en-IE" sz="1600" kern="0" dirty="0">
                <a:latin typeface="Arial" charset="0"/>
                <a:ea typeface="Arial" charset="0"/>
                <a:cs typeface="Arial" charset="0"/>
              </a:rPr>
              <a:t>Note</a:t>
            </a:r>
            <a:r>
              <a:rPr lang="en-IE" sz="1600" b="0" kern="0" dirty="0">
                <a:latin typeface="Arial" charset="0"/>
                <a:ea typeface="Arial" charset="0"/>
                <a:cs typeface="Arial" charset="0"/>
              </a:rPr>
              <a:t>: In the literature, the terms ‘Bias’ and ‘Heuristics’ are sometimes used interchangeably – e.g., some publications refer to heuristics as </a:t>
            </a:r>
            <a:r>
              <a:rPr lang="en-IE" sz="1600" b="0" u="sng" kern="0" dirty="0">
                <a:latin typeface="Arial" charset="0"/>
                <a:ea typeface="Arial" charset="0"/>
                <a:cs typeface="Arial" charset="0"/>
              </a:rPr>
              <a:t>a kind of bias</a:t>
            </a:r>
            <a:r>
              <a:rPr lang="en-IE" sz="1600" b="0" kern="0" dirty="0">
                <a:latin typeface="Arial" charset="0"/>
                <a:ea typeface="Arial" charset="0"/>
                <a:cs typeface="Arial" charset="0"/>
              </a:rPr>
              <a:t>, whilst others refer to heuristics as   </a:t>
            </a:r>
            <a:r>
              <a:rPr lang="en-IE" sz="1600" b="0" u="sng" kern="0" dirty="0">
                <a:latin typeface="Arial" charset="0"/>
                <a:ea typeface="Arial" charset="0"/>
                <a:cs typeface="Arial" charset="0"/>
              </a:rPr>
              <a:t>a source of bias</a:t>
            </a:r>
            <a:r>
              <a:rPr lang="en-IE" sz="1600" b="0" kern="0" dirty="0">
                <a:latin typeface="Arial" charset="0"/>
                <a:ea typeface="Arial" charset="0"/>
                <a:cs typeface="Arial" charset="0"/>
              </a:rPr>
              <a:t>.  In this training material, heuristics are considered to give rise to biases.</a:t>
            </a:r>
          </a:p>
        </p:txBody>
      </p:sp>
    </p:spTree>
    <p:extLst>
      <p:ext uri="{BB962C8B-B14F-4D97-AF65-F5344CB8AC3E}">
        <p14:creationId xmlns:p14="http://schemas.microsoft.com/office/powerpoint/2010/main" val="667826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04796EFC-E82B-4A21-CE5F-176D73363AD5}"/>
              </a:ext>
            </a:extLst>
          </p:cNvPr>
          <p:cNvSpPr>
            <a:spLocks noGrp="1"/>
          </p:cNvSpPr>
          <p:nvPr>
            <p:ph idx="1"/>
          </p:nvPr>
        </p:nvSpPr>
        <p:spPr>
          <a:xfrm>
            <a:off x="362443" y="1422131"/>
            <a:ext cx="8762830" cy="5893069"/>
          </a:xfrm>
        </p:spPr>
        <p:txBody>
          <a:bodyPr/>
          <a:lstStyle/>
          <a:p>
            <a:pPr marL="0" indent="0">
              <a:lnSpc>
                <a:spcPct val="90000"/>
              </a:lnSpc>
              <a:buNone/>
            </a:pPr>
            <a:r>
              <a:rPr lang="de-DE" sz="1600" dirty="0">
                <a:solidFill>
                  <a:srgbClr val="002060"/>
                </a:solidFill>
                <a:cs typeface="Times New Roman"/>
              </a:rPr>
              <a:t>Much </a:t>
            </a:r>
            <a:r>
              <a:rPr lang="de-DE" sz="1600" dirty="0" err="1">
                <a:solidFill>
                  <a:srgbClr val="002060"/>
                </a:solidFill>
                <a:cs typeface="Times New Roman"/>
              </a:rPr>
              <a:t>of</a:t>
            </a:r>
            <a:r>
              <a:rPr lang="de-DE" sz="1600" dirty="0">
                <a:solidFill>
                  <a:srgbClr val="002060"/>
                </a:solidFill>
                <a:cs typeface="Times New Roman"/>
              </a:rPr>
              <a:t> </a:t>
            </a:r>
            <a:r>
              <a:rPr lang="de-DE" sz="1600" dirty="0" err="1">
                <a:solidFill>
                  <a:srgbClr val="002060"/>
                </a:solidFill>
                <a:cs typeface="Times New Roman"/>
              </a:rPr>
              <a:t>today‘s</a:t>
            </a:r>
            <a:r>
              <a:rPr lang="de-DE" sz="1600" dirty="0">
                <a:solidFill>
                  <a:srgbClr val="002060"/>
                </a:solidFill>
                <a:cs typeface="Times New Roman"/>
              </a:rPr>
              <a:t> </a:t>
            </a:r>
            <a:r>
              <a:rPr lang="de-DE" sz="1600" dirty="0" err="1">
                <a:solidFill>
                  <a:srgbClr val="002060"/>
                </a:solidFill>
                <a:cs typeface="Times New Roman"/>
              </a:rPr>
              <a:t>understanding</a:t>
            </a:r>
            <a:r>
              <a:rPr lang="de-DE" sz="1600" dirty="0">
                <a:solidFill>
                  <a:srgbClr val="002060"/>
                </a:solidFill>
                <a:cs typeface="Times New Roman"/>
              </a:rPr>
              <a:t> </a:t>
            </a:r>
            <a:r>
              <a:rPr lang="de-DE" sz="1600" dirty="0" err="1">
                <a:solidFill>
                  <a:srgbClr val="002060"/>
                </a:solidFill>
                <a:cs typeface="Times New Roman"/>
              </a:rPr>
              <a:t>of</a:t>
            </a:r>
            <a:r>
              <a:rPr lang="de-DE" sz="1600" dirty="0">
                <a:solidFill>
                  <a:srgbClr val="002060"/>
                </a:solidFill>
                <a:cs typeface="Times New Roman"/>
              </a:rPr>
              <a:t> </a:t>
            </a:r>
            <a:r>
              <a:rPr lang="de-DE" sz="1600" dirty="0" err="1">
                <a:solidFill>
                  <a:srgbClr val="002060"/>
                </a:solidFill>
                <a:cs typeface="Times New Roman"/>
              </a:rPr>
              <a:t>heuristics</a:t>
            </a:r>
            <a:r>
              <a:rPr lang="de-DE" sz="1600" dirty="0">
                <a:solidFill>
                  <a:srgbClr val="002060"/>
                </a:solidFill>
                <a:cs typeface="Times New Roman"/>
              </a:rPr>
              <a:t> and </a:t>
            </a:r>
            <a:r>
              <a:rPr lang="de-DE" sz="1600" dirty="0" err="1">
                <a:solidFill>
                  <a:srgbClr val="002060"/>
                </a:solidFill>
                <a:cs typeface="Times New Roman"/>
              </a:rPr>
              <a:t>their</a:t>
            </a:r>
            <a:r>
              <a:rPr lang="de-DE" sz="1600" dirty="0">
                <a:solidFill>
                  <a:srgbClr val="002060"/>
                </a:solidFill>
                <a:cs typeface="Times New Roman"/>
              </a:rPr>
              <a:t> </a:t>
            </a:r>
            <a:r>
              <a:rPr lang="de-DE" sz="1600" dirty="0" err="1">
                <a:solidFill>
                  <a:srgbClr val="002060"/>
                </a:solidFill>
                <a:cs typeface="Times New Roman"/>
              </a:rPr>
              <a:t>resulting</a:t>
            </a:r>
            <a:r>
              <a:rPr lang="de-DE" sz="1600" dirty="0">
                <a:solidFill>
                  <a:srgbClr val="002060"/>
                </a:solidFill>
                <a:cs typeface="Times New Roman"/>
              </a:rPr>
              <a:t> </a:t>
            </a:r>
            <a:r>
              <a:rPr lang="de-DE" sz="1600" dirty="0" err="1">
                <a:solidFill>
                  <a:srgbClr val="002060"/>
                </a:solidFill>
                <a:cs typeface="Times New Roman"/>
              </a:rPr>
              <a:t>biases</a:t>
            </a:r>
            <a:r>
              <a:rPr lang="de-DE" sz="1600" dirty="0">
                <a:solidFill>
                  <a:srgbClr val="002060"/>
                </a:solidFill>
                <a:cs typeface="Times New Roman"/>
              </a:rPr>
              <a:t> </a:t>
            </a:r>
            <a:r>
              <a:rPr lang="de-DE" sz="1600" dirty="0" err="1">
                <a:solidFill>
                  <a:srgbClr val="002060"/>
                </a:solidFill>
                <a:cs typeface="Times New Roman"/>
              </a:rPr>
              <a:t>can</a:t>
            </a:r>
            <a:r>
              <a:rPr lang="de-DE" sz="1600" dirty="0">
                <a:solidFill>
                  <a:srgbClr val="002060"/>
                </a:solidFill>
                <a:cs typeface="Times New Roman"/>
              </a:rPr>
              <a:t> </a:t>
            </a:r>
            <a:r>
              <a:rPr lang="de-DE" sz="1600" dirty="0" err="1">
                <a:solidFill>
                  <a:srgbClr val="002060"/>
                </a:solidFill>
                <a:cs typeface="Times New Roman"/>
              </a:rPr>
              <a:t>be</a:t>
            </a:r>
            <a:r>
              <a:rPr lang="de-DE" sz="1600" dirty="0">
                <a:solidFill>
                  <a:srgbClr val="002060"/>
                </a:solidFill>
                <a:cs typeface="Times New Roman"/>
              </a:rPr>
              <a:t> </a:t>
            </a:r>
            <a:r>
              <a:rPr lang="de-DE" sz="1600" dirty="0" err="1">
                <a:solidFill>
                  <a:srgbClr val="002060"/>
                </a:solidFill>
                <a:cs typeface="Times New Roman"/>
              </a:rPr>
              <a:t>traced</a:t>
            </a:r>
            <a:r>
              <a:rPr lang="de-DE" sz="1600" dirty="0">
                <a:solidFill>
                  <a:srgbClr val="002060"/>
                </a:solidFill>
                <a:cs typeface="Times New Roman"/>
              </a:rPr>
              <a:t> back </a:t>
            </a:r>
            <a:r>
              <a:rPr lang="de-DE" sz="1600" dirty="0" err="1">
                <a:solidFill>
                  <a:srgbClr val="002060"/>
                </a:solidFill>
                <a:cs typeface="Times New Roman"/>
              </a:rPr>
              <a:t>to</a:t>
            </a:r>
            <a:r>
              <a:rPr lang="de-DE" sz="1600" dirty="0">
                <a:solidFill>
                  <a:srgbClr val="002060"/>
                </a:solidFill>
                <a:cs typeface="Times New Roman"/>
              </a:rPr>
              <a:t> </a:t>
            </a:r>
            <a:r>
              <a:rPr lang="de-DE" sz="1600" dirty="0" err="1">
                <a:solidFill>
                  <a:srgbClr val="002060"/>
                </a:solidFill>
                <a:cs typeface="Times New Roman"/>
              </a:rPr>
              <a:t>the</a:t>
            </a:r>
            <a:r>
              <a:rPr lang="de-DE" sz="1600" dirty="0">
                <a:solidFill>
                  <a:srgbClr val="002060"/>
                </a:solidFill>
                <a:cs typeface="Times New Roman"/>
              </a:rPr>
              <a:t> influential work of </a:t>
            </a:r>
            <a:r>
              <a:rPr lang="en-GB" sz="1600" i="1" dirty="0">
                <a:solidFill>
                  <a:srgbClr val="002060"/>
                </a:solidFill>
                <a:cs typeface="Times New Roman"/>
              </a:rPr>
              <a:t>Kahneman and Tversky </a:t>
            </a:r>
            <a:r>
              <a:rPr lang="en-GB" sz="1600" dirty="0">
                <a:solidFill>
                  <a:srgbClr val="002060"/>
                </a:solidFill>
                <a:cs typeface="Times New Roman"/>
              </a:rPr>
              <a:t>in the early 1970s</a:t>
            </a:r>
            <a:endParaRPr lang="de-DE" sz="1600" dirty="0">
              <a:solidFill>
                <a:srgbClr val="002060"/>
              </a:solidFill>
              <a:cs typeface="Times New Roman"/>
            </a:endParaRPr>
          </a:p>
          <a:p>
            <a:pPr marL="487680" indent="-487680">
              <a:lnSpc>
                <a:spcPct val="90000"/>
              </a:lnSpc>
            </a:pPr>
            <a:r>
              <a:rPr lang="en-GB" sz="1600" b="0" dirty="0">
                <a:solidFill>
                  <a:srgbClr val="002060"/>
                </a:solidFill>
                <a:cs typeface="Times New Roman" panose="02020603050405020304" pitchFamily="18" charset="0"/>
              </a:rPr>
              <a:t>Kahneman and Tversky demonstrated that human judgements often depart substantially from normative standards based on probability theory or simple logic.</a:t>
            </a:r>
          </a:p>
          <a:p>
            <a:pPr marL="487680" indent="-487680">
              <a:lnSpc>
                <a:spcPct val="90000"/>
              </a:lnSpc>
            </a:pPr>
            <a:r>
              <a:rPr lang="en-GB" sz="1600" b="0" dirty="0">
                <a:solidFill>
                  <a:srgbClr val="002060"/>
                </a:solidFill>
                <a:cs typeface="Times New Roman" panose="02020603050405020304" pitchFamily="18" charset="0"/>
              </a:rPr>
              <a:t>They referred to heuristics as mental shortcuts that reduce the complex tasks of assessing probabilities and predicting values to simpler judgemental operations.  </a:t>
            </a:r>
          </a:p>
          <a:p>
            <a:pPr marL="487680" indent="-487680">
              <a:lnSpc>
                <a:spcPct val="90000"/>
              </a:lnSpc>
            </a:pPr>
            <a:r>
              <a:rPr lang="en-GB" sz="1600" b="0" dirty="0">
                <a:solidFill>
                  <a:srgbClr val="002060"/>
                </a:solidFill>
                <a:cs typeface="Times New Roman" panose="02020603050405020304" pitchFamily="18" charset="0"/>
              </a:rPr>
              <a:t>The </a:t>
            </a:r>
            <a:r>
              <a:rPr lang="en-GB" sz="1600" b="0" i="1" dirty="0">
                <a:solidFill>
                  <a:srgbClr val="002060"/>
                </a:solidFill>
                <a:cs typeface="Times New Roman" panose="02020603050405020304" pitchFamily="18" charset="0"/>
              </a:rPr>
              <a:t>Heuristic of Representativeness </a:t>
            </a:r>
            <a:r>
              <a:rPr lang="en-GB" sz="1600" b="0" dirty="0">
                <a:solidFill>
                  <a:srgbClr val="002060"/>
                </a:solidFill>
                <a:cs typeface="Times New Roman" panose="02020603050405020304" pitchFamily="18" charset="0"/>
              </a:rPr>
              <a:t>is one such example – this is where the way in which A resembles or is representative of B influences the judgements people make.</a:t>
            </a:r>
            <a:endParaRPr lang="en-GB" sz="1600" b="0" dirty="0">
              <a:solidFill>
                <a:srgbClr val="002060"/>
              </a:solidFill>
              <a:highlight>
                <a:srgbClr val="FFFF00"/>
              </a:highlight>
              <a:cs typeface="Times New Roman" panose="02020603050405020304" pitchFamily="18" charset="0"/>
            </a:endParaRPr>
          </a:p>
          <a:p>
            <a:pPr marL="487680" indent="-487680"/>
            <a:endParaRPr lang="de-DE" sz="1600" b="0" dirty="0">
              <a:solidFill>
                <a:srgbClr val="002060"/>
              </a:solidFill>
              <a:cs typeface="Times New Roman" panose="02020603050405020304" pitchFamily="18" charset="0"/>
            </a:endParaRPr>
          </a:p>
          <a:p>
            <a:pPr marL="487680" indent="-487680"/>
            <a:endParaRPr lang="de-DE" sz="1200" dirty="0"/>
          </a:p>
        </p:txBody>
      </p:sp>
      <p:sp>
        <p:nvSpPr>
          <p:cNvPr id="3" name="Titel 2">
            <a:extLst>
              <a:ext uri="{FF2B5EF4-FFF2-40B4-BE49-F238E27FC236}">
                <a16:creationId xmlns:a16="http://schemas.microsoft.com/office/drawing/2014/main" id="{338F9A32-8B31-1A33-8751-71C361388AFC}"/>
              </a:ext>
            </a:extLst>
          </p:cNvPr>
          <p:cNvSpPr>
            <a:spLocks noGrp="1"/>
          </p:cNvSpPr>
          <p:nvPr>
            <p:ph type="title"/>
          </p:nvPr>
        </p:nvSpPr>
        <p:spPr>
          <a:xfrm>
            <a:off x="3052506" y="417240"/>
            <a:ext cx="6480720" cy="790575"/>
          </a:xfrm>
        </p:spPr>
        <p:txBody>
          <a:bodyPr/>
          <a:lstStyle/>
          <a:p>
            <a:pPr algn="l"/>
            <a:r>
              <a:rPr lang="en-US" sz="2800" dirty="0"/>
              <a:t>Heuristics, cont’d…</a:t>
            </a:r>
            <a:endParaRPr lang="en-US" sz="2000" dirty="0"/>
          </a:p>
        </p:txBody>
      </p:sp>
      <p:sp>
        <p:nvSpPr>
          <p:cNvPr id="8" name="Slide Number Placeholder 3">
            <a:extLst>
              <a:ext uri="{FF2B5EF4-FFF2-40B4-BE49-F238E27FC236}">
                <a16:creationId xmlns:a16="http://schemas.microsoft.com/office/drawing/2014/main" id="{49B16A87-3932-4578-A38E-CB9386D5BB47}"/>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a:solidFill>
                  <a:srgbClr val="595959"/>
                </a:solidFill>
              </a:rPr>
              <a:pPr algn="ctr" defTabSz="731542" eaLnBrk="1" hangingPunct="1"/>
              <a:t>13</a:t>
            </a:fld>
            <a:endParaRPr lang="en-US" altLang="en-US" sz="960" dirty="0">
              <a:solidFill>
                <a:srgbClr val="595959"/>
              </a:solidFill>
            </a:endParaRPr>
          </a:p>
        </p:txBody>
      </p:sp>
      <p:sp>
        <p:nvSpPr>
          <p:cNvPr id="4" name="Rectangle: Folded Corner 3">
            <a:extLst>
              <a:ext uri="{FF2B5EF4-FFF2-40B4-BE49-F238E27FC236}">
                <a16:creationId xmlns:a16="http://schemas.microsoft.com/office/drawing/2014/main" id="{664F5011-7A8B-A9BA-1335-01A398B6F11C}"/>
              </a:ext>
            </a:extLst>
          </p:cNvPr>
          <p:cNvSpPr/>
          <p:nvPr/>
        </p:nvSpPr>
        <p:spPr bwMode="auto">
          <a:xfrm>
            <a:off x="1733716" y="3873624"/>
            <a:ext cx="6484517" cy="2673133"/>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5" name="Inhaltsplatzhalter 2">
            <a:extLst>
              <a:ext uri="{FF2B5EF4-FFF2-40B4-BE49-F238E27FC236}">
                <a16:creationId xmlns:a16="http://schemas.microsoft.com/office/drawing/2014/main" id="{4377314C-35A0-1D8F-6593-C054F00EC59B}"/>
              </a:ext>
            </a:extLst>
          </p:cNvPr>
          <p:cNvSpPr txBox="1">
            <a:spLocks/>
          </p:cNvSpPr>
          <p:nvPr/>
        </p:nvSpPr>
        <p:spPr bwMode="auto">
          <a:xfrm>
            <a:off x="1924472" y="3945632"/>
            <a:ext cx="6192688" cy="2592288"/>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dk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dk1"/>
                </a:solidFill>
                <a:latin typeface="+mn-lt"/>
                <a:ea typeface="+mn-ea"/>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dk1"/>
                </a:solidFill>
                <a:latin typeface="+mn-lt"/>
                <a:ea typeface="+mn-ea"/>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9pPr>
          </a:lstStyle>
          <a:p>
            <a:pPr marL="0" indent="0">
              <a:lnSpc>
                <a:spcPct val="90000"/>
              </a:lnSpc>
              <a:buNone/>
            </a:pPr>
            <a:r>
              <a:rPr lang="en-GB" sz="1600" dirty="0">
                <a:solidFill>
                  <a:srgbClr val="002060"/>
                </a:solidFill>
                <a:cs typeface="Times New Roman" panose="02020603050405020304" pitchFamily="18" charset="0"/>
              </a:rPr>
              <a:t>Example: </a:t>
            </a:r>
          </a:p>
          <a:p>
            <a:pPr marL="487680" indent="-487680">
              <a:lnSpc>
                <a:spcPct val="90000"/>
              </a:lnSpc>
            </a:pPr>
            <a:r>
              <a:rPr lang="en-GB" sz="1600" b="0" dirty="0">
                <a:solidFill>
                  <a:srgbClr val="002060"/>
                </a:solidFill>
                <a:cs typeface="Times New Roman"/>
              </a:rPr>
              <a:t>With regard to tossing a coin 6 times, people usually assess the sequence </a:t>
            </a:r>
            <a:r>
              <a:rPr lang="en-GB" sz="1600" b="0" i="1" dirty="0">
                <a:solidFill>
                  <a:srgbClr val="002060"/>
                </a:solidFill>
                <a:cs typeface="Times New Roman"/>
              </a:rPr>
              <a:t>HTHTTH </a:t>
            </a:r>
            <a:r>
              <a:rPr lang="en-GB" sz="1600" b="0" dirty="0">
                <a:solidFill>
                  <a:srgbClr val="002060"/>
                </a:solidFill>
                <a:cs typeface="Times New Roman"/>
              </a:rPr>
              <a:t>as being more likely than </a:t>
            </a:r>
            <a:r>
              <a:rPr lang="en-GB" sz="1600" b="0" i="1" dirty="0">
                <a:solidFill>
                  <a:srgbClr val="002060"/>
                </a:solidFill>
                <a:cs typeface="Times New Roman"/>
              </a:rPr>
              <a:t>HHHTTT </a:t>
            </a:r>
            <a:r>
              <a:rPr lang="en-GB" sz="1600" b="0" dirty="0">
                <a:solidFill>
                  <a:srgbClr val="002060"/>
                </a:solidFill>
                <a:cs typeface="Times New Roman"/>
              </a:rPr>
              <a:t>or </a:t>
            </a:r>
            <a:r>
              <a:rPr lang="en-GB" sz="1600" b="0" i="1" dirty="0">
                <a:solidFill>
                  <a:srgbClr val="002060"/>
                </a:solidFill>
                <a:cs typeface="Times New Roman"/>
              </a:rPr>
              <a:t>HHHHTH</a:t>
            </a:r>
            <a:r>
              <a:rPr lang="en-GB" sz="1600" b="0" dirty="0">
                <a:solidFill>
                  <a:srgbClr val="002060"/>
                </a:solidFill>
                <a:cs typeface="Times New Roman"/>
              </a:rPr>
              <a:t>.</a:t>
            </a:r>
          </a:p>
          <a:p>
            <a:pPr marL="487680" indent="-487680">
              <a:lnSpc>
                <a:spcPct val="90000"/>
              </a:lnSpc>
            </a:pPr>
            <a:r>
              <a:rPr lang="en-GB" sz="1600" b="0" dirty="0">
                <a:solidFill>
                  <a:srgbClr val="002060"/>
                </a:solidFill>
                <a:cs typeface="Times New Roman" panose="02020603050405020304" pitchFamily="18" charset="0"/>
              </a:rPr>
              <a:t>This is because the sequence HTHTTH appears more </a:t>
            </a:r>
            <a:r>
              <a:rPr lang="en-GB" sz="1600" b="0" u="sng" dirty="0">
                <a:solidFill>
                  <a:srgbClr val="002060"/>
                </a:solidFill>
                <a:cs typeface="Times New Roman" panose="02020603050405020304" pitchFamily="18" charset="0"/>
              </a:rPr>
              <a:t>representative</a:t>
            </a:r>
            <a:r>
              <a:rPr lang="en-GB" sz="1600" b="0" dirty="0">
                <a:solidFill>
                  <a:srgbClr val="002060"/>
                </a:solidFill>
                <a:cs typeface="Times New Roman" panose="02020603050405020304" pitchFamily="18" charset="0"/>
              </a:rPr>
              <a:t> of randomness than the other two sequences.</a:t>
            </a:r>
          </a:p>
          <a:p>
            <a:pPr marL="487680" indent="-487680">
              <a:lnSpc>
                <a:spcPct val="90000"/>
              </a:lnSpc>
            </a:pPr>
            <a:r>
              <a:rPr lang="en-GB" sz="1600" b="0" dirty="0">
                <a:solidFill>
                  <a:srgbClr val="002060"/>
                </a:solidFill>
                <a:cs typeface="Times New Roman"/>
              </a:rPr>
              <a:t>The ‘Gambler’s Fallacy’ is another example of this heuristic – </a:t>
            </a:r>
            <a:r>
              <a:rPr lang="en-GB" sz="1600" b="0" i="1" dirty="0">
                <a:solidFill>
                  <a:srgbClr val="002060"/>
                </a:solidFill>
                <a:cs typeface="Times New Roman"/>
              </a:rPr>
              <a:t>the more bets lost, the more the gambler feels a win is now due, even though each new turn is independent of the last</a:t>
            </a:r>
            <a:r>
              <a:rPr lang="en-GB" sz="1600" b="0" dirty="0">
                <a:solidFill>
                  <a:srgbClr val="002060"/>
                </a:solidFill>
                <a:cs typeface="Times New Roman"/>
              </a:rPr>
              <a:t>.</a:t>
            </a:r>
          </a:p>
          <a:p>
            <a:pPr marL="487680" indent="-487680">
              <a:lnSpc>
                <a:spcPct val="90000"/>
              </a:lnSpc>
            </a:pPr>
            <a:endParaRPr lang="en-GB" sz="1600" b="0" dirty="0">
              <a:solidFill>
                <a:srgbClr val="002060"/>
              </a:solidFill>
              <a:cs typeface="Times New Roman" panose="02020603050405020304" pitchFamily="18" charset="0"/>
            </a:endParaRPr>
          </a:p>
          <a:p>
            <a:pPr marL="487680" indent="-487680">
              <a:lnSpc>
                <a:spcPct val="90000"/>
              </a:lnSpc>
            </a:pPr>
            <a:endParaRPr lang="en-GB" sz="1600" b="0" dirty="0">
              <a:solidFill>
                <a:srgbClr val="002060"/>
              </a:solidFill>
              <a:cs typeface="Times New Roman" panose="02020603050405020304" pitchFamily="18" charset="0"/>
            </a:endParaRPr>
          </a:p>
          <a:p>
            <a:pPr marL="487680" indent="-487680">
              <a:spcBef>
                <a:spcPts val="0"/>
              </a:spcBef>
            </a:pPr>
            <a:endParaRPr lang="de-DE" sz="1600" b="0" dirty="0">
              <a:solidFill>
                <a:srgbClr val="002060"/>
              </a:solidFill>
              <a:cs typeface="Times New Roman" panose="02020603050405020304" pitchFamily="18" charset="0"/>
            </a:endParaRPr>
          </a:p>
        </p:txBody>
      </p:sp>
      <p:sp>
        <p:nvSpPr>
          <p:cNvPr id="6" name="Textfeld 4">
            <a:extLst>
              <a:ext uri="{FF2B5EF4-FFF2-40B4-BE49-F238E27FC236}">
                <a16:creationId xmlns:a16="http://schemas.microsoft.com/office/drawing/2014/main" id="{3B0C1E21-D40C-10E7-DF7C-5066E1876468}"/>
              </a:ext>
            </a:extLst>
          </p:cNvPr>
          <p:cNvSpPr txBox="1"/>
          <p:nvPr/>
        </p:nvSpPr>
        <p:spPr bwMode="auto">
          <a:xfrm>
            <a:off x="1162071" y="6849313"/>
            <a:ext cx="7717490" cy="245003"/>
          </a:xfrm>
          <a:prstGeom prst="rect">
            <a:avLst/>
          </a:prstGeom>
          <a:noFill/>
          <a:ln w="9525">
            <a:noFill/>
            <a:round/>
            <a:headEnd/>
            <a:tailEnd/>
          </a:ln>
        </p:spPr>
        <p:txBody>
          <a:bodyPr wrap="square">
            <a:spAutoFit/>
          </a:bodyPr>
          <a:lstStyle/>
          <a:p>
            <a:pPr lvl="0">
              <a:lnSpc>
                <a:spcPct val="107000"/>
              </a:lnSpc>
              <a:spcAft>
                <a:spcPts val="800"/>
              </a:spcAft>
            </a:pPr>
            <a:r>
              <a:rPr lang="en-GB" sz="1000" i="1" dirty="0">
                <a:solidFill>
                  <a:schemeClr val="tx1"/>
                </a:solidFill>
                <a:latin typeface="+mn-lt"/>
                <a:cs typeface="Times New Roman" panose="02020603050405020304" pitchFamily="18" charset="0"/>
              </a:rPr>
              <a:t>Ref. </a:t>
            </a:r>
            <a:r>
              <a:rPr lang="en-GB" sz="1000" b="0" i="1" dirty="0">
                <a:solidFill>
                  <a:schemeClr val="tx1"/>
                </a:solidFill>
                <a:latin typeface="+mn-lt"/>
                <a:cs typeface="Times New Roman" panose="02020603050405020304" pitchFamily="18" charset="0"/>
              </a:rPr>
              <a:t>Kahneman, D., Tversky, A., ‘Subjective Probability: A Judgement of Representativeness, Cognitive Psychology, 3:430-354, 1972</a:t>
            </a:r>
            <a:endParaRPr lang="en-IE" sz="1000" b="0" i="1" dirty="0">
              <a:solidFill>
                <a:schemeClr val="tx1"/>
              </a:solidFill>
              <a:latin typeface="+mn-lt"/>
              <a:cs typeface="Times New Roman" panose="02020603050405020304" pitchFamily="18" charset="0"/>
            </a:endParaRPr>
          </a:p>
        </p:txBody>
      </p:sp>
    </p:spTree>
    <p:extLst>
      <p:ext uri="{BB962C8B-B14F-4D97-AF65-F5344CB8AC3E}">
        <p14:creationId xmlns:p14="http://schemas.microsoft.com/office/powerpoint/2010/main" val="29167175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a:extLst>
              <a:ext uri="{FF2B5EF4-FFF2-40B4-BE49-F238E27FC236}">
                <a16:creationId xmlns:a16="http://schemas.microsoft.com/office/drawing/2014/main" id="{49B16A87-3932-4578-A38E-CB9386D5BB47}"/>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14</a:t>
            </a:fld>
            <a:endParaRPr lang="en-US" altLang="en-US" sz="960" dirty="0">
              <a:solidFill>
                <a:srgbClr val="595959"/>
              </a:solidFill>
            </a:endParaRPr>
          </a:p>
        </p:txBody>
      </p:sp>
      <p:sp>
        <p:nvSpPr>
          <p:cNvPr id="12" name="Rectangle: Rounded Corners 11">
            <a:extLst>
              <a:ext uri="{FF2B5EF4-FFF2-40B4-BE49-F238E27FC236}">
                <a16:creationId xmlns:a16="http://schemas.microsoft.com/office/drawing/2014/main" id="{AACAED19-38CD-F0AE-6C09-7E5EFECB9D04}"/>
              </a:ext>
            </a:extLst>
          </p:cNvPr>
          <p:cNvSpPr/>
          <p:nvPr/>
        </p:nvSpPr>
        <p:spPr bwMode="auto">
          <a:xfrm>
            <a:off x="1798458" y="1281336"/>
            <a:ext cx="6156684" cy="5328592"/>
          </a:xfrm>
          <a:prstGeom prst="roundRect">
            <a:avLst/>
          </a:prstGeom>
          <a:noFill/>
          <a:ln w="38100"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dirty="0">
              <a:ln>
                <a:noFill/>
              </a:ln>
              <a:solidFill>
                <a:schemeClr val="bg1"/>
              </a:solidFill>
              <a:effectLst/>
              <a:latin typeface="Arial" charset="0"/>
              <a:cs typeface="Lucida Sans Unicode" charset="0"/>
            </a:endParaRPr>
          </a:p>
        </p:txBody>
      </p:sp>
      <p:sp>
        <p:nvSpPr>
          <p:cNvPr id="13" name="Content Placeholder 2">
            <a:extLst>
              <a:ext uri="{FF2B5EF4-FFF2-40B4-BE49-F238E27FC236}">
                <a16:creationId xmlns:a16="http://schemas.microsoft.com/office/drawing/2014/main" id="{BF2F0C43-5ACA-EFB7-27C6-C163388C5FE9}"/>
              </a:ext>
            </a:extLst>
          </p:cNvPr>
          <p:cNvSpPr>
            <a:spLocks noGrp="1"/>
          </p:cNvSpPr>
          <p:nvPr>
            <p:ph idx="1"/>
          </p:nvPr>
        </p:nvSpPr>
        <p:spPr>
          <a:xfrm>
            <a:off x="2284512" y="1569368"/>
            <a:ext cx="5184577" cy="5094312"/>
          </a:xfrm>
          <a:noFill/>
          <a:ln w="28575"/>
        </p:spPr>
        <p:txBody>
          <a:bodyPr/>
          <a:lstStyle/>
          <a:p>
            <a:pPr marL="0" indent="0" algn="ctr">
              <a:buNone/>
            </a:pPr>
            <a:r>
              <a:rPr lang="en-GB" sz="1900" dirty="0">
                <a:solidFill>
                  <a:srgbClr val="0070C0"/>
                </a:solidFill>
                <a:cs typeface="Times New Roman" panose="02020603050405020304" pitchFamily="18" charset="0"/>
              </a:rPr>
              <a:t>Is a knowledge of Heuristics relevant to  Quality Risk Management?</a:t>
            </a:r>
          </a:p>
          <a:p>
            <a:pPr marL="0" indent="0" algn="l">
              <a:buNone/>
            </a:pPr>
            <a:endParaRPr lang="en-GB" sz="800" dirty="0">
              <a:solidFill>
                <a:srgbClr val="0070C0"/>
              </a:solidFill>
              <a:cs typeface="Times New Roman" panose="02020603050405020304" pitchFamily="18" charset="0"/>
            </a:endParaRPr>
          </a:p>
          <a:p>
            <a:pPr marL="0" indent="0" algn="l">
              <a:buNone/>
            </a:pPr>
            <a:r>
              <a:rPr lang="en-GB" sz="1800" b="0" i="1" dirty="0">
                <a:latin typeface="Arial" panose="020B0604020202020204" pitchFamily="34" charset="0"/>
              </a:rPr>
              <a:t>Yes, as knowing about heuristics is important when trying to minimise subjectivity in QRM outputs. </a:t>
            </a:r>
          </a:p>
          <a:p>
            <a:r>
              <a:rPr lang="en-GB" sz="1700" b="0" dirty="0">
                <a:latin typeface="Arial" panose="020B0604020202020204" pitchFamily="34" charset="0"/>
              </a:rPr>
              <a:t>Risk Assessment is, by definition, probabilistic. </a:t>
            </a:r>
          </a:p>
          <a:p>
            <a:r>
              <a:rPr lang="en-GB" sz="1700" b="0" dirty="0">
                <a:latin typeface="Arial" panose="020B0604020202020204" pitchFamily="34" charset="0"/>
              </a:rPr>
              <a:t>As explained by Kahneman and Tversky (1972), numerous </a:t>
            </a:r>
            <a:r>
              <a:rPr lang="en-IE" sz="1700" b="0" dirty="0">
                <a:latin typeface="Arial" panose="020B0604020202020204" pitchFamily="34" charset="0"/>
              </a:rPr>
              <a:t>investigations have found that people “do not follow the principles of probability theory in judging the likelihood of uncertain events”. </a:t>
            </a:r>
          </a:p>
          <a:p>
            <a:r>
              <a:rPr lang="en-IE" sz="1700" b="0" dirty="0">
                <a:latin typeface="Arial" panose="020B0604020202020204" pitchFamily="34" charset="0"/>
              </a:rPr>
              <a:t>They explained how this was “hardly surprising, because many of the laws of chance are neither intuitively apparent, nor easy to apply”.  </a:t>
            </a:r>
          </a:p>
          <a:p>
            <a:r>
              <a:rPr lang="en-IE" sz="1700" b="0" dirty="0">
                <a:latin typeface="Arial" panose="020B0604020202020204" pitchFamily="34" charset="0"/>
              </a:rPr>
              <a:t>Apparently, “people replace the laws of chance by heuristics, which sometimes yield reasonable estimates and quite often do not.”</a:t>
            </a:r>
          </a:p>
          <a:p>
            <a:pPr marL="0" indent="0" algn="l">
              <a:buNone/>
            </a:pPr>
            <a:endParaRPr lang="en-CA" sz="2000" b="0" dirty="0"/>
          </a:p>
        </p:txBody>
      </p:sp>
      <p:sp>
        <p:nvSpPr>
          <p:cNvPr id="6" name="Titel 2">
            <a:extLst>
              <a:ext uri="{FF2B5EF4-FFF2-40B4-BE49-F238E27FC236}">
                <a16:creationId xmlns:a16="http://schemas.microsoft.com/office/drawing/2014/main" id="{338F9A32-8B31-1A33-8751-71C361388AFC}"/>
              </a:ext>
            </a:extLst>
          </p:cNvPr>
          <p:cNvSpPr>
            <a:spLocks noGrp="1"/>
          </p:cNvSpPr>
          <p:nvPr>
            <p:ph type="title"/>
          </p:nvPr>
        </p:nvSpPr>
        <p:spPr>
          <a:xfrm>
            <a:off x="3052506" y="417240"/>
            <a:ext cx="6480720" cy="790575"/>
          </a:xfrm>
        </p:spPr>
        <p:txBody>
          <a:bodyPr/>
          <a:lstStyle/>
          <a:p>
            <a:pPr algn="l"/>
            <a:r>
              <a:rPr lang="en-US" sz="2800" dirty="0"/>
              <a:t>Heuristics, cont’d…</a:t>
            </a:r>
            <a:endParaRPr lang="en-US" sz="2000" dirty="0"/>
          </a:p>
        </p:txBody>
      </p:sp>
      <p:sp>
        <p:nvSpPr>
          <p:cNvPr id="2" name="Textfeld 4">
            <a:extLst>
              <a:ext uri="{FF2B5EF4-FFF2-40B4-BE49-F238E27FC236}">
                <a16:creationId xmlns:a16="http://schemas.microsoft.com/office/drawing/2014/main" id="{07A292BC-F61F-8499-789F-223CC1540A3B}"/>
              </a:ext>
            </a:extLst>
          </p:cNvPr>
          <p:cNvSpPr txBox="1"/>
          <p:nvPr/>
        </p:nvSpPr>
        <p:spPr bwMode="auto">
          <a:xfrm>
            <a:off x="1054059" y="6813687"/>
            <a:ext cx="7645482" cy="245003"/>
          </a:xfrm>
          <a:prstGeom prst="rect">
            <a:avLst/>
          </a:prstGeom>
          <a:noFill/>
          <a:ln w="9525">
            <a:noFill/>
            <a:round/>
            <a:headEnd/>
            <a:tailEnd/>
          </a:ln>
        </p:spPr>
        <p:txBody>
          <a:bodyPr wrap="square">
            <a:spAutoFit/>
          </a:bodyPr>
          <a:lstStyle/>
          <a:p>
            <a:pPr lvl="0">
              <a:lnSpc>
                <a:spcPct val="107000"/>
              </a:lnSpc>
              <a:spcAft>
                <a:spcPts val="800"/>
              </a:spcAft>
            </a:pPr>
            <a:r>
              <a:rPr lang="en-GB" sz="1000" i="1" dirty="0">
                <a:solidFill>
                  <a:schemeClr val="tx1"/>
                </a:solidFill>
                <a:latin typeface="+mn-lt"/>
                <a:cs typeface="Times New Roman" panose="02020603050405020304" pitchFamily="18" charset="0"/>
              </a:rPr>
              <a:t>Ref. </a:t>
            </a:r>
            <a:r>
              <a:rPr lang="en-GB" sz="1000" b="0" i="1" dirty="0">
                <a:solidFill>
                  <a:schemeClr val="tx1"/>
                </a:solidFill>
                <a:latin typeface="+mn-lt"/>
                <a:cs typeface="Times New Roman" panose="02020603050405020304" pitchFamily="18" charset="0"/>
              </a:rPr>
              <a:t>Kahneman, D., Tversky, A., ‘Subjective Probability: A Judgement of Representativeness, Cognitive Psychology, 3:430-354, 1972</a:t>
            </a:r>
            <a:endParaRPr lang="en-IE" sz="1000" b="0" i="1" dirty="0">
              <a:solidFill>
                <a:schemeClr val="tx1"/>
              </a:solidFill>
              <a:latin typeface="+mn-lt"/>
              <a:cs typeface="Times New Roman" panose="02020603050405020304" pitchFamily="18" charset="0"/>
            </a:endParaRPr>
          </a:p>
        </p:txBody>
      </p:sp>
    </p:spTree>
    <p:extLst>
      <p:ext uri="{BB962C8B-B14F-4D97-AF65-F5344CB8AC3E}">
        <p14:creationId xmlns:p14="http://schemas.microsoft.com/office/powerpoint/2010/main" val="13101432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04796EFC-E82B-4A21-CE5F-176D73363AD5}"/>
              </a:ext>
            </a:extLst>
          </p:cNvPr>
          <p:cNvSpPr>
            <a:spLocks noGrp="1"/>
          </p:cNvSpPr>
          <p:nvPr>
            <p:ph idx="1"/>
          </p:nvPr>
        </p:nvSpPr>
        <p:spPr>
          <a:xfrm>
            <a:off x="268288" y="1422131"/>
            <a:ext cx="9073006" cy="5619845"/>
          </a:xfrm>
        </p:spPr>
        <p:txBody>
          <a:bodyPr/>
          <a:lstStyle/>
          <a:p>
            <a:pPr marL="0" indent="0">
              <a:lnSpc>
                <a:spcPct val="90000"/>
              </a:lnSpc>
              <a:buNone/>
            </a:pPr>
            <a:r>
              <a:rPr lang="en-US" sz="1700" dirty="0">
                <a:solidFill>
                  <a:srgbClr val="002060"/>
                </a:solidFill>
                <a:cs typeface="Times New Roman" panose="02020603050405020304" pitchFamily="18" charset="0"/>
              </a:rPr>
              <a:t>The </a:t>
            </a:r>
            <a:r>
              <a:rPr lang="en-IE" sz="1700" dirty="0">
                <a:solidFill>
                  <a:srgbClr val="002060"/>
                </a:solidFill>
                <a:cs typeface="Times New Roman" panose="02020603050405020304" pitchFamily="18" charset="0"/>
              </a:rPr>
              <a:t>Encyclopaedia of Behavioural Neuroscience, 2nd edition (2021), indicates that Heuristics can come into play when dealing with data-limitations – such limitations may relate to information processing limitations, a lack of expertise, etc. </a:t>
            </a:r>
          </a:p>
          <a:p>
            <a:pPr marL="487680" indent="-487680">
              <a:lnSpc>
                <a:spcPct val="90000"/>
              </a:lnSpc>
            </a:pPr>
            <a:r>
              <a:rPr lang="en-US" sz="1700" b="0" dirty="0">
                <a:solidFill>
                  <a:srgbClr val="002060"/>
                </a:solidFill>
                <a:cs typeface="Times New Roman" panose="02020603050405020304" pitchFamily="18" charset="0"/>
              </a:rPr>
              <a:t>This is important from a Risk Assessment perspective, because so many risk assessment tools and methodologies require </a:t>
            </a:r>
            <a:r>
              <a:rPr lang="en-IE" sz="1700" b="0" dirty="0">
                <a:solidFill>
                  <a:srgbClr val="002060"/>
                </a:solidFill>
                <a:cs typeface="Times New Roman" panose="02020603050405020304" pitchFamily="18" charset="0"/>
              </a:rPr>
              <a:t>probability of occurrence ratings to be assigned to hazards, failure modes, harms, etc., and the data needed to arrive at accurate estimates are often limited. </a:t>
            </a:r>
          </a:p>
          <a:p>
            <a:pPr marL="487680" indent="-487680">
              <a:lnSpc>
                <a:spcPct val="90000"/>
              </a:lnSpc>
            </a:pPr>
            <a:r>
              <a:rPr lang="en-IE" sz="1700" b="0" dirty="0">
                <a:solidFill>
                  <a:srgbClr val="002060"/>
                </a:solidFill>
                <a:cs typeface="Times New Roman" panose="02020603050405020304" pitchFamily="18" charset="0"/>
              </a:rPr>
              <a:t>Fortunately, t</a:t>
            </a:r>
            <a:r>
              <a:rPr lang="de-DE" sz="1700" b="0" dirty="0">
                <a:solidFill>
                  <a:srgbClr val="002060"/>
                </a:solidFill>
                <a:cs typeface="Times New Roman" panose="02020603050405020304" pitchFamily="18" charset="0"/>
              </a:rPr>
              <a:t>here has been extensive research performed into the ways that </a:t>
            </a:r>
            <a:r>
              <a:rPr lang="en-IE" sz="1700" b="0" dirty="0">
                <a:solidFill>
                  <a:srgbClr val="002060"/>
                </a:solidFill>
                <a:cs typeface="Times New Roman" panose="02020603050405020304" pitchFamily="18" charset="0"/>
              </a:rPr>
              <a:t>heuristics can influence probability of occurrence estimates.  </a:t>
            </a:r>
          </a:p>
          <a:p>
            <a:pPr marL="487680" indent="-487680">
              <a:lnSpc>
                <a:spcPct val="90000"/>
              </a:lnSpc>
            </a:pPr>
            <a:r>
              <a:rPr lang="en-IE" sz="1700" b="0" dirty="0">
                <a:solidFill>
                  <a:srgbClr val="002060"/>
                </a:solidFill>
                <a:cs typeface="Times New Roman" panose="02020603050405020304" pitchFamily="18" charset="0"/>
              </a:rPr>
              <a:t>Examples include*: </a:t>
            </a:r>
          </a:p>
          <a:p>
            <a:pPr marL="792480" lvl="1" indent="-304800">
              <a:lnSpc>
                <a:spcPct val="90000"/>
              </a:lnSpc>
            </a:pPr>
            <a:r>
              <a:rPr lang="en-US" sz="1700" i="1" dirty="0">
                <a:solidFill>
                  <a:srgbClr val="002060"/>
                </a:solidFill>
                <a:ea typeface="+mn-ea"/>
                <a:cs typeface="Times New Roman" panose="02020603050405020304" pitchFamily="18" charset="0"/>
              </a:rPr>
              <a:t>The Heuristic of Anchoring and Adjustment</a:t>
            </a:r>
          </a:p>
          <a:p>
            <a:pPr marL="792480" lvl="1" indent="-304800">
              <a:lnSpc>
                <a:spcPct val="90000"/>
              </a:lnSpc>
            </a:pPr>
            <a:r>
              <a:rPr lang="en-US" sz="1700" i="1" dirty="0">
                <a:solidFill>
                  <a:srgbClr val="002060"/>
                </a:solidFill>
                <a:ea typeface="+mn-ea"/>
                <a:cs typeface="Times New Roman" panose="02020603050405020304" pitchFamily="18" charset="0"/>
              </a:rPr>
              <a:t>The Heuristic of Availability</a:t>
            </a:r>
          </a:p>
          <a:p>
            <a:pPr marL="792480" lvl="1" indent="-304800">
              <a:lnSpc>
                <a:spcPct val="90000"/>
              </a:lnSpc>
            </a:pPr>
            <a:r>
              <a:rPr lang="en-US" sz="1700" i="1" dirty="0">
                <a:solidFill>
                  <a:srgbClr val="002060"/>
                </a:solidFill>
                <a:ea typeface="+mn-ea"/>
                <a:cs typeface="Times New Roman" panose="02020603050405020304" pitchFamily="18" charset="0"/>
              </a:rPr>
              <a:t>The Heuristic of Representativeness</a:t>
            </a:r>
          </a:p>
          <a:p>
            <a:pPr marL="487680" indent="-487680">
              <a:lnSpc>
                <a:spcPct val="90000"/>
              </a:lnSpc>
            </a:pPr>
            <a:endParaRPr lang="en-US" sz="1700" b="0" dirty="0">
              <a:solidFill>
                <a:srgbClr val="002060"/>
              </a:solidFill>
              <a:cs typeface="Times New Roman" panose="02020603050405020304" pitchFamily="18" charset="0"/>
            </a:endParaRPr>
          </a:p>
          <a:p>
            <a:pPr marL="0" indent="0">
              <a:buNone/>
            </a:pPr>
            <a:endParaRPr lang="de-DE" sz="1700" dirty="0"/>
          </a:p>
          <a:p>
            <a:pPr marL="0" indent="0">
              <a:buNone/>
            </a:pPr>
            <a:endParaRPr lang="de-DE" sz="1700" dirty="0"/>
          </a:p>
          <a:p>
            <a:pPr marL="0" indent="0">
              <a:buNone/>
            </a:pPr>
            <a:r>
              <a:rPr lang="en-US" sz="1100" i="1" dirty="0">
                <a:solidFill>
                  <a:schemeClr val="tx1"/>
                </a:solidFill>
                <a:latin typeface="+mn-lt"/>
                <a:cs typeface="Times New Roman" panose="02020603050405020304" pitchFamily="18" charset="0"/>
              </a:rPr>
              <a:t>Ref</a:t>
            </a:r>
            <a:r>
              <a:rPr lang="en-US" sz="1100" b="0" i="1" dirty="0">
                <a:solidFill>
                  <a:schemeClr val="tx1"/>
                </a:solidFill>
                <a:latin typeface="+mn-lt"/>
                <a:cs typeface="Times New Roman" panose="02020603050405020304" pitchFamily="18" charset="0"/>
              </a:rPr>
              <a:t>. </a:t>
            </a:r>
            <a:r>
              <a:rPr lang="en-US" sz="1100" b="0" i="1" dirty="0" err="1">
                <a:solidFill>
                  <a:schemeClr val="tx1"/>
                </a:solidFill>
                <a:latin typeface="+mn-lt"/>
                <a:cs typeface="Times New Roman" panose="02020603050405020304" pitchFamily="18" charset="0"/>
              </a:rPr>
              <a:t>Encyclopaedia</a:t>
            </a:r>
            <a:r>
              <a:rPr lang="en-IE" sz="1100" b="0" i="1" dirty="0">
                <a:solidFill>
                  <a:schemeClr val="tx1"/>
                </a:solidFill>
                <a:latin typeface="+mn-lt"/>
                <a:cs typeface="Times New Roman" panose="02020603050405020304" pitchFamily="18" charset="0"/>
              </a:rPr>
              <a:t> </a:t>
            </a:r>
            <a:r>
              <a:rPr lang="en-US" sz="1100" b="0" i="1" dirty="0">
                <a:solidFill>
                  <a:schemeClr val="tx1"/>
                </a:solidFill>
                <a:latin typeface="+mn-lt"/>
                <a:cs typeface="Times New Roman" panose="02020603050405020304" pitchFamily="18" charset="0"/>
              </a:rPr>
              <a:t> of </a:t>
            </a:r>
            <a:r>
              <a:rPr lang="en-US" sz="1100" b="0" i="1" dirty="0" err="1">
                <a:solidFill>
                  <a:schemeClr val="tx1"/>
                </a:solidFill>
                <a:latin typeface="+mn-lt"/>
                <a:cs typeface="Times New Roman" panose="02020603050405020304" pitchFamily="18" charset="0"/>
              </a:rPr>
              <a:t>Behavioural</a:t>
            </a:r>
            <a:r>
              <a:rPr lang="en-US" sz="1100" b="0" i="1" dirty="0">
                <a:solidFill>
                  <a:schemeClr val="tx1"/>
                </a:solidFill>
                <a:latin typeface="+mn-lt"/>
                <a:cs typeface="Times New Roman" panose="02020603050405020304" pitchFamily="18" charset="0"/>
              </a:rPr>
              <a:t> Neuroscience, 2nd edition, Ed. S. D. Sala, Elsevier, September 2021 </a:t>
            </a:r>
            <a:endParaRPr lang="en-IE" sz="1100" b="0" i="1" dirty="0">
              <a:solidFill>
                <a:schemeClr val="tx1"/>
              </a:solidFill>
              <a:latin typeface="+mn-lt"/>
              <a:cs typeface="Times New Roman" panose="02020603050405020304" pitchFamily="18" charset="0"/>
            </a:endParaRPr>
          </a:p>
          <a:p>
            <a:pPr marL="0" indent="0">
              <a:buNone/>
            </a:pPr>
            <a:r>
              <a:rPr lang="en-US" sz="1100" b="0" i="1" dirty="0">
                <a:cs typeface="Times New Roman"/>
              </a:rPr>
              <a:t>* For simple strategies that can be used in the pharmaceutical environment to counteract the effects of these heuristics, see O’Donnell, K., Strategies for Addressing the Problems of Subjectivity &amp; Uncertainty in Quality Risk Management Exercises: Part I: The Role of Human Heuristics, J. Val. Technol. 2010, Summer, 76-84</a:t>
            </a:r>
          </a:p>
          <a:p>
            <a:pPr marL="487680" indent="-487680">
              <a:buFont typeface="Arial" panose="020B0604020202020204" pitchFamily="34" charset="0"/>
              <a:buChar char="•"/>
            </a:pPr>
            <a:endParaRPr lang="en-US" sz="1300" b="0" i="1" dirty="0">
              <a:solidFill>
                <a:srgbClr val="002060"/>
              </a:solidFill>
              <a:cs typeface="Times New Roman"/>
            </a:endParaRPr>
          </a:p>
          <a:p>
            <a:pPr marL="0" indent="0">
              <a:buNone/>
            </a:pPr>
            <a:endParaRPr lang="de-DE" sz="1200" dirty="0"/>
          </a:p>
        </p:txBody>
      </p:sp>
      <p:sp>
        <p:nvSpPr>
          <p:cNvPr id="3" name="Titel 2">
            <a:extLst>
              <a:ext uri="{FF2B5EF4-FFF2-40B4-BE49-F238E27FC236}">
                <a16:creationId xmlns:a16="http://schemas.microsoft.com/office/drawing/2014/main" id="{338F9A32-8B31-1A33-8751-71C361388AFC}"/>
              </a:ext>
            </a:extLst>
          </p:cNvPr>
          <p:cNvSpPr>
            <a:spLocks noGrp="1"/>
          </p:cNvSpPr>
          <p:nvPr>
            <p:ph type="title"/>
          </p:nvPr>
        </p:nvSpPr>
        <p:spPr>
          <a:xfrm>
            <a:off x="3076600" y="417240"/>
            <a:ext cx="6480720" cy="790575"/>
          </a:xfrm>
        </p:spPr>
        <p:txBody>
          <a:bodyPr/>
          <a:lstStyle/>
          <a:p>
            <a:pPr algn="l"/>
            <a:r>
              <a:rPr lang="en-US" sz="2800" dirty="0"/>
              <a:t>Heuristics, cont’d</a:t>
            </a:r>
            <a:endParaRPr lang="en-US" sz="2000" dirty="0"/>
          </a:p>
        </p:txBody>
      </p:sp>
      <p:sp>
        <p:nvSpPr>
          <p:cNvPr id="8" name="Slide Number Placeholder 3">
            <a:extLst>
              <a:ext uri="{FF2B5EF4-FFF2-40B4-BE49-F238E27FC236}">
                <a16:creationId xmlns:a16="http://schemas.microsoft.com/office/drawing/2014/main" id="{49B16A87-3932-4578-A38E-CB9386D5BB47}"/>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15</a:t>
            </a:fld>
            <a:endParaRPr lang="en-US" altLang="en-US" sz="960" dirty="0">
              <a:solidFill>
                <a:srgbClr val="595959"/>
              </a:solidFill>
            </a:endParaRPr>
          </a:p>
        </p:txBody>
      </p:sp>
    </p:spTree>
    <p:extLst>
      <p:ext uri="{BB962C8B-B14F-4D97-AF65-F5344CB8AC3E}">
        <p14:creationId xmlns:p14="http://schemas.microsoft.com/office/powerpoint/2010/main" val="11944352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04796EFC-E82B-4A21-CE5F-176D73363AD5}"/>
              </a:ext>
            </a:extLst>
          </p:cNvPr>
          <p:cNvSpPr>
            <a:spLocks noGrp="1"/>
          </p:cNvSpPr>
          <p:nvPr>
            <p:ph idx="1"/>
          </p:nvPr>
        </p:nvSpPr>
        <p:spPr>
          <a:xfrm>
            <a:off x="430293" y="1351831"/>
            <a:ext cx="6242550" cy="5331813"/>
          </a:xfrm>
        </p:spPr>
        <p:txBody>
          <a:bodyPr/>
          <a:lstStyle/>
          <a:p>
            <a:pPr marL="0" indent="0">
              <a:lnSpc>
                <a:spcPct val="90000"/>
              </a:lnSpc>
              <a:buNone/>
            </a:pPr>
            <a:r>
              <a:rPr lang="en-IE" altLang="en-US" sz="1700" b="1" dirty="0">
                <a:solidFill>
                  <a:srgbClr val="002060"/>
                </a:solidFill>
                <a:cs typeface="Times New Roman" panose="02020603050405020304" pitchFamily="18" charset="0"/>
              </a:rPr>
              <a:t>There is much written in the literature about bias:</a:t>
            </a:r>
          </a:p>
          <a:p>
            <a:pPr marL="228600" indent="-228600"/>
            <a:r>
              <a:rPr lang="en-IE" altLang="en-US" sz="1700" b="0" dirty="0">
                <a:solidFill>
                  <a:srgbClr val="002060"/>
                </a:solidFill>
                <a:cs typeface="Times New Roman" panose="02020603050405020304" pitchFamily="18" charset="0"/>
              </a:rPr>
              <a:t>A bias is </a:t>
            </a:r>
            <a:r>
              <a:rPr lang="en-IE" sz="1700" b="0" dirty="0">
                <a:solidFill>
                  <a:srgbClr val="002060"/>
                </a:solidFill>
                <a:cs typeface="Times New Roman" panose="02020603050405020304" pitchFamily="18" charset="0"/>
              </a:rPr>
              <a:t>considered to be a systematic error.</a:t>
            </a:r>
          </a:p>
          <a:p>
            <a:pPr marL="228600" indent="-228600"/>
            <a:r>
              <a:rPr lang="en-IE" altLang="en-US" sz="1700" b="0" dirty="0">
                <a:solidFill>
                  <a:srgbClr val="002060"/>
                </a:solidFill>
                <a:cs typeface="Times New Roman" panose="02020603050405020304" pitchFamily="18" charset="0"/>
              </a:rPr>
              <a:t>Some sources suggest that bias is an inclination or prejudice for or against one thing or person.  </a:t>
            </a:r>
          </a:p>
          <a:p>
            <a:pPr marL="228600" indent="-228600"/>
            <a:r>
              <a:rPr lang="en-IE" sz="1700" b="0" dirty="0">
                <a:solidFill>
                  <a:srgbClr val="002060"/>
                </a:solidFill>
                <a:cs typeface="Times New Roman" panose="02020603050405020304" pitchFamily="18" charset="0"/>
              </a:rPr>
              <a:t>Biases can be innate or learned. People may develop biases for or against an individual, a group, or a belief (Steinbock &amp; Bonnie, 1978).  </a:t>
            </a:r>
          </a:p>
          <a:p>
            <a:pPr marL="228600" indent="-228600"/>
            <a:r>
              <a:rPr lang="en-IE" altLang="en-US" sz="1700" b="0" dirty="0">
                <a:solidFill>
                  <a:srgbClr val="002060"/>
                </a:solidFill>
                <a:cs typeface="Times New Roman" panose="02020603050405020304" pitchFamily="18" charset="0"/>
              </a:rPr>
              <a:t>There are many different types of biases.</a:t>
            </a:r>
            <a:endParaRPr lang="en-IE" sz="1700" b="0" dirty="0">
              <a:solidFill>
                <a:srgbClr val="002060"/>
              </a:solidFill>
              <a:cs typeface="Times New Roman" panose="02020603050405020304" pitchFamily="18" charset="0"/>
            </a:endParaRPr>
          </a:p>
        </p:txBody>
      </p:sp>
      <p:sp>
        <p:nvSpPr>
          <p:cNvPr id="3" name="Titel 2">
            <a:extLst>
              <a:ext uri="{FF2B5EF4-FFF2-40B4-BE49-F238E27FC236}">
                <a16:creationId xmlns:a16="http://schemas.microsoft.com/office/drawing/2014/main" id="{338F9A32-8B31-1A33-8751-71C361388AFC}"/>
              </a:ext>
            </a:extLst>
          </p:cNvPr>
          <p:cNvSpPr>
            <a:spLocks noGrp="1"/>
          </p:cNvSpPr>
          <p:nvPr>
            <p:ph type="title"/>
          </p:nvPr>
        </p:nvSpPr>
        <p:spPr>
          <a:xfrm>
            <a:off x="2999385" y="489248"/>
            <a:ext cx="6480720" cy="790575"/>
          </a:xfrm>
        </p:spPr>
        <p:txBody>
          <a:bodyPr/>
          <a:lstStyle/>
          <a:p>
            <a:pPr algn="l"/>
            <a:r>
              <a:rPr lang="en-US" sz="2800" dirty="0"/>
              <a:t>The role of Bias…</a:t>
            </a:r>
            <a:endParaRPr lang="en-US" sz="2000" dirty="0"/>
          </a:p>
        </p:txBody>
      </p:sp>
      <p:sp>
        <p:nvSpPr>
          <p:cNvPr id="8" name="Slide Number Placeholder 3">
            <a:extLst>
              <a:ext uri="{FF2B5EF4-FFF2-40B4-BE49-F238E27FC236}">
                <a16:creationId xmlns:a16="http://schemas.microsoft.com/office/drawing/2014/main" id="{49B16A87-3932-4578-A38E-CB9386D5BB47}"/>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16</a:t>
            </a:fld>
            <a:endParaRPr lang="en-US" altLang="en-US" sz="960" dirty="0">
              <a:solidFill>
                <a:srgbClr val="595959"/>
              </a:solidFill>
            </a:endParaRPr>
          </a:p>
        </p:txBody>
      </p:sp>
      <p:sp>
        <p:nvSpPr>
          <p:cNvPr id="6" name="Rectangle: Folded Corner 5">
            <a:extLst>
              <a:ext uri="{FF2B5EF4-FFF2-40B4-BE49-F238E27FC236}">
                <a16:creationId xmlns:a16="http://schemas.microsoft.com/office/drawing/2014/main" id="{C89C4FE2-E880-DFBA-4354-56293B812BBC}"/>
              </a:ext>
            </a:extLst>
          </p:cNvPr>
          <p:cNvSpPr/>
          <p:nvPr/>
        </p:nvSpPr>
        <p:spPr bwMode="auto">
          <a:xfrm>
            <a:off x="916360" y="4353912"/>
            <a:ext cx="7992888" cy="937812"/>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7" name="Inhaltsplatzhalter 2">
            <a:extLst>
              <a:ext uri="{FF2B5EF4-FFF2-40B4-BE49-F238E27FC236}">
                <a16:creationId xmlns:a16="http://schemas.microsoft.com/office/drawing/2014/main" id="{7E068CE6-4926-A97F-2687-19B4BFC324B5}"/>
              </a:ext>
            </a:extLst>
          </p:cNvPr>
          <p:cNvSpPr txBox="1">
            <a:spLocks/>
          </p:cNvSpPr>
          <p:nvPr/>
        </p:nvSpPr>
        <p:spPr bwMode="auto">
          <a:xfrm>
            <a:off x="1497574" y="4569936"/>
            <a:ext cx="6974476" cy="361748"/>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dk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dk1"/>
                </a:solidFill>
                <a:latin typeface="+mn-lt"/>
                <a:ea typeface="+mn-ea"/>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dk1"/>
                </a:solidFill>
                <a:latin typeface="+mn-lt"/>
                <a:ea typeface="+mn-ea"/>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9pPr>
          </a:lstStyle>
          <a:p>
            <a:pPr marL="0" indent="0" algn="ctr">
              <a:buNone/>
            </a:pPr>
            <a:r>
              <a:rPr lang="en-IE" sz="1800" kern="0" dirty="0">
                <a:latin typeface="Arial"/>
                <a:cs typeface="Arial"/>
              </a:rPr>
              <a:t>Cognitive Bias is the main kind of bias addressed in this training material. This is discussed on the next few slides.</a:t>
            </a:r>
          </a:p>
        </p:txBody>
      </p:sp>
      <p:sp>
        <p:nvSpPr>
          <p:cNvPr id="4" name="TextBox 3">
            <a:extLst>
              <a:ext uri="{FF2B5EF4-FFF2-40B4-BE49-F238E27FC236}">
                <a16:creationId xmlns:a16="http://schemas.microsoft.com/office/drawing/2014/main" id="{C549003B-1780-B225-F10A-DAFD7065BA57}"/>
              </a:ext>
            </a:extLst>
          </p:cNvPr>
          <p:cNvSpPr txBox="1"/>
          <p:nvPr/>
        </p:nvSpPr>
        <p:spPr bwMode="auto">
          <a:xfrm rot="10800000" flipV="1">
            <a:off x="1636440" y="6712511"/>
            <a:ext cx="6242550" cy="307221"/>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lvl="0">
              <a:lnSpc>
                <a:spcPct val="107000"/>
              </a:lnSpc>
              <a:spcAft>
                <a:spcPts val="800"/>
              </a:spcAft>
            </a:pPr>
            <a:r>
              <a:rPr lang="en-IE" sz="1050" i="1" dirty="0">
                <a:solidFill>
                  <a:schemeClr val="tx1"/>
                </a:solidFill>
                <a:latin typeface="+mn-lt"/>
                <a:cs typeface="Times New Roman" panose="02020603050405020304" pitchFamily="18" charset="0"/>
              </a:rPr>
              <a:t>Ref</a:t>
            </a:r>
            <a:r>
              <a:rPr lang="en-IE" sz="1050" b="0" i="1" dirty="0">
                <a:solidFill>
                  <a:schemeClr val="tx1"/>
                </a:solidFill>
                <a:latin typeface="+mn-lt"/>
                <a:cs typeface="Times New Roman" panose="02020603050405020304" pitchFamily="18" charset="0"/>
              </a:rPr>
              <a:t>. Steinbock &amp; Bonnie, ‘Speciesism and the Idea of Equality’. Philosophy. 53 (204): 247–256, 1978  </a:t>
            </a:r>
          </a:p>
        </p:txBody>
      </p:sp>
    </p:spTree>
    <p:extLst>
      <p:ext uri="{BB962C8B-B14F-4D97-AF65-F5344CB8AC3E}">
        <p14:creationId xmlns:p14="http://schemas.microsoft.com/office/powerpoint/2010/main" val="26699474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04796EFC-E82B-4A21-CE5F-176D73363AD5}"/>
              </a:ext>
            </a:extLst>
          </p:cNvPr>
          <p:cNvSpPr>
            <a:spLocks noGrp="1"/>
          </p:cNvSpPr>
          <p:nvPr>
            <p:ph idx="1"/>
          </p:nvPr>
        </p:nvSpPr>
        <p:spPr>
          <a:xfrm>
            <a:off x="543314" y="2900945"/>
            <a:ext cx="8725973" cy="3240359"/>
          </a:xfrm>
        </p:spPr>
        <p:txBody>
          <a:bodyPr/>
          <a:lstStyle/>
          <a:p>
            <a:pPr marL="228600" indent="-228600"/>
            <a:r>
              <a:rPr lang="en-IE" sz="1700" b="0" dirty="0" err="1">
                <a:solidFill>
                  <a:srgbClr val="002060"/>
                </a:solidFill>
                <a:cs typeface="Times New Roman" panose="02020603050405020304" pitchFamily="18" charset="0"/>
              </a:rPr>
              <a:t>Korteling</a:t>
            </a:r>
            <a:r>
              <a:rPr lang="en-IE" sz="1700" b="0" dirty="0">
                <a:solidFill>
                  <a:srgbClr val="002060"/>
                </a:solidFill>
                <a:cs typeface="Times New Roman" panose="02020603050405020304" pitchFamily="18" charset="0"/>
              </a:rPr>
              <a:t> et al (2021) refer to cognitive biases as “systematic, universally occurring tendencies, inclinations, or dispositions that skew or distort information processes in ways that make their outcome inaccurate, suboptimal, or simply wrong.”</a:t>
            </a:r>
          </a:p>
          <a:p>
            <a:pPr marL="228600" indent="-228600"/>
            <a:r>
              <a:rPr lang="en-IE" sz="1700" b="0" dirty="0">
                <a:solidFill>
                  <a:srgbClr val="002060"/>
                </a:solidFill>
                <a:cs typeface="Times New Roman" panose="02020603050405020304" pitchFamily="18" charset="0"/>
              </a:rPr>
              <a:t>Hu et al (2021) describe cognitive biases as “systematic patterns of deviation from norm or rationality in judgment, which affect us in many areas of life, such as social situations, memory recall, what we believe, and our </a:t>
            </a:r>
            <a:r>
              <a:rPr lang="en-IE" sz="1700" b="0" dirty="0" err="1">
                <a:solidFill>
                  <a:srgbClr val="002060"/>
                </a:solidFill>
                <a:cs typeface="Times New Roman" panose="02020603050405020304" pitchFamily="18" charset="0"/>
              </a:rPr>
              <a:t>behaviors</a:t>
            </a:r>
            <a:r>
              <a:rPr lang="en-IE" sz="1700" b="0" dirty="0">
                <a:solidFill>
                  <a:srgbClr val="002060"/>
                </a:solidFill>
                <a:cs typeface="Times New Roman" panose="02020603050405020304" pitchFamily="18" charset="0"/>
              </a:rPr>
              <a:t>.”</a:t>
            </a:r>
            <a:endParaRPr lang="en-US" sz="1700" dirty="0">
              <a:solidFill>
                <a:srgbClr val="404040"/>
              </a:solidFill>
            </a:endParaRPr>
          </a:p>
          <a:p>
            <a:pPr marL="228600" indent="-228600"/>
            <a:r>
              <a:rPr lang="en-US" sz="1700" b="0" dirty="0">
                <a:solidFill>
                  <a:srgbClr val="002060"/>
                </a:solidFill>
                <a:cs typeface="Times New Roman" panose="02020603050405020304" pitchFamily="18" charset="0"/>
              </a:rPr>
              <a:t>Examples of some common cognitive biases are shown on the next few slides.</a:t>
            </a:r>
          </a:p>
        </p:txBody>
      </p:sp>
      <p:sp>
        <p:nvSpPr>
          <p:cNvPr id="3" name="Titel 2">
            <a:extLst>
              <a:ext uri="{FF2B5EF4-FFF2-40B4-BE49-F238E27FC236}">
                <a16:creationId xmlns:a16="http://schemas.microsoft.com/office/drawing/2014/main" id="{338F9A32-8B31-1A33-8751-71C361388AFC}"/>
              </a:ext>
            </a:extLst>
          </p:cNvPr>
          <p:cNvSpPr>
            <a:spLocks noGrp="1"/>
          </p:cNvSpPr>
          <p:nvPr>
            <p:ph type="title"/>
          </p:nvPr>
        </p:nvSpPr>
        <p:spPr>
          <a:xfrm>
            <a:off x="2999385" y="489248"/>
            <a:ext cx="6480720" cy="790575"/>
          </a:xfrm>
        </p:spPr>
        <p:txBody>
          <a:bodyPr/>
          <a:lstStyle/>
          <a:p>
            <a:pPr algn="l"/>
            <a:r>
              <a:rPr lang="en-US" sz="2800" dirty="0"/>
              <a:t>Cognitive Bias</a:t>
            </a:r>
            <a:endParaRPr lang="en-US" sz="2000" dirty="0"/>
          </a:p>
        </p:txBody>
      </p:sp>
      <p:sp>
        <p:nvSpPr>
          <p:cNvPr id="8" name="Slide Number Placeholder 3">
            <a:extLst>
              <a:ext uri="{FF2B5EF4-FFF2-40B4-BE49-F238E27FC236}">
                <a16:creationId xmlns:a16="http://schemas.microsoft.com/office/drawing/2014/main" id="{49B16A87-3932-4578-A38E-CB9386D5BB47}"/>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17</a:t>
            </a:fld>
            <a:endParaRPr lang="en-US" altLang="en-US" sz="960" dirty="0">
              <a:solidFill>
                <a:srgbClr val="595959"/>
              </a:solidFill>
            </a:endParaRPr>
          </a:p>
        </p:txBody>
      </p:sp>
      <p:sp>
        <p:nvSpPr>
          <p:cNvPr id="4" name="Inhaltsplatzhalter 1">
            <a:extLst>
              <a:ext uri="{FF2B5EF4-FFF2-40B4-BE49-F238E27FC236}">
                <a16:creationId xmlns:a16="http://schemas.microsoft.com/office/drawing/2014/main" id="{E09DFD23-340A-C417-AF30-FE2C9547AA01}"/>
              </a:ext>
            </a:extLst>
          </p:cNvPr>
          <p:cNvSpPr txBox="1">
            <a:spLocks/>
          </p:cNvSpPr>
          <p:nvPr/>
        </p:nvSpPr>
        <p:spPr bwMode="auto">
          <a:xfrm>
            <a:off x="466638" y="1353345"/>
            <a:ext cx="8352928" cy="889992"/>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a:lnSpc>
                <a:spcPct val="100000"/>
              </a:lnSpc>
              <a:buFont typeface="Wingdings" pitchFamily="2" charset="2"/>
              <a:buNone/>
            </a:pPr>
            <a:r>
              <a:rPr lang="en-IE" sz="1700" kern="0" dirty="0">
                <a:solidFill>
                  <a:srgbClr val="002060"/>
                </a:solidFill>
                <a:cs typeface="Times New Roman" panose="02020603050405020304" pitchFamily="18" charset="0"/>
              </a:rPr>
              <a:t>Cognitive Biases are considered to be ‘systematic cognitive dispositions or inclinations in human thinking and reasoning that often do not comply with the tenets of logic, probability reasoning, and plausibility.’ </a:t>
            </a:r>
            <a:r>
              <a:rPr lang="en-IE" sz="1700" b="0" i="1" kern="0" dirty="0">
                <a:solidFill>
                  <a:srgbClr val="002060"/>
                </a:solidFill>
                <a:cs typeface="Times New Roman" panose="02020603050405020304" pitchFamily="18" charset="0"/>
              </a:rPr>
              <a:t>(Ref. Encyclopaedia of Behavioural Neuroscience, 2nd edition, 2021)</a:t>
            </a:r>
          </a:p>
          <a:p>
            <a:pPr marL="0" indent="0">
              <a:lnSpc>
                <a:spcPct val="100000"/>
              </a:lnSpc>
              <a:buFont typeface="Wingdings" pitchFamily="2" charset="2"/>
              <a:buNone/>
            </a:pPr>
            <a:r>
              <a:rPr lang="en-IE" sz="1700" kern="0" dirty="0">
                <a:solidFill>
                  <a:srgbClr val="002060"/>
                </a:solidFill>
                <a:cs typeface="Times New Roman" panose="02020603050405020304" pitchFamily="18" charset="0"/>
              </a:rPr>
              <a:t>Similar descriptions are provided in other publications.</a:t>
            </a:r>
          </a:p>
        </p:txBody>
      </p:sp>
      <p:sp>
        <p:nvSpPr>
          <p:cNvPr id="5" name="TextBox 4">
            <a:extLst>
              <a:ext uri="{FF2B5EF4-FFF2-40B4-BE49-F238E27FC236}">
                <a16:creationId xmlns:a16="http://schemas.microsoft.com/office/drawing/2014/main" id="{0F1101A6-8F2A-531B-5870-2F1AFCD954D6}"/>
              </a:ext>
            </a:extLst>
          </p:cNvPr>
          <p:cNvSpPr txBox="1"/>
          <p:nvPr/>
        </p:nvSpPr>
        <p:spPr bwMode="auto">
          <a:xfrm rot="10800000" flipV="1">
            <a:off x="1593931" y="6491202"/>
            <a:ext cx="6624737" cy="669500"/>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gn="ctr">
              <a:lnSpc>
                <a:spcPct val="107000"/>
              </a:lnSpc>
            </a:pPr>
            <a:r>
              <a:rPr lang="en-US" sz="1050" i="1" dirty="0">
                <a:solidFill>
                  <a:schemeClr val="tx1"/>
                </a:solidFill>
                <a:latin typeface="+mn-lt"/>
                <a:cs typeface="Times New Roman" panose="02020603050405020304" pitchFamily="18" charset="0"/>
              </a:rPr>
              <a:t>Ref</a:t>
            </a:r>
            <a:r>
              <a:rPr lang="en-US" sz="1050" b="0" i="1" dirty="0">
                <a:solidFill>
                  <a:schemeClr val="tx1"/>
                </a:solidFill>
                <a:latin typeface="+mn-lt"/>
                <a:cs typeface="Times New Roman" panose="02020603050405020304" pitchFamily="18" charset="0"/>
              </a:rPr>
              <a:t>. </a:t>
            </a:r>
            <a:r>
              <a:rPr lang="en-US" sz="1050" b="0" i="1" dirty="0" err="1">
                <a:solidFill>
                  <a:schemeClr val="tx1"/>
                </a:solidFill>
                <a:latin typeface="+mn-lt"/>
                <a:cs typeface="Times New Roman" panose="02020603050405020304" pitchFamily="18" charset="0"/>
              </a:rPr>
              <a:t>Encyclopaedia</a:t>
            </a:r>
            <a:r>
              <a:rPr lang="en-IE" sz="1050" b="0" i="1" dirty="0">
                <a:solidFill>
                  <a:schemeClr val="tx1"/>
                </a:solidFill>
                <a:latin typeface="+mn-lt"/>
                <a:cs typeface="Times New Roman" panose="02020603050405020304" pitchFamily="18" charset="0"/>
              </a:rPr>
              <a:t> </a:t>
            </a:r>
            <a:r>
              <a:rPr lang="en-US" sz="1050" b="0" i="1" dirty="0">
                <a:solidFill>
                  <a:schemeClr val="tx1"/>
                </a:solidFill>
                <a:latin typeface="+mn-lt"/>
                <a:cs typeface="Times New Roman" panose="02020603050405020304" pitchFamily="18" charset="0"/>
              </a:rPr>
              <a:t> of </a:t>
            </a:r>
            <a:r>
              <a:rPr lang="en-US" sz="1050" b="0" i="1" dirty="0" err="1">
                <a:solidFill>
                  <a:schemeClr val="tx1"/>
                </a:solidFill>
                <a:latin typeface="+mn-lt"/>
                <a:cs typeface="Times New Roman" panose="02020603050405020304" pitchFamily="18" charset="0"/>
              </a:rPr>
              <a:t>Behavioural</a:t>
            </a:r>
            <a:r>
              <a:rPr lang="en-US" sz="1050" b="0" i="1" dirty="0">
                <a:solidFill>
                  <a:schemeClr val="tx1"/>
                </a:solidFill>
                <a:latin typeface="+mn-lt"/>
                <a:cs typeface="Times New Roman" panose="02020603050405020304" pitchFamily="18" charset="0"/>
              </a:rPr>
              <a:t> Neuroscience, 2nd edition, Ed. S. D. Sala, Elsevier, September 2021 </a:t>
            </a:r>
            <a:endParaRPr lang="en-IE" sz="1050" b="0" i="1" dirty="0">
              <a:solidFill>
                <a:schemeClr val="tx1"/>
              </a:solidFill>
              <a:latin typeface="+mn-lt"/>
              <a:cs typeface="Times New Roman" panose="02020603050405020304" pitchFamily="18" charset="0"/>
            </a:endParaRPr>
          </a:p>
          <a:p>
            <a:pPr lvl="0" algn="ctr">
              <a:lnSpc>
                <a:spcPct val="107000"/>
              </a:lnSpc>
            </a:pPr>
            <a:r>
              <a:rPr lang="en-IE" sz="1050" i="1" dirty="0">
                <a:solidFill>
                  <a:schemeClr val="tx1"/>
                </a:solidFill>
                <a:latin typeface="+mn-lt"/>
                <a:cs typeface="Times New Roman" panose="02020603050405020304" pitchFamily="18" charset="0"/>
              </a:rPr>
              <a:t>Ref</a:t>
            </a:r>
            <a:r>
              <a:rPr lang="en-IE" sz="1050" b="0" i="1" dirty="0">
                <a:solidFill>
                  <a:schemeClr val="tx1"/>
                </a:solidFill>
                <a:latin typeface="+mn-lt"/>
                <a:cs typeface="Times New Roman" panose="02020603050405020304" pitchFamily="18" charset="0"/>
              </a:rPr>
              <a:t>. </a:t>
            </a:r>
            <a:r>
              <a:rPr lang="en-IE" sz="1050" b="0" i="1" dirty="0" err="1">
                <a:solidFill>
                  <a:schemeClr val="tx1"/>
                </a:solidFill>
                <a:latin typeface="+mn-lt"/>
                <a:cs typeface="Times New Roman" panose="02020603050405020304" pitchFamily="18" charset="0"/>
              </a:rPr>
              <a:t>Korteling</a:t>
            </a:r>
            <a:r>
              <a:rPr lang="en-IE" sz="1050" b="0" i="1" dirty="0">
                <a:solidFill>
                  <a:schemeClr val="tx1"/>
                </a:solidFill>
                <a:latin typeface="+mn-lt"/>
                <a:cs typeface="Times New Roman" panose="02020603050405020304" pitchFamily="18" charset="0"/>
              </a:rPr>
              <a:t>  et al., ‘Human versus Artificial Intelligence’, </a:t>
            </a:r>
            <a:r>
              <a:rPr lang="en-IE" sz="1050" b="0" i="1" dirty="0" err="1">
                <a:solidFill>
                  <a:schemeClr val="tx1"/>
                </a:solidFill>
                <a:latin typeface="+mn-lt"/>
                <a:cs typeface="Times New Roman" panose="02020603050405020304" pitchFamily="18" charset="0"/>
              </a:rPr>
              <a:t>Artif</a:t>
            </a:r>
            <a:r>
              <a:rPr lang="en-IE" sz="1050" b="0" i="1" dirty="0">
                <a:solidFill>
                  <a:schemeClr val="tx1"/>
                </a:solidFill>
                <a:latin typeface="+mn-lt"/>
                <a:cs typeface="Times New Roman" panose="02020603050405020304" pitchFamily="18" charset="0"/>
              </a:rPr>
              <a:t>. </a:t>
            </a:r>
            <a:r>
              <a:rPr lang="en-IE" sz="1050" b="0" i="1" dirty="0" err="1">
                <a:solidFill>
                  <a:schemeClr val="tx1"/>
                </a:solidFill>
                <a:latin typeface="+mn-lt"/>
                <a:cs typeface="Times New Roman" panose="02020603050405020304" pitchFamily="18" charset="0"/>
              </a:rPr>
              <a:t>Intell</a:t>
            </a:r>
            <a:r>
              <a:rPr lang="en-IE" sz="1050" b="0" i="1" dirty="0">
                <a:solidFill>
                  <a:schemeClr val="tx1"/>
                </a:solidFill>
                <a:latin typeface="+mn-lt"/>
                <a:cs typeface="Times New Roman" panose="02020603050405020304" pitchFamily="18" charset="0"/>
              </a:rPr>
              <a:t>, 25 March 2021</a:t>
            </a:r>
          </a:p>
          <a:p>
            <a:pPr lvl="0" algn="ctr">
              <a:lnSpc>
                <a:spcPct val="107000"/>
              </a:lnSpc>
            </a:pPr>
            <a:r>
              <a:rPr lang="en-IE" sz="1050" i="1" dirty="0">
                <a:solidFill>
                  <a:schemeClr val="tx1"/>
                </a:solidFill>
                <a:latin typeface="+mn-lt"/>
                <a:cs typeface="Times New Roman" panose="02020603050405020304" pitchFamily="18" charset="0"/>
              </a:rPr>
              <a:t>Ref</a:t>
            </a:r>
            <a:r>
              <a:rPr lang="en-IE" sz="1050" b="0" i="1" dirty="0">
                <a:solidFill>
                  <a:schemeClr val="tx1"/>
                </a:solidFill>
                <a:latin typeface="+mn-lt"/>
                <a:cs typeface="Times New Roman" panose="02020603050405020304" pitchFamily="18" charset="0"/>
              </a:rPr>
              <a:t>. Hu et al, ‘Cognitive Biases in Understanding Shale Gas Exploration’, Oct 2021</a:t>
            </a:r>
          </a:p>
        </p:txBody>
      </p:sp>
    </p:spTree>
    <p:extLst>
      <p:ext uri="{BB962C8B-B14F-4D97-AF65-F5344CB8AC3E}">
        <p14:creationId xmlns:p14="http://schemas.microsoft.com/office/powerpoint/2010/main" val="19822805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a:extLst>
              <a:ext uri="{FF2B5EF4-FFF2-40B4-BE49-F238E27FC236}">
                <a16:creationId xmlns:a16="http://schemas.microsoft.com/office/drawing/2014/main" id="{0390B2BF-0CDC-2B68-28AE-47230FD45942}"/>
              </a:ext>
            </a:extLst>
          </p:cNvPr>
          <p:cNvSpPr>
            <a:spLocks noGrp="1"/>
          </p:cNvSpPr>
          <p:nvPr>
            <p:ph type="title"/>
          </p:nvPr>
        </p:nvSpPr>
        <p:spPr>
          <a:xfrm>
            <a:off x="3076599" y="368520"/>
            <a:ext cx="8290560" cy="809414"/>
          </a:xfrm>
        </p:spPr>
        <p:txBody>
          <a:bodyPr/>
          <a:lstStyle/>
          <a:p>
            <a:r>
              <a:rPr lang="en-US" sz="2800" dirty="0"/>
              <a:t>Examples of Cognitive Biases</a:t>
            </a:r>
            <a:endParaRPr lang="en-US" altLang="en-US" sz="2560" dirty="0">
              <a:ea typeface="ＭＳ Ｐゴシック" panose="020B0600070205080204" pitchFamily="34" charset="-128"/>
            </a:endParaRPr>
          </a:p>
        </p:txBody>
      </p:sp>
      <p:sp>
        <p:nvSpPr>
          <p:cNvPr id="3" name="Content Placeholder 2">
            <a:extLst>
              <a:ext uri="{FF2B5EF4-FFF2-40B4-BE49-F238E27FC236}">
                <a16:creationId xmlns:a16="http://schemas.microsoft.com/office/drawing/2014/main" id="{6B0637AD-6E09-800C-880E-08F2C921362E}"/>
              </a:ext>
            </a:extLst>
          </p:cNvPr>
          <p:cNvSpPr>
            <a:spLocks noGrp="1"/>
          </p:cNvSpPr>
          <p:nvPr>
            <p:ph idx="1"/>
          </p:nvPr>
        </p:nvSpPr>
        <p:spPr>
          <a:xfrm>
            <a:off x="355418" y="1229524"/>
            <a:ext cx="8703733" cy="2356067"/>
          </a:xfrm>
        </p:spPr>
        <p:txBody>
          <a:bodyPr/>
          <a:lstStyle/>
          <a:p>
            <a:pPr>
              <a:spcBef>
                <a:spcPts val="640"/>
              </a:spcBef>
              <a:spcAft>
                <a:spcPts val="640"/>
              </a:spcAft>
              <a:buNone/>
              <a:defRPr/>
            </a:pPr>
            <a:endParaRPr lang="en-US" sz="2333" dirty="0">
              <a:solidFill>
                <a:srgbClr val="FF0000"/>
              </a:solidFill>
              <a:latin typeface="Calibri"/>
              <a:cs typeface="Calibri"/>
            </a:endParaRPr>
          </a:p>
          <a:p>
            <a:pPr>
              <a:buFont typeface="Arial" charset="0"/>
              <a:buNone/>
              <a:defRPr/>
            </a:pPr>
            <a:endParaRPr lang="en-US" sz="1920" dirty="0">
              <a:solidFill>
                <a:srgbClr val="404040"/>
              </a:solidFill>
            </a:endParaRPr>
          </a:p>
        </p:txBody>
      </p:sp>
      <p:sp>
        <p:nvSpPr>
          <p:cNvPr id="46085" name="Slide Number Placeholder 3">
            <a:extLst>
              <a:ext uri="{FF2B5EF4-FFF2-40B4-BE49-F238E27FC236}">
                <a16:creationId xmlns:a16="http://schemas.microsoft.com/office/drawing/2014/main" id="{2285AA4F-B43A-0A60-F57B-7C86E7F3A4EF}"/>
              </a:ext>
            </a:extLst>
          </p:cNvPr>
          <p:cNvSpPr txBox="1">
            <a:spLocks/>
          </p:cNvSpPr>
          <p:nvPr/>
        </p:nvSpPr>
        <p:spPr bwMode="auto">
          <a:xfrm>
            <a:off x="8725748" y="6888481"/>
            <a:ext cx="1044786" cy="48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975390" eaLnBrk="1" hangingPunct="1"/>
            <a:fld id="{D2D56A9A-E29A-4105-B715-60F344683D07}" type="slidenum">
              <a:rPr lang="en-US" altLang="en-US" sz="1000" dirty="0">
                <a:solidFill>
                  <a:srgbClr val="595959"/>
                </a:solidFill>
              </a:rPr>
              <a:pPr algn="ctr" defTabSz="975390" eaLnBrk="1" hangingPunct="1"/>
              <a:t>18</a:t>
            </a:fld>
            <a:endParaRPr lang="en-US" altLang="en-US" sz="1000" dirty="0">
              <a:solidFill>
                <a:srgbClr val="595959"/>
              </a:solidFill>
            </a:endParaRPr>
          </a:p>
        </p:txBody>
      </p:sp>
      <p:graphicFrame>
        <p:nvGraphicFramePr>
          <p:cNvPr id="4" name="Table 4">
            <a:extLst>
              <a:ext uri="{FF2B5EF4-FFF2-40B4-BE49-F238E27FC236}">
                <a16:creationId xmlns:a16="http://schemas.microsoft.com/office/drawing/2014/main" id="{5DBB587F-D743-4E15-9027-6A25ADFD110A}"/>
              </a:ext>
            </a:extLst>
          </p:cNvPr>
          <p:cNvGraphicFramePr>
            <a:graphicFrameLocks noGrp="1"/>
          </p:cNvGraphicFramePr>
          <p:nvPr>
            <p:extLst>
              <p:ext uri="{D42A27DB-BD31-4B8C-83A1-F6EECF244321}">
                <p14:modId xmlns:p14="http://schemas.microsoft.com/office/powerpoint/2010/main" val="3256367691"/>
              </p:ext>
            </p:extLst>
          </p:nvPr>
        </p:nvGraphicFramePr>
        <p:xfrm>
          <a:off x="493548" y="1281336"/>
          <a:ext cx="8703732" cy="5369560"/>
        </p:xfrm>
        <a:graphic>
          <a:graphicData uri="http://schemas.openxmlformats.org/drawingml/2006/table">
            <a:tbl>
              <a:tblPr firstRow="1" bandRow="1">
                <a:tableStyleId>{93296810-A885-4BE3-A3E7-6D5BEEA58F35}</a:tableStyleId>
              </a:tblPr>
              <a:tblGrid>
                <a:gridCol w="2059381">
                  <a:extLst>
                    <a:ext uri="{9D8B030D-6E8A-4147-A177-3AD203B41FA5}">
                      <a16:colId xmlns:a16="http://schemas.microsoft.com/office/drawing/2014/main" val="1769535809"/>
                    </a:ext>
                  </a:extLst>
                </a:gridCol>
                <a:gridCol w="6644351">
                  <a:extLst>
                    <a:ext uri="{9D8B030D-6E8A-4147-A177-3AD203B41FA5}">
                      <a16:colId xmlns:a16="http://schemas.microsoft.com/office/drawing/2014/main" val="1157650512"/>
                    </a:ext>
                  </a:extLst>
                </a:gridCol>
              </a:tblGrid>
              <a:tr h="370840">
                <a:tc>
                  <a:txBody>
                    <a:bodyPr/>
                    <a:lstStyle/>
                    <a:p>
                      <a:r>
                        <a:rPr lang="en-US" sz="1400" dirty="0">
                          <a:latin typeface="Calibri" panose="020F0502020204030204" pitchFamily="34" charset="0"/>
                          <a:cs typeface="Calibri" panose="020F0502020204030204" pitchFamily="34" charset="0"/>
                        </a:rPr>
                        <a:t>BIAS:</a:t>
                      </a:r>
                      <a:endParaRPr lang="it-IT" sz="1400" dirty="0">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400" dirty="0">
                          <a:latin typeface="Calibri" panose="020F0502020204030204" pitchFamily="34" charset="0"/>
                          <a:cs typeface="Calibri" panose="020F0502020204030204" pitchFamily="34" charset="0"/>
                        </a:rPr>
                        <a:t>What this means or may result in:</a:t>
                      </a:r>
                    </a:p>
                  </a:txBody>
                  <a:tcPr/>
                </a:tc>
                <a:extLst>
                  <a:ext uri="{0D108BD9-81ED-4DB2-BD59-A6C34878D82A}">
                    <a16:rowId xmlns:a16="http://schemas.microsoft.com/office/drawing/2014/main" val="2153512541"/>
                  </a:ext>
                </a:extLst>
              </a:tr>
              <a:tr h="1170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600" b="0" i="0" dirty="0">
                          <a:solidFill>
                            <a:srgbClr val="002967"/>
                          </a:solidFill>
                          <a:latin typeface="Calibri" panose="020F0502020204030204" pitchFamily="34" charset="0"/>
                          <a:ea typeface="ＭＳ Ｐゴシック" panose="020B0600070205080204" pitchFamily="34" charset="-128"/>
                          <a:cs typeface="Calibri" panose="020F0502020204030204" pitchFamily="34" charset="0"/>
                        </a:rPr>
                        <a:t>ANCHORING BIAS</a:t>
                      </a:r>
                      <a:endParaRPr lang="it-IT" sz="1600" i="0" dirty="0">
                        <a:solidFill>
                          <a:srgbClr val="002967"/>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Calibri"/>
                          <a:ea typeface="+mn-ea"/>
                          <a:cs typeface="Calibri"/>
                        </a:rPr>
                        <a:t>People sometimes over-rely on the first piece of information they hear.  This can give rise to b</a:t>
                      </a:r>
                      <a:r>
                        <a:rPr lang="en-IE" sz="1400" kern="1200" dirty="0" err="1">
                          <a:solidFill>
                            <a:schemeClr val="dk1"/>
                          </a:solidFill>
                          <a:latin typeface="Calibri"/>
                          <a:ea typeface="+mn-ea"/>
                          <a:cs typeface="Calibri"/>
                        </a:rPr>
                        <a:t>iased</a:t>
                      </a:r>
                      <a:r>
                        <a:rPr lang="en-IE" sz="1400" kern="1200" dirty="0">
                          <a:solidFill>
                            <a:schemeClr val="dk1"/>
                          </a:solidFill>
                          <a:latin typeface="Calibri"/>
                          <a:ea typeface="+mn-ea"/>
                          <a:cs typeface="Calibri"/>
                        </a:rPr>
                        <a:t> decisions toward previously acquired information.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IE" sz="1400" kern="1200" dirty="0">
                          <a:solidFill>
                            <a:schemeClr val="dk1"/>
                          </a:solidFill>
                          <a:latin typeface="Calibri"/>
                          <a:ea typeface="+mn-ea"/>
                          <a:cs typeface="Calibri"/>
                        </a:rPr>
                        <a:t>(Note: This bias is sometimes referred to as </a:t>
                      </a:r>
                      <a:r>
                        <a:rPr lang="en-IE" sz="1400" i="1" kern="1200" dirty="0">
                          <a:solidFill>
                            <a:schemeClr val="dk1"/>
                          </a:solidFill>
                          <a:latin typeface="Calibri"/>
                          <a:ea typeface="+mn-ea"/>
                          <a:cs typeface="Calibri"/>
                        </a:rPr>
                        <a:t>Anchoring and Adjustment</a:t>
                      </a:r>
                      <a:r>
                        <a:rPr lang="en-IE" sz="1400" kern="1200" dirty="0">
                          <a:solidFill>
                            <a:schemeClr val="dk1"/>
                          </a:solidFill>
                          <a:latin typeface="Calibri"/>
                          <a:ea typeface="+mn-ea"/>
                          <a:cs typeface="Calibri"/>
                        </a:rPr>
                        <a:t>, and it is sometimes called a heuristic.)</a:t>
                      </a:r>
                      <a:endParaRPr lang="en-US" sz="1400" kern="1200" dirty="0">
                        <a:solidFill>
                          <a:schemeClr val="dk1"/>
                        </a:solidFill>
                        <a:latin typeface="Calibri"/>
                        <a:ea typeface="+mn-ea"/>
                        <a:cs typeface="Calibri"/>
                      </a:endParaRPr>
                    </a:p>
                  </a:txBody>
                  <a:tcPr/>
                </a:tc>
                <a:extLst>
                  <a:ext uri="{0D108BD9-81ED-4DB2-BD59-A6C34878D82A}">
                    <a16:rowId xmlns:a16="http://schemas.microsoft.com/office/drawing/2014/main" val="334974394"/>
                  </a:ext>
                </a:extLst>
              </a:tr>
              <a:tr h="1170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600" b="0" i="0" dirty="0">
                          <a:solidFill>
                            <a:srgbClr val="002967"/>
                          </a:solidFill>
                          <a:latin typeface="Calibri" panose="020F0502020204030204" pitchFamily="34" charset="0"/>
                          <a:ea typeface="ＭＳ Ｐゴシック" panose="020B0600070205080204" pitchFamily="34" charset="-128"/>
                          <a:cs typeface="Calibri" panose="020F0502020204030204" pitchFamily="34" charset="0"/>
                        </a:rPr>
                        <a:t>AVAILABILITY BIAS</a:t>
                      </a:r>
                      <a:endParaRPr lang="en-US" sz="1600" b="0" i="0" cap="none" spc="0" dirty="0">
                        <a:ln/>
                        <a:solidFill>
                          <a:srgbClr val="002967"/>
                        </a:solidFill>
                        <a:effectLst/>
                        <a:latin typeface="Calibri" panose="020F0502020204030204" pitchFamily="34" charset="0"/>
                        <a:cs typeface="Calibri" panose="020F0502020204030204" pitchFamily="34" charset="0"/>
                      </a:endParaRPr>
                    </a:p>
                  </a:txBody>
                  <a:tcPr/>
                </a:tc>
                <a:tc>
                  <a:txBody>
                    <a:bodyPr/>
                    <a:lstStyle/>
                    <a:p>
                      <a:r>
                        <a:rPr lang="en-IE" sz="1400" kern="1200" dirty="0">
                          <a:solidFill>
                            <a:schemeClr val="dk1"/>
                          </a:solidFill>
                          <a:latin typeface="Calibri"/>
                          <a:ea typeface="+mn-ea"/>
                          <a:cs typeface="Calibri"/>
                        </a:rPr>
                        <a:t>This relates to the tendency to judge the frequency, importance, or likelihood of an event by the ease with which relevant instances of it come to mind. </a:t>
                      </a:r>
                      <a:r>
                        <a:rPr lang="en-US" sz="1400" kern="1200" dirty="0">
                          <a:solidFill>
                            <a:schemeClr val="dk1"/>
                          </a:solidFill>
                          <a:latin typeface="Calibri"/>
                          <a:ea typeface="+mn-ea"/>
                          <a:cs typeface="Calibri"/>
                        </a:rPr>
                        <a:t>People sometimes overestimate the importance of information that is readily available to them. </a:t>
                      </a:r>
                      <a:endParaRPr lang="en-IE" sz="1400" kern="1200" dirty="0">
                        <a:solidFill>
                          <a:schemeClr val="dk1"/>
                        </a:solidFill>
                        <a:latin typeface="Calibri"/>
                        <a:ea typeface="+mn-ea"/>
                        <a:cs typeface="Calibri"/>
                      </a:endParaRPr>
                    </a:p>
                  </a:txBody>
                  <a:tcPr/>
                </a:tc>
                <a:extLst>
                  <a:ext uri="{0D108BD9-81ED-4DB2-BD59-A6C34878D82A}">
                    <a16:rowId xmlns:a16="http://schemas.microsoft.com/office/drawing/2014/main" val="3397297991"/>
                  </a:ext>
                </a:extLst>
              </a:tr>
              <a:tr h="1170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i="0" dirty="0">
                          <a:solidFill>
                            <a:srgbClr val="002967"/>
                          </a:solidFill>
                          <a:latin typeface="Calibri" panose="020F0502020204030204" pitchFamily="34" charset="0"/>
                          <a:cs typeface="Calibri" panose="020F0502020204030204" pitchFamily="34" charset="0"/>
                        </a:rPr>
                        <a:t>PRESENT </a:t>
                      </a:r>
                      <a:r>
                        <a:rPr lang="en-US" altLang="en-US" sz="1600" b="0" i="0" dirty="0">
                          <a:solidFill>
                            <a:srgbClr val="002967"/>
                          </a:solidFill>
                          <a:latin typeface="Calibri" panose="020F0502020204030204" pitchFamily="34" charset="0"/>
                          <a:ea typeface="ＭＳ Ｐゴシック" panose="020B0600070205080204" pitchFamily="34" charset="-128"/>
                          <a:cs typeface="Calibri" panose="020F0502020204030204" pitchFamily="34" charset="0"/>
                        </a:rPr>
                        <a:t>BIAS</a:t>
                      </a:r>
                      <a:endParaRPr lang="it-IT" sz="1600" i="0" dirty="0">
                        <a:solidFill>
                          <a:srgbClr val="002967"/>
                        </a:solidFill>
                        <a:latin typeface="Calibri" panose="020F0502020204030204" pitchFamily="34" charset="0"/>
                        <a:cs typeface="Calibri" panose="020F0502020204030204" pitchFamily="34" charset="0"/>
                      </a:endParaRPr>
                    </a:p>
                  </a:txBody>
                  <a:tcPr/>
                </a:tc>
                <a:tc>
                  <a:txBody>
                    <a:bodyPr/>
                    <a:lstStyle/>
                    <a:p>
                      <a:r>
                        <a:rPr lang="en-US" sz="1400" dirty="0">
                          <a:latin typeface="Calibri" panose="020F0502020204030204" pitchFamily="34" charset="0"/>
                          <a:cs typeface="Calibri" panose="020F0502020204030204" pitchFamily="34" charset="0"/>
                        </a:rPr>
                        <a:t>The tendency to opt for a smaller present reward today than to wait for a larger future reward, in a trade-off situation.</a:t>
                      </a:r>
                    </a:p>
                  </a:txBody>
                  <a:tcPr/>
                </a:tc>
                <a:extLst>
                  <a:ext uri="{0D108BD9-81ED-4DB2-BD59-A6C34878D82A}">
                    <a16:rowId xmlns:a16="http://schemas.microsoft.com/office/drawing/2014/main" val="2488934413"/>
                  </a:ext>
                </a:extLst>
              </a:tr>
              <a:tr h="1170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600" i="0" dirty="0">
                          <a:solidFill>
                            <a:srgbClr val="002967"/>
                          </a:solidFill>
                          <a:latin typeface="Calibri" panose="020F0502020204030204" pitchFamily="34" charset="0"/>
                          <a:ea typeface="ＭＳ Ｐゴシック" panose="020B0600070205080204" pitchFamily="34" charset="-128"/>
                          <a:cs typeface="Calibri" panose="020F0502020204030204" pitchFamily="34" charset="0"/>
                        </a:rPr>
                        <a:t>RECENCY  </a:t>
                      </a:r>
                      <a:r>
                        <a:rPr lang="en-US" altLang="en-US" sz="1600" b="0" i="0" dirty="0">
                          <a:solidFill>
                            <a:srgbClr val="002967"/>
                          </a:solidFill>
                          <a:latin typeface="Calibri" panose="020F0502020204030204" pitchFamily="34" charset="0"/>
                          <a:ea typeface="ＭＳ Ｐゴシック" panose="020B0600070205080204" pitchFamily="34" charset="-128"/>
                          <a:cs typeface="Calibri" panose="020F0502020204030204" pitchFamily="34" charset="0"/>
                        </a:rPr>
                        <a:t>BIAS</a:t>
                      </a:r>
                      <a:endParaRPr lang="it-IT" sz="1600" i="0" dirty="0">
                        <a:solidFill>
                          <a:srgbClr val="002967"/>
                        </a:solidFill>
                        <a:latin typeface="Calibri" panose="020F0502020204030204" pitchFamily="34" charset="0"/>
                        <a:cs typeface="Calibri" panose="020F0502020204030204" pitchFamily="34" charset="0"/>
                      </a:endParaRPr>
                    </a:p>
                  </a:txBody>
                  <a:tcPr/>
                </a:tc>
                <a:tc>
                  <a:txBody>
                    <a:bodyPr/>
                    <a:lstStyle/>
                    <a:p>
                      <a:r>
                        <a:rPr lang="en-US" sz="1400" dirty="0">
                          <a:latin typeface="Calibri"/>
                          <a:cs typeface="Calibri"/>
                        </a:rPr>
                        <a:t>The tendency to weigh the most recent information more heavily than older data. </a:t>
                      </a:r>
                      <a:endParaRPr lang="it-IT"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162142509"/>
                  </a:ext>
                </a:extLst>
              </a:tr>
              <a:tr h="1170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600" i="0" dirty="0">
                          <a:solidFill>
                            <a:srgbClr val="002060"/>
                          </a:solidFill>
                          <a:latin typeface="Calibri" panose="020F0502020204030204" pitchFamily="34" charset="0"/>
                          <a:ea typeface="ＭＳ Ｐゴシック" panose="020B0600070205080204" pitchFamily="34" charset="-128"/>
                          <a:cs typeface="Calibri" panose="020F0502020204030204" pitchFamily="34" charset="0"/>
                        </a:rPr>
                        <a:t>KNOWLEDGE/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600" i="0" dirty="0">
                          <a:solidFill>
                            <a:srgbClr val="002060"/>
                          </a:solidFill>
                          <a:latin typeface="Calibri" panose="020F0502020204030204" pitchFamily="34" charset="0"/>
                          <a:ea typeface="ＭＳ Ｐゴシック" panose="020B0600070205080204" pitchFamily="34" charset="-128"/>
                          <a:cs typeface="Calibri" panose="020F0502020204030204" pitchFamily="34" charset="0"/>
                        </a:rPr>
                        <a:t>STATUS  QUO  </a:t>
                      </a:r>
                      <a:r>
                        <a:rPr lang="en-US" altLang="en-US" sz="1600" b="0" i="0" dirty="0">
                          <a:solidFill>
                            <a:srgbClr val="002967"/>
                          </a:solidFill>
                          <a:latin typeface="Calibri" panose="020F0502020204030204" pitchFamily="34" charset="0"/>
                          <a:ea typeface="ＭＳ Ｐゴシック" panose="020B0600070205080204" pitchFamily="34" charset="-128"/>
                          <a:cs typeface="Calibri" panose="020F0502020204030204" pitchFamily="34" charset="0"/>
                        </a:rPr>
                        <a:t>BIAS</a:t>
                      </a:r>
                      <a:endParaRPr lang="it-IT" sz="1600" i="0" dirty="0">
                        <a:solidFill>
                          <a:srgbClr val="002060"/>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400" kern="1200" dirty="0">
                          <a:solidFill>
                            <a:schemeClr val="dk1"/>
                          </a:solidFill>
                          <a:latin typeface="Calibri"/>
                          <a:ea typeface="+mn-ea"/>
                          <a:cs typeface="Calibri"/>
                        </a:rPr>
                        <a:t>The tendency to </a:t>
                      </a:r>
                      <a:r>
                        <a:rPr lang="en-US" sz="1400" kern="1200" dirty="0">
                          <a:solidFill>
                            <a:schemeClr val="dk1"/>
                          </a:solidFill>
                          <a:latin typeface="Calibri"/>
                          <a:ea typeface="+mn-ea"/>
                          <a:cs typeface="Calibri"/>
                        </a:rPr>
                        <a:t>systematically </a:t>
                      </a:r>
                      <a:r>
                        <a:rPr lang="en-IE" sz="1400" kern="1200" dirty="0">
                          <a:solidFill>
                            <a:schemeClr val="dk1"/>
                          </a:solidFill>
                          <a:latin typeface="Calibri"/>
                          <a:ea typeface="+mn-ea"/>
                          <a:cs typeface="Calibri"/>
                        </a:rPr>
                        <a:t>prefer the current state of affairs or </a:t>
                      </a:r>
                      <a:r>
                        <a:rPr lang="en-US" sz="1400" kern="1200" dirty="0">
                          <a:solidFill>
                            <a:schemeClr val="dk1"/>
                          </a:solidFill>
                          <a:latin typeface="Calibri"/>
                          <a:ea typeface="+mn-ea"/>
                          <a:cs typeface="Calibri"/>
                        </a:rPr>
                        <a:t>what is well-known over the unknown. </a:t>
                      </a:r>
                      <a:endParaRPr lang="en-IE" sz="1400" kern="1200" dirty="0">
                        <a:solidFill>
                          <a:schemeClr val="dk1"/>
                        </a:solidFill>
                        <a:latin typeface="Calibri"/>
                        <a:ea typeface="+mn-ea"/>
                        <a:cs typeface="Calibri"/>
                      </a:endParaRPr>
                    </a:p>
                  </a:txBody>
                  <a:tcPr/>
                </a:tc>
                <a:extLst>
                  <a:ext uri="{0D108BD9-81ED-4DB2-BD59-A6C34878D82A}">
                    <a16:rowId xmlns:a16="http://schemas.microsoft.com/office/drawing/2014/main" val="1722680088"/>
                  </a:ext>
                </a:extLst>
              </a:tr>
              <a:tr h="1170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i="0" dirty="0">
                          <a:solidFill>
                            <a:srgbClr val="002060"/>
                          </a:solidFill>
                          <a:latin typeface="Calibri" panose="020F0502020204030204" pitchFamily="34" charset="0"/>
                          <a:cs typeface="Calibri" panose="020F0502020204030204" pitchFamily="34" charset="0"/>
                        </a:rPr>
                        <a:t>GROUP-THINK </a:t>
                      </a:r>
                      <a:r>
                        <a:rPr lang="en-US" altLang="en-US" sz="1600" b="0" i="0" dirty="0">
                          <a:solidFill>
                            <a:srgbClr val="002967"/>
                          </a:solidFill>
                          <a:latin typeface="Calibri" panose="020F0502020204030204" pitchFamily="34" charset="0"/>
                          <a:ea typeface="ＭＳ Ｐゴシック" panose="020B0600070205080204" pitchFamily="34" charset="-128"/>
                          <a:cs typeface="Calibri" panose="020F0502020204030204" pitchFamily="34" charset="0"/>
                        </a:rPr>
                        <a:t>BIAS</a:t>
                      </a:r>
                      <a:endParaRPr lang="it-IT" sz="1600" i="0" dirty="0">
                        <a:solidFill>
                          <a:srgbClr val="002060"/>
                        </a:solidFill>
                        <a:latin typeface="Calibri" panose="020F0502020204030204" pitchFamily="34" charset="0"/>
                        <a:cs typeface="Calibri" panose="020F0502020204030204" pitchFamily="34" charset="0"/>
                      </a:endParaRPr>
                    </a:p>
                  </a:txBody>
                  <a:tcPr/>
                </a:tc>
                <a:tc>
                  <a:txBody>
                    <a:bodyPr/>
                    <a:lstStyle/>
                    <a:p>
                      <a:r>
                        <a:rPr lang="it-IT" sz="1400" kern="1200" dirty="0">
                          <a:solidFill>
                            <a:schemeClr val="dk1"/>
                          </a:solidFill>
                          <a:latin typeface="Calibri"/>
                          <a:ea typeface="+mn-ea"/>
                          <a:cs typeface="Calibri"/>
                        </a:rPr>
                        <a:t>Th</a:t>
                      </a:r>
                      <a:r>
                        <a:rPr lang="en-IE" sz="1400" kern="1200" dirty="0">
                          <a:solidFill>
                            <a:schemeClr val="dk1"/>
                          </a:solidFill>
                          <a:latin typeface="Calibri"/>
                          <a:ea typeface="+mn-ea"/>
                          <a:cs typeface="Calibri"/>
                        </a:rPr>
                        <a:t>e practice of thinking or making decisions as a group – this can result in unchallenged, poor-quality decision-making.</a:t>
                      </a:r>
                    </a:p>
                    <a:p>
                      <a:r>
                        <a:rPr lang="en-GB" sz="1400" kern="1200" dirty="0">
                          <a:solidFill>
                            <a:schemeClr val="dk1"/>
                          </a:solidFill>
                          <a:latin typeface="Calibri"/>
                          <a:ea typeface="+mn-ea"/>
                          <a:cs typeface="Calibri"/>
                        </a:rPr>
                        <a:t>(This is also described as the psychological phenomenon that occurs within a group of people in which the desire for harmony or conformity results in irrational or dysfunctional decision-making outcomes.) </a:t>
                      </a:r>
                      <a:endParaRPr lang="it-IT" sz="1400" kern="1200" dirty="0">
                        <a:solidFill>
                          <a:schemeClr val="dk1"/>
                        </a:solidFill>
                        <a:latin typeface="Calibri"/>
                        <a:ea typeface="+mn-ea"/>
                        <a:cs typeface="Calibri"/>
                      </a:endParaRPr>
                    </a:p>
                  </a:txBody>
                  <a:tcPr/>
                </a:tc>
                <a:extLst>
                  <a:ext uri="{0D108BD9-81ED-4DB2-BD59-A6C34878D82A}">
                    <a16:rowId xmlns:a16="http://schemas.microsoft.com/office/drawing/2014/main" val="2594141996"/>
                  </a:ext>
                </a:extLst>
              </a:tr>
              <a:tr h="1170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i="0" dirty="0">
                          <a:solidFill>
                            <a:srgbClr val="002060"/>
                          </a:solidFill>
                          <a:latin typeface="Calibri" panose="020F0502020204030204" pitchFamily="34" charset="0"/>
                          <a:cs typeface="Calibri" panose="020F0502020204030204" pitchFamily="34" charset="0"/>
                        </a:rPr>
                        <a:t>IN-GROUP </a:t>
                      </a:r>
                      <a:r>
                        <a:rPr lang="en-US" altLang="en-US" sz="1600" b="0" i="0" dirty="0">
                          <a:solidFill>
                            <a:srgbClr val="002967"/>
                          </a:solidFill>
                          <a:latin typeface="Calibri" panose="020F0502020204030204" pitchFamily="34" charset="0"/>
                          <a:ea typeface="ＭＳ Ｐゴシック" panose="020B0600070205080204" pitchFamily="34" charset="-128"/>
                          <a:cs typeface="Calibri" panose="020F0502020204030204" pitchFamily="34" charset="0"/>
                        </a:rPr>
                        <a:t>BIAS</a:t>
                      </a:r>
                      <a:endParaRPr lang="it-IT" sz="1600" i="0" dirty="0">
                        <a:solidFill>
                          <a:srgbClr val="002060"/>
                        </a:solidFill>
                        <a:latin typeface="Calibri" panose="020F0502020204030204" pitchFamily="34" charset="0"/>
                        <a:cs typeface="Calibri" panose="020F0502020204030204" pitchFamily="34" charset="0"/>
                      </a:endParaRPr>
                    </a:p>
                  </a:txBody>
                  <a:tcPr/>
                </a:tc>
                <a:tc>
                  <a:txBody>
                    <a:bodyPr/>
                    <a:lstStyle/>
                    <a:p>
                      <a:r>
                        <a:rPr lang="en-US" sz="1400" kern="1200" dirty="0">
                          <a:solidFill>
                            <a:schemeClr val="dk1"/>
                          </a:solidFill>
                          <a:latin typeface="Calibri"/>
                          <a:ea typeface="+mn-ea"/>
                          <a:cs typeface="Calibri"/>
                        </a:rPr>
                        <a:t>The tendency to favor one’s own group above that of others. </a:t>
                      </a:r>
                      <a:r>
                        <a:rPr lang="en-GB" sz="1400" kern="1200" dirty="0">
                          <a:solidFill>
                            <a:schemeClr val="dk1"/>
                          </a:solidFill>
                          <a:latin typeface="Calibri"/>
                          <a:ea typeface="+mn-ea"/>
                          <a:cs typeface="Calibri"/>
                        </a:rPr>
                        <a:t>This can result in a tendency for people to </a:t>
                      </a:r>
                      <a:r>
                        <a:rPr lang="en-GB" sz="1400" dirty="0">
                          <a:latin typeface="Calibri"/>
                          <a:cs typeface="Calibri"/>
                        </a:rPr>
                        <a:t>give preferential treatment to others they perceive to be members of their own group.</a:t>
                      </a:r>
                      <a:endParaRPr lang="it-IT" sz="1400" dirty="0">
                        <a:latin typeface="Calibri"/>
                        <a:cs typeface="Calibri"/>
                      </a:endParaRPr>
                    </a:p>
                  </a:txBody>
                  <a:tcPr/>
                </a:tc>
                <a:extLst>
                  <a:ext uri="{0D108BD9-81ED-4DB2-BD59-A6C34878D82A}">
                    <a16:rowId xmlns:a16="http://schemas.microsoft.com/office/drawing/2014/main" val="2944916282"/>
                  </a:ext>
                </a:extLst>
              </a:tr>
            </a:tbl>
          </a:graphicData>
        </a:graphic>
      </p:graphicFrame>
    </p:spTree>
    <p:extLst>
      <p:ext uri="{BB962C8B-B14F-4D97-AF65-F5344CB8AC3E}">
        <p14:creationId xmlns:p14="http://schemas.microsoft.com/office/powerpoint/2010/main" val="4144054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a:extLst>
              <a:ext uri="{FF2B5EF4-FFF2-40B4-BE49-F238E27FC236}">
                <a16:creationId xmlns:a16="http://schemas.microsoft.com/office/drawing/2014/main" id="{0390B2BF-0CDC-2B68-28AE-47230FD45942}"/>
              </a:ext>
            </a:extLst>
          </p:cNvPr>
          <p:cNvSpPr>
            <a:spLocks noGrp="1"/>
          </p:cNvSpPr>
          <p:nvPr>
            <p:ph type="title"/>
          </p:nvPr>
        </p:nvSpPr>
        <p:spPr>
          <a:xfrm>
            <a:off x="3076599" y="368520"/>
            <a:ext cx="8290560" cy="809414"/>
          </a:xfrm>
        </p:spPr>
        <p:txBody>
          <a:bodyPr/>
          <a:lstStyle/>
          <a:p>
            <a:r>
              <a:rPr lang="en-US" sz="2800" dirty="0"/>
              <a:t>Examples of Cognitive Biases, cont’d</a:t>
            </a:r>
            <a:endParaRPr lang="en-US" altLang="en-US" sz="2560" dirty="0">
              <a:ea typeface="ＭＳ Ｐゴシック" panose="020B0600070205080204" pitchFamily="34" charset="-128"/>
            </a:endParaRPr>
          </a:p>
        </p:txBody>
      </p:sp>
      <p:sp>
        <p:nvSpPr>
          <p:cNvPr id="3" name="Content Placeholder 2">
            <a:extLst>
              <a:ext uri="{FF2B5EF4-FFF2-40B4-BE49-F238E27FC236}">
                <a16:creationId xmlns:a16="http://schemas.microsoft.com/office/drawing/2014/main" id="{6B0637AD-6E09-800C-880E-08F2C921362E}"/>
              </a:ext>
            </a:extLst>
          </p:cNvPr>
          <p:cNvSpPr>
            <a:spLocks noGrp="1"/>
          </p:cNvSpPr>
          <p:nvPr>
            <p:ph idx="1"/>
          </p:nvPr>
        </p:nvSpPr>
        <p:spPr>
          <a:xfrm>
            <a:off x="355418" y="1229524"/>
            <a:ext cx="8703733" cy="2356067"/>
          </a:xfrm>
        </p:spPr>
        <p:txBody>
          <a:bodyPr/>
          <a:lstStyle/>
          <a:p>
            <a:pPr>
              <a:spcBef>
                <a:spcPts val="640"/>
              </a:spcBef>
              <a:spcAft>
                <a:spcPts val="640"/>
              </a:spcAft>
              <a:buNone/>
              <a:defRPr/>
            </a:pPr>
            <a:endParaRPr lang="en-US" sz="2333" dirty="0">
              <a:solidFill>
                <a:srgbClr val="FF0000"/>
              </a:solidFill>
              <a:latin typeface="Calibri"/>
              <a:cs typeface="Calibri"/>
            </a:endParaRPr>
          </a:p>
          <a:p>
            <a:pPr>
              <a:buFont typeface="Arial" charset="0"/>
              <a:buNone/>
              <a:defRPr/>
            </a:pPr>
            <a:endParaRPr lang="en-US" sz="1920" dirty="0">
              <a:solidFill>
                <a:srgbClr val="404040"/>
              </a:solidFill>
            </a:endParaRPr>
          </a:p>
        </p:txBody>
      </p:sp>
      <p:sp>
        <p:nvSpPr>
          <p:cNvPr id="46085" name="Slide Number Placeholder 3">
            <a:extLst>
              <a:ext uri="{FF2B5EF4-FFF2-40B4-BE49-F238E27FC236}">
                <a16:creationId xmlns:a16="http://schemas.microsoft.com/office/drawing/2014/main" id="{2285AA4F-B43A-0A60-F57B-7C86E7F3A4EF}"/>
              </a:ext>
            </a:extLst>
          </p:cNvPr>
          <p:cNvSpPr txBox="1">
            <a:spLocks/>
          </p:cNvSpPr>
          <p:nvPr/>
        </p:nvSpPr>
        <p:spPr bwMode="auto">
          <a:xfrm>
            <a:off x="8725748" y="6888481"/>
            <a:ext cx="1044786" cy="48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975390" eaLnBrk="1" hangingPunct="1"/>
            <a:fld id="{D2D56A9A-E29A-4105-B715-60F344683D07}" type="slidenum">
              <a:rPr lang="en-US" altLang="en-US" sz="1000" dirty="0">
                <a:solidFill>
                  <a:srgbClr val="595959"/>
                </a:solidFill>
              </a:rPr>
              <a:pPr algn="ctr" defTabSz="975390" eaLnBrk="1" hangingPunct="1"/>
              <a:t>19</a:t>
            </a:fld>
            <a:endParaRPr lang="en-US" altLang="en-US" sz="1000" dirty="0">
              <a:solidFill>
                <a:srgbClr val="595959"/>
              </a:solidFill>
            </a:endParaRPr>
          </a:p>
        </p:txBody>
      </p:sp>
      <p:graphicFrame>
        <p:nvGraphicFramePr>
          <p:cNvPr id="4" name="Table 4">
            <a:extLst>
              <a:ext uri="{FF2B5EF4-FFF2-40B4-BE49-F238E27FC236}">
                <a16:creationId xmlns:a16="http://schemas.microsoft.com/office/drawing/2014/main" id="{5DBB587F-D743-4E15-9027-6A25ADFD110A}"/>
              </a:ext>
            </a:extLst>
          </p:cNvPr>
          <p:cNvGraphicFramePr>
            <a:graphicFrameLocks noGrp="1"/>
          </p:cNvGraphicFramePr>
          <p:nvPr>
            <p:extLst>
              <p:ext uri="{D42A27DB-BD31-4B8C-83A1-F6EECF244321}">
                <p14:modId xmlns:p14="http://schemas.microsoft.com/office/powerpoint/2010/main" val="800362390"/>
              </p:ext>
            </p:extLst>
          </p:nvPr>
        </p:nvGraphicFramePr>
        <p:xfrm>
          <a:off x="493548" y="1281336"/>
          <a:ext cx="8703732" cy="5400040"/>
        </p:xfrm>
        <a:graphic>
          <a:graphicData uri="http://schemas.openxmlformats.org/drawingml/2006/table">
            <a:tbl>
              <a:tblPr firstRow="1" bandRow="1">
                <a:tableStyleId>{93296810-A885-4BE3-A3E7-6D5BEEA58F35}</a:tableStyleId>
              </a:tblPr>
              <a:tblGrid>
                <a:gridCol w="2059381">
                  <a:extLst>
                    <a:ext uri="{9D8B030D-6E8A-4147-A177-3AD203B41FA5}">
                      <a16:colId xmlns:a16="http://schemas.microsoft.com/office/drawing/2014/main" val="1769535809"/>
                    </a:ext>
                  </a:extLst>
                </a:gridCol>
                <a:gridCol w="6644351">
                  <a:extLst>
                    <a:ext uri="{9D8B030D-6E8A-4147-A177-3AD203B41FA5}">
                      <a16:colId xmlns:a16="http://schemas.microsoft.com/office/drawing/2014/main" val="1157650512"/>
                    </a:ext>
                  </a:extLst>
                </a:gridCol>
              </a:tblGrid>
              <a:tr h="370840">
                <a:tc>
                  <a:txBody>
                    <a:bodyPr/>
                    <a:lstStyle/>
                    <a:p>
                      <a:r>
                        <a:rPr lang="en-US" sz="1400" dirty="0">
                          <a:latin typeface="Calibri" panose="020F0502020204030204" pitchFamily="34" charset="0"/>
                          <a:cs typeface="Calibri" panose="020F0502020204030204" pitchFamily="34" charset="0"/>
                        </a:rPr>
                        <a:t>BIAS:</a:t>
                      </a:r>
                      <a:endParaRPr lang="it-IT" sz="1400" dirty="0">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400" dirty="0">
                          <a:latin typeface="Calibri" panose="020F0502020204030204" pitchFamily="34" charset="0"/>
                          <a:cs typeface="Calibri" panose="020F0502020204030204" pitchFamily="34" charset="0"/>
                        </a:rPr>
                        <a:t>What this means or may result in:</a:t>
                      </a:r>
                    </a:p>
                  </a:txBody>
                  <a:tcPr/>
                </a:tc>
                <a:extLst>
                  <a:ext uri="{0D108BD9-81ED-4DB2-BD59-A6C34878D82A}">
                    <a16:rowId xmlns:a16="http://schemas.microsoft.com/office/drawing/2014/main" val="2153512541"/>
                  </a:ext>
                </a:extLst>
              </a:tr>
              <a:tr h="1170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i="0" dirty="0">
                          <a:solidFill>
                            <a:srgbClr val="002060"/>
                          </a:solidFill>
                          <a:latin typeface="Calibri" panose="020F0502020204030204" pitchFamily="34" charset="0"/>
                          <a:cs typeface="Calibri" panose="020F0502020204030204" pitchFamily="34" charset="0"/>
                        </a:rPr>
                        <a:t>CONFIRMATION </a:t>
                      </a:r>
                      <a:r>
                        <a:rPr lang="en-US" altLang="en-US" sz="1600" b="0" i="0" dirty="0">
                          <a:solidFill>
                            <a:srgbClr val="002967"/>
                          </a:solidFill>
                          <a:latin typeface="Calibri" panose="020F0502020204030204" pitchFamily="34" charset="0"/>
                          <a:ea typeface="ＭＳ Ｐゴシック" panose="020B0600070205080204" pitchFamily="34" charset="-128"/>
                          <a:cs typeface="Calibri" panose="020F0502020204030204" pitchFamily="34" charset="0"/>
                        </a:rPr>
                        <a:t>BIAS</a:t>
                      </a:r>
                      <a:endParaRPr lang="it-IT" sz="1600" i="0" dirty="0">
                        <a:solidFill>
                          <a:srgbClr val="002060"/>
                        </a:solidFill>
                        <a:latin typeface="Calibri" panose="020F0502020204030204" pitchFamily="34" charset="0"/>
                        <a:cs typeface="Calibri" panose="020F0502020204030204" pitchFamily="34" charset="0"/>
                      </a:endParaRPr>
                    </a:p>
                  </a:txBody>
                  <a:tcPr/>
                </a:tc>
                <a:tc>
                  <a:txBody>
                    <a:bodyPr/>
                    <a:lstStyle/>
                    <a:p>
                      <a:r>
                        <a:rPr lang="en-IE" sz="1400" kern="1200" dirty="0">
                          <a:solidFill>
                            <a:schemeClr val="dk1"/>
                          </a:solidFill>
                          <a:latin typeface="Calibri"/>
                          <a:ea typeface="+mn-ea"/>
                          <a:cs typeface="Calibri"/>
                        </a:rPr>
                        <a:t>The tendency to select, interpret, focus on and remember information in a way that confirms one’s preconceptions, views or expectations.  </a:t>
                      </a:r>
                    </a:p>
                  </a:txBody>
                  <a:tcPr/>
                </a:tc>
                <a:extLst>
                  <a:ext uri="{0D108BD9-81ED-4DB2-BD59-A6C34878D82A}">
                    <a16:rowId xmlns:a16="http://schemas.microsoft.com/office/drawing/2014/main" val="2488934413"/>
                  </a:ext>
                </a:extLst>
              </a:tr>
              <a:tr h="1170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i="0" dirty="0">
                          <a:solidFill>
                            <a:srgbClr val="002060"/>
                          </a:solidFill>
                          <a:latin typeface="Calibri" panose="020F0502020204030204" pitchFamily="34" charset="0"/>
                          <a:cs typeface="Calibri" panose="020F0502020204030204" pitchFamily="34" charset="0"/>
                        </a:rPr>
                        <a:t>CONJUNCTION FALLACY</a:t>
                      </a:r>
                    </a:p>
                  </a:txBody>
                  <a:tcPr/>
                </a:tc>
                <a:tc>
                  <a:txBody>
                    <a:bodyPr/>
                    <a:lstStyle/>
                    <a:p>
                      <a:r>
                        <a:rPr lang="en-IE" sz="1400" kern="1200" dirty="0">
                          <a:solidFill>
                            <a:schemeClr val="dk1"/>
                          </a:solidFill>
                          <a:latin typeface="Calibri"/>
                          <a:ea typeface="+mn-ea"/>
                          <a:cs typeface="Calibri"/>
                        </a:rPr>
                        <a:t>The tendency to consider a combination of conditions more likely than only one of those conditions. This can result in an assumption that </a:t>
                      </a:r>
                      <a:r>
                        <a:rPr lang="en-GB" sz="1400" kern="1200" dirty="0">
                          <a:solidFill>
                            <a:schemeClr val="dk1"/>
                          </a:solidFill>
                          <a:latin typeface="Calibri"/>
                          <a:ea typeface="+mn-ea"/>
                          <a:cs typeface="Calibri"/>
                        </a:rPr>
                        <a:t>specific conditions are more probable than a more general version of those same conditions.</a:t>
                      </a:r>
                      <a:endParaRPr lang="it-IT" sz="1400" kern="1200" dirty="0">
                        <a:solidFill>
                          <a:schemeClr val="dk1"/>
                        </a:solidFill>
                        <a:latin typeface="Calibri"/>
                        <a:ea typeface="+mn-ea"/>
                        <a:cs typeface="Calibri"/>
                      </a:endParaRPr>
                    </a:p>
                  </a:txBody>
                  <a:tcPr/>
                </a:tc>
                <a:extLst>
                  <a:ext uri="{0D108BD9-81ED-4DB2-BD59-A6C34878D82A}">
                    <a16:rowId xmlns:a16="http://schemas.microsoft.com/office/drawing/2014/main" val="2162142509"/>
                  </a:ext>
                </a:extLst>
              </a:tr>
              <a:tr h="1170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i="0" dirty="0">
                          <a:solidFill>
                            <a:srgbClr val="002060"/>
                          </a:solidFill>
                          <a:latin typeface="Calibri" panose="020F0502020204030204" pitchFamily="34" charset="0"/>
                          <a:cs typeface="Calibri" panose="020F0502020204030204" pitchFamily="34" charset="0"/>
                        </a:rPr>
                        <a:t>SUNK-COST FALLACY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400" kern="1200" dirty="0">
                          <a:solidFill>
                            <a:schemeClr val="dk1"/>
                          </a:solidFill>
                          <a:latin typeface="Calibri"/>
                          <a:ea typeface="+mn-ea"/>
                          <a:cs typeface="Calibri"/>
                        </a:rPr>
                        <a:t>The tendency to consistently continue a chosen course or an investment with negative outcomes rather than alter it.  </a:t>
                      </a:r>
                      <a:r>
                        <a:rPr lang="en-GB" sz="1400" dirty="0">
                          <a:latin typeface="Calibri"/>
                          <a:cs typeface="Calibri"/>
                        </a:rPr>
                        <a:t>Sometimes, people justify increased investment in a decision, based on the cumulative prior investment.</a:t>
                      </a:r>
                      <a:endParaRPr lang="it-IT" sz="1400" dirty="0">
                        <a:latin typeface="Calibri"/>
                        <a:cs typeface="Calibri"/>
                      </a:endParaRPr>
                    </a:p>
                  </a:txBody>
                  <a:tcPr/>
                </a:tc>
                <a:extLst>
                  <a:ext uri="{0D108BD9-81ED-4DB2-BD59-A6C34878D82A}">
                    <a16:rowId xmlns:a16="http://schemas.microsoft.com/office/drawing/2014/main" val="1722680088"/>
                  </a:ext>
                </a:extLst>
              </a:tr>
              <a:tr h="1170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i="0" dirty="0">
                          <a:solidFill>
                            <a:srgbClr val="002060"/>
                          </a:solidFill>
                          <a:latin typeface="Calibri" panose="020F0502020204030204" pitchFamily="34" charset="0"/>
                          <a:cs typeface="Calibri" panose="020F0502020204030204" pitchFamily="34" charset="0"/>
                        </a:rPr>
                        <a:t>BANDWAGON EFFECT</a:t>
                      </a:r>
                    </a:p>
                  </a:txBody>
                  <a:tcPr/>
                </a:tc>
                <a:tc>
                  <a:txBody>
                    <a:bodyPr/>
                    <a:lstStyle/>
                    <a:p>
                      <a:r>
                        <a:rPr lang="en-IE" sz="1400" kern="1200" dirty="0">
                          <a:solidFill>
                            <a:schemeClr val="dk1"/>
                          </a:solidFill>
                          <a:latin typeface="Calibri"/>
                          <a:ea typeface="+mn-ea"/>
                          <a:cs typeface="Calibri"/>
                        </a:rPr>
                        <a:t>The tendency to adopt beliefs and </a:t>
                      </a:r>
                      <a:r>
                        <a:rPr lang="en-IE" sz="1400" kern="1200" dirty="0" err="1">
                          <a:solidFill>
                            <a:schemeClr val="dk1"/>
                          </a:solidFill>
                          <a:latin typeface="Calibri"/>
                          <a:ea typeface="+mn-ea"/>
                          <a:cs typeface="Calibri"/>
                        </a:rPr>
                        <a:t>behaviors</a:t>
                      </a:r>
                      <a:r>
                        <a:rPr lang="en-IE" sz="1400" kern="1200" dirty="0">
                          <a:solidFill>
                            <a:schemeClr val="dk1"/>
                          </a:solidFill>
                          <a:latin typeface="Calibri"/>
                          <a:ea typeface="+mn-ea"/>
                          <a:cs typeface="Calibri"/>
                        </a:rPr>
                        <a:t> when they have already been adopted by others.  </a:t>
                      </a:r>
                      <a:endParaRPr lang="it-IT" sz="1400" kern="1200" dirty="0">
                        <a:solidFill>
                          <a:schemeClr val="dk1"/>
                        </a:solidFill>
                        <a:latin typeface="Calibri"/>
                        <a:ea typeface="+mn-ea"/>
                        <a:cs typeface="Calibri"/>
                      </a:endParaRPr>
                    </a:p>
                  </a:txBody>
                  <a:tcPr/>
                </a:tc>
                <a:extLst>
                  <a:ext uri="{0D108BD9-81ED-4DB2-BD59-A6C34878D82A}">
                    <a16:rowId xmlns:a16="http://schemas.microsoft.com/office/drawing/2014/main" val="1485947051"/>
                  </a:ext>
                </a:extLst>
              </a:tr>
              <a:tr h="1170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i="0" dirty="0">
                          <a:solidFill>
                            <a:srgbClr val="002060"/>
                          </a:solidFill>
                          <a:latin typeface="Calibri" panose="020F0502020204030204" pitchFamily="34" charset="0"/>
                          <a:cs typeface="Calibri" panose="020F0502020204030204" pitchFamily="34" charset="0"/>
                        </a:rPr>
                        <a:t>LOUDEST VOICE </a:t>
                      </a:r>
                      <a:r>
                        <a:rPr lang="en-US" altLang="en-US" sz="1600" b="0" i="0" dirty="0">
                          <a:solidFill>
                            <a:srgbClr val="002967"/>
                          </a:solidFill>
                          <a:latin typeface="Calibri" panose="020F0502020204030204" pitchFamily="34" charset="0"/>
                          <a:ea typeface="ＭＳ Ｐゴシック" panose="020B0600070205080204" pitchFamily="34" charset="-128"/>
                          <a:cs typeface="Calibri" panose="020F0502020204030204" pitchFamily="34" charset="0"/>
                        </a:rPr>
                        <a:t>BIAS</a:t>
                      </a:r>
                      <a:endParaRPr lang="it-IT" sz="1600" i="0" dirty="0">
                        <a:solidFill>
                          <a:srgbClr val="002060"/>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latin typeface="Calibri"/>
                          <a:cs typeface="Calibri"/>
                        </a:rPr>
                        <a:t>The tendency for loudest voices in a meeting to dominate discussions,  driving away other participants who have as much (or more) to contribute, but don't want to participate in a shouting match.</a:t>
                      </a:r>
                      <a:endParaRPr lang="it-IT" sz="1400" dirty="0">
                        <a:latin typeface="Calibri"/>
                        <a:cs typeface="Calibri"/>
                      </a:endParaRPr>
                    </a:p>
                  </a:txBody>
                  <a:tcPr/>
                </a:tc>
                <a:extLst>
                  <a:ext uri="{0D108BD9-81ED-4DB2-BD59-A6C34878D82A}">
                    <a16:rowId xmlns:a16="http://schemas.microsoft.com/office/drawing/2014/main" val="1104265355"/>
                  </a:ext>
                </a:extLst>
              </a:tr>
              <a:tr h="1170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600" i="0" kern="1200" dirty="0">
                          <a:solidFill>
                            <a:srgbClr val="002060"/>
                          </a:solidFill>
                          <a:latin typeface="Calibri" panose="020F0502020204030204" pitchFamily="34" charset="0"/>
                          <a:ea typeface="+mn-ea"/>
                          <a:cs typeface="Calibri" panose="020F0502020204030204" pitchFamily="34" charset="0"/>
                          <a:sym typeface="Arial"/>
                        </a:rPr>
                        <a:t>FUNDAMENTAL ATTRIBUTION ERROR</a:t>
                      </a:r>
                    </a:p>
                  </a:txBody>
                  <a:tcPr/>
                </a:tc>
                <a:tc>
                  <a:txBody>
                    <a:bodyPr/>
                    <a:lstStyle/>
                    <a:p>
                      <a:r>
                        <a:rPr lang="en-GB" sz="1400" dirty="0">
                          <a:latin typeface="Calibri"/>
                          <a:cs typeface="Calibri"/>
                        </a:rPr>
                        <a:t>The tendency for people to over-emphasize personality-based explanations for behaviours observed in others while under-emphasizing the role and power of situational</a:t>
                      </a:r>
                    </a:p>
                    <a:p>
                      <a:r>
                        <a:rPr lang="en-GB" sz="1400" dirty="0">
                          <a:latin typeface="Calibri"/>
                          <a:cs typeface="Calibri"/>
                        </a:rPr>
                        <a:t>influences on the same behaviour.   </a:t>
                      </a:r>
                      <a:endParaRPr lang="it-IT" sz="1400" dirty="0">
                        <a:latin typeface="Calibri"/>
                        <a:cs typeface="Calibri"/>
                      </a:endParaRPr>
                    </a:p>
                  </a:txBody>
                  <a:tcPr/>
                </a:tc>
                <a:extLst>
                  <a:ext uri="{0D108BD9-81ED-4DB2-BD59-A6C34878D82A}">
                    <a16:rowId xmlns:a16="http://schemas.microsoft.com/office/drawing/2014/main" val="751963722"/>
                  </a:ext>
                </a:extLst>
              </a:tr>
              <a:tr h="1170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i="0" dirty="0">
                          <a:solidFill>
                            <a:srgbClr val="002060"/>
                          </a:solidFill>
                          <a:latin typeface="Calibri" panose="020F0502020204030204" pitchFamily="34" charset="0"/>
                          <a:cs typeface="Calibri" panose="020F0502020204030204" pitchFamily="34" charset="0"/>
                        </a:rPr>
                        <a:t>INFORMATION </a:t>
                      </a:r>
                      <a:r>
                        <a:rPr lang="en-US" altLang="en-US" sz="1600" b="0" i="0" dirty="0">
                          <a:solidFill>
                            <a:srgbClr val="002967"/>
                          </a:solidFill>
                          <a:latin typeface="Calibri" panose="020F0502020204030204" pitchFamily="34" charset="0"/>
                          <a:ea typeface="ＭＳ Ｐゴシック" panose="020B0600070205080204" pitchFamily="34" charset="-128"/>
                          <a:cs typeface="Calibri" panose="020F0502020204030204" pitchFamily="34" charset="0"/>
                        </a:rPr>
                        <a:t>BIAS</a:t>
                      </a:r>
                      <a:endParaRPr lang="it-IT" sz="1600" i="0" dirty="0">
                        <a:solidFill>
                          <a:srgbClr val="002060"/>
                        </a:solidFill>
                        <a:latin typeface="Calibri" panose="020F0502020204030204" pitchFamily="34" charset="0"/>
                        <a:cs typeface="Calibri" panose="020F0502020204030204" pitchFamily="34" charset="0"/>
                      </a:endParaRPr>
                    </a:p>
                  </a:txBody>
                  <a:tcPr/>
                </a:tc>
                <a:tc>
                  <a:txBody>
                    <a:bodyPr/>
                    <a:lstStyle/>
                    <a:p>
                      <a:r>
                        <a:rPr lang="en-GB" sz="1400" dirty="0">
                          <a:latin typeface="Calibri"/>
                          <a:cs typeface="Calibri"/>
                        </a:rPr>
                        <a:t>The tendency to seek information when it does not impact the outcome.</a:t>
                      </a:r>
                      <a:endParaRPr lang="it-IT" sz="1400" dirty="0">
                        <a:latin typeface="Calibri"/>
                        <a:cs typeface="Calibri"/>
                      </a:endParaRPr>
                    </a:p>
                  </a:txBody>
                  <a:tcPr/>
                </a:tc>
                <a:extLst>
                  <a:ext uri="{0D108BD9-81ED-4DB2-BD59-A6C34878D82A}">
                    <a16:rowId xmlns:a16="http://schemas.microsoft.com/office/drawing/2014/main" val="4191643266"/>
                  </a:ext>
                </a:extLst>
              </a:tr>
              <a:tr h="1170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i="0" dirty="0">
                          <a:solidFill>
                            <a:srgbClr val="002060"/>
                          </a:solidFill>
                          <a:latin typeface="Calibri" panose="020F0502020204030204" pitchFamily="34" charset="0"/>
                          <a:cs typeface="Calibri" panose="020F0502020204030204" pitchFamily="34" charset="0"/>
                        </a:rPr>
                        <a:t>OUTCOME </a:t>
                      </a:r>
                      <a:r>
                        <a:rPr lang="en-US" altLang="en-US" sz="1600" b="0" i="0" dirty="0">
                          <a:solidFill>
                            <a:srgbClr val="002967"/>
                          </a:solidFill>
                          <a:latin typeface="Calibri" panose="020F0502020204030204" pitchFamily="34" charset="0"/>
                          <a:ea typeface="ＭＳ Ｐゴシック" panose="020B0600070205080204" pitchFamily="34" charset="-128"/>
                          <a:cs typeface="Calibri" panose="020F0502020204030204" pitchFamily="34" charset="0"/>
                        </a:rPr>
                        <a:t>BIAS</a:t>
                      </a:r>
                      <a:endParaRPr lang="it-IT" sz="1600" i="0" dirty="0">
                        <a:solidFill>
                          <a:srgbClr val="002060"/>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400" kern="1200" dirty="0">
                          <a:solidFill>
                            <a:schemeClr val="dk1"/>
                          </a:solidFill>
                          <a:latin typeface="Calibri"/>
                          <a:ea typeface="+mn-ea"/>
                          <a:cs typeface="Calibri"/>
                        </a:rPr>
                        <a:t>The tendency to evaluate a decision based on its outcome rather than on the factors that led to the decision. This is essentially about judging the quality of a decision by how well things turned out, without considering how thoughtfully those decisions were made.</a:t>
                      </a:r>
                    </a:p>
                  </a:txBody>
                  <a:tcPr/>
                </a:tc>
                <a:extLst>
                  <a:ext uri="{0D108BD9-81ED-4DB2-BD59-A6C34878D82A}">
                    <a16:rowId xmlns:a16="http://schemas.microsoft.com/office/drawing/2014/main" val="406198129"/>
                  </a:ext>
                </a:extLst>
              </a:tr>
            </a:tbl>
          </a:graphicData>
        </a:graphic>
      </p:graphicFrame>
    </p:spTree>
    <p:extLst>
      <p:ext uri="{BB962C8B-B14F-4D97-AF65-F5344CB8AC3E}">
        <p14:creationId xmlns:p14="http://schemas.microsoft.com/office/powerpoint/2010/main" val="1168281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D6CB0-6AC0-40FA-A7A0-62D8D1ABBE42}"/>
              </a:ext>
            </a:extLst>
          </p:cNvPr>
          <p:cNvSpPr>
            <a:spLocks noGrp="1"/>
          </p:cNvSpPr>
          <p:nvPr>
            <p:ph type="title"/>
          </p:nvPr>
        </p:nvSpPr>
        <p:spPr>
          <a:xfrm>
            <a:off x="3004592" y="489248"/>
            <a:ext cx="4993746" cy="592931"/>
          </a:xfrm>
        </p:spPr>
        <p:txBody>
          <a:bodyPr/>
          <a:lstStyle/>
          <a:p>
            <a:r>
              <a:rPr lang="en-US" sz="3200" dirty="0">
                <a:ea typeface="+mj-lt"/>
                <a:cs typeface="+mj-lt"/>
              </a:rPr>
              <a:t>Legal Notice</a:t>
            </a:r>
            <a:endParaRPr lang="en-US" dirty="0"/>
          </a:p>
        </p:txBody>
      </p:sp>
      <p:sp>
        <p:nvSpPr>
          <p:cNvPr id="3" name="Content Placeholder 2">
            <a:extLst>
              <a:ext uri="{FF2B5EF4-FFF2-40B4-BE49-F238E27FC236}">
                <a16:creationId xmlns:a16="http://schemas.microsoft.com/office/drawing/2014/main" id="{804AA825-0541-4F2A-95BA-E32F425967C5}"/>
              </a:ext>
            </a:extLst>
          </p:cNvPr>
          <p:cNvSpPr>
            <a:spLocks noGrp="1"/>
          </p:cNvSpPr>
          <p:nvPr>
            <p:ph idx="1"/>
          </p:nvPr>
        </p:nvSpPr>
        <p:spPr>
          <a:xfrm>
            <a:off x="441107" y="2004961"/>
            <a:ext cx="8813779" cy="4129714"/>
          </a:xfrm>
        </p:spPr>
        <p:txBody>
          <a:bodyPr/>
          <a:lstStyle/>
          <a:p>
            <a:pPr marL="0" indent="0" algn="just">
              <a:buNone/>
            </a:pPr>
            <a:r>
              <a:rPr lang="en-US" sz="1800" b="0" dirty="0"/>
              <a:t>This presentation is protected by copyright and may, with the exception of the ICH logo, be used, reproduced, incorporated into other works, adapted, modified, translated or distributed under a public license provided that ICH's copyright in the presentation is acknowledged at all times. In case of any adaption, modification or translation of the presentation, reasonable steps must be taken to clearly label, demarcate or otherwise identify that changes were made to or based on the original presentation. Any impression that the adaption, modification or translation of the original presentation is endorsed or sponsored by the ICH must be avoided.</a:t>
            </a:r>
          </a:p>
          <a:p>
            <a:pPr marL="0" indent="0" algn="just">
              <a:buNone/>
            </a:pPr>
            <a:r>
              <a:rPr lang="en-US" sz="1800" b="0" dirty="0"/>
              <a:t>The presentation is provided "as is" without warranty of any kind. In no event shall the ICH or the authors of the original presentation be liable for any claim, damages or other liability arising from the use of the presentation. </a:t>
            </a:r>
          </a:p>
          <a:p>
            <a:pPr marL="0" indent="0" algn="just">
              <a:buNone/>
            </a:pPr>
            <a:r>
              <a:rPr lang="en-US" sz="1800" b="0" dirty="0"/>
              <a:t>The above-mentioned permissions do not apply to content supplied by third parties. Therefore, for documents where the copyright vests in a third party, permission for reproduction must be obtained from this copyright holder.</a:t>
            </a:r>
            <a:r>
              <a:rPr lang="en-US" sz="2400" b="0" dirty="0">
                <a:solidFill>
                  <a:srgbClr val="002060"/>
                </a:solidFill>
              </a:rPr>
              <a:t>​</a:t>
            </a:r>
          </a:p>
          <a:p>
            <a:pPr marL="0" indent="0">
              <a:buNone/>
            </a:pPr>
            <a:endParaRPr lang="it-IT" sz="1200" dirty="0"/>
          </a:p>
        </p:txBody>
      </p:sp>
    </p:spTree>
    <p:extLst>
      <p:ext uri="{BB962C8B-B14F-4D97-AF65-F5344CB8AC3E}">
        <p14:creationId xmlns:p14="http://schemas.microsoft.com/office/powerpoint/2010/main" val="26416930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6EA177A1-8C4F-4F9A-9B01-7948CD632716}"/>
              </a:ext>
            </a:extLst>
          </p:cNvPr>
          <p:cNvGrpSpPr>
            <a:grpSpLocks/>
          </p:cNvGrpSpPr>
          <p:nvPr/>
        </p:nvGrpSpPr>
        <p:grpSpPr bwMode="auto">
          <a:xfrm>
            <a:off x="1338828" y="3820582"/>
            <a:ext cx="1178893" cy="977255"/>
            <a:chOff x="6320056" y="3395173"/>
            <a:chExt cx="1473125" cy="1221789"/>
          </a:xfrm>
        </p:grpSpPr>
        <p:pic>
          <p:nvPicPr>
            <p:cNvPr id="43" name="Picture 18">
              <a:extLst>
                <a:ext uri="{FF2B5EF4-FFF2-40B4-BE49-F238E27FC236}">
                  <a16:creationId xmlns:a16="http://schemas.microsoft.com/office/drawing/2014/main" id="{0BF0D7EF-C0C9-4E0F-917D-84557860087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81905" y="3395173"/>
              <a:ext cx="711276" cy="711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TextBox 43">
              <a:extLst>
                <a:ext uri="{FF2B5EF4-FFF2-40B4-BE49-F238E27FC236}">
                  <a16:creationId xmlns:a16="http://schemas.microsoft.com/office/drawing/2014/main" id="{8FA2D1D8-8A5D-4EB4-BB14-C0E05C6C7D80}"/>
                </a:ext>
              </a:extLst>
            </p:cNvPr>
            <p:cNvSpPr txBox="1"/>
            <p:nvPr/>
          </p:nvSpPr>
          <p:spPr bwMode="auto">
            <a:xfrm>
              <a:off x="6320056" y="4158019"/>
              <a:ext cx="230837" cy="458943"/>
            </a:xfrm>
            <a:prstGeom prst="rect">
              <a:avLst/>
            </a:prstGeom>
            <a:noFill/>
          </p:spPr>
          <p:txBody>
            <a:bodyPr wrap="none">
              <a:spAutoFit/>
            </a:bodyPr>
            <a:lstStyle/>
            <a:p>
              <a:pPr defTabSz="336947">
                <a:defRPr/>
              </a:pPr>
              <a:endParaRPr lang="en-US" sz="1920" dirty="0">
                <a:solidFill>
                  <a:srgbClr val="003D6E"/>
                </a:solidFill>
                <a:latin typeface="Arial"/>
                <a:ea typeface="ＭＳ Ｐゴシック" charset="0"/>
                <a:cs typeface="ＭＳ Ｐゴシック" charset="0"/>
              </a:endParaRPr>
            </a:p>
          </p:txBody>
        </p:sp>
      </p:grpSp>
      <p:sp>
        <p:nvSpPr>
          <p:cNvPr id="7" name="Sprechblase: oval 6">
            <a:extLst>
              <a:ext uri="{FF2B5EF4-FFF2-40B4-BE49-F238E27FC236}">
                <a16:creationId xmlns:a16="http://schemas.microsoft.com/office/drawing/2014/main" id="{02AE6938-8C78-B4F0-4367-5B2F397F74E7}"/>
              </a:ext>
            </a:extLst>
          </p:cNvPr>
          <p:cNvSpPr/>
          <p:nvPr/>
        </p:nvSpPr>
        <p:spPr bwMode="auto">
          <a:xfrm>
            <a:off x="2482632" y="4317621"/>
            <a:ext cx="1151948" cy="789347"/>
          </a:xfrm>
          <a:prstGeom prst="wedgeEllipseCallout">
            <a:avLst>
              <a:gd name="adj1" fmla="val 21134"/>
              <a:gd name="adj2" fmla="val 61694"/>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73152" tIns="36576" rIns="73152" bIns="36576" numCol="1" rtlCol="0" anchor="t" anchorCtr="0" compatLnSpc="1">
            <a:prstTxWarp prst="textNoShape">
              <a:avLst/>
            </a:prstTxWarp>
          </a:bodyPr>
          <a:lstStyle/>
          <a:p>
            <a:pPr algn="ctr" defTabSz="359410">
              <a:lnSpc>
                <a:spcPct val="150000"/>
              </a:lnSpc>
            </a:pPr>
            <a:r>
              <a:rPr lang="it-IT" sz="1900" dirty="0">
                <a:solidFill>
                  <a:srgbClr val="002060"/>
                </a:solidFill>
                <a:latin typeface="Arial" charset="0"/>
                <a:cs typeface="Lucida Sans Unicode" charset="0"/>
              </a:rPr>
              <a:t>1</a:t>
            </a:r>
            <a:endParaRPr lang="en-US" sz="1900" dirty="0">
              <a:solidFill>
                <a:srgbClr val="002060"/>
              </a:solidFill>
              <a:latin typeface="Arial" charset="0"/>
              <a:cs typeface="Lucida Sans Unicode" charset="0"/>
            </a:endParaRPr>
          </a:p>
        </p:txBody>
      </p:sp>
      <p:sp>
        <p:nvSpPr>
          <p:cNvPr id="48129" name="Title 1">
            <a:extLst>
              <a:ext uri="{FF2B5EF4-FFF2-40B4-BE49-F238E27FC236}">
                <a16:creationId xmlns:a16="http://schemas.microsoft.com/office/drawing/2014/main" id="{C4D149FE-55CB-4156-9F40-F06699CF46C4}"/>
              </a:ext>
            </a:extLst>
          </p:cNvPr>
          <p:cNvSpPr>
            <a:spLocks noGrp="1"/>
          </p:cNvSpPr>
          <p:nvPr>
            <p:ph type="title"/>
          </p:nvPr>
        </p:nvSpPr>
        <p:spPr>
          <a:xfrm>
            <a:off x="3036273" y="418741"/>
            <a:ext cx="2992655" cy="607060"/>
          </a:xfrm>
        </p:spPr>
        <p:txBody>
          <a:bodyPr/>
          <a:lstStyle/>
          <a:p>
            <a:r>
              <a:rPr lang="en-US" altLang="en-US" sz="2800" dirty="0">
                <a:ea typeface="ＭＳ Ｐゴシック" panose="020B0600070205080204" pitchFamily="34" charset="-128"/>
              </a:rPr>
              <a:t>Anchoring Bias</a:t>
            </a:r>
          </a:p>
        </p:txBody>
      </p:sp>
      <p:sp>
        <p:nvSpPr>
          <p:cNvPr id="16" name="TextBox 15">
            <a:extLst>
              <a:ext uri="{FF2B5EF4-FFF2-40B4-BE49-F238E27FC236}">
                <a16:creationId xmlns:a16="http://schemas.microsoft.com/office/drawing/2014/main" id="{B9788881-51AD-E220-0176-B3A36CCBA4DF}"/>
              </a:ext>
            </a:extLst>
          </p:cNvPr>
          <p:cNvSpPr txBox="1"/>
          <p:nvPr/>
        </p:nvSpPr>
        <p:spPr bwMode="auto">
          <a:xfrm>
            <a:off x="834845" y="1782498"/>
            <a:ext cx="3449778" cy="1138645"/>
          </a:xfrm>
          <a:prstGeom prst="rect">
            <a:avLst/>
          </a:prstGeom>
          <a:noFill/>
        </p:spPr>
        <p:txBody>
          <a:bodyPr wrap="square" lIns="73152" tIns="36576" rIns="73152" bIns="36576" anchor="t">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336947" eaLnBrk="1" hangingPunct="1"/>
            <a:r>
              <a:rPr lang="en-US" altLang="en-US" sz="2000" dirty="0">
                <a:solidFill>
                  <a:srgbClr val="00B0F0"/>
                </a:solidFill>
              </a:rPr>
              <a:t>What would be the severity score for this failure mode?</a:t>
            </a:r>
          </a:p>
          <a:p>
            <a:pPr algn="ctr" defTabSz="336947" eaLnBrk="1" hangingPunct="1"/>
            <a:endParaRPr lang="en-US" altLang="en-US" sz="1440" dirty="0">
              <a:solidFill>
                <a:srgbClr val="00B0F0"/>
              </a:solidFill>
            </a:endParaRPr>
          </a:p>
        </p:txBody>
      </p:sp>
      <p:grpSp>
        <p:nvGrpSpPr>
          <p:cNvPr id="25" name="Group 24">
            <a:extLst>
              <a:ext uri="{FF2B5EF4-FFF2-40B4-BE49-F238E27FC236}">
                <a16:creationId xmlns:a16="http://schemas.microsoft.com/office/drawing/2014/main" id="{B37B43C0-DA8F-9180-B312-7D0F961E8C43}"/>
              </a:ext>
            </a:extLst>
          </p:cNvPr>
          <p:cNvGrpSpPr>
            <a:grpSpLocks/>
          </p:cNvGrpSpPr>
          <p:nvPr/>
        </p:nvGrpSpPr>
        <p:grpSpPr bwMode="auto">
          <a:xfrm>
            <a:off x="6320587" y="3921858"/>
            <a:ext cx="1178893" cy="977255"/>
            <a:chOff x="6320056" y="3395173"/>
            <a:chExt cx="1473125" cy="1221789"/>
          </a:xfrm>
        </p:grpSpPr>
        <p:pic>
          <p:nvPicPr>
            <p:cNvPr id="48138" name="Picture 18">
              <a:extLst>
                <a:ext uri="{FF2B5EF4-FFF2-40B4-BE49-F238E27FC236}">
                  <a16:creationId xmlns:a16="http://schemas.microsoft.com/office/drawing/2014/main" id="{E1CADC85-3B72-E6F9-7B06-3E0A01A4BDF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81905" y="3395173"/>
              <a:ext cx="711276" cy="711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TextBox 31">
              <a:extLst>
                <a:ext uri="{FF2B5EF4-FFF2-40B4-BE49-F238E27FC236}">
                  <a16:creationId xmlns:a16="http://schemas.microsoft.com/office/drawing/2014/main" id="{560C8292-522A-86F4-F035-66960A725426}"/>
                </a:ext>
              </a:extLst>
            </p:cNvPr>
            <p:cNvSpPr txBox="1"/>
            <p:nvPr/>
          </p:nvSpPr>
          <p:spPr bwMode="auto">
            <a:xfrm>
              <a:off x="6320056" y="4158019"/>
              <a:ext cx="230837" cy="458943"/>
            </a:xfrm>
            <a:prstGeom prst="rect">
              <a:avLst/>
            </a:prstGeom>
            <a:noFill/>
          </p:spPr>
          <p:txBody>
            <a:bodyPr wrap="none">
              <a:spAutoFit/>
            </a:bodyPr>
            <a:lstStyle/>
            <a:p>
              <a:pPr defTabSz="336947">
                <a:defRPr/>
              </a:pPr>
              <a:endParaRPr lang="en-US" sz="1920" dirty="0">
                <a:solidFill>
                  <a:srgbClr val="003D6E"/>
                </a:solidFill>
                <a:latin typeface="Arial"/>
                <a:ea typeface="ＭＳ Ｐゴシック" charset="0"/>
                <a:cs typeface="ＭＳ Ｐゴシック" charset="0"/>
              </a:endParaRPr>
            </a:p>
          </p:txBody>
        </p:sp>
      </p:grpSp>
      <p:sp>
        <p:nvSpPr>
          <p:cNvPr id="48136" name="Slide Number Placeholder 3">
            <a:extLst>
              <a:ext uri="{FF2B5EF4-FFF2-40B4-BE49-F238E27FC236}">
                <a16:creationId xmlns:a16="http://schemas.microsoft.com/office/drawing/2014/main" id="{E1A6BA2D-1FDF-E14D-8960-26FB91E5B553}"/>
              </a:ext>
            </a:extLst>
          </p:cNvPr>
          <p:cNvSpPr txBox="1">
            <a:spLocks/>
          </p:cNvSpPr>
          <p:nvPr/>
        </p:nvSpPr>
        <p:spPr bwMode="auto">
          <a:xfrm>
            <a:off x="8757926" y="6779302"/>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6E19D458-5C17-44A8-B70B-641420D92684}" type="slidenum">
              <a:rPr lang="en-US" altLang="en-US" sz="960" dirty="0">
                <a:solidFill>
                  <a:srgbClr val="595959"/>
                </a:solidFill>
              </a:rPr>
              <a:pPr algn="ctr" defTabSz="731542" eaLnBrk="1" hangingPunct="1"/>
              <a:t>20</a:t>
            </a:fld>
            <a:endParaRPr lang="en-US" altLang="en-US" sz="960" dirty="0">
              <a:solidFill>
                <a:srgbClr val="595959"/>
              </a:solidFill>
            </a:endParaRPr>
          </a:p>
        </p:txBody>
      </p:sp>
      <p:sp>
        <p:nvSpPr>
          <p:cNvPr id="5" name="Textfeld 4">
            <a:extLst>
              <a:ext uri="{FF2B5EF4-FFF2-40B4-BE49-F238E27FC236}">
                <a16:creationId xmlns:a16="http://schemas.microsoft.com/office/drawing/2014/main" id="{A813559B-7088-18E6-5E43-0A7D620CE494}"/>
              </a:ext>
            </a:extLst>
          </p:cNvPr>
          <p:cNvSpPr txBox="1"/>
          <p:nvPr/>
        </p:nvSpPr>
        <p:spPr bwMode="auto">
          <a:xfrm>
            <a:off x="2068488" y="6563705"/>
            <a:ext cx="5981426" cy="550279"/>
          </a:xfrm>
          <a:prstGeom prst="rect">
            <a:avLst/>
          </a:prstGeom>
          <a:noFill/>
          <a:ln w="9525">
            <a:noFill/>
            <a:round/>
            <a:headEnd/>
            <a:tailEnd/>
          </a:ln>
        </p:spPr>
        <p:txBody>
          <a:bodyPr wrap="square">
            <a:spAutoFit/>
          </a:bodyPr>
          <a:lstStyle/>
          <a:p>
            <a:pPr algn="ctr" defTabSz="336947"/>
            <a:r>
              <a:rPr lang="en-US" sz="1600" dirty="0">
                <a:solidFill>
                  <a:srgbClr val="000000"/>
                </a:solidFill>
                <a:latin typeface="+mn-lt"/>
                <a:cs typeface="Calibri" panose="020F0502020204030204" pitchFamily="34" charset="0"/>
              </a:rPr>
              <a:t>People can be over-reliant on the first piece of information they hear, especially if it comes from a leader.</a:t>
            </a:r>
            <a:endParaRPr lang="it-IT" sz="1600" dirty="0">
              <a:solidFill>
                <a:srgbClr val="000000"/>
              </a:solidFill>
              <a:latin typeface="+mn-lt"/>
              <a:cs typeface="Calibri" panose="020F0502020204030204" pitchFamily="34" charset="0"/>
            </a:endParaRPr>
          </a:p>
        </p:txBody>
      </p:sp>
      <p:sp>
        <p:nvSpPr>
          <p:cNvPr id="3" name="TextBox 2">
            <a:extLst>
              <a:ext uri="{FF2B5EF4-FFF2-40B4-BE49-F238E27FC236}">
                <a16:creationId xmlns:a16="http://schemas.microsoft.com/office/drawing/2014/main" id="{67976B4E-DC18-7EB6-CF8A-85898A1A587E}"/>
              </a:ext>
            </a:extLst>
          </p:cNvPr>
          <p:cNvSpPr txBox="1"/>
          <p:nvPr/>
        </p:nvSpPr>
        <p:spPr bwMode="auto">
          <a:xfrm>
            <a:off x="1290493" y="5241776"/>
            <a:ext cx="2074139" cy="290854"/>
          </a:xfrm>
          <a:prstGeom prst="rect">
            <a:avLst/>
          </a:prstGeom>
          <a:noFill/>
          <a:ln w="9525">
            <a:noFill/>
            <a:round/>
            <a:headEnd/>
            <a:tailEnd/>
          </a:ln>
        </p:spPr>
        <p:txBody>
          <a:bodyPr rot="0" spcFirstLastPara="0" vertOverflow="overflow" horzOverflow="overflow" vert="horz" wrap="square" lIns="72000" tIns="74304" rIns="72000" bIns="36000" numCol="1" spcCol="0" rtlCol="0" fromWordArt="0" anchor="t" anchorCtr="0" forceAA="0" compatLnSpc="1">
            <a:prstTxWarp prst="textNoShape">
              <a:avLst/>
            </a:prstTxWarp>
            <a:spAutoFit/>
          </a:bodyPr>
          <a:lstStyle>
            <a:defPPr>
              <a:defRPr lang="pt-BR"/>
            </a:defPPr>
            <a:lvl1pPr algn="ctr">
              <a:lnSpc>
                <a:spcPct val="81000"/>
              </a:lnSpc>
              <a:tabLst>
                <a:tab pos="723900" algn="l"/>
                <a:tab pos="1447800" algn="l"/>
                <a:tab pos="2171700" algn="l"/>
                <a:tab pos="2895600" algn="l"/>
                <a:tab pos="3619500" algn="l"/>
                <a:tab pos="4343400" algn="l"/>
                <a:tab pos="5067300" algn="l"/>
                <a:tab pos="5791200" algn="l"/>
              </a:tabLst>
              <a:defRPr b="1">
                <a:solidFill>
                  <a:srgbClr val="00B0F0"/>
                </a:solidFill>
                <a:latin typeface="Arial"/>
              </a:defRPr>
            </a:lvl1pPr>
          </a:lstStyle>
          <a:p>
            <a:pPr defTabSz="731520" eaLnBrk="0">
              <a:buClrTx/>
              <a:buSzTx/>
              <a:tabLst>
                <a:tab pos="579120" algn="l"/>
                <a:tab pos="1158240" algn="l"/>
                <a:tab pos="1737360" algn="l"/>
                <a:tab pos="2316480" algn="l"/>
                <a:tab pos="2895600" algn="l"/>
                <a:tab pos="3474720" algn="l"/>
                <a:tab pos="4053840" algn="l"/>
                <a:tab pos="4632960" algn="l"/>
              </a:tabLst>
            </a:pPr>
            <a:r>
              <a:rPr lang="en-US" sz="1440" dirty="0">
                <a:cs typeface="Lucida Sans Unicode"/>
              </a:rPr>
              <a:t>No anchoring in place</a:t>
            </a:r>
          </a:p>
        </p:txBody>
      </p:sp>
      <p:sp>
        <p:nvSpPr>
          <p:cNvPr id="40" name="TextBox 39">
            <a:extLst>
              <a:ext uri="{FF2B5EF4-FFF2-40B4-BE49-F238E27FC236}">
                <a16:creationId xmlns:a16="http://schemas.microsoft.com/office/drawing/2014/main" id="{390C780D-0BD6-C8C3-189B-D469F09B9267}"/>
              </a:ext>
            </a:extLst>
          </p:cNvPr>
          <p:cNvSpPr txBox="1"/>
          <p:nvPr/>
        </p:nvSpPr>
        <p:spPr bwMode="auto">
          <a:xfrm>
            <a:off x="7316264" y="2849713"/>
            <a:ext cx="935687" cy="315091"/>
          </a:xfrm>
          <a:prstGeom prst="rect">
            <a:avLst/>
          </a:prstGeom>
          <a:noFill/>
          <a:ln w="9525">
            <a:noFill/>
            <a:round/>
            <a:headEnd/>
            <a:tailEnd/>
          </a:ln>
        </p:spPr>
        <p:txBody>
          <a:bodyPr wrap="none" lIns="72000" tIns="74304" rIns="72000" bIns="36000" rtlCol="0">
            <a:spAutoFit/>
          </a:bodyPr>
          <a:lstStyle/>
          <a:p>
            <a:pPr defTabSz="731520" eaLnBrk="0">
              <a:lnSpc>
                <a:spcPct val="81000"/>
              </a:lnSpc>
              <a:buClrTx/>
              <a:buSzTx/>
              <a:tabLst>
                <a:tab pos="579120" algn="l"/>
                <a:tab pos="1158240" algn="l"/>
                <a:tab pos="1737360" algn="l"/>
                <a:tab pos="2316480" algn="l"/>
                <a:tab pos="2895600" algn="l"/>
                <a:tab pos="3474720" algn="l"/>
                <a:tab pos="4053840" algn="l"/>
                <a:tab pos="4632960" algn="l"/>
              </a:tabLst>
            </a:pPr>
            <a:r>
              <a:rPr lang="en-US" sz="1600" dirty="0">
                <a:solidFill>
                  <a:srgbClr val="0070C0"/>
                </a:solidFill>
                <a:latin typeface="Candara" pitchFamily="32" charset="0"/>
              </a:rPr>
              <a:t>Manager</a:t>
            </a:r>
          </a:p>
        </p:txBody>
      </p:sp>
      <p:sp>
        <p:nvSpPr>
          <p:cNvPr id="4" name="Textfeld 3">
            <a:extLst>
              <a:ext uri="{FF2B5EF4-FFF2-40B4-BE49-F238E27FC236}">
                <a16:creationId xmlns:a16="http://schemas.microsoft.com/office/drawing/2014/main" id="{7EE02C2C-4695-E114-3638-24D7C9ECBED9}"/>
              </a:ext>
            </a:extLst>
          </p:cNvPr>
          <p:cNvSpPr txBox="1"/>
          <p:nvPr/>
        </p:nvSpPr>
        <p:spPr bwMode="auto">
          <a:xfrm>
            <a:off x="6388968" y="5169768"/>
            <a:ext cx="1756606" cy="472827"/>
          </a:xfrm>
          <a:prstGeom prst="rect">
            <a:avLst/>
          </a:prstGeom>
          <a:noFill/>
          <a:ln w="9525">
            <a:noFill/>
            <a:round/>
            <a:headEnd/>
            <a:tailEnd/>
          </a:ln>
        </p:spPr>
        <p:txBody>
          <a:bodyPr rot="0" spcFirstLastPara="0" vertOverflow="overflow" horzOverflow="overflow" vert="horz" wrap="square" lIns="72000" tIns="74304" rIns="72000" bIns="36000" numCol="1" spcCol="0" rtlCol="0" fromWordArt="0" anchor="t" anchorCtr="0" forceAA="0" compatLnSpc="1">
            <a:prstTxWarp prst="textNoShape">
              <a:avLst/>
            </a:prstTxWarp>
            <a:spAutoFit/>
          </a:bodyPr>
          <a:lstStyle/>
          <a:p>
            <a:pPr algn="ctr" defTabSz="731520" eaLnBrk="0">
              <a:lnSpc>
                <a:spcPct val="81000"/>
              </a:lnSpc>
              <a:buClrTx/>
              <a:buSzTx/>
              <a:tabLst>
                <a:tab pos="579120" algn="l"/>
                <a:tab pos="1158240" algn="l"/>
                <a:tab pos="1737360" algn="l"/>
                <a:tab pos="2316480" algn="l"/>
                <a:tab pos="2895600" algn="l"/>
                <a:tab pos="3474720" algn="l"/>
                <a:tab pos="4053840" algn="l"/>
                <a:tab pos="4632960" algn="l"/>
              </a:tabLst>
            </a:pPr>
            <a:r>
              <a:rPr lang="en-US" sz="1440" dirty="0">
                <a:solidFill>
                  <a:srgbClr val="00B0F0"/>
                </a:solidFill>
                <a:latin typeface="Arial"/>
                <a:cs typeface="Lucida Sans Unicode"/>
              </a:rPr>
              <a:t>Operators anchor to their manager</a:t>
            </a:r>
            <a:endParaRPr lang="de-DE" sz="1440" b="0" dirty="0">
              <a:solidFill>
                <a:srgbClr val="00B0F0"/>
              </a:solidFill>
              <a:latin typeface="Calibri" panose="020F0502020204030204" pitchFamily="34" charset="0"/>
              <a:cs typeface="Lucida Sans Unicode"/>
            </a:endParaRPr>
          </a:p>
        </p:txBody>
      </p:sp>
      <p:sp>
        <p:nvSpPr>
          <p:cNvPr id="8" name="Sprechblase: oval 7">
            <a:extLst>
              <a:ext uri="{FF2B5EF4-FFF2-40B4-BE49-F238E27FC236}">
                <a16:creationId xmlns:a16="http://schemas.microsoft.com/office/drawing/2014/main" id="{D11E0070-E830-8856-346E-15882B5A22C9}"/>
              </a:ext>
            </a:extLst>
          </p:cNvPr>
          <p:cNvSpPr/>
          <p:nvPr/>
        </p:nvSpPr>
        <p:spPr bwMode="auto">
          <a:xfrm>
            <a:off x="904604" y="4410486"/>
            <a:ext cx="1151948" cy="789347"/>
          </a:xfrm>
          <a:prstGeom prst="wedgeEllipseCallout">
            <a:avLst>
              <a:gd name="adj1" fmla="val -26355"/>
              <a:gd name="adj2" fmla="val 71364"/>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73152" tIns="36576" rIns="73152" bIns="36576" numCol="1" rtlCol="0" anchor="t" anchorCtr="0" compatLnSpc="1">
            <a:prstTxWarp prst="textNoShape">
              <a:avLst/>
            </a:prstTxWarp>
          </a:bodyPr>
          <a:lstStyle/>
          <a:p>
            <a:pPr defTabSz="359410"/>
            <a:endParaRPr lang="en-US" sz="4160">
              <a:solidFill>
                <a:srgbClr val="FFFFFF"/>
              </a:solidFill>
              <a:latin typeface="Arial" charset="0"/>
              <a:cs typeface="Lucida Sans Unicode" charset="0"/>
            </a:endParaRPr>
          </a:p>
        </p:txBody>
      </p:sp>
      <p:sp>
        <p:nvSpPr>
          <p:cNvPr id="9" name="TextBox 30">
            <a:extLst>
              <a:ext uri="{FF2B5EF4-FFF2-40B4-BE49-F238E27FC236}">
                <a16:creationId xmlns:a16="http://schemas.microsoft.com/office/drawing/2014/main" id="{1A27F274-E1A1-95AE-9F00-2E683CFFE21E}"/>
              </a:ext>
            </a:extLst>
          </p:cNvPr>
          <p:cNvSpPr txBox="1"/>
          <p:nvPr/>
        </p:nvSpPr>
        <p:spPr bwMode="auto">
          <a:xfrm>
            <a:off x="1331679" y="4639066"/>
            <a:ext cx="320922" cy="367088"/>
          </a:xfrm>
          <a:prstGeom prst="rect">
            <a:avLst/>
          </a:prstGeom>
          <a:noFill/>
        </p:spPr>
        <p:txBody>
          <a:bodyPr wrap="none">
            <a:spAutoFit/>
          </a:bodyPr>
          <a:lstStyle/>
          <a:p>
            <a:pPr defTabSz="336947">
              <a:defRPr/>
            </a:pPr>
            <a:r>
              <a:rPr lang="de-DE" sz="1920" dirty="0">
                <a:solidFill>
                  <a:srgbClr val="003D6E"/>
                </a:solidFill>
                <a:latin typeface="Arial"/>
                <a:ea typeface="ＭＳ Ｐゴシック" charset="0"/>
                <a:cs typeface="ＭＳ Ｐゴシック" charset="0"/>
              </a:rPr>
              <a:t>9</a:t>
            </a:r>
            <a:endParaRPr lang="en-US" sz="1920" dirty="0">
              <a:solidFill>
                <a:srgbClr val="003D6E"/>
              </a:solidFill>
              <a:latin typeface="Arial"/>
              <a:ea typeface="ＭＳ Ｐゴシック" charset="0"/>
              <a:cs typeface="ＭＳ Ｐゴシック" charset="0"/>
            </a:endParaRPr>
          </a:p>
        </p:txBody>
      </p:sp>
      <p:sp>
        <p:nvSpPr>
          <p:cNvPr id="10" name="Multiplikationszeichen 9">
            <a:extLst>
              <a:ext uri="{FF2B5EF4-FFF2-40B4-BE49-F238E27FC236}">
                <a16:creationId xmlns:a16="http://schemas.microsoft.com/office/drawing/2014/main" id="{65813227-8DFF-850C-6D71-4209757A082E}"/>
              </a:ext>
            </a:extLst>
          </p:cNvPr>
          <p:cNvSpPr/>
          <p:nvPr/>
        </p:nvSpPr>
        <p:spPr bwMode="auto">
          <a:xfrm>
            <a:off x="2071749" y="3968754"/>
            <a:ext cx="340869" cy="290866"/>
          </a:xfrm>
          <a:prstGeom prst="mathMultiply">
            <a:avLst/>
          </a:prstGeom>
          <a:solidFill>
            <a:srgbClr val="FF0000"/>
          </a:solidFill>
          <a:ln w="3175" cap="flat" cmpd="sng" algn="ctr">
            <a:solidFill>
              <a:schemeClr val="tx1"/>
            </a:solidFill>
            <a:prstDash val="solid"/>
            <a:round/>
            <a:headEnd type="none" w="med" len="med"/>
            <a:tailEnd type="none" w="med" len="med"/>
          </a:ln>
          <a:effectLst/>
        </p:spPr>
        <p:txBody>
          <a:bodyPr rot="0" spcFirstLastPara="0" vertOverflow="overflow" horzOverflow="overflow" vert="horz" wrap="square" lIns="73152" tIns="36576" rIns="73152" bIns="36576" numCol="1" spcCol="0" rtlCol="0" fromWordArt="0" anchor="t" anchorCtr="0" forceAA="0" compatLnSpc="1">
            <a:prstTxWarp prst="textNoShape">
              <a:avLst/>
            </a:prstTxWarp>
            <a:noAutofit/>
          </a:bodyPr>
          <a:lstStyle/>
          <a:p>
            <a:pPr defTabSz="359410"/>
            <a:endParaRPr lang="en-US" sz="4160">
              <a:solidFill>
                <a:srgbClr val="FFFFFF"/>
              </a:solidFill>
            </a:endParaRPr>
          </a:p>
        </p:txBody>
      </p:sp>
      <p:sp>
        <p:nvSpPr>
          <p:cNvPr id="11" name="Sprechblase: oval 10">
            <a:extLst>
              <a:ext uri="{FF2B5EF4-FFF2-40B4-BE49-F238E27FC236}">
                <a16:creationId xmlns:a16="http://schemas.microsoft.com/office/drawing/2014/main" id="{DC9D4BB5-0706-6B5E-3D0D-62378239B6E4}"/>
              </a:ext>
            </a:extLst>
          </p:cNvPr>
          <p:cNvSpPr/>
          <p:nvPr/>
        </p:nvSpPr>
        <p:spPr bwMode="auto">
          <a:xfrm>
            <a:off x="7654798" y="4269142"/>
            <a:ext cx="1151948" cy="789347"/>
          </a:xfrm>
          <a:prstGeom prst="wedgeEllipseCallout">
            <a:avLst>
              <a:gd name="adj1" fmla="val 21134"/>
              <a:gd name="adj2" fmla="val 61694"/>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73152" tIns="36576" rIns="73152" bIns="36576" numCol="1" rtlCol="0" anchor="t" anchorCtr="0" compatLnSpc="1">
            <a:prstTxWarp prst="textNoShape">
              <a:avLst/>
            </a:prstTxWarp>
          </a:bodyPr>
          <a:lstStyle/>
          <a:p>
            <a:pPr algn="ctr" defTabSz="359410">
              <a:lnSpc>
                <a:spcPct val="150000"/>
              </a:lnSpc>
            </a:pPr>
            <a:r>
              <a:rPr lang="it-IT" sz="1900" dirty="0">
                <a:solidFill>
                  <a:srgbClr val="002060"/>
                </a:solidFill>
                <a:latin typeface="Arial" charset="0"/>
                <a:cs typeface="Lucida Sans Unicode" charset="0"/>
              </a:rPr>
              <a:t>3</a:t>
            </a:r>
            <a:endParaRPr lang="en-US" sz="1900" dirty="0">
              <a:solidFill>
                <a:srgbClr val="002060"/>
              </a:solidFill>
              <a:latin typeface="Arial" charset="0"/>
              <a:cs typeface="Lucida Sans Unicode" charset="0"/>
            </a:endParaRPr>
          </a:p>
        </p:txBody>
      </p:sp>
      <p:sp>
        <p:nvSpPr>
          <p:cNvPr id="23" name="TextBox 38">
            <a:extLst>
              <a:ext uri="{FF2B5EF4-FFF2-40B4-BE49-F238E27FC236}">
                <a16:creationId xmlns:a16="http://schemas.microsoft.com/office/drawing/2014/main" id="{835840C6-0CCD-1DBB-D0B8-2052F852F84C}"/>
              </a:ext>
            </a:extLst>
          </p:cNvPr>
          <p:cNvSpPr txBox="1"/>
          <p:nvPr/>
        </p:nvSpPr>
        <p:spPr bwMode="auto">
          <a:xfrm>
            <a:off x="7459449" y="5790781"/>
            <a:ext cx="1099193" cy="315091"/>
          </a:xfrm>
          <a:prstGeom prst="rect">
            <a:avLst/>
          </a:prstGeom>
          <a:noFill/>
          <a:ln w="9525">
            <a:noFill/>
            <a:round/>
            <a:headEnd/>
            <a:tailEnd/>
          </a:ln>
        </p:spPr>
        <p:txBody>
          <a:bodyPr wrap="none" lIns="72000" tIns="74304" rIns="72000" bIns="36000" rtlCol="0" anchor="t">
            <a:spAutoFit/>
          </a:bodyPr>
          <a:lstStyle/>
          <a:p>
            <a:pPr defTabSz="731520" eaLnBrk="0">
              <a:lnSpc>
                <a:spcPct val="81000"/>
              </a:lnSpc>
              <a:buClrTx/>
              <a:buSzTx/>
              <a:tabLst>
                <a:tab pos="579120" algn="l"/>
                <a:tab pos="1158240" algn="l"/>
                <a:tab pos="1737360" algn="l"/>
                <a:tab pos="2316480" algn="l"/>
                <a:tab pos="2895600" algn="l"/>
                <a:tab pos="3474720" algn="l"/>
                <a:tab pos="4053840" algn="l"/>
                <a:tab pos="4632960" algn="l"/>
              </a:tabLst>
            </a:pPr>
            <a:r>
              <a:rPr lang="en-US" sz="1600" dirty="0">
                <a:solidFill>
                  <a:srgbClr val="0070C0"/>
                </a:solidFill>
                <a:latin typeface="Candara" pitchFamily="32" charset="0"/>
              </a:rPr>
              <a:t>Operator 2</a:t>
            </a:r>
          </a:p>
        </p:txBody>
      </p:sp>
      <p:sp>
        <p:nvSpPr>
          <p:cNvPr id="24" name="TextBox 38">
            <a:extLst>
              <a:ext uri="{FF2B5EF4-FFF2-40B4-BE49-F238E27FC236}">
                <a16:creationId xmlns:a16="http://schemas.microsoft.com/office/drawing/2014/main" id="{9496939F-ED78-2DB3-6BE3-7F88C73CF8D4}"/>
              </a:ext>
            </a:extLst>
          </p:cNvPr>
          <p:cNvSpPr txBox="1"/>
          <p:nvPr/>
        </p:nvSpPr>
        <p:spPr bwMode="auto">
          <a:xfrm>
            <a:off x="5961669" y="5790781"/>
            <a:ext cx="1070339" cy="315091"/>
          </a:xfrm>
          <a:prstGeom prst="rect">
            <a:avLst/>
          </a:prstGeom>
          <a:noFill/>
          <a:ln w="9525">
            <a:noFill/>
            <a:round/>
            <a:headEnd/>
            <a:tailEnd/>
          </a:ln>
        </p:spPr>
        <p:txBody>
          <a:bodyPr wrap="none" lIns="72000" tIns="74304" rIns="72000" bIns="36000" rtlCol="0" anchor="t">
            <a:spAutoFit/>
          </a:bodyPr>
          <a:lstStyle/>
          <a:p>
            <a:pPr defTabSz="731520" eaLnBrk="0">
              <a:lnSpc>
                <a:spcPct val="81000"/>
              </a:lnSpc>
              <a:buClrTx/>
              <a:buSzTx/>
              <a:tabLst>
                <a:tab pos="579120" algn="l"/>
                <a:tab pos="1158240" algn="l"/>
                <a:tab pos="1737360" algn="l"/>
                <a:tab pos="2316480" algn="l"/>
                <a:tab pos="2895600" algn="l"/>
                <a:tab pos="3474720" algn="l"/>
                <a:tab pos="4053840" algn="l"/>
                <a:tab pos="4632960" algn="l"/>
              </a:tabLst>
            </a:pPr>
            <a:r>
              <a:rPr lang="en-US" sz="1600" dirty="0">
                <a:solidFill>
                  <a:srgbClr val="0070C0"/>
                </a:solidFill>
                <a:latin typeface="Candara" pitchFamily="32" charset="0"/>
              </a:rPr>
              <a:t>Operator 1</a:t>
            </a:r>
          </a:p>
        </p:txBody>
      </p:sp>
      <p:sp>
        <p:nvSpPr>
          <p:cNvPr id="26" name="Sprechblase: oval 25">
            <a:extLst>
              <a:ext uri="{FF2B5EF4-FFF2-40B4-BE49-F238E27FC236}">
                <a16:creationId xmlns:a16="http://schemas.microsoft.com/office/drawing/2014/main" id="{B46ACB7A-53F3-A888-A5AE-20E43442B866}"/>
              </a:ext>
            </a:extLst>
          </p:cNvPr>
          <p:cNvSpPr/>
          <p:nvPr/>
        </p:nvSpPr>
        <p:spPr bwMode="auto">
          <a:xfrm>
            <a:off x="5705429" y="4248010"/>
            <a:ext cx="1151948" cy="789347"/>
          </a:xfrm>
          <a:prstGeom prst="wedgeEllipseCallout">
            <a:avLst>
              <a:gd name="adj1" fmla="val -26355"/>
              <a:gd name="adj2" fmla="val 71364"/>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73152" tIns="36576" rIns="73152" bIns="36576" numCol="1" rtlCol="0" anchor="t" anchorCtr="0" compatLnSpc="1">
            <a:prstTxWarp prst="textNoShape">
              <a:avLst/>
            </a:prstTxWarp>
          </a:bodyPr>
          <a:lstStyle/>
          <a:p>
            <a:pPr defTabSz="359410"/>
            <a:endParaRPr lang="en-US" sz="4160">
              <a:solidFill>
                <a:srgbClr val="FFFFFF"/>
              </a:solidFill>
              <a:latin typeface="Arial" charset="0"/>
              <a:cs typeface="Lucida Sans Unicode" charset="0"/>
            </a:endParaRPr>
          </a:p>
        </p:txBody>
      </p:sp>
      <p:sp>
        <p:nvSpPr>
          <p:cNvPr id="27" name="TextBox 30">
            <a:extLst>
              <a:ext uri="{FF2B5EF4-FFF2-40B4-BE49-F238E27FC236}">
                <a16:creationId xmlns:a16="http://schemas.microsoft.com/office/drawing/2014/main" id="{C34BCB24-2732-D48B-FCD4-A2D6FB332255}"/>
              </a:ext>
            </a:extLst>
          </p:cNvPr>
          <p:cNvSpPr txBox="1"/>
          <p:nvPr/>
        </p:nvSpPr>
        <p:spPr bwMode="auto">
          <a:xfrm>
            <a:off x="6132505" y="4476590"/>
            <a:ext cx="320922" cy="367088"/>
          </a:xfrm>
          <a:prstGeom prst="rect">
            <a:avLst/>
          </a:prstGeom>
          <a:noFill/>
        </p:spPr>
        <p:txBody>
          <a:bodyPr wrap="none">
            <a:spAutoFit/>
          </a:bodyPr>
          <a:lstStyle/>
          <a:p>
            <a:pPr defTabSz="336947">
              <a:defRPr/>
            </a:pPr>
            <a:r>
              <a:rPr lang="de-DE" sz="1920" dirty="0">
                <a:solidFill>
                  <a:srgbClr val="003D6E"/>
                </a:solidFill>
                <a:latin typeface="Arial"/>
                <a:ea typeface="ＭＳ Ｐゴシック" charset="0"/>
                <a:cs typeface="ＭＳ Ｐゴシック" charset="0"/>
              </a:rPr>
              <a:t>5</a:t>
            </a:r>
            <a:endParaRPr lang="en-US" sz="1920" dirty="0">
              <a:solidFill>
                <a:srgbClr val="003D6E"/>
              </a:solidFill>
              <a:latin typeface="Arial"/>
              <a:ea typeface="ＭＳ Ｐゴシック" charset="0"/>
              <a:cs typeface="ＭＳ Ｐゴシック" charset="0"/>
            </a:endParaRPr>
          </a:p>
        </p:txBody>
      </p:sp>
      <p:sp>
        <p:nvSpPr>
          <p:cNvPr id="29" name="Sprechblase: oval 28">
            <a:extLst>
              <a:ext uri="{FF2B5EF4-FFF2-40B4-BE49-F238E27FC236}">
                <a16:creationId xmlns:a16="http://schemas.microsoft.com/office/drawing/2014/main" id="{02F81414-A741-91B0-FEC0-EB142A7D3B4C}"/>
              </a:ext>
            </a:extLst>
          </p:cNvPr>
          <p:cNvSpPr/>
          <p:nvPr/>
        </p:nvSpPr>
        <p:spPr bwMode="auto">
          <a:xfrm>
            <a:off x="6740290" y="1479777"/>
            <a:ext cx="1151948" cy="615723"/>
          </a:xfrm>
          <a:prstGeom prst="wedgeEllipseCallout">
            <a:avLst>
              <a:gd name="adj1" fmla="val -26355"/>
              <a:gd name="adj2" fmla="val 71364"/>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73152" tIns="36576" rIns="73152" bIns="36576" numCol="1" rtlCol="0" anchor="t" anchorCtr="0" compatLnSpc="1">
            <a:prstTxWarp prst="textNoShape">
              <a:avLst/>
            </a:prstTxWarp>
          </a:bodyPr>
          <a:lstStyle/>
          <a:p>
            <a:pPr defTabSz="359410"/>
            <a:endParaRPr lang="en-US" sz="4160">
              <a:solidFill>
                <a:srgbClr val="FFFFFF"/>
              </a:solidFill>
              <a:latin typeface="Arial" charset="0"/>
              <a:cs typeface="Lucida Sans Unicode" charset="0"/>
            </a:endParaRPr>
          </a:p>
        </p:txBody>
      </p:sp>
      <p:sp>
        <p:nvSpPr>
          <p:cNvPr id="33" name="TextBox 30">
            <a:extLst>
              <a:ext uri="{FF2B5EF4-FFF2-40B4-BE49-F238E27FC236}">
                <a16:creationId xmlns:a16="http://schemas.microsoft.com/office/drawing/2014/main" id="{B31B1792-C194-90CE-27CE-5055CEE30BB7}"/>
              </a:ext>
            </a:extLst>
          </p:cNvPr>
          <p:cNvSpPr txBox="1"/>
          <p:nvPr/>
        </p:nvSpPr>
        <p:spPr bwMode="auto">
          <a:xfrm>
            <a:off x="7043688" y="1601853"/>
            <a:ext cx="320922" cy="367088"/>
          </a:xfrm>
          <a:prstGeom prst="rect">
            <a:avLst/>
          </a:prstGeom>
          <a:noFill/>
        </p:spPr>
        <p:txBody>
          <a:bodyPr wrap="none">
            <a:spAutoFit/>
          </a:bodyPr>
          <a:lstStyle/>
          <a:p>
            <a:pPr defTabSz="336947">
              <a:defRPr/>
            </a:pPr>
            <a:r>
              <a:rPr lang="de-DE" sz="1920" dirty="0">
                <a:solidFill>
                  <a:srgbClr val="003D6E"/>
                </a:solidFill>
                <a:latin typeface="Arial"/>
                <a:ea typeface="ＭＳ Ｐゴシック" charset="0"/>
                <a:cs typeface="ＭＳ Ｐゴシック" charset="0"/>
              </a:rPr>
              <a:t>4</a:t>
            </a:r>
            <a:endParaRPr lang="en-US" sz="1920" dirty="0">
              <a:solidFill>
                <a:srgbClr val="003D6E"/>
              </a:solidFill>
              <a:latin typeface="Arial"/>
              <a:ea typeface="ＭＳ Ｐゴシック" charset="0"/>
              <a:cs typeface="ＭＳ Ｐゴシック" charset="0"/>
            </a:endParaRPr>
          </a:p>
        </p:txBody>
      </p:sp>
      <p:sp>
        <p:nvSpPr>
          <p:cNvPr id="12" name="TextBox 11">
            <a:extLst>
              <a:ext uri="{FF2B5EF4-FFF2-40B4-BE49-F238E27FC236}">
                <a16:creationId xmlns:a16="http://schemas.microsoft.com/office/drawing/2014/main" id="{41A5F904-6B8A-3048-8F0F-1B8255B1CD38}"/>
              </a:ext>
            </a:extLst>
          </p:cNvPr>
          <p:cNvSpPr txBox="1"/>
          <p:nvPr/>
        </p:nvSpPr>
        <p:spPr bwMode="auto">
          <a:xfrm>
            <a:off x="1132384" y="5817840"/>
            <a:ext cx="1059118" cy="315091"/>
          </a:xfrm>
          <a:prstGeom prst="rect">
            <a:avLst/>
          </a:prstGeom>
          <a:noFill/>
          <a:ln w="9525">
            <a:noFill/>
            <a:round/>
            <a:headEnd/>
            <a:tailEnd/>
          </a:ln>
        </p:spPr>
        <p:txBody>
          <a:bodyPr wrap="none" lIns="72000" tIns="74304" rIns="72000" bIns="36000" rtlCol="0">
            <a:spAutoFit/>
          </a:bodyPr>
          <a:lstStyle/>
          <a:p>
            <a:pPr>
              <a:lnSpc>
                <a:spcPct val="81000"/>
              </a:lnSpc>
              <a:tabLst>
                <a:tab pos="579120" algn="l"/>
                <a:tab pos="1158240" algn="l"/>
                <a:tab pos="1737360" algn="l"/>
                <a:tab pos="2316480" algn="l"/>
                <a:tab pos="2895600" algn="l"/>
                <a:tab pos="3474720" algn="l"/>
                <a:tab pos="4053840" algn="l"/>
                <a:tab pos="4632960" algn="l"/>
              </a:tabLst>
            </a:pPr>
            <a:r>
              <a:rPr lang="de-DE" sz="1600" dirty="0">
                <a:solidFill>
                  <a:srgbClr val="0070C0"/>
                </a:solidFill>
                <a:latin typeface="Candara" pitchFamily="32" charset="0"/>
              </a:rPr>
              <a:t>Operator I</a:t>
            </a:r>
            <a:endParaRPr lang="en-US" sz="1600" dirty="0">
              <a:solidFill>
                <a:srgbClr val="0070C0"/>
              </a:solidFill>
              <a:latin typeface="Candara" pitchFamily="32" charset="0"/>
            </a:endParaRPr>
          </a:p>
        </p:txBody>
      </p:sp>
      <p:sp>
        <p:nvSpPr>
          <p:cNvPr id="14" name="TextBox 38">
            <a:extLst>
              <a:ext uri="{FF2B5EF4-FFF2-40B4-BE49-F238E27FC236}">
                <a16:creationId xmlns:a16="http://schemas.microsoft.com/office/drawing/2014/main" id="{C5BFCA13-7DE8-7BAF-C8CC-BD28A8776238}"/>
              </a:ext>
            </a:extLst>
          </p:cNvPr>
          <p:cNvSpPr txBox="1"/>
          <p:nvPr/>
        </p:nvSpPr>
        <p:spPr bwMode="auto">
          <a:xfrm>
            <a:off x="2428528" y="5817840"/>
            <a:ext cx="1099193" cy="315091"/>
          </a:xfrm>
          <a:prstGeom prst="rect">
            <a:avLst/>
          </a:prstGeom>
          <a:noFill/>
          <a:ln w="9525">
            <a:noFill/>
            <a:round/>
            <a:headEnd/>
            <a:tailEnd/>
          </a:ln>
        </p:spPr>
        <p:txBody>
          <a:bodyPr wrap="none" lIns="72000" tIns="74304" rIns="72000" bIns="36000" rtlCol="0" anchor="t">
            <a:spAutoFit/>
          </a:bodyPr>
          <a:lstStyle/>
          <a:p>
            <a:pPr defTabSz="731520" eaLnBrk="0">
              <a:lnSpc>
                <a:spcPct val="81000"/>
              </a:lnSpc>
              <a:buClrTx/>
              <a:buSzTx/>
              <a:tabLst>
                <a:tab pos="579120" algn="l"/>
                <a:tab pos="1158240" algn="l"/>
                <a:tab pos="1737360" algn="l"/>
                <a:tab pos="2316480" algn="l"/>
                <a:tab pos="2895600" algn="l"/>
                <a:tab pos="3474720" algn="l"/>
                <a:tab pos="4053840" algn="l"/>
                <a:tab pos="4632960" algn="l"/>
              </a:tabLst>
            </a:pPr>
            <a:r>
              <a:rPr lang="en-US" sz="1600" dirty="0">
                <a:solidFill>
                  <a:srgbClr val="0070C0"/>
                </a:solidFill>
                <a:latin typeface="Candara" pitchFamily="32" charset="0"/>
              </a:rPr>
              <a:t>Operator 2</a:t>
            </a:r>
          </a:p>
        </p:txBody>
      </p:sp>
      <p:pic>
        <p:nvPicPr>
          <p:cNvPr id="36" name="Picture 10">
            <a:extLst>
              <a:ext uri="{FF2B5EF4-FFF2-40B4-BE49-F238E27FC236}">
                <a16:creationId xmlns:a16="http://schemas.microsoft.com/office/drawing/2014/main" id="{1196ECF4-8E30-4D43-BE0B-1185E3CD22A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5724" y="2291479"/>
            <a:ext cx="609090" cy="1218180"/>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10">
            <a:extLst>
              <a:ext uri="{FF2B5EF4-FFF2-40B4-BE49-F238E27FC236}">
                <a16:creationId xmlns:a16="http://schemas.microsoft.com/office/drawing/2014/main" id="{E3E31081-2A8A-4ABA-A416-F2C61ED0EF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35" y="5412677"/>
            <a:ext cx="539623" cy="1079246"/>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10">
            <a:extLst>
              <a:ext uri="{FF2B5EF4-FFF2-40B4-BE49-F238E27FC236}">
                <a16:creationId xmlns:a16="http://schemas.microsoft.com/office/drawing/2014/main" id="{FBD6EE86-18C0-4159-AECB-5864B8B5C4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7192" y="5241776"/>
            <a:ext cx="551008" cy="1102016"/>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10">
            <a:extLst>
              <a:ext uri="{FF2B5EF4-FFF2-40B4-BE49-F238E27FC236}">
                <a16:creationId xmlns:a16="http://schemas.microsoft.com/office/drawing/2014/main" id="{6EA446CC-8CCC-4979-8D7D-D98BA84FD0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3015" y="5188311"/>
            <a:ext cx="551008" cy="1102016"/>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10">
            <a:extLst>
              <a:ext uri="{FF2B5EF4-FFF2-40B4-BE49-F238E27FC236}">
                <a16:creationId xmlns:a16="http://schemas.microsoft.com/office/drawing/2014/main" id="{C0478BEF-9EC5-44B5-9F27-4AED40F207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4340" y="5168207"/>
            <a:ext cx="551008" cy="11020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a:extLst>
              <a:ext uri="{FF2B5EF4-FFF2-40B4-BE49-F238E27FC236}">
                <a16:creationId xmlns:a16="http://schemas.microsoft.com/office/drawing/2014/main" id="{4928E9BB-17AC-AD40-A8F6-8D9DB92018B6}"/>
              </a:ext>
            </a:extLst>
          </p:cNvPr>
          <p:cNvSpPr>
            <a:spLocks noGrp="1"/>
          </p:cNvSpPr>
          <p:nvPr>
            <p:ph type="title"/>
          </p:nvPr>
        </p:nvSpPr>
        <p:spPr>
          <a:xfrm>
            <a:off x="3045650" y="413746"/>
            <a:ext cx="3166853" cy="607060"/>
          </a:xfrm>
        </p:spPr>
        <p:txBody>
          <a:bodyPr/>
          <a:lstStyle/>
          <a:p>
            <a:r>
              <a:rPr lang="en-US" altLang="en-US" sz="2800" dirty="0">
                <a:ea typeface="ＭＳ Ｐゴシック" panose="020B0600070205080204" pitchFamily="34" charset="-128"/>
              </a:rPr>
              <a:t>Availability Bias</a:t>
            </a:r>
          </a:p>
        </p:txBody>
      </p:sp>
      <p:pic>
        <p:nvPicPr>
          <p:cNvPr id="58373" name="Picture 3">
            <a:extLst>
              <a:ext uri="{FF2B5EF4-FFF2-40B4-BE49-F238E27FC236}">
                <a16:creationId xmlns:a16="http://schemas.microsoft.com/office/drawing/2014/main" id="{0CD14A49-8A2B-EBD2-D098-872AEC74B7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5558790" y="1913891"/>
            <a:ext cx="2951480" cy="1779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Box 21">
            <a:extLst>
              <a:ext uri="{FF2B5EF4-FFF2-40B4-BE49-F238E27FC236}">
                <a16:creationId xmlns:a16="http://schemas.microsoft.com/office/drawing/2014/main" id="{585E5625-B095-8069-9A7E-34575A49EA9C}"/>
              </a:ext>
            </a:extLst>
          </p:cNvPr>
          <p:cNvSpPr txBox="1"/>
          <p:nvPr/>
        </p:nvSpPr>
        <p:spPr>
          <a:xfrm>
            <a:off x="6118539" y="2256698"/>
            <a:ext cx="2214645" cy="825098"/>
          </a:xfrm>
          <a:prstGeom prst="rect">
            <a:avLst/>
          </a:prstGeom>
          <a:noFill/>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336947" eaLnBrk="1" hangingPunct="1"/>
            <a:r>
              <a:rPr lang="en-US" altLang="en-US" sz="1280" dirty="0">
                <a:solidFill>
                  <a:srgbClr val="404040"/>
                </a:solidFill>
              </a:rPr>
              <a:t>I have never seen this contamination event in my experience. This is a low risk.</a:t>
            </a:r>
          </a:p>
        </p:txBody>
      </p:sp>
      <p:sp>
        <p:nvSpPr>
          <p:cNvPr id="58375" name="Oval Callout 22">
            <a:extLst>
              <a:ext uri="{FF2B5EF4-FFF2-40B4-BE49-F238E27FC236}">
                <a16:creationId xmlns:a16="http://schemas.microsoft.com/office/drawing/2014/main" id="{3FC16925-B587-9F4E-CED7-A4DCBD61A894}"/>
              </a:ext>
            </a:extLst>
          </p:cNvPr>
          <p:cNvSpPr>
            <a:spLocks noChangeArrowheads="1"/>
          </p:cNvSpPr>
          <p:nvPr/>
        </p:nvSpPr>
        <p:spPr bwMode="auto">
          <a:xfrm>
            <a:off x="2713991" y="1913891"/>
            <a:ext cx="2592070" cy="1165742"/>
          </a:xfrm>
          <a:prstGeom prst="wedgeEllipseCallout">
            <a:avLst>
              <a:gd name="adj1" fmla="val 34218"/>
              <a:gd name="adj2" fmla="val 110986"/>
            </a:avLst>
          </a:prstGeom>
          <a:noFill/>
          <a:ln w="254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a:endParaRPr lang="en-US" altLang="en-US" sz="800">
              <a:solidFill>
                <a:srgbClr val="000000"/>
              </a:solidFill>
              <a:latin typeface="Times" panose="02020603050405020304" pitchFamily="18" charset="0"/>
            </a:endParaRPr>
          </a:p>
        </p:txBody>
      </p:sp>
      <p:sp>
        <p:nvSpPr>
          <p:cNvPr id="24" name="TextBox 23">
            <a:extLst>
              <a:ext uri="{FF2B5EF4-FFF2-40B4-BE49-F238E27FC236}">
                <a16:creationId xmlns:a16="http://schemas.microsoft.com/office/drawing/2014/main" id="{77050D60-2667-985D-A540-345E86B4D0B9}"/>
              </a:ext>
            </a:extLst>
          </p:cNvPr>
          <p:cNvSpPr txBox="1"/>
          <p:nvPr/>
        </p:nvSpPr>
        <p:spPr>
          <a:xfrm>
            <a:off x="3247235" y="2001883"/>
            <a:ext cx="1899454" cy="1008289"/>
          </a:xfrm>
          <a:prstGeom prst="rect">
            <a:avLst/>
          </a:prstGeom>
          <a:noFill/>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336947" eaLnBrk="1" hangingPunct="1"/>
            <a:r>
              <a:rPr lang="en-US" altLang="en-US" sz="1280" dirty="0">
                <a:solidFill>
                  <a:srgbClr val="404040"/>
                </a:solidFill>
              </a:rPr>
              <a:t>I’ve seen this contamination event at 2 other companies I audited. This is not a low risk.</a:t>
            </a:r>
          </a:p>
        </p:txBody>
      </p:sp>
      <p:sp>
        <p:nvSpPr>
          <p:cNvPr id="58381" name="Slide Number Placeholder 3">
            <a:extLst>
              <a:ext uri="{FF2B5EF4-FFF2-40B4-BE49-F238E27FC236}">
                <a16:creationId xmlns:a16="http://schemas.microsoft.com/office/drawing/2014/main" id="{1F08C85B-2E21-76BA-F58F-AFCC20412097}"/>
              </a:ext>
            </a:extLst>
          </p:cNvPr>
          <p:cNvSpPr txBox="1">
            <a:spLocks/>
          </p:cNvSpPr>
          <p:nvPr/>
        </p:nvSpPr>
        <p:spPr bwMode="auto">
          <a:xfrm>
            <a:off x="8621216" y="6719209"/>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9191EB75-7845-4434-9D8B-180CD2709510}" type="slidenum">
              <a:rPr lang="en-US" altLang="en-US" sz="960" dirty="0">
                <a:solidFill>
                  <a:srgbClr val="595959"/>
                </a:solidFill>
              </a:rPr>
              <a:pPr algn="ctr" defTabSz="731542" eaLnBrk="1" hangingPunct="1"/>
              <a:t>21</a:t>
            </a:fld>
            <a:endParaRPr lang="en-US" altLang="en-US" sz="960" dirty="0">
              <a:solidFill>
                <a:srgbClr val="595959"/>
              </a:solidFill>
            </a:endParaRPr>
          </a:p>
        </p:txBody>
      </p:sp>
      <p:sp>
        <p:nvSpPr>
          <p:cNvPr id="5" name="Textfeld 4">
            <a:extLst>
              <a:ext uri="{FF2B5EF4-FFF2-40B4-BE49-F238E27FC236}">
                <a16:creationId xmlns:a16="http://schemas.microsoft.com/office/drawing/2014/main" id="{BE204F16-74D7-0107-E1AB-CFC420E702A1}"/>
              </a:ext>
            </a:extLst>
          </p:cNvPr>
          <p:cNvSpPr txBox="1"/>
          <p:nvPr/>
        </p:nvSpPr>
        <p:spPr bwMode="auto">
          <a:xfrm>
            <a:off x="1738001" y="6122202"/>
            <a:ext cx="7099239" cy="779252"/>
          </a:xfrm>
          <a:prstGeom prst="rect">
            <a:avLst/>
          </a:prstGeom>
          <a:noFill/>
          <a:ln w="9525">
            <a:noFill/>
            <a:round/>
            <a:headEnd/>
            <a:tailEnd/>
          </a:ln>
        </p:spPr>
        <p:txBody>
          <a:bodyPr wrap="square">
            <a:spAutoFit/>
          </a:bodyPr>
          <a:lstStyle/>
          <a:p>
            <a:pPr algn="ctr" defTabSz="336947"/>
            <a:r>
              <a:rPr lang="en-US" sz="1600" dirty="0">
                <a:solidFill>
                  <a:srgbClr val="000000"/>
                </a:solidFill>
                <a:cs typeface="Calibri" panose="020F0502020204030204" pitchFamily="34" charset="0"/>
              </a:rPr>
              <a:t>Things that come readily to mind are more representative than is actually the case. People overestimate the importance of information that is readily available to them. </a:t>
            </a:r>
            <a:endParaRPr lang="it-IT" sz="1600" dirty="0">
              <a:solidFill>
                <a:srgbClr val="000000"/>
              </a:solidFill>
              <a:cs typeface="Calibri" panose="020F0502020204030204" pitchFamily="34" charset="0"/>
            </a:endParaRPr>
          </a:p>
        </p:txBody>
      </p:sp>
      <p:sp>
        <p:nvSpPr>
          <p:cNvPr id="26" name="TextBox 25">
            <a:extLst>
              <a:ext uri="{FF2B5EF4-FFF2-40B4-BE49-F238E27FC236}">
                <a16:creationId xmlns:a16="http://schemas.microsoft.com/office/drawing/2014/main" id="{0768D68E-7D99-708A-277F-8AA0F6735A12}"/>
              </a:ext>
            </a:extLst>
          </p:cNvPr>
          <p:cNvSpPr txBox="1"/>
          <p:nvPr/>
        </p:nvSpPr>
        <p:spPr bwMode="auto">
          <a:xfrm>
            <a:off x="6085877" y="5596889"/>
            <a:ext cx="894009" cy="315091"/>
          </a:xfrm>
          <a:prstGeom prst="rect">
            <a:avLst/>
          </a:prstGeom>
          <a:noFill/>
          <a:ln w="9525">
            <a:noFill/>
            <a:round/>
            <a:headEnd/>
            <a:tailEnd/>
          </a:ln>
        </p:spPr>
        <p:txBody>
          <a:bodyPr wrap="none" lIns="72000" tIns="74304" rIns="72000" bIns="36000" rtlCol="0">
            <a:spAutoFit/>
          </a:bodyPr>
          <a:lstStyle/>
          <a:p>
            <a:pPr>
              <a:lnSpc>
                <a:spcPct val="81000"/>
              </a:lnSpc>
              <a:tabLst>
                <a:tab pos="579120" algn="l"/>
                <a:tab pos="1158240" algn="l"/>
                <a:tab pos="1737360" algn="l"/>
                <a:tab pos="2316480" algn="l"/>
                <a:tab pos="2895600" algn="l"/>
                <a:tab pos="3474720" algn="l"/>
                <a:tab pos="4053840" algn="l"/>
                <a:tab pos="4632960" algn="l"/>
              </a:tabLst>
            </a:pPr>
            <a:r>
              <a:rPr lang="en-US" sz="1600" dirty="0">
                <a:solidFill>
                  <a:schemeClr val="tx1"/>
                </a:solidFill>
                <a:latin typeface="Candara" pitchFamily="32" charset="0"/>
              </a:rPr>
              <a:t>Expert II</a:t>
            </a:r>
          </a:p>
        </p:txBody>
      </p:sp>
      <p:sp>
        <p:nvSpPr>
          <p:cNvPr id="29" name="TextBox 28">
            <a:extLst>
              <a:ext uri="{FF2B5EF4-FFF2-40B4-BE49-F238E27FC236}">
                <a16:creationId xmlns:a16="http://schemas.microsoft.com/office/drawing/2014/main" id="{27BEFEB5-BE22-54BB-3304-4F586996F2AA}"/>
              </a:ext>
            </a:extLst>
          </p:cNvPr>
          <p:cNvSpPr txBox="1"/>
          <p:nvPr/>
        </p:nvSpPr>
        <p:spPr bwMode="auto">
          <a:xfrm>
            <a:off x="4402887" y="5596890"/>
            <a:ext cx="836301" cy="315091"/>
          </a:xfrm>
          <a:prstGeom prst="rect">
            <a:avLst/>
          </a:prstGeom>
          <a:noFill/>
          <a:ln w="9525">
            <a:noFill/>
            <a:round/>
            <a:headEnd/>
            <a:tailEnd/>
          </a:ln>
        </p:spPr>
        <p:txBody>
          <a:bodyPr wrap="none" lIns="72000" tIns="74304" rIns="72000" bIns="36000" rtlCol="0">
            <a:spAutoFit/>
          </a:bodyPr>
          <a:lstStyle/>
          <a:p>
            <a:pPr>
              <a:lnSpc>
                <a:spcPct val="81000"/>
              </a:lnSpc>
              <a:tabLst>
                <a:tab pos="579120" algn="l"/>
                <a:tab pos="1158240" algn="l"/>
                <a:tab pos="1737360" algn="l"/>
                <a:tab pos="2316480" algn="l"/>
                <a:tab pos="2895600" algn="l"/>
                <a:tab pos="3474720" algn="l"/>
                <a:tab pos="4053840" algn="l"/>
                <a:tab pos="4632960" algn="l"/>
              </a:tabLst>
            </a:pPr>
            <a:r>
              <a:rPr lang="de-DE" sz="1600" dirty="0">
                <a:solidFill>
                  <a:srgbClr val="0070C0"/>
                </a:solidFill>
                <a:latin typeface="Candara" pitchFamily="32" charset="0"/>
              </a:rPr>
              <a:t>Expert I</a:t>
            </a:r>
            <a:endParaRPr lang="en-US" sz="1600" dirty="0">
              <a:solidFill>
                <a:srgbClr val="0070C0"/>
              </a:solidFill>
              <a:latin typeface="Candara" pitchFamily="32" charset="0"/>
            </a:endParaRPr>
          </a:p>
        </p:txBody>
      </p:sp>
      <p:pic>
        <p:nvPicPr>
          <p:cNvPr id="16" name="Picture 10">
            <a:extLst>
              <a:ext uri="{FF2B5EF4-FFF2-40B4-BE49-F238E27FC236}">
                <a16:creationId xmlns:a16="http://schemas.microsoft.com/office/drawing/2014/main" id="{DE881338-E687-4320-BEFA-9025D409BE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2887" y="3924288"/>
            <a:ext cx="836301" cy="167260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0">
            <a:extLst>
              <a:ext uri="{FF2B5EF4-FFF2-40B4-BE49-F238E27FC236}">
                <a16:creationId xmlns:a16="http://schemas.microsoft.com/office/drawing/2014/main" id="{F7A77BE9-A47B-4B39-B113-FE002C0D7277}"/>
              </a:ext>
            </a:extLst>
          </p:cNvPr>
          <p:cNvPicPr>
            <a:picLocks noChangeAspect="1" noChangeArrowheads="1"/>
          </p:cNvPicPr>
          <p:nvPr/>
        </p:nvPicPr>
        <p:blipFill>
          <a:blip r:embed="rId4">
            <a:biLevel thresh="50000"/>
            <a:extLst>
              <a:ext uri="{28A0092B-C50C-407E-A947-70E740481C1C}">
                <a14:useLocalDpi xmlns:a14="http://schemas.microsoft.com/office/drawing/2010/main" val="0"/>
              </a:ext>
            </a:extLst>
          </a:blip>
          <a:srcRect/>
          <a:stretch>
            <a:fillRect/>
          </a:stretch>
        </p:blipFill>
        <p:spPr bwMode="auto">
          <a:xfrm>
            <a:off x="6141996" y="3891426"/>
            <a:ext cx="852732" cy="1705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83934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a16="http://schemas.microsoft.com/office/drawing/2014/main" id="{8084EA72-3A12-EE37-5E6D-49B38D8B0727}"/>
              </a:ext>
            </a:extLst>
          </p:cNvPr>
          <p:cNvSpPr>
            <a:spLocks noGrp="1"/>
          </p:cNvSpPr>
          <p:nvPr>
            <p:ph type="title"/>
          </p:nvPr>
        </p:nvSpPr>
        <p:spPr>
          <a:xfrm>
            <a:off x="3022594" y="470105"/>
            <a:ext cx="4374486" cy="607060"/>
          </a:xfrm>
        </p:spPr>
        <p:txBody>
          <a:bodyPr/>
          <a:lstStyle/>
          <a:p>
            <a:r>
              <a:rPr lang="en-US" altLang="en-US" sz="2800" dirty="0">
                <a:ea typeface="ＭＳ Ｐゴシック" panose="020B0600070205080204" pitchFamily="34" charset="-128"/>
              </a:rPr>
              <a:t>Recency Bias </a:t>
            </a:r>
          </a:p>
        </p:txBody>
      </p:sp>
      <p:pic>
        <p:nvPicPr>
          <p:cNvPr id="54275" name="Picture 3">
            <a:extLst>
              <a:ext uri="{FF2B5EF4-FFF2-40B4-BE49-F238E27FC236}">
                <a16:creationId xmlns:a16="http://schemas.microsoft.com/office/drawing/2014/main" id="{E2F5E5E3-DECB-EFD6-C413-9AD3A278403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6238550" y="2614798"/>
            <a:ext cx="1085850" cy="789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a:extLst>
              <a:ext uri="{FF2B5EF4-FFF2-40B4-BE49-F238E27FC236}">
                <a16:creationId xmlns:a16="http://schemas.microsoft.com/office/drawing/2014/main" id="{F1975518-DDD4-29F9-5193-D7B88866D40B}"/>
              </a:ext>
            </a:extLst>
          </p:cNvPr>
          <p:cNvSpPr txBox="1"/>
          <p:nvPr/>
        </p:nvSpPr>
        <p:spPr>
          <a:xfrm>
            <a:off x="6803390" y="3060701"/>
            <a:ext cx="417102" cy="367088"/>
          </a:xfrm>
          <a:prstGeom prst="rect">
            <a:avLst/>
          </a:prstGeom>
          <a:noFill/>
        </p:spPr>
        <p:txBody>
          <a:bodyPr wrap="none">
            <a:spAutoFit/>
          </a:bodyPr>
          <a:lstStyle/>
          <a:p>
            <a:pPr defTabSz="336947">
              <a:defRPr/>
            </a:pPr>
            <a:r>
              <a:rPr lang="en-US" sz="1920" dirty="0">
                <a:solidFill>
                  <a:srgbClr val="FFFFFF"/>
                </a:solidFill>
                <a:latin typeface="Arial"/>
                <a:ea typeface="ＭＳ Ｐゴシック" charset="0"/>
                <a:cs typeface="ＭＳ Ｐゴシック" charset="0"/>
              </a:rPr>
              <a:t>!?</a:t>
            </a:r>
          </a:p>
        </p:txBody>
      </p:sp>
      <p:sp>
        <p:nvSpPr>
          <p:cNvPr id="54277" name="Oval Callout 9">
            <a:extLst>
              <a:ext uri="{FF2B5EF4-FFF2-40B4-BE49-F238E27FC236}">
                <a16:creationId xmlns:a16="http://schemas.microsoft.com/office/drawing/2014/main" id="{55EDD6E3-C496-82A0-C342-EE91F6A40DD6}"/>
              </a:ext>
            </a:extLst>
          </p:cNvPr>
          <p:cNvSpPr>
            <a:spLocks noChangeArrowheads="1"/>
          </p:cNvSpPr>
          <p:nvPr/>
        </p:nvSpPr>
        <p:spPr bwMode="auto">
          <a:xfrm>
            <a:off x="2078991" y="1818641"/>
            <a:ext cx="3391875" cy="1298899"/>
          </a:xfrm>
          <a:prstGeom prst="wedgeEllipseCallout">
            <a:avLst>
              <a:gd name="adj1" fmla="val 16542"/>
              <a:gd name="adj2" fmla="val 68194"/>
            </a:avLst>
          </a:prstGeom>
          <a:noFill/>
          <a:ln w="254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a:endParaRPr lang="en-US" altLang="en-US" sz="800">
              <a:solidFill>
                <a:srgbClr val="000000"/>
              </a:solidFill>
              <a:latin typeface="Times" panose="02020603050405020304" pitchFamily="18" charset="0"/>
            </a:endParaRPr>
          </a:p>
        </p:txBody>
      </p:sp>
      <p:sp>
        <p:nvSpPr>
          <p:cNvPr id="11" name="TextBox 10">
            <a:extLst>
              <a:ext uri="{FF2B5EF4-FFF2-40B4-BE49-F238E27FC236}">
                <a16:creationId xmlns:a16="http://schemas.microsoft.com/office/drawing/2014/main" id="{203112EE-D879-391A-964A-5D924836DE88}"/>
              </a:ext>
            </a:extLst>
          </p:cNvPr>
          <p:cNvSpPr txBox="1"/>
          <p:nvPr/>
        </p:nvSpPr>
        <p:spPr>
          <a:xfrm>
            <a:off x="2376836" y="2164353"/>
            <a:ext cx="3094030" cy="779188"/>
          </a:xfrm>
          <a:prstGeom prst="rect">
            <a:avLst/>
          </a:prstGeom>
          <a:noFill/>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336947" eaLnBrk="1" hangingPunct="1"/>
            <a:r>
              <a:rPr lang="en-US" altLang="en-US" sz="1200" dirty="0">
                <a:solidFill>
                  <a:srgbClr val="404040"/>
                </a:solidFill>
              </a:rPr>
              <a:t>I have worked through 3 FMEAs recently. I am sure that the risk ratings in this new one are going to be similar on average.</a:t>
            </a:r>
          </a:p>
        </p:txBody>
      </p:sp>
      <p:sp>
        <p:nvSpPr>
          <p:cNvPr id="54281" name="Slide Number Placeholder 3">
            <a:extLst>
              <a:ext uri="{FF2B5EF4-FFF2-40B4-BE49-F238E27FC236}">
                <a16:creationId xmlns:a16="http://schemas.microsoft.com/office/drawing/2014/main" id="{AC01A443-9289-23A4-BE4B-BABC939F1E56}"/>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22</a:t>
            </a:fld>
            <a:endParaRPr lang="en-US" altLang="en-US" sz="960" dirty="0">
              <a:solidFill>
                <a:srgbClr val="595959"/>
              </a:solidFill>
            </a:endParaRPr>
          </a:p>
        </p:txBody>
      </p:sp>
      <p:sp>
        <p:nvSpPr>
          <p:cNvPr id="3" name="Textfeld 2">
            <a:extLst>
              <a:ext uri="{FF2B5EF4-FFF2-40B4-BE49-F238E27FC236}">
                <a16:creationId xmlns:a16="http://schemas.microsoft.com/office/drawing/2014/main" id="{3019E44A-CC46-4D00-1E87-EB21EE31E6F0}"/>
              </a:ext>
            </a:extLst>
          </p:cNvPr>
          <p:cNvSpPr txBox="1"/>
          <p:nvPr/>
        </p:nvSpPr>
        <p:spPr bwMode="auto">
          <a:xfrm>
            <a:off x="3040547" y="6177880"/>
            <a:ext cx="4572557" cy="550279"/>
          </a:xfrm>
          <a:prstGeom prst="rect">
            <a:avLst/>
          </a:prstGeom>
          <a:noFill/>
          <a:ln w="9525">
            <a:noFill/>
            <a:round/>
            <a:headEnd/>
            <a:tailEnd/>
          </a:ln>
        </p:spPr>
        <p:txBody>
          <a:bodyPr wrap="square">
            <a:spAutoFit/>
          </a:bodyPr>
          <a:lstStyle/>
          <a:p>
            <a:pPr algn="ctr" defTabSz="336947"/>
            <a:r>
              <a:rPr lang="en-US" sz="1600" dirty="0">
                <a:solidFill>
                  <a:srgbClr val="000000"/>
                </a:solidFill>
                <a:cs typeface="Calibri" panose="020F0502020204030204" pitchFamily="34" charset="0"/>
              </a:rPr>
              <a:t>The tendency to weigh the most recent information more heavily than older data. </a:t>
            </a:r>
            <a:endParaRPr lang="it-IT" sz="1600" dirty="0">
              <a:solidFill>
                <a:srgbClr val="000000"/>
              </a:solidFill>
              <a:cs typeface="Calibri" panose="020F0502020204030204" pitchFamily="34" charset="0"/>
            </a:endParaRPr>
          </a:p>
        </p:txBody>
      </p:sp>
      <p:sp>
        <p:nvSpPr>
          <p:cNvPr id="5" name="TextBox 4">
            <a:extLst>
              <a:ext uri="{FF2B5EF4-FFF2-40B4-BE49-F238E27FC236}">
                <a16:creationId xmlns:a16="http://schemas.microsoft.com/office/drawing/2014/main" id="{B4A7D610-54A6-BC19-EC8B-79A2CA0EE868}"/>
              </a:ext>
            </a:extLst>
          </p:cNvPr>
          <p:cNvSpPr txBox="1"/>
          <p:nvPr/>
        </p:nvSpPr>
        <p:spPr bwMode="auto">
          <a:xfrm>
            <a:off x="3991703" y="5459628"/>
            <a:ext cx="1059118" cy="315091"/>
          </a:xfrm>
          <a:prstGeom prst="rect">
            <a:avLst/>
          </a:prstGeom>
          <a:noFill/>
          <a:ln w="9525">
            <a:noFill/>
            <a:round/>
            <a:headEnd/>
            <a:tailEnd/>
          </a:ln>
        </p:spPr>
        <p:txBody>
          <a:bodyPr wrap="none" lIns="72000" tIns="74304" rIns="72000" bIns="36000" rtlCol="0">
            <a:spAutoFit/>
          </a:bodyPr>
          <a:lstStyle/>
          <a:p>
            <a:pPr>
              <a:lnSpc>
                <a:spcPct val="81000"/>
              </a:lnSpc>
              <a:tabLst>
                <a:tab pos="579120" algn="l"/>
                <a:tab pos="1158240" algn="l"/>
                <a:tab pos="1737360" algn="l"/>
                <a:tab pos="2316480" algn="l"/>
                <a:tab pos="2895600" algn="l"/>
                <a:tab pos="3474720" algn="l"/>
                <a:tab pos="4053840" algn="l"/>
                <a:tab pos="4632960" algn="l"/>
              </a:tabLst>
            </a:pPr>
            <a:r>
              <a:rPr lang="en-US" sz="1600" dirty="0">
                <a:solidFill>
                  <a:srgbClr val="0070C0"/>
                </a:solidFill>
                <a:latin typeface="Candara" pitchFamily="32" charset="0"/>
              </a:rPr>
              <a:t>Operator I</a:t>
            </a:r>
          </a:p>
        </p:txBody>
      </p:sp>
      <p:sp>
        <p:nvSpPr>
          <p:cNvPr id="6" name="TextBox 5">
            <a:extLst>
              <a:ext uri="{FF2B5EF4-FFF2-40B4-BE49-F238E27FC236}">
                <a16:creationId xmlns:a16="http://schemas.microsoft.com/office/drawing/2014/main" id="{B2170898-2687-0244-36DC-34FC28A3DAC7}"/>
              </a:ext>
            </a:extLst>
          </p:cNvPr>
          <p:cNvSpPr txBox="1"/>
          <p:nvPr/>
        </p:nvSpPr>
        <p:spPr bwMode="auto">
          <a:xfrm>
            <a:off x="5761898" y="5471240"/>
            <a:ext cx="1116826" cy="315091"/>
          </a:xfrm>
          <a:prstGeom prst="rect">
            <a:avLst/>
          </a:prstGeom>
          <a:noFill/>
          <a:ln w="9525">
            <a:noFill/>
            <a:round/>
            <a:headEnd/>
            <a:tailEnd/>
          </a:ln>
        </p:spPr>
        <p:txBody>
          <a:bodyPr wrap="none" lIns="72000" tIns="74304" rIns="72000" bIns="36000" rtlCol="0">
            <a:spAutoFit/>
          </a:bodyPr>
          <a:lstStyle/>
          <a:p>
            <a:pPr>
              <a:lnSpc>
                <a:spcPct val="81000"/>
              </a:lnSpc>
              <a:tabLst>
                <a:tab pos="579120" algn="l"/>
                <a:tab pos="1158240" algn="l"/>
                <a:tab pos="1737360" algn="l"/>
                <a:tab pos="2316480" algn="l"/>
                <a:tab pos="2895600" algn="l"/>
                <a:tab pos="3474720" algn="l"/>
                <a:tab pos="4053840" algn="l"/>
                <a:tab pos="4632960" algn="l"/>
              </a:tabLst>
            </a:pPr>
            <a:r>
              <a:rPr lang="en-US" sz="1600" dirty="0">
                <a:solidFill>
                  <a:schemeClr val="tx1"/>
                </a:solidFill>
                <a:latin typeface="Candara" pitchFamily="32" charset="0"/>
              </a:rPr>
              <a:t>Operator II</a:t>
            </a:r>
          </a:p>
        </p:txBody>
      </p:sp>
      <p:pic>
        <p:nvPicPr>
          <p:cNvPr id="14" name="Picture 10">
            <a:extLst>
              <a:ext uri="{FF2B5EF4-FFF2-40B4-BE49-F238E27FC236}">
                <a16:creationId xmlns:a16="http://schemas.microsoft.com/office/drawing/2014/main" id="{42D025DE-D993-4884-9DF0-22CA7806810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75506" y="3520701"/>
            <a:ext cx="962717" cy="192543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0">
            <a:extLst>
              <a:ext uri="{FF2B5EF4-FFF2-40B4-BE49-F238E27FC236}">
                <a16:creationId xmlns:a16="http://schemas.microsoft.com/office/drawing/2014/main" id="{1489A33A-50F7-4753-9391-082F96484A93}"/>
              </a:ext>
            </a:extLst>
          </p:cNvPr>
          <p:cNvPicPr>
            <a:picLocks noChangeAspect="1" noChangeArrowheads="1"/>
          </p:cNvPicPr>
          <p:nvPr/>
        </p:nvPicPr>
        <p:blipFill>
          <a:blip r:embed="rId4">
            <a:grayscl/>
            <a:extLst>
              <a:ext uri="{28A0092B-C50C-407E-A947-70E740481C1C}">
                <a14:useLocalDpi xmlns:a14="http://schemas.microsoft.com/office/drawing/2010/main" val="0"/>
              </a:ext>
            </a:extLst>
          </a:blip>
          <a:srcRect/>
          <a:stretch>
            <a:fillRect/>
          </a:stretch>
        </p:blipFill>
        <p:spPr bwMode="auto">
          <a:xfrm>
            <a:off x="5840673" y="3568857"/>
            <a:ext cx="962717" cy="1925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17679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a16="http://schemas.microsoft.com/office/drawing/2014/main" id="{8084EA72-3A12-EE37-5E6D-49B38D8B0727}"/>
              </a:ext>
            </a:extLst>
          </p:cNvPr>
          <p:cNvSpPr>
            <a:spLocks noGrp="1"/>
          </p:cNvSpPr>
          <p:nvPr>
            <p:ph type="title"/>
          </p:nvPr>
        </p:nvSpPr>
        <p:spPr>
          <a:xfrm>
            <a:off x="3022594" y="470105"/>
            <a:ext cx="4374486" cy="607060"/>
          </a:xfrm>
        </p:spPr>
        <p:txBody>
          <a:bodyPr/>
          <a:lstStyle/>
          <a:p>
            <a:r>
              <a:rPr lang="en-US" altLang="en-US" sz="2800" dirty="0">
                <a:ea typeface="ＭＳ Ｐゴシック" panose="020B0600070205080204" pitchFamily="34" charset="-128"/>
              </a:rPr>
              <a:t>Knowledge/Status Quo Bias </a:t>
            </a:r>
          </a:p>
        </p:txBody>
      </p:sp>
      <p:pic>
        <p:nvPicPr>
          <p:cNvPr id="54275" name="Picture 3">
            <a:extLst>
              <a:ext uri="{FF2B5EF4-FFF2-40B4-BE49-F238E27FC236}">
                <a16:creationId xmlns:a16="http://schemas.microsoft.com/office/drawing/2014/main" id="{E2F5E5E3-DECB-EFD6-C413-9AD3A278403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6238549" y="1991673"/>
            <a:ext cx="2763854" cy="2010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a:extLst>
              <a:ext uri="{FF2B5EF4-FFF2-40B4-BE49-F238E27FC236}">
                <a16:creationId xmlns:a16="http://schemas.microsoft.com/office/drawing/2014/main" id="{F1975518-DDD4-29F9-5193-D7B88866D40B}"/>
              </a:ext>
            </a:extLst>
          </p:cNvPr>
          <p:cNvSpPr txBox="1"/>
          <p:nvPr/>
        </p:nvSpPr>
        <p:spPr>
          <a:xfrm>
            <a:off x="6803390" y="3060701"/>
            <a:ext cx="417102" cy="367088"/>
          </a:xfrm>
          <a:prstGeom prst="rect">
            <a:avLst/>
          </a:prstGeom>
          <a:noFill/>
        </p:spPr>
        <p:txBody>
          <a:bodyPr wrap="none">
            <a:spAutoFit/>
          </a:bodyPr>
          <a:lstStyle/>
          <a:p>
            <a:pPr defTabSz="336947">
              <a:defRPr/>
            </a:pPr>
            <a:r>
              <a:rPr lang="en-US" sz="1920" dirty="0">
                <a:solidFill>
                  <a:srgbClr val="FFFFFF"/>
                </a:solidFill>
                <a:latin typeface="Arial"/>
                <a:ea typeface="ＭＳ Ｐゴシック" charset="0"/>
                <a:cs typeface="ＭＳ Ｐゴシック" charset="0"/>
              </a:rPr>
              <a:t>!?</a:t>
            </a:r>
          </a:p>
        </p:txBody>
      </p:sp>
      <p:sp>
        <p:nvSpPr>
          <p:cNvPr id="54277" name="Oval Callout 9">
            <a:extLst>
              <a:ext uri="{FF2B5EF4-FFF2-40B4-BE49-F238E27FC236}">
                <a16:creationId xmlns:a16="http://schemas.microsoft.com/office/drawing/2014/main" id="{55EDD6E3-C496-82A0-C342-EE91F6A40DD6}"/>
              </a:ext>
            </a:extLst>
          </p:cNvPr>
          <p:cNvSpPr>
            <a:spLocks noChangeArrowheads="1"/>
          </p:cNvSpPr>
          <p:nvPr/>
        </p:nvSpPr>
        <p:spPr bwMode="auto">
          <a:xfrm>
            <a:off x="2078991" y="1818641"/>
            <a:ext cx="3391875" cy="1298899"/>
          </a:xfrm>
          <a:prstGeom prst="wedgeEllipseCallout">
            <a:avLst>
              <a:gd name="adj1" fmla="val 16542"/>
              <a:gd name="adj2" fmla="val 68194"/>
            </a:avLst>
          </a:prstGeom>
          <a:noFill/>
          <a:ln w="254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a:endParaRPr lang="en-US" altLang="en-US" sz="800">
              <a:solidFill>
                <a:srgbClr val="000000"/>
              </a:solidFill>
              <a:latin typeface="Times" panose="02020603050405020304" pitchFamily="18" charset="0"/>
            </a:endParaRPr>
          </a:p>
        </p:txBody>
      </p:sp>
      <p:sp>
        <p:nvSpPr>
          <p:cNvPr id="11" name="TextBox 10">
            <a:extLst>
              <a:ext uri="{FF2B5EF4-FFF2-40B4-BE49-F238E27FC236}">
                <a16:creationId xmlns:a16="http://schemas.microsoft.com/office/drawing/2014/main" id="{203112EE-D879-391A-964A-5D924836DE88}"/>
              </a:ext>
            </a:extLst>
          </p:cNvPr>
          <p:cNvSpPr txBox="1"/>
          <p:nvPr/>
        </p:nvSpPr>
        <p:spPr>
          <a:xfrm>
            <a:off x="2500536" y="1992639"/>
            <a:ext cx="2898322" cy="950901"/>
          </a:xfrm>
          <a:prstGeom prst="rect">
            <a:avLst/>
          </a:prstGeom>
          <a:noFill/>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336947" eaLnBrk="1" hangingPunct="1"/>
            <a:r>
              <a:rPr lang="en-US" altLang="en-US" sz="1200" dirty="0">
                <a:solidFill>
                  <a:srgbClr val="404040"/>
                </a:solidFill>
              </a:rPr>
              <a:t>I always focus on QC when a process  investigation has to be carried out. I feel knowledgeable in a Lab and I am sure we will find valuable information there</a:t>
            </a:r>
          </a:p>
        </p:txBody>
      </p:sp>
      <p:sp>
        <p:nvSpPr>
          <p:cNvPr id="54281" name="Slide Number Placeholder 3">
            <a:extLst>
              <a:ext uri="{FF2B5EF4-FFF2-40B4-BE49-F238E27FC236}">
                <a16:creationId xmlns:a16="http://schemas.microsoft.com/office/drawing/2014/main" id="{AC01A443-9289-23A4-BE4B-BABC939F1E56}"/>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23</a:t>
            </a:fld>
            <a:endParaRPr lang="en-US" altLang="en-US" sz="960" dirty="0">
              <a:solidFill>
                <a:srgbClr val="595959"/>
              </a:solidFill>
            </a:endParaRPr>
          </a:p>
        </p:txBody>
      </p:sp>
      <p:sp>
        <p:nvSpPr>
          <p:cNvPr id="3" name="Textfeld 2">
            <a:extLst>
              <a:ext uri="{FF2B5EF4-FFF2-40B4-BE49-F238E27FC236}">
                <a16:creationId xmlns:a16="http://schemas.microsoft.com/office/drawing/2014/main" id="{3019E44A-CC46-4D00-1E87-EB21EE31E6F0}"/>
              </a:ext>
            </a:extLst>
          </p:cNvPr>
          <p:cNvSpPr txBox="1"/>
          <p:nvPr/>
        </p:nvSpPr>
        <p:spPr bwMode="auto">
          <a:xfrm>
            <a:off x="2199602" y="6033864"/>
            <a:ext cx="6421614" cy="321306"/>
          </a:xfrm>
          <a:prstGeom prst="rect">
            <a:avLst/>
          </a:prstGeom>
          <a:noFill/>
          <a:ln w="9525">
            <a:noFill/>
            <a:round/>
            <a:headEnd/>
            <a:tailEnd/>
          </a:ln>
        </p:spPr>
        <p:txBody>
          <a:bodyPr wrap="square">
            <a:spAutoFit/>
          </a:bodyPr>
          <a:lstStyle/>
          <a:p>
            <a:pPr defTabSz="336947"/>
            <a:r>
              <a:rPr lang="en-US" sz="1600" dirty="0">
                <a:solidFill>
                  <a:srgbClr val="000000"/>
                </a:solidFill>
                <a:cs typeface="Calibri" panose="020F0502020204030204" pitchFamily="34" charset="0"/>
              </a:rPr>
              <a:t>To systematically prefer what is well-known over the unknown.</a:t>
            </a:r>
          </a:p>
        </p:txBody>
      </p:sp>
      <p:sp>
        <p:nvSpPr>
          <p:cNvPr id="14" name="TextBox 13">
            <a:extLst>
              <a:ext uri="{FF2B5EF4-FFF2-40B4-BE49-F238E27FC236}">
                <a16:creationId xmlns:a16="http://schemas.microsoft.com/office/drawing/2014/main" id="{7427874A-C4E0-45C0-BD98-44F7FFD41F10}"/>
              </a:ext>
            </a:extLst>
          </p:cNvPr>
          <p:cNvSpPr txBox="1"/>
          <p:nvPr/>
        </p:nvSpPr>
        <p:spPr>
          <a:xfrm>
            <a:off x="6604992" y="2433464"/>
            <a:ext cx="2088232" cy="825098"/>
          </a:xfrm>
          <a:prstGeom prst="rect">
            <a:avLst/>
          </a:prstGeom>
          <a:noFill/>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336947" eaLnBrk="1" hangingPunct="1"/>
            <a:r>
              <a:rPr lang="en-US" altLang="en-US" sz="1280" dirty="0">
                <a:solidFill>
                  <a:srgbClr val="404040"/>
                </a:solidFill>
              </a:rPr>
              <a:t>We should consider a 6M approach with a multidisciplinary Team instead</a:t>
            </a:r>
          </a:p>
        </p:txBody>
      </p:sp>
      <p:sp>
        <p:nvSpPr>
          <p:cNvPr id="4" name="TextBox 3">
            <a:extLst>
              <a:ext uri="{FF2B5EF4-FFF2-40B4-BE49-F238E27FC236}">
                <a16:creationId xmlns:a16="http://schemas.microsoft.com/office/drawing/2014/main" id="{C7CA326E-007A-5F12-C879-95DCD04C2951}"/>
              </a:ext>
            </a:extLst>
          </p:cNvPr>
          <p:cNvSpPr txBox="1"/>
          <p:nvPr/>
        </p:nvSpPr>
        <p:spPr bwMode="auto">
          <a:xfrm>
            <a:off x="3652664" y="5457800"/>
            <a:ext cx="1793293" cy="315091"/>
          </a:xfrm>
          <a:prstGeom prst="rect">
            <a:avLst/>
          </a:prstGeom>
          <a:noFill/>
          <a:ln w="9525">
            <a:noFill/>
            <a:round/>
            <a:headEnd/>
            <a:tailEnd/>
          </a:ln>
        </p:spPr>
        <p:txBody>
          <a:bodyPr wrap="none" lIns="72000" tIns="74304" rIns="72000" bIns="36000" rtlCol="0">
            <a:spAutoFit/>
          </a:bodyPr>
          <a:lstStyle/>
          <a:p>
            <a:pPr>
              <a:lnSpc>
                <a:spcPct val="81000"/>
              </a:lnSpc>
              <a:tabLst>
                <a:tab pos="579120" algn="l"/>
                <a:tab pos="1158240" algn="l"/>
                <a:tab pos="1737360" algn="l"/>
                <a:tab pos="2316480" algn="l"/>
                <a:tab pos="2895600" algn="l"/>
                <a:tab pos="3474720" algn="l"/>
                <a:tab pos="4053840" algn="l"/>
                <a:tab pos="4632960" algn="l"/>
              </a:tabLst>
            </a:pPr>
            <a:r>
              <a:rPr lang="en-US" sz="1600" dirty="0">
                <a:solidFill>
                  <a:srgbClr val="0070C0"/>
                </a:solidFill>
                <a:latin typeface="Candara" pitchFamily="32" charset="0"/>
              </a:rPr>
              <a:t>QA Staff Member I</a:t>
            </a:r>
          </a:p>
        </p:txBody>
      </p:sp>
      <p:sp>
        <p:nvSpPr>
          <p:cNvPr id="6" name="TextBox 5">
            <a:extLst>
              <a:ext uri="{FF2B5EF4-FFF2-40B4-BE49-F238E27FC236}">
                <a16:creationId xmlns:a16="http://schemas.microsoft.com/office/drawing/2014/main" id="{90206B4A-8FAE-913C-4834-1DAF091417FF}"/>
              </a:ext>
            </a:extLst>
          </p:cNvPr>
          <p:cNvSpPr txBox="1"/>
          <p:nvPr/>
        </p:nvSpPr>
        <p:spPr bwMode="auto">
          <a:xfrm>
            <a:off x="5524872" y="5457800"/>
            <a:ext cx="1851001" cy="315091"/>
          </a:xfrm>
          <a:prstGeom prst="rect">
            <a:avLst/>
          </a:prstGeom>
          <a:noFill/>
          <a:ln w="9525">
            <a:noFill/>
            <a:round/>
            <a:headEnd/>
            <a:tailEnd/>
          </a:ln>
        </p:spPr>
        <p:txBody>
          <a:bodyPr wrap="none" lIns="72000" tIns="74304" rIns="72000" bIns="36000" rtlCol="0">
            <a:spAutoFit/>
          </a:bodyPr>
          <a:lstStyle/>
          <a:p>
            <a:pPr>
              <a:lnSpc>
                <a:spcPct val="81000"/>
              </a:lnSpc>
              <a:tabLst>
                <a:tab pos="579120" algn="l"/>
                <a:tab pos="1158240" algn="l"/>
                <a:tab pos="1737360" algn="l"/>
                <a:tab pos="2316480" algn="l"/>
                <a:tab pos="2895600" algn="l"/>
                <a:tab pos="3474720" algn="l"/>
                <a:tab pos="4053840" algn="l"/>
                <a:tab pos="4632960" algn="l"/>
              </a:tabLst>
            </a:pPr>
            <a:r>
              <a:rPr lang="en-US" sz="1600" dirty="0">
                <a:solidFill>
                  <a:schemeClr val="tx1"/>
                </a:solidFill>
                <a:latin typeface="Candara" pitchFamily="32" charset="0"/>
              </a:rPr>
              <a:t>QA Staff Member II</a:t>
            </a:r>
          </a:p>
        </p:txBody>
      </p:sp>
      <p:pic>
        <p:nvPicPr>
          <p:cNvPr id="15" name="Picture 10">
            <a:extLst>
              <a:ext uri="{FF2B5EF4-FFF2-40B4-BE49-F238E27FC236}">
                <a16:creationId xmlns:a16="http://schemas.microsoft.com/office/drawing/2014/main" id="{7A237661-0CB8-401A-A997-613A2B8CB3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0696" y="3649300"/>
            <a:ext cx="904250" cy="18085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0">
            <a:extLst>
              <a:ext uri="{FF2B5EF4-FFF2-40B4-BE49-F238E27FC236}">
                <a16:creationId xmlns:a16="http://schemas.microsoft.com/office/drawing/2014/main" id="{2180B80F-EFD4-47EE-BA04-BB16B82B68CD}"/>
              </a:ext>
            </a:extLst>
          </p:cNvPr>
          <p:cNvPicPr>
            <a:picLocks noChangeAspect="1" noChangeArrowheads="1"/>
          </p:cNvPicPr>
          <p:nvPr/>
        </p:nvPicPr>
        <p:blipFill>
          <a:blip r:embed="rId4">
            <a:grayscl/>
            <a:extLst>
              <a:ext uri="{28A0092B-C50C-407E-A947-70E740481C1C}">
                <a14:useLocalDpi xmlns:a14="http://schemas.microsoft.com/office/drawing/2010/main" val="0"/>
              </a:ext>
            </a:extLst>
          </a:blip>
          <a:srcRect/>
          <a:stretch>
            <a:fillRect/>
          </a:stretch>
        </p:blipFill>
        <p:spPr bwMode="auto">
          <a:xfrm>
            <a:off x="5889834" y="3657600"/>
            <a:ext cx="920745" cy="1841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4883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a16="http://schemas.microsoft.com/office/drawing/2014/main" id="{8084EA72-3A12-EE37-5E6D-49B38D8B0727}"/>
              </a:ext>
            </a:extLst>
          </p:cNvPr>
          <p:cNvSpPr>
            <a:spLocks noGrp="1"/>
          </p:cNvSpPr>
          <p:nvPr>
            <p:ph type="title"/>
          </p:nvPr>
        </p:nvSpPr>
        <p:spPr>
          <a:xfrm>
            <a:off x="3076600" y="470105"/>
            <a:ext cx="4374486" cy="607060"/>
          </a:xfrm>
        </p:spPr>
        <p:txBody>
          <a:bodyPr/>
          <a:lstStyle/>
          <a:p>
            <a:r>
              <a:rPr lang="en-US" altLang="en-US" sz="2800" dirty="0">
                <a:ea typeface="ＭＳ Ｐゴシック" panose="020B0600070205080204" pitchFamily="34" charset="-128"/>
              </a:rPr>
              <a:t>Confirmation Bias </a:t>
            </a:r>
          </a:p>
        </p:txBody>
      </p:sp>
      <p:pic>
        <p:nvPicPr>
          <p:cNvPr id="54275" name="Picture 3">
            <a:extLst>
              <a:ext uri="{FF2B5EF4-FFF2-40B4-BE49-F238E27FC236}">
                <a16:creationId xmlns:a16="http://schemas.microsoft.com/office/drawing/2014/main" id="{E2F5E5E3-DECB-EFD6-C413-9AD3A278403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6058793" y="1885107"/>
            <a:ext cx="2968800" cy="2159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a:extLst>
              <a:ext uri="{FF2B5EF4-FFF2-40B4-BE49-F238E27FC236}">
                <a16:creationId xmlns:a16="http://schemas.microsoft.com/office/drawing/2014/main" id="{F1975518-DDD4-29F9-5193-D7B88866D40B}"/>
              </a:ext>
            </a:extLst>
          </p:cNvPr>
          <p:cNvSpPr txBox="1"/>
          <p:nvPr/>
        </p:nvSpPr>
        <p:spPr>
          <a:xfrm>
            <a:off x="6803390" y="3060701"/>
            <a:ext cx="417102" cy="367088"/>
          </a:xfrm>
          <a:prstGeom prst="rect">
            <a:avLst/>
          </a:prstGeom>
          <a:noFill/>
        </p:spPr>
        <p:txBody>
          <a:bodyPr wrap="none">
            <a:spAutoFit/>
          </a:bodyPr>
          <a:lstStyle/>
          <a:p>
            <a:pPr defTabSz="336947">
              <a:defRPr/>
            </a:pPr>
            <a:r>
              <a:rPr lang="en-US" sz="1920" dirty="0">
                <a:solidFill>
                  <a:srgbClr val="FFFFFF"/>
                </a:solidFill>
                <a:latin typeface="Arial"/>
                <a:ea typeface="ＭＳ Ｐゴシック" charset="0"/>
                <a:cs typeface="ＭＳ Ｐゴシック" charset="0"/>
              </a:rPr>
              <a:t>!?</a:t>
            </a:r>
          </a:p>
        </p:txBody>
      </p:sp>
      <p:sp>
        <p:nvSpPr>
          <p:cNvPr id="54277" name="Oval Callout 9">
            <a:extLst>
              <a:ext uri="{FF2B5EF4-FFF2-40B4-BE49-F238E27FC236}">
                <a16:creationId xmlns:a16="http://schemas.microsoft.com/office/drawing/2014/main" id="{55EDD6E3-C496-82A0-C342-EE91F6A40DD6}"/>
              </a:ext>
            </a:extLst>
          </p:cNvPr>
          <p:cNvSpPr>
            <a:spLocks noChangeArrowheads="1"/>
          </p:cNvSpPr>
          <p:nvPr/>
        </p:nvSpPr>
        <p:spPr bwMode="auto">
          <a:xfrm>
            <a:off x="2078991" y="1818641"/>
            <a:ext cx="3391875" cy="1298899"/>
          </a:xfrm>
          <a:prstGeom prst="wedgeEllipseCallout">
            <a:avLst>
              <a:gd name="adj1" fmla="val 16542"/>
              <a:gd name="adj2" fmla="val 68194"/>
            </a:avLst>
          </a:prstGeom>
          <a:noFill/>
          <a:ln w="254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a:endParaRPr lang="en-US" altLang="en-US" sz="800">
              <a:solidFill>
                <a:srgbClr val="000000"/>
              </a:solidFill>
              <a:latin typeface="Times" panose="02020603050405020304" pitchFamily="18" charset="0"/>
            </a:endParaRPr>
          </a:p>
        </p:txBody>
      </p:sp>
      <p:sp>
        <p:nvSpPr>
          <p:cNvPr id="11" name="TextBox 10">
            <a:extLst>
              <a:ext uri="{FF2B5EF4-FFF2-40B4-BE49-F238E27FC236}">
                <a16:creationId xmlns:a16="http://schemas.microsoft.com/office/drawing/2014/main" id="{203112EE-D879-391A-964A-5D924836DE88}"/>
              </a:ext>
            </a:extLst>
          </p:cNvPr>
          <p:cNvSpPr txBox="1"/>
          <p:nvPr/>
        </p:nvSpPr>
        <p:spPr>
          <a:xfrm>
            <a:off x="2644552" y="2158332"/>
            <a:ext cx="2621708" cy="779188"/>
          </a:xfrm>
          <a:prstGeom prst="rect">
            <a:avLst/>
          </a:prstGeom>
          <a:noFill/>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336947" eaLnBrk="1" hangingPunct="1"/>
            <a:r>
              <a:rPr lang="en-US" altLang="en-US" sz="1200" dirty="0">
                <a:solidFill>
                  <a:srgbClr val="404040"/>
                </a:solidFill>
              </a:rPr>
              <a:t>I know this equipment very well. It is not worth spending additional time there for our cross-contamination issue.</a:t>
            </a:r>
          </a:p>
        </p:txBody>
      </p:sp>
      <p:sp>
        <p:nvSpPr>
          <p:cNvPr id="54281" name="Slide Number Placeholder 3">
            <a:extLst>
              <a:ext uri="{FF2B5EF4-FFF2-40B4-BE49-F238E27FC236}">
                <a16:creationId xmlns:a16="http://schemas.microsoft.com/office/drawing/2014/main" id="{AC01A443-9289-23A4-BE4B-BABC939F1E56}"/>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24</a:t>
            </a:fld>
            <a:endParaRPr lang="en-US" altLang="en-US" sz="960" dirty="0">
              <a:solidFill>
                <a:srgbClr val="595959"/>
              </a:solidFill>
            </a:endParaRPr>
          </a:p>
        </p:txBody>
      </p:sp>
      <p:sp>
        <p:nvSpPr>
          <p:cNvPr id="3" name="Textfeld 2">
            <a:extLst>
              <a:ext uri="{FF2B5EF4-FFF2-40B4-BE49-F238E27FC236}">
                <a16:creationId xmlns:a16="http://schemas.microsoft.com/office/drawing/2014/main" id="{3019E44A-CC46-4D00-1E87-EB21EE31E6F0}"/>
              </a:ext>
            </a:extLst>
          </p:cNvPr>
          <p:cNvSpPr txBox="1"/>
          <p:nvPr/>
        </p:nvSpPr>
        <p:spPr bwMode="auto">
          <a:xfrm>
            <a:off x="2271610" y="6095271"/>
            <a:ext cx="6421614" cy="550279"/>
          </a:xfrm>
          <a:prstGeom prst="rect">
            <a:avLst/>
          </a:prstGeom>
          <a:noFill/>
          <a:ln w="9525">
            <a:noFill/>
            <a:round/>
            <a:headEnd/>
            <a:tailEnd/>
          </a:ln>
        </p:spPr>
        <p:txBody>
          <a:bodyPr wrap="square">
            <a:spAutoFit/>
          </a:bodyPr>
          <a:lstStyle/>
          <a:p>
            <a:pPr algn="ctr" defTabSz="336947"/>
            <a:r>
              <a:rPr lang="en-GB" sz="1600" dirty="0">
                <a:solidFill>
                  <a:srgbClr val="000000"/>
                </a:solidFill>
                <a:cs typeface="Calibri" panose="020F0502020204030204" pitchFamily="34" charset="0"/>
              </a:rPr>
              <a:t>The tendency to search for, interpret, focus on and remember information in a way that confirms one’s preconceptions.</a:t>
            </a:r>
          </a:p>
        </p:txBody>
      </p:sp>
      <p:sp>
        <p:nvSpPr>
          <p:cNvPr id="14" name="TextBox 13">
            <a:extLst>
              <a:ext uri="{FF2B5EF4-FFF2-40B4-BE49-F238E27FC236}">
                <a16:creationId xmlns:a16="http://schemas.microsoft.com/office/drawing/2014/main" id="{7427874A-C4E0-45C0-BD98-44F7FFD41F10}"/>
              </a:ext>
            </a:extLst>
          </p:cNvPr>
          <p:cNvSpPr txBox="1"/>
          <p:nvPr/>
        </p:nvSpPr>
        <p:spPr>
          <a:xfrm>
            <a:off x="6460976" y="2202643"/>
            <a:ext cx="2088232" cy="950901"/>
          </a:xfrm>
          <a:prstGeom prst="rect">
            <a:avLst/>
          </a:prstGeom>
          <a:noFill/>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336947" eaLnBrk="1" hangingPunct="1"/>
            <a:r>
              <a:rPr lang="en-US" altLang="en-US" sz="1200" dirty="0">
                <a:solidFill>
                  <a:srgbClr val="404040"/>
                </a:solidFill>
              </a:rPr>
              <a:t>There have been recent changes to the procedure for using this item of equipment that are not being considered!</a:t>
            </a:r>
          </a:p>
        </p:txBody>
      </p:sp>
      <p:sp>
        <p:nvSpPr>
          <p:cNvPr id="5" name="TextBox 4">
            <a:extLst>
              <a:ext uri="{FF2B5EF4-FFF2-40B4-BE49-F238E27FC236}">
                <a16:creationId xmlns:a16="http://schemas.microsoft.com/office/drawing/2014/main" id="{6B9B3490-C042-6BDA-EC8B-5046BB7C624B}"/>
              </a:ext>
            </a:extLst>
          </p:cNvPr>
          <p:cNvSpPr txBox="1"/>
          <p:nvPr/>
        </p:nvSpPr>
        <p:spPr bwMode="auto">
          <a:xfrm>
            <a:off x="3991703" y="5459628"/>
            <a:ext cx="1036676" cy="315091"/>
          </a:xfrm>
          <a:prstGeom prst="rect">
            <a:avLst/>
          </a:prstGeom>
          <a:noFill/>
          <a:ln w="9525">
            <a:noFill/>
            <a:round/>
            <a:headEnd/>
            <a:tailEnd/>
          </a:ln>
        </p:spPr>
        <p:txBody>
          <a:bodyPr wrap="none" lIns="72000" tIns="74304" rIns="72000" bIns="36000" rtlCol="0">
            <a:spAutoFit/>
          </a:bodyPr>
          <a:lstStyle/>
          <a:p>
            <a:pPr>
              <a:lnSpc>
                <a:spcPct val="81000"/>
              </a:lnSpc>
              <a:tabLst>
                <a:tab pos="579120" algn="l"/>
                <a:tab pos="1158240" algn="l"/>
                <a:tab pos="1737360" algn="l"/>
                <a:tab pos="2316480" algn="l"/>
                <a:tab pos="2895600" algn="l"/>
                <a:tab pos="3474720" algn="l"/>
                <a:tab pos="4053840" algn="l"/>
                <a:tab pos="4632960" algn="l"/>
              </a:tabLst>
            </a:pPr>
            <a:r>
              <a:rPr lang="en-US" sz="1600" dirty="0">
                <a:solidFill>
                  <a:srgbClr val="0070C0"/>
                </a:solidFill>
                <a:latin typeface="Candara" pitchFamily="32" charset="0"/>
              </a:rPr>
              <a:t>Engineer I</a:t>
            </a:r>
          </a:p>
        </p:txBody>
      </p:sp>
      <p:sp>
        <p:nvSpPr>
          <p:cNvPr id="6" name="TextBox 5">
            <a:extLst>
              <a:ext uri="{FF2B5EF4-FFF2-40B4-BE49-F238E27FC236}">
                <a16:creationId xmlns:a16="http://schemas.microsoft.com/office/drawing/2014/main" id="{6EA8A14A-B5A4-4D72-C398-05FFB8EF54F9}"/>
              </a:ext>
            </a:extLst>
          </p:cNvPr>
          <p:cNvSpPr txBox="1"/>
          <p:nvPr/>
        </p:nvSpPr>
        <p:spPr bwMode="auto">
          <a:xfrm>
            <a:off x="5761898" y="5471240"/>
            <a:ext cx="1116826" cy="315091"/>
          </a:xfrm>
          <a:prstGeom prst="rect">
            <a:avLst/>
          </a:prstGeom>
          <a:noFill/>
          <a:ln w="9525">
            <a:noFill/>
            <a:round/>
            <a:headEnd/>
            <a:tailEnd/>
          </a:ln>
        </p:spPr>
        <p:txBody>
          <a:bodyPr wrap="none" lIns="72000" tIns="74304" rIns="72000" bIns="36000" rtlCol="0">
            <a:spAutoFit/>
          </a:bodyPr>
          <a:lstStyle/>
          <a:p>
            <a:pPr>
              <a:lnSpc>
                <a:spcPct val="81000"/>
              </a:lnSpc>
              <a:tabLst>
                <a:tab pos="579120" algn="l"/>
                <a:tab pos="1158240" algn="l"/>
                <a:tab pos="1737360" algn="l"/>
                <a:tab pos="2316480" algn="l"/>
                <a:tab pos="2895600" algn="l"/>
                <a:tab pos="3474720" algn="l"/>
                <a:tab pos="4053840" algn="l"/>
                <a:tab pos="4632960" algn="l"/>
              </a:tabLst>
            </a:pPr>
            <a:r>
              <a:rPr lang="en-US" sz="1600" dirty="0">
                <a:solidFill>
                  <a:schemeClr val="tx1"/>
                </a:solidFill>
                <a:latin typeface="Candara" pitchFamily="32" charset="0"/>
              </a:rPr>
              <a:t>Engineer II</a:t>
            </a:r>
          </a:p>
        </p:txBody>
      </p:sp>
      <p:pic>
        <p:nvPicPr>
          <p:cNvPr id="15" name="Picture 10">
            <a:extLst>
              <a:ext uri="{FF2B5EF4-FFF2-40B4-BE49-F238E27FC236}">
                <a16:creationId xmlns:a16="http://schemas.microsoft.com/office/drawing/2014/main" id="{A5D61766-BEF8-497C-9C97-55184DE765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59394" y="3657040"/>
            <a:ext cx="901294" cy="180258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0">
            <a:extLst>
              <a:ext uri="{FF2B5EF4-FFF2-40B4-BE49-F238E27FC236}">
                <a16:creationId xmlns:a16="http://schemas.microsoft.com/office/drawing/2014/main" id="{9D89C722-CDC1-4306-8415-E7A4FB1BDF2B}"/>
              </a:ext>
            </a:extLst>
          </p:cNvPr>
          <p:cNvPicPr>
            <a:picLocks noChangeAspect="1" noChangeArrowheads="1"/>
          </p:cNvPicPr>
          <p:nvPr/>
        </p:nvPicPr>
        <p:blipFill>
          <a:blip r:embed="rId4">
            <a:grayscl/>
            <a:extLst>
              <a:ext uri="{28A0092B-C50C-407E-A947-70E740481C1C}">
                <a14:useLocalDpi xmlns:a14="http://schemas.microsoft.com/office/drawing/2010/main" val="0"/>
              </a:ext>
            </a:extLst>
          </a:blip>
          <a:srcRect/>
          <a:stretch>
            <a:fillRect/>
          </a:stretch>
        </p:blipFill>
        <p:spPr bwMode="auto">
          <a:xfrm>
            <a:off x="5916008" y="3657600"/>
            <a:ext cx="906820" cy="1813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1062170"/>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a:extLst>
              <a:ext uri="{FF2B5EF4-FFF2-40B4-BE49-F238E27FC236}">
                <a16:creationId xmlns:a16="http://schemas.microsoft.com/office/drawing/2014/main" id="{49B16A87-3932-4578-A38E-CB9386D5BB47}"/>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25</a:t>
            </a:fld>
            <a:endParaRPr lang="en-US" altLang="en-US" sz="960" dirty="0">
              <a:solidFill>
                <a:srgbClr val="595959"/>
              </a:solidFill>
            </a:endParaRPr>
          </a:p>
        </p:txBody>
      </p:sp>
      <p:sp>
        <p:nvSpPr>
          <p:cNvPr id="4" name="Rectangle: Rounded Corners 3">
            <a:extLst>
              <a:ext uri="{FF2B5EF4-FFF2-40B4-BE49-F238E27FC236}">
                <a16:creationId xmlns:a16="http://schemas.microsoft.com/office/drawing/2014/main" id="{CD7716A2-826C-14C8-5520-1869CFCC7B45}"/>
              </a:ext>
            </a:extLst>
          </p:cNvPr>
          <p:cNvSpPr/>
          <p:nvPr/>
        </p:nvSpPr>
        <p:spPr bwMode="auto">
          <a:xfrm>
            <a:off x="1780456" y="1569368"/>
            <a:ext cx="6192688" cy="3528392"/>
          </a:xfrm>
          <a:prstGeom prst="roundRect">
            <a:avLst/>
          </a:prstGeom>
          <a:solidFill>
            <a:schemeClr val="accent1">
              <a:lumMod val="60000"/>
              <a:lumOff val="40000"/>
            </a:schemeClr>
          </a:solidFill>
          <a:ln w="381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dirty="0">
              <a:ln>
                <a:noFill/>
              </a:ln>
              <a:solidFill>
                <a:schemeClr val="bg1"/>
              </a:solidFill>
              <a:effectLst/>
              <a:latin typeface="Arial" charset="0"/>
              <a:cs typeface="Lucida Sans Unicode" charset="0"/>
            </a:endParaRPr>
          </a:p>
        </p:txBody>
      </p:sp>
      <p:sp>
        <p:nvSpPr>
          <p:cNvPr id="5" name="Content Placeholder 2">
            <a:extLst>
              <a:ext uri="{FF2B5EF4-FFF2-40B4-BE49-F238E27FC236}">
                <a16:creationId xmlns:a16="http://schemas.microsoft.com/office/drawing/2014/main" id="{F975FFEA-1AF7-3B66-717D-612CAFBF4ED2}"/>
              </a:ext>
            </a:extLst>
          </p:cNvPr>
          <p:cNvSpPr txBox="1">
            <a:spLocks/>
          </p:cNvSpPr>
          <p:nvPr/>
        </p:nvSpPr>
        <p:spPr bwMode="auto">
          <a:xfrm>
            <a:off x="2285196" y="2109478"/>
            <a:ext cx="5255900" cy="2873858"/>
          </a:xfrm>
          <a:prstGeom prst="rect">
            <a:avLst/>
          </a:prstGeom>
          <a:noFill/>
          <a:ln w="28575">
            <a:noFill/>
            <a:round/>
            <a:headEnd/>
            <a:tailEnd/>
          </a:ln>
        </p:spPr>
        <p:txBody>
          <a:bodyPr vert="horz" wrap="square" lIns="0" tIns="28224" rIns="0" bIns="0" numCol="1" anchor="t" anchorCtr="0" compatLnSpc="1">
            <a:prstTxWarp prst="textNoShape">
              <a:avLst/>
            </a:prstTxWarp>
          </a:bodyPr>
          <a:lstStyle>
            <a:lvl1pPr marL="365771" indent="-365771" algn="l" defTabSz="336947" rtl="0" eaLnBrk="0" fontAlgn="base" hangingPunct="0">
              <a:spcBef>
                <a:spcPct val="50000"/>
              </a:spcBef>
              <a:spcAft>
                <a:spcPct val="0"/>
              </a:spcAft>
              <a:buClr>
                <a:srgbClr val="0093D0"/>
              </a:buClr>
              <a:buSzPct val="120000"/>
              <a:buFont typeface="Wingdings" pitchFamily="2" charset="2"/>
              <a:buChar char="Ø"/>
              <a:defRPr sz="2240" b="1">
                <a:solidFill>
                  <a:schemeClr val="tx1"/>
                </a:solidFill>
                <a:latin typeface="+mn-lt"/>
                <a:ea typeface="+mn-ea"/>
                <a:cs typeface="+mn-cs"/>
              </a:defRPr>
            </a:lvl1pPr>
            <a:lvl2pPr marL="594378" indent="-228607" algn="l" defTabSz="336947" rtl="0" eaLnBrk="0" fontAlgn="base" hangingPunct="0">
              <a:spcBef>
                <a:spcPct val="20000"/>
              </a:spcBef>
              <a:spcAft>
                <a:spcPct val="0"/>
              </a:spcAft>
              <a:buClr>
                <a:srgbClr val="0093D0"/>
              </a:buClr>
              <a:buSzPct val="80000"/>
              <a:buFont typeface="Arial" pitchFamily="34" charset="0"/>
              <a:buChar char="•"/>
              <a:defRPr sz="2240">
                <a:solidFill>
                  <a:schemeClr val="tx1"/>
                </a:solidFill>
                <a:latin typeface="+mn-lt"/>
                <a:cs typeface="+mn-cs"/>
              </a:defRPr>
            </a:lvl2pPr>
            <a:lvl3pPr marL="809625" indent="-135731" algn="l" defTabSz="336947" rtl="0" eaLnBrk="0" fontAlgn="base" hangingPunct="0">
              <a:spcBef>
                <a:spcPct val="10000"/>
              </a:spcBef>
              <a:spcAft>
                <a:spcPct val="0"/>
              </a:spcAft>
              <a:buClr>
                <a:srgbClr val="0093D0"/>
              </a:buClr>
              <a:buSzPct val="110000"/>
              <a:buFont typeface="Arial" charset="0"/>
              <a:buChar char="-"/>
              <a:defRPr sz="1500">
                <a:solidFill>
                  <a:schemeClr val="tx1"/>
                </a:solidFill>
                <a:latin typeface="+mn-lt"/>
                <a:cs typeface="+mn-cs"/>
              </a:defRPr>
            </a:lvl3pPr>
            <a:lvl4pPr marL="1200150" indent="-171450" algn="l" defTabSz="336947" rtl="0" eaLnBrk="0" fontAlgn="base" hangingPunct="0">
              <a:spcBef>
                <a:spcPct val="0"/>
              </a:spcBef>
              <a:spcAft>
                <a:spcPct val="0"/>
              </a:spcAft>
              <a:buClr>
                <a:srgbClr val="000000"/>
              </a:buClr>
              <a:buSzPct val="100000"/>
              <a:buChar char="•"/>
              <a:defRPr sz="1500">
                <a:solidFill>
                  <a:schemeClr val="tx1"/>
                </a:solidFill>
                <a:latin typeface="+mn-lt"/>
                <a:cs typeface="+mn-cs"/>
              </a:defRPr>
            </a:lvl4pPr>
            <a:lvl5pPr marL="1543050" indent="-171450" algn="l" defTabSz="336947" rtl="0" eaLnBrk="0" fontAlgn="base" hangingPunct="0">
              <a:spcBef>
                <a:spcPct val="0"/>
              </a:spcBef>
              <a:spcAft>
                <a:spcPct val="0"/>
              </a:spcAft>
              <a:buClr>
                <a:srgbClr val="000000"/>
              </a:buClr>
              <a:buSzPct val="100000"/>
              <a:buChar char="•"/>
              <a:defRPr sz="1500">
                <a:solidFill>
                  <a:schemeClr val="tx1"/>
                </a:solidFill>
                <a:latin typeface="+mn-lt"/>
                <a:cs typeface="+mn-cs"/>
              </a:defRPr>
            </a:lvl5pPr>
            <a:lvl6pPr marL="1885950" indent="-171450" algn="l" defTabSz="336947" rtl="0" fontAlgn="base" hangingPunct="0">
              <a:lnSpc>
                <a:spcPct val="93000"/>
              </a:lnSpc>
              <a:spcBef>
                <a:spcPct val="0"/>
              </a:spcBef>
              <a:spcAft>
                <a:spcPts val="216"/>
              </a:spcAft>
              <a:buClr>
                <a:srgbClr val="000000"/>
              </a:buClr>
              <a:buSzPct val="100000"/>
              <a:buFont typeface="Times New Roman" pitchFamily="18" charset="0"/>
              <a:defRPr sz="1500">
                <a:solidFill>
                  <a:srgbClr val="FFFFFF"/>
                </a:solidFill>
                <a:latin typeface="+mn-lt"/>
                <a:cs typeface="+mn-cs"/>
              </a:defRPr>
            </a:lvl6pPr>
            <a:lvl7pPr marL="2228850" indent="-171450" algn="l" defTabSz="336947" rtl="0" fontAlgn="base" hangingPunct="0">
              <a:lnSpc>
                <a:spcPct val="93000"/>
              </a:lnSpc>
              <a:spcBef>
                <a:spcPct val="0"/>
              </a:spcBef>
              <a:spcAft>
                <a:spcPts val="216"/>
              </a:spcAft>
              <a:buClr>
                <a:srgbClr val="000000"/>
              </a:buClr>
              <a:buSzPct val="100000"/>
              <a:buFont typeface="Times New Roman" pitchFamily="18" charset="0"/>
              <a:defRPr sz="1500">
                <a:solidFill>
                  <a:srgbClr val="FFFFFF"/>
                </a:solidFill>
                <a:latin typeface="+mn-lt"/>
                <a:cs typeface="+mn-cs"/>
              </a:defRPr>
            </a:lvl7pPr>
            <a:lvl8pPr marL="2571750" indent="-171450" algn="l" defTabSz="336947" rtl="0" fontAlgn="base" hangingPunct="0">
              <a:lnSpc>
                <a:spcPct val="93000"/>
              </a:lnSpc>
              <a:spcBef>
                <a:spcPct val="0"/>
              </a:spcBef>
              <a:spcAft>
                <a:spcPts val="216"/>
              </a:spcAft>
              <a:buClr>
                <a:srgbClr val="000000"/>
              </a:buClr>
              <a:buSzPct val="100000"/>
              <a:buFont typeface="Times New Roman" pitchFamily="18" charset="0"/>
              <a:defRPr sz="1500">
                <a:solidFill>
                  <a:srgbClr val="FFFFFF"/>
                </a:solidFill>
                <a:latin typeface="+mn-lt"/>
                <a:cs typeface="+mn-cs"/>
              </a:defRPr>
            </a:lvl8pPr>
            <a:lvl9pPr marL="2914650" indent="-171450" algn="l" defTabSz="336947" rtl="0" fontAlgn="base" hangingPunct="0">
              <a:lnSpc>
                <a:spcPct val="93000"/>
              </a:lnSpc>
              <a:spcBef>
                <a:spcPct val="0"/>
              </a:spcBef>
              <a:spcAft>
                <a:spcPts val="216"/>
              </a:spcAft>
              <a:buClr>
                <a:srgbClr val="000000"/>
              </a:buClr>
              <a:buSzPct val="100000"/>
              <a:buFont typeface="Times New Roman" pitchFamily="18" charset="0"/>
              <a:defRPr sz="1500">
                <a:solidFill>
                  <a:srgbClr val="FFFFFF"/>
                </a:solidFill>
                <a:latin typeface="+mn-lt"/>
                <a:cs typeface="+mn-cs"/>
              </a:defRPr>
            </a:lvl9pPr>
          </a:lstStyle>
          <a:p>
            <a:pPr marL="0" indent="0" algn="ctr">
              <a:lnSpc>
                <a:spcPct val="100000"/>
              </a:lnSpc>
              <a:buFont typeface="Wingdings" pitchFamily="2" charset="2"/>
              <a:buNone/>
            </a:pPr>
            <a:r>
              <a:rPr lang="en-CA" sz="2000" kern="0" dirty="0"/>
              <a:t>In addition to </a:t>
            </a:r>
            <a:r>
              <a:rPr lang="en-CA" sz="2000" i="1" kern="0" dirty="0"/>
              <a:t>Uncertainty, Heuristics and Bias</a:t>
            </a:r>
            <a:r>
              <a:rPr lang="en-CA" sz="2000" kern="0" dirty="0"/>
              <a:t>, it is also useful to consider the influences of </a:t>
            </a:r>
            <a:r>
              <a:rPr lang="en-CA" sz="2000" u="sng" kern="0" dirty="0"/>
              <a:t>perception </a:t>
            </a:r>
            <a:r>
              <a:rPr lang="en-CA" sz="2000" kern="0" dirty="0"/>
              <a:t>when dealing with hazards and risks, and how perception can lead to subjectivity.</a:t>
            </a:r>
          </a:p>
          <a:p>
            <a:pPr marL="0" indent="0" algn="ctr">
              <a:lnSpc>
                <a:spcPct val="100000"/>
              </a:lnSpc>
              <a:buFont typeface="Wingdings" pitchFamily="2" charset="2"/>
              <a:buNone/>
            </a:pPr>
            <a:endParaRPr lang="en-CA" sz="800" kern="0" dirty="0"/>
          </a:p>
          <a:p>
            <a:pPr marL="0" indent="0" algn="ctr">
              <a:lnSpc>
                <a:spcPct val="100000"/>
              </a:lnSpc>
              <a:buFont typeface="Wingdings" pitchFamily="2" charset="2"/>
              <a:buNone/>
            </a:pPr>
            <a:r>
              <a:rPr lang="en-CA" sz="2000" b="0" kern="0" dirty="0"/>
              <a:t>The following slides present some points in this regard.</a:t>
            </a:r>
          </a:p>
        </p:txBody>
      </p:sp>
    </p:spTree>
    <p:extLst>
      <p:ext uri="{BB962C8B-B14F-4D97-AF65-F5344CB8AC3E}">
        <p14:creationId xmlns:p14="http://schemas.microsoft.com/office/powerpoint/2010/main" val="32681426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5" name="Rectangle 2"/>
          <p:cNvSpPr>
            <a:spLocks noGrp="1" noChangeArrowheads="1"/>
          </p:cNvSpPr>
          <p:nvPr>
            <p:ph type="body" idx="1"/>
          </p:nvPr>
        </p:nvSpPr>
        <p:spPr>
          <a:xfrm>
            <a:off x="340296" y="1425352"/>
            <a:ext cx="9262860" cy="5760640"/>
          </a:xfrm>
        </p:spPr>
        <p:txBody>
          <a:bodyPr>
            <a:normAutofit/>
          </a:bodyPr>
          <a:lstStyle/>
          <a:p>
            <a:pPr>
              <a:buNone/>
            </a:pPr>
            <a:r>
              <a:rPr lang="en-GB" sz="1700" dirty="0">
                <a:solidFill>
                  <a:srgbClr val="002060"/>
                </a:solidFill>
                <a:cs typeface="Times New Roman" panose="02020603050405020304" pitchFamily="18" charset="0"/>
              </a:rPr>
              <a:t>ICH Q9(R1) states the following in relation to perception:</a:t>
            </a:r>
          </a:p>
          <a:p>
            <a:r>
              <a:rPr lang="en-GB" sz="1700" b="0" i="1" dirty="0">
                <a:solidFill>
                  <a:srgbClr val="002060"/>
                </a:solidFill>
                <a:cs typeface="Times New Roman" panose="02020603050405020304" pitchFamily="18" charset="0"/>
              </a:rPr>
              <a:t>It is commonly understood that risk is defined as the combination of the probability of occurrence of harm and the severity of that harm. </a:t>
            </a:r>
          </a:p>
          <a:p>
            <a:r>
              <a:rPr lang="en-GB" sz="1700" b="0" i="1" dirty="0">
                <a:solidFill>
                  <a:srgbClr val="002060"/>
                </a:solidFill>
                <a:cs typeface="Times New Roman" panose="02020603050405020304" pitchFamily="18" charset="0"/>
              </a:rPr>
              <a:t>However, achieving a shared understanding of the application of risk management among diverse stakeholders is difficult because each stakeholder might perceive different potential harms, place a different probability on each harm occurring and attribute different severities to each harm. </a:t>
            </a:r>
          </a:p>
          <a:p>
            <a:pPr>
              <a:buNone/>
            </a:pPr>
            <a:endParaRPr lang="en-GB" altLang="en-US" sz="500" dirty="0">
              <a:solidFill>
                <a:srgbClr val="002060"/>
              </a:solidFill>
              <a:cs typeface="Times New Roman" panose="02020603050405020304" pitchFamily="18" charset="0"/>
            </a:endParaRPr>
          </a:p>
          <a:p>
            <a:pPr>
              <a:buNone/>
            </a:pPr>
            <a:r>
              <a:rPr lang="en-GB" altLang="en-US" sz="1700" dirty="0">
                <a:solidFill>
                  <a:srgbClr val="002060"/>
                </a:solidFill>
                <a:cs typeface="Times New Roman" panose="02020603050405020304" pitchFamily="18" charset="0"/>
              </a:rPr>
              <a:t>Risk perception is also discussed in the ISO 31000 Risk Management Standard:</a:t>
            </a:r>
            <a:endParaRPr lang="en-IE" altLang="en-US" sz="1700" dirty="0">
              <a:solidFill>
                <a:srgbClr val="002060"/>
              </a:solidFill>
              <a:cs typeface="Times New Roman" panose="02020603050405020304" pitchFamily="18" charset="0"/>
            </a:endParaRPr>
          </a:p>
          <a:p>
            <a:r>
              <a:rPr lang="en-GB" altLang="en-US" sz="1700" b="0" i="1" dirty="0">
                <a:solidFill>
                  <a:srgbClr val="002060"/>
                </a:solidFill>
                <a:cs typeface="Times New Roman" panose="02020603050405020304" pitchFamily="18" charset="0"/>
              </a:rPr>
              <a:t>It explains how stakeholders form judgements about risks based on their own perceptions                       of those risks. </a:t>
            </a:r>
            <a:r>
              <a:rPr lang="en-IE" altLang="en-US" sz="1700" b="0" i="1" dirty="0">
                <a:solidFill>
                  <a:srgbClr val="002060"/>
                </a:solidFill>
                <a:cs typeface="Times New Roman" panose="02020603050405020304" pitchFamily="18" charset="0"/>
              </a:rPr>
              <a:t> </a:t>
            </a:r>
          </a:p>
          <a:p>
            <a:r>
              <a:rPr lang="en-IE" altLang="en-US" sz="1700" b="0" dirty="0">
                <a:solidFill>
                  <a:srgbClr val="002060"/>
                </a:solidFill>
                <a:cs typeface="Times New Roman" panose="02020603050405020304" pitchFamily="18" charset="0"/>
              </a:rPr>
              <a:t>In this context it refers to </a:t>
            </a:r>
            <a:r>
              <a:rPr lang="en-GB" altLang="en-US" sz="1700" b="0" i="1" dirty="0">
                <a:solidFill>
                  <a:srgbClr val="002060"/>
                </a:solidFill>
                <a:cs typeface="Times New Roman" panose="02020603050405020304" pitchFamily="18" charset="0"/>
              </a:rPr>
              <a:t>differences in values, needs, assumptions and concerns.</a:t>
            </a:r>
            <a:r>
              <a:rPr lang="en-US" altLang="en-US" sz="1700" i="1" dirty="0">
                <a:solidFill>
                  <a:srgbClr val="002060"/>
                </a:solidFill>
                <a:cs typeface="Times New Roman" panose="02020603050405020304" pitchFamily="18" charset="0"/>
              </a:rPr>
              <a:t> </a:t>
            </a:r>
            <a:endParaRPr lang="en-IE" altLang="en-US" sz="1700" i="1" dirty="0">
              <a:solidFill>
                <a:srgbClr val="002060"/>
              </a:solidFill>
              <a:cs typeface="Times New Roman" panose="02020603050405020304" pitchFamily="18" charset="0"/>
            </a:endParaRPr>
          </a:p>
          <a:p>
            <a:pPr marL="0" indent="0">
              <a:buNone/>
            </a:pPr>
            <a:endParaRPr lang="en-IE" altLang="en-US" sz="1700" b="0" dirty="0">
              <a:solidFill>
                <a:srgbClr val="002060"/>
              </a:solidFill>
              <a:cs typeface="Times New Roman" panose="02020603050405020304" pitchFamily="18" charset="0"/>
            </a:endParaRPr>
          </a:p>
          <a:p>
            <a:endParaRPr lang="en-IE" altLang="en-US" sz="1600" dirty="0">
              <a:solidFill>
                <a:srgbClr val="002060"/>
              </a:solidFill>
              <a:cs typeface="Times New Roman" panose="02020603050405020304" pitchFamily="18" charset="0"/>
            </a:endParaRPr>
          </a:p>
        </p:txBody>
      </p:sp>
      <p:sp>
        <p:nvSpPr>
          <p:cNvPr id="212996" name="Rectangle 3"/>
          <p:cNvSpPr>
            <a:spLocks noGrp="1" noChangeArrowheads="1"/>
          </p:cNvSpPr>
          <p:nvPr>
            <p:ph type="title"/>
          </p:nvPr>
        </p:nvSpPr>
        <p:spPr>
          <a:xfrm>
            <a:off x="2932584" y="201216"/>
            <a:ext cx="6821016" cy="1300481"/>
          </a:xfrm>
          <a:noFill/>
        </p:spPr>
        <p:txBody>
          <a:bodyPr vert="horz" wrap="square" lIns="98213" tIns="49107" rIns="98213" bIns="49107" numCol="1" anchor="ctr" anchorCtr="0" compatLnSpc="1">
            <a:prstTxWarp prst="textNoShape">
              <a:avLst/>
            </a:prstTxWarp>
          </a:bodyPr>
          <a:lstStyle/>
          <a:p>
            <a:pPr algn="l" eaLnBrk="1" hangingPunct="1"/>
            <a:r>
              <a:rPr lang="en-GB" altLang="en-US" sz="2800" dirty="0">
                <a:ea typeface="ＭＳ Ｐゴシック" panose="020B0600070205080204" pitchFamily="34" charset="-128"/>
              </a:rPr>
              <a:t>Risk Perception</a:t>
            </a:r>
          </a:p>
        </p:txBody>
      </p:sp>
      <p:sp>
        <p:nvSpPr>
          <p:cNvPr id="4" name="Slide Number Placeholder 3">
            <a:extLst>
              <a:ext uri="{FF2B5EF4-FFF2-40B4-BE49-F238E27FC236}">
                <a16:creationId xmlns:a16="http://schemas.microsoft.com/office/drawing/2014/main" id="{1003F490-C81D-4264-A814-4A0E608EB984}"/>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26</a:t>
            </a:fld>
            <a:endParaRPr lang="en-US" altLang="en-US" sz="960" dirty="0">
              <a:solidFill>
                <a:srgbClr val="595959"/>
              </a:solidFill>
            </a:endParaRPr>
          </a:p>
        </p:txBody>
      </p:sp>
      <p:sp>
        <p:nvSpPr>
          <p:cNvPr id="3" name="Inhaltsplatzhalter 2">
            <a:extLst>
              <a:ext uri="{FF2B5EF4-FFF2-40B4-BE49-F238E27FC236}">
                <a16:creationId xmlns:a16="http://schemas.microsoft.com/office/drawing/2014/main" id="{F478D687-F6B1-F6D0-1008-2D083C5FA2B2}"/>
              </a:ext>
            </a:extLst>
          </p:cNvPr>
          <p:cNvSpPr txBox="1">
            <a:spLocks/>
          </p:cNvSpPr>
          <p:nvPr/>
        </p:nvSpPr>
        <p:spPr bwMode="auto">
          <a:xfrm>
            <a:off x="1477016" y="5567930"/>
            <a:ext cx="6856168" cy="1402038"/>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dk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dk1"/>
                </a:solidFill>
                <a:latin typeface="+mn-lt"/>
                <a:ea typeface="+mn-ea"/>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dk1"/>
                </a:solidFill>
                <a:latin typeface="+mn-lt"/>
                <a:ea typeface="+mn-ea"/>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9pPr>
          </a:lstStyle>
          <a:p>
            <a:pPr marL="0" indent="0">
              <a:buNone/>
            </a:pPr>
            <a:r>
              <a:rPr lang="en-IE" altLang="en-US" sz="1600" b="0" dirty="0">
                <a:solidFill>
                  <a:srgbClr val="002060"/>
                </a:solidFill>
                <a:cs typeface="Times New Roman" panose="02020603050405020304" pitchFamily="18" charset="0"/>
              </a:rPr>
              <a:t>Factors relating to perception can make it difficult to reach agreement on the acceptability of a risk, or on the suitability of a course of action proposed to address the risk.  </a:t>
            </a:r>
          </a:p>
          <a:p>
            <a:r>
              <a:rPr lang="en-IE" altLang="en-US" sz="1600" b="0" dirty="0">
                <a:solidFill>
                  <a:srgbClr val="002060"/>
                </a:solidFill>
                <a:cs typeface="Times New Roman" panose="02020603050405020304" pitchFamily="18" charset="0"/>
              </a:rPr>
              <a:t>In addition, h</a:t>
            </a:r>
            <a:r>
              <a:rPr lang="en-US" altLang="en-US" sz="1600" b="0" dirty="0">
                <a:solidFill>
                  <a:srgbClr val="002060"/>
                </a:solidFill>
                <a:cs typeface="Times New Roman" panose="02020603050405020304" pitchFamily="18" charset="0"/>
              </a:rPr>
              <a:t>ow hazards and risks are perceived is complicated by   the influence of psychological and cognitive factors.</a:t>
            </a:r>
          </a:p>
        </p:txBody>
      </p:sp>
      <p:sp>
        <p:nvSpPr>
          <p:cNvPr id="5" name="Rectangle: Folded Corner 4">
            <a:extLst>
              <a:ext uri="{FF2B5EF4-FFF2-40B4-BE49-F238E27FC236}">
                <a16:creationId xmlns:a16="http://schemas.microsoft.com/office/drawing/2014/main" id="{15920C9F-5D5C-E628-CF7D-9DE775CC9C68}"/>
              </a:ext>
            </a:extLst>
          </p:cNvPr>
          <p:cNvSpPr/>
          <p:nvPr/>
        </p:nvSpPr>
        <p:spPr bwMode="auto">
          <a:xfrm>
            <a:off x="1353324" y="5255740"/>
            <a:ext cx="7236804" cy="1656184"/>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 name="Inhaltsplatzhalter 2">
            <a:extLst>
              <a:ext uri="{FF2B5EF4-FFF2-40B4-BE49-F238E27FC236}">
                <a16:creationId xmlns:a16="http://schemas.microsoft.com/office/drawing/2014/main" id="{6EF463DE-6F04-EB36-BA2D-32328C20C124}"/>
              </a:ext>
            </a:extLst>
          </p:cNvPr>
          <p:cNvSpPr txBox="1">
            <a:spLocks/>
          </p:cNvSpPr>
          <p:nvPr/>
        </p:nvSpPr>
        <p:spPr bwMode="auto">
          <a:xfrm>
            <a:off x="1494070" y="5276507"/>
            <a:ext cx="6856168" cy="1402038"/>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dk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dk1"/>
                </a:solidFill>
                <a:latin typeface="+mn-lt"/>
                <a:ea typeface="+mn-ea"/>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dk1"/>
                </a:solidFill>
                <a:latin typeface="+mn-lt"/>
                <a:ea typeface="+mn-ea"/>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9pPr>
          </a:lstStyle>
          <a:p>
            <a:pPr marL="0" indent="0">
              <a:buNone/>
            </a:pPr>
            <a:r>
              <a:rPr lang="en-IE" altLang="en-US" sz="1600" b="0" dirty="0">
                <a:solidFill>
                  <a:srgbClr val="002060"/>
                </a:solidFill>
                <a:cs typeface="Times New Roman" panose="02020603050405020304" pitchFamily="18" charset="0"/>
              </a:rPr>
              <a:t>Factors relating to perception can make it difficult to reach agreement on the acceptability of a risk, or on the suitability of a course of action proposed to address the risk.  </a:t>
            </a:r>
          </a:p>
          <a:p>
            <a:r>
              <a:rPr lang="en-IE" altLang="en-US" sz="1600" b="0" dirty="0">
                <a:solidFill>
                  <a:srgbClr val="002060"/>
                </a:solidFill>
                <a:cs typeface="Times New Roman" panose="02020603050405020304" pitchFamily="18" charset="0"/>
              </a:rPr>
              <a:t>In addition, h</a:t>
            </a:r>
            <a:r>
              <a:rPr lang="en-US" altLang="en-US" sz="1600" b="0" dirty="0">
                <a:solidFill>
                  <a:srgbClr val="002060"/>
                </a:solidFill>
                <a:cs typeface="Times New Roman" panose="02020603050405020304" pitchFamily="18" charset="0"/>
              </a:rPr>
              <a:t>ow hazards and risks are perceived is complicated by   the influence of psychological and cognitive factors.</a:t>
            </a:r>
          </a:p>
        </p:txBody>
      </p:sp>
    </p:spTree>
    <p:extLst>
      <p:ext uri="{BB962C8B-B14F-4D97-AF65-F5344CB8AC3E}">
        <p14:creationId xmlns:p14="http://schemas.microsoft.com/office/powerpoint/2010/main" val="12550699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5" name="Rectangle 2"/>
          <p:cNvSpPr>
            <a:spLocks noGrp="1" noChangeArrowheads="1"/>
          </p:cNvSpPr>
          <p:nvPr>
            <p:ph type="body" idx="1"/>
          </p:nvPr>
        </p:nvSpPr>
        <p:spPr>
          <a:xfrm>
            <a:off x="150444" y="1353344"/>
            <a:ext cx="9190852" cy="5732590"/>
          </a:xfrm>
        </p:spPr>
        <p:txBody>
          <a:bodyPr>
            <a:normAutofit/>
          </a:bodyPr>
          <a:lstStyle/>
          <a:p>
            <a:pPr marL="365760" indent="-365760">
              <a:buFontTx/>
              <a:buNone/>
            </a:pPr>
            <a:r>
              <a:rPr lang="en-GB" altLang="en-US" sz="1600" dirty="0">
                <a:solidFill>
                  <a:srgbClr val="002060"/>
                </a:solidFill>
                <a:cs typeface="Times New Roman" panose="02020603050405020304" pitchFamily="18" charset="0"/>
              </a:rPr>
              <a:t>	R</a:t>
            </a:r>
            <a:r>
              <a:rPr lang="en-US" altLang="en-US" sz="1600" dirty="0" err="1">
                <a:solidFill>
                  <a:srgbClr val="002060"/>
                </a:solidFill>
                <a:cs typeface="Times New Roman" panose="02020603050405020304" pitchFamily="18" charset="0"/>
              </a:rPr>
              <a:t>isk</a:t>
            </a:r>
            <a:r>
              <a:rPr lang="en-US" altLang="en-US" sz="1600" dirty="0">
                <a:solidFill>
                  <a:srgbClr val="002060"/>
                </a:solidFill>
                <a:cs typeface="Times New Roman" panose="02020603050405020304" pitchFamily="18" charset="0"/>
              </a:rPr>
              <a:t> Perception has long been an important area of research for psychologists and others across various disciplines</a:t>
            </a:r>
            <a:endParaRPr lang="en-US" dirty="0"/>
          </a:p>
          <a:p>
            <a:pPr marL="594360" lvl="1" indent="-228600"/>
            <a:r>
              <a:rPr lang="en-US" altLang="en-US" sz="1600" dirty="0">
                <a:solidFill>
                  <a:srgbClr val="002060"/>
                </a:solidFill>
                <a:cs typeface="Times New Roman" panose="02020603050405020304" pitchFamily="18" charset="0"/>
              </a:rPr>
              <a:t>Litai’s work in the late 1970s uncovered a lot about how people perceive hazards and their related risks.</a:t>
            </a:r>
          </a:p>
          <a:p>
            <a:pPr marL="594360" lvl="1" indent="-228600"/>
            <a:r>
              <a:rPr lang="en-US" altLang="en-US" sz="1600" dirty="0">
                <a:solidFill>
                  <a:srgbClr val="002060"/>
                </a:solidFill>
                <a:cs typeface="Times New Roman" panose="02020603050405020304" pitchFamily="18" charset="0"/>
              </a:rPr>
              <a:t>He produced a listing of quantifiable ‘risk factors’ that related to risk perception.</a:t>
            </a:r>
          </a:p>
          <a:p>
            <a:pPr marL="594360" lvl="1" indent="-228600"/>
            <a:r>
              <a:rPr lang="en-US" altLang="en-US" sz="1600" dirty="0">
                <a:solidFill>
                  <a:srgbClr val="002060"/>
                </a:solidFill>
                <a:cs typeface="Times New Roman" panose="02020603050405020304" pitchFamily="18" charset="0"/>
              </a:rPr>
              <a:t>These risk factors were shown on a dichotomous scale  - </a:t>
            </a:r>
            <a:r>
              <a:rPr lang="en-US" altLang="en-US" sz="1600" i="1" dirty="0">
                <a:solidFill>
                  <a:srgbClr val="002060"/>
                </a:solidFill>
                <a:cs typeface="Times New Roman" panose="02020603050405020304" pitchFamily="18" charset="0"/>
              </a:rPr>
              <a:t>a two-point scale that presents options that are opposite each other.</a:t>
            </a:r>
          </a:p>
          <a:p>
            <a:pPr marL="594360" lvl="1" indent="-228600"/>
            <a:r>
              <a:rPr lang="en-US" altLang="en-US" sz="1600" dirty="0">
                <a:solidFill>
                  <a:srgbClr val="002060"/>
                </a:solidFill>
                <a:cs typeface="Times New Roman" panose="02020603050405020304" pitchFamily="18" charset="0"/>
              </a:rPr>
              <a:t>This list indicated how differently hazards and risks are perceived when they meet certain criteria, such as whether a hazard is man-made or natural, whether it is old or new, whether its effects are ordinary or catastrophic, whether a hazard is voluntarily assumed or not.</a:t>
            </a:r>
          </a:p>
          <a:p>
            <a:pPr marL="365760" indent="-365760">
              <a:buFontTx/>
              <a:buNone/>
            </a:pPr>
            <a:r>
              <a:rPr lang="en-IE" altLang="en-US" sz="1600" b="1" dirty="0">
                <a:solidFill>
                  <a:srgbClr val="002060"/>
                </a:solidFill>
                <a:cs typeface="Times New Roman" panose="02020603050405020304" pitchFamily="18" charset="0"/>
              </a:rPr>
              <a:t>	Litai’s research found that: </a:t>
            </a:r>
          </a:p>
          <a:p>
            <a:pPr marL="594360" lvl="1" indent="-228600"/>
            <a:r>
              <a:rPr lang="en-IE" altLang="en-US" sz="1600" dirty="0">
                <a:solidFill>
                  <a:srgbClr val="002060"/>
                </a:solidFill>
                <a:cs typeface="Times New Roman"/>
              </a:rPr>
              <a:t>The public’s acceptance of risks from hazards that could be considered </a:t>
            </a:r>
            <a:r>
              <a:rPr lang="en-IE" altLang="en-US" sz="1600" i="1" dirty="0">
                <a:solidFill>
                  <a:srgbClr val="002060"/>
                </a:solidFill>
                <a:cs typeface="Times New Roman"/>
              </a:rPr>
              <a:t>voluntarily </a:t>
            </a:r>
            <a:r>
              <a:rPr lang="en-IE" altLang="en-US" sz="1600" dirty="0">
                <a:solidFill>
                  <a:srgbClr val="002060"/>
                </a:solidFill>
                <a:cs typeface="Times New Roman"/>
              </a:rPr>
              <a:t>assumed was up to 100 times higher than when the hazards were considered </a:t>
            </a:r>
            <a:r>
              <a:rPr lang="en-IE" altLang="en-US" sz="1600" i="1" dirty="0">
                <a:solidFill>
                  <a:srgbClr val="002060"/>
                </a:solidFill>
                <a:cs typeface="Times New Roman"/>
              </a:rPr>
              <a:t>involuntarily a</a:t>
            </a:r>
            <a:r>
              <a:rPr lang="en-IE" altLang="en-US" sz="1600" dirty="0">
                <a:solidFill>
                  <a:srgbClr val="002060"/>
                </a:solidFill>
                <a:cs typeface="Times New Roman"/>
              </a:rPr>
              <a:t>ssumed.</a:t>
            </a:r>
          </a:p>
          <a:p>
            <a:pPr marL="365760" indent="-365760"/>
            <a:endParaRPr lang="en-IE" altLang="en-US" sz="1600" dirty="0">
              <a:cs typeface="Times New Roman" panose="02020603050405020304" pitchFamily="18" charset="0"/>
            </a:endParaRPr>
          </a:p>
          <a:p>
            <a:pPr marL="594360" lvl="1" indent="-228600">
              <a:buFontTx/>
              <a:buNone/>
            </a:pPr>
            <a:r>
              <a:rPr lang="en-IE" altLang="en-US" sz="1600" b="1" i="1" dirty="0">
                <a:solidFill>
                  <a:srgbClr val="002060"/>
                </a:solidFill>
                <a:cs typeface="Times New Roman" panose="02020603050405020304" pitchFamily="18" charset="0"/>
              </a:rPr>
              <a:t>											</a:t>
            </a:r>
            <a:endParaRPr lang="en-IE" altLang="en-US" sz="1600" b="0" dirty="0">
              <a:solidFill>
                <a:srgbClr val="002060"/>
              </a:solidFill>
              <a:cs typeface="Times New Roman" panose="02020603050405020304" pitchFamily="18" charset="0"/>
            </a:endParaRPr>
          </a:p>
        </p:txBody>
      </p:sp>
      <p:sp>
        <p:nvSpPr>
          <p:cNvPr id="212996" name="Rectangle 3"/>
          <p:cNvSpPr>
            <a:spLocks noGrp="1" noChangeArrowheads="1"/>
          </p:cNvSpPr>
          <p:nvPr>
            <p:ph type="title"/>
          </p:nvPr>
        </p:nvSpPr>
        <p:spPr>
          <a:xfrm>
            <a:off x="2932584" y="201216"/>
            <a:ext cx="6821016" cy="1300481"/>
          </a:xfrm>
          <a:noFill/>
        </p:spPr>
        <p:txBody>
          <a:bodyPr vert="horz" wrap="square" lIns="98213" tIns="49107" rIns="98213" bIns="49107" numCol="1" anchor="ctr" anchorCtr="0" compatLnSpc="1">
            <a:prstTxWarp prst="textNoShape">
              <a:avLst/>
            </a:prstTxWarp>
          </a:bodyPr>
          <a:lstStyle/>
          <a:p>
            <a:pPr algn="l" eaLnBrk="1" hangingPunct="1"/>
            <a:r>
              <a:rPr lang="en-GB" altLang="en-US" sz="2800" dirty="0">
                <a:ea typeface="ＭＳ Ｐゴシック" panose="020B0600070205080204" pitchFamily="34" charset="-128"/>
              </a:rPr>
              <a:t>Risk Perception, cont’d</a:t>
            </a:r>
          </a:p>
        </p:txBody>
      </p:sp>
      <p:sp>
        <p:nvSpPr>
          <p:cNvPr id="6" name="Slide Number Placeholder 3">
            <a:extLst>
              <a:ext uri="{FF2B5EF4-FFF2-40B4-BE49-F238E27FC236}">
                <a16:creationId xmlns:a16="http://schemas.microsoft.com/office/drawing/2014/main" id="{5D159DAF-744D-4E2F-8EA6-38DE784311B2}"/>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27</a:t>
            </a:fld>
            <a:endParaRPr lang="en-US" altLang="en-US" sz="960" dirty="0">
              <a:solidFill>
                <a:srgbClr val="595959"/>
              </a:solidFill>
            </a:endParaRPr>
          </a:p>
        </p:txBody>
      </p:sp>
      <p:sp>
        <p:nvSpPr>
          <p:cNvPr id="2" name="TextBox 1">
            <a:extLst>
              <a:ext uri="{FF2B5EF4-FFF2-40B4-BE49-F238E27FC236}">
                <a16:creationId xmlns:a16="http://schemas.microsoft.com/office/drawing/2014/main" id="{012E812E-8D11-BE72-46BF-6D6C895D790C}"/>
              </a:ext>
            </a:extLst>
          </p:cNvPr>
          <p:cNvSpPr txBox="1"/>
          <p:nvPr/>
        </p:nvSpPr>
        <p:spPr bwMode="auto">
          <a:xfrm>
            <a:off x="4012704" y="5351221"/>
            <a:ext cx="4032448" cy="754651"/>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lvl="1">
              <a:buFontTx/>
              <a:buNone/>
            </a:pPr>
            <a:r>
              <a:rPr lang="en-IE" altLang="en-US" sz="1300" b="1" i="1" dirty="0">
                <a:solidFill>
                  <a:srgbClr val="002060"/>
                </a:solidFill>
                <a:cs typeface="Times New Roman" panose="02020603050405020304" pitchFamily="18" charset="0"/>
              </a:rPr>
              <a:t>Example of a voluntarily assumed hazard: </a:t>
            </a:r>
          </a:p>
          <a:p>
            <a:pPr lvl="1">
              <a:buFontTx/>
              <a:buNone/>
            </a:pPr>
            <a:r>
              <a:rPr lang="en-IE" altLang="en-US" sz="1300" b="0" dirty="0">
                <a:solidFill>
                  <a:srgbClr val="002060"/>
                </a:solidFill>
                <a:cs typeface="Times New Roman" panose="02020603050405020304" pitchFamily="18" charset="0"/>
              </a:rPr>
              <a:t>Smoking cigarettes</a:t>
            </a:r>
          </a:p>
          <a:p>
            <a:pPr>
              <a:buFontTx/>
              <a:buNone/>
            </a:pPr>
            <a:r>
              <a:rPr lang="en-IE" altLang="en-US" sz="1700" b="1" i="1" dirty="0">
                <a:solidFill>
                  <a:srgbClr val="002060"/>
                </a:solidFill>
                <a:cs typeface="Times New Roman" panose="02020603050405020304" pitchFamily="18" charset="0"/>
              </a:rPr>
              <a:t>			</a:t>
            </a:r>
            <a:endParaRPr lang="en-IE" altLang="en-US" sz="1600" b="0" dirty="0">
              <a:solidFill>
                <a:srgbClr val="002060"/>
              </a:solidFill>
              <a:cs typeface="Times New Roman" panose="02020603050405020304" pitchFamily="18" charset="0"/>
            </a:endParaRPr>
          </a:p>
        </p:txBody>
      </p:sp>
      <p:sp>
        <p:nvSpPr>
          <p:cNvPr id="3" name="TextBox 2">
            <a:extLst>
              <a:ext uri="{FF2B5EF4-FFF2-40B4-BE49-F238E27FC236}">
                <a16:creationId xmlns:a16="http://schemas.microsoft.com/office/drawing/2014/main" id="{0482A003-CC39-B5E3-0A21-C890ADC044B9}"/>
              </a:ext>
            </a:extLst>
          </p:cNvPr>
          <p:cNvSpPr txBox="1"/>
          <p:nvPr/>
        </p:nvSpPr>
        <p:spPr bwMode="auto">
          <a:xfrm>
            <a:off x="960343" y="5889848"/>
            <a:ext cx="5242697" cy="568575"/>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buFontTx/>
              <a:buNone/>
            </a:pPr>
            <a:r>
              <a:rPr lang="en-IE" altLang="en-US" sz="1700" b="1" i="1" dirty="0">
                <a:solidFill>
                  <a:srgbClr val="002060"/>
                </a:solidFill>
                <a:cs typeface="Times New Roman" panose="02020603050405020304" pitchFamily="18" charset="0"/>
              </a:rPr>
              <a:t>			</a:t>
            </a:r>
            <a:r>
              <a:rPr lang="en-IE" altLang="en-US" sz="1300" b="1" i="1" dirty="0">
                <a:solidFill>
                  <a:srgbClr val="002060"/>
                </a:solidFill>
                <a:cs typeface="Times New Roman" panose="02020603050405020304" pitchFamily="18" charset="0"/>
              </a:rPr>
              <a:t>Example of an involuntarily assumed hazard: </a:t>
            </a:r>
          </a:p>
          <a:p>
            <a:pPr>
              <a:buFontTx/>
              <a:buNone/>
            </a:pPr>
            <a:r>
              <a:rPr lang="en-IE" altLang="en-US" sz="1300" b="1" dirty="0">
                <a:solidFill>
                  <a:srgbClr val="002060"/>
                </a:solidFill>
                <a:cs typeface="Times New Roman" panose="02020603050405020304" pitchFamily="18" charset="0"/>
              </a:rPr>
              <a:t>			H</a:t>
            </a:r>
            <a:r>
              <a:rPr lang="en-IE" altLang="en-US" sz="1300" b="0" dirty="0">
                <a:solidFill>
                  <a:srgbClr val="002060"/>
                </a:solidFill>
                <a:cs typeface="Times New Roman" panose="02020603050405020304" pitchFamily="18" charset="0"/>
              </a:rPr>
              <a:t>igh voltage electricity lines near one’s home</a:t>
            </a:r>
            <a:r>
              <a:rPr lang="en-IE" altLang="en-US" sz="1300" b="1" dirty="0">
                <a:solidFill>
                  <a:srgbClr val="002060"/>
                </a:solidFill>
                <a:cs typeface="Times New Roman" panose="02020603050405020304" pitchFamily="18" charset="0"/>
              </a:rPr>
              <a:t> </a:t>
            </a:r>
            <a:endParaRPr lang="en-IE" altLang="en-US" sz="1600" b="0" dirty="0">
              <a:solidFill>
                <a:srgbClr val="002060"/>
              </a:solidFill>
              <a:cs typeface="Times New Roman" panose="02020603050405020304" pitchFamily="18" charset="0"/>
            </a:endParaRPr>
          </a:p>
        </p:txBody>
      </p:sp>
      <p:sp>
        <p:nvSpPr>
          <p:cNvPr id="7" name="TextBox 6">
            <a:extLst>
              <a:ext uri="{FF2B5EF4-FFF2-40B4-BE49-F238E27FC236}">
                <a16:creationId xmlns:a16="http://schemas.microsoft.com/office/drawing/2014/main" id="{715F9031-D5B1-1B86-E843-EC089DDFC411}"/>
              </a:ext>
            </a:extLst>
          </p:cNvPr>
          <p:cNvSpPr txBox="1"/>
          <p:nvPr/>
        </p:nvSpPr>
        <p:spPr bwMode="auto">
          <a:xfrm rot="10800000" flipV="1">
            <a:off x="641456" y="6753944"/>
            <a:ext cx="8470687" cy="276636"/>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lvl="0">
              <a:lnSpc>
                <a:spcPct val="107000"/>
              </a:lnSpc>
              <a:spcAft>
                <a:spcPts val="800"/>
              </a:spcAft>
            </a:pPr>
            <a:r>
              <a:rPr lang="en-IE" sz="900" i="1" dirty="0">
                <a:solidFill>
                  <a:schemeClr val="tx1"/>
                </a:solidFill>
                <a:effectLst/>
                <a:latin typeface="Arial" panose="020B0604020202020204" pitchFamily="34" charset="0"/>
                <a:ea typeface="Calibri" panose="020F0502020204030204" pitchFamily="34" charset="0"/>
                <a:cs typeface="Arial" panose="020B0604020202020204" pitchFamily="34" charset="0"/>
              </a:rPr>
              <a:t>Ref. </a:t>
            </a:r>
            <a:r>
              <a:rPr lang="en-IE" sz="900" b="0" i="1" dirty="0">
                <a:solidFill>
                  <a:schemeClr val="tx1"/>
                </a:solidFill>
                <a:effectLst/>
                <a:latin typeface="Arial" panose="020B0604020202020204" pitchFamily="34" charset="0"/>
                <a:ea typeface="Calibri" panose="020F0502020204030204" pitchFamily="34" charset="0"/>
                <a:cs typeface="Arial" panose="020B0604020202020204" pitchFamily="34" charset="0"/>
              </a:rPr>
              <a:t>Litai, D. ‘A risk comparison methodology for the assessment of acceptable risk’, PhD Thesis, Massachusetts Institute of Technology, Cambridge, Mass., 1980</a:t>
            </a:r>
          </a:p>
        </p:txBody>
      </p:sp>
      <p:pic>
        <p:nvPicPr>
          <p:cNvPr id="5" name="Picture 4">
            <a:extLst>
              <a:ext uri="{FF2B5EF4-FFF2-40B4-BE49-F238E27FC236}">
                <a16:creationId xmlns:a16="http://schemas.microsoft.com/office/drawing/2014/main" id="{74D5BD1D-1C3F-4AD0-A467-07A1BB95089F}"/>
              </a:ext>
            </a:extLst>
          </p:cNvPr>
          <p:cNvPicPr>
            <a:picLocks noChangeAspect="1"/>
          </p:cNvPicPr>
          <p:nvPr/>
        </p:nvPicPr>
        <p:blipFill>
          <a:blip r:embed="rId3"/>
          <a:stretch>
            <a:fillRect/>
          </a:stretch>
        </p:blipFill>
        <p:spPr>
          <a:xfrm>
            <a:off x="7835593" y="5026074"/>
            <a:ext cx="1435850" cy="907698"/>
          </a:xfrm>
          <a:prstGeom prst="rect">
            <a:avLst/>
          </a:prstGeom>
        </p:spPr>
      </p:pic>
      <p:pic>
        <p:nvPicPr>
          <p:cNvPr id="1026" name="Picture 2" descr="Electric Tower Clip Art">
            <a:extLst>
              <a:ext uri="{FF2B5EF4-FFF2-40B4-BE49-F238E27FC236}">
                <a16:creationId xmlns:a16="http://schemas.microsoft.com/office/drawing/2014/main" id="{4A09E0CF-5193-9A37-30E2-780C3E2DBB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312" y="5556446"/>
            <a:ext cx="1650524" cy="1046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61773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5" name="Rectangle 2"/>
          <p:cNvSpPr>
            <a:spLocks noGrp="1" noChangeArrowheads="1"/>
          </p:cNvSpPr>
          <p:nvPr>
            <p:ph type="body" idx="1"/>
          </p:nvPr>
        </p:nvSpPr>
        <p:spPr>
          <a:xfrm>
            <a:off x="366468" y="1281336"/>
            <a:ext cx="9190852" cy="5732590"/>
          </a:xfrm>
        </p:spPr>
        <p:txBody>
          <a:bodyPr>
            <a:normAutofit/>
          </a:bodyPr>
          <a:lstStyle/>
          <a:p>
            <a:pPr>
              <a:buFontTx/>
              <a:buNone/>
            </a:pPr>
            <a:r>
              <a:rPr lang="en-IE" altLang="en-US" sz="1600" dirty="0">
                <a:solidFill>
                  <a:srgbClr val="002060"/>
                </a:solidFill>
                <a:cs typeface="Times New Roman" panose="02020603050405020304" pitchFamily="18" charset="0"/>
              </a:rPr>
              <a:t>‘</a:t>
            </a:r>
            <a:r>
              <a:rPr lang="en-GB" altLang="en-US" sz="1700" b="1" dirty="0">
                <a:solidFill>
                  <a:srgbClr val="002060"/>
                </a:solidFill>
                <a:cs typeface="Times New Roman" panose="02020603050405020304" pitchFamily="18" charset="0"/>
              </a:rPr>
              <a:t>Dreadfulness’ and other factors:</a:t>
            </a:r>
          </a:p>
          <a:p>
            <a:pPr>
              <a:defRPr/>
            </a:pPr>
            <a:r>
              <a:rPr lang="en-IE" sz="1700" b="0" dirty="0">
                <a:solidFill>
                  <a:srgbClr val="002060"/>
                </a:solidFill>
                <a:cs typeface="Times New Roman" panose="02020603050405020304" pitchFamily="18" charset="0"/>
              </a:rPr>
              <a:t>Research by Fischhoff et al indicated that risk factors can be grouped into                                              three main categories</a:t>
            </a:r>
          </a:p>
          <a:p>
            <a:pPr marL="914400" lvl="1" indent="-457200">
              <a:buFont typeface="+mj-lt"/>
              <a:buAutoNum type="arabicPeriod"/>
              <a:defRPr/>
            </a:pPr>
            <a:r>
              <a:rPr lang="en-IE" sz="1700" i="1" dirty="0">
                <a:solidFill>
                  <a:srgbClr val="002060"/>
                </a:solidFill>
                <a:cs typeface="Times New Roman" pitchFamily="18" charset="0"/>
              </a:rPr>
              <a:t>The degree of ‘dreadfulness’ associated with the issue</a:t>
            </a:r>
          </a:p>
          <a:p>
            <a:pPr marL="914400" lvl="1" indent="-457200">
              <a:buFont typeface="+mj-lt"/>
              <a:buAutoNum type="arabicPeriod"/>
              <a:defRPr/>
            </a:pPr>
            <a:r>
              <a:rPr lang="en-IE" sz="1700" i="1" dirty="0">
                <a:solidFill>
                  <a:srgbClr val="002060"/>
                </a:solidFill>
                <a:cs typeface="Times New Roman" pitchFamily="18" charset="0"/>
              </a:rPr>
              <a:t>The degree to which the risk was understood</a:t>
            </a:r>
          </a:p>
          <a:p>
            <a:pPr marL="914400" lvl="1" indent="-457200">
              <a:buFont typeface="+mj-lt"/>
              <a:buAutoNum type="arabicPeriod"/>
              <a:defRPr/>
            </a:pPr>
            <a:r>
              <a:rPr lang="en-IE" sz="1700" i="1" dirty="0">
                <a:solidFill>
                  <a:srgbClr val="002060"/>
                </a:solidFill>
                <a:cs typeface="Times New Roman" pitchFamily="18" charset="0"/>
              </a:rPr>
              <a:t>The number of people exposed to the risk in question  </a:t>
            </a:r>
          </a:p>
          <a:p>
            <a:pPr>
              <a:defRPr/>
            </a:pPr>
            <a:r>
              <a:rPr lang="en-IE" sz="1700" b="0" dirty="0">
                <a:solidFill>
                  <a:srgbClr val="002060"/>
                </a:solidFill>
                <a:cs typeface="Times New Roman" pitchFamily="18" charset="0"/>
              </a:rPr>
              <a:t>These categories can then be used to define what is called a ‘Risk Space’:</a:t>
            </a:r>
          </a:p>
          <a:p>
            <a:pPr lvl="1">
              <a:defRPr/>
            </a:pPr>
            <a:r>
              <a:rPr lang="en-IE" sz="1700" dirty="0">
                <a:solidFill>
                  <a:srgbClr val="002060"/>
                </a:solidFill>
                <a:cs typeface="Times New Roman" pitchFamily="18" charset="0"/>
              </a:rPr>
              <a:t>When a hazard comes within this space, a person’s perception of the risk tends                                    to be significantly affected than when a hazard is outside this space.  </a:t>
            </a:r>
          </a:p>
        </p:txBody>
      </p:sp>
      <p:sp>
        <p:nvSpPr>
          <p:cNvPr id="212996" name="Rectangle 3"/>
          <p:cNvSpPr>
            <a:spLocks noGrp="1" noChangeArrowheads="1"/>
          </p:cNvSpPr>
          <p:nvPr>
            <p:ph type="title"/>
          </p:nvPr>
        </p:nvSpPr>
        <p:spPr>
          <a:xfrm>
            <a:off x="2932584" y="201216"/>
            <a:ext cx="6821016" cy="1300481"/>
          </a:xfrm>
          <a:noFill/>
        </p:spPr>
        <p:txBody>
          <a:bodyPr vert="horz" wrap="square" lIns="98213" tIns="49107" rIns="98213" bIns="49107" numCol="1" anchor="ctr" anchorCtr="0" compatLnSpc="1">
            <a:prstTxWarp prst="textNoShape">
              <a:avLst/>
            </a:prstTxWarp>
          </a:bodyPr>
          <a:lstStyle/>
          <a:p>
            <a:pPr algn="l" eaLnBrk="1" hangingPunct="1"/>
            <a:r>
              <a:rPr lang="en-GB" altLang="en-US" sz="2800" dirty="0">
                <a:ea typeface="ＭＳ Ｐゴシック" panose="020B0600070205080204" pitchFamily="34" charset="-128"/>
              </a:rPr>
              <a:t>Risk Perception, cont’d</a:t>
            </a:r>
          </a:p>
        </p:txBody>
      </p:sp>
      <p:sp>
        <p:nvSpPr>
          <p:cNvPr id="6" name="Slide Number Placeholder 3">
            <a:extLst>
              <a:ext uri="{FF2B5EF4-FFF2-40B4-BE49-F238E27FC236}">
                <a16:creationId xmlns:a16="http://schemas.microsoft.com/office/drawing/2014/main" id="{5D159DAF-744D-4E2F-8EA6-38DE784311B2}"/>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28</a:t>
            </a:fld>
            <a:endParaRPr lang="en-US" altLang="en-US" sz="960" dirty="0">
              <a:solidFill>
                <a:srgbClr val="595959"/>
              </a:solidFill>
            </a:endParaRPr>
          </a:p>
        </p:txBody>
      </p:sp>
      <p:sp>
        <p:nvSpPr>
          <p:cNvPr id="8" name="Rectangle: Folded Corner 7">
            <a:extLst>
              <a:ext uri="{FF2B5EF4-FFF2-40B4-BE49-F238E27FC236}">
                <a16:creationId xmlns:a16="http://schemas.microsoft.com/office/drawing/2014/main" id="{E4403458-FEC2-D89F-AC45-4253D2C6B57F}"/>
              </a:ext>
            </a:extLst>
          </p:cNvPr>
          <p:cNvSpPr/>
          <p:nvPr/>
        </p:nvSpPr>
        <p:spPr bwMode="auto">
          <a:xfrm>
            <a:off x="1700318" y="4428303"/>
            <a:ext cx="4248472" cy="1947225"/>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9" name="Inhaltsplatzhalter 2">
            <a:extLst>
              <a:ext uri="{FF2B5EF4-FFF2-40B4-BE49-F238E27FC236}">
                <a16:creationId xmlns:a16="http://schemas.microsoft.com/office/drawing/2014/main" id="{8D2C6649-80E9-2B96-6B3C-3D3E04E5A330}"/>
              </a:ext>
            </a:extLst>
          </p:cNvPr>
          <p:cNvSpPr txBox="1">
            <a:spLocks/>
          </p:cNvSpPr>
          <p:nvPr/>
        </p:nvSpPr>
        <p:spPr bwMode="auto">
          <a:xfrm>
            <a:off x="1631350" y="4648664"/>
            <a:ext cx="4032448" cy="1947225"/>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dk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dk1"/>
                </a:solidFill>
                <a:latin typeface="+mn-lt"/>
                <a:ea typeface="+mn-ea"/>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dk1"/>
                </a:solidFill>
                <a:latin typeface="+mn-lt"/>
                <a:ea typeface="+mn-ea"/>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9pPr>
          </a:lstStyle>
          <a:p>
            <a:pPr>
              <a:buFontTx/>
              <a:buNone/>
            </a:pPr>
            <a:r>
              <a:rPr lang="en-IE" altLang="en-US" sz="1600" dirty="0">
                <a:solidFill>
                  <a:srgbClr val="002060"/>
                </a:solidFill>
                <a:cs typeface="Times New Roman" panose="02020603050405020304" pitchFamily="18" charset="0"/>
              </a:rPr>
              <a:t>	Consider the potential risks presented by glass particulates in glass vials.</a:t>
            </a:r>
          </a:p>
          <a:p>
            <a:pPr>
              <a:buFontTx/>
              <a:buNone/>
            </a:pPr>
            <a:r>
              <a:rPr lang="en-IE" altLang="en-US" sz="1600" b="0" dirty="0">
                <a:solidFill>
                  <a:srgbClr val="002060"/>
                </a:solidFill>
                <a:cs typeface="Times New Roman" panose="02020603050405020304" pitchFamily="18" charset="0"/>
              </a:rPr>
              <a:t>	The above research work is useful to know about when assessing and managing such risks.</a:t>
            </a:r>
          </a:p>
          <a:p>
            <a:pPr>
              <a:buFontTx/>
              <a:buNone/>
            </a:pPr>
            <a:endParaRPr lang="en-IE" altLang="en-US" sz="1600" b="1" dirty="0">
              <a:solidFill>
                <a:srgbClr val="002060"/>
              </a:solidFill>
              <a:cs typeface="Times New Roman" panose="02020603050405020304" pitchFamily="18" charset="0"/>
            </a:endParaRPr>
          </a:p>
          <a:p>
            <a:pPr marL="0" indent="0">
              <a:buNone/>
            </a:pPr>
            <a:endParaRPr lang="en-IE" altLang="en-US" sz="1600" b="0" dirty="0">
              <a:solidFill>
                <a:srgbClr val="002060"/>
              </a:solidFill>
              <a:cs typeface="Times New Roman" panose="02020603050405020304" pitchFamily="18" charset="0"/>
            </a:endParaRPr>
          </a:p>
          <a:p>
            <a:pPr marL="0" indent="0">
              <a:buNone/>
            </a:pPr>
            <a:endParaRPr lang="en-IE" altLang="en-US" sz="1600" b="0" dirty="0">
              <a:solidFill>
                <a:srgbClr val="002060"/>
              </a:solidFill>
              <a:cs typeface="Times New Roman" panose="02020603050405020304" pitchFamily="18" charset="0"/>
            </a:endParaRPr>
          </a:p>
        </p:txBody>
      </p:sp>
      <p:sp>
        <p:nvSpPr>
          <p:cNvPr id="2" name="TextBox 1">
            <a:extLst>
              <a:ext uri="{FF2B5EF4-FFF2-40B4-BE49-F238E27FC236}">
                <a16:creationId xmlns:a16="http://schemas.microsoft.com/office/drawing/2014/main" id="{3EED9DEF-A3C6-144D-1580-B8E79303D605}"/>
              </a:ext>
            </a:extLst>
          </p:cNvPr>
          <p:cNvSpPr txBox="1"/>
          <p:nvPr/>
        </p:nvSpPr>
        <p:spPr bwMode="auto">
          <a:xfrm rot="10800000" flipV="1">
            <a:off x="215468" y="6743439"/>
            <a:ext cx="9001000" cy="424817"/>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lvl="0">
              <a:lnSpc>
                <a:spcPct val="107000"/>
              </a:lnSpc>
              <a:spcAft>
                <a:spcPts val="800"/>
              </a:spcAft>
            </a:pPr>
            <a:r>
              <a:rPr lang="en-IE" sz="900" i="1" dirty="0">
                <a:solidFill>
                  <a:schemeClr val="tx1"/>
                </a:solidFill>
                <a:latin typeface="+mn-lt"/>
                <a:cs typeface="Times New Roman" panose="02020603050405020304" pitchFamily="18" charset="0"/>
              </a:rPr>
              <a:t>Ref</a:t>
            </a:r>
            <a:r>
              <a:rPr lang="en-IE" sz="900" b="0" i="1" dirty="0">
                <a:solidFill>
                  <a:schemeClr val="tx1"/>
                </a:solidFill>
                <a:latin typeface="+mn-lt"/>
                <a:cs typeface="Times New Roman" panose="02020603050405020304" pitchFamily="18" charset="0"/>
              </a:rPr>
              <a:t>. Fischhoff, B., </a:t>
            </a:r>
            <a:r>
              <a:rPr lang="en-IE" sz="900" b="0" i="1" dirty="0" err="1">
                <a:solidFill>
                  <a:schemeClr val="tx1"/>
                </a:solidFill>
                <a:latin typeface="+mn-lt"/>
                <a:cs typeface="Times New Roman" panose="02020603050405020304" pitchFamily="18" charset="0"/>
              </a:rPr>
              <a:t>Slovic</a:t>
            </a:r>
            <a:r>
              <a:rPr lang="en-IE" sz="900" b="0" i="1" dirty="0">
                <a:solidFill>
                  <a:schemeClr val="tx1"/>
                </a:solidFill>
                <a:latin typeface="+mn-lt"/>
                <a:cs typeface="Times New Roman" panose="02020603050405020304" pitchFamily="18" charset="0"/>
              </a:rPr>
              <a:t>, P., Lichtenstein, S., Fault trees: sensitivity of estimated failure probabilities to problem representation, J. Exp. Psychol. – Human Perception Perf. 4:330-44, 1978</a:t>
            </a:r>
          </a:p>
        </p:txBody>
      </p:sp>
      <p:grpSp>
        <p:nvGrpSpPr>
          <p:cNvPr id="10" name="Group 9">
            <a:extLst>
              <a:ext uri="{FF2B5EF4-FFF2-40B4-BE49-F238E27FC236}">
                <a16:creationId xmlns:a16="http://schemas.microsoft.com/office/drawing/2014/main" id="{144C2619-427A-4F21-9017-4AADC5FC2266}"/>
              </a:ext>
            </a:extLst>
          </p:cNvPr>
          <p:cNvGrpSpPr/>
          <p:nvPr/>
        </p:nvGrpSpPr>
        <p:grpSpPr>
          <a:xfrm>
            <a:off x="6832636" y="4755688"/>
            <a:ext cx="1104583" cy="1213501"/>
            <a:chOff x="5938812" y="828309"/>
            <a:chExt cx="1104583" cy="1213501"/>
          </a:xfrm>
        </p:grpSpPr>
        <p:pic>
          <p:nvPicPr>
            <p:cNvPr id="11" name="Picture 12">
              <a:extLst>
                <a:ext uri="{FF2B5EF4-FFF2-40B4-BE49-F238E27FC236}">
                  <a16:creationId xmlns:a16="http://schemas.microsoft.com/office/drawing/2014/main" id="{BB0F6406-F81A-4C6C-99EE-AA5633BAE115}"/>
                </a:ext>
              </a:extLst>
            </p:cNvPr>
            <p:cNvPicPr>
              <a:picLocks noChangeAspect="1" noChangeArrowheads="1"/>
            </p:cNvPicPr>
            <p:nvPr/>
          </p:nvPicPr>
          <p:blipFill>
            <a:blip r:embed="rId3" cstate="print">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a:off x="6545415" y="828309"/>
              <a:ext cx="228671" cy="56786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a:extLst>
                <a:ext uri="{FF2B5EF4-FFF2-40B4-BE49-F238E27FC236}">
                  <a16:creationId xmlns:a16="http://schemas.microsoft.com/office/drawing/2014/main" id="{2D565921-C303-4AD2-96A5-8EEB2909B886}"/>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val="0"/>
                </a:ext>
              </a:extLst>
            </a:blip>
            <a:srcRect/>
            <a:stretch>
              <a:fillRect/>
            </a:stretch>
          </p:blipFill>
          <p:spPr bwMode="auto">
            <a:xfrm rot="6785235">
              <a:off x="6214183" y="1212597"/>
              <a:ext cx="1005106" cy="65331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231420CF-19B0-409C-864A-26A39F2AB1C0}"/>
                </a:ext>
              </a:extLst>
            </p:cNvPr>
            <p:cNvPicPr>
              <a:picLocks noChangeAspect="1" noChangeArrowheads="1"/>
            </p:cNvPicPr>
            <p:nvPr/>
          </p:nvPicPr>
          <p:blipFill>
            <a:blip r:embed="rId3" cstate="print">
              <a:duotone>
                <a:prstClr val="black"/>
                <a:srgbClr val="D9C3A5">
                  <a:tint val="50000"/>
                  <a:satMod val="180000"/>
                </a:srgbClr>
              </a:duotone>
              <a:extLst>
                <a:ext uri="{28A0092B-C50C-407E-A947-70E740481C1C}">
                  <a14:useLocalDpi xmlns:a14="http://schemas.microsoft.com/office/drawing/2010/main" val="0"/>
                </a:ext>
              </a:extLst>
            </a:blip>
            <a:srcRect/>
            <a:stretch>
              <a:fillRect/>
            </a:stretch>
          </p:blipFill>
          <p:spPr bwMode="auto">
            <a:xfrm>
              <a:off x="5938812" y="1294712"/>
              <a:ext cx="228671" cy="56786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2">
              <a:extLst>
                <a:ext uri="{FF2B5EF4-FFF2-40B4-BE49-F238E27FC236}">
                  <a16:creationId xmlns:a16="http://schemas.microsoft.com/office/drawing/2014/main" id="{E0974A78-589D-4D76-AB88-4E7E7D889E74}"/>
                </a:ext>
              </a:extLst>
            </p:cNvPr>
            <p:cNvPicPr>
              <a:picLocks noChangeAspect="1" noChangeArrowheads="1"/>
            </p:cNvPicPr>
            <p:nvPr/>
          </p:nvPicPr>
          <p:blipFill>
            <a:blip r:embed="rId3"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6211118" y="939194"/>
              <a:ext cx="228671" cy="56786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0978804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5" name="Rectangle 2"/>
          <p:cNvSpPr>
            <a:spLocks noGrp="1" noChangeArrowheads="1"/>
          </p:cNvSpPr>
          <p:nvPr>
            <p:ph type="body" idx="1"/>
          </p:nvPr>
        </p:nvSpPr>
        <p:spPr>
          <a:xfrm>
            <a:off x="340296" y="1453402"/>
            <a:ext cx="9190852" cy="5732590"/>
          </a:xfrm>
        </p:spPr>
        <p:txBody>
          <a:bodyPr>
            <a:normAutofit/>
          </a:bodyPr>
          <a:lstStyle/>
          <a:p>
            <a:pPr>
              <a:buFontTx/>
              <a:buNone/>
            </a:pPr>
            <a:r>
              <a:rPr lang="en-GB" altLang="en-US" sz="1700" b="1" dirty="0">
                <a:solidFill>
                  <a:srgbClr val="002060"/>
                </a:solidFill>
                <a:cs typeface="Times New Roman" panose="02020603050405020304" pitchFamily="18" charset="0"/>
              </a:rPr>
              <a:t>The glass particles example…</a:t>
            </a:r>
          </a:p>
          <a:p>
            <a:r>
              <a:rPr lang="en-IE" altLang="en-US" sz="1700" b="0" dirty="0">
                <a:solidFill>
                  <a:srgbClr val="002060"/>
                </a:solidFill>
                <a:cs typeface="Times New Roman" panose="02020603050405020304" pitchFamily="18" charset="0"/>
              </a:rPr>
              <a:t>The potential risks presented by glass particles in glass vials (i.e. injectable medicines) might fall into Fischhoff et </a:t>
            </a:r>
            <a:r>
              <a:rPr lang="en-IE" altLang="en-US" sz="1700" b="0" dirty="0" err="1">
                <a:solidFill>
                  <a:srgbClr val="002060"/>
                </a:solidFill>
                <a:cs typeface="Times New Roman" panose="02020603050405020304" pitchFamily="18" charset="0"/>
              </a:rPr>
              <a:t>al‘s</a:t>
            </a:r>
            <a:r>
              <a:rPr lang="en-IE" altLang="en-US" sz="1700" b="0" dirty="0">
                <a:solidFill>
                  <a:srgbClr val="002060"/>
                </a:solidFill>
                <a:cs typeface="Times New Roman" panose="02020603050405020304" pitchFamily="18" charset="0"/>
              </a:rPr>
              <a:t> </a:t>
            </a:r>
            <a:r>
              <a:rPr lang="en-IE" altLang="en-US" sz="1700" i="1" dirty="0">
                <a:solidFill>
                  <a:srgbClr val="002060"/>
                </a:solidFill>
                <a:cs typeface="Times New Roman" panose="02020603050405020304" pitchFamily="18" charset="0"/>
              </a:rPr>
              <a:t>Dreadfulness</a:t>
            </a:r>
            <a:r>
              <a:rPr lang="en-IE" altLang="en-US" sz="1700" b="0" i="1" dirty="0">
                <a:solidFill>
                  <a:srgbClr val="002060"/>
                </a:solidFill>
                <a:cs typeface="Times New Roman" panose="02020603050405020304" pitchFamily="18" charset="0"/>
              </a:rPr>
              <a:t> </a:t>
            </a:r>
            <a:r>
              <a:rPr lang="en-IE" altLang="en-US" sz="1700" b="0" dirty="0">
                <a:solidFill>
                  <a:srgbClr val="002060"/>
                </a:solidFill>
                <a:cs typeface="Times New Roman" panose="02020603050405020304" pitchFamily="18" charset="0"/>
              </a:rPr>
              <a:t>category.</a:t>
            </a:r>
          </a:p>
          <a:p>
            <a:r>
              <a:rPr lang="en-IE" altLang="en-US" sz="1700" b="0" dirty="0">
                <a:solidFill>
                  <a:srgbClr val="002060"/>
                </a:solidFill>
                <a:cs typeface="Times New Roman" panose="02020603050405020304" pitchFamily="18" charset="0"/>
              </a:rPr>
              <a:t>And in accordance with Litai’s </a:t>
            </a:r>
            <a:r>
              <a:rPr lang="en-IE" altLang="en-US" sz="1700" i="1" dirty="0">
                <a:solidFill>
                  <a:srgbClr val="002060"/>
                </a:solidFill>
                <a:cs typeface="Times New Roman" panose="02020603050405020304" pitchFamily="18" charset="0"/>
              </a:rPr>
              <a:t>Risk Factors</a:t>
            </a:r>
            <a:r>
              <a:rPr lang="en-IE" altLang="en-US" sz="1700" b="0" dirty="0">
                <a:solidFill>
                  <a:srgbClr val="002060"/>
                </a:solidFill>
                <a:cs typeface="Times New Roman" panose="02020603050405020304" pitchFamily="18" charset="0"/>
              </a:rPr>
              <a:t>, these risks may also be characterised as </a:t>
            </a:r>
            <a:r>
              <a:rPr lang="en-IE" altLang="en-US" sz="1700" i="1" dirty="0">
                <a:solidFill>
                  <a:srgbClr val="002060"/>
                </a:solidFill>
                <a:cs typeface="Times New Roman" panose="02020603050405020304" pitchFamily="18" charset="0"/>
              </a:rPr>
              <a:t>involuntarily assumed risks</a:t>
            </a:r>
            <a:r>
              <a:rPr lang="en-IE" altLang="en-US" sz="1700" b="0" dirty="0">
                <a:solidFill>
                  <a:srgbClr val="002060"/>
                </a:solidFill>
                <a:cs typeface="Times New Roman" panose="02020603050405020304" pitchFamily="18" charset="0"/>
              </a:rPr>
              <a:t>, with</a:t>
            </a:r>
            <a:r>
              <a:rPr lang="en-IE" altLang="en-US" sz="1700" dirty="0">
                <a:solidFill>
                  <a:srgbClr val="002060"/>
                </a:solidFill>
                <a:cs typeface="Times New Roman" panose="02020603050405020304" pitchFamily="18" charset="0"/>
              </a:rPr>
              <a:t> </a:t>
            </a:r>
            <a:r>
              <a:rPr lang="en-IE" altLang="en-US" sz="1700" i="1" u="sng" dirty="0">
                <a:solidFill>
                  <a:srgbClr val="002060"/>
                </a:solidFill>
                <a:cs typeface="Times New Roman" panose="02020603050405020304" pitchFamily="18" charset="0"/>
              </a:rPr>
              <a:t>perceived </a:t>
            </a:r>
            <a:r>
              <a:rPr lang="en-IE" altLang="en-US" sz="1700" i="1" dirty="0">
                <a:solidFill>
                  <a:srgbClr val="002060"/>
                </a:solidFill>
                <a:cs typeface="Times New Roman" panose="02020603050405020304" pitchFamily="18" charset="0"/>
              </a:rPr>
              <a:t>catastrophic consequences.</a:t>
            </a:r>
          </a:p>
          <a:p>
            <a:r>
              <a:rPr lang="en-IE" altLang="en-US" sz="1700" b="0" dirty="0">
                <a:solidFill>
                  <a:srgbClr val="002060"/>
                </a:solidFill>
                <a:cs typeface="Times New Roman" panose="02020603050405020304" pitchFamily="18" charset="0"/>
              </a:rPr>
              <a:t>While the known occurrence rates of glass particles in such products are usually low, these kinds of risks can be subject to problems of mis-perception among stakeholders.</a:t>
            </a:r>
          </a:p>
          <a:p>
            <a:pPr marL="0" indent="0">
              <a:buNone/>
            </a:pPr>
            <a:endParaRPr lang="it-IT" dirty="0"/>
          </a:p>
          <a:p>
            <a:pPr>
              <a:defRPr/>
            </a:pPr>
            <a:endParaRPr lang="en-IE" sz="1600" b="0" dirty="0">
              <a:solidFill>
                <a:srgbClr val="002060"/>
              </a:solidFill>
              <a:cs typeface="Times New Roman" panose="02020603050405020304" pitchFamily="18" charset="0"/>
            </a:endParaRPr>
          </a:p>
        </p:txBody>
      </p:sp>
      <p:sp>
        <p:nvSpPr>
          <p:cNvPr id="212996" name="Rectangle 3"/>
          <p:cNvSpPr>
            <a:spLocks noGrp="1" noChangeArrowheads="1"/>
          </p:cNvSpPr>
          <p:nvPr>
            <p:ph type="title"/>
          </p:nvPr>
        </p:nvSpPr>
        <p:spPr>
          <a:xfrm>
            <a:off x="2932584" y="201216"/>
            <a:ext cx="6821016" cy="1300481"/>
          </a:xfrm>
          <a:noFill/>
        </p:spPr>
        <p:txBody>
          <a:bodyPr vert="horz" wrap="square" lIns="98213" tIns="49107" rIns="98213" bIns="49107" numCol="1" anchor="ctr" anchorCtr="0" compatLnSpc="1">
            <a:prstTxWarp prst="textNoShape">
              <a:avLst/>
            </a:prstTxWarp>
          </a:bodyPr>
          <a:lstStyle/>
          <a:p>
            <a:pPr algn="l" eaLnBrk="1" hangingPunct="1"/>
            <a:r>
              <a:rPr lang="en-GB" altLang="en-US" sz="2800" dirty="0">
                <a:ea typeface="ＭＳ Ｐゴシック" panose="020B0600070205080204" pitchFamily="34" charset="-128"/>
              </a:rPr>
              <a:t>Risk Perception, cont’d</a:t>
            </a:r>
          </a:p>
        </p:txBody>
      </p:sp>
      <p:sp>
        <p:nvSpPr>
          <p:cNvPr id="6" name="Slide Number Placeholder 3">
            <a:extLst>
              <a:ext uri="{FF2B5EF4-FFF2-40B4-BE49-F238E27FC236}">
                <a16:creationId xmlns:a16="http://schemas.microsoft.com/office/drawing/2014/main" id="{5D159DAF-744D-4E2F-8EA6-38DE784311B2}"/>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29</a:t>
            </a:fld>
            <a:endParaRPr lang="en-US" altLang="en-US" sz="960" dirty="0">
              <a:solidFill>
                <a:srgbClr val="595959"/>
              </a:solidFill>
            </a:endParaRPr>
          </a:p>
        </p:txBody>
      </p:sp>
      <p:sp>
        <p:nvSpPr>
          <p:cNvPr id="8" name="Rectangle: Folded Corner 7">
            <a:extLst>
              <a:ext uri="{FF2B5EF4-FFF2-40B4-BE49-F238E27FC236}">
                <a16:creationId xmlns:a16="http://schemas.microsoft.com/office/drawing/2014/main" id="{E4403458-FEC2-D89F-AC45-4253D2C6B57F}"/>
              </a:ext>
            </a:extLst>
          </p:cNvPr>
          <p:cNvSpPr/>
          <p:nvPr/>
        </p:nvSpPr>
        <p:spPr bwMode="auto">
          <a:xfrm>
            <a:off x="3158668" y="4151481"/>
            <a:ext cx="4104456" cy="1800200"/>
          </a:xfrm>
          <a:prstGeom prst="foldedCorner">
            <a:avLst>
              <a:gd name="adj" fmla="val 16667"/>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9" name="Inhaltsplatzhalter 2">
            <a:extLst>
              <a:ext uri="{FF2B5EF4-FFF2-40B4-BE49-F238E27FC236}">
                <a16:creationId xmlns:a16="http://schemas.microsoft.com/office/drawing/2014/main" id="{8D2C6649-80E9-2B96-6B3C-3D3E04E5A330}"/>
              </a:ext>
            </a:extLst>
          </p:cNvPr>
          <p:cNvSpPr txBox="1">
            <a:spLocks/>
          </p:cNvSpPr>
          <p:nvPr/>
        </p:nvSpPr>
        <p:spPr bwMode="auto">
          <a:xfrm>
            <a:off x="3063514" y="4338676"/>
            <a:ext cx="3744416" cy="1556126"/>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dk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dk1"/>
                </a:solidFill>
                <a:latin typeface="+mn-lt"/>
                <a:ea typeface="+mn-ea"/>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dk1"/>
                </a:solidFill>
                <a:latin typeface="+mn-lt"/>
                <a:ea typeface="+mn-ea"/>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9pPr>
          </a:lstStyle>
          <a:p>
            <a:pPr>
              <a:buFontTx/>
              <a:buNone/>
            </a:pPr>
            <a:r>
              <a:rPr lang="en-IE" altLang="en-US" sz="1600" dirty="0">
                <a:solidFill>
                  <a:srgbClr val="002060"/>
                </a:solidFill>
                <a:cs typeface="Times New Roman" panose="02020603050405020304" pitchFamily="18" charset="0"/>
              </a:rPr>
              <a:t>	So how might such problems of risk perception be counteracted?</a:t>
            </a:r>
          </a:p>
          <a:p>
            <a:pPr>
              <a:buFontTx/>
              <a:buNone/>
            </a:pPr>
            <a:endParaRPr lang="en-IE" altLang="en-US" sz="800" b="0" dirty="0">
              <a:solidFill>
                <a:srgbClr val="002060"/>
              </a:solidFill>
              <a:cs typeface="Times New Roman" panose="02020603050405020304" pitchFamily="18" charset="0"/>
            </a:endParaRPr>
          </a:p>
          <a:p>
            <a:pPr>
              <a:buFontTx/>
              <a:buNone/>
            </a:pPr>
            <a:r>
              <a:rPr lang="en-IE" altLang="en-US" sz="1600" b="0" dirty="0">
                <a:solidFill>
                  <a:srgbClr val="002060"/>
                </a:solidFill>
                <a:cs typeface="Times New Roman" panose="02020603050405020304" pitchFamily="18" charset="0"/>
              </a:rPr>
              <a:t>	There are various things that can be done… see next slide</a:t>
            </a:r>
          </a:p>
          <a:p>
            <a:pPr>
              <a:buFontTx/>
              <a:buNone/>
            </a:pPr>
            <a:endParaRPr lang="en-IE" altLang="en-US" sz="1600" b="0" dirty="0">
              <a:solidFill>
                <a:srgbClr val="002060"/>
              </a:solidFill>
              <a:cs typeface="Times New Roman" panose="02020603050405020304" pitchFamily="18" charset="0"/>
            </a:endParaRPr>
          </a:p>
          <a:p>
            <a:pPr marL="0" indent="0">
              <a:buNone/>
            </a:pPr>
            <a:endParaRPr lang="en-IE" altLang="en-US" sz="1600" b="0" dirty="0">
              <a:solidFill>
                <a:srgbClr val="002060"/>
              </a:solidFill>
              <a:cs typeface="Times New Roman" panose="02020603050405020304" pitchFamily="18" charset="0"/>
            </a:endParaRPr>
          </a:p>
          <a:p>
            <a:pPr marL="0" indent="0">
              <a:buNone/>
            </a:pPr>
            <a:endParaRPr lang="en-IE" altLang="en-US" sz="1600" b="0" dirty="0">
              <a:solidFill>
                <a:srgbClr val="002060"/>
              </a:solidFill>
              <a:cs typeface="Times New Roman" panose="02020603050405020304" pitchFamily="18" charset="0"/>
            </a:endParaRPr>
          </a:p>
        </p:txBody>
      </p:sp>
      <p:grpSp>
        <p:nvGrpSpPr>
          <p:cNvPr id="7" name="Group 6">
            <a:extLst>
              <a:ext uri="{FF2B5EF4-FFF2-40B4-BE49-F238E27FC236}">
                <a16:creationId xmlns:a16="http://schemas.microsoft.com/office/drawing/2014/main" id="{91EF8DA3-EFFA-420E-9CA0-44F9CAD97949}"/>
              </a:ext>
            </a:extLst>
          </p:cNvPr>
          <p:cNvGrpSpPr/>
          <p:nvPr/>
        </p:nvGrpSpPr>
        <p:grpSpPr>
          <a:xfrm>
            <a:off x="1073929" y="4509988"/>
            <a:ext cx="1104583" cy="1213501"/>
            <a:chOff x="5938812" y="828309"/>
            <a:chExt cx="1104583" cy="1213501"/>
          </a:xfrm>
        </p:grpSpPr>
        <p:pic>
          <p:nvPicPr>
            <p:cNvPr id="10" name="Picture 12">
              <a:extLst>
                <a:ext uri="{FF2B5EF4-FFF2-40B4-BE49-F238E27FC236}">
                  <a16:creationId xmlns:a16="http://schemas.microsoft.com/office/drawing/2014/main" id="{792CA1E5-20E7-4505-A560-D6419F734B5B}"/>
                </a:ext>
              </a:extLst>
            </p:cNvPr>
            <p:cNvPicPr>
              <a:picLocks noChangeAspect="1" noChangeArrowheads="1"/>
            </p:cNvPicPr>
            <p:nvPr/>
          </p:nvPicPr>
          <p:blipFill>
            <a:blip r:embed="rId3" cstate="print">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a:off x="6545415" y="828309"/>
              <a:ext cx="228671" cy="56786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a:extLst>
                <a:ext uri="{FF2B5EF4-FFF2-40B4-BE49-F238E27FC236}">
                  <a16:creationId xmlns:a16="http://schemas.microsoft.com/office/drawing/2014/main" id="{D546A3BF-8581-48E5-9EE6-137B39C8AA18}"/>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val="0"/>
                </a:ext>
              </a:extLst>
            </a:blip>
            <a:srcRect/>
            <a:stretch>
              <a:fillRect/>
            </a:stretch>
          </p:blipFill>
          <p:spPr bwMode="auto">
            <a:xfrm rot="6785235">
              <a:off x="6214183" y="1212597"/>
              <a:ext cx="1005106" cy="65331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7338F3AB-0256-49E7-822D-B7CB62995567}"/>
                </a:ext>
              </a:extLst>
            </p:cNvPr>
            <p:cNvPicPr>
              <a:picLocks noChangeAspect="1" noChangeArrowheads="1"/>
            </p:cNvPicPr>
            <p:nvPr/>
          </p:nvPicPr>
          <p:blipFill>
            <a:blip r:embed="rId3" cstate="print">
              <a:duotone>
                <a:prstClr val="black"/>
                <a:srgbClr val="D9C3A5">
                  <a:tint val="50000"/>
                  <a:satMod val="180000"/>
                </a:srgbClr>
              </a:duotone>
              <a:extLst>
                <a:ext uri="{28A0092B-C50C-407E-A947-70E740481C1C}">
                  <a14:useLocalDpi xmlns:a14="http://schemas.microsoft.com/office/drawing/2010/main" val="0"/>
                </a:ext>
              </a:extLst>
            </a:blip>
            <a:srcRect/>
            <a:stretch>
              <a:fillRect/>
            </a:stretch>
          </p:blipFill>
          <p:spPr bwMode="auto">
            <a:xfrm>
              <a:off x="5938812" y="1294712"/>
              <a:ext cx="228671" cy="56786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AD11DF96-AD7A-493A-83FC-2B20DECDF1F4}"/>
                </a:ext>
              </a:extLst>
            </p:cNvPr>
            <p:cNvPicPr>
              <a:picLocks noChangeAspect="1" noChangeArrowheads="1"/>
            </p:cNvPicPr>
            <p:nvPr/>
          </p:nvPicPr>
          <p:blipFill>
            <a:blip r:embed="rId3"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6211118" y="939194"/>
              <a:ext cx="228671" cy="56786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670799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775B8-801B-453F-B3A0-19200F38F9B5}"/>
              </a:ext>
            </a:extLst>
          </p:cNvPr>
          <p:cNvSpPr>
            <a:spLocks noGrp="1"/>
          </p:cNvSpPr>
          <p:nvPr>
            <p:ph type="title"/>
          </p:nvPr>
        </p:nvSpPr>
        <p:spPr>
          <a:xfrm>
            <a:off x="3004592" y="428922"/>
            <a:ext cx="6552728" cy="790575"/>
          </a:xfrm>
        </p:spPr>
        <p:txBody>
          <a:bodyPr/>
          <a:lstStyle/>
          <a:p>
            <a:r>
              <a:rPr lang="en-US" dirty="0"/>
              <a:t>Agenda</a:t>
            </a:r>
            <a:endParaRPr lang="it-IT" dirty="0"/>
          </a:p>
        </p:txBody>
      </p:sp>
      <p:sp>
        <p:nvSpPr>
          <p:cNvPr id="4" name="Inhaltsplatzhalter 2">
            <a:extLst>
              <a:ext uri="{FF2B5EF4-FFF2-40B4-BE49-F238E27FC236}">
                <a16:creationId xmlns:a16="http://schemas.microsoft.com/office/drawing/2014/main" id="{B88345A2-EABE-491B-A2C8-F780348F1E85}"/>
              </a:ext>
            </a:extLst>
          </p:cNvPr>
          <p:cNvSpPr>
            <a:spLocks noGrp="1"/>
          </p:cNvSpPr>
          <p:nvPr>
            <p:ph idx="1"/>
          </p:nvPr>
        </p:nvSpPr>
        <p:spPr>
          <a:xfrm>
            <a:off x="268288" y="1209328"/>
            <a:ext cx="9145016" cy="6048672"/>
          </a:xfrm>
        </p:spPr>
        <p:txBody>
          <a:bodyPr/>
          <a:lstStyle/>
          <a:p>
            <a:pPr marL="0" indent="0">
              <a:spcBef>
                <a:spcPts val="0"/>
              </a:spcBef>
              <a:spcAft>
                <a:spcPts val="0"/>
              </a:spcAft>
              <a:buNone/>
            </a:pPr>
            <a:r>
              <a:rPr lang="en-US" sz="2000" dirty="0">
                <a:solidFill>
                  <a:srgbClr val="002060"/>
                </a:solidFill>
                <a:latin typeface="Candara"/>
              </a:rPr>
              <a:t>This training material on Subjectivity in Quality Risk Management (QRM) is      divided into two different presentations:</a:t>
            </a:r>
            <a:endParaRPr lang="en-US" sz="2000" dirty="0">
              <a:solidFill>
                <a:srgbClr val="002060"/>
              </a:solidFill>
            </a:endParaRPr>
          </a:p>
          <a:p>
            <a:pPr marL="0" indent="0">
              <a:spcBef>
                <a:spcPts val="0"/>
              </a:spcBef>
              <a:spcAft>
                <a:spcPts val="0"/>
              </a:spcAft>
              <a:buNone/>
            </a:pPr>
            <a:endParaRPr lang="en-US" sz="600" dirty="0">
              <a:solidFill>
                <a:srgbClr val="FF0000"/>
              </a:solidFill>
            </a:endParaRPr>
          </a:p>
          <a:p>
            <a:pPr marL="487680" indent="-487680">
              <a:spcBef>
                <a:spcPts val="0"/>
              </a:spcBef>
              <a:spcAft>
                <a:spcPts val="0"/>
              </a:spcAft>
            </a:pPr>
            <a:r>
              <a:rPr lang="en-US" sz="1600" dirty="0">
                <a:solidFill>
                  <a:schemeClr val="bg1">
                    <a:lumMod val="65000"/>
                  </a:schemeClr>
                </a:solidFill>
                <a:cs typeface="Times New Roman" panose="02020603050405020304" pitchFamily="18" charset="0"/>
              </a:rPr>
              <a:t>Part I: how to Identify and Control Subjectivity  </a:t>
            </a:r>
          </a:p>
          <a:p>
            <a:pPr marL="773430" lvl="1" indent="-285750">
              <a:spcBef>
                <a:spcPts val="0"/>
              </a:spcBef>
              <a:spcAft>
                <a:spcPts val="0"/>
              </a:spcAft>
              <a:buFont typeface="Wingdings" panose="05000000000000000000" pitchFamily="2" charset="2"/>
              <a:buChar char="§"/>
            </a:pPr>
            <a:r>
              <a:rPr lang="en-US" sz="1600" dirty="0">
                <a:solidFill>
                  <a:schemeClr val="bg1">
                    <a:lumMod val="65000"/>
                  </a:schemeClr>
                </a:solidFill>
                <a:ea typeface="+mn-ea"/>
                <a:cs typeface="Times New Roman" panose="02020603050405020304" pitchFamily="18" charset="0"/>
              </a:rPr>
              <a:t>Key points from ICH Q9(R1) regarding Subjectivity in QRM</a:t>
            </a:r>
          </a:p>
          <a:p>
            <a:pPr marL="773430" lvl="1" indent="-285750">
              <a:spcBef>
                <a:spcPts val="0"/>
              </a:spcBef>
              <a:spcAft>
                <a:spcPts val="0"/>
              </a:spcAft>
              <a:buFont typeface="Wingdings" panose="05000000000000000000" pitchFamily="2" charset="2"/>
              <a:buChar char="§"/>
            </a:pPr>
            <a:r>
              <a:rPr lang="en-IE" sz="1600" dirty="0">
                <a:solidFill>
                  <a:schemeClr val="bg1">
                    <a:lumMod val="65000"/>
                  </a:schemeClr>
                </a:solidFill>
                <a:ea typeface="+mn-ea"/>
                <a:cs typeface="Times New Roman" panose="02020603050405020304" pitchFamily="18" charset="0"/>
              </a:rPr>
              <a:t>Why Subjectivity in QRM can be a problem</a:t>
            </a:r>
          </a:p>
          <a:p>
            <a:pPr marL="773430" lvl="1" indent="-285750">
              <a:spcBef>
                <a:spcPts val="0"/>
              </a:spcBef>
              <a:spcAft>
                <a:spcPts val="0"/>
              </a:spcAft>
              <a:buFont typeface="Wingdings" panose="05000000000000000000" pitchFamily="2" charset="2"/>
              <a:buChar char="§"/>
            </a:pPr>
            <a:r>
              <a:rPr lang="en-IE" sz="1600" dirty="0">
                <a:solidFill>
                  <a:schemeClr val="bg1">
                    <a:lumMod val="65000"/>
                  </a:schemeClr>
                </a:solidFill>
                <a:ea typeface="+mn-ea"/>
                <a:cs typeface="Times New Roman" panose="02020603050405020304" pitchFamily="18" charset="0"/>
              </a:rPr>
              <a:t>The Benefits of Controlling Subjectivity</a:t>
            </a:r>
          </a:p>
          <a:p>
            <a:pPr marL="773430" lvl="1" indent="-285750">
              <a:spcBef>
                <a:spcPts val="0"/>
              </a:spcBef>
              <a:spcAft>
                <a:spcPts val="0"/>
              </a:spcAft>
              <a:buFont typeface="Wingdings" panose="05000000000000000000" pitchFamily="2" charset="2"/>
              <a:buChar char="§"/>
            </a:pPr>
            <a:r>
              <a:rPr lang="en-US" sz="1600" dirty="0">
                <a:solidFill>
                  <a:schemeClr val="bg1">
                    <a:lumMod val="65000"/>
                  </a:schemeClr>
                </a:solidFill>
                <a:ea typeface="+mn-ea"/>
                <a:cs typeface="Times New Roman" panose="02020603050405020304" pitchFamily="18" charset="0"/>
              </a:rPr>
              <a:t>Practical Tips &amp; Examples</a:t>
            </a:r>
          </a:p>
          <a:p>
            <a:pPr marL="773430" lvl="1" indent="-285750">
              <a:spcBef>
                <a:spcPts val="0"/>
              </a:spcBef>
              <a:spcAft>
                <a:spcPts val="0"/>
              </a:spcAft>
              <a:buFont typeface="Wingdings" panose="05000000000000000000" pitchFamily="2" charset="2"/>
              <a:buChar char="§"/>
            </a:pPr>
            <a:r>
              <a:rPr lang="en-US" sz="1600" dirty="0">
                <a:solidFill>
                  <a:schemeClr val="bg1">
                    <a:lumMod val="65000"/>
                  </a:schemeClr>
                </a:solidFill>
                <a:ea typeface="+mn-ea"/>
                <a:cs typeface="Times New Roman" panose="02020603050405020304" pitchFamily="18" charset="0"/>
              </a:rPr>
              <a:t>Controlling and minimizing subjectivity across the four elements of QRM </a:t>
            </a:r>
          </a:p>
          <a:p>
            <a:pPr marL="1133475" lvl="2" indent="-285750">
              <a:spcBef>
                <a:spcPts val="0"/>
              </a:spcBef>
              <a:spcAft>
                <a:spcPts val="0"/>
              </a:spcAft>
              <a:buFont typeface="Wingdings" panose="05000000000000000000" pitchFamily="2" charset="2"/>
              <a:buChar char="§"/>
            </a:pPr>
            <a:r>
              <a:rPr lang="en-US" sz="1600" dirty="0">
                <a:solidFill>
                  <a:schemeClr val="bg1">
                    <a:lumMod val="65000"/>
                  </a:schemeClr>
                </a:solidFill>
                <a:ea typeface="+mn-ea"/>
                <a:cs typeface="Times New Roman" panose="02020603050405020304" pitchFamily="18" charset="0"/>
              </a:rPr>
              <a:t>Risk Assessment</a:t>
            </a:r>
          </a:p>
          <a:p>
            <a:pPr marL="1133475" lvl="2" indent="-285750">
              <a:spcBef>
                <a:spcPts val="0"/>
              </a:spcBef>
              <a:spcAft>
                <a:spcPts val="0"/>
              </a:spcAft>
              <a:buFont typeface="Wingdings" panose="05000000000000000000" pitchFamily="2" charset="2"/>
              <a:buChar char="§"/>
            </a:pPr>
            <a:r>
              <a:rPr lang="en-US" sz="1600" dirty="0">
                <a:solidFill>
                  <a:schemeClr val="bg1">
                    <a:lumMod val="65000"/>
                  </a:schemeClr>
                </a:solidFill>
                <a:ea typeface="+mn-ea"/>
                <a:cs typeface="Times New Roman" panose="02020603050405020304" pitchFamily="18" charset="0"/>
              </a:rPr>
              <a:t>Risk Control</a:t>
            </a:r>
          </a:p>
          <a:p>
            <a:pPr marL="1133475" lvl="2" indent="-285750">
              <a:spcBef>
                <a:spcPts val="0"/>
              </a:spcBef>
              <a:spcAft>
                <a:spcPts val="0"/>
              </a:spcAft>
              <a:buFont typeface="Wingdings" panose="05000000000000000000" pitchFamily="2" charset="2"/>
              <a:buChar char="§"/>
            </a:pPr>
            <a:r>
              <a:rPr lang="en-US" sz="1600" dirty="0">
                <a:solidFill>
                  <a:schemeClr val="bg1">
                    <a:lumMod val="65000"/>
                  </a:schemeClr>
                </a:solidFill>
                <a:ea typeface="+mn-ea"/>
                <a:cs typeface="Times New Roman" panose="02020603050405020304" pitchFamily="18" charset="0"/>
              </a:rPr>
              <a:t>Risk Communication</a:t>
            </a:r>
          </a:p>
          <a:p>
            <a:pPr marL="1133475" lvl="2" indent="-285750">
              <a:spcBef>
                <a:spcPts val="0"/>
              </a:spcBef>
              <a:spcAft>
                <a:spcPts val="0"/>
              </a:spcAft>
              <a:buFont typeface="Wingdings" panose="05000000000000000000" pitchFamily="2" charset="2"/>
              <a:buChar char="§"/>
            </a:pPr>
            <a:r>
              <a:rPr lang="en-US" sz="1600" dirty="0">
                <a:solidFill>
                  <a:schemeClr val="bg1">
                    <a:lumMod val="65000"/>
                  </a:schemeClr>
                </a:solidFill>
                <a:ea typeface="+mn-ea"/>
                <a:cs typeface="Times New Roman" panose="02020603050405020304" pitchFamily="18" charset="0"/>
              </a:rPr>
              <a:t>Risk Review</a:t>
            </a:r>
          </a:p>
          <a:p>
            <a:pPr marL="773430" lvl="1" indent="-285750">
              <a:spcBef>
                <a:spcPts val="0"/>
              </a:spcBef>
              <a:spcAft>
                <a:spcPts val="0"/>
              </a:spcAft>
              <a:buFont typeface="Wingdings" panose="05000000000000000000" pitchFamily="2" charset="2"/>
              <a:buChar char="§"/>
            </a:pPr>
            <a:r>
              <a:rPr lang="en-US" sz="1600" dirty="0">
                <a:solidFill>
                  <a:schemeClr val="bg1">
                    <a:lumMod val="65000"/>
                  </a:schemeClr>
                </a:solidFill>
                <a:ea typeface="+mn-ea"/>
                <a:cs typeface="Times New Roman" panose="02020603050405020304" pitchFamily="18" charset="0"/>
              </a:rPr>
              <a:t>Case Study</a:t>
            </a:r>
          </a:p>
          <a:p>
            <a:pPr marL="773430" lvl="1" indent="-285750">
              <a:spcBef>
                <a:spcPts val="0"/>
              </a:spcBef>
              <a:spcAft>
                <a:spcPts val="0"/>
              </a:spcAft>
              <a:buFont typeface="Wingdings" panose="05000000000000000000" pitchFamily="2" charset="2"/>
              <a:buChar char="§"/>
            </a:pPr>
            <a:r>
              <a:rPr lang="en-US" sz="1600" dirty="0">
                <a:solidFill>
                  <a:schemeClr val="bg1">
                    <a:lumMod val="65000"/>
                  </a:schemeClr>
                </a:solidFill>
                <a:ea typeface="+mn-ea"/>
                <a:cs typeface="Times New Roman" panose="02020603050405020304" pitchFamily="18" charset="0"/>
              </a:rPr>
              <a:t>Key take-home points</a:t>
            </a:r>
          </a:p>
          <a:p>
            <a:pPr marL="487680" lvl="1" indent="0">
              <a:spcBef>
                <a:spcPts val="0"/>
              </a:spcBef>
              <a:spcAft>
                <a:spcPts val="0"/>
              </a:spcAft>
              <a:buNone/>
            </a:pPr>
            <a:endParaRPr lang="en-US" sz="1600" dirty="0">
              <a:solidFill>
                <a:schemeClr val="bg1">
                  <a:lumMod val="65000"/>
                </a:schemeClr>
              </a:solidFill>
              <a:ea typeface="+mn-ea"/>
              <a:cs typeface="Times New Roman" panose="02020603050405020304" pitchFamily="18" charset="0"/>
            </a:endParaRPr>
          </a:p>
          <a:p>
            <a:pPr marL="830580" lvl="1" indent="-342900">
              <a:spcBef>
                <a:spcPts val="0"/>
              </a:spcBef>
              <a:spcAft>
                <a:spcPts val="0"/>
              </a:spcAft>
              <a:buFont typeface="Wingdings" panose="05000000000000000000" pitchFamily="2" charset="2"/>
              <a:buChar char="§"/>
            </a:pPr>
            <a:endParaRPr lang="en-US" sz="600" dirty="0">
              <a:solidFill>
                <a:srgbClr val="002060"/>
              </a:solidFill>
              <a:ea typeface="+mn-ea"/>
              <a:cs typeface="Times New Roman" panose="02020603050405020304" pitchFamily="18" charset="0"/>
            </a:endParaRPr>
          </a:p>
          <a:p>
            <a:pPr marL="487680" indent="-487680">
              <a:spcBef>
                <a:spcPts val="0"/>
              </a:spcBef>
              <a:spcAft>
                <a:spcPts val="0"/>
              </a:spcAft>
            </a:pPr>
            <a:r>
              <a:rPr lang="en-US" sz="1600" dirty="0">
                <a:solidFill>
                  <a:srgbClr val="0093D0"/>
                </a:solidFill>
                <a:ea typeface="+mj-ea"/>
                <a:cs typeface="+mj-cs"/>
              </a:rPr>
              <a:t>Part II: what Subjectivity in Quality Risk Management is – Background and Theory</a:t>
            </a:r>
          </a:p>
          <a:p>
            <a:pPr marL="792480" lvl="1" indent="-304800">
              <a:spcBef>
                <a:spcPts val="0"/>
              </a:spcBef>
              <a:spcAft>
                <a:spcPts val="0"/>
              </a:spcAft>
              <a:buFont typeface="Wingdings" panose="05000000000000000000" pitchFamily="2" charset="2"/>
              <a:buChar char="§"/>
            </a:pPr>
            <a:r>
              <a:rPr lang="en-US" sz="1600" dirty="0">
                <a:solidFill>
                  <a:srgbClr val="002967"/>
                </a:solidFill>
                <a:ea typeface="+mn-lt"/>
                <a:cs typeface="+mn-lt"/>
              </a:rPr>
              <a:t>Key points from ICH Q9(R1) regarding Subjectivity in QRM</a:t>
            </a:r>
          </a:p>
          <a:p>
            <a:pPr marL="792480" lvl="1" indent="-304800">
              <a:spcBef>
                <a:spcPts val="0"/>
              </a:spcBef>
              <a:spcAft>
                <a:spcPts val="0"/>
              </a:spcAft>
              <a:buFont typeface="Wingdings" panose="05000000000000000000" pitchFamily="2" charset="2"/>
              <a:buChar char="§"/>
            </a:pPr>
            <a:r>
              <a:rPr lang="en-US" sz="1600" dirty="0">
                <a:solidFill>
                  <a:srgbClr val="002967"/>
                </a:solidFill>
                <a:ea typeface="+mn-lt"/>
                <a:cs typeface="+mn-lt"/>
              </a:rPr>
              <a:t>The role of Uncertainty, Heuristics and Bias in relation to Subjectivity</a:t>
            </a:r>
          </a:p>
          <a:p>
            <a:pPr marL="792480" lvl="1" indent="-304800">
              <a:spcBef>
                <a:spcPts val="0"/>
              </a:spcBef>
              <a:spcAft>
                <a:spcPts val="0"/>
              </a:spcAft>
              <a:buFont typeface="Wingdings" panose="05000000000000000000" pitchFamily="2" charset="2"/>
              <a:buChar char="§"/>
            </a:pPr>
            <a:r>
              <a:rPr lang="en-US" sz="1600" dirty="0">
                <a:solidFill>
                  <a:srgbClr val="002967"/>
                </a:solidFill>
                <a:ea typeface="+mn-lt"/>
                <a:cs typeface="+mn-lt"/>
              </a:rPr>
              <a:t>Risk Perception Factors</a:t>
            </a:r>
          </a:p>
          <a:p>
            <a:pPr marL="792480" lvl="1" indent="-304800">
              <a:spcBef>
                <a:spcPts val="0"/>
              </a:spcBef>
              <a:spcAft>
                <a:spcPts val="0"/>
              </a:spcAft>
              <a:buFont typeface="Wingdings" panose="05000000000000000000" pitchFamily="2" charset="2"/>
              <a:buChar char="§"/>
            </a:pPr>
            <a:r>
              <a:rPr lang="en-US" sz="1600" dirty="0">
                <a:solidFill>
                  <a:srgbClr val="002967"/>
                </a:solidFill>
                <a:ea typeface="+mn-lt"/>
                <a:cs typeface="+mn-lt"/>
              </a:rPr>
              <a:t>How Subjectivity can influence the activities that make up the QRM process</a:t>
            </a:r>
          </a:p>
          <a:p>
            <a:pPr marL="792480" lvl="1" indent="-304800">
              <a:spcBef>
                <a:spcPts val="0"/>
              </a:spcBef>
              <a:spcAft>
                <a:spcPts val="0"/>
              </a:spcAft>
              <a:buFont typeface="Wingdings" panose="05000000000000000000" pitchFamily="2" charset="2"/>
              <a:buChar char="§"/>
            </a:pPr>
            <a:r>
              <a:rPr lang="en-US" sz="1600" dirty="0">
                <a:solidFill>
                  <a:srgbClr val="002967"/>
                </a:solidFill>
                <a:ea typeface="+mn-lt"/>
                <a:cs typeface="+mn-lt"/>
              </a:rPr>
              <a:t>Subjectivity in R</a:t>
            </a:r>
            <a:r>
              <a:rPr lang="de-DE" sz="1600" dirty="0">
                <a:solidFill>
                  <a:srgbClr val="002967"/>
                </a:solidFill>
                <a:ea typeface="+mn-lt"/>
                <a:cs typeface="+mn-lt"/>
              </a:rPr>
              <a:t>isk Scoring Scales/Models</a:t>
            </a:r>
          </a:p>
          <a:p>
            <a:pPr marL="773430" lvl="1" indent="-285750">
              <a:spcBef>
                <a:spcPts val="0"/>
              </a:spcBef>
              <a:spcAft>
                <a:spcPts val="0"/>
              </a:spcAft>
              <a:buFont typeface="Wingdings" panose="05000000000000000000" pitchFamily="2" charset="2"/>
              <a:buChar char="§"/>
            </a:pPr>
            <a:r>
              <a:rPr lang="en-US" sz="1600" dirty="0">
                <a:solidFill>
                  <a:srgbClr val="002967"/>
                </a:solidFill>
                <a:ea typeface="+mn-lt"/>
                <a:cs typeface="+mn-lt"/>
              </a:rPr>
              <a:t>Key take-home points</a:t>
            </a:r>
          </a:p>
          <a:p>
            <a:pPr marL="792480" lvl="1" indent="-304800">
              <a:spcBef>
                <a:spcPts val="0"/>
              </a:spcBef>
              <a:spcAft>
                <a:spcPts val="0"/>
              </a:spcAft>
              <a:buFont typeface="Wingdings" panose="05000000000000000000" pitchFamily="2" charset="2"/>
              <a:buChar char="§"/>
            </a:pPr>
            <a:endParaRPr lang="en-US" sz="1600" dirty="0">
              <a:solidFill>
                <a:srgbClr val="002967"/>
              </a:solidFill>
              <a:ea typeface="+mn-lt"/>
              <a:cs typeface="+mn-lt"/>
            </a:endParaRPr>
          </a:p>
          <a:p>
            <a:pPr marL="0" indent="0">
              <a:spcBef>
                <a:spcPts val="0"/>
              </a:spcBef>
              <a:spcAft>
                <a:spcPts val="0"/>
              </a:spcAft>
              <a:buNone/>
            </a:pPr>
            <a:endParaRPr lang="en-US" sz="1600" dirty="0">
              <a:solidFill>
                <a:srgbClr val="002967"/>
              </a:solidFill>
              <a:ea typeface="+mn-lt"/>
              <a:cs typeface="+mn-lt"/>
            </a:endParaRPr>
          </a:p>
          <a:p>
            <a:pPr marL="487680" indent="-487680">
              <a:spcBef>
                <a:spcPts val="0"/>
              </a:spcBef>
              <a:spcAft>
                <a:spcPts val="0"/>
              </a:spcAft>
            </a:pPr>
            <a:endParaRPr lang="en-US" sz="1600" b="0" dirty="0">
              <a:solidFill>
                <a:srgbClr val="002967"/>
              </a:solidFill>
              <a:ea typeface="+mn-lt"/>
              <a:cs typeface="+mn-lt"/>
            </a:endParaRPr>
          </a:p>
          <a:p>
            <a:pPr marL="536575" indent="-495300">
              <a:spcBef>
                <a:spcPts val="0"/>
              </a:spcBef>
              <a:spcAft>
                <a:spcPts val="0"/>
              </a:spcAft>
              <a:buFont typeface="Arial" panose="020B0604020202020204" pitchFamily="34" charset="0"/>
              <a:buChar char="•"/>
            </a:pPr>
            <a:endParaRPr lang="en-US" sz="1400" dirty="0"/>
          </a:p>
          <a:p>
            <a:pPr marL="791845" lvl="1" indent="-304800">
              <a:spcBef>
                <a:spcPts val="0"/>
              </a:spcBef>
              <a:spcAft>
                <a:spcPts val="0"/>
              </a:spcAft>
              <a:buFont typeface="Wingdings" panose="05000000000000000000" pitchFamily="2" charset="2"/>
              <a:buChar char="ü"/>
            </a:pPr>
            <a:endParaRPr lang="en-US" sz="1700" dirty="0"/>
          </a:p>
        </p:txBody>
      </p:sp>
    </p:spTree>
    <p:extLst>
      <p:ext uri="{BB962C8B-B14F-4D97-AF65-F5344CB8AC3E}">
        <p14:creationId xmlns:p14="http://schemas.microsoft.com/office/powerpoint/2010/main" val="32703721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5" name="Rectangle 2"/>
          <p:cNvSpPr>
            <a:spLocks noGrp="1" noChangeArrowheads="1"/>
          </p:cNvSpPr>
          <p:nvPr>
            <p:ph type="body" idx="1"/>
          </p:nvPr>
        </p:nvSpPr>
        <p:spPr>
          <a:xfrm>
            <a:off x="196280" y="1429689"/>
            <a:ext cx="6120680" cy="5684295"/>
          </a:xfrm>
        </p:spPr>
        <p:txBody>
          <a:bodyPr>
            <a:normAutofit/>
          </a:bodyPr>
          <a:lstStyle/>
          <a:p>
            <a:pPr>
              <a:buFontTx/>
              <a:buNone/>
            </a:pPr>
            <a:r>
              <a:rPr lang="en-IE" altLang="en-US" sz="1600" dirty="0">
                <a:solidFill>
                  <a:srgbClr val="002060"/>
                </a:solidFill>
                <a:cs typeface="Times New Roman" panose="02020603050405020304" pitchFamily="18" charset="0"/>
              </a:rPr>
              <a:t>	</a:t>
            </a:r>
            <a:r>
              <a:rPr lang="en-IE" altLang="en-US" sz="1700" dirty="0">
                <a:solidFill>
                  <a:srgbClr val="002060"/>
                </a:solidFill>
                <a:cs typeface="Times New Roman" panose="02020603050405020304" pitchFamily="18" charset="0"/>
              </a:rPr>
              <a:t>When documenting such risks and when communicating them, one can address the following:</a:t>
            </a:r>
          </a:p>
          <a:p>
            <a:r>
              <a:rPr lang="en-IE" altLang="en-US" sz="1600" b="0" dirty="0">
                <a:solidFill>
                  <a:srgbClr val="002060"/>
                </a:solidFill>
                <a:cs typeface="Times New Roman" panose="02020603050405020304" pitchFamily="18" charset="0"/>
              </a:rPr>
              <a:t>The </a:t>
            </a:r>
            <a:r>
              <a:rPr lang="en-IE" altLang="en-US" sz="1600" dirty="0">
                <a:solidFill>
                  <a:srgbClr val="002060"/>
                </a:solidFill>
                <a:cs typeface="Times New Roman" panose="02020603050405020304" pitchFamily="18" charset="0"/>
              </a:rPr>
              <a:t>known incidence </a:t>
            </a:r>
            <a:r>
              <a:rPr lang="en-IE" altLang="en-US" sz="1600" b="0" dirty="0">
                <a:solidFill>
                  <a:srgbClr val="002060"/>
                </a:solidFill>
                <a:cs typeface="Times New Roman" panose="02020603050405020304" pitchFamily="18" charset="0"/>
              </a:rPr>
              <a:t>rates of glass particles in filled vials… </a:t>
            </a:r>
          </a:p>
          <a:p>
            <a:pPr lvl="1"/>
            <a:r>
              <a:rPr lang="en-IE" altLang="en-US" sz="1600" i="1" dirty="0">
                <a:solidFill>
                  <a:srgbClr val="002060"/>
                </a:solidFill>
                <a:ea typeface="+mn-ea"/>
                <a:cs typeface="Times New Roman" panose="02020603050405020304" pitchFamily="18" charset="0"/>
              </a:rPr>
              <a:t>And the data that support those rates.</a:t>
            </a:r>
          </a:p>
          <a:p>
            <a:pPr algn="just"/>
            <a:r>
              <a:rPr lang="en-IE" altLang="en-US" sz="1600" b="0" dirty="0">
                <a:solidFill>
                  <a:srgbClr val="002060"/>
                </a:solidFill>
                <a:cs typeface="Times New Roman" panose="02020603050405020304" pitchFamily="18" charset="0"/>
              </a:rPr>
              <a:t>How </a:t>
            </a:r>
            <a:r>
              <a:rPr lang="en-IE" altLang="en-US" sz="1600" dirty="0">
                <a:solidFill>
                  <a:srgbClr val="002060"/>
                </a:solidFill>
                <a:cs typeface="Times New Roman" panose="02020603050405020304" pitchFamily="18" charset="0"/>
              </a:rPr>
              <a:t>glass particulates are controlled </a:t>
            </a:r>
            <a:r>
              <a:rPr lang="en-IE" altLang="en-US" sz="1600" b="0" dirty="0">
                <a:solidFill>
                  <a:srgbClr val="002060"/>
                </a:solidFill>
                <a:cs typeface="Times New Roman" panose="02020603050405020304" pitchFamily="18" charset="0"/>
              </a:rPr>
              <a:t>at a practical level during a) empty vial manufacture, b) vial handling &amp; </a:t>
            </a:r>
            <a:r>
              <a:rPr lang="en-IE" altLang="en-US" sz="1600" b="0" dirty="0" err="1">
                <a:solidFill>
                  <a:srgbClr val="002060"/>
                </a:solidFill>
                <a:cs typeface="Times New Roman" panose="02020603050405020304" pitchFamily="18" charset="0"/>
              </a:rPr>
              <a:t>depyrogenation</a:t>
            </a:r>
            <a:r>
              <a:rPr lang="en-IE" altLang="en-US" sz="1600" b="0" dirty="0">
                <a:solidFill>
                  <a:srgbClr val="002060"/>
                </a:solidFill>
                <a:cs typeface="Times New Roman" panose="02020603050405020304" pitchFamily="18" charset="0"/>
              </a:rPr>
              <a:t>, c) vial filling, stoppering, capping, etc.</a:t>
            </a:r>
          </a:p>
          <a:p>
            <a:pPr algn="just"/>
            <a:r>
              <a:rPr lang="en-IE" altLang="en-US" sz="1600" b="0" dirty="0">
                <a:solidFill>
                  <a:srgbClr val="002060"/>
                </a:solidFill>
                <a:cs typeface="Times New Roman" panose="02020603050405020304" pitchFamily="18" charset="0"/>
              </a:rPr>
              <a:t>Any </a:t>
            </a:r>
            <a:r>
              <a:rPr lang="en-IE" altLang="en-US" sz="1600" dirty="0">
                <a:solidFill>
                  <a:srgbClr val="002060"/>
                </a:solidFill>
                <a:cs typeface="Times New Roman" panose="02020603050405020304" pitchFamily="18" charset="0"/>
              </a:rPr>
              <a:t>design features in the drug product manufacturing process</a:t>
            </a:r>
            <a:r>
              <a:rPr lang="en-IE" altLang="en-US" sz="1600" b="0" dirty="0">
                <a:solidFill>
                  <a:srgbClr val="002060"/>
                </a:solidFill>
                <a:cs typeface="Times New Roman" panose="02020603050405020304" pitchFamily="18" charset="0"/>
              </a:rPr>
              <a:t> that can reduce the incidence of glass particles in the filled and sealed vials...</a:t>
            </a:r>
          </a:p>
          <a:p>
            <a:pPr lvl="1" algn="just"/>
            <a:r>
              <a:rPr lang="en-IE" altLang="en-US" sz="1600" dirty="0">
                <a:solidFill>
                  <a:srgbClr val="002060"/>
                </a:solidFill>
                <a:ea typeface="+mn-ea"/>
                <a:cs typeface="Times New Roman" panose="02020603050405020304" pitchFamily="18" charset="0"/>
              </a:rPr>
              <a:t>e.g., the empty vials are inverted prior to </a:t>
            </a:r>
            <a:r>
              <a:rPr lang="en-IE" altLang="en-US" sz="1600" dirty="0" err="1">
                <a:solidFill>
                  <a:srgbClr val="002060"/>
                </a:solidFill>
                <a:ea typeface="+mn-ea"/>
                <a:cs typeface="Times New Roman" panose="02020603050405020304" pitchFamily="18" charset="0"/>
              </a:rPr>
              <a:t>depyrogenation</a:t>
            </a:r>
            <a:r>
              <a:rPr lang="en-IE" altLang="en-US" sz="1600" dirty="0">
                <a:solidFill>
                  <a:srgbClr val="002060"/>
                </a:solidFill>
                <a:ea typeface="+mn-ea"/>
                <a:cs typeface="Times New Roman" panose="02020603050405020304" pitchFamily="18" charset="0"/>
              </a:rPr>
              <a:t>.</a:t>
            </a:r>
          </a:p>
          <a:p>
            <a:pPr algn="just"/>
            <a:r>
              <a:rPr lang="en-IE" altLang="en-US" sz="1600" b="0" dirty="0">
                <a:solidFill>
                  <a:srgbClr val="002060"/>
                </a:solidFill>
                <a:cs typeface="Times New Roman" panose="02020603050405020304" pitchFamily="18" charset="0"/>
              </a:rPr>
              <a:t>Any </a:t>
            </a:r>
            <a:r>
              <a:rPr lang="en-IE" altLang="en-US" sz="1600" dirty="0">
                <a:solidFill>
                  <a:srgbClr val="002060"/>
                </a:solidFill>
                <a:cs typeface="Times New Roman" panose="02020603050405020304" pitchFamily="18" charset="0"/>
              </a:rPr>
              <a:t>design features in the finished drug product </a:t>
            </a:r>
            <a:r>
              <a:rPr lang="en-IE" altLang="en-US" sz="1600" b="0" dirty="0">
                <a:solidFill>
                  <a:srgbClr val="002060"/>
                </a:solidFill>
                <a:cs typeface="Times New Roman" panose="02020603050405020304" pitchFamily="18" charset="0"/>
              </a:rPr>
              <a:t>that can reduce the consequences of glass particles, if they are present in the product (e.g., a filtered needed is supplied with the filled vials and this may capture any glass particles that are present). </a:t>
            </a:r>
          </a:p>
          <a:p>
            <a:pPr algn="just"/>
            <a:r>
              <a:rPr lang="en-IE" altLang="en-US" sz="1600" b="0" dirty="0">
                <a:solidFill>
                  <a:srgbClr val="002060"/>
                </a:solidFill>
                <a:ea typeface="+mn-ea"/>
                <a:cs typeface="Times New Roman" panose="02020603050405020304" pitchFamily="18" charset="0"/>
              </a:rPr>
              <a:t>The </a:t>
            </a:r>
            <a:r>
              <a:rPr lang="en-IE" altLang="en-US" sz="1600" dirty="0">
                <a:solidFill>
                  <a:srgbClr val="002060"/>
                </a:solidFill>
                <a:ea typeface="+mn-ea"/>
                <a:cs typeface="Times New Roman" panose="02020603050405020304" pitchFamily="18" charset="0"/>
              </a:rPr>
              <a:t>known effectiveness </a:t>
            </a:r>
            <a:r>
              <a:rPr lang="en-IE" altLang="en-US" sz="1600" b="0" dirty="0">
                <a:solidFill>
                  <a:srgbClr val="002060"/>
                </a:solidFill>
                <a:ea typeface="+mn-ea"/>
                <a:cs typeface="Times New Roman" panose="02020603050405020304" pitchFamily="18" charset="0"/>
              </a:rPr>
              <a:t>of such controls and design features.</a:t>
            </a:r>
          </a:p>
          <a:p>
            <a:pPr algn="just"/>
            <a:r>
              <a:rPr lang="en-IE" altLang="en-US" sz="1600" b="0" dirty="0">
                <a:solidFill>
                  <a:srgbClr val="002060"/>
                </a:solidFill>
                <a:cs typeface="Times New Roman" panose="02020603050405020304" pitchFamily="18" charset="0"/>
              </a:rPr>
              <a:t>Any important </a:t>
            </a:r>
            <a:r>
              <a:rPr lang="en-IE" altLang="en-US" sz="1600" dirty="0">
                <a:solidFill>
                  <a:srgbClr val="002060"/>
                </a:solidFill>
                <a:cs typeface="Times New Roman" panose="02020603050405020304" pitchFamily="18" charset="0"/>
              </a:rPr>
              <a:t>assumptions and sources of uncertainty </a:t>
            </a:r>
            <a:r>
              <a:rPr lang="en-IE" altLang="en-US" sz="1600" b="0" dirty="0">
                <a:solidFill>
                  <a:srgbClr val="002060"/>
                </a:solidFill>
                <a:cs typeface="Times New Roman" panose="02020603050405020304" pitchFamily="18" charset="0"/>
              </a:rPr>
              <a:t>in the risk assessment. </a:t>
            </a:r>
          </a:p>
          <a:p>
            <a:pPr marL="0" indent="0">
              <a:buNone/>
            </a:pPr>
            <a:endParaRPr lang="en-IE" altLang="en-US" sz="1600" b="0" dirty="0">
              <a:cs typeface="Times New Roman" panose="02020603050405020304" pitchFamily="18" charset="0"/>
            </a:endParaRPr>
          </a:p>
        </p:txBody>
      </p:sp>
      <p:sp>
        <p:nvSpPr>
          <p:cNvPr id="212996" name="Rectangle 3"/>
          <p:cNvSpPr>
            <a:spLocks noGrp="1" noChangeArrowheads="1"/>
          </p:cNvSpPr>
          <p:nvPr>
            <p:ph type="title"/>
          </p:nvPr>
        </p:nvSpPr>
        <p:spPr>
          <a:xfrm>
            <a:off x="2932584" y="201216"/>
            <a:ext cx="6821016" cy="1300481"/>
          </a:xfrm>
          <a:noFill/>
        </p:spPr>
        <p:txBody>
          <a:bodyPr vert="horz" wrap="square" lIns="98213" tIns="49107" rIns="98213" bIns="49107" numCol="1" anchor="ctr" anchorCtr="0" compatLnSpc="1">
            <a:prstTxWarp prst="textNoShape">
              <a:avLst/>
            </a:prstTxWarp>
          </a:bodyPr>
          <a:lstStyle/>
          <a:p>
            <a:pPr algn="l" eaLnBrk="1" hangingPunct="1"/>
            <a:r>
              <a:rPr lang="en-GB" altLang="en-US" sz="2800" dirty="0">
                <a:ea typeface="ＭＳ Ｐゴシック" panose="020B0600070205080204" pitchFamily="34" charset="-128"/>
              </a:rPr>
              <a:t>Risk Perception, cont’d</a:t>
            </a:r>
          </a:p>
        </p:txBody>
      </p:sp>
      <p:sp>
        <p:nvSpPr>
          <p:cNvPr id="6" name="Slide Number Placeholder 3">
            <a:extLst>
              <a:ext uri="{FF2B5EF4-FFF2-40B4-BE49-F238E27FC236}">
                <a16:creationId xmlns:a16="http://schemas.microsoft.com/office/drawing/2014/main" id="{5D159DAF-744D-4E2F-8EA6-38DE784311B2}"/>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30</a:t>
            </a:fld>
            <a:endParaRPr lang="en-US" altLang="en-US" sz="960" dirty="0">
              <a:solidFill>
                <a:srgbClr val="595959"/>
              </a:solidFill>
            </a:endParaRPr>
          </a:p>
        </p:txBody>
      </p:sp>
      <p:sp>
        <p:nvSpPr>
          <p:cNvPr id="2" name="Rectangle: Folded Corner 1">
            <a:extLst>
              <a:ext uri="{FF2B5EF4-FFF2-40B4-BE49-F238E27FC236}">
                <a16:creationId xmlns:a16="http://schemas.microsoft.com/office/drawing/2014/main" id="{488A43E6-6128-819C-8974-4D3B3A72F021}"/>
              </a:ext>
            </a:extLst>
          </p:cNvPr>
          <p:cNvSpPr/>
          <p:nvPr/>
        </p:nvSpPr>
        <p:spPr bwMode="auto">
          <a:xfrm>
            <a:off x="6551411" y="3212789"/>
            <a:ext cx="2967738" cy="2808311"/>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3" name="Inhaltsplatzhalter 2">
            <a:extLst>
              <a:ext uri="{FF2B5EF4-FFF2-40B4-BE49-F238E27FC236}">
                <a16:creationId xmlns:a16="http://schemas.microsoft.com/office/drawing/2014/main" id="{77089A3C-C7AA-140A-8B24-73C8CB5BA9D4}"/>
              </a:ext>
            </a:extLst>
          </p:cNvPr>
          <p:cNvSpPr txBox="1">
            <a:spLocks/>
          </p:cNvSpPr>
          <p:nvPr/>
        </p:nvSpPr>
        <p:spPr bwMode="auto">
          <a:xfrm>
            <a:off x="6893024" y="3297560"/>
            <a:ext cx="2151445" cy="2350736"/>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dk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dk1"/>
                </a:solidFill>
                <a:latin typeface="+mn-lt"/>
                <a:ea typeface="+mn-ea"/>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dk1"/>
                </a:solidFill>
                <a:latin typeface="+mn-lt"/>
                <a:ea typeface="+mn-ea"/>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9pPr>
          </a:lstStyle>
          <a:p>
            <a:pPr marL="0" indent="0">
              <a:buNone/>
            </a:pPr>
            <a:r>
              <a:rPr lang="en-IE" altLang="en-US" sz="1600" b="0" dirty="0">
                <a:solidFill>
                  <a:srgbClr val="002060"/>
                </a:solidFill>
                <a:cs typeface="Times New Roman" panose="02020603050405020304" pitchFamily="18" charset="0"/>
              </a:rPr>
              <a:t>Doing these things can help ensure that people are better informed about the risks in question and about how those risks are managed. </a:t>
            </a:r>
          </a:p>
          <a:p>
            <a:pPr marL="0" indent="0">
              <a:buNone/>
            </a:pPr>
            <a:r>
              <a:rPr lang="en-IE" altLang="en-US" sz="1600" b="0" dirty="0">
                <a:solidFill>
                  <a:srgbClr val="002060"/>
                </a:solidFill>
                <a:cs typeface="Times New Roman" panose="02020603050405020304" pitchFamily="18" charset="0"/>
              </a:rPr>
              <a:t>This can reduce the problems presented by risk perception factors.</a:t>
            </a:r>
            <a:endParaRPr lang="en-US" altLang="en-US" sz="1600" b="0" dirty="0">
              <a:solidFill>
                <a:srgbClr val="002060"/>
              </a:solidFill>
              <a:cs typeface="Times New Roman" panose="02020603050405020304" pitchFamily="18" charset="0"/>
            </a:endParaRPr>
          </a:p>
        </p:txBody>
      </p:sp>
      <p:grpSp>
        <p:nvGrpSpPr>
          <p:cNvPr id="7" name="Group 6">
            <a:extLst>
              <a:ext uri="{FF2B5EF4-FFF2-40B4-BE49-F238E27FC236}">
                <a16:creationId xmlns:a16="http://schemas.microsoft.com/office/drawing/2014/main" id="{8E9A1EBB-4763-480C-B10E-CB8D5F1E264F}"/>
              </a:ext>
            </a:extLst>
          </p:cNvPr>
          <p:cNvGrpSpPr/>
          <p:nvPr/>
        </p:nvGrpSpPr>
        <p:grpSpPr>
          <a:xfrm>
            <a:off x="7416454" y="1695065"/>
            <a:ext cx="1104583" cy="1213501"/>
            <a:chOff x="5938812" y="828309"/>
            <a:chExt cx="1104583" cy="1213501"/>
          </a:xfrm>
        </p:grpSpPr>
        <p:pic>
          <p:nvPicPr>
            <p:cNvPr id="8" name="Picture 12">
              <a:extLst>
                <a:ext uri="{FF2B5EF4-FFF2-40B4-BE49-F238E27FC236}">
                  <a16:creationId xmlns:a16="http://schemas.microsoft.com/office/drawing/2014/main" id="{4B1A1EF2-4669-4973-B1D3-811BBF9C6080}"/>
                </a:ext>
              </a:extLst>
            </p:cNvPr>
            <p:cNvPicPr>
              <a:picLocks noChangeAspect="1" noChangeArrowheads="1"/>
            </p:cNvPicPr>
            <p:nvPr/>
          </p:nvPicPr>
          <p:blipFill>
            <a:blip r:embed="rId3" cstate="print">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a:off x="6545415" y="828309"/>
              <a:ext cx="228671" cy="56786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F2BC9D71-CE83-44C1-8769-4A00DBC77596}"/>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val="0"/>
                </a:ext>
              </a:extLst>
            </a:blip>
            <a:srcRect/>
            <a:stretch>
              <a:fillRect/>
            </a:stretch>
          </p:blipFill>
          <p:spPr bwMode="auto">
            <a:xfrm rot="6785235">
              <a:off x="6214183" y="1212597"/>
              <a:ext cx="1005106" cy="65331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18BA1C64-8A00-4580-A920-4E2F965ECB45}"/>
                </a:ext>
              </a:extLst>
            </p:cNvPr>
            <p:cNvPicPr>
              <a:picLocks noChangeAspect="1" noChangeArrowheads="1"/>
            </p:cNvPicPr>
            <p:nvPr/>
          </p:nvPicPr>
          <p:blipFill>
            <a:blip r:embed="rId3" cstate="print">
              <a:duotone>
                <a:prstClr val="black"/>
                <a:srgbClr val="D9C3A5">
                  <a:tint val="50000"/>
                  <a:satMod val="180000"/>
                </a:srgbClr>
              </a:duotone>
              <a:extLst>
                <a:ext uri="{28A0092B-C50C-407E-A947-70E740481C1C}">
                  <a14:useLocalDpi xmlns:a14="http://schemas.microsoft.com/office/drawing/2010/main" val="0"/>
                </a:ext>
              </a:extLst>
            </a:blip>
            <a:srcRect/>
            <a:stretch>
              <a:fillRect/>
            </a:stretch>
          </p:blipFill>
          <p:spPr bwMode="auto">
            <a:xfrm>
              <a:off x="5938812" y="1294712"/>
              <a:ext cx="228671" cy="56786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2">
              <a:extLst>
                <a:ext uri="{FF2B5EF4-FFF2-40B4-BE49-F238E27FC236}">
                  <a16:creationId xmlns:a16="http://schemas.microsoft.com/office/drawing/2014/main" id="{051AE6A6-8778-4A1E-9540-1959558BC565}"/>
                </a:ext>
              </a:extLst>
            </p:cNvPr>
            <p:cNvPicPr>
              <a:picLocks noChangeAspect="1" noChangeArrowheads="1"/>
            </p:cNvPicPr>
            <p:nvPr/>
          </p:nvPicPr>
          <p:blipFill>
            <a:blip r:embed="rId3"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6211118" y="939194"/>
              <a:ext cx="228671" cy="56786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2809465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3DAD42-F15C-43C4-B350-9E98DBCF679D}"/>
              </a:ext>
            </a:extLst>
          </p:cNvPr>
          <p:cNvSpPr>
            <a:spLocks noGrp="1"/>
          </p:cNvSpPr>
          <p:nvPr>
            <p:ph type="title"/>
          </p:nvPr>
        </p:nvSpPr>
        <p:spPr>
          <a:xfrm>
            <a:off x="2500536" y="490761"/>
            <a:ext cx="6480720" cy="790575"/>
          </a:xfrm>
        </p:spPr>
        <p:txBody>
          <a:bodyPr/>
          <a:lstStyle/>
          <a:p>
            <a:r>
              <a:rPr lang="en-US" sz="2800" dirty="0">
                <a:ea typeface="ＭＳ Ｐゴシック" panose="020B0600070205080204" pitchFamily="34" charset="-128"/>
              </a:rPr>
              <a:t>Subjectivity in Hazard Identification</a:t>
            </a:r>
          </a:p>
        </p:txBody>
      </p:sp>
      <p:pic>
        <p:nvPicPr>
          <p:cNvPr id="8" name="Picture 7" descr="A picture containing indoor, LEGO, toy, set&#10;&#10;Description automatically generated">
            <a:extLst>
              <a:ext uri="{FF2B5EF4-FFF2-40B4-BE49-F238E27FC236}">
                <a16:creationId xmlns:a16="http://schemas.microsoft.com/office/drawing/2014/main" id="{B48A2B0F-8EBA-4C3E-B8B2-D73D618FE544}"/>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4444752" y="2577480"/>
            <a:ext cx="4081329" cy="4081329"/>
          </a:xfrm>
          <a:prstGeom prst="rect">
            <a:avLst/>
          </a:prstGeom>
        </p:spPr>
      </p:pic>
      <p:sp>
        <p:nvSpPr>
          <p:cNvPr id="10" name="Rectangle 9">
            <a:extLst>
              <a:ext uri="{FF2B5EF4-FFF2-40B4-BE49-F238E27FC236}">
                <a16:creationId xmlns:a16="http://schemas.microsoft.com/office/drawing/2014/main" id="{477023E9-12AA-41D3-B9A9-825443AB8316}"/>
              </a:ext>
            </a:extLst>
          </p:cNvPr>
          <p:cNvSpPr/>
          <p:nvPr/>
        </p:nvSpPr>
        <p:spPr>
          <a:xfrm>
            <a:off x="426389" y="1351077"/>
            <a:ext cx="2801269" cy="18722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31520" fontAlgn="auto" hangingPunct="1">
              <a:lnSpc>
                <a:spcPct val="100000"/>
              </a:lnSpc>
              <a:spcBef>
                <a:spcPts val="0"/>
              </a:spcBef>
              <a:spcAft>
                <a:spcPts val="0"/>
              </a:spcAft>
              <a:buClrTx/>
              <a:buSzTx/>
            </a:pPr>
            <a:r>
              <a:rPr lang="en-US" sz="1440" i="1" dirty="0">
                <a:solidFill>
                  <a:prstClr val="white"/>
                </a:solidFill>
                <a:latin typeface="Avenir Next LT Pro"/>
              </a:rPr>
              <a:t>People with similar experiences may perceive differences when identifying hazards in a risk assessment. </a:t>
            </a:r>
          </a:p>
          <a:p>
            <a:pPr algn="ctr" defTabSz="731520" fontAlgn="auto" hangingPunct="1">
              <a:lnSpc>
                <a:spcPct val="100000"/>
              </a:lnSpc>
              <a:spcBef>
                <a:spcPts val="0"/>
              </a:spcBef>
              <a:spcAft>
                <a:spcPts val="0"/>
              </a:spcAft>
              <a:buClrTx/>
              <a:buSzTx/>
            </a:pPr>
            <a:r>
              <a:rPr lang="en-US" sz="1440" b="0" i="1" dirty="0">
                <a:solidFill>
                  <a:prstClr val="white"/>
                </a:solidFill>
                <a:latin typeface="Avenir Next LT Pro"/>
              </a:rPr>
              <a:t>All hazards should be identified, including those that may already be controlled. </a:t>
            </a:r>
          </a:p>
        </p:txBody>
      </p:sp>
      <p:sp>
        <p:nvSpPr>
          <p:cNvPr id="6" name="Speech Bubble: Rectangle with Corners Rounded 5">
            <a:extLst>
              <a:ext uri="{FF2B5EF4-FFF2-40B4-BE49-F238E27FC236}">
                <a16:creationId xmlns:a16="http://schemas.microsoft.com/office/drawing/2014/main" id="{22C0EE8F-42FF-4E0E-9E90-7A50610CDA67}"/>
              </a:ext>
            </a:extLst>
          </p:cNvPr>
          <p:cNvSpPr/>
          <p:nvPr/>
        </p:nvSpPr>
        <p:spPr>
          <a:xfrm flipH="1">
            <a:off x="3580656" y="1497360"/>
            <a:ext cx="2808312" cy="1428660"/>
          </a:xfrm>
          <a:prstGeom prst="wedgeRoundRectCallout">
            <a:avLst>
              <a:gd name="adj1" fmla="val -34599"/>
              <a:gd name="adj2" fmla="val 103679"/>
              <a:gd name="adj3" fmla="val 16667"/>
            </a:avLst>
          </a:prstGeom>
          <a:ln w="38100"/>
        </p:spPr>
        <p:style>
          <a:lnRef idx="2">
            <a:schemeClr val="accent5"/>
          </a:lnRef>
          <a:fillRef idx="1">
            <a:schemeClr val="lt1"/>
          </a:fillRef>
          <a:effectRef idx="0">
            <a:schemeClr val="accent5"/>
          </a:effectRef>
          <a:fontRef idx="minor">
            <a:schemeClr val="dk1"/>
          </a:fontRef>
        </p:style>
        <p:txBody>
          <a:bodyPr lIns="91440" tIns="45720" rIns="91440" bIns="45720" rtlCol="0" anchor="ctr">
            <a:noAutofit/>
          </a:bodyPr>
          <a:lstStyle/>
          <a:p>
            <a:pPr algn="ctr" defTabSz="731520" fontAlgn="auto" hangingPunct="1">
              <a:lnSpc>
                <a:spcPct val="90000"/>
              </a:lnSpc>
              <a:spcBef>
                <a:spcPts val="0"/>
              </a:spcBef>
              <a:spcAft>
                <a:spcPts val="480"/>
              </a:spcAft>
              <a:buClrTx/>
              <a:buSzTx/>
            </a:pPr>
            <a:r>
              <a:rPr lang="en-US" sz="1400" b="0" dirty="0">
                <a:solidFill>
                  <a:srgbClr val="000000"/>
                </a:solidFill>
                <a:latin typeface="Avenir Next LT Pro"/>
              </a:rPr>
              <a:t>Surely the most prevalent hazard is that contamination is transferred outside the Weigh &amp; Dispense Room and to personnel PPE. I have seen it before. </a:t>
            </a:r>
          </a:p>
        </p:txBody>
      </p:sp>
      <p:sp>
        <p:nvSpPr>
          <p:cNvPr id="7" name="Speech Bubble: Rectangle with Corners Rounded 6">
            <a:extLst>
              <a:ext uri="{FF2B5EF4-FFF2-40B4-BE49-F238E27FC236}">
                <a16:creationId xmlns:a16="http://schemas.microsoft.com/office/drawing/2014/main" id="{B25CD76F-2D4C-4967-8964-D4A001CA8151}"/>
              </a:ext>
            </a:extLst>
          </p:cNvPr>
          <p:cNvSpPr/>
          <p:nvPr/>
        </p:nvSpPr>
        <p:spPr>
          <a:xfrm>
            <a:off x="7253064" y="1398202"/>
            <a:ext cx="1944216" cy="1323294"/>
          </a:xfrm>
          <a:prstGeom prst="wedgeRoundRectCallout">
            <a:avLst>
              <a:gd name="adj1" fmla="val -53370"/>
              <a:gd name="adj2" fmla="val 114285"/>
              <a:gd name="adj3" fmla="val 16667"/>
            </a:avLst>
          </a:prstGeom>
          <a:ln w="38100"/>
        </p:spPr>
        <p:style>
          <a:lnRef idx="2">
            <a:schemeClr val="accent5"/>
          </a:lnRef>
          <a:fillRef idx="1">
            <a:schemeClr val="lt1"/>
          </a:fillRef>
          <a:effectRef idx="0">
            <a:schemeClr val="accent5"/>
          </a:effectRef>
          <a:fontRef idx="minor">
            <a:schemeClr val="dk1"/>
          </a:fontRef>
        </p:style>
        <p:txBody>
          <a:bodyPr rtlCol="0" anchor="ctr">
            <a:noAutofit/>
          </a:bodyPr>
          <a:lstStyle/>
          <a:p>
            <a:pPr algn="ctr" defTabSz="731520" fontAlgn="auto" hangingPunct="1">
              <a:lnSpc>
                <a:spcPct val="90000"/>
              </a:lnSpc>
              <a:spcBef>
                <a:spcPts val="0"/>
              </a:spcBef>
              <a:spcAft>
                <a:spcPts val="480"/>
              </a:spcAft>
              <a:buClrTx/>
              <a:buSzTx/>
            </a:pPr>
            <a:r>
              <a:rPr lang="en-US" sz="1400" b="0" dirty="0">
                <a:solidFill>
                  <a:srgbClr val="000000"/>
                </a:solidFill>
                <a:latin typeface="Avenir Next LT Pro"/>
              </a:rPr>
              <a:t>We do not need to address this, we are trained to be careful and that would never happen</a:t>
            </a:r>
          </a:p>
        </p:txBody>
      </p:sp>
      <p:sp>
        <p:nvSpPr>
          <p:cNvPr id="9" name="Rectangle 7">
            <a:extLst>
              <a:ext uri="{FF2B5EF4-FFF2-40B4-BE49-F238E27FC236}">
                <a16:creationId xmlns:a16="http://schemas.microsoft.com/office/drawing/2014/main" id="{908FBA48-0F31-4749-A980-D7A180D4F0DA}"/>
              </a:ext>
            </a:extLst>
          </p:cNvPr>
          <p:cNvSpPr/>
          <p:nvPr/>
        </p:nvSpPr>
        <p:spPr>
          <a:xfrm>
            <a:off x="347339" y="3374022"/>
            <a:ext cx="2880320" cy="3450417"/>
          </a:xfrm>
          <a:prstGeom prst="rect">
            <a:avLst/>
          </a:prstGeom>
          <a:solidFill>
            <a:srgbClr val="FF99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31520" fontAlgn="auto" hangingPunct="1">
              <a:lnSpc>
                <a:spcPct val="100000"/>
              </a:lnSpc>
              <a:spcBef>
                <a:spcPts val="0"/>
              </a:spcBef>
              <a:spcAft>
                <a:spcPts val="0"/>
              </a:spcAft>
              <a:buClrTx/>
              <a:buSzTx/>
            </a:pPr>
            <a:r>
              <a:rPr lang="en-US" sz="1440" i="1" dirty="0">
                <a:solidFill>
                  <a:prstClr val="white"/>
                </a:solidFill>
                <a:latin typeface="Avenir Next LT Pro"/>
              </a:rPr>
              <a:t>Even Subject Matter Experts (SMEs) may perceive differences when performing hazard identification. </a:t>
            </a:r>
          </a:p>
          <a:p>
            <a:pPr algn="ctr" defTabSz="731520" fontAlgn="auto" hangingPunct="1">
              <a:lnSpc>
                <a:spcPct val="100000"/>
              </a:lnSpc>
              <a:spcBef>
                <a:spcPts val="0"/>
              </a:spcBef>
              <a:spcAft>
                <a:spcPts val="0"/>
              </a:spcAft>
              <a:buClrTx/>
              <a:buSzTx/>
            </a:pPr>
            <a:endParaRPr lang="en-US" sz="1440" i="1" dirty="0">
              <a:solidFill>
                <a:prstClr val="white"/>
              </a:solidFill>
              <a:latin typeface="Avenir Next LT Pro"/>
            </a:endParaRPr>
          </a:p>
          <a:p>
            <a:pPr algn="ctr" defTabSz="731520" fontAlgn="auto" hangingPunct="1">
              <a:lnSpc>
                <a:spcPct val="100000"/>
              </a:lnSpc>
              <a:spcBef>
                <a:spcPts val="0"/>
              </a:spcBef>
              <a:spcAft>
                <a:spcPts val="0"/>
              </a:spcAft>
              <a:buClrTx/>
              <a:buSzTx/>
            </a:pPr>
            <a:r>
              <a:rPr lang="en-US" sz="1440" dirty="0">
                <a:solidFill>
                  <a:prstClr val="white"/>
                </a:solidFill>
                <a:latin typeface="Avenir Next LT Pro"/>
              </a:rPr>
              <a:t>The SME in the red chair </a:t>
            </a:r>
            <a:r>
              <a:rPr lang="en-US" sz="1440" b="0" dirty="0">
                <a:solidFill>
                  <a:prstClr val="white"/>
                </a:solidFill>
                <a:latin typeface="Avenir Next LT Pro"/>
              </a:rPr>
              <a:t>remembers a recent occurrence of another event (recency bias).</a:t>
            </a:r>
          </a:p>
          <a:p>
            <a:pPr algn="ctr" defTabSz="731520" fontAlgn="auto" hangingPunct="1">
              <a:lnSpc>
                <a:spcPct val="100000"/>
              </a:lnSpc>
              <a:spcBef>
                <a:spcPts val="0"/>
              </a:spcBef>
              <a:spcAft>
                <a:spcPts val="0"/>
              </a:spcAft>
              <a:buClrTx/>
              <a:buSzTx/>
            </a:pPr>
            <a:endParaRPr lang="en-US" sz="1440" b="0" dirty="0">
              <a:solidFill>
                <a:prstClr val="white"/>
              </a:solidFill>
              <a:latin typeface="Avenir Next LT Pro"/>
            </a:endParaRPr>
          </a:p>
          <a:p>
            <a:pPr algn="ctr" defTabSz="731520" fontAlgn="auto" hangingPunct="1">
              <a:lnSpc>
                <a:spcPct val="100000"/>
              </a:lnSpc>
              <a:spcBef>
                <a:spcPts val="0"/>
              </a:spcBef>
              <a:spcAft>
                <a:spcPts val="0"/>
              </a:spcAft>
              <a:buClrTx/>
              <a:buSzTx/>
            </a:pPr>
            <a:r>
              <a:rPr lang="en-US" sz="1440" dirty="0">
                <a:solidFill>
                  <a:prstClr val="white"/>
                </a:solidFill>
                <a:latin typeface="Avenir Next LT Pro"/>
              </a:rPr>
              <a:t>The SME in the blue chair </a:t>
            </a:r>
            <a:r>
              <a:rPr lang="en-US" sz="1440" b="0" dirty="0">
                <a:solidFill>
                  <a:prstClr val="white"/>
                </a:solidFill>
                <a:latin typeface="Avenir Next LT Pro"/>
              </a:rPr>
              <a:t>does not want to assess potential hazards if there are mitigation processes already in place  (status quo bias).  </a:t>
            </a:r>
          </a:p>
        </p:txBody>
      </p:sp>
      <p:sp>
        <p:nvSpPr>
          <p:cNvPr id="11" name="Slide Number Placeholder 3">
            <a:extLst>
              <a:ext uri="{FF2B5EF4-FFF2-40B4-BE49-F238E27FC236}">
                <a16:creationId xmlns:a16="http://schemas.microsoft.com/office/drawing/2014/main" id="{8979D0BB-A60D-42AC-BFEC-4273527AC840}"/>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31</a:t>
            </a:fld>
            <a:endParaRPr lang="en-US" altLang="en-US" sz="960" dirty="0">
              <a:solidFill>
                <a:srgbClr val="595959"/>
              </a:solidFill>
            </a:endParaRPr>
          </a:p>
        </p:txBody>
      </p:sp>
      <p:sp>
        <p:nvSpPr>
          <p:cNvPr id="4" name="TextBox 3">
            <a:extLst>
              <a:ext uri="{FF2B5EF4-FFF2-40B4-BE49-F238E27FC236}">
                <a16:creationId xmlns:a16="http://schemas.microsoft.com/office/drawing/2014/main" id="{F0A660E5-596A-CB37-59C5-402A4542ACA5}"/>
              </a:ext>
            </a:extLst>
          </p:cNvPr>
          <p:cNvSpPr txBox="1"/>
          <p:nvPr/>
        </p:nvSpPr>
        <p:spPr bwMode="auto">
          <a:xfrm>
            <a:off x="347339" y="6824439"/>
            <a:ext cx="8712968" cy="416418"/>
          </a:xfrm>
          <a:prstGeom prst="rect">
            <a:avLst/>
          </a:prstGeom>
          <a:noFill/>
          <a:ln w="9525">
            <a:noFill/>
            <a:round/>
            <a:headEnd/>
            <a:tailEnd/>
          </a:ln>
        </p:spPr>
        <p:txBody>
          <a:bodyPr wrap="square" lIns="90000" tIns="92880" rIns="90000" bIns="45000" rtlCol="0">
            <a:spAutoFit/>
          </a:bodyPr>
          <a:lstStyle/>
          <a:p>
            <a:pPr>
              <a:lnSpc>
                <a:spcPct val="81000"/>
              </a:lnSpc>
              <a:tabLst>
                <a:tab pos="723900" algn="l"/>
                <a:tab pos="1447800" algn="l"/>
                <a:tab pos="2171700" algn="l"/>
                <a:tab pos="2895600" algn="l"/>
                <a:tab pos="3619500" algn="l"/>
                <a:tab pos="4343400" algn="l"/>
                <a:tab pos="5067300" algn="l"/>
                <a:tab pos="5791200" algn="l"/>
              </a:tabLst>
            </a:pPr>
            <a:r>
              <a:rPr lang="en-US" sz="1050" b="0" i="1" dirty="0">
                <a:solidFill>
                  <a:srgbClr val="4C4C4C"/>
                </a:solidFill>
                <a:latin typeface="Arial" panose="020B0604020202020204" pitchFamily="34" charset="0"/>
                <a:cs typeface="Arial" panose="020B0604020202020204" pitchFamily="34" charset="0"/>
              </a:rPr>
              <a:t>Note: This slide is based on materials and figures submitted to the ICH Q9(R1) EWG by the Pharmaceutical Research and Manufacturers of America (PhRMA).</a:t>
            </a:r>
            <a:endParaRPr lang="en-IE" sz="1050" b="0" i="1" dirty="0">
              <a:solidFill>
                <a:srgbClr val="4C4C4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834010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indoor, LEGO, toy, set&#10;&#10;Description automatically generated">
            <a:extLst>
              <a:ext uri="{FF2B5EF4-FFF2-40B4-BE49-F238E27FC236}">
                <a16:creationId xmlns:a16="http://schemas.microsoft.com/office/drawing/2014/main" id="{11A16E81-F919-4485-AF4F-6D23A66D32E2}"/>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4156720" y="2217438"/>
            <a:ext cx="4536506" cy="4536506"/>
          </a:xfrm>
          <a:prstGeom prst="rect">
            <a:avLst/>
          </a:prstGeom>
        </p:spPr>
      </p:pic>
      <p:sp>
        <p:nvSpPr>
          <p:cNvPr id="6" name="Speech Bubble: Rectangle with Corners Rounded 5">
            <a:extLst>
              <a:ext uri="{FF2B5EF4-FFF2-40B4-BE49-F238E27FC236}">
                <a16:creationId xmlns:a16="http://schemas.microsoft.com/office/drawing/2014/main" id="{31073CBD-A605-479B-8ED4-5896AA09F89E}"/>
              </a:ext>
            </a:extLst>
          </p:cNvPr>
          <p:cNvSpPr/>
          <p:nvPr/>
        </p:nvSpPr>
        <p:spPr>
          <a:xfrm>
            <a:off x="7181055" y="1569368"/>
            <a:ext cx="2232249" cy="1152128"/>
          </a:xfrm>
          <a:prstGeom prst="wedgeRoundRectCallout">
            <a:avLst>
              <a:gd name="adj1" fmla="val -34310"/>
              <a:gd name="adj2" fmla="val 104285"/>
              <a:gd name="adj3" fmla="val 16667"/>
            </a:avLst>
          </a:prstGeom>
          <a:ln w="38100">
            <a:solidFill>
              <a:srgbClr val="FF9900"/>
            </a:solidFill>
          </a:ln>
        </p:spPr>
        <p:style>
          <a:lnRef idx="2">
            <a:schemeClr val="accent5"/>
          </a:lnRef>
          <a:fillRef idx="1">
            <a:schemeClr val="lt1"/>
          </a:fillRef>
          <a:effectRef idx="0">
            <a:schemeClr val="accent5"/>
          </a:effectRef>
          <a:fontRef idx="minor">
            <a:schemeClr val="dk1"/>
          </a:fontRef>
        </p:style>
        <p:txBody>
          <a:bodyPr rtlCol="0" anchor="ctr">
            <a:noAutofit/>
          </a:bodyPr>
          <a:lstStyle/>
          <a:p>
            <a:pPr algn="ctr" defTabSz="731520" fontAlgn="auto" hangingPunct="1">
              <a:lnSpc>
                <a:spcPct val="90000"/>
              </a:lnSpc>
              <a:spcBef>
                <a:spcPts val="0"/>
              </a:spcBef>
              <a:spcAft>
                <a:spcPts val="480"/>
              </a:spcAft>
              <a:buClrTx/>
              <a:buSzTx/>
              <a:defRPr/>
            </a:pPr>
            <a:r>
              <a:rPr lang="en-US" sz="1400" b="0" dirty="0">
                <a:solidFill>
                  <a:srgbClr val="000000"/>
                </a:solidFill>
                <a:latin typeface="Avenir Next LT Pro"/>
              </a:rPr>
              <a:t>I don’t agree. I have never seen that happen. That would be is extremely unlikely    to occur.</a:t>
            </a:r>
          </a:p>
        </p:txBody>
      </p:sp>
      <p:sp>
        <p:nvSpPr>
          <p:cNvPr id="7" name="Speech Bubble: Rectangle with Corners Rounded 6">
            <a:extLst>
              <a:ext uri="{FF2B5EF4-FFF2-40B4-BE49-F238E27FC236}">
                <a16:creationId xmlns:a16="http://schemas.microsoft.com/office/drawing/2014/main" id="{DD468274-0F1F-4620-879F-43E4B3A49E9F}"/>
              </a:ext>
            </a:extLst>
          </p:cNvPr>
          <p:cNvSpPr/>
          <p:nvPr/>
        </p:nvSpPr>
        <p:spPr>
          <a:xfrm flipH="1">
            <a:off x="3364632" y="1311896"/>
            <a:ext cx="2232248" cy="1409600"/>
          </a:xfrm>
          <a:prstGeom prst="wedgeRoundRectCallout">
            <a:avLst>
              <a:gd name="adj1" fmla="val -39105"/>
              <a:gd name="adj2" fmla="val 95241"/>
              <a:gd name="adj3" fmla="val 16667"/>
            </a:avLst>
          </a:prstGeom>
          <a:ln w="38100">
            <a:solidFill>
              <a:srgbClr val="FF9900"/>
            </a:solidFill>
          </a:ln>
        </p:spPr>
        <p:style>
          <a:lnRef idx="2">
            <a:schemeClr val="accent5"/>
          </a:lnRef>
          <a:fillRef idx="1">
            <a:schemeClr val="lt1"/>
          </a:fillRef>
          <a:effectRef idx="0">
            <a:schemeClr val="accent5"/>
          </a:effectRef>
          <a:fontRef idx="minor">
            <a:schemeClr val="dk1"/>
          </a:fontRef>
        </p:style>
        <p:txBody>
          <a:bodyPr lIns="91440" tIns="45720" rIns="91440" bIns="45720" rtlCol="0" anchor="ctr">
            <a:noAutofit/>
          </a:bodyPr>
          <a:lstStyle/>
          <a:p>
            <a:pPr algn="ctr" defTabSz="731520" fontAlgn="auto" hangingPunct="1">
              <a:lnSpc>
                <a:spcPct val="90000"/>
              </a:lnSpc>
              <a:spcBef>
                <a:spcPts val="0"/>
              </a:spcBef>
              <a:spcAft>
                <a:spcPts val="480"/>
              </a:spcAft>
              <a:buClrTx/>
              <a:buSzTx/>
              <a:defRPr/>
            </a:pPr>
            <a:r>
              <a:rPr lang="en-US" sz="1400" b="0" dirty="0">
                <a:solidFill>
                  <a:srgbClr val="000000"/>
                </a:solidFill>
                <a:latin typeface="Avenir Next LT Pro"/>
              </a:rPr>
              <a:t>Contamination can frequently be transferred outside the Weigh &amp; Dispense Room and to personnel PPE. I have seen it happen before.</a:t>
            </a:r>
          </a:p>
        </p:txBody>
      </p:sp>
      <p:sp>
        <p:nvSpPr>
          <p:cNvPr id="8" name="Rectangle 7">
            <a:extLst>
              <a:ext uri="{FF2B5EF4-FFF2-40B4-BE49-F238E27FC236}">
                <a16:creationId xmlns:a16="http://schemas.microsoft.com/office/drawing/2014/main" id="{908FBA48-0F31-4749-A980-D7A180D4F0DA}"/>
              </a:ext>
            </a:extLst>
          </p:cNvPr>
          <p:cNvSpPr/>
          <p:nvPr/>
        </p:nvSpPr>
        <p:spPr>
          <a:xfrm>
            <a:off x="340296" y="2628576"/>
            <a:ext cx="2880320" cy="2901231"/>
          </a:xfrm>
          <a:prstGeom prst="rect">
            <a:avLst/>
          </a:prstGeom>
          <a:solidFill>
            <a:srgbClr val="FF99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31520" fontAlgn="auto" hangingPunct="1">
              <a:lnSpc>
                <a:spcPct val="100000"/>
              </a:lnSpc>
              <a:spcBef>
                <a:spcPts val="0"/>
              </a:spcBef>
              <a:spcAft>
                <a:spcPts val="0"/>
              </a:spcAft>
              <a:buClrTx/>
              <a:buSzTx/>
            </a:pPr>
            <a:r>
              <a:rPr lang="en-US" sz="1440" i="1" dirty="0">
                <a:solidFill>
                  <a:prstClr val="white"/>
                </a:solidFill>
                <a:latin typeface="Avenir Next LT Pro"/>
              </a:rPr>
              <a:t>SMEs may perceive differences when scoring probability of occurrence.</a:t>
            </a:r>
          </a:p>
          <a:p>
            <a:pPr algn="ctr" defTabSz="731520" fontAlgn="auto" hangingPunct="1">
              <a:lnSpc>
                <a:spcPct val="100000"/>
              </a:lnSpc>
              <a:spcBef>
                <a:spcPts val="0"/>
              </a:spcBef>
              <a:spcAft>
                <a:spcPts val="0"/>
              </a:spcAft>
              <a:buClrTx/>
              <a:buSzTx/>
            </a:pPr>
            <a:endParaRPr lang="en-US" sz="1440" i="1" dirty="0">
              <a:solidFill>
                <a:prstClr val="white"/>
              </a:solidFill>
              <a:latin typeface="Avenir Next LT Pro"/>
            </a:endParaRPr>
          </a:p>
          <a:p>
            <a:pPr algn="ctr" defTabSz="731520" fontAlgn="auto" hangingPunct="1">
              <a:lnSpc>
                <a:spcPct val="100000"/>
              </a:lnSpc>
              <a:spcBef>
                <a:spcPts val="0"/>
              </a:spcBef>
              <a:spcAft>
                <a:spcPts val="0"/>
              </a:spcAft>
              <a:buClrTx/>
              <a:buSzTx/>
            </a:pPr>
            <a:r>
              <a:rPr lang="en-US" sz="1440" dirty="0">
                <a:solidFill>
                  <a:prstClr val="white"/>
                </a:solidFill>
                <a:latin typeface="Avenir Next LT Pro"/>
              </a:rPr>
              <a:t>The SME in the red chair </a:t>
            </a:r>
            <a:r>
              <a:rPr lang="en-US" sz="1440" b="0" dirty="0">
                <a:solidFill>
                  <a:prstClr val="white"/>
                </a:solidFill>
                <a:latin typeface="Avenir Next LT Pro"/>
              </a:rPr>
              <a:t>remembers a recent occurrence of another event (recency bias).</a:t>
            </a:r>
          </a:p>
          <a:p>
            <a:pPr algn="ctr" defTabSz="731520" fontAlgn="auto" hangingPunct="1">
              <a:lnSpc>
                <a:spcPct val="100000"/>
              </a:lnSpc>
              <a:spcBef>
                <a:spcPts val="0"/>
              </a:spcBef>
              <a:spcAft>
                <a:spcPts val="0"/>
              </a:spcAft>
              <a:buClrTx/>
              <a:buSzTx/>
            </a:pPr>
            <a:endParaRPr lang="en-US" sz="1440" b="0" dirty="0">
              <a:solidFill>
                <a:prstClr val="white"/>
              </a:solidFill>
              <a:latin typeface="Avenir Next LT Pro"/>
            </a:endParaRPr>
          </a:p>
          <a:p>
            <a:pPr algn="ctr" defTabSz="731520" fontAlgn="auto" hangingPunct="1">
              <a:lnSpc>
                <a:spcPct val="100000"/>
              </a:lnSpc>
              <a:spcBef>
                <a:spcPts val="0"/>
              </a:spcBef>
              <a:spcAft>
                <a:spcPts val="0"/>
              </a:spcAft>
              <a:buClrTx/>
              <a:buSzTx/>
            </a:pPr>
            <a:r>
              <a:rPr lang="en-US" sz="1440" dirty="0">
                <a:solidFill>
                  <a:prstClr val="white"/>
                </a:solidFill>
                <a:latin typeface="Avenir Next LT Pro"/>
              </a:rPr>
              <a:t>The SME in the blue chair </a:t>
            </a:r>
            <a:r>
              <a:rPr lang="en-US" sz="1440" b="0" dirty="0">
                <a:solidFill>
                  <a:prstClr val="white"/>
                </a:solidFill>
                <a:latin typeface="Avenir Next LT Pro"/>
              </a:rPr>
              <a:t>never experienced that event and does not believe it can happen (conservatism bias).</a:t>
            </a:r>
          </a:p>
        </p:txBody>
      </p:sp>
      <p:sp>
        <p:nvSpPr>
          <p:cNvPr id="11" name="Title 2">
            <a:extLst>
              <a:ext uri="{FF2B5EF4-FFF2-40B4-BE49-F238E27FC236}">
                <a16:creationId xmlns:a16="http://schemas.microsoft.com/office/drawing/2014/main" id="{FD2683BB-D716-A723-9E0C-4032D2CC57F5}"/>
              </a:ext>
            </a:extLst>
          </p:cNvPr>
          <p:cNvSpPr>
            <a:spLocks noGrp="1"/>
          </p:cNvSpPr>
          <p:nvPr>
            <p:ph type="title"/>
          </p:nvPr>
        </p:nvSpPr>
        <p:spPr>
          <a:xfrm>
            <a:off x="3005137" y="418753"/>
            <a:ext cx="6480175" cy="790575"/>
          </a:xfrm>
        </p:spPr>
        <p:txBody>
          <a:bodyPr/>
          <a:lstStyle/>
          <a:p>
            <a:pPr algn="l"/>
            <a:r>
              <a:rPr lang="en-US" sz="2800" dirty="0">
                <a:ea typeface="ＭＳ Ｐゴシック" panose="020B0600070205080204" pitchFamily="34" charset="-128"/>
              </a:rPr>
              <a:t>Subjectivity in Estimating                                     Probabilities of Occurrence</a:t>
            </a:r>
          </a:p>
        </p:txBody>
      </p:sp>
      <p:sp>
        <p:nvSpPr>
          <p:cNvPr id="9" name="Slide Number Placeholder 3">
            <a:extLst>
              <a:ext uri="{FF2B5EF4-FFF2-40B4-BE49-F238E27FC236}">
                <a16:creationId xmlns:a16="http://schemas.microsoft.com/office/drawing/2014/main" id="{C801A29F-EFF8-4E81-B636-E3DDEDEE8AA3}"/>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32</a:t>
            </a:fld>
            <a:endParaRPr lang="en-US" altLang="en-US" sz="960" dirty="0">
              <a:solidFill>
                <a:srgbClr val="595959"/>
              </a:solidFill>
            </a:endParaRPr>
          </a:p>
        </p:txBody>
      </p:sp>
      <p:sp>
        <p:nvSpPr>
          <p:cNvPr id="10" name="TextBox 9">
            <a:extLst>
              <a:ext uri="{FF2B5EF4-FFF2-40B4-BE49-F238E27FC236}">
                <a16:creationId xmlns:a16="http://schemas.microsoft.com/office/drawing/2014/main" id="{A4B288FB-5237-45DA-B383-44340AC4B455}"/>
              </a:ext>
            </a:extLst>
          </p:cNvPr>
          <p:cNvSpPr txBox="1"/>
          <p:nvPr/>
        </p:nvSpPr>
        <p:spPr bwMode="auto">
          <a:xfrm>
            <a:off x="347339" y="6824439"/>
            <a:ext cx="8712968" cy="416418"/>
          </a:xfrm>
          <a:prstGeom prst="rect">
            <a:avLst/>
          </a:prstGeom>
          <a:noFill/>
          <a:ln w="9525">
            <a:noFill/>
            <a:round/>
            <a:headEnd/>
            <a:tailEnd/>
          </a:ln>
        </p:spPr>
        <p:txBody>
          <a:bodyPr wrap="square" lIns="90000" tIns="92880" rIns="90000" bIns="45000" rtlCol="0">
            <a:spAutoFit/>
          </a:bodyPr>
          <a:lstStyle/>
          <a:p>
            <a:pPr>
              <a:lnSpc>
                <a:spcPct val="81000"/>
              </a:lnSpc>
              <a:tabLst>
                <a:tab pos="723900" algn="l"/>
                <a:tab pos="1447800" algn="l"/>
                <a:tab pos="2171700" algn="l"/>
                <a:tab pos="2895600" algn="l"/>
                <a:tab pos="3619500" algn="l"/>
                <a:tab pos="4343400" algn="l"/>
                <a:tab pos="5067300" algn="l"/>
                <a:tab pos="5791200" algn="l"/>
              </a:tabLst>
            </a:pPr>
            <a:r>
              <a:rPr lang="en-US" sz="1050" b="0" i="1" dirty="0">
                <a:solidFill>
                  <a:srgbClr val="4C4C4C"/>
                </a:solidFill>
                <a:latin typeface="Arial" panose="020B0604020202020204" pitchFamily="34" charset="0"/>
                <a:cs typeface="Arial" panose="020B0604020202020204" pitchFamily="34" charset="0"/>
              </a:rPr>
              <a:t>Note: This slide is based on materials and figures submitted to the ICH Q9(R1) EWG by the Pharmaceutical Research and Manufacturers of America (PhRMA).</a:t>
            </a:r>
            <a:endParaRPr lang="en-IE" sz="1050" b="0" i="1" dirty="0">
              <a:solidFill>
                <a:srgbClr val="4C4C4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822927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Rectangle 2"/>
          <p:cNvSpPr>
            <a:spLocks noGrp="1" noChangeArrowheads="1"/>
          </p:cNvSpPr>
          <p:nvPr>
            <p:ph type="title"/>
          </p:nvPr>
        </p:nvSpPr>
        <p:spPr>
          <a:xfrm>
            <a:off x="2978420" y="201216"/>
            <a:ext cx="6624736" cy="1219201"/>
          </a:xfrm>
        </p:spPr>
        <p:txBody>
          <a:bodyPr/>
          <a:lstStyle/>
          <a:p>
            <a:pPr algn="l" eaLnBrk="1" hangingPunct="1"/>
            <a:r>
              <a:rPr lang="en-GB" altLang="en-US" sz="2800" dirty="0">
                <a:ea typeface="ＭＳ Ｐゴシック" panose="020B0600070205080204" pitchFamily="34" charset="-128"/>
              </a:rPr>
              <a:t>Probabilities of Occurrence, cont’d</a:t>
            </a:r>
          </a:p>
        </p:txBody>
      </p:sp>
      <p:sp>
        <p:nvSpPr>
          <p:cNvPr id="157700" name="Rectangle 3"/>
          <p:cNvSpPr>
            <a:spLocks noGrp="1" noChangeArrowheads="1"/>
          </p:cNvSpPr>
          <p:nvPr>
            <p:ph type="body" idx="1"/>
          </p:nvPr>
        </p:nvSpPr>
        <p:spPr>
          <a:xfrm>
            <a:off x="412304" y="1425352"/>
            <a:ext cx="5040560" cy="4862085"/>
          </a:xfrm>
        </p:spPr>
        <p:txBody>
          <a:bodyPr>
            <a:noAutofit/>
          </a:bodyPr>
          <a:lstStyle/>
          <a:p>
            <a:pPr marL="0" indent="0">
              <a:lnSpc>
                <a:spcPct val="90000"/>
              </a:lnSpc>
              <a:buNone/>
            </a:pPr>
            <a:r>
              <a:rPr lang="en-GB" altLang="en-US" sz="1700" dirty="0">
                <a:solidFill>
                  <a:srgbClr val="002060"/>
                </a:solidFill>
                <a:cs typeface="Times New Roman" panose="02020603050405020304" pitchFamily="18" charset="0"/>
              </a:rPr>
              <a:t>Many factors can impact upon the probability estimates that are arrived at…</a:t>
            </a:r>
          </a:p>
          <a:p>
            <a:pPr algn="just">
              <a:lnSpc>
                <a:spcPct val="90000"/>
              </a:lnSpc>
            </a:pPr>
            <a:r>
              <a:rPr lang="en-GB" altLang="en-US" sz="1700" b="0" dirty="0">
                <a:solidFill>
                  <a:srgbClr val="002060"/>
                </a:solidFill>
                <a:cs typeface="Times New Roman" panose="02020603050405020304" pitchFamily="18" charset="0"/>
              </a:rPr>
              <a:t>The process being risk assessed may be new, and there may be little (or no) data on how often elements of it may fail, or how often similar elements have gone wrong in the past.</a:t>
            </a:r>
          </a:p>
          <a:p>
            <a:pPr algn="just">
              <a:lnSpc>
                <a:spcPct val="90000"/>
              </a:lnSpc>
            </a:pPr>
            <a:r>
              <a:rPr lang="en-GB" altLang="en-US" sz="1700" b="0" dirty="0">
                <a:solidFill>
                  <a:srgbClr val="002060"/>
                </a:solidFill>
                <a:cs typeface="Times New Roman" panose="02020603050405020304" pitchFamily="18" charset="0"/>
              </a:rPr>
              <a:t>Even with established processes, there may be little useful data available on the failure rates of things.</a:t>
            </a:r>
          </a:p>
          <a:p>
            <a:pPr algn="just">
              <a:lnSpc>
                <a:spcPct val="90000"/>
              </a:lnSpc>
            </a:pPr>
            <a:r>
              <a:rPr lang="en-GB" altLang="en-US" sz="1700" b="0" dirty="0">
                <a:solidFill>
                  <a:srgbClr val="002060"/>
                </a:solidFill>
                <a:cs typeface="Times New Roman" panose="02020603050405020304" pitchFamily="18" charset="0"/>
              </a:rPr>
              <a:t>One can use complaint data and deviation information, but these may only represent part of the picture.</a:t>
            </a:r>
          </a:p>
          <a:p>
            <a:pPr algn="just">
              <a:lnSpc>
                <a:spcPct val="90000"/>
              </a:lnSpc>
            </a:pPr>
            <a:r>
              <a:rPr lang="en-GB" altLang="en-US" sz="1700" b="0" dirty="0">
                <a:solidFill>
                  <a:srgbClr val="002060"/>
                </a:solidFill>
                <a:cs typeface="Times New Roman" panose="02020603050405020304" pitchFamily="18" charset="0"/>
              </a:rPr>
              <a:t>One can elicit experts to estimate probabilities of occurrence, but research shows that human heuristics and other factors can lead experts to make biased decisions about probabilities (Goldberg 1959, Faust, 1985).</a:t>
            </a:r>
          </a:p>
        </p:txBody>
      </p:sp>
      <p:sp>
        <p:nvSpPr>
          <p:cNvPr id="4" name="Slide Number Placeholder 3">
            <a:extLst>
              <a:ext uri="{FF2B5EF4-FFF2-40B4-BE49-F238E27FC236}">
                <a16:creationId xmlns:a16="http://schemas.microsoft.com/office/drawing/2014/main" id="{37A4470D-E016-4AC6-97E1-5DA5EEC26A75}"/>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33</a:t>
            </a:fld>
            <a:endParaRPr lang="en-US" altLang="en-US" sz="960" dirty="0">
              <a:solidFill>
                <a:srgbClr val="595959"/>
              </a:solidFill>
            </a:endParaRPr>
          </a:p>
        </p:txBody>
      </p:sp>
      <p:sp>
        <p:nvSpPr>
          <p:cNvPr id="3" name="Rectangle 3">
            <a:extLst>
              <a:ext uri="{FF2B5EF4-FFF2-40B4-BE49-F238E27FC236}">
                <a16:creationId xmlns:a16="http://schemas.microsoft.com/office/drawing/2014/main" id="{959BB460-38ED-67DC-6928-414FEF3BB6BB}"/>
              </a:ext>
            </a:extLst>
          </p:cNvPr>
          <p:cNvSpPr>
            <a:spLocks noChangeArrowheads="1"/>
          </p:cNvSpPr>
          <p:nvPr/>
        </p:nvSpPr>
        <p:spPr bwMode="auto">
          <a:xfrm>
            <a:off x="268288" y="6440070"/>
            <a:ext cx="8856984"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a:tabLst>
                <a:tab pos="228600" algn="l"/>
                <a:tab pos="457200" algn="l"/>
              </a:tabLst>
              <a:defRPr>
                <a:solidFill>
                  <a:schemeClr val="tx1"/>
                </a:solidFill>
                <a:latin typeface="Arial" panose="020B0604020202020204" pitchFamily="34" charset="0"/>
              </a:defRPr>
            </a:lvl1pPr>
            <a:lvl2pPr marL="457200" eaLnBrk="0">
              <a:tabLst>
                <a:tab pos="228600" algn="l"/>
                <a:tab pos="457200" algn="l"/>
              </a:tabLst>
              <a:defRPr>
                <a:solidFill>
                  <a:schemeClr val="tx1"/>
                </a:solidFill>
                <a:latin typeface="Arial" panose="020B0604020202020204" pitchFamily="34" charset="0"/>
              </a:defRPr>
            </a:lvl2pPr>
            <a:lvl3pPr marL="914400" eaLnBrk="0">
              <a:tabLst>
                <a:tab pos="228600" algn="l"/>
                <a:tab pos="457200" algn="l"/>
              </a:tabLst>
              <a:defRPr>
                <a:solidFill>
                  <a:schemeClr val="tx1"/>
                </a:solidFill>
                <a:latin typeface="Arial" panose="020B0604020202020204" pitchFamily="34" charset="0"/>
              </a:defRPr>
            </a:lvl3pPr>
            <a:lvl4pPr marL="1371600" eaLnBrk="0">
              <a:tabLst>
                <a:tab pos="228600" algn="l"/>
                <a:tab pos="457200" algn="l"/>
              </a:tabLst>
              <a:defRPr>
                <a:solidFill>
                  <a:schemeClr val="tx1"/>
                </a:solidFill>
                <a:latin typeface="Arial" panose="020B0604020202020204" pitchFamily="34" charset="0"/>
              </a:defRPr>
            </a:lvl4pPr>
            <a:lvl5pPr marL="1828800" eaLnBrk="0">
              <a:tabLst>
                <a:tab pos="228600" algn="l"/>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9pPr>
          </a:lstStyle>
          <a:p>
            <a:pPr marL="0" marR="0" lvl="0" indent="0" defTabSz="914400" rtl="0" eaLnBrk="0" fontAlgn="base" latinLnBrk="0" hangingPunct="0">
              <a:lnSpc>
                <a:spcPct val="100000"/>
              </a:lnSpc>
              <a:spcBef>
                <a:spcPct val="0"/>
              </a:spcBef>
              <a:spcAft>
                <a:spcPct val="0"/>
              </a:spcAft>
              <a:buClrTx/>
              <a:buSzTx/>
              <a:tabLst>
                <a:tab pos="228600" algn="l"/>
                <a:tab pos="457200" algn="l"/>
              </a:tabLst>
            </a:pPr>
            <a:r>
              <a:rPr kumimoji="0" lang="en-GB" altLang="en-US" sz="1050"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Ref. </a:t>
            </a:r>
            <a:r>
              <a:rPr kumimoji="0" lang="en-GB" altLang="en-US" sz="1050" b="0"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Goldberg, L. R. “The effectiveness of clinicians’ judgements: the diagnosis of organic brain damage from the Bender-Gestalt test”, Journal of Consulting Psychologists, 23:23-33, 1959</a:t>
            </a:r>
          </a:p>
          <a:p>
            <a:pPr marL="0" marR="0" lvl="0" indent="0" defTabSz="914400" rtl="0" eaLnBrk="0" fontAlgn="base" latinLnBrk="0" hangingPunct="0">
              <a:lnSpc>
                <a:spcPct val="100000"/>
              </a:lnSpc>
              <a:spcBef>
                <a:spcPct val="0"/>
              </a:spcBef>
              <a:spcAft>
                <a:spcPct val="0"/>
              </a:spcAft>
              <a:buClrTx/>
              <a:buSzTx/>
              <a:tabLst>
                <a:tab pos="228600" algn="l"/>
                <a:tab pos="457200" algn="l"/>
              </a:tabLst>
            </a:pPr>
            <a:r>
              <a:rPr lang="en-GB" altLang="en-US" sz="1050" i="1" dirty="0">
                <a:ea typeface="MS Mincho" panose="02020609040205080304" pitchFamily="49" charset="-128"/>
              </a:rPr>
              <a:t>Ref. </a:t>
            </a:r>
            <a:r>
              <a:rPr kumimoji="0" lang="en-US" altLang="en-US" sz="1050" b="0" i="1" u="none" strike="noStrike" cap="none" normalizeH="0" baseline="0" dirty="0">
                <a:ln>
                  <a:noFill/>
                </a:ln>
                <a:solidFill>
                  <a:schemeClr val="tx1"/>
                </a:solidFill>
                <a:effectLst/>
                <a:latin typeface="Arial" panose="020B0604020202020204" pitchFamily="34" charset="0"/>
                <a:ea typeface="MS Mincho" panose="02020609040205080304" pitchFamily="49" charset="-128"/>
              </a:rPr>
              <a:t>Faust, D. Declarations versus investigations: The case for the special reasoning abilities and capabilities of the expert witness in </a:t>
            </a:r>
            <a:r>
              <a:rPr kumimoji="0" lang="en-US" altLang="ja-JP" sz="1050" b="0" i="1" u="none" strike="noStrike" cap="none" normalizeH="0" baseline="0" dirty="0">
                <a:ln>
                  <a:noFill/>
                </a:ln>
                <a:solidFill>
                  <a:schemeClr val="tx1"/>
                </a:solidFill>
                <a:effectLst/>
                <a:latin typeface="Arial" panose="020B0604020202020204" pitchFamily="34" charset="0"/>
                <a:ea typeface="MS Mincho" panose="02020609040205080304" pitchFamily="49" charset="-128"/>
              </a:rPr>
              <a:t>psychology/psychiatry, Journal of Psychiatry &amp; Law, 13(1–2), pp 33–59, 1985</a:t>
            </a:r>
            <a:endParaRPr kumimoji="0" lang="en-US" altLang="ja-JP" sz="1400" b="0" i="1" u="none" strike="noStrike" cap="none" normalizeH="0" baseline="0" dirty="0">
              <a:ln>
                <a:noFill/>
              </a:ln>
              <a:solidFill>
                <a:schemeClr val="tx1"/>
              </a:solidFill>
              <a:effectLst/>
              <a:latin typeface="Arial" panose="020B0604020202020204" pitchFamily="34" charset="0"/>
            </a:endParaRPr>
          </a:p>
        </p:txBody>
      </p:sp>
      <p:pic>
        <p:nvPicPr>
          <p:cNvPr id="7" name="Picture 16">
            <a:extLst>
              <a:ext uri="{FF2B5EF4-FFF2-40B4-BE49-F238E27FC236}">
                <a16:creationId xmlns:a16="http://schemas.microsoft.com/office/drawing/2014/main" id="{76DF31F8-4586-44C0-AE9A-FB6D41F6D8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204714">
            <a:off x="6478102" y="2226696"/>
            <a:ext cx="866775" cy="94297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6">
            <a:extLst>
              <a:ext uri="{FF2B5EF4-FFF2-40B4-BE49-F238E27FC236}">
                <a16:creationId xmlns:a16="http://schemas.microsoft.com/office/drawing/2014/main" id="{E8D514AD-DBD7-4C07-94ED-14340E73E5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496714" flipH="1">
            <a:off x="7433918" y="2092702"/>
            <a:ext cx="1174554" cy="852897"/>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a:extLst>
              <a:ext uri="{FF2B5EF4-FFF2-40B4-BE49-F238E27FC236}">
                <a16:creationId xmlns:a16="http://schemas.microsoft.com/office/drawing/2014/main" id="{0E0CFE57-8657-4EF7-80EB-AD9E08D1BDD6}"/>
              </a:ext>
            </a:extLst>
          </p:cNvPr>
          <p:cNvGrpSpPr/>
          <p:nvPr/>
        </p:nvGrpSpPr>
        <p:grpSpPr>
          <a:xfrm>
            <a:off x="6103950" y="2518901"/>
            <a:ext cx="2848120" cy="2268657"/>
            <a:chOff x="2430530" y="3827217"/>
            <a:chExt cx="2848120" cy="2268657"/>
          </a:xfrm>
        </p:grpSpPr>
        <p:pic>
          <p:nvPicPr>
            <p:cNvPr id="10" name="Picture 16">
              <a:extLst>
                <a:ext uri="{FF2B5EF4-FFF2-40B4-BE49-F238E27FC236}">
                  <a16:creationId xmlns:a16="http://schemas.microsoft.com/office/drawing/2014/main" id="{C2A05C2D-C7A6-4AA2-A066-E8A2E7FD33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201097">
              <a:off x="2430530" y="4065231"/>
              <a:ext cx="562431" cy="85398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88651C2-FDB8-4AA8-84C4-011A58F880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687225" flipH="1">
              <a:off x="4549546" y="3827217"/>
              <a:ext cx="729104" cy="120336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8">
              <a:extLst>
                <a:ext uri="{FF2B5EF4-FFF2-40B4-BE49-F238E27FC236}">
                  <a16:creationId xmlns:a16="http://schemas.microsoft.com/office/drawing/2014/main" id="{6DB114AC-0E84-4E3F-AFFD-458EBE417A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1783" y="4498233"/>
              <a:ext cx="974561" cy="159764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1301712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indoor, LEGO, toy, set&#10;&#10;Description automatically generated">
            <a:extLst>
              <a:ext uri="{FF2B5EF4-FFF2-40B4-BE49-F238E27FC236}">
                <a16:creationId xmlns:a16="http://schemas.microsoft.com/office/drawing/2014/main" id="{11A16E81-F919-4485-AF4F-6D23A66D32E2}"/>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4228731" y="2217442"/>
            <a:ext cx="4608510" cy="4608510"/>
          </a:xfrm>
          <a:prstGeom prst="rect">
            <a:avLst/>
          </a:prstGeom>
        </p:spPr>
      </p:pic>
      <p:sp>
        <p:nvSpPr>
          <p:cNvPr id="6" name="Speech Bubble: Rectangle with Corners Rounded 5">
            <a:extLst>
              <a:ext uri="{FF2B5EF4-FFF2-40B4-BE49-F238E27FC236}">
                <a16:creationId xmlns:a16="http://schemas.microsoft.com/office/drawing/2014/main" id="{31073CBD-A605-479B-8ED4-5896AA09F89E}"/>
              </a:ext>
            </a:extLst>
          </p:cNvPr>
          <p:cNvSpPr/>
          <p:nvPr/>
        </p:nvSpPr>
        <p:spPr>
          <a:xfrm>
            <a:off x="7541096" y="1497360"/>
            <a:ext cx="2016224" cy="1173341"/>
          </a:xfrm>
          <a:prstGeom prst="wedgeRoundRectCallout">
            <a:avLst>
              <a:gd name="adj1" fmla="val -57357"/>
              <a:gd name="adj2" fmla="val 112938"/>
              <a:gd name="adj3" fmla="val 16667"/>
            </a:avLst>
          </a:prstGeom>
          <a:ln w="38100">
            <a:solidFill>
              <a:srgbClr val="FF9900"/>
            </a:solidFill>
          </a:ln>
        </p:spPr>
        <p:style>
          <a:lnRef idx="2">
            <a:schemeClr val="accent5"/>
          </a:lnRef>
          <a:fillRef idx="1">
            <a:schemeClr val="lt1"/>
          </a:fillRef>
          <a:effectRef idx="0">
            <a:schemeClr val="accent5"/>
          </a:effectRef>
          <a:fontRef idx="minor">
            <a:schemeClr val="dk1"/>
          </a:fontRef>
        </p:style>
        <p:txBody>
          <a:bodyPr lIns="91440" tIns="45720" rIns="91440" bIns="45720" rtlCol="0" anchor="ctr">
            <a:noAutofit/>
          </a:bodyPr>
          <a:lstStyle/>
          <a:p>
            <a:pPr algn="ctr" defTabSz="731520" fontAlgn="auto" hangingPunct="1">
              <a:lnSpc>
                <a:spcPct val="90000"/>
              </a:lnSpc>
              <a:spcBef>
                <a:spcPts val="0"/>
              </a:spcBef>
              <a:spcAft>
                <a:spcPts val="480"/>
              </a:spcAft>
              <a:buClrTx/>
              <a:buSzTx/>
              <a:defRPr/>
            </a:pPr>
            <a:r>
              <a:rPr lang="en-US" sz="1400" b="0" dirty="0">
                <a:solidFill>
                  <a:srgbClr val="000000"/>
                </a:solidFill>
                <a:latin typeface="Avenir Next LT Pro"/>
              </a:rPr>
              <a:t>I do not think so. There are no detection methods in place. </a:t>
            </a:r>
          </a:p>
        </p:txBody>
      </p:sp>
      <p:sp>
        <p:nvSpPr>
          <p:cNvPr id="7" name="Speech Bubble: Rectangle with Corners Rounded 6">
            <a:extLst>
              <a:ext uri="{FF2B5EF4-FFF2-40B4-BE49-F238E27FC236}">
                <a16:creationId xmlns:a16="http://schemas.microsoft.com/office/drawing/2014/main" id="{DD468274-0F1F-4620-879F-43E4B3A49E9F}"/>
              </a:ext>
            </a:extLst>
          </p:cNvPr>
          <p:cNvSpPr/>
          <p:nvPr/>
        </p:nvSpPr>
        <p:spPr>
          <a:xfrm flipH="1">
            <a:off x="3724672" y="1209328"/>
            <a:ext cx="2448272" cy="1472509"/>
          </a:xfrm>
          <a:prstGeom prst="wedgeRoundRectCallout">
            <a:avLst>
              <a:gd name="adj1" fmla="val -44085"/>
              <a:gd name="adj2" fmla="val 114495"/>
              <a:gd name="adj3" fmla="val 16667"/>
            </a:avLst>
          </a:prstGeom>
          <a:ln w="38100">
            <a:solidFill>
              <a:srgbClr val="FF9900"/>
            </a:solidFill>
          </a:ln>
        </p:spPr>
        <p:style>
          <a:lnRef idx="2">
            <a:schemeClr val="accent5"/>
          </a:lnRef>
          <a:fillRef idx="1">
            <a:schemeClr val="lt1"/>
          </a:fillRef>
          <a:effectRef idx="0">
            <a:schemeClr val="accent5"/>
          </a:effectRef>
          <a:fontRef idx="minor">
            <a:schemeClr val="dk1"/>
          </a:fontRef>
        </p:style>
        <p:txBody>
          <a:bodyPr lIns="91440" tIns="45720" rIns="91440" bIns="45720" rtlCol="0" anchor="ctr">
            <a:noAutofit/>
          </a:bodyPr>
          <a:lstStyle/>
          <a:p>
            <a:pPr algn="ctr" defTabSz="731520" fontAlgn="auto" hangingPunct="1">
              <a:lnSpc>
                <a:spcPct val="90000"/>
              </a:lnSpc>
              <a:spcBef>
                <a:spcPts val="0"/>
              </a:spcBef>
              <a:spcAft>
                <a:spcPts val="480"/>
              </a:spcAft>
              <a:buClrTx/>
              <a:buSzTx/>
              <a:defRPr/>
            </a:pPr>
            <a:r>
              <a:rPr lang="en-US" sz="1400" b="0" dirty="0">
                <a:solidFill>
                  <a:srgbClr val="000000"/>
                </a:solidFill>
                <a:latin typeface="Avenir Next LT Pro"/>
              </a:rPr>
              <a:t>Contamination in the Weigh &amp; Dispense Room can be easily detected when it occurs and cannot be missed. It has been detected a few times.  </a:t>
            </a:r>
          </a:p>
        </p:txBody>
      </p:sp>
      <p:sp>
        <p:nvSpPr>
          <p:cNvPr id="8" name="Rectangle 7">
            <a:extLst>
              <a:ext uri="{FF2B5EF4-FFF2-40B4-BE49-F238E27FC236}">
                <a16:creationId xmlns:a16="http://schemas.microsoft.com/office/drawing/2014/main" id="{908FBA48-0F31-4749-A980-D7A180D4F0DA}"/>
              </a:ext>
            </a:extLst>
          </p:cNvPr>
          <p:cNvSpPr/>
          <p:nvPr/>
        </p:nvSpPr>
        <p:spPr>
          <a:xfrm>
            <a:off x="340296" y="2628576"/>
            <a:ext cx="2880320" cy="2685208"/>
          </a:xfrm>
          <a:prstGeom prst="rect">
            <a:avLst/>
          </a:prstGeom>
          <a:solidFill>
            <a:srgbClr val="FF99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731520" fontAlgn="auto" hangingPunct="1">
              <a:lnSpc>
                <a:spcPct val="100000"/>
              </a:lnSpc>
              <a:spcBef>
                <a:spcPts val="0"/>
              </a:spcBef>
              <a:spcAft>
                <a:spcPts val="0"/>
              </a:spcAft>
              <a:buClrTx/>
              <a:buSzTx/>
            </a:pPr>
            <a:r>
              <a:rPr lang="en-US" sz="1440" dirty="0">
                <a:solidFill>
                  <a:prstClr val="white"/>
                </a:solidFill>
                <a:latin typeface="Avenir Next LT Pro"/>
              </a:rPr>
              <a:t>The SME in the red chair</a:t>
            </a:r>
            <a:endParaRPr lang="en-US" sz="1440" b="0" dirty="0">
              <a:solidFill>
                <a:prstClr val="white"/>
              </a:solidFill>
              <a:latin typeface="Avenir Next LT Pro"/>
            </a:endParaRPr>
          </a:p>
          <a:p>
            <a:pPr algn="ctr" defTabSz="731520" fontAlgn="auto" hangingPunct="1">
              <a:lnSpc>
                <a:spcPct val="100000"/>
              </a:lnSpc>
              <a:spcBef>
                <a:spcPts val="0"/>
              </a:spcBef>
              <a:spcAft>
                <a:spcPts val="0"/>
              </a:spcAft>
              <a:buClrTx/>
              <a:buSzTx/>
            </a:pPr>
            <a:r>
              <a:rPr lang="en-US" sz="1400" b="0" dirty="0" err="1">
                <a:latin typeface="Avenir Next LT Pro"/>
              </a:rPr>
              <a:t>asssumes</a:t>
            </a:r>
            <a:r>
              <a:rPr lang="en-US" sz="1400" b="0" dirty="0">
                <a:latin typeface="Avenir Next LT Pro"/>
              </a:rPr>
              <a:t> that all contamination will be obvious because it has been found before and was clearly visible (a</a:t>
            </a:r>
            <a:r>
              <a:rPr lang="de-DE" sz="1400" b="0" dirty="0" err="1">
                <a:latin typeface="Avenir Next LT Pro"/>
              </a:rPr>
              <a:t>vailabilty</a:t>
            </a:r>
            <a:r>
              <a:rPr lang="de-DE" sz="1400" b="0" dirty="0">
                <a:latin typeface="Avenir Next LT Pro"/>
              </a:rPr>
              <a:t> </a:t>
            </a:r>
            <a:r>
              <a:rPr lang="de-DE" sz="1400" b="0" dirty="0" err="1">
                <a:latin typeface="Avenir Next LT Pro"/>
              </a:rPr>
              <a:t>bias</a:t>
            </a:r>
            <a:r>
              <a:rPr lang="de-DE" sz="1400" b="0" dirty="0">
                <a:latin typeface="Avenir Next LT Pro"/>
              </a:rPr>
              <a:t>)</a:t>
            </a:r>
            <a:endParaRPr lang="en-US" sz="1440" b="0" dirty="0">
              <a:latin typeface="Avenir Next LT Pro"/>
            </a:endParaRPr>
          </a:p>
          <a:p>
            <a:pPr algn="ctr" defTabSz="731520" fontAlgn="auto" hangingPunct="1">
              <a:lnSpc>
                <a:spcPct val="100000"/>
              </a:lnSpc>
              <a:spcBef>
                <a:spcPts val="0"/>
              </a:spcBef>
              <a:spcAft>
                <a:spcPts val="0"/>
              </a:spcAft>
              <a:buClrTx/>
              <a:buSzTx/>
            </a:pPr>
            <a:endParaRPr lang="en-US" sz="1440" dirty="0">
              <a:solidFill>
                <a:prstClr val="white"/>
              </a:solidFill>
              <a:latin typeface="Avenir Next LT Pro"/>
            </a:endParaRPr>
          </a:p>
          <a:p>
            <a:pPr algn="ctr" defTabSz="731520" fontAlgn="auto" hangingPunct="1">
              <a:lnSpc>
                <a:spcPct val="100000"/>
              </a:lnSpc>
              <a:spcBef>
                <a:spcPts val="0"/>
              </a:spcBef>
              <a:spcAft>
                <a:spcPts val="0"/>
              </a:spcAft>
              <a:buClrTx/>
              <a:buSzTx/>
            </a:pPr>
            <a:r>
              <a:rPr lang="en-US" sz="1440" dirty="0">
                <a:solidFill>
                  <a:prstClr val="white"/>
                </a:solidFill>
                <a:latin typeface="Avenir Next LT Pro"/>
              </a:rPr>
              <a:t>The SME in the blue chair</a:t>
            </a:r>
          </a:p>
          <a:p>
            <a:pPr algn="ctr" defTabSz="731520">
              <a:lnSpc>
                <a:spcPct val="100000"/>
              </a:lnSpc>
              <a:spcBef>
                <a:spcPts val="0"/>
              </a:spcBef>
              <a:spcAft>
                <a:spcPts val="0"/>
              </a:spcAft>
              <a:buClrTx/>
              <a:buSzTx/>
            </a:pPr>
            <a:r>
              <a:rPr lang="en-US" sz="1400" b="0" dirty="0">
                <a:latin typeface="Avenir Next LT Pro"/>
              </a:rPr>
              <a:t>believes contamination can be easily missed if not checked regularly.</a:t>
            </a:r>
          </a:p>
        </p:txBody>
      </p:sp>
      <p:sp>
        <p:nvSpPr>
          <p:cNvPr id="11" name="Title 2">
            <a:extLst>
              <a:ext uri="{FF2B5EF4-FFF2-40B4-BE49-F238E27FC236}">
                <a16:creationId xmlns:a16="http://schemas.microsoft.com/office/drawing/2014/main" id="{FD2683BB-D716-A723-9E0C-4032D2CC57F5}"/>
              </a:ext>
            </a:extLst>
          </p:cNvPr>
          <p:cNvSpPr>
            <a:spLocks noGrp="1"/>
          </p:cNvSpPr>
          <p:nvPr>
            <p:ph type="title"/>
          </p:nvPr>
        </p:nvSpPr>
        <p:spPr>
          <a:xfrm>
            <a:off x="2998209" y="418753"/>
            <a:ext cx="6480175" cy="790575"/>
          </a:xfrm>
        </p:spPr>
        <p:txBody>
          <a:bodyPr/>
          <a:lstStyle/>
          <a:p>
            <a:pPr algn="l"/>
            <a:r>
              <a:rPr lang="en-US" sz="2800" dirty="0">
                <a:ea typeface="ＭＳ Ｐゴシック" panose="020B0600070205080204" pitchFamily="34" charset="-128"/>
              </a:rPr>
              <a:t>Subjectivity in Estimating Detectability</a:t>
            </a:r>
          </a:p>
        </p:txBody>
      </p:sp>
      <p:sp>
        <p:nvSpPr>
          <p:cNvPr id="9" name="Slide Number Placeholder 3">
            <a:extLst>
              <a:ext uri="{FF2B5EF4-FFF2-40B4-BE49-F238E27FC236}">
                <a16:creationId xmlns:a16="http://schemas.microsoft.com/office/drawing/2014/main" id="{6298F9E2-4C70-4578-8BFE-8008C7CEE5FC}"/>
              </a:ext>
            </a:extLst>
          </p:cNvPr>
          <p:cNvSpPr txBox="1">
            <a:spLocks/>
          </p:cNvSpPr>
          <p:nvPr/>
        </p:nvSpPr>
        <p:spPr bwMode="auto">
          <a:xfrm>
            <a:off x="8819566" y="6821502"/>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34</a:t>
            </a:fld>
            <a:endParaRPr lang="en-US" altLang="en-US" sz="960" dirty="0">
              <a:solidFill>
                <a:srgbClr val="595959"/>
              </a:solidFill>
            </a:endParaRPr>
          </a:p>
        </p:txBody>
      </p:sp>
      <p:sp>
        <p:nvSpPr>
          <p:cNvPr id="10" name="TextBox 9">
            <a:extLst>
              <a:ext uri="{FF2B5EF4-FFF2-40B4-BE49-F238E27FC236}">
                <a16:creationId xmlns:a16="http://schemas.microsoft.com/office/drawing/2014/main" id="{7551E056-5525-44E1-93F5-DC901765A485}"/>
              </a:ext>
            </a:extLst>
          </p:cNvPr>
          <p:cNvSpPr txBox="1"/>
          <p:nvPr/>
        </p:nvSpPr>
        <p:spPr bwMode="auto">
          <a:xfrm>
            <a:off x="347339" y="6841582"/>
            <a:ext cx="8712968" cy="416418"/>
          </a:xfrm>
          <a:prstGeom prst="rect">
            <a:avLst/>
          </a:prstGeom>
          <a:noFill/>
          <a:ln w="9525">
            <a:noFill/>
            <a:round/>
            <a:headEnd/>
            <a:tailEnd/>
          </a:ln>
        </p:spPr>
        <p:txBody>
          <a:bodyPr wrap="square" lIns="90000" tIns="92880" rIns="90000" bIns="45000" rtlCol="0">
            <a:spAutoFit/>
          </a:bodyPr>
          <a:lstStyle/>
          <a:p>
            <a:pPr>
              <a:lnSpc>
                <a:spcPct val="81000"/>
              </a:lnSpc>
              <a:tabLst>
                <a:tab pos="723900" algn="l"/>
                <a:tab pos="1447800" algn="l"/>
                <a:tab pos="2171700" algn="l"/>
                <a:tab pos="2895600" algn="l"/>
                <a:tab pos="3619500" algn="l"/>
                <a:tab pos="4343400" algn="l"/>
                <a:tab pos="5067300" algn="l"/>
                <a:tab pos="5791200" algn="l"/>
              </a:tabLst>
            </a:pPr>
            <a:r>
              <a:rPr lang="en-US" sz="1050" b="0" i="1" dirty="0">
                <a:solidFill>
                  <a:srgbClr val="4C4C4C"/>
                </a:solidFill>
                <a:latin typeface="Arial" panose="020B0604020202020204" pitchFamily="34" charset="0"/>
                <a:cs typeface="Arial" panose="020B0604020202020204" pitchFamily="34" charset="0"/>
              </a:rPr>
              <a:t>Note: This slide is based on materials and figures submitted to the ICH Q9(R1) EWG by the Pharmaceutical Research and Manufacturers of America (PhRMA).</a:t>
            </a:r>
            <a:endParaRPr lang="en-IE" sz="1050" b="0" i="1" dirty="0">
              <a:solidFill>
                <a:srgbClr val="4C4C4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820120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Rectangle 2"/>
          <p:cNvSpPr>
            <a:spLocks noGrp="1" noChangeArrowheads="1"/>
          </p:cNvSpPr>
          <p:nvPr>
            <p:ph type="title"/>
          </p:nvPr>
        </p:nvSpPr>
        <p:spPr>
          <a:xfrm>
            <a:off x="3076600" y="358551"/>
            <a:ext cx="5742432" cy="914401"/>
          </a:xfrm>
        </p:spPr>
        <p:txBody>
          <a:bodyPr/>
          <a:lstStyle/>
          <a:p>
            <a:pPr algn="l" eaLnBrk="1" hangingPunct="1"/>
            <a:r>
              <a:rPr lang="en-US" sz="2800" dirty="0">
                <a:ea typeface="ＭＳ Ｐゴシック" panose="020B0600070205080204" pitchFamily="34" charset="-128"/>
              </a:rPr>
              <a:t>Understanding Bias in                            Machine Learning (ML) Models</a:t>
            </a:r>
            <a:endParaRPr lang="en-GB" altLang="en-US" sz="2800" dirty="0">
              <a:ea typeface="ＭＳ Ｐゴシック" panose="020B0600070205080204" pitchFamily="34" charset="-128"/>
            </a:endParaRPr>
          </a:p>
        </p:txBody>
      </p:sp>
      <p:sp>
        <p:nvSpPr>
          <p:cNvPr id="3" name="Content Placeholder 2">
            <a:extLst>
              <a:ext uri="{FF2B5EF4-FFF2-40B4-BE49-F238E27FC236}">
                <a16:creationId xmlns:a16="http://schemas.microsoft.com/office/drawing/2014/main" id="{E27F129B-A9C3-4784-9B89-627C116426C9}"/>
              </a:ext>
            </a:extLst>
          </p:cNvPr>
          <p:cNvSpPr>
            <a:spLocks noGrp="1"/>
          </p:cNvSpPr>
          <p:nvPr>
            <p:ph idx="1"/>
          </p:nvPr>
        </p:nvSpPr>
        <p:spPr>
          <a:xfrm>
            <a:off x="196280" y="1353344"/>
            <a:ext cx="9361040" cy="5841032"/>
          </a:xfrm>
        </p:spPr>
        <p:txBody>
          <a:bodyPr/>
          <a:lstStyle/>
          <a:p>
            <a:pPr marL="0" indent="0">
              <a:buNone/>
            </a:pPr>
            <a:r>
              <a:rPr lang="en-US" sz="1700" dirty="0">
                <a:solidFill>
                  <a:srgbClr val="002060"/>
                </a:solidFill>
                <a:cs typeface="Times New Roman" panose="02020603050405020304" pitchFamily="18" charset="0"/>
              </a:rPr>
              <a:t>Machine Learning:  </a:t>
            </a:r>
            <a:r>
              <a:rPr lang="en-US" sz="1600" b="0" dirty="0">
                <a:solidFill>
                  <a:srgbClr val="000000"/>
                </a:solidFill>
                <a:cs typeface="Times New Roman"/>
              </a:rPr>
              <a:t>A method of data analysis that automates analytical model building. It is a branch of artificial intelligence based on the idea that systems can learn from data, identify patterns, and make decisions with minimal human intervention. </a:t>
            </a:r>
          </a:p>
          <a:p>
            <a:pPr marL="487680" indent="-487680"/>
            <a:r>
              <a:rPr lang="en-US" sz="1700" b="0" dirty="0">
                <a:solidFill>
                  <a:srgbClr val="002060"/>
                </a:solidFill>
                <a:cs typeface="Times New Roman" panose="02020603050405020304" pitchFamily="18" charset="0"/>
              </a:rPr>
              <a:t>Growing volumes and varieties of available data, in conjunction with advances in computational processing, enable more applications of machine learning (ML).</a:t>
            </a:r>
          </a:p>
          <a:p>
            <a:pPr marL="487680" indent="-487680"/>
            <a:r>
              <a:rPr lang="en-US" sz="1700" b="0" dirty="0">
                <a:solidFill>
                  <a:srgbClr val="002060"/>
                </a:solidFill>
                <a:cs typeface="Times New Roman" panose="02020603050405020304" pitchFamily="18" charset="0"/>
              </a:rPr>
              <a:t>With regard to pharmaceuticals, it is important to recognize that the application of digitalization and emerging technologies in the manufacture and control of drug (medicinal) products can lead to risk reduction, when such technologies are fit for their intended use.  However, they can also introduce other risks that may need to be controlled.</a:t>
            </a:r>
          </a:p>
          <a:p>
            <a:pPr marL="0" indent="0">
              <a:buNone/>
            </a:pPr>
            <a:r>
              <a:rPr lang="en-US" sz="1700" dirty="0">
                <a:solidFill>
                  <a:srgbClr val="002060"/>
                </a:solidFill>
                <a:cs typeface="Times New Roman" panose="02020603050405020304" pitchFamily="18" charset="0"/>
              </a:rPr>
              <a:t>Current applications of Machine Learning include, but are not limited to:</a:t>
            </a:r>
          </a:p>
          <a:p>
            <a:pPr marL="487680" indent="-487680"/>
            <a:r>
              <a:rPr lang="en-US" sz="1700" b="0" dirty="0">
                <a:solidFill>
                  <a:srgbClr val="002060"/>
                </a:solidFill>
                <a:cs typeface="Times New Roman" panose="02020603050405020304" pitchFamily="18" charset="0"/>
              </a:rPr>
              <a:t>Process Monitoring/Control:  ML algorithms, in combination with spectroscopical methods, are deployed to monitor process parameters – leading to increased process knowledge.</a:t>
            </a:r>
          </a:p>
          <a:p>
            <a:pPr marL="487680" indent="-487680"/>
            <a:r>
              <a:rPr lang="en-US" sz="1700" b="0" dirty="0">
                <a:solidFill>
                  <a:srgbClr val="002060"/>
                </a:solidFill>
                <a:cs typeface="Times New Roman" panose="02020603050405020304" pitchFamily="18" charset="0"/>
              </a:rPr>
              <a:t>Predictive Maintenance: Historical data (training data) are used to train ML algorithms to predict the optimum time for maintenance or replacement of equipment, to reduce production downtime/bottlenecks, etc.</a:t>
            </a:r>
          </a:p>
          <a:p>
            <a:pPr marL="487680" indent="-487680"/>
            <a:r>
              <a:rPr lang="en-US" sz="1700" b="0" dirty="0">
                <a:solidFill>
                  <a:srgbClr val="002060"/>
                </a:solidFill>
                <a:cs typeface="Times New Roman" panose="02020603050405020304" pitchFamily="18" charset="0"/>
              </a:rPr>
              <a:t>Technology Transfer: ML algorithms are deployed to predict process performance.</a:t>
            </a:r>
          </a:p>
        </p:txBody>
      </p:sp>
      <p:sp>
        <p:nvSpPr>
          <p:cNvPr id="9" name="Slide Number Placeholder 3">
            <a:extLst>
              <a:ext uri="{FF2B5EF4-FFF2-40B4-BE49-F238E27FC236}">
                <a16:creationId xmlns:a16="http://schemas.microsoft.com/office/drawing/2014/main" id="{9309E2C0-2264-4B6B-B457-046DD7FF48B4}"/>
              </a:ext>
            </a:extLst>
          </p:cNvPr>
          <p:cNvSpPr txBox="1">
            <a:spLocks/>
          </p:cNvSpPr>
          <p:nvPr/>
        </p:nvSpPr>
        <p:spPr bwMode="auto">
          <a:xfrm>
            <a:off x="7833874" y="5979859"/>
            <a:ext cx="587693" cy="273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548657" eaLnBrk="1" hangingPunct="1"/>
            <a:fld id="{23B9A555-18D0-48D0-ABF6-FA36EC6D6942}" type="slidenum">
              <a:rPr lang="en-US" altLang="en-US" sz="720" dirty="0">
                <a:solidFill>
                  <a:srgbClr val="595959"/>
                </a:solidFill>
              </a:rPr>
              <a:pPr algn="ctr" defTabSz="548657" eaLnBrk="1" hangingPunct="1"/>
              <a:t>35</a:t>
            </a:fld>
            <a:endParaRPr lang="en-US" altLang="en-US" sz="720" dirty="0">
              <a:solidFill>
                <a:srgbClr val="595959"/>
              </a:solidFill>
            </a:endParaRPr>
          </a:p>
        </p:txBody>
      </p:sp>
      <p:sp>
        <p:nvSpPr>
          <p:cNvPr id="5" name="Rectangle: Folded Corner 4">
            <a:extLst>
              <a:ext uri="{FF2B5EF4-FFF2-40B4-BE49-F238E27FC236}">
                <a16:creationId xmlns:a16="http://schemas.microsoft.com/office/drawing/2014/main" id="{009EA1AB-95F9-BBD9-2EC5-0A4851699A22}"/>
              </a:ext>
            </a:extLst>
          </p:cNvPr>
          <p:cNvSpPr/>
          <p:nvPr/>
        </p:nvSpPr>
        <p:spPr bwMode="auto">
          <a:xfrm>
            <a:off x="988368" y="6393904"/>
            <a:ext cx="8028892" cy="889310"/>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 name="Inhaltsplatzhalter 2">
            <a:extLst>
              <a:ext uri="{FF2B5EF4-FFF2-40B4-BE49-F238E27FC236}">
                <a16:creationId xmlns:a16="http://schemas.microsoft.com/office/drawing/2014/main" id="{4468DE14-915C-51A2-B9D9-274722BD3F6D}"/>
              </a:ext>
            </a:extLst>
          </p:cNvPr>
          <p:cNvSpPr txBox="1">
            <a:spLocks/>
          </p:cNvSpPr>
          <p:nvPr/>
        </p:nvSpPr>
        <p:spPr bwMode="auto">
          <a:xfrm>
            <a:off x="1212050" y="6578817"/>
            <a:ext cx="7696217" cy="498506"/>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dk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dk1"/>
                </a:solidFill>
                <a:latin typeface="+mn-lt"/>
                <a:ea typeface="+mn-ea"/>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dk1"/>
                </a:solidFill>
                <a:latin typeface="+mn-lt"/>
                <a:ea typeface="+mn-ea"/>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9pPr>
          </a:lstStyle>
          <a:p>
            <a:pPr marL="0" indent="0" algn="ctr">
              <a:buNone/>
            </a:pPr>
            <a:r>
              <a:rPr lang="en-IE" altLang="en-US" sz="1600" dirty="0">
                <a:solidFill>
                  <a:srgbClr val="002060"/>
                </a:solidFill>
                <a:cs typeface="Times New Roman" panose="02020603050405020304" pitchFamily="18" charset="0"/>
              </a:rPr>
              <a:t>It is important to consider the potential for bias to inadvertently be incorporated into ML algorithms and applications.</a:t>
            </a:r>
            <a:endParaRPr lang="en-US" altLang="en-US" sz="1600" dirty="0">
              <a:solidFill>
                <a:srgbClr val="002060"/>
              </a:solidFill>
              <a:cs typeface="Times New Roman" panose="02020603050405020304" pitchFamily="18" charset="0"/>
            </a:endParaRPr>
          </a:p>
        </p:txBody>
      </p:sp>
    </p:spTree>
    <p:extLst>
      <p:ext uri="{BB962C8B-B14F-4D97-AF65-F5344CB8AC3E}">
        <p14:creationId xmlns:p14="http://schemas.microsoft.com/office/powerpoint/2010/main" val="26788574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Rectangle 2"/>
          <p:cNvSpPr>
            <a:spLocks noGrp="1" noChangeArrowheads="1"/>
          </p:cNvSpPr>
          <p:nvPr>
            <p:ph type="title"/>
          </p:nvPr>
        </p:nvSpPr>
        <p:spPr>
          <a:xfrm>
            <a:off x="3076600" y="358551"/>
            <a:ext cx="6048672" cy="994793"/>
          </a:xfrm>
        </p:spPr>
        <p:txBody>
          <a:bodyPr/>
          <a:lstStyle/>
          <a:p>
            <a:pPr algn="l" eaLnBrk="1" hangingPunct="1"/>
            <a:r>
              <a:rPr lang="en-US" sz="2800" dirty="0">
                <a:ea typeface="ＭＳ Ｐゴシック" panose="020B0600070205080204" pitchFamily="34" charset="-128"/>
              </a:rPr>
              <a:t>Understanding Bias in                            Machine Learning (ML) Models cont’d</a:t>
            </a:r>
            <a:endParaRPr lang="en-GB" altLang="en-US" sz="2800" dirty="0">
              <a:ea typeface="ＭＳ Ｐゴシック" panose="020B0600070205080204" pitchFamily="34" charset="-128"/>
            </a:endParaRPr>
          </a:p>
        </p:txBody>
      </p:sp>
      <p:sp>
        <p:nvSpPr>
          <p:cNvPr id="3" name="Content Placeholder 2">
            <a:extLst>
              <a:ext uri="{FF2B5EF4-FFF2-40B4-BE49-F238E27FC236}">
                <a16:creationId xmlns:a16="http://schemas.microsoft.com/office/drawing/2014/main" id="{E27F129B-A9C3-4784-9B89-627C116426C9}"/>
              </a:ext>
            </a:extLst>
          </p:cNvPr>
          <p:cNvSpPr>
            <a:spLocks noGrp="1"/>
          </p:cNvSpPr>
          <p:nvPr>
            <p:ph idx="1"/>
          </p:nvPr>
        </p:nvSpPr>
        <p:spPr>
          <a:xfrm>
            <a:off x="196280" y="1353344"/>
            <a:ext cx="9361040" cy="5841032"/>
          </a:xfrm>
        </p:spPr>
        <p:txBody>
          <a:bodyPr/>
          <a:lstStyle/>
          <a:p>
            <a:pPr marL="0" indent="0">
              <a:spcBef>
                <a:spcPts val="0"/>
              </a:spcBef>
              <a:buNone/>
            </a:pPr>
            <a:r>
              <a:rPr lang="en-US" sz="1700" dirty="0">
                <a:solidFill>
                  <a:srgbClr val="002060"/>
                </a:solidFill>
                <a:cs typeface="Times New Roman" panose="02020603050405020304" pitchFamily="18" charset="0"/>
              </a:rPr>
              <a:t>Bias in relation to Machine Learning:</a:t>
            </a:r>
          </a:p>
          <a:p>
            <a:pPr>
              <a:spcBef>
                <a:spcPts val="1020"/>
              </a:spcBef>
            </a:pPr>
            <a:r>
              <a:rPr lang="en-US" sz="1700" b="0" dirty="0">
                <a:solidFill>
                  <a:srgbClr val="000000"/>
                </a:solidFill>
                <a:cs typeface="Times New Roman"/>
              </a:rPr>
              <a:t>This can be considered to be a systematic error arising from an erroneous assumption        in the algorithm’s modeling.  </a:t>
            </a:r>
          </a:p>
          <a:p>
            <a:pPr>
              <a:spcBef>
                <a:spcPts val="1020"/>
              </a:spcBef>
            </a:pPr>
            <a:r>
              <a:rPr lang="en-US" sz="1700" b="0" dirty="0">
                <a:solidFill>
                  <a:srgbClr val="000000"/>
                </a:solidFill>
                <a:cs typeface="Times New Roman"/>
              </a:rPr>
              <a:t>The assumption in this case is that the training data on which the ML algorithm relies is            not reflective of reality.</a:t>
            </a:r>
            <a:endParaRPr lang="en-US" sz="1700" b="0" dirty="0"/>
          </a:p>
          <a:p>
            <a:pPr>
              <a:spcBef>
                <a:spcPts val="1020"/>
              </a:spcBef>
            </a:pPr>
            <a:r>
              <a:rPr lang="en-US" sz="1700" b="0" dirty="0">
                <a:solidFill>
                  <a:srgbClr val="000000"/>
                </a:solidFill>
                <a:cs typeface="Times New Roman"/>
              </a:rPr>
              <a:t>An observed high degree of accuracy in the predictions of the Artificial Intelligence (AI) model does NOT necessarily mean the model is stable and learning accurately. The            model may be generating biased outputs that go undetected.  </a:t>
            </a:r>
          </a:p>
          <a:p>
            <a:pPr marL="0" indent="0">
              <a:spcBef>
                <a:spcPts val="0"/>
              </a:spcBef>
              <a:buNone/>
            </a:pPr>
            <a:endParaRPr lang="en-US" sz="800" dirty="0">
              <a:solidFill>
                <a:srgbClr val="000000"/>
              </a:solidFill>
              <a:cs typeface="Times New Roman"/>
            </a:endParaRPr>
          </a:p>
          <a:p>
            <a:pPr marL="0" indent="0">
              <a:spcBef>
                <a:spcPts val="0"/>
              </a:spcBef>
              <a:buNone/>
            </a:pPr>
            <a:r>
              <a:rPr lang="en-US" sz="1700" dirty="0">
                <a:solidFill>
                  <a:srgbClr val="002060"/>
                </a:solidFill>
                <a:cs typeface="Times New Roman" panose="02020603050405020304" pitchFamily="18" charset="0"/>
              </a:rPr>
              <a:t>How is such bias introduced?</a:t>
            </a:r>
          </a:p>
          <a:p>
            <a:pPr marL="487680" indent="-487680">
              <a:spcBef>
                <a:spcPts val="1020"/>
              </a:spcBef>
            </a:pPr>
            <a:r>
              <a:rPr lang="en-US" sz="1700" b="0" dirty="0">
                <a:solidFill>
                  <a:srgbClr val="000000"/>
                </a:solidFill>
                <a:cs typeface="Times New Roman"/>
              </a:rPr>
              <a:t>Insufficient data – there is simply not enough data inputted into the ML model to ensure non-biased outputs, or the data collected is not representative of the population of interest.</a:t>
            </a:r>
          </a:p>
          <a:p>
            <a:pPr marL="487680" indent="-487680">
              <a:spcBef>
                <a:spcPts val="1020"/>
              </a:spcBef>
            </a:pPr>
            <a:r>
              <a:rPr lang="en-US" sz="1700" b="0" dirty="0">
                <a:solidFill>
                  <a:srgbClr val="000000"/>
                </a:solidFill>
                <a:cs typeface="Times New Roman"/>
              </a:rPr>
              <a:t>Inconsistent data collecting – Collecting data in a way that does not ensure a            representative sample.</a:t>
            </a:r>
          </a:p>
          <a:p>
            <a:pPr marL="487680" indent="-487680">
              <a:spcBef>
                <a:spcPts val="0"/>
              </a:spcBef>
            </a:pPr>
            <a:endParaRPr lang="it-IT" sz="1700" dirty="0"/>
          </a:p>
          <a:p>
            <a:pPr marL="0" indent="0">
              <a:spcBef>
                <a:spcPts val="0"/>
              </a:spcBef>
              <a:buNone/>
            </a:pPr>
            <a:r>
              <a:rPr lang="it-IT" sz="1700" dirty="0">
                <a:solidFill>
                  <a:srgbClr val="002060"/>
                </a:solidFill>
                <a:cs typeface="Times New Roman" panose="02020603050405020304" pitchFamily="18" charset="0"/>
              </a:rPr>
              <a:t>What are the consequences of such bias?</a:t>
            </a:r>
          </a:p>
          <a:p>
            <a:pPr marL="487680" indent="-487680">
              <a:spcBef>
                <a:spcPts val="1020"/>
              </a:spcBef>
            </a:pPr>
            <a:r>
              <a:rPr lang="it-IT" sz="1700" b="0" dirty="0"/>
              <a:t>Lost investments and lower revenue.</a:t>
            </a:r>
          </a:p>
          <a:p>
            <a:pPr marL="487680" indent="-487680">
              <a:spcBef>
                <a:spcPts val="1020"/>
              </a:spcBef>
            </a:pPr>
            <a:r>
              <a:rPr lang="it-IT" sz="1700" b="0" dirty="0"/>
              <a:t>Lower customer satisfaction.</a:t>
            </a:r>
          </a:p>
          <a:p>
            <a:pPr marL="487680" indent="-487680">
              <a:spcBef>
                <a:spcPts val="1020"/>
              </a:spcBef>
            </a:pPr>
            <a:r>
              <a:rPr lang="it-IT" sz="1700" b="0" dirty="0"/>
              <a:t>Most importantly, POOR DECISIONS through decison error resulting from model bias.</a:t>
            </a:r>
          </a:p>
          <a:p>
            <a:pPr marL="792480" lvl="1" indent="-304800"/>
            <a:endParaRPr lang="it-IT" sz="1700" dirty="0"/>
          </a:p>
        </p:txBody>
      </p:sp>
      <p:sp>
        <p:nvSpPr>
          <p:cNvPr id="9" name="Slide Number Placeholder 3">
            <a:extLst>
              <a:ext uri="{FF2B5EF4-FFF2-40B4-BE49-F238E27FC236}">
                <a16:creationId xmlns:a16="http://schemas.microsoft.com/office/drawing/2014/main" id="{9309E2C0-2264-4B6B-B457-046DD7FF48B4}"/>
              </a:ext>
            </a:extLst>
          </p:cNvPr>
          <p:cNvSpPr txBox="1">
            <a:spLocks/>
          </p:cNvSpPr>
          <p:nvPr/>
        </p:nvSpPr>
        <p:spPr bwMode="auto">
          <a:xfrm>
            <a:off x="7833874" y="5979859"/>
            <a:ext cx="587693" cy="273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548657" eaLnBrk="1" hangingPunct="1"/>
            <a:fld id="{23B9A555-18D0-48D0-ABF6-FA36EC6D6942}" type="slidenum">
              <a:rPr lang="en-US" altLang="en-US" sz="720" dirty="0">
                <a:solidFill>
                  <a:srgbClr val="595959"/>
                </a:solidFill>
              </a:rPr>
              <a:pPr algn="ctr" defTabSz="548657" eaLnBrk="1" hangingPunct="1"/>
              <a:t>36</a:t>
            </a:fld>
            <a:endParaRPr lang="en-US" altLang="en-US" sz="720" dirty="0">
              <a:solidFill>
                <a:srgbClr val="595959"/>
              </a:solidFill>
            </a:endParaRPr>
          </a:p>
        </p:txBody>
      </p:sp>
    </p:spTree>
    <p:extLst>
      <p:ext uri="{BB962C8B-B14F-4D97-AF65-F5344CB8AC3E}">
        <p14:creationId xmlns:p14="http://schemas.microsoft.com/office/powerpoint/2010/main" val="11928520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ED663E22-9EC5-54E6-E40E-4C7E5A9606C4}"/>
              </a:ext>
            </a:extLst>
          </p:cNvPr>
          <p:cNvGraphicFramePr>
            <a:graphicFrameLocks noGrp="1"/>
          </p:cNvGraphicFramePr>
          <p:nvPr>
            <p:ph idx="1"/>
            <p:extLst>
              <p:ext uri="{D42A27DB-BD31-4B8C-83A1-F6EECF244321}">
                <p14:modId xmlns:p14="http://schemas.microsoft.com/office/powerpoint/2010/main" val="4277035435"/>
              </p:ext>
            </p:extLst>
          </p:nvPr>
        </p:nvGraphicFramePr>
        <p:xfrm>
          <a:off x="487680" y="1213497"/>
          <a:ext cx="8778240" cy="38785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B8F1F2A7-AEF0-C9F3-30A2-D21542640C98}"/>
              </a:ext>
            </a:extLst>
          </p:cNvPr>
          <p:cNvSpPr>
            <a:spLocks noGrp="1"/>
          </p:cNvSpPr>
          <p:nvPr>
            <p:ph type="title"/>
          </p:nvPr>
        </p:nvSpPr>
        <p:spPr>
          <a:xfrm>
            <a:off x="3004592" y="201216"/>
            <a:ext cx="6480720" cy="790575"/>
          </a:xfrm>
        </p:spPr>
        <p:txBody>
          <a:bodyPr/>
          <a:lstStyle/>
          <a:p>
            <a:pPr algn="l"/>
            <a:r>
              <a:rPr lang="en-US" sz="2800" dirty="0">
                <a:ea typeface="ＭＳ Ｐゴシック" panose="020B0600070205080204" pitchFamily="34" charset="-128"/>
              </a:rPr>
              <a:t>Sources of Bias in                                                      Machine Learning models</a:t>
            </a:r>
          </a:p>
        </p:txBody>
      </p:sp>
      <p:sp>
        <p:nvSpPr>
          <p:cNvPr id="2" name="TextBox 1">
            <a:extLst>
              <a:ext uri="{FF2B5EF4-FFF2-40B4-BE49-F238E27FC236}">
                <a16:creationId xmlns:a16="http://schemas.microsoft.com/office/drawing/2014/main" id="{FE70AC5F-89EF-3426-2E27-DB5BCB21C21A}"/>
              </a:ext>
            </a:extLst>
          </p:cNvPr>
          <p:cNvSpPr txBox="1"/>
          <p:nvPr/>
        </p:nvSpPr>
        <p:spPr bwMode="auto">
          <a:xfrm>
            <a:off x="161960" y="5241776"/>
            <a:ext cx="9429680" cy="1962803"/>
          </a:xfrm>
          <a:prstGeom prst="rect">
            <a:avLst/>
          </a:prstGeom>
          <a:noFill/>
          <a:ln w="9525">
            <a:noFill/>
            <a:round/>
            <a:headEnd/>
            <a:tailEnd/>
          </a:ln>
        </p:spPr>
        <p:txBody>
          <a:bodyPr wrap="square" lIns="90000" tIns="92880" rIns="90000" bIns="45000" rtlCol="0">
            <a:spAutoFit/>
          </a:bodyPr>
          <a:lstStyle/>
          <a:p>
            <a:pPr marR="0" lvl="0" algn="l" defTabSz="449263" rtl="0" eaLnBrk="0" fontAlgn="base" latinLnBrk="0" hangingPunct="0">
              <a:lnSpc>
                <a:spcPct val="100000"/>
              </a:lnSpc>
              <a:spcBef>
                <a:spcPct val="50000"/>
              </a:spcBef>
              <a:spcAft>
                <a:spcPct val="0"/>
              </a:spcAft>
              <a:buClr>
                <a:srgbClr val="0093D0"/>
              </a:buClr>
              <a:buSzPct val="120000"/>
              <a:tabLst/>
              <a:defRPr/>
            </a:pPr>
            <a:r>
              <a:rPr kumimoji="0" lang="it-IT" sz="1500" b="1" i="0" u="none" strike="noStrike" kern="0" cap="none" spc="0" normalizeH="0" baseline="0" noProof="0" dirty="0">
                <a:ln>
                  <a:noFill/>
                </a:ln>
                <a:solidFill>
                  <a:schemeClr val="tx1"/>
                </a:solidFill>
                <a:effectLst/>
                <a:uLnTx/>
                <a:uFillTx/>
                <a:latin typeface="Arial"/>
                <a:ea typeface="+mn-ea"/>
                <a:cs typeface="Lucida Sans Unicode"/>
              </a:rPr>
              <a:t>Here are some real-life examples of how bias can impact AI models and have negative consequences:</a:t>
            </a:r>
          </a:p>
          <a:p>
            <a:pPr marR="0" lvl="0" algn="l" defTabSz="449263" rtl="0" eaLnBrk="0" fontAlgn="base" latinLnBrk="0" hangingPunct="0">
              <a:lnSpc>
                <a:spcPct val="100000"/>
              </a:lnSpc>
              <a:spcBef>
                <a:spcPct val="50000"/>
              </a:spcBef>
              <a:spcAft>
                <a:spcPct val="0"/>
              </a:spcAft>
              <a:buClr>
                <a:srgbClr val="0093D0"/>
              </a:buClr>
              <a:buSzPct val="120000"/>
              <a:tabLst/>
              <a:defRPr/>
            </a:pPr>
            <a:endParaRPr lang="it-IT" sz="500" kern="0" dirty="0">
              <a:solidFill>
                <a:schemeClr val="tx1"/>
              </a:solidFill>
              <a:latin typeface="Arial"/>
              <a:cs typeface="Lucida Sans Unicode"/>
            </a:endParaRPr>
          </a:p>
          <a:p>
            <a:pPr marL="487680" marR="0" lvl="0" indent="-487680" algn="l" defTabSz="449263" rtl="0" eaLnBrk="0" fontAlgn="base" latinLnBrk="0" hangingPunct="0">
              <a:lnSpc>
                <a:spcPct val="100000"/>
              </a:lnSpc>
              <a:spcBef>
                <a:spcPts val="0"/>
              </a:spcBef>
              <a:spcAft>
                <a:spcPct val="0"/>
              </a:spcAft>
              <a:buClr>
                <a:srgbClr val="0093D0"/>
              </a:buClr>
              <a:buSzPct val="120000"/>
              <a:buFont typeface="Wingdings" pitchFamily="2" charset="2"/>
              <a:buChar char="Ø"/>
              <a:tabLst/>
              <a:defRPr/>
            </a:pPr>
            <a:r>
              <a:rPr kumimoji="0" lang="it-IT" sz="1600" b="0" i="0" u="none" strike="noStrike" kern="0" cap="none" spc="0" normalizeH="0" baseline="0" noProof="0" dirty="0">
                <a:ln>
                  <a:noFill/>
                </a:ln>
                <a:solidFill>
                  <a:schemeClr val="tx1"/>
                </a:solidFill>
                <a:effectLst/>
                <a:uLnTx/>
                <a:uFillTx/>
                <a:latin typeface="+mn-lt"/>
                <a:cs typeface="Lucida Sans Unicode"/>
              </a:rPr>
              <a:t>College acceptance decisions – Ref. </a:t>
            </a:r>
            <a:r>
              <a:rPr kumimoji="0" lang="en-US" sz="1600" b="0" i="0" u="none" strike="noStrike" kern="0" cap="none" spc="0" normalizeH="0" baseline="0" noProof="0" dirty="0">
                <a:ln>
                  <a:noFill/>
                </a:ln>
                <a:solidFill>
                  <a:schemeClr val="tx1"/>
                </a:solidFill>
                <a:effectLst/>
                <a:uLnTx/>
                <a:uFillTx/>
                <a:latin typeface="+mn-lt"/>
                <a:cs typeface="Lucida Sans Unicode"/>
              </a:rPr>
              <a:t>Lilah Burke, “The death and life of an admissions algorithm”, Inside Higher Ed, December 14, 2020</a:t>
            </a:r>
            <a:endParaRPr lang="it-IT" sz="1600" b="0" kern="0" dirty="0">
              <a:solidFill>
                <a:schemeClr val="tx1"/>
              </a:solidFill>
              <a:latin typeface="+mn-lt"/>
              <a:cs typeface="Lucida Sans Unicode"/>
            </a:endParaRPr>
          </a:p>
          <a:p>
            <a:pPr marL="487680" marR="0" lvl="0" indent="-487680" algn="l" defTabSz="449263" rtl="0" eaLnBrk="0" fontAlgn="base" latinLnBrk="0" hangingPunct="0">
              <a:lnSpc>
                <a:spcPct val="100000"/>
              </a:lnSpc>
              <a:spcBef>
                <a:spcPts val="0"/>
              </a:spcBef>
              <a:spcAft>
                <a:spcPct val="0"/>
              </a:spcAft>
              <a:buClr>
                <a:srgbClr val="0093D0"/>
              </a:buClr>
              <a:buSzPct val="120000"/>
              <a:buFont typeface="Wingdings" pitchFamily="2" charset="2"/>
              <a:buChar char="Ø"/>
              <a:tabLst/>
              <a:defRPr/>
            </a:pPr>
            <a:r>
              <a:rPr kumimoji="0" lang="it-IT" sz="1600" b="0" i="0" u="none" strike="noStrike" kern="0" cap="none" spc="0" normalizeH="0" baseline="0" noProof="0" dirty="0">
                <a:ln>
                  <a:noFill/>
                </a:ln>
                <a:solidFill>
                  <a:schemeClr val="tx1"/>
                </a:solidFill>
                <a:effectLst/>
                <a:uLnTx/>
                <a:uFillTx/>
                <a:latin typeface="+mn-lt"/>
                <a:cs typeface="Lucida Sans Unicode"/>
              </a:rPr>
              <a:t>Criminal sentencing and parole decisions – Ref. </a:t>
            </a:r>
            <a:r>
              <a:rPr kumimoji="0" lang="en-US" sz="1600" b="0" i="0" u="none" strike="noStrike" kern="0" cap="none" spc="0" normalizeH="0" baseline="0" noProof="0" dirty="0">
                <a:ln>
                  <a:noFill/>
                </a:ln>
                <a:solidFill>
                  <a:schemeClr val="tx1"/>
                </a:solidFill>
                <a:effectLst/>
                <a:uLnTx/>
                <a:uFillTx/>
                <a:latin typeface="+mn-lt"/>
                <a:cs typeface="Lucida Sans Unicode"/>
              </a:rPr>
              <a:t>Karen Hao, “AI is sending people to jail—and getting it wrong”, MIT Technology Review, January 21, 2019</a:t>
            </a:r>
            <a:endParaRPr lang="it-IT" sz="1600" b="0" kern="0" dirty="0">
              <a:solidFill>
                <a:schemeClr val="tx1"/>
              </a:solidFill>
              <a:latin typeface="+mn-lt"/>
              <a:cs typeface="Lucida Sans Unicode"/>
            </a:endParaRPr>
          </a:p>
          <a:p>
            <a:pPr marL="487680" marR="0" lvl="0" indent="-487680" algn="l" defTabSz="449263" rtl="0" eaLnBrk="0" fontAlgn="base" latinLnBrk="0" hangingPunct="0">
              <a:lnSpc>
                <a:spcPct val="100000"/>
              </a:lnSpc>
              <a:spcBef>
                <a:spcPts val="0"/>
              </a:spcBef>
              <a:spcAft>
                <a:spcPct val="0"/>
              </a:spcAft>
              <a:buClr>
                <a:srgbClr val="0093D0"/>
              </a:buClr>
              <a:buSzPct val="120000"/>
              <a:buFont typeface="Wingdings" pitchFamily="2" charset="2"/>
              <a:buChar char="Ø"/>
              <a:tabLst/>
              <a:defRPr/>
            </a:pPr>
            <a:r>
              <a:rPr kumimoji="0" lang="it-IT" sz="1600" b="0" i="0" u="none" strike="noStrike" kern="0" cap="none" spc="0" normalizeH="0" baseline="0" noProof="0" dirty="0">
                <a:ln>
                  <a:noFill/>
                </a:ln>
                <a:solidFill>
                  <a:schemeClr val="tx1"/>
                </a:solidFill>
                <a:effectLst/>
                <a:uLnTx/>
                <a:uFillTx/>
                <a:latin typeface="+mn-lt"/>
                <a:cs typeface="Lucida Sans Unicode"/>
              </a:rPr>
              <a:t>Hiring decisions - Ref. </a:t>
            </a:r>
            <a:r>
              <a:rPr kumimoji="0" lang="en-US" sz="1600" b="0" i="0" u="none" strike="noStrike" kern="0" cap="none" spc="0" normalizeH="0" baseline="0" noProof="0" dirty="0">
                <a:ln>
                  <a:noFill/>
                </a:ln>
                <a:solidFill>
                  <a:schemeClr val="tx1"/>
                </a:solidFill>
                <a:effectLst/>
                <a:uLnTx/>
                <a:uFillTx/>
                <a:latin typeface="+mn-lt"/>
                <a:cs typeface="Lucida Sans Unicode"/>
              </a:rPr>
              <a:t>Miranda </a:t>
            </a:r>
            <a:r>
              <a:rPr kumimoji="0" lang="en-US" sz="1600" b="0" i="0" u="none" strike="noStrike" kern="0" cap="none" spc="0" normalizeH="0" baseline="0" noProof="0" dirty="0" err="1">
                <a:ln>
                  <a:noFill/>
                </a:ln>
                <a:solidFill>
                  <a:schemeClr val="tx1"/>
                </a:solidFill>
                <a:effectLst/>
                <a:uLnTx/>
                <a:uFillTx/>
                <a:latin typeface="+mn-lt"/>
                <a:cs typeface="Lucida Sans Unicode"/>
              </a:rPr>
              <a:t>Bogen</a:t>
            </a:r>
            <a:r>
              <a:rPr kumimoji="0" lang="en-US" sz="1600" b="0" i="0" u="none" strike="noStrike" kern="0" cap="none" spc="0" normalizeH="0" baseline="0" noProof="0" dirty="0">
                <a:ln>
                  <a:noFill/>
                </a:ln>
                <a:solidFill>
                  <a:schemeClr val="tx1"/>
                </a:solidFill>
                <a:effectLst/>
                <a:uLnTx/>
                <a:uFillTx/>
                <a:latin typeface="+mn-lt"/>
                <a:cs typeface="Lucida Sans Unicode"/>
              </a:rPr>
              <a:t>, “All the ways hiring algorithms can introduce bias”, Harvard Business Review, May 6, 2019</a:t>
            </a:r>
            <a:endParaRPr kumimoji="0" lang="it-IT" sz="1600" b="0" i="0" u="none" strike="noStrike" kern="0" cap="none" spc="0" normalizeH="0" baseline="0" noProof="0" dirty="0">
              <a:ln>
                <a:noFill/>
              </a:ln>
              <a:solidFill>
                <a:schemeClr val="tx1"/>
              </a:solidFill>
              <a:effectLst/>
              <a:uLnTx/>
              <a:uFillTx/>
              <a:latin typeface="+mn-lt"/>
              <a:cs typeface="Lucida Sans Unicode"/>
            </a:endParaRPr>
          </a:p>
        </p:txBody>
      </p:sp>
    </p:spTree>
    <p:extLst>
      <p:ext uri="{BB962C8B-B14F-4D97-AF65-F5344CB8AC3E}">
        <p14:creationId xmlns:p14="http://schemas.microsoft.com/office/powerpoint/2010/main" val="40067319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88C997-D0FB-A88A-0219-6D7F4E2E28FD}"/>
              </a:ext>
            </a:extLst>
          </p:cNvPr>
          <p:cNvSpPr>
            <a:spLocks noGrp="1"/>
          </p:cNvSpPr>
          <p:nvPr>
            <p:ph idx="1"/>
          </p:nvPr>
        </p:nvSpPr>
        <p:spPr>
          <a:xfrm>
            <a:off x="268288" y="1425352"/>
            <a:ext cx="9217023" cy="5616624"/>
          </a:xfrm>
        </p:spPr>
        <p:txBody>
          <a:bodyPr/>
          <a:lstStyle/>
          <a:p>
            <a:pPr marL="487680" indent="-487680"/>
            <a:r>
              <a:rPr lang="en-US" sz="1700" dirty="0">
                <a:solidFill>
                  <a:srgbClr val="002060"/>
                </a:solidFill>
                <a:cs typeface="Times New Roman" panose="02020603050405020304" pitchFamily="18" charset="0"/>
              </a:rPr>
              <a:t>Ensure that training data is representative of the population</a:t>
            </a:r>
          </a:p>
          <a:p>
            <a:pPr marL="487680" indent="-487680"/>
            <a:r>
              <a:rPr lang="en-US" sz="1800" dirty="0">
                <a:solidFill>
                  <a:srgbClr val="002060"/>
                </a:solidFill>
                <a:cs typeface="Times New Roman" panose="02020603050405020304" pitchFamily="18" charset="0"/>
              </a:rPr>
              <a:t>Educate/train personnel in the organization about the potential for model bias</a:t>
            </a:r>
          </a:p>
          <a:p>
            <a:pPr marL="487680" indent="-487680"/>
            <a:r>
              <a:rPr lang="en-US" sz="1800" dirty="0">
                <a:solidFill>
                  <a:srgbClr val="002060"/>
                </a:solidFill>
                <a:cs typeface="Times New Roman" panose="02020603050405020304" pitchFamily="18" charset="0"/>
              </a:rPr>
              <a:t>Include domain experts and impacted parties in the model development process </a:t>
            </a:r>
          </a:p>
          <a:p>
            <a:r>
              <a:rPr lang="en-US" sz="1800" dirty="0">
                <a:solidFill>
                  <a:srgbClr val="002060"/>
                </a:solidFill>
                <a:cs typeface="Times New Roman" panose="02020603050405020304" pitchFamily="18" charset="0"/>
              </a:rPr>
              <a:t>Ensure that team members are well-versed on the underlying data, features, etc., of the AI model – </a:t>
            </a:r>
            <a:r>
              <a:rPr lang="en-US" sz="1800" b="0" dirty="0"/>
              <a:t>this is very important.</a:t>
            </a:r>
          </a:p>
          <a:p>
            <a:pPr marL="487680" indent="-487680"/>
            <a:r>
              <a:rPr lang="en-US" sz="1800" dirty="0">
                <a:solidFill>
                  <a:srgbClr val="002060"/>
                </a:solidFill>
                <a:cs typeface="Times New Roman" panose="02020603050405020304" pitchFamily="18" charset="0"/>
              </a:rPr>
              <a:t>Develop a strategy for dealing with missing data and unbalanced data:</a:t>
            </a:r>
          </a:p>
          <a:p>
            <a:pPr marL="792480" lvl="1" indent="-304800"/>
            <a:r>
              <a:rPr lang="en-US" sz="1800" i="1" dirty="0"/>
              <a:t>Missing data </a:t>
            </a:r>
            <a:r>
              <a:rPr lang="en-US" sz="1800" dirty="0"/>
              <a:t>– identify appropriate algorithms to deal with missing data; impute missing data via imputation (note – it is important to utilize an imputation method that is fit for purpose as each method poses their own pros/cons)</a:t>
            </a:r>
          </a:p>
          <a:p>
            <a:pPr marL="792480" lvl="1" indent="-304800"/>
            <a:r>
              <a:rPr lang="en-US" sz="1800" i="1" dirty="0"/>
              <a:t>Unbalanced data </a:t>
            </a:r>
            <a:r>
              <a:rPr lang="en-US" sz="1800" dirty="0"/>
              <a:t>– use a sampling strategy to over/under sample certain classes (i.e., the over/under-represented subset of the data) to prevent algorithm bias</a:t>
            </a:r>
          </a:p>
          <a:p>
            <a:pPr marL="487680" indent="-487680"/>
            <a:r>
              <a:rPr lang="en-US" sz="1800" dirty="0">
                <a:solidFill>
                  <a:srgbClr val="002060"/>
                </a:solidFill>
                <a:cs typeface="Times New Roman" panose="02020603050405020304" pitchFamily="18" charset="0"/>
              </a:rPr>
              <a:t>Identify and utilize fit-for-purpose indicators to measure the model’s performance</a:t>
            </a:r>
          </a:p>
          <a:p>
            <a:pPr marL="792480" lvl="1" indent="-304800"/>
            <a:r>
              <a:rPr lang="en-US" sz="1800" dirty="0"/>
              <a:t>Monitor the model over time to proactively identify model degradation and update it with new training data, as needed</a:t>
            </a:r>
          </a:p>
          <a:p>
            <a:pPr marL="0" indent="0">
              <a:buNone/>
            </a:pPr>
            <a:endParaRPr lang="en-US" dirty="0">
              <a:solidFill>
                <a:srgbClr val="000000"/>
              </a:solidFill>
            </a:endParaRPr>
          </a:p>
        </p:txBody>
      </p:sp>
      <p:sp>
        <p:nvSpPr>
          <p:cNvPr id="3" name="Title 2">
            <a:extLst>
              <a:ext uri="{FF2B5EF4-FFF2-40B4-BE49-F238E27FC236}">
                <a16:creationId xmlns:a16="http://schemas.microsoft.com/office/drawing/2014/main" id="{5B5E8AE9-3E2D-1502-B52B-D4E579CE6D9F}"/>
              </a:ext>
            </a:extLst>
          </p:cNvPr>
          <p:cNvSpPr>
            <a:spLocks noGrp="1"/>
          </p:cNvSpPr>
          <p:nvPr>
            <p:ph type="title"/>
          </p:nvPr>
        </p:nvSpPr>
        <p:spPr/>
        <p:txBody>
          <a:bodyPr/>
          <a:lstStyle/>
          <a:p>
            <a:pPr algn="l"/>
            <a:r>
              <a:rPr lang="en-US" sz="2800" dirty="0">
                <a:ea typeface="ＭＳ Ｐゴシック" panose="020B0600070205080204" pitchFamily="34" charset="-128"/>
              </a:rPr>
              <a:t>Tips for Minimizing AI Model Bias</a:t>
            </a:r>
          </a:p>
        </p:txBody>
      </p:sp>
    </p:spTree>
    <p:extLst>
      <p:ext uri="{BB962C8B-B14F-4D97-AF65-F5344CB8AC3E}">
        <p14:creationId xmlns:p14="http://schemas.microsoft.com/office/powerpoint/2010/main" val="10323030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1026"/>
          <p:cNvSpPr>
            <a:spLocks noGrp="1" noChangeArrowheads="1"/>
          </p:cNvSpPr>
          <p:nvPr>
            <p:ph type="body" idx="1"/>
          </p:nvPr>
        </p:nvSpPr>
        <p:spPr>
          <a:xfrm>
            <a:off x="412305" y="1370685"/>
            <a:ext cx="5832648" cy="3871091"/>
          </a:xfrm>
        </p:spPr>
        <p:txBody>
          <a:bodyPr>
            <a:normAutofit/>
          </a:bodyPr>
          <a:lstStyle/>
          <a:p>
            <a:pPr marL="0" indent="0" eaLnBrk="1" hangingPunct="1">
              <a:buNone/>
            </a:pPr>
            <a:r>
              <a:rPr lang="en-GB" altLang="en-US" sz="1600" dirty="0">
                <a:solidFill>
                  <a:srgbClr val="002060"/>
                </a:solidFill>
                <a:cs typeface="Times New Roman"/>
              </a:rPr>
              <a:t>Many scales used in Risk Assessment methodologies are constructed using what are called ‘Ordinal’ numbers</a:t>
            </a:r>
          </a:p>
          <a:p>
            <a:pPr eaLnBrk="1" hangingPunct="1"/>
            <a:r>
              <a:rPr lang="en-GB" sz="1600" b="0" dirty="0">
                <a:solidFill>
                  <a:srgbClr val="002060"/>
                </a:solidFill>
                <a:cs typeface="Times New Roman" panose="02020603050405020304" pitchFamily="18" charset="0"/>
              </a:rPr>
              <a:t>These scales, e.g., 1 to 5, or 1 to 10, just indicate a relative order of things – they do not represent actual units of measurement</a:t>
            </a:r>
            <a:endParaRPr lang="en-IE" sz="1600" b="0" dirty="0">
              <a:solidFill>
                <a:srgbClr val="002060"/>
              </a:solidFill>
              <a:cs typeface="Times New Roman" panose="02020603050405020304" pitchFamily="18" charset="0"/>
            </a:endParaRPr>
          </a:p>
          <a:p>
            <a:pPr eaLnBrk="1" hangingPunct="1"/>
            <a:r>
              <a:rPr lang="en-GB" sz="1600" b="0" dirty="0">
                <a:solidFill>
                  <a:srgbClr val="002060"/>
                </a:solidFill>
                <a:cs typeface="Times New Roman" panose="02020603050405020304" pitchFamily="18" charset="0"/>
              </a:rPr>
              <a:t>The magnitude of the individual values is not meaningful in a numerical sense (</a:t>
            </a:r>
            <a:r>
              <a:rPr lang="en-US" sz="1600" b="0" dirty="0" err="1">
                <a:solidFill>
                  <a:srgbClr val="002060"/>
                </a:solidFill>
                <a:cs typeface="Times New Roman" panose="02020603050405020304" pitchFamily="18" charset="0"/>
              </a:rPr>
              <a:t>Conrow</a:t>
            </a:r>
            <a:r>
              <a:rPr lang="en-US" sz="1600" b="0" dirty="0">
                <a:solidFill>
                  <a:srgbClr val="002060"/>
                </a:solidFill>
                <a:cs typeface="Times New Roman" panose="02020603050405020304" pitchFamily="18" charset="0"/>
              </a:rPr>
              <a:t>, 2003)</a:t>
            </a:r>
          </a:p>
          <a:p>
            <a:pPr eaLnBrk="1" hangingPunct="1"/>
            <a:r>
              <a:rPr lang="en-US" sz="1600" b="0" dirty="0">
                <a:solidFill>
                  <a:srgbClr val="002060"/>
                </a:solidFill>
                <a:cs typeface="Times New Roman" panose="02020603050405020304" pitchFamily="18" charset="0"/>
              </a:rPr>
              <a:t>Such scales are inherently subjective, and one should exercise caution when using them</a:t>
            </a:r>
          </a:p>
          <a:p>
            <a:pPr eaLnBrk="1" hangingPunct="1"/>
            <a:r>
              <a:rPr lang="en-GB" sz="1600" b="0" dirty="0">
                <a:solidFill>
                  <a:srgbClr val="002060"/>
                </a:solidFill>
                <a:cs typeface="Times New Roman" panose="02020603050405020304" pitchFamily="18" charset="0"/>
              </a:rPr>
              <a:t>Consider the Probability of Occurrence scale on the right: </a:t>
            </a:r>
          </a:p>
          <a:p>
            <a:pPr lvl="1" eaLnBrk="1" hangingPunct="1"/>
            <a:r>
              <a:rPr lang="en-GB" sz="1600" b="0" dirty="0">
                <a:solidFill>
                  <a:srgbClr val="002060"/>
                </a:solidFill>
                <a:cs typeface="Times New Roman" panose="02020603050405020304" pitchFamily="18" charset="0"/>
              </a:rPr>
              <a:t>A Probability of Occurrence of 4 is of course higher than a Probability of Occurrence of 2, but it is not necessarily twice as high</a:t>
            </a:r>
          </a:p>
          <a:p>
            <a:pPr eaLnBrk="1" hangingPunct="1"/>
            <a:endParaRPr lang="en-GB" sz="1600" b="0" dirty="0">
              <a:solidFill>
                <a:srgbClr val="002060"/>
              </a:solidFill>
              <a:cs typeface="Times New Roman" panose="02020603050405020304" pitchFamily="18" charset="0"/>
            </a:endParaRPr>
          </a:p>
        </p:txBody>
      </p:sp>
      <p:sp>
        <p:nvSpPr>
          <p:cNvPr id="270340" name="Rectangle 1027"/>
          <p:cNvSpPr>
            <a:spLocks noGrp="1" noChangeArrowheads="1"/>
          </p:cNvSpPr>
          <p:nvPr>
            <p:ph type="title"/>
          </p:nvPr>
        </p:nvSpPr>
        <p:spPr>
          <a:xfrm>
            <a:off x="2932584" y="449495"/>
            <a:ext cx="6012667" cy="648157"/>
          </a:xfrm>
          <a:noFill/>
        </p:spPr>
        <p:txBody>
          <a:bodyPr vert="horz" wrap="square" lIns="98213" tIns="49107" rIns="98213" bIns="49107" numCol="1" anchor="ctr" anchorCtr="0" compatLnSpc="1">
            <a:prstTxWarp prst="textNoShape">
              <a:avLst/>
            </a:prstTxWarp>
            <a:normAutofit fontScale="90000"/>
          </a:bodyPr>
          <a:lstStyle/>
          <a:p>
            <a:pPr algn="l"/>
            <a:r>
              <a:rPr lang="en-IE" altLang="en-US" sz="2800" dirty="0">
                <a:ea typeface="ＭＳ Ｐゴシック" panose="020B0600070205080204" pitchFamily="34" charset="-128"/>
              </a:rPr>
              <a:t>Subjectivity in Risk </a:t>
            </a:r>
            <a:r>
              <a:rPr lang="en-IE" sz="2800" dirty="0">
                <a:ea typeface="ＭＳ Ｐゴシック" panose="020B0600070205080204" pitchFamily="34" charset="-128"/>
              </a:rPr>
              <a:t>Scoring Scales/Models</a:t>
            </a:r>
            <a:endParaRPr lang="en-IE" altLang="en-US" sz="2800" dirty="0">
              <a:ea typeface="ＭＳ Ｐゴシック" panose="020B0600070205080204" pitchFamily="34" charset="-128"/>
            </a:endParaRPr>
          </a:p>
        </p:txBody>
      </p:sp>
      <p:sp>
        <p:nvSpPr>
          <p:cNvPr id="11" name="Slide Number Placeholder 3">
            <a:extLst>
              <a:ext uri="{FF2B5EF4-FFF2-40B4-BE49-F238E27FC236}">
                <a16:creationId xmlns:a16="http://schemas.microsoft.com/office/drawing/2014/main" id="{4D4E4023-5B1E-49DA-9FC3-AF0084C2D2CC}"/>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39</a:t>
            </a:fld>
            <a:endParaRPr lang="en-US" altLang="en-US" sz="960" dirty="0">
              <a:solidFill>
                <a:srgbClr val="595959"/>
              </a:solidFill>
            </a:endParaRPr>
          </a:p>
        </p:txBody>
      </p:sp>
      <p:sp>
        <p:nvSpPr>
          <p:cNvPr id="16" name="Rectangle 6">
            <a:extLst>
              <a:ext uri="{FF2B5EF4-FFF2-40B4-BE49-F238E27FC236}">
                <a16:creationId xmlns:a16="http://schemas.microsoft.com/office/drawing/2014/main" id="{DC770474-20FE-0757-7481-446DF68992E5}"/>
              </a:ext>
            </a:extLst>
          </p:cNvPr>
          <p:cNvSpPr>
            <a:spLocks noChangeArrowheads="1"/>
          </p:cNvSpPr>
          <p:nvPr/>
        </p:nvSpPr>
        <p:spPr bwMode="auto">
          <a:xfrm>
            <a:off x="3776663" y="2882741"/>
            <a:ext cx="97536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a:defRPr>
                <a:solidFill>
                  <a:schemeClr val="tx1"/>
                </a:solidFill>
                <a:latin typeface="Arial" panose="020B0604020202020204" pitchFamily="34" charset="0"/>
              </a:defRPr>
            </a:lvl1pPr>
            <a:lvl2pPr marL="457200" eaLnBrk="0">
              <a:defRPr>
                <a:solidFill>
                  <a:schemeClr val="tx1"/>
                </a:solidFill>
                <a:latin typeface="Arial" panose="020B0604020202020204" pitchFamily="34" charset="0"/>
              </a:defRPr>
            </a:lvl2pPr>
            <a:lvl3pPr marL="914400" eaLnBrk="0">
              <a:defRPr>
                <a:solidFill>
                  <a:schemeClr val="tx1"/>
                </a:solidFill>
                <a:latin typeface="Arial" panose="020B0604020202020204" pitchFamily="34" charset="0"/>
              </a:defRPr>
            </a:lvl3pPr>
            <a:lvl4pPr marL="1371600" eaLnBrk="0">
              <a:defRPr>
                <a:solidFill>
                  <a:schemeClr val="tx1"/>
                </a:solidFill>
                <a:latin typeface="Arial" panose="020B0604020202020204" pitchFamily="34" charset="0"/>
              </a:defRPr>
            </a:lvl4pPr>
            <a:lvl5pPr marL="1828800" eaLnBrk="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 name="Rectangle 7">
            <a:extLst>
              <a:ext uri="{FF2B5EF4-FFF2-40B4-BE49-F238E27FC236}">
                <a16:creationId xmlns:a16="http://schemas.microsoft.com/office/drawing/2014/main" id="{CCB835A6-4FAA-1A92-462E-111B256E8D38}"/>
              </a:ext>
            </a:extLst>
          </p:cNvPr>
          <p:cNvSpPr>
            <a:spLocks noChangeArrowheads="1"/>
          </p:cNvSpPr>
          <p:nvPr/>
        </p:nvSpPr>
        <p:spPr bwMode="auto">
          <a:xfrm>
            <a:off x="6788496" y="2860675"/>
            <a:ext cx="97536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a:defRPr>
                <a:solidFill>
                  <a:schemeClr val="tx1"/>
                </a:solidFill>
                <a:latin typeface="Arial" panose="020B0604020202020204" pitchFamily="34" charset="0"/>
              </a:defRPr>
            </a:lvl1pPr>
            <a:lvl2pPr marL="457200" eaLnBrk="0">
              <a:defRPr>
                <a:solidFill>
                  <a:schemeClr val="tx1"/>
                </a:solidFill>
                <a:latin typeface="Arial" panose="020B0604020202020204" pitchFamily="34" charset="0"/>
              </a:defRPr>
            </a:lvl2pPr>
            <a:lvl3pPr marL="914400" eaLnBrk="0">
              <a:defRPr>
                <a:solidFill>
                  <a:schemeClr val="tx1"/>
                </a:solidFill>
                <a:latin typeface="Arial" panose="020B0604020202020204" pitchFamily="34" charset="0"/>
              </a:defRPr>
            </a:lvl3pPr>
            <a:lvl4pPr marL="1371600" eaLnBrk="0">
              <a:defRPr>
                <a:solidFill>
                  <a:schemeClr val="tx1"/>
                </a:solidFill>
                <a:latin typeface="Arial" panose="020B0604020202020204" pitchFamily="34" charset="0"/>
              </a:defRPr>
            </a:lvl4pPr>
            <a:lvl5pPr marL="1828800" eaLnBrk="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2" name="Table 4">
            <a:extLst>
              <a:ext uri="{FF2B5EF4-FFF2-40B4-BE49-F238E27FC236}">
                <a16:creationId xmlns:a16="http://schemas.microsoft.com/office/drawing/2014/main" id="{55927B8B-2364-1BDD-C011-0459F1EC15B3}"/>
              </a:ext>
            </a:extLst>
          </p:cNvPr>
          <p:cNvGraphicFramePr>
            <a:graphicFrameLocks noGrp="1"/>
          </p:cNvGraphicFramePr>
          <p:nvPr>
            <p:extLst>
              <p:ext uri="{D42A27DB-BD31-4B8C-83A1-F6EECF244321}">
                <p14:modId xmlns:p14="http://schemas.microsoft.com/office/powerpoint/2010/main" val="1868639073"/>
              </p:ext>
            </p:extLst>
          </p:nvPr>
        </p:nvGraphicFramePr>
        <p:xfrm>
          <a:off x="6749008" y="2145432"/>
          <a:ext cx="2520280" cy="2346960"/>
        </p:xfrm>
        <a:graphic>
          <a:graphicData uri="http://schemas.openxmlformats.org/drawingml/2006/table">
            <a:tbl>
              <a:tblPr firstRow="1" bandRow="1">
                <a:tableStyleId>{21E4AEA4-8DFA-4A89-87EB-49C32662AFE0}</a:tableStyleId>
              </a:tblPr>
              <a:tblGrid>
                <a:gridCol w="369292">
                  <a:extLst>
                    <a:ext uri="{9D8B030D-6E8A-4147-A177-3AD203B41FA5}">
                      <a16:colId xmlns:a16="http://schemas.microsoft.com/office/drawing/2014/main" val="927822445"/>
                    </a:ext>
                  </a:extLst>
                </a:gridCol>
                <a:gridCol w="2150988">
                  <a:extLst>
                    <a:ext uri="{9D8B030D-6E8A-4147-A177-3AD203B41FA5}">
                      <a16:colId xmlns:a16="http://schemas.microsoft.com/office/drawing/2014/main" val="1112031814"/>
                    </a:ext>
                  </a:extLst>
                </a:gridCol>
              </a:tblGrid>
              <a:tr h="511283">
                <a:tc>
                  <a:txBody>
                    <a:bodyPr/>
                    <a:lstStyle/>
                    <a:p>
                      <a:pPr algn="ctr"/>
                      <a:endParaRPr lang="en-IE" sz="1400"/>
                    </a:p>
                  </a:txBody>
                  <a:tcPr/>
                </a:tc>
                <a:tc>
                  <a:txBody>
                    <a:bodyPr/>
                    <a:lstStyle/>
                    <a:p>
                      <a:pPr algn="ctr"/>
                      <a:r>
                        <a:rPr lang="en-IE" sz="1400" dirty="0"/>
                        <a:t>Probability of Occurrence</a:t>
                      </a:r>
                    </a:p>
                  </a:txBody>
                  <a:tcPr/>
                </a:tc>
                <a:extLst>
                  <a:ext uri="{0D108BD9-81ED-4DB2-BD59-A6C34878D82A}">
                    <a16:rowId xmlns:a16="http://schemas.microsoft.com/office/drawing/2014/main" val="4210423312"/>
                  </a:ext>
                </a:extLst>
              </a:tr>
              <a:tr h="365760">
                <a:tc>
                  <a:txBody>
                    <a:bodyPr/>
                    <a:lstStyle/>
                    <a:p>
                      <a:pPr algn="ctr"/>
                      <a:r>
                        <a:rPr lang="en-IE" sz="1400" dirty="0"/>
                        <a:t>5</a:t>
                      </a:r>
                    </a:p>
                  </a:txBody>
                  <a:tcPr/>
                </a:tc>
                <a:tc>
                  <a:txBody>
                    <a:bodyPr/>
                    <a:lstStyle/>
                    <a:p>
                      <a:pPr algn="ctr"/>
                      <a:r>
                        <a:rPr lang="en-IE" sz="1400" dirty="0"/>
                        <a:t>Highest</a:t>
                      </a:r>
                    </a:p>
                  </a:txBody>
                  <a:tcPr/>
                </a:tc>
                <a:extLst>
                  <a:ext uri="{0D108BD9-81ED-4DB2-BD59-A6C34878D82A}">
                    <a16:rowId xmlns:a16="http://schemas.microsoft.com/office/drawing/2014/main" val="3082788008"/>
                  </a:ext>
                </a:extLst>
              </a:tr>
              <a:tr h="365760">
                <a:tc>
                  <a:txBody>
                    <a:bodyPr/>
                    <a:lstStyle/>
                    <a:p>
                      <a:pPr algn="ctr"/>
                      <a:r>
                        <a:rPr lang="en-IE" sz="1400" dirty="0"/>
                        <a:t>4</a:t>
                      </a:r>
                    </a:p>
                  </a:txBody>
                  <a:tcPr/>
                </a:tc>
                <a:tc>
                  <a:txBody>
                    <a:bodyPr/>
                    <a:lstStyle/>
                    <a:p>
                      <a:pPr algn="ctr"/>
                      <a:endParaRPr lang="en-IE" sz="1400" dirty="0"/>
                    </a:p>
                  </a:txBody>
                  <a:tcPr/>
                </a:tc>
                <a:extLst>
                  <a:ext uri="{0D108BD9-81ED-4DB2-BD59-A6C34878D82A}">
                    <a16:rowId xmlns:a16="http://schemas.microsoft.com/office/drawing/2014/main" val="1406334127"/>
                  </a:ext>
                </a:extLst>
              </a:tr>
              <a:tr h="365760">
                <a:tc>
                  <a:txBody>
                    <a:bodyPr/>
                    <a:lstStyle/>
                    <a:p>
                      <a:pPr algn="ctr"/>
                      <a:r>
                        <a:rPr lang="en-IE" sz="1400" dirty="0"/>
                        <a:t>3</a:t>
                      </a:r>
                    </a:p>
                  </a:txBody>
                  <a:tcPr/>
                </a:tc>
                <a:tc>
                  <a:txBody>
                    <a:bodyPr/>
                    <a:lstStyle/>
                    <a:p>
                      <a:pPr algn="ctr"/>
                      <a:endParaRPr lang="en-IE" sz="1400" dirty="0"/>
                    </a:p>
                  </a:txBody>
                  <a:tcPr/>
                </a:tc>
                <a:extLst>
                  <a:ext uri="{0D108BD9-81ED-4DB2-BD59-A6C34878D82A}">
                    <a16:rowId xmlns:a16="http://schemas.microsoft.com/office/drawing/2014/main" val="1676055551"/>
                  </a:ext>
                </a:extLst>
              </a:tr>
              <a:tr h="365760">
                <a:tc>
                  <a:txBody>
                    <a:bodyPr/>
                    <a:lstStyle/>
                    <a:p>
                      <a:pPr algn="ctr"/>
                      <a:r>
                        <a:rPr lang="en-IE" sz="1400" dirty="0"/>
                        <a:t>2</a:t>
                      </a:r>
                    </a:p>
                  </a:txBody>
                  <a:tcPr/>
                </a:tc>
                <a:tc>
                  <a:txBody>
                    <a:bodyPr/>
                    <a:lstStyle/>
                    <a:p>
                      <a:pPr algn="ctr"/>
                      <a:endParaRPr lang="en-IE" sz="1400" dirty="0"/>
                    </a:p>
                  </a:txBody>
                  <a:tcPr/>
                </a:tc>
                <a:extLst>
                  <a:ext uri="{0D108BD9-81ED-4DB2-BD59-A6C34878D82A}">
                    <a16:rowId xmlns:a16="http://schemas.microsoft.com/office/drawing/2014/main" val="2183882226"/>
                  </a:ext>
                </a:extLst>
              </a:tr>
              <a:tr h="365760">
                <a:tc>
                  <a:txBody>
                    <a:bodyPr/>
                    <a:lstStyle/>
                    <a:p>
                      <a:pPr algn="ctr"/>
                      <a:r>
                        <a:rPr lang="en-IE" sz="1400" dirty="0"/>
                        <a:t>1</a:t>
                      </a:r>
                    </a:p>
                  </a:txBody>
                  <a:tcPr/>
                </a:tc>
                <a:tc>
                  <a:txBody>
                    <a:bodyPr/>
                    <a:lstStyle/>
                    <a:p>
                      <a:pPr algn="ctr"/>
                      <a:r>
                        <a:rPr lang="en-IE" sz="1400" dirty="0"/>
                        <a:t>Lowest</a:t>
                      </a:r>
                    </a:p>
                  </a:txBody>
                  <a:tcPr/>
                </a:tc>
                <a:extLst>
                  <a:ext uri="{0D108BD9-81ED-4DB2-BD59-A6C34878D82A}">
                    <a16:rowId xmlns:a16="http://schemas.microsoft.com/office/drawing/2014/main" val="3379641533"/>
                  </a:ext>
                </a:extLst>
              </a:tr>
            </a:tbl>
          </a:graphicData>
        </a:graphic>
      </p:graphicFrame>
      <p:sp>
        <p:nvSpPr>
          <p:cNvPr id="5" name="Arrow: Up-Down 4">
            <a:extLst>
              <a:ext uri="{FF2B5EF4-FFF2-40B4-BE49-F238E27FC236}">
                <a16:creationId xmlns:a16="http://schemas.microsoft.com/office/drawing/2014/main" id="{CA805702-FA18-70E5-58A3-69764BE0C524}"/>
              </a:ext>
            </a:extLst>
          </p:cNvPr>
          <p:cNvSpPr/>
          <p:nvPr/>
        </p:nvSpPr>
        <p:spPr bwMode="auto">
          <a:xfrm>
            <a:off x="8045152" y="3009528"/>
            <a:ext cx="288032" cy="1080120"/>
          </a:xfrm>
          <a:prstGeom prst="upDownArrow">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0" i="0" u="none" strike="noStrike" normalizeH="0" baseline="0">
              <a:ln w="0"/>
              <a:solidFill>
                <a:schemeClr val="accent1"/>
              </a:solidFill>
              <a:effectLst>
                <a:outerShdw blurRad="38100" dist="25400" dir="5400000" algn="ctr" rotWithShape="0">
                  <a:srgbClr val="6E747A">
                    <a:alpha val="43000"/>
                  </a:srgbClr>
                </a:outerShdw>
              </a:effectLst>
              <a:latin typeface="Arial" charset="0"/>
              <a:cs typeface="Lucida Sans Unicode" charset="0"/>
            </a:endParaRPr>
          </a:p>
        </p:txBody>
      </p:sp>
      <p:sp>
        <p:nvSpPr>
          <p:cNvPr id="6" name="AutoShape 8" descr="Our Rating System | He Said, She Said Movie Reviews">
            <a:extLst>
              <a:ext uri="{FF2B5EF4-FFF2-40B4-BE49-F238E27FC236}">
                <a16:creationId xmlns:a16="http://schemas.microsoft.com/office/drawing/2014/main" id="{B8A278D4-9497-A21B-1AB4-30204C0D0B7F}"/>
              </a:ext>
            </a:extLst>
          </p:cNvPr>
          <p:cNvSpPr>
            <a:spLocks noChangeAspect="1" noChangeArrowheads="1"/>
          </p:cNvSpPr>
          <p:nvPr/>
        </p:nvSpPr>
        <p:spPr bwMode="auto">
          <a:xfrm>
            <a:off x="4724400" y="35052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sp>
        <p:nvSpPr>
          <p:cNvPr id="17" name="Rectangle: Folded Corner 16">
            <a:extLst>
              <a:ext uri="{FF2B5EF4-FFF2-40B4-BE49-F238E27FC236}">
                <a16:creationId xmlns:a16="http://schemas.microsoft.com/office/drawing/2014/main" id="{4C066C68-B7CD-2104-22B8-C1AED6CDD7F1}"/>
              </a:ext>
            </a:extLst>
          </p:cNvPr>
          <p:cNvSpPr/>
          <p:nvPr/>
        </p:nvSpPr>
        <p:spPr bwMode="auto">
          <a:xfrm>
            <a:off x="412304" y="5313784"/>
            <a:ext cx="8928991" cy="1368039"/>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19" name="Inhaltsplatzhalter 2">
            <a:extLst>
              <a:ext uri="{FF2B5EF4-FFF2-40B4-BE49-F238E27FC236}">
                <a16:creationId xmlns:a16="http://schemas.microsoft.com/office/drawing/2014/main" id="{22DAA60E-A32A-DB01-DDA0-BA176B99FFDB}"/>
              </a:ext>
            </a:extLst>
          </p:cNvPr>
          <p:cNvSpPr txBox="1">
            <a:spLocks/>
          </p:cNvSpPr>
          <p:nvPr/>
        </p:nvSpPr>
        <p:spPr bwMode="auto">
          <a:xfrm>
            <a:off x="664330" y="5457800"/>
            <a:ext cx="8424937" cy="1358347"/>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dk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dk1"/>
                </a:solidFill>
                <a:latin typeface="+mn-lt"/>
                <a:ea typeface="+mn-ea"/>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dk1"/>
                </a:solidFill>
                <a:latin typeface="+mn-lt"/>
                <a:ea typeface="+mn-ea"/>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9pPr>
          </a:lstStyle>
          <a:p>
            <a:pPr marL="0" indent="0">
              <a:lnSpc>
                <a:spcPct val="100000"/>
              </a:lnSpc>
              <a:buFont typeface="Wingdings" pitchFamily="2" charset="2"/>
              <a:buNone/>
            </a:pPr>
            <a:r>
              <a:rPr lang="en-IE" sz="1600" kern="0" dirty="0">
                <a:latin typeface="Arial" charset="0"/>
                <a:ea typeface="Arial" charset="0"/>
                <a:cs typeface="Arial" charset="0"/>
              </a:rPr>
              <a:t>Movie ratings based on </a:t>
            </a:r>
            <a:r>
              <a:rPr lang="en-IE" sz="1600" u="sng" kern="0" dirty="0">
                <a:latin typeface="Arial" charset="0"/>
                <a:ea typeface="Arial" charset="0"/>
                <a:cs typeface="Arial" charset="0"/>
              </a:rPr>
              <a:t>Stars</a:t>
            </a:r>
            <a:r>
              <a:rPr lang="en-IE" sz="1600" kern="0" dirty="0">
                <a:latin typeface="Arial" charset="0"/>
                <a:ea typeface="Arial" charset="0"/>
                <a:cs typeface="Arial" charset="0"/>
              </a:rPr>
              <a:t> are an everyday example of an Ordinal Scale</a:t>
            </a:r>
          </a:p>
          <a:p>
            <a:pPr>
              <a:lnSpc>
                <a:spcPct val="100000"/>
              </a:lnSpc>
            </a:pPr>
            <a:r>
              <a:rPr lang="en-IE" sz="1600" b="0" kern="0" dirty="0">
                <a:latin typeface="Arial" charset="0"/>
                <a:ea typeface="Arial" charset="0"/>
                <a:cs typeface="Arial" charset="0"/>
              </a:rPr>
              <a:t>Movie A has a 4-star rating, Movie B has a 2-star rating</a:t>
            </a:r>
          </a:p>
          <a:p>
            <a:pPr>
              <a:lnSpc>
                <a:spcPct val="100000"/>
              </a:lnSpc>
            </a:pPr>
            <a:r>
              <a:rPr lang="en-IE" sz="1600" b="0" kern="0" dirty="0">
                <a:latin typeface="Arial" charset="0"/>
                <a:ea typeface="Arial" charset="0"/>
                <a:cs typeface="Arial" charset="0"/>
              </a:rPr>
              <a:t>Is Movie A twice as good as Movie B???</a:t>
            </a:r>
          </a:p>
        </p:txBody>
      </p:sp>
      <p:pic>
        <p:nvPicPr>
          <p:cNvPr id="7170" name="Picture 2" descr="Star Rating 4 Of 5 - 4 Stars Transparent Background Transparent PNG -  1011x215 - Free Download on NicePNG">
            <a:extLst>
              <a:ext uri="{FF2B5EF4-FFF2-40B4-BE49-F238E27FC236}">
                <a16:creationId xmlns:a16="http://schemas.microsoft.com/office/drawing/2014/main" id="{077B3D60-F54C-7BC3-23B3-D3AD9F4E62B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37040" y="6033864"/>
            <a:ext cx="1512168" cy="364777"/>
          </a:xfrm>
          <a:prstGeom prst="rect">
            <a:avLst/>
          </a:prstGeom>
          <a:noFill/>
          <a:ln w="28575">
            <a:solidFill>
              <a:srgbClr val="0000FF"/>
            </a:solidFill>
          </a:ln>
          <a:extLst>
            <a:ext uri="{909E8E84-426E-40DD-AFC4-6F175D3DCCD1}">
              <a14:hiddenFill xmlns:a14="http://schemas.microsoft.com/office/drawing/2010/main">
                <a:solidFill>
                  <a:srgbClr val="FFFFFF"/>
                </a:solidFill>
              </a14:hiddenFill>
            </a:ext>
          </a:extLst>
        </p:spPr>
      </p:pic>
      <p:sp>
        <p:nvSpPr>
          <p:cNvPr id="3" name="Rectangle 3">
            <a:extLst>
              <a:ext uri="{FF2B5EF4-FFF2-40B4-BE49-F238E27FC236}">
                <a16:creationId xmlns:a16="http://schemas.microsoft.com/office/drawing/2014/main" id="{E077E470-C4FF-721E-3FBD-2962C24A58F6}"/>
              </a:ext>
            </a:extLst>
          </p:cNvPr>
          <p:cNvSpPr>
            <a:spLocks noChangeArrowheads="1"/>
          </p:cNvSpPr>
          <p:nvPr/>
        </p:nvSpPr>
        <p:spPr bwMode="auto">
          <a:xfrm>
            <a:off x="388168" y="6825952"/>
            <a:ext cx="830505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a:tabLst>
                <a:tab pos="228600" algn="l"/>
                <a:tab pos="457200" algn="l"/>
              </a:tabLst>
              <a:defRPr>
                <a:solidFill>
                  <a:schemeClr val="tx1"/>
                </a:solidFill>
                <a:latin typeface="Arial" panose="020B0604020202020204" pitchFamily="34" charset="0"/>
              </a:defRPr>
            </a:lvl1pPr>
            <a:lvl2pPr marL="457200" eaLnBrk="0">
              <a:tabLst>
                <a:tab pos="228600" algn="l"/>
                <a:tab pos="457200" algn="l"/>
              </a:tabLst>
              <a:defRPr>
                <a:solidFill>
                  <a:schemeClr val="tx1"/>
                </a:solidFill>
                <a:latin typeface="Arial" panose="020B0604020202020204" pitchFamily="34" charset="0"/>
              </a:defRPr>
            </a:lvl2pPr>
            <a:lvl3pPr marL="914400" eaLnBrk="0">
              <a:tabLst>
                <a:tab pos="228600" algn="l"/>
                <a:tab pos="457200" algn="l"/>
              </a:tabLst>
              <a:defRPr>
                <a:solidFill>
                  <a:schemeClr val="tx1"/>
                </a:solidFill>
                <a:latin typeface="Arial" panose="020B0604020202020204" pitchFamily="34" charset="0"/>
              </a:defRPr>
            </a:lvl3pPr>
            <a:lvl4pPr marL="1371600" eaLnBrk="0">
              <a:tabLst>
                <a:tab pos="228600" algn="l"/>
                <a:tab pos="457200" algn="l"/>
              </a:tabLst>
              <a:defRPr>
                <a:solidFill>
                  <a:schemeClr val="tx1"/>
                </a:solidFill>
                <a:latin typeface="Arial" panose="020B0604020202020204" pitchFamily="34" charset="0"/>
              </a:defRPr>
            </a:lvl4pPr>
            <a:lvl5pPr marL="1828800" eaLnBrk="0">
              <a:tabLst>
                <a:tab pos="228600" algn="l"/>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tab pos="228600" algn="l"/>
                <a:tab pos="457200" algn="l"/>
              </a:tabLst>
            </a:pPr>
            <a:r>
              <a:rPr kumimoji="0" lang="en-GB" altLang="en-US" sz="1200"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Ref. </a:t>
            </a:r>
            <a:r>
              <a:rPr lang="en-US" sz="1200" b="0" i="1" dirty="0" err="1"/>
              <a:t>Conrow</a:t>
            </a:r>
            <a:r>
              <a:rPr lang="en-US" sz="1200" b="0" i="1" dirty="0"/>
              <a:t>, E. H., Effective Risk Management: Some Keys to Success, 2nd Edition, 2003, </a:t>
            </a:r>
            <a:r>
              <a:rPr lang="en-GB" sz="1200" b="0" i="1" dirty="0"/>
              <a:t>General Publication Series, American Institute of Aeronautics and Astronautics</a:t>
            </a:r>
            <a:endParaRPr lang="en-IE" sz="1200" b="0" i="1" dirty="0"/>
          </a:p>
        </p:txBody>
      </p:sp>
    </p:spTree>
    <p:extLst>
      <p:ext uri="{BB962C8B-B14F-4D97-AF65-F5344CB8AC3E}">
        <p14:creationId xmlns:p14="http://schemas.microsoft.com/office/powerpoint/2010/main" val="2199061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4592" y="561256"/>
            <a:ext cx="6512498" cy="768085"/>
          </a:xfrm>
        </p:spPr>
        <p:txBody>
          <a:bodyPr/>
          <a:lstStyle/>
          <a:p>
            <a:pPr algn="l"/>
            <a:r>
              <a:rPr lang="en-US" sz="2800" b="1" i="0" dirty="0">
                <a:effectLst/>
              </a:rPr>
              <a:t>Subjectivity in QRM –                                                              Key </a:t>
            </a:r>
            <a:r>
              <a:rPr lang="en-US" sz="2800" dirty="0"/>
              <a:t>Points from ICH Q9(R1)</a:t>
            </a:r>
            <a:br>
              <a:rPr lang="en-US" sz="1400" b="0" i="0" dirty="0">
                <a:solidFill>
                  <a:srgbClr val="000000"/>
                </a:solidFill>
                <a:effectLst/>
                <a:latin typeface="Times New Roman" panose="02020603050405020304" pitchFamily="18" charset="0"/>
              </a:rPr>
            </a:br>
            <a:endParaRPr lang="en-US" sz="1800" dirty="0"/>
          </a:p>
        </p:txBody>
      </p:sp>
      <p:sp>
        <p:nvSpPr>
          <p:cNvPr id="4" name="Slide Number Placeholder 3">
            <a:extLst>
              <a:ext uri="{FF2B5EF4-FFF2-40B4-BE49-F238E27FC236}">
                <a16:creationId xmlns:a16="http://schemas.microsoft.com/office/drawing/2014/main" id="{C684D933-0BBA-4415-82B1-52385DD24C01}"/>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a:solidFill>
                  <a:srgbClr val="595959"/>
                </a:solidFill>
              </a:rPr>
              <a:pPr algn="ctr" defTabSz="731542" eaLnBrk="1" hangingPunct="1"/>
              <a:t>4</a:t>
            </a:fld>
            <a:endParaRPr lang="en-US" altLang="en-US" sz="960" dirty="0">
              <a:solidFill>
                <a:srgbClr val="595959"/>
              </a:solidFill>
            </a:endParaRPr>
          </a:p>
        </p:txBody>
      </p:sp>
      <p:sp>
        <p:nvSpPr>
          <p:cNvPr id="7" name="TextBox 6">
            <a:extLst>
              <a:ext uri="{FF2B5EF4-FFF2-40B4-BE49-F238E27FC236}">
                <a16:creationId xmlns:a16="http://schemas.microsoft.com/office/drawing/2014/main" id="{806978C2-5037-0E04-35DF-53621F4496F5}"/>
              </a:ext>
            </a:extLst>
          </p:cNvPr>
          <p:cNvSpPr txBox="1"/>
          <p:nvPr/>
        </p:nvSpPr>
        <p:spPr bwMode="auto">
          <a:xfrm>
            <a:off x="373064" y="1497360"/>
            <a:ext cx="9184256" cy="3679170"/>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nSpc>
                <a:spcPct val="81000"/>
              </a:lnSpc>
              <a:tabLst>
                <a:tab pos="723900" algn="l"/>
                <a:tab pos="1447800" algn="l"/>
                <a:tab pos="2171700" algn="l"/>
                <a:tab pos="2895600" algn="l"/>
                <a:tab pos="3619500" algn="l"/>
                <a:tab pos="4343400" algn="l"/>
                <a:tab pos="5067300" algn="l"/>
                <a:tab pos="5791200" algn="l"/>
              </a:tabLst>
            </a:pPr>
            <a:r>
              <a:rPr lang="en-US" sz="2000" dirty="0">
                <a:solidFill>
                  <a:srgbClr val="0070C0"/>
                </a:solidFill>
                <a:latin typeface="+mn-lt"/>
                <a:cs typeface="Calibri"/>
              </a:rPr>
              <a:t>Question:</a:t>
            </a:r>
            <a:r>
              <a:rPr lang="en-US" sz="2000" b="0" dirty="0">
                <a:solidFill>
                  <a:srgbClr val="0070C0"/>
                </a:solidFill>
                <a:latin typeface="+mn-lt"/>
                <a:cs typeface="Calibri"/>
              </a:rPr>
              <a:t>​</a:t>
            </a:r>
            <a:endParaRPr lang="en-US" dirty="0">
              <a:latin typeface="+mn-lt"/>
            </a:endParaRPr>
          </a:p>
          <a:p>
            <a:pPr>
              <a:lnSpc>
                <a:spcPct val="81000"/>
              </a:lnSpc>
              <a:tabLst>
                <a:tab pos="723900" algn="l"/>
                <a:tab pos="1447800" algn="l"/>
                <a:tab pos="2171700" algn="l"/>
                <a:tab pos="2895600" algn="l"/>
                <a:tab pos="3619500" algn="l"/>
                <a:tab pos="4343400" algn="l"/>
                <a:tab pos="5067300" algn="l"/>
                <a:tab pos="5791200" algn="l"/>
              </a:tabLst>
            </a:pPr>
            <a:endParaRPr lang="en-US" sz="2000" b="0" dirty="0">
              <a:solidFill>
                <a:srgbClr val="000000"/>
              </a:solidFill>
              <a:latin typeface="+mn-lt"/>
              <a:cs typeface="Calibri"/>
            </a:endParaRPr>
          </a:p>
          <a:p>
            <a:pPr algn="just">
              <a:lnSpc>
                <a:spcPct val="81000"/>
              </a:lnSpc>
              <a:tabLst>
                <a:tab pos="723900" algn="l"/>
                <a:tab pos="1447800" algn="l"/>
                <a:tab pos="2171700" algn="l"/>
                <a:tab pos="2895600" algn="l"/>
                <a:tab pos="3619500" algn="l"/>
                <a:tab pos="4343400" algn="l"/>
                <a:tab pos="5067300" algn="l"/>
                <a:tab pos="5791200" algn="l"/>
              </a:tabLst>
            </a:pPr>
            <a:r>
              <a:rPr lang="en-US" sz="2000" b="0" dirty="0">
                <a:solidFill>
                  <a:schemeClr val="tx1"/>
                </a:solidFill>
                <a:latin typeface="+mn-lt"/>
                <a:cs typeface="Calibri"/>
              </a:rPr>
              <a:t>The original (2005) version of ICH Q9 did not specifically address subjectivity in QRM. Why was the topic of subjectivity identified for elaboration in ICH Q9(R1)?</a:t>
            </a:r>
            <a:endParaRPr lang="en-US" dirty="0">
              <a:solidFill>
                <a:schemeClr val="tx1"/>
              </a:solidFill>
              <a:latin typeface="+mn-lt"/>
            </a:endParaRPr>
          </a:p>
          <a:p>
            <a:pPr algn="just">
              <a:lnSpc>
                <a:spcPct val="81000"/>
              </a:lnSpc>
              <a:tabLst>
                <a:tab pos="723900" algn="l"/>
                <a:tab pos="1447800" algn="l"/>
                <a:tab pos="2171700" algn="l"/>
                <a:tab pos="2895600" algn="l"/>
                <a:tab pos="3619500" algn="l"/>
                <a:tab pos="4343400" algn="l"/>
                <a:tab pos="5067300" algn="l"/>
                <a:tab pos="5791200" algn="l"/>
              </a:tabLst>
            </a:pPr>
            <a:endParaRPr lang="en-US" sz="2000" dirty="0">
              <a:solidFill>
                <a:schemeClr val="tx1"/>
              </a:solidFill>
              <a:latin typeface="+mn-lt"/>
              <a:cs typeface="Calibri"/>
            </a:endParaRPr>
          </a:p>
          <a:p>
            <a:pPr algn="just">
              <a:lnSpc>
                <a:spcPct val="81000"/>
              </a:lnSpc>
              <a:tabLst>
                <a:tab pos="723900" algn="l"/>
                <a:tab pos="1447800" algn="l"/>
                <a:tab pos="2171700" algn="l"/>
                <a:tab pos="2895600" algn="l"/>
                <a:tab pos="3619500" algn="l"/>
                <a:tab pos="4343400" algn="l"/>
                <a:tab pos="5067300" algn="l"/>
                <a:tab pos="5791200" algn="l"/>
              </a:tabLst>
            </a:pPr>
            <a:r>
              <a:rPr lang="en-US" sz="2000" dirty="0">
                <a:solidFill>
                  <a:schemeClr val="tx1"/>
                </a:solidFill>
                <a:latin typeface="+mn-lt"/>
                <a:cs typeface="Calibri"/>
              </a:rPr>
              <a:t>Answer:​</a:t>
            </a:r>
            <a:endParaRPr lang="en-US" dirty="0">
              <a:solidFill>
                <a:schemeClr val="tx1"/>
              </a:solidFill>
              <a:latin typeface="+mn-lt"/>
            </a:endParaRPr>
          </a:p>
          <a:p>
            <a:pPr algn="just">
              <a:lnSpc>
                <a:spcPct val="81000"/>
              </a:lnSpc>
              <a:tabLst>
                <a:tab pos="723900" algn="l"/>
                <a:tab pos="1447800" algn="l"/>
                <a:tab pos="2171700" algn="l"/>
                <a:tab pos="2895600" algn="l"/>
                <a:tab pos="3619500" algn="l"/>
                <a:tab pos="4343400" algn="l"/>
                <a:tab pos="5067300" algn="l"/>
                <a:tab pos="5791200" algn="l"/>
              </a:tabLst>
            </a:pPr>
            <a:endParaRPr lang="en-US" sz="2000" dirty="0">
              <a:solidFill>
                <a:schemeClr val="tx1"/>
              </a:solidFill>
              <a:latin typeface="+mn-lt"/>
              <a:cs typeface="Calibri"/>
            </a:endParaRPr>
          </a:p>
          <a:p>
            <a:pPr algn="just">
              <a:lnSpc>
                <a:spcPct val="81000"/>
              </a:lnSpc>
              <a:tabLst>
                <a:tab pos="723900" algn="l"/>
                <a:tab pos="1447800" algn="l"/>
                <a:tab pos="2171700" algn="l"/>
                <a:tab pos="2895600" algn="l"/>
                <a:tab pos="3619500" algn="l"/>
                <a:tab pos="4343400" algn="l"/>
                <a:tab pos="5067300" algn="l"/>
                <a:tab pos="5791200" algn="l"/>
              </a:tabLst>
            </a:pPr>
            <a:r>
              <a:rPr lang="en-US" sz="1800" dirty="0">
                <a:solidFill>
                  <a:schemeClr val="tx1"/>
                </a:solidFill>
                <a:latin typeface="+mn-lt"/>
                <a:cs typeface="Calibri"/>
              </a:rPr>
              <a:t>Highly subjective risk scoring methods and differences in how risks are assessed and how hazards, risks, and harms are perceived by different stakeholders can lead to varying levels of effectiveness in the management of risks.</a:t>
            </a:r>
            <a:r>
              <a:rPr lang="en-US" sz="1800" b="0" dirty="0">
                <a:solidFill>
                  <a:schemeClr val="tx1"/>
                </a:solidFill>
                <a:latin typeface="+mn-lt"/>
                <a:cs typeface="Calibri"/>
              </a:rPr>
              <a:t>(Ref. ICH Q9(R1) Concept Paper, November 2019) </a:t>
            </a:r>
          </a:p>
          <a:p>
            <a:pPr algn="just">
              <a:lnSpc>
                <a:spcPct val="81000"/>
              </a:lnSpc>
              <a:tabLst>
                <a:tab pos="723900" algn="l"/>
                <a:tab pos="1447800" algn="l"/>
                <a:tab pos="2171700" algn="l"/>
                <a:tab pos="2895600" algn="l"/>
                <a:tab pos="3619500" algn="l"/>
                <a:tab pos="4343400" algn="l"/>
                <a:tab pos="5067300" algn="l"/>
                <a:tab pos="5791200" algn="l"/>
              </a:tabLst>
            </a:pPr>
            <a:endParaRPr lang="en-US" sz="1800" dirty="0">
              <a:solidFill>
                <a:schemeClr val="tx1"/>
              </a:solidFill>
              <a:latin typeface="+mn-lt"/>
              <a:cs typeface="Calibri"/>
            </a:endParaRPr>
          </a:p>
          <a:p>
            <a:pPr algn="just">
              <a:lnSpc>
                <a:spcPct val="81000"/>
              </a:lnSpc>
              <a:tabLst>
                <a:tab pos="723900" algn="l"/>
                <a:tab pos="1447800" algn="l"/>
                <a:tab pos="2171700" algn="l"/>
                <a:tab pos="2895600" algn="l"/>
                <a:tab pos="3619500" algn="l"/>
                <a:tab pos="4343400" algn="l"/>
                <a:tab pos="5067300" algn="l"/>
                <a:tab pos="5791200" algn="l"/>
              </a:tabLst>
            </a:pPr>
            <a:r>
              <a:rPr lang="en-US" sz="1800" dirty="0">
                <a:solidFill>
                  <a:schemeClr val="tx1"/>
                </a:solidFill>
                <a:latin typeface="+mn-lt"/>
                <a:cs typeface="Calibri"/>
              </a:rPr>
              <a:t>Subjectivity can directly impact the effectiveness of risk management activities and the decisions made. Therefore, it is important that subjectivity is managed and minimized.  </a:t>
            </a:r>
            <a:r>
              <a:rPr lang="en-US" sz="1800" b="0" dirty="0">
                <a:solidFill>
                  <a:schemeClr val="tx1"/>
                </a:solidFill>
                <a:latin typeface="+mn-lt"/>
                <a:cs typeface="Calibri"/>
              </a:rPr>
              <a:t>(See ICH Q9(R1), Introduction)</a:t>
            </a:r>
            <a:endParaRPr lang="en-US" sz="4800" b="0" dirty="0">
              <a:solidFill>
                <a:schemeClr val="tx1"/>
              </a:solidFill>
              <a:latin typeface="+mn-lt"/>
            </a:endParaRPr>
          </a:p>
        </p:txBody>
      </p:sp>
    </p:spTree>
    <p:extLst>
      <p:ext uri="{BB962C8B-B14F-4D97-AF65-F5344CB8AC3E}">
        <p14:creationId xmlns:p14="http://schemas.microsoft.com/office/powerpoint/2010/main" val="11269730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1026"/>
          <p:cNvSpPr>
            <a:spLocks noGrp="1" noChangeArrowheads="1"/>
          </p:cNvSpPr>
          <p:nvPr>
            <p:ph type="body" idx="1"/>
          </p:nvPr>
        </p:nvSpPr>
        <p:spPr>
          <a:xfrm>
            <a:off x="268288" y="2001416"/>
            <a:ext cx="4104455" cy="4752476"/>
          </a:xfrm>
        </p:spPr>
        <p:txBody>
          <a:bodyPr>
            <a:normAutofit/>
          </a:bodyPr>
          <a:lstStyle/>
          <a:p>
            <a:pPr marL="0" indent="0" eaLnBrk="1" hangingPunct="1">
              <a:buNone/>
            </a:pPr>
            <a:r>
              <a:rPr lang="en-GB" sz="1600" dirty="0">
                <a:solidFill>
                  <a:srgbClr val="002060"/>
                </a:solidFill>
                <a:cs typeface="Times New Roman"/>
              </a:rPr>
              <a:t>See the rating scale shown on the right as an example:</a:t>
            </a:r>
            <a:endParaRPr lang="en-GB" altLang="en-US" sz="1600" dirty="0">
              <a:solidFill>
                <a:srgbClr val="002060"/>
              </a:solidFill>
              <a:cs typeface="Times New Roman"/>
            </a:endParaRPr>
          </a:p>
          <a:p>
            <a:pPr algn="just" eaLnBrk="1" hangingPunct="1"/>
            <a:r>
              <a:rPr lang="en-GB" altLang="en-US" sz="1600" b="0" dirty="0">
                <a:solidFill>
                  <a:srgbClr val="002060"/>
                </a:solidFill>
                <a:cs typeface="Times New Roman" panose="02020603050405020304" pitchFamily="18" charset="0"/>
              </a:rPr>
              <a:t>Such scales can be quite subjective </a:t>
            </a:r>
          </a:p>
          <a:p>
            <a:pPr algn="just" eaLnBrk="1" hangingPunct="1"/>
            <a:r>
              <a:rPr lang="en-GB" altLang="en-US" sz="1600" b="0" dirty="0">
                <a:solidFill>
                  <a:srgbClr val="002060"/>
                </a:solidFill>
                <a:cs typeface="Times New Roman" panose="02020603050405020304" pitchFamily="18" charset="0"/>
              </a:rPr>
              <a:t>A time range that goes from 1 week to a thousand years can be difficult to comprehend and apply, and data will likely not be available that expresses events in that way</a:t>
            </a:r>
          </a:p>
          <a:p>
            <a:pPr algn="just" eaLnBrk="1" hangingPunct="1"/>
            <a:r>
              <a:rPr lang="en-GB" altLang="en-US" sz="1600" b="0" dirty="0">
                <a:solidFill>
                  <a:srgbClr val="002060"/>
                </a:solidFill>
                <a:cs typeface="Times New Roman" panose="02020603050405020304" pitchFamily="18" charset="0"/>
              </a:rPr>
              <a:t>A person using such a scale may have a different understanding of what the word descriptors in the scale (e.g., occasional, rare) mean, versus what the scale indicates they mean</a:t>
            </a:r>
          </a:p>
          <a:p>
            <a:pPr algn="just" eaLnBrk="1" hangingPunct="1"/>
            <a:r>
              <a:rPr lang="en-GB" altLang="en-US" sz="1600" b="0" dirty="0">
                <a:solidFill>
                  <a:srgbClr val="002060"/>
                </a:solidFill>
                <a:cs typeface="Times New Roman" panose="02020603050405020304" pitchFamily="18" charset="0"/>
              </a:rPr>
              <a:t>The bottom four levels in this scale are </a:t>
            </a:r>
            <a:r>
              <a:rPr lang="en-GB" altLang="en-US" sz="1600" b="0" u="sng" dirty="0">
                <a:solidFill>
                  <a:srgbClr val="002060"/>
                </a:solidFill>
                <a:cs typeface="Times New Roman" panose="02020603050405020304" pitchFamily="18" charset="0"/>
              </a:rPr>
              <a:t>logarithmic</a:t>
            </a:r>
            <a:r>
              <a:rPr lang="en-GB" altLang="en-US" sz="1600" b="0" dirty="0">
                <a:solidFill>
                  <a:srgbClr val="002060"/>
                </a:solidFill>
                <a:cs typeface="Times New Roman" panose="02020603050405020304" pitchFamily="18" charset="0"/>
              </a:rPr>
              <a:t>, but the top two are not, and this can make the scale difficult to actually use in practice</a:t>
            </a:r>
          </a:p>
        </p:txBody>
      </p:sp>
      <p:sp>
        <p:nvSpPr>
          <p:cNvPr id="270340" name="Rectangle 1027"/>
          <p:cNvSpPr>
            <a:spLocks noGrp="1" noChangeArrowheads="1"/>
          </p:cNvSpPr>
          <p:nvPr>
            <p:ph type="title"/>
          </p:nvPr>
        </p:nvSpPr>
        <p:spPr>
          <a:xfrm>
            <a:off x="2932584" y="484196"/>
            <a:ext cx="6192688" cy="617617"/>
          </a:xfrm>
          <a:noFill/>
        </p:spPr>
        <p:txBody>
          <a:bodyPr vert="horz" wrap="square" lIns="98213" tIns="49107" rIns="98213" bIns="49107" numCol="1" anchor="ctr" anchorCtr="0" compatLnSpc="1">
            <a:prstTxWarp prst="textNoShape">
              <a:avLst/>
            </a:prstTxWarp>
            <a:normAutofit/>
          </a:bodyPr>
          <a:lstStyle/>
          <a:p>
            <a:pPr algn="l"/>
            <a:r>
              <a:rPr lang="en-IE" altLang="en-US" sz="2500" dirty="0">
                <a:ea typeface="ＭＳ Ｐゴシック" panose="020B0600070205080204" pitchFamily="34" charset="-128"/>
              </a:rPr>
              <a:t>Subjectivity in Risk </a:t>
            </a:r>
            <a:r>
              <a:rPr lang="en-IE" sz="2500" dirty="0">
                <a:ea typeface="ＭＳ Ｐゴシック" panose="020B0600070205080204" pitchFamily="34" charset="-128"/>
              </a:rPr>
              <a:t>Scoring Scales/Models</a:t>
            </a:r>
            <a:endParaRPr lang="en-IE" altLang="en-US" sz="2500" dirty="0">
              <a:ea typeface="ＭＳ Ｐゴシック" panose="020B0600070205080204" pitchFamily="34" charset="-128"/>
            </a:endParaRPr>
          </a:p>
        </p:txBody>
      </p:sp>
      <p:sp>
        <p:nvSpPr>
          <p:cNvPr id="11" name="Slide Number Placeholder 3">
            <a:extLst>
              <a:ext uri="{FF2B5EF4-FFF2-40B4-BE49-F238E27FC236}">
                <a16:creationId xmlns:a16="http://schemas.microsoft.com/office/drawing/2014/main" id="{4D4E4023-5B1E-49DA-9FC3-AF0084C2D2CC}"/>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40</a:t>
            </a:fld>
            <a:endParaRPr lang="en-US" altLang="en-US" sz="960" dirty="0">
              <a:solidFill>
                <a:srgbClr val="595959"/>
              </a:solidFill>
            </a:endParaRPr>
          </a:p>
        </p:txBody>
      </p:sp>
      <p:sp>
        <p:nvSpPr>
          <p:cNvPr id="16" name="Rectangle 6">
            <a:extLst>
              <a:ext uri="{FF2B5EF4-FFF2-40B4-BE49-F238E27FC236}">
                <a16:creationId xmlns:a16="http://schemas.microsoft.com/office/drawing/2014/main" id="{DC770474-20FE-0757-7481-446DF68992E5}"/>
              </a:ext>
            </a:extLst>
          </p:cNvPr>
          <p:cNvSpPr>
            <a:spLocks noChangeArrowheads="1"/>
          </p:cNvSpPr>
          <p:nvPr/>
        </p:nvSpPr>
        <p:spPr bwMode="auto">
          <a:xfrm>
            <a:off x="3776663" y="2882741"/>
            <a:ext cx="97536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a:defRPr>
                <a:solidFill>
                  <a:schemeClr val="tx1"/>
                </a:solidFill>
                <a:latin typeface="Arial" panose="020B0604020202020204" pitchFamily="34" charset="0"/>
              </a:defRPr>
            </a:lvl1pPr>
            <a:lvl2pPr marL="457200" eaLnBrk="0">
              <a:defRPr>
                <a:solidFill>
                  <a:schemeClr val="tx1"/>
                </a:solidFill>
                <a:latin typeface="Arial" panose="020B0604020202020204" pitchFamily="34" charset="0"/>
              </a:defRPr>
            </a:lvl2pPr>
            <a:lvl3pPr marL="914400" eaLnBrk="0">
              <a:defRPr>
                <a:solidFill>
                  <a:schemeClr val="tx1"/>
                </a:solidFill>
                <a:latin typeface="Arial" panose="020B0604020202020204" pitchFamily="34" charset="0"/>
              </a:defRPr>
            </a:lvl3pPr>
            <a:lvl4pPr marL="1371600" eaLnBrk="0">
              <a:defRPr>
                <a:solidFill>
                  <a:schemeClr val="tx1"/>
                </a:solidFill>
                <a:latin typeface="Arial" panose="020B0604020202020204" pitchFamily="34" charset="0"/>
              </a:defRPr>
            </a:lvl4pPr>
            <a:lvl5pPr marL="1828800" eaLnBrk="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 name="Rectangle 7">
            <a:extLst>
              <a:ext uri="{FF2B5EF4-FFF2-40B4-BE49-F238E27FC236}">
                <a16:creationId xmlns:a16="http://schemas.microsoft.com/office/drawing/2014/main" id="{CCB835A6-4FAA-1A92-462E-111B256E8D38}"/>
              </a:ext>
            </a:extLst>
          </p:cNvPr>
          <p:cNvSpPr>
            <a:spLocks noChangeArrowheads="1"/>
          </p:cNvSpPr>
          <p:nvPr/>
        </p:nvSpPr>
        <p:spPr bwMode="auto">
          <a:xfrm>
            <a:off x="6788496" y="2860675"/>
            <a:ext cx="97536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a:defRPr>
                <a:solidFill>
                  <a:schemeClr val="tx1"/>
                </a:solidFill>
                <a:latin typeface="Arial" panose="020B0604020202020204" pitchFamily="34" charset="0"/>
              </a:defRPr>
            </a:lvl1pPr>
            <a:lvl2pPr marL="457200" eaLnBrk="0">
              <a:defRPr>
                <a:solidFill>
                  <a:schemeClr val="tx1"/>
                </a:solidFill>
                <a:latin typeface="Arial" panose="020B0604020202020204" pitchFamily="34" charset="0"/>
              </a:defRPr>
            </a:lvl2pPr>
            <a:lvl3pPr marL="914400" eaLnBrk="0">
              <a:defRPr>
                <a:solidFill>
                  <a:schemeClr val="tx1"/>
                </a:solidFill>
                <a:latin typeface="Arial" panose="020B0604020202020204" pitchFamily="34" charset="0"/>
              </a:defRPr>
            </a:lvl3pPr>
            <a:lvl4pPr marL="1371600" eaLnBrk="0">
              <a:defRPr>
                <a:solidFill>
                  <a:schemeClr val="tx1"/>
                </a:solidFill>
                <a:latin typeface="Arial" panose="020B0604020202020204" pitchFamily="34" charset="0"/>
              </a:defRPr>
            </a:lvl4pPr>
            <a:lvl5pPr marL="1828800" eaLnBrk="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5" name="Table 4">
            <a:extLst>
              <a:ext uri="{FF2B5EF4-FFF2-40B4-BE49-F238E27FC236}">
                <a16:creationId xmlns:a16="http://schemas.microsoft.com/office/drawing/2014/main" id="{18076292-0D35-794D-38E5-E2EC154FB836}"/>
              </a:ext>
            </a:extLst>
          </p:cNvPr>
          <p:cNvGraphicFramePr>
            <a:graphicFrameLocks noGrp="1"/>
          </p:cNvGraphicFramePr>
          <p:nvPr>
            <p:extLst>
              <p:ext uri="{D42A27DB-BD31-4B8C-83A1-F6EECF244321}">
                <p14:modId xmlns:p14="http://schemas.microsoft.com/office/powerpoint/2010/main" val="3032265549"/>
              </p:ext>
            </p:extLst>
          </p:nvPr>
        </p:nvGraphicFramePr>
        <p:xfrm>
          <a:off x="4948808" y="2864036"/>
          <a:ext cx="4320480" cy="3529868"/>
        </p:xfrm>
        <a:graphic>
          <a:graphicData uri="http://schemas.openxmlformats.org/drawingml/2006/table">
            <a:tbl>
              <a:tblPr/>
              <a:tblGrid>
                <a:gridCol w="407390">
                  <a:extLst>
                    <a:ext uri="{9D8B030D-6E8A-4147-A177-3AD203B41FA5}">
                      <a16:colId xmlns:a16="http://schemas.microsoft.com/office/drawing/2014/main" val="3232025177"/>
                    </a:ext>
                  </a:extLst>
                </a:gridCol>
                <a:gridCol w="1104242">
                  <a:extLst>
                    <a:ext uri="{9D8B030D-6E8A-4147-A177-3AD203B41FA5}">
                      <a16:colId xmlns:a16="http://schemas.microsoft.com/office/drawing/2014/main" val="419573580"/>
                    </a:ext>
                  </a:extLst>
                </a:gridCol>
                <a:gridCol w="2808848">
                  <a:extLst>
                    <a:ext uri="{9D8B030D-6E8A-4147-A177-3AD203B41FA5}">
                      <a16:colId xmlns:a16="http://schemas.microsoft.com/office/drawing/2014/main" val="854739275"/>
                    </a:ext>
                  </a:extLst>
                </a:gridCol>
              </a:tblGrid>
              <a:tr h="379392">
                <a:tc gridSpan="3">
                  <a:txBody>
                    <a:bodyPr/>
                    <a:lstStyle/>
                    <a:p>
                      <a:pPr algn="ctr" fontAlgn="base"/>
                      <a:r>
                        <a:rPr lang="en-IE" sz="1400" b="1" i="1" u="none" strike="noStrike" dirty="0">
                          <a:solidFill>
                            <a:schemeClr val="accent6"/>
                          </a:solidFill>
                          <a:effectLst/>
                          <a:latin typeface="Times New Roman" panose="02020603050405020304" pitchFamily="18" charset="0"/>
                        </a:rPr>
                        <a:t>Likelihood of failure</a:t>
                      </a:r>
                      <a:r>
                        <a:rPr lang="en-IE" sz="1400" b="0" i="0" dirty="0">
                          <a:solidFill>
                            <a:schemeClr val="accent6"/>
                          </a:solidFill>
                          <a:effectLst/>
                          <a:latin typeface="Times New Roman" panose="02020603050405020304" pitchFamily="18" charset="0"/>
                        </a:rPr>
                        <a:t>​</a:t>
                      </a:r>
                      <a:endParaRPr lang="en-IE" sz="1400" b="0" i="0" dirty="0">
                        <a:solidFill>
                          <a:schemeClr val="accent6"/>
                        </a:solidFill>
                        <a:effectLst/>
                      </a:endParaRPr>
                    </a:p>
                  </a:txBody>
                  <a:tcPr>
                    <a:lnL w="10211" cap="flat" cmpd="sng" algn="ctr">
                      <a:solidFill>
                        <a:srgbClr val="000000"/>
                      </a:solidFill>
                      <a:prstDash val="solid"/>
                      <a:round/>
                      <a:headEnd type="none" w="med" len="med"/>
                      <a:tailEnd type="none" w="med" len="med"/>
                    </a:lnL>
                    <a:lnR w="10211" cap="flat" cmpd="sng" algn="ctr">
                      <a:solidFill>
                        <a:srgbClr val="000000"/>
                      </a:solidFill>
                      <a:prstDash val="solid"/>
                      <a:round/>
                      <a:headEnd type="none" w="med" len="med"/>
                      <a:tailEnd type="none" w="med" len="med"/>
                    </a:lnR>
                    <a:lnT w="10211"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IE"/>
                    </a:p>
                  </a:txBody>
                  <a:tcPr/>
                </a:tc>
                <a:tc hMerge="1">
                  <a:txBody>
                    <a:bodyPr/>
                    <a:lstStyle/>
                    <a:p>
                      <a:endParaRPr lang="en-IE"/>
                    </a:p>
                  </a:txBody>
                  <a:tcPr/>
                </a:tc>
                <a:extLst>
                  <a:ext uri="{0D108BD9-81ED-4DB2-BD59-A6C34878D82A}">
                    <a16:rowId xmlns:a16="http://schemas.microsoft.com/office/drawing/2014/main" val="1324039328"/>
                  </a:ext>
                </a:extLst>
              </a:tr>
              <a:tr h="395201">
                <a:tc>
                  <a:txBody>
                    <a:bodyPr/>
                    <a:lstStyle/>
                    <a:p>
                      <a:pPr algn="l" fontAlgn="base"/>
                      <a:r>
                        <a:rPr lang="en-GB" sz="1400" b="0" i="0" u="none" strike="noStrike">
                          <a:solidFill>
                            <a:srgbClr val="000000"/>
                          </a:solidFill>
                          <a:effectLst/>
                          <a:latin typeface="Times New Roman"/>
                        </a:rPr>
                        <a:t>6</a:t>
                      </a:r>
                      <a:endParaRPr lang="en-GB" sz="1400" b="0" i="0" dirty="0">
                        <a:solidFill>
                          <a:srgbClr val="FFFFFF"/>
                        </a:solidFill>
                        <a:effectLst/>
                        <a:latin typeface="Times New Roman"/>
                      </a:endParaRPr>
                    </a:p>
                  </a:txBody>
                  <a:tcPr>
                    <a:lnL w="10211"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ase"/>
                      <a:r>
                        <a:rPr lang="en-GB" sz="1400" b="1" i="0" u="none" strike="noStrike" dirty="0">
                          <a:solidFill>
                            <a:srgbClr val="000000"/>
                          </a:solidFill>
                          <a:effectLst/>
                          <a:latin typeface="Times New Roman" panose="02020603050405020304" pitchFamily="18" charset="0"/>
                          <a:cs typeface="Times New Roman" panose="02020603050405020304" pitchFamily="18" charset="0"/>
                        </a:rPr>
                        <a:t>Frequent</a:t>
                      </a:r>
                      <a:r>
                        <a:rPr lang="en-GB" sz="1400" b="0" i="0" dirty="0">
                          <a:solidFill>
                            <a:srgbClr val="FFFFFF"/>
                          </a:solidFill>
                          <a:effectLst/>
                          <a:latin typeface="Times New Roman" panose="02020603050405020304" pitchFamily="18" charset="0"/>
                          <a:cs typeface="Times New Roman" panose="02020603050405020304" pitchFamily="18" charset="0"/>
                        </a:rPr>
                        <a:t>​</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solidFill>
                  </a:tcPr>
                </a:tc>
                <a:tc>
                  <a:txBody>
                    <a:bodyPr/>
                    <a:lstStyle/>
                    <a:p>
                      <a:pPr algn="l" fontAlgn="base"/>
                      <a:r>
                        <a:rPr lang="en-IE" sz="1400" b="1" i="0" u="none" strike="noStrike" dirty="0">
                          <a:solidFill>
                            <a:srgbClr val="000000"/>
                          </a:solidFill>
                          <a:effectLst/>
                          <a:latin typeface="Times New Roman" panose="02020603050405020304" pitchFamily="18" charset="0"/>
                          <a:cs typeface="Times New Roman" panose="02020603050405020304" pitchFamily="18" charset="0"/>
                        </a:rPr>
                        <a:t>Once in a week</a:t>
                      </a:r>
                      <a:endParaRPr lang="en-IE" sz="1400" b="0" i="0" dirty="0">
                        <a:solidFill>
                          <a:srgbClr val="FFFFFF"/>
                        </a:solidFill>
                        <a:effectLst/>
                        <a:latin typeface="Times New Roman" panose="02020603050405020304" pitchFamily="18" charset="0"/>
                        <a:cs typeface="Times New Roman" panose="02020603050405020304" pitchFamily="18" charset="0"/>
                      </a:endParaRPr>
                    </a:p>
                  </a:txBody>
                  <a:tcPr>
                    <a:lnL w="6350" cap="flat" cmpd="sng" algn="ctr">
                      <a:solidFill>
                        <a:srgbClr val="000000"/>
                      </a:solidFill>
                      <a:prstDash val="solid"/>
                      <a:round/>
                      <a:headEnd type="none" w="med" len="med"/>
                      <a:tailEnd type="none" w="med" len="med"/>
                    </a:lnL>
                    <a:lnR w="10211"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solidFill>
                  </a:tcPr>
                </a:tc>
                <a:extLst>
                  <a:ext uri="{0D108BD9-81ED-4DB2-BD59-A6C34878D82A}">
                    <a16:rowId xmlns:a16="http://schemas.microsoft.com/office/drawing/2014/main" val="1973769624"/>
                  </a:ext>
                </a:extLst>
              </a:tr>
              <a:tr h="389121">
                <a:tc>
                  <a:txBody>
                    <a:bodyPr/>
                    <a:lstStyle/>
                    <a:p>
                      <a:pPr algn="l" fontAlgn="base"/>
                      <a:r>
                        <a:rPr lang="en-GB" sz="1400" b="0" i="0" u="none" strike="noStrike">
                          <a:solidFill>
                            <a:srgbClr val="000000"/>
                          </a:solidFill>
                          <a:effectLst/>
                          <a:latin typeface="Times New Roman"/>
                        </a:rPr>
                        <a:t>5</a:t>
                      </a:r>
                      <a:r>
                        <a:rPr lang="en-GB" sz="1400" b="0" i="0" u="none" strike="noStrike">
                          <a:solidFill>
                            <a:srgbClr val="FFFFFF"/>
                          </a:solidFill>
                          <a:effectLst/>
                          <a:latin typeface="Times New Roman"/>
                        </a:rPr>
                        <a:t>5</a:t>
                      </a:r>
                      <a:endParaRPr lang="en-GB" sz="1400" b="0" i="0" dirty="0">
                        <a:solidFill>
                          <a:srgbClr val="FFFFFF"/>
                        </a:solidFill>
                        <a:effectLst/>
                        <a:latin typeface="Times New Roman"/>
                      </a:endParaRPr>
                    </a:p>
                  </a:txBody>
                  <a:tcPr>
                    <a:lnL w="10211"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ase"/>
                      <a:r>
                        <a:rPr lang="en-GB" sz="1400" b="1" i="0" u="none" strike="noStrike" dirty="0">
                          <a:solidFill>
                            <a:srgbClr val="000000"/>
                          </a:solidFill>
                          <a:effectLst/>
                          <a:latin typeface="Times New Roman" panose="02020603050405020304" pitchFamily="18" charset="0"/>
                          <a:cs typeface="Times New Roman" panose="02020603050405020304" pitchFamily="18" charset="0"/>
                        </a:rPr>
                        <a:t>Moderate</a:t>
                      </a:r>
                      <a:r>
                        <a:rPr lang="en-GB" sz="1400" b="0" i="0" dirty="0">
                          <a:solidFill>
                            <a:srgbClr val="FFFFFF"/>
                          </a:solidFill>
                          <a:effectLst/>
                          <a:latin typeface="Times New Roman" panose="02020603050405020304" pitchFamily="18" charset="0"/>
                          <a:cs typeface="Times New Roman" panose="02020603050405020304" pitchFamily="18" charset="0"/>
                        </a:rPr>
                        <a:t>​</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solidFill>
                  </a:tcPr>
                </a:tc>
                <a:tc>
                  <a:txBody>
                    <a:bodyPr/>
                    <a:lstStyle/>
                    <a:p>
                      <a:pPr algn="l" fontAlgn="base"/>
                      <a:r>
                        <a:rPr lang="en-GB" sz="1400" b="1" i="0" u="none" strike="noStrike" dirty="0">
                          <a:solidFill>
                            <a:srgbClr val="000000"/>
                          </a:solidFill>
                          <a:effectLst/>
                          <a:latin typeface="Times New Roman" panose="02020603050405020304" pitchFamily="18" charset="0"/>
                          <a:cs typeface="Times New Roman" panose="02020603050405020304" pitchFamily="18" charset="0"/>
                        </a:rPr>
                        <a:t>Once in 1 month</a:t>
                      </a:r>
                      <a:r>
                        <a:rPr lang="en-GB" sz="1400" b="0" i="0" dirty="0">
                          <a:solidFill>
                            <a:srgbClr val="FFFFFF"/>
                          </a:solidFill>
                          <a:effectLst/>
                          <a:latin typeface="Times New Roman" panose="02020603050405020304" pitchFamily="18" charset="0"/>
                          <a:cs typeface="Times New Roman" panose="02020603050405020304" pitchFamily="18" charset="0"/>
                        </a:rPr>
                        <a:t>​</a:t>
                      </a:r>
                    </a:p>
                  </a:txBody>
                  <a:tcPr>
                    <a:lnL w="6350" cap="flat" cmpd="sng" algn="ctr">
                      <a:solidFill>
                        <a:srgbClr val="000000"/>
                      </a:solidFill>
                      <a:prstDash val="solid"/>
                      <a:round/>
                      <a:headEnd type="none" w="med" len="med"/>
                      <a:tailEnd type="none" w="med" len="med"/>
                    </a:lnL>
                    <a:lnR w="10211"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solidFill>
                  </a:tcPr>
                </a:tc>
                <a:extLst>
                  <a:ext uri="{0D108BD9-81ED-4DB2-BD59-A6C34878D82A}">
                    <a16:rowId xmlns:a16="http://schemas.microsoft.com/office/drawing/2014/main" val="4058597594"/>
                  </a:ext>
                </a:extLst>
              </a:tr>
              <a:tr h="509356">
                <a:tc>
                  <a:txBody>
                    <a:bodyPr/>
                    <a:lstStyle/>
                    <a:p>
                      <a:pPr algn="l" fontAlgn="base"/>
                      <a:r>
                        <a:rPr lang="en-GB" sz="1400" b="0" i="0" u="none" strike="noStrike">
                          <a:solidFill>
                            <a:srgbClr val="000000"/>
                          </a:solidFill>
                          <a:effectLst/>
                          <a:latin typeface="Times New Roman"/>
                        </a:rPr>
                        <a:t>4</a:t>
                      </a:r>
                      <a:endParaRPr lang="en-GB" sz="1400" b="0" i="0" dirty="0">
                        <a:solidFill>
                          <a:srgbClr val="FFFFFF"/>
                        </a:solidFill>
                        <a:effectLst/>
                        <a:latin typeface="Times New Roman"/>
                      </a:endParaRPr>
                    </a:p>
                  </a:txBody>
                  <a:tcPr>
                    <a:lnL w="10211"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ase"/>
                      <a:r>
                        <a:rPr lang="en-GB" sz="1400" b="1" i="0" u="none" strike="noStrike" dirty="0">
                          <a:solidFill>
                            <a:srgbClr val="000000"/>
                          </a:solidFill>
                          <a:effectLst/>
                          <a:latin typeface="Times New Roman" panose="02020603050405020304" pitchFamily="18" charset="0"/>
                          <a:cs typeface="Times New Roman" panose="02020603050405020304" pitchFamily="18" charset="0"/>
                        </a:rPr>
                        <a:t>Occasional</a:t>
                      </a:r>
                      <a:r>
                        <a:rPr lang="en-GB" sz="1400" b="0" i="0" dirty="0">
                          <a:solidFill>
                            <a:srgbClr val="FFFFFF"/>
                          </a:solidFill>
                          <a:effectLst/>
                          <a:latin typeface="Times New Roman" panose="02020603050405020304" pitchFamily="18" charset="0"/>
                          <a:cs typeface="Times New Roman" panose="02020603050405020304" pitchFamily="18" charset="0"/>
                        </a:rPr>
                        <a:t>​</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solidFill>
                  </a:tcPr>
                </a:tc>
                <a:tc>
                  <a:txBody>
                    <a:bodyPr/>
                    <a:lstStyle/>
                    <a:p>
                      <a:pPr algn="l" fontAlgn="base"/>
                      <a:r>
                        <a:rPr lang="en-GB" sz="1400" b="1" i="0" u="none" strike="noStrike" dirty="0">
                          <a:solidFill>
                            <a:srgbClr val="000000"/>
                          </a:solidFill>
                          <a:effectLst/>
                          <a:latin typeface="Times New Roman" panose="02020603050405020304" pitchFamily="18" charset="0"/>
                          <a:cs typeface="Times New Roman" panose="02020603050405020304" pitchFamily="18" charset="0"/>
                        </a:rPr>
                        <a:t>Once in 1 year</a:t>
                      </a:r>
                      <a:r>
                        <a:rPr lang="en-GB" sz="1400" b="0" i="0" dirty="0">
                          <a:solidFill>
                            <a:srgbClr val="FFFFFF"/>
                          </a:solidFill>
                          <a:effectLst/>
                          <a:latin typeface="Times New Roman" panose="02020603050405020304" pitchFamily="18" charset="0"/>
                          <a:cs typeface="Times New Roman" panose="02020603050405020304" pitchFamily="18" charset="0"/>
                        </a:rPr>
                        <a:t>​</a:t>
                      </a:r>
                    </a:p>
                  </a:txBody>
                  <a:tcPr>
                    <a:lnL w="6350" cap="flat" cmpd="sng" algn="ctr">
                      <a:solidFill>
                        <a:srgbClr val="000000"/>
                      </a:solidFill>
                      <a:prstDash val="solid"/>
                      <a:round/>
                      <a:headEnd type="none" w="med" len="med"/>
                      <a:tailEnd type="none" w="med" len="med"/>
                    </a:lnL>
                    <a:lnR w="10211"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solidFill>
                  </a:tcPr>
                </a:tc>
                <a:extLst>
                  <a:ext uri="{0D108BD9-81ED-4DB2-BD59-A6C34878D82A}">
                    <a16:rowId xmlns:a16="http://schemas.microsoft.com/office/drawing/2014/main" val="929165467"/>
                  </a:ext>
                </a:extLst>
              </a:tr>
              <a:tr h="671234">
                <a:tc>
                  <a:txBody>
                    <a:bodyPr/>
                    <a:lstStyle/>
                    <a:p>
                      <a:pPr algn="l" fontAlgn="base"/>
                      <a:r>
                        <a:rPr lang="en-GB" sz="1400" b="0" i="0" u="none" strike="noStrike" dirty="0">
                          <a:solidFill>
                            <a:srgbClr val="000000"/>
                          </a:solidFill>
                          <a:effectLst/>
                          <a:latin typeface="Times New Roman"/>
                        </a:rPr>
                        <a:t>3</a:t>
                      </a:r>
                      <a:r>
                        <a:rPr lang="en-GB" sz="1400" b="0" i="0" dirty="0">
                          <a:solidFill>
                            <a:srgbClr val="FFFFFF"/>
                          </a:solidFill>
                          <a:effectLst/>
                          <a:latin typeface="Times New Roman"/>
                        </a:rPr>
                        <a:t>​</a:t>
                      </a:r>
                    </a:p>
                  </a:txBody>
                  <a:tcPr>
                    <a:lnL w="10211"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ase"/>
                      <a:r>
                        <a:rPr lang="en-GB" sz="1400" b="1" i="0" u="none" strike="noStrike" dirty="0">
                          <a:solidFill>
                            <a:srgbClr val="000000"/>
                          </a:solidFill>
                          <a:effectLst/>
                          <a:latin typeface="Times New Roman" panose="02020603050405020304" pitchFamily="18" charset="0"/>
                          <a:cs typeface="Times New Roman" panose="02020603050405020304" pitchFamily="18" charset="0"/>
                        </a:rPr>
                        <a:t>Infrequent</a:t>
                      </a:r>
                      <a:r>
                        <a:rPr lang="en-GB" sz="1400" b="0" i="0" dirty="0">
                          <a:solidFill>
                            <a:srgbClr val="FFFFFF"/>
                          </a:solidFill>
                          <a:effectLst/>
                          <a:latin typeface="Times New Roman" panose="02020603050405020304" pitchFamily="18" charset="0"/>
                          <a:cs typeface="Times New Roman" panose="02020603050405020304" pitchFamily="18" charset="0"/>
                        </a:rPr>
                        <a:t>​</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solidFill>
                  </a:tcPr>
                </a:tc>
                <a:tc>
                  <a:txBody>
                    <a:bodyPr/>
                    <a:lstStyle/>
                    <a:p>
                      <a:pPr algn="l" fontAlgn="base"/>
                      <a:r>
                        <a:rPr lang="en-GB" sz="1400" b="1" i="0" u="none" strike="noStrike" dirty="0">
                          <a:solidFill>
                            <a:srgbClr val="000000"/>
                          </a:solidFill>
                          <a:effectLst/>
                          <a:latin typeface="Times New Roman" panose="02020603050405020304" pitchFamily="18" charset="0"/>
                          <a:cs typeface="Times New Roman" panose="02020603050405020304" pitchFamily="18" charset="0"/>
                        </a:rPr>
                        <a:t>Once in 10 years  </a:t>
                      </a:r>
                      <a:r>
                        <a:rPr lang="en-GB" sz="1400" b="0" i="0" dirty="0">
                          <a:solidFill>
                            <a:srgbClr val="FFFFFF"/>
                          </a:solidFill>
                          <a:effectLst/>
                          <a:latin typeface="Times New Roman" panose="02020603050405020304" pitchFamily="18" charset="0"/>
                          <a:cs typeface="Times New Roman" panose="02020603050405020304" pitchFamily="18" charset="0"/>
                        </a:rPr>
                        <a:t>​</a:t>
                      </a:r>
                    </a:p>
                    <a:p>
                      <a:pPr algn="l" fontAlgn="base"/>
                      <a:r>
                        <a:rPr lang="en-GB" sz="1400" b="0" i="0" dirty="0">
                          <a:solidFill>
                            <a:srgbClr val="FFFFFF"/>
                          </a:solidFill>
                          <a:effectLst/>
                          <a:latin typeface="Times New Roman" panose="02020603050405020304" pitchFamily="18" charset="0"/>
                          <a:cs typeface="Times New Roman" panose="02020603050405020304" pitchFamily="18" charset="0"/>
                        </a:rPr>
                        <a:t>​</a:t>
                      </a:r>
                    </a:p>
                  </a:txBody>
                  <a:tcPr>
                    <a:lnL w="6350" cap="flat" cmpd="sng" algn="ctr">
                      <a:solidFill>
                        <a:srgbClr val="000000"/>
                      </a:solidFill>
                      <a:prstDash val="solid"/>
                      <a:round/>
                      <a:headEnd type="none" w="med" len="med"/>
                      <a:tailEnd type="none" w="med" len="med"/>
                    </a:lnL>
                    <a:lnR w="10211"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solidFill>
                  </a:tcPr>
                </a:tc>
                <a:extLst>
                  <a:ext uri="{0D108BD9-81ED-4DB2-BD59-A6C34878D82A}">
                    <a16:rowId xmlns:a16="http://schemas.microsoft.com/office/drawing/2014/main" val="3111134923"/>
                  </a:ext>
                </a:extLst>
              </a:tr>
              <a:tr h="671234">
                <a:tc>
                  <a:txBody>
                    <a:bodyPr/>
                    <a:lstStyle/>
                    <a:p>
                      <a:pPr algn="l" fontAlgn="base"/>
                      <a:r>
                        <a:rPr lang="en-GB" sz="1400" b="0" i="0" u="none" strike="noStrike" dirty="0">
                          <a:solidFill>
                            <a:srgbClr val="000000"/>
                          </a:solidFill>
                          <a:effectLst/>
                          <a:latin typeface="Times New Roman"/>
                        </a:rPr>
                        <a:t>2</a:t>
                      </a:r>
                      <a:r>
                        <a:rPr lang="en-GB" sz="1400" b="0" i="0" dirty="0">
                          <a:solidFill>
                            <a:srgbClr val="FFFFFF"/>
                          </a:solidFill>
                          <a:effectLst/>
                          <a:latin typeface="Times New Roman"/>
                        </a:rPr>
                        <a:t>​</a:t>
                      </a:r>
                    </a:p>
                  </a:txBody>
                  <a:tcPr>
                    <a:lnL w="10211"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ase"/>
                      <a:r>
                        <a:rPr lang="en-GB" sz="1400" b="1" i="0" dirty="0">
                          <a:solidFill>
                            <a:schemeClr val="tx1"/>
                          </a:solidFill>
                          <a:effectLst/>
                          <a:latin typeface="Times New Roman" panose="02020603050405020304" pitchFamily="18" charset="0"/>
                          <a:cs typeface="Times New Roman" panose="02020603050405020304" pitchFamily="18" charset="0"/>
                        </a:rPr>
                        <a:t>Rare</a:t>
                      </a:r>
                      <a:r>
                        <a:rPr lang="en-GB" sz="1400" b="0" i="0" dirty="0">
                          <a:solidFill>
                            <a:srgbClr val="FFFFFF"/>
                          </a:solidFill>
                          <a:effectLst/>
                          <a:latin typeface="Times New Roman" panose="02020603050405020304" pitchFamily="18" charset="0"/>
                          <a:cs typeface="Times New Roman" panose="02020603050405020304" pitchFamily="18" charset="0"/>
                        </a:rPr>
                        <a:t>​</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solidFill>
                  </a:tcPr>
                </a:tc>
                <a:tc>
                  <a:txBody>
                    <a:bodyPr/>
                    <a:lstStyle/>
                    <a:p>
                      <a:pPr algn="l" fontAlgn="base"/>
                      <a:r>
                        <a:rPr lang="en-GB" sz="1400" b="1" i="0" u="none" strike="noStrike" dirty="0">
                          <a:solidFill>
                            <a:srgbClr val="000000"/>
                          </a:solidFill>
                          <a:effectLst/>
                          <a:latin typeface="Times New Roman" panose="02020603050405020304" pitchFamily="18" charset="0"/>
                          <a:cs typeface="Times New Roman" panose="02020603050405020304" pitchFamily="18" charset="0"/>
                        </a:rPr>
                        <a:t>Once in 100 years  </a:t>
                      </a:r>
                      <a:r>
                        <a:rPr lang="en-GB" sz="1400" b="0" i="0" dirty="0">
                          <a:solidFill>
                            <a:srgbClr val="FFFFFF"/>
                          </a:solidFill>
                          <a:effectLst/>
                          <a:latin typeface="Times New Roman" panose="02020603050405020304" pitchFamily="18" charset="0"/>
                          <a:cs typeface="Times New Roman" panose="02020603050405020304" pitchFamily="18" charset="0"/>
                        </a:rPr>
                        <a:t>​</a:t>
                      </a:r>
                    </a:p>
                    <a:p>
                      <a:pPr algn="l" fontAlgn="base"/>
                      <a:r>
                        <a:rPr lang="en-GB" sz="1400" b="0" i="0" dirty="0">
                          <a:solidFill>
                            <a:srgbClr val="FFFFFF"/>
                          </a:solidFill>
                          <a:effectLst/>
                          <a:latin typeface="Times New Roman" panose="02020603050405020304" pitchFamily="18" charset="0"/>
                          <a:cs typeface="Times New Roman" panose="02020603050405020304" pitchFamily="18" charset="0"/>
                        </a:rPr>
                        <a:t>​</a:t>
                      </a:r>
                    </a:p>
                  </a:txBody>
                  <a:tcPr>
                    <a:lnL w="6350" cap="flat" cmpd="sng" algn="ctr">
                      <a:solidFill>
                        <a:srgbClr val="000000"/>
                      </a:solidFill>
                      <a:prstDash val="solid"/>
                      <a:round/>
                      <a:headEnd type="none" w="med" len="med"/>
                      <a:tailEnd type="none" w="med" len="med"/>
                    </a:lnL>
                    <a:lnR w="10211"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solidFill>
                  </a:tcPr>
                </a:tc>
                <a:extLst>
                  <a:ext uri="{0D108BD9-81ED-4DB2-BD59-A6C34878D82A}">
                    <a16:rowId xmlns:a16="http://schemas.microsoft.com/office/drawing/2014/main" val="2472693541"/>
                  </a:ext>
                </a:extLst>
              </a:tr>
              <a:tr h="514330">
                <a:tc>
                  <a:txBody>
                    <a:bodyPr/>
                    <a:lstStyle/>
                    <a:p>
                      <a:pPr algn="l" fontAlgn="base"/>
                      <a:r>
                        <a:rPr lang="en-GB" sz="1400" b="0" i="0" u="none" strike="noStrike" dirty="0">
                          <a:solidFill>
                            <a:srgbClr val="000000"/>
                          </a:solidFill>
                          <a:effectLst/>
                          <a:latin typeface="Times New Roman" panose="02020603050405020304" pitchFamily="18" charset="0"/>
                        </a:rPr>
                        <a:t>1</a:t>
                      </a:r>
                      <a:r>
                        <a:rPr lang="en-GB" sz="1400" b="0" i="0" dirty="0">
                          <a:solidFill>
                            <a:srgbClr val="FFFFFF"/>
                          </a:solidFill>
                          <a:effectLst/>
                          <a:latin typeface="Times New Roman" panose="02020603050405020304" pitchFamily="18" charset="0"/>
                        </a:rPr>
                        <a:t>​</a:t>
                      </a:r>
                      <a:endParaRPr lang="en-GB" sz="1400" b="0" i="0" dirty="0">
                        <a:solidFill>
                          <a:srgbClr val="FFFFFF"/>
                        </a:solidFill>
                        <a:effectLst/>
                      </a:endParaRPr>
                    </a:p>
                  </a:txBody>
                  <a:tcPr>
                    <a:lnL w="10211"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ase"/>
                      <a:r>
                        <a:rPr lang="en-GB" sz="1400" b="1" i="0" u="none" strike="noStrike" dirty="0">
                          <a:solidFill>
                            <a:srgbClr val="000000"/>
                          </a:solidFill>
                          <a:effectLst/>
                          <a:latin typeface="Times New Roman" panose="02020603050405020304" pitchFamily="18" charset="0"/>
                          <a:cs typeface="Times New Roman" panose="02020603050405020304" pitchFamily="18" charset="0"/>
                        </a:rPr>
                        <a:t>Very Rare</a:t>
                      </a:r>
                      <a:r>
                        <a:rPr lang="en-GB" sz="1400" b="0" i="0" dirty="0">
                          <a:solidFill>
                            <a:srgbClr val="FFFFFF"/>
                          </a:solidFill>
                          <a:effectLst/>
                          <a:latin typeface="Times New Roman" panose="02020603050405020304" pitchFamily="18" charset="0"/>
                          <a:cs typeface="Times New Roman" panose="02020603050405020304" pitchFamily="18" charset="0"/>
                        </a:rPr>
                        <a:t>​</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solidFill>
                  </a:tcPr>
                </a:tc>
                <a:tc>
                  <a:txBody>
                    <a:bodyPr/>
                    <a:lstStyle/>
                    <a:p>
                      <a:pPr algn="l" fontAlgn="base"/>
                      <a:r>
                        <a:rPr lang="en-GB" sz="1400" b="1" i="0" u="none" strike="noStrike" dirty="0">
                          <a:solidFill>
                            <a:srgbClr val="000000"/>
                          </a:solidFill>
                          <a:effectLst/>
                          <a:latin typeface="Times New Roman" panose="02020603050405020304" pitchFamily="18" charset="0"/>
                          <a:cs typeface="Times New Roman" panose="02020603050405020304" pitchFamily="18" charset="0"/>
                        </a:rPr>
                        <a:t>Once in 1000 years</a:t>
                      </a:r>
                      <a:r>
                        <a:rPr lang="en-GB" sz="1400" b="0" i="0" dirty="0">
                          <a:solidFill>
                            <a:srgbClr val="FFFFFF"/>
                          </a:solidFill>
                          <a:effectLst/>
                          <a:latin typeface="Times New Roman" panose="02020603050405020304" pitchFamily="18" charset="0"/>
                          <a:cs typeface="Times New Roman" panose="02020603050405020304" pitchFamily="18" charset="0"/>
                        </a:rPr>
                        <a:t>​</a:t>
                      </a:r>
                    </a:p>
                  </a:txBody>
                  <a:tcPr>
                    <a:lnL w="6350" cap="flat" cmpd="sng" algn="ctr">
                      <a:solidFill>
                        <a:srgbClr val="000000"/>
                      </a:solidFill>
                      <a:prstDash val="solid"/>
                      <a:round/>
                      <a:headEnd type="none" w="med" len="med"/>
                      <a:tailEnd type="none" w="med" len="med"/>
                    </a:lnL>
                    <a:lnR w="10211"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solidFill>
                  </a:tcPr>
                </a:tc>
                <a:extLst>
                  <a:ext uri="{0D108BD9-81ED-4DB2-BD59-A6C34878D82A}">
                    <a16:rowId xmlns:a16="http://schemas.microsoft.com/office/drawing/2014/main" val="2787415928"/>
                  </a:ext>
                </a:extLst>
              </a:tr>
            </a:tbl>
          </a:graphicData>
        </a:graphic>
      </p:graphicFrame>
      <p:sp>
        <p:nvSpPr>
          <p:cNvPr id="2" name="Rectangle 1026">
            <a:extLst>
              <a:ext uri="{FF2B5EF4-FFF2-40B4-BE49-F238E27FC236}">
                <a16:creationId xmlns:a16="http://schemas.microsoft.com/office/drawing/2014/main" id="{7E291F1D-AAD5-63E5-F110-ED04496F4512}"/>
              </a:ext>
            </a:extLst>
          </p:cNvPr>
          <p:cNvSpPr txBox="1">
            <a:spLocks noChangeArrowheads="1"/>
          </p:cNvSpPr>
          <p:nvPr/>
        </p:nvSpPr>
        <p:spPr bwMode="auto">
          <a:xfrm>
            <a:off x="268289" y="1383799"/>
            <a:ext cx="8928991" cy="617617"/>
          </a:xfrm>
          <a:prstGeom prst="rect">
            <a:avLst/>
          </a:prstGeom>
          <a:noFill/>
          <a:ln w="9525">
            <a:noFill/>
            <a:round/>
            <a:headEnd/>
            <a:tailEnd/>
          </a:ln>
        </p:spPr>
        <p:txBody>
          <a:bodyPr vert="horz" wrap="square" lIns="0" tIns="28224" rIns="0" bIns="0" numCol="1" anchor="t" anchorCtr="0" compatLnSpc="1">
            <a:prstTxWarp prst="textNoShape">
              <a:avLst/>
            </a:prstTxWarp>
            <a:normAutofit/>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eaLnBrk="1" hangingPunct="1">
              <a:lnSpc>
                <a:spcPct val="100000"/>
              </a:lnSpc>
              <a:buFont typeface="Wingdings" pitchFamily="2" charset="2"/>
              <a:buNone/>
            </a:pPr>
            <a:r>
              <a:rPr lang="en-GB" sz="1600" kern="0" dirty="0">
                <a:solidFill>
                  <a:srgbClr val="002060"/>
                </a:solidFill>
                <a:cs typeface="Times New Roman"/>
              </a:rPr>
              <a:t>Sometimes, Probability of Occurrence scales contain </a:t>
            </a:r>
            <a:r>
              <a:rPr lang="en-GB" sz="1600" u="sng" kern="0" dirty="0">
                <a:solidFill>
                  <a:srgbClr val="002060"/>
                </a:solidFill>
                <a:cs typeface="Times New Roman"/>
              </a:rPr>
              <a:t>quantitative likelihood rates </a:t>
            </a:r>
            <a:r>
              <a:rPr lang="en-GB" sz="1600" kern="0" dirty="0">
                <a:solidFill>
                  <a:srgbClr val="002060"/>
                </a:solidFill>
                <a:cs typeface="Times New Roman"/>
              </a:rPr>
              <a:t>that are intended to explain what the different levels on the scale mean.  </a:t>
            </a:r>
          </a:p>
        </p:txBody>
      </p:sp>
    </p:spTree>
    <p:extLst>
      <p:ext uri="{BB962C8B-B14F-4D97-AF65-F5344CB8AC3E}">
        <p14:creationId xmlns:p14="http://schemas.microsoft.com/office/powerpoint/2010/main" val="3039499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1026"/>
          <p:cNvSpPr>
            <a:spLocks noGrp="1" noChangeArrowheads="1"/>
          </p:cNvSpPr>
          <p:nvPr>
            <p:ph type="body" idx="1"/>
          </p:nvPr>
        </p:nvSpPr>
        <p:spPr>
          <a:xfrm>
            <a:off x="258482" y="1140899"/>
            <a:ext cx="9073008" cy="5622931"/>
          </a:xfrm>
        </p:spPr>
        <p:txBody>
          <a:bodyPr>
            <a:normAutofit/>
          </a:bodyPr>
          <a:lstStyle/>
          <a:p>
            <a:pPr marL="0" indent="0" eaLnBrk="1" hangingPunct="1">
              <a:buNone/>
            </a:pPr>
            <a:r>
              <a:rPr lang="en-GB" altLang="en-US" sz="1600" dirty="0">
                <a:solidFill>
                  <a:srgbClr val="002060"/>
                </a:solidFill>
                <a:cs typeface="Times New Roman"/>
              </a:rPr>
              <a:t>Risk is usually expressed as </a:t>
            </a:r>
            <a:r>
              <a:rPr lang="en-GB" sz="1600" dirty="0">
                <a:solidFill>
                  <a:srgbClr val="002060"/>
                </a:solidFill>
                <a:cs typeface="Times New Roman"/>
              </a:rPr>
              <a:t>the combination of Probability </a:t>
            </a:r>
            <a:r>
              <a:rPr lang="en-GB" sz="1600" dirty="0">
                <a:solidFill>
                  <a:srgbClr val="002060"/>
                </a:solidFill>
                <a:cs typeface="Arial"/>
              </a:rPr>
              <a:t>of Occurrence and Severity of Harm</a:t>
            </a:r>
          </a:p>
          <a:p>
            <a:pPr marL="487680" indent="-487680" eaLnBrk="1" hangingPunct="1"/>
            <a:r>
              <a:rPr lang="en-GB" altLang="en-US" sz="1600" b="0" dirty="0">
                <a:solidFill>
                  <a:srgbClr val="002060"/>
                </a:solidFill>
                <a:cs typeface="Times New Roman" panose="02020603050405020304" pitchFamily="18" charset="0"/>
              </a:rPr>
              <a:t>Numerical or word-based scales are often used when Probability and Severity estimates are being arrived at, and such scales can be a source of subjectivity</a:t>
            </a:r>
          </a:p>
          <a:p>
            <a:pPr marL="487680" indent="-487680" eaLnBrk="1" hangingPunct="1"/>
            <a:r>
              <a:rPr lang="en-GB" altLang="en-US" sz="1600" b="0" dirty="0">
                <a:solidFill>
                  <a:srgbClr val="002060"/>
                </a:solidFill>
                <a:cs typeface="Times New Roman" panose="02020603050405020304" pitchFamily="18" charset="0"/>
              </a:rPr>
              <a:t>There can be several reasons for this:</a:t>
            </a:r>
          </a:p>
          <a:p>
            <a:pPr marL="792480" lvl="1" indent="-304800" eaLnBrk="1" hangingPunct="1"/>
            <a:r>
              <a:rPr lang="en-GB" altLang="en-US" sz="1600" b="0" i="1" dirty="0">
                <a:solidFill>
                  <a:srgbClr val="002060"/>
                </a:solidFill>
                <a:cs typeface="Times New Roman"/>
              </a:rPr>
              <a:t>The various levels making up the scales may not be well </a:t>
            </a:r>
            <a:r>
              <a:rPr lang="en-GB" altLang="en-US" sz="1600" b="0" i="1" u="sng" dirty="0">
                <a:solidFill>
                  <a:srgbClr val="002060"/>
                </a:solidFill>
                <a:cs typeface="Times New Roman"/>
              </a:rPr>
              <a:t>defined</a:t>
            </a:r>
            <a:r>
              <a:rPr lang="en-GB" altLang="en-US" sz="1600" b="0" i="1" dirty="0">
                <a:solidFill>
                  <a:srgbClr val="002060"/>
                </a:solidFill>
                <a:cs typeface="Times New Roman"/>
              </a:rPr>
              <a:t>, and it may be unclear as to what they actually mean</a:t>
            </a:r>
          </a:p>
          <a:p>
            <a:pPr marL="792480" lvl="1" indent="-304800" eaLnBrk="1" hangingPunct="1"/>
            <a:r>
              <a:rPr lang="en-GB" altLang="en-US" sz="1600" i="1" dirty="0">
                <a:solidFill>
                  <a:srgbClr val="002060"/>
                </a:solidFill>
                <a:cs typeface="Times New Roman" panose="02020603050405020304" pitchFamily="18" charset="0"/>
              </a:rPr>
              <a:t>The various levels may not be well</a:t>
            </a:r>
            <a:r>
              <a:rPr lang="en-GB" altLang="en-US" sz="1600" b="0" i="1" dirty="0">
                <a:solidFill>
                  <a:srgbClr val="002060"/>
                </a:solidFill>
                <a:cs typeface="Times New Roman" panose="02020603050405020304" pitchFamily="18" charset="0"/>
              </a:rPr>
              <a:t> </a:t>
            </a:r>
            <a:r>
              <a:rPr lang="en-GB" altLang="en-US" sz="1600" b="0" i="1" u="sng" dirty="0">
                <a:solidFill>
                  <a:srgbClr val="002060"/>
                </a:solidFill>
                <a:cs typeface="Times New Roman" panose="02020603050405020304" pitchFamily="18" charset="0"/>
              </a:rPr>
              <a:t>differentiated</a:t>
            </a:r>
            <a:r>
              <a:rPr lang="en-GB" altLang="en-US" sz="1600" b="0" i="1" dirty="0">
                <a:solidFill>
                  <a:srgbClr val="002060"/>
                </a:solidFill>
                <a:cs typeface="Times New Roman" panose="02020603050405020304" pitchFamily="18" charset="0"/>
              </a:rPr>
              <a:t> from each other, and it may be unclear as to when to assign one rating over another</a:t>
            </a:r>
          </a:p>
          <a:p>
            <a:pPr marL="792480" lvl="1" indent="-304800" eaLnBrk="1" hangingPunct="1"/>
            <a:r>
              <a:rPr lang="en-GB" altLang="en-US" sz="1600" i="1" dirty="0">
                <a:solidFill>
                  <a:srgbClr val="002060"/>
                </a:solidFill>
                <a:cs typeface="Times New Roman" panose="02020603050405020304" pitchFamily="18" charset="0"/>
              </a:rPr>
              <a:t>The </a:t>
            </a:r>
            <a:r>
              <a:rPr lang="en-GB" altLang="en-US" sz="1600" i="1" u="sng" dirty="0">
                <a:solidFill>
                  <a:srgbClr val="002060"/>
                </a:solidFill>
                <a:cs typeface="Times New Roman" panose="02020603050405020304" pitchFamily="18" charset="0"/>
              </a:rPr>
              <a:t>words</a:t>
            </a:r>
            <a:r>
              <a:rPr lang="en-GB" altLang="en-US" sz="1600" i="1" dirty="0">
                <a:solidFill>
                  <a:srgbClr val="002060"/>
                </a:solidFill>
                <a:cs typeface="Times New Roman" panose="02020603050405020304" pitchFamily="18" charset="0"/>
              </a:rPr>
              <a:t> used to describe the various levels </a:t>
            </a:r>
            <a:r>
              <a:rPr lang="en-GB" altLang="en-US" sz="1600" i="1" u="sng" dirty="0">
                <a:solidFill>
                  <a:srgbClr val="002060"/>
                </a:solidFill>
                <a:cs typeface="Times New Roman" panose="02020603050405020304" pitchFamily="18" charset="0"/>
              </a:rPr>
              <a:t>may mean different things</a:t>
            </a:r>
            <a:r>
              <a:rPr lang="en-GB" altLang="en-US" sz="1600" i="1" dirty="0">
                <a:solidFill>
                  <a:srgbClr val="002060"/>
                </a:solidFill>
                <a:cs typeface="Times New Roman" panose="02020603050405020304" pitchFamily="18" charset="0"/>
              </a:rPr>
              <a:t> to different people</a:t>
            </a:r>
          </a:p>
          <a:p>
            <a:pPr marL="792480" lvl="1" indent="-304800" eaLnBrk="1" hangingPunct="1"/>
            <a:endParaRPr lang="en-GB" altLang="en-US" sz="800" dirty="0">
              <a:solidFill>
                <a:srgbClr val="002060"/>
              </a:solidFill>
              <a:cs typeface="Times New Roman" panose="02020603050405020304" pitchFamily="18" charset="0"/>
            </a:endParaRPr>
          </a:p>
          <a:p>
            <a:pPr marL="0" indent="0" eaLnBrk="1" hangingPunct="1">
              <a:buNone/>
            </a:pPr>
            <a:r>
              <a:rPr lang="en-GB" altLang="en-US" sz="1600" b="0" dirty="0">
                <a:solidFill>
                  <a:srgbClr val="002060"/>
                </a:solidFill>
                <a:cs typeface="Times New Roman" panose="02020603050405020304" pitchFamily="18" charset="0"/>
              </a:rPr>
              <a:t>				   Consider these scales, for example.  What do you think of them?</a:t>
            </a:r>
          </a:p>
          <a:p>
            <a:pPr marL="487680" indent="-487680">
              <a:buNone/>
              <a:defRPr/>
            </a:pPr>
            <a:r>
              <a:rPr lang="en-GB" sz="1600" dirty="0">
                <a:cs typeface="Times New Roman" pitchFamily="18" charset="0"/>
              </a:rPr>
              <a:t>	</a:t>
            </a:r>
            <a:endParaRPr lang="en-IE" sz="1600" dirty="0">
              <a:solidFill>
                <a:srgbClr val="002060"/>
              </a:solidFill>
              <a:cs typeface="Times New Roman" pitchFamily="18" charset="0"/>
            </a:endParaRPr>
          </a:p>
        </p:txBody>
      </p:sp>
      <p:sp>
        <p:nvSpPr>
          <p:cNvPr id="270340" name="Rectangle 1027"/>
          <p:cNvSpPr>
            <a:spLocks noGrp="1" noChangeArrowheads="1"/>
          </p:cNvSpPr>
          <p:nvPr>
            <p:ph type="title"/>
          </p:nvPr>
        </p:nvSpPr>
        <p:spPr>
          <a:xfrm>
            <a:off x="2932584" y="484195"/>
            <a:ext cx="6192688" cy="718825"/>
          </a:xfrm>
          <a:noFill/>
        </p:spPr>
        <p:txBody>
          <a:bodyPr vert="horz" wrap="square" lIns="98213" tIns="49107" rIns="98213" bIns="49107" numCol="1" anchor="ctr" anchorCtr="0" compatLnSpc="1">
            <a:prstTxWarp prst="textNoShape">
              <a:avLst/>
            </a:prstTxWarp>
            <a:normAutofit fontScale="90000"/>
          </a:bodyPr>
          <a:lstStyle/>
          <a:p>
            <a:pPr algn="l"/>
            <a:r>
              <a:rPr lang="en-IE" altLang="en-US" sz="2800" dirty="0">
                <a:ea typeface="ＭＳ Ｐゴシック" panose="020B0600070205080204" pitchFamily="34" charset="-128"/>
              </a:rPr>
              <a:t>Subjectivity in Risk </a:t>
            </a:r>
            <a:r>
              <a:rPr lang="en-IE" sz="2800" dirty="0">
                <a:ea typeface="ＭＳ Ｐゴシック" panose="020B0600070205080204" pitchFamily="34" charset="-128"/>
              </a:rPr>
              <a:t>Scoring Scales/Models</a:t>
            </a:r>
            <a:endParaRPr lang="en-IE" altLang="en-US" sz="2800" dirty="0">
              <a:ea typeface="ＭＳ Ｐゴシック" panose="020B0600070205080204" pitchFamily="34" charset="-128"/>
            </a:endParaRPr>
          </a:p>
        </p:txBody>
      </p:sp>
      <p:sp>
        <p:nvSpPr>
          <p:cNvPr id="11" name="Slide Number Placeholder 3">
            <a:extLst>
              <a:ext uri="{FF2B5EF4-FFF2-40B4-BE49-F238E27FC236}">
                <a16:creationId xmlns:a16="http://schemas.microsoft.com/office/drawing/2014/main" id="{4D4E4023-5B1E-49DA-9FC3-AF0084C2D2CC}"/>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41</a:t>
            </a:fld>
            <a:endParaRPr lang="en-US" altLang="en-US" sz="960" dirty="0">
              <a:solidFill>
                <a:srgbClr val="595959"/>
              </a:solidFill>
            </a:endParaRPr>
          </a:p>
        </p:txBody>
      </p:sp>
      <p:sp>
        <p:nvSpPr>
          <p:cNvPr id="16" name="Rectangle 6">
            <a:extLst>
              <a:ext uri="{FF2B5EF4-FFF2-40B4-BE49-F238E27FC236}">
                <a16:creationId xmlns:a16="http://schemas.microsoft.com/office/drawing/2014/main" id="{DC770474-20FE-0757-7481-446DF68992E5}"/>
              </a:ext>
            </a:extLst>
          </p:cNvPr>
          <p:cNvSpPr>
            <a:spLocks noChangeArrowheads="1"/>
          </p:cNvSpPr>
          <p:nvPr/>
        </p:nvSpPr>
        <p:spPr bwMode="auto">
          <a:xfrm>
            <a:off x="3776663" y="2882741"/>
            <a:ext cx="97536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a:defRPr>
                <a:solidFill>
                  <a:schemeClr val="tx1"/>
                </a:solidFill>
                <a:latin typeface="Arial" panose="020B0604020202020204" pitchFamily="34" charset="0"/>
              </a:defRPr>
            </a:lvl1pPr>
            <a:lvl2pPr marL="457200" eaLnBrk="0">
              <a:defRPr>
                <a:solidFill>
                  <a:schemeClr val="tx1"/>
                </a:solidFill>
                <a:latin typeface="Arial" panose="020B0604020202020204" pitchFamily="34" charset="0"/>
              </a:defRPr>
            </a:lvl2pPr>
            <a:lvl3pPr marL="914400" eaLnBrk="0">
              <a:defRPr>
                <a:solidFill>
                  <a:schemeClr val="tx1"/>
                </a:solidFill>
                <a:latin typeface="Arial" panose="020B0604020202020204" pitchFamily="34" charset="0"/>
              </a:defRPr>
            </a:lvl3pPr>
            <a:lvl4pPr marL="1371600" eaLnBrk="0">
              <a:defRPr>
                <a:solidFill>
                  <a:schemeClr val="tx1"/>
                </a:solidFill>
                <a:latin typeface="Arial" panose="020B0604020202020204" pitchFamily="34" charset="0"/>
              </a:defRPr>
            </a:lvl4pPr>
            <a:lvl5pPr marL="1828800" eaLnBrk="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 name="Rectangle 7">
            <a:extLst>
              <a:ext uri="{FF2B5EF4-FFF2-40B4-BE49-F238E27FC236}">
                <a16:creationId xmlns:a16="http://schemas.microsoft.com/office/drawing/2014/main" id="{CCB835A6-4FAA-1A92-462E-111B256E8D38}"/>
              </a:ext>
            </a:extLst>
          </p:cNvPr>
          <p:cNvSpPr>
            <a:spLocks noChangeArrowheads="1"/>
          </p:cNvSpPr>
          <p:nvPr/>
        </p:nvSpPr>
        <p:spPr bwMode="auto">
          <a:xfrm>
            <a:off x="6788496" y="2860675"/>
            <a:ext cx="97536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a:defRPr>
                <a:solidFill>
                  <a:schemeClr val="tx1"/>
                </a:solidFill>
                <a:latin typeface="Arial" panose="020B0604020202020204" pitchFamily="34" charset="0"/>
              </a:defRPr>
            </a:lvl1pPr>
            <a:lvl2pPr marL="457200" eaLnBrk="0">
              <a:defRPr>
                <a:solidFill>
                  <a:schemeClr val="tx1"/>
                </a:solidFill>
                <a:latin typeface="Arial" panose="020B0604020202020204" pitchFamily="34" charset="0"/>
              </a:defRPr>
            </a:lvl2pPr>
            <a:lvl3pPr marL="914400" eaLnBrk="0">
              <a:defRPr>
                <a:solidFill>
                  <a:schemeClr val="tx1"/>
                </a:solidFill>
                <a:latin typeface="Arial" panose="020B0604020202020204" pitchFamily="34" charset="0"/>
              </a:defRPr>
            </a:lvl3pPr>
            <a:lvl4pPr marL="1371600" eaLnBrk="0">
              <a:defRPr>
                <a:solidFill>
                  <a:schemeClr val="tx1"/>
                </a:solidFill>
                <a:latin typeface="Arial" panose="020B0604020202020204" pitchFamily="34" charset="0"/>
              </a:defRPr>
            </a:lvl4pPr>
            <a:lvl5pPr marL="1828800" eaLnBrk="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20" name="Table 19">
            <a:extLst>
              <a:ext uri="{FF2B5EF4-FFF2-40B4-BE49-F238E27FC236}">
                <a16:creationId xmlns:a16="http://schemas.microsoft.com/office/drawing/2014/main" id="{D2F1206D-260C-34B7-AD4A-64BBB362E4FE}"/>
              </a:ext>
            </a:extLst>
          </p:cNvPr>
          <p:cNvGraphicFramePr>
            <a:graphicFrameLocks noGrp="1"/>
          </p:cNvGraphicFramePr>
          <p:nvPr>
            <p:extLst>
              <p:ext uri="{D42A27DB-BD31-4B8C-83A1-F6EECF244321}">
                <p14:modId xmlns:p14="http://schemas.microsoft.com/office/powerpoint/2010/main" val="1145093425"/>
              </p:ext>
            </p:extLst>
          </p:nvPr>
        </p:nvGraphicFramePr>
        <p:xfrm>
          <a:off x="5370016" y="4609582"/>
          <a:ext cx="3107184" cy="2216370"/>
        </p:xfrm>
        <a:graphic>
          <a:graphicData uri="http://schemas.openxmlformats.org/drawingml/2006/table">
            <a:tbl>
              <a:tblPr firstRow="1" bandRow="1">
                <a:tableStyleId>{5C22544A-7EE6-4342-B048-85BDC9FD1C3A}</a:tableStyleId>
              </a:tblPr>
              <a:tblGrid>
                <a:gridCol w="314862">
                  <a:extLst>
                    <a:ext uri="{9D8B030D-6E8A-4147-A177-3AD203B41FA5}">
                      <a16:colId xmlns:a16="http://schemas.microsoft.com/office/drawing/2014/main" val="742261824"/>
                    </a:ext>
                  </a:extLst>
                </a:gridCol>
                <a:gridCol w="2792322">
                  <a:extLst>
                    <a:ext uri="{9D8B030D-6E8A-4147-A177-3AD203B41FA5}">
                      <a16:colId xmlns:a16="http://schemas.microsoft.com/office/drawing/2014/main" val="1025785094"/>
                    </a:ext>
                  </a:extLst>
                </a:gridCol>
              </a:tblGrid>
              <a:tr h="369395">
                <a:tc>
                  <a:txBody>
                    <a:bodyPr/>
                    <a:lstStyle/>
                    <a:p>
                      <a:endParaRPr lang="en-IE" sz="1400"/>
                    </a:p>
                  </a:txBody>
                  <a:tcPr/>
                </a:tc>
                <a:tc>
                  <a:txBody>
                    <a:bodyPr/>
                    <a:lstStyle/>
                    <a:p>
                      <a:r>
                        <a:rPr lang="en-IE" sz="1400" dirty="0"/>
                        <a:t>Severity of Harm</a:t>
                      </a:r>
                    </a:p>
                  </a:txBody>
                  <a:tcPr/>
                </a:tc>
                <a:extLst>
                  <a:ext uri="{0D108BD9-81ED-4DB2-BD59-A6C34878D82A}">
                    <a16:rowId xmlns:a16="http://schemas.microsoft.com/office/drawing/2014/main" val="657273502"/>
                  </a:ext>
                </a:extLst>
              </a:tr>
              <a:tr h="369395">
                <a:tc>
                  <a:txBody>
                    <a:bodyPr/>
                    <a:lstStyle/>
                    <a:p>
                      <a:r>
                        <a:rPr lang="en-IE" sz="1400" dirty="0"/>
                        <a:t>5</a:t>
                      </a:r>
                    </a:p>
                  </a:txBody>
                  <a:tcPr/>
                </a:tc>
                <a:tc>
                  <a:txBody>
                    <a:bodyPr/>
                    <a:lstStyle/>
                    <a:p>
                      <a:r>
                        <a:rPr lang="en-IE" sz="1400" dirty="0"/>
                        <a:t>Patient Death</a:t>
                      </a:r>
                    </a:p>
                  </a:txBody>
                  <a:tcPr/>
                </a:tc>
                <a:extLst>
                  <a:ext uri="{0D108BD9-81ED-4DB2-BD59-A6C34878D82A}">
                    <a16:rowId xmlns:a16="http://schemas.microsoft.com/office/drawing/2014/main" val="3764084314"/>
                  </a:ext>
                </a:extLst>
              </a:tr>
              <a:tr h="369395">
                <a:tc>
                  <a:txBody>
                    <a:bodyPr/>
                    <a:lstStyle/>
                    <a:p>
                      <a:r>
                        <a:rPr lang="en-IE" sz="1400" dirty="0"/>
                        <a:t>4</a:t>
                      </a:r>
                    </a:p>
                  </a:txBody>
                  <a:tcPr/>
                </a:tc>
                <a:tc>
                  <a:txBody>
                    <a:bodyPr/>
                    <a:lstStyle/>
                    <a:p>
                      <a:r>
                        <a:rPr lang="en-IE" sz="1400" dirty="0"/>
                        <a:t>Patient Injury</a:t>
                      </a:r>
                    </a:p>
                  </a:txBody>
                  <a:tcPr/>
                </a:tc>
                <a:extLst>
                  <a:ext uri="{0D108BD9-81ED-4DB2-BD59-A6C34878D82A}">
                    <a16:rowId xmlns:a16="http://schemas.microsoft.com/office/drawing/2014/main" val="4261506210"/>
                  </a:ext>
                </a:extLst>
              </a:tr>
              <a:tr h="369395">
                <a:tc>
                  <a:txBody>
                    <a:bodyPr/>
                    <a:lstStyle/>
                    <a:p>
                      <a:r>
                        <a:rPr lang="en-IE" sz="1400" dirty="0"/>
                        <a:t>3</a:t>
                      </a:r>
                    </a:p>
                  </a:txBody>
                  <a:tcPr/>
                </a:tc>
                <a:tc>
                  <a:txBody>
                    <a:bodyPr/>
                    <a:lstStyle/>
                    <a:p>
                      <a:r>
                        <a:rPr lang="en-IE" sz="1400" dirty="0"/>
                        <a:t>Moderate Patient Impact</a:t>
                      </a:r>
                    </a:p>
                  </a:txBody>
                  <a:tcPr/>
                </a:tc>
                <a:extLst>
                  <a:ext uri="{0D108BD9-81ED-4DB2-BD59-A6C34878D82A}">
                    <a16:rowId xmlns:a16="http://schemas.microsoft.com/office/drawing/2014/main" val="2368733519"/>
                  </a:ext>
                </a:extLst>
              </a:tr>
              <a:tr h="369395">
                <a:tc>
                  <a:txBody>
                    <a:bodyPr/>
                    <a:lstStyle/>
                    <a:p>
                      <a:r>
                        <a:rPr lang="en-IE" sz="1400" dirty="0"/>
                        <a:t>2</a:t>
                      </a:r>
                    </a:p>
                  </a:txBody>
                  <a:tcPr/>
                </a:tc>
                <a:tc>
                  <a:txBody>
                    <a:bodyPr/>
                    <a:lstStyle/>
                    <a:p>
                      <a:r>
                        <a:rPr lang="en-IE" sz="1400" dirty="0"/>
                        <a:t>Minor Patient Impact</a:t>
                      </a:r>
                    </a:p>
                  </a:txBody>
                  <a:tcPr/>
                </a:tc>
                <a:extLst>
                  <a:ext uri="{0D108BD9-81ED-4DB2-BD59-A6C34878D82A}">
                    <a16:rowId xmlns:a16="http://schemas.microsoft.com/office/drawing/2014/main" val="1954390882"/>
                  </a:ext>
                </a:extLst>
              </a:tr>
              <a:tr h="369395">
                <a:tc>
                  <a:txBody>
                    <a:bodyPr/>
                    <a:lstStyle/>
                    <a:p>
                      <a:r>
                        <a:rPr lang="en-IE" sz="1400" dirty="0"/>
                        <a:t>1</a:t>
                      </a:r>
                    </a:p>
                  </a:txBody>
                  <a:tcPr/>
                </a:tc>
                <a:tc>
                  <a:txBody>
                    <a:bodyPr/>
                    <a:lstStyle/>
                    <a:p>
                      <a:r>
                        <a:rPr lang="en-IE" sz="1400" dirty="0"/>
                        <a:t>Negligible Patient Impact</a:t>
                      </a:r>
                    </a:p>
                  </a:txBody>
                  <a:tcPr/>
                </a:tc>
                <a:extLst>
                  <a:ext uri="{0D108BD9-81ED-4DB2-BD59-A6C34878D82A}">
                    <a16:rowId xmlns:a16="http://schemas.microsoft.com/office/drawing/2014/main" val="1724809923"/>
                  </a:ext>
                </a:extLst>
              </a:tr>
            </a:tbl>
          </a:graphicData>
        </a:graphic>
      </p:graphicFrame>
      <p:graphicFrame>
        <p:nvGraphicFramePr>
          <p:cNvPr id="21" name="Table 20">
            <a:extLst>
              <a:ext uri="{FF2B5EF4-FFF2-40B4-BE49-F238E27FC236}">
                <a16:creationId xmlns:a16="http://schemas.microsoft.com/office/drawing/2014/main" id="{29D18705-CFD2-66CB-2A14-5E80A3E9B59D}"/>
              </a:ext>
            </a:extLst>
          </p:cNvPr>
          <p:cNvGraphicFramePr>
            <a:graphicFrameLocks noGrp="1"/>
          </p:cNvGraphicFramePr>
          <p:nvPr>
            <p:extLst>
              <p:ext uri="{D42A27DB-BD31-4B8C-83A1-F6EECF244321}">
                <p14:modId xmlns:p14="http://schemas.microsoft.com/office/powerpoint/2010/main" val="1619590730"/>
              </p:ext>
            </p:extLst>
          </p:nvPr>
        </p:nvGraphicFramePr>
        <p:xfrm>
          <a:off x="1636440" y="4609582"/>
          <a:ext cx="3107184" cy="2216370"/>
        </p:xfrm>
        <a:graphic>
          <a:graphicData uri="http://schemas.openxmlformats.org/drawingml/2006/table">
            <a:tbl>
              <a:tblPr firstRow="1" bandRow="1">
                <a:tableStyleId>{5C22544A-7EE6-4342-B048-85BDC9FD1C3A}</a:tableStyleId>
              </a:tblPr>
              <a:tblGrid>
                <a:gridCol w="314862">
                  <a:extLst>
                    <a:ext uri="{9D8B030D-6E8A-4147-A177-3AD203B41FA5}">
                      <a16:colId xmlns:a16="http://schemas.microsoft.com/office/drawing/2014/main" val="742261824"/>
                    </a:ext>
                  </a:extLst>
                </a:gridCol>
                <a:gridCol w="2792322">
                  <a:extLst>
                    <a:ext uri="{9D8B030D-6E8A-4147-A177-3AD203B41FA5}">
                      <a16:colId xmlns:a16="http://schemas.microsoft.com/office/drawing/2014/main" val="1025785094"/>
                    </a:ext>
                  </a:extLst>
                </a:gridCol>
              </a:tblGrid>
              <a:tr h="369395">
                <a:tc>
                  <a:txBody>
                    <a:bodyPr/>
                    <a:lstStyle/>
                    <a:p>
                      <a:endParaRPr lang="en-IE" sz="1400"/>
                    </a:p>
                  </a:txBody>
                  <a:tcPr/>
                </a:tc>
                <a:tc>
                  <a:txBody>
                    <a:bodyPr/>
                    <a:lstStyle/>
                    <a:p>
                      <a:r>
                        <a:rPr lang="en-IE" sz="1400" dirty="0"/>
                        <a:t>Probability of Occurrence</a:t>
                      </a:r>
                    </a:p>
                  </a:txBody>
                  <a:tcPr/>
                </a:tc>
                <a:extLst>
                  <a:ext uri="{0D108BD9-81ED-4DB2-BD59-A6C34878D82A}">
                    <a16:rowId xmlns:a16="http://schemas.microsoft.com/office/drawing/2014/main" val="657273502"/>
                  </a:ext>
                </a:extLst>
              </a:tr>
              <a:tr h="369395">
                <a:tc>
                  <a:txBody>
                    <a:bodyPr/>
                    <a:lstStyle/>
                    <a:p>
                      <a:r>
                        <a:rPr lang="en-IE" sz="1400" dirty="0"/>
                        <a:t>5</a:t>
                      </a:r>
                    </a:p>
                  </a:txBody>
                  <a:tcPr/>
                </a:tc>
                <a:tc>
                  <a:txBody>
                    <a:bodyPr/>
                    <a:lstStyle/>
                    <a:p>
                      <a:r>
                        <a:rPr lang="en-IE" sz="1400" dirty="0"/>
                        <a:t>Very Likely</a:t>
                      </a:r>
                    </a:p>
                  </a:txBody>
                  <a:tcPr/>
                </a:tc>
                <a:extLst>
                  <a:ext uri="{0D108BD9-81ED-4DB2-BD59-A6C34878D82A}">
                    <a16:rowId xmlns:a16="http://schemas.microsoft.com/office/drawing/2014/main" val="3764084314"/>
                  </a:ext>
                </a:extLst>
              </a:tr>
              <a:tr h="369395">
                <a:tc>
                  <a:txBody>
                    <a:bodyPr/>
                    <a:lstStyle/>
                    <a:p>
                      <a:r>
                        <a:rPr lang="en-IE" sz="1400" dirty="0"/>
                        <a:t>4</a:t>
                      </a:r>
                    </a:p>
                  </a:txBody>
                  <a:tcPr/>
                </a:tc>
                <a:tc>
                  <a:txBody>
                    <a:bodyPr/>
                    <a:lstStyle/>
                    <a:p>
                      <a:r>
                        <a:rPr lang="en-IE" sz="1400" dirty="0"/>
                        <a:t>Frequent</a:t>
                      </a:r>
                    </a:p>
                  </a:txBody>
                  <a:tcPr/>
                </a:tc>
                <a:extLst>
                  <a:ext uri="{0D108BD9-81ED-4DB2-BD59-A6C34878D82A}">
                    <a16:rowId xmlns:a16="http://schemas.microsoft.com/office/drawing/2014/main" val="4261506210"/>
                  </a:ext>
                </a:extLst>
              </a:tr>
              <a:tr h="369395">
                <a:tc>
                  <a:txBody>
                    <a:bodyPr/>
                    <a:lstStyle/>
                    <a:p>
                      <a:r>
                        <a:rPr lang="en-IE" sz="1400" dirty="0"/>
                        <a:t>3</a:t>
                      </a:r>
                    </a:p>
                  </a:txBody>
                  <a:tcPr/>
                </a:tc>
                <a:tc>
                  <a:txBody>
                    <a:bodyPr/>
                    <a:lstStyle/>
                    <a:p>
                      <a:r>
                        <a:rPr lang="en-IE" sz="1400" dirty="0"/>
                        <a:t>Occasional</a:t>
                      </a:r>
                    </a:p>
                  </a:txBody>
                  <a:tcPr/>
                </a:tc>
                <a:extLst>
                  <a:ext uri="{0D108BD9-81ED-4DB2-BD59-A6C34878D82A}">
                    <a16:rowId xmlns:a16="http://schemas.microsoft.com/office/drawing/2014/main" val="2368733519"/>
                  </a:ext>
                </a:extLst>
              </a:tr>
              <a:tr h="369395">
                <a:tc>
                  <a:txBody>
                    <a:bodyPr/>
                    <a:lstStyle/>
                    <a:p>
                      <a:r>
                        <a:rPr lang="en-IE" sz="1400" dirty="0"/>
                        <a:t>2</a:t>
                      </a:r>
                    </a:p>
                  </a:txBody>
                  <a:tcPr/>
                </a:tc>
                <a:tc>
                  <a:txBody>
                    <a:bodyPr/>
                    <a:lstStyle/>
                    <a:p>
                      <a:r>
                        <a:rPr lang="en-IE" sz="1400" dirty="0"/>
                        <a:t>Unlikely</a:t>
                      </a:r>
                    </a:p>
                  </a:txBody>
                  <a:tcPr/>
                </a:tc>
                <a:extLst>
                  <a:ext uri="{0D108BD9-81ED-4DB2-BD59-A6C34878D82A}">
                    <a16:rowId xmlns:a16="http://schemas.microsoft.com/office/drawing/2014/main" val="1954390882"/>
                  </a:ext>
                </a:extLst>
              </a:tr>
              <a:tr h="369395">
                <a:tc>
                  <a:txBody>
                    <a:bodyPr/>
                    <a:lstStyle/>
                    <a:p>
                      <a:r>
                        <a:rPr lang="en-IE" sz="1400" dirty="0"/>
                        <a:t>1</a:t>
                      </a:r>
                    </a:p>
                  </a:txBody>
                  <a:tcPr/>
                </a:tc>
                <a:tc>
                  <a:txBody>
                    <a:bodyPr/>
                    <a:lstStyle/>
                    <a:p>
                      <a:r>
                        <a:rPr lang="en-IE" sz="1400" dirty="0"/>
                        <a:t>Rare</a:t>
                      </a:r>
                    </a:p>
                  </a:txBody>
                  <a:tcPr/>
                </a:tc>
                <a:extLst>
                  <a:ext uri="{0D108BD9-81ED-4DB2-BD59-A6C34878D82A}">
                    <a16:rowId xmlns:a16="http://schemas.microsoft.com/office/drawing/2014/main" val="1724809923"/>
                  </a:ext>
                </a:extLst>
              </a:tr>
            </a:tbl>
          </a:graphicData>
        </a:graphic>
      </p:graphicFrame>
      <p:sp>
        <p:nvSpPr>
          <p:cNvPr id="2" name="Rectangle 1">
            <a:extLst>
              <a:ext uri="{FF2B5EF4-FFF2-40B4-BE49-F238E27FC236}">
                <a16:creationId xmlns:a16="http://schemas.microsoft.com/office/drawing/2014/main" id="{7A4A0C47-0A7F-64B0-23AE-9A90AF4FCE9A}"/>
              </a:ext>
            </a:extLst>
          </p:cNvPr>
          <p:cNvSpPr/>
          <p:nvPr/>
        </p:nvSpPr>
        <p:spPr bwMode="auto">
          <a:xfrm>
            <a:off x="1132384" y="4161656"/>
            <a:ext cx="7848872" cy="2956772"/>
          </a:xfrm>
          <a:prstGeom prst="rect">
            <a:avLst/>
          </a:prstGeom>
          <a:noFill/>
          <a:ln w="28575"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a:ln>
                <a:noFill/>
              </a:ln>
              <a:solidFill>
                <a:schemeClr val="bg1"/>
              </a:solidFill>
              <a:effectLst/>
              <a:latin typeface="Arial" charset="0"/>
              <a:cs typeface="Lucida Sans Unicode" charset="0"/>
            </a:endParaRPr>
          </a:p>
        </p:txBody>
      </p:sp>
    </p:spTree>
    <p:extLst>
      <p:ext uri="{BB962C8B-B14F-4D97-AF65-F5344CB8AC3E}">
        <p14:creationId xmlns:p14="http://schemas.microsoft.com/office/powerpoint/2010/main" val="40213923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687948E-CA93-A4CE-C479-46F08297549F}"/>
              </a:ext>
            </a:extLst>
          </p:cNvPr>
          <p:cNvSpPr>
            <a:spLocks noGrp="1"/>
          </p:cNvSpPr>
          <p:nvPr>
            <p:ph idx="1"/>
          </p:nvPr>
        </p:nvSpPr>
        <p:spPr>
          <a:xfrm>
            <a:off x="507409" y="2577480"/>
            <a:ext cx="4541695" cy="4458302"/>
          </a:xfrm>
        </p:spPr>
        <p:txBody>
          <a:bodyPr/>
          <a:lstStyle/>
          <a:p>
            <a:pPr marL="487680" indent="-487680" algn="just"/>
            <a:r>
              <a:rPr lang="en-US" sz="1400" b="0" dirty="0"/>
              <a:t>As discussed in earlier slides, severity and occurrence scales are fundamental for estimating the amount of risk. When combining severity and occurrence scales in risk charts, areas with </a:t>
            </a:r>
            <a:r>
              <a:rPr lang="en-US" sz="1400" b="0" i="1" dirty="0"/>
              <a:t>High/Medium/Low </a:t>
            </a:r>
            <a:r>
              <a:rPr lang="en-US" sz="1400" b="0" dirty="0"/>
              <a:t>risk can be identified.</a:t>
            </a:r>
          </a:p>
          <a:p>
            <a:pPr marL="487680" indent="-487680" algn="just"/>
            <a:r>
              <a:rPr kumimoji="0" lang="en-US" sz="1400" b="0" i="0" u="none" strike="noStrike" kern="0" cap="none" spc="0" normalizeH="0" baseline="0" noProof="0" dirty="0">
                <a:ln>
                  <a:noFill/>
                </a:ln>
                <a:effectLst/>
                <a:uLnTx/>
                <a:uFillTx/>
                <a:cs typeface="Lucida Sans Unicode"/>
              </a:rPr>
              <a:t>Acceptability</a:t>
            </a:r>
            <a:r>
              <a:rPr lang="en-US" sz="1400" b="0" kern="0" dirty="0">
                <a:cs typeface="Lucida Sans Unicode"/>
              </a:rPr>
              <a:t> of risk and what is considered </a:t>
            </a:r>
            <a:r>
              <a:rPr lang="en-US" sz="1400" b="0" i="1" kern="0" dirty="0">
                <a:cs typeface="Lucida Sans Unicode"/>
              </a:rPr>
              <a:t>High</a:t>
            </a:r>
            <a:r>
              <a:rPr lang="en-US" sz="1400" b="0" i="1" dirty="0"/>
              <a:t>/Medium/Low </a:t>
            </a:r>
            <a:r>
              <a:rPr lang="en-US" sz="1400" b="0" kern="0" dirty="0">
                <a:cs typeface="Lucida Sans Unicode"/>
              </a:rPr>
              <a:t>needs to be agreed by the organization to fit the specific risk question</a:t>
            </a:r>
            <a:r>
              <a:rPr lang="en-US" sz="1400" b="0" dirty="0">
                <a:cs typeface="Lucida Sans Unicode"/>
              </a:rPr>
              <a:t>.</a:t>
            </a:r>
            <a:endParaRPr lang="en-US" sz="1400" b="0" dirty="0"/>
          </a:p>
          <a:p>
            <a:pPr marL="487680" indent="-487680" algn="just"/>
            <a:r>
              <a:rPr lang="en-US" sz="1400" b="0" dirty="0"/>
              <a:t>Some models use numerical calculations to evaluate a risk and place it in the risk chart; other models use other methods. </a:t>
            </a:r>
          </a:p>
          <a:p>
            <a:pPr marL="487680" indent="-487680" algn="just"/>
            <a:r>
              <a:rPr lang="en-US" sz="1400" b="0" dirty="0"/>
              <a:t>Each method has its bias – as illustrated by the next slides. When prioritizing risks for risk control, such effects should be considered.</a:t>
            </a:r>
          </a:p>
          <a:p>
            <a:pPr marL="487680" indent="-487680" algn="just"/>
            <a:r>
              <a:rPr lang="en-US" sz="1400" b="0" dirty="0"/>
              <a:t>The following slides show various methods for creating risk acceptability charts</a:t>
            </a:r>
            <a:r>
              <a:rPr kumimoji="0" lang="en-US" sz="1400" b="0" i="0" u="none" strike="noStrike" kern="0" cap="none" spc="0" normalizeH="0" baseline="0" noProof="0" dirty="0">
                <a:ln>
                  <a:noFill/>
                </a:ln>
                <a:effectLst/>
                <a:uLnTx/>
                <a:uFillTx/>
                <a:cs typeface="Lucida Sans Unicode"/>
              </a:rPr>
              <a:t>. In these examples</a:t>
            </a:r>
            <a:r>
              <a:rPr lang="en-US" sz="1400" b="0" dirty="0">
                <a:cs typeface="Lucida Sans Unicode"/>
              </a:rPr>
              <a:t>, r</a:t>
            </a:r>
            <a:r>
              <a:rPr kumimoji="0" lang="en-US" sz="1400" b="0" i="0" u="none" strike="noStrike" kern="0" cap="none" spc="0" normalizeH="0" baseline="0" noProof="0" dirty="0" err="1">
                <a:ln>
                  <a:noFill/>
                </a:ln>
                <a:effectLst/>
                <a:uLnTx/>
                <a:uFillTx/>
                <a:cs typeface="Lucida Sans Unicode"/>
              </a:rPr>
              <a:t>isk</a:t>
            </a:r>
            <a:r>
              <a:rPr kumimoji="0" lang="en-US" sz="1400" b="0" i="0" u="none" strike="noStrike" kern="0" cap="none" spc="0" normalizeH="0" baseline="0" noProof="0" dirty="0">
                <a:ln>
                  <a:noFill/>
                </a:ln>
                <a:effectLst/>
                <a:uLnTx/>
                <a:uFillTx/>
                <a:cs typeface="Lucida Sans Unicode"/>
              </a:rPr>
              <a:t> </a:t>
            </a:r>
            <a:r>
              <a:rPr lang="en-US" sz="1400" b="0" kern="0" dirty="0">
                <a:cs typeface="Lucida Sans Unicode"/>
              </a:rPr>
              <a:t>acceptability thresholds are shown as green (low risk), yellow (medium risk) and red (high risk</a:t>
            </a:r>
            <a:r>
              <a:rPr lang="en-US" sz="1400" b="0" dirty="0">
                <a:cs typeface="Lucida Sans Unicode"/>
              </a:rPr>
              <a:t>).</a:t>
            </a:r>
            <a:endParaRPr lang="en-US" sz="1400" b="0" kern="0" dirty="0">
              <a:cs typeface="Lucida Sans Unicode" charset="0"/>
            </a:endParaRPr>
          </a:p>
        </p:txBody>
      </p:sp>
      <p:sp>
        <p:nvSpPr>
          <p:cNvPr id="3" name="Title 2">
            <a:extLst>
              <a:ext uri="{FF2B5EF4-FFF2-40B4-BE49-F238E27FC236}">
                <a16:creationId xmlns:a16="http://schemas.microsoft.com/office/drawing/2014/main" id="{7E0D24E1-46A5-DFDE-A09C-2F846310AE85}"/>
              </a:ext>
            </a:extLst>
          </p:cNvPr>
          <p:cNvSpPr>
            <a:spLocks noGrp="1"/>
          </p:cNvSpPr>
          <p:nvPr>
            <p:ph type="title"/>
          </p:nvPr>
        </p:nvSpPr>
        <p:spPr/>
        <p:txBody>
          <a:bodyPr/>
          <a:lstStyle/>
          <a:p>
            <a:r>
              <a:rPr lang="en-IE" sz="2800" dirty="0">
                <a:ea typeface="ＭＳ Ｐゴシック" panose="020B0600070205080204" pitchFamily="34" charset="-128"/>
              </a:rPr>
              <a:t>Subjectivity in Risk Scoring Scales/Models</a:t>
            </a:r>
            <a:endParaRPr lang="da-DK" sz="2800" dirty="0"/>
          </a:p>
        </p:txBody>
      </p:sp>
      <p:graphicFrame>
        <p:nvGraphicFramePr>
          <p:cNvPr id="7" name="Content Placeholder 8">
            <a:extLst>
              <a:ext uri="{FF2B5EF4-FFF2-40B4-BE49-F238E27FC236}">
                <a16:creationId xmlns:a16="http://schemas.microsoft.com/office/drawing/2014/main" id="{E59257AF-0309-A5FF-7AAC-A7A78F065110}"/>
              </a:ext>
            </a:extLst>
          </p:cNvPr>
          <p:cNvGraphicFramePr>
            <a:graphicFrameLocks/>
          </p:cNvGraphicFramePr>
          <p:nvPr/>
        </p:nvGraphicFramePr>
        <p:xfrm>
          <a:off x="5444925" y="2425270"/>
          <a:ext cx="3816422" cy="2114295"/>
        </p:xfrm>
        <a:graphic>
          <a:graphicData uri="http://schemas.openxmlformats.org/drawingml/2006/table">
            <a:tbl>
              <a:tblPr/>
              <a:tblGrid>
                <a:gridCol w="298157">
                  <a:extLst>
                    <a:ext uri="{9D8B030D-6E8A-4147-A177-3AD203B41FA5}">
                      <a16:colId xmlns:a16="http://schemas.microsoft.com/office/drawing/2014/main" val="20000"/>
                    </a:ext>
                  </a:extLst>
                </a:gridCol>
                <a:gridCol w="715579">
                  <a:extLst>
                    <a:ext uri="{9D8B030D-6E8A-4147-A177-3AD203B41FA5}">
                      <a16:colId xmlns:a16="http://schemas.microsoft.com/office/drawing/2014/main" val="20001"/>
                    </a:ext>
                  </a:extLst>
                </a:gridCol>
                <a:gridCol w="536684">
                  <a:extLst>
                    <a:ext uri="{9D8B030D-6E8A-4147-A177-3AD203B41FA5}">
                      <a16:colId xmlns:a16="http://schemas.microsoft.com/office/drawing/2014/main" val="20002"/>
                    </a:ext>
                  </a:extLst>
                </a:gridCol>
                <a:gridCol w="536684">
                  <a:extLst>
                    <a:ext uri="{9D8B030D-6E8A-4147-A177-3AD203B41FA5}">
                      <a16:colId xmlns:a16="http://schemas.microsoft.com/office/drawing/2014/main" val="20003"/>
                    </a:ext>
                  </a:extLst>
                </a:gridCol>
                <a:gridCol w="596317">
                  <a:extLst>
                    <a:ext uri="{9D8B030D-6E8A-4147-A177-3AD203B41FA5}">
                      <a16:colId xmlns:a16="http://schemas.microsoft.com/office/drawing/2014/main" val="20004"/>
                    </a:ext>
                  </a:extLst>
                </a:gridCol>
                <a:gridCol w="536684">
                  <a:extLst>
                    <a:ext uri="{9D8B030D-6E8A-4147-A177-3AD203B41FA5}">
                      <a16:colId xmlns:a16="http://schemas.microsoft.com/office/drawing/2014/main" val="20005"/>
                    </a:ext>
                  </a:extLst>
                </a:gridCol>
                <a:gridCol w="596317">
                  <a:extLst>
                    <a:ext uri="{9D8B030D-6E8A-4147-A177-3AD203B41FA5}">
                      <a16:colId xmlns:a16="http://schemas.microsoft.com/office/drawing/2014/main" val="20006"/>
                    </a:ext>
                  </a:extLst>
                </a:gridCol>
              </a:tblGrid>
              <a:tr h="281906">
                <a:tc gridSpan="2">
                  <a:txBody>
                    <a:bodyPr/>
                    <a:lstStyle/>
                    <a:p>
                      <a:pPr marL="0" marR="0">
                        <a:spcBef>
                          <a:spcPts val="900"/>
                        </a:spcBef>
                        <a:spcAft>
                          <a:spcPts val="300"/>
                        </a:spcAft>
                      </a:pPr>
                      <a:br>
                        <a:rPr lang="en-US" sz="900" dirty="0">
                          <a:latin typeface="Arial"/>
                          <a:ea typeface="Times New Roman"/>
                          <a:cs typeface="Times New Roman"/>
                        </a:rPr>
                      </a:br>
                      <a:endParaRPr lang="en-US" sz="900" dirty="0">
                        <a:latin typeface="Arial"/>
                        <a:ea typeface="Times New Roman"/>
                        <a:cs typeface="Times New Roman"/>
                      </a:endParaRPr>
                    </a:p>
                  </a:txBody>
                  <a:tcPr marL="11912" marR="11912" marT="0" marB="0">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gridSpan="5">
                  <a:txBody>
                    <a:bodyPr/>
                    <a:lstStyle/>
                    <a:p>
                      <a:pPr marL="0" marR="0" algn="ctr">
                        <a:spcBef>
                          <a:spcPts val="600"/>
                        </a:spcBef>
                        <a:spcAft>
                          <a:spcPts val="600"/>
                        </a:spcAft>
                      </a:pPr>
                      <a:r>
                        <a:rPr lang="en-US" sz="900" b="1" dirty="0">
                          <a:solidFill>
                            <a:schemeClr val="bg1"/>
                          </a:solidFill>
                          <a:latin typeface="Arial"/>
                          <a:ea typeface="Times New Roman"/>
                          <a:cs typeface="Arial"/>
                        </a:rPr>
                        <a:t>Likelihood</a:t>
                      </a:r>
                      <a:r>
                        <a:rPr lang="en-US" sz="900" b="1" baseline="0" dirty="0">
                          <a:solidFill>
                            <a:schemeClr val="bg1"/>
                          </a:solidFill>
                          <a:latin typeface="Arial"/>
                          <a:ea typeface="Times New Roman"/>
                          <a:cs typeface="Arial"/>
                        </a:rPr>
                        <a:t> of Occurrence</a:t>
                      </a:r>
                      <a:endParaRPr lang="en-US" sz="900" dirty="0">
                        <a:solidFill>
                          <a:schemeClr val="bg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22859">
                <a:tc>
                  <a:txBody>
                    <a:bodyPr/>
                    <a:lstStyle/>
                    <a:p>
                      <a:pPr marL="71755" marR="71755" algn="ctr">
                        <a:spcBef>
                          <a:spcPts val="900"/>
                        </a:spcBef>
                        <a:spcAft>
                          <a:spcPts val="300"/>
                        </a:spcAft>
                      </a:pPr>
                      <a:endParaRPr lang="en-US" sz="900">
                        <a:solidFill>
                          <a:srgbClr val="FFFFFF"/>
                        </a:solidFill>
                        <a:latin typeface="Arial"/>
                        <a:ea typeface="Times New Roman"/>
                        <a:cs typeface="Arial"/>
                      </a:endParaRPr>
                    </a:p>
                  </a:txBody>
                  <a:tcPr marL="11912" marR="11912" marT="0" marB="0" vert="vert27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spcBef>
                          <a:spcPts val="900"/>
                        </a:spcBef>
                        <a:spcAft>
                          <a:spcPts val="300"/>
                        </a:spcAft>
                      </a:pPr>
                      <a:endParaRPr lang="en-US" sz="900">
                        <a:solidFill>
                          <a:srgbClr val="000000"/>
                        </a:solidFill>
                        <a:latin typeface="Arial"/>
                        <a:ea typeface="Times New Roman"/>
                        <a:cs typeface="Arial"/>
                      </a:endParaRPr>
                    </a:p>
                  </a:txBody>
                  <a:tcPr marL="11912" marR="11912"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dirty="0">
                          <a:solidFill>
                            <a:srgbClr val="000000"/>
                          </a:solidFill>
                          <a:latin typeface="Arial"/>
                          <a:ea typeface="Times New Roman"/>
                          <a:cs typeface="Arial"/>
                        </a:rPr>
                        <a:t>Remote</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dirty="0">
                          <a:solidFill>
                            <a:srgbClr val="000000"/>
                          </a:solidFill>
                          <a:latin typeface="Arial"/>
                          <a:ea typeface="Times New Roman"/>
                          <a:cs typeface="Arial"/>
                        </a:rPr>
                        <a:t>Unlikely</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dirty="0">
                          <a:solidFill>
                            <a:srgbClr val="000000"/>
                          </a:solidFill>
                          <a:latin typeface="Arial"/>
                          <a:ea typeface="Times New Roman"/>
                          <a:cs typeface="Arial"/>
                        </a:rPr>
                        <a:t>Occasional</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dirty="0">
                          <a:solidFill>
                            <a:srgbClr val="000000"/>
                          </a:solidFill>
                          <a:latin typeface="Arial"/>
                          <a:ea typeface="Times New Roman"/>
                          <a:cs typeface="Arial"/>
                        </a:rPr>
                        <a:t>Likely</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dirty="0">
                          <a:solidFill>
                            <a:srgbClr val="000000"/>
                          </a:solidFill>
                          <a:latin typeface="Arial"/>
                          <a:ea typeface="Times New Roman"/>
                          <a:cs typeface="Arial"/>
                        </a:rPr>
                        <a:t>Frequent</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81906">
                <a:tc rowSpan="5">
                  <a:txBody>
                    <a:bodyPr/>
                    <a:lstStyle/>
                    <a:p>
                      <a:pPr marL="0" marR="0" algn="ctr" defTabSz="914400" rtl="0" eaLnBrk="1" latinLnBrk="0" hangingPunct="1">
                        <a:spcBef>
                          <a:spcPts val="600"/>
                        </a:spcBef>
                        <a:spcAft>
                          <a:spcPts val="600"/>
                        </a:spcAft>
                      </a:pPr>
                      <a:r>
                        <a:rPr lang="en-US" sz="900" b="1" kern="1200" dirty="0">
                          <a:solidFill>
                            <a:schemeClr val="bg1"/>
                          </a:solidFill>
                          <a:latin typeface="Arial"/>
                          <a:ea typeface="Times New Roman"/>
                          <a:cs typeface="Arial"/>
                        </a:rPr>
                        <a:t>Severity</a:t>
                      </a:r>
                    </a:p>
                  </a:txBody>
                  <a:tcPr marL="11912" marR="1191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algn="ctr">
                        <a:spcBef>
                          <a:spcPts val="600"/>
                        </a:spcBef>
                        <a:spcAft>
                          <a:spcPts val="600"/>
                        </a:spcAft>
                      </a:pPr>
                      <a:r>
                        <a:rPr lang="en-US" sz="900" dirty="0">
                          <a:solidFill>
                            <a:srgbClr val="000000"/>
                          </a:solidFill>
                          <a:latin typeface="Arial"/>
                          <a:ea typeface="Times New Roman"/>
                          <a:cs typeface="Arial"/>
                        </a:rPr>
                        <a:t>Critical</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endParaRPr lang="en-US" sz="900" b="0" dirty="0">
                        <a:solidFill>
                          <a:schemeClr val="tx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endParaRPr lang="en-US" sz="900" b="0" dirty="0">
                        <a:solidFill>
                          <a:schemeClr val="tx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endParaRPr lang="en-US" sz="900" b="0" dirty="0">
                        <a:solidFill>
                          <a:schemeClr val="tx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endParaRPr lang="en-US" sz="900" b="0" dirty="0">
                        <a:solidFill>
                          <a:schemeClr val="tx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2"/>
                  </a:ext>
                </a:extLst>
              </a:tr>
              <a:tr h="281906">
                <a:tc vMerge="1">
                  <a:txBody>
                    <a:bodyPr/>
                    <a:lstStyle/>
                    <a:p>
                      <a:endParaRPr lang="en-US"/>
                    </a:p>
                  </a:txBody>
                  <a:tcPr/>
                </a:tc>
                <a:tc>
                  <a:txBody>
                    <a:bodyPr/>
                    <a:lstStyle/>
                    <a:p>
                      <a:pPr marL="0" marR="0" algn="ctr">
                        <a:spcBef>
                          <a:spcPts val="600"/>
                        </a:spcBef>
                        <a:spcAft>
                          <a:spcPts val="600"/>
                        </a:spcAft>
                      </a:pPr>
                      <a:r>
                        <a:rPr lang="en-US" sz="900" dirty="0">
                          <a:solidFill>
                            <a:srgbClr val="000000"/>
                          </a:solidFill>
                          <a:latin typeface="Arial"/>
                          <a:ea typeface="Times New Roman"/>
                          <a:cs typeface="Arial"/>
                        </a:rPr>
                        <a:t>Major</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endParaRPr lang="en-US" sz="900" b="0" dirty="0">
                        <a:solidFill>
                          <a:schemeClr val="tx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endParaRPr lang="en-US" sz="900" b="0" dirty="0">
                        <a:solidFill>
                          <a:schemeClr val="tx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endParaRPr lang="en-US" sz="900" b="0" dirty="0">
                        <a:solidFill>
                          <a:schemeClr val="tx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endParaRPr lang="en-US" sz="900" b="0" dirty="0">
                        <a:solidFill>
                          <a:schemeClr val="tx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3"/>
                  </a:ext>
                </a:extLst>
              </a:tr>
              <a:tr h="281906">
                <a:tc vMerge="1">
                  <a:txBody>
                    <a:bodyPr/>
                    <a:lstStyle/>
                    <a:p>
                      <a:endParaRPr lang="en-US"/>
                    </a:p>
                  </a:txBody>
                  <a:tcPr/>
                </a:tc>
                <a:tc>
                  <a:txBody>
                    <a:bodyPr/>
                    <a:lstStyle/>
                    <a:p>
                      <a:pPr marL="0" marR="0" algn="ctr">
                        <a:spcBef>
                          <a:spcPts val="600"/>
                        </a:spcBef>
                        <a:spcAft>
                          <a:spcPts val="600"/>
                        </a:spcAft>
                      </a:pPr>
                      <a:r>
                        <a:rPr lang="en-US" sz="900" dirty="0">
                          <a:solidFill>
                            <a:srgbClr val="000000"/>
                          </a:solidFill>
                          <a:latin typeface="Arial"/>
                          <a:ea typeface="Times New Roman"/>
                          <a:cs typeface="Arial"/>
                        </a:rPr>
                        <a:t>Moderate</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endParaRPr lang="en-US" sz="900" b="0" dirty="0">
                        <a:solidFill>
                          <a:schemeClr val="tx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endParaRPr lang="en-US" sz="900" b="0" dirty="0">
                        <a:solidFill>
                          <a:schemeClr val="tx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endParaRPr lang="en-US" sz="900" b="0" dirty="0">
                        <a:solidFill>
                          <a:schemeClr val="tx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endParaRPr lang="en-US" sz="900" b="0" dirty="0">
                        <a:solidFill>
                          <a:schemeClr val="tx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4"/>
                  </a:ext>
                </a:extLst>
              </a:tr>
              <a:tr h="281906">
                <a:tc vMerge="1">
                  <a:txBody>
                    <a:bodyPr/>
                    <a:lstStyle/>
                    <a:p>
                      <a:endParaRPr lang="en-US"/>
                    </a:p>
                  </a:txBody>
                  <a:tcPr/>
                </a:tc>
                <a:tc>
                  <a:txBody>
                    <a:bodyPr/>
                    <a:lstStyle/>
                    <a:p>
                      <a:pPr marL="0" marR="0" algn="ctr">
                        <a:spcBef>
                          <a:spcPts val="0"/>
                        </a:spcBef>
                        <a:spcAft>
                          <a:spcPts val="0"/>
                        </a:spcAft>
                      </a:pPr>
                      <a:r>
                        <a:rPr lang="en-US" sz="900" dirty="0">
                          <a:solidFill>
                            <a:srgbClr val="000000"/>
                          </a:solidFill>
                          <a:latin typeface="Arial"/>
                          <a:ea typeface="Times New Roman"/>
                          <a:cs typeface="Arial"/>
                        </a:rPr>
                        <a:t>Minor</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endParaRPr lang="en-US" sz="900" b="0" dirty="0">
                        <a:solidFill>
                          <a:schemeClr val="tx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endParaRPr lang="en-US" sz="900" b="0" dirty="0">
                        <a:solidFill>
                          <a:schemeClr val="tx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endParaRPr lang="en-US" sz="900" b="0" dirty="0">
                        <a:solidFill>
                          <a:schemeClr val="tx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endParaRPr lang="en-US" sz="900" b="0" dirty="0">
                        <a:solidFill>
                          <a:schemeClr val="tx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5"/>
                  </a:ext>
                </a:extLst>
              </a:tr>
              <a:tr h="281906">
                <a:tc vMerge="1">
                  <a:txBody>
                    <a:bodyPr/>
                    <a:lstStyle/>
                    <a:p>
                      <a:endParaRPr lang="en-US"/>
                    </a:p>
                  </a:txBody>
                  <a:tcPr/>
                </a:tc>
                <a:tc>
                  <a:txBody>
                    <a:bodyPr/>
                    <a:lstStyle/>
                    <a:p>
                      <a:pPr marL="0" marR="0" algn="ctr">
                        <a:spcBef>
                          <a:spcPts val="600"/>
                        </a:spcBef>
                        <a:spcAft>
                          <a:spcPts val="600"/>
                        </a:spcAft>
                      </a:pPr>
                      <a:r>
                        <a:rPr lang="en-US" sz="900" dirty="0">
                          <a:solidFill>
                            <a:srgbClr val="000000"/>
                          </a:solidFill>
                          <a:latin typeface="Arial"/>
                          <a:ea typeface="Times New Roman"/>
                          <a:cs typeface="Arial"/>
                        </a:rPr>
                        <a:t>Negligible</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endParaRPr lang="en-US" sz="900" b="0" dirty="0">
                        <a:solidFill>
                          <a:schemeClr val="tx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endParaRPr lang="en-US" sz="900" b="0" dirty="0">
                        <a:solidFill>
                          <a:schemeClr val="tx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endParaRPr lang="en-US" sz="900" b="0" dirty="0">
                        <a:solidFill>
                          <a:schemeClr val="tx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FF00"/>
                    </a:solidFill>
                  </a:tcPr>
                </a:tc>
                <a:tc>
                  <a:txBody>
                    <a:bodyPr/>
                    <a:lstStyle/>
                    <a:p>
                      <a:pPr marL="0" marR="0" algn="ctr">
                        <a:spcBef>
                          <a:spcPts val="900"/>
                        </a:spcBef>
                        <a:spcAft>
                          <a:spcPts val="300"/>
                        </a:spcAft>
                      </a:pPr>
                      <a:endParaRPr lang="en-US" sz="900" b="0" dirty="0">
                        <a:solidFill>
                          <a:schemeClr val="tx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6"/>
                  </a:ext>
                </a:extLst>
              </a:tr>
            </a:tbl>
          </a:graphicData>
        </a:graphic>
      </p:graphicFrame>
      <p:sp>
        <p:nvSpPr>
          <p:cNvPr id="15" name="Oval 15">
            <a:extLst>
              <a:ext uri="{FF2B5EF4-FFF2-40B4-BE49-F238E27FC236}">
                <a16:creationId xmlns:a16="http://schemas.microsoft.com/office/drawing/2014/main" id="{651BDE72-F1ED-C83B-131E-FB43D99068EC}"/>
              </a:ext>
            </a:extLst>
          </p:cNvPr>
          <p:cNvSpPr>
            <a:spLocks noChangeArrowheads="1"/>
          </p:cNvSpPr>
          <p:nvPr/>
        </p:nvSpPr>
        <p:spPr bwMode="auto">
          <a:xfrm>
            <a:off x="7015623" y="3433382"/>
            <a:ext cx="453465" cy="260351"/>
          </a:xfrm>
          <a:prstGeom prst="ellipse">
            <a:avLst/>
          </a:prstGeom>
          <a:noFill/>
          <a:ln w="28575">
            <a:solidFill>
              <a:srgbClr val="3366FF"/>
            </a:solidFill>
            <a:round/>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a:defRPr/>
            </a:pPr>
            <a:endParaRPr lang="en-US" sz="4160">
              <a:solidFill>
                <a:schemeClr val="lt1"/>
              </a:solidFill>
              <a:latin typeface="+mn-lt"/>
            </a:endParaRPr>
          </a:p>
        </p:txBody>
      </p:sp>
      <p:cxnSp>
        <p:nvCxnSpPr>
          <p:cNvPr id="17" name="Straight Arrow Connector 16">
            <a:extLst>
              <a:ext uri="{FF2B5EF4-FFF2-40B4-BE49-F238E27FC236}">
                <a16:creationId xmlns:a16="http://schemas.microsoft.com/office/drawing/2014/main" id="{FD68697D-7783-7D53-FA4A-0CD3635E9427}"/>
              </a:ext>
            </a:extLst>
          </p:cNvPr>
          <p:cNvCxnSpPr>
            <a:cxnSpLocks/>
          </p:cNvCxnSpPr>
          <p:nvPr/>
        </p:nvCxnSpPr>
        <p:spPr bwMode="auto">
          <a:xfrm>
            <a:off x="6316960" y="3563558"/>
            <a:ext cx="936104" cy="0"/>
          </a:xfrm>
          <a:prstGeom prst="straightConnector1">
            <a:avLst/>
          </a:prstGeom>
          <a:solidFill>
            <a:srgbClr val="00B8FF"/>
          </a:solidFill>
          <a:ln w="19050" cap="flat" cmpd="sng" algn="ctr">
            <a:solidFill>
              <a:srgbClr val="0000FF"/>
            </a:solidFill>
            <a:prstDash val="solid"/>
            <a:round/>
            <a:headEnd type="none" w="med" len="med"/>
            <a:tailEnd type="triangle"/>
          </a:ln>
          <a:effectLst/>
        </p:spPr>
      </p:cxnSp>
      <p:cxnSp>
        <p:nvCxnSpPr>
          <p:cNvPr id="21" name="Straight Arrow Connector 20">
            <a:extLst>
              <a:ext uri="{FF2B5EF4-FFF2-40B4-BE49-F238E27FC236}">
                <a16:creationId xmlns:a16="http://schemas.microsoft.com/office/drawing/2014/main" id="{F2D1CD54-436F-AE5F-A78C-BEA49E1DAB61}"/>
              </a:ext>
            </a:extLst>
          </p:cNvPr>
          <p:cNvCxnSpPr/>
          <p:nvPr/>
        </p:nvCxnSpPr>
        <p:spPr bwMode="auto">
          <a:xfrm>
            <a:off x="7253064" y="3001334"/>
            <a:ext cx="0" cy="562224"/>
          </a:xfrm>
          <a:prstGeom prst="straightConnector1">
            <a:avLst/>
          </a:prstGeom>
          <a:solidFill>
            <a:srgbClr val="00B8FF"/>
          </a:solidFill>
          <a:ln w="19050" cap="flat" cmpd="sng" algn="ctr">
            <a:solidFill>
              <a:srgbClr val="0000FF"/>
            </a:solidFill>
            <a:prstDash val="solid"/>
            <a:round/>
            <a:headEnd type="none" w="med" len="med"/>
            <a:tailEnd type="triangle"/>
          </a:ln>
          <a:effectLst/>
        </p:spPr>
      </p:cxnSp>
      <p:sp>
        <p:nvSpPr>
          <p:cNvPr id="5" name="Textfeld 38">
            <a:extLst>
              <a:ext uri="{FF2B5EF4-FFF2-40B4-BE49-F238E27FC236}">
                <a16:creationId xmlns:a16="http://schemas.microsoft.com/office/drawing/2014/main" id="{B1DAD836-BF17-89B0-FC0C-CE6DF008DCE4}"/>
              </a:ext>
            </a:extLst>
          </p:cNvPr>
          <p:cNvSpPr txBox="1"/>
          <p:nvPr/>
        </p:nvSpPr>
        <p:spPr bwMode="auto">
          <a:xfrm>
            <a:off x="5444925" y="4918192"/>
            <a:ext cx="3816422" cy="2200602"/>
          </a:xfrm>
          <a:prstGeom prst="rect">
            <a:avLst/>
          </a:prstGeom>
          <a:noFill/>
          <a:ln>
            <a:headEnd/>
            <a:tailEnd/>
          </a:ln>
        </p:spPr>
        <p:style>
          <a:lnRef idx="2">
            <a:schemeClr val="accent6"/>
          </a:lnRef>
          <a:fillRef idx="1">
            <a:schemeClr val="lt1"/>
          </a:fillRef>
          <a:effectRef idx="0">
            <a:schemeClr val="accent6"/>
          </a:effectRef>
          <a:fontRef idx="minor">
            <a:schemeClr val="dk1"/>
          </a:fontRef>
        </p:style>
        <p:txBody>
          <a:bodyPr wrap="square" lIns="91440" tIns="45720" rIns="91440" bIns="45720" anchor="t">
            <a:spAutoFit/>
          </a:bodyPr>
          <a:lstStyle/>
          <a:p>
            <a:pPr marL="0" marR="0" lvl="0" indent="0" algn="l" defTabSz="449263" rtl="0" eaLnBrk="1" fontAlgn="base" latinLnBrk="0" hangingPunct="0">
              <a:lnSpc>
                <a:spcPct val="100000"/>
              </a:lnSpc>
              <a:spcBef>
                <a:spcPts val="0"/>
              </a:spcBef>
              <a:spcAft>
                <a:spcPct val="0"/>
              </a:spcAft>
              <a:buClr>
                <a:srgbClr val="000000"/>
              </a:buClr>
              <a:buSzPct val="100000"/>
              <a:buFont typeface="Times New Roman" pitchFamily="18" charset="0"/>
              <a:buNone/>
              <a:tabLst/>
              <a:defRPr/>
            </a:pPr>
            <a:r>
              <a:rPr kumimoji="0" lang="en-US" sz="1200" i="0" u="none" strike="noStrike" kern="0" cap="none" spc="0" normalizeH="0" baseline="0" noProof="0" dirty="0">
                <a:ln>
                  <a:noFill/>
                </a:ln>
                <a:solidFill>
                  <a:schemeClr val="tx1"/>
                </a:solidFill>
                <a:effectLst/>
                <a:uLnTx/>
                <a:uFillTx/>
                <a:latin typeface="Arial" charset="0"/>
                <a:ea typeface="+mn-ea"/>
                <a:cs typeface="Lucida Sans Unicode" charset="0"/>
              </a:rPr>
              <a:t>Note</a:t>
            </a:r>
            <a:r>
              <a:rPr kumimoji="0" lang="en-US" sz="1200" b="0" i="0" u="none" strike="noStrike" kern="0" cap="none" spc="0" normalizeH="0" baseline="0" noProof="0" dirty="0">
                <a:ln>
                  <a:noFill/>
                </a:ln>
                <a:solidFill>
                  <a:schemeClr val="tx1"/>
                </a:solidFill>
                <a:effectLst/>
                <a:uLnTx/>
                <a:uFillTx/>
                <a:latin typeface="Arial" charset="0"/>
                <a:ea typeface="+mn-ea"/>
                <a:cs typeface="Lucida Sans Unicode" charset="0"/>
              </a:rPr>
              <a:t>: </a:t>
            </a:r>
          </a:p>
          <a:p>
            <a:pPr marL="285750" indent="-285750">
              <a:lnSpc>
                <a:spcPct val="100000"/>
              </a:lnSpc>
              <a:spcBef>
                <a:spcPts val="0"/>
              </a:spcBef>
              <a:spcAft>
                <a:spcPts val="600"/>
              </a:spcAft>
              <a:buFont typeface="Arial" panose="020B0604020202020204" pitchFamily="34" charset="0"/>
              <a:buChar char="•"/>
              <a:defRPr/>
            </a:pPr>
            <a:r>
              <a:rPr lang="en-US" sz="1200" b="0" kern="0" dirty="0">
                <a:solidFill>
                  <a:schemeClr val="tx1"/>
                </a:solidFill>
                <a:latin typeface="Arial"/>
                <a:cs typeface="Lucida Sans Unicode"/>
              </a:rPr>
              <a:t>The risk acceptability charts shown on this and subsequent slides are fictitious examples illustrating how different rating scales and methods can affect where a risk is placed on the chart, and thus, how this may affect risk acceptability.</a:t>
            </a:r>
          </a:p>
          <a:p>
            <a:pPr marL="285750" indent="-285750">
              <a:lnSpc>
                <a:spcPct val="100000"/>
              </a:lnSpc>
              <a:spcBef>
                <a:spcPts val="0"/>
              </a:spcBef>
              <a:spcAft>
                <a:spcPts val="600"/>
              </a:spcAft>
              <a:buFont typeface="Arial" panose="020B0604020202020204" pitchFamily="34" charset="0"/>
              <a:buChar char="•"/>
              <a:defRPr/>
            </a:pPr>
            <a:r>
              <a:rPr lang="en-US" sz="1200" b="0" kern="0" dirty="0">
                <a:solidFill>
                  <a:schemeClr val="tx1"/>
                </a:solidFill>
                <a:latin typeface="Arial"/>
                <a:cs typeface="Lucida Sans Unicode"/>
              </a:rPr>
              <a:t>The charts used show risk areas (green, yellow and red) of different sizes. In other approaches, risk scales and charts can be used based on what best fits the risk question.</a:t>
            </a:r>
          </a:p>
        </p:txBody>
      </p:sp>
      <p:sp>
        <p:nvSpPr>
          <p:cNvPr id="10" name="Textfeld 9">
            <a:extLst>
              <a:ext uri="{FF2B5EF4-FFF2-40B4-BE49-F238E27FC236}">
                <a16:creationId xmlns:a16="http://schemas.microsoft.com/office/drawing/2014/main" id="{4694B9BF-E432-7474-CB1C-D1DC59110096}"/>
              </a:ext>
            </a:extLst>
          </p:cNvPr>
          <p:cNvSpPr txBox="1"/>
          <p:nvPr/>
        </p:nvSpPr>
        <p:spPr bwMode="auto">
          <a:xfrm>
            <a:off x="465646" y="1247862"/>
            <a:ext cx="9019666" cy="1008225"/>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square">
            <a:spAutoFit/>
          </a:bodyPr>
          <a:lstStyle/>
          <a:p>
            <a:r>
              <a:rPr lang="en-US" sz="1600" dirty="0">
                <a:solidFill>
                  <a:schemeClr val="tx1"/>
                </a:solidFill>
              </a:rPr>
              <a:t>There is no ideal number of levels for a risk rating scale. Most scales have at least three levels, in order to avoid “Yes or No” scenarios. Additional levels may enable more complex risk ratings. However, some risk questions do not require sophisticated rating scales.    The number of levels can be adjusted to be commensurate with the level of risk.</a:t>
            </a:r>
          </a:p>
        </p:txBody>
      </p:sp>
    </p:spTree>
    <p:extLst>
      <p:ext uri="{BB962C8B-B14F-4D97-AF65-F5344CB8AC3E}">
        <p14:creationId xmlns:p14="http://schemas.microsoft.com/office/powerpoint/2010/main" val="7477936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B0CCA1-BE37-8502-F8D9-A4A78EFFD0EB}"/>
              </a:ext>
            </a:extLst>
          </p:cNvPr>
          <p:cNvSpPr>
            <a:spLocks noGrp="1"/>
          </p:cNvSpPr>
          <p:nvPr>
            <p:ph type="title"/>
          </p:nvPr>
        </p:nvSpPr>
        <p:spPr>
          <a:xfrm>
            <a:off x="3148608" y="633264"/>
            <a:ext cx="6408712" cy="531707"/>
          </a:xfrm>
        </p:spPr>
        <p:txBody>
          <a:bodyPr/>
          <a:lstStyle/>
          <a:p>
            <a:r>
              <a:rPr lang="en-IE" sz="2800" dirty="0">
                <a:ea typeface="ＭＳ Ｐゴシック" panose="020B0600070205080204" pitchFamily="34" charset="-128"/>
              </a:rPr>
              <a:t>Subjectivity in Risk Scoring:</a:t>
            </a:r>
            <a:br>
              <a:rPr lang="en-IE" sz="2800" dirty="0">
                <a:ea typeface="ＭＳ Ｐゴシック" panose="020B0600070205080204" pitchFamily="34" charset="-128"/>
              </a:rPr>
            </a:br>
            <a:r>
              <a:rPr lang="en-IE" sz="2800" dirty="0">
                <a:ea typeface="ＭＳ Ｐゴシック" panose="020B0600070205080204" pitchFamily="34" charset="-128"/>
              </a:rPr>
              <a:t>C</a:t>
            </a:r>
            <a:r>
              <a:rPr lang="en-US" sz="2800" dirty="0" err="1">
                <a:ea typeface="ＭＳ Ｐゴシック" panose="020B0600070205080204" pitchFamily="34" charset="-128"/>
              </a:rPr>
              <a:t>ombining</a:t>
            </a:r>
            <a:r>
              <a:rPr lang="en-US" sz="2800" dirty="0">
                <a:ea typeface="ＭＳ Ｐゴシック" panose="020B0600070205080204" pitchFamily="34" charset="-128"/>
              </a:rPr>
              <a:t> S and O ratings</a:t>
            </a:r>
            <a:br>
              <a:rPr lang="en-IE" sz="2400" dirty="0">
                <a:solidFill>
                  <a:srgbClr val="00B0F0"/>
                </a:solidFill>
                <a:latin typeface="Calibri" charset="0"/>
                <a:ea typeface="Calibri" charset="0"/>
                <a:cs typeface="Calibri" charset="0"/>
              </a:rPr>
            </a:br>
            <a:endParaRPr lang="en-US" sz="2100" dirty="0">
              <a:cs typeface="Times New Roman" panose="02020603050405020304" pitchFamily="18" charset="0"/>
            </a:endParaRPr>
          </a:p>
        </p:txBody>
      </p:sp>
      <p:sp>
        <p:nvSpPr>
          <p:cNvPr id="3" name="Textplatzhalter 2">
            <a:extLst>
              <a:ext uri="{FF2B5EF4-FFF2-40B4-BE49-F238E27FC236}">
                <a16:creationId xmlns:a16="http://schemas.microsoft.com/office/drawing/2014/main" id="{3B785EF6-7C9E-332D-29CF-E6A89799BEFA}"/>
              </a:ext>
            </a:extLst>
          </p:cNvPr>
          <p:cNvSpPr>
            <a:spLocks noGrp="1"/>
          </p:cNvSpPr>
          <p:nvPr>
            <p:ph type="body" sz="half" idx="1"/>
          </p:nvPr>
        </p:nvSpPr>
        <p:spPr>
          <a:xfrm>
            <a:off x="506776" y="1513495"/>
            <a:ext cx="8740048" cy="531707"/>
          </a:xfrm>
        </p:spPr>
        <p:txBody>
          <a:bodyPr/>
          <a:lstStyle/>
          <a:p>
            <a:pPr marL="0" indent="0">
              <a:spcBef>
                <a:spcPts val="0"/>
              </a:spcBef>
              <a:buNone/>
            </a:pPr>
            <a:r>
              <a:rPr lang="de-DE" sz="1600" dirty="0">
                <a:solidFill>
                  <a:srgbClr val="002060"/>
                </a:solidFill>
                <a:latin typeface="Arial"/>
                <a:cs typeface="Arial"/>
              </a:rPr>
              <a:t>Risks can be expressed in different ways. A very straight-forward way is to directly </a:t>
            </a:r>
            <a:r>
              <a:rPr lang="de-DE" sz="1600">
                <a:solidFill>
                  <a:srgbClr val="002060"/>
                </a:solidFill>
                <a:latin typeface="Arial"/>
                <a:cs typeface="Arial"/>
              </a:rPr>
              <a:t>combine Severity (S) and Occurrence (O) terminology </a:t>
            </a:r>
            <a:r>
              <a:rPr lang="de-DE" sz="1600" dirty="0">
                <a:solidFill>
                  <a:srgbClr val="002060"/>
                </a:solidFill>
                <a:latin typeface="Arial"/>
                <a:cs typeface="Arial"/>
              </a:rPr>
              <a:t>ratings:</a:t>
            </a:r>
          </a:p>
        </p:txBody>
      </p:sp>
      <p:graphicFrame>
        <p:nvGraphicFramePr>
          <p:cNvPr id="5" name="Content Placeholder 8">
            <a:extLst>
              <a:ext uri="{FF2B5EF4-FFF2-40B4-BE49-F238E27FC236}">
                <a16:creationId xmlns:a16="http://schemas.microsoft.com/office/drawing/2014/main" id="{039EA2E0-2287-B69C-0AD1-D6A3D35D9D58}"/>
              </a:ext>
            </a:extLst>
          </p:cNvPr>
          <p:cNvGraphicFramePr>
            <a:graphicFrameLocks/>
          </p:cNvGraphicFramePr>
          <p:nvPr/>
        </p:nvGraphicFramePr>
        <p:xfrm>
          <a:off x="394126" y="2433464"/>
          <a:ext cx="4061612" cy="2592286"/>
        </p:xfrm>
        <a:graphic>
          <a:graphicData uri="http://schemas.openxmlformats.org/drawingml/2006/table">
            <a:tbl>
              <a:tblPr/>
              <a:tblGrid>
                <a:gridCol w="317312">
                  <a:extLst>
                    <a:ext uri="{9D8B030D-6E8A-4147-A177-3AD203B41FA5}">
                      <a16:colId xmlns:a16="http://schemas.microsoft.com/office/drawing/2014/main" val="20000"/>
                    </a:ext>
                  </a:extLst>
                </a:gridCol>
                <a:gridCol w="761552">
                  <a:extLst>
                    <a:ext uri="{9D8B030D-6E8A-4147-A177-3AD203B41FA5}">
                      <a16:colId xmlns:a16="http://schemas.microsoft.com/office/drawing/2014/main" val="20001"/>
                    </a:ext>
                  </a:extLst>
                </a:gridCol>
                <a:gridCol w="571164">
                  <a:extLst>
                    <a:ext uri="{9D8B030D-6E8A-4147-A177-3AD203B41FA5}">
                      <a16:colId xmlns:a16="http://schemas.microsoft.com/office/drawing/2014/main" val="20002"/>
                    </a:ext>
                  </a:extLst>
                </a:gridCol>
                <a:gridCol w="571164">
                  <a:extLst>
                    <a:ext uri="{9D8B030D-6E8A-4147-A177-3AD203B41FA5}">
                      <a16:colId xmlns:a16="http://schemas.microsoft.com/office/drawing/2014/main" val="20003"/>
                    </a:ext>
                  </a:extLst>
                </a:gridCol>
                <a:gridCol w="634628">
                  <a:extLst>
                    <a:ext uri="{9D8B030D-6E8A-4147-A177-3AD203B41FA5}">
                      <a16:colId xmlns:a16="http://schemas.microsoft.com/office/drawing/2014/main" val="20004"/>
                    </a:ext>
                  </a:extLst>
                </a:gridCol>
                <a:gridCol w="571164">
                  <a:extLst>
                    <a:ext uri="{9D8B030D-6E8A-4147-A177-3AD203B41FA5}">
                      <a16:colId xmlns:a16="http://schemas.microsoft.com/office/drawing/2014/main" val="20005"/>
                    </a:ext>
                  </a:extLst>
                </a:gridCol>
                <a:gridCol w="634628">
                  <a:extLst>
                    <a:ext uri="{9D8B030D-6E8A-4147-A177-3AD203B41FA5}">
                      <a16:colId xmlns:a16="http://schemas.microsoft.com/office/drawing/2014/main" val="20006"/>
                    </a:ext>
                  </a:extLst>
                </a:gridCol>
              </a:tblGrid>
              <a:tr h="345638">
                <a:tc gridSpan="2">
                  <a:txBody>
                    <a:bodyPr/>
                    <a:lstStyle/>
                    <a:p>
                      <a:pPr marL="0" marR="0">
                        <a:spcBef>
                          <a:spcPts val="900"/>
                        </a:spcBef>
                        <a:spcAft>
                          <a:spcPts val="300"/>
                        </a:spcAft>
                      </a:pPr>
                      <a:br>
                        <a:rPr lang="en-US" sz="900" dirty="0">
                          <a:latin typeface="Arial"/>
                          <a:ea typeface="Times New Roman"/>
                          <a:cs typeface="Times New Roman"/>
                        </a:rPr>
                      </a:br>
                      <a:endParaRPr lang="en-US" sz="900" dirty="0">
                        <a:latin typeface="Arial"/>
                        <a:ea typeface="Times New Roman"/>
                        <a:cs typeface="Times New Roman"/>
                      </a:endParaRPr>
                    </a:p>
                  </a:txBody>
                  <a:tcPr marL="11912" marR="11912" marT="0" marB="0">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gridSpan="5">
                  <a:txBody>
                    <a:bodyPr/>
                    <a:lstStyle/>
                    <a:p>
                      <a:pPr marL="0" marR="0" algn="ctr">
                        <a:spcBef>
                          <a:spcPts val="600"/>
                        </a:spcBef>
                        <a:spcAft>
                          <a:spcPts val="600"/>
                        </a:spcAft>
                      </a:pPr>
                      <a:r>
                        <a:rPr lang="en-US" sz="900" b="1" dirty="0">
                          <a:solidFill>
                            <a:schemeClr val="bg1"/>
                          </a:solidFill>
                          <a:latin typeface="Arial"/>
                          <a:ea typeface="Times New Roman"/>
                          <a:cs typeface="Arial"/>
                        </a:rPr>
                        <a:t>Likelihood</a:t>
                      </a:r>
                      <a:r>
                        <a:rPr lang="en-US" sz="900" b="1" baseline="0" dirty="0">
                          <a:solidFill>
                            <a:schemeClr val="bg1"/>
                          </a:solidFill>
                          <a:latin typeface="Arial"/>
                          <a:ea typeface="Times New Roman"/>
                          <a:cs typeface="Arial"/>
                        </a:rPr>
                        <a:t> of Occurrence</a:t>
                      </a:r>
                      <a:endParaRPr lang="en-US" sz="900" dirty="0">
                        <a:solidFill>
                          <a:schemeClr val="bg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18458">
                <a:tc>
                  <a:txBody>
                    <a:bodyPr/>
                    <a:lstStyle/>
                    <a:p>
                      <a:pPr marL="71755" marR="71755" algn="ctr">
                        <a:spcBef>
                          <a:spcPts val="900"/>
                        </a:spcBef>
                        <a:spcAft>
                          <a:spcPts val="300"/>
                        </a:spcAft>
                      </a:pPr>
                      <a:endParaRPr lang="en-US" sz="900">
                        <a:solidFill>
                          <a:srgbClr val="FFFFFF"/>
                        </a:solidFill>
                        <a:latin typeface="Arial"/>
                        <a:ea typeface="Times New Roman"/>
                        <a:cs typeface="Arial"/>
                      </a:endParaRPr>
                    </a:p>
                  </a:txBody>
                  <a:tcPr marL="11912" marR="11912" marT="0" marB="0" vert="vert27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spcBef>
                          <a:spcPts val="900"/>
                        </a:spcBef>
                        <a:spcAft>
                          <a:spcPts val="300"/>
                        </a:spcAft>
                      </a:pPr>
                      <a:endParaRPr lang="en-US" sz="900">
                        <a:solidFill>
                          <a:srgbClr val="000000"/>
                        </a:solidFill>
                        <a:latin typeface="Arial"/>
                        <a:ea typeface="Times New Roman"/>
                        <a:cs typeface="Arial"/>
                      </a:endParaRPr>
                    </a:p>
                  </a:txBody>
                  <a:tcPr marL="11912" marR="11912"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dirty="0">
                          <a:solidFill>
                            <a:srgbClr val="000000"/>
                          </a:solidFill>
                          <a:latin typeface="Arial"/>
                          <a:ea typeface="Times New Roman"/>
                          <a:cs typeface="Arial"/>
                        </a:rPr>
                        <a:t>Remote</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dirty="0">
                          <a:solidFill>
                            <a:srgbClr val="000000"/>
                          </a:solidFill>
                          <a:latin typeface="Arial"/>
                          <a:ea typeface="Times New Roman"/>
                          <a:cs typeface="Arial"/>
                        </a:rPr>
                        <a:t>Unlikely</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dirty="0">
                          <a:solidFill>
                            <a:srgbClr val="000000"/>
                          </a:solidFill>
                          <a:latin typeface="Arial"/>
                          <a:ea typeface="Times New Roman"/>
                          <a:cs typeface="Arial"/>
                        </a:rPr>
                        <a:t>Occasional</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dirty="0">
                          <a:solidFill>
                            <a:srgbClr val="000000"/>
                          </a:solidFill>
                          <a:latin typeface="Arial"/>
                          <a:ea typeface="Times New Roman"/>
                          <a:cs typeface="Arial"/>
                        </a:rPr>
                        <a:t>Likely</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dirty="0">
                          <a:solidFill>
                            <a:srgbClr val="000000"/>
                          </a:solidFill>
                          <a:latin typeface="Arial"/>
                          <a:ea typeface="Times New Roman"/>
                          <a:cs typeface="Arial"/>
                        </a:rPr>
                        <a:t>Frequent</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45638">
                <a:tc rowSpan="5">
                  <a:txBody>
                    <a:bodyPr/>
                    <a:lstStyle/>
                    <a:p>
                      <a:pPr marL="0" marR="0" algn="ctr" defTabSz="914400" rtl="0" eaLnBrk="1" latinLnBrk="0" hangingPunct="1">
                        <a:spcBef>
                          <a:spcPts val="600"/>
                        </a:spcBef>
                        <a:spcAft>
                          <a:spcPts val="600"/>
                        </a:spcAft>
                      </a:pPr>
                      <a:r>
                        <a:rPr lang="en-US" sz="900" b="1" kern="1200" dirty="0">
                          <a:solidFill>
                            <a:schemeClr val="bg1"/>
                          </a:solidFill>
                          <a:latin typeface="Arial"/>
                          <a:ea typeface="Times New Roman"/>
                          <a:cs typeface="Arial"/>
                        </a:rPr>
                        <a:t>Severity</a:t>
                      </a:r>
                    </a:p>
                  </a:txBody>
                  <a:tcPr marL="11912" marR="1191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algn="ctr">
                        <a:spcBef>
                          <a:spcPts val="600"/>
                        </a:spcBef>
                        <a:spcAft>
                          <a:spcPts val="600"/>
                        </a:spcAft>
                      </a:pPr>
                      <a:r>
                        <a:rPr lang="en-US" sz="900" dirty="0">
                          <a:solidFill>
                            <a:srgbClr val="000000"/>
                          </a:solidFill>
                          <a:latin typeface="Arial"/>
                          <a:ea typeface="Times New Roman"/>
                          <a:cs typeface="Arial"/>
                        </a:rPr>
                        <a:t>Critical</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Critical, Remote</a:t>
                      </a:r>
                      <a:endParaRPr lang="en-US" sz="800" dirty="0">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Critical, Unlikely</a:t>
                      </a:r>
                      <a:endParaRPr lang="en-US" sz="800" b="0" dirty="0">
                        <a:solidFill>
                          <a:schemeClr val="tx1"/>
                        </a:solidFill>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Critical, Occasional</a:t>
                      </a:r>
                      <a:endParaRPr lang="en-US" sz="800" b="0" dirty="0">
                        <a:solidFill>
                          <a:schemeClr val="tx1"/>
                        </a:solidFill>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Critical, Likely</a:t>
                      </a:r>
                      <a:endParaRPr lang="en-US" sz="800" b="0" dirty="0">
                        <a:solidFill>
                          <a:schemeClr val="tx1"/>
                        </a:solidFill>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Critical, Frequent</a:t>
                      </a:r>
                      <a:endParaRPr lang="en-US" sz="800" b="0" dirty="0">
                        <a:solidFill>
                          <a:schemeClr val="tx1"/>
                        </a:solidFill>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2"/>
                  </a:ext>
                </a:extLst>
              </a:tr>
              <a:tr h="345638">
                <a:tc vMerge="1">
                  <a:txBody>
                    <a:bodyPr/>
                    <a:lstStyle/>
                    <a:p>
                      <a:endParaRPr lang="en-US"/>
                    </a:p>
                  </a:txBody>
                  <a:tcPr/>
                </a:tc>
                <a:tc>
                  <a:txBody>
                    <a:bodyPr/>
                    <a:lstStyle/>
                    <a:p>
                      <a:pPr marL="0" marR="0" algn="ctr">
                        <a:spcBef>
                          <a:spcPts val="600"/>
                        </a:spcBef>
                        <a:spcAft>
                          <a:spcPts val="600"/>
                        </a:spcAft>
                      </a:pPr>
                      <a:r>
                        <a:rPr lang="en-US" sz="900" dirty="0">
                          <a:solidFill>
                            <a:srgbClr val="000000"/>
                          </a:solidFill>
                          <a:latin typeface="Arial"/>
                          <a:ea typeface="Times New Roman"/>
                          <a:cs typeface="Arial"/>
                        </a:rPr>
                        <a:t>Major</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Major, Remote</a:t>
                      </a:r>
                      <a:endParaRPr lang="en-US" sz="800" dirty="0">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Major, Unlikely</a:t>
                      </a:r>
                      <a:endParaRPr lang="en-US" sz="800" b="0" dirty="0">
                        <a:solidFill>
                          <a:schemeClr val="tx1"/>
                        </a:solidFill>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Major, Occasional</a:t>
                      </a:r>
                      <a:endParaRPr lang="en-US" sz="800" b="0" dirty="0">
                        <a:solidFill>
                          <a:schemeClr val="tx1"/>
                        </a:solidFill>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Major, Likely</a:t>
                      </a:r>
                      <a:endParaRPr lang="en-US" sz="800" b="0" dirty="0">
                        <a:solidFill>
                          <a:schemeClr val="tx1"/>
                        </a:solidFill>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r>
                        <a:rPr lang="en-US" sz="800" b="0" dirty="0">
                          <a:solidFill>
                            <a:schemeClr val="tx1"/>
                          </a:solidFill>
                          <a:latin typeface="+mj-lt"/>
                          <a:ea typeface="Times New Roman"/>
                          <a:cs typeface="Times New Roman"/>
                        </a:rPr>
                        <a:t>Major, Frequent</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3"/>
                  </a:ext>
                </a:extLst>
              </a:tr>
              <a:tr h="345638">
                <a:tc vMerge="1">
                  <a:txBody>
                    <a:bodyPr/>
                    <a:lstStyle/>
                    <a:p>
                      <a:endParaRPr lang="en-US"/>
                    </a:p>
                  </a:txBody>
                  <a:tcPr/>
                </a:tc>
                <a:tc>
                  <a:txBody>
                    <a:bodyPr/>
                    <a:lstStyle/>
                    <a:p>
                      <a:pPr marL="0" marR="0" algn="ctr">
                        <a:spcBef>
                          <a:spcPts val="600"/>
                        </a:spcBef>
                        <a:spcAft>
                          <a:spcPts val="600"/>
                        </a:spcAft>
                      </a:pPr>
                      <a:r>
                        <a:rPr lang="en-US" sz="900" dirty="0">
                          <a:solidFill>
                            <a:srgbClr val="000000"/>
                          </a:solidFill>
                          <a:latin typeface="Arial"/>
                          <a:ea typeface="Times New Roman"/>
                          <a:cs typeface="Arial"/>
                        </a:rPr>
                        <a:t>Moderate</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Moderate, Remote</a:t>
                      </a:r>
                      <a:endParaRPr lang="en-US" sz="800" dirty="0">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Moderate, Unlikely</a:t>
                      </a:r>
                      <a:endParaRPr lang="en-US" sz="800" b="0" dirty="0">
                        <a:solidFill>
                          <a:schemeClr val="tx1"/>
                        </a:solidFill>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Moderate, Occasional</a:t>
                      </a:r>
                      <a:endParaRPr lang="en-US" sz="800" b="0" dirty="0">
                        <a:solidFill>
                          <a:schemeClr val="tx1"/>
                        </a:solidFill>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Moderate, Likely</a:t>
                      </a:r>
                      <a:endParaRPr lang="en-US" sz="800" b="0" dirty="0">
                        <a:solidFill>
                          <a:schemeClr val="tx1"/>
                        </a:solidFill>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Moderate, Frequent</a:t>
                      </a:r>
                      <a:endParaRPr lang="en-US" sz="800" b="0" dirty="0">
                        <a:solidFill>
                          <a:schemeClr val="tx1"/>
                        </a:solidFill>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4"/>
                  </a:ext>
                </a:extLst>
              </a:tr>
              <a:tr h="345638">
                <a:tc vMerge="1">
                  <a:txBody>
                    <a:bodyPr/>
                    <a:lstStyle/>
                    <a:p>
                      <a:endParaRPr lang="en-US"/>
                    </a:p>
                  </a:txBody>
                  <a:tcPr/>
                </a:tc>
                <a:tc>
                  <a:txBody>
                    <a:bodyPr/>
                    <a:lstStyle/>
                    <a:p>
                      <a:pPr marL="0" marR="0" algn="ctr">
                        <a:spcBef>
                          <a:spcPts val="0"/>
                        </a:spcBef>
                        <a:spcAft>
                          <a:spcPts val="0"/>
                        </a:spcAft>
                      </a:pPr>
                      <a:r>
                        <a:rPr lang="en-US" sz="900" dirty="0">
                          <a:solidFill>
                            <a:srgbClr val="000000"/>
                          </a:solidFill>
                          <a:latin typeface="Arial"/>
                          <a:ea typeface="Times New Roman"/>
                          <a:cs typeface="Arial"/>
                        </a:rPr>
                        <a:t>Minor</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Minor, Remote</a:t>
                      </a:r>
                      <a:endParaRPr lang="en-US" sz="800" dirty="0">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Minor, Unlikely</a:t>
                      </a:r>
                      <a:endParaRPr lang="en-US" sz="800" b="0" dirty="0">
                        <a:solidFill>
                          <a:schemeClr val="tx1"/>
                        </a:solidFill>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Minor, Occasional</a:t>
                      </a:r>
                      <a:endParaRPr lang="en-US" sz="800" b="0" dirty="0">
                        <a:solidFill>
                          <a:schemeClr val="tx1"/>
                        </a:solidFill>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Minor, Likely</a:t>
                      </a:r>
                      <a:endParaRPr lang="en-US" sz="800" b="0" dirty="0">
                        <a:solidFill>
                          <a:schemeClr val="tx1"/>
                        </a:solidFill>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Minor, Frequent</a:t>
                      </a:r>
                      <a:endParaRPr lang="en-US" sz="800" b="0" dirty="0">
                        <a:solidFill>
                          <a:schemeClr val="tx1"/>
                        </a:solidFill>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5"/>
                  </a:ext>
                </a:extLst>
              </a:tr>
              <a:tr h="345638">
                <a:tc vMerge="1">
                  <a:txBody>
                    <a:bodyPr/>
                    <a:lstStyle/>
                    <a:p>
                      <a:endParaRPr lang="en-US"/>
                    </a:p>
                  </a:txBody>
                  <a:tcPr/>
                </a:tc>
                <a:tc>
                  <a:txBody>
                    <a:bodyPr/>
                    <a:lstStyle/>
                    <a:p>
                      <a:pPr marL="0" marR="0" algn="ctr">
                        <a:spcBef>
                          <a:spcPts val="600"/>
                        </a:spcBef>
                        <a:spcAft>
                          <a:spcPts val="600"/>
                        </a:spcAft>
                      </a:pPr>
                      <a:r>
                        <a:rPr lang="en-US" sz="900" dirty="0">
                          <a:solidFill>
                            <a:srgbClr val="000000"/>
                          </a:solidFill>
                          <a:latin typeface="Arial"/>
                          <a:ea typeface="Times New Roman"/>
                          <a:cs typeface="Arial"/>
                        </a:rPr>
                        <a:t>Negligible</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Negligible, Remote</a:t>
                      </a:r>
                      <a:endParaRPr lang="en-US" sz="800" dirty="0">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Negligible, Unlikely</a:t>
                      </a:r>
                      <a:endParaRPr lang="en-US" sz="800" b="0" dirty="0">
                        <a:solidFill>
                          <a:schemeClr val="tx1"/>
                        </a:solidFill>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Negligible, Occasional</a:t>
                      </a:r>
                      <a:endParaRPr lang="en-US" sz="800" b="0" dirty="0">
                        <a:solidFill>
                          <a:schemeClr val="tx1"/>
                        </a:solidFill>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Negligible, Likely</a:t>
                      </a:r>
                      <a:endParaRPr lang="en-US" sz="800" b="0" dirty="0">
                        <a:solidFill>
                          <a:schemeClr val="tx1"/>
                        </a:solidFill>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FF00"/>
                    </a:solidFill>
                  </a:tcPr>
                </a:tc>
                <a:tc>
                  <a:txBody>
                    <a:bodyPr/>
                    <a:lstStyle/>
                    <a:p>
                      <a:pPr marL="0" marR="0" algn="ctr">
                        <a:spcBef>
                          <a:spcPts val="900"/>
                        </a:spcBef>
                        <a:spcAft>
                          <a:spcPts val="300"/>
                        </a:spcAft>
                      </a:pPr>
                      <a:r>
                        <a:rPr lang="en-US" sz="800" dirty="0">
                          <a:solidFill>
                            <a:srgbClr val="000000"/>
                          </a:solidFill>
                          <a:latin typeface="+mj-lt"/>
                          <a:ea typeface="Times New Roman"/>
                          <a:cs typeface="Arial"/>
                        </a:rPr>
                        <a:t>Negligible, Frequent</a:t>
                      </a:r>
                      <a:endParaRPr lang="en-US" sz="800" b="0" dirty="0">
                        <a:solidFill>
                          <a:schemeClr val="tx1"/>
                        </a:solidFill>
                        <a:latin typeface="+mj-lt"/>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6"/>
                  </a:ext>
                </a:extLst>
              </a:tr>
            </a:tbl>
          </a:graphicData>
        </a:graphic>
      </p:graphicFrame>
      <p:sp>
        <p:nvSpPr>
          <p:cNvPr id="6" name="Oval 1">
            <a:extLst>
              <a:ext uri="{FF2B5EF4-FFF2-40B4-BE49-F238E27FC236}">
                <a16:creationId xmlns:a16="http://schemas.microsoft.com/office/drawing/2014/main" id="{DB2D514A-875B-6BC5-5C75-1C2FD6F4ED0C}"/>
              </a:ext>
            </a:extLst>
          </p:cNvPr>
          <p:cNvSpPr>
            <a:spLocks noChangeArrowheads="1"/>
          </p:cNvSpPr>
          <p:nvPr/>
        </p:nvSpPr>
        <p:spPr bwMode="auto">
          <a:xfrm>
            <a:off x="3868688" y="4376918"/>
            <a:ext cx="504056" cy="288032"/>
          </a:xfrm>
          <a:prstGeom prst="ellipse">
            <a:avLst/>
          </a:prstGeom>
          <a:noFill/>
          <a:ln w="28575">
            <a:solidFill>
              <a:srgbClr val="3366FF"/>
            </a:solidFill>
            <a:round/>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a:defRPr/>
            </a:pPr>
            <a:endParaRPr lang="en-US" sz="4160">
              <a:solidFill>
                <a:schemeClr val="lt1"/>
              </a:solidFill>
              <a:latin typeface="+mn-lt"/>
            </a:endParaRPr>
          </a:p>
        </p:txBody>
      </p:sp>
      <p:sp>
        <p:nvSpPr>
          <p:cNvPr id="7" name="Oval 15">
            <a:extLst>
              <a:ext uri="{FF2B5EF4-FFF2-40B4-BE49-F238E27FC236}">
                <a16:creationId xmlns:a16="http://schemas.microsoft.com/office/drawing/2014/main" id="{1802F429-63ED-4A72-62D2-451C6F1BBD76}"/>
              </a:ext>
            </a:extLst>
          </p:cNvPr>
          <p:cNvSpPr>
            <a:spLocks noChangeArrowheads="1"/>
          </p:cNvSpPr>
          <p:nvPr/>
        </p:nvSpPr>
        <p:spPr bwMode="auto">
          <a:xfrm>
            <a:off x="2057501" y="3297560"/>
            <a:ext cx="587051" cy="319252"/>
          </a:xfrm>
          <a:prstGeom prst="ellipse">
            <a:avLst/>
          </a:prstGeom>
          <a:noFill/>
          <a:ln w="28575">
            <a:solidFill>
              <a:srgbClr val="3366FF"/>
            </a:solidFill>
            <a:round/>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a:defRPr/>
            </a:pPr>
            <a:endParaRPr lang="en-US" sz="4160">
              <a:solidFill>
                <a:schemeClr val="lt1"/>
              </a:solidFill>
              <a:latin typeface="+mn-lt"/>
            </a:endParaRPr>
          </a:p>
        </p:txBody>
      </p:sp>
      <p:sp>
        <p:nvSpPr>
          <p:cNvPr id="19" name="Slide Number Placeholder 3">
            <a:extLst>
              <a:ext uri="{FF2B5EF4-FFF2-40B4-BE49-F238E27FC236}">
                <a16:creationId xmlns:a16="http://schemas.microsoft.com/office/drawing/2014/main" id="{3877C32A-DA4B-4B0A-BB18-A4262F250D21}"/>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43</a:t>
            </a:fld>
            <a:endParaRPr lang="en-US" altLang="en-US" sz="960" dirty="0">
              <a:solidFill>
                <a:srgbClr val="595959"/>
              </a:solidFill>
            </a:endParaRPr>
          </a:p>
        </p:txBody>
      </p:sp>
      <p:sp>
        <p:nvSpPr>
          <p:cNvPr id="13" name="Arrow: Right 12">
            <a:extLst>
              <a:ext uri="{FF2B5EF4-FFF2-40B4-BE49-F238E27FC236}">
                <a16:creationId xmlns:a16="http://schemas.microsoft.com/office/drawing/2014/main" id="{178714AD-1DC5-CFDC-F259-6B38C7F34FDC}"/>
              </a:ext>
            </a:extLst>
          </p:cNvPr>
          <p:cNvSpPr/>
          <p:nvPr/>
        </p:nvSpPr>
        <p:spPr bwMode="auto">
          <a:xfrm rot="10800000">
            <a:off x="2716560" y="3382224"/>
            <a:ext cx="2232248" cy="144017"/>
          </a:xfrm>
          <a:prstGeom prst="rightArrow">
            <a:avLst/>
          </a:prstGeom>
          <a:noFill/>
          <a:ln w="28575">
            <a:solidFill>
              <a:srgbClr val="3366FF"/>
            </a:solidFill>
            <a:round/>
            <a:headEnd/>
            <a:tailEnd/>
          </a:ln>
          <a:effectLst>
            <a:outerShdw blurRad="40000" dist="23000" dir="5400000" rotWithShape="0">
              <a:srgbClr val="808080">
                <a:alpha val="34998"/>
              </a:srgbClr>
            </a:outerShdw>
          </a:effectLst>
        </p:spPr>
        <p:txBody>
          <a:bodyPr anchor="ctr"/>
          <a:lstStyle/>
          <a:p>
            <a:pPr algn="ctr"/>
            <a:endParaRPr lang="en-IE" sz="4160">
              <a:solidFill>
                <a:schemeClr val="lt1"/>
              </a:solidFill>
              <a:latin typeface="+mn-lt"/>
            </a:endParaRPr>
          </a:p>
        </p:txBody>
      </p:sp>
      <p:sp>
        <p:nvSpPr>
          <p:cNvPr id="16" name="Arrow: Right 15">
            <a:extLst>
              <a:ext uri="{FF2B5EF4-FFF2-40B4-BE49-F238E27FC236}">
                <a16:creationId xmlns:a16="http://schemas.microsoft.com/office/drawing/2014/main" id="{45462D1F-CFFC-5246-F2F7-290757D73D58}"/>
              </a:ext>
            </a:extLst>
          </p:cNvPr>
          <p:cNvSpPr/>
          <p:nvPr/>
        </p:nvSpPr>
        <p:spPr bwMode="auto">
          <a:xfrm rot="10800000">
            <a:off x="4516760" y="4462345"/>
            <a:ext cx="432048" cy="144016"/>
          </a:xfrm>
          <a:prstGeom prst="rightArrow">
            <a:avLst/>
          </a:prstGeom>
          <a:noFill/>
          <a:ln w="28575">
            <a:solidFill>
              <a:srgbClr val="3366FF"/>
            </a:solidFill>
            <a:round/>
            <a:headEnd/>
            <a:tailEnd/>
          </a:ln>
          <a:effectLst>
            <a:outerShdw blurRad="40000" dist="23000" dir="5400000" rotWithShape="0">
              <a:srgbClr val="808080">
                <a:alpha val="34998"/>
              </a:srgbClr>
            </a:outerShdw>
          </a:effectLst>
        </p:spPr>
        <p:txBody>
          <a:bodyPr anchor="ctr"/>
          <a:lstStyle/>
          <a:p>
            <a:pPr algn="ctr"/>
            <a:endParaRPr lang="en-IE" sz="4160">
              <a:solidFill>
                <a:schemeClr val="lt1"/>
              </a:solidFill>
              <a:latin typeface="+mn-lt"/>
            </a:endParaRPr>
          </a:p>
        </p:txBody>
      </p:sp>
      <p:sp>
        <p:nvSpPr>
          <p:cNvPr id="9" name="Textfeld 13">
            <a:extLst>
              <a:ext uri="{FF2B5EF4-FFF2-40B4-BE49-F238E27FC236}">
                <a16:creationId xmlns:a16="http://schemas.microsoft.com/office/drawing/2014/main" id="{30B5D959-48A2-9625-2304-1596BFA4BA4E}"/>
              </a:ext>
            </a:extLst>
          </p:cNvPr>
          <p:cNvSpPr txBox="1"/>
          <p:nvPr/>
        </p:nvSpPr>
        <p:spPr bwMode="auto">
          <a:xfrm>
            <a:off x="6167054" y="2827936"/>
            <a:ext cx="3192420" cy="2496837"/>
          </a:xfrm>
          <a:prstGeom prst="rect">
            <a:avLst/>
          </a:prstGeom>
          <a:solidFill>
            <a:schemeClr val="accent5">
              <a:alpha val="50000"/>
            </a:schemeClr>
          </a:solidFill>
          <a:ln w="19050">
            <a:solidFill>
              <a:srgbClr val="0000FF"/>
            </a:solidFill>
          </a:ln>
        </p:spPr>
        <p:style>
          <a:lnRef idx="0">
            <a:scrgbClr r="0" g="0" b="0"/>
          </a:lnRef>
          <a:fillRef idx="0">
            <a:scrgbClr r="0" g="0" b="0"/>
          </a:fillRef>
          <a:effectRef idx="0">
            <a:scrgbClr r="0" g="0" b="0"/>
          </a:effectRef>
          <a:fontRef idx="minor">
            <a:schemeClr val="lt1"/>
          </a:fontRef>
        </p:style>
        <p:txBody>
          <a:bodyPr wrap="square">
            <a:spAutoFit/>
          </a:bodyPr>
          <a:lstStyle/>
          <a:p>
            <a:pPr marL="285750" indent="-285750">
              <a:buFont typeface="Arial" panose="020B0604020202020204" pitchFamily="34" charset="0"/>
              <a:buChar char="•"/>
            </a:pPr>
            <a:r>
              <a:rPr lang="en-US" sz="1400" dirty="0">
                <a:solidFill>
                  <a:srgbClr val="0070C0"/>
                </a:solidFill>
              </a:rPr>
              <a:t>Advantage</a:t>
            </a:r>
            <a:r>
              <a:rPr lang="en-US" sz="1400" b="0" dirty="0">
                <a:solidFill>
                  <a:schemeClr val="tx1"/>
                </a:solidFill>
              </a:rPr>
              <a:t>: This approach enables unique risk ratings to be determined. Each cell covers a single combination of severity and occurrence that will be assessed for its acceptability. </a:t>
            </a:r>
          </a:p>
          <a:p>
            <a:pPr marL="285750" indent="-285750">
              <a:buFont typeface="Arial" panose="020B0604020202020204" pitchFamily="34" charset="0"/>
              <a:buChar char="•"/>
            </a:pPr>
            <a:endParaRPr lang="en-US" sz="1400" b="0" dirty="0">
              <a:solidFill>
                <a:schemeClr val="tx1"/>
              </a:solidFill>
            </a:endParaRPr>
          </a:p>
          <a:p>
            <a:pPr marL="285750" indent="-285750">
              <a:buFont typeface="Arial" panose="020B0604020202020204" pitchFamily="34" charset="0"/>
              <a:buChar char="•"/>
            </a:pPr>
            <a:r>
              <a:rPr lang="en-US" sz="1400" dirty="0">
                <a:solidFill>
                  <a:srgbClr val="0070C0"/>
                </a:solidFill>
              </a:rPr>
              <a:t>Disadvantage</a:t>
            </a:r>
            <a:r>
              <a:rPr lang="en-US" sz="1400" b="0" dirty="0">
                <a:solidFill>
                  <a:schemeClr val="tx1"/>
                </a:solidFill>
              </a:rPr>
              <a:t>: Determining risk acceptability based on such qualitative terms requires more time in preparation than using numerical, quantitative scales. </a:t>
            </a:r>
          </a:p>
        </p:txBody>
      </p:sp>
      <p:sp>
        <p:nvSpPr>
          <p:cNvPr id="18" name="Textfeld 13">
            <a:extLst>
              <a:ext uri="{FF2B5EF4-FFF2-40B4-BE49-F238E27FC236}">
                <a16:creationId xmlns:a16="http://schemas.microsoft.com/office/drawing/2014/main" id="{161371BA-EF16-5493-6697-B46BC0590BD4}"/>
              </a:ext>
            </a:extLst>
          </p:cNvPr>
          <p:cNvSpPr txBox="1"/>
          <p:nvPr/>
        </p:nvSpPr>
        <p:spPr bwMode="auto">
          <a:xfrm>
            <a:off x="4981871" y="3310218"/>
            <a:ext cx="975049" cy="292709"/>
          </a:xfrm>
          <a:prstGeom prst="rect">
            <a:avLst/>
          </a:prstGeom>
          <a:noFill/>
          <a:ln w="19050">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1400" dirty="0">
                <a:solidFill>
                  <a:schemeClr val="tx1"/>
                </a:solidFill>
              </a:rPr>
              <a:t>Risk A</a:t>
            </a:r>
          </a:p>
        </p:txBody>
      </p:sp>
      <p:sp>
        <p:nvSpPr>
          <p:cNvPr id="20" name="Textfeld 13">
            <a:extLst>
              <a:ext uri="{FF2B5EF4-FFF2-40B4-BE49-F238E27FC236}">
                <a16:creationId xmlns:a16="http://schemas.microsoft.com/office/drawing/2014/main" id="{858A70F5-1BC2-1C21-A28F-85CAA88DBC24}"/>
              </a:ext>
            </a:extLst>
          </p:cNvPr>
          <p:cNvSpPr txBox="1"/>
          <p:nvPr/>
        </p:nvSpPr>
        <p:spPr bwMode="auto">
          <a:xfrm>
            <a:off x="5020816" y="4385661"/>
            <a:ext cx="975049" cy="292709"/>
          </a:xfrm>
          <a:prstGeom prst="rect">
            <a:avLst/>
          </a:prstGeom>
          <a:noFill/>
          <a:ln w="19050">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1400" dirty="0">
                <a:solidFill>
                  <a:schemeClr val="tx1"/>
                </a:solidFill>
              </a:rPr>
              <a:t>Risk B </a:t>
            </a:r>
          </a:p>
        </p:txBody>
      </p:sp>
      <p:sp>
        <p:nvSpPr>
          <p:cNvPr id="21" name="Inhaltsplatzhalter 3">
            <a:extLst>
              <a:ext uri="{FF2B5EF4-FFF2-40B4-BE49-F238E27FC236}">
                <a16:creationId xmlns:a16="http://schemas.microsoft.com/office/drawing/2014/main" id="{622E02B9-6415-94EA-1D98-F8AA94D8CDD5}"/>
              </a:ext>
            </a:extLst>
          </p:cNvPr>
          <p:cNvSpPr txBox="1">
            <a:spLocks/>
          </p:cNvSpPr>
          <p:nvPr/>
        </p:nvSpPr>
        <p:spPr bwMode="auto">
          <a:xfrm>
            <a:off x="394126" y="5229623"/>
            <a:ext cx="5346770" cy="1524321"/>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273050" indent="-273050" algn="l" defTabSz="449263" rtl="0" eaLnBrk="0" fontAlgn="base" hangingPunct="0">
              <a:spcBef>
                <a:spcPct val="50000"/>
              </a:spcBef>
              <a:spcAft>
                <a:spcPct val="0"/>
              </a:spcAft>
              <a:buClr>
                <a:srgbClr val="0093D0"/>
              </a:buClr>
              <a:buSzPct val="120000"/>
              <a:buChar char="•"/>
              <a:defRPr sz="2500" b="1">
                <a:solidFill>
                  <a:schemeClr val="tx1"/>
                </a:solidFill>
                <a:latin typeface="+mn-lt"/>
                <a:ea typeface="+mn-ea"/>
                <a:cs typeface="+mn-cs"/>
              </a:defRPr>
            </a:lvl1pPr>
            <a:lvl2pPr marL="719138" indent="-266700" algn="l" defTabSz="449263" rtl="0" eaLnBrk="0" fontAlgn="base" hangingPunct="0">
              <a:spcBef>
                <a:spcPct val="20000"/>
              </a:spcBef>
              <a:spcAft>
                <a:spcPct val="0"/>
              </a:spcAft>
              <a:buClr>
                <a:srgbClr val="0093D0"/>
              </a:buClr>
              <a:buSzPct val="80000"/>
              <a:buChar char="o"/>
              <a:defRPr sz="23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algn="just">
              <a:lnSpc>
                <a:spcPct val="100000"/>
              </a:lnSpc>
              <a:buNone/>
            </a:pPr>
            <a:r>
              <a:rPr lang="en-US" sz="1500" b="0" kern="0" dirty="0"/>
              <a:t>This approach takes different severity and occurrence ratings and combines them in a risk chart (or matrix). </a:t>
            </a:r>
          </a:p>
          <a:p>
            <a:pPr marL="0" indent="0" algn="just">
              <a:lnSpc>
                <a:spcPct val="100000"/>
              </a:lnSpc>
              <a:buNone/>
            </a:pPr>
            <a:r>
              <a:rPr lang="en-US" sz="1500" b="0" kern="0" dirty="0"/>
              <a:t>Each cell in the matrix has a unique ID based on the ratings, and it has a unique acceptability level (Red/Yellow/Green) assigned to it.</a:t>
            </a:r>
          </a:p>
          <a:p>
            <a:pPr marL="0" indent="0">
              <a:lnSpc>
                <a:spcPct val="100000"/>
              </a:lnSpc>
              <a:buNone/>
            </a:pPr>
            <a:endParaRPr lang="de-DE" sz="1500" b="0" kern="0" dirty="0"/>
          </a:p>
        </p:txBody>
      </p:sp>
    </p:spTree>
    <p:extLst>
      <p:ext uri="{BB962C8B-B14F-4D97-AF65-F5344CB8AC3E}">
        <p14:creationId xmlns:p14="http://schemas.microsoft.com/office/powerpoint/2010/main" val="32698653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1026"/>
          <p:cNvSpPr>
            <a:spLocks noGrp="1" noChangeArrowheads="1"/>
          </p:cNvSpPr>
          <p:nvPr>
            <p:ph type="body" idx="1"/>
          </p:nvPr>
        </p:nvSpPr>
        <p:spPr>
          <a:xfrm>
            <a:off x="220133" y="1209328"/>
            <a:ext cx="4809067" cy="5944400"/>
          </a:xfrm>
        </p:spPr>
        <p:txBody>
          <a:bodyPr>
            <a:noAutofit/>
          </a:bodyPr>
          <a:lstStyle/>
          <a:p>
            <a:pPr marL="0" indent="0" eaLnBrk="1" hangingPunct="1">
              <a:buNone/>
            </a:pPr>
            <a:r>
              <a:rPr lang="en-GB" altLang="en-US" sz="1500" dirty="0">
                <a:solidFill>
                  <a:srgbClr val="002060"/>
                </a:solidFill>
                <a:cs typeface="Times New Roman"/>
              </a:rPr>
              <a:t>Another important consideration with                  Ordinal Scales….</a:t>
            </a:r>
          </a:p>
          <a:p>
            <a:pPr marL="487680" indent="-487680" algn="just" eaLnBrk="1" hangingPunct="1"/>
            <a:r>
              <a:rPr lang="en-IE" sz="1500" b="0" dirty="0">
                <a:solidFill>
                  <a:srgbClr val="002060"/>
                </a:solidFill>
                <a:cs typeface="Times New Roman" panose="02020603050405020304" pitchFamily="18" charset="0"/>
              </a:rPr>
              <a:t>It is common practice in some Risk Assessment methodologies to multiply the ratings assigned to Probability (Likelihood) of Occurrence and Severity of Harm, to arrive at a risk level or estimate:</a:t>
            </a:r>
          </a:p>
          <a:p>
            <a:pPr marL="792480" lvl="1" indent="-304800" eaLnBrk="1" hangingPunct="1"/>
            <a:r>
              <a:rPr lang="en-IE" sz="1500" b="0" i="1" dirty="0">
                <a:solidFill>
                  <a:srgbClr val="002060"/>
                </a:solidFill>
                <a:cs typeface="Times New Roman" panose="02020603050405020304" pitchFamily="18" charset="0"/>
              </a:rPr>
              <a:t>Probability of Occurrence = 3</a:t>
            </a:r>
          </a:p>
          <a:p>
            <a:pPr marL="792480" lvl="1" indent="-304800" eaLnBrk="1" hangingPunct="1"/>
            <a:r>
              <a:rPr lang="en-IE" sz="1500" i="1" dirty="0">
                <a:solidFill>
                  <a:srgbClr val="002060"/>
                </a:solidFill>
                <a:cs typeface="Times New Roman" panose="02020603050405020304" pitchFamily="18" charset="0"/>
              </a:rPr>
              <a:t>Severity of Harm = 7</a:t>
            </a:r>
          </a:p>
          <a:p>
            <a:pPr marL="792480" lvl="1" indent="-304800" eaLnBrk="1" hangingPunct="1"/>
            <a:r>
              <a:rPr lang="en-IE" sz="1500" i="1" dirty="0">
                <a:solidFill>
                  <a:srgbClr val="002060"/>
                </a:solidFill>
                <a:cs typeface="Times New Roman" panose="02020603050405020304" pitchFamily="18" charset="0"/>
              </a:rPr>
              <a:t>Risk = 3 x 7 = 21</a:t>
            </a:r>
          </a:p>
          <a:p>
            <a:pPr marL="487680" indent="-487680" algn="just" eaLnBrk="1" hangingPunct="1"/>
            <a:r>
              <a:rPr lang="en-US" sz="1500" b="0" dirty="0">
                <a:solidFill>
                  <a:srgbClr val="002060"/>
                </a:solidFill>
                <a:cs typeface="Times New Roman"/>
              </a:rPr>
              <a:t>The numerical risk that is arrived at through the use of ordinal numbers is subjective.  (Note: There is subjectivity in all estimates of risk, and it is not possible to eliminate subjectivity, but efforts should be made to control and minimize it.)</a:t>
            </a:r>
          </a:p>
          <a:p>
            <a:pPr marL="487680" indent="-487680" eaLnBrk="1" hangingPunct="1"/>
            <a:endParaRPr lang="en-US" sz="1500" b="0" dirty="0">
              <a:solidFill>
                <a:srgbClr val="002060"/>
              </a:solidFill>
              <a:cs typeface="Times New Roman" panose="02020603050405020304" pitchFamily="18" charset="0"/>
            </a:endParaRPr>
          </a:p>
        </p:txBody>
      </p:sp>
      <p:sp>
        <p:nvSpPr>
          <p:cNvPr id="270340" name="Rectangle 1027"/>
          <p:cNvSpPr>
            <a:spLocks noGrp="1" noChangeArrowheads="1"/>
          </p:cNvSpPr>
          <p:nvPr>
            <p:ph type="title"/>
          </p:nvPr>
        </p:nvSpPr>
        <p:spPr>
          <a:xfrm>
            <a:off x="2932584" y="439335"/>
            <a:ext cx="6526556" cy="643200"/>
          </a:xfrm>
          <a:noFill/>
        </p:spPr>
        <p:txBody>
          <a:bodyPr vert="horz" wrap="square" lIns="98213" tIns="49107" rIns="98213" bIns="49107" numCol="1" anchor="ctr" anchorCtr="0" compatLnSpc="1">
            <a:prstTxWarp prst="textNoShape">
              <a:avLst/>
            </a:prstTxWarp>
            <a:normAutofit fontScale="90000"/>
          </a:bodyPr>
          <a:lstStyle/>
          <a:p>
            <a:pPr algn="l"/>
            <a:r>
              <a:rPr lang="en-IE" altLang="en-US" sz="2800" dirty="0">
                <a:ea typeface="ＭＳ Ｐゴシック" panose="020B0600070205080204" pitchFamily="34" charset="-128"/>
              </a:rPr>
              <a:t>Subjectivity in Risk </a:t>
            </a:r>
            <a:r>
              <a:rPr lang="en-IE" sz="2800" dirty="0">
                <a:ea typeface="ＭＳ Ｐゴシック" panose="020B0600070205080204" pitchFamily="34" charset="-128"/>
              </a:rPr>
              <a:t>Scoring Scales/Models</a:t>
            </a:r>
            <a:endParaRPr lang="en-IE" altLang="en-US" sz="2800" dirty="0">
              <a:ea typeface="ＭＳ Ｐゴシック" panose="020B0600070205080204" pitchFamily="34" charset="-128"/>
            </a:endParaRPr>
          </a:p>
        </p:txBody>
      </p:sp>
      <p:sp>
        <p:nvSpPr>
          <p:cNvPr id="11" name="Slide Number Placeholder 3">
            <a:extLst>
              <a:ext uri="{FF2B5EF4-FFF2-40B4-BE49-F238E27FC236}">
                <a16:creationId xmlns:a16="http://schemas.microsoft.com/office/drawing/2014/main" id="{4D4E4023-5B1E-49DA-9FC3-AF0084C2D2CC}"/>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44</a:t>
            </a:fld>
            <a:endParaRPr lang="en-US" altLang="en-US" sz="960" dirty="0">
              <a:solidFill>
                <a:srgbClr val="595959"/>
              </a:solidFill>
            </a:endParaRPr>
          </a:p>
        </p:txBody>
      </p:sp>
      <p:sp>
        <p:nvSpPr>
          <p:cNvPr id="16" name="Rectangle 6">
            <a:extLst>
              <a:ext uri="{FF2B5EF4-FFF2-40B4-BE49-F238E27FC236}">
                <a16:creationId xmlns:a16="http://schemas.microsoft.com/office/drawing/2014/main" id="{DC770474-20FE-0757-7481-446DF68992E5}"/>
              </a:ext>
            </a:extLst>
          </p:cNvPr>
          <p:cNvSpPr>
            <a:spLocks noChangeArrowheads="1"/>
          </p:cNvSpPr>
          <p:nvPr/>
        </p:nvSpPr>
        <p:spPr bwMode="auto">
          <a:xfrm>
            <a:off x="3776663" y="2882741"/>
            <a:ext cx="97536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a:defRPr>
                <a:solidFill>
                  <a:schemeClr val="tx1"/>
                </a:solidFill>
                <a:latin typeface="Arial" panose="020B0604020202020204" pitchFamily="34" charset="0"/>
              </a:defRPr>
            </a:lvl1pPr>
            <a:lvl2pPr marL="457200" eaLnBrk="0">
              <a:defRPr>
                <a:solidFill>
                  <a:schemeClr val="tx1"/>
                </a:solidFill>
                <a:latin typeface="Arial" panose="020B0604020202020204" pitchFamily="34" charset="0"/>
              </a:defRPr>
            </a:lvl2pPr>
            <a:lvl3pPr marL="914400" eaLnBrk="0">
              <a:defRPr>
                <a:solidFill>
                  <a:schemeClr val="tx1"/>
                </a:solidFill>
                <a:latin typeface="Arial" panose="020B0604020202020204" pitchFamily="34" charset="0"/>
              </a:defRPr>
            </a:lvl3pPr>
            <a:lvl4pPr marL="1371600" eaLnBrk="0">
              <a:defRPr>
                <a:solidFill>
                  <a:schemeClr val="tx1"/>
                </a:solidFill>
                <a:latin typeface="Arial" panose="020B0604020202020204" pitchFamily="34" charset="0"/>
              </a:defRPr>
            </a:lvl4pPr>
            <a:lvl5pPr marL="1828800" eaLnBrk="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 name="AutoShape 8" descr="Our Rating System | He Said, She Said Movie Reviews">
            <a:extLst>
              <a:ext uri="{FF2B5EF4-FFF2-40B4-BE49-F238E27FC236}">
                <a16:creationId xmlns:a16="http://schemas.microsoft.com/office/drawing/2014/main" id="{B8A278D4-9497-A21B-1AB4-30204C0D0B7F}"/>
              </a:ext>
            </a:extLst>
          </p:cNvPr>
          <p:cNvSpPr>
            <a:spLocks noChangeAspect="1" noChangeArrowheads="1"/>
          </p:cNvSpPr>
          <p:nvPr/>
        </p:nvSpPr>
        <p:spPr bwMode="auto">
          <a:xfrm>
            <a:off x="4724400" y="35052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graphicFrame>
        <p:nvGraphicFramePr>
          <p:cNvPr id="7" name="Content Placeholder 8">
            <a:extLst>
              <a:ext uri="{FF2B5EF4-FFF2-40B4-BE49-F238E27FC236}">
                <a16:creationId xmlns:a16="http://schemas.microsoft.com/office/drawing/2014/main" id="{F7B2205A-2E57-D07E-5384-02989C6C451A}"/>
              </a:ext>
            </a:extLst>
          </p:cNvPr>
          <p:cNvGraphicFramePr>
            <a:graphicFrameLocks/>
          </p:cNvGraphicFramePr>
          <p:nvPr>
            <p:extLst>
              <p:ext uri="{D42A27DB-BD31-4B8C-83A1-F6EECF244321}">
                <p14:modId xmlns:p14="http://schemas.microsoft.com/office/powerpoint/2010/main" val="3667765652"/>
              </p:ext>
            </p:extLst>
          </p:nvPr>
        </p:nvGraphicFramePr>
        <p:xfrm>
          <a:off x="5456752" y="1831337"/>
          <a:ext cx="3816422" cy="2114295"/>
        </p:xfrm>
        <a:graphic>
          <a:graphicData uri="http://schemas.openxmlformats.org/drawingml/2006/table">
            <a:tbl>
              <a:tblPr/>
              <a:tblGrid>
                <a:gridCol w="298157">
                  <a:extLst>
                    <a:ext uri="{9D8B030D-6E8A-4147-A177-3AD203B41FA5}">
                      <a16:colId xmlns:a16="http://schemas.microsoft.com/office/drawing/2014/main" val="20000"/>
                    </a:ext>
                  </a:extLst>
                </a:gridCol>
                <a:gridCol w="715579">
                  <a:extLst>
                    <a:ext uri="{9D8B030D-6E8A-4147-A177-3AD203B41FA5}">
                      <a16:colId xmlns:a16="http://schemas.microsoft.com/office/drawing/2014/main" val="20001"/>
                    </a:ext>
                  </a:extLst>
                </a:gridCol>
                <a:gridCol w="536684">
                  <a:extLst>
                    <a:ext uri="{9D8B030D-6E8A-4147-A177-3AD203B41FA5}">
                      <a16:colId xmlns:a16="http://schemas.microsoft.com/office/drawing/2014/main" val="20002"/>
                    </a:ext>
                  </a:extLst>
                </a:gridCol>
                <a:gridCol w="536684">
                  <a:extLst>
                    <a:ext uri="{9D8B030D-6E8A-4147-A177-3AD203B41FA5}">
                      <a16:colId xmlns:a16="http://schemas.microsoft.com/office/drawing/2014/main" val="20003"/>
                    </a:ext>
                  </a:extLst>
                </a:gridCol>
                <a:gridCol w="596317">
                  <a:extLst>
                    <a:ext uri="{9D8B030D-6E8A-4147-A177-3AD203B41FA5}">
                      <a16:colId xmlns:a16="http://schemas.microsoft.com/office/drawing/2014/main" val="20004"/>
                    </a:ext>
                  </a:extLst>
                </a:gridCol>
                <a:gridCol w="536684">
                  <a:extLst>
                    <a:ext uri="{9D8B030D-6E8A-4147-A177-3AD203B41FA5}">
                      <a16:colId xmlns:a16="http://schemas.microsoft.com/office/drawing/2014/main" val="20005"/>
                    </a:ext>
                  </a:extLst>
                </a:gridCol>
                <a:gridCol w="596317">
                  <a:extLst>
                    <a:ext uri="{9D8B030D-6E8A-4147-A177-3AD203B41FA5}">
                      <a16:colId xmlns:a16="http://schemas.microsoft.com/office/drawing/2014/main" val="20006"/>
                    </a:ext>
                  </a:extLst>
                </a:gridCol>
              </a:tblGrid>
              <a:tr h="281906">
                <a:tc gridSpan="2">
                  <a:txBody>
                    <a:bodyPr/>
                    <a:lstStyle/>
                    <a:p>
                      <a:pPr marL="0" marR="0">
                        <a:spcBef>
                          <a:spcPts val="900"/>
                        </a:spcBef>
                        <a:spcAft>
                          <a:spcPts val="300"/>
                        </a:spcAft>
                      </a:pPr>
                      <a:br>
                        <a:rPr lang="en-US" sz="900" dirty="0">
                          <a:latin typeface="Arial"/>
                          <a:ea typeface="Times New Roman"/>
                          <a:cs typeface="Times New Roman"/>
                        </a:rPr>
                      </a:br>
                      <a:endParaRPr lang="en-US" sz="900" dirty="0">
                        <a:latin typeface="Arial"/>
                        <a:ea typeface="Times New Roman"/>
                        <a:cs typeface="Times New Roman"/>
                      </a:endParaRPr>
                    </a:p>
                  </a:txBody>
                  <a:tcPr marL="11912" marR="11912" marT="0" marB="0">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gridSpan="5">
                  <a:txBody>
                    <a:bodyPr/>
                    <a:lstStyle/>
                    <a:p>
                      <a:pPr marL="0" marR="0" algn="ctr">
                        <a:spcBef>
                          <a:spcPts val="600"/>
                        </a:spcBef>
                        <a:spcAft>
                          <a:spcPts val="600"/>
                        </a:spcAft>
                      </a:pPr>
                      <a:r>
                        <a:rPr lang="en-US" sz="900" b="1" dirty="0">
                          <a:solidFill>
                            <a:schemeClr val="bg1"/>
                          </a:solidFill>
                          <a:latin typeface="Arial"/>
                          <a:ea typeface="Times New Roman"/>
                          <a:cs typeface="Arial"/>
                        </a:rPr>
                        <a:t>Likelihood</a:t>
                      </a:r>
                      <a:r>
                        <a:rPr lang="en-US" sz="900" b="1" baseline="0" dirty="0">
                          <a:solidFill>
                            <a:schemeClr val="bg1"/>
                          </a:solidFill>
                          <a:latin typeface="Arial"/>
                          <a:ea typeface="Times New Roman"/>
                          <a:cs typeface="Arial"/>
                        </a:rPr>
                        <a:t> of Occurrence</a:t>
                      </a:r>
                      <a:endParaRPr lang="en-US" sz="900" dirty="0">
                        <a:solidFill>
                          <a:schemeClr val="bg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22859">
                <a:tc>
                  <a:txBody>
                    <a:bodyPr/>
                    <a:lstStyle/>
                    <a:p>
                      <a:pPr marL="71755" marR="71755" algn="ctr">
                        <a:spcBef>
                          <a:spcPts val="900"/>
                        </a:spcBef>
                        <a:spcAft>
                          <a:spcPts val="300"/>
                        </a:spcAft>
                      </a:pPr>
                      <a:endParaRPr lang="en-US" sz="900">
                        <a:solidFill>
                          <a:srgbClr val="FFFFFF"/>
                        </a:solidFill>
                        <a:latin typeface="Arial"/>
                        <a:ea typeface="Times New Roman"/>
                        <a:cs typeface="Arial"/>
                      </a:endParaRPr>
                    </a:p>
                  </a:txBody>
                  <a:tcPr marL="11912" marR="11912" marT="0" marB="0" vert="vert27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spcBef>
                          <a:spcPts val="900"/>
                        </a:spcBef>
                        <a:spcAft>
                          <a:spcPts val="300"/>
                        </a:spcAft>
                      </a:pPr>
                      <a:endParaRPr lang="en-US" sz="900">
                        <a:solidFill>
                          <a:srgbClr val="000000"/>
                        </a:solidFill>
                        <a:latin typeface="Arial"/>
                        <a:ea typeface="Times New Roman"/>
                        <a:cs typeface="Arial"/>
                      </a:endParaRPr>
                    </a:p>
                  </a:txBody>
                  <a:tcPr marL="11912" marR="11912"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1</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Remote</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3</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Unlikely</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5</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Occasional</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7</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Likely</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9</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Frequent</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81906">
                <a:tc rowSpan="5">
                  <a:txBody>
                    <a:bodyPr/>
                    <a:lstStyle/>
                    <a:p>
                      <a:pPr marL="0" marR="0" algn="ctr" defTabSz="914400" rtl="0" eaLnBrk="1" latinLnBrk="0" hangingPunct="1">
                        <a:spcBef>
                          <a:spcPts val="600"/>
                        </a:spcBef>
                        <a:spcAft>
                          <a:spcPts val="600"/>
                        </a:spcAft>
                      </a:pPr>
                      <a:r>
                        <a:rPr lang="en-US" sz="900" b="1" kern="1200" dirty="0">
                          <a:solidFill>
                            <a:schemeClr val="bg1"/>
                          </a:solidFill>
                          <a:latin typeface="Arial"/>
                          <a:ea typeface="Times New Roman"/>
                          <a:cs typeface="Arial"/>
                        </a:rPr>
                        <a:t>Severity</a:t>
                      </a:r>
                    </a:p>
                  </a:txBody>
                  <a:tcPr marL="11912" marR="1191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9</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Critical</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r>
                        <a:rPr lang="en-US" sz="900" dirty="0">
                          <a:latin typeface="Arial"/>
                          <a:ea typeface="Times New Roman"/>
                          <a:cs typeface="Times New Roman"/>
                        </a:rPr>
                        <a:t>9</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27</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45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63</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81</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2"/>
                  </a:ext>
                </a:extLst>
              </a:tr>
              <a:tr h="281906">
                <a:tc vMerge="1">
                  <a:txBody>
                    <a:bodyPr/>
                    <a:lstStyle/>
                    <a:p>
                      <a:endParaRPr lang="en-US"/>
                    </a:p>
                  </a:txBody>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7</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Major</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r>
                        <a:rPr lang="en-US" sz="900" dirty="0">
                          <a:latin typeface="Arial"/>
                          <a:ea typeface="Times New Roman"/>
                          <a:cs typeface="Times New Roman"/>
                        </a:rPr>
                        <a:t>7</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21</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35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49</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63</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3"/>
                  </a:ext>
                </a:extLst>
              </a:tr>
              <a:tr h="281906">
                <a:tc vMerge="1">
                  <a:txBody>
                    <a:bodyPr/>
                    <a:lstStyle/>
                    <a:p>
                      <a:endParaRPr lang="en-US"/>
                    </a:p>
                  </a:txBody>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5</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Moderate</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r>
                        <a:rPr lang="en-US" sz="900" dirty="0">
                          <a:latin typeface="Arial"/>
                          <a:ea typeface="Times New Roman"/>
                          <a:cs typeface="Times New Roman"/>
                        </a:rPr>
                        <a:t>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15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25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35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45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4"/>
                  </a:ext>
                </a:extLst>
              </a:tr>
              <a:tr h="281906">
                <a:tc vMerge="1">
                  <a:txBody>
                    <a:bodyPr/>
                    <a:lstStyle/>
                    <a:p>
                      <a:endParaRPr lang="en-US"/>
                    </a:p>
                  </a:txBody>
                  <a:tcPr/>
                </a:tc>
                <a:tc>
                  <a:txBody>
                    <a:bodyPr/>
                    <a:lstStyle/>
                    <a:p>
                      <a:pPr marL="0" marR="0" algn="ctr">
                        <a:spcBef>
                          <a:spcPts val="600"/>
                        </a:spcBef>
                        <a:spcAft>
                          <a:spcPts val="0"/>
                        </a:spcAft>
                      </a:pPr>
                      <a:r>
                        <a:rPr lang="en-US" sz="900" b="1" dirty="0">
                          <a:solidFill>
                            <a:srgbClr val="000000"/>
                          </a:solidFill>
                          <a:latin typeface="Arial"/>
                          <a:ea typeface="Times New Roman"/>
                          <a:cs typeface="Arial"/>
                        </a:rPr>
                        <a:t>3</a:t>
                      </a:r>
                      <a:endParaRPr lang="en-US" sz="900" b="0" dirty="0">
                        <a:solidFill>
                          <a:srgbClr val="000000"/>
                        </a:solidFill>
                        <a:latin typeface="Arial"/>
                        <a:ea typeface="Times New Roman"/>
                        <a:cs typeface="Arial"/>
                      </a:endParaRPr>
                    </a:p>
                    <a:p>
                      <a:pPr marL="0" marR="0" algn="ctr">
                        <a:spcBef>
                          <a:spcPts val="0"/>
                        </a:spcBef>
                        <a:spcAft>
                          <a:spcPts val="0"/>
                        </a:spcAft>
                      </a:pPr>
                      <a:r>
                        <a:rPr lang="en-US" sz="900" dirty="0">
                          <a:solidFill>
                            <a:srgbClr val="000000"/>
                          </a:solidFill>
                          <a:latin typeface="Arial"/>
                          <a:ea typeface="Times New Roman"/>
                          <a:cs typeface="Arial"/>
                        </a:rPr>
                        <a:t>Minor</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r>
                        <a:rPr lang="en-US" sz="900" dirty="0">
                          <a:latin typeface="Arial"/>
                          <a:ea typeface="Times New Roman"/>
                          <a:cs typeface="Times New Roman"/>
                        </a:rPr>
                        <a:t>3</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9</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15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21</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27</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5"/>
                  </a:ext>
                </a:extLst>
              </a:tr>
              <a:tr h="281906">
                <a:tc vMerge="1">
                  <a:txBody>
                    <a:bodyPr/>
                    <a:lstStyle/>
                    <a:p>
                      <a:endParaRPr lang="en-US"/>
                    </a:p>
                  </a:txBody>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1</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Negligible</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r>
                        <a:rPr lang="en-US" sz="900" dirty="0">
                          <a:latin typeface="Arial"/>
                          <a:ea typeface="Times New Roman"/>
                          <a:cs typeface="Times New Roman"/>
                        </a:rPr>
                        <a:t>1</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3</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7</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9</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6"/>
                  </a:ext>
                </a:extLst>
              </a:tr>
            </a:tbl>
          </a:graphicData>
        </a:graphic>
      </p:graphicFrame>
      <p:sp>
        <p:nvSpPr>
          <p:cNvPr id="8" name="TextBox 7">
            <a:extLst>
              <a:ext uri="{FF2B5EF4-FFF2-40B4-BE49-F238E27FC236}">
                <a16:creationId xmlns:a16="http://schemas.microsoft.com/office/drawing/2014/main" id="{16D4BB9A-865C-F0BF-6517-9A70DA0286AD}"/>
              </a:ext>
            </a:extLst>
          </p:cNvPr>
          <p:cNvSpPr txBox="1"/>
          <p:nvPr/>
        </p:nvSpPr>
        <p:spPr bwMode="auto">
          <a:xfrm>
            <a:off x="5740896" y="1387058"/>
            <a:ext cx="3383953" cy="342937"/>
          </a:xfrm>
          <a:prstGeom prst="rect">
            <a:avLst/>
          </a:prstGeom>
          <a:noFill/>
          <a:ln w="9525">
            <a:noFill/>
            <a:round/>
            <a:headEnd/>
            <a:tailEnd/>
          </a:ln>
        </p:spPr>
        <p:txBody>
          <a:bodyPr wrap="square" lIns="90000" tIns="92880" rIns="90000" bIns="45000" rtlCol="0">
            <a:spAutoFit/>
          </a:bodyPr>
          <a:lstStyle/>
          <a:p>
            <a:pPr algn="ctr">
              <a:lnSpc>
                <a:spcPct val="81000"/>
              </a:lnSpc>
              <a:tabLst>
                <a:tab pos="723900" algn="l"/>
                <a:tab pos="1447800" algn="l"/>
                <a:tab pos="2171700" algn="l"/>
                <a:tab pos="2895600" algn="l"/>
                <a:tab pos="3619500" algn="l"/>
                <a:tab pos="4343400" algn="l"/>
                <a:tab pos="5067300" algn="l"/>
                <a:tab pos="5791200" algn="l"/>
              </a:tabLst>
            </a:pPr>
            <a:r>
              <a:rPr lang="en-IE" sz="1600" dirty="0">
                <a:solidFill>
                  <a:srgbClr val="4C4C4C"/>
                </a:solidFill>
                <a:latin typeface="Candara" pitchFamily="32" charset="0"/>
              </a:rPr>
              <a:t>Consider the risk circled below…</a:t>
            </a:r>
          </a:p>
        </p:txBody>
      </p:sp>
      <p:sp>
        <p:nvSpPr>
          <p:cNvPr id="9" name="TextBox 8">
            <a:extLst>
              <a:ext uri="{FF2B5EF4-FFF2-40B4-BE49-F238E27FC236}">
                <a16:creationId xmlns:a16="http://schemas.microsoft.com/office/drawing/2014/main" id="{0A099413-FC52-0357-5E38-CD7779F665D1}"/>
              </a:ext>
            </a:extLst>
          </p:cNvPr>
          <p:cNvSpPr txBox="1"/>
          <p:nvPr/>
        </p:nvSpPr>
        <p:spPr bwMode="auto">
          <a:xfrm>
            <a:off x="5308848" y="4089648"/>
            <a:ext cx="4248472" cy="2735899"/>
          </a:xfrm>
          <a:prstGeom prst="rect">
            <a:avLst/>
          </a:prstGeom>
          <a:noFill/>
          <a:ln w="9525">
            <a:noFill/>
            <a:round/>
            <a:headEnd/>
            <a:tailEnd/>
          </a:ln>
        </p:spPr>
        <p:txBody>
          <a:bodyPr wrap="square" lIns="90000" tIns="92880" rIns="90000" bIns="45000" rtlCol="0">
            <a:spAutoFit/>
          </a:bodyPr>
          <a:lstStyle/>
          <a:p>
            <a:pPr marL="285750" indent="-285750">
              <a:lnSpc>
                <a:spcPct val="81000"/>
              </a:lnSpc>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en-IE" sz="1600" b="0" dirty="0">
                <a:solidFill>
                  <a:srgbClr val="4C4C4C"/>
                </a:solidFill>
                <a:latin typeface="Calibri" panose="020F0502020204030204" pitchFamily="34" charset="0"/>
                <a:cs typeface="Calibri" panose="020F0502020204030204" pitchFamily="34" charset="0"/>
              </a:rPr>
              <a:t>This risk was based on an </a:t>
            </a:r>
            <a:r>
              <a:rPr lang="en-IE" sz="1600" b="0" u="sng" dirty="0">
                <a:solidFill>
                  <a:srgbClr val="4C4C4C"/>
                </a:solidFill>
                <a:latin typeface="Calibri" panose="020F0502020204030204" pitchFamily="34" charset="0"/>
                <a:cs typeface="Calibri" panose="020F0502020204030204" pitchFamily="34" charset="0"/>
              </a:rPr>
              <a:t>Unlikely </a:t>
            </a:r>
            <a:r>
              <a:rPr lang="en-IE" sz="1600" b="0" dirty="0">
                <a:solidFill>
                  <a:srgbClr val="4C4C4C"/>
                </a:solidFill>
                <a:latin typeface="Calibri" panose="020F0502020204030204" pitchFamily="34" charset="0"/>
                <a:cs typeface="Calibri" panose="020F0502020204030204" pitchFamily="34" charset="0"/>
              </a:rPr>
              <a:t>occurrence rating (3) and a </a:t>
            </a:r>
            <a:r>
              <a:rPr lang="en-IE" sz="1600" b="0" u="sng" dirty="0">
                <a:solidFill>
                  <a:srgbClr val="4C4C4C"/>
                </a:solidFill>
                <a:latin typeface="Calibri" panose="020F0502020204030204" pitchFamily="34" charset="0"/>
                <a:cs typeface="Calibri" panose="020F0502020204030204" pitchFamily="34" charset="0"/>
              </a:rPr>
              <a:t>Major </a:t>
            </a:r>
            <a:r>
              <a:rPr lang="en-IE" sz="1600" b="0" dirty="0">
                <a:solidFill>
                  <a:srgbClr val="4C4C4C"/>
                </a:solidFill>
                <a:latin typeface="Calibri" panose="020F0502020204030204" pitchFamily="34" charset="0"/>
                <a:cs typeface="Calibri" panose="020F0502020204030204" pitchFamily="34" charset="0"/>
              </a:rPr>
              <a:t>severity rating (7).  </a:t>
            </a:r>
          </a:p>
          <a:p>
            <a:pPr marL="285750" indent="-285750">
              <a:lnSpc>
                <a:spcPct val="81000"/>
              </a:lnSpc>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en-IE" sz="1600" b="0" dirty="0">
                <a:solidFill>
                  <a:srgbClr val="4C4C4C"/>
                </a:solidFill>
                <a:latin typeface="Calibri" panose="020F0502020204030204" pitchFamily="34" charset="0"/>
                <a:cs typeface="Calibri" panose="020F0502020204030204" pitchFamily="34" charset="0"/>
              </a:rPr>
              <a:t>The Risk (3 x 7 = 21) was considered moderate in level.</a:t>
            </a:r>
          </a:p>
          <a:p>
            <a:pPr marL="285750" indent="-285750">
              <a:lnSpc>
                <a:spcPct val="81000"/>
              </a:lnSpc>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en-IE" sz="1600" b="0" dirty="0">
                <a:solidFill>
                  <a:srgbClr val="4C4C4C"/>
                </a:solidFill>
                <a:latin typeface="Calibri" panose="020F0502020204030204" pitchFamily="34" charset="0"/>
                <a:cs typeface="Calibri" panose="020F0502020204030204" pitchFamily="34" charset="0"/>
              </a:rPr>
              <a:t>It is useful to consider </a:t>
            </a:r>
            <a:r>
              <a:rPr lang="en-IE" sz="1600" dirty="0">
                <a:solidFill>
                  <a:srgbClr val="4C4C4C"/>
                </a:solidFill>
                <a:latin typeface="Calibri" panose="020F0502020204030204" pitchFamily="34" charset="0"/>
                <a:cs typeface="Calibri" panose="020F0502020204030204" pitchFamily="34" charset="0"/>
              </a:rPr>
              <a:t>subjectivity</a:t>
            </a:r>
            <a:r>
              <a:rPr lang="en-IE" sz="1600" b="0" dirty="0">
                <a:solidFill>
                  <a:srgbClr val="4C4C4C"/>
                </a:solidFill>
                <a:latin typeface="Calibri" panose="020F0502020204030204" pitchFamily="34" charset="0"/>
                <a:cs typeface="Calibri" panose="020F0502020204030204" pitchFamily="34" charset="0"/>
              </a:rPr>
              <a:t> – how much subjectivity was there in the Unlikely rating?  What data supported that rating?  </a:t>
            </a:r>
          </a:p>
          <a:p>
            <a:pPr marL="285750" indent="-285750">
              <a:lnSpc>
                <a:spcPct val="81000"/>
              </a:lnSpc>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en-IE" sz="1600" b="0" dirty="0">
                <a:solidFill>
                  <a:srgbClr val="4C4C4C"/>
                </a:solidFill>
                <a:latin typeface="Calibri" panose="020F0502020204030204" pitchFamily="34" charset="0"/>
                <a:cs typeface="Calibri" panose="020F0502020204030204" pitchFamily="34" charset="0"/>
              </a:rPr>
              <a:t>What if the Likelihood had been 5 (Occasional) instead of 3 (Unlikely)?</a:t>
            </a:r>
          </a:p>
          <a:p>
            <a:pPr marL="285750" indent="-285750">
              <a:lnSpc>
                <a:spcPct val="81000"/>
              </a:lnSpc>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en-IE" sz="1600" b="0" dirty="0">
                <a:solidFill>
                  <a:srgbClr val="4C4C4C"/>
                </a:solidFill>
                <a:latin typeface="Calibri" panose="020F0502020204030204" pitchFamily="34" charset="0"/>
                <a:cs typeface="Calibri" panose="020F0502020204030204" pitchFamily="34" charset="0"/>
              </a:rPr>
              <a:t>This small change in one rating (Likelihood, from 3 to 5) results in a large change in the estimated risk (21 to 35). </a:t>
            </a:r>
          </a:p>
          <a:p>
            <a:pPr marL="285750" indent="-285750">
              <a:lnSpc>
                <a:spcPct val="81000"/>
              </a:lnSpc>
              <a:buFont typeface="Arial" panose="020B0604020202020204" pitchFamily="34" charset="0"/>
              <a:buChar char="•"/>
              <a:tabLst>
                <a:tab pos="723900" algn="l"/>
                <a:tab pos="1447800" algn="l"/>
                <a:tab pos="2171700" algn="l"/>
                <a:tab pos="2895600" algn="l"/>
                <a:tab pos="3619500" algn="l"/>
                <a:tab pos="4343400" algn="l"/>
                <a:tab pos="5067300" algn="l"/>
                <a:tab pos="5791200" algn="l"/>
              </a:tabLst>
            </a:pPr>
            <a:r>
              <a:rPr lang="en-IE" sz="1600" b="0" dirty="0">
                <a:solidFill>
                  <a:srgbClr val="4C4C4C"/>
                </a:solidFill>
                <a:latin typeface="Calibri" panose="020F0502020204030204" pitchFamily="34" charset="0"/>
                <a:cs typeface="Calibri" panose="020F0502020204030204" pitchFamily="34" charset="0"/>
              </a:rPr>
              <a:t>The risk would then have been </a:t>
            </a:r>
            <a:r>
              <a:rPr lang="en-IE" sz="1600" b="0" u="sng" dirty="0">
                <a:solidFill>
                  <a:srgbClr val="4C4C4C"/>
                </a:solidFill>
                <a:latin typeface="Calibri" panose="020F0502020204030204" pitchFamily="34" charset="0"/>
                <a:cs typeface="Calibri" panose="020F0502020204030204" pitchFamily="34" charset="0"/>
              </a:rPr>
              <a:t>unacceptable</a:t>
            </a:r>
            <a:r>
              <a:rPr lang="en-IE" sz="1600" b="0" dirty="0">
                <a:solidFill>
                  <a:srgbClr val="4C4C4C"/>
                </a:solidFill>
                <a:latin typeface="Calibri" panose="020F0502020204030204" pitchFamily="34" charset="0"/>
                <a:cs typeface="Calibri" panose="020F0502020204030204" pitchFamily="34" charset="0"/>
              </a:rPr>
              <a:t>. </a:t>
            </a:r>
          </a:p>
        </p:txBody>
      </p:sp>
      <p:sp>
        <p:nvSpPr>
          <p:cNvPr id="10" name="Oval 15">
            <a:extLst>
              <a:ext uri="{FF2B5EF4-FFF2-40B4-BE49-F238E27FC236}">
                <a16:creationId xmlns:a16="http://schemas.microsoft.com/office/drawing/2014/main" id="{692F58A9-C6AE-9D7B-061D-B2EABAFC3F51}"/>
              </a:ext>
            </a:extLst>
          </p:cNvPr>
          <p:cNvSpPr>
            <a:spLocks noChangeArrowheads="1"/>
          </p:cNvSpPr>
          <p:nvPr/>
        </p:nvSpPr>
        <p:spPr bwMode="auto">
          <a:xfrm>
            <a:off x="7037040" y="2821185"/>
            <a:ext cx="453465" cy="260351"/>
          </a:xfrm>
          <a:prstGeom prst="ellipse">
            <a:avLst/>
          </a:prstGeom>
          <a:noFill/>
          <a:ln w="28575">
            <a:solidFill>
              <a:srgbClr val="3366FF"/>
            </a:solidFill>
            <a:round/>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a:defRPr/>
            </a:pPr>
            <a:endParaRPr lang="en-US" sz="4160">
              <a:solidFill>
                <a:schemeClr val="lt1"/>
              </a:solidFill>
              <a:latin typeface="+mn-lt"/>
            </a:endParaRPr>
          </a:p>
        </p:txBody>
      </p:sp>
      <p:sp>
        <p:nvSpPr>
          <p:cNvPr id="3" name="Rectangle 2">
            <a:extLst>
              <a:ext uri="{FF2B5EF4-FFF2-40B4-BE49-F238E27FC236}">
                <a16:creationId xmlns:a16="http://schemas.microsoft.com/office/drawing/2014/main" id="{DBAB4AAA-2DC1-A61C-C768-32CD6576962C}"/>
              </a:ext>
            </a:extLst>
          </p:cNvPr>
          <p:cNvSpPr/>
          <p:nvPr/>
        </p:nvSpPr>
        <p:spPr bwMode="auto">
          <a:xfrm>
            <a:off x="5164832" y="1281336"/>
            <a:ext cx="4438324" cy="5516904"/>
          </a:xfrm>
          <a:prstGeom prst="rect">
            <a:avLst/>
          </a:prstGeom>
          <a:noFill/>
          <a:ln w="28575"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a:ln>
                <a:noFill/>
              </a:ln>
              <a:solidFill>
                <a:schemeClr val="bg1"/>
              </a:solidFill>
              <a:effectLst/>
              <a:latin typeface="Arial" charset="0"/>
              <a:cs typeface="Lucida Sans Unicode" charset="0"/>
            </a:endParaRPr>
          </a:p>
        </p:txBody>
      </p:sp>
      <p:sp>
        <p:nvSpPr>
          <p:cNvPr id="12" name="TextBox 11">
            <a:extLst>
              <a:ext uri="{FF2B5EF4-FFF2-40B4-BE49-F238E27FC236}">
                <a16:creationId xmlns:a16="http://schemas.microsoft.com/office/drawing/2014/main" id="{C3834F02-404C-2222-DCF9-14F23AD5A32E}"/>
              </a:ext>
            </a:extLst>
          </p:cNvPr>
          <p:cNvSpPr txBox="1"/>
          <p:nvPr/>
        </p:nvSpPr>
        <p:spPr bwMode="auto">
          <a:xfrm>
            <a:off x="412304" y="4953744"/>
            <a:ext cx="4490668" cy="2199983"/>
          </a:xfrm>
          <a:prstGeom prst="rect">
            <a:avLst/>
          </a:prstGeom>
          <a:noFill/>
          <a:ln w="9525">
            <a:noFill/>
            <a:round/>
            <a:headEnd/>
            <a:tailEnd/>
          </a:ln>
        </p:spPr>
        <p:txBody>
          <a:bodyPr wrap="square" lIns="90000" tIns="92880" rIns="90000" bIns="45000" rtlCol="0">
            <a:spAutoFit/>
          </a:bodyPr>
          <a:lstStyle/>
          <a:p>
            <a:pPr marL="0" indent="0" algn="ctr" eaLnBrk="1" hangingPunct="1">
              <a:buNone/>
            </a:pPr>
            <a:r>
              <a:rPr lang="en-US" sz="1600" b="0" dirty="0">
                <a:solidFill>
                  <a:srgbClr val="FF0000"/>
                </a:solidFill>
                <a:cs typeface="Times New Roman" panose="02020603050405020304" pitchFamily="18" charset="0"/>
              </a:rPr>
              <a:t>Failing to recognize such subjectivity is problematic, as it can result in one assigning too much weight (or importance) to the actual </a:t>
            </a:r>
            <a:r>
              <a:rPr lang="en-US" sz="1600" b="0" u="sng" dirty="0">
                <a:solidFill>
                  <a:srgbClr val="FF0000"/>
                </a:solidFill>
                <a:cs typeface="Times New Roman" panose="02020603050405020304" pitchFamily="18" charset="0"/>
              </a:rPr>
              <a:t>risk numbers </a:t>
            </a:r>
            <a:r>
              <a:rPr lang="en-US" sz="1600" b="0" dirty="0">
                <a:solidFill>
                  <a:srgbClr val="FF0000"/>
                </a:solidFill>
                <a:cs typeface="Times New Roman" panose="02020603050405020304" pitchFamily="18" charset="0"/>
              </a:rPr>
              <a:t>that are arrived at. </a:t>
            </a:r>
          </a:p>
          <a:p>
            <a:pPr marL="0" indent="0" algn="ctr" eaLnBrk="1" hangingPunct="1">
              <a:buNone/>
            </a:pPr>
            <a:endParaRPr lang="en-US" sz="1600" b="0" dirty="0">
              <a:solidFill>
                <a:srgbClr val="FF0000"/>
              </a:solidFill>
              <a:cs typeface="Times New Roman" panose="02020603050405020304" pitchFamily="18" charset="0"/>
            </a:endParaRPr>
          </a:p>
          <a:p>
            <a:pPr marL="0" indent="0" algn="ctr" eaLnBrk="1" hangingPunct="1">
              <a:buNone/>
            </a:pPr>
            <a:r>
              <a:rPr lang="en-US" sz="1600" dirty="0">
                <a:solidFill>
                  <a:srgbClr val="FF0000"/>
                </a:solidFill>
                <a:cs typeface="Times New Roman" panose="02020603050405020304" pitchFamily="18" charset="0"/>
              </a:rPr>
              <a:t>For example</a:t>
            </a:r>
            <a:r>
              <a:rPr lang="en-US" sz="1600" b="0" dirty="0">
                <a:solidFill>
                  <a:srgbClr val="FF0000"/>
                </a:solidFill>
                <a:cs typeface="Times New Roman" panose="02020603050405020304" pitchFamily="18" charset="0"/>
              </a:rPr>
              <a:t>, </a:t>
            </a:r>
            <a:r>
              <a:rPr lang="en-US" sz="1600" b="0" u="sng" dirty="0">
                <a:solidFill>
                  <a:srgbClr val="FF0000"/>
                </a:solidFill>
                <a:cs typeface="Times New Roman" panose="02020603050405020304" pitchFamily="18" charset="0"/>
              </a:rPr>
              <a:t>low risk numbers </a:t>
            </a:r>
            <a:r>
              <a:rPr lang="en-US" sz="1600" b="0" dirty="0">
                <a:solidFill>
                  <a:srgbClr val="FF0000"/>
                </a:solidFill>
                <a:cs typeface="Times New Roman" panose="02020603050405020304" pitchFamily="18" charset="0"/>
              </a:rPr>
              <a:t>may lead to </a:t>
            </a:r>
            <a:r>
              <a:rPr lang="en-US" sz="1600" b="0" u="sng" dirty="0">
                <a:solidFill>
                  <a:srgbClr val="FF0000"/>
                </a:solidFill>
                <a:cs typeface="Times New Roman" panose="02020603050405020304" pitchFamily="18" charset="0"/>
              </a:rPr>
              <a:t>risk acceptance decisions</a:t>
            </a:r>
            <a:r>
              <a:rPr lang="en-US" sz="1600" b="0" dirty="0">
                <a:solidFill>
                  <a:srgbClr val="FF0000"/>
                </a:solidFill>
                <a:cs typeface="Times New Roman" panose="02020603050405020304" pitchFamily="18" charset="0"/>
              </a:rPr>
              <a:t> without considering the risks more fully. And in some cases, risk controls may actually be required.</a:t>
            </a:r>
          </a:p>
        </p:txBody>
      </p:sp>
    </p:spTree>
    <p:extLst>
      <p:ext uri="{BB962C8B-B14F-4D97-AF65-F5344CB8AC3E}">
        <p14:creationId xmlns:p14="http://schemas.microsoft.com/office/powerpoint/2010/main" val="8433888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B0CCA1-BE37-8502-F8D9-A4A78EFFD0EB}"/>
              </a:ext>
            </a:extLst>
          </p:cNvPr>
          <p:cNvSpPr>
            <a:spLocks noGrp="1"/>
          </p:cNvSpPr>
          <p:nvPr>
            <p:ph type="title"/>
          </p:nvPr>
        </p:nvSpPr>
        <p:spPr>
          <a:xfrm>
            <a:off x="3148608" y="633264"/>
            <a:ext cx="6408712" cy="531707"/>
          </a:xfrm>
        </p:spPr>
        <p:txBody>
          <a:bodyPr/>
          <a:lstStyle/>
          <a:p>
            <a:r>
              <a:rPr lang="en-IE" sz="2800" dirty="0">
                <a:ea typeface="ＭＳ Ｐゴシック" panose="020B0600070205080204" pitchFamily="34" charset="-128"/>
              </a:rPr>
              <a:t>Subjectivity in Risk Scoring</a:t>
            </a:r>
            <a:br>
              <a:rPr lang="en-IE" sz="2400" dirty="0">
                <a:solidFill>
                  <a:srgbClr val="00B0F0"/>
                </a:solidFill>
                <a:latin typeface="Calibri" charset="0"/>
                <a:ea typeface="Calibri" charset="0"/>
                <a:cs typeface="Calibri" charset="0"/>
              </a:rPr>
            </a:br>
            <a:endParaRPr lang="en-US" sz="2100" dirty="0">
              <a:cs typeface="Times New Roman" panose="02020603050405020304" pitchFamily="18" charset="0"/>
            </a:endParaRPr>
          </a:p>
        </p:txBody>
      </p:sp>
      <p:sp>
        <p:nvSpPr>
          <p:cNvPr id="3" name="Textplatzhalter 2">
            <a:extLst>
              <a:ext uri="{FF2B5EF4-FFF2-40B4-BE49-F238E27FC236}">
                <a16:creationId xmlns:a16="http://schemas.microsoft.com/office/drawing/2014/main" id="{3B785EF6-7C9E-332D-29CF-E6A89799BEFA}"/>
              </a:ext>
            </a:extLst>
          </p:cNvPr>
          <p:cNvSpPr>
            <a:spLocks noGrp="1"/>
          </p:cNvSpPr>
          <p:nvPr>
            <p:ph type="body" sz="half" idx="1"/>
          </p:nvPr>
        </p:nvSpPr>
        <p:spPr>
          <a:xfrm>
            <a:off x="457232" y="1193710"/>
            <a:ext cx="8740048" cy="303650"/>
          </a:xfrm>
        </p:spPr>
        <p:txBody>
          <a:bodyPr/>
          <a:lstStyle/>
          <a:p>
            <a:pPr marL="0" indent="0">
              <a:spcBef>
                <a:spcPts val="0"/>
              </a:spcBef>
              <a:buNone/>
            </a:pPr>
            <a:r>
              <a:rPr lang="de-DE" sz="1600" dirty="0">
                <a:solidFill>
                  <a:srgbClr val="002060"/>
                </a:solidFill>
                <a:latin typeface="Arial" charset="0"/>
                <a:cs typeface="Arial" charset="0"/>
              </a:rPr>
              <a:t>Risk is often expressed by assigning numerical ratings, as shown in the matrix below:</a:t>
            </a:r>
          </a:p>
        </p:txBody>
      </p:sp>
      <p:sp>
        <p:nvSpPr>
          <p:cNvPr id="4" name="Inhaltsplatzhalter 3">
            <a:extLst>
              <a:ext uri="{FF2B5EF4-FFF2-40B4-BE49-F238E27FC236}">
                <a16:creationId xmlns:a16="http://schemas.microsoft.com/office/drawing/2014/main" id="{5485B0B1-A3CD-2CF3-F920-D8D9863E4CBA}"/>
              </a:ext>
            </a:extLst>
          </p:cNvPr>
          <p:cNvSpPr>
            <a:spLocks noGrp="1"/>
          </p:cNvSpPr>
          <p:nvPr>
            <p:ph sz="half" idx="2"/>
          </p:nvPr>
        </p:nvSpPr>
        <p:spPr>
          <a:xfrm>
            <a:off x="457233" y="1569368"/>
            <a:ext cx="9145923" cy="807104"/>
          </a:xfrm>
        </p:spPr>
        <p:txBody>
          <a:bodyPr/>
          <a:lstStyle/>
          <a:p>
            <a:pPr marL="0" indent="0">
              <a:buNone/>
            </a:pPr>
            <a:r>
              <a:rPr lang="de-DE" sz="1400" b="0" dirty="0"/>
              <a:t>In this example, each rating scale is assigned numbers from 1-9. Risk is then </a:t>
            </a:r>
            <a:r>
              <a:rPr lang="en-US" sz="1400" b="0" dirty="0"/>
              <a:t>‘calculated’ </a:t>
            </a:r>
            <a:r>
              <a:rPr lang="de-DE" sz="1400" b="0" dirty="0"/>
              <a:t>by multiplying the severity and occurrence numbers. This helps simplify risk acceptability decisions. </a:t>
            </a:r>
            <a:r>
              <a:rPr lang="en-US" sz="1400" b="0" dirty="0"/>
              <a:t>On the downside, very different harms may appear equally significant. For example, see the two risks circled in this risk chart/matrix:</a:t>
            </a:r>
          </a:p>
          <a:p>
            <a:pPr marL="0" indent="0">
              <a:buNone/>
            </a:pPr>
            <a:endParaRPr lang="en-US" sz="1400" b="0" dirty="0"/>
          </a:p>
        </p:txBody>
      </p:sp>
      <p:graphicFrame>
        <p:nvGraphicFramePr>
          <p:cNvPr id="5" name="Content Placeholder 8">
            <a:extLst>
              <a:ext uri="{FF2B5EF4-FFF2-40B4-BE49-F238E27FC236}">
                <a16:creationId xmlns:a16="http://schemas.microsoft.com/office/drawing/2014/main" id="{039EA2E0-2287-B69C-0AD1-D6A3D35D9D58}"/>
              </a:ext>
            </a:extLst>
          </p:cNvPr>
          <p:cNvGraphicFramePr>
            <a:graphicFrameLocks/>
          </p:cNvGraphicFramePr>
          <p:nvPr/>
        </p:nvGraphicFramePr>
        <p:xfrm>
          <a:off x="383139" y="2433464"/>
          <a:ext cx="4061612" cy="2592286"/>
        </p:xfrm>
        <a:graphic>
          <a:graphicData uri="http://schemas.openxmlformats.org/drawingml/2006/table">
            <a:tbl>
              <a:tblPr/>
              <a:tblGrid>
                <a:gridCol w="317312">
                  <a:extLst>
                    <a:ext uri="{9D8B030D-6E8A-4147-A177-3AD203B41FA5}">
                      <a16:colId xmlns:a16="http://schemas.microsoft.com/office/drawing/2014/main" val="20000"/>
                    </a:ext>
                  </a:extLst>
                </a:gridCol>
                <a:gridCol w="761552">
                  <a:extLst>
                    <a:ext uri="{9D8B030D-6E8A-4147-A177-3AD203B41FA5}">
                      <a16:colId xmlns:a16="http://schemas.microsoft.com/office/drawing/2014/main" val="20001"/>
                    </a:ext>
                  </a:extLst>
                </a:gridCol>
                <a:gridCol w="571164">
                  <a:extLst>
                    <a:ext uri="{9D8B030D-6E8A-4147-A177-3AD203B41FA5}">
                      <a16:colId xmlns:a16="http://schemas.microsoft.com/office/drawing/2014/main" val="20002"/>
                    </a:ext>
                  </a:extLst>
                </a:gridCol>
                <a:gridCol w="571164">
                  <a:extLst>
                    <a:ext uri="{9D8B030D-6E8A-4147-A177-3AD203B41FA5}">
                      <a16:colId xmlns:a16="http://schemas.microsoft.com/office/drawing/2014/main" val="20003"/>
                    </a:ext>
                  </a:extLst>
                </a:gridCol>
                <a:gridCol w="634628">
                  <a:extLst>
                    <a:ext uri="{9D8B030D-6E8A-4147-A177-3AD203B41FA5}">
                      <a16:colId xmlns:a16="http://schemas.microsoft.com/office/drawing/2014/main" val="20004"/>
                    </a:ext>
                  </a:extLst>
                </a:gridCol>
                <a:gridCol w="571164">
                  <a:extLst>
                    <a:ext uri="{9D8B030D-6E8A-4147-A177-3AD203B41FA5}">
                      <a16:colId xmlns:a16="http://schemas.microsoft.com/office/drawing/2014/main" val="20005"/>
                    </a:ext>
                  </a:extLst>
                </a:gridCol>
                <a:gridCol w="634628">
                  <a:extLst>
                    <a:ext uri="{9D8B030D-6E8A-4147-A177-3AD203B41FA5}">
                      <a16:colId xmlns:a16="http://schemas.microsoft.com/office/drawing/2014/main" val="20006"/>
                    </a:ext>
                  </a:extLst>
                </a:gridCol>
              </a:tblGrid>
              <a:tr h="345638">
                <a:tc gridSpan="2">
                  <a:txBody>
                    <a:bodyPr/>
                    <a:lstStyle/>
                    <a:p>
                      <a:pPr marL="0" marR="0">
                        <a:spcBef>
                          <a:spcPts val="900"/>
                        </a:spcBef>
                        <a:spcAft>
                          <a:spcPts val="300"/>
                        </a:spcAft>
                      </a:pPr>
                      <a:br>
                        <a:rPr lang="en-US" sz="900" dirty="0">
                          <a:latin typeface="Arial"/>
                          <a:ea typeface="Times New Roman"/>
                          <a:cs typeface="Times New Roman"/>
                        </a:rPr>
                      </a:br>
                      <a:endParaRPr lang="en-US" sz="900" dirty="0">
                        <a:latin typeface="Arial"/>
                        <a:ea typeface="Times New Roman"/>
                        <a:cs typeface="Times New Roman"/>
                      </a:endParaRPr>
                    </a:p>
                  </a:txBody>
                  <a:tcPr marL="11912" marR="11912" marT="0" marB="0">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gridSpan="5">
                  <a:txBody>
                    <a:bodyPr/>
                    <a:lstStyle/>
                    <a:p>
                      <a:pPr marL="0" marR="0" algn="ctr">
                        <a:spcBef>
                          <a:spcPts val="600"/>
                        </a:spcBef>
                        <a:spcAft>
                          <a:spcPts val="600"/>
                        </a:spcAft>
                      </a:pPr>
                      <a:r>
                        <a:rPr lang="en-US" sz="900" b="1" dirty="0">
                          <a:solidFill>
                            <a:schemeClr val="bg1"/>
                          </a:solidFill>
                          <a:latin typeface="Arial"/>
                          <a:ea typeface="Times New Roman"/>
                          <a:cs typeface="Arial"/>
                        </a:rPr>
                        <a:t>Likelihood</a:t>
                      </a:r>
                      <a:r>
                        <a:rPr lang="en-US" sz="900" b="1" baseline="0" dirty="0">
                          <a:solidFill>
                            <a:schemeClr val="bg1"/>
                          </a:solidFill>
                          <a:latin typeface="Arial"/>
                          <a:ea typeface="Times New Roman"/>
                          <a:cs typeface="Arial"/>
                        </a:rPr>
                        <a:t> of Occurrence</a:t>
                      </a:r>
                      <a:endParaRPr lang="en-US" sz="900" dirty="0">
                        <a:solidFill>
                          <a:schemeClr val="bg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18458">
                <a:tc>
                  <a:txBody>
                    <a:bodyPr/>
                    <a:lstStyle/>
                    <a:p>
                      <a:pPr marL="71755" marR="71755" algn="ctr">
                        <a:spcBef>
                          <a:spcPts val="900"/>
                        </a:spcBef>
                        <a:spcAft>
                          <a:spcPts val="300"/>
                        </a:spcAft>
                      </a:pPr>
                      <a:endParaRPr lang="en-US" sz="900">
                        <a:solidFill>
                          <a:srgbClr val="FFFFFF"/>
                        </a:solidFill>
                        <a:latin typeface="Arial"/>
                        <a:ea typeface="Times New Roman"/>
                        <a:cs typeface="Arial"/>
                      </a:endParaRPr>
                    </a:p>
                  </a:txBody>
                  <a:tcPr marL="11912" marR="11912" marT="0" marB="0" vert="vert27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spcBef>
                          <a:spcPts val="900"/>
                        </a:spcBef>
                        <a:spcAft>
                          <a:spcPts val="300"/>
                        </a:spcAft>
                      </a:pPr>
                      <a:endParaRPr lang="en-US" sz="900">
                        <a:solidFill>
                          <a:srgbClr val="000000"/>
                        </a:solidFill>
                        <a:latin typeface="Arial"/>
                        <a:ea typeface="Times New Roman"/>
                        <a:cs typeface="Arial"/>
                      </a:endParaRPr>
                    </a:p>
                  </a:txBody>
                  <a:tcPr marL="11912" marR="11912"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1</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Remote</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3</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Unlikely</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5</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Occasional</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7</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Likely</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9</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Frequent</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45638">
                <a:tc rowSpan="5">
                  <a:txBody>
                    <a:bodyPr/>
                    <a:lstStyle/>
                    <a:p>
                      <a:pPr marL="0" marR="0" algn="ctr" defTabSz="914400" rtl="0" eaLnBrk="1" latinLnBrk="0" hangingPunct="1">
                        <a:spcBef>
                          <a:spcPts val="600"/>
                        </a:spcBef>
                        <a:spcAft>
                          <a:spcPts val="600"/>
                        </a:spcAft>
                      </a:pPr>
                      <a:r>
                        <a:rPr lang="en-US" sz="900" b="1" kern="1200" dirty="0">
                          <a:solidFill>
                            <a:schemeClr val="bg1"/>
                          </a:solidFill>
                          <a:latin typeface="Arial"/>
                          <a:ea typeface="Times New Roman"/>
                          <a:cs typeface="Arial"/>
                        </a:rPr>
                        <a:t>Severity</a:t>
                      </a:r>
                    </a:p>
                  </a:txBody>
                  <a:tcPr marL="11912" marR="1191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9</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Critical</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r>
                        <a:rPr lang="en-US" sz="900" dirty="0">
                          <a:latin typeface="Arial"/>
                          <a:ea typeface="Times New Roman"/>
                          <a:cs typeface="Times New Roman"/>
                        </a:rPr>
                        <a:t>9</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27</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45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63</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81</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2"/>
                  </a:ext>
                </a:extLst>
              </a:tr>
              <a:tr h="345638">
                <a:tc vMerge="1">
                  <a:txBody>
                    <a:bodyPr/>
                    <a:lstStyle/>
                    <a:p>
                      <a:endParaRPr lang="en-US"/>
                    </a:p>
                  </a:txBody>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7</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Major</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r>
                        <a:rPr lang="en-US" sz="900" dirty="0">
                          <a:latin typeface="Arial"/>
                          <a:ea typeface="Times New Roman"/>
                          <a:cs typeface="Times New Roman"/>
                        </a:rPr>
                        <a:t>7</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21</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35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49</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63</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3"/>
                  </a:ext>
                </a:extLst>
              </a:tr>
              <a:tr h="345638">
                <a:tc vMerge="1">
                  <a:txBody>
                    <a:bodyPr/>
                    <a:lstStyle/>
                    <a:p>
                      <a:endParaRPr lang="en-US"/>
                    </a:p>
                  </a:txBody>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5</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Moderate</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r>
                        <a:rPr lang="en-US" sz="900" dirty="0">
                          <a:latin typeface="Arial"/>
                          <a:ea typeface="Times New Roman"/>
                          <a:cs typeface="Times New Roman"/>
                        </a:rPr>
                        <a:t>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15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25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35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45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4"/>
                  </a:ext>
                </a:extLst>
              </a:tr>
              <a:tr h="345638">
                <a:tc vMerge="1">
                  <a:txBody>
                    <a:bodyPr/>
                    <a:lstStyle/>
                    <a:p>
                      <a:endParaRPr lang="en-US"/>
                    </a:p>
                  </a:txBody>
                  <a:tcPr/>
                </a:tc>
                <a:tc>
                  <a:txBody>
                    <a:bodyPr/>
                    <a:lstStyle/>
                    <a:p>
                      <a:pPr marL="0" marR="0" algn="ctr">
                        <a:spcBef>
                          <a:spcPts val="600"/>
                        </a:spcBef>
                        <a:spcAft>
                          <a:spcPts val="0"/>
                        </a:spcAft>
                      </a:pPr>
                      <a:r>
                        <a:rPr lang="en-US" sz="900" b="1" dirty="0">
                          <a:solidFill>
                            <a:srgbClr val="000000"/>
                          </a:solidFill>
                          <a:latin typeface="Arial"/>
                          <a:ea typeface="Times New Roman"/>
                          <a:cs typeface="Arial"/>
                        </a:rPr>
                        <a:t>3</a:t>
                      </a:r>
                      <a:endParaRPr lang="en-US" sz="900" b="0" dirty="0">
                        <a:solidFill>
                          <a:srgbClr val="000000"/>
                        </a:solidFill>
                        <a:latin typeface="Arial"/>
                        <a:ea typeface="Times New Roman"/>
                        <a:cs typeface="Arial"/>
                      </a:endParaRPr>
                    </a:p>
                    <a:p>
                      <a:pPr marL="0" marR="0" algn="ctr">
                        <a:spcBef>
                          <a:spcPts val="0"/>
                        </a:spcBef>
                        <a:spcAft>
                          <a:spcPts val="0"/>
                        </a:spcAft>
                      </a:pPr>
                      <a:r>
                        <a:rPr lang="en-US" sz="900" dirty="0">
                          <a:solidFill>
                            <a:srgbClr val="000000"/>
                          </a:solidFill>
                          <a:latin typeface="Arial"/>
                          <a:ea typeface="Times New Roman"/>
                          <a:cs typeface="Arial"/>
                        </a:rPr>
                        <a:t>Minor</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r>
                        <a:rPr lang="en-US" sz="900" dirty="0">
                          <a:latin typeface="Arial"/>
                          <a:ea typeface="Times New Roman"/>
                          <a:cs typeface="Times New Roman"/>
                        </a:rPr>
                        <a:t>3</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9</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15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21</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27</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5"/>
                  </a:ext>
                </a:extLst>
              </a:tr>
              <a:tr h="345638">
                <a:tc vMerge="1">
                  <a:txBody>
                    <a:bodyPr/>
                    <a:lstStyle/>
                    <a:p>
                      <a:endParaRPr lang="en-US"/>
                    </a:p>
                  </a:txBody>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1</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Negligible</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r>
                        <a:rPr lang="en-US" sz="900" dirty="0">
                          <a:latin typeface="Arial"/>
                          <a:ea typeface="Times New Roman"/>
                          <a:cs typeface="Times New Roman"/>
                        </a:rPr>
                        <a:t>1</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3</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7</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9</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6"/>
                  </a:ext>
                </a:extLst>
              </a:tr>
            </a:tbl>
          </a:graphicData>
        </a:graphic>
      </p:graphicFrame>
      <p:sp>
        <p:nvSpPr>
          <p:cNvPr id="6" name="Oval 1">
            <a:extLst>
              <a:ext uri="{FF2B5EF4-FFF2-40B4-BE49-F238E27FC236}">
                <a16:creationId xmlns:a16="http://schemas.microsoft.com/office/drawing/2014/main" id="{DB2D514A-875B-6BC5-5C75-1C2FD6F4ED0C}"/>
              </a:ext>
            </a:extLst>
          </p:cNvPr>
          <p:cNvSpPr>
            <a:spLocks noChangeArrowheads="1"/>
          </p:cNvSpPr>
          <p:nvPr/>
        </p:nvSpPr>
        <p:spPr bwMode="auto">
          <a:xfrm>
            <a:off x="3868688" y="4377680"/>
            <a:ext cx="504056" cy="288032"/>
          </a:xfrm>
          <a:prstGeom prst="ellipse">
            <a:avLst/>
          </a:prstGeom>
          <a:noFill/>
          <a:ln w="28575">
            <a:solidFill>
              <a:srgbClr val="3366FF"/>
            </a:solidFill>
            <a:round/>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a:pPr>
            <a:endParaRPr kumimoji="0" lang="en-US" sz="4160" b="1" i="0" u="none" strike="noStrike" kern="1200" cap="none" spc="0" normalizeH="0" baseline="0" noProof="0">
              <a:ln>
                <a:noFill/>
              </a:ln>
              <a:solidFill>
                <a:srgbClr val="FFFFFF"/>
              </a:solidFill>
              <a:effectLst/>
              <a:uLnTx/>
              <a:uFillTx/>
              <a:latin typeface="Arial"/>
              <a:ea typeface="+mn-ea"/>
              <a:cs typeface="Lucida Sans Unicode" charset="0"/>
            </a:endParaRPr>
          </a:p>
        </p:txBody>
      </p:sp>
      <p:sp>
        <p:nvSpPr>
          <p:cNvPr id="7" name="Oval 15">
            <a:extLst>
              <a:ext uri="{FF2B5EF4-FFF2-40B4-BE49-F238E27FC236}">
                <a16:creationId xmlns:a16="http://schemas.microsoft.com/office/drawing/2014/main" id="{1802F429-63ED-4A72-62D2-451C6F1BBD76}"/>
              </a:ext>
            </a:extLst>
          </p:cNvPr>
          <p:cNvSpPr>
            <a:spLocks noChangeArrowheads="1"/>
          </p:cNvSpPr>
          <p:nvPr/>
        </p:nvSpPr>
        <p:spPr bwMode="auto">
          <a:xfrm>
            <a:off x="2068488" y="3337167"/>
            <a:ext cx="504056" cy="248425"/>
          </a:xfrm>
          <a:prstGeom prst="ellipse">
            <a:avLst/>
          </a:prstGeom>
          <a:noFill/>
          <a:ln w="28575">
            <a:solidFill>
              <a:srgbClr val="3366FF"/>
            </a:solidFill>
            <a:round/>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a:pPr>
            <a:endParaRPr kumimoji="0" lang="en-US" sz="4160" b="1" i="0" u="none" strike="noStrike" kern="1200" cap="none" spc="0" normalizeH="0" baseline="0" noProof="0">
              <a:ln>
                <a:noFill/>
              </a:ln>
              <a:solidFill>
                <a:srgbClr val="FFFFFF"/>
              </a:solidFill>
              <a:effectLst/>
              <a:uLnTx/>
              <a:uFillTx/>
              <a:latin typeface="Arial"/>
              <a:ea typeface="+mn-ea"/>
              <a:cs typeface="Lucida Sans Unicode" charset="0"/>
            </a:endParaRPr>
          </a:p>
        </p:txBody>
      </p:sp>
      <p:sp>
        <p:nvSpPr>
          <p:cNvPr id="19" name="Slide Number Placeholder 3">
            <a:extLst>
              <a:ext uri="{FF2B5EF4-FFF2-40B4-BE49-F238E27FC236}">
                <a16:creationId xmlns:a16="http://schemas.microsoft.com/office/drawing/2014/main" id="{3877C32A-DA4B-4B0A-BB18-A4262F250D21}"/>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ctr" defTabSz="731542" rtl="0" eaLnBrk="1" fontAlgn="base" latinLnBrk="0" hangingPunct="1">
              <a:lnSpc>
                <a:spcPct val="93000"/>
              </a:lnSpc>
              <a:spcBef>
                <a:spcPct val="0"/>
              </a:spcBef>
              <a:spcAft>
                <a:spcPct val="0"/>
              </a:spcAft>
              <a:buClr>
                <a:srgbClr val="000000"/>
              </a:buClr>
              <a:buSzPct val="100000"/>
              <a:buFont typeface="Times New Roman" pitchFamily="18" charset="0"/>
              <a:buNone/>
              <a:tabLst/>
              <a:defRPr/>
            </a:pPr>
            <a:fld id="{23B9A555-18D0-48D0-ABF6-FA36EC6D6942}" type="slidenum">
              <a:rPr kumimoji="0" lang="en-US" altLang="en-US" sz="960" b="1" i="0" u="none" strike="noStrike" kern="1200" cap="none" spc="0" normalizeH="0" baseline="0" noProof="0" dirty="0">
                <a:ln>
                  <a:noFill/>
                </a:ln>
                <a:solidFill>
                  <a:srgbClr val="595959"/>
                </a:solidFill>
                <a:effectLst/>
                <a:uLnTx/>
                <a:uFillTx/>
                <a:latin typeface="Arial" panose="020B0604020202020204" pitchFamily="34" charset="0"/>
                <a:ea typeface="ＭＳ Ｐゴシック" panose="020B0600070205080204" pitchFamily="34" charset="-128"/>
                <a:cs typeface="Lucida Sans Unicode" charset="0"/>
              </a:rPr>
              <a:pPr marL="0" marR="0" lvl="0" indent="0" algn="ctr" defTabSz="731542" rtl="0" eaLnBrk="1" fontAlgn="base" latinLnBrk="0" hangingPunct="1">
                <a:lnSpc>
                  <a:spcPct val="93000"/>
                </a:lnSpc>
                <a:spcBef>
                  <a:spcPct val="0"/>
                </a:spcBef>
                <a:spcAft>
                  <a:spcPct val="0"/>
                </a:spcAft>
                <a:buClr>
                  <a:srgbClr val="000000"/>
                </a:buClr>
                <a:buSzPct val="100000"/>
                <a:buFont typeface="Times New Roman" pitchFamily="18" charset="0"/>
                <a:buNone/>
                <a:tabLst/>
                <a:defRPr/>
              </a:pPr>
              <a:t>45</a:t>
            </a:fld>
            <a:endParaRPr kumimoji="0" lang="en-US" altLang="en-US" sz="960" b="1" i="0" u="none" strike="noStrike" kern="1200" cap="none" spc="0" normalizeH="0" baseline="0" noProof="0" dirty="0">
              <a:ln>
                <a:noFill/>
              </a:ln>
              <a:solidFill>
                <a:srgbClr val="595959"/>
              </a:solidFill>
              <a:effectLst/>
              <a:uLnTx/>
              <a:uFillTx/>
              <a:latin typeface="Arial" panose="020B0604020202020204" pitchFamily="34" charset="0"/>
              <a:ea typeface="ＭＳ Ｐゴシック" panose="020B0600070205080204" pitchFamily="34" charset="-128"/>
              <a:cs typeface="Lucida Sans Unicode" charset="0"/>
            </a:endParaRPr>
          </a:p>
        </p:txBody>
      </p:sp>
      <p:sp>
        <p:nvSpPr>
          <p:cNvPr id="13" name="Arrow: Right 12">
            <a:extLst>
              <a:ext uri="{FF2B5EF4-FFF2-40B4-BE49-F238E27FC236}">
                <a16:creationId xmlns:a16="http://schemas.microsoft.com/office/drawing/2014/main" id="{178714AD-1DC5-CFDC-F259-6B38C7F34FDC}"/>
              </a:ext>
            </a:extLst>
          </p:cNvPr>
          <p:cNvSpPr/>
          <p:nvPr/>
        </p:nvSpPr>
        <p:spPr bwMode="auto">
          <a:xfrm rot="10800000">
            <a:off x="4516760" y="3382985"/>
            <a:ext cx="432048" cy="144016"/>
          </a:xfrm>
          <a:prstGeom prst="rightArrow">
            <a:avLst/>
          </a:prstGeom>
          <a:noFill/>
          <a:ln w="28575">
            <a:solidFill>
              <a:srgbClr val="3366FF"/>
            </a:solidFill>
            <a:round/>
            <a:headEnd/>
            <a:tailEnd/>
          </a:ln>
          <a:effectLst>
            <a:outerShdw blurRad="40000" dist="23000" dir="5400000" rotWithShape="0">
              <a:srgbClr val="808080">
                <a:alpha val="34998"/>
              </a:srgbClr>
            </a:outerShdw>
          </a:effectLst>
        </p:spPr>
        <p:txBody>
          <a:bodyPr anchor="ctr"/>
          <a:lstStyle/>
          <a:p>
            <a:pPr algn="ctr"/>
            <a:endParaRPr lang="en-IE" sz="4160">
              <a:solidFill>
                <a:srgbClr val="FFFFFF"/>
              </a:solidFill>
              <a:latin typeface="Arial"/>
            </a:endParaRPr>
          </a:p>
        </p:txBody>
      </p:sp>
      <p:sp>
        <p:nvSpPr>
          <p:cNvPr id="16" name="Arrow: Right 15">
            <a:extLst>
              <a:ext uri="{FF2B5EF4-FFF2-40B4-BE49-F238E27FC236}">
                <a16:creationId xmlns:a16="http://schemas.microsoft.com/office/drawing/2014/main" id="{45462D1F-CFFC-5246-F2F7-290757D73D58}"/>
              </a:ext>
            </a:extLst>
          </p:cNvPr>
          <p:cNvSpPr/>
          <p:nvPr/>
        </p:nvSpPr>
        <p:spPr bwMode="auto">
          <a:xfrm rot="10800000">
            <a:off x="4516760" y="4463105"/>
            <a:ext cx="432048" cy="144016"/>
          </a:xfrm>
          <a:prstGeom prst="rightArrow">
            <a:avLst/>
          </a:prstGeom>
          <a:noFill/>
          <a:ln w="28575">
            <a:solidFill>
              <a:srgbClr val="3366FF"/>
            </a:solidFill>
            <a:round/>
            <a:headEnd/>
            <a:tailEnd/>
          </a:ln>
          <a:effectLst>
            <a:outerShdw blurRad="40000" dist="23000" dir="5400000" rotWithShape="0">
              <a:srgbClr val="808080">
                <a:alpha val="34998"/>
              </a:srgbClr>
            </a:outerShdw>
          </a:effectLst>
        </p:spPr>
        <p:txBody>
          <a:bodyPr anchor="ctr"/>
          <a:lstStyle/>
          <a:p>
            <a:pPr algn="ctr"/>
            <a:endParaRPr lang="en-IE" sz="4160">
              <a:solidFill>
                <a:srgbClr val="FFFFFF"/>
              </a:solidFill>
              <a:latin typeface="Arial"/>
            </a:endParaRPr>
          </a:p>
        </p:txBody>
      </p:sp>
      <p:sp>
        <p:nvSpPr>
          <p:cNvPr id="9" name="Textfeld 13">
            <a:extLst>
              <a:ext uri="{FF2B5EF4-FFF2-40B4-BE49-F238E27FC236}">
                <a16:creationId xmlns:a16="http://schemas.microsoft.com/office/drawing/2014/main" id="{30B5D959-48A2-9625-2304-1596BFA4BA4E}"/>
              </a:ext>
            </a:extLst>
          </p:cNvPr>
          <p:cNvSpPr txBox="1"/>
          <p:nvPr/>
        </p:nvSpPr>
        <p:spPr bwMode="auto">
          <a:xfrm>
            <a:off x="457232" y="5891407"/>
            <a:ext cx="8980139" cy="1294585"/>
          </a:xfrm>
          <a:prstGeom prst="rect">
            <a:avLst/>
          </a:prstGeom>
          <a:solidFill>
            <a:schemeClr val="accent5">
              <a:alpha val="50000"/>
            </a:schemeClr>
          </a:solidFill>
          <a:ln w="19050">
            <a:solidFill>
              <a:srgbClr val="0000FF"/>
            </a:solidFill>
          </a:ln>
        </p:spPr>
        <p:style>
          <a:lnRef idx="0">
            <a:scrgbClr r="0" g="0" b="0"/>
          </a:lnRef>
          <a:fillRef idx="0">
            <a:scrgbClr r="0" g="0" b="0"/>
          </a:fillRef>
          <a:effectRef idx="0">
            <a:scrgbClr r="0" g="0" b="0"/>
          </a:effectRef>
          <a:fontRef idx="minor">
            <a:schemeClr val="lt1"/>
          </a:fontRef>
        </p:style>
        <p:txBody>
          <a:bodyPr wrap="square">
            <a:spAutoFit/>
          </a:bodyPr>
          <a:lstStyle/>
          <a:p>
            <a:pPr marL="285750" marR="0" lvl="0" indent="-285750" algn="l" defTabSz="449263" rtl="0" eaLnBrk="1" fontAlgn="base" latinLnBrk="0" hangingPunct="0">
              <a:lnSpc>
                <a:spcPct val="93000"/>
              </a:lnSpc>
              <a:spcBef>
                <a:spcPct val="0"/>
              </a:spcBef>
              <a:spcAft>
                <a:spcPct val="0"/>
              </a:spcAft>
              <a:buClr>
                <a:srgbClr val="000000"/>
              </a:buClr>
              <a:buSzPct val="100000"/>
              <a:buFont typeface="Arial" panose="020B0604020202020204" pitchFamily="34" charset="0"/>
              <a:buChar char="•"/>
              <a:tabLst/>
              <a:defRPr/>
            </a:pPr>
            <a:r>
              <a:rPr kumimoji="0" lang="en-US" sz="1400" b="1" i="0" u="none" strike="noStrike" kern="1200" cap="none" spc="0" normalizeH="0" baseline="0" noProof="0" dirty="0">
                <a:ln>
                  <a:noFill/>
                </a:ln>
                <a:solidFill>
                  <a:srgbClr val="0070C0"/>
                </a:solidFill>
                <a:effectLst/>
                <a:uLnTx/>
                <a:uFillTx/>
                <a:latin typeface="Arial"/>
                <a:ea typeface="+mn-ea"/>
                <a:cs typeface="Lucida Sans Unicode"/>
              </a:rPr>
              <a:t>Tip: </a:t>
            </a:r>
            <a:r>
              <a:rPr kumimoji="0" lang="en-US" sz="1400" b="0" i="0" u="none" strike="noStrike" kern="1200" cap="none" spc="0" normalizeH="0" baseline="0" noProof="0" dirty="0">
                <a:ln>
                  <a:noFill/>
                </a:ln>
                <a:solidFill>
                  <a:srgbClr val="000000"/>
                </a:solidFill>
                <a:effectLst/>
                <a:uLnTx/>
                <a:uFillTx/>
                <a:latin typeface="Arial"/>
                <a:ea typeface="+mn-ea"/>
                <a:cs typeface="Lucida Sans Unicode"/>
              </a:rPr>
              <a:t>When Risk Assessment methodologies/tools like the one above are used, it can be useful to express the risks more completely, so that they are better differentiated:</a:t>
            </a:r>
          </a:p>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en-US" sz="1400" i="0" u="none" strike="noStrike" kern="1200" cap="none" spc="0" normalizeH="0" baseline="0" noProof="0" dirty="0">
                <a:ln>
                  <a:noFill/>
                </a:ln>
                <a:solidFill>
                  <a:srgbClr val="0070C0"/>
                </a:solidFill>
                <a:effectLst/>
                <a:uLnTx/>
                <a:uFillTx/>
                <a:latin typeface="Arial"/>
                <a:ea typeface="+mn-ea"/>
                <a:cs typeface="Lucida Sans Unicode"/>
              </a:rPr>
              <a:t>		e.g., Risk A = 27 (Critical </a:t>
            </a:r>
            <a:r>
              <a:rPr kumimoji="0" lang="en-US" sz="1400" i="0" u="none" strike="noStrike" kern="1200" cap="none" spc="0" normalizeH="0" baseline="0" noProof="0" dirty="0" err="1">
                <a:ln>
                  <a:noFill/>
                </a:ln>
                <a:solidFill>
                  <a:srgbClr val="0070C0"/>
                </a:solidFill>
                <a:effectLst/>
                <a:uLnTx/>
                <a:uFillTx/>
                <a:latin typeface="Arial"/>
                <a:ea typeface="+mn-ea"/>
                <a:cs typeface="Lucida Sans Unicode"/>
              </a:rPr>
              <a:t>Sev</a:t>
            </a:r>
            <a:r>
              <a:rPr kumimoji="0" lang="en-US" sz="1400" i="0" u="none" strike="noStrike" kern="1200" cap="none" spc="0" normalizeH="0" baseline="0" noProof="0" dirty="0">
                <a:ln>
                  <a:noFill/>
                </a:ln>
                <a:solidFill>
                  <a:srgbClr val="0070C0"/>
                </a:solidFill>
                <a:effectLst/>
                <a:uLnTx/>
                <a:uFillTx/>
                <a:latin typeface="Arial"/>
                <a:ea typeface="+mn-ea"/>
                <a:cs typeface="Lucida Sans Unicode"/>
              </a:rPr>
              <a:t>., Unlikely Occ.) and Risk B = 27 (Minor </a:t>
            </a:r>
            <a:r>
              <a:rPr kumimoji="0" lang="en-US" sz="1400" i="0" u="none" strike="noStrike" kern="1200" cap="none" spc="0" normalizeH="0" baseline="0" noProof="0" dirty="0" err="1">
                <a:ln>
                  <a:noFill/>
                </a:ln>
                <a:solidFill>
                  <a:srgbClr val="0070C0"/>
                </a:solidFill>
                <a:effectLst/>
                <a:uLnTx/>
                <a:uFillTx/>
                <a:latin typeface="Arial"/>
                <a:ea typeface="+mn-ea"/>
                <a:cs typeface="Lucida Sans Unicode"/>
              </a:rPr>
              <a:t>Sev</a:t>
            </a:r>
            <a:r>
              <a:rPr kumimoji="0" lang="en-US" sz="1400" i="0" u="none" strike="noStrike" kern="1200" cap="none" spc="0" normalizeH="0" baseline="0" noProof="0" dirty="0">
                <a:ln>
                  <a:noFill/>
                </a:ln>
                <a:solidFill>
                  <a:srgbClr val="0070C0"/>
                </a:solidFill>
                <a:effectLst/>
                <a:uLnTx/>
                <a:uFillTx/>
                <a:latin typeface="Arial"/>
                <a:ea typeface="+mn-ea"/>
                <a:cs typeface="Lucida Sans Unicode"/>
              </a:rPr>
              <a:t>., Frequent Occ.)</a:t>
            </a:r>
          </a:p>
          <a:p>
            <a:pPr marL="285750" marR="0" lvl="0" indent="-285750" algn="l" defTabSz="449263" rtl="0" eaLnBrk="1" fontAlgn="base" latinLnBrk="0" hangingPunct="0">
              <a:lnSpc>
                <a:spcPct val="93000"/>
              </a:lnSpc>
              <a:spcBef>
                <a:spcPct val="0"/>
              </a:spcBef>
              <a:spcAft>
                <a:spcPct val="0"/>
              </a:spcAft>
              <a:buClr>
                <a:srgbClr val="000000"/>
              </a:buClr>
              <a:buSzPct val="100000"/>
              <a:buFont typeface="Arial" panose="020B0604020202020204" pitchFamily="34" charset="0"/>
              <a:buChar char="•"/>
              <a:tabLst/>
              <a:defRPr/>
            </a:pPr>
            <a:r>
              <a:rPr kumimoji="0" lang="en-US" sz="1400" b="0" i="0" u="none" strike="noStrike" kern="1200" cap="none" spc="0" normalizeH="0" baseline="0" noProof="0" dirty="0">
                <a:ln>
                  <a:noFill/>
                </a:ln>
                <a:solidFill>
                  <a:srgbClr val="000000"/>
                </a:solidFill>
                <a:effectLst/>
                <a:uLnTx/>
                <a:uFillTx/>
                <a:latin typeface="Arial"/>
                <a:ea typeface="+mn-ea"/>
                <a:cs typeface="Lucida Sans Unicode"/>
              </a:rPr>
              <a:t>This helps make the risk expressions more objective, and thus less subjective.</a:t>
            </a:r>
          </a:p>
          <a:p>
            <a:pPr marL="285750" marR="0" lvl="0" indent="-285750" algn="l" defTabSz="449263" rtl="0" eaLnBrk="1" fontAlgn="base" latinLnBrk="0" hangingPunct="0">
              <a:lnSpc>
                <a:spcPct val="93000"/>
              </a:lnSpc>
              <a:spcBef>
                <a:spcPct val="0"/>
              </a:spcBef>
              <a:spcAft>
                <a:spcPct val="0"/>
              </a:spcAft>
              <a:buClr>
                <a:srgbClr val="000000"/>
              </a:buClr>
              <a:buSzPct val="100000"/>
              <a:buFont typeface="Arial" panose="020B0604020202020204" pitchFamily="34" charset="0"/>
              <a:buChar char="•"/>
              <a:tabLst/>
              <a:defRPr/>
            </a:pPr>
            <a:r>
              <a:rPr kumimoji="0" lang="en-US" sz="1400" b="1" i="0" u="none" strike="noStrike" kern="1200" cap="none" spc="0" normalizeH="0" baseline="0" noProof="0" dirty="0">
                <a:ln>
                  <a:noFill/>
                </a:ln>
                <a:solidFill>
                  <a:srgbClr val="0070C0"/>
                </a:solidFill>
                <a:effectLst/>
                <a:uLnTx/>
                <a:uFillTx/>
                <a:latin typeface="Arial"/>
                <a:ea typeface="+mn-ea"/>
                <a:cs typeface="Lucida Sans Unicode"/>
              </a:rPr>
              <a:t>Note:</a:t>
            </a:r>
            <a:r>
              <a:rPr kumimoji="0" lang="en-US" sz="1400" b="0" i="0" u="none" strike="noStrike" kern="1200" cap="none" spc="0" normalizeH="0" baseline="0" noProof="0" dirty="0">
                <a:ln>
                  <a:noFill/>
                </a:ln>
                <a:solidFill>
                  <a:srgbClr val="000000"/>
                </a:solidFill>
                <a:effectLst/>
                <a:uLnTx/>
                <a:uFillTx/>
                <a:latin typeface="Arial"/>
                <a:ea typeface="+mn-ea"/>
                <a:cs typeface="Lucida Sans Unicode"/>
              </a:rPr>
              <a:t> It is also important to carefully critique risk scoring </a:t>
            </a:r>
            <a:r>
              <a:rPr lang="en-US" sz="1400" b="0" dirty="0">
                <a:solidFill>
                  <a:srgbClr val="000000"/>
                </a:solidFill>
                <a:latin typeface="Arial"/>
                <a:cs typeface="Lucida Sans Unicode"/>
              </a:rPr>
              <a:t>scales such as this one, and to consider what                    </a:t>
            </a:r>
            <a:r>
              <a:rPr kumimoji="0" lang="en-US" sz="1400" b="0" i="0" u="none" strike="noStrike" kern="1200" cap="none" spc="0" normalizeH="0" baseline="0" noProof="0" dirty="0">
                <a:ln>
                  <a:noFill/>
                </a:ln>
                <a:solidFill>
                  <a:srgbClr val="000000"/>
                </a:solidFill>
                <a:effectLst/>
                <a:uLnTx/>
                <a:uFillTx/>
                <a:latin typeface="Arial"/>
                <a:ea typeface="+mn-ea"/>
                <a:cs typeface="Lucida Sans Unicode"/>
              </a:rPr>
              <a:t>risk levels are to be assigned Red, Yellow and Green labels.</a:t>
            </a:r>
          </a:p>
        </p:txBody>
      </p:sp>
      <p:sp>
        <p:nvSpPr>
          <p:cNvPr id="10" name="Textfeld 13">
            <a:extLst>
              <a:ext uri="{FF2B5EF4-FFF2-40B4-BE49-F238E27FC236}">
                <a16:creationId xmlns:a16="http://schemas.microsoft.com/office/drawing/2014/main" id="{136F2E9D-2564-CAAF-7F79-E537D9E47AA7}"/>
              </a:ext>
            </a:extLst>
          </p:cNvPr>
          <p:cNvSpPr txBox="1"/>
          <p:nvPr/>
        </p:nvSpPr>
        <p:spPr bwMode="auto">
          <a:xfrm>
            <a:off x="316229" y="5098465"/>
            <a:ext cx="9097075" cy="693460"/>
          </a:xfrm>
          <a:prstGeom prst="rect">
            <a:avLst/>
          </a:prstGeom>
          <a:noFill/>
          <a:ln w="19050">
            <a:noFill/>
          </a:ln>
        </p:spPr>
        <p:style>
          <a:lnRef idx="0">
            <a:scrgbClr r="0" g="0" b="0"/>
          </a:lnRef>
          <a:fillRef idx="0">
            <a:scrgbClr r="0" g="0" b="0"/>
          </a:fillRef>
          <a:effectRef idx="0">
            <a:scrgbClr r="0" g="0" b="0"/>
          </a:effectRef>
          <a:fontRef idx="minor">
            <a:schemeClr val="lt1"/>
          </a:fontRef>
        </p:style>
        <p:txBody>
          <a:bodyPr wrap="square">
            <a:spAutoFit/>
          </a:bodyPr>
          <a:lstStyle/>
          <a:p>
            <a:pPr marL="285750" marR="0" lvl="0" indent="-285750" algn="l" defTabSz="449263" rtl="0" eaLnBrk="1" fontAlgn="base" latinLnBrk="0" hangingPunct="0">
              <a:lnSpc>
                <a:spcPct val="93000"/>
              </a:lnSpc>
              <a:spcBef>
                <a:spcPct val="0"/>
              </a:spcBef>
              <a:spcAft>
                <a:spcPct val="0"/>
              </a:spcAft>
              <a:buClr>
                <a:srgbClr val="000000"/>
              </a:buClr>
              <a:buSzPct val="100000"/>
              <a:buFont typeface="Arial" panose="020B0604020202020204" pitchFamily="34" charset="0"/>
              <a:buChar char="•"/>
              <a:tabLst/>
              <a:defRPr/>
            </a:pPr>
            <a:r>
              <a:rPr kumimoji="0" lang="en-US" sz="1400" b="0" i="0" u="none" strike="noStrike" kern="1200" cap="none" spc="0" normalizeH="0" baseline="0" noProof="0" dirty="0">
                <a:ln>
                  <a:noFill/>
                </a:ln>
                <a:solidFill>
                  <a:srgbClr val="000000"/>
                </a:solidFill>
                <a:effectLst/>
                <a:uLnTx/>
                <a:uFillTx/>
                <a:latin typeface="Arial"/>
                <a:ea typeface="+mn-ea"/>
                <a:cs typeface="Lucida Sans Unicode"/>
              </a:rPr>
              <a:t>Having the same risk score may result in treating both risks equally - in terms of the need for risk control - </a:t>
            </a:r>
            <a:r>
              <a:rPr kumimoji="0" lang="en-US" sz="1400" b="1" i="0" u="none" strike="noStrike" kern="1200" cap="none" spc="0" normalizeH="0" baseline="0" noProof="0" dirty="0">
                <a:ln>
                  <a:noFill/>
                </a:ln>
                <a:solidFill>
                  <a:srgbClr val="0070C0"/>
                </a:solidFill>
                <a:effectLst/>
                <a:uLnTx/>
                <a:uFillTx/>
                <a:latin typeface="Arial"/>
                <a:ea typeface="+mn-ea"/>
                <a:cs typeface="Lucida Sans Unicode"/>
              </a:rPr>
              <a:t>even when the potential impact on individual patients is significantly higher for Risk A.</a:t>
            </a:r>
            <a:r>
              <a:rPr kumimoji="0" lang="en-US" sz="1400" b="0" i="0" u="none" strike="noStrike" kern="1200" cap="none" spc="0" normalizeH="0" baseline="0" noProof="0" dirty="0">
                <a:ln>
                  <a:noFill/>
                </a:ln>
                <a:solidFill>
                  <a:srgbClr val="0070C0"/>
                </a:solidFill>
                <a:effectLst/>
                <a:uLnTx/>
                <a:uFillTx/>
                <a:latin typeface="Arial"/>
                <a:ea typeface="+mn-ea"/>
                <a:cs typeface="Lucida Sans Unicode"/>
              </a:rPr>
              <a:t> </a:t>
            </a:r>
          </a:p>
          <a:p>
            <a:pPr marL="285750" marR="0" lvl="0" indent="-285750" algn="l" defTabSz="449263" rtl="0" eaLnBrk="1" fontAlgn="base" latinLnBrk="0" hangingPunct="0">
              <a:lnSpc>
                <a:spcPct val="93000"/>
              </a:lnSpc>
              <a:spcBef>
                <a:spcPct val="0"/>
              </a:spcBef>
              <a:spcAft>
                <a:spcPct val="0"/>
              </a:spcAft>
              <a:buClr>
                <a:srgbClr val="000000"/>
              </a:buClr>
              <a:buSzPct val="100000"/>
              <a:buFont typeface="Arial" panose="020B0604020202020204" pitchFamily="34" charset="0"/>
              <a:buChar char="•"/>
              <a:tabLst/>
              <a:defRPr/>
            </a:pPr>
            <a:r>
              <a:rPr kumimoji="0" lang="en-US" sz="1400" b="0" i="0" u="none" strike="noStrike" kern="1200" cap="none" spc="0" normalizeH="0" baseline="0" noProof="0" dirty="0">
                <a:ln>
                  <a:noFill/>
                </a:ln>
                <a:solidFill>
                  <a:srgbClr val="000000"/>
                </a:solidFill>
                <a:effectLst/>
                <a:uLnTx/>
                <a:uFillTx/>
                <a:latin typeface="Arial"/>
                <a:ea typeface="+mn-ea"/>
                <a:cs typeface="Lucida Sans Unicode"/>
              </a:rPr>
              <a:t>Just considering the risk score is not very objective - it is somewhat subjective.  </a:t>
            </a:r>
          </a:p>
        </p:txBody>
      </p:sp>
      <p:sp>
        <p:nvSpPr>
          <p:cNvPr id="12" name="Textfeld 11">
            <a:extLst>
              <a:ext uri="{FF2B5EF4-FFF2-40B4-BE49-F238E27FC236}">
                <a16:creationId xmlns:a16="http://schemas.microsoft.com/office/drawing/2014/main" id="{6A00CA7F-E084-8E50-6264-E7306F0F3885}"/>
              </a:ext>
            </a:extLst>
          </p:cNvPr>
          <p:cNvSpPr txBox="1"/>
          <p:nvPr/>
        </p:nvSpPr>
        <p:spPr bwMode="auto">
          <a:xfrm>
            <a:off x="4947301" y="2347001"/>
            <a:ext cx="4727863" cy="2496837"/>
          </a:xfrm>
          <a:prstGeom prst="rect">
            <a:avLst/>
          </a:prstGeom>
          <a:noFill/>
          <a:ln w="9525">
            <a:noFill/>
            <a:round/>
            <a:headEnd/>
            <a:tailEnd/>
          </a:ln>
        </p:spPr>
        <p:txBody>
          <a:bodyPr wrap="square">
            <a:spAutoFit/>
          </a:bodyPr>
          <a:lstStyle/>
          <a:p>
            <a:r>
              <a:rPr lang="en-US" sz="1400" b="0" dirty="0">
                <a:solidFill>
                  <a:schemeClr val="tx1"/>
                </a:solidFill>
              </a:rPr>
              <a:t>In the chart on this slide, risk above a threshold of 27 is considered high/red, because that fits with the numbers – however, compared to the chart on the slide 47, this gives a different acceptability. </a:t>
            </a:r>
          </a:p>
          <a:p>
            <a:endParaRPr lang="en-US" sz="1400" b="0" dirty="0">
              <a:solidFill>
                <a:schemeClr val="tx1"/>
              </a:solidFill>
            </a:endParaRPr>
          </a:p>
          <a:p>
            <a:r>
              <a:rPr lang="en-US" sz="1400" dirty="0">
                <a:solidFill>
                  <a:schemeClr val="tx1"/>
                </a:solidFill>
              </a:rPr>
              <a:t>Risk A</a:t>
            </a:r>
            <a:r>
              <a:rPr lang="en-US" sz="1400" b="0" dirty="0">
                <a:solidFill>
                  <a:schemeClr val="tx1"/>
                </a:solidFill>
              </a:rPr>
              <a:t>: This has a critical severity (e.g., severe harm or death).  While its occurrence is rated as unlikely, it is not remote. This hazard should be a concern.</a:t>
            </a:r>
          </a:p>
          <a:p>
            <a:endParaRPr lang="en-US" sz="1400" b="0" dirty="0">
              <a:solidFill>
                <a:schemeClr val="tx1"/>
              </a:solidFill>
            </a:endParaRPr>
          </a:p>
          <a:p>
            <a:r>
              <a:rPr lang="en-US" sz="1400" dirty="0">
                <a:solidFill>
                  <a:schemeClr val="tx1"/>
                </a:solidFill>
              </a:rPr>
              <a:t>Risk B</a:t>
            </a:r>
            <a:r>
              <a:rPr lang="en-US" sz="1400" b="0" dirty="0">
                <a:solidFill>
                  <a:schemeClr val="tx1"/>
                </a:solidFill>
              </a:rPr>
              <a:t>: This risk is very different.  It is considered to result in minor (but not negligible) patient impact that will likely occur frequently.   </a:t>
            </a:r>
          </a:p>
        </p:txBody>
      </p:sp>
    </p:spTree>
    <p:extLst>
      <p:ext uri="{BB962C8B-B14F-4D97-AF65-F5344CB8AC3E}">
        <p14:creationId xmlns:p14="http://schemas.microsoft.com/office/powerpoint/2010/main" val="228466794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feld 13">
            <a:extLst>
              <a:ext uri="{FF2B5EF4-FFF2-40B4-BE49-F238E27FC236}">
                <a16:creationId xmlns:a16="http://schemas.microsoft.com/office/drawing/2014/main" id="{30B5D959-48A2-9625-2304-1596BFA4BA4E}"/>
              </a:ext>
            </a:extLst>
          </p:cNvPr>
          <p:cNvSpPr txBox="1"/>
          <p:nvPr/>
        </p:nvSpPr>
        <p:spPr bwMode="auto">
          <a:xfrm>
            <a:off x="379562" y="1641376"/>
            <a:ext cx="9374038" cy="268259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lIns="91440" tIns="45720" rIns="91440" bIns="45720" anchor="t">
            <a:spAutoFit/>
          </a:bodyPr>
          <a:lstStyle/>
          <a:p>
            <a:r>
              <a:rPr lang="en-US" sz="1600" b="0" i="1" dirty="0">
                <a:solidFill>
                  <a:schemeClr val="tx1"/>
                </a:solidFill>
              </a:rPr>
              <a:t>In ICH Q9(R1), risk is defined as “The combination of the probability of occurrence of harm and the severity of that harm (ISO/IEC Guide 51:2014)”. There are different ways to </a:t>
            </a:r>
            <a:r>
              <a:rPr lang="en-US" sz="1600" b="0" i="1" u="sng" dirty="0">
                <a:solidFill>
                  <a:schemeClr val="tx1"/>
                </a:solidFill>
              </a:rPr>
              <a:t>combine</a:t>
            </a:r>
            <a:r>
              <a:rPr lang="en-US" sz="1600" b="0" i="1" dirty="0">
                <a:solidFill>
                  <a:schemeClr val="tx1"/>
                </a:solidFill>
              </a:rPr>
              <a:t> such probabilities of occurrence and severities:</a:t>
            </a:r>
          </a:p>
          <a:p>
            <a:endParaRPr lang="en-US" sz="500" b="0" i="1" dirty="0">
              <a:solidFill>
                <a:schemeClr val="tx1"/>
              </a:solidFill>
            </a:endParaRPr>
          </a:p>
          <a:p>
            <a:pPr marL="285750" indent="-285750">
              <a:buFont typeface="Arial" panose="020B0604020202020204" pitchFamily="34" charset="0"/>
              <a:buChar char="•"/>
            </a:pPr>
            <a:r>
              <a:rPr lang="en-US" sz="1600" b="0" dirty="0">
                <a:solidFill>
                  <a:schemeClr val="tx1"/>
                </a:solidFill>
              </a:rPr>
              <a:t>The multiplication approach shown on slides 48 &amp; 49 is one approach. </a:t>
            </a:r>
          </a:p>
          <a:p>
            <a:pPr marL="285750" indent="-285750">
              <a:buFont typeface="Arial" panose="020B0604020202020204" pitchFamily="34" charset="0"/>
              <a:buChar char="•"/>
            </a:pPr>
            <a:r>
              <a:rPr lang="en-US" sz="1600" b="0" dirty="0">
                <a:solidFill>
                  <a:schemeClr val="tx1"/>
                </a:solidFill>
              </a:rPr>
              <a:t>‘</a:t>
            </a:r>
            <a:r>
              <a:rPr lang="en-US" sz="1600" dirty="0">
                <a:solidFill>
                  <a:srgbClr val="0070C0"/>
                </a:solidFill>
                <a:latin typeface="Arial"/>
                <a:cs typeface="Lucida Sans Unicode"/>
              </a:rPr>
              <a:t>Tallying</a:t>
            </a:r>
            <a:r>
              <a:rPr lang="en-US" sz="1600" b="0" dirty="0">
                <a:solidFill>
                  <a:schemeClr val="tx1"/>
                </a:solidFill>
              </a:rPr>
              <a:t>’ is another approach: this is where each risk is represented by a 2-digit number, with the Severity rating as the first digit. </a:t>
            </a:r>
          </a:p>
          <a:p>
            <a:pPr marL="285750" indent="-285750">
              <a:buFont typeface="Arial" panose="020B0604020202020204" pitchFamily="34" charset="0"/>
              <a:buChar char="•"/>
            </a:pPr>
            <a:r>
              <a:rPr lang="en-US" sz="1600" b="0" dirty="0">
                <a:solidFill>
                  <a:schemeClr val="tx1"/>
                </a:solidFill>
              </a:rPr>
              <a:t>Tallying is sometimes expressed as </a:t>
            </a:r>
            <a:r>
              <a:rPr lang="en-US" sz="1600" dirty="0">
                <a:solidFill>
                  <a:schemeClr val="tx1"/>
                </a:solidFill>
              </a:rPr>
              <a:t>‘</a:t>
            </a:r>
            <a:r>
              <a:rPr lang="en-US" sz="1600" dirty="0" err="1">
                <a:solidFill>
                  <a:srgbClr val="0070C0"/>
                </a:solidFill>
                <a:latin typeface="Arial"/>
                <a:cs typeface="Lucida Sans Unicode"/>
              </a:rPr>
              <a:t>Sev</a:t>
            </a:r>
            <a:r>
              <a:rPr lang="en-US" sz="1600" dirty="0">
                <a:solidFill>
                  <a:srgbClr val="0070C0"/>
                </a:solidFill>
                <a:latin typeface="Arial"/>
                <a:cs typeface="Lucida Sans Unicode"/>
              </a:rPr>
              <a:t>. | Occ.’ </a:t>
            </a:r>
          </a:p>
          <a:p>
            <a:pPr marL="285750" indent="-285750">
              <a:buFont typeface="Arial" panose="020B0604020202020204" pitchFamily="34" charset="0"/>
              <a:buChar char="•"/>
            </a:pPr>
            <a:r>
              <a:rPr lang="en-US" sz="1600" b="0" dirty="0">
                <a:solidFill>
                  <a:schemeClr val="tx1"/>
                </a:solidFill>
              </a:rPr>
              <a:t>Mathematically, using the scales below, tallying involves weighting the severity ratings by a factor of 10, as in: </a:t>
            </a:r>
            <a:r>
              <a:rPr lang="en-US" sz="1600" dirty="0">
                <a:solidFill>
                  <a:srgbClr val="0070C0"/>
                </a:solidFill>
                <a:latin typeface="Arial"/>
                <a:cs typeface="Lucida Sans Unicode"/>
              </a:rPr>
              <a:t>Risk = (10 x </a:t>
            </a:r>
            <a:r>
              <a:rPr lang="en-US" sz="1600" dirty="0" err="1">
                <a:solidFill>
                  <a:srgbClr val="0070C0"/>
                </a:solidFill>
                <a:latin typeface="Arial"/>
                <a:cs typeface="Lucida Sans Unicode"/>
              </a:rPr>
              <a:t>Sev</a:t>
            </a:r>
            <a:r>
              <a:rPr lang="en-US" sz="1600" dirty="0">
                <a:solidFill>
                  <a:srgbClr val="0070C0"/>
                </a:solidFill>
                <a:latin typeface="Arial"/>
                <a:cs typeface="Lucida Sans Unicode"/>
              </a:rPr>
              <a:t>.) + Occ.</a:t>
            </a:r>
          </a:p>
          <a:p>
            <a:pPr marL="285750" indent="-285750">
              <a:buFont typeface="Arial" panose="020B0604020202020204" pitchFamily="34" charset="0"/>
              <a:buChar char="•"/>
            </a:pPr>
            <a:r>
              <a:rPr lang="en-IE" sz="1600" b="0" dirty="0">
                <a:solidFill>
                  <a:schemeClr val="tx1"/>
                </a:solidFill>
              </a:rPr>
              <a:t>Tallying can provide a different risk scoring perspective, augmenting data analysis efforts.</a:t>
            </a:r>
          </a:p>
          <a:p>
            <a:pPr marL="285750" indent="-285750">
              <a:buFont typeface="Arial" panose="020B0604020202020204" pitchFamily="34" charset="0"/>
              <a:buChar char="•"/>
            </a:pPr>
            <a:r>
              <a:rPr lang="en-US" sz="1600" b="0" dirty="0">
                <a:solidFill>
                  <a:schemeClr val="tx1"/>
                </a:solidFill>
              </a:rPr>
              <a:t>Both approaches are shown below.  Using both approaches together can be useful.  </a:t>
            </a:r>
          </a:p>
        </p:txBody>
      </p:sp>
      <p:sp>
        <p:nvSpPr>
          <p:cNvPr id="2" name="Titel 1">
            <a:extLst>
              <a:ext uri="{FF2B5EF4-FFF2-40B4-BE49-F238E27FC236}">
                <a16:creationId xmlns:a16="http://schemas.microsoft.com/office/drawing/2014/main" id="{02B0CCA1-BE37-8502-F8D9-A4A78EFFD0EB}"/>
              </a:ext>
            </a:extLst>
          </p:cNvPr>
          <p:cNvSpPr>
            <a:spLocks noGrp="1"/>
          </p:cNvSpPr>
          <p:nvPr>
            <p:ph type="title"/>
          </p:nvPr>
        </p:nvSpPr>
        <p:spPr>
          <a:xfrm>
            <a:off x="3076600" y="605613"/>
            <a:ext cx="6408712" cy="531707"/>
          </a:xfrm>
        </p:spPr>
        <p:txBody>
          <a:bodyPr/>
          <a:lstStyle/>
          <a:p>
            <a:r>
              <a:rPr lang="en-IE" sz="2800" dirty="0">
                <a:ea typeface="ＭＳ Ｐゴシック" panose="020B0600070205080204" pitchFamily="34" charset="-128"/>
              </a:rPr>
              <a:t>Subjectivity in Risk Scoring:</a:t>
            </a:r>
            <a:br>
              <a:rPr lang="en-IE" sz="2800" dirty="0">
                <a:ea typeface="ＭＳ Ｐゴシック" panose="020B0600070205080204" pitchFamily="34" charset="-128"/>
              </a:rPr>
            </a:br>
            <a:r>
              <a:rPr lang="en-IE" sz="2800" dirty="0">
                <a:ea typeface="ＭＳ Ｐゴシック" panose="020B0600070205080204" pitchFamily="34" charset="-128"/>
              </a:rPr>
              <a:t>Tallying S|O</a:t>
            </a:r>
            <a:br>
              <a:rPr lang="en-IE" sz="2400" dirty="0">
                <a:solidFill>
                  <a:srgbClr val="00B0F0"/>
                </a:solidFill>
                <a:latin typeface="Calibri" charset="0"/>
                <a:ea typeface="Calibri" charset="0"/>
                <a:cs typeface="Calibri" charset="0"/>
              </a:rPr>
            </a:br>
            <a:endParaRPr lang="en-US" sz="2100" dirty="0">
              <a:cs typeface="Times New Roman" panose="02020603050405020304" pitchFamily="18" charset="0"/>
            </a:endParaRPr>
          </a:p>
        </p:txBody>
      </p:sp>
      <p:sp>
        <p:nvSpPr>
          <p:cNvPr id="3" name="Textplatzhalter 2">
            <a:extLst>
              <a:ext uri="{FF2B5EF4-FFF2-40B4-BE49-F238E27FC236}">
                <a16:creationId xmlns:a16="http://schemas.microsoft.com/office/drawing/2014/main" id="{3B785EF6-7C9E-332D-29CF-E6A89799BEFA}"/>
              </a:ext>
            </a:extLst>
          </p:cNvPr>
          <p:cNvSpPr>
            <a:spLocks noGrp="1"/>
          </p:cNvSpPr>
          <p:nvPr>
            <p:ph type="body" sz="half" idx="1"/>
          </p:nvPr>
        </p:nvSpPr>
        <p:spPr>
          <a:xfrm>
            <a:off x="473178" y="1281336"/>
            <a:ext cx="8740048" cy="303650"/>
          </a:xfrm>
        </p:spPr>
        <p:txBody>
          <a:bodyPr/>
          <a:lstStyle/>
          <a:p>
            <a:pPr marL="0" indent="0">
              <a:spcBef>
                <a:spcPts val="0"/>
              </a:spcBef>
              <a:buNone/>
            </a:pPr>
            <a:r>
              <a:rPr lang="de-DE" sz="1800" dirty="0">
                <a:solidFill>
                  <a:srgbClr val="002060"/>
                </a:solidFill>
                <a:latin typeface="Arial" charset="0"/>
                <a:cs typeface="Arial" charset="0"/>
              </a:rPr>
              <a:t>Risks can be expressed in different ways... one such way is called </a:t>
            </a:r>
            <a:r>
              <a:rPr lang="de-DE" sz="1800" i="1" u="sng" dirty="0">
                <a:solidFill>
                  <a:srgbClr val="002060"/>
                </a:solidFill>
                <a:latin typeface="Arial" charset="0"/>
                <a:cs typeface="Arial" charset="0"/>
              </a:rPr>
              <a:t>Tallying</a:t>
            </a:r>
          </a:p>
        </p:txBody>
      </p:sp>
      <p:sp>
        <p:nvSpPr>
          <p:cNvPr id="19" name="Slide Number Placeholder 3">
            <a:extLst>
              <a:ext uri="{FF2B5EF4-FFF2-40B4-BE49-F238E27FC236}">
                <a16:creationId xmlns:a16="http://schemas.microsoft.com/office/drawing/2014/main" id="{3877C32A-DA4B-4B0A-BB18-A4262F250D21}"/>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46</a:t>
            </a:fld>
            <a:endParaRPr lang="en-US" altLang="en-US" sz="960" dirty="0">
              <a:solidFill>
                <a:srgbClr val="595959"/>
              </a:solidFill>
            </a:endParaRPr>
          </a:p>
        </p:txBody>
      </p:sp>
      <p:graphicFrame>
        <p:nvGraphicFramePr>
          <p:cNvPr id="4" name="Tabelle 9">
            <a:extLst>
              <a:ext uri="{FF2B5EF4-FFF2-40B4-BE49-F238E27FC236}">
                <a16:creationId xmlns:a16="http://schemas.microsoft.com/office/drawing/2014/main" id="{0AA87940-9C83-ED49-43CA-D1C0A6014D42}"/>
              </a:ext>
            </a:extLst>
          </p:cNvPr>
          <p:cNvGraphicFramePr>
            <a:graphicFrameLocks noGrp="1"/>
          </p:cNvGraphicFramePr>
          <p:nvPr>
            <p:extLst>
              <p:ext uri="{D42A27DB-BD31-4B8C-83A1-F6EECF244321}">
                <p14:modId xmlns:p14="http://schemas.microsoft.com/office/powerpoint/2010/main" val="1321814841"/>
              </p:ext>
            </p:extLst>
          </p:nvPr>
        </p:nvGraphicFramePr>
        <p:xfrm>
          <a:off x="772344" y="4377680"/>
          <a:ext cx="3438060" cy="1494536"/>
        </p:xfrm>
        <a:graphic>
          <a:graphicData uri="http://schemas.openxmlformats.org/drawingml/2006/table">
            <a:tbl>
              <a:tblPr firstRow="1" bandRow="1">
                <a:tableStyleId>{0E3FDE45-AF77-4B5C-9715-49D594BDF05E}</a:tableStyleId>
              </a:tblPr>
              <a:tblGrid>
                <a:gridCol w="859515">
                  <a:extLst>
                    <a:ext uri="{9D8B030D-6E8A-4147-A177-3AD203B41FA5}">
                      <a16:colId xmlns:a16="http://schemas.microsoft.com/office/drawing/2014/main" val="1134922729"/>
                    </a:ext>
                  </a:extLst>
                </a:gridCol>
                <a:gridCol w="859515">
                  <a:extLst>
                    <a:ext uri="{9D8B030D-6E8A-4147-A177-3AD203B41FA5}">
                      <a16:colId xmlns:a16="http://schemas.microsoft.com/office/drawing/2014/main" val="193820515"/>
                    </a:ext>
                  </a:extLst>
                </a:gridCol>
                <a:gridCol w="859515">
                  <a:extLst>
                    <a:ext uri="{9D8B030D-6E8A-4147-A177-3AD203B41FA5}">
                      <a16:colId xmlns:a16="http://schemas.microsoft.com/office/drawing/2014/main" val="2929609336"/>
                    </a:ext>
                  </a:extLst>
                </a:gridCol>
                <a:gridCol w="859515">
                  <a:extLst>
                    <a:ext uri="{9D8B030D-6E8A-4147-A177-3AD203B41FA5}">
                      <a16:colId xmlns:a16="http://schemas.microsoft.com/office/drawing/2014/main" val="312302345"/>
                    </a:ext>
                  </a:extLst>
                </a:gridCol>
              </a:tblGrid>
              <a:tr h="373634">
                <a:tc>
                  <a:txBody>
                    <a:bodyPr/>
                    <a:lstStyle/>
                    <a:p>
                      <a:pPr algn="ctr"/>
                      <a:r>
                        <a:rPr lang="de-DE" sz="1500" b="0" dirty="0">
                          <a:solidFill>
                            <a:schemeClr val="bg1"/>
                          </a:solidFill>
                        </a:rPr>
                        <a:t>S x O</a:t>
                      </a:r>
                      <a:endParaRPr lang="en-US" sz="1500" b="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de-DE" sz="1500" b="0" dirty="0"/>
                        <a:t>OCC 1</a:t>
                      </a:r>
                      <a:endParaRPr lang="en-US" sz="150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de-DE" sz="1500" b="0" dirty="0"/>
                        <a:t>OCC 3</a:t>
                      </a:r>
                      <a:endParaRPr lang="en-US" sz="150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de-DE" sz="1500" b="0" dirty="0"/>
                        <a:t>OCC 5</a:t>
                      </a:r>
                      <a:endParaRPr lang="en-US" sz="150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1162821658"/>
                  </a:ext>
                </a:extLst>
              </a:tr>
              <a:tr h="373634">
                <a:tc>
                  <a:txBody>
                    <a:bodyPr/>
                    <a:lstStyle/>
                    <a:p>
                      <a:pPr algn="ctr"/>
                      <a:r>
                        <a:rPr lang="de-DE" sz="1500" b="0" dirty="0"/>
                        <a:t>SEV 5</a:t>
                      </a:r>
                      <a:endParaRPr lang="en-US" sz="150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de-DE" sz="1500" b="0" dirty="0">
                          <a:solidFill>
                            <a:schemeClr val="bg1"/>
                          </a:solidFill>
                        </a:rPr>
                        <a:t>5</a:t>
                      </a:r>
                      <a:endParaRPr lang="en-US" sz="1500" b="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de-DE" sz="1500" b="0" dirty="0">
                          <a:solidFill>
                            <a:schemeClr val="bg1"/>
                          </a:solidFill>
                        </a:rPr>
                        <a:t>15</a:t>
                      </a:r>
                      <a:endParaRPr lang="en-US" sz="1500" b="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de-DE" sz="1500" b="0" dirty="0">
                          <a:solidFill>
                            <a:schemeClr val="bg1"/>
                          </a:solidFill>
                        </a:rPr>
                        <a:t>25</a:t>
                      </a:r>
                      <a:endParaRPr lang="en-US" sz="1500" b="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3360077198"/>
                  </a:ext>
                </a:extLst>
              </a:tr>
              <a:tr h="373634">
                <a:tc>
                  <a:txBody>
                    <a:bodyPr/>
                    <a:lstStyle/>
                    <a:p>
                      <a:pPr algn="ctr"/>
                      <a:r>
                        <a:rPr lang="de-DE" sz="1500" b="0" dirty="0"/>
                        <a:t>SEV 3</a:t>
                      </a:r>
                      <a:endParaRPr lang="en-US" sz="150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de-DE" sz="1500" b="0" dirty="0">
                          <a:solidFill>
                            <a:schemeClr val="bg1"/>
                          </a:solidFill>
                        </a:rPr>
                        <a:t>3</a:t>
                      </a:r>
                      <a:endParaRPr lang="en-US" sz="1500" b="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de-DE" sz="1500" b="0" dirty="0">
                          <a:solidFill>
                            <a:schemeClr val="bg1"/>
                          </a:solidFill>
                        </a:rPr>
                        <a:t>9</a:t>
                      </a:r>
                      <a:endParaRPr lang="en-US" sz="1500" b="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de-DE" sz="1500" b="0" dirty="0">
                          <a:solidFill>
                            <a:schemeClr val="bg1"/>
                          </a:solidFill>
                        </a:rPr>
                        <a:t>15</a:t>
                      </a:r>
                      <a:endParaRPr lang="en-US" sz="1500" b="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956084168"/>
                  </a:ext>
                </a:extLst>
              </a:tr>
              <a:tr h="373634">
                <a:tc>
                  <a:txBody>
                    <a:bodyPr/>
                    <a:lstStyle/>
                    <a:p>
                      <a:pPr algn="ctr"/>
                      <a:r>
                        <a:rPr lang="de-DE" sz="1500" b="0" dirty="0"/>
                        <a:t>SEV 1</a:t>
                      </a:r>
                      <a:endParaRPr lang="en-US" sz="150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de-DE" sz="1500" b="0" dirty="0">
                          <a:solidFill>
                            <a:schemeClr val="bg1"/>
                          </a:solidFill>
                        </a:rPr>
                        <a:t>1</a:t>
                      </a:r>
                      <a:endParaRPr lang="en-US" sz="1500" b="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de-DE" sz="1500" b="0" dirty="0">
                          <a:solidFill>
                            <a:schemeClr val="bg1"/>
                          </a:solidFill>
                        </a:rPr>
                        <a:t>3</a:t>
                      </a:r>
                      <a:endParaRPr lang="en-US" sz="1500" b="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de-DE" sz="1500" b="0" dirty="0">
                          <a:solidFill>
                            <a:schemeClr val="bg1"/>
                          </a:solidFill>
                        </a:rPr>
                        <a:t>5</a:t>
                      </a:r>
                      <a:endParaRPr lang="en-US" sz="1500" b="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540049479"/>
                  </a:ext>
                </a:extLst>
              </a:tr>
            </a:tbl>
          </a:graphicData>
        </a:graphic>
      </p:graphicFrame>
      <p:graphicFrame>
        <p:nvGraphicFramePr>
          <p:cNvPr id="10" name="Tabelle 9">
            <a:extLst>
              <a:ext uri="{FF2B5EF4-FFF2-40B4-BE49-F238E27FC236}">
                <a16:creationId xmlns:a16="http://schemas.microsoft.com/office/drawing/2014/main" id="{F64C3FDB-8633-8826-D6D2-077161A3D4C7}"/>
              </a:ext>
            </a:extLst>
          </p:cNvPr>
          <p:cNvGraphicFramePr>
            <a:graphicFrameLocks noGrp="1"/>
          </p:cNvGraphicFramePr>
          <p:nvPr>
            <p:extLst>
              <p:ext uri="{D42A27DB-BD31-4B8C-83A1-F6EECF244321}">
                <p14:modId xmlns:p14="http://schemas.microsoft.com/office/powerpoint/2010/main" val="211195114"/>
              </p:ext>
            </p:extLst>
          </p:nvPr>
        </p:nvGraphicFramePr>
        <p:xfrm>
          <a:off x="5048474" y="4377680"/>
          <a:ext cx="3438060" cy="1494536"/>
        </p:xfrm>
        <a:graphic>
          <a:graphicData uri="http://schemas.openxmlformats.org/drawingml/2006/table">
            <a:tbl>
              <a:tblPr firstRow="1" bandRow="1">
                <a:tableStyleId>{0E3FDE45-AF77-4B5C-9715-49D594BDF05E}</a:tableStyleId>
              </a:tblPr>
              <a:tblGrid>
                <a:gridCol w="859515">
                  <a:extLst>
                    <a:ext uri="{9D8B030D-6E8A-4147-A177-3AD203B41FA5}">
                      <a16:colId xmlns:a16="http://schemas.microsoft.com/office/drawing/2014/main" val="1134922729"/>
                    </a:ext>
                  </a:extLst>
                </a:gridCol>
                <a:gridCol w="859515">
                  <a:extLst>
                    <a:ext uri="{9D8B030D-6E8A-4147-A177-3AD203B41FA5}">
                      <a16:colId xmlns:a16="http://schemas.microsoft.com/office/drawing/2014/main" val="193820515"/>
                    </a:ext>
                  </a:extLst>
                </a:gridCol>
                <a:gridCol w="859515">
                  <a:extLst>
                    <a:ext uri="{9D8B030D-6E8A-4147-A177-3AD203B41FA5}">
                      <a16:colId xmlns:a16="http://schemas.microsoft.com/office/drawing/2014/main" val="2929609336"/>
                    </a:ext>
                  </a:extLst>
                </a:gridCol>
                <a:gridCol w="859515">
                  <a:extLst>
                    <a:ext uri="{9D8B030D-6E8A-4147-A177-3AD203B41FA5}">
                      <a16:colId xmlns:a16="http://schemas.microsoft.com/office/drawing/2014/main" val="312302345"/>
                    </a:ext>
                  </a:extLst>
                </a:gridCol>
              </a:tblGrid>
              <a:tr h="373634">
                <a:tc>
                  <a:txBody>
                    <a:bodyPr/>
                    <a:lstStyle/>
                    <a:p>
                      <a:pPr algn="ctr"/>
                      <a:r>
                        <a:rPr lang="de-DE" sz="1500" b="0" dirty="0">
                          <a:solidFill>
                            <a:schemeClr val="tx1"/>
                          </a:solidFill>
                        </a:rPr>
                        <a:t>S | O</a:t>
                      </a:r>
                      <a:endParaRPr lang="en-US" sz="15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de-DE" sz="1500" b="0" dirty="0">
                          <a:solidFill>
                            <a:schemeClr val="tx1"/>
                          </a:solidFill>
                        </a:rPr>
                        <a:t>OCC 1</a:t>
                      </a:r>
                      <a:endParaRPr lang="en-US" sz="15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de-DE" sz="1500" b="0" dirty="0">
                          <a:solidFill>
                            <a:schemeClr val="tx1"/>
                          </a:solidFill>
                        </a:rPr>
                        <a:t>OCC 3</a:t>
                      </a:r>
                      <a:endParaRPr lang="en-US" sz="15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de-DE" sz="1500" b="0" dirty="0">
                          <a:solidFill>
                            <a:schemeClr val="tx1"/>
                          </a:solidFill>
                        </a:rPr>
                        <a:t>OCC 5</a:t>
                      </a:r>
                      <a:endParaRPr lang="en-US" sz="15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1162821658"/>
                  </a:ext>
                </a:extLst>
              </a:tr>
              <a:tr h="373634">
                <a:tc>
                  <a:txBody>
                    <a:bodyPr/>
                    <a:lstStyle/>
                    <a:p>
                      <a:pPr algn="ctr"/>
                      <a:r>
                        <a:rPr lang="de-DE" sz="1500" b="0" dirty="0">
                          <a:solidFill>
                            <a:schemeClr val="tx1"/>
                          </a:solidFill>
                        </a:rPr>
                        <a:t>SEV 5</a:t>
                      </a:r>
                      <a:endParaRPr lang="en-US" sz="15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de-DE" sz="1500" b="0" dirty="0">
                          <a:solidFill>
                            <a:schemeClr val="tx1"/>
                          </a:solidFill>
                        </a:rPr>
                        <a:t>51</a:t>
                      </a:r>
                      <a:endParaRPr lang="en-US" sz="15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de-DE" sz="1500" b="0" dirty="0">
                          <a:solidFill>
                            <a:schemeClr val="tx1"/>
                          </a:solidFill>
                        </a:rPr>
                        <a:t>53</a:t>
                      </a:r>
                      <a:endParaRPr lang="en-US" sz="15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de-DE" sz="1500" b="0" dirty="0">
                          <a:solidFill>
                            <a:schemeClr val="tx1"/>
                          </a:solidFill>
                        </a:rPr>
                        <a:t>55</a:t>
                      </a:r>
                      <a:endParaRPr lang="en-US" sz="15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60077198"/>
                  </a:ext>
                </a:extLst>
              </a:tr>
              <a:tr h="373634">
                <a:tc>
                  <a:txBody>
                    <a:bodyPr/>
                    <a:lstStyle/>
                    <a:p>
                      <a:pPr algn="ctr"/>
                      <a:r>
                        <a:rPr lang="de-DE" sz="1500" b="0" dirty="0">
                          <a:solidFill>
                            <a:schemeClr val="tx1"/>
                          </a:solidFill>
                        </a:rPr>
                        <a:t>SEV 3</a:t>
                      </a:r>
                      <a:endParaRPr lang="en-US" sz="15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de-DE" sz="1500" b="0" dirty="0">
                          <a:solidFill>
                            <a:schemeClr val="tx1"/>
                          </a:solidFill>
                        </a:rPr>
                        <a:t>31</a:t>
                      </a:r>
                      <a:endParaRPr lang="en-US" sz="15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de-DE" sz="1500" b="0" dirty="0">
                          <a:solidFill>
                            <a:schemeClr val="tx1"/>
                          </a:solidFill>
                        </a:rPr>
                        <a:t>33</a:t>
                      </a:r>
                      <a:endParaRPr lang="en-US" sz="15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de-DE" sz="1500" b="0" dirty="0">
                          <a:solidFill>
                            <a:schemeClr val="tx1"/>
                          </a:solidFill>
                        </a:rPr>
                        <a:t>35</a:t>
                      </a:r>
                      <a:endParaRPr lang="en-US" sz="15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56084168"/>
                  </a:ext>
                </a:extLst>
              </a:tr>
              <a:tr h="373634">
                <a:tc>
                  <a:txBody>
                    <a:bodyPr/>
                    <a:lstStyle/>
                    <a:p>
                      <a:pPr algn="ctr"/>
                      <a:r>
                        <a:rPr lang="de-DE" sz="1500" b="0" dirty="0">
                          <a:solidFill>
                            <a:schemeClr val="tx1"/>
                          </a:solidFill>
                        </a:rPr>
                        <a:t>SEV 1</a:t>
                      </a:r>
                      <a:endParaRPr lang="en-US" sz="15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de-DE" sz="1500" b="0" dirty="0">
                          <a:solidFill>
                            <a:schemeClr val="tx1"/>
                          </a:solidFill>
                        </a:rPr>
                        <a:t>11</a:t>
                      </a:r>
                      <a:endParaRPr lang="en-US" sz="15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de-DE" sz="1500" b="0" dirty="0">
                          <a:solidFill>
                            <a:schemeClr val="tx1"/>
                          </a:solidFill>
                        </a:rPr>
                        <a:t>13</a:t>
                      </a:r>
                      <a:endParaRPr lang="en-US" sz="15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de-DE" sz="1500" b="0" dirty="0">
                          <a:solidFill>
                            <a:schemeClr val="tx1"/>
                          </a:solidFill>
                        </a:rPr>
                        <a:t>15</a:t>
                      </a:r>
                      <a:endParaRPr lang="en-US" sz="15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40049479"/>
                  </a:ext>
                </a:extLst>
              </a:tr>
            </a:tbl>
          </a:graphicData>
        </a:graphic>
      </p:graphicFrame>
      <p:sp>
        <p:nvSpPr>
          <p:cNvPr id="12" name="Textfeld 11">
            <a:extLst>
              <a:ext uri="{FF2B5EF4-FFF2-40B4-BE49-F238E27FC236}">
                <a16:creationId xmlns:a16="http://schemas.microsoft.com/office/drawing/2014/main" id="{A1C9B1B4-7FA2-D733-F309-A77EEC14B9E5}"/>
              </a:ext>
            </a:extLst>
          </p:cNvPr>
          <p:cNvSpPr txBox="1"/>
          <p:nvPr/>
        </p:nvSpPr>
        <p:spPr bwMode="auto">
          <a:xfrm>
            <a:off x="473178" y="6033864"/>
            <a:ext cx="9101207" cy="1237198"/>
          </a:xfrm>
          <a:prstGeom prst="rect">
            <a:avLst/>
          </a:prstGeom>
          <a:solidFill>
            <a:schemeClr val="accent5">
              <a:lumMod val="60000"/>
              <a:lumOff val="40000"/>
            </a:schemeClr>
          </a:solidFill>
          <a:ln w="12700">
            <a:solidFill>
              <a:schemeClr val="accent6"/>
            </a:solidFill>
            <a:round/>
            <a:headEnd/>
            <a:tailEnd/>
          </a:ln>
        </p:spPr>
        <p:txBody>
          <a:bodyPr wrap="square" lIns="91440" tIns="45720" rIns="91440" bIns="45720" anchor="t">
            <a:spAutoFit/>
          </a:bodyPr>
          <a:lstStyle/>
          <a:p>
            <a:r>
              <a:rPr lang="en-US" sz="1600" dirty="0">
                <a:solidFill>
                  <a:schemeClr val="tx1"/>
                </a:solidFill>
              </a:rPr>
              <a:t>Note</a:t>
            </a:r>
            <a:r>
              <a:rPr lang="en-US" sz="1600" b="0" dirty="0">
                <a:solidFill>
                  <a:schemeClr val="tx1"/>
                </a:solidFill>
              </a:rPr>
              <a:t>: Risk scores differ significantly between the two charts. In the S x O approach, some</a:t>
            </a:r>
            <a:r>
              <a:rPr lang="en-US" sz="1600" b="0" strike="sngStrike" dirty="0">
                <a:solidFill>
                  <a:schemeClr val="tx1"/>
                </a:solidFill>
              </a:rPr>
              <a:t> </a:t>
            </a:r>
            <a:r>
              <a:rPr lang="en-US" sz="1600" b="0" dirty="0">
                <a:solidFill>
                  <a:schemeClr val="tx1"/>
                </a:solidFill>
              </a:rPr>
              <a:t>risk scores can be found in more than one cell, e.g., risk scores of 5 and 15. This implies identical risk levels for different combinations (via multiplication) of S and O ratings. </a:t>
            </a:r>
          </a:p>
          <a:p>
            <a:r>
              <a:rPr lang="en-US" sz="1600" b="0" dirty="0">
                <a:solidFill>
                  <a:schemeClr val="tx1"/>
                </a:solidFill>
                <a:latin typeface="Arial"/>
                <a:cs typeface="Lucida Sans Unicode"/>
              </a:rPr>
              <a:t>In the Tallying approach (S | O) shown above on the right, all cells have unique risk scores, and the more severe risks to patients can be better prioritized for risk control.</a:t>
            </a:r>
          </a:p>
        </p:txBody>
      </p:sp>
    </p:spTree>
    <p:extLst>
      <p:ext uri="{BB962C8B-B14F-4D97-AF65-F5344CB8AC3E}">
        <p14:creationId xmlns:p14="http://schemas.microsoft.com/office/powerpoint/2010/main" val="359763747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1026"/>
          <p:cNvSpPr>
            <a:spLocks noGrp="1" noChangeArrowheads="1"/>
          </p:cNvSpPr>
          <p:nvPr>
            <p:ph type="body" idx="1"/>
          </p:nvPr>
        </p:nvSpPr>
        <p:spPr>
          <a:xfrm>
            <a:off x="340296" y="1353344"/>
            <a:ext cx="9217024" cy="5505169"/>
          </a:xfrm>
        </p:spPr>
        <p:txBody>
          <a:bodyPr>
            <a:normAutofit/>
          </a:bodyPr>
          <a:lstStyle/>
          <a:p>
            <a:pPr marL="0" indent="0" eaLnBrk="1" hangingPunct="1">
              <a:buNone/>
            </a:pPr>
            <a:r>
              <a:rPr lang="en-IE" sz="1600" dirty="0">
                <a:solidFill>
                  <a:srgbClr val="002060"/>
                </a:solidFill>
                <a:latin typeface="Arial" charset="0"/>
                <a:ea typeface="Arial" charset="0"/>
                <a:cs typeface="Arial" charset="0"/>
              </a:rPr>
              <a:t>In some Risk Assessment tools, such as FMEA and FMECA, failure modes are prioritised for risk control considerations based on </a:t>
            </a:r>
            <a:r>
              <a:rPr lang="en-IE" sz="1600" i="1" dirty="0">
                <a:solidFill>
                  <a:srgbClr val="002060"/>
                </a:solidFill>
                <a:latin typeface="Arial" charset="0"/>
                <a:ea typeface="Arial" charset="0"/>
                <a:cs typeface="Arial" charset="0"/>
              </a:rPr>
              <a:t>Risk Priority Numbers (RPNs) </a:t>
            </a:r>
          </a:p>
          <a:p>
            <a:pPr eaLnBrk="1" hangingPunct="1"/>
            <a:r>
              <a:rPr lang="en-IE" sz="1600" b="0" dirty="0">
                <a:solidFill>
                  <a:srgbClr val="002060"/>
                </a:solidFill>
                <a:cs typeface="Times New Roman" panose="02020603050405020304" pitchFamily="18" charset="0"/>
              </a:rPr>
              <a:t>The RPN is sometimes considered the product of Severity (S) x Probability (P) x Detectability (D) </a:t>
            </a:r>
          </a:p>
          <a:p>
            <a:pPr eaLnBrk="1" hangingPunct="1"/>
            <a:r>
              <a:rPr lang="en-IE" sz="1600" b="0" dirty="0">
                <a:solidFill>
                  <a:srgbClr val="002060"/>
                </a:solidFill>
                <a:cs typeface="Times New Roman" panose="02020603050405020304" pitchFamily="18" charset="0"/>
              </a:rPr>
              <a:t>If scales of 1-5 are used for S, P &amp; D, the range of RPNs will be 1-125.  If scales of 1-10 are used, the range will be 1-1000  </a:t>
            </a:r>
          </a:p>
          <a:p>
            <a:pPr eaLnBrk="1" hangingPunct="1"/>
            <a:r>
              <a:rPr lang="en-IE" sz="1600" b="0" dirty="0">
                <a:solidFill>
                  <a:srgbClr val="002060"/>
                </a:solidFill>
                <a:cs typeface="Times New Roman" panose="02020603050405020304" pitchFamily="18" charset="0"/>
              </a:rPr>
              <a:t>RPNs are useful – they are easy to understand and apply</a:t>
            </a:r>
          </a:p>
          <a:p>
            <a:pPr eaLnBrk="1" hangingPunct="1"/>
            <a:r>
              <a:rPr lang="en-IE" sz="1600" b="0" dirty="0">
                <a:solidFill>
                  <a:srgbClr val="002060"/>
                </a:solidFill>
                <a:cs typeface="Times New Roman" panose="02020603050405020304" pitchFamily="18" charset="0"/>
              </a:rPr>
              <a:t>It is common practice to define an </a:t>
            </a:r>
            <a:r>
              <a:rPr lang="en-IE" sz="1600" b="0" u="sng" dirty="0">
                <a:solidFill>
                  <a:srgbClr val="002060"/>
                </a:solidFill>
                <a:cs typeface="Times New Roman" panose="02020603050405020304" pitchFamily="18" charset="0"/>
              </a:rPr>
              <a:t>RPN threshold </a:t>
            </a:r>
            <a:r>
              <a:rPr lang="en-IE" sz="1600" b="0" dirty="0">
                <a:solidFill>
                  <a:srgbClr val="002060"/>
                </a:solidFill>
                <a:cs typeface="Times New Roman" panose="02020603050405020304" pitchFamily="18" charset="0"/>
              </a:rPr>
              <a:t>(or cut-off number)</a:t>
            </a:r>
          </a:p>
          <a:p>
            <a:pPr lvl="1" eaLnBrk="1" hangingPunct="1"/>
            <a:r>
              <a:rPr lang="en-IE" sz="1600" b="0" i="1" dirty="0">
                <a:solidFill>
                  <a:srgbClr val="002060"/>
                </a:solidFill>
                <a:cs typeface="Times New Roman" panose="02020603050405020304" pitchFamily="18" charset="0"/>
              </a:rPr>
              <a:t>Above the threshold, risk controls will be required</a:t>
            </a:r>
          </a:p>
          <a:p>
            <a:pPr lvl="1" eaLnBrk="1" hangingPunct="1"/>
            <a:r>
              <a:rPr lang="en-IE" sz="1600" i="1" dirty="0">
                <a:solidFill>
                  <a:srgbClr val="002060"/>
                </a:solidFill>
                <a:cs typeface="Times New Roman" panose="02020603050405020304" pitchFamily="18" charset="0"/>
              </a:rPr>
              <a:t>At or b</a:t>
            </a:r>
            <a:r>
              <a:rPr lang="en-IE" sz="1600" b="0" i="1" dirty="0">
                <a:solidFill>
                  <a:srgbClr val="002060"/>
                </a:solidFill>
                <a:cs typeface="Times New Roman" panose="02020603050405020304" pitchFamily="18" charset="0"/>
              </a:rPr>
              <a:t>elow the threshold, risk controls are often not required, as those                                                    risks are often considered acceptable</a:t>
            </a:r>
          </a:p>
        </p:txBody>
      </p:sp>
      <p:sp>
        <p:nvSpPr>
          <p:cNvPr id="270340" name="Rectangle 1027"/>
          <p:cNvSpPr>
            <a:spLocks noGrp="1" noChangeArrowheads="1"/>
          </p:cNvSpPr>
          <p:nvPr>
            <p:ph type="title"/>
          </p:nvPr>
        </p:nvSpPr>
        <p:spPr>
          <a:xfrm>
            <a:off x="2932584" y="439335"/>
            <a:ext cx="6670572" cy="740132"/>
          </a:xfrm>
          <a:noFill/>
        </p:spPr>
        <p:txBody>
          <a:bodyPr vert="horz" wrap="square" lIns="98213" tIns="49107" rIns="98213" bIns="49107" numCol="1" anchor="ctr" anchorCtr="0" compatLnSpc="1">
            <a:prstTxWarp prst="textNoShape">
              <a:avLst/>
            </a:prstTxWarp>
            <a:noAutofit/>
          </a:bodyPr>
          <a:lstStyle/>
          <a:p>
            <a:pPr algn="l"/>
            <a:r>
              <a:rPr lang="en-IE" altLang="en-US" sz="2800" dirty="0">
                <a:ea typeface="ＭＳ Ｐゴシック" panose="020B0600070205080204" pitchFamily="34" charset="-128"/>
              </a:rPr>
              <a:t>Subjectivity in Risk </a:t>
            </a:r>
            <a:r>
              <a:rPr lang="en-IE" sz="2800" dirty="0">
                <a:ea typeface="ＭＳ Ｐゴシック" panose="020B0600070205080204" pitchFamily="34" charset="-128"/>
              </a:rPr>
              <a:t>Scoring Scales/Models</a:t>
            </a:r>
            <a:endParaRPr lang="en-IE" altLang="en-US" sz="2800" dirty="0">
              <a:ea typeface="ＭＳ Ｐゴシック" panose="020B0600070205080204" pitchFamily="34" charset="-128"/>
            </a:endParaRPr>
          </a:p>
        </p:txBody>
      </p:sp>
      <p:sp>
        <p:nvSpPr>
          <p:cNvPr id="11" name="Slide Number Placeholder 3">
            <a:extLst>
              <a:ext uri="{FF2B5EF4-FFF2-40B4-BE49-F238E27FC236}">
                <a16:creationId xmlns:a16="http://schemas.microsoft.com/office/drawing/2014/main" id="{4D4E4023-5B1E-49DA-9FC3-AF0084C2D2CC}"/>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47</a:t>
            </a:fld>
            <a:endParaRPr lang="en-US" altLang="en-US" sz="960" dirty="0">
              <a:solidFill>
                <a:srgbClr val="595959"/>
              </a:solidFill>
            </a:endParaRPr>
          </a:p>
        </p:txBody>
      </p:sp>
      <p:sp>
        <p:nvSpPr>
          <p:cNvPr id="6" name="AutoShape 8" descr="Our Rating System | He Said, She Said Movie Reviews">
            <a:extLst>
              <a:ext uri="{FF2B5EF4-FFF2-40B4-BE49-F238E27FC236}">
                <a16:creationId xmlns:a16="http://schemas.microsoft.com/office/drawing/2014/main" id="{B8A278D4-9497-A21B-1AB4-30204C0D0B7F}"/>
              </a:ext>
            </a:extLst>
          </p:cNvPr>
          <p:cNvSpPr>
            <a:spLocks noChangeAspect="1" noChangeArrowheads="1"/>
          </p:cNvSpPr>
          <p:nvPr/>
        </p:nvSpPr>
        <p:spPr bwMode="auto">
          <a:xfrm>
            <a:off x="4724400" y="35052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sp>
        <p:nvSpPr>
          <p:cNvPr id="13" name="Rectangle: Folded Corner 12">
            <a:extLst>
              <a:ext uri="{FF2B5EF4-FFF2-40B4-BE49-F238E27FC236}">
                <a16:creationId xmlns:a16="http://schemas.microsoft.com/office/drawing/2014/main" id="{FD6CDEC3-3F75-36E2-7D38-F859405DD3AE}"/>
              </a:ext>
            </a:extLst>
          </p:cNvPr>
          <p:cNvSpPr/>
          <p:nvPr/>
        </p:nvSpPr>
        <p:spPr bwMode="auto">
          <a:xfrm>
            <a:off x="412304" y="4531282"/>
            <a:ext cx="8923467" cy="2501108"/>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14" name="Inhaltsplatzhalter 2">
            <a:extLst>
              <a:ext uri="{FF2B5EF4-FFF2-40B4-BE49-F238E27FC236}">
                <a16:creationId xmlns:a16="http://schemas.microsoft.com/office/drawing/2014/main" id="{96329787-6318-2D6E-0599-D5513F0B41C2}"/>
              </a:ext>
            </a:extLst>
          </p:cNvPr>
          <p:cNvSpPr txBox="1">
            <a:spLocks/>
          </p:cNvSpPr>
          <p:nvPr/>
        </p:nvSpPr>
        <p:spPr bwMode="auto">
          <a:xfrm>
            <a:off x="801491" y="4665712"/>
            <a:ext cx="8455417" cy="2232248"/>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dk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dk1"/>
                </a:solidFill>
                <a:latin typeface="+mn-lt"/>
                <a:ea typeface="+mn-ea"/>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dk1"/>
                </a:solidFill>
                <a:latin typeface="+mn-lt"/>
                <a:ea typeface="+mn-ea"/>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9pPr>
          </a:lstStyle>
          <a:p>
            <a:pPr marL="0" indent="0">
              <a:lnSpc>
                <a:spcPct val="100000"/>
              </a:lnSpc>
              <a:buFont typeface="Wingdings" pitchFamily="2" charset="2"/>
              <a:buNone/>
            </a:pPr>
            <a:r>
              <a:rPr lang="en-IE" sz="1600" kern="0" dirty="0">
                <a:latin typeface="Arial" charset="0"/>
                <a:cs typeface="Arial" charset="0"/>
              </a:rPr>
              <a:t>It is useful to reflect on such approaches:</a:t>
            </a:r>
          </a:p>
          <a:p>
            <a:pPr>
              <a:lnSpc>
                <a:spcPct val="100000"/>
              </a:lnSpc>
            </a:pPr>
            <a:r>
              <a:rPr lang="en-IE" sz="1600" b="0" kern="0" dirty="0">
                <a:latin typeface="Arial" charset="0"/>
                <a:cs typeface="Arial" charset="0"/>
              </a:rPr>
              <a:t>As RPNs are usually based on ordinal scales, there will be subjectivity in their values</a:t>
            </a:r>
          </a:p>
          <a:p>
            <a:pPr>
              <a:lnSpc>
                <a:spcPct val="100000"/>
              </a:lnSpc>
            </a:pPr>
            <a:r>
              <a:rPr lang="en-IE" sz="1600" b="0" kern="0" dirty="0">
                <a:latin typeface="Arial" charset="0"/>
                <a:cs typeface="Arial" charset="0"/>
              </a:rPr>
              <a:t>Defining an RPN threshold is one way to prioritise failure modes for risk control activities, but what should the threshold be? What determines it?  How subjective is it? </a:t>
            </a:r>
          </a:p>
          <a:p>
            <a:pPr>
              <a:lnSpc>
                <a:spcPct val="100000"/>
              </a:lnSpc>
            </a:pPr>
            <a:r>
              <a:rPr lang="en-IE" sz="1600" b="0" kern="0" dirty="0">
                <a:latin typeface="Arial" charset="0"/>
                <a:cs typeface="Arial" charset="0"/>
              </a:rPr>
              <a:t>Rigorously applying such thresholds in light of these subjectivity considerations can be problematic.  If an RPN range is 1-125 and the threshold is set at 40, it may not be correct to take the position that a failure mode with an RPN of 36 (4x3x3) requires        no risk control?  </a:t>
            </a:r>
          </a:p>
        </p:txBody>
      </p:sp>
    </p:spTree>
    <p:extLst>
      <p:ext uri="{BB962C8B-B14F-4D97-AF65-F5344CB8AC3E}">
        <p14:creationId xmlns:p14="http://schemas.microsoft.com/office/powerpoint/2010/main" val="47585400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1026"/>
          <p:cNvSpPr>
            <a:spLocks noGrp="1" noChangeArrowheads="1"/>
          </p:cNvSpPr>
          <p:nvPr>
            <p:ph type="body" idx="1"/>
          </p:nvPr>
        </p:nvSpPr>
        <p:spPr>
          <a:xfrm>
            <a:off x="340296" y="1353344"/>
            <a:ext cx="9217024" cy="5505169"/>
          </a:xfrm>
        </p:spPr>
        <p:txBody>
          <a:bodyPr>
            <a:normAutofit/>
          </a:bodyPr>
          <a:lstStyle/>
          <a:p>
            <a:pPr marL="0" indent="0" eaLnBrk="1" hangingPunct="1">
              <a:buNone/>
            </a:pPr>
            <a:r>
              <a:rPr lang="en-IE" sz="1600" dirty="0">
                <a:solidFill>
                  <a:srgbClr val="002060"/>
                </a:solidFill>
                <a:latin typeface="Arial" charset="0"/>
                <a:ea typeface="Arial" charset="0"/>
                <a:cs typeface="Arial" charset="0"/>
              </a:rPr>
              <a:t>In relation to RPN thresholds, consider the following scenario…</a:t>
            </a:r>
            <a:endParaRPr lang="en-IE" sz="1600" i="1" dirty="0">
              <a:solidFill>
                <a:srgbClr val="002060"/>
              </a:solidFill>
              <a:latin typeface="Arial" charset="0"/>
              <a:ea typeface="Arial" charset="0"/>
              <a:cs typeface="Arial" charset="0"/>
            </a:endParaRPr>
          </a:p>
          <a:p>
            <a:pPr eaLnBrk="1" hangingPunct="1"/>
            <a:r>
              <a:rPr lang="en-IE" sz="1600" b="0" dirty="0">
                <a:solidFill>
                  <a:srgbClr val="002060"/>
                </a:solidFill>
                <a:cs typeface="Times New Roman" panose="02020603050405020304" pitchFamily="18" charset="0"/>
              </a:rPr>
              <a:t>A manufacturing site is inspected and is issued an observation related to not having a defined cleaning revalidation program in place.  The site commits to performing a risk assessment to determine its cleaning revalidation requirements.  </a:t>
            </a:r>
          </a:p>
          <a:p>
            <a:pPr eaLnBrk="1" hangingPunct="1"/>
            <a:r>
              <a:rPr lang="en-IE" sz="1600" b="0" dirty="0">
                <a:solidFill>
                  <a:srgbClr val="002060"/>
                </a:solidFill>
                <a:cs typeface="Times New Roman" panose="02020603050405020304" pitchFamily="18" charset="0"/>
              </a:rPr>
              <a:t>An FMEA is used – this has </a:t>
            </a:r>
            <a:r>
              <a:rPr lang="en-IE" altLang="en-US" sz="1600" b="0" dirty="0">
                <a:solidFill>
                  <a:srgbClr val="002060"/>
                </a:solidFill>
                <a:cs typeface="Times New Roman" panose="02020603050405020304" pitchFamily="18" charset="0"/>
              </a:rPr>
              <a:t>rating scales for Severity, Probability and Detection of 1 through 5. The RPN range is 1 to 125. </a:t>
            </a:r>
          </a:p>
          <a:p>
            <a:pPr eaLnBrk="1" hangingPunct="1"/>
            <a:r>
              <a:rPr lang="en-IE" altLang="en-US" sz="1600" b="0" dirty="0">
                <a:solidFill>
                  <a:srgbClr val="002060"/>
                </a:solidFill>
                <a:cs typeface="Times New Roman" panose="02020603050405020304" pitchFamily="18" charset="0"/>
              </a:rPr>
              <a:t>The site FMEA procedure indicates that risk controls will be required for failure modes with  RPNs &gt; 60</a:t>
            </a:r>
          </a:p>
          <a:p>
            <a:pPr lvl="1" eaLnBrk="1" hangingPunct="1"/>
            <a:r>
              <a:rPr lang="en-IE" altLang="en-US" sz="1600" b="0" dirty="0">
                <a:solidFill>
                  <a:srgbClr val="002060"/>
                </a:solidFill>
                <a:cs typeface="Times New Roman" panose="02020603050405020304" pitchFamily="18" charset="0"/>
              </a:rPr>
              <a:t>This is approximately half-way up the RPN range (1-125).   </a:t>
            </a:r>
          </a:p>
          <a:p>
            <a:pPr lvl="1" eaLnBrk="1" hangingPunct="1"/>
            <a:r>
              <a:rPr lang="en-IE" altLang="en-US" sz="1600" dirty="0">
                <a:solidFill>
                  <a:srgbClr val="002060"/>
                </a:solidFill>
                <a:ea typeface="+mn-ea"/>
                <a:cs typeface="Times New Roman" panose="02020603050405020304" pitchFamily="18" charset="0"/>
              </a:rPr>
              <a:t>The RPN threshold (or cut-off) is set at </a:t>
            </a:r>
            <a:r>
              <a:rPr lang="en-IE" altLang="ja-JP" sz="1600" dirty="0">
                <a:solidFill>
                  <a:srgbClr val="002060"/>
                </a:solidFill>
                <a:ea typeface="+mn-ea"/>
                <a:cs typeface="Times New Roman" panose="02020603050405020304" pitchFamily="18" charset="0"/>
              </a:rPr>
              <a:t>&gt; 60.</a:t>
            </a:r>
          </a:p>
          <a:p>
            <a:pPr eaLnBrk="1" hangingPunct="1"/>
            <a:r>
              <a:rPr lang="en-IE" sz="1600" b="0" dirty="0">
                <a:solidFill>
                  <a:srgbClr val="002060"/>
                </a:solidFill>
                <a:cs typeface="Times New Roman" panose="02020603050405020304" pitchFamily="18" charset="0"/>
              </a:rPr>
              <a:t>In the FMEA, none of the failure modes that were risk assessed exceed the RPN threshold.</a:t>
            </a:r>
          </a:p>
        </p:txBody>
      </p:sp>
      <p:sp>
        <p:nvSpPr>
          <p:cNvPr id="270340" name="Rectangle 1027"/>
          <p:cNvSpPr>
            <a:spLocks noGrp="1" noChangeArrowheads="1"/>
          </p:cNvSpPr>
          <p:nvPr>
            <p:ph type="title"/>
          </p:nvPr>
        </p:nvSpPr>
        <p:spPr>
          <a:xfrm>
            <a:off x="2932584" y="439335"/>
            <a:ext cx="6670572" cy="740132"/>
          </a:xfrm>
          <a:noFill/>
        </p:spPr>
        <p:txBody>
          <a:bodyPr vert="horz" wrap="square" lIns="98213" tIns="49107" rIns="98213" bIns="49107" numCol="1" anchor="ctr" anchorCtr="0" compatLnSpc="1">
            <a:prstTxWarp prst="textNoShape">
              <a:avLst/>
            </a:prstTxWarp>
            <a:noAutofit/>
          </a:bodyPr>
          <a:lstStyle/>
          <a:p>
            <a:pPr algn="l"/>
            <a:r>
              <a:rPr lang="en-IE" altLang="en-US" sz="2800" dirty="0">
                <a:ea typeface="ＭＳ Ｐゴシック" panose="020B0600070205080204" pitchFamily="34" charset="-128"/>
              </a:rPr>
              <a:t>Subjectivity in Risk </a:t>
            </a:r>
            <a:r>
              <a:rPr lang="en-IE" sz="2800" dirty="0">
                <a:ea typeface="ＭＳ Ｐゴシック" panose="020B0600070205080204" pitchFamily="34" charset="-128"/>
              </a:rPr>
              <a:t>Scoring Scales/Models</a:t>
            </a:r>
            <a:endParaRPr lang="en-IE" altLang="en-US" sz="2800" dirty="0">
              <a:ea typeface="ＭＳ Ｐゴシック" panose="020B0600070205080204" pitchFamily="34" charset="-128"/>
            </a:endParaRPr>
          </a:p>
        </p:txBody>
      </p:sp>
      <p:sp>
        <p:nvSpPr>
          <p:cNvPr id="11" name="Slide Number Placeholder 3">
            <a:extLst>
              <a:ext uri="{FF2B5EF4-FFF2-40B4-BE49-F238E27FC236}">
                <a16:creationId xmlns:a16="http://schemas.microsoft.com/office/drawing/2014/main" id="{4D4E4023-5B1E-49DA-9FC3-AF0084C2D2CC}"/>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48</a:t>
            </a:fld>
            <a:endParaRPr lang="en-US" altLang="en-US" sz="960" dirty="0">
              <a:solidFill>
                <a:srgbClr val="595959"/>
              </a:solidFill>
            </a:endParaRPr>
          </a:p>
        </p:txBody>
      </p:sp>
      <p:sp>
        <p:nvSpPr>
          <p:cNvPr id="6" name="AutoShape 8" descr="Our Rating System | He Said, She Said Movie Reviews">
            <a:extLst>
              <a:ext uri="{FF2B5EF4-FFF2-40B4-BE49-F238E27FC236}">
                <a16:creationId xmlns:a16="http://schemas.microsoft.com/office/drawing/2014/main" id="{B8A278D4-9497-A21B-1AB4-30204C0D0B7F}"/>
              </a:ext>
            </a:extLst>
          </p:cNvPr>
          <p:cNvSpPr>
            <a:spLocks noChangeAspect="1" noChangeArrowheads="1"/>
          </p:cNvSpPr>
          <p:nvPr/>
        </p:nvSpPr>
        <p:spPr bwMode="auto">
          <a:xfrm>
            <a:off x="4724400" y="35052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sp>
        <p:nvSpPr>
          <p:cNvPr id="13" name="Rectangle: Folded Corner 12">
            <a:extLst>
              <a:ext uri="{FF2B5EF4-FFF2-40B4-BE49-F238E27FC236}">
                <a16:creationId xmlns:a16="http://schemas.microsoft.com/office/drawing/2014/main" id="{FD6CDEC3-3F75-36E2-7D38-F859405DD3AE}"/>
              </a:ext>
            </a:extLst>
          </p:cNvPr>
          <p:cNvSpPr/>
          <p:nvPr/>
        </p:nvSpPr>
        <p:spPr bwMode="auto">
          <a:xfrm>
            <a:off x="601276" y="4953744"/>
            <a:ext cx="8812028" cy="2088232"/>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14" name="Inhaltsplatzhalter 2">
            <a:extLst>
              <a:ext uri="{FF2B5EF4-FFF2-40B4-BE49-F238E27FC236}">
                <a16:creationId xmlns:a16="http://schemas.microsoft.com/office/drawing/2014/main" id="{96329787-6318-2D6E-0599-D5513F0B41C2}"/>
              </a:ext>
            </a:extLst>
          </p:cNvPr>
          <p:cNvSpPr txBox="1">
            <a:spLocks/>
          </p:cNvSpPr>
          <p:nvPr/>
        </p:nvSpPr>
        <p:spPr bwMode="auto">
          <a:xfrm>
            <a:off x="784723" y="5097760"/>
            <a:ext cx="8484565" cy="2232248"/>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dk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dk1"/>
                </a:solidFill>
                <a:latin typeface="+mn-lt"/>
                <a:ea typeface="+mn-ea"/>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dk1"/>
                </a:solidFill>
                <a:latin typeface="+mn-lt"/>
                <a:ea typeface="+mn-ea"/>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9pPr>
          </a:lstStyle>
          <a:p>
            <a:pPr>
              <a:lnSpc>
                <a:spcPct val="100000"/>
              </a:lnSpc>
            </a:pPr>
            <a:r>
              <a:rPr lang="en-IE" altLang="en-US" sz="1600" b="0" dirty="0">
                <a:solidFill>
                  <a:srgbClr val="002060"/>
                </a:solidFill>
                <a:cs typeface="Times New Roman" panose="02020603050405020304" pitchFamily="18" charset="0"/>
              </a:rPr>
              <a:t>In this scenario, it is worth considering that only 11 possible RPN combinations exceed the RPN threshold of 60.   </a:t>
            </a:r>
          </a:p>
          <a:p>
            <a:pPr>
              <a:lnSpc>
                <a:spcPct val="100000"/>
              </a:lnSpc>
            </a:pPr>
            <a:r>
              <a:rPr lang="en-IE" altLang="en-US" sz="1600" b="0" dirty="0">
                <a:solidFill>
                  <a:srgbClr val="002060"/>
                </a:solidFill>
                <a:cs typeface="Times New Roman" panose="02020603050405020304" pitchFamily="18" charset="0"/>
              </a:rPr>
              <a:t>And while above the threshold of 60 (i.e. 61 through 125) represents 52% of the RPN range, the 11 RPN combinations &gt; 60 represent only 9% of all possible combinations (i.e., 11 out of 125 possible combinations).</a:t>
            </a:r>
          </a:p>
          <a:p>
            <a:pPr>
              <a:lnSpc>
                <a:spcPct val="100000"/>
              </a:lnSpc>
            </a:pPr>
            <a:r>
              <a:rPr lang="en-IE" altLang="en-US" sz="1600" b="0" dirty="0">
                <a:solidFill>
                  <a:srgbClr val="002060"/>
                </a:solidFill>
                <a:cs typeface="Times New Roman" panose="02020603050405020304" pitchFamily="18" charset="0"/>
              </a:rPr>
              <a:t>So RPN thresholds should be chosen with care!</a:t>
            </a:r>
            <a:endParaRPr lang="en-IE" sz="1600" b="0" dirty="0">
              <a:solidFill>
                <a:srgbClr val="002060"/>
              </a:solidFill>
              <a:cs typeface="Times New Roman" panose="02020603050405020304" pitchFamily="18" charset="0"/>
            </a:endParaRPr>
          </a:p>
        </p:txBody>
      </p:sp>
    </p:spTree>
    <p:extLst>
      <p:ext uri="{BB962C8B-B14F-4D97-AF65-F5344CB8AC3E}">
        <p14:creationId xmlns:p14="http://schemas.microsoft.com/office/powerpoint/2010/main" val="166336506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B0CCA1-BE37-8502-F8D9-A4A78EFFD0EB}"/>
              </a:ext>
            </a:extLst>
          </p:cNvPr>
          <p:cNvSpPr>
            <a:spLocks noGrp="1"/>
          </p:cNvSpPr>
          <p:nvPr>
            <p:ph type="title"/>
          </p:nvPr>
        </p:nvSpPr>
        <p:spPr>
          <a:xfrm>
            <a:off x="3004592" y="489248"/>
            <a:ext cx="6408712" cy="531707"/>
          </a:xfrm>
        </p:spPr>
        <p:txBody>
          <a:bodyPr/>
          <a:lstStyle/>
          <a:p>
            <a:r>
              <a:rPr lang="en-IE" sz="2800" dirty="0">
                <a:ea typeface="ＭＳ Ｐゴシック" panose="020B0600070205080204" pitchFamily="34" charset="-128"/>
              </a:rPr>
              <a:t>Subjectivity in Managing Failure Modes</a:t>
            </a:r>
            <a:endParaRPr lang="en-US" sz="2800" dirty="0">
              <a:ea typeface="ＭＳ Ｐゴシック" panose="020B0600070205080204" pitchFamily="34" charset="-128"/>
            </a:endParaRPr>
          </a:p>
        </p:txBody>
      </p:sp>
      <p:sp>
        <p:nvSpPr>
          <p:cNvPr id="14" name="Slide Number Placeholder 5">
            <a:extLst>
              <a:ext uri="{FF2B5EF4-FFF2-40B4-BE49-F238E27FC236}">
                <a16:creationId xmlns:a16="http://schemas.microsoft.com/office/drawing/2014/main" id="{6ED8FD3A-D839-F044-AB4B-AD6A5C74C949}"/>
              </a:ext>
            </a:extLst>
          </p:cNvPr>
          <p:cNvSpPr txBox="1">
            <a:spLocks/>
          </p:cNvSpPr>
          <p:nvPr/>
        </p:nvSpPr>
        <p:spPr bwMode="gray">
          <a:xfrm>
            <a:off x="4113530" y="5966461"/>
            <a:ext cx="15240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20" eaLnBrk="1" hangingPunct="1">
              <a:lnSpc>
                <a:spcPct val="100000"/>
              </a:lnSpc>
              <a:buClrTx/>
              <a:buSzTx/>
            </a:pPr>
            <a:fld id="{67DE4836-ABAE-2E4F-A89C-F4E45E8F0D8D}" type="slidenum">
              <a:rPr lang="en-US" altLang="en-US" sz="800" dirty="0">
                <a:solidFill>
                  <a:srgbClr val="E7E6E6"/>
                </a:solidFill>
                <a:cs typeface="+mn-cs"/>
              </a:rPr>
              <a:pPr algn="ctr" defTabSz="731520" eaLnBrk="1" hangingPunct="1">
                <a:lnSpc>
                  <a:spcPct val="100000"/>
                </a:lnSpc>
                <a:buClrTx/>
                <a:buSzTx/>
              </a:pPr>
              <a:t>49</a:t>
            </a:fld>
            <a:endParaRPr lang="en-US" altLang="en-US" sz="800" dirty="0">
              <a:solidFill>
                <a:srgbClr val="E7E6E6"/>
              </a:solidFill>
              <a:cs typeface="+mn-cs"/>
            </a:endParaRPr>
          </a:p>
        </p:txBody>
      </p:sp>
      <p:sp>
        <p:nvSpPr>
          <p:cNvPr id="15" name="Slide Number Placeholder 3">
            <a:extLst>
              <a:ext uri="{FF2B5EF4-FFF2-40B4-BE49-F238E27FC236}">
                <a16:creationId xmlns:a16="http://schemas.microsoft.com/office/drawing/2014/main" id="{FD13274B-56AD-0644-AC1F-472CD0DA35EE}"/>
              </a:ext>
            </a:extLst>
          </p:cNvPr>
          <p:cNvSpPr txBox="1">
            <a:spLocks/>
          </p:cNvSpPr>
          <p:nvPr/>
        </p:nvSpPr>
        <p:spPr bwMode="auto">
          <a:xfrm>
            <a:off x="7763511" y="6080761"/>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20" eaLnBrk="1" hangingPunct="1">
              <a:lnSpc>
                <a:spcPct val="100000"/>
              </a:lnSpc>
              <a:buClrTx/>
              <a:buSzTx/>
            </a:pPr>
            <a:fld id="{EA2A0515-548C-EF43-B07E-8D1743A45A1B}" type="slidenum">
              <a:rPr lang="en-US" altLang="en-US" sz="960" dirty="0">
                <a:solidFill>
                  <a:srgbClr val="595959"/>
                </a:solidFill>
                <a:cs typeface="+mn-cs"/>
              </a:rPr>
              <a:pPr algn="ctr" defTabSz="731520" eaLnBrk="1" hangingPunct="1">
                <a:lnSpc>
                  <a:spcPct val="100000"/>
                </a:lnSpc>
                <a:buClrTx/>
                <a:buSzTx/>
              </a:pPr>
              <a:t>49</a:t>
            </a:fld>
            <a:endParaRPr lang="en-US" altLang="en-US" sz="960" dirty="0">
              <a:solidFill>
                <a:srgbClr val="595959"/>
              </a:solidFill>
              <a:cs typeface="+mn-cs"/>
            </a:endParaRPr>
          </a:p>
        </p:txBody>
      </p:sp>
      <p:pic>
        <p:nvPicPr>
          <p:cNvPr id="26" name="Picture 5">
            <a:extLst>
              <a:ext uri="{FF2B5EF4-FFF2-40B4-BE49-F238E27FC236}">
                <a16:creationId xmlns:a16="http://schemas.microsoft.com/office/drawing/2014/main" id="{130B2368-AAB0-B75C-81FA-0694DA1E0B51}"/>
              </a:ext>
            </a:extLst>
          </p:cNvPr>
          <p:cNvPicPr>
            <a:picLocks noChangeAspect="1"/>
          </p:cNvPicPr>
          <p:nvPr/>
        </p:nvPicPr>
        <p:blipFill>
          <a:blip r:embed="rId2"/>
          <a:stretch>
            <a:fillRect/>
          </a:stretch>
        </p:blipFill>
        <p:spPr>
          <a:xfrm>
            <a:off x="5271932" y="2768034"/>
            <a:ext cx="3997356" cy="2553567"/>
          </a:xfrm>
          <a:prstGeom prst="rect">
            <a:avLst/>
          </a:prstGeom>
        </p:spPr>
      </p:pic>
      <p:sp>
        <p:nvSpPr>
          <p:cNvPr id="27" name="TextBox 6">
            <a:extLst>
              <a:ext uri="{FF2B5EF4-FFF2-40B4-BE49-F238E27FC236}">
                <a16:creationId xmlns:a16="http://schemas.microsoft.com/office/drawing/2014/main" id="{DE588C18-1C14-ECE7-3A08-E27705E2B83E}"/>
              </a:ext>
            </a:extLst>
          </p:cNvPr>
          <p:cNvSpPr txBox="1"/>
          <p:nvPr/>
        </p:nvSpPr>
        <p:spPr>
          <a:xfrm>
            <a:off x="1492424" y="2433464"/>
            <a:ext cx="2438742" cy="338554"/>
          </a:xfrm>
          <a:prstGeom prst="rect">
            <a:avLst/>
          </a:prstGeom>
          <a:noFill/>
        </p:spPr>
        <p:txBody>
          <a:bodyPr wrap="square" rtlCol="0">
            <a:spAutoFit/>
          </a:bodyPr>
          <a:lstStyle/>
          <a:p>
            <a:pPr algn="ctr" defTabSz="731520" eaLnBrk="0">
              <a:lnSpc>
                <a:spcPct val="100000"/>
              </a:lnSpc>
              <a:buClrTx/>
              <a:buSzTx/>
            </a:pPr>
            <a:r>
              <a:rPr lang="en-US" sz="1600" dirty="0">
                <a:solidFill>
                  <a:prstClr val="black"/>
                </a:solidFill>
                <a:latin typeface="Calibri" panose="020F0502020204030204" pitchFamily="34" charset="0"/>
                <a:cs typeface="+mn-cs"/>
              </a:rPr>
              <a:t>Risk Matrix, (S x O)</a:t>
            </a:r>
          </a:p>
        </p:txBody>
      </p:sp>
      <p:sp>
        <p:nvSpPr>
          <p:cNvPr id="28" name="TextBox 21">
            <a:extLst>
              <a:ext uri="{FF2B5EF4-FFF2-40B4-BE49-F238E27FC236}">
                <a16:creationId xmlns:a16="http://schemas.microsoft.com/office/drawing/2014/main" id="{69854B5C-82B8-098B-74CF-5D3CB9882AB3}"/>
              </a:ext>
            </a:extLst>
          </p:cNvPr>
          <p:cNvSpPr txBox="1"/>
          <p:nvPr/>
        </p:nvSpPr>
        <p:spPr>
          <a:xfrm>
            <a:off x="5581577" y="2433464"/>
            <a:ext cx="4191767" cy="338554"/>
          </a:xfrm>
          <a:prstGeom prst="rect">
            <a:avLst/>
          </a:prstGeom>
          <a:noFill/>
        </p:spPr>
        <p:txBody>
          <a:bodyPr wrap="square" rtlCol="0">
            <a:spAutoFit/>
          </a:bodyPr>
          <a:lstStyle/>
          <a:p>
            <a:pPr algn="ctr" defTabSz="731520" eaLnBrk="0">
              <a:lnSpc>
                <a:spcPct val="100000"/>
              </a:lnSpc>
              <a:buClrTx/>
              <a:buSzTx/>
            </a:pPr>
            <a:r>
              <a:rPr lang="en-US" sz="1600" dirty="0">
                <a:solidFill>
                  <a:prstClr val="black"/>
                </a:solidFill>
                <a:latin typeface="Calibri" panose="020F0502020204030204" pitchFamily="34" charset="0"/>
                <a:cs typeface="+mn-cs"/>
              </a:rPr>
              <a:t>Risk Priority Number, (S x O x D)</a:t>
            </a:r>
          </a:p>
        </p:txBody>
      </p:sp>
      <p:sp>
        <p:nvSpPr>
          <p:cNvPr id="3" name="Rectangle 1026">
            <a:extLst>
              <a:ext uri="{FF2B5EF4-FFF2-40B4-BE49-F238E27FC236}">
                <a16:creationId xmlns:a16="http://schemas.microsoft.com/office/drawing/2014/main" id="{DDDC64F0-BD05-C08F-E75E-3207E4F6EC93}"/>
              </a:ext>
            </a:extLst>
          </p:cNvPr>
          <p:cNvSpPr>
            <a:spLocks noGrp="1" noChangeArrowheads="1"/>
          </p:cNvSpPr>
          <p:nvPr>
            <p:ph type="body" idx="1"/>
          </p:nvPr>
        </p:nvSpPr>
        <p:spPr>
          <a:xfrm>
            <a:off x="322453" y="1353344"/>
            <a:ext cx="9106154" cy="1010611"/>
          </a:xfrm>
        </p:spPr>
        <p:txBody>
          <a:bodyPr>
            <a:normAutofit/>
          </a:bodyPr>
          <a:lstStyle/>
          <a:p>
            <a:pPr marL="0" indent="0" eaLnBrk="1" hangingPunct="1">
              <a:buNone/>
            </a:pPr>
            <a:r>
              <a:rPr lang="de-DE" sz="1600" dirty="0">
                <a:solidFill>
                  <a:srgbClr val="002060"/>
                </a:solidFill>
                <a:latin typeface="Arial" charset="0"/>
                <a:cs typeface="Arial" charset="0"/>
              </a:rPr>
              <a:t>Consider a Risk Assessment where six different Failure Modes all have the same RPN – 81.</a:t>
            </a:r>
          </a:p>
          <a:p>
            <a:pPr marL="0" indent="0" eaLnBrk="1" hangingPunct="1">
              <a:buNone/>
            </a:pPr>
            <a:r>
              <a:rPr lang="de-DE" sz="1600" dirty="0">
                <a:solidFill>
                  <a:srgbClr val="002060"/>
                </a:solidFill>
                <a:latin typeface="Arial" charset="0"/>
                <a:cs typeface="Arial" charset="0"/>
              </a:rPr>
              <a:t>Presenting the Failure Modes </a:t>
            </a:r>
            <a:r>
              <a:rPr lang="de-DE" sz="1600" u="sng" dirty="0">
                <a:solidFill>
                  <a:srgbClr val="002060"/>
                </a:solidFill>
                <a:latin typeface="Arial" charset="0"/>
                <a:cs typeface="Arial" charset="0"/>
              </a:rPr>
              <a:t>visually</a:t>
            </a:r>
            <a:r>
              <a:rPr lang="de-DE" sz="1600" dirty="0">
                <a:solidFill>
                  <a:srgbClr val="002060"/>
                </a:solidFill>
                <a:latin typeface="Arial" charset="0"/>
                <a:cs typeface="Arial" charset="0"/>
              </a:rPr>
              <a:t>, using the matrices shown below, </a:t>
            </a:r>
            <a:r>
              <a:rPr lang="en-IE" sz="1600" dirty="0">
                <a:solidFill>
                  <a:srgbClr val="002060"/>
                </a:solidFill>
                <a:latin typeface="Arial" charset="0"/>
                <a:cs typeface="Arial" charset="0"/>
              </a:rPr>
              <a:t>is a useful way to </a:t>
            </a:r>
            <a:r>
              <a:rPr lang="en-US" altLang="en-US" sz="1600" dirty="0">
                <a:solidFill>
                  <a:srgbClr val="002060"/>
                </a:solidFill>
                <a:latin typeface="Arial" charset="0"/>
                <a:cs typeface="Arial" charset="0"/>
              </a:rPr>
              <a:t>differentiate between Failure Modes, and, thus, to prioritize their risk control </a:t>
            </a:r>
            <a:r>
              <a:rPr lang="en-IE" altLang="en-US" sz="1600" dirty="0">
                <a:solidFill>
                  <a:srgbClr val="002060"/>
                </a:solidFill>
                <a:latin typeface="Arial" charset="0"/>
                <a:cs typeface="Arial" charset="0"/>
              </a:rPr>
              <a:t>activities.  </a:t>
            </a:r>
            <a:endParaRPr lang="de-DE" sz="1600" b="0" dirty="0">
              <a:solidFill>
                <a:srgbClr val="002060"/>
              </a:solidFill>
              <a:cs typeface="Times New Roman" panose="02020603050405020304" pitchFamily="18" charset="0"/>
            </a:endParaRPr>
          </a:p>
        </p:txBody>
      </p:sp>
      <p:graphicFrame>
        <p:nvGraphicFramePr>
          <p:cNvPr id="7" name="Content Placeholder 8">
            <a:extLst>
              <a:ext uri="{FF2B5EF4-FFF2-40B4-BE49-F238E27FC236}">
                <a16:creationId xmlns:a16="http://schemas.microsoft.com/office/drawing/2014/main" id="{9733061D-D190-8915-087C-F108BC0F254D}"/>
              </a:ext>
            </a:extLst>
          </p:cNvPr>
          <p:cNvGraphicFramePr>
            <a:graphicFrameLocks/>
          </p:cNvGraphicFramePr>
          <p:nvPr/>
        </p:nvGraphicFramePr>
        <p:xfrm>
          <a:off x="340296" y="2793504"/>
          <a:ext cx="4061612" cy="2592286"/>
        </p:xfrm>
        <a:graphic>
          <a:graphicData uri="http://schemas.openxmlformats.org/drawingml/2006/table">
            <a:tbl>
              <a:tblPr/>
              <a:tblGrid>
                <a:gridCol w="317312">
                  <a:extLst>
                    <a:ext uri="{9D8B030D-6E8A-4147-A177-3AD203B41FA5}">
                      <a16:colId xmlns:a16="http://schemas.microsoft.com/office/drawing/2014/main" val="20000"/>
                    </a:ext>
                  </a:extLst>
                </a:gridCol>
                <a:gridCol w="761552">
                  <a:extLst>
                    <a:ext uri="{9D8B030D-6E8A-4147-A177-3AD203B41FA5}">
                      <a16:colId xmlns:a16="http://schemas.microsoft.com/office/drawing/2014/main" val="20001"/>
                    </a:ext>
                  </a:extLst>
                </a:gridCol>
                <a:gridCol w="571164">
                  <a:extLst>
                    <a:ext uri="{9D8B030D-6E8A-4147-A177-3AD203B41FA5}">
                      <a16:colId xmlns:a16="http://schemas.microsoft.com/office/drawing/2014/main" val="20002"/>
                    </a:ext>
                  </a:extLst>
                </a:gridCol>
                <a:gridCol w="571164">
                  <a:extLst>
                    <a:ext uri="{9D8B030D-6E8A-4147-A177-3AD203B41FA5}">
                      <a16:colId xmlns:a16="http://schemas.microsoft.com/office/drawing/2014/main" val="20003"/>
                    </a:ext>
                  </a:extLst>
                </a:gridCol>
                <a:gridCol w="634628">
                  <a:extLst>
                    <a:ext uri="{9D8B030D-6E8A-4147-A177-3AD203B41FA5}">
                      <a16:colId xmlns:a16="http://schemas.microsoft.com/office/drawing/2014/main" val="20004"/>
                    </a:ext>
                  </a:extLst>
                </a:gridCol>
                <a:gridCol w="571164">
                  <a:extLst>
                    <a:ext uri="{9D8B030D-6E8A-4147-A177-3AD203B41FA5}">
                      <a16:colId xmlns:a16="http://schemas.microsoft.com/office/drawing/2014/main" val="20005"/>
                    </a:ext>
                  </a:extLst>
                </a:gridCol>
                <a:gridCol w="634628">
                  <a:extLst>
                    <a:ext uri="{9D8B030D-6E8A-4147-A177-3AD203B41FA5}">
                      <a16:colId xmlns:a16="http://schemas.microsoft.com/office/drawing/2014/main" val="20006"/>
                    </a:ext>
                  </a:extLst>
                </a:gridCol>
              </a:tblGrid>
              <a:tr h="345638">
                <a:tc gridSpan="2">
                  <a:txBody>
                    <a:bodyPr/>
                    <a:lstStyle/>
                    <a:p>
                      <a:pPr marL="0" marR="0">
                        <a:spcBef>
                          <a:spcPts val="900"/>
                        </a:spcBef>
                        <a:spcAft>
                          <a:spcPts val="300"/>
                        </a:spcAft>
                      </a:pPr>
                      <a:br>
                        <a:rPr lang="en-US" sz="900" dirty="0">
                          <a:latin typeface="Arial"/>
                          <a:ea typeface="Times New Roman"/>
                          <a:cs typeface="Times New Roman"/>
                        </a:rPr>
                      </a:br>
                      <a:endParaRPr lang="en-US" sz="900" dirty="0">
                        <a:latin typeface="Arial"/>
                        <a:ea typeface="Times New Roman"/>
                        <a:cs typeface="Times New Roman"/>
                      </a:endParaRPr>
                    </a:p>
                  </a:txBody>
                  <a:tcPr marL="11912" marR="11912" marT="0" marB="0">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gridSpan="5">
                  <a:txBody>
                    <a:bodyPr/>
                    <a:lstStyle/>
                    <a:p>
                      <a:pPr marL="0" marR="0" algn="ctr">
                        <a:spcBef>
                          <a:spcPts val="600"/>
                        </a:spcBef>
                        <a:spcAft>
                          <a:spcPts val="600"/>
                        </a:spcAft>
                      </a:pPr>
                      <a:r>
                        <a:rPr lang="en-US" sz="900" b="1" dirty="0">
                          <a:solidFill>
                            <a:schemeClr val="bg1"/>
                          </a:solidFill>
                          <a:latin typeface="Arial"/>
                          <a:ea typeface="Times New Roman"/>
                          <a:cs typeface="Arial"/>
                        </a:rPr>
                        <a:t>Likelihood</a:t>
                      </a:r>
                      <a:r>
                        <a:rPr lang="en-US" sz="900" b="1" baseline="0" dirty="0">
                          <a:solidFill>
                            <a:schemeClr val="bg1"/>
                          </a:solidFill>
                          <a:latin typeface="Arial"/>
                          <a:ea typeface="Times New Roman"/>
                          <a:cs typeface="Arial"/>
                        </a:rPr>
                        <a:t> of Occurrence</a:t>
                      </a:r>
                      <a:endParaRPr lang="en-US" sz="900" dirty="0">
                        <a:solidFill>
                          <a:schemeClr val="bg1"/>
                        </a:solidFill>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18458">
                <a:tc>
                  <a:txBody>
                    <a:bodyPr/>
                    <a:lstStyle/>
                    <a:p>
                      <a:pPr marL="71755" marR="71755" algn="ctr">
                        <a:spcBef>
                          <a:spcPts val="900"/>
                        </a:spcBef>
                        <a:spcAft>
                          <a:spcPts val="300"/>
                        </a:spcAft>
                      </a:pPr>
                      <a:endParaRPr lang="en-US" sz="900">
                        <a:solidFill>
                          <a:srgbClr val="FFFFFF"/>
                        </a:solidFill>
                        <a:latin typeface="Arial"/>
                        <a:ea typeface="Times New Roman"/>
                        <a:cs typeface="Arial"/>
                      </a:endParaRPr>
                    </a:p>
                  </a:txBody>
                  <a:tcPr marL="11912" marR="11912" marT="0" marB="0" vert="vert27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spcBef>
                          <a:spcPts val="900"/>
                        </a:spcBef>
                        <a:spcAft>
                          <a:spcPts val="300"/>
                        </a:spcAft>
                      </a:pPr>
                      <a:endParaRPr lang="en-US" sz="900">
                        <a:solidFill>
                          <a:srgbClr val="000000"/>
                        </a:solidFill>
                        <a:latin typeface="Arial"/>
                        <a:ea typeface="Times New Roman"/>
                        <a:cs typeface="Arial"/>
                      </a:endParaRPr>
                    </a:p>
                  </a:txBody>
                  <a:tcPr marL="11912" marR="11912"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1</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Remote</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3</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Unlikely</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5</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Occasional</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7</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Likely</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9</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Frequent</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45638">
                <a:tc rowSpan="5">
                  <a:txBody>
                    <a:bodyPr/>
                    <a:lstStyle/>
                    <a:p>
                      <a:pPr marL="0" marR="0" algn="ctr" defTabSz="914400" rtl="0" eaLnBrk="1" latinLnBrk="0" hangingPunct="1">
                        <a:spcBef>
                          <a:spcPts val="600"/>
                        </a:spcBef>
                        <a:spcAft>
                          <a:spcPts val="600"/>
                        </a:spcAft>
                      </a:pPr>
                      <a:r>
                        <a:rPr lang="en-US" sz="900" b="1" kern="1200" dirty="0">
                          <a:solidFill>
                            <a:schemeClr val="bg1"/>
                          </a:solidFill>
                          <a:latin typeface="Arial"/>
                          <a:ea typeface="Times New Roman"/>
                          <a:cs typeface="Arial"/>
                        </a:rPr>
                        <a:t>Severity</a:t>
                      </a:r>
                    </a:p>
                  </a:txBody>
                  <a:tcPr marL="11912" marR="1191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9</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Critical</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r>
                        <a:rPr lang="en-US" sz="900" dirty="0">
                          <a:latin typeface="Arial"/>
                          <a:ea typeface="Times New Roman"/>
                          <a:cs typeface="Times New Roman"/>
                        </a:rPr>
                        <a:t>9</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27</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45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63</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81</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2"/>
                  </a:ext>
                </a:extLst>
              </a:tr>
              <a:tr h="345638">
                <a:tc vMerge="1">
                  <a:txBody>
                    <a:bodyPr/>
                    <a:lstStyle/>
                    <a:p>
                      <a:endParaRPr lang="en-US"/>
                    </a:p>
                  </a:txBody>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7</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Major</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r>
                        <a:rPr lang="en-US" sz="900" dirty="0">
                          <a:latin typeface="Arial"/>
                          <a:ea typeface="Times New Roman"/>
                          <a:cs typeface="Times New Roman"/>
                        </a:rPr>
                        <a:t>7</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21</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35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49</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63</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3"/>
                  </a:ext>
                </a:extLst>
              </a:tr>
              <a:tr h="345638">
                <a:tc vMerge="1">
                  <a:txBody>
                    <a:bodyPr/>
                    <a:lstStyle/>
                    <a:p>
                      <a:endParaRPr lang="en-US"/>
                    </a:p>
                  </a:txBody>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5</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Moderate</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r>
                        <a:rPr lang="en-US" sz="900" dirty="0">
                          <a:latin typeface="Arial"/>
                          <a:ea typeface="Times New Roman"/>
                          <a:cs typeface="Times New Roman"/>
                        </a:rPr>
                        <a:t>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15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25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35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45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4"/>
                  </a:ext>
                </a:extLst>
              </a:tr>
              <a:tr h="345638">
                <a:tc vMerge="1">
                  <a:txBody>
                    <a:bodyPr/>
                    <a:lstStyle/>
                    <a:p>
                      <a:endParaRPr lang="en-US"/>
                    </a:p>
                  </a:txBody>
                  <a:tcPr/>
                </a:tc>
                <a:tc>
                  <a:txBody>
                    <a:bodyPr/>
                    <a:lstStyle/>
                    <a:p>
                      <a:pPr marL="0" marR="0" algn="ctr">
                        <a:spcBef>
                          <a:spcPts val="600"/>
                        </a:spcBef>
                        <a:spcAft>
                          <a:spcPts val="0"/>
                        </a:spcAft>
                      </a:pPr>
                      <a:r>
                        <a:rPr lang="en-US" sz="900" b="1" dirty="0">
                          <a:solidFill>
                            <a:srgbClr val="000000"/>
                          </a:solidFill>
                          <a:latin typeface="Arial"/>
                          <a:ea typeface="Times New Roman"/>
                          <a:cs typeface="Arial"/>
                        </a:rPr>
                        <a:t>3</a:t>
                      </a:r>
                      <a:endParaRPr lang="en-US" sz="900" b="0" dirty="0">
                        <a:solidFill>
                          <a:srgbClr val="000000"/>
                        </a:solidFill>
                        <a:latin typeface="Arial"/>
                        <a:ea typeface="Times New Roman"/>
                        <a:cs typeface="Arial"/>
                      </a:endParaRPr>
                    </a:p>
                    <a:p>
                      <a:pPr marL="0" marR="0" algn="ctr">
                        <a:spcBef>
                          <a:spcPts val="0"/>
                        </a:spcBef>
                        <a:spcAft>
                          <a:spcPts val="0"/>
                        </a:spcAft>
                      </a:pPr>
                      <a:r>
                        <a:rPr lang="en-US" sz="900" dirty="0">
                          <a:solidFill>
                            <a:srgbClr val="000000"/>
                          </a:solidFill>
                          <a:latin typeface="Arial"/>
                          <a:ea typeface="Times New Roman"/>
                          <a:cs typeface="Arial"/>
                        </a:rPr>
                        <a:t>Minor</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r>
                        <a:rPr lang="en-US" sz="900" dirty="0">
                          <a:latin typeface="Arial"/>
                          <a:ea typeface="Times New Roman"/>
                          <a:cs typeface="Times New Roman"/>
                        </a:rPr>
                        <a:t>3</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9</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15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21</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27</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5"/>
                  </a:ext>
                </a:extLst>
              </a:tr>
              <a:tr h="345638">
                <a:tc vMerge="1">
                  <a:txBody>
                    <a:bodyPr/>
                    <a:lstStyle/>
                    <a:p>
                      <a:endParaRPr lang="en-US"/>
                    </a:p>
                  </a:txBody>
                  <a:tcPr/>
                </a:tc>
                <a:tc>
                  <a:txBody>
                    <a:bodyPr/>
                    <a:lstStyle/>
                    <a:p>
                      <a:pPr marL="0" marR="0" algn="ctr">
                        <a:spcBef>
                          <a:spcPts val="600"/>
                        </a:spcBef>
                        <a:spcAft>
                          <a:spcPts val="600"/>
                        </a:spcAft>
                      </a:pPr>
                      <a:r>
                        <a:rPr lang="en-US" sz="900" b="1" dirty="0">
                          <a:solidFill>
                            <a:srgbClr val="000000"/>
                          </a:solidFill>
                          <a:latin typeface="Arial"/>
                          <a:ea typeface="Times New Roman"/>
                          <a:cs typeface="Arial"/>
                        </a:rPr>
                        <a:t>1</a:t>
                      </a:r>
                      <a:br>
                        <a:rPr lang="en-US" sz="900" dirty="0">
                          <a:solidFill>
                            <a:srgbClr val="000000"/>
                          </a:solidFill>
                          <a:latin typeface="Arial"/>
                          <a:ea typeface="Times New Roman"/>
                          <a:cs typeface="Arial"/>
                        </a:rPr>
                      </a:br>
                      <a:r>
                        <a:rPr lang="en-US" sz="900" dirty="0">
                          <a:solidFill>
                            <a:srgbClr val="000000"/>
                          </a:solidFill>
                          <a:latin typeface="Arial"/>
                          <a:ea typeface="Times New Roman"/>
                          <a:cs typeface="Arial"/>
                        </a:rPr>
                        <a:t>Negligible</a:t>
                      </a:r>
                      <a:endParaRPr lang="en-US" sz="900" dirty="0">
                        <a:latin typeface="Arial"/>
                        <a:ea typeface="Times New Roman"/>
                        <a:cs typeface="Times New Roman"/>
                      </a:endParaRP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900"/>
                        </a:spcBef>
                        <a:spcAft>
                          <a:spcPts val="300"/>
                        </a:spcAft>
                      </a:pPr>
                      <a:r>
                        <a:rPr lang="en-US" sz="900" dirty="0">
                          <a:latin typeface="Arial"/>
                          <a:ea typeface="Times New Roman"/>
                          <a:cs typeface="Times New Roman"/>
                        </a:rPr>
                        <a:t>1</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3</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5</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7</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FF00"/>
                    </a:solidFill>
                  </a:tcPr>
                </a:tc>
                <a:tc>
                  <a:txBody>
                    <a:bodyPr/>
                    <a:lstStyle/>
                    <a:p>
                      <a:pPr marL="0" marR="0" algn="ctr">
                        <a:spcBef>
                          <a:spcPts val="900"/>
                        </a:spcBef>
                        <a:spcAft>
                          <a:spcPts val="300"/>
                        </a:spcAft>
                      </a:pPr>
                      <a:r>
                        <a:rPr lang="en-US" sz="900" b="0" dirty="0">
                          <a:solidFill>
                            <a:schemeClr val="tx1"/>
                          </a:solidFill>
                          <a:latin typeface="Arial"/>
                          <a:ea typeface="Times New Roman"/>
                          <a:cs typeface="Times New Roman"/>
                        </a:rPr>
                        <a:t>9</a:t>
                      </a:r>
                    </a:p>
                  </a:txBody>
                  <a:tcPr marL="11912" marR="11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6"/>
                  </a:ext>
                </a:extLst>
              </a:tr>
            </a:tbl>
          </a:graphicData>
        </a:graphic>
      </p:graphicFrame>
      <p:sp>
        <p:nvSpPr>
          <p:cNvPr id="8" name="Oval 1">
            <a:extLst>
              <a:ext uri="{FF2B5EF4-FFF2-40B4-BE49-F238E27FC236}">
                <a16:creationId xmlns:a16="http://schemas.microsoft.com/office/drawing/2014/main" id="{048CF1B7-85FB-1CEF-9281-2EDE4A5905FB}"/>
              </a:ext>
            </a:extLst>
          </p:cNvPr>
          <p:cNvSpPr>
            <a:spLocks noChangeArrowheads="1"/>
          </p:cNvSpPr>
          <p:nvPr/>
        </p:nvSpPr>
        <p:spPr bwMode="auto">
          <a:xfrm>
            <a:off x="3861502" y="4735177"/>
            <a:ext cx="504056" cy="288032"/>
          </a:xfrm>
          <a:prstGeom prst="ellipse">
            <a:avLst/>
          </a:prstGeom>
          <a:noFill/>
          <a:ln w="28575">
            <a:solidFill>
              <a:srgbClr val="3366FF"/>
            </a:solidFill>
            <a:round/>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a:defRPr/>
            </a:pPr>
            <a:endParaRPr lang="en-US" sz="4160">
              <a:solidFill>
                <a:schemeClr val="lt1"/>
              </a:solidFill>
              <a:latin typeface="+mn-lt"/>
            </a:endParaRPr>
          </a:p>
        </p:txBody>
      </p:sp>
      <p:sp>
        <p:nvSpPr>
          <p:cNvPr id="9" name="Oval 15">
            <a:extLst>
              <a:ext uri="{FF2B5EF4-FFF2-40B4-BE49-F238E27FC236}">
                <a16:creationId xmlns:a16="http://schemas.microsoft.com/office/drawing/2014/main" id="{50609804-27A4-86FC-B9C3-906BF553862E}"/>
              </a:ext>
            </a:extLst>
          </p:cNvPr>
          <p:cNvSpPr>
            <a:spLocks noChangeArrowheads="1"/>
          </p:cNvSpPr>
          <p:nvPr/>
        </p:nvSpPr>
        <p:spPr bwMode="auto">
          <a:xfrm>
            <a:off x="2038602" y="3698737"/>
            <a:ext cx="504056" cy="248425"/>
          </a:xfrm>
          <a:prstGeom prst="ellipse">
            <a:avLst/>
          </a:prstGeom>
          <a:noFill/>
          <a:ln w="28575">
            <a:solidFill>
              <a:srgbClr val="3366FF"/>
            </a:solidFill>
            <a:round/>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a:defRPr/>
            </a:pPr>
            <a:endParaRPr lang="en-US" sz="4160">
              <a:solidFill>
                <a:schemeClr val="lt1"/>
              </a:solidFill>
              <a:latin typeface="+mn-lt"/>
            </a:endParaRPr>
          </a:p>
        </p:txBody>
      </p:sp>
      <p:sp>
        <p:nvSpPr>
          <p:cNvPr id="13" name="Oval 15">
            <a:extLst>
              <a:ext uri="{FF2B5EF4-FFF2-40B4-BE49-F238E27FC236}">
                <a16:creationId xmlns:a16="http://schemas.microsoft.com/office/drawing/2014/main" id="{47E3523E-DCF1-38EC-8D40-FF5FAE8C0DDB}"/>
              </a:ext>
            </a:extLst>
          </p:cNvPr>
          <p:cNvSpPr>
            <a:spLocks noChangeArrowheads="1"/>
          </p:cNvSpPr>
          <p:nvPr/>
        </p:nvSpPr>
        <p:spPr bwMode="auto">
          <a:xfrm>
            <a:off x="3796680" y="3697207"/>
            <a:ext cx="504056" cy="248425"/>
          </a:xfrm>
          <a:prstGeom prst="ellipse">
            <a:avLst/>
          </a:prstGeom>
          <a:noFill/>
          <a:ln w="28575">
            <a:solidFill>
              <a:srgbClr val="3366FF"/>
            </a:solidFill>
            <a:round/>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a:defRPr/>
            </a:pPr>
            <a:endParaRPr lang="en-US" sz="4160">
              <a:solidFill>
                <a:schemeClr val="lt1"/>
              </a:solidFill>
              <a:latin typeface="+mn-lt"/>
            </a:endParaRPr>
          </a:p>
        </p:txBody>
      </p:sp>
      <p:sp>
        <p:nvSpPr>
          <p:cNvPr id="17" name="Oval 1">
            <a:extLst>
              <a:ext uri="{FF2B5EF4-FFF2-40B4-BE49-F238E27FC236}">
                <a16:creationId xmlns:a16="http://schemas.microsoft.com/office/drawing/2014/main" id="{6E8A4411-FB27-DEFF-BBF6-4CD620A0958B}"/>
              </a:ext>
            </a:extLst>
          </p:cNvPr>
          <p:cNvSpPr>
            <a:spLocks noChangeArrowheads="1"/>
          </p:cNvSpPr>
          <p:nvPr/>
        </p:nvSpPr>
        <p:spPr bwMode="auto">
          <a:xfrm>
            <a:off x="3868688" y="5064473"/>
            <a:ext cx="504056" cy="321319"/>
          </a:xfrm>
          <a:prstGeom prst="ellipse">
            <a:avLst/>
          </a:prstGeom>
          <a:noFill/>
          <a:ln w="28575">
            <a:solidFill>
              <a:srgbClr val="3366FF"/>
            </a:solidFill>
            <a:round/>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a:defRPr/>
            </a:pPr>
            <a:endParaRPr lang="en-US" sz="4160">
              <a:solidFill>
                <a:schemeClr val="lt1"/>
              </a:solidFill>
              <a:latin typeface="+mn-lt"/>
            </a:endParaRPr>
          </a:p>
        </p:txBody>
      </p:sp>
      <p:sp>
        <p:nvSpPr>
          <p:cNvPr id="18" name="Oval 15">
            <a:extLst>
              <a:ext uri="{FF2B5EF4-FFF2-40B4-BE49-F238E27FC236}">
                <a16:creationId xmlns:a16="http://schemas.microsoft.com/office/drawing/2014/main" id="{6F08053F-804A-40A9-0AF2-B645DC585E11}"/>
              </a:ext>
            </a:extLst>
          </p:cNvPr>
          <p:cNvSpPr>
            <a:spLocks noChangeArrowheads="1"/>
          </p:cNvSpPr>
          <p:nvPr/>
        </p:nvSpPr>
        <p:spPr bwMode="auto">
          <a:xfrm>
            <a:off x="1492424" y="3697207"/>
            <a:ext cx="504056" cy="248425"/>
          </a:xfrm>
          <a:prstGeom prst="ellipse">
            <a:avLst/>
          </a:prstGeom>
          <a:noFill/>
          <a:ln w="28575">
            <a:solidFill>
              <a:srgbClr val="3366FF"/>
            </a:solidFill>
            <a:round/>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a:defRPr/>
            </a:pPr>
            <a:endParaRPr lang="en-US" sz="4160">
              <a:solidFill>
                <a:schemeClr val="lt1"/>
              </a:solidFill>
              <a:latin typeface="+mn-lt"/>
            </a:endParaRPr>
          </a:p>
        </p:txBody>
      </p:sp>
      <p:sp>
        <p:nvSpPr>
          <p:cNvPr id="19" name="Oval 15">
            <a:extLst>
              <a:ext uri="{FF2B5EF4-FFF2-40B4-BE49-F238E27FC236}">
                <a16:creationId xmlns:a16="http://schemas.microsoft.com/office/drawing/2014/main" id="{1F4E2063-FE3B-DCB9-0946-C0783165C1AA}"/>
              </a:ext>
            </a:extLst>
          </p:cNvPr>
          <p:cNvSpPr>
            <a:spLocks noChangeArrowheads="1"/>
          </p:cNvSpPr>
          <p:nvPr/>
        </p:nvSpPr>
        <p:spPr bwMode="auto">
          <a:xfrm>
            <a:off x="1996480" y="4737720"/>
            <a:ext cx="504056" cy="248425"/>
          </a:xfrm>
          <a:prstGeom prst="ellipse">
            <a:avLst/>
          </a:prstGeom>
          <a:noFill/>
          <a:ln w="28575">
            <a:solidFill>
              <a:srgbClr val="3366FF"/>
            </a:solidFill>
            <a:round/>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a:defRPr/>
            </a:pPr>
            <a:endParaRPr lang="en-US" sz="4160">
              <a:solidFill>
                <a:schemeClr val="lt1"/>
              </a:solidFill>
              <a:latin typeface="+mn-lt"/>
            </a:endParaRPr>
          </a:p>
        </p:txBody>
      </p:sp>
      <p:sp>
        <p:nvSpPr>
          <p:cNvPr id="4" name="Rectangle: Folded Corner 3">
            <a:extLst>
              <a:ext uri="{FF2B5EF4-FFF2-40B4-BE49-F238E27FC236}">
                <a16:creationId xmlns:a16="http://schemas.microsoft.com/office/drawing/2014/main" id="{3E34316A-6B8F-E9BD-F548-5E8FA38D99D6}"/>
              </a:ext>
            </a:extLst>
          </p:cNvPr>
          <p:cNvSpPr/>
          <p:nvPr/>
        </p:nvSpPr>
        <p:spPr bwMode="auto">
          <a:xfrm>
            <a:off x="340296" y="5609373"/>
            <a:ext cx="8928992" cy="1504611"/>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5" name="Inhaltsplatzhalter 2">
            <a:extLst>
              <a:ext uri="{FF2B5EF4-FFF2-40B4-BE49-F238E27FC236}">
                <a16:creationId xmlns:a16="http://schemas.microsoft.com/office/drawing/2014/main" id="{ECF932D3-9DC3-432E-C292-5249FF56F84B}"/>
              </a:ext>
            </a:extLst>
          </p:cNvPr>
          <p:cNvSpPr txBox="1">
            <a:spLocks/>
          </p:cNvSpPr>
          <p:nvPr/>
        </p:nvSpPr>
        <p:spPr bwMode="auto">
          <a:xfrm>
            <a:off x="448308" y="5707111"/>
            <a:ext cx="8712968" cy="1478881"/>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dk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dk1"/>
                </a:solidFill>
                <a:latin typeface="+mn-lt"/>
                <a:ea typeface="+mn-ea"/>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dk1"/>
                </a:solidFill>
                <a:latin typeface="+mn-lt"/>
                <a:ea typeface="+mn-ea"/>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9pPr>
          </a:lstStyle>
          <a:p>
            <a:pPr>
              <a:lnSpc>
                <a:spcPct val="100000"/>
              </a:lnSpc>
              <a:spcBef>
                <a:spcPts val="0"/>
              </a:spcBef>
            </a:pPr>
            <a:r>
              <a:rPr lang="en-US" altLang="en-US" sz="1400" b="0" kern="0" dirty="0">
                <a:latin typeface="Arial" charset="0"/>
                <a:cs typeface="Arial" charset="0"/>
              </a:rPr>
              <a:t>The Risk Matrix on the left shows the risks associated with 6 different Failure Modes.</a:t>
            </a:r>
          </a:p>
          <a:p>
            <a:pPr>
              <a:lnSpc>
                <a:spcPct val="100000"/>
              </a:lnSpc>
              <a:spcBef>
                <a:spcPts val="0"/>
              </a:spcBef>
            </a:pPr>
            <a:r>
              <a:rPr lang="en-US" altLang="en-US" sz="1400" b="0" kern="0" dirty="0">
                <a:latin typeface="Arial" charset="0"/>
                <a:cs typeface="Arial" charset="0"/>
              </a:rPr>
              <a:t>Each of these Failure Modes has an RPN of 81 when detectability is taken into account – on the right. </a:t>
            </a:r>
          </a:p>
          <a:p>
            <a:pPr>
              <a:lnSpc>
                <a:spcPct val="100000"/>
              </a:lnSpc>
              <a:spcBef>
                <a:spcPts val="0"/>
              </a:spcBef>
            </a:pPr>
            <a:r>
              <a:rPr lang="en-US" altLang="en-US" sz="1400" b="0" kern="0" dirty="0">
                <a:latin typeface="Arial" charset="0"/>
                <a:cs typeface="Arial" charset="0"/>
              </a:rPr>
              <a:t>Presenting the RPNs in this </a:t>
            </a:r>
            <a:r>
              <a:rPr lang="en-US" altLang="en-US" sz="1400" b="0" u="sng" kern="0" dirty="0">
                <a:latin typeface="Arial" charset="0"/>
                <a:cs typeface="Arial" charset="0"/>
              </a:rPr>
              <a:t>visual way </a:t>
            </a:r>
            <a:r>
              <a:rPr lang="en-US" altLang="en-US" sz="1400" b="0" kern="0" dirty="0">
                <a:latin typeface="Arial" charset="0"/>
                <a:cs typeface="Arial" charset="0"/>
              </a:rPr>
              <a:t>allows one to see that the RPNs of 81 are not all the same – they differ markedly in Severity, Occurrence and Detectability. </a:t>
            </a:r>
          </a:p>
          <a:p>
            <a:pPr>
              <a:lnSpc>
                <a:spcPct val="100000"/>
              </a:lnSpc>
              <a:spcBef>
                <a:spcPts val="0"/>
              </a:spcBef>
            </a:pPr>
            <a:r>
              <a:rPr lang="en-US" altLang="en-US" sz="1400" b="0" kern="0" dirty="0">
                <a:latin typeface="Arial" charset="0"/>
                <a:cs typeface="Arial" charset="0"/>
              </a:rPr>
              <a:t>This can allow one to prioritize any required risk control activities appropriately.</a:t>
            </a:r>
          </a:p>
          <a:p>
            <a:pPr>
              <a:lnSpc>
                <a:spcPct val="100000"/>
              </a:lnSpc>
              <a:spcBef>
                <a:spcPts val="0"/>
              </a:spcBef>
            </a:pPr>
            <a:r>
              <a:rPr lang="en-US" sz="1400" b="0" kern="0" dirty="0">
                <a:latin typeface="Arial" charset="0"/>
                <a:cs typeface="Arial" charset="0"/>
              </a:rPr>
              <a:t>When prioritizing risk controls on the right, consider Failure Modes with the highest </a:t>
            </a:r>
            <a:r>
              <a:rPr lang="en-US" sz="1400" b="0" i="1" kern="0" dirty="0">
                <a:latin typeface="Arial" charset="0"/>
                <a:cs typeface="Arial" charset="0"/>
              </a:rPr>
              <a:t>Risk Index </a:t>
            </a:r>
            <a:r>
              <a:rPr lang="en-US" sz="1400" b="0" kern="0" dirty="0">
                <a:latin typeface="Arial" charset="0"/>
                <a:cs typeface="Arial" charset="0"/>
              </a:rPr>
              <a:t>first.</a:t>
            </a:r>
            <a:endParaRPr lang="en-IE" sz="1400" b="0" kern="0" dirty="0">
              <a:latin typeface="Arial" charset="0"/>
              <a:cs typeface="Arial" charset="0"/>
            </a:endParaRPr>
          </a:p>
          <a:p>
            <a:pPr>
              <a:lnSpc>
                <a:spcPct val="100000"/>
              </a:lnSpc>
              <a:spcBef>
                <a:spcPts val="0"/>
              </a:spcBef>
            </a:pPr>
            <a:endParaRPr lang="en-US" altLang="en-US" sz="1400" b="0" kern="0" dirty="0">
              <a:latin typeface="Arial" charset="0"/>
              <a:cs typeface="Arial" charset="0"/>
            </a:endParaRPr>
          </a:p>
          <a:p>
            <a:pPr>
              <a:lnSpc>
                <a:spcPct val="100000"/>
              </a:lnSpc>
              <a:spcBef>
                <a:spcPts val="0"/>
              </a:spcBef>
            </a:pPr>
            <a:endParaRPr lang="en-IE" sz="1400" b="0" kern="0" dirty="0">
              <a:latin typeface="Arial" charset="0"/>
              <a:cs typeface="Arial" charset="0"/>
            </a:endParaRPr>
          </a:p>
        </p:txBody>
      </p:sp>
      <p:sp>
        <p:nvSpPr>
          <p:cNvPr id="12" name="Oval 11">
            <a:extLst>
              <a:ext uri="{FF2B5EF4-FFF2-40B4-BE49-F238E27FC236}">
                <a16:creationId xmlns:a16="http://schemas.microsoft.com/office/drawing/2014/main" id="{C08D9652-B23B-F507-0C66-C9C06D7C12F9}"/>
              </a:ext>
            </a:extLst>
          </p:cNvPr>
          <p:cNvSpPr/>
          <p:nvPr/>
        </p:nvSpPr>
        <p:spPr bwMode="auto">
          <a:xfrm>
            <a:off x="5668154" y="4593704"/>
            <a:ext cx="294324" cy="216024"/>
          </a:xfrm>
          <a:prstGeom prst="ellipse">
            <a:avLst/>
          </a:prstGeom>
          <a:noFill/>
          <a:ln w="28575" cap="flat" cmpd="sng" algn="ctr">
            <a:solidFill>
              <a:schemeClr val="accent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a:ln w="28575">
                <a:solidFill>
                  <a:schemeClr val="tx1"/>
                </a:solidFill>
              </a:ln>
              <a:noFill/>
              <a:effectLst/>
              <a:latin typeface="Arial" charset="0"/>
              <a:cs typeface="Lucida Sans Unicode" charset="0"/>
            </a:endParaRPr>
          </a:p>
        </p:txBody>
      </p:sp>
      <p:sp>
        <p:nvSpPr>
          <p:cNvPr id="16" name="Oval 15">
            <a:extLst>
              <a:ext uri="{FF2B5EF4-FFF2-40B4-BE49-F238E27FC236}">
                <a16:creationId xmlns:a16="http://schemas.microsoft.com/office/drawing/2014/main" id="{30757734-6601-B3A8-DF20-175555C507B1}"/>
              </a:ext>
            </a:extLst>
          </p:cNvPr>
          <p:cNvSpPr/>
          <p:nvPr/>
        </p:nvSpPr>
        <p:spPr bwMode="auto">
          <a:xfrm>
            <a:off x="5668888" y="4017640"/>
            <a:ext cx="294324" cy="216024"/>
          </a:xfrm>
          <a:prstGeom prst="ellipse">
            <a:avLst/>
          </a:prstGeom>
          <a:noFill/>
          <a:ln w="28575" cap="flat" cmpd="sng" algn="ctr">
            <a:solidFill>
              <a:schemeClr val="accent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a:ln w="28575">
                <a:solidFill>
                  <a:schemeClr val="tx1"/>
                </a:solidFill>
              </a:ln>
              <a:noFill/>
              <a:effectLst/>
              <a:latin typeface="Arial" charset="0"/>
              <a:cs typeface="Lucida Sans Unicode" charset="0"/>
            </a:endParaRPr>
          </a:p>
        </p:txBody>
      </p:sp>
      <p:sp>
        <p:nvSpPr>
          <p:cNvPr id="20" name="Oval 19">
            <a:extLst>
              <a:ext uri="{FF2B5EF4-FFF2-40B4-BE49-F238E27FC236}">
                <a16:creationId xmlns:a16="http://schemas.microsoft.com/office/drawing/2014/main" id="{EBDAE0CC-38D3-28D6-3ADD-9E9957A6D81B}"/>
              </a:ext>
            </a:extLst>
          </p:cNvPr>
          <p:cNvSpPr/>
          <p:nvPr/>
        </p:nvSpPr>
        <p:spPr bwMode="auto">
          <a:xfrm>
            <a:off x="5668154" y="3297560"/>
            <a:ext cx="294324" cy="216024"/>
          </a:xfrm>
          <a:prstGeom prst="ellipse">
            <a:avLst/>
          </a:prstGeom>
          <a:noFill/>
          <a:ln w="28575" cap="flat" cmpd="sng" algn="ctr">
            <a:solidFill>
              <a:schemeClr val="accent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a:ln w="28575">
                <a:solidFill>
                  <a:schemeClr val="tx1"/>
                </a:solidFill>
              </a:ln>
              <a:noFill/>
              <a:effectLst/>
              <a:latin typeface="Arial" charset="0"/>
              <a:cs typeface="Lucida Sans Unicode" charset="0"/>
            </a:endParaRPr>
          </a:p>
        </p:txBody>
      </p:sp>
    </p:spTree>
    <p:extLst>
      <p:ext uri="{BB962C8B-B14F-4D97-AF65-F5344CB8AC3E}">
        <p14:creationId xmlns:p14="http://schemas.microsoft.com/office/powerpoint/2010/main" val="3438892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4592" y="633264"/>
            <a:ext cx="6512498" cy="768085"/>
          </a:xfrm>
        </p:spPr>
        <p:txBody>
          <a:bodyPr/>
          <a:lstStyle/>
          <a:p>
            <a:pPr algn="l"/>
            <a:r>
              <a:rPr lang="en-US" sz="2800" b="1" i="0" dirty="0">
                <a:effectLst/>
              </a:rPr>
              <a:t>Key </a:t>
            </a:r>
            <a:r>
              <a:rPr lang="en-US" sz="2800" dirty="0"/>
              <a:t>Points from ICH Q9(R1), cont’d</a:t>
            </a:r>
            <a:br>
              <a:rPr lang="en-US" sz="1400" b="0" i="0" dirty="0">
                <a:solidFill>
                  <a:srgbClr val="000000"/>
                </a:solidFill>
                <a:effectLst/>
                <a:latin typeface="Times New Roman" panose="02020603050405020304" pitchFamily="18" charset="0"/>
              </a:rPr>
            </a:br>
            <a:br>
              <a:rPr lang="en-US" sz="1400" b="0" i="0" dirty="0">
                <a:solidFill>
                  <a:srgbClr val="000000"/>
                </a:solidFill>
                <a:effectLst/>
                <a:latin typeface="Times New Roman" panose="02020603050405020304" pitchFamily="18" charset="0"/>
              </a:rPr>
            </a:br>
            <a:endParaRPr lang="en-US" sz="1800" dirty="0"/>
          </a:p>
        </p:txBody>
      </p:sp>
      <p:sp>
        <p:nvSpPr>
          <p:cNvPr id="4" name="Slide Number Placeholder 3">
            <a:extLst>
              <a:ext uri="{FF2B5EF4-FFF2-40B4-BE49-F238E27FC236}">
                <a16:creationId xmlns:a16="http://schemas.microsoft.com/office/drawing/2014/main" id="{C684D933-0BBA-4415-82B1-52385DD24C01}"/>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a:solidFill>
                  <a:srgbClr val="595959"/>
                </a:solidFill>
              </a:rPr>
              <a:pPr algn="ctr" defTabSz="731542" eaLnBrk="1" hangingPunct="1"/>
              <a:t>5</a:t>
            </a:fld>
            <a:endParaRPr lang="en-US" altLang="en-US" sz="960" dirty="0">
              <a:solidFill>
                <a:srgbClr val="595959"/>
              </a:solidFill>
            </a:endParaRPr>
          </a:p>
        </p:txBody>
      </p:sp>
      <p:sp>
        <p:nvSpPr>
          <p:cNvPr id="7" name="TextBox 6">
            <a:extLst>
              <a:ext uri="{FF2B5EF4-FFF2-40B4-BE49-F238E27FC236}">
                <a16:creationId xmlns:a16="http://schemas.microsoft.com/office/drawing/2014/main" id="{806978C2-5037-0E04-35DF-53621F4496F5}"/>
              </a:ext>
            </a:extLst>
          </p:cNvPr>
          <p:cNvSpPr txBox="1"/>
          <p:nvPr/>
        </p:nvSpPr>
        <p:spPr bwMode="auto">
          <a:xfrm>
            <a:off x="428688" y="1569368"/>
            <a:ext cx="8896224" cy="3027325"/>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gn="just">
              <a:tabLst>
                <a:tab pos="723900" algn="l"/>
                <a:tab pos="1447800" algn="l"/>
                <a:tab pos="2171700" algn="l"/>
                <a:tab pos="2895600" algn="l"/>
                <a:tab pos="3619500" algn="l"/>
                <a:tab pos="4343400" algn="l"/>
                <a:tab pos="5067300" algn="l"/>
                <a:tab pos="5791200" algn="l"/>
              </a:tabLst>
            </a:pPr>
            <a:r>
              <a:rPr lang="en-US" sz="2000" dirty="0">
                <a:solidFill>
                  <a:srgbClr val="0070C0"/>
                </a:solidFill>
                <a:latin typeface="+mn-lt"/>
                <a:cs typeface="Calibri"/>
              </a:rPr>
              <a:t>Question:</a:t>
            </a:r>
            <a:r>
              <a:rPr lang="en-US" sz="2000" b="0" dirty="0">
                <a:solidFill>
                  <a:srgbClr val="0070C0"/>
                </a:solidFill>
                <a:latin typeface="+mn-lt"/>
                <a:cs typeface="Calibri"/>
              </a:rPr>
              <a:t> </a:t>
            </a:r>
            <a:endParaRPr lang="en-US" dirty="0">
              <a:latin typeface="+mn-lt"/>
            </a:endParaRPr>
          </a:p>
          <a:p>
            <a:pPr algn="just">
              <a:tabLst>
                <a:tab pos="723900" algn="l"/>
                <a:tab pos="1447800" algn="l"/>
                <a:tab pos="2171700" algn="l"/>
                <a:tab pos="2895600" algn="l"/>
                <a:tab pos="3619500" algn="l"/>
                <a:tab pos="4343400" algn="l"/>
                <a:tab pos="5067300" algn="l"/>
                <a:tab pos="5791200" algn="l"/>
              </a:tabLst>
            </a:pPr>
            <a:endParaRPr lang="en-US" sz="2000" dirty="0">
              <a:solidFill>
                <a:srgbClr val="FFFFFF"/>
              </a:solidFill>
              <a:latin typeface="+mn-lt"/>
            </a:endParaRPr>
          </a:p>
          <a:p>
            <a:pPr algn="just">
              <a:tabLst>
                <a:tab pos="723900" algn="l"/>
                <a:tab pos="1447800" algn="l"/>
                <a:tab pos="2171700" algn="l"/>
                <a:tab pos="2895600" algn="l"/>
                <a:tab pos="3619500" algn="l"/>
                <a:tab pos="4343400" algn="l"/>
                <a:tab pos="5067300" algn="l"/>
                <a:tab pos="5791200" algn="l"/>
              </a:tabLst>
            </a:pPr>
            <a:r>
              <a:rPr lang="en-US" sz="2000" b="0" dirty="0">
                <a:solidFill>
                  <a:srgbClr val="000000"/>
                </a:solidFill>
                <a:latin typeface="+mn-lt"/>
                <a:cs typeface="Calibri"/>
              </a:rPr>
              <a:t>What</a:t>
            </a:r>
            <a:r>
              <a:rPr lang="en-US" sz="2000" b="0" dirty="0">
                <a:solidFill>
                  <a:schemeClr val="tx1"/>
                </a:solidFill>
                <a:latin typeface="+mn-lt"/>
                <a:cs typeface="Calibri"/>
              </a:rPr>
              <a:t> are the responsibilities </a:t>
            </a:r>
            <a:r>
              <a:rPr lang="en-US" sz="2000" b="0" dirty="0">
                <a:solidFill>
                  <a:srgbClr val="000000"/>
                </a:solidFill>
                <a:latin typeface="+mn-lt"/>
                <a:cs typeface="Calibri"/>
              </a:rPr>
              <a:t>of </a:t>
            </a:r>
            <a:r>
              <a:rPr lang="en-US" sz="2000" b="0" dirty="0">
                <a:solidFill>
                  <a:schemeClr val="tx1"/>
                </a:solidFill>
                <a:latin typeface="+mn-lt"/>
                <a:cs typeface="Calibri"/>
              </a:rPr>
              <a:t>decision-makers </a:t>
            </a:r>
            <a:r>
              <a:rPr lang="en-US" sz="2000" b="0" dirty="0">
                <a:solidFill>
                  <a:srgbClr val="000000"/>
                </a:solidFill>
                <a:latin typeface="+mn-lt"/>
                <a:cs typeface="Calibri"/>
              </a:rPr>
              <a:t>in QRM with regard to subjectivity</a:t>
            </a:r>
            <a:r>
              <a:rPr lang="en-US" sz="2000" b="0" dirty="0">
                <a:solidFill>
                  <a:schemeClr val="tx1"/>
                </a:solidFill>
                <a:latin typeface="+mn-lt"/>
                <a:cs typeface="Calibri"/>
              </a:rPr>
              <a:t>?</a:t>
            </a:r>
            <a:endParaRPr lang="en-US" dirty="0">
              <a:solidFill>
                <a:schemeClr val="tx1"/>
              </a:solidFill>
              <a:latin typeface="+mn-lt"/>
            </a:endParaRPr>
          </a:p>
          <a:p>
            <a:pPr algn="just">
              <a:tabLst>
                <a:tab pos="723900" algn="l"/>
                <a:tab pos="1447800" algn="l"/>
                <a:tab pos="2171700" algn="l"/>
                <a:tab pos="2895600" algn="l"/>
                <a:tab pos="3619500" algn="l"/>
                <a:tab pos="4343400" algn="l"/>
                <a:tab pos="5067300" algn="l"/>
                <a:tab pos="5791200" algn="l"/>
              </a:tabLst>
            </a:pPr>
            <a:endParaRPr lang="en-US" sz="2000" b="0" dirty="0">
              <a:solidFill>
                <a:srgbClr val="0093D0"/>
              </a:solidFill>
              <a:latin typeface="+mn-lt"/>
              <a:cs typeface="Calibri"/>
              <a:sym typeface="Wingdings"/>
            </a:endParaRPr>
          </a:p>
          <a:p>
            <a:pPr algn="just">
              <a:tabLst>
                <a:tab pos="723900" algn="l"/>
                <a:tab pos="1447800" algn="l"/>
                <a:tab pos="2171700" algn="l"/>
                <a:tab pos="2895600" algn="l"/>
                <a:tab pos="3619500" algn="l"/>
                <a:tab pos="4343400" algn="l"/>
                <a:tab pos="5067300" algn="l"/>
                <a:tab pos="5791200" algn="l"/>
              </a:tabLst>
            </a:pPr>
            <a:r>
              <a:rPr lang="en-US" sz="2000" dirty="0">
                <a:solidFill>
                  <a:srgbClr val="0070C0"/>
                </a:solidFill>
                <a:latin typeface="+mn-lt"/>
                <a:cs typeface="Calibri"/>
              </a:rPr>
              <a:t>Answer: </a:t>
            </a:r>
            <a:endParaRPr lang="en-US" dirty="0">
              <a:latin typeface="+mn-lt"/>
            </a:endParaRPr>
          </a:p>
          <a:p>
            <a:pPr algn="just">
              <a:tabLst>
                <a:tab pos="723900" algn="l"/>
                <a:tab pos="1447800" algn="l"/>
                <a:tab pos="2171700" algn="l"/>
                <a:tab pos="2895600" algn="l"/>
                <a:tab pos="3619500" algn="l"/>
                <a:tab pos="4343400" algn="l"/>
                <a:tab pos="5067300" algn="l"/>
                <a:tab pos="5791200" algn="l"/>
              </a:tabLst>
            </a:pPr>
            <a:endParaRPr lang="en-US" sz="1000" dirty="0">
              <a:solidFill>
                <a:srgbClr val="000000"/>
              </a:solidFill>
              <a:latin typeface="+mn-lt"/>
            </a:endParaRPr>
          </a:p>
          <a:p>
            <a:pPr algn="just">
              <a:tabLst>
                <a:tab pos="723900" algn="l"/>
                <a:tab pos="1447800" algn="l"/>
                <a:tab pos="2171700" algn="l"/>
                <a:tab pos="2895600" algn="l"/>
                <a:tab pos="3619500" algn="l"/>
                <a:tab pos="4343400" algn="l"/>
                <a:tab pos="5067300" algn="l"/>
                <a:tab pos="5791200" algn="l"/>
              </a:tabLst>
            </a:pPr>
            <a:r>
              <a:rPr lang="en-US" sz="1800" dirty="0">
                <a:solidFill>
                  <a:schemeClr val="tx1"/>
                </a:solidFill>
                <a:latin typeface="+mn-lt"/>
                <a:cs typeface="Calibri"/>
              </a:rPr>
              <a:t>Decision-makers should assure that subjectivity in quality risk management activities is managed and minimized, to facilitate scientifically robust risk-based decision-making. </a:t>
            </a:r>
            <a:r>
              <a:rPr lang="en-US" sz="1800" b="0" dirty="0">
                <a:solidFill>
                  <a:schemeClr val="tx1"/>
                </a:solidFill>
                <a:latin typeface="+mn-lt"/>
                <a:cs typeface="Calibri"/>
              </a:rPr>
              <a:t>(See ICH Q9(R1), Section 4.1, Responsibilities)</a:t>
            </a:r>
            <a:endParaRPr lang="en-US" sz="4800" b="0" dirty="0">
              <a:solidFill>
                <a:schemeClr val="tx1"/>
              </a:solidFill>
              <a:latin typeface="+mn-lt"/>
            </a:endParaRPr>
          </a:p>
          <a:p>
            <a:pPr>
              <a:lnSpc>
                <a:spcPct val="81000"/>
              </a:lnSpc>
              <a:tabLst>
                <a:tab pos="723900" algn="l"/>
                <a:tab pos="1447800" algn="l"/>
                <a:tab pos="2171700" algn="l"/>
                <a:tab pos="2895600" algn="l"/>
                <a:tab pos="3619500" algn="l"/>
                <a:tab pos="4343400" algn="l"/>
                <a:tab pos="5067300" algn="l"/>
                <a:tab pos="5791200" algn="l"/>
              </a:tabLst>
            </a:pPr>
            <a:endParaRPr lang="en-US" sz="2000" b="0" dirty="0">
              <a:solidFill>
                <a:srgbClr val="0070C0"/>
              </a:solidFill>
              <a:latin typeface="Calibri"/>
              <a:cs typeface="Calibri"/>
            </a:endParaRPr>
          </a:p>
        </p:txBody>
      </p:sp>
    </p:spTree>
    <p:extLst>
      <p:ext uri="{BB962C8B-B14F-4D97-AF65-F5344CB8AC3E}">
        <p14:creationId xmlns:p14="http://schemas.microsoft.com/office/powerpoint/2010/main" val="117070945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6400" y="489248"/>
            <a:ext cx="7880651" cy="768085"/>
          </a:xfrm>
        </p:spPr>
        <p:txBody>
          <a:bodyPr/>
          <a:lstStyle/>
          <a:p>
            <a:pPr algn="ctr"/>
            <a:r>
              <a:rPr lang="en-US" sz="2800" dirty="0">
                <a:ea typeface="ＭＳ Ｐゴシック" panose="020B0600070205080204" pitchFamily="34" charset="-128"/>
              </a:rPr>
              <a:t>Take-home Points/Conclusions</a:t>
            </a:r>
          </a:p>
        </p:txBody>
      </p:sp>
      <p:sp>
        <p:nvSpPr>
          <p:cNvPr id="4" name="Content Placeholder 2">
            <a:extLst>
              <a:ext uri="{FF2B5EF4-FFF2-40B4-BE49-F238E27FC236}">
                <a16:creationId xmlns:a16="http://schemas.microsoft.com/office/drawing/2014/main" id="{22AC844F-E5B1-4713-9953-B301009E81E6}"/>
              </a:ext>
            </a:extLst>
          </p:cNvPr>
          <p:cNvSpPr txBox="1">
            <a:spLocks/>
          </p:cNvSpPr>
          <p:nvPr/>
        </p:nvSpPr>
        <p:spPr bwMode="auto">
          <a:xfrm>
            <a:off x="340296" y="1425352"/>
            <a:ext cx="9073008" cy="5646362"/>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487680" indent="-487680">
              <a:lnSpc>
                <a:spcPct val="100000"/>
              </a:lnSpc>
              <a:buFont typeface="Wingdings" panose="05000000000000000000" pitchFamily="2" charset="2"/>
              <a:buChar char="§"/>
            </a:pPr>
            <a:r>
              <a:rPr lang="en-IE" sz="1800" b="0" kern="0" dirty="0">
                <a:solidFill>
                  <a:srgbClr val="002060"/>
                </a:solidFill>
                <a:cs typeface="Times New Roman"/>
              </a:rPr>
              <a:t>Subjectivity can be observed across all parts of the QRM process, from Risk Assessment through to Risk Review</a:t>
            </a:r>
          </a:p>
          <a:p>
            <a:pPr marL="487680" indent="-487680">
              <a:lnSpc>
                <a:spcPct val="100000"/>
              </a:lnSpc>
              <a:buFont typeface="Wingdings" panose="05000000000000000000" pitchFamily="2" charset="2"/>
              <a:buChar char="§"/>
            </a:pPr>
            <a:r>
              <a:rPr lang="en-IE" sz="1800" b="0" kern="0" dirty="0">
                <a:solidFill>
                  <a:srgbClr val="002060"/>
                </a:solidFill>
                <a:cs typeface="Times New Roman"/>
              </a:rPr>
              <a:t>There are many strategies that can be adopted to control and minimize subjectivity. A number of these are outlined in Part I of this presentation. </a:t>
            </a:r>
          </a:p>
          <a:p>
            <a:pPr marL="487680" indent="-487680">
              <a:lnSpc>
                <a:spcPct val="100000"/>
              </a:lnSpc>
              <a:buFont typeface="Wingdings" panose="05000000000000000000" pitchFamily="2" charset="2"/>
              <a:buChar char="§"/>
            </a:pPr>
            <a:r>
              <a:rPr lang="en-IE" sz="1800" b="0" kern="0" dirty="0">
                <a:solidFill>
                  <a:srgbClr val="002060"/>
                </a:solidFill>
                <a:cs typeface="Times New Roman"/>
              </a:rPr>
              <a:t>This training material, in Parts I and II, together with the Case Study </a:t>
            </a:r>
            <a:r>
              <a:rPr lang="en-GB" sz="1800" b="0" kern="0" dirty="0">
                <a:solidFill>
                  <a:srgbClr val="002060"/>
                </a:solidFill>
                <a:cs typeface="Times New Roman"/>
              </a:rPr>
              <a:t>referred to in Part I</a:t>
            </a:r>
            <a:r>
              <a:rPr lang="en-IE" sz="1800" b="0" kern="0" dirty="0">
                <a:solidFill>
                  <a:srgbClr val="002060"/>
                </a:solidFill>
                <a:cs typeface="Times New Roman"/>
              </a:rPr>
              <a:t>, illustrates the sources of subjectivity and things to consider when working to control subjectivity. These relate to the following: </a:t>
            </a:r>
            <a:endParaRPr lang="en-US" sz="1800" b="0" dirty="0">
              <a:solidFill>
                <a:srgbClr val="002060"/>
              </a:solidFill>
              <a:cs typeface="Times New Roman"/>
            </a:endParaRPr>
          </a:p>
          <a:p>
            <a:pPr marL="792480" lvl="1" indent="-487680">
              <a:lnSpc>
                <a:spcPct val="100000"/>
              </a:lnSpc>
              <a:buFont typeface="Wingdings" panose="05000000000000000000" pitchFamily="2" charset="2"/>
              <a:buChar char="§"/>
            </a:pPr>
            <a:endParaRPr lang="en-GB" sz="500" b="0" i="1" dirty="0">
              <a:solidFill>
                <a:srgbClr val="002060"/>
              </a:solidFill>
              <a:ea typeface="Calibri"/>
              <a:cs typeface="Times New Roman"/>
            </a:endParaRPr>
          </a:p>
          <a:p>
            <a:pPr marL="792480" lvl="1" indent="-487680">
              <a:lnSpc>
                <a:spcPct val="100000"/>
              </a:lnSpc>
              <a:buFont typeface="Wingdings" panose="05000000000000000000" pitchFamily="2" charset="2"/>
              <a:buChar char="§"/>
            </a:pPr>
            <a:r>
              <a:rPr lang="en-GB" sz="1800" b="0" i="1" dirty="0">
                <a:solidFill>
                  <a:srgbClr val="002060"/>
                </a:solidFill>
                <a:ea typeface="Calibri"/>
                <a:cs typeface="Times New Roman"/>
              </a:rPr>
              <a:t>Taking steps that </a:t>
            </a:r>
            <a:r>
              <a:rPr lang="en-GB" sz="1800" b="0" i="1" dirty="0">
                <a:solidFill>
                  <a:srgbClr val="002060"/>
                </a:solidFill>
                <a:cs typeface="Times New Roman"/>
              </a:rPr>
              <a:t>reduce the effects of heuristics and bias</a:t>
            </a:r>
          </a:p>
          <a:p>
            <a:pPr marL="792480" lvl="1" indent="-487680">
              <a:lnSpc>
                <a:spcPct val="100000"/>
              </a:lnSpc>
              <a:buFont typeface="Wingdings" panose="05000000000000000000" pitchFamily="2" charset="2"/>
              <a:buChar char="§"/>
            </a:pPr>
            <a:endParaRPr lang="en-GB" sz="500" b="0" i="1" dirty="0">
              <a:solidFill>
                <a:srgbClr val="002060"/>
              </a:solidFill>
              <a:cs typeface="Times New Roman"/>
            </a:endParaRPr>
          </a:p>
          <a:p>
            <a:pPr marL="792480" lvl="1" indent="-487680">
              <a:lnSpc>
                <a:spcPct val="100000"/>
              </a:lnSpc>
              <a:buFont typeface="Wingdings" panose="05000000000000000000" pitchFamily="2" charset="2"/>
              <a:buChar char="§"/>
            </a:pPr>
            <a:r>
              <a:rPr lang="en-GB" sz="1800" b="0" i="1" dirty="0">
                <a:solidFill>
                  <a:srgbClr val="002060"/>
                </a:solidFill>
                <a:cs typeface="Times New Roman"/>
              </a:rPr>
              <a:t>Having fit-for-purpose risk scoring methods </a:t>
            </a:r>
          </a:p>
          <a:p>
            <a:pPr marL="792480" lvl="1" indent="-487680">
              <a:lnSpc>
                <a:spcPct val="100000"/>
              </a:lnSpc>
              <a:buFont typeface="Wingdings" panose="05000000000000000000" pitchFamily="2" charset="2"/>
              <a:buChar char="§"/>
            </a:pPr>
            <a:endParaRPr lang="en-GB" sz="500" b="0" i="1" dirty="0">
              <a:solidFill>
                <a:srgbClr val="002060"/>
              </a:solidFill>
              <a:cs typeface="Times New Roman"/>
            </a:endParaRPr>
          </a:p>
          <a:p>
            <a:pPr marL="792480" lvl="1" indent="-487680">
              <a:lnSpc>
                <a:spcPct val="100000"/>
              </a:lnSpc>
              <a:buFont typeface="Wingdings" panose="05000000000000000000" pitchFamily="2" charset="2"/>
              <a:buChar char="§"/>
            </a:pPr>
            <a:r>
              <a:rPr lang="en-GB" sz="1800" b="0" i="1" dirty="0">
                <a:solidFill>
                  <a:srgbClr val="002060"/>
                </a:solidFill>
                <a:cs typeface="Times New Roman"/>
              </a:rPr>
              <a:t>Making sure that QRM tools are used appropriately and as intended</a:t>
            </a:r>
          </a:p>
          <a:p>
            <a:pPr marL="792480" lvl="1" indent="-487680">
              <a:lnSpc>
                <a:spcPct val="100000"/>
              </a:lnSpc>
              <a:buFont typeface="Wingdings" panose="05000000000000000000" pitchFamily="2" charset="2"/>
              <a:buChar char="§"/>
            </a:pPr>
            <a:endParaRPr lang="en-GB" sz="500" b="0" i="1" dirty="0">
              <a:solidFill>
                <a:srgbClr val="002060"/>
              </a:solidFill>
              <a:cs typeface="Times New Roman"/>
            </a:endParaRPr>
          </a:p>
          <a:p>
            <a:pPr marL="792480" lvl="1" indent="-487680">
              <a:lnSpc>
                <a:spcPct val="100000"/>
              </a:lnSpc>
              <a:buFont typeface="Wingdings" panose="05000000000000000000" pitchFamily="2" charset="2"/>
              <a:buChar char="§"/>
            </a:pPr>
            <a:r>
              <a:rPr lang="en-GB" sz="1800" b="0" i="1" dirty="0">
                <a:solidFill>
                  <a:srgbClr val="002060"/>
                </a:solidFill>
                <a:cs typeface="Times New Roman"/>
              </a:rPr>
              <a:t>Maximising the use of relevant data and sources of knowledge</a:t>
            </a:r>
          </a:p>
          <a:p>
            <a:pPr marL="0" indent="0">
              <a:lnSpc>
                <a:spcPct val="100000"/>
              </a:lnSpc>
              <a:buNone/>
            </a:pPr>
            <a:endParaRPr lang="en-US" sz="1600" b="0" kern="0" dirty="0">
              <a:solidFill>
                <a:srgbClr val="002060"/>
              </a:solidFill>
              <a:cs typeface="Times New Roman"/>
            </a:endParaRPr>
          </a:p>
        </p:txBody>
      </p:sp>
      <p:sp>
        <p:nvSpPr>
          <p:cNvPr id="5" name="Slide Number Placeholder 3">
            <a:extLst>
              <a:ext uri="{FF2B5EF4-FFF2-40B4-BE49-F238E27FC236}">
                <a16:creationId xmlns:a16="http://schemas.microsoft.com/office/drawing/2014/main" id="{D5111E38-9A1C-4C0A-B296-6DCF6274C7EB}"/>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50</a:t>
            </a:fld>
            <a:endParaRPr lang="en-US" altLang="en-US" sz="960" dirty="0">
              <a:solidFill>
                <a:srgbClr val="595959"/>
              </a:solidFill>
            </a:endParaRPr>
          </a:p>
        </p:txBody>
      </p:sp>
    </p:spTree>
    <p:extLst>
      <p:ext uri="{BB962C8B-B14F-4D97-AF65-F5344CB8AC3E}">
        <p14:creationId xmlns:p14="http://schemas.microsoft.com/office/powerpoint/2010/main" val="19542076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AEDEE88B-BFC3-4F57-AA94-FFD2F0F7C8C8}"/>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51</a:t>
            </a:fld>
            <a:endParaRPr lang="en-US" altLang="en-US" sz="960" dirty="0">
              <a:solidFill>
                <a:srgbClr val="595959"/>
              </a:solidFill>
            </a:endParaRPr>
          </a:p>
        </p:txBody>
      </p:sp>
      <p:sp>
        <p:nvSpPr>
          <p:cNvPr id="7" name="Rectangle: Rounded Corners 6">
            <a:extLst>
              <a:ext uri="{FF2B5EF4-FFF2-40B4-BE49-F238E27FC236}">
                <a16:creationId xmlns:a16="http://schemas.microsoft.com/office/drawing/2014/main" id="{F523311E-2268-C47D-AA59-B5346E05CE8B}"/>
              </a:ext>
            </a:extLst>
          </p:cNvPr>
          <p:cNvSpPr/>
          <p:nvPr/>
        </p:nvSpPr>
        <p:spPr bwMode="auto">
          <a:xfrm>
            <a:off x="1960476" y="2289448"/>
            <a:ext cx="5796644" cy="1575963"/>
          </a:xfrm>
          <a:prstGeom prst="roundRect">
            <a:avLst/>
          </a:prstGeom>
          <a:solidFill>
            <a:schemeClr val="accent1">
              <a:lumMod val="60000"/>
              <a:lumOff val="40000"/>
            </a:schemeClr>
          </a:solidFill>
          <a:ln w="381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dirty="0">
              <a:ln>
                <a:noFill/>
              </a:ln>
              <a:solidFill>
                <a:schemeClr val="bg1"/>
              </a:solidFill>
              <a:effectLst/>
              <a:latin typeface="Arial" charset="0"/>
              <a:cs typeface="Lucida Sans Unicode" charset="0"/>
            </a:endParaRPr>
          </a:p>
        </p:txBody>
      </p:sp>
      <p:sp>
        <p:nvSpPr>
          <p:cNvPr id="8" name="Content Placeholder 2">
            <a:extLst>
              <a:ext uri="{FF2B5EF4-FFF2-40B4-BE49-F238E27FC236}">
                <a16:creationId xmlns:a16="http://schemas.microsoft.com/office/drawing/2014/main" id="{85C528EB-3667-CB0A-1704-4456EB9BE0AF}"/>
              </a:ext>
            </a:extLst>
          </p:cNvPr>
          <p:cNvSpPr>
            <a:spLocks noGrp="1"/>
          </p:cNvSpPr>
          <p:nvPr>
            <p:ph idx="1"/>
          </p:nvPr>
        </p:nvSpPr>
        <p:spPr>
          <a:xfrm>
            <a:off x="2428527" y="2721496"/>
            <a:ext cx="4896545" cy="927891"/>
          </a:xfrm>
          <a:noFill/>
          <a:ln w="28575"/>
        </p:spPr>
        <p:txBody>
          <a:bodyPr/>
          <a:lstStyle/>
          <a:p>
            <a:pPr marL="0" indent="0" algn="ctr">
              <a:buNone/>
            </a:pPr>
            <a:r>
              <a:rPr lang="en-CA" sz="2000" dirty="0"/>
              <a:t>Click </a:t>
            </a:r>
            <a:r>
              <a:rPr lang="en-CA" sz="2000" u="sng" dirty="0">
                <a:solidFill>
                  <a:srgbClr val="0000FF"/>
                </a:solidFill>
                <a:hlinkClick r:id="rId3">
                  <a:extLst>
                    <a:ext uri="{A12FA001-AC4F-418D-AE19-62706E023703}">
                      <ahyp:hlinkClr xmlns:ahyp="http://schemas.microsoft.com/office/drawing/2018/hyperlinkcolor" val="tx"/>
                    </a:ext>
                  </a:extLst>
                </a:hlinkClick>
              </a:rPr>
              <a:t>here</a:t>
            </a:r>
            <a:r>
              <a:rPr lang="en-CA" sz="2000" u="sng" dirty="0">
                <a:solidFill>
                  <a:srgbClr val="CCCCFF"/>
                </a:solidFill>
                <a:hlinkClick r:id="rId3">
                  <a:extLst>
                    <a:ext uri="{A12FA001-AC4F-418D-AE19-62706E023703}">
                      <ahyp:hlinkClr xmlns:ahyp="http://schemas.microsoft.com/office/drawing/2018/hyperlinkcolor" val="tx"/>
                    </a:ext>
                  </a:extLst>
                </a:hlinkClick>
              </a:rPr>
              <a:t> </a:t>
            </a:r>
            <a:r>
              <a:rPr lang="en-CA" sz="2000" dirty="0"/>
              <a:t>for Part I of this presentation</a:t>
            </a:r>
          </a:p>
        </p:txBody>
      </p:sp>
    </p:spTree>
    <p:extLst>
      <p:ext uri="{BB962C8B-B14F-4D97-AF65-F5344CB8AC3E}">
        <p14:creationId xmlns:p14="http://schemas.microsoft.com/office/powerpoint/2010/main" val="10749460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92424" y="1713384"/>
            <a:ext cx="7092788" cy="3232834"/>
          </a:xfrm>
        </p:spPr>
        <p:txBody>
          <a:bodyPr/>
          <a:lstStyle/>
          <a:p>
            <a:r>
              <a:rPr lang="en-CA" dirty="0"/>
              <a:t>Acknowledgement to the ICH Q9(R1)    Expert Working Group (EWG)</a:t>
            </a:r>
          </a:p>
          <a:p>
            <a:r>
              <a:rPr lang="en-CA" dirty="0"/>
              <a:t>For any questions, please contact the ICH Secretariat: </a:t>
            </a:r>
          </a:p>
          <a:p>
            <a:endParaRPr lang="en-CA" dirty="0"/>
          </a:p>
          <a:p>
            <a:pPr marL="0" indent="0" algn="ctr">
              <a:buNone/>
            </a:pPr>
            <a:r>
              <a:rPr lang="en-CA" dirty="0">
                <a:solidFill>
                  <a:srgbClr val="0000FF"/>
                </a:solidFill>
              </a:rPr>
              <a:t>admin@ich.org </a:t>
            </a:r>
            <a:r>
              <a:rPr lang="en-CA" dirty="0"/>
              <a:t> </a:t>
            </a:r>
            <a:r>
              <a:rPr lang="en-CA" dirty="0">
                <a:solidFill>
                  <a:srgbClr val="0000FF"/>
                </a:solidFill>
              </a:rPr>
              <a:t> </a:t>
            </a:r>
          </a:p>
        </p:txBody>
      </p:sp>
      <p:sp>
        <p:nvSpPr>
          <p:cNvPr id="6" name="Title 5">
            <a:extLst>
              <a:ext uri="{FF2B5EF4-FFF2-40B4-BE49-F238E27FC236}">
                <a16:creationId xmlns:a16="http://schemas.microsoft.com/office/drawing/2014/main" id="{E733CCA2-EE63-4FE4-8D6C-654EB928963C}"/>
              </a:ext>
            </a:extLst>
          </p:cNvPr>
          <p:cNvSpPr>
            <a:spLocks noGrp="1"/>
          </p:cNvSpPr>
          <p:nvPr>
            <p:ph type="title"/>
          </p:nvPr>
        </p:nvSpPr>
        <p:spPr>
          <a:xfrm>
            <a:off x="2284512" y="489248"/>
            <a:ext cx="6424613" cy="592931"/>
          </a:xfrm>
        </p:spPr>
        <p:txBody>
          <a:bodyPr/>
          <a:lstStyle/>
          <a:p>
            <a:pPr algn="ctr"/>
            <a:r>
              <a:rPr lang="en-US" sz="2560" dirty="0"/>
              <a:t>EWG Acknowledgment and Contact</a:t>
            </a:r>
          </a:p>
        </p:txBody>
      </p:sp>
    </p:spTree>
    <p:extLst>
      <p:ext uri="{BB962C8B-B14F-4D97-AF65-F5344CB8AC3E}">
        <p14:creationId xmlns:p14="http://schemas.microsoft.com/office/powerpoint/2010/main" val="40046596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744" y="2145432"/>
            <a:ext cx="9622900" cy="5760640"/>
          </a:xfrm>
        </p:spPr>
        <p:txBody>
          <a:bodyPr/>
          <a:lstStyle/>
          <a:p>
            <a:pPr marL="450850" lvl="1" indent="0">
              <a:buSzPct val="120000"/>
              <a:buFont typeface="Arial" pitchFamily="34" charset="0"/>
              <a:buNone/>
            </a:pPr>
            <a:endParaRPr lang="en-US"/>
          </a:p>
          <a:p>
            <a:pPr marL="450850" lvl="1" indent="0">
              <a:buFont typeface="Arial" pitchFamily="34" charset="0"/>
              <a:buNone/>
            </a:pPr>
            <a:endParaRPr lang="en-US" sz="1400" b="0" dirty="0">
              <a:solidFill>
                <a:srgbClr val="002060"/>
              </a:solidFill>
              <a:latin typeface="Arial"/>
              <a:cs typeface="Times New Roman"/>
            </a:endParaRPr>
          </a:p>
        </p:txBody>
      </p:sp>
      <p:sp>
        <p:nvSpPr>
          <p:cNvPr id="4" name="Slide Number Placeholder 3">
            <a:extLst>
              <a:ext uri="{FF2B5EF4-FFF2-40B4-BE49-F238E27FC236}">
                <a16:creationId xmlns:a16="http://schemas.microsoft.com/office/drawing/2014/main" id="{C684D933-0BBA-4415-82B1-52385DD24C01}"/>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a:solidFill>
                  <a:srgbClr val="595959"/>
                </a:solidFill>
              </a:rPr>
              <a:pPr algn="ctr" defTabSz="731542" eaLnBrk="1" hangingPunct="1"/>
              <a:t>6</a:t>
            </a:fld>
            <a:endParaRPr lang="en-US" altLang="en-US" sz="960" dirty="0">
              <a:solidFill>
                <a:srgbClr val="595959"/>
              </a:solidFill>
            </a:endParaRPr>
          </a:p>
        </p:txBody>
      </p:sp>
      <p:sp>
        <p:nvSpPr>
          <p:cNvPr id="7" name="TextBox 6">
            <a:extLst>
              <a:ext uri="{FF2B5EF4-FFF2-40B4-BE49-F238E27FC236}">
                <a16:creationId xmlns:a16="http://schemas.microsoft.com/office/drawing/2014/main" id="{806978C2-5037-0E04-35DF-53621F4496F5}"/>
              </a:ext>
            </a:extLst>
          </p:cNvPr>
          <p:cNvSpPr txBox="1"/>
          <p:nvPr/>
        </p:nvSpPr>
        <p:spPr bwMode="auto">
          <a:xfrm>
            <a:off x="373064" y="1497671"/>
            <a:ext cx="9184256" cy="5231518"/>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r>
              <a:rPr lang="en-US" sz="2000" dirty="0">
                <a:solidFill>
                  <a:srgbClr val="0070C0"/>
                </a:solidFill>
                <a:latin typeface="+mn-lt"/>
                <a:cs typeface="Calibri" panose="020F0502020204030204" pitchFamily="34" charset="0"/>
              </a:rPr>
              <a:t>Question:</a:t>
            </a:r>
            <a:r>
              <a:rPr lang="en-US" sz="2000" b="0" dirty="0">
                <a:solidFill>
                  <a:srgbClr val="0070C0"/>
                </a:solidFill>
                <a:latin typeface="+mn-lt"/>
                <a:cs typeface="Calibri" panose="020F0502020204030204" pitchFamily="34" charset="0"/>
              </a:rPr>
              <a:t>​</a:t>
            </a:r>
            <a:endParaRPr lang="en-US" sz="2000" b="0" dirty="0">
              <a:latin typeface="+mn-lt"/>
              <a:cs typeface="Calibri" panose="020F0502020204030204" pitchFamily="34" charset="0"/>
            </a:endParaRPr>
          </a:p>
          <a:p>
            <a:endParaRPr lang="en-US" sz="2000" b="0" dirty="0">
              <a:solidFill>
                <a:srgbClr val="000000"/>
              </a:solidFill>
              <a:latin typeface="+mn-lt"/>
              <a:cs typeface="Calibri" panose="020F0502020204030204" pitchFamily="34" charset="0"/>
            </a:endParaRPr>
          </a:p>
          <a:p>
            <a:r>
              <a:rPr lang="en-US" sz="2000" b="0" dirty="0">
                <a:solidFill>
                  <a:srgbClr val="000000"/>
                </a:solidFill>
                <a:latin typeface="+mn-lt"/>
                <a:cs typeface="Calibri" panose="020F0502020204030204" pitchFamily="34" charset="0"/>
              </a:rPr>
              <a:t>What stages of QRM are impacted by subjectivity and how is it introduced into QRM?</a:t>
            </a:r>
          </a:p>
          <a:p>
            <a:endParaRPr lang="en-US" sz="2000" dirty="0">
              <a:solidFill>
                <a:srgbClr val="0070C0"/>
              </a:solidFill>
              <a:latin typeface="+mn-lt"/>
              <a:cs typeface="Calibri" panose="020F0502020204030204" pitchFamily="34" charset="0"/>
            </a:endParaRPr>
          </a:p>
          <a:p>
            <a:r>
              <a:rPr lang="en-US" sz="2000" dirty="0">
                <a:solidFill>
                  <a:srgbClr val="0070C0"/>
                </a:solidFill>
                <a:latin typeface="+mn-lt"/>
                <a:cs typeface="Calibri" panose="020F0502020204030204" pitchFamily="34" charset="0"/>
              </a:rPr>
              <a:t>Answer:​</a:t>
            </a:r>
          </a:p>
          <a:p>
            <a:pPr algn="just"/>
            <a:endParaRPr lang="en-US" sz="2000" dirty="0">
              <a:solidFill>
                <a:srgbClr val="000000"/>
              </a:solidFill>
              <a:latin typeface="+mn-lt"/>
              <a:cs typeface="Calibri" panose="020F0502020204030204" pitchFamily="34" charset="0"/>
            </a:endParaRPr>
          </a:p>
          <a:p>
            <a:pPr algn="just"/>
            <a:r>
              <a:rPr lang="en-US" sz="1800" dirty="0">
                <a:solidFill>
                  <a:srgbClr val="000000"/>
                </a:solidFill>
                <a:latin typeface="+mn-lt"/>
                <a:cs typeface="Calibri" panose="020F0502020204030204" pitchFamily="34" charset="0"/>
              </a:rPr>
              <a:t>Subjectivity can impact every stage of a quality risk management process, especially the </a:t>
            </a:r>
            <a:r>
              <a:rPr lang="en-US" sz="1800" dirty="0">
                <a:solidFill>
                  <a:schemeClr val="tx1"/>
                </a:solidFill>
                <a:latin typeface="+mn-lt"/>
                <a:cs typeface="Calibri" panose="020F0502020204030204" pitchFamily="34" charset="0"/>
              </a:rPr>
              <a:t>identification of hazards and the estimation of probability of occurrence and severity of harm. It can also impact the estimation of risk reduction and the effectiveness of decisions made from quality risk management activities. </a:t>
            </a:r>
            <a:r>
              <a:rPr lang="en-US" sz="1800" b="0" dirty="0">
                <a:solidFill>
                  <a:schemeClr val="tx1"/>
                </a:solidFill>
                <a:latin typeface="+mn-lt"/>
                <a:cs typeface="Calibri" panose="020F0502020204030204" pitchFamily="34" charset="0"/>
              </a:rPr>
              <a:t>(S</a:t>
            </a:r>
            <a:r>
              <a:rPr lang="en-US" sz="1800" b="0" dirty="0">
                <a:solidFill>
                  <a:schemeClr val="tx1"/>
                </a:solidFill>
                <a:latin typeface="+mn-lt"/>
                <a:cs typeface="Calibri"/>
              </a:rPr>
              <a:t>ee ICH Q9 (R1), Section </a:t>
            </a:r>
            <a:r>
              <a:rPr lang="en-US" sz="1800" b="0" dirty="0">
                <a:solidFill>
                  <a:schemeClr val="tx1"/>
                </a:solidFill>
                <a:latin typeface="+mn-lt"/>
                <a:cs typeface="Calibri" panose="020F0502020204030204" pitchFamily="34" charset="0"/>
              </a:rPr>
              <a:t>5.3, Managing and Minimizing Subjectivity)</a:t>
            </a:r>
          </a:p>
          <a:p>
            <a:pPr algn="just"/>
            <a:endParaRPr lang="en-US" sz="1800" dirty="0">
              <a:solidFill>
                <a:schemeClr val="tx1"/>
              </a:solidFill>
              <a:latin typeface="+mn-lt"/>
              <a:cs typeface="Calibri" panose="020F0502020204030204" pitchFamily="34" charset="0"/>
            </a:endParaRPr>
          </a:p>
          <a:p>
            <a:pPr algn="just"/>
            <a:r>
              <a:rPr lang="en-US" sz="1800" dirty="0">
                <a:solidFill>
                  <a:schemeClr val="tx1"/>
                </a:solidFill>
                <a:latin typeface="+mn-lt"/>
                <a:cs typeface="Calibri" panose="020F0502020204030204" pitchFamily="34" charset="0"/>
              </a:rPr>
              <a:t>Subjectivity can be introduced in quality risk management through differences in how risks are assessed and in how hazards, harms and risks are perceived by different stakeholders, (e.g., bias). Subjectivity can also be introduced when risk questions are inadequately defined, and when tools have poorly designed risk scoring scales. </a:t>
            </a:r>
            <a:r>
              <a:rPr lang="en-US" sz="1800" b="0" dirty="0">
                <a:solidFill>
                  <a:schemeClr val="tx1"/>
                </a:solidFill>
                <a:latin typeface="+mn-lt"/>
                <a:cs typeface="Calibri" panose="020F0502020204030204" pitchFamily="34" charset="0"/>
              </a:rPr>
              <a:t>(S</a:t>
            </a:r>
            <a:r>
              <a:rPr lang="en-US" sz="1800" b="0" dirty="0">
                <a:solidFill>
                  <a:schemeClr val="tx1"/>
                </a:solidFill>
                <a:latin typeface="+mn-lt"/>
                <a:cs typeface="Calibri"/>
              </a:rPr>
              <a:t>ee ICH Q9 (R1), Section </a:t>
            </a:r>
            <a:r>
              <a:rPr lang="en-US" sz="1800" b="0" dirty="0">
                <a:solidFill>
                  <a:schemeClr val="tx1"/>
                </a:solidFill>
                <a:latin typeface="+mn-lt"/>
                <a:cs typeface="Calibri" panose="020F0502020204030204" pitchFamily="34" charset="0"/>
              </a:rPr>
              <a:t>5.3, Managing and Minimizing Subjectivity)</a:t>
            </a:r>
          </a:p>
          <a:p>
            <a:pPr>
              <a:lnSpc>
                <a:spcPct val="81000"/>
              </a:lnSpc>
              <a:tabLst>
                <a:tab pos="723900" algn="l"/>
                <a:tab pos="1447800" algn="l"/>
                <a:tab pos="2171700" algn="l"/>
                <a:tab pos="2895600" algn="l"/>
                <a:tab pos="3619500" algn="l"/>
                <a:tab pos="4343400" algn="l"/>
                <a:tab pos="5067300" algn="l"/>
                <a:tab pos="5791200" algn="l"/>
              </a:tabLst>
            </a:pPr>
            <a:endParaRPr lang="en-US" sz="2000" b="0" dirty="0">
              <a:solidFill>
                <a:srgbClr val="0070C0"/>
              </a:solidFill>
              <a:latin typeface="Calibri"/>
              <a:cs typeface="Calibri"/>
            </a:endParaRPr>
          </a:p>
        </p:txBody>
      </p:sp>
      <p:sp>
        <p:nvSpPr>
          <p:cNvPr id="8" name="Title 1">
            <a:extLst>
              <a:ext uri="{FF2B5EF4-FFF2-40B4-BE49-F238E27FC236}">
                <a16:creationId xmlns:a16="http://schemas.microsoft.com/office/drawing/2014/main" id="{9965CAAA-2254-A439-2AEF-2B9D2473E5F7}"/>
              </a:ext>
            </a:extLst>
          </p:cNvPr>
          <p:cNvSpPr>
            <a:spLocks noGrp="1"/>
          </p:cNvSpPr>
          <p:nvPr>
            <p:ph type="title"/>
          </p:nvPr>
        </p:nvSpPr>
        <p:spPr>
          <a:xfrm>
            <a:off x="3004592" y="633264"/>
            <a:ext cx="6512498" cy="768085"/>
          </a:xfrm>
        </p:spPr>
        <p:txBody>
          <a:bodyPr/>
          <a:lstStyle/>
          <a:p>
            <a:pPr algn="l"/>
            <a:r>
              <a:rPr lang="en-US" sz="2800" b="1" i="0" dirty="0">
                <a:effectLst/>
              </a:rPr>
              <a:t>Key </a:t>
            </a:r>
            <a:r>
              <a:rPr lang="en-US" sz="2800" dirty="0"/>
              <a:t>Points from ICH Q9(R1), cont’d</a:t>
            </a:r>
            <a:br>
              <a:rPr lang="en-US" sz="1400" b="0" i="0" dirty="0">
                <a:solidFill>
                  <a:srgbClr val="000000"/>
                </a:solidFill>
                <a:effectLst/>
                <a:latin typeface="Times New Roman" panose="02020603050405020304" pitchFamily="18" charset="0"/>
              </a:rPr>
            </a:br>
            <a:br>
              <a:rPr lang="en-US" sz="1400" b="0" i="0" dirty="0">
                <a:solidFill>
                  <a:srgbClr val="000000"/>
                </a:solidFill>
                <a:effectLst/>
                <a:latin typeface="Times New Roman" panose="02020603050405020304" pitchFamily="18" charset="0"/>
              </a:rPr>
            </a:br>
            <a:endParaRPr lang="en-US" sz="1800" dirty="0"/>
          </a:p>
        </p:txBody>
      </p:sp>
    </p:spTree>
    <p:extLst>
      <p:ext uri="{BB962C8B-B14F-4D97-AF65-F5344CB8AC3E}">
        <p14:creationId xmlns:p14="http://schemas.microsoft.com/office/powerpoint/2010/main" val="330453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744" y="2145432"/>
            <a:ext cx="9622900" cy="5760640"/>
          </a:xfrm>
        </p:spPr>
        <p:txBody>
          <a:bodyPr/>
          <a:lstStyle/>
          <a:p>
            <a:pPr marL="450850" lvl="1" indent="0">
              <a:buSzPct val="120000"/>
              <a:buFont typeface="Arial" pitchFamily="34" charset="0"/>
              <a:buNone/>
            </a:pPr>
            <a:endParaRPr lang="en-US" dirty="0"/>
          </a:p>
          <a:p>
            <a:pPr marL="450850" lvl="1" indent="0">
              <a:buFont typeface="Arial" pitchFamily="34" charset="0"/>
              <a:buNone/>
            </a:pPr>
            <a:endParaRPr lang="en-US" sz="1400" b="0" dirty="0">
              <a:solidFill>
                <a:srgbClr val="002060"/>
              </a:solidFill>
              <a:latin typeface="Arial"/>
              <a:cs typeface="Times New Roman"/>
            </a:endParaRPr>
          </a:p>
        </p:txBody>
      </p:sp>
      <p:sp>
        <p:nvSpPr>
          <p:cNvPr id="4" name="Slide Number Placeholder 3">
            <a:extLst>
              <a:ext uri="{FF2B5EF4-FFF2-40B4-BE49-F238E27FC236}">
                <a16:creationId xmlns:a16="http://schemas.microsoft.com/office/drawing/2014/main" id="{C684D933-0BBA-4415-82B1-52385DD24C01}"/>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a:solidFill>
                  <a:srgbClr val="595959"/>
                </a:solidFill>
              </a:rPr>
              <a:pPr algn="ctr" defTabSz="731542" eaLnBrk="1" hangingPunct="1"/>
              <a:t>7</a:t>
            </a:fld>
            <a:endParaRPr lang="en-US" altLang="en-US" sz="960" dirty="0">
              <a:solidFill>
                <a:srgbClr val="595959"/>
              </a:solidFill>
            </a:endParaRPr>
          </a:p>
        </p:txBody>
      </p:sp>
      <p:sp>
        <p:nvSpPr>
          <p:cNvPr id="7" name="TextBox 6">
            <a:extLst>
              <a:ext uri="{FF2B5EF4-FFF2-40B4-BE49-F238E27FC236}">
                <a16:creationId xmlns:a16="http://schemas.microsoft.com/office/drawing/2014/main" id="{806978C2-5037-0E04-35DF-53621F4496F5}"/>
              </a:ext>
            </a:extLst>
          </p:cNvPr>
          <p:cNvSpPr txBox="1"/>
          <p:nvPr/>
        </p:nvSpPr>
        <p:spPr bwMode="auto">
          <a:xfrm>
            <a:off x="373064" y="1494072"/>
            <a:ext cx="9184256" cy="4687395"/>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r>
              <a:rPr lang="en-US" sz="2000" dirty="0">
                <a:solidFill>
                  <a:srgbClr val="0070C0"/>
                </a:solidFill>
                <a:latin typeface="+mn-lt"/>
                <a:cs typeface="Calibri" panose="020F0502020204030204" pitchFamily="34" charset="0"/>
              </a:rPr>
              <a:t>Question:</a:t>
            </a:r>
            <a:r>
              <a:rPr lang="en-US" sz="2000" b="0" dirty="0">
                <a:solidFill>
                  <a:srgbClr val="0070C0"/>
                </a:solidFill>
                <a:latin typeface="+mn-lt"/>
                <a:cs typeface="Calibri" panose="020F0502020204030204" pitchFamily="34" charset="0"/>
              </a:rPr>
              <a:t>​</a:t>
            </a:r>
            <a:endParaRPr lang="en-US" sz="2000" b="0" dirty="0">
              <a:latin typeface="+mn-lt"/>
              <a:cs typeface="Calibri" panose="020F0502020204030204" pitchFamily="34" charset="0"/>
            </a:endParaRPr>
          </a:p>
          <a:p>
            <a:endParaRPr lang="en-US" sz="2000" b="0" dirty="0">
              <a:solidFill>
                <a:srgbClr val="000000"/>
              </a:solidFill>
              <a:latin typeface="+mn-lt"/>
              <a:cs typeface="Calibri" panose="020F0502020204030204" pitchFamily="34" charset="0"/>
            </a:endParaRPr>
          </a:p>
          <a:p>
            <a:r>
              <a:rPr lang="en-US" sz="2000" b="0" dirty="0">
                <a:solidFill>
                  <a:srgbClr val="000000"/>
                </a:solidFill>
                <a:latin typeface="+mn-lt"/>
                <a:cs typeface="Calibri" panose="020F0502020204030204" pitchFamily="34" charset="0"/>
              </a:rPr>
              <a:t>Can subjectivity be eliminated from QRM? What needs to be done?</a:t>
            </a:r>
          </a:p>
          <a:p>
            <a:endParaRPr lang="en-US" sz="2000" dirty="0">
              <a:solidFill>
                <a:srgbClr val="0070C0"/>
              </a:solidFill>
              <a:latin typeface="+mn-lt"/>
              <a:cs typeface="Calibri" panose="020F0502020204030204" pitchFamily="34" charset="0"/>
            </a:endParaRPr>
          </a:p>
          <a:p>
            <a:r>
              <a:rPr lang="en-US" sz="2000" dirty="0">
                <a:solidFill>
                  <a:srgbClr val="0070C0"/>
                </a:solidFill>
                <a:latin typeface="+mn-lt"/>
                <a:cs typeface="Calibri" panose="020F0502020204030204" pitchFamily="34" charset="0"/>
              </a:rPr>
              <a:t>Answer:​</a:t>
            </a:r>
          </a:p>
          <a:p>
            <a:pPr algn="just"/>
            <a:endParaRPr lang="en-US" sz="2000" dirty="0">
              <a:solidFill>
                <a:srgbClr val="000000"/>
              </a:solidFill>
              <a:latin typeface="+mn-lt"/>
              <a:cs typeface="Calibri" panose="020F0502020204030204" pitchFamily="34" charset="0"/>
            </a:endParaRPr>
          </a:p>
          <a:p>
            <a:pPr algn="just"/>
            <a:r>
              <a:rPr lang="en-US" sz="2000" dirty="0">
                <a:solidFill>
                  <a:srgbClr val="000000"/>
                </a:solidFill>
                <a:latin typeface="+mn-lt"/>
                <a:cs typeface="Calibri" panose="020F0502020204030204" pitchFamily="34" charset="0"/>
              </a:rPr>
              <a:t>While subjectivity cannot be completely eliminated from quality risk management activities, it </a:t>
            </a:r>
            <a:r>
              <a:rPr lang="en-US" sz="2000" dirty="0">
                <a:solidFill>
                  <a:schemeClr val="tx1"/>
                </a:solidFill>
                <a:latin typeface="+mn-lt"/>
                <a:cs typeface="Calibri" panose="020F0502020204030204" pitchFamily="34" charset="0"/>
              </a:rPr>
              <a:t>may be controlled by addressing bias and assumptions, the proper use of quality risk management tools and maximizing the use of relevant data and sources of knowledge. </a:t>
            </a:r>
            <a:r>
              <a:rPr lang="en-US" sz="2000" b="0" dirty="0">
                <a:solidFill>
                  <a:schemeClr val="tx1"/>
                </a:solidFill>
                <a:latin typeface="+mn-lt"/>
                <a:cs typeface="Calibri" panose="020F0502020204030204" pitchFamily="34" charset="0"/>
              </a:rPr>
              <a:t>(See ICH Q10, Section 1.6.1) </a:t>
            </a:r>
          </a:p>
          <a:p>
            <a:pPr algn="just"/>
            <a:endParaRPr lang="en-US" sz="2000" dirty="0">
              <a:solidFill>
                <a:schemeClr val="tx1"/>
              </a:solidFill>
              <a:latin typeface="+mn-lt"/>
              <a:cs typeface="Calibri" panose="020F0502020204030204" pitchFamily="34" charset="0"/>
            </a:endParaRPr>
          </a:p>
          <a:p>
            <a:pPr algn="just"/>
            <a:r>
              <a:rPr lang="en-US" sz="2000" dirty="0">
                <a:solidFill>
                  <a:schemeClr val="tx1"/>
                </a:solidFill>
                <a:latin typeface="+mn-lt"/>
                <a:cs typeface="Calibri" panose="020F0502020204030204" pitchFamily="34" charset="0"/>
              </a:rPr>
              <a:t>All participants involved with quality risk management activities should acknowledge, anticipate, and address the potential for subjectivity. </a:t>
            </a:r>
          </a:p>
          <a:p>
            <a:pPr algn="just"/>
            <a:r>
              <a:rPr lang="en-US" sz="2000" b="0" dirty="0">
                <a:solidFill>
                  <a:schemeClr val="tx1"/>
                </a:solidFill>
                <a:latin typeface="+mn-lt"/>
                <a:cs typeface="Calibri" panose="020F0502020204030204" pitchFamily="34" charset="0"/>
              </a:rPr>
              <a:t>(See ICH Q9(R1), Section 5.3. Managing and Minimizing Subjectivity)</a:t>
            </a:r>
          </a:p>
          <a:p>
            <a:pPr>
              <a:lnSpc>
                <a:spcPct val="81000"/>
              </a:lnSpc>
              <a:tabLst>
                <a:tab pos="723900" algn="l"/>
                <a:tab pos="1447800" algn="l"/>
                <a:tab pos="2171700" algn="l"/>
                <a:tab pos="2895600" algn="l"/>
                <a:tab pos="3619500" algn="l"/>
                <a:tab pos="4343400" algn="l"/>
                <a:tab pos="5067300" algn="l"/>
                <a:tab pos="5791200" algn="l"/>
              </a:tabLst>
            </a:pPr>
            <a:endParaRPr lang="en-US" sz="2000" b="0" dirty="0">
              <a:solidFill>
                <a:srgbClr val="0070C0"/>
              </a:solidFill>
              <a:latin typeface="Calibri"/>
              <a:cs typeface="Calibri"/>
            </a:endParaRPr>
          </a:p>
        </p:txBody>
      </p:sp>
      <p:sp>
        <p:nvSpPr>
          <p:cNvPr id="8" name="Title 1">
            <a:extLst>
              <a:ext uri="{FF2B5EF4-FFF2-40B4-BE49-F238E27FC236}">
                <a16:creationId xmlns:a16="http://schemas.microsoft.com/office/drawing/2014/main" id="{BCA38BF1-BF36-BB5D-978A-0F98A48B7905}"/>
              </a:ext>
            </a:extLst>
          </p:cNvPr>
          <p:cNvSpPr>
            <a:spLocks noGrp="1"/>
          </p:cNvSpPr>
          <p:nvPr>
            <p:ph type="title"/>
          </p:nvPr>
        </p:nvSpPr>
        <p:spPr>
          <a:xfrm>
            <a:off x="3004592" y="633264"/>
            <a:ext cx="6512498" cy="768085"/>
          </a:xfrm>
        </p:spPr>
        <p:txBody>
          <a:bodyPr/>
          <a:lstStyle/>
          <a:p>
            <a:pPr algn="l"/>
            <a:r>
              <a:rPr lang="en-US" sz="2800" b="1" i="0" dirty="0">
                <a:effectLst/>
              </a:rPr>
              <a:t>Key </a:t>
            </a:r>
            <a:r>
              <a:rPr lang="en-US" sz="2800" dirty="0"/>
              <a:t>Points from ICH Q9(R1), cont’d</a:t>
            </a:r>
            <a:br>
              <a:rPr lang="en-US" sz="1400" b="0" i="0" dirty="0">
                <a:solidFill>
                  <a:srgbClr val="000000"/>
                </a:solidFill>
                <a:effectLst/>
                <a:latin typeface="Times New Roman" panose="02020603050405020304" pitchFamily="18" charset="0"/>
              </a:rPr>
            </a:br>
            <a:br>
              <a:rPr lang="en-US" sz="1400" b="0" i="0" dirty="0">
                <a:solidFill>
                  <a:srgbClr val="000000"/>
                </a:solidFill>
                <a:effectLst/>
                <a:latin typeface="Times New Roman" panose="02020603050405020304" pitchFamily="18" charset="0"/>
              </a:rPr>
            </a:br>
            <a:endParaRPr lang="en-US" sz="1800" dirty="0"/>
          </a:p>
        </p:txBody>
      </p:sp>
    </p:spTree>
    <p:extLst>
      <p:ext uri="{BB962C8B-B14F-4D97-AF65-F5344CB8AC3E}">
        <p14:creationId xmlns:p14="http://schemas.microsoft.com/office/powerpoint/2010/main" val="4476785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04592" y="405618"/>
            <a:ext cx="6497335" cy="768085"/>
          </a:xfrm>
        </p:spPr>
        <p:txBody>
          <a:bodyPr/>
          <a:lstStyle/>
          <a:p>
            <a:pPr algn="l"/>
            <a:r>
              <a:rPr lang="en-US" sz="2800" dirty="0">
                <a:ea typeface="ＭＳ Ｐゴシック" panose="020B0600070205080204" pitchFamily="34" charset="-128"/>
              </a:rPr>
              <a:t>Why Subjectivity in QRM can be a problem</a:t>
            </a:r>
          </a:p>
        </p:txBody>
      </p:sp>
      <p:sp>
        <p:nvSpPr>
          <p:cNvPr id="3" name="Inhaltsplatzhalter 2"/>
          <p:cNvSpPr>
            <a:spLocks noGrp="1"/>
          </p:cNvSpPr>
          <p:nvPr>
            <p:ph idx="1"/>
          </p:nvPr>
        </p:nvSpPr>
        <p:spPr>
          <a:xfrm>
            <a:off x="3705785" y="2649488"/>
            <a:ext cx="5347479" cy="4680520"/>
          </a:xfrm>
        </p:spPr>
        <p:txBody>
          <a:bodyPr/>
          <a:lstStyle/>
          <a:p>
            <a:pPr marL="487670" indent="-304800" algn="just">
              <a:spcBef>
                <a:spcPts val="600"/>
              </a:spcBef>
              <a:spcAft>
                <a:spcPts val="600"/>
              </a:spcAft>
              <a:buFont typeface="Wingdings" panose="05000000000000000000" pitchFamily="2" charset="2"/>
              <a:buChar char="ü"/>
            </a:pPr>
            <a:r>
              <a:rPr lang="en-US" sz="1800" b="0" dirty="0">
                <a:solidFill>
                  <a:srgbClr val="002967"/>
                </a:solidFill>
              </a:rPr>
              <a:t>Hazards may not be identified appropriately, and as a result, the risks associate with certain hazards may go unmanaged.</a:t>
            </a:r>
          </a:p>
          <a:p>
            <a:pPr marL="487670" indent="-304800" algn="just">
              <a:spcBef>
                <a:spcPts val="600"/>
              </a:spcBef>
              <a:spcAft>
                <a:spcPts val="600"/>
              </a:spcAft>
              <a:buFont typeface="Wingdings" panose="05000000000000000000" pitchFamily="2" charset="2"/>
              <a:buChar char="ü"/>
            </a:pPr>
            <a:r>
              <a:rPr lang="en-US" sz="1800" b="0" dirty="0">
                <a:solidFill>
                  <a:srgbClr val="002967"/>
                </a:solidFill>
              </a:rPr>
              <a:t>When risks presented by hazards are being assessed, the probabilities of occurrence and the severities of harm that are arrived at may be underestimated or overestimated. </a:t>
            </a:r>
          </a:p>
          <a:p>
            <a:pPr marL="487670" indent="-304800" algn="just">
              <a:spcBef>
                <a:spcPts val="600"/>
              </a:spcBef>
              <a:spcAft>
                <a:spcPts val="600"/>
              </a:spcAft>
              <a:buFont typeface="Wingdings" panose="05000000000000000000" pitchFamily="2" charset="2"/>
              <a:buChar char="ü"/>
            </a:pPr>
            <a:r>
              <a:rPr lang="en-US" sz="1800" b="0" dirty="0">
                <a:solidFill>
                  <a:srgbClr val="002967"/>
                </a:solidFill>
              </a:rPr>
              <a:t>In addition, subjectivity in assumptions about the value or effectiveness of certain risk controls can result in an over estimation of the extent of risk reduction that they deliver – this can lead to a ‘false sense of security’ in those controls. </a:t>
            </a:r>
          </a:p>
          <a:p>
            <a:pPr marL="792480" lvl="1" indent="-304800">
              <a:spcAft>
                <a:spcPts val="600"/>
              </a:spcAft>
              <a:buFont typeface="Wingdings" panose="05000000000000000000" pitchFamily="2" charset="2"/>
              <a:buChar char="ü"/>
            </a:pPr>
            <a:endParaRPr lang="en-US" sz="1600" i="1" dirty="0">
              <a:solidFill>
                <a:srgbClr val="FF0000"/>
              </a:solidFill>
            </a:endParaRPr>
          </a:p>
        </p:txBody>
      </p:sp>
      <p:sp>
        <p:nvSpPr>
          <p:cNvPr id="4" name="Slide Number Placeholder 3">
            <a:extLst>
              <a:ext uri="{FF2B5EF4-FFF2-40B4-BE49-F238E27FC236}">
                <a16:creationId xmlns:a16="http://schemas.microsoft.com/office/drawing/2014/main" id="{5BDCB46A-41E1-4C6F-B2DF-7AB5C2399C4E}"/>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a:solidFill>
                  <a:srgbClr val="595959"/>
                </a:solidFill>
              </a:rPr>
              <a:pPr algn="ctr" defTabSz="731542" eaLnBrk="1" hangingPunct="1"/>
              <a:t>8</a:t>
            </a:fld>
            <a:endParaRPr lang="en-US" altLang="en-US" sz="960" dirty="0">
              <a:solidFill>
                <a:srgbClr val="595959"/>
              </a:solidFill>
            </a:endParaRPr>
          </a:p>
        </p:txBody>
      </p:sp>
      <p:sp>
        <p:nvSpPr>
          <p:cNvPr id="5" name="Inhaltsplatzhalter 2">
            <a:extLst>
              <a:ext uri="{FF2B5EF4-FFF2-40B4-BE49-F238E27FC236}">
                <a16:creationId xmlns:a16="http://schemas.microsoft.com/office/drawing/2014/main" id="{42AE7E93-4AA8-6D07-B709-BDD334CBCBF3}"/>
              </a:ext>
            </a:extLst>
          </p:cNvPr>
          <p:cNvSpPr txBox="1">
            <a:spLocks/>
          </p:cNvSpPr>
          <p:nvPr/>
        </p:nvSpPr>
        <p:spPr bwMode="auto">
          <a:xfrm>
            <a:off x="429978" y="1425352"/>
            <a:ext cx="8623286" cy="936104"/>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a:lnSpc>
                <a:spcPct val="100000"/>
              </a:lnSpc>
              <a:spcAft>
                <a:spcPts val="600"/>
              </a:spcAft>
              <a:buFont typeface="Wingdings" pitchFamily="2" charset="2"/>
              <a:buNone/>
            </a:pPr>
            <a:r>
              <a:rPr lang="en-US" sz="1800" kern="0" dirty="0">
                <a:solidFill>
                  <a:srgbClr val="002967"/>
                </a:solidFill>
              </a:rPr>
              <a:t>Subjectivity in QRM can lead to biased risk assessment outcomes, and these can give way to sub-optimal risk controls, poor risk-based decisions, and ineffective QRM outcomes generally. </a:t>
            </a:r>
          </a:p>
        </p:txBody>
      </p:sp>
      <p:sp>
        <p:nvSpPr>
          <p:cNvPr id="6" name="Isosceles Triangle 5">
            <a:extLst>
              <a:ext uri="{FF2B5EF4-FFF2-40B4-BE49-F238E27FC236}">
                <a16:creationId xmlns:a16="http://schemas.microsoft.com/office/drawing/2014/main" id="{CE0538A6-4531-418E-BE06-FC701C69E8CE}"/>
              </a:ext>
            </a:extLst>
          </p:cNvPr>
          <p:cNvSpPr/>
          <p:nvPr/>
        </p:nvSpPr>
        <p:spPr bwMode="auto">
          <a:xfrm>
            <a:off x="700336" y="3297560"/>
            <a:ext cx="2592288" cy="2160240"/>
          </a:xfrm>
          <a:prstGeom prst="triangle">
            <a:avLst/>
          </a:prstGeom>
          <a:solidFill>
            <a:srgbClr val="FFDF79"/>
          </a:solidFill>
          <a:ln w="635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0">
              <a:lnSpc>
                <a:spcPct val="100000"/>
              </a:lnSpc>
              <a:spcBef>
                <a:spcPct val="0"/>
              </a:spcBef>
              <a:spcAft>
                <a:spcPct val="0"/>
              </a:spcAft>
              <a:buClr>
                <a:srgbClr val="000000"/>
              </a:buClr>
              <a:buSzPct val="100000"/>
              <a:buFont typeface="Times New Roman" pitchFamily="18" charset="0"/>
              <a:buNone/>
              <a:tabLst/>
            </a:pPr>
            <a:endParaRPr kumimoji="0" lang="it-IT" sz="9600" b="1" i="0" u="none" strike="noStrike" cap="none" normalizeH="0" baseline="0" dirty="0">
              <a:ln>
                <a:noFill/>
              </a:ln>
              <a:solidFill>
                <a:schemeClr val="tx1"/>
              </a:solidFill>
              <a:effectLst/>
              <a:latin typeface="Arial" charset="0"/>
              <a:cs typeface="Lucida Sans Unicode" charset="0"/>
            </a:endParaRPr>
          </a:p>
        </p:txBody>
      </p:sp>
      <p:sp>
        <p:nvSpPr>
          <p:cNvPr id="9" name="TextBox 8">
            <a:extLst>
              <a:ext uri="{FF2B5EF4-FFF2-40B4-BE49-F238E27FC236}">
                <a16:creationId xmlns:a16="http://schemas.microsoft.com/office/drawing/2014/main" id="{CB10F9DE-82D4-4A85-94F2-ECB682B45D0C}"/>
              </a:ext>
            </a:extLst>
          </p:cNvPr>
          <p:cNvSpPr txBox="1"/>
          <p:nvPr/>
        </p:nvSpPr>
        <p:spPr bwMode="auto">
          <a:xfrm>
            <a:off x="1465345" y="3518808"/>
            <a:ext cx="1143142" cy="1938992"/>
          </a:xfrm>
          <a:prstGeom prst="rect">
            <a:avLst/>
          </a:prstGeom>
          <a:noFill/>
          <a:ln w="9525">
            <a:noFill/>
            <a:round/>
            <a:headEnd/>
            <a:tailEnd/>
          </a:ln>
        </p:spPr>
        <p:txBody>
          <a:bodyPr wrap="square">
            <a:spAutoFit/>
          </a:bodyPr>
          <a:lstStyle/>
          <a:p>
            <a:pPr marL="0" marR="0" indent="0" algn="ctr" defTabSz="449263" rtl="0" eaLnBrk="1" fontAlgn="base" latinLnBrk="0" hangingPunct="0">
              <a:lnSpc>
                <a:spcPct val="100000"/>
              </a:lnSpc>
              <a:spcBef>
                <a:spcPct val="0"/>
              </a:spcBef>
              <a:spcAft>
                <a:spcPct val="0"/>
              </a:spcAft>
              <a:buClr>
                <a:srgbClr val="000000"/>
              </a:buClr>
              <a:buSzPct val="100000"/>
              <a:buFont typeface="Times New Roman" pitchFamily="18" charset="0"/>
              <a:buNone/>
              <a:tabLst/>
            </a:pPr>
            <a:r>
              <a:rPr kumimoji="0" lang="it-IT" sz="12000" b="1" i="0" u="none" strike="noStrike" cap="none" normalizeH="0" baseline="0" dirty="0">
                <a:ln>
                  <a:noFill/>
                </a:ln>
                <a:solidFill>
                  <a:schemeClr val="tx1"/>
                </a:solidFill>
                <a:effectLst/>
                <a:latin typeface="Arial" charset="0"/>
                <a:cs typeface="Lucida Sans Unicode" charset="0"/>
              </a:rPr>
              <a:t>!</a:t>
            </a:r>
          </a:p>
        </p:txBody>
      </p:sp>
    </p:spTree>
    <p:extLst>
      <p:ext uri="{BB962C8B-B14F-4D97-AF65-F5344CB8AC3E}">
        <p14:creationId xmlns:p14="http://schemas.microsoft.com/office/powerpoint/2010/main" val="3340859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04796EFC-E82B-4A21-CE5F-176D73363AD5}"/>
              </a:ext>
            </a:extLst>
          </p:cNvPr>
          <p:cNvSpPr>
            <a:spLocks noGrp="1"/>
          </p:cNvSpPr>
          <p:nvPr>
            <p:ph idx="1"/>
          </p:nvPr>
        </p:nvSpPr>
        <p:spPr>
          <a:xfrm>
            <a:off x="628328" y="1425352"/>
            <a:ext cx="8581586" cy="3255548"/>
          </a:xfrm>
        </p:spPr>
        <p:txBody>
          <a:bodyPr/>
          <a:lstStyle/>
          <a:p>
            <a:pPr marL="0" indent="0">
              <a:lnSpc>
                <a:spcPct val="90000"/>
              </a:lnSpc>
              <a:buNone/>
            </a:pPr>
            <a:r>
              <a:rPr lang="de-DE" sz="1700" dirty="0">
                <a:solidFill>
                  <a:srgbClr val="002060"/>
                </a:solidFill>
                <a:cs typeface="Times New Roman" panose="02020603050405020304" pitchFamily="18" charset="0"/>
              </a:rPr>
              <a:t>There are many definitions for </a:t>
            </a:r>
            <a:r>
              <a:rPr lang="de-DE" sz="1700" i="1" dirty="0">
                <a:solidFill>
                  <a:srgbClr val="002060"/>
                </a:solidFill>
                <a:cs typeface="Times New Roman" panose="02020603050405020304" pitchFamily="18" charset="0"/>
              </a:rPr>
              <a:t>Subjectivity</a:t>
            </a:r>
            <a:r>
              <a:rPr lang="de-DE" sz="1700" dirty="0">
                <a:solidFill>
                  <a:srgbClr val="002060"/>
                </a:solidFill>
                <a:cs typeface="Times New Roman" panose="02020603050405020304" pitchFamily="18" charset="0"/>
              </a:rPr>
              <a:t>, and it is described in various ways. </a:t>
            </a:r>
          </a:p>
          <a:p>
            <a:pPr marL="487680" indent="-487680">
              <a:lnSpc>
                <a:spcPct val="90000"/>
              </a:lnSpc>
            </a:pPr>
            <a:r>
              <a:rPr lang="en-IE" altLang="en-US" sz="1700" b="0" dirty="0">
                <a:solidFill>
                  <a:srgbClr val="002060"/>
                </a:solidFill>
                <a:cs typeface="Times New Roman" panose="02020603050405020304" pitchFamily="18" charset="0"/>
              </a:rPr>
              <a:t>Some indicate that it is based on, or influenced by, personal feelings, taste, or opinions.  </a:t>
            </a:r>
          </a:p>
          <a:p>
            <a:pPr marL="487680" indent="-487680">
              <a:lnSpc>
                <a:spcPct val="90000"/>
              </a:lnSpc>
            </a:pPr>
            <a:r>
              <a:rPr lang="de-DE" sz="1700" b="0" dirty="0">
                <a:solidFill>
                  <a:srgbClr val="002060"/>
                </a:solidFill>
                <a:cs typeface="Times New Roman" panose="02020603050405020304" pitchFamily="18" charset="0"/>
              </a:rPr>
              <a:t>Others describe it as relating to the influence of personal feelings or opinions when considering and representing facts.  </a:t>
            </a:r>
          </a:p>
          <a:p>
            <a:pPr marL="487680" indent="-487680">
              <a:lnSpc>
                <a:spcPct val="90000"/>
              </a:lnSpc>
            </a:pPr>
            <a:r>
              <a:rPr lang="de-DE" sz="1700" b="0" dirty="0">
                <a:solidFill>
                  <a:srgbClr val="002060"/>
                </a:solidFill>
                <a:cs typeface="Times New Roman" panose="02020603050405020304" pitchFamily="18" charset="0"/>
              </a:rPr>
              <a:t>It is often contrasted with </a:t>
            </a:r>
            <a:r>
              <a:rPr lang="de-DE" sz="1700" b="0" i="1" dirty="0">
                <a:solidFill>
                  <a:srgbClr val="002060"/>
                </a:solidFill>
                <a:cs typeface="Times New Roman" panose="02020603050405020304" pitchFamily="18" charset="0"/>
              </a:rPr>
              <a:t>Objectivity</a:t>
            </a:r>
            <a:r>
              <a:rPr lang="de-DE" sz="1700" b="0" dirty="0">
                <a:solidFill>
                  <a:srgbClr val="002060"/>
                </a:solidFill>
                <a:cs typeface="Times New Roman" panose="02020603050405020304" pitchFamily="18" charset="0"/>
              </a:rPr>
              <a:t>, which is </a:t>
            </a:r>
            <a:r>
              <a:rPr lang="en-IE" sz="1700" b="0" dirty="0">
                <a:solidFill>
                  <a:srgbClr val="002060"/>
                </a:solidFill>
                <a:cs typeface="Times New Roman" panose="02020603050405020304" pitchFamily="18" charset="0"/>
              </a:rPr>
              <a:t>described as a view of truth or reality that is free of any individual's biases, interpretations, feelings, and imaginings</a:t>
            </a:r>
            <a:r>
              <a:rPr lang="de-DE" sz="1700" b="0" dirty="0">
                <a:solidFill>
                  <a:srgbClr val="002060"/>
                </a:solidFill>
                <a:cs typeface="Times New Roman" panose="02020603050405020304" pitchFamily="18" charset="0"/>
              </a:rPr>
              <a:t>.  </a:t>
            </a:r>
          </a:p>
          <a:p>
            <a:pPr marL="487680" indent="-487680">
              <a:lnSpc>
                <a:spcPct val="90000"/>
              </a:lnSpc>
            </a:pPr>
            <a:r>
              <a:rPr lang="de-DE" sz="1700" b="0" dirty="0">
                <a:solidFill>
                  <a:srgbClr val="002060"/>
                </a:solidFill>
                <a:cs typeface="Times New Roman"/>
              </a:rPr>
              <a:t>This presentation discusses a number of factors that can give rise to Subjectivity in QRM </a:t>
            </a:r>
            <a:r>
              <a:rPr lang="de-DE" sz="1700" b="0" dirty="0" err="1">
                <a:solidFill>
                  <a:srgbClr val="002060"/>
                </a:solidFill>
                <a:cs typeface="Times New Roman"/>
              </a:rPr>
              <a:t>outputs</a:t>
            </a:r>
            <a:r>
              <a:rPr lang="de-DE" sz="1700" b="0" dirty="0">
                <a:solidFill>
                  <a:srgbClr val="002060"/>
                </a:solidFill>
                <a:cs typeface="Times New Roman"/>
              </a:rPr>
              <a:t> – </a:t>
            </a:r>
            <a:r>
              <a:rPr lang="de-DE" sz="1700" b="0" dirty="0" err="1">
                <a:solidFill>
                  <a:srgbClr val="002060"/>
                </a:solidFill>
                <a:cs typeface="Times New Roman"/>
              </a:rPr>
              <a:t>namely</a:t>
            </a:r>
            <a:r>
              <a:rPr lang="de-DE" sz="1700" b="0" dirty="0">
                <a:solidFill>
                  <a:srgbClr val="002060"/>
                </a:solidFill>
                <a:cs typeface="Times New Roman"/>
              </a:rPr>
              <a:t>: </a:t>
            </a:r>
            <a:r>
              <a:rPr lang="en-US" sz="1700" b="0" dirty="0">
                <a:solidFill>
                  <a:srgbClr val="002060"/>
                </a:solidFill>
                <a:cs typeface="Times New Roman"/>
              </a:rPr>
              <a:t>Uncertainty, Heuristics, Bias, and Risk Perception.</a:t>
            </a:r>
            <a:endParaRPr lang="en-US" sz="1700" b="0" dirty="0">
              <a:solidFill>
                <a:srgbClr val="002060"/>
              </a:solidFill>
              <a:highlight>
                <a:srgbClr val="FFFF00"/>
              </a:highlight>
              <a:cs typeface="Times New Roman" panose="02020603050405020304" pitchFamily="18" charset="0"/>
            </a:endParaRPr>
          </a:p>
          <a:p>
            <a:pPr marL="487680" indent="-487680">
              <a:lnSpc>
                <a:spcPct val="90000"/>
              </a:lnSpc>
            </a:pPr>
            <a:r>
              <a:rPr lang="en-US" sz="1700" b="0" dirty="0">
                <a:solidFill>
                  <a:srgbClr val="002060"/>
                </a:solidFill>
                <a:cs typeface="Times New Roman"/>
              </a:rPr>
              <a:t>Note: These factors are inter-related and are not completely separate from each other.</a:t>
            </a:r>
            <a:endParaRPr lang="de-DE" sz="1700" b="0" dirty="0">
              <a:solidFill>
                <a:srgbClr val="002060"/>
              </a:solidFill>
              <a:cs typeface="Times New Roman"/>
            </a:endParaRPr>
          </a:p>
          <a:p>
            <a:pPr marL="0" indent="0">
              <a:buNone/>
            </a:pPr>
            <a:endParaRPr lang="de-DE" sz="1600" b="0" dirty="0">
              <a:solidFill>
                <a:srgbClr val="002060"/>
              </a:solidFill>
              <a:cs typeface="Times New Roman" panose="02020603050405020304" pitchFamily="18" charset="0"/>
            </a:endParaRPr>
          </a:p>
        </p:txBody>
      </p:sp>
      <p:sp>
        <p:nvSpPr>
          <p:cNvPr id="3" name="Titel 2">
            <a:extLst>
              <a:ext uri="{FF2B5EF4-FFF2-40B4-BE49-F238E27FC236}">
                <a16:creationId xmlns:a16="http://schemas.microsoft.com/office/drawing/2014/main" id="{338F9A32-8B31-1A33-8751-71C361388AFC}"/>
              </a:ext>
            </a:extLst>
          </p:cNvPr>
          <p:cNvSpPr>
            <a:spLocks noGrp="1"/>
          </p:cNvSpPr>
          <p:nvPr>
            <p:ph type="title"/>
          </p:nvPr>
        </p:nvSpPr>
        <p:spPr>
          <a:xfrm>
            <a:off x="2999385" y="417240"/>
            <a:ext cx="6480720" cy="790575"/>
          </a:xfrm>
        </p:spPr>
        <p:txBody>
          <a:bodyPr/>
          <a:lstStyle/>
          <a:p>
            <a:pPr algn="l"/>
            <a:r>
              <a:rPr lang="en-US" sz="2800" dirty="0"/>
              <a:t>What is Subjectivity?</a:t>
            </a:r>
            <a:endParaRPr lang="en-US" sz="2000" dirty="0"/>
          </a:p>
        </p:txBody>
      </p:sp>
      <p:sp>
        <p:nvSpPr>
          <p:cNvPr id="8" name="Slide Number Placeholder 3">
            <a:extLst>
              <a:ext uri="{FF2B5EF4-FFF2-40B4-BE49-F238E27FC236}">
                <a16:creationId xmlns:a16="http://schemas.microsoft.com/office/drawing/2014/main" id="{49B16A87-3932-4578-A38E-CB9386D5BB47}"/>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a:solidFill>
                  <a:srgbClr val="595959"/>
                </a:solidFill>
              </a:rPr>
              <a:pPr algn="ctr" defTabSz="731542" eaLnBrk="1" hangingPunct="1"/>
              <a:t>9</a:t>
            </a:fld>
            <a:endParaRPr lang="en-US" altLang="en-US" sz="960" dirty="0">
              <a:solidFill>
                <a:srgbClr val="595959"/>
              </a:solidFill>
            </a:endParaRPr>
          </a:p>
        </p:txBody>
      </p:sp>
      <p:sp>
        <p:nvSpPr>
          <p:cNvPr id="4" name="Thought Bubble: Cloud 3">
            <a:extLst>
              <a:ext uri="{FF2B5EF4-FFF2-40B4-BE49-F238E27FC236}">
                <a16:creationId xmlns:a16="http://schemas.microsoft.com/office/drawing/2014/main" id="{3288FEC8-32AE-42C5-8C1C-064F327CBAD4}"/>
              </a:ext>
            </a:extLst>
          </p:cNvPr>
          <p:cNvSpPr/>
          <p:nvPr/>
        </p:nvSpPr>
        <p:spPr bwMode="auto">
          <a:xfrm>
            <a:off x="4948808" y="5780336"/>
            <a:ext cx="864096" cy="671627"/>
          </a:xfrm>
          <a:prstGeom prst="cloudCallout">
            <a:avLst>
              <a:gd name="adj1" fmla="val -28491"/>
              <a:gd name="adj2" fmla="val 85791"/>
            </a:avLst>
          </a:prstGeom>
          <a:solidFill>
            <a:srgbClr val="B3DBB8"/>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it-IT" sz="5200" b="1" i="0" u="none" strike="noStrike" cap="none" normalizeH="0" baseline="0">
              <a:ln>
                <a:noFill/>
              </a:ln>
              <a:solidFill>
                <a:schemeClr val="bg1"/>
              </a:solidFill>
              <a:effectLst/>
              <a:latin typeface="Arial" charset="0"/>
              <a:cs typeface="Lucida Sans Unicode" charset="0"/>
            </a:endParaRPr>
          </a:p>
        </p:txBody>
      </p:sp>
      <p:sp>
        <p:nvSpPr>
          <p:cNvPr id="5" name="Thought Bubble: Cloud 4">
            <a:extLst>
              <a:ext uri="{FF2B5EF4-FFF2-40B4-BE49-F238E27FC236}">
                <a16:creationId xmlns:a16="http://schemas.microsoft.com/office/drawing/2014/main" id="{10122B0E-3B78-4E10-8D79-41E9E7FD7537}"/>
              </a:ext>
            </a:extLst>
          </p:cNvPr>
          <p:cNvSpPr/>
          <p:nvPr/>
        </p:nvSpPr>
        <p:spPr bwMode="auto">
          <a:xfrm>
            <a:off x="2674472" y="5891336"/>
            <a:ext cx="1368152" cy="936104"/>
          </a:xfrm>
          <a:prstGeom prst="cloudCallout">
            <a:avLst>
              <a:gd name="adj1" fmla="val 40139"/>
              <a:gd name="adj2" fmla="val 65071"/>
            </a:avLst>
          </a:prstGeom>
          <a:solidFill>
            <a:srgbClr val="FEB4D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it-IT" sz="5200" b="1" i="0" u="none" strike="noStrike" cap="none" normalizeH="0" baseline="0">
              <a:ln>
                <a:noFill/>
              </a:ln>
              <a:solidFill>
                <a:schemeClr val="bg1"/>
              </a:solidFill>
              <a:effectLst/>
              <a:latin typeface="Arial" charset="0"/>
              <a:cs typeface="Lucida Sans Unicode" charset="0"/>
            </a:endParaRPr>
          </a:p>
        </p:txBody>
      </p:sp>
      <p:sp>
        <p:nvSpPr>
          <p:cNvPr id="7" name="Speech Bubble: Oval 6">
            <a:extLst>
              <a:ext uri="{FF2B5EF4-FFF2-40B4-BE49-F238E27FC236}">
                <a16:creationId xmlns:a16="http://schemas.microsoft.com/office/drawing/2014/main" id="{937F87EF-A2B4-40D9-A6E6-C30D8BA013F1}"/>
              </a:ext>
            </a:extLst>
          </p:cNvPr>
          <p:cNvSpPr/>
          <p:nvPr/>
        </p:nvSpPr>
        <p:spPr bwMode="auto">
          <a:xfrm>
            <a:off x="3429628" y="5120362"/>
            <a:ext cx="1008112" cy="720080"/>
          </a:xfrm>
          <a:prstGeom prst="wedgeEllipseCallout">
            <a:avLst>
              <a:gd name="adj1" fmla="val 51571"/>
              <a:gd name="adj2" fmla="val 76982"/>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it-IT" sz="5200" b="1" i="0" u="none" strike="noStrike" cap="none" normalizeH="0" baseline="0" dirty="0">
              <a:ln>
                <a:noFill/>
              </a:ln>
              <a:solidFill>
                <a:schemeClr val="bg1"/>
              </a:solidFill>
              <a:effectLst/>
              <a:latin typeface="Arial" charset="0"/>
              <a:cs typeface="Lucida Sans Unicode" charset="0"/>
            </a:endParaRPr>
          </a:p>
        </p:txBody>
      </p:sp>
      <p:sp>
        <p:nvSpPr>
          <p:cNvPr id="9" name="Speech Bubble: Rectangle with Corners Rounded 8">
            <a:extLst>
              <a:ext uri="{FF2B5EF4-FFF2-40B4-BE49-F238E27FC236}">
                <a16:creationId xmlns:a16="http://schemas.microsoft.com/office/drawing/2014/main" id="{25FAF23B-EE8C-4A09-8355-EF3ED3B93BD2}"/>
              </a:ext>
            </a:extLst>
          </p:cNvPr>
          <p:cNvSpPr/>
          <p:nvPr/>
        </p:nvSpPr>
        <p:spPr bwMode="auto">
          <a:xfrm>
            <a:off x="4625752" y="4941854"/>
            <a:ext cx="864096" cy="792088"/>
          </a:xfrm>
          <a:prstGeom prst="wedgeRoundRectCallout">
            <a:avLst>
              <a:gd name="adj1" fmla="val -31971"/>
              <a:gd name="adj2" fmla="val 99967"/>
              <a:gd name="adj3" fmla="val 16667"/>
            </a:avLst>
          </a:prstGeom>
          <a:solidFill>
            <a:srgbClr val="E4DD8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it-IT" sz="5200" b="1" i="0" u="none" strike="noStrike" cap="none" normalizeH="0" baseline="0">
              <a:ln>
                <a:noFill/>
              </a:ln>
              <a:solidFill>
                <a:schemeClr val="bg1"/>
              </a:solidFill>
              <a:effectLst/>
              <a:latin typeface="Arial" charset="0"/>
              <a:cs typeface="Lucida Sans Unicode" charset="0"/>
            </a:endParaRPr>
          </a:p>
        </p:txBody>
      </p:sp>
      <p:sp>
        <p:nvSpPr>
          <p:cNvPr id="10" name="Speech Bubble: Rectangle 9">
            <a:extLst>
              <a:ext uri="{FF2B5EF4-FFF2-40B4-BE49-F238E27FC236}">
                <a16:creationId xmlns:a16="http://schemas.microsoft.com/office/drawing/2014/main" id="{5445D05C-A205-4248-A23A-31D4E9E7EA3A}"/>
              </a:ext>
            </a:extLst>
          </p:cNvPr>
          <p:cNvSpPr/>
          <p:nvPr/>
        </p:nvSpPr>
        <p:spPr bwMode="auto">
          <a:xfrm>
            <a:off x="5956920" y="5840442"/>
            <a:ext cx="864096" cy="506158"/>
          </a:xfrm>
          <a:prstGeom prst="wedgeRectCallout">
            <a:avLst>
              <a:gd name="adj1" fmla="val -54250"/>
              <a:gd name="adj2" fmla="val 139357"/>
            </a:avLst>
          </a:prstGeom>
          <a:solidFill>
            <a:srgbClr val="BEBABD"/>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it-IT" sz="5200" b="1" i="0" u="none" strike="noStrike" cap="none" normalizeH="0" baseline="0">
              <a:ln>
                <a:noFill/>
              </a:ln>
              <a:solidFill>
                <a:schemeClr val="bg1"/>
              </a:solidFill>
              <a:effectLst/>
              <a:latin typeface="Arial" charset="0"/>
              <a:cs typeface="Lucida Sans Unicode" charset="0"/>
            </a:endParaRPr>
          </a:p>
        </p:txBody>
      </p:sp>
    </p:spTree>
    <p:extLst>
      <p:ext uri="{BB962C8B-B14F-4D97-AF65-F5344CB8AC3E}">
        <p14:creationId xmlns:p14="http://schemas.microsoft.com/office/powerpoint/2010/main" val="1054735472"/>
      </p:ext>
    </p:extLst>
  </p:cSld>
  <p:clrMapOvr>
    <a:masterClrMapping/>
  </p:clrMapOvr>
</p:sld>
</file>

<file path=ppt/theme/theme1.xml><?xml version="1.0" encoding="utf-8"?>
<a:theme xmlns:a="http://schemas.openxmlformats.org/drawingml/2006/main" name="Master slide 1">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ICH">
      <a:majorFont>
        <a:latin typeface="Candara"/>
        <a:ea typeface=""/>
        <a:cs typeface="Lucida Sans Unicode"/>
      </a:majorFont>
      <a:minorFont>
        <a:latin typeface="Arial"/>
        <a:ea typeface=""/>
        <a:cs typeface="Lucida Sans Unicod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lnDef>
    <a:txDef>
      <a:spPr bwMode="auto">
        <a:noFill/>
        <a:ln w="9525">
          <a:noFill/>
          <a:round/>
          <a:headEnd/>
          <a:tailEnd/>
        </a:ln>
      </a:spPr>
      <a:bodyPr lIns="90000" tIns="92880" rIns="90000" bIns="45000"/>
      <a:lstStyle>
        <a:defPPr>
          <a:lnSpc>
            <a:spcPct val="81000"/>
          </a:lnSpc>
          <a:tabLst>
            <a:tab pos="723900" algn="l"/>
            <a:tab pos="1447800" algn="l"/>
            <a:tab pos="2171700" algn="l"/>
            <a:tab pos="2895600" algn="l"/>
            <a:tab pos="3619500" algn="l"/>
            <a:tab pos="4343400" algn="l"/>
            <a:tab pos="5067300" algn="l"/>
            <a:tab pos="5791200" algn="l"/>
          </a:tabLst>
          <a:defRPr sz="2000" dirty="0">
            <a:solidFill>
              <a:srgbClr val="4C4C4C"/>
            </a:solidFill>
            <a:latin typeface="Candara" pitchFamily="32" charset="0"/>
          </a:defRPr>
        </a:defPPr>
      </a:lstStyle>
    </a:tx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aster slide 1">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ICH">
      <a:majorFont>
        <a:latin typeface="Candara"/>
        <a:ea typeface=""/>
        <a:cs typeface="Lucida Sans Unicode"/>
      </a:majorFont>
      <a:minorFont>
        <a:latin typeface="Arial"/>
        <a:ea typeface=""/>
        <a:cs typeface="Lucida Sans Unicod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lnDef>
    <a:txDef>
      <a:spPr bwMode="auto">
        <a:noFill/>
        <a:ln w="9525">
          <a:noFill/>
          <a:round/>
          <a:headEnd/>
          <a:tailEnd/>
        </a:ln>
      </a:spPr>
      <a:bodyPr lIns="90000" tIns="92880" rIns="90000" bIns="45000"/>
      <a:lstStyle>
        <a:defPPr>
          <a:lnSpc>
            <a:spcPct val="81000"/>
          </a:lnSpc>
          <a:tabLst>
            <a:tab pos="723900" algn="l"/>
            <a:tab pos="1447800" algn="l"/>
            <a:tab pos="2171700" algn="l"/>
            <a:tab pos="2895600" algn="l"/>
            <a:tab pos="3619500" algn="l"/>
            <a:tab pos="4343400" algn="l"/>
            <a:tab pos="5067300" algn="l"/>
            <a:tab pos="5791200" algn="l"/>
          </a:tabLst>
          <a:defRPr sz="2000" dirty="0">
            <a:solidFill>
              <a:srgbClr val="4C4C4C"/>
            </a:solidFill>
            <a:latin typeface="Candara" pitchFamily="32" charset="0"/>
          </a:defRPr>
        </a:defPPr>
      </a:lstStyle>
    </a:tx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82ad3a63-90ad-4a46-a3cb-757f4658e205" origin="userSelected">
  <element uid="03e9b10b-a1f9-4a88-9630-476473f62285" value=""/>
  <element uid="7349a702-6462-4442-88eb-c64cd513835c" value=""/>
  <element uid="8490d18d-1e1f-4ae2-adbe-3f6683173bee" value=""/>
</sisl>
</file>

<file path=customXml/itemProps1.xml><?xml version="1.0" encoding="utf-8"?>
<ds:datastoreItem xmlns:ds="http://schemas.openxmlformats.org/officeDocument/2006/customXml" ds:itemID="{AA592826-DDBA-4DCE-B4F3-66899E8851B6}">
  <ds:schemaRefs>
    <ds:schemaRef ds:uri="http://www.w3.org/2001/XMLSchema"/>
    <ds:schemaRef ds:uri="http://www.boldonjames.com/2008/01/sie/internal/label"/>
  </ds:schemaRefs>
</ds:datastoreItem>
</file>

<file path=docMetadata/LabelInfo.xml><?xml version="1.0" encoding="utf-8"?>
<clbl:labelList xmlns:clbl="http://schemas.microsoft.com/office/2020/mipLabelMetadata">
  <clbl:label id="{fdfed7bd-9f6a-44a1-b694-6e39c468c150}" enabled="0" method="" siteId="{fdfed7bd-9f6a-44a1-b694-6e39c468c150}" removed="1"/>
</clbl:labelList>
</file>

<file path=docProps/app.xml><?xml version="1.0" encoding="utf-8"?>
<Properties xmlns="http://schemas.openxmlformats.org/officeDocument/2006/extended-properties" xmlns:vt="http://schemas.openxmlformats.org/officeDocument/2006/docPropsVTypes">
  <Template/>
  <TotalTime>0</TotalTime>
  <Words>9159</Words>
  <Application>Microsoft Office PowerPoint</Application>
  <PresentationFormat>Custom</PresentationFormat>
  <Paragraphs>885</Paragraphs>
  <Slides>52</Slides>
  <Notes>38</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52</vt:i4>
      </vt:variant>
    </vt:vector>
  </HeadingPairs>
  <TitlesOfParts>
    <vt:vector size="67" baseType="lpstr">
      <vt:lpstr>Arial</vt:lpstr>
      <vt:lpstr>Avenir Next LT Pro</vt:lpstr>
      <vt:lpstr>Calibri</vt:lpstr>
      <vt:lpstr>Candara</vt:lpstr>
      <vt:lpstr>Century Gothic</vt:lpstr>
      <vt:lpstr>Helvetica</vt:lpstr>
      <vt:lpstr>Inter</vt:lpstr>
      <vt:lpstr>LEMON MILK</vt:lpstr>
      <vt:lpstr>LT Internet</vt:lpstr>
      <vt:lpstr>Roboto Condensed Light</vt:lpstr>
      <vt:lpstr>Times</vt:lpstr>
      <vt:lpstr>Times New Roman</vt:lpstr>
      <vt:lpstr>Wingdings</vt:lpstr>
      <vt:lpstr>Master slide 1</vt:lpstr>
      <vt:lpstr>1_Master slide 1</vt:lpstr>
      <vt:lpstr>PowerPoint Presentation</vt:lpstr>
      <vt:lpstr>Legal Notice</vt:lpstr>
      <vt:lpstr>Agenda</vt:lpstr>
      <vt:lpstr>Subjectivity in QRM –                                                              Key Points from ICH Q9(R1) </vt:lpstr>
      <vt:lpstr>Key Points from ICH Q9(R1), cont’d  </vt:lpstr>
      <vt:lpstr>Key Points from ICH Q9(R1), cont’d  </vt:lpstr>
      <vt:lpstr>Key Points from ICH Q9(R1), cont’d  </vt:lpstr>
      <vt:lpstr>Why Subjectivity in QRM can be a problem</vt:lpstr>
      <vt:lpstr>What is Subjectivity?</vt:lpstr>
      <vt:lpstr>What leads to Subjectivity in QRM? Uncertainty, Heuristics, Bias</vt:lpstr>
      <vt:lpstr>The role of Uncertainty…</vt:lpstr>
      <vt:lpstr>The role of Heuristics…</vt:lpstr>
      <vt:lpstr>Heuristics, cont’d…</vt:lpstr>
      <vt:lpstr>Heuristics, cont’d…</vt:lpstr>
      <vt:lpstr>Heuristics, cont’d</vt:lpstr>
      <vt:lpstr>The role of Bias…</vt:lpstr>
      <vt:lpstr>Cognitive Bias</vt:lpstr>
      <vt:lpstr>Examples of Cognitive Biases</vt:lpstr>
      <vt:lpstr>Examples of Cognitive Biases, cont’d</vt:lpstr>
      <vt:lpstr>Anchoring Bias</vt:lpstr>
      <vt:lpstr>Availability Bias</vt:lpstr>
      <vt:lpstr>Recency Bias </vt:lpstr>
      <vt:lpstr>Knowledge/Status Quo Bias </vt:lpstr>
      <vt:lpstr>Confirmation Bias </vt:lpstr>
      <vt:lpstr>PowerPoint Presentation</vt:lpstr>
      <vt:lpstr>Risk Perception</vt:lpstr>
      <vt:lpstr>Risk Perception, cont’d</vt:lpstr>
      <vt:lpstr>Risk Perception, cont’d</vt:lpstr>
      <vt:lpstr>Risk Perception, cont’d</vt:lpstr>
      <vt:lpstr>Risk Perception, cont’d</vt:lpstr>
      <vt:lpstr>Subjectivity in Hazard Identification</vt:lpstr>
      <vt:lpstr>Subjectivity in Estimating                                     Probabilities of Occurrence</vt:lpstr>
      <vt:lpstr>Probabilities of Occurrence, cont’d</vt:lpstr>
      <vt:lpstr>Subjectivity in Estimating Detectability</vt:lpstr>
      <vt:lpstr>Understanding Bias in                            Machine Learning (ML) Models</vt:lpstr>
      <vt:lpstr>Understanding Bias in                            Machine Learning (ML) Models cont’d</vt:lpstr>
      <vt:lpstr>Sources of Bias in                                                      Machine Learning models</vt:lpstr>
      <vt:lpstr>Tips for Minimizing AI Model Bias</vt:lpstr>
      <vt:lpstr>Subjectivity in Risk Scoring Scales/Models</vt:lpstr>
      <vt:lpstr>Subjectivity in Risk Scoring Scales/Models</vt:lpstr>
      <vt:lpstr>Subjectivity in Risk Scoring Scales/Models</vt:lpstr>
      <vt:lpstr>Subjectivity in Risk Scoring Scales/Models</vt:lpstr>
      <vt:lpstr>Subjectivity in Risk Scoring: Combining S and O ratings </vt:lpstr>
      <vt:lpstr>Subjectivity in Risk Scoring Scales/Models</vt:lpstr>
      <vt:lpstr>Subjectivity in Risk Scoring </vt:lpstr>
      <vt:lpstr>Subjectivity in Risk Scoring: Tallying S|O </vt:lpstr>
      <vt:lpstr>Subjectivity in Risk Scoring Scales/Models</vt:lpstr>
      <vt:lpstr>Subjectivity in Risk Scoring Scales/Models</vt:lpstr>
      <vt:lpstr>Subjectivity in Managing Failure Modes</vt:lpstr>
      <vt:lpstr>Take-home Points/Conclusions</vt:lpstr>
      <vt:lpstr>PowerPoint Presentation</vt:lpstr>
      <vt:lpstr>EWG Acknowledgment and Contact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2023-10-05T14:16:25Z</dcterms:created>
  <dcterms:modified xsi:type="dcterms:W3CDTF">2023-10-05T14:16:32Z</dcterms:modified>
</cp:coreProperties>
</file>