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834" r:id="rId2"/>
  </p:sldMasterIdLst>
  <p:notesMasterIdLst>
    <p:notesMasterId r:id="rId29"/>
  </p:notesMasterIdLst>
  <p:handoutMasterIdLst>
    <p:handoutMasterId r:id="rId30"/>
  </p:handoutMasterIdLst>
  <p:sldIdLst>
    <p:sldId id="256" r:id="rId3"/>
    <p:sldId id="2145706901" r:id="rId4"/>
    <p:sldId id="437" r:id="rId5"/>
    <p:sldId id="4774" r:id="rId6"/>
    <p:sldId id="4783" r:id="rId7"/>
    <p:sldId id="4874" r:id="rId8"/>
    <p:sldId id="2145706900" r:id="rId9"/>
    <p:sldId id="2145706899" r:id="rId10"/>
    <p:sldId id="2145706898" r:id="rId11"/>
    <p:sldId id="2145706905" r:id="rId12"/>
    <p:sldId id="2145706903" r:id="rId13"/>
    <p:sldId id="4769" r:id="rId14"/>
    <p:sldId id="4817" r:id="rId15"/>
    <p:sldId id="4851" r:id="rId16"/>
    <p:sldId id="2917" r:id="rId17"/>
    <p:sldId id="2145706902" r:id="rId18"/>
    <p:sldId id="4786" r:id="rId19"/>
    <p:sldId id="4846" r:id="rId20"/>
    <p:sldId id="4838" r:id="rId21"/>
    <p:sldId id="4872" r:id="rId22"/>
    <p:sldId id="4873" r:id="rId23"/>
    <p:sldId id="4862" r:id="rId24"/>
    <p:sldId id="4843" r:id="rId25"/>
    <p:sldId id="326" r:id="rId26"/>
    <p:sldId id="2145706906" r:id="rId27"/>
    <p:sldId id="324" r:id="rId28"/>
  </p:sldIdLst>
  <p:sldSz cx="12192000" cy="6858000"/>
  <p:notesSz cx="7010400" cy="9296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025" userDrawn="1">
          <p15:clr>
            <a:srgbClr val="A4A3A4"/>
          </p15:clr>
        </p15:guide>
        <p15:guide id="2" pos="3600" userDrawn="1">
          <p15:clr>
            <a:srgbClr val="A4A3A4"/>
          </p15:clr>
        </p15:guide>
      </p15:sldGuideLst>
    </p:ext>
    <p:ext uri="{2D200454-40CA-4A62-9FC3-DE9A4176ACB9}">
      <p15:notesGuideLst xmlns:p15="http://schemas.microsoft.com/office/powerpoint/2012/main">
        <p15:guide id="1" orient="horz" pos="2504" userDrawn="1">
          <p15:clr>
            <a:srgbClr val="A4A3A4"/>
          </p15:clr>
        </p15:guide>
        <p15:guide id="2" pos="200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Author" initials="A" lastIdx="0" clrIdx="7"/>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CDAB19"/>
    <a:srgbClr val="FF7C80"/>
    <a:srgbClr val="0099CC"/>
    <a:srgbClr val="F2F2F2"/>
    <a:srgbClr val="E6E6E6"/>
    <a:srgbClr val="F5F5F5"/>
    <a:srgbClr val="0000FF"/>
    <a:srgbClr val="00CC99"/>
    <a:srgbClr val="009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565A20-6021-424A-8C9A-8291EE507487}" v="4" dt="2023-09-29T16:15:51.0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76" autoAdjust="0"/>
    <p:restoredTop sz="93792" autoAdjust="0"/>
  </p:normalViewPr>
  <p:slideViewPr>
    <p:cSldViewPr>
      <p:cViewPr varScale="1">
        <p:scale>
          <a:sx n="66" d="100"/>
          <a:sy n="66" d="100"/>
        </p:scale>
        <p:origin x="820" y="32"/>
      </p:cViewPr>
      <p:guideLst>
        <p:guide orient="horz" pos="2025"/>
        <p:guide pos="3600"/>
      </p:guideLst>
    </p:cSldViewPr>
  </p:slideViewPr>
  <p:outlineViewPr>
    <p:cViewPr varScale="1">
      <p:scale>
        <a:sx n="170" d="200"/>
        <a:sy n="170" d="200"/>
      </p:scale>
      <p:origin x="0" y="-450666"/>
    </p:cViewPr>
  </p:outlineViewPr>
  <p:notesTextViewPr>
    <p:cViewPr>
      <p:scale>
        <a:sx n="3" d="2"/>
        <a:sy n="3" d="2"/>
      </p:scale>
      <p:origin x="0" y="0"/>
    </p:cViewPr>
  </p:notesTextViewPr>
  <p:sorterViewPr>
    <p:cViewPr>
      <p:scale>
        <a:sx n="70" d="100"/>
        <a:sy n="70" d="100"/>
      </p:scale>
      <p:origin x="0" y="0"/>
    </p:cViewPr>
  </p:sorterViewPr>
  <p:notesViewPr>
    <p:cSldViewPr>
      <p:cViewPr varScale="1">
        <p:scale>
          <a:sx n="79" d="100"/>
          <a:sy n="79" d="100"/>
        </p:scale>
        <p:origin x="3966" y="108"/>
      </p:cViewPr>
      <p:guideLst>
        <p:guide orient="horz" pos="2504"/>
        <p:guide pos="200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AB9C23-93C6-4392-8EE9-D37886A8D646}" type="doc">
      <dgm:prSet loTypeId="urn:microsoft.com/office/officeart/2005/8/layout/equation2" loCatId="process" qsTypeId="urn:microsoft.com/office/officeart/2005/8/quickstyle/simple1" qsCatId="simple" csTypeId="urn:microsoft.com/office/officeart/2005/8/colors/accent1_2" csCatId="accent1" phldr="1"/>
      <dgm:spPr/>
      <dgm:t>
        <a:bodyPr/>
        <a:lstStyle/>
        <a:p>
          <a:endParaRPr lang="en-US"/>
        </a:p>
      </dgm:t>
    </dgm:pt>
    <dgm:pt modelId="{67C97E33-00FA-43D8-86CF-9F79E75B6297}">
      <dgm:prSet phldr="0" custT="1"/>
      <dgm:spPr>
        <a:effectLst>
          <a:glow rad="139700">
            <a:schemeClr val="accent4">
              <a:satMod val="175000"/>
              <a:alpha val="40000"/>
            </a:schemeClr>
          </a:glow>
        </a:effectLst>
      </dgm:spPr>
      <dgm:t>
        <a:bodyPr/>
        <a:lstStyle/>
        <a:p>
          <a:r>
            <a:rPr lang="en-GB" sz="2400" b="1" kern="1200">
              <a:cs typeface="Times New Roman"/>
            </a:rPr>
            <a:t>Highlights the need to identify hazards and not risks</a:t>
          </a:r>
          <a:r>
            <a:rPr lang="en-GB" sz="2000" kern="1200">
              <a:cs typeface="Times New Roman"/>
            </a:rPr>
            <a:t> </a:t>
          </a:r>
          <a:r>
            <a:rPr lang="en-GB" sz="1800" b="0" kern="1200">
              <a:cs typeface="Times New Roman"/>
            </a:rPr>
            <a:t>during the first step of the risk assessment process, to </a:t>
          </a:r>
          <a:r>
            <a:rPr lang="en-GB" sz="2000" b="1" kern="1200">
              <a:cs typeface="Times New Roman"/>
            </a:rPr>
            <a:t>remove any distractions about risks</a:t>
          </a:r>
          <a:r>
            <a:rPr lang="en-GB" sz="1800" b="0" kern="1200">
              <a:cs typeface="Times New Roman"/>
            </a:rPr>
            <a:t> that may interfere with the hazard identification activity.</a:t>
          </a:r>
          <a:endParaRPr lang="en-US" sz="1800" kern="1200" dirty="0"/>
        </a:p>
      </dgm:t>
    </dgm:pt>
    <dgm:pt modelId="{3B350431-A7EB-4C9E-8BBD-4071042167DB}" type="parTrans" cxnId="{E958FFD5-1320-47B3-A511-D83877914A78}">
      <dgm:prSet/>
      <dgm:spPr/>
      <dgm:t>
        <a:bodyPr/>
        <a:lstStyle/>
        <a:p>
          <a:endParaRPr lang="en-GB" sz="3200"/>
        </a:p>
      </dgm:t>
    </dgm:pt>
    <dgm:pt modelId="{2D49BD7F-5BE7-4C03-856A-ACB77541617B}" type="sibTrans" cxnId="{E958FFD5-1320-47B3-A511-D83877914A78}">
      <dgm:prSet custT="1"/>
      <dgm:spPr/>
      <dgm:t>
        <a:bodyPr/>
        <a:lstStyle/>
        <a:p>
          <a:endParaRPr lang="en-GB" sz="2800"/>
        </a:p>
      </dgm:t>
    </dgm:pt>
    <dgm:pt modelId="{A9E9923D-224D-470B-8B90-885B50238A47}">
      <dgm:prSet phldr="0" custT="1"/>
      <dgm:spPr>
        <a:noFill/>
        <a:ln>
          <a:solidFill>
            <a:srgbClr val="00CC99"/>
          </a:solidFill>
        </a:ln>
      </dgm:spPr>
      <dgm:t>
        <a:bodyPr lIns="108000" rIns="108000"/>
        <a:lstStyle/>
        <a:p>
          <a:pPr marL="0"/>
          <a:r>
            <a:rPr lang="en-GB" sz="1400" b="1" i="1" kern="1200" dirty="0">
              <a:solidFill>
                <a:schemeClr val="tx1"/>
              </a:solidFill>
              <a:cs typeface="Times New Roman"/>
            </a:rPr>
            <a:t>   </a:t>
          </a:r>
          <a:r>
            <a:rPr lang="en-GB" sz="1600" b="1" i="1" kern="1200" dirty="0">
              <a:solidFill>
                <a:srgbClr val="000000"/>
              </a:solidFill>
              <a:latin typeface="Arial"/>
              <a:ea typeface="+mn-ea"/>
              <a:cs typeface="Times New Roman"/>
            </a:rPr>
            <a:t>Example: </a:t>
          </a:r>
          <a:r>
            <a:rPr lang="en-GB" sz="1600" b="0" i="1" kern="1200" dirty="0">
              <a:solidFill>
                <a:schemeClr val="tx1"/>
              </a:solidFill>
              <a:cs typeface="Times New Roman"/>
            </a:rPr>
            <a:t>When a Risk Assessment team is focused only on identifying hazards, they do not have to think about any related probabilities of occurrence - they only have to consider what the potential hazards may be in relation to the risk question under consideration.</a:t>
          </a:r>
        </a:p>
        <a:p>
          <a:pPr marL="0">
            <a:buFont typeface="Wingdings" pitchFamily="18" charset="0"/>
            <a:buChar char="Ø"/>
          </a:pPr>
          <a:r>
            <a:rPr lang="en-GB" sz="1600" b="0" i="1" kern="1200" dirty="0">
              <a:solidFill>
                <a:schemeClr val="tx1"/>
              </a:solidFill>
              <a:cs typeface="Times New Roman"/>
            </a:rPr>
            <a:t>This is also the case in relation to severity of harm – during hazard identification, there is no need to spend time working to estimate the severity of the harm that may be presented by a hazard; that comes later, after the hazards have been identified.  </a:t>
          </a:r>
          <a:endParaRPr lang="en-US" sz="1600" kern="1200" dirty="0">
            <a:solidFill>
              <a:schemeClr val="tx1"/>
            </a:solidFill>
            <a:latin typeface="Candara"/>
            <a:cs typeface="Lucida Sans Unicode"/>
          </a:endParaRPr>
        </a:p>
      </dgm:t>
    </dgm:pt>
    <dgm:pt modelId="{D6873C9F-C552-4988-882E-445813846CDB}" type="parTrans" cxnId="{854246F9-6721-4FB6-84D0-25B3A53DFA81}">
      <dgm:prSet/>
      <dgm:spPr/>
      <dgm:t>
        <a:bodyPr/>
        <a:lstStyle/>
        <a:p>
          <a:endParaRPr lang="en-GB" sz="3200"/>
        </a:p>
      </dgm:t>
    </dgm:pt>
    <dgm:pt modelId="{3831E6A8-91AD-4703-B289-5D1D4F223A27}" type="sibTrans" cxnId="{854246F9-6721-4FB6-84D0-25B3A53DFA81}">
      <dgm:prSet/>
      <dgm:spPr/>
      <dgm:t>
        <a:bodyPr/>
        <a:lstStyle/>
        <a:p>
          <a:endParaRPr lang="en-GB" sz="3200"/>
        </a:p>
      </dgm:t>
    </dgm:pt>
    <dgm:pt modelId="{B63249C2-B100-43EA-AABF-1A6205DA9A30}" type="pres">
      <dgm:prSet presAssocID="{FBAB9C23-93C6-4392-8EE9-D37886A8D646}" presName="Name0" presStyleCnt="0">
        <dgm:presLayoutVars>
          <dgm:dir/>
          <dgm:resizeHandles val="exact"/>
        </dgm:presLayoutVars>
      </dgm:prSet>
      <dgm:spPr/>
    </dgm:pt>
    <dgm:pt modelId="{E998F60E-3047-408E-9D89-8675594CFAD3}" type="pres">
      <dgm:prSet presAssocID="{FBAB9C23-93C6-4392-8EE9-D37886A8D646}" presName="vNodes" presStyleCnt="0"/>
      <dgm:spPr/>
    </dgm:pt>
    <dgm:pt modelId="{B6EF022D-33BD-4514-AFE6-339C25C42C7C}" type="pres">
      <dgm:prSet presAssocID="{67C97E33-00FA-43D8-86CF-9F79E75B6297}" presName="node" presStyleLbl="node1" presStyleIdx="0" presStyleCnt="2" custScaleX="117604" custScaleY="111702" custLinFactNeighborX="2419" custLinFactNeighborY="-187">
        <dgm:presLayoutVars>
          <dgm:bulletEnabled val="1"/>
        </dgm:presLayoutVars>
      </dgm:prSet>
      <dgm:spPr/>
    </dgm:pt>
    <dgm:pt modelId="{CE17F4F3-1A89-4097-AF27-7D77CEACC6EB}" type="pres">
      <dgm:prSet presAssocID="{FBAB9C23-93C6-4392-8EE9-D37886A8D646}" presName="sibTransLast" presStyleLbl="sibTrans2D1" presStyleIdx="0" presStyleCnt="1" custLinFactNeighborX="613" custLinFactNeighborY="-3136"/>
      <dgm:spPr/>
    </dgm:pt>
    <dgm:pt modelId="{C7E91667-74B0-4A54-995C-EAEE2EE822E6}" type="pres">
      <dgm:prSet presAssocID="{FBAB9C23-93C6-4392-8EE9-D37886A8D646}" presName="connectorText" presStyleLbl="sibTrans2D1" presStyleIdx="0" presStyleCnt="1"/>
      <dgm:spPr/>
    </dgm:pt>
    <dgm:pt modelId="{E61397F1-3D9F-43D2-A223-7D23B1F3CCF0}" type="pres">
      <dgm:prSet presAssocID="{FBAB9C23-93C6-4392-8EE9-D37886A8D646}" presName="lastNode" presStyleLbl="node1" presStyleIdx="1" presStyleCnt="2" custScaleX="143216" custScaleY="140688" custLinFactNeighborX="-48380" custLinFactNeighborY="421">
        <dgm:presLayoutVars>
          <dgm:bulletEnabled val="1"/>
        </dgm:presLayoutVars>
      </dgm:prSet>
      <dgm:spPr/>
    </dgm:pt>
  </dgm:ptLst>
  <dgm:cxnLst>
    <dgm:cxn modelId="{14CF3F1E-61A4-4EC8-8AB1-1B21C8635E13}" type="presOf" srcId="{2D49BD7F-5BE7-4C03-856A-ACB77541617B}" destId="{C7E91667-74B0-4A54-995C-EAEE2EE822E6}" srcOrd="1" destOrd="0" presId="urn:microsoft.com/office/officeart/2005/8/layout/equation2"/>
    <dgm:cxn modelId="{E21A1A44-BCEA-497E-8CBE-06F50BD89D6E}" type="presOf" srcId="{67C97E33-00FA-43D8-86CF-9F79E75B6297}" destId="{B6EF022D-33BD-4514-AFE6-339C25C42C7C}" srcOrd="0" destOrd="0" presId="urn:microsoft.com/office/officeart/2005/8/layout/equation2"/>
    <dgm:cxn modelId="{8DA80748-35AA-4742-ACE1-3A3EECD1D51B}" type="presOf" srcId="{FBAB9C23-93C6-4392-8EE9-D37886A8D646}" destId="{B63249C2-B100-43EA-AABF-1A6205DA9A30}" srcOrd="0" destOrd="0" presId="urn:microsoft.com/office/officeart/2005/8/layout/equation2"/>
    <dgm:cxn modelId="{E3D62D7A-A830-4017-99B7-1F7D2DB7B09F}" type="presOf" srcId="{A9E9923D-224D-470B-8B90-885B50238A47}" destId="{E61397F1-3D9F-43D2-A223-7D23B1F3CCF0}" srcOrd="0" destOrd="0" presId="urn:microsoft.com/office/officeart/2005/8/layout/equation2"/>
    <dgm:cxn modelId="{68CBC2A3-804B-497A-BF49-911697933F29}" type="presOf" srcId="{2D49BD7F-5BE7-4C03-856A-ACB77541617B}" destId="{CE17F4F3-1A89-4097-AF27-7D77CEACC6EB}" srcOrd="0" destOrd="0" presId="urn:microsoft.com/office/officeart/2005/8/layout/equation2"/>
    <dgm:cxn modelId="{E958FFD5-1320-47B3-A511-D83877914A78}" srcId="{FBAB9C23-93C6-4392-8EE9-D37886A8D646}" destId="{67C97E33-00FA-43D8-86CF-9F79E75B6297}" srcOrd="0" destOrd="0" parTransId="{3B350431-A7EB-4C9E-8BBD-4071042167DB}" sibTransId="{2D49BD7F-5BE7-4C03-856A-ACB77541617B}"/>
    <dgm:cxn modelId="{854246F9-6721-4FB6-84D0-25B3A53DFA81}" srcId="{FBAB9C23-93C6-4392-8EE9-D37886A8D646}" destId="{A9E9923D-224D-470B-8B90-885B50238A47}" srcOrd="1" destOrd="0" parTransId="{D6873C9F-C552-4988-882E-445813846CDB}" sibTransId="{3831E6A8-91AD-4703-B289-5D1D4F223A27}"/>
    <dgm:cxn modelId="{2441679A-9B97-4AD9-8E0A-8F51A3667EF5}" type="presParOf" srcId="{B63249C2-B100-43EA-AABF-1A6205DA9A30}" destId="{E998F60E-3047-408E-9D89-8675594CFAD3}" srcOrd="0" destOrd="0" presId="urn:microsoft.com/office/officeart/2005/8/layout/equation2"/>
    <dgm:cxn modelId="{D8374A46-DBD8-43CA-848C-3DC8AACF4D32}" type="presParOf" srcId="{E998F60E-3047-408E-9D89-8675594CFAD3}" destId="{B6EF022D-33BD-4514-AFE6-339C25C42C7C}" srcOrd="0" destOrd="0" presId="urn:microsoft.com/office/officeart/2005/8/layout/equation2"/>
    <dgm:cxn modelId="{36D40583-D6E5-4F4B-B70B-8BB9E68A5450}" type="presParOf" srcId="{B63249C2-B100-43EA-AABF-1A6205DA9A30}" destId="{CE17F4F3-1A89-4097-AF27-7D77CEACC6EB}" srcOrd="1" destOrd="0" presId="urn:microsoft.com/office/officeart/2005/8/layout/equation2"/>
    <dgm:cxn modelId="{390BD36E-2262-4E36-B809-4CFA595E98C7}" type="presParOf" srcId="{CE17F4F3-1A89-4097-AF27-7D77CEACC6EB}" destId="{C7E91667-74B0-4A54-995C-EAEE2EE822E6}" srcOrd="0" destOrd="0" presId="urn:microsoft.com/office/officeart/2005/8/layout/equation2"/>
    <dgm:cxn modelId="{F59C1473-1E1F-44FD-BE47-12B530E38A95}" type="presParOf" srcId="{B63249C2-B100-43EA-AABF-1A6205DA9A30}" destId="{E61397F1-3D9F-43D2-A223-7D23B1F3CCF0}"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AB9C23-93C6-4392-8EE9-D37886A8D646}" type="doc">
      <dgm:prSet loTypeId="urn:microsoft.com/office/officeart/2005/8/layout/equation2" loCatId="process" qsTypeId="urn:microsoft.com/office/officeart/2005/8/quickstyle/simple1" qsCatId="simple" csTypeId="urn:microsoft.com/office/officeart/2005/8/colors/accent1_2" csCatId="accent1" phldr="1"/>
      <dgm:spPr/>
      <dgm:t>
        <a:bodyPr/>
        <a:lstStyle/>
        <a:p>
          <a:endParaRPr lang="en-US"/>
        </a:p>
      </dgm:t>
    </dgm:pt>
    <dgm:pt modelId="{402FF5F9-8A3B-410D-934D-558EEB163175}">
      <dgm:prSet phldr="0" custT="1"/>
      <dgm:spPr>
        <a:noFill/>
        <a:ln>
          <a:solidFill>
            <a:srgbClr val="00CC99"/>
          </a:solidFill>
        </a:ln>
      </dgm:spPr>
      <dgm:t>
        <a:bodyPr/>
        <a:lstStyle/>
        <a:p>
          <a:pPr marL="269875" indent="-269875"/>
          <a:r>
            <a:rPr lang="en-GB" sz="1600" b="0" i="1">
              <a:solidFill>
                <a:schemeClr val="tx1"/>
              </a:solidFill>
              <a:cs typeface="Times New Roman"/>
            </a:rPr>
            <a:t>perhaps it lacks procedural control?</a:t>
          </a:r>
          <a:endParaRPr lang="en-US" sz="1600" dirty="0">
            <a:solidFill>
              <a:schemeClr val="tx1"/>
            </a:solidFill>
            <a:highlight>
              <a:srgbClr val="FFFF00"/>
            </a:highlight>
            <a:latin typeface="Candara"/>
            <a:cs typeface="Lucida Sans Unicode"/>
          </a:endParaRPr>
        </a:p>
      </dgm:t>
    </dgm:pt>
    <dgm:pt modelId="{9DA0171D-36D6-428A-883D-8D3C3CA9B37C}" type="parTrans" cxnId="{B2068BAB-C91A-4D24-B323-4EF2CCC0E746}">
      <dgm:prSet/>
      <dgm:spPr/>
      <dgm:t>
        <a:bodyPr/>
        <a:lstStyle/>
        <a:p>
          <a:endParaRPr lang="en-GB" sz="3200"/>
        </a:p>
      </dgm:t>
    </dgm:pt>
    <dgm:pt modelId="{15C9EFDA-519F-41F4-BB90-613D0754F297}" type="sibTrans" cxnId="{B2068BAB-C91A-4D24-B323-4EF2CCC0E746}">
      <dgm:prSet/>
      <dgm:spPr/>
      <dgm:t>
        <a:bodyPr/>
        <a:lstStyle/>
        <a:p>
          <a:endParaRPr lang="en-GB" sz="3200"/>
        </a:p>
      </dgm:t>
    </dgm:pt>
    <dgm:pt modelId="{67C97E33-00FA-43D8-86CF-9F79E75B6297}">
      <dgm:prSet phldr="0" custT="1"/>
      <dgm:spPr>
        <a:effectLst>
          <a:outerShdw blurRad="63500" sx="102000" sy="102000" algn="ctr" rotWithShape="0">
            <a:prstClr val="black">
              <a:alpha val="40000"/>
            </a:prstClr>
          </a:outerShdw>
        </a:effectLst>
      </dgm:spPr>
      <dgm:t>
        <a:bodyPr/>
        <a:lstStyle/>
        <a:p>
          <a:r>
            <a:rPr lang="en-GB" sz="2000" kern="1200" dirty="0">
              <a:solidFill>
                <a:srgbClr val="FFFFFF"/>
              </a:solidFill>
              <a:latin typeface="Arial"/>
              <a:ea typeface="+mn-ea"/>
              <a:cs typeface="Lucida Sans Unicode"/>
            </a:rPr>
            <a:t>Focus on </a:t>
          </a:r>
          <a:r>
            <a:rPr lang="en-GB" sz="2000" kern="1200" dirty="0"/>
            <a:t>hazard identification may lead to </a:t>
          </a:r>
          <a:r>
            <a:rPr lang="en-GB" sz="2400" b="1" kern="1200" dirty="0"/>
            <a:t>more attention </a:t>
          </a:r>
          <a:r>
            <a:rPr lang="en-GB" sz="2000" kern="1200" dirty="0"/>
            <a:t>being paid to exactly </a:t>
          </a:r>
          <a:r>
            <a:rPr lang="en-GB" sz="2400" b="1" kern="1200" dirty="0"/>
            <a:t>how hazards get identified</a:t>
          </a:r>
          <a:r>
            <a:rPr lang="en-GB" sz="2400" kern="1200" dirty="0"/>
            <a:t> </a:t>
          </a:r>
          <a:r>
            <a:rPr lang="en-GB" sz="2000" kern="1200" dirty="0"/>
            <a:t>– and if improvements in this area are needed, these can be made.   </a:t>
          </a:r>
          <a:endParaRPr lang="en-US" sz="2000" kern="1200" dirty="0"/>
        </a:p>
      </dgm:t>
    </dgm:pt>
    <dgm:pt modelId="{3B350431-A7EB-4C9E-8BBD-4071042167DB}" type="parTrans" cxnId="{E958FFD5-1320-47B3-A511-D83877914A78}">
      <dgm:prSet/>
      <dgm:spPr/>
      <dgm:t>
        <a:bodyPr/>
        <a:lstStyle/>
        <a:p>
          <a:endParaRPr lang="en-GB" sz="3200"/>
        </a:p>
      </dgm:t>
    </dgm:pt>
    <dgm:pt modelId="{2D49BD7F-5BE7-4C03-856A-ACB77541617B}" type="sibTrans" cxnId="{E958FFD5-1320-47B3-A511-D83877914A78}">
      <dgm:prSet custT="1"/>
      <dgm:spPr/>
      <dgm:t>
        <a:bodyPr/>
        <a:lstStyle/>
        <a:p>
          <a:endParaRPr lang="en-GB" sz="2800"/>
        </a:p>
      </dgm:t>
    </dgm:pt>
    <dgm:pt modelId="{A9E9923D-224D-470B-8B90-885B50238A47}">
      <dgm:prSet phldr="0" custT="1"/>
      <dgm:spPr>
        <a:noFill/>
        <a:ln>
          <a:solidFill>
            <a:srgbClr val="00CC99"/>
          </a:solidFill>
        </a:ln>
      </dgm:spPr>
      <dgm:t>
        <a:bodyPr/>
        <a:lstStyle/>
        <a:p>
          <a:pPr marL="0"/>
          <a:r>
            <a:rPr lang="en-GB" sz="1550" b="1" i="1" dirty="0">
              <a:solidFill>
                <a:schemeClr val="tx1"/>
              </a:solidFill>
              <a:cs typeface="Times New Roman"/>
            </a:rPr>
            <a:t>   Example</a:t>
          </a:r>
          <a:r>
            <a:rPr lang="en-GB" sz="1550" b="0" i="1" dirty="0">
              <a:solidFill>
                <a:schemeClr val="tx1"/>
              </a:solidFill>
              <a:cs typeface="Times New Roman"/>
            </a:rPr>
            <a:t>, if a pharmaceutical company or a regulatory authority examines how hazards are identified in their QRM process, they may realise that the hazard identification step is poorly developed within their organisation </a:t>
          </a:r>
          <a:endParaRPr lang="en-US" sz="1550" dirty="0">
            <a:solidFill>
              <a:schemeClr val="tx1"/>
            </a:solidFill>
            <a:latin typeface="Candara"/>
            <a:cs typeface="Lucida Sans Unicode"/>
          </a:endParaRPr>
        </a:p>
      </dgm:t>
    </dgm:pt>
    <dgm:pt modelId="{D6873C9F-C552-4988-882E-445813846CDB}" type="parTrans" cxnId="{854246F9-6721-4FB6-84D0-25B3A53DFA81}">
      <dgm:prSet/>
      <dgm:spPr/>
      <dgm:t>
        <a:bodyPr/>
        <a:lstStyle/>
        <a:p>
          <a:endParaRPr lang="en-GB" sz="3200"/>
        </a:p>
      </dgm:t>
    </dgm:pt>
    <dgm:pt modelId="{3831E6A8-91AD-4703-B289-5D1D4F223A27}" type="sibTrans" cxnId="{854246F9-6721-4FB6-84D0-25B3A53DFA81}">
      <dgm:prSet/>
      <dgm:spPr/>
      <dgm:t>
        <a:bodyPr/>
        <a:lstStyle/>
        <a:p>
          <a:endParaRPr lang="en-GB" sz="3200"/>
        </a:p>
      </dgm:t>
    </dgm:pt>
    <dgm:pt modelId="{45436645-C19D-4993-87E7-6643C881BA3C}">
      <dgm:prSet phldr="0" custT="1"/>
      <dgm:spPr>
        <a:noFill/>
        <a:ln>
          <a:solidFill>
            <a:srgbClr val="00CC99"/>
          </a:solidFill>
        </a:ln>
      </dgm:spPr>
      <dgm:t>
        <a:bodyPr/>
        <a:lstStyle/>
        <a:p>
          <a:pPr marL="269875" indent="-269875"/>
          <a:r>
            <a:rPr lang="en-GB" sz="1600" b="0" i="1">
              <a:solidFill>
                <a:schemeClr val="tx1"/>
              </a:solidFill>
              <a:cs typeface="Times New Roman"/>
            </a:rPr>
            <a:t>perhaps there is little opportunity for creative thinking?</a:t>
          </a:r>
          <a:endParaRPr lang="en-US" sz="1600" dirty="0">
            <a:solidFill>
              <a:schemeClr val="tx1"/>
            </a:solidFill>
            <a:highlight>
              <a:srgbClr val="FFFF00"/>
            </a:highlight>
            <a:latin typeface="Candara"/>
            <a:cs typeface="Lucida Sans Unicode"/>
          </a:endParaRPr>
        </a:p>
      </dgm:t>
    </dgm:pt>
    <dgm:pt modelId="{5C8E4A8B-96AD-404D-8949-E4C19429671E}" type="parTrans" cxnId="{ED174FCE-732C-4031-84B1-BAC116D33488}">
      <dgm:prSet/>
      <dgm:spPr/>
      <dgm:t>
        <a:bodyPr/>
        <a:lstStyle/>
        <a:p>
          <a:endParaRPr lang="en-GB" sz="3200"/>
        </a:p>
      </dgm:t>
    </dgm:pt>
    <dgm:pt modelId="{11A2ADE3-DB95-405A-A185-FD3AD4EDCD09}" type="sibTrans" cxnId="{ED174FCE-732C-4031-84B1-BAC116D33488}">
      <dgm:prSet/>
      <dgm:spPr/>
      <dgm:t>
        <a:bodyPr/>
        <a:lstStyle/>
        <a:p>
          <a:endParaRPr lang="en-GB" sz="3200"/>
        </a:p>
      </dgm:t>
    </dgm:pt>
    <dgm:pt modelId="{3019699D-D095-4E61-BA0F-976F041BFA0B}">
      <dgm:prSet phldr="0" custT="1"/>
      <dgm:spPr>
        <a:noFill/>
        <a:ln>
          <a:solidFill>
            <a:srgbClr val="00CC99"/>
          </a:solidFill>
        </a:ln>
      </dgm:spPr>
      <dgm:t>
        <a:bodyPr/>
        <a:lstStyle/>
        <a:p>
          <a:pPr marL="269875" indent="-269875"/>
          <a:r>
            <a:rPr lang="en-GB" sz="1600" b="0" i="1">
              <a:solidFill>
                <a:schemeClr val="tx1"/>
              </a:solidFill>
              <a:cs typeface="Times New Roman"/>
            </a:rPr>
            <a:t>perhaps it makes little use of structured tools that can aid with hazard identification?</a:t>
          </a:r>
          <a:endParaRPr lang="en-US" sz="1600" dirty="0">
            <a:solidFill>
              <a:schemeClr val="tx1"/>
            </a:solidFill>
            <a:highlight>
              <a:srgbClr val="FFFF00"/>
            </a:highlight>
            <a:latin typeface="Candara"/>
            <a:cs typeface="Lucida Sans Unicode"/>
          </a:endParaRPr>
        </a:p>
      </dgm:t>
    </dgm:pt>
    <dgm:pt modelId="{1E43BA28-7CD2-4A9E-A458-56E1887F889A}" type="parTrans" cxnId="{1C8CC225-A2A1-4512-BBFD-97C91D82ECB9}">
      <dgm:prSet/>
      <dgm:spPr/>
      <dgm:t>
        <a:bodyPr/>
        <a:lstStyle/>
        <a:p>
          <a:endParaRPr lang="en-GB" sz="3200"/>
        </a:p>
      </dgm:t>
    </dgm:pt>
    <dgm:pt modelId="{CCF024EC-6ED3-4DD7-970E-288BCEEECF2B}" type="sibTrans" cxnId="{1C8CC225-A2A1-4512-BBFD-97C91D82ECB9}">
      <dgm:prSet/>
      <dgm:spPr/>
      <dgm:t>
        <a:bodyPr/>
        <a:lstStyle/>
        <a:p>
          <a:endParaRPr lang="en-GB" sz="3200"/>
        </a:p>
      </dgm:t>
    </dgm:pt>
    <dgm:pt modelId="{B63249C2-B100-43EA-AABF-1A6205DA9A30}" type="pres">
      <dgm:prSet presAssocID="{FBAB9C23-93C6-4392-8EE9-D37886A8D646}" presName="Name0" presStyleCnt="0">
        <dgm:presLayoutVars>
          <dgm:dir/>
          <dgm:resizeHandles val="exact"/>
        </dgm:presLayoutVars>
      </dgm:prSet>
      <dgm:spPr/>
    </dgm:pt>
    <dgm:pt modelId="{E998F60E-3047-408E-9D89-8675594CFAD3}" type="pres">
      <dgm:prSet presAssocID="{FBAB9C23-93C6-4392-8EE9-D37886A8D646}" presName="vNodes" presStyleCnt="0"/>
      <dgm:spPr/>
    </dgm:pt>
    <dgm:pt modelId="{B6EF022D-33BD-4514-AFE6-339C25C42C7C}" type="pres">
      <dgm:prSet presAssocID="{67C97E33-00FA-43D8-86CF-9F79E75B6297}" presName="node" presStyleLbl="node1" presStyleIdx="0" presStyleCnt="2" custScaleX="115881" custScaleY="111545">
        <dgm:presLayoutVars>
          <dgm:bulletEnabled val="1"/>
        </dgm:presLayoutVars>
      </dgm:prSet>
      <dgm:spPr/>
    </dgm:pt>
    <dgm:pt modelId="{CE17F4F3-1A89-4097-AF27-7D77CEACC6EB}" type="pres">
      <dgm:prSet presAssocID="{FBAB9C23-93C6-4392-8EE9-D37886A8D646}" presName="sibTransLast" presStyleLbl="sibTrans2D1" presStyleIdx="0" presStyleCnt="1" custLinFactNeighborX="613" custLinFactNeighborY="-3136"/>
      <dgm:spPr/>
    </dgm:pt>
    <dgm:pt modelId="{C7E91667-74B0-4A54-995C-EAEE2EE822E6}" type="pres">
      <dgm:prSet presAssocID="{FBAB9C23-93C6-4392-8EE9-D37886A8D646}" presName="connectorText" presStyleLbl="sibTrans2D1" presStyleIdx="0" presStyleCnt="1"/>
      <dgm:spPr/>
    </dgm:pt>
    <dgm:pt modelId="{E61397F1-3D9F-43D2-A223-7D23B1F3CCF0}" type="pres">
      <dgm:prSet presAssocID="{FBAB9C23-93C6-4392-8EE9-D37886A8D646}" presName="lastNode" presStyleLbl="node1" presStyleIdx="1" presStyleCnt="2" custScaleX="130042" custScaleY="129172" custLinFactNeighborX="-49740" custLinFactNeighborY="1488">
        <dgm:presLayoutVars>
          <dgm:bulletEnabled val="1"/>
        </dgm:presLayoutVars>
      </dgm:prSet>
      <dgm:spPr/>
    </dgm:pt>
  </dgm:ptLst>
  <dgm:cxnLst>
    <dgm:cxn modelId="{324EB625-79C9-4258-8F0D-0F7DAC221E17}" type="presOf" srcId="{402FF5F9-8A3B-410D-934D-558EEB163175}" destId="{E61397F1-3D9F-43D2-A223-7D23B1F3CCF0}" srcOrd="0" destOrd="1" presId="urn:microsoft.com/office/officeart/2005/8/layout/equation2"/>
    <dgm:cxn modelId="{1C8CC225-A2A1-4512-BBFD-97C91D82ECB9}" srcId="{A9E9923D-224D-470B-8B90-885B50238A47}" destId="{3019699D-D095-4E61-BA0F-976F041BFA0B}" srcOrd="1" destOrd="0" parTransId="{1E43BA28-7CD2-4A9E-A458-56E1887F889A}" sibTransId="{CCF024EC-6ED3-4DD7-970E-288BCEEECF2B}"/>
    <dgm:cxn modelId="{E21A1A44-BCEA-497E-8CBE-06F50BD89D6E}" type="presOf" srcId="{67C97E33-00FA-43D8-86CF-9F79E75B6297}" destId="{B6EF022D-33BD-4514-AFE6-339C25C42C7C}" srcOrd="0" destOrd="0" presId="urn:microsoft.com/office/officeart/2005/8/layout/equation2"/>
    <dgm:cxn modelId="{591D7564-D1E5-43EC-A34C-3F1F9FCD5039}" type="presOf" srcId="{3019699D-D095-4E61-BA0F-976F041BFA0B}" destId="{E61397F1-3D9F-43D2-A223-7D23B1F3CCF0}" srcOrd="0" destOrd="2" presId="urn:microsoft.com/office/officeart/2005/8/layout/equation2"/>
    <dgm:cxn modelId="{8DA80748-35AA-4742-ACE1-3A3EECD1D51B}" type="presOf" srcId="{FBAB9C23-93C6-4392-8EE9-D37886A8D646}" destId="{B63249C2-B100-43EA-AABF-1A6205DA9A30}" srcOrd="0" destOrd="0" presId="urn:microsoft.com/office/officeart/2005/8/layout/equation2"/>
    <dgm:cxn modelId="{07D9AB59-E379-4E90-A0AC-200E95DA5C7E}" type="presOf" srcId="{45436645-C19D-4993-87E7-6643C881BA3C}" destId="{E61397F1-3D9F-43D2-A223-7D23B1F3CCF0}" srcOrd="0" destOrd="3" presId="urn:microsoft.com/office/officeart/2005/8/layout/equation2"/>
    <dgm:cxn modelId="{218113A3-146F-41A2-86A1-B3E393FF87BC}" type="presOf" srcId="{A9E9923D-224D-470B-8B90-885B50238A47}" destId="{E61397F1-3D9F-43D2-A223-7D23B1F3CCF0}" srcOrd="0" destOrd="0" presId="urn:microsoft.com/office/officeart/2005/8/layout/equation2"/>
    <dgm:cxn modelId="{B2068BAB-C91A-4D24-B323-4EF2CCC0E746}" srcId="{A9E9923D-224D-470B-8B90-885B50238A47}" destId="{402FF5F9-8A3B-410D-934D-558EEB163175}" srcOrd="0" destOrd="0" parTransId="{9DA0171D-36D6-428A-883D-8D3C3CA9B37C}" sibTransId="{15C9EFDA-519F-41F4-BB90-613D0754F297}"/>
    <dgm:cxn modelId="{ED174FCE-732C-4031-84B1-BAC116D33488}" srcId="{A9E9923D-224D-470B-8B90-885B50238A47}" destId="{45436645-C19D-4993-87E7-6643C881BA3C}" srcOrd="2" destOrd="0" parTransId="{5C8E4A8B-96AD-404D-8949-E4C19429671E}" sibTransId="{11A2ADE3-DB95-405A-A185-FD3AD4EDCD09}"/>
    <dgm:cxn modelId="{1C3B9ED0-90D9-4A4C-AD6B-AC99157A67BE}" type="presOf" srcId="{2D49BD7F-5BE7-4C03-856A-ACB77541617B}" destId="{C7E91667-74B0-4A54-995C-EAEE2EE822E6}" srcOrd="1" destOrd="0" presId="urn:microsoft.com/office/officeart/2005/8/layout/equation2"/>
    <dgm:cxn modelId="{E958FFD5-1320-47B3-A511-D83877914A78}" srcId="{FBAB9C23-93C6-4392-8EE9-D37886A8D646}" destId="{67C97E33-00FA-43D8-86CF-9F79E75B6297}" srcOrd="0" destOrd="0" parTransId="{3B350431-A7EB-4C9E-8BBD-4071042167DB}" sibTransId="{2D49BD7F-5BE7-4C03-856A-ACB77541617B}"/>
    <dgm:cxn modelId="{83D033EE-663B-497E-A6AE-475591D7D307}" type="presOf" srcId="{2D49BD7F-5BE7-4C03-856A-ACB77541617B}" destId="{CE17F4F3-1A89-4097-AF27-7D77CEACC6EB}" srcOrd="0" destOrd="0" presId="urn:microsoft.com/office/officeart/2005/8/layout/equation2"/>
    <dgm:cxn modelId="{854246F9-6721-4FB6-84D0-25B3A53DFA81}" srcId="{FBAB9C23-93C6-4392-8EE9-D37886A8D646}" destId="{A9E9923D-224D-470B-8B90-885B50238A47}" srcOrd="1" destOrd="0" parTransId="{D6873C9F-C552-4988-882E-445813846CDB}" sibTransId="{3831E6A8-91AD-4703-B289-5D1D4F223A27}"/>
    <dgm:cxn modelId="{2441679A-9B97-4AD9-8E0A-8F51A3667EF5}" type="presParOf" srcId="{B63249C2-B100-43EA-AABF-1A6205DA9A30}" destId="{E998F60E-3047-408E-9D89-8675594CFAD3}" srcOrd="0" destOrd="0" presId="urn:microsoft.com/office/officeart/2005/8/layout/equation2"/>
    <dgm:cxn modelId="{D8374A46-DBD8-43CA-848C-3DC8AACF4D32}" type="presParOf" srcId="{E998F60E-3047-408E-9D89-8675594CFAD3}" destId="{B6EF022D-33BD-4514-AFE6-339C25C42C7C}" srcOrd="0" destOrd="0" presId="urn:microsoft.com/office/officeart/2005/8/layout/equation2"/>
    <dgm:cxn modelId="{36D40583-D6E5-4F4B-B70B-8BB9E68A5450}" type="presParOf" srcId="{B63249C2-B100-43EA-AABF-1A6205DA9A30}" destId="{CE17F4F3-1A89-4097-AF27-7D77CEACC6EB}" srcOrd="1" destOrd="0" presId="urn:microsoft.com/office/officeart/2005/8/layout/equation2"/>
    <dgm:cxn modelId="{390BD36E-2262-4E36-B809-4CFA595E98C7}" type="presParOf" srcId="{CE17F4F3-1A89-4097-AF27-7D77CEACC6EB}" destId="{C7E91667-74B0-4A54-995C-EAEE2EE822E6}" srcOrd="0" destOrd="0" presId="urn:microsoft.com/office/officeart/2005/8/layout/equation2"/>
    <dgm:cxn modelId="{F59C1473-1E1F-44FD-BE47-12B530E38A95}" type="presParOf" srcId="{B63249C2-B100-43EA-AABF-1A6205DA9A30}" destId="{E61397F1-3D9F-43D2-A223-7D23B1F3CCF0}"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2B8329-BCD3-44A7-B417-0012F1D3723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BA08155A-E8F3-42EF-A1D6-B79E5C665479}">
      <dgm:prSet phldrT="[Text]" phldr="0"/>
      <dgm:spPr>
        <a:ln w="57150">
          <a:solidFill>
            <a:schemeClr val="accent1">
              <a:lumMod val="50000"/>
            </a:schemeClr>
          </a:solidFill>
        </a:ln>
      </dgm:spPr>
      <dgm:t>
        <a:bodyPr/>
        <a:lstStyle/>
        <a:p>
          <a:pPr algn="l"/>
          <a:r>
            <a:rPr lang="en-US" altLang="en-US" b="1" i="1" dirty="0">
              <a:ea typeface="ＭＳ Ｐゴシック" panose="020B0600070205080204" pitchFamily="34" charset="-128"/>
              <a:cs typeface="Arial" panose="020B0604020202020204" pitchFamily="34" charset="0"/>
            </a:rPr>
            <a:t>What are the potential risks of introducing a second product to a single product facility?</a:t>
          </a:r>
          <a:endParaRPr lang="en-US" b="1" i="1" dirty="0">
            <a:latin typeface="+mn-lt"/>
          </a:endParaRPr>
        </a:p>
      </dgm:t>
    </dgm:pt>
    <dgm:pt modelId="{09B9315E-576A-4BAE-93D7-84050BB8F99D}" type="parTrans" cxnId="{8E2E2DAF-693E-4896-988A-1B9CA94B74A2}">
      <dgm:prSet/>
      <dgm:spPr/>
      <dgm:t>
        <a:bodyPr/>
        <a:lstStyle/>
        <a:p>
          <a:endParaRPr lang="en-US"/>
        </a:p>
      </dgm:t>
    </dgm:pt>
    <dgm:pt modelId="{25B329BC-0F87-4E55-8855-B8FA07B03D99}" type="sibTrans" cxnId="{8E2E2DAF-693E-4896-988A-1B9CA94B74A2}">
      <dgm:prSet/>
      <dgm:spPr/>
      <dgm:t>
        <a:bodyPr/>
        <a:lstStyle/>
        <a:p>
          <a:endParaRPr lang="en-US"/>
        </a:p>
      </dgm:t>
    </dgm:pt>
    <dgm:pt modelId="{08172631-687C-4484-8D94-E5EFE1CB741A}">
      <dgm:prSet phldr="0"/>
      <dgm:spPr>
        <a:ln w="57150">
          <a:solidFill>
            <a:schemeClr val="accent1">
              <a:lumMod val="50000"/>
            </a:schemeClr>
          </a:solidFill>
        </a:ln>
      </dgm:spPr>
      <dgm:t>
        <a:bodyPr/>
        <a:lstStyle/>
        <a:p>
          <a:pPr algn="l" rtl="0"/>
          <a:r>
            <a:rPr lang="en-US" altLang="en-US" b="1" i="1" dirty="0">
              <a:ea typeface="ＭＳ Ｐゴシック"/>
              <a:cs typeface="Arial"/>
            </a:rPr>
            <a:t>What are the </a:t>
          </a:r>
          <a:r>
            <a:rPr lang="en-US" altLang="en-US" b="1" i="1" dirty="0">
              <a:latin typeface="+mn-lt"/>
              <a:ea typeface="ＭＳ Ｐゴシック"/>
              <a:cs typeface="Arial"/>
            </a:rPr>
            <a:t>potential</a:t>
          </a:r>
          <a:r>
            <a:rPr lang="en-US" altLang="en-US" b="1" i="1" dirty="0">
              <a:latin typeface="Candara"/>
              <a:ea typeface="ＭＳ Ｐゴシック"/>
              <a:cs typeface="Arial"/>
            </a:rPr>
            <a:t> risks</a:t>
          </a:r>
          <a:r>
            <a:rPr lang="en-US" altLang="en-US" b="1" i="1" dirty="0">
              <a:ea typeface="ＭＳ Ｐゴシック"/>
              <a:cs typeface="Arial"/>
            </a:rPr>
            <a:t> of changing sodium chloride suppliers for the ABC process?</a:t>
          </a:r>
          <a:endParaRPr lang="en-US" b="1" i="1" dirty="0">
            <a:latin typeface="Candara"/>
            <a:ea typeface="ＭＳ Ｐゴシック"/>
            <a:cs typeface="Arial"/>
          </a:endParaRPr>
        </a:p>
      </dgm:t>
    </dgm:pt>
    <dgm:pt modelId="{1636DF13-AED7-4206-9C9A-4D9FAEDCF898}" type="parTrans" cxnId="{85F30B65-F7EC-48DD-AFEC-2741420CACAC}">
      <dgm:prSet/>
      <dgm:spPr/>
      <dgm:t>
        <a:bodyPr/>
        <a:lstStyle/>
        <a:p>
          <a:endParaRPr lang="en-US"/>
        </a:p>
      </dgm:t>
    </dgm:pt>
    <dgm:pt modelId="{D1C7AD04-CEAF-4071-8D43-A7DF0FE10CE5}" type="sibTrans" cxnId="{85F30B65-F7EC-48DD-AFEC-2741420CACAC}">
      <dgm:prSet/>
      <dgm:spPr/>
      <dgm:t>
        <a:bodyPr/>
        <a:lstStyle/>
        <a:p>
          <a:endParaRPr lang="en-US"/>
        </a:p>
      </dgm:t>
    </dgm:pt>
    <dgm:pt modelId="{3DFBCF9C-B447-4A60-A8F4-4C49A8AF9E7B}">
      <dgm:prSet phldr="0"/>
      <dgm:spPr>
        <a:ln w="57150">
          <a:solidFill>
            <a:schemeClr val="accent1">
              <a:lumMod val="50000"/>
            </a:schemeClr>
          </a:solidFill>
        </a:ln>
      </dgm:spPr>
      <dgm:t>
        <a:bodyPr/>
        <a:lstStyle/>
        <a:p>
          <a:r>
            <a:rPr lang="en-US" altLang="en-US" b="1" i="1">
              <a:ea typeface="ＭＳ Ｐゴシック" panose="020B0600070205080204" pitchFamily="34" charset="-128"/>
              <a:cs typeface="Arial" panose="020B0604020202020204" pitchFamily="34" charset="0"/>
            </a:rPr>
            <a:t>Should this proposed change be approved? What risk mitigations would be required?</a:t>
          </a:r>
          <a:endParaRPr lang="en-US" b="1" i="1" dirty="0"/>
        </a:p>
      </dgm:t>
    </dgm:pt>
    <dgm:pt modelId="{4C912434-74EB-49EC-88FD-31BB7628ADED}" type="parTrans" cxnId="{EDD483E9-08AE-4842-BC37-9342CE197282}">
      <dgm:prSet/>
      <dgm:spPr/>
      <dgm:t>
        <a:bodyPr/>
        <a:lstStyle/>
        <a:p>
          <a:endParaRPr lang="en-US"/>
        </a:p>
      </dgm:t>
    </dgm:pt>
    <dgm:pt modelId="{C6440787-15A5-4A06-9F2A-1B57C2D0B876}" type="sibTrans" cxnId="{EDD483E9-08AE-4842-BC37-9342CE197282}">
      <dgm:prSet/>
      <dgm:spPr/>
      <dgm:t>
        <a:bodyPr/>
        <a:lstStyle/>
        <a:p>
          <a:endParaRPr lang="en-US"/>
        </a:p>
      </dgm:t>
    </dgm:pt>
    <dgm:pt modelId="{87004B6B-BB3C-4C9F-83EE-B833185EF9B7}" type="pres">
      <dgm:prSet presAssocID="{912B8329-BCD3-44A7-B417-0012F1D3723C}" presName="Name0" presStyleCnt="0">
        <dgm:presLayoutVars>
          <dgm:chPref val="3"/>
          <dgm:dir/>
          <dgm:animLvl val="lvl"/>
          <dgm:resizeHandles/>
        </dgm:presLayoutVars>
      </dgm:prSet>
      <dgm:spPr/>
    </dgm:pt>
    <dgm:pt modelId="{F3BA39C7-1A33-449F-867F-2E562F2C3198}" type="pres">
      <dgm:prSet presAssocID="{08172631-687C-4484-8D94-E5EFE1CB741A}" presName="horFlow" presStyleCnt="0"/>
      <dgm:spPr/>
    </dgm:pt>
    <dgm:pt modelId="{8D79F0EB-1FAA-4787-861D-1A430A307F16}" type="pres">
      <dgm:prSet presAssocID="{08172631-687C-4484-8D94-E5EFE1CB741A}" presName="bigChev" presStyleLbl="node1" presStyleIdx="0" presStyleCnt="3" custScaleX="139891" custLinFactNeighborX="-308" custLinFactNeighborY="304"/>
      <dgm:spPr/>
    </dgm:pt>
    <dgm:pt modelId="{5E9F04CC-4B58-42C3-AD64-9E7084942BA2}" type="pres">
      <dgm:prSet presAssocID="{08172631-687C-4484-8D94-E5EFE1CB741A}" presName="vSp" presStyleCnt="0"/>
      <dgm:spPr/>
    </dgm:pt>
    <dgm:pt modelId="{D640FF56-2C1D-430C-A807-77DE28A801F5}" type="pres">
      <dgm:prSet presAssocID="{3DFBCF9C-B447-4A60-A8F4-4C49A8AF9E7B}" presName="horFlow" presStyleCnt="0"/>
      <dgm:spPr/>
    </dgm:pt>
    <dgm:pt modelId="{DD42062B-7A0C-4338-A5DF-7C0F1653423C}" type="pres">
      <dgm:prSet presAssocID="{3DFBCF9C-B447-4A60-A8F4-4C49A8AF9E7B}" presName="bigChev" presStyleLbl="node1" presStyleIdx="1" presStyleCnt="3" custScaleX="139700" custLinFactNeighborY="-1384"/>
      <dgm:spPr/>
    </dgm:pt>
    <dgm:pt modelId="{1968BCB2-067C-4F63-BB44-44ED07C71FB3}" type="pres">
      <dgm:prSet presAssocID="{3DFBCF9C-B447-4A60-A8F4-4C49A8AF9E7B}" presName="vSp" presStyleCnt="0"/>
      <dgm:spPr/>
    </dgm:pt>
    <dgm:pt modelId="{2FEE3E09-5C55-48C0-BAD3-76B17531F41F}" type="pres">
      <dgm:prSet presAssocID="{BA08155A-E8F3-42EF-A1D6-B79E5C665479}" presName="horFlow" presStyleCnt="0"/>
      <dgm:spPr/>
    </dgm:pt>
    <dgm:pt modelId="{1A84AE2E-2458-44E9-8C58-B54737B8EAB0}" type="pres">
      <dgm:prSet presAssocID="{BA08155A-E8F3-42EF-A1D6-B79E5C665479}" presName="bigChev" presStyleLbl="node1" presStyleIdx="2" presStyleCnt="3" custScaleX="140082" custLinFactNeighborX="0" custLinFactNeighborY="-3073"/>
      <dgm:spPr/>
    </dgm:pt>
  </dgm:ptLst>
  <dgm:cxnLst>
    <dgm:cxn modelId="{85F30B65-F7EC-48DD-AFEC-2741420CACAC}" srcId="{912B8329-BCD3-44A7-B417-0012F1D3723C}" destId="{08172631-687C-4484-8D94-E5EFE1CB741A}" srcOrd="0" destOrd="0" parTransId="{1636DF13-AED7-4206-9C9A-4D9FAEDCF898}" sibTransId="{D1C7AD04-CEAF-4071-8D43-A7DF0FE10CE5}"/>
    <dgm:cxn modelId="{70EB4F66-334C-4491-A0D1-824D4D2051B6}" type="presOf" srcId="{3DFBCF9C-B447-4A60-A8F4-4C49A8AF9E7B}" destId="{DD42062B-7A0C-4338-A5DF-7C0F1653423C}" srcOrd="0" destOrd="0" presId="urn:microsoft.com/office/officeart/2005/8/layout/lProcess3"/>
    <dgm:cxn modelId="{81F8344D-9062-4A63-9D38-8B0893DE70AA}" type="presOf" srcId="{08172631-687C-4484-8D94-E5EFE1CB741A}" destId="{8D79F0EB-1FAA-4787-861D-1A430A307F16}" srcOrd="0" destOrd="0" presId="urn:microsoft.com/office/officeart/2005/8/layout/lProcess3"/>
    <dgm:cxn modelId="{11F43C8C-0FC8-4D4C-9BD2-AB222070E13B}" type="presOf" srcId="{BA08155A-E8F3-42EF-A1D6-B79E5C665479}" destId="{1A84AE2E-2458-44E9-8C58-B54737B8EAB0}" srcOrd="0" destOrd="0" presId="urn:microsoft.com/office/officeart/2005/8/layout/lProcess3"/>
    <dgm:cxn modelId="{8E2E2DAF-693E-4896-988A-1B9CA94B74A2}" srcId="{912B8329-BCD3-44A7-B417-0012F1D3723C}" destId="{BA08155A-E8F3-42EF-A1D6-B79E5C665479}" srcOrd="2" destOrd="0" parTransId="{09B9315E-576A-4BAE-93D7-84050BB8F99D}" sibTransId="{25B329BC-0F87-4E55-8855-B8FA07B03D99}"/>
    <dgm:cxn modelId="{5E0547CC-EDE3-4378-A23B-2624D1ED59DF}" type="presOf" srcId="{912B8329-BCD3-44A7-B417-0012F1D3723C}" destId="{87004B6B-BB3C-4C9F-83EE-B833185EF9B7}" srcOrd="0" destOrd="0" presId="urn:microsoft.com/office/officeart/2005/8/layout/lProcess3"/>
    <dgm:cxn modelId="{EDD483E9-08AE-4842-BC37-9342CE197282}" srcId="{912B8329-BCD3-44A7-B417-0012F1D3723C}" destId="{3DFBCF9C-B447-4A60-A8F4-4C49A8AF9E7B}" srcOrd="1" destOrd="0" parTransId="{4C912434-74EB-49EC-88FD-31BB7628ADED}" sibTransId="{C6440787-15A5-4A06-9F2A-1B57C2D0B876}"/>
    <dgm:cxn modelId="{A07AD927-798D-424B-A9E6-6A326F5E2B35}" type="presParOf" srcId="{87004B6B-BB3C-4C9F-83EE-B833185EF9B7}" destId="{F3BA39C7-1A33-449F-867F-2E562F2C3198}" srcOrd="0" destOrd="0" presId="urn:microsoft.com/office/officeart/2005/8/layout/lProcess3"/>
    <dgm:cxn modelId="{CC3E57AA-AF6E-41A5-AA0F-AF442BB08571}" type="presParOf" srcId="{F3BA39C7-1A33-449F-867F-2E562F2C3198}" destId="{8D79F0EB-1FAA-4787-861D-1A430A307F16}" srcOrd="0" destOrd="0" presId="urn:microsoft.com/office/officeart/2005/8/layout/lProcess3"/>
    <dgm:cxn modelId="{C5698319-5BE2-4897-8EFA-83F69117DC9F}" type="presParOf" srcId="{87004B6B-BB3C-4C9F-83EE-B833185EF9B7}" destId="{5E9F04CC-4B58-42C3-AD64-9E7084942BA2}" srcOrd="1" destOrd="0" presId="urn:microsoft.com/office/officeart/2005/8/layout/lProcess3"/>
    <dgm:cxn modelId="{EAEE4557-2772-439A-857E-F687D9B4D38F}" type="presParOf" srcId="{87004B6B-BB3C-4C9F-83EE-B833185EF9B7}" destId="{D640FF56-2C1D-430C-A807-77DE28A801F5}" srcOrd="2" destOrd="0" presId="urn:microsoft.com/office/officeart/2005/8/layout/lProcess3"/>
    <dgm:cxn modelId="{7DDDDBDF-0DCA-4EC4-AAD3-FFD027A4CC12}" type="presParOf" srcId="{D640FF56-2C1D-430C-A807-77DE28A801F5}" destId="{DD42062B-7A0C-4338-A5DF-7C0F1653423C}" srcOrd="0" destOrd="0" presId="urn:microsoft.com/office/officeart/2005/8/layout/lProcess3"/>
    <dgm:cxn modelId="{B3BCD377-C50D-4744-818E-AF897B8A5686}" type="presParOf" srcId="{87004B6B-BB3C-4C9F-83EE-B833185EF9B7}" destId="{1968BCB2-067C-4F63-BB44-44ED07C71FB3}" srcOrd="3" destOrd="0" presId="urn:microsoft.com/office/officeart/2005/8/layout/lProcess3"/>
    <dgm:cxn modelId="{7876294C-459B-454E-A6B0-45992FE91696}" type="presParOf" srcId="{87004B6B-BB3C-4C9F-83EE-B833185EF9B7}" destId="{2FEE3E09-5C55-48C0-BAD3-76B17531F41F}" srcOrd="4" destOrd="0" presId="urn:microsoft.com/office/officeart/2005/8/layout/lProcess3"/>
    <dgm:cxn modelId="{22FE7C6A-6031-4550-B38D-A7A7DDC8A59B}" type="presParOf" srcId="{2FEE3E09-5C55-48C0-BAD3-76B17531F41F}" destId="{1A84AE2E-2458-44E9-8C58-B54737B8EAB0}"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0C6EB4C-C181-4805-9B4D-CED394168CAF}"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GB"/>
        </a:p>
      </dgm:t>
    </dgm:pt>
    <dgm:pt modelId="{3C39AD34-9FA5-428E-860C-CFCDF227D902}">
      <dgm:prSet phldrT="[Text]" custT="1"/>
      <dgm:spPr/>
      <dgm:t>
        <a:bodyPr/>
        <a:lstStyle/>
        <a:p>
          <a:r>
            <a:rPr lang="en-US" sz="1400" b="1" dirty="0">
              <a:solidFill>
                <a:schemeClr val="tx1"/>
              </a:solidFill>
              <a:ea typeface="+mn-lt"/>
              <a:cs typeface="+mn-lt"/>
            </a:rPr>
            <a:t>There are well established QRM tools and methodologies available for hazard identification</a:t>
          </a:r>
          <a:endParaRPr lang="en-GB" sz="1400" b="1" dirty="0">
            <a:solidFill>
              <a:schemeClr val="tx1"/>
            </a:solidFill>
          </a:endParaRPr>
        </a:p>
      </dgm:t>
    </dgm:pt>
    <dgm:pt modelId="{FE7A9216-5BB2-4C9C-A6C0-A0B002CC4E83}" type="parTrans" cxnId="{DC1C3EF6-ECED-4EC9-BF71-C79B6F8ABA1A}">
      <dgm:prSet/>
      <dgm:spPr/>
      <dgm:t>
        <a:bodyPr/>
        <a:lstStyle/>
        <a:p>
          <a:endParaRPr lang="en-GB" sz="1600" b="1"/>
        </a:p>
      </dgm:t>
    </dgm:pt>
    <dgm:pt modelId="{5BE44D8B-6388-4E7B-B0E1-0E21660F469B}" type="sibTrans" cxnId="{DC1C3EF6-ECED-4EC9-BF71-C79B6F8ABA1A}">
      <dgm:prSet/>
      <dgm:spPr/>
      <dgm:t>
        <a:bodyPr/>
        <a:lstStyle/>
        <a:p>
          <a:endParaRPr lang="en-GB" sz="1600" b="1"/>
        </a:p>
      </dgm:t>
    </dgm:pt>
    <dgm:pt modelId="{1789A66E-4FAE-48C4-8C68-87DB90D3F0F5}">
      <dgm:prSet phldrT="[Text]" custT="1"/>
      <dgm:spPr/>
      <dgm:t>
        <a:bodyPr/>
        <a:lstStyle/>
        <a:p>
          <a:pPr rtl="0"/>
          <a:r>
            <a:rPr lang="en-US" sz="1300" b="1" dirty="0">
              <a:ea typeface="+mn-lt"/>
              <a:cs typeface="+mn-lt"/>
            </a:rPr>
            <a:t>Hazard Analysis and Critical Control Points</a:t>
          </a:r>
          <a:r>
            <a:rPr lang="en-US" sz="1300" b="1" dirty="0">
              <a:latin typeface="Candara"/>
              <a:ea typeface="+mn-lt"/>
              <a:cs typeface="+mn-lt"/>
            </a:rPr>
            <a:t> </a:t>
          </a:r>
        </a:p>
        <a:p>
          <a:pPr rtl="0"/>
          <a:r>
            <a:rPr lang="en-US" sz="1300" b="1" dirty="0">
              <a:ea typeface="+mn-lt"/>
              <a:cs typeface="+mn-lt"/>
            </a:rPr>
            <a:t>(HACCP)</a:t>
          </a:r>
          <a:endParaRPr lang="en-GB" sz="1300" b="1" dirty="0"/>
        </a:p>
      </dgm:t>
    </dgm:pt>
    <dgm:pt modelId="{F157FE1D-D4C6-40EC-985E-23DD693840E3}" type="parTrans" cxnId="{7F2BCB94-2F15-4471-8976-109504A4A64F}">
      <dgm:prSet custT="1"/>
      <dgm:spPr/>
      <dgm:t>
        <a:bodyPr/>
        <a:lstStyle/>
        <a:p>
          <a:endParaRPr lang="en-GB" sz="1800" b="1"/>
        </a:p>
      </dgm:t>
    </dgm:pt>
    <dgm:pt modelId="{2BE943F8-D237-4165-9C8C-326151C4BA85}" type="sibTrans" cxnId="{7F2BCB94-2F15-4471-8976-109504A4A64F}">
      <dgm:prSet/>
      <dgm:spPr/>
      <dgm:t>
        <a:bodyPr/>
        <a:lstStyle/>
        <a:p>
          <a:endParaRPr lang="en-GB" sz="1600" b="1"/>
        </a:p>
      </dgm:t>
    </dgm:pt>
    <dgm:pt modelId="{9841C1E9-3C44-4561-9D93-38265C675CD0}">
      <dgm:prSet phldrT="[Text]" custT="1"/>
      <dgm:spPr/>
      <dgm:t>
        <a:bodyPr/>
        <a:lstStyle/>
        <a:p>
          <a:r>
            <a:rPr lang="en-US" sz="1200" b="1" dirty="0">
              <a:ea typeface="+mn-lt"/>
              <a:cs typeface="+mn-lt"/>
            </a:rPr>
            <a:t>Hazard and Operability Analysis (HAZOP)</a:t>
          </a:r>
          <a:endParaRPr lang="en-GB" sz="1200" b="1" dirty="0"/>
        </a:p>
      </dgm:t>
    </dgm:pt>
    <dgm:pt modelId="{21CC4E7F-165D-4FF1-B8CE-CA2B475A2C48}" type="parTrans" cxnId="{41A38097-B86B-4B83-91F3-EAB2BD2F0539}">
      <dgm:prSet custT="1"/>
      <dgm:spPr/>
      <dgm:t>
        <a:bodyPr/>
        <a:lstStyle/>
        <a:p>
          <a:endParaRPr lang="en-GB" sz="1800" b="1"/>
        </a:p>
      </dgm:t>
    </dgm:pt>
    <dgm:pt modelId="{457D5F63-3CA3-46AF-A77F-012469B189FA}" type="sibTrans" cxnId="{41A38097-B86B-4B83-91F3-EAB2BD2F0539}">
      <dgm:prSet/>
      <dgm:spPr/>
      <dgm:t>
        <a:bodyPr/>
        <a:lstStyle/>
        <a:p>
          <a:endParaRPr lang="en-GB" sz="1600" b="1"/>
        </a:p>
      </dgm:t>
    </dgm:pt>
    <dgm:pt modelId="{7CAB9CEE-D7B0-4E80-B293-22D2FC1C1920}">
      <dgm:prSet phldrT="[Text]" custT="1"/>
      <dgm:spPr/>
      <dgm:t>
        <a:bodyPr/>
        <a:lstStyle/>
        <a:p>
          <a:pPr rtl="0"/>
          <a:r>
            <a:rPr lang="en-US" sz="1200" b="1" dirty="0">
              <a:ea typeface="+mn-lt"/>
              <a:cs typeface="+mn-lt"/>
            </a:rPr>
            <a:t>Preliminary Hazard Analysis</a:t>
          </a:r>
          <a:r>
            <a:rPr lang="en-US" sz="1200" b="1" dirty="0">
              <a:latin typeface="Candara"/>
              <a:ea typeface="+mn-lt"/>
              <a:cs typeface="+mn-lt"/>
            </a:rPr>
            <a:t> </a:t>
          </a:r>
          <a:endParaRPr lang="en-GB" sz="1200" b="1" dirty="0"/>
        </a:p>
      </dgm:t>
    </dgm:pt>
    <dgm:pt modelId="{656893FD-E3AD-40A1-A7B3-2C0DFB7385C7}" type="parTrans" cxnId="{9D7D97AC-9BF9-4D92-B9D6-03CECB4E6971}">
      <dgm:prSet custT="1"/>
      <dgm:spPr/>
      <dgm:t>
        <a:bodyPr/>
        <a:lstStyle/>
        <a:p>
          <a:endParaRPr lang="en-GB" sz="1800" b="1"/>
        </a:p>
      </dgm:t>
    </dgm:pt>
    <dgm:pt modelId="{0D515612-FD8B-4358-B6D4-C4443C0619B1}" type="sibTrans" cxnId="{9D7D97AC-9BF9-4D92-B9D6-03CECB4E6971}">
      <dgm:prSet/>
      <dgm:spPr/>
      <dgm:t>
        <a:bodyPr/>
        <a:lstStyle/>
        <a:p>
          <a:endParaRPr lang="en-GB" sz="1600" b="1"/>
        </a:p>
      </dgm:t>
    </dgm:pt>
    <dgm:pt modelId="{14F4F463-5236-44A6-9A1B-7FADDCA1CE77}">
      <dgm:prSet phldrT="[Text]" custT="1"/>
      <dgm:spPr/>
      <dgm:t>
        <a:bodyPr/>
        <a:lstStyle/>
        <a:p>
          <a:pPr rtl="0"/>
          <a:r>
            <a:rPr lang="en-US" sz="1200" b="1" kern="1200" dirty="0">
              <a:solidFill>
                <a:srgbClr val="FFFFFF"/>
              </a:solidFill>
              <a:latin typeface="Arial"/>
              <a:ea typeface="Arial"/>
              <a:cs typeface="Arial"/>
            </a:rPr>
            <a:t>Cause and Effect Diagrams (Ishikawa</a:t>
          </a:r>
        </a:p>
        <a:p>
          <a:pPr rtl="0"/>
          <a:r>
            <a:rPr lang="en-US" sz="1200" b="1" kern="1200" dirty="0">
              <a:solidFill>
                <a:srgbClr val="FFFFFF"/>
              </a:solidFill>
              <a:latin typeface="Arial"/>
              <a:ea typeface="Arial"/>
              <a:cs typeface="Arial"/>
            </a:rPr>
            <a:t> Fishbone)</a:t>
          </a:r>
          <a:endParaRPr lang="en-GB" sz="1200" b="1" kern="1200" dirty="0">
            <a:solidFill>
              <a:srgbClr val="FFFFFF"/>
            </a:solidFill>
            <a:latin typeface="Arial"/>
            <a:ea typeface="Arial"/>
            <a:cs typeface="Arial"/>
          </a:endParaRPr>
        </a:p>
      </dgm:t>
    </dgm:pt>
    <dgm:pt modelId="{25C4F8F5-8491-4873-AFBF-37BC593AA164}" type="parTrans" cxnId="{1A1962F9-C9D8-4818-A52A-019829A2BB53}">
      <dgm:prSet custT="1"/>
      <dgm:spPr/>
      <dgm:t>
        <a:bodyPr/>
        <a:lstStyle/>
        <a:p>
          <a:endParaRPr lang="en-GB" sz="1800" b="1"/>
        </a:p>
      </dgm:t>
    </dgm:pt>
    <dgm:pt modelId="{3A8D84A9-3488-4B09-9DB3-CE1C278C1490}" type="sibTrans" cxnId="{1A1962F9-C9D8-4818-A52A-019829A2BB53}">
      <dgm:prSet/>
      <dgm:spPr/>
      <dgm:t>
        <a:bodyPr/>
        <a:lstStyle/>
        <a:p>
          <a:endParaRPr lang="en-GB" sz="1600" b="1"/>
        </a:p>
      </dgm:t>
    </dgm:pt>
    <dgm:pt modelId="{1B8920A9-716F-4FAB-9E65-CC9E31653835}">
      <dgm:prSet phldrT="[Text]" custT="1"/>
      <dgm:spPr/>
      <dgm:t>
        <a:bodyPr/>
        <a:lstStyle/>
        <a:p>
          <a:r>
            <a:rPr lang="en-US" sz="1200" b="1" dirty="0">
              <a:ea typeface="+mn-lt"/>
              <a:cs typeface="+mn-lt"/>
            </a:rPr>
            <a:t>Process Mapping</a:t>
          </a:r>
          <a:endParaRPr lang="en-GB" sz="1200" b="1" dirty="0"/>
        </a:p>
      </dgm:t>
    </dgm:pt>
    <dgm:pt modelId="{1256F4E7-F439-47AC-A7D5-DB72611A773C}" type="parTrans" cxnId="{6014D26C-C9FE-464A-A643-EB3C72EF559F}">
      <dgm:prSet custT="1"/>
      <dgm:spPr/>
      <dgm:t>
        <a:bodyPr/>
        <a:lstStyle/>
        <a:p>
          <a:endParaRPr lang="en-GB" sz="1800" b="1"/>
        </a:p>
      </dgm:t>
    </dgm:pt>
    <dgm:pt modelId="{256F7B19-5A6C-429D-BE86-1A33DC91E9A5}" type="sibTrans" cxnId="{6014D26C-C9FE-464A-A643-EB3C72EF559F}">
      <dgm:prSet/>
      <dgm:spPr/>
      <dgm:t>
        <a:bodyPr/>
        <a:lstStyle/>
        <a:p>
          <a:endParaRPr lang="en-GB" sz="1600" b="1"/>
        </a:p>
      </dgm:t>
    </dgm:pt>
    <dgm:pt modelId="{3C5D6EC3-3257-4317-A0D4-182FAE3891B6}">
      <dgm:prSet phldrT="[Text]" custT="1"/>
      <dgm:spPr/>
      <dgm:t>
        <a:bodyPr/>
        <a:lstStyle/>
        <a:p>
          <a:pPr rtl="0"/>
          <a:r>
            <a:rPr lang="en-US" sz="1200" b="1" dirty="0">
              <a:ea typeface="+mn-lt"/>
              <a:cs typeface="+mn-lt"/>
            </a:rPr>
            <a:t>and others…..</a:t>
          </a:r>
          <a:endParaRPr lang="en-GB" sz="1200" b="1" dirty="0"/>
        </a:p>
      </dgm:t>
    </dgm:pt>
    <dgm:pt modelId="{259B6095-F51B-48C2-8003-A2311021DCD8}" type="parTrans" cxnId="{F04CFBCF-3082-4B46-9F55-4D82FD4165C0}">
      <dgm:prSet/>
      <dgm:spPr/>
      <dgm:t>
        <a:bodyPr/>
        <a:lstStyle/>
        <a:p>
          <a:endParaRPr lang="en-GB"/>
        </a:p>
      </dgm:t>
    </dgm:pt>
    <dgm:pt modelId="{B4EB2007-C727-428F-849D-7FC9574EB9EE}" type="sibTrans" cxnId="{F04CFBCF-3082-4B46-9F55-4D82FD4165C0}">
      <dgm:prSet/>
      <dgm:spPr/>
      <dgm:t>
        <a:bodyPr/>
        <a:lstStyle/>
        <a:p>
          <a:endParaRPr lang="en-GB"/>
        </a:p>
      </dgm:t>
    </dgm:pt>
    <dgm:pt modelId="{E1756ECA-CD5A-4D5C-820C-8C1B40FE39D4}" type="pres">
      <dgm:prSet presAssocID="{90C6EB4C-C181-4805-9B4D-CED394168CAF}" presName="Name0" presStyleCnt="0">
        <dgm:presLayoutVars>
          <dgm:chMax val="1"/>
          <dgm:dir/>
          <dgm:animLvl val="ctr"/>
          <dgm:resizeHandles val="exact"/>
        </dgm:presLayoutVars>
      </dgm:prSet>
      <dgm:spPr/>
    </dgm:pt>
    <dgm:pt modelId="{09B2D371-388E-45D6-A499-BDADF06BCE48}" type="pres">
      <dgm:prSet presAssocID="{3C39AD34-9FA5-428E-860C-CFCDF227D902}" presName="centerShape" presStyleLbl="node0" presStyleIdx="0" presStyleCnt="1" custScaleX="171338" custScaleY="172486" custLinFactNeighborX="881" custLinFactNeighborY="-80"/>
      <dgm:spPr/>
    </dgm:pt>
    <dgm:pt modelId="{30D1A96E-AD1C-4983-BBAA-835C359A6F76}" type="pres">
      <dgm:prSet presAssocID="{F157FE1D-D4C6-40EC-985E-23DD693840E3}" presName="parTrans" presStyleLbl="sibTrans2D1" presStyleIdx="0" presStyleCnt="6"/>
      <dgm:spPr/>
    </dgm:pt>
    <dgm:pt modelId="{97962842-47F7-43C7-9550-CA7802E2C162}" type="pres">
      <dgm:prSet presAssocID="{F157FE1D-D4C6-40EC-985E-23DD693840E3}" presName="connectorText" presStyleLbl="sibTrans2D1" presStyleIdx="0" presStyleCnt="6"/>
      <dgm:spPr/>
    </dgm:pt>
    <dgm:pt modelId="{E93CA0D4-C4D3-4934-BDED-88E68B1B9526}" type="pres">
      <dgm:prSet presAssocID="{1789A66E-4FAE-48C4-8C68-87DB90D3F0F5}" presName="node" presStyleLbl="node1" presStyleIdx="0" presStyleCnt="6" custAng="0" custScaleX="121620" custScaleY="114486" custRadScaleRad="102151" custRadScaleInc="1394">
        <dgm:presLayoutVars>
          <dgm:bulletEnabled val="1"/>
        </dgm:presLayoutVars>
      </dgm:prSet>
      <dgm:spPr/>
    </dgm:pt>
    <dgm:pt modelId="{489DBD4C-5A7E-4156-9612-151ABD7A1A98}" type="pres">
      <dgm:prSet presAssocID="{21CC4E7F-165D-4FF1-B8CE-CA2B475A2C48}" presName="parTrans" presStyleLbl="sibTrans2D1" presStyleIdx="1" presStyleCnt="6"/>
      <dgm:spPr/>
    </dgm:pt>
    <dgm:pt modelId="{6259C498-CF88-4D41-8B3B-2BCEA6683A34}" type="pres">
      <dgm:prSet presAssocID="{21CC4E7F-165D-4FF1-B8CE-CA2B475A2C48}" presName="connectorText" presStyleLbl="sibTrans2D1" presStyleIdx="1" presStyleCnt="6"/>
      <dgm:spPr/>
    </dgm:pt>
    <dgm:pt modelId="{64E0C6FF-1322-4D3D-AACB-38328F94BE40}" type="pres">
      <dgm:prSet presAssocID="{9841C1E9-3C44-4561-9D93-38265C675CD0}" presName="node" presStyleLbl="node1" presStyleIdx="1" presStyleCnt="6" custScaleX="110293" custScaleY="111243" custRadScaleRad="134428" custRadScaleInc="14302">
        <dgm:presLayoutVars>
          <dgm:bulletEnabled val="1"/>
        </dgm:presLayoutVars>
      </dgm:prSet>
      <dgm:spPr/>
    </dgm:pt>
    <dgm:pt modelId="{915CBC23-02F0-467C-9208-B1BDFC6B0F78}" type="pres">
      <dgm:prSet presAssocID="{656893FD-E3AD-40A1-A7B3-2C0DFB7385C7}" presName="parTrans" presStyleLbl="sibTrans2D1" presStyleIdx="2" presStyleCnt="6"/>
      <dgm:spPr/>
    </dgm:pt>
    <dgm:pt modelId="{9A3D70B9-E360-49FC-B2A3-CADE3263DF81}" type="pres">
      <dgm:prSet presAssocID="{656893FD-E3AD-40A1-A7B3-2C0DFB7385C7}" presName="connectorText" presStyleLbl="sibTrans2D1" presStyleIdx="2" presStyleCnt="6"/>
      <dgm:spPr/>
    </dgm:pt>
    <dgm:pt modelId="{7B66BD2A-9630-48D2-9CDD-E5E476F3BFDA}" type="pres">
      <dgm:prSet presAssocID="{7CAB9CEE-D7B0-4E80-B293-22D2FC1C1920}" presName="node" presStyleLbl="node1" presStyleIdx="2" presStyleCnt="6" custScaleX="118032" custScaleY="115649" custRadScaleRad="137447" custRadScaleInc="6372">
        <dgm:presLayoutVars>
          <dgm:bulletEnabled val="1"/>
        </dgm:presLayoutVars>
      </dgm:prSet>
      <dgm:spPr/>
    </dgm:pt>
    <dgm:pt modelId="{32F2E5F8-F97D-421E-967D-CB58387FB08F}" type="pres">
      <dgm:prSet presAssocID="{25C4F8F5-8491-4873-AFBF-37BC593AA164}" presName="parTrans" presStyleLbl="sibTrans2D1" presStyleIdx="3" presStyleCnt="6"/>
      <dgm:spPr/>
    </dgm:pt>
    <dgm:pt modelId="{0780480F-4C52-44A2-8D89-083EE1F515E7}" type="pres">
      <dgm:prSet presAssocID="{25C4F8F5-8491-4873-AFBF-37BC593AA164}" presName="connectorText" presStyleLbl="sibTrans2D1" presStyleIdx="3" presStyleCnt="6"/>
      <dgm:spPr/>
    </dgm:pt>
    <dgm:pt modelId="{D1857373-E591-43FA-AE32-4C20DEF636D2}" type="pres">
      <dgm:prSet presAssocID="{14F4F463-5236-44A6-9A1B-7FADDCA1CE77}" presName="node" presStyleLbl="node1" presStyleIdx="3" presStyleCnt="6" custScaleX="116990" custScaleY="114922" custRadScaleRad="100041" custRadScaleInc="-5465">
        <dgm:presLayoutVars>
          <dgm:bulletEnabled val="1"/>
        </dgm:presLayoutVars>
      </dgm:prSet>
      <dgm:spPr/>
    </dgm:pt>
    <dgm:pt modelId="{61B11D62-6600-4C65-BC8C-871D58CB803C}" type="pres">
      <dgm:prSet presAssocID="{1256F4E7-F439-47AC-A7D5-DB72611A773C}" presName="parTrans" presStyleLbl="sibTrans2D1" presStyleIdx="4" presStyleCnt="6"/>
      <dgm:spPr/>
    </dgm:pt>
    <dgm:pt modelId="{A350449E-9987-46BB-BE86-D9A204BD2D07}" type="pres">
      <dgm:prSet presAssocID="{1256F4E7-F439-47AC-A7D5-DB72611A773C}" presName="connectorText" presStyleLbl="sibTrans2D1" presStyleIdx="4" presStyleCnt="6"/>
      <dgm:spPr/>
    </dgm:pt>
    <dgm:pt modelId="{0F60C9F8-3F9D-4613-8131-E28F9E062253}" type="pres">
      <dgm:prSet presAssocID="{1B8920A9-716F-4FAB-9E65-CC9E31653835}" presName="node" presStyleLbl="node1" presStyleIdx="4" presStyleCnt="6" custScaleX="113234" custScaleY="108376" custRadScaleRad="127830" custRadScaleInc="-13988">
        <dgm:presLayoutVars>
          <dgm:bulletEnabled val="1"/>
        </dgm:presLayoutVars>
      </dgm:prSet>
      <dgm:spPr/>
    </dgm:pt>
    <dgm:pt modelId="{DC2153C9-52BC-408C-816B-8D11CFD11CB1}" type="pres">
      <dgm:prSet presAssocID="{259B6095-F51B-48C2-8003-A2311021DCD8}" presName="parTrans" presStyleLbl="sibTrans2D1" presStyleIdx="5" presStyleCnt="6"/>
      <dgm:spPr/>
    </dgm:pt>
    <dgm:pt modelId="{D34AF9D8-EEC4-48DD-86DB-BF526EE2E32D}" type="pres">
      <dgm:prSet presAssocID="{259B6095-F51B-48C2-8003-A2311021DCD8}" presName="connectorText" presStyleLbl="sibTrans2D1" presStyleIdx="5" presStyleCnt="6"/>
      <dgm:spPr/>
    </dgm:pt>
    <dgm:pt modelId="{DD7B4629-D700-4E00-A228-0345A67019DB}" type="pres">
      <dgm:prSet presAssocID="{3C5D6EC3-3257-4317-A0D4-182FAE3891B6}" presName="node" presStyleLbl="node1" presStyleIdx="5" presStyleCnt="6" custRadScaleRad="123969" custRadScaleInc="-4440">
        <dgm:presLayoutVars>
          <dgm:bulletEnabled val="1"/>
        </dgm:presLayoutVars>
      </dgm:prSet>
      <dgm:spPr/>
    </dgm:pt>
  </dgm:ptLst>
  <dgm:cxnLst>
    <dgm:cxn modelId="{14F3ED0B-5A5C-4D6F-BEE5-02A5002D26D1}" type="presOf" srcId="{F157FE1D-D4C6-40EC-985E-23DD693840E3}" destId="{30D1A96E-AD1C-4983-BBAA-835C359A6F76}" srcOrd="0" destOrd="0" presId="urn:microsoft.com/office/officeart/2005/8/layout/radial5"/>
    <dgm:cxn modelId="{406E9614-6773-4B77-8C50-900DAA02C4F3}" type="presOf" srcId="{1256F4E7-F439-47AC-A7D5-DB72611A773C}" destId="{61B11D62-6600-4C65-BC8C-871D58CB803C}" srcOrd="0" destOrd="0" presId="urn:microsoft.com/office/officeart/2005/8/layout/radial5"/>
    <dgm:cxn modelId="{B18DF81E-666D-4939-93CC-FCA00A391D55}" type="presOf" srcId="{25C4F8F5-8491-4873-AFBF-37BC593AA164}" destId="{32F2E5F8-F97D-421E-967D-CB58387FB08F}" srcOrd="0" destOrd="0" presId="urn:microsoft.com/office/officeart/2005/8/layout/radial5"/>
    <dgm:cxn modelId="{43830F29-661E-42C1-8A1D-96696229C831}" type="presOf" srcId="{259B6095-F51B-48C2-8003-A2311021DCD8}" destId="{D34AF9D8-EEC4-48DD-86DB-BF526EE2E32D}" srcOrd="1" destOrd="0" presId="urn:microsoft.com/office/officeart/2005/8/layout/radial5"/>
    <dgm:cxn modelId="{B2C59165-BD5C-4376-9ABE-3CFBC5874702}" type="presOf" srcId="{1789A66E-4FAE-48C4-8C68-87DB90D3F0F5}" destId="{E93CA0D4-C4D3-4934-BDED-88E68B1B9526}" srcOrd="0" destOrd="0" presId="urn:microsoft.com/office/officeart/2005/8/layout/radial5"/>
    <dgm:cxn modelId="{F3BB2167-A2F0-45A6-85E0-FA503649FF8A}" type="presOf" srcId="{21CC4E7F-165D-4FF1-B8CE-CA2B475A2C48}" destId="{489DBD4C-5A7E-4156-9612-151ABD7A1A98}" srcOrd="0" destOrd="0" presId="urn:microsoft.com/office/officeart/2005/8/layout/radial5"/>
    <dgm:cxn modelId="{C6222768-F896-4F11-8DFA-B93EB7F812CF}" type="presOf" srcId="{14F4F463-5236-44A6-9A1B-7FADDCA1CE77}" destId="{D1857373-E591-43FA-AE32-4C20DEF636D2}" srcOrd="0" destOrd="0" presId="urn:microsoft.com/office/officeart/2005/8/layout/radial5"/>
    <dgm:cxn modelId="{F5B21E4A-8B72-4B20-93D7-85AC3E81564F}" type="presOf" srcId="{656893FD-E3AD-40A1-A7B3-2C0DFB7385C7}" destId="{915CBC23-02F0-467C-9208-B1BDFC6B0F78}" srcOrd="0" destOrd="0" presId="urn:microsoft.com/office/officeart/2005/8/layout/radial5"/>
    <dgm:cxn modelId="{2513E04A-5A90-4C05-8D94-2BC8E42FDD96}" type="presOf" srcId="{259B6095-F51B-48C2-8003-A2311021DCD8}" destId="{DC2153C9-52BC-408C-816B-8D11CFD11CB1}" srcOrd="0" destOrd="0" presId="urn:microsoft.com/office/officeart/2005/8/layout/radial5"/>
    <dgm:cxn modelId="{6014D26C-C9FE-464A-A643-EB3C72EF559F}" srcId="{3C39AD34-9FA5-428E-860C-CFCDF227D902}" destId="{1B8920A9-716F-4FAB-9E65-CC9E31653835}" srcOrd="4" destOrd="0" parTransId="{1256F4E7-F439-47AC-A7D5-DB72611A773C}" sibTransId="{256F7B19-5A6C-429D-BE86-1A33DC91E9A5}"/>
    <dgm:cxn modelId="{76277B51-B2B3-4414-948A-C140287B42D9}" type="presOf" srcId="{21CC4E7F-165D-4FF1-B8CE-CA2B475A2C48}" destId="{6259C498-CF88-4D41-8B3B-2BCEA6683A34}" srcOrd="1" destOrd="0" presId="urn:microsoft.com/office/officeart/2005/8/layout/radial5"/>
    <dgm:cxn modelId="{62996055-25FD-4FAC-93B9-CDE834085116}" type="presOf" srcId="{9841C1E9-3C44-4561-9D93-38265C675CD0}" destId="{64E0C6FF-1322-4D3D-AACB-38328F94BE40}" srcOrd="0" destOrd="0" presId="urn:microsoft.com/office/officeart/2005/8/layout/radial5"/>
    <dgm:cxn modelId="{390E4A77-DCE8-4AB3-93E8-F7FCA13E48A2}" type="presOf" srcId="{1B8920A9-716F-4FAB-9E65-CC9E31653835}" destId="{0F60C9F8-3F9D-4613-8131-E28F9E062253}" srcOrd="0" destOrd="0" presId="urn:microsoft.com/office/officeart/2005/8/layout/radial5"/>
    <dgm:cxn modelId="{BC4B5087-600F-4048-B258-90B873619FCC}" type="presOf" srcId="{1256F4E7-F439-47AC-A7D5-DB72611A773C}" destId="{A350449E-9987-46BB-BE86-D9A204BD2D07}" srcOrd="1" destOrd="0" presId="urn:microsoft.com/office/officeart/2005/8/layout/radial5"/>
    <dgm:cxn modelId="{7F2BCB94-2F15-4471-8976-109504A4A64F}" srcId="{3C39AD34-9FA5-428E-860C-CFCDF227D902}" destId="{1789A66E-4FAE-48C4-8C68-87DB90D3F0F5}" srcOrd="0" destOrd="0" parTransId="{F157FE1D-D4C6-40EC-985E-23DD693840E3}" sibTransId="{2BE943F8-D237-4165-9C8C-326151C4BA85}"/>
    <dgm:cxn modelId="{41A38097-B86B-4B83-91F3-EAB2BD2F0539}" srcId="{3C39AD34-9FA5-428E-860C-CFCDF227D902}" destId="{9841C1E9-3C44-4561-9D93-38265C675CD0}" srcOrd="1" destOrd="0" parTransId="{21CC4E7F-165D-4FF1-B8CE-CA2B475A2C48}" sibTransId="{457D5F63-3CA3-46AF-A77F-012469B189FA}"/>
    <dgm:cxn modelId="{B48A0F9B-DF72-4736-8766-996427B6FEB2}" type="presOf" srcId="{3C39AD34-9FA5-428E-860C-CFCDF227D902}" destId="{09B2D371-388E-45D6-A499-BDADF06BCE48}" srcOrd="0" destOrd="0" presId="urn:microsoft.com/office/officeart/2005/8/layout/radial5"/>
    <dgm:cxn modelId="{8D006C9B-DB83-4903-B8AA-0CD790BBFF53}" type="presOf" srcId="{3C5D6EC3-3257-4317-A0D4-182FAE3891B6}" destId="{DD7B4629-D700-4E00-A228-0345A67019DB}" srcOrd="0" destOrd="0" presId="urn:microsoft.com/office/officeart/2005/8/layout/radial5"/>
    <dgm:cxn modelId="{EDAF4E9F-D21F-4B1B-B113-01C1B424B3E9}" type="presOf" srcId="{90C6EB4C-C181-4805-9B4D-CED394168CAF}" destId="{E1756ECA-CD5A-4D5C-820C-8C1B40FE39D4}" srcOrd="0" destOrd="0" presId="urn:microsoft.com/office/officeart/2005/8/layout/radial5"/>
    <dgm:cxn modelId="{9D7D97AC-9BF9-4D92-B9D6-03CECB4E6971}" srcId="{3C39AD34-9FA5-428E-860C-CFCDF227D902}" destId="{7CAB9CEE-D7B0-4E80-B293-22D2FC1C1920}" srcOrd="2" destOrd="0" parTransId="{656893FD-E3AD-40A1-A7B3-2C0DFB7385C7}" sibTransId="{0D515612-FD8B-4358-B6D4-C4443C0619B1}"/>
    <dgm:cxn modelId="{024055AF-F00E-4F90-89F2-C1F61FEC0C11}" type="presOf" srcId="{25C4F8F5-8491-4873-AFBF-37BC593AA164}" destId="{0780480F-4C52-44A2-8D89-083EE1F515E7}" srcOrd="1" destOrd="0" presId="urn:microsoft.com/office/officeart/2005/8/layout/radial5"/>
    <dgm:cxn modelId="{26B726B8-EC61-47C5-82F5-B112A9F57FFA}" type="presOf" srcId="{F157FE1D-D4C6-40EC-985E-23DD693840E3}" destId="{97962842-47F7-43C7-9550-CA7802E2C162}" srcOrd="1" destOrd="0" presId="urn:microsoft.com/office/officeart/2005/8/layout/radial5"/>
    <dgm:cxn modelId="{A0CF3AC9-4901-4241-96A9-B03568D7DB4C}" type="presOf" srcId="{7CAB9CEE-D7B0-4E80-B293-22D2FC1C1920}" destId="{7B66BD2A-9630-48D2-9CDD-E5E476F3BFDA}" srcOrd="0" destOrd="0" presId="urn:microsoft.com/office/officeart/2005/8/layout/radial5"/>
    <dgm:cxn modelId="{F04CFBCF-3082-4B46-9F55-4D82FD4165C0}" srcId="{3C39AD34-9FA5-428E-860C-CFCDF227D902}" destId="{3C5D6EC3-3257-4317-A0D4-182FAE3891B6}" srcOrd="5" destOrd="0" parTransId="{259B6095-F51B-48C2-8003-A2311021DCD8}" sibTransId="{B4EB2007-C727-428F-849D-7FC9574EB9EE}"/>
    <dgm:cxn modelId="{C58BF0E0-AFE1-41B9-BC31-B7C118BA994A}" type="presOf" srcId="{656893FD-E3AD-40A1-A7B3-2C0DFB7385C7}" destId="{9A3D70B9-E360-49FC-B2A3-CADE3263DF81}" srcOrd="1" destOrd="0" presId="urn:microsoft.com/office/officeart/2005/8/layout/radial5"/>
    <dgm:cxn modelId="{DC1C3EF6-ECED-4EC9-BF71-C79B6F8ABA1A}" srcId="{90C6EB4C-C181-4805-9B4D-CED394168CAF}" destId="{3C39AD34-9FA5-428E-860C-CFCDF227D902}" srcOrd="0" destOrd="0" parTransId="{FE7A9216-5BB2-4C9C-A6C0-A0B002CC4E83}" sibTransId="{5BE44D8B-6388-4E7B-B0E1-0E21660F469B}"/>
    <dgm:cxn modelId="{1A1962F9-C9D8-4818-A52A-019829A2BB53}" srcId="{3C39AD34-9FA5-428E-860C-CFCDF227D902}" destId="{14F4F463-5236-44A6-9A1B-7FADDCA1CE77}" srcOrd="3" destOrd="0" parTransId="{25C4F8F5-8491-4873-AFBF-37BC593AA164}" sibTransId="{3A8D84A9-3488-4B09-9DB3-CE1C278C1490}"/>
    <dgm:cxn modelId="{BC27FD0F-76B4-4662-A23E-55EE9184C22D}" type="presParOf" srcId="{E1756ECA-CD5A-4D5C-820C-8C1B40FE39D4}" destId="{09B2D371-388E-45D6-A499-BDADF06BCE48}" srcOrd="0" destOrd="0" presId="urn:microsoft.com/office/officeart/2005/8/layout/radial5"/>
    <dgm:cxn modelId="{E7BC84B2-513A-4BDE-B4F5-ABB7174226AE}" type="presParOf" srcId="{E1756ECA-CD5A-4D5C-820C-8C1B40FE39D4}" destId="{30D1A96E-AD1C-4983-BBAA-835C359A6F76}" srcOrd="1" destOrd="0" presId="urn:microsoft.com/office/officeart/2005/8/layout/radial5"/>
    <dgm:cxn modelId="{64FD7E28-DC9E-41DD-A7F2-EA4F3DA8C8A7}" type="presParOf" srcId="{30D1A96E-AD1C-4983-BBAA-835C359A6F76}" destId="{97962842-47F7-43C7-9550-CA7802E2C162}" srcOrd="0" destOrd="0" presId="urn:microsoft.com/office/officeart/2005/8/layout/radial5"/>
    <dgm:cxn modelId="{DE01711C-07E9-4B56-99C1-22198B3D1461}" type="presParOf" srcId="{E1756ECA-CD5A-4D5C-820C-8C1B40FE39D4}" destId="{E93CA0D4-C4D3-4934-BDED-88E68B1B9526}" srcOrd="2" destOrd="0" presId="urn:microsoft.com/office/officeart/2005/8/layout/radial5"/>
    <dgm:cxn modelId="{862EECF7-B20E-412B-922D-5EB6A737806A}" type="presParOf" srcId="{E1756ECA-CD5A-4D5C-820C-8C1B40FE39D4}" destId="{489DBD4C-5A7E-4156-9612-151ABD7A1A98}" srcOrd="3" destOrd="0" presId="urn:microsoft.com/office/officeart/2005/8/layout/radial5"/>
    <dgm:cxn modelId="{F47CD6AA-DCB8-4A96-BDF3-E760C2470F86}" type="presParOf" srcId="{489DBD4C-5A7E-4156-9612-151ABD7A1A98}" destId="{6259C498-CF88-4D41-8B3B-2BCEA6683A34}" srcOrd="0" destOrd="0" presId="urn:microsoft.com/office/officeart/2005/8/layout/radial5"/>
    <dgm:cxn modelId="{3D597FA4-441E-409A-9E0E-5BF68124D209}" type="presParOf" srcId="{E1756ECA-CD5A-4D5C-820C-8C1B40FE39D4}" destId="{64E0C6FF-1322-4D3D-AACB-38328F94BE40}" srcOrd="4" destOrd="0" presId="urn:microsoft.com/office/officeart/2005/8/layout/radial5"/>
    <dgm:cxn modelId="{A1C3A277-8148-46F1-AE05-B34CAC2DD16B}" type="presParOf" srcId="{E1756ECA-CD5A-4D5C-820C-8C1B40FE39D4}" destId="{915CBC23-02F0-467C-9208-B1BDFC6B0F78}" srcOrd="5" destOrd="0" presId="urn:microsoft.com/office/officeart/2005/8/layout/radial5"/>
    <dgm:cxn modelId="{7D91034B-D72C-4D06-8F1C-3A74C0C19B24}" type="presParOf" srcId="{915CBC23-02F0-467C-9208-B1BDFC6B0F78}" destId="{9A3D70B9-E360-49FC-B2A3-CADE3263DF81}" srcOrd="0" destOrd="0" presId="urn:microsoft.com/office/officeart/2005/8/layout/radial5"/>
    <dgm:cxn modelId="{C8D8878C-5CEA-4868-AFE3-B09C19F9781D}" type="presParOf" srcId="{E1756ECA-CD5A-4D5C-820C-8C1B40FE39D4}" destId="{7B66BD2A-9630-48D2-9CDD-E5E476F3BFDA}" srcOrd="6" destOrd="0" presId="urn:microsoft.com/office/officeart/2005/8/layout/radial5"/>
    <dgm:cxn modelId="{34EB6FD1-052B-463A-A56F-1EEE21D3FBAD}" type="presParOf" srcId="{E1756ECA-CD5A-4D5C-820C-8C1B40FE39D4}" destId="{32F2E5F8-F97D-421E-967D-CB58387FB08F}" srcOrd="7" destOrd="0" presId="urn:microsoft.com/office/officeart/2005/8/layout/radial5"/>
    <dgm:cxn modelId="{351E389C-AF20-42FB-BF57-A5B1960903B3}" type="presParOf" srcId="{32F2E5F8-F97D-421E-967D-CB58387FB08F}" destId="{0780480F-4C52-44A2-8D89-083EE1F515E7}" srcOrd="0" destOrd="0" presId="urn:microsoft.com/office/officeart/2005/8/layout/radial5"/>
    <dgm:cxn modelId="{35B4197F-AD55-462A-93D8-F1319ABF40B8}" type="presParOf" srcId="{E1756ECA-CD5A-4D5C-820C-8C1B40FE39D4}" destId="{D1857373-E591-43FA-AE32-4C20DEF636D2}" srcOrd="8" destOrd="0" presId="urn:microsoft.com/office/officeart/2005/8/layout/radial5"/>
    <dgm:cxn modelId="{722BA372-246E-4EAE-90A8-B3AA4602A2CC}" type="presParOf" srcId="{E1756ECA-CD5A-4D5C-820C-8C1B40FE39D4}" destId="{61B11D62-6600-4C65-BC8C-871D58CB803C}" srcOrd="9" destOrd="0" presId="urn:microsoft.com/office/officeart/2005/8/layout/radial5"/>
    <dgm:cxn modelId="{4A830F66-BA1F-4197-821B-6A10A09FBBB4}" type="presParOf" srcId="{61B11D62-6600-4C65-BC8C-871D58CB803C}" destId="{A350449E-9987-46BB-BE86-D9A204BD2D07}" srcOrd="0" destOrd="0" presId="urn:microsoft.com/office/officeart/2005/8/layout/radial5"/>
    <dgm:cxn modelId="{06B87C9C-EEA6-4A82-B90D-2F7DA2024779}" type="presParOf" srcId="{E1756ECA-CD5A-4D5C-820C-8C1B40FE39D4}" destId="{0F60C9F8-3F9D-4613-8131-E28F9E062253}" srcOrd="10" destOrd="0" presId="urn:microsoft.com/office/officeart/2005/8/layout/radial5"/>
    <dgm:cxn modelId="{6C2B6DB1-7C99-4EBA-BC66-FBD77498C51B}" type="presParOf" srcId="{E1756ECA-CD5A-4D5C-820C-8C1B40FE39D4}" destId="{DC2153C9-52BC-408C-816B-8D11CFD11CB1}" srcOrd="11" destOrd="0" presId="urn:microsoft.com/office/officeart/2005/8/layout/radial5"/>
    <dgm:cxn modelId="{B6F7C2BF-DA84-4265-920C-26EA265591B9}" type="presParOf" srcId="{DC2153C9-52BC-408C-816B-8D11CFD11CB1}" destId="{D34AF9D8-EEC4-48DD-86DB-BF526EE2E32D}" srcOrd="0" destOrd="0" presId="urn:microsoft.com/office/officeart/2005/8/layout/radial5"/>
    <dgm:cxn modelId="{08DF8BD6-6927-41C9-BAA0-72D6D6915871}" type="presParOf" srcId="{E1756ECA-CD5A-4D5C-820C-8C1B40FE39D4}" destId="{DD7B4629-D700-4E00-A228-0345A67019DB}" srcOrd="12"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CF9EFA-CD6D-4F38-A2CF-684076E2F67F}"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51688920-9023-4788-9D81-4F2B497FF8E8}">
      <dgm:prSet phldrT="[Text]"/>
      <dgm:spPr/>
      <dgm:t>
        <a:bodyPr/>
        <a:lstStyle/>
        <a:p>
          <a:r>
            <a:rPr lang="en-US" b="1" dirty="0"/>
            <a:t>Hazard Identification</a:t>
          </a:r>
        </a:p>
      </dgm:t>
    </dgm:pt>
    <dgm:pt modelId="{A18DEB4B-118A-4728-913A-B2E7545ECD27}" type="parTrans" cxnId="{3B1B8879-D097-4831-B70C-277116B3A250}">
      <dgm:prSet/>
      <dgm:spPr/>
      <dgm:t>
        <a:bodyPr/>
        <a:lstStyle/>
        <a:p>
          <a:endParaRPr lang="en-US"/>
        </a:p>
      </dgm:t>
    </dgm:pt>
    <dgm:pt modelId="{1F618C5F-97B4-40C4-BCAE-6E706E1FD031}" type="sibTrans" cxnId="{3B1B8879-D097-4831-B70C-277116B3A250}">
      <dgm:prSet/>
      <dgm:spPr/>
      <dgm:t>
        <a:bodyPr/>
        <a:lstStyle/>
        <a:p>
          <a:endParaRPr lang="en-US"/>
        </a:p>
      </dgm:t>
    </dgm:pt>
    <dgm:pt modelId="{0ECE71E5-13FD-4788-B294-D7FE62276B29}">
      <dgm:prSet phldrT="[Text]"/>
      <dgm:spPr/>
      <dgm:t>
        <a:bodyPr/>
        <a:lstStyle/>
        <a:p>
          <a:r>
            <a:rPr lang="en-US" dirty="0"/>
            <a:t>Risk Analysis</a:t>
          </a:r>
        </a:p>
      </dgm:t>
    </dgm:pt>
    <dgm:pt modelId="{7A8FBA5B-2A10-4409-A845-D021951B0CE6}" type="parTrans" cxnId="{54A2210C-E62B-45FB-A436-EE288E7AB195}">
      <dgm:prSet/>
      <dgm:spPr/>
      <dgm:t>
        <a:bodyPr/>
        <a:lstStyle/>
        <a:p>
          <a:endParaRPr lang="en-US"/>
        </a:p>
      </dgm:t>
    </dgm:pt>
    <dgm:pt modelId="{59237B47-207F-409A-B5B6-FBC597EBEC0D}" type="sibTrans" cxnId="{54A2210C-E62B-45FB-A436-EE288E7AB195}">
      <dgm:prSet/>
      <dgm:spPr/>
      <dgm:t>
        <a:bodyPr/>
        <a:lstStyle/>
        <a:p>
          <a:endParaRPr lang="en-US"/>
        </a:p>
      </dgm:t>
    </dgm:pt>
    <dgm:pt modelId="{01FF2BE5-1216-40C7-A65E-5C62226A3B7F}">
      <dgm:prSet phldrT="[Text]"/>
      <dgm:spPr/>
      <dgm:t>
        <a:bodyPr/>
        <a:lstStyle/>
        <a:p>
          <a:r>
            <a:rPr lang="en-US" dirty="0"/>
            <a:t>Risk Evaluation</a:t>
          </a:r>
        </a:p>
      </dgm:t>
    </dgm:pt>
    <dgm:pt modelId="{FB94B7ED-4947-422B-AAAD-742BA11D6542}" type="parTrans" cxnId="{D29F407A-79C0-4A04-8EE5-16C487F7AD3B}">
      <dgm:prSet/>
      <dgm:spPr/>
      <dgm:t>
        <a:bodyPr/>
        <a:lstStyle/>
        <a:p>
          <a:endParaRPr lang="en-US"/>
        </a:p>
      </dgm:t>
    </dgm:pt>
    <dgm:pt modelId="{F4F91651-A402-4EF3-A9F4-4042A5CE1179}" type="sibTrans" cxnId="{D29F407A-79C0-4A04-8EE5-16C487F7AD3B}">
      <dgm:prSet/>
      <dgm:spPr/>
      <dgm:t>
        <a:bodyPr/>
        <a:lstStyle/>
        <a:p>
          <a:endParaRPr lang="en-US"/>
        </a:p>
      </dgm:t>
    </dgm:pt>
    <dgm:pt modelId="{6A884F5E-E17F-4A28-ADB7-60F766F98608}" type="pres">
      <dgm:prSet presAssocID="{8ACF9EFA-CD6D-4F38-A2CF-684076E2F67F}" presName="Name0" presStyleCnt="0">
        <dgm:presLayoutVars>
          <dgm:dir/>
          <dgm:animLvl val="lvl"/>
          <dgm:resizeHandles val="exact"/>
        </dgm:presLayoutVars>
      </dgm:prSet>
      <dgm:spPr/>
    </dgm:pt>
    <dgm:pt modelId="{8DF79F60-3744-47B9-B9A5-293BD17EE983}" type="pres">
      <dgm:prSet presAssocID="{01FF2BE5-1216-40C7-A65E-5C62226A3B7F}" presName="boxAndChildren" presStyleCnt="0"/>
      <dgm:spPr/>
    </dgm:pt>
    <dgm:pt modelId="{2E59A7A5-69E0-4750-A418-AD14C6A5FD5E}" type="pres">
      <dgm:prSet presAssocID="{01FF2BE5-1216-40C7-A65E-5C62226A3B7F}" presName="parentTextBox" presStyleLbl="node1" presStyleIdx="0" presStyleCnt="3"/>
      <dgm:spPr/>
    </dgm:pt>
    <dgm:pt modelId="{B8110FFF-77F0-43C2-BE28-0190671F79CE}" type="pres">
      <dgm:prSet presAssocID="{59237B47-207F-409A-B5B6-FBC597EBEC0D}" presName="sp" presStyleCnt="0"/>
      <dgm:spPr/>
    </dgm:pt>
    <dgm:pt modelId="{33C99348-D0D5-4734-8B27-44A5F54DE839}" type="pres">
      <dgm:prSet presAssocID="{0ECE71E5-13FD-4788-B294-D7FE62276B29}" presName="arrowAndChildren" presStyleCnt="0"/>
      <dgm:spPr/>
    </dgm:pt>
    <dgm:pt modelId="{283DDEC9-E669-425E-BDC4-432B22E22808}" type="pres">
      <dgm:prSet presAssocID="{0ECE71E5-13FD-4788-B294-D7FE62276B29}" presName="parentTextArrow" presStyleLbl="node1" presStyleIdx="1" presStyleCnt="3"/>
      <dgm:spPr/>
    </dgm:pt>
    <dgm:pt modelId="{4FE3EE7E-E432-4264-9718-BBE706076C27}" type="pres">
      <dgm:prSet presAssocID="{1F618C5F-97B4-40C4-BCAE-6E706E1FD031}" presName="sp" presStyleCnt="0"/>
      <dgm:spPr/>
    </dgm:pt>
    <dgm:pt modelId="{C3D15F4A-FCF4-46F3-A267-93CDF6155EE7}" type="pres">
      <dgm:prSet presAssocID="{51688920-9023-4788-9D81-4F2B497FF8E8}" presName="arrowAndChildren" presStyleCnt="0"/>
      <dgm:spPr/>
    </dgm:pt>
    <dgm:pt modelId="{139091E0-7465-454F-9174-5077723CF1A4}" type="pres">
      <dgm:prSet presAssocID="{51688920-9023-4788-9D81-4F2B497FF8E8}" presName="parentTextArrow" presStyleLbl="node1" presStyleIdx="2" presStyleCnt="3"/>
      <dgm:spPr/>
    </dgm:pt>
  </dgm:ptLst>
  <dgm:cxnLst>
    <dgm:cxn modelId="{71ECD407-1E3A-42AC-A43E-A3E9D6C0937D}" type="presOf" srcId="{51688920-9023-4788-9D81-4F2B497FF8E8}" destId="{139091E0-7465-454F-9174-5077723CF1A4}" srcOrd="0" destOrd="0" presId="urn:microsoft.com/office/officeart/2005/8/layout/process4"/>
    <dgm:cxn modelId="{54A2210C-E62B-45FB-A436-EE288E7AB195}" srcId="{8ACF9EFA-CD6D-4F38-A2CF-684076E2F67F}" destId="{0ECE71E5-13FD-4788-B294-D7FE62276B29}" srcOrd="1" destOrd="0" parTransId="{7A8FBA5B-2A10-4409-A845-D021951B0CE6}" sibTransId="{59237B47-207F-409A-B5B6-FBC597EBEC0D}"/>
    <dgm:cxn modelId="{D5F27E5E-D457-4CC3-A94D-03F74AE62A61}" type="presOf" srcId="{0ECE71E5-13FD-4788-B294-D7FE62276B29}" destId="{283DDEC9-E669-425E-BDC4-432B22E22808}" srcOrd="0" destOrd="0" presId="urn:microsoft.com/office/officeart/2005/8/layout/process4"/>
    <dgm:cxn modelId="{5B95C765-DB62-4E69-BA8E-38B7BCA51CC6}" type="presOf" srcId="{01FF2BE5-1216-40C7-A65E-5C62226A3B7F}" destId="{2E59A7A5-69E0-4750-A418-AD14C6A5FD5E}" srcOrd="0" destOrd="0" presId="urn:microsoft.com/office/officeart/2005/8/layout/process4"/>
    <dgm:cxn modelId="{8210C865-1506-42FB-886F-12F4F07ECFF3}" type="presOf" srcId="{8ACF9EFA-CD6D-4F38-A2CF-684076E2F67F}" destId="{6A884F5E-E17F-4A28-ADB7-60F766F98608}" srcOrd="0" destOrd="0" presId="urn:microsoft.com/office/officeart/2005/8/layout/process4"/>
    <dgm:cxn modelId="{3B1B8879-D097-4831-B70C-277116B3A250}" srcId="{8ACF9EFA-CD6D-4F38-A2CF-684076E2F67F}" destId="{51688920-9023-4788-9D81-4F2B497FF8E8}" srcOrd="0" destOrd="0" parTransId="{A18DEB4B-118A-4728-913A-B2E7545ECD27}" sibTransId="{1F618C5F-97B4-40C4-BCAE-6E706E1FD031}"/>
    <dgm:cxn modelId="{D29F407A-79C0-4A04-8EE5-16C487F7AD3B}" srcId="{8ACF9EFA-CD6D-4F38-A2CF-684076E2F67F}" destId="{01FF2BE5-1216-40C7-A65E-5C62226A3B7F}" srcOrd="2" destOrd="0" parTransId="{FB94B7ED-4947-422B-AAAD-742BA11D6542}" sibTransId="{F4F91651-A402-4EF3-A9F4-4042A5CE1179}"/>
    <dgm:cxn modelId="{6386AA18-A6C9-4699-9392-5DF74879AB44}" type="presParOf" srcId="{6A884F5E-E17F-4A28-ADB7-60F766F98608}" destId="{8DF79F60-3744-47B9-B9A5-293BD17EE983}" srcOrd="0" destOrd="0" presId="urn:microsoft.com/office/officeart/2005/8/layout/process4"/>
    <dgm:cxn modelId="{813ABE9B-7F13-4DA5-8011-80D84A162361}" type="presParOf" srcId="{8DF79F60-3744-47B9-B9A5-293BD17EE983}" destId="{2E59A7A5-69E0-4750-A418-AD14C6A5FD5E}" srcOrd="0" destOrd="0" presId="urn:microsoft.com/office/officeart/2005/8/layout/process4"/>
    <dgm:cxn modelId="{8DDBA738-B6E8-4FEC-8E18-A48F2164DF93}" type="presParOf" srcId="{6A884F5E-E17F-4A28-ADB7-60F766F98608}" destId="{B8110FFF-77F0-43C2-BE28-0190671F79CE}" srcOrd="1" destOrd="0" presId="urn:microsoft.com/office/officeart/2005/8/layout/process4"/>
    <dgm:cxn modelId="{2F8E207B-7CEA-4EA4-9602-6FD2AA5D16EE}" type="presParOf" srcId="{6A884F5E-E17F-4A28-ADB7-60F766F98608}" destId="{33C99348-D0D5-4734-8B27-44A5F54DE839}" srcOrd="2" destOrd="0" presId="urn:microsoft.com/office/officeart/2005/8/layout/process4"/>
    <dgm:cxn modelId="{C8D221B0-9AC1-4BFE-8D8B-5369D85503AB}" type="presParOf" srcId="{33C99348-D0D5-4734-8B27-44A5F54DE839}" destId="{283DDEC9-E669-425E-BDC4-432B22E22808}" srcOrd="0" destOrd="0" presId="urn:microsoft.com/office/officeart/2005/8/layout/process4"/>
    <dgm:cxn modelId="{19B80502-1DF8-4104-B218-C4F3C63CCB62}" type="presParOf" srcId="{6A884F5E-E17F-4A28-ADB7-60F766F98608}" destId="{4FE3EE7E-E432-4264-9718-BBE706076C27}" srcOrd="3" destOrd="0" presId="urn:microsoft.com/office/officeart/2005/8/layout/process4"/>
    <dgm:cxn modelId="{45BE0C82-59B5-4306-82D2-DFC08C23A7E2}" type="presParOf" srcId="{6A884F5E-E17F-4A28-ADB7-60F766F98608}" destId="{C3D15F4A-FCF4-46F3-A267-93CDF6155EE7}" srcOrd="4" destOrd="0" presId="urn:microsoft.com/office/officeart/2005/8/layout/process4"/>
    <dgm:cxn modelId="{BE9503E1-F7A0-476D-8462-0F82071CDF7E}" type="presParOf" srcId="{C3D15F4A-FCF4-46F3-A267-93CDF6155EE7}" destId="{139091E0-7465-454F-9174-5077723CF1A4}"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EF022D-33BD-4514-AFE6-339C25C42C7C}">
      <dsp:nvSpPr>
        <dsp:cNvPr id="0" name=""/>
        <dsp:cNvSpPr/>
      </dsp:nvSpPr>
      <dsp:spPr>
        <a:xfrm>
          <a:off x="81472" y="1468183"/>
          <a:ext cx="3816460" cy="362493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glow rad="139700">
            <a:schemeClr val="accent4">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b="1" kern="1200">
              <a:cs typeface="Times New Roman"/>
            </a:rPr>
            <a:t>Highlights the need to identify hazards and not risks</a:t>
          </a:r>
          <a:r>
            <a:rPr lang="en-GB" sz="2000" kern="1200">
              <a:cs typeface="Times New Roman"/>
            </a:rPr>
            <a:t> </a:t>
          </a:r>
          <a:r>
            <a:rPr lang="en-GB" sz="1800" b="0" kern="1200">
              <a:cs typeface="Times New Roman"/>
            </a:rPr>
            <a:t>during the first step of the risk assessment process, to </a:t>
          </a:r>
          <a:r>
            <a:rPr lang="en-GB" sz="2000" b="1" kern="1200">
              <a:cs typeface="Times New Roman"/>
            </a:rPr>
            <a:t>remove any distractions about risks</a:t>
          </a:r>
          <a:r>
            <a:rPr lang="en-GB" sz="1800" b="0" kern="1200">
              <a:cs typeface="Times New Roman"/>
            </a:rPr>
            <a:t> that may interfere with the hazard identification activity.</a:t>
          </a:r>
          <a:endParaRPr lang="en-US" sz="1800" kern="1200" dirty="0"/>
        </a:p>
      </dsp:txBody>
      <dsp:txXfrm>
        <a:off x="640380" y="1999042"/>
        <a:ext cx="2698644" cy="2563212"/>
      </dsp:txXfrm>
    </dsp:sp>
    <dsp:sp modelId="{CE17F4F3-1A89-4097-AF27-7D77CEACC6EB}">
      <dsp:nvSpPr>
        <dsp:cNvPr id="0" name=""/>
        <dsp:cNvSpPr/>
      </dsp:nvSpPr>
      <dsp:spPr>
        <a:xfrm rot="13149">
          <a:off x="4132583" y="2648310"/>
          <a:ext cx="491117" cy="12072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4132584" y="2889469"/>
        <a:ext cx="343782" cy="724324"/>
      </dsp:txXfrm>
    </dsp:sp>
    <dsp:sp modelId="{E61397F1-3D9F-43D2-A223-7D23B1F3CCF0}">
      <dsp:nvSpPr>
        <dsp:cNvPr id="0" name=""/>
        <dsp:cNvSpPr/>
      </dsp:nvSpPr>
      <dsp:spPr>
        <a:xfrm>
          <a:off x="4824528" y="1017590"/>
          <a:ext cx="4647615" cy="4565577"/>
        </a:xfrm>
        <a:prstGeom prst="ellipse">
          <a:avLst/>
        </a:prstGeom>
        <a:noFill/>
        <a:ln w="25400" cap="flat" cmpd="sng" algn="ctr">
          <a:solidFill>
            <a:srgbClr val="00CC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7780" rIns="108000" bIns="17780" numCol="1" spcCol="1270" anchor="ctr" anchorCtr="0">
          <a:noAutofit/>
        </a:bodyPr>
        <a:lstStyle/>
        <a:p>
          <a:pPr marL="0" lvl="0" indent="0" algn="ctr" defTabSz="622300">
            <a:lnSpc>
              <a:spcPct val="90000"/>
            </a:lnSpc>
            <a:spcBef>
              <a:spcPct val="0"/>
            </a:spcBef>
            <a:spcAft>
              <a:spcPct val="35000"/>
            </a:spcAft>
            <a:buNone/>
          </a:pPr>
          <a:r>
            <a:rPr lang="en-GB" sz="1400" b="1" i="1" kern="1200" dirty="0">
              <a:solidFill>
                <a:schemeClr val="tx1"/>
              </a:solidFill>
              <a:cs typeface="Times New Roman"/>
            </a:rPr>
            <a:t>   </a:t>
          </a:r>
          <a:r>
            <a:rPr lang="en-GB" sz="1600" b="1" i="1" kern="1200" dirty="0">
              <a:solidFill>
                <a:srgbClr val="000000"/>
              </a:solidFill>
              <a:latin typeface="Arial"/>
              <a:ea typeface="+mn-ea"/>
              <a:cs typeface="Times New Roman"/>
            </a:rPr>
            <a:t>Example: </a:t>
          </a:r>
          <a:r>
            <a:rPr lang="en-GB" sz="1600" b="0" i="1" kern="1200" dirty="0">
              <a:solidFill>
                <a:schemeClr val="tx1"/>
              </a:solidFill>
              <a:cs typeface="Times New Roman"/>
            </a:rPr>
            <a:t>When a Risk Assessment team is focused only on identifying hazards, they do not have to think about any related probabilities of occurrence - they only have to consider what the potential hazards may be in relation to the risk question under consideration.</a:t>
          </a:r>
        </a:p>
        <a:p>
          <a:pPr marL="0" lvl="0" indent="0" algn="ctr" defTabSz="622300">
            <a:lnSpc>
              <a:spcPct val="90000"/>
            </a:lnSpc>
            <a:spcBef>
              <a:spcPct val="0"/>
            </a:spcBef>
            <a:spcAft>
              <a:spcPct val="35000"/>
            </a:spcAft>
            <a:buFont typeface="Wingdings" pitchFamily="18" charset="0"/>
            <a:buNone/>
          </a:pPr>
          <a:r>
            <a:rPr lang="en-GB" sz="1600" b="0" i="1" kern="1200" dirty="0">
              <a:solidFill>
                <a:schemeClr val="tx1"/>
              </a:solidFill>
              <a:cs typeface="Times New Roman"/>
            </a:rPr>
            <a:t>This is also the case in relation to severity of harm – during hazard identification, there is no need to spend time working to estimate the severity of the harm that may be presented by a hazard; that comes later, after the hazards have been identified.  </a:t>
          </a:r>
          <a:endParaRPr lang="en-US" sz="1600" kern="1200" dirty="0">
            <a:solidFill>
              <a:schemeClr val="tx1"/>
            </a:solidFill>
            <a:latin typeface="Candara"/>
            <a:cs typeface="Lucida Sans Unicode"/>
          </a:endParaRPr>
        </a:p>
      </dsp:txBody>
      <dsp:txXfrm>
        <a:off x="5505155" y="1686203"/>
        <a:ext cx="3286361" cy="32283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EF022D-33BD-4514-AFE6-339C25C42C7C}">
      <dsp:nvSpPr>
        <dsp:cNvPr id="0" name=""/>
        <dsp:cNvSpPr/>
      </dsp:nvSpPr>
      <dsp:spPr>
        <a:xfrm>
          <a:off x="3497" y="884800"/>
          <a:ext cx="3943268" cy="37957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63500" sx="102000" sy="102000" algn="c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FFFFFF"/>
              </a:solidFill>
              <a:latin typeface="Arial"/>
              <a:ea typeface="+mn-ea"/>
              <a:cs typeface="Lucida Sans Unicode"/>
            </a:rPr>
            <a:t>Focus on </a:t>
          </a:r>
          <a:r>
            <a:rPr lang="en-GB" sz="2000" kern="1200" dirty="0"/>
            <a:t>hazard identification may lead to </a:t>
          </a:r>
          <a:r>
            <a:rPr lang="en-GB" sz="2400" b="1" kern="1200" dirty="0"/>
            <a:t>more attention </a:t>
          </a:r>
          <a:r>
            <a:rPr lang="en-GB" sz="2000" kern="1200" dirty="0"/>
            <a:t>being paid to exactly </a:t>
          </a:r>
          <a:r>
            <a:rPr lang="en-GB" sz="2400" b="1" kern="1200" dirty="0"/>
            <a:t>how hazards get identified</a:t>
          </a:r>
          <a:r>
            <a:rPr lang="en-GB" sz="2400" kern="1200" dirty="0"/>
            <a:t> </a:t>
          </a:r>
          <a:r>
            <a:rPr lang="en-GB" sz="2000" kern="1200" dirty="0"/>
            <a:t>– and if improvements in this area are needed, these can be made.   </a:t>
          </a:r>
          <a:endParaRPr lang="en-US" sz="2000" kern="1200" dirty="0"/>
        </a:p>
      </dsp:txBody>
      <dsp:txXfrm>
        <a:off x="580975" y="1440670"/>
        <a:ext cx="2788312" cy="2683980"/>
      </dsp:txXfrm>
    </dsp:sp>
    <dsp:sp modelId="{CE17F4F3-1A89-4097-AF27-7D77CEACC6EB}">
      <dsp:nvSpPr>
        <dsp:cNvPr id="0" name=""/>
        <dsp:cNvSpPr/>
      </dsp:nvSpPr>
      <dsp:spPr>
        <a:xfrm rot="33407">
          <a:off x="4206580" y="2134327"/>
          <a:ext cx="544003" cy="12658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4206584" y="2386707"/>
        <a:ext cx="380802" cy="759518"/>
      </dsp:txXfrm>
    </dsp:sp>
    <dsp:sp modelId="{E61397F1-3D9F-43D2-A223-7D23B1F3CCF0}">
      <dsp:nvSpPr>
        <dsp:cNvPr id="0" name=""/>
        <dsp:cNvSpPr/>
      </dsp:nvSpPr>
      <dsp:spPr>
        <a:xfrm>
          <a:off x="4972932" y="635524"/>
          <a:ext cx="4425147" cy="4395542"/>
        </a:xfrm>
        <a:prstGeom prst="ellipse">
          <a:avLst/>
        </a:prstGeom>
        <a:noFill/>
        <a:ln w="25400" cap="flat" cmpd="sng" algn="ctr">
          <a:solidFill>
            <a:srgbClr val="00CC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l" defTabSz="688975">
            <a:lnSpc>
              <a:spcPct val="90000"/>
            </a:lnSpc>
            <a:spcBef>
              <a:spcPct val="0"/>
            </a:spcBef>
            <a:spcAft>
              <a:spcPct val="35000"/>
            </a:spcAft>
            <a:buNone/>
          </a:pPr>
          <a:r>
            <a:rPr lang="en-GB" sz="1550" b="1" i="1" kern="1200" dirty="0">
              <a:solidFill>
                <a:schemeClr val="tx1"/>
              </a:solidFill>
              <a:cs typeface="Times New Roman"/>
            </a:rPr>
            <a:t>   Example</a:t>
          </a:r>
          <a:r>
            <a:rPr lang="en-GB" sz="1550" b="0" i="1" kern="1200" dirty="0">
              <a:solidFill>
                <a:schemeClr val="tx1"/>
              </a:solidFill>
              <a:cs typeface="Times New Roman"/>
            </a:rPr>
            <a:t>, if a pharmaceutical company or a regulatory authority examines how hazards are identified in their QRM process, they may realise that the hazard identification step is poorly developed within their organisation </a:t>
          </a:r>
          <a:endParaRPr lang="en-US" sz="1550" kern="1200" dirty="0">
            <a:solidFill>
              <a:schemeClr val="tx1"/>
            </a:solidFill>
            <a:latin typeface="Candara"/>
            <a:cs typeface="Lucida Sans Unicode"/>
          </a:endParaRPr>
        </a:p>
        <a:p>
          <a:pPr marL="269875" lvl="1" indent="-269875" algn="l" defTabSz="711200">
            <a:lnSpc>
              <a:spcPct val="90000"/>
            </a:lnSpc>
            <a:spcBef>
              <a:spcPct val="0"/>
            </a:spcBef>
            <a:spcAft>
              <a:spcPct val="15000"/>
            </a:spcAft>
            <a:buChar char="•"/>
          </a:pPr>
          <a:r>
            <a:rPr lang="en-GB" sz="1600" b="0" i="1" kern="1200">
              <a:solidFill>
                <a:schemeClr val="tx1"/>
              </a:solidFill>
              <a:cs typeface="Times New Roman"/>
            </a:rPr>
            <a:t>perhaps it lacks procedural control?</a:t>
          </a:r>
          <a:endParaRPr lang="en-US" sz="1600" kern="1200" dirty="0">
            <a:solidFill>
              <a:schemeClr val="tx1"/>
            </a:solidFill>
            <a:highlight>
              <a:srgbClr val="FFFF00"/>
            </a:highlight>
            <a:latin typeface="Candara"/>
            <a:cs typeface="Lucida Sans Unicode"/>
          </a:endParaRPr>
        </a:p>
        <a:p>
          <a:pPr marL="269875" lvl="1" indent="-269875" algn="l" defTabSz="711200">
            <a:lnSpc>
              <a:spcPct val="90000"/>
            </a:lnSpc>
            <a:spcBef>
              <a:spcPct val="0"/>
            </a:spcBef>
            <a:spcAft>
              <a:spcPct val="15000"/>
            </a:spcAft>
            <a:buChar char="•"/>
          </a:pPr>
          <a:r>
            <a:rPr lang="en-GB" sz="1600" b="0" i="1" kern="1200">
              <a:solidFill>
                <a:schemeClr val="tx1"/>
              </a:solidFill>
              <a:cs typeface="Times New Roman"/>
            </a:rPr>
            <a:t>perhaps it makes little use of structured tools that can aid with hazard identification?</a:t>
          </a:r>
          <a:endParaRPr lang="en-US" sz="1600" kern="1200" dirty="0">
            <a:solidFill>
              <a:schemeClr val="tx1"/>
            </a:solidFill>
            <a:highlight>
              <a:srgbClr val="FFFF00"/>
            </a:highlight>
            <a:latin typeface="Candara"/>
            <a:cs typeface="Lucida Sans Unicode"/>
          </a:endParaRPr>
        </a:p>
        <a:p>
          <a:pPr marL="269875" lvl="1" indent="-269875" algn="l" defTabSz="711200">
            <a:lnSpc>
              <a:spcPct val="90000"/>
            </a:lnSpc>
            <a:spcBef>
              <a:spcPct val="0"/>
            </a:spcBef>
            <a:spcAft>
              <a:spcPct val="15000"/>
            </a:spcAft>
            <a:buChar char="•"/>
          </a:pPr>
          <a:r>
            <a:rPr lang="en-GB" sz="1600" b="0" i="1" kern="1200">
              <a:solidFill>
                <a:schemeClr val="tx1"/>
              </a:solidFill>
              <a:cs typeface="Times New Roman"/>
            </a:rPr>
            <a:t>perhaps there is little opportunity for creative thinking?</a:t>
          </a:r>
          <a:endParaRPr lang="en-US" sz="1600" kern="1200" dirty="0">
            <a:solidFill>
              <a:schemeClr val="tx1"/>
            </a:solidFill>
            <a:highlight>
              <a:srgbClr val="FFFF00"/>
            </a:highlight>
            <a:latin typeface="Candara"/>
            <a:cs typeface="Lucida Sans Unicode"/>
          </a:endParaRPr>
        </a:p>
      </dsp:txBody>
      <dsp:txXfrm>
        <a:off x="5620980" y="1279236"/>
        <a:ext cx="3129051" cy="31081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9F0EB-1FAA-4787-861D-1A430A307F16}">
      <dsp:nvSpPr>
        <dsp:cNvPr id="0" name=""/>
        <dsp:cNvSpPr/>
      </dsp:nvSpPr>
      <dsp:spPr>
        <a:xfrm>
          <a:off x="0" y="262903"/>
          <a:ext cx="3587611" cy="1025830"/>
        </a:xfrm>
        <a:prstGeom prst="chevron">
          <a:avLst/>
        </a:prstGeom>
        <a:solidFill>
          <a:schemeClr val="accent1">
            <a:hueOff val="0"/>
            <a:satOff val="0"/>
            <a:lumOff val="0"/>
            <a:alphaOff val="0"/>
          </a:schemeClr>
        </a:solidFill>
        <a:ln w="5715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marL="0" lvl="0" indent="0" algn="l" defTabSz="755650" rtl="0">
            <a:lnSpc>
              <a:spcPct val="90000"/>
            </a:lnSpc>
            <a:spcBef>
              <a:spcPct val="0"/>
            </a:spcBef>
            <a:spcAft>
              <a:spcPct val="35000"/>
            </a:spcAft>
            <a:buNone/>
          </a:pPr>
          <a:r>
            <a:rPr lang="en-US" altLang="en-US" sz="1700" b="1" i="1" kern="1200" dirty="0">
              <a:ea typeface="ＭＳ Ｐゴシック"/>
              <a:cs typeface="Arial"/>
            </a:rPr>
            <a:t>What are the </a:t>
          </a:r>
          <a:r>
            <a:rPr lang="en-US" altLang="en-US" sz="1700" b="1" i="1" kern="1200" dirty="0">
              <a:latin typeface="+mn-lt"/>
              <a:ea typeface="ＭＳ Ｐゴシック"/>
              <a:cs typeface="Arial"/>
            </a:rPr>
            <a:t>potential</a:t>
          </a:r>
          <a:r>
            <a:rPr lang="en-US" altLang="en-US" sz="1700" b="1" i="1" kern="1200" dirty="0">
              <a:latin typeface="Candara"/>
              <a:ea typeface="ＭＳ Ｐゴシック"/>
              <a:cs typeface="Arial"/>
            </a:rPr>
            <a:t> risks</a:t>
          </a:r>
          <a:r>
            <a:rPr lang="en-US" altLang="en-US" sz="1700" b="1" i="1" kern="1200" dirty="0">
              <a:ea typeface="ＭＳ Ｐゴシック"/>
              <a:cs typeface="Arial"/>
            </a:rPr>
            <a:t> of changing sodium chloride suppliers for the ABC process?</a:t>
          </a:r>
          <a:endParaRPr lang="en-US" sz="1700" b="1" i="1" kern="1200" dirty="0">
            <a:latin typeface="Candara"/>
            <a:ea typeface="ＭＳ Ｐゴシック"/>
            <a:cs typeface="Arial"/>
          </a:endParaRPr>
        </a:p>
      </dsp:txBody>
      <dsp:txXfrm>
        <a:off x="512915" y="262903"/>
        <a:ext cx="2561781" cy="1025830"/>
      </dsp:txXfrm>
    </dsp:sp>
    <dsp:sp modelId="{DD42062B-7A0C-4338-A5DF-7C0F1653423C}">
      <dsp:nvSpPr>
        <dsp:cNvPr id="0" name=""/>
        <dsp:cNvSpPr/>
      </dsp:nvSpPr>
      <dsp:spPr>
        <a:xfrm>
          <a:off x="1" y="1415034"/>
          <a:ext cx="3582713" cy="1025830"/>
        </a:xfrm>
        <a:prstGeom prst="chevron">
          <a:avLst/>
        </a:prstGeom>
        <a:solidFill>
          <a:schemeClr val="accent1">
            <a:hueOff val="0"/>
            <a:satOff val="0"/>
            <a:lumOff val="0"/>
            <a:alphaOff val="0"/>
          </a:schemeClr>
        </a:solidFill>
        <a:ln w="5715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marL="0" lvl="0" indent="0" algn="ctr" defTabSz="755650">
            <a:lnSpc>
              <a:spcPct val="90000"/>
            </a:lnSpc>
            <a:spcBef>
              <a:spcPct val="0"/>
            </a:spcBef>
            <a:spcAft>
              <a:spcPct val="35000"/>
            </a:spcAft>
            <a:buNone/>
          </a:pPr>
          <a:r>
            <a:rPr lang="en-US" altLang="en-US" sz="1700" b="1" i="1" kern="1200">
              <a:ea typeface="ＭＳ Ｐゴシック" panose="020B0600070205080204" pitchFamily="34" charset="-128"/>
              <a:cs typeface="Arial" panose="020B0604020202020204" pitchFamily="34" charset="0"/>
            </a:rPr>
            <a:t>Should this proposed change be approved? What risk mitigations would be required?</a:t>
          </a:r>
          <a:endParaRPr lang="en-US" sz="1700" b="1" i="1" kern="1200" dirty="0"/>
        </a:p>
      </dsp:txBody>
      <dsp:txXfrm>
        <a:off x="512916" y="1415034"/>
        <a:ext cx="2556883" cy="1025830"/>
      </dsp:txXfrm>
    </dsp:sp>
    <dsp:sp modelId="{1A84AE2E-2458-44E9-8C58-B54737B8EAB0}">
      <dsp:nvSpPr>
        <dsp:cNvPr id="0" name=""/>
        <dsp:cNvSpPr/>
      </dsp:nvSpPr>
      <dsp:spPr>
        <a:xfrm>
          <a:off x="1" y="2567155"/>
          <a:ext cx="3592509" cy="1025830"/>
        </a:xfrm>
        <a:prstGeom prst="chevron">
          <a:avLst/>
        </a:prstGeom>
        <a:solidFill>
          <a:schemeClr val="accent1">
            <a:hueOff val="0"/>
            <a:satOff val="0"/>
            <a:lumOff val="0"/>
            <a:alphaOff val="0"/>
          </a:schemeClr>
        </a:solidFill>
        <a:ln w="5715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marL="0" lvl="0" indent="0" algn="l" defTabSz="755650">
            <a:lnSpc>
              <a:spcPct val="90000"/>
            </a:lnSpc>
            <a:spcBef>
              <a:spcPct val="0"/>
            </a:spcBef>
            <a:spcAft>
              <a:spcPct val="35000"/>
            </a:spcAft>
            <a:buNone/>
          </a:pPr>
          <a:r>
            <a:rPr lang="en-US" altLang="en-US" sz="1700" b="1" i="1" kern="1200" dirty="0">
              <a:ea typeface="ＭＳ Ｐゴシック" panose="020B0600070205080204" pitchFamily="34" charset="-128"/>
              <a:cs typeface="Arial" panose="020B0604020202020204" pitchFamily="34" charset="0"/>
            </a:rPr>
            <a:t>What are the potential risks of introducing a second product to a single product facility?</a:t>
          </a:r>
          <a:endParaRPr lang="en-US" sz="1700" b="1" i="1" kern="1200" dirty="0">
            <a:latin typeface="+mn-lt"/>
          </a:endParaRPr>
        </a:p>
      </dsp:txBody>
      <dsp:txXfrm>
        <a:off x="512916" y="2567155"/>
        <a:ext cx="2566679" cy="10258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2D371-388E-45D6-A499-BDADF06BCE48}">
      <dsp:nvSpPr>
        <dsp:cNvPr id="0" name=""/>
        <dsp:cNvSpPr/>
      </dsp:nvSpPr>
      <dsp:spPr>
        <a:xfrm>
          <a:off x="2376275" y="1446547"/>
          <a:ext cx="2273568" cy="22888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ea typeface="+mn-lt"/>
              <a:cs typeface="+mn-lt"/>
            </a:rPr>
            <a:t>There are well established QRM tools and methodologies available for hazard identification</a:t>
          </a:r>
          <a:endParaRPr lang="en-GB" sz="1400" b="1" kern="1200" dirty="0">
            <a:solidFill>
              <a:schemeClr val="tx1"/>
            </a:solidFill>
          </a:endParaRPr>
        </a:p>
      </dsp:txBody>
      <dsp:txXfrm>
        <a:off x="2709231" y="1781734"/>
        <a:ext cx="1607656" cy="1618427"/>
      </dsp:txXfrm>
    </dsp:sp>
    <dsp:sp modelId="{30D1A96E-AD1C-4983-BBAA-835C359A6F76}">
      <dsp:nvSpPr>
        <dsp:cNvPr id="0" name=""/>
        <dsp:cNvSpPr/>
      </dsp:nvSpPr>
      <dsp:spPr>
        <a:xfrm rot="5365004">
          <a:off x="3496683" y="1223572"/>
          <a:ext cx="9633" cy="4637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b="1" kern="1200"/>
        </a:p>
      </dsp:txBody>
      <dsp:txXfrm>
        <a:off x="3498113" y="1314867"/>
        <a:ext cx="6743" cy="278221"/>
      </dsp:txXfrm>
    </dsp:sp>
    <dsp:sp modelId="{E93CA0D4-C4D3-4934-BDED-88E68B1B9526}">
      <dsp:nvSpPr>
        <dsp:cNvPr id="0" name=""/>
        <dsp:cNvSpPr/>
      </dsp:nvSpPr>
      <dsp:spPr>
        <a:xfrm>
          <a:off x="2664304" y="-96572"/>
          <a:ext cx="1658686" cy="15613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rtl="0">
            <a:lnSpc>
              <a:spcPct val="90000"/>
            </a:lnSpc>
            <a:spcBef>
              <a:spcPct val="0"/>
            </a:spcBef>
            <a:spcAft>
              <a:spcPct val="35000"/>
            </a:spcAft>
            <a:buNone/>
          </a:pPr>
          <a:r>
            <a:rPr lang="en-US" sz="1300" b="1" kern="1200" dirty="0">
              <a:ea typeface="+mn-lt"/>
              <a:cs typeface="+mn-lt"/>
            </a:rPr>
            <a:t>Hazard Analysis and Critical Control Points</a:t>
          </a:r>
          <a:r>
            <a:rPr lang="en-US" sz="1300" b="1" kern="1200" dirty="0">
              <a:latin typeface="Candara"/>
              <a:ea typeface="+mn-lt"/>
              <a:cs typeface="+mn-lt"/>
            </a:rPr>
            <a:t> </a:t>
          </a:r>
        </a:p>
        <a:p>
          <a:pPr marL="0" lvl="0" indent="0" algn="ctr" defTabSz="577850" rtl="0">
            <a:lnSpc>
              <a:spcPct val="90000"/>
            </a:lnSpc>
            <a:spcBef>
              <a:spcPct val="0"/>
            </a:spcBef>
            <a:spcAft>
              <a:spcPct val="35000"/>
            </a:spcAft>
            <a:buNone/>
          </a:pPr>
          <a:r>
            <a:rPr lang="en-US" sz="1300" b="1" kern="1200" dirty="0">
              <a:ea typeface="+mn-lt"/>
              <a:cs typeface="+mn-lt"/>
            </a:rPr>
            <a:t>(HACCP)</a:t>
          </a:r>
          <a:endParaRPr lang="en-GB" sz="1300" b="1" kern="1200" dirty="0"/>
        </a:p>
      </dsp:txBody>
      <dsp:txXfrm>
        <a:off x="2907213" y="132088"/>
        <a:ext cx="1172868" cy="1104071"/>
      </dsp:txXfrm>
    </dsp:sp>
    <dsp:sp modelId="{489DBD4C-5A7E-4156-9612-151ABD7A1A98}">
      <dsp:nvSpPr>
        <dsp:cNvPr id="0" name=""/>
        <dsp:cNvSpPr/>
      </dsp:nvSpPr>
      <dsp:spPr>
        <a:xfrm rot="20041378">
          <a:off x="4646460" y="1723682"/>
          <a:ext cx="341441" cy="4637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b="1" kern="1200"/>
        </a:p>
      </dsp:txBody>
      <dsp:txXfrm>
        <a:off x="4651634" y="1838855"/>
        <a:ext cx="239009" cy="278221"/>
      </dsp:txXfrm>
    </dsp:sp>
    <dsp:sp modelId="{64E0C6FF-1322-4D3D-AACB-38328F94BE40}">
      <dsp:nvSpPr>
        <dsp:cNvPr id="0" name=""/>
        <dsp:cNvSpPr/>
      </dsp:nvSpPr>
      <dsp:spPr>
        <a:xfrm>
          <a:off x="5040560" y="721661"/>
          <a:ext cx="1504205" cy="151716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ea typeface="+mn-lt"/>
              <a:cs typeface="+mn-lt"/>
            </a:rPr>
            <a:t>Hazard and Operability Analysis (HAZOP)</a:t>
          </a:r>
          <a:endParaRPr lang="en-GB" sz="1200" b="1" kern="1200" dirty="0"/>
        </a:p>
      </dsp:txBody>
      <dsp:txXfrm>
        <a:off x="5260846" y="943844"/>
        <a:ext cx="1063633" cy="1072796"/>
      </dsp:txXfrm>
    </dsp:sp>
    <dsp:sp modelId="{915CBC23-02F0-467C-9208-B1BDFC6B0F78}">
      <dsp:nvSpPr>
        <dsp:cNvPr id="0" name=""/>
        <dsp:cNvSpPr/>
      </dsp:nvSpPr>
      <dsp:spPr>
        <a:xfrm rot="1941665">
          <a:off x="4570482" y="3139834"/>
          <a:ext cx="349341" cy="4637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b="1" kern="1200"/>
        </a:p>
      </dsp:txBody>
      <dsp:txXfrm>
        <a:off x="4578620" y="3204526"/>
        <a:ext cx="244539" cy="278221"/>
      </dsp:txXfrm>
    </dsp:sp>
    <dsp:sp modelId="{7B66BD2A-9630-48D2-9CDD-E5E476F3BFDA}">
      <dsp:nvSpPr>
        <dsp:cNvPr id="0" name=""/>
        <dsp:cNvSpPr/>
      </dsp:nvSpPr>
      <dsp:spPr>
        <a:xfrm>
          <a:off x="4902864" y="3193019"/>
          <a:ext cx="1609752" cy="15772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n-US" sz="1200" b="1" kern="1200" dirty="0">
              <a:ea typeface="+mn-lt"/>
              <a:cs typeface="+mn-lt"/>
            </a:rPr>
            <a:t>Preliminary Hazard Analysis</a:t>
          </a:r>
          <a:r>
            <a:rPr lang="en-US" sz="1200" b="1" kern="1200" dirty="0">
              <a:latin typeface="Candara"/>
              <a:ea typeface="+mn-lt"/>
              <a:cs typeface="+mn-lt"/>
            </a:rPr>
            <a:t> </a:t>
          </a:r>
          <a:endParaRPr lang="en-GB" sz="1200" b="1" kern="1200" dirty="0"/>
        </a:p>
      </dsp:txBody>
      <dsp:txXfrm>
        <a:off x="5138607" y="3424002"/>
        <a:ext cx="1138266" cy="1115286"/>
      </dsp:txXfrm>
    </dsp:sp>
    <dsp:sp modelId="{32F2E5F8-F97D-421E-967D-CB58387FB08F}">
      <dsp:nvSpPr>
        <dsp:cNvPr id="0" name=""/>
        <dsp:cNvSpPr/>
      </dsp:nvSpPr>
      <dsp:spPr>
        <a:xfrm rot="16162238">
          <a:off x="3521570" y="3496145"/>
          <a:ext cx="7959" cy="4637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b="1" kern="1200"/>
        </a:p>
      </dsp:txBody>
      <dsp:txXfrm rot="10800000">
        <a:off x="3522777" y="3590079"/>
        <a:ext cx="5571" cy="278221"/>
      </dsp:txXfrm>
    </dsp:sp>
    <dsp:sp modelId="{D1857373-E591-43FA-AE32-4C20DEF636D2}">
      <dsp:nvSpPr>
        <dsp:cNvPr id="0" name=""/>
        <dsp:cNvSpPr/>
      </dsp:nvSpPr>
      <dsp:spPr>
        <a:xfrm>
          <a:off x="2736302" y="3720216"/>
          <a:ext cx="1595541" cy="15673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n-US" sz="1200" b="1" kern="1200" dirty="0">
              <a:solidFill>
                <a:srgbClr val="FFFFFF"/>
              </a:solidFill>
              <a:latin typeface="Arial"/>
              <a:ea typeface="Arial"/>
              <a:cs typeface="Arial"/>
            </a:rPr>
            <a:t>Cause and Effect Diagrams (Ishikawa</a:t>
          </a:r>
        </a:p>
        <a:p>
          <a:pPr marL="0" lvl="0" indent="0" algn="ctr" defTabSz="533400" rtl="0">
            <a:lnSpc>
              <a:spcPct val="90000"/>
            </a:lnSpc>
            <a:spcBef>
              <a:spcPct val="0"/>
            </a:spcBef>
            <a:spcAft>
              <a:spcPct val="35000"/>
            </a:spcAft>
            <a:buNone/>
          </a:pPr>
          <a:r>
            <a:rPr lang="en-US" sz="1200" b="1" kern="1200" dirty="0">
              <a:solidFill>
                <a:srgbClr val="FFFFFF"/>
              </a:solidFill>
              <a:latin typeface="Arial"/>
              <a:ea typeface="Arial"/>
              <a:cs typeface="Arial"/>
            </a:rPr>
            <a:t> Fishbone)</a:t>
          </a:r>
          <a:endParaRPr lang="en-GB" sz="1200" b="1" kern="1200" dirty="0">
            <a:solidFill>
              <a:srgbClr val="FFFFFF"/>
            </a:solidFill>
            <a:latin typeface="Arial"/>
            <a:ea typeface="Arial"/>
            <a:cs typeface="Arial"/>
          </a:endParaRPr>
        </a:p>
      </dsp:txBody>
      <dsp:txXfrm>
        <a:off x="2969964" y="3949747"/>
        <a:ext cx="1128217" cy="1108275"/>
      </dsp:txXfrm>
    </dsp:sp>
    <dsp:sp modelId="{61B11D62-6600-4C65-BC8C-871D58CB803C}">
      <dsp:nvSpPr>
        <dsp:cNvPr id="0" name=""/>
        <dsp:cNvSpPr/>
      </dsp:nvSpPr>
      <dsp:spPr>
        <a:xfrm rot="8771013">
          <a:off x="2185609" y="3147037"/>
          <a:ext cx="302341" cy="4637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b="1" kern="1200"/>
        </a:p>
      </dsp:txBody>
      <dsp:txXfrm rot="10800000">
        <a:off x="2268639" y="3214538"/>
        <a:ext cx="211639" cy="278221"/>
      </dsp:txXfrm>
    </dsp:sp>
    <dsp:sp modelId="{0F60C9F8-3F9D-4613-8131-E28F9E062253}">
      <dsp:nvSpPr>
        <dsp:cNvPr id="0" name=""/>
        <dsp:cNvSpPr/>
      </dsp:nvSpPr>
      <dsp:spPr>
        <a:xfrm>
          <a:off x="687928" y="3227117"/>
          <a:ext cx="1544315" cy="14780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ea typeface="+mn-lt"/>
              <a:cs typeface="+mn-lt"/>
            </a:rPr>
            <a:t>Process Mapping</a:t>
          </a:r>
          <a:endParaRPr lang="en-GB" sz="1200" b="1" kern="1200" dirty="0"/>
        </a:p>
      </dsp:txBody>
      <dsp:txXfrm>
        <a:off x="914088" y="3443574"/>
        <a:ext cx="1091995" cy="1045147"/>
      </dsp:txXfrm>
    </dsp:sp>
    <dsp:sp modelId="{DC2153C9-52BC-408C-816B-8D11CFD11CB1}">
      <dsp:nvSpPr>
        <dsp:cNvPr id="0" name=""/>
        <dsp:cNvSpPr/>
      </dsp:nvSpPr>
      <dsp:spPr>
        <a:xfrm rot="12493067">
          <a:off x="2111496" y="1688847"/>
          <a:ext cx="304966" cy="4637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rot="10800000">
        <a:off x="2197550" y="1803216"/>
        <a:ext cx="213476" cy="278221"/>
      </dsp:txXfrm>
    </dsp:sp>
    <dsp:sp modelId="{DD7B4629-D700-4E00-A228-0345A67019DB}">
      <dsp:nvSpPr>
        <dsp:cNvPr id="0" name=""/>
        <dsp:cNvSpPr/>
      </dsp:nvSpPr>
      <dsp:spPr>
        <a:xfrm>
          <a:off x="720075" y="776244"/>
          <a:ext cx="1363827" cy="136382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n-US" sz="1200" b="1" kern="1200" dirty="0">
              <a:ea typeface="+mn-lt"/>
              <a:cs typeface="+mn-lt"/>
            </a:rPr>
            <a:t>and others…..</a:t>
          </a:r>
          <a:endParaRPr lang="en-GB" sz="1200" b="1" kern="1200" dirty="0"/>
        </a:p>
      </dsp:txBody>
      <dsp:txXfrm>
        <a:off x="919803" y="975972"/>
        <a:ext cx="964371" cy="9643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59A7A5-69E0-4750-A418-AD14C6A5FD5E}">
      <dsp:nvSpPr>
        <dsp:cNvPr id="0" name=""/>
        <dsp:cNvSpPr/>
      </dsp:nvSpPr>
      <dsp:spPr>
        <a:xfrm>
          <a:off x="0" y="812723"/>
          <a:ext cx="1685408" cy="2667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dirty="0"/>
            <a:t>Risk Evaluation</a:t>
          </a:r>
        </a:p>
      </dsp:txBody>
      <dsp:txXfrm>
        <a:off x="0" y="812723"/>
        <a:ext cx="1685408" cy="266753"/>
      </dsp:txXfrm>
    </dsp:sp>
    <dsp:sp modelId="{283DDEC9-E669-425E-BDC4-432B22E22808}">
      <dsp:nvSpPr>
        <dsp:cNvPr id="0" name=""/>
        <dsp:cNvSpPr/>
      </dsp:nvSpPr>
      <dsp:spPr>
        <a:xfrm rot="10800000">
          <a:off x="0" y="406457"/>
          <a:ext cx="1685408" cy="410267"/>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dirty="0"/>
            <a:t>Risk Analysis</a:t>
          </a:r>
        </a:p>
      </dsp:txBody>
      <dsp:txXfrm rot="10800000">
        <a:off x="0" y="406457"/>
        <a:ext cx="1685408" cy="266579"/>
      </dsp:txXfrm>
    </dsp:sp>
    <dsp:sp modelId="{139091E0-7465-454F-9174-5077723CF1A4}">
      <dsp:nvSpPr>
        <dsp:cNvPr id="0" name=""/>
        <dsp:cNvSpPr/>
      </dsp:nvSpPr>
      <dsp:spPr>
        <a:xfrm rot="10800000">
          <a:off x="0" y="190"/>
          <a:ext cx="1685408" cy="410267"/>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b="1" kern="1200" dirty="0"/>
            <a:t>Hazard Identification</a:t>
          </a:r>
        </a:p>
      </dsp:txBody>
      <dsp:txXfrm rot="10800000">
        <a:off x="0" y="190"/>
        <a:ext cx="1685408" cy="266579"/>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527" cy="465165"/>
          </a:xfrm>
          <a:prstGeom prst="rect">
            <a:avLst/>
          </a:prstGeom>
        </p:spPr>
        <p:txBody>
          <a:bodyPr vert="horz" lIns="81691" tIns="40845" rIns="81691" bIns="40845" rtlCol="0"/>
          <a:lstStyle>
            <a:lvl1pPr algn="l">
              <a:defRPr sz="1000"/>
            </a:lvl1pPr>
          </a:lstStyle>
          <a:p>
            <a:pPr>
              <a:defRPr/>
            </a:pPr>
            <a:endParaRPr lang="en-US"/>
          </a:p>
        </p:txBody>
      </p:sp>
      <p:sp>
        <p:nvSpPr>
          <p:cNvPr id="3" name="Date Placeholder 2"/>
          <p:cNvSpPr>
            <a:spLocks noGrp="1"/>
          </p:cNvSpPr>
          <p:nvPr>
            <p:ph type="dt" sz="quarter" idx="1"/>
          </p:nvPr>
        </p:nvSpPr>
        <p:spPr>
          <a:xfrm>
            <a:off x="3970402" y="1"/>
            <a:ext cx="3038527" cy="465165"/>
          </a:xfrm>
          <a:prstGeom prst="rect">
            <a:avLst/>
          </a:prstGeom>
        </p:spPr>
        <p:txBody>
          <a:bodyPr vert="horz" lIns="81691" tIns="40845" rIns="81691" bIns="40845" rtlCol="0"/>
          <a:lstStyle>
            <a:lvl1pPr algn="r">
              <a:defRPr sz="1000"/>
            </a:lvl1pPr>
          </a:lstStyle>
          <a:p>
            <a:pPr>
              <a:defRPr/>
            </a:pPr>
            <a:fld id="{2447260B-E809-401B-B3AE-474F6857B9EF}" type="datetimeFigureOut">
              <a:rPr lang="en-US"/>
              <a:pPr>
                <a:defRPr/>
              </a:pPr>
              <a:t>10/5/2023</a:t>
            </a:fld>
            <a:endParaRPr lang="en-US" dirty="0"/>
          </a:p>
        </p:txBody>
      </p:sp>
      <p:sp>
        <p:nvSpPr>
          <p:cNvPr id="4" name="Footer Placeholder 3"/>
          <p:cNvSpPr>
            <a:spLocks noGrp="1"/>
          </p:cNvSpPr>
          <p:nvPr>
            <p:ph type="ftr" sz="quarter" idx="2"/>
          </p:nvPr>
        </p:nvSpPr>
        <p:spPr>
          <a:xfrm>
            <a:off x="0" y="8829855"/>
            <a:ext cx="3038527" cy="465165"/>
          </a:xfrm>
          <a:prstGeom prst="rect">
            <a:avLst/>
          </a:prstGeom>
        </p:spPr>
        <p:txBody>
          <a:bodyPr vert="horz" lIns="81691" tIns="40845" rIns="81691" bIns="40845" rtlCol="0" anchor="b"/>
          <a:lstStyle>
            <a:lvl1pPr algn="l">
              <a:defRPr sz="1000"/>
            </a:lvl1pPr>
          </a:lstStyle>
          <a:p>
            <a:pPr>
              <a:defRPr/>
            </a:pPr>
            <a:endParaRPr lang="en-US"/>
          </a:p>
        </p:txBody>
      </p:sp>
      <p:sp>
        <p:nvSpPr>
          <p:cNvPr id="5" name="Slide Number Placeholder 4"/>
          <p:cNvSpPr>
            <a:spLocks noGrp="1"/>
          </p:cNvSpPr>
          <p:nvPr>
            <p:ph type="sldNum" sz="quarter" idx="3"/>
          </p:nvPr>
        </p:nvSpPr>
        <p:spPr>
          <a:xfrm>
            <a:off x="3970402" y="8829855"/>
            <a:ext cx="3038527" cy="465165"/>
          </a:xfrm>
          <a:prstGeom prst="rect">
            <a:avLst/>
          </a:prstGeom>
        </p:spPr>
        <p:txBody>
          <a:bodyPr vert="horz" lIns="81691" tIns="40845" rIns="81691" bIns="40845" rtlCol="0" anchor="b"/>
          <a:lstStyle>
            <a:lvl1pPr algn="r">
              <a:defRPr sz="1000"/>
            </a:lvl1pPr>
          </a:lstStyle>
          <a:p>
            <a:pPr>
              <a:defRPr/>
            </a:pPr>
            <a:fld id="{5A13D4B8-F0D2-4176-93C7-0EA9900B45D7}" type="slidenum">
              <a:rPr lang="en-US"/>
              <a:pPr>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1181100" y="706438"/>
            <a:ext cx="4646613" cy="3484562"/>
          </a:xfrm>
          <a:prstGeom prst="rect">
            <a:avLst/>
          </a:prstGeom>
          <a:noFill/>
          <a:ln w="9525">
            <a:noFill/>
            <a:round/>
            <a:headEnd/>
            <a:tailEnd/>
          </a:ln>
        </p:spPr>
      </p:sp>
      <p:sp>
        <p:nvSpPr>
          <p:cNvPr id="2050" name="Rectangle 2"/>
          <p:cNvSpPr>
            <a:spLocks noGrp="1" noChangeArrowheads="1"/>
          </p:cNvSpPr>
          <p:nvPr>
            <p:ph type="body"/>
          </p:nvPr>
        </p:nvSpPr>
        <p:spPr bwMode="auto">
          <a:xfrm>
            <a:off x="700746" y="4415618"/>
            <a:ext cx="5607437" cy="418234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a:p>
        </p:txBody>
      </p:sp>
      <p:sp>
        <p:nvSpPr>
          <p:cNvPr id="2051" name="Rectangle 3"/>
          <p:cNvSpPr>
            <a:spLocks noGrp="1" noChangeArrowheads="1"/>
          </p:cNvSpPr>
          <p:nvPr>
            <p:ph type="hdr"/>
          </p:nvPr>
        </p:nvSpPr>
        <p:spPr bwMode="auto">
          <a:xfrm>
            <a:off x="0" y="0"/>
            <a:ext cx="3041472" cy="4637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2" name="Rectangle 4"/>
          <p:cNvSpPr>
            <a:spLocks noGrp="1" noChangeArrowheads="1"/>
          </p:cNvSpPr>
          <p:nvPr>
            <p:ph type="dt"/>
          </p:nvPr>
        </p:nvSpPr>
        <p:spPr bwMode="auto">
          <a:xfrm>
            <a:off x="3967457" y="0"/>
            <a:ext cx="3041472" cy="4637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3" name="Rectangle 5"/>
          <p:cNvSpPr>
            <a:spLocks noGrp="1" noChangeArrowheads="1"/>
          </p:cNvSpPr>
          <p:nvPr>
            <p:ph type="ftr"/>
          </p:nvPr>
        </p:nvSpPr>
        <p:spPr bwMode="auto">
          <a:xfrm>
            <a:off x="0" y="8831235"/>
            <a:ext cx="3041472" cy="4637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4" name="Rectangle 6"/>
          <p:cNvSpPr>
            <a:spLocks noGrp="1" noChangeArrowheads="1"/>
          </p:cNvSpPr>
          <p:nvPr>
            <p:ph type="sldNum"/>
          </p:nvPr>
        </p:nvSpPr>
        <p:spPr bwMode="auto">
          <a:xfrm>
            <a:off x="3967457" y="8831235"/>
            <a:ext cx="3041472" cy="4637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fld id="{D3E9CFB9-F6A3-4C83-B073-D328CD2C617A}" type="slidenum">
              <a:rPr lang="ru-RU"/>
              <a:pPr>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a:t>
            </a:fld>
            <a:endParaRPr lang="ru-RU"/>
          </a:p>
        </p:txBody>
      </p:sp>
      <p:sp>
        <p:nvSpPr>
          <p:cNvPr id="11267" name="Rectangle 1"/>
          <p:cNvSpPr>
            <a:spLocks noGrp="1" noRot="1" noChangeAspect="1" noChangeArrowheads="1" noTextEdit="1"/>
          </p:cNvSpPr>
          <p:nvPr>
            <p:ph type="sldImg"/>
          </p:nvPr>
        </p:nvSpPr>
        <p:spPr>
          <a:xfrm>
            <a:off x="406400" y="706438"/>
            <a:ext cx="6197600" cy="3486150"/>
          </a:xfrm>
          <a:solidFill>
            <a:srgbClr val="FFFFFF"/>
          </a:solidFill>
          <a:ln>
            <a:solidFill>
              <a:srgbClr val="000000"/>
            </a:solidFill>
            <a:miter lim="800000"/>
          </a:ln>
        </p:spPr>
      </p:sp>
      <p:sp>
        <p:nvSpPr>
          <p:cNvPr id="11268" name="Rectangle 2"/>
          <p:cNvSpPr>
            <a:spLocks noGrp="1" noChangeArrowheads="1"/>
          </p:cNvSpPr>
          <p:nvPr>
            <p:ph type="body" idx="1"/>
          </p:nvPr>
        </p:nvSpPr>
        <p:spPr>
          <a:xfrm>
            <a:off x="700746" y="4415619"/>
            <a:ext cx="5608909" cy="4183724"/>
          </a:xfrm>
          <a:noFill/>
          <a:ln/>
        </p:spPr>
        <p:txBody>
          <a:bodyPr wrap="none" anchor="ctr"/>
          <a:lstStyle/>
          <a:p>
            <a:pPr marL="487680" lvl="1" algn="just">
              <a:spcBef>
                <a:spcPct val="20000"/>
              </a:spcBef>
              <a:spcAft>
                <a:spcPts val="600"/>
              </a:spcAft>
            </a:pPr>
            <a:endParaRPr lang="en-US" b="1" dirty="0">
              <a:cs typeface="Times New Roman"/>
            </a:endParaRPr>
          </a:p>
        </p:txBody>
      </p:sp>
    </p:spTree>
    <p:extLst>
      <p:ext uri="{BB962C8B-B14F-4D97-AF65-F5344CB8AC3E}">
        <p14:creationId xmlns:p14="http://schemas.microsoft.com/office/powerpoint/2010/main" val="2729985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10</a:t>
            </a:fld>
            <a:endParaRPr lang="ru-RU"/>
          </a:p>
        </p:txBody>
      </p:sp>
    </p:spTree>
    <p:extLst>
      <p:ext uri="{BB962C8B-B14F-4D97-AF65-F5344CB8AC3E}">
        <p14:creationId xmlns:p14="http://schemas.microsoft.com/office/powerpoint/2010/main" val="3456596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11</a:t>
            </a:fld>
            <a:endParaRPr lang="ru-RU"/>
          </a:p>
        </p:txBody>
      </p:sp>
    </p:spTree>
    <p:extLst>
      <p:ext uri="{BB962C8B-B14F-4D97-AF65-F5344CB8AC3E}">
        <p14:creationId xmlns:p14="http://schemas.microsoft.com/office/powerpoint/2010/main" val="2009534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12</a:t>
            </a:fld>
            <a:endParaRPr lang="ru-RU"/>
          </a:p>
        </p:txBody>
      </p:sp>
    </p:spTree>
    <p:extLst>
      <p:ext uri="{BB962C8B-B14F-4D97-AF65-F5344CB8AC3E}">
        <p14:creationId xmlns:p14="http://schemas.microsoft.com/office/powerpoint/2010/main" val="41214002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13</a:t>
            </a:fld>
            <a:endParaRPr lang="ru-RU"/>
          </a:p>
        </p:txBody>
      </p:sp>
    </p:spTree>
    <p:extLst>
      <p:ext uri="{BB962C8B-B14F-4D97-AF65-F5344CB8AC3E}">
        <p14:creationId xmlns:p14="http://schemas.microsoft.com/office/powerpoint/2010/main" val="3231479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14</a:t>
            </a:fld>
            <a:endParaRPr lang="ru-RU"/>
          </a:p>
        </p:txBody>
      </p:sp>
    </p:spTree>
    <p:extLst>
      <p:ext uri="{BB962C8B-B14F-4D97-AF65-F5344CB8AC3E}">
        <p14:creationId xmlns:p14="http://schemas.microsoft.com/office/powerpoint/2010/main" val="724851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TextEdit="1"/>
          </p:cNvSpPr>
          <p:nvPr>
            <p:ph type="sldImg"/>
          </p:nvPr>
        </p:nvSpPr>
        <p:spPr bwMode="auto">
          <a:xfrm>
            <a:off x="407988" y="706438"/>
            <a:ext cx="6192837" cy="34845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87680" lvl="1" algn="just">
              <a:spcBef>
                <a:spcPct val="20000"/>
              </a:spcBef>
              <a:spcAft>
                <a:spcPts val="600"/>
              </a:spcAft>
            </a:pPr>
            <a:endParaRPr lang="en-US" b="1" dirty="0">
              <a:latin typeface="Times New Roman"/>
              <a:cs typeface="Times New Roman"/>
            </a:endParaRPr>
          </a:p>
        </p:txBody>
      </p:sp>
    </p:spTree>
    <p:extLst>
      <p:ext uri="{BB962C8B-B14F-4D97-AF65-F5344CB8AC3E}">
        <p14:creationId xmlns:p14="http://schemas.microsoft.com/office/powerpoint/2010/main" val="161325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9538" y="-11113"/>
            <a:ext cx="4216400" cy="2373313"/>
          </a:xfrm>
        </p:spPr>
      </p:sp>
      <p:sp>
        <p:nvSpPr>
          <p:cNvPr id="62467"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defTabSz="928688" eaLnBrk="0" hangingPunct="0">
              <a:spcBef>
                <a:spcPct val="30000"/>
              </a:spcBef>
              <a:defRPr sz="14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928688"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928688"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928688"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928688"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928688"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928688"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928688"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928688"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28688" rtl="0" eaLnBrk="1" fontAlgn="auto" latinLnBrk="0" hangingPunct="1">
              <a:lnSpc>
                <a:spcPct val="100000"/>
              </a:lnSpc>
              <a:spcBef>
                <a:spcPct val="0"/>
              </a:spcBef>
              <a:spcAft>
                <a:spcPts val="0"/>
              </a:spcAft>
              <a:buClrTx/>
              <a:buSzTx/>
              <a:buFontTx/>
              <a:buNone/>
              <a:tabLst/>
              <a:defRPr/>
            </a:pPr>
            <a:fld id="{E730699C-A0CE-4380-AD21-5BA09832CE31}" type="slidenum">
              <a:rPr kumimoji="0" lang="en-US" altLang="en-US" sz="1200" b="0" i="0" u="none" strike="noStrike" kern="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928688" rtl="0" eaLnBrk="1" fontAlgn="auto" latinLnBrk="0" hangingPunct="1">
                <a:lnSpc>
                  <a:spcPct val="100000"/>
                </a:lnSpc>
                <a:spcBef>
                  <a:spcPct val="0"/>
                </a:spcBef>
                <a:spcAft>
                  <a:spcPts val="0"/>
                </a:spcAft>
                <a:buClrTx/>
                <a:buSzTx/>
                <a:buFontTx/>
                <a:buNone/>
                <a:tabLst/>
                <a:defRPr/>
              </a:pPr>
              <a:t>16</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6868" name="Notes Placeholder 4"/>
          <p:cNvSpPr>
            <a:spLocks noGrp="1"/>
          </p:cNvSpPr>
          <p:nvPr/>
        </p:nvSpPr>
        <p:spPr bwMode="auto">
          <a:xfrm>
            <a:off x="685800" y="4416425"/>
            <a:ext cx="5486400" cy="418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9" tIns="46414" rIns="92829" bIns="46414"/>
          <a:lstStyle>
            <a:lvl1pPr eaLnBrk="0" hangingPunct="0">
              <a:spcBef>
                <a:spcPct val="30000"/>
              </a:spcBef>
              <a:defRPr sz="14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914400" rtl="0" eaLnBrk="0" fontAlgn="auto" latinLnBrk="0" hangingPunct="0">
              <a:lnSpc>
                <a:spcPct val="100000"/>
              </a:lnSpc>
              <a:spcBef>
                <a:spcPct val="30000"/>
              </a:spcBef>
              <a:spcAft>
                <a:spcPts val="0"/>
              </a:spcAft>
              <a:buClrTx/>
              <a:buSzTx/>
              <a:buFontTx/>
              <a:buNone/>
              <a:tabLst/>
              <a:defRPr/>
            </a:pPr>
            <a:endParaRPr kumimoji="0" lang="en-US" altLang="en-US" sz="1400" b="0" i="0" u="none" strike="noStrike" kern="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6869" name="Notes Placeholder 2"/>
          <p:cNvSpPr>
            <a:spLocks noGrp="1"/>
          </p:cNvSpPr>
          <p:nvPr/>
        </p:nvSpPr>
        <p:spPr bwMode="auto">
          <a:xfrm>
            <a:off x="685800" y="4416425"/>
            <a:ext cx="5486400" cy="418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9" tIns="46414" rIns="92829" bIns="46414"/>
          <a:lstStyle>
            <a:lvl1pPr eaLnBrk="0" hangingPunct="0">
              <a:spcBef>
                <a:spcPct val="30000"/>
              </a:spcBef>
              <a:defRPr sz="14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spcBef>
                <a:spcPct val="30000"/>
              </a:spcBef>
              <a:defRPr sz="14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4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914400" rtl="0" eaLnBrk="0" fontAlgn="auto" latinLnBrk="0" hangingPunct="0">
              <a:lnSpc>
                <a:spcPct val="100000"/>
              </a:lnSpc>
              <a:spcBef>
                <a:spcPct val="30000"/>
              </a:spcBef>
              <a:spcAft>
                <a:spcPts val="0"/>
              </a:spcAft>
              <a:buClrTx/>
              <a:buSzTx/>
              <a:buFontTx/>
              <a:buNone/>
              <a:tabLst/>
              <a:defRPr/>
            </a:pPr>
            <a:endParaRPr kumimoji="0" lang="en-US" altLang="en-US" sz="1400" b="0" i="0" u="none" strike="noStrike" kern="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4" name="Notes Placeholder 3">
            <a:extLst>
              <a:ext uri="{FF2B5EF4-FFF2-40B4-BE49-F238E27FC236}">
                <a16:creationId xmlns:a16="http://schemas.microsoft.com/office/drawing/2014/main" id="{DF0482E9-C6A9-4871-A667-4A6778DDC54B}"/>
              </a:ext>
            </a:extLst>
          </p:cNvPr>
          <p:cNvSpPr>
            <a:spLocks noGrp="1"/>
          </p:cNvSpPr>
          <p:nvPr>
            <p:ph type="body" sz="quarter" idx="3"/>
          </p:nvPr>
        </p:nvSpPr>
        <p:spPr/>
        <p:txBody>
          <a:bodyPr/>
          <a:lstStyle/>
          <a:p>
            <a:pPr marL="487680" lvl="1" algn="just">
              <a:spcBef>
                <a:spcPct val="20000"/>
              </a:spcBef>
              <a:spcAft>
                <a:spcPts val="600"/>
              </a:spcAft>
            </a:pPr>
            <a:endParaRPr lang="en-US" b="1" dirty="0">
              <a:latin typeface="Times New Roman"/>
              <a:cs typeface="Times New Roman"/>
            </a:endParaRPr>
          </a:p>
        </p:txBody>
      </p:sp>
    </p:spTree>
    <p:extLst>
      <p:ext uri="{BB962C8B-B14F-4D97-AF65-F5344CB8AC3E}">
        <p14:creationId xmlns:p14="http://schemas.microsoft.com/office/powerpoint/2010/main" val="23669022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17</a:t>
            </a:fld>
            <a:endParaRPr lang="ru-RU"/>
          </a:p>
        </p:txBody>
      </p:sp>
    </p:spTree>
    <p:extLst>
      <p:ext uri="{BB962C8B-B14F-4D97-AF65-F5344CB8AC3E}">
        <p14:creationId xmlns:p14="http://schemas.microsoft.com/office/powerpoint/2010/main" val="1162075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18</a:t>
            </a:fld>
            <a:endParaRPr lang="ru-RU"/>
          </a:p>
        </p:txBody>
      </p:sp>
    </p:spTree>
    <p:extLst>
      <p:ext uri="{BB962C8B-B14F-4D97-AF65-F5344CB8AC3E}">
        <p14:creationId xmlns:p14="http://schemas.microsoft.com/office/powerpoint/2010/main" val="16716227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19</a:t>
            </a:fld>
            <a:endParaRPr lang="en-US"/>
          </a:p>
        </p:txBody>
      </p:sp>
      <p:sp>
        <p:nvSpPr>
          <p:cNvPr id="5" name="Notes Placeholder 4"/>
          <p:cNvSpPr>
            <a:spLocks noGrp="1"/>
          </p:cNvSpPr>
          <p:nvPr>
            <p:ph type="body" sz="quarter" idx="11"/>
          </p:nvPr>
        </p:nvSpPr>
        <p:spPr/>
        <p:txBody>
          <a:bodyPr/>
          <a:lstStyle/>
          <a:p>
            <a:pPr marL="487680" lvl="1" algn="just">
              <a:spcBef>
                <a:spcPct val="20000"/>
              </a:spcBef>
              <a:spcAft>
                <a:spcPts val="600"/>
              </a:spcAft>
            </a:pPr>
            <a:endParaRPr lang="en-US" b="1" dirty="0">
              <a:cs typeface="Times New Roman"/>
            </a:endParaRPr>
          </a:p>
          <a:p>
            <a:pPr marL="487680" lvl="1" algn="just">
              <a:spcBef>
                <a:spcPct val="20000"/>
              </a:spcBef>
              <a:spcAft>
                <a:spcPts val="600"/>
              </a:spcAft>
            </a:pPr>
            <a:endParaRPr lang="en-US" b="1" dirty="0">
              <a:latin typeface="Times New Roman"/>
              <a:cs typeface="Times New Roman"/>
            </a:endParaRPr>
          </a:p>
        </p:txBody>
      </p:sp>
    </p:spTree>
    <p:extLst>
      <p:ext uri="{BB962C8B-B14F-4D97-AF65-F5344CB8AC3E}">
        <p14:creationId xmlns:p14="http://schemas.microsoft.com/office/powerpoint/2010/main" val="287557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2</a:t>
            </a:fld>
            <a:endParaRPr lang="ru-RU"/>
          </a:p>
        </p:txBody>
      </p:sp>
    </p:spTree>
    <p:extLst>
      <p:ext uri="{BB962C8B-B14F-4D97-AF65-F5344CB8AC3E}">
        <p14:creationId xmlns:p14="http://schemas.microsoft.com/office/powerpoint/2010/main" val="11388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25" y="615950"/>
            <a:ext cx="6197600" cy="3486150"/>
          </a:xfrm>
        </p:spPr>
      </p:sp>
      <p:sp>
        <p:nvSpPr>
          <p:cNvPr id="3" name="Notes Placeholder 2"/>
          <p:cNvSpPr>
            <a:spLocks noGrp="1"/>
          </p:cNvSpPr>
          <p:nvPr>
            <p:ph type="body" idx="1"/>
          </p:nvPr>
        </p:nvSpPr>
        <p:spPr/>
        <p:txBody>
          <a:bodyPr/>
          <a:lstStyle/>
          <a:p>
            <a:pPr>
              <a:spcBef>
                <a:spcPct val="50000"/>
              </a:spcBef>
              <a:spcAft>
                <a:spcPts val="0"/>
              </a:spcAft>
            </a:pPr>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44F09341-5F7D-476B-8B00-41050282191D}" type="slidenum">
              <a:rPr lang="en-US" smtClean="0"/>
              <a:pPr/>
              <a:t>20</a:t>
            </a:fld>
            <a:endParaRPr lang="en-US"/>
          </a:p>
        </p:txBody>
      </p:sp>
    </p:spTree>
    <p:extLst>
      <p:ext uri="{BB962C8B-B14F-4D97-AF65-F5344CB8AC3E}">
        <p14:creationId xmlns:p14="http://schemas.microsoft.com/office/powerpoint/2010/main" val="5255693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25" y="615950"/>
            <a:ext cx="6197600" cy="3486150"/>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50000"/>
              </a:spcBef>
              <a:spcAft>
                <a:spcPts val="0"/>
              </a:spcAft>
              <a:buClr>
                <a:srgbClr val="000000"/>
              </a:buClr>
              <a:buSzPct val="100000"/>
              <a:buFont typeface="Times New Roman" pitchFamily="18" charset="0"/>
              <a:buNone/>
              <a:tabLst/>
              <a:defRPr/>
            </a:pPr>
            <a:endParaRPr lang="en-US" dirty="0">
              <a:latin typeface="Times New Roman"/>
              <a:cs typeface="Times New Roman"/>
            </a:endParaRPr>
          </a:p>
          <a:p>
            <a:pPr marL="0" marR="0" lvl="0" indent="0" algn="l" defTabSz="449263" rtl="0" eaLnBrk="0" fontAlgn="base" latinLnBrk="0" hangingPunct="0">
              <a:lnSpc>
                <a:spcPct val="100000"/>
              </a:lnSpc>
              <a:spcBef>
                <a:spcPct val="50000"/>
              </a:spcBef>
              <a:spcAft>
                <a:spcPts val="0"/>
              </a:spcAft>
              <a:buClr>
                <a:srgbClr val="000000"/>
              </a:buClr>
              <a:buSzPct val="100000"/>
              <a:buFont typeface="Times New Roman" pitchFamily="18" charset="0"/>
              <a:buNone/>
              <a:tabLst/>
              <a:defRPr/>
            </a:pPr>
            <a:endParaRPr lang="en-US" dirty="0">
              <a:latin typeface="Times New Roman"/>
              <a:cs typeface="Times New Roman"/>
            </a:endParaRPr>
          </a:p>
          <a:p>
            <a:pPr marL="0" marR="0" lvl="0" indent="0" algn="l" defTabSz="449263" rtl="0" eaLnBrk="0" fontAlgn="base" latinLnBrk="0" hangingPunct="0">
              <a:lnSpc>
                <a:spcPct val="100000"/>
              </a:lnSpc>
              <a:spcBef>
                <a:spcPct val="50000"/>
              </a:spcBef>
              <a:spcAft>
                <a:spcPts val="0"/>
              </a:spcAft>
              <a:buClr>
                <a:srgbClr val="000000"/>
              </a:buClr>
              <a:buSzPct val="100000"/>
              <a:buFont typeface="Times New Roman" pitchFamily="18" charset="0"/>
              <a:buNone/>
              <a:tabLst/>
              <a:defRPr/>
            </a:pPr>
            <a:endParaRPr lang="en-US" dirty="0">
              <a:latin typeface="Times New Roman"/>
              <a:cs typeface="Times New Roman"/>
            </a:endParaRPr>
          </a:p>
          <a:p>
            <a:pPr>
              <a:spcBef>
                <a:spcPct val="50000"/>
              </a:spcBef>
              <a:spcAft>
                <a:spcPts val="0"/>
              </a:spcAft>
            </a:pPr>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44F09341-5F7D-476B-8B00-41050282191D}" type="slidenum">
              <a:rPr lang="en-US" smtClean="0"/>
              <a:pPr/>
              <a:t>21</a:t>
            </a:fld>
            <a:endParaRPr lang="en-US"/>
          </a:p>
        </p:txBody>
      </p:sp>
    </p:spTree>
    <p:extLst>
      <p:ext uri="{BB962C8B-B14F-4D97-AF65-F5344CB8AC3E}">
        <p14:creationId xmlns:p14="http://schemas.microsoft.com/office/powerpoint/2010/main" val="42008282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22</a:t>
            </a:fld>
            <a:endParaRPr lang="ru-RU"/>
          </a:p>
        </p:txBody>
      </p:sp>
    </p:spTree>
    <p:extLst>
      <p:ext uri="{BB962C8B-B14F-4D97-AF65-F5344CB8AC3E}">
        <p14:creationId xmlns:p14="http://schemas.microsoft.com/office/powerpoint/2010/main" val="17867496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p:txBody>
      </p:sp>
      <p:sp>
        <p:nvSpPr>
          <p:cNvPr id="4" name="Slide Number Placeholder 3"/>
          <p:cNvSpPr>
            <a:spLocks noGrp="1"/>
          </p:cNvSpPr>
          <p:nvPr>
            <p:ph type="sldNum" sz="quarter" idx="10"/>
          </p:nvPr>
        </p:nvSpPr>
        <p:spPr/>
        <p:txBody>
          <a:bodyPr/>
          <a:lstStyle/>
          <a:p>
            <a:fld id="{44F09341-5F7D-476B-8B00-41050282191D}" type="slidenum">
              <a:rPr lang="en-US" smtClean="0"/>
              <a:pPr/>
              <a:t>23</a:t>
            </a:fld>
            <a:endParaRPr lang="en-US"/>
          </a:p>
        </p:txBody>
      </p:sp>
    </p:spTree>
    <p:extLst>
      <p:ext uri="{BB962C8B-B14F-4D97-AF65-F5344CB8AC3E}">
        <p14:creationId xmlns:p14="http://schemas.microsoft.com/office/powerpoint/2010/main" val="29407362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24</a:t>
            </a:fld>
            <a:endParaRPr lang="en-US"/>
          </a:p>
        </p:txBody>
      </p:sp>
      <p:sp>
        <p:nvSpPr>
          <p:cNvPr id="5" name="Notes Placeholder 4"/>
          <p:cNvSpPr>
            <a:spLocks noGrp="1"/>
          </p:cNvSpPr>
          <p:nvPr>
            <p:ph type="body" sz="quarter" idx="11"/>
          </p:nvPr>
        </p:nvSpPr>
        <p:spPr/>
        <p:txBody>
          <a:bodyPr/>
          <a:lstStyle/>
          <a:p>
            <a:endParaRPr lang="en-US">
              <a:latin typeface="Times New Roman"/>
              <a:cs typeface="Times New Roman"/>
            </a:endParaRPr>
          </a:p>
        </p:txBody>
      </p:sp>
    </p:spTree>
    <p:extLst>
      <p:ext uri="{BB962C8B-B14F-4D97-AF65-F5344CB8AC3E}">
        <p14:creationId xmlns:p14="http://schemas.microsoft.com/office/powerpoint/2010/main" val="13145140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25</a:t>
            </a:fld>
            <a:endParaRPr lang="en-US"/>
          </a:p>
        </p:txBody>
      </p:sp>
      <p:sp>
        <p:nvSpPr>
          <p:cNvPr id="5" name="Notes Placeholder 4"/>
          <p:cNvSpPr>
            <a:spLocks noGrp="1"/>
          </p:cNvSpPr>
          <p:nvPr>
            <p:ph type="body" sz="quarter" idx="11"/>
          </p:nvPr>
        </p:nvSpPr>
        <p:spPr/>
        <p:txBody>
          <a:bodyPr/>
          <a:lstStyle/>
          <a:p>
            <a:endParaRPr lang="en-US">
              <a:latin typeface="Times New Roman"/>
              <a:cs typeface="Times New Roman"/>
            </a:endParaRPr>
          </a:p>
        </p:txBody>
      </p:sp>
    </p:spTree>
    <p:extLst>
      <p:ext uri="{BB962C8B-B14F-4D97-AF65-F5344CB8AC3E}">
        <p14:creationId xmlns:p14="http://schemas.microsoft.com/office/powerpoint/2010/main" val="9547812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a:p>
            <a:endParaRPr lang="en-US" dirty="0"/>
          </a:p>
        </p:txBody>
      </p:sp>
      <p:sp>
        <p:nvSpPr>
          <p:cNvPr id="4" name="Header Placeholder 3"/>
          <p:cNvSpPr>
            <a:spLocks noGrp="1"/>
          </p:cNvSpPr>
          <p:nvPr>
            <p:ph type="hdr" idx="10"/>
          </p:nvPr>
        </p:nvSpPr>
        <p:spPr/>
        <p:txBody>
          <a:bodyPr/>
          <a:lstStyle/>
          <a:p>
            <a:pPr>
              <a:defRPr/>
            </a:pPr>
            <a:endParaRPr lang="ru-RU"/>
          </a:p>
        </p:txBody>
      </p:sp>
      <p:sp>
        <p:nvSpPr>
          <p:cNvPr id="5" name="Footer Placeholder 4"/>
          <p:cNvSpPr>
            <a:spLocks noGrp="1"/>
          </p:cNvSpPr>
          <p:nvPr>
            <p:ph type="ftr" idx="11"/>
          </p:nvPr>
        </p:nvSpPr>
        <p:spPr/>
        <p:txBody>
          <a:bodyPr/>
          <a:lstStyle/>
          <a:p>
            <a:pPr>
              <a:defRPr/>
            </a:pPr>
            <a:endParaRPr lang="ru-RU"/>
          </a:p>
        </p:txBody>
      </p:sp>
      <p:sp>
        <p:nvSpPr>
          <p:cNvPr id="6" name="Slide Number Placeholder 5"/>
          <p:cNvSpPr>
            <a:spLocks noGrp="1"/>
          </p:cNvSpPr>
          <p:nvPr>
            <p:ph type="sldNum" idx="12"/>
          </p:nvPr>
        </p:nvSpPr>
        <p:spPr/>
        <p:txBody>
          <a:bodyPr/>
          <a:lstStyle/>
          <a:p>
            <a:pPr>
              <a:defRPr/>
            </a:pPr>
            <a:fld id="{D3E9CFB9-F6A3-4C83-B073-D328CD2C617A}" type="slidenum">
              <a:rPr lang="ru-RU" smtClean="0"/>
              <a:pPr>
                <a:defRPr/>
              </a:pPr>
              <a:t>26</a:t>
            </a:fld>
            <a:endParaRPr lang="ru-RU"/>
          </a:p>
        </p:txBody>
      </p:sp>
    </p:spTree>
    <p:extLst>
      <p:ext uri="{BB962C8B-B14F-4D97-AF65-F5344CB8AC3E}">
        <p14:creationId xmlns:p14="http://schemas.microsoft.com/office/powerpoint/2010/main" val="748047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3</a:t>
            </a:fld>
            <a:endParaRPr lang="ru-RU"/>
          </a:p>
        </p:txBody>
      </p:sp>
    </p:spTree>
    <p:extLst>
      <p:ext uri="{BB962C8B-B14F-4D97-AF65-F5344CB8AC3E}">
        <p14:creationId xmlns:p14="http://schemas.microsoft.com/office/powerpoint/2010/main" val="3707131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4</a:t>
            </a:fld>
            <a:endParaRPr lang="ru-RU"/>
          </a:p>
        </p:txBody>
      </p:sp>
    </p:spTree>
    <p:extLst>
      <p:ext uri="{BB962C8B-B14F-4D97-AF65-F5344CB8AC3E}">
        <p14:creationId xmlns:p14="http://schemas.microsoft.com/office/powerpoint/2010/main" val="24860645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6438"/>
            <a:ext cx="6192837"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5</a:t>
            </a:fld>
            <a:endParaRPr lang="ru-RU"/>
          </a:p>
        </p:txBody>
      </p:sp>
    </p:spTree>
    <p:extLst>
      <p:ext uri="{BB962C8B-B14F-4D97-AF65-F5344CB8AC3E}">
        <p14:creationId xmlns:p14="http://schemas.microsoft.com/office/powerpoint/2010/main" val="3239208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6</a:t>
            </a:fld>
            <a:endParaRPr lang="en-US"/>
          </a:p>
        </p:txBody>
      </p:sp>
      <p:sp>
        <p:nvSpPr>
          <p:cNvPr id="5" name="Notes Placeholder 4"/>
          <p:cNvSpPr>
            <a:spLocks noGrp="1"/>
          </p:cNvSpPr>
          <p:nvPr>
            <p:ph type="body" sz="quarter" idx="11"/>
          </p:nvPr>
        </p:nvSpPr>
        <p:spPr/>
        <p:txBody>
          <a:bodyPr/>
          <a:lstStyle/>
          <a:p>
            <a:pPr marL="0" lvl="0" indent="0">
              <a:spcAft>
                <a:spcPts val="600"/>
              </a:spcAft>
              <a:buSzPct val="90000"/>
              <a:buFont typeface="Wingdings" pitchFamily="34" charset="0"/>
              <a:buNone/>
            </a:pPr>
            <a:endParaRPr lang="en-US" sz="1600" dirty="0">
              <a:cs typeface="Times New Roman"/>
            </a:endParaRPr>
          </a:p>
        </p:txBody>
      </p:sp>
    </p:spTree>
    <p:extLst>
      <p:ext uri="{BB962C8B-B14F-4D97-AF65-F5344CB8AC3E}">
        <p14:creationId xmlns:p14="http://schemas.microsoft.com/office/powerpoint/2010/main" val="3995130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3" y="744538"/>
            <a:ext cx="6615112"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7</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888440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3" y="744538"/>
            <a:ext cx="6615112"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8</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1782568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4" name="Slide Number Placeholder 3"/>
          <p:cNvSpPr>
            <a:spLocks noGrp="1"/>
          </p:cNvSpPr>
          <p:nvPr>
            <p:ph type="sldNum" sz="quarter" idx="10"/>
          </p:nvPr>
        </p:nvSpPr>
        <p:spPr/>
        <p:txBody>
          <a:bodyPr/>
          <a:lstStyle/>
          <a:p>
            <a:fld id="{44F09341-5F7D-476B-8B00-41050282191D}" type="slidenum">
              <a:rPr lang="en-US" smtClean="0"/>
              <a:pPr/>
              <a:t>9</a:t>
            </a:fld>
            <a:endParaRPr lang="en-US"/>
          </a:p>
        </p:txBody>
      </p:sp>
      <p:sp>
        <p:nvSpPr>
          <p:cNvPr id="5" name="Notes Placeholder 4"/>
          <p:cNvSpPr>
            <a:spLocks noGrp="1"/>
          </p:cNvSpPr>
          <p:nvPr>
            <p:ph type="body" sz="quarter" idx="11"/>
          </p:nvPr>
        </p:nvSpPr>
        <p:spPr/>
        <p:txBody>
          <a:bodyPr/>
          <a:lstStyle/>
          <a:p>
            <a:endParaRPr lang="en-US" dirty="0">
              <a:cs typeface="Times New Roman"/>
            </a:endParaRPr>
          </a:p>
        </p:txBody>
      </p:sp>
    </p:spTree>
    <p:extLst>
      <p:ext uri="{BB962C8B-B14F-4D97-AF65-F5344CB8AC3E}">
        <p14:creationId xmlns:p14="http://schemas.microsoft.com/office/powerpoint/2010/main" val="3972370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8572500" y="6426399"/>
            <a:ext cx="2484438" cy="260450"/>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938" smtClean="0">
                <a:solidFill>
                  <a:srgbClr val="999999"/>
                </a:solidFill>
              </a:rPr>
              <a:pPr algn="r">
                <a:lnSpc>
                  <a:spcPct val="95000"/>
                </a:lnSpc>
                <a:defRPr/>
              </a:pPr>
              <a:t>‹#›</a:t>
            </a:fld>
            <a:endParaRPr lang="ru-RU" sz="938"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845750" y="402115"/>
            <a:ext cx="8190910" cy="741164"/>
          </a:xfrm>
        </p:spPr>
        <p:txBody>
          <a:bodyPr/>
          <a:lstStyle>
            <a:lvl1pPr>
              <a:defRPr sz="3000"/>
            </a:lvl1pPr>
          </a:lstStyle>
          <a:p>
            <a:r>
              <a:rPr lang="en-US" dirty="0"/>
              <a:t>Click to edit Master title style</a:t>
            </a:r>
            <a:endParaRPr lang="ru-RU"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685743" y="6380337"/>
            <a:ext cx="2844800" cy="365125"/>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3" y="242501"/>
            <a:ext cx="827391" cy="743080"/>
          </a:xfrm>
          <a:prstGeom prst="rect">
            <a:avLst/>
          </a:prstGeom>
        </p:spPr>
      </p:pic>
      <p:sp>
        <p:nvSpPr>
          <p:cNvPr id="9" name="Footer Placeholder 4"/>
          <p:cNvSpPr>
            <a:spLocks noGrp="1"/>
          </p:cNvSpPr>
          <p:nvPr>
            <p:ph type="ftr" sz="quarter" idx="11"/>
          </p:nvPr>
        </p:nvSpPr>
        <p:spPr>
          <a:xfrm>
            <a:off x="406400" y="6384927"/>
            <a:ext cx="3860800" cy="365125"/>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11521380" y="6409775"/>
            <a:ext cx="372218" cy="264047"/>
          </a:xfrm>
          <a:prstGeom prst="rect">
            <a:avLst/>
          </a:prstGeom>
          <a:noFill/>
        </p:spPr>
        <p:txBody>
          <a:bodyPr wrap="non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685743" y="6380337"/>
            <a:ext cx="2844800" cy="365125"/>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3" y="242501"/>
            <a:ext cx="827391" cy="743080"/>
          </a:xfrm>
          <a:prstGeom prst="rect">
            <a:avLst/>
          </a:prstGeom>
        </p:spPr>
      </p:pic>
      <p:sp>
        <p:nvSpPr>
          <p:cNvPr id="9" name="Footer Placeholder 4"/>
          <p:cNvSpPr>
            <a:spLocks noGrp="1"/>
          </p:cNvSpPr>
          <p:nvPr>
            <p:ph type="ftr" sz="quarter" idx="11"/>
          </p:nvPr>
        </p:nvSpPr>
        <p:spPr>
          <a:xfrm>
            <a:off x="406400" y="6384927"/>
            <a:ext cx="3860800" cy="365125"/>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11412295" y="6409775"/>
            <a:ext cx="481303" cy="264047"/>
          </a:xfrm>
          <a:prstGeom prst="rect">
            <a:avLst/>
          </a:prstGeom>
          <a:noFill/>
        </p:spPr>
        <p:txBody>
          <a:bodyPr wrap="squar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685743" y="6380337"/>
            <a:ext cx="2844800" cy="365125"/>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3" y="242501"/>
            <a:ext cx="827391" cy="743080"/>
          </a:xfrm>
          <a:prstGeom prst="rect">
            <a:avLst/>
          </a:prstGeom>
        </p:spPr>
      </p:pic>
      <p:sp>
        <p:nvSpPr>
          <p:cNvPr id="9" name="Footer Placeholder 4"/>
          <p:cNvSpPr>
            <a:spLocks noGrp="1"/>
          </p:cNvSpPr>
          <p:nvPr>
            <p:ph type="ftr" sz="quarter" idx="11"/>
          </p:nvPr>
        </p:nvSpPr>
        <p:spPr>
          <a:xfrm>
            <a:off x="406400" y="6384927"/>
            <a:ext cx="3860800" cy="365125"/>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11412295" y="6409775"/>
            <a:ext cx="481303" cy="264047"/>
          </a:xfrm>
          <a:prstGeom prst="rect">
            <a:avLst/>
          </a:prstGeom>
          <a:noFill/>
        </p:spPr>
        <p:txBody>
          <a:bodyPr wrap="squar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685743" y="6380337"/>
            <a:ext cx="2844800" cy="365125"/>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3" y="242501"/>
            <a:ext cx="827391" cy="743080"/>
          </a:xfrm>
          <a:prstGeom prst="rect">
            <a:avLst/>
          </a:prstGeom>
        </p:spPr>
      </p:pic>
      <p:sp>
        <p:nvSpPr>
          <p:cNvPr id="9" name="Footer Placeholder 4"/>
          <p:cNvSpPr>
            <a:spLocks noGrp="1"/>
          </p:cNvSpPr>
          <p:nvPr>
            <p:ph type="ftr" sz="quarter" idx="11"/>
          </p:nvPr>
        </p:nvSpPr>
        <p:spPr>
          <a:xfrm>
            <a:off x="406400" y="6384927"/>
            <a:ext cx="3860800" cy="365125"/>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11412295" y="6409775"/>
            <a:ext cx="481303" cy="264047"/>
          </a:xfrm>
          <a:prstGeom prst="rect">
            <a:avLst/>
          </a:prstGeom>
          <a:noFill/>
        </p:spPr>
        <p:txBody>
          <a:bodyPr wrap="squar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8572500" y="6426399"/>
            <a:ext cx="2484438" cy="260450"/>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938" smtClean="0">
                <a:solidFill>
                  <a:srgbClr val="999999"/>
                </a:solidFill>
              </a:rPr>
              <a:pPr algn="r">
                <a:lnSpc>
                  <a:spcPct val="95000"/>
                </a:lnSpc>
                <a:defRPr/>
              </a:pPr>
              <a:t>‹#›</a:t>
            </a:fld>
            <a:endParaRPr lang="ru-RU" sz="938" dirty="0">
              <a:solidFill>
                <a:srgbClr val="999999"/>
              </a:solidFill>
            </a:endParaRPr>
          </a:p>
        </p:txBody>
      </p:sp>
      <p:sp>
        <p:nvSpPr>
          <p:cNvPr id="7" name="Заголовок 1"/>
          <p:cNvSpPr>
            <a:spLocks noGrp="1"/>
          </p:cNvSpPr>
          <p:nvPr>
            <p:ph type="title"/>
          </p:nvPr>
        </p:nvSpPr>
        <p:spPr>
          <a:xfrm>
            <a:off x="3845750" y="402115"/>
            <a:ext cx="8190910" cy="741164"/>
          </a:xfrm>
        </p:spPr>
        <p:txBody>
          <a:bodyPr/>
          <a:lstStyle>
            <a:lvl1pPr>
              <a:defRPr sz="3000"/>
            </a:lvl1pPr>
          </a:lstStyle>
          <a:p>
            <a:r>
              <a:rPr lang="en-US" dirty="0"/>
              <a:t>Click to edit Master title style</a:t>
            </a:r>
            <a:endParaRPr lang="ru-RU" dirty="0"/>
          </a:p>
        </p:txBody>
      </p:sp>
      <p:sp>
        <p:nvSpPr>
          <p:cNvPr id="8" name="Содержимое 2"/>
          <p:cNvSpPr>
            <a:spLocks noGrp="1"/>
          </p:cNvSpPr>
          <p:nvPr>
            <p:ph idx="1"/>
          </p:nvPr>
        </p:nvSpPr>
        <p:spPr>
          <a:xfrm>
            <a:off x="875420" y="2078850"/>
            <a:ext cx="10350500" cy="4006453"/>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8572500" y="6426399"/>
            <a:ext cx="2484438" cy="260450"/>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938" smtClean="0">
                <a:solidFill>
                  <a:srgbClr val="999999"/>
                </a:solidFill>
              </a:rPr>
              <a:pPr algn="r">
                <a:lnSpc>
                  <a:spcPct val="95000"/>
                </a:lnSpc>
                <a:defRPr/>
              </a:pPr>
              <a:t>‹#›</a:t>
            </a:fld>
            <a:endParaRPr lang="ru-RU" sz="938" dirty="0">
              <a:solidFill>
                <a:srgbClr val="999999"/>
              </a:solidFill>
            </a:endParaRPr>
          </a:p>
        </p:txBody>
      </p:sp>
      <p:sp>
        <p:nvSpPr>
          <p:cNvPr id="8" name="Содержимое 2"/>
          <p:cNvSpPr>
            <a:spLocks noGrp="1"/>
          </p:cNvSpPr>
          <p:nvPr>
            <p:ph idx="1"/>
          </p:nvPr>
        </p:nvSpPr>
        <p:spPr>
          <a:xfrm>
            <a:off x="881260" y="2087003"/>
            <a:ext cx="10350500" cy="4006453"/>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845750" y="402115"/>
            <a:ext cx="8190910" cy="741164"/>
          </a:xfrm>
        </p:spPr>
        <p:txBody>
          <a:bodyPr/>
          <a:lstStyle>
            <a:lvl1pPr>
              <a:defRPr sz="3000"/>
            </a:lvl1pPr>
          </a:lstStyle>
          <a:p>
            <a:r>
              <a:rPr lang="en-US" dirty="0"/>
              <a:t>Click to edit Master title style</a:t>
            </a:r>
            <a:endParaRPr lang="ru-RU"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755740" y="391163"/>
            <a:ext cx="8190910" cy="741164"/>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1219540" y="2014852"/>
            <a:ext cx="4770180" cy="4252973"/>
          </a:xfrm>
        </p:spPr>
        <p:txBody>
          <a:bodyPr/>
          <a:lstStyle>
            <a:lvl1pPr>
              <a:defRPr sz="2344" baseline="0"/>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6124560" y="2023545"/>
            <a:ext cx="4770180" cy="4252973"/>
          </a:xfrm>
        </p:spPr>
        <p:txBody>
          <a:bodyPr/>
          <a:lstStyle>
            <a:lvl1pPr>
              <a:defRPr sz="2344" baseline="0"/>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881260" y="2087003"/>
            <a:ext cx="10350500" cy="4006453"/>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2" y="1277233"/>
            <a:ext cx="10972799" cy="4848933"/>
          </a:xfrm>
          <a:prstGeom prst="rect">
            <a:avLst/>
          </a:prstGeom>
        </p:spPr>
        <p:txBody>
          <a:bodyPr/>
          <a:lstStyle>
            <a:lvl1pPr marL="457214" indent="-457214" algn="l">
              <a:buFont typeface="Wingdings" pitchFamily="2" charset="2"/>
              <a:buChar char="Ø"/>
              <a:defRPr sz="2800"/>
            </a:lvl1pPr>
            <a:lvl2pPr marL="742973" indent="-285759">
              <a:buFont typeface="Arial" pitchFamily="34" charset="0"/>
              <a:buChar char="•"/>
              <a:defRPr sz="28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755740" y="361253"/>
            <a:ext cx="8100900" cy="741164"/>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13068868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cSld name="Picture righ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6096001" y="548219"/>
            <a:ext cx="5425018" cy="5757335"/>
          </a:xfrm>
        </p:spPr>
        <p:txBody>
          <a:bodyPr/>
          <a:lstStyle/>
          <a:p>
            <a:r>
              <a:rPr lang="en-US"/>
              <a:t>Click icon to add picture</a:t>
            </a:r>
            <a:endParaRPr lang="en-GB" dirty="0"/>
          </a:p>
        </p:txBody>
      </p:sp>
      <p:sp>
        <p:nvSpPr>
          <p:cNvPr id="8" name="Text Placeholder 7"/>
          <p:cNvSpPr>
            <a:spLocks noGrp="1"/>
          </p:cNvSpPr>
          <p:nvPr>
            <p:ph type="body" sz="quarter" idx="11" hasCustomPrompt="1"/>
          </p:nvPr>
        </p:nvSpPr>
        <p:spPr>
          <a:xfrm>
            <a:off x="679236" y="558072"/>
            <a:ext cx="5303441" cy="640109"/>
          </a:xfrm>
        </p:spPr>
        <p:txBody>
          <a:bodyPr/>
          <a:lstStyle>
            <a:lvl1pPr>
              <a:defRPr sz="3000"/>
            </a:lvl1pPr>
          </a:lstStyle>
          <a:p>
            <a:pPr lvl="0"/>
            <a:r>
              <a:rPr lang="en-US" dirty="0"/>
              <a:t>Click to edit text styles</a:t>
            </a:r>
          </a:p>
        </p:txBody>
      </p:sp>
      <p:sp>
        <p:nvSpPr>
          <p:cNvPr id="10" name="Text Placeholder 9"/>
          <p:cNvSpPr>
            <a:spLocks noGrp="1"/>
          </p:cNvSpPr>
          <p:nvPr>
            <p:ph type="body" sz="quarter" idx="12" hasCustomPrompt="1"/>
          </p:nvPr>
        </p:nvSpPr>
        <p:spPr>
          <a:xfrm>
            <a:off x="670986" y="1529308"/>
            <a:ext cx="5303441" cy="4398528"/>
          </a:xfrm>
        </p:spPr>
        <p:txBody>
          <a:bodyPr/>
          <a:lstStyle>
            <a:lvl3pPr>
              <a:defRPr sz="1800"/>
            </a:lvl3pPr>
            <a:lvl4pPr marL="965176" indent="-342892">
              <a:buFont typeface="Arial" panose="020B0604020202020204" pitchFamily="34" charset="0"/>
              <a:buChar char="−"/>
              <a:defRPr sz="18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Rectangle 4">
            <a:extLst>
              <a:ext uri="{FF2B5EF4-FFF2-40B4-BE49-F238E27FC236}">
                <a16:creationId xmlns:a16="http://schemas.microsoft.com/office/drawing/2014/main" id="{4091BFA0-4FE9-4AC2-AFBD-9B764F31028E}"/>
              </a:ext>
            </a:extLst>
          </p:cNvPr>
          <p:cNvSpPr/>
          <p:nvPr userDrawn="1"/>
        </p:nvSpPr>
        <p:spPr bwMode="auto">
          <a:xfrm>
            <a:off x="68580" y="6309361"/>
            <a:ext cx="1402080" cy="207749"/>
          </a:xfrm>
          <a:prstGeom prst="rect">
            <a:avLst/>
          </a:prstGeom>
          <a:solidFill>
            <a:srgbClr val="0F1290"/>
          </a:solidFill>
          <a:ln>
            <a:noFill/>
          </a:ln>
          <a:effectLst/>
        </p:spPr>
        <p:txBody>
          <a:bodyPr vert="horz" wrap="square" lIns="68580" tIns="34290" rIns="68580" bIns="34290" numCol="1" rtlCol="0" anchor="t" anchorCtr="0" compatLnSpc="1">
            <a:prstTxWarp prst="textNoShape">
              <a:avLst/>
            </a:prstTxWarp>
            <a:spAutoFit/>
          </a:bodyPr>
          <a:lstStyle/>
          <a:p>
            <a:pPr marL="0" marR="0" indent="0" algn="r" defTabSz="685800" rtl="0" eaLnBrk="1" fontAlgn="base" latinLnBrk="0" hangingPunct="1">
              <a:lnSpc>
                <a:spcPct val="100000"/>
              </a:lnSpc>
              <a:spcBef>
                <a:spcPct val="50000"/>
              </a:spcBef>
              <a:spcAft>
                <a:spcPct val="0"/>
              </a:spcAft>
              <a:buClrTx/>
              <a:buSzTx/>
              <a:buFontTx/>
              <a:buNone/>
              <a:tabLst/>
            </a:pPr>
            <a:endParaRPr kumimoji="0" lang="en-GB" sz="9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49019197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182881"/>
            <a:ext cx="10363200" cy="758825"/>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487680" y="1097281"/>
            <a:ext cx="10363200" cy="4451350"/>
          </a:xfrm>
        </p:spPr>
        <p:txBody>
          <a:bodyPr/>
          <a:lstStyle>
            <a:lvl1pPr marL="0" indent="0">
              <a:defRPr/>
            </a:lvl1pPr>
            <a:lvl2pPr marL="468327" indent="-168280">
              <a:defRPr b="0">
                <a:solidFill>
                  <a:schemeClr val="tx1"/>
                </a:solidFill>
              </a:defRPr>
            </a:lvl2pPr>
            <a:lvl3pPr marL="806475" indent="-180981">
              <a:buFont typeface="Century Gothic" pitchFamily="34" charset="0"/>
              <a:buChar char="–"/>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56090381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1"/>
            <a:ext cx="5384800" cy="21859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89"/>
            <a:ext cx="5384800" cy="21875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91"/>
          <p:cNvSpPr>
            <a:spLocks noGrp="1" noChangeArrowheads="1"/>
          </p:cNvSpPr>
          <p:nvPr>
            <p:ph type="sldNum" sz="quarter" idx="10"/>
          </p:nvPr>
        </p:nvSpPr>
        <p:spPr>
          <a:xfrm>
            <a:off x="9144000" y="6324600"/>
            <a:ext cx="2540000" cy="457200"/>
          </a:xfrm>
          <a:prstGeom prst="rect">
            <a:avLst/>
          </a:prstGeom>
        </p:spPr>
        <p:txBody>
          <a:bodyPr/>
          <a:lstStyle>
            <a:lvl1pPr>
              <a:defRPr smtClean="0"/>
            </a:lvl1pPr>
          </a:lstStyle>
          <a:p>
            <a:pPr>
              <a:defRPr/>
            </a:pPr>
            <a:fld id="{24AB65FC-BEAE-2540-86FC-258ED29F150D}" type="slidenum">
              <a:rPr lang="en-US"/>
              <a:pPr>
                <a:defRPr/>
              </a:pPr>
              <a:t>‹#›</a:t>
            </a:fld>
            <a:endParaRPr lang="en-US"/>
          </a:p>
        </p:txBody>
      </p:sp>
    </p:spTree>
    <p:extLst>
      <p:ext uri="{BB962C8B-B14F-4D97-AF65-F5344CB8AC3E}">
        <p14:creationId xmlns:p14="http://schemas.microsoft.com/office/powerpoint/2010/main" val="84612764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875110" y="1269505"/>
            <a:ext cx="10707688" cy="741164"/>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875110" y="2122289"/>
            <a:ext cx="10350500" cy="4006453"/>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686595" y="6429376"/>
            <a:ext cx="2837656" cy="24259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938">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4169173" y="6448724"/>
            <a:ext cx="3861594" cy="26937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313">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8572500" y="6429375"/>
            <a:ext cx="2484438" cy="2604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938">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5" cstate="print"/>
          <a:srcRect/>
          <a:stretch>
            <a:fillRect/>
          </a:stretch>
        </p:blipFill>
        <p:spPr bwMode="auto">
          <a:xfrm>
            <a:off x="0" y="0"/>
            <a:ext cx="12192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4" r:id="rId6"/>
    <p:sldLayoutId id="2147483827" r:id="rId7"/>
    <p:sldLayoutId id="2147483828" r:id="rId8"/>
    <p:sldLayoutId id="2147483829" r:id="rId9"/>
    <p:sldLayoutId id="2147483832" r:id="rId10"/>
    <p:sldLayoutId id="2147483831" r:id="rId11"/>
    <p:sldLayoutId id="2147483833" r:id="rId12"/>
    <p:sldLayoutId id="2147483830" r:id="rId13"/>
  </p:sldLayoutIdLst>
  <p:hf sldNum="0"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sv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7.sv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2720625" y="2135024"/>
            <a:ext cx="6548228" cy="2151894"/>
          </a:xfrm>
          <a:prstGeom prst="rect">
            <a:avLst/>
          </a:prstGeom>
          <a:noFill/>
          <a:ln w="9525">
            <a:noFill/>
            <a:round/>
            <a:headEnd/>
            <a:tailEnd/>
          </a:ln>
        </p:spPr>
        <p:txBody>
          <a:bodyPr lIns="84375" tIns="165628" rIns="84375" bIns="42188" anchor="t"/>
          <a:lstStyle/>
          <a:p>
            <a:pPr algn="ctr">
              <a:lnSpc>
                <a:spcPct val="100000"/>
              </a:lnSpc>
              <a:tabLst>
                <a:tab pos="318492" algn="l"/>
                <a:tab pos="6107906" algn="l"/>
              </a:tabLst>
            </a:pPr>
            <a:r>
              <a:rPr lang="en-GB" sz="3200" dirty="0">
                <a:solidFill>
                  <a:srgbClr val="0093D0"/>
                </a:solidFill>
                <a:latin typeface="Candara" pitchFamily="32" charset="0"/>
              </a:rPr>
              <a:t>Quality Risk Management, ICH Q9(R1)</a:t>
            </a:r>
          </a:p>
          <a:p>
            <a:pPr algn="ctr">
              <a:lnSpc>
                <a:spcPct val="100000"/>
              </a:lnSpc>
              <a:tabLst>
                <a:tab pos="318492" algn="l"/>
                <a:tab pos="6107906" algn="l"/>
              </a:tabLst>
            </a:pPr>
            <a:endParaRPr lang="en-GB" sz="3200" dirty="0">
              <a:solidFill>
                <a:srgbClr val="0093D0"/>
              </a:solidFill>
              <a:latin typeface="Candara" pitchFamily="32" charset="0"/>
            </a:endParaRPr>
          </a:p>
          <a:p>
            <a:pPr algn="ctr">
              <a:lnSpc>
                <a:spcPct val="100000"/>
              </a:lnSpc>
              <a:tabLst>
                <a:tab pos="318492" algn="l"/>
                <a:tab pos="6107906" algn="l"/>
              </a:tabLst>
            </a:pPr>
            <a:r>
              <a:rPr lang="en-GB" sz="3200" dirty="0">
                <a:solidFill>
                  <a:srgbClr val="0093D0"/>
                </a:solidFill>
                <a:latin typeface="Candara"/>
                <a:cs typeface="Lucida Sans Unicode"/>
              </a:rPr>
              <a:t>Training Slides  </a:t>
            </a:r>
            <a:endParaRPr lang="en-GB" sz="3200" dirty="0">
              <a:solidFill>
                <a:srgbClr val="0093D0"/>
              </a:solidFill>
              <a:latin typeface="Candara" pitchFamily="32" charset="0"/>
            </a:endParaRPr>
          </a:p>
        </p:txBody>
      </p:sp>
      <p:sp>
        <p:nvSpPr>
          <p:cNvPr id="5124" name="Text Box 3"/>
          <p:cNvSpPr txBox="1">
            <a:spLocks noChangeArrowheads="1"/>
          </p:cNvSpPr>
          <p:nvPr/>
        </p:nvSpPr>
        <p:spPr bwMode="auto">
          <a:xfrm>
            <a:off x="3647728" y="4286918"/>
            <a:ext cx="5357813" cy="655334"/>
          </a:xfrm>
          <a:prstGeom prst="rect">
            <a:avLst/>
          </a:prstGeom>
          <a:noFill/>
          <a:ln w="9525">
            <a:noFill/>
            <a:round/>
            <a:headEnd/>
            <a:tailEnd/>
          </a:ln>
        </p:spPr>
        <p:txBody>
          <a:bodyPr lIns="84375" tIns="42188" rIns="84375" bIns="42188"/>
          <a:lstStyle/>
          <a:p>
            <a:pPr marR="0" lvl="0">
              <a:lnSpc>
                <a:spcPct val="105000"/>
              </a:lnSpc>
              <a:spcBef>
                <a:spcPts val="0"/>
              </a:spcBef>
              <a:spcAft>
                <a:spcPts val="0"/>
              </a:spcAft>
            </a:pPr>
            <a:r>
              <a:rPr lang="en-CA" sz="3000" dirty="0">
                <a:solidFill>
                  <a:srgbClr val="FF0000"/>
                </a:solidFill>
                <a:latin typeface="Candara"/>
                <a:cs typeface="Lucida Sans Unicode"/>
              </a:rPr>
              <a:t>Hazard Identification – Part I</a:t>
            </a:r>
            <a:endParaRPr lang="ru-RU" sz="3000" dirty="0">
              <a:solidFill>
                <a:srgbClr val="FF0000"/>
              </a:solidFill>
              <a:latin typeface="Candara"/>
              <a:cs typeface="Lucida Sans Unicode"/>
            </a:endParaRPr>
          </a:p>
        </p:txBody>
      </p:sp>
      <p:sp>
        <p:nvSpPr>
          <p:cNvPr id="10" name="TextBox 9"/>
          <p:cNvSpPr txBox="1"/>
          <p:nvPr/>
        </p:nvSpPr>
        <p:spPr>
          <a:xfrm>
            <a:off x="3575720" y="6231640"/>
            <a:ext cx="5357813" cy="414344"/>
          </a:xfrm>
          <a:prstGeom prst="rect">
            <a:avLst/>
          </a:prstGeom>
          <a:noFill/>
        </p:spPr>
        <p:txBody>
          <a:bodyPr wrap="square">
            <a:spAutoFit/>
          </a:bodyPr>
          <a:lstStyle/>
          <a:p>
            <a:pPr algn="ctr">
              <a:defRPr/>
            </a:pPr>
            <a:r>
              <a:rPr lang="en-US" sz="1125" b="0" dirty="0">
                <a:solidFill>
                  <a:schemeClr val="bg2">
                    <a:lumMod val="75000"/>
                  </a:schemeClr>
                </a:solidFill>
                <a:latin typeface="Candara" pitchFamily="34" charset="0"/>
              </a:rPr>
              <a:t>International Council for </a:t>
            </a:r>
            <a:r>
              <a:rPr lang="en-US" sz="1125" b="0" dirty="0" err="1">
                <a:solidFill>
                  <a:schemeClr val="bg2">
                    <a:lumMod val="75000"/>
                  </a:schemeClr>
                </a:solidFill>
                <a:latin typeface="Candara" pitchFamily="34" charset="0"/>
              </a:rPr>
              <a:t>Harmonisation</a:t>
            </a:r>
            <a:r>
              <a:rPr lang="en-US" sz="1125" b="0" dirty="0">
                <a:solidFill>
                  <a:schemeClr val="bg2">
                    <a:lumMod val="75000"/>
                  </a:schemeClr>
                </a:solidFill>
                <a:latin typeface="Candara" pitchFamily="34" charset="0"/>
              </a:rPr>
              <a:t> of Technical Requirements</a:t>
            </a:r>
          </a:p>
          <a:p>
            <a:pPr algn="ctr">
              <a:defRPr/>
            </a:pPr>
            <a:r>
              <a:rPr lang="en-US" sz="1125" b="0" dirty="0">
                <a:solidFill>
                  <a:schemeClr val="bg2">
                    <a:lumMod val="75000"/>
                  </a:schemeClr>
                </a:solidFill>
                <a:latin typeface="Candara" pitchFamily="34" charset="0"/>
              </a:rPr>
              <a:t>for Pharmaceuticals for Human Use</a:t>
            </a:r>
            <a:endParaRPr lang="ru-RU" sz="1125" b="0" dirty="0">
              <a:solidFill>
                <a:schemeClr val="bg2">
                  <a:lumMod val="75000"/>
                </a:schemeClr>
              </a:solidFill>
              <a:latin typeface="Candara" pitchFamily="34" charset="0"/>
            </a:endParaRPr>
          </a:p>
        </p:txBody>
      </p:sp>
    </p:spTree>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A2193EF-AA94-4E97-A332-8795DC890CC8}"/>
              </a:ext>
            </a:extLst>
          </p:cNvPr>
          <p:cNvSpPr txBox="1"/>
          <p:nvPr/>
        </p:nvSpPr>
        <p:spPr bwMode="auto">
          <a:xfrm>
            <a:off x="3718279" y="124622"/>
            <a:ext cx="8229320" cy="945260"/>
          </a:xfrm>
          <a:prstGeom prst="rect">
            <a:avLst/>
          </a:prstGeom>
          <a:noFill/>
          <a:ln w="9525">
            <a:noFill/>
            <a:round/>
            <a:headEnd/>
            <a:tailEnd/>
          </a:ln>
        </p:spPr>
        <p:txBody>
          <a:bodyPr wrap="square" lIns="85725" tIns="42863" rIns="85725" bIns="42863" anchor="t">
            <a:spAutoFit/>
          </a:bodyPr>
          <a:lstStyle/>
          <a:p>
            <a:r>
              <a:rPr lang="en-US" sz="3200" dirty="0">
                <a:solidFill>
                  <a:srgbClr val="0093D0"/>
                </a:solidFill>
                <a:latin typeface="+mj-lt"/>
                <a:ea typeface="+mj-ea"/>
                <a:cs typeface="Lucida Sans Unicode"/>
              </a:rPr>
              <a:t>Hazards and Risks are not the same...</a:t>
            </a:r>
            <a:endParaRPr lang="en-US" sz="3200" b="0" dirty="0">
              <a:solidFill>
                <a:srgbClr val="0093D0"/>
              </a:solidFill>
              <a:latin typeface="+mj-lt"/>
              <a:ea typeface="+mj-ea"/>
              <a:cs typeface="Arial"/>
            </a:endParaRPr>
          </a:p>
          <a:p>
            <a:r>
              <a:rPr lang="en-US" sz="2800" b="0" dirty="0">
                <a:solidFill>
                  <a:schemeClr val="tx1"/>
                </a:solidFill>
                <a:latin typeface="+mj-lt"/>
                <a:ea typeface="+mj-ea"/>
                <a:cs typeface="Lucida Sans Unicode"/>
              </a:rPr>
              <a:t>Consider this real-world Risk Scenario</a:t>
            </a:r>
            <a:endParaRPr lang="en-US" sz="2800" b="0" dirty="0">
              <a:solidFill>
                <a:schemeClr val="tx1"/>
              </a:solidFill>
              <a:latin typeface="+mj-lt"/>
              <a:ea typeface="+mj-ea"/>
            </a:endParaRPr>
          </a:p>
        </p:txBody>
      </p:sp>
      <p:sp>
        <p:nvSpPr>
          <p:cNvPr id="16" name="Rectangle: Rounded Corners 15">
            <a:extLst>
              <a:ext uri="{FF2B5EF4-FFF2-40B4-BE49-F238E27FC236}">
                <a16:creationId xmlns:a16="http://schemas.microsoft.com/office/drawing/2014/main" id="{6006FA8D-3C6D-839F-2C5E-12730D129CDC}"/>
              </a:ext>
            </a:extLst>
          </p:cNvPr>
          <p:cNvSpPr/>
          <p:nvPr/>
        </p:nvSpPr>
        <p:spPr bwMode="auto">
          <a:xfrm>
            <a:off x="4945363" y="1468031"/>
            <a:ext cx="2606531" cy="1012089"/>
          </a:xfrm>
          <a:prstGeom prst="roundRect">
            <a:avLst/>
          </a:prstGeom>
          <a:solidFill>
            <a:srgbClr val="00CC99"/>
          </a:solidFill>
          <a:ln w="9525" cap="flat" cmpd="sng" algn="ctr">
            <a:solidFill>
              <a:srgbClr val="4472C4"/>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algn="ctr">
              <a:spcBef>
                <a:spcPts val="0"/>
              </a:spcBef>
              <a:spcAft>
                <a:spcPts val="0"/>
              </a:spcAft>
            </a:pPr>
            <a:r>
              <a:rPr lang="en-US" sz="1800" u="sng" dirty="0">
                <a:solidFill>
                  <a:schemeClr val="tx1"/>
                </a:solidFill>
                <a:latin typeface="+mn-lt"/>
                <a:cs typeface="Lucida Sans Unicode"/>
              </a:rPr>
              <a:t>Hazardous Situation</a:t>
            </a:r>
          </a:p>
          <a:p>
            <a:pPr algn="ctr">
              <a:spcBef>
                <a:spcPts val="0"/>
              </a:spcBef>
              <a:spcAft>
                <a:spcPts val="0"/>
              </a:spcAft>
            </a:pPr>
            <a:r>
              <a:rPr lang="en-US" sz="1800" dirty="0">
                <a:solidFill>
                  <a:schemeClr val="tx1"/>
                </a:solidFill>
                <a:latin typeface="+mn-lt"/>
                <a:cs typeface="Lucida Sans Unicode"/>
              </a:rPr>
              <a:t>An exposure to a Hazard (the bomb)</a:t>
            </a:r>
            <a:endParaRPr lang="en-US" sz="1800" dirty="0">
              <a:solidFill>
                <a:schemeClr val="tx1"/>
              </a:solidFill>
              <a:latin typeface="+mn-lt"/>
            </a:endParaRPr>
          </a:p>
          <a:p>
            <a:pPr algn="ctr">
              <a:spcBef>
                <a:spcPts val="0"/>
              </a:spcBef>
              <a:spcAft>
                <a:spcPts val="0"/>
              </a:spcAft>
            </a:pPr>
            <a:endParaRPr lang="en-US" sz="1800" dirty="0">
              <a:solidFill>
                <a:srgbClr val="FFFFFF"/>
              </a:solidFill>
              <a:latin typeface="+mn-lt"/>
              <a:cs typeface="Lucida Sans Unicode"/>
            </a:endParaRPr>
          </a:p>
        </p:txBody>
      </p:sp>
      <p:sp>
        <p:nvSpPr>
          <p:cNvPr id="17" name="Rectangle: Rounded Corners 16">
            <a:extLst>
              <a:ext uri="{FF2B5EF4-FFF2-40B4-BE49-F238E27FC236}">
                <a16:creationId xmlns:a16="http://schemas.microsoft.com/office/drawing/2014/main" id="{90584760-A22B-AAF1-9EE0-BEFF56F95353}"/>
              </a:ext>
            </a:extLst>
          </p:cNvPr>
          <p:cNvSpPr/>
          <p:nvPr/>
        </p:nvSpPr>
        <p:spPr bwMode="auto">
          <a:xfrm>
            <a:off x="4334383" y="4874230"/>
            <a:ext cx="4176464" cy="1801604"/>
          </a:xfrm>
          <a:prstGeom prst="roundRect">
            <a:avLst/>
          </a:prstGeom>
          <a:solidFill>
            <a:srgbClr val="FFC000"/>
          </a:solidFill>
          <a:ln w="9525" cap="flat" cmpd="sng" algn="ctr">
            <a:solidFill>
              <a:srgbClr val="0070C0"/>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algn="ctr">
              <a:lnSpc>
                <a:spcPct val="100000"/>
              </a:lnSpc>
              <a:spcBef>
                <a:spcPct val="50000"/>
              </a:spcBef>
              <a:tabLst>
                <a:tab pos="678656" algn="l"/>
                <a:tab pos="1357313" algn="l"/>
                <a:tab pos="2035969" algn="l"/>
                <a:tab pos="2714625" algn="l"/>
                <a:tab pos="3393281" algn="l"/>
                <a:tab pos="4071938" algn="l"/>
                <a:tab pos="4750594" algn="l"/>
                <a:tab pos="5429250" algn="l"/>
              </a:tabLst>
            </a:pPr>
            <a:r>
              <a:rPr lang="en-US" sz="1600" u="sng" dirty="0">
                <a:solidFill>
                  <a:schemeClr val="tx1"/>
                </a:solidFill>
                <a:latin typeface="+mn-lt"/>
                <a:cs typeface="Arial"/>
              </a:rPr>
              <a:t>Risk</a:t>
            </a:r>
            <a:r>
              <a:rPr lang="en-US" sz="1600" dirty="0">
                <a:solidFill>
                  <a:schemeClr val="tx1"/>
                </a:solidFill>
                <a:latin typeface="+mn-lt"/>
                <a:cs typeface="Arial"/>
              </a:rPr>
              <a:t> </a:t>
            </a:r>
          </a:p>
          <a:p>
            <a:pPr algn="ctr">
              <a:lnSpc>
                <a:spcPct val="100000"/>
              </a:lnSpc>
              <a:spcBef>
                <a:spcPct val="50000"/>
              </a:spcBef>
              <a:tabLst>
                <a:tab pos="678656" algn="l"/>
                <a:tab pos="1357313" algn="l"/>
                <a:tab pos="2035969" algn="l"/>
                <a:tab pos="2714625" algn="l"/>
                <a:tab pos="3393281" algn="l"/>
                <a:tab pos="4071938" algn="l"/>
                <a:tab pos="4750594" algn="l"/>
                <a:tab pos="5429250" algn="l"/>
              </a:tabLst>
            </a:pPr>
            <a:r>
              <a:rPr lang="en-US" sz="1600" dirty="0">
                <a:solidFill>
                  <a:schemeClr val="tx1"/>
                </a:solidFill>
                <a:latin typeface="+mn-lt"/>
                <a:cs typeface="Arial"/>
              </a:rPr>
              <a:t>Is the combination of probability of occurrence of harm through exposure to the hazard (the bomb) and the severity of that harm (being injured by the explosion).</a:t>
            </a:r>
            <a:endParaRPr lang="en-US" sz="1600" i="1" u="sng" dirty="0">
              <a:solidFill>
                <a:srgbClr val="FFFFFF"/>
              </a:solidFill>
              <a:latin typeface="+mn-lt"/>
              <a:cs typeface="Lucida Sans Unicode"/>
            </a:endParaRPr>
          </a:p>
          <a:p>
            <a:pPr algn="ctr">
              <a:spcBef>
                <a:spcPts val="0"/>
              </a:spcBef>
              <a:spcAft>
                <a:spcPts val="0"/>
              </a:spcAft>
            </a:pPr>
            <a:endParaRPr lang="en-US" sz="1600" i="1" u="sng" dirty="0">
              <a:solidFill>
                <a:srgbClr val="FFFFFF"/>
              </a:solidFill>
              <a:latin typeface="+mn-lt"/>
              <a:cs typeface="Lucida Sans Unicode"/>
            </a:endParaRPr>
          </a:p>
          <a:p>
            <a:pPr algn="ctr">
              <a:spcBef>
                <a:spcPts val="0"/>
              </a:spcBef>
              <a:spcAft>
                <a:spcPts val="0"/>
              </a:spcAft>
            </a:pPr>
            <a:endParaRPr lang="en-US" sz="1031" i="1" u="sng" dirty="0">
              <a:solidFill>
                <a:srgbClr val="FFFFFF"/>
              </a:solidFill>
              <a:latin typeface="Candara"/>
              <a:cs typeface="Lucida Sans Unicode"/>
            </a:endParaRPr>
          </a:p>
        </p:txBody>
      </p:sp>
      <p:sp>
        <p:nvSpPr>
          <p:cNvPr id="18" name="Rectangle: Rounded Corners 17">
            <a:extLst>
              <a:ext uri="{FF2B5EF4-FFF2-40B4-BE49-F238E27FC236}">
                <a16:creationId xmlns:a16="http://schemas.microsoft.com/office/drawing/2014/main" id="{77F79D5F-4357-D2EF-7056-FF198E3924C6}"/>
              </a:ext>
            </a:extLst>
          </p:cNvPr>
          <p:cNvSpPr/>
          <p:nvPr/>
        </p:nvSpPr>
        <p:spPr bwMode="auto">
          <a:xfrm>
            <a:off x="998176" y="4293122"/>
            <a:ext cx="1838801" cy="1402205"/>
          </a:xfrm>
          <a:prstGeom prst="roundRect">
            <a:avLst/>
          </a:prstGeom>
          <a:solidFill>
            <a:srgbClr val="0070C0"/>
          </a:solidFill>
          <a:ln w="9525" cap="flat" cmpd="sng" algn="ctr">
            <a:solidFill>
              <a:srgbClr val="4472C4"/>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algn="ctr">
              <a:spcBef>
                <a:spcPts val="0"/>
              </a:spcBef>
              <a:spcAft>
                <a:spcPts val="0"/>
              </a:spcAft>
            </a:pPr>
            <a:r>
              <a:rPr lang="en-US" sz="1500" u="sng" dirty="0">
                <a:solidFill>
                  <a:srgbClr val="FFFFFF"/>
                </a:solidFill>
                <a:latin typeface="+mn-lt"/>
                <a:cs typeface="Lucida Sans Unicode"/>
              </a:rPr>
              <a:t>Hazard</a:t>
            </a:r>
          </a:p>
          <a:p>
            <a:pPr algn="ctr">
              <a:spcBef>
                <a:spcPts val="0"/>
              </a:spcBef>
              <a:spcAft>
                <a:spcPts val="0"/>
              </a:spcAft>
            </a:pPr>
            <a:endParaRPr lang="en-US" sz="1500" dirty="0">
              <a:solidFill>
                <a:srgbClr val="FFFFFF"/>
              </a:solidFill>
              <a:latin typeface="+mn-lt"/>
              <a:cs typeface="Lucida Sans Unicode"/>
            </a:endParaRPr>
          </a:p>
          <a:p>
            <a:pPr algn="ctr">
              <a:spcBef>
                <a:spcPts val="0"/>
              </a:spcBef>
              <a:spcAft>
                <a:spcPts val="0"/>
              </a:spcAft>
            </a:pPr>
            <a:r>
              <a:rPr lang="en-US" sz="1500" dirty="0">
                <a:solidFill>
                  <a:srgbClr val="FFFFFF"/>
                </a:solidFill>
                <a:latin typeface="+mn-lt"/>
                <a:cs typeface="Lucida Sans Unicode"/>
              </a:rPr>
              <a:t>Potential source of harm (the bomb)</a:t>
            </a:r>
          </a:p>
        </p:txBody>
      </p:sp>
      <p:sp>
        <p:nvSpPr>
          <p:cNvPr id="11" name="Rectangle: Rounded Corners 10">
            <a:extLst>
              <a:ext uri="{FF2B5EF4-FFF2-40B4-BE49-F238E27FC236}">
                <a16:creationId xmlns:a16="http://schemas.microsoft.com/office/drawing/2014/main" id="{751FCFE5-32A4-13EA-F9FB-14057E9A0530}"/>
              </a:ext>
            </a:extLst>
          </p:cNvPr>
          <p:cNvSpPr/>
          <p:nvPr/>
        </p:nvSpPr>
        <p:spPr bwMode="auto">
          <a:xfrm>
            <a:off x="9888622" y="4826260"/>
            <a:ext cx="1896369" cy="1656184"/>
          </a:xfrm>
          <a:prstGeom prst="roundRect">
            <a:avLst/>
          </a:prstGeom>
          <a:solidFill>
            <a:srgbClr val="0070C0"/>
          </a:solidFill>
          <a:ln w="9525" cap="flat" cmpd="sng" algn="ctr">
            <a:solidFill>
              <a:srgbClr val="4472C4"/>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algn="ctr">
              <a:spcBef>
                <a:spcPts val="0"/>
              </a:spcBef>
              <a:spcAft>
                <a:spcPts val="0"/>
              </a:spcAft>
            </a:pPr>
            <a:r>
              <a:rPr lang="en-US" sz="1500" u="sng" dirty="0">
                <a:solidFill>
                  <a:srgbClr val="FFFFFF"/>
                </a:solidFill>
                <a:latin typeface="+mn-lt"/>
                <a:cs typeface="Lucida Sans Unicode"/>
              </a:rPr>
              <a:t>Harm</a:t>
            </a:r>
          </a:p>
          <a:p>
            <a:pPr algn="ctr">
              <a:spcBef>
                <a:spcPts val="0"/>
              </a:spcBef>
              <a:spcAft>
                <a:spcPts val="0"/>
              </a:spcAft>
            </a:pPr>
            <a:endParaRPr lang="en-US" sz="1500" u="sng" dirty="0">
              <a:solidFill>
                <a:srgbClr val="FFFFFF"/>
              </a:solidFill>
              <a:latin typeface="+mn-lt"/>
              <a:cs typeface="Lucida Sans Unicode"/>
            </a:endParaRPr>
          </a:p>
          <a:p>
            <a:pPr algn="ctr">
              <a:spcBef>
                <a:spcPts val="0"/>
              </a:spcBef>
              <a:spcAft>
                <a:spcPts val="0"/>
              </a:spcAft>
            </a:pPr>
            <a:r>
              <a:rPr lang="en-US" sz="1500" dirty="0">
                <a:solidFill>
                  <a:srgbClr val="FFFFFF"/>
                </a:solidFill>
                <a:latin typeface="+mn-lt"/>
                <a:cs typeface="Lucida Sans Unicode"/>
              </a:rPr>
              <a:t>Damage to health caused by exposure to hazard </a:t>
            </a:r>
          </a:p>
          <a:p>
            <a:pPr algn="ctr">
              <a:spcBef>
                <a:spcPts val="0"/>
              </a:spcBef>
              <a:spcAft>
                <a:spcPts val="0"/>
              </a:spcAft>
            </a:pPr>
            <a:r>
              <a:rPr lang="en-US" sz="1500" dirty="0">
                <a:solidFill>
                  <a:srgbClr val="FFFFFF"/>
                </a:solidFill>
                <a:latin typeface="+mn-lt"/>
                <a:cs typeface="Lucida Sans Unicode"/>
              </a:rPr>
              <a:t>(the bomb)</a:t>
            </a:r>
            <a:endParaRPr lang="en-US" sz="1500" dirty="0">
              <a:solidFill>
                <a:srgbClr val="FFFFFF"/>
              </a:solidFill>
              <a:latin typeface="+mn-lt"/>
            </a:endParaRPr>
          </a:p>
          <a:p>
            <a:pPr algn="ctr">
              <a:spcBef>
                <a:spcPts val="0"/>
              </a:spcBef>
              <a:spcAft>
                <a:spcPts val="0"/>
              </a:spcAft>
            </a:pPr>
            <a:endParaRPr lang="en-US" sz="1500" dirty="0">
              <a:solidFill>
                <a:srgbClr val="FFFFFF"/>
              </a:solidFill>
              <a:latin typeface="+mn-lt"/>
              <a:cs typeface="Lucida Sans Unicode"/>
            </a:endParaRPr>
          </a:p>
        </p:txBody>
      </p:sp>
      <p:sp>
        <p:nvSpPr>
          <p:cNvPr id="19" name="TextBox 18">
            <a:extLst>
              <a:ext uri="{FF2B5EF4-FFF2-40B4-BE49-F238E27FC236}">
                <a16:creationId xmlns:a16="http://schemas.microsoft.com/office/drawing/2014/main" id="{8AAD9B88-2861-125B-603F-B83FA25E1075}"/>
              </a:ext>
            </a:extLst>
          </p:cNvPr>
          <p:cNvSpPr txBox="1"/>
          <p:nvPr/>
        </p:nvSpPr>
        <p:spPr bwMode="auto">
          <a:xfrm>
            <a:off x="9618713" y="3203130"/>
            <a:ext cx="169664" cy="339328"/>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l">
              <a:lnSpc>
                <a:spcPct val="81000"/>
              </a:lnSpc>
              <a:tabLst>
                <a:tab pos="678656" algn="l"/>
                <a:tab pos="1357313" algn="l"/>
                <a:tab pos="2035969" algn="l"/>
                <a:tab pos="2714625" algn="l"/>
                <a:tab pos="3393281" algn="l"/>
                <a:tab pos="4071938" algn="l"/>
                <a:tab pos="4750594" algn="l"/>
                <a:tab pos="5429250" algn="l"/>
              </a:tabLst>
            </a:pPr>
            <a:endParaRPr lang="en-US" sz="1875" dirty="0">
              <a:solidFill>
                <a:srgbClr val="4C4C4C"/>
              </a:solidFill>
              <a:latin typeface="Candara" pitchFamily="32" charset="0"/>
            </a:endParaRPr>
          </a:p>
        </p:txBody>
      </p:sp>
      <p:pic>
        <p:nvPicPr>
          <p:cNvPr id="30" name="Graphic 12" descr="Arrow: Clockwise curve with solid fill">
            <a:extLst>
              <a:ext uri="{FF2B5EF4-FFF2-40B4-BE49-F238E27FC236}">
                <a16:creationId xmlns:a16="http://schemas.microsoft.com/office/drawing/2014/main" id="{70639F84-2F72-7A74-F8E7-807796F9661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6240000">
            <a:off x="5658511" y="3407564"/>
            <a:ext cx="1303607" cy="2218558"/>
          </a:xfrm>
          <a:prstGeom prst="rect">
            <a:avLst/>
          </a:prstGeom>
        </p:spPr>
      </p:pic>
      <p:sp>
        <p:nvSpPr>
          <p:cNvPr id="3" name="TextBox 2">
            <a:extLst>
              <a:ext uri="{FF2B5EF4-FFF2-40B4-BE49-F238E27FC236}">
                <a16:creationId xmlns:a16="http://schemas.microsoft.com/office/drawing/2014/main" id="{C4B3C2F4-96A0-1B85-A584-7BB59F9A1C53}"/>
              </a:ext>
            </a:extLst>
          </p:cNvPr>
          <p:cNvSpPr txBox="1"/>
          <p:nvPr/>
        </p:nvSpPr>
        <p:spPr bwMode="auto">
          <a:xfrm>
            <a:off x="119336" y="1487876"/>
            <a:ext cx="4697745" cy="368456"/>
          </a:xfrm>
          <a:prstGeom prst="rect">
            <a:avLst/>
          </a:prstGeom>
          <a:solidFill>
            <a:srgbClr val="00CC99"/>
          </a:solidFill>
          <a:ln w="57150">
            <a:solidFill>
              <a:schemeClr val="tx1"/>
            </a:solidFill>
            <a:round/>
            <a:headEnd/>
            <a:tailEnd/>
          </a:ln>
        </p:spPr>
        <p:txBody>
          <a:bodyPr wrap="square" lIns="90000" tIns="92880" rIns="90000" bIns="45000" rtlCol="0" anchor="t">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800" dirty="0">
                <a:solidFill>
                  <a:schemeClr val="tx1"/>
                </a:solidFill>
                <a:latin typeface="Candara"/>
                <a:cs typeface="Lucida Sans Unicode"/>
              </a:rPr>
              <a:t>The Hazard leads to the Hazardous Situation</a:t>
            </a:r>
          </a:p>
        </p:txBody>
      </p:sp>
      <p:sp>
        <p:nvSpPr>
          <p:cNvPr id="5" name="TextBox 4">
            <a:extLst>
              <a:ext uri="{FF2B5EF4-FFF2-40B4-BE49-F238E27FC236}">
                <a16:creationId xmlns:a16="http://schemas.microsoft.com/office/drawing/2014/main" id="{1409C625-40CE-EFD8-769B-D8C723BF5BD2}"/>
              </a:ext>
            </a:extLst>
          </p:cNvPr>
          <p:cNvSpPr txBox="1"/>
          <p:nvPr/>
        </p:nvSpPr>
        <p:spPr bwMode="auto">
          <a:xfrm>
            <a:off x="7680176" y="1487876"/>
            <a:ext cx="4416892" cy="368456"/>
          </a:xfrm>
          <a:prstGeom prst="rect">
            <a:avLst/>
          </a:prstGeom>
          <a:solidFill>
            <a:srgbClr val="00CC99"/>
          </a:solidFill>
          <a:ln w="57150">
            <a:solidFill>
              <a:schemeClr val="tx1"/>
            </a:solidFill>
            <a:round/>
            <a:headEnd/>
            <a:tailEnd/>
          </a:ln>
        </p:spPr>
        <p:txBody>
          <a:bodyPr wrap="square" lIns="90000" tIns="92880" rIns="90000" bIns="45000" rtlCol="0" anchor="t">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800" dirty="0">
                <a:solidFill>
                  <a:schemeClr val="tx1"/>
                </a:solidFill>
                <a:latin typeface="Candara"/>
                <a:cs typeface="Lucida Sans Unicode"/>
              </a:rPr>
              <a:t>The Hazardous Situation may lead to Harm</a:t>
            </a:r>
          </a:p>
        </p:txBody>
      </p:sp>
      <p:pic>
        <p:nvPicPr>
          <p:cNvPr id="23" name="Picture 22">
            <a:extLst>
              <a:ext uri="{FF2B5EF4-FFF2-40B4-BE49-F238E27FC236}">
                <a16:creationId xmlns:a16="http://schemas.microsoft.com/office/drawing/2014/main" id="{C91A00A3-97F1-404B-AFC0-0ED21C009734}"/>
              </a:ext>
            </a:extLst>
          </p:cNvPr>
          <p:cNvPicPr>
            <a:picLocks noChangeAspect="1"/>
          </p:cNvPicPr>
          <p:nvPr/>
        </p:nvPicPr>
        <p:blipFill rotWithShape="1">
          <a:blip r:embed="rId5"/>
          <a:srcRect l="1410" b="5994"/>
          <a:stretch/>
        </p:blipFill>
        <p:spPr>
          <a:xfrm>
            <a:off x="0" y="5926777"/>
            <a:ext cx="3681155" cy="931223"/>
          </a:xfrm>
          <a:prstGeom prst="rect">
            <a:avLst/>
          </a:prstGeom>
        </p:spPr>
      </p:pic>
      <p:sp>
        <p:nvSpPr>
          <p:cNvPr id="2" name="Oval 1">
            <a:extLst>
              <a:ext uri="{FF2B5EF4-FFF2-40B4-BE49-F238E27FC236}">
                <a16:creationId xmlns:a16="http://schemas.microsoft.com/office/drawing/2014/main" id="{BD1DAC8F-6161-BEC1-A66A-505FF5482323}"/>
              </a:ext>
            </a:extLst>
          </p:cNvPr>
          <p:cNvSpPr/>
          <p:nvPr/>
        </p:nvSpPr>
        <p:spPr bwMode="auto">
          <a:xfrm rot="1229455">
            <a:off x="1400606" y="3079113"/>
            <a:ext cx="982252" cy="915369"/>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 name="Cylinder 3">
            <a:extLst>
              <a:ext uri="{FF2B5EF4-FFF2-40B4-BE49-F238E27FC236}">
                <a16:creationId xmlns:a16="http://schemas.microsoft.com/office/drawing/2014/main" id="{10C807B6-FE78-C5D2-56A0-781A4864D7BC}"/>
              </a:ext>
            </a:extLst>
          </p:cNvPr>
          <p:cNvSpPr/>
          <p:nvPr/>
        </p:nvSpPr>
        <p:spPr bwMode="auto">
          <a:xfrm rot="1229455">
            <a:off x="1991731" y="2996053"/>
            <a:ext cx="141514" cy="231913"/>
          </a:xfrm>
          <a:prstGeom prst="can">
            <a:avLst>
              <a:gd name="adj" fmla="val 0"/>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8" name="Connector: Curved 7">
            <a:extLst>
              <a:ext uri="{FF2B5EF4-FFF2-40B4-BE49-F238E27FC236}">
                <a16:creationId xmlns:a16="http://schemas.microsoft.com/office/drawing/2014/main" id="{AF7480DE-CB21-B82D-FC5B-1F27DA931833}"/>
              </a:ext>
            </a:extLst>
          </p:cNvPr>
          <p:cNvCxnSpPr>
            <a:cxnSpLocks/>
          </p:cNvCxnSpPr>
          <p:nvPr/>
        </p:nvCxnSpPr>
        <p:spPr bwMode="auto">
          <a:xfrm rot="6629455" flipH="1" flipV="1">
            <a:off x="2111709" y="2831126"/>
            <a:ext cx="232991" cy="148476"/>
          </a:xfrm>
          <a:prstGeom prst="curvedConnector3">
            <a:avLst>
              <a:gd name="adj1" fmla="val 35983"/>
            </a:avLst>
          </a:prstGeom>
          <a:solidFill>
            <a:srgbClr val="00B8FF"/>
          </a:solidFill>
          <a:ln w="57150" cap="flat" cmpd="sng" algn="ctr">
            <a:solidFill>
              <a:schemeClr val="tx1"/>
            </a:solidFill>
            <a:prstDash val="solid"/>
            <a:round/>
            <a:headEnd type="none" w="med" len="med"/>
            <a:tailEnd type="none" w="med" len="med"/>
          </a:ln>
          <a:effectLst/>
        </p:spPr>
      </p:cxnSp>
      <p:sp>
        <p:nvSpPr>
          <p:cNvPr id="14" name="Explosion: 14 Points 13">
            <a:extLst>
              <a:ext uri="{FF2B5EF4-FFF2-40B4-BE49-F238E27FC236}">
                <a16:creationId xmlns:a16="http://schemas.microsoft.com/office/drawing/2014/main" id="{026C3CDF-BC24-CA0D-3A4C-8AFC83850698}"/>
              </a:ext>
            </a:extLst>
          </p:cNvPr>
          <p:cNvSpPr/>
          <p:nvPr/>
        </p:nvSpPr>
        <p:spPr bwMode="auto">
          <a:xfrm rot="1229455" flipH="1">
            <a:off x="2331783" y="2671079"/>
            <a:ext cx="148477" cy="271713"/>
          </a:xfrm>
          <a:prstGeom prst="irregularSeal2">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nvGrpSpPr>
          <p:cNvPr id="31" name="Group 30">
            <a:extLst>
              <a:ext uri="{FF2B5EF4-FFF2-40B4-BE49-F238E27FC236}">
                <a16:creationId xmlns:a16="http://schemas.microsoft.com/office/drawing/2014/main" id="{1F6B2567-10D1-29FB-0326-087E1F4DE7ED}"/>
              </a:ext>
            </a:extLst>
          </p:cNvPr>
          <p:cNvGrpSpPr/>
          <p:nvPr/>
        </p:nvGrpSpPr>
        <p:grpSpPr>
          <a:xfrm>
            <a:off x="5198161" y="3273403"/>
            <a:ext cx="577501" cy="915369"/>
            <a:chOff x="1485956" y="2571677"/>
            <a:chExt cx="982252" cy="1457254"/>
          </a:xfrm>
        </p:grpSpPr>
        <p:sp>
          <p:nvSpPr>
            <p:cNvPr id="34" name="Oval 33">
              <a:extLst>
                <a:ext uri="{FF2B5EF4-FFF2-40B4-BE49-F238E27FC236}">
                  <a16:creationId xmlns:a16="http://schemas.microsoft.com/office/drawing/2014/main" id="{2EB43CBE-8712-665E-A800-CC464BA1DD28}"/>
                </a:ext>
              </a:extLst>
            </p:cNvPr>
            <p:cNvSpPr/>
            <p:nvPr/>
          </p:nvSpPr>
          <p:spPr bwMode="auto">
            <a:xfrm>
              <a:off x="1485956" y="3113562"/>
              <a:ext cx="982252" cy="915369"/>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5" name="Cylinder 34">
              <a:extLst>
                <a:ext uri="{FF2B5EF4-FFF2-40B4-BE49-F238E27FC236}">
                  <a16:creationId xmlns:a16="http://schemas.microsoft.com/office/drawing/2014/main" id="{7E8F6898-1909-0B6C-3ACE-4C37B49561F9}"/>
                </a:ext>
              </a:extLst>
            </p:cNvPr>
            <p:cNvSpPr/>
            <p:nvPr/>
          </p:nvSpPr>
          <p:spPr bwMode="auto">
            <a:xfrm>
              <a:off x="1917576" y="2997605"/>
              <a:ext cx="141514" cy="231913"/>
            </a:xfrm>
            <a:prstGeom prst="can">
              <a:avLst>
                <a:gd name="adj" fmla="val 0"/>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36" name="Connector: Curved 35">
              <a:extLst>
                <a:ext uri="{FF2B5EF4-FFF2-40B4-BE49-F238E27FC236}">
                  <a16:creationId xmlns:a16="http://schemas.microsoft.com/office/drawing/2014/main" id="{8F0C6D0A-5774-EB22-145D-04DCD0400C82}"/>
                </a:ext>
              </a:extLst>
            </p:cNvPr>
            <p:cNvCxnSpPr>
              <a:cxnSpLocks/>
            </p:cNvCxnSpPr>
            <p:nvPr/>
          </p:nvCxnSpPr>
          <p:spPr bwMode="auto">
            <a:xfrm rot="5400000" flipH="1" flipV="1">
              <a:off x="1954731" y="2787742"/>
              <a:ext cx="232991" cy="148476"/>
            </a:xfrm>
            <a:prstGeom prst="curvedConnector3">
              <a:avLst>
                <a:gd name="adj1" fmla="val 35983"/>
              </a:avLst>
            </a:prstGeom>
            <a:solidFill>
              <a:srgbClr val="00B8FF"/>
            </a:solidFill>
            <a:ln w="57150" cap="flat" cmpd="sng" algn="ctr">
              <a:solidFill>
                <a:schemeClr val="tx1"/>
              </a:solidFill>
              <a:prstDash val="solid"/>
              <a:round/>
              <a:headEnd type="none" w="med" len="med"/>
              <a:tailEnd type="none" w="med" len="med"/>
            </a:ln>
            <a:effectLst/>
          </p:spPr>
        </p:cxnSp>
        <p:sp>
          <p:nvSpPr>
            <p:cNvPr id="37" name="Explosion: 14 Points 36">
              <a:extLst>
                <a:ext uri="{FF2B5EF4-FFF2-40B4-BE49-F238E27FC236}">
                  <a16:creationId xmlns:a16="http://schemas.microsoft.com/office/drawing/2014/main" id="{64FF3DA0-2988-D919-A57F-1B6B62A94752}"/>
                </a:ext>
              </a:extLst>
            </p:cNvPr>
            <p:cNvSpPr/>
            <p:nvPr/>
          </p:nvSpPr>
          <p:spPr bwMode="auto">
            <a:xfrm flipH="1">
              <a:off x="2129098" y="2571677"/>
              <a:ext cx="148477" cy="271713"/>
            </a:xfrm>
            <a:prstGeom prst="irregularSeal2">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sp>
        <p:nvSpPr>
          <p:cNvPr id="27" name="Explosion: 8 Points 26">
            <a:extLst>
              <a:ext uri="{FF2B5EF4-FFF2-40B4-BE49-F238E27FC236}">
                <a16:creationId xmlns:a16="http://schemas.microsoft.com/office/drawing/2014/main" id="{84418DE9-6A18-C874-45EF-5DA22F2D45F6}"/>
              </a:ext>
            </a:extLst>
          </p:cNvPr>
          <p:cNvSpPr/>
          <p:nvPr/>
        </p:nvSpPr>
        <p:spPr bwMode="auto">
          <a:xfrm flipH="1">
            <a:off x="5231956" y="2591819"/>
            <a:ext cx="1256211" cy="1582964"/>
          </a:xfrm>
          <a:prstGeom prst="irregularSeal1">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nvGrpSpPr>
          <p:cNvPr id="62" name="Group 61">
            <a:extLst>
              <a:ext uri="{FF2B5EF4-FFF2-40B4-BE49-F238E27FC236}">
                <a16:creationId xmlns:a16="http://schemas.microsoft.com/office/drawing/2014/main" id="{D72C1C08-F656-4AB1-F4D9-0C64DCD7E4CC}"/>
              </a:ext>
            </a:extLst>
          </p:cNvPr>
          <p:cNvGrpSpPr/>
          <p:nvPr/>
        </p:nvGrpSpPr>
        <p:grpSpPr>
          <a:xfrm>
            <a:off x="6594717" y="2620056"/>
            <a:ext cx="806695" cy="1582964"/>
            <a:chOff x="1670086" y="2204864"/>
            <a:chExt cx="1448052" cy="2592288"/>
          </a:xfrm>
        </p:grpSpPr>
        <p:sp>
          <p:nvSpPr>
            <p:cNvPr id="63" name="Cylinder 62">
              <a:extLst>
                <a:ext uri="{FF2B5EF4-FFF2-40B4-BE49-F238E27FC236}">
                  <a16:creationId xmlns:a16="http://schemas.microsoft.com/office/drawing/2014/main" id="{6C8E7263-7270-5652-9963-6C1B5C6D4830}"/>
                </a:ext>
              </a:extLst>
            </p:cNvPr>
            <p:cNvSpPr/>
            <p:nvPr/>
          </p:nvSpPr>
          <p:spPr bwMode="auto">
            <a:xfrm rot="3256461">
              <a:off x="1867936" y="2663638"/>
              <a:ext cx="187213" cy="582914"/>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64" name="Cylinder 63">
              <a:extLst>
                <a:ext uri="{FF2B5EF4-FFF2-40B4-BE49-F238E27FC236}">
                  <a16:creationId xmlns:a16="http://schemas.microsoft.com/office/drawing/2014/main" id="{358CBC62-E6EB-C4B2-2764-CDBBBC99EBA2}"/>
                </a:ext>
              </a:extLst>
            </p:cNvPr>
            <p:cNvSpPr/>
            <p:nvPr/>
          </p:nvSpPr>
          <p:spPr bwMode="auto">
            <a:xfrm rot="10800000">
              <a:off x="2063550" y="3429000"/>
              <a:ext cx="288033" cy="1368152"/>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5" name="Cylinder 64">
              <a:extLst>
                <a:ext uri="{FF2B5EF4-FFF2-40B4-BE49-F238E27FC236}">
                  <a16:creationId xmlns:a16="http://schemas.microsoft.com/office/drawing/2014/main" id="{61BD2234-EA3E-7710-63DB-A17B2A66BA20}"/>
                </a:ext>
              </a:extLst>
            </p:cNvPr>
            <p:cNvSpPr/>
            <p:nvPr/>
          </p:nvSpPr>
          <p:spPr bwMode="auto">
            <a:xfrm rot="10800000">
              <a:off x="2481906" y="3429000"/>
              <a:ext cx="288033" cy="1368152"/>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6" name="Rectangle: Rounded Corners 65">
              <a:extLst>
                <a:ext uri="{FF2B5EF4-FFF2-40B4-BE49-F238E27FC236}">
                  <a16:creationId xmlns:a16="http://schemas.microsoft.com/office/drawing/2014/main" id="{A9E532F1-A940-8475-9D90-0BF78BEAD0BC}"/>
                </a:ext>
              </a:extLst>
            </p:cNvPr>
            <p:cNvSpPr/>
            <p:nvPr/>
          </p:nvSpPr>
          <p:spPr bwMode="auto">
            <a:xfrm>
              <a:off x="2063551" y="2708920"/>
              <a:ext cx="706388" cy="1008112"/>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7" name="Cylinder 66">
              <a:extLst>
                <a:ext uri="{FF2B5EF4-FFF2-40B4-BE49-F238E27FC236}">
                  <a16:creationId xmlns:a16="http://schemas.microsoft.com/office/drawing/2014/main" id="{809BFB8B-E548-3231-3689-1AA2056FC695}"/>
                </a:ext>
              </a:extLst>
            </p:cNvPr>
            <p:cNvSpPr/>
            <p:nvPr/>
          </p:nvSpPr>
          <p:spPr bwMode="auto">
            <a:xfrm rot="8581408">
              <a:off x="2729786" y="2689398"/>
              <a:ext cx="187213" cy="582914"/>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8" name="Cylinder 67">
              <a:extLst>
                <a:ext uri="{FF2B5EF4-FFF2-40B4-BE49-F238E27FC236}">
                  <a16:creationId xmlns:a16="http://schemas.microsoft.com/office/drawing/2014/main" id="{C4A22C47-5267-8125-119C-6F28F8C2D242}"/>
                </a:ext>
              </a:extLst>
            </p:cNvPr>
            <p:cNvSpPr/>
            <p:nvPr/>
          </p:nvSpPr>
          <p:spPr bwMode="auto">
            <a:xfrm rot="9603017">
              <a:off x="2917099" y="3083206"/>
              <a:ext cx="201039" cy="429629"/>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9" name="Cylinder 68">
              <a:extLst>
                <a:ext uri="{FF2B5EF4-FFF2-40B4-BE49-F238E27FC236}">
                  <a16:creationId xmlns:a16="http://schemas.microsoft.com/office/drawing/2014/main" id="{3D1D3681-CB1C-949D-B383-D5956A7D24FB}"/>
                </a:ext>
              </a:extLst>
            </p:cNvPr>
            <p:cNvSpPr/>
            <p:nvPr/>
          </p:nvSpPr>
          <p:spPr bwMode="auto">
            <a:xfrm rot="7252950">
              <a:off x="1851063" y="2922595"/>
              <a:ext cx="201039" cy="429627"/>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0" name="Oval 69">
              <a:extLst>
                <a:ext uri="{FF2B5EF4-FFF2-40B4-BE49-F238E27FC236}">
                  <a16:creationId xmlns:a16="http://schemas.microsoft.com/office/drawing/2014/main" id="{5BFC6419-BD6D-5CC2-356F-46DE27417F54}"/>
                </a:ext>
              </a:extLst>
            </p:cNvPr>
            <p:cNvSpPr/>
            <p:nvPr/>
          </p:nvSpPr>
          <p:spPr bwMode="auto">
            <a:xfrm>
              <a:off x="2164717" y="2204864"/>
              <a:ext cx="504056" cy="50405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grpSp>
        <p:nvGrpSpPr>
          <p:cNvPr id="71" name="Group 70">
            <a:extLst>
              <a:ext uri="{FF2B5EF4-FFF2-40B4-BE49-F238E27FC236}">
                <a16:creationId xmlns:a16="http://schemas.microsoft.com/office/drawing/2014/main" id="{2726F7D8-7854-A0DD-1276-8298D74E56D6}"/>
              </a:ext>
            </a:extLst>
          </p:cNvPr>
          <p:cNvGrpSpPr/>
          <p:nvPr/>
        </p:nvGrpSpPr>
        <p:grpSpPr>
          <a:xfrm>
            <a:off x="9791217" y="2421718"/>
            <a:ext cx="1445839" cy="2260271"/>
            <a:chOff x="1682360" y="1742321"/>
            <a:chExt cx="1863519" cy="3054831"/>
          </a:xfrm>
        </p:grpSpPr>
        <p:sp>
          <p:nvSpPr>
            <p:cNvPr id="72" name="Explosion: 8 Points 71">
              <a:extLst>
                <a:ext uri="{FF2B5EF4-FFF2-40B4-BE49-F238E27FC236}">
                  <a16:creationId xmlns:a16="http://schemas.microsoft.com/office/drawing/2014/main" id="{C177E0D7-3C2E-94EB-7AC9-8A0E34438113}"/>
                </a:ext>
              </a:extLst>
            </p:cNvPr>
            <p:cNvSpPr/>
            <p:nvPr/>
          </p:nvSpPr>
          <p:spPr bwMode="auto">
            <a:xfrm>
              <a:off x="1905844" y="1800324"/>
              <a:ext cx="576061" cy="576064"/>
            </a:xfrm>
            <a:prstGeom prst="irregularSeal1">
              <a:avLst/>
            </a:prstGeom>
            <a:solidFill>
              <a:schemeClr val="bg1"/>
            </a:solidFill>
            <a:ln w="57150"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3" name="Cylinder 72">
              <a:extLst>
                <a:ext uri="{FF2B5EF4-FFF2-40B4-BE49-F238E27FC236}">
                  <a16:creationId xmlns:a16="http://schemas.microsoft.com/office/drawing/2014/main" id="{5F1E1AD7-C84C-63BD-7538-582B8D43CD18}"/>
                </a:ext>
              </a:extLst>
            </p:cNvPr>
            <p:cNvSpPr/>
            <p:nvPr/>
          </p:nvSpPr>
          <p:spPr bwMode="auto">
            <a:xfrm rot="7773315">
              <a:off x="1880210" y="2393554"/>
              <a:ext cx="187213" cy="582914"/>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4" name="Cylinder 73">
              <a:extLst>
                <a:ext uri="{FF2B5EF4-FFF2-40B4-BE49-F238E27FC236}">
                  <a16:creationId xmlns:a16="http://schemas.microsoft.com/office/drawing/2014/main" id="{D2A38459-B018-9B0C-43C0-4E94BAE962BE}"/>
                </a:ext>
              </a:extLst>
            </p:cNvPr>
            <p:cNvSpPr/>
            <p:nvPr/>
          </p:nvSpPr>
          <p:spPr bwMode="auto">
            <a:xfrm rot="10800000">
              <a:off x="2063550" y="3429000"/>
              <a:ext cx="288033" cy="1368152"/>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5" name="Cylinder 74">
              <a:extLst>
                <a:ext uri="{FF2B5EF4-FFF2-40B4-BE49-F238E27FC236}">
                  <a16:creationId xmlns:a16="http://schemas.microsoft.com/office/drawing/2014/main" id="{93293C51-A691-6207-FA1D-FBDEDE061245}"/>
                </a:ext>
              </a:extLst>
            </p:cNvPr>
            <p:cNvSpPr/>
            <p:nvPr/>
          </p:nvSpPr>
          <p:spPr bwMode="auto">
            <a:xfrm rot="10800000">
              <a:off x="2481906" y="3429000"/>
              <a:ext cx="288033" cy="1368152"/>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6" name="Rectangle: Rounded Corners 75">
              <a:extLst>
                <a:ext uri="{FF2B5EF4-FFF2-40B4-BE49-F238E27FC236}">
                  <a16:creationId xmlns:a16="http://schemas.microsoft.com/office/drawing/2014/main" id="{4A301FBB-3B4A-41E1-68A3-BD498250DFA8}"/>
                </a:ext>
              </a:extLst>
            </p:cNvPr>
            <p:cNvSpPr/>
            <p:nvPr/>
          </p:nvSpPr>
          <p:spPr bwMode="auto">
            <a:xfrm>
              <a:off x="2063551" y="2708920"/>
              <a:ext cx="706388" cy="1008112"/>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7" name="Cylinder 76">
              <a:extLst>
                <a:ext uri="{FF2B5EF4-FFF2-40B4-BE49-F238E27FC236}">
                  <a16:creationId xmlns:a16="http://schemas.microsoft.com/office/drawing/2014/main" id="{DFEF96CA-6A71-4BE9-4056-2F52E344D91C}"/>
                </a:ext>
              </a:extLst>
            </p:cNvPr>
            <p:cNvSpPr/>
            <p:nvPr/>
          </p:nvSpPr>
          <p:spPr bwMode="auto">
            <a:xfrm rot="8581408">
              <a:off x="2729786" y="2689398"/>
              <a:ext cx="187213" cy="582914"/>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8" name="Cylinder 77">
              <a:extLst>
                <a:ext uri="{FF2B5EF4-FFF2-40B4-BE49-F238E27FC236}">
                  <a16:creationId xmlns:a16="http://schemas.microsoft.com/office/drawing/2014/main" id="{F2044505-2487-CB5E-AF9D-DB5ED6832CD4}"/>
                </a:ext>
              </a:extLst>
            </p:cNvPr>
            <p:cNvSpPr/>
            <p:nvPr/>
          </p:nvSpPr>
          <p:spPr bwMode="auto">
            <a:xfrm rot="9603017">
              <a:off x="2892444" y="3085694"/>
              <a:ext cx="201039" cy="429628"/>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9" name="Cylinder 78">
              <a:extLst>
                <a:ext uri="{FF2B5EF4-FFF2-40B4-BE49-F238E27FC236}">
                  <a16:creationId xmlns:a16="http://schemas.microsoft.com/office/drawing/2014/main" id="{EFA63163-242A-B917-D4FA-8D016EDB8BC9}"/>
                </a:ext>
              </a:extLst>
            </p:cNvPr>
            <p:cNvSpPr/>
            <p:nvPr/>
          </p:nvSpPr>
          <p:spPr bwMode="auto">
            <a:xfrm rot="3573918">
              <a:off x="1873296" y="2242076"/>
              <a:ext cx="201039" cy="429628"/>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80" name="Oval 79">
              <a:extLst>
                <a:ext uri="{FF2B5EF4-FFF2-40B4-BE49-F238E27FC236}">
                  <a16:creationId xmlns:a16="http://schemas.microsoft.com/office/drawing/2014/main" id="{47F0B861-A1E1-2CD2-6B70-5817A5A103A8}"/>
                </a:ext>
              </a:extLst>
            </p:cNvPr>
            <p:cNvSpPr/>
            <p:nvPr/>
          </p:nvSpPr>
          <p:spPr bwMode="auto">
            <a:xfrm>
              <a:off x="2164717" y="2204864"/>
              <a:ext cx="504056" cy="50405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nvGrpSpPr>
            <p:cNvPr id="81" name="Group 80">
              <a:extLst>
                <a:ext uri="{FF2B5EF4-FFF2-40B4-BE49-F238E27FC236}">
                  <a16:creationId xmlns:a16="http://schemas.microsoft.com/office/drawing/2014/main" id="{FCAF11C3-6895-CB0F-483E-E7873078F6E2}"/>
                </a:ext>
              </a:extLst>
            </p:cNvPr>
            <p:cNvGrpSpPr/>
            <p:nvPr/>
          </p:nvGrpSpPr>
          <p:grpSpPr>
            <a:xfrm>
              <a:off x="2769939" y="1742321"/>
              <a:ext cx="775940" cy="733691"/>
              <a:chOff x="3658327" y="3926163"/>
              <a:chExt cx="775940" cy="733691"/>
            </a:xfrm>
          </p:grpSpPr>
          <p:sp>
            <p:nvSpPr>
              <p:cNvPr id="82" name="Oval 81">
                <a:extLst>
                  <a:ext uri="{FF2B5EF4-FFF2-40B4-BE49-F238E27FC236}">
                    <a16:creationId xmlns:a16="http://schemas.microsoft.com/office/drawing/2014/main" id="{6EA90D0C-9189-5DA6-D30B-745DDD785284}"/>
                  </a:ext>
                </a:extLst>
              </p:cNvPr>
              <p:cNvSpPr/>
              <p:nvPr/>
            </p:nvSpPr>
            <p:spPr bwMode="auto">
              <a:xfrm>
                <a:off x="3658327" y="3926163"/>
                <a:ext cx="775940" cy="733691"/>
              </a:xfrm>
              <a:prstGeom prst="ellipse">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83" name="Plus Sign 82">
                <a:extLst>
                  <a:ext uri="{FF2B5EF4-FFF2-40B4-BE49-F238E27FC236}">
                    <a16:creationId xmlns:a16="http://schemas.microsoft.com/office/drawing/2014/main" id="{73F3D54B-2072-16B6-95E0-46AA16273284}"/>
                  </a:ext>
                </a:extLst>
              </p:cNvPr>
              <p:cNvSpPr/>
              <p:nvPr/>
            </p:nvSpPr>
            <p:spPr bwMode="auto">
              <a:xfrm>
                <a:off x="3735884" y="4000221"/>
                <a:ext cx="631924" cy="544934"/>
              </a:xfrm>
              <a:prstGeom prst="mathPlus">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grpSp>
      </p:grpSp>
    </p:spTree>
    <p:extLst>
      <p:ext uri="{BB962C8B-B14F-4D97-AF65-F5344CB8AC3E}">
        <p14:creationId xmlns:p14="http://schemas.microsoft.com/office/powerpoint/2010/main" val="4217608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64AC22-E164-04FD-FC3A-E27FE7742680}"/>
              </a:ext>
            </a:extLst>
          </p:cNvPr>
          <p:cNvSpPr>
            <a:spLocks noGrp="1"/>
          </p:cNvSpPr>
          <p:nvPr>
            <p:ph type="title"/>
          </p:nvPr>
        </p:nvSpPr>
        <p:spPr>
          <a:xfrm>
            <a:off x="3719736" y="195545"/>
            <a:ext cx="8568952" cy="740240"/>
          </a:xfrm>
        </p:spPr>
        <p:txBody>
          <a:bodyPr/>
          <a:lstStyle/>
          <a:p>
            <a:pPr lvl="2"/>
            <a:r>
              <a:rPr lang="en-US" sz="2800" dirty="0">
                <a:latin typeface="Candara"/>
                <a:cs typeface="Lucida Sans Unicode"/>
              </a:rPr>
              <a:t>Hazards and Risks are not the same...</a:t>
            </a:r>
            <a:br>
              <a:rPr lang="en-US" sz="2800" dirty="0">
                <a:latin typeface="Candara"/>
                <a:cs typeface="Lucida Sans Unicode"/>
              </a:rPr>
            </a:br>
            <a:r>
              <a:rPr lang="en-US" sz="2800" b="0" dirty="0">
                <a:solidFill>
                  <a:schemeClr val="tx1"/>
                </a:solidFill>
                <a:latin typeface="Candara"/>
                <a:cs typeface="Lucida Sans Unicode"/>
              </a:rPr>
              <a:t>Consider this Pharmaceutical Risk Scenario</a:t>
            </a:r>
            <a:endParaRPr lang="en-US" sz="2800" dirty="0">
              <a:solidFill>
                <a:schemeClr val="tx1"/>
              </a:solidFill>
            </a:endParaRPr>
          </a:p>
        </p:txBody>
      </p:sp>
      <p:pic>
        <p:nvPicPr>
          <p:cNvPr id="27" name="Graphic 12" descr="Arrow: Clockwise curve with solid fill">
            <a:extLst>
              <a:ext uri="{FF2B5EF4-FFF2-40B4-BE49-F238E27FC236}">
                <a16:creationId xmlns:a16="http://schemas.microsoft.com/office/drawing/2014/main" id="{8D067EAA-1BBF-1BBD-3426-2CBEEDBFB2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6154926">
            <a:off x="5768772" y="2110231"/>
            <a:ext cx="1270136" cy="2197095"/>
          </a:xfrm>
          <a:prstGeom prst="rect">
            <a:avLst/>
          </a:prstGeom>
        </p:spPr>
      </p:pic>
      <p:sp>
        <p:nvSpPr>
          <p:cNvPr id="28" name="TextBox 27">
            <a:extLst>
              <a:ext uri="{FF2B5EF4-FFF2-40B4-BE49-F238E27FC236}">
                <a16:creationId xmlns:a16="http://schemas.microsoft.com/office/drawing/2014/main" id="{5E70CD56-E980-15FF-8142-094FD8EC770D}"/>
              </a:ext>
            </a:extLst>
          </p:cNvPr>
          <p:cNvSpPr txBox="1"/>
          <p:nvPr/>
        </p:nvSpPr>
        <p:spPr bwMode="auto">
          <a:xfrm>
            <a:off x="1084687" y="3404694"/>
            <a:ext cx="2342489" cy="1626319"/>
          </a:xfrm>
          <a:prstGeom prst="rect">
            <a:avLst/>
          </a:prstGeom>
          <a:solidFill>
            <a:srgbClr val="0070C0"/>
          </a:solidFill>
          <a:ln w="28575">
            <a:solidFill>
              <a:schemeClr val="tx1"/>
            </a:solid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500" u="sng" dirty="0">
                <a:latin typeface="Arial"/>
                <a:cs typeface="Arial"/>
              </a:rPr>
              <a:t>Hazard</a:t>
            </a:r>
            <a:r>
              <a:rPr lang="en-US" sz="1500" dirty="0">
                <a:latin typeface="Arial"/>
                <a:cs typeface="Arial"/>
              </a:rPr>
              <a:t>: </a:t>
            </a:r>
            <a:endParaRPr lang="en-US" sz="1500" dirty="0"/>
          </a:p>
          <a:p>
            <a:pPr algn="ctr">
              <a:lnSpc>
                <a:spcPct val="81000"/>
              </a:lnSpc>
              <a:tabLst>
                <a:tab pos="678656" algn="l"/>
                <a:tab pos="1357313" algn="l"/>
                <a:tab pos="2035969" algn="l"/>
                <a:tab pos="2714625" algn="l"/>
                <a:tab pos="3393281" algn="l"/>
                <a:tab pos="4071938" algn="l"/>
                <a:tab pos="4750594" algn="l"/>
                <a:tab pos="5429250" algn="l"/>
              </a:tabLst>
            </a:pPr>
            <a:endParaRPr lang="en-US" sz="1500" dirty="0">
              <a:latin typeface="Arial"/>
              <a:cs typeface="Aria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500" dirty="0">
                <a:latin typeface="Arial"/>
                <a:cs typeface="Arial"/>
              </a:rPr>
              <a:t>Biological contamination of the drug product is the potential source of harm (hazard) that can impact patient health</a:t>
            </a:r>
            <a:endParaRPr lang="en-US" sz="1500" dirty="0">
              <a:latin typeface="Arial"/>
            </a:endParaRPr>
          </a:p>
        </p:txBody>
      </p:sp>
      <p:sp>
        <p:nvSpPr>
          <p:cNvPr id="29" name="TextBox 28">
            <a:extLst>
              <a:ext uri="{FF2B5EF4-FFF2-40B4-BE49-F238E27FC236}">
                <a16:creationId xmlns:a16="http://schemas.microsoft.com/office/drawing/2014/main" id="{FD29FDB2-39E7-5AC5-07F5-89DA39C7D014}"/>
              </a:ext>
            </a:extLst>
          </p:cNvPr>
          <p:cNvSpPr txBox="1"/>
          <p:nvPr/>
        </p:nvSpPr>
        <p:spPr bwMode="auto">
          <a:xfrm>
            <a:off x="5015366" y="1282559"/>
            <a:ext cx="2914387" cy="1065276"/>
          </a:xfrm>
          <a:prstGeom prst="rect">
            <a:avLst/>
          </a:prstGeom>
          <a:solidFill>
            <a:srgbClr val="00CC99"/>
          </a:solidFill>
          <a:ln w="28575">
            <a:solidFill>
              <a:schemeClr val="tx1"/>
            </a:solid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500" u="sng" dirty="0">
                <a:solidFill>
                  <a:schemeClr val="tx1"/>
                </a:solidFill>
                <a:latin typeface="Arial"/>
                <a:cs typeface="Arial"/>
              </a:rPr>
              <a:t>Hazardous Situation:</a:t>
            </a:r>
            <a:endParaRPr lang="en-US" sz="1500" dirty="0">
              <a:solidFill>
                <a:schemeClr val="tx1"/>
              </a:solidFill>
            </a:endParaRPr>
          </a:p>
          <a:p>
            <a:pPr algn="ctr">
              <a:lnSpc>
                <a:spcPct val="81000"/>
              </a:lnSpc>
              <a:tabLst>
                <a:tab pos="678656" algn="l"/>
                <a:tab pos="1357313" algn="l"/>
                <a:tab pos="2035969" algn="l"/>
                <a:tab pos="2714625" algn="l"/>
                <a:tab pos="3393281" algn="l"/>
                <a:tab pos="4071938" algn="l"/>
                <a:tab pos="4750594" algn="l"/>
                <a:tab pos="5429250" algn="l"/>
              </a:tabLst>
            </a:pPr>
            <a:endParaRPr lang="en-US" sz="1500" dirty="0">
              <a:solidFill>
                <a:schemeClr val="tx1"/>
              </a:solidFil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500" dirty="0">
                <a:solidFill>
                  <a:schemeClr val="tx1"/>
                </a:solidFill>
                <a:latin typeface="Arial"/>
                <a:cs typeface="Arial"/>
              </a:rPr>
              <a:t>Injection of medicine with biological contamination into the patient</a:t>
            </a:r>
            <a:endParaRPr lang="en-US" sz="1500" dirty="0">
              <a:solidFill>
                <a:schemeClr val="tx1"/>
              </a:solidFill>
            </a:endParaRPr>
          </a:p>
        </p:txBody>
      </p:sp>
      <p:sp>
        <p:nvSpPr>
          <p:cNvPr id="30" name="TextBox 29">
            <a:extLst>
              <a:ext uri="{FF2B5EF4-FFF2-40B4-BE49-F238E27FC236}">
                <a16:creationId xmlns:a16="http://schemas.microsoft.com/office/drawing/2014/main" id="{9FC0CC90-598A-2DAA-A645-1108A2ACB0A5}"/>
              </a:ext>
            </a:extLst>
          </p:cNvPr>
          <p:cNvSpPr txBox="1"/>
          <p:nvPr/>
        </p:nvSpPr>
        <p:spPr bwMode="auto">
          <a:xfrm>
            <a:off x="5013883" y="4000221"/>
            <a:ext cx="2985607" cy="1813294"/>
          </a:xfrm>
          <a:prstGeom prst="rect">
            <a:avLst/>
          </a:prstGeom>
          <a:solidFill>
            <a:srgbClr val="FFC000"/>
          </a:solidFill>
          <a:ln w="28575">
            <a:solidFill>
              <a:schemeClr val="tx1"/>
            </a:solid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500" u="sng" dirty="0">
                <a:solidFill>
                  <a:schemeClr val="tx1"/>
                </a:solidFill>
                <a:latin typeface="Arial"/>
                <a:cs typeface="Arial"/>
              </a:rPr>
              <a:t>Risk</a:t>
            </a:r>
            <a:r>
              <a:rPr lang="en-US" sz="1500" dirty="0">
                <a:solidFill>
                  <a:schemeClr val="tx1"/>
                </a:solidFill>
                <a:latin typeface="Arial"/>
                <a:cs typeface="Arial"/>
              </a:rPr>
              <a:t>: </a:t>
            </a:r>
            <a:endParaRPr lang="en-US" sz="1500" dirty="0">
              <a:solidFill>
                <a:schemeClr val="tx1"/>
              </a:solidFill>
            </a:endParaRPr>
          </a:p>
          <a:p>
            <a:pPr algn="ctr">
              <a:lnSpc>
                <a:spcPct val="81000"/>
              </a:lnSpc>
              <a:tabLst>
                <a:tab pos="678656" algn="l"/>
                <a:tab pos="1357313" algn="l"/>
                <a:tab pos="2035969" algn="l"/>
                <a:tab pos="2714625" algn="l"/>
                <a:tab pos="3393281" algn="l"/>
                <a:tab pos="4071938" algn="l"/>
                <a:tab pos="4750594" algn="l"/>
                <a:tab pos="5429250" algn="l"/>
              </a:tabLst>
            </a:pPr>
            <a:endParaRPr lang="en-US" sz="1500" b="0" dirty="0">
              <a:solidFill>
                <a:schemeClr val="tx1"/>
              </a:solidFill>
              <a:latin typeface="Arial"/>
              <a:cs typeface="Aria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500" dirty="0">
                <a:solidFill>
                  <a:schemeClr val="tx1"/>
                </a:solidFill>
                <a:latin typeface="Arial"/>
                <a:cs typeface="Arial"/>
              </a:rPr>
              <a:t>The combination of probability of occurrence of patient harm by injection of medicine with biological contamination into the patient  (hazardous situation) </a:t>
            </a:r>
          </a:p>
          <a:p>
            <a:pPr algn="ctr">
              <a:lnSpc>
                <a:spcPct val="81000"/>
              </a:lnSpc>
              <a:tabLst>
                <a:tab pos="678656" algn="l"/>
                <a:tab pos="1357313" algn="l"/>
                <a:tab pos="2035969" algn="l"/>
                <a:tab pos="2714625" algn="l"/>
                <a:tab pos="3393281" algn="l"/>
                <a:tab pos="4071938" algn="l"/>
                <a:tab pos="4750594" algn="l"/>
                <a:tab pos="5429250" algn="l"/>
              </a:tabLst>
            </a:pPr>
            <a:r>
              <a:rPr lang="en-US" sz="1500" dirty="0">
                <a:solidFill>
                  <a:schemeClr val="tx1"/>
                </a:solidFill>
                <a:latin typeface="Arial"/>
                <a:cs typeface="Arial"/>
              </a:rPr>
              <a:t>and the severity of that harm</a:t>
            </a:r>
            <a:endParaRPr lang="en-US" sz="1500" dirty="0">
              <a:solidFill>
                <a:schemeClr val="tx1"/>
              </a:solidFill>
              <a:cs typeface="Arial"/>
            </a:endParaRPr>
          </a:p>
        </p:txBody>
      </p:sp>
      <p:sp>
        <p:nvSpPr>
          <p:cNvPr id="33" name="TextBox 32">
            <a:extLst>
              <a:ext uri="{FF2B5EF4-FFF2-40B4-BE49-F238E27FC236}">
                <a16:creationId xmlns:a16="http://schemas.microsoft.com/office/drawing/2014/main" id="{BE661E0C-3F32-9616-83A6-AF3E46F5C11F}"/>
              </a:ext>
            </a:extLst>
          </p:cNvPr>
          <p:cNvSpPr txBox="1"/>
          <p:nvPr/>
        </p:nvSpPr>
        <p:spPr bwMode="auto">
          <a:xfrm>
            <a:off x="8873507" y="4545155"/>
            <a:ext cx="2571750" cy="2000268"/>
          </a:xfrm>
          <a:prstGeom prst="rect">
            <a:avLst/>
          </a:prstGeom>
          <a:solidFill>
            <a:srgbClr val="0070C0"/>
          </a:solidFill>
          <a:ln w="28575">
            <a:solidFill>
              <a:schemeClr val="tx1"/>
            </a:solid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ctr">
              <a:lnSpc>
                <a:spcPct val="81000"/>
              </a:lnSpc>
              <a:tabLst>
                <a:tab pos="678656" algn="l"/>
                <a:tab pos="1357313" algn="l"/>
                <a:tab pos="2035969" algn="l"/>
                <a:tab pos="2714625" algn="l"/>
                <a:tab pos="3393281" algn="l"/>
                <a:tab pos="4071938" algn="l"/>
                <a:tab pos="4750594" algn="l"/>
                <a:tab pos="5429250" algn="l"/>
              </a:tabLst>
            </a:pPr>
            <a:r>
              <a:rPr lang="en-US" sz="1500" u="sng" dirty="0">
                <a:latin typeface="+mn-lt"/>
                <a:cs typeface="Arial"/>
              </a:rPr>
              <a:t>Harm</a:t>
            </a:r>
            <a:r>
              <a:rPr lang="en-US" sz="1500" dirty="0">
                <a:latin typeface="+mn-lt"/>
                <a:cs typeface="Arial"/>
              </a:rPr>
              <a:t> </a:t>
            </a:r>
          </a:p>
          <a:p>
            <a:pPr algn="ctr">
              <a:lnSpc>
                <a:spcPct val="81000"/>
              </a:lnSpc>
              <a:tabLst>
                <a:tab pos="678656" algn="l"/>
                <a:tab pos="1357313" algn="l"/>
                <a:tab pos="2035969" algn="l"/>
                <a:tab pos="2714625" algn="l"/>
                <a:tab pos="3393281" algn="l"/>
                <a:tab pos="4071938" algn="l"/>
                <a:tab pos="4750594" algn="l"/>
                <a:tab pos="5429250" algn="l"/>
              </a:tabLst>
            </a:pPr>
            <a:endParaRPr lang="en-US" sz="1500" dirty="0">
              <a:latin typeface="+mn-lt"/>
              <a:cs typeface="Aria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500" dirty="0">
                <a:latin typeface="+mn-lt"/>
                <a:cs typeface="Arial"/>
              </a:rPr>
              <a:t>Illness (potentially severe) or even death​ of the patient </a:t>
            </a:r>
          </a:p>
          <a:p>
            <a:pPr algn="ctr">
              <a:lnSpc>
                <a:spcPct val="81000"/>
              </a:lnSpc>
              <a:tabLst>
                <a:tab pos="678656" algn="l"/>
                <a:tab pos="1357313" algn="l"/>
                <a:tab pos="2035969" algn="l"/>
                <a:tab pos="2714625" algn="l"/>
                <a:tab pos="3393281" algn="l"/>
                <a:tab pos="4071938" algn="l"/>
                <a:tab pos="4750594" algn="l"/>
                <a:tab pos="5429250" algn="l"/>
              </a:tabLst>
            </a:pPr>
            <a:endParaRPr lang="en-US" sz="1500" dirty="0">
              <a:latin typeface="+mn-lt"/>
              <a:cs typeface="Arial"/>
            </a:endParaRPr>
          </a:p>
          <a:p>
            <a:pPr algn="ctr">
              <a:lnSpc>
                <a:spcPct val="81000"/>
              </a:lnSpc>
              <a:tabLst>
                <a:tab pos="678656" algn="l"/>
                <a:tab pos="1357313" algn="l"/>
                <a:tab pos="2035969" algn="l"/>
                <a:tab pos="2714625" algn="l"/>
                <a:tab pos="3393281" algn="l"/>
                <a:tab pos="4071938" algn="l"/>
                <a:tab pos="4750594" algn="l"/>
                <a:tab pos="5429250" algn="l"/>
              </a:tabLst>
            </a:pPr>
            <a:r>
              <a:rPr lang="en-US" sz="1500" dirty="0">
                <a:latin typeface="+mn-lt"/>
                <a:cs typeface="Arial"/>
              </a:rPr>
              <a:t>Damage to health caused by patient exposure to medicine with biological contamination</a:t>
            </a:r>
            <a:endParaRPr lang="en-US" sz="1500" dirty="0">
              <a:solidFill>
                <a:schemeClr val="tx1"/>
              </a:solidFill>
              <a:latin typeface="+mn-lt"/>
              <a:cs typeface="Arial"/>
            </a:endParaRPr>
          </a:p>
        </p:txBody>
      </p:sp>
      <p:sp>
        <p:nvSpPr>
          <p:cNvPr id="5" name="TextBox 4">
            <a:extLst>
              <a:ext uri="{FF2B5EF4-FFF2-40B4-BE49-F238E27FC236}">
                <a16:creationId xmlns:a16="http://schemas.microsoft.com/office/drawing/2014/main" id="{7DDDB9E2-4225-717F-BA32-9F9C914C8B75}"/>
              </a:ext>
            </a:extLst>
          </p:cNvPr>
          <p:cNvSpPr txBox="1"/>
          <p:nvPr/>
        </p:nvSpPr>
        <p:spPr bwMode="auto">
          <a:xfrm flipH="1">
            <a:off x="299791" y="5520745"/>
            <a:ext cx="3861999" cy="92818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QRM TIP:</a:t>
            </a:r>
          </a:p>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It is important to identify hazards to product quality that may ultimately lead to patient harm</a:t>
            </a:r>
            <a:endParaRPr lang="en-US" sz="1600" dirty="0">
              <a:solidFill>
                <a:schemeClr val="tx1"/>
              </a:solidFill>
              <a:latin typeface="Arial"/>
              <a:ea typeface="+mn-lt"/>
              <a:cs typeface="+mn-lt"/>
            </a:endParaRPr>
          </a:p>
        </p:txBody>
      </p:sp>
      <p:sp>
        <p:nvSpPr>
          <p:cNvPr id="2" name="TextBox 1">
            <a:extLst>
              <a:ext uri="{FF2B5EF4-FFF2-40B4-BE49-F238E27FC236}">
                <a16:creationId xmlns:a16="http://schemas.microsoft.com/office/drawing/2014/main" id="{A092BEA6-A5FB-8EE5-C8EF-8CFEED675C75}"/>
              </a:ext>
            </a:extLst>
          </p:cNvPr>
          <p:cNvSpPr txBox="1"/>
          <p:nvPr/>
        </p:nvSpPr>
        <p:spPr bwMode="auto">
          <a:xfrm>
            <a:off x="8313637" y="1273621"/>
            <a:ext cx="3691491" cy="643211"/>
          </a:xfrm>
          <a:prstGeom prst="rect">
            <a:avLst/>
          </a:prstGeom>
          <a:solidFill>
            <a:schemeClr val="accent1"/>
          </a:solidFill>
          <a:ln w="57150">
            <a:solidFill>
              <a:schemeClr val="tx1"/>
            </a:solidFill>
            <a:round/>
            <a:headEnd/>
            <a:tailEnd/>
          </a:ln>
        </p:spPr>
        <p:txBody>
          <a:bodyPr wrap="square" lIns="90000" tIns="92880" rIns="90000" bIns="45000" rtlCol="0" anchor="t">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2000" dirty="0">
                <a:solidFill>
                  <a:schemeClr val="tx1"/>
                </a:solidFill>
                <a:latin typeface="Candara"/>
                <a:cs typeface="Lucida Sans Unicode"/>
              </a:rPr>
              <a:t>The Hazardous Situation may lead to Harm</a:t>
            </a:r>
          </a:p>
        </p:txBody>
      </p:sp>
      <p:sp>
        <p:nvSpPr>
          <p:cNvPr id="15" name="TextBox 14">
            <a:extLst>
              <a:ext uri="{FF2B5EF4-FFF2-40B4-BE49-F238E27FC236}">
                <a16:creationId xmlns:a16="http://schemas.microsoft.com/office/drawing/2014/main" id="{8041F845-EAEF-8D88-02BA-222BA73F0C81}"/>
              </a:ext>
            </a:extLst>
          </p:cNvPr>
          <p:cNvSpPr txBox="1"/>
          <p:nvPr/>
        </p:nvSpPr>
        <p:spPr bwMode="auto">
          <a:xfrm>
            <a:off x="119337" y="1282389"/>
            <a:ext cx="4536504" cy="643211"/>
          </a:xfrm>
          <a:prstGeom prst="rect">
            <a:avLst/>
          </a:prstGeom>
          <a:solidFill>
            <a:schemeClr val="accent1"/>
          </a:solidFill>
          <a:ln w="57150">
            <a:solidFill>
              <a:schemeClr val="tx1"/>
            </a:solidFill>
            <a:round/>
            <a:headEnd/>
            <a:tailEnd/>
          </a:ln>
        </p:spPr>
        <p:txBody>
          <a:bodyPr wrap="square" lIns="90000" tIns="92880" rIns="90000" bIns="45000" rtlCol="0" anchor="t">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2000" dirty="0">
                <a:solidFill>
                  <a:schemeClr val="tx1"/>
                </a:solidFill>
                <a:latin typeface="Candara"/>
                <a:cs typeface="Lucida Sans Unicode"/>
              </a:rPr>
              <a:t>The Hazard leads to the Hazardous Situation</a:t>
            </a:r>
          </a:p>
        </p:txBody>
      </p:sp>
      <p:pic>
        <p:nvPicPr>
          <p:cNvPr id="37" name="Graphic 12" descr="Arrow: Clockwise curve with solid fill">
            <a:extLst>
              <a:ext uri="{FF2B5EF4-FFF2-40B4-BE49-F238E27FC236}">
                <a16:creationId xmlns:a16="http://schemas.microsoft.com/office/drawing/2014/main" id="{7FBAFC2C-6E3E-4AD8-A88C-EA25BE10BF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6154926">
            <a:off x="1919168" y="1999915"/>
            <a:ext cx="632002" cy="1093244"/>
          </a:xfrm>
          <a:prstGeom prst="rect">
            <a:avLst/>
          </a:prstGeom>
        </p:spPr>
      </p:pic>
      <p:grpSp>
        <p:nvGrpSpPr>
          <p:cNvPr id="10" name="Group 9">
            <a:extLst>
              <a:ext uri="{FF2B5EF4-FFF2-40B4-BE49-F238E27FC236}">
                <a16:creationId xmlns:a16="http://schemas.microsoft.com/office/drawing/2014/main" id="{D9F7FD08-7650-69B7-CEDC-61147DFE4A09}"/>
              </a:ext>
            </a:extLst>
          </p:cNvPr>
          <p:cNvGrpSpPr/>
          <p:nvPr/>
        </p:nvGrpSpPr>
        <p:grpSpPr>
          <a:xfrm>
            <a:off x="907105" y="2350600"/>
            <a:ext cx="890784" cy="667391"/>
            <a:chOff x="3738643" y="3628553"/>
            <a:chExt cx="890784" cy="667391"/>
          </a:xfrm>
        </p:grpSpPr>
        <p:sp>
          <p:nvSpPr>
            <p:cNvPr id="62" name="Star: 7 Points 61">
              <a:extLst>
                <a:ext uri="{FF2B5EF4-FFF2-40B4-BE49-F238E27FC236}">
                  <a16:creationId xmlns:a16="http://schemas.microsoft.com/office/drawing/2014/main" id="{643F2C65-A50B-3D71-1A5C-ED444E85CCE2}"/>
                </a:ext>
              </a:extLst>
            </p:cNvPr>
            <p:cNvSpPr/>
            <p:nvPr/>
          </p:nvSpPr>
          <p:spPr bwMode="auto">
            <a:xfrm flipH="1">
              <a:off x="3858472" y="37286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4" name="Star: 7 Points 63">
              <a:extLst>
                <a:ext uri="{FF2B5EF4-FFF2-40B4-BE49-F238E27FC236}">
                  <a16:creationId xmlns:a16="http://schemas.microsoft.com/office/drawing/2014/main" id="{C532CF61-C2F8-A477-996D-6393197171D9}"/>
                </a:ext>
              </a:extLst>
            </p:cNvPr>
            <p:cNvSpPr/>
            <p:nvPr/>
          </p:nvSpPr>
          <p:spPr bwMode="auto">
            <a:xfrm flipH="1">
              <a:off x="4010872" y="38810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5" name="Star: 7 Points 64">
              <a:extLst>
                <a:ext uri="{FF2B5EF4-FFF2-40B4-BE49-F238E27FC236}">
                  <a16:creationId xmlns:a16="http://schemas.microsoft.com/office/drawing/2014/main" id="{35A66B3B-C433-967D-88AF-31C1ED469187}"/>
                </a:ext>
              </a:extLst>
            </p:cNvPr>
            <p:cNvSpPr/>
            <p:nvPr/>
          </p:nvSpPr>
          <p:spPr bwMode="auto">
            <a:xfrm flipH="1">
              <a:off x="3738643" y="4033421"/>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6" name="Star: 7 Points 65">
              <a:extLst>
                <a:ext uri="{FF2B5EF4-FFF2-40B4-BE49-F238E27FC236}">
                  <a16:creationId xmlns:a16="http://schemas.microsoft.com/office/drawing/2014/main" id="{D1A9AB1D-6F69-41C6-87FC-BF2860F3CA2E}"/>
                </a:ext>
              </a:extLst>
            </p:cNvPr>
            <p:cNvSpPr/>
            <p:nvPr/>
          </p:nvSpPr>
          <p:spPr bwMode="auto">
            <a:xfrm flipH="1">
              <a:off x="4305630" y="3955330"/>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7" name="Star: 7 Points 66">
              <a:extLst>
                <a:ext uri="{FF2B5EF4-FFF2-40B4-BE49-F238E27FC236}">
                  <a16:creationId xmlns:a16="http://schemas.microsoft.com/office/drawing/2014/main" id="{3C9055E3-3EA6-430A-44B6-D870359B1613}"/>
                </a:ext>
              </a:extLst>
            </p:cNvPr>
            <p:cNvSpPr/>
            <p:nvPr/>
          </p:nvSpPr>
          <p:spPr bwMode="auto">
            <a:xfrm flipH="1">
              <a:off x="4194591" y="3628553"/>
              <a:ext cx="323797" cy="262523"/>
            </a:xfrm>
            <a:prstGeom prst="star7">
              <a:avLst>
                <a:gd name="adj" fmla="val 14534"/>
                <a:gd name="hf" fmla="val 102572"/>
                <a:gd name="vf" fmla="val 105210"/>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grpSp>
        <p:nvGrpSpPr>
          <p:cNvPr id="18" name="Group 17">
            <a:extLst>
              <a:ext uri="{FF2B5EF4-FFF2-40B4-BE49-F238E27FC236}">
                <a16:creationId xmlns:a16="http://schemas.microsoft.com/office/drawing/2014/main" id="{AEE4608A-5336-24BE-5BB9-285408E19199}"/>
              </a:ext>
            </a:extLst>
          </p:cNvPr>
          <p:cNvGrpSpPr/>
          <p:nvPr/>
        </p:nvGrpSpPr>
        <p:grpSpPr>
          <a:xfrm>
            <a:off x="2769134" y="2116257"/>
            <a:ext cx="1248590" cy="1274703"/>
            <a:chOff x="2769134" y="2116257"/>
            <a:chExt cx="1248590" cy="1274703"/>
          </a:xfrm>
        </p:grpSpPr>
        <p:grpSp>
          <p:nvGrpSpPr>
            <p:cNvPr id="61" name="Group 60">
              <a:extLst>
                <a:ext uri="{FF2B5EF4-FFF2-40B4-BE49-F238E27FC236}">
                  <a16:creationId xmlns:a16="http://schemas.microsoft.com/office/drawing/2014/main" id="{FBFD13FD-E970-8D6B-3F41-73C4EDE6089B}"/>
                </a:ext>
              </a:extLst>
            </p:cNvPr>
            <p:cNvGrpSpPr/>
            <p:nvPr/>
          </p:nvGrpSpPr>
          <p:grpSpPr>
            <a:xfrm>
              <a:off x="2769134" y="2116257"/>
              <a:ext cx="1248590" cy="1274703"/>
              <a:chOff x="3800081" y="3235575"/>
              <a:chExt cx="1084683" cy="1092224"/>
            </a:xfrm>
          </p:grpSpPr>
          <p:sp>
            <p:nvSpPr>
              <p:cNvPr id="6" name="Cylinder 5">
                <a:extLst>
                  <a:ext uri="{FF2B5EF4-FFF2-40B4-BE49-F238E27FC236}">
                    <a16:creationId xmlns:a16="http://schemas.microsoft.com/office/drawing/2014/main" id="{B107C060-41A7-FB64-D325-62EB725FAC56}"/>
                  </a:ext>
                </a:extLst>
              </p:cNvPr>
              <p:cNvSpPr/>
              <p:nvPr/>
            </p:nvSpPr>
            <p:spPr bwMode="auto">
              <a:xfrm rot="19067337">
                <a:off x="4140120" y="3243796"/>
                <a:ext cx="230259" cy="724278"/>
              </a:xfrm>
              <a:prstGeom prst="can">
                <a:avLst/>
              </a:prstGeom>
              <a:solidFill>
                <a:schemeClr val="bg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custGeom>
                        <a:avLst/>
                        <a:gdLst>
                          <a:gd name="connsiteX0" fmla="*/ 0 w 230259"/>
                          <a:gd name="connsiteY0" fmla="*/ 28782 h 724278"/>
                          <a:gd name="connsiteX1" fmla="*/ 115130 w 230259"/>
                          <a:gd name="connsiteY1" fmla="*/ 57564 h 724278"/>
                          <a:gd name="connsiteX2" fmla="*/ 230260 w 230259"/>
                          <a:gd name="connsiteY2" fmla="*/ 28782 h 724278"/>
                          <a:gd name="connsiteX3" fmla="*/ 230259 w 230259"/>
                          <a:gd name="connsiteY3" fmla="*/ 695496 h 724278"/>
                          <a:gd name="connsiteX4" fmla="*/ 115129 w 230259"/>
                          <a:gd name="connsiteY4" fmla="*/ 724278 h 724278"/>
                          <a:gd name="connsiteX5" fmla="*/ -1 w 230259"/>
                          <a:gd name="connsiteY5" fmla="*/ 695496 h 724278"/>
                          <a:gd name="connsiteX6" fmla="*/ 0 w 230259"/>
                          <a:gd name="connsiteY6" fmla="*/ 28782 h 724278"/>
                          <a:gd name="connsiteX0" fmla="*/ 0 w 230259"/>
                          <a:gd name="connsiteY0" fmla="*/ 28782 h 724278"/>
                          <a:gd name="connsiteX1" fmla="*/ 115130 w 230259"/>
                          <a:gd name="connsiteY1" fmla="*/ 0 h 724278"/>
                          <a:gd name="connsiteX2" fmla="*/ 230260 w 230259"/>
                          <a:gd name="connsiteY2" fmla="*/ 28782 h 724278"/>
                          <a:gd name="connsiteX3" fmla="*/ 115130 w 230259"/>
                          <a:gd name="connsiteY3" fmla="*/ 57564 h 724278"/>
                          <a:gd name="connsiteX4" fmla="*/ 0 w 230259"/>
                          <a:gd name="connsiteY4" fmla="*/ 28782 h 724278"/>
                          <a:gd name="connsiteX0" fmla="*/ 230259 w 230259"/>
                          <a:gd name="connsiteY0" fmla="*/ 28782 h 724278"/>
                          <a:gd name="connsiteX1" fmla="*/ 115129 w 230259"/>
                          <a:gd name="connsiteY1" fmla="*/ 57564 h 724278"/>
                          <a:gd name="connsiteX2" fmla="*/ -1 w 230259"/>
                          <a:gd name="connsiteY2" fmla="*/ 28782 h 724278"/>
                          <a:gd name="connsiteX3" fmla="*/ 115129 w 230259"/>
                          <a:gd name="connsiteY3" fmla="*/ 0 h 724278"/>
                          <a:gd name="connsiteX4" fmla="*/ 230259 w 230259"/>
                          <a:gd name="connsiteY4" fmla="*/ 28782 h 724278"/>
                          <a:gd name="connsiteX5" fmla="*/ 230259 w 230259"/>
                          <a:gd name="connsiteY5" fmla="*/ 362139 h 724278"/>
                          <a:gd name="connsiteX6" fmla="*/ 230259 w 230259"/>
                          <a:gd name="connsiteY6" fmla="*/ 695496 h 724278"/>
                          <a:gd name="connsiteX7" fmla="*/ 115129 w 230259"/>
                          <a:gd name="connsiteY7" fmla="*/ 724278 h 724278"/>
                          <a:gd name="connsiteX8" fmla="*/ -1 w 230259"/>
                          <a:gd name="connsiteY8" fmla="*/ 695496 h 724278"/>
                          <a:gd name="connsiteX9" fmla="*/ 0 w 230259"/>
                          <a:gd name="connsiteY9" fmla="*/ 28782 h 724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59" h="724278" stroke="0" extrusionOk="0">
                            <a:moveTo>
                              <a:pt x="0" y="28782"/>
                            </a:moveTo>
                            <a:cubicBezTo>
                              <a:pt x="1682" y="54172"/>
                              <a:pt x="51536" y="49962"/>
                              <a:pt x="115130" y="57564"/>
                            </a:cubicBezTo>
                            <a:cubicBezTo>
                              <a:pt x="182252" y="57559"/>
                              <a:pt x="230391" y="45304"/>
                              <a:pt x="230260" y="28782"/>
                            </a:cubicBezTo>
                            <a:cubicBezTo>
                              <a:pt x="165529" y="266599"/>
                              <a:pt x="209449" y="498348"/>
                              <a:pt x="230259" y="695496"/>
                            </a:cubicBezTo>
                            <a:cubicBezTo>
                              <a:pt x="245863" y="708751"/>
                              <a:pt x="180809" y="726406"/>
                              <a:pt x="115129" y="724278"/>
                            </a:cubicBezTo>
                            <a:cubicBezTo>
                              <a:pt x="52973" y="725850"/>
                              <a:pt x="-73" y="710806"/>
                              <a:pt x="-1" y="695496"/>
                            </a:cubicBezTo>
                            <a:cubicBezTo>
                              <a:pt x="-8436" y="484839"/>
                              <a:pt x="22715" y="232686"/>
                              <a:pt x="0" y="28782"/>
                            </a:cubicBezTo>
                            <a:close/>
                          </a:path>
                          <a:path w="230259" h="724278" fill="lighten" stroke="0" extrusionOk="0">
                            <a:moveTo>
                              <a:pt x="0" y="28782"/>
                            </a:moveTo>
                            <a:cubicBezTo>
                              <a:pt x="2750" y="-714"/>
                              <a:pt x="56071" y="2733"/>
                              <a:pt x="115130" y="0"/>
                            </a:cubicBezTo>
                            <a:cubicBezTo>
                              <a:pt x="178560" y="1180"/>
                              <a:pt x="227577" y="12683"/>
                              <a:pt x="230260" y="28782"/>
                            </a:cubicBezTo>
                            <a:cubicBezTo>
                              <a:pt x="218755" y="36470"/>
                              <a:pt x="179407" y="58843"/>
                              <a:pt x="115130" y="57564"/>
                            </a:cubicBezTo>
                            <a:cubicBezTo>
                              <a:pt x="53515" y="57969"/>
                              <a:pt x="612" y="45455"/>
                              <a:pt x="0" y="28782"/>
                            </a:cubicBezTo>
                            <a:close/>
                          </a:path>
                          <a:path w="230259" h="724278" fill="none" extrusionOk="0">
                            <a:moveTo>
                              <a:pt x="230259" y="28782"/>
                            </a:moveTo>
                            <a:cubicBezTo>
                              <a:pt x="244250" y="41150"/>
                              <a:pt x="180347" y="66863"/>
                              <a:pt x="115129" y="57564"/>
                            </a:cubicBezTo>
                            <a:cubicBezTo>
                              <a:pt x="52659" y="60946"/>
                              <a:pt x="-850" y="40604"/>
                              <a:pt x="-1" y="28782"/>
                            </a:cubicBezTo>
                            <a:cubicBezTo>
                              <a:pt x="4648" y="18448"/>
                              <a:pt x="49898" y="-1831"/>
                              <a:pt x="115129" y="0"/>
                            </a:cubicBezTo>
                            <a:cubicBezTo>
                              <a:pt x="179887" y="2456"/>
                              <a:pt x="230107" y="13396"/>
                              <a:pt x="230259" y="28782"/>
                            </a:cubicBezTo>
                            <a:cubicBezTo>
                              <a:pt x="256476" y="103988"/>
                              <a:pt x="201613" y="266219"/>
                              <a:pt x="230259" y="362139"/>
                            </a:cubicBezTo>
                            <a:cubicBezTo>
                              <a:pt x="258905" y="458059"/>
                              <a:pt x="218103" y="570898"/>
                              <a:pt x="230259" y="695496"/>
                            </a:cubicBezTo>
                            <a:cubicBezTo>
                              <a:pt x="231556" y="714912"/>
                              <a:pt x="182308" y="722160"/>
                              <a:pt x="115129" y="724278"/>
                            </a:cubicBezTo>
                            <a:cubicBezTo>
                              <a:pt x="49020" y="722253"/>
                              <a:pt x="1881" y="708620"/>
                              <a:pt x="-1" y="695496"/>
                            </a:cubicBezTo>
                            <a:cubicBezTo>
                              <a:pt x="-32115" y="447153"/>
                              <a:pt x="8406" y="251060"/>
                              <a:pt x="0" y="28782"/>
                            </a:cubicBezTo>
                          </a:path>
                          <a:path w="230259" h="724278" fill="none" stroke="0" extrusionOk="0">
                            <a:moveTo>
                              <a:pt x="230259" y="28782"/>
                            </a:moveTo>
                            <a:cubicBezTo>
                              <a:pt x="220828" y="35176"/>
                              <a:pt x="183464" y="69041"/>
                              <a:pt x="115129" y="57564"/>
                            </a:cubicBezTo>
                            <a:cubicBezTo>
                              <a:pt x="51391" y="53777"/>
                              <a:pt x="612" y="45853"/>
                              <a:pt x="-1" y="28782"/>
                            </a:cubicBezTo>
                            <a:cubicBezTo>
                              <a:pt x="-3832" y="4829"/>
                              <a:pt x="57259" y="-6957"/>
                              <a:pt x="115129" y="0"/>
                            </a:cubicBezTo>
                            <a:cubicBezTo>
                              <a:pt x="179227" y="-338"/>
                              <a:pt x="230586" y="13001"/>
                              <a:pt x="230259" y="28782"/>
                            </a:cubicBezTo>
                            <a:cubicBezTo>
                              <a:pt x="245958" y="152314"/>
                              <a:pt x="210417" y="278793"/>
                              <a:pt x="230259" y="368806"/>
                            </a:cubicBezTo>
                            <a:cubicBezTo>
                              <a:pt x="250101" y="458819"/>
                              <a:pt x="226723" y="563415"/>
                              <a:pt x="230259" y="695496"/>
                            </a:cubicBezTo>
                            <a:cubicBezTo>
                              <a:pt x="245544" y="709917"/>
                              <a:pt x="169900" y="714569"/>
                              <a:pt x="115129" y="724278"/>
                            </a:cubicBezTo>
                            <a:cubicBezTo>
                              <a:pt x="53500" y="721046"/>
                              <a:pt x="741" y="715877"/>
                              <a:pt x="-1" y="695496"/>
                            </a:cubicBezTo>
                            <a:cubicBezTo>
                              <a:pt x="56818" y="480360"/>
                              <a:pt x="21976" y="239982"/>
                              <a:pt x="0" y="28782"/>
                            </a:cubicBezTo>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9" name="Straight Connector 8">
                <a:extLst>
                  <a:ext uri="{FF2B5EF4-FFF2-40B4-BE49-F238E27FC236}">
                    <a16:creationId xmlns:a16="http://schemas.microsoft.com/office/drawing/2014/main" id="{78E98A9E-20A0-A4F1-5067-1E0AE7CDA9B2}"/>
                  </a:ext>
                </a:extLst>
              </p:cNvPr>
              <p:cNvCxnSpPr>
                <a:cxnSpLocks/>
              </p:cNvCxnSpPr>
              <p:nvPr/>
            </p:nvCxnSpPr>
            <p:spPr bwMode="auto">
              <a:xfrm>
                <a:off x="4511949" y="3895751"/>
                <a:ext cx="372815" cy="432048"/>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20" name="Cylinder 19">
                <a:extLst>
                  <a:ext uri="{FF2B5EF4-FFF2-40B4-BE49-F238E27FC236}">
                    <a16:creationId xmlns:a16="http://schemas.microsoft.com/office/drawing/2014/main" id="{D5253E98-3271-B105-7BB9-66FA60D88CF8}"/>
                  </a:ext>
                </a:extLst>
              </p:cNvPr>
              <p:cNvSpPr/>
              <p:nvPr/>
            </p:nvSpPr>
            <p:spPr bwMode="auto">
              <a:xfrm rot="19067337">
                <a:off x="3977730" y="3249831"/>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21" name="Oval 20">
                <a:extLst>
                  <a:ext uri="{FF2B5EF4-FFF2-40B4-BE49-F238E27FC236}">
                    <a16:creationId xmlns:a16="http://schemas.microsoft.com/office/drawing/2014/main" id="{A99FD41A-8099-71CF-8390-941BB7DE9B87}"/>
                  </a:ext>
                </a:extLst>
              </p:cNvPr>
              <p:cNvSpPr/>
              <p:nvPr/>
            </p:nvSpPr>
            <p:spPr bwMode="auto">
              <a:xfrm rot="19056749">
                <a:off x="3800081" y="3235575"/>
                <a:ext cx="298728" cy="78461"/>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cxnSp>
            <p:nvCxnSpPr>
              <p:cNvPr id="40" name="Straight Connector 39">
                <a:extLst>
                  <a:ext uri="{FF2B5EF4-FFF2-40B4-BE49-F238E27FC236}">
                    <a16:creationId xmlns:a16="http://schemas.microsoft.com/office/drawing/2014/main" id="{C4F7C2F8-0FBA-92DF-A949-6FD6B10EB225}"/>
                  </a:ext>
                </a:extLst>
              </p:cNvPr>
              <p:cNvCxnSpPr>
                <a:cxnSpLocks/>
              </p:cNvCxnSpPr>
              <p:nvPr/>
            </p:nvCxnSpPr>
            <p:spPr bwMode="auto">
              <a:xfrm flipV="1">
                <a:off x="4151784" y="358066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49" name="Straight Connector 48">
                <a:extLst>
                  <a:ext uri="{FF2B5EF4-FFF2-40B4-BE49-F238E27FC236}">
                    <a16:creationId xmlns:a16="http://schemas.microsoft.com/office/drawing/2014/main" id="{5E4B5485-B82A-1E8D-617E-09AA4C496E47}"/>
                  </a:ext>
                </a:extLst>
              </p:cNvPr>
              <p:cNvCxnSpPr>
                <a:cxnSpLocks/>
              </p:cNvCxnSpPr>
              <p:nvPr/>
            </p:nvCxnSpPr>
            <p:spPr bwMode="auto">
              <a:xfrm flipV="1">
                <a:off x="4151784" y="357899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50" name="Straight Connector 49">
                <a:extLst>
                  <a:ext uri="{FF2B5EF4-FFF2-40B4-BE49-F238E27FC236}">
                    <a16:creationId xmlns:a16="http://schemas.microsoft.com/office/drawing/2014/main" id="{14B07588-9D6F-5A3D-A3C6-7C5AC274DAC6}"/>
                  </a:ext>
                </a:extLst>
              </p:cNvPr>
              <p:cNvCxnSpPr>
                <a:cxnSpLocks/>
              </p:cNvCxnSpPr>
              <p:nvPr/>
            </p:nvCxnSpPr>
            <p:spPr bwMode="auto">
              <a:xfrm flipV="1">
                <a:off x="4072220" y="3481809"/>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51" name="Straight Connector 50">
                <a:extLst>
                  <a:ext uri="{FF2B5EF4-FFF2-40B4-BE49-F238E27FC236}">
                    <a16:creationId xmlns:a16="http://schemas.microsoft.com/office/drawing/2014/main" id="{582965FC-CA30-17DF-FDFF-BEECF07EED57}"/>
                  </a:ext>
                </a:extLst>
              </p:cNvPr>
              <p:cNvCxnSpPr>
                <a:cxnSpLocks/>
              </p:cNvCxnSpPr>
              <p:nvPr/>
            </p:nvCxnSpPr>
            <p:spPr bwMode="auto">
              <a:xfrm flipV="1">
                <a:off x="4230515" y="3684173"/>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52" name="Straight Connector 51">
                <a:extLst>
                  <a:ext uri="{FF2B5EF4-FFF2-40B4-BE49-F238E27FC236}">
                    <a16:creationId xmlns:a16="http://schemas.microsoft.com/office/drawing/2014/main" id="{329276E3-9755-41DC-638C-1F60FE2549E2}"/>
                  </a:ext>
                </a:extLst>
              </p:cNvPr>
              <p:cNvCxnSpPr>
                <a:cxnSpLocks/>
              </p:cNvCxnSpPr>
              <p:nvPr/>
            </p:nvCxnSpPr>
            <p:spPr bwMode="auto">
              <a:xfrm flipV="1">
                <a:off x="4311093" y="3771083"/>
                <a:ext cx="72008" cy="64355"/>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56" name="Cylinder 55">
                <a:extLst>
                  <a:ext uri="{FF2B5EF4-FFF2-40B4-BE49-F238E27FC236}">
                    <a16:creationId xmlns:a16="http://schemas.microsoft.com/office/drawing/2014/main" id="{80B90C96-875A-B17B-DDE5-ED3C7B0FBD29}"/>
                  </a:ext>
                </a:extLst>
              </p:cNvPr>
              <p:cNvSpPr/>
              <p:nvPr/>
            </p:nvSpPr>
            <p:spPr bwMode="auto">
              <a:xfrm rot="19067337">
                <a:off x="3983165" y="3249832"/>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sp>
            <p:nvSpPr>
              <p:cNvPr id="57" name="Cylinder 56">
                <a:extLst>
                  <a:ext uri="{FF2B5EF4-FFF2-40B4-BE49-F238E27FC236}">
                    <a16:creationId xmlns:a16="http://schemas.microsoft.com/office/drawing/2014/main" id="{89351297-997C-BCA3-8D03-365D112D5ECB}"/>
                  </a:ext>
                </a:extLst>
              </p:cNvPr>
              <p:cNvSpPr/>
              <p:nvPr/>
            </p:nvSpPr>
            <p:spPr bwMode="auto">
              <a:xfrm rot="19067337">
                <a:off x="4529266" y="3871649"/>
                <a:ext cx="45719" cy="135839"/>
              </a:xfrm>
              <a:custGeom>
                <a:avLst/>
                <a:gdLst>
                  <a:gd name="connsiteX0" fmla="*/ 0 w 45719"/>
                  <a:gd name="connsiteY0" fmla="*/ 5715 h 135839"/>
                  <a:gd name="connsiteX1" fmla="*/ 22860 w 45719"/>
                  <a:gd name="connsiteY1" fmla="*/ 11430 h 135839"/>
                  <a:gd name="connsiteX2" fmla="*/ 45720 w 45719"/>
                  <a:gd name="connsiteY2" fmla="*/ 5715 h 135839"/>
                  <a:gd name="connsiteX3" fmla="*/ 45719 w 45719"/>
                  <a:gd name="connsiteY3" fmla="*/ 130124 h 135839"/>
                  <a:gd name="connsiteX4" fmla="*/ 22859 w 45719"/>
                  <a:gd name="connsiteY4" fmla="*/ 135839 h 135839"/>
                  <a:gd name="connsiteX5" fmla="*/ -1 w 45719"/>
                  <a:gd name="connsiteY5" fmla="*/ 130124 h 135839"/>
                  <a:gd name="connsiteX6" fmla="*/ 0 w 45719"/>
                  <a:gd name="connsiteY6" fmla="*/ 5715 h 135839"/>
                  <a:gd name="connsiteX0" fmla="*/ 0 w 45719"/>
                  <a:gd name="connsiteY0" fmla="*/ 5715 h 135839"/>
                  <a:gd name="connsiteX1" fmla="*/ 22860 w 45719"/>
                  <a:gd name="connsiteY1" fmla="*/ 0 h 135839"/>
                  <a:gd name="connsiteX2" fmla="*/ 45720 w 45719"/>
                  <a:gd name="connsiteY2" fmla="*/ 5715 h 135839"/>
                  <a:gd name="connsiteX3" fmla="*/ 22860 w 45719"/>
                  <a:gd name="connsiteY3" fmla="*/ 11430 h 135839"/>
                  <a:gd name="connsiteX4" fmla="*/ 0 w 45719"/>
                  <a:gd name="connsiteY4" fmla="*/ 5715 h 135839"/>
                  <a:gd name="connsiteX0" fmla="*/ 45719 w 45719"/>
                  <a:gd name="connsiteY0" fmla="*/ 5715 h 135839"/>
                  <a:gd name="connsiteX1" fmla="*/ 22859 w 45719"/>
                  <a:gd name="connsiteY1" fmla="*/ 11430 h 135839"/>
                  <a:gd name="connsiteX2" fmla="*/ -1 w 45719"/>
                  <a:gd name="connsiteY2" fmla="*/ 5715 h 135839"/>
                  <a:gd name="connsiteX3" fmla="*/ 22859 w 45719"/>
                  <a:gd name="connsiteY3" fmla="*/ 0 h 135839"/>
                  <a:gd name="connsiteX4" fmla="*/ 45719 w 45719"/>
                  <a:gd name="connsiteY4" fmla="*/ 5715 h 135839"/>
                  <a:gd name="connsiteX5" fmla="*/ 45719 w 45719"/>
                  <a:gd name="connsiteY5" fmla="*/ 130124 h 135839"/>
                  <a:gd name="connsiteX6" fmla="*/ 22859 w 45719"/>
                  <a:gd name="connsiteY6" fmla="*/ 135839 h 135839"/>
                  <a:gd name="connsiteX7" fmla="*/ -1 w 45719"/>
                  <a:gd name="connsiteY7" fmla="*/ 130124 h 135839"/>
                  <a:gd name="connsiteX8" fmla="*/ 0 w 45719"/>
                  <a:gd name="connsiteY8" fmla="*/ 5715 h 13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719" h="135839" stroke="0" extrusionOk="0">
                    <a:moveTo>
                      <a:pt x="0" y="5715"/>
                    </a:moveTo>
                    <a:cubicBezTo>
                      <a:pt x="142" y="9674"/>
                      <a:pt x="10234" y="10833"/>
                      <a:pt x="22860" y="11430"/>
                    </a:cubicBezTo>
                    <a:cubicBezTo>
                      <a:pt x="36005" y="11429"/>
                      <a:pt x="45909" y="9776"/>
                      <a:pt x="45720" y="5715"/>
                    </a:cubicBezTo>
                    <a:cubicBezTo>
                      <a:pt x="40830" y="48362"/>
                      <a:pt x="38504" y="97353"/>
                      <a:pt x="45719" y="130124"/>
                    </a:cubicBezTo>
                    <a:cubicBezTo>
                      <a:pt x="47595" y="132962"/>
                      <a:pt x="36538" y="136910"/>
                      <a:pt x="22859" y="135839"/>
                    </a:cubicBezTo>
                    <a:cubicBezTo>
                      <a:pt x="10704" y="136356"/>
                      <a:pt x="-38" y="132973"/>
                      <a:pt x="-1" y="130124"/>
                    </a:cubicBezTo>
                    <a:cubicBezTo>
                      <a:pt x="-1550" y="90780"/>
                      <a:pt x="4598" y="43474"/>
                      <a:pt x="0" y="5715"/>
                    </a:cubicBezTo>
                    <a:close/>
                  </a:path>
                  <a:path w="45719" h="135839" fill="lighten" stroke="0" extrusionOk="0">
                    <a:moveTo>
                      <a:pt x="0" y="5715"/>
                    </a:moveTo>
                    <a:cubicBezTo>
                      <a:pt x="290" y="1124"/>
                      <a:pt x="11757" y="919"/>
                      <a:pt x="22860" y="0"/>
                    </a:cubicBezTo>
                    <a:cubicBezTo>
                      <a:pt x="35382" y="781"/>
                      <a:pt x="44840" y="2493"/>
                      <a:pt x="45720" y="5715"/>
                    </a:cubicBezTo>
                    <a:cubicBezTo>
                      <a:pt x="45308" y="8577"/>
                      <a:pt x="35722" y="11868"/>
                      <a:pt x="22860" y="11430"/>
                    </a:cubicBezTo>
                    <a:cubicBezTo>
                      <a:pt x="11129" y="11614"/>
                      <a:pt x="275" y="9220"/>
                      <a:pt x="0" y="5715"/>
                    </a:cubicBezTo>
                    <a:close/>
                  </a:path>
                  <a:path w="45719" h="135839" fill="none" extrusionOk="0">
                    <a:moveTo>
                      <a:pt x="45719" y="5715"/>
                    </a:moveTo>
                    <a:cubicBezTo>
                      <a:pt x="47344" y="9695"/>
                      <a:pt x="35459" y="9621"/>
                      <a:pt x="22859" y="11430"/>
                    </a:cubicBezTo>
                    <a:cubicBezTo>
                      <a:pt x="10604" y="11073"/>
                      <a:pt x="-464" y="9511"/>
                      <a:pt x="-1" y="5715"/>
                    </a:cubicBezTo>
                    <a:cubicBezTo>
                      <a:pt x="-532" y="2349"/>
                      <a:pt x="11050" y="-1065"/>
                      <a:pt x="22859" y="0"/>
                    </a:cubicBezTo>
                    <a:cubicBezTo>
                      <a:pt x="36056" y="-331"/>
                      <a:pt x="45490" y="2963"/>
                      <a:pt x="45719" y="5715"/>
                    </a:cubicBezTo>
                    <a:cubicBezTo>
                      <a:pt x="54955" y="46192"/>
                      <a:pt x="33943" y="94984"/>
                      <a:pt x="45719" y="130124"/>
                    </a:cubicBezTo>
                    <a:cubicBezTo>
                      <a:pt x="45754" y="132166"/>
                      <a:pt x="36369" y="132821"/>
                      <a:pt x="22859" y="135839"/>
                    </a:cubicBezTo>
                    <a:cubicBezTo>
                      <a:pt x="10259" y="135920"/>
                      <a:pt x="22" y="133343"/>
                      <a:pt x="-1" y="130124"/>
                    </a:cubicBezTo>
                    <a:cubicBezTo>
                      <a:pt x="10296" y="82587"/>
                      <a:pt x="-5360" y="42886"/>
                      <a:pt x="0" y="5715"/>
                    </a:cubicBezTo>
                  </a:path>
                  <a:path w="45719" h="135839" fill="none" stroke="0" extrusionOk="0">
                    <a:moveTo>
                      <a:pt x="45719" y="5715"/>
                    </a:moveTo>
                    <a:cubicBezTo>
                      <a:pt x="44147" y="7287"/>
                      <a:pt x="36400" y="13643"/>
                      <a:pt x="22859" y="11430"/>
                    </a:cubicBezTo>
                    <a:cubicBezTo>
                      <a:pt x="10196" y="10488"/>
                      <a:pt x="328" y="9502"/>
                      <a:pt x="-1" y="5715"/>
                    </a:cubicBezTo>
                    <a:cubicBezTo>
                      <a:pt x="-1100" y="247"/>
                      <a:pt x="11244" y="-1229"/>
                      <a:pt x="22859" y="0"/>
                    </a:cubicBezTo>
                    <a:cubicBezTo>
                      <a:pt x="35619" y="-89"/>
                      <a:pt x="46151" y="2710"/>
                      <a:pt x="45719" y="5715"/>
                    </a:cubicBezTo>
                    <a:cubicBezTo>
                      <a:pt x="46650" y="41960"/>
                      <a:pt x="31448" y="94238"/>
                      <a:pt x="45719" y="130124"/>
                    </a:cubicBezTo>
                    <a:cubicBezTo>
                      <a:pt x="46282" y="134981"/>
                      <a:pt x="35942" y="137508"/>
                      <a:pt x="22859" y="135839"/>
                    </a:cubicBezTo>
                    <a:cubicBezTo>
                      <a:pt x="10763" y="135815"/>
                      <a:pt x="26" y="133112"/>
                      <a:pt x="-1" y="130124"/>
                    </a:cubicBezTo>
                    <a:cubicBezTo>
                      <a:pt x="-11298" y="93290"/>
                      <a:pt x="781" y="56918"/>
                      <a:pt x="0" y="5715"/>
                    </a:cubicBezTo>
                  </a:path>
                </a:pathLst>
              </a:custGeom>
              <a:solidFill>
                <a:schemeClr val="tx1"/>
              </a:solidFill>
              <a:ln w="38100"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640294349">
                      <a:prstGeom prst="can">
                        <a:avLst/>
                      </a:prstGeom>
                      <ask:type>
                        <ask:lineSketchScribbl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grpSp>
        <p:sp>
          <p:nvSpPr>
            <p:cNvPr id="7" name="Star: 7 Points 6">
              <a:extLst>
                <a:ext uri="{FF2B5EF4-FFF2-40B4-BE49-F238E27FC236}">
                  <a16:creationId xmlns:a16="http://schemas.microsoft.com/office/drawing/2014/main" id="{2F456646-DDD7-6562-3941-14B6B53FBDC3}"/>
                </a:ext>
              </a:extLst>
            </p:cNvPr>
            <p:cNvSpPr/>
            <p:nvPr/>
          </p:nvSpPr>
          <p:spPr bwMode="auto">
            <a:xfrm flipH="1">
              <a:off x="3252928" y="2474344"/>
              <a:ext cx="186958" cy="214428"/>
            </a:xfrm>
            <a:prstGeom prst="star7">
              <a:avLst>
                <a:gd name="adj" fmla="val 14534"/>
                <a:gd name="hf" fmla="val 102572"/>
                <a:gd name="vf" fmla="val 105210"/>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grpSp>
        <p:nvGrpSpPr>
          <p:cNvPr id="19" name="Group 18">
            <a:extLst>
              <a:ext uri="{FF2B5EF4-FFF2-40B4-BE49-F238E27FC236}">
                <a16:creationId xmlns:a16="http://schemas.microsoft.com/office/drawing/2014/main" id="{68931042-55EA-64D8-EF17-89791F6D4983}"/>
              </a:ext>
            </a:extLst>
          </p:cNvPr>
          <p:cNvGrpSpPr/>
          <p:nvPr/>
        </p:nvGrpSpPr>
        <p:grpSpPr>
          <a:xfrm>
            <a:off x="9415517" y="2119049"/>
            <a:ext cx="1445839" cy="2260271"/>
            <a:chOff x="1682360" y="1742321"/>
            <a:chExt cx="1863519" cy="3054831"/>
          </a:xfrm>
        </p:grpSpPr>
        <p:sp>
          <p:nvSpPr>
            <p:cNvPr id="22" name="Explosion: 8 Points 21">
              <a:extLst>
                <a:ext uri="{FF2B5EF4-FFF2-40B4-BE49-F238E27FC236}">
                  <a16:creationId xmlns:a16="http://schemas.microsoft.com/office/drawing/2014/main" id="{7E3BCED9-EB71-86C2-89D3-9538EED00559}"/>
                </a:ext>
              </a:extLst>
            </p:cNvPr>
            <p:cNvSpPr/>
            <p:nvPr/>
          </p:nvSpPr>
          <p:spPr bwMode="auto">
            <a:xfrm>
              <a:off x="1905844" y="1800324"/>
              <a:ext cx="576061" cy="576064"/>
            </a:xfrm>
            <a:prstGeom prst="irregularSeal1">
              <a:avLst/>
            </a:prstGeom>
            <a:solidFill>
              <a:schemeClr val="bg1"/>
            </a:solidFill>
            <a:ln w="57150"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3" name="Cylinder 22">
              <a:extLst>
                <a:ext uri="{FF2B5EF4-FFF2-40B4-BE49-F238E27FC236}">
                  <a16:creationId xmlns:a16="http://schemas.microsoft.com/office/drawing/2014/main" id="{E7B07EAD-F8D9-A478-B5EC-F9B2B71380AA}"/>
                </a:ext>
              </a:extLst>
            </p:cNvPr>
            <p:cNvSpPr/>
            <p:nvPr/>
          </p:nvSpPr>
          <p:spPr bwMode="auto">
            <a:xfrm rot="7773315">
              <a:off x="1880210" y="2393554"/>
              <a:ext cx="187213" cy="582914"/>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4" name="Cylinder 23">
              <a:extLst>
                <a:ext uri="{FF2B5EF4-FFF2-40B4-BE49-F238E27FC236}">
                  <a16:creationId xmlns:a16="http://schemas.microsoft.com/office/drawing/2014/main" id="{FCB15F11-93C7-5016-54AE-E4F973070E5C}"/>
                </a:ext>
              </a:extLst>
            </p:cNvPr>
            <p:cNvSpPr/>
            <p:nvPr/>
          </p:nvSpPr>
          <p:spPr bwMode="auto">
            <a:xfrm rot="10800000">
              <a:off x="2063550" y="3429000"/>
              <a:ext cx="288033" cy="1368152"/>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8" name="Cylinder 37">
              <a:extLst>
                <a:ext uri="{FF2B5EF4-FFF2-40B4-BE49-F238E27FC236}">
                  <a16:creationId xmlns:a16="http://schemas.microsoft.com/office/drawing/2014/main" id="{C550258D-C0C3-D445-15DF-81E27FF9CCA4}"/>
                </a:ext>
              </a:extLst>
            </p:cNvPr>
            <p:cNvSpPr/>
            <p:nvPr/>
          </p:nvSpPr>
          <p:spPr bwMode="auto">
            <a:xfrm rot="10800000">
              <a:off x="2481906" y="3429000"/>
              <a:ext cx="288033" cy="1368152"/>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9" name="Rectangle: Rounded Corners 38">
              <a:extLst>
                <a:ext uri="{FF2B5EF4-FFF2-40B4-BE49-F238E27FC236}">
                  <a16:creationId xmlns:a16="http://schemas.microsoft.com/office/drawing/2014/main" id="{DC9A43BD-1A51-4268-5625-7EF17925274D}"/>
                </a:ext>
              </a:extLst>
            </p:cNvPr>
            <p:cNvSpPr/>
            <p:nvPr/>
          </p:nvSpPr>
          <p:spPr bwMode="auto">
            <a:xfrm>
              <a:off x="2063551" y="2708920"/>
              <a:ext cx="706388" cy="1008112"/>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1" name="Cylinder 40">
              <a:extLst>
                <a:ext uri="{FF2B5EF4-FFF2-40B4-BE49-F238E27FC236}">
                  <a16:creationId xmlns:a16="http://schemas.microsoft.com/office/drawing/2014/main" id="{507077F7-B573-9D9A-5EB4-5626C8049D20}"/>
                </a:ext>
              </a:extLst>
            </p:cNvPr>
            <p:cNvSpPr/>
            <p:nvPr/>
          </p:nvSpPr>
          <p:spPr bwMode="auto">
            <a:xfrm rot="8581408">
              <a:off x="2729786" y="2689398"/>
              <a:ext cx="187213" cy="582914"/>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2" name="Cylinder 41">
              <a:extLst>
                <a:ext uri="{FF2B5EF4-FFF2-40B4-BE49-F238E27FC236}">
                  <a16:creationId xmlns:a16="http://schemas.microsoft.com/office/drawing/2014/main" id="{7B3ABC06-54C8-3E91-485A-70E03B8D3698}"/>
                </a:ext>
              </a:extLst>
            </p:cNvPr>
            <p:cNvSpPr/>
            <p:nvPr/>
          </p:nvSpPr>
          <p:spPr bwMode="auto">
            <a:xfrm rot="9603017">
              <a:off x="2892444" y="3085694"/>
              <a:ext cx="201039" cy="429628"/>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3" name="Cylinder 42">
              <a:extLst>
                <a:ext uri="{FF2B5EF4-FFF2-40B4-BE49-F238E27FC236}">
                  <a16:creationId xmlns:a16="http://schemas.microsoft.com/office/drawing/2014/main" id="{8F220C5A-EC42-BABA-F562-526FA052B3BB}"/>
                </a:ext>
              </a:extLst>
            </p:cNvPr>
            <p:cNvSpPr/>
            <p:nvPr/>
          </p:nvSpPr>
          <p:spPr bwMode="auto">
            <a:xfrm rot="3573918">
              <a:off x="1873296" y="2242076"/>
              <a:ext cx="201039" cy="429628"/>
            </a:xfrm>
            <a:prstGeom prst="can">
              <a:avLst>
                <a:gd name="adj" fmla="val 6424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4" name="Oval 43">
              <a:extLst>
                <a:ext uri="{FF2B5EF4-FFF2-40B4-BE49-F238E27FC236}">
                  <a16:creationId xmlns:a16="http://schemas.microsoft.com/office/drawing/2014/main" id="{396C60D0-F6EB-277A-093B-BBABCF3C32B1}"/>
                </a:ext>
              </a:extLst>
            </p:cNvPr>
            <p:cNvSpPr/>
            <p:nvPr/>
          </p:nvSpPr>
          <p:spPr bwMode="auto">
            <a:xfrm>
              <a:off x="2164717" y="2204864"/>
              <a:ext cx="504056" cy="50405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nvGrpSpPr>
            <p:cNvPr id="45" name="Group 44">
              <a:extLst>
                <a:ext uri="{FF2B5EF4-FFF2-40B4-BE49-F238E27FC236}">
                  <a16:creationId xmlns:a16="http://schemas.microsoft.com/office/drawing/2014/main" id="{5970FAA9-277D-B865-30B5-EFE23B99BDE0}"/>
                </a:ext>
              </a:extLst>
            </p:cNvPr>
            <p:cNvGrpSpPr/>
            <p:nvPr/>
          </p:nvGrpSpPr>
          <p:grpSpPr>
            <a:xfrm>
              <a:off x="2769939" y="1742321"/>
              <a:ext cx="775940" cy="733691"/>
              <a:chOff x="3658327" y="3926163"/>
              <a:chExt cx="775940" cy="733691"/>
            </a:xfrm>
          </p:grpSpPr>
          <p:sp>
            <p:nvSpPr>
              <p:cNvPr id="46" name="Oval 45">
                <a:extLst>
                  <a:ext uri="{FF2B5EF4-FFF2-40B4-BE49-F238E27FC236}">
                    <a16:creationId xmlns:a16="http://schemas.microsoft.com/office/drawing/2014/main" id="{A712352D-A65A-B778-3D66-8588CB69AA53}"/>
                  </a:ext>
                </a:extLst>
              </p:cNvPr>
              <p:cNvSpPr/>
              <p:nvPr/>
            </p:nvSpPr>
            <p:spPr bwMode="auto">
              <a:xfrm>
                <a:off x="3658327" y="3926163"/>
                <a:ext cx="775940" cy="733691"/>
              </a:xfrm>
              <a:prstGeom prst="ellipse">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7" name="Plus Sign 46">
                <a:extLst>
                  <a:ext uri="{FF2B5EF4-FFF2-40B4-BE49-F238E27FC236}">
                    <a16:creationId xmlns:a16="http://schemas.microsoft.com/office/drawing/2014/main" id="{A20050DD-F8F3-D738-B0B2-C484E94A83D7}"/>
                  </a:ext>
                </a:extLst>
              </p:cNvPr>
              <p:cNvSpPr/>
              <p:nvPr/>
            </p:nvSpPr>
            <p:spPr bwMode="auto">
              <a:xfrm>
                <a:off x="3735884" y="4000221"/>
                <a:ext cx="631924" cy="544934"/>
              </a:xfrm>
              <a:prstGeom prst="mathPlus">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dirty="0">
                  <a:ln>
                    <a:noFill/>
                  </a:ln>
                  <a:solidFill>
                    <a:schemeClr val="bg1"/>
                  </a:solidFill>
                  <a:effectLst/>
                  <a:latin typeface="Arial" charset="0"/>
                  <a:cs typeface="Lucida Sans Unicode" charset="0"/>
                </a:endParaRPr>
              </a:p>
            </p:txBody>
          </p:sp>
        </p:grpSp>
      </p:grpSp>
    </p:spTree>
    <p:extLst>
      <p:ext uri="{BB962C8B-B14F-4D97-AF65-F5344CB8AC3E}">
        <p14:creationId xmlns:p14="http://schemas.microsoft.com/office/powerpoint/2010/main" val="1315722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E009CF-2A81-7B13-25B5-9CAC2C205A43}"/>
              </a:ext>
            </a:extLst>
          </p:cNvPr>
          <p:cNvSpPr>
            <a:spLocks noGrp="1"/>
          </p:cNvSpPr>
          <p:nvPr>
            <p:ph sz="quarter" idx="2"/>
          </p:nvPr>
        </p:nvSpPr>
        <p:spPr>
          <a:xfrm>
            <a:off x="335360" y="1484784"/>
            <a:ext cx="6248400" cy="4752528"/>
          </a:xfrm>
        </p:spPr>
        <p:txBody>
          <a:bodyPr/>
          <a:lstStyle/>
          <a:p>
            <a:pPr marL="452120" indent="-452120">
              <a:buFont typeface="Wingdings" panose="05000000000000000000" pitchFamily="2" charset="2"/>
              <a:buChar char="Ø"/>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mn-lt"/>
                <a:cs typeface="+mn-cs"/>
              </a:rPr>
              <a:t>Hazard identification is the systematic use of information to identify potential sources of harm (hazards)  </a:t>
            </a:r>
            <a:endParaRPr lang="en-US" sz="2300" b="0" dirty="0"/>
          </a:p>
          <a:p>
            <a:pPr marL="898208" lvl="1" indent="-452120">
              <a:buFont typeface="Wingdings" panose="05000000000000000000" pitchFamily="2" charset="2"/>
              <a:buChar char="Ø"/>
              <a:tabLst>
                <a:tab pos="678656" algn="l"/>
                <a:tab pos="1357313" algn="l"/>
                <a:tab pos="2035969" algn="l"/>
                <a:tab pos="2714625" algn="l"/>
                <a:tab pos="3393281" algn="l"/>
                <a:tab pos="4071938" algn="l"/>
                <a:tab pos="4750594" algn="l"/>
                <a:tab pos="5429250" algn="l"/>
              </a:tabLst>
            </a:pPr>
            <a:endParaRPr lang="en-US" sz="800" i="1" dirty="0">
              <a:solidFill>
                <a:schemeClr val="tx1"/>
              </a:solidFill>
              <a:latin typeface="+mn-lt"/>
              <a:cs typeface="+mn-cs"/>
            </a:endParaRPr>
          </a:p>
          <a:p>
            <a:pPr marL="898208" lvl="1" indent="-452120">
              <a:buFont typeface="Courier New" panose="02070309020205020404" pitchFamily="49" charset="0"/>
              <a:buChar char="o"/>
              <a:tabLst>
                <a:tab pos="678656" algn="l"/>
                <a:tab pos="1357313" algn="l"/>
                <a:tab pos="2035969" algn="l"/>
                <a:tab pos="2714625" algn="l"/>
                <a:tab pos="3393281" algn="l"/>
                <a:tab pos="4071938" algn="l"/>
                <a:tab pos="4750594" algn="l"/>
                <a:tab pos="5429250" algn="l"/>
              </a:tabLst>
            </a:pPr>
            <a:r>
              <a:rPr lang="en-US" sz="1600" dirty="0"/>
              <a:t>Example: Information can include data from relevant studies, historical data, theoretical analysis, informed opinions, and the concern of stakeholders.</a:t>
            </a:r>
          </a:p>
          <a:p>
            <a:pPr marL="457200" indent="-457200">
              <a:spcAft>
                <a:spcPts val="1200"/>
              </a:spcAft>
              <a:buFont typeface="Wingdings" pitchFamily="34" charset="0"/>
              <a:buChar char="Ø"/>
            </a:pPr>
            <a:r>
              <a:rPr lang="en-US" sz="1600" dirty="0"/>
              <a:t>Hazard ID, as the first step of a risk assessment, begins with </a:t>
            </a:r>
            <a:r>
              <a:rPr lang="en-US" sz="1600" b="0" dirty="0">
                <a:ea typeface="+mn-lt"/>
                <a:cs typeface="+mn-lt"/>
              </a:rPr>
              <a:t>a well-defined problem description or </a:t>
            </a:r>
            <a:r>
              <a:rPr lang="en-US" sz="1600" dirty="0">
                <a:ea typeface="+mn-lt"/>
                <a:cs typeface="+mn-lt"/>
              </a:rPr>
              <a:t>“risk question”</a:t>
            </a:r>
          </a:p>
          <a:p>
            <a:pPr marL="902970" lvl="1" indent="-457200">
              <a:spcAft>
                <a:spcPts val="1200"/>
              </a:spcAft>
              <a:buFont typeface="Courier New" panose="02070309020205020404" pitchFamily="49" charset="0"/>
              <a:buChar char="o"/>
            </a:pPr>
            <a:r>
              <a:rPr lang="en-US" sz="1600" dirty="0"/>
              <a:t>The "risk question" defines why the risk assessment is being performed and helps in defining the system and the appropriate scope of what will be studied</a:t>
            </a:r>
          </a:p>
          <a:p>
            <a:pPr marL="902970" lvl="1" indent="-457200">
              <a:spcAft>
                <a:spcPts val="1200"/>
              </a:spcAft>
              <a:buFont typeface="Courier New" panose="02070309020205020404" pitchFamily="49" charset="0"/>
              <a:buChar char="o"/>
            </a:pPr>
            <a:r>
              <a:rPr lang="en-US" sz="1600" i="1" dirty="0"/>
              <a:t>It addresses the "What might go wrong?" question, including identifying the possible consequences of hazards</a:t>
            </a:r>
          </a:p>
          <a:p>
            <a:pPr marL="452120" indent="-452120">
              <a:lnSpc>
                <a:spcPct val="100000"/>
              </a:lnSpc>
              <a:spcBef>
                <a:spcPct val="20000"/>
              </a:spcBef>
              <a:buFont typeface="Wingdings" panose="05000000000000000000" pitchFamily="2" charset="2"/>
              <a:buChar char="Ø"/>
              <a:tabLst>
                <a:tab pos="678656" algn="l"/>
                <a:tab pos="1357313" algn="l"/>
                <a:tab pos="2035969" algn="l"/>
                <a:tab pos="2714625" algn="l"/>
                <a:tab pos="3393281" algn="l"/>
                <a:tab pos="4071938" algn="l"/>
                <a:tab pos="4750594" algn="l"/>
                <a:tab pos="5429250" algn="l"/>
              </a:tabLst>
            </a:pPr>
            <a:r>
              <a:rPr lang="en-US" sz="1600" b="0" dirty="0">
                <a:latin typeface="+mn-lt"/>
                <a:cs typeface="+mn-cs"/>
              </a:rPr>
              <a:t>The output of the hazard identification step is </a:t>
            </a:r>
            <a:r>
              <a:rPr lang="en-US" sz="1600" b="0" i="1" dirty="0">
                <a:latin typeface="+mn-lt"/>
                <a:cs typeface="+mn-cs"/>
              </a:rPr>
              <a:t>the identification of the  possibilities (i.e., hazards) that the risk event (e.g., impact to product quality) happens </a:t>
            </a:r>
          </a:p>
          <a:p>
            <a:pPr marL="742950" lvl="1" indent="-285750">
              <a:spcAft>
                <a:spcPts val="1200"/>
              </a:spcAft>
            </a:pPr>
            <a:endParaRPr lang="en-US" sz="1600" i="1" dirty="0">
              <a:ea typeface="+mn-lt"/>
              <a:cs typeface="Lucida Sans Unicode"/>
            </a:endParaRPr>
          </a:p>
          <a:p>
            <a:pPr marL="742950" lvl="1" indent="-285750">
              <a:spcAft>
                <a:spcPts val="1200"/>
              </a:spcAft>
            </a:pPr>
            <a:endParaRPr lang="en-US" sz="1600" dirty="0">
              <a:ea typeface="+mn-lt"/>
              <a:cs typeface="+mn-lt"/>
            </a:endParaRPr>
          </a:p>
        </p:txBody>
      </p:sp>
      <p:graphicFrame>
        <p:nvGraphicFramePr>
          <p:cNvPr id="7" name="Diagram 7">
            <a:extLst>
              <a:ext uri="{FF2B5EF4-FFF2-40B4-BE49-F238E27FC236}">
                <a16:creationId xmlns:a16="http://schemas.microsoft.com/office/drawing/2014/main" id="{987A1437-9737-5EBE-8809-EFC58AD02CF6}"/>
              </a:ext>
            </a:extLst>
          </p:cNvPr>
          <p:cNvGraphicFramePr>
            <a:graphicFrameLocks noGrp="1"/>
          </p:cNvGraphicFramePr>
          <p:nvPr>
            <p:ph sz="quarter" idx="3"/>
            <p:extLst>
              <p:ext uri="{D42A27DB-BD31-4B8C-83A1-F6EECF244321}">
                <p14:modId xmlns:p14="http://schemas.microsoft.com/office/powerpoint/2010/main" val="4083963838"/>
              </p:ext>
            </p:extLst>
          </p:nvPr>
        </p:nvGraphicFramePr>
        <p:xfrm>
          <a:off x="7169727" y="2140268"/>
          <a:ext cx="3592512" cy="38842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20" name="TextBox 419">
            <a:extLst>
              <a:ext uri="{FF2B5EF4-FFF2-40B4-BE49-F238E27FC236}">
                <a16:creationId xmlns:a16="http://schemas.microsoft.com/office/drawing/2014/main" id="{DD149B7B-F539-406E-184F-5B88BE65292D}"/>
              </a:ext>
            </a:extLst>
          </p:cNvPr>
          <p:cNvSpPr txBox="1"/>
          <p:nvPr/>
        </p:nvSpPr>
        <p:spPr bwMode="auto">
          <a:xfrm>
            <a:off x="6847840" y="1666240"/>
            <a:ext cx="4648760" cy="388526"/>
          </a:xfrm>
          <a:prstGeom prst="rect">
            <a:avLst/>
          </a:prstGeom>
          <a:solidFill>
            <a:schemeClr val="bg1"/>
          </a:solidFill>
          <a:ln w="57150">
            <a:solidFill>
              <a:schemeClr val="accent1">
                <a:lumMod val="50000"/>
              </a:schemeClr>
            </a:solid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2000" dirty="0">
                <a:solidFill>
                  <a:srgbClr val="329369"/>
                </a:solidFill>
                <a:latin typeface="Arial"/>
                <a:cs typeface="Lucida Sans Unicode"/>
              </a:rPr>
              <a:t> Examples of specific risk questions</a:t>
            </a:r>
            <a:endParaRPr lang="en-US" sz="2000" dirty="0">
              <a:solidFill>
                <a:srgbClr val="329369"/>
              </a:solidFill>
              <a:cs typeface="Arial"/>
            </a:endParaRPr>
          </a:p>
        </p:txBody>
      </p:sp>
      <p:sp>
        <p:nvSpPr>
          <p:cNvPr id="8" name="Title 1">
            <a:extLst>
              <a:ext uri="{FF2B5EF4-FFF2-40B4-BE49-F238E27FC236}">
                <a16:creationId xmlns:a16="http://schemas.microsoft.com/office/drawing/2014/main" id="{E9A78905-3A1F-5D98-3428-8F2DC6DE8474}"/>
              </a:ext>
            </a:extLst>
          </p:cNvPr>
          <p:cNvSpPr>
            <a:spLocks noGrp="1"/>
          </p:cNvSpPr>
          <p:nvPr>
            <p:ph type="title"/>
          </p:nvPr>
        </p:nvSpPr>
        <p:spPr>
          <a:xfrm>
            <a:off x="3719736" y="319450"/>
            <a:ext cx="7866753" cy="741164"/>
          </a:xfrm>
        </p:spPr>
        <p:txBody>
          <a:bodyPr/>
          <a:lstStyle/>
          <a:p>
            <a:r>
              <a:rPr lang="en-US" sz="3200" dirty="0"/>
              <a:t>How Hazards may be identified…</a:t>
            </a:r>
          </a:p>
        </p:txBody>
      </p:sp>
    </p:spTree>
    <p:extLst>
      <p:ext uri="{BB962C8B-B14F-4D97-AF65-F5344CB8AC3E}">
        <p14:creationId xmlns:p14="http://schemas.microsoft.com/office/powerpoint/2010/main" val="1064537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10075-21B8-E06F-6372-8B10C75B626B}"/>
              </a:ext>
            </a:extLst>
          </p:cNvPr>
          <p:cNvSpPr>
            <a:spLocks noGrp="1"/>
          </p:cNvSpPr>
          <p:nvPr>
            <p:ph type="title"/>
          </p:nvPr>
        </p:nvSpPr>
        <p:spPr>
          <a:xfrm>
            <a:off x="3719736" y="219619"/>
            <a:ext cx="7560840" cy="952442"/>
          </a:xfrm>
        </p:spPr>
        <p:txBody>
          <a:bodyPr/>
          <a:lstStyle/>
          <a:p>
            <a:pPr algn="l"/>
            <a:r>
              <a:rPr lang="en-US" sz="3200" dirty="0"/>
              <a:t>Hazards and their Potential Consequences</a:t>
            </a:r>
            <a:br>
              <a:rPr lang="en-US" sz="3200" dirty="0"/>
            </a:br>
            <a:r>
              <a:rPr lang="en-US" sz="2800" b="0" dirty="0">
                <a:solidFill>
                  <a:schemeClr val="tx1"/>
                </a:solidFill>
              </a:rPr>
              <a:t>S</a:t>
            </a:r>
            <a:r>
              <a:rPr lang="en-US" sz="2800" b="0" kern="0" dirty="0">
                <a:solidFill>
                  <a:schemeClr val="tx1"/>
                </a:solidFill>
              </a:rPr>
              <a:t>e</a:t>
            </a:r>
            <a:r>
              <a:rPr lang="en-US" sz="2800" b="0" dirty="0">
                <a:solidFill>
                  <a:schemeClr val="tx1"/>
                </a:solidFill>
              </a:rPr>
              <a:t>verity of harm</a:t>
            </a:r>
            <a:endParaRPr lang="en-US" sz="2800" dirty="0"/>
          </a:p>
        </p:txBody>
      </p:sp>
      <p:sp>
        <p:nvSpPr>
          <p:cNvPr id="4" name="Content Placeholder 3">
            <a:extLst>
              <a:ext uri="{FF2B5EF4-FFF2-40B4-BE49-F238E27FC236}">
                <a16:creationId xmlns:a16="http://schemas.microsoft.com/office/drawing/2014/main" id="{4D7D6233-9AE1-A34A-A941-42C2212A6AC4}"/>
              </a:ext>
            </a:extLst>
          </p:cNvPr>
          <p:cNvSpPr>
            <a:spLocks noGrp="1"/>
          </p:cNvSpPr>
          <p:nvPr>
            <p:ph sz="half" idx="1"/>
          </p:nvPr>
        </p:nvSpPr>
        <p:spPr>
          <a:xfrm>
            <a:off x="234698" y="1813936"/>
            <a:ext cx="5544616" cy="4652702"/>
          </a:xfrm>
        </p:spPr>
        <p:txBody>
          <a:bodyPr/>
          <a:lstStyle/>
          <a:p>
            <a:pPr marL="0" indent="0">
              <a:spcBef>
                <a:spcPts val="0"/>
              </a:spcBef>
              <a:buNone/>
            </a:pPr>
            <a:r>
              <a:rPr lang="en-US" sz="1600" dirty="0"/>
              <a:t>Patient Harm  </a:t>
            </a:r>
          </a:p>
          <a:p>
            <a:pPr marL="0" indent="0">
              <a:spcBef>
                <a:spcPts val="0"/>
              </a:spcBef>
              <a:buNone/>
            </a:pPr>
            <a:r>
              <a:rPr lang="en-US" sz="1600" b="0" i="1" dirty="0"/>
              <a:t>What is the risk to patient safety of the</a:t>
            </a:r>
            <a:r>
              <a:rPr lang="en-US" sz="1600" b="0" i="1" dirty="0">
                <a:cs typeface="Lucida Sans Unicode"/>
              </a:rPr>
              <a:t> identified </a:t>
            </a:r>
            <a:r>
              <a:rPr lang="en-IE" sz="1600" b="0" i="1" dirty="0">
                <a:cs typeface="Arial"/>
              </a:rPr>
              <a:t>hazard to product quality</a:t>
            </a:r>
            <a:r>
              <a:rPr lang="en-US" sz="1600" b="0" i="1" dirty="0"/>
              <a:t>?</a:t>
            </a:r>
          </a:p>
        </p:txBody>
      </p:sp>
      <p:sp>
        <p:nvSpPr>
          <p:cNvPr id="5" name="Content Placeholder 4">
            <a:extLst>
              <a:ext uri="{FF2B5EF4-FFF2-40B4-BE49-F238E27FC236}">
                <a16:creationId xmlns:a16="http://schemas.microsoft.com/office/drawing/2014/main" id="{17027F40-6A85-C0C6-DC37-7E1F57D3304A}"/>
              </a:ext>
            </a:extLst>
          </p:cNvPr>
          <p:cNvSpPr>
            <a:spLocks noGrp="1"/>
          </p:cNvSpPr>
          <p:nvPr>
            <p:ph sz="half" idx="17"/>
          </p:nvPr>
        </p:nvSpPr>
        <p:spPr>
          <a:xfrm>
            <a:off x="5923569" y="1826155"/>
            <a:ext cx="6105969" cy="4649850"/>
          </a:xfrm>
        </p:spPr>
        <p:txBody>
          <a:bodyPr/>
          <a:lstStyle/>
          <a:p>
            <a:pPr marL="0" indent="0">
              <a:spcBef>
                <a:spcPts val="0"/>
              </a:spcBef>
              <a:buNone/>
            </a:pPr>
            <a:r>
              <a:rPr lang="en-US" sz="1600" dirty="0"/>
              <a:t>Product Quality Impact</a:t>
            </a:r>
          </a:p>
          <a:p>
            <a:pPr marL="0" indent="0">
              <a:spcBef>
                <a:spcPts val="0"/>
              </a:spcBef>
              <a:buNone/>
            </a:pPr>
            <a:r>
              <a:rPr lang="en-US" sz="1600" b="0" i="1" dirty="0"/>
              <a:t>What is the risk to manufacturing capability or </a:t>
            </a:r>
            <a:r>
              <a:rPr lang="en-US" sz="1600" b="0" i="1" dirty="0">
                <a:latin typeface="+mn-lt"/>
                <a:cs typeface="Arial"/>
              </a:rPr>
              <a:t>product quality</a:t>
            </a:r>
            <a:r>
              <a:rPr lang="en-US" sz="1600" b="0" i="1" dirty="0">
                <a:cs typeface="Arial"/>
              </a:rPr>
              <a:t>?</a:t>
            </a:r>
            <a:r>
              <a:rPr lang="en-US" sz="1600" b="0" i="1" dirty="0">
                <a:latin typeface="+mn-lt"/>
                <a:cs typeface="Arial"/>
              </a:rPr>
              <a:t> </a:t>
            </a:r>
            <a:endParaRPr lang="en-US" sz="1600" b="0" i="1" dirty="0"/>
          </a:p>
          <a:p>
            <a:pPr marL="0" indent="0">
              <a:spcBef>
                <a:spcPts val="0"/>
              </a:spcBef>
              <a:buNone/>
            </a:pPr>
            <a:endParaRPr lang="en-US" sz="2000" dirty="0"/>
          </a:p>
        </p:txBody>
      </p:sp>
      <p:sp>
        <p:nvSpPr>
          <p:cNvPr id="6" name="Textfeld 2">
            <a:extLst>
              <a:ext uri="{FF2B5EF4-FFF2-40B4-BE49-F238E27FC236}">
                <a16:creationId xmlns:a16="http://schemas.microsoft.com/office/drawing/2014/main" id="{1A8E8D50-6BFF-22B0-CD0B-97D8BC33DDF2}"/>
              </a:ext>
            </a:extLst>
          </p:cNvPr>
          <p:cNvSpPr txBox="1"/>
          <p:nvPr/>
        </p:nvSpPr>
        <p:spPr bwMode="auto">
          <a:xfrm>
            <a:off x="316998" y="1184877"/>
            <a:ext cx="11539642" cy="587939"/>
          </a:xfrm>
          <a:prstGeom prst="rect">
            <a:avLst/>
          </a:prstGeom>
          <a:solidFill>
            <a:srgbClr val="FFC000"/>
          </a:solidFill>
          <a:ln w="28575">
            <a:solidFill>
              <a:schemeClr val="accent4"/>
            </a:solid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de-DE" sz="1800" dirty="0">
                <a:solidFill>
                  <a:schemeClr val="accent4"/>
                </a:solidFill>
                <a:latin typeface="Arial"/>
                <a:cs typeface="Arial"/>
              </a:rPr>
              <a:t>An appropriate severity scoring scale based on the risk question is important to define before initiating a QRM process. </a:t>
            </a:r>
            <a:r>
              <a:rPr lang="en-US" sz="1800" dirty="0">
                <a:solidFill>
                  <a:schemeClr val="accent4"/>
                </a:solidFill>
                <a:latin typeface="Arial"/>
                <a:cs typeface="Arial"/>
              </a:rPr>
              <a:t>Consider the following examples of severity scales (for illustration only)</a:t>
            </a:r>
          </a:p>
        </p:txBody>
      </p:sp>
      <p:graphicFrame>
        <p:nvGraphicFramePr>
          <p:cNvPr id="3" name="Table 6">
            <a:extLst>
              <a:ext uri="{FF2B5EF4-FFF2-40B4-BE49-F238E27FC236}">
                <a16:creationId xmlns:a16="http://schemas.microsoft.com/office/drawing/2014/main" id="{5FBB86A2-3B3F-85F3-774A-F8345E4BFEA7}"/>
              </a:ext>
            </a:extLst>
          </p:cNvPr>
          <p:cNvGraphicFramePr>
            <a:graphicFrameLocks noGrp="1"/>
          </p:cNvGraphicFramePr>
          <p:nvPr>
            <p:extLst>
              <p:ext uri="{D42A27DB-BD31-4B8C-83A1-F6EECF244321}">
                <p14:modId xmlns:p14="http://schemas.microsoft.com/office/powerpoint/2010/main" val="3472387428"/>
              </p:ext>
            </p:extLst>
          </p:nvPr>
        </p:nvGraphicFramePr>
        <p:xfrm>
          <a:off x="216440" y="2653092"/>
          <a:ext cx="5231488" cy="3484590"/>
        </p:xfrm>
        <a:graphic>
          <a:graphicData uri="http://schemas.openxmlformats.org/drawingml/2006/table">
            <a:tbl>
              <a:tblPr firstRow="1" bandRow="1">
                <a:tableStyleId>{5C22544A-7EE6-4342-B048-85BDC9FD1C3A}</a:tableStyleId>
              </a:tblPr>
              <a:tblGrid>
                <a:gridCol w="1494711">
                  <a:extLst>
                    <a:ext uri="{9D8B030D-6E8A-4147-A177-3AD203B41FA5}">
                      <a16:colId xmlns:a16="http://schemas.microsoft.com/office/drawing/2014/main" val="1231767913"/>
                    </a:ext>
                  </a:extLst>
                </a:gridCol>
                <a:gridCol w="3736777">
                  <a:extLst>
                    <a:ext uri="{9D8B030D-6E8A-4147-A177-3AD203B41FA5}">
                      <a16:colId xmlns:a16="http://schemas.microsoft.com/office/drawing/2014/main" val="1263487374"/>
                    </a:ext>
                  </a:extLst>
                </a:gridCol>
              </a:tblGrid>
              <a:tr h="580765">
                <a:tc>
                  <a:txBody>
                    <a:bodyPr/>
                    <a:lstStyle/>
                    <a:p>
                      <a:r>
                        <a:rPr lang="en-US" sz="1400" dirty="0"/>
                        <a:t>Severity</a:t>
                      </a:r>
                    </a:p>
                  </a:txBody>
                  <a:tcPr/>
                </a:tc>
                <a:tc>
                  <a:txBody>
                    <a:bodyPr/>
                    <a:lstStyle/>
                    <a:p>
                      <a:r>
                        <a:rPr lang="en-US" sz="1400" dirty="0"/>
                        <a:t>Definition</a:t>
                      </a:r>
                    </a:p>
                  </a:txBody>
                  <a:tcPr/>
                </a:tc>
                <a:extLst>
                  <a:ext uri="{0D108BD9-81ED-4DB2-BD59-A6C34878D82A}">
                    <a16:rowId xmlns:a16="http://schemas.microsoft.com/office/drawing/2014/main" val="2550211498"/>
                  </a:ext>
                </a:extLst>
              </a:tr>
              <a:tr h="580765">
                <a:tc>
                  <a:txBody>
                    <a:bodyPr/>
                    <a:lstStyle/>
                    <a:p>
                      <a:r>
                        <a:rPr lang="en-US" sz="1400" dirty="0"/>
                        <a:t>Critical</a:t>
                      </a:r>
                    </a:p>
                  </a:txBody>
                  <a:tcPr/>
                </a:tc>
                <a:tc>
                  <a:txBody>
                    <a:bodyPr/>
                    <a:lstStyle/>
                    <a:p>
                      <a:r>
                        <a:rPr lang="en-US" sz="1400" dirty="0"/>
                        <a:t>Life threatening illness or death</a:t>
                      </a:r>
                    </a:p>
                  </a:txBody>
                  <a:tcPr/>
                </a:tc>
                <a:extLst>
                  <a:ext uri="{0D108BD9-81ED-4DB2-BD59-A6C34878D82A}">
                    <a16:rowId xmlns:a16="http://schemas.microsoft.com/office/drawing/2014/main" val="488576465"/>
                  </a:ext>
                </a:extLst>
              </a:tr>
              <a:tr h="580765">
                <a:tc>
                  <a:txBody>
                    <a:bodyPr/>
                    <a:lstStyle/>
                    <a:p>
                      <a:r>
                        <a:rPr lang="en-US" sz="1400" dirty="0"/>
                        <a:t>Major</a:t>
                      </a:r>
                    </a:p>
                  </a:txBody>
                  <a:tcPr/>
                </a:tc>
                <a:tc>
                  <a:txBody>
                    <a:bodyPr/>
                    <a:lstStyle/>
                    <a:p>
                      <a:pPr lvl="0">
                        <a:buNone/>
                      </a:pPr>
                      <a:r>
                        <a:rPr lang="en-US" sz="1400" b="0" i="0" u="none" strike="noStrike" noProof="0">
                          <a:latin typeface="Arial"/>
                        </a:rPr>
                        <a:t>Not life-threatening illness but hospitalization may be required</a:t>
                      </a:r>
                    </a:p>
                  </a:txBody>
                  <a:tcPr/>
                </a:tc>
                <a:extLst>
                  <a:ext uri="{0D108BD9-81ED-4DB2-BD59-A6C34878D82A}">
                    <a16:rowId xmlns:a16="http://schemas.microsoft.com/office/drawing/2014/main" val="3028064471"/>
                  </a:ext>
                </a:extLst>
              </a:tr>
              <a:tr h="580765">
                <a:tc>
                  <a:txBody>
                    <a:bodyPr/>
                    <a:lstStyle/>
                    <a:p>
                      <a:r>
                        <a:rPr lang="en-US" sz="1400" dirty="0"/>
                        <a:t>Moderate</a:t>
                      </a:r>
                    </a:p>
                  </a:txBody>
                  <a:tcPr/>
                </a:tc>
                <a:tc>
                  <a:txBody>
                    <a:bodyPr/>
                    <a:lstStyle/>
                    <a:p>
                      <a:pPr lvl="0">
                        <a:buNone/>
                      </a:pPr>
                      <a:r>
                        <a:rPr lang="en-US" sz="1400" b="0" i="0" u="none" strike="noStrike" noProof="0">
                          <a:latin typeface="Arial"/>
                        </a:rPr>
                        <a:t>Mild to moderate illness - doctor care may be needed</a:t>
                      </a:r>
                      <a:endParaRPr lang="en-US" sz="1400" dirty="0"/>
                    </a:p>
                  </a:txBody>
                  <a:tcPr/>
                </a:tc>
                <a:extLst>
                  <a:ext uri="{0D108BD9-81ED-4DB2-BD59-A6C34878D82A}">
                    <a16:rowId xmlns:a16="http://schemas.microsoft.com/office/drawing/2014/main" val="712910034"/>
                  </a:ext>
                </a:extLst>
              </a:tr>
              <a:tr h="580765">
                <a:tc>
                  <a:txBody>
                    <a:bodyPr/>
                    <a:lstStyle/>
                    <a:p>
                      <a:r>
                        <a:rPr lang="en-US" sz="1400" dirty="0"/>
                        <a:t>Marginal</a:t>
                      </a:r>
                    </a:p>
                  </a:txBody>
                  <a:tcPr/>
                </a:tc>
                <a:tc>
                  <a:txBody>
                    <a:bodyPr/>
                    <a:lstStyle/>
                    <a:p>
                      <a:pPr lvl="0">
                        <a:buNone/>
                      </a:pPr>
                      <a:r>
                        <a:rPr lang="en-US" sz="1400" b="0" i="0" u="none" strike="noStrike" noProof="0">
                          <a:latin typeface="Arial"/>
                        </a:rPr>
                        <a:t>Minor patient impact / minor illness</a:t>
                      </a:r>
                    </a:p>
                  </a:txBody>
                  <a:tcPr/>
                </a:tc>
                <a:extLst>
                  <a:ext uri="{0D108BD9-81ED-4DB2-BD59-A6C34878D82A}">
                    <a16:rowId xmlns:a16="http://schemas.microsoft.com/office/drawing/2014/main" val="1195570670"/>
                  </a:ext>
                </a:extLst>
              </a:tr>
              <a:tr h="580765">
                <a:tc>
                  <a:txBody>
                    <a:bodyPr/>
                    <a:lstStyle/>
                    <a:p>
                      <a:r>
                        <a:rPr lang="en-US" sz="1400" dirty="0"/>
                        <a:t>Negligible</a:t>
                      </a:r>
                    </a:p>
                  </a:txBody>
                  <a:tcPr/>
                </a:tc>
                <a:tc>
                  <a:txBody>
                    <a:bodyPr/>
                    <a:lstStyle/>
                    <a:p>
                      <a:r>
                        <a:rPr lang="en-US" sz="1400" dirty="0"/>
                        <a:t>No harm/inconvenience </a:t>
                      </a:r>
                    </a:p>
                  </a:txBody>
                  <a:tcPr/>
                </a:tc>
                <a:extLst>
                  <a:ext uri="{0D108BD9-81ED-4DB2-BD59-A6C34878D82A}">
                    <a16:rowId xmlns:a16="http://schemas.microsoft.com/office/drawing/2014/main" val="1804493233"/>
                  </a:ext>
                </a:extLst>
              </a:tr>
            </a:tbl>
          </a:graphicData>
        </a:graphic>
      </p:graphicFrame>
      <p:graphicFrame>
        <p:nvGraphicFramePr>
          <p:cNvPr id="7" name="Table 7">
            <a:extLst>
              <a:ext uri="{FF2B5EF4-FFF2-40B4-BE49-F238E27FC236}">
                <a16:creationId xmlns:a16="http://schemas.microsoft.com/office/drawing/2014/main" id="{483B6DD6-F612-4E3D-7B34-C7272BE3397D}"/>
              </a:ext>
            </a:extLst>
          </p:cNvPr>
          <p:cNvGraphicFramePr>
            <a:graphicFrameLocks noGrp="1"/>
          </p:cNvGraphicFramePr>
          <p:nvPr>
            <p:extLst>
              <p:ext uri="{D42A27DB-BD31-4B8C-83A1-F6EECF244321}">
                <p14:modId xmlns:p14="http://schemas.microsoft.com/office/powerpoint/2010/main" val="3122060529"/>
              </p:ext>
            </p:extLst>
          </p:nvPr>
        </p:nvGraphicFramePr>
        <p:xfrm>
          <a:off x="5915773" y="2602481"/>
          <a:ext cx="5969510" cy="3534530"/>
        </p:xfrm>
        <a:graphic>
          <a:graphicData uri="http://schemas.openxmlformats.org/drawingml/2006/table">
            <a:tbl>
              <a:tblPr firstRow="1" bandRow="1">
                <a:tableStyleId>{5C22544A-7EE6-4342-B048-85BDC9FD1C3A}</a:tableStyleId>
              </a:tblPr>
              <a:tblGrid>
                <a:gridCol w="967728">
                  <a:extLst>
                    <a:ext uri="{9D8B030D-6E8A-4147-A177-3AD203B41FA5}">
                      <a16:colId xmlns:a16="http://schemas.microsoft.com/office/drawing/2014/main" val="60860068"/>
                    </a:ext>
                  </a:extLst>
                </a:gridCol>
                <a:gridCol w="5001782">
                  <a:extLst>
                    <a:ext uri="{9D8B030D-6E8A-4147-A177-3AD203B41FA5}">
                      <a16:colId xmlns:a16="http://schemas.microsoft.com/office/drawing/2014/main" val="3531322060"/>
                    </a:ext>
                  </a:extLst>
                </a:gridCol>
              </a:tblGrid>
              <a:tr h="560602">
                <a:tc>
                  <a:txBody>
                    <a:bodyPr/>
                    <a:lstStyle/>
                    <a:p>
                      <a:r>
                        <a:rPr lang="en-US" sz="1400" dirty="0"/>
                        <a:t>Severity</a:t>
                      </a:r>
                    </a:p>
                  </a:txBody>
                  <a:tcPr/>
                </a:tc>
                <a:tc>
                  <a:txBody>
                    <a:bodyPr/>
                    <a:lstStyle/>
                    <a:p>
                      <a:r>
                        <a:rPr lang="en-US" sz="1400" dirty="0"/>
                        <a:t>Definition</a:t>
                      </a:r>
                    </a:p>
                  </a:txBody>
                  <a:tcPr/>
                </a:tc>
                <a:extLst>
                  <a:ext uri="{0D108BD9-81ED-4DB2-BD59-A6C34878D82A}">
                    <a16:rowId xmlns:a16="http://schemas.microsoft.com/office/drawing/2014/main" val="3592293086"/>
                  </a:ext>
                </a:extLst>
              </a:tr>
              <a:tr h="560602">
                <a:tc>
                  <a:txBody>
                    <a:bodyPr/>
                    <a:lstStyle/>
                    <a:p>
                      <a:r>
                        <a:rPr lang="en-US" sz="1400" dirty="0"/>
                        <a:t>Critical</a:t>
                      </a:r>
                    </a:p>
                  </a:txBody>
                  <a:tcPr/>
                </a:tc>
                <a:tc>
                  <a:txBody>
                    <a:bodyPr/>
                    <a:lstStyle/>
                    <a:p>
                      <a:r>
                        <a:rPr lang="en-US" sz="1400" dirty="0"/>
                        <a:t>Likely to lead to nonconforming and potentially harmful product. Products critical quality attributes not achieved </a:t>
                      </a:r>
                    </a:p>
                  </a:txBody>
                  <a:tcPr/>
                </a:tc>
                <a:extLst>
                  <a:ext uri="{0D108BD9-81ED-4DB2-BD59-A6C34878D82A}">
                    <a16:rowId xmlns:a16="http://schemas.microsoft.com/office/drawing/2014/main" val="2399461968"/>
                  </a:ext>
                </a:extLst>
              </a:tr>
              <a:tr h="683473">
                <a:tc>
                  <a:txBody>
                    <a:bodyPr/>
                    <a:lstStyle/>
                    <a:p>
                      <a:r>
                        <a:rPr lang="en-US" sz="1400" dirty="0"/>
                        <a:t>Major</a:t>
                      </a:r>
                    </a:p>
                  </a:txBody>
                  <a:tcPr/>
                </a:tc>
                <a:tc>
                  <a:txBody>
                    <a:bodyPr/>
                    <a:lstStyle/>
                    <a:p>
                      <a:r>
                        <a:rPr lang="en-US" sz="1400" dirty="0"/>
                        <a:t>Likely to lead to an in-process failure or deviation. However, potential exist for product to be released after investigation if critical quality attributes have been verified as achieved. </a:t>
                      </a:r>
                    </a:p>
                  </a:txBody>
                  <a:tcPr/>
                </a:tc>
                <a:extLst>
                  <a:ext uri="{0D108BD9-81ED-4DB2-BD59-A6C34878D82A}">
                    <a16:rowId xmlns:a16="http://schemas.microsoft.com/office/drawing/2014/main" val="279728101"/>
                  </a:ext>
                </a:extLst>
              </a:tr>
              <a:tr h="560602">
                <a:tc>
                  <a:txBody>
                    <a:bodyPr/>
                    <a:lstStyle/>
                    <a:p>
                      <a:r>
                        <a:rPr lang="en-US" sz="1400" dirty="0"/>
                        <a:t>Moderate</a:t>
                      </a:r>
                    </a:p>
                  </a:txBody>
                  <a:tcPr/>
                </a:tc>
                <a:tc>
                  <a:txBody>
                    <a:bodyPr/>
                    <a:lstStyle/>
                    <a:p>
                      <a:r>
                        <a:rPr lang="en-US" sz="1400" dirty="0"/>
                        <a:t>Likely to push process conditions towards edge of failure, but still within specifications. </a:t>
                      </a:r>
                    </a:p>
                  </a:txBody>
                  <a:tcPr/>
                </a:tc>
                <a:extLst>
                  <a:ext uri="{0D108BD9-81ED-4DB2-BD59-A6C34878D82A}">
                    <a16:rowId xmlns:a16="http://schemas.microsoft.com/office/drawing/2014/main" val="2742689933"/>
                  </a:ext>
                </a:extLst>
              </a:tr>
              <a:tr h="560602">
                <a:tc>
                  <a:txBody>
                    <a:bodyPr/>
                    <a:lstStyle/>
                    <a:p>
                      <a:r>
                        <a:rPr lang="en-US" sz="1400" dirty="0"/>
                        <a:t>Marginal</a:t>
                      </a:r>
                    </a:p>
                  </a:txBody>
                  <a:tcPr/>
                </a:tc>
                <a:tc>
                  <a:txBody>
                    <a:bodyPr/>
                    <a:lstStyle/>
                    <a:p>
                      <a:r>
                        <a:rPr lang="en-US" sz="1400" dirty="0"/>
                        <a:t>Process may be impacted , but robust controls are in place to compensate and keep process within specifications. </a:t>
                      </a:r>
                    </a:p>
                  </a:txBody>
                  <a:tcPr/>
                </a:tc>
                <a:extLst>
                  <a:ext uri="{0D108BD9-81ED-4DB2-BD59-A6C34878D82A}">
                    <a16:rowId xmlns:a16="http://schemas.microsoft.com/office/drawing/2014/main" val="2446112807"/>
                  </a:ext>
                </a:extLst>
              </a:tr>
              <a:tr h="560602">
                <a:tc>
                  <a:txBody>
                    <a:bodyPr/>
                    <a:lstStyle/>
                    <a:p>
                      <a:r>
                        <a:rPr lang="en-US" sz="1400" dirty="0"/>
                        <a:t>Negligible</a:t>
                      </a:r>
                    </a:p>
                  </a:txBody>
                  <a:tcPr/>
                </a:tc>
                <a:tc>
                  <a:txBody>
                    <a:bodyPr/>
                    <a:lstStyle/>
                    <a:p>
                      <a:r>
                        <a:rPr lang="en-US" sz="1400" dirty="0"/>
                        <a:t>No process impact and no resultant product quality impact. </a:t>
                      </a:r>
                    </a:p>
                  </a:txBody>
                  <a:tcPr/>
                </a:tc>
                <a:extLst>
                  <a:ext uri="{0D108BD9-81ED-4DB2-BD59-A6C34878D82A}">
                    <a16:rowId xmlns:a16="http://schemas.microsoft.com/office/drawing/2014/main" val="610889516"/>
                  </a:ext>
                </a:extLst>
              </a:tr>
            </a:tbl>
          </a:graphicData>
        </a:graphic>
      </p:graphicFrame>
      <p:sp>
        <p:nvSpPr>
          <p:cNvPr id="8" name="TextBox 7">
            <a:extLst>
              <a:ext uri="{FF2B5EF4-FFF2-40B4-BE49-F238E27FC236}">
                <a16:creationId xmlns:a16="http://schemas.microsoft.com/office/drawing/2014/main" id="{135E36B5-548D-CDBC-D387-14C27A796811}"/>
              </a:ext>
            </a:extLst>
          </p:cNvPr>
          <p:cNvSpPr txBox="1"/>
          <p:nvPr/>
        </p:nvSpPr>
        <p:spPr bwMode="auto">
          <a:xfrm>
            <a:off x="261793" y="6282336"/>
            <a:ext cx="5229225" cy="368200"/>
          </a:xfrm>
          <a:prstGeom prst="rect">
            <a:avLst/>
          </a:prstGeom>
          <a:noFill/>
          <a:ln w="28575">
            <a:solidFill>
              <a:schemeClr val="accent1"/>
            </a:solid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tabLst>
                <a:tab pos="723900" algn="l"/>
                <a:tab pos="1447800" algn="l"/>
                <a:tab pos="2171700" algn="l"/>
                <a:tab pos="2895600" algn="l"/>
                <a:tab pos="3619500" algn="l"/>
                <a:tab pos="4343400" algn="l"/>
                <a:tab pos="5067300" algn="l"/>
                <a:tab pos="5791200" algn="l"/>
              </a:tabLst>
            </a:pPr>
            <a:r>
              <a:rPr lang="en-US" sz="1600" b="0" dirty="0">
                <a:solidFill>
                  <a:srgbClr val="FF0000"/>
                </a:solidFill>
                <a:latin typeface="Arial"/>
                <a:cs typeface="Arial"/>
              </a:rPr>
              <a:t>This severity scale describes the harm to patient safety</a:t>
            </a:r>
            <a:endParaRPr lang="en-US" sz="1600" b="0" dirty="0">
              <a:solidFill>
                <a:srgbClr val="FF0000"/>
              </a:solidFill>
            </a:endParaRPr>
          </a:p>
        </p:txBody>
      </p:sp>
      <p:sp>
        <p:nvSpPr>
          <p:cNvPr id="9" name="TextBox 8">
            <a:extLst>
              <a:ext uri="{FF2B5EF4-FFF2-40B4-BE49-F238E27FC236}">
                <a16:creationId xmlns:a16="http://schemas.microsoft.com/office/drawing/2014/main" id="{5EECECBE-CCBB-331E-8EC8-334150D230D8}"/>
              </a:ext>
            </a:extLst>
          </p:cNvPr>
          <p:cNvSpPr txBox="1"/>
          <p:nvPr/>
        </p:nvSpPr>
        <p:spPr bwMode="auto">
          <a:xfrm>
            <a:off x="5718793" y="6165520"/>
            <a:ext cx="6282170" cy="597172"/>
          </a:xfrm>
          <a:prstGeom prst="rect">
            <a:avLst/>
          </a:prstGeom>
          <a:noFill/>
          <a:ln w="28575">
            <a:solidFill>
              <a:schemeClr val="accent1"/>
            </a:solid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tabLst>
                <a:tab pos="723900" algn="l"/>
                <a:tab pos="1447800" algn="l"/>
                <a:tab pos="2171700" algn="l"/>
                <a:tab pos="2895600" algn="l"/>
                <a:tab pos="3619500" algn="l"/>
                <a:tab pos="4343400" algn="l"/>
                <a:tab pos="5067300" algn="l"/>
                <a:tab pos="5791200" algn="l"/>
              </a:tabLst>
            </a:pPr>
            <a:r>
              <a:rPr lang="en-US" sz="1600" b="0" dirty="0">
                <a:solidFill>
                  <a:srgbClr val="FF0000"/>
                </a:solidFill>
                <a:latin typeface="Arial"/>
                <a:cs typeface="Arial"/>
              </a:rPr>
              <a:t>This severity scale describes the impact to manufacturing capability or product quality </a:t>
            </a:r>
            <a:r>
              <a:rPr lang="en-IE" sz="1600" b="0" dirty="0">
                <a:solidFill>
                  <a:srgbClr val="FF0000"/>
                </a:solidFill>
                <a:latin typeface="Arial"/>
                <a:cs typeface="Arial"/>
              </a:rPr>
              <a:t>that may ultimately lead to patient harm</a:t>
            </a:r>
            <a:endParaRPr lang="en-US" sz="1600" b="0" dirty="0">
              <a:solidFill>
                <a:srgbClr val="FF0000"/>
              </a:solidFill>
            </a:endParaRPr>
          </a:p>
        </p:txBody>
      </p:sp>
    </p:spTree>
    <p:extLst>
      <p:ext uri="{BB962C8B-B14F-4D97-AF65-F5344CB8AC3E}">
        <p14:creationId xmlns:p14="http://schemas.microsoft.com/office/powerpoint/2010/main" val="3157974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877897-FA1B-6376-3A11-E4D28D143D69}"/>
              </a:ext>
            </a:extLst>
          </p:cNvPr>
          <p:cNvSpPr>
            <a:spLocks noGrp="1"/>
          </p:cNvSpPr>
          <p:nvPr>
            <p:ph type="title"/>
          </p:nvPr>
        </p:nvSpPr>
        <p:spPr>
          <a:xfrm>
            <a:off x="3719736" y="325280"/>
            <a:ext cx="8838319" cy="825984"/>
          </a:xfrm>
        </p:spPr>
        <p:txBody>
          <a:bodyPr/>
          <a:lstStyle/>
          <a:p>
            <a:pPr algn="l"/>
            <a:r>
              <a:rPr lang="en-US" sz="3200" dirty="0">
                <a:ea typeface="+mj-lt"/>
                <a:cs typeface="Arial"/>
              </a:rPr>
              <a:t>QRM Tools for Hazard ID</a:t>
            </a:r>
            <a:endParaRPr lang="en-US" sz="3200" b="0" dirty="0"/>
          </a:p>
        </p:txBody>
      </p:sp>
      <p:graphicFrame>
        <p:nvGraphicFramePr>
          <p:cNvPr id="7" name="Diagram 6">
            <a:extLst>
              <a:ext uri="{FF2B5EF4-FFF2-40B4-BE49-F238E27FC236}">
                <a16:creationId xmlns:a16="http://schemas.microsoft.com/office/drawing/2014/main" id="{8DC5A100-7DFB-186F-3812-7A569D5EACF0}"/>
              </a:ext>
            </a:extLst>
          </p:cNvPr>
          <p:cNvGraphicFramePr/>
          <p:nvPr>
            <p:extLst>
              <p:ext uri="{D42A27DB-BD31-4B8C-83A1-F6EECF244321}">
                <p14:modId xmlns:p14="http://schemas.microsoft.com/office/powerpoint/2010/main" val="1829232229"/>
              </p:ext>
            </p:extLst>
          </p:nvPr>
        </p:nvGraphicFramePr>
        <p:xfrm>
          <a:off x="-96688" y="1262354"/>
          <a:ext cx="6991534" cy="5190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08E27924-699E-DCA0-92C9-B664D617E160}"/>
              </a:ext>
            </a:extLst>
          </p:cNvPr>
          <p:cNvSpPr txBox="1"/>
          <p:nvPr/>
        </p:nvSpPr>
        <p:spPr bwMode="auto">
          <a:xfrm>
            <a:off x="7239552" y="3645024"/>
            <a:ext cx="4462030" cy="2757251"/>
          </a:xfrm>
          <a:prstGeom prst="rect">
            <a:avLst/>
          </a:prstGeom>
          <a:solidFill>
            <a:srgbClr val="FFC000"/>
          </a:solidFill>
          <a:ln w="12700">
            <a:solidFill>
              <a:schemeClr val="tx1"/>
            </a:solid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defPPr>
              <a:defRPr lang="en-GB"/>
            </a:defPPr>
            <a:lvl1pPr>
              <a:lnSpc>
                <a:spcPct val="81000"/>
              </a:lnSpc>
              <a:tabLst>
                <a:tab pos="723900" algn="l"/>
                <a:tab pos="1447800" algn="l"/>
                <a:tab pos="2171700" algn="l"/>
                <a:tab pos="2895600" algn="l"/>
                <a:tab pos="3619500" algn="l"/>
                <a:tab pos="4343400" algn="l"/>
                <a:tab pos="5067300" algn="l"/>
                <a:tab pos="5791200" algn="l"/>
              </a:tabLst>
              <a:defRPr sz="1400">
                <a:solidFill>
                  <a:srgbClr val="000000"/>
                </a:solidFill>
                <a:latin typeface="Arial"/>
                <a:cs typeface="Lucida Sans Unicode"/>
              </a:defRPr>
            </a:lvl1pPr>
            <a:lvl2pPr>
              <a:defRPr>
                <a:solidFill>
                  <a:schemeClr val="bg1"/>
                </a:solidFill>
                <a:latin typeface="Arial" charset="0"/>
                <a:cs typeface="Lucida Sans Unicode" charset="0"/>
              </a:defRPr>
            </a:lvl2pPr>
            <a:lvl3pPr>
              <a:defRPr>
                <a:solidFill>
                  <a:schemeClr val="bg1"/>
                </a:solidFill>
                <a:latin typeface="Arial" charset="0"/>
                <a:cs typeface="Lucida Sans Unicode" charset="0"/>
              </a:defRPr>
            </a:lvl3pPr>
            <a:lvl4pPr>
              <a:defRPr>
                <a:solidFill>
                  <a:schemeClr val="bg1"/>
                </a:solidFill>
                <a:latin typeface="Arial" charset="0"/>
                <a:cs typeface="Lucida Sans Unicode" charset="0"/>
              </a:defRPr>
            </a:lvl4pPr>
            <a:lvl5pPr>
              <a:defRPr>
                <a:solidFill>
                  <a:schemeClr val="bg1"/>
                </a:solidFill>
                <a:latin typeface="Arial" charset="0"/>
                <a:cs typeface="Lucida Sans Unicode" charset="0"/>
              </a:defRPr>
            </a:lvl5pPr>
            <a:lvl6pPr>
              <a:defRPr>
                <a:solidFill>
                  <a:schemeClr val="bg1"/>
                </a:solidFill>
                <a:latin typeface="Arial" charset="0"/>
                <a:cs typeface="Lucida Sans Unicode" charset="0"/>
              </a:defRPr>
            </a:lvl6pPr>
            <a:lvl7pPr>
              <a:defRPr>
                <a:solidFill>
                  <a:schemeClr val="bg1"/>
                </a:solidFill>
                <a:latin typeface="Arial" charset="0"/>
                <a:cs typeface="Lucida Sans Unicode" charset="0"/>
              </a:defRPr>
            </a:lvl7pPr>
            <a:lvl8pPr>
              <a:defRPr>
                <a:solidFill>
                  <a:schemeClr val="bg1"/>
                </a:solidFill>
                <a:latin typeface="Arial" charset="0"/>
                <a:cs typeface="Lucida Sans Unicode" charset="0"/>
              </a:defRPr>
            </a:lvl8pPr>
            <a:lvl9pPr>
              <a:defRPr>
                <a:solidFill>
                  <a:schemeClr val="bg1"/>
                </a:solidFill>
                <a:latin typeface="Arial" charset="0"/>
                <a:cs typeface="Lucida Sans Unicode" charset="0"/>
              </a:defRPr>
            </a:lvl9pPr>
          </a:lstStyle>
          <a:p>
            <a:r>
              <a:rPr lang="en-US" b="0" dirty="0"/>
              <a:t>Different tools for hazard identification use different approaches that range from simply asking "What if" questions, to approaches that examine individual process steps (e.g., flow charts, process maps) or detailed drawings in a highly structured systematic way.</a:t>
            </a:r>
          </a:p>
          <a:p>
            <a:endParaRPr lang="en-US" b="0" dirty="0"/>
          </a:p>
          <a:p>
            <a:r>
              <a:rPr lang="en-US" b="0" dirty="0"/>
              <a:t>Examples of tools used for hazard identification are in the next slides.</a:t>
            </a:r>
          </a:p>
          <a:p>
            <a:endParaRPr lang="en-US" b="0" dirty="0"/>
          </a:p>
          <a:p>
            <a:r>
              <a:rPr lang="en-US" b="0" dirty="0"/>
              <a:t>Guidance on these methodologies is presented in ICH Q9(R1) – See Annex I.  </a:t>
            </a:r>
          </a:p>
          <a:p>
            <a:endParaRPr lang="en-US" b="0" dirty="0"/>
          </a:p>
          <a:p>
            <a:r>
              <a:rPr lang="en-US" b="0" dirty="0"/>
              <a:t>See also the training material that is available in the ICH Q9 Briefing Pack on the ICH website.</a:t>
            </a:r>
          </a:p>
        </p:txBody>
      </p:sp>
      <p:sp>
        <p:nvSpPr>
          <p:cNvPr id="48" name="TextBox 47">
            <a:extLst>
              <a:ext uri="{FF2B5EF4-FFF2-40B4-BE49-F238E27FC236}">
                <a16:creationId xmlns:a16="http://schemas.microsoft.com/office/drawing/2014/main" id="{88FA818A-1954-0BFD-8F93-A20B23F10512}"/>
              </a:ext>
            </a:extLst>
          </p:cNvPr>
          <p:cNvSpPr txBox="1"/>
          <p:nvPr/>
        </p:nvSpPr>
        <p:spPr bwMode="auto">
          <a:xfrm>
            <a:off x="7248128" y="1343819"/>
            <a:ext cx="4453454" cy="192524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defPPr>
              <a:defRPr lang="en-GB"/>
            </a:defPPr>
            <a:lvl1pPr>
              <a:lnSpc>
                <a:spcPct val="81000"/>
              </a:lnSpc>
              <a:tabLst>
                <a:tab pos="678656" algn="l"/>
                <a:tab pos="1357313" algn="l"/>
                <a:tab pos="2035969" algn="l"/>
                <a:tab pos="2714625" algn="l"/>
                <a:tab pos="3393281" algn="l"/>
                <a:tab pos="4071938" algn="l"/>
                <a:tab pos="4750594" algn="l"/>
                <a:tab pos="5429250" algn="l"/>
              </a:tabLst>
              <a:defRPr sz="1600">
                <a:solidFill>
                  <a:schemeClr val="tx1"/>
                </a:solidFill>
                <a:latin typeface="Arial"/>
                <a:ea typeface="+mn-lt"/>
                <a:cs typeface="+mn-lt"/>
              </a:defRPr>
            </a:lvl1pPr>
            <a:lvl2pPr>
              <a:defRPr>
                <a:solidFill>
                  <a:schemeClr val="dk1"/>
                </a:solidFill>
                <a:latin typeface="+mn-lt"/>
                <a:cs typeface="+mn-cs"/>
              </a:defRPr>
            </a:lvl2pPr>
            <a:lvl3pPr>
              <a:defRPr>
                <a:solidFill>
                  <a:schemeClr val="dk1"/>
                </a:solidFill>
                <a:latin typeface="+mn-lt"/>
                <a:cs typeface="+mn-cs"/>
              </a:defRPr>
            </a:lvl3pPr>
            <a:lvl4pPr>
              <a:defRPr>
                <a:solidFill>
                  <a:schemeClr val="dk1"/>
                </a:solidFill>
                <a:latin typeface="+mn-lt"/>
                <a:cs typeface="+mn-cs"/>
              </a:defRPr>
            </a:lvl4pPr>
            <a:lvl5pPr>
              <a:defRPr>
                <a:solidFill>
                  <a:schemeClr val="dk1"/>
                </a:solidFill>
                <a:latin typeface="+mn-lt"/>
                <a:cs typeface="+mn-cs"/>
              </a:defRPr>
            </a:lvl5pPr>
            <a:lvl6pPr>
              <a:defRPr>
                <a:solidFill>
                  <a:schemeClr val="dk1"/>
                </a:solidFill>
                <a:latin typeface="+mn-lt"/>
                <a:cs typeface="+mn-cs"/>
              </a:defRPr>
            </a:lvl6pPr>
            <a:lvl7pPr>
              <a:defRPr>
                <a:solidFill>
                  <a:schemeClr val="dk1"/>
                </a:solidFill>
                <a:latin typeface="+mn-lt"/>
                <a:cs typeface="+mn-cs"/>
              </a:defRPr>
            </a:lvl7pPr>
            <a:lvl8pPr>
              <a:defRPr>
                <a:solidFill>
                  <a:schemeClr val="dk1"/>
                </a:solidFill>
                <a:latin typeface="+mn-lt"/>
                <a:cs typeface="+mn-cs"/>
              </a:defRPr>
            </a:lvl8pPr>
            <a:lvl9pPr>
              <a:defRPr>
                <a:solidFill>
                  <a:schemeClr val="dk1"/>
                </a:solidFill>
                <a:latin typeface="+mn-lt"/>
                <a:cs typeface="+mn-cs"/>
              </a:defRPr>
            </a:lvl9pPr>
          </a:lstStyle>
          <a:p>
            <a:r>
              <a:rPr lang="en-US" dirty="0"/>
              <a:t>QRM TIP</a:t>
            </a:r>
          </a:p>
          <a:p>
            <a:r>
              <a:rPr lang="en-US" b="0" dirty="0"/>
              <a:t>Many of the QRM tools listed on this slide identify hazards as well as include an analysis and evaluation of risks (i.e., the risk assessment). </a:t>
            </a:r>
          </a:p>
          <a:p>
            <a:endParaRPr lang="en-US" b="0" dirty="0"/>
          </a:p>
          <a:p>
            <a:r>
              <a:rPr lang="en-US" b="0" dirty="0"/>
              <a:t>This presentation focuses on Hazard ID and how to effectively use some QRM tools to complete the first step of the risk assessment.</a:t>
            </a:r>
          </a:p>
        </p:txBody>
      </p:sp>
    </p:spTree>
    <p:extLst>
      <p:ext uri="{BB962C8B-B14F-4D97-AF65-F5344CB8AC3E}">
        <p14:creationId xmlns:p14="http://schemas.microsoft.com/office/powerpoint/2010/main" val="2194796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5"/>
          <p:cNvSpPr>
            <a:spLocks noGrp="1"/>
          </p:cNvSpPr>
          <p:nvPr>
            <p:ph type="title"/>
          </p:nvPr>
        </p:nvSpPr>
        <p:spPr>
          <a:xfrm>
            <a:off x="3751787" y="324074"/>
            <a:ext cx="6543035" cy="741164"/>
          </a:xfrm>
        </p:spPr>
        <p:txBody>
          <a:bodyPr/>
          <a:lstStyle/>
          <a:p>
            <a:pPr algn="l"/>
            <a:r>
              <a:rPr lang="en-US" sz="3200" dirty="0">
                <a:cs typeface="Lucida Sans Unicode"/>
              </a:rPr>
              <a:t>QRM </a:t>
            </a:r>
            <a:r>
              <a:rPr lang="en-US" sz="3200" dirty="0"/>
              <a:t>Tools for Hazard ID </a:t>
            </a:r>
            <a:br>
              <a:rPr lang="en-US" sz="3200" dirty="0"/>
            </a:br>
            <a:r>
              <a:rPr lang="en-US" sz="2800" b="0" dirty="0">
                <a:solidFill>
                  <a:schemeClr val="tx1"/>
                </a:solidFill>
              </a:rPr>
              <a:t>Preliminary Hazard Analysis (PHA)</a:t>
            </a:r>
            <a:endParaRPr lang="en-US" sz="2800" kern="1200" dirty="0">
              <a:solidFill>
                <a:srgbClr val="002060"/>
              </a:solidFill>
            </a:endParaRPr>
          </a:p>
        </p:txBody>
      </p:sp>
      <p:sp>
        <p:nvSpPr>
          <p:cNvPr id="8" name="Content Placeholder 1"/>
          <p:cNvSpPr>
            <a:spLocks noGrp="1"/>
          </p:cNvSpPr>
          <p:nvPr>
            <p:ph idx="1"/>
          </p:nvPr>
        </p:nvSpPr>
        <p:spPr>
          <a:xfrm>
            <a:off x="2135560" y="2885615"/>
            <a:ext cx="9318848" cy="1142161"/>
          </a:xfrm>
          <a:ln w="28575">
            <a:solidFill>
              <a:srgbClr val="0000FF"/>
            </a:solidFill>
          </a:ln>
        </p:spPr>
        <p:txBody>
          <a:bodyPr>
            <a:noAutofit/>
          </a:bodyPr>
          <a:lstStyle/>
          <a:p>
            <a:pPr marL="371475" lvl="1" indent="-285750">
              <a:spcBef>
                <a:spcPts val="0"/>
              </a:spcBef>
            </a:pPr>
            <a:r>
              <a:rPr lang="en-US" sz="1400" dirty="0">
                <a:ea typeface="+mn-lt"/>
                <a:cs typeface="+mn-lt"/>
              </a:rPr>
              <a:t>Perform one hazard analysis per product </a:t>
            </a:r>
          </a:p>
          <a:p>
            <a:pPr marL="371475" lvl="1" indent="-285750">
              <a:spcBef>
                <a:spcPts val="0"/>
              </a:spcBef>
            </a:pPr>
            <a:r>
              <a:rPr lang="en-US" sz="1400" dirty="0"/>
              <a:t>Consider intended use and user populations</a:t>
            </a:r>
          </a:p>
          <a:p>
            <a:pPr marL="371475" lvl="1" indent="-285750">
              <a:spcBef>
                <a:spcPts val="0"/>
              </a:spcBef>
            </a:pPr>
            <a:r>
              <a:rPr lang="en-IE" sz="1400" dirty="0">
                <a:ea typeface="+mn-lt"/>
                <a:cs typeface="+mn-lt"/>
              </a:rPr>
              <a:t>I</a:t>
            </a:r>
            <a:r>
              <a:rPr lang="en-IE" sz="1400" b="0" dirty="0">
                <a:ea typeface="+mn-lt"/>
                <a:cs typeface="+mn-lt"/>
              </a:rPr>
              <a:t>dentify hazards to product quality that may ultimately lead to patient harm</a:t>
            </a:r>
            <a:r>
              <a:rPr lang="en-US" sz="1400" dirty="0"/>
              <a:t> and that are related to manufacturing, testing, shipment, use, etc.</a:t>
            </a:r>
          </a:p>
          <a:p>
            <a:pPr marL="371475" lvl="1" indent="-285750">
              <a:spcBef>
                <a:spcPts val="0"/>
              </a:spcBef>
            </a:pPr>
            <a:r>
              <a:rPr lang="en-US" sz="1400" dirty="0"/>
              <a:t>Consider normal and fault conditions; consider normal use and foreseeable misuse</a:t>
            </a:r>
          </a:p>
        </p:txBody>
      </p:sp>
      <p:sp>
        <p:nvSpPr>
          <p:cNvPr id="10" name="Rectangle 7"/>
          <p:cNvSpPr>
            <a:spLocks noChangeArrowheads="1"/>
          </p:cNvSpPr>
          <p:nvPr/>
        </p:nvSpPr>
        <p:spPr bwMode="auto">
          <a:xfrm>
            <a:off x="5064849" y="4377049"/>
            <a:ext cx="173185" cy="317394"/>
          </a:xfrm>
          <a:prstGeom prst="rect">
            <a:avLst/>
          </a:prstGeom>
          <a:noFill/>
          <a:ln w="9525">
            <a:noFill/>
            <a:miter lim="800000"/>
            <a:headEnd/>
            <a:tailEnd/>
          </a:ln>
        </p:spPr>
        <p:txBody>
          <a:bodyPr wrap="square">
            <a:spAutoFit/>
          </a:bodyPr>
          <a:lstStyle/>
          <a:p>
            <a:pPr defTabSz="457214" hangingPunct="1">
              <a:lnSpc>
                <a:spcPct val="100000"/>
              </a:lnSpc>
              <a:spcAft>
                <a:spcPct val="50000"/>
              </a:spcAft>
              <a:buClrTx/>
              <a:buSzTx/>
              <a:defRPr/>
            </a:pPr>
            <a:endParaRPr lang="en-US" sz="1500" b="0" dirty="0">
              <a:solidFill>
                <a:srgbClr val="071D49"/>
              </a:solidFill>
              <a:latin typeface="Calibri" pitchFamily="34" charset="0"/>
              <a:cs typeface="Arial" charset="0"/>
            </a:endParaRPr>
          </a:p>
        </p:txBody>
      </p:sp>
      <p:sp>
        <p:nvSpPr>
          <p:cNvPr id="3" name="Rechteck: abgerundete Ecken 2">
            <a:extLst>
              <a:ext uri="{FF2B5EF4-FFF2-40B4-BE49-F238E27FC236}">
                <a16:creationId xmlns:a16="http://schemas.microsoft.com/office/drawing/2014/main" id="{D01E9F49-BFD4-4C73-9C41-C69851DA2D5C}"/>
              </a:ext>
            </a:extLst>
          </p:cNvPr>
          <p:cNvSpPr/>
          <p:nvPr/>
        </p:nvSpPr>
        <p:spPr>
          <a:xfrm>
            <a:off x="248636" y="1867143"/>
            <a:ext cx="1793900" cy="31410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457214" hangingPunct="1">
              <a:lnSpc>
                <a:spcPct val="100000"/>
              </a:lnSpc>
              <a:buClrTx/>
              <a:buSzTx/>
              <a:defRPr/>
            </a:pPr>
            <a:r>
              <a:rPr lang="de-DE" sz="1600" b="0" dirty="0" err="1">
                <a:solidFill>
                  <a:srgbClr val="000000"/>
                </a:solidFill>
              </a:rPr>
              <a:t>Document</a:t>
            </a:r>
            <a:endParaRPr lang="de-DE" sz="1600" b="0" dirty="0">
              <a:solidFill>
                <a:srgbClr val="000000"/>
              </a:solidFill>
            </a:endParaRPr>
          </a:p>
        </p:txBody>
      </p:sp>
      <p:sp>
        <p:nvSpPr>
          <p:cNvPr id="12" name="Rechteck: abgerundete Ecken 11">
            <a:extLst>
              <a:ext uri="{FF2B5EF4-FFF2-40B4-BE49-F238E27FC236}">
                <a16:creationId xmlns:a16="http://schemas.microsoft.com/office/drawing/2014/main" id="{FA0E1D2E-7E9A-4AA9-A568-75F4716999BE}"/>
              </a:ext>
            </a:extLst>
          </p:cNvPr>
          <p:cNvSpPr/>
          <p:nvPr/>
        </p:nvSpPr>
        <p:spPr>
          <a:xfrm>
            <a:off x="2135560" y="1877726"/>
            <a:ext cx="9266840" cy="303524"/>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defTabSz="457214" hangingPunct="1">
              <a:lnSpc>
                <a:spcPct val="100000"/>
              </a:lnSpc>
              <a:buClrTx/>
              <a:buSzTx/>
              <a:defRPr/>
            </a:pPr>
            <a:r>
              <a:rPr lang="de-DE" sz="1600" b="0" dirty="0">
                <a:solidFill>
                  <a:srgbClr val="FFFFFF"/>
                </a:solidFill>
              </a:rPr>
              <a:t>Hazard Analysis</a:t>
            </a:r>
          </a:p>
        </p:txBody>
      </p:sp>
      <p:sp>
        <p:nvSpPr>
          <p:cNvPr id="14" name="Rechteck: abgerundete Ecken 13">
            <a:extLst>
              <a:ext uri="{FF2B5EF4-FFF2-40B4-BE49-F238E27FC236}">
                <a16:creationId xmlns:a16="http://schemas.microsoft.com/office/drawing/2014/main" id="{B42DD4B8-D19F-4DC8-B2D1-363919B5C9C5}"/>
              </a:ext>
            </a:extLst>
          </p:cNvPr>
          <p:cNvSpPr/>
          <p:nvPr/>
        </p:nvSpPr>
        <p:spPr>
          <a:xfrm>
            <a:off x="248636" y="2336500"/>
            <a:ext cx="1793900" cy="31410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457214" hangingPunct="1">
              <a:lnSpc>
                <a:spcPct val="100000"/>
              </a:lnSpc>
              <a:buClrTx/>
              <a:buSzTx/>
              <a:defRPr/>
            </a:pPr>
            <a:r>
              <a:rPr lang="de-DE" sz="1600" b="0" dirty="0">
                <a:solidFill>
                  <a:srgbClr val="000000"/>
                </a:solidFill>
              </a:rPr>
              <a:t>Purpose</a:t>
            </a:r>
          </a:p>
        </p:txBody>
      </p:sp>
      <p:sp>
        <p:nvSpPr>
          <p:cNvPr id="15" name="Rechteck: abgerundete Ecken 14">
            <a:extLst>
              <a:ext uri="{FF2B5EF4-FFF2-40B4-BE49-F238E27FC236}">
                <a16:creationId xmlns:a16="http://schemas.microsoft.com/office/drawing/2014/main" id="{D76E75FB-2C81-4B6B-BC00-AC3D3BCD8BCA}"/>
              </a:ext>
            </a:extLst>
          </p:cNvPr>
          <p:cNvSpPr/>
          <p:nvPr/>
        </p:nvSpPr>
        <p:spPr>
          <a:xfrm>
            <a:off x="2135560" y="2187929"/>
            <a:ext cx="9318848" cy="642295"/>
          </a:xfrm>
          <a:prstGeom prst="roundRect">
            <a:avLst/>
          </a:prstGeom>
        </p:spPr>
        <p:style>
          <a:lnRef idx="2">
            <a:schemeClr val="accent2"/>
          </a:lnRef>
          <a:fillRef idx="1">
            <a:schemeClr val="lt1"/>
          </a:fillRef>
          <a:effectRef idx="0">
            <a:schemeClr val="accent2"/>
          </a:effectRef>
          <a:fontRef idx="minor">
            <a:schemeClr val="dk1"/>
          </a:fontRef>
        </p:style>
        <p:txBody>
          <a:bodyPr lIns="85725" tIns="42863" rIns="85725" bIns="42863" rtlCol="0" anchor="ctr"/>
          <a:lstStyle/>
          <a:p>
            <a:pPr marL="285750" indent="-285750" defTabSz="457214" hangingPunct="1">
              <a:lnSpc>
                <a:spcPct val="100000"/>
              </a:lnSpc>
              <a:buClrTx/>
              <a:buSzTx/>
              <a:buFont typeface="Arial" panose="020B0604020202020204" pitchFamily="34" charset="0"/>
              <a:buChar char="•"/>
              <a:defRPr/>
            </a:pPr>
            <a:r>
              <a:rPr lang="de-DE" sz="1400" b="0" dirty="0">
                <a:solidFill>
                  <a:schemeClr val="tx1"/>
                </a:solidFill>
              </a:rPr>
              <a:t>Identify potential hazards, hazardous situations, and </a:t>
            </a:r>
            <a:r>
              <a:rPr lang="de-DE" sz="1400" b="0" dirty="0" err="1">
                <a:solidFill>
                  <a:schemeClr val="tx1"/>
                </a:solidFill>
              </a:rPr>
              <a:t>harm</a:t>
            </a:r>
            <a:r>
              <a:rPr lang="de-DE" sz="1400" b="0" dirty="0">
                <a:solidFill>
                  <a:schemeClr val="tx1"/>
                </a:solidFill>
              </a:rPr>
              <a:t> </a:t>
            </a:r>
            <a:r>
              <a:rPr lang="de-DE" sz="1400" b="0" dirty="0" err="1">
                <a:solidFill>
                  <a:schemeClr val="tx1"/>
                </a:solidFill>
              </a:rPr>
              <a:t>to</a:t>
            </a:r>
            <a:r>
              <a:rPr lang="de-DE" sz="1400" b="0" dirty="0">
                <a:solidFill>
                  <a:schemeClr val="tx1"/>
                </a:solidFill>
              </a:rPr>
              <a:t> </a:t>
            </a:r>
            <a:r>
              <a:rPr lang="de-DE" sz="1400" b="0" dirty="0" err="1">
                <a:solidFill>
                  <a:schemeClr val="tx1"/>
                </a:solidFill>
              </a:rPr>
              <a:t>patient</a:t>
            </a:r>
            <a:r>
              <a:rPr lang="de-DE" sz="1400" b="0" dirty="0">
                <a:solidFill>
                  <a:schemeClr val="tx1"/>
                </a:solidFill>
              </a:rPr>
              <a:t> (</a:t>
            </a:r>
            <a:r>
              <a:rPr lang="de-DE" sz="1400" b="0" i="1" dirty="0">
                <a:solidFill>
                  <a:schemeClr val="tx1"/>
                </a:solidFill>
              </a:rPr>
              <a:t>Note: a </a:t>
            </a:r>
            <a:r>
              <a:rPr lang="de-DE" sz="1400" b="0" i="1" dirty="0" err="1">
                <a:solidFill>
                  <a:schemeClr val="tx1"/>
                </a:solidFill>
              </a:rPr>
              <a:t>hazard</a:t>
            </a:r>
            <a:r>
              <a:rPr lang="de-DE" sz="1400" b="0" i="1" dirty="0">
                <a:solidFill>
                  <a:schemeClr val="tx1"/>
                </a:solidFill>
              </a:rPr>
              <a:t> </a:t>
            </a:r>
            <a:r>
              <a:rPr lang="de-DE" sz="1400" b="0" i="1" dirty="0" err="1">
                <a:solidFill>
                  <a:schemeClr val="tx1"/>
                </a:solidFill>
              </a:rPr>
              <a:t>may</a:t>
            </a:r>
            <a:r>
              <a:rPr lang="de-DE" sz="1400" b="0" i="1" dirty="0">
                <a:solidFill>
                  <a:schemeClr val="tx1"/>
                </a:solidFill>
              </a:rPr>
              <a:t> </a:t>
            </a:r>
            <a:r>
              <a:rPr lang="de-DE" sz="1400" b="0" i="1" dirty="0" err="1">
                <a:solidFill>
                  <a:schemeClr val="tx1"/>
                </a:solidFill>
              </a:rPr>
              <a:t>be</a:t>
            </a:r>
            <a:r>
              <a:rPr lang="de-DE" sz="1400" b="0" i="1" dirty="0">
                <a:solidFill>
                  <a:schemeClr val="tx1"/>
                </a:solidFill>
              </a:rPr>
              <a:t> </a:t>
            </a:r>
            <a:r>
              <a:rPr lang="de-DE" sz="1400" b="0" i="1" dirty="0" err="1">
                <a:solidFill>
                  <a:schemeClr val="tx1"/>
                </a:solidFill>
              </a:rPr>
              <a:t>associated</a:t>
            </a:r>
            <a:r>
              <a:rPr lang="de-DE" sz="1400" b="0" i="1" dirty="0">
                <a:solidFill>
                  <a:schemeClr val="tx1"/>
                </a:solidFill>
              </a:rPr>
              <a:t> </a:t>
            </a:r>
            <a:r>
              <a:rPr lang="de-DE" sz="1400" b="0" i="1" dirty="0" err="1">
                <a:solidFill>
                  <a:schemeClr val="tx1"/>
                </a:solidFill>
              </a:rPr>
              <a:t>with</a:t>
            </a:r>
            <a:r>
              <a:rPr lang="de-DE" sz="1400" b="0" i="1" dirty="0">
                <a:solidFill>
                  <a:schemeClr val="tx1"/>
                </a:solidFill>
              </a:rPr>
              <a:t> multiple </a:t>
            </a:r>
            <a:r>
              <a:rPr lang="de-DE" sz="1400" b="0" i="1" dirty="0" err="1">
                <a:solidFill>
                  <a:schemeClr val="tx1"/>
                </a:solidFill>
              </a:rPr>
              <a:t>harms</a:t>
            </a:r>
            <a:r>
              <a:rPr lang="de-DE" sz="1400" b="0" i="1" dirty="0">
                <a:solidFill>
                  <a:schemeClr val="tx1"/>
                </a:solidFill>
              </a:rPr>
              <a:t>)</a:t>
            </a:r>
          </a:p>
          <a:p>
            <a:pPr marL="285750" indent="-285750" defTabSz="457214" hangingPunct="1">
              <a:lnSpc>
                <a:spcPct val="100000"/>
              </a:lnSpc>
              <a:buClrTx/>
              <a:buSzTx/>
              <a:buFont typeface="Arial" panose="020B0604020202020204" pitchFamily="34" charset="0"/>
              <a:buChar char="•"/>
              <a:defRPr/>
            </a:pPr>
            <a:r>
              <a:rPr lang="en-US" sz="1400" b="0" dirty="0">
                <a:solidFill>
                  <a:srgbClr val="000000"/>
                </a:solidFill>
              </a:rPr>
              <a:t>Evaluate residual risk after mitigation </a:t>
            </a:r>
          </a:p>
        </p:txBody>
      </p:sp>
      <p:graphicFrame>
        <p:nvGraphicFramePr>
          <p:cNvPr id="4" name="Tabelle 4">
            <a:extLst>
              <a:ext uri="{FF2B5EF4-FFF2-40B4-BE49-F238E27FC236}">
                <a16:creationId xmlns:a16="http://schemas.microsoft.com/office/drawing/2014/main" id="{272C3CB9-8AEB-4846-A761-607728210BED}"/>
              </a:ext>
            </a:extLst>
          </p:cNvPr>
          <p:cNvGraphicFramePr>
            <a:graphicFrameLocks noGrp="1"/>
          </p:cNvGraphicFramePr>
          <p:nvPr>
            <p:extLst>
              <p:ext uri="{D42A27DB-BD31-4B8C-83A1-F6EECF244321}">
                <p14:modId xmlns:p14="http://schemas.microsoft.com/office/powerpoint/2010/main" val="1269562911"/>
              </p:ext>
            </p:extLst>
          </p:nvPr>
        </p:nvGraphicFramePr>
        <p:xfrm>
          <a:off x="2135560" y="4005064"/>
          <a:ext cx="9318848" cy="2354855"/>
        </p:xfrm>
        <a:graphic>
          <a:graphicData uri="http://schemas.openxmlformats.org/drawingml/2006/table">
            <a:tbl>
              <a:tblPr firstRow="1" bandRow="1">
                <a:tableStyleId>{21E4AEA4-8DFA-4A89-87EB-49C32662AFE0}</a:tableStyleId>
              </a:tblPr>
              <a:tblGrid>
                <a:gridCol w="1477760">
                  <a:extLst>
                    <a:ext uri="{9D8B030D-6E8A-4147-A177-3AD203B41FA5}">
                      <a16:colId xmlns:a16="http://schemas.microsoft.com/office/drawing/2014/main" val="228254978"/>
                    </a:ext>
                  </a:extLst>
                </a:gridCol>
                <a:gridCol w="1876112">
                  <a:extLst>
                    <a:ext uri="{9D8B030D-6E8A-4147-A177-3AD203B41FA5}">
                      <a16:colId xmlns:a16="http://schemas.microsoft.com/office/drawing/2014/main" val="3993197256"/>
                    </a:ext>
                  </a:extLst>
                </a:gridCol>
                <a:gridCol w="3524937">
                  <a:extLst>
                    <a:ext uri="{9D8B030D-6E8A-4147-A177-3AD203B41FA5}">
                      <a16:colId xmlns:a16="http://schemas.microsoft.com/office/drawing/2014/main" val="3420782724"/>
                    </a:ext>
                  </a:extLst>
                </a:gridCol>
                <a:gridCol w="1359224">
                  <a:extLst>
                    <a:ext uri="{9D8B030D-6E8A-4147-A177-3AD203B41FA5}">
                      <a16:colId xmlns:a16="http://schemas.microsoft.com/office/drawing/2014/main" val="735623612"/>
                    </a:ext>
                  </a:extLst>
                </a:gridCol>
                <a:gridCol w="1080815">
                  <a:extLst>
                    <a:ext uri="{9D8B030D-6E8A-4147-A177-3AD203B41FA5}">
                      <a16:colId xmlns:a16="http://schemas.microsoft.com/office/drawing/2014/main" val="762731372"/>
                    </a:ext>
                  </a:extLst>
                </a:gridCol>
              </a:tblGrid>
              <a:tr h="491783">
                <a:tc>
                  <a:txBody>
                    <a:bodyPr/>
                    <a:lstStyle/>
                    <a:p>
                      <a:r>
                        <a:rPr lang="de-DE" sz="1200" b="1" i="0" dirty="0">
                          <a:latin typeface="+mn-lt"/>
                        </a:rPr>
                        <a:t>Quality Attribute / Product Requirement</a:t>
                      </a:r>
                    </a:p>
                  </a:txBody>
                  <a:tcPr/>
                </a:tc>
                <a:tc>
                  <a:txBody>
                    <a:bodyPr/>
                    <a:lstStyle/>
                    <a:p>
                      <a:r>
                        <a:rPr lang="de-DE" sz="1200" b="1" i="0" dirty="0">
                          <a:solidFill>
                            <a:schemeClr val="bg1"/>
                          </a:solidFill>
                          <a:latin typeface="+mn-lt"/>
                        </a:rPr>
                        <a:t>Hazard</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de-DE" sz="1200" b="1" i="0" dirty="0">
                          <a:latin typeface="+mn-lt"/>
                        </a:rPr>
                        <a:t>Sequence of Events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i="0" dirty="0">
                          <a:solidFill>
                            <a:schemeClr val="bg1"/>
                          </a:solidFill>
                          <a:latin typeface="+mn-lt"/>
                        </a:rPr>
                        <a:t>Hazardous Situation</a:t>
                      </a:r>
                    </a:p>
                  </a:txBody>
                  <a:tcPr/>
                </a:tc>
                <a:tc>
                  <a:txBody>
                    <a:bodyPr/>
                    <a:lstStyle/>
                    <a:p>
                      <a:r>
                        <a:rPr lang="de-DE" sz="1200" b="1" i="0" dirty="0">
                          <a:latin typeface="+mn-lt"/>
                        </a:rPr>
                        <a:t>Harm </a:t>
                      </a:r>
                    </a:p>
                  </a:txBody>
                  <a:tcPr/>
                </a:tc>
                <a:extLst>
                  <a:ext uri="{0D108BD9-81ED-4DB2-BD59-A6C34878D82A}">
                    <a16:rowId xmlns:a16="http://schemas.microsoft.com/office/drawing/2014/main" val="3319740562"/>
                  </a:ext>
                </a:extLst>
              </a:tr>
              <a:tr h="561642">
                <a:tc>
                  <a:txBody>
                    <a:bodyPr/>
                    <a:lstStyle/>
                    <a:p>
                      <a:pPr lvl="0">
                        <a:buNone/>
                      </a:pPr>
                      <a:r>
                        <a:rPr lang="de-DE" sz="1400" b="0" i="0">
                          <a:latin typeface="+mn-lt"/>
                        </a:rPr>
                        <a:t>Sterility</a:t>
                      </a:r>
                      <a:endParaRPr lang="de-DE" sz="1400" b="0" i="0" dirty="0">
                        <a:latin typeface="+mn-lt"/>
                      </a:endParaRPr>
                    </a:p>
                  </a:txBody>
                  <a:tcPr/>
                </a:tc>
                <a:tc>
                  <a:txBody>
                    <a:bodyPr/>
                    <a:lstStyle/>
                    <a:p>
                      <a:pPr lvl="0">
                        <a:buNone/>
                      </a:pPr>
                      <a:r>
                        <a:rPr lang="de-DE" sz="1200" b="0" i="0" dirty="0">
                          <a:solidFill>
                            <a:srgbClr val="FF0000"/>
                          </a:solidFill>
                          <a:latin typeface="+mn-lt"/>
                        </a:rPr>
                        <a:t>Biological contamination of the drug product</a:t>
                      </a:r>
                    </a:p>
                  </a:txBody>
                  <a:tcPr/>
                </a:tc>
                <a:tc>
                  <a:txBody>
                    <a:bodyPr/>
                    <a:lstStyle/>
                    <a:p>
                      <a:pPr marL="0" marR="0" lvl="0" indent="0" algn="l" rtl="0">
                        <a:lnSpc>
                          <a:spcPct val="100000"/>
                        </a:lnSpc>
                        <a:spcBef>
                          <a:spcPts val="0"/>
                        </a:spcBef>
                        <a:spcAft>
                          <a:spcPts val="0"/>
                        </a:spcAft>
                        <a:buClrTx/>
                        <a:buSzTx/>
                        <a:buFontTx/>
                        <a:buNone/>
                      </a:pPr>
                      <a:r>
                        <a:rPr lang="de-DE" sz="1200" b="0" i="0" dirty="0">
                          <a:latin typeface="+mn-lt"/>
                        </a:rPr>
                        <a:t>Drug product is contaminated during manufacture and patient injects into blood stream</a:t>
                      </a:r>
                    </a:p>
                  </a:txBody>
                  <a:tcPr/>
                </a:tc>
                <a:tc>
                  <a:txBody>
                    <a:bodyPr/>
                    <a:lstStyle/>
                    <a:p>
                      <a:pPr marL="0" marR="0" lvl="0" indent="0" algn="l" rtl="0">
                        <a:lnSpc>
                          <a:spcPct val="100000"/>
                        </a:lnSpc>
                        <a:spcBef>
                          <a:spcPts val="0"/>
                        </a:spcBef>
                        <a:spcAft>
                          <a:spcPts val="0"/>
                        </a:spcAft>
                        <a:buClrTx/>
                        <a:buSzTx/>
                        <a:buFontTx/>
                        <a:buNone/>
                      </a:pPr>
                      <a:r>
                        <a:rPr lang="de-DE" sz="1200" b="0" i="0" dirty="0">
                          <a:solidFill>
                            <a:srgbClr val="FF0000"/>
                          </a:solidFill>
                          <a:latin typeface="+mn-lt"/>
                        </a:rPr>
                        <a:t>Injection of bacteria or fungi</a:t>
                      </a:r>
                    </a:p>
                  </a:txBody>
                  <a:tcPr/>
                </a:tc>
                <a:tc>
                  <a:txBody>
                    <a:bodyPr/>
                    <a:lstStyle/>
                    <a:p>
                      <a:pPr marL="0" marR="0" lvl="0" indent="0" algn="l" rtl="0">
                        <a:lnSpc>
                          <a:spcPct val="100000"/>
                        </a:lnSpc>
                        <a:spcBef>
                          <a:spcPts val="0"/>
                        </a:spcBef>
                        <a:spcAft>
                          <a:spcPts val="0"/>
                        </a:spcAft>
                        <a:buClrTx/>
                        <a:buSzTx/>
                        <a:buFontTx/>
                        <a:buNone/>
                      </a:pPr>
                      <a:r>
                        <a:rPr lang="de-DE" sz="1200" b="0" i="0" dirty="0">
                          <a:latin typeface="+mn-lt"/>
                        </a:rPr>
                        <a:t>Potential for severe illness or death</a:t>
                      </a:r>
                    </a:p>
                  </a:txBody>
                  <a:tcPr/>
                </a:tc>
                <a:extLst>
                  <a:ext uri="{0D108BD9-81ED-4DB2-BD59-A6C34878D82A}">
                    <a16:rowId xmlns:a16="http://schemas.microsoft.com/office/drawing/2014/main" val="1114533166"/>
                  </a:ext>
                </a:extLst>
              </a:tr>
              <a:tr h="891815">
                <a:tc>
                  <a:txBody>
                    <a:bodyPr/>
                    <a:lstStyle/>
                    <a:p>
                      <a:pPr lvl="0">
                        <a:buNone/>
                      </a:pPr>
                      <a:r>
                        <a:rPr lang="de-DE" sz="1400" b="0" i="0" kern="1200" dirty="0">
                          <a:solidFill>
                            <a:schemeClr val="dk1"/>
                          </a:solidFill>
                          <a:latin typeface="+mn-lt"/>
                          <a:ea typeface="+mn-ea"/>
                          <a:cs typeface="+mn-cs"/>
                        </a:rPr>
                        <a:t>Purity</a:t>
                      </a:r>
                    </a:p>
                  </a:txBody>
                  <a:tcPr marL="91439" marR="91439"/>
                </a:tc>
                <a:tc>
                  <a:txBody>
                    <a:bodyPr/>
                    <a:lstStyle/>
                    <a:p>
                      <a:pPr lvl="0" algn="l">
                        <a:lnSpc>
                          <a:spcPct val="100000"/>
                        </a:lnSpc>
                        <a:spcBef>
                          <a:spcPts val="0"/>
                        </a:spcBef>
                        <a:spcAft>
                          <a:spcPts val="0"/>
                        </a:spcAft>
                        <a:buNone/>
                      </a:pPr>
                      <a:r>
                        <a:rPr lang="en-US" sz="1200" b="0" i="0" kern="1200" noProof="0" dirty="0">
                          <a:solidFill>
                            <a:srgbClr val="FF0000"/>
                          </a:solidFill>
                          <a:latin typeface="+mn-lt"/>
                          <a:ea typeface="+mn-ea"/>
                          <a:cs typeface="+mn-cs"/>
                        </a:rPr>
                        <a:t>Cross-contamination of one product with another product</a:t>
                      </a:r>
                      <a:endParaRPr lang="de-DE" sz="1200" b="0" i="0" kern="1200">
                        <a:solidFill>
                          <a:schemeClr val="dk1"/>
                        </a:solidFill>
                        <a:latin typeface="+mn-lt"/>
                        <a:ea typeface="+mn-ea"/>
                        <a:cs typeface="+mn-cs"/>
                      </a:endParaRPr>
                    </a:p>
                  </a:txBody>
                  <a:tcPr marL="91439" marR="91439"/>
                </a:tc>
                <a:tc>
                  <a:txBody>
                    <a:bodyPr/>
                    <a:lstStyle/>
                    <a:p>
                      <a:pPr lvl="0" algn="l">
                        <a:lnSpc>
                          <a:spcPct val="100000"/>
                        </a:lnSpc>
                        <a:spcBef>
                          <a:spcPts val="0"/>
                        </a:spcBef>
                        <a:spcAft>
                          <a:spcPts val="0"/>
                        </a:spcAft>
                        <a:buNone/>
                      </a:pPr>
                      <a:r>
                        <a:rPr lang="de-DE" sz="1200" b="0" i="0" u="none" strike="noStrike" noProof="0" dirty="0">
                          <a:latin typeface="+mn-lt"/>
                        </a:rPr>
                        <a:t>Drug product is cross-contaminated during manufacturing with another product and patient  takes the medicine </a:t>
                      </a:r>
                      <a:endParaRPr lang="de-DE" sz="1200" b="0" i="0" dirty="0">
                        <a:latin typeface="+mn-lt"/>
                      </a:endParaRPr>
                    </a:p>
                  </a:txBody>
                  <a:tcPr marL="91439" marR="91439"/>
                </a:tc>
                <a:tc>
                  <a:txBody>
                    <a:bodyPr/>
                    <a:lstStyle/>
                    <a:p>
                      <a:pPr marL="0" lvl="0" indent="0" algn="l">
                        <a:lnSpc>
                          <a:spcPct val="100000"/>
                        </a:lnSpc>
                        <a:spcBef>
                          <a:spcPts val="0"/>
                        </a:spcBef>
                        <a:spcAft>
                          <a:spcPts val="0"/>
                        </a:spcAft>
                        <a:buNone/>
                      </a:pPr>
                      <a:r>
                        <a:rPr lang="de-DE" sz="1200" b="0" i="0" dirty="0">
                          <a:solidFill>
                            <a:srgbClr val="FF0000"/>
                          </a:solidFill>
                          <a:latin typeface="+mn-lt"/>
                        </a:rPr>
                        <a:t>Unintended medicine administered to patient </a:t>
                      </a:r>
                    </a:p>
                  </a:txBody>
                  <a:tcPr marL="91439" marR="91439"/>
                </a:tc>
                <a:tc>
                  <a:txBody>
                    <a:bodyPr/>
                    <a:lstStyle/>
                    <a:p>
                      <a:pPr marL="0" marR="0" lvl="0" indent="0" algn="l" rtl="0">
                        <a:lnSpc>
                          <a:spcPct val="100000"/>
                        </a:lnSpc>
                        <a:spcBef>
                          <a:spcPts val="0"/>
                        </a:spcBef>
                        <a:spcAft>
                          <a:spcPts val="0"/>
                        </a:spcAft>
                        <a:buClrTx/>
                        <a:buSzTx/>
                        <a:buFontTx/>
                        <a:buNone/>
                      </a:pPr>
                      <a:r>
                        <a:rPr lang="de-DE" sz="1200" b="0" i="0" dirty="0">
                          <a:latin typeface="+mn-lt"/>
                        </a:rPr>
                        <a:t>Potential for severe illness or death</a:t>
                      </a:r>
                    </a:p>
                  </a:txBody>
                  <a:tcPr marL="91439" marR="91439"/>
                </a:tc>
                <a:extLst>
                  <a:ext uri="{0D108BD9-81ED-4DB2-BD59-A6C34878D82A}">
                    <a16:rowId xmlns:a16="http://schemas.microsoft.com/office/drawing/2014/main" val="2603785394"/>
                  </a:ext>
                </a:extLst>
              </a:tr>
            </a:tbl>
          </a:graphicData>
        </a:graphic>
      </p:graphicFrame>
      <p:sp>
        <p:nvSpPr>
          <p:cNvPr id="5" name="Rectangle 4">
            <a:extLst>
              <a:ext uri="{FF2B5EF4-FFF2-40B4-BE49-F238E27FC236}">
                <a16:creationId xmlns:a16="http://schemas.microsoft.com/office/drawing/2014/main" id="{0EB1CF3D-82D4-74CA-1188-139647EA3F0A}"/>
              </a:ext>
            </a:extLst>
          </p:cNvPr>
          <p:cNvSpPr>
            <a:spLocks noChangeArrowheads="1"/>
          </p:cNvSpPr>
          <p:nvPr/>
        </p:nvSpPr>
        <p:spPr bwMode="auto">
          <a:xfrm>
            <a:off x="3751787" y="6394712"/>
            <a:ext cx="1322813" cy="443190"/>
          </a:xfrm>
          <a:prstGeom prst="rect">
            <a:avLst/>
          </a:prstGeom>
          <a:solidFill>
            <a:schemeClr val="accent1"/>
          </a:solidFill>
          <a:ln w="9525">
            <a:solidFill>
              <a:schemeClr val="tx1"/>
            </a:solidFill>
            <a:miter lim="800000"/>
            <a:headEnd/>
            <a:tailEnd/>
          </a:ln>
        </p:spPr>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lnSpc>
                <a:spcPct val="95000"/>
              </a:lnSpc>
              <a:spcBef>
                <a:spcPct val="50000"/>
              </a:spcBef>
              <a:spcAft>
                <a:spcPct val="40000"/>
              </a:spcAft>
              <a:buClr>
                <a:schemeClr val="tx1"/>
              </a:buClr>
            </a:pPr>
            <a:r>
              <a:rPr lang="en-US" altLang="it-IT" sz="1200" dirty="0">
                <a:latin typeface="Arial"/>
                <a:ea typeface="MS PGothic"/>
                <a:cs typeface="Times New Roman"/>
              </a:rPr>
              <a:t>Identify the hazard</a:t>
            </a:r>
          </a:p>
        </p:txBody>
      </p:sp>
      <p:cxnSp>
        <p:nvCxnSpPr>
          <p:cNvPr id="7" name="Straight Arrow Connector 6">
            <a:extLst>
              <a:ext uri="{FF2B5EF4-FFF2-40B4-BE49-F238E27FC236}">
                <a16:creationId xmlns:a16="http://schemas.microsoft.com/office/drawing/2014/main" id="{9675D4A0-9F46-A8E5-AFE2-F08F1C1275EA}"/>
              </a:ext>
            </a:extLst>
          </p:cNvPr>
          <p:cNvCxnSpPr>
            <a:cxnSpLocks/>
          </p:cNvCxnSpPr>
          <p:nvPr/>
        </p:nvCxnSpPr>
        <p:spPr>
          <a:xfrm flipV="1">
            <a:off x="4405220" y="5994080"/>
            <a:ext cx="0" cy="38724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1321056-A6E9-CA0D-7D92-8A223C1CD0FB}"/>
              </a:ext>
            </a:extLst>
          </p:cNvPr>
          <p:cNvCxnSpPr>
            <a:cxnSpLocks/>
          </p:cNvCxnSpPr>
          <p:nvPr/>
        </p:nvCxnSpPr>
        <p:spPr>
          <a:xfrm flipV="1">
            <a:off x="9634655" y="6041940"/>
            <a:ext cx="0" cy="34336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4">
            <a:extLst>
              <a:ext uri="{FF2B5EF4-FFF2-40B4-BE49-F238E27FC236}">
                <a16:creationId xmlns:a16="http://schemas.microsoft.com/office/drawing/2014/main" id="{706A7135-37A3-DFAC-5DAF-092BA50EDBE6}"/>
              </a:ext>
            </a:extLst>
          </p:cNvPr>
          <p:cNvSpPr>
            <a:spLocks noChangeArrowheads="1"/>
          </p:cNvSpPr>
          <p:nvPr/>
        </p:nvSpPr>
        <p:spPr bwMode="auto">
          <a:xfrm>
            <a:off x="8866682" y="6394371"/>
            <a:ext cx="1739683" cy="443190"/>
          </a:xfrm>
          <a:prstGeom prst="rect">
            <a:avLst/>
          </a:prstGeom>
          <a:solidFill>
            <a:schemeClr val="accent1"/>
          </a:solidFill>
          <a:ln w="9525">
            <a:solidFill>
              <a:schemeClr val="tx1"/>
            </a:solidFill>
            <a:miter lim="800000"/>
            <a:headEnd/>
            <a:tailEnd/>
          </a:ln>
        </p:spPr>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lnSpc>
                <a:spcPct val="95000"/>
              </a:lnSpc>
              <a:spcBef>
                <a:spcPct val="50000"/>
              </a:spcBef>
              <a:spcAft>
                <a:spcPct val="40000"/>
              </a:spcAft>
              <a:buClr>
                <a:schemeClr val="tx1"/>
              </a:buClr>
            </a:pPr>
            <a:r>
              <a:rPr lang="en-US" altLang="it-IT" sz="1200" dirty="0">
                <a:latin typeface="Arial"/>
                <a:ea typeface="MS PGothic"/>
                <a:cs typeface="Times New Roman"/>
              </a:rPr>
              <a:t>Identify the hazardous situation</a:t>
            </a:r>
          </a:p>
        </p:txBody>
      </p:sp>
      <p:sp>
        <p:nvSpPr>
          <p:cNvPr id="16" name="TextBox 1">
            <a:extLst>
              <a:ext uri="{FF2B5EF4-FFF2-40B4-BE49-F238E27FC236}">
                <a16:creationId xmlns:a16="http://schemas.microsoft.com/office/drawing/2014/main" id="{90B53D1E-17D7-2FE9-C661-EAEE3C67761E}"/>
              </a:ext>
            </a:extLst>
          </p:cNvPr>
          <p:cNvSpPr txBox="1"/>
          <p:nvPr/>
        </p:nvSpPr>
        <p:spPr bwMode="auto">
          <a:xfrm>
            <a:off x="2495600" y="1141340"/>
            <a:ext cx="7634320" cy="703484"/>
          </a:xfrm>
          <a:prstGeom prst="rect">
            <a:avLst/>
          </a:prstGeom>
          <a:solidFill>
            <a:schemeClr val="accent1"/>
          </a:solidFill>
          <a:ln w="9525">
            <a:noFill/>
            <a:round/>
            <a:headEnd/>
            <a:tailEnd/>
          </a:ln>
        </p:spPr>
        <p:txBody>
          <a:bodyPr rot="0" spcFirstLastPara="0" vert="horz" wrap="square" lIns="90000" tIns="92880" rIns="90000" bIns="45000" numCol="1" spcCol="0" rtlCol="0" fromWordArt="0" anchor="t" anchorCtr="0" forceAA="0" compatLnSpc="1">
            <a:prstTxWarp prst="textNoShape">
              <a:avLst/>
            </a:prstTxWarp>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100000"/>
              </a:lnSpc>
              <a:spcBef>
                <a:spcPts val="0"/>
              </a:spcBef>
              <a:spcAft>
                <a:spcPts val="0"/>
              </a:spcAft>
            </a:pPr>
            <a:r>
              <a:rPr lang="en-US" sz="2200" baseline="30000" dirty="0">
                <a:solidFill>
                  <a:schemeClr val="tx1"/>
                </a:solidFill>
                <a:latin typeface="Arial"/>
                <a:ea typeface="+mn-lt"/>
                <a:cs typeface="+mn-lt"/>
                <a:sym typeface="Wingdings" panose="05000000000000000000" pitchFamily="2" charset="2"/>
              </a:rPr>
              <a:t>A Preliminary </a:t>
            </a:r>
            <a:r>
              <a:rPr lang="en-IE" sz="2200" baseline="30000" dirty="0">
                <a:solidFill>
                  <a:schemeClr val="tx1"/>
                </a:solidFill>
                <a:latin typeface="Arial"/>
                <a:ea typeface="+mn-lt"/>
                <a:cs typeface="+mn-lt"/>
                <a:sym typeface="Wingdings" panose="05000000000000000000" pitchFamily="2" charset="2"/>
              </a:rPr>
              <a:t>Hazard Analysis is a QRM tool, and a version of it is shown below. </a:t>
            </a:r>
          </a:p>
          <a:p>
            <a:pPr algn="ctr">
              <a:lnSpc>
                <a:spcPct val="100000"/>
              </a:lnSpc>
              <a:spcBef>
                <a:spcPts val="0"/>
              </a:spcBef>
              <a:spcAft>
                <a:spcPts val="0"/>
              </a:spcAft>
            </a:pPr>
            <a:r>
              <a:rPr lang="en-IE" sz="2200" baseline="30000" dirty="0">
                <a:solidFill>
                  <a:schemeClr val="tx1"/>
                </a:solidFill>
                <a:latin typeface="Arial"/>
                <a:ea typeface="+mn-lt"/>
                <a:cs typeface="+mn-lt"/>
                <a:sym typeface="Wingdings" panose="05000000000000000000" pitchFamily="2" charset="2"/>
              </a:rPr>
              <a:t>It demonstrates </a:t>
            </a:r>
            <a:r>
              <a:rPr lang="en-US" sz="2200" baseline="30000" dirty="0">
                <a:solidFill>
                  <a:schemeClr val="tx1"/>
                </a:solidFill>
                <a:latin typeface="Arial"/>
                <a:ea typeface="+mn-lt"/>
                <a:cs typeface="+mn-lt"/>
                <a:sym typeface="Wingdings" panose="05000000000000000000" pitchFamily="2" charset="2"/>
              </a:rPr>
              <a:t>how hazards may be identified and documented.</a:t>
            </a:r>
            <a:endParaRPr lang="en-US" sz="2200" dirty="0">
              <a:solidFill>
                <a:schemeClr val="tx1"/>
              </a:solidFill>
              <a:latin typeface="Arial"/>
            </a:endParaRPr>
          </a:p>
        </p:txBody>
      </p:sp>
    </p:spTree>
    <p:extLst>
      <p:ext uri="{BB962C8B-B14F-4D97-AF65-F5344CB8AC3E}">
        <p14:creationId xmlns:p14="http://schemas.microsoft.com/office/powerpoint/2010/main" val="1574312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09706324-84AD-0D5E-DA38-52F0771FC627}"/>
              </a:ext>
            </a:extLst>
          </p:cNvPr>
          <p:cNvGrpSpPr/>
          <p:nvPr/>
        </p:nvGrpSpPr>
        <p:grpSpPr>
          <a:xfrm>
            <a:off x="6389118" y="3273756"/>
            <a:ext cx="3174544" cy="1512168"/>
            <a:chOff x="617200" y="3140968"/>
            <a:chExt cx="3174544" cy="1512168"/>
          </a:xfrm>
        </p:grpSpPr>
        <p:sp>
          <p:nvSpPr>
            <p:cNvPr id="35" name="Rectangle 34">
              <a:extLst>
                <a:ext uri="{FF2B5EF4-FFF2-40B4-BE49-F238E27FC236}">
                  <a16:creationId xmlns:a16="http://schemas.microsoft.com/office/drawing/2014/main" id="{B4EA5695-60D2-DA4B-BC7E-8FAFB6B69DF5}"/>
                </a:ext>
              </a:extLst>
            </p:cNvPr>
            <p:cNvSpPr/>
            <p:nvPr/>
          </p:nvSpPr>
          <p:spPr bwMode="auto">
            <a:xfrm>
              <a:off x="633335" y="3140968"/>
              <a:ext cx="3158409"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6" name="Rectangle 35">
              <a:extLst>
                <a:ext uri="{FF2B5EF4-FFF2-40B4-BE49-F238E27FC236}">
                  <a16:creationId xmlns:a16="http://schemas.microsoft.com/office/drawing/2014/main" id="{A5D5F816-E748-81E4-3746-98FD45468C6A}"/>
                </a:ext>
              </a:extLst>
            </p:cNvPr>
            <p:cNvSpPr/>
            <p:nvPr/>
          </p:nvSpPr>
          <p:spPr bwMode="auto">
            <a:xfrm>
              <a:off x="617200" y="3933056"/>
              <a:ext cx="3158409"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grpSp>
      <p:cxnSp>
        <p:nvCxnSpPr>
          <p:cNvPr id="28" name="Straight Connector 27"/>
          <p:cNvCxnSpPr>
            <a:cxnSpLocks/>
          </p:cNvCxnSpPr>
          <p:nvPr/>
        </p:nvCxnSpPr>
        <p:spPr bwMode="auto">
          <a:xfrm>
            <a:off x="8850359" y="3343478"/>
            <a:ext cx="582066" cy="581754"/>
          </a:xfrm>
          <a:prstGeom prst="line">
            <a:avLst/>
          </a:prstGeom>
          <a:ln w="76200" cap="rnd">
            <a:solidFill>
              <a:srgbClr val="0099CC"/>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cxnSpLocks/>
          </p:cNvCxnSpPr>
          <p:nvPr/>
        </p:nvCxnSpPr>
        <p:spPr bwMode="auto">
          <a:xfrm>
            <a:off x="7617310" y="3357471"/>
            <a:ext cx="581427" cy="575156"/>
          </a:xfrm>
          <a:prstGeom prst="line">
            <a:avLst/>
          </a:prstGeom>
          <a:ln w="76200" cap="rnd">
            <a:solidFill>
              <a:srgbClr val="0099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p:cNvCxnSpPr>
          <p:nvPr/>
        </p:nvCxnSpPr>
        <p:spPr bwMode="auto">
          <a:xfrm>
            <a:off x="6446751" y="3357471"/>
            <a:ext cx="622796" cy="586762"/>
          </a:xfrm>
          <a:prstGeom prst="line">
            <a:avLst/>
          </a:prstGeom>
          <a:ln w="76200" cap="rnd">
            <a:solidFill>
              <a:srgbClr val="0099CC"/>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bwMode="auto">
          <a:xfrm flipV="1">
            <a:off x="8850359" y="4099398"/>
            <a:ext cx="567985" cy="576536"/>
          </a:xfrm>
          <a:prstGeom prst="line">
            <a:avLst/>
          </a:prstGeom>
          <a:ln w="76200" cap="rnd">
            <a:solidFill>
              <a:srgbClr val="0099CC"/>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bwMode="auto">
          <a:xfrm flipV="1">
            <a:off x="7557850" y="4093108"/>
            <a:ext cx="650377" cy="605665"/>
          </a:xfrm>
          <a:prstGeom prst="line">
            <a:avLst/>
          </a:prstGeom>
          <a:ln w="76200" cap="rnd">
            <a:solidFill>
              <a:srgbClr val="0099CC"/>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p:cNvCxnSpPr>
          <p:nvPr/>
        </p:nvCxnSpPr>
        <p:spPr bwMode="auto">
          <a:xfrm flipV="1">
            <a:off x="6427284" y="4077551"/>
            <a:ext cx="643845" cy="545577"/>
          </a:xfrm>
          <a:prstGeom prst="line">
            <a:avLst/>
          </a:prstGeom>
          <a:ln w="76200" cap="rnd">
            <a:solidFill>
              <a:srgbClr val="0099CC"/>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a:spLocks noChangeArrowheads="1"/>
          </p:cNvSpPr>
          <p:nvPr/>
        </p:nvSpPr>
        <p:spPr bwMode="auto">
          <a:xfrm>
            <a:off x="5901361" y="2663500"/>
            <a:ext cx="1054197" cy="555770"/>
          </a:xfrm>
          <a:prstGeom prst="roundRect">
            <a:avLst>
              <a:gd name="adj" fmla="val 4269"/>
            </a:avLst>
          </a:prstGeom>
          <a:solidFill>
            <a:schemeClr val="bg1"/>
          </a:solidFill>
          <a:ln w="9525">
            <a:solidFill>
              <a:srgbClr val="FF0000"/>
            </a:solidFill>
            <a:round/>
            <a:headEnd/>
            <a:tailEnd/>
          </a:ln>
          <a:effectLst>
            <a:outerShdw blurRad="40000" dist="23000" dir="5400000" rotWithShape="0">
              <a:srgbClr val="808080">
                <a:alpha val="34998"/>
              </a:srgbClr>
            </a:outerShdw>
          </a:effectLst>
        </p:spPr>
        <p:txBody>
          <a:bodyPr anchor="ctr"/>
          <a:lstStyle/>
          <a:p>
            <a:pPr algn="ctr" defTabSz="914428" fontAlgn="auto" hangingPunct="1">
              <a:lnSpc>
                <a:spcPct val="100000"/>
              </a:lnSpc>
              <a:spcBef>
                <a:spcPct val="20000"/>
              </a:spcBef>
              <a:spcAft>
                <a:spcPts val="0"/>
              </a:spcAft>
              <a:buClrTx/>
              <a:buSzTx/>
              <a:defRPr/>
            </a:pPr>
            <a:r>
              <a:rPr lang="en-US" sz="1125" kern="0" dirty="0">
                <a:solidFill>
                  <a:schemeClr val="tx1"/>
                </a:solidFill>
                <a:latin typeface="+mn-lt"/>
                <a:cs typeface="Arial"/>
              </a:rPr>
              <a:t>Methods </a:t>
            </a:r>
          </a:p>
        </p:txBody>
      </p:sp>
      <p:sp>
        <p:nvSpPr>
          <p:cNvPr id="19" name="Rounded Rectangle 18"/>
          <p:cNvSpPr>
            <a:spLocks noChangeArrowheads="1"/>
          </p:cNvSpPr>
          <p:nvPr/>
        </p:nvSpPr>
        <p:spPr bwMode="auto">
          <a:xfrm>
            <a:off x="7264001" y="2666192"/>
            <a:ext cx="1048498" cy="556762"/>
          </a:xfrm>
          <a:prstGeom prst="roundRect">
            <a:avLst>
              <a:gd name="adj" fmla="val 4269"/>
            </a:avLst>
          </a:prstGeom>
          <a:solidFill>
            <a:schemeClr val="bg1"/>
          </a:solidFill>
          <a:ln w="9525">
            <a:solidFill>
              <a:srgbClr val="FF0000"/>
            </a:solidFill>
            <a:round/>
            <a:headEnd/>
            <a:tailEnd/>
          </a:ln>
          <a:effectLst>
            <a:outerShdw blurRad="40000" dist="23000" dir="5400000" rotWithShape="0">
              <a:srgbClr val="808080">
                <a:alpha val="34998"/>
              </a:srgbClr>
            </a:outerShdw>
          </a:effectLst>
        </p:spPr>
        <p:txBody>
          <a:bodyPr anchor="ctr"/>
          <a:lstStyle/>
          <a:p>
            <a:pPr algn="ctr" defTabSz="914428" fontAlgn="auto" hangingPunct="1">
              <a:lnSpc>
                <a:spcPct val="100000"/>
              </a:lnSpc>
              <a:spcBef>
                <a:spcPct val="20000"/>
              </a:spcBef>
              <a:spcAft>
                <a:spcPts val="0"/>
              </a:spcAft>
              <a:buClrTx/>
              <a:buSzTx/>
              <a:defRPr/>
            </a:pPr>
            <a:r>
              <a:rPr lang="en-US" sz="1125" kern="0" dirty="0">
                <a:solidFill>
                  <a:schemeClr val="tx1"/>
                </a:solidFill>
                <a:latin typeface="+mn-lt"/>
                <a:cs typeface="Arial"/>
              </a:rPr>
              <a:t>Machines</a:t>
            </a:r>
          </a:p>
        </p:txBody>
      </p:sp>
      <p:sp>
        <p:nvSpPr>
          <p:cNvPr id="20" name="Rounded Rectangle 19"/>
          <p:cNvSpPr>
            <a:spLocks noChangeArrowheads="1"/>
          </p:cNvSpPr>
          <p:nvPr/>
        </p:nvSpPr>
        <p:spPr bwMode="auto">
          <a:xfrm>
            <a:off x="8620942" y="2670320"/>
            <a:ext cx="1040900" cy="559735"/>
          </a:xfrm>
          <a:prstGeom prst="roundRect">
            <a:avLst>
              <a:gd name="adj" fmla="val 4269"/>
            </a:avLst>
          </a:prstGeom>
          <a:solidFill>
            <a:schemeClr val="bg1"/>
          </a:solidFill>
          <a:ln w="9525">
            <a:solidFill>
              <a:srgbClr val="FF0000"/>
            </a:solidFill>
            <a:round/>
            <a:headEnd/>
            <a:tailEnd/>
          </a:ln>
          <a:effectLst>
            <a:outerShdw blurRad="40000" dist="23000" dir="5400000" rotWithShape="0">
              <a:srgbClr val="808080">
                <a:alpha val="34998"/>
              </a:srgbClr>
            </a:outerShdw>
          </a:effectLst>
        </p:spPr>
        <p:txBody>
          <a:bodyPr anchor="ctr"/>
          <a:lstStyle/>
          <a:p>
            <a:pPr algn="ctr" defTabSz="914428" fontAlgn="auto" hangingPunct="1">
              <a:lnSpc>
                <a:spcPct val="100000"/>
              </a:lnSpc>
              <a:spcBef>
                <a:spcPct val="20000"/>
              </a:spcBef>
              <a:spcAft>
                <a:spcPts val="0"/>
              </a:spcAft>
              <a:buClrTx/>
              <a:buSzTx/>
              <a:defRPr/>
            </a:pPr>
            <a:r>
              <a:rPr lang="en-US" sz="1125" kern="0" dirty="0">
                <a:solidFill>
                  <a:schemeClr val="tx1"/>
                </a:solidFill>
                <a:latin typeface="+mn-lt"/>
                <a:cs typeface="Arial"/>
              </a:rPr>
              <a:t>Materials</a:t>
            </a:r>
          </a:p>
        </p:txBody>
      </p:sp>
      <p:sp>
        <p:nvSpPr>
          <p:cNvPr id="43" name="Rounded Rectangle 42"/>
          <p:cNvSpPr>
            <a:spLocks noChangeArrowheads="1"/>
          </p:cNvSpPr>
          <p:nvPr/>
        </p:nvSpPr>
        <p:spPr bwMode="auto">
          <a:xfrm>
            <a:off x="5830742" y="4776569"/>
            <a:ext cx="1214914" cy="586351"/>
          </a:xfrm>
          <a:prstGeom prst="roundRect">
            <a:avLst>
              <a:gd name="adj" fmla="val 4269"/>
            </a:avLst>
          </a:prstGeom>
          <a:solidFill>
            <a:schemeClr val="bg1"/>
          </a:solidFill>
          <a:ln w="9525">
            <a:solidFill>
              <a:srgbClr val="FF0000"/>
            </a:solidFill>
            <a:round/>
            <a:headEnd/>
            <a:tailEnd/>
          </a:ln>
          <a:effectLst>
            <a:outerShdw blurRad="40000" dist="23000" dir="5400000" rotWithShape="0">
              <a:srgbClr val="808080">
                <a:alpha val="34998"/>
              </a:srgbClr>
            </a:outerShdw>
          </a:effectLst>
        </p:spPr>
        <p:txBody>
          <a:bodyPr anchor="ctr"/>
          <a:lstStyle/>
          <a:p>
            <a:pPr algn="ctr" defTabSz="914428" fontAlgn="auto" hangingPunct="1">
              <a:lnSpc>
                <a:spcPct val="100000"/>
              </a:lnSpc>
              <a:spcBef>
                <a:spcPct val="20000"/>
              </a:spcBef>
              <a:spcAft>
                <a:spcPts val="0"/>
              </a:spcAft>
              <a:buClrTx/>
              <a:buSzTx/>
              <a:defRPr/>
            </a:pPr>
            <a:r>
              <a:rPr lang="en-US" sz="1125" kern="0" dirty="0">
                <a:solidFill>
                  <a:schemeClr val="tx1"/>
                </a:solidFill>
                <a:latin typeface="+mn-lt"/>
                <a:cs typeface="Arial"/>
              </a:rPr>
              <a:t>Measurement Systems</a:t>
            </a:r>
          </a:p>
        </p:txBody>
      </p:sp>
      <p:sp>
        <p:nvSpPr>
          <p:cNvPr id="44" name="Rounded Rectangle 43"/>
          <p:cNvSpPr>
            <a:spLocks noChangeArrowheads="1"/>
          </p:cNvSpPr>
          <p:nvPr/>
        </p:nvSpPr>
        <p:spPr bwMode="auto">
          <a:xfrm>
            <a:off x="7284178" y="4795999"/>
            <a:ext cx="1148489" cy="533526"/>
          </a:xfrm>
          <a:prstGeom prst="roundRect">
            <a:avLst>
              <a:gd name="adj" fmla="val 4269"/>
            </a:avLst>
          </a:prstGeom>
          <a:gradFill rotWithShape="1">
            <a:gsLst>
              <a:gs pos="0">
                <a:srgbClr val="F62222"/>
              </a:gs>
              <a:gs pos="37000">
                <a:srgbClr val="BC2922"/>
              </a:gs>
              <a:gs pos="100000">
                <a:srgbClr val="950F05"/>
              </a:gs>
            </a:gsLst>
            <a:lin ang="5400000"/>
          </a:gradFill>
          <a:ln w="9525">
            <a:solidFill>
              <a:srgbClr val="2F2F98"/>
            </a:solidFill>
            <a:round/>
            <a:headEnd/>
            <a:tailEnd/>
          </a:ln>
          <a:effectLst>
            <a:outerShdw blurRad="40000" dist="23000" dir="5400000" rotWithShape="0">
              <a:srgbClr val="808080">
                <a:alpha val="34998"/>
              </a:srgbClr>
            </a:outerShdw>
          </a:effectLst>
        </p:spPr>
        <p:txBody>
          <a:bodyPr anchor="ctr"/>
          <a:lstStyle/>
          <a:p>
            <a:pPr algn="ctr" defTabSz="914428" fontAlgn="auto" hangingPunct="1">
              <a:lnSpc>
                <a:spcPct val="100000"/>
              </a:lnSpc>
              <a:spcBef>
                <a:spcPct val="20000"/>
              </a:spcBef>
              <a:spcAft>
                <a:spcPts val="0"/>
              </a:spcAft>
              <a:buClrTx/>
              <a:buSzTx/>
              <a:defRPr/>
            </a:pPr>
            <a:r>
              <a:rPr lang="en-US" sz="1125" kern="0" dirty="0">
                <a:solidFill>
                  <a:srgbClr val="FFFFFF"/>
                </a:solidFill>
                <a:latin typeface="+mn-lt"/>
                <a:cs typeface="Arial"/>
              </a:rPr>
              <a:t>Environment</a:t>
            </a:r>
          </a:p>
        </p:txBody>
      </p:sp>
      <p:sp>
        <p:nvSpPr>
          <p:cNvPr id="45" name="Rounded Rectangle 44"/>
          <p:cNvSpPr>
            <a:spLocks noChangeArrowheads="1"/>
          </p:cNvSpPr>
          <p:nvPr/>
        </p:nvSpPr>
        <p:spPr bwMode="auto">
          <a:xfrm>
            <a:off x="8671189" y="4785924"/>
            <a:ext cx="1050399" cy="568852"/>
          </a:xfrm>
          <a:prstGeom prst="roundRect">
            <a:avLst>
              <a:gd name="adj" fmla="val 4269"/>
            </a:avLst>
          </a:prstGeom>
          <a:gradFill rotWithShape="1">
            <a:gsLst>
              <a:gs pos="0">
                <a:srgbClr val="F62222"/>
              </a:gs>
              <a:gs pos="37000">
                <a:srgbClr val="BC2922"/>
              </a:gs>
              <a:gs pos="100000">
                <a:srgbClr val="950F05"/>
              </a:gs>
            </a:gsLst>
            <a:lin ang="5400000"/>
          </a:gradFill>
          <a:ln w="9525">
            <a:solidFill>
              <a:srgbClr val="2F2F98"/>
            </a:solidFill>
            <a:round/>
            <a:headEnd/>
            <a:tailEnd/>
          </a:ln>
          <a:effectLst>
            <a:outerShdw blurRad="40000" dist="23000" dir="5400000" rotWithShape="0">
              <a:srgbClr val="808080">
                <a:alpha val="34998"/>
              </a:srgbClr>
            </a:outerShdw>
          </a:effectLst>
        </p:spPr>
        <p:txBody>
          <a:bodyPr anchor="ctr"/>
          <a:lstStyle/>
          <a:p>
            <a:pPr algn="ctr" defTabSz="914428" fontAlgn="auto" hangingPunct="1">
              <a:lnSpc>
                <a:spcPct val="100000"/>
              </a:lnSpc>
              <a:spcBef>
                <a:spcPct val="20000"/>
              </a:spcBef>
              <a:spcAft>
                <a:spcPts val="0"/>
              </a:spcAft>
              <a:buClrTx/>
              <a:buSzTx/>
              <a:defRPr/>
            </a:pPr>
            <a:r>
              <a:rPr lang="en-US" sz="1125" kern="0" dirty="0">
                <a:solidFill>
                  <a:srgbClr val="FFFFFF"/>
                </a:solidFill>
                <a:latin typeface="+mn-lt"/>
                <a:cs typeface="Arial"/>
              </a:rPr>
              <a:t>People</a:t>
            </a:r>
          </a:p>
        </p:txBody>
      </p:sp>
      <p:sp>
        <p:nvSpPr>
          <p:cNvPr id="4" name="Rectangle 15">
            <a:extLst>
              <a:ext uri="{FF2B5EF4-FFF2-40B4-BE49-F238E27FC236}">
                <a16:creationId xmlns:a16="http://schemas.microsoft.com/office/drawing/2014/main" id="{2ACCABAA-1E4C-B006-DBE8-B70DA5EF5A0F}"/>
              </a:ext>
            </a:extLst>
          </p:cNvPr>
          <p:cNvSpPr txBox="1">
            <a:spLocks/>
          </p:cNvSpPr>
          <p:nvPr/>
        </p:nvSpPr>
        <p:spPr bwMode="auto">
          <a:xfrm>
            <a:off x="3762862" y="238319"/>
            <a:ext cx="8784976" cy="875592"/>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r>
              <a:rPr lang="en-US" sz="3000" dirty="0"/>
              <a:t>QRM Tools for </a:t>
            </a:r>
            <a:r>
              <a:rPr lang="en-US" sz="3000" dirty="0">
                <a:cs typeface="Arial"/>
              </a:rPr>
              <a:t>Hazard ID</a:t>
            </a:r>
          </a:p>
          <a:p>
            <a:r>
              <a:rPr lang="en-US" sz="2400" b="0" dirty="0">
                <a:solidFill>
                  <a:schemeClr val="tx1"/>
                </a:solidFill>
              </a:rPr>
              <a:t>Cause and Effect Diagram </a:t>
            </a:r>
            <a:r>
              <a:rPr lang="en-US" sz="2400" b="0" dirty="0">
                <a:solidFill>
                  <a:schemeClr val="tx1"/>
                </a:solidFill>
                <a:ea typeface="+mj-lt"/>
                <a:cs typeface="+mj-lt"/>
              </a:rPr>
              <a:t>(aka. Fishbone or Ishikawa Diagram)</a:t>
            </a:r>
            <a:endParaRPr lang="en-US" sz="2400" dirty="0">
              <a:solidFill>
                <a:srgbClr val="002060"/>
              </a:solidFill>
            </a:endParaRPr>
          </a:p>
        </p:txBody>
      </p:sp>
      <p:sp>
        <p:nvSpPr>
          <p:cNvPr id="7" name="TextBox 6">
            <a:extLst>
              <a:ext uri="{FF2B5EF4-FFF2-40B4-BE49-F238E27FC236}">
                <a16:creationId xmlns:a16="http://schemas.microsoft.com/office/drawing/2014/main" id="{3B9AA190-A345-5901-1F89-59E80F6237E4}"/>
              </a:ext>
            </a:extLst>
          </p:cNvPr>
          <p:cNvSpPr txBox="1"/>
          <p:nvPr/>
        </p:nvSpPr>
        <p:spPr bwMode="auto">
          <a:xfrm>
            <a:off x="430400" y="1567470"/>
            <a:ext cx="4873512" cy="4318210"/>
          </a:xfrm>
          <a:prstGeom prst="rect">
            <a:avLst/>
          </a:prstGeom>
          <a:noFill/>
          <a:ln w="57150">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marL="321310" indent="-321310" algn="just">
              <a:lnSpc>
                <a:spcPct val="81000"/>
              </a:lnSpc>
              <a:buFont typeface="Arial" pitchFamily="18" charset="0"/>
              <a:buChar char="•"/>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Segoe UI"/>
              </a:rPr>
              <a:t>The Fishbone Diagram is a simple technique that is commonly used to structure quality risk management activities, by organizing data and facilitating decision making.</a:t>
            </a:r>
          </a:p>
          <a:p>
            <a:pPr algn="just">
              <a:lnSpc>
                <a:spcPct val="81000"/>
              </a:lnSpc>
              <a:tabLst>
                <a:tab pos="678656" algn="l"/>
                <a:tab pos="1357313" algn="l"/>
                <a:tab pos="2035969" algn="l"/>
                <a:tab pos="2714625" algn="l"/>
                <a:tab pos="3393281" algn="l"/>
                <a:tab pos="4071938" algn="l"/>
                <a:tab pos="4750594" algn="l"/>
                <a:tab pos="5429250" algn="l"/>
              </a:tabLst>
            </a:pPr>
            <a:endParaRPr lang="en-US" sz="1600" b="0" dirty="0">
              <a:solidFill>
                <a:schemeClr val="tx1"/>
              </a:solidFill>
              <a:latin typeface="Arial"/>
              <a:cs typeface="Segoe UI"/>
            </a:endParaRPr>
          </a:p>
          <a:p>
            <a:pPr marL="321310" indent="-321310" algn="just">
              <a:lnSpc>
                <a:spcPct val="81000"/>
              </a:lnSpc>
              <a:buFont typeface="Arial" pitchFamily="18" charset="0"/>
              <a:buChar char="•"/>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Segoe UI"/>
              </a:rPr>
              <a:t>It can be used to identify hazards, failure modes, root causes,​ and Corrective and Preventive Action (CAPA) focus areas.</a:t>
            </a:r>
            <a:endParaRPr lang="en-US" sz="1600" b="0" dirty="0">
              <a:solidFill>
                <a:schemeClr val="tx1"/>
              </a:solidFill>
            </a:endParaRPr>
          </a:p>
          <a:p>
            <a:pPr marL="321310" indent="-321310" algn="just">
              <a:lnSpc>
                <a:spcPct val="81000"/>
              </a:lnSpc>
              <a:buFont typeface="Arial" pitchFamily="18" charset="0"/>
              <a:buChar char="•"/>
              <a:tabLst>
                <a:tab pos="678656" algn="l"/>
                <a:tab pos="1357313" algn="l"/>
                <a:tab pos="2035969" algn="l"/>
                <a:tab pos="2714625" algn="l"/>
                <a:tab pos="3393281" algn="l"/>
                <a:tab pos="4071938" algn="l"/>
                <a:tab pos="4750594" algn="l"/>
                <a:tab pos="5429250" algn="l"/>
              </a:tabLst>
            </a:pPr>
            <a:endParaRPr lang="en-US" sz="1600" b="0" dirty="0">
              <a:solidFill>
                <a:schemeClr val="tx1"/>
              </a:solidFill>
              <a:latin typeface="Arial"/>
              <a:cs typeface="Arial"/>
            </a:endParaRPr>
          </a:p>
          <a:p>
            <a:pPr marL="321310" indent="-321310" algn="just">
              <a:lnSpc>
                <a:spcPct val="81000"/>
              </a:lnSpc>
              <a:buFont typeface="Arial" pitchFamily="18" charset="0"/>
              <a:buChar char="•"/>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Segoe UI"/>
              </a:rPr>
              <a:t>The diagram is a visual way or a structured approach to look at the multiple underlying causes for an event or an effect and it can be used to identify potential sources of hazards.</a:t>
            </a:r>
          </a:p>
          <a:p>
            <a:pPr marL="321310" indent="-321310" algn="just">
              <a:lnSpc>
                <a:spcPct val="81000"/>
              </a:lnSpc>
              <a:buFont typeface="Arial" pitchFamily="18" charset="0"/>
              <a:buChar char="•"/>
              <a:tabLst>
                <a:tab pos="678656" algn="l"/>
                <a:tab pos="1357313" algn="l"/>
                <a:tab pos="2035969" algn="l"/>
                <a:tab pos="2714625" algn="l"/>
                <a:tab pos="3393281" algn="l"/>
                <a:tab pos="4071938" algn="l"/>
                <a:tab pos="4750594" algn="l"/>
                <a:tab pos="5429250" algn="l"/>
              </a:tabLst>
            </a:pPr>
            <a:endParaRPr lang="en-US" sz="1600" b="0" dirty="0">
              <a:solidFill>
                <a:schemeClr val="tx1"/>
              </a:solidFill>
              <a:latin typeface="Arial"/>
              <a:cs typeface="Segoe UI"/>
            </a:endParaRPr>
          </a:p>
          <a:p>
            <a:pPr marL="321310" indent="-321310" algn="just">
              <a:lnSpc>
                <a:spcPct val="81000"/>
              </a:lnSpc>
              <a:buFont typeface="Arial" pitchFamily="18" charset="0"/>
              <a:buChar char="•"/>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Segoe UI"/>
              </a:rPr>
              <a:t>For example, in a production process, a fishbone can used to look at the 6 main production areas: </a:t>
            </a:r>
            <a:r>
              <a:rPr lang="en-US" sz="1600" b="0" dirty="0">
                <a:solidFill>
                  <a:schemeClr val="tx1"/>
                </a:solidFill>
                <a:latin typeface="Arial"/>
                <a:cs typeface="Arial"/>
              </a:rPr>
              <a:t>methods, machines, materials, measurement systems, environment, and people. </a:t>
            </a:r>
            <a:r>
              <a:rPr lang="en-US" sz="1600" b="0" dirty="0">
                <a:solidFill>
                  <a:schemeClr val="tx1"/>
                </a:solidFill>
                <a:latin typeface="Arial"/>
                <a:cs typeface="Segoe UI"/>
              </a:rPr>
              <a:t>Hazards identified in any of these areas can lead to hazardous situations and patient harm and need to be further evaluated. </a:t>
            </a:r>
          </a:p>
        </p:txBody>
      </p:sp>
      <p:sp>
        <p:nvSpPr>
          <p:cNvPr id="3" name="TextBox 2">
            <a:extLst>
              <a:ext uri="{FF2B5EF4-FFF2-40B4-BE49-F238E27FC236}">
                <a16:creationId xmlns:a16="http://schemas.microsoft.com/office/drawing/2014/main" id="{BB4CA74F-F16E-DA70-BDFE-038E505D5D12}"/>
              </a:ext>
            </a:extLst>
          </p:cNvPr>
          <p:cNvSpPr txBox="1"/>
          <p:nvPr/>
        </p:nvSpPr>
        <p:spPr bwMode="auto">
          <a:xfrm>
            <a:off x="11064552" y="3337802"/>
            <a:ext cx="1024326" cy="1360971"/>
          </a:xfrm>
          <a:prstGeom prst="rect">
            <a:avLst/>
          </a:prstGeom>
          <a:solidFill>
            <a:schemeClr val="bg1"/>
          </a:solidFill>
          <a:ln w="28575">
            <a:solidFill>
              <a:srgbClr val="C00000"/>
            </a:solidFill>
            <a:round/>
            <a:headEnd/>
            <a:tailEnd/>
          </a:ln>
          <a:effectLst>
            <a:outerShdw blurRad="44450" dist="27940" dir="5400000" algn="ctr">
              <a:srgbClr val="000000">
                <a:alpha val="32000"/>
              </a:srgbClr>
            </a:outerShdw>
          </a:effectLst>
        </p:spPr>
        <p:txBody>
          <a:bodyPr wrap="square" lIns="90000" tIns="92880" rIns="90000" bIns="45000" rtlCol="0" anchor="t">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US" sz="1400" dirty="0">
                <a:solidFill>
                  <a:schemeClr val="tx1"/>
                </a:solidFill>
                <a:latin typeface="+mn-lt"/>
                <a:cs typeface="Lucida Sans Unicode"/>
              </a:rPr>
              <a:t>Impact to product quality that can lead to patient harm</a:t>
            </a:r>
          </a:p>
        </p:txBody>
      </p:sp>
      <p:sp>
        <p:nvSpPr>
          <p:cNvPr id="8" name="Rectangle 7">
            <a:extLst>
              <a:ext uri="{FF2B5EF4-FFF2-40B4-BE49-F238E27FC236}">
                <a16:creationId xmlns:a16="http://schemas.microsoft.com/office/drawing/2014/main" id="{5654990A-3C78-58D0-DC52-2601E871F1E9}"/>
              </a:ext>
            </a:extLst>
          </p:cNvPr>
          <p:cNvSpPr>
            <a:spLocks noChangeArrowheads="1"/>
          </p:cNvSpPr>
          <p:nvPr/>
        </p:nvSpPr>
        <p:spPr bwMode="auto">
          <a:xfrm>
            <a:off x="5992377" y="5890285"/>
            <a:ext cx="990109" cy="253138"/>
          </a:xfrm>
          <a:prstGeom prst="rect">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a:lnSpc>
                <a:spcPct val="95000"/>
              </a:lnSpc>
              <a:spcBef>
                <a:spcPct val="50000"/>
              </a:spcBef>
              <a:spcAft>
                <a:spcPct val="40000"/>
              </a:spcAft>
            </a:pPr>
            <a:r>
              <a:rPr lang="en-US" altLang="it-IT" sz="1100" dirty="0">
                <a:latin typeface="Arial"/>
                <a:ea typeface="MS PGothic"/>
                <a:cs typeface="Times New Roman"/>
              </a:rPr>
              <a:t>Hazards</a:t>
            </a:r>
            <a:endParaRPr lang="en-US" dirty="0"/>
          </a:p>
        </p:txBody>
      </p:sp>
      <p:sp>
        <p:nvSpPr>
          <p:cNvPr id="11" name="Rectangle 10">
            <a:extLst>
              <a:ext uri="{FF2B5EF4-FFF2-40B4-BE49-F238E27FC236}">
                <a16:creationId xmlns:a16="http://schemas.microsoft.com/office/drawing/2014/main" id="{02D8115F-2FC4-BFC4-51C5-B5C7F535C02D}"/>
              </a:ext>
            </a:extLst>
          </p:cNvPr>
          <p:cNvSpPr>
            <a:spLocks noChangeArrowheads="1"/>
          </p:cNvSpPr>
          <p:nvPr/>
        </p:nvSpPr>
        <p:spPr bwMode="auto">
          <a:xfrm>
            <a:off x="7412600" y="5879552"/>
            <a:ext cx="990109" cy="253138"/>
          </a:xfrm>
          <a:prstGeom prst="rect">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a:lnSpc>
                <a:spcPct val="95000"/>
              </a:lnSpc>
              <a:spcBef>
                <a:spcPct val="50000"/>
              </a:spcBef>
              <a:spcAft>
                <a:spcPct val="40000"/>
              </a:spcAft>
            </a:pPr>
            <a:r>
              <a:rPr lang="en-US" altLang="it-IT" sz="1100" dirty="0">
                <a:latin typeface="Arial"/>
                <a:ea typeface="MS PGothic"/>
                <a:cs typeface="Times New Roman"/>
              </a:rPr>
              <a:t>Hazards</a:t>
            </a:r>
            <a:endParaRPr lang="en-US" dirty="0"/>
          </a:p>
        </p:txBody>
      </p:sp>
      <p:sp>
        <p:nvSpPr>
          <p:cNvPr id="12" name="Rectangle 11">
            <a:extLst>
              <a:ext uri="{FF2B5EF4-FFF2-40B4-BE49-F238E27FC236}">
                <a16:creationId xmlns:a16="http://schemas.microsoft.com/office/drawing/2014/main" id="{A9848D24-DDAA-4A5E-F38F-6083B7277BDE}"/>
              </a:ext>
            </a:extLst>
          </p:cNvPr>
          <p:cNvSpPr>
            <a:spLocks noChangeArrowheads="1"/>
          </p:cNvSpPr>
          <p:nvPr/>
        </p:nvSpPr>
        <p:spPr bwMode="auto">
          <a:xfrm>
            <a:off x="8780712" y="5840158"/>
            <a:ext cx="990109" cy="253138"/>
          </a:xfrm>
          <a:prstGeom prst="rect">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a:lnSpc>
                <a:spcPct val="95000"/>
              </a:lnSpc>
              <a:spcBef>
                <a:spcPct val="50000"/>
              </a:spcBef>
              <a:spcAft>
                <a:spcPct val="40000"/>
              </a:spcAft>
            </a:pPr>
            <a:r>
              <a:rPr lang="en-US" altLang="it-IT" sz="1100" dirty="0">
                <a:latin typeface="Arial"/>
                <a:ea typeface="MS PGothic"/>
                <a:cs typeface="Times New Roman"/>
              </a:rPr>
              <a:t>Hazards</a:t>
            </a:r>
            <a:endParaRPr lang="en-US" dirty="0"/>
          </a:p>
        </p:txBody>
      </p:sp>
      <p:cxnSp>
        <p:nvCxnSpPr>
          <p:cNvPr id="14" name="Straight Connector 13">
            <a:extLst>
              <a:ext uri="{FF2B5EF4-FFF2-40B4-BE49-F238E27FC236}">
                <a16:creationId xmlns:a16="http://schemas.microsoft.com/office/drawing/2014/main" id="{82E30844-0758-FE59-1720-7DAECE903049}"/>
              </a:ext>
            </a:extLst>
          </p:cNvPr>
          <p:cNvCxnSpPr>
            <a:cxnSpLocks/>
            <a:stCxn id="8" idx="0"/>
            <a:endCxn id="43" idx="2"/>
          </p:cNvCxnSpPr>
          <p:nvPr/>
        </p:nvCxnSpPr>
        <p:spPr bwMode="auto">
          <a:xfrm flipH="1" flipV="1">
            <a:off x="6438199" y="5362920"/>
            <a:ext cx="49233" cy="527365"/>
          </a:xfrm>
          <a:prstGeom prst="line">
            <a:avLst/>
          </a:prstGeom>
          <a:ln w="762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37FFD29-CD6D-FBAE-F26F-C806F97073AA}"/>
              </a:ext>
            </a:extLst>
          </p:cNvPr>
          <p:cNvCxnSpPr>
            <a:cxnSpLocks/>
            <a:stCxn id="11" idx="0"/>
            <a:endCxn id="44" idx="2"/>
          </p:cNvCxnSpPr>
          <p:nvPr/>
        </p:nvCxnSpPr>
        <p:spPr bwMode="auto">
          <a:xfrm flipH="1" flipV="1">
            <a:off x="7858423" y="5329525"/>
            <a:ext cx="49232" cy="550027"/>
          </a:xfrm>
          <a:prstGeom prst="line">
            <a:avLst/>
          </a:prstGeom>
          <a:ln w="762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80E7F01-5B73-5377-6BE3-DC43EB9D9D78}"/>
              </a:ext>
            </a:extLst>
          </p:cNvPr>
          <p:cNvCxnSpPr>
            <a:cxnSpLocks/>
            <a:stCxn id="12" idx="0"/>
            <a:endCxn id="45" idx="2"/>
          </p:cNvCxnSpPr>
          <p:nvPr/>
        </p:nvCxnSpPr>
        <p:spPr bwMode="auto">
          <a:xfrm flipH="1" flipV="1">
            <a:off x="9196389" y="5354776"/>
            <a:ext cx="79378" cy="485382"/>
          </a:xfrm>
          <a:prstGeom prst="line">
            <a:avLst/>
          </a:prstGeom>
          <a:ln w="762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1C6AB56D-FC34-28BD-FC05-A11FB0843781}"/>
              </a:ext>
            </a:extLst>
          </p:cNvPr>
          <p:cNvSpPr>
            <a:spLocks noChangeArrowheads="1"/>
          </p:cNvSpPr>
          <p:nvPr/>
        </p:nvSpPr>
        <p:spPr bwMode="auto">
          <a:xfrm>
            <a:off x="5969987" y="1904462"/>
            <a:ext cx="990109" cy="253138"/>
          </a:xfrm>
          <a:prstGeom prst="rect">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a:lnSpc>
                <a:spcPct val="95000"/>
              </a:lnSpc>
              <a:spcBef>
                <a:spcPct val="50000"/>
              </a:spcBef>
              <a:spcAft>
                <a:spcPct val="40000"/>
              </a:spcAft>
            </a:pPr>
            <a:r>
              <a:rPr lang="en-US" altLang="it-IT" sz="1100" dirty="0">
                <a:latin typeface="Arial"/>
                <a:ea typeface="MS PGothic"/>
                <a:cs typeface="Times New Roman"/>
              </a:rPr>
              <a:t>Hazards</a:t>
            </a:r>
            <a:endParaRPr lang="en-US" dirty="0"/>
          </a:p>
        </p:txBody>
      </p:sp>
      <p:sp>
        <p:nvSpPr>
          <p:cNvPr id="21" name="Rectangle 20">
            <a:extLst>
              <a:ext uri="{FF2B5EF4-FFF2-40B4-BE49-F238E27FC236}">
                <a16:creationId xmlns:a16="http://schemas.microsoft.com/office/drawing/2014/main" id="{C6301256-34FF-FA90-4F8B-6711A5F31C1C}"/>
              </a:ext>
            </a:extLst>
          </p:cNvPr>
          <p:cNvSpPr>
            <a:spLocks noChangeArrowheads="1"/>
          </p:cNvSpPr>
          <p:nvPr/>
        </p:nvSpPr>
        <p:spPr bwMode="auto">
          <a:xfrm>
            <a:off x="7347847" y="1904462"/>
            <a:ext cx="990109" cy="253138"/>
          </a:xfrm>
          <a:prstGeom prst="rect">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a:lnSpc>
                <a:spcPct val="95000"/>
              </a:lnSpc>
              <a:spcBef>
                <a:spcPct val="50000"/>
              </a:spcBef>
              <a:spcAft>
                <a:spcPct val="40000"/>
              </a:spcAft>
            </a:pPr>
            <a:r>
              <a:rPr lang="en-US" altLang="it-IT" sz="1100" dirty="0">
                <a:latin typeface="Arial"/>
                <a:ea typeface="MS PGothic"/>
                <a:cs typeface="Times New Roman"/>
              </a:rPr>
              <a:t>Hazards</a:t>
            </a:r>
            <a:endParaRPr lang="en-US" dirty="0"/>
          </a:p>
        </p:txBody>
      </p:sp>
      <p:sp>
        <p:nvSpPr>
          <p:cNvPr id="22" name="Rectangle 21">
            <a:extLst>
              <a:ext uri="{FF2B5EF4-FFF2-40B4-BE49-F238E27FC236}">
                <a16:creationId xmlns:a16="http://schemas.microsoft.com/office/drawing/2014/main" id="{B96F15F3-6C61-DA6E-4F82-2309E99B6B67}"/>
              </a:ext>
            </a:extLst>
          </p:cNvPr>
          <p:cNvSpPr>
            <a:spLocks noChangeArrowheads="1"/>
          </p:cNvSpPr>
          <p:nvPr/>
        </p:nvSpPr>
        <p:spPr bwMode="auto">
          <a:xfrm>
            <a:off x="8695570" y="1904463"/>
            <a:ext cx="990109" cy="253138"/>
          </a:xfrm>
          <a:prstGeom prst="rect">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a:lnSpc>
                <a:spcPct val="95000"/>
              </a:lnSpc>
              <a:spcBef>
                <a:spcPct val="50000"/>
              </a:spcBef>
              <a:spcAft>
                <a:spcPct val="40000"/>
              </a:spcAft>
            </a:pPr>
            <a:r>
              <a:rPr lang="en-US" altLang="it-IT" sz="1100" dirty="0">
                <a:latin typeface="Arial"/>
                <a:ea typeface="MS PGothic"/>
                <a:cs typeface="Times New Roman"/>
              </a:rPr>
              <a:t>Hazards</a:t>
            </a:r>
            <a:endParaRPr lang="en-US" dirty="0"/>
          </a:p>
        </p:txBody>
      </p:sp>
      <p:cxnSp>
        <p:nvCxnSpPr>
          <p:cNvPr id="23" name="Straight Connector 22">
            <a:extLst>
              <a:ext uri="{FF2B5EF4-FFF2-40B4-BE49-F238E27FC236}">
                <a16:creationId xmlns:a16="http://schemas.microsoft.com/office/drawing/2014/main" id="{3BF11AB5-F3F5-92DA-A96F-98EF6B58DE18}"/>
              </a:ext>
            </a:extLst>
          </p:cNvPr>
          <p:cNvCxnSpPr>
            <a:cxnSpLocks/>
            <a:stCxn id="18" idx="0"/>
            <a:endCxn id="17" idx="2"/>
          </p:cNvCxnSpPr>
          <p:nvPr/>
        </p:nvCxnSpPr>
        <p:spPr bwMode="auto">
          <a:xfrm flipV="1">
            <a:off x="6428460" y="2157600"/>
            <a:ext cx="36582" cy="505900"/>
          </a:xfrm>
          <a:prstGeom prst="line">
            <a:avLst/>
          </a:prstGeom>
          <a:ln w="762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E7388F-7338-0E8E-3C6C-3BBA8A1EFC97}"/>
              </a:ext>
            </a:extLst>
          </p:cNvPr>
          <p:cNvCxnSpPr>
            <a:cxnSpLocks/>
            <a:stCxn id="19" idx="0"/>
            <a:endCxn id="21" idx="2"/>
          </p:cNvCxnSpPr>
          <p:nvPr/>
        </p:nvCxnSpPr>
        <p:spPr bwMode="auto">
          <a:xfrm flipV="1">
            <a:off x="7788250" y="2157600"/>
            <a:ext cx="54652" cy="508592"/>
          </a:xfrm>
          <a:prstGeom prst="line">
            <a:avLst/>
          </a:prstGeom>
          <a:ln w="762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4E0C640-612A-8635-A92A-37A915A44641}"/>
              </a:ext>
            </a:extLst>
          </p:cNvPr>
          <p:cNvCxnSpPr>
            <a:cxnSpLocks/>
            <a:stCxn id="20" idx="0"/>
            <a:endCxn id="22" idx="2"/>
          </p:cNvCxnSpPr>
          <p:nvPr/>
        </p:nvCxnSpPr>
        <p:spPr bwMode="auto">
          <a:xfrm flipV="1">
            <a:off x="9141392" y="2157601"/>
            <a:ext cx="49233" cy="512719"/>
          </a:xfrm>
          <a:prstGeom prst="line">
            <a:avLst/>
          </a:prstGeom>
          <a:ln w="762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42F1352-7714-4B8B-1A51-56DFFE780F54}"/>
              </a:ext>
            </a:extLst>
          </p:cNvPr>
          <p:cNvSpPr txBox="1"/>
          <p:nvPr/>
        </p:nvSpPr>
        <p:spPr bwMode="auto">
          <a:xfrm>
            <a:off x="983005" y="6045749"/>
            <a:ext cx="3528819" cy="479595"/>
          </a:xfrm>
          <a:prstGeom prst="rect">
            <a:avLst/>
          </a:prstGeom>
          <a:solidFill>
            <a:schemeClr val="accent1"/>
          </a:solidFill>
          <a:ln w="9525">
            <a:solidFill>
              <a:schemeClr val="tx1"/>
            </a:solid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400" i="1" dirty="0">
                <a:solidFill>
                  <a:schemeClr val="tx1"/>
                </a:solidFill>
                <a:latin typeface="+mn-lt"/>
                <a:cs typeface="Lucida Sans Unicode"/>
              </a:rPr>
              <a:t>Note</a:t>
            </a:r>
            <a:r>
              <a:rPr lang="en-US" sz="1400" dirty="0">
                <a:solidFill>
                  <a:schemeClr val="tx1"/>
                </a:solidFill>
                <a:latin typeface="+mn-lt"/>
                <a:cs typeface="Lucida Sans Unicode"/>
              </a:rPr>
              <a:t>: </a:t>
            </a:r>
            <a:r>
              <a:rPr lang="en-US" sz="1400" b="0" dirty="0">
                <a:solidFill>
                  <a:schemeClr val="tx1"/>
                </a:solidFill>
                <a:latin typeface="+mn-lt"/>
                <a:cs typeface="Lucida Sans Unicode"/>
              </a:rPr>
              <a:t>See next slide for an example of an applied fishbone analysis </a:t>
            </a:r>
            <a:endParaRPr lang="en-US" sz="1400" b="0" dirty="0">
              <a:solidFill>
                <a:schemeClr val="tx1"/>
              </a:solidFill>
              <a:latin typeface="+mn-lt"/>
            </a:endParaRPr>
          </a:p>
        </p:txBody>
      </p:sp>
      <p:sp>
        <p:nvSpPr>
          <p:cNvPr id="2" name="TextBox 1">
            <a:extLst>
              <a:ext uri="{FF2B5EF4-FFF2-40B4-BE49-F238E27FC236}">
                <a16:creationId xmlns:a16="http://schemas.microsoft.com/office/drawing/2014/main" id="{086E71A9-731B-FFF4-6EC1-D2971F33E69B}"/>
              </a:ext>
            </a:extLst>
          </p:cNvPr>
          <p:cNvSpPr txBox="1"/>
          <p:nvPr/>
        </p:nvSpPr>
        <p:spPr bwMode="auto">
          <a:xfrm>
            <a:off x="9848312" y="1196516"/>
            <a:ext cx="2080336" cy="654130"/>
          </a:xfrm>
          <a:prstGeom prst="rect">
            <a:avLst/>
          </a:prstGeom>
          <a:solidFill>
            <a:schemeClr val="accent1"/>
          </a:solidFill>
          <a:ln w="9525">
            <a:solidFill>
              <a:schemeClr val="tx1"/>
            </a:solid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400" i="1" dirty="0">
                <a:solidFill>
                  <a:schemeClr val="tx1"/>
                </a:solidFill>
                <a:latin typeface="+mn-lt"/>
                <a:cs typeface="Lucida Sans Unicode"/>
              </a:rPr>
              <a:t>Fishbone Analysis is another useful tool for identifying hazards</a:t>
            </a:r>
            <a:endParaRPr lang="en-US" dirty="0">
              <a:solidFill>
                <a:schemeClr val="tx1"/>
              </a:solidFill>
            </a:endParaRPr>
          </a:p>
        </p:txBody>
      </p:sp>
      <p:cxnSp>
        <p:nvCxnSpPr>
          <p:cNvPr id="5" name="Straight Connector 4">
            <a:extLst>
              <a:ext uri="{FF2B5EF4-FFF2-40B4-BE49-F238E27FC236}">
                <a16:creationId xmlns:a16="http://schemas.microsoft.com/office/drawing/2014/main" id="{ECB18967-4532-6313-A25D-2F8E822071C3}"/>
              </a:ext>
            </a:extLst>
          </p:cNvPr>
          <p:cNvCxnSpPr>
            <a:cxnSpLocks/>
          </p:cNvCxnSpPr>
          <p:nvPr/>
        </p:nvCxnSpPr>
        <p:spPr bwMode="auto">
          <a:xfrm>
            <a:off x="6012091" y="4016144"/>
            <a:ext cx="3944731" cy="2493"/>
          </a:xfrm>
          <a:prstGeom prst="line">
            <a:avLst/>
          </a:prstGeom>
          <a:ln w="76200" cap="rnd">
            <a:solidFill>
              <a:srgbClr val="0099CC"/>
            </a:solidFill>
          </a:ln>
        </p:spPr>
        <p:style>
          <a:lnRef idx="1">
            <a:schemeClr val="accent1"/>
          </a:lnRef>
          <a:fillRef idx="0">
            <a:schemeClr val="accent1"/>
          </a:fillRef>
          <a:effectRef idx="0">
            <a:schemeClr val="accent1"/>
          </a:effectRef>
          <a:fontRef idx="minor">
            <a:schemeClr val="tx1"/>
          </a:fontRef>
        </p:style>
      </p:cxnSp>
      <p:sp>
        <p:nvSpPr>
          <p:cNvPr id="13" name="Isosceles Triangle 12">
            <a:extLst>
              <a:ext uri="{FF2B5EF4-FFF2-40B4-BE49-F238E27FC236}">
                <a16:creationId xmlns:a16="http://schemas.microsoft.com/office/drawing/2014/main" id="{761C27F9-6908-AC51-0FCC-720BF54616BB}"/>
              </a:ext>
            </a:extLst>
          </p:cNvPr>
          <p:cNvSpPr/>
          <p:nvPr/>
        </p:nvSpPr>
        <p:spPr bwMode="auto">
          <a:xfrm rot="5400000">
            <a:off x="9817682" y="3491463"/>
            <a:ext cx="1256415" cy="1066931"/>
          </a:xfrm>
          <a:prstGeom prst="triangle">
            <a:avLst/>
          </a:prstGeom>
          <a:solidFill>
            <a:schemeClr val="bg1"/>
          </a:solidFill>
          <a:ln w="57150" cap="flat" cmpd="sng" algn="ctr">
            <a:solidFill>
              <a:srgbClr val="0099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29" name="Isosceles Triangle 28">
            <a:extLst>
              <a:ext uri="{FF2B5EF4-FFF2-40B4-BE49-F238E27FC236}">
                <a16:creationId xmlns:a16="http://schemas.microsoft.com/office/drawing/2014/main" id="{086437E8-1AF7-9D27-4504-403076CBE7F5}"/>
              </a:ext>
            </a:extLst>
          </p:cNvPr>
          <p:cNvSpPr/>
          <p:nvPr/>
        </p:nvSpPr>
        <p:spPr bwMode="auto">
          <a:xfrm rot="5400000">
            <a:off x="9835159" y="3480901"/>
            <a:ext cx="1287998" cy="1102068"/>
          </a:xfrm>
          <a:prstGeom prst="triangle">
            <a:avLst>
              <a:gd name="adj" fmla="val 49134"/>
            </a:avLst>
          </a:prstGeom>
          <a:solidFill>
            <a:schemeClr val="bg1"/>
          </a:solidFill>
          <a:ln w="57150" cap="flat" cmpd="sng" algn="ctr">
            <a:solidFill>
              <a:srgbClr val="0099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1" name="Isosceles Triangle 30">
            <a:extLst>
              <a:ext uri="{FF2B5EF4-FFF2-40B4-BE49-F238E27FC236}">
                <a16:creationId xmlns:a16="http://schemas.microsoft.com/office/drawing/2014/main" id="{C9B5FF7F-0595-82F2-8743-874EAE59EF50}"/>
              </a:ext>
            </a:extLst>
          </p:cNvPr>
          <p:cNvSpPr/>
          <p:nvPr/>
        </p:nvSpPr>
        <p:spPr bwMode="auto">
          <a:xfrm rot="5400000">
            <a:off x="5475818" y="3780264"/>
            <a:ext cx="654130" cy="440480"/>
          </a:xfrm>
          <a:prstGeom prst="triangle">
            <a:avLst/>
          </a:prstGeom>
          <a:solidFill>
            <a:schemeClr val="bg1"/>
          </a:solidFill>
          <a:ln w="57150" cap="flat" cmpd="sng" algn="ctr">
            <a:solidFill>
              <a:srgbClr val="0099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2" name="Oval 31">
            <a:extLst>
              <a:ext uri="{FF2B5EF4-FFF2-40B4-BE49-F238E27FC236}">
                <a16:creationId xmlns:a16="http://schemas.microsoft.com/office/drawing/2014/main" id="{4D5E5C72-19B5-0289-9888-1E25DDCF54FA}"/>
              </a:ext>
            </a:extLst>
          </p:cNvPr>
          <p:cNvSpPr/>
          <p:nvPr/>
        </p:nvSpPr>
        <p:spPr bwMode="auto">
          <a:xfrm>
            <a:off x="10105903" y="3690119"/>
            <a:ext cx="181097" cy="242937"/>
          </a:xfrm>
          <a:prstGeom prst="ellipse">
            <a:avLst/>
          </a:prstGeom>
          <a:solidFill>
            <a:schemeClr val="bg1"/>
          </a:solidFill>
          <a:ln w="57150" cap="flat" cmpd="sng" algn="ctr">
            <a:solidFill>
              <a:srgbClr val="0099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46" name="Rounded Rectangle 43">
            <a:extLst>
              <a:ext uri="{FF2B5EF4-FFF2-40B4-BE49-F238E27FC236}">
                <a16:creationId xmlns:a16="http://schemas.microsoft.com/office/drawing/2014/main" id="{C8201197-80B0-C7A2-2424-32153CC78561}"/>
              </a:ext>
            </a:extLst>
          </p:cNvPr>
          <p:cNvSpPr>
            <a:spLocks noChangeArrowheads="1"/>
          </p:cNvSpPr>
          <p:nvPr/>
        </p:nvSpPr>
        <p:spPr bwMode="auto">
          <a:xfrm>
            <a:off x="7278411" y="4797161"/>
            <a:ext cx="1148489" cy="533526"/>
          </a:xfrm>
          <a:prstGeom prst="roundRect">
            <a:avLst>
              <a:gd name="adj" fmla="val 4269"/>
            </a:avLst>
          </a:prstGeom>
          <a:solidFill>
            <a:schemeClr val="bg1"/>
          </a:solidFill>
          <a:ln w="9525">
            <a:solidFill>
              <a:srgbClr val="FF0000"/>
            </a:solidFill>
            <a:round/>
            <a:headEnd/>
            <a:tailEnd/>
          </a:ln>
          <a:effectLst>
            <a:outerShdw blurRad="40000" dist="23000" dir="5400000" rotWithShape="0">
              <a:srgbClr val="808080">
                <a:alpha val="34998"/>
              </a:srgbClr>
            </a:outerShdw>
          </a:effectLst>
        </p:spPr>
        <p:txBody>
          <a:bodyPr anchor="ctr"/>
          <a:lstStyle/>
          <a:p>
            <a:pPr algn="ctr" defTabSz="914428" fontAlgn="auto" hangingPunct="1">
              <a:lnSpc>
                <a:spcPct val="100000"/>
              </a:lnSpc>
              <a:spcBef>
                <a:spcPct val="20000"/>
              </a:spcBef>
              <a:spcAft>
                <a:spcPts val="0"/>
              </a:spcAft>
              <a:buClrTx/>
              <a:buSzTx/>
              <a:defRPr/>
            </a:pPr>
            <a:r>
              <a:rPr lang="en-US" sz="1125" kern="0" dirty="0">
                <a:solidFill>
                  <a:schemeClr val="tx1"/>
                </a:solidFill>
                <a:latin typeface="+mn-lt"/>
                <a:cs typeface="Arial"/>
              </a:rPr>
              <a:t>Environment</a:t>
            </a:r>
          </a:p>
        </p:txBody>
      </p:sp>
      <p:sp>
        <p:nvSpPr>
          <p:cNvPr id="47" name="Rounded Rectangle 44">
            <a:extLst>
              <a:ext uri="{FF2B5EF4-FFF2-40B4-BE49-F238E27FC236}">
                <a16:creationId xmlns:a16="http://schemas.microsoft.com/office/drawing/2014/main" id="{4FCC5910-E533-DC67-8E9E-9A2245171403}"/>
              </a:ext>
            </a:extLst>
          </p:cNvPr>
          <p:cNvSpPr>
            <a:spLocks noChangeArrowheads="1"/>
          </p:cNvSpPr>
          <p:nvPr/>
        </p:nvSpPr>
        <p:spPr bwMode="auto">
          <a:xfrm>
            <a:off x="8665422" y="4787086"/>
            <a:ext cx="1050399" cy="568852"/>
          </a:xfrm>
          <a:prstGeom prst="roundRect">
            <a:avLst>
              <a:gd name="adj" fmla="val 4269"/>
            </a:avLst>
          </a:prstGeom>
          <a:solidFill>
            <a:schemeClr val="bg1"/>
          </a:solidFill>
          <a:ln w="9525">
            <a:solidFill>
              <a:srgbClr val="FF0000"/>
            </a:solidFill>
            <a:round/>
            <a:headEnd/>
            <a:tailEnd/>
          </a:ln>
          <a:effectLst>
            <a:outerShdw blurRad="40000" dist="23000" dir="5400000" rotWithShape="0">
              <a:srgbClr val="808080">
                <a:alpha val="34998"/>
              </a:srgbClr>
            </a:outerShdw>
          </a:effectLst>
        </p:spPr>
        <p:txBody>
          <a:bodyPr anchor="ctr"/>
          <a:lstStyle/>
          <a:p>
            <a:pPr algn="ctr" defTabSz="914428" fontAlgn="auto" hangingPunct="1">
              <a:lnSpc>
                <a:spcPct val="100000"/>
              </a:lnSpc>
              <a:spcBef>
                <a:spcPct val="20000"/>
              </a:spcBef>
              <a:spcAft>
                <a:spcPts val="0"/>
              </a:spcAft>
              <a:buClrTx/>
              <a:buSzTx/>
              <a:defRPr/>
            </a:pPr>
            <a:r>
              <a:rPr lang="en-US" sz="1125" kern="0" dirty="0">
                <a:solidFill>
                  <a:schemeClr val="tx1"/>
                </a:solidFill>
                <a:latin typeface="+mn-lt"/>
                <a:cs typeface="Arial"/>
              </a:rPr>
              <a:t>People</a:t>
            </a:r>
          </a:p>
        </p:txBody>
      </p:sp>
    </p:spTree>
    <p:extLst>
      <p:ext uri="{BB962C8B-B14F-4D97-AF65-F5344CB8AC3E}">
        <p14:creationId xmlns:p14="http://schemas.microsoft.com/office/powerpoint/2010/main" val="388234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1923-CC38-40D0-8EB1-B79E509986BC}"/>
              </a:ext>
            </a:extLst>
          </p:cNvPr>
          <p:cNvSpPr>
            <a:spLocks noGrp="1"/>
          </p:cNvSpPr>
          <p:nvPr>
            <p:ph type="title"/>
          </p:nvPr>
        </p:nvSpPr>
        <p:spPr>
          <a:xfrm>
            <a:off x="273217" y="1075642"/>
            <a:ext cx="8709501" cy="741164"/>
          </a:xfrm>
        </p:spPr>
        <p:txBody>
          <a:bodyPr/>
          <a:lstStyle/>
          <a:p>
            <a:pPr algn="l"/>
            <a:r>
              <a:rPr lang="en-US" sz="2000" b="0" dirty="0">
                <a:solidFill>
                  <a:schemeClr val="tx1"/>
                </a:solidFill>
              </a:rPr>
              <a:t>This is an example of how a fishbone analysis can be used for the introduction of new Isolator technology and aseptic filling to identify potential hazards</a:t>
            </a:r>
          </a:p>
        </p:txBody>
      </p:sp>
      <p:graphicFrame>
        <p:nvGraphicFramePr>
          <p:cNvPr id="4" name="Content Placeholder 3">
            <a:extLst>
              <a:ext uri="{FF2B5EF4-FFF2-40B4-BE49-F238E27FC236}">
                <a16:creationId xmlns:a16="http://schemas.microsoft.com/office/drawing/2014/main" id="{F2FC5A36-ED37-461C-AF0E-1112AAF08AA3}"/>
              </a:ext>
            </a:extLst>
          </p:cNvPr>
          <p:cNvGraphicFramePr>
            <a:graphicFrameLocks noGrp="1"/>
          </p:cNvGraphicFramePr>
          <p:nvPr>
            <p:ph idx="1"/>
            <p:extLst>
              <p:ext uri="{D42A27DB-BD31-4B8C-83A1-F6EECF244321}">
                <p14:modId xmlns:p14="http://schemas.microsoft.com/office/powerpoint/2010/main" val="446148461"/>
              </p:ext>
            </p:extLst>
          </p:nvPr>
        </p:nvGraphicFramePr>
        <p:xfrm>
          <a:off x="10239527" y="1132798"/>
          <a:ext cx="1685408" cy="10796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2">
            <a:extLst>
              <a:ext uri="{FF2B5EF4-FFF2-40B4-BE49-F238E27FC236}">
                <a16:creationId xmlns:a16="http://schemas.microsoft.com/office/drawing/2014/main" id="{5E6876C5-0C5E-438A-975F-0049495F360B}"/>
              </a:ext>
            </a:extLst>
          </p:cNvPr>
          <p:cNvSpPr txBox="1">
            <a:spLocks/>
          </p:cNvSpPr>
          <p:nvPr/>
        </p:nvSpPr>
        <p:spPr>
          <a:xfrm>
            <a:off x="2478452" y="2668069"/>
            <a:ext cx="5847405" cy="2998371"/>
          </a:xfrm>
          <a:prstGeom prst="rect">
            <a:avLst/>
          </a:prstGeom>
        </p:spPr>
        <p:txBody>
          <a:bodyPr vert="horz" lIns="68580" tIns="34290" rIns="68580" bIns="3429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endParaRPr lang="en-US" sz="1500" dirty="0"/>
          </a:p>
          <a:p>
            <a:endParaRPr lang="en-US" sz="1500" dirty="0"/>
          </a:p>
        </p:txBody>
      </p:sp>
      <p:sp>
        <p:nvSpPr>
          <p:cNvPr id="11" name="TextBox 10">
            <a:extLst>
              <a:ext uri="{FF2B5EF4-FFF2-40B4-BE49-F238E27FC236}">
                <a16:creationId xmlns:a16="http://schemas.microsoft.com/office/drawing/2014/main" id="{86683F60-3C9B-41BD-9473-3078B31E614B}"/>
              </a:ext>
            </a:extLst>
          </p:cNvPr>
          <p:cNvSpPr txBox="1"/>
          <p:nvPr/>
        </p:nvSpPr>
        <p:spPr>
          <a:xfrm>
            <a:off x="414576" y="6026910"/>
            <a:ext cx="2081697" cy="435889"/>
          </a:xfrm>
          <a:prstGeom prst="rect">
            <a:avLst/>
          </a:prstGeom>
          <a:noFill/>
        </p:spPr>
        <p:txBody>
          <a:bodyPr wrap="square" rtlCol="0">
            <a:spAutoFit/>
          </a:bodyPr>
          <a:lstStyle/>
          <a:p>
            <a:r>
              <a:rPr lang="en-US" sz="800" i="1" dirty="0">
                <a:solidFill>
                  <a:schemeClr val="accent1">
                    <a:lumMod val="75000"/>
                  </a:schemeClr>
                </a:solidFill>
              </a:rPr>
              <a:t>CCIT = Container closure integrity test</a:t>
            </a:r>
          </a:p>
          <a:p>
            <a:r>
              <a:rPr lang="en-US" sz="800" i="1" dirty="0" err="1">
                <a:solidFill>
                  <a:schemeClr val="accent1">
                    <a:lumMod val="75000"/>
                  </a:schemeClr>
                </a:solidFill>
              </a:rPr>
              <a:t>CpK</a:t>
            </a:r>
            <a:r>
              <a:rPr lang="en-US" sz="800" i="1" dirty="0">
                <a:solidFill>
                  <a:schemeClr val="accent1">
                    <a:lumMod val="75000"/>
                  </a:schemeClr>
                </a:solidFill>
              </a:rPr>
              <a:t> = Process capability</a:t>
            </a:r>
          </a:p>
          <a:p>
            <a:r>
              <a:rPr lang="en-US" sz="800" i="1" dirty="0">
                <a:solidFill>
                  <a:schemeClr val="accent1">
                    <a:lumMod val="75000"/>
                  </a:schemeClr>
                </a:solidFill>
              </a:rPr>
              <a:t>RH = Relative humidity</a:t>
            </a:r>
          </a:p>
        </p:txBody>
      </p:sp>
      <p:sp>
        <p:nvSpPr>
          <p:cNvPr id="6" name="TextBox 5">
            <a:extLst>
              <a:ext uri="{FF2B5EF4-FFF2-40B4-BE49-F238E27FC236}">
                <a16:creationId xmlns:a16="http://schemas.microsoft.com/office/drawing/2014/main" id="{7D6E320F-8DA4-F055-CC46-C914CAD56ADE}"/>
              </a:ext>
            </a:extLst>
          </p:cNvPr>
          <p:cNvSpPr txBox="1"/>
          <p:nvPr/>
        </p:nvSpPr>
        <p:spPr bwMode="auto">
          <a:xfrm>
            <a:off x="3647728" y="116632"/>
            <a:ext cx="8807383" cy="1320916"/>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3200" dirty="0">
                <a:solidFill>
                  <a:srgbClr val="0093D0"/>
                </a:solidFill>
                <a:latin typeface="Candara"/>
                <a:cs typeface="Arial"/>
              </a:rPr>
              <a:t>Fishbone Analysis Example</a:t>
            </a:r>
            <a:endParaRPr lang="en-US" sz="3200" dirty="0">
              <a:latin typeface="Candara"/>
              <a:cs typeface="Arial"/>
            </a:endParaRPr>
          </a:p>
          <a:p>
            <a:pPr>
              <a:lnSpc>
                <a:spcPct val="81000"/>
              </a:lnSpc>
              <a:tabLst>
                <a:tab pos="678656" algn="l"/>
                <a:tab pos="1357313" algn="l"/>
                <a:tab pos="2035969" algn="l"/>
                <a:tab pos="2714625" algn="l"/>
                <a:tab pos="3393281" algn="l"/>
                <a:tab pos="4071938" algn="l"/>
                <a:tab pos="4750594" algn="l"/>
                <a:tab pos="5429250" algn="l"/>
              </a:tabLst>
            </a:pPr>
            <a:r>
              <a:rPr lang="en-US" sz="2700" b="0" dirty="0">
                <a:solidFill>
                  <a:schemeClr val="tx1"/>
                </a:solidFill>
                <a:latin typeface="Arial"/>
                <a:cs typeface="Arial"/>
              </a:rPr>
              <a:t>New isolator fill line (3) - Hazard ID</a:t>
            </a:r>
          </a:p>
          <a:p>
            <a:pPr algn="ctr">
              <a:lnSpc>
                <a:spcPct val="81000"/>
              </a:lnSpc>
              <a:tabLst>
                <a:tab pos="678656" algn="l"/>
                <a:tab pos="1357313" algn="l"/>
                <a:tab pos="2035969" algn="l"/>
                <a:tab pos="2714625" algn="l"/>
                <a:tab pos="3393281" algn="l"/>
                <a:tab pos="4071938" algn="l"/>
                <a:tab pos="4750594" algn="l"/>
                <a:tab pos="5429250" algn="l"/>
              </a:tabLst>
            </a:pPr>
            <a:r>
              <a:rPr lang="en-US" sz="3375" b="0" dirty="0">
                <a:latin typeface="Arial"/>
                <a:cs typeface="Arial"/>
              </a:rPr>
              <a:t>​</a:t>
            </a:r>
            <a:endParaRPr lang="en-US" sz="4875" b="0" dirty="0"/>
          </a:p>
        </p:txBody>
      </p:sp>
      <p:pic>
        <p:nvPicPr>
          <p:cNvPr id="7" name="Picture 6">
            <a:extLst>
              <a:ext uri="{FF2B5EF4-FFF2-40B4-BE49-F238E27FC236}">
                <a16:creationId xmlns:a16="http://schemas.microsoft.com/office/drawing/2014/main" id="{CFC7E434-42E0-4B29-8F96-EA181A482D8A}"/>
              </a:ext>
            </a:extLst>
          </p:cNvPr>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78660" y="1959136"/>
            <a:ext cx="6801230" cy="4584291"/>
          </a:xfrm>
          <a:prstGeom prst="rect">
            <a:avLst/>
          </a:prstGeom>
          <a:noFill/>
          <a:ln>
            <a:noFill/>
          </a:ln>
        </p:spPr>
      </p:pic>
      <p:sp>
        <p:nvSpPr>
          <p:cNvPr id="8" name="TextBox 7">
            <a:extLst>
              <a:ext uri="{FF2B5EF4-FFF2-40B4-BE49-F238E27FC236}">
                <a16:creationId xmlns:a16="http://schemas.microsoft.com/office/drawing/2014/main" id="{E9067688-C627-8FE8-DB1D-D9040126CC19}"/>
              </a:ext>
            </a:extLst>
          </p:cNvPr>
          <p:cNvSpPr txBox="1"/>
          <p:nvPr/>
        </p:nvSpPr>
        <p:spPr bwMode="auto">
          <a:xfrm>
            <a:off x="786023" y="2909275"/>
            <a:ext cx="3469484" cy="740353"/>
          </a:xfrm>
          <a:prstGeom prst="rect">
            <a:avLst/>
          </a:prstGeom>
          <a:solidFill>
            <a:schemeClr val="accent1"/>
          </a:solidFill>
          <a:ln w="12700">
            <a:solidFill>
              <a:schemeClr val="tx1"/>
            </a:solidFill>
            <a:round/>
            <a:headEnd/>
            <a:tailEnd/>
          </a:ln>
        </p:spPr>
        <p:txBody>
          <a:bodyPr wrap="square" lIns="90000" tIns="92880" rIns="90000" bIns="45000" rtlCol="0" anchor="t">
            <a:spAutoFit/>
          </a:bodyPr>
          <a:lstStyle/>
          <a:p>
            <a:pPr>
              <a:buSzPct val="90000"/>
            </a:pPr>
            <a:r>
              <a:rPr lang="en-US" sz="1400" b="0" dirty="0">
                <a:solidFill>
                  <a:schemeClr val="tx1"/>
                </a:solidFill>
                <a:latin typeface="Arial"/>
                <a:ea typeface="+mn-lt"/>
                <a:cs typeface="+mn-lt"/>
              </a:rPr>
              <a:t>The first step for hazard identification is to ask </a:t>
            </a:r>
            <a:r>
              <a:rPr lang="en-US" sz="1400" b="0" i="1" dirty="0">
                <a:solidFill>
                  <a:schemeClr val="tx1"/>
                </a:solidFill>
                <a:latin typeface="Arial"/>
                <a:ea typeface="+mn-lt"/>
                <a:cs typeface="+mn-lt"/>
              </a:rPr>
              <a:t>well-defined questions for each of these areas</a:t>
            </a:r>
            <a:r>
              <a:rPr lang="en-US" sz="1400" b="0" dirty="0">
                <a:solidFill>
                  <a:schemeClr val="tx1"/>
                </a:solidFill>
                <a:latin typeface="Arial"/>
                <a:ea typeface="+mn-lt"/>
                <a:cs typeface="+mn-lt"/>
              </a:rPr>
              <a:t>, see some examples below</a:t>
            </a:r>
            <a:endParaRPr lang="en-US" sz="1400" dirty="0">
              <a:solidFill>
                <a:schemeClr val="tx1"/>
              </a:solidFill>
              <a:latin typeface="Arial"/>
              <a:cs typeface="Arial"/>
            </a:endParaRPr>
          </a:p>
        </p:txBody>
      </p:sp>
      <p:sp>
        <p:nvSpPr>
          <p:cNvPr id="9" name="TextBox 8">
            <a:extLst>
              <a:ext uri="{FF2B5EF4-FFF2-40B4-BE49-F238E27FC236}">
                <a16:creationId xmlns:a16="http://schemas.microsoft.com/office/drawing/2014/main" id="{60C43FB8-3424-FFC7-EC9A-7FC4F4054EC9}"/>
              </a:ext>
            </a:extLst>
          </p:cNvPr>
          <p:cNvSpPr txBox="1"/>
          <p:nvPr/>
        </p:nvSpPr>
        <p:spPr bwMode="auto">
          <a:xfrm>
            <a:off x="414576" y="1944586"/>
            <a:ext cx="3726680" cy="731652"/>
          </a:xfrm>
          <a:prstGeom prst="rect">
            <a:avLst/>
          </a:prstGeom>
          <a:solidFill>
            <a:srgbClr val="FFC000"/>
          </a:solidFill>
          <a:ln w="28575">
            <a:noFill/>
            <a:round/>
            <a:headEnd/>
            <a:tailEnd/>
          </a:ln>
          <a:effectLst>
            <a:outerShdw blurRad="107950" dist="12700" dir="5400000" algn="ctr">
              <a:srgbClr val="000000"/>
            </a:outerShdw>
          </a:effectLst>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spcBef>
                <a:spcPts val="0"/>
              </a:spcBef>
              <a:spcAft>
                <a:spcPts val="844"/>
              </a:spcAft>
            </a:pPr>
            <a:r>
              <a:rPr lang="en-US" sz="1400" b="0" dirty="0">
                <a:solidFill>
                  <a:schemeClr val="tx1"/>
                </a:solidFill>
                <a:latin typeface="Arial"/>
                <a:ea typeface="+mn-lt"/>
                <a:cs typeface="+mn-lt"/>
              </a:rPr>
              <a:t>An Ishikawa diagram is used as a structured tool to identify the areas where hazards may appear</a:t>
            </a:r>
            <a:endParaRPr lang="en-US" sz="1400" dirty="0">
              <a:solidFill>
                <a:schemeClr val="tx1"/>
              </a:solidFill>
              <a:cs typeface="Arial"/>
            </a:endParaRPr>
          </a:p>
        </p:txBody>
      </p:sp>
      <p:sp>
        <p:nvSpPr>
          <p:cNvPr id="13" name="Rectangle 12">
            <a:extLst>
              <a:ext uri="{FF2B5EF4-FFF2-40B4-BE49-F238E27FC236}">
                <a16:creationId xmlns:a16="http://schemas.microsoft.com/office/drawing/2014/main" id="{25375E5F-AB76-5FE4-2901-B89BB54CAF71}"/>
              </a:ext>
            </a:extLst>
          </p:cNvPr>
          <p:cNvSpPr>
            <a:spLocks noChangeArrowheads="1"/>
          </p:cNvSpPr>
          <p:nvPr/>
        </p:nvSpPr>
        <p:spPr bwMode="auto">
          <a:xfrm>
            <a:off x="585242" y="4027477"/>
            <a:ext cx="3493364" cy="276991"/>
          </a:xfrm>
          <a:prstGeom prst="rect">
            <a:avLst/>
          </a:prstGeom>
          <a:ln>
            <a:solidFill>
              <a:schemeClr val="tx1">
                <a:lumMod val="95000"/>
                <a:lumOff val="5000"/>
              </a:schemeClr>
            </a:solidFill>
            <a:headEnd/>
            <a:tailEnd/>
          </a:ln>
        </p:spPr>
        <p:style>
          <a:lnRef idx="2">
            <a:schemeClr val="accent2"/>
          </a:lnRef>
          <a:fillRef idx="1">
            <a:schemeClr val="lt1"/>
          </a:fillRef>
          <a:effectRef idx="0">
            <a:schemeClr val="accent2"/>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nSpc>
                <a:spcPct val="100000"/>
              </a:lnSpc>
              <a:spcBef>
                <a:spcPts val="0"/>
              </a:spcBef>
              <a:spcAft>
                <a:spcPts val="0"/>
              </a:spcAft>
            </a:pPr>
            <a:r>
              <a:rPr lang="en-US" sz="1200" b="0" i="1" dirty="0">
                <a:latin typeface="Arial"/>
                <a:ea typeface="MS PGothic"/>
                <a:cs typeface="Arial"/>
              </a:rPr>
              <a:t>What hazards are possible in case of media fills? </a:t>
            </a:r>
            <a:endParaRPr lang="en-US" sz="1200" b="0" i="1" dirty="0">
              <a:cs typeface="Arial"/>
            </a:endParaRPr>
          </a:p>
        </p:txBody>
      </p:sp>
      <p:cxnSp>
        <p:nvCxnSpPr>
          <p:cNvPr id="14" name="Straight Arrow Connector 13">
            <a:extLst>
              <a:ext uri="{FF2B5EF4-FFF2-40B4-BE49-F238E27FC236}">
                <a16:creationId xmlns:a16="http://schemas.microsoft.com/office/drawing/2014/main" id="{F94A7E89-95D7-7865-B458-D77726F41A10}"/>
              </a:ext>
            </a:extLst>
          </p:cNvPr>
          <p:cNvCxnSpPr>
            <a:cxnSpLocks/>
          </p:cNvCxnSpPr>
          <p:nvPr/>
        </p:nvCxnSpPr>
        <p:spPr bwMode="auto">
          <a:xfrm flipV="1">
            <a:off x="4141256" y="3472534"/>
            <a:ext cx="2098760" cy="541034"/>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5" name="Rectangle 14">
            <a:extLst>
              <a:ext uri="{FF2B5EF4-FFF2-40B4-BE49-F238E27FC236}">
                <a16:creationId xmlns:a16="http://schemas.microsoft.com/office/drawing/2014/main" id="{DFCD8396-DEDF-288C-FC61-4385AC0D377C}"/>
              </a:ext>
            </a:extLst>
          </p:cNvPr>
          <p:cNvSpPr>
            <a:spLocks noChangeArrowheads="1"/>
          </p:cNvSpPr>
          <p:nvPr/>
        </p:nvSpPr>
        <p:spPr bwMode="auto">
          <a:xfrm>
            <a:off x="909033" y="4869160"/>
            <a:ext cx="2231776" cy="646323"/>
          </a:xfrm>
          <a:prstGeom prst="rect">
            <a:avLst/>
          </a:prstGeom>
          <a:ln>
            <a:solidFill>
              <a:schemeClr val="tx1">
                <a:lumMod val="95000"/>
                <a:lumOff val="5000"/>
              </a:schemeClr>
            </a:solidFill>
            <a:headEnd/>
            <a:tailEnd/>
          </a:ln>
        </p:spPr>
        <p:style>
          <a:lnRef idx="2">
            <a:schemeClr val="accent2"/>
          </a:lnRef>
          <a:fillRef idx="1">
            <a:schemeClr val="lt1"/>
          </a:fillRef>
          <a:effectRef idx="0">
            <a:schemeClr val="accent2"/>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nSpc>
                <a:spcPct val="100000"/>
              </a:lnSpc>
              <a:spcBef>
                <a:spcPts val="0"/>
              </a:spcBef>
              <a:spcAft>
                <a:spcPts val="0"/>
              </a:spcAft>
            </a:pPr>
            <a:r>
              <a:rPr lang="en-US" sz="1200" b="0" i="1" dirty="0">
                <a:latin typeface="Arial"/>
                <a:ea typeface="MS PGothic"/>
                <a:cs typeface="Arial"/>
              </a:rPr>
              <a:t>What hazards are possible because of failure during vial sterilization?</a:t>
            </a:r>
            <a:endParaRPr lang="en-US" sz="1200" b="0" i="1" dirty="0">
              <a:cs typeface="Arial"/>
            </a:endParaRPr>
          </a:p>
        </p:txBody>
      </p:sp>
      <p:cxnSp>
        <p:nvCxnSpPr>
          <p:cNvPr id="16" name="Straight Arrow Connector 15">
            <a:extLst>
              <a:ext uri="{FF2B5EF4-FFF2-40B4-BE49-F238E27FC236}">
                <a16:creationId xmlns:a16="http://schemas.microsoft.com/office/drawing/2014/main" id="{1690E031-E004-42F0-4DED-441DDCEC03CB}"/>
              </a:ext>
            </a:extLst>
          </p:cNvPr>
          <p:cNvCxnSpPr>
            <a:cxnSpLocks/>
          </p:cNvCxnSpPr>
          <p:nvPr/>
        </p:nvCxnSpPr>
        <p:spPr bwMode="auto">
          <a:xfrm flipV="1">
            <a:off x="3143672" y="4125503"/>
            <a:ext cx="1913636" cy="857851"/>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7" name="Rectangle 16">
            <a:extLst>
              <a:ext uri="{FF2B5EF4-FFF2-40B4-BE49-F238E27FC236}">
                <a16:creationId xmlns:a16="http://schemas.microsoft.com/office/drawing/2014/main" id="{52EAD74A-D2BB-F7AA-2971-C55AD594CFDE}"/>
              </a:ext>
            </a:extLst>
          </p:cNvPr>
          <p:cNvSpPr>
            <a:spLocks noChangeArrowheads="1"/>
          </p:cNvSpPr>
          <p:nvPr/>
        </p:nvSpPr>
        <p:spPr bwMode="auto">
          <a:xfrm>
            <a:off x="3431704" y="5365673"/>
            <a:ext cx="1371110" cy="1015655"/>
          </a:xfrm>
          <a:prstGeom prst="rect">
            <a:avLst/>
          </a:prstGeom>
          <a:ln>
            <a:solidFill>
              <a:schemeClr val="tx1">
                <a:lumMod val="95000"/>
                <a:lumOff val="5000"/>
              </a:schemeClr>
            </a:solidFill>
            <a:headEnd/>
            <a:tailEnd/>
          </a:ln>
        </p:spPr>
        <p:style>
          <a:lnRef idx="2">
            <a:schemeClr val="accent2"/>
          </a:lnRef>
          <a:fillRef idx="1">
            <a:schemeClr val="lt1"/>
          </a:fillRef>
          <a:effectRef idx="0">
            <a:schemeClr val="accent2"/>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nSpc>
                <a:spcPct val="100000"/>
              </a:lnSpc>
              <a:spcBef>
                <a:spcPts val="0"/>
              </a:spcBef>
              <a:spcAft>
                <a:spcPts val="0"/>
              </a:spcAft>
            </a:pPr>
            <a:r>
              <a:rPr lang="en-US" sz="1200" b="0" i="1" dirty="0">
                <a:latin typeface="Arial"/>
                <a:ea typeface="MS PGothic"/>
                <a:cs typeface="Arial"/>
              </a:rPr>
              <a:t>What hazards are possible due to failures in product exposure time? </a:t>
            </a:r>
            <a:endParaRPr lang="en-US" sz="1200" b="0" i="1" dirty="0">
              <a:cs typeface="Arial"/>
            </a:endParaRPr>
          </a:p>
        </p:txBody>
      </p:sp>
      <p:cxnSp>
        <p:nvCxnSpPr>
          <p:cNvPr id="18" name="Straight Arrow Connector 17">
            <a:extLst>
              <a:ext uri="{FF2B5EF4-FFF2-40B4-BE49-F238E27FC236}">
                <a16:creationId xmlns:a16="http://schemas.microsoft.com/office/drawing/2014/main" id="{4E3C2245-1E93-12CA-7BAF-64947367F4E3}"/>
              </a:ext>
            </a:extLst>
          </p:cNvPr>
          <p:cNvCxnSpPr>
            <a:cxnSpLocks/>
          </p:cNvCxnSpPr>
          <p:nvPr/>
        </p:nvCxnSpPr>
        <p:spPr bwMode="auto">
          <a:xfrm flipV="1">
            <a:off x="4802814" y="4975185"/>
            <a:ext cx="1560306" cy="525176"/>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9" name="Rectangle 18">
            <a:extLst>
              <a:ext uri="{FF2B5EF4-FFF2-40B4-BE49-F238E27FC236}">
                <a16:creationId xmlns:a16="http://schemas.microsoft.com/office/drawing/2014/main" id="{3F12C9E3-BE3F-B7B2-E33E-018C512BA403}"/>
              </a:ext>
            </a:extLst>
          </p:cNvPr>
          <p:cNvSpPr>
            <a:spLocks noChangeArrowheads="1"/>
          </p:cNvSpPr>
          <p:nvPr/>
        </p:nvSpPr>
        <p:spPr bwMode="auto">
          <a:xfrm>
            <a:off x="10487679" y="2845393"/>
            <a:ext cx="1399473" cy="1015655"/>
          </a:xfrm>
          <a:prstGeom prst="rect">
            <a:avLst/>
          </a:prstGeom>
          <a:ln>
            <a:solidFill>
              <a:schemeClr val="tx1">
                <a:lumMod val="95000"/>
                <a:lumOff val="5000"/>
              </a:schemeClr>
            </a:solidFill>
            <a:headEnd/>
            <a:tailEnd/>
          </a:ln>
        </p:spPr>
        <p:style>
          <a:lnRef idx="2">
            <a:schemeClr val="accent2"/>
          </a:lnRef>
          <a:fillRef idx="1">
            <a:schemeClr val="lt1"/>
          </a:fillRef>
          <a:effectRef idx="0">
            <a:schemeClr val="accent2"/>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nSpc>
                <a:spcPct val="100000"/>
              </a:lnSpc>
              <a:spcBef>
                <a:spcPts val="0"/>
              </a:spcBef>
              <a:spcAft>
                <a:spcPts val="0"/>
              </a:spcAft>
            </a:pPr>
            <a:r>
              <a:rPr lang="en-US" sz="1200" b="0" i="1" dirty="0">
                <a:latin typeface="Arial"/>
                <a:ea typeface="MS PGothic"/>
                <a:cs typeface="Arial"/>
              </a:rPr>
              <a:t>What hazards are possible when product not stored appropriately? </a:t>
            </a:r>
            <a:endParaRPr lang="en-US" sz="1200" b="0" i="1" dirty="0">
              <a:cs typeface="Arial"/>
            </a:endParaRPr>
          </a:p>
        </p:txBody>
      </p:sp>
      <p:cxnSp>
        <p:nvCxnSpPr>
          <p:cNvPr id="20" name="Straight Arrow Connector 19">
            <a:extLst>
              <a:ext uri="{FF2B5EF4-FFF2-40B4-BE49-F238E27FC236}">
                <a16:creationId xmlns:a16="http://schemas.microsoft.com/office/drawing/2014/main" id="{BC608ABF-C783-0DA0-F31C-6440A573A3CD}"/>
              </a:ext>
            </a:extLst>
          </p:cNvPr>
          <p:cNvCxnSpPr>
            <a:cxnSpLocks/>
          </p:cNvCxnSpPr>
          <p:nvPr/>
        </p:nvCxnSpPr>
        <p:spPr bwMode="auto">
          <a:xfrm flipH="1">
            <a:off x="10180417" y="3887034"/>
            <a:ext cx="422859" cy="724198"/>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21" name="Rectangle 20">
            <a:extLst>
              <a:ext uri="{FF2B5EF4-FFF2-40B4-BE49-F238E27FC236}">
                <a16:creationId xmlns:a16="http://schemas.microsoft.com/office/drawing/2014/main" id="{5EFD43A8-FB6F-1C5C-6819-EC1935B86C9F}"/>
              </a:ext>
            </a:extLst>
          </p:cNvPr>
          <p:cNvSpPr>
            <a:spLocks noChangeArrowheads="1"/>
          </p:cNvSpPr>
          <p:nvPr/>
        </p:nvSpPr>
        <p:spPr bwMode="auto">
          <a:xfrm>
            <a:off x="10929369" y="5229200"/>
            <a:ext cx="1143295" cy="1015655"/>
          </a:xfrm>
          <a:prstGeom prst="rect">
            <a:avLst/>
          </a:prstGeom>
          <a:ln>
            <a:solidFill>
              <a:schemeClr val="tx1">
                <a:lumMod val="95000"/>
                <a:lumOff val="5000"/>
              </a:schemeClr>
            </a:solidFill>
            <a:headEnd/>
            <a:tailEnd/>
          </a:ln>
        </p:spPr>
        <p:style>
          <a:lnRef idx="2">
            <a:schemeClr val="accent2"/>
          </a:lnRef>
          <a:fillRef idx="1">
            <a:schemeClr val="lt1"/>
          </a:fillRef>
          <a:effectRef idx="0">
            <a:schemeClr val="accent2"/>
          </a:effectRef>
          <a:fontRef idx="minor">
            <a:schemeClr val="dk1"/>
          </a:fontRef>
        </p:style>
        <p:txBody>
          <a:bodyPr wrap="square" lIns="91432" tIns="45716" rIns="91432" bIns="45716" anchor="t">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nSpc>
                <a:spcPct val="100000"/>
              </a:lnSpc>
              <a:spcBef>
                <a:spcPts val="0"/>
              </a:spcBef>
              <a:spcAft>
                <a:spcPts val="0"/>
              </a:spcAft>
            </a:pPr>
            <a:r>
              <a:rPr lang="en-US" sz="1200" b="0" i="1" dirty="0">
                <a:latin typeface="Arial"/>
                <a:ea typeface="MS PGothic"/>
                <a:cs typeface="Arial"/>
              </a:rPr>
              <a:t>What hazards can occur in case of temperature modification?</a:t>
            </a:r>
            <a:endParaRPr lang="en-US" sz="3600" dirty="0"/>
          </a:p>
        </p:txBody>
      </p:sp>
      <p:cxnSp>
        <p:nvCxnSpPr>
          <p:cNvPr id="22" name="Straight Arrow Connector 21">
            <a:extLst>
              <a:ext uri="{FF2B5EF4-FFF2-40B4-BE49-F238E27FC236}">
                <a16:creationId xmlns:a16="http://schemas.microsoft.com/office/drawing/2014/main" id="{B82E1F8A-8AB6-B942-83AD-3F07CAD86F99}"/>
              </a:ext>
            </a:extLst>
          </p:cNvPr>
          <p:cNvCxnSpPr>
            <a:cxnSpLocks/>
          </p:cNvCxnSpPr>
          <p:nvPr/>
        </p:nvCxnSpPr>
        <p:spPr bwMode="auto">
          <a:xfrm flipH="1">
            <a:off x="8179275" y="5530709"/>
            <a:ext cx="2669253" cy="274555"/>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3" name="TextBox 2">
            <a:extLst>
              <a:ext uri="{FF2B5EF4-FFF2-40B4-BE49-F238E27FC236}">
                <a16:creationId xmlns:a16="http://schemas.microsoft.com/office/drawing/2014/main" id="{88B2FE04-E028-0BB9-A70B-FC83D49349A7}"/>
              </a:ext>
            </a:extLst>
          </p:cNvPr>
          <p:cNvSpPr txBox="1"/>
          <p:nvPr/>
        </p:nvSpPr>
        <p:spPr bwMode="auto">
          <a:xfrm>
            <a:off x="2520765" y="6555991"/>
            <a:ext cx="7272808" cy="279329"/>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100" i="1" dirty="0">
                <a:solidFill>
                  <a:schemeClr val="tx1"/>
                </a:solidFill>
                <a:latin typeface="Calibri"/>
                <a:ea typeface="+mn-lt"/>
                <a:cs typeface="+mn-lt"/>
              </a:rPr>
              <a:t>Note: </a:t>
            </a:r>
            <a:r>
              <a:rPr lang="en-US" sz="1100" b="0" i="1" dirty="0">
                <a:solidFill>
                  <a:schemeClr val="tx1"/>
                </a:solidFill>
                <a:latin typeface="Calibri"/>
                <a:ea typeface="+mn-lt"/>
                <a:cs typeface="+mn-lt"/>
              </a:rPr>
              <a:t>This slide is b</a:t>
            </a:r>
            <a:r>
              <a:rPr lang="en-IE" sz="1100" b="0" i="1" dirty="0" err="1">
                <a:solidFill>
                  <a:schemeClr val="tx1"/>
                </a:solidFill>
                <a:latin typeface="Calibri"/>
                <a:ea typeface="+mn-lt"/>
                <a:cs typeface="+mn-lt"/>
              </a:rPr>
              <a:t>ased</a:t>
            </a:r>
            <a:r>
              <a:rPr lang="en-IE" sz="1100" b="0" i="1" dirty="0">
                <a:solidFill>
                  <a:schemeClr val="tx1"/>
                </a:solidFill>
                <a:latin typeface="Calibri"/>
                <a:ea typeface="+mn-lt"/>
                <a:cs typeface="+mn-lt"/>
              </a:rPr>
              <a:t> on materials and figures </a:t>
            </a:r>
            <a:r>
              <a:rPr lang="en-US" sz="1100" b="0" i="1" dirty="0">
                <a:solidFill>
                  <a:schemeClr val="tx1"/>
                </a:solidFill>
                <a:latin typeface="Calibri"/>
                <a:ea typeface="+mn-lt"/>
                <a:cs typeface="+mn-lt"/>
              </a:rPr>
              <a:t>submitted to the ICH Q9(R1) EWG by </a:t>
            </a:r>
            <a:r>
              <a:rPr lang="en-IE" sz="1100" b="0" i="1" dirty="0">
                <a:solidFill>
                  <a:schemeClr val="tx1"/>
                </a:solidFill>
                <a:latin typeface="Calibri"/>
                <a:ea typeface="+mn-lt"/>
                <a:cs typeface="+mn-lt"/>
              </a:rPr>
              <a:t>the Parenteral Drug Association (PDA).</a:t>
            </a:r>
          </a:p>
        </p:txBody>
      </p:sp>
    </p:spTree>
    <p:extLst>
      <p:ext uri="{BB962C8B-B14F-4D97-AF65-F5344CB8AC3E}">
        <p14:creationId xmlns:p14="http://schemas.microsoft.com/office/powerpoint/2010/main" val="16890704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07B41F6E-17FB-AD42-77AB-B64B463E7F59}"/>
              </a:ext>
            </a:extLst>
          </p:cNvPr>
          <p:cNvSpPr txBox="1">
            <a:spLocks/>
          </p:cNvSpPr>
          <p:nvPr/>
        </p:nvSpPr>
        <p:spPr bwMode="auto">
          <a:xfrm>
            <a:off x="3761958" y="370561"/>
            <a:ext cx="4553367" cy="741164"/>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3200" kern="0" dirty="0">
                <a:cs typeface="Arial"/>
              </a:rPr>
              <a:t>QRM Tools for Hazard ID</a:t>
            </a:r>
            <a:br>
              <a:rPr lang="en-US" sz="3200" kern="0" dirty="0">
                <a:cs typeface="Arial"/>
              </a:rPr>
            </a:br>
            <a:r>
              <a:rPr lang="en-US" sz="2800" b="0" kern="0" dirty="0">
                <a:solidFill>
                  <a:schemeClr val="tx1"/>
                </a:solidFill>
              </a:rPr>
              <a:t>Process Mapping (4)</a:t>
            </a:r>
            <a:endParaRPr lang="en-US" sz="2800" b="0" kern="0" dirty="0"/>
          </a:p>
        </p:txBody>
      </p:sp>
      <p:sp>
        <p:nvSpPr>
          <p:cNvPr id="5" name="TextBox 4">
            <a:extLst>
              <a:ext uri="{FF2B5EF4-FFF2-40B4-BE49-F238E27FC236}">
                <a16:creationId xmlns:a16="http://schemas.microsoft.com/office/drawing/2014/main" id="{4A8CF072-8038-5BFF-3928-C3382EFDF860}"/>
              </a:ext>
            </a:extLst>
          </p:cNvPr>
          <p:cNvSpPr txBox="1"/>
          <p:nvPr/>
        </p:nvSpPr>
        <p:spPr bwMode="auto">
          <a:xfrm>
            <a:off x="8688289" y="428896"/>
            <a:ext cx="2952328" cy="1526805"/>
          </a:xfrm>
          <a:prstGeom prst="rect">
            <a:avLst/>
          </a:prstGeom>
          <a:solidFill>
            <a:srgbClr val="FFC000"/>
          </a:solidFill>
          <a:ln w="9525">
            <a:solidFill>
              <a:schemeClr val="tx1"/>
            </a:solid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400" i="1" dirty="0">
                <a:solidFill>
                  <a:schemeClr val="tx1"/>
                </a:solidFill>
                <a:latin typeface="+mn-lt"/>
                <a:cs typeface="Lucida Sans Unicode"/>
              </a:rPr>
              <a:t>Data &amp; Process Mapping is another structured tool to visualize each step &amp; connect the hardware, software, personnel, and documentation  in each process, facilitating comprehensive data integrity hazard identification.</a:t>
            </a:r>
            <a:endParaRPr lang="en-US" dirty="0">
              <a:solidFill>
                <a:schemeClr val="tx1"/>
              </a:solidFill>
            </a:endParaRPr>
          </a:p>
        </p:txBody>
      </p:sp>
      <p:sp>
        <p:nvSpPr>
          <p:cNvPr id="6" name="TextBox 5">
            <a:extLst>
              <a:ext uri="{FF2B5EF4-FFF2-40B4-BE49-F238E27FC236}">
                <a16:creationId xmlns:a16="http://schemas.microsoft.com/office/drawing/2014/main" id="{5E9062C2-3B63-53ED-7E34-2B97E2158614}"/>
              </a:ext>
            </a:extLst>
          </p:cNvPr>
          <p:cNvSpPr txBox="1"/>
          <p:nvPr/>
        </p:nvSpPr>
        <p:spPr bwMode="auto">
          <a:xfrm>
            <a:off x="475433" y="5183865"/>
            <a:ext cx="7329008" cy="1341479"/>
          </a:xfrm>
          <a:prstGeom prst="rect">
            <a:avLst/>
          </a:prstGeom>
          <a:noFill/>
          <a:ln w="28575">
            <a:solidFill>
              <a:srgbClr val="0000FF"/>
            </a:solidFill>
            <a:round/>
            <a:headEnd/>
            <a:tailEnd/>
          </a:ln>
        </p:spPr>
        <p:txBody>
          <a:bodyPr wrap="square" lIns="90000" tIns="92880" rIns="90000" bIns="45000" rtlCol="0" anchor="t">
            <a:spAutoFit/>
          </a:bodyPr>
          <a:lstStyle/>
          <a:p>
            <a:pPr>
              <a:buSzPct val="90000"/>
            </a:pPr>
            <a:r>
              <a:rPr lang="en-US" sz="1400" dirty="0">
                <a:solidFill>
                  <a:schemeClr val="tx1"/>
                </a:solidFill>
                <a:latin typeface="Arial"/>
                <a:cs typeface="Arial"/>
              </a:rPr>
              <a:t>Hazard ID TIPs: </a:t>
            </a:r>
            <a:endParaRPr lang="en-US" sz="1400" dirty="0">
              <a:solidFill>
                <a:schemeClr val="tx1"/>
              </a:solidFill>
              <a:cs typeface="Arial"/>
            </a:endParaRPr>
          </a:p>
          <a:p>
            <a:pPr marL="342900" indent="-342900">
              <a:buSzPct val="90000"/>
              <a:buFont typeface="+mj-lt"/>
              <a:buAutoNum type="arabicPeriod"/>
            </a:pPr>
            <a:r>
              <a:rPr lang="en-US" sz="1400" b="0" dirty="0">
                <a:solidFill>
                  <a:schemeClr val="tx1"/>
                </a:solidFill>
                <a:latin typeface="Arial"/>
                <a:ea typeface="+mn-lt"/>
                <a:cs typeface="+mn-lt"/>
              </a:rPr>
              <a:t>Seek the experiences of actual users and operators of the process or item under study</a:t>
            </a:r>
          </a:p>
          <a:p>
            <a:pPr marL="342900" indent="-342900">
              <a:buSzPct val="90000"/>
              <a:buFont typeface="+mj-lt"/>
              <a:buAutoNum type="arabicPeriod"/>
            </a:pPr>
            <a:r>
              <a:rPr lang="en-US" sz="1400" b="0" dirty="0">
                <a:solidFill>
                  <a:schemeClr val="tx1"/>
                </a:solidFill>
                <a:latin typeface="Arial"/>
                <a:ea typeface="+mn-lt"/>
                <a:cs typeface="+mn-lt"/>
              </a:rPr>
              <a:t>Ensure all aspects related to hardware, software, personnel &amp; documentation (both paper and electronic) are considered</a:t>
            </a:r>
          </a:p>
          <a:p>
            <a:pPr marL="342900" indent="-342900">
              <a:buSzPct val="90000"/>
              <a:buFont typeface="+mj-lt"/>
              <a:buAutoNum type="arabicPeriod"/>
            </a:pPr>
            <a:r>
              <a:rPr lang="en-US" sz="1400" b="0" dirty="0">
                <a:solidFill>
                  <a:schemeClr val="tx1"/>
                </a:solidFill>
                <a:latin typeface="Arial"/>
                <a:cs typeface="Arial"/>
              </a:rPr>
              <a:t>Nominate a moderator for the process mapping activity to ensure all voices are considered</a:t>
            </a:r>
          </a:p>
        </p:txBody>
      </p:sp>
      <p:sp>
        <p:nvSpPr>
          <p:cNvPr id="12" name="TextBox 11">
            <a:extLst>
              <a:ext uri="{FF2B5EF4-FFF2-40B4-BE49-F238E27FC236}">
                <a16:creationId xmlns:a16="http://schemas.microsoft.com/office/drawing/2014/main" id="{03343D7A-AD46-D309-0F6B-A5E06A7A2014}"/>
              </a:ext>
            </a:extLst>
          </p:cNvPr>
          <p:cNvSpPr txBox="1"/>
          <p:nvPr/>
        </p:nvSpPr>
        <p:spPr bwMode="auto">
          <a:xfrm>
            <a:off x="8688289" y="2224104"/>
            <a:ext cx="2952328" cy="4347110"/>
          </a:xfrm>
          <a:prstGeom prst="rect">
            <a:avLst/>
          </a:prstGeom>
          <a:solidFill>
            <a:schemeClr val="accent1"/>
          </a:solidFill>
          <a:ln w="12700">
            <a:solidFill>
              <a:schemeClr val="tx1"/>
            </a:solid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171450" indent="-171450" algn="just">
              <a:buFont typeface="Arial" pitchFamily="18" charset="0"/>
              <a:buChar char="•"/>
              <a:tabLst>
                <a:tab pos="723900" algn="l"/>
                <a:tab pos="1447800" algn="l"/>
                <a:tab pos="2171700" algn="l"/>
                <a:tab pos="2895600" algn="l"/>
                <a:tab pos="3619500" algn="l"/>
                <a:tab pos="4343400" algn="l"/>
                <a:tab pos="5067300" algn="l"/>
                <a:tab pos="5791200" algn="l"/>
              </a:tabLst>
            </a:pPr>
            <a:r>
              <a:rPr lang="en-US" sz="1400" dirty="0">
                <a:solidFill>
                  <a:schemeClr val="tx1"/>
                </a:solidFill>
                <a:latin typeface="Arial"/>
                <a:cs typeface="Arial"/>
              </a:rPr>
              <a:t>Here is an example of data &amp; process mapping of a hybrid login and set-up step of a manufacturing process.</a:t>
            </a:r>
            <a:endParaRPr lang="en-US" sz="1400" dirty="0">
              <a:solidFill>
                <a:schemeClr val="tx1"/>
              </a:solidFill>
            </a:endParaRPr>
          </a:p>
          <a:p>
            <a:pPr marL="171450" indent="-171450" algn="just">
              <a:buFont typeface="Arial" pitchFamily="18" charset="0"/>
              <a:buChar char="•"/>
              <a:tabLst>
                <a:tab pos="723900" algn="l"/>
                <a:tab pos="1447800" algn="l"/>
                <a:tab pos="2171700" algn="l"/>
                <a:tab pos="2895600" algn="l"/>
                <a:tab pos="3619500" algn="l"/>
                <a:tab pos="4343400" algn="l"/>
                <a:tab pos="5067300" algn="l"/>
                <a:tab pos="5791200" algn="l"/>
              </a:tabLst>
            </a:pPr>
            <a:endParaRPr lang="en-US" sz="1400" dirty="0">
              <a:solidFill>
                <a:schemeClr val="tx1"/>
              </a:solidFill>
              <a:latin typeface="Arial"/>
              <a:cs typeface="Arial"/>
            </a:endParaRPr>
          </a:p>
          <a:p>
            <a:pPr marL="171450" indent="-171450" algn="just">
              <a:buFont typeface="Arial" pitchFamily="18" charset="0"/>
              <a:buChar char="•"/>
              <a:tabLst>
                <a:tab pos="723900" algn="l"/>
                <a:tab pos="1447800" algn="l"/>
                <a:tab pos="2171700" algn="l"/>
                <a:tab pos="2895600" algn="l"/>
                <a:tab pos="3619500" algn="l"/>
                <a:tab pos="4343400" algn="l"/>
                <a:tab pos="5067300" algn="l"/>
                <a:tab pos="5791200" algn="l"/>
              </a:tabLst>
            </a:pPr>
            <a:r>
              <a:rPr lang="en-US" sz="1400" dirty="0">
                <a:solidFill>
                  <a:schemeClr val="tx1"/>
                </a:solidFill>
                <a:latin typeface="Arial"/>
                <a:cs typeface="Arial"/>
              </a:rPr>
              <a:t>The risk assessment team brainstorms about what can go wrong, and it focusses on human and technical hazards to data integrity. </a:t>
            </a:r>
            <a:endParaRPr lang="en-US" sz="1400" dirty="0">
              <a:solidFill>
                <a:schemeClr val="tx1"/>
              </a:solidFill>
            </a:endParaRPr>
          </a:p>
          <a:p>
            <a:pPr marL="171450" indent="-171450" algn="just">
              <a:buFont typeface="Arial" pitchFamily="18" charset="0"/>
              <a:buChar char="•"/>
              <a:tabLst>
                <a:tab pos="723900" algn="l"/>
                <a:tab pos="1447800" algn="l"/>
                <a:tab pos="2171700" algn="l"/>
                <a:tab pos="2895600" algn="l"/>
                <a:tab pos="3619500" algn="l"/>
                <a:tab pos="4343400" algn="l"/>
                <a:tab pos="5067300" algn="l"/>
                <a:tab pos="5791200" algn="l"/>
              </a:tabLst>
            </a:pPr>
            <a:endParaRPr lang="en-US" sz="1400" dirty="0">
              <a:solidFill>
                <a:schemeClr val="tx1"/>
              </a:solidFill>
              <a:latin typeface="Arial"/>
              <a:cs typeface="Arial"/>
            </a:endParaRPr>
          </a:p>
          <a:p>
            <a:pPr marL="171450" indent="-171450" algn="just">
              <a:buFont typeface="Arial" pitchFamily="18" charset="0"/>
              <a:buChar char="•"/>
              <a:tabLst>
                <a:tab pos="723900" algn="l"/>
                <a:tab pos="1447800" algn="l"/>
                <a:tab pos="2171700" algn="l"/>
                <a:tab pos="2895600" algn="l"/>
                <a:tab pos="3619500" algn="l"/>
                <a:tab pos="4343400" algn="l"/>
                <a:tab pos="5067300" algn="l"/>
                <a:tab pos="5791200" algn="l"/>
              </a:tabLst>
            </a:pPr>
            <a:r>
              <a:rPr lang="en-US" sz="1400" dirty="0">
                <a:solidFill>
                  <a:schemeClr val="tx1"/>
                </a:solidFill>
                <a:latin typeface="Arial"/>
                <a:cs typeface="Arial"/>
              </a:rPr>
              <a:t>Several human and technical data integrity hazards were identified at each process step </a:t>
            </a:r>
            <a:r>
              <a:rPr lang="en-US" sz="1400" dirty="0">
                <a:solidFill>
                  <a:srgbClr val="FF0000"/>
                </a:solidFill>
                <a:latin typeface="Arial"/>
                <a:cs typeface="Arial"/>
              </a:rPr>
              <a:t>(see red text boxes).</a:t>
            </a:r>
            <a:endParaRPr lang="en-US" sz="1400" dirty="0">
              <a:solidFill>
                <a:srgbClr val="FF0000"/>
              </a:solidFill>
            </a:endParaRPr>
          </a:p>
          <a:p>
            <a:pPr marL="171450" indent="-171450" algn="just">
              <a:buFont typeface="Arial" pitchFamily="18" charset="0"/>
              <a:buChar char="•"/>
              <a:tabLst>
                <a:tab pos="723900" algn="l"/>
                <a:tab pos="1447800" algn="l"/>
                <a:tab pos="2171700" algn="l"/>
                <a:tab pos="2895600" algn="l"/>
                <a:tab pos="3619500" algn="l"/>
                <a:tab pos="4343400" algn="l"/>
                <a:tab pos="5067300" algn="l"/>
                <a:tab pos="5791200" algn="l"/>
              </a:tabLst>
            </a:pPr>
            <a:endParaRPr lang="en-US" sz="1400" dirty="0">
              <a:solidFill>
                <a:schemeClr val="tx1"/>
              </a:solidFill>
              <a:latin typeface="Arial"/>
              <a:cs typeface="Arial"/>
            </a:endParaRPr>
          </a:p>
          <a:p>
            <a:pPr marL="171450" indent="-171450" algn="just">
              <a:buFont typeface="Arial" pitchFamily="18" charset="0"/>
              <a:buChar char="•"/>
              <a:tabLst>
                <a:tab pos="723900" algn="l"/>
                <a:tab pos="1447800" algn="l"/>
                <a:tab pos="2171700" algn="l"/>
                <a:tab pos="2895600" algn="l"/>
                <a:tab pos="3619500" algn="l"/>
                <a:tab pos="4343400" algn="l"/>
                <a:tab pos="5067300" algn="l"/>
                <a:tab pos="5791200" algn="l"/>
              </a:tabLst>
            </a:pPr>
            <a:r>
              <a:rPr lang="en-US" sz="1400" dirty="0">
                <a:solidFill>
                  <a:schemeClr val="tx1"/>
                </a:solidFill>
                <a:latin typeface="Arial"/>
                <a:cs typeface="Arial"/>
              </a:rPr>
              <a:t>The data integrity hazards may have been missed had the team not used critical thinking and mapped the data and the process.</a:t>
            </a:r>
            <a:endParaRPr lang="en-US" sz="1400" dirty="0">
              <a:solidFill>
                <a:schemeClr val="tx1"/>
              </a:solidFill>
            </a:endParaRPr>
          </a:p>
        </p:txBody>
      </p:sp>
      <p:pic>
        <p:nvPicPr>
          <p:cNvPr id="16" name="Picture 17" descr="Diagram&#10;&#10;Description automatically generated">
            <a:extLst>
              <a:ext uri="{FF2B5EF4-FFF2-40B4-BE49-F238E27FC236}">
                <a16:creationId xmlns:a16="http://schemas.microsoft.com/office/drawing/2014/main" id="{A8DF255A-0CBB-D19E-7905-9BC1C5CB3AB1}"/>
              </a:ext>
            </a:extLst>
          </p:cNvPr>
          <p:cNvPicPr>
            <a:picLocks noChangeAspect="1"/>
          </p:cNvPicPr>
          <p:nvPr/>
        </p:nvPicPr>
        <p:blipFill>
          <a:blip r:embed="rId3"/>
          <a:stretch>
            <a:fillRect/>
          </a:stretch>
        </p:blipFill>
        <p:spPr>
          <a:xfrm>
            <a:off x="114300" y="1158165"/>
            <a:ext cx="8201025" cy="3712995"/>
          </a:xfrm>
          <a:prstGeom prst="rect">
            <a:avLst/>
          </a:prstGeom>
        </p:spPr>
      </p:pic>
      <p:sp>
        <p:nvSpPr>
          <p:cNvPr id="18" name="TextBox 17">
            <a:extLst>
              <a:ext uri="{FF2B5EF4-FFF2-40B4-BE49-F238E27FC236}">
                <a16:creationId xmlns:a16="http://schemas.microsoft.com/office/drawing/2014/main" id="{65F7DA6E-6119-4E71-34E7-A53B530FE677}"/>
              </a:ext>
            </a:extLst>
          </p:cNvPr>
          <p:cNvSpPr txBox="1"/>
          <p:nvPr/>
        </p:nvSpPr>
        <p:spPr bwMode="auto">
          <a:xfrm>
            <a:off x="235156" y="1279566"/>
            <a:ext cx="1249012" cy="492080"/>
          </a:xfrm>
          <a:prstGeom prst="rect">
            <a:avLst/>
          </a:prstGeom>
          <a:solidFill>
            <a:srgbClr val="FF0000"/>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400" dirty="0">
                <a:solidFill>
                  <a:srgbClr val="FFFFFF"/>
                </a:solidFill>
                <a:latin typeface="Candara"/>
                <a:cs typeface="Lucida Sans Unicode"/>
              </a:rPr>
              <a:t>Data Integrity Hazard ID</a:t>
            </a:r>
            <a:endParaRPr lang="en-US" sz="1400" dirty="0">
              <a:solidFill>
                <a:srgbClr val="FFFFFF"/>
              </a:solidFill>
              <a:latin typeface="Candara" pitchFamily="32" charset="0"/>
            </a:endParaRPr>
          </a:p>
        </p:txBody>
      </p:sp>
    </p:spTree>
    <p:extLst>
      <p:ext uri="{BB962C8B-B14F-4D97-AF65-F5344CB8AC3E}">
        <p14:creationId xmlns:p14="http://schemas.microsoft.com/office/powerpoint/2010/main" val="2150132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9736" y="399392"/>
            <a:ext cx="7704856" cy="720080"/>
          </a:xfrm>
        </p:spPr>
        <p:txBody>
          <a:bodyPr/>
          <a:lstStyle/>
          <a:p>
            <a:pPr algn="l"/>
            <a:r>
              <a:rPr lang="en-IE" sz="3200" dirty="0">
                <a:ea typeface="+mj-lt"/>
                <a:cs typeface="+mj-lt"/>
              </a:rPr>
              <a:t>Creative Thinking &amp; Teamwork in Hazard ID </a:t>
            </a:r>
            <a:r>
              <a:rPr lang="en-IE" sz="2800" dirty="0">
                <a:solidFill>
                  <a:schemeClr val="tx1"/>
                </a:solidFill>
                <a:ea typeface="+mj-lt"/>
                <a:cs typeface="+mj-lt"/>
              </a:rPr>
              <a:t>(5)</a:t>
            </a:r>
            <a:endParaRPr lang="en-US" sz="3200" dirty="0">
              <a:solidFill>
                <a:schemeClr val="tx1"/>
              </a:solidFill>
              <a:ea typeface="+mj-lt"/>
              <a:cs typeface="+mj-lt"/>
            </a:endParaRPr>
          </a:p>
        </p:txBody>
      </p:sp>
      <p:sp>
        <p:nvSpPr>
          <p:cNvPr id="7" name="TextBox 6">
            <a:extLst>
              <a:ext uri="{FF2B5EF4-FFF2-40B4-BE49-F238E27FC236}">
                <a16:creationId xmlns:a16="http://schemas.microsoft.com/office/drawing/2014/main" id="{59B04E8D-2F03-C3A7-E9C9-75A6DD39FF54}"/>
              </a:ext>
            </a:extLst>
          </p:cNvPr>
          <p:cNvSpPr txBox="1"/>
          <p:nvPr/>
        </p:nvSpPr>
        <p:spPr bwMode="auto">
          <a:xfrm>
            <a:off x="407368" y="1484784"/>
            <a:ext cx="11377264" cy="3995045"/>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marL="285750" indent="-285750" algn="just">
              <a:buFont typeface="Arial" panose="020B0604020202020204" pitchFamily="34" charset="0"/>
              <a:buChar char="•"/>
            </a:pPr>
            <a:r>
              <a:rPr lang="en-IE" sz="1800" b="0" dirty="0">
                <a:solidFill>
                  <a:schemeClr val="tx1"/>
                </a:solidFill>
                <a:latin typeface="Arial"/>
                <a:cs typeface="Arial"/>
              </a:rPr>
              <a:t>The probabilistic nature of risk can mean that risk assessment can be seen as quite an abstract activity for some. However, this can have a positive influence, especially when working to identify hazards, because it can lead to the use of </a:t>
            </a:r>
            <a:r>
              <a:rPr lang="en-IE" sz="1800" dirty="0">
                <a:solidFill>
                  <a:schemeClr val="tx1"/>
                </a:solidFill>
                <a:latin typeface="Arial"/>
                <a:cs typeface="Arial"/>
              </a:rPr>
              <a:t>imagination</a:t>
            </a:r>
            <a:r>
              <a:rPr lang="en-IE" sz="1800" b="0" dirty="0">
                <a:solidFill>
                  <a:schemeClr val="tx1"/>
                </a:solidFill>
                <a:latin typeface="Arial"/>
                <a:cs typeface="Arial"/>
              </a:rPr>
              <a:t> and </a:t>
            </a:r>
            <a:r>
              <a:rPr lang="en-IE" sz="1800" dirty="0">
                <a:solidFill>
                  <a:schemeClr val="tx1"/>
                </a:solidFill>
                <a:latin typeface="Arial"/>
                <a:cs typeface="Arial"/>
              </a:rPr>
              <a:t>creative thinking</a:t>
            </a:r>
            <a:r>
              <a:rPr lang="en-IE" sz="1800" b="0" dirty="0">
                <a:solidFill>
                  <a:schemeClr val="tx1"/>
                </a:solidFill>
                <a:latin typeface="Arial"/>
                <a:cs typeface="Arial"/>
              </a:rPr>
              <a:t>. </a:t>
            </a:r>
          </a:p>
          <a:p>
            <a:pPr marL="285750" indent="-285750" algn="just">
              <a:buFont typeface="Arial" panose="020B0604020202020204" pitchFamily="34" charset="0"/>
              <a:buChar char="•"/>
            </a:pPr>
            <a:endParaRPr lang="en-IE" sz="1800" b="0" dirty="0">
              <a:solidFill>
                <a:schemeClr val="tx1"/>
              </a:solidFill>
              <a:latin typeface="Arial"/>
              <a:cs typeface="Arial"/>
            </a:endParaRPr>
          </a:p>
          <a:p>
            <a:pPr marL="285750" indent="-285750" algn="just">
              <a:buFont typeface="Arial" panose="020B0604020202020204" pitchFamily="34" charset="0"/>
              <a:buChar char="•"/>
            </a:pPr>
            <a:r>
              <a:rPr lang="en-IE" sz="1800" b="0" dirty="0">
                <a:solidFill>
                  <a:schemeClr val="tx1"/>
                </a:solidFill>
                <a:latin typeface="Arial"/>
                <a:cs typeface="Arial"/>
              </a:rPr>
              <a:t>With the right mix of perspectives and experience, and when any subjectivity that arises is managed correctly, important hazards can be identified and their risks effectively managed. </a:t>
            </a:r>
          </a:p>
          <a:p>
            <a:pPr marL="342900" indent="-342900" algn="just">
              <a:buFont typeface="Arial" panose="020B0604020202020204" pitchFamily="34" charset="0"/>
              <a:buChar char="•"/>
            </a:pPr>
            <a:endParaRPr lang="en-IE" sz="1800" b="0" dirty="0">
              <a:solidFill>
                <a:schemeClr val="tx1"/>
              </a:solidFill>
              <a:latin typeface="Arial"/>
              <a:cs typeface="Arial"/>
            </a:endParaRPr>
          </a:p>
          <a:p>
            <a:pPr marL="285750" indent="-285750" algn="just">
              <a:buFont typeface="Arial" panose="020B0604020202020204" pitchFamily="34" charset="0"/>
              <a:buChar char="•"/>
            </a:pPr>
            <a:r>
              <a:rPr lang="en-IE" sz="1800" b="0" dirty="0">
                <a:solidFill>
                  <a:schemeClr val="tx1"/>
                </a:solidFill>
                <a:latin typeface="Arial"/>
                <a:cs typeface="Arial"/>
              </a:rPr>
              <a:t>When working to identify hazards, and when assessing the risks posed by them, it is important that different perspectives can be expressed and considered. Creative thinking within a multi-disciplinary team can facilitate this. </a:t>
            </a:r>
          </a:p>
          <a:p>
            <a:pPr marL="342900" indent="-342900" algn="just">
              <a:buFont typeface="Arial" panose="020B0604020202020204" pitchFamily="34" charset="0"/>
              <a:buChar char="•"/>
            </a:pPr>
            <a:endParaRPr lang="en-IE" sz="1800" b="0" dirty="0">
              <a:solidFill>
                <a:schemeClr val="tx1"/>
              </a:solidFill>
              <a:latin typeface="Arial"/>
              <a:cs typeface="Arial"/>
            </a:endParaRPr>
          </a:p>
          <a:p>
            <a:pPr marL="342900" indent="-342900" algn="just">
              <a:buFont typeface="Arial" panose="020B0604020202020204" pitchFamily="34" charset="0"/>
              <a:buChar char="•"/>
            </a:pPr>
            <a:r>
              <a:rPr lang="en-IE" sz="1800" b="0" dirty="0">
                <a:solidFill>
                  <a:schemeClr val="tx1"/>
                </a:solidFill>
                <a:latin typeface="Arial"/>
                <a:cs typeface="Arial"/>
              </a:rPr>
              <a:t>Multi-disciplinary teams are useful when performing hazard identification and risk assessments.  This is because group collaboration supports creative thinking, problem solving, idea generation, discussing options, gaining alignment, and making decisions. </a:t>
            </a:r>
          </a:p>
          <a:p>
            <a:pPr marL="0" indent="0"/>
            <a:endParaRPr lang="en-IE" sz="1800" b="0" dirty="0">
              <a:solidFill>
                <a:schemeClr val="tx1"/>
              </a:solidFill>
              <a:latin typeface="Arial"/>
              <a:cs typeface="Arial"/>
            </a:endParaRPr>
          </a:p>
        </p:txBody>
      </p:sp>
      <p:sp>
        <p:nvSpPr>
          <p:cNvPr id="8" name="TextBox 7">
            <a:extLst>
              <a:ext uri="{FF2B5EF4-FFF2-40B4-BE49-F238E27FC236}">
                <a16:creationId xmlns:a16="http://schemas.microsoft.com/office/drawing/2014/main" id="{664945C0-928E-23C7-90E0-0EC9C2BEF933}"/>
              </a:ext>
            </a:extLst>
          </p:cNvPr>
          <p:cNvSpPr txBox="1"/>
          <p:nvPr/>
        </p:nvSpPr>
        <p:spPr bwMode="auto">
          <a:xfrm>
            <a:off x="6456040" y="5479829"/>
            <a:ext cx="5328592" cy="1036652"/>
          </a:xfrm>
          <a:prstGeom prst="rect">
            <a:avLst/>
          </a:prstGeom>
          <a:solidFill>
            <a:schemeClr val="bg1"/>
          </a:solidFill>
          <a:ln w="38100">
            <a:solidFill>
              <a:srgbClr val="0000FF"/>
            </a:solid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IE" sz="1800" dirty="0">
                <a:solidFill>
                  <a:schemeClr val="tx1"/>
                </a:solidFill>
                <a:latin typeface="Arial"/>
                <a:cs typeface="Arial"/>
              </a:rPr>
              <a:t>QRM Tip:</a:t>
            </a:r>
          </a:p>
          <a:p>
            <a:pPr>
              <a:lnSpc>
                <a:spcPct val="81000"/>
              </a:lnSpc>
              <a:tabLst>
                <a:tab pos="723900" algn="l"/>
                <a:tab pos="1447800" algn="l"/>
                <a:tab pos="2171700" algn="l"/>
                <a:tab pos="2895600" algn="l"/>
                <a:tab pos="3619500" algn="l"/>
                <a:tab pos="4343400" algn="l"/>
                <a:tab pos="5067300" algn="l"/>
                <a:tab pos="5791200" algn="l"/>
              </a:tabLst>
            </a:pPr>
            <a:r>
              <a:rPr lang="en-IE" sz="1800" b="0" dirty="0">
                <a:solidFill>
                  <a:schemeClr val="tx1"/>
                </a:solidFill>
                <a:latin typeface="Arial"/>
                <a:cs typeface="Arial"/>
              </a:rPr>
              <a:t>See the ICH Q9(R1) training material on </a:t>
            </a:r>
            <a:r>
              <a:rPr lang="en-IE" sz="1800" i="1" dirty="0">
                <a:solidFill>
                  <a:schemeClr val="tx1"/>
                </a:solidFill>
                <a:latin typeface="Arial"/>
                <a:cs typeface="Arial"/>
              </a:rPr>
              <a:t>Subjectivity in Quality Risk Management </a:t>
            </a:r>
            <a:r>
              <a:rPr lang="en-IE" sz="1800" b="0" dirty="0">
                <a:solidFill>
                  <a:schemeClr val="tx1"/>
                </a:solidFill>
                <a:latin typeface="Arial"/>
                <a:cs typeface="Arial"/>
              </a:rPr>
              <a:t>for information in relation to managing subjectivity.  </a:t>
            </a:r>
          </a:p>
        </p:txBody>
      </p:sp>
    </p:spTree>
    <p:extLst>
      <p:ext uri="{BB962C8B-B14F-4D97-AF65-F5344CB8AC3E}">
        <p14:creationId xmlns:p14="http://schemas.microsoft.com/office/powerpoint/2010/main" val="3173672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863752" y="332656"/>
            <a:ext cx="6242183" cy="741164"/>
          </a:xfrm>
        </p:spPr>
        <p:txBody>
          <a:bodyPr/>
          <a:lstStyle/>
          <a:p>
            <a:r>
              <a:rPr lang="en-US" sz="3200" dirty="0">
                <a:ea typeface="+mj-lt"/>
                <a:cs typeface="+mj-lt"/>
              </a:rPr>
              <a:t>Legal Notice</a:t>
            </a:r>
            <a:endParaRPr lang="en-US" sz="2400"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551384" y="1363201"/>
            <a:ext cx="11017224" cy="5162143"/>
          </a:xfrm>
        </p:spPr>
        <p:txBody>
          <a:bodyPr/>
          <a:lstStyle/>
          <a:p>
            <a:pPr marL="0" indent="0" algn="just">
              <a:buNone/>
            </a:pPr>
            <a:r>
              <a:rPr lang="en-US" sz="2000" b="0" dirty="0"/>
              <a:t>This presentation is protected by copyright and may, with the exception of the ICH logo, be used, reproduced, incorporated into other works, adapted, modified, translated or distributed under a public license provided that ICH's copyright in the presentation is acknowledged at all times. In case of any adaption, modification or translation of the presentation, reasonable steps must be taken to clearly label, demarcate or otherwise identify that changes were made to or based on the original presentation. Any impression that the adaption, modification or translation of the original presentation is endorsed or sponsored by the ICH must be avoided.</a:t>
            </a:r>
          </a:p>
          <a:p>
            <a:pPr marL="0" indent="0" algn="just">
              <a:buNone/>
            </a:pPr>
            <a:r>
              <a:rPr lang="en-US" sz="2000" b="0" dirty="0"/>
              <a:t>The presentation is provided "as is" without warranty of any kind. In no event shall the ICH or the authors of the original presentation be liable for any claim, damages or other liability arising from the use of the presentation. </a:t>
            </a:r>
          </a:p>
          <a:p>
            <a:pPr marL="0" indent="0" algn="just">
              <a:buNone/>
            </a:pPr>
            <a:r>
              <a:rPr lang="en-US" sz="2000" b="0" dirty="0"/>
              <a:t>The above-mentioned permissions do not apply to content supplied by third parties. Therefore, for documents where the copyright vests in a third party, permission for reproduction must be obtained from this copyright holder.</a:t>
            </a:r>
            <a:r>
              <a:rPr lang="en-US" sz="2800" b="0" dirty="0">
                <a:solidFill>
                  <a:srgbClr val="002060"/>
                </a:solidFill>
              </a:rPr>
              <a:t>​</a:t>
            </a:r>
          </a:p>
          <a:p>
            <a:pPr marL="0" indent="0">
              <a:buNone/>
            </a:pPr>
            <a:endParaRPr lang="it-IT" sz="1500" dirty="0"/>
          </a:p>
        </p:txBody>
      </p:sp>
    </p:spTree>
    <p:extLst>
      <p:ext uri="{BB962C8B-B14F-4D97-AF65-F5344CB8AC3E}">
        <p14:creationId xmlns:p14="http://schemas.microsoft.com/office/powerpoint/2010/main" val="2641693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7E839035-87F9-3289-BFB5-218F0C19F5A2}"/>
              </a:ext>
            </a:extLst>
          </p:cNvPr>
          <p:cNvSpPr txBox="1">
            <a:spLocks/>
          </p:cNvSpPr>
          <p:nvPr/>
        </p:nvSpPr>
        <p:spPr bwMode="auto">
          <a:xfrm>
            <a:off x="3791744" y="556421"/>
            <a:ext cx="7862373" cy="741164"/>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2800" kern="0" dirty="0"/>
              <a:t>CASE STUDY  </a:t>
            </a:r>
          </a:p>
          <a:p>
            <a:pPr algn="l"/>
            <a:r>
              <a:rPr lang="en-US" sz="2800" b="0" kern="0" dirty="0">
                <a:solidFill>
                  <a:schemeClr val="tx1"/>
                </a:solidFill>
                <a:latin typeface="Calibri"/>
                <a:cs typeface="Calibri"/>
              </a:rPr>
              <a:t>Hazard ID in New Product Development (6)</a:t>
            </a:r>
            <a:endParaRPr lang="en-US" sz="2600" kern="0" dirty="0">
              <a:solidFill>
                <a:schemeClr val="tx1"/>
              </a:solidFill>
              <a:latin typeface="Candara"/>
              <a:cs typeface="Lucida Sans Unicode"/>
            </a:endParaRPr>
          </a:p>
          <a:p>
            <a:pPr algn="l"/>
            <a:br>
              <a:rPr lang="en-US" sz="2600" kern="0" dirty="0">
                <a:solidFill>
                  <a:schemeClr val="tx1"/>
                </a:solidFill>
                <a:latin typeface="Calibri"/>
                <a:cs typeface="Calibri"/>
              </a:rPr>
            </a:br>
            <a:endParaRPr lang="en-US" sz="2600" kern="0" dirty="0"/>
          </a:p>
        </p:txBody>
      </p:sp>
      <p:pic>
        <p:nvPicPr>
          <p:cNvPr id="2" name="Picture 4" descr="Table, timeline&#10;&#10;Description automatically generated">
            <a:extLst>
              <a:ext uri="{FF2B5EF4-FFF2-40B4-BE49-F238E27FC236}">
                <a16:creationId xmlns:a16="http://schemas.microsoft.com/office/drawing/2014/main" id="{077196CD-4116-2286-DE8D-899F61161DBD}"/>
              </a:ext>
            </a:extLst>
          </p:cNvPr>
          <p:cNvPicPr>
            <a:picLocks noChangeAspect="1"/>
          </p:cNvPicPr>
          <p:nvPr/>
        </p:nvPicPr>
        <p:blipFill>
          <a:blip r:embed="rId3"/>
          <a:stretch>
            <a:fillRect/>
          </a:stretch>
        </p:blipFill>
        <p:spPr>
          <a:xfrm>
            <a:off x="6384032" y="2492896"/>
            <a:ext cx="5616624" cy="3652517"/>
          </a:xfrm>
          <a:prstGeom prst="rect">
            <a:avLst/>
          </a:prstGeom>
        </p:spPr>
      </p:pic>
      <p:sp>
        <p:nvSpPr>
          <p:cNvPr id="5" name="TextBox 4">
            <a:extLst>
              <a:ext uri="{FF2B5EF4-FFF2-40B4-BE49-F238E27FC236}">
                <a16:creationId xmlns:a16="http://schemas.microsoft.com/office/drawing/2014/main" id="{23AA80C3-A078-D414-F284-29F9C359D78A}"/>
              </a:ext>
            </a:extLst>
          </p:cNvPr>
          <p:cNvSpPr txBox="1"/>
          <p:nvPr/>
        </p:nvSpPr>
        <p:spPr bwMode="auto">
          <a:xfrm>
            <a:off x="8812161" y="2015613"/>
            <a:ext cx="86032" cy="24580"/>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sp>
        <p:nvSpPr>
          <p:cNvPr id="12" name="Content Placeholder 11">
            <a:extLst>
              <a:ext uri="{FF2B5EF4-FFF2-40B4-BE49-F238E27FC236}">
                <a16:creationId xmlns:a16="http://schemas.microsoft.com/office/drawing/2014/main" id="{C79574F8-9030-4C91-82A6-176073A104C5}"/>
              </a:ext>
            </a:extLst>
          </p:cNvPr>
          <p:cNvSpPr>
            <a:spLocks noGrp="1"/>
          </p:cNvSpPr>
          <p:nvPr>
            <p:ph idx="1"/>
          </p:nvPr>
        </p:nvSpPr>
        <p:spPr>
          <a:xfrm>
            <a:off x="335360" y="2390844"/>
            <a:ext cx="5976664" cy="4278516"/>
          </a:xfrm>
        </p:spPr>
        <p:txBody>
          <a:bodyPr/>
          <a:lstStyle/>
          <a:p>
            <a:pPr marL="0" indent="0">
              <a:buNone/>
            </a:pPr>
            <a:r>
              <a:rPr lang="da-DK" sz="1800" dirty="0"/>
              <a:t>Step 1: </a:t>
            </a:r>
            <a:r>
              <a:rPr lang="da-DK" sz="1800" dirty="0" err="1"/>
              <a:t>Hazard</a:t>
            </a:r>
            <a:r>
              <a:rPr lang="da-DK" sz="1800" dirty="0"/>
              <a:t> </a:t>
            </a:r>
            <a:r>
              <a:rPr lang="da-DK" sz="1800" dirty="0" err="1"/>
              <a:t>Identification</a:t>
            </a:r>
            <a:r>
              <a:rPr lang="da-DK" sz="1800" dirty="0"/>
              <a:t> </a:t>
            </a:r>
            <a:r>
              <a:rPr lang="da-DK" sz="1800" dirty="0" err="1"/>
              <a:t>based</a:t>
            </a:r>
            <a:r>
              <a:rPr lang="da-DK" sz="1800" dirty="0"/>
              <a:t> on </a:t>
            </a:r>
            <a:r>
              <a:rPr lang="da-DK" sz="1800" dirty="0" err="1"/>
              <a:t>CQAs</a:t>
            </a:r>
            <a:endParaRPr lang="da-DK" sz="1800" dirty="0"/>
          </a:p>
          <a:p>
            <a:r>
              <a:rPr lang="da-DK" sz="1800" b="0" dirty="0"/>
              <a:t>The Critical Quality Attributes were identified as those product characteristics with a potential impact on patient safety, efficacy and product quality, based on a </a:t>
            </a:r>
            <a:r>
              <a:rPr lang="en-US" sz="1800" b="0" dirty="0"/>
              <a:t>severity score, taking uncertainty considerations </a:t>
            </a:r>
            <a:r>
              <a:rPr lang="en-IE" sz="1800" b="0" dirty="0"/>
              <a:t>into account.</a:t>
            </a:r>
            <a:endParaRPr lang="da-DK" sz="1800" b="0" dirty="0"/>
          </a:p>
          <a:p>
            <a:r>
              <a:rPr lang="da-DK" sz="1800" b="0" dirty="0"/>
              <a:t>Using prior knowledge from similar products, structured brainstorming was carried out to identify potential hazards in relation to the new tablet product (based on the CQAs)</a:t>
            </a:r>
          </a:p>
          <a:p>
            <a:r>
              <a:rPr lang="da-DK" sz="1800" b="0" dirty="0"/>
              <a:t>Using a Preliminary Hazard Analysis, the hazards and related product characteristics were ranked using the severity of harm associated with each hazard.</a:t>
            </a:r>
          </a:p>
        </p:txBody>
      </p:sp>
      <p:sp>
        <p:nvSpPr>
          <p:cNvPr id="4" name="Textfeld 2">
            <a:extLst>
              <a:ext uri="{FF2B5EF4-FFF2-40B4-BE49-F238E27FC236}">
                <a16:creationId xmlns:a16="http://schemas.microsoft.com/office/drawing/2014/main" id="{C3FBCDE4-62AF-B0F6-4ADE-FC6713EFF3FF}"/>
              </a:ext>
            </a:extLst>
          </p:cNvPr>
          <p:cNvSpPr txBox="1"/>
          <p:nvPr/>
        </p:nvSpPr>
        <p:spPr bwMode="auto">
          <a:xfrm>
            <a:off x="316998" y="1168212"/>
            <a:ext cx="11539642" cy="1036652"/>
          </a:xfrm>
          <a:prstGeom prst="rect">
            <a:avLst/>
          </a:prstGeom>
          <a:solidFill>
            <a:srgbClr val="FFC000"/>
          </a:solidFill>
          <a:ln w="28575">
            <a:solidFill>
              <a:schemeClr val="accent4"/>
            </a:solid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800" dirty="0">
                <a:solidFill>
                  <a:schemeClr val="accent4"/>
                </a:solidFill>
                <a:latin typeface="Arial"/>
                <a:cs typeface="Arial"/>
              </a:rPr>
              <a:t>This case study, which concerns a tablet manufacturing process, describes a 2-step QRM approach, where an initial hazard identification that considers the Critical Quality Attributes (CQA) of the product is linked with a subsequent risk assessment of the various manufacturing unit operations.  The ultimate goal was to define an appropriate control strategy to assure product quality and patient safety.</a:t>
            </a:r>
          </a:p>
        </p:txBody>
      </p:sp>
      <p:sp>
        <p:nvSpPr>
          <p:cNvPr id="6" name="TextBox 5">
            <a:extLst>
              <a:ext uri="{FF2B5EF4-FFF2-40B4-BE49-F238E27FC236}">
                <a16:creationId xmlns:a16="http://schemas.microsoft.com/office/drawing/2014/main" id="{D10215B7-D6F9-D907-0A1E-B188DEB9ED4B}"/>
              </a:ext>
            </a:extLst>
          </p:cNvPr>
          <p:cNvSpPr txBox="1"/>
          <p:nvPr/>
        </p:nvSpPr>
        <p:spPr>
          <a:xfrm>
            <a:off x="590405" y="6577927"/>
            <a:ext cx="11410251" cy="235449"/>
          </a:xfrm>
          <a:prstGeom prst="rect">
            <a:avLst/>
          </a:prstGeom>
          <a:noFill/>
        </p:spPr>
        <p:txBody>
          <a:bodyPr wrap="square" rtlCol="0">
            <a:spAutoFit/>
          </a:bodyPr>
          <a:lstStyle/>
          <a:p>
            <a:pPr algn="ctr"/>
            <a:r>
              <a:rPr lang="en-US" sz="1000" dirty="0">
                <a:solidFill>
                  <a:schemeClr val="tx1"/>
                </a:solidFill>
                <a:latin typeface="Arial" panose="020B0604020202020204" pitchFamily="34" charset="0"/>
                <a:cs typeface="Arial" panose="020B0604020202020204" pitchFamily="34" charset="0"/>
              </a:rPr>
              <a:t>Note: This slide is based on materials and figures submitted to the ICH Q9(R1) EWG by the International Society for Pharmaceutical Engineering (ISPE).</a:t>
            </a:r>
          </a:p>
        </p:txBody>
      </p:sp>
    </p:spTree>
    <p:extLst>
      <p:ext uri="{BB962C8B-B14F-4D97-AF65-F5344CB8AC3E}">
        <p14:creationId xmlns:p14="http://schemas.microsoft.com/office/powerpoint/2010/main" val="29376590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314A5007-1BD7-7904-A869-0C861E63FF59}"/>
              </a:ext>
            </a:extLst>
          </p:cNvPr>
          <p:cNvSpPr txBox="1"/>
          <p:nvPr/>
        </p:nvSpPr>
        <p:spPr>
          <a:xfrm>
            <a:off x="4799856" y="1628800"/>
            <a:ext cx="7392144" cy="292709"/>
          </a:xfrm>
          <a:prstGeom prst="rect">
            <a:avLst/>
          </a:prstGeom>
          <a:noFill/>
        </p:spPr>
        <p:txBody>
          <a:bodyPr wrap="square" lIns="91440" tIns="45720" rIns="91440" bIns="45720" rtlCol="0" anchor="t">
            <a:spAutoFit/>
          </a:bodyPr>
          <a:lstStyle/>
          <a:p>
            <a:r>
              <a:rPr lang="en-US" sz="1400" b="1" dirty="0">
                <a:solidFill>
                  <a:schemeClr val="tx1"/>
                </a:solidFill>
                <a:latin typeface="Arial"/>
                <a:cs typeface="Lucida Sans Unicode"/>
              </a:rPr>
              <a:t>Risk Assessment based on Prior Knowledge to inform direction of experimental plan</a:t>
            </a:r>
          </a:p>
        </p:txBody>
      </p:sp>
      <p:sp>
        <p:nvSpPr>
          <p:cNvPr id="3" name="Title 3">
            <a:extLst>
              <a:ext uri="{FF2B5EF4-FFF2-40B4-BE49-F238E27FC236}">
                <a16:creationId xmlns:a16="http://schemas.microsoft.com/office/drawing/2014/main" id="{50BC0640-11CD-A427-8F1B-3F3783EFEDC0}"/>
              </a:ext>
            </a:extLst>
          </p:cNvPr>
          <p:cNvSpPr txBox="1">
            <a:spLocks/>
          </p:cNvSpPr>
          <p:nvPr/>
        </p:nvSpPr>
        <p:spPr bwMode="auto">
          <a:xfrm>
            <a:off x="3719736" y="404664"/>
            <a:ext cx="7862373" cy="741164"/>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3200" kern="0" dirty="0"/>
              <a:t>CASE STUDY </a:t>
            </a:r>
          </a:p>
          <a:p>
            <a:pPr algn="l"/>
            <a:r>
              <a:rPr lang="en-US" sz="2800" b="0" kern="0" dirty="0">
                <a:solidFill>
                  <a:schemeClr val="tx1"/>
                </a:solidFill>
                <a:cs typeface="Calibri"/>
              </a:rPr>
              <a:t>Hazard ID in New Product Development</a:t>
            </a:r>
            <a:endParaRPr lang="en-US" sz="2800" kern="0" dirty="0">
              <a:latin typeface="Calibri"/>
              <a:cs typeface="Calibri"/>
            </a:endParaRPr>
          </a:p>
        </p:txBody>
      </p:sp>
      <p:pic>
        <p:nvPicPr>
          <p:cNvPr id="12" name="Picture 12">
            <a:extLst>
              <a:ext uri="{FF2B5EF4-FFF2-40B4-BE49-F238E27FC236}">
                <a16:creationId xmlns:a16="http://schemas.microsoft.com/office/drawing/2014/main" id="{DFB05320-4276-9E02-8639-AA4DBB9B3E5A}"/>
              </a:ext>
            </a:extLst>
          </p:cNvPr>
          <p:cNvPicPr>
            <a:picLocks noChangeAspect="1"/>
          </p:cNvPicPr>
          <p:nvPr/>
        </p:nvPicPr>
        <p:blipFill>
          <a:blip r:embed="rId3"/>
          <a:stretch>
            <a:fillRect/>
          </a:stretch>
        </p:blipFill>
        <p:spPr>
          <a:xfrm>
            <a:off x="4826738" y="2053562"/>
            <a:ext cx="7245926" cy="2752839"/>
          </a:xfrm>
          <a:prstGeom prst="rect">
            <a:avLst/>
          </a:prstGeom>
        </p:spPr>
      </p:pic>
      <p:sp>
        <p:nvSpPr>
          <p:cNvPr id="7" name="Content Placeholder 6">
            <a:extLst>
              <a:ext uri="{FF2B5EF4-FFF2-40B4-BE49-F238E27FC236}">
                <a16:creationId xmlns:a16="http://schemas.microsoft.com/office/drawing/2014/main" id="{D4C4AB9A-A352-49F4-8AB8-4834CAA2AF0F}"/>
              </a:ext>
            </a:extLst>
          </p:cNvPr>
          <p:cNvSpPr>
            <a:spLocks noGrp="1"/>
          </p:cNvSpPr>
          <p:nvPr>
            <p:ph idx="1"/>
          </p:nvPr>
        </p:nvSpPr>
        <p:spPr>
          <a:xfrm>
            <a:off x="290234" y="1340768"/>
            <a:ext cx="4120937" cy="5040560"/>
          </a:xfrm>
        </p:spPr>
        <p:txBody>
          <a:bodyPr/>
          <a:lstStyle/>
          <a:p>
            <a:pPr marL="0" indent="0">
              <a:buNone/>
            </a:pPr>
            <a:r>
              <a:rPr lang="en-US" sz="1800" dirty="0">
                <a:solidFill>
                  <a:schemeClr val="accent4"/>
                </a:solidFill>
                <a:latin typeface="Arial"/>
                <a:cs typeface="Arial"/>
              </a:rPr>
              <a:t>Step 2: Risk Assessment of the various </a:t>
            </a:r>
            <a:r>
              <a:rPr lang="en-US" sz="1800" dirty="0">
                <a:solidFill>
                  <a:schemeClr val="accent4"/>
                </a:solidFill>
                <a:cs typeface="Arial"/>
              </a:rPr>
              <a:t>manufacturing unit operations</a:t>
            </a:r>
            <a:endParaRPr lang="da-DK" sz="1800" b="0" dirty="0"/>
          </a:p>
          <a:p>
            <a:r>
              <a:rPr lang="da-DK" sz="1800" b="0" dirty="0"/>
              <a:t>The team then used prior knowledge to perform a risk assessment to identify which unit operations had the highest potential impact on the CQAs (and hence, potential for harm). </a:t>
            </a:r>
          </a:p>
          <a:p>
            <a:r>
              <a:rPr lang="da-DK" sz="1800" b="0" dirty="0"/>
              <a:t>This allowed those unit operations to be subject to more detailed hazard identification from a manufacturing process perspective.</a:t>
            </a:r>
          </a:p>
          <a:p>
            <a:r>
              <a:rPr lang="da-DK" sz="1800" b="0" dirty="0"/>
              <a:t>The unit operations with higher potential impact to product quality were given more focus in the experimental plan.</a:t>
            </a:r>
          </a:p>
        </p:txBody>
      </p:sp>
      <p:sp>
        <p:nvSpPr>
          <p:cNvPr id="4" name="TextBox 3">
            <a:extLst>
              <a:ext uri="{FF2B5EF4-FFF2-40B4-BE49-F238E27FC236}">
                <a16:creationId xmlns:a16="http://schemas.microsoft.com/office/drawing/2014/main" id="{C14318B6-FBDA-8CC5-B6CD-B3A8B61E9F1C}"/>
              </a:ext>
            </a:extLst>
          </p:cNvPr>
          <p:cNvSpPr txBox="1"/>
          <p:nvPr/>
        </p:nvSpPr>
        <p:spPr bwMode="auto">
          <a:xfrm>
            <a:off x="4843219" y="4970425"/>
            <a:ext cx="7229445" cy="1122871"/>
          </a:xfrm>
          <a:prstGeom prst="rect">
            <a:avLst/>
          </a:prstGeom>
          <a:noFill/>
          <a:ln w="9525">
            <a:noFill/>
            <a:round/>
            <a:headEnd/>
            <a:tailEnd/>
          </a:ln>
        </p:spPr>
        <p:txBody>
          <a:bodyPr wrap="square">
            <a:spAutoFit/>
          </a:bodyPr>
          <a:lstStyle/>
          <a:p>
            <a:pPr marL="0" indent="0">
              <a:buNone/>
            </a:pPr>
            <a:r>
              <a:rPr lang="en-US" sz="1800" dirty="0">
                <a:solidFill>
                  <a:schemeClr val="accent4"/>
                </a:solidFill>
                <a:latin typeface="Arial"/>
                <a:cs typeface="Arial"/>
              </a:rPr>
              <a:t>Throughout product development, experimental data were used to confirm the outputs of this initial risk assessment, which was based only on prior knowledge. This iterative process </a:t>
            </a:r>
            <a:r>
              <a:rPr lang="en-US" sz="1800">
                <a:solidFill>
                  <a:schemeClr val="accent4"/>
                </a:solidFill>
                <a:latin typeface="Arial"/>
                <a:cs typeface="Arial"/>
              </a:rPr>
              <a:t>led</a:t>
            </a:r>
            <a:r>
              <a:rPr lang="en-US" sz="1800" dirty="0">
                <a:solidFill>
                  <a:schemeClr val="accent4"/>
                </a:solidFill>
                <a:latin typeface="Arial"/>
                <a:cs typeface="Arial"/>
              </a:rPr>
              <a:t> to an appropriate control strategy and better risk-based decisions.</a:t>
            </a:r>
          </a:p>
        </p:txBody>
      </p:sp>
      <p:sp>
        <p:nvSpPr>
          <p:cNvPr id="2" name="TextBox 1">
            <a:extLst>
              <a:ext uri="{FF2B5EF4-FFF2-40B4-BE49-F238E27FC236}">
                <a16:creationId xmlns:a16="http://schemas.microsoft.com/office/drawing/2014/main" id="{6F3CBB9F-D0ED-DE04-C810-353C727A3563}"/>
              </a:ext>
            </a:extLst>
          </p:cNvPr>
          <p:cNvSpPr txBox="1"/>
          <p:nvPr/>
        </p:nvSpPr>
        <p:spPr bwMode="auto">
          <a:xfrm>
            <a:off x="5744308" y="2605127"/>
            <a:ext cx="242277" cy="196688"/>
          </a:xfrm>
          <a:prstGeom prst="rect">
            <a:avLst/>
          </a:prstGeom>
          <a:solidFill>
            <a:schemeClr val="bg1"/>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sp>
        <p:nvSpPr>
          <p:cNvPr id="5" name="TextBox 4">
            <a:extLst>
              <a:ext uri="{FF2B5EF4-FFF2-40B4-BE49-F238E27FC236}">
                <a16:creationId xmlns:a16="http://schemas.microsoft.com/office/drawing/2014/main" id="{CDE21B0B-D5E3-37C9-8AFA-6701751D720C}"/>
              </a:ext>
            </a:extLst>
          </p:cNvPr>
          <p:cNvSpPr txBox="1"/>
          <p:nvPr/>
        </p:nvSpPr>
        <p:spPr bwMode="auto">
          <a:xfrm>
            <a:off x="5353539" y="2904717"/>
            <a:ext cx="242277" cy="196688"/>
          </a:xfrm>
          <a:prstGeom prst="rect">
            <a:avLst/>
          </a:prstGeom>
          <a:solidFill>
            <a:schemeClr val="bg1"/>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sp>
        <p:nvSpPr>
          <p:cNvPr id="6" name="TextBox 5">
            <a:extLst>
              <a:ext uri="{FF2B5EF4-FFF2-40B4-BE49-F238E27FC236}">
                <a16:creationId xmlns:a16="http://schemas.microsoft.com/office/drawing/2014/main" id="{786F03D8-B70A-A636-475E-87F19F1F9F1D}"/>
              </a:ext>
            </a:extLst>
          </p:cNvPr>
          <p:cNvSpPr txBox="1"/>
          <p:nvPr/>
        </p:nvSpPr>
        <p:spPr bwMode="auto">
          <a:xfrm>
            <a:off x="5548923" y="3165229"/>
            <a:ext cx="242277" cy="196688"/>
          </a:xfrm>
          <a:prstGeom prst="rect">
            <a:avLst/>
          </a:prstGeom>
          <a:solidFill>
            <a:schemeClr val="bg1"/>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sp>
        <p:nvSpPr>
          <p:cNvPr id="8" name="TextBox 7">
            <a:extLst>
              <a:ext uri="{FF2B5EF4-FFF2-40B4-BE49-F238E27FC236}">
                <a16:creationId xmlns:a16="http://schemas.microsoft.com/office/drawing/2014/main" id="{82182BF3-C614-329A-83EE-2CE48312E950}"/>
              </a:ext>
            </a:extLst>
          </p:cNvPr>
          <p:cNvSpPr txBox="1"/>
          <p:nvPr/>
        </p:nvSpPr>
        <p:spPr bwMode="auto">
          <a:xfrm>
            <a:off x="5861539" y="3425743"/>
            <a:ext cx="170636" cy="190175"/>
          </a:xfrm>
          <a:prstGeom prst="rect">
            <a:avLst/>
          </a:prstGeom>
          <a:solidFill>
            <a:schemeClr val="bg1"/>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sp>
        <p:nvSpPr>
          <p:cNvPr id="13" name="TextBox 12">
            <a:extLst>
              <a:ext uri="{FF2B5EF4-FFF2-40B4-BE49-F238E27FC236}">
                <a16:creationId xmlns:a16="http://schemas.microsoft.com/office/drawing/2014/main" id="{272414F5-3B19-AE05-1C0D-4D45A6DE7F66}"/>
              </a:ext>
            </a:extLst>
          </p:cNvPr>
          <p:cNvSpPr txBox="1"/>
          <p:nvPr/>
        </p:nvSpPr>
        <p:spPr bwMode="auto">
          <a:xfrm>
            <a:off x="5236308" y="3725332"/>
            <a:ext cx="242277" cy="196688"/>
          </a:xfrm>
          <a:prstGeom prst="rect">
            <a:avLst/>
          </a:prstGeom>
          <a:solidFill>
            <a:schemeClr val="bg1"/>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sp>
        <p:nvSpPr>
          <p:cNvPr id="14" name="TextBox 13">
            <a:extLst>
              <a:ext uri="{FF2B5EF4-FFF2-40B4-BE49-F238E27FC236}">
                <a16:creationId xmlns:a16="http://schemas.microsoft.com/office/drawing/2014/main" id="{2179E15A-DAAE-A3FE-D445-558A32253BE5}"/>
              </a:ext>
            </a:extLst>
          </p:cNvPr>
          <p:cNvSpPr txBox="1"/>
          <p:nvPr/>
        </p:nvSpPr>
        <p:spPr bwMode="auto">
          <a:xfrm>
            <a:off x="5627077" y="4011895"/>
            <a:ext cx="242277" cy="196688"/>
          </a:xfrm>
          <a:prstGeom prst="rect">
            <a:avLst/>
          </a:prstGeom>
          <a:solidFill>
            <a:schemeClr val="bg1"/>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sp>
        <p:nvSpPr>
          <p:cNvPr id="15" name="TextBox 14">
            <a:extLst>
              <a:ext uri="{FF2B5EF4-FFF2-40B4-BE49-F238E27FC236}">
                <a16:creationId xmlns:a16="http://schemas.microsoft.com/office/drawing/2014/main" id="{4B4CA6ED-6D5A-BCB1-4580-FF589D0674DE}"/>
              </a:ext>
            </a:extLst>
          </p:cNvPr>
          <p:cNvSpPr txBox="1"/>
          <p:nvPr/>
        </p:nvSpPr>
        <p:spPr bwMode="auto">
          <a:xfrm>
            <a:off x="5789897" y="2566050"/>
            <a:ext cx="242277" cy="196688"/>
          </a:xfrm>
          <a:prstGeom prst="rect">
            <a:avLst/>
          </a:prstGeom>
          <a:solidFill>
            <a:schemeClr val="bg1"/>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sp>
        <p:nvSpPr>
          <p:cNvPr id="16" name="TextBox 15">
            <a:extLst>
              <a:ext uri="{FF2B5EF4-FFF2-40B4-BE49-F238E27FC236}">
                <a16:creationId xmlns:a16="http://schemas.microsoft.com/office/drawing/2014/main" id="{518E9A64-B96D-8A3C-7297-8AC53CDC2EF5}"/>
              </a:ext>
            </a:extLst>
          </p:cNvPr>
          <p:cNvSpPr txBox="1"/>
          <p:nvPr/>
        </p:nvSpPr>
        <p:spPr bwMode="auto">
          <a:xfrm>
            <a:off x="5744308" y="4272409"/>
            <a:ext cx="242277" cy="196688"/>
          </a:xfrm>
          <a:prstGeom prst="rect">
            <a:avLst/>
          </a:prstGeom>
          <a:solidFill>
            <a:schemeClr val="bg1"/>
          </a:solid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l">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4C4C4C"/>
              </a:solidFill>
              <a:latin typeface="Candara" pitchFamily="32" charset="0"/>
            </a:endParaRPr>
          </a:p>
        </p:txBody>
      </p:sp>
      <p:sp>
        <p:nvSpPr>
          <p:cNvPr id="10" name="TextBox 9">
            <a:extLst>
              <a:ext uri="{FF2B5EF4-FFF2-40B4-BE49-F238E27FC236}">
                <a16:creationId xmlns:a16="http://schemas.microsoft.com/office/drawing/2014/main" id="{8267714E-7D3C-6A2D-FE69-4B3F1F2A0A83}"/>
              </a:ext>
            </a:extLst>
          </p:cNvPr>
          <p:cNvSpPr txBox="1"/>
          <p:nvPr/>
        </p:nvSpPr>
        <p:spPr>
          <a:xfrm>
            <a:off x="590405" y="6525344"/>
            <a:ext cx="11410251" cy="235449"/>
          </a:xfrm>
          <a:prstGeom prst="rect">
            <a:avLst/>
          </a:prstGeom>
          <a:noFill/>
        </p:spPr>
        <p:txBody>
          <a:bodyPr wrap="square" rtlCol="0">
            <a:spAutoFit/>
          </a:bodyPr>
          <a:lstStyle/>
          <a:p>
            <a:pPr algn="ctr"/>
            <a:r>
              <a:rPr lang="en-US" sz="1000" dirty="0">
                <a:solidFill>
                  <a:schemeClr val="tx1"/>
                </a:solidFill>
                <a:latin typeface="Arial" panose="020B0604020202020204" pitchFamily="34" charset="0"/>
                <a:cs typeface="Arial" panose="020B0604020202020204" pitchFamily="34" charset="0"/>
              </a:rPr>
              <a:t>Note: This slide is based on materials and figures submitted to the ICH Q9(R1) EWG by the International Society for Pharmaceutical Engineering (ISPE).</a:t>
            </a:r>
          </a:p>
        </p:txBody>
      </p:sp>
    </p:spTree>
    <p:extLst>
      <p:ext uri="{BB962C8B-B14F-4D97-AF65-F5344CB8AC3E}">
        <p14:creationId xmlns:p14="http://schemas.microsoft.com/office/powerpoint/2010/main" val="525352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9366C88F-BED4-7B57-2A33-4494C76AC608}"/>
              </a:ext>
            </a:extLst>
          </p:cNvPr>
          <p:cNvSpPr/>
          <p:nvPr/>
        </p:nvSpPr>
        <p:spPr>
          <a:xfrm>
            <a:off x="3942510" y="1350320"/>
            <a:ext cx="7416824" cy="1635590"/>
          </a:xfrm>
          <a:prstGeom prst="roundRect">
            <a:avLst/>
          </a:prstGeom>
        </p:spPr>
        <p:style>
          <a:lnRef idx="2">
            <a:schemeClr val="accent1"/>
          </a:lnRef>
          <a:fillRef idx="1">
            <a:schemeClr val="lt1"/>
          </a:fillRef>
          <a:effectRef idx="0">
            <a:schemeClr val="accent1"/>
          </a:effectRef>
          <a:fontRef idx="minor">
            <a:schemeClr val="dk1"/>
          </a:fontRef>
        </p:style>
        <p:txBody>
          <a:bodyPr/>
          <a:lstStyle/>
          <a:p>
            <a:pPr marL="285750" indent="-285750">
              <a:buFont typeface="Arial" panose="020B0604020202020204" pitchFamily="34" charset="0"/>
              <a:buChar char="•"/>
            </a:pPr>
            <a:r>
              <a:rPr lang="en-US" sz="1400" b="0" dirty="0">
                <a:ea typeface="+mn-lt"/>
                <a:cs typeface="Arial"/>
              </a:rPr>
              <a:t>Hazards often have </a:t>
            </a:r>
            <a:r>
              <a:rPr lang="en-US" sz="1400" dirty="0">
                <a:ea typeface="+mn-lt"/>
                <a:cs typeface="Arial"/>
              </a:rPr>
              <a:t>functional relationships </a:t>
            </a:r>
            <a:r>
              <a:rPr lang="en-US" sz="1400" b="0" dirty="0">
                <a:ea typeface="+mn-lt"/>
                <a:cs typeface="Arial"/>
              </a:rPr>
              <a:t>with other hazards</a:t>
            </a:r>
          </a:p>
          <a:p>
            <a:pPr marL="714375" lvl="1" indent="-261938">
              <a:buFont typeface="Arial" panose="020B0604020202020204" pitchFamily="34" charset="0"/>
              <a:buChar char="•"/>
            </a:pPr>
            <a:r>
              <a:rPr lang="en-US" sz="1400" b="0" i="1" dirty="0">
                <a:ea typeface="+mn-lt"/>
                <a:cs typeface="Arial"/>
              </a:rPr>
              <a:t>Interdependency between hazards should be taken into consideration  </a:t>
            </a:r>
            <a:endParaRPr lang="en-US" sz="1400" b="0" i="1" dirty="0">
              <a:ea typeface="+mn-lt"/>
              <a:cs typeface="Lucida Sans Unicode"/>
            </a:endParaRPr>
          </a:p>
          <a:p>
            <a:pPr marL="714375" lvl="1" indent="-261938">
              <a:buFont typeface="Arial" panose="020B0604020202020204" pitchFamily="34" charset="0"/>
              <a:buChar char="•"/>
            </a:pPr>
            <a:r>
              <a:rPr lang="en-US" sz="1400" b="0" i="1" dirty="0">
                <a:ea typeface="+mn-lt"/>
                <a:cs typeface="+mn-lt"/>
              </a:rPr>
              <a:t>Multiple hazards may combine to cause harm, rather than one hazard on its own </a:t>
            </a:r>
            <a:endParaRPr lang="en-US" sz="1400" b="0" i="1" dirty="0">
              <a:ea typeface="+mn-lt"/>
              <a:cs typeface="Lucida Sans Unicode"/>
            </a:endParaRPr>
          </a:p>
          <a:p>
            <a:pPr marL="714375" lvl="1" indent="-261938">
              <a:buFont typeface="Arial" panose="020B0604020202020204" pitchFamily="34" charset="0"/>
              <a:buChar char="•"/>
            </a:pPr>
            <a:r>
              <a:rPr lang="en-US" sz="1400" b="0" i="1" dirty="0">
                <a:ea typeface="+mn-lt"/>
                <a:cs typeface="+mn-lt"/>
              </a:rPr>
              <a:t>Connecting the dots, we may find many hazards can lead to the same failure that may ultimately lead to patient harm</a:t>
            </a:r>
            <a:endParaRPr lang="en-US" sz="1400" b="0" i="1">
              <a:ea typeface="+mn-lt"/>
              <a:cs typeface="+mn-lt"/>
            </a:endParaRPr>
          </a:p>
          <a:p>
            <a:pPr marL="714375" lvl="1" indent="-261938">
              <a:buFont typeface="Arial" panose="020B0604020202020204" pitchFamily="34" charset="0"/>
              <a:buChar char="•"/>
            </a:pPr>
            <a:r>
              <a:rPr lang="en-US" sz="1400" b="0" i="1" dirty="0">
                <a:ea typeface="+mn-lt"/>
                <a:cs typeface="+mn-lt"/>
              </a:rPr>
              <a:t>Understanding </a:t>
            </a:r>
            <a:r>
              <a:rPr lang="en-US" sz="1400" b="0" i="1">
                <a:ea typeface="+mn-lt"/>
                <a:cs typeface="+mn-lt"/>
              </a:rPr>
              <a:t>this relationship </a:t>
            </a:r>
            <a:r>
              <a:rPr lang="en-US" sz="1400" b="0" i="1" dirty="0">
                <a:ea typeface="+mn-lt"/>
                <a:cs typeface="+mn-lt"/>
              </a:rPr>
              <a:t>is important to designing effective </a:t>
            </a:r>
            <a:r>
              <a:rPr lang="en-US" sz="1400" b="0" i="1">
                <a:ea typeface="+mn-lt"/>
                <a:cs typeface="+mn-lt"/>
              </a:rPr>
              <a:t>control strategies</a:t>
            </a:r>
            <a:endParaRPr lang="en-US" sz="1400" b="0" i="1" dirty="0"/>
          </a:p>
          <a:p>
            <a:endParaRPr lang="en-GB" sz="1400" dirty="0"/>
          </a:p>
        </p:txBody>
      </p:sp>
      <p:sp>
        <p:nvSpPr>
          <p:cNvPr id="7" name="Oval 4">
            <a:extLst>
              <a:ext uri="{FF2B5EF4-FFF2-40B4-BE49-F238E27FC236}">
                <a16:creationId xmlns:a16="http://schemas.microsoft.com/office/drawing/2014/main" id="{1A7C72E3-6DBE-1727-1173-D2C1BA20A831}"/>
              </a:ext>
            </a:extLst>
          </p:cNvPr>
          <p:cNvSpPr/>
          <p:nvPr/>
        </p:nvSpPr>
        <p:spPr>
          <a:xfrm>
            <a:off x="5889860" y="3249630"/>
            <a:ext cx="5865712" cy="1791842"/>
          </a:xfrm>
          <a:prstGeom prst="roundRect">
            <a:avLst/>
          </a:prstGeom>
        </p:spPr>
        <p:style>
          <a:lnRef idx="2">
            <a:schemeClr val="accent1"/>
          </a:lnRef>
          <a:fillRef idx="1">
            <a:schemeClr val="lt1"/>
          </a:fillRef>
          <a:effectRef idx="0">
            <a:schemeClr val="accent1"/>
          </a:effectRef>
          <a:fontRef idx="minor">
            <a:schemeClr val="dk1"/>
          </a:fontRef>
        </p:style>
        <p:txBody>
          <a:bodyPr lIns="91440" tIns="45720" rIns="91440" bIns="45720" anchor="t"/>
          <a:lstStyle/>
          <a:p>
            <a:pPr marL="285750" indent="-285750">
              <a:buFont typeface="Arial" panose="020B0604020202020204" pitchFamily="34" charset="0"/>
              <a:buChar char="•"/>
            </a:pPr>
            <a:r>
              <a:rPr lang="en-US" sz="1400" b="0" dirty="0">
                <a:ea typeface="+mn-lt"/>
                <a:cs typeface="Arial"/>
              </a:rPr>
              <a:t>Based on accumulated </a:t>
            </a:r>
            <a:r>
              <a:rPr lang="en-US" sz="1400" dirty="0">
                <a:ea typeface="+mn-lt"/>
                <a:cs typeface="Arial"/>
              </a:rPr>
              <a:t>knowledge</a:t>
            </a:r>
            <a:r>
              <a:rPr lang="en-US" sz="1400" b="0" dirty="0">
                <a:ea typeface="+mn-lt"/>
                <a:cs typeface="Arial"/>
              </a:rPr>
              <a:t> throughout the product  lifecycle, risk review may identify </a:t>
            </a:r>
            <a:r>
              <a:rPr lang="en-US" sz="1400" b="0" i="1" dirty="0">
                <a:ea typeface="+mn-lt"/>
                <a:cs typeface="Arial"/>
              </a:rPr>
              <a:t>new</a:t>
            </a:r>
            <a:r>
              <a:rPr lang="en-US" sz="1400" b="0" dirty="0">
                <a:ea typeface="+mn-lt"/>
                <a:cs typeface="Arial"/>
              </a:rPr>
              <a:t> hazards that need to evaluated OR already identified hazards may need to be re-evaluated and may cause change to the control strategy </a:t>
            </a:r>
          </a:p>
          <a:p>
            <a:pPr marL="1028700" lvl="1">
              <a:buFont typeface="Arial" panose="020B0604020202020204" pitchFamily="34" charset="0"/>
              <a:buChar char="•"/>
            </a:pPr>
            <a:r>
              <a:rPr lang="en-US" sz="1400" b="0" i="1" dirty="0">
                <a:ea typeface="+mn-lt"/>
                <a:cs typeface="Arial"/>
              </a:rPr>
              <a:t>Each CQA connects to hazards that define its manufacturing step control strategy</a:t>
            </a:r>
          </a:p>
          <a:p>
            <a:pPr marL="1028700" lvl="1">
              <a:buFont typeface="Arial" panose="020B0604020202020204" pitchFamily="34" charset="0"/>
              <a:buChar char="•"/>
            </a:pPr>
            <a:r>
              <a:rPr lang="en-US" sz="1400" b="0" i="1" dirty="0">
                <a:ea typeface="+mn-lt"/>
                <a:cs typeface="Arial"/>
              </a:rPr>
              <a:t>As we gain new knowledge the control strategy may change over time</a:t>
            </a:r>
          </a:p>
        </p:txBody>
      </p:sp>
      <p:sp>
        <p:nvSpPr>
          <p:cNvPr id="8" name="Oval 4">
            <a:extLst>
              <a:ext uri="{FF2B5EF4-FFF2-40B4-BE49-F238E27FC236}">
                <a16:creationId xmlns:a16="http://schemas.microsoft.com/office/drawing/2014/main" id="{D37006DF-C69A-0983-FC19-471FE08222DA}"/>
              </a:ext>
            </a:extLst>
          </p:cNvPr>
          <p:cNvSpPr/>
          <p:nvPr/>
        </p:nvSpPr>
        <p:spPr>
          <a:xfrm>
            <a:off x="4583832" y="5529648"/>
            <a:ext cx="7200800" cy="779672"/>
          </a:xfrm>
          <a:prstGeom prst="roundRect">
            <a:avLst/>
          </a:prstGeom>
        </p:spPr>
        <p:style>
          <a:lnRef idx="2">
            <a:schemeClr val="accent1"/>
          </a:lnRef>
          <a:fillRef idx="1">
            <a:schemeClr val="lt1"/>
          </a:fillRef>
          <a:effectRef idx="0">
            <a:schemeClr val="accent1"/>
          </a:effectRef>
          <a:fontRef idx="minor">
            <a:schemeClr val="dk1"/>
          </a:fontRef>
        </p:style>
        <p:txBody>
          <a:bodyPr lIns="91440" tIns="45720" rIns="91440" bIns="45720" anchor="t"/>
          <a:lstStyle/>
          <a:p>
            <a:pPr marL="285750" indent="-285750">
              <a:buFont typeface="Arial" panose="020B0604020202020204" pitchFamily="34" charset="0"/>
              <a:buChar char="•"/>
            </a:pPr>
            <a:r>
              <a:rPr lang="en-US" sz="1400" b="0" dirty="0">
                <a:ea typeface="+mn-lt"/>
                <a:cs typeface="Arial"/>
              </a:rPr>
              <a:t>Maintenance throughout the product lifecycle</a:t>
            </a:r>
            <a:r>
              <a:rPr lang="en-US" sz="1400" b="0">
                <a:ea typeface="+mn-lt"/>
                <a:cs typeface="Arial"/>
              </a:rPr>
              <a:t> (</a:t>
            </a:r>
            <a:r>
              <a:rPr lang="en-US" sz="1400" b="0" i="1">
                <a:ea typeface="+mn-lt"/>
                <a:cs typeface="Arial"/>
              </a:rPr>
              <a:t>as </a:t>
            </a:r>
            <a:r>
              <a:rPr lang="en-US" sz="1400" b="0" i="1" dirty="0">
                <a:ea typeface="+mn-lt"/>
                <a:cs typeface="Arial"/>
              </a:rPr>
              <a:t>an iterative process</a:t>
            </a:r>
            <a:r>
              <a:rPr lang="en-US" sz="1400" b="0" dirty="0">
                <a:ea typeface="+mn-lt"/>
                <a:cs typeface="Arial"/>
              </a:rPr>
              <a:t>) can lead to adaptation/modification of the </a:t>
            </a:r>
            <a:r>
              <a:rPr lang="en-US" sz="1400" b="0">
                <a:ea typeface="+mn-lt"/>
                <a:cs typeface="Arial"/>
              </a:rPr>
              <a:t>overall product</a:t>
            </a:r>
            <a:r>
              <a:rPr lang="en-US" sz="1400" b="0" dirty="0">
                <a:ea typeface="+mn-lt"/>
                <a:cs typeface="Arial"/>
              </a:rPr>
              <a:t> control strategy (in line with ICH Q10 Pharmaceutical Quality System)</a:t>
            </a:r>
          </a:p>
        </p:txBody>
      </p:sp>
      <p:sp>
        <p:nvSpPr>
          <p:cNvPr id="21" name="Title 3">
            <a:extLst>
              <a:ext uri="{FF2B5EF4-FFF2-40B4-BE49-F238E27FC236}">
                <a16:creationId xmlns:a16="http://schemas.microsoft.com/office/drawing/2014/main" id="{621A9B06-4487-D395-1EE3-A752305BAD4E}"/>
              </a:ext>
            </a:extLst>
          </p:cNvPr>
          <p:cNvSpPr txBox="1">
            <a:spLocks/>
          </p:cNvSpPr>
          <p:nvPr/>
        </p:nvSpPr>
        <p:spPr bwMode="auto">
          <a:xfrm>
            <a:off x="3719736" y="346795"/>
            <a:ext cx="7862373" cy="741164"/>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pPr algn="l"/>
            <a:r>
              <a:rPr lang="en-US" sz="3200" kern="0" dirty="0"/>
              <a:t>CASE STUDY </a:t>
            </a:r>
            <a:endParaRPr lang="en-US" sz="3200" b="0" kern="0" dirty="0">
              <a:ea typeface="+mj-lt"/>
              <a:cs typeface="+mj-lt"/>
            </a:endParaRPr>
          </a:p>
          <a:p>
            <a:pPr algn="l"/>
            <a:r>
              <a:rPr lang="en-US" sz="2800" b="0" kern="0" dirty="0">
                <a:solidFill>
                  <a:schemeClr val="tx1"/>
                </a:solidFill>
                <a:ea typeface="+mj-lt"/>
                <a:cs typeface="+mj-lt"/>
              </a:rPr>
              <a:t>Additional Hazard ID Lifecycle Considerations</a:t>
            </a:r>
            <a:endParaRPr lang="en-US" sz="2800" b="0" kern="0" dirty="0">
              <a:solidFill>
                <a:schemeClr val="tx1"/>
              </a:solidFill>
              <a:latin typeface="Calibri"/>
              <a:cs typeface="Calibri"/>
            </a:endParaRPr>
          </a:p>
        </p:txBody>
      </p:sp>
      <p:grpSp>
        <p:nvGrpSpPr>
          <p:cNvPr id="3" name="Group 2">
            <a:extLst>
              <a:ext uri="{FF2B5EF4-FFF2-40B4-BE49-F238E27FC236}">
                <a16:creationId xmlns:a16="http://schemas.microsoft.com/office/drawing/2014/main" id="{A2FBEBF2-1D0F-CF5F-7246-3DF96CB82602}"/>
              </a:ext>
            </a:extLst>
          </p:cNvPr>
          <p:cNvGrpSpPr/>
          <p:nvPr/>
        </p:nvGrpSpPr>
        <p:grpSpPr>
          <a:xfrm>
            <a:off x="407368" y="1549712"/>
            <a:ext cx="3168352" cy="1157625"/>
            <a:chOff x="118247" y="1545557"/>
            <a:chExt cx="2598573" cy="1157625"/>
          </a:xfrm>
        </p:grpSpPr>
        <p:sp>
          <p:nvSpPr>
            <p:cNvPr id="4" name="Rectangle 3">
              <a:extLst>
                <a:ext uri="{FF2B5EF4-FFF2-40B4-BE49-F238E27FC236}">
                  <a16:creationId xmlns:a16="http://schemas.microsoft.com/office/drawing/2014/main" id="{5F340526-01DF-949F-21E8-DCA2C2459464}"/>
                </a:ext>
              </a:extLst>
            </p:cNvPr>
            <p:cNvSpPr/>
            <p:nvPr/>
          </p:nvSpPr>
          <p:spPr>
            <a:xfrm>
              <a:off x="168007" y="1757573"/>
              <a:ext cx="2548813" cy="9456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IE"/>
            </a:p>
          </p:txBody>
        </p:sp>
        <p:sp>
          <p:nvSpPr>
            <p:cNvPr id="6" name="TextBox 5">
              <a:extLst>
                <a:ext uri="{FF2B5EF4-FFF2-40B4-BE49-F238E27FC236}">
                  <a16:creationId xmlns:a16="http://schemas.microsoft.com/office/drawing/2014/main" id="{843FF473-6C28-CACB-00B7-113941047384}"/>
                </a:ext>
              </a:extLst>
            </p:cNvPr>
            <p:cNvSpPr txBox="1"/>
            <p:nvPr/>
          </p:nvSpPr>
          <p:spPr>
            <a:xfrm>
              <a:off x="118247" y="1545557"/>
              <a:ext cx="2548813" cy="94560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Font typeface="Arial" pitchFamily="2" charset="2"/>
                <a:buNone/>
              </a:pPr>
              <a:r>
                <a:rPr lang="en-US" sz="2800" kern="1200" dirty="0">
                  <a:solidFill>
                    <a:schemeClr val="accent1"/>
                  </a:solidFill>
                  <a:cs typeface="Arial"/>
                </a:rPr>
                <a:t>Hazards may be </a:t>
              </a:r>
              <a:r>
                <a:rPr lang="en-US" sz="4400" kern="1200" dirty="0">
                  <a:solidFill>
                    <a:schemeClr val="accent1"/>
                  </a:solidFill>
                  <a:cs typeface="Arial"/>
                </a:rPr>
                <a:t>link</a:t>
              </a:r>
              <a:r>
                <a:rPr lang="en-US" sz="2800" kern="1200" dirty="0">
                  <a:solidFill>
                    <a:schemeClr val="accent1"/>
                  </a:solidFill>
                  <a:cs typeface="Arial"/>
                </a:rPr>
                <a:t>ed to other hazards</a:t>
              </a:r>
              <a:endParaRPr lang="en-GB" sz="2800" kern="1200" dirty="0">
                <a:solidFill>
                  <a:schemeClr val="accent1"/>
                </a:solidFill>
              </a:endParaRPr>
            </a:p>
          </p:txBody>
        </p:sp>
      </p:grpSp>
      <p:grpSp>
        <p:nvGrpSpPr>
          <p:cNvPr id="9" name="Group 8">
            <a:extLst>
              <a:ext uri="{FF2B5EF4-FFF2-40B4-BE49-F238E27FC236}">
                <a16:creationId xmlns:a16="http://schemas.microsoft.com/office/drawing/2014/main" id="{5BAF08DB-6B9E-F6CC-D8E8-CA492B31966B}"/>
              </a:ext>
            </a:extLst>
          </p:cNvPr>
          <p:cNvGrpSpPr/>
          <p:nvPr/>
        </p:nvGrpSpPr>
        <p:grpSpPr>
          <a:xfrm>
            <a:off x="1307468" y="3477989"/>
            <a:ext cx="4824536" cy="1109717"/>
            <a:chOff x="2971810" y="1757573"/>
            <a:chExt cx="2548813" cy="945609"/>
          </a:xfrm>
        </p:grpSpPr>
        <p:sp>
          <p:nvSpPr>
            <p:cNvPr id="10" name="Rectangle 9">
              <a:extLst>
                <a:ext uri="{FF2B5EF4-FFF2-40B4-BE49-F238E27FC236}">
                  <a16:creationId xmlns:a16="http://schemas.microsoft.com/office/drawing/2014/main" id="{F1C35246-126A-8552-6D2C-080BB39C159B}"/>
                </a:ext>
              </a:extLst>
            </p:cNvPr>
            <p:cNvSpPr/>
            <p:nvPr/>
          </p:nvSpPr>
          <p:spPr>
            <a:xfrm>
              <a:off x="2971810" y="1757573"/>
              <a:ext cx="2548813" cy="9456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IE"/>
            </a:p>
          </p:txBody>
        </p:sp>
        <p:sp>
          <p:nvSpPr>
            <p:cNvPr id="11" name="TextBox 10">
              <a:extLst>
                <a:ext uri="{FF2B5EF4-FFF2-40B4-BE49-F238E27FC236}">
                  <a16:creationId xmlns:a16="http://schemas.microsoft.com/office/drawing/2014/main" id="{5741E2F3-AF18-4A7E-C084-E96E49BA6896}"/>
                </a:ext>
              </a:extLst>
            </p:cNvPr>
            <p:cNvSpPr txBox="1"/>
            <p:nvPr/>
          </p:nvSpPr>
          <p:spPr>
            <a:xfrm>
              <a:off x="2971811" y="1757573"/>
              <a:ext cx="2272787" cy="94560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70688" tIns="170688" rIns="170688" bIns="0" numCol="1" spcCol="1270" anchor="t" anchorCtr="0">
              <a:noAutofit/>
            </a:bodyPr>
            <a:lstStyle/>
            <a:p>
              <a:pPr marL="0" lvl="0" indent="0" algn="ctr" defTabSz="1066800">
                <a:lnSpc>
                  <a:spcPct val="90000"/>
                </a:lnSpc>
                <a:spcBef>
                  <a:spcPct val="0"/>
                </a:spcBef>
                <a:spcAft>
                  <a:spcPct val="35000"/>
                </a:spcAft>
                <a:buNone/>
              </a:pPr>
              <a:r>
                <a:rPr lang="en-US" sz="4400" kern="1200" dirty="0">
                  <a:solidFill>
                    <a:schemeClr val="accent1"/>
                  </a:solidFill>
                  <a:ea typeface="+mn-lt"/>
                  <a:cs typeface="+mn-lt"/>
                </a:rPr>
                <a:t>Risk review </a:t>
              </a:r>
              <a:r>
                <a:rPr lang="en-US" sz="2800" kern="1200" dirty="0">
                  <a:solidFill>
                    <a:schemeClr val="accent1"/>
                  </a:solidFill>
                  <a:ea typeface="+mn-lt"/>
                  <a:cs typeface="+mn-lt"/>
                </a:rPr>
                <a:t>may identify new hazards</a:t>
              </a:r>
              <a:endParaRPr lang="en-GB" sz="1800" kern="1200" dirty="0">
                <a:solidFill>
                  <a:schemeClr val="accent1"/>
                </a:solidFill>
              </a:endParaRPr>
            </a:p>
          </p:txBody>
        </p:sp>
      </p:grpSp>
      <p:grpSp>
        <p:nvGrpSpPr>
          <p:cNvPr id="12" name="Group 11">
            <a:extLst>
              <a:ext uri="{FF2B5EF4-FFF2-40B4-BE49-F238E27FC236}">
                <a16:creationId xmlns:a16="http://schemas.microsoft.com/office/drawing/2014/main" id="{2545EF20-A9C5-EBA8-86EC-4A7B428CF8E8}"/>
              </a:ext>
            </a:extLst>
          </p:cNvPr>
          <p:cNvGrpSpPr/>
          <p:nvPr/>
        </p:nvGrpSpPr>
        <p:grpSpPr>
          <a:xfrm>
            <a:off x="1307468" y="4941168"/>
            <a:ext cx="3274968" cy="1061284"/>
            <a:chOff x="1569909" y="4598522"/>
            <a:chExt cx="2548813" cy="1061284"/>
          </a:xfrm>
        </p:grpSpPr>
        <p:sp>
          <p:nvSpPr>
            <p:cNvPr id="13" name="Rectangle 12">
              <a:extLst>
                <a:ext uri="{FF2B5EF4-FFF2-40B4-BE49-F238E27FC236}">
                  <a16:creationId xmlns:a16="http://schemas.microsoft.com/office/drawing/2014/main" id="{DFDCF0E4-BDCA-B56E-51B4-21DF4F41779E}"/>
                </a:ext>
              </a:extLst>
            </p:cNvPr>
            <p:cNvSpPr/>
            <p:nvPr/>
          </p:nvSpPr>
          <p:spPr>
            <a:xfrm>
              <a:off x="1569909" y="4714197"/>
              <a:ext cx="2548813" cy="9456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IE"/>
            </a:p>
          </p:txBody>
        </p:sp>
        <p:sp>
          <p:nvSpPr>
            <p:cNvPr id="14" name="TextBox 13">
              <a:extLst>
                <a:ext uri="{FF2B5EF4-FFF2-40B4-BE49-F238E27FC236}">
                  <a16:creationId xmlns:a16="http://schemas.microsoft.com/office/drawing/2014/main" id="{BA6D88AE-B07F-F2AB-5733-CB92FB095739}"/>
                </a:ext>
              </a:extLst>
            </p:cNvPr>
            <p:cNvSpPr txBox="1"/>
            <p:nvPr/>
          </p:nvSpPr>
          <p:spPr>
            <a:xfrm>
              <a:off x="1569909" y="4598522"/>
              <a:ext cx="2548813" cy="94560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70688" tIns="170688" rIns="170688" bIns="0" numCol="1" spcCol="1270" anchor="t" anchorCtr="0">
              <a:noAutofit/>
            </a:bodyPr>
            <a:lstStyle/>
            <a:p>
              <a:pPr marL="0" lvl="0" indent="0" algn="ctr" defTabSz="1066800">
                <a:lnSpc>
                  <a:spcPct val="90000"/>
                </a:lnSpc>
                <a:spcBef>
                  <a:spcPct val="0"/>
                </a:spcBef>
                <a:spcAft>
                  <a:spcPct val="35000"/>
                </a:spcAft>
                <a:buNone/>
              </a:pPr>
              <a:r>
                <a:rPr lang="en-GB" sz="4400" b="1" kern="1200" dirty="0">
                  <a:solidFill>
                    <a:schemeClr val="accent1"/>
                  </a:solidFill>
                </a:rPr>
                <a:t>Control</a:t>
              </a:r>
              <a:r>
                <a:rPr lang="en-GB" sz="2800" kern="1200" dirty="0">
                  <a:solidFill>
                    <a:schemeClr val="accent1"/>
                  </a:solidFill>
                </a:rPr>
                <a:t> strategy adaptations</a:t>
              </a:r>
            </a:p>
          </p:txBody>
        </p:sp>
      </p:grpSp>
      <p:sp>
        <p:nvSpPr>
          <p:cNvPr id="2" name="TextBox 1">
            <a:extLst>
              <a:ext uri="{FF2B5EF4-FFF2-40B4-BE49-F238E27FC236}">
                <a16:creationId xmlns:a16="http://schemas.microsoft.com/office/drawing/2014/main" id="{7C7A2E4E-8E0C-1C3D-DA55-1DA3560EA0E7}"/>
              </a:ext>
            </a:extLst>
          </p:cNvPr>
          <p:cNvSpPr txBox="1"/>
          <p:nvPr/>
        </p:nvSpPr>
        <p:spPr>
          <a:xfrm>
            <a:off x="590405" y="6602068"/>
            <a:ext cx="11410251" cy="235449"/>
          </a:xfrm>
          <a:prstGeom prst="rect">
            <a:avLst/>
          </a:prstGeom>
          <a:noFill/>
        </p:spPr>
        <p:txBody>
          <a:bodyPr wrap="square" rtlCol="0">
            <a:spAutoFit/>
          </a:bodyPr>
          <a:lstStyle/>
          <a:p>
            <a:pPr algn="ctr"/>
            <a:r>
              <a:rPr lang="en-US" sz="1000" dirty="0">
                <a:solidFill>
                  <a:schemeClr val="tx1"/>
                </a:solidFill>
                <a:latin typeface="Arial" panose="020B0604020202020204" pitchFamily="34" charset="0"/>
                <a:cs typeface="Arial" panose="020B0604020202020204" pitchFamily="34" charset="0"/>
              </a:rPr>
              <a:t>Note: This slide is based on materials and figures submitted to the ICH Q9(R1) EWG by the International Society for Pharmaceutical Engineering (ISPE).</a:t>
            </a:r>
          </a:p>
        </p:txBody>
      </p:sp>
    </p:spTree>
    <p:extLst>
      <p:ext uri="{BB962C8B-B14F-4D97-AF65-F5344CB8AC3E}">
        <p14:creationId xmlns:p14="http://schemas.microsoft.com/office/powerpoint/2010/main" val="41785265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3787" y="368038"/>
            <a:ext cx="4264421" cy="720080"/>
          </a:xfrm>
        </p:spPr>
        <p:txBody>
          <a:bodyPr/>
          <a:lstStyle/>
          <a:p>
            <a:pPr algn="l"/>
            <a:r>
              <a:rPr lang="en-US" sz="3200" dirty="0"/>
              <a:t>Key take-home points...</a:t>
            </a:r>
          </a:p>
        </p:txBody>
      </p:sp>
      <p:sp>
        <p:nvSpPr>
          <p:cNvPr id="4" name="TextBox 3">
            <a:extLst>
              <a:ext uri="{FF2B5EF4-FFF2-40B4-BE49-F238E27FC236}">
                <a16:creationId xmlns:a16="http://schemas.microsoft.com/office/drawing/2014/main" id="{763F6B0D-2481-94AE-A729-13DE463AFAE0}"/>
              </a:ext>
            </a:extLst>
          </p:cNvPr>
          <p:cNvSpPr txBox="1"/>
          <p:nvPr/>
        </p:nvSpPr>
        <p:spPr bwMode="auto">
          <a:xfrm>
            <a:off x="7968208" y="280559"/>
            <a:ext cx="2459554" cy="292089"/>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endParaRPr lang="en-IE" sz="1200" b="0" dirty="0">
              <a:solidFill>
                <a:srgbClr val="4C4C4C"/>
              </a:solidFill>
              <a:highlight>
                <a:srgbClr val="FFFF00"/>
              </a:highlight>
              <a:latin typeface="Candara" pitchFamily="32" charset="0"/>
            </a:endParaRPr>
          </a:p>
        </p:txBody>
      </p:sp>
      <p:sp>
        <p:nvSpPr>
          <p:cNvPr id="6" name="TextBox 5">
            <a:extLst>
              <a:ext uri="{FF2B5EF4-FFF2-40B4-BE49-F238E27FC236}">
                <a16:creationId xmlns:a16="http://schemas.microsoft.com/office/drawing/2014/main" id="{8F6CD305-B33D-15B7-1338-C5DD5D3E12FD}"/>
              </a:ext>
            </a:extLst>
          </p:cNvPr>
          <p:cNvSpPr txBox="1"/>
          <p:nvPr/>
        </p:nvSpPr>
        <p:spPr bwMode="auto">
          <a:xfrm>
            <a:off x="479377" y="1313332"/>
            <a:ext cx="11424591" cy="4672113"/>
          </a:xfrm>
          <a:prstGeom prst="rect">
            <a:avLst/>
          </a:prstGeom>
          <a:noFill/>
          <a:ln w="9525">
            <a:noFill/>
            <a:round/>
            <a:headEnd/>
            <a:tailEnd/>
          </a:ln>
        </p:spPr>
        <p:txBody>
          <a:bodyPr wrap="square">
            <a:spAutoFit/>
          </a:bodyPr>
          <a:lstStyle/>
          <a:p>
            <a:r>
              <a:rPr lang="en-US" sz="4400" dirty="0">
                <a:solidFill>
                  <a:schemeClr val="accent1"/>
                </a:solidFill>
              </a:rPr>
              <a:t>1. </a:t>
            </a:r>
            <a:r>
              <a:rPr lang="en-US" sz="2000" b="0" dirty="0">
                <a:solidFill>
                  <a:schemeClr val="tx1"/>
                </a:solidFill>
              </a:rPr>
              <a:t>“Hazards” and “Risks” in the context of QRM are not equivalent and cannot be used interchangeably.</a:t>
            </a:r>
          </a:p>
          <a:p>
            <a:r>
              <a:rPr lang="en-US" sz="4400" dirty="0">
                <a:solidFill>
                  <a:schemeClr val="accent1"/>
                </a:solidFill>
              </a:rPr>
              <a:t>2. </a:t>
            </a:r>
            <a:r>
              <a:rPr lang="en-US" sz="2000" b="0" dirty="0">
                <a:solidFill>
                  <a:schemeClr val="tx1"/>
                </a:solidFill>
              </a:rPr>
              <a:t>Hazard Identification, as part of QRM, is an essential first step that involves identifying what might go wrong (hazard). </a:t>
            </a:r>
          </a:p>
          <a:p>
            <a:r>
              <a:rPr lang="en-US" sz="4400" dirty="0">
                <a:solidFill>
                  <a:schemeClr val="accent1"/>
                </a:solidFill>
              </a:rPr>
              <a:t>3. </a:t>
            </a:r>
            <a:r>
              <a:rPr lang="en-US" sz="2000" b="0" dirty="0">
                <a:solidFill>
                  <a:schemeClr val="tx1"/>
                </a:solidFill>
              </a:rPr>
              <a:t>The expectation is to identify hazards to product quality that may potentially lead to harm to the patient</a:t>
            </a:r>
          </a:p>
          <a:p>
            <a:r>
              <a:rPr lang="en-US" sz="4400" dirty="0">
                <a:solidFill>
                  <a:schemeClr val="accent1"/>
                </a:solidFill>
              </a:rPr>
              <a:t>4. </a:t>
            </a:r>
            <a:r>
              <a:rPr lang="en-US" sz="2000" b="0" dirty="0">
                <a:solidFill>
                  <a:schemeClr val="tx1"/>
                </a:solidFill>
              </a:rPr>
              <a:t>There are different tools for hazard identification and selecting the right tool increases the effectiveness of the risk assessment </a:t>
            </a:r>
          </a:p>
          <a:p>
            <a:r>
              <a:rPr lang="en-US" sz="4400" dirty="0">
                <a:solidFill>
                  <a:schemeClr val="accent1"/>
                </a:solidFill>
              </a:rPr>
              <a:t>5. </a:t>
            </a:r>
            <a:r>
              <a:rPr lang="en-US" sz="2000" b="0" dirty="0">
                <a:solidFill>
                  <a:schemeClr val="tx1"/>
                </a:solidFill>
              </a:rPr>
              <a:t>Hazard identification can be facilitated by lifecycle knowledge management and risk review activities. </a:t>
            </a:r>
          </a:p>
        </p:txBody>
      </p:sp>
      <p:sp>
        <p:nvSpPr>
          <p:cNvPr id="3" name="TextBox 1">
            <a:extLst>
              <a:ext uri="{FF2B5EF4-FFF2-40B4-BE49-F238E27FC236}">
                <a16:creationId xmlns:a16="http://schemas.microsoft.com/office/drawing/2014/main" id="{6026F085-B799-E29E-D3E2-5F49E7FB17C3}"/>
              </a:ext>
            </a:extLst>
          </p:cNvPr>
          <p:cNvSpPr txBox="1"/>
          <p:nvPr/>
        </p:nvSpPr>
        <p:spPr bwMode="auto">
          <a:xfrm>
            <a:off x="1661867" y="6099246"/>
            <a:ext cx="8868266" cy="570114"/>
          </a:xfrm>
          <a:prstGeom prst="rect">
            <a:avLst/>
          </a:prstGeom>
          <a:noFill/>
          <a:ln w="19050">
            <a:solidFill>
              <a:schemeClr val="accent2"/>
            </a:solidFill>
            <a:round/>
            <a:headEnd/>
            <a:tailEnd/>
          </a:ln>
        </p:spPr>
        <p:txBody>
          <a:bodyPr rot="0" spcFirstLastPara="0" vert="horz" wrap="square" lIns="90000" tIns="92880" rIns="90000" bIns="45000" numCol="1" spcCol="0" rtlCol="0" fromWordArt="0" anchor="t" anchorCtr="0" forceAA="0" compatLnSpc="1">
            <a:prstTxWarp prst="textNoShape">
              <a:avLst/>
            </a:prstTxWarp>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marL="342900" indent="-342900" algn="ctr">
              <a:lnSpc>
                <a:spcPct val="100000"/>
              </a:lnSpc>
              <a:buNone/>
            </a:pPr>
            <a:r>
              <a:rPr lang="en-US" sz="1400" i="1" dirty="0">
                <a:solidFill>
                  <a:schemeClr val="tx1"/>
                </a:solidFill>
              </a:rPr>
              <a:t>* Note: </a:t>
            </a:r>
            <a:r>
              <a:rPr lang="en-US" sz="1400" b="0" i="1" dirty="0">
                <a:solidFill>
                  <a:schemeClr val="tx1"/>
                </a:solidFill>
              </a:rPr>
              <a:t>Specific information in relation to the identification of Failure Modes is given in Part II of this presentation -  ‘Considerations in relation to Failure Modes in the Pharmaceutical Environment’</a:t>
            </a:r>
            <a:endParaRPr lang="en-IE" sz="1400" b="0" i="1" dirty="0">
              <a:solidFill>
                <a:schemeClr val="tx1"/>
              </a:solidFill>
              <a:ea typeface="+mn-lt"/>
              <a:cs typeface="+mn-lt"/>
            </a:endParaRPr>
          </a:p>
        </p:txBody>
      </p:sp>
    </p:spTree>
    <p:extLst>
      <p:ext uri="{BB962C8B-B14F-4D97-AF65-F5344CB8AC3E}">
        <p14:creationId xmlns:p14="http://schemas.microsoft.com/office/powerpoint/2010/main" val="2490441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7448" y="404664"/>
            <a:ext cx="7063662" cy="720080"/>
          </a:xfrm>
        </p:spPr>
        <p:txBody>
          <a:bodyPr/>
          <a:lstStyle/>
          <a:p>
            <a:pPr algn="ctr"/>
            <a:r>
              <a:rPr lang="en-US" sz="2800" dirty="0"/>
              <a:t>References</a:t>
            </a:r>
          </a:p>
        </p:txBody>
      </p:sp>
      <p:sp>
        <p:nvSpPr>
          <p:cNvPr id="5" name="Content Placeholder 4">
            <a:extLst>
              <a:ext uri="{FF2B5EF4-FFF2-40B4-BE49-F238E27FC236}">
                <a16:creationId xmlns:a16="http://schemas.microsoft.com/office/drawing/2014/main" id="{EE170309-680D-4584-B24A-977B28FB0F01}"/>
              </a:ext>
            </a:extLst>
          </p:cNvPr>
          <p:cNvSpPr>
            <a:spLocks noGrp="1"/>
          </p:cNvSpPr>
          <p:nvPr>
            <p:ph idx="1"/>
          </p:nvPr>
        </p:nvSpPr>
        <p:spPr>
          <a:xfrm>
            <a:off x="119336" y="1412776"/>
            <a:ext cx="11760545" cy="5313276"/>
          </a:xfrm>
        </p:spPr>
        <p:txBody>
          <a:bodyPr/>
          <a:lstStyle/>
          <a:p>
            <a:pPr marL="914400" lvl="1" indent="-457200">
              <a:spcBef>
                <a:spcPts val="0"/>
              </a:spcBef>
              <a:spcAft>
                <a:spcPts val="1200"/>
              </a:spcAft>
              <a:buFont typeface="+mj-lt"/>
              <a:buAutoNum type="arabicParenR"/>
            </a:pPr>
            <a:r>
              <a:rPr lang="en-US" sz="1800" i="1" dirty="0">
                <a:ea typeface="+mn-lt"/>
                <a:cs typeface="+mn-lt"/>
              </a:rPr>
              <a:t>ICH Q9(R1) - Quality Risk Management, </a:t>
            </a:r>
            <a:r>
              <a:rPr lang="en-US" sz="1800" b="0" i="1" dirty="0">
                <a:cs typeface="Arial"/>
              </a:rPr>
              <a:t>January 2023</a:t>
            </a:r>
            <a:endParaRPr lang="en-IE" sz="1800" b="0" dirty="0">
              <a:ea typeface="+mn-lt"/>
              <a:cs typeface="+mn-lt"/>
            </a:endParaRPr>
          </a:p>
          <a:p>
            <a:pPr marL="914400" lvl="1" indent="-457200">
              <a:spcBef>
                <a:spcPts val="0"/>
              </a:spcBef>
              <a:spcAft>
                <a:spcPts val="1200"/>
              </a:spcAft>
              <a:buFont typeface="+mj-lt"/>
              <a:buAutoNum type="arabicParenR"/>
            </a:pPr>
            <a:r>
              <a:rPr lang="en-US" sz="1800" b="0" i="1" dirty="0">
                <a:cs typeface="Arial"/>
              </a:rPr>
              <a:t>Final Concept Paper: ICH Q9(R1) - Quality Risk Management, November 2020</a:t>
            </a:r>
            <a:endParaRPr lang="en-IE" sz="1800" b="1" dirty="0">
              <a:ea typeface="+mn-lt"/>
              <a:cs typeface="+mn-lt"/>
            </a:endParaRPr>
          </a:p>
          <a:p>
            <a:pPr marL="914400" lvl="1" indent="-457200">
              <a:spcBef>
                <a:spcPts val="0"/>
              </a:spcBef>
              <a:spcAft>
                <a:spcPts val="1200"/>
              </a:spcAft>
              <a:buFont typeface="+mj-lt"/>
              <a:buAutoNum type="arabicParenR"/>
            </a:pPr>
            <a:r>
              <a:rPr lang="en-US" sz="1800" i="1" dirty="0">
                <a:cs typeface="Arial"/>
              </a:rPr>
              <a:t>Based on material submitted </a:t>
            </a:r>
            <a:r>
              <a:rPr lang="en-US" sz="1800" b="0" i="1" dirty="0">
                <a:solidFill>
                  <a:schemeClr val="tx1"/>
                </a:solidFill>
                <a:cs typeface="Arial"/>
              </a:rPr>
              <a:t>to the ICH Q9(R1) EWG</a:t>
            </a:r>
            <a:r>
              <a:rPr lang="en-US" sz="1800" i="1" dirty="0">
                <a:cs typeface="Arial"/>
              </a:rPr>
              <a:t> by the International Society For Pharmaceutical Engineering (ISPE), September 2021</a:t>
            </a:r>
          </a:p>
          <a:p>
            <a:pPr marL="914400" lvl="1" indent="-457200">
              <a:spcBef>
                <a:spcPts val="0"/>
              </a:spcBef>
              <a:spcAft>
                <a:spcPts val="1200"/>
              </a:spcAft>
              <a:buAutoNum type="arabicParenR"/>
            </a:pPr>
            <a:r>
              <a:rPr lang="en-US" sz="1800" i="1" dirty="0">
                <a:cs typeface="Arial"/>
              </a:rPr>
              <a:t>Baker, P, “Data &amp; Process Mapping”, 26th Annual GMP by the Sea Conference, Cambridge, MD, USA, 2022</a:t>
            </a:r>
            <a:endParaRPr lang="en-US" sz="1800" dirty="0"/>
          </a:p>
          <a:p>
            <a:pPr marL="914400" lvl="1" indent="-457200">
              <a:spcBef>
                <a:spcPts val="0"/>
              </a:spcBef>
              <a:spcAft>
                <a:spcPts val="1200"/>
              </a:spcAft>
              <a:buFont typeface="+mj-lt"/>
              <a:buAutoNum type="arabicParenR"/>
            </a:pPr>
            <a:r>
              <a:rPr lang="en-US" sz="1800" b="0" i="1" dirty="0">
                <a:solidFill>
                  <a:schemeClr val="tx1"/>
                </a:solidFill>
                <a:cs typeface="Arial"/>
              </a:rPr>
              <a:t>Based on material and figures submitted to the ICH Q9(R1) EWG by Era Sciences Ltd., Ireland, </a:t>
            </a:r>
            <a:r>
              <a:rPr lang="en-US" sz="1800" i="1" dirty="0">
                <a:cs typeface="Arial"/>
              </a:rPr>
              <a:t>September 2021</a:t>
            </a:r>
            <a:endParaRPr lang="en-US" sz="1800" b="0" i="1" dirty="0">
              <a:solidFill>
                <a:schemeClr val="tx1"/>
              </a:solidFill>
            </a:endParaRPr>
          </a:p>
          <a:p>
            <a:pPr marL="914400" lvl="1" indent="-457200">
              <a:spcBef>
                <a:spcPts val="0"/>
              </a:spcBef>
              <a:spcAft>
                <a:spcPts val="1200"/>
              </a:spcAft>
              <a:buFont typeface="+mj-lt"/>
              <a:buAutoNum type="arabicParenR"/>
            </a:pPr>
            <a:r>
              <a:rPr lang="en-US" sz="1800" i="1" dirty="0">
                <a:cs typeface="Arial"/>
              </a:rPr>
              <a:t>Based on material </a:t>
            </a:r>
            <a:r>
              <a:rPr lang="en-US" sz="1800" b="0" i="1" dirty="0">
                <a:solidFill>
                  <a:schemeClr val="tx1"/>
                </a:solidFill>
                <a:cs typeface="Arial"/>
              </a:rPr>
              <a:t>and figures </a:t>
            </a:r>
            <a:r>
              <a:rPr lang="en-US" sz="1800" i="1" dirty="0">
                <a:cs typeface="Arial"/>
              </a:rPr>
              <a:t>submitted </a:t>
            </a:r>
            <a:r>
              <a:rPr lang="en-US" sz="1800" b="0" i="1" dirty="0">
                <a:solidFill>
                  <a:schemeClr val="tx1"/>
                </a:solidFill>
                <a:cs typeface="Arial"/>
              </a:rPr>
              <a:t>to the ICH Q9(R1) EWG</a:t>
            </a:r>
            <a:r>
              <a:rPr lang="en-US" sz="1800" i="1" dirty="0">
                <a:cs typeface="Arial"/>
              </a:rPr>
              <a:t> by the International Society for Pharmaceutical Engineering (ISPE), September 2021</a:t>
            </a:r>
            <a:endParaRPr lang="en-US" sz="2000" b="0" dirty="0">
              <a:ea typeface="+mn-lt"/>
              <a:cs typeface="+mn-lt"/>
            </a:endParaRPr>
          </a:p>
          <a:p>
            <a:pPr marL="0" indent="0">
              <a:lnSpc>
                <a:spcPct val="81000"/>
              </a:lnSpc>
              <a:spcBef>
                <a:spcPct val="0"/>
              </a:spcBef>
              <a:buNone/>
            </a:pPr>
            <a:endParaRPr lang="en-US" sz="2000" b="0" dirty="0">
              <a:ea typeface="+mn-lt"/>
              <a:cs typeface="+mn-lt"/>
            </a:endParaRPr>
          </a:p>
        </p:txBody>
      </p:sp>
    </p:spTree>
    <p:extLst>
      <p:ext uri="{BB962C8B-B14F-4D97-AF65-F5344CB8AC3E}">
        <p14:creationId xmlns:p14="http://schemas.microsoft.com/office/powerpoint/2010/main" val="3060481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488" y="332656"/>
            <a:ext cx="7063662" cy="720080"/>
          </a:xfrm>
        </p:spPr>
        <p:txBody>
          <a:bodyPr/>
          <a:lstStyle/>
          <a:p>
            <a:pPr algn="ctr"/>
            <a:r>
              <a:rPr lang="en-US" sz="2800" dirty="0"/>
              <a:t>Further reading</a:t>
            </a:r>
          </a:p>
        </p:txBody>
      </p:sp>
      <p:sp>
        <p:nvSpPr>
          <p:cNvPr id="5" name="Content Placeholder 4">
            <a:extLst>
              <a:ext uri="{FF2B5EF4-FFF2-40B4-BE49-F238E27FC236}">
                <a16:creationId xmlns:a16="http://schemas.microsoft.com/office/drawing/2014/main" id="{EE170309-680D-4584-B24A-977B28FB0F01}"/>
              </a:ext>
            </a:extLst>
          </p:cNvPr>
          <p:cNvSpPr>
            <a:spLocks noGrp="1"/>
          </p:cNvSpPr>
          <p:nvPr>
            <p:ph idx="1"/>
          </p:nvPr>
        </p:nvSpPr>
        <p:spPr>
          <a:xfrm>
            <a:off x="119336" y="1412776"/>
            <a:ext cx="11760545" cy="5313276"/>
          </a:xfrm>
        </p:spPr>
        <p:txBody>
          <a:bodyPr/>
          <a:lstStyle/>
          <a:p>
            <a:pPr marL="800100" lvl="1" indent="-342900">
              <a:spcAft>
                <a:spcPts val="1313"/>
              </a:spcAft>
            </a:pPr>
            <a:r>
              <a:rPr lang="en-IE" sz="1800" i="1" dirty="0">
                <a:ea typeface="+mn-lt"/>
                <a:cs typeface="+mn-lt"/>
              </a:rPr>
              <a:t>Vesper J., Risk Assessment and Risk Management in the Pharmaceutical Industry, Davis Healthcare International Publishing, 2006</a:t>
            </a:r>
            <a:endParaRPr lang="en-US" sz="1800" i="1" dirty="0">
              <a:ea typeface="+mn-lt"/>
              <a:cs typeface="+mn-lt"/>
            </a:endParaRPr>
          </a:p>
          <a:p>
            <a:pPr marL="800100" lvl="1" indent="-342900">
              <a:spcAft>
                <a:spcPts val="1313"/>
              </a:spcAft>
            </a:pPr>
            <a:r>
              <a:rPr lang="en-IE" sz="1800" i="1" dirty="0">
                <a:ea typeface="+mn-lt"/>
                <a:cs typeface="+mn-lt"/>
              </a:rPr>
              <a:t>Quality assurance of pharmaceuticals. A compendium of guidelines and related materials. Volume 2, Second updated edition. Good manufacturing practices and inspection, WHO, 2007.  </a:t>
            </a:r>
          </a:p>
          <a:p>
            <a:pPr marL="800100" lvl="1" indent="-342900">
              <a:spcAft>
                <a:spcPts val="1313"/>
              </a:spcAft>
            </a:pPr>
            <a:r>
              <a:rPr lang="en-US" sz="1800" i="1" dirty="0">
                <a:ea typeface="+mn-lt"/>
                <a:cs typeface="+mn-lt"/>
              </a:rPr>
              <a:t>Quality Improvement and Proactive Hazard Analysis Models: Deciphering a New Tower of Babel, National Academy of Sciences, 2004</a:t>
            </a:r>
          </a:p>
          <a:p>
            <a:pPr marL="800100" lvl="1" indent="-342900">
              <a:spcAft>
                <a:spcPts val="1313"/>
              </a:spcAft>
            </a:pPr>
            <a:r>
              <a:rPr lang="en-GB" sz="1800" b="0" i="1" dirty="0">
                <a:ea typeface="+mn-lt"/>
                <a:cs typeface="+mn-lt"/>
              </a:rPr>
              <a:t>Application of Hazard Analysis and Critical Control Point (HACCP) methodology to pharmaceuticals, (Annex 7 to the report titled </a:t>
            </a:r>
            <a:r>
              <a:rPr lang="en-US" sz="1800" b="0" i="1" dirty="0">
                <a:ea typeface="+mn-lt"/>
                <a:cs typeface="+mn-lt"/>
              </a:rPr>
              <a:t>WHO Expert Committee on Specifications for Pharmaceutical Preparations), WHO Technical Report Series, No. 908, 2003, World Health Organization</a:t>
            </a:r>
            <a:r>
              <a:rPr lang="en-US" sz="1800" b="0" dirty="0">
                <a:ea typeface="+mn-lt"/>
                <a:cs typeface="+mn-lt"/>
              </a:rPr>
              <a:t> </a:t>
            </a:r>
          </a:p>
          <a:p>
            <a:pPr marL="742950" indent="-285750">
              <a:spcAft>
                <a:spcPts val="1313"/>
              </a:spcAft>
              <a:buFont typeface="Wingdings" pitchFamily="34" charset="0"/>
              <a:buChar char="Ø"/>
            </a:pPr>
            <a:endParaRPr lang="en-US" sz="1800" b="0" dirty="0">
              <a:ea typeface="+mn-lt"/>
              <a:cs typeface="+mn-lt"/>
            </a:endParaRPr>
          </a:p>
          <a:p>
            <a:pPr marL="457200" indent="-457200">
              <a:lnSpc>
                <a:spcPct val="81000"/>
              </a:lnSpc>
              <a:spcBef>
                <a:spcPct val="0"/>
              </a:spcBef>
              <a:buFont typeface="Wingdings" pitchFamily="34" charset="0"/>
              <a:buChar char="Ø"/>
            </a:pPr>
            <a:endParaRPr lang="en-US" sz="1800" b="0" dirty="0">
              <a:ea typeface="+mn-lt"/>
              <a:cs typeface="+mn-lt"/>
            </a:endParaRPr>
          </a:p>
          <a:p>
            <a:pPr marL="742950" indent="-285750">
              <a:spcAft>
                <a:spcPts val="1313"/>
              </a:spcAft>
              <a:buFont typeface="Wingdings" pitchFamily="34" charset="0"/>
              <a:buChar char="Ø"/>
            </a:pPr>
            <a:endParaRPr lang="en-US" sz="1800" b="0" dirty="0">
              <a:ea typeface="+mn-lt"/>
              <a:cs typeface="+mn-lt"/>
            </a:endParaRPr>
          </a:p>
        </p:txBody>
      </p:sp>
    </p:spTree>
    <p:extLst>
      <p:ext uri="{BB962C8B-B14F-4D97-AF65-F5344CB8AC3E}">
        <p14:creationId xmlns:p14="http://schemas.microsoft.com/office/powerpoint/2010/main" val="3266446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45550" y="1844824"/>
            <a:ext cx="8100900" cy="4006453"/>
          </a:xfrm>
        </p:spPr>
        <p:txBody>
          <a:bodyPr/>
          <a:lstStyle/>
          <a:p>
            <a:r>
              <a:rPr lang="en-CA" dirty="0"/>
              <a:t>Acknowledgement to ICH Q9(R1) Expert </a:t>
            </a:r>
            <a:r>
              <a:rPr lang="en-CA"/>
              <a:t>Working Group (EWG)</a:t>
            </a:r>
            <a:endParaRPr lang="en-CA" dirty="0"/>
          </a:p>
          <a:p>
            <a:r>
              <a:rPr lang="en-CA" dirty="0"/>
              <a:t>For any questions please contact the ICH Secretariat: </a:t>
            </a:r>
          </a:p>
          <a:p>
            <a:endParaRPr lang="en-CA" dirty="0"/>
          </a:p>
          <a:p>
            <a:pPr marL="0" indent="0" algn="ctr">
              <a:buNone/>
            </a:pPr>
            <a:r>
              <a:rPr lang="en-CA" dirty="0">
                <a:solidFill>
                  <a:srgbClr val="0000FF"/>
                </a:solidFill>
              </a:rPr>
              <a:t>admin@ich.org </a:t>
            </a:r>
            <a:r>
              <a:rPr lang="en-CA" dirty="0"/>
              <a:t> </a:t>
            </a:r>
            <a:r>
              <a:rPr lang="en-CA" dirty="0">
                <a:solidFill>
                  <a:srgbClr val="0000FF"/>
                </a:solidFill>
              </a:rPr>
              <a:t> </a:t>
            </a:r>
          </a:p>
        </p:txBody>
      </p:sp>
      <p:sp>
        <p:nvSpPr>
          <p:cNvPr id="6" name="Title 5">
            <a:extLst>
              <a:ext uri="{FF2B5EF4-FFF2-40B4-BE49-F238E27FC236}">
                <a16:creationId xmlns:a16="http://schemas.microsoft.com/office/drawing/2014/main" id="{E733CCA2-EE63-4FE4-8D6C-654EB928963C}"/>
              </a:ext>
            </a:extLst>
          </p:cNvPr>
          <p:cNvSpPr>
            <a:spLocks noGrp="1"/>
          </p:cNvSpPr>
          <p:nvPr>
            <p:ph type="title"/>
          </p:nvPr>
        </p:nvSpPr>
        <p:spPr>
          <a:xfrm>
            <a:off x="2495600" y="364530"/>
            <a:ext cx="8030766" cy="741164"/>
          </a:xfrm>
        </p:spPr>
        <p:txBody>
          <a:bodyPr/>
          <a:lstStyle/>
          <a:p>
            <a:pPr algn="ctr"/>
            <a:r>
              <a:rPr lang="en-US" sz="2800" dirty="0"/>
              <a:t>EWG Acknowledgment and Contact</a:t>
            </a:r>
          </a:p>
        </p:txBody>
      </p:sp>
    </p:spTree>
    <p:extLst>
      <p:ext uri="{BB962C8B-B14F-4D97-AF65-F5344CB8AC3E}">
        <p14:creationId xmlns:p14="http://schemas.microsoft.com/office/powerpoint/2010/main" val="2320387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863752" y="332656"/>
            <a:ext cx="6242183" cy="741164"/>
          </a:xfrm>
        </p:spPr>
        <p:txBody>
          <a:bodyPr/>
          <a:lstStyle/>
          <a:p>
            <a:r>
              <a:rPr lang="en-US" sz="3200" dirty="0">
                <a:ea typeface="+mj-lt"/>
                <a:cs typeface="+mj-lt"/>
              </a:rPr>
              <a:t>Agenda</a:t>
            </a:r>
            <a:endParaRPr lang="en-US" sz="2400"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479376" y="1363201"/>
            <a:ext cx="11593288" cy="5162143"/>
          </a:xfrm>
        </p:spPr>
        <p:txBody>
          <a:bodyPr/>
          <a:lstStyle/>
          <a:p>
            <a:pPr marL="0" indent="0">
              <a:buNone/>
            </a:pPr>
            <a:r>
              <a:rPr lang="en-US" sz="2250" dirty="0">
                <a:solidFill>
                  <a:srgbClr val="0070C0"/>
                </a:solidFill>
                <a:ea typeface="+mn-lt"/>
                <a:cs typeface="+mn-lt"/>
              </a:rPr>
              <a:t>This training material is designed to help one learn about:</a:t>
            </a:r>
          </a:p>
          <a:p>
            <a:pPr>
              <a:buFont typeface="Wingdings" panose="05000000000000000000" pitchFamily="2" charset="2"/>
              <a:buChar char="Ø"/>
            </a:pPr>
            <a:r>
              <a:rPr lang="en-US" sz="2100" b="0" dirty="0">
                <a:ea typeface="+mn-lt"/>
                <a:cs typeface="+mn-lt"/>
              </a:rPr>
              <a:t>The 2023 revision to ICH Q9 which replaced “Risk Identification” with “Hazard Identification”.</a:t>
            </a:r>
          </a:p>
          <a:p>
            <a:pPr>
              <a:buFont typeface="Wingdings" panose="05000000000000000000" pitchFamily="2" charset="2"/>
              <a:buChar char="Ø"/>
            </a:pPr>
            <a:r>
              <a:rPr lang="en-US" sz="2100" b="0" dirty="0">
                <a:ea typeface="+mn-lt"/>
                <a:cs typeface="+mn-lt"/>
              </a:rPr>
              <a:t>How hazards and risks differ from each other. </a:t>
            </a:r>
            <a:endParaRPr lang="en-GB" sz="2100" dirty="0"/>
          </a:p>
          <a:p>
            <a:pPr>
              <a:buFont typeface="Wingdings" panose="05000000000000000000" pitchFamily="2" charset="2"/>
              <a:buChar char="Ø"/>
            </a:pPr>
            <a:r>
              <a:rPr lang="en-US" sz="2100" b="0" dirty="0">
                <a:ea typeface="+mn-lt"/>
                <a:cs typeface="+mn-lt"/>
              </a:rPr>
              <a:t>How hazards may be identified and documented, and why doing this step first during the risk assessment process is essential to ensure effective Quality Risk Management process.</a:t>
            </a:r>
            <a:r>
              <a:rPr lang="en-GB" sz="2100" b="0" dirty="0">
                <a:ea typeface="+mn-lt"/>
                <a:cs typeface="+mn-lt"/>
              </a:rPr>
              <a:t> </a:t>
            </a:r>
            <a:endParaRPr lang="en-GB" sz="2100" dirty="0"/>
          </a:p>
          <a:p>
            <a:pPr>
              <a:buFont typeface="Wingdings" panose="05000000000000000000" pitchFamily="2" charset="2"/>
              <a:buChar char="Ø"/>
            </a:pPr>
            <a:r>
              <a:rPr lang="en-GB" sz="2100" b="0" dirty="0">
                <a:ea typeface="+mn-lt"/>
                <a:cs typeface="+mn-lt"/>
              </a:rPr>
              <a:t>How hazards, hazardous situations and failure modes are linked.</a:t>
            </a:r>
          </a:p>
          <a:p>
            <a:pPr>
              <a:buFont typeface="Wingdings" panose="05000000000000000000" pitchFamily="2" charset="2"/>
              <a:buChar char="Ø"/>
            </a:pPr>
            <a:r>
              <a:rPr lang="en-GB" sz="2100" b="0" dirty="0">
                <a:ea typeface="+mn-lt"/>
                <a:cs typeface="+mn-lt"/>
              </a:rPr>
              <a:t>A case study illustrating </a:t>
            </a:r>
            <a:r>
              <a:rPr lang="en-US" sz="2100" b="0" dirty="0">
                <a:ea typeface="+mn-lt"/>
                <a:cs typeface="+mn-lt"/>
              </a:rPr>
              <a:t>decision making in relation to which hazards to be assessed via risk assessment activities</a:t>
            </a:r>
          </a:p>
          <a:p>
            <a:pPr>
              <a:buFont typeface="Wingdings"/>
              <a:buChar char="Ø"/>
            </a:pPr>
            <a:r>
              <a:rPr lang="en-US" sz="2100" b="0" dirty="0">
                <a:ea typeface="+mn-lt"/>
                <a:cs typeface="+mn-lt"/>
              </a:rPr>
              <a:t>There are also key take-home points.</a:t>
            </a:r>
          </a:p>
          <a:p>
            <a:pPr marL="0" indent="0">
              <a:buNone/>
            </a:pPr>
            <a:endParaRPr lang="en-US" sz="800" b="0" dirty="0">
              <a:ea typeface="+mn-lt"/>
              <a:cs typeface="+mn-lt"/>
            </a:endParaRPr>
          </a:p>
          <a:p>
            <a:pPr marL="0" indent="0" rtl="0" fontAlgn="base">
              <a:buNone/>
            </a:pPr>
            <a:r>
              <a:rPr lang="en-US" sz="2100" b="0" dirty="0">
                <a:solidFill>
                  <a:srgbClr val="002060"/>
                </a:solidFill>
              </a:rPr>
              <a:t>​</a:t>
            </a:r>
          </a:p>
          <a:p>
            <a:pPr marL="0" indent="0">
              <a:buNone/>
            </a:pPr>
            <a:endParaRPr lang="it-IT" sz="1500" dirty="0"/>
          </a:p>
        </p:txBody>
      </p:sp>
      <p:sp>
        <p:nvSpPr>
          <p:cNvPr id="4" name="TextBox 1">
            <a:extLst>
              <a:ext uri="{FF2B5EF4-FFF2-40B4-BE49-F238E27FC236}">
                <a16:creationId xmlns:a16="http://schemas.microsoft.com/office/drawing/2014/main" id="{05F806AA-BFC0-017E-FC7D-7E2FAF333469}"/>
              </a:ext>
            </a:extLst>
          </p:cNvPr>
          <p:cNvSpPr txBox="1"/>
          <p:nvPr/>
        </p:nvSpPr>
        <p:spPr bwMode="auto">
          <a:xfrm>
            <a:off x="1439551" y="5779733"/>
            <a:ext cx="8690455" cy="570114"/>
          </a:xfrm>
          <a:prstGeom prst="rect">
            <a:avLst/>
          </a:prstGeom>
          <a:noFill/>
          <a:ln w="19050">
            <a:solidFill>
              <a:schemeClr val="accent2"/>
            </a:solidFill>
            <a:round/>
            <a:headEnd/>
            <a:tailEnd/>
          </a:ln>
        </p:spPr>
        <p:txBody>
          <a:bodyPr rot="0" spcFirstLastPara="0" vert="horz" wrap="square" lIns="90000" tIns="92880" rIns="90000" bIns="45000" numCol="1" spcCol="0" rtlCol="0" fromWordArt="0" anchor="t" anchorCtr="0" forceAA="0" compatLnSpc="1">
            <a:prstTxWarp prst="textNoShape">
              <a:avLst/>
            </a:prstTxWarp>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marL="342900" indent="-342900" algn="ctr">
              <a:lnSpc>
                <a:spcPct val="100000"/>
              </a:lnSpc>
              <a:buNone/>
            </a:pPr>
            <a:r>
              <a:rPr lang="en-US" sz="1400" i="1" dirty="0">
                <a:solidFill>
                  <a:schemeClr val="tx1"/>
                </a:solidFill>
              </a:rPr>
              <a:t>* Note: </a:t>
            </a:r>
            <a:r>
              <a:rPr lang="en-US" sz="1400" b="0" i="1" dirty="0">
                <a:solidFill>
                  <a:schemeClr val="tx1"/>
                </a:solidFill>
              </a:rPr>
              <a:t>Specific information in relation to the identification of Failure Modes is given in Part II of this presentation -  ‘Considerations in relation to Failure Modes in the Pharmaceutical Environment’</a:t>
            </a:r>
            <a:endParaRPr lang="en-IE" sz="1400" b="0" i="1" dirty="0">
              <a:solidFill>
                <a:schemeClr val="tx1"/>
              </a:solidFill>
              <a:ea typeface="+mn-lt"/>
              <a:cs typeface="+mn-lt"/>
            </a:endParaRPr>
          </a:p>
        </p:txBody>
      </p:sp>
    </p:spTree>
    <p:extLst>
      <p:ext uri="{BB962C8B-B14F-4D97-AF65-F5344CB8AC3E}">
        <p14:creationId xmlns:p14="http://schemas.microsoft.com/office/powerpoint/2010/main" val="2522918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AADF33-7002-DB40-4703-0F8793A56DB3}"/>
              </a:ext>
            </a:extLst>
          </p:cNvPr>
          <p:cNvSpPr>
            <a:spLocks noGrp="1"/>
          </p:cNvSpPr>
          <p:nvPr>
            <p:ph idx="1"/>
          </p:nvPr>
        </p:nvSpPr>
        <p:spPr>
          <a:xfrm>
            <a:off x="119336" y="1048235"/>
            <a:ext cx="11479829" cy="5074549"/>
          </a:xfrm>
        </p:spPr>
        <p:txBody>
          <a:bodyPr/>
          <a:lstStyle/>
          <a:p>
            <a:pPr marL="742950" lvl="1" indent="0">
              <a:lnSpc>
                <a:spcPct val="150000"/>
              </a:lnSpc>
              <a:buNone/>
            </a:pPr>
            <a:r>
              <a:rPr lang="en-US" sz="1800" b="1" dirty="0">
                <a:solidFill>
                  <a:srgbClr val="0070C0"/>
                </a:solidFill>
                <a:ea typeface="+mn-lt"/>
                <a:cs typeface="+mn-lt"/>
              </a:rPr>
              <a:t>Question: </a:t>
            </a:r>
            <a:endParaRPr lang="en-US" sz="1800" dirty="0">
              <a:solidFill>
                <a:srgbClr val="0070C0"/>
              </a:solidFill>
              <a:ea typeface="+mn-lt"/>
              <a:cs typeface="+mn-lt"/>
            </a:endParaRPr>
          </a:p>
          <a:p>
            <a:pPr marL="342900" lvl="1" indent="0">
              <a:lnSpc>
                <a:spcPct val="150000"/>
              </a:lnSpc>
              <a:buNone/>
            </a:pPr>
            <a:r>
              <a:rPr lang="en-US" sz="1600" i="1" dirty="0">
                <a:solidFill>
                  <a:schemeClr val="accent4"/>
                </a:solidFill>
                <a:ea typeface="+mn-lt"/>
                <a:cs typeface="+mn-lt"/>
              </a:rPr>
              <a:t>The original version of ICH Q9 already referred to the identification of hazards in Section 4.3, ‘Risk Assessment’. Why then was the terminology revised in ICH Q9(R1) (1), from ‘Risk Identification’ to ‘Hazard Identification’? </a:t>
            </a:r>
            <a:endParaRPr lang="en-US" sz="1600" i="1" dirty="0">
              <a:solidFill>
                <a:schemeClr val="accent4"/>
              </a:solidFill>
              <a:cs typeface="Arial"/>
            </a:endParaRPr>
          </a:p>
          <a:p>
            <a:pPr marL="742950" lvl="1" indent="0">
              <a:lnSpc>
                <a:spcPct val="150000"/>
              </a:lnSpc>
              <a:buNone/>
            </a:pPr>
            <a:r>
              <a:rPr lang="en-US" sz="1800" b="1" dirty="0">
                <a:solidFill>
                  <a:srgbClr val="0070C0"/>
                </a:solidFill>
                <a:ea typeface="+mn-lt"/>
                <a:cs typeface="+mn-lt"/>
              </a:rPr>
              <a:t>Answer</a:t>
            </a:r>
            <a:r>
              <a:rPr lang="en-US" sz="1800" dirty="0">
                <a:solidFill>
                  <a:srgbClr val="0070C0"/>
                </a:solidFill>
                <a:ea typeface="+mn-lt"/>
                <a:cs typeface="+mn-lt"/>
              </a:rPr>
              <a:t>:</a:t>
            </a:r>
            <a:endParaRPr lang="en-IE" sz="1800" dirty="0">
              <a:solidFill>
                <a:srgbClr val="0070C0"/>
              </a:solidFill>
              <a:ea typeface="+mn-lt"/>
              <a:cs typeface="Lucida Sans Unicode"/>
            </a:endParaRPr>
          </a:p>
          <a:p>
            <a:pPr marL="342900" indent="-342900">
              <a:lnSpc>
                <a:spcPct val="150000"/>
              </a:lnSpc>
              <a:buNone/>
            </a:pPr>
            <a:r>
              <a:rPr lang="en-IE" sz="1600" b="0" dirty="0">
                <a:solidFill>
                  <a:srgbClr val="FF0000"/>
                </a:solidFill>
                <a:ea typeface="+mn-lt"/>
                <a:cs typeface="+mn-lt"/>
              </a:rPr>
              <a:t>     </a:t>
            </a:r>
            <a:r>
              <a:rPr lang="en-IE" sz="1600" dirty="0">
                <a:solidFill>
                  <a:schemeClr val="accent4"/>
                </a:solidFill>
                <a:ea typeface="+mn-lt"/>
                <a:cs typeface="+mn-lt"/>
              </a:rPr>
              <a:t>This terminology change aligns with the definition of risk assessment in ICH Q9. </a:t>
            </a:r>
            <a:r>
              <a:rPr lang="en-IE" sz="1600" b="0" dirty="0">
                <a:solidFill>
                  <a:schemeClr val="accent4"/>
                </a:solidFill>
                <a:ea typeface="+mn-lt"/>
                <a:cs typeface="+mn-lt"/>
              </a:rPr>
              <a:t>It also aligns with the expectation to identify hazards to </a:t>
            </a:r>
            <a:r>
              <a:rPr lang="en-IE" sz="1600" b="0" i="1" dirty="0">
                <a:solidFill>
                  <a:schemeClr val="accent4"/>
                </a:solidFill>
                <a:ea typeface="+mn-lt"/>
                <a:cs typeface="+mn-lt"/>
              </a:rPr>
              <a:t>product quality</a:t>
            </a:r>
            <a:r>
              <a:rPr lang="en-IE" sz="1600" b="0" dirty="0">
                <a:solidFill>
                  <a:schemeClr val="accent4"/>
                </a:solidFill>
                <a:ea typeface="+mn-lt"/>
                <a:cs typeface="+mn-lt"/>
              </a:rPr>
              <a:t>* that may potentially lead to patient harm; moreover, it may improve how hazards are perceived and assessed.</a:t>
            </a:r>
            <a:endParaRPr lang="en-IE" sz="1600" dirty="0">
              <a:solidFill>
                <a:schemeClr val="accent4"/>
              </a:solidFill>
            </a:endParaRPr>
          </a:p>
          <a:p>
            <a:pPr marL="342900" indent="-342900">
              <a:lnSpc>
                <a:spcPct val="150000"/>
              </a:lnSpc>
              <a:buNone/>
            </a:pPr>
            <a:r>
              <a:rPr lang="en-IE" sz="1600" b="0" dirty="0">
                <a:solidFill>
                  <a:schemeClr val="accent4"/>
                </a:solidFill>
                <a:ea typeface="+mn-lt"/>
                <a:cs typeface="+mn-lt"/>
              </a:rPr>
              <a:t>	Risk Assessment section (4.3) in the guideline correctly referred to the identification of hazards. However, another part of that same section, which also referred to the identification of hazards, was incorrectly titled </a:t>
            </a:r>
            <a:r>
              <a:rPr lang="en-IE" sz="1600" b="0" i="1" u="sng" dirty="0">
                <a:solidFill>
                  <a:schemeClr val="accent4"/>
                </a:solidFill>
                <a:ea typeface="+mn-lt"/>
                <a:cs typeface="+mn-lt"/>
              </a:rPr>
              <a:t>Risk Identification</a:t>
            </a:r>
            <a:r>
              <a:rPr lang="en-IE" sz="1600" b="0" dirty="0">
                <a:solidFill>
                  <a:schemeClr val="accent4"/>
                </a:solidFill>
                <a:ea typeface="+mn-lt"/>
                <a:cs typeface="+mn-lt"/>
              </a:rPr>
              <a:t>. In addition, the Figure 1 schematic of the QRM process in the same section of the guideline referred to </a:t>
            </a:r>
            <a:r>
              <a:rPr lang="en-IE" sz="1600" b="0" i="1" dirty="0">
                <a:solidFill>
                  <a:schemeClr val="accent4"/>
                </a:solidFill>
                <a:ea typeface="+mn-lt"/>
                <a:cs typeface="+mn-lt"/>
              </a:rPr>
              <a:t>Risk Identification </a:t>
            </a:r>
            <a:r>
              <a:rPr lang="en-IE" sz="1600" b="0" dirty="0">
                <a:solidFill>
                  <a:schemeClr val="accent4"/>
                </a:solidFill>
                <a:ea typeface="+mn-lt"/>
                <a:cs typeface="+mn-lt"/>
              </a:rPr>
              <a:t>and not </a:t>
            </a:r>
            <a:r>
              <a:rPr lang="en-IE" sz="1600" b="0" i="1" dirty="0">
                <a:solidFill>
                  <a:schemeClr val="accent4"/>
                </a:solidFill>
                <a:ea typeface="+mn-lt"/>
                <a:cs typeface="+mn-lt"/>
              </a:rPr>
              <a:t>Hazard Identification</a:t>
            </a:r>
            <a:r>
              <a:rPr lang="en-IE" sz="1600" b="0" dirty="0">
                <a:solidFill>
                  <a:schemeClr val="accent4"/>
                </a:solidFill>
                <a:ea typeface="+mn-lt"/>
                <a:cs typeface="+mn-lt"/>
              </a:rPr>
              <a:t>. This was incorrect, and therefore the terminology was changed to refer only to the identification of hazards, not to the identification of risks. (2)</a:t>
            </a:r>
            <a:endParaRPr lang="en-IE" sz="1650" dirty="0">
              <a:cs typeface="Arial"/>
            </a:endParaRPr>
          </a:p>
        </p:txBody>
      </p:sp>
      <p:sp>
        <p:nvSpPr>
          <p:cNvPr id="3" name="Title 2">
            <a:extLst>
              <a:ext uri="{FF2B5EF4-FFF2-40B4-BE49-F238E27FC236}">
                <a16:creationId xmlns:a16="http://schemas.microsoft.com/office/drawing/2014/main" id="{EBB14473-0E82-1621-B85F-6D6DE6CA5529}"/>
              </a:ext>
            </a:extLst>
          </p:cNvPr>
          <p:cNvSpPr>
            <a:spLocks noGrp="1"/>
          </p:cNvSpPr>
          <p:nvPr>
            <p:ph type="title"/>
          </p:nvPr>
        </p:nvSpPr>
        <p:spPr>
          <a:xfrm>
            <a:off x="3359696" y="362410"/>
            <a:ext cx="7416824" cy="745611"/>
          </a:xfrm>
        </p:spPr>
        <p:txBody>
          <a:bodyPr/>
          <a:lstStyle/>
          <a:p>
            <a:br>
              <a:rPr lang="en-US" sz="2800" dirty="0"/>
            </a:br>
            <a:r>
              <a:rPr lang="en-US" sz="3200" dirty="0"/>
              <a:t>B</a:t>
            </a:r>
            <a:r>
              <a:rPr lang="en-US" sz="3200" dirty="0">
                <a:ea typeface="+mj-lt"/>
                <a:cs typeface="+mj-lt"/>
              </a:rPr>
              <a:t>ackground to the Hazard ID Revision</a:t>
            </a:r>
            <a:br>
              <a:rPr lang="en-US" sz="2800" dirty="0">
                <a:ea typeface="+mj-lt"/>
                <a:cs typeface="+mj-lt"/>
              </a:rPr>
            </a:br>
            <a:r>
              <a:rPr lang="en-US" sz="2800" dirty="0">
                <a:ea typeface="+mj-lt"/>
                <a:cs typeface="+mj-lt"/>
              </a:rPr>
              <a:t> </a:t>
            </a:r>
          </a:p>
        </p:txBody>
      </p:sp>
      <p:sp>
        <p:nvSpPr>
          <p:cNvPr id="4" name="TextBox 3">
            <a:extLst>
              <a:ext uri="{FF2B5EF4-FFF2-40B4-BE49-F238E27FC236}">
                <a16:creationId xmlns:a16="http://schemas.microsoft.com/office/drawing/2014/main" id="{BB2B72AE-8E9D-1F9D-5606-6F090BED43FC}"/>
              </a:ext>
            </a:extLst>
          </p:cNvPr>
          <p:cNvSpPr txBox="1"/>
          <p:nvPr/>
        </p:nvSpPr>
        <p:spPr bwMode="auto">
          <a:xfrm>
            <a:off x="2030214" y="6122784"/>
            <a:ext cx="169664" cy="339328"/>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gn="l">
              <a:lnSpc>
                <a:spcPct val="81000"/>
              </a:lnSpc>
              <a:tabLst>
                <a:tab pos="678656" algn="l"/>
                <a:tab pos="1357313" algn="l"/>
                <a:tab pos="2035969" algn="l"/>
                <a:tab pos="2714625" algn="l"/>
                <a:tab pos="3393281" algn="l"/>
                <a:tab pos="4071938" algn="l"/>
                <a:tab pos="4750594" algn="l"/>
                <a:tab pos="5429250" algn="l"/>
              </a:tabLst>
            </a:pPr>
            <a:endParaRPr lang="en-US" sz="1875" dirty="0">
              <a:solidFill>
                <a:srgbClr val="4C4C4C"/>
              </a:solidFill>
              <a:latin typeface="Candara" pitchFamily="32" charset="0"/>
            </a:endParaRPr>
          </a:p>
        </p:txBody>
      </p:sp>
      <p:sp>
        <p:nvSpPr>
          <p:cNvPr id="5" name="TextBox 1">
            <a:extLst>
              <a:ext uri="{FF2B5EF4-FFF2-40B4-BE49-F238E27FC236}">
                <a16:creationId xmlns:a16="http://schemas.microsoft.com/office/drawing/2014/main" id="{1C80F83B-E521-D7ED-1E1D-F01DE2E11B82}"/>
              </a:ext>
            </a:extLst>
          </p:cNvPr>
          <p:cNvSpPr txBox="1"/>
          <p:nvPr/>
        </p:nvSpPr>
        <p:spPr bwMode="auto">
          <a:xfrm>
            <a:off x="2855640" y="6021288"/>
            <a:ext cx="6696744" cy="570114"/>
          </a:xfrm>
          <a:prstGeom prst="rect">
            <a:avLst/>
          </a:prstGeom>
          <a:noFill/>
          <a:ln w="19050">
            <a:solidFill>
              <a:schemeClr val="accent2"/>
            </a:solidFill>
            <a:round/>
            <a:headEnd/>
            <a:tailEnd/>
          </a:ln>
        </p:spPr>
        <p:txBody>
          <a:bodyPr rot="0" spcFirstLastPara="0" vert="horz" wrap="square" lIns="90000" tIns="92880" rIns="90000" bIns="45000" numCol="1" spcCol="0" rtlCol="0" fromWordArt="0" anchor="t" anchorCtr="0" forceAA="0" compatLnSpc="1">
            <a:prstTxWarp prst="textNoShape">
              <a:avLst/>
            </a:prstTxWarp>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marL="342900" indent="-342900" algn="ctr">
              <a:lnSpc>
                <a:spcPct val="100000"/>
              </a:lnSpc>
              <a:buNone/>
            </a:pPr>
            <a:r>
              <a:rPr lang="en-US" sz="1400" i="1" dirty="0">
                <a:solidFill>
                  <a:schemeClr val="tx1"/>
                </a:solidFill>
              </a:rPr>
              <a:t>* Note: </a:t>
            </a:r>
            <a:r>
              <a:rPr lang="en-US" sz="1400" b="0" i="1" dirty="0">
                <a:solidFill>
                  <a:schemeClr val="tx1"/>
                </a:solidFill>
              </a:rPr>
              <a:t>In line with ICH Q9(R1), the references in this training material to impact to product quality are understood to also include impact to product availability.</a:t>
            </a:r>
            <a:endParaRPr lang="en-IE" sz="1400" b="0" i="1" dirty="0">
              <a:solidFill>
                <a:schemeClr val="tx1"/>
              </a:solidFill>
              <a:ea typeface="+mn-lt"/>
              <a:cs typeface="+mn-lt"/>
            </a:endParaRPr>
          </a:p>
        </p:txBody>
      </p:sp>
    </p:spTree>
    <p:extLst>
      <p:ext uri="{BB962C8B-B14F-4D97-AF65-F5344CB8AC3E}">
        <p14:creationId xmlns:p14="http://schemas.microsoft.com/office/powerpoint/2010/main" val="2047270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Diagram, schematic&#10;&#10;Description automatically generated">
            <a:extLst>
              <a:ext uri="{FF2B5EF4-FFF2-40B4-BE49-F238E27FC236}">
                <a16:creationId xmlns:a16="http://schemas.microsoft.com/office/drawing/2014/main" id="{1EE7870E-E4C6-FFC3-9FD6-0D469C7D32A0}"/>
              </a:ext>
            </a:extLst>
          </p:cNvPr>
          <p:cNvPicPr>
            <a:picLocks noChangeAspect="1"/>
          </p:cNvPicPr>
          <p:nvPr/>
        </p:nvPicPr>
        <p:blipFill>
          <a:blip r:embed="rId3"/>
          <a:stretch>
            <a:fillRect/>
          </a:stretch>
        </p:blipFill>
        <p:spPr>
          <a:xfrm>
            <a:off x="1343472" y="2526838"/>
            <a:ext cx="4116790" cy="4142522"/>
          </a:xfrm>
          <a:prstGeom prst="rect">
            <a:avLst/>
          </a:prstGeom>
        </p:spPr>
      </p:pic>
      <p:pic>
        <p:nvPicPr>
          <p:cNvPr id="4" name="Picture 4" descr="Diagram, schematic&#10;&#10;Description automatically generated">
            <a:extLst>
              <a:ext uri="{FF2B5EF4-FFF2-40B4-BE49-F238E27FC236}">
                <a16:creationId xmlns:a16="http://schemas.microsoft.com/office/drawing/2014/main" id="{C5479F09-67BE-BAB4-D62F-257D925426F4}"/>
              </a:ext>
            </a:extLst>
          </p:cNvPr>
          <p:cNvPicPr>
            <a:picLocks noChangeAspect="1"/>
          </p:cNvPicPr>
          <p:nvPr/>
        </p:nvPicPr>
        <p:blipFill>
          <a:blip r:embed="rId4"/>
          <a:stretch>
            <a:fillRect/>
          </a:stretch>
        </p:blipFill>
        <p:spPr>
          <a:xfrm>
            <a:off x="7278767" y="2471731"/>
            <a:ext cx="3704484" cy="4285889"/>
          </a:xfrm>
          <a:prstGeom prst="rect">
            <a:avLst/>
          </a:prstGeom>
        </p:spPr>
      </p:pic>
      <p:sp>
        <p:nvSpPr>
          <p:cNvPr id="7" name="TextBox 6">
            <a:extLst>
              <a:ext uri="{FF2B5EF4-FFF2-40B4-BE49-F238E27FC236}">
                <a16:creationId xmlns:a16="http://schemas.microsoft.com/office/drawing/2014/main" id="{090A3CA6-3D58-3872-BEB5-42B1965F78BE}"/>
              </a:ext>
            </a:extLst>
          </p:cNvPr>
          <p:cNvSpPr txBox="1"/>
          <p:nvPr/>
        </p:nvSpPr>
        <p:spPr bwMode="auto">
          <a:xfrm>
            <a:off x="759578" y="1196752"/>
            <a:ext cx="10809030" cy="823536"/>
          </a:xfrm>
          <a:prstGeom prst="rect">
            <a:avLst/>
          </a:prstGeom>
          <a:noFill/>
          <a:ln w="28575">
            <a:solidFill>
              <a:schemeClr val="accent1"/>
            </a:solid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marL="285750" indent="-285750">
              <a:lnSpc>
                <a:spcPct val="150000"/>
              </a:lnSpc>
              <a:buFont typeface="Arial" panose="020B0604020202020204" pitchFamily="34" charset="0"/>
              <a:buChar char="•"/>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Figure 1 (1) in the Guideline was changed as shown below – from</a:t>
            </a:r>
            <a:r>
              <a:rPr lang="en-US" sz="1600" b="0" dirty="0">
                <a:solidFill>
                  <a:srgbClr val="FF0000"/>
                </a:solidFill>
                <a:latin typeface="Arial"/>
                <a:cs typeface="Arial"/>
              </a:rPr>
              <a:t> </a:t>
            </a:r>
            <a:r>
              <a:rPr lang="en-US" sz="1600" b="0" dirty="0">
                <a:solidFill>
                  <a:schemeClr val="tx1"/>
                </a:solidFill>
                <a:latin typeface="Arial"/>
                <a:cs typeface="Arial"/>
              </a:rPr>
              <a:t>'Risk Identification' to ‘Hazard Identification' </a:t>
            </a:r>
            <a:endParaRPr lang="en-US" sz="1600" dirty="0">
              <a:solidFill>
                <a:schemeClr val="tx1"/>
              </a:solidFill>
            </a:endParaRPr>
          </a:p>
          <a:p>
            <a:pPr marL="285750" indent="-285750">
              <a:lnSpc>
                <a:spcPct val="150000"/>
              </a:lnSpc>
              <a:spcAft>
                <a:spcPts val="1200"/>
              </a:spcAft>
              <a:buFont typeface="Arial" panose="020B0604020202020204" pitchFamily="34" charset="0"/>
              <a:buChar char="•"/>
              <a:tabLst>
                <a:tab pos="678656" algn="l"/>
                <a:tab pos="1357313" algn="l"/>
                <a:tab pos="2035969" algn="l"/>
                <a:tab pos="2714625" algn="l"/>
                <a:tab pos="3393281" algn="l"/>
                <a:tab pos="4071938" algn="l"/>
                <a:tab pos="4750594" algn="l"/>
                <a:tab pos="5429250" algn="l"/>
              </a:tabLst>
            </a:pPr>
            <a:r>
              <a:rPr lang="en-US" sz="1600" b="0" dirty="0">
                <a:solidFill>
                  <a:schemeClr val="tx1"/>
                </a:solidFill>
                <a:latin typeface="Arial"/>
                <a:cs typeface="Arial"/>
              </a:rPr>
              <a:t>The revision illustrates that 'Hazard Identification' is the first step in the Risk Assessment</a:t>
            </a:r>
          </a:p>
        </p:txBody>
      </p:sp>
      <p:sp>
        <p:nvSpPr>
          <p:cNvPr id="11" name="Rectangle: Rounded Corners 10">
            <a:extLst>
              <a:ext uri="{FF2B5EF4-FFF2-40B4-BE49-F238E27FC236}">
                <a16:creationId xmlns:a16="http://schemas.microsoft.com/office/drawing/2014/main" id="{B5891092-9409-C4C7-47BF-8F9339623F5D}"/>
              </a:ext>
            </a:extLst>
          </p:cNvPr>
          <p:cNvSpPr/>
          <p:nvPr/>
        </p:nvSpPr>
        <p:spPr bwMode="auto">
          <a:xfrm>
            <a:off x="2509346" y="3210749"/>
            <a:ext cx="1505249" cy="218251"/>
          </a:xfrm>
          <a:prstGeom prst="roundRect">
            <a:avLst/>
          </a:prstGeom>
          <a:noFill/>
          <a:ln w="76200" cap="flat" cmpd="sng" algn="ctr">
            <a:solidFill>
              <a:srgbClr val="FF0000"/>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marL="0" marR="0" indent="0" algn="l" defTabSz="421184"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4875"/>
          </a:p>
        </p:txBody>
      </p:sp>
      <p:cxnSp>
        <p:nvCxnSpPr>
          <p:cNvPr id="12" name="Straight Arrow Connector 11">
            <a:extLst>
              <a:ext uri="{FF2B5EF4-FFF2-40B4-BE49-F238E27FC236}">
                <a16:creationId xmlns:a16="http://schemas.microsoft.com/office/drawing/2014/main" id="{71560FD6-317B-CB3E-2C17-8E27EF33E2CC}"/>
              </a:ext>
            </a:extLst>
          </p:cNvPr>
          <p:cNvCxnSpPr/>
          <p:nvPr/>
        </p:nvCxnSpPr>
        <p:spPr bwMode="auto">
          <a:xfrm flipV="1">
            <a:off x="3700291" y="3578512"/>
            <a:ext cx="794249" cy="6751"/>
          </a:xfrm>
          <a:prstGeom prst="straightConnector1">
            <a:avLst/>
          </a:prstGeom>
          <a:solidFill>
            <a:srgbClr val="00B8FF"/>
          </a:solidFill>
          <a:ln w="9525" cap="flat" cmpd="sng" algn="ctr">
            <a:solidFill>
              <a:schemeClr val="tx1"/>
            </a:solidFill>
            <a:prstDash val="solid"/>
            <a:round/>
            <a:headEnd type="none" w="med" len="med"/>
            <a:tailEnd type="none" w="med" len="med"/>
          </a:ln>
          <a:effectLst/>
        </p:spPr>
      </p:cxnSp>
      <p:sp>
        <p:nvSpPr>
          <p:cNvPr id="6" name="Title 2">
            <a:extLst>
              <a:ext uri="{FF2B5EF4-FFF2-40B4-BE49-F238E27FC236}">
                <a16:creationId xmlns:a16="http://schemas.microsoft.com/office/drawing/2014/main" id="{50137061-7948-6EE3-9B68-5B56772AF802}"/>
              </a:ext>
            </a:extLst>
          </p:cNvPr>
          <p:cNvSpPr>
            <a:spLocks noGrp="1"/>
          </p:cNvSpPr>
          <p:nvPr>
            <p:ph type="title"/>
          </p:nvPr>
        </p:nvSpPr>
        <p:spPr>
          <a:xfrm>
            <a:off x="3699718" y="374727"/>
            <a:ext cx="7416824" cy="741164"/>
          </a:xfrm>
        </p:spPr>
        <p:txBody>
          <a:bodyPr/>
          <a:lstStyle/>
          <a:p>
            <a:pPr algn="l"/>
            <a:r>
              <a:rPr lang="en-US" sz="3200" dirty="0"/>
              <a:t>T</a:t>
            </a:r>
            <a:r>
              <a:rPr lang="en-US" sz="3200" dirty="0">
                <a:ea typeface="+mj-lt"/>
                <a:cs typeface="+mj-lt"/>
              </a:rPr>
              <a:t>he Hazard ID Revision</a:t>
            </a:r>
          </a:p>
        </p:txBody>
      </p:sp>
      <p:sp>
        <p:nvSpPr>
          <p:cNvPr id="9" name="Rectangle: Rounded Corners 8">
            <a:extLst>
              <a:ext uri="{FF2B5EF4-FFF2-40B4-BE49-F238E27FC236}">
                <a16:creationId xmlns:a16="http://schemas.microsoft.com/office/drawing/2014/main" id="{506E0895-38F4-1CBF-7442-5E86898D8E2E}"/>
              </a:ext>
            </a:extLst>
          </p:cNvPr>
          <p:cNvSpPr/>
          <p:nvPr/>
        </p:nvSpPr>
        <p:spPr bwMode="auto">
          <a:xfrm>
            <a:off x="8237655" y="3126418"/>
            <a:ext cx="1551712" cy="246129"/>
          </a:xfrm>
          <a:prstGeom prst="roundRect">
            <a:avLst/>
          </a:prstGeom>
          <a:noFill/>
          <a:ln w="76200" cap="flat" cmpd="sng" algn="ctr">
            <a:solidFill>
              <a:srgbClr val="0000FF"/>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marL="0" marR="0" indent="0" algn="l" defTabSz="421184"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4875"/>
          </a:p>
        </p:txBody>
      </p:sp>
      <p:sp>
        <p:nvSpPr>
          <p:cNvPr id="13" name="Arrow: Right 12">
            <a:extLst>
              <a:ext uri="{FF2B5EF4-FFF2-40B4-BE49-F238E27FC236}">
                <a16:creationId xmlns:a16="http://schemas.microsoft.com/office/drawing/2014/main" id="{09B4F083-3AD0-594E-A351-107F9A27C06A}"/>
              </a:ext>
            </a:extLst>
          </p:cNvPr>
          <p:cNvSpPr/>
          <p:nvPr/>
        </p:nvSpPr>
        <p:spPr bwMode="auto">
          <a:xfrm>
            <a:off x="5981946" y="4360924"/>
            <a:ext cx="869231" cy="379359"/>
          </a:xfrm>
          <a:prstGeom prst="rightArrow">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3" name="TextBox 2">
            <a:extLst>
              <a:ext uri="{FF2B5EF4-FFF2-40B4-BE49-F238E27FC236}">
                <a16:creationId xmlns:a16="http://schemas.microsoft.com/office/drawing/2014/main" id="{061EDF37-E163-8A8B-D4BF-0E720642A86E}"/>
              </a:ext>
            </a:extLst>
          </p:cNvPr>
          <p:cNvSpPr txBox="1"/>
          <p:nvPr/>
        </p:nvSpPr>
        <p:spPr bwMode="auto">
          <a:xfrm>
            <a:off x="2855640" y="2139763"/>
            <a:ext cx="844078" cy="444888"/>
          </a:xfrm>
          <a:prstGeom prst="rect">
            <a:avLst/>
          </a:prstGeom>
          <a:noFill/>
          <a:ln w="9525">
            <a:noFill/>
            <a:round/>
            <a:headEnd/>
            <a:tailEnd/>
          </a:ln>
        </p:spPr>
        <p:txBody>
          <a:bodyPr wrap="square" lIns="90000" tIns="92880" rIns="90000" bIns="45000" rtlCol="0" anchor="t">
            <a:spAutoFit/>
          </a:bodyPr>
          <a:lstStyle/>
          <a:p>
            <a:pPr>
              <a:lnSpc>
                <a:spcPct val="81000"/>
              </a:lnSpc>
              <a:tabLst>
                <a:tab pos="723900" algn="l"/>
                <a:tab pos="1447800" algn="l"/>
                <a:tab pos="2171700" algn="l"/>
                <a:tab pos="2895600" algn="l"/>
                <a:tab pos="3619500" algn="l"/>
                <a:tab pos="4343400" algn="l"/>
                <a:tab pos="5067300" algn="l"/>
                <a:tab pos="5791200" algn="l"/>
              </a:tabLst>
            </a:pPr>
            <a:r>
              <a:rPr lang="en-GB" sz="2400" i="1" dirty="0">
                <a:solidFill>
                  <a:srgbClr val="0099CC"/>
                </a:solidFill>
                <a:latin typeface="Candara"/>
                <a:cs typeface="Lucida Sans Unicode"/>
              </a:rPr>
              <a:t>OLD</a:t>
            </a:r>
          </a:p>
        </p:txBody>
      </p:sp>
      <p:sp>
        <p:nvSpPr>
          <p:cNvPr id="5" name="TextBox 4">
            <a:extLst>
              <a:ext uri="{FF2B5EF4-FFF2-40B4-BE49-F238E27FC236}">
                <a16:creationId xmlns:a16="http://schemas.microsoft.com/office/drawing/2014/main" id="{F943C3F1-DA08-6B63-4652-844DEB90D928}"/>
              </a:ext>
            </a:extLst>
          </p:cNvPr>
          <p:cNvSpPr txBox="1"/>
          <p:nvPr/>
        </p:nvSpPr>
        <p:spPr bwMode="auto">
          <a:xfrm>
            <a:off x="8544272" y="2121520"/>
            <a:ext cx="844078" cy="444888"/>
          </a:xfrm>
          <a:prstGeom prst="rect">
            <a:avLst/>
          </a:prstGeom>
          <a:noFill/>
          <a:ln w="9525">
            <a:noFill/>
            <a:round/>
            <a:headEnd/>
            <a:tailEnd/>
          </a:ln>
        </p:spPr>
        <p:txBody>
          <a:bodyPr wrap="square" lIns="90000" tIns="92880" rIns="90000" bIns="45000" rtlCol="0" anchor="t">
            <a:spAutoFit/>
          </a:bodyPr>
          <a:lstStyle/>
          <a:p>
            <a:pPr>
              <a:lnSpc>
                <a:spcPct val="81000"/>
              </a:lnSpc>
              <a:tabLst>
                <a:tab pos="723900" algn="l"/>
                <a:tab pos="1447800" algn="l"/>
                <a:tab pos="2171700" algn="l"/>
                <a:tab pos="2895600" algn="l"/>
                <a:tab pos="3619500" algn="l"/>
                <a:tab pos="4343400" algn="l"/>
                <a:tab pos="5067300" algn="l"/>
                <a:tab pos="5791200" algn="l"/>
              </a:tabLst>
            </a:pPr>
            <a:r>
              <a:rPr lang="en-GB" sz="2400" i="1" dirty="0">
                <a:solidFill>
                  <a:srgbClr val="0099CC"/>
                </a:solidFill>
                <a:latin typeface="Candara"/>
                <a:cs typeface="Lucida Sans Unicode"/>
              </a:rPr>
              <a:t>NEW</a:t>
            </a:r>
          </a:p>
        </p:txBody>
      </p:sp>
    </p:spTree>
    <p:extLst>
      <p:ext uri="{BB962C8B-B14F-4D97-AF65-F5344CB8AC3E}">
        <p14:creationId xmlns:p14="http://schemas.microsoft.com/office/powerpoint/2010/main" val="2412691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D8B9847-9D63-4EE5-3AF0-4076E0B6127B}"/>
              </a:ext>
            </a:extLst>
          </p:cNvPr>
          <p:cNvSpPr/>
          <p:nvPr/>
        </p:nvSpPr>
        <p:spPr bwMode="auto">
          <a:xfrm>
            <a:off x="1254971" y="2620320"/>
            <a:ext cx="6032301" cy="2369157"/>
          </a:xfrm>
          <a:prstGeom prst="rect">
            <a:avLst/>
          </a:prstGeom>
          <a:solidFill>
            <a:schemeClr val="bg1">
              <a:alpha val="27710"/>
            </a:schemeClr>
          </a:solidFill>
          <a:ln w="2857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dirty="0">
              <a:ln>
                <a:noFill/>
              </a:ln>
              <a:solidFill>
                <a:schemeClr val="bg1"/>
              </a:solidFill>
              <a:effectLst/>
              <a:latin typeface="Arial" charset="0"/>
              <a:cs typeface="Lucida Sans Unicode" charset="0"/>
            </a:endParaRP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dirty="0"/>
          </a:p>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5200" b="1" i="0" u="none" strike="noStrike" cap="none" normalizeH="0" baseline="0" dirty="0">
              <a:ln>
                <a:noFill/>
              </a:ln>
              <a:solidFill>
                <a:schemeClr val="bg1"/>
              </a:solidFill>
              <a:effectLst/>
              <a:latin typeface="Arial" charset="0"/>
              <a:cs typeface="Lucida Sans Unicode" charset="0"/>
            </a:endParaRPr>
          </a:p>
        </p:txBody>
      </p:sp>
      <p:sp>
        <p:nvSpPr>
          <p:cNvPr id="2" name="Title 1"/>
          <p:cNvSpPr>
            <a:spLocks noGrp="1"/>
          </p:cNvSpPr>
          <p:nvPr>
            <p:ph type="title"/>
          </p:nvPr>
        </p:nvSpPr>
        <p:spPr>
          <a:xfrm>
            <a:off x="3839071" y="398587"/>
            <a:ext cx="8352929" cy="720080"/>
          </a:xfrm>
        </p:spPr>
        <p:txBody>
          <a:bodyPr/>
          <a:lstStyle/>
          <a:p>
            <a:pPr algn="l"/>
            <a:r>
              <a:rPr lang="en-US" sz="3200" dirty="0">
                <a:ea typeface="+mj-lt"/>
                <a:cs typeface="+mj-lt"/>
              </a:rPr>
              <a:t>Hazards and Risks Are Not the Same</a:t>
            </a:r>
            <a:endParaRPr lang="en-US" sz="3200" dirty="0">
              <a:solidFill>
                <a:srgbClr val="FF0000"/>
              </a:solidFill>
            </a:endParaRPr>
          </a:p>
        </p:txBody>
      </p:sp>
      <p:sp>
        <p:nvSpPr>
          <p:cNvPr id="5" name="TextBox 4">
            <a:extLst>
              <a:ext uri="{FF2B5EF4-FFF2-40B4-BE49-F238E27FC236}">
                <a16:creationId xmlns:a16="http://schemas.microsoft.com/office/drawing/2014/main" id="{D40F65AC-A79D-904F-C098-B1C8AFE05F8A}"/>
              </a:ext>
            </a:extLst>
          </p:cNvPr>
          <p:cNvSpPr txBox="1"/>
          <p:nvPr/>
        </p:nvSpPr>
        <p:spPr bwMode="auto">
          <a:xfrm>
            <a:off x="5122125" y="5767795"/>
            <a:ext cx="5535084" cy="417083"/>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endParaRPr lang="en-US" sz="2250" dirty="0">
              <a:solidFill>
                <a:srgbClr val="4C4C4C"/>
              </a:solidFill>
              <a:highlight>
                <a:srgbClr val="FFFF00"/>
              </a:highlight>
              <a:latin typeface="Candara"/>
              <a:cs typeface="Lucida Sans Unicode"/>
            </a:endParaRPr>
          </a:p>
        </p:txBody>
      </p:sp>
      <p:sp>
        <p:nvSpPr>
          <p:cNvPr id="8" name="Pentagon 7">
            <a:extLst>
              <a:ext uri="{FF2B5EF4-FFF2-40B4-BE49-F238E27FC236}">
                <a16:creationId xmlns:a16="http://schemas.microsoft.com/office/drawing/2014/main" id="{EC30D527-2185-7C89-31D1-68954A2D9972}"/>
              </a:ext>
            </a:extLst>
          </p:cNvPr>
          <p:cNvSpPr/>
          <p:nvPr/>
        </p:nvSpPr>
        <p:spPr bwMode="auto">
          <a:xfrm>
            <a:off x="2019859" y="3034200"/>
            <a:ext cx="1843893" cy="607474"/>
          </a:xfrm>
          <a:prstGeom prst="homePlat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1" i="0" u="none" strike="noStrike" cap="none" normalizeH="0" baseline="0" dirty="0">
                <a:ln>
                  <a:noFill/>
                </a:ln>
                <a:solidFill>
                  <a:schemeClr val="bg1"/>
                </a:solidFill>
                <a:effectLst/>
                <a:latin typeface="Arial" charset="0"/>
                <a:cs typeface="Lucida Sans Unicode" charset="0"/>
              </a:rPr>
              <a:t>Hazard </a:t>
            </a:r>
          </a:p>
        </p:txBody>
      </p:sp>
      <p:sp>
        <p:nvSpPr>
          <p:cNvPr id="10" name="TextBox 9">
            <a:extLst>
              <a:ext uri="{FF2B5EF4-FFF2-40B4-BE49-F238E27FC236}">
                <a16:creationId xmlns:a16="http://schemas.microsoft.com/office/drawing/2014/main" id="{D4F588C8-5A48-BD81-0C75-05D3E566CDAE}"/>
              </a:ext>
            </a:extLst>
          </p:cNvPr>
          <p:cNvSpPr txBox="1"/>
          <p:nvPr/>
        </p:nvSpPr>
        <p:spPr bwMode="auto">
          <a:xfrm>
            <a:off x="1847528" y="3671482"/>
            <a:ext cx="2223218" cy="578876"/>
          </a:xfrm>
          <a:prstGeom prst="rect">
            <a:avLst/>
          </a:prstGeom>
          <a:noFill/>
          <a:ln w="9525">
            <a:noFill/>
            <a:round/>
            <a:headEnd/>
            <a:tailEnd/>
          </a:ln>
        </p:spPr>
        <p:txBody>
          <a:bodyPr wrap="square">
            <a:spAutoFit/>
          </a:bodyPr>
          <a:lstStyle/>
          <a:p>
            <a:pPr algn="ctr"/>
            <a:r>
              <a:rPr lang="en-US" sz="1200" b="0" dirty="0">
                <a:solidFill>
                  <a:schemeClr val="tx1"/>
                </a:solidFill>
                <a:latin typeface="Arial"/>
                <a:cs typeface="Arial"/>
              </a:rPr>
              <a:t>Potential source of harm</a:t>
            </a:r>
          </a:p>
          <a:p>
            <a:pPr algn="ctr"/>
            <a:r>
              <a:rPr lang="en-US" sz="1100" b="0" i="1" dirty="0">
                <a:solidFill>
                  <a:schemeClr val="tx1"/>
                </a:solidFill>
                <a:latin typeface="Arial"/>
                <a:cs typeface="Arial"/>
              </a:rPr>
              <a:t>(to patient health, product quality or product availability)</a:t>
            </a:r>
            <a:endParaRPr lang="en-US" sz="1100" i="1" dirty="0"/>
          </a:p>
        </p:txBody>
      </p:sp>
      <p:sp>
        <p:nvSpPr>
          <p:cNvPr id="14" name="Pentagon 13">
            <a:extLst>
              <a:ext uri="{FF2B5EF4-FFF2-40B4-BE49-F238E27FC236}">
                <a16:creationId xmlns:a16="http://schemas.microsoft.com/office/drawing/2014/main" id="{316E2240-9C06-16F9-0537-37D7D9134523}"/>
              </a:ext>
            </a:extLst>
          </p:cNvPr>
          <p:cNvSpPr/>
          <p:nvPr/>
        </p:nvSpPr>
        <p:spPr bwMode="auto">
          <a:xfrm>
            <a:off x="4874657" y="3043839"/>
            <a:ext cx="1843893" cy="607474"/>
          </a:xfrm>
          <a:prstGeom prst="homePlat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1" i="0" u="none" strike="noStrike" cap="none" normalizeH="0" baseline="0" dirty="0">
                <a:ln>
                  <a:noFill/>
                </a:ln>
                <a:solidFill>
                  <a:schemeClr val="bg1"/>
                </a:solidFill>
                <a:effectLst/>
                <a:latin typeface="Arial" charset="0"/>
                <a:cs typeface="Lucida Sans Unicode" charset="0"/>
              </a:rPr>
              <a:t>Harm</a:t>
            </a:r>
          </a:p>
        </p:txBody>
      </p:sp>
      <p:sp>
        <p:nvSpPr>
          <p:cNvPr id="16" name="TextBox 15">
            <a:extLst>
              <a:ext uri="{FF2B5EF4-FFF2-40B4-BE49-F238E27FC236}">
                <a16:creationId xmlns:a16="http://schemas.microsoft.com/office/drawing/2014/main" id="{96BE13E5-94C9-3A82-D419-5210AF31366C}"/>
              </a:ext>
            </a:extLst>
          </p:cNvPr>
          <p:cNvSpPr txBox="1"/>
          <p:nvPr/>
        </p:nvSpPr>
        <p:spPr bwMode="auto">
          <a:xfrm>
            <a:off x="4644474" y="3688364"/>
            <a:ext cx="2304257"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dirty="0"/>
              <a:t>Damage to health, including damage from a loss of product quality or availability</a:t>
            </a:r>
          </a:p>
        </p:txBody>
      </p:sp>
      <p:sp>
        <p:nvSpPr>
          <p:cNvPr id="17" name="Pentagon 16">
            <a:extLst>
              <a:ext uri="{FF2B5EF4-FFF2-40B4-BE49-F238E27FC236}">
                <a16:creationId xmlns:a16="http://schemas.microsoft.com/office/drawing/2014/main" id="{42703256-F8F3-1AC8-B7D2-EF8091162AB1}"/>
              </a:ext>
            </a:extLst>
          </p:cNvPr>
          <p:cNvSpPr/>
          <p:nvPr/>
        </p:nvSpPr>
        <p:spPr bwMode="auto">
          <a:xfrm>
            <a:off x="8400256" y="3034200"/>
            <a:ext cx="1740157" cy="607474"/>
          </a:xfrm>
          <a:prstGeom prst="homePlate">
            <a:avLst/>
          </a:prstGeom>
          <a:solidFill>
            <a:srgbClr val="DB767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1" i="0" u="none" strike="noStrike" cap="none" normalizeH="0" baseline="0" dirty="0">
                <a:ln>
                  <a:noFill/>
                </a:ln>
                <a:solidFill>
                  <a:schemeClr val="bg1"/>
                </a:solidFill>
                <a:effectLst/>
                <a:latin typeface="Arial" charset="0"/>
                <a:cs typeface="Lucida Sans Unicode" charset="0"/>
              </a:rPr>
              <a:t>Risk</a:t>
            </a:r>
          </a:p>
        </p:txBody>
      </p:sp>
      <p:sp>
        <p:nvSpPr>
          <p:cNvPr id="18" name="TextBox 17">
            <a:extLst>
              <a:ext uri="{FF2B5EF4-FFF2-40B4-BE49-F238E27FC236}">
                <a16:creationId xmlns:a16="http://schemas.microsoft.com/office/drawing/2014/main" id="{CFC1FBC8-B26B-2522-6042-93834CBB6EBB}"/>
              </a:ext>
            </a:extLst>
          </p:cNvPr>
          <p:cNvSpPr txBox="1"/>
          <p:nvPr/>
        </p:nvSpPr>
        <p:spPr bwMode="auto">
          <a:xfrm>
            <a:off x="8112224" y="3779314"/>
            <a:ext cx="2304257"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dirty="0">
                <a:solidFill>
                  <a:srgbClr val="DB7677"/>
                </a:solidFill>
              </a:rPr>
              <a:t>probability of occurrence of harm and severity of harm</a:t>
            </a:r>
          </a:p>
          <a:p>
            <a:r>
              <a:rPr lang="en-US" dirty="0">
                <a:solidFill>
                  <a:srgbClr val="DB7677"/>
                </a:solidFill>
              </a:rPr>
              <a:t>(R = P x S)</a:t>
            </a:r>
          </a:p>
        </p:txBody>
      </p:sp>
      <p:sp>
        <p:nvSpPr>
          <p:cNvPr id="20" name="TextBox 19">
            <a:extLst>
              <a:ext uri="{FF2B5EF4-FFF2-40B4-BE49-F238E27FC236}">
                <a16:creationId xmlns:a16="http://schemas.microsoft.com/office/drawing/2014/main" id="{32ED18E7-4EF8-10CB-6B75-00DEF18DA629}"/>
              </a:ext>
            </a:extLst>
          </p:cNvPr>
          <p:cNvSpPr txBox="1"/>
          <p:nvPr/>
        </p:nvSpPr>
        <p:spPr bwMode="auto">
          <a:xfrm>
            <a:off x="762928" y="5517232"/>
            <a:ext cx="11087746" cy="584775"/>
          </a:xfrm>
          <a:prstGeom prst="rect">
            <a:avLst/>
          </a:prstGeom>
          <a:noFill/>
          <a:ln w="9525">
            <a:noFill/>
            <a:round/>
            <a:headEnd/>
            <a:tailEnd/>
          </a:ln>
        </p:spPr>
        <p:txBody>
          <a:bodyPr wrap="square">
            <a:spAutoFit/>
          </a:bodyPr>
          <a:lstStyle/>
          <a:p>
            <a:pPr marL="0" marR="0" lvl="0" indent="0" algn="l" defTabSz="449263" rtl="0" eaLnBrk="1" fontAlgn="base" latinLnBrk="0" hangingPunct="0">
              <a:lnSpc>
                <a:spcPct val="100000"/>
              </a:lnSpc>
              <a:spcBef>
                <a:spcPts val="0"/>
              </a:spcBef>
              <a:spcAft>
                <a:spcPts val="563"/>
              </a:spcAft>
              <a:buClr>
                <a:srgbClr val="000000"/>
              </a:buClr>
              <a:buSzPct val="100000"/>
              <a:buFont typeface="Times New Roman" pitchFamily="18" charset="0"/>
              <a:buNone/>
              <a:tabLst>
                <a:tab pos="678656" algn="l"/>
                <a:tab pos="1357313" algn="l"/>
                <a:tab pos="2035969" algn="l"/>
                <a:tab pos="2714625" algn="l"/>
                <a:tab pos="3393281" algn="l"/>
                <a:tab pos="4071938" algn="l"/>
                <a:tab pos="4750594" algn="l"/>
                <a:tab pos="5429250" algn="l"/>
              </a:tabLst>
              <a:defRPr/>
            </a:pPr>
            <a:r>
              <a:rPr kumimoji="0" lang="en-US" sz="1600" b="1" i="0" u="none" strike="noStrike" kern="1200" cap="none" spc="0" normalizeH="0" baseline="0" noProof="0" dirty="0">
                <a:ln>
                  <a:noFill/>
                </a:ln>
                <a:solidFill>
                  <a:srgbClr val="0093D0"/>
                </a:solidFill>
                <a:effectLst/>
                <a:uLnTx/>
                <a:uFillTx/>
                <a:latin typeface="Arial"/>
                <a:ea typeface="+mj-lt"/>
                <a:cs typeface="Arial"/>
              </a:rPr>
              <a:t>Understanding the differences above can lead to improvements in “...</a:t>
            </a:r>
            <a:r>
              <a:rPr kumimoji="0" lang="en-US" sz="1600" b="1" i="1" u="none" strike="noStrike" kern="1200" cap="none" spc="0" normalizeH="0" baseline="0" noProof="0" dirty="0">
                <a:ln>
                  <a:noFill/>
                </a:ln>
                <a:solidFill>
                  <a:srgbClr val="0093D0"/>
                </a:solidFill>
                <a:effectLst/>
                <a:uLnTx/>
                <a:uFillTx/>
                <a:latin typeface="Arial"/>
                <a:ea typeface="+mj-lt"/>
                <a:cs typeface="Arial"/>
              </a:rPr>
              <a:t>how risks are assessed and how hazards, risk, and harms are perceived by different stakeholders</a:t>
            </a:r>
            <a:r>
              <a:rPr lang="en-US" sz="1600" dirty="0">
                <a:solidFill>
                  <a:srgbClr val="0093D0"/>
                </a:solidFill>
                <a:latin typeface="Arial"/>
                <a:ea typeface="+mj-lt"/>
                <a:cs typeface="Arial"/>
              </a:rPr>
              <a:t>”</a:t>
            </a:r>
            <a:r>
              <a:rPr kumimoji="0" lang="en-US" sz="1600" b="1" i="0" u="none" strike="noStrike" kern="1200" cap="none" spc="0" normalizeH="0" baseline="0" noProof="0" dirty="0">
                <a:ln>
                  <a:noFill/>
                </a:ln>
                <a:solidFill>
                  <a:srgbClr val="0093D0"/>
                </a:solidFill>
                <a:effectLst/>
                <a:uLnTx/>
                <a:uFillTx/>
                <a:latin typeface="Arial"/>
                <a:ea typeface="+mj-lt"/>
                <a:cs typeface="Arial"/>
              </a:rPr>
              <a:t>. (1)</a:t>
            </a:r>
            <a:endParaRPr kumimoji="0" lang="en-US" sz="1600" b="0" i="1" u="none" strike="noStrike" kern="1200" cap="none" spc="0" normalizeH="0" baseline="0" noProof="0" dirty="0">
              <a:ln>
                <a:noFill/>
              </a:ln>
              <a:solidFill>
                <a:srgbClr val="0093D0"/>
              </a:solidFill>
              <a:effectLst/>
              <a:uLnTx/>
              <a:uFillTx/>
              <a:latin typeface="Arial"/>
              <a:ea typeface="+mj-lt"/>
              <a:cs typeface="Arial"/>
            </a:endParaRPr>
          </a:p>
        </p:txBody>
      </p:sp>
      <p:sp>
        <p:nvSpPr>
          <p:cNvPr id="23" name="TextBox 22">
            <a:extLst>
              <a:ext uri="{FF2B5EF4-FFF2-40B4-BE49-F238E27FC236}">
                <a16:creationId xmlns:a16="http://schemas.microsoft.com/office/drawing/2014/main" id="{F4CB7D93-6970-D7B6-3E4D-1BB333171219}"/>
              </a:ext>
            </a:extLst>
          </p:cNvPr>
          <p:cNvSpPr txBox="1"/>
          <p:nvPr/>
        </p:nvSpPr>
        <p:spPr bwMode="auto">
          <a:xfrm>
            <a:off x="6960096" y="4554143"/>
            <a:ext cx="4484558" cy="321306"/>
          </a:xfrm>
          <a:prstGeom prst="rect">
            <a:avLst/>
          </a:prstGeom>
          <a:noFill/>
          <a:ln w="9525">
            <a:noFill/>
            <a:round/>
            <a:headEnd/>
            <a:tailEnd/>
          </a:ln>
        </p:spPr>
        <p:txBody>
          <a:bodyPr wrap="square">
            <a:spAutoFit/>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1600" b="1" i="0" u="none" strike="noStrike" kern="1200" cap="none" spc="0" normalizeH="0" baseline="0" noProof="0" dirty="0">
                <a:ln>
                  <a:noFill/>
                </a:ln>
                <a:solidFill>
                  <a:schemeClr val="accent6">
                    <a:lumMod val="60000"/>
                    <a:lumOff val="40000"/>
                  </a:schemeClr>
                </a:solidFill>
                <a:effectLst/>
                <a:uLnTx/>
                <a:uFillTx/>
                <a:latin typeface="Arial" charset="0"/>
                <a:ea typeface="+mn-ea"/>
                <a:cs typeface="Lucida Sans Unicode" charset="0"/>
              </a:rPr>
              <a:t>… before a risk can be assessed</a:t>
            </a:r>
          </a:p>
        </p:txBody>
      </p:sp>
      <p:sp>
        <p:nvSpPr>
          <p:cNvPr id="25" name="TextBox 24">
            <a:extLst>
              <a:ext uri="{FF2B5EF4-FFF2-40B4-BE49-F238E27FC236}">
                <a16:creationId xmlns:a16="http://schemas.microsoft.com/office/drawing/2014/main" id="{32BAE8D1-1F45-CA79-A287-6C75D3C857B5}"/>
              </a:ext>
            </a:extLst>
          </p:cNvPr>
          <p:cNvSpPr txBox="1"/>
          <p:nvPr/>
        </p:nvSpPr>
        <p:spPr bwMode="auto">
          <a:xfrm>
            <a:off x="1254971" y="4554143"/>
            <a:ext cx="5757787" cy="321306"/>
          </a:xfrm>
          <a:prstGeom prst="rect">
            <a:avLst/>
          </a:prstGeom>
          <a:noFill/>
          <a:ln w="9525">
            <a:noFill/>
            <a:round/>
            <a:headEnd/>
            <a:tailEnd/>
          </a:ln>
        </p:spPr>
        <p:txBody>
          <a:bodyPr wrap="square">
            <a:spAutoFit/>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1600" b="1" i="0" u="none" strike="noStrike" kern="1200" cap="none" spc="0" normalizeH="0" baseline="0" noProof="0" dirty="0">
                <a:ln>
                  <a:noFill/>
                </a:ln>
                <a:solidFill>
                  <a:schemeClr val="accent6">
                    <a:lumMod val="60000"/>
                    <a:lumOff val="40000"/>
                  </a:schemeClr>
                </a:solidFill>
                <a:effectLst/>
                <a:uLnTx/>
                <a:uFillTx/>
                <a:latin typeface="Arial" charset="0"/>
                <a:ea typeface="+mn-ea"/>
                <a:cs typeface="Lucida Sans Unicode" charset="0"/>
              </a:rPr>
              <a:t>These need to be clear…</a:t>
            </a:r>
          </a:p>
        </p:txBody>
      </p:sp>
      <p:sp>
        <p:nvSpPr>
          <p:cNvPr id="3" name="TextBox 2">
            <a:extLst>
              <a:ext uri="{FF2B5EF4-FFF2-40B4-BE49-F238E27FC236}">
                <a16:creationId xmlns:a16="http://schemas.microsoft.com/office/drawing/2014/main" id="{E07BEB41-6BD2-2A97-17DC-11B29E7D335D}"/>
              </a:ext>
            </a:extLst>
          </p:cNvPr>
          <p:cNvSpPr txBox="1"/>
          <p:nvPr/>
        </p:nvSpPr>
        <p:spPr bwMode="auto">
          <a:xfrm>
            <a:off x="623392" y="1340768"/>
            <a:ext cx="11017224" cy="961824"/>
          </a:xfrm>
          <a:prstGeom prst="rect">
            <a:avLst/>
          </a:prstGeom>
          <a:noFill/>
          <a:ln>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457200" lvl="1" indent="0">
              <a:lnSpc>
                <a:spcPct val="81000"/>
              </a:lnSpc>
              <a:tabLst>
                <a:tab pos="723900" algn="l"/>
                <a:tab pos="1447800" algn="l"/>
                <a:tab pos="2171700" algn="l"/>
                <a:tab pos="2895600" algn="l"/>
                <a:tab pos="3619500" algn="l"/>
                <a:tab pos="4343400" algn="l"/>
                <a:tab pos="5067300" algn="l"/>
                <a:tab pos="5791200" algn="l"/>
              </a:tabLst>
            </a:pPr>
            <a:r>
              <a:rPr lang="en-US" sz="1800" dirty="0">
                <a:solidFill>
                  <a:srgbClr val="002967"/>
                </a:solidFill>
                <a:latin typeface="Arial"/>
                <a:cs typeface="Arial"/>
              </a:rPr>
              <a:t>During hazard identification, </a:t>
            </a:r>
            <a:r>
              <a:rPr lang="en-US" sz="1800" i="1" dirty="0">
                <a:solidFill>
                  <a:srgbClr val="002967"/>
                </a:solidFill>
                <a:latin typeface="Arial"/>
                <a:cs typeface="Arial"/>
              </a:rPr>
              <a:t>risk is not yet a consideration</a:t>
            </a:r>
            <a:r>
              <a:rPr lang="en-US" sz="1800" dirty="0">
                <a:solidFill>
                  <a:srgbClr val="002967"/>
                </a:solidFill>
                <a:latin typeface="Arial"/>
                <a:cs typeface="Arial"/>
              </a:rPr>
              <a:t>.</a:t>
            </a:r>
          </a:p>
          <a:p>
            <a:pPr marL="457200" lvl="1" indent="0">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002967"/>
                </a:solidFill>
                <a:latin typeface="Arial"/>
                <a:cs typeface="Arial"/>
              </a:rPr>
              <a:t>  </a:t>
            </a:r>
          </a:p>
          <a:p>
            <a:pPr marL="457200" lvl="1" indent="0">
              <a:lnSpc>
                <a:spcPct val="81000"/>
              </a:lnSpc>
              <a:tabLst>
                <a:tab pos="723900" algn="l"/>
                <a:tab pos="1447800" algn="l"/>
                <a:tab pos="2171700" algn="l"/>
                <a:tab pos="2895600" algn="l"/>
                <a:tab pos="3619500" algn="l"/>
                <a:tab pos="4343400" algn="l"/>
                <a:tab pos="5067300" algn="l"/>
                <a:tab pos="5791200" algn="l"/>
              </a:tabLst>
            </a:pPr>
            <a:r>
              <a:rPr lang="en-US" sz="1600" b="0" i="1" dirty="0">
                <a:solidFill>
                  <a:srgbClr val="002967"/>
                </a:solidFill>
                <a:latin typeface="Arial"/>
                <a:cs typeface="Arial"/>
              </a:rPr>
              <a:t>The focus is on hazards.  And for each hazard, it is useful to consider the harm that it may lead to.  </a:t>
            </a:r>
          </a:p>
          <a:p>
            <a:pPr marL="457200" lvl="1" indent="0">
              <a:lnSpc>
                <a:spcPct val="81000"/>
              </a:lnSpc>
              <a:tabLst>
                <a:tab pos="723900" algn="l"/>
                <a:tab pos="1447800" algn="l"/>
                <a:tab pos="2171700" algn="l"/>
                <a:tab pos="2895600" algn="l"/>
                <a:tab pos="3619500" algn="l"/>
                <a:tab pos="4343400" algn="l"/>
                <a:tab pos="5067300" algn="l"/>
                <a:tab pos="5791200" algn="l"/>
              </a:tabLst>
            </a:pPr>
            <a:r>
              <a:rPr lang="en-US" sz="1600" b="0" i="1" dirty="0">
                <a:solidFill>
                  <a:srgbClr val="002967"/>
                </a:solidFill>
                <a:latin typeface="Arial"/>
                <a:cs typeface="Arial"/>
              </a:rPr>
              <a:t>Harm can relate to patients, as well as the impact on product quality or availability.</a:t>
            </a:r>
            <a:endParaRPr lang="en-US" sz="1600" b="0" i="1" dirty="0">
              <a:solidFill>
                <a:srgbClr val="002967"/>
              </a:solidFill>
              <a:latin typeface="+mn-lt"/>
              <a:ea typeface="+mn-lt"/>
              <a:cs typeface="+mn-lt"/>
            </a:endParaRPr>
          </a:p>
        </p:txBody>
      </p:sp>
    </p:spTree>
    <p:extLst>
      <p:ext uri="{BB962C8B-B14F-4D97-AF65-F5344CB8AC3E}">
        <p14:creationId xmlns:p14="http://schemas.microsoft.com/office/powerpoint/2010/main" val="2444703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10">
            <a:extLst>
              <a:ext uri="{FF2B5EF4-FFF2-40B4-BE49-F238E27FC236}">
                <a16:creationId xmlns:a16="http://schemas.microsoft.com/office/drawing/2014/main" id="{CE99E3F4-CCCD-9EDF-FEF2-596863D8ADCF}"/>
              </a:ext>
            </a:extLst>
          </p:cNvPr>
          <p:cNvGraphicFramePr/>
          <p:nvPr>
            <p:extLst>
              <p:ext uri="{D42A27DB-BD31-4B8C-83A1-F6EECF244321}">
                <p14:modId xmlns:p14="http://schemas.microsoft.com/office/powerpoint/2010/main" val="2530400980"/>
              </p:ext>
            </p:extLst>
          </p:nvPr>
        </p:nvGraphicFramePr>
        <p:xfrm>
          <a:off x="623392" y="870177"/>
          <a:ext cx="10417127" cy="65734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3786778" y="404664"/>
            <a:ext cx="8405222" cy="720080"/>
          </a:xfrm>
        </p:spPr>
        <p:txBody>
          <a:bodyPr/>
          <a:lstStyle/>
          <a:p>
            <a:pPr algn="l">
              <a:spcAft>
                <a:spcPts val="563"/>
              </a:spcAft>
            </a:pPr>
            <a:r>
              <a:rPr lang="en-US" sz="2800" dirty="0">
                <a:ea typeface="+mj-lt"/>
                <a:cs typeface="+mj-lt"/>
              </a:rPr>
              <a:t>What are the benefits of this change in terminology?</a:t>
            </a:r>
            <a:endParaRPr lang="de-DE" sz="2800" dirty="0">
              <a:ea typeface="+mj-lt"/>
              <a:cs typeface="+mj-lt"/>
            </a:endParaRPr>
          </a:p>
        </p:txBody>
      </p:sp>
      <p:sp>
        <p:nvSpPr>
          <p:cNvPr id="3" name="Content Placeholder 2"/>
          <p:cNvSpPr>
            <a:spLocks noGrp="1"/>
          </p:cNvSpPr>
          <p:nvPr>
            <p:ph idx="1"/>
          </p:nvPr>
        </p:nvSpPr>
        <p:spPr>
          <a:xfrm>
            <a:off x="1127448" y="1268760"/>
            <a:ext cx="6120680" cy="720080"/>
          </a:xfrm>
        </p:spPr>
        <p:txBody>
          <a:bodyPr/>
          <a:lstStyle/>
          <a:p>
            <a:pPr marL="0" indent="0" eaLnBrk="1" hangingPunct="1">
              <a:buNone/>
            </a:pPr>
            <a:r>
              <a:rPr lang="en-US" sz="2000" dirty="0">
                <a:solidFill>
                  <a:srgbClr val="002967"/>
                </a:solidFill>
              </a:rPr>
              <a:t>The change </a:t>
            </a:r>
            <a:r>
              <a:rPr lang="en-US" sz="2000" i="1" dirty="0">
                <a:solidFill>
                  <a:srgbClr val="002967"/>
                </a:solidFill>
              </a:rPr>
              <a:t>from</a:t>
            </a:r>
            <a:r>
              <a:rPr lang="en-US" sz="2000" dirty="0">
                <a:solidFill>
                  <a:srgbClr val="002967"/>
                </a:solidFill>
              </a:rPr>
              <a:t> “Risk Identification” </a:t>
            </a:r>
            <a:r>
              <a:rPr lang="en-US" sz="2000" i="1" dirty="0">
                <a:solidFill>
                  <a:srgbClr val="002967"/>
                </a:solidFill>
              </a:rPr>
              <a:t>to</a:t>
            </a:r>
            <a:r>
              <a:rPr lang="en-US" sz="2000" dirty="0">
                <a:solidFill>
                  <a:srgbClr val="002967"/>
                </a:solidFill>
              </a:rPr>
              <a:t> “Hazard Identification” can bring several benefits  </a:t>
            </a:r>
          </a:p>
          <a:p>
            <a:pPr marL="0" indent="0" eaLnBrk="1" hangingPunct="1">
              <a:buNone/>
            </a:pPr>
            <a:endParaRPr lang="en-GB" sz="2000" b="0" dirty="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3F4F021-87CF-417D-8EEC-37926E14B97B}"/>
              </a:ext>
            </a:extLst>
          </p:cNvPr>
          <p:cNvSpPr txBox="1">
            <a:spLocks/>
          </p:cNvSpPr>
          <p:nvPr/>
        </p:nvSpPr>
        <p:spPr bwMode="auto">
          <a:xfrm>
            <a:off x="9792343" y="6331823"/>
            <a:ext cx="734616" cy="34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685821" eaLnBrk="1" hangingPunct="1"/>
            <a:fld id="{23B9A555-18D0-48D0-ABF6-FA36EC6D6942}" type="slidenum">
              <a:rPr lang="en-US" altLang="en-US" sz="900">
                <a:solidFill>
                  <a:srgbClr val="595959"/>
                </a:solidFill>
              </a:rPr>
              <a:pPr algn="ctr" defTabSz="685821" eaLnBrk="1" hangingPunct="1"/>
              <a:t>7</a:t>
            </a:fld>
            <a:endParaRPr lang="en-US" altLang="en-US" sz="900" dirty="0">
              <a:solidFill>
                <a:srgbClr val="595959"/>
              </a:solidFill>
            </a:endParaRPr>
          </a:p>
        </p:txBody>
      </p:sp>
      <p:sp>
        <p:nvSpPr>
          <p:cNvPr id="6" name="Rectangle: Folded Corner 5">
            <a:extLst>
              <a:ext uri="{FF2B5EF4-FFF2-40B4-BE49-F238E27FC236}">
                <a16:creationId xmlns:a16="http://schemas.microsoft.com/office/drawing/2014/main" id="{12F7CBF8-2BF5-E1B1-05EC-C4FCAC49AFD4}"/>
              </a:ext>
            </a:extLst>
          </p:cNvPr>
          <p:cNvSpPr/>
          <p:nvPr/>
        </p:nvSpPr>
        <p:spPr bwMode="auto">
          <a:xfrm>
            <a:off x="9387739" y="5229200"/>
            <a:ext cx="2648071" cy="1485166"/>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defTabSz="421184"/>
            <a:endParaRPr lang="en-GB" sz="4875"/>
          </a:p>
        </p:txBody>
      </p:sp>
      <p:sp>
        <p:nvSpPr>
          <p:cNvPr id="8" name="Inhaltsplatzhalter 2">
            <a:extLst>
              <a:ext uri="{FF2B5EF4-FFF2-40B4-BE49-F238E27FC236}">
                <a16:creationId xmlns:a16="http://schemas.microsoft.com/office/drawing/2014/main" id="{C2FF115B-036A-939D-2CE3-550FCC9B4179}"/>
              </a:ext>
            </a:extLst>
          </p:cNvPr>
          <p:cNvSpPr txBox="1">
            <a:spLocks/>
          </p:cNvSpPr>
          <p:nvPr/>
        </p:nvSpPr>
        <p:spPr bwMode="auto">
          <a:xfrm>
            <a:off x="9513844" y="5301208"/>
            <a:ext cx="2484181" cy="1485165"/>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6460"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buNone/>
            </a:pPr>
            <a:r>
              <a:rPr lang="en-IE" altLang="en-US" sz="1500" dirty="0">
                <a:solidFill>
                  <a:srgbClr val="002060"/>
                </a:solidFill>
                <a:cs typeface="Times New Roman" panose="02020603050405020304" pitchFamily="18" charset="0"/>
              </a:rPr>
              <a:t>Ultimately, this small change in terminology has the potential to lead to better risk-based decisions and more effective QRM outputs generally.</a:t>
            </a:r>
            <a:endParaRPr lang="en-US" altLang="en-US" sz="150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1435743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5943" y="217657"/>
            <a:ext cx="8405222" cy="1296144"/>
          </a:xfrm>
        </p:spPr>
        <p:txBody>
          <a:bodyPr/>
          <a:lstStyle/>
          <a:p>
            <a:pPr algn="l">
              <a:spcAft>
                <a:spcPts val="563"/>
              </a:spcAft>
            </a:pPr>
            <a:r>
              <a:rPr lang="en-US" sz="2800" dirty="0">
                <a:ea typeface="+mj-lt"/>
                <a:cs typeface="+mj-lt"/>
              </a:rPr>
              <a:t>What are the benefits of this change in terminology? </a:t>
            </a:r>
            <a:br>
              <a:rPr lang="en-US" sz="2800" dirty="0">
                <a:ea typeface="+mj-lt"/>
                <a:cs typeface="+mj-lt"/>
              </a:rPr>
            </a:br>
            <a:r>
              <a:rPr lang="en-US" sz="2800" dirty="0">
                <a:ea typeface="+mj-lt"/>
                <a:cs typeface="+mj-lt"/>
              </a:rPr>
              <a:t>(cont’d)</a:t>
            </a:r>
            <a:endParaRPr lang="de-DE" sz="2800" dirty="0">
              <a:ea typeface="+mj-lt"/>
              <a:cs typeface="+mj-lt"/>
            </a:endParaRPr>
          </a:p>
        </p:txBody>
      </p:sp>
      <p:sp>
        <p:nvSpPr>
          <p:cNvPr id="4" name="Slide Number Placeholder 3">
            <a:extLst>
              <a:ext uri="{FF2B5EF4-FFF2-40B4-BE49-F238E27FC236}">
                <a16:creationId xmlns:a16="http://schemas.microsoft.com/office/drawing/2014/main" id="{93F4F021-87CF-417D-8EEC-37926E14B97B}"/>
              </a:ext>
            </a:extLst>
          </p:cNvPr>
          <p:cNvSpPr txBox="1">
            <a:spLocks/>
          </p:cNvSpPr>
          <p:nvPr/>
        </p:nvSpPr>
        <p:spPr bwMode="auto">
          <a:xfrm>
            <a:off x="9792343" y="6331823"/>
            <a:ext cx="734616" cy="34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685821" eaLnBrk="1" hangingPunct="1"/>
            <a:fld id="{23B9A555-18D0-48D0-ABF6-FA36EC6D6942}" type="slidenum">
              <a:rPr lang="en-US" altLang="en-US" sz="900">
                <a:solidFill>
                  <a:srgbClr val="595959"/>
                </a:solidFill>
              </a:rPr>
              <a:pPr algn="ctr" defTabSz="685821" eaLnBrk="1" hangingPunct="1"/>
              <a:t>8</a:t>
            </a:fld>
            <a:endParaRPr lang="en-US" altLang="en-US" sz="900" dirty="0">
              <a:solidFill>
                <a:srgbClr val="595959"/>
              </a:solidFill>
            </a:endParaRPr>
          </a:p>
        </p:txBody>
      </p:sp>
      <p:graphicFrame>
        <p:nvGraphicFramePr>
          <p:cNvPr id="10" name="Diagram 10">
            <a:extLst>
              <a:ext uri="{FF2B5EF4-FFF2-40B4-BE49-F238E27FC236}">
                <a16:creationId xmlns:a16="http://schemas.microsoft.com/office/drawing/2014/main" id="{D471605A-96A7-997C-8A99-FCA80E715F63}"/>
              </a:ext>
            </a:extLst>
          </p:cNvPr>
          <p:cNvGraphicFramePr/>
          <p:nvPr>
            <p:extLst>
              <p:ext uri="{D42A27DB-BD31-4B8C-83A1-F6EECF244321}">
                <p14:modId xmlns:p14="http://schemas.microsoft.com/office/powerpoint/2010/main" val="3500728437"/>
              </p:ext>
            </p:extLst>
          </p:nvPr>
        </p:nvGraphicFramePr>
        <p:xfrm>
          <a:off x="695400" y="1124744"/>
          <a:ext cx="10417127" cy="5565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BC4BA0FA-B0FF-A893-59F5-B51A01F3E8CE}"/>
              </a:ext>
            </a:extLst>
          </p:cNvPr>
          <p:cNvSpPr txBox="1"/>
          <p:nvPr/>
        </p:nvSpPr>
        <p:spPr bwMode="auto">
          <a:xfrm flipH="1">
            <a:off x="8218681" y="5813188"/>
            <a:ext cx="3861999" cy="92818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84375" tIns="87075" rIns="84375" bIns="42188" rtlCol="0" anchor="t">
            <a:spAutoFit/>
          </a:bodyPr>
          <a:lstStyle/>
          <a:p>
            <a:pPr>
              <a:lnSpc>
                <a:spcPct val="81000"/>
              </a:lnSpc>
              <a:tabLst>
                <a:tab pos="678656" algn="l"/>
                <a:tab pos="1357313" algn="l"/>
                <a:tab pos="2035969" algn="l"/>
                <a:tab pos="2714625" algn="l"/>
                <a:tab pos="3393281" algn="l"/>
                <a:tab pos="4071938" algn="l"/>
                <a:tab pos="4750594" algn="l"/>
                <a:tab pos="5429250" algn="l"/>
              </a:tabLst>
            </a:pPr>
            <a:r>
              <a:rPr lang="en-IE" sz="1600" dirty="0">
                <a:solidFill>
                  <a:schemeClr val="tx1"/>
                </a:solidFill>
                <a:latin typeface="Arial"/>
                <a:ea typeface="+mn-lt"/>
                <a:cs typeface="+mn-lt"/>
              </a:rPr>
              <a:t>QRM TIP:</a:t>
            </a:r>
          </a:p>
          <a:p>
            <a:pPr>
              <a:lnSpc>
                <a:spcPct val="81000"/>
              </a:lnSpc>
              <a:tabLst>
                <a:tab pos="678656" algn="l"/>
                <a:tab pos="1357313" algn="l"/>
                <a:tab pos="2035969" algn="l"/>
                <a:tab pos="2714625" algn="l"/>
                <a:tab pos="3393281" algn="l"/>
                <a:tab pos="4071938" algn="l"/>
                <a:tab pos="4750594" algn="l"/>
                <a:tab pos="5429250" algn="l"/>
              </a:tabLst>
            </a:pPr>
            <a:r>
              <a:rPr lang="en-US" sz="1600" dirty="0">
                <a:solidFill>
                  <a:schemeClr val="tx1"/>
                </a:solidFill>
                <a:latin typeface="Arial"/>
                <a:ea typeface="+mn-lt"/>
                <a:cs typeface="+mn-lt"/>
              </a:rPr>
              <a:t>Creative thinking during hazard identification is important – see slide 18 for information.</a:t>
            </a:r>
          </a:p>
        </p:txBody>
      </p:sp>
    </p:spTree>
    <p:extLst>
      <p:ext uri="{BB962C8B-B14F-4D97-AF65-F5344CB8AC3E}">
        <p14:creationId xmlns:p14="http://schemas.microsoft.com/office/powerpoint/2010/main" val="1849169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1E6DFB5-85EC-BB2E-3566-3481A3805B81}"/>
              </a:ext>
            </a:extLst>
          </p:cNvPr>
          <p:cNvSpPr txBox="1"/>
          <p:nvPr/>
        </p:nvSpPr>
        <p:spPr bwMode="auto">
          <a:xfrm>
            <a:off x="221063" y="1963329"/>
            <a:ext cx="2527259" cy="4679042"/>
          </a:xfrm>
          <a:prstGeom prst="rect">
            <a:avLst/>
          </a:prstGeom>
          <a:noFill/>
          <a:ln>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457200" lvl="1" indent="0">
              <a:lnSpc>
                <a:spcPct val="81000"/>
              </a:lnSpc>
              <a:tabLst>
                <a:tab pos="723900" algn="l"/>
                <a:tab pos="1447800" algn="l"/>
                <a:tab pos="2171700" algn="l"/>
                <a:tab pos="2895600" algn="l"/>
                <a:tab pos="3619500" algn="l"/>
                <a:tab pos="4343400" algn="l"/>
                <a:tab pos="5067300" algn="l"/>
                <a:tab pos="5791200" algn="l"/>
              </a:tabLst>
            </a:pPr>
            <a:endParaRPr lang="en-US" sz="1600" b="0" i="1" dirty="0">
              <a:solidFill>
                <a:srgbClr val="002967"/>
              </a:solidFill>
              <a:latin typeface="+mn-lt"/>
              <a:ea typeface="+mn-lt"/>
              <a:cs typeface="+mn-lt"/>
            </a:endParaRPr>
          </a:p>
        </p:txBody>
      </p:sp>
      <p:sp>
        <p:nvSpPr>
          <p:cNvPr id="2" name="Title 1"/>
          <p:cNvSpPr>
            <a:spLocks noGrp="1"/>
          </p:cNvSpPr>
          <p:nvPr>
            <p:ph type="title"/>
          </p:nvPr>
        </p:nvSpPr>
        <p:spPr>
          <a:xfrm>
            <a:off x="3713202" y="350988"/>
            <a:ext cx="8352929" cy="720080"/>
          </a:xfrm>
        </p:spPr>
        <p:txBody>
          <a:bodyPr/>
          <a:lstStyle/>
          <a:p>
            <a:pPr algn="l"/>
            <a:r>
              <a:rPr lang="en-US" sz="3200" dirty="0">
                <a:ea typeface="+mj-lt"/>
                <a:cs typeface="+mj-lt"/>
              </a:rPr>
              <a:t>Key Terms &amp; Concepts</a:t>
            </a:r>
            <a:endParaRPr lang="en-US" sz="3200" dirty="0">
              <a:solidFill>
                <a:srgbClr val="FF0000"/>
              </a:solidFill>
            </a:endParaRPr>
          </a:p>
        </p:txBody>
      </p:sp>
      <p:sp>
        <p:nvSpPr>
          <p:cNvPr id="5" name="TextBox 4">
            <a:extLst>
              <a:ext uri="{FF2B5EF4-FFF2-40B4-BE49-F238E27FC236}">
                <a16:creationId xmlns:a16="http://schemas.microsoft.com/office/drawing/2014/main" id="{D40F65AC-A79D-904F-C098-B1C8AFE05F8A}"/>
              </a:ext>
            </a:extLst>
          </p:cNvPr>
          <p:cNvSpPr txBox="1"/>
          <p:nvPr/>
        </p:nvSpPr>
        <p:spPr bwMode="auto">
          <a:xfrm>
            <a:off x="5122125" y="5473474"/>
            <a:ext cx="5535084" cy="417083"/>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81000"/>
              </a:lnSpc>
              <a:tabLst>
                <a:tab pos="678656" algn="l"/>
                <a:tab pos="1357313" algn="l"/>
                <a:tab pos="2035969" algn="l"/>
                <a:tab pos="2714625" algn="l"/>
                <a:tab pos="3393281" algn="l"/>
                <a:tab pos="4071938" algn="l"/>
                <a:tab pos="4750594" algn="l"/>
                <a:tab pos="5429250" algn="l"/>
              </a:tabLst>
            </a:pPr>
            <a:endParaRPr lang="en-US" sz="2250" dirty="0">
              <a:solidFill>
                <a:srgbClr val="4C4C4C"/>
              </a:solidFill>
              <a:highlight>
                <a:srgbClr val="FFFF00"/>
              </a:highlight>
              <a:latin typeface="Candara"/>
              <a:cs typeface="Lucida Sans Unicode"/>
            </a:endParaRPr>
          </a:p>
        </p:txBody>
      </p:sp>
      <p:sp>
        <p:nvSpPr>
          <p:cNvPr id="7" name="TextBox 6">
            <a:extLst>
              <a:ext uri="{FF2B5EF4-FFF2-40B4-BE49-F238E27FC236}">
                <a16:creationId xmlns:a16="http://schemas.microsoft.com/office/drawing/2014/main" id="{59B04E8D-2F03-C3A7-E9C9-75A6DD39FF54}"/>
              </a:ext>
            </a:extLst>
          </p:cNvPr>
          <p:cNvSpPr txBox="1"/>
          <p:nvPr/>
        </p:nvSpPr>
        <p:spPr bwMode="auto">
          <a:xfrm>
            <a:off x="407368" y="1133375"/>
            <a:ext cx="11784632" cy="1038466"/>
          </a:xfrm>
          <a:prstGeom prst="rect">
            <a:avLst/>
          </a:prstGeom>
          <a:noFill/>
          <a:ln w="9525">
            <a:noFill/>
            <a:round/>
            <a:headEnd/>
            <a:tailEnd/>
          </a:ln>
        </p:spPr>
        <p:txBody>
          <a:bodyPr rot="0" spcFirstLastPara="0" vertOverflow="overflow" horzOverflow="overflow" vert="horz" wrap="square" lIns="84375" tIns="87075" rIns="84375" bIns="42188" numCol="1" spcCol="0" rtlCol="0" fromWordArt="0" anchor="t" anchorCtr="0" forceAA="0" compatLnSpc="1">
            <a:prstTxWarp prst="textNoShape">
              <a:avLst/>
            </a:prstTxWarp>
            <a:spAutoFit/>
          </a:bodyPr>
          <a:lstStyle/>
          <a:p>
            <a:pPr>
              <a:lnSpc>
                <a:spcPct val="100000"/>
              </a:lnSpc>
              <a:spcBef>
                <a:spcPts val="0"/>
              </a:spcBef>
              <a:spcAft>
                <a:spcPts val="563"/>
              </a:spcAft>
              <a:tabLst>
                <a:tab pos="678656" algn="l"/>
                <a:tab pos="1357313" algn="l"/>
                <a:tab pos="2035969" algn="l"/>
                <a:tab pos="2714625" algn="l"/>
                <a:tab pos="3393281" algn="l"/>
                <a:tab pos="4071938" algn="l"/>
                <a:tab pos="4750594" algn="l"/>
                <a:tab pos="5429250" algn="l"/>
              </a:tabLst>
            </a:pPr>
            <a:r>
              <a:rPr lang="en-US" sz="1800" b="0" dirty="0">
                <a:solidFill>
                  <a:schemeClr val="tx1"/>
                </a:solidFill>
                <a:latin typeface="Arial"/>
                <a:cs typeface="Arial"/>
              </a:rPr>
              <a:t>There can sometimes be confusion between concepts/terms related to QRM and its tools, and because certain terms are tool-specific, they need to be used in the appropriate context</a:t>
            </a:r>
          </a:p>
          <a:p>
            <a:pPr>
              <a:lnSpc>
                <a:spcPct val="100000"/>
              </a:lnSpc>
              <a:spcBef>
                <a:spcPts val="0"/>
              </a:spcBef>
              <a:spcAft>
                <a:spcPts val="563"/>
              </a:spcAft>
              <a:tabLst>
                <a:tab pos="678656" algn="l"/>
                <a:tab pos="1357313" algn="l"/>
                <a:tab pos="2035969" algn="l"/>
                <a:tab pos="2714625" algn="l"/>
                <a:tab pos="3393281" algn="l"/>
                <a:tab pos="4071938" algn="l"/>
                <a:tab pos="4750594" algn="l"/>
                <a:tab pos="5429250" algn="l"/>
              </a:tabLst>
            </a:pPr>
            <a:endParaRPr lang="en-US" sz="1800" dirty="0">
              <a:solidFill>
                <a:schemeClr val="tx1"/>
              </a:solidFill>
            </a:endParaRPr>
          </a:p>
        </p:txBody>
      </p:sp>
      <p:grpSp>
        <p:nvGrpSpPr>
          <p:cNvPr id="8" name="Group 7">
            <a:extLst>
              <a:ext uri="{FF2B5EF4-FFF2-40B4-BE49-F238E27FC236}">
                <a16:creationId xmlns:a16="http://schemas.microsoft.com/office/drawing/2014/main" id="{1D084DDD-1180-69CF-B374-864C3E51873C}"/>
              </a:ext>
            </a:extLst>
          </p:cNvPr>
          <p:cNvGrpSpPr/>
          <p:nvPr/>
        </p:nvGrpSpPr>
        <p:grpSpPr>
          <a:xfrm>
            <a:off x="263352" y="1963329"/>
            <a:ext cx="2376264" cy="4562015"/>
            <a:chOff x="479375" y="1994739"/>
            <a:chExt cx="2376264" cy="4562015"/>
          </a:xfrm>
        </p:grpSpPr>
        <p:sp>
          <p:nvSpPr>
            <p:cNvPr id="10" name="TextBox 9">
              <a:extLst>
                <a:ext uri="{FF2B5EF4-FFF2-40B4-BE49-F238E27FC236}">
                  <a16:creationId xmlns:a16="http://schemas.microsoft.com/office/drawing/2014/main" id="{D4F588C8-5A48-BD81-0C75-05D3E566CDAE}"/>
                </a:ext>
              </a:extLst>
            </p:cNvPr>
            <p:cNvSpPr txBox="1"/>
            <p:nvPr/>
          </p:nvSpPr>
          <p:spPr bwMode="auto">
            <a:xfrm>
              <a:off x="632421" y="3068734"/>
              <a:ext cx="2223218" cy="578876"/>
            </a:xfrm>
            <a:prstGeom prst="rect">
              <a:avLst/>
            </a:prstGeom>
            <a:noFill/>
            <a:ln w="9525">
              <a:noFill/>
              <a:round/>
              <a:headEnd/>
              <a:tailEnd/>
            </a:ln>
          </p:spPr>
          <p:txBody>
            <a:bodyPr wrap="square">
              <a:spAutoFit/>
            </a:bodyPr>
            <a:lstStyle/>
            <a:p>
              <a:pPr algn="ctr"/>
              <a:r>
                <a:rPr lang="en-US" sz="1200" b="0" dirty="0">
                  <a:solidFill>
                    <a:schemeClr val="tx1"/>
                  </a:solidFill>
                  <a:latin typeface="Arial"/>
                  <a:cs typeface="Arial"/>
                </a:rPr>
                <a:t>Potential source of harm</a:t>
              </a:r>
            </a:p>
            <a:p>
              <a:pPr algn="ctr"/>
              <a:r>
                <a:rPr lang="en-US" sz="1100" b="0" i="1" dirty="0">
                  <a:solidFill>
                    <a:schemeClr val="tx1"/>
                  </a:solidFill>
                  <a:latin typeface="Arial"/>
                  <a:cs typeface="Arial"/>
                </a:rPr>
                <a:t>(to patient health, product quality or product availability)</a:t>
              </a:r>
              <a:endParaRPr lang="en-US" sz="1100" i="1" dirty="0"/>
            </a:p>
          </p:txBody>
        </p:sp>
        <p:sp>
          <p:nvSpPr>
            <p:cNvPr id="16" name="TextBox 15">
              <a:extLst>
                <a:ext uri="{FF2B5EF4-FFF2-40B4-BE49-F238E27FC236}">
                  <a16:creationId xmlns:a16="http://schemas.microsoft.com/office/drawing/2014/main" id="{96BE13E5-94C9-3A82-D419-5210AF31366C}"/>
                </a:ext>
              </a:extLst>
            </p:cNvPr>
            <p:cNvSpPr txBox="1"/>
            <p:nvPr/>
          </p:nvSpPr>
          <p:spPr bwMode="auto">
            <a:xfrm>
              <a:off x="479376" y="4509120"/>
              <a:ext cx="2304257"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dirty="0"/>
                <a:t>Damage to health, including damage from a loss of product quality or availability</a:t>
              </a:r>
            </a:p>
          </p:txBody>
        </p:sp>
        <p:sp>
          <p:nvSpPr>
            <p:cNvPr id="18" name="TextBox 17">
              <a:extLst>
                <a:ext uri="{FF2B5EF4-FFF2-40B4-BE49-F238E27FC236}">
                  <a16:creationId xmlns:a16="http://schemas.microsoft.com/office/drawing/2014/main" id="{CFC1FBC8-B26B-2522-6042-93834CBB6EBB}"/>
                </a:ext>
              </a:extLst>
            </p:cNvPr>
            <p:cNvSpPr txBox="1"/>
            <p:nvPr/>
          </p:nvSpPr>
          <p:spPr bwMode="auto">
            <a:xfrm>
              <a:off x="479375" y="5949280"/>
              <a:ext cx="2304257"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dirty="0"/>
                <a:t>Probability of occurrence of harm and severity of harm</a:t>
              </a:r>
            </a:p>
            <a:p>
              <a:r>
                <a:rPr lang="en-US" dirty="0"/>
                <a:t>(R = P x S)</a:t>
              </a:r>
            </a:p>
          </p:txBody>
        </p:sp>
        <p:sp>
          <p:nvSpPr>
            <p:cNvPr id="3" name="TextBox 2">
              <a:extLst>
                <a:ext uri="{FF2B5EF4-FFF2-40B4-BE49-F238E27FC236}">
                  <a16:creationId xmlns:a16="http://schemas.microsoft.com/office/drawing/2014/main" id="{9E8E29BB-DFEB-D7F7-7529-4FF9399EA019}"/>
                </a:ext>
              </a:extLst>
            </p:cNvPr>
            <p:cNvSpPr txBox="1"/>
            <p:nvPr/>
          </p:nvSpPr>
          <p:spPr bwMode="auto">
            <a:xfrm>
              <a:off x="709783" y="1994739"/>
              <a:ext cx="2068493" cy="342937"/>
            </a:xfrm>
            <a:prstGeom prst="rect">
              <a:avLst/>
            </a:prstGeom>
            <a:noFill/>
            <a:ln w="9525">
              <a:noFill/>
              <a:round/>
              <a:headEnd/>
              <a:tailEnd/>
            </a:ln>
          </p:spPr>
          <p:txBody>
            <a:bodyPr wrap="non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0070C0"/>
                  </a:solidFill>
                  <a:latin typeface="Candara" pitchFamily="32" charset="0"/>
                </a:rPr>
                <a:t>ICH Q9(R1) Concepts </a:t>
              </a:r>
            </a:p>
          </p:txBody>
        </p:sp>
        <p:sp>
          <p:nvSpPr>
            <p:cNvPr id="4" name="Rounded Rectangle 3">
              <a:extLst>
                <a:ext uri="{FF2B5EF4-FFF2-40B4-BE49-F238E27FC236}">
                  <a16:creationId xmlns:a16="http://schemas.microsoft.com/office/drawing/2014/main" id="{6775FFF4-3B2F-8B30-72A1-EA1B4A3F1EC2}"/>
                </a:ext>
              </a:extLst>
            </p:cNvPr>
            <p:cNvSpPr/>
            <p:nvPr/>
          </p:nvSpPr>
          <p:spPr bwMode="auto">
            <a:xfrm>
              <a:off x="778610" y="2448137"/>
              <a:ext cx="1827948" cy="607474"/>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0" i="0" u="none" strike="noStrike" cap="none" normalizeH="0" baseline="0" dirty="0">
                  <a:ln>
                    <a:noFill/>
                  </a:ln>
                  <a:solidFill>
                    <a:schemeClr val="bg1"/>
                  </a:solidFill>
                  <a:effectLst/>
                  <a:latin typeface="Arial" charset="0"/>
                  <a:cs typeface="Lucida Sans Unicode" charset="0"/>
                </a:rPr>
                <a:t>Hazard</a:t>
              </a:r>
            </a:p>
          </p:txBody>
        </p:sp>
        <p:sp>
          <p:nvSpPr>
            <p:cNvPr id="29" name="Rounded Rectangle 28">
              <a:extLst>
                <a:ext uri="{FF2B5EF4-FFF2-40B4-BE49-F238E27FC236}">
                  <a16:creationId xmlns:a16="http://schemas.microsoft.com/office/drawing/2014/main" id="{D2363B1F-747B-6527-91BA-B09F153AE329}"/>
                </a:ext>
              </a:extLst>
            </p:cNvPr>
            <p:cNvSpPr/>
            <p:nvPr/>
          </p:nvSpPr>
          <p:spPr bwMode="auto">
            <a:xfrm>
              <a:off x="767408" y="3789040"/>
              <a:ext cx="1827948" cy="607474"/>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1" i="0" u="none" strike="noStrike" cap="none" normalizeH="0" baseline="0" dirty="0">
                  <a:ln>
                    <a:noFill/>
                  </a:ln>
                  <a:solidFill>
                    <a:schemeClr val="bg1"/>
                  </a:solidFill>
                  <a:effectLst/>
                  <a:latin typeface="Arial" charset="0"/>
                  <a:cs typeface="Lucida Sans Unicode" charset="0"/>
                </a:rPr>
                <a:t>Harm</a:t>
              </a:r>
            </a:p>
          </p:txBody>
        </p:sp>
        <p:sp>
          <p:nvSpPr>
            <p:cNvPr id="30" name="Rounded Rectangle 29">
              <a:extLst>
                <a:ext uri="{FF2B5EF4-FFF2-40B4-BE49-F238E27FC236}">
                  <a16:creationId xmlns:a16="http://schemas.microsoft.com/office/drawing/2014/main" id="{9CA9D0A7-CFC5-7C82-C3D5-32E5CC49D8D4}"/>
                </a:ext>
              </a:extLst>
            </p:cNvPr>
            <p:cNvSpPr/>
            <p:nvPr/>
          </p:nvSpPr>
          <p:spPr bwMode="auto">
            <a:xfrm>
              <a:off x="695400" y="5301208"/>
              <a:ext cx="1827948" cy="607474"/>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1" i="0" u="none" strike="noStrike" cap="none" normalizeH="0" baseline="0" dirty="0">
                  <a:ln>
                    <a:noFill/>
                  </a:ln>
                  <a:solidFill>
                    <a:schemeClr val="bg1"/>
                  </a:solidFill>
                  <a:effectLst/>
                  <a:latin typeface="Arial" charset="0"/>
                  <a:cs typeface="Lucida Sans Unicode" charset="0"/>
                </a:rPr>
                <a:t>Risk</a:t>
              </a:r>
            </a:p>
          </p:txBody>
        </p:sp>
      </p:grpSp>
      <p:grpSp>
        <p:nvGrpSpPr>
          <p:cNvPr id="9" name="Group 8">
            <a:extLst>
              <a:ext uri="{FF2B5EF4-FFF2-40B4-BE49-F238E27FC236}">
                <a16:creationId xmlns:a16="http://schemas.microsoft.com/office/drawing/2014/main" id="{B7BCEC3E-BB4B-AD1D-926B-F71DEBBED676}"/>
              </a:ext>
            </a:extLst>
          </p:cNvPr>
          <p:cNvGrpSpPr/>
          <p:nvPr/>
        </p:nvGrpSpPr>
        <p:grpSpPr>
          <a:xfrm>
            <a:off x="9446072" y="1988840"/>
            <a:ext cx="2565928" cy="4536504"/>
            <a:chOff x="3306233" y="1988840"/>
            <a:chExt cx="2565928" cy="4536504"/>
          </a:xfrm>
        </p:grpSpPr>
        <p:sp>
          <p:nvSpPr>
            <p:cNvPr id="13" name="TextBox 12">
              <a:extLst>
                <a:ext uri="{FF2B5EF4-FFF2-40B4-BE49-F238E27FC236}">
                  <a16:creationId xmlns:a16="http://schemas.microsoft.com/office/drawing/2014/main" id="{33A9943B-2332-401E-24A5-E516D1AFD271}"/>
                </a:ext>
              </a:extLst>
            </p:cNvPr>
            <p:cNvSpPr txBox="1"/>
            <p:nvPr/>
          </p:nvSpPr>
          <p:spPr bwMode="auto">
            <a:xfrm>
              <a:off x="3388874" y="3081924"/>
              <a:ext cx="2223218"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b="1" dirty="0"/>
                <a:t>PHA terminology: </a:t>
              </a:r>
              <a:r>
                <a:rPr lang="en-US" dirty="0"/>
                <a:t>event or circumstance causing exposure to the hazard</a:t>
              </a:r>
            </a:p>
          </p:txBody>
        </p:sp>
        <p:sp>
          <p:nvSpPr>
            <p:cNvPr id="22" name="TextBox 21">
              <a:extLst>
                <a:ext uri="{FF2B5EF4-FFF2-40B4-BE49-F238E27FC236}">
                  <a16:creationId xmlns:a16="http://schemas.microsoft.com/office/drawing/2014/main" id="{41BE8E23-7120-F486-D46A-34BAB369B733}"/>
                </a:ext>
              </a:extLst>
            </p:cNvPr>
            <p:cNvSpPr txBox="1"/>
            <p:nvPr/>
          </p:nvSpPr>
          <p:spPr bwMode="auto">
            <a:xfrm>
              <a:off x="3388874" y="4477710"/>
              <a:ext cx="2223218"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b="1" dirty="0"/>
                <a:t>FMEA terminology: </a:t>
              </a:r>
              <a:r>
                <a:rPr lang="en-US" dirty="0"/>
                <a:t>the ways or modes in which a product, process or system might fail</a:t>
              </a:r>
            </a:p>
          </p:txBody>
        </p:sp>
        <p:sp>
          <p:nvSpPr>
            <p:cNvPr id="24" name="TextBox 23">
              <a:extLst>
                <a:ext uri="{FF2B5EF4-FFF2-40B4-BE49-F238E27FC236}">
                  <a16:creationId xmlns:a16="http://schemas.microsoft.com/office/drawing/2014/main" id="{1AA42164-E25D-1708-84F3-8038A5B849A1}"/>
                </a:ext>
              </a:extLst>
            </p:cNvPr>
            <p:cNvSpPr txBox="1"/>
            <p:nvPr/>
          </p:nvSpPr>
          <p:spPr bwMode="auto">
            <a:xfrm>
              <a:off x="3306233" y="1988840"/>
              <a:ext cx="2565928" cy="342937"/>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0070C0"/>
                  </a:solidFill>
                  <a:latin typeface="Candara" pitchFamily="32" charset="0"/>
                </a:rPr>
                <a:t>Tool-specific Terminologies</a:t>
              </a:r>
            </a:p>
          </p:txBody>
        </p:sp>
        <p:sp>
          <p:nvSpPr>
            <p:cNvPr id="28" name="TextBox 27">
              <a:extLst>
                <a:ext uri="{FF2B5EF4-FFF2-40B4-BE49-F238E27FC236}">
                  <a16:creationId xmlns:a16="http://schemas.microsoft.com/office/drawing/2014/main" id="{E2F0BB4C-0C3F-4BE2-018D-28552F4CA824}"/>
                </a:ext>
              </a:extLst>
            </p:cNvPr>
            <p:cNvSpPr txBox="1"/>
            <p:nvPr/>
          </p:nvSpPr>
          <p:spPr bwMode="auto">
            <a:xfrm>
              <a:off x="3412141" y="5917870"/>
              <a:ext cx="2223218" cy="607474"/>
            </a:xfrm>
            <a:prstGeom prst="rect">
              <a:avLst/>
            </a:prstGeom>
            <a:noFill/>
            <a:ln w="9525">
              <a:noFill/>
              <a:round/>
              <a:headEnd/>
              <a:tailEnd/>
            </a:ln>
          </p:spPr>
          <p:txBody>
            <a:bodyPr wrap="square">
              <a:spAutoFit/>
            </a:bodyPr>
            <a:lstStyle>
              <a:defPPr>
                <a:defRPr lang="en-GB"/>
              </a:defPPr>
              <a:lvl1pPr algn="ctr">
                <a:defRPr sz="1200" b="0">
                  <a:solidFill>
                    <a:schemeClr val="tx1"/>
                  </a:solidFill>
                  <a:latin typeface="Arial"/>
                  <a:cs typeface="Arial"/>
                </a:defRPr>
              </a:lvl1pPr>
            </a:lstStyle>
            <a:p>
              <a:r>
                <a:rPr lang="en-US" b="1" dirty="0"/>
                <a:t>FTA terminology: </a:t>
              </a:r>
              <a:r>
                <a:rPr lang="en-US" dirty="0"/>
                <a:t>the ways or modes in which a product, process or system might fail</a:t>
              </a:r>
            </a:p>
          </p:txBody>
        </p:sp>
        <p:sp>
          <p:nvSpPr>
            <p:cNvPr id="31" name="Rounded Rectangle 30">
              <a:extLst>
                <a:ext uri="{FF2B5EF4-FFF2-40B4-BE49-F238E27FC236}">
                  <a16:creationId xmlns:a16="http://schemas.microsoft.com/office/drawing/2014/main" id="{E68742E0-250C-9871-A68F-93FC7C5F7E9F}"/>
                </a:ext>
              </a:extLst>
            </p:cNvPr>
            <p:cNvSpPr/>
            <p:nvPr/>
          </p:nvSpPr>
          <p:spPr bwMode="auto">
            <a:xfrm>
              <a:off x="3556483" y="2458304"/>
              <a:ext cx="1827948" cy="607474"/>
            </a:xfrm>
            <a:prstGeom prst="roundRect">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0" i="0" u="none" strike="noStrike" cap="none" normalizeH="0" baseline="0" dirty="0">
                  <a:ln>
                    <a:noFill/>
                  </a:ln>
                  <a:solidFill>
                    <a:schemeClr val="bg1"/>
                  </a:solidFill>
                  <a:effectLst/>
                  <a:latin typeface="Arial" charset="0"/>
                  <a:cs typeface="Lucida Sans Unicode" charset="0"/>
                </a:rPr>
                <a:t>Hazardous Situation</a:t>
              </a:r>
            </a:p>
          </p:txBody>
        </p:sp>
        <p:sp>
          <p:nvSpPr>
            <p:cNvPr id="32" name="Rounded Rectangle 31">
              <a:extLst>
                <a:ext uri="{FF2B5EF4-FFF2-40B4-BE49-F238E27FC236}">
                  <a16:creationId xmlns:a16="http://schemas.microsoft.com/office/drawing/2014/main" id="{5E06F041-1617-98AB-6A7F-C53475775506}"/>
                </a:ext>
              </a:extLst>
            </p:cNvPr>
            <p:cNvSpPr/>
            <p:nvPr/>
          </p:nvSpPr>
          <p:spPr bwMode="auto">
            <a:xfrm>
              <a:off x="3556483" y="3789040"/>
              <a:ext cx="1827948" cy="607474"/>
            </a:xfrm>
            <a:prstGeom prst="roundRect">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0" i="0" u="none" strike="noStrike" cap="none" normalizeH="0" baseline="0" dirty="0">
                  <a:ln>
                    <a:noFill/>
                  </a:ln>
                  <a:solidFill>
                    <a:schemeClr val="bg1"/>
                  </a:solidFill>
                  <a:effectLst/>
                  <a:latin typeface="Arial" charset="0"/>
                  <a:cs typeface="Lucida Sans Unicode" charset="0"/>
                </a:rPr>
                <a:t>Failure Mode</a:t>
              </a:r>
            </a:p>
          </p:txBody>
        </p:sp>
        <p:sp>
          <p:nvSpPr>
            <p:cNvPr id="33" name="Rounded Rectangle 32">
              <a:extLst>
                <a:ext uri="{FF2B5EF4-FFF2-40B4-BE49-F238E27FC236}">
                  <a16:creationId xmlns:a16="http://schemas.microsoft.com/office/drawing/2014/main" id="{3435106E-D209-939B-FCFA-18928E23DA19}"/>
                </a:ext>
              </a:extLst>
            </p:cNvPr>
            <p:cNvSpPr/>
            <p:nvPr/>
          </p:nvSpPr>
          <p:spPr bwMode="auto">
            <a:xfrm>
              <a:off x="3556483" y="5283083"/>
              <a:ext cx="1827948" cy="607474"/>
            </a:xfrm>
            <a:prstGeom prst="roundRect">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600" b="0" i="0" u="none" strike="noStrike" cap="none" normalizeH="0" baseline="0" dirty="0">
                  <a:ln>
                    <a:noFill/>
                  </a:ln>
                  <a:solidFill>
                    <a:schemeClr val="bg1"/>
                  </a:solidFill>
                  <a:effectLst/>
                  <a:latin typeface="Arial" charset="0"/>
                  <a:cs typeface="Lucida Sans Unicode" charset="0"/>
                </a:rPr>
                <a:t>Fault</a:t>
              </a:r>
            </a:p>
          </p:txBody>
        </p:sp>
      </p:grpSp>
      <p:grpSp>
        <p:nvGrpSpPr>
          <p:cNvPr id="15" name="Group 14">
            <a:extLst>
              <a:ext uri="{FF2B5EF4-FFF2-40B4-BE49-F238E27FC236}">
                <a16:creationId xmlns:a16="http://schemas.microsoft.com/office/drawing/2014/main" id="{B23C2321-DA78-F928-88C7-D3A45C082EE6}"/>
              </a:ext>
            </a:extLst>
          </p:cNvPr>
          <p:cNvGrpSpPr/>
          <p:nvPr/>
        </p:nvGrpSpPr>
        <p:grpSpPr>
          <a:xfrm>
            <a:off x="2987072" y="1943721"/>
            <a:ext cx="6217856" cy="5067977"/>
            <a:chOff x="2950527" y="2240868"/>
            <a:chExt cx="6049163" cy="4315617"/>
          </a:xfrm>
        </p:grpSpPr>
        <p:sp>
          <p:nvSpPr>
            <p:cNvPr id="11" name="Rectangle: Folded Corner 10">
              <a:extLst>
                <a:ext uri="{FF2B5EF4-FFF2-40B4-BE49-F238E27FC236}">
                  <a16:creationId xmlns:a16="http://schemas.microsoft.com/office/drawing/2014/main" id="{5F97D483-CB5C-63CA-2530-8B3FFC145926}"/>
                </a:ext>
              </a:extLst>
            </p:cNvPr>
            <p:cNvSpPr/>
            <p:nvPr/>
          </p:nvSpPr>
          <p:spPr bwMode="auto">
            <a:xfrm>
              <a:off x="2950527" y="2240868"/>
              <a:ext cx="6049163" cy="4101238"/>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p>
              <a:pPr defTabSz="421184"/>
              <a:endParaRPr lang="en-GB" sz="4875"/>
            </a:p>
          </p:txBody>
        </p:sp>
        <p:sp>
          <p:nvSpPr>
            <p:cNvPr id="12" name="Inhaltsplatzhalter 2">
              <a:extLst>
                <a:ext uri="{FF2B5EF4-FFF2-40B4-BE49-F238E27FC236}">
                  <a16:creationId xmlns:a16="http://schemas.microsoft.com/office/drawing/2014/main" id="{527F8C09-BD2B-EDBA-D5B8-DCE3FA15A87E}"/>
                </a:ext>
              </a:extLst>
            </p:cNvPr>
            <p:cNvSpPr txBox="1">
              <a:spLocks/>
            </p:cNvSpPr>
            <p:nvPr/>
          </p:nvSpPr>
          <p:spPr bwMode="auto">
            <a:xfrm>
              <a:off x="3049300" y="2240868"/>
              <a:ext cx="5835518" cy="4315617"/>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6460"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353695" indent="-171450">
                <a:lnSpc>
                  <a:spcPct val="100000"/>
                </a:lnSpc>
                <a:spcBef>
                  <a:spcPts val="300"/>
                </a:spcBef>
                <a:spcAft>
                  <a:spcPts val="600"/>
                </a:spcAft>
                <a:buFont typeface="Arial" panose="020B0604020202020204" pitchFamily="34" charset="0"/>
                <a:buChar char="•"/>
              </a:pPr>
              <a:r>
                <a:rPr lang="en-US" sz="1500" b="0" dirty="0">
                  <a:solidFill>
                    <a:srgbClr val="002060"/>
                  </a:solidFill>
                  <a:latin typeface="Arial"/>
                  <a:cs typeface="Arial"/>
                </a:rPr>
                <a:t>‘Hazard’ is</a:t>
              </a:r>
              <a:r>
                <a:rPr lang="en-US" sz="1500" b="0" i="0" dirty="0">
                  <a:solidFill>
                    <a:srgbClr val="002060"/>
                  </a:solidFill>
                  <a:effectLst/>
                  <a:latin typeface="Arial"/>
                  <a:cs typeface="Arial"/>
                </a:rPr>
                <a:t> </a:t>
              </a:r>
              <a:r>
                <a:rPr lang="en-US" sz="1500" b="0" dirty="0">
                  <a:solidFill>
                    <a:srgbClr val="002060"/>
                  </a:solidFill>
                  <a:latin typeface="Arial"/>
                  <a:cs typeface="Arial"/>
                </a:rPr>
                <a:t>a concept</a:t>
              </a:r>
              <a:r>
                <a:rPr lang="en-US" sz="1500" b="0" i="0" dirty="0">
                  <a:solidFill>
                    <a:srgbClr val="002060"/>
                  </a:solidFill>
                  <a:effectLst/>
                  <a:latin typeface="Arial"/>
                  <a:cs typeface="Arial"/>
                </a:rPr>
                <a:t> from ICH Q9(R1), while “Failure </a:t>
              </a:r>
              <a:r>
                <a:rPr lang="en-US" sz="1500" b="0" dirty="0">
                  <a:solidFill>
                    <a:srgbClr val="002060"/>
                  </a:solidFill>
                  <a:latin typeface="Arial"/>
                  <a:cs typeface="Arial"/>
                </a:rPr>
                <a:t>Mode”</a:t>
              </a:r>
              <a:r>
                <a:rPr lang="en-US" sz="1500" b="0" i="0" dirty="0">
                  <a:solidFill>
                    <a:srgbClr val="002060"/>
                  </a:solidFill>
                  <a:effectLst/>
                  <a:latin typeface="Arial"/>
                  <a:cs typeface="Arial"/>
                </a:rPr>
                <a:t> </a:t>
              </a:r>
              <a:r>
                <a:rPr lang="en-US" sz="1500" b="0" dirty="0">
                  <a:solidFill>
                    <a:srgbClr val="002060"/>
                  </a:solidFill>
                  <a:latin typeface="Arial"/>
                  <a:cs typeface="Arial"/>
                </a:rPr>
                <a:t>is a tool-specific term </a:t>
              </a:r>
              <a:r>
                <a:rPr lang="en-US" sz="1500" b="0" i="0" dirty="0">
                  <a:solidFill>
                    <a:srgbClr val="002060"/>
                  </a:solidFill>
                  <a:effectLst/>
                  <a:latin typeface="Arial"/>
                  <a:cs typeface="Arial"/>
                </a:rPr>
                <a:t>often used during QRM activities.   </a:t>
              </a:r>
              <a:endParaRPr lang="en-US" dirty="0">
                <a:latin typeface="Arial"/>
                <a:cs typeface="Arial"/>
              </a:endParaRPr>
            </a:p>
            <a:p>
              <a:pPr marL="353695" indent="-171450" algn="l" fontAlgn="base">
                <a:lnSpc>
                  <a:spcPct val="100000"/>
                </a:lnSpc>
                <a:spcBef>
                  <a:spcPts val="300"/>
                </a:spcBef>
                <a:spcAft>
                  <a:spcPts val="600"/>
                </a:spcAft>
                <a:buFont typeface="Arial" panose="020B0604020202020204" pitchFamily="34" charset="0"/>
                <a:buChar char="•"/>
              </a:pPr>
              <a:r>
                <a:rPr lang="en-US" sz="1500" b="0" i="0" dirty="0">
                  <a:solidFill>
                    <a:srgbClr val="002060"/>
                  </a:solidFill>
                  <a:effectLst/>
                  <a:latin typeface="Arial" panose="020B0604020202020204" pitchFamily="34" charset="0"/>
                  <a:cs typeface="Arial" panose="020B0604020202020204" pitchFamily="34" charset="0"/>
                </a:rPr>
                <a:t>The QRM process in ICH Q9(R1) refers to Hazard Identification as the first step of the Risk Assessment process.</a:t>
              </a:r>
            </a:p>
            <a:p>
              <a:pPr marL="353695" indent="-171450" algn="l" fontAlgn="base">
                <a:lnSpc>
                  <a:spcPct val="100000"/>
                </a:lnSpc>
                <a:spcBef>
                  <a:spcPts val="300"/>
                </a:spcBef>
                <a:spcAft>
                  <a:spcPts val="600"/>
                </a:spcAft>
                <a:buFont typeface="Arial" panose="020B0604020202020204" pitchFamily="34" charset="0"/>
                <a:buChar char="•"/>
              </a:pPr>
              <a:r>
                <a:rPr lang="en-US" sz="1500" b="0" i="0" dirty="0">
                  <a:solidFill>
                    <a:srgbClr val="002060"/>
                  </a:solidFill>
                  <a:effectLst/>
                  <a:latin typeface="Arial" panose="020B0604020202020204" pitchFamily="34" charset="0"/>
                  <a:cs typeface="Arial" panose="020B0604020202020204" pitchFamily="34" charset="0"/>
                </a:rPr>
                <a:t>Hazards and failure modes are different from each other: </a:t>
              </a:r>
            </a:p>
            <a:p>
              <a:pPr marL="658495" lvl="1" indent="-171450">
                <a:lnSpc>
                  <a:spcPts val="1200"/>
                </a:lnSpc>
                <a:spcBef>
                  <a:spcPts val="300"/>
                </a:spcBef>
                <a:spcAft>
                  <a:spcPts val="600"/>
                </a:spcAft>
              </a:pPr>
              <a:r>
                <a:rPr lang="en-US" sz="1400" b="0" i="0" dirty="0">
                  <a:solidFill>
                    <a:srgbClr val="002060"/>
                  </a:solidFill>
                  <a:effectLst/>
                  <a:latin typeface="Arial" panose="020B0604020202020204" pitchFamily="34" charset="0"/>
                  <a:cs typeface="Arial" panose="020B0604020202020204" pitchFamily="34" charset="0"/>
                </a:rPr>
                <a:t>A hazard is a potential source of harm to the patient.  </a:t>
              </a:r>
            </a:p>
            <a:p>
              <a:pPr marL="658495" lvl="1" indent="-171450">
                <a:lnSpc>
                  <a:spcPts val="1200"/>
                </a:lnSpc>
                <a:spcBef>
                  <a:spcPts val="300"/>
                </a:spcBef>
                <a:spcAft>
                  <a:spcPts val="600"/>
                </a:spcAft>
              </a:pPr>
              <a:r>
                <a:rPr lang="en-US" sz="1400" b="0" i="0" dirty="0">
                  <a:solidFill>
                    <a:srgbClr val="002060"/>
                  </a:solidFill>
                  <a:effectLst/>
                  <a:latin typeface="Arial" panose="020B0604020202020204" pitchFamily="34" charset="0"/>
                  <a:cs typeface="Arial" panose="020B0604020202020204" pitchFamily="34" charset="0"/>
                </a:rPr>
                <a:t>A failure mode is the specific way a failure occurs. </a:t>
              </a:r>
            </a:p>
            <a:p>
              <a:pPr marL="658495" lvl="1" indent="-171450">
                <a:lnSpc>
                  <a:spcPts val="1200"/>
                </a:lnSpc>
                <a:spcBef>
                  <a:spcPts val="300"/>
                </a:spcBef>
                <a:spcAft>
                  <a:spcPts val="600"/>
                </a:spcAft>
              </a:pPr>
              <a:r>
                <a:rPr lang="en-US" sz="1400" b="0" i="0" dirty="0">
                  <a:solidFill>
                    <a:srgbClr val="002060"/>
                  </a:solidFill>
                  <a:effectLst/>
                  <a:latin typeface="Arial" panose="020B0604020202020204" pitchFamily="34" charset="0"/>
                  <a:cs typeface="Arial" panose="020B0604020202020204" pitchFamily="34" charset="0"/>
                </a:rPr>
                <a:t>Like hazards, failure modes can </a:t>
              </a:r>
              <a:r>
                <a:rPr lang="en-US" sz="1400" b="0" dirty="0">
                  <a:solidFill>
                    <a:srgbClr val="002060"/>
                  </a:solidFill>
                  <a:latin typeface="Arial" panose="020B0604020202020204" pitchFamily="34" charset="0"/>
                  <a:cs typeface="Arial" panose="020B0604020202020204" pitchFamily="34" charset="0"/>
                </a:rPr>
                <a:t>lead to patient harm if the associated failures occur that impact product quality.</a:t>
              </a:r>
            </a:p>
            <a:p>
              <a:pPr marL="353695" indent="-171450">
                <a:lnSpc>
                  <a:spcPct val="100000"/>
                </a:lnSpc>
                <a:spcBef>
                  <a:spcPts val="300"/>
                </a:spcBef>
                <a:spcAft>
                  <a:spcPts val="600"/>
                </a:spcAft>
                <a:buFont typeface="Arial" panose="020B0604020202020204" pitchFamily="34" charset="0"/>
                <a:buChar char="•"/>
              </a:pPr>
              <a:r>
                <a:rPr lang="en-US" sz="1500" b="0" dirty="0">
                  <a:solidFill>
                    <a:srgbClr val="002060"/>
                  </a:solidFill>
                  <a:latin typeface="Arial"/>
                  <a:cs typeface="Arial"/>
                </a:rPr>
                <a:t>While some risk assessment tools refer to hazards (e.g., HACCP - Hazard Analysis and Critical Control Points, HAZOP - Hazard Operability Analysis, PHA - Preliminary Hazard Assessment), others do not – other tools refer to failure modes (e.g., FMEA - Failure Mode and Effect Analysis, FMECA - Failure Mode, Effects and Criticality Analysis), while some other tools refer to faults (e.g., FTA - Fault tree analysis). </a:t>
              </a:r>
              <a:endParaRPr lang="en-US" sz="1500" b="0" dirty="0">
                <a:solidFill>
                  <a:srgbClr val="002060"/>
                </a:solidFill>
                <a:latin typeface="Arial" panose="020B0604020202020204" pitchFamily="34" charset="0"/>
                <a:cs typeface="Arial" panose="020B0604020202020204" pitchFamily="34" charset="0"/>
              </a:endParaRPr>
            </a:p>
            <a:p>
              <a:pPr marL="361950" indent="-180975">
                <a:lnSpc>
                  <a:spcPct val="100000"/>
                </a:lnSpc>
                <a:spcBef>
                  <a:spcPts val="300"/>
                </a:spcBef>
                <a:spcAft>
                  <a:spcPts val="600"/>
                </a:spcAft>
                <a:buFont typeface="Arial" panose="020B0604020202020204" pitchFamily="34" charset="0"/>
                <a:buChar char="•"/>
              </a:pPr>
              <a:r>
                <a:rPr lang="en-US" sz="1500" b="0" dirty="0">
                  <a:solidFill>
                    <a:srgbClr val="002060"/>
                  </a:solidFill>
                  <a:latin typeface="Arial"/>
                  <a:cs typeface="Arial"/>
                </a:rPr>
                <a:t>I</a:t>
              </a:r>
              <a:r>
                <a:rPr lang="en-US" sz="1500" b="0" i="0" dirty="0">
                  <a:solidFill>
                    <a:srgbClr val="002060"/>
                  </a:solidFill>
                  <a:effectLst/>
                  <a:latin typeface="Arial"/>
                  <a:cs typeface="Arial"/>
                </a:rPr>
                <a:t>n this way, the </a:t>
              </a:r>
              <a:r>
                <a:rPr lang="en-US" sz="1500" b="0" dirty="0">
                  <a:solidFill>
                    <a:srgbClr val="002060"/>
                  </a:solidFill>
                  <a:latin typeface="Arial"/>
                  <a:cs typeface="Arial"/>
                </a:rPr>
                <a:t>ICH Q9(R1) concept of a “</a:t>
              </a:r>
              <a:r>
                <a:rPr lang="en-US" sz="1500" b="0" i="0" dirty="0">
                  <a:solidFill>
                    <a:srgbClr val="002060"/>
                  </a:solidFill>
                  <a:effectLst/>
                  <a:latin typeface="Arial"/>
                  <a:cs typeface="Arial"/>
                </a:rPr>
                <a:t>hazard</a:t>
              </a:r>
              <a:r>
                <a:rPr lang="en-US" sz="1500" b="0" dirty="0">
                  <a:solidFill>
                    <a:srgbClr val="002060"/>
                  </a:solidFill>
                  <a:latin typeface="Arial"/>
                  <a:cs typeface="Arial"/>
                </a:rPr>
                <a:t>”</a:t>
              </a:r>
              <a:r>
                <a:rPr lang="en-US" sz="1500" b="0" i="0" dirty="0">
                  <a:solidFill>
                    <a:srgbClr val="002060"/>
                  </a:solidFill>
                  <a:effectLst/>
                  <a:latin typeface="Arial"/>
                  <a:cs typeface="Arial"/>
                </a:rPr>
                <a:t> and </a:t>
              </a:r>
              <a:r>
                <a:rPr lang="en-US" sz="1500" b="0" dirty="0">
                  <a:solidFill>
                    <a:srgbClr val="002060"/>
                  </a:solidFill>
                  <a:latin typeface="Arial"/>
                  <a:cs typeface="Arial"/>
                </a:rPr>
                <a:t>the                 tool-specific term “</a:t>
              </a:r>
              <a:r>
                <a:rPr lang="en-US" sz="1500" b="0" i="0" dirty="0">
                  <a:solidFill>
                    <a:srgbClr val="002060"/>
                  </a:solidFill>
                  <a:effectLst/>
                  <a:latin typeface="Arial"/>
                  <a:cs typeface="Arial"/>
                </a:rPr>
                <a:t>failure mode” are inter-connected.</a:t>
              </a:r>
              <a:endParaRPr lang="en-US" sz="2950" dirty="0"/>
            </a:p>
          </p:txBody>
        </p:sp>
      </p:grpSp>
      <p:sp>
        <p:nvSpPr>
          <p:cNvPr id="14" name="TextBox 13">
            <a:extLst>
              <a:ext uri="{FF2B5EF4-FFF2-40B4-BE49-F238E27FC236}">
                <a16:creationId xmlns:a16="http://schemas.microsoft.com/office/drawing/2014/main" id="{7CCFD7ED-D63A-50D0-45FA-CEB2C15A4853}"/>
              </a:ext>
            </a:extLst>
          </p:cNvPr>
          <p:cNvSpPr txBox="1"/>
          <p:nvPr/>
        </p:nvSpPr>
        <p:spPr bwMode="auto">
          <a:xfrm>
            <a:off x="9446072" y="1963329"/>
            <a:ext cx="2565928" cy="4679042"/>
          </a:xfrm>
          <a:prstGeom prst="rect">
            <a:avLst/>
          </a:prstGeom>
          <a:noFill/>
          <a:ln>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457200" lvl="1" indent="0">
              <a:lnSpc>
                <a:spcPct val="81000"/>
              </a:lnSpc>
              <a:tabLst>
                <a:tab pos="723900" algn="l"/>
                <a:tab pos="1447800" algn="l"/>
                <a:tab pos="2171700" algn="l"/>
                <a:tab pos="2895600" algn="l"/>
                <a:tab pos="3619500" algn="l"/>
                <a:tab pos="4343400" algn="l"/>
                <a:tab pos="5067300" algn="l"/>
                <a:tab pos="5791200" algn="l"/>
              </a:tabLst>
            </a:pPr>
            <a:endParaRPr lang="en-US" sz="1600" b="0" i="1" dirty="0">
              <a:solidFill>
                <a:srgbClr val="002967"/>
              </a:solidFill>
              <a:latin typeface="+mn-lt"/>
              <a:ea typeface="+mn-lt"/>
              <a:cs typeface="+mn-lt"/>
            </a:endParaRPr>
          </a:p>
        </p:txBody>
      </p:sp>
    </p:spTree>
    <p:extLst>
      <p:ext uri="{BB962C8B-B14F-4D97-AF65-F5344CB8AC3E}">
        <p14:creationId xmlns:p14="http://schemas.microsoft.com/office/powerpoint/2010/main" val="1662774131"/>
      </p:ext>
    </p:extLst>
  </p:cSld>
  <p:clrMapOvr>
    <a:masterClrMapping/>
  </p:clrMapOvr>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2ad3a63-90ad-4a46-a3cb-757f4658e205" origin="userSelected">
  <element uid="03e9b10b-a1f9-4a88-9630-476473f62285" value=""/>
  <element uid="7349a702-6462-4442-88eb-c64cd513835c" value=""/>
  <element uid="8490d18d-1e1f-4ae2-adbe-3f6683173bee" value=""/>
</sisl>
</file>

<file path=customXml/itemProps1.xml><?xml version="1.0" encoding="utf-8"?>
<ds:datastoreItem xmlns:ds="http://schemas.openxmlformats.org/officeDocument/2006/customXml" ds:itemID="{AA592826-DDBA-4DCE-B4F3-66899E8851B6}">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
  <TotalTime>0</TotalTime>
  <Words>4336</Words>
  <Application>Microsoft Office PowerPoint</Application>
  <PresentationFormat>Widescreen</PresentationFormat>
  <Paragraphs>374</Paragraphs>
  <Slides>26</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ＭＳ Ｐゴシック</vt:lpstr>
      <vt:lpstr>Arial</vt:lpstr>
      <vt:lpstr>Calibri</vt:lpstr>
      <vt:lpstr>Candara</vt:lpstr>
      <vt:lpstr>Century Gothic</vt:lpstr>
      <vt:lpstr>Courier New</vt:lpstr>
      <vt:lpstr>Helvetica</vt:lpstr>
      <vt:lpstr>Times New Roman</vt:lpstr>
      <vt:lpstr>Wingdings</vt:lpstr>
      <vt:lpstr>Master slide 1</vt:lpstr>
      <vt:lpstr>PowerPoint Presentation</vt:lpstr>
      <vt:lpstr>Legal Notice</vt:lpstr>
      <vt:lpstr>Agenda</vt:lpstr>
      <vt:lpstr> Background to the Hazard ID Revision  </vt:lpstr>
      <vt:lpstr>The Hazard ID Revision</vt:lpstr>
      <vt:lpstr>Hazards and Risks Are Not the Same</vt:lpstr>
      <vt:lpstr>What are the benefits of this change in terminology?</vt:lpstr>
      <vt:lpstr>What are the benefits of this change in terminology?  (cont’d)</vt:lpstr>
      <vt:lpstr>Key Terms &amp; Concepts</vt:lpstr>
      <vt:lpstr>PowerPoint Presentation</vt:lpstr>
      <vt:lpstr>Hazards and Risks are not the same... Consider this Pharmaceutical Risk Scenario</vt:lpstr>
      <vt:lpstr>How Hazards may be identified…</vt:lpstr>
      <vt:lpstr>Hazards and their Potential Consequences Severity of harm</vt:lpstr>
      <vt:lpstr>QRM Tools for Hazard ID</vt:lpstr>
      <vt:lpstr>QRM Tools for Hazard ID  Preliminary Hazard Analysis (PHA)</vt:lpstr>
      <vt:lpstr>PowerPoint Presentation</vt:lpstr>
      <vt:lpstr>This is an example of how a fishbone analysis can be used for the introduction of new Isolator technology and aseptic filling to identify potential hazards</vt:lpstr>
      <vt:lpstr>PowerPoint Presentation</vt:lpstr>
      <vt:lpstr>Creative Thinking &amp; Teamwork in Hazard ID (5)</vt:lpstr>
      <vt:lpstr>PowerPoint Presentation</vt:lpstr>
      <vt:lpstr>PowerPoint Presentation</vt:lpstr>
      <vt:lpstr>PowerPoint Presentation</vt:lpstr>
      <vt:lpstr>Key take-home points...</vt:lpstr>
      <vt:lpstr>References</vt:lpstr>
      <vt:lpstr>Further reading</vt:lpstr>
      <vt:lpstr>EWG Acknowledgment and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2023-10-05T14:20:01Z</dcterms:created>
  <dcterms:modified xsi:type="dcterms:W3CDTF">2023-10-05T14:20:06Z</dcterms:modified>
</cp:coreProperties>
</file>