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2"/>
    <p:sldMasterId id="2147483776" r:id="rId3"/>
  </p:sldMasterIdLst>
  <p:notesMasterIdLst>
    <p:notesMasterId r:id="rId51"/>
  </p:notesMasterIdLst>
  <p:handoutMasterIdLst>
    <p:handoutMasterId r:id="rId52"/>
  </p:handoutMasterIdLst>
  <p:sldIdLst>
    <p:sldId id="256" r:id="rId4"/>
    <p:sldId id="2145706901" r:id="rId5"/>
    <p:sldId id="5477" r:id="rId6"/>
    <p:sldId id="5476" r:id="rId7"/>
    <p:sldId id="2134805002" r:id="rId8"/>
    <p:sldId id="342" r:id="rId9"/>
    <p:sldId id="5479" r:id="rId10"/>
    <p:sldId id="2134804917" r:id="rId11"/>
    <p:sldId id="2134804951" r:id="rId12"/>
    <p:sldId id="2134805043" r:id="rId13"/>
    <p:sldId id="2134804956" r:id="rId14"/>
    <p:sldId id="2134805045" r:id="rId15"/>
    <p:sldId id="2134804885" r:id="rId16"/>
    <p:sldId id="2134805023" r:id="rId17"/>
    <p:sldId id="2134804973" r:id="rId18"/>
    <p:sldId id="2134805020" r:id="rId19"/>
    <p:sldId id="2134805007" r:id="rId20"/>
    <p:sldId id="2134804974" r:id="rId21"/>
    <p:sldId id="2134804994" r:id="rId22"/>
    <p:sldId id="5487" r:id="rId23"/>
    <p:sldId id="2134804941" r:id="rId24"/>
    <p:sldId id="2134805044" r:id="rId25"/>
    <p:sldId id="2134804990" r:id="rId26"/>
    <p:sldId id="335" r:id="rId27"/>
    <p:sldId id="2134805030" r:id="rId28"/>
    <p:sldId id="2134805032" r:id="rId29"/>
    <p:sldId id="2134805034" r:id="rId30"/>
    <p:sldId id="2134805035" r:id="rId31"/>
    <p:sldId id="2134805038" r:id="rId32"/>
    <p:sldId id="2134805039" r:id="rId33"/>
    <p:sldId id="2134804901" r:id="rId34"/>
    <p:sldId id="2134805009" r:id="rId35"/>
    <p:sldId id="2134805010" r:id="rId36"/>
    <p:sldId id="2134805018" r:id="rId37"/>
    <p:sldId id="2134804984" r:id="rId38"/>
    <p:sldId id="2134805011" r:id="rId39"/>
    <p:sldId id="2134804987" r:id="rId40"/>
    <p:sldId id="2134804996" r:id="rId41"/>
    <p:sldId id="2134804988" r:id="rId42"/>
    <p:sldId id="2134805012" r:id="rId43"/>
    <p:sldId id="2134804978" r:id="rId44"/>
    <p:sldId id="2134805040" r:id="rId45"/>
    <p:sldId id="2134804979" r:id="rId46"/>
    <p:sldId id="2134805041" r:id="rId47"/>
    <p:sldId id="2134805042" r:id="rId48"/>
    <p:sldId id="2134805022" r:id="rId49"/>
    <p:sldId id="324" r:id="rId50"/>
  </p:sldIdLst>
  <p:sldSz cx="9753600" cy="7315200"/>
  <p:notesSz cx="6799263" cy="9929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521415D9-36F7-43E2-AB2F-B90AF26B5E84}">
      <p14:sectionLst xmlns:p14="http://schemas.microsoft.com/office/powerpoint/2010/main">
        <p14:section name="Default Section" id="{A581BC31-35B9-4010-9D94-5BCB9151D25D}">
          <p14:sldIdLst>
            <p14:sldId id="256"/>
            <p14:sldId id="2145706901"/>
            <p14:sldId id="5477"/>
            <p14:sldId id="5476"/>
            <p14:sldId id="2134805002"/>
            <p14:sldId id="342"/>
            <p14:sldId id="5479"/>
            <p14:sldId id="2134804917"/>
            <p14:sldId id="2134804951"/>
            <p14:sldId id="2134805043"/>
            <p14:sldId id="2134804956"/>
            <p14:sldId id="2134805045"/>
            <p14:sldId id="2134804885"/>
            <p14:sldId id="2134805023"/>
            <p14:sldId id="2134804973"/>
          </p14:sldIdLst>
        </p14:section>
        <p14:section name="Default Section" id="{F78D88D8-7244-4D76-B150-CB850656E203}">
          <p14:sldIdLst>
            <p14:sldId id="2134805020"/>
            <p14:sldId id="2134805007"/>
          </p14:sldIdLst>
        </p14:section>
        <p14:section name="Default Section" id="{17B8E523-E573-435A-9989-0BA8680EBE7A}">
          <p14:sldIdLst>
            <p14:sldId id="2134804974"/>
            <p14:sldId id="2134804994"/>
            <p14:sldId id="5487"/>
            <p14:sldId id="2134804941"/>
            <p14:sldId id="2134805044"/>
            <p14:sldId id="2134804990"/>
            <p14:sldId id="335"/>
            <p14:sldId id="2134805030"/>
            <p14:sldId id="2134805032"/>
            <p14:sldId id="2134805034"/>
            <p14:sldId id="2134805035"/>
            <p14:sldId id="2134805038"/>
            <p14:sldId id="2134805039"/>
            <p14:sldId id="2134804901"/>
            <p14:sldId id="2134805009"/>
            <p14:sldId id="2134805010"/>
            <p14:sldId id="2134805018"/>
            <p14:sldId id="2134804984"/>
            <p14:sldId id="2134805011"/>
            <p14:sldId id="2134804987"/>
            <p14:sldId id="2134804996"/>
            <p14:sldId id="2134804988"/>
            <p14:sldId id="2134805012"/>
            <p14:sldId id="2134804978"/>
            <p14:sldId id="2134805040"/>
            <p14:sldId id="2134804979"/>
            <p14:sldId id="2134805041"/>
            <p14:sldId id="2134805042"/>
            <p14:sldId id="2134805022"/>
            <p14:sldId id="324"/>
          </p14:sldIdLst>
        </p14:section>
        <p14:section name="Default Section" id="{8B360105-6A95-8C47-9245-85A5DC7F0057}">
          <p14:sldIdLst/>
        </p14:section>
      </p14:sectionLst>
    </p:ext>
    <p:ext uri="{EFAFB233-063F-42B5-8137-9DF3F51BA10A}">
      <p15:sldGuideLst xmlns:p15="http://schemas.microsoft.com/office/powerpoint/2012/main">
        <p15:guide id="1" orient="horz" pos="2168" userDrawn="1">
          <p15:clr>
            <a:srgbClr val="A4A3A4"/>
          </p15:clr>
        </p15:guide>
        <p15:guide id="2" pos="2880">
          <p15:clr>
            <a:srgbClr val="A4A3A4"/>
          </p15:clr>
        </p15:guide>
      </p15:sldGuideLst>
    </p:ext>
    <p:ext uri="{2D200454-40CA-4A62-9FC3-DE9A4176ACB9}">
      <p15:notesGuideLst xmlns:p15="http://schemas.microsoft.com/office/powerpoint/2012/main">
        <p15:guide id="1" orient="horz" pos="2675" userDrawn="1">
          <p15:clr>
            <a:srgbClr val="A4A3A4"/>
          </p15:clr>
        </p15:guide>
        <p15:guide id="2" pos="194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057878-F314-48AA-BA31-44B7C941C084}" v="5" dt="2023-09-29T16:04:15.8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19" autoAdjust="0"/>
    <p:restoredTop sz="93792" autoAdjust="0"/>
  </p:normalViewPr>
  <p:slideViewPr>
    <p:cSldViewPr>
      <p:cViewPr varScale="1">
        <p:scale>
          <a:sx n="58" d="100"/>
          <a:sy n="58" d="100"/>
        </p:scale>
        <p:origin x="1092" y="40"/>
      </p:cViewPr>
      <p:guideLst>
        <p:guide orient="horz" pos="2168"/>
        <p:guide pos="2880"/>
      </p:guideLst>
    </p:cSldViewPr>
  </p:slideViewPr>
  <p:outlineViewPr>
    <p:cViewPr varScale="1">
      <p:scale>
        <a:sx n="170" d="200"/>
        <a:sy n="170" d="200"/>
      </p:scale>
      <p:origin x="0" y="-450666"/>
    </p:cViewPr>
  </p:outlineViewPr>
  <p:notesTextViewPr>
    <p:cViewPr>
      <p:scale>
        <a:sx n="3" d="2"/>
        <a:sy n="3" d="2"/>
      </p:scale>
      <p:origin x="0" y="0"/>
    </p:cViewPr>
  </p:notesTextViewPr>
  <p:sorterViewPr>
    <p:cViewPr varScale="1">
      <p:scale>
        <a:sx n="1" d="1"/>
        <a:sy n="1" d="1"/>
      </p:scale>
      <p:origin x="0" y="-3562"/>
    </p:cViewPr>
  </p:sorterViewPr>
  <p:notesViewPr>
    <p:cSldViewPr>
      <p:cViewPr varScale="1">
        <p:scale>
          <a:sx n="79" d="100"/>
          <a:sy n="79" d="100"/>
        </p:scale>
        <p:origin x="3966" y="108"/>
      </p:cViewPr>
      <p:guideLst>
        <p:guide orient="horz" pos="2675"/>
        <p:guide pos="19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microsoft.com/office/2018/10/relationships/authors" Targe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9E5701-44FD-4CAF-A0AE-CEE56D8390CD}" type="doc">
      <dgm:prSet loTypeId="urn:microsoft.com/office/officeart/2009/3/layout/StepUpProcess" loCatId="process" qsTypeId="urn:microsoft.com/office/officeart/2005/8/quickstyle/simple1" qsCatId="simple" csTypeId="urn:microsoft.com/office/officeart/2005/8/colors/colorful3" csCatId="colorful" phldr="1"/>
      <dgm:spPr/>
      <dgm:t>
        <a:bodyPr/>
        <a:lstStyle/>
        <a:p>
          <a:endParaRPr kumimoji="1" lang="ja-JP" altLang="en-US"/>
        </a:p>
      </dgm:t>
    </dgm:pt>
    <dgm:pt modelId="{F852D477-36AC-4F91-A66C-1D6DCF3BB7AD}">
      <dgm:prSet phldrT="[テキスト]" custT="1"/>
      <dgm:spPr/>
      <dgm:t>
        <a:bodyPr/>
        <a:lstStyle/>
        <a:p>
          <a:r>
            <a:rPr lang="en-GB" sz="2000" b="0" dirty="0"/>
            <a:t>Commercial manufacturing</a:t>
          </a:r>
          <a:endParaRPr kumimoji="1" lang="ja-JP" altLang="en-US" sz="2000" dirty="0"/>
        </a:p>
      </dgm:t>
    </dgm:pt>
    <dgm:pt modelId="{6DB0A727-7452-46A4-99AC-D8D805B8D583}" type="parTrans" cxnId="{2AE29496-28C3-4D0E-8FF3-B83EE730BD8C}">
      <dgm:prSet/>
      <dgm:spPr/>
      <dgm:t>
        <a:bodyPr/>
        <a:lstStyle/>
        <a:p>
          <a:endParaRPr kumimoji="1" lang="ja-JP" altLang="en-US" sz="2000"/>
        </a:p>
      </dgm:t>
    </dgm:pt>
    <dgm:pt modelId="{BF26F074-2EC4-4C4C-91D0-9BF1260B27D0}" type="sibTrans" cxnId="{2AE29496-28C3-4D0E-8FF3-B83EE730BD8C}">
      <dgm:prSet/>
      <dgm:spPr/>
      <dgm:t>
        <a:bodyPr/>
        <a:lstStyle/>
        <a:p>
          <a:endParaRPr kumimoji="1" lang="ja-JP" altLang="en-US" sz="2000"/>
        </a:p>
      </dgm:t>
    </dgm:pt>
    <dgm:pt modelId="{F1AA1A16-7483-4210-9737-AECE618B1E7B}">
      <dgm:prSet phldrT="[テキスト]" custT="1"/>
      <dgm:spPr/>
      <dgm:t>
        <a:bodyPr/>
        <a:lstStyle/>
        <a:p>
          <a:r>
            <a:rPr lang="en-GB" sz="1600" b="0" dirty="0"/>
            <a:t>Day-to-day risk-based decisions to ensure an ongoing </a:t>
          </a:r>
          <a:r>
            <a:rPr lang="en-GB" sz="1600" b="0" dirty="0">
              <a:ea typeface="+mn-lt"/>
              <a:cs typeface="+mn-lt"/>
            </a:rPr>
            <a:t>state of control.</a:t>
          </a:r>
          <a:endParaRPr kumimoji="1" lang="ja-JP" altLang="en-US" sz="1600" dirty="0"/>
        </a:p>
      </dgm:t>
    </dgm:pt>
    <dgm:pt modelId="{ACC8F895-CCD6-499A-8D3E-A5CDFAEA4FBF}" type="parTrans" cxnId="{7CFB4F47-81D2-4EF4-B4E2-81FE4472B0CB}">
      <dgm:prSet/>
      <dgm:spPr/>
      <dgm:t>
        <a:bodyPr/>
        <a:lstStyle/>
        <a:p>
          <a:endParaRPr kumimoji="1" lang="ja-JP" altLang="en-US" sz="2000"/>
        </a:p>
      </dgm:t>
    </dgm:pt>
    <dgm:pt modelId="{5EC3A257-756A-4C4A-A77B-4411C4A4EA37}" type="sibTrans" cxnId="{7CFB4F47-81D2-4EF4-B4E2-81FE4472B0CB}">
      <dgm:prSet/>
      <dgm:spPr/>
      <dgm:t>
        <a:bodyPr/>
        <a:lstStyle/>
        <a:p>
          <a:endParaRPr kumimoji="1" lang="ja-JP" altLang="en-US" sz="2000"/>
        </a:p>
      </dgm:t>
    </dgm:pt>
    <dgm:pt modelId="{2BBB2EF9-F291-435D-9188-6234ADC14F70}">
      <dgm:prSet phldrT="[テキスト]" custT="1"/>
      <dgm:spPr/>
      <dgm:t>
        <a:bodyPr/>
        <a:lstStyle/>
        <a:p>
          <a:r>
            <a:rPr lang="en-GB" sz="2000" b="0" dirty="0"/>
            <a:t>Facility, manufacturing and quality monitoring</a:t>
          </a:r>
          <a:endParaRPr kumimoji="1" lang="ja-JP" altLang="en-US" sz="2000" dirty="0"/>
        </a:p>
      </dgm:t>
    </dgm:pt>
    <dgm:pt modelId="{F7C0429F-C5A9-44A7-9E5B-16627BE427D8}" type="parTrans" cxnId="{6C4C22ED-627C-4156-A050-FE36BE086CB2}">
      <dgm:prSet/>
      <dgm:spPr/>
      <dgm:t>
        <a:bodyPr/>
        <a:lstStyle/>
        <a:p>
          <a:endParaRPr kumimoji="1" lang="ja-JP" altLang="en-US" sz="2000"/>
        </a:p>
      </dgm:t>
    </dgm:pt>
    <dgm:pt modelId="{A2B07990-E2BE-4319-A50E-9C921F57FD13}" type="sibTrans" cxnId="{6C4C22ED-627C-4156-A050-FE36BE086CB2}">
      <dgm:prSet/>
      <dgm:spPr/>
      <dgm:t>
        <a:bodyPr/>
        <a:lstStyle/>
        <a:p>
          <a:endParaRPr kumimoji="1" lang="ja-JP" altLang="en-US" sz="2000"/>
        </a:p>
      </dgm:t>
    </dgm:pt>
    <dgm:pt modelId="{124C2135-F843-4ECF-BD1F-4BBA527B15CF}">
      <dgm:prSet phldrT="[テキスト]" custT="1"/>
      <dgm:spPr/>
      <dgm:t>
        <a:bodyPr/>
        <a:lstStyle/>
        <a:p>
          <a:r>
            <a:rPr lang="en-GB" sz="1600" b="0" dirty="0"/>
            <a:t>Daily experience creates iterative knowledge.  Vigilant monitoring informs sound decisionmaking on continual improvements.</a:t>
          </a:r>
          <a:endParaRPr kumimoji="1" lang="ja-JP" altLang="en-US" sz="1600" dirty="0"/>
        </a:p>
      </dgm:t>
    </dgm:pt>
    <dgm:pt modelId="{948D342E-C9A6-4355-8F84-498D54933B43}" type="parTrans" cxnId="{D37FD348-014B-4E38-8283-B1FC026624F6}">
      <dgm:prSet/>
      <dgm:spPr/>
      <dgm:t>
        <a:bodyPr/>
        <a:lstStyle/>
        <a:p>
          <a:endParaRPr kumimoji="1" lang="ja-JP" altLang="en-US" sz="2000"/>
        </a:p>
      </dgm:t>
    </dgm:pt>
    <dgm:pt modelId="{B4C2D08F-27B9-4C26-B193-DEFD82F8B4F1}" type="sibTrans" cxnId="{D37FD348-014B-4E38-8283-B1FC026624F6}">
      <dgm:prSet/>
      <dgm:spPr/>
      <dgm:t>
        <a:bodyPr/>
        <a:lstStyle/>
        <a:p>
          <a:endParaRPr kumimoji="1" lang="ja-JP" altLang="en-US" sz="2000"/>
        </a:p>
      </dgm:t>
    </dgm:pt>
    <dgm:pt modelId="{90CA1862-A82E-40D0-90CD-78BE69E55ADA}">
      <dgm:prSet custT="1"/>
      <dgm:spPr/>
      <dgm:t>
        <a:bodyPr/>
        <a:lstStyle/>
        <a:p>
          <a:r>
            <a:rPr lang="en-GB" sz="1600" b="0" dirty="0"/>
            <a:t>Manufacturing and quality improvements are  implemented.</a:t>
          </a:r>
          <a:endParaRPr kumimoji="1" lang="ja-JP" altLang="en-US" sz="1600" dirty="0"/>
        </a:p>
      </dgm:t>
    </dgm:pt>
    <dgm:pt modelId="{92FBB503-2FDC-409E-9B13-E78C24016117}" type="parTrans" cxnId="{936C1538-A644-4831-9805-7F33050B9870}">
      <dgm:prSet/>
      <dgm:spPr/>
      <dgm:t>
        <a:bodyPr/>
        <a:lstStyle/>
        <a:p>
          <a:endParaRPr kumimoji="1" lang="ja-JP" altLang="en-US" sz="2000"/>
        </a:p>
      </dgm:t>
    </dgm:pt>
    <dgm:pt modelId="{FE48F675-EF7D-42D6-8845-059F4C2E2688}" type="sibTrans" cxnId="{936C1538-A644-4831-9805-7F33050B9870}">
      <dgm:prSet/>
      <dgm:spPr/>
      <dgm:t>
        <a:bodyPr/>
        <a:lstStyle/>
        <a:p>
          <a:endParaRPr kumimoji="1" lang="ja-JP" altLang="en-US" sz="2000"/>
        </a:p>
      </dgm:t>
    </dgm:pt>
    <dgm:pt modelId="{0D94B2C6-E3C6-4438-B215-26A99F794930}">
      <dgm:prSet custT="1"/>
      <dgm:spPr/>
      <dgm:t>
        <a:bodyPr/>
        <a:lstStyle/>
        <a:p>
          <a:r>
            <a:rPr lang="en-GB" sz="2000" b="0" dirty="0"/>
            <a:t>Risk-reduction improvement</a:t>
          </a:r>
          <a:endParaRPr kumimoji="1" lang="ja-JP" altLang="en-US" sz="2000" dirty="0"/>
        </a:p>
      </dgm:t>
    </dgm:pt>
    <dgm:pt modelId="{B0760CEB-5073-4973-9488-64184DE217AB}" type="parTrans" cxnId="{82AE8D58-C109-4AA2-86B1-C71E8D2B1A6E}">
      <dgm:prSet/>
      <dgm:spPr/>
      <dgm:t>
        <a:bodyPr/>
        <a:lstStyle/>
        <a:p>
          <a:endParaRPr kumimoji="1" lang="ja-JP" altLang="en-US" sz="2000"/>
        </a:p>
      </dgm:t>
    </dgm:pt>
    <dgm:pt modelId="{468015CB-4C7C-46A2-B3F5-66523BD78954}" type="sibTrans" cxnId="{82AE8D58-C109-4AA2-86B1-C71E8D2B1A6E}">
      <dgm:prSet/>
      <dgm:spPr/>
      <dgm:t>
        <a:bodyPr/>
        <a:lstStyle/>
        <a:p>
          <a:endParaRPr kumimoji="1" lang="ja-JP" altLang="en-US" sz="2000"/>
        </a:p>
      </dgm:t>
    </dgm:pt>
    <dgm:pt modelId="{45DCFFD0-EF9C-4779-8D99-4F4FFF539095}">
      <dgm:prSet phldrT="[テキスト]" custT="1"/>
      <dgm:spPr>
        <a:ln>
          <a:solidFill>
            <a:schemeClr val="bg2">
              <a:lumMod val="75000"/>
            </a:schemeClr>
          </a:solidFill>
        </a:ln>
      </dgm:spPr>
      <dgm:t>
        <a:bodyPr/>
        <a:lstStyle/>
        <a:p>
          <a:r>
            <a:rPr lang="en-GB" sz="1600" b="0" dirty="0"/>
            <a:t>Establish initial knowledge about risks to make appropriate risk control decisions.</a:t>
          </a:r>
          <a:endParaRPr kumimoji="1" lang="ja-JP" altLang="en-US" sz="1600" dirty="0"/>
        </a:p>
      </dgm:t>
    </dgm:pt>
    <dgm:pt modelId="{DC0C6446-F241-4E03-96D9-0360C3823715}">
      <dgm:prSet phldrT="[テキスト]" custT="1"/>
      <dgm:spPr>
        <a:ln>
          <a:solidFill>
            <a:schemeClr val="bg2">
              <a:lumMod val="75000"/>
            </a:schemeClr>
          </a:solidFill>
        </a:ln>
      </dgm:spPr>
      <dgm:t>
        <a:bodyPr/>
        <a:lstStyle/>
        <a:p>
          <a:r>
            <a:rPr lang="en-GB" sz="2000" b="0" dirty="0">
              <a:solidFill>
                <a:schemeClr val="tx1"/>
              </a:solidFill>
            </a:rPr>
            <a:t>Development and technology transfer</a:t>
          </a:r>
          <a:endParaRPr kumimoji="1" lang="ja-JP" altLang="en-US" sz="2000" dirty="0">
            <a:solidFill>
              <a:schemeClr val="tx1"/>
            </a:solidFill>
          </a:endParaRPr>
        </a:p>
      </dgm:t>
    </dgm:pt>
    <dgm:pt modelId="{819A8BA4-87AE-41D2-BE23-C5ADAB20FBA6}" type="sibTrans" cxnId="{561FEE47-17AA-4894-A595-2141C493937D}">
      <dgm:prSet/>
      <dgm:spPr>
        <a:ln>
          <a:solidFill>
            <a:schemeClr val="bg2">
              <a:lumMod val="75000"/>
            </a:schemeClr>
          </a:solidFill>
        </a:ln>
      </dgm:spPr>
      <dgm:t>
        <a:bodyPr/>
        <a:lstStyle/>
        <a:p>
          <a:endParaRPr kumimoji="1" lang="ja-JP" altLang="en-US" sz="2000"/>
        </a:p>
      </dgm:t>
    </dgm:pt>
    <dgm:pt modelId="{0FBE9265-F595-45CE-89F7-83C8F0A6678B}" type="parTrans" cxnId="{561FEE47-17AA-4894-A595-2141C493937D}">
      <dgm:prSet/>
      <dgm:spPr/>
      <dgm:t>
        <a:bodyPr/>
        <a:lstStyle/>
        <a:p>
          <a:endParaRPr kumimoji="1" lang="ja-JP" altLang="en-US" sz="2000"/>
        </a:p>
      </dgm:t>
    </dgm:pt>
    <dgm:pt modelId="{75E0B2D4-7CCA-48B6-929D-839F620D41ED}" type="sibTrans" cxnId="{89B40573-A1FA-477C-8802-B5D5BF3BCDA1}">
      <dgm:prSet/>
      <dgm:spPr/>
      <dgm:t>
        <a:bodyPr/>
        <a:lstStyle/>
        <a:p>
          <a:endParaRPr kumimoji="1" lang="ja-JP" altLang="en-US" sz="2000"/>
        </a:p>
      </dgm:t>
    </dgm:pt>
    <dgm:pt modelId="{8F9CCCAD-9191-44E5-90E2-81DBFEA6A8FB}" type="parTrans" cxnId="{89B40573-A1FA-477C-8802-B5D5BF3BCDA1}">
      <dgm:prSet/>
      <dgm:spPr/>
      <dgm:t>
        <a:bodyPr/>
        <a:lstStyle/>
        <a:p>
          <a:endParaRPr kumimoji="1" lang="ja-JP" altLang="en-US" sz="2000"/>
        </a:p>
      </dgm:t>
    </dgm:pt>
    <dgm:pt modelId="{D2B6193F-70ED-4657-8422-C4397D9911BC}" type="pres">
      <dgm:prSet presAssocID="{579E5701-44FD-4CAF-A0AE-CEE56D8390CD}" presName="rootnode" presStyleCnt="0">
        <dgm:presLayoutVars>
          <dgm:chMax/>
          <dgm:chPref/>
          <dgm:dir/>
          <dgm:animLvl val="lvl"/>
        </dgm:presLayoutVars>
      </dgm:prSet>
      <dgm:spPr/>
    </dgm:pt>
    <dgm:pt modelId="{5AB9B0D7-8959-4E21-8301-843F97D4A064}" type="pres">
      <dgm:prSet presAssocID="{DC0C6446-F241-4E03-96D9-0360C3823715}" presName="composite" presStyleCnt="0"/>
      <dgm:spPr/>
    </dgm:pt>
    <dgm:pt modelId="{1FD20C4E-55F5-4A70-B4EA-57154D8C693A}" type="pres">
      <dgm:prSet presAssocID="{DC0C6446-F241-4E03-96D9-0360C3823715}" presName="LShape" presStyleLbl="alignNode1" presStyleIdx="0" presStyleCnt="7"/>
      <dgm:spPr/>
    </dgm:pt>
    <dgm:pt modelId="{5D8FA610-DC1E-454D-AE6F-EFFC51A969E3}" type="pres">
      <dgm:prSet presAssocID="{DC0C6446-F241-4E03-96D9-0360C3823715}" presName="ParentText" presStyleLbl="revTx" presStyleIdx="0" presStyleCnt="4" custScaleX="106907" custScaleY="129426">
        <dgm:presLayoutVars>
          <dgm:chMax val="0"/>
          <dgm:chPref val="0"/>
          <dgm:bulletEnabled val="1"/>
        </dgm:presLayoutVars>
      </dgm:prSet>
      <dgm:spPr/>
    </dgm:pt>
    <dgm:pt modelId="{D8D53C82-6F1D-4A10-9DD1-0D49F40CC1CB}" type="pres">
      <dgm:prSet presAssocID="{DC0C6446-F241-4E03-96D9-0360C3823715}" presName="Triangle" presStyleLbl="alignNode1" presStyleIdx="1" presStyleCnt="7"/>
      <dgm:spPr/>
    </dgm:pt>
    <dgm:pt modelId="{8FD7C2C1-FE0B-49FC-B6DF-4CD2EB777DE8}" type="pres">
      <dgm:prSet presAssocID="{819A8BA4-87AE-41D2-BE23-C5ADAB20FBA6}" presName="sibTrans" presStyleCnt="0"/>
      <dgm:spPr/>
    </dgm:pt>
    <dgm:pt modelId="{08EBEDFD-9E73-42AC-81F8-DAF86B965E8C}" type="pres">
      <dgm:prSet presAssocID="{819A8BA4-87AE-41D2-BE23-C5ADAB20FBA6}" presName="space" presStyleCnt="0"/>
      <dgm:spPr/>
    </dgm:pt>
    <dgm:pt modelId="{3C6EB90F-AABC-41FB-AA03-7AD4FEB64E16}" type="pres">
      <dgm:prSet presAssocID="{F852D477-36AC-4F91-A66C-1D6DCF3BB7AD}" presName="composite" presStyleCnt="0"/>
      <dgm:spPr/>
    </dgm:pt>
    <dgm:pt modelId="{42C8D188-8610-4D82-83A2-ACD5ABBB6639}" type="pres">
      <dgm:prSet presAssocID="{F852D477-36AC-4F91-A66C-1D6DCF3BB7AD}" presName="LShape" presStyleLbl="alignNode1" presStyleIdx="2" presStyleCnt="7"/>
      <dgm:spPr/>
    </dgm:pt>
    <dgm:pt modelId="{704899CB-24F5-4935-B328-688DE8A5C91F}" type="pres">
      <dgm:prSet presAssocID="{F852D477-36AC-4F91-A66C-1D6DCF3BB7AD}" presName="ParentText" presStyleLbl="revTx" presStyleIdx="1" presStyleCnt="4" custScaleX="102670" custScaleY="101847" custLinFactNeighborX="0" custLinFactNeighborY="1627">
        <dgm:presLayoutVars>
          <dgm:chMax val="0"/>
          <dgm:chPref val="0"/>
          <dgm:bulletEnabled val="1"/>
        </dgm:presLayoutVars>
      </dgm:prSet>
      <dgm:spPr/>
    </dgm:pt>
    <dgm:pt modelId="{E4B22194-82D8-46FD-B530-207CA0EA7677}" type="pres">
      <dgm:prSet presAssocID="{F852D477-36AC-4F91-A66C-1D6DCF3BB7AD}" presName="Triangle" presStyleLbl="alignNode1" presStyleIdx="3" presStyleCnt="7"/>
      <dgm:spPr/>
    </dgm:pt>
    <dgm:pt modelId="{E5F07140-0E86-40D0-BF89-BE6C295E6BEC}" type="pres">
      <dgm:prSet presAssocID="{BF26F074-2EC4-4C4C-91D0-9BF1260B27D0}" presName="sibTrans" presStyleCnt="0"/>
      <dgm:spPr/>
    </dgm:pt>
    <dgm:pt modelId="{6A0644B5-E4F9-4DB6-9E4B-9B4704CA0896}" type="pres">
      <dgm:prSet presAssocID="{BF26F074-2EC4-4C4C-91D0-9BF1260B27D0}" presName="space" presStyleCnt="0"/>
      <dgm:spPr/>
    </dgm:pt>
    <dgm:pt modelId="{CC6B2637-84FB-41C3-9E03-E0665D0E4A5C}" type="pres">
      <dgm:prSet presAssocID="{2BBB2EF9-F291-435D-9188-6234ADC14F70}" presName="composite" presStyleCnt="0"/>
      <dgm:spPr/>
    </dgm:pt>
    <dgm:pt modelId="{F43FA655-9E9B-4AAB-9795-99C22536C695}" type="pres">
      <dgm:prSet presAssocID="{2BBB2EF9-F291-435D-9188-6234ADC14F70}" presName="LShape" presStyleLbl="alignNode1" presStyleIdx="4" presStyleCnt="7"/>
      <dgm:spPr/>
    </dgm:pt>
    <dgm:pt modelId="{5C959572-BFD5-4A33-83C9-95920456997C}" type="pres">
      <dgm:prSet presAssocID="{2BBB2EF9-F291-435D-9188-6234ADC14F70}" presName="ParentText" presStyleLbl="revTx" presStyleIdx="2" presStyleCnt="4">
        <dgm:presLayoutVars>
          <dgm:chMax val="0"/>
          <dgm:chPref val="0"/>
          <dgm:bulletEnabled val="1"/>
        </dgm:presLayoutVars>
      </dgm:prSet>
      <dgm:spPr/>
    </dgm:pt>
    <dgm:pt modelId="{E03310A0-4796-40B6-B00B-8801DE959153}" type="pres">
      <dgm:prSet presAssocID="{2BBB2EF9-F291-435D-9188-6234ADC14F70}" presName="Triangle" presStyleLbl="alignNode1" presStyleIdx="5" presStyleCnt="7"/>
      <dgm:spPr/>
    </dgm:pt>
    <dgm:pt modelId="{6BFA358D-763B-41BC-A8FD-3925A91F9A7F}" type="pres">
      <dgm:prSet presAssocID="{A2B07990-E2BE-4319-A50E-9C921F57FD13}" presName="sibTrans" presStyleCnt="0"/>
      <dgm:spPr/>
    </dgm:pt>
    <dgm:pt modelId="{62155B41-1888-45E1-B849-ACE02AC21CA2}" type="pres">
      <dgm:prSet presAssocID="{A2B07990-E2BE-4319-A50E-9C921F57FD13}" presName="space" presStyleCnt="0"/>
      <dgm:spPr/>
    </dgm:pt>
    <dgm:pt modelId="{43EE1C17-206E-4ECC-B770-93079E290C28}" type="pres">
      <dgm:prSet presAssocID="{0D94B2C6-E3C6-4438-B215-26A99F794930}" presName="composite" presStyleCnt="0"/>
      <dgm:spPr/>
    </dgm:pt>
    <dgm:pt modelId="{ED5A65D9-3668-46C4-A451-A1E2C38A02C3}" type="pres">
      <dgm:prSet presAssocID="{0D94B2C6-E3C6-4438-B215-26A99F794930}" presName="LShape" presStyleLbl="alignNode1" presStyleIdx="6" presStyleCnt="7"/>
      <dgm:spPr/>
    </dgm:pt>
    <dgm:pt modelId="{3572EB1E-6C43-4C6C-A8D7-E7612CF8412D}" type="pres">
      <dgm:prSet presAssocID="{0D94B2C6-E3C6-4438-B215-26A99F794930}" presName="ParentText" presStyleLbl="revTx" presStyleIdx="3" presStyleCnt="4">
        <dgm:presLayoutVars>
          <dgm:chMax val="0"/>
          <dgm:chPref val="0"/>
          <dgm:bulletEnabled val="1"/>
        </dgm:presLayoutVars>
      </dgm:prSet>
      <dgm:spPr/>
    </dgm:pt>
  </dgm:ptLst>
  <dgm:cxnLst>
    <dgm:cxn modelId="{7D8BFE34-4132-4C07-AB8E-808966141D86}" type="presOf" srcId="{124C2135-F843-4ECF-BD1F-4BBA527B15CF}" destId="{5C959572-BFD5-4A33-83C9-95920456997C}" srcOrd="0" destOrd="1" presId="urn:microsoft.com/office/officeart/2009/3/layout/StepUpProcess"/>
    <dgm:cxn modelId="{936C1538-A644-4831-9805-7F33050B9870}" srcId="{0D94B2C6-E3C6-4438-B215-26A99F794930}" destId="{90CA1862-A82E-40D0-90CD-78BE69E55ADA}" srcOrd="0" destOrd="0" parTransId="{92FBB503-2FDC-409E-9B13-E78C24016117}" sibTransId="{FE48F675-EF7D-42D6-8845-059F4C2E2688}"/>
    <dgm:cxn modelId="{7CFB4F47-81D2-4EF4-B4E2-81FE4472B0CB}" srcId="{F852D477-36AC-4F91-A66C-1D6DCF3BB7AD}" destId="{F1AA1A16-7483-4210-9737-AECE618B1E7B}" srcOrd="0" destOrd="0" parTransId="{ACC8F895-CCD6-499A-8D3E-A5CDFAEA4FBF}" sibTransId="{5EC3A257-756A-4C4A-A77B-4411C4A4EA37}"/>
    <dgm:cxn modelId="{561FEE47-17AA-4894-A595-2141C493937D}" srcId="{579E5701-44FD-4CAF-A0AE-CEE56D8390CD}" destId="{DC0C6446-F241-4E03-96D9-0360C3823715}" srcOrd="0" destOrd="0" parTransId="{0FBE9265-F595-45CE-89F7-83C8F0A6678B}" sibTransId="{819A8BA4-87AE-41D2-BE23-C5ADAB20FBA6}"/>
    <dgm:cxn modelId="{D37FD348-014B-4E38-8283-B1FC026624F6}" srcId="{2BBB2EF9-F291-435D-9188-6234ADC14F70}" destId="{124C2135-F843-4ECF-BD1F-4BBA527B15CF}" srcOrd="0" destOrd="0" parTransId="{948D342E-C9A6-4355-8F84-498D54933B43}" sibTransId="{B4C2D08F-27B9-4C26-B193-DEFD82F8B4F1}"/>
    <dgm:cxn modelId="{89B40573-A1FA-477C-8802-B5D5BF3BCDA1}" srcId="{DC0C6446-F241-4E03-96D9-0360C3823715}" destId="{45DCFFD0-EF9C-4779-8D99-4F4FFF539095}" srcOrd="0" destOrd="0" parTransId="{8F9CCCAD-9191-44E5-90E2-81DBFEA6A8FB}" sibTransId="{75E0B2D4-7CCA-48B6-929D-839F620D41ED}"/>
    <dgm:cxn modelId="{82AE8D58-C109-4AA2-86B1-C71E8D2B1A6E}" srcId="{579E5701-44FD-4CAF-A0AE-CEE56D8390CD}" destId="{0D94B2C6-E3C6-4438-B215-26A99F794930}" srcOrd="3" destOrd="0" parTransId="{B0760CEB-5073-4973-9488-64184DE217AB}" sibTransId="{468015CB-4C7C-46A2-B3F5-66523BD78954}"/>
    <dgm:cxn modelId="{E2406C59-5393-428C-8F7C-7364D2EAF30F}" type="presOf" srcId="{45DCFFD0-EF9C-4779-8D99-4F4FFF539095}" destId="{5D8FA610-DC1E-454D-AE6F-EFFC51A969E3}" srcOrd="0" destOrd="1" presId="urn:microsoft.com/office/officeart/2009/3/layout/StepUpProcess"/>
    <dgm:cxn modelId="{E4693988-9564-43D0-AF9A-08C26C6400D9}" type="presOf" srcId="{0D94B2C6-E3C6-4438-B215-26A99F794930}" destId="{3572EB1E-6C43-4C6C-A8D7-E7612CF8412D}" srcOrd="0" destOrd="0" presId="urn:microsoft.com/office/officeart/2009/3/layout/StepUpProcess"/>
    <dgm:cxn modelId="{928FE38D-3D99-4F9E-950F-F2C032CAD6D5}" type="presOf" srcId="{2BBB2EF9-F291-435D-9188-6234ADC14F70}" destId="{5C959572-BFD5-4A33-83C9-95920456997C}" srcOrd="0" destOrd="0" presId="urn:microsoft.com/office/officeart/2009/3/layout/StepUpProcess"/>
    <dgm:cxn modelId="{2AE29496-28C3-4D0E-8FF3-B83EE730BD8C}" srcId="{579E5701-44FD-4CAF-A0AE-CEE56D8390CD}" destId="{F852D477-36AC-4F91-A66C-1D6DCF3BB7AD}" srcOrd="1" destOrd="0" parTransId="{6DB0A727-7452-46A4-99AC-D8D805B8D583}" sibTransId="{BF26F074-2EC4-4C4C-91D0-9BF1260B27D0}"/>
    <dgm:cxn modelId="{17E9AAA1-AB44-4A5F-BA34-67EA274F051B}" type="presOf" srcId="{90CA1862-A82E-40D0-90CD-78BE69E55ADA}" destId="{3572EB1E-6C43-4C6C-A8D7-E7612CF8412D}" srcOrd="0" destOrd="1" presId="urn:microsoft.com/office/officeart/2009/3/layout/StepUpProcess"/>
    <dgm:cxn modelId="{AB9C50A2-968A-46FD-B279-BB513A41CDC8}" type="presOf" srcId="{DC0C6446-F241-4E03-96D9-0360C3823715}" destId="{5D8FA610-DC1E-454D-AE6F-EFFC51A969E3}" srcOrd="0" destOrd="0" presId="urn:microsoft.com/office/officeart/2009/3/layout/StepUpProcess"/>
    <dgm:cxn modelId="{B0D3C1B6-C659-4B6F-87AA-2AB0F1649DF4}" type="presOf" srcId="{F852D477-36AC-4F91-A66C-1D6DCF3BB7AD}" destId="{704899CB-24F5-4935-B328-688DE8A5C91F}" srcOrd="0" destOrd="0" presId="urn:microsoft.com/office/officeart/2009/3/layout/StepUpProcess"/>
    <dgm:cxn modelId="{6C4C22ED-627C-4156-A050-FE36BE086CB2}" srcId="{579E5701-44FD-4CAF-A0AE-CEE56D8390CD}" destId="{2BBB2EF9-F291-435D-9188-6234ADC14F70}" srcOrd="2" destOrd="0" parTransId="{F7C0429F-C5A9-44A7-9E5B-16627BE427D8}" sibTransId="{A2B07990-E2BE-4319-A50E-9C921F57FD13}"/>
    <dgm:cxn modelId="{E47FEEF1-2E18-41F4-B1FE-3FACD1071294}" type="presOf" srcId="{F1AA1A16-7483-4210-9737-AECE618B1E7B}" destId="{704899CB-24F5-4935-B328-688DE8A5C91F}" srcOrd="0" destOrd="1" presId="urn:microsoft.com/office/officeart/2009/3/layout/StepUpProcess"/>
    <dgm:cxn modelId="{D82F37F9-8798-493B-ADB1-9D2A6153ECC9}" type="presOf" srcId="{579E5701-44FD-4CAF-A0AE-CEE56D8390CD}" destId="{D2B6193F-70ED-4657-8422-C4397D9911BC}" srcOrd="0" destOrd="0" presId="urn:microsoft.com/office/officeart/2009/3/layout/StepUpProcess"/>
    <dgm:cxn modelId="{B62FBBDB-E61C-4E37-9FFF-FFB1D8BE6402}" type="presParOf" srcId="{D2B6193F-70ED-4657-8422-C4397D9911BC}" destId="{5AB9B0D7-8959-4E21-8301-843F97D4A064}" srcOrd="0" destOrd="0" presId="urn:microsoft.com/office/officeart/2009/3/layout/StepUpProcess"/>
    <dgm:cxn modelId="{6E4A7D42-0DD4-4651-97C5-F884DD39FBE2}" type="presParOf" srcId="{5AB9B0D7-8959-4E21-8301-843F97D4A064}" destId="{1FD20C4E-55F5-4A70-B4EA-57154D8C693A}" srcOrd="0" destOrd="0" presId="urn:microsoft.com/office/officeart/2009/3/layout/StepUpProcess"/>
    <dgm:cxn modelId="{0908A376-2380-46AA-A55D-1026CED75C25}" type="presParOf" srcId="{5AB9B0D7-8959-4E21-8301-843F97D4A064}" destId="{5D8FA610-DC1E-454D-AE6F-EFFC51A969E3}" srcOrd="1" destOrd="0" presId="urn:microsoft.com/office/officeart/2009/3/layout/StepUpProcess"/>
    <dgm:cxn modelId="{E51A339D-E7B5-4AE9-A9B7-5101FC44E6D4}" type="presParOf" srcId="{5AB9B0D7-8959-4E21-8301-843F97D4A064}" destId="{D8D53C82-6F1D-4A10-9DD1-0D49F40CC1CB}" srcOrd="2" destOrd="0" presId="urn:microsoft.com/office/officeart/2009/3/layout/StepUpProcess"/>
    <dgm:cxn modelId="{8D07000C-9096-4B26-83B1-F1EC93785478}" type="presParOf" srcId="{D2B6193F-70ED-4657-8422-C4397D9911BC}" destId="{8FD7C2C1-FE0B-49FC-B6DF-4CD2EB777DE8}" srcOrd="1" destOrd="0" presId="urn:microsoft.com/office/officeart/2009/3/layout/StepUpProcess"/>
    <dgm:cxn modelId="{77882FB4-8A3D-4330-A501-21E383DC45D2}" type="presParOf" srcId="{8FD7C2C1-FE0B-49FC-B6DF-4CD2EB777DE8}" destId="{08EBEDFD-9E73-42AC-81F8-DAF86B965E8C}" srcOrd="0" destOrd="0" presId="urn:microsoft.com/office/officeart/2009/3/layout/StepUpProcess"/>
    <dgm:cxn modelId="{6EEE1810-19F1-4ED0-A6E4-7E9CFEEA39AB}" type="presParOf" srcId="{D2B6193F-70ED-4657-8422-C4397D9911BC}" destId="{3C6EB90F-AABC-41FB-AA03-7AD4FEB64E16}" srcOrd="2" destOrd="0" presId="urn:microsoft.com/office/officeart/2009/3/layout/StepUpProcess"/>
    <dgm:cxn modelId="{DD95F4B2-D7F8-44E3-9A0A-10E9C89752B1}" type="presParOf" srcId="{3C6EB90F-AABC-41FB-AA03-7AD4FEB64E16}" destId="{42C8D188-8610-4D82-83A2-ACD5ABBB6639}" srcOrd="0" destOrd="0" presId="urn:microsoft.com/office/officeart/2009/3/layout/StepUpProcess"/>
    <dgm:cxn modelId="{C378B1F2-BE18-433A-9336-DA965B819F5F}" type="presParOf" srcId="{3C6EB90F-AABC-41FB-AA03-7AD4FEB64E16}" destId="{704899CB-24F5-4935-B328-688DE8A5C91F}" srcOrd="1" destOrd="0" presId="urn:microsoft.com/office/officeart/2009/3/layout/StepUpProcess"/>
    <dgm:cxn modelId="{6E30482D-18D5-4DF4-A668-4A403EF8AD1E}" type="presParOf" srcId="{3C6EB90F-AABC-41FB-AA03-7AD4FEB64E16}" destId="{E4B22194-82D8-46FD-B530-207CA0EA7677}" srcOrd="2" destOrd="0" presId="urn:microsoft.com/office/officeart/2009/3/layout/StepUpProcess"/>
    <dgm:cxn modelId="{EBAE15A6-8F09-4766-8F3C-EF78BEAE4CBD}" type="presParOf" srcId="{D2B6193F-70ED-4657-8422-C4397D9911BC}" destId="{E5F07140-0E86-40D0-BF89-BE6C295E6BEC}" srcOrd="3" destOrd="0" presId="urn:microsoft.com/office/officeart/2009/3/layout/StepUpProcess"/>
    <dgm:cxn modelId="{A5B7EAAD-8E01-4CD0-8F91-7B873AB1B9E0}" type="presParOf" srcId="{E5F07140-0E86-40D0-BF89-BE6C295E6BEC}" destId="{6A0644B5-E4F9-4DB6-9E4B-9B4704CA0896}" srcOrd="0" destOrd="0" presId="urn:microsoft.com/office/officeart/2009/3/layout/StepUpProcess"/>
    <dgm:cxn modelId="{C504BCB8-667B-448B-ACCF-A91024420DC2}" type="presParOf" srcId="{D2B6193F-70ED-4657-8422-C4397D9911BC}" destId="{CC6B2637-84FB-41C3-9E03-E0665D0E4A5C}" srcOrd="4" destOrd="0" presId="urn:microsoft.com/office/officeart/2009/3/layout/StepUpProcess"/>
    <dgm:cxn modelId="{41C4F34B-85AF-44CD-B278-0541C39869E9}" type="presParOf" srcId="{CC6B2637-84FB-41C3-9E03-E0665D0E4A5C}" destId="{F43FA655-9E9B-4AAB-9795-99C22536C695}" srcOrd="0" destOrd="0" presId="urn:microsoft.com/office/officeart/2009/3/layout/StepUpProcess"/>
    <dgm:cxn modelId="{66641D6F-6E33-4BB6-BA47-F83684AAB3FC}" type="presParOf" srcId="{CC6B2637-84FB-41C3-9E03-E0665D0E4A5C}" destId="{5C959572-BFD5-4A33-83C9-95920456997C}" srcOrd="1" destOrd="0" presId="urn:microsoft.com/office/officeart/2009/3/layout/StepUpProcess"/>
    <dgm:cxn modelId="{14935449-62A0-4A25-9942-470DB42D75B7}" type="presParOf" srcId="{CC6B2637-84FB-41C3-9E03-E0665D0E4A5C}" destId="{E03310A0-4796-40B6-B00B-8801DE959153}" srcOrd="2" destOrd="0" presId="urn:microsoft.com/office/officeart/2009/3/layout/StepUpProcess"/>
    <dgm:cxn modelId="{8B9A619F-E79E-4D05-B9D4-FDA6D3D5E894}" type="presParOf" srcId="{D2B6193F-70ED-4657-8422-C4397D9911BC}" destId="{6BFA358D-763B-41BC-A8FD-3925A91F9A7F}" srcOrd="5" destOrd="0" presId="urn:microsoft.com/office/officeart/2009/3/layout/StepUpProcess"/>
    <dgm:cxn modelId="{FC30646D-4150-4071-AF03-85E20DBA2D29}" type="presParOf" srcId="{6BFA358D-763B-41BC-A8FD-3925A91F9A7F}" destId="{62155B41-1888-45E1-B849-ACE02AC21CA2}" srcOrd="0" destOrd="0" presId="urn:microsoft.com/office/officeart/2009/3/layout/StepUpProcess"/>
    <dgm:cxn modelId="{1C32A3BF-82C8-441F-AD73-EB88F40209F4}" type="presParOf" srcId="{D2B6193F-70ED-4657-8422-C4397D9911BC}" destId="{43EE1C17-206E-4ECC-B770-93079E290C28}" srcOrd="6" destOrd="0" presId="urn:microsoft.com/office/officeart/2009/3/layout/StepUpProcess"/>
    <dgm:cxn modelId="{08D31317-1FAE-4069-811A-E300B7C1E163}" type="presParOf" srcId="{43EE1C17-206E-4ECC-B770-93079E290C28}" destId="{ED5A65D9-3668-46C4-A451-A1E2C38A02C3}" srcOrd="0" destOrd="0" presId="urn:microsoft.com/office/officeart/2009/3/layout/StepUpProcess"/>
    <dgm:cxn modelId="{10AD7550-34BF-4A79-B171-A96034D3F85C}" type="presParOf" srcId="{43EE1C17-206E-4ECC-B770-93079E290C28}" destId="{3572EB1E-6C43-4C6C-A8D7-E7612CF8412D}"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20C4E-55F5-4A70-B4EA-57154D8C693A}">
      <dsp:nvSpPr>
        <dsp:cNvPr id="0" name=""/>
        <dsp:cNvSpPr/>
      </dsp:nvSpPr>
      <dsp:spPr>
        <a:xfrm rot="5400000">
          <a:off x="427310" y="2245275"/>
          <a:ext cx="1272440" cy="2117313"/>
        </a:xfrm>
        <a:prstGeom prst="corner">
          <a:avLst>
            <a:gd name="adj1" fmla="val 16120"/>
            <a:gd name="adj2" fmla="val 1611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8FA610-DC1E-454D-AE6F-EFFC51A969E3}">
      <dsp:nvSpPr>
        <dsp:cNvPr id="0" name=""/>
        <dsp:cNvSpPr/>
      </dsp:nvSpPr>
      <dsp:spPr>
        <a:xfrm>
          <a:off x="148894" y="2631370"/>
          <a:ext cx="2043550" cy="2168611"/>
        </a:xfrm>
        <a:prstGeom prst="rect">
          <a:avLst/>
        </a:prstGeom>
        <a:noFill/>
        <a:ln>
          <a:solidFill>
            <a:schemeClr val="bg2">
              <a:lumMod val="75000"/>
            </a:schemeClr>
          </a:solid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0" kern="1200" dirty="0">
              <a:solidFill>
                <a:schemeClr val="tx1"/>
              </a:solidFill>
            </a:rPr>
            <a:t>Development and technology transfer</a:t>
          </a:r>
          <a:endParaRPr kumimoji="1" lang="ja-JP" altLang="en-US" sz="2000" kern="1200" dirty="0">
            <a:solidFill>
              <a:schemeClr val="tx1"/>
            </a:solidFill>
          </a:endParaRPr>
        </a:p>
        <a:p>
          <a:pPr marL="171450" lvl="1" indent="-171450" algn="l" defTabSz="711200">
            <a:lnSpc>
              <a:spcPct val="90000"/>
            </a:lnSpc>
            <a:spcBef>
              <a:spcPct val="0"/>
            </a:spcBef>
            <a:spcAft>
              <a:spcPct val="15000"/>
            </a:spcAft>
            <a:buChar char="•"/>
          </a:pPr>
          <a:r>
            <a:rPr lang="en-GB" sz="1600" b="0" kern="1200" dirty="0"/>
            <a:t>Establish initial knowledge about risks to make appropriate risk control decisions.</a:t>
          </a:r>
          <a:endParaRPr kumimoji="1" lang="ja-JP" altLang="en-US" sz="1600" kern="1200" dirty="0"/>
        </a:p>
      </dsp:txBody>
      <dsp:txXfrm>
        <a:off x="148894" y="2631370"/>
        <a:ext cx="2043550" cy="2168611"/>
      </dsp:txXfrm>
    </dsp:sp>
    <dsp:sp modelId="{D8D53C82-6F1D-4A10-9DD1-0D49F40CC1CB}">
      <dsp:nvSpPr>
        <dsp:cNvPr id="0" name=""/>
        <dsp:cNvSpPr/>
      </dsp:nvSpPr>
      <dsp:spPr>
        <a:xfrm>
          <a:off x="1765766" y="2089396"/>
          <a:ext cx="360664" cy="360664"/>
        </a:xfrm>
        <a:prstGeom prst="triangle">
          <a:avLst>
            <a:gd name="adj" fmla="val 100000"/>
          </a:avLst>
        </a:prstGeom>
        <a:solidFill>
          <a:schemeClr val="accent3">
            <a:hueOff val="0"/>
            <a:satOff val="0"/>
            <a:lumOff val="-16667"/>
            <a:alphaOff val="0"/>
          </a:schemeClr>
        </a:solidFill>
        <a:ln w="25400" cap="flat" cmpd="sng" algn="ctr">
          <a:solidFill>
            <a:schemeClr val="accent3">
              <a:hueOff val="0"/>
              <a:satOff val="0"/>
              <a:lumOff val="-166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C8D188-8610-4D82-83A2-ACD5ABBB6639}">
      <dsp:nvSpPr>
        <dsp:cNvPr id="0" name=""/>
        <dsp:cNvSpPr/>
      </dsp:nvSpPr>
      <dsp:spPr>
        <a:xfrm rot="5400000">
          <a:off x="2833401" y="1650747"/>
          <a:ext cx="1272440" cy="2117313"/>
        </a:xfrm>
        <a:prstGeom prst="corner">
          <a:avLst>
            <a:gd name="adj1" fmla="val 16120"/>
            <a:gd name="adj2" fmla="val 16110"/>
          </a:avLst>
        </a:prstGeom>
        <a:solidFill>
          <a:schemeClr val="accent3">
            <a:hueOff val="0"/>
            <a:satOff val="0"/>
            <a:lumOff val="-33333"/>
            <a:alphaOff val="0"/>
          </a:schemeClr>
        </a:solidFill>
        <a:ln w="25400" cap="flat" cmpd="sng" algn="ctr">
          <a:solidFill>
            <a:schemeClr val="accent3">
              <a:hueOff val="0"/>
              <a:satOff val="0"/>
              <a:lumOff val="-33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4899CB-24F5-4935-B328-688DE8A5C91F}">
      <dsp:nvSpPr>
        <dsp:cNvPr id="0" name=""/>
        <dsp:cNvSpPr/>
      </dsp:nvSpPr>
      <dsp:spPr>
        <a:xfrm>
          <a:off x="2595480" y="2295155"/>
          <a:ext cx="1962559" cy="1706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0" kern="1200" dirty="0"/>
            <a:t>Commercial manufacturing</a:t>
          </a:r>
          <a:endParaRPr kumimoji="1" lang="ja-JP" altLang="en-US" sz="2000" kern="1200" dirty="0"/>
        </a:p>
        <a:p>
          <a:pPr marL="171450" lvl="1" indent="-171450" algn="l" defTabSz="711200">
            <a:lnSpc>
              <a:spcPct val="90000"/>
            </a:lnSpc>
            <a:spcBef>
              <a:spcPct val="0"/>
            </a:spcBef>
            <a:spcAft>
              <a:spcPct val="15000"/>
            </a:spcAft>
            <a:buChar char="•"/>
          </a:pPr>
          <a:r>
            <a:rPr lang="en-GB" sz="1600" b="0" kern="1200" dirty="0"/>
            <a:t>Day-to-day risk-based decisions to ensure an ongoing </a:t>
          </a:r>
          <a:r>
            <a:rPr lang="en-GB" sz="1600" b="0" kern="1200" dirty="0">
              <a:ea typeface="+mn-lt"/>
              <a:cs typeface="+mn-lt"/>
            </a:rPr>
            <a:t>state of control.</a:t>
          </a:r>
          <a:endParaRPr kumimoji="1" lang="ja-JP" altLang="en-US" sz="1600" kern="1200" dirty="0"/>
        </a:p>
      </dsp:txBody>
      <dsp:txXfrm>
        <a:off x="2595480" y="2295155"/>
        <a:ext cx="1962559" cy="1706508"/>
      </dsp:txXfrm>
    </dsp:sp>
    <dsp:sp modelId="{E4B22194-82D8-46FD-B530-207CA0EA7677}">
      <dsp:nvSpPr>
        <dsp:cNvPr id="0" name=""/>
        <dsp:cNvSpPr/>
      </dsp:nvSpPr>
      <dsp:spPr>
        <a:xfrm>
          <a:off x="4171857" y="1494868"/>
          <a:ext cx="360664" cy="360664"/>
        </a:xfrm>
        <a:prstGeom prst="triangle">
          <a:avLst>
            <a:gd name="adj" fmla="val 100000"/>
          </a:avLst>
        </a:prstGeom>
        <a:solidFill>
          <a:schemeClr val="accent3">
            <a:hueOff val="0"/>
            <a:satOff val="0"/>
            <a:lumOff val="-50000"/>
            <a:alphaOff val="0"/>
          </a:schemeClr>
        </a:solidFill>
        <a:ln w="25400" cap="flat" cmpd="sng" algn="ctr">
          <a:solidFill>
            <a:schemeClr val="accent3">
              <a:hueOff val="0"/>
              <a:satOff val="0"/>
              <a:lumOff val="-50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3FA655-9E9B-4AAB-9795-99C22536C695}">
      <dsp:nvSpPr>
        <dsp:cNvPr id="0" name=""/>
        <dsp:cNvSpPr/>
      </dsp:nvSpPr>
      <dsp:spPr>
        <a:xfrm rot="5400000">
          <a:off x="5239492" y="1071693"/>
          <a:ext cx="1272440" cy="2117313"/>
        </a:xfrm>
        <a:prstGeom prst="corner">
          <a:avLst>
            <a:gd name="adj1" fmla="val 16120"/>
            <a:gd name="adj2" fmla="val 16110"/>
          </a:avLst>
        </a:prstGeom>
        <a:solidFill>
          <a:schemeClr val="accent3">
            <a:hueOff val="0"/>
            <a:satOff val="0"/>
            <a:lumOff val="-66667"/>
            <a:alphaOff val="0"/>
          </a:schemeClr>
        </a:solidFill>
        <a:ln w="25400" cap="flat" cmpd="sng" algn="ctr">
          <a:solidFill>
            <a:schemeClr val="accent3">
              <a:hueOff val="0"/>
              <a:satOff val="0"/>
              <a:lumOff val="-666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959572-BFD5-4A33-83C9-95920456997C}">
      <dsp:nvSpPr>
        <dsp:cNvPr id="0" name=""/>
        <dsp:cNvSpPr/>
      </dsp:nvSpPr>
      <dsp:spPr>
        <a:xfrm>
          <a:off x="5027090" y="1704313"/>
          <a:ext cx="1911522" cy="167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0" kern="1200" dirty="0"/>
            <a:t>Facility, manufacturing and quality monitoring</a:t>
          </a:r>
          <a:endParaRPr kumimoji="1" lang="ja-JP" altLang="en-US" sz="2000" kern="1200" dirty="0"/>
        </a:p>
        <a:p>
          <a:pPr marL="171450" lvl="1" indent="-171450" algn="l" defTabSz="711200">
            <a:lnSpc>
              <a:spcPct val="90000"/>
            </a:lnSpc>
            <a:spcBef>
              <a:spcPct val="0"/>
            </a:spcBef>
            <a:spcAft>
              <a:spcPct val="15000"/>
            </a:spcAft>
            <a:buChar char="•"/>
          </a:pPr>
          <a:r>
            <a:rPr lang="en-GB" sz="1600" b="0" kern="1200" dirty="0"/>
            <a:t>Daily experience creates iterative knowledge.  Vigilant monitoring informs sound decisionmaking on continual improvements.</a:t>
          </a:r>
          <a:endParaRPr kumimoji="1" lang="ja-JP" altLang="en-US" sz="1600" kern="1200" dirty="0"/>
        </a:p>
      </dsp:txBody>
      <dsp:txXfrm>
        <a:off x="5027090" y="1704313"/>
        <a:ext cx="1911522" cy="1675561"/>
      </dsp:txXfrm>
    </dsp:sp>
    <dsp:sp modelId="{E03310A0-4796-40B6-B00B-8801DE959153}">
      <dsp:nvSpPr>
        <dsp:cNvPr id="0" name=""/>
        <dsp:cNvSpPr/>
      </dsp:nvSpPr>
      <dsp:spPr>
        <a:xfrm>
          <a:off x="6577948" y="915814"/>
          <a:ext cx="360664" cy="360664"/>
        </a:xfrm>
        <a:prstGeom prst="triangle">
          <a:avLst>
            <a:gd name="adj" fmla="val 100000"/>
          </a:avLst>
        </a:prstGeom>
        <a:solidFill>
          <a:schemeClr val="accent3">
            <a:hueOff val="0"/>
            <a:satOff val="0"/>
            <a:lumOff val="-83333"/>
            <a:alphaOff val="0"/>
          </a:schemeClr>
        </a:solidFill>
        <a:ln w="25400" cap="flat" cmpd="sng" algn="ctr">
          <a:solidFill>
            <a:schemeClr val="accent3">
              <a:hueOff val="0"/>
              <a:satOff val="0"/>
              <a:lumOff val="-83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A65D9-3668-46C4-A451-A1E2C38A02C3}">
      <dsp:nvSpPr>
        <dsp:cNvPr id="0" name=""/>
        <dsp:cNvSpPr/>
      </dsp:nvSpPr>
      <dsp:spPr>
        <a:xfrm rot="5400000">
          <a:off x="7645583" y="492639"/>
          <a:ext cx="1272440" cy="2117313"/>
        </a:xfrm>
        <a:prstGeom prst="corner">
          <a:avLst>
            <a:gd name="adj1" fmla="val 16120"/>
            <a:gd name="adj2" fmla="val 16110"/>
          </a:avLst>
        </a:prstGeom>
        <a:solidFill>
          <a:schemeClr val="accent3">
            <a:hueOff val="0"/>
            <a:satOff val="0"/>
            <a:lumOff val="-100000"/>
            <a:alphaOff val="0"/>
          </a:schemeClr>
        </a:solidFill>
        <a:ln w="25400" cap="flat" cmpd="sng" algn="ctr">
          <a:solidFill>
            <a:schemeClr val="accent3">
              <a:hueOff val="0"/>
              <a:satOff val="0"/>
              <a:lumOff val="-100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72EB1E-6C43-4C6C-A8D7-E7612CF8412D}">
      <dsp:nvSpPr>
        <dsp:cNvPr id="0" name=""/>
        <dsp:cNvSpPr/>
      </dsp:nvSpPr>
      <dsp:spPr>
        <a:xfrm>
          <a:off x="7433181" y="1125259"/>
          <a:ext cx="1911522" cy="167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0" kern="1200" dirty="0"/>
            <a:t>Risk-reduction improvement</a:t>
          </a:r>
          <a:endParaRPr kumimoji="1" lang="ja-JP" altLang="en-US" sz="2000" kern="1200" dirty="0"/>
        </a:p>
        <a:p>
          <a:pPr marL="171450" lvl="1" indent="-171450" algn="l" defTabSz="711200">
            <a:lnSpc>
              <a:spcPct val="90000"/>
            </a:lnSpc>
            <a:spcBef>
              <a:spcPct val="0"/>
            </a:spcBef>
            <a:spcAft>
              <a:spcPct val="15000"/>
            </a:spcAft>
            <a:buChar char="•"/>
          </a:pPr>
          <a:r>
            <a:rPr lang="en-GB" sz="1600" b="0" kern="1200" dirty="0"/>
            <a:t>Manufacturing and quality improvements are  implemented.</a:t>
          </a:r>
          <a:endParaRPr kumimoji="1" lang="ja-JP" altLang="en-US" sz="1600" kern="1200" dirty="0"/>
        </a:p>
      </dsp:txBody>
      <dsp:txXfrm>
        <a:off x="7433181" y="1125259"/>
        <a:ext cx="1911522" cy="167556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7014" cy="496860"/>
          </a:xfrm>
          <a:prstGeom prst="rect">
            <a:avLst/>
          </a:prstGeom>
        </p:spPr>
        <p:txBody>
          <a:bodyPr vert="horz" lIns="82827" tIns="41413" rIns="82827" bIns="41413" rtlCol="0"/>
          <a:lstStyle>
            <a:lvl1pPr algn="l">
              <a:defRPr sz="1000"/>
            </a:lvl1pPr>
          </a:lstStyle>
          <a:p>
            <a:pPr>
              <a:defRPr/>
            </a:pPr>
            <a:endParaRPr lang="en-US"/>
          </a:p>
        </p:txBody>
      </p:sp>
      <p:sp>
        <p:nvSpPr>
          <p:cNvPr id="3" name="Date Placeholder 2"/>
          <p:cNvSpPr>
            <a:spLocks noGrp="1"/>
          </p:cNvSpPr>
          <p:nvPr>
            <p:ph type="dt" sz="quarter" idx="1"/>
          </p:nvPr>
        </p:nvSpPr>
        <p:spPr>
          <a:xfrm>
            <a:off x="3850823" y="1"/>
            <a:ext cx="2947014" cy="496860"/>
          </a:xfrm>
          <a:prstGeom prst="rect">
            <a:avLst/>
          </a:prstGeom>
        </p:spPr>
        <p:txBody>
          <a:bodyPr vert="horz" lIns="82827" tIns="41413" rIns="82827" bIns="41413"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9431481"/>
            <a:ext cx="2947014" cy="496860"/>
          </a:xfrm>
          <a:prstGeom prst="rect">
            <a:avLst/>
          </a:prstGeom>
        </p:spPr>
        <p:txBody>
          <a:bodyPr vert="horz" lIns="82827" tIns="41413" rIns="82827" bIns="41413"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850823" y="9431481"/>
            <a:ext cx="2947014" cy="496860"/>
          </a:xfrm>
          <a:prstGeom prst="rect">
            <a:avLst/>
          </a:prstGeom>
        </p:spPr>
        <p:txBody>
          <a:bodyPr vert="horz" lIns="82827" tIns="41413" rIns="82827" bIns="41413"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17575" y="754063"/>
            <a:ext cx="4962525" cy="3722687"/>
          </a:xfrm>
          <a:prstGeom prst="rect">
            <a:avLst/>
          </a:prstGeom>
          <a:noFill/>
          <a:ln w="9525">
            <a:noFill/>
            <a:round/>
            <a:headEnd/>
            <a:tailEnd/>
          </a:ln>
        </p:spPr>
      </p:sp>
      <p:sp>
        <p:nvSpPr>
          <p:cNvPr id="2050" name="Rectangle 2"/>
          <p:cNvSpPr>
            <a:spLocks noGrp="1" noChangeArrowheads="1"/>
          </p:cNvSpPr>
          <p:nvPr>
            <p:ph type="body"/>
          </p:nvPr>
        </p:nvSpPr>
        <p:spPr bwMode="auto">
          <a:xfrm>
            <a:off x="679642" y="4716479"/>
            <a:ext cx="5438554" cy="446731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2949870" cy="4953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55709" algn="l"/>
                <a:tab pos="1311419" algn="l"/>
                <a:tab pos="1967127" algn="l"/>
                <a:tab pos="2622837"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847967" y="0"/>
            <a:ext cx="2949870" cy="4953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55709" algn="l"/>
                <a:tab pos="1311419" algn="l"/>
                <a:tab pos="1967127" algn="l"/>
                <a:tab pos="2622837"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9432955"/>
            <a:ext cx="2949870" cy="4953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55709" algn="l"/>
                <a:tab pos="1311419" algn="l"/>
                <a:tab pos="1967127" algn="l"/>
                <a:tab pos="2622837"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847967" y="9432955"/>
            <a:ext cx="2949870" cy="4953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55709" algn="l"/>
                <a:tab pos="1311419" algn="l"/>
                <a:tab pos="1967127" algn="l"/>
                <a:tab pos="2622837"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917575" y="754063"/>
            <a:ext cx="4964113" cy="3724275"/>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642" y="4716479"/>
            <a:ext cx="5439982" cy="4468784"/>
          </a:xfrm>
          <a:noFill/>
          <a:ln/>
        </p:spPr>
        <p:txBody>
          <a:bodyPr wrap="none" anchor="ctr"/>
          <a:lstStyle/>
          <a:p>
            <a:pPr eaLnBrk="1" hangingPunct="1"/>
            <a:endParaRPr lang="ru-RU"/>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19</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448369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20</a:t>
            </a:fld>
            <a:endParaRPr lang="ru-RU"/>
          </a:p>
        </p:txBody>
      </p:sp>
      <p:sp>
        <p:nvSpPr>
          <p:cNvPr id="11267" name="Rectangle 1"/>
          <p:cNvSpPr>
            <a:spLocks noGrp="1" noRot="1" noChangeAspect="1" noChangeArrowheads="1" noTextEdit="1"/>
          </p:cNvSpPr>
          <p:nvPr>
            <p:ph type="sldImg"/>
          </p:nvPr>
        </p:nvSpPr>
        <p:spPr>
          <a:xfrm>
            <a:off x="917575" y="754063"/>
            <a:ext cx="4964113" cy="3724275"/>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642" y="4716479"/>
            <a:ext cx="5439982" cy="4468784"/>
          </a:xfrm>
          <a:noFill/>
          <a:ln/>
        </p:spPr>
        <p:txBody>
          <a:bodyPr wrap="none" anchor="ctr"/>
          <a:lstStyle/>
          <a:p>
            <a:pPr eaLnBrk="1" hangingPunct="1"/>
            <a:endParaRPr lang="ru-RU"/>
          </a:p>
        </p:txBody>
      </p:sp>
    </p:spTree>
    <p:extLst>
      <p:ext uri="{BB962C8B-B14F-4D97-AF65-F5344CB8AC3E}">
        <p14:creationId xmlns:p14="http://schemas.microsoft.com/office/powerpoint/2010/main" val="3324544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24</a:t>
            </a:fld>
            <a:endParaRPr lang="en-US"/>
          </a:p>
        </p:txBody>
      </p:sp>
    </p:spTree>
    <p:extLst>
      <p:ext uri="{BB962C8B-B14F-4D97-AF65-F5344CB8AC3E}">
        <p14:creationId xmlns:p14="http://schemas.microsoft.com/office/powerpoint/2010/main" val="261440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27</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422250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28</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566400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29</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212734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30</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568126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31</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433304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32</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464662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33</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2374611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34</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285894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35</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4328443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36</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20171491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37</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4207542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708025"/>
            <a:ext cx="4721225" cy="3541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55709" algn="l"/>
                  <a:tab pos="1311419" algn="l"/>
                  <a:tab pos="1967127" algn="l"/>
                  <a:tab pos="2622837" algn="l"/>
                </a:tabLst>
                <a:defRPr/>
              </a:pPr>
              <a:t>46</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3742879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47</a:t>
            </a:fld>
            <a:endParaRPr lang="ru-RU"/>
          </a:p>
        </p:txBody>
      </p:sp>
    </p:spTree>
    <p:extLst>
      <p:ext uri="{BB962C8B-B14F-4D97-AF65-F5344CB8AC3E}">
        <p14:creationId xmlns:p14="http://schemas.microsoft.com/office/powerpoint/2010/main" val="74804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4</a:t>
            </a:fld>
            <a:endParaRPr lang="ru-RU"/>
          </a:p>
        </p:txBody>
      </p:sp>
      <p:sp>
        <p:nvSpPr>
          <p:cNvPr id="11267" name="Rectangle 1"/>
          <p:cNvSpPr>
            <a:spLocks noGrp="1" noRot="1" noChangeAspect="1" noChangeArrowheads="1" noTextEdit="1"/>
          </p:cNvSpPr>
          <p:nvPr>
            <p:ph type="sldImg"/>
          </p:nvPr>
        </p:nvSpPr>
        <p:spPr>
          <a:xfrm>
            <a:off x="917575" y="754063"/>
            <a:ext cx="4964113" cy="3724275"/>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642" y="4716479"/>
            <a:ext cx="5439982" cy="4468784"/>
          </a:xfrm>
          <a:noFill/>
          <a:ln/>
        </p:spPr>
        <p:txBody>
          <a:bodyPr wrap="none" anchor="ctr"/>
          <a:lstStyle/>
          <a:p>
            <a:pPr eaLnBrk="1" hangingPunct="1"/>
            <a:endParaRPr lang="ru-RU"/>
          </a:p>
        </p:txBody>
      </p:sp>
    </p:spTree>
    <p:extLst>
      <p:ext uri="{BB962C8B-B14F-4D97-AF65-F5344CB8AC3E}">
        <p14:creationId xmlns:p14="http://schemas.microsoft.com/office/powerpoint/2010/main" val="206012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a:spLocks noGrp="1" noRot="1" noChangeAspect="1"/>
          </p:cNvSpPr>
          <p:nvPr>
            <p:ph type="sldImg" idx="2"/>
          </p:nvPr>
        </p:nvSpPr>
        <p:spPr>
          <a:xfrm>
            <a:off x="1181100" y="706438"/>
            <a:ext cx="4646613" cy="348456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5" name="Google Shape;75;p1:notes"/>
          <p:cNvSpPr txBox="1">
            <a:spLocks noGrp="1"/>
          </p:cNvSpPr>
          <p:nvPr>
            <p:ph type="body" idx="1"/>
          </p:nvPr>
        </p:nvSpPr>
        <p:spPr>
          <a:xfrm>
            <a:off x="700746" y="4415618"/>
            <a:ext cx="5607437" cy="4182345"/>
          </a:xfrm>
          <a:prstGeom prst="rect">
            <a:avLst/>
          </a:prstGeom>
          <a:noFill/>
          <a:ln>
            <a:noFill/>
          </a:ln>
        </p:spPr>
        <p:txBody>
          <a:bodyPr spcFirstLastPara="1" wrap="square" lIns="0" tIns="0" rIns="0" bIns="0" anchor="t" anchorCtr="0">
            <a:noAutofit/>
          </a:bodyPr>
          <a:lstStyle/>
          <a:p>
            <a:pPr marL="487680" lvl="1" indent="-285750" algn="just" rtl="0">
              <a:spcBef>
                <a:spcPts val="0"/>
              </a:spcBef>
              <a:spcAft>
                <a:spcPts val="0"/>
              </a:spcAft>
              <a:buNone/>
            </a:pPr>
            <a:endParaRPr b="1"/>
          </a:p>
        </p:txBody>
      </p:sp>
      <p:sp>
        <p:nvSpPr>
          <p:cNvPr id="76" name="Google Shape;76;p1:notes"/>
          <p:cNvSpPr txBox="1">
            <a:spLocks noGrp="1"/>
          </p:cNvSpPr>
          <p:nvPr>
            <p:ph type="hdr" idx="3"/>
          </p:nvPr>
        </p:nvSpPr>
        <p:spPr>
          <a:xfrm>
            <a:off x="0" y="0"/>
            <a:ext cx="3041472" cy="463785"/>
          </a:xfrm>
          <a:prstGeom prst="rect">
            <a:avLst/>
          </a:prstGeom>
          <a:noFill/>
          <a:ln>
            <a:noFill/>
          </a:ln>
        </p:spPr>
        <p:txBody>
          <a:bodyPr spcFirstLastPara="1" wrap="square" lIns="0" tIns="0" rIns="0" bIns="0" anchor="t" anchorCtr="0">
            <a:noAutofit/>
          </a:bodyPr>
          <a:lstStyle/>
          <a:p>
            <a:pPr marL="0" lvl="0" indent="0" algn="l" rtl="0">
              <a:lnSpc>
                <a:spcPct val="95000"/>
              </a:lnSpc>
              <a:spcBef>
                <a:spcPts val="0"/>
              </a:spcBef>
              <a:spcAft>
                <a:spcPts val="0"/>
              </a:spcAft>
              <a:buNone/>
            </a:pPr>
            <a:endParaRPr/>
          </a:p>
        </p:txBody>
      </p:sp>
      <p:sp>
        <p:nvSpPr>
          <p:cNvPr id="77" name="Google Shape;77;p1:notes"/>
          <p:cNvSpPr txBox="1">
            <a:spLocks noGrp="1"/>
          </p:cNvSpPr>
          <p:nvPr>
            <p:ph type="ftr" idx="11"/>
          </p:nvPr>
        </p:nvSpPr>
        <p:spPr>
          <a:xfrm>
            <a:off x="0" y="8831235"/>
            <a:ext cx="3041472" cy="463785"/>
          </a:xfrm>
          <a:prstGeom prst="rect">
            <a:avLst/>
          </a:prstGeom>
          <a:noFill/>
          <a:ln>
            <a:noFill/>
          </a:ln>
        </p:spPr>
        <p:txBody>
          <a:bodyPr spcFirstLastPara="1" wrap="square" lIns="0" tIns="0" rIns="0" bIns="0" anchor="b" anchorCtr="0">
            <a:noAutofit/>
          </a:bodyPr>
          <a:lstStyle/>
          <a:p>
            <a:pPr marL="0" lvl="0" indent="0" algn="l" rtl="0">
              <a:lnSpc>
                <a:spcPct val="95000"/>
              </a:lnSpc>
              <a:spcBef>
                <a:spcPts val="0"/>
              </a:spcBef>
              <a:spcAft>
                <a:spcPts val="0"/>
              </a:spcAft>
              <a:buNone/>
            </a:pPr>
            <a:endParaRPr/>
          </a:p>
        </p:txBody>
      </p:sp>
      <p:sp>
        <p:nvSpPr>
          <p:cNvPr id="78" name="Google Shape;78;p1:notes"/>
          <p:cNvSpPr txBox="1">
            <a:spLocks noGrp="1"/>
          </p:cNvSpPr>
          <p:nvPr>
            <p:ph type="sldNum" idx="12"/>
          </p:nvPr>
        </p:nvSpPr>
        <p:spPr>
          <a:xfrm>
            <a:off x="3967457" y="8831235"/>
            <a:ext cx="3041472" cy="463785"/>
          </a:xfrm>
          <a:prstGeom prst="rect">
            <a:avLst/>
          </a:prstGeom>
          <a:noFill/>
          <a:ln>
            <a:noFill/>
          </a:ln>
        </p:spPr>
        <p:txBody>
          <a:bodyPr spcFirstLastPara="1" wrap="square" lIns="0" tIns="0" rIns="0" bIns="0" anchor="b" anchorCtr="0">
            <a:noAutofit/>
          </a:bodyPr>
          <a:lstStyle/>
          <a:p>
            <a:pPr marL="0" lvl="0" indent="0" algn="r" rtl="0">
              <a:lnSpc>
                <a:spcPct val="95000"/>
              </a:lnSpc>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1455819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6</a:t>
            </a:fld>
            <a:endParaRPr lang="ru-RU"/>
          </a:p>
        </p:txBody>
      </p:sp>
    </p:spTree>
    <p:extLst>
      <p:ext uri="{BB962C8B-B14F-4D97-AF65-F5344CB8AC3E}">
        <p14:creationId xmlns:p14="http://schemas.microsoft.com/office/powerpoint/2010/main" val="3689803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7</a:t>
            </a:fld>
            <a:endParaRPr lang="ru-RU"/>
          </a:p>
        </p:txBody>
      </p:sp>
      <p:sp>
        <p:nvSpPr>
          <p:cNvPr id="11267" name="Rectangle 1"/>
          <p:cNvSpPr>
            <a:spLocks noGrp="1" noRot="1" noChangeAspect="1" noChangeArrowheads="1" noTextEdit="1"/>
          </p:cNvSpPr>
          <p:nvPr>
            <p:ph type="sldImg"/>
          </p:nvPr>
        </p:nvSpPr>
        <p:spPr>
          <a:xfrm>
            <a:off x="917575" y="754063"/>
            <a:ext cx="4964113" cy="3724275"/>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642" y="4716479"/>
            <a:ext cx="5439982" cy="4468784"/>
          </a:xfrm>
          <a:noFill/>
          <a:ln/>
        </p:spPr>
        <p:txBody>
          <a:bodyPr wrap="none" anchor="ctr"/>
          <a:lstStyle/>
          <a:p>
            <a:pPr eaLnBrk="1" hangingPunct="1"/>
            <a:endParaRPr lang="ru-RU"/>
          </a:p>
        </p:txBody>
      </p:sp>
    </p:spTree>
    <p:extLst>
      <p:ext uri="{BB962C8B-B14F-4D97-AF65-F5344CB8AC3E}">
        <p14:creationId xmlns:p14="http://schemas.microsoft.com/office/powerpoint/2010/main" val="4039251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94BB889-1698-4B1C-B539-9FB204DF5558}" type="slidenum">
              <a:rPr lang="en-GB" smtClean="0">
                <a:solidFill>
                  <a:prstClr val="black"/>
                </a:solidFill>
              </a:rPr>
              <a:pPr/>
              <a:t>14</a:t>
            </a:fld>
            <a:endParaRPr lang="en-GB">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w="9525"/>
        </p:spPr>
        <p:txBody>
          <a:bodyPr/>
          <a:lstStyle/>
          <a:p>
            <a:endParaRPr lang="en-GB" dirty="0"/>
          </a:p>
        </p:txBody>
      </p:sp>
    </p:spTree>
    <p:extLst>
      <p:ext uri="{BB962C8B-B14F-4D97-AF65-F5344CB8AC3E}">
        <p14:creationId xmlns:p14="http://schemas.microsoft.com/office/powerpoint/2010/main" val="2990524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16</a:t>
            </a:fld>
            <a:endParaRPr lang="ru-RU"/>
          </a:p>
        </p:txBody>
      </p:sp>
    </p:spTree>
    <p:extLst>
      <p:ext uri="{BB962C8B-B14F-4D97-AF65-F5344CB8AC3E}">
        <p14:creationId xmlns:p14="http://schemas.microsoft.com/office/powerpoint/2010/main" val="1756799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17</a:t>
            </a:fld>
            <a:endParaRPr lang="ru-RU"/>
          </a:p>
        </p:txBody>
      </p:sp>
    </p:spTree>
    <p:extLst>
      <p:ext uri="{BB962C8B-B14F-4D97-AF65-F5344CB8AC3E}">
        <p14:creationId xmlns:p14="http://schemas.microsoft.com/office/powerpoint/2010/main" val="955415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520" y="1463040"/>
            <a:ext cx="8371840" cy="2055707"/>
          </a:xfrm>
        </p:spPr>
        <p:txBody>
          <a:bodyPr anchor="b">
            <a:noAutofit/>
          </a:bodyPr>
          <a:lstStyle>
            <a:lvl1pPr>
              <a:defRPr sz="4267" cap="none" baseline="0"/>
            </a:lvl1pPr>
          </a:lstStyle>
          <a:p>
            <a:r>
              <a:rPr lang="en-US"/>
              <a:t>Click to edit Master title style</a:t>
            </a:r>
            <a:endParaRPr lang="en-US" dirty="0"/>
          </a:p>
        </p:txBody>
      </p:sp>
      <p:sp>
        <p:nvSpPr>
          <p:cNvPr id="3" name="Subtitle 2"/>
          <p:cNvSpPr>
            <a:spLocks noGrp="1"/>
          </p:cNvSpPr>
          <p:nvPr>
            <p:ph type="subTitle" idx="1"/>
          </p:nvPr>
        </p:nvSpPr>
        <p:spPr>
          <a:xfrm>
            <a:off x="731520" y="3738880"/>
            <a:ext cx="6827520" cy="1869440"/>
          </a:xfrm>
        </p:spPr>
        <p:txBody>
          <a:bodyPr/>
          <a:lstStyle>
            <a:lvl1pPr marL="0" indent="0" algn="l">
              <a:buNone/>
              <a:defRPr>
                <a:solidFill>
                  <a:schemeClr val="tx1">
                    <a:lumMod val="75000"/>
                    <a:lumOff val="25000"/>
                  </a:schemeClr>
                </a:solidFill>
              </a:defRPr>
            </a:lvl1pPr>
            <a:lvl2pPr marL="487695" indent="0" algn="ctr">
              <a:buNone/>
              <a:defRPr>
                <a:solidFill>
                  <a:schemeClr val="tx1">
                    <a:tint val="75000"/>
                  </a:schemeClr>
                </a:solidFill>
              </a:defRPr>
            </a:lvl2pPr>
            <a:lvl3pPr marL="975390" indent="0" algn="ctr">
              <a:buNone/>
              <a:defRPr>
                <a:solidFill>
                  <a:schemeClr val="tx1">
                    <a:tint val="75000"/>
                  </a:schemeClr>
                </a:solidFill>
              </a:defRPr>
            </a:lvl3pPr>
            <a:lvl4pPr marL="1463086" indent="0" algn="ctr">
              <a:buNone/>
              <a:defRPr>
                <a:solidFill>
                  <a:schemeClr val="tx1">
                    <a:tint val="75000"/>
                  </a:schemeClr>
                </a:solidFill>
              </a:defRPr>
            </a:lvl4pPr>
            <a:lvl5pPr marL="1950781" indent="0" algn="ctr">
              <a:buNone/>
              <a:defRPr>
                <a:solidFill>
                  <a:schemeClr val="tx1">
                    <a:tint val="75000"/>
                  </a:schemeClr>
                </a:solidFill>
              </a:defRPr>
            </a:lvl5pPr>
            <a:lvl6pPr marL="2438476" indent="0" algn="ctr">
              <a:buNone/>
              <a:defRPr>
                <a:solidFill>
                  <a:schemeClr val="tx1">
                    <a:tint val="75000"/>
                  </a:schemeClr>
                </a:solidFill>
              </a:defRPr>
            </a:lvl6pPr>
            <a:lvl7pPr marL="2926171" indent="0" algn="ctr">
              <a:buNone/>
              <a:defRPr>
                <a:solidFill>
                  <a:schemeClr val="tx1">
                    <a:tint val="75000"/>
                  </a:schemeClr>
                </a:solidFill>
              </a:defRPr>
            </a:lvl7pPr>
            <a:lvl8pPr marL="3413867" indent="0" algn="ctr">
              <a:buNone/>
              <a:defRPr>
                <a:solidFill>
                  <a:schemeClr val="tx1">
                    <a:tint val="75000"/>
                  </a:schemeClr>
                </a:solidFill>
              </a:defRPr>
            </a:lvl8pPr>
            <a:lvl9pPr marL="390156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1B66C-74F8-4CC7-8691-8B1F9292E20F}" type="slidenum">
              <a:rPr lang="en-US" smtClean="0"/>
              <a:t>‹#›</a:t>
            </a:fld>
            <a:endParaRPr lang="en-US" dirty="0"/>
          </a:p>
        </p:txBody>
      </p:sp>
      <p:cxnSp>
        <p:nvCxnSpPr>
          <p:cNvPr id="8" name="Straight Connector 7"/>
          <p:cNvCxnSpPr/>
          <p:nvPr/>
        </p:nvCxnSpPr>
        <p:spPr>
          <a:xfrm>
            <a:off x="731520" y="3625088"/>
            <a:ext cx="8371840" cy="16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205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4232733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70467" y="2519681"/>
            <a:ext cx="8290560" cy="2346960"/>
          </a:xfrm>
        </p:spPr>
        <p:txBody>
          <a:bodyPr anchor="b">
            <a:normAutofit/>
          </a:bodyPr>
          <a:lstStyle>
            <a:lvl1pPr algn="l">
              <a:defRPr sz="4267"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770467" y="4935322"/>
            <a:ext cx="8290560" cy="1600199"/>
          </a:xfrm>
        </p:spPr>
        <p:txBody>
          <a:bodyPr anchor="t">
            <a:normAutofit/>
          </a:bodyPr>
          <a:lstStyle>
            <a:lvl1pPr marL="0" indent="0">
              <a:buNone/>
              <a:defRPr sz="2560">
                <a:solidFill>
                  <a:schemeClr val="tx2"/>
                </a:solidFill>
              </a:defRPr>
            </a:lvl1pPr>
            <a:lvl2pPr marL="487695" indent="0">
              <a:buNone/>
              <a:defRPr sz="1920">
                <a:solidFill>
                  <a:schemeClr val="tx1">
                    <a:tint val="75000"/>
                  </a:schemeClr>
                </a:solidFill>
              </a:defRPr>
            </a:lvl2pPr>
            <a:lvl3pPr marL="975390" indent="0">
              <a:buNone/>
              <a:defRPr sz="1707">
                <a:solidFill>
                  <a:schemeClr val="tx1">
                    <a:tint val="75000"/>
                  </a:schemeClr>
                </a:solidFill>
              </a:defRPr>
            </a:lvl3pPr>
            <a:lvl4pPr marL="1463086" indent="0">
              <a:buNone/>
              <a:defRPr sz="1493">
                <a:solidFill>
                  <a:schemeClr val="tx1">
                    <a:tint val="75000"/>
                  </a:schemeClr>
                </a:solidFill>
              </a:defRPr>
            </a:lvl4pPr>
            <a:lvl5pPr marL="1950781" indent="0">
              <a:buNone/>
              <a:defRPr sz="1493">
                <a:solidFill>
                  <a:schemeClr val="tx1">
                    <a:tint val="75000"/>
                  </a:schemeClr>
                </a:solidFill>
              </a:defRPr>
            </a:lvl5pPr>
            <a:lvl6pPr marL="2438476" indent="0">
              <a:buNone/>
              <a:defRPr sz="1493">
                <a:solidFill>
                  <a:schemeClr val="tx1">
                    <a:tint val="75000"/>
                  </a:schemeClr>
                </a:solidFill>
              </a:defRPr>
            </a:lvl6pPr>
            <a:lvl7pPr marL="2926171" indent="0">
              <a:buNone/>
              <a:defRPr sz="1493">
                <a:solidFill>
                  <a:schemeClr val="tx1">
                    <a:tint val="75000"/>
                  </a:schemeClr>
                </a:solidFill>
              </a:defRPr>
            </a:lvl7pPr>
            <a:lvl8pPr marL="3413867" indent="0">
              <a:buNone/>
              <a:defRPr sz="1493">
                <a:solidFill>
                  <a:schemeClr val="tx1">
                    <a:tint val="75000"/>
                  </a:schemeClr>
                </a:solidFill>
              </a:defRPr>
            </a:lvl8pPr>
            <a:lvl9pPr marL="3901562" indent="0">
              <a:buNone/>
              <a:defRPr sz="149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1B66C-74F8-4CC7-8691-8B1F9292E20F}" type="slidenum">
              <a:rPr lang="en-US" smtClean="0"/>
              <a:t>‹#›</a:t>
            </a:fld>
            <a:endParaRPr lang="en-US" dirty="0"/>
          </a:p>
        </p:txBody>
      </p:sp>
      <p:cxnSp>
        <p:nvCxnSpPr>
          <p:cNvPr id="7" name="Straight Connector 6"/>
          <p:cNvCxnSpPr/>
          <p:nvPr/>
        </p:nvCxnSpPr>
        <p:spPr>
          <a:xfrm>
            <a:off x="780288" y="4906061"/>
            <a:ext cx="8371840" cy="16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236378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87680" y="1784909"/>
            <a:ext cx="4307840" cy="5032858"/>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58080" y="1784909"/>
            <a:ext cx="4307840" cy="5032858"/>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30149460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87680" y="1788160"/>
            <a:ext cx="4194048" cy="682413"/>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133" b="0">
                <a:solidFill>
                  <a:schemeClr val="tx2"/>
                </a:solidFill>
              </a:defRPr>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a:t>Click to edit Master text styles</a:t>
            </a:r>
          </a:p>
        </p:txBody>
      </p:sp>
      <p:sp>
        <p:nvSpPr>
          <p:cNvPr id="4" name="Content Placeholder 3"/>
          <p:cNvSpPr>
            <a:spLocks noGrp="1"/>
          </p:cNvSpPr>
          <p:nvPr>
            <p:ph sz="half" idx="2"/>
          </p:nvPr>
        </p:nvSpPr>
        <p:spPr>
          <a:xfrm>
            <a:off x="487680" y="2600960"/>
            <a:ext cx="4194048" cy="4214707"/>
          </a:xfrm>
        </p:spPr>
        <p:txBody>
          <a:bodyPr/>
          <a:lstStyle>
            <a:lvl1pPr>
              <a:defRPr sz="2560"/>
            </a:lvl1pPr>
            <a:lvl2pPr>
              <a:defRPr sz="2133"/>
            </a:lvl2pPr>
            <a:lvl3pPr>
              <a:defRPr sz="1920"/>
            </a:lvl3pPr>
            <a:lvl4pPr>
              <a:defRPr sz="1707"/>
            </a:lvl4pPr>
            <a:lvl5pPr>
              <a:defRPr sz="1707"/>
            </a:lvl5pPr>
            <a:lvl6pPr>
              <a:defRPr sz="1707"/>
            </a:lvl6pPr>
            <a:lvl7pPr>
              <a:defRPr sz="1707"/>
            </a:lvl7pPr>
            <a:lvl8pPr>
              <a:defRPr sz="1707"/>
            </a:lvl8pPr>
            <a:lvl9pPr>
              <a:defRPr sz="170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71872" y="1788160"/>
            <a:ext cx="4194048" cy="682413"/>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133" b="0" kern="1200" dirty="0" smtClean="0">
                <a:solidFill>
                  <a:schemeClr val="tx2"/>
                </a:solidFill>
                <a:latin typeface="+mn-lt"/>
                <a:ea typeface="+mn-ea"/>
                <a:cs typeface="+mn-cs"/>
              </a:defRPr>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a:t>Click to edit Master text styles</a:t>
            </a:r>
          </a:p>
        </p:txBody>
      </p:sp>
      <p:sp>
        <p:nvSpPr>
          <p:cNvPr id="6" name="Content Placeholder 5"/>
          <p:cNvSpPr>
            <a:spLocks noGrp="1"/>
          </p:cNvSpPr>
          <p:nvPr>
            <p:ph sz="quarter" idx="4"/>
          </p:nvPr>
        </p:nvSpPr>
        <p:spPr>
          <a:xfrm>
            <a:off x="5071872" y="2600960"/>
            <a:ext cx="4194048" cy="4214707"/>
          </a:xfrm>
        </p:spPr>
        <p:txBody>
          <a:bodyPr/>
          <a:lstStyle>
            <a:lvl1pPr>
              <a:defRPr sz="2560"/>
            </a:lvl1pPr>
            <a:lvl2pPr>
              <a:defRPr sz="2133"/>
            </a:lvl2pPr>
            <a:lvl3pPr>
              <a:defRPr sz="1920"/>
            </a:lvl3pPr>
            <a:lvl4pPr>
              <a:defRPr sz="1707"/>
            </a:lvl4pPr>
            <a:lvl5pPr>
              <a:defRPr sz="1707"/>
            </a:lvl5pPr>
            <a:lvl6pPr>
              <a:defRPr sz="1707"/>
            </a:lvl6pPr>
            <a:lvl7pPr>
              <a:defRPr sz="1707"/>
            </a:lvl7pPr>
            <a:lvl8pPr>
              <a:defRPr sz="1707"/>
            </a:lvl8pPr>
            <a:lvl9pPr>
              <a:defRPr sz="170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081B66C-74F8-4CC7-8691-8B1F9292E20F}" type="slidenum">
              <a:rPr lang="en-US" smtClean="0"/>
              <a:t>‹#›</a:t>
            </a:fld>
            <a:endParaRPr lang="en-US" dirty="0"/>
          </a:p>
        </p:txBody>
      </p:sp>
      <p:cxnSp>
        <p:nvCxnSpPr>
          <p:cNvPr id="11" name="Straight Connector 10"/>
          <p:cNvCxnSpPr/>
          <p:nvPr/>
        </p:nvCxnSpPr>
        <p:spPr>
          <a:xfrm rot="5400000">
            <a:off x="2365671" y="4315545"/>
            <a:ext cx="5023104" cy="84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9192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3064714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4220826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680" y="844885"/>
            <a:ext cx="2282342" cy="1345997"/>
          </a:xfrm>
        </p:spPr>
        <p:txBody>
          <a:bodyPr anchor="b">
            <a:noAutofit/>
          </a:bodyPr>
          <a:lstStyle>
            <a:lvl1pPr algn="l">
              <a:defRPr sz="2560" b="0"/>
            </a:lvl1pPr>
          </a:lstStyle>
          <a:p>
            <a:r>
              <a:rPr lang="en-US"/>
              <a:t>Click to edit Master title style</a:t>
            </a:r>
            <a:endParaRPr lang="en-US" dirty="0"/>
          </a:p>
        </p:txBody>
      </p:sp>
      <p:sp>
        <p:nvSpPr>
          <p:cNvPr id="3" name="Content Placeholder 2"/>
          <p:cNvSpPr>
            <a:spLocks noGrp="1"/>
          </p:cNvSpPr>
          <p:nvPr>
            <p:ph idx="1"/>
          </p:nvPr>
        </p:nvSpPr>
        <p:spPr>
          <a:xfrm>
            <a:off x="3169920" y="844885"/>
            <a:ext cx="6096000" cy="5949696"/>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87681" y="2272589"/>
            <a:ext cx="2282342" cy="4526523"/>
          </a:xfrm>
        </p:spPr>
        <p:txBody>
          <a:bodyPr/>
          <a:lstStyle>
            <a:lvl1pPr marL="0" indent="0">
              <a:buNone/>
              <a:defRPr sz="1493"/>
            </a:lvl1pPr>
            <a:lvl2pPr marL="487695" indent="0">
              <a:buNone/>
              <a:defRPr sz="1280"/>
            </a:lvl2pPr>
            <a:lvl3pPr marL="975390" indent="0">
              <a:buNone/>
              <a:defRPr sz="1067"/>
            </a:lvl3pPr>
            <a:lvl4pPr marL="1463086" indent="0">
              <a:buNone/>
              <a:defRPr sz="960"/>
            </a:lvl4pPr>
            <a:lvl5pPr marL="1950781" indent="0">
              <a:buNone/>
              <a:defRPr sz="960"/>
            </a:lvl5pPr>
            <a:lvl6pPr marL="2438476" indent="0">
              <a:buNone/>
              <a:defRPr sz="960"/>
            </a:lvl6pPr>
            <a:lvl7pPr marL="2926171" indent="0">
              <a:buNone/>
              <a:defRPr sz="960"/>
            </a:lvl7pPr>
            <a:lvl8pPr marL="3413867" indent="0">
              <a:buNone/>
              <a:defRPr sz="960"/>
            </a:lvl8pPr>
            <a:lvl9pPr marL="3901562" indent="0">
              <a:buNone/>
              <a:defRPr sz="960"/>
            </a:lvl9pPr>
          </a:lstStyle>
          <a:p>
            <a:pPr lvl="0"/>
            <a:r>
              <a:rPr lang="en-US"/>
              <a:t>Click to edit Master text styles</a:t>
            </a:r>
          </a:p>
        </p:txBody>
      </p:sp>
      <p:sp>
        <p:nvSpPr>
          <p:cNvPr id="5" name="Date Placeholder 4"/>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1B66C-74F8-4CC7-8691-8B1F9292E20F}" type="slidenum">
              <a:rPr lang="en-US" smtClean="0"/>
              <a:t>‹#›</a:t>
            </a:fld>
            <a:endParaRPr lang="en-US" dirty="0"/>
          </a:p>
        </p:txBody>
      </p:sp>
      <p:cxnSp>
        <p:nvCxnSpPr>
          <p:cNvPr id="9" name="Straight Connector 8"/>
          <p:cNvCxnSpPr/>
          <p:nvPr/>
        </p:nvCxnSpPr>
        <p:spPr>
          <a:xfrm rot="5400000">
            <a:off x="-13990" y="3818886"/>
            <a:ext cx="5949696" cy="16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6133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680" y="845312"/>
            <a:ext cx="2285525" cy="1349248"/>
          </a:xfrm>
        </p:spPr>
        <p:txBody>
          <a:bodyPr anchor="b">
            <a:normAutofit/>
          </a:bodyPr>
          <a:lstStyle>
            <a:lvl1pPr algn="l">
              <a:defRPr sz="2560" b="0"/>
            </a:lvl1pPr>
          </a:lstStyle>
          <a:p>
            <a:r>
              <a:rPr lang="en-US"/>
              <a:t>Click to edit Master title style</a:t>
            </a:r>
            <a:endParaRPr lang="en-US" dirty="0"/>
          </a:p>
        </p:txBody>
      </p:sp>
      <p:sp>
        <p:nvSpPr>
          <p:cNvPr id="3" name="Picture Placeholder 2"/>
          <p:cNvSpPr>
            <a:spLocks noGrp="1"/>
          </p:cNvSpPr>
          <p:nvPr>
            <p:ph type="pic" idx="1"/>
          </p:nvPr>
        </p:nvSpPr>
        <p:spPr>
          <a:xfrm>
            <a:off x="3049184" y="894081"/>
            <a:ext cx="6298016" cy="5867153"/>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en-US" dirty="0"/>
              <a:t>Click icon to add picture</a:t>
            </a:r>
          </a:p>
        </p:txBody>
      </p:sp>
      <p:sp>
        <p:nvSpPr>
          <p:cNvPr id="4" name="Text Placeholder 3"/>
          <p:cNvSpPr>
            <a:spLocks noGrp="1"/>
          </p:cNvSpPr>
          <p:nvPr>
            <p:ph type="body" sz="half" idx="2"/>
          </p:nvPr>
        </p:nvSpPr>
        <p:spPr>
          <a:xfrm>
            <a:off x="487680" y="2275840"/>
            <a:ext cx="2282342" cy="4525670"/>
          </a:xfrm>
        </p:spPr>
        <p:txBody>
          <a:bodyPr/>
          <a:lstStyle>
            <a:lvl1pPr marL="0" indent="0">
              <a:buNone/>
              <a:defRPr sz="1493"/>
            </a:lvl1pPr>
            <a:lvl2pPr marL="487695" indent="0">
              <a:buNone/>
              <a:defRPr sz="1280"/>
            </a:lvl2pPr>
            <a:lvl3pPr marL="975390" indent="0">
              <a:buNone/>
              <a:defRPr sz="1067"/>
            </a:lvl3pPr>
            <a:lvl4pPr marL="1463086" indent="0">
              <a:buNone/>
              <a:defRPr sz="960"/>
            </a:lvl4pPr>
            <a:lvl5pPr marL="1950781" indent="0">
              <a:buNone/>
              <a:defRPr sz="960"/>
            </a:lvl5pPr>
            <a:lvl6pPr marL="2438476" indent="0">
              <a:buNone/>
              <a:defRPr sz="960"/>
            </a:lvl6pPr>
            <a:lvl7pPr marL="2926171" indent="0">
              <a:buNone/>
              <a:defRPr sz="960"/>
            </a:lvl7pPr>
            <a:lvl8pPr marL="3413867" indent="0">
              <a:buNone/>
              <a:defRPr sz="960"/>
            </a:lvl8pPr>
            <a:lvl9pPr marL="3901562" indent="0">
              <a:buNone/>
              <a:defRPr sz="960"/>
            </a:lvl9pPr>
          </a:lstStyle>
          <a:p>
            <a:pPr lvl="0"/>
            <a:r>
              <a:rPr lang="en-US"/>
              <a:t>Click to edit Master text styles</a:t>
            </a:r>
          </a:p>
        </p:txBody>
      </p:sp>
      <p:sp>
        <p:nvSpPr>
          <p:cNvPr id="5" name="Date Placeholder 4"/>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31394994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267085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650240"/>
            <a:ext cx="2194560" cy="625856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87680" y="650240"/>
            <a:ext cx="6421120" cy="62585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1623757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487680"/>
            <a:ext cx="8778240" cy="1463040"/>
          </a:xfrm>
        </p:spPr>
        <p:txBody>
          <a:bodyPr/>
          <a:lstStyle/>
          <a:p>
            <a:r>
              <a:rPr lang="en-US"/>
              <a:t>Click to edit Master title style</a:t>
            </a:r>
          </a:p>
        </p:txBody>
      </p:sp>
      <p:sp>
        <p:nvSpPr>
          <p:cNvPr id="3" name="Text Placeholder 2"/>
          <p:cNvSpPr>
            <a:spLocks noGrp="1"/>
          </p:cNvSpPr>
          <p:nvPr>
            <p:ph type="body" sz="half" idx="1"/>
          </p:nvPr>
        </p:nvSpPr>
        <p:spPr>
          <a:xfrm>
            <a:off x="487680" y="2113280"/>
            <a:ext cx="4307840" cy="4145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2113280"/>
            <a:ext cx="4307840" cy="4145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332480" y="6664960"/>
            <a:ext cx="3088640" cy="487680"/>
          </a:xfrm>
        </p:spPr>
        <p:txBody>
          <a:bodyPr/>
          <a:lstStyle>
            <a:lvl1pPr>
              <a:defRPr/>
            </a:lvl1pPr>
          </a:lstStyle>
          <a:p>
            <a:endParaRPr lang="en-US" dirty="0"/>
          </a:p>
        </p:txBody>
      </p:sp>
      <p:sp>
        <p:nvSpPr>
          <p:cNvPr id="6" name="Slide Number Placeholder 5"/>
          <p:cNvSpPr>
            <a:spLocks noGrp="1"/>
          </p:cNvSpPr>
          <p:nvPr>
            <p:ph type="sldNum" sz="quarter" idx="11"/>
          </p:nvPr>
        </p:nvSpPr>
        <p:spPr>
          <a:xfrm>
            <a:off x="6990080" y="6664960"/>
            <a:ext cx="2275840" cy="487680"/>
          </a:xfrm>
        </p:spPr>
        <p:txBody>
          <a:bodyPr/>
          <a:lstStyle>
            <a:lvl1pPr>
              <a:defRPr/>
            </a:lvl1pPr>
          </a:lstStyle>
          <a:p>
            <a:fld id="{1081B66C-74F8-4CC7-8691-8B1F9292E20F}" type="slidenum">
              <a:rPr lang="en-US" smtClean="0"/>
              <a:t>‹#›</a:t>
            </a:fld>
            <a:endParaRPr lang="en-US" dirty="0"/>
          </a:p>
        </p:txBody>
      </p:sp>
      <p:sp>
        <p:nvSpPr>
          <p:cNvPr id="7" name="Date Placeholder 6"/>
          <p:cNvSpPr>
            <a:spLocks noGrp="1"/>
          </p:cNvSpPr>
          <p:nvPr>
            <p:ph type="dt" sz="half" idx="12"/>
          </p:nvPr>
        </p:nvSpPr>
        <p:spPr>
          <a:xfrm>
            <a:off x="243840" y="6746240"/>
            <a:ext cx="2682240" cy="264160"/>
          </a:xfrm>
        </p:spPr>
        <p:txBody>
          <a:bodyPr/>
          <a:lstStyle>
            <a:lvl1pPr>
              <a:defRPr/>
            </a:lvl1pPr>
          </a:lstStyle>
          <a:p>
            <a:fld id="{2FD57F46-288D-476B-94DC-00FEDBF0ED5C}" type="datetimeFigureOut">
              <a:rPr lang="en-US" smtClean="0"/>
              <a:t>10/5/2023</a:t>
            </a:fld>
            <a:endParaRPr lang="en-US" dirty="0"/>
          </a:p>
        </p:txBody>
      </p:sp>
    </p:spTree>
    <p:extLst>
      <p:ext uri="{BB962C8B-B14F-4D97-AF65-F5344CB8AC3E}">
        <p14:creationId xmlns:p14="http://schemas.microsoft.com/office/powerpoint/2010/main" val="225952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_Title Slide">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87680" y="186268"/>
            <a:ext cx="7920285" cy="47300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FFFFFF"/>
              </a:buClr>
              <a:buFont typeface="PT Sans"/>
              <a:buNone/>
              <a:defRPr sz="1920" b="1" i="0" u="none" strike="noStrike" cap="none">
                <a:solidFill>
                  <a:srgbClr val="FFFFFF"/>
                </a:solidFill>
                <a:latin typeface="PT Sans"/>
                <a:ea typeface="PT Sans"/>
                <a:cs typeface="PT Sans"/>
                <a:sym typeface="PT Sans"/>
              </a:defRPr>
            </a:lvl1pPr>
            <a:lvl2pPr marL="0" marR="0" lvl="1"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2pPr>
            <a:lvl3pPr marL="0" marR="0" lvl="2"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3pPr>
            <a:lvl4pPr marL="0" marR="0" lvl="3"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4pPr>
            <a:lvl5pPr marL="0" marR="0" lvl="4"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5pPr>
            <a:lvl6pPr marL="487695" marR="0" lvl="5"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6pPr>
            <a:lvl7pPr marL="975390" marR="0" lvl="6"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7pPr>
            <a:lvl8pPr marL="1463086" marR="0" lvl="7"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8pPr>
            <a:lvl9pPr marL="1950781" marR="0" lvl="8"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9pPr>
          </a:lstStyle>
          <a:p>
            <a:endParaRPr/>
          </a:p>
        </p:txBody>
      </p:sp>
      <p:sp>
        <p:nvSpPr>
          <p:cNvPr id="19" name="Shape 19"/>
          <p:cNvSpPr txBox="1">
            <a:spLocks noGrp="1"/>
          </p:cNvSpPr>
          <p:nvPr>
            <p:ph type="body" idx="1"/>
          </p:nvPr>
        </p:nvSpPr>
        <p:spPr>
          <a:xfrm>
            <a:off x="487679" y="2149404"/>
            <a:ext cx="8778240" cy="4235588"/>
          </a:xfrm>
          <a:prstGeom prst="rect">
            <a:avLst/>
          </a:prstGeom>
          <a:noFill/>
          <a:ln>
            <a:noFill/>
          </a:ln>
        </p:spPr>
        <p:txBody>
          <a:bodyPr lIns="91425" tIns="91425" rIns="91425" bIns="91425" anchor="t" anchorCtr="0"/>
          <a:lstStyle>
            <a:lvl1pPr marL="365771" marR="0" lvl="0" indent="-203206" algn="l" rtl="0">
              <a:lnSpc>
                <a:spcPct val="100000"/>
              </a:lnSpc>
              <a:spcBef>
                <a:spcPts val="512"/>
              </a:spcBef>
              <a:spcAft>
                <a:spcPts val="0"/>
              </a:spcAft>
              <a:buClr>
                <a:srgbClr val="2971A7"/>
              </a:buClr>
              <a:buFont typeface="Calibri"/>
              <a:buNone/>
              <a:defRPr sz="2560" b="0" i="0" u="none" strike="noStrike" cap="none">
                <a:solidFill>
                  <a:srgbClr val="2971A7"/>
                </a:solidFill>
                <a:latin typeface="Calibri"/>
                <a:ea typeface="Calibri"/>
                <a:cs typeface="Calibri"/>
                <a:sym typeface="Calibri"/>
              </a:defRPr>
            </a:lvl1pPr>
            <a:lvl2pPr marL="792505" marR="0" lvl="1" indent="-169339" algn="l" rtl="0">
              <a:lnSpc>
                <a:spcPct val="100000"/>
              </a:lnSpc>
              <a:spcBef>
                <a:spcPts val="427"/>
              </a:spcBef>
              <a:spcAft>
                <a:spcPts val="0"/>
              </a:spcAft>
              <a:buClr>
                <a:srgbClr val="2971A7"/>
              </a:buClr>
              <a:buFont typeface="Calibri"/>
              <a:buNone/>
              <a:defRPr sz="2133" b="0" i="0" u="none" strike="noStrike" cap="none">
                <a:solidFill>
                  <a:srgbClr val="2971A7"/>
                </a:solidFill>
                <a:latin typeface="Calibri"/>
                <a:ea typeface="Calibri"/>
                <a:cs typeface="Calibri"/>
                <a:sym typeface="Calibri"/>
              </a:defRPr>
            </a:lvl2pPr>
            <a:lvl3pPr marL="1219238" marR="0" lvl="2" indent="-121924" algn="l" rtl="0">
              <a:lnSpc>
                <a:spcPct val="100000"/>
              </a:lnSpc>
              <a:spcBef>
                <a:spcPts val="384"/>
              </a:spcBef>
              <a:spcAft>
                <a:spcPts val="0"/>
              </a:spcAft>
              <a:buClr>
                <a:srgbClr val="2971A7"/>
              </a:buClr>
              <a:buFont typeface="Calibri"/>
              <a:buNone/>
              <a:defRPr sz="1920" b="0" i="0" u="none" strike="noStrike" cap="none">
                <a:solidFill>
                  <a:srgbClr val="2971A7"/>
                </a:solidFill>
                <a:latin typeface="Calibri"/>
                <a:ea typeface="Calibri"/>
                <a:cs typeface="Calibri"/>
                <a:sym typeface="Calibri"/>
              </a:defRPr>
            </a:lvl3pPr>
            <a:lvl4pPr marL="1706933" marR="0" lvl="3" indent="-135471" algn="l" rtl="0">
              <a:lnSpc>
                <a:spcPct val="100000"/>
              </a:lnSpc>
              <a:spcBef>
                <a:spcPts val="341"/>
              </a:spcBef>
              <a:spcAft>
                <a:spcPts val="0"/>
              </a:spcAft>
              <a:buClr>
                <a:srgbClr val="2971A7"/>
              </a:buClr>
              <a:buFont typeface="Calibri"/>
              <a:buNone/>
              <a:defRPr sz="1707" b="0" i="0" u="none" strike="noStrike" cap="none">
                <a:solidFill>
                  <a:srgbClr val="2971A7"/>
                </a:solidFill>
                <a:latin typeface="Calibri"/>
                <a:ea typeface="Calibri"/>
                <a:cs typeface="Calibri"/>
                <a:sym typeface="Calibri"/>
              </a:defRPr>
            </a:lvl4pPr>
            <a:lvl5pPr marL="2194629" marR="0" lvl="4" indent="-135471" algn="l" rtl="0">
              <a:lnSpc>
                <a:spcPct val="100000"/>
              </a:lnSpc>
              <a:spcBef>
                <a:spcPts val="341"/>
              </a:spcBef>
              <a:spcAft>
                <a:spcPts val="0"/>
              </a:spcAft>
              <a:buClr>
                <a:srgbClr val="2971A7"/>
              </a:buClr>
              <a:buFont typeface="Calibri"/>
              <a:buNone/>
              <a:defRPr sz="1707" b="0" i="0" u="none" strike="noStrike" cap="none">
                <a:solidFill>
                  <a:srgbClr val="2971A7"/>
                </a:solidFill>
                <a:latin typeface="Calibri"/>
                <a:ea typeface="Calibri"/>
                <a:cs typeface="Calibri"/>
                <a:sym typeface="Calibri"/>
              </a:defRPr>
            </a:lvl5pPr>
            <a:lvl6pPr marL="2682324" marR="0" lvl="5"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6pPr>
            <a:lvl7pPr marL="3170019" marR="0" lvl="6"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7pPr>
            <a:lvl8pPr marL="3657714" marR="0" lvl="7"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8pPr>
            <a:lvl9pPr marL="4145410" marR="0" lvl="8"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body" idx="2"/>
          </p:nvPr>
        </p:nvSpPr>
        <p:spPr>
          <a:xfrm>
            <a:off x="487680" y="1370480"/>
            <a:ext cx="8778240" cy="682413"/>
          </a:xfrm>
          <a:prstGeom prst="rect">
            <a:avLst/>
          </a:prstGeom>
          <a:noFill/>
          <a:ln>
            <a:noFill/>
          </a:ln>
        </p:spPr>
        <p:txBody>
          <a:bodyPr lIns="91425" tIns="91425" rIns="91425" bIns="91425" anchor="b" anchorCtr="0"/>
          <a:lstStyle>
            <a:lvl1pPr marL="0" marR="0" lvl="0" indent="216753" algn="l" rtl="0">
              <a:lnSpc>
                <a:spcPct val="100000"/>
              </a:lnSpc>
              <a:spcBef>
                <a:spcPts val="683"/>
              </a:spcBef>
              <a:spcAft>
                <a:spcPts val="0"/>
              </a:spcAft>
              <a:buClr>
                <a:srgbClr val="2971A7"/>
              </a:buClr>
              <a:buSzPct val="100000"/>
              <a:buFont typeface="Arial"/>
              <a:buChar char="●"/>
              <a:defRPr sz="3413" b="1" i="0" u="none" strike="noStrike" cap="none">
                <a:solidFill>
                  <a:srgbClr val="2971A7"/>
                </a:solidFill>
                <a:latin typeface="Calibri"/>
                <a:ea typeface="Calibri"/>
                <a:cs typeface="Calibri"/>
                <a:sym typeface="Calibri"/>
              </a:defRPr>
            </a:lvl1pPr>
            <a:lvl2pPr marL="487695" marR="0" lvl="1" indent="135471" algn="l" rtl="0">
              <a:lnSpc>
                <a:spcPct val="100000"/>
              </a:lnSpc>
              <a:spcBef>
                <a:spcPts val="427"/>
              </a:spcBef>
              <a:spcAft>
                <a:spcPts val="0"/>
              </a:spcAft>
              <a:buClr>
                <a:srgbClr val="2971A7"/>
              </a:buClr>
              <a:buSzPct val="100000"/>
              <a:buFont typeface="Arial"/>
              <a:buChar char="○"/>
              <a:defRPr sz="2133" b="1" i="0" u="none" strike="noStrike" cap="none">
                <a:solidFill>
                  <a:srgbClr val="2971A7"/>
                </a:solidFill>
                <a:latin typeface="Calibri"/>
                <a:ea typeface="Calibri"/>
                <a:cs typeface="Calibri"/>
                <a:sym typeface="Calibri"/>
              </a:defRPr>
            </a:lvl2pPr>
            <a:lvl3pPr marL="975390" marR="0" lvl="2" indent="121924" algn="l" rtl="0">
              <a:lnSpc>
                <a:spcPct val="100000"/>
              </a:lnSpc>
              <a:spcBef>
                <a:spcPts val="384"/>
              </a:spcBef>
              <a:spcAft>
                <a:spcPts val="0"/>
              </a:spcAft>
              <a:buClr>
                <a:srgbClr val="2971A7"/>
              </a:buClr>
              <a:buSzPct val="100000"/>
              <a:buFont typeface="Arial"/>
              <a:buChar char="■"/>
              <a:defRPr sz="1920" b="1" i="0" u="none" strike="noStrike" cap="none">
                <a:solidFill>
                  <a:srgbClr val="2971A7"/>
                </a:solidFill>
                <a:latin typeface="Calibri"/>
                <a:ea typeface="Calibri"/>
                <a:cs typeface="Calibri"/>
                <a:sym typeface="Calibri"/>
              </a:defRPr>
            </a:lvl3pPr>
            <a:lvl4pPr marL="1463086" marR="0" lvl="3"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4pPr>
            <a:lvl5pPr marL="1950781" marR="0" lvl="4"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5pPr>
            <a:lvl6pPr marL="2438476" marR="0" lvl="5"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6pPr>
            <a:lvl7pPr marL="2926171" marR="0" lvl="6"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7pPr>
            <a:lvl8pPr marL="3413867" marR="0" lvl="7"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8pPr>
            <a:lvl9pPr marL="3901562" marR="0" lvl="8"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body" idx="3"/>
          </p:nvPr>
        </p:nvSpPr>
        <p:spPr>
          <a:xfrm>
            <a:off x="4298808" y="6829213"/>
            <a:ext cx="4309533" cy="485986"/>
          </a:xfrm>
          <a:prstGeom prst="rect">
            <a:avLst/>
          </a:prstGeom>
          <a:noFill/>
          <a:ln>
            <a:noFill/>
          </a:ln>
        </p:spPr>
        <p:txBody>
          <a:bodyPr lIns="91425" tIns="91425" rIns="91425" bIns="91425" anchor="ctr" anchorCtr="0"/>
          <a:lstStyle>
            <a:lvl1pPr marL="0" marR="0" lvl="0" indent="81283" algn="r" rtl="0">
              <a:lnSpc>
                <a:spcPct val="100000"/>
              </a:lnSpc>
              <a:spcBef>
                <a:spcPts val="256"/>
              </a:spcBef>
              <a:spcAft>
                <a:spcPts val="0"/>
              </a:spcAft>
              <a:buClr>
                <a:srgbClr val="FFFFFF"/>
              </a:buClr>
              <a:buSzPct val="100000"/>
              <a:buFont typeface="Arial"/>
              <a:buChar char="●"/>
              <a:defRPr sz="1280" b="1" i="0" u="none" strike="noStrike" cap="none">
                <a:solidFill>
                  <a:srgbClr val="FFFFFF"/>
                </a:solidFill>
                <a:latin typeface="Calibri"/>
                <a:ea typeface="Calibri"/>
                <a:cs typeface="Calibri"/>
                <a:sym typeface="Calibri"/>
              </a:defRPr>
            </a:lvl1pPr>
            <a:lvl2pPr marL="487695" marR="0" lvl="1" indent="135471" algn="l" rtl="0">
              <a:lnSpc>
                <a:spcPct val="100000"/>
              </a:lnSpc>
              <a:spcBef>
                <a:spcPts val="427"/>
              </a:spcBef>
              <a:spcAft>
                <a:spcPts val="0"/>
              </a:spcAft>
              <a:buClr>
                <a:srgbClr val="2971A7"/>
              </a:buClr>
              <a:buSzPct val="100000"/>
              <a:buFont typeface="Arial"/>
              <a:buChar char="○"/>
              <a:defRPr sz="2133" b="1" i="0" u="none" strike="noStrike" cap="none">
                <a:solidFill>
                  <a:srgbClr val="2971A7"/>
                </a:solidFill>
                <a:latin typeface="Calibri"/>
                <a:ea typeface="Calibri"/>
                <a:cs typeface="Calibri"/>
                <a:sym typeface="Calibri"/>
              </a:defRPr>
            </a:lvl2pPr>
            <a:lvl3pPr marL="975390" marR="0" lvl="2" indent="121924" algn="l" rtl="0">
              <a:lnSpc>
                <a:spcPct val="100000"/>
              </a:lnSpc>
              <a:spcBef>
                <a:spcPts val="384"/>
              </a:spcBef>
              <a:spcAft>
                <a:spcPts val="0"/>
              </a:spcAft>
              <a:buClr>
                <a:srgbClr val="2971A7"/>
              </a:buClr>
              <a:buSzPct val="100000"/>
              <a:buFont typeface="Arial"/>
              <a:buChar char="■"/>
              <a:defRPr sz="1920" b="1" i="0" u="none" strike="noStrike" cap="none">
                <a:solidFill>
                  <a:srgbClr val="2971A7"/>
                </a:solidFill>
                <a:latin typeface="Calibri"/>
                <a:ea typeface="Calibri"/>
                <a:cs typeface="Calibri"/>
                <a:sym typeface="Calibri"/>
              </a:defRPr>
            </a:lvl3pPr>
            <a:lvl4pPr marL="1463086" marR="0" lvl="3"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4pPr>
            <a:lvl5pPr marL="1950781" marR="0" lvl="4"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5pPr>
            <a:lvl6pPr marL="2438476" marR="0" lvl="5"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6pPr>
            <a:lvl7pPr marL="2926171" marR="0" lvl="6"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7pPr>
            <a:lvl8pPr marL="3413867" marR="0" lvl="7"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8pPr>
            <a:lvl9pPr marL="3901562" marR="0" lvl="8"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8244838" y="6829213"/>
            <a:ext cx="1044786" cy="485986"/>
          </a:xfrm>
          <a:prstGeom prst="rect">
            <a:avLst/>
          </a:prstGeom>
          <a:noFill/>
          <a:ln>
            <a:noFill/>
          </a:ln>
        </p:spPr>
        <p:txBody>
          <a:bodyPr lIns="91425" tIns="45700" rIns="91425" bIns="45700" anchor="ctr" anchorCtr="0">
            <a:noAutofit/>
          </a:bodyPr>
          <a:lstStyle>
            <a:lvl1pPr>
              <a:defRPr>
                <a:solidFill>
                  <a:schemeClr val="bg1"/>
                </a:solidFill>
              </a:defRPr>
            </a:lvl1pPr>
          </a:lstStyle>
          <a:p>
            <a:pPr algn="r">
              <a:buClr>
                <a:schemeClr val="lt1"/>
              </a:buClr>
              <a:buSzPct val="25000"/>
              <a:buFont typeface="PT Sans"/>
              <a:buNone/>
            </a:pPr>
            <a:fld id="{00000000-1234-1234-1234-123412341234}" type="slidenum">
              <a:rPr lang="en-US" sz="1280" b="1" smtClean="0">
                <a:latin typeface="PT Sans"/>
                <a:ea typeface="PT Sans"/>
                <a:cs typeface="PT Sans"/>
                <a:sym typeface="PT Sans"/>
              </a:rPr>
              <a:pPr algn="r">
                <a:buClr>
                  <a:schemeClr val="lt1"/>
                </a:buClr>
                <a:buSzPct val="25000"/>
                <a:buFont typeface="PT Sans"/>
                <a:buNone/>
              </a:pPr>
              <a:t>‹#›</a:t>
            </a:fld>
            <a:endParaRPr lang="en-US" sz="1280" b="1" dirty="0">
              <a:latin typeface="PT Sans"/>
              <a:ea typeface="PT Sans"/>
              <a:cs typeface="PT Sans"/>
              <a:sym typeface="PT Sans"/>
            </a:endParaRPr>
          </a:p>
        </p:txBody>
      </p:sp>
    </p:spTree>
    <p:extLst>
      <p:ext uri="{BB962C8B-B14F-4D97-AF65-F5344CB8AC3E}">
        <p14:creationId xmlns:p14="http://schemas.microsoft.com/office/powerpoint/2010/main" val="8256676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87680" y="186268"/>
            <a:ext cx="7920285" cy="47300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FFFFFF"/>
              </a:buClr>
              <a:buFont typeface="PT Sans"/>
              <a:buNone/>
              <a:defRPr sz="1920" b="1" i="0" u="none" strike="noStrike" cap="none">
                <a:solidFill>
                  <a:srgbClr val="FFFFFF"/>
                </a:solidFill>
                <a:latin typeface="PT Sans"/>
                <a:ea typeface="PT Sans"/>
                <a:cs typeface="PT Sans"/>
                <a:sym typeface="PT Sans"/>
              </a:defRPr>
            </a:lvl1pPr>
            <a:lvl2pPr marL="0" marR="0" lvl="1"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2pPr>
            <a:lvl3pPr marL="0" marR="0" lvl="2"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3pPr>
            <a:lvl4pPr marL="0" marR="0" lvl="3"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4pPr>
            <a:lvl5pPr marL="0" marR="0" lvl="4" indent="0" algn="l" rtl="0">
              <a:spcBef>
                <a:spcPts val="0"/>
              </a:spcBef>
              <a:spcAft>
                <a:spcPts val="0"/>
              </a:spcAft>
              <a:buClr>
                <a:srgbClr val="2971A7"/>
              </a:buClr>
              <a:buFont typeface="Calibri"/>
              <a:buNone/>
              <a:defRPr sz="3840" b="0" i="0" u="none" strike="noStrike" cap="none">
                <a:solidFill>
                  <a:srgbClr val="2971A7"/>
                </a:solidFill>
                <a:latin typeface="Calibri"/>
                <a:ea typeface="Calibri"/>
                <a:cs typeface="Calibri"/>
                <a:sym typeface="Calibri"/>
              </a:defRPr>
            </a:lvl5pPr>
            <a:lvl6pPr marL="487695" marR="0" lvl="5"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6pPr>
            <a:lvl7pPr marL="975390" marR="0" lvl="6"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7pPr>
            <a:lvl8pPr marL="1463086" marR="0" lvl="7"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8pPr>
            <a:lvl9pPr marL="1950781" marR="0" lvl="8" indent="0" algn="l" rtl="0">
              <a:spcBef>
                <a:spcPts val="0"/>
              </a:spcBef>
              <a:spcAft>
                <a:spcPts val="0"/>
              </a:spcAft>
              <a:buClr>
                <a:schemeClr val="lt1"/>
              </a:buClr>
              <a:buFont typeface="Calibri"/>
              <a:buNone/>
              <a:defRPr sz="3840" b="0" i="0" u="none" strike="noStrike" cap="none">
                <a:solidFill>
                  <a:schemeClr val="lt1"/>
                </a:solidFill>
                <a:latin typeface="Calibri"/>
                <a:ea typeface="Calibri"/>
                <a:cs typeface="Calibri"/>
                <a:sym typeface="Calibri"/>
              </a:defRPr>
            </a:lvl9pPr>
          </a:lstStyle>
          <a:p>
            <a:endParaRPr/>
          </a:p>
        </p:txBody>
      </p:sp>
      <p:sp>
        <p:nvSpPr>
          <p:cNvPr id="19" name="Shape 19"/>
          <p:cNvSpPr txBox="1">
            <a:spLocks noGrp="1"/>
          </p:cNvSpPr>
          <p:nvPr>
            <p:ph type="body" idx="1"/>
          </p:nvPr>
        </p:nvSpPr>
        <p:spPr>
          <a:xfrm>
            <a:off x="487679" y="2149404"/>
            <a:ext cx="8778240" cy="4235588"/>
          </a:xfrm>
          <a:prstGeom prst="rect">
            <a:avLst/>
          </a:prstGeom>
          <a:noFill/>
          <a:ln>
            <a:noFill/>
          </a:ln>
        </p:spPr>
        <p:txBody>
          <a:bodyPr lIns="91425" tIns="91425" rIns="91425" bIns="91425" anchor="t" anchorCtr="0"/>
          <a:lstStyle>
            <a:lvl1pPr marL="365771" marR="0" lvl="0" indent="-203206" algn="l" rtl="0">
              <a:lnSpc>
                <a:spcPct val="100000"/>
              </a:lnSpc>
              <a:spcBef>
                <a:spcPts val="512"/>
              </a:spcBef>
              <a:spcAft>
                <a:spcPts val="0"/>
              </a:spcAft>
              <a:buClr>
                <a:srgbClr val="2971A7"/>
              </a:buClr>
              <a:buFont typeface="Calibri"/>
              <a:buNone/>
              <a:defRPr sz="2560" b="0" i="0" u="none" strike="noStrike" cap="none">
                <a:solidFill>
                  <a:srgbClr val="2971A7"/>
                </a:solidFill>
                <a:latin typeface="Calibri"/>
                <a:ea typeface="Calibri"/>
                <a:cs typeface="Calibri"/>
                <a:sym typeface="Calibri"/>
              </a:defRPr>
            </a:lvl1pPr>
            <a:lvl2pPr marL="792505" marR="0" lvl="1" indent="-169339" algn="l" rtl="0">
              <a:lnSpc>
                <a:spcPct val="100000"/>
              </a:lnSpc>
              <a:spcBef>
                <a:spcPts val="427"/>
              </a:spcBef>
              <a:spcAft>
                <a:spcPts val="0"/>
              </a:spcAft>
              <a:buClr>
                <a:srgbClr val="2971A7"/>
              </a:buClr>
              <a:buFont typeface="Calibri"/>
              <a:buNone/>
              <a:defRPr sz="2133" b="0" i="0" u="none" strike="noStrike" cap="none">
                <a:solidFill>
                  <a:srgbClr val="2971A7"/>
                </a:solidFill>
                <a:latin typeface="Calibri"/>
                <a:ea typeface="Calibri"/>
                <a:cs typeface="Calibri"/>
                <a:sym typeface="Calibri"/>
              </a:defRPr>
            </a:lvl2pPr>
            <a:lvl3pPr marL="1219238" marR="0" lvl="2" indent="-121924" algn="l" rtl="0">
              <a:lnSpc>
                <a:spcPct val="100000"/>
              </a:lnSpc>
              <a:spcBef>
                <a:spcPts val="384"/>
              </a:spcBef>
              <a:spcAft>
                <a:spcPts val="0"/>
              </a:spcAft>
              <a:buClr>
                <a:srgbClr val="2971A7"/>
              </a:buClr>
              <a:buFont typeface="Calibri"/>
              <a:buNone/>
              <a:defRPr sz="1920" b="0" i="0" u="none" strike="noStrike" cap="none">
                <a:solidFill>
                  <a:srgbClr val="2971A7"/>
                </a:solidFill>
                <a:latin typeface="Calibri"/>
                <a:ea typeface="Calibri"/>
                <a:cs typeface="Calibri"/>
                <a:sym typeface="Calibri"/>
              </a:defRPr>
            </a:lvl3pPr>
            <a:lvl4pPr marL="1706933" marR="0" lvl="3" indent="-135471" algn="l" rtl="0">
              <a:lnSpc>
                <a:spcPct val="100000"/>
              </a:lnSpc>
              <a:spcBef>
                <a:spcPts val="341"/>
              </a:spcBef>
              <a:spcAft>
                <a:spcPts val="0"/>
              </a:spcAft>
              <a:buClr>
                <a:srgbClr val="2971A7"/>
              </a:buClr>
              <a:buFont typeface="Calibri"/>
              <a:buNone/>
              <a:defRPr sz="1707" b="0" i="0" u="none" strike="noStrike" cap="none">
                <a:solidFill>
                  <a:srgbClr val="2971A7"/>
                </a:solidFill>
                <a:latin typeface="Calibri"/>
                <a:ea typeface="Calibri"/>
                <a:cs typeface="Calibri"/>
                <a:sym typeface="Calibri"/>
              </a:defRPr>
            </a:lvl4pPr>
            <a:lvl5pPr marL="2194629" marR="0" lvl="4" indent="-135471" algn="l" rtl="0">
              <a:lnSpc>
                <a:spcPct val="100000"/>
              </a:lnSpc>
              <a:spcBef>
                <a:spcPts val="341"/>
              </a:spcBef>
              <a:spcAft>
                <a:spcPts val="0"/>
              </a:spcAft>
              <a:buClr>
                <a:srgbClr val="2971A7"/>
              </a:buClr>
              <a:buFont typeface="Calibri"/>
              <a:buNone/>
              <a:defRPr sz="1707" b="0" i="0" u="none" strike="noStrike" cap="none">
                <a:solidFill>
                  <a:srgbClr val="2971A7"/>
                </a:solidFill>
                <a:latin typeface="Calibri"/>
                <a:ea typeface="Calibri"/>
                <a:cs typeface="Calibri"/>
                <a:sym typeface="Calibri"/>
              </a:defRPr>
            </a:lvl5pPr>
            <a:lvl6pPr marL="2682324" marR="0" lvl="5"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6pPr>
            <a:lvl7pPr marL="3170019" marR="0" lvl="6"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7pPr>
            <a:lvl8pPr marL="3657714" marR="0" lvl="7"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8pPr>
            <a:lvl9pPr marL="4145410" marR="0" lvl="8" indent="-135471" algn="l" rtl="0">
              <a:lnSpc>
                <a:spcPct val="100000"/>
              </a:lnSpc>
              <a:spcBef>
                <a:spcPts val="341"/>
              </a:spcBef>
              <a:spcAft>
                <a:spcPts val="0"/>
              </a:spcAft>
              <a:buClr>
                <a:schemeClr val="dk1"/>
              </a:buClr>
              <a:buFont typeface="Calibri"/>
              <a:buNone/>
              <a:defRPr sz="1707"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body" idx="2"/>
          </p:nvPr>
        </p:nvSpPr>
        <p:spPr>
          <a:xfrm>
            <a:off x="487680" y="1370480"/>
            <a:ext cx="8778240" cy="682413"/>
          </a:xfrm>
          <a:prstGeom prst="rect">
            <a:avLst/>
          </a:prstGeom>
          <a:noFill/>
          <a:ln>
            <a:noFill/>
          </a:ln>
        </p:spPr>
        <p:txBody>
          <a:bodyPr lIns="91425" tIns="91425" rIns="91425" bIns="91425" anchor="b" anchorCtr="0"/>
          <a:lstStyle>
            <a:lvl1pPr marL="0" marR="0" lvl="0" indent="216753" algn="l" rtl="0">
              <a:lnSpc>
                <a:spcPct val="100000"/>
              </a:lnSpc>
              <a:spcBef>
                <a:spcPts val="683"/>
              </a:spcBef>
              <a:spcAft>
                <a:spcPts val="0"/>
              </a:spcAft>
              <a:buClr>
                <a:srgbClr val="2971A7"/>
              </a:buClr>
              <a:buSzPct val="100000"/>
              <a:buFont typeface="Arial"/>
              <a:buChar char="●"/>
              <a:defRPr sz="3413" b="1" i="0" u="none" strike="noStrike" cap="none">
                <a:solidFill>
                  <a:srgbClr val="2971A7"/>
                </a:solidFill>
                <a:latin typeface="Calibri"/>
                <a:ea typeface="Calibri"/>
                <a:cs typeface="Calibri"/>
                <a:sym typeface="Calibri"/>
              </a:defRPr>
            </a:lvl1pPr>
            <a:lvl2pPr marL="487695" marR="0" lvl="1" indent="135471" algn="l" rtl="0">
              <a:lnSpc>
                <a:spcPct val="100000"/>
              </a:lnSpc>
              <a:spcBef>
                <a:spcPts val="427"/>
              </a:spcBef>
              <a:spcAft>
                <a:spcPts val="0"/>
              </a:spcAft>
              <a:buClr>
                <a:srgbClr val="2971A7"/>
              </a:buClr>
              <a:buSzPct val="100000"/>
              <a:buFont typeface="Arial"/>
              <a:buChar char="○"/>
              <a:defRPr sz="2133" b="1" i="0" u="none" strike="noStrike" cap="none">
                <a:solidFill>
                  <a:srgbClr val="2971A7"/>
                </a:solidFill>
                <a:latin typeface="Calibri"/>
                <a:ea typeface="Calibri"/>
                <a:cs typeface="Calibri"/>
                <a:sym typeface="Calibri"/>
              </a:defRPr>
            </a:lvl2pPr>
            <a:lvl3pPr marL="975390" marR="0" lvl="2" indent="121924" algn="l" rtl="0">
              <a:lnSpc>
                <a:spcPct val="100000"/>
              </a:lnSpc>
              <a:spcBef>
                <a:spcPts val="384"/>
              </a:spcBef>
              <a:spcAft>
                <a:spcPts val="0"/>
              </a:spcAft>
              <a:buClr>
                <a:srgbClr val="2971A7"/>
              </a:buClr>
              <a:buSzPct val="100000"/>
              <a:buFont typeface="Arial"/>
              <a:buChar char="■"/>
              <a:defRPr sz="1920" b="1" i="0" u="none" strike="noStrike" cap="none">
                <a:solidFill>
                  <a:srgbClr val="2971A7"/>
                </a:solidFill>
                <a:latin typeface="Calibri"/>
                <a:ea typeface="Calibri"/>
                <a:cs typeface="Calibri"/>
                <a:sym typeface="Calibri"/>
              </a:defRPr>
            </a:lvl3pPr>
            <a:lvl4pPr marL="1463086" marR="0" lvl="3"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4pPr>
            <a:lvl5pPr marL="1950781" marR="0" lvl="4" indent="108377" algn="l" rtl="0">
              <a:lnSpc>
                <a:spcPct val="100000"/>
              </a:lnSpc>
              <a:spcBef>
                <a:spcPts val="341"/>
              </a:spcBef>
              <a:spcAft>
                <a:spcPts val="0"/>
              </a:spcAft>
              <a:buClr>
                <a:srgbClr val="2971A7"/>
              </a:buClr>
              <a:buSzPct val="100000"/>
              <a:buFont typeface="Arial"/>
              <a:buChar char="○"/>
              <a:defRPr sz="1707" b="1" i="0" u="none" strike="noStrike" cap="none">
                <a:solidFill>
                  <a:srgbClr val="2971A7"/>
                </a:solidFill>
                <a:latin typeface="Calibri"/>
                <a:ea typeface="Calibri"/>
                <a:cs typeface="Calibri"/>
                <a:sym typeface="Calibri"/>
              </a:defRPr>
            </a:lvl5pPr>
            <a:lvl6pPr marL="2438476" marR="0" lvl="5"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6pPr>
            <a:lvl7pPr marL="2926171" marR="0" lvl="6"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7pPr>
            <a:lvl8pPr marL="3413867" marR="0" lvl="7"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8pPr>
            <a:lvl9pPr marL="3901562" marR="0" lvl="8" indent="108377" algn="l" rtl="0">
              <a:lnSpc>
                <a:spcPct val="100000"/>
              </a:lnSpc>
              <a:spcBef>
                <a:spcPts val="341"/>
              </a:spcBef>
              <a:spcAft>
                <a:spcPts val="0"/>
              </a:spcAft>
              <a:buClr>
                <a:schemeClr val="dk1"/>
              </a:buClr>
              <a:buSzPct val="100000"/>
              <a:buFont typeface="Arial"/>
              <a:buChar char="■"/>
              <a:defRPr sz="1707" b="1"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8244838" y="6829213"/>
            <a:ext cx="1044786" cy="485986"/>
          </a:xfrm>
          <a:prstGeom prst="rect">
            <a:avLst/>
          </a:prstGeom>
          <a:noFill/>
          <a:ln>
            <a:noFill/>
          </a:ln>
        </p:spPr>
        <p:txBody>
          <a:bodyPr lIns="91425" tIns="45700" rIns="91425" bIns="45700" anchor="ctr" anchorCtr="0">
            <a:noAutofit/>
          </a:bodyPr>
          <a:lstStyle>
            <a:lvl1pPr>
              <a:defRPr>
                <a:solidFill>
                  <a:schemeClr val="bg1"/>
                </a:solidFill>
              </a:defRPr>
            </a:lvl1pPr>
          </a:lstStyle>
          <a:p>
            <a:pPr algn="r">
              <a:buClr>
                <a:schemeClr val="lt1"/>
              </a:buClr>
              <a:buSzPct val="25000"/>
              <a:buFont typeface="PT Sans"/>
              <a:buNone/>
            </a:pPr>
            <a:fld id="{00000000-1234-1234-1234-123412341234}" type="slidenum">
              <a:rPr lang="en-US" sz="1280" b="1" smtClean="0">
                <a:latin typeface="PT Sans"/>
                <a:ea typeface="PT Sans"/>
                <a:cs typeface="PT Sans"/>
                <a:sym typeface="PT Sans"/>
              </a:rPr>
              <a:pPr algn="r">
                <a:buClr>
                  <a:schemeClr val="lt1"/>
                </a:buClr>
                <a:buSzPct val="25000"/>
                <a:buFont typeface="PT Sans"/>
                <a:buNone/>
              </a:pPr>
              <a:t>‹#›</a:t>
            </a:fld>
            <a:endParaRPr lang="en-US" sz="1280" b="1" dirty="0">
              <a:latin typeface="PT Sans"/>
              <a:ea typeface="PT Sans"/>
              <a:cs typeface="PT Sans"/>
              <a:sym typeface="PT Sans"/>
            </a:endParaRPr>
          </a:p>
        </p:txBody>
      </p:sp>
    </p:spTree>
    <p:extLst>
      <p:ext uri="{BB962C8B-B14F-4D97-AF65-F5344CB8AC3E}">
        <p14:creationId xmlns:p14="http://schemas.microsoft.com/office/powerpoint/2010/main" val="286878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705008" y="1329562"/>
            <a:ext cx="8566150"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Content Placeholder 10"/>
          <p:cNvSpPr>
            <a:spLocks noGrp="1"/>
          </p:cNvSpPr>
          <p:nvPr>
            <p:ph sz="quarter" idx="13"/>
          </p:nvPr>
        </p:nvSpPr>
        <p:spPr>
          <a:xfrm>
            <a:off x="3152933" y="392937"/>
            <a:ext cx="4537075" cy="647700"/>
          </a:xfrm>
        </p:spPr>
        <p:txBody>
          <a:bodyPr anchor="ctr"/>
          <a:lstStyle>
            <a:lvl1pPr marL="0" indent="0">
              <a:buNone/>
              <a:defRPr sz="2000" baseline="0">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Master text styles</a:t>
            </a:r>
          </a:p>
        </p:txBody>
      </p:sp>
    </p:spTree>
    <p:extLst>
      <p:ext uri="{BB962C8B-B14F-4D97-AF65-F5344CB8AC3E}">
        <p14:creationId xmlns:p14="http://schemas.microsoft.com/office/powerpoint/2010/main" val="120140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87680" y="1784909"/>
            <a:ext cx="4307840" cy="5032858"/>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58080" y="1784909"/>
            <a:ext cx="4307840" cy="5032858"/>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D57F46-288D-476B-94DC-00FEDBF0ED5C}" type="datetimeFigureOut">
              <a:rPr lang="en-US" smtClean="0"/>
              <a:t>10/5/2023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1B66C-74F8-4CC7-8691-8B1F9292E20F}" type="slidenum">
              <a:rPr lang="en-US" smtClean="0"/>
              <a:t>‹#›</a:t>
            </a:fld>
            <a:endParaRPr lang="en-US" dirty="0"/>
          </a:p>
        </p:txBody>
      </p:sp>
    </p:spTree>
    <p:extLst>
      <p:ext uri="{BB962C8B-B14F-4D97-AF65-F5344CB8AC3E}">
        <p14:creationId xmlns:p14="http://schemas.microsoft.com/office/powerpoint/2010/main" val="3367526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theme" Target="../theme/theme2.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1"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4" r:id="rId7"/>
    <p:sldLayoutId id="2147483793" r:id="rId8"/>
    <p:sldLayoutId id="2147483803" r:id="rId9"/>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35505"/>
            <a:ext cx="9753600" cy="24384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547" dirty="0"/>
          </a:p>
        </p:txBody>
      </p:sp>
      <p:sp>
        <p:nvSpPr>
          <p:cNvPr id="2" name="Title Placeholder 1"/>
          <p:cNvSpPr>
            <a:spLocks noGrp="1"/>
          </p:cNvSpPr>
          <p:nvPr>
            <p:ph type="title"/>
          </p:nvPr>
        </p:nvSpPr>
        <p:spPr>
          <a:xfrm>
            <a:off x="487680" y="568960"/>
            <a:ext cx="8778240" cy="105664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87680" y="1706880"/>
            <a:ext cx="8778240" cy="520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753600" cy="3901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547" dirty="0"/>
          </a:p>
        </p:txBody>
      </p:sp>
      <p:sp>
        <p:nvSpPr>
          <p:cNvPr id="4" name="Date Placeholder 3"/>
          <p:cNvSpPr>
            <a:spLocks noGrp="1"/>
          </p:cNvSpPr>
          <p:nvPr>
            <p:ph type="dt" sz="half" idx="2"/>
          </p:nvPr>
        </p:nvSpPr>
        <p:spPr>
          <a:xfrm>
            <a:off x="162560" y="19507"/>
            <a:ext cx="3901440" cy="351130"/>
          </a:xfrm>
          <a:prstGeom prst="rect">
            <a:avLst/>
          </a:prstGeom>
        </p:spPr>
        <p:txBody>
          <a:bodyPr vert="horz" lIns="91440" tIns="45720" rIns="91440" bIns="45720" rtlCol="0" anchor="ctr"/>
          <a:lstStyle>
            <a:lvl1pPr algn="l">
              <a:defRPr sz="1280">
                <a:solidFill>
                  <a:srgbClr val="FFFFFF"/>
                </a:solidFill>
              </a:defRPr>
            </a:lvl1pPr>
          </a:lstStyle>
          <a:p>
            <a:fld id="{2FD57F46-288D-476B-94DC-00FEDBF0ED5C}" type="datetimeFigureOut">
              <a:rPr lang="en-US" smtClean="0"/>
              <a:t>10/5/2023</a:t>
            </a:fld>
            <a:endParaRPr lang="en-US" dirty="0"/>
          </a:p>
        </p:txBody>
      </p:sp>
      <p:sp>
        <p:nvSpPr>
          <p:cNvPr id="5" name="Footer Placeholder 4"/>
          <p:cNvSpPr>
            <a:spLocks noGrp="1"/>
          </p:cNvSpPr>
          <p:nvPr>
            <p:ph type="ftr" sz="quarter" idx="3"/>
          </p:nvPr>
        </p:nvSpPr>
        <p:spPr>
          <a:xfrm>
            <a:off x="3657600" y="19507"/>
            <a:ext cx="4389120" cy="351130"/>
          </a:xfrm>
          <a:prstGeom prst="rect">
            <a:avLst/>
          </a:prstGeom>
        </p:spPr>
        <p:txBody>
          <a:bodyPr vert="horz" lIns="91440" tIns="45720" rIns="91440" bIns="45720" rtlCol="0" anchor="ctr"/>
          <a:lstStyle>
            <a:lvl1pPr algn="ctr">
              <a:defRPr sz="1280">
                <a:solidFill>
                  <a:srgbClr val="FFFFFF"/>
                </a:solidFill>
              </a:defRPr>
            </a:lvl1pPr>
          </a:lstStyle>
          <a:p>
            <a:endParaRPr lang="en-US" dirty="0"/>
          </a:p>
        </p:txBody>
      </p:sp>
      <p:sp>
        <p:nvSpPr>
          <p:cNvPr id="6" name="Slide Number Placeholder 5"/>
          <p:cNvSpPr>
            <a:spLocks noGrp="1"/>
          </p:cNvSpPr>
          <p:nvPr>
            <p:ph type="sldNum" sz="quarter" idx="4"/>
          </p:nvPr>
        </p:nvSpPr>
        <p:spPr>
          <a:xfrm>
            <a:off x="8128000" y="19507"/>
            <a:ext cx="1137920" cy="351130"/>
          </a:xfrm>
          <a:prstGeom prst="rect">
            <a:avLst/>
          </a:prstGeom>
        </p:spPr>
        <p:txBody>
          <a:bodyPr vert="horz" lIns="91440" tIns="45720" rIns="91440" bIns="45720" rtlCol="0" anchor="ctr"/>
          <a:lstStyle>
            <a:lvl1pPr algn="l">
              <a:defRPr sz="1493" b="1">
                <a:solidFill>
                  <a:srgbClr val="FFFFFF"/>
                </a:solidFill>
              </a:defRPr>
            </a:lvl1pPr>
          </a:lstStyle>
          <a:p>
            <a:fld id="{1081B66C-74F8-4CC7-8691-8B1F9292E20F}" type="slidenum">
              <a:rPr lang="en-US" smtClean="0"/>
              <a:t>‹#›</a:t>
            </a:fld>
            <a:endParaRPr lang="en-US" dirty="0"/>
          </a:p>
        </p:txBody>
      </p:sp>
    </p:spTree>
    <p:extLst>
      <p:ext uri="{BB962C8B-B14F-4D97-AF65-F5344CB8AC3E}">
        <p14:creationId xmlns:p14="http://schemas.microsoft.com/office/powerpoint/2010/main" val="2216225202"/>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90" r:id="rId13"/>
    <p:sldLayoutId id="2147483791" r:id="rId14"/>
  </p:sldLayoutIdLst>
  <p:txStyles>
    <p:titleStyle>
      <a:lvl1pPr algn="l" defTabSz="975390" rtl="0" eaLnBrk="1" latinLnBrk="0" hangingPunct="1">
        <a:spcBef>
          <a:spcPct val="0"/>
        </a:spcBef>
        <a:buNone/>
        <a:defRPr sz="3840" kern="1200" spc="-107" baseline="0">
          <a:solidFill>
            <a:schemeClr val="tx2"/>
          </a:solidFill>
          <a:latin typeface="Calibri" panose="020F0502020204030204" pitchFamily="34" charset="0"/>
          <a:ea typeface="+mj-ea"/>
          <a:cs typeface="Calibri" panose="020F0502020204030204" pitchFamily="34" charset="0"/>
        </a:defRPr>
      </a:lvl1pPr>
    </p:titleStyle>
    <p:bodyStyle>
      <a:lvl1pPr marL="195078" indent="-195078" algn="l" defTabSz="975390" rtl="0" eaLnBrk="1" latinLnBrk="0" hangingPunct="1">
        <a:spcBef>
          <a:spcPct val="20000"/>
        </a:spcBef>
        <a:buClr>
          <a:schemeClr val="accent1"/>
        </a:buClr>
        <a:buSzPct val="85000"/>
        <a:buFont typeface="Arial" pitchFamily="34" charset="0"/>
        <a:buChar char="•"/>
        <a:defRPr sz="2987" kern="1200">
          <a:solidFill>
            <a:schemeClr val="tx1"/>
          </a:solidFill>
          <a:latin typeface="Calibri" panose="020F0502020204030204" pitchFamily="34" charset="0"/>
          <a:ea typeface="+mn-ea"/>
          <a:cs typeface="Calibri" panose="020F0502020204030204" pitchFamily="34" charset="0"/>
        </a:defRPr>
      </a:lvl1pPr>
      <a:lvl2pPr marL="487695" indent="-195078" algn="l" defTabSz="975390" rtl="0" eaLnBrk="1" latinLnBrk="0" hangingPunct="1">
        <a:spcBef>
          <a:spcPct val="20000"/>
        </a:spcBef>
        <a:buClr>
          <a:schemeClr val="accent1"/>
        </a:buClr>
        <a:buSzPct val="85000"/>
        <a:buFont typeface="Arial" pitchFamily="34" charset="0"/>
        <a:buChar char="•"/>
        <a:defRPr sz="2560" kern="1200">
          <a:solidFill>
            <a:schemeClr val="tx1"/>
          </a:solidFill>
          <a:latin typeface="Calibri" panose="020F0502020204030204" pitchFamily="34" charset="0"/>
          <a:ea typeface="+mn-ea"/>
          <a:cs typeface="Calibri" panose="020F0502020204030204" pitchFamily="34" charset="0"/>
        </a:defRPr>
      </a:lvl2pPr>
      <a:lvl3pPr marL="780312" indent="-195078" algn="l" defTabSz="975390" rtl="0" eaLnBrk="1" latinLnBrk="0" hangingPunct="1">
        <a:spcBef>
          <a:spcPct val="20000"/>
        </a:spcBef>
        <a:buClr>
          <a:schemeClr val="accent1"/>
        </a:buClr>
        <a:buSzPct val="90000"/>
        <a:buFont typeface="Arial" pitchFamily="34" charset="0"/>
        <a:buChar char="•"/>
        <a:defRPr sz="1920" kern="1200">
          <a:solidFill>
            <a:schemeClr val="tx1"/>
          </a:solidFill>
          <a:latin typeface="Calibri" panose="020F0502020204030204" pitchFamily="34" charset="0"/>
          <a:ea typeface="+mn-ea"/>
          <a:cs typeface="Calibri" panose="020F0502020204030204" pitchFamily="34" charset="0"/>
        </a:defRPr>
      </a:lvl3pPr>
      <a:lvl4pPr marL="1072930" indent="-195078" algn="l" defTabSz="975390" rtl="0" eaLnBrk="1" latinLnBrk="0" hangingPunct="1">
        <a:spcBef>
          <a:spcPct val="20000"/>
        </a:spcBef>
        <a:buClr>
          <a:schemeClr val="accent1"/>
        </a:buClr>
        <a:buFont typeface="Arial" pitchFamily="34" charset="0"/>
        <a:buChar char="•"/>
        <a:defRPr sz="1707" kern="1200">
          <a:solidFill>
            <a:schemeClr val="tx1"/>
          </a:solidFill>
          <a:latin typeface="Calibri" panose="020F0502020204030204" pitchFamily="34" charset="0"/>
          <a:ea typeface="+mn-ea"/>
          <a:cs typeface="Calibri" panose="020F0502020204030204" pitchFamily="34" charset="0"/>
        </a:defRPr>
      </a:lvl4pPr>
      <a:lvl5pPr marL="1268008" indent="-146309" algn="l" defTabSz="975390" rtl="0" eaLnBrk="1" latinLnBrk="0" hangingPunct="1">
        <a:spcBef>
          <a:spcPct val="20000"/>
        </a:spcBef>
        <a:buClr>
          <a:schemeClr val="accent1"/>
        </a:buClr>
        <a:buSzPct val="100000"/>
        <a:buFont typeface="Arial" pitchFamily="34" charset="0"/>
        <a:buChar char="•"/>
        <a:defRPr sz="1493" kern="1200" baseline="0">
          <a:solidFill>
            <a:schemeClr val="tx1"/>
          </a:solidFill>
          <a:latin typeface="Calibri" panose="020F0502020204030204" pitchFamily="34" charset="0"/>
          <a:ea typeface="+mn-ea"/>
          <a:cs typeface="Calibri" panose="020F0502020204030204" pitchFamily="34" charset="0"/>
        </a:defRPr>
      </a:lvl5pPr>
      <a:lvl6pPr marL="1463086" indent="-195078" algn="l" defTabSz="975390" rtl="0" eaLnBrk="1" latinLnBrk="0" hangingPunct="1">
        <a:spcBef>
          <a:spcPct val="20000"/>
        </a:spcBef>
        <a:buClr>
          <a:schemeClr val="accent1"/>
        </a:buClr>
        <a:buFont typeface="Arial" pitchFamily="34" charset="0"/>
        <a:buChar char="•"/>
        <a:defRPr sz="1387" kern="1200">
          <a:solidFill>
            <a:schemeClr val="tx1"/>
          </a:solidFill>
          <a:latin typeface="+mn-lt"/>
          <a:ea typeface="+mn-ea"/>
          <a:cs typeface="+mn-cs"/>
        </a:defRPr>
      </a:lvl6pPr>
      <a:lvl7pPr marL="1658164" indent="-195078" algn="l" defTabSz="975390" rtl="0" eaLnBrk="1" latinLnBrk="0" hangingPunct="1">
        <a:spcBef>
          <a:spcPct val="20000"/>
        </a:spcBef>
        <a:buClr>
          <a:schemeClr val="accent1"/>
        </a:buClr>
        <a:buFont typeface="Arial" pitchFamily="34" charset="0"/>
        <a:buChar char="•"/>
        <a:defRPr sz="1387" kern="1200">
          <a:solidFill>
            <a:schemeClr val="tx1"/>
          </a:solidFill>
          <a:latin typeface="+mn-lt"/>
          <a:ea typeface="+mn-ea"/>
          <a:cs typeface="+mn-cs"/>
        </a:defRPr>
      </a:lvl7pPr>
      <a:lvl8pPr marL="1853242" indent="-195078" algn="l" defTabSz="975390" rtl="0" eaLnBrk="1" latinLnBrk="0" hangingPunct="1">
        <a:spcBef>
          <a:spcPct val="20000"/>
        </a:spcBef>
        <a:buClr>
          <a:schemeClr val="accent1"/>
        </a:buClr>
        <a:buFont typeface="Arial" pitchFamily="34" charset="0"/>
        <a:buChar char="•"/>
        <a:defRPr sz="1387" kern="1200">
          <a:solidFill>
            <a:schemeClr val="tx1"/>
          </a:solidFill>
          <a:latin typeface="+mn-lt"/>
          <a:ea typeface="+mn-ea"/>
          <a:cs typeface="+mn-cs"/>
        </a:defRPr>
      </a:lvl8pPr>
      <a:lvl9pPr marL="2048320" indent="-195078" algn="l" defTabSz="975390" rtl="0" eaLnBrk="1" latinLnBrk="0" hangingPunct="1">
        <a:spcBef>
          <a:spcPct val="20000"/>
        </a:spcBef>
        <a:buClr>
          <a:schemeClr val="accent1"/>
        </a:buClr>
        <a:buFont typeface="Arial" pitchFamily="34" charset="0"/>
        <a:buChar char="•"/>
        <a:defRPr sz="1387"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7"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sv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2277359"/>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r>
              <a:rPr lang="en-GB" sz="3200" dirty="0">
                <a:solidFill>
                  <a:srgbClr val="0093D0"/>
                </a:solidFill>
                <a:latin typeface="Candara" pitchFamily="32" charset="0"/>
              </a:rPr>
              <a:t>Training Slides  </a:t>
            </a:r>
          </a:p>
        </p:txBody>
      </p:sp>
      <p:sp>
        <p:nvSpPr>
          <p:cNvPr id="5124" name="Text Box 3"/>
          <p:cNvSpPr txBox="1">
            <a:spLocks noChangeArrowheads="1"/>
          </p:cNvSpPr>
          <p:nvPr/>
        </p:nvSpPr>
        <p:spPr bwMode="auto">
          <a:xfrm>
            <a:off x="2356520" y="4305672"/>
            <a:ext cx="4824536" cy="710563"/>
          </a:xfrm>
          <a:prstGeom prst="rect">
            <a:avLst/>
          </a:prstGeom>
          <a:noFill/>
          <a:ln w="9525">
            <a:noFill/>
            <a:round/>
            <a:headEnd/>
            <a:tailEnd/>
          </a:ln>
        </p:spPr>
        <p:txBody>
          <a:bodyPr lIns="90000" tIns="45000" rIns="90000" bIns="45000"/>
          <a:lstStyle/>
          <a:p>
            <a:pPr marR="0" lvl="0">
              <a:lnSpc>
                <a:spcPct val="105000"/>
              </a:lnSpc>
              <a:spcBef>
                <a:spcPts val="0"/>
              </a:spcBef>
              <a:spcAft>
                <a:spcPts val="0"/>
              </a:spcAft>
            </a:pPr>
            <a:r>
              <a:rPr lang="en-CA" sz="3000" dirty="0">
                <a:solidFill>
                  <a:srgbClr val="FF0000"/>
                </a:solidFill>
                <a:latin typeface="Candara" pitchFamily="32" charset="0"/>
              </a:rPr>
              <a:t>Risk-based Decision-making</a:t>
            </a:r>
            <a:endParaRPr lang="ru-RU" sz="3000" dirty="0">
              <a:solidFill>
                <a:srgbClr val="FF0000"/>
              </a:solidFill>
              <a:latin typeface="Candara" pitchFamily="32" charset="0"/>
            </a:endParaRPr>
          </a:p>
        </p:txBody>
      </p:sp>
      <p:sp>
        <p:nvSpPr>
          <p:cNvPr id="10" name="TextBox 9"/>
          <p:cNvSpPr txBox="1"/>
          <p:nvPr/>
        </p:nvSpPr>
        <p:spPr>
          <a:xfrm>
            <a:off x="1911288" y="6609928"/>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a:t>
            </a:r>
            <a:r>
              <a:rPr lang="en-US" sz="1200" b="0" dirty="0" err="1">
                <a:solidFill>
                  <a:schemeClr val="bg2">
                    <a:lumMod val="75000"/>
                  </a:schemeClr>
                </a:solidFill>
                <a:latin typeface="Candara" pitchFamily="34" charset="0"/>
              </a:rPr>
              <a:t>Harmonisation</a:t>
            </a:r>
            <a:r>
              <a:rPr lang="en-US" sz="1200" b="0" dirty="0">
                <a:solidFill>
                  <a:schemeClr val="bg2">
                    <a:lumMod val="75000"/>
                  </a:schemeClr>
                </a:solidFill>
                <a:latin typeface="Candara" pitchFamily="34" charset="0"/>
              </a:rPr>
              <a:t>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F523C-751F-45BB-ABC6-B19071B16E89}"/>
              </a:ext>
            </a:extLst>
          </p:cNvPr>
          <p:cNvSpPr>
            <a:spLocks noGrp="1"/>
          </p:cNvSpPr>
          <p:nvPr>
            <p:ph type="title"/>
          </p:nvPr>
        </p:nvSpPr>
        <p:spPr>
          <a:xfrm>
            <a:off x="2644552" y="417240"/>
            <a:ext cx="6552728" cy="790575"/>
          </a:xfrm>
        </p:spPr>
        <p:txBody>
          <a:bodyPr/>
          <a:lstStyle/>
          <a:p>
            <a:r>
              <a:rPr lang="en-US" sz="2600" dirty="0"/>
              <a:t>The relationship between </a:t>
            </a:r>
            <a:r>
              <a:rPr lang="da-DK" sz="2600" dirty="0"/>
              <a:t>Risk-based                         Decision-making</a:t>
            </a:r>
            <a:r>
              <a:rPr lang="en-US" sz="2600" dirty="0"/>
              <a:t> and Decision Outcomes </a:t>
            </a:r>
          </a:p>
        </p:txBody>
      </p:sp>
      <p:sp>
        <p:nvSpPr>
          <p:cNvPr id="3" name="Content Placeholder 2">
            <a:extLst>
              <a:ext uri="{FF2B5EF4-FFF2-40B4-BE49-F238E27FC236}">
                <a16:creationId xmlns:a16="http://schemas.microsoft.com/office/drawing/2014/main" id="{75A7ADCD-16FD-468F-A27C-3A047761FC89}"/>
              </a:ext>
            </a:extLst>
          </p:cNvPr>
          <p:cNvSpPr>
            <a:spLocks noGrp="1"/>
          </p:cNvSpPr>
          <p:nvPr>
            <p:ph sz="half" idx="1"/>
          </p:nvPr>
        </p:nvSpPr>
        <p:spPr>
          <a:xfrm>
            <a:off x="268288" y="1641376"/>
            <a:ext cx="9073008" cy="5112568"/>
          </a:xfrm>
        </p:spPr>
        <p:txBody>
          <a:bodyPr>
            <a:normAutofit/>
          </a:bodyPr>
          <a:lstStyle/>
          <a:p>
            <a:pPr marL="0" indent="0">
              <a:buNone/>
            </a:pPr>
            <a:r>
              <a:rPr lang="en-US" sz="1800" dirty="0"/>
              <a:t>Decision quality is characterized by the process that is used when choosing between alternative options.  </a:t>
            </a:r>
          </a:p>
          <a:p>
            <a:pPr marL="372110" indent="-372110"/>
            <a:r>
              <a:rPr lang="en-US" sz="1800" b="0" dirty="0"/>
              <a:t>This is the essence of risk-based decision making.</a:t>
            </a:r>
          </a:p>
          <a:p>
            <a:pPr marL="372110" indent="-372110"/>
            <a:r>
              <a:rPr lang="en-US" sz="1800" b="0" dirty="0"/>
              <a:t>Too often, we judge decision quality by having achieved favorable consequences or outcomes, regardless of how the decision was reached.</a:t>
            </a:r>
          </a:p>
          <a:p>
            <a:endParaRPr lang="en-US" sz="2000" b="0" dirty="0"/>
          </a:p>
          <a:p>
            <a:endParaRPr lang="en-IE" dirty="0"/>
          </a:p>
          <a:p>
            <a:pPr marL="372110" indent="-372110"/>
            <a:endParaRPr lang="en-US" sz="2000" b="0" dirty="0"/>
          </a:p>
        </p:txBody>
      </p:sp>
      <p:sp>
        <p:nvSpPr>
          <p:cNvPr id="4" name="Content Placeholder 2">
            <a:extLst>
              <a:ext uri="{FF2B5EF4-FFF2-40B4-BE49-F238E27FC236}">
                <a16:creationId xmlns:a16="http://schemas.microsoft.com/office/drawing/2014/main" id="{0EA92639-9913-0A6F-DE1B-4A69FCCEDE0D}"/>
              </a:ext>
            </a:extLst>
          </p:cNvPr>
          <p:cNvSpPr txBox="1">
            <a:spLocks/>
          </p:cNvSpPr>
          <p:nvPr/>
        </p:nvSpPr>
        <p:spPr bwMode="auto">
          <a:xfrm>
            <a:off x="484312" y="3585592"/>
            <a:ext cx="8856984" cy="3312368"/>
          </a:xfrm>
          <a:prstGeom prst="rect">
            <a:avLst/>
          </a:prstGeom>
          <a:noFill/>
          <a:ln w="38100">
            <a:solidFill>
              <a:srgbClr val="0070C0"/>
            </a:solidFill>
            <a:round/>
            <a:headEnd/>
            <a:tailEnd/>
          </a:ln>
        </p:spPr>
        <p:txBody>
          <a:bodyPr vert="horz" wrap="square" lIns="0" tIns="28224" rIns="0" bIns="0" numCol="1" anchor="t" anchorCtr="0" compatLnSpc="1">
            <a:prstTxWarp prst="textNoShape">
              <a:avLst/>
            </a:prstTxWarp>
            <a:noAutofit/>
          </a:bodyPr>
          <a:lstStyle>
            <a:lvl1pPr marL="273050" indent="-273050" algn="l" defTabSz="449263" rtl="0" eaLnBrk="0" fontAlgn="base" hangingPunct="0">
              <a:spcBef>
                <a:spcPct val="50000"/>
              </a:spcBef>
              <a:spcAft>
                <a:spcPct val="0"/>
              </a:spcAft>
              <a:buClr>
                <a:srgbClr val="0093D0"/>
              </a:buClr>
              <a:buSzPct val="120000"/>
              <a:buChar char="•"/>
              <a:defRPr sz="2500" b="1" baseline="0">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4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9pPr>
          </a:lstStyle>
          <a:p>
            <a:pPr marL="0" indent="0" algn="ctr">
              <a:buNone/>
            </a:pPr>
            <a:endParaRPr lang="en-US" sz="700" dirty="0"/>
          </a:p>
          <a:p>
            <a:pPr marL="0" indent="0" algn="ctr">
              <a:buNone/>
            </a:pPr>
            <a:r>
              <a:rPr lang="en-US" sz="1800" dirty="0"/>
              <a:t>Consider this real-life scenario…. </a:t>
            </a:r>
          </a:p>
          <a:p>
            <a:pPr marL="0" indent="0">
              <a:buNone/>
            </a:pPr>
            <a:r>
              <a:rPr lang="en-US" sz="1800" b="0" dirty="0"/>
              <a:t>	A person decides to drive intoxicated and they arrive home safely.</a:t>
            </a:r>
          </a:p>
          <a:p>
            <a:pPr marL="0" indent="0">
              <a:buNone/>
            </a:pPr>
            <a:r>
              <a:rPr lang="en-US" sz="1800" b="0" dirty="0"/>
              <a:t>	Does their safe arrival home make it a </a:t>
            </a:r>
            <a:r>
              <a:rPr lang="en-US" sz="1800" b="0" i="1" dirty="0"/>
              <a:t>“good decision’</a:t>
            </a:r>
            <a:r>
              <a:rPr lang="en-US" sz="1800" b="0" dirty="0"/>
              <a:t>?</a:t>
            </a:r>
            <a:endParaRPr lang="en-US" sz="1800" dirty="0"/>
          </a:p>
          <a:p>
            <a:pPr marL="818515" lvl="1" indent="-372110"/>
            <a:r>
              <a:rPr lang="en-US" sz="1800" i="1" dirty="0"/>
              <a:t>Driving home under the influence of alcohol is a bad decision - not only may it harm others, it is also illegal.  </a:t>
            </a:r>
          </a:p>
          <a:p>
            <a:pPr marL="317" indent="0">
              <a:buNone/>
            </a:pPr>
            <a:r>
              <a:rPr lang="en-US" sz="1800" b="0" dirty="0"/>
              <a:t>	And from a risk management perspective, even though the person arrived home 	safely (through luck), it was still a poor decision.  </a:t>
            </a:r>
          </a:p>
          <a:p>
            <a:pPr marL="818515" lvl="1" indent="-372110"/>
            <a:r>
              <a:rPr lang="en-US" sz="1800" i="1" dirty="0"/>
              <a:t>The person disregarded the knowledge they had about the intolerable risks presented by their behavior.</a:t>
            </a:r>
          </a:p>
        </p:txBody>
      </p:sp>
    </p:spTree>
    <p:extLst>
      <p:ext uri="{BB962C8B-B14F-4D97-AF65-F5344CB8AC3E}">
        <p14:creationId xmlns:p14="http://schemas.microsoft.com/office/powerpoint/2010/main" val="141108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2334-7B49-48C9-BEAC-D4A76F42E182}"/>
              </a:ext>
            </a:extLst>
          </p:cNvPr>
          <p:cNvSpPr>
            <a:spLocks noGrp="1"/>
          </p:cNvSpPr>
          <p:nvPr>
            <p:ph type="title"/>
          </p:nvPr>
        </p:nvSpPr>
        <p:spPr/>
        <p:txBody>
          <a:bodyPr/>
          <a:lstStyle/>
          <a:p>
            <a:r>
              <a:rPr lang="da-DK" sz="2800" dirty="0"/>
              <a:t>How much formality should be applied     to Risk-based Decision-making?</a:t>
            </a:r>
            <a:endParaRPr lang="en-GB" sz="2800" dirty="0"/>
          </a:p>
        </p:txBody>
      </p:sp>
      <p:sp>
        <p:nvSpPr>
          <p:cNvPr id="3" name="Content Placeholder 2">
            <a:extLst>
              <a:ext uri="{FF2B5EF4-FFF2-40B4-BE49-F238E27FC236}">
                <a16:creationId xmlns:a16="http://schemas.microsoft.com/office/drawing/2014/main" id="{14D1E427-E22D-4E4B-9D1A-802FDE2D2100}"/>
              </a:ext>
            </a:extLst>
          </p:cNvPr>
          <p:cNvSpPr>
            <a:spLocks noGrp="1"/>
          </p:cNvSpPr>
          <p:nvPr>
            <p:ph idx="1"/>
          </p:nvPr>
        </p:nvSpPr>
        <p:spPr>
          <a:xfrm>
            <a:off x="268288" y="1425352"/>
            <a:ext cx="9145016" cy="5745832"/>
          </a:xfrm>
        </p:spPr>
        <p:txBody>
          <a:bodyPr/>
          <a:lstStyle/>
          <a:p>
            <a:r>
              <a:rPr lang="en-GB" sz="2000" b="0" dirty="0"/>
              <a:t>When deciding on the appropriate level of formality to apply to risk-based decision-making, it is useful to consider the following three concepts                    from ICH Q9(R1):</a:t>
            </a:r>
          </a:p>
          <a:p>
            <a:endParaRPr lang="en-GB" sz="800" b="0" dirty="0"/>
          </a:p>
          <a:p>
            <a:pPr lvl="1" algn="just">
              <a:buFont typeface="Wingdings" panose="05000000000000000000" pitchFamily="2" charset="2"/>
              <a:buChar char="§"/>
            </a:pPr>
            <a:r>
              <a:rPr lang="en-IE" sz="1800" b="1" i="1" u="none" strike="noStrike" baseline="0" dirty="0">
                <a:solidFill>
                  <a:srgbClr val="000000"/>
                </a:solidFill>
              </a:rPr>
              <a:t>Uncertainty</a:t>
            </a:r>
            <a:r>
              <a:rPr lang="en-IE" sz="1800" b="1" i="0" u="none" strike="noStrike" baseline="0" dirty="0">
                <a:solidFill>
                  <a:srgbClr val="000000"/>
                </a:solidFill>
              </a:rPr>
              <a:t>: </a:t>
            </a:r>
            <a:r>
              <a:rPr lang="en-IE" sz="1800" b="0" i="0" u="none" strike="noStrike" baseline="0" dirty="0">
                <a:solidFill>
                  <a:srgbClr val="000000"/>
                </a:solidFill>
              </a:rPr>
              <a:t>The term “uncertainty” in quality risk management means lack of knowledge about hazards, harms and, consequently, their associated risks. The level of uncertainty that is associated with the area being risk assessed informs how much formality may be required to manage potential risks. </a:t>
            </a:r>
          </a:p>
          <a:p>
            <a:pPr lvl="1" algn="just">
              <a:buFont typeface="Wingdings" panose="05000000000000000000" pitchFamily="2" charset="2"/>
              <a:buChar char="§"/>
            </a:pPr>
            <a:endParaRPr lang="en-IE" sz="800" b="0" i="0" u="none" strike="noStrike" baseline="0" dirty="0">
              <a:solidFill>
                <a:srgbClr val="000000"/>
              </a:solidFill>
            </a:endParaRPr>
          </a:p>
          <a:p>
            <a:pPr lvl="1" algn="just">
              <a:buFont typeface="Wingdings" panose="05000000000000000000" pitchFamily="2" charset="2"/>
              <a:buChar char="§"/>
            </a:pPr>
            <a:r>
              <a:rPr lang="en-IE" sz="1800" b="1" i="1" u="none" strike="noStrike" baseline="0" dirty="0">
                <a:solidFill>
                  <a:srgbClr val="000000"/>
                </a:solidFill>
              </a:rPr>
              <a:t>Importance</a:t>
            </a:r>
            <a:r>
              <a:rPr lang="en-IE" sz="1800" b="0" i="0" u="none" strike="noStrike" baseline="0" dirty="0">
                <a:solidFill>
                  <a:srgbClr val="000000"/>
                </a:solidFill>
              </a:rPr>
              <a:t>: The more important a risk-based decision may be in relation to product quality, the higher the level of formality that should be applied, and the greater the need to reduce the level of uncertainty associated with it. </a:t>
            </a:r>
          </a:p>
          <a:p>
            <a:pPr lvl="1" algn="just">
              <a:buFont typeface="Wingdings" panose="05000000000000000000" pitchFamily="2" charset="2"/>
              <a:buChar char="§"/>
            </a:pPr>
            <a:endParaRPr lang="en-IE" sz="800" b="0" i="0" u="none" strike="noStrike" baseline="0" dirty="0">
              <a:solidFill>
                <a:srgbClr val="000000"/>
              </a:solidFill>
            </a:endParaRPr>
          </a:p>
          <a:p>
            <a:pPr lvl="1" algn="just">
              <a:buFont typeface="Wingdings" panose="05000000000000000000" pitchFamily="2" charset="2"/>
              <a:buChar char="§"/>
            </a:pPr>
            <a:r>
              <a:rPr lang="en-IE" sz="1800" b="1" i="1" u="none" strike="noStrike" baseline="0" dirty="0">
                <a:solidFill>
                  <a:srgbClr val="000000"/>
                </a:solidFill>
              </a:rPr>
              <a:t>Complexity</a:t>
            </a:r>
            <a:r>
              <a:rPr lang="en-IE" sz="1800" b="1" i="0" u="none" strike="noStrike" baseline="0" dirty="0">
                <a:solidFill>
                  <a:srgbClr val="000000"/>
                </a:solidFill>
              </a:rPr>
              <a:t>: </a:t>
            </a:r>
            <a:r>
              <a:rPr lang="en-IE" sz="1800" b="0" i="0" u="none" strike="noStrike" baseline="0" dirty="0">
                <a:solidFill>
                  <a:srgbClr val="000000"/>
                </a:solidFill>
              </a:rPr>
              <a:t>The more complex a process or subject area is to a quality risk management activity, the higher the level of formality that should be applied to assure product quality. </a:t>
            </a:r>
          </a:p>
          <a:p>
            <a:pPr marL="743268" lvl="1" indent="-228600" defTabSz="365760" fontAlgn="auto" hangingPunct="1">
              <a:spcBef>
                <a:spcPts val="0"/>
              </a:spcBef>
              <a:spcAft>
                <a:spcPts val="0"/>
              </a:spcAft>
              <a:buClrTx/>
              <a:buSzTx/>
              <a:buFont typeface="Arial" panose="020B0604020202020204" pitchFamily="34" charset="0"/>
              <a:buChar char="•"/>
            </a:pPr>
            <a:endParaRPr lang="en-GB" sz="2000" b="0" dirty="0"/>
          </a:p>
          <a:p>
            <a:pPr marL="743268" lvl="1" indent="-228600" defTabSz="365760" fontAlgn="auto" hangingPunct="1">
              <a:spcBef>
                <a:spcPts val="0"/>
              </a:spcBef>
              <a:spcAft>
                <a:spcPts val="0"/>
              </a:spcAft>
              <a:buClrTx/>
              <a:buSzTx/>
              <a:buFont typeface="Arial" panose="020B0604020202020204" pitchFamily="34" charset="0"/>
              <a:buChar char="•"/>
            </a:pPr>
            <a:endParaRPr lang="en-GB" sz="2000" b="0" dirty="0"/>
          </a:p>
          <a:p>
            <a:endParaRPr lang="en-GB" sz="2000" b="0" dirty="0"/>
          </a:p>
        </p:txBody>
      </p:sp>
      <p:sp>
        <p:nvSpPr>
          <p:cNvPr id="4" name="Rectangle: Folded Corner 3">
            <a:extLst>
              <a:ext uri="{FF2B5EF4-FFF2-40B4-BE49-F238E27FC236}">
                <a16:creationId xmlns:a16="http://schemas.microsoft.com/office/drawing/2014/main" id="{E7065620-9992-B674-C94E-53662E6B1D98}"/>
              </a:ext>
            </a:extLst>
          </p:cNvPr>
          <p:cNvSpPr/>
          <p:nvPr/>
        </p:nvSpPr>
        <p:spPr bwMode="auto">
          <a:xfrm>
            <a:off x="700336" y="5961856"/>
            <a:ext cx="8496944" cy="1008112"/>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p>
        </p:txBody>
      </p:sp>
      <p:sp>
        <p:nvSpPr>
          <p:cNvPr id="5" name="TextBox 4">
            <a:extLst>
              <a:ext uri="{FF2B5EF4-FFF2-40B4-BE49-F238E27FC236}">
                <a16:creationId xmlns:a16="http://schemas.microsoft.com/office/drawing/2014/main" id="{E215993C-0C10-6345-FF6D-093DF6AF3FCB}"/>
              </a:ext>
            </a:extLst>
          </p:cNvPr>
          <p:cNvSpPr txBox="1"/>
          <p:nvPr/>
        </p:nvSpPr>
        <p:spPr bwMode="auto">
          <a:xfrm>
            <a:off x="772344" y="6033864"/>
            <a:ext cx="8640960" cy="912130"/>
          </a:xfrm>
          <a:prstGeom prst="rect">
            <a:avLst/>
          </a:prstGeom>
          <a:noFill/>
          <a:ln w="9525">
            <a:noFill/>
            <a:round/>
            <a:headEnd/>
            <a:tailEnd/>
          </a:ln>
        </p:spPr>
        <p:txBody>
          <a:bodyPr wrap="square" lIns="90000" tIns="92880" rIns="90000" bIns="45000" rtlCol="0">
            <a:spAutoFit/>
          </a:bodyPr>
          <a:lstStyle/>
          <a:p>
            <a:r>
              <a:rPr lang="en-IE" sz="1800" b="0" dirty="0">
                <a:solidFill>
                  <a:schemeClr val="tx1"/>
                </a:solidFill>
              </a:rPr>
              <a:t>Higher levels of uncertainty, importance or complexity may require more formal quality risk management approaches to manage potential risks and to support effective risk-based decision-making.</a:t>
            </a:r>
            <a:endParaRPr lang="en-GB" sz="1800" b="0" dirty="0">
              <a:solidFill>
                <a:schemeClr val="tx1"/>
              </a:solidFill>
            </a:endParaRPr>
          </a:p>
        </p:txBody>
      </p:sp>
    </p:spTree>
    <p:extLst>
      <p:ext uri="{BB962C8B-B14F-4D97-AF65-F5344CB8AC3E}">
        <p14:creationId xmlns:p14="http://schemas.microsoft.com/office/powerpoint/2010/main" val="4258519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FB89DF4-483B-DAB1-BE70-22BC85CB4118}"/>
              </a:ext>
            </a:extLst>
          </p:cNvPr>
          <p:cNvSpPr/>
          <p:nvPr/>
        </p:nvSpPr>
        <p:spPr>
          <a:xfrm>
            <a:off x="4152972" y="2097239"/>
            <a:ext cx="1794794" cy="4202471"/>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1440" b="0" dirty="0">
              <a:solidFill>
                <a:prstClr val="white"/>
              </a:solidFill>
              <a:latin typeface="Calibri"/>
            </a:endParaRPr>
          </a:p>
        </p:txBody>
      </p:sp>
      <p:sp>
        <p:nvSpPr>
          <p:cNvPr id="7" name="TextBox 6">
            <a:extLst>
              <a:ext uri="{FF2B5EF4-FFF2-40B4-BE49-F238E27FC236}">
                <a16:creationId xmlns:a16="http://schemas.microsoft.com/office/drawing/2014/main" id="{00C5E20D-ED93-EB79-BB23-56F7554BBEF8}"/>
              </a:ext>
            </a:extLst>
          </p:cNvPr>
          <p:cNvSpPr txBox="1"/>
          <p:nvPr/>
        </p:nvSpPr>
        <p:spPr>
          <a:xfrm>
            <a:off x="4185860" y="3928851"/>
            <a:ext cx="1736546" cy="1708160"/>
          </a:xfrm>
          <a:prstGeom prst="rect">
            <a:avLst/>
          </a:prstGeom>
          <a:noFill/>
        </p:spPr>
        <p:txBody>
          <a:bodyPr wrap="square" lIns="91440" tIns="45720" rIns="91440" bIns="45720" anchor="t">
            <a:spAutoFit/>
          </a:bodyPr>
          <a:lstStyle/>
          <a:p>
            <a:pPr defTabSz="365760" fontAlgn="auto" hangingPunct="1">
              <a:lnSpc>
                <a:spcPct val="100000"/>
              </a:lnSpc>
              <a:spcBef>
                <a:spcPts val="0"/>
              </a:spcBef>
              <a:spcAft>
                <a:spcPts val="0"/>
              </a:spcAft>
              <a:buClrTx/>
              <a:buSzTx/>
            </a:pPr>
            <a:r>
              <a:rPr lang="en-IE" sz="1050" i="1" dirty="0">
                <a:solidFill>
                  <a:srgbClr val="004B6C"/>
                </a:solidFill>
                <a:latin typeface="Calibri"/>
                <a:cs typeface="+mn-cs"/>
              </a:rPr>
              <a:t>How much uncertainty is present? Useful questions to consider…</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Are potential outcomes understood?</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Are sources of risk characterised?</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Are sources of data reliable?</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Is subjectivity managed?</a:t>
            </a:r>
          </a:p>
        </p:txBody>
      </p:sp>
      <p:grpSp>
        <p:nvGrpSpPr>
          <p:cNvPr id="8" name="Group 7">
            <a:extLst>
              <a:ext uri="{FF2B5EF4-FFF2-40B4-BE49-F238E27FC236}">
                <a16:creationId xmlns:a16="http://schemas.microsoft.com/office/drawing/2014/main" id="{D38809F7-8BE8-5B3C-2846-1FD5A0C4CDD7}"/>
              </a:ext>
            </a:extLst>
          </p:cNvPr>
          <p:cNvGrpSpPr/>
          <p:nvPr/>
        </p:nvGrpSpPr>
        <p:grpSpPr>
          <a:xfrm>
            <a:off x="4432675" y="2146416"/>
            <a:ext cx="1166996" cy="1869723"/>
            <a:chOff x="2343151" y="901613"/>
            <a:chExt cx="1458745" cy="2337154"/>
          </a:xfrm>
        </p:grpSpPr>
        <p:grpSp>
          <p:nvGrpSpPr>
            <p:cNvPr id="9" name="Group 8">
              <a:extLst>
                <a:ext uri="{FF2B5EF4-FFF2-40B4-BE49-F238E27FC236}">
                  <a16:creationId xmlns:a16="http://schemas.microsoft.com/office/drawing/2014/main" id="{B47468BB-4916-66DB-FC58-8CFDC4FF5595}"/>
                </a:ext>
              </a:extLst>
            </p:cNvPr>
            <p:cNvGrpSpPr/>
            <p:nvPr/>
          </p:nvGrpSpPr>
          <p:grpSpPr>
            <a:xfrm>
              <a:off x="2343151" y="901613"/>
              <a:ext cx="1458745" cy="2337154"/>
              <a:chOff x="5171380" y="1285934"/>
              <a:chExt cx="1966773" cy="4415790"/>
            </a:xfrm>
          </p:grpSpPr>
          <p:grpSp>
            <p:nvGrpSpPr>
              <p:cNvPr id="14" name="Group 13">
                <a:extLst>
                  <a:ext uri="{FF2B5EF4-FFF2-40B4-BE49-F238E27FC236}">
                    <a16:creationId xmlns:a16="http://schemas.microsoft.com/office/drawing/2014/main" id="{DD80BED1-63EC-2A2A-3420-316FAA1EECC5}"/>
                  </a:ext>
                </a:extLst>
              </p:cNvPr>
              <p:cNvGrpSpPr/>
              <p:nvPr/>
            </p:nvGrpSpPr>
            <p:grpSpPr>
              <a:xfrm>
                <a:off x="5171380" y="1285934"/>
                <a:ext cx="1966773" cy="4415790"/>
                <a:chOff x="5169791" y="1285933"/>
                <a:chExt cx="1966773" cy="4415790"/>
              </a:xfrm>
            </p:grpSpPr>
            <p:sp>
              <p:nvSpPr>
                <p:cNvPr id="16" name="Oval 15">
                  <a:extLst>
                    <a:ext uri="{FF2B5EF4-FFF2-40B4-BE49-F238E27FC236}">
                      <a16:creationId xmlns:a16="http://schemas.microsoft.com/office/drawing/2014/main" id="{68B33480-98AE-427A-8853-437C90B5F62B}"/>
                    </a:ext>
                  </a:extLst>
                </p:cNvPr>
                <p:cNvSpPr/>
                <p:nvPr/>
              </p:nvSpPr>
              <p:spPr>
                <a:xfrm flipV="1">
                  <a:off x="5169791" y="5403664"/>
                  <a:ext cx="1966773" cy="298059"/>
                </a:xfrm>
                <a:prstGeom prst="ellipse">
                  <a:avLst/>
                </a:prstGeom>
                <a:gradFill flip="none" rotWithShape="1">
                  <a:gsLst>
                    <a:gs pos="0">
                      <a:schemeClr val="tx1">
                        <a:lumMod val="75000"/>
                        <a:lumOff val="25000"/>
                      </a:schemeClr>
                    </a:gs>
                    <a:gs pos="100000">
                      <a:schemeClr val="tx1">
                        <a:lumMod val="50000"/>
                        <a:lumOff val="50000"/>
                        <a:alpha val="0"/>
                      </a:schemeClr>
                    </a:gs>
                  </a:gsLst>
                  <a:path path="shape">
                    <a:fillToRect l="50000" t="50000" r="50000" b="50000"/>
                  </a:path>
                  <a:tileRect/>
                </a:gradFill>
                <a:ln w="25400" cap="flat" cmpd="sng" algn="ctr">
                  <a:noFill/>
                  <a:prstDash val="solid"/>
                </a:ln>
                <a:effectLst/>
              </p:spPr>
              <p:txBody>
                <a:bodyPr rtlCol="0" anchor="ct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algn="ctr" defTabSz="731520" fontAlgn="auto">
                    <a:lnSpc>
                      <a:spcPct val="100000"/>
                    </a:lnSpc>
                    <a:spcBef>
                      <a:spcPts val="0"/>
                    </a:spcBef>
                    <a:spcAft>
                      <a:spcPts val="0"/>
                    </a:spcAft>
                    <a:buClrTx/>
                    <a:buSzTx/>
                    <a:defRPr/>
                  </a:pPr>
                  <a:endParaRPr lang="en-US" sz="880" b="0" kern="0" dirty="0">
                    <a:solidFill>
                      <a:sysClr val="window" lastClr="FFFFFF"/>
                    </a:solidFill>
                    <a:latin typeface="Calibri"/>
                  </a:endParaRPr>
                </a:p>
              </p:txBody>
            </p:sp>
            <p:sp>
              <p:nvSpPr>
                <p:cNvPr id="17" name="Rounded Rectangle 50">
                  <a:extLst>
                    <a:ext uri="{FF2B5EF4-FFF2-40B4-BE49-F238E27FC236}">
                      <a16:creationId xmlns:a16="http://schemas.microsoft.com/office/drawing/2014/main" id="{0F24A6ED-9ABD-304F-AD10-4A45C3AB813B}"/>
                    </a:ext>
                  </a:extLst>
                </p:cNvPr>
                <p:cNvSpPr/>
                <p:nvPr/>
              </p:nvSpPr>
              <p:spPr>
                <a:xfrm>
                  <a:off x="5524352" y="1285933"/>
                  <a:ext cx="1343898" cy="4223480"/>
                </a:xfrm>
                <a:prstGeom prst="roundRect">
                  <a:avLst/>
                </a:prstGeom>
                <a:gradFill flip="none" rotWithShape="1">
                  <a:gsLst>
                    <a:gs pos="0">
                      <a:schemeClr val="bg1">
                        <a:lumMod val="75000"/>
                      </a:schemeClr>
                    </a:gs>
                    <a:gs pos="100000">
                      <a:schemeClr val="bg1">
                        <a:lumMod val="95000"/>
                        <a:alpha val="80000"/>
                      </a:scheme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sp>
              <p:nvSpPr>
                <p:cNvPr id="18" name="Oval 17">
                  <a:extLst>
                    <a:ext uri="{FF2B5EF4-FFF2-40B4-BE49-F238E27FC236}">
                      <a16:creationId xmlns:a16="http://schemas.microsoft.com/office/drawing/2014/main" id="{BE6D1856-C719-2875-9CC7-B9D27CBF9923}"/>
                    </a:ext>
                  </a:extLst>
                </p:cNvPr>
                <p:cNvSpPr/>
                <p:nvPr/>
              </p:nvSpPr>
              <p:spPr>
                <a:xfrm>
                  <a:off x="5842626" y="1506759"/>
                  <a:ext cx="779363" cy="830587"/>
                </a:xfrm>
                <a:prstGeom prst="ellipse">
                  <a:avLst/>
                </a:prstGeom>
                <a:solidFill>
                  <a:srgbClr val="004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grpSp>
          <p:sp>
            <p:nvSpPr>
              <p:cNvPr id="15" name="TextBox 14">
                <a:extLst>
                  <a:ext uri="{FF2B5EF4-FFF2-40B4-BE49-F238E27FC236}">
                    <a16:creationId xmlns:a16="http://schemas.microsoft.com/office/drawing/2014/main" id="{4D47996F-C537-6464-7465-53D224CA2AB2}"/>
                  </a:ext>
                </a:extLst>
              </p:cNvPr>
              <p:cNvSpPr txBox="1"/>
              <p:nvPr/>
            </p:nvSpPr>
            <p:spPr>
              <a:xfrm flipH="1">
                <a:off x="5484775" y="4990173"/>
                <a:ext cx="1478464" cy="523358"/>
              </a:xfrm>
              <a:prstGeom prst="rect">
                <a:avLst/>
              </a:prstGeom>
              <a:noFill/>
            </p:spPr>
            <p:txBody>
              <a:bodyPr wrap="square" rtlCol="0">
                <a:spAutoFit/>
              </a:bodyPr>
              <a:lstStyle/>
              <a:p>
                <a:pPr algn="ctr" defTabSz="365760" fontAlgn="auto" hangingPunct="1">
                  <a:lnSpc>
                    <a:spcPct val="100000"/>
                  </a:lnSpc>
                  <a:spcBef>
                    <a:spcPts val="0"/>
                  </a:spcBef>
                  <a:spcAft>
                    <a:spcPts val="0"/>
                  </a:spcAft>
                  <a:buClrTx/>
                  <a:buSzTx/>
                </a:pPr>
                <a:r>
                  <a:rPr lang="en-US" sz="840" dirty="0">
                    <a:solidFill>
                      <a:srgbClr val="004C6C"/>
                    </a:solidFill>
                    <a:latin typeface="Arial" panose="020B0604020202020204" pitchFamily="34" charset="0"/>
                    <a:cs typeface="Arial" panose="020B0604020202020204" pitchFamily="34" charset="0"/>
                  </a:rPr>
                  <a:t>Uncertainty</a:t>
                </a:r>
              </a:p>
            </p:txBody>
          </p:sp>
        </p:grpSp>
        <p:sp>
          <p:nvSpPr>
            <p:cNvPr id="10" name="Rectangle 9">
              <a:extLst>
                <a:ext uri="{FF2B5EF4-FFF2-40B4-BE49-F238E27FC236}">
                  <a16:creationId xmlns:a16="http://schemas.microsoft.com/office/drawing/2014/main" id="{6FE238AA-3D0E-B098-D5B9-CD51576B845C}"/>
                </a:ext>
              </a:extLst>
            </p:cNvPr>
            <p:cNvSpPr/>
            <p:nvPr/>
          </p:nvSpPr>
          <p:spPr>
            <a:xfrm>
              <a:off x="3015517" y="1614184"/>
              <a:ext cx="218188" cy="1133986"/>
            </a:xfrm>
            <a:prstGeom prst="rect">
              <a:avLst/>
            </a:prstGeom>
            <a:gradFill>
              <a:gsLst>
                <a:gs pos="0">
                  <a:srgbClr val="FF0000"/>
                </a:gs>
                <a:gs pos="50000">
                  <a:srgbClr val="FFFF00"/>
                </a:gs>
                <a:gs pos="100000">
                  <a:srgbClr val="00B050"/>
                </a:gs>
              </a:gsLst>
              <a:lin ang="5400000" scaled="1"/>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11" name="TextBox 10">
              <a:extLst>
                <a:ext uri="{FF2B5EF4-FFF2-40B4-BE49-F238E27FC236}">
                  <a16:creationId xmlns:a16="http://schemas.microsoft.com/office/drawing/2014/main" id="{67C8E285-CA17-6FCF-7CAA-3462E8A3EFF9}"/>
                </a:ext>
              </a:extLst>
            </p:cNvPr>
            <p:cNvSpPr txBox="1"/>
            <p:nvPr/>
          </p:nvSpPr>
          <p:spPr>
            <a:xfrm flipH="1">
              <a:off x="3202464" y="1548882"/>
              <a:ext cx="487503"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High</a:t>
              </a:r>
            </a:p>
          </p:txBody>
        </p:sp>
        <p:sp>
          <p:nvSpPr>
            <p:cNvPr id="12" name="Triangle 27">
              <a:extLst>
                <a:ext uri="{FF2B5EF4-FFF2-40B4-BE49-F238E27FC236}">
                  <a16:creationId xmlns:a16="http://schemas.microsoft.com/office/drawing/2014/main" id="{B24F74EA-85EB-FC32-A932-486D2F1FA6AC}"/>
                </a:ext>
              </a:extLst>
            </p:cNvPr>
            <p:cNvSpPr/>
            <p:nvPr/>
          </p:nvSpPr>
          <p:spPr>
            <a:xfrm rot="5400000">
              <a:off x="2817149" y="1791104"/>
              <a:ext cx="140308" cy="180329"/>
            </a:xfrm>
            <a:prstGeom prst="triangle">
              <a:avLst/>
            </a:prstGeom>
            <a:solidFill>
              <a:srgbClr val="004B6C"/>
            </a:solidFill>
            <a:ln>
              <a:solidFill>
                <a:srgbClr val="004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13" name="TextBox 12">
              <a:extLst>
                <a:ext uri="{FF2B5EF4-FFF2-40B4-BE49-F238E27FC236}">
                  <a16:creationId xmlns:a16="http://schemas.microsoft.com/office/drawing/2014/main" id="{F2019A3D-8F8E-D6C0-19AA-DC5BF94A9BF5}"/>
                </a:ext>
              </a:extLst>
            </p:cNvPr>
            <p:cNvSpPr txBox="1"/>
            <p:nvPr/>
          </p:nvSpPr>
          <p:spPr>
            <a:xfrm flipH="1">
              <a:off x="3208695" y="2581251"/>
              <a:ext cx="437403"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Low</a:t>
              </a:r>
            </a:p>
          </p:txBody>
        </p:sp>
      </p:grpSp>
      <p:sp>
        <p:nvSpPr>
          <p:cNvPr id="19" name="Rectangle: Rounded Corners 18">
            <a:extLst>
              <a:ext uri="{FF2B5EF4-FFF2-40B4-BE49-F238E27FC236}">
                <a16:creationId xmlns:a16="http://schemas.microsoft.com/office/drawing/2014/main" id="{8687359F-DE29-49DC-306C-8C6195BC380A}"/>
              </a:ext>
            </a:extLst>
          </p:cNvPr>
          <p:cNvSpPr/>
          <p:nvPr/>
        </p:nvSpPr>
        <p:spPr>
          <a:xfrm>
            <a:off x="8621216" y="5775062"/>
            <a:ext cx="1008112" cy="640050"/>
          </a:xfrm>
          <a:prstGeom prst="roundRect">
            <a:avLst/>
          </a:prstGeom>
          <a:solidFill>
            <a:schemeClr val="bg1">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1440" b="0" dirty="0">
              <a:solidFill>
                <a:prstClr val="white"/>
              </a:solidFill>
              <a:latin typeface="Calibri"/>
            </a:endParaRPr>
          </a:p>
        </p:txBody>
      </p:sp>
      <p:sp>
        <p:nvSpPr>
          <p:cNvPr id="20" name="Rectangle: Rounded Corners 19">
            <a:extLst>
              <a:ext uri="{FF2B5EF4-FFF2-40B4-BE49-F238E27FC236}">
                <a16:creationId xmlns:a16="http://schemas.microsoft.com/office/drawing/2014/main" id="{66AEC18C-5D7A-C383-5010-0ADEE5D56564}"/>
              </a:ext>
            </a:extLst>
          </p:cNvPr>
          <p:cNvSpPr/>
          <p:nvPr/>
        </p:nvSpPr>
        <p:spPr>
          <a:xfrm>
            <a:off x="6017427" y="2099640"/>
            <a:ext cx="1894394" cy="3948064"/>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1440" b="0" dirty="0">
              <a:solidFill>
                <a:prstClr val="white"/>
              </a:solidFill>
              <a:latin typeface="Calibri"/>
            </a:endParaRPr>
          </a:p>
        </p:txBody>
      </p:sp>
      <p:sp>
        <p:nvSpPr>
          <p:cNvPr id="21" name="TextBox 20">
            <a:extLst>
              <a:ext uri="{FF2B5EF4-FFF2-40B4-BE49-F238E27FC236}">
                <a16:creationId xmlns:a16="http://schemas.microsoft.com/office/drawing/2014/main" id="{07FE544E-BBEF-4ED0-282E-8DB20203603F}"/>
              </a:ext>
            </a:extLst>
          </p:cNvPr>
          <p:cNvSpPr txBox="1"/>
          <p:nvPr/>
        </p:nvSpPr>
        <p:spPr>
          <a:xfrm>
            <a:off x="6061663" y="3933591"/>
            <a:ext cx="1840286" cy="2095058"/>
          </a:xfrm>
          <a:prstGeom prst="rect">
            <a:avLst/>
          </a:prstGeom>
          <a:noFill/>
        </p:spPr>
        <p:txBody>
          <a:bodyPr wrap="square" lIns="91440" tIns="45720" rIns="91440" bIns="45720" anchor="t">
            <a:spAutoFit/>
          </a:bodyPr>
          <a:lstStyle/>
          <a:p>
            <a:pPr defTabSz="365760" fontAlgn="auto" hangingPunct="1">
              <a:lnSpc>
                <a:spcPct val="100000"/>
              </a:lnSpc>
              <a:spcBef>
                <a:spcPts val="0"/>
              </a:spcBef>
              <a:spcAft>
                <a:spcPts val="0"/>
              </a:spcAft>
              <a:buClrTx/>
              <a:buSzTx/>
            </a:pPr>
            <a:r>
              <a:rPr lang="en-IE" sz="1050" i="1" dirty="0">
                <a:solidFill>
                  <a:srgbClr val="004B6C"/>
                </a:solidFill>
                <a:latin typeface="Calibri"/>
                <a:cs typeface="+mn-cs"/>
              </a:rPr>
              <a:t>How much complexity is present? Useful questions to consider…</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00" b="0" i="1" dirty="0">
                <a:solidFill>
                  <a:srgbClr val="004B6C"/>
                </a:solidFill>
                <a:latin typeface="Calibri"/>
                <a:cs typeface="+mn-cs"/>
              </a:rPr>
              <a:t>Is the process/decision complex?</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00" b="0" i="1" dirty="0">
                <a:solidFill>
                  <a:srgbClr val="004B6C"/>
                </a:solidFill>
                <a:latin typeface="Calibri"/>
                <a:cs typeface="+mn-cs"/>
              </a:rPr>
              <a:t>Is the risk control strategy complex with many different elements. e.g., contamination control strategy?</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00" b="0" i="1" dirty="0">
                <a:solidFill>
                  <a:srgbClr val="004B6C"/>
                </a:solidFill>
                <a:latin typeface="Calibri"/>
                <a:cs typeface="+mn-cs"/>
              </a:rPr>
              <a:t>Is the supply chain of the product complex?</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endParaRPr lang="en-IE" sz="800" b="0" i="1" dirty="0">
              <a:solidFill>
                <a:srgbClr val="004B6C"/>
              </a:solidFill>
              <a:latin typeface="Calibri"/>
              <a:cs typeface="+mn-cs"/>
            </a:endParaRPr>
          </a:p>
        </p:txBody>
      </p:sp>
      <p:sp>
        <p:nvSpPr>
          <p:cNvPr id="22" name="Rectangle: Rounded Corners 21">
            <a:extLst>
              <a:ext uri="{FF2B5EF4-FFF2-40B4-BE49-F238E27FC236}">
                <a16:creationId xmlns:a16="http://schemas.microsoft.com/office/drawing/2014/main" id="{55EF5F03-473A-B489-4330-91E66C5A479F}"/>
              </a:ext>
            </a:extLst>
          </p:cNvPr>
          <p:cNvSpPr/>
          <p:nvPr/>
        </p:nvSpPr>
        <p:spPr>
          <a:xfrm>
            <a:off x="2169691" y="2100665"/>
            <a:ext cx="1878779" cy="423271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1440" b="0" dirty="0">
              <a:solidFill>
                <a:prstClr val="white"/>
              </a:solidFill>
              <a:latin typeface="Calibri"/>
            </a:endParaRPr>
          </a:p>
        </p:txBody>
      </p:sp>
      <p:sp>
        <p:nvSpPr>
          <p:cNvPr id="23" name="TextBox 22">
            <a:extLst>
              <a:ext uri="{FF2B5EF4-FFF2-40B4-BE49-F238E27FC236}">
                <a16:creationId xmlns:a16="http://schemas.microsoft.com/office/drawing/2014/main" id="{45096430-4696-F556-B9D9-056BDC52B8C8}"/>
              </a:ext>
            </a:extLst>
          </p:cNvPr>
          <p:cNvSpPr txBox="1"/>
          <p:nvPr/>
        </p:nvSpPr>
        <p:spPr>
          <a:xfrm>
            <a:off x="2170908" y="3927902"/>
            <a:ext cx="1787287" cy="2354491"/>
          </a:xfrm>
          <a:prstGeom prst="rect">
            <a:avLst/>
          </a:prstGeom>
          <a:noFill/>
        </p:spPr>
        <p:txBody>
          <a:bodyPr wrap="square" lIns="91440" tIns="45720" rIns="91440" bIns="45720" rtlCol="0" anchor="t">
            <a:spAutoFit/>
          </a:bodyPr>
          <a:lstStyle/>
          <a:p>
            <a:pPr defTabSz="365760" fontAlgn="auto" hangingPunct="1">
              <a:lnSpc>
                <a:spcPct val="100000"/>
              </a:lnSpc>
              <a:spcBef>
                <a:spcPts val="0"/>
              </a:spcBef>
              <a:spcAft>
                <a:spcPts val="0"/>
              </a:spcAft>
              <a:buClrTx/>
              <a:buSzTx/>
            </a:pPr>
            <a:r>
              <a:rPr lang="en-IE" sz="1050" i="1" dirty="0">
                <a:solidFill>
                  <a:srgbClr val="004B6C"/>
                </a:solidFill>
                <a:latin typeface="Calibri"/>
                <a:cs typeface="+mn-cs"/>
              </a:rPr>
              <a:t>How important is the decision? Useful questions to consider…</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Will it impact a Critical Quality Attribute (CQA) of the product?</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Will it impact a Critical Process Parameter (CPP) or a control point?</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Will it impact a regulatory requirement (e.g., GMP) or a regulatory commitment?</a:t>
            </a:r>
          </a:p>
          <a:p>
            <a:pPr marL="137160" indent="-137160" defTabSz="365760" fontAlgn="auto" hangingPunct="1">
              <a:lnSpc>
                <a:spcPct val="100000"/>
              </a:lnSpc>
              <a:spcBef>
                <a:spcPts val="0"/>
              </a:spcBef>
              <a:spcAft>
                <a:spcPts val="0"/>
              </a:spcAft>
              <a:buClrTx/>
              <a:buSzTx/>
              <a:buFont typeface="Arial" panose="020B0604020202020204" pitchFamily="34" charset="0"/>
              <a:buChar char="•"/>
            </a:pPr>
            <a:r>
              <a:rPr lang="en-IE" sz="1050" b="0" i="1" dirty="0">
                <a:solidFill>
                  <a:srgbClr val="004B6C"/>
                </a:solidFill>
                <a:latin typeface="Calibri"/>
                <a:cs typeface="+mn-cs"/>
              </a:rPr>
              <a:t>Could the decision affect product availability?</a:t>
            </a:r>
            <a:endParaRPr lang="en-GB" sz="1050" b="0" i="1">
              <a:solidFill>
                <a:srgbClr val="004B6C"/>
              </a:solidFill>
              <a:latin typeface="Calibri"/>
              <a:cs typeface="+mn-cs"/>
            </a:endParaRPr>
          </a:p>
        </p:txBody>
      </p:sp>
      <p:sp>
        <p:nvSpPr>
          <p:cNvPr id="25" name="Rectangle 24">
            <a:extLst>
              <a:ext uri="{FF2B5EF4-FFF2-40B4-BE49-F238E27FC236}">
                <a16:creationId xmlns:a16="http://schemas.microsoft.com/office/drawing/2014/main" id="{8B0148FB-ED68-6789-3EC0-90AC100BE4BD}"/>
              </a:ext>
            </a:extLst>
          </p:cNvPr>
          <p:cNvSpPr/>
          <p:nvPr/>
        </p:nvSpPr>
        <p:spPr>
          <a:xfrm>
            <a:off x="1420416" y="1209328"/>
            <a:ext cx="6912768" cy="792829"/>
          </a:xfrm>
          <a:prstGeom prst="rect">
            <a:avLst/>
          </a:prstGeom>
          <a:solidFill>
            <a:schemeClr val="bg1"/>
          </a:solidFill>
          <a:ln w="12700">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r>
              <a:rPr lang="en-IE" sz="1600" b="0" dirty="0">
                <a:solidFill>
                  <a:schemeClr val="tx1"/>
                </a:solidFill>
                <a:latin typeface="Calibri"/>
              </a:rPr>
              <a:t>When determining the appropriate level of formality to be applied in the risk based decision-making process, it may be helpful to consider the level of importance, uncertainty and complexity of the decision.  See below.*</a:t>
            </a:r>
            <a:endParaRPr lang="en-GB" sz="1600" b="0" dirty="0">
              <a:solidFill>
                <a:schemeClr val="tx1"/>
              </a:solidFill>
              <a:latin typeface="Calibri"/>
            </a:endParaRPr>
          </a:p>
        </p:txBody>
      </p:sp>
      <p:cxnSp>
        <p:nvCxnSpPr>
          <p:cNvPr id="26" name="Straight Arrow Connector 25">
            <a:extLst>
              <a:ext uri="{FF2B5EF4-FFF2-40B4-BE49-F238E27FC236}">
                <a16:creationId xmlns:a16="http://schemas.microsoft.com/office/drawing/2014/main" id="{5670260E-9A56-C631-76B7-B5DCEABC0549}"/>
              </a:ext>
            </a:extLst>
          </p:cNvPr>
          <p:cNvCxnSpPr>
            <a:cxnSpLocks/>
          </p:cNvCxnSpPr>
          <p:nvPr/>
        </p:nvCxnSpPr>
        <p:spPr>
          <a:xfrm flipV="1">
            <a:off x="3104038" y="6497151"/>
            <a:ext cx="4240782" cy="13307"/>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7" name="Straight Connector 26">
            <a:extLst>
              <a:ext uri="{FF2B5EF4-FFF2-40B4-BE49-F238E27FC236}">
                <a16:creationId xmlns:a16="http://schemas.microsoft.com/office/drawing/2014/main" id="{1D93E083-8D89-45AF-FD77-02F18BBBE301}"/>
              </a:ext>
            </a:extLst>
          </p:cNvPr>
          <p:cNvCxnSpPr/>
          <p:nvPr/>
        </p:nvCxnSpPr>
        <p:spPr>
          <a:xfrm>
            <a:off x="2827605" y="617126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0392D98-5F53-18C9-7AFB-7DA6B5794568}"/>
              </a:ext>
            </a:extLst>
          </p:cNvPr>
          <p:cNvCxnSpPr>
            <a:cxnSpLocks/>
          </p:cNvCxnSpPr>
          <p:nvPr/>
        </p:nvCxnSpPr>
        <p:spPr>
          <a:xfrm flipH="1" flipV="1">
            <a:off x="5091878" y="6333500"/>
            <a:ext cx="7851" cy="181565"/>
          </a:xfrm>
          <a:prstGeom prst="line">
            <a:avLst/>
          </a:prstGeom>
        </p:spPr>
        <p:style>
          <a:lnRef idx="3">
            <a:schemeClr val="accent6"/>
          </a:lnRef>
          <a:fillRef idx="0">
            <a:schemeClr val="accent6"/>
          </a:fillRef>
          <a:effectRef idx="2">
            <a:schemeClr val="accent6"/>
          </a:effectRef>
          <a:fontRef idx="minor">
            <a:schemeClr val="tx1"/>
          </a:fontRef>
        </p:style>
      </p:cxnSp>
      <p:cxnSp>
        <p:nvCxnSpPr>
          <p:cNvPr id="29" name="Straight Connector 28">
            <a:extLst>
              <a:ext uri="{FF2B5EF4-FFF2-40B4-BE49-F238E27FC236}">
                <a16:creationId xmlns:a16="http://schemas.microsoft.com/office/drawing/2014/main" id="{1F5BFDDD-6B44-62FC-5F17-03BC19B884A0}"/>
              </a:ext>
            </a:extLst>
          </p:cNvPr>
          <p:cNvCxnSpPr>
            <a:cxnSpLocks/>
          </p:cNvCxnSpPr>
          <p:nvPr/>
        </p:nvCxnSpPr>
        <p:spPr>
          <a:xfrm>
            <a:off x="3101715" y="6335582"/>
            <a:ext cx="0" cy="166695"/>
          </a:xfrm>
          <a:prstGeom prst="line">
            <a:avLst/>
          </a:prstGeom>
        </p:spPr>
        <p:style>
          <a:lnRef idx="3">
            <a:schemeClr val="accent6"/>
          </a:lnRef>
          <a:fillRef idx="0">
            <a:schemeClr val="accent6"/>
          </a:fillRef>
          <a:effectRef idx="2">
            <a:schemeClr val="accent6"/>
          </a:effectRef>
          <a:fontRef idx="minor">
            <a:schemeClr val="tx1"/>
          </a:fontRef>
        </p:style>
      </p:cxnSp>
      <p:grpSp>
        <p:nvGrpSpPr>
          <p:cNvPr id="31" name="Group 30">
            <a:extLst>
              <a:ext uri="{FF2B5EF4-FFF2-40B4-BE49-F238E27FC236}">
                <a16:creationId xmlns:a16="http://schemas.microsoft.com/office/drawing/2014/main" id="{54F98D7F-4998-C215-1C80-E9753A3A529B}"/>
              </a:ext>
            </a:extLst>
          </p:cNvPr>
          <p:cNvGrpSpPr/>
          <p:nvPr/>
        </p:nvGrpSpPr>
        <p:grpSpPr>
          <a:xfrm>
            <a:off x="2560369" y="2146416"/>
            <a:ext cx="1166996" cy="1869722"/>
            <a:chOff x="2343151" y="901613"/>
            <a:chExt cx="1458745" cy="2337152"/>
          </a:xfrm>
        </p:grpSpPr>
        <p:grpSp>
          <p:nvGrpSpPr>
            <p:cNvPr id="32" name="Group 31">
              <a:extLst>
                <a:ext uri="{FF2B5EF4-FFF2-40B4-BE49-F238E27FC236}">
                  <a16:creationId xmlns:a16="http://schemas.microsoft.com/office/drawing/2014/main" id="{FF818380-3B7B-2AF6-EDA0-32AA5D88D3B7}"/>
                </a:ext>
              </a:extLst>
            </p:cNvPr>
            <p:cNvGrpSpPr/>
            <p:nvPr/>
          </p:nvGrpSpPr>
          <p:grpSpPr>
            <a:xfrm>
              <a:off x="2343151" y="901613"/>
              <a:ext cx="1458745" cy="2337152"/>
              <a:chOff x="5171380" y="1285934"/>
              <a:chExt cx="1966773" cy="4415790"/>
            </a:xfrm>
          </p:grpSpPr>
          <p:grpSp>
            <p:nvGrpSpPr>
              <p:cNvPr id="37" name="Group 36">
                <a:extLst>
                  <a:ext uri="{FF2B5EF4-FFF2-40B4-BE49-F238E27FC236}">
                    <a16:creationId xmlns:a16="http://schemas.microsoft.com/office/drawing/2014/main" id="{AB45FE39-746C-0379-1102-AFA621AEE51E}"/>
                  </a:ext>
                </a:extLst>
              </p:cNvPr>
              <p:cNvGrpSpPr/>
              <p:nvPr/>
            </p:nvGrpSpPr>
            <p:grpSpPr>
              <a:xfrm>
                <a:off x="5171380" y="1285934"/>
                <a:ext cx="1966773" cy="4415790"/>
                <a:chOff x="5169791" y="1285933"/>
                <a:chExt cx="1966773" cy="4415790"/>
              </a:xfrm>
            </p:grpSpPr>
            <p:sp>
              <p:nvSpPr>
                <p:cNvPr id="40" name="Oval 39">
                  <a:extLst>
                    <a:ext uri="{FF2B5EF4-FFF2-40B4-BE49-F238E27FC236}">
                      <a16:creationId xmlns:a16="http://schemas.microsoft.com/office/drawing/2014/main" id="{9428B5E4-AF8A-FB34-5462-2408272A58A3}"/>
                    </a:ext>
                  </a:extLst>
                </p:cNvPr>
                <p:cNvSpPr/>
                <p:nvPr/>
              </p:nvSpPr>
              <p:spPr>
                <a:xfrm flipV="1">
                  <a:off x="5169791" y="5403664"/>
                  <a:ext cx="1966773" cy="298059"/>
                </a:xfrm>
                <a:prstGeom prst="ellipse">
                  <a:avLst/>
                </a:prstGeom>
                <a:gradFill flip="none" rotWithShape="1">
                  <a:gsLst>
                    <a:gs pos="0">
                      <a:schemeClr val="tx1">
                        <a:lumMod val="75000"/>
                        <a:lumOff val="25000"/>
                      </a:schemeClr>
                    </a:gs>
                    <a:gs pos="100000">
                      <a:schemeClr val="tx1">
                        <a:lumMod val="50000"/>
                        <a:lumOff val="50000"/>
                        <a:alpha val="0"/>
                      </a:schemeClr>
                    </a:gs>
                  </a:gsLst>
                  <a:path path="shape">
                    <a:fillToRect l="50000" t="50000" r="50000" b="50000"/>
                  </a:path>
                  <a:tileRect/>
                </a:gradFill>
                <a:ln w="25400" cap="flat" cmpd="sng" algn="ctr">
                  <a:noFill/>
                  <a:prstDash val="solid"/>
                </a:ln>
                <a:effectLst/>
              </p:spPr>
              <p:txBody>
                <a:bodyPr rtlCol="0" anchor="ct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algn="ctr" defTabSz="731520" fontAlgn="auto">
                    <a:lnSpc>
                      <a:spcPct val="100000"/>
                    </a:lnSpc>
                    <a:spcBef>
                      <a:spcPts val="0"/>
                    </a:spcBef>
                    <a:spcAft>
                      <a:spcPts val="0"/>
                    </a:spcAft>
                    <a:buClrTx/>
                    <a:buSzTx/>
                    <a:defRPr/>
                  </a:pPr>
                  <a:endParaRPr lang="en-US" sz="880" b="0" kern="0" dirty="0">
                    <a:solidFill>
                      <a:sysClr val="window" lastClr="FFFFFF"/>
                    </a:solidFill>
                    <a:latin typeface="Calibri"/>
                  </a:endParaRPr>
                </a:p>
              </p:txBody>
            </p:sp>
            <p:sp>
              <p:nvSpPr>
                <p:cNvPr id="41" name="Rounded Rectangle 50">
                  <a:extLst>
                    <a:ext uri="{FF2B5EF4-FFF2-40B4-BE49-F238E27FC236}">
                      <a16:creationId xmlns:a16="http://schemas.microsoft.com/office/drawing/2014/main" id="{8520F8D4-ED8D-5DCC-23A0-267DEC3F3633}"/>
                    </a:ext>
                  </a:extLst>
                </p:cNvPr>
                <p:cNvSpPr/>
                <p:nvPr/>
              </p:nvSpPr>
              <p:spPr>
                <a:xfrm>
                  <a:off x="5524352" y="1285933"/>
                  <a:ext cx="1343898" cy="4223480"/>
                </a:xfrm>
                <a:prstGeom prst="roundRect">
                  <a:avLst/>
                </a:prstGeom>
                <a:gradFill flip="none" rotWithShape="1">
                  <a:gsLst>
                    <a:gs pos="0">
                      <a:schemeClr val="bg1">
                        <a:lumMod val="75000"/>
                      </a:schemeClr>
                    </a:gs>
                    <a:gs pos="100000">
                      <a:schemeClr val="bg1">
                        <a:lumMod val="95000"/>
                        <a:alpha val="80000"/>
                      </a:scheme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sp>
              <p:nvSpPr>
                <p:cNvPr id="42" name="Oval 41">
                  <a:extLst>
                    <a:ext uri="{FF2B5EF4-FFF2-40B4-BE49-F238E27FC236}">
                      <a16:creationId xmlns:a16="http://schemas.microsoft.com/office/drawing/2014/main" id="{33E54880-F177-3B40-F11F-C6411A440E0E}"/>
                    </a:ext>
                  </a:extLst>
                </p:cNvPr>
                <p:cNvSpPr/>
                <p:nvPr/>
              </p:nvSpPr>
              <p:spPr>
                <a:xfrm>
                  <a:off x="5842626" y="1506759"/>
                  <a:ext cx="779363" cy="830587"/>
                </a:xfrm>
                <a:prstGeom prst="ellipse">
                  <a:avLst/>
                </a:prstGeom>
                <a:solidFill>
                  <a:srgbClr val="004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grpSp>
          <p:pic>
            <p:nvPicPr>
              <p:cNvPr id="38" name="Graphic 37" descr="Exclamation mark with solid fill">
                <a:extLst>
                  <a:ext uri="{FF2B5EF4-FFF2-40B4-BE49-F238E27FC236}">
                    <a16:creationId xmlns:a16="http://schemas.microsoft.com/office/drawing/2014/main" id="{EC56C86D-65C7-DF92-0CC7-57AFA5DCD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888221" y="1608645"/>
                <a:ext cx="674540" cy="674540"/>
              </a:xfrm>
              <a:prstGeom prst="rect">
                <a:avLst/>
              </a:prstGeom>
            </p:spPr>
          </p:pic>
          <p:sp>
            <p:nvSpPr>
              <p:cNvPr id="39" name="TextBox 38">
                <a:extLst>
                  <a:ext uri="{FF2B5EF4-FFF2-40B4-BE49-F238E27FC236}">
                    <a16:creationId xmlns:a16="http://schemas.microsoft.com/office/drawing/2014/main" id="{FBCFFB65-F3AC-594F-33CD-7CD1CE12AE5F}"/>
                  </a:ext>
                </a:extLst>
              </p:cNvPr>
              <p:cNvSpPr txBox="1"/>
              <p:nvPr/>
            </p:nvSpPr>
            <p:spPr>
              <a:xfrm flipH="1">
                <a:off x="5484775" y="4990173"/>
                <a:ext cx="1478464" cy="523358"/>
              </a:xfrm>
              <a:prstGeom prst="rect">
                <a:avLst/>
              </a:prstGeom>
              <a:noFill/>
            </p:spPr>
            <p:txBody>
              <a:bodyPr wrap="square" rtlCol="0">
                <a:spAutoFit/>
              </a:bodyPr>
              <a:lstStyle/>
              <a:p>
                <a:pPr algn="ctr" defTabSz="365760" fontAlgn="auto" hangingPunct="1">
                  <a:lnSpc>
                    <a:spcPct val="100000"/>
                  </a:lnSpc>
                  <a:spcBef>
                    <a:spcPts val="0"/>
                  </a:spcBef>
                  <a:spcAft>
                    <a:spcPts val="0"/>
                  </a:spcAft>
                  <a:buClrTx/>
                  <a:buSzTx/>
                </a:pPr>
                <a:r>
                  <a:rPr lang="en-US" sz="840" dirty="0">
                    <a:solidFill>
                      <a:srgbClr val="004C6C"/>
                    </a:solidFill>
                    <a:latin typeface="Arial" panose="020B0604020202020204" pitchFamily="34" charset="0"/>
                    <a:cs typeface="Arial" panose="020B0604020202020204" pitchFamily="34" charset="0"/>
                  </a:rPr>
                  <a:t>Importance</a:t>
                </a:r>
              </a:p>
            </p:txBody>
          </p:sp>
        </p:grpSp>
        <p:sp>
          <p:nvSpPr>
            <p:cNvPr id="33" name="Rectangle 32">
              <a:extLst>
                <a:ext uri="{FF2B5EF4-FFF2-40B4-BE49-F238E27FC236}">
                  <a16:creationId xmlns:a16="http://schemas.microsoft.com/office/drawing/2014/main" id="{10C12226-769B-50A5-0BDF-5D4668A7F868}"/>
                </a:ext>
              </a:extLst>
            </p:cNvPr>
            <p:cNvSpPr/>
            <p:nvPr/>
          </p:nvSpPr>
          <p:spPr>
            <a:xfrm>
              <a:off x="3015517" y="1614184"/>
              <a:ext cx="218188" cy="1133986"/>
            </a:xfrm>
            <a:prstGeom prst="rect">
              <a:avLst/>
            </a:prstGeom>
            <a:gradFill>
              <a:gsLst>
                <a:gs pos="0">
                  <a:srgbClr val="FF0000"/>
                </a:gs>
                <a:gs pos="50000">
                  <a:srgbClr val="FFFF00"/>
                </a:gs>
                <a:gs pos="100000">
                  <a:srgbClr val="00B050"/>
                </a:gs>
              </a:gsLst>
              <a:lin ang="5400000" scaled="1"/>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34" name="TextBox 33">
              <a:extLst>
                <a:ext uri="{FF2B5EF4-FFF2-40B4-BE49-F238E27FC236}">
                  <a16:creationId xmlns:a16="http://schemas.microsoft.com/office/drawing/2014/main" id="{D663CBF6-A4CF-2FCF-5912-D36037A1754E}"/>
                </a:ext>
              </a:extLst>
            </p:cNvPr>
            <p:cNvSpPr txBox="1"/>
            <p:nvPr/>
          </p:nvSpPr>
          <p:spPr>
            <a:xfrm flipH="1">
              <a:off x="3202462" y="1548882"/>
              <a:ext cx="497316"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High</a:t>
              </a:r>
            </a:p>
          </p:txBody>
        </p:sp>
        <p:sp>
          <p:nvSpPr>
            <p:cNvPr id="35" name="Triangle 27">
              <a:extLst>
                <a:ext uri="{FF2B5EF4-FFF2-40B4-BE49-F238E27FC236}">
                  <a16:creationId xmlns:a16="http://schemas.microsoft.com/office/drawing/2014/main" id="{554B50ED-9F2B-710B-04EC-04B6A59FBE91}"/>
                </a:ext>
              </a:extLst>
            </p:cNvPr>
            <p:cNvSpPr/>
            <p:nvPr/>
          </p:nvSpPr>
          <p:spPr>
            <a:xfrm rot="5400000">
              <a:off x="2817149" y="1791104"/>
              <a:ext cx="140308" cy="180329"/>
            </a:xfrm>
            <a:prstGeom prst="triangle">
              <a:avLst/>
            </a:prstGeom>
            <a:solidFill>
              <a:srgbClr val="004B6C"/>
            </a:solidFill>
            <a:ln>
              <a:solidFill>
                <a:srgbClr val="004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36" name="TextBox 35">
              <a:extLst>
                <a:ext uri="{FF2B5EF4-FFF2-40B4-BE49-F238E27FC236}">
                  <a16:creationId xmlns:a16="http://schemas.microsoft.com/office/drawing/2014/main" id="{F76A71DF-60B3-EA83-6BAB-96D4D30A88C1}"/>
                </a:ext>
              </a:extLst>
            </p:cNvPr>
            <p:cNvSpPr txBox="1"/>
            <p:nvPr/>
          </p:nvSpPr>
          <p:spPr>
            <a:xfrm flipH="1">
              <a:off x="3208695" y="2581251"/>
              <a:ext cx="437403"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Low</a:t>
              </a:r>
            </a:p>
          </p:txBody>
        </p:sp>
      </p:grpSp>
      <p:grpSp>
        <p:nvGrpSpPr>
          <p:cNvPr id="43" name="Group 42">
            <a:extLst>
              <a:ext uri="{FF2B5EF4-FFF2-40B4-BE49-F238E27FC236}">
                <a16:creationId xmlns:a16="http://schemas.microsoft.com/office/drawing/2014/main" id="{101CE892-454A-0806-7472-2F0049B9A10A}"/>
              </a:ext>
            </a:extLst>
          </p:cNvPr>
          <p:cNvGrpSpPr/>
          <p:nvPr/>
        </p:nvGrpSpPr>
        <p:grpSpPr>
          <a:xfrm>
            <a:off x="7397080" y="5809011"/>
            <a:ext cx="1944216" cy="1304973"/>
            <a:chOff x="4183035" y="117985"/>
            <a:chExt cx="6380775" cy="5097195"/>
          </a:xfrm>
        </p:grpSpPr>
        <p:sp>
          <p:nvSpPr>
            <p:cNvPr id="44" name="Oval 43">
              <a:extLst>
                <a:ext uri="{FF2B5EF4-FFF2-40B4-BE49-F238E27FC236}">
                  <a16:creationId xmlns:a16="http://schemas.microsoft.com/office/drawing/2014/main" id="{C66E8D42-5AC9-D26A-A3AE-724AD41A7FCC}"/>
                </a:ext>
              </a:extLst>
            </p:cNvPr>
            <p:cNvSpPr/>
            <p:nvPr/>
          </p:nvSpPr>
          <p:spPr>
            <a:xfrm>
              <a:off x="5783329" y="117985"/>
              <a:ext cx="2795070" cy="2395477"/>
            </a:xfrm>
            <a:prstGeom prst="ellipse">
              <a:avLst/>
            </a:prstGeom>
            <a:gradFill flip="none" rotWithShape="1">
              <a:gsLst>
                <a:gs pos="0">
                  <a:srgbClr val="00B050"/>
                </a:gs>
                <a:gs pos="37000">
                  <a:srgbClr val="FFC000"/>
                </a:gs>
                <a:gs pos="100000">
                  <a:srgbClr val="FF0000"/>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840" b="0" dirty="0">
                <a:solidFill>
                  <a:prstClr val="white"/>
                </a:solidFill>
                <a:latin typeface="Calibri"/>
              </a:endParaRPr>
            </a:p>
          </p:txBody>
        </p:sp>
        <p:sp>
          <p:nvSpPr>
            <p:cNvPr id="45" name="TextBox 44">
              <a:extLst>
                <a:ext uri="{FF2B5EF4-FFF2-40B4-BE49-F238E27FC236}">
                  <a16:creationId xmlns:a16="http://schemas.microsoft.com/office/drawing/2014/main" id="{4D8B934A-18A7-7B46-88AC-1119D9E496B1}"/>
                </a:ext>
              </a:extLst>
            </p:cNvPr>
            <p:cNvSpPr txBox="1"/>
            <p:nvPr/>
          </p:nvSpPr>
          <p:spPr>
            <a:xfrm>
              <a:off x="6073635" y="581859"/>
              <a:ext cx="2353585" cy="745343"/>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IE" sz="640" dirty="0">
                  <a:solidFill>
                    <a:prstClr val="black"/>
                  </a:solidFill>
                  <a:effectLst>
                    <a:outerShdw blurRad="38100" dist="38100" dir="2700000" algn="tl">
                      <a:srgbClr val="000000">
                        <a:alpha val="43137"/>
                      </a:srgbClr>
                    </a:outerShdw>
                  </a:effectLst>
                  <a:latin typeface="Calibri"/>
                  <a:cs typeface="+mn-cs"/>
                </a:rPr>
                <a:t>IMPORTANCE</a:t>
              </a:r>
              <a:endParaRPr lang="en-GB" sz="640" dirty="0">
                <a:solidFill>
                  <a:prstClr val="black"/>
                </a:solidFill>
                <a:effectLst>
                  <a:outerShdw blurRad="38100" dist="38100" dir="2700000" algn="tl">
                    <a:srgbClr val="000000">
                      <a:alpha val="43137"/>
                    </a:srgbClr>
                  </a:outerShdw>
                </a:effectLst>
                <a:latin typeface="Calibri"/>
                <a:cs typeface="+mn-cs"/>
              </a:endParaRPr>
            </a:p>
          </p:txBody>
        </p:sp>
        <p:sp>
          <p:nvSpPr>
            <p:cNvPr id="46" name="Oval 45">
              <a:extLst>
                <a:ext uri="{FF2B5EF4-FFF2-40B4-BE49-F238E27FC236}">
                  <a16:creationId xmlns:a16="http://schemas.microsoft.com/office/drawing/2014/main" id="{E8A55252-A4BF-7A6D-ECEA-7FA5BD78547E}"/>
                </a:ext>
              </a:extLst>
            </p:cNvPr>
            <p:cNvSpPr/>
            <p:nvPr/>
          </p:nvSpPr>
          <p:spPr>
            <a:xfrm>
              <a:off x="7257652" y="2667639"/>
              <a:ext cx="2908445" cy="2547541"/>
            </a:xfrm>
            <a:prstGeom prst="ellipse">
              <a:avLst/>
            </a:prstGeom>
            <a:gradFill flip="none" rotWithShape="1">
              <a:gsLst>
                <a:gs pos="0">
                  <a:srgbClr val="00B050"/>
                </a:gs>
                <a:gs pos="47000">
                  <a:srgbClr val="FFC000"/>
                </a:gs>
                <a:gs pos="100000">
                  <a:srgbClr val="FF0000"/>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840" b="0" dirty="0">
                <a:solidFill>
                  <a:prstClr val="white"/>
                </a:solidFill>
                <a:latin typeface="Calibri"/>
              </a:endParaRPr>
            </a:p>
          </p:txBody>
        </p:sp>
        <p:sp>
          <p:nvSpPr>
            <p:cNvPr id="47" name="Oval 46">
              <a:extLst>
                <a:ext uri="{FF2B5EF4-FFF2-40B4-BE49-F238E27FC236}">
                  <a16:creationId xmlns:a16="http://schemas.microsoft.com/office/drawing/2014/main" id="{603C42A2-C612-6B30-8B32-7E98BCD5F566}"/>
                </a:ext>
              </a:extLst>
            </p:cNvPr>
            <p:cNvSpPr/>
            <p:nvPr/>
          </p:nvSpPr>
          <p:spPr>
            <a:xfrm>
              <a:off x="4183035" y="2461169"/>
              <a:ext cx="3034413" cy="2682007"/>
            </a:xfrm>
            <a:prstGeom prst="ellipse">
              <a:avLst/>
            </a:prstGeom>
            <a:gradFill flip="none" rotWithShape="1">
              <a:gsLst>
                <a:gs pos="0">
                  <a:srgbClr val="00B050"/>
                </a:gs>
                <a:gs pos="50000">
                  <a:srgbClr val="FFC000"/>
                </a:gs>
                <a:gs pos="100000">
                  <a:srgbClr val="FF0000"/>
                </a:gs>
              </a:gsLst>
              <a:lin ang="189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GB" sz="840" b="0" dirty="0">
                <a:solidFill>
                  <a:prstClr val="white"/>
                </a:solidFill>
                <a:latin typeface="Calibri"/>
              </a:endParaRPr>
            </a:p>
          </p:txBody>
        </p:sp>
        <p:sp>
          <p:nvSpPr>
            <p:cNvPr id="48" name="TextBox 47">
              <a:extLst>
                <a:ext uri="{FF2B5EF4-FFF2-40B4-BE49-F238E27FC236}">
                  <a16:creationId xmlns:a16="http://schemas.microsoft.com/office/drawing/2014/main" id="{7000C4BB-4850-BAD2-E5A4-85A0EC58F318}"/>
                </a:ext>
              </a:extLst>
            </p:cNvPr>
            <p:cNvSpPr txBox="1"/>
            <p:nvPr/>
          </p:nvSpPr>
          <p:spPr>
            <a:xfrm>
              <a:off x="8173169" y="3687685"/>
              <a:ext cx="2390641" cy="745343"/>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IE" sz="640" dirty="0">
                  <a:solidFill>
                    <a:prstClr val="black"/>
                  </a:solidFill>
                  <a:effectLst>
                    <a:outerShdw blurRad="38100" dist="38100" dir="2700000" algn="tl">
                      <a:srgbClr val="000000">
                        <a:alpha val="43137"/>
                      </a:srgbClr>
                    </a:outerShdw>
                  </a:effectLst>
                  <a:latin typeface="Calibri"/>
                  <a:cs typeface="+mn-cs"/>
                </a:rPr>
                <a:t>COMPLEXITY</a:t>
              </a:r>
              <a:endParaRPr lang="en-GB" sz="640" dirty="0">
                <a:solidFill>
                  <a:prstClr val="black"/>
                </a:solidFill>
                <a:effectLst>
                  <a:outerShdw blurRad="38100" dist="38100" dir="2700000" algn="tl">
                    <a:srgbClr val="000000">
                      <a:alpha val="43137"/>
                    </a:srgbClr>
                  </a:outerShdw>
                </a:effectLst>
                <a:latin typeface="Calibri"/>
                <a:cs typeface="+mn-cs"/>
              </a:endParaRPr>
            </a:p>
          </p:txBody>
        </p:sp>
        <p:sp>
          <p:nvSpPr>
            <p:cNvPr id="49" name="Flowchart: Decision 11">
              <a:extLst>
                <a:ext uri="{FF2B5EF4-FFF2-40B4-BE49-F238E27FC236}">
                  <a16:creationId xmlns:a16="http://schemas.microsoft.com/office/drawing/2014/main" id="{FF24AB49-090D-3719-0D72-E2B874F8E6F6}"/>
                </a:ext>
              </a:extLst>
            </p:cNvPr>
            <p:cNvSpPr/>
            <p:nvPr/>
          </p:nvSpPr>
          <p:spPr>
            <a:xfrm>
              <a:off x="5364660" y="1405997"/>
              <a:ext cx="3579338" cy="2965398"/>
            </a:xfrm>
            <a:prstGeom prst="flowChartDecision">
              <a:avLst/>
            </a:prstGeom>
            <a:solidFill>
              <a:srgbClr val="FF0000"/>
            </a:solidFill>
            <a:ln>
              <a:solidFill>
                <a:srgbClr val="7030A0"/>
              </a:solidFill>
            </a:ln>
            <a:effectLst>
              <a:glow rad="228600">
                <a:srgbClr val="7030A0">
                  <a:alpha val="40000"/>
                </a:srgbClr>
              </a:glow>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r>
                <a:rPr lang="en-IE" sz="560" dirty="0">
                  <a:solidFill>
                    <a:prstClr val="white"/>
                  </a:solidFill>
                  <a:effectLst>
                    <a:outerShdw blurRad="38100" dist="38100" dir="2700000" algn="tl">
                      <a:srgbClr val="000000">
                        <a:alpha val="43137"/>
                      </a:srgbClr>
                    </a:outerShdw>
                  </a:effectLst>
                  <a:latin typeface="Calibri"/>
                </a:rPr>
                <a:t>HIGH FORMALITY</a:t>
              </a:r>
            </a:p>
            <a:p>
              <a:pPr algn="ctr" defTabSz="365760" fontAlgn="auto" hangingPunct="1">
                <a:lnSpc>
                  <a:spcPct val="100000"/>
                </a:lnSpc>
                <a:spcBef>
                  <a:spcPts val="0"/>
                </a:spcBef>
                <a:spcAft>
                  <a:spcPts val="0"/>
                </a:spcAft>
                <a:buClrTx/>
                <a:buSzTx/>
              </a:pPr>
              <a:r>
                <a:rPr lang="en-IE" sz="560" i="1" dirty="0">
                  <a:solidFill>
                    <a:prstClr val="white"/>
                  </a:solidFill>
                  <a:effectLst>
                    <a:outerShdw blurRad="38100" dist="38100" dir="2700000" algn="tl">
                      <a:srgbClr val="000000">
                        <a:alpha val="43137"/>
                      </a:srgbClr>
                    </a:outerShdw>
                  </a:effectLst>
                  <a:latin typeface="Calibri"/>
                </a:rPr>
                <a:t>in RBDM</a:t>
              </a:r>
              <a:endParaRPr lang="en-GB" sz="640" i="1" dirty="0">
                <a:solidFill>
                  <a:prstClr val="white"/>
                </a:solidFill>
                <a:effectLst>
                  <a:outerShdw blurRad="38100" dist="38100" dir="2700000" algn="tl">
                    <a:srgbClr val="000000">
                      <a:alpha val="43137"/>
                    </a:srgbClr>
                  </a:outerShdw>
                </a:effectLst>
                <a:latin typeface="Calibri"/>
              </a:endParaRPr>
            </a:p>
          </p:txBody>
        </p:sp>
        <p:sp>
          <p:nvSpPr>
            <p:cNvPr id="50" name="TextBox 49">
              <a:extLst>
                <a:ext uri="{FF2B5EF4-FFF2-40B4-BE49-F238E27FC236}">
                  <a16:creationId xmlns:a16="http://schemas.microsoft.com/office/drawing/2014/main" id="{5FA083DE-E9C2-352B-A9E0-DBD5EEE68DAF}"/>
                </a:ext>
              </a:extLst>
            </p:cNvPr>
            <p:cNvSpPr txBox="1"/>
            <p:nvPr/>
          </p:nvSpPr>
          <p:spPr>
            <a:xfrm>
              <a:off x="4183035" y="3687685"/>
              <a:ext cx="2191615" cy="745343"/>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IE" sz="640" dirty="0">
                  <a:solidFill>
                    <a:prstClr val="black"/>
                  </a:solidFill>
                  <a:effectLst>
                    <a:outerShdw blurRad="38100" dist="38100" dir="2700000" algn="tl">
                      <a:srgbClr val="000000">
                        <a:alpha val="43137"/>
                      </a:srgbClr>
                    </a:outerShdw>
                  </a:effectLst>
                  <a:latin typeface="Calibri"/>
                  <a:cs typeface="+mn-cs"/>
                </a:rPr>
                <a:t>UNCERTAINTY</a:t>
              </a:r>
              <a:endParaRPr lang="en-GB" sz="640" dirty="0">
                <a:solidFill>
                  <a:prstClr val="black"/>
                </a:solidFill>
                <a:effectLst>
                  <a:outerShdw blurRad="38100" dist="38100" dir="2700000" algn="tl">
                    <a:srgbClr val="000000">
                      <a:alpha val="43137"/>
                    </a:srgbClr>
                  </a:outerShdw>
                </a:effectLst>
                <a:latin typeface="Calibri"/>
                <a:cs typeface="+mn-cs"/>
              </a:endParaRPr>
            </a:p>
          </p:txBody>
        </p:sp>
      </p:grpSp>
      <p:sp>
        <p:nvSpPr>
          <p:cNvPr id="52" name="Speech Bubble: Oval 51">
            <a:extLst>
              <a:ext uri="{FF2B5EF4-FFF2-40B4-BE49-F238E27FC236}">
                <a16:creationId xmlns:a16="http://schemas.microsoft.com/office/drawing/2014/main" id="{BAB19B45-58D4-F4F5-8FC8-6839B9A1BC67}"/>
              </a:ext>
            </a:extLst>
          </p:cNvPr>
          <p:cNvSpPr/>
          <p:nvPr/>
        </p:nvSpPr>
        <p:spPr>
          <a:xfrm>
            <a:off x="8819610" y="5927378"/>
            <a:ext cx="737710" cy="415726"/>
          </a:xfrm>
          <a:prstGeom prst="wedgeEllipseCallout">
            <a:avLst>
              <a:gd name="adj1" fmla="val -53668"/>
              <a:gd name="adj2" fmla="val 4779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r>
              <a:rPr lang="en-IE" sz="960" i="1" dirty="0">
                <a:solidFill>
                  <a:srgbClr val="004B6C"/>
                </a:solidFill>
                <a:effectLst>
                  <a:outerShdw blurRad="38100" dist="38100" dir="2700000" algn="tl">
                    <a:srgbClr val="000000">
                      <a:alpha val="43137"/>
                    </a:srgbClr>
                  </a:outerShdw>
                </a:effectLst>
                <a:latin typeface="Calibri"/>
              </a:rPr>
              <a:t>HOW?</a:t>
            </a:r>
            <a:endParaRPr lang="en-GB" sz="960" i="1" dirty="0">
              <a:solidFill>
                <a:srgbClr val="004B6C"/>
              </a:solidFill>
              <a:effectLst>
                <a:outerShdw blurRad="38100" dist="38100" dir="2700000" algn="tl">
                  <a:srgbClr val="000000">
                    <a:alpha val="43137"/>
                  </a:srgbClr>
                </a:outerShdw>
              </a:effectLst>
              <a:latin typeface="Calibri"/>
            </a:endParaRPr>
          </a:p>
        </p:txBody>
      </p:sp>
      <p:grpSp>
        <p:nvGrpSpPr>
          <p:cNvPr id="53" name="Group 52">
            <a:extLst>
              <a:ext uri="{FF2B5EF4-FFF2-40B4-BE49-F238E27FC236}">
                <a16:creationId xmlns:a16="http://schemas.microsoft.com/office/drawing/2014/main" id="{482FA882-AEB2-473D-8A38-E051A1AE9191}"/>
              </a:ext>
            </a:extLst>
          </p:cNvPr>
          <p:cNvGrpSpPr/>
          <p:nvPr/>
        </p:nvGrpSpPr>
        <p:grpSpPr>
          <a:xfrm>
            <a:off x="6281610" y="2146416"/>
            <a:ext cx="1166996" cy="1869723"/>
            <a:chOff x="2343151" y="901613"/>
            <a:chExt cx="1458745" cy="2337154"/>
          </a:xfrm>
        </p:grpSpPr>
        <p:grpSp>
          <p:nvGrpSpPr>
            <p:cNvPr id="54" name="Group 53">
              <a:extLst>
                <a:ext uri="{FF2B5EF4-FFF2-40B4-BE49-F238E27FC236}">
                  <a16:creationId xmlns:a16="http://schemas.microsoft.com/office/drawing/2014/main" id="{C0DD8415-879B-A2D1-0BF1-C49EEC0AD76B}"/>
                </a:ext>
              </a:extLst>
            </p:cNvPr>
            <p:cNvGrpSpPr/>
            <p:nvPr/>
          </p:nvGrpSpPr>
          <p:grpSpPr>
            <a:xfrm>
              <a:off x="2343151" y="901613"/>
              <a:ext cx="1458745" cy="2337154"/>
              <a:chOff x="5171380" y="1285934"/>
              <a:chExt cx="1966773" cy="4415790"/>
            </a:xfrm>
          </p:grpSpPr>
          <p:grpSp>
            <p:nvGrpSpPr>
              <p:cNvPr id="59" name="Group 58">
                <a:extLst>
                  <a:ext uri="{FF2B5EF4-FFF2-40B4-BE49-F238E27FC236}">
                    <a16:creationId xmlns:a16="http://schemas.microsoft.com/office/drawing/2014/main" id="{561C2C89-D6BD-E088-3A00-2972CE2D0B56}"/>
                  </a:ext>
                </a:extLst>
              </p:cNvPr>
              <p:cNvGrpSpPr/>
              <p:nvPr/>
            </p:nvGrpSpPr>
            <p:grpSpPr>
              <a:xfrm>
                <a:off x="5171380" y="1285934"/>
                <a:ext cx="1966773" cy="4415790"/>
                <a:chOff x="5169791" y="1285933"/>
                <a:chExt cx="1966773" cy="4415790"/>
              </a:xfrm>
            </p:grpSpPr>
            <p:sp>
              <p:nvSpPr>
                <p:cNvPr id="61" name="Oval 60">
                  <a:extLst>
                    <a:ext uri="{FF2B5EF4-FFF2-40B4-BE49-F238E27FC236}">
                      <a16:creationId xmlns:a16="http://schemas.microsoft.com/office/drawing/2014/main" id="{3142C866-482C-CFEC-CD45-62E63642ECF8}"/>
                    </a:ext>
                  </a:extLst>
                </p:cNvPr>
                <p:cNvSpPr/>
                <p:nvPr/>
              </p:nvSpPr>
              <p:spPr>
                <a:xfrm flipV="1">
                  <a:off x="5169791" y="5403664"/>
                  <a:ext cx="1966773" cy="298059"/>
                </a:xfrm>
                <a:prstGeom prst="ellipse">
                  <a:avLst/>
                </a:prstGeom>
                <a:gradFill flip="none" rotWithShape="1">
                  <a:gsLst>
                    <a:gs pos="0">
                      <a:schemeClr val="tx1">
                        <a:lumMod val="75000"/>
                        <a:lumOff val="25000"/>
                      </a:schemeClr>
                    </a:gs>
                    <a:gs pos="100000">
                      <a:schemeClr val="tx1">
                        <a:lumMod val="50000"/>
                        <a:lumOff val="50000"/>
                        <a:alpha val="0"/>
                      </a:schemeClr>
                    </a:gs>
                  </a:gsLst>
                  <a:path path="shape">
                    <a:fillToRect l="50000" t="50000" r="50000" b="50000"/>
                  </a:path>
                  <a:tileRect/>
                </a:gradFill>
                <a:ln w="25400" cap="flat" cmpd="sng" algn="ctr">
                  <a:noFill/>
                  <a:prstDash val="solid"/>
                </a:ln>
                <a:effectLst/>
              </p:spPr>
              <p:txBody>
                <a:bodyPr rtlCol="0" anchor="ct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algn="ctr" defTabSz="731520" fontAlgn="auto">
                    <a:lnSpc>
                      <a:spcPct val="100000"/>
                    </a:lnSpc>
                    <a:spcBef>
                      <a:spcPts val="0"/>
                    </a:spcBef>
                    <a:spcAft>
                      <a:spcPts val="0"/>
                    </a:spcAft>
                    <a:buClrTx/>
                    <a:buSzTx/>
                    <a:defRPr/>
                  </a:pPr>
                  <a:endParaRPr lang="en-US" sz="880" b="0" kern="0" dirty="0">
                    <a:solidFill>
                      <a:sysClr val="window" lastClr="FFFFFF"/>
                    </a:solidFill>
                    <a:latin typeface="Calibri"/>
                  </a:endParaRPr>
                </a:p>
              </p:txBody>
            </p:sp>
            <p:sp>
              <p:nvSpPr>
                <p:cNvPr id="62" name="Rounded Rectangle 50">
                  <a:extLst>
                    <a:ext uri="{FF2B5EF4-FFF2-40B4-BE49-F238E27FC236}">
                      <a16:creationId xmlns:a16="http://schemas.microsoft.com/office/drawing/2014/main" id="{D8EED1D7-9C2D-748B-28CF-94F3BD80A771}"/>
                    </a:ext>
                  </a:extLst>
                </p:cNvPr>
                <p:cNvSpPr/>
                <p:nvPr/>
              </p:nvSpPr>
              <p:spPr>
                <a:xfrm>
                  <a:off x="5524352" y="1285933"/>
                  <a:ext cx="1343898" cy="4223480"/>
                </a:xfrm>
                <a:prstGeom prst="roundRect">
                  <a:avLst/>
                </a:prstGeom>
                <a:gradFill flip="none" rotWithShape="1">
                  <a:gsLst>
                    <a:gs pos="0">
                      <a:schemeClr val="bg1">
                        <a:lumMod val="75000"/>
                      </a:schemeClr>
                    </a:gs>
                    <a:gs pos="100000">
                      <a:schemeClr val="bg1">
                        <a:lumMod val="95000"/>
                        <a:alpha val="80000"/>
                      </a:scheme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sp>
              <p:nvSpPr>
                <p:cNvPr id="63" name="Oval 62">
                  <a:extLst>
                    <a:ext uri="{FF2B5EF4-FFF2-40B4-BE49-F238E27FC236}">
                      <a16:creationId xmlns:a16="http://schemas.microsoft.com/office/drawing/2014/main" id="{25420076-DE7F-86D0-526F-188628789BD4}"/>
                    </a:ext>
                  </a:extLst>
                </p:cNvPr>
                <p:cNvSpPr/>
                <p:nvPr/>
              </p:nvSpPr>
              <p:spPr>
                <a:xfrm>
                  <a:off x="5842626" y="1506759"/>
                  <a:ext cx="779363" cy="830587"/>
                </a:xfrm>
                <a:prstGeom prst="ellipse">
                  <a:avLst/>
                </a:prstGeom>
                <a:solidFill>
                  <a:srgbClr val="004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880" b="0" dirty="0">
                    <a:solidFill>
                      <a:prstClr val="white"/>
                    </a:solidFill>
                    <a:latin typeface="Calibri"/>
                  </a:endParaRPr>
                </a:p>
              </p:txBody>
            </p:sp>
          </p:grpSp>
          <p:sp>
            <p:nvSpPr>
              <p:cNvPr id="60" name="TextBox 59">
                <a:extLst>
                  <a:ext uri="{FF2B5EF4-FFF2-40B4-BE49-F238E27FC236}">
                    <a16:creationId xmlns:a16="http://schemas.microsoft.com/office/drawing/2014/main" id="{01E21379-60E3-BE32-D03E-72A0930B1A48}"/>
                  </a:ext>
                </a:extLst>
              </p:cNvPr>
              <p:cNvSpPr txBox="1"/>
              <p:nvPr/>
            </p:nvSpPr>
            <p:spPr>
              <a:xfrm flipH="1">
                <a:off x="5484775" y="4990173"/>
                <a:ext cx="1478464" cy="523358"/>
              </a:xfrm>
              <a:prstGeom prst="rect">
                <a:avLst/>
              </a:prstGeom>
              <a:noFill/>
            </p:spPr>
            <p:txBody>
              <a:bodyPr wrap="square" rtlCol="0">
                <a:spAutoFit/>
              </a:bodyPr>
              <a:lstStyle/>
              <a:p>
                <a:pPr algn="ctr" defTabSz="365760" fontAlgn="auto" hangingPunct="1">
                  <a:lnSpc>
                    <a:spcPct val="100000"/>
                  </a:lnSpc>
                  <a:spcBef>
                    <a:spcPts val="0"/>
                  </a:spcBef>
                  <a:spcAft>
                    <a:spcPts val="0"/>
                  </a:spcAft>
                  <a:buClrTx/>
                  <a:buSzTx/>
                </a:pPr>
                <a:r>
                  <a:rPr lang="en-US" sz="840" dirty="0">
                    <a:solidFill>
                      <a:srgbClr val="004C6C"/>
                    </a:solidFill>
                    <a:latin typeface="Arial" panose="020B0604020202020204" pitchFamily="34" charset="0"/>
                    <a:cs typeface="Arial" panose="020B0604020202020204" pitchFamily="34" charset="0"/>
                  </a:rPr>
                  <a:t>Complexity</a:t>
                </a:r>
              </a:p>
            </p:txBody>
          </p:sp>
        </p:grpSp>
        <p:sp>
          <p:nvSpPr>
            <p:cNvPr id="55" name="Rectangle 54">
              <a:extLst>
                <a:ext uri="{FF2B5EF4-FFF2-40B4-BE49-F238E27FC236}">
                  <a16:creationId xmlns:a16="http://schemas.microsoft.com/office/drawing/2014/main" id="{4AADF4DB-AF3F-5BAB-608C-61E67B535BDF}"/>
                </a:ext>
              </a:extLst>
            </p:cNvPr>
            <p:cNvSpPr/>
            <p:nvPr/>
          </p:nvSpPr>
          <p:spPr>
            <a:xfrm>
              <a:off x="3015517" y="1614184"/>
              <a:ext cx="218188" cy="1133986"/>
            </a:xfrm>
            <a:prstGeom prst="rect">
              <a:avLst/>
            </a:prstGeom>
            <a:gradFill>
              <a:gsLst>
                <a:gs pos="0">
                  <a:srgbClr val="FF0000"/>
                </a:gs>
                <a:gs pos="50000">
                  <a:srgbClr val="FFFF00"/>
                </a:gs>
                <a:gs pos="100000">
                  <a:srgbClr val="00B050"/>
                </a:gs>
              </a:gsLst>
              <a:lin ang="5400000" scaled="1"/>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56" name="TextBox 55">
              <a:extLst>
                <a:ext uri="{FF2B5EF4-FFF2-40B4-BE49-F238E27FC236}">
                  <a16:creationId xmlns:a16="http://schemas.microsoft.com/office/drawing/2014/main" id="{8DE47FAA-0B4F-8196-572D-8DE7EBD0B30C}"/>
                </a:ext>
              </a:extLst>
            </p:cNvPr>
            <p:cNvSpPr txBox="1"/>
            <p:nvPr/>
          </p:nvSpPr>
          <p:spPr>
            <a:xfrm flipH="1">
              <a:off x="3202464" y="1548882"/>
              <a:ext cx="487503"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High</a:t>
              </a:r>
            </a:p>
          </p:txBody>
        </p:sp>
        <p:sp>
          <p:nvSpPr>
            <p:cNvPr id="57" name="Triangle 27">
              <a:extLst>
                <a:ext uri="{FF2B5EF4-FFF2-40B4-BE49-F238E27FC236}">
                  <a16:creationId xmlns:a16="http://schemas.microsoft.com/office/drawing/2014/main" id="{47FA2A30-03A3-F249-609E-4DAF6A7A7FDE}"/>
                </a:ext>
              </a:extLst>
            </p:cNvPr>
            <p:cNvSpPr/>
            <p:nvPr/>
          </p:nvSpPr>
          <p:spPr>
            <a:xfrm rot="5400000">
              <a:off x="2817149" y="1791104"/>
              <a:ext cx="140308" cy="180329"/>
            </a:xfrm>
            <a:prstGeom prst="triangle">
              <a:avLst/>
            </a:prstGeom>
            <a:solidFill>
              <a:srgbClr val="004B6C"/>
            </a:solidFill>
            <a:ln>
              <a:solidFill>
                <a:srgbClr val="004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65760" fontAlgn="auto" hangingPunct="1">
                <a:lnSpc>
                  <a:spcPct val="100000"/>
                </a:lnSpc>
                <a:spcBef>
                  <a:spcPts val="0"/>
                </a:spcBef>
                <a:spcAft>
                  <a:spcPts val="0"/>
                </a:spcAft>
                <a:buClrTx/>
                <a:buSzTx/>
              </a:pPr>
              <a:endParaRPr lang="en-US" sz="960" b="0" dirty="0">
                <a:solidFill>
                  <a:prstClr val="white"/>
                </a:solidFill>
                <a:latin typeface="Calibri"/>
              </a:endParaRPr>
            </a:p>
          </p:txBody>
        </p:sp>
        <p:sp>
          <p:nvSpPr>
            <p:cNvPr id="58" name="TextBox 57">
              <a:extLst>
                <a:ext uri="{FF2B5EF4-FFF2-40B4-BE49-F238E27FC236}">
                  <a16:creationId xmlns:a16="http://schemas.microsoft.com/office/drawing/2014/main" id="{4D0E2789-3201-68B8-1C99-BE355784BF80}"/>
                </a:ext>
              </a:extLst>
            </p:cNvPr>
            <p:cNvSpPr txBox="1"/>
            <p:nvPr/>
          </p:nvSpPr>
          <p:spPr>
            <a:xfrm flipH="1">
              <a:off x="3208695" y="2581251"/>
              <a:ext cx="437403" cy="238526"/>
            </a:xfrm>
            <a:prstGeom prst="rect">
              <a:avLst/>
            </a:prstGeom>
            <a:noFill/>
          </p:spPr>
          <p:txBody>
            <a:bodyPr wrap="square" rtlCol="0">
              <a:spAutoFit/>
            </a:bodyPr>
            <a:lstStyle/>
            <a:p>
              <a:pPr defTabSz="365760" fontAlgn="auto" hangingPunct="1">
                <a:lnSpc>
                  <a:spcPct val="100000"/>
                </a:lnSpc>
                <a:spcBef>
                  <a:spcPts val="0"/>
                </a:spcBef>
                <a:spcAft>
                  <a:spcPts val="0"/>
                </a:spcAft>
                <a:buClrTx/>
                <a:buSzTx/>
              </a:pPr>
              <a:r>
                <a:rPr lang="en-US" sz="640" dirty="0">
                  <a:solidFill>
                    <a:prstClr val="black">
                      <a:lumMod val="75000"/>
                      <a:lumOff val="25000"/>
                    </a:prstClr>
                  </a:solidFill>
                  <a:latin typeface="Arial" panose="020B0604020202020204" pitchFamily="34" charset="0"/>
                  <a:cs typeface="Arial" panose="020B0604020202020204" pitchFamily="34" charset="0"/>
                </a:rPr>
                <a:t>Low</a:t>
              </a:r>
            </a:p>
          </p:txBody>
        </p:sp>
      </p:grpSp>
      <p:pic>
        <p:nvPicPr>
          <p:cNvPr id="64" name="Graphic 63" descr="Question mark with solid fill">
            <a:extLst>
              <a:ext uri="{FF2B5EF4-FFF2-40B4-BE49-F238E27FC236}">
                <a16:creationId xmlns:a16="http://schemas.microsoft.com/office/drawing/2014/main" id="{048D5D74-6383-80DB-E932-EC775E3EC5D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43603" y="2277262"/>
            <a:ext cx="413974" cy="313944"/>
          </a:xfrm>
          <a:prstGeom prst="rect">
            <a:avLst/>
          </a:prstGeom>
        </p:spPr>
      </p:pic>
      <p:sp>
        <p:nvSpPr>
          <p:cNvPr id="73" name="Title 1">
            <a:extLst>
              <a:ext uri="{FF2B5EF4-FFF2-40B4-BE49-F238E27FC236}">
                <a16:creationId xmlns:a16="http://schemas.microsoft.com/office/drawing/2014/main" id="{D1637DE9-7637-4213-7D76-3E1AF56CE59C}"/>
              </a:ext>
            </a:extLst>
          </p:cNvPr>
          <p:cNvSpPr>
            <a:spLocks noGrp="1"/>
          </p:cNvSpPr>
          <p:nvPr>
            <p:ph type="title"/>
          </p:nvPr>
        </p:nvSpPr>
        <p:spPr>
          <a:xfrm>
            <a:off x="3004592" y="425386"/>
            <a:ext cx="6552728" cy="790575"/>
          </a:xfrm>
        </p:spPr>
        <p:txBody>
          <a:bodyPr/>
          <a:lstStyle/>
          <a:p>
            <a:r>
              <a:rPr lang="da-DK" sz="2800" dirty="0"/>
              <a:t>How much formality should be applied to Risk-based Decision-making?</a:t>
            </a:r>
            <a:endParaRPr lang="en-GB" sz="2800" dirty="0"/>
          </a:p>
        </p:txBody>
      </p:sp>
      <p:sp>
        <p:nvSpPr>
          <p:cNvPr id="2" name="TextBox 1">
            <a:extLst>
              <a:ext uri="{FF2B5EF4-FFF2-40B4-BE49-F238E27FC236}">
                <a16:creationId xmlns:a16="http://schemas.microsoft.com/office/drawing/2014/main" id="{1DA2DB74-072C-D15A-AE60-3A669862907B}"/>
              </a:ext>
            </a:extLst>
          </p:cNvPr>
          <p:cNvSpPr txBox="1"/>
          <p:nvPr/>
        </p:nvSpPr>
        <p:spPr>
          <a:xfrm>
            <a:off x="8045152" y="2973244"/>
            <a:ext cx="1436143" cy="1569660"/>
          </a:xfrm>
          <a:prstGeom prst="rect">
            <a:avLst/>
          </a:prstGeom>
          <a:noFill/>
        </p:spPr>
        <p:txBody>
          <a:bodyPr wrap="square">
            <a:spAutoFit/>
          </a:bodyPr>
          <a:lstStyle/>
          <a:p>
            <a:pPr defTabSz="365760" fontAlgn="auto" hangingPunct="1">
              <a:lnSpc>
                <a:spcPct val="100000"/>
              </a:lnSpc>
              <a:spcBef>
                <a:spcPts val="0"/>
              </a:spcBef>
              <a:spcAft>
                <a:spcPts val="0"/>
              </a:spcAft>
              <a:buClrTx/>
              <a:buSzTx/>
            </a:pPr>
            <a:r>
              <a:rPr lang="en-GB" sz="1200" i="1" dirty="0">
                <a:solidFill>
                  <a:schemeClr val="tx1"/>
                </a:solidFill>
                <a:latin typeface="Calibri"/>
                <a:cs typeface="+mn-cs"/>
              </a:rPr>
              <a:t>* Note: </a:t>
            </a:r>
            <a:r>
              <a:rPr lang="en-GB" sz="1200" b="0" i="1" dirty="0">
                <a:solidFill>
                  <a:schemeClr val="tx1"/>
                </a:solidFill>
                <a:latin typeface="Calibri"/>
                <a:cs typeface="+mn-cs"/>
              </a:rPr>
              <a:t>These examples are provided for illustrative purposes only and should not be considered a definitive or exhaustive list.   </a:t>
            </a:r>
          </a:p>
        </p:txBody>
      </p:sp>
      <p:sp>
        <p:nvSpPr>
          <p:cNvPr id="3" name="TextBox 2">
            <a:extLst>
              <a:ext uri="{FF2B5EF4-FFF2-40B4-BE49-F238E27FC236}">
                <a16:creationId xmlns:a16="http://schemas.microsoft.com/office/drawing/2014/main" id="{4C222895-5FBD-0733-47B9-0C717284EF53}"/>
              </a:ext>
            </a:extLst>
          </p:cNvPr>
          <p:cNvSpPr txBox="1"/>
          <p:nvPr/>
        </p:nvSpPr>
        <p:spPr>
          <a:xfrm>
            <a:off x="48847" y="6782822"/>
            <a:ext cx="7364397" cy="392928"/>
          </a:xfrm>
          <a:prstGeom prst="rect">
            <a:avLst/>
          </a:prstGeom>
          <a:noFill/>
        </p:spPr>
        <p:txBody>
          <a:bodyPr wrap="square">
            <a:spAutoFit/>
          </a:bodyPr>
          <a:lstStyle/>
          <a:p>
            <a:r>
              <a:rPr lang="en-GB" sz="1050" b="0" i="1" dirty="0">
                <a:solidFill>
                  <a:schemeClr val="tx1"/>
                </a:solidFill>
                <a:latin typeface="Calibri"/>
                <a:cs typeface="+mn-cs"/>
              </a:rPr>
              <a:t>Ref. Mulholland, V., &amp; Greene, A. (2023) ‘Improving RBDM Effectiveness: Determining the Level of Formality’</a:t>
            </a:r>
            <a:r>
              <a:rPr lang="en-IE" sz="1050" b="0" i="1" dirty="0">
                <a:solidFill>
                  <a:schemeClr val="tx1"/>
                </a:solidFill>
                <a:latin typeface="Calibri"/>
                <a:cs typeface="+mn-cs"/>
              </a:rPr>
              <a:t> </a:t>
            </a:r>
            <a:r>
              <a:rPr lang="en-GB" sz="1050" b="0" i="1" dirty="0">
                <a:solidFill>
                  <a:schemeClr val="tx1"/>
                </a:solidFill>
                <a:latin typeface="Calibri"/>
                <a:cs typeface="+mn-cs"/>
              </a:rPr>
              <a:t>KENX Insight, Volume 3, Article 4</a:t>
            </a:r>
            <a:endParaRPr lang="en-IE" sz="1050" b="0" i="1" dirty="0">
              <a:solidFill>
                <a:schemeClr val="tx1"/>
              </a:solidFill>
              <a:latin typeface="Calibri"/>
              <a:cs typeface="+mn-cs"/>
            </a:endParaRPr>
          </a:p>
        </p:txBody>
      </p:sp>
      <p:cxnSp>
        <p:nvCxnSpPr>
          <p:cNvPr id="5" name="Straight Connector 4">
            <a:extLst>
              <a:ext uri="{FF2B5EF4-FFF2-40B4-BE49-F238E27FC236}">
                <a16:creationId xmlns:a16="http://schemas.microsoft.com/office/drawing/2014/main" id="{3FBA94E9-052E-9817-16DB-58BF83D3B225}"/>
              </a:ext>
            </a:extLst>
          </p:cNvPr>
          <p:cNvCxnSpPr>
            <a:cxnSpLocks/>
          </p:cNvCxnSpPr>
          <p:nvPr/>
        </p:nvCxnSpPr>
        <p:spPr>
          <a:xfrm flipV="1">
            <a:off x="6323864" y="6047704"/>
            <a:ext cx="0" cy="449447"/>
          </a:xfrm>
          <a:prstGeom prst="line">
            <a:avLst/>
          </a:prstGeom>
        </p:spPr>
        <p:style>
          <a:lnRef idx="3">
            <a:schemeClr val="accent6"/>
          </a:lnRef>
          <a:fillRef idx="0">
            <a:schemeClr val="accent6"/>
          </a:fillRef>
          <a:effectRef idx="2">
            <a:schemeClr val="accent6"/>
          </a:effectRef>
          <a:fontRef idx="minor">
            <a:schemeClr val="tx1"/>
          </a:fontRef>
        </p:style>
      </p:cxnSp>
      <p:pic>
        <p:nvPicPr>
          <p:cNvPr id="4" name="Picture 2" descr="55,195 Complexity Icon Illustrations &amp; Clip Art - iStock">
            <a:extLst>
              <a:ext uri="{FF2B5EF4-FFF2-40B4-BE49-F238E27FC236}">
                <a16:creationId xmlns:a16="http://schemas.microsoft.com/office/drawing/2014/main" id="{ED7FEFA3-6A6E-8C5D-2351-21A8B9222844}"/>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5719" b="93791" l="5065" r="93301">
                        <a14:foregroundMark x1="40033" y1="9314" x2="41013" y2="49673"/>
                        <a14:foregroundMark x1="28105" y1="88399" x2="26961" y2="78595"/>
                        <a14:foregroundMark x1="26961" y1="78595" x2="27941" y2="72876"/>
                        <a14:foregroundMark x1="9477" y1="68137" x2="34314" y2="68464"/>
                        <a14:foregroundMark x1="34314" y1="68464" x2="43791" y2="67810"/>
                        <a14:foregroundMark x1="43791" y1="67810" x2="50654" y2="61111"/>
                        <a14:foregroundMark x1="50654" y1="61111" x2="49673" y2="54902"/>
                        <a14:foregroundMark x1="52451" y1="59150" x2="61928" y2="58660"/>
                        <a14:foregroundMark x1="61928" y1="58660" x2="67320" y2="58660"/>
                        <a14:foregroundMark x1="75490" y1="59477" x2="88072" y2="58824"/>
                        <a14:foregroundMark x1="8497" y1="27124" x2="27614" y2="26961"/>
                        <a14:foregroundMark x1="27614" y1="26961" x2="34967" y2="27124"/>
                        <a14:foregroundMark x1="44281" y1="27288" x2="50654" y2="34804"/>
                        <a14:foregroundMark x1="50654" y1="34804" x2="50327" y2="44935"/>
                        <a14:foregroundMark x1="60131" y1="10948" x2="59477" y2="30392"/>
                        <a14:foregroundMark x1="53431" y1="36601" x2="65850" y2="35131"/>
                        <a14:foregroundMark x1="65850" y1="35131" x2="86601" y2="36438"/>
                        <a14:foregroundMark x1="59967" y1="41830" x2="65033" y2="50000"/>
                        <a14:foregroundMark x1="65033" y1="50000" x2="73203" y2="55882"/>
                        <a14:foregroundMark x1="73203" y1="55882" x2="72059" y2="86601"/>
                        <a14:foregroundMark x1="71895" y1="93137" x2="71895" y2="93137"/>
                        <a14:foregroundMark x1="27778" y1="93791" x2="27778" y2="93791"/>
                        <a14:foregroundMark x1="5882" y1="67647" x2="5882" y2="67647"/>
                        <a14:foregroundMark x1="93301" y1="58824" x2="93301" y2="58824"/>
                        <a14:foregroundMark x1="40033" y1="5882" x2="40033" y2="5882"/>
                        <a14:foregroundMark x1="59477" y1="6046" x2="59477" y2="6046"/>
                        <a14:foregroundMark x1="5065" y1="26961" x2="5065" y2="26961"/>
                        <a14:foregroundMark x1="27288" y1="62092" x2="25980" y2="52451"/>
                        <a14:foregroundMark x1="25980" y1="52451" x2="35621" y2="50327"/>
                        <a14:foregroundMark x1="35621" y1="50327" x2="47059" y2="50817"/>
                        <a14:foregroundMark x1="47059" y1="50817" x2="56536" y2="50000"/>
                        <a14:foregroundMark x1="56536" y1="50000" x2="58824" y2="47222"/>
                      </a14:backgroundRemoval>
                    </a14:imgEffect>
                  </a14:imgLayer>
                </a14:imgProps>
              </a:ext>
              <a:ext uri="{28A0092B-C50C-407E-A947-70E740481C1C}">
                <a14:useLocalDpi xmlns:a14="http://schemas.microsoft.com/office/drawing/2010/main" val="0"/>
              </a:ext>
            </a:extLst>
          </a:blip>
          <a:srcRect/>
          <a:stretch>
            <a:fillRect/>
          </a:stretch>
        </p:blipFill>
        <p:spPr bwMode="auto">
          <a:xfrm>
            <a:off x="6707200" y="2246208"/>
            <a:ext cx="423820" cy="328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025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A8AD762B-A245-00FE-9BE9-846EA7667C89}"/>
              </a:ext>
            </a:extLst>
          </p:cNvPr>
          <p:cNvSpPr>
            <a:spLocks noGrp="1"/>
          </p:cNvSpPr>
          <p:nvPr>
            <p:ph type="title"/>
          </p:nvPr>
        </p:nvSpPr>
        <p:spPr>
          <a:xfrm>
            <a:off x="3076600" y="433840"/>
            <a:ext cx="6552728" cy="790575"/>
          </a:xfrm>
        </p:spPr>
        <p:txBody>
          <a:bodyPr/>
          <a:lstStyle/>
          <a:p>
            <a:r>
              <a:rPr lang="da-DK" sz="2800" dirty="0"/>
              <a:t>The role of Knowledge in                                                             Risk-based Decision-making</a:t>
            </a:r>
            <a:endParaRPr lang="en-GB" sz="2800" dirty="0"/>
          </a:p>
        </p:txBody>
      </p:sp>
      <p:sp>
        <p:nvSpPr>
          <p:cNvPr id="21" name="Content Placeholder 2">
            <a:extLst>
              <a:ext uri="{FF2B5EF4-FFF2-40B4-BE49-F238E27FC236}">
                <a16:creationId xmlns:a16="http://schemas.microsoft.com/office/drawing/2014/main" id="{F13FBB37-1C7D-C658-2532-4CA32F5668FD}"/>
              </a:ext>
            </a:extLst>
          </p:cNvPr>
          <p:cNvSpPr txBox="1">
            <a:spLocks/>
          </p:cNvSpPr>
          <p:nvPr/>
        </p:nvSpPr>
        <p:spPr bwMode="auto">
          <a:xfrm>
            <a:off x="193319" y="1342220"/>
            <a:ext cx="9361040" cy="4630760"/>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r>
              <a:rPr kumimoji="0" lang="en-GB" sz="1800" b="0" i="0" u="none" strike="noStrike" kern="1200" cap="none" spc="0" normalizeH="0" baseline="0" noProof="0" dirty="0">
                <a:ln>
                  <a:noFill/>
                </a:ln>
                <a:solidFill>
                  <a:srgbClr val="000000"/>
                </a:solidFill>
                <a:effectLst/>
                <a:uLnTx/>
                <a:uFillTx/>
                <a:latin typeface="Arial"/>
                <a:ea typeface="+mn-ea"/>
                <a:cs typeface="Lucida Sans Unicode"/>
              </a:rPr>
              <a:t>Decision-making </a:t>
            </a:r>
            <a:r>
              <a:rPr lang="en-GB" sz="1800" b="0" dirty="0">
                <a:solidFill>
                  <a:srgbClr val="000000"/>
                </a:solidFill>
                <a:latin typeface="Arial"/>
                <a:cs typeface="Lucida Sans Unicode"/>
              </a:rPr>
              <a:t>processes should consider the uncertainty in the knowledge-base to inform the quality risk management activity.</a:t>
            </a:r>
          </a:p>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r>
              <a:rPr lang="en-GB" sz="1800" b="0" dirty="0">
                <a:solidFill>
                  <a:srgbClr val="000000"/>
                </a:solidFill>
                <a:latin typeface="Arial"/>
                <a:cs typeface="Lucida Sans Unicode"/>
              </a:rPr>
              <a:t>Based on the level of </a:t>
            </a:r>
            <a:r>
              <a:rPr lang="en-GB" sz="1800" b="0" dirty="0">
                <a:latin typeface="Arial"/>
                <a:cs typeface="Lucida Sans Unicode"/>
              </a:rPr>
              <a:t>uncertainty that is present, the decision-making </a:t>
            </a:r>
            <a:r>
              <a:rPr lang="en-GB" sz="1800" b="0" dirty="0">
                <a:solidFill>
                  <a:srgbClr val="000000"/>
                </a:solidFill>
                <a:latin typeface="Arial"/>
                <a:cs typeface="Lucida Sans Unicode"/>
              </a:rPr>
              <a:t>process will apply an appropriate level of formality and structure.</a:t>
            </a:r>
          </a:p>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endParaRPr lang="en-GB" sz="1800" b="0" dirty="0">
              <a:solidFill>
                <a:srgbClr val="000000"/>
              </a:solidFill>
              <a:latin typeface="Arial"/>
              <a:cs typeface="Lucida Sans Unicode"/>
            </a:endParaRPr>
          </a:p>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endParaRPr lang="en-GB" sz="1800" b="0" dirty="0">
              <a:solidFill>
                <a:srgbClr val="000000"/>
              </a:solidFill>
              <a:latin typeface="Arial"/>
              <a:cs typeface="Lucida Sans Unicode"/>
            </a:endParaRPr>
          </a:p>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endParaRPr lang="en-GB" sz="1800" b="0" dirty="0">
              <a:solidFill>
                <a:srgbClr val="000000"/>
              </a:solidFill>
              <a:latin typeface="Arial"/>
              <a:cs typeface="Lucida Sans Unicode"/>
            </a:endParaRPr>
          </a:p>
          <a:p>
            <a:pPr marL="273050" marR="0" lvl="0" indent="-273050" algn="l" defTabSz="449263" rtl="0" eaLnBrk="0" fontAlgn="base" latinLnBrk="0" hangingPunct="0">
              <a:lnSpc>
                <a:spcPct val="93000"/>
              </a:lnSpc>
              <a:spcBef>
                <a:spcPct val="50000"/>
              </a:spcBef>
              <a:spcAft>
                <a:spcPct val="0"/>
              </a:spcAft>
              <a:buClr>
                <a:srgbClr val="0093D0"/>
              </a:buClr>
              <a:buSzPct val="120000"/>
              <a:buFont typeface="Times New Roman" pitchFamily="18" charset="0"/>
              <a:buChar char="•"/>
              <a:tabLst/>
              <a:defRPr/>
            </a:pPr>
            <a:endParaRPr lang="en-GB" sz="1800" b="0" dirty="0">
              <a:solidFill>
                <a:srgbClr val="000000"/>
              </a:solidFill>
              <a:latin typeface="Arial"/>
              <a:cs typeface="Lucida Sans Unicode"/>
            </a:endParaRPr>
          </a:p>
        </p:txBody>
      </p:sp>
      <p:grpSp>
        <p:nvGrpSpPr>
          <p:cNvPr id="23" name="Group 22">
            <a:extLst>
              <a:ext uri="{FF2B5EF4-FFF2-40B4-BE49-F238E27FC236}">
                <a16:creationId xmlns:a16="http://schemas.microsoft.com/office/drawing/2014/main" id="{8CBE2CCB-2ECA-7A0D-4BFB-7F4E7A6EADC8}"/>
              </a:ext>
            </a:extLst>
          </p:cNvPr>
          <p:cNvGrpSpPr/>
          <p:nvPr/>
        </p:nvGrpSpPr>
        <p:grpSpPr>
          <a:xfrm>
            <a:off x="484312" y="2758732"/>
            <a:ext cx="8856984" cy="652988"/>
            <a:chOff x="2591034" y="164908"/>
            <a:chExt cx="8831923" cy="460534"/>
          </a:xfrm>
        </p:grpSpPr>
        <p:sp>
          <p:nvSpPr>
            <p:cNvPr id="24" name="Rectangle 23">
              <a:extLst>
                <a:ext uri="{FF2B5EF4-FFF2-40B4-BE49-F238E27FC236}">
                  <a16:creationId xmlns:a16="http://schemas.microsoft.com/office/drawing/2014/main" id="{565705DA-5DC8-F417-E8D2-E47E50FD4F1D}"/>
                </a:ext>
              </a:extLst>
            </p:cNvPr>
            <p:cNvSpPr/>
            <p:nvPr/>
          </p:nvSpPr>
          <p:spPr>
            <a:xfrm rot="16200000" flipH="1">
              <a:off x="6801460" y="-4037556"/>
              <a:ext cx="400109" cy="8811827"/>
            </a:xfrm>
            <a:prstGeom prst="rect">
              <a:avLst/>
            </a:prstGeom>
            <a:gradFill>
              <a:gsLst>
                <a:gs pos="60000">
                  <a:srgbClr val="FFC92C"/>
                </a:gs>
                <a:gs pos="0">
                  <a:srgbClr val="FF0000"/>
                </a:gs>
                <a:gs pos="40000">
                  <a:srgbClr val="FFC92C"/>
                </a:gs>
                <a:gs pos="100000">
                  <a:srgbClr val="00B05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US"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25" name="TextBox 24">
              <a:extLst>
                <a:ext uri="{FF2B5EF4-FFF2-40B4-BE49-F238E27FC236}">
                  <a16:creationId xmlns:a16="http://schemas.microsoft.com/office/drawing/2014/main" id="{8398F897-03F9-CB27-D764-4D24D8BC445F}"/>
                </a:ext>
              </a:extLst>
            </p:cNvPr>
            <p:cNvSpPr txBox="1"/>
            <p:nvPr/>
          </p:nvSpPr>
          <p:spPr>
            <a:xfrm>
              <a:off x="8897037" y="169603"/>
              <a:ext cx="2525920" cy="455839"/>
            </a:xfrm>
            <a:prstGeom prst="rect">
              <a:avLst/>
            </a:prstGeom>
            <a:noFill/>
          </p:spPr>
          <p:txBody>
            <a:bodyPr wrap="square" lIns="91440" tIns="45720" rIns="91440" bIns="45720" rtlCol="0" anchor="t">
              <a:spAutoFit/>
            </a:bodyPr>
            <a:lstStyle/>
            <a:p>
              <a:pPr marL="0" marR="0" lvl="0" indent="0" algn="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00" b="1" i="1" u="none" strike="noStrike" kern="1200" cap="none" spc="0" normalizeH="0" baseline="0" noProof="0" dirty="0">
                  <a:ln>
                    <a:noFill/>
                  </a:ln>
                  <a:effectLst/>
                  <a:uLnTx/>
                  <a:uFillTx/>
                  <a:latin typeface="Calibri"/>
                  <a:ea typeface="+mn-ea"/>
                  <a:cs typeface="Lucida Sans Unicode"/>
                </a:rPr>
                <a:t>Low Uncertainty</a:t>
              </a:r>
              <a:endParaRPr lang="en-IE" sz="1400" b="1" i="1" u="none" strike="noStrike" kern="1200" cap="none" spc="0" normalizeH="0" baseline="0" noProof="0" dirty="0">
                <a:ln>
                  <a:noFill/>
                </a:ln>
                <a:effectLst/>
                <a:uLnTx/>
                <a:uFillTx/>
                <a:latin typeface="Calibri"/>
                <a:cs typeface="Lucida Sans Unicode"/>
              </a:endParaRPr>
            </a:p>
            <a:p>
              <a:pPr algn="r" defTabSz="365760" fontAlgn="auto" hangingPunct="1">
                <a:lnSpc>
                  <a:spcPct val="100000"/>
                </a:lnSpc>
                <a:spcBef>
                  <a:spcPts val="0"/>
                </a:spcBef>
                <a:spcAft>
                  <a:spcPts val="0"/>
                </a:spcAft>
                <a:buClrTx/>
                <a:buSzTx/>
                <a:defRPr/>
              </a:pPr>
              <a:r>
                <a:rPr kumimoji="0" lang="en-IE" sz="1400" b="1" i="1" u="none" strike="noStrike" kern="1200" cap="none" spc="0" normalizeH="0" baseline="0" noProof="0" dirty="0">
                  <a:ln>
                    <a:noFill/>
                  </a:ln>
                  <a:effectLst/>
                  <a:uLnTx/>
                  <a:uFillTx/>
                  <a:latin typeface="Calibri"/>
                  <a:ea typeface="+mn-ea"/>
                  <a:cs typeface="Lucida Sans Unicode"/>
                </a:rPr>
                <a:t>Sufficient </a:t>
              </a:r>
              <a:r>
                <a:rPr lang="en-IE" sz="1400" i="1" dirty="0">
                  <a:latin typeface="Calibri"/>
                  <a:cs typeface="Lucida Sans Unicode"/>
                </a:rPr>
                <a:t>Relevant </a:t>
              </a:r>
              <a:r>
                <a:rPr kumimoji="0" lang="en-IE" sz="1400" b="1" i="1" u="none" strike="noStrike" kern="1200" cap="none" spc="0" normalizeH="0" baseline="0" noProof="0" dirty="0">
                  <a:ln>
                    <a:noFill/>
                  </a:ln>
                  <a:effectLst/>
                  <a:uLnTx/>
                  <a:uFillTx/>
                  <a:latin typeface="Calibri"/>
                  <a:ea typeface="+mn-ea"/>
                  <a:cs typeface="Lucida Sans Unicode"/>
                </a:rPr>
                <a:t>Knowledge</a:t>
              </a:r>
              <a:endParaRPr lang="en-IE" sz="1400" b="1" i="1" u="none" strike="noStrike" kern="1200" cap="none" spc="0" normalizeH="0" baseline="0" noProof="0" dirty="0">
                <a:ln>
                  <a:noFill/>
                </a:ln>
                <a:effectLst/>
                <a:uLnTx/>
                <a:uFillTx/>
                <a:latin typeface="Calibri"/>
                <a:cs typeface="Lucida Sans Unicode"/>
              </a:endParaRPr>
            </a:p>
            <a:p>
              <a:pPr marL="0" marR="0" lvl="0" indent="0" algn="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800" b="1" i="1"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26" name="TextBox 25">
              <a:extLst>
                <a:ext uri="{FF2B5EF4-FFF2-40B4-BE49-F238E27FC236}">
                  <a16:creationId xmlns:a16="http://schemas.microsoft.com/office/drawing/2014/main" id="{7B165EB1-BD41-D815-7E6E-F14F35D7D1DF}"/>
                </a:ext>
              </a:extLst>
            </p:cNvPr>
            <p:cNvSpPr txBox="1"/>
            <p:nvPr/>
          </p:nvSpPr>
          <p:spPr>
            <a:xfrm>
              <a:off x="2591034" y="164908"/>
              <a:ext cx="1670620" cy="455840"/>
            </a:xfrm>
            <a:prstGeom prst="rect">
              <a:avLst/>
            </a:prstGeom>
            <a:noFill/>
          </p:spPr>
          <p:txBody>
            <a:bodyPr wrap="square" lIns="91440" tIns="45720" rIns="91440" bIns="45720" rtlCol="0" anchor="t">
              <a:spAutoFit/>
            </a:bodyPr>
            <a:lstStyle/>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00" b="1" i="1" u="none" strike="noStrike" kern="1200" cap="none" spc="0" normalizeH="0" baseline="0" noProof="0" dirty="0">
                  <a:ln>
                    <a:noFill/>
                  </a:ln>
                  <a:effectLst/>
                  <a:uLnTx/>
                  <a:uFillTx/>
                  <a:latin typeface="Calibri"/>
                  <a:ea typeface="+mn-ea"/>
                  <a:cs typeface="Lucida Sans Unicode"/>
                </a:rPr>
                <a:t>High Uncertainty</a:t>
              </a:r>
              <a:endParaRPr lang="en-IE" sz="1400" b="1" i="1" u="none" strike="noStrike" kern="1200" cap="none" spc="0" normalizeH="0" baseline="0" noProof="0" dirty="0">
                <a:ln>
                  <a:noFill/>
                </a:ln>
                <a:effectLst/>
                <a:uLnTx/>
                <a:uFillTx/>
                <a:latin typeface="Calibri"/>
                <a:cs typeface="Lucida Sans Unicode"/>
              </a:endParaRPr>
            </a:p>
            <a:p>
              <a:pPr defTabSz="365760" fontAlgn="auto" hangingPunct="1">
                <a:lnSpc>
                  <a:spcPct val="100000"/>
                </a:lnSpc>
                <a:spcBef>
                  <a:spcPts val="0"/>
                </a:spcBef>
                <a:spcAft>
                  <a:spcPts val="0"/>
                </a:spcAft>
                <a:buClrTx/>
                <a:buSzTx/>
                <a:defRPr/>
              </a:pPr>
              <a:r>
                <a:rPr kumimoji="0" lang="en-IE" sz="1400" b="1" i="1" u="none" strike="noStrike" kern="1200" cap="none" spc="0" normalizeH="0" baseline="0" noProof="0" dirty="0">
                  <a:ln>
                    <a:noFill/>
                  </a:ln>
                  <a:effectLst/>
                  <a:uLnTx/>
                  <a:uFillTx/>
                  <a:latin typeface="Calibri"/>
                  <a:ea typeface="+mn-ea"/>
                  <a:cs typeface="Lucida Sans Unicode"/>
                </a:rPr>
                <a:t>Limited Knowledge</a:t>
              </a:r>
              <a:r>
                <a:rPr lang="en-IE" sz="1400" i="1" dirty="0">
                  <a:latin typeface="Calibri"/>
                  <a:cs typeface="Lucida Sans Unicode"/>
                </a:rPr>
                <a:t> </a:t>
              </a:r>
              <a:endParaRPr lang="en-IE" sz="1400" b="1" i="1" u="none" strike="noStrike" kern="1200" cap="none" spc="0" normalizeH="0" baseline="0" noProof="0" dirty="0">
                <a:ln>
                  <a:noFill/>
                </a:ln>
                <a:effectLst/>
                <a:uLnTx/>
                <a:uFillTx/>
                <a:latin typeface="Calibri"/>
                <a:cs typeface="Lucida Sans Unicode"/>
              </a:endParaRPr>
            </a:p>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800" b="1" i="1"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27" name="TextBox 26">
              <a:extLst>
                <a:ext uri="{FF2B5EF4-FFF2-40B4-BE49-F238E27FC236}">
                  <a16:creationId xmlns:a16="http://schemas.microsoft.com/office/drawing/2014/main" id="{12EEE534-8FA6-8762-381E-F3809DB3F241}"/>
                </a:ext>
              </a:extLst>
            </p:cNvPr>
            <p:cNvSpPr txBox="1"/>
            <p:nvPr/>
          </p:nvSpPr>
          <p:spPr>
            <a:xfrm>
              <a:off x="5598268" y="194222"/>
              <a:ext cx="2677522" cy="392415"/>
            </a:xfrm>
            <a:prstGeom prst="rect">
              <a:avLst/>
            </a:prstGeom>
            <a:noFill/>
          </p:spPr>
          <p:txBody>
            <a:bodyPr wrap="none" rtlCol="0">
              <a:spAutoFit/>
            </a:bodyPr>
            <a:lstStyle/>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srgbClr val="004C6C"/>
                  </a:solidFill>
                  <a:effectLst>
                    <a:outerShdw blurRad="38100" dist="38100" dir="2700000" algn="tl">
                      <a:srgbClr val="000000">
                        <a:alpha val="43137"/>
                      </a:srgbClr>
                    </a:outerShdw>
                  </a:effectLst>
                  <a:uLnTx/>
                  <a:uFillTx/>
                  <a:latin typeface="Calibri"/>
                  <a:ea typeface="+mn-ea"/>
                  <a:cs typeface="Lucida Sans Unicode"/>
                </a:rPr>
                <a:t>UNCERTAINTY CONTINUUM</a:t>
              </a:r>
              <a:endParaRPr kumimoji="0" lang="en-GB" sz="1440" b="1" i="0" u="none" strike="noStrike" kern="1200" cap="none" spc="0" normalizeH="0" baseline="0" noProof="0" dirty="0">
                <a:ln>
                  <a:noFill/>
                </a:ln>
                <a:solidFill>
                  <a:srgbClr val="004C6C"/>
                </a:solidFill>
                <a:effectLst>
                  <a:outerShdw blurRad="38100" dist="38100" dir="2700000" algn="tl">
                    <a:srgbClr val="000000">
                      <a:alpha val="43137"/>
                    </a:srgbClr>
                  </a:outerShdw>
                </a:effectLst>
                <a:uLnTx/>
                <a:uFillTx/>
                <a:latin typeface="Calibri"/>
                <a:ea typeface="+mn-ea"/>
                <a:cs typeface="Lucida Sans Unicode"/>
              </a:endParaRPr>
            </a:p>
          </p:txBody>
        </p:sp>
      </p:grpSp>
      <p:sp>
        <p:nvSpPr>
          <p:cNvPr id="28" name="Rounded Rectangle 30">
            <a:extLst>
              <a:ext uri="{FF2B5EF4-FFF2-40B4-BE49-F238E27FC236}">
                <a16:creationId xmlns:a16="http://schemas.microsoft.com/office/drawing/2014/main" id="{D2D0DD90-CB24-9905-3E3B-7EE450C04999}"/>
              </a:ext>
            </a:extLst>
          </p:cNvPr>
          <p:cNvSpPr/>
          <p:nvPr/>
        </p:nvSpPr>
        <p:spPr>
          <a:xfrm>
            <a:off x="2206582" y="3558080"/>
            <a:ext cx="5334514" cy="1107632"/>
          </a:xfrm>
          <a:prstGeom prst="rightArrow">
            <a:avLst/>
          </a:prstGeom>
          <a:solidFill>
            <a:srgbClr val="004C6C"/>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US" sz="1600" b="0" i="0" u="none" strike="noStrike" kern="1200" cap="none" spc="0" normalizeH="0" baseline="0" noProof="0" dirty="0">
                <a:ln>
                  <a:noFill/>
                </a:ln>
                <a:effectLst/>
                <a:uLnTx/>
                <a:uFillTx/>
                <a:latin typeface="Calibri"/>
                <a:ea typeface="+mn-ea"/>
                <a:cs typeface="Lucida Sans Unicode"/>
              </a:rPr>
              <a:t>Work to reduce uncertainty and gather more knowledge</a:t>
            </a:r>
            <a:endParaRPr lang="en-US" sz="1600" b="0" i="0" u="none" strike="noStrike" kern="1200" cap="none" spc="0" normalizeH="0" baseline="0" noProof="0" dirty="0">
              <a:ln>
                <a:noFill/>
              </a:ln>
              <a:effectLst/>
              <a:uLnTx/>
              <a:uFillTx/>
              <a:latin typeface="Calibri"/>
              <a:cs typeface="Lucida Sans Unicode"/>
            </a:endParaRPr>
          </a:p>
        </p:txBody>
      </p:sp>
      <p:sp>
        <p:nvSpPr>
          <p:cNvPr id="3" name="Content Placeholder 2">
            <a:extLst>
              <a:ext uri="{FF2B5EF4-FFF2-40B4-BE49-F238E27FC236}">
                <a16:creationId xmlns:a16="http://schemas.microsoft.com/office/drawing/2014/main" id="{F679371A-EC47-CEDC-2A2C-E034B9A63632}"/>
              </a:ext>
            </a:extLst>
          </p:cNvPr>
          <p:cNvSpPr>
            <a:spLocks noGrp="1"/>
          </p:cNvSpPr>
          <p:nvPr>
            <p:ph idx="1"/>
          </p:nvPr>
        </p:nvSpPr>
        <p:spPr>
          <a:xfrm>
            <a:off x="484312" y="4881737"/>
            <a:ext cx="8856984" cy="1080119"/>
          </a:xfrm>
          <a:ln w="38100">
            <a:solidFill>
              <a:srgbClr val="0070C0"/>
            </a:solidFill>
          </a:ln>
        </p:spPr>
        <p:txBody>
          <a:bodyPr>
            <a:noAutofit/>
          </a:bodyPr>
          <a:lstStyle/>
          <a:p>
            <a:endParaRPr lang="en-GB" sz="500" b="0" dirty="0"/>
          </a:p>
          <a:p>
            <a:pPr marL="0" indent="0" algn="ctr">
              <a:buNone/>
            </a:pPr>
            <a:r>
              <a:rPr lang="en-GB" sz="1800" b="0" dirty="0">
                <a:solidFill>
                  <a:srgbClr val="000000"/>
                </a:solidFill>
                <a:latin typeface="Arial"/>
                <a:cs typeface="Lucida Sans Unicode"/>
              </a:rPr>
              <a:t>Gaps in knowledge require more formal quality risk management approaches to         reduce uncertainty and support effective risk-based decision-making.</a:t>
            </a:r>
          </a:p>
        </p:txBody>
      </p:sp>
      <p:sp>
        <p:nvSpPr>
          <p:cNvPr id="2" name="TextBox 1">
            <a:extLst>
              <a:ext uri="{FF2B5EF4-FFF2-40B4-BE49-F238E27FC236}">
                <a16:creationId xmlns:a16="http://schemas.microsoft.com/office/drawing/2014/main" id="{F43E1001-F98B-C3F4-F2AE-B03AC028E159}"/>
              </a:ext>
            </a:extLst>
          </p:cNvPr>
          <p:cNvSpPr txBox="1"/>
          <p:nvPr/>
        </p:nvSpPr>
        <p:spPr>
          <a:xfrm>
            <a:off x="53134" y="6756486"/>
            <a:ext cx="8053249" cy="249748"/>
          </a:xfrm>
          <a:prstGeom prst="rect">
            <a:avLst/>
          </a:prstGeom>
          <a:noFill/>
        </p:spPr>
        <p:txBody>
          <a:bodyPr wrap="square">
            <a:spAutoFit/>
          </a:bodyPr>
          <a:lstStyle/>
          <a:p>
            <a:r>
              <a:rPr lang="en-GB" sz="1050" b="0" i="1" dirty="0">
                <a:solidFill>
                  <a:schemeClr val="tx1"/>
                </a:solidFill>
                <a:latin typeface="Calibri"/>
                <a:cs typeface="+mn-cs"/>
              </a:rPr>
              <a:t>Ref. Mulholland, V., &amp; Greene, A, Lipa M. (2023). ‘Improving RBDM Effectiveness: Addressing </a:t>
            </a:r>
            <a:r>
              <a:rPr lang="en-GB" sz="1050" b="0" i="1" dirty="0" err="1">
                <a:solidFill>
                  <a:schemeClr val="tx1"/>
                </a:solidFill>
                <a:latin typeface="Calibri"/>
                <a:cs typeface="+mn-cs"/>
              </a:rPr>
              <a:t>Uncertainty’KENX</a:t>
            </a:r>
            <a:r>
              <a:rPr lang="en-GB" sz="1050" b="0" i="1" dirty="0">
                <a:solidFill>
                  <a:schemeClr val="tx1"/>
                </a:solidFill>
                <a:latin typeface="Calibri"/>
                <a:cs typeface="+mn-cs"/>
              </a:rPr>
              <a:t> Insight, Volume 3, Article 5</a:t>
            </a:r>
            <a:endParaRPr lang="en-IE" sz="1050" b="0" i="1" dirty="0">
              <a:solidFill>
                <a:schemeClr val="tx1"/>
              </a:solidFill>
              <a:latin typeface="Calibri"/>
              <a:cs typeface="+mn-cs"/>
            </a:endParaRPr>
          </a:p>
        </p:txBody>
      </p:sp>
    </p:spTree>
    <p:extLst>
      <p:ext uri="{BB962C8B-B14F-4D97-AF65-F5344CB8AC3E}">
        <p14:creationId xmlns:p14="http://schemas.microsoft.com/office/powerpoint/2010/main" val="3108930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21720" y="322569"/>
            <a:ext cx="8047768" cy="886358"/>
          </a:xfrm>
        </p:spPr>
        <p:txBody>
          <a:bodyPr/>
          <a:lstStyle/>
          <a:p>
            <a:r>
              <a:rPr lang="da-DK" sz="2400" dirty="0"/>
              <a:t>Knowledge in Risk-based Decision-making...</a:t>
            </a:r>
            <a:br>
              <a:rPr lang="da-DK" sz="2400" dirty="0"/>
            </a:br>
            <a:r>
              <a:rPr lang="da-DK" sz="2200" dirty="0"/>
              <a:t>Consider this </a:t>
            </a:r>
            <a:r>
              <a:rPr kumimoji="1" lang="en-US" altLang="ja-JP" sz="2200" i="1" dirty="0"/>
              <a:t>Risk-Knowledge Infinity Cycle </a:t>
            </a:r>
            <a:r>
              <a:rPr kumimoji="1" lang="en-US" altLang="ja-JP" sz="2200" dirty="0"/>
              <a:t>Framework</a:t>
            </a:r>
            <a:endParaRPr kumimoji="1" lang="ja-JP" altLang="en-US" sz="2200" dirty="0"/>
          </a:p>
        </p:txBody>
      </p:sp>
      <p:sp>
        <p:nvSpPr>
          <p:cNvPr id="8" name="Rectangle 2">
            <a:extLst>
              <a:ext uri="{FF2B5EF4-FFF2-40B4-BE49-F238E27FC236}">
                <a16:creationId xmlns:a16="http://schemas.microsoft.com/office/drawing/2014/main" id="{561BEBC6-CB80-461C-9F15-F6C73C66828D}"/>
              </a:ext>
            </a:extLst>
          </p:cNvPr>
          <p:cNvSpPr txBox="1">
            <a:spLocks noChangeArrowheads="1"/>
          </p:cNvSpPr>
          <p:nvPr/>
        </p:nvSpPr>
        <p:spPr>
          <a:xfrm>
            <a:off x="1214062" y="1318181"/>
            <a:ext cx="6596380" cy="726440"/>
          </a:xfrm>
          <a:prstGeom prst="rect">
            <a:avLst/>
          </a:prstGeom>
        </p:spPr>
        <p:txBody>
          <a:bodyPr vert="horz" lIns="73152" tIns="36576" rIns="73152" bIns="36576" rtlCol="0" anchor="t">
            <a:normAutofit/>
          </a:bodyPr>
          <a:lstStyle/>
          <a:p>
            <a:pPr algn="ctr" defTabSz="336947">
              <a:defRPr/>
            </a:pPr>
            <a:endParaRPr lang="en-US" sz="1920" dirty="0">
              <a:solidFill>
                <a:srgbClr val="FFFFFF">
                  <a:lumMod val="75000"/>
                </a:srgbClr>
              </a:solidFill>
              <a:latin typeface="Calibri" charset="0"/>
              <a:ea typeface="Calibri" charset="0"/>
              <a:cs typeface="Calibri" charset="0"/>
            </a:endParaRPr>
          </a:p>
        </p:txBody>
      </p:sp>
      <p:sp>
        <p:nvSpPr>
          <p:cNvPr id="9" name="TextBox 3">
            <a:extLst>
              <a:ext uri="{FF2B5EF4-FFF2-40B4-BE49-F238E27FC236}">
                <a16:creationId xmlns:a16="http://schemas.microsoft.com/office/drawing/2014/main" id="{9BB79CFD-4580-4B83-BEF6-444BD890BAE1}"/>
              </a:ext>
            </a:extLst>
          </p:cNvPr>
          <p:cNvSpPr txBox="1"/>
          <p:nvPr/>
        </p:nvSpPr>
        <p:spPr bwMode="auto">
          <a:xfrm>
            <a:off x="268288" y="6785602"/>
            <a:ext cx="8856984" cy="368979"/>
          </a:xfrm>
          <a:prstGeom prst="rect">
            <a:avLst/>
          </a:prstGeom>
          <a:noFill/>
          <a:ln w="9525">
            <a:noFill/>
            <a:round/>
            <a:headEnd/>
            <a:tailEnd/>
          </a:ln>
        </p:spPr>
        <p:txBody>
          <a:bodyPr wrap="square" lIns="67500" tIns="69660" rIns="67500" bIns="33750" rtlCol="0">
            <a:spAutoFit/>
          </a:bodyPr>
          <a:lstStyle/>
          <a:p>
            <a:pPr defTabSz="336947">
              <a:lnSpc>
                <a:spcPct val="81000"/>
              </a:lnSpc>
              <a:tabLst>
                <a:tab pos="542925" algn="l"/>
                <a:tab pos="1085850" algn="l"/>
                <a:tab pos="1628775" algn="l"/>
                <a:tab pos="2171700" algn="l"/>
                <a:tab pos="2714625" algn="l"/>
                <a:tab pos="3257550" algn="l"/>
                <a:tab pos="3800475" algn="l"/>
                <a:tab pos="4343400" algn="l"/>
              </a:tabLst>
            </a:pPr>
            <a:r>
              <a:rPr lang="en-GB" sz="1000" b="0" i="1" dirty="0">
                <a:solidFill>
                  <a:srgbClr val="4C4C4C"/>
                </a:solidFill>
                <a:latin typeface="Candara" pitchFamily="32" charset="0"/>
              </a:rPr>
              <a:t>Ref. </a:t>
            </a:r>
            <a:r>
              <a:rPr lang="en-GB" sz="1000" b="0" dirty="0">
                <a:solidFill>
                  <a:srgbClr val="4C4C4C"/>
                </a:solidFill>
                <a:latin typeface="Candara" pitchFamily="32" charset="0"/>
              </a:rPr>
              <a:t>Lipa, M., O’Donnell, K., Greene, A: Knowledge as the Currency of Managing Risk: A Novel Framework to Unite Quality Risk Management and Knowledge Management, Journal of Validation Technology, Volume 26, Issue 5, October 2020, and republished in TU Dublin </a:t>
            </a:r>
            <a:r>
              <a:rPr lang="en-US" sz="1000" b="0" dirty="0">
                <a:solidFill>
                  <a:srgbClr val="4C4C4C"/>
                </a:solidFill>
                <a:latin typeface="Candara" pitchFamily="32" charset="0"/>
              </a:rPr>
              <a:t>Level 3: Vol. 15: </a:t>
            </a:r>
            <a:r>
              <a:rPr lang="en-US" sz="1000" b="0" dirty="0" err="1">
                <a:solidFill>
                  <a:srgbClr val="4C4C4C"/>
                </a:solidFill>
                <a:latin typeface="Candara" pitchFamily="32" charset="0"/>
              </a:rPr>
              <a:t>Iss</a:t>
            </a:r>
            <a:r>
              <a:rPr lang="en-US" sz="1000" b="0" dirty="0">
                <a:solidFill>
                  <a:srgbClr val="4C4C4C"/>
                </a:solidFill>
                <a:latin typeface="Candara" pitchFamily="32" charset="0"/>
              </a:rPr>
              <a:t>. 2, Article 4</a:t>
            </a:r>
            <a:endParaRPr lang="en-IE" sz="1000" b="0" dirty="0">
              <a:solidFill>
                <a:srgbClr val="4C4C4C"/>
              </a:solidFill>
              <a:latin typeface="Candara" pitchFamily="32" charset="0"/>
            </a:endParaRPr>
          </a:p>
        </p:txBody>
      </p:sp>
      <p:pic>
        <p:nvPicPr>
          <p:cNvPr id="10" name="Picture 10">
            <a:extLst>
              <a:ext uri="{FF2B5EF4-FFF2-40B4-BE49-F238E27FC236}">
                <a16:creationId xmlns:a16="http://schemas.microsoft.com/office/drawing/2014/main" id="{E8FEADCD-DB01-43D7-94FC-9520BE25C922}"/>
              </a:ext>
            </a:extLst>
          </p:cNvPr>
          <p:cNvPicPr>
            <a:picLocks noChangeAspect="1"/>
          </p:cNvPicPr>
          <p:nvPr/>
        </p:nvPicPr>
        <p:blipFill>
          <a:blip r:embed="rId3"/>
          <a:stretch>
            <a:fillRect/>
          </a:stretch>
        </p:blipFill>
        <p:spPr>
          <a:xfrm>
            <a:off x="750814" y="1137320"/>
            <a:ext cx="8047768" cy="3103621"/>
          </a:xfrm>
          <a:prstGeom prst="rect">
            <a:avLst/>
          </a:prstGeom>
        </p:spPr>
      </p:pic>
      <p:sp>
        <p:nvSpPr>
          <p:cNvPr id="11" name="TextBox 7">
            <a:extLst>
              <a:ext uri="{FF2B5EF4-FFF2-40B4-BE49-F238E27FC236}">
                <a16:creationId xmlns:a16="http://schemas.microsoft.com/office/drawing/2014/main" id="{873DDDC8-DB5D-46F1-8078-3FA8824B342F}"/>
              </a:ext>
            </a:extLst>
          </p:cNvPr>
          <p:cNvSpPr txBox="1"/>
          <p:nvPr/>
        </p:nvSpPr>
        <p:spPr bwMode="auto">
          <a:xfrm>
            <a:off x="268288" y="4953744"/>
            <a:ext cx="5184576" cy="1692675"/>
          </a:xfrm>
          <a:prstGeom prst="rect">
            <a:avLst/>
          </a:prstGeom>
          <a:noFill/>
          <a:ln w="9525">
            <a:noFill/>
            <a:round/>
            <a:headEnd/>
            <a:tailEnd/>
          </a:ln>
        </p:spPr>
        <p:txBody>
          <a:bodyPr wrap="square" lIns="67500" tIns="69660" rIns="67500" bIns="33750" rtlCol="0">
            <a:spAutoFit/>
          </a:bodyPr>
          <a:lstStyle/>
          <a:p>
            <a:pPr defTabSz="336947">
              <a:lnSpc>
                <a:spcPct val="81000"/>
              </a:lnSpc>
              <a:spcAft>
                <a:spcPts val="450"/>
              </a:spcAft>
              <a:tabLst>
                <a:tab pos="542925" algn="l"/>
                <a:tab pos="1085850" algn="l"/>
                <a:tab pos="1628775" algn="l"/>
                <a:tab pos="2171700" algn="l"/>
                <a:tab pos="2714625" algn="l"/>
                <a:tab pos="3257550" algn="l"/>
                <a:tab pos="3800475" algn="l"/>
                <a:tab pos="4343400" algn="l"/>
              </a:tabLst>
            </a:pPr>
            <a:r>
              <a:rPr lang="en-GB" sz="1600" dirty="0">
                <a:solidFill>
                  <a:schemeClr val="tx1"/>
                </a:solidFill>
              </a:rPr>
              <a:t>Knowledge has an inverse relationship with risk… </a:t>
            </a:r>
          </a:p>
          <a:p>
            <a:pPr marL="135000" indent="-13500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GB" sz="1600" b="0" dirty="0">
                <a:solidFill>
                  <a:schemeClr val="tx1"/>
                </a:solidFill>
              </a:rPr>
              <a:t>Knowledge is both an input to, and an output from, Quality Risk Management activities.</a:t>
            </a:r>
          </a:p>
          <a:p>
            <a:pPr marL="135000" indent="-13500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GB" sz="1600" b="0" dirty="0">
                <a:solidFill>
                  <a:schemeClr val="tx1"/>
                </a:solidFill>
              </a:rPr>
              <a:t>When knowledge is effectively used during the QRM process, risks should be reduced.  </a:t>
            </a:r>
          </a:p>
          <a:p>
            <a:pPr marL="135000" indent="-13500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US" sz="1600" b="0" dirty="0">
                <a:solidFill>
                  <a:schemeClr val="tx1"/>
                </a:solidFill>
              </a:rPr>
              <a:t>Knowledge is always evolving and it should be continually applied to inform </a:t>
            </a:r>
            <a:r>
              <a:rPr lang="en-GB" sz="1600" b="0" dirty="0">
                <a:solidFill>
                  <a:schemeClr val="tx1"/>
                </a:solidFill>
              </a:rPr>
              <a:t>QRM activities.</a:t>
            </a:r>
            <a:endParaRPr lang="en-US" sz="1600" b="0" dirty="0">
              <a:solidFill>
                <a:schemeClr val="tx1"/>
              </a:solidFill>
            </a:endParaRPr>
          </a:p>
        </p:txBody>
      </p:sp>
      <p:grpSp>
        <p:nvGrpSpPr>
          <p:cNvPr id="12" name="Group 17">
            <a:extLst>
              <a:ext uri="{FF2B5EF4-FFF2-40B4-BE49-F238E27FC236}">
                <a16:creationId xmlns:a16="http://schemas.microsoft.com/office/drawing/2014/main" id="{B1B1176B-17B9-4507-A820-C6A0CF0B36B2}"/>
              </a:ext>
            </a:extLst>
          </p:cNvPr>
          <p:cNvGrpSpPr/>
          <p:nvPr/>
        </p:nvGrpSpPr>
        <p:grpSpPr>
          <a:xfrm>
            <a:off x="1204392" y="4270108"/>
            <a:ext cx="6984776" cy="539620"/>
            <a:chOff x="5084068" y="3680932"/>
            <a:chExt cx="4185222" cy="625306"/>
          </a:xfrm>
        </p:grpSpPr>
        <p:sp>
          <p:nvSpPr>
            <p:cNvPr id="13" name="Right Triangle 4">
              <a:extLst>
                <a:ext uri="{FF2B5EF4-FFF2-40B4-BE49-F238E27FC236}">
                  <a16:creationId xmlns:a16="http://schemas.microsoft.com/office/drawing/2014/main" id="{EB8738D6-A964-4C26-8486-2EA401EA4105}"/>
                </a:ext>
              </a:extLst>
            </p:cNvPr>
            <p:cNvSpPr/>
            <p:nvPr/>
          </p:nvSpPr>
          <p:spPr bwMode="auto">
            <a:xfrm rot="16200000">
              <a:off x="7006342" y="1951534"/>
              <a:ext cx="438208" cy="4087687"/>
            </a:xfrm>
            <a:prstGeom prst="rtTriangle">
              <a:avLst/>
            </a:prstGeom>
            <a:solidFill>
              <a:srgbClr val="00B8FF"/>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solidFill>
                  <a:srgbClr val="FFFFFF"/>
                </a:solidFill>
              </a:endParaRPr>
            </a:p>
          </p:txBody>
        </p:sp>
        <p:sp>
          <p:nvSpPr>
            <p:cNvPr id="14" name="Right Triangle 12">
              <a:extLst>
                <a:ext uri="{FF2B5EF4-FFF2-40B4-BE49-F238E27FC236}">
                  <a16:creationId xmlns:a16="http://schemas.microsoft.com/office/drawing/2014/main" id="{778C3DD7-05E5-4C49-8B03-5AF62B2EEEF1}"/>
                </a:ext>
              </a:extLst>
            </p:cNvPr>
            <p:cNvSpPr/>
            <p:nvPr/>
          </p:nvSpPr>
          <p:spPr bwMode="auto">
            <a:xfrm rot="5400000">
              <a:off x="7004262" y="1943910"/>
              <a:ext cx="438210" cy="4087687"/>
            </a:xfrm>
            <a:prstGeom prst="rtTriangle">
              <a:avLst/>
            </a:prstGeom>
            <a:solidFill>
              <a:srgbClr val="FFC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dirty="0">
                <a:solidFill>
                  <a:srgbClr val="FFFFFF"/>
                </a:solidFill>
              </a:endParaRPr>
            </a:p>
          </p:txBody>
        </p:sp>
        <p:sp>
          <p:nvSpPr>
            <p:cNvPr id="15" name="TextBox 5">
              <a:extLst>
                <a:ext uri="{FF2B5EF4-FFF2-40B4-BE49-F238E27FC236}">
                  <a16:creationId xmlns:a16="http://schemas.microsoft.com/office/drawing/2014/main" id="{65CA1A2F-F497-4846-966C-96029223090E}"/>
                </a:ext>
              </a:extLst>
            </p:cNvPr>
            <p:cNvSpPr txBox="1"/>
            <p:nvPr/>
          </p:nvSpPr>
          <p:spPr bwMode="auto">
            <a:xfrm>
              <a:off x="5084068" y="3681948"/>
              <a:ext cx="1584176" cy="357058"/>
            </a:xfrm>
            <a:prstGeom prst="rect">
              <a:avLst/>
            </a:prstGeom>
            <a:noFill/>
            <a:ln w="9525">
              <a:noFill/>
              <a:round/>
              <a:headEnd/>
              <a:tailEnd/>
            </a:ln>
          </p:spPr>
          <p:txBody>
            <a:bodyPr wrap="square" lIns="67500" tIns="69660" rIns="67500" bIns="33750" rtlCol="0">
              <a:spAutoFit/>
            </a:bodyPr>
            <a:lstStyle/>
            <a:p>
              <a:pPr algn="ctr" defTabSz="336947">
                <a:lnSpc>
                  <a:spcPct val="81000"/>
                </a:lnSpc>
                <a:tabLst>
                  <a:tab pos="542925" algn="l"/>
                  <a:tab pos="1085850" algn="l"/>
                  <a:tab pos="1628775" algn="l"/>
                  <a:tab pos="2171700" algn="l"/>
                  <a:tab pos="2714625" algn="l"/>
                  <a:tab pos="3257550" algn="l"/>
                  <a:tab pos="3800475" algn="l"/>
                  <a:tab pos="4343400" algn="l"/>
                </a:tabLst>
              </a:pPr>
              <a:r>
                <a:rPr lang="da-DK" sz="1600" dirty="0" err="1">
                  <a:solidFill>
                    <a:srgbClr val="4C4C4C"/>
                  </a:solidFill>
                  <a:latin typeface="Candara" pitchFamily="32" charset="0"/>
                </a:rPr>
                <a:t>Uncertainty</a:t>
              </a:r>
              <a:endParaRPr lang="en-GB" sz="1600" dirty="0">
                <a:solidFill>
                  <a:srgbClr val="4C4C4C"/>
                </a:solidFill>
                <a:latin typeface="Candara" pitchFamily="32" charset="0"/>
              </a:endParaRPr>
            </a:p>
          </p:txBody>
        </p:sp>
        <p:sp>
          <p:nvSpPr>
            <p:cNvPr id="16" name="Rectangle 15">
              <a:extLst>
                <a:ext uri="{FF2B5EF4-FFF2-40B4-BE49-F238E27FC236}">
                  <a16:creationId xmlns:a16="http://schemas.microsoft.com/office/drawing/2014/main" id="{F02B0C27-9CFA-4860-8173-549F7AE9185F}"/>
                </a:ext>
              </a:extLst>
            </p:cNvPr>
            <p:cNvSpPr/>
            <p:nvPr/>
          </p:nvSpPr>
          <p:spPr bwMode="auto">
            <a:xfrm>
              <a:off x="5179523" y="3680932"/>
              <a:ext cx="4087688" cy="91832"/>
            </a:xfrm>
            <a:prstGeom prst="rect">
              <a:avLst/>
            </a:prstGeom>
            <a:solidFill>
              <a:srgbClr val="FFC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solidFill>
                  <a:srgbClr val="FFFFFF"/>
                </a:solidFill>
              </a:endParaRPr>
            </a:p>
          </p:txBody>
        </p:sp>
        <p:sp>
          <p:nvSpPr>
            <p:cNvPr id="17" name="Rectangle 16">
              <a:extLst>
                <a:ext uri="{FF2B5EF4-FFF2-40B4-BE49-F238E27FC236}">
                  <a16:creationId xmlns:a16="http://schemas.microsoft.com/office/drawing/2014/main" id="{E301FACD-3476-436D-ADF1-B7B7D4ACEC91}"/>
                </a:ext>
              </a:extLst>
            </p:cNvPr>
            <p:cNvSpPr/>
            <p:nvPr/>
          </p:nvSpPr>
          <p:spPr bwMode="auto">
            <a:xfrm>
              <a:off x="5181602" y="4214406"/>
              <a:ext cx="4087688" cy="91832"/>
            </a:xfrm>
            <a:prstGeom prst="rect">
              <a:avLst/>
            </a:prstGeom>
            <a:solidFill>
              <a:srgbClr val="00B8FF"/>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solidFill>
                  <a:srgbClr val="FFFFFF"/>
                </a:solidFill>
              </a:endParaRPr>
            </a:p>
          </p:txBody>
        </p:sp>
        <p:sp>
          <p:nvSpPr>
            <p:cNvPr id="18" name="TextBox 14">
              <a:extLst>
                <a:ext uri="{FF2B5EF4-FFF2-40B4-BE49-F238E27FC236}">
                  <a16:creationId xmlns:a16="http://schemas.microsoft.com/office/drawing/2014/main" id="{F438A236-7E9A-40F5-99B7-713EB36ACC5A}"/>
                </a:ext>
              </a:extLst>
            </p:cNvPr>
            <p:cNvSpPr txBox="1"/>
            <p:nvPr/>
          </p:nvSpPr>
          <p:spPr bwMode="auto">
            <a:xfrm>
              <a:off x="7676013" y="3891749"/>
              <a:ext cx="1584176" cy="357058"/>
            </a:xfrm>
            <a:prstGeom prst="rect">
              <a:avLst/>
            </a:prstGeom>
            <a:noFill/>
            <a:ln w="9525">
              <a:noFill/>
              <a:round/>
              <a:headEnd/>
              <a:tailEnd/>
            </a:ln>
          </p:spPr>
          <p:txBody>
            <a:bodyPr wrap="square" lIns="67500" tIns="69660" rIns="67500" bIns="33750" rtlCol="0">
              <a:spAutoFit/>
            </a:bodyPr>
            <a:lstStyle/>
            <a:p>
              <a:pPr algn="ctr" defTabSz="336947">
                <a:lnSpc>
                  <a:spcPct val="81000"/>
                </a:lnSpc>
                <a:tabLst>
                  <a:tab pos="542925" algn="l"/>
                  <a:tab pos="1085850" algn="l"/>
                  <a:tab pos="1628775" algn="l"/>
                  <a:tab pos="2171700" algn="l"/>
                  <a:tab pos="2714625" algn="l"/>
                  <a:tab pos="3257550" algn="l"/>
                  <a:tab pos="3800475" algn="l"/>
                  <a:tab pos="4343400" algn="l"/>
                </a:tabLst>
              </a:pPr>
              <a:r>
                <a:rPr lang="da-DK" sz="1600" dirty="0">
                  <a:solidFill>
                    <a:srgbClr val="4C4C4C"/>
                  </a:solidFill>
                  <a:latin typeface="Candara" pitchFamily="32" charset="0"/>
                </a:rPr>
                <a:t>Knowledge</a:t>
              </a:r>
              <a:endParaRPr lang="en-GB" sz="1600" dirty="0">
                <a:solidFill>
                  <a:srgbClr val="4C4C4C"/>
                </a:solidFill>
                <a:latin typeface="Candara" pitchFamily="32" charset="0"/>
              </a:endParaRPr>
            </a:p>
          </p:txBody>
        </p:sp>
      </p:grpSp>
      <p:sp>
        <p:nvSpPr>
          <p:cNvPr id="3" name="TextBox 7">
            <a:extLst>
              <a:ext uri="{FF2B5EF4-FFF2-40B4-BE49-F238E27FC236}">
                <a16:creationId xmlns:a16="http://schemas.microsoft.com/office/drawing/2014/main" id="{E825F6FB-89FA-D63D-69AB-FDDB3917923B}"/>
              </a:ext>
            </a:extLst>
          </p:cNvPr>
          <p:cNvSpPr txBox="1"/>
          <p:nvPr/>
        </p:nvSpPr>
        <p:spPr bwMode="auto">
          <a:xfrm>
            <a:off x="5530126" y="4953744"/>
            <a:ext cx="4387234" cy="1750640"/>
          </a:xfrm>
          <a:prstGeom prst="rect">
            <a:avLst/>
          </a:prstGeom>
          <a:noFill/>
          <a:ln w="9525">
            <a:noFill/>
            <a:round/>
            <a:headEnd/>
            <a:tailEnd/>
          </a:ln>
        </p:spPr>
        <p:txBody>
          <a:bodyPr wrap="square" lIns="67500" tIns="69660" rIns="67500" bIns="33750" rtlCol="0" anchor="t">
            <a:spAutoFit/>
          </a:bodyPr>
          <a:lstStyle/>
          <a:p>
            <a:pPr defTabSz="336947">
              <a:lnSpc>
                <a:spcPct val="81000"/>
              </a:lnSpc>
              <a:spcAft>
                <a:spcPts val="450"/>
              </a:spcAft>
              <a:tabLst>
                <a:tab pos="542925" algn="l"/>
                <a:tab pos="1085850" algn="l"/>
                <a:tab pos="1628775" algn="l"/>
                <a:tab pos="2171700" algn="l"/>
                <a:tab pos="2714625" algn="l"/>
                <a:tab pos="3257550" algn="l"/>
                <a:tab pos="3800475" algn="l"/>
                <a:tab pos="4343400" algn="l"/>
              </a:tabLst>
            </a:pPr>
            <a:r>
              <a:rPr lang="en-GB" sz="1600" dirty="0">
                <a:solidFill>
                  <a:schemeClr val="tx1"/>
                </a:solidFill>
              </a:rPr>
              <a:t>When moving from left to right in the                               above diagram...</a:t>
            </a:r>
          </a:p>
          <a:p>
            <a:pPr marL="134620" indent="-13462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US" sz="1600" b="0" dirty="0">
                <a:solidFill>
                  <a:schemeClr val="tx1"/>
                </a:solidFill>
              </a:rPr>
              <a:t>The level of understanding increases</a:t>
            </a:r>
          </a:p>
          <a:p>
            <a:pPr marL="134620" indent="-13462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US" sz="1600" b="0" dirty="0">
                <a:solidFill>
                  <a:schemeClr val="tx1"/>
                </a:solidFill>
              </a:rPr>
              <a:t>The level of uncertainty decreases</a:t>
            </a:r>
          </a:p>
          <a:p>
            <a:pPr marL="134620" indent="-13462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US" sz="1600" b="0" dirty="0">
                <a:solidFill>
                  <a:schemeClr val="tx1"/>
                </a:solidFill>
                <a:latin typeface="Arial"/>
                <a:cs typeface="Lucida Sans Unicode"/>
              </a:rPr>
              <a:t>The accuracy of risk estimation and risk control increases </a:t>
            </a:r>
            <a:endParaRPr lang="en-US" sz="1600" b="0" dirty="0">
              <a:solidFill>
                <a:schemeClr val="tx1"/>
              </a:solidFill>
            </a:endParaRPr>
          </a:p>
          <a:p>
            <a:pPr marL="134620" indent="-134620" defTabSz="336947">
              <a:lnSpc>
                <a:spcPct val="81000"/>
              </a:lnSpc>
              <a:spcAft>
                <a:spcPts val="450"/>
              </a:spcAft>
              <a:buFont typeface="Arial" panose="020B0604020202020204" pitchFamily="34" charset="0"/>
              <a:buChar char="•"/>
              <a:tabLst>
                <a:tab pos="542925" algn="l"/>
                <a:tab pos="1085850" algn="l"/>
                <a:tab pos="1628775" algn="l"/>
                <a:tab pos="2171700" algn="l"/>
                <a:tab pos="2714625" algn="l"/>
                <a:tab pos="3257550" algn="l"/>
                <a:tab pos="3800475" algn="l"/>
                <a:tab pos="4343400" algn="l"/>
              </a:tabLst>
            </a:pPr>
            <a:r>
              <a:rPr lang="en-US" sz="1600" b="0" dirty="0">
                <a:solidFill>
                  <a:schemeClr val="tx1"/>
                </a:solidFill>
              </a:rPr>
              <a:t>The potential for patient harm decreases</a:t>
            </a:r>
          </a:p>
        </p:txBody>
      </p:sp>
    </p:spTree>
    <p:extLst>
      <p:ext uri="{BB962C8B-B14F-4D97-AF65-F5344CB8AC3E}">
        <p14:creationId xmlns:p14="http://schemas.microsoft.com/office/powerpoint/2010/main" val="2629627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4635C5-06D1-47EB-9410-A27B01143775}"/>
              </a:ext>
            </a:extLst>
          </p:cNvPr>
          <p:cNvSpPr>
            <a:spLocks noGrp="1"/>
          </p:cNvSpPr>
          <p:nvPr>
            <p:ph idx="1"/>
          </p:nvPr>
        </p:nvSpPr>
        <p:spPr>
          <a:xfrm>
            <a:off x="412304" y="1548616"/>
            <a:ext cx="4396229" cy="5277336"/>
          </a:xfrm>
        </p:spPr>
        <p:txBody>
          <a:bodyPr/>
          <a:lstStyle/>
          <a:p>
            <a:pPr marL="0" indent="0">
              <a:buNone/>
            </a:pPr>
            <a:r>
              <a:rPr lang="da-DK" sz="1400" dirty="0">
                <a:solidFill>
                  <a:srgbClr val="002060"/>
                </a:solidFill>
              </a:rPr>
              <a:t>In a lifecycle approach using the Pharmaceutical Quality System, risk-based decision making is facilitated by the use of relevant knowledge</a:t>
            </a:r>
          </a:p>
          <a:p>
            <a:pPr marL="487680" indent="-487680" algn="just"/>
            <a:r>
              <a:rPr lang="en-GB" sz="1400" b="0" dirty="0"/>
              <a:t>During development and technology transfer, it is important to establish knowledge about risk scenarios, so that appropriate risk control decisions can be made.</a:t>
            </a:r>
          </a:p>
          <a:p>
            <a:pPr marL="487680" indent="-487680" algn="just"/>
            <a:r>
              <a:rPr lang="en-GB" sz="1400" b="0" dirty="0"/>
              <a:t>In commercial manufacturing, day-to-day risk-based decisions are made to ensure </a:t>
            </a:r>
            <a:r>
              <a:rPr lang="en-GB" sz="1400" b="0" dirty="0">
                <a:ea typeface="+mn-lt"/>
                <a:cs typeface="+mn-lt"/>
              </a:rPr>
              <a:t>the state of control is maintained</a:t>
            </a:r>
            <a:r>
              <a:rPr lang="en-GB" sz="1400" b="0" dirty="0"/>
              <a:t>.</a:t>
            </a:r>
          </a:p>
          <a:p>
            <a:pPr marL="487680" indent="-487680" algn="just"/>
            <a:r>
              <a:rPr lang="en-GB" sz="1400" b="0" dirty="0"/>
              <a:t>Facility, manufacturing and quality data are monitored, and that knowledge is used to inform future decisions to adapt the risk controls.</a:t>
            </a:r>
          </a:p>
          <a:p>
            <a:pPr marL="487680" indent="-487680" algn="just"/>
            <a:r>
              <a:rPr lang="en-GB" sz="1400" b="0" dirty="0"/>
              <a:t>Risk-reduction improvement initiatives can then be triggered.</a:t>
            </a:r>
          </a:p>
          <a:p>
            <a:pPr marL="487680" indent="-487680" algn="just"/>
            <a:r>
              <a:rPr lang="en-GB" sz="1400" b="0" dirty="0"/>
              <a:t>All of the above can inform risk-based decision making and risk review activities.  </a:t>
            </a:r>
          </a:p>
        </p:txBody>
      </p:sp>
      <p:sp>
        <p:nvSpPr>
          <p:cNvPr id="3" name="Title 2">
            <a:extLst>
              <a:ext uri="{FF2B5EF4-FFF2-40B4-BE49-F238E27FC236}">
                <a16:creationId xmlns:a16="http://schemas.microsoft.com/office/drawing/2014/main" id="{0152D870-E57A-486B-A179-B36596613386}"/>
              </a:ext>
            </a:extLst>
          </p:cNvPr>
          <p:cNvSpPr>
            <a:spLocks noGrp="1"/>
          </p:cNvSpPr>
          <p:nvPr>
            <p:ph type="title"/>
          </p:nvPr>
        </p:nvSpPr>
        <p:spPr>
          <a:xfrm>
            <a:off x="2788568" y="365016"/>
            <a:ext cx="6480720" cy="790575"/>
          </a:xfrm>
        </p:spPr>
        <p:txBody>
          <a:bodyPr/>
          <a:lstStyle/>
          <a:p>
            <a:r>
              <a:rPr lang="da-DK" sz="2600" dirty="0"/>
              <a:t>Risk and knowledge go hand-in-hand when making risk-based decisions</a:t>
            </a:r>
            <a:endParaRPr lang="en-GB" sz="2600" dirty="0"/>
          </a:p>
        </p:txBody>
      </p:sp>
      <p:sp>
        <p:nvSpPr>
          <p:cNvPr id="6" name="Content Placeholder 1">
            <a:extLst>
              <a:ext uri="{FF2B5EF4-FFF2-40B4-BE49-F238E27FC236}">
                <a16:creationId xmlns:a16="http://schemas.microsoft.com/office/drawing/2014/main" id="{3F84E039-4C87-4D22-84E5-72223285A71D}"/>
              </a:ext>
            </a:extLst>
          </p:cNvPr>
          <p:cNvSpPr txBox="1">
            <a:spLocks/>
          </p:cNvSpPr>
          <p:nvPr/>
        </p:nvSpPr>
        <p:spPr bwMode="auto">
          <a:xfrm>
            <a:off x="4996818" y="4194641"/>
            <a:ext cx="4344478" cy="1080120"/>
          </a:xfrm>
          <a:prstGeom prst="rect">
            <a:avLst/>
          </a:prstGeom>
          <a:noFill/>
          <a:ln w="38100">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buNone/>
              <a:defRPr/>
            </a:pPr>
            <a:r>
              <a:rPr kumimoji="0" lang="en-GB" sz="1400" b="0" i="1" u="none" strike="noStrike" kern="0" cap="none" spc="0" normalizeH="0" baseline="0" noProof="0" dirty="0">
                <a:ln>
                  <a:noFill/>
                </a:ln>
                <a:solidFill>
                  <a:srgbClr val="000000"/>
                </a:solidFill>
                <a:effectLst/>
                <a:uLnTx/>
                <a:uFillTx/>
                <a:latin typeface="Arial"/>
                <a:ea typeface="+mn-ea"/>
                <a:cs typeface="Lucida Sans Unicode"/>
              </a:rPr>
              <a:t>Ongoing monitoring of performance data captures new knowledge, which leads to risk-reduction improvement initiatives (consistent with ICH Q10) and appropriate risk-based decisions.</a:t>
            </a:r>
            <a:r>
              <a:rPr lang="en-GB" sz="1400" b="0" i="1" kern="0" dirty="0">
                <a:solidFill>
                  <a:srgbClr val="000000"/>
                </a:solidFill>
                <a:latin typeface="Arial"/>
                <a:cs typeface="Lucida Sans Unicode"/>
              </a:rPr>
              <a:t>  </a:t>
            </a:r>
            <a:endParaRPr lang="en-GB" sz="1400" b="0" i="1" u="none" strike="noStrike" kern="0" cap="none" spc="0" normalizeH="0" baseline="0" noProof="0" dirty="0">
              <a:ln>
                <a:noFill/>
              </a:ln>
              <a:solidFill>
                <a:srgbClr val="000000"/>
              </a:solidFill>
              <a:effectLst/>
              <a:highlight>
                <a:srgbClr val="00FFFF"/>
              </a:highlight>
              <a:uLnTx/>
              <a:uFillTx/>
              <a:latin typeface="Arial"/>
              <a:cs typeface="Lucida Sans Unicode"/>
            </a:endParaRPr>
          </a:p>
        </p:txBody>
      </p:sp>
      <p:pic>
        <p:nvPicPr>
          <p:cNvPr id="4" name="Picture 3">
            <a:extLst>
              <a:ext uri="{FF2B5EF4-FFF2-40B4-BE49-F238E27FC236}">
                <a16:creationId xmlns:a16="http://schemas.microsoft.com/office/drawing/2014/main" id="{02DC2DFC-B5C3-BAD2-FD1C-959CA9A73AC9}"/>
              </a:ext>
            </a:extLst>
          </p:cNvPr>
          <p:cNvPicPr>
            <a:picLocks noChangeAspect="1"/>
          </p:cNvPicPr>
          <p:nvPr/>
        </p:nvPicPr>
        <p:blipFill>
          <a:blip r:embed="rId2"/>
          <a:stretch>
            <a:fillRect/>
          </a:stretch>
        </p:blipFill>
        <p:spPr>
          <a:xfrm>
            <a:off x="4996817" y="1548616"/>
            <a:ext cx="4487237" cy="2397016"/>
          </a:xfrm>
          <a:prstGeom prst="rect">
            <a:avLst/>
          </a:prstGeom>
        </p:spPr>
      </p:pic>
    </p:spTree>
    <p:extLst>
      <p:ext uri="{BB962C8B-B14F-4D97-AF65-F5344CB8AC3E}">
        <p14:creationId xmlns:p14="http://schemas.microsoft.com/office/powerpoint/2010/main" val="1374893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76600" y="634777"/>
            <a:ext cx="6552728" cy="790575"/>
          </a:xfrm>
        </p:spPr>
        <p:txBody>
          <a:bodyPr/>
          <a:lstStyle/>
          <a:p>
            <a:r>
              <a:rPr lang="da-DK" altLang="ja-JP" sz="2800" dirty="0"/>
              <a:t>Risk and knowledge go hand-in-hand</a:t>
            </a:r>
            <a:br>
              <a:rPr lang="da-DK" altLang="ja-JP" sz="2800" dirty="0"/>
            </a:br>
            <a:endParaRPr kumimoji="1" lang="ja-JP" altLang="en-US" sz="2800"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935876848"/>
              </p:ext>
            </p:extLst>
          </p:nvPr>
        </p:nvGraphicFramePr>
        <p:xfrm>
          <a:off x="202011" y="1254910"/>
          <a:ext cx="9349578" cy="5715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Content Placeholder 1">
            <a:extLst>
              <a:ext uri="{FF2B5EF4-FFF2-40B4-BE49-F238E27FC236}">
                <a16:creationId xmlns:a16="http://schemas.microsoft.com/office/drawing/2014/main" id="{3F84E039-4C87-4D22-84E5-72223285A71D}"/>
              </a:ext>
            </a:extLst>
          </p:cNvPr>
          <p:cNvSpPr txBox="1">
            <a:spLocks/>
          </p:cNvSpPr>
          <p:nvPr/>
        </p:nvSpPr>
        <p:spPr bwMode="auto">
          <a:xfrm>
            <a:off x="2032836" y="6249888"/>
            <a:ext cx="7560840" cy="468549"/>
          </a:xfrm>
          <a:prstGeom prst="rect">
            <a:avLst/>
          </a:prstGeom>
          <a:noFill/>
          <a:ln w="38100">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gn="ctr">
              <a:lnSpc>
                <a:spcPct val="100000"/>
              </a:lnSpc>
              <a:buNone/>
              <a:defRPr/>
            </a:pPr>
            <a:r>
              <a:rPr kumimoji="0" lang="en-GB" sz="1400" b="0" i="1" u="none" strike="noStrike" kern="0" cap="none" spc="0" normalizeH="0" baseline="0" noProof="0" dirty="0">
                <a:ln>
                  <a:noFill/>
                </a:ln>
                <a:solidFill>
                  <a:srgbClr val="000000"/>
                </a:solidFill>
                <a:effectLst/>
                <a:uLnTx/>
                <a:uFillTx/>
                <a:latin typeface="Arial"/>
                <a:ea typeface="+mn-ea"/>
                <a:cs typeface="Lucida Sans Unicode"/>
              </a:rPr>
              <a:t>Ongoing monitoring of performance data captures new knowledge, which leads to risk-reduction improvement initiatives (consistent with ICH Q10) and appropriate risk-based decisions.</a:t>
            </a:r>
            <a:r>
              <a:rPr lang="en-GB" sz="1400" b="0" i="1" kern="0" dirty="0">
                <a:solidFill>
                  <a:srgbClr val="000000"/>
                </a:solidFill>
                <a:latin typeface="Arial"/>
                <a:cs typeface="Lucida Sans Unicode"/>
              </a:rPr>
              <a:t>   </a:t>
            </a:r>
            <a:endParaRPr lang="en-GB" sz="1400" b="0" i="1" u="none" strike="noStrike" kern="0" cap="none" spc="0" normalizeH="0" baseline="0" noProof="0" dirty="0">
              <a:ln>
                <a:noFill/>
              </a:ln>
              <a:solidFill>
                <a:srgbClr val="000000"/>
              </a:solidFill>
              <a:effectLst/>
              <a:highlight>
                <a:srgbClr val="00FFFF"/>
              </a:highlight>
              <a:uLnTx/>
              <a:uFillTx/>
              <a:latin typeface="Arial"/>
              <a:cs typeface="Lucida Sans Unicode"/>
            </a:endParaRPr>
          </a:p>
        </p:txBody>
      </p:sp>
      <p:sp>
        <p:nvSpPr>
          <p:cNvPr id="4" name="TextBox 3">
            <a:extLst>
              <a:ext uri="{FF2B5EF4-FFF2-40B4-BE49-F238E27FC236}">
                <a16:creationId xmlns:a16="http://schemas.microsoft.com/office/drawing/2014/main" id="{A0BD5F62-4375-9097-F502-37FCC9DA3041}"/>
              </a:ext>
            </a:extLst>
          </p:cNvPr>
          <p:cNvSpPr txBox="1"/>
          <p:nvPr/>
        </p:nvSpPr>
        <p:spPr bwMode="auto">
          <a:xfrm>
            <a:off x="1060376" y="1281336"/>
            <a:ext cx="4536504" cy="1139821"/>
          </a:xfrm>
          <a:prstGeom prst="rect">
            <a:avLst/>
          </a:prstGeom>
          <a:noFill/>
          <a:ln w="38100">
            <a:solidFill>
              <a:schemeClr val="accent2"/>
            </a:solid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GB" altLang="ja-JP" sz="2000" b="0" dirty="0">
                <a:solidFill>
                  <a:schemeClr val="tx1"/>
                </a:solidFill>
              </a:rPr>
              <a:t>Lifecycle Change Management under the Pharmaceutical Quality System can inform risk-based decision making and risk review activities.</a:t>
            </a:r>
            <a:endParaRPr lang="en-IE" sz="2000" dirty="0">
              <a:solidFill>
                <a:schemeClr val="tx1"/>
              </a:solidFill>
              <a:latin typeface="Candara" pitchFamily="32" charset="0"/>
            </a:endParaRPr>
          </a:p>
        </p:txBody>
      </p:sp>
    </p:spTree>
    <p:extLst>
      <p:ext uri="{BB962C8B-B14F-4D97-AF65-F5344CB8AC3E}">
        <p14:creationId xmlns:p14="http://schemas.microsoft.com/office/powerpoint/2010/main" val="75924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32584" y="391480"/>
            <a:ext cx="6552728" cy="790575"/>
          </a:xfrm>
        </p:spPr>
        <p:txBody>
          <a:bodyPr/>
          <a:lstStyle/>
          <a:p>
            <a:pPr algn="ctr"/>
            <a:r>
              <a:rPr kumimoji="1" lang="en-US" altLang="ja-JP" sz="3200" dirty="0"/>
              <a:t>In Change Management… </a:t>
            </a:r>
            <a:br>
              <a:rPr kumimoji="1" lang="en-US" altLang="ja-JP" sz="2600" i="1" dirty="0"/>
            </a:br>
            <a:r>
              <a:rPr lang="da-DK" altLang="ja-JP" sz="2600" i="1" dirty="0"/>
              <a:t>Risk and Knowledge go hand-in-hand</a:t>
            </a:r>
            <a:endParaRPr kumimoji="1" lang="ja-JP" altLang="en-US" sz="2600" i="1" dirty="0"/>
          </a:p>
        </p:txBody>
      </p:sp>
      <p:sp>
        <p:nvSpPr>
          <p:cNvPr id="6" name="コンテンツ プレースホルダー 5"/>
          <p:cNvSpPr>
            <a:spLocks noGrp="1"/>
          </p:cNvSpPr>
          <p:nvPr>
            <p:ph idx="1"/>
          </p:nvPr>
        </p:nvSpPr>
        <p:spPr>
          <a:xfrm>
            <a:off x="1204392" y="6013131"/>
            <a:ext cx="7344816" cy="1025288"/>
          </a:xfrm>
        </p:spPr>
        <p:txBody>
          <a:bodyPr/>
          <a:lstStyle/>
          <a:p>
            <a:pPr marL="0" indent="0">
              <a:spcBef>
                <a:spcPts val="0"/>
              </a:spcBef>
              <a:spcAft>
                <a:spcPts val="0"/>
              </a:spcAft>
              <a:buNone/>
            </a:pPr>
            <a:r>
              <a:rPr lang="en-GB" altLang="ja-JP" sz="1600" i="1" dirty="0">
                <a:solidFill>
                  <a:srgbClr val="FF0000"/>
                </a:solidFill>
              </a:rPr>
              <a:t>Other considerations include:</a:t>
            </a:r>
          </a:p>
          <a:p>
            <a:pPr>
              <a:spcBef>
                <a:spcPts val="0"/>
              </a:spcBef>
              <a:spcAft>
                <a:spcPts val="0"/>
              </a:spcAft>
            </a:pPr>
            <a:r>
              <a:rPr lang="en-GB" altLang="ja-JP" sz="1300" b="0" i="1" dirty="0"/>
              <a:t>D</a:t>
            </a:r>
            <a:r>
              <a:rPr lang="en-GB" altLang="ja-JP" sz="1300" b="0" i="1" dirty="0">
                <a:solidFill>
                  <a:schemeClr val="tx1"/>
                </a:solidFill>
                <a:latin typeface="+mn-lt"/>
              </a:rPr>
              <a:t>ay-to-day risk-based decisions use knowledge to ensure an ongoing </a:t>
            </a:r>
            <a:r>
              <a:rPr lang="en-GB" altLang="ja-JP" sz="1300" b="0" i="1" dirty="0">
                <a:solidFill>
                  <a:schemeClr val="tx1"/>
                </a:solidFill>
                <a:latin typeface="+mn-lt"/>
                <a:cs typeface="+mn-lt"/>
              </a:rPr>
              <a:t>state of control. </a:t>
            </a:r>
          </a:p>
          <a:p>
            <a:pPr>
              <a:spcBef>
                <a:spcPts val="0"/>
              </a:spcBef>
              <a:spcAft>
                <a:spcPts val="0"/>
              </a:spcAft>
            </a:pPr>
            <a:r>
              <a:rPr lang="en-GB" altLang="ja-JP" sz="1300" b="0" i="1" dirty="0">
                <a:solidFill>
                  <a:schemeClr val="tx1"/>
                </a:solidFill>
                <a:latin typeface="+mn-lt"/>
                <a:cs typeface="+mn-lt"/>
              </a:rPr>
              <a:t>Iterative knowledge stimulates r</a:t>
            </a:r>
            <a:r>
              <a:rPr lang="en-IE" altLang="ja-JP" sz="1300" b="0" i="1" dirty="0">
                <a:solidFill>
                  <a:schemeClr val="tx1"/>
                </a:solidFill>
              </a:rPr>
              <a:t>e-evaluations under the change management system to support </a:t>
            </a:r>
            <a:r>
              <a:rPr lang="en-GB" altLang="ja-JP" sz="1300" b="0" i="1" dirty="0">
                <a:solidFill>
                  <a:schemeClr val="tx1"/>
                </a:solidFill>
              </a:rPr>
              <a:t>continual improvements to facility, manufacturing and quality.</a:t>
            </a:r>
            <a:r>
              <a:rPr lang="en-GB" altLang="ja-JP" sz="1300" b="0" i="1" dirty="0">
                <a:solidFill>
                  <a:schemeClr val="tx1"/>
                </a:solidFill>
                <a:latin typeface="+mn-lt"/>
              </a:rPr>
              <a:t> </a:t>
            </a:r>
          </a:p>
          <a:p>
            <a:pPr>
              <a:spcBef>
                <a:spcPts val="0"/>
              </a:spcBef>
              <a:spcAft>
                <a:spcPts val="0"/>
              </a:spcAft>
            </a:pPr>
            <a:r>
              <a:rPr lang="en-US" sz="1300" b="0" i="1" dirty="0">
                <a:solidFill>
                  <a:schemeClr val="tx1"/>
                </a:solidFill>
                <a:effectLst/>
                <a:latin typeface="+mn-lt"/>
                <a:ea typeface="Calibri" panose="020F0502020204030204" pitchFamily="34" charset="0"/>
                <a:cs typeface="Times New Roman" panose="02020603050405020304" pitchFamily="18" charset="0"/>
              </a:rPr>
              <a:t>These principles are further elaborated in ICH Q12.  </a:t>
            </a:r>
          </a:p>
          <a:p>
            <a:pPr>
              <a:spcBef>
                <a:spcPts val="0"/>
              </a:spcBef>
              <a:spcAft>
                <a:spcPts val="0"/>
              </a:spcAft>
            </a:pPr>
            <a:endParaRPr kumimoji="1" lang="en-US" altLang="ja-JP" sz="1400" b="0" dirty="0">
              <a:solidFill>
                <a:schemeClr val="tx1"/>
              </a:solidFill>
              <a:latin typeface="+mn-lt"/>
            </a:endParaRPr>
          </a:p>
        </p:txBody>
      </p:sp>
      <p:pic>
        <p:nvPicPr>
          <p:cNvPr id="4" name="Picture 5">
            <a:extLst>
              <a:ext uri="{FF2B5EF4-FFF2-40B4-BE49-F238E27FC236}">
                <a16:creationId xmlns:a16="http://schemas.microsoft.com/office/drawing/2014/main" id="{C7422A49-8270-44E7-AA36-F3B5705E7D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5770" y="1816228"/>
            <a:ext cx="4897883" cy="3569564"/>
          </a:xfrm>
          <a:prstGeom prst="rect">
            <a:avLst/>
          </a:prstGeom>
        </p:spPr>
      </p:pic>
      <p:sp>
        <p:nvSpPr>
          <p:cNvPr id="14" name="フローチャート: 判断 13"/>
          <p:cNvSpPr/>
          <p:nvPr/>
        </p:nvSpPr>
        <p:spPr bwMode="auto">
          <a:xfrm>
            <a:off x="1278840" y="3209149"/>
            <a:ext cx="618568" cy="472741"/>
          </a:xfrm>
          <a:prstGeom prst="flowChartDecision">
            <a:avLst/>
          </a:prstGeom>
          <a:solidFill>
            <a:srgbClr val="EEE69E"/>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altLang="ja-JP" sz="1100" dirty="0">
                <a:solidFill>
                  <a:schemeClr val="tx1"/>
                </a:solidFill>
                <a:latin typeface="+mj-lt"/>
              </a:rPr>
              <a:t>*</a:t>
            </a:r>
            <a:endParaRPr lang="ja-JP" altLang="en-US" sz="1100" dirty="0">
              <a:solidFill>
                <a:schemeClr val="tx1"/>
              </a:solidFill>
              <a:latin typeface="+mj-lt"/>
            </a:endParaRPr>
          </a:p>
        </p:txBody>
      </p:sp>
      <p:sp>
        <p:nvSpPr>
          <p:cNvPr id="28" name="テキスト ボックス 27"/>
          <p:cNvSpPr txBox="1"/>
          <p:nvPr/>
        </p:nvSpPr>
        <p:spPr bwMode="auto">
          <a:xfrm>
            <a:off x="5956920" y="1899243"/>
            <a:ext cx="3443894" cy="3774581"/>
          </a:xfrm>
          <a:prstGeom prst="rect">
            <a:avLst/>
          </a:prstGeom>
          <a:noFill/>
          <a:ln w="9525">
            <a:noFill/>
            <a:round/>
            <a:headEnd/>
            <a:tailEnd/>
          </a:ln>
        </p:spPr>
        <p:txBody>
          <a:bodyPr wrap="square" lIns="90000" tIns="92880" rIns="90000" bIns="45000" rtlCol="0">
            <a:spAutoFit/>
          </a:bodyPr>
          <a:lstStyle/>
          <a:p>
            <a:pPr marR="0">
              <a:spcBef>
                <a:spcPts val="0"/>
              </a:spcBef>
              <a:spcAft>
                <a:spcPts val="0"/>
              </a:spcAft>
            </a:pPr>
            <a:r>
              <a:rPr lang="en-US" sz="1600" dirty="0">
                <a:solidFill>
                  <a:srgbClr val="FF0000"/>
                </a:solidFill>
                <a:effectLst/>
                <a:latin typeface="+mn-lt"/>
                <a:ea typeface="Calibri" panose="020F0502020204030204" pitchFamily="34" charset="0"/>
                <a:cs typeface="Times New Roman" panose="02020603050405020304" pitchFamily="18" charset="0"/>
              </a:rPr>
              <a:t>Key Messages:</a:t>
            </a:r>
          </a:p>
          <a:p>
            <a:pPr marL="285750" marR="0" indent="-285750" algn="just">
              <a:spcBef>
                <a:spcPts val="0"/>
              </a:spcBef>
              <a:spcAft>
                <a:spcPts val="0"/>
              </a:spcAft>
              <a:buFont typeface="Arial" panose="020B0604020202020204" pitchFamily="34" charset="0"/>
              <a:buChar char="•"/>
            </a:pPr>
            <a:r>
              <a:rPr lang="en-US" sz="1400" b="0" dirty="0">
                <a:solidFill>
                  <a:schemeClr val="tx1"/>
                </a:solidFill>
                <a:effectLst/>
                <a:latin typeface="+mn-lt"/>
                <a:ea typeface="Calibri" panose="020F0502020204030204" pitchFamily="34" charset="0"/>
                <a:cs typeface="Times New Roman" panose="02020603050405020304" pitchFamily="18" charset="0"/>
              </a:rPr>
              <a:t>An effective PQS, as described in </a:t>
            </a:r>
            <a:r>
              <a:rPr lang="en-US" sz="1400" b="0" dirty="0">
                <a:solidFill>
                  <a:schemeClr val="tx1"/>
                </a:solidFill>
                <a:latin typeface="+mn-lt"/>
                <a:ea typeface="Calibri" panose="020F0502020204030204" pitchFamily="34" charset="0"/>
                <a:cs typeface="Times New Roman" panose="02020603050405020304" pitchFamily="18" charset="0"/>
              </a:rPr>
              <a:t>ICH Q10, includes an effective </a:t>
            </a:r>
            <a:r>
              <a:rPr lang="en-US" sz="1400" dirty="0">
                <a:solidFill>
                  <a:schemeClr val="tx1"/>
                </a:solidFill>
                <a:latin typeface="+mn-lt"/>
                <a:ea typeface="Calibri" panose="020F0502020204030204" pitchFamily="34" charset="0"/>
                <a:cs typeface="Times New Roman" panose="02020603050405020304" pitchFamily="18" charset="0"/>
              </a:rPr>
              <a:t>change </a:t>
            </a:r>
            <a:r>
              <a:rPr lang="en-US" sz="1400" dirty="0">
                <a:solidFill>
                  <a:schemeClr val="tx1"/>
                </a:solidFill>
                <a:effectLst/>
                <a:latin typeface="+mn-lt"/>
                <a:ea typeface="Calibri" panose="020F0502020204030204" pitchFamily="34" charset="0"/>
                <a:cs typeface="Times New Roman" panose="02020603050405020304" pitchFamily="18" charset="0"/>
              </a:rPr>
              <a:t>management program. </a:t>
            </a:r>
          </a:p>
          <a:p>
            <a:pPr marL="285750" marR="0" indent="-285750" algn="just">
              <a:spcBef>
                <a:spcPts val="0"/>
              </a:spcBef>
              <a:spcAft>
                <a:spcPts val="0"/>
              </a:spcAft>
              <a:buFont typeface="Arial" panose="020B0604020202020204" pitchFamily="34" charset="0"/>
              <a:buChar char="•"/>
            </a:pPr>
            <a:endParaRPr lang="en-US" sz="1400" dirty="0">
              <a:solidFill>
                <a:schemeClr val="tx1"/>
              </a:solidFill>
              <a:latin typeface="+mn-lt"/>
              <a:ea typeface="Calibri" panose="020F0502020204030204" pitchFamily="34" charset="0"/>
              <a:cs typeface="Times New Roman" panose="02020603050405020304" pitchFamily="18" charset="0"/>
            </a:endParaRPr>
          </a:p>
          <a:p>
            <a:pPr marL="285750" marR="0" indent="-285750" algn="just">
              <a:spcBef>
                <a:spcPts val="0"/>
              </a:spcBef>
              <a:spcAft>
                <a:spcPts val="0"/>
              </a:spcAft>
              <a:buFont typeface="Arial" panose="020B0604020202020204" pitchFamily="34" charset="0"/>
              <a:buChar char="•"/>
            </a:pPr>
            <a:r>
              <a:rPr lang="en-US" sz="1400" b="0" dirty="0">
                <a:solidFill>
                  <a:schemeClr val="tx1"/>
                </a:solidFill>
                <a:latin typeface="+mn-lt"/>
                <a:ea typeface="Calibri" panose="020F0502020204030204" pitchFamily="34" charset="0"/>
                <a:cs typeface="Times New Roman" panose="02020603050405020304" pitchFamily="18" charset="0"/>
              </a:rPr>
              <a:t>Effective</a:t>
            </a:r>
            <a:r>
              <a:rPr lang="en-US" sz="1400" dirty="0">
                <a:solidFill>
                  <a:schemeClr val="tx1"/>
                </a:solidFill>
                <a:latin typeface="+mn-lt"/>
                <a:ea typeface="Calibri" panose="020F0502020204030204" pitchFamily="34" charset="0"/>
                <a:cs typeface="Times New Roman" panose="02020603050405020304" pitchFamily="18" charset="0"/>
              </a:rPr>
              <a:t> knowledge management </a:t>
            </a:r>
            <a:r>
              <a:rPr lang="en-US" sz="1400" b="0" dirty="0">
                <a:solidFill>
                  <a:schemeClr val="tx1"/>
                </a:solidFill>
                <a:latin typeface="+mn-lt"/>
                <a:ea typeface="Calibri" panose="020F0502020204030204" pitchFamily="34" charset="0"/>
                <a:cs typeface="Times New Roman" panose="02020603050405020304" pitchFamily="18" charset="0"/>
              </a:rPr>
              <a:t>is integral to the change management program</a:t>
            </a:r>
            <a:r>
              <a:rPr lang="en-US" sz="1400" b="0" dirty="0">
                <a:solidFill>
                  <a:schemeClr val="tx1"/>
                </a:solidFill>
                <a:effectLst/>
                <a:latin typeface="+mn-lt"/>
                <a:ea typeface="Calibri" panose="020F0502020204030204" pitchFamily="34" charset="0"/>
                <a:cs typeface="Times New Roman" panose="02020603050405020304" pitchFamily="18" charset="0"/>
              </a:rPr>
              <a:t>.  </a:t>
            </a:r>
          </a:p>
          <a:p>
            <a:pPr marR="0" algn="just">
              <a:spcBef>
                <a:spcPts val="0"/>
              </a:spcBef>
              <a:spcAft>
                <a:spcPts val="0"/>
              </a:spcAft>
            </a:pPr>
            <a:endParaRPr lang="en-US" sz="1400" b="0" dirty="0">
              <a:solidFill>
                <a:schemeClr val="tx1"/>
              </a:solidFill>
              <a:latin typeface="+mn-lt"/>
              <a:ea typeface="Calibri" panose="020F0502020204030204" pitchFamily="34" charset="0"/>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en-GB" altLang="ja-JP" sz="1400" b="0" dirty="0">
                <a:solidFill>
                  <a:schemeClr val="tx1"/>
                </a:solidFill>
                <a:latin typeface="+mn-lt"/>
              </a:rPr>
              <a:t>Initial knowledge is used to support early risk control decisions during the</a:t>
            </a:r>
            <a:r>
              <a:rPr lang="en-GB" sz="1400" b="0" dirty="0">
                <a:solidFill>
                  <a:schemeClr val="tx1"/>
                </a:solidFill>
                <a:latin typeface="+mn-lt"/>
                <a:ea typeface="Calibri" panose="020F0502020204030204" pitchFamily="34" charset="0"/>
                <a:cs typeface="Times New Roman" panose="02020603050405020304" pitchFamily="18" charset="0"/>
              </a:rPr>
              <a:t> </a:t>
            </a:r>
            <a:r>
              <a:rPr lang="en-GB" sz="1400" dirty="0">
                <a:solidFill>
                  <a:schemeClr val="tx1"/>
                </a:solidFill>
                <a:latin typeface="+mn-lt"/>
                <a:ea typeface="Calibri" panose="020F0502020204030204" pitchFamily="34" charset="0"/>
                <a:cs typeface="Times New Roman" panose="02020603050405020304" pitchFamily="18" charset="0"/>
              </a:rPr>
              <a:t>development</a:t>
            </a:r>
            <a:r>
              <a:rPr lang="en-GB" sz="1400" b="0" dirty="0">
                <a:solidFill>
                  <a:schemeClr val="tx1"/>
                </a:solidFill>
                <a:latin typeface="+mn-lt"/>
                <a:ea typeface="Calibri" panose="020F0502020204030204" pitchFamily="34" charset="0"/>
                <a:cs typeface="Times New Roman" panose="02020603050405020304" pitchFamily="18" charset="0"/>
              </a:rPr>
              <a:t> phase</a:t>
            </a:r>
            <a:r>
              <a:rPr lang="da-DK" sz="1400" b="0" dirty="0">
                <a:solidFill>
                  <a:schemeClr val="tx1"/>
                </a:solidFill>
                <a:latin typeface="+mn-lt"/>
                <a:ea typeface="Calibri" panose="020F0502020204030204" pitchFamily="34" charset="0"/>
                <a:cs typeface="Times New Roman" panose="02020603050405020304" pitchFamily="18" charset="0"/>
              </a:rPr>
              <a:t>.</a:t>
            </a:r>
            <a:endParaRPr lang="en-GB" altLang="ja-JP" sz="1400" b="0" dirty="0">
              <a:solidFill>
                <a:schemeClr val="tx1"/>
              </a:solidFill>
              <a:latin typeface="+mn-lt"/>
            </a:endParaRPr>
          </a:p>
          <a:p>
            <a:pPr marL="285750" indent="-285750" algn="just">
              <a:spcBef>
                <a:spcPts val="0"/>
              </a:spcBef>
              <a:spcAft>
                <a:spcPts val="0"/>
              </a:spcAft>
              <a:buFont typeface="Arial" panose="020B0604020202020204" pitchFamily="34" charset="0"/>
              <a:buChar char="•"/>
            </a:pPr>
            <a:endParaRPr lang="en-GB" altLang="ja-JP" sz="1400" b="0" dirty="0">
              <a:solidFill>
                <a:schemeClr val="tx1"/>
              </a:solidFill>
              <a:latin typeface="+mn-lt"/>
            </a:endParaRPr>
          </a:p>
          <a:p>
            <a:pPr marL="285750" indent="-285750" algn="just">
              <a:spcBef>
                <a:spcPts val="0"/>
              </a:spcBef>
              <a:spcAft>
                <a:spcPts val="0"/>
              </a:spcAft>
              <a:buFont typeface="Arial" panose="020B0604020202020204" pitchFamily="34" charset="0"/>
              <a:buChar char="•"/>
            </a:pPr>
            <a:r>
              <a:rPr lang="en-GB" altLang="ja-JP" sz="1400" b="0" dirty="0">
                <a:solidFill>
                  <a:schemeClr val="tx1"/>
                </a:solidFill>
                <a:latin typeface="+mn-lt"/>
              </a:rPr>
              <a:t>During the </a:t>
            </a:r>
            <a:r>
              <a:rPr lang="en-GB" altLang="ja-JP" sz="1400" dirty="0">
                <a:solidFill>
                  <a:schemeClr val="tx1"/>
                </a:solidFill>
                <a:latin typeface="+mn-lt"/>
              </a:rPr>
              <a:t>commercial</a:t>
            </a:r>
            <a:r>
              <a:rPr lang="en-GB" altLang="ja-JP" sz="1400" b="0" dirty="0">
                <a:solidFill>
                  <a:schemeClr val="tx1"/>
                </a:solidFill>
                <a:latin typeface="+mn-lt"/>
              </a:rPr>
              <a:t> phase,</a:t>
            </a:r>
            <a:r>
              <a:rPr lang="en-GB" altLang="ja-JP" sz="1400" b="0" dirty="0">
                <a:solidFill>
                  <a:schemeClr val="tx1"/>
                </a:solidFill>
              </a:rPr>
              <a:t> daily experience creates new knowledge through v</a:t>
            </a:r>
            <a:r>
              <a:rPr lang="en-GB" sz="1400" b="0" dirty="0">
                <a:solidFill>
                  <a:schemeClr val="tx1"/>
                </a:solidFill>
                <a:ea typeface="Calibri" panose="020F0502020204030204" pitchFamily="34" charset="0"/>
                <a:cs typeface="Times New Roman" panose="02020603050405020304" pitchFamily="18" charset="0"/>
              </a:rPr>
              <a:t>igilant monitoring.  This iterative k</a:t>
            </a:r>
            <a:r>
              <a:rPr lang="en-GB" altLang="ja-JP" sz="1400" b="0" dirty="0">
                <a:solidFill>
                  <a:schemeClr val="tx1"/>
                </a:solidFill>
              </a:rPr>
              <a:t>nowledge enables timely </a:t>
            </a:r>
            <a:r>
              <a:rPr lang="en-GB" sz="1400" b="0" dirty="0">
                <a:solidFill>
                  <a:schemeClr val="tx1"/>
                </a:solidFill>
                <a:ea typeface="Calibri" panose="020F0502020204030204" pitchFamily="34" charset="0"/>
                <a:cs typeface="Times New Roman" panose="02020603050405020304" pitchFamily="18" charset="0"/>
              </a:rPr>
              <a:t>change management decisions.</a:t>
            </a:r>
            <a:endParaRPr lang="en-US" sz="1400" b="0" dirty="0">
              <a:solidFill>
                <a:schemeClr val="tx1"/>
              </a:solidFill>
              <a:effectLst/>
              <a:latin typeface="+mn-lt"/>
              <a:ea typeface="Calibri" panose="020F0502020204030204" pitchFamily="34" charset="0"/>
              <a:cs typeface="Times New Roman" panose="02020603050405020304" pitchFamily="18" charset="0"/>
            </a:endParaRPr>
          </a:p>
        </p:txBody>
      </p:sp>
      <p:sp>
        <p:nvSpPr>
          <p:cNvPr id="29" name="テキスト ボックス 28"/>
          <p:cNvSpPr txBox="1"/>
          <p:nvPr/>
        </p:nvSpPr>
        <p:spPr bwMode="auto">
          <a:xfrm>
            <a:off x="3220616" y="5510400"/>
            <a:ext cx="2589107" cy="390193"/>
          </a:xfrm>
          <a:prstGeom prst="rect">
            <a:avLst/>
          </a:prstGeom>
          <a:solidFill>
            <a:srgbClr val="EEE69E"/>
          </a:solid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kumimoji="1" lang="en-US" altLang="ja-JP" sz="1000" b="0">
                <a:solidFill>
                  <a:srgbClr val="4C4C4C"/>
                </a:solidFill>
                <a:latin typeface="Candara" pitchFamily="32" charset="0"/>
              </a:rPr>
              <a:t>* Examples of key </a:t>
            </a:r>
            <a:r>
              <a:rPr kumimoji="1" lang="en-US" altLang="ja-JP" sz="1000" b="0" dirty="0">
                <a:solidFill>
                  <a:srgbClr val="4C4C4C"/>
                </a:solidFill>
                <a:latin typeface="Candara" pitchFamily="32" charset="0"/>
              </a:rPr>
              <a:t>change management decision points (not exhaustive)</a:t>
            </a:r>
            <a:endParaRPr lang="en-US" altLang="ja-JP" sz="1000" b="0" dirty="0">
              <a:solidFill>
                <a:schemeClr val="tx1"/>
              </a:solidFill>
            </a:endParaRPr>
          </a:p>
        </p:txBody>
      </p:sp>
      <p:sp>
        <p:nvSpPr>
          <p:cNvPr id="30" name="フローチャート: 判断 29"/>
          <p:cNvSpPr/>
          <p:nvPr/>
        </p:nvSpPr>
        <p:spPr bwMode="auto">
          <a:xfrm>
            <a:off x="3824502" y="4204003"/>
            <a:ext cx="618568" cy="472741"/>
          </a:xfrm>
          <a:prstGeom prst="flowChartDecision">
            <a:avLst/>
          </a:prstGeom>
          <a:solidFill>
            <a:srgbClr val="EEE69E"/>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altLang="ja-JP" sz="900" b="0" dirty="0">
                <a:solidFill>
                  <a:schemeClr val="tx1"/>
                </a:solidFill>
                <a:latin typeface="+mj-lt"/>
              </a:rPr>
              <a:t>*</a:t>
            </a:r>
            <a:endParaRPr lang="ja-JP" altLang="en-US" sz="1100" b="0" dirty="0">
              <a:solidFill>
                <a:schemeClr val="tx1"/>
              </a:solidFill>
              <a:latin typeface="+mj-lt"/>
            </a:endParaRPr>
          </a:p>
        </p:txBody>
      </p:sp>
    </p:spTree>
    <p:extLst>
      <p:ext uri="{BB962C8B-B14F-4D97-AF65-F5344CB8AC3E}">
        <p14:creationId xmlns:p14="http://schemas.microsoft.com/office/powerpoint/2010/main" val="3571058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2334-7B49-48C9-BEAC-D4A76F42E182}"/>
              </a:ext>
            </a:extLst>
          </p:cNvPr>
          <p:cNvSpPr>
            <a:spLocks noGrp="1"/>
          </p:cNvSpPr>
          <p:nvPr>
            <p:ph type="title"/>
          </p:nvPr>
        </p:nvSpPr>
        <p:spPr>
          <a:xfrm>
            <a:off x="2969989" y="428309"/>
            <a:ext cx="6515323" cy="790575"/>
          </a:xfrm>
        </p:spPr>
        <p:txBody>
          <a:bodyPr/>
          <a:lstStyle/>
          <a:p>
            <a:r>
              <a:rPr lang="en-GB" sz="2800" dirty="0"/>
              <a:t>The benefits of considering the decisions that have been made</a:t>
            </a:r>
          </a:p>
        </p:txBody>
      </p:sp>
      <p:sp>
        <p:nvSpPr>
          <p:cNvPr id="3" name="Content Placeholder 2">
            <a:extLst>
              <a:ext uri="{FF2B5EF4-FFF2-40B4-BE49-F238E27FC236}">
                <a16:creationId xmlns:a16="http://schemas.microsoft.com/office/drawing/2014/main" id="{14D1E427-E22D-4E4B-9D1A-802FDE2D2100}"/>
              </a:ext>
            </a:extLst>
          </p:cNvPr>
          <p:cNvSpPr>
            <a:spLocks noGrp="1"/>
          </p:cNvSpPr>
          <p:nvPr>
            <p:ph sz="half" idx="1"/>
          </p:nvPr>
        </p:nvSpPr>
        <p:spPr>
          <a:xfrm>
            <a:off x="268288" y="2361456"/>
            <a:ext cx="4392489" cy="4168279"/>
          </a:xfrm>
        </p:spPr>
        <p:txBody>
          <a:bodyPr>
            <a:normAutofit fontScale="62500" lnSpcReduction="20000"/>
          </a:bodyPr>
          <a:lstStyle/>
          <a:p>
            <a:pPr marL="0" indent="0">
              <a:buNone/>
            </a:pPr>
            <a:r>
              <a:rPr lang="en-GB" sz="2400" kern="1200" dirty="0">
                <a:solidFill>
                  <a:srgbClr val="000000"/>
                </a:solidFill>
                <a:latin typeface="Arial" charset="0"/>
                <a:cs typeface="Lucida Sans Unicode" charset="0"/>
              </a:rPr>
              <a:t>Doing this can be beneficial </a:t>
            </a:r>
            <a:r>
              <a:rPr lang="en-GB" sz="2900" kern="1200" dirty="0">
                <a:solidFill>
                  <a:srgbClr val="004C6C"/>
                </a:solidFill>
                <a:latin typeface="Calibri"/>
                <a:cs typeface="Lucida Sans Unicode"/>
              </a:rPr>
              <a:t>because</a:t>
            </a:r>
            <a:r>
              <a:rPr lang="en-GB" sz="2400" kern="1200" dirty="0">
                <a:solidFill>
                  <a:srgbClr val="000000"/>
                </a:solidFill>
                <a:latin typeface="Arial" charset="0"/>
                <a:cs typeface="Lucida Sans Unicode" charset="0"/>
              </a:rPr>
              <a:t>…</a:t>
            </a:r>
          </a:p>
          <a:p>
            <a:r>
              <a:rPr lang="en-GB" sz="2900" b="0" i="1" kern="1200" dirty="0">
                <a:solidFill>
                  <a:srgbClr val="004C6C"/>
                </a:solidFill>
                <a:latin typeface="Calibri"/>
                <a:cs typeface="Lucida Sans Unicode"/>
              </a:rPr>
              <a:t>It can help identify and resolve uncertainty as QRM activities proceed</a:t>
            </a:r>
          </a:p>
          <a:p>
            <a:r>
              <a:rPr lang="en-GB" sz="2900" b="0" i="1" kern="1200" dirty="0">
                <a:solidFill>
                  <a:srgbClr val="004C6C"/>
                </a:solidFill>
                <a:latin typeface="Calibri"/>
                <a:cs typeface="Lucida Sans Unicode"/>
              </a:rPr>
              <a:t>It can help ensure that key decisions are appropriately documented before proceeding</a:t>
            </a:r>
          </a:p>
          <a:p>
            <a:r>
              <a:rPr lang="en-GB" sz="2900" b="0" i="1" kern="1200" dirty="0">
                <a:solidFill>
                  <a:srgbClr val="004C6C"/>
                </a:solidFill>
                <a:latin typeface="Calibri"/>
                <a:cs typeface="Lucida Sans Unicode"/>
              </a:rPr>
              <a:t>It introduces assessment and feedback opportunities</a:t>
            </a:r>
          </a:p>
          <a:p>
            <a:r>
              <a:rPr lang="en-GB" sz="2900" b="0" i="1" kern="1200" dirty="0">
                <a:solidFill>
                  <a:srgbClr val="004C6C"/>
                </a:solidFill>
                <a:latin typeface="Calibri"/>
                <a:cs typeface="Lucida Sans Unicode"/>
              </a:rPr>
              <a:t>It can improve knowledge flow and knowledge availability in risk-based decision-making</a:t>
            </a:r>
          </a:p>
          <a:p>
            <a:r>
              <a:rPr lang="en-GB" sz="2900" b="0" i="1" kern="1200" dirty="0">
                <a:solidFill>
                  <a:srgbClr val="004C6C"/>
                </a:solidFill>
                <a:latin typeface="Calibri"/>
                <a:cs typeface="Lucida Sans Unicode"/>
              </a:rPr>
              <a:t>It can lead to better decision outcomes and consistency</a:t>
            </a:r>
          </a:p>
          <a:p>
            <a:r>
              <a:rPr lang="en-GB" sz="2900" b="0" i="1" kern="1200" dirty="0">
                <a:solidFill>
                  <a:srgbClr val="004C6C"/>
                </a:solidFill>
                <a:latin typeface="Calibri"/>
                <a:cs typeface="Lucida Sans Unicode"/>
              </a:rPr>
              <a:t>It is a way to facilitate risk communication</a:t>
            </a:r>
          </a:p>
          <a:p>
            <a:endParaRPr lang="en-GB" sz="2000" b="0" i="1" dirty="0"/>
          </a:p>
        </p:txBody>
      </p:sp>
      <p:sp>
        <p:nvSpPr>
          <p:cNvPr id="5" name="Rectangle 4">
            <a:extLst>
              <a:ext uri="{FF2B5EF4-FFF2-40B4-BE49-F238E27FC236}">
                <a16:creationId xmlns:a16="http://schemas.microsoft.com/office/drawing/2014/main" id="{D2CE3FD3-AC92-2EBC-52BA-42974BC32AC8}"/>
              </a:ext>
            </a:extLst>
          </p:cNvPr>
          <p:cNvSpPr/>
          <p:nvPr/>
        </p:nvSpPr>
        <p:spPr>
          <a:xfrm>
            <a:off x="5092824" y="2505472"/>
            <a:ext cx="4173096" cy="3808239"/>
          </a:xfrm>
          <a:prstGeom prst="rect">
            <a:avLst/>
          </a:prstGeom>
          <a:solidFill>
            <a:schemeClr val="bg1"/>
          </a:solidFill>
          <a:ln w="9525">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365760" rtl="0" eaLnBrk="1" fontAlgn="auto" latinLnBrk="0" hangingPunct="1">
              <a:lnSpc>
                <a:spcPct val="100000"/>
              </a:lnSpc>
              <a:spcBef>
                <a:spcPts val="0"/>
              </a:spcBef>
              <a:spcAft>
                <a:spcPts val="0"/>
              </a:spcAft>
              <a:buClrTx/>
              <a:buSzTx/>
              <a:buFont typeface="Times New Roman" pitchFamily="18" charset="0"/>
              <a:buNone/>
              <a:tabLst/>
              <a:defRPr/>
            </a:pPr>
            <a:r>
              <a:rPr lang="en-IE" sz="1500" dirty="0">
                <a:solidFill>
                  <a:srgbClr val="000000"/>
                </a:solidFill>
                <a:latin typeface="Arial" charset="0"/>
                <a:cs typeface="Lucida Sans Unicode" charset="0"/>
              </a:rPr>
              <a:t>Useful considerations here include…</a:t>
            </a:r>
          </a:p>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IE" sz="800" b="0" i="0" u="none" strike="noStrike" kern="1200" cap="none" spc="0" normalizeH="0" baseline="0" noProof="0" dirty="0">
              <a:ln>
                <a:noFill/>
              </a:ln>
              <a:solidFill>
                <a:srgbClr val="004C6C"/>
              </a:solidFill>
              <a:effectLst/>
              <a:uLnTx/>
              <a:uFillTx/>
              <a:latin typeface="Calibri"/>
              <a:ea typeface="+mn-ea"/>
              <a:cs typeface="Lucida Sans Unicode"/>
            </a:endParaRP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800" b="0" i="1" u="none" strike="noStrike" kern="1200" cap="none" spc="0" normalizeH="0" baseline="0" noProof="0" dirty="0">
                <a:ln>
                  <a:noFill/>
                </a:ln>
                <a:solidFill>
                  <a:srgbClr val="004C6C"/>
                </a:solidFill>
                <a:effectLst/>
                <a:uLnTx/>
                <a:uFillTx/>
                <a:latin typeface="Calibri"/>
                <a:ea typeface="+mn-ea"/>
                <a:cs typeface="Lucida Sans Unicode"/>
              </a:rPr>
              <a:t>Whether there is adequate information to progress OR whether more information is needed</a:t>
            </a: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IE" sz="800" b="0" i="1" u="none" strike="noStrike" kern="1200" cap="none" spc="0" normalizeH="0" baseline="0" noProof="0" dirty="0">
              <a:ln>
                <a:noFill/>
              </a:ln>
              <a:solidFill>
                <a:srgbClr val="004C6C"/>
              </a:solidFill>
              <a:effectLst/>
              <a:uLnTx/>
              <a:uFillTx/>
              <a:latin typeface="Calibri"/>
              <a:ea typeface="+mn-ea"/>
              <a:cs typeface="Lucida Sans Unicode"/>
            </a:endParaRP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800" b="0" i="1" u="none" strike="noStrike" kern="1200" cap="none" spc="0" normalizeH="0" baseline="0" noProof="0" dirty="0">
                <a:ln>
                  <a:noFill/>
                </a:ln>
                <a:solidFill>
                  <a:srgbClr val="004C6C"/>
                </a:solidFill>
                <a:effectLst/>
                <a:uLnTx/>
                <a:uFillTx/>
                <a:latin typeface="Calibri"/>
                <a:ea typeface="+mn-ea"/>
                <a:cs typeface="Lucida Sans Unicode"/>
              </a:rPr>
              <a:t>Whether there are assumptions or uncertainties that require visibility in the next phase of the QRM process</a:t>
            </a: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IE" sz="800" b="0" i="1" u="none" strike="noStrike" kern="1200" cap="none" spc="0" normalizeH="0" baseline="0" noProof="0" dirty="0">
              <a:ln>
                <a:noFill/>
              </a:ln>
              <a:solidFill>
                <a:srgbClr val="004C6C"/>
              </a:solidFill>
              <a:effectLst/>
              <a:uLnTx/>
              <a:uFillTx/>
              <a:latin typeface="Calibri"/>
              <a:ea typeface="+mn-ea"/>
              <a:cs typeface="Lucida Sans Unicode"/>
            </a:endParaRP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800" b="0" i="1" u="none" strike="noStrike" kern="1200" cap="none" spc="0" normalizeH="0" baseline="0" noProof="0" dirty="0">
                <a:ln>
                  <a:noFill/>
                </a:ln>
                <a:solidFill>
                  <a:srgbClr val="004C6C"/>
                </a:solidFill>
                <a:effectLst/>
                <a:uLnTx/>
                <a:uFillTx/>
                <a:latin typeface="Calibri"/>
                <a:ea typeface="+mn-ea"/>
                <a:cs typeface="Lucida Sans Unicode"/>
              </a:rPr>
              <a:t>Whether decisions at each point in the QRM process have been documented appropriately for future reference</a:t>
            </a:r>
            <a:endParaRPr kumimoji="0" lang="en-GB" sz="1800" b="0" i="0" u="none" strike="noStrike" kern="1200" cap="none" spc="0" normalizeH="0" baseline="0" noProof="0" dirty="0">
              <a:ln>
                <a:noFill/>
              </a:ln>
              <a:solidFill>
                <a:srgbClr val="004C6C"/>
              </a:solidFill>
              <a:effectLst/>
              <a:uLnTx/>
              <a:uFillTx/>
              <a:latin typeface="Calibri"/>
              <a:ea typeface="+mn-ea"/>
              <a:cs typeface="Lucida Sans Unicode"/>
            </a:endParaRPr>
          </a:p>
        </p:txBody>
      </p:sp>
      <p:sp>
        <p:nvSpPr>
          <p:cNvPr id="7" name="TextBox 6">
            <a:extLst>
              <a:ext uri="{FF2B5EF4-FFF2-40B4-BE49-F238E27FC236}">
                <a16:creationId xmlns:a16="http://schemas.microsoft.com/office/drawing/2014/main" id="{809A135A-10C6-B22E-ECBE-17FA1ECD0D09}"/>
              </a:ext>
            </a:extLst>
          </p:cNvPr>
          <p:cNvSpPr txBox="1"/>
          <p:nvPr/>
        </p:nvSpPr>
        <p:spPr>
          <a:xfrm>
            <a:off x="196280" y="1497360"/>
            <a:ext cx="8997632" cy="607602"/>
          </a:xfrm>
          <a:prstGeom prst="rect">
            <a:avLst/>
          </a:prstGeom>
          <a:noFill/>
        </p:spPr>
        <p:txBody>
          <a:bodyPr wrap="square" rtlCol="0">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dirty="0">
                <a:ln>
                  <a:noFill/>
                </a:ln>
                <a:solidFill>
                  <a:srgbClr val="000000"/>
                </a:solidFill>
                <a:effectLst/>
                <a:uLnTx/>
                <a:uFillTx/>
                <a:latin typeface="Arial" charset="0"/>
                <a:ea typeface="+mn-ea"/>
                <a:cs typeface="Lucida Sans Unicode" charset="0"/>
              </a:rPr>
              <a:t>When progressing through the QRM process, it is useful to stop and consider the decisions that have been made.  </a:t>
            </a:r>
          </a:p>
        </p:txBody>
      </p:sp>
      <p:sp>
        <p:nvSpPr>
          <p:cNvPr id="4" name="TextBox 3">
            <a:extLst>
              <a:ext uri="{FF2B5EF4-FFF2-40B4-BE49-F238E27FC236}">
                <a16:creationId xmlns:a16="http://schemas.microsoft.com/office/drawing/2014/main" id="{DC335F0C-1998-20E2-E69B-71B6FC512E3E}"/>
              </a:ext>
            </a:extLst>
          </p:cNvPr>
          <p:cNvSpPr txBox="1"/>
          <p:nvPr/>
        </p:nvSpPr>
        <p:spPr>
          <a:xfrm>
            <a:off x="124272" y="6933257"/>
            <a:ext cx="8269273" cy="242631"/>
          </a:xfrm>
          <a:prstGeom prst="rect">
            <a:avLst/>
          </a:prstGeom>
          <a:noFill/>
        </p:spPr>
        <p:txBody>
          <a:bodyPr wrap="square">
            <a:spAutoFit/>
          </a:bodyPr>
          <a:lstStyle/>
          <a:p>
            <a:r>
              <a:rPr lang="en-GB" sz="1050" b="0" i="1" dirty="0">
                <a:solidFill>
                  <a:schemeClr val="tx1"/>
                </a:solidFill>
                <a:latin typeface="Calibri"/>
                <a:cs typeface="+mn-cs"/>
              </a:rPr>
              <a:t>Ref. Mulholland, V., &amp; Greene, A. (2023) ‘Improving RBDM Effectiveness: A Case for Risk Decision Review Points’, KENX Insight, Volume 3, Article 3</a:t>
            </a:r>
            <a:endParaRPr lang="en-IE" sz="1050" b="0" i="1" dirty="0">
              <a:solidFill>
                <a:schemeClr val="tx1"/>
              </a:solidFill>
              <a:latin typeface="Calibri"/>
              <a:cs typeface="+mn-cs"/>
            </a:endParaRPr>
          </a:p>
        </p:txBody>
      </p:sp>
    </p:spTree>
    <p:extLst>
      <p:ext uri="{BB962C8B-B14F-4D97-AF65-F5344CB8AC3E}">
        <p14:creationId xmlns:p14="http://schemas.microsoft.com/office/powerpoint/2010/main" val="203542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2334-7B49-48C9-BEAC-D4A76F42E182}"/>
              </a:ext>
            </a:extLst>
          </p:cNvPr>
          <p:cNvSpPr>
            <a:spLocks noGrp="1"/>
          </p:cNvSpPr>
          <p:nvPr>
            <p:ph type="title"/>
          </p:nvPr>
        </p:nvSpPr>
        <p:spPr>
          <a:xfrm>
            <a:off x="3076600" y="418753"/>
            <a:ext cx="6552728" cy="790575"/>
          </a:xfrm>
        </p:spPr>
        <p:txBody>
          <a:bodyPr/>
          <a:lstStyle/>
          <a:p>
            <a:r>
              <a:rPr lang="da-DK" sz="2800" dirty="0"/>
              <a:t>Examples of High-level Decision Nodes            in the QRM Process </a:t>
            </a:r>
            <a:endParaRPr lang="en-GB" sz="2800" dirty="0"/>
          </a:p>
        </p:txBody>
      </p:sp>
      <p:sp>
        <p:nvSpPr>
          <p:cNvPr id="4" name="Rectangle 3">
            <a:extLst>
              <a:ext uri="{FF2B5EF4-FFF2-40B4-BE49-F238E27FC236}">
                <a16:creationId xmlns:a16="http://schemas.microsoft.com/office/drawing/2014/main" id="{108B7672-CFCC-BDBE-8AF1-71498BB7B631}"/>
              </a:ext>
            </a:extLst>
          </p:cNvPr>
          <p:cNvSpPr/>
          <p:nvPr/>
        </p:nvSpPr>
        <p:spPr>
          <a:xfrm>
            <a:off x="556320" y="1425352"/>
            <a:ext cx="8487630" cy="1152128"/>
          </a:xfrm>
          <a:prstGeom prst="rect">
            <a:avLst/>
          </a:prstGeom>
          <a:solidFill>
            <a:schemeClr val="bg1"/>
          </a:solidFill>
          <a:ln w="12700">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120" b="0" i="0" u="none" strike="noStrike" kern="1200" cap="none" spc="0" normalizeH="0" baseline="0" noProof="0" dirty="0">
              <a:ln>
                <a:noFill/>
              </a:ln>
              <a:solidFill>
                <a:prstClr val="white"/>
              </a:solidFill>
              <a:effectLst/>
              <a:uLnTx/>
              <a:uFillTx/>
              <a:latin typeface="Calibri"/>
              <a:ea typeface="+mn-ea"/>
              <a:cs typeface="Lucida Sans Unicode"/>
            </a:endParaRPr>
          </a:p>
        </p:txBody>
      </p:sp>
      <p:pic>
        <p:nvPicPr>
          <p:cNvPr id="7" name="Picture 6">
            <a:extLst>
              <a:ext uri="{FF2B5EF4-FFF2-40B4-BE49-F238E27FC236}">
                <a16:creationId xmlns:a16="http://schemas.microsoft.com/office/drawing/2014/main" id="{6B105919-130E-4783-020B-7EF584D59050}"/>
              </a:ext>
            </a:extLst>
          </p:cNvPr>
          <p:cNvPicPr>
            <a:picLocks noChangeAspect="1"/>
          </p:cNvPicPr>
          <p:nvPr/>
        </p:nvPicPr>
        <p:blipFill>
          <a:blip r:embed="rId3"/>
          <a:stretch>
            <a:fillRect/>
          </a:stretch>
        </p:blipFill>
        <p:spPr>
          <a:xfrm>
            <a:off x="556320" y="2697448"/>
            <a:ext cx="4320480" cy="4271008"/>
          </a:xfrm>
          <a:prstGeom prst="rect">
            <a:avLst/>
          </a:prstGeom>
        </p:spPr>
      </p:pic>
      <p:sp>
        <p:nvSpPr>
          <p:cNvPr id="10" name="TextBox 9">
            <a:extLst>
              <a:ext uri="{FF2B5EF4-FFF2-40B4-BE49-F238E27FC236}">
                <a16:creationId xmlns:a16="http://schemas.microsoft.com/office/drawing/2014/main" id="{05E4629F-0808-CBD4-581C-CB6E87597EFC}"/>
              </a:ext>
            </a:extLst>
          </p:cNvPr>
          <p:cNvSpPr txBox="1"/>
          <p:nvPr/>
        </p:nvSpPr>
        <p:spPr>
          <a:xfrm>
            <a:off x="772344" y="1510134"/>
            <a:ext cx="8136904" cy="923330"/>
          </a:xfrm>
          <a:prstGeom prst="rect">
            <a:avLst/>
          </a:prstGeom>
          <a:solidFill>
            <a:schemeClr val="bg1"/>
          </a:solidFill>
        </p:spPr>
        <p:txBody>
          <a:bodyPr wrap="square" rtlCol="0">
            <a:spAutoFit/>
          </a:bodyPr>
          <a:lstStyle/>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800" b="0" i="1" u="none" strike="noStrike" kern="1200" cap="none" spc="0" normalizeH="0" baseline="0" noProof="0" dirty="0">
                <a:ln>
                  <a:noFill/>
                </a:ln>
                <a:solidFill>
                  <a:srgbClr val="004C6C"/>
                </a:solidFill>
                <a:effectLst/>
                <a:uLnTx/>
                <a:uFillTx/>
                <a:latin typeface="Calibri"/>
                <a:ea typeface="+mn-ea"/>
                <a:cs typeface="Lucida Sans Unicode"/>
              </a:rPr>
              <a:t>High-level decision node examples are shown as diamonds below. </a:t>
            </a:r>
          </a:p>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800" b="0" i="1" u="none" strike="noStrike" kern="1200" cap="none" spc="0" normalizeH="0" baseline="0" noProof="0" dirty="0">
                <a:ln>
                  <a:noFill/>
                </a:ln>
                <a:solidFill>
                  <a:srgbClr val="004C6C"/>
                </a:solidFill>
                <a:effectLst/>
                <a:uLnTx/>
                <a:uFillTx/>
                <a:latin typeface="Calibri"/>
                <a:ea typeface="+mn-ea"/>
                <a:cs typeface="Lucida Sans Unicode"/>
              </a:rPr>
              <a:t>Each decision node, placed after each phase of the QRM process and labelled 1-5 below, poses considerations appropriate to that QRM phase.</a:t>
            </a:r>
          </a:p>
        </p:txBody>
      </p:sp>
      <p:grpSp>
        <p:nvGrpSpPr>
          <p:cNvPr id="3" name="Group 2">
            <a:extLst>
              <a:ext uri="{FF2B5EF4-FFF2-40B4-BE49-F238E27FC236}">
                <a16:creationId xmlns:a16="http://schemas.microsoft.com/office/drawing/2014/main" id="{79EC9CC0-A50C-DF44-2800-A9662E3C17DD}"/>
              </a:ext>
            </a:extLst>
          </p:cNvPr>
          <p:cNvGrpSpPr/>
          <p:nvPr/>
        </p:nvGrpSpPr>
        <p:grpSpPr>
          <a:xfrm>
            <a:off x="5028542" y="3060114"/>
            <a:ext cx="3905141" cy="930993"/>
            <a:chOff x="7010399" y="1139608"/>
            <a:chExt cx="4881426" cy="1163740"/>
          </a:xfrm>
        </p:grpSpPr>
        <p:grpSp>
          <p:nvGrpSpPr>
            <p:cNvPr id="5" name="Group 4">
              <a:extLst>
                <a:ext uri="{FF2B5EF4-FFF2-40B4-BE49-F238E27FC236}">
                  <a16:creationId xmlns:a16="http://schemas.microsoft.com/office/drawing/2014/main" id="{C6572D83-583E-1749-AECB-8136D23D2BAC}"/>
                </a:ext>
              </a:extLst>
            </p:cNvPr>
            <p:cNvGrpSpPr/>
            <p:nvPr/>
          </p:nvGrpSpPr>
          <p:grpSpPr>
            <a:xfrm>
              <a:off x="7010399" y="1139608"/>
              <a:ext cx="4881426" cy="1163740"/>
              <a:chOff x="2910968" y="-331167"/>
              <a:chExt cx="6696357" cy="1163740"/>
            </a:xfrm>
          </p:grpSpPr>
          <p:sp>
            <p:nvSpPr>
              <p:cNvPr id="11" name="Rectangle: Rounded Corners 10">
                <a:extLst>
                  <a:ext uri="{FF2B5EF4-FFF2-40B4-BE49-F238E27FC236}">
                    <a16:creationId xmlns:a16="http://schemas.microsoft.com/office/drawing/2014/main" id="{3262D708-0E36-25F9-1053-CC8931E67D43}"/>
                  </a:ext>
                </a:extLst>
              </p:cNvPr>
              <p:cNvSpPr/>
              <p:nvPr/>
            </p:nvSpPr>
            <p:spPr>
              <a:xfrm>
                <a:off x="2910968" y="-331167"/>
                <a:ext cx="6696357" cy="927562"/>
              </a:xfrm>
              <a:prstGeom prst="roundRect">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12" name="TextBox 11">
                <a:extLst>
                  <a:ext uri="{FF2B5EF4-FFF2-40B4-BE49-F238E27FC236}">
                    <a16:creationId xmlns:a16="http://schemas.microsoft.com/office/drawing/2014/main" id="{F6F43F19-FCC3-7984-375B-A4A8D6EADC4B}"/>
                  </a:ext>
                </a:extLst>
              </p:cNvPr>
              <p:cNvSpPr txBox="1"/>
              <p:nvPr/>
            </p:nvSpPr>
            <p:spPr>
              <a:xfrm>
                <a:off x="4127511" y="-298506"/>
                <a:ext cx="5217620" cy="1131079"/>
              </a:xfrm>
              <a:prstGeom prst="rect">
                <a:avLst/>
              </a:prstGeom>
              <a:noFill/>
            </p:spPr>
            <p:txBody>
              <a:bodyPr wrap="square" rtlCol="0">
                <a:spAutoFit/>
              </a:bodyPr>
              <a:lstStyle/>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risk question clearly defined?</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decision important and/or complex?</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IE" sz="880" b="0" i="1" dirty="0">
                    <a:solidFill>
                      <a:srgbClr val="002060"/>
                    </a:solidFill>
                    <a:latin typeface="Calibri"/>
                    <a:cs typeface="Lucida Sans Unicode"/>
                  </a:rPr>
                  <a:t>Is an </a:t>
                </a: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appropriate level of QRM formality in place?</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required knowledge available?</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Are the right people involved?</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880" b="0" i="1" u="none" strike="noStrike" kern="1200" cap="none" spc="0" normalizeH="0" baseline="0" noProof="0" dirty="0">
                  <a:ln>
                    <a:noFill/>
                  </a:ln>
                  <a:solidFill>
                    <a:srgbClr val="002060"/>
                  </a:solidFill>
                  <a:effectLst/>
                  <a:uLnTx/>
                  <a:uFillTx/>
                  <a:latin typeface="Calibri"/>
                  <a:ea typeface="+mn-ea"/>
                  <a:cs typeface="Lucida Sans Unicode"/>
                </a:endParaRPr>
              </a:p>
            </p:txBody>
          </p:sp>
        </p:grpSp>
        <p:sp>
          <p:nvSpPr>
            <p:cNvPr id="9" name="Diamond 8">
              <a:extLst>
                <a:ext uri="{FF2B5EF4-FFF2-40B4-BE49-F238E27FC236}">
                  <a16:creationId xmlns:a16="http://schemas.microsoft.com/office/drawing/2014/main" id="{D9313409-624E-3EAC-0E74-A914D6C2636E}"/>
                </a:ext>
              </a:extLst>
            </p:cNvPr>
            <p:cNvSpPr/>
            <p:nvPr/>
          </p:nvSpPr>
          <p:spPr>
            <a:xfrm>
              <a:off x="7193685" y="1294317"/>
              <a:ext cx="678312" cy="496672"/>
            </a:xfrm>
            <a:prstGeom prst="diamond">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Lucida Sans Unicode"/>
                </a:rPr>
                <a:t>1</a:t>
              </a:r>
            </a:p>
          </p:txBody>
        </p:sp>
      </p:grpSp>
      <p:grpSp>
        <p:nvGrpSpPr>
          <p:cNvPr id="13" name="Group 12">
            <a:extLst>
              <a:ext uri="{FF2B5EF4-FFF2-40B4-BE49-F238E27FC236}">
                <a16:creationId xmlns:a16="http://schemas.microsoft.com/office/drawing/2014/main" id="{ED81CB67-182E-1302-7E3F-2DEA2CADEEFA}"/>
              </a:ext>
            </a:extLst>
          </p:cNvPr>
          <p:cNvGrpSpPr/>
          <p:nvPr/>
        </p:nvGrpSpPr>
        <p:grpSpPr>
          <a:xfrm>
            <a:off x="5028542" y="3857169"/>
            <a:ext cx="3905141" cy="769441"/>
            <a:chOff x="7010399" y="1183445"/>
            <a:chExt cx="4881426" cy="961802"/>
          </a:xfrm>
        </p:grpSpPr>
        <p:grpSp>
          <p:nvGrpSpPr>
            <p:cNvPr id="14" name="Group 13">
              <a:extLst>
                <a:ext uri="{FF2B5EF4-FFF2-40B4-BE49-F238E27FC236}">
                  <a16:creationId xmlns:a16="http://schemas.microsoft.com/office/drawing/2014/main" id="{798E4033-F73E-734D-9491-CEF7448FAFAF}"/>
                </a:ext>
              </a:extLst>
            </p:cNvPr>
            <p:cNvGrpSpPr/>
            <p:nvPr/>
          </p:nvGrpSpPr>
          <p:grpSpPr>
            <a:xfrm>
              <a:off x="7010399" y="1183445"/>
              <a:ext cx="4881426" cy="961802"/>
              <a:chOff x="2910968" y="-287330"/>
              <a:chExt cx="6696357" cy="961802"/>
            </a:xfrm>
          </p:grpSpPr>
          <p:sp>
            <p:nvSpPr>
              <p:cNvPr id="17" name="Rectangle: Rounded Corners 16">
                <a:extLst>
                  <a:ext uri="{FF2B5EF4-FFF2-40B4-BE49-F238E27FC236}">
                    <a16:creationId xmlns:a16="http://schemas.microsoft.com/office/drawing/2014/main" id="{9E51BDEB-382F-144F-4E5F-2519FB012183}"/>
                  </a:ext>
                </a:extLst>
              </p:cNvPr>
              <p:cNvSpPr/>
              <p:nvPr/>
            </p:nvSpPr>
            <p:spPr>
              <a:xfrm>
                <a:off x="2910968" y="-263664"/>
                <a:ext cx="6696357" cy="892863"/>
              </a:xfrm>
              <a:prstGeom prst="roundRect">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18" name="TextBox 17">
                <a:extLst>
                  <a:ext uri="{FF2B5EF4-FFF2-40B4-BE49-F238E27FC236}">
                    <a16:creationId xmlns:a16="http://schemas.microsoft.com/office/drawing/2014/main" id="{4DD6D723-5C90-E081-7311-12C955A05342}"/>
                  </a:ext>
                </a:extLst>
              </p:cNvPr>
              <p:cNvSpPr txBox="1"/>
              <p:nvPr/>
            </p:nvSpPr>
            <p:spPr>
              <a:xfrm>
                <a:off x="4153541" y="-287330"/>
                <a:ext cx="5170238" cy="961802"/>
              </a:xfrm>
              <a:prstGeom prst="rect">
                <a:avLst/>
              </a:prstGeom>
              <a:noFill/>
            </p:spPr>
            <p:txBody>
              <a:bodyPr wrap="square" rtlCol="0">
                <a:spAutoFit/>
              </a:bodyPr>
              <a:lstStyle/>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risk analysis complete?</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level of uncertainty acceptable?</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a:ea typeface="+mn-ea"/>
                    <a:cs typeface="Lucida Sans Unicode"/>
                  </a:rPr>
                  <a:t>Is the risk acceptable according to the risk criteria or are risk controls required?</a:t>
                </a:r>
              </a:p>
              <a:p>
                <a:pPr marL="137160" marR="0" lvl="0" indent="-137160" algn="l" defTabSz="36576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880" b="0" i="1" u="none" strike="noStrike" kern="1200" cap="none" spc="0" normalizeH="0" baseline="0" noProof="0" dirty="0">
                  <a:ln>
                    <a:noFill/>
                  </a:ln>
                  <a:solidFill>
                    <a:srgbClr val="002060"/>
                  </a:solidFill>
                  <a:effectLst/>
                  <a:uLnTx/>
                  <a:uFillTx/>
                  <a:latin typeface="Calibri"/>
                  <a:ea typeface="+mn-ea"/>
                  <a:cs typeface="Lucida Sans Unicode"/>
                </a:endParaRPr>
              </a:p>
            </p:txBody>
          </p:sp>
        </p:grpSp>
        <p:sp>
          <p:nvSpPr>
            <p:cNvPr id="16" name="Diamond 15">
              <a:extLst>
                <a:ext uri="{FF2B5EF4-FFF2-40B4-BE49-F238E27FC236}">
                  <a16:creationId xmlns:a16="http://schemas.microsoft.com/office/drawing/2014/main" id="{D65A57EB-9B8D-63B9-69A4-0B524AA861B8}"/>
                </a:ext>
              </a:extLst>
            </p:cNvPr>
            <p:cNvSpPr/>
            <p:nvPr/>
          </p:nvSpPr>
          <p:spPr>
            <a:xfrm>
              <a:off x="7203343" y="1369088"/>
              <a:ext cx="678312" cy="496672"/>
            </a:xfrm>
            <a:prstGeom prst="diamond">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Lucida Sans Unicode"/>
                </a:rPr>
                <a:t>2</a:t>
              </a:r>
            </a:p>
          </p:txBody>
        </p:sp>
      </p:grpSp>
      <p:grpSp>
        <p:nvGrpSpPr>
          <p:cNvPr id="19" name="Group 18">
            <a:extLst>
              <a:ext uri="{FF2B5EF4-FFF2-40B4-BE49-F238E27FC236}">
                <a16:creationId xmlns:a16="http://schemas.microsoft.com/office/drawing/2014/main" id="{5A749A72-1383-3202-269A-FB9E8590922E}"/>
              </a:ext>
            </a:extLst>
          </p:cNvPr>
          <p:cNvGrpSpPr/>
          <p:nvPr/>
        </p:nvGrpSpPr>
        <p:grpSpPr>
          <a:xfrm>
            <a:off x="5020816" y="6159383"/>
            <a:ext cx="3905141" cy="665056"/>
            <a:chOff x="7010399" y="1207112"/>
            <a:chExt cx="4881426" cy="831320"/>
          </a:xfrm>
        </p:grpSpPr>
        <p:grpSp>
          <p:nvGrpSpPr>
            <p:cNvPr id="20" name="Group 19">
              <a:extLst>
                <a:ext uri="{FF2B5EF4-FFF2-40B4-BE49-F238E27FC236}">
                  <a16:creationId xmlns:a16="http://schemas.microsoft.com/office/drawing/2014/main" id="{4D6590D2-39D3-224C-E4AC-5F8960EC4A56}"/>
                </a:ext>
              </a:extLst>
            </p:cNvPr>
            <p:cNvGrpSpPr/>
            <p:nvPr/>
          </p:nvGrpSpPr>
          <p:grpSpPr>
            <a:xfrm>
              <a:off x="7010399" y="1207112"/>
              <a:ext cx="4881426" cy="831320"/>
              <a:chOff x="2910968" y="-263663"/>
              <a:chExt cx="6696357" cy="831320"/>
            </a:xfrm>
          </p:grpSpPr>
          <p:sp>
            <p:nvSpPr>
              <p:cNvPr id="23" name="Rectangle: Rounded Corners 22">
                <a:extLst>
                  <a:ext uri="{FF2B5EF4-FFF2-40B4-BE49-F238E27FC236}">
                    <a16:creationId xmlns:a16="http://schemas.microsoft.com/office/drawing/2014/main" id="{74818340-401E-A5C8-88C4-1380B3A2A08D}"/>
                  </a:ext>
                </a:extLst>
              </p:cNvPr>
              <p:cNvSpPr/>
              <p:nvPr/>
            </p:nvSpPr>
            <p:spPr>
              <a:xfrm>
                <a:off x="2910968" y="-263663"/>
                <a:ext cx="6696357" cy="831320"/>
              </a:xfrm>
              <a:prstGeom prst="roundRect">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24" name="TextBox 23">
                <a:extLst>
                  <a:ext uri="{FF2B5EF4-FFF2-40B4-BE49-F238E27FC236}">
                    <a16:creationId xmlns:a16="http://schemas.microsoft.com/office/drawing/2014/main" id="{F59393A5-16A4-8C7A-F85D-3B29B34B40A5}"/>
                  </a:ext>
                </a:extLst>
              </p:cNvPr>
              <p:cNvSpPr txBox="1"/>
              <p:nvPr/>
            </p:nvSpPr>
            <p:spPr>
              <a:xfrm>
                <a:off x="4140761" y="-95288"/>
                <a:ext cx="5170238" cy="453970"/>
              </a:xfrm>
              <a:prstGeom prst="rect">
                <a:avLst/>
              </a:prstGeom>
              <a:noFill/>
            </p:spPr>
            <p:txBody>
              <a:bodyPr wrap="square" rtlCol="0">
                <a:spAutoFit/>
              </a:bodyPr>
              <a:lstStyle/>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At each phase, are risk communications clear and directed to the right parties?</a:t>
                </a:r>
              </a:p>
            </p:txBody>
          </p:sp>
        </p:grpSp>
        <p:sp>
          <p:nvSpPr>
            <p:cNvPr id="22" name="Diamond 21">
              <a:extLst>
                <a:ext uri="{FF2B5EF4-FFF2-40B4-BE49-F238E27FC236}">
                  <a16:creationId xmlns:a16="http://schemas.microsoft.com/office/drawing/2014/main" id="{232FF5FC-DC0F-D01A-A651-C53A30BC4899}"/>
                </a:ext>
              </a:extLst>
            </p:cNvPr>
            <p:cNvSpPr/>
            <p:nvPr/>
          </p:nvSpPr>
          <p:spPr>
            <a:xfrm>
              <a:off x="7203343" y="1369088"/>
              <a:ext cx="678312" cy="496672"/>
            </a:xfrm>
            <a:prstGeom prst="diamond">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Lucida Sans Unicode"/>
                </a:rPr>
                <a:t>5</a:t>
              </a:r>
            </a:p>
          </p:txBody>
        </p:sp>
      </p:grpSp>
      <p:grpSp>
        <p:nvGrpSpPr>
          <p:cNvPr id="25" name="Group 24">
            <a:extLst>
              <a:ext uri="{FF2B5EF4-FFF2-40B4-BE49-F238E27FC236}">
                <a16:creationId xmlns:a16="http://schemas.microsoft.com/office/drawing/2014/main" id="{1C223248-2D07-635D-399C-13615C34EF4D}"/>
              </a:ext>
            </a:extLst>
          </p:cNvPr>
          <p:cNvGrpSpPr/>
          <p:nvPr/>
        </p:nvGrpSpPr>
        <p:grpSpPr>
          <a:xfrm>
            <a:off x="5028542" y="5381557"/>
            <a:ext cx="3905141" cy="665056"/>
            <a:chOff x="7010399" y="1207112"/>
            <a:chExt cx="4881426" cy="831320"/>
          </a:xfrm>
        </p:grpSpPr>
        <p:grpSp>
          <p:nvGrpSpPr>
            <p:cNvPr id="26" name="Group 25">
              <a:extLst>
                <a:ext uri="{FF2B5EF4-FFF2-40B4-BE49-F238E27FC236}">
                  <a16:creationId xmlns:a16="http://schemas.microsoft.com/office/drawing/2014/main" id="{D63D0086-D21E-AF6F-77DE-BC9AD0169B7E}"/>
                </a:ext>
              </a:extLst>
            </p:cNvPr>
            <p:cNvGrpSpPr/>
            <p:nvPr/>
          </p:nvGrpSpPr>
          <p:grpSpPr>
            <a:xfrm>
              <a:off x="7010399" y="1207112"/>
              <a:ext cx="4881426" cy="831320"/>
              <a:chOff x="2910968" y="-263663"/>
              <a:chExt cx="6696357" cy="831320"/>
            </a:xfrm>
          </p:grpSpPr>
          <p:sp>
            <p:nvSpPr>
              <p:cNvPr id="29" name="Rectangle: Rounded Corners 28">
                <a:extLst>
                  <a:ext uri="{FF2B5EF4-FFF2-40B4-BE49-F238E27FC236}">
                    <a16:creationId xmlns:a16="http://schemas.microsoft.com/office/drawing/2014/main" id="{C999EC8D-634B-BF4B-48F6-A9E347D8D09D}"/>
                  </a:ext>
                </a:extLst>
              </p:cNvPr>
              <p:cNvSpPr/>
              <p:nvPr/>
            </p:nvSpPr>
            <p:spPr>
              <a:xfrm>
                <a:off x="2910968" y="-263663"/>
                <a:ext cx="6696357" cy="831320"/>
              </a:xfrm>
              <a:prstGeom prst="roundRect">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30" name="TextBox 29">
                <a:extLst>
                  <a:ext uri="{FF2B5EF4-FFF2-40B4-BE49-F238E27FC236}">
                    <a16:creationId xmlns:a16="http://schemas.microsoft.com/office/drawing/2014/main" id="{11848F12-1E1F-D5B2-54D7-E2C2569A2F67}"/>
                  </a:ext>
                </a:extLst>
              </p:cNvPr>
              <p:cNvSpPr txBox="1"/>
              <p:nvPr/>
            </p:nvSpPr>
            <p:spPr>
              <a:xfrm>
                <a:off x="4127511" y="-232724"/>
                <a:ext cx="5170238" cy="792525"/>
              </a:xfrm>
              <a:prstGeom prst="rect">
                <a:avLst/>
              </a:prstGeom>
              <a:noFill/>
            </p:spPr>
            <p:txBody>
              <a:bodyPr wrap="square" rtlCol="0">
                <a:spAutoFit/>
              </a:bodyPr>
              <a:lstStyle/>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Were the risk controls effective?</a:t>
                </a:r>
              </a:p>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Is there new knowledge emerging that should be used for enhanced risk control/further risk reduction?</a:t>
                </a:r>
              </a:p>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Is the frequency of risk review appropriate?</a:t>
                </a:r>
              </a:p>
            </p:txBody>
          </p:sp>
        </p:grpSp>
        <p:sp>
          <p:nvSpPr>
            <p:cNvPr id="28" name="Diamond 27">
              <a:extLst>
                <a:ext uri="{FF2B5EF4-FFF2-40B4-BE49-F238E27FC236}">
                  <a16:creationId xmlns:a16="http://schemas.microsoft.com/office/drawing/2014/main" id="{CE7AFDE4-B1F6-E1BF-BC79-B126EE8FB196}"/>
                </a:ext>
              </a:extLst>
            </p:cNvPr>
            <p:cNvSpPr/>
            <p:nvPr/>
          </p:nvSpPr>
          <p:spPr>
            <a:xfrm>
              <a:off x="7203343" y="1369088"/>
              <a:ext cx="678312" cy="496672"/>
            </a:xfrm>
            <a:prstGeom prst="diamond">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Lucida Sans Unicode"/>
                </a:rPr>
                <a:t>4</a:t>
              </a:r>
            </a:p>
          </p:txBody>
        </p:sp>
      </p:grpSp>
      <p:grpSp>
        <p:nvGrpSpPr>
          <p:cNvPr id="31" name="Group 30">
            <a:extLst>
              <a:ext uri="{FF2B5EF4-FFF2-40B4-BE49-F238E27FC236}">
                <a16:creationId xmlns:a16="http://schemas.microsoft.com/office/drawing/2014/main" id="{93D5776B-4F89-F26B-504C-EE552E0A31C7}"/>
              </a:ext>
            </a:extLst>
          </p:cNvPr>
          <p:cNvGrpSpPr/>
          <p:nvPr/>
        </p:nvGrpSpPr>
        <p:grpSpPr>
          <a:xfrm>
            <a:off x="5028542" y="4645397"/>
            <a:ext cx="3905141" cy="665056"/>
            <a:chOff x="7010399" y="1207112"/>
            <a:chExt cx="4881426" cy="831320"/>
          </a:xfrm>
        </p:grpSpPr>
        <p:sp>
          <p:nvSpPr>
            <p:cNvPr id="32" name="Rectangle: Rounded Corners 31">
              <a:extLst>
                <a:ext uri="{FF2B5EF4-FFF2-40B4-BE49-F238E27FC236}">
                  <a16:creationId xmlns:a16="http://schemas.microsoft.com/office/drawing/2014/main" id="{FACCCBF8-430D-FA3C-328A-8BBBF197C385}"/>
                </a:ext>
              </a:extLst>
            </p:cNvPr>
            <p:cNvSpPr/>
            <p:nvPr/>
          </p:nvSpPr>
          <p:spPr>
            <a:xfrm>
              <a:off x="7010399" y="1207112"/>
              <a:ext cx="4881426" cy="831320"/>
            </a:xfrm>
            <a:prstGeom prst="roundRect">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endParaRPr kumimoji="0" lang="en-GB" sz="1440" b="0" i="0" u="none" strike="noStrike" kern="1200" cap="none" spc="0" normalizeH="0" baseline="0" noProof="0" dirty="0">
                <a:ln>
                  <a:noFill/>
                </a:ln>
                <a:solidFill>
                  <a:prstClr val="white"/>
                </a:solidFill>
                <a:effectLst/>
                <a:uLnTx/>
                <a:uFillTx/>
                <a:latin typeface="Calibri"/>
                <a:ea typeface="+mn-ea"/>
                <a:cs typeface="Lucida Sans Unicode"/>
              </a:endParaRPr>
            </a:p>
          </p:txBody>
        </p:sp>
        <p:sp>
          <p:nvSpPr>
            <p:cNvPr id="34" name="Diamond 33">
              <a:extLst>
                <a:ext uri="{FF2B5EF4-FFF2-40B4-BE49-F238E27FC236}">
                  <a16:creationId xmlns:a16="http://schemas.microsoft.com/office/drawing/2014/main" id="{95628A26-8550-8FE4-BDF4-F97F0B0A5856}"/>
                </a:ext>
              </a:extLst>
            </p:cNvPr>
            <p:cNvSpPr/>
            <p:nvPr/>
          </p:nvSpPr>
          <p:spPr>
            <a:xfrm>
              <a:off x="7203343" y="1369088"/>
              <a:ext cx="678312" cy="496672"/>
            </a:xfrm>
            <a:prstGeom prst="diamond">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Lucida Sans Unicode"/>
                </a:rPr>
                <a:t>3</a:t>
              </a:r>
            </a:p>
          </p:txBody>
        </p:sp>
      </p:grpSp>
      <p:sp>
        <p:nvSpPr>
          <p:cNvPr id="35" name="TextBox 34">
            <a:extLst>
              <a:ext uri="{FF2B5EF4-FFF2-40B4-BE49-F238E27FC236}">
                <a16:creationId xmlns:a16="http://schemas.microsoft.com/office/drawing/2014/main" id="{50E7A242-AE20-2517-945F-9A3FECEBEB35}"/>
              </a:ext>
            </a:extLst>
          </p:cNvPr>
          <p:cNvSpPr txBox="1"/>
          <p:nvPr/>
        </p:nvSpPr>
        <p:spPr>
          <a:xfrm>
            <a:off x="5731811" y="4641910"/>
            <a:ext cx="3163992" cy="634020"/>
          </a:xfrm>
          <a:prstGeom prst="rect">
            <a:avLst/>
          </a:prstGeom>
          <a:noFill/>
        </p:spPr>
        <p:txBody>
          <a:bodyPr wrap="square" rtlCol="0">
            <a:spAutoFit/>
          </a:bodyPr>
          <a:lstStyle/>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Are risks reduced to an acceptable level?</a:t>
            </a:r>
          </a:p>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Are there opportunities for enhanced risk control/further risk reduction?</a:t>
            </a:r>
          </a:p>
          <a:p>
            <a:pPr marL="137160" marR="0" lvl="0" indent="-137160" algn="l" defTabSz="73152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IE" sz="880" b="0" i="1" u="none" strike="noStrike" kern="1200" cap="none" spc="0" normalizeH="0" baseline="0" noProof="0" dirty="0">
                <a:ln>
                  <a:noFill/>
                </a:ln>
                <a:solidFill>
                  <a:srgbClr val="002060"/>
                </a:solidFill>
                <a:effectLst/>
                <a:uLnTx/>
                <a:uFillTx/>
                <a:latin typeface="Calibri" panose="020F0502020204030204"/>
                <a:ea typeface="+mn-ea"/>
                <a:cs typeface="Lucida Sans Unicode"/>
              </a:rPr>
              <a:t>Are new risks emerging or have risk evaluations changed?</a:t>
            </a:r>
          </a:p>
        </p:txBody>
      </p:sp>
      <p:sp>
        <p:nvSpPr>
          <p:cNvPr id="36" name="TextBox 35">
            <a:extLst>
              <a:ext uri="{FF2B5EF4-FFF2-40B4-BE49-F238E27FC236}">
                <a16:creationId xmlns:a16="http://schemas.microsoft.com/office/drawing/2014/main" id="{877E54FB-EABA-6299-53B3-AD1787075036}"/>
              </a:ext>
            </a:extLst>
          </p:cNvPr>
          <p:cNvSpPr txBox="1"/>
          <p:nvPr/>
        </p:nvSpPr>
        <p:spPr>
          <a:xfrm>
            <a:off x="5363162" y="2649488"/>
            <a:ext cx="3834118" cy="313932"/>
          </a:xfrm>
          <a:prstGeom prst="rect">
            <a:avLst/>
          </a:prstGeom>
          <a:noFill/>
        </p:spPr>
        <p:txBody>
          <a:bodyPr wrap="square">
            <a:spAutoFit/>
          </a:bodyPr>
          <a:lstStyle/>
          <a:p>
            <a:pPr marL="0" marR="0" lvl="0" indent="0" algn="l" defTabSz="365760" rtl="0" eaLnBrk="1" fontAlgn="auto" latinLnBrk="0" hangingPunct="1">
              <a:lnSpc>
                <a:spcPct val="100000"/>
              </a:lnSpc>
              <a:spcBef>
                <a:spcPts val="0"/>
              </a:spcBef>
              <a:spcAft>
                <a:spcPts val="0"/>
              </a:spcAft>
              <a:buClrTx/>
              <a:buSzTx/>
              <a:buFont typeface="Times New Roman" pitchFamily="18" charset="0"/>
              <a:buNone/>
              <a:tabLst/>
              <a:defRPr/>
            </a:pPr>
            <a:r>
              <a:rPr kumimoji="0" lang="en-IE" sz="1440" b="1" i="1" u="none" strike="noStrike" kern="1200" cap="none" spc="0" normalizeH="0" baseline="0" noProof="0" dirty="0">
                <a:ln>
                  <a:noFill/>
                </a:ln>
                <a:solidFill>
                  <a:srgbClr val="2683C6">
                    <a:lumMod val="75000"/>
                  </a:srgbClr>
                </a:solidFill>
                <a:effectLst/>
                <a:uLnTx/>
                <a:uFillTx/>
                <a:latin typeface="Calibri"/>
                <a:ea typeface="+mn-ea"/>
                <a:cs typeface="Lucida Sans Unicode"/>
              </a:rPr>
              <a:t>Some useful </a:t>
            </a:r>
            <a:r>
              <a:rPr lang="en-IE" sz="1440" i="1" dirty="0">
                <a:solidFill>
                  <a:srgbClr val="2683C6">
                    <a:lumMod val="75000"/>
                  </a:srgbClr>
                </a:solidFill>
                <a:latin typeface="Calibri"/>
                <a:cs typeface="Lucida Sans Unicode"/>
              </a:rPr>
              <a:t>c</a:t>
            </a:r>
            <a:r>
              <a:rPr kumimoji="0" lang="en-IE" sz="1440" b="1" i="1" u="none" strike="noStrike" kern="1200" cap="none" spc="0" normalizeH="0" baseline="0" noProof="0" dirty="0" err="1">
                <a:ln>
                  <a:noFill/>
                </a:ln>
                <a:solidFill>
                  <a:srgbClr val="2683C6">
                    <a:lumMod val="75000"/>
                  </a:srgbClr>
                </a:solidFill>
                <a:effectLst/>
                <a:uLnTx/>
                <a:uFillTx/>
                <a:latin typeface="Calibri"/>
                <a:ea typeface="+mn-ea"/>
                <a:cs typeface="Lucida Sans Unicode"/>
              </a:rPr>
              <a:t>onsiderations</a:t>
            </a:r>
            <a:r>
              <a:rPr kumimoji="0" lang="en-IE" sz="1440" b="1" i="1" u="none" strike="noStrike" kern="1200" cap="none" spc="0" normalizeH="0" baseline="0" noProof="0" dirty="0">
                <a:ln>
                  <a:noFill/>
                </a:ln>
                <a:solidFill>
                  <a:srgbClr val="2683C6">
                    <a:lumMod val="75000"/>
                  </a:srgbClr>
                </a:solidFill>
                <a:effectLst/>
                <a:uLnTx/>
                <a:uFillTx/>
                <a:latin typeface="Calibri"/>
                <a:ea typeface="+mn-ea"/>
                <a:cs typeface="Lucida Sans Unicode"/>
              </a:rPr>
              <a:t> here include</a:t>
            </a:r>
            <a:r>
              <a:rPr lang="en-IE" sz="1440" i="1" dirty="0">
                <a:solidFill>
                  <a:srgbClr val="2683C6">
                    <a:lumMod val="75000"/>
                  </a:srgbClr>
                </a:solidFill>
                <a:latin typeface="Calibri"/>
                <a:cs typeface="Lucida Sans Unicode"/>
              </a:rPr>
              <a:t>:</a:t>
            </a:r>
            <a:r>
              <a:rPr kumimoji="0" lang="en-IE" sz="1440" b="1" i="1" u="none" strike="noStrike" kern="1200" cap="none" spc="0" normalizeH="0" baseline="0" noProof="0" dirty="0">
                <a:ln>
                  <a:noFill/>
                </a:ln>
                <a:solidFill>
                  <a:srgbClr val="2683C6">
                    <a:lumMod val="75000"/>
                  </a:srgbClr>
                </a:solidFill>
                <a:effectLst/>
                <a:uLnTx/>
                <a:uFillTx/>
                <a:latin typeface="Calibri"/>
                <a:ea typeface="+mn-ea"/>
                <a:cs typeface="Lucida Sans Unicode"/>
              </a:rPr>
              <a:t>   </a:t>
            </a:r>
          </a:p>
        </p:txBody>
      </p:sp>
      <p:sp>
        <p:nvSpPr>
          <p:cNvPr id="6" name="TextBox 5">
            <a:extLst>
              <a:ext uri="{FF2B5EF4-FFF2-40B4-BE49-F238E27FC236}">
                <a16:creationId xmlns:a16="http://schemas.microsoft.com/office/drawing/2014/main" id="{DF45618E-0168-6A3D-5520-2F7E77CB0215}"/>
              </a:ext>
            </a:extLst>
          </p:cNvPr>
          <p:cNvSpPr txBox="1"/>
          <p:nvPr/>
        </p:nvSpPr>
        <p:spPr>
          <a:xfrm>
            <a:off x="268288" y="6992440"/>
            <a:ext cx="9205377" cy="249748"/>
          </a:xfrm>
          <a:prstGeom prst="rect">
            <a:avLst/>
          </a:prstGeom>
          <a:noFill/>
        </p:spPr>
        <p:txBody>
          <a:bodyPr wrap="square">
            <a:spAutoFit/>
          </a:bodyPr>
          <a:lstStyle/>
          <a:p>
            <a:r>
              <a:rPr lang="en-GB" sz="1050" b="0" i="1" dirty="0">
                <a:solidFill>
                  <a:schemeClr val="tx1"/>
                </a:solidFill>
                <a:latin typeface="Calibri"/>
                <a:cs typeface="+mn-cs"/>
              </a:rPr>
              <a:t>Ref. Mulholland, V., &amp; Greene, A. (2023) ‘Improving RBDM Effectiveness: A Case for Risk Decision Review Points’, KENX Insight, Volume 3, Article 3</a:t>
            </a:r>
            <a:endParaRPr lang="en-IE" sz="1050" b="0" i="1" dirty="0">
              <a:solidFill>
                <a:schemeClr val="tx1"/>
              </a:solidFill>
              <a:latin typeface="Calibri"/>
              <a:cs typeface="+mn-cs"/>
            </a:endParaRPr>
          </a:p>
        </p:txBody>
      </p:sp>
    </p:spTree>
    <p:extLst>
      <p:ext uri="{BB962C8B-B14F-4D97-AF65-F5344CB8AC3E}">
        <p14:creationId xmlns:p14="http://schemas.microsoft.com/office/powerpoint/2010/main" val="182608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12304" y="1592743"/>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649488"/>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4000" dirty="0">
                <a:solidFill>
                  <a:srgbClr val="0093D0"/>
                </a:solidFill>
                <a:latin typeface="Candara" pitchFamily="32" charset="0"/>
              </a:rPr>
              <a:t>Risk-based Decision-making Approaches</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endParaRPr lang="en-GB" sz="3200" dirty="0">
              <a:solidFill>
                <a:srgbClr val="0093D0"/>
              </a:solidFill>
              <a:latin typeface="Candara" pitchFamily="32" charset="0"/>
            </a:endParaRPr>
          </a:p>
        </p:txBody>
      </p:sp>
    </p:spTree>
    <p:extLst>
      <p:ext uri="{BB962C8B-B14F-4D97-AF65-F5344CB8AC3E}">
        <p14:creationId xmlns:p14="http://schemas.microsoft.com/office/powerpoint/2010/main" val="31867150"/>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C6DD-4AC9-4204-BE7E-60C4563D08F6}"/>
              </a:ext>
            </a:extLst>
          </p:cNvPr>
          <p:cNvSpPr>
            <a:spLocks noGrp="1"/>
          </p:cNvSpPr>
          <p:nvPr>
            <p:ph type="title"/>
          </p:nvPr>
        </p:nvSpPr>
        <p:spPr>
          <a:xfrm>
            <a:off x="3004592" y="381959"/>
            <a:ext cx="6552728" cy="790575"/>
          </a:xfrm>
        </p:spPr>
        <p:txBody>
          <a:bodyPr/>
          <a:lstStyle/>
          <a:p>
            <a:r>
              <a:rPr lang="en-US" sz="2800" dirty="0"/>
              <a:t>Introduction to different approaches for Risk-based Decision-making</a:t>
            </a:r>
          </a:p>
        </p:txBody>
      </p:sp>
      <p:sp>
        <p:nvSpPr>
          <p:cNvPr id="3" name="Content Placeholder 2">
            <a:extLst>
              <a:ext uri="{FF2B5EF4-FFF2-40B4-BE49-F238E27FC236}">
                <a16:creationId xmlns:a16="http://schemas.microsoft.com/office/drawing/2014/main" id="{E52E13EA-E07D-45CB-8D7A-1F4EAB47B8DD}"/>
              </a:ext>
            </a:extLst>
          </p:cNvPr>
          <p:cNvSpPr>
            <a:spLocks noGrp="1"/>
          </p:cNvSpPr>
          <p:nvPr>
            <p:ph idx="1"/>
          </p:nvPr>
        </p:nvSpPr>
        <p:spPr>
          <a:xfrm>
            <a:off x="196280" y="1569368"/>
            <a:ext cx="5005603" cy="3672408"/>
          </a:xfrm>
        </p:spPr>
        <p:txBody>
          <a:bodyPr>
            <a:noAutofit/>
          </a:bodyPr>
          <a:lstStyle/>
          <a:p>
            <a:r>
              <a:rPr lang="en-US" sz="1700" b="0" dirty="0"/>
              <a:t>There are different processes that may be used to make risk-based decisions; these are directly related to the level of </a:t>
            </a:r>
            <a:r>
              <a:rPr lang="en-US" sz="1700" dirty="0"/>
              <a:t>formality</a:t>
            </a:r>
            <a:r>
              <a:rPr lang="en-US" sz="1700" b="0" dirty="0"/>
              <a:t> that is applied during the quality risk management process.</a:t>
            </a:r>
          </a:p>
          <a:p>
            <a:r>
              <a:rPr lang="en-US" sz="1700" b="0" dirty="0"/>
              <a:t>In general, higher levels of formality in QRM require higher levels of structure in relation to risk-based decision making.</a:t>
            </a:r>
          </a:p>
          <a:p>
            <a:r>
              <a:rPr lang="en-US" sz="1700" b="0" dirty="0"/>
              <a:t>There can be varying degrees of structure, and these should be considered on a </a:t>
            </a:r>
            <a:r>
              <a:rPr lang="en-US" sz="1700" dirty="0"/>
              <a:t>continuum   </a:t>
            </a:r>
            <a:r>
              <a:rPr lang="en-US" sz="1700" b="0" dirty="0"/>
              <a:t>(or spectrum).</a:t>
            </a:r>
          </a:p>
        </p:txBody>
      </p:sp>
      <p:sp>
        <p:nvSpPr>
          <p:cNvPr id="4" name="Isosceles Triangle 3">
            <a:extLst>
              <a:ext uri="{FF2B5EF4-FFF2-40B4-BE49-F238E27FC236}">
                <a16:creationId xmlns:a16="http://schemas.microsoft.com/office/drawing/2014/main" id="{3EA5B33B-C859-4749-8273-87D9C9856A40}"/>
              </a:ext>
            </a:extLst>
          </p:cNvPr>
          <p:cNvSpPr/>
          <p:nvPr/>
        </p:nvSpPr>
        <p:spPr bwMode="auto">
          <a:xfrm>
            <a:off x="6545282" y="2421626"/>
            <a:ext cx="1957718" cy="1328942"/>
          </a:xfrm>
          <a:prstGeom prst="triangle">
            <a:avLst/>
          </a:prstGeom>
          <a:noFill/>
          <a:ln w="19050"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defTabSz="421184" fontAlgn="base" hangingPunct="0">
              <a:lnSpc>
                <a:spcPct val="93000"/>
              </a:lnSpc>
              <a:spcBef>
                <a:spcPct val="0"/>
              </a:spcBef>
              <a:spcAft>
                <a:spcPct val="0"/>
              </a:spcAft>
              <a:buClr>
                <a:srgbClr val="000000"/>
              </a:buClr>
              <a:buSzPct val="100000"/>
            </a:pPr>
            <a:endParaRPr lang="en-US" sz="4875" b="1">
              <a:solidFill>
                <a:srgbClr val="FFFFFF"/>
              </a:solidFill>
              <a:latin typeface="Arial" charset="0"/>
              <a:cs typeface="Lucida Sans Unicode" charset="0"/>
            </a:endParaRPr>
          </a:p>
        </p:txBody>
      </p:sp>
      <p:sp>
        <p:nvSpPr>
          <p:cNvPr id="5" name="Rectangle: Rounded Corners 4">
            <a:extLst>
              <a:ext uri="{FF2B5EF4-FFF2-40B4-BE49-F238E27FC236}">
                <a16:creationId xmlns:a16="http://schemas.microsoft.com/office/drawing/2014/main" id="{1B8DE8AE-42B1-40F2-82DE-A118D8D83154}"/>
              </a:ext>
            </a:extLst>
          </p:cNvPr>
          <p:cNvSpPr/>
          <p:nvPr/>
        </p:nvSpPr>
        <p:spPr bwMode="auto">
          <a:xfrm>
            <a:off x="6646543" y="2188493"/>
            <a:ext cx="1620180" cy="607568"/>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ctr" anchorCtr="0" compatLnSpc="1">
            <a:prstTxWarp prst="textNoShape">
              <a:avLst/>
            </a:prstTxWarp>
          </a:bodyPr>
          <a:lstStyle/>
          <a:p>
            <a:pPr algn="ctr" defTabSz="421184" fontAlgn="base" hangingPunct="0">
              <a:lnSpc>
                <a:spcPct val="93000"/>
              </a:lnSpc>
              <a:spcBef>
                <a:spcPct val="0"/>
              </a:spcBef>
              <a:spcAft>
                <a:spcPct val="0"/>
              </a:spcAft>
              <a:buClr>
                <a:srgbClr val="000000"/>
              </a:buClr>
              <a:buSzPct val="100000"/>
            </a:pPr>
            <a:r>
              <a:rPr lang="en-US" sz="1313" b="1" dirty="0">
                <a:solidFill>
                  <a:srgbClr val="FFFFFF"/>
                </a:solidFill>
                <a:latin typeface="Arial" charset="0"/>
                <a:cs typeface="Lucida Sans Unicode" charset="0"/>
              </a:rPr>
              <a:t>Highly structured approaches</a:t>
            </a:r>
          </a:p>
        </p:txBody>
      </p:sp>
      <p:sp>
        <p:nvSpPr>
          <p:cNvPr id="6" name="Rectangle: Rounded Corners 5">
            <a:extLst>
              <a:ext uri="{FF2B5EF4-FFF2-40B4-BE49-F238E27FC236}">
                <a16:creationId xmlns:a16="http://schemas.microsoft.com/office/drawing/2014/main" id="{6FB32DE1-76D6-4211-B6FD-78A84FEAB826}"/>
              </a:ext>
            </a:extLst>
          </p:cNvPr>
          <p:cNvSpPr/>
          <p:nvPr/>
        </p:nvSpPr>
        <p:spPr bwMode="auto">
          <a:xfrm>
            <a:off x="5633931" y="3405135"/>
            <a:ext cx="1620180" cy="607568"/>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ctr" anchorCtr="0" compatLnSpc="1">
            <a:prstTxWarp prst="textNoShape">
              <a:avLst/>
            </a:prstTxWarp>
          </a:bodyPr>
          <a:lstStyle/>
          <a:p>
            <a:pPr algn="ctr" defTabSz="421184" fontAlgn="base" hangingPunct="0">
              <a:lnSpc>
                <a:spcPct val="93000"/>
              </a:lnSpc>
              <a:spcBef>
                <a:spcPct val="0"/>
              </a:spcBef>
              <a:spcAft>
                <a:spcPct val="0"/>
              </a:spcAft>
              <a:buClr>
                <a:srgbClr val="000000"/>
              </a:buClr>
              <a:buSzPct val="100000"/>
            </a:pPr>
            <a:r>
              <a:rPr lang="en-US" sz="1313" b="1">
                <a:solidFill>
                  <a:srgbClr val="FFFFFF"/>
                </a:solidFill>
                <a:latin typeface="Arial" charset="0"/>
                <a:cs typeface="Lucida Sans Unicode" charset="0"/>
              </a:rPr>
              <a:t>Less structured approaches</a:t>
            </a:r>
          </a:p>
        </p:txBody>
      </p:sp>
      <p:sp>
        <p:nvSpPr>
          <p:cNvPr id="7" name="Rectangle: Rounded Corners 6">
            <a:extLst>
              <a:ext uri="{FF2B5EF4-FFF2-40B4-BE49-F238E27FC236}">
                <a16:creationId xmlns:a16="http://schemas.microsoft.com/office/drawing/2014/main" id="{F6B290EA-CBD3-44B7-BD1C-CDC2D11FD01F}"/>
              </a:ext>
            </a:extLst>
          </p:cNvPr>
          <p:cNvSpPr/>
          <p:nvPr/>
        </p:nvSpPr>
        <p:spPr bwMode="auto">
          <a:xfrm>
            <a:off x="7726663" y="3407255"/>
            <a:ext cx="1620180" cy="607568"/>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ctr" anchorCtr="0" compatLnSpc="1">
            <a:prstTxWarp prst="textNoShape">
              <a:avLst/>
            </a:prstTxWarp>
          </a:bodyPr>
          <a:lstStyle/>
          <a:p>
            <a:pPr algn="ctr" defTabSz="421184" fontAlgn="base" hangingPunct="0">
              <a:lnSpc>
                <a:spcPct val="93000"/>
              </a:lnSpc>
              <a:spcBef>
                <a:spcPct val="0"/>
              </a:spcBef>
              <a:spcAft>
                <a:spcPct val="0"/>
              </a:spcAft>
              <a:buClr>
                <a:srgbClr val="000000"/>
              </a:buClr>
              <a:buSzPct val="100000"/>
            </a:pPr>
            <a:r>
              <a:rPr lang="en-US" sz="1313" b="1" dirty="0">
                <a:solidFill>
                  <a:srgbClr val="FFFFFF"/>
                </a:solidFill>
                <a:latin typeface="Arial" charset="0"/>
                <a:cs typeface="Lucida Sans Unicode" charset="0"/>
              </a:rPr>
              <a:t>Rule-based approaches</a:t>
            </a:r>
          </a:p>
        </p:txBody>
      </p:sp>
      <p:sp>
        <p:nvSpPr>
          <p:cNvPr id="8" name="Content Placeholder 2">
            <a:extLst>
              <a:ext uri="{FF2B5EF4-FFF2-40B4-BE49-F238E27FC236}">
                <a16:creationId xmlns:a16="http://schemas.microsoft.com/office/drawing/2014/main" id="{80157462-AF9C-755C-A467-42E9C5A5B542}"/>
              </a:ext>
            </a:extLst>
          </p:cNvPr>
          <p:cNvSpPr txBox="1">
            <a:spLocks/>
          </p:cNvSpPr>
          <p:nvPr/>
        </p:nvSpPr>
        <p:spPr bwMode="auto">
          <a:xfrm>
            <a:off x="196280" y="4521696"/>
            <a:ext cx="8928992" cy="2162370"/>
          </a:xfrm>
          <a:prstGeom prst="rect">
            <a:avLst/>
          </a:prstGeom>
          <a:noFill/>
          <a:ln w="9525">
            <a:noFill/>
            <a:round/>
            <a:headEnd/>
            <a:tailEnd/>
          </a:ln>
        </p:spPr>
        <p:txBody>
          <a:bodyPr vert="horz" wrap="square" lIns="0" tIns="28224" rIns="0" bIns="0" numCol="1" anchor="t" anchorCtr="0" compatLnSpc="1">
            <a:prstTxWarp prst="textNoShape">
              <a:avLst/>
            </a:prstTxWarp>
            <a:noAutofit/>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nSpc>
                <a:spcPct val="100000"/>
              </a:lnSpc>
              <a:buFontTx/>
            </a:pPr>
            <a:r>
              <a:rPr lang="en-US" sz="1700" b="0" kern="0" dirty="0"/>
              <a:t>While considering risk-based decision making in terms if these three approaches (highly structured, less structured and rule-based) is an oversimplification, it can serve as a  useful illustration of differences and principles in decision making.</a:t>
            </a:r>
          </a:p>
        </p:txBody>
      </p:sp>
      <p:sp>
        <p:nvSpPr>
          <p:cNvPr id="9" name="Rectangle 8">
            <a:extLst>
              <a:ext uri="{FF2B5EF4-FFF2-40B4-BE49-F238E27FC236}">
                <a16:creationId xmlns:a16="http://schemas.microsoft.com/office/drawing/2014/main" id="{81B7FD4C-9750-8C19-1CD1-CA6E66D30976}"/>
              </a:ext>
            </a:extLst>
          </p:cNvPr>
          <p:cNvSpPr/>
          <p:nvPr/>
        </p:nvSpPr>
        <p:spPr>
          <a:xfrm>
            <a:off x="615008" y="5906299"/>
            <a:ext cx="8487630" cy="1026942"/>
          </a:xfrm>
          <a:prstGeom prst="rect">
            <a:avLst/>
          </a:prstGeom>
          <a:solidFill>
            <a:schemeClr val="bg1"/>
          </a:solidFill>
          <a:ln w="12700">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365760" fontAlgn="auto" hangingPunct="1">
              <a:lnSpc>
                <a:spcPct val="100000"/>
              </a:lnSpc>
              <a:spcBef>
                <a:spcPts val="0"/>
              </a:spcBef>
              <a:spcAft>
                <a:spcPts val="0"/>
              </a:spcAft>
              <a:buClrTx/>
              <a:buSzTx/>
              <a:defRPr/>
            </a:pPr>
            <a:r>
              <a:rPr lang="en-US" sz="1800" b="0" i="1" dirty="0">
                <a:solidFill>
                  <a:srgbClr val="004C6C"/>
                </a:solidFill>
                <a:latin typeface="Calibri"/>
                <a:cs typeface="Lucida Sans Unicode"/>
              </a:rPr>
              <a:t>Good practice in quality risk management is to use the right tool for the job: if a short rationale-based evaluation suffices for a simple decision, then a complex quantitative analysis may not be needed.</a:t>
            </a:r>
          </a:p>
        </p:txBody>
      </p:sp>
    </p:spTree>
    <p:extLst>
      <p:ext uri="{BB962C8B-B14F-4D97-AF65-F5344CB8AC3E}">
        <p14:creationId xmlns:p14="http://schemas.microsoft.com/office/powerpoint/2010/main" val="2520930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68D9D8BE-392E-7835-47BE-D0DF32D0698A}"/>
              </a:ext>
            </a:extLst>
          </p:cNvPr>
          <p:cNvSpPr/>
          <p:nvPr/>
        </p:nvSpPr>
        <p:spPr>
          <a:xfrm>
            <a:off x="5926881" y="3516014"/>
            <a:ext cx="3257759" cy="3240360"/>
          </a:xfrm>
          <a:prstGeom prst="ellipse">
            <a:avLst/>
          </a:prstGeom>
          <a:solidFill>
            <a:schemeClr val="bg1">
              <a:lumMod val="85000"/>
            </a:schemeClr>
          </a:solidFill>
          <a:ln w="38100">
            <a:solidFill>
              <a:srgbClr val="00B0F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endParaRPr lang="en-IE"/>
          </a:p>
        </p:txBody>
      </p:sp>
      <p:sp>
        <p:nvSpPr>
          <p:cNvPr id="3" name="Title 2">
            <a:extLst>
              <a:ext uri="{FF2B5EF4-FFF2-40B4-BE49-F238E27FC236}">
                <a16:creationId xmlns:a16="http://schemas.microsoft.com/office/drawing/2014/main" id="{4AAD5E1C-EA71-47AC-AC35-5A5EDC1F4627}"/>
              </a:ext>
            </a:extLst>
          </p:cNvPr>
          <p:cNvSpPr>
            <a:spLocks noGrp="1"/>
          </p:cNvSpPr>
          <p:nvPr>
            <p:ph type="title"/>
          </p:nvPr>
        </p:nvSpPr>
        <p:spPr>
          <a:xfrm>
            <a:off x="2428528" y="385336"/>
            <a:ext cx="6480720" cy="790575"/>
          </a:xfrm>
        </p:spPr>
        <p:txBody>
          <a:bodyPr/>
          <a:lstStyle/>
          <a:p>
            <a:r>
              <a:rPr lang="da-DK" sz="2800" dirty="0"/>
              <a:t>Highly Structured Decision-making</a:t>
            </a:r>
          </a:p>
        </p:txBody>
      </p:sp>
      <p:sp>
        <p:nvSpPr>
          <p:cNvPr id="7" name="Rectangle: Folded Corner 6">
            <a:extLst>
              <a:ext uri="{FF2B5EF4-FFF2-40B4-BE49-F238E27FC236}">
                <a16:creationId xmlns:a16="http://schemas.microsoft.com/office/drawing/2014/main" id="{75990D28-D4C5-B6E6-21D7-411F16514565}"/>
              </a:ext>
            </a:extLst>
          </p:cNvPr>
          <p:cNvSpPr/>
          <p:nvPr/>
        </p:nvSpPr>
        <p:spPr bwMode="auto">
          <a:xfrm>
            <a:off x="426964" y="1281336"/>
            <a:ext cx="8986340" cy="1502956"/>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p>
        </p:txBody>
      </p:sp>
      <p:sp>
        <p:nvSpPr>
          <p:cNvPr id="8" name="Content Placeholder 1">
            <a:extLst>
              <a:ext uri="{FF2B5EF4-FFF2-40B4-BE49-F238E27FC236}">
                <a16:creationId xmlns:a16="http://schemas.microsoft.com/office/drawing/2014/main" id="{C2CF6A0F-7AA9-6F2F-8250-506C2A3D8B31}"/>
              </a:ext>
            </a:extLst>
          </p:cNvPr>
          <p:cNvSpPr>
            <a:spLocks noGrp="1"/>
          </p:cNvSpPr>
          <p:nvPr>
            <p:ph idx="1"/>
          </p:nvPr>
        </p:nvSpPr>
        <p:spPr>
          <a:xfrm>
            <a:off x="412304" y="3044829"/>
            <a:ext cx="5032043" cy="4248472"/>
          </a:xfrm>
        </p:spPr>
        <p:txBody>
          <a:bodyPr/>
          <a:lstStyle/>
          <a:p>
            <a:pPr marL="365760" indent="-365760" algn="just"/>
            <a:r>
              <a:rPr lang="en-US" sz="1600" b="0" dirty="0"/>
              <a:t>For highly important decisions, and when there is a high level of uncertainty or complexity, it is useful to consider the </a:t>
            </a:r>
            <a:r>
              <a:rPr lang="en-US" sz="1600" b="0" u="sng" dirty="0"/>
              <a:t>options / alternatives</a:t>
            </a:r>
            <a:r>
              <a:rPr lang="en-US" sz="1600" b="0" dirty="0"/>
              <a:t> that exist, and to assess the benefits and risks of each, before deciding on a path forward.  </a:t>
            </a:r>
            <a:endParaRPr lang="en-US" dirty="0"/>
          </a:p>
          <a:p>
            <a:pPr marL="365760" indent="-365760" algn="just"/>
            <a:r>
              <a:rPr lang="en-US" sz="1600" b="0" dirty="0"/>
              <a:t>A thorough identification of options / alternatives, and an assessment of the benefits and risks of each, can help the decision-making process, and ultimately serve to reduce risk.</a:t>
            </a:r>
          </a:p>
          <a:p>
            <a:pPr marL="365760" indent="-365760" algn="just"/>
            <a:r>
              <a:rPr lang="en-US" sz="1600" b="0" dirty="0"/>
              <a:t>Risk-assessment planning and problem identification are essential.   </a:t>
            </a:r>
          </a:p>
          <a:p>
            <a:pPr marL="365760" indent="-365760" algn="just"/>
            <a:r>
              <a:rPr lang="en-US" sz="1600" b="0" dirty="0"/>
              <a:t>An effective highly structured decision-making process can help answer the question ‘How can we compare the consequences </a:t>
            </a:r>
            <a:r>
              <a:rPr lang="en-US" sz="1600" b="0" dirty="0">
                <a:solidFill>
                  <a:srgbClr val="000000"/>
                </a:solidFill>
              </a:rPr>
              <a:t>of the various options that exist, before deciding?</a:t>
            </a:r>
            <a:endParaRPr lang="en-US" sz="1600" b="0" dirty="0"/>
          </a:p>
          <a:p>
            <a:pPr marL="0" indent="0">
              <a:buNone/>
            </a:pPr>
            <a:endParaRPr lang="da-DK" sz="1120" b="0" dirty="0"/>
          </a:p>
        </p:txBody>
      </p:sp>
      <p:sp>
        <p:nvSpPr>
          <p:cNvPr id="9" name="TextBox 8">
            <a:extLst>
              <a:ext uri="{FF2B5EF4-FFF2-40B4-BE49-F238E27FC236}">
                <a16:creationId xmlns:a16="http://schemas.microsoft.com/office/drawing/2014/main" id="{EF6B9E7E-4A15-EEFC-3310-501C5C9E6EE2}"/>
              </a:ext>
            </a:extLst>
          </p:cNvPr>
          <p:cNvSpPr txBox="1"/>
          <p:nvPr/>
        </p:nvSpPr>
        <p:spPr bwMode="auto">
          <a:xfrm>
            <a:off x="568960" y="1354286"/>
            <a:ext cx="8615680" cy="163995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kumimoji="0" lang="en-GB" sz="1700" b="0" u="none" strike="noStrike" kern="1200" cap="none" spc="0" normalizeH="0" baseline="0" noProof="0" dirty="0">
                <a:ln>
                  <a:noFill/>
                </a:ln>
                <a:solidFill>
                  <a:schemeClr val="tx1"/>
                </a:solidFill>
                <a:effectLst/>
                <a:uLnTx/>
                <a:uFillTx/>
                <a:latin typeface="Arial" charset="0"/>
                <a:ea typeface="+mn-ea"/>
                <a:cs typeface="Lucida Sans Unicode" charset="0"/>
              </a:rPr>
              <a:t>“Some risk-based </a:t>
            </a:r>
            <a:r>
              <a:rPr kumimoji="0" lang="en-GB" sz="1700" b="1" u="none" strike="noStrike" kern="1200" cap="none" spc="0" normalizeH="0" baseline="0" noProof="0" dirty="0">
                <a:ln>
                  <a:noFill/>
                </a:ln>
                <a:solidFill>
                  <a:schemeClr val="tx1"/>
                </a:solidFill>
                <a:effectLst/>
                <a:uLnTx/>
                <a:uFillTx/>
                <a:latin typeface="Arial" charset="0"/>
                <a:ea typeface="+mn-ea"/>
                <a:cs typeface="Lucida Sans Unicode" charset="0"/>
              </a:rPr>
              <a:t>decision-making</a:t>
            </a:r>
            <a:r>
              <a:rPr kumimoji="0" lang="en-GB" sz="1700" b="0" u="none" strike="noStrike" kern="1200" cap="none" spc="0" normalizeH="0" baseline="0" noProof="0" dirty="0">
                <a:ln>
                  <a:noFill/>
                </a:ln>
                <a:solidFill>
                  <a:schemeClr val="tx1"/>
                </a:solidFill>
                <a:effectLst/>
                <a:uLnTx/>
                <a:uFillTx/>
                <a:latin typeface="Arial" charset="0"/>
                <a:ea typeface="+mn-ea"/>
                <a:cs typeface="Lucida Sans Unicode" charset="0"/>
              </a:rPr>
              <a:t> processes are highly structured and can involve a formal analysis of the available options that exist before making a decision. They involve an in-depth consideration of relevant factors associated with the available options. Such processes might be used when there is a high degree of importance associated with the decision</a:t>
            </a:r>
            <a:r>
              <a:rPr kumimoji="0" lang="en-GB" sz="1700" b="1" u="none" strike="noStrike" kern="1200" cap="none" spc="0" normalizeH="0" baseline="0" noProof="0" dirty="0">
                <a:ln>
                  <a:noFill/>
                </a:ln>
                <a:solidFill>
                  <a:schemeClr val="tx1"/>
                </a:solidFill>
                <a:effectLst/>
                <a:uLnTx/>
                <a:uFillTx/>
                <a:latin typeface="Arial" charset="0"/>
                <a:ea typeface="+mn-ea"/>
                <a:cs typeface="Lucida Sans Unicode" charset="0"/>
              </a:rPr>
              <a:t>,</a:t>
            </a:r>
            <a:r>
              <a:rPr kumimoji="0" lang="en-GB" sz="1700" b="0" u="none" strike="noStrike" kern="1200" cap="none" spc="0" normalizeH="0" baseline="0" noProof="0" dirty="0">
                <a:ln>
                  <a:noFill/>
                </a:ln>
                <a:solidFill>
                  <a:schemeClr val="tx1"/>
                </a:solidFill>
                <a:effectLst/>
                <a:uLnTx/>
                <a:uFillTx/>
                <a:latin typeface="Arial" charset="0"/>
                <a:ea typeface="+mn-ea"/>
                <a:cs typeface="Lucida Sans Unicode" charset="0"/>
              </a:rPr>
              <a:t> and when the level of uncertainty and/or complexity is high.” </a:t>
            </a:r>
            <a:r>
              <a:rPr kumimoji="0" lang="en-GB" sz="1700" b="1" u="none" strike="noStrike" kern="1200" cap="none" spc="0" normalizeH="0" baseline="0" noProof="0" dirty="0">
                <a:ln>
                  <a:noFill/>
                </a:ln>
                <a:solidFill>
                  <a:schemeClr val="tx1"/>
                </a:solidFill>
                <a:effectLst/>
                <a:uLnTx/>
                <a:uFillTx/>
                <a:latin typeface="Arial" charset="0"/>
                <a:ea typeface="+mn-ea"/>
                <a:cs typeface="Lucida Sans Unicode" charset="0"/>
              </a:rPr>
              <a:t>(ICH Q9R1)</a:t>
            </a:r>
            <a:endParaRPr kumimoji="0" lang="da-DK" sz="1700" b="1" u="none" strike="noStrike" kern="1200" cap="none" spc="0" normalizeH="0" baseline="0" noProof="0" dirty="0">
              <a:ln>
                <a:noFill/>
              </a:ln>
              <a:solidFill>
                <a:schemeClr val="tx1"/>
              </a:solidFill>
              <a:effectLst/>
              <a:uLnTx/>
              <a:uFillTx/>
              <a:latin typeface="Arial" charset="0"/>
              <a:ea typeface="+mn-ea"/>
              <a:cs typeface="Lucida Sans Unicode" charset="0"/>
            </a:endParaRPr>
          </a:p>
          <a:p>
            <a:pPr>
              <a:lnSpc>
                <a:spcPct val="81000"/>
              </a:lnSpc>
              <a:tabLst>
                <a:tab pos="723900" algn="l"/>
                <a:tab pos="1447800" algn="l"/>
                <a:tab pos="2171700" algn="l"/>
                <a:tab pos="2895600" algn="l"/>
                <a:tab pos="3619500" algn="l"/>
                <a:tab pos="4343400" algn="l"/>
                <a:tab pos="5067300" algn="l"/>
                <a:tab pos="5791200" algn="l"/>
              </a:tabLst>
            </a:pPr>
            <a:endParaRPr lang="en-IE" sz="1800" dirty="0">
              <a:solidFill>
                <a:srgbClr val="4C4C4C"/>
              </a:solidFill>
              <a:latin typeface="Candara" pitchFamily="32" charset="0"/>
            </a:endParaRPr>
          </a:p>
        </p:txBody>
      </p:sp>
      <p:pic>
        <p:nvPicPr>
          <p:cNvPr id="12" name="Graphic 11" descr="Badge Question Mark outline">
            <a:extLst>
              <a:ext uri="{FF2B5EF4-FFF2-40B4-BE49-F238E27FC236}">
                <a16:creationId xmlns:a16="http://schemas.microsoft.com/office/drawing/2014/main" id="{6FBCC546-56F1-E458-02C4-9D37914274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09048" y="3751312"/>
            <a:ext cx="914400" cy="914400"/>
          </a:xfrm>
          <a:prstGeom prst="rect">
            <a:avLst/>
          </a:prstGeom>
        </p:spPr>
      </p:pic>
      <p:pic>
        <p:nvPicPr>
          <p:cNvPr id="14" name="Graphic 13" descr="Questions outline">
            <a:extLst>
              <a:ext uri="{FF2B5EF4-FFF2-40B4-BE49-F238E27FC236}">
                <a16:creationId xmlns:a16="http://schemas.microsoft.com/office/drawing/2014/main" id="{A4B8363B-A8E2-8881-1D32-0641FBF2A73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09048" y="5673824"/>
            <a:ext cx="914400" cy="914400"/>
          </a:xfrm>
          <a:prstGeom prst="rect">
            <a:avLst/>
          </a:prstGeom>
        </p:spPr>
      </p:pic>
      <p:sp>
        <p:nvSpPr>
          <p:cNvPr id="2" name="TextBox 1">
            <a:extLst>
              <a:ext uri="{FF2B5EF4-FFF2-40B4-BE49-F238E27FC236}">
                <a16:creationId xmlns:a16="http://schemas.microsoft.com/office/drawing/2014/main" id="{0EDE7619-EACF-0635-9EA8-D7442E39157B}"/>
              </a:ext>
            </a:extLst>
          </p:cNvPr>
          <p:cNvSpPr txBox="1"/>
          <p:nvPr/>
        </p:nvSpPr>
        <p:spPr bwMode="auto">
          <a:xfrm>
            <a:off x="6821016" y="4814589"/>
            <a:ext cx="1512168" cy="643211"/>
          </a:xfrm>
          <a:prstGeom prst="rect">
            <a:avLst/>
          </a:prstGeom>
          <a:solidFill>
            <a:schemeClr val="bg1"/>
          </a:solidFill>
          <a:ln w="38100">
            <a:solidFill>
              <a:srgbClr val="00B0F0"/>
            </a:solid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IE" sz="2000" dirty="0">
                <a:solidFill>
                  <a:schemeClr val="tx1"/>
                </a:solidFill>
                <a:latin typeface="Candara" pitchFamily="32" charset="0"/>
              </a:rPr>
              <a:t>Options / Alternatives </a:t>
            </a:r>
          </a:p>
        </p:txBody>
      </p:sp>
    </p:spTree>
    <p:extLst>
      <p:ext uri="{BB962C8B-B14F-4D97-AF65-F5344CB8AC3E}">
        <p14:creationId xmlns:p14="http://schemas.microsoft.com/office/powerpoint/2010/main" val="3098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660C7C-91A9-43A2-B932-BB08C449EC19}"/>
              </a:ext>
            </a:extLst>
          </p:cNvPr>
          <p:cNvSpPr>
            <a:spLocks noGrp="1"/>
          </p:cNvSpPr>
          <p:nvPr>
            <p:ph idx="1"/>
          </p:nvPr>
        </p:nvSpPr>
        <p:spPr>
          <a:xfrm>
            <a:off x="340295" y="1281336"/>
            <a:ext cx="6048673" cy="3024336"/>
          </a:xfrm>
        </p:spPr>
        <p:txBody>
          <a:bodyPr/>
          <a:lstStyle/>
          <a:p>
            <a:pPr marL="365760" indent="-365760" algn="just"/>
            <a:r>
              <a:rPr lang="en-US" sz="1800" b="0" dirty="0"/>
              <a:t>The most challenging risk decisions are characterized by having several different, important things to consider, in an environment where there are often multiple stakeholders and, often, multiple decision makers.  </a:t>
            </a:r>
          </a:p>
          <a:p>
            <a:pPr marL="365760" indent="-365760" algn="just"/>
            <a:r>
              <a:rPr lang="en-US" sz="1800" b="0" dirty="0"/>
              <a:t>There is also, usually, limited data.  </a:t>
            </a:r>
          </a:p>
          <a:p>
            <a:pPr marL="365760" indent="-365760" algn="just"/>
            <a:r>
              <a:rPr lang="en-US" sz="1800" b="0" dirty="0"/>
              <a:t>All of this leads to high levels of complexity and uncertainty.</a:t>
            </a:r>
          </a:p>
          <a:p>
            <a:pPr marL="365760" indent="-365760" algn="just"/>
            <a:r>
              <a:rPr lang="en-US" sz="1800" b="0" dirty="0"/>
              <a:t>Structured multi-criteria decision-making processes       (or tools) can help. </a:t>
            </a:r>
            <a:endParaRPr lang="en-US" sz="1800" dirty="0"/>
          </a:p>
        </p:txBody>
      </p:sp>
      <p:sp>
        <p:nvSpPr>
          <p:cNvPr id="3" name="Title 2">
            <a:extLst>
              <a:ext uri="{FF2B5EF4-FFF2-40B4-BE49-F238E27FC236}">
                <a16:creationId xmlns:a16="http://schemas.microsoft.com/office/drawing/2014/main" id="{93E74D7B-BCC4-4C46-9468-4C52759881AE}"/>
              </a:ext>
            </a:extLst>
          </p:cNvPr>
          <p:cNvSpPr>
            <a:spLocks noGrp="1"/>
          </p:cNvSpPr>
          <p:nvPr>
            <p:ph type="title"/>
          </p:nvPr>
        </p:nvSpPr>
        <p:spPr>
          <a:xfrm>
            <a:off x="2428528" y="385336"/>
            <a:ext cx="6480720" cy="790575"/>
          </a:xfrm>
        </p:spPr>
        <p:txBody>
          <a:bodyPr/>
          <a:lstStyle/>
          <a:p>
            <a:r>
              <a:rPr lang="en-US" sz="2800" dirty="0"/>
              <a:t>Highly Structured Decision-making</a:t>
            </a:r>
          </a:p>
        </p:txBody>
      </p:sp>
      <p:pic>
        <p:nvPicPr>
          <p:cNvPr id="10" name="Picture 9">
            <a:extLst>
              <a:ext uri="{FF2B5EF4-FFF2-40B4-BE49-F238E27FC236}">
                <a16:creationId xmlns:a16="http://schemas.microsoft.com/office/drawing/2014/main" id="{5B14193E-FF77-663F-5302-96DC8A351ABC}"/>
              </a:ext>
            </a:extLst>
          </p:cNvPr>
          <p:cNvPicPr>
            <a:picLocks noChangeAspect="1"/>
          </p:cNvPicPr>
          <p:nvPr/>
        </p:nvPicPr>
        <p:blipFill>
          <a:blip r:embed="rId2"/>
          <a:stretch>
            <a:fillRect/>
          </a:stretch>
        </p:blipFill>
        <p:spPr>
          <a:xfrm>
            <a:off x="6532984" y="2001416"/>
            <a:ext cx="2805466" cy="2049526"/>
          </a:xfrm>
          <a:prstGeom prst="rect">
            <a:avLst/>
          </a:prstGeom>
        </p:spPr>
      </p:pic>
      <p:sp>
        <p:nvSpPr>
          <p:cNvPr id="12" name="Content Placeholder 1">
            <a:extLst>
              <a:ext uri="{FF2B5EF4-FFF2-40B4-BE49-F238E27FC236}">
                <a16:creationId xmlns:a16="http://schemas.microsoft.com/office/drawing/2014/main" id="{9987B87A-8A51-8DBD-62DA-1F49B17EAF9C}"/>
              </a:ext>
            </a:extLst>
          </p:cNvPr>
          <p:cNvSpPr txBox="1">
            <a:spLocks/>
          </p:cNvSpPr>
          <p:nvPr/>
        </p:nvSpPr>
        <p:spPr bwMode="auto">
          <a:xfrm>
            <a:off x="340294" y="4449688"/>
            <a:ext cx="8568953" cy="230425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365760" indent="-365760" algn="just"/>
            <a:r>
              <a:rPr lang="en-US" sz="1800" b="0" dirty="0">
                <a:cs typeface="Arial"/>
              </a:rPr>
              <a:t>In </a:t>
            </a:r>
            <a:r>
              <a:rPr lang="en-US" sz="1800" dirty="0">
                <a:cs typeface="Arial"/>
              </a:rPr>
              <a:t>Multi-Criteria Decision-Making </a:t>
            </a:r>
            <a:r>
              <a:rPr lang="en-US" sz="1800" b="0" dirty="0">
                <a:cs typeface="Arial"/>
              </a:rPr>
              <a:t>(MCDM), the primary objective is the structured consideration of the available alternatives (options) that exist for achieving the objectives, in order to make the most informed decision, leading to the best outcome.</a:t>
            </a:r>
          </a:p>
          <a:p>
            <a:pPr marL="365760" indent="-365760" algn="just"/>
            <a:r>
              <a:rPr lang="en-US" sz="1800" b="0" dirty="0">
                <a:cs typeface="Arial"/>
              </a:rPr>
              <a:t>In a Quality Risk Management context, the decision-making concerns making informed decisions in the face of uncertainty about risks that relate to the quality (and/or availability) of medicines.</a:t>
            </a:r>
          </a:p>
          <a:p>
            <a:pPr marL="365760" indent="-365760" algn="just"/>
            <a:r>
              <a:rPr lang="en-US" sz="1800" b="0" dirty="0">
                <a:cs typeface="Arial"/>
              </a:rPr>
              <a:t>The use of MCDM in this context focuses on both risk and uncertainty.</a:t>
            </a:r>
            <a:endParaRPr lang="en-US" sz="1800" b="0" dirty="0"/>
          </a:p>
        </p:txBody>
      </p:sp>
      <p:sp>
        <p:nvSpPr>
          <p:cNvPr id="5" name="TextBox 4">
            <a:extLst>
              <a:ext uri="{FF2B5EF4-FFF2-40B4-BE49-F238E27FC236}">
                <a16:creationId xmlns:a16="http://schemas.microsoft.com/office/drawing/2014/main" id="{EC950283-9130-24AB-5C11-4BB903756BF2}"/>
              </a:ext>
            </a:extLst>
          </p:cNvPr>
          <p:cNvSpPr txBox="1"/>
          <p:nvPr/>
        </p:nvSpPr>
        <p:spPr bwMode="auto">
          <a:xfrm>
            <a:off x="844352" y="6861855"/>
            <a:ext cx="8712968" cy="310940"/>
          </a:xfrm>
          <a:prstGeom prst="rect">
            <a:avLst/>
          </a:prstGeom>
          <a:noFill/>
          <a:ln w="9525">
            <a:noFill/>
            <a:round/>
            <a:headEnd/>
            <a:tailEnd/>
          </a:ln>
        </p:spPr>
        <p:txBody>
          <a:bodyPr wrap="square" lIns="90000" tIns="92880" rIns="90000" bIns="45000" rtlCol="0">
            <a:spAutoFit/>
          </a:bodyPr>
          <a:lstStyle/>
          <a:p>
            <a:r>
              <a:rPr lang="en-IE" sz="1200" b="0" i="1" dirty="0">
                <a:solidFill>
                  <a:schemeClr val="tx1"/>
                </a:solidFill>
                <a:effectLst/>
                <a:latin typeface="Calibri" panose="020F0502020204030204" pitchFamily="34" charset="0"/>
                <a:ea typeface="Calibri" panose="020F0502020204030204" pitchFamily="34" charset="0"/>
              </a:rPr>
              <a:t>This slide is based on materials and </a:t>
            </a:r>
            <a:r>
              <a:rPr lang="en-IE" sz="1200" b="0" i="1" dirty="0">
                <a:solidFill>
                  <a:schemeClr val="tx1"/>
                </a:solidFill>
                <a:latin typeface="Calibri" panose="020F0502020204030204" pitchFamily="34" charset="0"/>
                <a:ea typeface="Calibri" panose="020F0502020204030204" pitchFamily="34" charset="0"/>
              </a:rPr>
              <a:t>figures </a:t>
            </a:r>
            <a:r>
              <a:rPr lang="en-IE" sz="1200" b="0" i="1" dirty="0">
                <a:solidFill>
                  <a:schemeClr val="tx1"/>
                </a:solidFill>
                <a:effectLst/>
                <a:latin typeface="Calibri" panose="020F0502020204030204" pitchFamily="34" charset="0"/>
                <a:ea typeface="Calibri" panose="020F0502020204030204" pitchFamily="34" charset="0"/>
              </a:rPr>
              <a:t>submitted to the ICH Q9(R1) EWG by </a:t>
            </a:r>
            <a:r>
              <a:rPr lang="en-IE" sz="1200" b="0" i="1" dirty="0" err="1">
                <a:solidFill>
                  <a:schemeClr val="tx1"/>
                </a:solidFill>
                <a:effectLst/>
                <a:latin typeface="Calibri" panose="020F0502020204030204" pitchFamily="34" charset="0"/>
                <a:ea typeface="Calibri" panose="020F0502020204030204" pitchFamily="34" charset="0"/>
              </a:rPr>
              <a:t>Dr.</a:t>
            </a:r>
            <a:r>
              <a:rPr lang="en-IE" sz="1200" b="0" i="1" dirty="0">
                <a:solidFill>
                  <a:schemeClr val="tx1"/>
                </a:solidFill>
                <a:effectLst/>
                <a:latin typeface="Calibri" panose="020F0502020204030204" pitchFamily="34" charset="0"/>
                <a:ea typeface="Calibri" panose="020F0502020204030204" pitchFamily="34" charset="0"/>
              </a:rPr>
              <a:t> Gregg Claycamp, FDA, United States (Retired).</a:t>
            </a:r>
          </a:p>
        </p:txBody>
      </p:sp>
    </p:spTree>
    <p:extLst>
      <p:ext uri="{BB962C8B-B14F-4D97-AF65-F5344CB8AC3E}">
        <p14:creationId xmlns:p14="http://schemas.microsoft.com/office/powerpoint/2010/main" val="539471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307" y="3513584"/>
            <a:ext cx="8248986" cy="3299594"/>
          </a:xfrm>
          <a:prstGeom prst="rect">
            <a:avLst/>
          </a:prstGeom>
        </p:spPr>
      </p:pic>
      <p:sp>
        <p:nvSpPr>
          <p:cNvPr id="2" name="Titel 1"/>
          <p:cNvSpPr>
            <a:spLocks noGrp="1"/>
          </p:cNvSpPr>
          <p:nvPr>
            <p:ph type="title"/>
          </p:nvPr>
        </p:nvSpPr>
        <p:spPr>
          <a:xfrm>
            <a:off x="2500536" y="201216"/>
            <a:ext cx="6814492" cy="768085"/>
          </a:xfrm>
        </p:spPr>
        <p:txBody>
          <a:bodyPr/>
          <a:lstStyle/>
          <a:p>
            <a:r>
              <a:rPr lang="en-US" sz="2800" dirty="0"/>
              <a:t>Example of a Highly Structured                       D</a:t>
            </a:r>
            <a:r>
              <a:rPr lang="en-GB" sz="2800" dirty="0" err="1"/>
              <a:t>ecision</a:t>
            </a:r>
            <a:r>
              <a:rPr lang="en-GB" sz="2800" dirty="0"/>
              <a:t>-making approach - MCDM</a:t>
            </a:r>
            <a:endParaRPr lang="en-US" sz="2800" dirty="0"/>
          </a:p>
        </p:txBody>
      </p:sp>
      <p:sp>
        <p:nvSpPr>
          <p:cNvPr id="4" name="Inhaltsplatzhalter 2"/>
          <p:cNvSpPr txBox="1">
            <a:spLocks/>
          </p:cNvSpPr>
          <p:nvPr/>
        </p:nvSpPr>
        <p:spPr bwMode="auto">
          <a:xfrm>
            <a:off x="268288" y="1281336"/>
            <a:ext cx="9123244" cy="223224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buFont typeface="Wingdings" pitchFamily="2" charset="2"/>
              <a:buNone/>
            </a:pPr>
            <a:r>
              <a:rPr lang="en-US" sz="1800" dirty="0"/>
              <a:t>An easy way to understand Multi-Criteria Decision-Making (MCDM) is by                                  applying it to buying a home.  </a:t>
            </a:r>
          </a:p>
          <a:p>
            <a:pPr algn="just">
              <a:lnSpc>
                <a:spcPct val="100000"/>
              </a:lnSpc>
            </a:pPr>
            <a:r>
              <a:rPr lang="en-US" sz="1600" b="0" dirty="0"/>
              <a:t>The example below provides an overview of the criteria one would consider to inform one’s decision-making.  </a:t>
            </a:r>
          </a:p>
          <a:p>
            <a:pPr algn="just">
              <a:lnSpc>
                <a:spcPct val="100000"/>
              </a:lnSpc>
            </a:pPr>
            <a:r>
              <a:rPr lang="en-US" sz="1600" b="0" dirty="0"/>
              <a:t>Different buyers will prioritize (and weight) the various criteria differently, in accordance with their needs, values, preferences, limitations, etc.  Doing so can help one assess, in a structured manner, the various options (houses in this case) that exist, before ultimately reaching a decision.</a:t>
            </a:r>
            <a:endParaRPr lang="en-US" sz="800" b="0" kern="0" dirty="0"/>
          </a:p>
          <a:p>
            <a:pPr marL="0" indent="0">
              <a:lnSpc>
                <a:spcPct val="100000"/>
              </a:lnSpc>
              <a:buFont typeface="Wingdings" pitchFamily="2" charset="2"/>
              <a:buNone/>
            </a:pPr>
            <a:endParaRPr lang="en-US" sz="800" kern="0" dirty="0"/>
          </a:p>
          <a:p>
            <a:pPr marL="0" indent="0">
              <a:lnSpc>
                <a:spcPct val="100000"/>
              </a:lnSpc>
              <a:buFont typeface="Wingdings" pitchFamily="2" charset="2"/>
              <a:buNone/>
            </a:pPr>
            <a:endParaRPr lang="en-US" sz="800" kern="0" dirty="0"/>
          </a:p>
          <a:p>
            <a:pPr marL="0" indent="0">
              <a:lnSpc>
                <a:spcPct val="100000"/>
              </a:lnSpc>
              <a:buFont typeface="Wingdings" pitchFamily="2" charset="2"/>
              <a:buNone/>
            </a:pPr>
            <a:endParaRPr lang="en-US" sz="800" kern="0" dirty="0"/>
          </a:p>
          <a:p>
            <a:pPr marL="0" indent="0">
              <a:lnSpc>
                <a:spcPct val="100000"/>
              </a:lnSpc>
              <a:buFont typeface="Wingdings" pitchFamily="2" charset="2"/>
              <a:buNone/>
            </a:pPr>
            <a:endParaRPr lang="en-US" sz="800" kern="0" dirty="0"/>
          </a:p>
          <a:p>
            <a:pPr marL="0" indent="0">
              <a:lnSpc>
                <a:spcPct val="100000"/>
              </a:lnSpc>
              <a:buFont typeface="Wingdings" pitchFamily="2" charset="2"/>
              <a:buNone/>
            </a:pPr>
            <a:endParaRPr lang="en-US" sz="800" kern="0" dirty="0"/>
          </a:p>
          <a:p>
            <a:pPr marL="0" indent="0">
              <a:lnSpc>
                <a:spcPct val="100000"/>
              </a:lnSpc>
              <a:buFont typeface="Wingdings" pitchFamily="2" charset="2"/>
              <a:buNone/>
            </a:pPr>
            <a:r>
              <a:rPr lang="en-US" sz="800" kern="0" dirty="0"/>
              <a:t>									</a:t>
            </a: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GB" sz="800" b="0" kern="0" dirty="0"/>
          </a:p>
          <a:p>
            <a:pPr marL="0" indent="0">
              <a:lnSpc>
                <a:spcPct val="100000"/>
              </a:lnSpc>
              <a:buFont typeface="Wingdings" pitchFamily="2" charset="2"/>
              <a:buNone/>
            </a:pPr>
            <a:endParaRPr lang="en-US" sz="800" kern="0" dirty="0"/>
          </a:p>
        </p:txBody>
      </p:sp>
      <p:sp>
        <p:nvSpPr>
          <p:cNvPr id="6" name="TextBox 5">
            <a:extLst>
              <a:ext uri="{FF2B5EF4-FFF2-40B4-BE49-F238E27FC236}">
                <a16:creationId xmlns:a16="http://schemas.microsoft.com/office/drawing/2014/main" id="{7E39C801-5B54-1378-E27F-9F436A2E2E0E}"/>
              </a:ext>
            </a:extLst>
          </p:cNvPr>
          <p:cNvSpPr txBox="1"/>
          <p:nvPr/>
        </p:nvSpPr>
        <p:spPr bwMode="auto">
          <a:xfrm>
            <a:off x="1255177" y="6897960"/>
            <a:ext cx="7776864" cy="296642"/>
          </a:xfrm>
          <a:prstGeom prst="rect">
            <a:avLst/>
          </a:prstGeom>
          <a:noFill/>
          <a:ln w="9525">
            <a:noFill/>
            <a:round/>
            <a:headEnd/>
            <a:tailEnd/>
          </a:ln>
        </p:spPr>
        <p:txBody>
          <a:bodyPr wrap="square" lIns="90000" tIns="92880" rIns="90000" bIns="45000" rtlCol="0">
            <a:spAutoFit/>
          </a:bodyPr>
          <a:lstStyle/>
          <a:p>
            <a:r>
              <a:rPr lang="en-IE" sz="1100" b="0" i="1" dirty="0">
                <a:solidFill>
                  <a:schemeClr val="tx1"/>
                </a:solidFill>
                <a:effectLst/>
                <a:latin typeface="Calibri" panose="020F0502020204030204" pitchFamily="34" charset="0"/>
                <a:ea typeface="Calibri" panose="020F0502020204030204" pitchFamily="34" charset="0"/>
              </a:rPr>
              <a:t>This slide is based on materials and </a:t>
            </a:r>
            <a:r>
              <a:rPr lang="en-IE" sz="1100" b="0" i="1" dirty="0">
                <a:solidFill>
                  <a:schemeClr val="tx1"/>
                </a:solidFill>
                <a:latin typeface="Calibri" panose="020F0502020204030204" pitchFamily="34" charset="0"/>
                <a:ea typeface="Calibri" panose="020F0502020204030204" pitchFamily="34" charset="0"/>
              </a:rPr>
              <a:t>figures </a:t>
            </a:r>
            <a:r>
              <a:rPr lang="en-IE" sz="1100" b="0" i="1" dirty="0">
                <a:solidFill>
                  <a:schemeClr val="tx1"/>
                </a:solidFill>
                <a:effectLst/>
                <a:latin typeface="Calibri" panose="020F0502020204030204" pitchFamily="34" charset="0"/>
                <a:ea typeface="Calibri" panose="020F0502020204030204" pitchFamily="34" charset="0"/>
              </a:rPr>
              <a:t>submitted to the ICH Q9(R1) EWG by </a:t>
            </a:r>
            <a:r>
              <a:rPr lang="en-IE" sz="1100" b="0" i="1" dirty="0" err="1">
                <a:solidFill>
                  <a:schemeClr val="tx1"/>
                </a:solidFill>
                <a:effectLst/>
                <a:latin typeface="Calibri" panose="020F0502020204030204" pitchFamily="34" charset="0"/>
                <a:ea typeface="Calibri" panose="020F0502020204030204" pitchFamily="34" charset="0"/>
              </a:rPr>
              <a:t>Dr.</a:t>
            </a:r>
            <a:r>
              <a:rPr lang="en-IE" sz="1100" b="0" i="1" dirty="0">
                <a:solidFill>
                  <a:schemeClr val="tx1"/>
                </a:solidFill>
                <a:effectLst/>
                <a:latin typeface="Calibri" panose="020F0502020204030204" pitchFamily="34" charset="0"/>
                <a:ea typeface="Calibri" panose="020F0502020204030204" pitchFamily="34" charset="0"/>
              </a:rPr>
              <a:t> Gregg Claycamp, FDA, United States (Retired).</a:t>
            </a:r>
          </a:p>
        </p:txBody>
      </p:sp>
    </p:spTree>
    <p:extLst>
      <p:ext uri="{BB962C8B-B14F-4D97-AF65-F5344CB8AC3E}">
        <p14:creationId xmlns:p14="http://schemas.microsoft.com/office/powerpoint/2010/main" val="3679870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E74D7B-BCC4-4C46-9468-4C52759881AE}"/>
              </a:ext>
            </a:extLst>
          </p:cNvPr>
          <p:cNvSpPr>
            <a:spLocks noGrp="1"/>
          </p:cNvSpPr>
          <p:nvPr>
            <p:ph type="title"/>
          </p:nvPr>
        </p:nvSpPr>
        <p:spPr>
          <a:xfrm>
            <a:off x="2428528" y="385336"/>
            <a:ext cx="6480720" cy="790575"/>
          </a:xfrm>
        </p:spPr>
        <p:txBody>
          <a:bodyPr/>
          <a:lstStyle/>
          <a:p>
            <a:r>
              <a:rPr lang="en-US" sz="2800" dirty="0"/>
              <a:t>Highly Structured Decision-making</a:t>
            </a:r>
            <a:br>
              <a:rPr lang="en-US" sz="2800" dirty="0"/>
            </a:br>
            <a:r>
              <a:rPr lang="en-US" sz="2800" dirty="0"/>
              <a:t>- the key elements of MCDM</a:t>
            </a:r>
          </a:p>
        </p:txBody>
      </p:sp>
      <p:sp>
        <p:nvSpPr>
          <p:cNvPr id="12" name="Content Placeholder 1">
            <a:extLst>
              <a:ext uri="{FF2B5EF4-FFF2-40B4-BE49-F238E27FC236}">
                <a16:creationId xmlns:a16="http://schemas.microsoft.com/office/drawing/2014/main" id="{9987B87A-8A51-8DBD-62DA-1F49B17EAF9C}"/>
              </a:ext>
            </a:extLst>
          </p:cNvPr>
          <p:cNvSpPr txBox="1">
            <a:spLocks/>
          </p:cNvSpPr>
          <p:nvPr/>
        </p:nvSpPr>
        <p:spPr bwMode="auto">
          <a:xfrm>
            <a:off x="124272" y="1497360"/>
            <a:ext cx="9139324" cy="4464496"/>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365760" indent="-365760">
              <a:lnSpc>
                <a:spcPct val="100000"/>
              </a:lnSpc>
            </a:pPr>
            <a:r>
              <a:rPr lang="en-US" sz="2000" dirty="0">
                <a:cs typeface="Arial"/>
              </a:rPr>
              <a:t>In Multi-Criteria Decision-Making, the key elements of the process are usually the following:</a:t>
            </a:r>
            <a:endParaRPr lang="en-US" sz="2000" kern="0" dirty="0"/>
          </a:p>
          <a:p>
            <a:pPr marL="670570" lvl="1" indent="-365760">
              <a:lnSpc>
                <a:spcPct val="100000"/>
              </a:lnSpc>
            </a:pPr>
            <a:r>
              <a:rPr lang="en-US" sz="1800" b="0" dirty="0">
                <a:cs typeface="Arial"/>
              </a:rPr>
              <a:t>Identify and clearly define the </a:t>
            </a:r>
            <a:r>
              <a:rPr lang="en-US" sz="1800" b="0" u="sng" dirty="0">
                <a:cs typeface="Arial"/>
              </a:rPr>
              <a:t>objectives</a:t>
            </a:r>
            <a:r>
              <a:rPr lang="en-US" sz="1800" b="0" dirty="0">
                <a:cs typeface="Arial"/>
              </a:rPr>
              <a:t> (or goals)</a:t>
            </a:r>
          </a:p>
          <a:p>
            <a:pPr marL="670570" lvl="1" indent="-365760">
              <a:lnSpc>
                <a:spcPct val="100000"/>
              </a:lnSpc>
            </a:pPr>
            <a:r>
              <a:rPr lang="en-US" sz="1800" b="0" dirty="0">
                <a:cs typeface="Arial"/>
              </a:rPr>
              <a:t>Identify the available </a:t>
            </a:r>
            <a:r>
              <a:rPr lang="en-US" sz="1800" b="0" u="sng" dirty="0">
                <a:cs typeface="Arial"/>
              </a:rPr>
              <a:t>alternatives</a:t>
            </a:r>
            <a:r>
              <a:rPr lang="en-US" sz="1800" b="0" dirty="0">
                <a:cs typeface="Arial"/>
              </a:rPr>
              <a:t> for achieving the objectives/goals</a:t>
            </a:r>
          </a:p>
          <a:p>
            <a:pPr marL="670570" lvl="1" indent="-365760">
              <a:lnSpc>
                <a:spcPct val="100000"/>
              </a:lnSpc>
            </a:pPr>
            <a:r>
              <a:rPr lang="en-US" sz="1800" b="0" dirty="0">
                <a:cs typeface="Arial"/>
              </a:rPr>
              <a:t>Identify the </a:t>
            </a:r>
            <a:r>
              <a:rPr lang="en-US" sz="1800" b="0" u="sng" dirty="0">
                <a:cs typeface="Arial"/>
              </a:rPr>
              <a:t>criteria</a:t>
            </a:r>
            <a:r>
              <a:rPr lang="en-US" sz="1800" b="0" dirty="0">
                <a:cs typeface="Arial"/>
              </a:rPr>
              <a:t> that can be used to compare the alternatives</a:t>
            </a:r>
          </a:p>
          <a:p>
            <a:pPr marL="670570" lvl="1" indent="-365760">
              <a:lnSpc>
                <a:spcPct val="100000"/>
              </a:lnSpc>
            </a:pPr>
            <a:r>
              <a:rPr lang="en-US" sz="1800" b="0" dirty="0">
                <a:cs typeface="Arial"/>
              </a:rPr>
              <a:t>Assign </a:t>
            </a:r>
            <a:r>
              <a:rPr lang="en-US" sz="1800" b="0" u="sng" dirty="0">
                <a:cs typeface="Arial"/>
              </a:rPr>
              <a:t>weightings</a:t>
            </a:r>
            <a:r>
              <a:rPr lang="en-US" sz="1800" b="0" dirty="0">
                <a:cs typeface="Arial"/>
              </a:rPr>
              <a:t> to the various </a:t>
            </a:r>
            <a:r>
              <a:rPr lang="en-US" sz="1800" b="0" u="sng" dirty="0">
                <a:cs typeface="Arial"/>
              </a:rPr>
              <a:t>criteria</a:t>
            </a:r>
            <a:endParaRPr lang="en-US" sz="1800" b="0" dirty="0">
              <a:cs typeface="Arial"/>
            </a:endParaRPr>
          </a:p>
          <a:p>
            <a:pPr marL="670570" lvl="1" indent="-365760">
              <a:lnSpc>
                <a:spcPct val="100000"/>
              </a:lnSpc>
            </a:pPr>
            <a:r>
              <a:rPr lang="en-US" sz="1800" b="0" dirty="0">
                <a:cs typeface="Arial"/>
              </a:rPr>
              <a:t>Identify the </a:t>
            </a:r>
            <a:r>
              <a:rPr lang="en-US" sz="1800" b="0" u="sng" dirty="0">
                <a:cs typeface="Arial"/>
              </a:rPr>
              <a:t>attributes</a:t>
            </a:r>
            <a:r>
              <a:rPr lang="en-US" sz="1800" b="0" dirty="0">
                <a:cs typeface="Arial"/>
              </a:rPr>
              <a:t> that can be used to assess the criteria</a:t>
            </a:r>
          </a:p>
          <a:p>
            <a:pPr marL="670570" lvl="1" indent="-365760">
              <a:lnSpc>
                <a:spcPct val="100000"/>
              </a:lnSpc>
            </a:pPr>
            <a:r>
              <a:rPr lang="en-US" sz="1800" b="0" u="sng" dirty="0">
                <a:cs typeface="Arial"/>
              </a:rPr>
              <a:t>Analyze</a:t>
            </a:r>
            <a:r>
              <a:rPr lang="en-US" sz="1800" b="0" dirty="0">
                <a:cs typeface="Arial"/>
              </a:rPr>
              <a:t> the alternatives using the various criteria, by assessing (or measuring) the various attributes of each criteria*</a:t>
            </a:r>
          </a:p>
          <a:p>
            <a:pPr marL="670570" lvl="1" indent="-365760">
              <a:lnSpc>
                <a:spcPct val="100000"/>
              </a:lnSpc>
            </a:pPr>
            <a:r>
              <a:rPr lang="en-US" sz="1800" b="0" dirty="0">
                <a:cs typeface="Arial"/>
              </a:rPr>
              <a:t>Make a </a:t>
            </a:r>
            <a:r>
              <a:rPr lang="en-US" sz="1800" b="0" u="sng" dirty="0">
                <a:cs typeface="Arial"/>
              </a:rPr>
              <a:t>decision/</a:t>
            </a:r>
            <a:r>
              <a:rPr lang="en-US" sz="1800" b="0" dirty="0">
                <a:cs typeface="Arial"/>
              </a:rPr>
              <a:t>choice among the alternatives</a:t>
            </a:r>
          </a:p>
          <a:p>
            <a:pPr marL="670570" lvl="1" indent="-365760">
              <a:lnSpc>
                <a:spcPct val="100000"/>
              </a:lnSpc>
            </a:pPr>
            <a:r>
              <a:rPr lang="en-US" sz="1800" b="0" u="sng" dirty="0">
                <a:cs typeface="Arial"/>
              </a:rPr>
              <a:t>Examine</a:t>
            </a:r>
            <a:r>
              <a:rPr lang="en-US" sz="1800" b="0" dirty="0">
                <a:cs typeface="Arial"/>
              </a:rPr>
              <a:t> the results of the decision at an appropriate future time-point</a:t>
            </a:r>
          </a:p>
          <a:p>
            <a:pPr marL="594360" lvl="1" indent="-228600">
              <a:lnSpc>
                <a:spcPct val="100000"/>
              </a:lnSpc>
            </a:pPr>
            <a:endParaRPr lang="en-US" sz="800" b="0" dirty="0">
              <a:cs typeface="Arial"/>
            </a:endParaRPr>
          </a:p>
          <a:p>
            <a:pPr marL="0" indent="0">
              <a:lnSpc>
                <a:spcPct val="100000"/>
              </a:lnSpc>
              <a:buNone/>
            </a:pPr>
            <a:r>
              <a:rPr lang="en-US" sz="1800" b="0" kern="0" dirty="0"/>
              <a:t> </a:t>
            </a:r>
            <a:r>
              <a:rPr lang="en-US" sz="1600" b="0" i="1" kern="0" dirty="0"/>
              <a:t>* Note: It is important to take </a:t>
            </a:r>
            <a:r>
              <a:rPr lang="en-US" sz="1600" b="0" i="1" dirty="0">
                <a:cs typeface="Arial"/>
              </a:rPr>
              <a:t>into account any uncertainties that may be present.</a:t>
            </a:r>
          </a:p>
        </p:txBody>
      </p:sp>
      <p:sp>
        <p:nvSpPr>
          <p:cNvPr id="2" name="TextBox 1">
            <a:extLst>
              <a:ext uri="{FF2B5EF4-FFF2-40B4-BE49-F238E27FC236}">
                <a16:creationId xmlns:a16="http://schemas.microsoft.com/office/drawing/2014/main" id="{F3987BB6-FA2A-07DD-1FB4-8BE6476958CA}"/>
              </a:ext>
            </a:extLst>
          </p:cNvPr>
          <p:cNvSpPr txBox="1"/>
          <p:nvPr/>
        </p:nvSpPr>
        <p:spPr bwMode="auto">
          <a:xfrm>
            <a:off x="1420416" y="6825952"/>
            <a:ext cx="7056784" cy="296642"/>
          </a:xfrm>
          <a:prstGeom prst="rect">
            <a:avLst/>
          </a:prstGeom>
          <a:noFill/>
          <a:ln w="9525">
            <a:noFill/>
            <a:round/>
            <a:headEnd/>
            <a:tailEnd/>
          </a:ln>
        </p:spPr>
        <p:txBody>
          <a:bodyPr wrap="square" lIns="90000" tIns="92880" rIns="90000" bIns="45000" rtlCol="0">
            <a:spAutoFit/>
          </a:bodyPr>
          <a:lstStyle/>
          <a:p>
            <a:r>
              <a:rPr lang="en-IE" sz="1100" b="0" i="1" dirty="0">
                <a:solidFill>
                  <a:schemeClr val="tx1"/>
                </a:solidFill>
                <a:effectLst/>
                <a:latin typeface="Calibri" panose="020F0502020204030204" pitchFamily="34" charset="0"/>
                <a:ea typeface="Calibri" panose="020F0502020204030204" pitchFamily="34" charset="0"/>
              </a:rPr>
              <a:t>This slide is based on materials submitted to the ICH Q9(R1) EWG by Dr. Gregg Claycamp, FDA, United States (Retired).</a:t>
            </a:r>
          </a:p>
        </p:txBody>
      </p:sp>
    </p:spTree>
    <p:extLst>
      <p:ext uri="{BB962C8B-B14F-4D97-AF65-F5344CB8AC3E}">
        <p14:creationId xmlns:p14="http://schemas.microsoft.com/office/powerpoint/2010/main" val="2430531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E74D7B-BCC4-4C46-9468-4C52759881AE}"/>
              </a:ext>
            </a:extLst>
          </p:cNvPr>
          <p:cNvSpPr>
            <a:spLocks noGrp="1"/>
          </p:cNvSpPr>
          <p:nvPr>
            <p:ph type="title"/>
          </p:nvPr>
        </p:nvSpPr>
        <p:spPr>
          <a:xfrm>
            <a:off x="2428528" y="385336"/>
            <a:ext cx="6480720" cy="790575"/>
          </a:xfrm>
        </p:spPr>
        <p:txBody>
          <a:bodyPr/>
          <a:lstStyle/>
          <a:p>
            <a:r>
              <a:rPr lang="en-US" sz="2800" dirty="0"/>
              <a:t>Highly Structured Decision-making</a:t>
            </a:r>
            <a:br>
              <a:rPr lang="en-US" sz="2800" dirty="0"/>
            </a:br>
            <a:r>
              <a:rPr lang="en-US" sz="2800" dirty="0"/>
              <a:t>- the key elements of MCDM</a:t>
            </a:r>
          </a:p>
        </p:txBody>
      </p:sp>
      <p:sp>
        <p:nvSpPr>
          <p:cNvPr id="12" name="Content Placeholder 1">
            <a:extLst>
              <a:ext uri="{FF2B5EF4-FFF2-40B4-BE49-F238E27FC236}">
                <a16:creationId xmlns:a16="http://schemas.microsoft.com/office/drawing/2014/main" id="{9987B87A-8A51-8DBD-62DA-1F49B17EAF9C}"/>
              </a:ext>
            </a:extLst>
          </p:cNvPr>
          <p:cNvSpPr txBox="1">
            <a:spLocks/>
          </p:cNvSpPr>
          <p:nvPr/>
        </p:nvSpPr>
        <p:spPr bwMode="auto">
          <a:xfrm>
            <a:off x="273980" y="1569368"/>
            <a:ext cx="8635268" cy="79057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buNone/>
            </a:pPr>
            <a:r>
              <a:rPr lang="en-US" sz="2000" dirty="0">
                <a:cs typeface="Arial"/>
              </a:rPr>
              <a:t>Below is an example of Multi-Criteria Decision-Making.  </a:t>
            </a:r>
          </a:p>
          <a:p>
            <a:pPr marL="365760" indent="-365760">
              <a:lnSpc>
                <a:spcPct val="100000"/>
              </a:lnSpc>
            </a:pPr>
            <a:r>
              <a:rPr lang="en-US" sz="1800" b="0" dirty="0">
                <a:cs typeface="Arial"/>
              </a:rPr>
              <a:t>Note that only </a:t>
            </a:r>
            <a:r>
              <a:rPr lang="en-US" sz="1800" b="0" u="sng" dirty="0">
                <a:cs typeface="Arial"/>
              </a:rPr>
              <a:t>one criterion </a:t>
            </a:r>
            <a:r>
              <a:rPr lang="en-US" sz="1800" b="0" dirty="0">
                <a:cs typeface="Arial"/>
              </a:rPr>
              <a:t>is shown, together with its associated </a:t>
            </a:r>
            <a:r>
              <a:rPr lang="en-US" sz="1800" b="0" u="sng" dirty="0">
                <a:cs typeface="Arial"/>
              </a:rPr>
              <a:t>attributes</a:t>
            </a:r>
            <a:r>
              <a:rPr lang="en-US" sz="1800" b="0" dirty="0">
                <a:cs typeface="Arial"/>
              </a:rPr>
              <a:t>. </a:t>
            </a:r>
          </a:p>
          <a:p>
            <a:pPr marL="365760" indent="-365760">
              <a:lnSpc>
                <a:spcPct val="100000"/>
              </a:lnSpc>
            </a:pPr>
            <a:r>
              <a:rPr lang="en-US" sz="1800" b="0" dirty="0">
                <a:cs typeface="Arial"/>
              </a:rPr>
              <a:t>As illustrated on slide 24, several other criteria would also be considered.</a:t>
            </a:r>
            <a:endParaRPr lang="en-US" sz="1800" b="0" kern="0" dirty="0"/>
          </a:p>
          <a:p>
            <a:pPr marL="365760" indent="-365760">
              <a:lnSpc>
                <a:spcPct val="100000"/>
              </a:lnSpc>
            </a:pPr>
            <a:endParaRPr lang="en-US" sz="1800" b="0" kern="0" dirty="0"/>
          </a:p>
        </p:txBody>
      </p:sp>
      <p:graphicFrame>
        <p:nvGraphicFramePr>
          <p:cNvPr id="2" name="Table 3">
            <a:extLst>
              <a:ext uri="{FF2B5EF4-FFF2-40B4-BE49-F238E27FC236}">
                <a16:creationId xmlns:a16="http://schemas.microsoft.com/office/drawing/2014/main" id="{43D9BBAF-6A3F-8337-95F4-EB5D4ACC16AC}"/>
              </a:ext>
            </a:extLst>
          </p:cNvPr>
          <p:cNvGraphicFramePr>
            <a:graphicFrameLocks noGrp="1"/>
          </p:cNvGraphicFramePr>
          <p:nvPr>
            <p:extLst>
              <p:ext uri="{D42A27DB-BD31-4B8C-83A1-F6EECF244321}">
                <p14:modId xmlns:p14="http://schemas.microsoft.com/office/powerpoint/2010/main" val="414025322"/>
              </p:ext>
            </p:extLst>
          </p:nvPr>
        </p:nvGraphicFramePr>
        <p:xfrm>
          <a:off x="844352" y="2937520"/>
          <a:ext cx="7776864" cy="3528392"/>
        </p:xfrm>
        <a:graphic>
          <a:graphicData uri="http://schemas.openxmlformats.org/drawingml/2006/table">
            <a:tbl>
              <a:tblPr firstRow="1" bandRow="1">
                <a:tableStyleId>{5C22544A-7EE6-4342-B048-85BDC9FD1C3A}</a:tableStyleId>
              </a:tblPr>
              <a:tblGrid>
                <a:gridCol w="4003930">
                  <a:extLst>
                    <a:ext uri="{9D8B030D-6E8A-4147-A177-3AD203B41FA5}">
                      <a16:colId xmlns:a16="http://schemas.microsoft.com/office/drawing/2014/main" val="2148309765"/>
                    </a:ext>
                  </a:extLst>
                </a:gridCol>
                <a:gridCol w="3772934">
                  <a:extLst>
                    <a:ext uri="{9D8B030D-6E8A-4147-A177-3AD203B41FA5}">
                      <a16:colId xmlns:a16="http://schemas.microsoft.com/office/drawing/2014/main" val="3867308763"/>
                    </a:ext>
                  </a:extLst>
                </a:gridCol>
              </a:tblGrid>
              <a:tr h="371167">
                <a:tc>
                  <a:txBody>
                    <a:bodyPr/>
                    <a:lstStyle/>
                    <a:p>
                      <a:r>
                        <a:rPr lang="en-IE" sz="1800" b="1" kern="1200" dirty="0">
                          <a:solidFill>
                            <a:schemeClr val="lt1"/>
                          </a:solidFill>
                          <a:latin typeface="+mn-lt"/>
                          <a:ea typeface="+mn-ea"/>
                          <a:cs typeface="+mn-cs"/>
                        </a:rPr>
                        <a:t>MCDM Element</a:t>
                      </a:r>
                    </a:p>
                  </a:txBody>
                  <a:tcPr/>
                </a:tc>
                <a:tc>
                  <a:txBody>
                    <a:bodyPr/>
                    <a:lstStyle/>
                    <a:p>
                      <a:r>
                        <a:rPr lang="en-IE" sz="1800" b="1" kern="1200" dirty="0">
                          <a:solidFill>
                            <a:schemeClr val="lt1"/>
                          </a:solidFill>
                          <a:latin typeface="+mn-lt"/>
                          <a:ea typeface="+mn-ea"/>
                          <a:cs typeface="+mn-cs"/>
                        </a:rPr>
                        <a:t>Example</a:t>
                      </a:r>
                    </a:p>
                  </a:txBody>
                  <a:tcPr/>
                </a:tc>
                <a:extLst>
                  <a:ext uri="{0D108BD9-81ED-4DB2-BD59-A6C34878D82A}">
                    <a16:rowId xmlns:a16="http://schemas.microsoft.com/office/drawing/2014/main" val="1262630133"/>
                  </a:ext>
                </a:extLst>
              </a:tr>
              <a:tr h="6518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Objective or Goal</a:t>
                      </a:r>
                      <a:endParaRPr lang="en-US" sz="1600"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Buying a home</a:t>
                      </a:r>
                    </a:p>
                  </a:txBody>
                  <a:tcPr/>
                </a:tc>
                <a:extLst>
                  <a:ext uri="{0D108BD9-81ED-4DB2-BD59-A6C34878D82A}">
                    <a16:rowId xmlns:a16="http://schemas.microsoft.com/office/drawing/2014/main" val="3411588199"/>
                  </a:ext>
                </a:extLst>
              </a:tr>
              <a:tr h="5876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Alternatives (choices/options)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House A, House B, House C</a:t>
                      </a:r>
                    </a:p>
                    <a:p>
                      <a:endParaRPr lang="en-IE" sz="1600" dirty="0"/>
                    </a:p>
                  </a:txBody>
                  <a:tcPr/>
                </a:tc>
                <a:extLst>
                  <a:ext uri="{0D108BD9-81ED-4DB2-BD59-A6C34878D82A}">
                    <a16:rowId xmlns:a16="http://schemas.microsoft.com/office/drawing/2014/main" val="1334963439"/>
                  </a:ext>
                </a:extLst>
              </a:tr>
              <a:tr h="8351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Criteria - things that need to be considered</a:t>
                      </a:r>
                      <a:endParaRPr lang="en-US" sz="1600" i="1" dirty="0"/>
                    </a:p>
                    <a:p>
                      <a:endParaRPr lang="en-IE" sz="16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Location</a:t>
                      </a:r>
                    </a:p>
                    <a:p>
                      <a:endParaRPr lang="en-IE" sz="1600" dirty="0"/>
                    </a:p>
                  </a:txBody>
                  <a:tcPr/>
                </a:tc>
                <a:extLst>
                  <a:ext uri="{0D108BD9-81ED-4DB2-BD59-A6C34878D82A}">
                    <a16:rowId xmlns:a16="http://schemas.microsoft.com/office/drawing/2014/main" val="799116122"/>
                  </a:ext>
                </a:extLst>
              </a:tr>
              <a:tr h="10825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Attributes – things/features that can be used to assess (or measure against) the criteria*</a:t>
                      </a:r>
                    </a:p>
                    <a:p>
                      <a:endParaRPr lang="en-IE" sz="1600" dirty="0"/>
                    </a:p>
                  </a:txBody>
                  <a:tcPr/>
                </a:tc>
                <a:tc>
                  <a:txBody>
                    <a:bodyPr/>
                    <a:lstStyle/>
                    <a:p>
                      <a:pPr marL="285750" indent="-285750">
                        <a:buFont typeface="Arial" panose="020B0604020202020204" pitchFamily="34" charset="0"/>
                        <a:buChar char="•"/>
                      </a:pPr>
                      <a:r>
                        <a:rPr lang="en-US" sz="1600" dirty="0"/>
                        <a:t>Distance to </a:t>
                      </a:r>
                      <a:r>
                        <a:rPr lang="en-US" sz="1600" kern="1200" dirty="0">
                          <a:solidFill>
                            <a:schemeClr val="dk1"/>
                          </a:solidFill>
                          <a:latin typeface="+mn-lt"/>
                          <a:ea typeface="+mn-ea"/>
                          <a:cs typeface="+mn-cs"/>
                        </a:rPr>
                        <a:t>schools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a:solidFill>
                            <a:schemeClr val="dk1"/>
                          </a:solidFill>
                          <a:latin typeface="+mn-lt"/>
                          <a:ea typeface="+mn-ea"/>
                          <a:cs typeface="+mn-cs"/>
                        </a:rPr>
                        <a:t>Commute time to work</a:t>
                      </a:r>
                    </a:p>
                    <a:p>
                      <a:pPr marL="285750" indent="-285750">
                        <a:buFont typeface="Arial" panose="020B0604020202020204" pitchFamily="34" charset="0"/>
                        <a:buChar char="•"/>
                      </a:pPr>
                      <a:r>
                        <a:rPr lang="en-US" sz="1600" kern="1200" dirty="0">
                          <a:solidFill>
                            <a:schemeClr val="dk1"/>
                          </a:solidFill>
                          <a:latin typeface="+mn-lt"/>
                          <a:ea typeface="+mn-ea"/>
                          <a:cs typeface="+mn-cs"/>
                        </a:rPr>
                        <a:t>Proximity to </a:t>
                      </a:r>
                      <a:r>
                        <a:rPr lang="en-US" sz="1600" kern="1200" dirty="0" err="1">
                          <a:solidFill>
                            <a:schemeClr val="dk1"/>
                          </a:solidFill>
                          <a:latin typeface="+mn-lt"/>
                          <a:ea typeface="+mn-ea"/>
                          <a:cs typeface="+mn-cs"/>
                        </a:rPr>
                        <a:t>centre</a:t>
                      </a:r>
                      <a:r>
                        <a:rPr lang="en-US" sz="1600" kern="1200" dirty="0">
                          <a:solidFill>
                            <a:schemeClr val="dk1"/>
                          </a:solidFill>
                          <a:latin typeface="+mn-lt"/>
                          <a:ea typeface="+mn-ea"/>
                          <a:cs typeface="+mn-cs"/>
                        </a:rPr>
                        <a:t> of town for shopping</a:t>
                      </a:r>
                    </a:p>
                  </a:txBody>
                  <a:tcPr/>
                </a:tc>
                <a:extLst>
                  <a:ext uri="{0D108BD9-81ED-4DB2-BD59-A6C34878D82A}">
                    <a16:rowId xmlns:a16="http://schemas.microsoft.com/office/drawing/2014/main" val="2294289172"/>
                  </a:ext>
                </a:extLst>
              </a:tr>
            </a:tbl>
          </a:graphicData>
        </a:graphic>
      </p:graphicFrame>
      <p:sp>
        <p:nvSpPr>
          <p:cNvPr id="4" name="Content Placeholder 1">
            <a:extLst>
              <a:ext uri="{FF2B5EF4-FFF2-40B4-BE49-F238E27FC236}">
                <a16:creationId xmlns:a16="http://schemas.microsoft.com/office/drawing/2014/main" id="{3BD82203-1638-69EC-E9DF-DB0638C5C9A0}"/>
              </a:ext>
            </a:extLst>
          </p:cNvPr>
          <p:cNvSpPr txBox="1">
            <a:spLocks/>
          </p:cNvSpPr>
          <p:nvPr/>
        </p:nvSpPr>
        <p:spPr bwMode="auto">
          <a:xfrm>
            <a:off x="916360" y="6537920"/>
            <a:ext cx="5112568" cy="214511"/>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buNone/>
            </a:pPr>
            <a:r>
              <a:rPr lang="en-US" sz="1200" b="0" dirty="0">
                <a:cs typeface="Arial"/>
              </a:rPr>
              <a:t> * Note that some of these may be subjective – e.g., Neighborhood profile</a:t>
            </a:r>
            <a:endParaRPr lang="en-US" sz="1200" b="0" kern="0" dirty="0"/>
          </a:p>
          <a:p>
            <a:pPr marL="365760" indent="-365760">
              <a:lnSpc>
                <a:spcPct val="100000"/>
              </a:lnSpc>
            </a:pPr>
            <a:endParaRPr lang="en-US" sz="1200" b="0" kern="0" dirty="0"/>
          </a:p>
        </p:txBody>
      </p:sp>
      <p:sp>
        <p:nvSpPr>
          <p:cNvPr id="7" name="TextBox 6">
            <a:extLst>
              <a:ext uri="{FF2B5EF4-FFF2-40B4-BE49-F238E27FC236}">
                <a16:creationId xmlns:a16="http://schemas.microsoft.com/office/drawing/2014/main" id="{057543A5-F7C5-798A-C376-A15B6F7CA007}"/>
              </a:ext>
            </a:extLst>
          </p:cNvPr>
          <p:cNvSpPr txBox="1"/>
          <p:nvPr/>
        </p:nvSpPr>
        <p:spPr bwMode="auto">
          <a:xfrm>
            <a:off x="1564432" y="6929864"/>
            <a:ext cx="6912768" cy="296642"/>
          </a:xfrm>
          <a:prstGeom prst="rect">
            <a:avLst/>
          </a:prstGeom>
          <a:noFill/>
          <a:ln w="9525">
            <a:noFill/>
            <a:round/>
            <a:headEnd/>
            <a:tailEnd/>
          </a:ln>
        </p:spPr>
        <p:txBody>
          <a:bodyPr wrap="square" lIns="90000" tIns="92880" rIns="90000" bIns="45000" rtlCol="0">
            <a:spAutoFit/>
          </a:bodyPr>
          <a:lstStyle/>
          <a:p>
            <a:r>
              <a:rPr lang="en-IE" sz="1100" b="0" i="1" dirty="0">
                <a:solidFill>
                  <a:schemeClr val="tx1"/>
                </a:solidFill>
                <a:effectLst/>
                <a:latin typeface="Calibri" panose="020F0502020204030204" pitchFamily="34" charset="0"/>
                <a:ea typeface="Calibri" panose="020F0502020204030204" pitchFamily="34" charset="0"/>
              </a:rPr>
              <a:t>This slide is based on materials submitted to the ICH Q9(R1) EWG by Dr. Gregg Claycamp, FDA, United States (Retired).</a:t>
            </a:r>
          </a:p>
        </p:txBody>
      </p:sp>
    </p:spTree>
    <p:extLst>
      <p:ext uri="{BB962C8B-B14F-4D97-AF65-F5344CB8AC3E}">
        <p14:creationId xmlns:p14="http://schemas.microsoft.com/office/powerpoint/2010/main" val="704347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0627" y="489248"/>
            <a:ext cx="6588701" cy="778997"/>
          </a:xfrm>
        </p:spPr>
        <p:txBody>
          <a:bodyPr/>
          <a:lstStyle/>
          <a:p>
            <a:pPr algn="l"/>
            <a:r>
              <a:rPr lang="en-US" sz="2500" dirty="0"/>
              <a:t>Highly Structured </a:t>
            </a:r>
            <a:r>
              <a:rPr lang="en-GB" sz="2500" dirty="0"/>
              <a:t>Decision-making </a:t>
            </a:r>
            <a:br>
              <a:rPr lang="en-GB" sz="2500" dirty="0"/>
            </a:br>
            <a:r>
              <a:rPr lang="en-GB" sz="2500" dirty="0">
                <a:solidFill>
                  <a:srgbClr val="FF0000"/>
                </a:solidFill>
              </a:rPr>
              <a:t>Example 1: </a:t>
            </a:r>
            <a:r>
              <a:rPr lang="en-US" sz="2500" dirty="0">
                <a:solidFill>
                  <a:srgbClr val="FF0000"/>
                </a:solidFill>
              </a:rPr>
              <a:t>Addressing product impurities in a new drug substance</a:t>
            </a:r>
          </a:p>
        </p:txBody>
      </p:sp>
      <p:sp>
        <p:nvSpPr>
          <p:cNvPr id="7" name="Content Placeholder 6">
            <a:extLst>
              <a:ext uri="{FF2B5EF4-FFF2-40B4-BE49-F238E27FC236}">
                <a16:creationId xmlns:a16="http://schemas.microsoft.com/office/drawing/2014/main" id="{12B93FBA-22F0-4A9E-9057-93A835FD0E0E}"/>
              </a:ext>
            </a:extLst>
          </p:cNvPr>
          <p:cNvSpPr>
            <a:spLocks noGrp="1"/>
          </p:cNvSpPr>
          <p:nvPr>
            <p:ph idx="1"/>
          </p:nvPr>
        </p:nvSpPr>
        <p:spPr>
          <a:xfrm>
            <a:off x="487682" y="2076882"/>
            <a:ext cx="4054710" cy="1868750"/>
          </a:xfrm>
        </p:spPr>
        <p:txBody>
          <a:bodyPr/>
          <a:lstStyle/>
          <a:p>
            <a:pPr marL="365760" indent="-365760" algn="just"/>
            <a:r>
              <a:rPr lang="en-GB" sz="1400" b="0" dirty="0"/>
              <a:t>Generation of impurities in drug substances need to be controlled throughout the product life cycle to ensure patient safety</a:t>
            </a:r>
          </a:p>
          <a:p>
            <a:pPr marL="365760" indent="-365760" algn="just"/>
            <a:r>
              <a:rPr lang="en-GB" sz="1400" b="0" dirty="0"/>
              <a:t>Impurity level is a critical quality attribute for a drug substance or a drug product.</a:t>
            </a:r>
          </a:p>
          <a:p>
            <a:pPr marL="365760" indent="-365760" algn="just"/>
            <a:r>
              <a:rPr lang="en-GB" sz="1400" b="0" dirty="0"/>
              <a:t>Impurity control is one of the most important tasks in a process scale up</a:t>
            </a:r>
          </a:p>
        </p:txBody>
      </p:sp>
      <p:sp>
        <p:nvSpPr>
          <p:cNvPr id="15" name="Content Placeholder 6">
            <a:extLst>
              <a:ext uri="{FF2B5EF4-FFF2-40B4-BE49-F238E27FC236}">
                <a16:creationId xmlns:a16="http://schemas.microsoft.com/office/drawing/2014/main" id="{6BD654E3-923D-466B-A29F-BDDFC3788EDE}"/>
              </a:ext>
            </a:extLst>
          </p:cNvPr>
          <p:cNvSpPr txBox="1">
            <a:spLocks/>
          </p:cNvSpPr>
          <p:nvPr/>
        </p:nvSpPr>
        <p:spPr bwMode="auto">
          <a:xfrm>
            <a:off x="5211209" y="2148897"/>
            <a:ext cx="4054710" cy="1004647"/>
          </a:xfrm>
          <a:prstGeom prst="rect">
            <a:avLst/>
          </a:prstGeom>
          <a:noFill/>
          <a:ln w="9525">
            <a:noFill/>
            <a:round/>
            <a:headEnd/>
            <a:tailEnd/>
          </a:ln>
        </p:spPr>
        <p:txBody>
          <a:bodyPr vert="horz" wrap="square" lIns="0" tIns="22579" rIns="0" bIns="0" numCol="1" anchor="t" anchorCtr="0" compatLnSpc="1">
            <a:prstTxWarp prst="textNoShape">
              <a:avLst/>
            </a:prstTxWarp>
          </a:bodyPr>
          <a:lstStyle>
            <a:lvl1pPr marL="457214" indent="-457214" algn="l" defTabSz="421184"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21184"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12031" indent="-169664" algn="l" defTabSz="421184" rtl="0" eaLnBrk="0" fontAlgn="base" hangingPunct="0">
              <a:spcBef>
                <a:spcPct val="10000"/>
              </a:spcBef>
              <a:spcAft>
                <a:spcPct val="0"/>
              </a:spcAft>
              <a:buClr>
                <a:srgbClr val="0093D0"/>
              </a:buClr>
              <a:buSzPct val="110000"/>
              <a:buFont typeface="Arial" charset="0"/>
              <a:buChar char="-"/>
              <a:defRPr sz="1875">
                <a:solidFill>
                  <a:schemeClr val="tx1"/>
                </a:solidFill>
                <a:latin typeface="+mn-lt"/>
                <a:cs typeface="+mn-cs"/>
              </a:defRPr>
            </a:lvl3pPr>
            <a:lvl4pPr marL="1500188"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4pPr>
            <a:lvl5pPr marL="1928813"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5pPr>
            <a:lvl6pPr marL="235743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6pPr>
            <a:lvl7pPr marL="278606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7pPr>
            <a:lvl8pPr marL="321468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8pPr>
            <a:lvl9pPr marL="364331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9pPr>
          </a:lstStyle>
          <a:p>
            <a:pPr marL="457200" marR="0" lvl="0" indent="-457200" algn="just"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r>
              <a:rPr lang="da-DK" sz="1400" b="0" dirty="0"/>
              <a:t>Which acceptance criteria should be defined?</a:t>
            </a:r>
            <a:endParaRPr lang="en-US" sz="1400" b="0" dirty="0"/>
          </a:p>
          <a:p>
            <a:pPr marL="457200" indent="-457200" algn="just">
              <a:defRPr/>
            </a:pPr>
            <a:r>
              <a:rPr lang="da-DK" sz="1400" b="0" dirty="0"/>
              <a:t>How to optimize the manufacturing route to remove/reduce the identified impurities or their derivatives  to acceptable levels?</a:t>
            </a:r>
          </a:p>
          <a:p>
            <a:pPr marL="0" marR="0" lvl="0" indent="0" algn="l" defTabSz="421184" rtl="0" eaLnBrk="0" fontAlgn="base" latinLnBrk="0" hangingPunct="0">
              <a:lnSpc>
                <a:spcPct val="93000"/>
              </a:lnSpc>
              <a:spcBef>
                <a:spcPct val="50000"/>
              </a:spcBef>
              <a:spcAft>
                <a:spcPct val="0"/>
              </a:spcAft>
              <a:buClr>
                <a:srgbClr val="0093D0"/>
              </a:buClr>
              <a:buSzPct val="120000"/>
              <a:buNone/>
              <a:tabLst/>
              <a:defRPr/>
            </a:pPr>
            <a:endParaRPr lang="da-DK" sz="1280" b="0" i="0" u="none" strike="noStrike" kern="1200" cap="none" spc="0" normalizeH="0" baseline="0" noProof="0" dirty="0">
              <a:ln>
                <a:noFill/>
              </a:ln>
              <a:solidFill>
                <a:srgbClr val="000000"/>
              </a:solidFill>
              <a:effectLst/>
              <a:uLnTx/>
              <a:uFillTx/>
              <a:latin typeface="Arial"/>
              <a:cs typeface="Lucida Sans Unicode"/>
            </a:endParaRPr>
          </a:p>
          <a:p>
            <a:pPr marL="457200" marR="0" lvl="0" indent="-457200"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endParaRPr lang="da-DK" sz="1280" b="0" i="0" u="none" strike="noStrike" kern="1200" cap="none" spc="0" normalizeH="0" baseline="0" noProof="0" dirty="0">
              <a:ln>
                <a:noFill/>
              </a:ln>
              <a:solidFill>
                <a:srgbClr val="000000"/>
              </a:solidFill>
              <a:effectLst/>
              <a:uLnTx/>
              <a:uFillTx/>
              <a:latin typeface="Arial"/>
              <a:cs typeface="Lucida Sans Unicode"/>
            </a:endParaRPr>
          </a:p>
          <a:p>
            <a:pPr marL="457200" marR="0" lvl="0" indent="-457200"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endParaRPr lang="en-GB" sz="1280" b="0" i="0" u="none" strike="noStrike" kern="1200" cap="none" spc="0" normalizeH="0" baseline="0" noProof="0" dirty="0">
              <a:ln>
                <a:noFill/>
              </a:ln>
              <a:solidFill>
                <a:srgbClr val="000000"/>
              </a:solidFill>
              <a:effectLst/>
              <a:uLnTx/>
              <a:uFillTx/>
              <a:latin typeface="Arial"/>
              <a:cs typeface="Lucida Sans Unicode"/>
            </a:endParaRPr>
          </a:p>
        </p:txBody>
      </p:sp>
      <p:sp>
        <p:nvSpPr>
          <p:cNvPr id="3" name="Content Placeholder 6">
            <a:extLst>
              <a:ext uri="{FF2B5EF4-FFF2-40B4-BE49-F238E27FC236}">
                <a16:creationId xmlns:a16="http://schemas.microsoft.com/office/drawing/2014/main" id="{F8D1D95C-E205-117E-C5A7-620CB4045F62}"/>
              </a:ext>
            </a:extLst>
          </p:cNvPr>
          <p:cNvSpPr txBox="1">
            <a:spLocks/>
          </p:cNvSpPr>
          <p:nvPr/>
        </p:nvSpPr>
        <p:spPr bwMode="auto">
          <a:xfrm>
            <a:off x="487681" y="4712970"/>
            <a:ext cx="4389119" cy="2545030"/>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365760" indent="-365760" algn="just">
              <a:lnSpc>
                <a:spcPct val="100000"/>
              </a:lnSpc>
            </a:pPr>
            <a:r>
              <a:rPr lang="en-GB" sz="1400" b="0" kern="0" dirty="0"/>
              <a:t>Use of QRM and the Process and Product Knowledge to assess the risk for and control of impurities, and to help identify and devise control strategies for potential failure modes or gaps that could lead to the formation of impurities in product.</a:t>
            </a:r>
          </a:p>
          <a:p>
            <a:pPr marL="365760" indent="-365760" algn="just">
              <a:lnSpc>
                <a:spcPct val="100000"/>
              </a:lnSpc>
            </a:pPr>
            <a:r>
              <a:rPr lang="en-GB" sz="1400" b="0" kern="0" dirty="0"/>
              <a:t>Use of Quality by Design to optimize the manufacturing process</a:t>
            </a:r>
          </a:p>
          <a:p>
            <a:pPr marL="365760" indent="-365760" algn="just">
              <a:lnSpc>
                <a:spcPct val="100000"/>
              </a:lnSpc>
            </a:pPr>
            <a:r>
              <a:rPr lang="en-GB" sz="1400" b="0" kern="0" dirty="0"/>
              <a:t>Form a cross-functional team (research and development, quality, manufacturing, regulatory, and other relevant departments)</a:t>
            </a:r>
          </a:p>
          <a:p>
            <a:pPr marL="365760" indent="-365760">
              <a:lnSpc>
                <a:spcPct val="100000"/>
              </a:lnSpc>
            </a:pPr>
            <a:endParaRPr lang="en-US" sz="1280" b="0" kern="0" dirty="0"/>
          </a:p>
        </p:txBody>
      </p:sp>
      <p:sp>
        <p:nvSpPr>
          <p:cNvPr id="8" name="Content Placeholder 6">
            <a:extLst>
              <a:ext uri="{FF2B5EF4-FFF2-40B4-BE49-F238E27FC236}">
                <a16:creationId xmlns:a16="http://schemas.microsoft.com/office/drawing/2014/main" id="{34850B60-C100-D184-A3B3-1F5F8AC422DD}"/>
              </a:ext>
            </a:extLst>
          </p:cNvPr>
          <p:cNvSpPr txBox="1">
            <a:spLocks/>
          </p:cNvSpPr>
          <p:nvPr/>
        </p:nvSpPr>
        <p:spPr bwMode="auto">
          <a:xfrm>
            <a:off x="5092824" y="4593704"/>
            <a:ext cx="4536504" cy="2664296"/>
          </a:xfrm>
          <a:prstGeom prst="rect">
            <a:avLst/>
          </a:prstGeom>
          <a:noFill/>
          <a:ln w="9525">
            <a:noFill/>
            <a:round/>
            <a:headEnd/>
            <a:tailEnd/>
          </a:ln>
        </p:spPr>
        <p:txBody>
          <a:bodyPr vert="horz" wrap="square" lIns="0" tIns="22579" rIns="0" bIns="0" numCol="1" anchor="t" anchorCtr="0" compatLnSpc="1">
            <a:prstTxWarp prst="textNoShape">
              <a:avLst/>
            </a:prstTxWarp>
          </a:bodyPr>
          <a:lstStyle>
            <a:lvl1pPr marL="457214" indent="-457214" algn="l" defTabSz="421184"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21184"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12031" indent="-169664" algn="l" defTabSz="421184" rtl="0" eaLnBrk="0" fontAlgn="base" hangingPunct="0">
              <a:spcBef>
                <a:spcPct val="10000"/>
              </a:spcBef>
              <a:spcAft>
                <a:spcPct val="0"/>
              </a:spcAft>
              <a:buClr>
                <a:srgbClr val="0093D0"/>
              </a:buClr>
              <a:buSzPct val="110000"/>
              <a:buFont typeface="Arial" charset="0"/>
              <a:buChar char="-"/>
              <a:defRPr sz="1875">
                <a:solidFill>
                  <a:schemeClr val="tx1"/>
                </a:solidFill>
                <a:latin typeface="+mn-lt"/>
                <a:cs typeface="+mn-cs"/>
              </a:defRPr>
            </a:lvl3pPr>
            <a:lvl4pPr marL="1500188"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4pPr>
            <a:lvl5pPr marL="1928813"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5pPr>
            <a:lvl6pPr marL="235743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6pPr>
            <a:lvl7pPr marL="278606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7pPr>
            <a:lvl8pPr marL="321468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8pPr>
            <a:lvl9pPr marL="364331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9pPr>
          </a:lstStyle>
          <a:p>
            <a:pPr marL="365760" indent="-365760" algn="just">
              <a:defRPr/>
            </a:pPr>
            <a:r>
              <a:rPr lang="en-GB" sz="1500" b="0" dirty="0">
                <a:solidFill>
                  <a:srgbClr val="000000"/>
                </a:solidFill>
                <a:latin typeface="Arial"/>
                <a:cs typeface="Lucida Sans Unicode"/>
              </a:rPr>
              <a:t>Established and continually improved</a:t>
            </a:r>
            <a:r>
              <a:rPr kumimoji="0" lang="en-GB" sz="1500" b="0" i="0" u="none" strike="noStrike" kern="1200" cap="none" spc="0" normalizeH="0" baseline="0" noProof="0" dirty="0">
                <a:ln>
                  <a:noFill/>
                </a:ln>
                <a:solidFill>
                  <a:srgbClr val="000000"/>
                </a:solidFill>
                <a:effectLst/>
                <a:uLnTx/>
                <a:uFillTx/>
                <a:latin typeface="Arial"/>
                <a:ea typeface="+mn-ea"/>
                <a:cs typeface="Lucida Sans Unicode"/>
              </a:rPr>
              <a:t> a control strategy and process design based on:</a:t>
            </a:r>
            <a:r>
              <a:rPr lang="en-GB" sz="1500" b="0" dirty="0">
                <a:solidFill>
                  <a:srgbClr val="000000"/>
                </a:solidFill>
                <a:latin typeface="Arial"/>
                <a:cs typeface="Lucida Sans Unicode"/>
              </a:rPr>
              <a:t> </a:t>
            </a:r>
            <a:endParaRPr kumimoji="0" lang="en-GB" sz="1500" b="0" i="0" u="none" strike="noStrike" kern="1200" cap="none" spc="0" normalizeH="0" baseline="0" noProof="0" dirty="0">
              <a:ln>
                <a:noFill/>
              </a:ln>
              <a:solidFill>
                <a:srgbClr val="000000"/>
              </a:solidFill>
              <a:effectLst/>
              <a:uLnTx/>
              <a:uFillTx/>
              <a:latin typeface="Arial"/>
              <a:ea typeface="+mn-ea"/>
              <a:cs typeface="Lucida Sans Unicode"/>
            </a:endParaRPr>
          </a:p>
          <a:p>
            <a:pPr marL="651510" lvl="1" indent="-365760" algn="just">
              <a:spcBef>
                <a:spcPct val="50000"/>
              </a:spcBef>
              <a:buSzPct val="120000"/>
              <a:buFont typeface="Wingdings" pitchFamily="2" charset="2"/>
              <a:buChar char="Ø"/>
              <a:defRPr/>
            </a:pPr>
            <a:r>
              <a:rPr lang="en-GB" sz="1400" b="0" dirty="0">
                <a:solidFill>
                  <a:srgbClr val="000000"/>
                </a:solidFill>
                <a:latin typeface="Arial"/>
                <a:cs typeface="Lucida Sans Unicode"/>
              </a:rPr>
              <a:t>S</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tability</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studies</a:t>
            </a:r>
            <a:endParaRPr lang="en-GB" sz="1400" b="0" dirty="0">
              <a:solidFill>
                <a:srgbClr val="000000"/>
              </a:solidFill>
              <a:latin typeface="Arial"/>
              <a:cs typeface="Lucida Sans Unicode"/>
            </a:endParaRPr>
          </a:p>
          <a:p>
            <a:pPr marL="651510" lvl="1" indent="-365760" algn="just">
              <a:spcBef>
                <a:spcPct val="50000"/>
              </a:spcBef>
              <a:buSzPct val="120000"/>
              <a:buFont typeface="Wingdings" pitchFamily="2" charset="2"/>
              <a:buChar char="Ø"/>
              <a:defRPr/>
            </a:pPr>
            <a:r>
              <a:rPr lang="en-GB" sz="1400" b="0" dirty="0">
                <a:solidFill>
                  <a:srgbClr val="000000"/>
                </a:solidFill>
                <a:latin typeface="Arial"/>
                <a:cs typeface="Lucida Sans Unicode"/>
              </a:rPr>
              <a:t>C</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hemical</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development studies </a:t>
            </a:r>
            <a:endParaRPr lang="en-GB" sz="1400" b="0" i="0" u="none" strike="noStrike" kern="1200" cap="none" spc="0" normalizeH="0" baseline="0" noProof="0" dirty="0">
              <a:ln>
                <a:noFill/>
              </a:ln>
              <a:solidFill>
                <a:srgbClr val="000000"/>
              </a:solidFill>
              <a:effectLst/>
              <a:uLnTx/>
              <a:uFillTx/>
              <a:latin typeface="Arial"/>
              <a:cs typeface="Lucida Sans Unicode"/>
            </a:endParaRPr>
          </a:p>
          <a:p>
            <a:pPr marL="651510" lvl="1" indent="-365760" algn="just">
              <a:spcBef>
                <a:spcPct val="50000"/>
              </a:spcBef>
              <a:buSzPct val="120000"/>
              <a:buFont typeface="Wingdings" pitchFamily="2" charset="2"/>
              <a:buChar char="Ø"/>
              <a:defRPr/>
            </a:pPr>
            <a:r>
              <a:rPr lang="en-GB" sz="1400" b="0" dirty="0">
                <a:solidFill>
                  <a:srgbClr val="000000"/>
                </a:solidFill>
                <a:latin typeface="Arial"/>
                <a:cs typeface="Lucida Sans Unicode"/>
              </a:rPr>
              <a:t>T</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he knowledge and understanding of the formation </a:t>
            </a:r>
            <a:endParaRPr lang="en-GB" sz="1400" b="0" i="0" u="none" strike="noStrike" kern="1200" cap="none" spc="0" normalizeH="0" baseline="0" noProof="0" dirty="0">
              <a:ln>
                <a:noFill/>
              </a:ln>
              <a:solidFill>
                <a:srgbClr val="000000"/>
              </a:solidFill>
              <a:effectLst/>
              <a:uLnTx/>
              <a:uFillTx/>
              <a:latin typeface="Arial"/>
              <a:cs typeface="Lucida Sans Unicode"/>
            </a:endParaRPr>
          </a:p>
          <a:p>
            <a:pPr marL="651510" lvl="1" indent="-365760" algn="just">
              <a:spcBef>
                <a:spcPct val="50000"/>
              </a:spcBef>
              <a:buSzPct val="120000"/>
              <a:buFont typeface="Wingdings" pitchFamily="2" charset="2"/>
              <a:buChar char="Ø"/>
              <a:defRPr/>
            </a:pPr>
            <a:r>
              <a:rPr lang="en-GB" sz="1400" b="0" dirty="0">
                <a:solidFill>
                  <a:srgbClr val="000000"/>
                </a:solidFill>
                <a:latin typeface="Arial"/>
                <a:cs typeface="Lucida Sans Unicode"/>
              </a:rPr>
              <a:t>F</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ate and purge relationship to the resulting impurities that end up in the drug substances as CQAs, </a:t>
            </a:r>
            <a:endParaRPr lang="en-GB" sz="1400" b="0" dirty="0">
              <a:solidFill>
                <a:srgbClr val="000000"/>
              </a:solidFill>
              <a:latin typeface="Arial"/>
              <a:cs typeface="Lucida Sans Unicode"/>
            </a:endParaRPr>
          </a:p>
          <a:p>
            <a:pPr marL="651510" lvl="1" indent="-365760" algn="just">
              <a:spcBef>
                <a:spcPct val="50000"/>
              </a:spcBef>
              <a:buSzPct val="120000"/>
              <a:buFont typeface="Wingdings" pitchFamily="2" charset="2"/>
              <a:buChar char="Ø"/>
              <a:defRPr/>
            </a:pPr>
            <a:r>
              <a:rPr lang="en-GB" sz="1400" b="0" dirty="0">
                <a:solidFill>
                  <a:srgbClr val="000000"/>
                </a:solidFill>
                <a:latin typeface="Arial"/>
                <a:cs typeface="Lucida Sans Unicode"/>
              </a:rPr>
              <a:t>R</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outine</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batch analyses</a:t>
            </a:r>
          </a:p>
        </p:txBody>
      </p:sp>
      <p:sp>
        <p:nvSpPr>
          <p:cNvPr id="24" name="Rectangle: Rounded Corners 23">
            <a:extLst>
              <a:ext uri="{FF2B5EF4-FFF2-40B4-BE49-F238E27FC236}">
                <a16:creationId xmlns:a16="http://schemas.microsoft.com/office/drawing/2014/main" id="{E1A26FF1-9B84-1973-4A4A-FD3C422F8E4D}"/>
              </a:ext>
            </a:extLst>
          </p:cNvPr>
          <p:cNvSpPr/>
          <p:nvPr/>
        </p:nvSpPr>
        <p:spPr>
          <a:xfrm>
            <a:off x="5308848" y="4161656"/>
            <a:ext cx="2736304" cy="360040"/>
          </a:xfrm>
          <a:prstGeom prst="roundRect">
            <a:avLst>
              <a:gd name="adj" fmla="val 10000"/>
            </a:avLst>
          </a:prstGeom>
          <a:solidFill>
            <a:srgbClr val="FF330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1800" b="1" i="0" u="none" strike="noStrike" kern="1200" cap="none" spc="0" normalizeH="0" baseline="0" noProof="0" dirty="0">
                <a:ln>
                  <a:noFill/>
                </a:ln>
                <a:solidFill>
                  <a:srgbClr val="FFFFFF"/>
                </a:solidFill>
                <a:effectLst/>
                <a:uLnTx/>
                <a:uFillTx/>
                <a:latin typeface="Arial"/>
                <a:ea typeface="+mn-ea"/>
                <a:cs typeface="Lucida Sans Unicode"/>
              </a:rPr>
              <a:t>4. Risk-based Decision</a:t>
            </a:r>
          </a:p>
        </p:txBody>
      </p:sp>
      <p:sp>
        <p:nvSpPr>
          <p:cNvPr id="5" name="Rectangle: Rounded Corners 4">
            <a:extLst>
              <a:ext uri="{FF2B5EF4-FFF2-40B4-BE49-F238E27FC236}">
                <a16:creationId xmlns:a16="http://schemas.microsoft.com/office/drawing/2014/main" id="{02ADAFBF-B27D-C264-2C93-FB799BCC707D}"/>
              </a:ext>
            </a:extLst>
          </p:cNvPr>
          <p:cNvSpPr/>
          <p:nvPr/>
        </p:nvSpPr>
        <p:spPr>
          <a:xfrm>
            <a:off x="484312" y="4089648"/>
            <a:ext cx="2588918" cy="432048"/>
          </a:xfrm>
          <a:prstGeom prst="roundRect">
            <a:avLst>
              <a:gd name="adj" fmla="val 10000"/>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2000" b="1" i="0" u="none" strike="noStrike" kern="1200" cap="none" spc="0" normalizeH="0" baseline="0" noProof="0" dirty="0">
                <a:ln>
                  <a:noFill/>
                </a:ln>
                <a:solidFill>
                  <a:srgbClr val="FFFFFF"/>
                </a:solidFill>
                <a:effectLst/>
                <a:uLnTx/>
                <a:uFillTx/>
                <a:latin typeface="Arial"/>
                <a:ea typeface="+mn-ea"/>
                <a:cs typeface="Lucida Sans Unicode"/>
              </a:rPr>
              <a:t>3. Considerations</a:t>
            </a:r>
          </a:p>
        </p:txBody>
      </p:sp>
      <p:sp>
        <p:nvSpPr>
          <p:cNvPr id="11" name="Rectangle: Rounded Corners 10">
            <a:extLst>
              <a:ext uri="{FF2B5EF4-FFF2-40B4-BE49-F238E27FC236}">
                <a16:creationId xmlns:a16="http://schemas.microsoft.com/office/drawing/2014/main" id="{57267B04-6DCC-3DB0-9609-9BECD9D663FA}"/>
              </a:ext>
            </a:extLst>
          </p:cNvPr>
          <p:cNvSpPr/>
          <p:nvPr/>
        </p:nvSpPr>
        <p:spPr>
          <a:xfrm>
            <a:off x="484312" y="1497709"/>
            <a:ext cx="2588918" cy="432048"/>
          </a:xfrm>
          <a:prstGeom prst="roundRect">
            <a:avLst>
              <a:gd name="adj" fmla="val 10000"/>
            </a:avLst>
          </a:prstGeom>
          <a:solidFill>
            <a:srgbClr val="00B05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lang="en-US" sz="2000" dirty="0">
                <a:solidFill>
                  <a:srgbClr val="FFFFFF"/>
                </a:solidFill>
                <a:latin typeface="Arial"/>
                <a:cs typeface="Lucida Sans Unicode"/>
              </a:rPr>
              <a:t>1. Situation</a:t>
            </a:r>
            <a:endParaRPr kumimoji="0" lang="en-US" sz="2000" b="1" i="0" u="none" strike="noStrike" kern="1200" cap="none" spc="0" normalizeH="0" baseline="0" noProof="0" dirty="0">
              <a:ln>
                <a:noFill/>
              </a:ln>
              <a:solidFill>
                <a:srgbClr val="FFFFFF"/>
              </a:solidFill>
              <a:effectLst/>
              <a:uLnTx/>
              <a:uFillTx/>
              <a:latin typeface="Arial"/>
              <a:ea typeface="+mn-ea"/>
              <a:cs typeface="Lucida Sans Unicode"/>
            </a:endParaRPr>
          </a:p>
          <a:p>
            <a:endParaRPr lang="en-IE" sz="4800" dirty="0"/>
          </a:p>
        </p:txBody>
      </p:sp>
      <p:sp>
        <p:nvSpPr>
          <p:cNvPr id="17" name="Rectangle: Rounded Corners 16">
            <a:extLst>
              <a:ext uri="{FF2B5EF4-FFF2-40B4-BE49-F238E27FC236}">
                <a16:creationId xmlns:a16="http://schemas.microsoft.com/office/drawing/2014/main" id="{B73798C2-EEC5-91B2-566B-6EC3097DF9EB}"/>
              </a:ext>
            </a:extLst>
          </p:cNvPr>
          <p:cNvSpPr/>
          <p:nvPr/>
        </p:nvSpPr>
        <p:spPr>
          <a:xfrm>
            <a:off x="5240210" y="1569368"/>
            <a:ext cx="2588918" cy="432048"/>
          </a:xfrm>
          <a:prstGeom prst="roundRect">
            <a:avLst>
              <a:gd name="adj" fmla="val 10000"/>
            </a:avLst>
          </a:prstGeom>
          <a:solidFill>
            <a:schemeClr val="accent2"/>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1800" b="1" i="0" u="none" strike="noStrike" kern="1200" cap="none" spc="0" normalizeH="0" baseline="0" noProof="0" dirty="0">
                <a:ln>
                  <a:noFill/>
                </a:ln>
                <a:solidFill>
                  <a:srgbClr val="FFFFFF"/>
                </a:solidFill>
                <a:effectLst/>
                <a:uLnTx/>
                <a:uFillTx/>
                <a:latin typeface="Arial"/>
                <a:ea typeface="+mn-ea"/>
                <a:cs typeface="Lucida Sans Unicode"/>
              </a:rPr>
              <a:t>2. Decision To Make</a:t>
            </a:r>
          </a:p>
        </p:txBody>
      </p:sp>
    </p:spTree>
    <p:extLst>
      <p:ext uri="{BB962C8B-B14F-4D97-AF65-F5344CB8AC3E}">
        <p14:creationId xmlns:p14="http://schemas.microsoft.com/office/powerpoint/2010/main" val="2370381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0627" y="489248"/>
            <a:ext cx="6588701" cy="778997"/>
          </a:xfrm>
        </p:spPr>
        <p:txBody>
          <a:bodyPr/>
          <a:lstStyle/>
          <a:p>
            <a:pPr algn="l"/>
            <a:r>
              <a:rPr lang="en-US" sz="2500" dirty="0"/>
              <a:t>Highly Structured </a:t>
            </a:r>
            <a:r>
              <a:rPr lang="en-GB" sz="2500" dirty="0"/>
              <a:t>Decision-making </a:t>
            </a:r>
            <a:br>
              <a:rPr lang="en-GB" sz="2500" dirty="0"/>
            </a:br>
            <a:r>
              <a:rPr lang="en-GB" sz="2500" dirty="0">
                <a:solidFill>
                  <a:srgbClr val="FF0000"/>
                </a:solidFill>
              </a:rPr>
              <a:t>Example 2: </a:t>
            </a:r>
            <a:r>
              <a:rPr lang="en-US" sz="2500" dirty="0">
                <a:solidFill>
                  <a:srgbClr val="FF0000"/>
                </a:solidFill>
              </a:rPr>
              <a:t>Introduction of a new filling line</a:t>
            </a:r>
          </a:p>
        </p:txBody>
      </p:sp>
      <p:sp>
        <p:nvSpPr>
          <p:cNvPr id="7" name="Content Placeholder 6">
            <a:extLst>
              <a:ext uri="{FF2B5EF4-FFF2-40B4-BE49-F238E27FC236}">
                <a16:creationId xmlns:a16="http://schemas.microsoft.com/office/drawing/2014/main" id="{12B93FBA-22F0-4A9E-9057-93A835FD0E0E}"/>
              </a:ext>
            </a:extLst>
          </p:cNvPr>
          <p:cNvSpPr>
            <a:spLocks noGrp="1"/>
          </p:cNvSpPr>
          <p:nvPr>
            <p:ph idx="1"/>
          </p:nvPr>
        </p:nvSpPr>
        <p:spPr>
          <a:xfrm>
            <a:off x="487682" y="2076882"/>
            <a:ext cx="4054710" cy="1868750"/>
          </a:xfrm>
        </p:spPr>
        <p:txBody>
          <a:bodyPr/>
          <a:lstStyle/>
          <a:p>
            <a:pPr marL="365760" indent="-365760"/>
            <a:r>
              <a:rPr lang="en-GB" sz="1400" b="0" dirty="0"/>
              <a:t>The facility currently employed had experience with conventional filling lines.</a:t>
            </a:r>
            <a:endParaRPr lang="en-US" sz="1400" strike="sngStrike" dirty="0"/>
          </a:p>
          <a:p>
            <a:pPr marL="365760" indent="-365760"/>
            <a:r>
              <a:rPr lang="en-GB" sz="1400" b="0" dirty="0"/>
              <a:t>The introduction of an alternate filling system to mitigate the risk of contamination introduction was being evaluated</a:t>
            </a:r>
          </a:p>
        </p:txBody>
      </p:sp>
      <p:sp>
        <p:nvSpPr>
          <p:cNvPr id="15" name="Content Placeholder 6">
            <a:extLst>
              <a:ext uri="{FF2B5EF4-FFF2-40B4-BE49-F238E27FC236}">
                <a16:creationId xmlns:a16="http://schemas.microsoft.com/office/drawing/2014/main" id="{6BD654E3-923D-466B-A29F-BDDFC3788EDE}"/>
              </a:ext>
            </a:extLst>
          </p:cNvPr>
          <p:cNvSpPr txBox="1">
            <a:spLocks/>
          </p:cNvSpPr>
          <p:nvPr/>
        </p:nvSpPr>
        <p:spPr bwMode="auto">
          <a:xfrm>
            <a:off x="5211209" y="2148897"/>
            <a:ext cx="4054710" cy="1508703"/>
          </a:xfrm>
          <a:prstGeom prst="rect">
            <a:avLst/>
          </a:prstGeom>
          <a:noFill/>
          <a:ln w="9525">
            <a:noFill/>
            <a:round/>
            <a:headEnd/>
            <a:tailEnd/>
          </a:ln>
        </p:spPr>
        <p:txBody>
          <a:bodyPr vert="horz" wrap="square" lIns="0" tIns="22579" rIns="0" bIns="0" numCol="1" anchor="t" anchorCtr="0" compatLnSpc="1">
            <a:prstTxWarp prst="textNoShape">
              <a:avLst/>
            </a:prstTxWarp>
          </a:bodyPr>
          <a:lstStyle>
            <a:lvl1pPr marL="457214" indent="-457214" algn="l" defTabSz="421184"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21184"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12031" indent="-169664" algn="l" defTabSz="421184" rtl="0" eaLnBrk="0" fontAlgn="base" hangingPunct="0">
              <a:spcBef>
                <a:spcPct val="10000"/>
              </a:spcBef>
              <a:spcAft>
                <a:spcPct val="0"/>
              </a:spcAft>
              <a:buClr>
                <a:srgbClr val="0093D0"/>
              </a:buClr>
              <a:buSzPct val="110000"/>
              <a:buFont typeface="Arial" charset="0"/>
              <a:buChar char="-"/>
              <a:defRPr sz="1875">
                <a:solidFill>
                  <a:schemeClr val="tx1"/>
                </a:solidFill>
                <a:latin typeface="+mn-lt"/>
                <a:cs typeface="+mn-cs"/>
              </a:defRPr>
            </a:lvl3pPr>
            <a:lvl4pPr marL="1500188"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4pPr>
            <a:lvl5pPr marL="1928813"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5pPr>
            <a:lvl6pPr marL="235743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6pPr>
            <a:lvl7pPr marL="278606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7pPr>
            <a:lvl8pPr marL="321468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8pPr>
            <a:lvl9pPr marL="364331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9pPr>
          </a:lstStyle>
          <a:p>
            <a:pPr marL="457214" marR="0" lvl="0" indent="-457214"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The following alternatives were identified and evaluated during the assessment:</a:t>
            </a: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Restricted Access Barrier Systems (RABS)</a:t>
            </a:r>
            <a:endParaRPr kumimoji="0" lang="en-GB" sz="1400" b="0" i="0" u="none" strike="noStrike" kern="1200" cap="none" spc="0" normalizeH="0" baseline="0" noProof="0" dirty="0">
              <a:ln>
                <a:noFill/>
              </a:ln>
              <a:solidFill>
                <a:srgbClr val="000000"/>
              </a:solidFill>
              <a:effectLst/>
              <a:uLnTx/>
              <a:uFillTx/>
              <a:latin typeface="Arial"/>
              <a:ea typeface="+mn-ea"/>
              <a:cs typeface="Lucida Sans Unicode"/>
            </a:endParaRP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Isolators</a:t>
            </a:r>
            <a:endParaRPr kumimoji="0" lang="en-GB" sz="1400" b="0" i="0" u="none" strike="noStrike" kern="1200" cap="none" spc="0" normalizeH="0" baseline="0" noProof="0" dirty="0">
              <a:ln>
                <a:noFill/>
              </a:ln>
              <a:solidFill>
                <a:srgbClr val="000000"/>
              </a:solidFill>
              <a:effectLst/>
              <a:uLnTx/>
              <a:uFillTx/>
              <a:latin typeface="Arial"/>
              <a:ea typeface="+mn-ea"/>
              <a:cs typeface="Lucida Sans Unicode"/>
            </a:endParaRPr>
          </a:p>
          <a:p>
            <a:pPr marL="0" marR="0" lvl="0" indent="0" algn="l" defTabSz="421184" rtl="0" eaLnBrk="0" fontAlgn="base" latinLnBrk="0" hangingPunct="0">
              <a:lnSpc>
                <a:spcPct val="93000"/>
              </a:lnSpc>
              <a:spcBef>
                <a:spcPct val="50000"/>
              </a:spcBef>
              <a:spcAft>
                <a:spcPct val="0"/>
              </a:spcAft>
              <a:buClr>
                <a:srgbClr val="0093D0"/>
              </a:buClr>
              <a:buSzPct val="120000"/>
              <a:buFont typeface="Wingdings" pitchFamily="2" charset="2"/>
              <a:buNone/>
              <a:tabLst/>
              <a:defRPr/>
            </a:pPr>
            <a:endParaRPr kumimoji="0" lang="en-IE" sz="800" b="0" i="0" u="none" strike="noStrike" kern="1200" cap="none" spc="0" normalizeH="0" baseline="0" noProof="0" dirty="0">
              <a:ln>
                <a:noFill/>
              </a:ln>
              <a:solidFill>
                <a:srgbClr val="000000"/>
              </a:solidFill>
              <a:effectLst/>
              <a:uLnTx/>
              <a:uFillTx/>
              <a:latin typeface="Arial"/>
              <a:ea typeface="+mn-ea"/>
              <a:cs typeface="Lucida Sans Unicode"/>
            </a:endParaRPr>
          </a:p>
          <a:p>
            <a:pPr marL="457214" marR="0" lvl="0" indent="-457214"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The following criteria were identified to be used to compare the alternatives:</a:t>
            </a:r>
            <a:endParaRPr kumimoji="0" lang="en-GB" sz="1400" b="0" i="0" u="none" strike="noStrike" kern="1200" cap="none" spc="0" normalizeH="0" baseline="0" noProof="0" dirty="0">
              <a:ln>
                <a:noFill/>
              </a:ln>
              <a:solidFill>
                <a:srgbClr val="000000"/>
              </a:solidFill>
              <a:effectLst/>
              <a:uLnTx/>
              <a:uFillTx/>
              <a:latin typeface="Arial"/>
              <a:ea typeface="+mn-ea"/>
              <a:cs typeface="Lucida Sans Unicode"/>
            </a:endParaRP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Product impact</a:t>
            </a:r>
            <a:endParaRPr kumimoji="0" lang="en-GB" sz="1400" b="0" i="0" u="none" strike="noStrike" kern="1200" cap="none" spc="0" normalizeH="0" baseline="0" noProof="0" dirty="0">
              <a:ln>
                <a:noFill/>
              </a:ln>
              <a:solidFill>
                <a:srgbClr val="000000"/>
              </a:solidFill>
              <a:effectLst/>
              <a:uLnTx/>
              <a:uFillTx/>
              <a:latin typeface="Arial"/>
              <a:ea typeface="+mn-ea"/>
              <a:cs typeface="Lucida Sans Unicode"/>
            </a:endParaRP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lang="en-GB" sz="1400" b="0" dirty="0">
                <a:solidFill>
                  <a:srgbClr val="000000"/>
                </a:solidFill>
                <a:latin typeface="Arial"/>
                <a:cs typeface="Lucida Sans Unicode"/>
              </a:rPr>
              <a:t>P</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roduct</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and process knowledge</a:t>
            </a: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lang="en-GB" sz="1400" b="0" dirty="0">
                <a:solidFill>
                  <a:srgbClr val="000000"/>
                </a:solidFill>
                <a:latin typeface="Arial"/>
                <a:cs typeface="Lucida Sans Unicode"/>
              </a:rPr>
              <a:t>P</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roduction</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requirements</a:t>
            </a: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lang="en-GB" sz="1400" b="0" dirty="0">
                <a:solidFill>
                  <a:srgbClr val="000000"/>
                </a:solidFill>
                <a:latin typeface="Arial"/>
                <a:cs typeface="Lucida Sans Unicode"/>
              </a:rPr>
              <a:t>F</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acility</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capabilities</a:t>
            </a:r>
          </a:p>
          <a:p>
            <a:pPr marL="579834" marR="0" lvl="0" indent="-214313" algn="l" defTabSz="167878" rtl="0" eaLnBrk="0" fontAlgn="base" latinLnBrk="0" hangingPunct="0">
              <a:lnSpc>
                <a:spcPct val="93000"/>
              </a:lnSpc>
              <a:spcBef>
                <a:spcPct val="50000"/>
              </a:spcBef>
              <a:spcAft>
                <a:spcPct val="0"/>
              </a:spcAft>
              <a:buClr>
                <a:srgbClr val="0093D0"/>
              </a:buClr>
              <a:buSzPct val="120000"/>
              <a:buFont typeface="Arial" panose="020B0604020202020204" pitchFamily="34" charset="0"/>
              <a:buChar char="•"/>
              <a:tabLst/>
              <a:defRPr/>
            </a:pPr>
            <a:r>
              <a:rPr lang="en-GB" sz="1400" b="0" dirty="0">
                <a:solidFill>
                  <a:srgbClr val="000000"/>
                </a:solidFill>
                <a:latin typeface="Arial"/>
                <a:cs typeface="Lucida Sans Unicode"/>
              </a:rPr>
              <a:t>B</a:t>
            </a:r>
            <a:r>
              <a:rPr kumimoji="0" lang="en-GB" sz="1400" b="0" i="0" u="none" strike="noStrike" kern="1200" cap="none" spc="0" normalizeH="0" baseline="0" noProof="0" dirty="0" err="1">
                <a:ln>
                  <a:noFill/>
                </a:ln>
                <a:solidFill>
                  <a:srgbClr val="000000"/>
                </a:solidFill>
                <a:effectLst/>
                <a:uLnTx/>
                <a:uFillTx/>
                <a:latin typeface="Arial"/>
                <a:ea typeface="+mn-ea"/>
                <a:cs typeface="Lucida Sans Unicode"/>
              </a:rPr>
              <a:t>usiness</a:t>
            </a:r>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 needs</a:t>
            </a:r>
          </a:p>
        </p:txBody>
      </p:sp>
      <p:sp>
        <p:nvSpPr>
          <p:cNvPr id="3" name="TextBox 1">
            <a:extLst>
              <a:ext uri="{FF2B5EF4-FFF2-40B4-BE49-F238E27FC236}">
                <a16:creationId xmlns:a16="http://schemas.microsoft.com/office/drawing/2014/main" id="{ECDBFC37-E06C-33C1-E134-F7638E29FA79}"/>
              </a:ext>
            </a:extLst>
          </p:cNvPr>
          <p:cNvSpPr txBox="1"/>
          <p:nvPr/>
        </p:nvSpPr>
        <p:spPr bwMode="auto">
          <a:xfrm>
            <a:off x="772344" y="6953215"/>
            <a:ext cx="8961681" cy="304785"/>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nSpc>
                <a:spcPct val="81000"/>
              </a:lnSpc>
              <a:tabLst>
                <a:tab pos="723900" algn="l"/>
                <a:tab pos="1447800" algn="l"/>
                <a:tab pos="2171700" algn="l"/>
                <a:tab pos="2895600" algn="l"/>
                <a:tab pos="3619500" algn="l"/>
                <a:tab pos="4343400" algn="l"/>
                <a:tab pos="5067300" algn="l"/>
                <a:tab pos="5791200" algn="l"/>
              </a:tabLst>
            </a:pPr>
            <a:r>
              <a:rPr lang="en-US" sz="1300" i="1" dirty="0">
                <a:solidFill>
                  <a:schemeClr val="tx1"/>
                </a:solidFill>
                <a:latin typeface="Calibri"/>
                <a:ea typeface="+mn-lt"/>
                <a:cs typeface="+mn-lt"/>
              </a:rPr>
              <a:t>Note: </a:t>
            </a:r>
            <a:r>
              <a:rPr lang="en-US" sz="1300" b="0" i="1" dirty="0">
                <a:solidFill>
                  <a:schemeClr val="tx1"/>
                </a:solidFill>
                <a:latin typeface="Calibri"/>
                <a:ea typeface="+mn-lt"/>
                <a:cs typeface="+mn-lt"/>
              </a:rPr>
              <a:t>This slide is b</a:t>
            </a:r>
            <a:r>
              <a:rPr lang="en-IE" sz="1300" b="0" i="1" dirty="0" err="1">
                <a:solidFill>
                  <a:schemeClr val="tx1"/>
                </a:solidFill>
                <a:latin typeface="Calibri"/>
                <a:ea typeface="+mn-lt"/>
                <a:cs typeface="+mn-lt"/>
              </a:rPr>
              <a:t>ased</a:t>
            </a:r>
            <a:r>
              <a:rPr lang="en-IE" sz="1300" b="0" i="1" dirty="0">
                <a:solidFill>
                  <a:schemeClr val="tx1"/>
                </a:solidFill>
                <a:latin typeface="Calibri"/>
                <a:ea typeface="+mn-lt"/>
                <a:cs typeface="+mn-lt"/>
              </a:rPr>
              <a:t> on materials and figures </a:t>
            </a:r>
            <a:r>
              <a:rPr lang="en-US" sz="1300" b="0" i="1" dirty="0">
                <a:solidFill>
                  <a:schemeClr val="tx1"/>
                </a:solidFill>
                <a:latin typeface="Calibri"/>
                <a:ea typeface="+mn-lt"/>
                <a:cs typeface="+mn-lt"/>
              </a:rPr>
              <a:t>submitted to the ICH Q9(R1) EWG by </a:t>
            </a:r>
            <a:r>
              <a:rPr lang="en-IE" sz="1300" b="0" i="1" dirty="0">
                <a:solidFill>
                  <a:schemeClr val="tx1"/>
                </a:solidFill>
                <a:latin typeface="Calibri"/>
                <a:ea typeface="+mn-lt"/>
                <a:cs typeface="+mn-lt"/>
              </a:rPr>
              <a:t>the Parenteral Drug Association (PDA). </a:t>
            </a:r>
          </a:p>
        </p:txBody>
      </p:sp>
      <p:sp>
        <p:nvSpPr>
          <p:cNvPr id="13" name="Rectangle: Rounded Corners 12">
            <a:extLst>
              <a:ext uri="{FF2B5EF4-FFF2-40B4-BE49-F238E27FC236}">
                <a16:creationId xmlns:a16="http://schemas.microsoft.com/office/drawing/2014/main" id="{5C7799D8-DBDE-48F7-89B8-1D3CA26D2805}"/>
              </a:ext>
            </a:extLst>
          </p:cNvPr>
          <p:cNvSpPr/>
          <p:nvPr/>
        </p:nvSpPr>
        <p:spPr>
          <a:xfrm>
            <a:off x="484312" y="1497709"/>
            <a:ext cx="2588918" cy="432048"/>
          </a:xfrm>
          <a:prstGeom prst="roundRect">
            <a:avLst>
              <a:gd name="adj" fmla="val 10000"/>
            </a:avLst>
          </a:prstGeom>
          <a:solidFill>
            <a:srgbClr val="00B05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lang="en-US" sz="2000" dirty="0">
                <a:solidFill>
                  <a:srgbClr val="FFFFFF"/>
                </a:solidFill>
                <a:latin typeface="Arial"/>
                <a:cs typeface="Lucida Sans Unicode"/>
              </a:rPr>
              <a:t>1. Situation</a:t>
            </a:r>
            <a:endParaRPr kumimoji="0" lang="en-US" sz="2000" b="1" i="0" u="none" strike="noStrike" kern="1200" cap="none" spc="0" normalizeH="0" baseline="0" noProof="0" dirty="0">
              <a:ln>
                <a:noFill/>
              </a:ln>
              <a:solidFill>
                <a:srgbClr val="FFFFFF"/>
              </a:solidFill>
              <a:effectLst/>
              <a:uLnTx/>
              <a:uFillTx/>
              <a:latin typeface="Arial"/>
              <a:ea typeface="+mn-ea"/>
              <a:cs typeface="Lucida Sans Unicode"/>
            </a:endParaRPr>
          </a:p>
          <a:p>
            <a:endParaRPr lang="en-IE" sz="4800" dirty="0"/>
          </a:p>
        </p:txBody>
      </p:sp>
      <p:sp>
        <p:nvSpPr>
          <p:cNvPr id="14" name="Rectangle: Rounded Corners 13">
            <a:extLst>
              <a:ext uri="{FF2B5EF4-FFF2-40B4-BE49-F238E27FC236}">
                <a16:creationId xmlns:a16="http://schemas.microsoft.com/office/drawing/2014/main" id="{9E117969-5346-4BD7-89D4-9862A66636AE}"/>
              </a:ext>
            </a:extLst>
          </p:cNvPr>
          <p:cNvSpPr/>
          <p:nvPr/>
        </p:nvSpPr>
        <p:spPr>
          <a:xfrm>
            <a:off x="5240210" y="1569368"/>
            <a:ext cx="2588918" cy="432048"/>
          </a:xfrm>
          <a:prstGeom prst="roundRect">
            <a:avLst>
              <a:gd name="adj" fmla="val 10000"/>
            </a:avLst>
          </a:prstGeom>
          <a:solidFill>
            <a:schemeClr val="accent2"/>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1800" b="1" i="0" u="none" strike="noStrike" kern="1200" cap="none" spc="0" normalizeH="0" baseline="0" noProof="0" dirty="0">
                <a:ln>
                  <a:noFill/>
                </a:ln>
                <a:solidFill>
                  <a:srgbClr val="FFFFFF"/>
                </a:solidFill>
                <a:effectLst/>
                <a:uLnTx/>
                <a:uFillTx/>
                <a:latin typeface="Arial"/>
                <a:ea typeface="+mn-ea"/>
                <a:cs typeface="Lucida Sans Unicode"/>
              </a:rPr>
              <a:t>2. Decision To Make</a:t>
            </a:r>
          </a:p>
        </p:txBody>
      </p:sp>
    </p:spTree>
    <p:extLst>
      <p:ext uri="{BB962C8B-B14F-4D97-AF65-F5344CB8AC3E}">
        <p14:creationId xmlns:p14="http://schemas.microsoft.com/office/powerpoint/2010/main" val="678048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0627" y="489248"/>
            <a:ext cx="6588701" cy="778997"/>
          </a:xfrm>
        </p:spPr>
        <p:txBody>
          <a:bodyPr/>
          <a:lstStyle/>
          <a:p>
            <a:pPr algn="l"/>
            <a:r>
              <a:rPr lang="en-US" sz="2500" dirty="0"/>
              <a:t>Highly Structured </a:t>
            </a:r>
            <a:r>
              <a:rPr lang="en-GB" sz="2500" dirty="0"/>
              <a:t>Decision-making </a:t>
            </a:r>
            <a:br>
              <a:rPr lang="en-GB" sz="2500" dirty="0"/>
            </a:br>
            <a:r>
              <a:rPr lang="en-GB" sz="2500" dirty="0">
                <a:solidFill>
                  <a:srgbClr val="FF0000"/>
                </a:solidFill>
              </a:rPr>
              <a:t>Example 2,</a:t>
            </a:r>
            <a:r>
              <a:rPr lang="en-IE" sz="2500" dirty="0">
                <a:solidFill>
                  <a:srgbClr val="FF0000"/>
                </a:solidFill>
              </a:rPr>
              <a:t> cont’d</a:t>
            </a:r>
            <a:endParaRPr lang="en-US" sz="2000" dirty="0"/>
          </a:p>
        </p:txBody>
      </p:sp>
      <p:sp>
        <p:nvSpPr>
          <p:cNvPr id="3" name="Content Placeholder 6">
            <a:extLst>
              <a:ext uri="{FF2B5EF4-FFF2-40B4-BE49-F238E27FC236}">
                <a16:creationId xmlns:a16="http://schemas.microsoft.com/office/drawing/2014/main" id="{F8D1D95C-E205-117E-C5A7-620CB4045F62}"/>
              </a:ext>
            </a:extLst>
          </p:cNvPr>
          <p:cNvSpPr txBox="1">
            <a:spLocks/>
          </p:cNvSpPr>
          <p:nvPr/>
        </p:nvSpPr>
        <p:spPr bwMode="auto">
          <a:xfrm>
            <a:off x="487682" y="2145432"/>
            <a:ext cx="4417656" cy="4896544"/>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buNone/>
            </a:pPr>
            <a:r>
              <a:rPr lang="en-GB" sz="1400" b="0" dirty="0"/>
              <a:t>The following aspects were considered in the risk assessments:</a:t>
            </a:r>
          </a:p>
          <a:p>
            <a:pPr marL="365760" indent="-365760" algn="just"/>
            <a:r>
              <a:rPr lang="en-GB" sz="1400" b="0" dirty="0"/>
              <a:t>A facility design and fit assessment were completed taking into consideration the changes to the facility to allow for installation and commissioning of the new equipment and process for sterile manufacturing</a:t>
            </a:r>
          </a:p>
          <a:p>
            <a:pPr marL="365760" indent="-365760" algn="just"/>
            <a:r>
              <a:rPr lang="en-US" sz="1400" b="0" dirty="0"/>
              <a:t>This risk assessment included an overall cGMP assessment including an evaluation of the personnel, material, equipment, waste flows, classifications, differential pressurization, gowning and associated gowning facilities, materials and finishes. </a:t>
            </a:r>
          </a:p>
          <a:p>
            <a:pPr marL="365760" indent="-365760" algn="just"/>
            <a:r>
              <a:rPr lang="en-US" sz="1400" b="0" dirty="0"/>
              <a:t>Product and process assessment was completed to assess the product and process CQAs and CPPs impacted by aseptic fill-finish processing as summarized in Figure 1. The parameters that were assessed as potentially having a significant impact on product quality were identified and triaged for resourcing and further studied to achieve a higher level of process understanding</a:t>
            </a:r>
          </a:p>
          <a:p>
            <a:pPr marL="365760" indent="-365760"/>
            <a:endParaRPr lang="en-US" sz="1400" b="0" dirty="0"/>
          </a:p>
          <a:p>
            <a:pPr marL="365760" indent="-365760">
              <a:lnSpc>
                <a:spcPct val="100000"/>
              </a:lnSpc>
            </a:pPr>
            <a:endParaRPr lang="en-US" sz="1280" b="0" kern="0" dirty="0"/>
          </a:p>
        </p:txBody>
      </p:sp>
      <p:sp>
        <p:nvSpPr>
          <p:cNvPr id="5" name="Rectangle: Rounded Corners 4">
            <a:extLst>
              <a:ext uri="{FF2B5EF4-FFF2-40B4-BE49-F238E27FC236}">
                <a16:creationId xmlns:a16="http://schemas.microsoft.com/office/drawing/2014/main" id="{02ADAFBF-B27D-C264-2C93-FB799BCC707D}"/>
              </a:ext>
            </a:extLst>
          </p:cNvPr>
          <p:cNvSpPr/>
          <p:nvPr/>
        </p:nvSpPr>
        <p:spPr>
          <a:xfrm>
            <a:off x="484312" y="1569368"/>
            <a:ext cx="2588918" cy="432048"/>
          </a:xfrm>
          <a:prstGeom prst="roundRect">
            <a:avLst>
              <a:gd name="adj" fmla="val 10000"/>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2000" b="1" i="0" u="none" strike="noStrike" kern="1200" cap="none" spc="0" normalizeH="0" baseline="0" noProof="0" dirty="0">
                <a:ln>
                  <a:noFill/>
                </a:ln>
                <a:solidFill>
                  <a:srgbClr val="FFFFFF"/>
                </a:solidFill>
                <a:effectLst/>
                <a:uLnTx/>
                <a:uFillTx/>
                <a:latin typeface="Arial"/>
                <a:ea typeface="+mn-ea"/>
                <a:cs typeface="Lucida Sans Unicode"/>
              </a:rPr>
              <a:t>3. Considerations</a:t>
            </a:r>
          </a:p>
          <a:p>
            <a:endParaRPr lang="en-IE" dirty="0"/>
          </a:p>
        </p:txBody>
      </p:sp>
      <p:pic>
        <p:nvPicPr>
          <p:cNvPr id="14" name="Picture 13">
            <a:extLst>
              <a:ext uri="{FF2B5EF4-FFF2-40B4-BE49-F238E27FC236}">
                <a16:creationId xmlns:a16="http://schemas.microsoft.com/office/drawing/2014/main" id="{193BFCCA-4DB7-5626-0215-CA1F0EEA2CC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2824" y="3225552"/>
            <a:ext cx="4417656" cy="2482318"/>
          </a:xfrm>
          <a:prstGeom prst="rect">
            <a:avLst/>
          </a:prstGeom>
          <a:noFill/>
          <a:ln>
            <a:noFill/>
          </a:ln>
        </p:spPr>
      </p:pic>
      <p:sp>
        <p:nvSpPr>
          <p:cNvPr id="19" name="Inhaltsplatzhalter 2">
            <a:extLst>
              <a:ext uri="{FF2B5EF4-FFF2-40B4-BE49-F238E27FC236}">
                <a16:creationId xmlns:a16="http://schemas.microsoft.com/office/drawing/2014/main" id="{ED327E51-7B0C-8BE8-A18B-449D026095A9}"/>
              </a:ext>
            </a:extLst>
          </p:cNvPr>
          <p:cNvSpPr txBox="1">
            <a:spLocks/>
          </p:cNvSpPr>
          <p:nvPr/>
        </p:nvSpPr>
        <p:spPr bwMode="auto">
          <a:xfrm>
            <a:off x="5380856" y="5907850"/>
            <a:ext cx="4177233" cy="486054"/>
          </a:xfrm>
          <a:prstGeom prst="rect">
            <a:avLst/>
          </a:prstGeom>
          <a:noFill/>
          <a:ln w="9525">
            <a:noFill/>
            <a:round/>
            <a:headEnd/>
            <a:tailEnd/>
          </a:ln>
        </p:spPr>
        <p:txBody>
          <a:bodyPr vert="horz" wrap="square" lIns="0" tIns="22579" rIns="0" bIns="0" numCol="1" anchor="t" anchorCtr="0" compatLnSpc="1">
            <a:prstTxWarp prst="textNoShape">
              <a:avLst/>
            </a:prstTxWarp>
          </a:bodyPr>
          <a:lstStyle>
            <a:lvl1pPr marL="457214" indent="-457214" algn="l" defTabSz="421184"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21184"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12031" indent="-169664" algn="l" defTabSz="421184" rtl="0" eaLnBrk="0" fontAlgn="base" hangingPunct="0">
              <a:spcBef>
                <a:spcPct val="10000"/>
              </a:spcBef>
              <a:spcAft>
                <a:spcPct val="0"/>
              </a:spcAft>
              <a:buClr>
                <a:srgbClr val="0093D0"/>
              </a:buClr>
              <a:buSzPct val="110000"/>
              <a:buFont typeface="Arial" charset="0"/>
              <a:buChar char="-"/>
              <a:defRPr sz="1875">
                <a:solidFill>
                  <a:schemeClr val="tx1"/>
                </a:solidFill>
                <a:latin typeface="+mn-lt"/>
                <a:cs typeface="+mn-cs"/>
              </a:defRPr>
            </a:lvl3pPr>
            <a:lvl4pPr marL="1500188"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4pPr>
            <a:lvl5pPr marL="1928813"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5pPr>
            <a:lvl6pPr marL="235743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6pPr>
            <a:lvl7pPr marL="278606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7pPr>
            <a:lvl8pPr marL="321468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8pPr>
            <a:lvl9pPr marL="364331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9pPr>
          </a:lstStyle>
          <a:p>
            <a:pPr marL="0" marR="0" lvl="0" indent="0" algn="l" defTabSz="421184" rtl="0" eaLnBrk="0" fontAlgn="base" latinLnBrk="0" hangingPunct="0">
              <a:lnSpc>
                <a:spcPct val="93000"/>
              </a:lnSpc>
              <a:spcBef>
                <a:spcPct val="50000"/>
              </a:spcBef>
              <a:spcAft>
                <a:spcPct val="0"/>
              </a:spcAft>
              <a:buClr>
                <a:srgbClr val="0093D0"/>
              </a:buClr>
              <a:buSzPct val="120000"/>
              <a:buFont typeface="Wingdings" pitchFamily="2" charset="2"/>
              <a:buNone/>
              <a:tabLst/>
              <a:defRPr/>
            </a:pPr>
            <a:r>
              <a:rPr kumimoji="0" lang="en-US" sz="640" b="1" i="1" u="none" strike="noStrike" kern="0" cap="none" spc="0" normalizeH="0" baseline="0" noProof="0" dirty="0">
                <a:ln>
                  <a:noFill/>
                </a:ln>
                <a:solidFill>
                  <a:srgbClr val="000000"/>
                </a:solidFill>
                <a:effectLst/>
                <a:uLnTx/>
                <a:uFillTx/>
                <a:latin typeface="Arial"/>
                <a:ea typeface="+mn-ea"/>
                <a:cs typeface="Lucida Sans Unicode"/>
              </a:rPr>
              <a:t>Figure 1: </a:t>
            </a:r>
            <a:r>
              <a:rPr kumimoji="0" lang="en-US" sz="640" b="0" i="1" u="none" strike="noStrike" kern="0" cap="none" spc="0" normalizeH="0" baseline="0" noProof="0" dirty="0">
                <a:ln>
                  <a:noFill/>
                </a:ln>
                <a:solidFill>
                  <a:srgbClr val="000000"/>
                </a:solidFill>
                <a:effectLst/>
                <a:uLnTx/>
                <a:uFillTx/>
                <a:latin typeface="Arial"/>
                <a:ea typeface="+mn-ea"/>
                <a:cs typeface="Lucida Sans Unicode"/>
              </a:rPr>
              <a:t>Considerations and Quality Attributes, Process Parameters, and Material Attributes Affected by Fill-Finish Processes</a:t>
            </a:r>
            <a:endParaRPr kumimoji="0" lang="en-GB" sz="640" b="0" i="1" u="none" strike="noStrike" kern="0" cap="none" spc="0" normalizeH="0" baseline="0" noProof="0" dirty="0">
              <a:ln>
                <a:noFill/>
              </a:ln>
              <a:solidFill>
                <a:srgbClr val="000000"/>
              </a:solidFill>
              <a:effectLst/>
              <a:uLnTx/>
              <a:uFillTx/>
              <a:latin typeface="Arial"/>
              <a:ea typeface="+mn-ea"/>
              <a:cs typeface="Lucida Sans Unicode"/>
            </a:endParaRPr>
          </a:p>
          <a:p>
            <a:pPr marL="457214" marR="0" lvl="0" indent="-457214"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endParaRPr kumimoji="0" lang="en-GB" sz="640" b="0" i="1" u="none" strike="noStrike" kern="0" cap="none" spc="0" normalizeH="0" baseline="0" noProof="0" dirty="0">
              <a:ln>
                <a:noFill/>
              </a:ln>
              <a:solidFill>
                <a:srgbClr val="000000"/>
              </a:solidFill>
              <a:effectLst/>
              <a:uLnTx/>
              <a:uFillTx/>
              <a:latin typeface="Arial"/>
              <a:ea typeface="+mn-ea"/>
              <a:cs typeface="Lucida Sans Unicode"/>
            </a:endParaRPr>
          </a:p>
          <a:p>
            <a:pPr marL="457214" marR="0" lvl="0" indent="-457214"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endParaRPr kumimoji="0" lang="en-IE" sz="640" b="0" i="1" u="none" strike="noStrike" kern="0" cap="none" spc="0" normalizeH="0" baseline="0" noProof="0" dirty="0">
              <a:ln>
                <a:noFill/>
              </a:ln>
              <a:solidFill>
                <a:srgbClr val="000000"/>
              </a:solidFill>
              <a:effectLst/>
              <a:uLnTx/>
              <a:uFillTx/>
              <a:latin typeface="Arial"/>
              <a:ea typeface="+mn-ea"/>
              <a:cs typeface="Lucida Sans Unicode"/>
            </a:endParaRPr>
          </a:p>
          <a:p>
            <a:pPr marL="0" marR="0" lvl="0" indent="0" algn="l" defTabSz="421184" rtl="0" eaLnBrk="0" fontAlgn="base" latinLnBrk="0" hangingPunct="0">
              <a:lnSpc>
                <a:spcPct val="93000"/>
              </a:lnSpc>
              <a:spcBef>
                <a:spcPct val="50000"/>
              </a:spcBef>
              <a:spcAft>
                <a:spcPct val="0"/>
              </a:spcAft>
              <a:buClr>
                <a:srgbClr val="0093D0"/>
              </a:buClr>
              <a:buSzPct val="120000"/>
              <a:buFont typeface="Wingdings" pitchFamily="2" charset="2"/>
              <a:buNone/>
              <a:tabLst/>
              <a:defRPr/>
            </a:pPr>
            <a:endParaRPr kumimoji="0" lang="en-IE" sz="640" b="0" i="1" u="none" strike="noStrike" kern="0" cap="none" spc="0" normalizeH="0" baseline="0" noProof="0" dirty="0">
              <a:ln>
                <a:noFill/>
              </a:ln>
              <a:solidFill>
                <a:srgbClr val="000000"/>
              </a:solidFill>
              <a:effectLst/>
              <a:uLnTx/>
              <a:uFillTx/>
              <a:latin typeface="Arial"/>
              <a:ea typeface="+mn-ea"/>
              <a:cs typeface="Lucida Sans Unicode"/>
            </a:endParaRPr>
          </a:p>
        </p:txBody>
      </p:sp>
      <p:sp>
        <p:nvSpPr>
          <p:cNvPr id="7" name="TextBox 1">
            <a:extLst>
              <a:ext uri="{FF2B5EF4-FFF2-40B4-BE49-F238E27FC236}">
                <a16:creationId xmlns:a16="http://schemas.microsoft.com/office/drawing/2014/main" id="{9B4593F5-F211-6E0F-1A4C-6289FDD9E226}"/>
              </a:ext>
            </a:extLst>
          </p:cNvPr>
          <p:cNvSpPr txBox="1"/>
          <p:nvPr/>
        </p:nvSpPr>
        <p:spPr bwMode="auto">
          <a:xfrm>
            <a:off x="772344" y="6953215"/>
            <a:ext cx="8961681" cy="304785"/>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nSpc>
                <a:spcPct val="81000"/>
              </a:lnSpc>
              <a:tabLst>
                <a:tab pos="723900" algn="l"/>
                <a:tab pos="1447800" algn="l"/>
                <a:tab pos="2171700" algn="l"/>
                <a:tab pos="2895600" algn="l"/>
                <a:tab pos="3619500" algn="l"/>
                <a:tab pos="4343400" algn="l"/>
                <a:tab pos="5067300" algn="l"/>
                <a:tab pos="5791200" algn="l"/>
              </a:tabLst>
            </a:pPr>
            <a:r>
              <a:rPr lang="en-US" sz="1300" i="1" dirty="0">
                <a:solidFill>
                  <a:schemeClr val="tx1"/>
                </a:solidFill>
                <a:latin typeface="Calibri"/>
                <a:ea typeface="+mn-lt"/>
                <a:cs typeface="+mn-lt"/>
              </a:rPr>
              <a:t>Note: </a:t>
            </a:r>
            <a:r>
              <a:rPr lang="en-US" sz="1300" b="0" i="1" dirty="0">
                <a:solidFill>
                  <a:schemeClr val="tx1"/>
                </a:solidFill>
                <a:latin typeface="Calibri"/>
                <a:ea typeface="+mn-lt"/>
                <a:cs typeface="+mn-lt"/>
              </a:rPr>
              <a:t>This slide is b</a:t>
            </a:r>
            <a:r>
              <a:rPr lang="en-IE" sz="1300" b="0" i="1" dirty="0" err="1">
                <a:solidFill>
                  <a:schemeClr val="tx1"/>
                </a:solidFill>
                <a:latin typeface="Calibri"/>
                <a:ea typeface="+mn-lt"/>
                <a:cs typeface="+mn-lt"/>
              </a:rPr>
              <a:t>ased</a:t>
            </a:r>
            <a:r>
              <a:rPr lang="en-IE" sz="1300" b="0" i="1" dirty="0">
                <a:solidFill>
                  <a:schemeClr val="tx1"/>
                </a:solidFill>
                <a:latin typeface="Calibri"/>
                <a:ea typeface="+mn-lt"/>
                <a:cs typeface="+mn-lt"/>
              </a:rPr>
              <a:t> on materials and figures </a:t>
            </a:r>
            <a:r>
              <a:rPr lang="en-US" sz="1300" b="0" i="1" dirty="0">
                <a:solidFill>
                  <a:schemeClr val="tx1"/>
                </a:solidFill>
                <a:latin typeface="Calibri"/>
                <a:ea typeface="+mn-lt"/>
                <a:cs typeface="+mn-lt"/>
              </a:rPr>
              <a:t>submitted to the ICH Q9(R1) EWG by </a:t>
            </a:r>
            <a:r>
              <a:rPr lang="en-IE" sz="1300" b="0" i="1" dirty="0">
                <a:solidFill>
                  <a:schemeClr val="tx1"/>
                </a:solidFill>
                <a:latin typeface="Calibri"/>
                <a:ea typeface="+mn-lt"/>
                <a:cs typeface="+mn-lt"/>
              </a:rPr>
              <a:t>the Parenteral Drug Association (PDA). </a:t>
            </a:r>
          </a:p>
        </p:txBody>
      </p:sp>
    </p:spTree>
    <p:extLst>
      <p:ext uri="{BB962C8B-B14F-4D97-AF65-F5344CB8AC3E}">
        <p14:creationId xmlns:p14="http://schemas.microsoft.com/office/powerpoint/2010/main" val="1157679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ADBD3-9D9C-43E8-A8F6-2BBCC295D0D0}"/>
              </a:ext>
            </a:extLst>
          </p:cNvPr>
          <p:cNvSpPr>
            <a:spLocks noGrp="1"/>
          </p:cNvSpPr>
          <p:nvPr>
            <p:ph type="title"/>
          </p:nvPr>
        </p:nvSpPr>
        <p:spPr/>
        <p:txBody>
          <a:bodyPr/>
          <a:lstStyle/>
          <a:p>
            <a:r>
              <a:rPr lang="en-GB" dirty="0"/>
              <a:t>Content of the material</a:t>
            </a:r>
          </a:p>
        </p:txBody>
      </p:sp>
      <p:sp>
        <p:nvSpPr>
          <p:cNvPr id="3" name="Content Placeholder 2">
            <a:extLst>
              <a:ext uri="{FF2B5EF4-FFF2-40B4-BE49-F238E27FC236}">
                <a16:creationId xmlns:a16="http://schemas.microsoft.com/office/drawing/2014/main" id="{C23C8C3F-DC12-4A8C-B312-A28D75B8437E}"/>
              </a:ext>
            </a:extLst>
          </p:cNvPr>
          <p:cNvSpPr>
            <a:spLocks noGrp="1"/>
          </p:cNvSpPr>
          <p:nvPr>
            <p:ph idx="1"/>
          </p:nvPr>
        </p:nvSpPr>
        <p:spPr>
          <a:xfrm>
            <a:off x="196280" y="1425352"/>
            <a:ext cx="9289032" cy="4968552"/>
          </a:xfrm>
        </p:spPr>
        <p:txBody>
          <a:bodyPr/>
          <a:lstStyle/>
          <a:p>
            <a:r>
              <a:rPr lang="en-GB" sz="2000" dirty="0"/>
              <a:t>Background and Guidance</a:t>
            </a:r>
          </a:p>
          <a:p>
            <a:r>
              <a:rPr lang="en-GB" sz="2000" dirty="0"/>
              <a:t>The concept of Risk-based Decision-making (RBDM)</a:t>
            </a:r>
          </a:p>
          <a:p>
            <a:pPr marL="718820" lvl="1"/>
            <a:r>
              <a:rPr lang="en-GB" sz="1800" dirty="0"/>
              <a:t>What is risk-based decision-making?</a:t>
            </a:r>
          </a:p>
          <a:p>
            <a:pPr marL="718820" lvl="1"/>
            <a:r>
              <a:rPr lang="en-GB" sz="1800" dirty="0"/>
              <a:t>Where does risk-based decision-making occur?</a:t>
            </a:r>
          </a:p>
          <a:p>
            <a:pPr marL="718820" lvl="1"/>
            <a:r>
              <a:rPr lang="en-US" sz="1800" dirty="0"/>
              <a:t>The relationship between </a:t>
            </a:r>
            <a:r>
              <a:rPr lang="da-DK" sz="1800" dirty="0"/>
              <a:t>Risk-based Decision-making</a:t>
            </a:r>
            <a:r>
              <a:rPr lang="en-US" sz="1800" dirty="0"/>
              <a:t> and Decision Outcomes </a:t>
            </a:r>
            <a:endParaRPr lang="en-GB" sz="1800" dirty="0"/>
          </a:p>
          <a:p>
            <a:pPr marL="718820" lvl="1"/>
            <a:r>
              <a:rPr lang="en-GB" sz="1800" dirty="0"/>
              <a:t>Risk-based decisions and the concept of formality</a:t>
            </a:r>
          </a:p>
          <a:p>
            <a:pPr marL="718820" lvl="1"/>
            <a:r>
              <a:rPr lang="en-GB" sz="1800" dirty="0"/>
              <a:t>The central role of knowledge in risk-based decision-making </a:t>
            </a:r>
          </a:p>
          <a:p>
            <a:pPr marL="718820" lvl="1"/>
            <a:r>
              <a:rPr lang="en-GB" sz="1800" dirty="0"/>
              <a:t>Risk-based decision-making in a lifecycle context</a:t>
            </a:r>
          </a:p>
          <a:p>
            <a:pPr marL="718820" lvl="1"/>
            <a:r>
              <a:rPr lang="en-GB" sz="1800" dirty="0"/>
              <a:t>High level decision nodes in the QRM process</a:t>
            </a:r>
          </a:p>
          <a:p>
            <a:r>
              <a:rPr lang="en-GB" sz="2000" dirty="0"/>
              <a:t>Different structured approaches to Risk-based Decision-making</a:t>
            </a:r>
          </a:p>
          <a:p>
            <a:pPr marL="718820" lvl="1"/>
            <a:r>
              <a:rPr lang="en-GB" sz="1800" dirty="0"/>
              <a:t>Highly structured approaches</a:t>
            </a:r>
          </a:p>
          <a:p>
            <a:pPr marL="718820" lvl="1"/>
            <a:r>
              <a:rPr lang="en-GB" sz="1800" dirty="0"/>
              <a:t>Less structured approaches</a:t>
            </a:r>
          </a:p>
          <a:p>
            <a:pPr marL="718820" lvl="1"/>
            <a:r>
              <a:rPr lang="en-GB" sz="1800" dirty="0"/>
              <a:t>Rule-based approaches</a:t>
            </a:r>
          </a:p>
          <a:p>
            <a:pPr marL="718820" lvl="1"/>
            <a:r>
              <a:rPr lang="da-DK" sz="1800" dirty="0"/>
              <a:t>Case Study: Integration of multiple approaches</a:t>
            </a:r>
            <a:endParaRPr lang="en-GB" sz="1800" dirty="0"/>
          </a:p>
          <a:p>
            <a:pPr marL="718820" lvl="1"/>
            <a:endParaRPr lang="en-GB" sz="1800" dirty="0"/>
          </a:p>
        </p:txBody>
      </p:sp>
    </p:spTree>
    <p:extLst>
      <p:ext uri="{BB962C8B-B14F-4D97-AF65-F5344CB8AC3E}">
        <p14:creationId xmlns:p14="http://schemas.microsoft.com/office/powerpoint/2010/main" val="2456859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0627" y="489248"/>
            <a:ext cx="6588701" cy="778997"/>
          </a:xfrm>
        </p:spPr>
        <p:txBody>
          <a:bodyPr/>
          <a:lstStyle/>
          <a:p>
            <a:pPr algn="l"/>
            <a:r>
              <a:rPr lang="en-US" sz="2500" dirty="0"/>
              <a:t>Highly Structured </a:t>
            </a:r>
            <a:r>
              <a:rPr lang="en-GB" sz="2500" dirty="0"/>
              <a:t>Decision-making </a:t>
            </a:r>
            <a:br>
              <a:rPr lang="en-GB" sz="2500" dirty="0"/>
            </a:br>
            <a:r>
              <a:rPr lang="en-GB" sz="2500" dirty="0">
                <a:solidFill>
                  <a:srgbClr val="FF0000"/>
                </a:solidFill>
              </a:rPr>
              <a:t>Example 2,</a:t>
            </a:r>
            <a:r>
              <a:rPr lang="en-IE" sz="2500" dirty="0">
                <a:solidFill>
                  <a:srgbClr val="FF0000"/>
                </a:solidFill>
              </a:rPr>
              <a:t> cont’d</a:t>
            </a:r>
            <a:endParaRPr lang="en-US" sz="2000" dirty="0"/>
          </a:p>
        </p:txBody>
      </p:sp>
      <p:sp>
        <p:nvSpPr>
          <p:cNvPr id="7" name="Content Placeholder 6">
            <a:extLst>
              <a:ext uri="{FF2B5EF4-FFF2-40B4-BE49-F238E27FC236}">
                <a16:creationId xmlns:a16="http://schemas.microsoft.com/office/drawing/2014/main" id="{12B93FBA-22F0-4A9E-9057-93A835FD0E0E}"/>
              </a:ext>
            </a:extLst>
          </p:cNvPr>
          <p:cNvSpPr>
            <a:spLocks noGrp="1"/>
          </p:cNvSpPr>
          <p:nvPr>
            <p:ph idx="1"/>
          </p:nvPr>
        </p:nvSpPr>
        <p:spPr>
          <a:xfrm>
            <a:off x="487682" y="2023634"/>
            <a:ext cx="4054710" cy="4154246"/>
          </a:xfrm>
        </p:spPr>
        <p:txBody>
          <a:bodyPr/>
          <a:lstStyle/>
          <a:p>
            <a:pPr marL="0" indent="0">
              <a:buNone/>
            </a:pPr>
            <a:r>
              <a:rPr lang="en-US" sz="1400" b="0" dirty="0"/>
              <a:t>An extensive analysis using a Failure Mode and Effects Analysis (FMEA) tool was completed. </a:t>
            </a:r>
          </a:p>
          <a:p>
            <a:r>
              <a:rPr lang="en-US" sz="1400" b="0" dirty="0"/>
              <a:t>The FMEA provided an evaluation of potential failure modes for the aseptic filling process and their likely effect on outcomes and/or product performance. </a:t>
            </a:r>
          </a:p>
          <a:p>
            <a:r>
              <a:rPr lang="en-US" sz="1400" b="0" dirty="0"/>
              <a:t>Identifying these failure modes allowed for plans for risk reduction to eliminate, contain, reduce or control the identified potential failures. </a:t>
            </a:r>
          </a:p>
          <a:p>
            <a:r>
              <a:rPr lang="en-US" sz="1400" b="0" dirty="0"/>
              <a:t>Additionally, the FMEA aided in risk prioritization, with the most important risks and their mitigations. </a:t>
            </a:r>
          </a:p>
          <a:p>
            <a:r>
              <a:rPr kumimoji="0" lang="en-GB" sz="1400" b="0" i="0" u="none" strike="noStrike" kern="1200" cap="none" spc="0" normalizeH="0" baseline="0" noProof="0" dirty="0">
                <a:ln>
                  <a:noFill/>
                </a:ln>
                <a:solidFill>
                  <a:srgbClr val="000000"/>
                </a:solidFill>
                <a:effectLst/>
                <a:uLnTx/>
                <a:uFillTx/>
                <a:latin typeface="Arial"/>
                <a:ea typeface="+mn-ea"/>
                <a:cs typeface="Lucida Sans Unicode"/>
              </a:rPr>
              <a:t>The effect and suitability of mitigation for contamination risks provided by each option were compared</a:t>
            </a:r>
          </a:p>
          <a:p>
            <a:pPr marL="0" indent="0">
              <a:buNone/>
            </a:pPr>
            <a:endParaRPr lang="en-US" sz="1400" b="0" dirty="0"/>
          </a:p>
        </p:txBody>
      </p:sp>
      <p:sp>
        <p:nvSpPr>
          <p:cNvPr id="15" name="Content Placeholder 6">
            <a:extLst>
              <a:ext uri="{FF2B5EF4-FFF2-40B4-BE49-F238E27FC236}">
                <a16:creationId xmlns:a16="http://schemas.microsoft.com/office/drawing/2014/main" id="{6BD654E3-923D-466B-A29F-BDDFC3788EDE}"/>
              </a:ext>
            </a:extLst>
          </p:cNvPr>
          <p:cNvSpPr txBox="1">
            <a:spLocks/>
          </p:cNvSpPr>
          <p:nvPr/>
        </p:nvSpPr>
        <p:spPr bwMode="auto">
          <a:xfrm>
            <a:off x="5211209" y="2148897"/>
            <a:ext cx="4054710" cy="1940751"/>
          </a:xfrm>
          <a:prstGeom prst="rect">
            <a:avLst/>
          </a:prstGeom>
          <a:noFill/>
          <a:ln w="9525">
            <a:noFill/>
            <a:round/>
            <a:headEnd/>
            <a:tailEnd/>
          </a:ln>
        </p:spPr>
        <p:txBody>
          <a:bodyPr vert="horz" wrap="square" lIns="0" tIns="22579" rIns="0" bIns="0" numCol="1" anchor="t" anchorCtr="0" compatLnSpc="1">
            <a:prstTxWarp prst="textNoShape">
              <a:avLst/>
            </a:prstTxWarp>
          </a:bodyPr>
          <a:lstStyle>
            <a:lvl1pPr marL="457214" indent="-457214" algn="l" defTabSz="421184"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21184"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12031" indent="-169664" algn="l" defTabSz="421184" rtl="0" eaLnBrk="0" fontAlgn="base" hangingPunct="0">
              <a:spcBef>
                <a:spcPct val="10000"/>
              </a:spcBef>
              <a:spcAft>
                <a:spcPct val="0"/>
              </a:spcAft>
              <a:buClr>
                <a:srgbClr val="0093D0"/>
              </a:buClr>
              <a:buSzPct val="110000"/>
              <a:buFont typeface="Arial" charset="0"/>
              <a:buChar char="-"/>
              <a:defRPr sz="1875">
                <a:solidFill>
                  <a:schemeClr val="tx1"/>
                </a:solidFill>
                <a:latin typeface="+mn-lt"/>
                <a:cs typeface="+mn-cs"/>
              </a:defRPr>
            </a:lvl3pPr>
            <a:lvl4pPr marL="1500188"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4pPr>
            <a:lvl5pPr marL="1928813" indent="-214313" algn="l" defTabSz="421184" rtl="0" eaLnBrk="0" fontAlgn="base" hangingPunct="0">
              <a:spcBef>
                <a:spcPct val="0"/>
              </a:spcBef>
              <a:spcAft>
                <a:spcPct val="0"/>
              </a:spcAft>
              <a:buClr>
                <a:srgbClr val="000000"/>
              </a:buClr>
              <a:buSzPct val="100000"/>
              <a:buChar char="•"/>
              <a:defRPr sz="1875">
                <a:solidFill>
                  <a:schemeClr val="tx1"/>
                </a:solidFill>
                <a:latin typeface="+mn-lt"/>
                <a:cs typeface="+mn-cs"/>
              </a:defRPr>
            </a:lvl5pPr>
            <a:lvl6pPr marL="235743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6pPr>
            <a:lvl7pPr marL="278606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7pPr>
            <a:lvl8pPr marL="3214688"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8pPr>
            <a:lvl9pPr marL="3643313" indent="-214313" algn="l" defTabSz="421184" rtl="0" fontAlgn="base" hangingPunct="0">
              <a:lnSpc>
                <a:spcPct val="93000"/>
              </a:lnSpc>
              <a:spcBef>
                <a:spcPct val="0"/>
              </a:spcBef>
              <a:spcAft>
                <a:spcPts val="270"/>
              </a:spcAft>
              <a:buClr>
                <a:srgbClr val="000000"/>
              </a:buClr>
              <a:buSzPct val="100000"/>
              <a:buFont typeface="Times New Roman" pitchFamily="18" charset="0"/>
              <a:defRPr sz="1875">
                <a:solidFill>
                  <a:srgbClr val="FFFFFF"/>
                </a:solidFill>
                <a:latin typeface="+mn-lt"/>
                <a:cs typeface="+mn-cs"/>
              </a:defRPr>
            </a:lvl9pPr>
          </a:lstStyle>
          <a:p>
            <a:pPr marL="365760" indent="-365760">
              <a:defRPr/>
            </a:pPr>
            <a:r>
              <a:rPr kumimoji="0" lang="en-GB" sz="1400" b="0" i="0" u="none" strike="noStrike" kern="1200" cap="none" spc="0" normalizeH="0" baseline="0" noProof="0" dirty="0">
                <a:ln>
                  <a:noFill/>
                </a:ln>
                <a:effectLst/>
                <a:uLnTx/>
                <a:uFillTx/>
                <a:latin typeface="Arial"/>
                <a:ea typeface="+mn-ea"/>
                <a:cs typeface="Lucida Sans Unicode"/>
              </a:rPr>
              <a:t>The facility ultimately pursued inclusion of an isolator filling system because it provided more suitable risk mitigation and dependability according to the evaluation, which supports business objectives</a:t>
            </a:r>
            <a:endParaRPr kumimoji="0" lang="en-GB" sz="1280" b="0" i="0" u="none" strike="noStrike" kern="1200" cap="none" spc="0" normalizeH="0" baseline="0" noProof="0" dirty="0">
              <a:ln>
                <a:noFill/>
              </a:ln>
              <a:effectLst/>
              <a:uLnTx/>
              <a:uFillTx/>
              <a:latin typeface="Arial"/>
              <a:ea typeface="+mn-ea"/>
              <a:cs typeface="Lucida Sans Unicode"/>
            </a:endParaRPr>
          </a:p>
          <a:p>
            <a:pPr marL="365760" marR="0" lvl="0" indent="-365760"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r>
              <a:rPr kumimoji="0" lang="en-GB" sz="1280" b="0" i="0" u="none" strike="noStrike" kern="1200" cap="none" spc="0" normalizeH="0" baseline="0" noProof="0" dirty="0">
                <a:ln>
                  <a:noFill/>
                </a:ln>
                <a:solidFill>
                  <a:srgbClr val="000000"/>
                </a:solidFill>
                <a:effectLst/>
                <a:uLnTx/>
                <a:uFillTx/>
                <a:latin typeface="Arial"/>
                <a:ea typeface="+mn-ea"/>
                <a:cs typeface="Lucida Sans Unicode"/>
              </a:rPr>
              <a:t>The output/results of the risk assessments were used as a basis for design</a:t>
            </a:r>
            <a:endParaRPr kumimoji="0" lang="en-US" sz="2240" b="1" i="0" u="none" strike="noStrike" kern="1200" cap="none" spc="0" normalizeH="0" baseline="0" noProof="0" dirty="0">
              <a:ln>
                <a:noFill/>
              </a:ln>
              <a:solidFill>
                <a:srgbClr val="000000"/>
              </a:solidFill>
              <a:effectLst/>
              <a:uLnTx/>
              <a:uFillTx/>
              <a:latin typeface="Arial"/>
              <a:ea typeface="+mn-ea"/>
              <a:cs typeface="Lucida Sans Unicode"/>
            </a:endParaRPr>
          </a:p>
          <a:p>
            <a:pPr marL="457200" marR="0" lvl="0" indent="-457200" algn="l" defTabSz="421184" rtl="0" eaLnBrk="0" fontAlgn="base" latinLnBrk="0" hangingPunct="0">
              <a:lnSpc>
                <a:spcPct val="93000"/>
              </a:lnSpc>
              <a:spcBef>
                <a:spcPct val="50000"/>
              </a:spcBef>
              <a:spcAft>
                <a:spcPct val="0"/>
              </a:spcAft>
              <a:buClr>
                <a:srgbClr val="0093D0"/>
              </a:buClr>
              <a:buSzPct val="120000"/>
              <a:buFont typeface="Wingdings" pitchFamily="2" charset="2"/>
              <a:buChar char="Ø"/>
              <a:tabLst/>
              <a:defRPr/>
            </a:pPr>
            <a:endParaRPr lang="en-GB" sz="1280" b="0" i="0" u="none" strike="noStrike" kern="1200" cap="none" spc="0" normalizeH="0" baseline="0" noProof="0" dirty="0">
              <a:ln>
                <a:noFill/>
              </a:ln>
              <a:solidFill>
                <a:srgbClr val="000000"/>
              </a:solidFill>
              <a:effectLst/>
              <a:uLnTx/>
              <a:uFillTx/>
              <a:latin typeface="Arial"/>
              <a:cs typeface="Lucida Sans Unicode"/>
            </a:endParaRPr>
          </a:p>
        </p:txBody>
      </p:sp>
      <p:sp>
        <p:nvSpPr>
          <p:cNvPr id="24" name="Rectangle: Rounded Corners 23">
            <a:extLst>
              <a:ext uri="{FF2B5EF4-FFF2-40B4-BE49-F238E27FC236}">
                <a16:creationId xmlns:a16="http://schemas.microsoft.com/office/drawing/2014/main" id="{E1A26FF1-9B84-1973-4A4A-FD3C422F8E4D}"/>
              </a:ext>
            </a:extLst>
          </p:cNvPr>
          <p:cNvSpPr/>
          <p:nvPr/>
        </p:nvSpPr>
        <p:spPr>
          <a:xfrm>
            <a:off x="5236039" y="1569368"/>
            <a:ext cx="2588918" cy="432048"/>
          </a:xfrm>
          <a:prstGeom prst="roundRect">
            <a:avLst>
              <a:gd name="adj" fmla="val 10000"/>
            </a:avLst>
          </a:prstGeom>
          <a:solidFill>
            <a:srgbClr val="FF330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1600" b="1" i="0" u="none" strike="noStrike" kern="1200" cap="none" spc="0" normalizeH="0" baseline="0" noProof="0" dirty="0">
                <a:ln>
                  <a:noFill/>
                </a:ln>
                <a:solidFill>
                  <a:srgbClr val="FFFFFF"/>
                </a:solidFill>
                <a:effectLst/>
                <a:uLnTx/>
                <a:uFillTx/>
                <a:latin typeface="Arial"/>
                <a:ea typeface="+mn-ea"/>
                <a:cs typeface="Lucida Sans Unicode"/>
              </a:rPr>
              <a:t>4. Risk-based Decision</a:t>
            </a:r>
          </a:p>
          <a:p>
            <a:endParaRPr lang="en-IE" dirty="0"/>
          </a:p>
        </p:txBody>
      </p:sp>
      <p:sp>
        <p:nvSpPr>
          <p:cNvPr id="14" name="TextBox 13">
            <a:extLst>
              <a:ext uri="{FF2B5EF4-FFF2-40B4-BE49-F238E27FC236}">
                <a16:creationId xmlns:a16="http://schemas.microsoft.com/office/drawing/2014/main" id="{609A36AE-480F-5D6E-4F6B-3C1820D9A953}"/>
              </a:ext>
            </a:extLst>
          </p:cNvPr>
          <p:cNvSpPr txBox="1"/>
          <p:nvPr/>
        </p:nvSpPr>
        <p:spPr bwMode="auto">
          <a:xfrm>
            <a:off x="1494384" y="5999806"/>
            <a:ext cx="7560840" cy="826146"/>
          </a:xfrm>
          <a:prstGeom prst="rect">
            <a:avLst/>
          </a:prstGeom>
          <a:noFill/>
          <a:ln w="28575">
            <a:solidFill>
              <a:schemeClr val="tx1"/>
            </a:solidFill>
            <a:round/>
            <a:headEnd/>
            <a:tailEnd/>
          </a:ln>
        </p:spPr>
        <p:txBody>
          <a:bodyPr wrap="square" lIns="90000" tIns="92880" rIns="90000" bIns="45000" rtlCol="0">
            <a:spAutoFit/>
          </a:bodyPr>
          <a:lstStyle/>
          <a:p>
            <a:pPr marR="0" lvl="0" algn="l" defTabSz="421184" rtl="0" eaLnBrk="0" fontAlgn="base" latinLnBrk="0" hangingPunct="0">
              <a:lnSpc>
                <a:spcPct val="93000"/>
              </a:lnSpc>
              <a:spcBef>
                <a:spcPct val="50000"/>
              </a:spcBef>
              <a:spcAft>
                <a:spcPct val="0"/>
              </a:spcAft>
              <a:buClr>
                <a:srgbClr val="0093D0"/>
              </a:buClr>
              <a:buSzPct val="120000"/>
              <a:tabLst/>
              <a:defRPr/>
            </a:pPr>
            <a:r>
              <a:rPr kumimoji="0" lang="en-GB" sz="1600" b="0" i="0" u="none" strike="noStrike" kern="1200" cap="none" spc="0" normalizeH="0" baseline="0" noProof="0" dirty="0">
                <a:ln>
                  <a:noFill/>
                </a:ln>
                <a:solidFill>
                  <a:srgbClr val="000000"/>
                </a:solidFill>
                <a:effectLst/>
                <a:uLnTx/>
                <a:uFillTx/>
                <a:latin typeface="Arial"/>
                <a:ea typeface="+mn-ea"/>
                <a:cs typeface="Lucida Sans Unicode"/>
              </a:rPr>
              <a:t>This was a highly structured decision-making approach because it involved a combination of highly structured tools to analyse data and evaluate/compare options against several selection criteria.</a:t>
            </a:r>
          </a:p>
        </p:txBody>
      </p:sp>
      <p:sp>
        <p:nvSpPr>
          <p:cNvPr id="3" name="TextBox 1">
            <a:extLst>
              <a:ext uri="{FF2B5EF4-FFF2-40B4-BE49-F238E27FC236}">
                <a16:creationId xmlns:a16="http://schemas.microsoft.com/office/drawing/2014/main" id="{B48A6FD2-44FF-96E8-7043-E2DEC203DE3C}"/>
              </a:ext>
            </a:extLst>
          </p:cNvPr>
          <p:cNvSpPr txBox="1"/>
          <p:nvPr/>
        </p:nvSpPr>
        <p:spPr bwMode="auto">
          <a:xfrm>
            <a:off x="772345" y="6953215"/>
            <a:ext cx="8640960" cy="304785"/>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nSpc>
                <a:spcPct val="81000"/>
              </a:lnSpc>
              <a:tabLst>
                <a:tab pos="723900" algn="l"/>
                <a:tab pos="1447800" algn="l"/>
                <a:tab pos="2171700" algn="l"/>
                <a:tab pos="2895600" algn="l"/>
                <a:tab pos="3619500" algn="l"/>
                <a:tab pos="4343400" algn="l"/>
                <a:tab pos="5067300" algn="l"/>
                <a:tab pos="5791200" algn="l"/>
              </a:tabLst>
            </a:pPr>
            <a:r>
              <a:rPr lang="en-US" sz="1300" i="1" dirty="0">
                <a:solidFill>
                  <a:schemeClr val="tx1"/>
                </a:solidFill>
                <a:latin typeface="Calibri"/>
                <a:ea typeface="+mn-lt"/>
                <a:cs typeface="+mn-lt"/>
              </a:rPr>
              <a:t>Note: </a:t>
            </a:r>
            <a:r>
              <a:rPr lang="en-US" sz="1300" b="0" i="1" dirty="0">
                <a:solidFill>
                  <a:schemeClr val="tx1"/>
                </a:solidFill>
                <a:latin typeface="Calibri"/>
                <a:ea typeface="+mn-lt"/>
                <a:cs typeface="+mn-lt"/>
              </a:rPr>
              <a:t>This slide is b</a:t>
            </a:r>
            <a:r>
              <a:rPr lang="en-IE" sz="1300" b="0" i="1" dirty="0" err="1">
                <a:solidFill>
                  <a:schemeClr val="tx1"/>
                </a:solidFill>
                <a:latin typeface="Calibri"/>
                <a:ea typeface="+mn-lt"/>
                <a:cs typeface="+mn-lt"/>
              </a:rPr>
              <a:t>ased</a:t>
            </a:r>
            <a:r>
              <a:rPr lang="en-IE" sz="1300" b="0" i="1" dirty="0">
                <a:solidFill>
                  <a:schemeClr val="tx1"/>
                </a:solidFill>
                <a:latin typeface="Calibri"/>
                <a:ea typeface="+mn-lt"/>
                <a:cs typeface="+mn-lt"/>
              </a:rPr>
              <a:t> on materials and figures </a:t>
            </a:r>
            <a:r>
              <a:rPr lang="en-US" sz="1300" b="0" i="1" dirty="0">
                <a:solidFill>
                  <a:schemeClr val="tx1"/>
                </a:solidFill>
                <a:latin typeface="Calibri"/>
                <a:ea typeface="+mn-lt"/>
                <a:cs typeface="+mn-lt"/>
              </a:rPr>
              <a:t>submitted to the ICH Q9(R1) EWG by </a:t>
            </a:r>
            <a:r>
              <a:rPr lang="en-IE" sz="1300" b="0" i="1" dirty="0">
                <a:solidFill>
                  <a:schemeClr val="tx1"/>
                </a:solidFill>
                <a:latin typeface="Calibri"/>
                <a:ea typeface="+mn-lt"/>
                <a:cs typeface="+mn-lt"/>
              </a:rPr>
              <a:t>the Parenteral Drug Association (PDA). </a:t>
            </a:r>
          </a:p>
        </p:txBody>
      </p:sp>
      <p:sp>
        <p:nvSpPr>
          <p:cNvPr id="13" name="Rectangle: Rounded Corners 12">
            <a:extLst>
              <a:ext uri="{FF2B5EF4-FFF2-40B4-BE49-F238E27FC236}">
                <a16:creationId xmlns:a16="http://schemas.microsoft.com/office/drawing/2014/main" id="{E80FC661-80CE-4918-87C9-28224E1FECA2}"/>
              </a:ext>
            </a:extLst>
          </p:cNvPr>
          <p:cNvSpPr/>
          <p:nvPr/>
        </p:nvSpPr>
        <p:spPr>
          <a:xfrm>
            <a:off x="484312" y="1569368"/>
            <a:ext cx="3384376" cy="432048"/>
          </a:xfrm>
          <a:prstGeom prst="roundRect">
            <a:avLst>
              <a:gd name="adj" fmla="val 10000"/>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r>
              <a:rPr kumimoji="0" lang="en-US" sz="2000" b="1" i="0" u="none" strike="noStrike" kern="1200" cap="none" spc="0" normalizeH="0" baseline="0" noProof="0" dirty="0">
                <a:ln>
                  <a:noFill/>
                </a:ln>
                <a:solidFill>
                  <a:srgbClr val="FFFFFF"/>
                </a:solidFill>
                <a:effectLst/>
                <a:uLnTx/>
                <a:uFillTx/>
                <a:latin typeface="Arial"/>
                <a:ea typeface="+mn-ea"/>
                <a:cs typeface="Lucida Sans Unicode"/>
              </a:rPr>
              <a:t>3. Considerations cont`d </a:t>
            </a:r>
          </a:p>
          <a:p>
            <a:endParaRPr lang="en-IE" dirty="0"/>
          </a:p>
        </p:txBody>
      </p:sp>
    </p:spTree>
    <p:extLst>
      <p:ext uri="{BB962C8B-B14F-4D97-AF65-F5344CB8AC3E}">
        <p14:creationId xmlns:p14="http://schemas.microsoft.com/office/powerpoint/2010/main" val="1261152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76300" y="1365725"/>
            <a:ext cx="9001000" cy="5172195"/>
          </a:xfrm>
        </p:spPr>
        <p:txBody>
          <a:bodyPr/>
          <a:lstStyle/>
          <a:p>
            <a:pPr marL="0" indent="0">
              <a:buNone/>
            </a:pPr>
            <a:r>
              <a:rPr lang="en-US" sz="1800" dirty="0"/>
              <a:t>The guidance in ICH Q9(R1) on Risk-based Decision-making makes reference to the use of processes for risk-based decision-making that are less-structured and which present simpler approaches to arrive at decisions. </a:t>
            </a:r>
          </a:p>
          <a:p>
            <a:pPr marL="0" indent="0">
              <a:buNone/>
            </a:pPr>
            <a:r>
              <a:rPr lang="en-US" sz="1800" b="0" dirty="0"/>
              <a:t>In this regard the guideline states:</a:t>
            </a:r>
          </a:p>
          <a:p>
            <a:pPr marL="487680" indent="-487680"/>
            <a:r>
              <a:rPr lang="en-GB" sz="1800" b="0" dirty="0"/>
              <a:t>“</a:t>
            </a:r>
            <a:r>
              <a:rPr lang="en-US" sz="1800" b="0" dirty="0"/>
              <a:t>Other risk-based decision-making processes are </a:t>
            </a:r>
            <a:r>
              <a:rPr lang="en-US" sz="1800" dirty="0"/>
              <a:t>less structured</a:t>
            </a:r>
            <a:r>
              <a:rPr lang="en-US" sz="1800" b="0" dirty="0"/>
              <a:t>; here, simpler approaches are used to arrive at decisions, and they primarily make use of existing knowledge to support an assessment of hazards, risks and any required risk controls. Such processes might still be used when there is a high degree of importance associated with the decision, but the degree of uncertainty and/or complexity might be somewhat lower</a:t>
            </a:r>
            <a:r>
              <a:rPr lang="en-GB" sz="1800" b="0" dirty="0"/>
              <a:t>.”   </a:t>
            </a:r>
          </a:p>
          <a:p>
            <a:pPr marL="0" indent="0">
              <a:buNone/>
            </a:pPr>
            <a:endParaRPr lang="en-GB" sz="800" dirty="0">
              <a:solidFill>
                <a:srgbClr val="0093D0"/>
              </a:solidFill>
              <a:ea typeface="+mj-ea"/>
              <a:cs typeface="+mj-cs"/>
            </a:endParaRPr>
          </a:p>
          <a:p>
            <a:pPr marL="0" indent="0">
              <a:buNone/>
            </a:pPr>
            <a:r>
              <a:rPr lang="en-GB" sz="1800" dirty="0">
                <a:solidFill>
                  <a:srgbClr val="0093D0"/>
                </a:solidFill>
                <a:ea typeface="+mj-ea"/>
                <a:cs typeface="+mj-cs"/>
              </a:rPr>
              <a:t>The following is an example of Risk-based Decision-making that utilizes                                          a less-structured approach.</a:t>
            </a:r>
          </a:p>
        </p:txBody>
      </p:sp>
      <p:sp>
        <p:nvSpPr>
          <p:cNvPr id="6" name="Titel 1"/>
          <p:cNvSpPr>
            <a:spLocks noGrp="1"/>
          </p:cNvSpPr>
          <p:nvPr>
            <p:ph type="title"/>
          </p:nvPr>
        </p:nvSpPr>
        <p:spPr>
          <a:xfrm>
            <a:off x="3043692" y="294856"/>
            <a:ext cx="6441620" cy="768085"/>
          </a:xfrm>
        </p:spPr>
        <p:txBody>
          <a:bodyPr/>
          <a:lstStyle/>
          <a:p>
            <a:pPr algn="l"/>
            <a:r>
              <a:rPr lang="en-US" sz="2800" dirty="0"/>
              <a:t>Less Structured Approaches to                               Risk-based Decision-making</a:t>
            </a:r>
          </a:p>
        </p:txBody>
      </p:sp>
    </p:spTree>
    <p:extLst>
      <p:ext uri="{BB962C8B-B14F-4D97-AF65-F5344CB8AC3E}">
        <p14:creationId xmlns:p14="http://schemas.microsoft.com/office/powerpoint/2010/main" val="2854088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12305" y="1281336"/>
            <a:ext cx="8712968" cy="5976664"/>
          </a:xfrm>
        </p:spPr>
        <p:txBody>
          <a:bodyPr/>
          <a:lstStyle/>
          <a:p>
            <a:pPr marL="0" indent="0">
              <a:buNone/>
            </a:pPr>
            <a:r>
              <a:rPr lang="en-US" sz="1700" dirty="0"/>
              <a:t>A </a:t>
            </a:r>
            <a:r>
              <a:rPr lang="en-IE" sz="1700" dirty="0"/>
              <a:t>pharmaceutical company </a:t>
            </a:r>
            <a:r>
              <a:rPr lang="en-US" sz="1700" dirty="0"/>
              <a:t>wishes to qualify a second supplier of printed outer cartons for a medicinal product. It is planning to qualify Company X for this activity. </a:t>
            </a:r>
          </a:p>
          <a:p>
            <a:pPr marL="487680" indent="-487680" algn="just"/>
            <a:r>
              <a:rPr lang="en-IE" sz="1600" b="0" dirty="0"/>
              <a:t>Company X is already qualified for the supply of printed labels and leaflets.   </a:t>
            </a:r>
          </a:p>
          <a:p>
            <a:pPr marL="487680" indent="-487680" algn="just"/>
            <a:r>
              <a:rPr lang="en-IE" sz="1600" b="0" dirty="0"/>
              <a:t>The risk-based decision-making process described here is related to how Company X will be approved by the pharmaceutical company as a supplier of the outer cartons.</a:t>
            </a:r>
          </a:p>
          <a:p>
            <a:pPr marL="487680" indent="-487680" algn="just"/>
            <a:r>
              <a:rPr lang="en-IE" sz="1600" b="0" dirty="0"/>
              <a:t>The degree of </a:t>
            </a:r>
            <a:r>
              <a:rPr lang="en-IE" sz="1600" b="1" dirty="0"/>
              <a:t>uncertainty </a:t>
            </a:r>
            <a:r>
              <a:rPr lang="en-IE" sz="1600" b="0" dirty="0"/>
              <a:t>associated with Company X is </a:t>
            </a:r>
            <a:r>
              <a:rPr lang="en-IE" sz="1600" dirty="0"/>
              <a:t>Low</a:t>
            </a:r>
            <a:r>
              <a:rPr lang="en-IE" sz="1600" b="0" dirty="0"/>
              <a:t>.  </a:t>
            </a:r>
          </a:p>
          <a:p>
            <a:pPr marL="792490" lvl="1" indent="-487680" algn="just"/>
            <a:r>
              <a:rPr lang="en-IE" sz="1600" b="0" dirty="0"/>
              <a:t>It has been a supplier of printed packaging components to the pharmaceutical company for over 10 years; it has a good quality history, and no significant issues have arisen. </a:t>
            </a:r>
          </a:p>
          <a:p>
            <a:pPr marL="792490" lvl="1" indent="-487680" algn="just"/>
            <a:r>
              <a:rPr lang="en-IE" sz="1600" dirty="0"/>
              <a:t>It </a:t>
            </a:r>
            <a:r>
              <a:rPr lang="en-IE" sz="1600" b="0" dirty="0"/>
              <a:t>has been audited by the pharmaceutical company four times to-date, with no significant deficiencies identified.  The audits have established that the controls in place at the supplier for the manufacture of printed packaging components are robust.</a:t>
            </a:r>
          </a:p>
          <a:p>
            <a:pPr marL="792490" lvl="1" indent="-487680" algn="just"/>
            <a:r>
              <a:rPr lang="en-IE" sz="1600" b="0" dirty="0"/>
              <a:t>The quality management system at Company X has been deemed satisfactory by the pharmaceutical company.</a:t>
            </a:r>
          </a:p>
          <a:p>
            <a:pPr marL="792490" lvl="1" indent="-487680" algn="just"/>
            <a:r>
              <a:rPr lang="en-IE" sz="1600" dirty="0"/>
              <a:t>Company X </a:t>
            </a:r>
            <a:r>
              <a:rPr lang="en-IE" sz="1600" b="0" dirty="0"/>
              <a:t>is currently rated as a low-risk supplier </a:t>
            </a:r>
            <a:r>
              <a:rPr lang="en-IE" sz="1600" dirty="0"/>
              <a:t>by </a:t>
            </a:r>
            <a:r>
              <a:rPr lang="en-IE" sz="1600" b="0" dirty="0"/>
              <a:t>the pharmaceutical company. </a:t>
            </a:r>
          </a:p>
          <a:p>
            <a:pPr marL="487680" indent="-487680" algn="just"/>
            <a:r>
              <a:rPr lang="en-IE" sz="1600" b="0" dirty="0"/>
              <a:t>The degree of </a:t>
            </a:r>
            <a:r>
              <a:rPr lang="en-IE" sz="1600" b="1" dirty="0"/>
              <a:t>importance </a:t>
            </a:r>
            <a:r>
              <a:rPr lang="en-IE" sz="1600" b="0" dirty="0"/>
              <a:t>of this qualification exercise is </a:t>
            </a:r>
            <a:r>
              <a:rPr lang="en-IE" sz="1600" dirty="0"/>
              <a:t>Low:</a:t>
            </a:r>
          </a:p>
          <a:p>
            <a:pPr marL="792490" lvl="1" indent="-487680" algn="just"/>
            <a:r>
              <a:rPr lang="en-IE" sz="1600" b="0" dirty="0"/>
              <a:t>The pharmaceutical company has another supplier already qualified and in use for the printed outer cartons in question.  Company X would only be a back-up supplier.</a:t>
            </a:r>
          </a:p>
          <a:p>
            <a:pPr marL="487680" indent="-487680" algn="just"/>
            <a:r>
              <a:rPr lang="en-IE" sz="1600" b="0" dirty="0"/>
              <a:t>The degree of </a:t>
            </a:r>
            <a:r>
              <a:rPr lang="en-IE" sz="1600" b="1" dirty="0"/>
              <a:t>complexity </a:t>
            </a:r>
            <a:r>
              <a:rPr lang="en-IE" sz="1600" b="0" dirty="0"/>
              <a:t>associated with Company X is </a:t>
            </a:r>
            <a:r>
              <a:rPr lang="en-IE" sz="1600" dirty="0"/>
              <a:t>Moderate:</a:t>
            </a:r>
          </a:p>
          <a:p>
            <a:pPr marL="792490" lvl="1" indent="-487680" algn="just"/>
            <a:r>
              <a:rPr lang="en-IE" sz="1600" b="0" dirty="0"/>
              <a:t>Company X manufactures different types of printed packaging components, with different kinds of manufacturing and printing processes in place.</a:t>
            </a:r>
          </a:p>
        </p:txBody>
      </p:sp>
      <p:sp>
        <p:nvSpPr>
          <p:cNvPr id="6" name="Titel 1"/>
          <p:cNvSpPr>
            <a:spLocks noGrp="1"/>
          </p:cNvSpPr>
          <p:nvPr>
            <p:ph type="title"/>
          </p:nvPr>
        </p:nvSpPr>
        <p:spPr>
          <a:xfrm>
            <a:off x="2981567" y="294856"/>
            <a:ext cx="6441620" cy="768085"/>
          </a:xfrm>
        </p:spPr>
        <p:txBody>
          <a:bodyPr/>
          <a:lstStyle/>
          <a:p>
            <a:pPr algn="l"/>
            <a:r>
              <a:rPr lang="en-US" sz="2500" dirty="0"/>
              <a:t>Less Structured Risk-based Decision-making </a:t>
            </a:r>
            <a:r>
              <a:rPr lang="en-US" sz="2500" dirty="0">
                <a:solidFill>
                  <a:srgbClr val="FF0000"/>
                </a:solidFill>
              </a:rPr>
              <a:t>Example 1: Supplier Qualification</a:t>
            </a:r>
            <a:endParaRPr lang="en-US" sz="2500" dirty="0">
              <a:solidFill>
                <a:srgbClr val="FF0000"/>
              </a:solidFill>
              <a:highlight>
                <a:srgbClr val="FFFF00"/>
              </a:highlight>
            </a:endParaRPr>
          </a:p>
        </p:txBody>
      </p:sp>
    </p:spTree>
    <p:extLst>
      <p:ext uri="{BB962C8B-B14F-4D97-AF65-F5344CB8AC3E}">
        <p14:creationId xmlns:p14="http://schemas.microsoft.com/office/powerpoint/2010/main" val="1388826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20316" y="1252562"/>
            <a:ext cx="8712968" cy="6036291"/>
          </a:xfrm>
        </p:spPr>
        <p:txBody>
          <a:bodyPr/>
          <a:lstStyle/>
          <a:p>
            <a:pPr marL="0" indent="0">
              <a:buNone/>
            </a:pPr>
            <a:r>
              <a:rPr lang="en-IE" sz="1700" dirty="0"/>
              <a:t>The pharmaceutical company’s risk-based decision-making in relation to how to qualify Company X is informed by the knowledge it has about this supplier:</a:t>
            </a:r>
            <a:endParaRPr lang="en-US" sz="1700" dirty="0"/>
          </a:p>
          <a:p>
            <a:pPr marL="487680" indent="-487680" algn="just"/>
            <a:r>
              <a:rPr lang="en-IE" sz="1600" b="0" dirty="0"/>
              <a:t>This knowledge relates to the quality system at Company X, as well as its supply history, and the controls in place in its carton manufacturing and printing processes. </a:t>
            </a:r>
            <a:endParaRPr lang="en-US" sz="1600" b="0" dirty="0"/>
          </a:p>
          <a:p>
            <a:pPr marL="487680" indent="-487680" algn="just"/>
            <a:r>
              <a:rPr lang="en-IE" sz="1600" b="0" dirty="0"/>
              <a:t>The pharmaceutical company has already received samples of the printed outer cartons for the medicinal product, and their quality was satisfactory.</a:t>
            </a:r>
          </a:p>
          <a:p>
            <a:pPr marL="487680" indent="-487680" algn="just"/>
            <a:r>
              <a:rPr lang="en-IE" sz="1600" b="0" dirty="0"/>
              <a:t>Based on the above points, the pharmaceutical company considers that the risk presented by approving Company X as a supplier of the printed outer cartons is Low</a:t>
            </a:r>
          </a:p>
          <a:p>
            <a:pPr marL="792490" lvl="1" indent="-487680" algn="just"/>
            <a:r>
              <a:rPr lang="en-IE" sz="1600" dirty="0"/>
              <a:t>I</a:t>
            </a:r>
            <a:r>
              <a:rPr lang="en-IE" sz="1600" b="0" dirty="0"/>
              <a:t>t does not intend to perform a specific audit at Company X as part of its qualification work</a:t>
            </a:r>
          </a:p>
          <a:p>
            <a:pPr marL="792490" lvl="1" indent="-487680" algn="just"/>
            <a:r>
              <a:rPr lang="en-IE" sz="1600" dirty="0"/>
              <a:t>It</a:t>
            </a:r>
            <a:r>
              <a:rPr lang="en-IE" sz="1600" b="0" dirty="0"/>
              <a:t>s next audit at Company X is planned for 15 months’ time, and it is not considered necessary to pull that audit forward.</a:t>
            </a:r>
          </a:p>
          <a:p>
            <a:pPr marL="487680" indent="-487680" algn="just"/>
            <a:r>
              <a:rPr lang="en-IE" sz="1600" b="0" dirty="0"/>
              <a:t>Nevertheless, the pharmaceutical company will sample each lot of outer cartons that it receives for testing in its own QC laboratory using a tightened statistical sampling plan</a:t>
            </a:r>
          </a:p>
          <a:p>
            <a:pPr marL="792490" lvl="1" indent="-487680" algn="just"/>
            <a:r>
              <a:rPr lang="en-IE" sz="1600" b="0" dirty="0"/>
              <a:t>This level of statistical sampling will continue for the first ten lots of printed outer cartons that are received.</a:t>
            </a:r>
          </a:p>
          <a:p>
            <a:pPr marL="487680" indent="-487680" algn="just"/>
            <a:r>
              <a:rPr lang="en-IE" sz="1600" b="0" dirty="0"/>
              <a:t>The pharmaceutical company will monitor the performance of Company X during that time, and it will formally review the qualification status of the supplier after those ten lots.</a:t>
            </a:r>
          </a:p>
          <a:p>
            <a:pPr marL="487680" indent="-487680" algn="just"/>
            <a:r>
              <a:rPr lang="en-IE" sz="1600" dirty="0">
                <a:solidFill>
                  <a:schemeClr val="tx1"/>
                </a:solidFill>
                <a:latin typeface="+mn-lt"/>
                <a:cs typeface="+mn-cs"/>
              </a:rPr>
              <a:t>The above summarises the key </a:t>
            </a:r>
            <a:r>
              <a:rPr lang="en-IE" sz="1600" dirty="0"/>
              <a:t>aspects of the pharmaceutical company’s risk-based decision making in relation to its qualification of Company X.</a:t>
            </a:r>
          </a:p>
        </p:txBody>
      </p:sp>
      <p:sp>
        <p:nvSpPr>
          <p:cNvPr id="6" name="Titel 1"/>
          <p:cNvSpPr>
            <a:spLocks noGrp="1"/>
          </p:cNvSpPr>
          <p:nvPr>
            <p:ph type="title"/>
          </p:nvPr>
        </p:nvSpPr>
        <p:spPr>
          <a:xfrm>
            <a:off x="2981567" y="294856"/>
            <a:ext cx="6441620" cy="768085"/>
          </a:xfrm>
        </p:spPr>
        <p:txBody>
          <a:bodyPr/>
          <a:lstStyle/>
          <a:p>
            <a:pPr algn="l"/>
            <a:r>
              <a:rPr lang="en-US" sz="2500" dirty="0"/>
              <a:t>Less Structured Risk-based Decision-making </a:t>
            </a:r>
            <a:r>
              <a:rPr lang="en-US" sz="2500" dirty="0">
                <a:solidFill>
                  <a:srgbClr val="FF0000"/>
                </a:solidFill>
              </a:rPr>
              <a:t>Example 1, cont’d</a:t>
            </a:r>
            <a:endParaRPr lang="en-US" sz="2500" dirty="0">
              <a:solidFill>
                <a:srgbClr val="FF0000"/>
              </a:solidFill>
              <a:highlight>
                <a:srgbClr val="FFFF00"/>
              </a:highlight>
            </a:endParaRPr>
          </a:p>
        </p:txBody>
      </p:sp>
    </p:spTree>
    <p:extLst>
      <p:ext uri="{BB962C8B-B14F-4D97-AF65-F5344CB8AC3E}">
        <p14:creationId xmlns:p14="http://schemas.microsoft.com/office/powerpoint/2010/main" val="37437174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76299" y="1365725"/>
            <a:ext cx="9046887" cy="2723923"/>
          </a:xfrm>
        </p:spPr>
        <p:txBody>
          <a:bodyPr/>
          <a:lstStyle/>
          <a:p>
            <a:pPr marL="0" indent="0">
              <a:buNone/>
            </a:pPr>
            <a:r>
              <a:rPr lang="en-IE" sz="1800" dirty="0"/>
              <a:t>The risk-based decision-making process for this qualification work is less structured.  This is because of the following:  </a:t>
            </a:r>
            <a:endParaRPr lang="en-US" sz="1800" dirty="0"/>
          </a:p>
          <a:p>
            <a:pPr marL="487680" indent="-487680"/>
            <a:r>
              <a:rPr lang="en-IE" sz="1800" b="0" dirty="0"/>
              <a:t>While the risk-based decision is based on multiple criteria, it does not involve comparing multiple options to select between them.</a:t>
            </a:r>
          </a:p>
          <a:p>
            <a:pPr marL="487680" indent="-487680"/>
            <a:r>
              <a:rPr lang="en-IE" sz="1800" b="0" dirty="0"/>
              <a:t>The decision-making process results in a selection of the right qualification activities that should be performed. </a:t>
            </a:r>
          </a:p>
          <a:p>
            <a:pPr marL="487680" indent="-487680"/>
            <a:r>
              <a:rPr lang="en-IE" sz="1800" b="0" dirty="0"/>
              <a:t>It relies primarily on the use of existing knowledge, and it does not involve a formalised analysis of available options.</a:t>
            </a:r>
          </a:p>
        </p:txBody>
      </p:sp>
      <p:sp>
        <p:nvSpPr>
          <p:cNvPr id="6" name="Titel 1"/>
          <p:cNvSpPr>
            <a:spLocks noGrp="1"/>
          </p:cNvSpPr>
          <p:nvPr>
            <p:ph type="title"/>
          </p:nvPr>
        </p:nvSpPr>
        <p:spPr>
          <a:xfrm>
            <a:off x="2981567" y="294856"/>
            <a:ext cx="6441620" cy="768085"/>
          </a:xfrm>
        </p:spPr>
        <p:txBody>
          <a:bodyPr/>
          <a:lstStyle/>
          <a:p>
            <a:pPr algn="l"/>
            <a:r>
              <a:rPr lang="en-US" sz="2500" dirty="0"/>
              <a:t>Less Structured Risk-based Decision-making </a:t>
            </a:r>
            <a:r>
              <a:rPr lang="en-US" sz="2500" dirty="0">
                <a:solidFill>
                  <a:srgbClr val="FF0000"/>
                </a:solidFill>
              </a:rPr>
              <a:t>Example 1, cont’d</a:t>
            </a:r>
            <a:endParaRPr lang="en-US" sz="2500" dirty="0">
              <a:solidFill>
                <a:srgbClr val="FF0000"/>
              </a:solidFill>
              <a:highlight>
                <a:srgbClr val="FFFF00"/>
              </a:highlight>
            </a:endParaRPr>
          </a:p>
        </p:txBody>
      </p:sp>
    </p:spTree>
    <p:extLst>
      <p:ext uri="{BB962C8B-B14F-4D97-AF65-F5344CB8AC3E}">
        <p14:creationId xmlns:p14="http://schemas.microsoft.com/office/powerpoint/2010/main" val="1897921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76400" y="345232"/>
            <a:ext cx="7793479" cy="768085"/>
          </a:xfrm>
        </p:spPr>
        <p:txBody>
          <a:bodyPr/>
          <a:lstStyle/>
          <a:p>
            <a:pPr algn="ctr"/>
            <a:r>
              <a:rPr lang="en-US" sz="2800" dirty="0"/>
              <a:t>Rule-based Decision-making</a:t>
            </a:r>
          </a:p>
        </p:txBody>
      </p:sp>
      <p:sp>
        <p:nvSpPr>
          <p:cNvPr id="3" name="Inhaltsplatzhalter 2"/>
          <p:cNvSpPr>
            <a:spLocks noGrp="1"/>
          </p:cNvSpPr>
          <p:nvPr>
            <p:ph idx="1"/>
          </p:nvPr>
        </p:nvSpPr>
        <p:spPr>
          <a:xfrm>
            <a:off x="376300" y="1353345"/>
            <a:ext cx="9037004" cy="3672408"/>
          </a:xfrm>
        </p:spPr>
        <p:txBody>
          <a:bodyPr/>
          <a:lstStyle/>
          <a:p>
            <a:pPr marL="0" indent="0">
              <a:buNone/>
            </a:pPr>
            <a:r>
              <a:rPr lang="en-US" sz="1800" dirty="0"/>
              <a:t>The guidance in section 5.2 of ICH Q9(R1) on Risk-based Decision Making makes reference to ‘rule-based (or standardized) approaches’ to decision making: </a:t>
            </a:r>
          </a:p>
          <a:p>
            <a:pPr lvl="0" algn="just"/>
            <a:r>
              <a:rPr lang="en-GB" sz="1800" b="0" i="1" dirty="0"/>
              <a:t>“Decisions might also be made using rule-based (or standardised) approaches, which do not require a new risk assessment to make such decisions. This is where there are SOPs, policies or well understood requirements in place which determine what decisions must be made.  Here, rules (or limits) may be in place which govern such decisions; these may be based on a previously obtained understanding of the relevant risks and they usually lead to predetermined actions or expected outcomes.”   </a:t>
            </a:r>
          </a:p>
          <a:p>
            <a:pPr marL="0" lvl="0" indent="0">
              <a:buNone/>
            </a:pPr>
            <a:r>
              <a:rPr lang="en-GB" sz="1800" dirty="0">
                <a:solidFill>
                  <a:srgbClr val="0093D0"/>
                </a:solidFill>
                <a:ea typeface="+mj-ea"/>
                <a:cs typeface="+mj-cs"/>
              </a:rPr>
              <a:t>The following slides show four examples of decisions that might be made using such rule-based (or standardised) approaches.</a:t>
            </a:r>
          </a:p>
        </p:txBody>
      </p:sp>
    </p:spTree>
    <p:extLst>
      <p:ext uri="{BB962C8B-B14F-4D97-AF65-F5344CB8AC3E}">
        <p14:creationId xmlns:p14="http://schemas.microsoft.com/office/powerpoint/2010/main" val="5003181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4592" y="441243"/>
            <a:ext cx="6382444" cy="768085"/>
          </a:xfrm>
        </p:spPr>
        <p:txBody>
          <a:bodyPr/>
          <a:lstStyle/>
          <a:p>
            <a:pPr algn="l"/>
            <a:r>
              <a:rPr lang="en-US" sz="2500" dirty="0"/>
              <a:t>Rule-based Decision-making</a:t>
            </a:r>
            <a:br>
              <a:rPr lang="en-US" sz="2500" dirty="0"/>
            </a:br>
            <a:r>
              <a:rPr lang="en-US" sz="2300" dirty="0">
                <a:solidFill>
                  <a:srgbClr val="FF0000"/>
                </a:solidFill>
              </a:rPr>
              <a:t>Example 1: </a:t>
            </a:r>
            <a:r>
              <a:rPr lang="en-GB" sz="2300" dirty="0">
                <a:solidFill>
                  <a:srgbClr val="FF0000"/>
                </a:solidFill>
              </a:rPr>
              <a:t>Pre-defined Risk-based Decisions in Change Control SOPs</a:t>
            </a:r>
            <a:endParaRPr lang="en-US" sz="2300" dirty="0">
              <a:solidFill>
                <a:srgbClr val="FF0000"/>
              </a:solidFill>
            </a:endParaRPr>
          </a:p>
        </p:txBody>
      </p:sp>
      <p:sp>
        <p:nvSpPr>
          <p:cNvPr id="3" name="Inhaltsplatzhalter 2"/>
          <p:cNvSpPr>
            <a:spLocks noGrp="1"/>
          </p:cNvSpPr>
          <p:nvPr>
            <p:ph idx="1"/>
          </p:nvPr>
        </p:nvSpPr>
        <p:spPr>
          <a:xfrm>
            <a:off x="268288" y="1512168"/>
            <a:ext cx="9118748" cy="5529808"/>
          </a:xfrm>
        </p:spPr>
        <p:txBody>
          <a:bodyPr/>
          <a:lstStyle/>
          <a:p>
            <a:pPr marL="0" indent="0">
              <a:buNone/>
            </a:pPr>
            <a:r>
              <a:rPr lang="en-GB" sz="1800" dirty="0">
                <a:solidFill>
                  <a:srgbClr val="0093D0"/>
                </a:solidFill>
                <a:ea typeface="+mj-ea"/>
                <a:cs typeface="+mj-cs"/>
              </a:rPr>
              <a:t>Decision to be made:</a:t>
            </a:r>
            <a:r>
              <a:rPr lang="en-GB" sz="1800" dirty="0"/>
              <a:t> Whether or not a highly formal risk assessment process is initiated for a proposed change</a:t>
            </a:r>
            <a:endParaRPr lang="da-DK" sz="1800" dirty="0"/>
          </a:p>
          <a:p>
            <a:pPr marL="487680" indent="-487680" algn="just"/>
            <a:r>
              <a:rPr lang="en-US" sz="1800" b="0" dirty="0"/>
              <a:t>A Change Control SOP can contain pre-determined risk-based decisions relative to the knowledge and understanding of risk associated with any change.</a:t>
            </a:r>
          </a:p>
          <a:p>
            <a:pPr marL="487680" indent="-487680" algn="just"/>
            <a:r>
              <a:rPr lang="en-US" sz="1800" b="0" dirty="0"/>
              <a:t>The pre-determined decision outcomes in the SOP (i.e., rules) are built on an understanding of the risks associated with any change.  </a:t>
            </a:r>
          </a:p>
          <a:p>
            <a:pPr marL="487680" indent="-487680" algn="just"/>
            <a:r>
              <a:rPr lang="en-US" sz="1800" b="0" dirty="0"/>
              <a:t>The ‘rules’ within the SOP are re-evaluated based on new knowledge gained and personnel are trained to effectively execute all aspects of the process.</a:t>
            </a:r>
          </a:p>
          <a:p>
            <a:pPr marL="487680" indent="-487680" algn="just"/>
            <a:r>
              <a:rPr lang="en-US" sz="1800" b="0" dirty="0"/>
              <a:t>The decision is made based on existing knowledge of the risk scenarios associated with the change being evaluated</a:t>
            </a:r>
          </a:p>
          <a:p>
            <a:pPr marL="487680" indent="-487680" algn="just"/>
            <a:r>
              <a:rPr lang="en-US" sz="1800" b="0" dirty="0"/>
              <a:t>Once the rule-based decision is made as per the Change Control SOP, the subsequent risk assessment may be highly formalized or much simpler</a:t>
            </a:r>
          </a:p>
          <a:p>
            <a:pPr marL="792480" lvl="1" indent="-487680" algn="just"/>
            <a:r>
              <a:rPr lang="en-US" sz="1700" b="0" dirty="0"/>
              <a:t>High risk changes (e.g., Major/ Critical) follow a risk-based process with a higher level of formality, where risks related to the change are assessed either inside the change or in separate documents</a:t>
            </a:r>
          </a:p>
          <a:p>
            <a:pPr marL="792480" lvl="1" indent="-487680" algn="just"/>
            <a:r>
              <a:rPr lang="en-US" sz="1700" b="0" dirty="0"/>
              <a:t>Lower risk changes (e.g., Minor) follow a risk-based process with a lower level of formality; and could be documented justification for the change.</a:t>
            </a:r>
          </a:p>
        </p:txBody>
      </p:sp>
    </p:spTree>
    <p:extLst>
      <p:ext uri="{BB962C8B-B14F-4D97-AF65-F5344CB8AC3E}">
        <p14:creationId xmlns:p14="http://schemas.microsoft.com/office/powerpoint/2010/main" val="37177838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76300" y="1353344"/>
            <a:ext cx="8938728" cy="3384376"/>
          </a:xfrm>
        </p:spPr>
        <p:txBody>
          <a:bodyPr/>
          <a:lstStyle/>
          <a:p>
            <a:pPr marL="0" indent="0">
              <a:buNone/>
            </a:pPr>
            <a:r>
              <a:rPr lang="en-GB" sz="1800" dirty="0"/>
              <a:t>This concerns decisions in relation to Starting Material Risk Assessments pertaining to </a:t>
            </a:r>
            <a:r>
              <a:rPr lang="en-GB" sz="1800" u="sng" dirty="0"/>
              <a:t>Melamine</a:t>
            </a:r>
            <a:r>
              <a:rPr lang="en-GB" sz="1800" dirty="0"/>
              <a:t> Contamination Risks.</a:t>
            </a:r>
            <a:endParaRPr lang="en-IE" sz="1800" dirty="0"/>
          </a:p>
          <a:p>
            <a:pPr marL="487680" lvl="0" indent="-487680"/>
            <a:endParaRPr lang="en-US" sz="800" b="0" dirty="0"/>
          </a:p>
          <a:p>
            <a:pPr marL="0" lvl="0" indent="0">
              <a:buNone/>
            </a:pPr>
            <a:r>
              <a:rPr lang="en-US" sz="1800" dirty="0">
                <a:solidFill>
                  <a:srgbClr val="0093D0"/>
                </a:solidFill>
                <a:ea typeface="+mj-ea"/>
                <a:cs typeface="+mj-cs"/>
              </a:rPr>
              <a:t>Decision to be made:  </a:t>
            </a:r>
            <a:r>
              <a:rPr lang="en-US" sz="1800" dirty="0"/>
              <a:t>What kind of risk assessment to perform?</a:t>
            </a:r>
          </a:p>
          <a:p>
            <a:pPr marL="487680" lvl="0" indent="-487680"/>
            <a:r>
              <a:rPr lang="en-US" sz="1800" b="0" dirty="0"/>
              <a:t>Melamine contamination of pharmaceutical products has resulted in significant patient harm in the past.</a:t>
            </a:r>
            <a:endParaRPr lang="en-IE" sz="1800" b="0" strike="sngStrike" dirty="0">
              <a:highlight>
                <a:srgbClr val="FFFF00"/>
              </a:highlight>
            </a:endParaRPr>
          </a:p>
          <a:p>
            <a:pPr marL="487680" lvl="0" indent="-487680"/>
            <a:r>
              <a:rPr lang="en-US" sz="1800" b="0" dirty="0"/>
              <a:t>Regulatory authorities have published guidance on the requirements and recommendations for melamine risk assessments.</a:t>
            </a:r>
          </a:p>
          <a:p>
            <a:pPr marL="487680" lvl="0" indent="-487680"/>
            <a:r>
              <a:rPr lang="en-US" sz="1800" b="0" dirty="0"/>
              <a:t>For each new starting material which has the potential for melamine contamination, the format of the risk assessments is pre-defined and </a:t>
            </a:r>
            <a:r>
              <a:rPr lang="en-US" sz="1800" b="0" dirty="0" err="1"/>
              <a:t>proceduralized</a:t>
            </a:r>
            <a:r>
              <a:rPr lang="en-US" sz="1800" b="0" dirty="0"/>
              <a:t>. </a:t>
            </a:r>
          </a:p>
          <a:p>
            <a:pPr marL="0" indent="0">
              <a:buNone/>
            </a:pPr>
            <a:endParaRPr lang="en-US" sz="1800" b="0" i="1" dirty="0"/>
          </a:p>
        </p:txBody>
      </p:sp>
      <p:sp>
        <p:nvSpPr>
          <p:cNvPr id="6" name="Titel 1">
            <a:extLst>
              <a:ext uri="{FF2B5EF4-FFF2-40B4-BE49-F238E27FC236}">
                <a16:creationId xmlns:a16="http://schemas.microsoft.com/office/drawing/2014/main" id="{468F2619-2231-2F36-8B87-57DEDA5CBF6B}"/>
              </a:ext>
            </a:extLst>
          </p:cNvPr>
          <p:cNvSpPr>
            <a:spLocks noGrp="1"/>
          </p:cNvSpPr>
          <p:nvPr>
            <p:ph type="title"/>
          </p:nvPr>
        </p:nvSpPr>
        <p:spPr>
          <a:xfrm>
            <a:off x="3030860" y="345232"/>
            <a:ext cx="6382444" cy="768085"/>
          </a:xfrm>
        </p:spPr>
        <p:txBody>
          <a:bodyPr/>
          <a:lstStyle/>
          <a:p>
            <a:pPr algn="l"/>
            <a:r>
              <a:rPr lang="en-US" sz="2500" dirty="0"/>
              <a:t>Rule-based Decision-making</a:t>
            </a:r>
            <a:br>
              <a:rPr lang="en-US" sz="2500" dirty="0"/>
            </a:br>
            <a:r>
              <a:rPr lang="en-US" sz="2500" dirty="0">
                <a:solidFill>
                  <a:srgbClr val="FF0000"/>
                </a:solidFill>
              </a:rPr>
              <a:t>Example 2: </a:t>
            </a:r>
            <a:r>
              <a:rPr lang="en-GB" sz="2500" dirty="0">
                <a:solidFill>
                  <a:srgbClr val="FF0000"/>
                </a:solidFill>
              </a:rPr>
              <a:t>Melamine Contamination Risks</a:t>
            </a:r>
            <a:endParaRPr lang="en-US" sz="2500" dirty="0">
              <a:solidFill>
                <a:srgbClr val="FF0000"/>
              </a:solidFill>
            </a:endParaRPr>
          </a:p>
        </p:txBody>
      </p:sp>
    </p:spTree>
    <p:extLst>
      <p:ext uri="{BB962C8B-B14F-4D97-AF65-F5344CB8AC3E}">
        <p14:creationId xmlns:p14="http://schemas.microsoft.com/office/powerpoint/2010/main" val="683166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5375C64F-E808-8B3A-693D-00BDCE0A9DB3}"/>
              </a:ext>
            </a:extLst>
          </p:cNvPr>
          <p:cNvSpPr>
            <a:spLocks noGrp="1"/>
          </p:cNvSpPr>
          <p:nvPr>
            <p:ph idx="1"/>
          </p:nvPr>
        </p:nvSpPr>
        <p:spPr>
          <a:xfrm>
            <a:off x="340296" y="1317030"/>
            <a:ext cx="9073008" cy="4764062"/>
          </a:xfrm>
        </p:spPr>
        <p:txBody>
          <a:bodyPr/>
          <a:lstStyle/>
          <a:p>
            <a:pPr marL="0" indent="0">
              <a:buNone/>
            </a:pPr>
            <a:r>
              <a:rPr lang="en-US" sz="1800" dirty="0">
                <a:solidFill>
                  <a:srgbClr val="0093D0"/>
                </a:solidFill>
                <a:ea typeface="+mj-ea"/>
                <a:cs typeface="+mj-cs"/>
              </a:rPr>
              <a:t>Decision to be made: </a:t>
            </a:r>
            <a:r>
              <a:rPr lang="en-US" sz="1800" dirty="0">
                <a:cs typeface="Arial"/>
              </a:rPr>
              <a:t>Choosing an appropriate approach for the qualification of a Working Cell Bank (WCB), based on the changes introduced to the WCB generation process.</a:t>
            </a:r>
            <a:endParaRPr lang="en-US" sz="1800" dirty="0"/>
          </a:p>
          <a:p>
            <a:pPr algn="just">
              <a:buFont typeface="Wingdings"/>
              <a:buChar char="Ø"/>
            </a:pPr>
            <a:r>
              <a:rPr lang="en-US" sz="1800" b="0" dirty="0">
                <a:cs typeface="Arial"/>
              </a:rPr>
              <a:t>Changes which may be introduced into a WCB generation process pose different risks and can affect the extent of qualification that is required.</a:t>
            </a:r>
            <a:endParaRPr lang="en-US" sz="1800" dirty="0"/>
          </a:p>
          <a:p>
            <a:pPr algn="just">
              <a:buFont typeface="Wingdings"/>
              <a:buChar char="Ø"/>
            </a:pPr>
            <a:r>
              <a:rPr lang="en-US" sz="1800" b="0" dirty="0">
                <a:cs typeface="Arial"/>
              </a:rPr>
              <a:t>An overall risk assessment was performed based on the type and extent of possible changes, in order to classify those changes according to their potential impact on the WCB, and to generate standardized rules which can be used by companies to design their qualification activities.</a:t>
            </a:r>
            <a:endParaRPr lang="en-US" sz="1800" dirty="0"/>
          </a:p>
          <a:p>
            <a:pPr algn="just">
              <a:buFont typeface="Wingdings"/>
              <a:buChar char="Ø"/>
            </a:pPr>
            <a:r>
              <a:rPr lang="en-US" sz="1800" b="0" dirty="0">
                <a:cs typeface="Arial"/>
              </a:rPr>
              <a:t>The decisions regarding the qualification approach to use are rule-based –they are made according to the risk classification diagram shown on the next slide.</a:t>
            </a:r>
          </a:p>
          <a:p>
            <a:pPr algn="just">
              <a:buFont typeface="Wingdings"/>
              <a:buChar char="Ø"/>
            </a:pPr>
            <a:r>
              <a:rPr lang="en-US" sz="1800" dirty="0">
                <a:cs typeface="Arial"/>
              </a:rPr>
              <a:t>Note: </a:t>
            </a:r>
            <a:r>
              <a:rPr lang="en-US" sz="1800" b="0" dirty="0">
                <a:cs typeface="Arial"/>
              </a:rPr>
              <a:t>Follow up risk-based decisions may be made using different decision-making approaches.</a:t>
            </a:r>
            <a:endParaRPr lang="en-US" sz="1800" dirty="0"/>
          </a:p>
          <a:p>
            <a:pPr>
              <a:buFont typeface="Wingdings"/>
              <a:buChar char="Ø"/>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5" name="Titel 1">
            <a:extLst>
              <a:ext uri="{FF2B5EF4-FFF2-40B4-BE49-F238E27FC236}">
                <a16:creationId xmlns:a16="http://schemas.microsoft.com/office/drawing/2014/main" id="{CC73BBAB-778D-D5E4-0BA8-FEE12386D2D1}"/>
              </a:ext>
            </a:extLst>
          </p:cNvPr>
          <p:cNvSpPr>
            <a:spLocks noGrp="1"/>
          </p:cNvSpPr>
          <p:nvPr>
            <p:ph type="title"/>
          </p:nvPr>
        </p:nvSpPr>
        <p:spPr>
          <a:xfrm>
            <a:off x="3004592" y="345232"/>
            <a:ext cx="6382444" cy="768085"/>
          </a:xfrm>
        </p:spPr>
        <p:txBody>
          <a:bodyPr/>
          <a:lstStyle/>
          <a:p>
            <a:pPr algn="l"/>
            <a:r>
              <a:rPr lang="en-US" sz="2500" dirty="0"/>
              <a:t>Rule-based Decision-making</a:t>
            </a:r>
            <a:br>
              <a:rPr lang="en-US" sz="2500" dirty="0"/>
            </a:br>
            <a:r>
              <a:rPr lang="en-US" sz="2500" dirty="0">
                <a:solidFill>
                  <a:srgbClr val="FF0000"/>
                </a:solidFill>
              </a:rPr>
              <a:t>Example 3: </a:t>
            </a:r>
            <a:r>
              <a:rPr lang="en-GB" sz="2500" dirty="0">
                <a:solidFill>
                  <a:srgbClr val="FF0000"/>
                </a:solidFill>
              </a:rPr>
              <a:t>Working Cell Bank Qualification</a:t>
            </a:r>
            <a:endParaRPr lang="en-US" sz="2500" dirty="0">
              <a:solidFill>
                <a:srgbClr val="FF0000"/>
              </a:solidFill>
            </a:endParaRPr>
          </a:p>
        </p:txBody>
      </p:sp>
      <p:sp>
        <p:nvSpPr>
          <p:cNvPr id="3" name="TextBox 2">
            <a:extLst>
              <a:ext uri="{FF2B5EF4-FFF2-40B4-BE49-F238E27FC236}">
                <a16:creationId xmlns:a16="http://schemas.microsoft.com/office/drawing/2014/main" id="{B4718743-49DF-1FB1-0D55-29B37E9013DC}"/>
              </a:ext>
            </a:extLst>
          </p:cNvPr>
          <p:cNvSpPr txBox="1"/>
          <p:nvPr/>
        </p:nvSpPr>
        <p:spPr bwMode="auto">
          <a:xfrm>
            <a:off x="340296" y="6081092"/>
            <a:ext cx="9046740" cy="1055118"/>
          </a:xfrm>
          <a:prstGeom prst="rect">
            <a:avLst/>
          </a:prstGeom>
          <a:noFill/>
          <a:ln w="9525">
            <a:noFill/>
            <a:round/>
            <a:headEnd/>
            <a:tailEnd/>
          </a:ln>
        </p:spPr>
        <p:txBody>
          <a:bodyPr wrap="square" lIns="90000" tIns="92880" rIns="90000" bIns="45000" rtlCol="0">
            <a:spAutoFit/>
          </a:bodyPr>
          <a:lstStyle/>
          <a:p>
            <a:r>
              <a:rPr lang="en-IE" sz="1600" b="0" i="1" dirty="0">
                <a:solidFill>
                  <a:schemeClr val="tx1"/>
                </a:solidFill>
                <a:effectLst/>
                <a:latin typeface="Calibri" panose="020F0502020204030204" pitchFamily="34" charset="0"/>
                <a:ea typeface="Calibri" panose="020F0502020204030204" pitchFamily="34" charset="0"/>
              </a:rPr>
              <a:t>Note: This example and the next slide are based on the following paper from </a:t>
            </a:r>
            <a:r>
              <a:rPr lang="en-IE" sz="1600" b="0" i="1" dirty="0" err="1">
                <a:solidFill>
                  <a:schemeClr val="tx1"/>
                </a:solidFill>
                <a:effectLst/>
                <a:latin typeface="Calibri" panose="020F0502020204030204" pitchFamily="34" charset="0"/>
                <a:ea typeface="Calibri" panose="020F0502020204030204" pitchFamily="34" charset="0"/>
              </a:rPr>
              <a:t>BioPhorum</a:t>
            </a:r>
            <a:r>
              <a:rPr lang="en-IE" sz="1600" b="0" i="1" dirty="0">
                <a:solidFill>
                  <a:schemeClr val="tx1"/>
                </a:solidFill>
                <a:effectLst/>
                <a:latin typeface="Calibri" panose="020F0502020204030204" pitchFamily="34" charset="0"/>
                <a:ea typeface="Calibri" panose="020F0502020204030204" pitchFamily="34" charset="0"/>
              </a:rPr>
              <a:t>: ‘A risk-based scientific approach to qualify replenishment working cell banks, an industry view’, November 2021, by J. Brunelle, N. Moore, J. </a:t>
            </a:r>
            <a:r>
              <a:rPr lang="en-IE" sz="1600" b="0" i="1" dirty="0" err="1">
                <a:solidFill>
                  <a:schemeClr val="tx1"/>
                </a:solidFill>
                <a:effectLst/>
                <a:latin typeface="Calibri" panose="020F0502020204030204" pitchFamily="34" charset="0"/>
                <a:ea typeface="Calibri" panose="020F0502020204030204" pitchFamily="34" charset="0"/>
              </a:rPr>
              <a:t>Giulianotti</a:t>
            </a:r>
            <a:r>
              <a:rPr lang="en-IE" sz="1600" b="0" i="1" dirty="0">
                <a:solidFill>
                  <a:schemeClr val="tx1"/>
                </a:solidFill>
                <a:effectLst/>
                <a:latin typeface="Calibri" panose="020F0502020204030204" pitchFamily="34" charset="0"/>
                <a:ea typeface="Calibri" panose="020F0502020204030204" pitchFamily="34" charset="0"/>
              </a:rPr>
              <a:t>, J. Xu, M. </a:t>
            </a:r>
            <a:r>
              <a:rPr lang="en-IE" sz="1600" b="0" i="1" dirty="0" err="1">
                <a:solidFill>
                  <a:schemeClr val="tx1"/>
                </a:solidFill>
                <a:effectLst/>
                <a:latin typeface="Calibri" panose="020F0502020204030204" pitchFamily="34" charset="0"/>
                <a:ea typeface="Calibri" panose="020F0502020204030204" pitchFamily="34" charset="0"/>
              </a:rPr>
              <a:t>Zaiko</a:t>
            </a:r>
            <a:r>
              <a:rPr lang="en-IE" sz="1600" b="0" i="1" dirty="0">
                <a:solidFill>
                  <a:schemeClr val="tx1"/>
                </a:solidFill>
                <a:effectLst/>
                <a:latin typeface="Calibri" panose="020F0502020204030204" pitchFamily="34" charset="0"/>
                <a:ea typeface="Calibri" panose="020F0502020204030204" pitchFamily="34" charset="0"/>
              </a:rPr>
              <a:t>, B. Kucera, P. Pegman, S. </a:t>
            </a:r>
            <a:r>
              <a:rPr lang="en-IE" sz="1600" b="0" i="1" dirty="0" err="1">
                <a:solidFill>
                  <a:schemeClr val="tx1"/>
                </a:solidFill>
                <a:effectLst/>
                <a:latin typeface="Calibri" panose="020F0502020204030204" pitchFamily="34" charset="0"/>
                <a:ea typeface="Calibri" panose="020F0502020204030204" pitchFamily="34" charset="0"/>
              </a:rPr>
              <a:t>Loeder</a:t>
            </a:r>
            <a:r>
              <a:rPr lang="en-IE" sz="1600" b="0" i="1" dirty="0">
                <a:solidFill>
                  <a:schemeClr val="tx1"/>
                </a:solidFill>
                <a:effectLst/>
                <a:latin typeface="Calibri" panose="020F0502020204030204" pitchFamily="34" charset="0"/>
                <a:ea typeface="Calibri" panose="020F0502020204030204" pitchFamily="34" charset="0"/>
              </a:rPr>
              <a:t> and G. </a:t>
            </a:r>
            <a:r>
              <a:rPr lang="en-IE" sz="1600" b="0" i="1" dirty="0" err="1">
                <a:solidFill>
                  <a:schemeClr val="tx1"/>
                </a:solidFill>
                <a:effectLst/>
                <a:latin typeface="Calibri" panose="020F0502020204030204" pitchFamily="34" charset="0"/>
                <a:ea typeface="Calibri" panose="020F0502020204030204" pitchFamily="34" charset="0"/>
              </a:rPr>
              <a:t>Chian</a:t>
            </a:r>
            <a:r>
              <a:rPr lang="en-IE" sz="1600" b="0" i="1" dirty="0">
                <a:solidFill>
                  <a:schemeClr val="tx1"/>
                </a:solidFill>
                <a:latin typeface="Calibri" panose="020F0502020204030204" pitchFamily="34" charset="0"/>
                <a:ea typeface="Calibri" panose="020F0502020204030204" pitchFamily="34" charset="0"/>
              </a:rPr>
              <a:t>,</a:t>
            </a:r>
            <a:r>
              <a:rPr lang="en-IE" sz="1600" b="0" i="1" dirty="0">
                <a:solidFill>
                  <a:schemeClr val="tx1"/>
                </a:solidFill>
                <a:effectLst/>
                <a:latin typeface="Calibri" panose="020F0502020204030204" pitchFamily="34" charset="0"/>
                <a:ea typeface="Calibri" panose="020F0502020204030204" pitchFamily="34" charset="0"/>
              </a:rPr>
              <a:t> available from www.biophorum.com.</a:t>
            </a:r>
          </a:p>
        </p:txBody>
      </p:sp>
    </p:spTree>
    <p:extLst>
      <p:ext uri="{BB962C8B-B14F-4D97-AF65-F5344CB8AC3E}">
        <p14:creationId xmlns:p14="http://schemas.microsoft.com/office/powerpoint/2010/main" val="4374287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0D120A-F1CC-A868-44AB-7774B1FDA985}"/>
              </a:ext>
            </a:extLst>
          </p:cNvPr>
          <p:cNvPicPr>
            <a:picLocks noChangeAspect="1"/>
          </p:cNvPicPr>
          <p:nvPr/>
        </p:nvPicPr>
        <p:blipFill>
          <a:blip r:embed="rId2"/>
          <a:stretch>
            <a:fillRect/>
          </a:stretch>
        </p:blipFill>
        <p:spPr>
          <a:xfrm>
            <a:off x="916360" y="1713384"/>
            <a:ext cx="7620139" cy="5231663"/>
          </a:xfrm>
          <a:prstGeom prst="rect">
            <a:avLst/>
          </a:prstGeom>
        </p:spPr>
      </p:pic>
      <p:sp>
        <p:nvSpPr>
          <p:cNvPr id="12" name="Content Placeholder 2">
            <a:extLst>
              <a:ext uri="{FF2B5EF4-FFF2-40B4-BE49-F238E27FC236}">
                <a16:creationId xmlns:a16="http://schemas.microsoft.com/office/drawing/2014/main" id="{5375C64F-E808-8B3A-693D-00BDCE0A9DB3}"/>
              </a:ext>
            </a:extLst>
          </p:cNvPr>
          <p:cNvSpPr>
            <a:spLocks noGrp="1"/>
          </p:cNvSpPr>
          <p:nvPr>
            <p:ph idx="1"/>
          </p:nvPr>
        </p:nvSpPr>
        <p:spPr>
          <a:xfrm>
            <a:off x="340296" y="1281336"/>
            <a:ext cx="9279612" cy="263850"/>
          </a:xfrm>
        </p:spPr>
        <p:txBody>
          <a:bodyPr/>
          <a:lstStyle/>
          <a:p>
            <a:pPr marL="0" indent="0">
              <a:buNone/>
            </a:pPr>
            <a:r>
              <a:rPr lang="en-US" sz="1800" dirty="0"/>
              <a:t>A risk-based approach for the qualification of Working Cell Banks based on the     type of changes made to the WCB generation process, cont’d’</a:t>
            </a:r>
          </a:p>
        </p:txBody>
      </p:sp>
      <p:sp>
        <p:nvSpPr>
          <p:cNvPr id="7" name="Titel 1">
            <a:extLst>
              <a:ext uri="{FF2B5EF4-FFF2-40B4-BE49-F238E27FC236}">
                <a16:creationId xmlns:a16="http://schemas.microsoft.com/office/drawing/2014/main" id="{B5859D04-EF2F-8904-927E-58A192B4D66D}"/>
              </a:ext>
            </a:extLst>
          </p:cNvPr>
          <p:cNvSpPr>
            <a:spLocks noGrp="1"/>
          </p:cNvSpPr>
          <p:nvPr>
            <p:ph type="title"/>
          </p:nvPr>
        </p:nvSpPr>
        <p:spPr>
          <a:xfrm>
            <a:off x="3030860" y="345232"/>
            <a:ext cx="6382444" cy="768085"/>
          </a:xfrm>
        </p:spPr>
        <p:txBody>
          <a:bodyPr/>
          <a:lstStyle/>
          <a:p>
            <a:pPr algn="l"/>
            <a:r>
              <a:rPr lang="en-US" sz="2500" dirty="0"/>
              <a:t>Rule-based Decision-making</a:t>
            </a:r>
            <a:br>
              <a:rPr lang="en-US" sz="2500" dirty="0"/>
            </a:br>
            <a:r>
              <a:rPr lang="en-US" sz="2500" dirty="0">
                <a:solidFill>
                  <a:srgbClr val="FF0000"/>
                </a:solidFill>
              </a:rPr>
              <a:t>Example 3, cont’d</a:t>
            </a:r>
          </a:p>
        </p:txBody>
      </p:sp>
      <p:pic>
        <p:nvPicPr>
          <p:cNvPr id="8" name="Picture 7">
            <a:extLst>
              <a:ext uri="{FF2B5EF4-FFF2-40B4-BE49-F238E27FC236}">
                <a16:creationId xmlns:a16="http://schemas.microsoft.com/office/drawing/2014/main" id="{CF485367-55C3-EB8E-F1ED-7BA12EE87D02}"/>
              </a:ext>
            </a:extLst>
          </p:cNvPr>
          <p:cNvPicPr>
            <a:picLocks noChangeAspect="1"/>
          </p:cNvPicPr>
          <p:nvPr/>
        </p:nvPicPr>
        <p:blipFill>
          <a:blip r:embed="rId3"/>
          <a:stretch>
            <a:fillRect/>
          </a:stretch>
        </p:blipFill>
        <p:spPr>
          <a:xfrm>
            <a:off x="1953968" y="6932270"/>
            <a:ext cx="5953125" cy="361950"/>
          </a:xfrm>
          <a:prstGeom prst="rect">
            <a:avLst/>
          </a:prstGeom>
        </p:spPr>
      </p:pic>
    </p:spTree>
    <p:extLst>
      <p:ext uri="{BB962C8B-B14F-4D97-AF65-F5344CB8AC3E}">
        <p14:creationId xmlns:p14="http://schemas.microsoft.com/office/powerpoint/2010/main" val="3978503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781415"/>
            <a:ext cx="6984776" cy="876185"/>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4400" dirty="0">
                <a:solidFill>
                  <a:srgbClr val="0093D0"/>
                </a:solidFill>
                <a:latin typeface="Candara" pitchFamily="32" charset="0"/>
              </a:rPr>
              <a:t>Background and Guidance</a:t>
            </a:r>
          </a:p>
        </p:txBody>
      </p:sp>
    </p:spTree>
    <p:extLst>
      <p:ext uri="{BB962C8B-B14F-4D97-AF65-F5344CB8AC3E}">
        <p14:creationId xmlns:p14="http://schemas.microsoft.com/office/powerpoint/2010/main" val="2298050877"/>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5375C64F-E808-8B3A-693D-00BDCE0A9DB3}"/>
              </a:ext>
            </a:extLst>
          </p:cNvPr>
          <p:cNvSpPr>
            <a:spLocks noGrp="1"/>
          </p:cNvSpPr>
          <p:nvPr>
            <p:ph idx="1"/>
          </p:nvPr>
        </p:nvSpPr>
        <p:spPr>
          <a:xfrm>
            <a:off x="304291" y="1353344"/>
            <a:ext cx="9145017" cy="4295700"/>
          </a:xfrm>
        </p:spPr>
        <p:txBody>
          <a:bodyPr/>
          <a:lstStyle/>
          <a:p>
            <a:pPr marL="0" indent="0">
              <a:buNone/>
            </a:pPr>
            <a:r>
              <a:rPr lang="en-US" sz="1800" dirty="0">
                <a:solidFill>
                  <a:srgbClr val="0093D0"/>
                </a:solidFill>
                <a:ea typeface="+mj-ea"/>
                <a:cs typeface="+mj-cs"/>
              </a:rPr>
              <a:t>Decision to be made: </a:t>
            </a:r>
            <a:r>
              <a:rPr lang="en-US" sz="1800" dirty="0">
                <a:solidFill>
                  <a:srgbClr val="FF0000"/>
                </a:solidFill>
                <a:cs typeface="Arial"/>
              </a:rPr>
              <a:t> </a:t>
            </a:r>
            <a:r>
              <a:rPr lang="en-US" sz="1800" dirty="0">
                <a:cs typeface="Arial"/>
              </a:rPr>
              <a:t>How to categorize complaints and the subsequent steps taken related to the investigation. </a:t>
            </a:r>
            <a:endParaRPr lang="en-US" sz="1800" strike="sngStrike" dirty="0"/>
          </a:p>
          <a:p>
            <a:pPr>
              <a:buFont typeface="Wingdings"/>
              <a:buChar char="Ø"/>
            </a:pPr>
            <a:r>
              <a:rPr lang="en-US" sz="1800" b="0" dirty="0">
                <a:cs typeface="Arial"/>
              </a:rPr>
              <a:t>A company categorizes complaints received for its products according to a standardized process. </a:t>
            </a:r>
          </a:p>
          <a:p>
            <a:pPr>
              <a:buFont typeface="Wingdings"/>
              <a:buChar char="Ø"/>
            </a:pPr>
            <a:r>
              <a:rPr lang="en-US" sz="1800" b="0" dirty="0">
                <a:cs typeface="Arial"/>
              </a:rPr>
              <a:t>The impact of each complaint is pre-defined, in line with the category that is assigned to the complaint.</a:t>
            </a:r>
          </a:p>
          <a:p>
            <a:pPr>
              <a:buFont typeface="Wingdings"/>
              <a:buChar char="Ø"/>
            </a:pPr>
            <a:r>
              <a:rPr lang="en-US" sz="1800" b="0" dirty="0">
                <a:cs typeface="Arial"/>
              </a:rPr>
              <a:t>For example: </a:t>
            </a:r>
          </a:p>
          <a:p>
            <a:pPr marL="718820" lvl="1">
              <a:buFont typeface="Wingdings"/>
              <a:buChar char="Ø"/>
            </a:pPr>
            <a:r>
              <a:rPr lang="en-US" sz="1800" b="0" dirty="0">
                <a:cs typeface="Arial"/>
              </a:rPr>
              <a:t>All complaints received stating that a patient has passed away are categorized as “Death”. </a:t>
            </a:r>
          </a:p>
          <a:p>
            <a:pPr marL="718820" lvl="1">
              <a:buFont typeface="Wingdings"/>
              <a:buChar char="Ø"/>
            </a:pPr>
            <a:r>
              <a:rPr lang="en-US" sz="1800" b="0" dirty="0">
                <a:cs typeface="Arial"/>
              </a:rPr>
              <a:t>The standardized process that is in place </a:t>
            </a:r>
            <a:r>
              <a:rPr lang="en-US" sz="1800" dirty="0">
                <a:cs typeface="Arial"/>
              </a:rPr>
              <a:t>requires </a:t>
            </a:r>
            <a:r>
              <a:rPr lang="en-US" sz="1800" b="0" dirty="0">
                <a:cs typeface="Arial"/>
              </a:rPr>
              <a:t>all ‘Death’ complaints to be assigned a “Critical” impact rating. </a:t>
            </a:r>
          </a:p>
          <a:p>
            <a:pPr marL="718820" lvl="1">
              <a:buFont typeface="Wingdings"/>
              <a:buChar char="Ø"/>
            </a:pPr>
            <a:r>
              <a:rPr lang="en-US" sz="1800" dirty="0">
                <a:cs typeface="Arial"/>
              </a:rPr>
              <a:t>This impact rating then determines the type, extent, and speed of the investigation that is performed for the complaint.</a:t>
            </a:r>
            <a:endParaRPr lang="en-US" sz="1800" b="0" dirty="0">
              <a:cs typeface="Arial"/>
            </a:endParaRPr>
          </a:p>
          <a:p>
            <a:pPr>
              <a:buFont typeface="Wingdings"/>
              <a:buChar char="Ø"/>
            </a:pPr>
            <a:r>
              <a:rPr lang="en-US" sz="1800" b="0" dirty="0"/>
              <a:t>With this rule-based approach, risk-based decision-making (i.e., regarding complaint impact ratings) is performed consistently, and staff do not need to risk-assess the complaints themselves</a:t>
            </a:r>
            <a:r>
              <a:rPr lang="en-US" sz="1800" b="0" dirty="0">
                <a:cs typeface="Arial"/>
              </a:rPr>
              <a:t>.</a:t>
            </a:r>
            <a:endParaRPr lang="en-US" sz="1800" dirty="0"/>
          </a:p>
        </p:txBody>
      </p:sp>
      <p:sp>
        <p:nvSpPr>
          <p:cNvPr id="5" name="Titel 1">
            <a:extLst>
              <a:ext uri="{FF2B5EF4-FFF2-40B4-BE49-F238E27FC236}">
                <a16:creationId xmlns:a16="http://schemas.microsoft.com/office/drawing/2014/main" id="{1DBFFCE0-84FB-06B3-C294-07FFC915D959}"/>
              </a:ext>
            </a:extLst>
          </p:cNvPr>
          <p:cNvSpPr>
            <a:spLocks noGrp="1"/>
          </p:cNvSpPr>
          <p:nvPr>
            <p:ph type="title"/>
          </p:nvPr>
        </p:nvSpPr>
        <p:spPr>
          <a:xfrm>
            <a:off x="3030860" y="345232"/>
            <a:ext cx="6382444" cy="768085"/>
          </a:xfrm>
        </p:spPr>
        <p:txBody>
          <a:bodyPr/>
          <a:lstStyle/>
          <a:p>
            <a:pPr algn="l"/>
            <a:r>
              <a:rPr lang="en-US" sz="2500" dirty="0"/>
              <a:t>Rule-based Decision-making</a:t>
            </a:r>
            <a:br>
              <a:rPr lang="en-US" sz="2500" dirty="0"/>
            </a:br>
            <a:r>
              <a:rPr lang="en-US" sz="2500" dirty="0">
                <a:solidFill>
                  <a:srgbClr val="FF0000"/>
                </a:solidFill>
              </a:rPr>
              <a:t>Example 4: </a:t>
            </a:r>
            <a:r>
              <a:rPr lang="en-GB" sz="2500" dirty="0">
                <a:solidFill>
                  <a:srgbClr val="FF0000"/>
                </a:solidFill>
              </a:rPr>
              <a:t>Complaint Impact Ratings</a:t>
            </a:r>
            <a:endParaRPr lang="en-US" sz="2500" dirty="0">
              <a:solidFill>
                <a:srgbClr val="FF0000"/>
              </a:solidFill>
            </a:endParaRPr>
          </a:p>
        </p:txBody>
      </p:sp>
    </p:spTree>
    <p:extLst>
      <p:ext uri="{BB962C8B-B14F-4D97-AF65-F5344CB8AC3E}">
        <p14:creationId xmlns:p14="http://schemas.microsoft.com/office/powerpoint/2010/main" val="25884544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543C-9268-4477-A699-B76A101F5277}"/>
              </a:ext>
            </a:extLst>
          </p:cNvPr>
          <p:cNvSpPr>
            <a:spLocks noGrp="1"/>
          </p:cNvSpPr>
          <p:nvPr>
            <p:ph type="title"/>
          </p:nvPr>
        </p:nvSpPr>
        <p:spPr>
          <a:xfrm>
            <a:off x="3048140" y="563956"/>
            <a:ext cx="6984776" cy="790575"/>
          </a:xfrm>
        </p:spPr>
        <p:txBody>
          <a:bodyPr/>
          <a:lstStyle/>
          <a:p>
            <a:r>
              <a:rPr lang="da-DK" sz="2500" dirty="0">
                <a:solidFill>
                  <a:srgbClr val="FF0000"/>
                </a:solidFill>
              </a:rPr>
              <a:t>Case Study: </a:t>
            </a:r>
            <a:r>
              <a:rPr lang="da-DK" sz="2500" dirty="0"/>
              <a:t>Integration of </a:t>
            </a:r>
            <a:r>
              <a:rPr lang="da-DK" sz="2500" u="sng" dirty="0"/>
              <a:t>multiple</a:t>
            </a:r>
            <a:r>
              <a:rPr lang="da-DK" sz="2500" dirty="0"/>
              <a:t> approaches             for </a:t>
            </a:r>
            <a:r>
              <a:rPr lang="en-US" sz="2500" dirty="0"/>
              <a:t>Risk-based Decision-making </a:t>
            </a:r>
            <a:br>
              <a:rPr lang="en-US" sz="2500" dirty="0"/>
            </a:br>
            <a:endParaRPr lang="en-GB" sz="2500" dirty="0">
              <a:solidFill>
                <a:srgbClr val="FF0000"/>
              </a:solidFill>
            </a:endParaRPr>
          </a:p>
        </p:txBody>
      </p:sp>
      <p:sp>
        <p:nvSpPr>
          <p:cNvPr id="3" name="Content Placeholder 2">
            <a:extLst>
              <a:ext uri="{FF2B5EF4-FFF2-40B4-BE49-F238E27FC236}">
                <a16:creationId xmlns:a16="http://schemas.microsoft.com/office/drawing/2014/main" id="{FC82C827-6409-4E7B-9426-AD4D621A5219}"/>
              </a:ext>
            </a:extLst>
          </p:cNvPr>
          <p:cNvSpPr>
            <a:spLocks noGrp="1"/>
          </p:cNvSpPr>
          <p:nvPr>
            <p:ph idx="1"/>
          </p:nvPr>
        </p:nvSpPr>
        <p:spPr>
          <a:xfrm>
            <a:off x="268288" y="1425352"/>
            <a:ext cx="9289032" cy="2748036"/>
          </a:xfrm>
        </p:spPr>
        <p:txBody>
          <a:bodyPr>
            <a:noAutofit/>
          </a:bodyPr>
          <a:lstStyle/>
          <a:p>
            <a:r>
              <a:rPr lang="en-US" sz="1800" dirty="0"/>
              <a:t>This case study concerns decisions in relation to supplier selection and management oversight activities at a pharmaceutical company.  </a:t>
            </a:r>
          </a:p>
          <a:p>
            <a:r>
              <a:rPr lang="en-US" sz="1800" b="0" dirty="0"/>
              <a:t>It illustrates how the use of more structured decision-making approaches can be     coupled with the use of rule-based and less structured approaches in order to make decisions.</a:t>
            </a:r>
          </a:p>
          <a:p>
            <a:r>
              <a:rPr lang="en-US" sz="1800" b="0" dirty="0"/>
              <a:t>There is a sequence of decision-making in this case study:</a:t>
            </a:r>
          </a:p>
          <a:p>
            <a:pPr marL="718820" lvl="1"/>
            <a:r>
              <a:rPr lang="en-US" sz="1800" dirty="0">
                <a:ea typeface="+mn-ea"/>
              </a:rPr>
              <a:t>Decision 1 - Selection of suppliers using the current supplier selection model.</a:t>
            </a:r>
          </a:p>
          <a:p>
            <a:pPr marL="718820" lvl="1"/>
            <a:r>
              <a:rPr lang="en-US" sz="1800" dirty="0">
                <a:ea typeface="+mn-ea"/>
              </a:rPr>
              <a:t>Decision 2 - What specific oversight provisions are needed for the supplier?</a:t>
            </a:r>
          </a:p>
          <a:p>
            <a:pPr marL="718820" lvl="1"/>
            <a:r>
              <a:rPr lang="en-US" sz="1800" dirty="0">
                <a:ea typeface="+mn-ea"/>
              </a:rPr>
              <a:t>Decision 3 – Modification of the model based on knowledge gained through experience</a:t>
            </a:r>
          </a:p>
          <a:p>
            <a:pPr marL="0" indent="0">
              <a:buNone/>
            </a:pPr>
            <a:endParaRPr lang="en-US" sz="1800" b="0" dirty="0"/>
          </a:p>
        </p:txBody>
      </p:sp>
      <p:sp>
        <p:nvSpPr>
          <p:cNvPr id="9" name="Rectangle: Rounded Corners 8">
            <a:extLst>
              <a:ext uri="{FF2B5EF4-FFF2-40B4-BE49-F238E27FC236}">
                <a16:creationId xmlns:a16="http://schemas.microsoft.com/office/drawing/2014/main" id="{A01DC576-D253-376A-150C-7D01B619F650}"/>
              </a:ext>
            </a:extLst>
          </p:cNvPr>
          <p:cNvSpPr/>
          <p:nvPr/>
        </p:nvSpPr>
        <p:spPr bwMode="auto">
          <a:xfrm>
            <a:off x="1276400" y="5107141"/>
            <a:ext cx="1646381" cy="85353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1300" b="1" i="0" u="none" strike="noStrike" kern="1200" cap="none" spc="0" normalizeH="0" baseline="0" noProof="0" dirty="0" err="1">
                <a:ln>
                  <a:noFill/>
                </a:ln>
                <a:solidFill>
                  <a:srgbClr val="002060"/>
                </a:solidFill>
                <a:effectLst/>
                <a:uLnTx/>
                <a:uFillTx/>
                <a:latin typeface="Arial" charset="0"/>
                <a:ea typeface="+mn-ea"/>
                <a:cs typeface="Lucida Sans Unicode" charset="0"/>
              </a:rPr>
              <a:t>Identification</a:t>
            </a:r>
            <a:r>
              <a:rPr kumimoji="0" lang="da-DK" sz="1300" b="1" i="0" u="none" strike="noStrike" kern="1200" cap="none" spc="0" normalizeH="0" baseline="0" noProof="0" dirty="0">
                <a:ln>
                  <a:noFill/>
                </a:ln>
                <a:solidFill>
                  <a:srgbClr val="002060"/>
                </a:solidFill>
                <a:effectLst/>
                <a:uLnTx/>
                <a:uFillTx/>
                <a:latin typeface="Arial" charset="0"/>
                <a:ea typeface="+mn-ea"/>
                <a:cs typeface="Lucida Sans Unicode" charset="0"/>
              </a:rPr>
              <a:t> of </a:t>
            </a:r>
            <a:r>
              <a:rPr kumimoji="0" lang="da-DK" sz="1300" b="1" i="0" u="none" strike="noStrike" kern="1200" cap="none" spc="0" normalizeH="0" baseline="0" noProof="0" dirty="0" err="1">
                <a:ln>
                  <a:noFill/>
                </a:ln>
                <a:solidFill>
                  <a:srgbClr val="002060"/>
                </a:solidFill>
                <a:effectLst/>
                <a:uLnTx/>
                <a:uFillTx/>
                <a:latin typeface="Arial" charset="0"/>
                <a:ea typeface="+mn-ea"/>
                <a:cs typeface="Lucida Sans Unicode" charset="0"/>
              </a:rPr>
              <a:t>supplier</a:t>
            </a:r>
            <a:endParaRPr kumimoji="0" lang="en-GB" sz="1300" b="1" i="0" u="none" strike="noStrike" kern="1200" cap="none" spc="0" normalizeH="0" baseline="0" noProof="0" dirty="0">
              <a:ln>
                <a:noFill/>
              </a:ln>
              <a:solidFill>
                <a:srgbClr val="002060"/>
              </a:solidFill>
              <a:effectLst/>
              <a:uLnTx/>
              <a:uFillTx/>
              <a:latin typeface="Arial" charset="0"/>
              <a:ea typeface="+mn-ea"/>
              <a:cs typeface="Lucida Sans Unicode" charset="0"/>
            </a:endParaRPr>
          </a:p>
        </p:txBody>
      </p:sp>
      <p:sp>
        <p:nvSpPr>
          <p:cNvPr id="14" name="Rectangle: Rounded Corners 13">
            <a:extLst>
              <a:ext uri="{FF2B5EF4-FFF2-40B4-BE49-F238E27FC236}">
                <a16:creationId xmlns:a16="http://schemas.microsoft.com/office/drawing/2014/main" id="{EF2ED008-6308-ECBC-B49A-1F40B16F3A4D}"/>
              </a:ext>
            </a:extLst>
          </p:cNvPr>
          <p:cNvSpPr/>
          <p:nvPr/>
        </p:nvSpPr>
        <p:spPr bwMode="auto">
          <a:xfrm>
            <a:off x="3059684" y="5107139"/>
            <a:ext cx="1646381" cy="85353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kumimoji="0" lang="da-DK" sz="1300" b="1" i="0" u="none" strike="noStrike" kern="1200" cap="none" spc="0" normalizeH="0" baseline="0" noProof="0" dirty="0">
                <a:ln>
                  <a:noFill/>
                </a:ln>
                <a:solidFill>
                  <a:srgbClr val="002060"/>
                </a:solidFill>
                <a:effectLst/>
                <a:uLnTx/>
                <a:uFillTx/>
                <a:latin typeface="Arial"/>
                <a:cs typeface="Lucida Sans Unicode"/>
              </a:rPr>
              <a:t>Supplier </a:t>
            </a:r>
            <a:r>
              <a:rPr kumimoji="0" lang="da-DK" sz="1300" b="1" i="0" u="none" strike="noStrike" kern="1200" cap="none" spc="0" normalizeH="0" baseline="0" noProof="0" dirty="0" err="1">
                <a:ln>
                  <a:noFill/>
                </a:ln>
                <a:solidFill>
                  <a:srgbClr val="002060"/>
                </a:solidFill>
                <a:effectLst/>
                <a:uLnTx/>
                <a:uFillTx/>
                <a:latin typeface="Arial"/>
                <a:cs typeface="Lucida Sans Unicode"/>
              </a:rPr>
              <a:t>assessment</a:t>
            </a:r>
            <a:r>
              <a:rPr lang="da-DK" sz="1300" dirty="0">
                <a:solidFill>
                  <a:srgbClr val="002060"/>
                </a:solidFill>
                <a:latin typeface="Arial"/>
                <a:cs typeface="Lucida Sans Unicode"/>
              </a:rPr>
              <a:t> and </a:t>
            </a:r>
            <a:r>
              <a:rPr lang="da-DK" sz="1300" dirty="0" err="1">
                <a:solidFill>
                  <a:srgbClr val="002060"/>
                </a:solidFill>
                <a:latin typeface="Arial"/>
                <a:cs typeface="Lucida Sans Unicode"/>
              </a:rPr>
              <a:t>selection</a:t>
            </a:r>
            <a:r>
              <a:rPr lang="da-DK" sz="1300" dirty="0">
                <a:solidFill>
                  <a:srgbClr val="002060"/>
                </a:solidFill>
                <a:latin typeface="Arial"/>
                <a:cs typeface="Lucida Sans Unicode"/>
              </a:rPr>
              <a:t> decision</a:t>
            </a:r>
            <a:endParaRPr kumimoji="0" lang="en-GB" sz="1300" b="1" i="0" u="none" strike="noStrike" kern="1200" cap="none" spc="0" normalizeH="0" baseline="0" noProof="0" dirty="0" err="1">
              <a:ln>
                <a:noFill/>
              </a:ln>
              <a:solidFill>
                <a:srgbClr val="002060"/>
              </a:solidFill>
              <a:effectLst/>
              <a:uLnTx/>
              <a:uFillTx/>
              <a:latin typeface="Arial" charset="0"/>
              <a:ea typeface="+mn-ea"/>
              <a:cs typeface="Lucida Sans Unicode" charset="0"/>
            </a:endParaRPr>
          </a:p>
        </p:txBody>
      </p:sp>
      <p:sp>
        <p:nvSpPr>
          <p:cNvPr id="15" name="Rectangle: Rounded Corners 14">
            <a:extLst>
              <a:ext uri="{FF2B5EF4-FFF2-40B4-BE49-F238E27FC236}">
                <a16:creationId xmlns:a16="http://schemas.microsoft.com/office/drawing/2014/main" id="{793A6C00-B634-D916-C31C-CD094AC3F307}"/>
              </a:ext>
            </a:extLst>
          </p:cNvPr>
          <p:cNvSpPr/>
          <p:nvPr/>
        </p:nvSpPr>
        <p:spPr bwMode="auto">
          <a:xfrm>
            <a:off x="4826052" y="5107139"/>
            <a:ext cx="1646381" cy="85353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1300" b="1" i="0" u="none" strike="noStrike" kern="1200" cap="none" spc="0" normalizeH="0" baseline="0" noProof="0" dirty="0">
                <a:ln>
                  <a:noFill/>
                </a:ln>
                <a:solidFill>
                  <a:srgbClr val="002060"/>
                </a:solidFill>
                <a:effectLst/>
                <a:uLnTx/>
                <a:uFillTx/>
                <a:latin typeface="Arial" charset="0"/>
                <a:ea typeface="+mn-ea"/>
                <a:cs typeface="Lucida Sans Unicode" charset="0"/>
              </a:rPr>
              <a:t>Definition of supplier oversight activities</a:t>
            </a:r>
            <a:endParaRPr kumimoji="0" lang="en-GB" sz="1300" b="1" i="0" u="none" strike="noStrike" kern="1200" cap="none" spc="0" normalizeH="0" baseline="0" noProof="0" dirty="0">
              <a:ln>
                <a:noFill/>
              </a:ln>
              <a:solidFill>
                <a:srgbClr val="002060"/>
              </a:solidFill>
              <a:effectLst/>
              <a:uLnTx/>
              <a:uFillTx/>
              <a:latin typeface="Arial" charset="0"/>
              <a:ea typeface="+mn-ea"/>
              <a:cs typeface="Lucida Sans Unicode" charset="0"/>
            </a:endParaRPr>
          </a:p>
        </p:txBody>
      </p:sp>
      <p:sp>
        <p:nvSpPr>
          <p:cNvPr id="16" name="Rectangle: Rounded Corners 15">
            <a:extLst>
              <a:ext uri="{FF2B5EF4-FFF2-40B4-BE49-F238E27FC236}">
                <a16:creationId xmlns:a16="http://schemas.microsoft.com/office/drawing/2014/main" id="{47A65D89-BECD-F955-2F7F-6BB2383C848E}"/>
              </a:ext>
            </a:extLst>
          </p:cNvPr>
          <p:cNvSpPr/>
          <p:nvPr/>
        </p:nvSpPr>
        <p:spPr bwMode="auto">
          <a:xfrm>
            <a:off x="6594262" y="5097760"/>
            <a:ext cx="1954947" cy="85353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GB" sz="1300" b="1" i="0" u="none" strike="noStrike" kern="1200" cap="none" spc="0" normalizeH="0" baseline="0" noProof="0" dirty="0">
                <a:ln>
                  <a:noFill/>
                </a:ln>
                <a:solidFill>
                  <a:srgbClr val="002060"/>
                </a:solidFill>
                <a:effectLst/>
                <a:uLnTx/>
                <a:uFillTx/>
                <a:latin typeface="Arial" charset="0"/>
                <a:ea typeface="+mn-ea"/>
                <a:cs typeface="Lucida Sans Unicode" charset="0"/>
              </a:rPr>
              <a:t>Ongoing Risk Review of model  and its outputs</a:t>
            </a:r>
          </a:p>
        </p:txBody>
      </p:sp>
      <p:cxnSp>
        <p:nvCxnSpPr>
          <p:cNvPr id="17" name="Straight Arrow Connector 16">
            <a:extLst>
              <a:ext uri="{FF2B5EF4-FFF2-40B4-BE49-F238E27FC236}">
                <a16:creationId xmlns:a16="http://schemas.microsoft.com/office/drawing/2014/main" id="{EBF0639D-7EFB-A21D-3F73-4A2A54DC56EC}"/>
              </a:ext>
            </a:extLst>
          </p:cNvPr>
          <p:cNvCxnSpPr>
            <a:cxnSpLocks/>
            <a:stCxn id="14" idx="3"/>
          </p:cNvCxnSpPr>
          <p:nvPr/>
        </p:nvCxnSpPr>
        <p:spPr bwMode="auto">
          <a:xfrm>
            <a:off x="4706065" y="5533904"/>
            <a:ext cx="136903"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C67080BB-EDDB-CA12-963B-5534DD3668CD}"/>
              </a:ext>
            </a:extLst>
          </p:cNvPr>
          <p:cNvCxnSpPr>
            <a:stCxn id="15" idx="3"/>
            <a:endCxn id="16" idx="1"/>
          </p:cNvCxnSpPr>
          <p:nvPr/>
        </p:nvCxnSpPr>
        <p:spPr bwMode="auto">
          <a:xfrm flipV="1">
            <a:off x="6472433" y="5524525"/>
            <a:ext cx="121829" cy="937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80A3322A-A27B-9F35-78E8-05F2BE96C63A}"/>
              </a:ext>
            </a:extLst>
          </p:cNvPr>
          <p:cNvCxnSpPr>
            <a:cxnSpLocks/>
          </p:cNvCxnSpPr>
          <p:nvPr/>
        </p:nvCxnSpPr>
        <p:spPr bwMode="auto">
          <a:xfrm>
            <a:off x="2939697" y="5533906"/>
            <a:ext cx="136903" cy="528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0" name="TextBox 19">
            <a:extLst>
              <a:ext uri="{FF2B5EF4-FFF2-40B4-BE49-F238E27FC236}">
                <a16:creationId xmlns:a16="http://schemas.microsoft.com/office/drawing/2014/main" id="{0581E9E0-DD6E-FABC-D97C-94FFF1229513}"/>
              </a:ext>
            </a:extLst>
          </p:cNvPr>
          <p:cNvSpPr txBox="1"/>
          <p:nvPr/>
        </p:nvSpPr>
        <p:spPr bwMode="auto">
          <a:xfrm>
            <a:off x="2212504" y="6102329"/>
            <a:ext cx="6525692" cy="363583"/>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800" b="0" i="1" dirty="0">
                <a:solidFill>
                  <a:srgbClr val="000000"/>
                </a:solidFill>
                <a:latin typeface="Arial"/>
                <a:cs typeface="Arial"/>
              </a:rPr>
              <a:t>General Flow of Supplier Management Lifecycle</a:t>
            </a:r>
            <a:endParaRPr lang="en-US" sz="1800" b="0" i="1" dirty="0">
              <a:solidFill>
                <a:srgbClr val="000000"/>
              </a:solidFill>
              <a:cs typeface="Arial"/>
            </a:endParaRPr>
          </a:p>
        </p:txBody>
      </p:sp>
    </p:spTree>
    <p:extLst>
      <p:ext uri="{BB962C8B-B14F-4D97-AF65-F5344CB8AC3E}">
        <p14:creationId xmlns:p14="http://schemas.microsoft.com/office/powerpoint/2010/main" val="41617299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82C827-6409-4E7B-9426-AD4D621A5219}"/>
              </a:ext>
            </a:extLst>
          </p:cNvPr>
          <p:cNvSpPr>
            <a:spLocks noGrp="1"/>
          </p:cNvSpPr>
          <p:nvPr>
            <p:ph idx="1"/>
          </p:nvPr>
        </p:nvSpPr>
        <p:spPr>
          <a:xfrm>
            <a:off x="268288" y="1353344"/>
            <a:ext cx="9145016" cy="3456384"/>
          </a:xfrm>
        </p:spPr>
        <p:txBody>
          <a:bodyPr>
            <a:normAutofit/>
          </a:bodyPr>
          <a:lstStyle/>
          <a:p>
            <a:pPr marL="0" indent="0">
              <a:buNone/>
            </a:pPr>
            <a:r>
              <a:rPr lang="en-US" sz="1800" dirty="0"/>
              <a:t>Decision 1: Selection of suppliers using the current model</a:t>
            </a:r>
          </a:p>
          <a:p>
            <a:r>
              <a:rPr lang="en-US" sz="1800" b="0" dirty="0"/>
              <a:t>The company used a highly structured model for the initial selection of suppliers.</a:t>
            </a:r>
          </a:p>
          <a:p>
            <a:r>
              <a:rPr lang="en-US" sz="1800" b="0" dirty="0"/>
              <a:t>The intent of the model was to prioritize the initial selection of suppliers and to create risk-based oversight plans.</a:t>
            </a:r>
          </a:p>
          <a:p>
            <a:r>
              <a:rPr lang="en-US" sz="1800" b="0" dirty="0"/>
              <a:t>To perform this initial review, information relating to the supplier was gathered through a combination of interviews/discussions, a questionnaire, and an initial audit.</a:t>
            </a:r>
            <a:endParaRPr lang="en-US" sz="1800" b="0" strike="sngStrike" dirty="0"/>
          </a:p>
          <a:p>
            <a:r>
              <a:rPr lang="en-US" sz="1800" b="0" dirty="0"/>
              <a:t>Based on the data gathered, the company assessed the supplier using the decision model shown on the </a:t>
            </a:r>
            <a:r>
              <a:rPr lang="en-US" sz="1800" b="0" i="1" dirty="0"/>
              <a:t>next slide</a:t>
            </a:r>
            <a:r>
              <a:rPr lang="en-US" sz="1800" b="0" dirty="0"/>
              <a:t>.</a:t>
            </a:r>
          </a:p>
        </p:txBody>
      </p:sp>
      <p:sp>
        <p:nvSpPr>
          <p:cNvPr id="6" name="Title 1">
            <a:extLst>
              <a:ext uri="{FF2B5EF4-FFF2-40B4-BE49-F238E27FC236}">
                <a16:creationId xmlns:a16="http://schemas.microsoft.com/office/drawing/2014/main" id="{47E6F908-6B00-9B47-E8E3-CF2633D5CA7F}"/>
              </a:ext>
            </a:extLst>
          </p:cNvPr>
          <p:cNvSpPr>
            <a:spLocks noGrp="1"/>
          </p:cNvSpPr>
          <p:nvPr>
            <p:ph type="title"/>
          </p:nvPr>
        </p:nvSpPr>
        <p:spPr>
          <a:xfrm>
            <a:off x="3027820" y="563956"/>
            <a:ext cx="6984776" cy="790575"/>
          </a:xfrm>
        </p:spPr>
        <p:txBody>
          <a:bodyPr/>
          <a:lstStyle/>
          <a:p>
            <a:r>
              <a:rPr lang="da-DK" sz="2500" dirty="0">
                <a:solidFill>
                  <a:srgbClr val="FF0000"/>
                </a:solidFill>
              </a:rPr>
              <a:t>Case Study, cont’d: </a:t>
            </a:r>
            <a:r>
              <a:rPr lang="da-DK" sz="2500" dirty="0"/>
              <a:t>Multiple approaches                  for </a:t>
            </a:r>
            <a:r>
              <a:rPr lang="en-US" sz="2500" dirty="0"/>
              <a:t>Risk-based Decision-making </a:t>
            </a:r>
            <a:br>
              <a:rPr lang="en-US" sz="2500" dirty="0"/>
            </a:br>
            <a:endParaRPr lang="en-GB" sz="2500" dirty="0">
              <a:solidFill>
                <a:srgbClr val="FF0000"/>
              </a:solidFill>
            </a:endParaRPr>
          </a:p>
        </p:txBody>
      </p:sp>
    </p:spTree>
    <p:extLst>
      <p:ext uri="{BB962C8B-B14F-4D97-AF65-F5344CB8AC3E}">
        <p14:creationId xmlns:p14="http://schemas.microsoft.com/office/powerpoint/2010/main" val="6893749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2FEF1D1-1C00-47CC-A201-64CA53159539}"/>
              </a:ext>
            </a:extLst>
          </p:cNvPr>
          <p:cNvSpPr>
            <a:spLocks noGrp="1"/>
          </p:cNvSpPr>
          <p:nvPr>
            <p:ph sz="half" idx="1"/>
          </p:nvPr>
        </p:nvSpPr>
        <p:spPr>
          <a:xfrm>
            <a:off x="256556" y="2073424"/>
            <a:ext cx="3396108" cy="4536504"/>
          </a:xfrm>
        </p:spPr>
        <p:txBody>
          <a:bodyPr/>
          <a:lstStyle/>
          <a:p>
            <a:pPr>
              <a:defRPr/>
            </a:pPr>
            <a:r>
              <a:rPr kumimoji="0" lang="en-GB" sz="1800" b="0" i="0" u="none" strike="noStrike" kern="0" cap="none" spc="0" normalizeH="0" baseline="0" noProof="0" dirty="0">
                <a:ln>
                  <a:noFill/>
                </a:ln>
                <a:solidFill>
                  <a:srgbClr val="000000"/>
                </a:solidFill>
                <a:effectLst/>
                <a:uLnTx/>
                <a:uFillTx/>
                <a:latin typeface="Arial"/>
                <a:ea typeface="+mn-ea"/>
                <a:cs typeface="Lucida Sans Unicode"/>
              </a:rPr>
              <a:t>Risk criteria used in the assessment of the potential supplier: </a:t>
            </a:r>
          </a:p>
          <a:p>
            <a:pPr lvl="1" indent="-255984">
              <a:spcBef>
                <a:spcPct val="50000"/>
              </a:spcBef>
              <a:buSzPct val="120000"/>
              <a:buFontTx/>
              <a:buChar char="•"/>
              <a:defRPr/>
            </a:pPr>
            <a:r>
              <a:rPr kumimoji="0" lang="en-GB" sz="1706" b="0" i="0" u="none" strike="noStrike" kern="0" cap="none" spc="0" normalizeH="0" baseline="0" noProof="0" dirty="0">
                <a:ln>
                  <a:noFill/>
                </a:ln>
                <a:solidFill>
                  <a:srgbClr val="000000"/>
                </a:solidFill>
                <a:effectLst/>
                <a:uLnTx/>
                <a:uFillTx/>
                <a:latin typeface="Arial"/>
                <a:ea typeface="+mn-ea"/>
                <a:cs typeface="Lucida Sans Unicode"/>
              </a:rPr>
              <a:t>Drug quality requirements</a:t>
            </a:r>
          </a:p>
          <a:p>
            <a:pPr lvl="1" indent="-255984">
              <a:spcBef>
                <a:spcPct val="50000"/>
              </a:spcBef>
              <a:buSzPct val="120000"/>
              <a:buFontTx/>
              <a:buChar char="•"/>
              <a:defRPr/>
            </a:pPr>
            <a:r>
              <a:rPr kumimoji="0" lang="en-GB" sz="1706" b="0" i="0" u="none" strike="noStrike" kern="0" cap="none" spc="0" normalizeH="0" baseline="0" noProof="0" dirty="0">
                <a:ln>
                  <a:noFill/>
                </a:ln>
                <a:solidFill>
                  <a:srgbClr val="000000"/>
                </a:solidFill>
                <a:effectLst/>
                <a:uLnTx/>
                <a:uFillTx/>
                <a:latin typeface="Arial"/>
                <a:ea typeface="+mn-ea"/>
                <a:cs typeface="Lucida Sans Unicode"/>
              </a:rPr>
              <a:t>Supplier capabilities </a:t>
            </a:r>
          </a:p>
          <a:p>
            <a:pPr lvl="1" indent="-255984">
              <a:spcBef>
                <a:spcPct val="50000"/>
              </a:spcBef>
              <a:buSzPct val="120000"/>
              <a:buFontTx/>
              <a:buChar char="•"/>
              <a:defRPr/>
            </a:pPr>
            <a:r>
              <a:rPr lang="en-GB" sz="1706" dirty="0">
                <a:solidFill>
                  <a:srgbClr val="000000"/>
                </a:solidFill>
                <a:latin typeface="Arial"/>
                <a:ea typeface="+mn-ea"/>
                <a:cs typeface="Lucida Sans Unicode"/>
              </a:rPr>
              <a:t>Prior e</a:t>
            </a:r>
            <a:r>
              <a:rPr kumimoji="0" lang="en-GB" sz="1706" b="0" i="0" u="none" strike="noStrike" kern="0" cap="none" spc="0" normalizeH="0" baseline="0" noProof="0" dirty="0" err="1">
                <a:ln>
                  <a:noFill/>
                </a:ln>
                <a:solidFill>
                  <a:srgbClr val="000000"/>
                </a:solidFill>
                <a:effectLst/>
                <a:uLnTx/>
                <a:uFillTx/>
                <a:latin typeface="Arial"/>
                <a:ea typeface="+mn-ea"/>
                <a:cs typeface="Lucida Sans Unicode"/>
              </a:rPr>
              <a:t>xperience</a:t>
            </a:r>
            <a:r>
              <a:rPr kumimoji="0" lang="en-GB" sz="1706" b="0" i="0" u="none" strike="noStrike" kern="0" cap="none" spc="0" normalizeH="0" baseline="0" noProof="0" dirty="0">
                <a:ln>
                  <a:noFill/>
                </a:ln>
                <a:solidFill>
                  <a:srgbClr val="000000"/>
                </a:solidFill>
                <a:effectLst/>
                <a:uLnTx/>
                <a:uFillTx/>
                <a:latin typeface="Arial"/>
                <a:ea typeface="+mn-ea"/>
                <a:cs typeface="Lucida Sans Unicode"/>
              </a:rPr>
              <a:t> with the technology</a:t>
            </a:r>
          </a:p>
          <a:p>
            <a:pPr lvl="1" indent="-255984">
              <a:spcBef>
                <a:spcPct val="50000"/>
              </a:spcBef>
              <a:buSzPct val="120000"/>
              <a:buFontTx/>
              <a:buChar char="•"/>
              <a:defRPr/>
            </a:pPr>
            <a:r>
              <a:rPr kumimoji="0" lang="en-GB" sz="1706" b="0" i="0" u="none" strike="noStrike" kern="0" cap="none" spc="0" normalizeH="0" baseline="0" noProof="0" dirty="0">
                <a:ln>
                  <a:noFill/>
                </a:ln>
                <a:solidFill>
                  <a:srgbClr val="000000"/>
                </a:solidFill>
                <a:effectLst/>
                <a:uLnTx/>
                <a:uFillTx/>
                <a:latin typeface="Arial"/>
                <a:ea typeface="+mn-ea"/>
                <a:cs typeface="Lucida Sans Unicode"/>
              </a:rPr>
              <a:t>Capacity</a:t>
            </a:r>
          </a:p>
          <a:p>
            <a:pPr>
              <a:defRPr/>
            </a:pPr>
            <a:r>
              <a:rPr lang="en-GB" sz="1800" b="0" dirty="0">
                <a:solidFill>
                  <a:srgbClr val="000000"/>
                </a:solidFill>
                <a:latin typeface="Arial"/>
                <a:cs typeface="Lucida Sans Unicode"/>
              </a:rPr>
              <a:t>The combination was used to calculate </a:t>
            </a:r>
            <a:r>
              <a:rPr lang="en-GB" sz="1800" b="0" dirty="0">
                <a:latin typeface="Arial"/>
                <a:cs typeface="Lucida Sans Unicode"/>
              </a:rPr>
              <a:t>an overall consolidated risk score for the supplier</a:t>
            </a:r>
          </a:p>
          <a:p>
            <a:endParaRPr lang="en-GB" dirty="0"/>
          </a:p>
        </p:txBody>
      </p:sp>
      <p:sp>
        <p:nvSpPr>
          <p:cNvPr id="27" name="Rectangle: Rounded Corners 26">
            <a:extLst>
              <a:ext uri="{FF2B5EF4-FFF2-40B4-BE49-F238E27FC236}">
                <a16:creationId xmlns:a16="http://schemas.microsoft.com/office/drawing/2014/main" id="{6E4CA1D3-D312-4331-8A34-AD867B9BF31B}"/>
              </a:ext>
            </a:extLst>
          </p:cNvPr>
          <p:cNvSpPr/>
          <p:nvPr/>
        </p:nvSpPr>
        <p:spPr bwMode="auto">
          <a:xfrm>
            <a:off x="3796680" y="3009528"/>
            <a:ext cx="1664197" cy="648072"/>
          </a:xfrm>
          <a:prstGeom prst="roundRect">
            <a:avLst>
              <a:gd name="adj" fmla="val 220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GB" sz="900" u="none" strike="noStrike" kern="1200" cap="none" spc="0" normalizeH="0" baseline="0" noProof="0" dirty="0">
                <a:ln>
                  <a:noFill/>
                </a:ln>
                <a:solidFill>
                  <a:srgbClr val="000000"/>
                </a:solidFill>
                <a:effectLst/>
                <a:uLnTx/>
                <a:uFillTx/>
                <a:latin typeface="Arial" charset="0"/>
                <a:ea typeface="+mn-ea"/>
                <a:cs typeface="Lucida Sans Unicode" charset="0"/>
              </a:rPr>
              <a:t>Drug Quality Requirements</a:t>
            </a:r>
          </a:p>
        </p:txBody>
      </p:sp>
      <p:sp>
        <p:nvSpPr>
          <p:cNvPr id="28" name="Rectangle: Rounded Corners 27">
            <a:extLst>
              <a:ext uri="{FF2B5EF4-FFF2-40B4-BE49-F238E27FC236}">
                <a16:creationId xmlns:a16="http://schemas.microsoft.com/office/drawing/2014/main" id="{587D66B4-BDCF-4C80-A518-C8BF22424F93}"/>
              </a:ext>
            </a:extLst>
          </p:cNvPr>
          <p:cNvSpPr/>
          <p:nvPr/>
        </p:nvSpPr>
        <p:spPr bwMode="auto">
          <a:xfrm>
            <a:off x="3796680" y="3831718"/>
            <a:ext cx="1664197" cy="648072"/>
          </a:xfrm>
          <a:prstGeom prst="roundRect">
            <a:avLst>
              <a:gd name="adj" fmla="val 220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900" u="none" strike="noStrike" kern="1200" cap="none" spc="0" normalizeH="0" baseline="0" noProof="0">
                <a:ln>
                  <a:noFill/>
                </a:ln>
                <a:solidFill>
                  <a:srgbClr val="000000"/>
                </a:solidFill>
                <a:effectLst/>
                <a:uLnTx/>
                <a:uFillTx/>
                <a:latin typeface="Arial" charset="0"/>
                <a:ea typeface="+mn-ea"/>
                <a:cs typeface="Lucida Sans Unicode" charset="0"/>
              </a:rPr>
              <a:t>Supplier Capabilities</a:t>
            </a:r>
            <a:endParaRPr kumimoji="0" lang="da-DK" sz="90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29" name="Rectangle: Rounded Corners 28">
            <a:extLst>
              <a:ext uri="{FF2B5EF4-FFF2-40B4-BE49-F238E27FC236}">
                <a16:creationId xmlns:a16="http://schemas.microsoft.com/office/drawing/2014/main" id="{76CDE25A-7BEF-4CE8-8A8A-14D3D59947F6}"/>
              </a:ext>
            </a:extLst>
          </p:cNvPr>
          <p:cNvSpPr/>
          <p:nvPr/>
        </p:nvSpPr>
        <p:spPr bwMode="auto">
          <a:xfrm>
            <a:off x="3796680" y="4653908"/>
            <a:ext cx="1664197" cy="648072"/>
          </a:xfrm>
          <a:prstGeom prst="roundRect">
            <a:avLst>
              <a:gd name="adj" fmla="val 220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900" u="none" strike="noStrike" kern="1200" cap="none" spc="0" normalizeH="0" baseline="0" noProof="0" dirty="0">
                <a:ln>
                  <a:noFill/>
                </a:ln>
                <a:solidFill>
                  <a:srgbClr val="000000"/>
                </a:solidFill>
                <a:effectLst/>
                <a:uLnTx/>
                <a:uFillTx/>
                <a:latin typeface="Arial" charset="0"/>
                <a:ea typeface="+mn-ea"/>
                <a:cs typeface="Lucida Sans Unicode" charset="0"/>
              </a:rPr>
              <a:t>Company Prior Experience with The Technology</a:t>
            </a:r>
          </a:p>
        </p:txBody>
      </p:sp>
      <p:sp>
        <p:nvSpPr>
          <p:cNvPr id="30" name="Rectangle: Rounded Corners 29">
            <a:extLst>
              <a:ext uri="{FF2B5EF4-FFF2-40B4-BE49-F238E27FC236}">
                <a16:creationId xmlns:a16="http://schemas.microsoft.com/office/drawing/2014/main" id="{D9225FE2-9DA1-4A88-83F5-2E9A914F22BF}"/>
              </a:ext>
            </a:extLst>
          </p:cNvPr>
          <p:cNvSpPr/>
          <p:nvPr/>
        </p:nvSpPr>
        <p:spPr bwMode="auto">
          <a:xfrm>
            <a:off x="3796680" y="5476098"/>
            <a:ext cx="1664197" cy="648072"/>
          </a:xfrm>
          <a:prstGeom prst="roundRect">
            <a:avLst>
              <a:gd name="adj" fmla="val 220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900" u="none" strike="noStrike" kern="1200" cap="none" spc="0" normalizeH="0" baseline="0" noProof="0" dirty="0">
                <a:ln>
                  <a:noFill/>
                </a:ln>
                <a:solidFill>
                  <a:srgbClr val="000000"/>
                </a:solidFill>
                <a:effectLst/>
                <a:uLnTx/>
                <a:uFillTx/>
                <a:latin typeface="Arial" charset="0"/>
                <a:ea typeface="+mn-ea"/>
                <a:cs typeface="Lucida Sans Unicode" charset="0"/>
              </a:rPr>
              <a:t>Capacity</a:t>
            </a:r>
          </a:p>
        </p:txBody>
      </p:sp>
      <p:sp>
        <p:nvSpPr>
          <p:cNvPr id="33" name="Rectangle: Rounded Corners 32">
            <a:extLst>
              <a:ext uri="{FF2B5EF4-FFF2-40B4-BE49-F238E27FC236}">
                <a16:creationId xmlns:a16="http://schemas.microsoft.com/office/drawing/2014/main" id="{E19A4BE6-32FE-4E87-AED4-8B30CC4E8546}"/>
              </a:ext>
            </a:extLst>
          </p:cNvPr>
          <p:cNvSpPr/>
          <p:nvPr/>
        </p:nvSpPr>
        <p:spPr bwMode="auto">
          <a:xfrm>
            <a:off x="5741283" y="4314306"/>
            <a:ext cx="871722" cy="648072"/>
          </a:xfrm>
          <a:prstGeom prst="roundRect">
            <a:avLst>
              <a:gd name="adj" fmla="val 22081"/>
            </a:avLst>
          </a:prstGeom>
          <a:solidFill>
            <a:schemeClr val="bg1"/>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High</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36" name="Rectangle: Rounded Corners 35">
            <a:extLst>
              <a:ext uri="{FF2B5EF4-FFF2-40B4-BE49-F238E27FC236}">
                <a16:creationId xmlns:a16="http://schemas.microsoft.com/office/drawing/2014/main" id="{9EAC962F-28F5-4AE7-AF2A-8E4065FBD133}"/>
              </a:ext>
            </a:extLst>
          </p:cNvPr>
          <p:cNvSpPr/>
          <p:nvPr/>
        </p:nvSpPr>
        <p:spPr bwMode="auto">
          <a:xfrm>
            <a:off x="6605379" y="4309748"/>
            <a:ext cx="871722" cy="648072"/>
          </a:xfrm>
          <a:prstGeom prst="roundRect">
            <a:avLst>
              <a:gd name="adj" fmla="val 22081"/>
            </a:avLst>
          </a:prstGeom>
          <a:solidFill>
            <a:schemeClr val="bg1"/>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Medium</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0" name="Rectangle: Rounded Corners 39">
            <a:extLst>
              <a:ext uri="{FF2B5EF4-FFF2-40B4-BE49-F238E27FC236}">
                <a16:creationId xmlns:a16="http://schemas.microsoft.com/office/drawing/2014/main" id="{FE2FB610-6CD4-4F4A-88FF-8523A26EA155}"/>
              </a:ext>
            </a:extLst>
          </p:cNvPr>
          <p:cNvSpPr/>
          <p:nvPr/>
        </p:nvSpPr>
        <p:spPr bwMode="auto">
          <a:xfrm>
            <a:off x="7469475" y="4314306"/>
            <a:ext cx="871722" cy="648072"/>
          </a:xfrm>
          <a:prstGeom prst="roundRect">
            <a:avLst>
              <a:gd name="adj" fmla="val 22081"/>
            </a:avLst>
          </a:prstGeom>
          <a:solidFill>
            <a:schemeClr val="bg1"/>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Low</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2" name="Right Brace 41">
            <a:extLst>
              <a:ext uri="{FF2B5EF4-FFF2-40B4-BE49-F238E27FC236}">
                <a16:creationId xmlns:a16="http://schemas.microsoft.com/office/drawing/2014/main" id="{1179668B-E381-416C-82D7-704820882B1B}"/>
              </a:ext>
            </a:extLst>
          </p:cNvPr>
          <p:cNvSpPr/>
          <p:nvPr/>
        </p:nvSpPr>
        <p:spPr bwMode="auto">
          <a:xfrm>
            <a:off x="5567322" y="3110111"/>
            <a:ext cx="145583" cy="309922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endParaRPr kumimoji="0" lang="en-GB" sz="900" u="none" strike="noStrike" kern="1200" cap="none" spc="0" normalizeH="0" baseline="0" noProof="0">
              <a:ln>
                <a:noFill/>
              </a:ln>
              <a:solidFill>
                <a:srgbClr val="000000"/>
              </a:solidFill>
              <a:effectLst/>
              <a:uLnTx/>
              <a:uFillTx/>
              <a:latin typeface="Arial" charset="0"/>
              <a:ea typeface="+mn-ea"/>
              <a:cs typeface="Lucida Sans Unicode" charset="0"/>
            </a:endParaRPr>
          </a:p>
        </p:txBody>
      </p:sp>
      <p:sp>
        <p:nvSpPr>
          <p:cNvPr id="43" name="Rectangle: Rounded Corners 42">
            <a:extLst>
              <a:ext uri="{FF2B5EF4-FFF2-40B4-BE49-F238E27FC236}">
                <a16:creationId xmlns:a16="http://schemas.microsoft.com/office/drawing/2014/main" id="{40F5E6A6-6709-4521-A7AF-879293FA238C}"/>
              </a:ext>
            </a:extLst>
          </p:cNvPr>
          <p:cNvSpPr/>
          <p:nvPr/>
        </p:nvSpPr>
        <p:spPr bwMode="auto">
          <a:xfrm>
            <a:off x="8457853" y="3020386"/>
            <a:ext cx="1087736" cy="3099226"/>
          </a:xfrm>
          <a:prstGeom prst="roundRect">
            <a:avLst>
              <a:gd name="adj" fmla="val 1472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5" name="Rectangle: Rounded Corners 44">
            <a:extLst>
              <a:ext uri="{FF2B5EF4-FFF2-40B4-BE49-F238E27FC236}">
                <a16:creationId xmlns:a16="http://schemas.microsoft.com/office/drawing/2014/main" id="{0EC59C3D-1379-4202-A36E-E8A10700BA4E}"/>
              </a:ext>
            </a:extLst>
          </p:cNvPr>
          <p:cNvSpPr/>
          <p:nvPr/>
        </p:nvSpPr>
        <p:spPr bwMode="auto">
          <a:xfrm>
            <a:off x="8570844" y="4942872"/>
            <a:ext cx="787109" cy="533226"/>
          </a:xfrm>
          <a:prstGeom prst="roundRect">
            <a:avLst>
              <a:gd name="adj" fmla="val 22081"/>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Low</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6" name="Rectangle: Rounded Corners 45">
            <a:extLst>
              <a:ext uri="{FF2B5EF4-FFF2-40B4-BE49-F238E27FC236}">
                <a16:creationId xmlns:a16="http://schemas.microsoft.com/office/drawing/2014/main" id="{0210FE6A-CC48-49EE-B59B-66F807D6F75D}"/>
              </a:ext>
            </a:extLst>
          </p:cNvPr>
          <p:cNvSpPr/>
          <p:nvPr/>
        </p:nvSpPr>
        <p:spPr bwMode="auto">
          <a:xfrm>
            <a:off x="8570844" y="4363343"/>
            <a:ext cx="787109" cy="533226"/>
          </a:xfrm>
          <a:prstGeom prst="roundRect">
            <a:avLst>
              <a:gd name="adj" fmla="val 2208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Medium</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7" name="Rectangle: Rounded Corners 46">
            <a:extLst>
              <a:ext uri="{FF2B5EF4-FFF2-40B4-BE49-F238E27FC236}">
                <a16:creationId xmlns:a16="http://schemas.microsoft.com/office/drawing/2014/main" id="{807B4295-4935-4308-BDE7-04BC7F4D8814}"/>
              </a:ext>
            </a:extLst>
          </p:cNvPr>
          <p:cNvSpPr/>
          <p:nvPr/>
        </p:nvSpPr>
        <p:spPr bwMode="auto">
          <a:xfrm>
            <a:off x="8576843" y="3802199"/>
            <a:ext cx="787109" cy="533226"/>
          </a:xfrm>
          <a:prstGeom prst="roundRect">
            <a:avLst>
              <a:gd name="adj" fmla="val 22081"/>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700" i="0" u="none" strike="noStrike" kern="1200" cap="none" spc="0" normalizeH="0" baseline="0" noProof="0" dirty="0">
                <a:ln>
                  <a:noFill/>
                </a:ln>
                <a:solidFill>
                  <a:srgbClr val="000000"/>
                </a:solidFill>
                <a:effectLst/>
                <a:uLnTx/>
                <a:uFillTx/>
                <a:latin typeface="Arial" charset="0"/>
                <a:ea typeface="+mn-ea"/>
                <a:cs typeface="Lucida Sans Unicode" charset="0"/>
              </a:rPr>
              <a:t>High</a:t>
            </a:r>
            <a:endParaRPr kumimoji="0" lang="en-GB" sz="7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49" name="TextBox 48">
            <a:extLst>
              <a:ext uri="{FF2B5EF4-FFF2-40B4-BE49-F238E27FC236}">
                <a16:creationId xmlns:a16="http://schemas.microsoft.com/office/drawing/2014/main" id="{EFE6F2D7-BA9E-43DC-AFC7-2A0B8F0ECFEE}"/>
              </a:ext>
            </a:extLst>
          </p:cNvPr>
          <p:cNvSpPr txBox="1"/>
          <p:nvPr/>
        </p:nvSpPr>
        <p:spPr bwMode="auto">
          <a:xfrm>
            <a:off x="8395387" y="3092805"/>
            <a:ext cx="1233941" cy="378565"/>
          </a:xfrm>
          <a:prstGeom prst="rect">
            <a:avLst/>
          </a:prstGeom>
          <a:noFill/>
          <a:ln w="9525">
            <a:noFill/>
            <a:round/>
            <a:headEnd/>
            <a:tailEnd/>
          </a:ln>
        </p:spPr>
        <p:txBody>
          <a:bodyPr wrap="square">
            <a:spAutoFit/>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da-DK" sz="1000" i="0" u="none" strike="noStrike" kern="1200" cap="none" spc="0" normalizeH="0" baseline="0" noProof="0" dirty="0">
                <a:ln>
                  <a:noFill/>
                </a:ln>
                <a:solidFill>
                  <a:srgbClr val="000000"/>
                </a:solidFill>
                <a:effectLst/>
                <a:uLnTx/>
                <a:uFillTx/>
                <a:latin typeface="Arial" charset="0"/>
                <a:ea typeface="+mn-ea"/>
                <a:cs typeface="Lucida Sans Unicode" charset="0"/>
              </a:rPr>
              <a:t>Consolidated </a:t>
            </a:r>
            <a:r>
              <a:rPr kumimoji="0" lang="da-DK" sz="1000" i="0" u="none" strike="noStrike" kern="1200" cap="none" spc="0" normalizeH="0" baseline="0" noProof="0" dirty="0" err="1">
                <a:ln>
                  <a:noFill/>
                </a:ln>
                <a:solidFill>
                  <a:srgbClr val="000000"/>
                </a:solidFill>
                <a:effectLst/>
                <a:uLnTx/>
                <a:uFillTx/>
                <a:latin typeface="Arial" charset="0"/>
                <a:ea typeface="+mn-ea"/>
                <a:cs typeface="Lucida Sans Unicode" charset="0"/>
              </a:rPr>
              <a:t>risk</a:t>
            </a:r>
            <a:r>
              <a:rPr kumimoji="0" lang="da-DK" sz="1000" i="0" u="none" strike="noStrike" kern="1200" cap="none" spc="0" normalizeH="0" baseline="0" noProof="0" dirty="0">
                <a:ln>
                  <a:noFill/>
                </a:ln>
                <a:solidFill>
                  <a:srgbClr val="000000"/>
                </a:solidFill>
                <a:effectLst/>
                <a:uLnTx/>
                <a:uFillTx/>
                <a:latin typeface="Arial" charset="0"/>
                <a:ea typeface="+mn-ea"/>
                <a:cs typeface="Lucida Sans Unicode" charset="0"/>
              </a:rPr>
              <a:t> score</a:t>
            </a:r>
            <a:endParaRPr kumimoji="0" lang="en-GB" sz="1000" i="0" u="none" strike="noStrike" kern="1200" cap="none" spc="0" normalizeH="0" baseline="0" noProof="0" dirty="0">
              <a:ln>
                <a:noFill/>
              </a:ln>
              <a:solidFill>
                <a:srgbClr val="000000"/>
              </a:solidFill>
              <a:effectLst/>
              <a:uLnTx/>
              <a:uFillTx/>
              <a:latin typeface="Arial" charset="0"/>
              <a:ea typeface="+mn-ea"/>
              <a:cs typeface="Lucida Sans Unicode" charset="0"/>
            </a:endParaRPr>
          </a:p>
        </p:txBody>
      </p:sp>
      <p:sp>
        <p:nvSpPr>
          <p:cNvPr id="6" name="TextBox 5">
            <a:extLst>
              <a:ext uri="{FF2B5EF4-FFF2-40B4-BE49-F238E27FC236}">
                <a16:creationId xmlns:a16="http://schemas.microsoft.com/office/drawing/2014/main" id="{EC13F37A-1B70-044B-8DA7-5017298FEE3D}"/>
              </a:ext>
            </a:extLst>
          </p:cNvPr>
          <p:cNvSpPr txBox="1"/>
          <p:nvPr/>
        </p:nvSpPr>
        <p:spPr bwMode="auto">
          <a:xfrm>
            <a:off x="5702836" y="3255906"/>
            <a:ext cx="2774364" cy="731753"/>
          </a:xfrm>
          <a:prstGeom prst="rect">
            <a:avLst/>
          </a:prstGeom>
          <a:noFill/>
          <a:ln w="9525">
            <a:noFill/>
            <a:round/>
            <a:headEnd/>
            <a:tailEnd/>
          </a:ln>
        </p:spPr>
        <p:txBody>
          <a:bodyPr wrap="square">
            <a:spAutoFit/>
          </a:bodyPr>
          <a:lstStyle/>
          <a:p>
            <a:pPr algn="ctr"/>
            <a:r>
              <a:rPr lang="en-GB" sz="1500" b="0" i="1" dirty="0">
                <a:solidFill>
                  <a:srgbClr val="000000"/>
                </a:solidFill>
                <a:latin typeface="Arial"/>
                <a:ea typeface="+mn-ea"/>
                <a:cs typeface="Lucida Sans Unicode"/>
              </a:rPr>
              <a:t>Assign High, Medium</a:t>
            </a:r>
            <a:r>
              <a:rPr lang="en-GB" sz="1500" b="0" i="1" dirty="0">
                <a:solidFill>
                  <a:srgbClr val="000000"/>
                </a:solidFill>
                <a:latin typeface="Arial"/>
                <a:cs typeface="Lucida Sans Unicode"/>
              </a:rPr>
              <a:t>, or </a:t>
            </a:r>
            <a:r>
              <a:rPr lang="en-GB" sz="1500" b="0" i="1" dirty="0">
                <a:solidFill>
                  <a:srgbClr val="000000"/>
                </a:solidFill>
                <a:latin typeface="Arial"/>
                <a:ea typeface="+mn-ea"/>
                <a:cs typeface="Lucida Sans Unicode"/>
              </a:rPr>
              <a:t>Low rating to each of the four criteria on the left</a:t>
            </a:r>
            <a:endParaRPr lang="en-US" sz="1500" b="0" i="1" dirty="0"/>
          </a:p>
        </p:txBody>
      </p:sp>
      <p:cxnSp>
        <p:nvCxnSpPr>
          <p:cNvPr id="7" name="Gerader Verbinder 6">
            <a:extLst>
              <a:ext uri="{FF2B5EF4-FFF2-40B4-BE49-F238E27FC236}">
                <a16:creationId xmlns:a16="http://schemas.microsoft.com/office/drawing/2014/main" id="{FEA2FE64-D10F-BEC2-95DC-22E5E2E9388E}"/>
              </a:ext>
            </a:extLst>
          </p:cNvPr>
          <p:cNvCxnSpPr/>
          <p:nvPr/>
        </p:nvCxnSpPr>
        <p:spPr bwMode="auto">
          <a:xfrm flipV="1">
            <a:off x="8341197" y="4014348"/>
            <a:ext cx="229647" cy="63956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 name="Gerader Verbinder 7">
            <a:extLst>
              <a:ext uri="{FF2B5EF4-FFF2-40B4-BE49-F238E27FC236}">
                <a16:creationId xmlns:a16="http://schemas.microsoft.com/office/drawing/2014/main" id="{248138F5-E942-7D73-6195-176770330FDE}"/>
              </a:ext>
            </a:extLst>
          </p:cNvPr>
          <p:cNvCxnSpPr>
            <a:cxnSpLocks/>
            <a:stCxn id="40" idx="3"/>
            <a:endCxn id="46" idx="1"/>
          </p:cNvCxnSpPr>
          <p:nvPr/>
        </p:nvCxnSpPr>
        <p:spPr bwMode="auto">
          <a:xfrm flipV="1">
            <a:off x="8341197" y="4629956"/>
            <a:ext cx="229647" cy="8386"/>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1" name="Gerader Verbinder 10">
            <a:extLst>
              <a:ext uri="{FF2B5EF4-FFF2-40B4-BE49-F238E27FC236}">
                <a16:creationId xmlns:a16="http://schemas.microsoft.com/office/drawing/2014/main" id="{5BDDE7EA-86C1-DEC9-F6FE-474367E6D909}"/>
              </a:ext>
            </a:extLst>
          </p:cNvPr>
          <p:cNvCxnSpPr>
            <a:cxnSpLocks/>
            <a:stCxn id="40" idx="3"/>
            <a:endCxn id="45" idx="1"/>
          </p:cNvCxnSpPr>
          <p:nvPr/>
        </p:nvCxnSpPr>
        <p:spPr bwMode="auto">
          <a:xfrm>
            <a:off x="8341197" y="4638342"/>
            <a:ext cx="229647" cy="571143"/>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0" name="Content Placeholder 2">
            <a:extLst>
              <a:ext uri="{FF2B5EF4-FFF2-40B4-BE49-F238E27FC236}">
                <a16:creationId xmlns:a16="http://schemas.microsoft.com/office/drawing/2014/main" id="{F013A5DF-0740-D726-AFE0-7C1319125912}"/>
              </a:ext>
            </a:extLst>
          </p:cNvPr>
          <p:cNvSpPr txBox="1">
            <a:spLocks/>
          </p:cNvSpPr>
          <p:nvPr/>
        </p:nvSpPr>
        <p:spPr bwMode="auto">
          <a:xfrm>
            <a:off x="268288" y="1497360"/>
            <a:ext cx="9145016" cy="576064"/>
          </a:xfrm>
          <a:prstGeom prst="rect">
            <a:avLst/>
          </a:prstGeom>
          <a:noFill/>
          <a:ln w="9525">
            <a:noFill/>
            <a:round/>
            <a:headEnd/>
            <a:tailEnd/>
          </a:ln>
        </p:spPr>
        <p:txBody>
          <a:bodyPr vert="horz" wrap="square" lIns="0" tIns="28224" rIns="0" bIns="0" numCol="1" anchor="t" anchorCtr="0" compatLnSpc="1">
            <a:prstTxWarp prst="textNoShape">
              <a:avLst/>
            </a:prstTxWarp>
            <a:normAutofit/>
          </a:bodyPr>
          <a:lstStyle>
            <a:lvl1pPr marL="273050" indent="-273050" algn="l" defTabSz="449263" rtl="0" eaLnBrk="0" fontAlgn="base" hangingPunct="0">
              <a:spcBef>
                <a:spcPct val="50000"/>
              </a:spcBef>
              <a:spcAft>
                <a:spcPct val="0"/>
              </a:spcAft>
              <a:buClr>
                <a:srgbClr val="0093D0"/>
              </a:buClr>
              <a:buSzPct val="120000"/>
              <a:buChar char="•"/>
              <a:defRPr sz="2500" b="1" baseline="0">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4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9pPr>
          </a:lstStyle>
          <a:p>
            <a:pPr marL="0" indent="0">
              <a:lnSpc>
                <a:spcPct val="100000"/>
              </a:lnSpc>
              <a:buFontTx/>
              <a:buNone/>
            </a:pPr>
            <a:r>
              <a:rPr lang="en-US" sz="1800" kern="0" dirty="0"/>
              <a:t>Decision 1: Selection of supplier using current model</a:t>
            </a:r>
            <a:r>
              <a:rPr lang="en-US" sz="1800" b="0" kern="0" dirty="0"/>
              <a:t>:</a:t>
            </a:r>
          </a:p>
        </p:txBody>
      </p:sp>
      <p:sp>
        <p:nvSpPr>
          <p:cNvPr id="5" name="Title 1">
            <a:extLst>
              <a:ext uri="{FF2B5EF4-FFF2-40B4-BE49-F238E27FC236}">
                <a16:creationId xmlns:a16="http://schemas.microsoft.com/office/drawing/2014/main" id="{E7EC4E44-5C8B-0C2E-0907-64336B34DC19}"/>
              </a:ext>
            </a:extLst>
          </p:cNvPr>
          <p:cNvSpPr>
            <a:spLocks noGrp="1"/>
          </p:cNvSpPr>
          <p:nvPr>
            <p:ph type="title"/>
          </p:nvPr>
        </p:nvSpPr>
        <p:spPr>
          <a:xfrm>
            <a:off x="3027820" y="563956"/>
            <a:ext cx="6984776" cy="790575"/>
          </a:xfrm>
        </p:spPr>
        <p:txBody>
          <a:bodyPr/>
          <a:lstStyle/>
          <a:p>
            <a:pPr algn="l"/>
            <a:r>
              <a:rPr lang="da-DK" sz="2500" dirty="0">
                <a:solidFill>
                  <a:srgbClr val="FF0000"/>
                </a:solidFill>
              </a:rPr>
              <a:t>Case Study, cont’d: </a:t>
            </a:r>
            <a:r>
              <a:rPr lang="da-DK" sz="2500" dirty="0"/>
              <a:t>Multiple approaches                   for </a:t>
            </a:r>
            <a:r>
              <a:rPr lang="en-US" sz="2500" dirty="0"/>
              <a:t>Risk-based Decision-making </a:t>
            </a:r>
            <a:br>
              <a:rPr lang="en-US" sz="2500" dirty="0"/>
            </a:br>
            <a:endParaRPr lang="en-GB" sz="2500" dirty="0">
              <a:solidFill>
                <a:srgbClr val="FF0000"/>
              </a:solidFill>
            </a:endParaRPr>
          </a:p>
        </p:txBody>
      </p:sp>
    </p:spTree>
    <p:extLst>
      <p:ext uri="{BB962C8B-B14F-4D97-AF65-F5344CB8AC3E}">
        <p14:creationId xmlns:p14="http://schemas.microsoft.com/office/powerpoint/2010/main" val="8724360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82C827-6409-4E7B-9426-AD4D621A5219}"/>
              </a:ext>
            </a:extLst>
          </p:cNvPr>
          <p:cNvSpPr>
            <a:spLocks noGrp="1"/>
          </p:cNvSpPr>
          <p:nvPr>
            <p:ph idx="1"/>
          </p:nvPr>
        </p:nvSpPr>
        <p:spPr>
          <a:xfrm>
            <a:off x="268288" y="1353344"/>
            <a:ext cx="9145016" cy="4824536"/>
          </a:xfrm>
        </p:spPr>
        <p:txBody>
          <a:bodyPr>
            <a:normAutofit/>
          </a:bodyPr>
          <a:lstStyle/>
          <a:p>
            <a:pPr marL="0" indent="0">
              <a:buNone/>
            </a:pPr>
            <a:r>
              <a:rPr lang="en-US" sz="1800" dirty="0"/>
              <a:t>Decision 2: What specific oversight provisions are needed to ensure ongoing supplier suitability?</a:t>
            </a:r>
          </a:p>
          <a:p>
            <a:r>
              <a:rPr lang="en-US" sz="1800" b="0" dirty="0"/>
              <a:t>The company used a rule-based process as a foundation for defining the specific supplier oversight activities that were required. </a:t>
            </a:r>
          </a:p>
          <a:p>
            <a:r>
              <a:rPr lang="en-US" sz="1800" b="0" dirty="0"/>
              <a:t>Specific oversight activities were determined using pre-defined rules, standard operating procedures, and the already obtained data and risk rating information. </a:t>
            </a:r>
          </a:p>
          <a:p>
            <a:r>
              <a:rPr lang="en-US" sz="1800" b="0" dirty="0"/>
              <a:t>This enabled the company to create an appropriate oversight plan, including quality agreement provisions, ongoing communications, audit frequency, etc.</a:t>
            </a:r>
          </a:p>
          <a:p>
            <a:pPr marL="737870" lvl="1" indent="-285750">
              <a:buFont typeface="Wingdings" panose="05000000000000000000" pitchFamily="2" charset="2"/>
              <a:buChar char="§"/>
            </a:pPr>
            <a:r>
              <a:rPr lang="en-US" sz="1800" i="1" dirty="0">
                <a:ea typeface="+mn-ea"/>
              </a:rPr>
              <a:t>Initial process steps provided insights into each supplier's potential weaknesses and strengths, and this informed an effective strategy to oversee the agreed activities.</a:t>
            </a:r>
          </a:p>
          <a:p>
            <a:r>
              <a:rPr lang="en-US" sz="1800" b="0" dirty="0"/>
              <a:t>This required level of activities for overseeing the supplier was defined based on the risk ranking and on information gathered regarding the supplier.</a:t>
            </a:r>
          </a:p>
        </p:txBody>
      </p:sp>
      <p:sp>
        <p:nvSpPr>
          <p:cNvPr id="6" name="Title 1">
            <a:extLst>
              <a:ext uri="{FF2B5EF4-FFF2-40B4-BE49-F238E27FC236}">
                <a16:creationId xmlns:a16="http://schemas.microsoft.com/office/drawing/2014/main" id="{78A7070B-8548-4EE6-02A2-9F7C55747845}"/>
              </a:ext>
            </a:extLst>
          </p:cNvPr>
          <p:cNvSpPr>
            <a:spLocks noGrp="1"/>
          </p:cNvSpPr>
          <p:nvPr>
            <p:ph type="title"/>
          </p:nvPr>
        </p:nvSpPr>
        <p:spPr>
          <a:xfrm>
            <a:off x="3027820" y="563956"/>
            <a:ext cx="6984776" cy="790575"/>
          </a:xfrm>
        </p:spPr>
        <p:txBody>
          <a:bodyPr/>
          <a:lstStyle/>
          <a:p>
            <a:r>
              <a:rPr lang="da-DK" sz="2500" dirty="0">
                <a:solidFill>
                  <a:srgbClr val="FF0000"/>
                </a:solidFill>
              </a:rPr>
              <a:t>Case Study, cont’d: </a:t>
            </a:r>
            <a:r>
              <a:rPr lang="da-DK" sz="2500" dirty="0"/>
              <a:t>Multiple approaches                  for </a:t>
            </a:r>
            <a:r>
              <a:rPr lang="en-US" sz="2500" dirty="0"/>
              <a:t>Risk-based Decision-making </a:t>
            </a:r>
            <a:br>
              <a:rPr lang="en-US" sz="2500" dirty="0"/>
            </a:br>
            <a:endParaRPr lang="en-GB" sz="2500" dirty="0">
              <a:solidFill>
                <a:srgbClr val="FF0000"/>
              </a:solidFill>
            </a:endParaRPr>
          </a:p>
        </p:txBody>
      </p:sp>
    </p:spTree>
    <p:extLst>
      <p:ext uri="{BB962C8B-B14F-4D97-AF65-F5344CB8AC3E}">
        <p14:creationId xmlns:p14="http://schemas.microsoft.com/office/powerpoint/2010/main" val="27367796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82C827-6409-4E7B-9426-AD4D621A5219}"/>
              </a:ext>
            </a:extLst>
          </p:cNvPr>
          <p:cNvSpPr>
            <a:spLocks noGrp="1"/>
          </p:cNvSpPr>
          <p:nvPr>
            <p:ph idx="1"/>
          </p:nvPr>
        </p:nvSpPr>
        <p:spPr>
          <a:xfrm>
            <a:off x="412304" y="1353344"/>
            <a:ext cx="8928992" cy="5688632"/>
          </a:xfrm>
        </p:spPr>
        <p:txBody>
          <a:bodyPr>
            <a:noAutofit/>
          </a:bodyPr>
          <a:lstStyle/>
          <a:p>
            <a:pPr marL="0" indent="0">
              <a:buNone/>
            </a:pPr>
            <a:r>
              <a:rPr lang="en-US" sz="1800" dirty="0"/>
              <a:t>Decision 3: Modifications made based on experience gained with model performance – this concerned making improvements to the supplier selection and management model</a:t>
            </a:r>
          </a:p>
          <a:p>
            <a:pPr algn="just"/>
            <a:r>
              <a:rPr lang="en-US" sz="1800" b="0" dirty="0"/>
              <a:t>Senior management at the company decided that the risk model was ineffective.</a:t>
            </a:r>
          </a:p>
          <a:p>
            <a:pPr algn="just"/>
            <a:r>
              <a:rPr lang="en-US" sz="1800" b="0" dirty="0"/>
              <a:t>This was </a:t>
            </a:r>
            <a:r>
              <a:rPr lang="en-US" sz="1800" b="0" dirty="0">
                <a:cs typeface="Lucida Sans Unicode"/>
              </a:rPr>
              <a:t>based on model performance, and it was evident due to the </a:t>
            </a:r>
            <a:r>
              <a:rPr lang="en-US" sz="1800" b="0" dirty="0">
                <a:cs typeface="Arial"/>
              </a:rPr>
              <a:t>poor performance of several suppliers. </a:t>
            </a:r>
          </a:p>
          <a:p>
            <a:pPr algn="just"/>
            <a:r>
              <a:rPr lang="en-US" sz="1800" b="0" dirty="0">
                <a:cs typeface="Arial"/>
              </a:rPr>
              <a:t>The </a:t>
            </a:r>
            <a:r>
              <a:rPr lang="en-US" sz="1800" b="0" dirty="0">
                <a:cs typeface="Lucida Sans Unicode"/>
              </a:rPr>
              <a:t>senior</a:t>
            </a:r>
            <a:r>
              <a:rPr lang="en-US" sz="1800" b="0" dirty="0"/>
              <a:t> management decision-making process was not highly structured, but it was informed by the earlier extensive supplier review work that had been undertaken.</a:t>
            </a:r>
          </a:p>
          <a:p>
            <a:pPr algn="just"/>
            <a:r>
              <a:rPr lang="en-US" sz="1800" b="0" dirty="0"/>
              <a:t>Poor quality outcomes with those suppliers were attributed to excessive residual uncertainty. </a:t>
            </a:r>
            <a:r>
              <a:rPr lang="en-US" sz="1800" b="0" dirty="0">
                <a:cs typeface="Lucida Sans Unicode"/>
              </a:rPr>
              <a:t>I</a:t>
            </a:r>
            <a:r>
              <a:rPr lang="en-US" sz="1800" b="0" dirty="0">
                <a:cs typeface="Arial"/>
              </a:rPr>
              <a:t>nsufficient data had been obtained from some suppliers regarding their capability. </a:t>
            </a:r>
            <a:r>
              <a:rPr lang="en-US" sz="1800" b="0" dirty="0"/>
              <a:t>In addition, the decision model had not considered the adequacy of the suppliers’ quality systems.  </a:t>
            </a:r>
            <a:endParaRPr lang="en-US" sz="1800" b="0" dirty="0">
              <a:effectLst/>
              <a:ea typeface="Times New Roman" panose="02020603050405020304" pitchFamily="18" charset="0"/>
            </a:endParaRPr>
          </a:p>
          <a:p>
            <a:pPr algn="just"/>
            <a:r>
              <a:rPr lang="en-US" sz="1800" b="0" dirty="0">
                <a:effectLst/>
                <a:ea typeface="Times New Roman" panose="02020603050405020304" pitchFamily="18" charset="0"/>
              </a:rPr>
              <a:t>The company revised its </a:t>
            </a:r>
            <a:r>
              <a:rPr lang="en-US" sz="1800" b="0" dirty="0">
                <a:ea typeface="Times New Roman" panose="02020603050405020304" pitchFamily="18" charset="0"/>
              </a:rPr>
              <a:t>decision-making process</a:t>
            </a:r>
            <a:r>
              <a:rPr lang="en-US" sz="1800" b="0" dirty="0">
                <a:effectLst/>
                <a:ea typeface="Times New Roman" panose="02020603050405020304" pitchFamily="18" charset="0"/>
              </a:rPr>
              <a:t> </a:t>
            </a:r>
            <a:r>
              <a:rPr lang="en-US" sz="1800" b="0" dirty="0">
                <a:ea typeface="Times New Roman" panose="02020603050405020304" pitchFamily="18" charset="0"/>
              </a:rPr>
              <a:t>to ensure a greater understanding of </a:t>
            </a:r>
            <a:r>
              <a:rPr lang="en-US" sz="1800" b="0" dirty="0">
                <a:effectLst/>
                <a:ea typeface="Times New Roman" panose="02020603050405020304" pitchFamily="18" charset="0"/>
              </a:rPr>
              <a:t>supplier capability (e.g., via data requests, on-site audits, etc.), and it added   “supplier qua</a:t>
            </a:r>
            <a:r>
              <a:rPr lang="en-US" sz="1800" b="0" dirty="0">
                <a:ea typeface="Times New Roman" panose="02020603050405020304" pitchFamily="18" charset="0"/>
              </a:rPr>
              <a:t>lity systems” as an additional model criterion. </a:t>
            </a:r>
          </a:p>
          <a:p>
            <a:pPr algn="just"/>
            <a:r>
              <a:rPr lang="en-US" sz="1800" b="0" dirty="0">
                <a:ea typeface="Times New Roman" panose="02020603050405020304" pitchFamily="18" charset="0"/>
              </a:rPr>
              <a:t>This improved the company’s </a:t>
            </a:r>
            <a:r>
              <a:rPr lang="en-US" sz="1800" b="0" dirty="0">
                <a:effectLst/>
                <a:ea typeface="Times New Roman" panose="02020603050405020304" pitchFamily="18" charset="0"/>
              </a:rPr>
              <a:t>supplier selection, purchasing, and contracting decisions.</a:t>
            </a:r>
            <a:endParaRPr lang="en-US" sz="1800" b="0" dirty="0"/>
          </a:p>
        </p:txBody>
      </p:sp>
      <p:sp>
        <p:nvSpPr>
          <p:cNvPr id="6" name="Title 1">
            <a:extLst>
              <a:ext uri="{FF2B5EF4-FFF2-40B4-BE49-F238E27FC236}">
                <a16:creationId xmlns:a16="http://schemas.microsoft.com/office/drawing/2014/main" id="{B3A5DE41-8FDB-7917-A040-9F65CD935B00}"/>
              </a:ext>
            </a:extLst>
          </p:cNvPr>
          <p:cNvSpPr>
            <a:spLocks noGrp="1"/>
          </p:cNvSpPr>
          <p:nvPr>
            <p:ph type="title"/>
          </p:nvPr>
        </p:nvSpPr>
        <p:spPr>
          <a:xfrm>
            <a:off x="3027820" y="563956"/>
            <a:ext cx="6984776" cy="790575"/>
          </a:xfrm>
        </p:spPr>
        <p:txBody>
          <a:bodyPr/>
          <a:lstStyle/>
          <a:p>
            <a:r>
              <a:rPr lang="da-DK" sz="2500" dirty="0">
                <a:solidFill>
                  <a:srgbClr val="FF0000"/>
                </a:solidFill>
              </a:rPr>
              <a:t>Case Study, cont’d: </a:t>
            </a:r>
            <a:r>
              <a:rPr lang="da-DK" sz="2500" dirty="0"/>
              <a:t>Multiple approaches                  for </a:t>
            </a:r>
            <a:r>
              <a:rPr lang="en-US" sz="2500" dirty="0"/>
              <a:t>Risk-based Decision-making </a:t>
            </a:r>
            <a:br>
              <a:rPr lang="en-US" sz="2500" dirty="0"/>
            </a:br>
            <a:endParaRPr lang="en-GB" sz="2500" dirty="0">
              <a:solidFill>
                <a:srgbClr val="FF0000"/>
              </a:solidFill>
            </a:endParaRPr>
          </a:p>
        </p:txBody>
      </p:sp>
    </p:spTree>
    <p:extLst>
      <p:ext uri="{BB962C8B-B14F-4D97-AF65-F5344CB8AC3E}">
        <p14:creationId xmlns:p14="http://schemas.microsoft.com/office/powerpoint/2010/main" val="1931701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91833" y="369235"/>
            <a:ext cx="7793479" cy="768085"/>
          </a:xfrm>
        </p:spPr>
        <p:txBody>
          <a:bodyPr/>
          <a:lstStyle/>
          <a:p>
            <a:pPr algn="ctr"/>
            <a:r>
              <a:rPr lang="en-US" sz="3000" dirty="0"/>
              <a:t>Take-home Points / Conclusions</a:t>
            </a:r>
          </a:p>
        </p:txBody>
      </p:sp>
      <p:sp>
        <p:nvSpPr>
          <p:cNvPr id="3" name="Inhaltsplatzhalter 2"/>
          <p:cNvSpPr>
            <a:spLocks noGrp="1"/>
          </p:cNvSpPr>
          <p:nvPr>
            <p:ph idx="1"/>
          </p:nvPr>
        </p:nvSpPr>
        <p:spPr>
          <a:xfrm>
            <a:off x="376300" y="1353344"/>
            <a:ext cx="8748972" cy="4464496"/>
          </a:xfrm>
        </p:spPr>
        <p:txBody>
          <a:bodyPr/>
          <a:lstStyle/>
          <a:p>
            <a:pPr algn="just"/>
            <a:r>
              <a:rPr lang="en-IE" sz="1800" b="0" dirty="0"/>
              <a:t>Risk-based Decision-making </a:t>
            </a:r>
            <a:r>
              <a:rPr lang="en-GB" sz="1800" b="0" dirty="0"/>
              <a:t>is inherent in all Quality Risk Management activities, and it is an everyday activity.</a:t>
            </a:r>
          </a:p>
          <a:p>
            <a:pPr algn="just"/>
            <a:r>
              <a:rPr lang="en-IE" sz="1800" b="0" dirty="0"/>
              <a:t>It </a:t>
            </a:r>
            <a:r>
              <a:rPr lang="en-GB" sz="1800" b="0" dirty="0"/>
              <a:t>is beneficial because it addresses uncertainty through the use of knowledge.  </a:t>
            </a:r>
          </a:p>
          <a:p>
            <a:pPr algn="just"/>
            <a:r>
              <a:rPr lang="en-IE" sz="1800" b="0" dirty="0"/>
              <a:t>It </a:t>
            </a:r>
            <a:r>
              <a:rPr lang="en-GB" sz="1800" b="0" dirty="0"/>
              <a:t>facilitates informed decisions by regulators and the pharmaceutical industry in a multitude of areas.  </a:t>
            </a:r>
          </a:p>
          <a:p>
            <a:pPr algn="just"/>
            <a:r>
              <a:rPr lang="en-IE" sz="1800" b="0" dirty="0"/>
              <a:t>It </a:t>
            </a:r>
            <a:r>
              <a:rPr lang="en-GB" sz="1800" b="0" dirty="0"/>
              <a:t>promotes the adoption of appropriate risk controls, to further reduce the level of uncertainty that may be present.  </a:t>
            </a:r>
          </a:p>
          <a:p>
            <a:pPr algn="just"/>
            <a:r>
              <a:rPr lang="en-GB" sz="1800" b="0" dirty="0"/>
              <a:t>There are different processes that may be used to make risk-based decisions, and these are directly related to the level of formality that is applied during the QRM process.    </a:t>
            </a:r>
          </a:p>
          <a:p>
            <a:pPr algn="just"/>
            <a:r>
              <a:rPr lang="en-GB" sz="1800" b="0" dirty="0"/>
              <a:t>There can be varying degrees of structure and standardized rules with regard to approaches for risk-based decision making</a:t>
            </a:r>
            <a:r>
              <a:rPr lang="en-IE" sz="1800" b="0" dirty="0"/>
              <a:t>. </a:t>
            </a:r>
          </a:p>
        </p:txBody>
      </p:sp>
    </p:spTree>
    <p:extLst>
      <p:ext uri="{BB962C8B-B14F-4D97-AF65-F5344CB8AC3E}">
        <p14:creationId xmlns:p14="http://schemas.microsoft.com/office/powerpoint/2010/main" val="26670200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6320" y="1713384"/>
            <a:ext cx="8640960" cy="4273550"/>
          </a:xfrm>
        </p:spPr>
        <p:txBody>
          <a:bodyPr/>
          <a:lstStyle/>
          <a:p>
            <a:r>
              <a:rPr lang="en-CA" dirty="0"/>
              <a:t>Acknowledgement to the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1855266" y="345232"/>
            <a:ext cx="8566150" cy="790575"/>
          </a:xfrm>
        </p:spPr>
        <p:txBody>
          <a:bodyPr/>
          <a:lstStyle/>
          <a:p>
            <a:pPr algn="ctr"/>
            <a:r>
              <a:rPr lang="en-US" dirty="0"/>
              <a:t>EWG Acknowledgment and Contact</a:t>
            </a:r>
          </a:p>
        </p:txBody>
      </p:sp>
    </p:spTree>
    <p:extLst>
      <p:ext uri="{BB962C8B-B14F-4D97-AF65-F5344CB8AC3E}">
        <p14:creationId xmlns:p14="http://schemas.microsoft.com/office/powerpoint/2010/main" val="2320387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4" name="Rectangle 3">
            <a:extLst>
              <a:ext uri="{FF2B5EF4-FFF2-40B4-BE49-F238E27FC236}">
                <a16:creationId xmlns:a16="http://schemas.microsoft.com/office/drawing/2014/main" id="{3F9A9E33-05F1-42AC-C31A-C06B27200FE1}"/>
              </a:ext>
            </a:extLst>
          </p:cNvPr>
          <p:cNvSpPr/>
          <p:nvPr/>
        </p:nvSpPr>
        <p:spPr bwMode="auto">
          <a:xfrm>
            <a:off x="128154" y="1569368"/>
            <a:ext cx="9497291" cy="501534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80" name="Google Shape;80;p1"/>
          <p:cNvSpPr txBox="1">
            <a:spLocks noGrp="1"/>
          </p:cNvSpPr>
          <p:nvPr>
            <p:ph type="title"/>
          </p:nvPr>
        </p:nvSpPr>
        <p:spPr>
          <a:xfrm>
            <a:off x="2998839" y="510425"/>
            <a:ext cx="6480720" cy="593040"/>
          </a:xfrm>
          <a:prstGeom prst="rect">
            <a:avLst/>
          </a:prstGeom>
          <a:noFill/>
          <a:ln>
            <a:noFill/>
          </a:ln>
        </p:spPr>
        <p:txBody>
          <a:bodyPr spcFirstLastPara="1" vert="horz" wrap="square" lIns="0" tIns="0" rIns="0" bIns="0" numCol="1" anchor="ctr" anchorCtr="0" compatLnSpc="1">
            <a:prstTxWarp prst="textNoShape">
              <a:avLst/>
            </a:prstTxWarp>
            <a:noAutofit/>
          </a:bodyPr>
          <a:lstStyle/>
          <a:p>
            <a:r>
              <a:rPr lang="en-US" sz="3000" dirty="0"/>
              <a:t>Risk-based Decision-making is an everyday activity</a:t>
            </a:r>
          </a:p>
        </p:txBody>
      </p:sp>
      <p:sp>
        <p:nvSpPr>
          <p:cNvPr id="82" name="Google Shape;82;p1"/>
          <p:cNvSpPr/>
          <p:nvPr/>
        </p:nvSpPr>
        <p:spPr>
          <a:xfrm>
            <a:off x="3383690" y="3729608"/>
            <a:ext cx="1670586" cy="554113"/>
          </a:xfrm>
          <a:prstGeom prst="diamond">
            <a:avLst/>
          </a:prstGeom>
          <a:solidFill>
            <a:srgbClr val="FFC000"/>
          </a:solidFill>
          <a:ln w="28575" cap="flat" cmpd="sng">
            <a:solidFill>
              <a:schemeClr val="dk1"/>
            </a:solidFill>
            <a:prstDash val="solid"/>
            <a:round/>
            <a:headEnd type="none" w="sm" len="sm"/>
            <a:tailEnd type="none" w="sm" len="sm"/>
          </a:ln>
        </p:spPr>
        <p:txBody>
          <a:bodyPr spcFirstLastPara="1" wrap="square" lIns="67500" tIns="69660" rIns="67500" bIns="33740" anchor="t" anchorCtr="0">
            <a:spAutoFit/>
          </a:bodyPr>
          <a:lstStyle/>
          <a:p>
            <a:pPr algn="ctr">
              <a:lnSpc>
                <a:spcPct val="81000"/>
              </a:lnSpc>
              <a:spcBef>
                <a:spcPts val="0"/>
              </a:spcBef>
              <a:spcAft>
                <a:spcPts val="0"/>
              </a:spcAft>
            </a:pPr>
            <a:r>
              <a:rPr lang="en-US" sz="1400" u="sng" dirty="0">
                <a:solidFill>
                  <a:schemeClr val="dk1"/>
                </a:solidFill>
                <a:latin typeface="Arial"/>
                <a:ea typeface="Arial"/>
                <a:cs typeface="Arial"/>
                <a:sym typeface="Arial"/>
              </a:rPr>
              <a:t>RBDM </a:t>
            </a:r>
            <a:endParaRPr lang="en-US" sz="4400" dirty="0"/>
          </a:p>
        </p:txBody>
      </p:sp>
      <p:sp>
        <p:nvSpPr>
          <p:cNvPr id="86" name="Google Shape;86;p1"/>
          <p:cNvSpPr/>
          <p:nvPr/>
        </p:nvSpPr>
        <p:spPr>
          <a:xfrm>
            <a:off x="3023867" y="1707741"/>
            <a:ext cx="2331510" cy="1472575"/>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0" tIns="0" rIns="0" bIns="0" anchor="t" anchorCtr="0">
            <a:spAutoFit/>
          </a:bodyPr>
          <a:lstStyle/>
          <a:p>
            <a:pPr algn="ctr">
              <a:lnSpc>
                <a:spcPct val="81000"/>
              </a:lnSpc>
              <a:spcBef>
                <a:spcPts val="0"/>
              </a:spcBef>
              <a:spcAft>
                <a:spcPts val="0"/>
              </a:spcAft>
            </a:pPr>
            <a:r>
              <a:rPr lang="en-US" sz="1400" dirty="0">
                <a:solidFill>
                  <a:schemeClr val="dk1"/>
                </a:solidFill>
                <a:latin typeface="Arial"/>
                <a:cs typeface="Lucida Sans Unicode"/>
              </a:rPr>
              <a:t>Effective knowledge management </a:t>
            </a:r>
            <a:endParaRPr lang="en-US" sz="4400" dirty="0"/>
          </a:p>
          <a:p>
            <a:pPr algn="ctr">
              <a:lnSpc>
                <a:spcPct val="81000"/>
              </a:lnSpc>
              <a:spcBef>
                <a:spcPts val="0"/>
              </a:spcBef>
              <a:spcAft>
                <a:spcPts val="0"/>
              </a:spcAft>
            </a:pPr>
            <a:r>
              <a:rPr lang="en-US" sz="1400" dirty="0">
                <a:solidFill>
                  <a:schemeClr val="dk1"/>
                </a:solidFill>
                <a:latin typeface="Arial"/>
                <a:cs typeface="Lucida Sans Unicode"/>
              </a:rPr>
              <a:t>Effective QRM embedded in quality procedures</a:t>
            </a:r>
            <a:endParaRPr lang="en-US" sz="4400" dirty="0">
              <a:solidFill>
                <a:schemeClr val="dk1"/>
              </a:solidFill>
              <a:latin typeface="Arial"/>
              <a:cs typeface="Lucida Sans Unicode"/>
            </a:endParaRPr>
          </a:p>
        </p:txBody>
      </p:sp>
      <p:sp>
        <p:nvSpPr>
          <p:cNvPr id="87" name="Google Shape;87;p1"/>
          <p:cNvSpPr txBox="1"/>
          <p:nvPr/>
        </p:nvSpPr>
        <p:spPr>
          <a:xfrm>
            <a:off x="7106721" y="2441462"/>
            <a:ext cx="2331600" cy="977085"/>
          </a:xfrm>
          <a:prstGeom prst="rect">
            <a:avLst/>
          </a:prstGeom>
          <a:solidFill>
            <a:srgbClr val="00CC99"/>
          </a:solidFill>
          <a:ln w="28575" cap="flat" cmpd="sng">
            <a:solidFill>
              <a:schemeClr val="dk1"/>
            </a:solidFill>
            <a:prstDash val="solid"/>
            <a:round/>
            <a:headEnd type="none" w="sm" len="sm"/>
            <a:tailEnd type="none" w="sm" len="sm"/>
          </a:ln>
        </p:spPr>
        <p:txBody>
          <a:bodyPr spcFirstLastPara="1" wrap="square" lIns="67500" tIns="69660" rIns="67500" bIns="33740" anchor="t" anchorCtr="0">
            <a:spAutoFit/>
          </a:bodyPr>
          <a:lstStyle/>
          <a:p>
            <a:pPr algn="ctr">
              <a:lnSpc>
                <a:spcPct val="81000"/>
              </a:lnSpc>
              <a:spcBef>
                <a:spcPts val="0"/>
              </a:spcBef>
              <a:spcAft>
                <a:spcPts val="0"/>
              </a:spcAft>
            </a:pPr>
            <a:r>
              <a:rPr lang="en-US" sz="1400" dirty="0">
                <a:solidFill>
                  <a:schemeClr val="dk1"/>
                </a:solidFill>
              </a:rPr>
              <a:t>Good OUTCOME</a:t>
            </a:r>
          </a:p>
          <a:p>
            <a:pPr algn="ctr">
              <a:lnSpc>
                <a:spcPct val="81000"/>
              </a:lnSpc>
              <a:spcBef>
                <a:spcPts val="0"/>
              </a:spcBef>
              <a:spcAft>
                <a:spcPts val="0"/>
              </a:spcAft>
            </a:pPr>
            <a:endParaRPr lang="en-US" sz="1400" dirty="0">
              <a:solidFill>
                <a:schemeClr val="dk1"/>
              </a:solidFill>
            </a:endParaRPr>
          </a:p>
          <a:p>
            <a:pPr algn="ctr">
              <a:lnSpc>
                <a:spcPct val="81000"/>
              </a:lnSpc>
              <a:spcBef>
                <a:spcPts val="0"/>
              </a:spcBef>
              <a:spcAft>
                <a:spcPts val="0"/>
              </a:spcAft>
            </a:pPr>
            <a:r>
              <a:rPr lang="en-US" sz="1400" dirty="0">
                <a:solidFill>
                  <a:schemeClr val="dk1"/>
                </a:solidFill>
                <a:latin typeface="Arial"/>
                <a:ea typeface="Arial"/>
                <a:cs typeface="Arial"/>
                <a:sym typeface="Arial"/>
              </a:rPr>
              <a:t>Consistent processes</a:t>
            </a:r>
            <a:endParaRPr lang="en-US" sz="4400" dirty="0"/>
          </a:p>
          <a:p>
            <a:pPr algn="ctr">
              <a:lnSpc>
                <a:spcPct val="81000"/>
              </a:lnSpc>
              <a:spcBef>
                <a:spcPts val="0"/>
              </a:spcBef>
              <a:spcAft>
                <a:spcPts val="0"/>
              </a:spcAft>
            </a:pPr>
            <a:r>
              <a:rPr lang="en-US" sz="1400" dirty="0">
                <a:solidFill>
                  <a:schemeClr val="dk1"/>
                </a:solidFill>
                <a:latin typeface="Arial"/>
                <a:ea typeface="Arial"/>
                <a:cs typeface="Arial"/>
                <a:sym typeface="Arial"/>
              </a:rPr>
              <a:t>Robust manufacturing</a:t>
            </a:r>
            <a:endParaRPr lang="en-US" sz="4400" dirty="0"/>
          </a:p>
          <a:p>
            <a:pPr algn="ctr">
              <a:lnSpc>
                <a:spcPct val="81000"/>
              </a:lnSpc>
              <a:spcBef>
                <a:spcPts val="0"/>
              </a:spcBef>
              <a:spcAft>
                <a:spcPts val="0"/>
              </a:spcAft>
            </a:pPr>
            <a:r>
              <a:rPr lang="en-US" sz="1400" dirty="0">
                <a:solidFill>
                  <a:schemeClr val="dk1"/>
                </a:solidFill>
                <a:latin typeface="Arial"/>
                <a:ea typeface="Arial"/>
                <a:cs typeface="Arial"/>
                <a:sym typeface="Arial"/>
              </a:rPr>
              <a:t>Good business decisions</a:t>
            </a:r>
          </a:p>
        </p:txBody>
      </p:sp>
      <p:sp>
        <p:nvSpPr>
          <p:cNvPr id="88" name="Google Shape;88;p1"/>
          <p:cNvSpPr/>
          <p:nvPr/>
        </p:nvSpPr>
        <p:spPr>
          <a:xfrm>
            <a:off x="3060982" y="4790999"/>
            <a:ext cx="2331600" cy="1227146"/>
          </a:xfrm>
          <a:prstGeom prst="ellipse">
            <a:avLst/>
          </a:prstGeom>
          <a:solidFill>
            <a:srgbClr val="FF0000"/>
          </a:solidFill>
          <a:ln w="28575" cap="flat" cmpd="sng">
            <a:solidFill>
              <a:schemeClr val="tx1"/>
            </a:solidFill>
            <a:prstDash val="solid"/>
            <a:round/>
            <a:headEnd type="none" w="sm" len="sm"/>
            <a:tailEnd type="none" w="sm" len="sm"/>
          </a:ln>
        </p:spPr>
        <p:txBody>
          <a:bodyPr spcFirstLastPara="1" wrap="square" lIns="0" tIns="0" rIns="0" bIns="0" anchor="t" anchorCtr="0">
            <a:spAutoFit/>
          </a:bodyPr>
          <a:lstStyle/>
          <a:p>
            <a:pPr algn="ctr">
              <a:lnSpc>
                <a:spcPct val="81000"/>
              </a:lnSpc>
              <a:spcBef>
                <a:spcPts val="0"/>
              </a:spcBef>
              <a:spcAft>
                <a:spcPts val="0"/>
              </a:spcAft>
            </a:pPr>
            <a:r>
              <a:rPr lang="en-US" sz="1400" dirty="0">
                <a:solidFill>
                  <a:schemeClr val="lt1"/>
                </a:solidFill>
                <a:latin typeface="Arial"/>
                <a:cs typeface="Lucida Sans Unicode"/>
              </a:rPr>
              <a:t>Poor knowledge management </a:t>
            </a:r>
            <a:endParaRPr lang="en-US" sz="4400" dirty="0">
              <a:solidFill>
                <a:schemeClr val="lt1"/>
              </a:solidFill>
            </a:endParaRPr>
          </a:p>
          <a:p>
            <a:pPr algn="ctr">
              <a:lnSpc>
                <a:spcPct val="81000"/>
              </a:lnSpc>
              <a:spcBef>
                <a:spcPts val="0"/>
              </a:spcBef>
              <a:spcAft>
                <a:spcPts val="0"/>
              </a:spcAft>
            </a:pPr>
            <a:r>
              <a:rPr lang="en-US" sz="1400" dirty="0">
                <a:solidFill>
                  <a:schemeClr val="lt1"/>
                </a:solidFill>
                <a:latin typeface="Arial"/>
                <a:cs typeface="Lucida Sans Unicode"/>
              </a:rPr>
              <a:t>QRM not embedded in quality procedure</a:t>
            </a:r>
          </a:p>
        </p:txBody>
      </p:sp>
      <p:sp>
        <p:nvSpPr>
          <p:cNvPr id="89" name="Google Shape;89;p1"/>
          <p:cNvSpPr txBox="1"/>
          <p:nvPr/>
        </p:nvSpPr>
        <p:spPr>
          <a:xfrm>
            <a:off x="7146028" y="4492294"/>
            <a:ext cx="2331600" cy="977085"/>
          </a:xfrm>
          <a:prstGeom prst="rect">
            <a:avLst/>
          </a:prstGeom>
          <a:solidFill>
            <a:srgbClr val="FF0000"/>
          </a:solidFill>
          <a:ln w="28575" cap="flat" cmpd="sng">
            <a:solidFill>
              <a:schemeClr val="dk1"/>
            </a:solidFill>
            <a:prstDash val="solid"/>
            <a:round/>
            <a:headEnd type="none" w="sm" len="sm"/>
            <a:tailEnd type="none" w="sm" len="sm"/>
          </a:ln>
        </p:spPr>
        <p:txBody>
          <a:bodyPr spcFirstLastPara="1" wrap="square" lIns="67500" tIns="69660" rIns="67500" bIns="33740" anchor="t" anchorCtr="0">
            <a:spAutoFit/>
          </a:bodyPr>
          <a:lstStyle/>
          <a:p>
            <a:pPr algn="ctr">
              <a:lnSpc>
                <a:spcPct val="81000"/>
              </a:lnSpc>
              <a:spcBef>
                <a:spcPts val="0"/>
              </a:spcBef>
              <a:spcAft>
                <a:spcPts val="0"/>
              </a:spcAft>
            </a:pPr>
            <a:r>
              <a:rPr lang="en-US" sz="1400" dirty="0">
                <a:solidFill>
                  <a:schemeClr val="lt1"/>
                </a:solidFill>
              </a:rPr>
              <a:t>Poor OUTCOME</a:t>
            </a:r>
          </a:p>
          <a:p>
            <a:pPr algn="ctr">
              <a:lnSpc>
                <a:spcPct val="81000"/>
              </a:lnSpc>
              <a:spcBef>
                <a:spcPts val="0"/>
              </a:spcBef>
              <a:spcAft>
                <a:spcPts val="0"/>
              </a:spcAft>
            </a:pPr>
            <a:endParaRPr lang="en-US" sz="1400" dirty="0">
              <a:solidFill>
                <a:schemeClr val="lt1"/>
              </a:solidFill>
            </a:endParaRPr>
          </a:p>
          <a:p>
            <a:pPr algn="ctr">
              <a:lnSpc>
                <a:spcPct val="81000"/>
              </a:lnSpc>
              <a:spcBef>
                <a:spcPts val="0"/>
              </a:spcBef>
              <a:spcAft>
                <a:spcPts val="0"/>
              </a:spcAft>
            </a:pPr>
            <a:r>
              <a:rPr lang="en-US" sz="1400" dirty="0">
                <a:solidFill>
                  <a:schemeClr val="lt1"/>
                </a:solidFill>
                <a:latin typeface="Arial"/>
                <a:ea typeface="Arial"/>
                <a:cs typeface="Arial"/>
                <a:sym typeface="Arial"/>
              </a:rPr>
              <a:t>Unreliable systems Manufacturing problems</a:t>
            </a:r>
            <a:endParaRPr lang="en-US" sz="4400" dirty="0">
              <a:solidFill>
                <a:schemeClr val="lt1"/>
              </a:solidFill>
            </a:endParaRPr>
          </a:p>
          <a:p>
            <a:pPr algn="ctr">
              <a:lnSpc>
                <a:spcPct val="81000"/>
              </a:lnSpc>
              <a:spcBef>
                <a:spcPts val="0"/>
              </a:spcBef>
              <a:spcAft>
                <a:spcPts val="0"/>
              </a:spcAft>
            </a:pPr>
            <a:r>
              <a:rPr lang="en-US" sz="1400" dirty="0">
                <a:solidFill>
                  <a:schemeClr val="lt1"/>
                </a:solidFill>
                <a:latin typeface="Arial"/>
                <a:ea typeface="Arial"/>
                <a:cs typeface="Arial"/>
                <a:sym typeface="Arial"/>
              </a:rPr>
              <a:t>Poor business outcomes</a:t>
            </a:r>
          </a:p>
        </p:txBody>
      </p:sp>
      <p:pic>
        <p:nvPicPr>
          <p:cNvPr id="90" name="Google Shape;90;p1" descr="Arrow: Clockwise curve with solid fill"/>
          <p:cNvPicPr preferRelativeResize="0"/>
          <p:nvPr/>
        </p:nvPicPr>
        <p:blipFill rotWithShape="1">
          <a:blip r:embed="rId3">
            <a:alphaModFix/>
          </a:blip>
          <a:srcRect/>
          <a:stretch/>
        </p:blipFill>
        <p:spPr>
          <a:xfrm rot="6963813">
            <a:off x="5708064" y="3264889"/>
            <a:ext cx="505602" cy="2668702"/>
          </a:xfrm>
          <a:prstGeom prst="rect">
            <a:avLst/>
          </a:prstGeom>
          <a:noFill/>
          <a:ln>
            <a:noFill/>
          </a:ln>
        </p:spPr>
      </p:pic>
      <p:pic>
        <p:nvPicPr>
          <p:cNvPr id="91" name="Google Shape;91;p1" descr="Arrow: Clockwise curve with solid fill"/>
          <p:cNvPicPr preferRelativeResize="0"/>
          <p:nvPr/>
        </p:nvPicPr>
        <p:blipFill rotWithShape="1">
          <a:blip r:embed="rId3">
            <a:alphaModFix/>
          </a:blip>
          <a:srcRect/>
          <a:stretch/>
        </p:blipFill>
        <p:spPr>
          <a:xfrm rot="3909856" flipH="1">
            <a:off x="5662364" y="2012953"/>
            <a:ext cx="559550" cy="2668702"/>
          </a:xfrm>
          <a:prstGeom prst="rect">
            <a:avLst/>
          </a:prstGeom>
          <a:noFill/>
          <a:ln>
            <a:noFill/>
          </a:ln>
        </p:spPr>
      </p:pic>
      <p:sp>
        <p:nvSpPr>
          <p:cNvPr id="2" name="TextBox 1">
            <a:extLst>
              <a:ext uri="{FF2B5EF4-FFF2-40B4-BE49-F238E27FC236}">
                <a16:creationId xmlns:a16="http://schemas.microsoft.com/office/drawing/2014/main" id="{C8640E23-C663-B1E9-3DB1-4FCAEFBFCBCD}"/>
              </a:ext>
            </a:extLst>
          </p:cNvPr>
          <p:cNvSpPr txBox="1"/>
          <p:nvPr/>
        </p:nvSpPr>
        <p:spPr bwMode="auto">
          <a:xfrm>
            <a:off x="340296" y="1715813"/>
            <a:ext cx="2479964" cy="473003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Candara"/>
                <a:cs typeface="Lucida Sans Unicode"/>
              </a:rPr>
              <a:t>Quality decisions are made daily in the pharmaceutical environment, such as:</a:t>
            </a:r>
          </a:p>
          <a:p>
            <a:pPr>
              <a:lnSpc>
                <a:spcPct val="81000"/>
              </a:lnSpc>
              <a:tabLst>
                <a:tab pos="723900" algn="l"/>
                <a:tab pos="1447800" algn="l"/>
                <a:tab pos="2171700" algn="l"/>
                <a:tab pos="2895600" algn="l"/>
                <a:tab pos="3619500" algn="l"/>
                <a:tab pos="4343400" algn="l"/>
                <a:tab pos="5067300" algn="l"/>
                <a:tab pos="5791200" algn="l"/>
              </a:tabLst>
            </a:pPr>
            <a:endParaRPr lang="en-US" sz="1600" dirty="0">
              <a:solidFill>
                <a:srgbClr val="4C4C4C"/>
              </a:solidFill>
              <a:latin typeface="Candara"/>
            </a:endParaRPr>
          </a:p>
          <a:p>
            <a:pPr marL="342900" indent="-342900">
              <a:lnSpc>
                <a:spcPct val="81000"/>
              </a:lnSpc>
              <a:buFont typeface="Arial" pitchFamily="18" charset="0"/>
              <a:buChar char="•"/>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Candara"/>
                <a:cs typeface="Lucida Sans Unicode"/>
              </a:rPr>
              <a:t>Risk classification  for a change control or deviation</a:t>
            </a:r>
          </a:p>
          <a:p>
            <a:pPr>
              <a:lnSpc>
                <a:spcPct val="81000"/>
              </a:lnSpc>
              <a:tabLst>
                <a:tab pos="723900" algn="l"/>
                <a:tab pos="1447800" algn="l"/>
                <a:tab pos="2171700" algn="l"/>
                <a:tab pos="2895600" algn="l"/>
                <a:tab pos="3619500" algn="l"/>
                <a:tab pos="4343400" algn="l"/>
                <a:tab pos="5067300" algn="l"/>
                <a:tab pos="5791200" algn="l"/>
              </a:tabLst>
            </a:pPr>
            <a:endParaRPr lang="en-US" sz="1600" dirty="0">
              <a:solidFill>
                <a:srgbClr val="4C4C4C"/>
              </a:solidFill>
              <a:latin typeface="Candara"/>
            </a:endParaRPr>
          </a:p>
          <a:p>
            <a:pPr marL="342900" indent="-342900">
              <a:lnSpc>
                <a:spcPct val="81000"/>
              </a:lnSpc>
              <a:buFont typeface="Arial" pitchFamily="18" charset="0"/>
              <a:buChar char="•"/>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Candara"/>
                <a:cs typeface="Lucida Sans Unicode"/>
              </a:rPr>
              <a:t>Risk profile for a supplier</a:t>
            </a:r>
          </a:p>
          <a:p>
            <a:pPr marL="342900" indent="-342900">
              <a:lnSpc>
                <a:spcPct val="81000"/>
              </a:lnSpc>
              <a:buFont typeface="Arial" pitchFamily="18" charset="0"/>
              <a:buChar char="•"/>
              <a:tabLst>
                <a:tab pos="723900" algn="l"/>
                <a:tab pos="1447800" algn="l"/>
                <a:tab pos="2171700" algn="l"/>
                <a:tab pos="2895600" algn="l"/>
                <a:tab pos="3619500" algn="l"/>
                <a:tab pos="4343400" algn="l"/>
                <a:tab pos="5067300" algn="l"/>
                <a:tab pos="5791200" algn="l"/>
              </a:tabLst>
            </a:pPr>
            <a:endParaRPr lang="en-US" sz="1600" dirty="0">
              <a:solidFill>
                <a:srgbClr val="4C4C4C"/>
              </a:solidFill>
              <a:latin typeface="Candara"/>
              <a:cs typeface="Lucida Sans Unicode"/>
            </a:endParaRPr>
          </a:p>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Candara"/>
                <a:cs typeface="Lucida Sans Unicode"/>
              </a:rPr>
              <a:t>The decisions are made following quality procedures and  are based on prior experience and current knowledge.</a:t>
            </a:r>
          </a:p>
          <a:p>
            <a:pPr>
              <a:lnSpc>
                <a:spcPct val="81000"/>
              </a:lnSpc>
              <a:tabLst>
                <a:tab pos="723900" algn="l"/>
                <a:tab pos="1447800" algn="l"/>
                <a:tab pos="2171700" algn="l"/>
                <a:tab pos="2895600" algn="l"/>
                <a:tab pos="3619500" algn="l"/>
                <a:tab pos="4343400" algn="l"/>
                <a:tab pos="5067300" algn="l"/>
                <a:tab pos="5791200" algn="l"/>
              </a:tabLst>
            </a:pPr>
            <a:endParaRPr lang="en-US" sz="1600" dirty="0">
              <a:solidFill>
                <a:srgbClr val="4C4C4C"/>
              </a:solidFill>
              <a:latin typeface="Candara"/>
              <a:cs typeface="Lucida Sans Unicode"/>
            </a:endParaRPr>
          </a:p>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Candara"/>
                <a:cs typeface="Lucida Sans Unicode"/>
              </a:rPr>
              <a:t>QRM supports daily quality decisions and influences the direction towards good or bad outcomes.</a:t>
            </a:r>
          </a:p>
        </p:txBody>
      </p:sp>
      <p:sp>
        <p:nvSpPr>
          <p:cNvPr id="11" name="Arrow: Down 10">
            <a:extLst>
              <a:ext uri="{FF2B5EF4-FFF2-40B4-BE49-F238E27FC236}">
                <a16:creationId xmlns:a16="http://schemas.microsoft.com/office/drawing/2014/main" id="{415B8C92-3835-802B-D4B4-3CE9E2B426C8}"/>
              </a:ext>
            </a:extLst>
          </p:cNvPr>
          <p:cNvSpPr/>
          <p:nvPr/>
        </p:nvSpPr>
        <p:spPr bwMode="auto">
          <a:xfrm>
            <a:off x="4120483" y="3267860"/>
            <a:ext cx="180253" cy="245724"/>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12" name="Arrow: Down 11">
            <a:extLst>
              <a:ext uri="{FF2B5EF4-FFF2-40B4-BE49-F238E27FC236}">
                <a16:creationId xmlns:a16="http://schemas.microsoft.com/office/drawing/2014/main" id="{F3E40855-A6B3-0650-EBA8-50C9BED4EEDB}"/>
              </a:ext>
            </a:extLst>
          </p:cNvPr>
          <p:cNvSpPr/>
          <p:nvPr/>
        </p:nvSpPr>
        <p:spPr bwMode="auto">
          <a:xfrm rot="10800000">
            <a:off x="4136656" y="4468770"/>
            <a:ext cx="180253" cy="245724"/>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506561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336" y="1201226"/>
            <a:ext cx="8856984" cy="790575"/>
          </a:xfrm>
        </p:spPr>
        <p:txBody>
          <a:bodyPr/>
          <a:lstStyle/>
          <a:p>
            <a:r>
              <a:rPr lang="en-GB" sz="2300" dirty="0"/>
              <a:t>In relation to Risk-based Decision-making, the revised guideline in Section 5.2:</a:t>
            </a:r>
          </a:p>
        </p:txBody>
      </p:sp>
      <p:sp>
        <p:nvSpPr>
          <p:cNvPr id="3" name="Content Placeholder 2"/>
          <p:cNvSpPr>
            <a:spLocks noGrp="1"/>
          </p:cNvSpPr>
          <p:nvPr>
            <p:ph idx="1"/>
          </p:nvPr>
        </p:nvSpPr>
        <p:spPr>
          <a:xfrm>
            <a:off x="700336" y="2073424"/>
            <a:ext cx="8496944" cy="4968552"/>
          </a:xfrm>
        </p:spPr>
        <p:txBody>
          <a:bodyPr/>
          <a:lstStyle/>
          <a:p>
            <a:pPr marL="342900" indent="-342900" algn="just">
              <a:buFont typeface="Arial" panose="020B0604020202020204" pitchFamily="34" charset="0"/>
              <a:buChar char="•"/>
            </a:pPr>
            <a:r>
              <a:rPr lang="en-IE" sz="2000" b="0" dirty="0"/>
              <a:t>provides clarity on what effective risk-based decision-making is, and it indicates that </a:t>
            </a:r>
            <a:r>
              <a:rPr lang="en-GB" sz="2000" b="0" dirty="0"/>
              <a:t>risk-based decision-making addresses uncertainty through the use of knowledge.  This facilitates informed decisions in a multitude of areas, including when allocating resources.</a:t>
            </a:r>
          </a:p>
          <a:p>
            <a:pPr marL="342900" indent="-342900" algn="just">
              <a:buFont typeface="Arial" panose="020B0604020202020204" pitchFamily="34" charset="0"/>
              <a:buChar char="•"/>
            </a:pPr>
            <a:r>
              <a:rPr lang="en-GB" sz="2000" b="0" dirty="0"/>
              <a:t>provides guidance on how there are different processes that may be used to make risk-based decisions, and how these are directly related to the level of formality that is applied during the QRM process.    </a:t>
            </a:r>
          </a:p>
          <a:p>
            <a:pPr marL="342900" indent="-342900" algn="just">
              <a:buFont typeface="Arial" panose="020B0604020202020204" pitchFamily="34" charset="0"/>
              <a:buChar char="•"/>
            </a:pPr>
            <a:r>
              <a:rPr lang="en-GB" sz="2000" b="0" dirty="0"/>
              <a:t>addresses how there can be varying degrees of structure with regard to approaches for risk-based decision making, and guidance </a:t>
            </a:r>
            <a:r>
              <a:rPr lang="en-IE" sz="2000" b="0" dirty="0"/>
              <a:t>on such approaches is provided.</a:t>
            </a:r>
          </a:p>
          <a:p>
            <a:pPr marL="342900" indent="-342900" algn="just">
              <a:buFont typeface="Arial" panose="020B0604020202020204" pitchFamily="34" charset="0"/>
              <a:buChar char="•"/>
            </a:pPr>
            <a:r>
              <a:rPr lang="en-IE" sz="2000" b="0" dirty="0"/>
              <a:t>includes different approaches to risk-based decision-making to help manage subjectivity in decisions</a:t>
            </a:r>
          </a:p>
          <a:p>
            <a:pPr marL="342900" indent="-342900">
              <a:buFont typeface="Arial" panose="020B0604020202020204" pitchFamily="34" charset="0"/>
              <a:buChar char="•"/>
            </a:pPr>
            <a:endParaRPr lang="en-IE" sz="2200" b="0" dirty="0">
              <a:latin typeface="Candara" pitchFamily="32" charset="0"/>
            </a:endParaRPr>
          </a:p>
          <a:p>
            <a:pPr marL="788988" lvl="1" indent="-342900">
              <a:buFont typeface="Arial" panose="020B0604020202020204" pitchFamily="34" charset="0"/>
              <a:buChar char="•"/>
            </a:pPr>
            <a:endParaRPr lang="en-GB" sz="2000" dirty="0">
              <a:solidFill>
                <a:srgbClr val="4C4C4C"/>
              </a:solidFill>
              <a:latin typeface="Candara" pitchFamily="32" charset="0"/>
            </a:endParaRPr>
          </a:p>
        </p:txBody>
      </p:sp>
      <p:sp>
        <p:nvSpPr>
          <p:cNvPr id="4" name="Content Placeholder 3"/>
          <p:cNvSpPr>
            <a:spLocks noGrp="1"/>
          </p:cNvSpPr>
          <p:nvPr>
            <p:ph sz="quarter" idx="13"/>
          </p:nvPr>
        </p:nvSpPr>
        <p:spPr>
          <a:xfrm>
            <a:off x="3152933" y="392937"/>
            <a:ext cx="6332379" cy="647700"/>
          </a:xfrm>
        </p:spPr>
        <p:txBody>
          <a:bodyPr/>
          <a:lstStyle/>
          <a:p>
            <a:r>
              <a:rPr lang="en-CA" sz="3000" dirty="0">
                <a:solidFill>
                  <a:srgbClr val="0093D0"/>
                </a:solidFill>
                <a:ea typeface="+mj-ea"/>
                <a:cs typeface="+mj-cs"/>
              </a:rPr>
              <a:t>ICH Q9(R1) Quality Risk Management</a:t>
            </a:r>
            <a:endParaRPr lang="en-US" sz="3000" dirty="0">
              <a:solidFill>
                <a:srgbClr val="0093D0"/>
              </a:solidFill>
              <a:ea typeface="+mj-ea"/>
              <a:cs typeface="+mj-cs"/>
            </a:endParaRPr>
          </a:p>
        </p:txBody>
      </p:sp>
    </p:spTree>
    <p:extLst>
      <p:ext uri="{BB962C8B-B14F-4D97-AF65-F5344CB8AC3E}">
        <p14:creationId xmlns:p14="http://schemas.microsoft.com/office/powerpoint/2010/main" val="666181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433464"/>
            <a:ext cx="6984776" cy="2016224"/>
          </a:xfrm>
          <a:prstGeom prst="rect">
            <a:avLst/>
          </a:prstGeom>
          <a:noFill/>
          <a:ln w="9525">
            <a:noFill/>
            <a:round/>
            <a:headEnd/>
            <a:tailEnd/>
          </a:ln>
        </p:spPr>
        <p:txBody>
          <a:bodyPr lIns="90000" tIns="176670" rIns="90000" bIns="45000" anchor="t"/>
          <a:lstStyle/>
          <a:p>
            <a:pPr algn="ctr">
              <a:lnSpc>
                <a:spcPct val="100000"/>
              </a:lnSpc>
              <a:tabLst>
                <a:tab pos="339725" algn="l"/>
                <a:tab pos="6515100" algn="l"/>
              </a:tabLst>
            </a:pPr>
            <a:r>
              <a:rPr lang="en-GB" sz="4000" dirty="0">
                <a:solidFill>
                  <a:srgbClr val="0093D0"/>
                </a:solidFill>
                <a:latin typeface="Candara"/>
                <a:cs typeface="Lucida Sans Unicode"/>
              </a:rPr>
              <a:t>The Concept </a:t>
            </a:r>
          </a:p>
          <a:p>
            <a:pPr algn="ctr">
              <a:lnSpc>
                <a:spcPct val="100000"/>
              </a:lnSpc>
              <a:tabLst>
                <a:tab pos="339725" algn="l"/>
                <a:tab pos="6515100" algn="l"/>
              </a:tabLst>
            </a:pPr>
            <a:r>
              <a:rPr lang="en-GB" sz="4000" dirty="0">
                <a:solidFill>
                  <a:srgbClr val="0093D0"/>
                </a:solidFill>
                <a:latin typeface="Candara"/>
                <a:cs typeface="Lucida Sans Unicode"/>
              </a:rPr>
              <a:t>of </a:t>
            </a:r>
          </a:p>
          <a:p>
            <a:pPr algn="ctr">
              <a:lnSpc>
                <a:spcPct val="100000"/>
              </a:lnSpc>
              <a:tabLst>
                <a:tab pos="339725" algn="l"/>
                <a:tab pos="6515100" algn="l"/>
              </a:tabLst>
            </a:pPr>
            <a:r>
              <a:rPr lang="en-GB" sz="4000" dirty="0">
                <a:solidFill>
                  <a:srgbClr val="0093D0"/>
                </a:solidFill>
                <a:latin typeface="Candara"/>
                <a:cs typeface="Lucida Sans Unicode"/>
              </a:rPr>
              <a:t>Risk-based Decision-making</a:t>
            </a:r>
          </a:p>
        </p:txBody>
      </p:sp>
    </p:spTree>
    <p:extLst>
      <p:ext uri="{BB962C8B-B14F-4D97-AF65-F5344CB8AC3E}">
        <p14:creationId xmlns:p14="http://schemas.microsoft.com/office/powerpoint/2010/main" val="1598248412"/>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2334-7B49-48C9-BEAC-D4A76F42E182}"/>
              </a:ext>
            </a:extLst>
          </p:cNvPr>
          <p:cNvSpPr>
            <a:spLocks noGrp="1"/>
          </p:cNvSpPr>
          <p:nvPr>
            <p:ph type="title"/>
          </p:nvPr>
        </p:nvSpPr>
        <p:spPr/>
        <p:txBody>
          <a:bodyPr/>
          <a:lstStyle/>
          <a:p>
            <a:r>
              <a:rPr lang="da-DK" sz="2800" dirty="0"/>
              <a:t>What is Risk-based Decision-making?</a:t>
            </a:r>
            <a:endParaRPr lang="en-GB" sz="2800" dirty="0"/>
          </a:p>
        </p:txBody>
      </p:sp>
      <p:sp>
        <p:nvSpPr>
          <p:cNvPr id="3" name="Content Placeholder 2">
            <a:extLst>
              <a:ext uri="{FF2B5EF4-FFF2-40B4-BE49-F238E27FC236}">
                <a16:creationId xmlns:a16="http://schemas.microsoft.com/office/drawing/2014/main" id="{14D1E427-E22D-4E4B-9D1A-802FDE2D2100}"/>
              </a:ext>
            </a:extLst>
          </p:cNvPr>
          <p:cNvSpPr>
            <a:spLocks noGrp="1"/>
          </p:cNvSpPr>
          <p:nvPr>
            <p:ph idx="1"/>
          </p:nvPr>
        </p:nvSpPr>
        <p:spPr>
          <a:xfrm>
            <a:off x="412304" y="1425352"/>
            <a:ext cx="6264696" cy="4968552"/>
          </a:xfrm>
        </p:spPr>
        <p:txBody>
          <a:bodyPr/>
          <a:lstStyle/>
          <a:p>
            <a:pPr algn="just"/>
            <a:r>
              <a:rPr lang="en-GB" sz="2000" b="0" dirty="0"/>
              <a:t>ICH Q9(R1) defines </a:t>
            </a:r>
            <a:r>
              <a:rPr lang="en-GB" sz="2000" b="0" dirty="0">
                <a:solidFill>
                  <a:srgbClr val="000000"/>
                </a:solidFill>
              </a:rPr>
              <a:t>risk-based</a:t>
            </a:r>
            <a:r>
              <a:rPr lang="en-GB" sz="2000" b="0" dirty="0"/>
              <a:t> decision-making as </a:t>
            </a:r>
            <a:r>
              <a:rPr lang="en-GB" sz="2000" b="0" i="1" dirty="0"/>
              <a:t>an approach to, or a process of, making decisions that considers knowledge about risks relevant to the decision and whether risks are at an acceptable level</a:t>
            </a:r>
            <a:r>
              <a:rPr lang="en-GB" sz="2000" b="0" dirty="0"/>
              <a:t>. </a:t>
            </a:r>
          </a:p>
          <a:p>
            <a:pPr algn="just"/>
            <a:endParaRPr lang="en-GB" sz="800" b="0" dirty="0"/>
          </a:p>
          <a:p>
            <a:pPr marL="737870" lvl="1" indent="-285750" algn="just">
              <a:buFont typeface="Wingdings" panose="05000000000000000000" pitchFamily="2" charset="2"/>
              <a:buChar char="§"/>
            </a:pPr>
            <a:r>
              <a:rPr lang="en-GB" sz="1800" dirty="0">
                <a:ea typeface="+mn-ea"/>
              </a:rPr>
              <a:t>ICH Q9(R1) emphasises the role of knowledge in QRM activities.  </a:t>
            </a:r>
          </a:p>
          <a:p>
            <a:pPr marL="718820" lvl="1" algn="just">
              <a:buFont typeface="Wingdings" panose="05000000000000000000" pitchFamily="2" charset="2"/>
              <a:buChar char="§"/>
            </a:pPr>
            <a:endParaRPr lang="en-GB" sz="800" dirty="0">
              <a:ea typeface="+mn-ea"/>
            </a:endParaRPr>
          </a:p>
          <a:p>
            <a:pPr marL="737870" lvl="1" indent="-285750" algn="just">
              <a:buFont typeface="Wingdings" panose="05000000000000000000" pitchFamily="2" charset="2"/>
              <a:buChar char="§"/>
            </a:pPr>
            <a:r>
              <a:rPr lang="en-GB" sz="1800" dirty="0">
                <a:ea typeface="+mn-ea"/>
              </a:rPr>
              <a:t>It states that “all decision-making relies on the use of knowledge”, and “knowledge is used to make informed risk-based decisions”.</a:t>
            </a:r>
          </a:p>
          <a:p>
            <a:pPr marL="718820" lvl="1" algn="just">
              <a:buFont typeface="Wingdings" panose="05000000000000000000" pitchFamily="2" charset="2"/>
              <a:buChar char="§"/>
            </a:pPr>
            <a:endParaRPr lang="en-GB" sz="800" dirty="0">
              <a:ea typeface="+mn-ea"/>
            </a:endParaRPr>
          </a:p>
          <a:p>
            <a:pPr marL="737870" lvl="1" indent="-285750" algn="just">
              <a:buFont typeface="Wingdings" panose="05000000000000000000" pitchFamily="2" charset="2"/>
              <a:buChar char="§"/>
            </a:pPr>
            <a:r>
              <a:rPr lang="en-GB" sz="1800" dirty="0">
                <a:ea typeface="+mn-ea"/>
              </a:rPr>
              <a:t>Risk-based decision-making is beneficial because it “</a:t>
            </a:r>
            <a:r>
              <a:rPr lang="en-GB" sz="1800" i="1" dirty="0">
                <a:ea typeface="+mn-ea"/>
              </a:rPr>
              <a:t>addresses</a:t>
            </a:r>
            <a:r>
              <a:rPr lang="en-GB" sz="1800" dirty="0">
                <a:ea typeface="+mn-ea"/>
              </a:rPr>
              <a:t> </a:t>
            </a:r>
            <a:r>
              <a:rPr lang="en-GB" sz="1800" b="0" i="1" u="none" strike="noStrike" baseline="0" dirty="0">
                <a:solidFill>
                  <a:srgbClr val="000000"/>
                </a:solidFill>
                <a:latin typeface="+mn-lt"/>
              </a:rPr>
              <a:t>uncertainty through the use of knowledge, facilitating informed decisions by regulators and the pharmaceutical industry in a multitude of areas, including when allocating resources.” ICH Q9(R1)</a:t>
            </a:r>
          </a:p>
          <a:p>
            <a:pPr marL="718820" lvl="1"/>
            <a:endParaRPr lang="en-GB" sz="800" b="0" i="1" u="none" strike="noStrike" baseline="0" dirty="0">
              <a:solidFill>
                <a:srgbClr val="000000"/>
              </a:solidFill>
              <a:latin typeface="+mn-lt"/>
            </a:endParaRPr>
          </a:p>
          <a:p>
            <a:pPr marL="718820" lvl="1"/>
            <a:endParaRPr lang="en-GB" sz="1800" b="0" i="1" u="none" strike="noStrike" baseline="0" dirty="0">
              <a:solidFill>
                <a:srgbClr val="000000"/>
              </a:solidFill>
              <a:latin typeface="+mn-lt"/>
            </a:endParaRPr>
          </a:p>
          <a:p>
            <a:pPr marL="718820" lvl="1"/>
            <a:endParaRPr lang="en-GB" sz="2000" dirty="0">
              <a:ea typeface="+mn-ea"/>
            </a:endParaRPr>
          </a:p>
          <a:p>
            <a:endParaRPr lang="en-GB" b="0" dirty="0"/>
          </a:p>
          <a:p>
            <a:endParaRPr lang="en-GB" b="0" i="1" dirty="0"/>
          </a:p>
        </p:txBody>
      </p:sp>
      <p:sp>
        <p:nvSpPr>
          <p:cNvPr id="6" name="Rectangle 5">
            <a:extLst>
              <a:ext uri="{FF2B5EF4-FFF2-40B4-BE49-F238E27FC236}">
                <a16:creationId xmlns:a16="http://schemas.microsoft.com/office/drawing/2014/main" id="{687E7F54-F3D2-2FFD-48FB-D04FEC838CEC}"/>
              </a:ext>
            </a:extLst>
          </p:cNvPr>
          <p:cNvSpPr/>
          <p:nvPr/>
        </p:nvSpPr>
        <p:spPr>
          <a:xfrm>
            <a:off x="7253064" y="2649488"/>
            <a:ext cx="1872208" cy="3088159"/>
          </a:xfrm>
          <a:prstGeom prst="rect">
            <a:avLst/>
          </a:prstGeom>
          <a:solidFill>
            <a:schemeClr val="bg1"/>
          </a:solidFill>
          <a:ln w="9525">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ctr" defTabSz="365760" rtl="0" eaLnBrk="1" fontAlgn="auto" latinLnBrk="0" hangingPunct="1">
              <a:lnSpc>
                <a:spcPct val="100000"/>
              </a:lnSpc>
              <a:spcBef>
                <a:spcPts val="0"/>
              </a:spcBef>
              <a:spcAft>
                <a:spcPts val="0"/>
              </a:spcAft>
              <a:buClrTx/>
              <a:buSzTx/>
              <a:tabLst/>
              <a:defRPr/>
            </a:pPr>
            <a:r>
              <a:rPr lang="en-GB" sz="2000" b="0" i="1" dirty="0">
                <a:solidFill>
                  <a:srgbClr val="004C6C"/>
                </a:solidFill>
                <a:latin typeface="Calibri"/>
                <a:cs typeface="Lucida Sans Unicode"/>
              </a:rPr>
              <a:t>Risk-based decision-making occurs daily throughout the lifecycle of the product.</a:t>
            </a:r>
          </a:p>
        </p:txBody>
      </p:sp>
    </p:spTree>
    <p:extLst>
      <p:ext uri="{BB962C8B-B14F-4D97-AF65-F5344CB8AC3E}">
        <p14:creationId xmlns:p14="http://schemas.microsoft.com/office/powerpoint/2010/main" val="1494472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2334-7B49-48C9-BEAC-D4A76F42E182}"/>
              </a:ext>
            </a:extLst>
          </p:cNvPr>
          <p:cNvSpPr>
            <a:spLocks noGrp="1"/>
          </p:cNvSpPr>
          <p:nvPr>
            <p:ph type="title"/>
          </p:nvPr>
        </p:nvSpPr>
        <p:spPr/>
        <p:txBody>
          <a:bodyPr/>
          <a:lstStyle/>
          <a:p>
            <a:r>
              <a:rPr lang="da-DK" sz="2800" dirty="0"/>
              <a:t>Where does Risk-based Decision-making occur?</a:t>
            </a:r>
            <a:endParaRPr lang="en-GB" sz="2800" dirty="0"/>
          </a:p>
        </p:txBody>
      </p:sp>
      <p:sp>
        <p:nvSpPr>
          <p:cNvPr id="3" name="Content Placeholder 2">
            <a:extLst>
              <a:ext uri="{FF2B5EF4-FFF2-40B4-BE49-F238E27FC236}">
                <a16:creationId xmlns:a16="http://schemas.microsoft.com/office/drawing/2014/main" id="{14D1E427-E22D-4E4B-9D1A-802FDE2D2100}"/>
              </a:ext>
            </a:extLst>
          </p:cNvPr>
          <p:cNvSpPr>
            <a:spLocks noGrp="1"/>
          </p:cNvSpPr>
          <p:nvPr>
            <p:ph idx="1"/>
          </p:nvPr>
        </p:nvSpPr>
        <p:spPr>
          <a:xfrm>
            <a:off x="412304" y="1569368"/>
            <a:ext cx="8784976" cy="5040560"/>
          </a:xfrm>
        </p:spPr>
        <p:txBody>
          <a:bodyPr/>
          <a:lstStyle/>
          <a:p>
            <a:r>
              <a:rPr lang="en-GB" sz="2000" b="0" dirty="0"/>
              <a:t>ICH Q9(R1) states that </a:t>
            </a:r>
            <a:r>
              <a:rPr lang="en-GB" sz="2000" b="0" i="1" dirty="0"/>
              <a:t>“Risk-based decision-making is inherent in all quality risk management activities’, and it explains that it provides an ’essential foundation for decision-makers in an organization.”</a:t>
            </a:r>
          </a:p>
          <a:p>
            <a:r>
              <a:rPr lang="en-GB" sz="2000" b="0" dirty="0"/>
              <a:t>The Guideline indicates that the outputs of quality risk management activities include decisions in relation to:</a:t>
            </a:r>
          </a:p>
          <a:p>
            <a:pPr lvl="1">
              <a:buFont typeface="Wingdings" panose="05000000000000000000" pitchFamily="2" charset="2"/>
              <a:buChar char="§"/>
            </a:pPr>
            <a:r>
              <a:rPr lang="en-GB" sz="2000" dirty="0">
                <a:ea typeface="+mn-ea"/>
              </a:rPr>
              <a:t>what hazards exist;</a:t>
            </a:r>
          </a:p>
          <a:p>
            <a:pPr lvl="1">
              <a:buFont typeface="Wingdings" panose="05000000000000000000" pitchFamily="2" charset="2"/>
              <a:buChar char="§"/>
            </a:pPr>
            <a:r>
              <a:rPr lang="en-GB" sz="2000" dirty="0">
                <a:ea typeface="+mn-ea"/>
              </a:rPr>
              <a:t>the risks associated with those hazards;</a:t>
            </a:r>
          </a:p>
          <a:p>
            <a:pPr lvl="1">
              <a:buFont typeface="Wingdings" panose="05000000000000000000" pitchFamily="2" charset="2"/>
              <a:buChar char="§"/>
            </a:pPr>
            <a:r>
              <a:rPr lang="en-GB" sz="2000" dirty="0">
                <a:ea typeface="+mn-ea"/>
              </a:rPr>
              <a:t>the risk controls required;</a:t>
            </a:r>
          </a:p>
          <a:p>
            <a:pPr lvl="1">
              <a:buFont typeface="Wingdings" panose="05000000000000000000" pitchFamily="2" charset="2"/>
              <a:buChar char="§"/>
            </a:pPr>
            <a:r>
              <a:rPr lang="en-GB" sz="2000" dirty="0">
                <a:ea typeface="+mn-ea"/>
              </a:rPr>
              <a:t>the acceptability of the residual risk after risk controls, and;</a:t>
            </a:r>
          </a:p>
          <a:p>
            <a:pPr lvl="1">
              <a:buFont typeface="Wingdings" panose="05000000000000000000" pitchFamily="2" charset="2"/>
              <a:buChar char="§"/>
            </a:pPr>
            <a:r>
              <a:rPr lang="en-GB" sz="2000" dirty="0">
                <a:ea typeface="+mn-ea"/>
              </a:rPr>
              <a:t>the communication and review of quality risk management activities and outputs.</a:t>
            </a:r>
          </a:p>
          <a:p>
            <a:pPr lvl="1"/>
            <a:endParaRPr lang="en-GB" sz="2000" dirty="0">
              <a:ea typeface="+mn-ea"/>
            </a:endParaRPr>
          </a:p>
        </p:txBody>
      </p:sp>
      <p:sp>
        <p:nvSpPr>
          <p:cNvPr id="4" name="Rectangle: Folded Corner 3">
            <a:extLst>
              <a:ext uri="{FF2B5EF4-FFF2-40B4-BE49-F238E27FC236}">
                <a16:creationId xmlns:a16="http://schemas.microsoft.com/office/drawing/2014/main" id="{5A1BCAC3-EA65-9621-754A-197DE918FD3A}"/>
              </a:ext>
            </a:extLst>
          </p:cNvPr>
          <p:cNvSpPr/>
          <p:nvPr/>
        </p:nvSpPr>
        <p:spPr bwMode="auto">
          <a:xfrm>
            <a:off x="556320" y="5673824"/>
            <a:ext cx="8576691" cy="1008112"/>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GB" sz="3900"/>
          </a:p>
        </p:txBody>
      </p:sp>
      <p:sp>
        <p:nvSpPr>
          <p:cNvPr id="5" name="TextBox 4">
            <a:extLst>
              <a:ext uri="{FF2B5EF4-FFF2-40B4-BE49-F238E27FC236}">
                <a16:creationId xmlns:a16="http://schemas.microsoft.com/office/drawing/2014/main" id="{E277D172-D452-F433-1CFE-031AE9BD757A}"/>
              </a:ext>
            </a:extLst>
          </p:cNvPr>
          <p:cNvSpPr txBox="1"/>
          <p:nvPr/>
        </p:nvSpPr>
        <p:spPr bwMode="auto">
          <a:xfrm>
            <a:off x="685676" y="5673824"/>
            <a:ext cx="8447335" cy="912130"/>
          </a:xfrm>
          <a:prstGeom prst="rect">
            <a:avLst/>
          </a:prstGeom>
          <a:noFill/>
          <a:ln w="9525">
            <a:noFill/>
            <a:round/>
            <a:headEnd/>
            <a:tailEnd/>
          </a:ln>
        </p:spPr>
        <p:txBody>
          <a:bodyPr wrap="square" lIns="90000" tIns="92880" rIns="90000" bIns="45000" rtlCol="0">
            <a:spAutoFit/>
          </a:bodyPr>
          <a:lstStyle/>
          <a:p>
            <a:r>
              <a:rPr lang="en-GB" sz="1800" b="0" dirty="0">
                <a:solidFill>
                  <a:schemeClr val="tx1"/>
                </a:solidFill>
              </a:rPr>
              <a:t>Effective risk-based decision-making begins with determining the level of formality and documentation that should be applied during the quality risk management process.</a:t>
            </a:r>
          </a:p>
        </p:txBody>
      </p:sp>
    </p:spTree>
    <p:extLst>
      <p:ext uri="{BB962C8B-B14F-4D97-AF65-F5344CB8AC3E}">
        <p14:creationId xmlns:p14="http://schemas.microsoft.com/office/powerpoint/2010/main" val="355644041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boldonjames.com/2008/01/sie/internal/label"/>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6743</Words>
  <Application>Microsoft Office PowerPoint</Application>
  <PresentationFormat>Custom</PresentationFormat>
  <Paragraphs>539</Paragraphs>
  <Slides>47</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47</vt:i4>
      </vt:variant>
    </vt:vector>
  </HeadingPairs>
  <TitlesOfParts>
    <vt:vector size="55" baseType="lpstr">
      <vt:lpstr>Arial</vt:lpstr>
      <vt:lpstr>Calibri</vt:lpstr>
      <vt:lpstr>Candara</vt:lpstr>
      <vt:lpstr>PT Sans</vt:lpstr>
      <vt:lpstr>Times New Roman</vt:lpstr>
      <vt:lpstr>Wingdings</vt:lpstr>
      <vt:lpstr>Master slide 1</vt:lpstr>
      <vt:lpstr>Default Theme</vt:lpstr>
      <vt:lpstr>PowerPoint Presentation</vt:lpstr>
      <vt:lpstr>Legal Notice</vt:lpstr>
      <vt:lpstr>Content of the material</vt:lpstr>
      <vt:lpstr>PowerPoint Presentation</vt:lpstr>
      <vt:lpstr>Risk-based Decision-making is an everyday activity</vt:lpstr>
      <vt:lpstr>In relation to Risk-based Decision-making, the revised guideline in Section 5.2:</vt:lpstr>
      <vt:lpstr>PowerPoint Presentation</vt:lpstr>
      <vt:lpstr>What is Risk-based Decision-making?</vt:lpstr>
      <vt:lpstr>Where does Risk-based Decision-making occur?</vt:lpstr>
      <vt:lpstr>The relationship between Risk-based                         Decision-making and Decision Outcomes </vt:lpstr>
      <vt:lpstr>How much formality should be applied     to Risk-based Decision-making?</vt:lpstr>
      <vt:lpstr>How much formality should be applied to Risk-based Decision-making?</vt:lpstr>
      <vt:lpstr>The role of Knowledge in                                                             Risk-based Decision-making</vt:lpstr>
      <vt:lpstr>Knowledge in Risk-based Decision-making... Consider this Risk-Knowledge Infinity Cycle Framework</vt:lpstr>
      <vt:lpstr>Risk and knowledge go hand-in-hand when making risk-based decisions</vt:lpstr>
      <vt:lpstr>Risk and knowledge go hand-in-hand </vt:lpstr>
      <vt:lpstr>In Change Management…  Risk and Knowledge go hand-in-hand</vt:lpstr>
      <vt:lpstr>The benefits of considering the decisions that have been made</vt:lpstr>
      <vt:lpstr>Examples of High-level Decision Nodes            in the QRM Process </vt:lpstr>
      <vt:lpstr>PowerPoint Presentation</vt:lpstr>
      <vt:lpstr>Introduction to different approaches for Risk-based Decision-making</vt:lpstr>
      <vt:lpstr>Highly Structured Decision-making</vt:lpstr>
      <vt:lpstr>Highly Structured Decision-making</vt:lpstr>
      <vt:lpstr>Example of a Highly Structured                       Decision-making approach - MCDM</vt:lpstr>
      <vt:lpstr>Highly Structured Decision-making - the key elements of MCDM</vt:lpstr>
      <vt:lpstr>Highly Structured Decision-making - the key elements of MCDM</vt:lpstr>
      <vt:lpstr>Highly Structured Decision-making  Example 1: Addressing product impurities in a new drug substance</vt:lpstr>
      <vt:lpstr>Highly Structured Decision-making  Example 2: Introduction of a new filling line</vt:lpstr>
      <vt:lpstr>Highly Structured Decision-making  Example 2, cont’d</vt:lpstr>
      <vt:lpstr>Highly Structured Decision-making  Example 2, cont’d</vt:lpstr>
      <vt:lpstr>Less Structured Approaches to                               Risk-based Decision-making</vt:lpstr>
      <vt:lpstr>Less Structured Risk-based Decision-making Example 1: Supplier Qualification</vt:lpstr>
      <vt:lpstr>Less Structured Risk-based Decision-making Example 1, cont’d</vt:lpstr>
      <vt:lpstr>Less Structured Risk-based Decision-making Example 1, cont’d</vt:lpstr>
      <vt:lpstr>Rule-based Decision-making</vt:lpstr>
      <vt:lpstr>Rule-based Decision-making Example 1: Pre-defined Risk-based Decisions in Change Control SOPs</vt:lpstr>
      <vt:lpstr>Rule-based Decision-making Example 2: Melamine Contamination Risks</vt:lpstr>
      <vt:lpstr>Rule-based Decision-making Example 3: Working Cell Bank Qualification</vt:lpstr>
      <vt:lpstr>Rule-based Decision-making Example 3, cont’d</vt:lpstr>
      <vt:lpstr>Rule-based Decision-making Example 4: Complaint Impact Ratings</vt:lpstr>
      <vt:lpstr>Case Study: Integration of multiple approaches             for Risk-based Decision-making  </vt:lpstr>
      <vt:lpstr>Case Study, cont’d: Multiple approaches                  for Risk-based Decision-making  </vt:lpstr>
      <vt:lpstr>Case Study, cont’d: Multiple approaches                   for Risk-based Decision-making  </vt:lpstr>
      <vt:lpstr>Case Study, cont’d: Multiple approaches                  for Risk-based Decision-making  </vt:lpstr>
      <vt:lpstr>Case Study, cont’d: Multiple approaches                  for Risk-based Decision-making  </vt:lpstr>
      <vt:lpstr>Take-home Points / Conclusions</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2023-10-05T14:27:30Z</dcterms:created>
  <dcterms:modified xsi:type="dcterms:W3CDTF">2023-10-05T14:27:32Z</dcterms:modified>
</cp:coreProperties>
</file>