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handoutMasterIdLst>
    <p:handoutMasterId r:id="rId8"/>
  </p:handoutMasterIdLst>
  <p:sldIdLst>
    <p:sldId id="308" r:id="rId2"/>
    <p:sldId id="306" r:id="rId3"/>
    <p:sldId id="307" r:id="rId4"/>
    <p:sldId id="309" r:id="rId5"/>
    <p:sldId id="310" r:id="rId6"/>
  </p:sldIdLst>
  <p:sldSz cx="6858000" cy="9906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既定のセクション" id="{71D1FEA6-1D96-4D5B-9F7D-BA9E168418F7}">
          <p14:sldIdLst>
            <p14:sldId id="308"/>
            <p14:sldId id="306"/>
            <p14:sldId id="307"/>
            <p14:sldId id="309"/>
            <p14:sldId id="310"/>
          </p14:sldIdLst>
        </p14:section>
      </p14:sectionLst>
    </p:ext>
    <p:ext uri="{EFAFB233-063F-42B5-8137-9DF3F51BA10A}">
      <p15:sldGuideLst xmlns:p15="http://schemas.microsoft.com/office/powerpoint/2012/main">
        <p15:guide id="1" orient="horz" pos="3052"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成者" initials="A" lastIdx="23"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4141"/>
    <a:srgbClr val="3366CC"/>
    <a:srgbClr val="FFFFFF"/>
    <a:srgbClr val="FFEBEB"/>
    <a:srgbClr val="BBE0E3"/>
    <a:srgbClr val="FDBBC6"/>
    <a:srgbClr val="003399"/>
    <a:srgbClr val="FFFF99"/>
    <a:srgbClr val="FFF7F7"/>
    <a:srgbClr val="FFF2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85" autoAdjust="0"/>
    <p:restoredTop sz="86410" autoAdjust="0"/>
  </p:normalViewPr>
  <p:slideViewPr>
    <p:cSldViewPr snapToGrid="0">
      <p:cViewPr varScale="1">
        <p:scale>
          <a:sx n="54" d="100"/>
          <a:sy n="54" d="100"/>
        </p:scale>
        <p:origin x="1252" y="52"/>
      </p:cViewPr>
      <p:guideLst>
        <p:guide orient="horz" pos="3052"/>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113" d="100"/>
          <a:sy n="113" d="100"/>
        </p:scale>
        <p:origin x="5220" y="12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583337B-6B91-4874-994C-708B2E532A84}"/>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a:extLst>
              <a:ext uri="{FF2B5EF4-FFF2-40B4-BE49-F238E27FC236}">
                <a16:creationId xmlns:a16="http://schemas.microsoft.com/office/drawing/2014/main" id="{4B93FA9A-9D92-43B3-B087-0E412021CE83}"/>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pPr>
              <a:defRPr/>
            </a:pPr>
            <a:r>
              <a:rPr lang="en-US" altLang="ja-JP"/>
              <a:t>No.51</a:t>
            </a:r>
            <a:r>
              <a:rPr lang="ja-JP" altLang="en-US"/>
              <a:t>　</a:t>
            </a:r>
            <a:r>
              <a:rPr lang="en-US" altLang="ja-JP"/>
              <a:t>2017</a:t>
            </a:r>
            <a:r>
              <a:rPr lang="ja-JP" altLang="en-US"/>
              <a:t>年 </a:t>
            </a:r>
            <a:r>
              <a:rPr lang="en-US" altLang="ja-JP"/>
              <a:t>9</a:t>
            </a:r>
            <a:r>
              <a:rPr lang="ja-JP" altLang="en-US"/>
              <a:t>月</a:t>
            </a:r>
          </a:p>
        </p:txBody>
      </p:sp>
      <p:sp>
        <p:nvSpPr>
          <p:cNvPr id="4" name="フッター プレースホルダー 3">
            <a:extLst>
              <a:ext uri="{FF2B5EF4-FFF2-40B4-BE49-F238E27FC236}">
                <a16:creationId xmlns:a16="http://schemas.microsoft.com/office/drawing/2014/main" id="{BED77FDA-9B2C-4AE5-A176-8A939DBC3C36}"/>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ー 4">
            <a:extLst>
              <a:ext uri="{FF2B5EF4-FFF2-40B4-BE49-F238E27FC236}">
                <a16:creationId xmlns:a16="http://schemas.microsoft.com/office/drawing/2014/main" id="{21954668-5917-4332-8130-76DE9E11B28C}"/>
              </a:ext>
            </a:extLst>
          </p:cNvPr>
          <p:cNvSpPr>
            <a:spLocks noGrp="1"/>
          </p:cNvSpPr>
          <p:nvPr>
            <p:ph type="sldNum" sz="quarter" idx="3"/>
          </p:nvPr>
        </p:nvSpPr>
        <p:spPr>
          <a:xfrm>
            <a:off x="3856038" y="9440863"/>
            <a:ext cx="2949575"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7B65530A-8FF8-4ECF-99E7-F5F8C27A1D51}"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07BC25E-09CE-41D2-8F58-C23C7ECB3504}"/>
              </a:ext>
            </a:extLst>
          </p:cNvPr>
          <p:cNvSpPr>
            <a:spLocks noGrp="1"/>
          </p:cNvSpPr>
          <p:nvPr>
            <p:ph type="hdr" sz="quarter"/>
          </p:nvPr>
        </p:nvSpPr>
        <p:spPr>
          <a:xfrm>
            <a:off x="0" y="0"/>
            <a:ext cx="2951163" cy="498475"/>
          </a:xfrm>
          <a:prstGeom prst="rect">
            <a:avLst/>
          </a:prstGeom>
        </p:spPr>
        <p:txBody>
          <a:bodyPr vert="horz" lIns="92236" tIns="46118" rIns="92236" bIns="46118" rtlCol="0"/>
          <a:lstStyle>
            <a:lvl1pPr algn="l">
              <a:defRPr sz="1200"/>
            </a:lvl1pPr>
          </a:lstStyle>
          <a:p>
            <a:pPr>
              <a:defRPr/>
            </a:pPr>
            <a:endParaRPr lang="ja-JP" altLang="en-US"/>
          </a:p>
        </p:txBody>
      </p:sp>
      <p:sp>
        <p:nvSpPr>
          <p:cNvPr id="3" name="日付プレースホルダー 2">
            <a:extLst>
              <a:ext uri="{FF2B5EF4-FFF2-40B4-BE49-F238E27FC236}">
                <a16:creationId xmlns:a16="http://schemas.microsoft.com/office/drawing/2014/main" id="{2F152B5B-5B0A-4A7C-A728-B106163C5A14}"/>
              </a:ext>
            </a:extLst>
          </p:cNvPr>
          <p:cNvSpPr>
            <a:spLocks noGrp="1"/>
          </p:cNvSpPr>
          <p:nvPr>
            <p:ph type="dt" idx="1"/>
          </p:nvPr>
        </p:nvSpPr>
        <p:spPr>
          <a:xfrm>
            <a:off x="3854450" y="0"/>
            <a:ext cx="2951163" cy="498475"/>
          </a:xfrm>
          <a:prstGeom prst="rect">
            <a:avLst/>
          </a:prstGeom>
        </p:spPr>
        <p:txBody>
          <a:bodyPr vert="horz" lIns="92236" tIns="46118" rIns="92236" bIns="46118" rtlCol="0"/>
          <a:lstStyle>
            <a:lvl1pPr algn="r">
              <a:defRPr sz="1200"/>
            </a:lvl1pPr>
          </a:lstStyle>
          <a:p>
            <a:pPr>
              <a:defRPr/>
            </a:pPr>
            <a:r>
              <a:rPr lang="en-US" altLang="ja-JP"/>
              <a:t>No.51</a:t>
            </a:r>
            <a:r>
              <a:rPr lang="ja-JP" altLang="en-US"/>
              <a:t>　</a:t>
            </a:r>
            <a:r>
              <a:rPr lang="en-US" altLang="ja-JP"/>
              <a:t>2017</a:t>
            </a:r>
            <a:r>
              <a:rPr lang="ja-JP" altLang="en-US"/>
              <a:t>年 </a:t>
            </a:r>
            <a:r>
              <a:rPr lang="en-US" altLang="ja-JP"/>
              <a:t>9</a:t>
            </a:r>
            <a:r>
              <a:rPr lang="ja-JP" altLang="en-US"/>
              <a:t>月</a:t>
            </a:r>
          </a:p>
        </p:txBody>
      </p:sp>
      <p:sp>
        <p:nvSpPr>
          <p:cNvPr id="4" name="スライド イメージ プレースホルダー 3">
            <a:extLst>
              <a:ext uri="{FF2B5EF4-FFF2-40B4-BE49-F238E27FC236}">
                <a16:creationId xmlns:a16="http://schemas.microsoft.com/office/drawing/2014/main" id="{08BD303F-10AC-4BA3-ACF8-7ED7DC44DC0B}"/>
              </a:ext>
            </a:extLst>
          </p:cNvPr>
          <p:cNvSpPr>
            <a:spLocks noGrp="1" noRot="1" noChangeAspect="1"/>
          </p:cNvSpPr>
          <p:nvPr>
            <p:ph type="sldImg" idx="2"/>
          </p:nvPr>
        </p:nvSpPr>
        <p:spPr>
          <a:xfrm>
            <a:off x="2243138" y="1243013"/>
            <a:ext cx="2320925" cy="3352800"/>
          </a:xfrm>
          <a:prstGeom prst="rect">
            <a:avLst/>
          </a:prstGeom>
          <a:noFill/>
          <a:ln w="12700">
            <a:solidFill>
              <a:prstClr val="black"/>
            </a:solidFill>
          </a:ln>
        </p:spPr>
        <p:txBody>
          <a:bodyPr vert="horz" lIns="92236" tIns="46118" rIns="92236" bIns="46118"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16357B97-0E16-4ECE-BDA1-897077C98000}"/>
              </a:ext>
            </a:extLst>
          </p:cNvPr>
          <p:cNvSpPr>
            <a:spLocks noGrp="1"/>
          </p:cNvSpPr>
          <p:nvPr>
            <p:ph type="body" sz="quarter" idx="3"/>
          </p:nvPr>
        </p:nvSpPr>
        <p:spPr>
          <a:xfrm>
            <a:off x="679450" y="4783138"/>
            <a:ext cx="5448300" cy="3913187"/>
          </a:xfrm>
          <a:prstGeom prst="rect">
            <a:avLst/>
          </a:prstGeom>
        </p:spPr>
        <p:txBody>
          <a:bodyPr vert="horz" lIns="92236" tIns="46118" rIns="92236" bIns="4611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56026762-5D7C-4C4B-B870-6E09580AFF29}"/>
              </a:ext>
            </a:extLst>
          </p:cNvPr>
          <p:cNvSpPr>
            <a:spLocks noGrp="1"/>
          </p:cNvSpPr>
          <p:nvPr>
            <p:ph type="ftr" sz="quarter" idx="4"/>
          </p:nvPr>
        </p:nvSpPr>
        <p:spPr>
          <a:xfrm>
            <a:off x="0" y="9440863"/>
            <a:ext cx="2951163" cy="498475"/>
          </a:xfrm>
          <a:prstGeom prst="rect">
            <a:avLst/>
          </a:prstGeom>
        </p:spPr>
        <p:txBody>
          <a:bodyPr vert="horz" lIns="92236" tIns="46118" rIns="92236" bIns="46118" rtlCol="0" anchor="b"/>
          <a:lstStyle>
            <a:lvl1pPr algn="l">
              <a:defRPr sz="1200"/>
            </a:lvl1pPr>
          </a:lstStyle>
          <a:p>
            <a:pPr>
              <a:defRPr/>
            </a:pPr>
            <a:endParaRPr lang="ja-JP" altLang="en-US"/>
          </a:p>
        </p:txBody>
      </p:sp>
      <p:sp>
        <p:nvSpPr>
          <p:cNvPr id="7" name="スライド番号プレースホルダー 6">
            <a:extLst>
              <a:ext uri="{FF2B5EF4-FFF2-40B4-BE49-F238E27FC236}">
                <a16:creationId xmlns:a16="http://schemas.microsoft.com/office/drawing/2014/main" id="{AFDC8FE4-99A2-47EE-A5DB-8DEF706DF389}"/>
              </a:ext>
            </a:extLst>
          </p:cNvPr>
          <p:cNvSpPr>
            <a:spLocks noGrp="1"/>
          </p:cNvSpPr>
          <p:nvPr>
            <p:ph type="sldNum" sz="quarter" idx="5"/>
          </p:nvPr>
        </p:nvSpPr>
        <p:spPr>
          <a:xfrm>
            <a:off x="3854450" y="9440863"/>
            <a:ext cx="2951163" cy="498475"/>
          </a:xfrm>
          <a:prstGeom prst="rect">
            <a:avLst/>
          </a:prstGeom>
        </p:spPr>
        <p:txBody>
          <a:bodyPr vert="horz" wrap="square" lIns="92236" tIns="46118" rIns="92236" bIns="46118" numCol="1" anchor="b" anchorCtr="0" compatLnSpc="1">
            <a:prstTxWarp prst="textNoShape">
              <a:avLst/>
            </a:prstTxWarp>
          </a:bodyPr>
          <a:lstStyle>
            <a:lvl1pPr algn="r">
              <a:defRPr sz="1200"/>
            </a:lvl1pPr>
          </a:lstStyle>
          <a:p>
            <a:pPr>
              <a:defRPr/>
            </a:pPr>
            <a:fld id="{96ADDA8A-26F4-4034-9242-D5D10CB7616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a:extLst>
              <a:ext uri="{FF2B5EF4-FFF2-40B4-BE49-F238E27FC236}">
                <a16:creationId xmlns:a16="http://schemas.microsoft.com/office/drawing/2014/main" id="{D162092B-AEA8-49F3-9790-97E3EEB034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日付プレースホルダー 1">
            <a:extLst>
              <a:ext uri="{FF2B5EF4-FFF2-40B4-BE49-F238E27FC236}">
                <a16:creationId xmlns:a16="http://schemas.microsoft.com/office/drawing/2014/main" id="{7F27F855-FB4B-4E98-8BD1-B4F802B34D73}"/>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No.51</a:t>
            </a:r>
            <a:r>
              <a:rPr lang="ja-JP" altLang="en-US"/>
              <a:t>　</a:t>
            </a:r>
            <a:r>
              <a:rPr lang="en-US" altLang="ja-JP"/>
              <a:t>2017</a:t>
            </a:r>
            <a:r>
              <a:rPr lang="ja-JP" altLang="en-US"/>
              <a:t>年 </a:t>
            </a:r>
            <a:r>
              <a:rPr lang="en-US" altLang="ja-JP"/>
              <a:t>9</a:t>
            </a:r>
            <a:r>
              <a:rPr lang="ja-JP" altLang="en-US"/>
              <a:t>月</a:t>
            </a:r>
          </a:p>
        </p:txBody>
      </p:sp>
      <p:sp>
        <p:nvSpPr>
          <p:cNvPr id="2" name="ノート プレースホルダー 1">
            <a:extLst>
              <a:ext uri="{FF2B5EF4-FFF2-40B4-BE49-F238E27FC236}">
                <a16:creationId xmlns:a16="http://schemas.microsoft.com/office/drawing/2014/main" id="{57377A53-376D-4A2C-B0BD-F46B49E9398E}"/>
              </a:ext>
            </a:extLst>
          </p:cNvPr>
          <p:cNvSpPr>
            <a:spLocks noGrp="1"/>
          </p:cNvSpPr>
          <p:nvPr>
            <p:ph type="body" sz="quarter" idx="3"/>
          </p:nvPr>
        </p:nvSpPr>
        <p:spPr/>
        <p:txBody>
          <a:bodyPr/>
          <a:lstStyle/>
          <a:p>
            <a:endParaRPr kumimoji="1" lang="ja-JP" altLang="en-US"/>
          </a:p>
        </p:txBody>
      </p:sp>
    </p:spTree>
    <p:extLst>
      <p:ext uri="{BB962C8B-B14F-4D97-AF65-F5344CB8AC3E}">
        <p14:creationId xmlns:p14="http://schemas.microsoft.com/office/powerpoint/2010/main" val="2937854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日付プレースホルダー 3"/>
          <p:cNvSpPr>
            <a:spLocks noGrp="1"/>
          </p:cNvSpPr>
          <p:nvPr>
            <p:ph type="dt" idx="1"/>
          </p:nvPr>
        </p:nvSpPr>
        <p:spPr/>
        <p:txBody>
          <a:bodyPr/>
          <a:lstStyle/>
          <a:p>
            <a:pPr>
              <a:defRPr/>
            </a:pPr>
            <a:r>
              <a:rPr lang="en-US" altLang="ja-JP"/>
              <a:t>No.51</a:t>
            </a:r>
            <a:r>
              <a:rPr lang="ja-JP" altLang="en-US"/>
              <a:t>　</a:t>
            </a:r>
            <a:r>
              <a:rPr lang="en-US" altLang="ja-JP"/>
              <a:t>2017</a:t>
            </a:r>
            <a:r>
              <a:rPr lang="ja-JP" altLang="en-US"/>
              <a:t>年 </a:t>
            </a:r>
            <a:r>
              <a:rPr lang="en-US" altLang="ja-JP"/>
              <a:t>9</a:t>
            </a:r>
            <a:r>
              <a:rPr lang="ja-JP" altLang="en-US"/>
              <a:t>月</a:t>
            </a:r>
          </a:p>
        </p:txBody>
      </p:sp>
      <p:sp>
        <p:nvSpPr>
          <p:cNvPr id="6" name="ノート プレースホルダー 5">
            <a:extLst>
              <a:ext uri="{FF2B5EF4-FFF2-40B4-BE49-F238E27FC236}">
                <a16:creationId xmlns:a16="http://schemas.microsoft.com/office/drawing/2014/main" id="{50833003-2999-412B-99B3-A2B591DF9DFE}"/>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4143176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a:extLst>
              <a:ext uri="{FF2B5EF4-FFF2-40B4-BE49-F238E27FC236}">
                <a16:creationId xmlns:a16="http://schemas.microsoft.com/office/drawing/2014/main" id="{6E6D32CB-1E96-48B6-9BB5-D6E0683A937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0" name="日付プレースホルダー 3">
            <a:extLst>
              <a:ext uri="{FF2B5EF4-FFF2-40B4-BE49-F238E27FC236}">
                <a16:creationId xmlns:a16="http://schemas.microsoft.com/office/drawing/2014/main" id="{5631330D-0631-4BF0-A6F2-8EC8C948D3AD}"/>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t>No.XX</a:t>
            </a:r>
            <a:r>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t>　</a:t>
            </a:r>
            <a:r>
              <a:rPr kumimoji="1" lang="en-US" altLang="ja-JP"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t>20XX</a:t>
            </a:r>
            <a:r>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t>年 </a:t>
            </a:r>
            <a:r>
              <a:rPr kumimoji="1" lang="en-US" altLang="ja-JP"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t>X</a:t>
            </a:r>
            <a:r>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t>月</a:t>
            </a:r>
          </a:p>
        </p:txBody>
      </p:sp>
      <p:sp>
        <p:nvSpPr>
          <p:cNvPr id="2" name="ノート プレースホルダー 1">
            <a:extLst>
              <a:ext uri="{FF2B5EF4-FFF2-40B4-BE49-F238E27FC236}">
                <a16:creationId xmlns:a16="http://schemas.microsoft.com/office/drawing/2014/main" id="{231CA488-35D2-4D89-8F86-29CBBA60A064}"/>
              </a:ext>
            </a:extLst>
          </p:cNvPr>
          <p:cNvSpPr>
            <a:spLocks noGrp="1"/>
          </p:cNvSpPr>
          <p:nvPr>
            <p:ph type="body" sz="quarter" idx="3"/>
          </p:nvPr>
        </p:nvSpPr>
        <p:spPr/>
        <p:txBody>
          <a:bodyPr/>
          <a:lstStyle/>
          <a:p>
            <a:endParaRPr kumimoji="1" lang="ja-JP" altLang="en-US"/>
          </a:p>
        </p:txBody>
      </p:sp>
    </p:spTree>
    <p:extLst>
      <p:ext uri="{BB962C8B-B14F-4D97-AF65-F5344CB8AC3E}">
        <p14:creationId xmlns:p14="http://schemas.microsoft.com/office/powerpoint/2010/main" val="3799462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476AA30-CE33-400B-B092-06E48F2A358A}"/>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5">
            <a:extLst>
              <a:ext uri="{FF2B5EF4-FFF2-40B4-BE49-F238E27FC236}">
                <a16:creationId xmlns:a16="http://schemas.microsoft.com/office/drawing/2014/main" id="{4F0981E8-36E1-4450-B4AB-F163530E4B3E}"/>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a:extLst>
              <a:ext uri="{FF2B5EF4-FFF2-40B4-BE49-F238E27FC236}">
                <a16:creationId xmlns:a16="http://schemas.microsoft.com/office/drawing/2014/main" id="{C16339FA-8374-4D04-B4ED-1B1DE8990E75}"/>
              </a:ext>
            </a:extLst>
          </p:cNvPr>
          <p:cNvSpPr>
            <a:spLocks noGrp="1" noChangeArrowheads="1"/>
          </p:cNvSpPr>
          <p:nvPr>
            <p:ph type="sldNum" sz="quarter" idx="12"/>
          </p:nvPr>
        </p:nvSpPr>
        <p:spPr>
          <a:ln/>
        </p:spPr>
        <p:txBody>
          <a:bodyPr/>
          <a:lstStyle>
            <a:lvl1pPr>
              <a:defRPr/>
            </a:lvl1pPr>
          </a:lstStyle>
          <a:p>
            <a:pPr>
              <a:defRPr/>
            </a:pPr>
            <a:fld id="{8330C8D9-C2A5-467E-9CBD-B0B964A82EAF}" type="slidenum">
              <a:rPr lang="en-US" altLang="ja-JP"/>
              <a:pPr>
                <a:defRPr/>
              </a:pPr>
              <a:t>‹#›</a:t>
            </a:fld>
            <a:endParaRPr lang="en-US" altLang="ja-JP" dirty="0"/>
          </a:p>
        </p:txBody>
      </p:sp>
    </p:spTree>
    <p:extLst>
      <p:ext uri="{BB962C8B-B14F-4D97-AF65-F5344CB8AC3E}">
        <p14:creationId xmlns:p14="http://schemas.microsoft.com/office/powerpoint/2010/main" val="1360517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476AA30-CE33-400B-B092-06E48F2A358A}"/>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5">
            <a:extLst>
              <a:ext uri="{FF2B5EF4-FFF2-40B4-BE49-F238E27FC236}">
                <a16:creationId xmlns:a16="http://schemas.microsoft.com/office/drawing/2014/main" id="{4F0981E8-36E1-4450-B4AB-F163530E4B3E}"/>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a:extLst>
              <a:ext uri="{FF2B5EF4-FFF2-40B4-BE49-F238E27FC236}">
                <a16:creationId xmlns:a16="http://schemas.microsoft.com/office/drawing/2014/main" id="{C16339FA-8374-4D04-B4ED-1B1DE8990E75}"/>
              </a:ext>
            </a:extLst>
          </p:cNvPr>
          <p:cNvSpPr>
            <a:spLocks noGrp="1" noChangeArrowheads="1"/>
          </p:cNvSpPr>
          <p:nvPr>
            <p:ph type="sldNum" sz="quarter" idx="12"/>
          </p:nvPr>
        </p:nvSpPr>
        <p:spPr>
          <a:ln/>
        </p:spPr>
        <p:txBody>
          <a:bodyPr/>
          <a:lstStyle>
            <a:lvl1pPr>
              <a:defRPr/>
            </a:lvl1pPr>
          </a:lstStyle>
          <a:p>
            <a:pPr>
              <a:defRPr/>
            </a:pPr>
            <a:fld id="{8330C8D9-C2A5-467E-9CBD-B0B964A82EAF}" type="slidenum">
              <a:rPr lang="en-US" altLang="ja-JP"/>
              <a:pPr>
                <a:defRPr/>
              </a:pPr>
              <a:t>‹#›</a:t>
            </a:fld>
            <a:endParaRPr lang="en-US" altLang="ja-JP" dirty="0"/>
          </a:p>
        </p:txBody>
      </p:sp>
      <p:grpSp>
        <p:nvGrpSpPr>
          <p:cNvPr id="8" name="Group 16">
            <a:extLst>
              <a:ext uri="{FF2B5EF4-FFF2-40B4-BE49-F238E27FC236}">
                <a16:creationId xmlns:a16="http://schemas.microsoft.com/office/drawing/2014/main" id="{F3C7ED0E-3E46-4012-B036-E0B1AD9597A5}"/>
              </a:ext>
            </a:extLst>
          </p:cNvPr>
          <p:cNvGrpSpPr>
            <a:grpSpLocks noChangeAspect="1"/>
          </p:cNvGrpSpPr>
          <p:nvPr userDrawn="1"/>
        </p:nvGrpSpPr>
        <p:grpSpPr bwMode="auto">
          <a:xfrm>
            <a:off x="388938" y="-38552"/>
            <a:ext cx="4314825" cy="481013"/>
            <a:chOff x="4865" y="263"/>
            <a:chExt cx="1721" cy="156"/>
          </a:xfrm>
        </p:grpSpPr>
        <p:sp>
          <p:nvSpPr>
            <p:cNvPr id="9" name="AutoShape 15">
              <a:extLst>
                <a:ext uri="{FF2B5EF4-FFF2-40B4-BE49-F238E27FC236}">
                  <a16:creationId xmlns:a16="http://schemas.microsoft.com/office/drawing/2014/main" id="{94EC215A-3C00-4EAF-861A-9F96540BE205}"/>
                </a:ext>
              </a:extLst>
            </p:cNvPr>
            <p:cNvSpPr>
              <a:spLocks noChangeAspect="1" noChangeArrowheads="1" noTextEdit="1"/>
            </p:cNvSpPr>
            <p:nvPr userDrawn="1"/>
          </p:nvSpPr>
          <p:spPr bwMode="auto">
            <a:xfrm>
              <a:off x="5148" y="263"/>
              <a:ext cx="1438"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0" name="Rectangle 17">
              <a:extLst>
                <a:ext uri="{FF2B5EF4-FFF2-40B4-BE49-F238E27FC236}">
                  <a16:creationId xmlns:a16="http://schemas.microsoft.com/office/drawing/2014/main" id="{DC5D0015-C543-4A7F-9ED1-62EF2BEE0973}"/>
                </a:ext>
              </a:extLst>
            </p:cNvPr>
            <p:cNvSpPr>
              <a:spLocks noChangeArrowheads="1"/>
            </p:cNvSpPr>
            <p:nvPr userDrawn="1"/>
          </p:nvSpPr>
          <p:spPr bwMode="auto">
            <a:xfrm>
              <a:off x="4865" y="316"/>
              <a:ext cx="1646" cy="50"/>
            </a:xfrm>
            <a:prstGeom prst="rect">
              <a:avLst/>
            </a:prstGeom>
            <a:noFill/>
            <a:ln>
              <a:noFill/>
            </a:ln>
          </p:spPr>
          <p:txBody>
            <a:bodyPr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lang="ja-JP" altLang="ja-JP" sz="1000" b="1" dirty="0">
                  <a:solidFill>
                    <a:srgbClr val="333399"/>
                  </a:solidFill>
                  <a:latin typeface="+mn-ea"/>
                  <a:ea typeface="+mn-ea"/>
                </a:rPr>
                <a:t>医薬品医療機器総合機構</a:t>
              </a:r>
              <a:r>
                <a:rPr lang="ja-JP" altLang="en-US" sz="1000" b="1" dirty="0">
                  <a:solidFill>
                    <a:srgbClr val="333399"/>
                  </a:solidFill>
                  <a:latin typeface="+mn-ea"/>
                  <a:ea typeface="+mn-ea"/>
                </a:rPr>
                <a:t>　</a:t>
              </a:r>
              <a:r>
                <a:rPr lang="en-US" altLang="ja-JP" sz="1000" b="1" dirty="0">
                  <a:solidFill>
                    <a:srgbClr val="333399"/>
                  </a:solidFill>
                  <a:latin typeface="+mn-ea"/>
                  <a:ea typeface="+mn-ea"/>
                </a:rPr>
                <a:t>PMDA</a:t>
              </a:r>
              <a:r>
                <a:rPr lang="ja-JP" altLang="en-US" sz="1000" b="1" dirty="0">
                  <a:solidFill>
                    <a:srgbClr val="333399"/>
                  </a:solidFill>
                  <a:latin typeface="+mn-ea"/>
                  <a:ea typeface="+mn-ea"/>
                </a:rPr>
                <a:t>医療安全情報　</a:t>
              </a:r>
              <a:r>
                <a:rPr lang="en-US" altLang="ja-JP" sz="1000" b="1" dirty="0">
                  <a:solidFill>
                    <a:srgbClr val="333399"/>
                  </a:solidFill>
                  <a:latin typeface="+mn-ea"/>
                  <a:ea typeface="+mn-ea"/>
                </a:rPr>
                <a:t>https://www.pmda.go.jp/</a:t>
              </a:r>
            </a:p>
          </p:txBody>
        </p:sp>
      </p:grpSp>
      <p:sp>
        <p:nvSpPr>
          <p:cNvPr id="11" name="Text Box 12">
            <a:extLst>
              <a:ext uri="{FF2B5EF4-FFF2-40B4-BE49-F238E27FC236}">
                <a16:creationId xmlns:a16="http://schemas.microsoft.com/office/drawing/2014/main" id="{B9D9F2CA-851D-4E58-BBED-6CD62B177D77}"/>
              </a:ext>
            </a:extLst>
          </p:cNvPr>
          <p:cNvSpPr txBox="1">
            <a:spLocks noChangeArrowheads="1"/>
          </p:cNvSpPr>
          <p:nvPr userDrawn="1"/>
        </p:nvSpPr>
        <p:spPr bwMode="auto">
          <a:xfrm>
            <a:off x="121786" y="85041"/>
            <a:ext cx="307975" cy="250825"/>
          </a:xfrm>
          <a:prstGeom prst="rect">
            <a:avLst/>
          </a:prstGeom>
          <a:noFill/>
          <a:ln>
            <a:noFill/>
          </a:ln>
        </p:spPr>
        <p:txBody>
          <a:bodyPr wrap="none" lIns="83964" tIns="41982" rIns="83964" bIns="41982">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r>
              <a:rPr lang="en-US" altLang="ja-JP" sz="1100" b="1" dirty="0">
                <a:solidFill>
                  <a:schemeClr val="accent2"/>
                </a:solidFill>
                <a:latin typeface="ＭＳ ゴシック" panose="020B0609070205080204" pitchFamily="49" charset="-128"/>
                <a:ea typeface="ＭＳ ゴシック" panose="020B0609070205080204" pitchFamily="49" charset="-128"/>
              </a:rPr>
              <a:t>■</a:t>
            </a:r>
            <a:endParaRPr lang="en-US" altLang="ja-JP" sz="1100" dirty="0">
              <a:solidFill>
                <a:schemeClr val="accent2"/>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416435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1">
            <a:extLst>
              <a:ext uri="{FF2B5EF4-FFF2-40B4-BE49-F238E27FC236}">
                <a16:creationId xmlns:a16="http://schemas.microsoft.com/office/drawing/2014/main" id="{D93A58C7-5F1B-4912-B8D6-E34C998084B9}"/>
              </a:ext>
            </a:extLst>
          </p:cNvPr>
          <p:cNvSpPr>
            <a:spLocks noChangeArrowheads="1"/>
          </p:cNvSpPr>
          <p:nvPr userDrawn="1"/>
        </p:nvSpPr>
        <p:spPr bwMode="auto">
          <a:xfrm>
            <a:off x="-6350" y="13970"/>
            <a:ext cx="6858000" cy="2781300"/>
          </a:xfrm>
          <a:prstGeom prst="rect">
            <a:avLst/>
          </a:prstGeom>
          <a:gradFill rotWithShape="1">
            <a:gsLst>
              <a:gs pos="0">
                <a:srgbClr val="CCECFF"/>
              </a:gs>
              <a:gs pos="100000">
                <a:schemeClr val="bg1"/>
              </a:gs>
            </a:gsLst>
            <a:lin ang="5400000" scaled="1"/>
          </a:gra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1027" name="Rectangle 2">
            <a:extLst>
              <a:ext uri="{FF2B5EF4-FFF2-40B4-BE49-F238E27FC236}">
                <a16:creationId xmlns:a16="http://schemas.microsoft.com/office/drawing/2014/main" id="{7A49BE34-B279-4664-A488-E0F756792462}"/>
              </a:ext>
            </a:extLst>
          </p:cNvPr>
          <p:cNvSpPr>
            <a:spLocks noGrp="1" noChangeArrowheads="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5" rIns="91428" bIns="45715" numCol="1" anchor="ctr" anchorCtr="0" compatLnSpc="1">
            <a:prstTxWarp prst="textNoShape">
              <a:avLst/>
            </a:prstTxWarp>
          </a:bodyPr>
          <a:lstStyle/>
          <a:p>
            <a:pPr lvl="0"/>
            <a:r>
              <a:rPr lang="ja-JP" altLang="en-US" dirty="0"/>
              <a:t>マスタ タイトルの書式設定</a:t>
            </a:r>
          </a:p>
        </p:txBody>
      </p:sp>
      <p:sp>
        <p:nvSpPr>
          <p:cNvPr id="1028" name="Rectangle 3">
            <a:extLst>
              <a:ext uri="{FF2B5EF4-FFF2-40B4-BE49-F238E27FC236}">
                <a16:creationId xmlns:a16="http://schemas.microsoft.com/office/drawing/2014/main" id="{1B2E92C9-740A-4E24-9818-A1E2CD318EF8}"/>
              </a:ext>
            </a:extLst>
          </p:cNvPr>
          <p:cNvSpPr>
            <a:spLocks noGrp="1" noChangeArrowheads="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5" rIns="91428" bIns="4571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Rectangle 4">
            <a:extLst>
              <a:ext uri="{FF2B5EF4-FFF2-40B4-BE49-F238E27FC236}">
                <a16:creationId xmlns:a16="http://schemas.microsoft.com/office/drawing/2014/main" id="{A88F4C95-D677-4ACE-8513-4CCE2C149C22}"/>
              </a:ext>
            </a:extLst>
          </p:cNvPr>
          <p:cNvSpPr>
            <a:spLocks noGrp="1" noChangeArrowheads="1"/>
          </p:cNvSpPr>
          <p:nvPr>
            <p:ph type="dt" sz="half" idx="2"/>
          </p:nvPr>
        </p:nvSpPr>
        <p:spPr bwMode="auto">
          <a:xfrm>
            <a:off x="342900" y="9020175"/>
            <a:ext cx="1600200" cy="688975"/>
          </a:xfrm>
          <a:prstGeom prst="rect">
            <a:avLst/>
          </a:prstGeom>
          <a:noFill/>
          <a:ln w="9525">
            <a:noFill/>
            <a:miter lim="800000"/>
            <a:headEnd/>
            <a:tailEnd/>
          </a:ln>
          <a:effectLst/>
        </p:spPr>
        <p:txBody>
          <a:bodyPr vert="horz" wrap="square" lIns="91428" tIns="45715" rIns="91428" bIns="45715"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F38B1CD6-1FBA-4DDF-BA54-9DD92C9C0B27}"/>
              </a:ext>
            </a:extLst>
          </p:cNvPr>
          <p:cNvSpPr>
            <a:spLocks noGrp="1" noChangeArrowheads="1"/>
          </p:cNvSpPr>
          <p:nvPr>
            <p:ph type="ftr" sz="quarter" idx="3"/>
          </p:nvPr>
        </p:nvSpPr>
        <p:spPr bwMode="auto">
          <a:xfrm>
            <a:off x="2343150" y="9020175"/>
            <a:ext cx="2171700" cy="688975"/>
          </a:xfrm>
          <a:prstGeom prst="rect">
            <a:avLst/>
          </a:prstGeom>
          <a:noFill/>
          <a:ln w="9525">
            <a:noFill/>
            <a:miter lim="800000"/>
            <a:headEnd/>
            <a:tailEnd/>
          </a:ln>
          <a:effectLst/>
        </p:spPr>
        <p:txBody>
          <a:bodyPr vert="horz" wrap="square" lIns="91428" tIns="45715" rIns="91428" bIns="45715"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dirty="0"/>
          </a:p>
        </p:txBody>
      </p:sp>
      <p:sp>
        <p:nvSpPr>
          <p:cNvPr id="1030" name="Rectangle 6">
            <a:extLst>
              <a:ext uri="{FF2B5EF4-FFF2-40B4-BE49-F238E27FC236}">
                <a16:creationId xmlns:a16="http://schemas.microsoft.com/office/drawing/2014/main" id="{6A5AD214-B5F7-4C33-9957-BD008A02E703}"/>
              </a:ext>
            </a:extLst>
          </p:cNvPr>
          <p:cNvSpPr>
            <a:spLocks noGrp="1" noChangeArrowheads="1"/>
          </p:cNvSpPr>
          <p:nvPr>
            <p:ph type="sldNum" sz="quarter" idx="4"/>
          </p:nvPr>
        </p:nvSpPr>
        <p:spPr bwMode="auto">
          <a:xfrm>
            <a:off x="4914900" y="9020175"/>
            <a:ext cx="1600200" cy="688975"/>
          </a:xfrm>
          <a:prstGeom prst="rect">
            <a:avLst/>
          </a:prstGeom>
          <a:noFill/>
          <a:ln w="9525">
            <a:noFill/>
            <a:miter lim="800000"/>
            <a:headEnd/>
            <a:tailEnd/>
          </a:ln>
          <a:effectLst/>
        </p:spPr>
        <p:txBody>
          <a:bodyPr vert="horz" wrap="square" lIns="91428" tIns="45715" rIns="91428" bIns="45715" numCol="1" anchor="t" anchorCtr="0" compatLnSpc="1">
            <a:prstTxWarp prst="textNoShape">
              <a:avLst/>
            </a:prstTxWarp>
          </a:bodyPr>
          <a:lstStyle>
            <a:lvl1pPr algn="r" eaLnBrk="1" hangingPunct="1">
              <a:defRPr sz="1400"/>
            </a:lvl1pPr>
          </a:lstStyle>
          <a:p>
            <a:pPr>
              <a:defRPr/>
            </a:pPr>
            <a:fld id="{85FDFEE4-FCFF-4C61-BCDC-86847C02408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74" r:id="rId1"/>
    <p:sldLayoutId id="2147483655" r:id="rId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mda.go.jp/PmdaSearch/iyakuSearch/"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774DBB66-4802-456C-A8DC-EA3BE3296827}"/>
              </a:ext>
            </a:extLst>
          </p:cNvPr>
          <p:cNvSpPr/>
          <p:nvPr/>
        </p:nvSpPr>
        <p:spPr>
          <a:xfrm>
            <a:off x="152475" y="3937001"/>
            <a:ext cx="6553050" cy="5024120"/>
          </a:xfrm>
          <a:prstGeom prst="rect">
            <a:avLst/>
          </a:prstGeom>
          <a:noFill/>
          <a:ln w="98425" cmpd="tri">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310095CF-0E92-4729-B9A4-880DB8676941}"/>
              </a:ext>
            </a:extLst>
          </p:cNvPr>
          <p:cNvSpPr txBox="1"/>
          <p:nvPr/>
        </p:nvSpPr>
        <p:spPr>
          <a:xfrm>
            <a:off x="152476" y="4105056"/>
            <a:ext cx="6553049" cy="4401205"/>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600" dirty="0"/>
              <a:t>本資料は、</a:t>
            </a:r>
            <a:r>
              <a:rPr lang="en-US" altLang="ja-JP" sz="1600" dirty="0"/>
              <a:t>2024</a:t>
            </a:r>
            <a:r>
              <a:rPr lang="ja-JP" altLang="en-US" sz="1600" dirty="0"/>
              <a:t>年</a:t>
            </a:r>
            <a:r>
              <a:rPr lang="en-US" altLang="ja-JP" sz="1600" dirty="0"/>
              <a:t>11</a:t>
            </a:r>
            <a:r>
              <a:rPr lang="ja-JP" altLang="en-US" sz="1600" dirty="0"/>
              <a:t>月に発出した以下の</a:t>
            </a:r>
            <a:r>
              <a:rPr lang="en-US" altLang="ja-JP" sz="1600" dirty="0"/>
              <a:t>PMDA</a:t>
            </a:r>
            <a:r>
              <a:rPr lang="ja-JP" altLang="en-US" sz="1600" dirty="0"/>
              <a:t>医療安全情報の参考資料として作成したものです。</a:t>
            </a:r>
            <a:endParaRPr lang="en-US" altLang="ja-JP" sz="1600" dirty="0"/>
          </a:p>
          <a:p>
            <a:endParaRPr lang="en-US" altLang="ja-JP" sz="1600" dirty="0"/>
          </a:p>
          <a:p>
            <a:pPr marL="742950" lvl="1" indent="-285750">
              <a:buFont typeface="Arial" panose="020B0604020202020204" pitchFamily="34" charset="0"/>
              <a:buChar char="•"/>
            </a:pPr>
            <a:r>
              <a:rPr lang="en-US" altLang="ja-JP" sz="1600" dirty="0"/>
              <a:t>No.51</a:t>
            </a:r>
            <a:r>
              <a:rPr lang="ja-JP" altLang="en-US" sz="1600" dirty="0"/>
              <a:t>改訂版「名称類似による薬剤取り違えについて（その</a:t>
            </a:r>
            <a:r>
              <a:rPr lang="en-US" altLang="ja-JP" sz="1600" dirty="0"/>
              <a:t>1</a:t>
            </a:r>
            <a:r>
              <a:rPr lang="ja-JP" altLang="en-US" sz="1600" dirty="0"/>
              <a:t>）～一般名類似～」</a:t>
            </a:r>
            <a:endParaRPr lang="en-US" altLang="ja-JP" sz="1600" dirty="0"/>
          </a:p>
          <a:p>
            <a:pPr marL="742950" lvl="1" indent="-285750">
              <a:buFont typeface="Arial" panose="020B0604020202020204" pitchFamily="34" charset="0"/>
              <a:buChar char="•"/>
            </a:pPr>
            <a:r>
              <a:rPr lang="en-US" altLang="ja-JP" sz="1600" dirty="0"/>
              <a:t>No.69</a:t>
            </a:r>
            <a:r>
              <a:rPr lang="ja-JP" altLang="en-US" sz="1600" dirty="0"/>
              <a:t>「名称類似による薬剤取り違えについて（その</a:t>
            </a:r>
            <a:r>
              <a:rPr lang="en-US" altLang="ja-JP" sz="1600" dirty="0"/>
              <a:t>2</a:t>
            </a:r>
            <a:r>
              <a:rPr lang="ja-JP" altLang="en-US" sz="1600" dirty="0"/>
              <a:t>）～一般名とブランド名類似、ブランド名類似～」</a:t>
            </a:r>
            <a:endParaRPr lang="en-US" altLang="ja-JP" sz="1600" dirty="0"/>
          </a:p>
          <a:p>
            <a:pPr marL="285750" indent="-285750">
              <a:buFont typeface="Arial" panose="020B0604020202020204" pitchFamily="34" charset="0"/>
              <a:buChar char="•"/>
            </a:pPr>
            <a:endParaRPr kumimoji="1" lang="en-US" altLang="ja-JP" sz="1600" dirty="0"/>
          </a:p>
          <a:p>
            <a:pPr marL="285750" indent="-285750">
              <a:buFont typeface="Wingdings" panose="05000000000000000000" pitchFamily="2" charset="2"/>
              <a:buChar char="Ø"/>
            </a:pPr>
            <a:r>
              <a:rPr lang="ja-JP" altLang="en-US" sz="1600" dirty="0"/>
              <a:t>本資料は医療機関、薬局等において、必要に応じて加工の上、活用いただくことを目的として作成いたしました。メモを追加したり、自施設で取り扱っている薬剤に限定したリストを作成する等、名称類似による薬剤取り違えを防止するためにご活用ください。なお、本資料は利用者の責任においてご利用ください。</a:t>
            </a:r>
            <a:endParaRPr lang="en-US" altLang="ja-JP" sz="1600" dirty="0"/>
          </a:p>
          <a:p>
            <a:pPr marL="285750" indent="-285750">
              <a:buFont typeface="Arial" panose="020B0604020202020204" pitchFamily="34" charset="0"/>
              <a:buChar char="•"/>
            </a:pPr>
            <a:endParaRPr kumimoji="1" lang="en-US" altLang="ja-JP" sz="1600" dirty="0"/>
          </a:p>
          <a:p>
            <a:pPr marL="285750" indent="-285750">
              <a:buFont typeface="Wingdings" panose="05000000000000000000" pitchFamily="2" charset="2"/>
              <a:buChar char="Ø"/>
            </a:pPr>
            <a:r>
              <a:rPr lang="ja-JP" altLang="en-US" sz="1600" dirty="0"/>
              <a:t>本資料の情報は</a:t>
            </a:r>
            <a:r>
              <a:rPr lang="en-US" altLang="ja-JP" sz="1600" dirty="0"/>
              <a:t>2024</a:t>
            </a:r>
            <a:r>
              <a:rPr lang="ja-JP" altLang="en-US" sz="1600" dirty="0"/>
              <a:t>年</a:t>
            </a:r>
            <a:r>
              <a:rPr lang="en-US" altLang="ja-JP" sz="1600" dirty="0"/>
              <a:t>11</a:t>
            </a:r>
            <a:r>
              <a:rPr lang="ja-JP" altLang="en-US" sz="1600" dirty="0"/>
              <a:t>月時点の情報です。最新の情報については各製品の電子添文を下記からご確認ください。</a:t>
            </a:r>
            <a:endParaRPr lang="en-US" altLang="ja-JP" sz="1600" dirty="0"/>
          </a:p>
          <a:p>
            <a:pPr marL="285750" indent="-285750">
              <a:buFont typeface="Arial" panose="020B0604020202020204" pitchFamily="34" charset="0"/>
              <a:buChar char="•"/>
            </a:pPr>
            <a:endParaRPr kumimoji="1" lang="en-US" altLang="ja-JP" sz="1200" dirty="0"/>
          </a:p>
          <a:p>
            <a:r>
              <a:rPr lang="ja-JP" altLang="en-US" sz="1200" dirty="0"/>
              <a:t>　　</a:t>
            </a:r>
            <a:r>
              <a:rPr kumimoji="1" lang="en-US" altLang="ja-JP" sz="1200" dirty="0">
                <a:latin typeface="HG丸ｺﾞｼｯｸM-PRO" panose="020F0600000000000000" pitchFamily="50" charset="-128"/>
                <a:ea typeface="HG丸ｺﾞｼｯｸM-PRO" panose="020F0600000000000000" pitchFamily="50" charset="-128"/>
                <a:hlinkClick r:id="rId3"/>
              </a:rPr>
              <a:t> https://www.pmda.go.jp/PmdaSearch/iyakuSearch/</a:t>
            </a:r>
            <a:endParaRPr kumimoji="1" lang="ja-JP" altLang="en-US" sz="1200" dirty="0"/>
          </a:p>
        </p:txBody>
      </p:sp>
      <p:sp>
        <p:nvSpPr>
          <p:cNvPr id="133" name="テキスト ボックス 132">
            <a:extLst>
              <a:ext uri="{FF2B5EF4-FFF2-40B4-BE49-F238E27FC236}">
                <a16:creationId xmlns:a16="http://schemas.microsoft.com/office/drawing/2014/main" id="{B65578CD-D389-4757-BC7E-715D3228957A}"/>
              </a:ext>
            </a:extLst>
          </p:cNvPr>
          <p:cNvSpPr txBox="1"/>
          <p:nvPr/>
        </p:nvSpPr>
        <p:spPr>
          <a:xfrm>
            <a:off x="482587" y="2544538"/>
            <a:ext cx="5892827" cy="830997"/>
          </a:xfrm>
          <a:prstGeom prst="rect">
            <a:avLst/>
          </a:prstGeom>
          <a:noFill/>
        </p:spPr>
        <p:txBody>
          <a:bodyPr wrap="square" rtlCol="0">
            <a:spAutoFit/>
          </a:bodyPr>
          <a:lstStyle/>
          <a:p>
            <a:pPr algn="ctr"/>
            <a:r>
              <a:rPr kumimoji="1" lang="ja-JP" altLang="en-US" sz="2400" b="1" dirty="0">
                <a:solidFill>
                  <a:schemeClr val="accent6"/>
                </a:solidFill>
                <a:latin typeface="+mj-ea"/>
                <a:ea typeface="+mj-ea"/>
              </a:rPr>
              <a:t>名称類似による薬剤取り違えについて</a:t>
            </a:r>
            <a:endParaRPr kumimoji="1" lang="en-US" altLang="ja-JP" sz="2400" b="1" dirty="0">
              <a:solidFill>
                <a:schemeClr val="accent6"/>
              </a:solidFill>
              <a:latin typeface="+mj-ea"/>
              <a:ea typeface="+mj-ea"/>
            </a:endParaRPr>
          </a:p>
          <a:p>
            <a:pPr algn="ctr"/>
            <a:r>
              <a:rPr lang="ja-JP" altLang="en-US" sz="2400" b="1" dirty="0">
                <a:solidFill>
                  <a:schemeClr val="accent6"/>
                </a:solidFill>
                <a:latin typeface="+mj-ea"/>
                <a:ea typeface="+mj-ea"/>
              </a:rPr>
              <a:t>～医薬品リスト～</a:t>
            </a:r>
            <a:endParaRPr kumimoji="1" lang="ja-JP" altLang="en-US" sz="2400" b="1" dirty="0">
              <a:solidFill>
                <a:schemeClr val="accent6"/>
              </a:solidFill>
              <a:latin typeface="+mj-ea"/>
              <a:ea typeface="+mj-ea"/>
            </a:endParaRPr>
          </a:p>
        </p:txBody>
      </p:sp>
      <p:sp>
        <p:nvSpPr>
          <p:cNvPr id="134" name="四角形: 角を丸くする 133">
            <a:extLst>
              <a:ext uri="{FF2B5EF4-FFF2-40B4-BE49-F238E27FC236}">
                <a16:creationId xmlns:a16="http://schemas.microsoft.com/office/drawing/2014/main" id="{8A7FD6F1-779F-4AC6-B412-60974DD830CF}"/>
              </a:ext>
            </a:extLst>
          </p:cNvPr>
          <p:cNvSpPr/>
          <p:nvPr/>
        </p:nvSpPr>
        <p:spPr>
          <a:xfrm>
            <a:off x="843557" y="1581475"/>
            <a:ext cx="5170886" cy="718822"/>
          </a:xfrm>
          <a:prstGeom prst="roundRect">
            <a:avLst/>
          </a:prstGeom>
          <a:solidFill>
            <a:schemeClr val="accent5"/>
          </a:solidFill>
          <a:ln>
            <a:solidFill>
              <a:schemeClr val="accent5">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accent2"/>
                </a:solidFill>
                <a:latin typeface="HG丸ｺﾞｼｯｸM-PRO" panose="020F0600000000000000" pitchFamily="50" charset="-128"/>
                <a:ea typeface="HG丸ｺﾞｼｯｸM-PRO" panose="020F0600000000000000" pitchFamily="50" charset="-128"/>
              </a:rPr>
              <a:t>PMDA</a:t>
            </a:r>
            <a:r>
              <a:rPr kumimoji="1" lang="ja-JP" altLang="en-US" sz="1600" b="1" dirty="0">
                <a:solidFill>
                  <a:schemeClr val="accent2"/>
                </a:solidFill>
                <a:latin typeface="HG丸ｺﾞｼｯｸM-PRO" panose="020F0600000000000000" pitchFamily="50" charset="-128"/>
                <a:ea typeface="HG丸ｺﾞｼｯｸM-PRO" panose="020F0600000000000000" pitchFamily="50" charset="-128"/>
              </a:rPr>
              <a:t>医療安全情報　</a:t>
            </a:r>
            <a:r>
              <a:rPr kumimoji="1" lang="en-US" altLang="ja-JP" sz="1600" b="1" dirty="0">
                <a:solidFill>
                  <a:schemeClr val="accent2"/>
                </a:solidFill>
                <a:latin typeface="HG丸ｺﾞｼｯｸM-PRO" panose="020F0600000000000000" pitchFamily="50" charset="-128"/>
                <a:ea typeface="HG丸ｺﾞｼｯｸM-PRO" panose="020F0600000000000000" pitchFamily="50" charset="-128"/>
              </a:rPr>
              <a:t>No.51</a:t>
            </a:r>
            <a:r>
              <a:rPr kumimoji="1" lang="ja-JP" altLang="en-US" sz="1600" b="1" dirty="0">
                <a:solidFill>
                  <a:schemeClr val="accent2"/>
                </a:solidFill>
                <a:latin typeface="HG丸ｺﾞｼｯｸM-PRO" panose="020F0600000000000000" pitchFamily="50" charset="-128"/>
                <a:ea typeface="HG丸ｺﾞｼｯｸM-PRO" panose="020F0600000000000000" pitchFamily="50" charset="-128"/>
              </a:rPr>
              <a:t>改訂版　＆　</a:t>
            </a:r>
            <a:r>
              <a:rPr kumimoji="1" lang="en-US" altLang="ja-JP" sz="1600" b="1" dirty="0">
                <a:solidFill>
                  <a:schemeClr val="accent2"/>
                </a:solidFill>
                <a:latin typeface="HG丸ｺﾞｼｯｸM-PRO" panose="020F0600000000000000" pitchFamily="50" charset="-128"/>
                <a:ea typeface="HG丸ｺﾞｼｯｸM-PRO" panose="020F0600000000000000" pitchFamily="50" charset="-128"/>
              </a:rPr>
              <a:t>No.69</a:t>
            </a:r>
            <a:r>
              <a:rPr kumimoji="1" lang="ja-JP" altLang="en-US" sz="1600" b="1" dirty="0">
                <a:solidFill>
                  <a:schemeClr val="accent2"/>
                </a:solidFill>
                <a:latin typeface="HG丸ｺﾞｼｯｸM-PRO" panose="020F0600000000000000" pitchFamily="50" charset="-128"/>
                <a:ea typeface="HG丸ｺﾞｼｯｸM-PRO" panose="020F0600000000000000" pitchFamily="50" charset="-128"/>
              </a:rPr>
              <a:t>　</a:t>
            </a:r>
            <a:endParaRPr kumimoji="1" lang="en-US" altLang="ja-JP" sz="1600" b="1" dirty="0">
              <a:solidFill>
                <a:schemeClr val="accent2"/>
              </a:solidFill>
              <a:latin typeface="HG丸ｺﾞｼｯｸM-PRO" panose="020F0600000000000000" pitchFamily="50" charset="-128"/>
              <a:ea typeface="HG丸ｺﾞｼｯｸM-PRO" panose="020F0600000000000000" pitchFamily="50" charset="-128"/>
            </a:endParaRPr>
          </a:p>
          <a:p>
            <a:pPr algn="ctr"/>
            <a:r>
              <a:rPr kumimoji="1" lang="ja-JP" altLang="en-US" b="1" dirty="0">
                <a:solidFill>
                  <a:schemeClr val="accent2"/>
                </a:solidFill>
                <a:latin typeface="HG丸ｺﾞｼｯｸM-PRO" panose="020F0600000000000000" pitchFamily="50" charset="-128"/>
                <a:ea typeface="HG丸ｺﾞｼｯｸM-PRO" panose="020F0600000000000000" pitchFamily="50" charset="-128"/>
              </a:rPr>
              <a:t>参考資料</a:t>
            </a:r>
          </a:p>
        </p:txBody>
      </p:sp>
      <p:pic>
        <p:nvPicPr>
          <p:cNvPr id="135" name="図 4">
            <a:extLst>
              <a:ext uri="{FF2B5EF4-FFF2-40B4-BE49-F238E27FC236}">
                <a16:creationId xmlns:a16="http://schemas.microsoft.com/office/drawing/2014/main" id="{611423D9-37BD-44B2-96F0-8592BF3D14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92378" y="8184825"/>
            <a:ext cx="485775" cy="485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9900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84C27991-213C-4EB9-B4FE-4E83CDC90F84}"/>
              </a:ext>
            </a:extLst>
          </p:cNvPr>
          <p:cNvSpPr txBox="1">
            <a:spLocks noChangeArrowheads="1"/>
          </p:cNvSpPr>
          <p:nvPr/>
        </p:nvSpPr>
        <p:spPr bwMode="auto">
          <a:xfrm>
            <a:off x="1158875" y="4663763"/>
            <a:ext cx="168275"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964" tIns="41982" rIns="83964" bIns="4198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grpSp>
        <p:nvGrpSpPr>
          <p:cNvPr id="7171" name="Group 9">
            <a:extLst>
              <a:ext uri="{FF2B5EF4-FFF2-40B4-BE49-F238E27FC236}">
                <a16:creationId xmlns:a16="http://schemas.microsoft.com/office/drawing/2014/main" id="{98AD107D-1C54-4FFE-A29E-ECD334658974}"/>
              </a:ext>
            </a:extLst>
          </p:cNvPr>
          <p:cNvGrpSpPr>
            <a:grpSpLocks/>
          </p:cNvGrpSpPr>
          <p:nvPr/>
        </p:nvGrpSpPr>
        <p:grpSpPr bwMode="auto">
          <a:xfrm>
            <a:off x="634206" y="570721"/>
            <a:ext cx="5589588" cy="260350"/>
            <a:chOff x="501" y="452"/>
            <a:chExt cx="3521" cy="164"/>
          </a:xfrm>
        </p:grpSpPr>
        <p:sp>
          <p:nvSpPr>
            <p:cNvPr id="7229" name="AutoShape 7">
              <a:extLst>
                <a:ext uri="{FF2B5EF4-FFF2-40B4-BE49-F238E27FC236}">
                  <a16:creationId xmlns:a16="http://schemas.microsoft.com/office/drawing/2014/main" id="{735ACCDD-2253-4AF1-880F-835767050817}"/>
                </a:ext>
              </a:extLst>
            </p:cNvPr>
            <p:cNvSpPr>
              <a:spLocks noChangeArrowheads="1"/>
            </p:cNvSpPr>
            <p:nvPr/>
          </p:nvSpPr>
          <p:spPr bwMode="auto">
            <a:xfrm>
              <a:off x="517" y="476"/>
              <a:ext cx="3505" cy="140"/>
            </a:xfrm>
            <a:prstGeom prst="roundRect">
              <a:avLst>
                <a:gd name="adj" fmla="val 50000"/>
              </a:avLst>
            </a:prstGeom>
            <a:solidFill>
              <a:srgbClr val="C0C0C0"/>
            </a:solidFill>
            <a:ln w="9525">
              <a:solidFill>
                <a:srgbClr val="C0C0C0"/>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solidFill>
                  <a:schemeClr val="accent2"/>
                </a:solidFill>
              </a:endParaRPr>
            </a:p>
          </p:txBody>
        </p:sp>
        <p:sp>
          <p:nvSpPr>
            <p:cNvPr id="7230" name="AutoShape 5">
              <a:extLst>
                <a:ext uri="{FF2B5EF4-FFF2-40B4-BE49-F238E27FC236}">
                  <a16:creationId xmlns:a16="http://schemas.microsoft.com/office/drawing/2014/main" id="{E579E596-0A49-4CAF-9610-CD94E161CD68}"/>
                </a:ext>
              </a:extLst>
            </p:cNvPr>
            <p:cNvSpPr>
              <a:spLocks noChangeArrowheads="1"/>
            </p:cNvSpPr>
            <p:nvPr/>
          </p:nvSpPr>
          <p:spPr bwMode="auto">
            <a:xfrm>
              <a:off x="501" y="452"/>
              <a:ext cx="3505" cy="140"/>
            </a:xfrm>
            <a:prstGeom prst="roundRect">
              <a:avLst>
                <a:gd name="adj" fmla="val 50000"/>
              </a:avLst>
            </a:prstGeom>
            <a:solidFill>
              <a:srgbClr val="3366CC"/>
            </a:solidFill>
            <a:ln w="9525">
              <a:solidFill>
                <a:srgbClr val="3366CC"/>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n-ea"/>
                  <a:ea typeface="+mn-ea"/>
                </a:rPr>
                <a:t>一般名同士の類似例</a:t>
              </a:r>
              <a:endParaRPr lang="ja-JP" altLang="ja-JP" sz="1200" b="1" dirty="0">
                <a:solidFill>
                  <a:schemeClr val="bg1"/>
                </a:solidFill>
                <a:latin typeface="+mn-ea"/>
                <a:ea typeface="+mn-ea"/>
              </a:endParaRPr>
            </a:p>
          </p:txBody>
        </p:sp>
      </p:grpSp>
      <p:sp>
        <p:nvSpPr>
          <p:cNvPr id="33" name="テキスト ボックス 32">
            <a:extLst>
              <a:ext uri="{FF2B5EF4-FFF2-40B4-BE49-F238E27FC236}">
                <a16:creationId xmlns:a16="http://schemas.microsoft.com/office/drawing/2014/main" id="{1C7EE4CB-A8CF-4EA5-95C0-99079F033B82}"/>
              </a:ext>
            </a:extLst>
          </p:cNvPr>
          <p:cNvSpPr txBox="1"/>
          <p:nvPr/>
        </p:nvSpPr>
        <p:spPr>
          <a:xfrm>
            <a:off x="3866292" y="834620"/>
            <a:ext cx="3224980" cy="215444"/>
          </a:xfrm>
          <a:prstGeom prst="rect">
            <a:avLst/>
          </a:prstGeom>
          <a:noFill/>
        </p:spPr>
        <p:txBody>
          <a:bodyPr wrap="square" rtlCol="0">
            <a:spAutoFit/>
          </a:bodyPr>
          <a:lstStyle/>
          <a:p>
            <a:r>
              <a:rPr kumimoji="1" lang="ja-JP" altLang="en-US" sz="800" dirty="0"/>
              <a:t>　　　　　　　　　　　　（</a:t>
            </a:r>
            <a:r>
              <a:rPr kumimoji="1" lang="en-US" altLang="ja-JP" sz="800" dirty="0"/>
              <a:t>※</a:t>
            </a:r>
            <a:r>
              <a:rPr kumimoji="1" lang="ja-JP" altLang="en-US" sz="800" dirty="0"/>
              <a:t>　先発医薬品がない場合には、「</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ー</a:t>
            </a:r>
            <a:r>
              <a:rPr kumimoji="1" lang="ja-JP" altLang="en-US" sz="800" dirty="0"/>
              <a:t>」）</a:t>
            </a:r>
          </a:p>
        </p:txBody>
      </p:sp>
      <p:graphicFrame>
        <p:nvGraphicFramePr>
          <p:cNvPr id="4" name="表 3">
            <a:extLst>
              <a:ext uri="{FF2B5EF4-FFF2-40B4-BE49-F238E27FC236}">
                <a16:creationId xmlns:a16="http://schemas.microsoft.com/office/drawing/2014/main" id="{FE73F5C9-E9A4-499A-8DF9-FD12B872D543}"/>
              </a:ext>
            </a:extLst>
          </p:cNvPr>
          <p:cNvGraphicFramePr>
            <a:graphicFrameLocks noGrp="1"/>
          </p:cNvGraphicFramePr>
          <p:nvPr>
            <p:extLst>
              <p:ext uri="{D42A27DB-BD31-4B8C-83A1-F6EECF244321}">
                <p14:modId xmlns:p14="http://schemas.microsoft.com/office/powerpoint/2010/main" val="2524840992"/>
              </p:ext>
            </p:extLst>
          </p:nvPr>
        </p:nvGraphicFramePr>
        <p:xfrm>
          <a:off x="126026" y="1096262"/>
          <a:ext cx="6624850" cy="8264604"/>
        </p:xfrm>
        <a:graphic>
          <a:graphicData uri="http://schemas.openxmlformats.org/drawingml/2006/table">
            <a:tbl>
              <a:tblPr/>
              <a:tblGrid>
                <a:gridCol w="2419252">
                  <a:extLst>
                    <a:ext uri="{9D8B030D-6E8A-4147-A177-3AD203B41FA5}">
                      <a16:colId xmlns:a16="http://schemas.microsoft.com/office/drawing/2014/main" val="3129574125"/>
                    </a:ext>
                  </a:extLst>
                </a:gridCol>
                <a:gridCol w="1368216">
                  <a:extLst>
                    <a:ext uri="{9D8B030D-6E8A-4147-A177-3AD203B41FA5}">
                      <a16:colId xmlns:a16="http://schemas.microsoft.com/office/drawing/2014/main" val="14974745"/>
                    </a:ext>
                  </a:extLst>
                </a:gridCol>
                <a:gridCol w="2837382">
                  <a:extLst>
                    <a:ext uri="{9D8B030D-6E8A-4147-A177-3AD203B41FA5}">
                      <a16:colId xmlns:a16="http://schemas.microsoft.com/office/drawing/2014/main" val="3488656514"/>
                    </a:ext>
                  </a:extLst>
                </a:gridCol>
              </a:tblGrid>
              <a:tr h="370744">
                <a:tc>
                  <a:txBody>
                    <a:bodyPr/>
                    <a:lstStyle/>
                    <a:p>
                      <a:pPr algn="ctr"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一般名</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DBBC6"/>
                    </a:solidFill>
                  </a:tcPr>
                </a:tc>
                <a:tc>
                  <a:txBody>
                    <a:bodyPr/>
                    <a:lstStyle/>
                    <a:p>
                      <a:pPr algn="ctr"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ブランド名</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DBBC6"/>
                    </a:solidFill>
                  </a:tcPr>
                </a:tc>
                <a:tc>
                  <a:txBody>
                    <a:bodyPr/>
                    <a:lstStyle/>
                    <a:p>
                      <a:pPr algn="ctr" fontAlgn="ctr"/>
                      <a:r>
                        <a:rPr lang="zh-TW" altLang="en-US" sz="1000" b="1" i="0" u="none" strike="noStrike" dirty="0">
                          <a:solidFill>
                            <a:srgbClr val="000000"/>
                          </a:solidFill>
                          <a:effectLst/>
                          <a:latin typeface="Meiryo UI" panose="020B0604030504040204" pitchFamily="50" charset="-128"/>
                          <a:ea typeface="Meiryo UI" panose="020B0604030504040204" pitchFamily="50" charset="-128"/>
                        </a:rPr>
                        <a:t>薬効分類名 等</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DBBC6"/>
                    </a:solidFill>
                  </a:tcPr>
                </a:tc>
                <a:extLst>
                  <a:ext uri="{0D108BD9-81ED-4DB2-BD59-A6C34878D82A}">
                    <a16:rowId xmlns:a16="http://schemas.microsoft.com/office/drawing/2014/main" val="870139613"/>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ア</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テ</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ノロール</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テノーミン</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心臓選択性</a:t>
                      </a:r>
                      <a:r>
                        <a:rPr lang="el-GR" sz="900" b="0" i="0" u="none" strike="noStrike" dirty="0">
                          <a:solidFill>
                            <a:srgbClr val="000000"/>
                          </a:solidFill>
                          <a:effectLst/>
                          <a:latin typeface="Meiryo UI" panose="020B0604030504040204" pitchFamily="50" charset="-128"/>
                          <a:ea typeface="Meiryo UI" panose="020B0604030504040204" pitchFamily="50" charset="-128"/>
                        </a:rPr>
                        <a:t>β</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遮断剤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272228393"/>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ア</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ロチ</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ノロール</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塩酸塩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ー</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高血圧症・狭心症・不整脈治療剤 本態性振戦治療剤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3473139643"/>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ア</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ト</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モキ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セチ</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ン</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塩酸塩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ストラテラ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注意欠陥</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多動性障害治療剤</a:t>
                      </a:r>
                      <a:br>
                        <a:rPr lang="ja-JP" altLang="en-US"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（選択的ノルアドレナリン再取り込み阻害剤）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extLst>
                  <a:ext uri="{0D108BD9-81ED-4DB2-BD59-A6C34878D82A}">
                    <a16:rowId xmlns:a16="http://schemas.microsoft.com/office/drawing/2014/main" val="4271110608"/>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アモキ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シシリ</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ン</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水和物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サワシリン</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合成ペニシリン製剤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1178566443"/>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一硝酸</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イソソルビド</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アイトロール</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狭心症治療用</a:t>
                      </a:r>
                      <a:r>
                        <a:rPr lang="en-US" altLang="zh-TW" sz="900" b="0" i="0" u="none" strike="noStrike" dirty="0">
                          <a:solidFill>
                            <a:srgbClr val="000000"/>
                          </a:solidFill>
                          <a:effectLst/>
                          <a:latin typeface="Meiryo UI" panose="020B0604030504040204" pitchFamily="50" charset="-128"/>
                          <a:ea typeface="Meiryo UI" panose="020B0604030504040204" pitchFamily="50" charset="-128"/>
                        </a:rPr>
                        <a:t>ISMN</a:t>
                      </a: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製剤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056439791"/>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硝酸</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イソソルビド</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フランドル、ニトロール</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虚血性心疾患治療剤</a:t>
                      </a:r>
                      <a:endParaRPr lang="en-US" altLang="zh-TW"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1222422038"/>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エスゾ</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ピクロン</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ルネスタ</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tc>
                  <a:txBody>
                    <a:bodyPr/>
                    <a:lstStyle/>
                    <a:p>
                      <a:pPr algn="l"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睡眠剤</a:t>
                      </a:r>
                      <a:endParaRPr lang="zh-TW"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extLst>
                  <a:ext uri="{0D108BD9-81ED-4DB2-BD59-A6C34878D82A}">
                    <a16:rowId xmlns:a16="http://schemas.microsoft.com/office/drawing/2014/main" val="3933255438"/>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エス</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タ</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ゾ</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ラム</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ユーロジン</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睡眠剤　</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2042484865"/>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エ</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スタ</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ゾラム</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ユーロジン</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睡眠剤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505798622"/>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エ</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チ</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ゾラム</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デパス</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抗不安薬</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3466978701"/>
                  </a:ext>
                </a:extLst>
              </a:tr>
              <a:tr h="303610">
                <a:tc>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エ</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ゼ</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チ</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ミブ</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ゼチーア</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小腸コレステロールトランスポーター阻害剤</a:t>
                      </a:r>
                      <a:br>
                        <a:rPr lang="ja-JP" altLang="en-US"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─高脂血症治療剤─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extLst>
                  <a:ext uri="{0D108BD9-81ED-4DB2-BD59-A6C34878D82A}">
                    <a16:rowId xmlns:a16="http://schemas.microsoft.com/office/drawing/2014/main" val="3706921300"/>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エチ</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ゾラム</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デパス</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抗不安薬</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1430498249"/>
                  </a:ext>
                </a:extLst>
              </a:tr>
              <a:tr h="303610">
                <a:tc>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カルバ</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ゾクロムスルホン酸ナトリウム</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アドナ</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対血管薬剤　（止血剤）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723382560"/>
                  </a:ext>
                </a:extLst>
              </a:tr>
              <a:tr h="303610">
                <a:tc>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プロ</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カルバ</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ジン塩酸塩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ー</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抗悪性腫瘍剤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2346421607"/>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クロ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チア</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ゼパム</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リーゼ</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抗不安薬</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extLst>
                  <a:ext uri="{0D108BD9-81ED-4DB2-BD59-A6C34878D82A}">
                    <a16:rowId xmlns:a16="http://schemas.microsoft.com/office/drawing/2014/main" val="1092553454"/>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クロ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ナ</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ゼパム</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リボトリール、ランドセン</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抗てんかん剤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1834769434"/>
                  </a:ext>
                </a:extLst>
              </a:tr>
              <a:tr h="303610">
                <a:tc>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クロ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チアゼパム</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リーゼ</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抗不安薬</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298161418"/>
                  </a:ext>
                </a:extLst>
              </a:tr>
              <a:tr h="303610">
                <a:tc>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クロ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ピドグレル硫酸塩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プラビックス</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抗血小板剤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703551811"/>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クロル</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プロ</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マジン</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塩酸塩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コントミン</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精神神経安定剤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extLst>
                  <a:ext uri="{0D108BD9-81ED-4DB2-BD59-A6C34878D82A}">
                    <a16:rowId xmlns:a16="http://schemas.microsoft.com/office/drawing/2014/main" val="1045655836"/>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クロルマジ</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ノ</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ン</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酢酸エステル</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プロスタール</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前立腺肥大症・癌治療剤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3182782621"/>
                  </a:ext>
                </a:extLst>
              </a:tr>
              <a:tr h="303610">
                <a:tc>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ミグリ</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トール</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セイブル</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糖尿病食後過血糖改善剤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999444041"/>
                  </a:ext>
                </a:extLst>
              </a:tr>
              <a:tr h="303610">
                <a:tc>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ミ</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チ</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グリ</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ニドカルシウム水和物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グルファスト</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速効型インスリン分泌促進薬</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3007936655"/>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ミル</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タザピ</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ン</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リフレックス、レメロン</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ノルアドレナリン・セロトニン作動性抗うつ剤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EBEB"/>
                    </a:solidFill>
                  </a:tcPr>
                </a:tc>
                <a:extLst>
                  <a:ext uri="{0D108BD9-81ED-4DB2-BD59-A6C34878D82A}">
                    <a16:rowId xmlns:a16="http://schemas.microsoft.com/office/drawing/2014/main" val="3090160676"/>
                  </a:ext>
                </a:extLst>
              </a:tr>
              <a:tr h="303610">
                <a:tc>
                  <a:txBody>
                    <a:bodyPr/>
                    <a:lstStyle/>
                    <a:p>
                      <a:pPr algn="l" rtl="0"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ミル</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ナシプラ</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ン</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塩酸塩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トレドミン</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セロトニン・ノルアドレナリン再取り込み阻害剤（</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SNRI</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2708769560"/>
                  </a:ext>
                </a:extLst>
              </a:tr>
              <a:tr h="303610">
                <a:tc>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レ</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パグリニ</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ド</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シュアポスト</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速効型インスリン分泌促進剤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348359288"/>
                  </a:ext>
                </a:extLst>
              </a:tr>
              <a:tr h="303610">
                <a:tc>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レ</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バミピ</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ド</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ムコスタ</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胃炎・胃潰瘍治療剤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4292262823"/>
                  </a:ext>
                </a:extLst>
              </a:tr>
            </a:tbl>
          </a:graphicData>
        </a:graphic>
      </p:graphicFrame>
    </p:spTree>
    <p:extLst>
      <p:ext uri="{BB962C8B-B14F-4D97-AF65-F5344CB8AC3E}">
        <p14:creationId xmlns:p14="http://schemas.microsoft.com/office/powerpoint/2010/main" val="1118016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表 64">
            <a:extLst>
              <a:ext uri="{FF2B5EF4-FFF2-40B4-BE49-F238E27FC236}">
                <a16:creationId xmlns:a16="http://schemas.microsoft.com/office/drawing/2014/main" id="{38421DF2-BDA4-4032-A996-87A9DB944926}"/>
              </a:ext>
            </a:extLst>
          </p:cNvPr>
          <p:cNvGraphicFramePr>
            <a:graphicFrameLocks noGrp="1"/>
          </p:cNvGraphicFramePr>
          <p:nvPr>
            <p:extLst>
              <p:ext uri="{D42A27DB-BD31-4B8C-83A1-F6EECF244321}">
                <p14:modId xmlns:p14="http://schemas.microsoft.com/office/powerpoint/2010/main" val="2999597390"/>
              </p:ext>
            </p:extLst>
          </p:nvPr>
        </p:nvGraphicFramePr>
        <p:xfrm>
          <a:off x="122163" y="1060794"/>
          <a:ext cx="6634236" cy="5137795"/>
        </p:xfrm>
        <a:graphic>
          <a:graphicData uri="http://schemas.openxmlformats.org/drawingml/2006/table">
            <a:tbl>
              <a:tblPr/>
              <a:tblGrid>
                <a:gridCol w="1835933">
                  <a:extLst>
                    <a:ext uri="{9D8B030D-6E8A-4147-A177-3AD203B41FA5}">
                      <a16:colId xmlns:a16="http://schemas.microsoft.com/office/drawing/2014/main" val="172604836"/>
                    </a:ext>
                  </a:extLst>
                </a:gridCol>
                <a:gridCol w="2189437">
                  <a:extLst>
                    <a:ext uri="{9D8B030D-6E8A-4147-A177-3AD203B41FA5}">
                      <a16:colId xmlns:a16="http://schemas.microsoft.com/office/drawing/2014/main" val="2987719557"/>
                    </a:ext>
                  </a:extLst>
                </a:gridCol>
                <a:gridCol w="2608866">
                  <a:extLst>
                    <a:ext uri="{9D8B030D-6E8A-4147-A177-3AD203B41FA5}">
                      <a16:colId xmlns:a16="http://schemas.microsoft.com/office/drawing/2014/main" val="1149668564"/>
                    </a:ext>
                  </a:extLst>
                </a:gridCol>
              </a:tblGrid>
              <a:tr h="283872">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有効成分</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DBBC6"/>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ブランド名（先発医薬品）等</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DBBC6"/>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適応症 等</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DBBC6"/>
                    </a:solidFill>
                  </a:tcPr>
                </a:tc>
                <a:extLst>
                  <a:ext uri="{0D108BD9-81ED-4DB2-BD59-A6C34878D82A}">
                    <a16:rowId xmlns:a16="http://schemas.microsoft.com/office/drawing/2014/main" val="2774799"/>
                  </a:ext>
                </a:extLst>
              </a:tr>
              <a:tr h="396498">
                <a:tc>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サラゾスルファピリジン</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錠</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サラゾピリン</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錠 </a:t>
                      </a: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500mg</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潰瘍性大腸炎</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・限局性腸炎・非特異性大腸炎</a:t>
                      </a:r>
                      <a:endParaRPr lang="zh-TW"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2852793442"/>
                  </a:ext>
                </a:extLst>
              </a:tr>
              <a:tr h="396498">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腸溶錠</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アザルフィジン</a:t>
                      </a:r>
                      <a:r>
                        <a:rPr lang="en-US" altLang="ja-JP" sz="1000" b="1" i="0" u="none" strike="noStrike" dirty="0">
                          <a:solidFill>
                            <a:srgbClr val="F84141"/>
                          </a:solidFill>
                          <a:effectLst/>
                          <a:latin typeface="Meiryo UI" panose="020B0604030504040204" pitchFamily="50" charset="-128"/>
                          <a:ea typeface="Meiryo UI" panose="020B0604030504040204" pitchFamily="50" charset="-128"/>
                        </a:rPr>
                        <a:t>EN</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錠</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250mg / 500mg</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関節リウマチ</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3064225119"/>
                  </a:ext>
                </a:extLst>
              </a:tr>
              <a:tr h="396498">
                <a:tc rowSpan="2">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ゾニサミド</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エクセグラン</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錠</a:t>
                      </a: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100mg /</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散</a:t>
                      </a: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20</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部分てんかん・全般てんかん</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（注：詳細は添付文書）</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1901368881"/>
                  </a:ext>
                </a:extLst>
              </a:tr>
              <a:tr h="561831">
                <a:tc vMerge="1">
                  <a:txBody>
                    <a:bodyPr/>
                    <a:lstStyle/>
                    <a:p>
                      <a:endParaRPr kumimoji="1" lang="ja-JP" altLang="en-US"/>
                    </a:p>
                  </a:txBody>
                  <a:tcPr/>
                </a:tc>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トレリーフ</a:t>
                      </a: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OD</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錠</a:t>
                      </a: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25mg / 50mg</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パーキンソン病・</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レビー小体型認知症に伴うパーキンソニズム</a:t>
                      </a:r>
                      <a:br>
                        <a:rPr lang="ja-JP" altLang="en-US"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（注：用量によって適応が異なります）</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3405209226"/>
                  </a:ext>
                </a:extLst>
              </a:tr>
              <a:tr h="396498">
                <a:tc rowSpan="2">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ドロスピレノン・</a:t>
                      </a:r>
                      <a:endParaRPr lang="en-US" altLang="ja-JP" sz="1000" b="1"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エチニルエストラジオール</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ヤーズ</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フレックス</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配合錠</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子宮内膜症に伴う疼痛の改善</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・月経困難症等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プラセボ</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錠</a:t>
                      </a:r>
                      <a:r>
                        <a:rPr lang="ja-JP" altLang="en-US" sz="900" b="1" i="0" u="none" strike="noStrike" dirty="0">
                          <a:solidFill>
                            <a:srgbClr val="F84141"/>
                          </a:solidFill>
                          <a:effectLst/>
                          <a:latin typeface="Meiryo UI" panose="020B0604030504040204" pitchFamily="50" charset="-128"/>
                          <a:ea typeface="Meiryo UI" panose="020B0604030504040204" pitchFamily="50" charset="-128"/>
                        </a:rPr>
                        <a:t>なし</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2911922230"/>
                  </a:ext>
                </a:extLst>
              </a:tr>
              <a:tr h="396498">
                <a:tc vMerge="1">
                  <a:txBody>
                    <a:bodyPr/>
                    <a:lstStyle/>
                    <a:p>
                      <a:endParaRPr kumimoji="1" lang="ja-JP" altLang="en-US"/>
                    </a:p>
                  </a:txBody>
                  <a:tcPr/>
                </a:tc>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ヤーズ配合錠 </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月経困難症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プラセボ錠</a:t>
                      </a:r>
                      <a:r>
                        <a:rPr lang="ja-JP" altLang="en-US" sz="900" b="1" i="0" u="none" strike="noStrike" dirty="0">
                          <a:solidFill>
                            <a:srgbClr val="F84141"/>
                          </a:solidFill>
                          <a:effectLst/>
                          <a:latin typeface="Meiryo UI" panose="020B0604030504040204" pitchFamily="50" charset="-128"/>
                          <a:ea typeface="Meiryo UI" panose="020B0604030504040204" pitchFamily="50" charset="-128"/>
                        </a:rPr>
                        <a:t>あり</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3579331876"/>
                  </a:ext>
                </a:extLst>
              </a:tr>
              <a:tr h="491603">
                <a:tc rowSpan="2">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メトホルミン塩酸塩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メトグルコ</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の後発）</a:t>
                      </a:r>
                      <a:br>
                        <a:rPr lang="ja-JP" altLang="en-US" sz="10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メトホルミン塩酸塩錠</a:t>
                      </a: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250mg</a:t>
                      </a:r>
                      <a:r>
                        <a:rPr lang="en-US" altLang="ja-JP" sz="1000" b="1" i="0" u="none" strike="noStrike" dirty="0">
                          <a:solidFill>
                            <a:srgbClr val="F84141"/>
                          </a:solidFill>
                          <a:effectLst/>
                          <a:latin typeface="Meiryo UI" panose="020B0604030504040204" pitchFamily="50" charset="-128"/>
                          <a:ea typeface="Meiryo UI" panose="020B0604030504040204" pitchFamily="50" charset="-128"/>
                        </a:rPr>
                        <a:t>MT</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「〇〇」</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２型糖尿病・</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多嚢胞性卵巣症候群における排卵誘発等</a:t>
                      </a:r>
                      <a:br>
                        <a:rPr lang="ja-JP" altLang="en-US"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（注：成人の２型糖尿病の場合、</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日最高投与量</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2,250mg</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1781827417"/>
                  </a:ext>
                </a:extLst>
              </a:tr>
              <a:tr h="396498">
                <a:tc vMerge="1">
                  <a:txBody>
                    <a:bodyPr/>
                    <a:lstStyle/>
                    <a:p>
                      <a:endParaRPr kumimoji="1" lang="ja-JP" altLang="en-US"/>
                    </a:p>
                  </a:txBody>
                  <a:tcPr/>
                </a:tc>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グリコラン</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の後発）</a:t>
                      </a:r>
                      <a:br>
                        <a:rPr lang="ja-JP" altLang="en-US" sz="10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メトホルミン塩酸塩錠</a:t>
                      </a: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250mg</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２型糖尿病</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（注：</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日最高投与量</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750mg</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3252894080"/>
                  </a:ext>
                </a:extLst>
              </a:tr>
              <a:tr h="491603">
                <a:tc rowSpan="3">
                  <a:txBody>
                    <a:bodyPr/>
                    <a:lstStyle/>
                    <a:p>
                      <a:pPr algn="l" fontAlgn="ct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 タダラフィル</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ザルティア</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の後発）</a:t>
                      </a:r>
                      <a:br>
                        <a:rPr lang="ja-JP" altLang="en-US" sz="10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タダラフィル錠</a:t>
                      </a: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2.5mg / 5mg</a:t>
                      </a:r>
                      <a:r>
                        <a:rPr lang="en-US" altLang="ja-JP" sz="1000" b="1" i="0" u="none" strike="noStrike" dirty="0">
                          <a:solidFill>
                            <a:srgbClr val="F84141"/>
                          </a:solidFill>
                          <a:effectLst/>
                          <a:latin typeface="Meiryo UI" panose="020B0604030504040204" pitchFamily="50" charset="-128"/>
                          <a:ea typeface="Meiryo UI" panose="020B0604030504040204" pitchFamily="50" charset="-128"/>
                        </a:rPr>
                        <a:t>ZA</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「〇〇」</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前立腺肥大症に伴う排尿障害</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2685957013"/>
                  </a:ext>
                </a:extLst>
              </a:tr>
              <a:tr h="396498">
                <a:tc vMerge="1">
                  <a:txBody>
                    <a:bodyPr/>
                    <a:lstStyle/>
                    <a:p>
                      <a:endParaRPr kumimoji="1" lang="ja-JP" altLang="en-US"/>
                    </a:p>
                  </a:txBody>
                  <a:tcPr/>
                </a:tc>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アドシルカ</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の後発）</a:t>
                      </a:r>
                      <a:br>
                        <a:rPr lang="ja-JP" altLang="en-US" sz="10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タダラフィル錠</a:t>
                      </a: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20mg</a:t>
                      </a:r>
                      <a:r>
                        <a:rPr lang="en-US" altLang="ja-JP" sz="1000" b="1" i="0" u="none" strike="noStrike" dirty="0">
                          <a:solidFill>
                            <a:srgbClr val="F84141"/>
                          </a:solidFill>
                          <a:effectLst/>
                          <a:latin typeface="Meiryo UI" panose="020B0604030504040204" pitchFamily="50" charset="-128"/>
                          <a:ea typeface="Meiryo UI" panose="020B0604030504040204" pitchFamily="50" charset="-128"/>
                        </a:rPr>
                        <a:t>AD</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肺動脈性肺高血圧</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症</a:t>
                      </a:r>
                      <a:endParaRPr lang="zh-TW"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1150098454"/>
                  </a:ext>
                </a:extLst>
              </a:tr>
              <a:tr h="491603">
                <a:tc vMerge="1">
                  <a:txBody>
                    <a:bodyPr/>
                    <a:lstStyle/>
                    <a:p>
                      <a:endParaRPr kumimoji="1" lang="ja-JP" altLang="en-US"/>
                    </a:p>
                  </a:txBody>
                  <a:tcPr/>
                </a:tc>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シアリス</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の後発）</a:t>
                      </a:r>
                      <a:br>
                        <a:rPr lang="ja-JP" altLang="en-US" sz="10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タダラフィル錠</a:t>
                      </a:r>
                      <a:r>
                        <a:rPr lang="en-US" altLang="ja-JP" sz="1000" b="0" i="0" u="none" strike="noStrike" dirty="0">
                          <a:solidFill>
                            <a:schemeClr val="tx1"/>
                          </a:solidFill>
                          <a:effectLst/>
                          <a:latin typeface="Meiryo UI" panose="020B0604030504040204" pitchFamily="50" charset="-128"/>
                          <a:ea typeface="Meiryo UI" panose="020B0604030504040204" pitchFamily="50" charset="-128"/>
                        </a:rPr>
                        <a:t>10mg / 20mg</a:t>
                      </a:r>
                      <a:r>
                        <a:rPr lang="en-US" altLang="ja-JP" sz="1000" b="1" i="0" u="none" strike="noStrike" dirty="0">
                          <a:solidFill>
                            <a:srgbClr val="F84141"/>
                          </a:solidFill>
                          <a:effectLst/>
                          <a:latin typeface="Meiryo UI" panose="020B0604030504040204" pitchFamily="50" charset="-128"/>
                          <a:ea typeface="Meiryo UI" panose="020B0604030504040204" pitchFamily="50" charset="-128"/>
                        </a:rPr>
                        <a:t>CI</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勃起不全</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4211303514"/>
                  </a:ext>
                </a:extLst>
              </a:tr>
            </a:tbl>
          </a:graphicData>
        </a:graphic>
      </p:graphicFrame>
      <p:grpSp>
        <p:nvGrpSpPr>
          <p:cNvPr id="76" name="Group 9">
            <a:extLst>
              <a:ext uri="{FF2B5EF4-FFF2-40B4-BE49-F238E27FC236}">
                <a16:creationId xmlns:a16="http://schemas.microsoft.com/office/drawing/2014/main" id="{2B23B69F-8EDD-4C95-95C1-7D49B84329A1}"/>
              </a:ext>
            </a:extLst>
          </p:cNvPr>
          <p:cNvGrpSpPr>
            <a:grpSpLocks/>
          </p:cNvGrpSpPr>
          <p:nvPr/>
        </p:nvGrpSpPr>
        <p:grpSpPr bwMode="auto">
          <a:xfrm>
            <a:off x="634206" y="632096"/>
            <a:ext cx="5589588" cy="254000"/>
            <a:chOff x="501" y="456"/>
            <a:chExt cx="3521" cy="160"/>
          </a:xfrm>
          <a:solidFill>
            <a:srgbClr val="3366CC"/>
          </a:solidFill>
        </p:grpSpPr>
        <p:sp>
          <p:nvSpPr>
            <p:cNvPr id="77" name="AutoShape 7">
              <a:extLst>
                <a:ext uri="{FF2B5EF4-FFF2-40B4-BE49-F238E27FC236}">
                  <a16:creationId xmlns:a16="http://schemas.microsoft.com/office/drawing/2014/main" id="{A98DFAB5-81CE-4755-AE77-F4287666B519}"/>
                </a:ext>
              </a:extLst>
            </p:cNvPr>
            <p:cNvSpPr>
              <a:spLocks noChangeArrowheads="1"/>
            </p:cNvSpPr>
            <p:nvPr/>
          </p:nvSpPr>
          <p:spPr bwMode="auto">
            <a:xfrm>
              <a:off x="517" y="476"/>
              <a:ext cx="3505" cy="140"/>
            </a:xfrm>
            <a:prstGeom prst="roundRect">
              <a:avLst>
                <a:gd name="adj" fmla="val 50000"/>
              </a:avLst>
            </a:prstGeom>
            <a:grpFill/>
            <a:ln w="9525">
              <a:solidFill>
                <a:srgbClr val="C0C0C0"/>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ja-JP" sz="1800" b="0" i="0" u="none" strike="noStrike" kern="1200" cap="none" spc="0" normalizeH="0" baseline="0" noProof="0">
                <a:ln>
                  <a:noFill/>
                </a:ln>
                <a:solidFill>
                  <a:srgbClr val="333399"/>
                </a:solidFill>
                <a:effectLst/>
                <a:uLnTx/>
                <a:uFillTx/>
                <a:latin typeface="Arial" panose="020B0604020202020204" pitchFamily="34" charset="0"/>
                <a:ea typeface="ＭＳ Ｐゴシック" panose="020B0600070205080204" pitchFamily="50" charset="-128"/>
                <a:cs typeface="+mn-cs"/>
              </a:endParaRPr>
            </a:p>
          </p:txBody>
        </p:sp>
        <p:sp>
          <p:nvSpPr>
            <p:cNvPr id="78" name="AutoShape 5">
              <a:extLst>
                <a:ext uri="{FF2B5EF4-FFF2-40B4-BE49-F238E27FC236}">
                  <a16:creationId xmlns:a16="http://schemas.microsoft.com/office/drawing/2014/main" id="{DC47D473-71AF-47B6-B11A-CFA0111BA524}"/>
                </a:ext>
              </a:extLst>
            </p:cNvPr>
            <p:cNvSpPr>
              <a:spLocks noChangeArrowheads="1"/>
            </p:cNvSpPr>
            <p:nvPr/>
          </p:nvSpPr>
          <p:spPr bwMode="auto">
            <a:xfrm>
              <a:off x="501" y="456"/>
              <a:ext cx="3505" cy="147"/>
            </a:xfrm>
            <a:prstGeom prst="roundRect">
              <a:avLst>
                <a:gd name="adj" fmla="val 50000"/>
              </a:avLst>
            </a:prstGeom>
            <a:grpFill/>
            <a:ln w="9525">
              <a:solidFill>
                <a:srgbClr val="3366CC"/>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ＭＳ Ｐゴシック"/>
                  <a:ea typeface="ＭＳ Ｐゴシック"/>
                  <a:cs typeface="+mn-cs"/>
                </a:rPr>
                <a:t>同じ有効成分でも効能・効果、用法・用量等が異なる製剤の例</a:t>
              </a:r>
              <a:endParaRPr kumimoji="1" lang="ja-JP" altLang="ja-JP" sz="12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grpSp>
      <p:sp>
        <p:nvSpPr>
          <p:cNvPr id="117" name="テキスト ボックス 116">
            <a:extLst>
              <a:ext uri="{FF2B5EF4-FFF2-40B4-BE49-F238E27FC236}">
                <a16:creationId xmlns:a16="http://schemas.microsoft.com/office/drawing/2014/main" id="{9E7D90BF-8E89-4000-8CB2-78007A771DA4}"/>
              </a:ext>
            </a:extLst>
          </p:cNvPr>
          <p:cNvSpPr txBox="1"/>
          <p:nvPr/>
        </p:nvSpPr>
        <p:spPr>
          <a:xfrm>
            <a:off x="4780892" y="6206604"/>
            <a:ext cx="1517821" cy="21544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ＭＳ Ｐゴシック"/>
                <a:ea typeface="ＭＳ Ｐゴシック"/>
                <a:cs typeface="+mn-cs"/>
              </a:rPr>
              <a:t>「〇〇」は「屋号」を表します。</a:t>
            </a:r>
          </a:p>
        </p:txBody>
      </p:sp>
    </p:spTree>
    <p:extLst>
      <p:ext uri="{BB962C8B-B14F-4D97-AF65-F5344CB8AC3E}">
        <p14:creationId xmlns:p14="http://schemas.microsoft.com/office/powerpoint/2010/main" val="4060998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5AB6A72C-84B5-43C8-85AF-6D6FB31D0D0C}"/>
              </a:ext>
            </a:extLst>
          </p:cNvPr>
          <p:cNvGrpSpPr/>
          <p:nvPr/>
        </p:nvGrpSpPr>
        <p:grpSpPr>
          <a:xfrm>
            <a:off x="511551" y="633050"/>
            <a:ext cx="5834898" cy="351736"/>
            <a:chOff x="615950" y="6689774"/>
            <a:chExt cx="5650971" cy="276999"/>
          </a:xfrm>
        </p:grpSpPr>
        <p:sp>
          <p:nvSpPr>
            <p:cNvPr id="3" name="AutoShape 233">
              <a:extLst>
                <a:ext uri="{FF2B5EF4-FFF2-40B4-BE49-F238E27FC236}">
                  <a16:creationId xmlns:a16="http://schemas.microsoft.com/office/drawing/2014/main" id="{0A2DBBAE-ECAF-4FBC-BBE3-C2E9FE5BC1D3}"/>
                </a:ext>
              </a:extLst>
            </p:cNvPr>
            <p:cNvSpPr>
              <a:spLocks noChangeArrowheads="1"/>
            </p:cNvSpPr>
            <p:nvPr/>
          </p:nvSpPr>
          <p:spPr bwMode="auto">
            <a:xfrm>
              <a:off x="640821" y="6733515"/>
              <a:ext cx="5626100" cy="215900"/>
            </a:xfrm>
            <a:prstGeom prst="roundRect">
              <a:avLst>
                <a:gd name="adj" fmla="val 50000"/>
              </a:avLst>
            </a:prstGeom>
            <a:solidFill>
              <a:srgbClr val="C0C0C0"/>
            </a:solidFill>
            <a:ln w="28575">
              <a:solidFill>
                <a:srgbClr val="C0C0C0"/>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4" name="グループ化 3">
              <a:extLst>
                <a:ext uri="{FF2B5EF4-FFF2-40B4-BE49-F238E27FC236}">
                  <a16:creationId xmlns:a16="http://schemas.microsoft.com/office/drawing/2014/main" id="{6E7D5A42-18A8-44F9-AC8D-84D1C7860166}"/>
                </a:ext>
              </a:extLst>
            </p:cNvPr>
            <p:cNvGrpSpPr/>
            <p:nvPr/>
          </p:nvGrpSpPr>
          <p:grpSpPr>
            <a:xfrm>
              <a:off x="615950" y="6689774"/>
              <a:ext cx="5626100" cy="276999"/>
              <a:chOff x="615950" y="6962991"/>
              <a:chExt cx="5626100" cy="276999"/>
            </a:xfrm>
          </p:grpSpPr>
          <p:sp>
            <p:nvSpPr>
              <p:cNvPr id="5" name="AutoShape 236">
                <a:extLst>
                  <a:ext uri="{FF2B5EF4-FFF2-40B4-BE49-F238E27FC236}">
                    <a16:creationId xmlns:a16="http://schemas.microsoft.com/office/drawing/2014/main" id="{08950B3C-C18A-490C-9C5A-09988BC1AC24}"/>
                  </a:ext>
                </a:extLst>
              </p:cNvPr>
              <p:cNvSpPr>
                <a:spLocks noChangeArrowheads="1"/>
              </p:cNvSpPr>
              <p:nvPr/>
            </p:nvSpPr>
            <p:spPr bwMode="auto">
              <a:xfrm>
                <a:off x="615950" y="6984381"/>
                <a:ext cx="5626100" cy="215900"/>
              </a:xfrm>
              <a:prstGeom prst="roundRect">
                <a:avLst>
                  <a:gd name="adj" fmla="val 50000"/>
                </a:avLst>
              </a:prstGeom>
              <a:solidFill>
                <a:srgbClr val="3366CC"/>
              </a:solidFill>
              <a:ln w="28575">
                <a:no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en-US" sz="1800"/>
              </a:p>
            </p:txBody>
          </p:sp>
          <p:sp>
            <p:nvSpPr>
              <p:cNvPr id="6" name="Text Box 276">
                <a:extLst>
                  <a:ext uri="{FF2B5EF4-FFF2-40B4-BE49-F238E27FC236}">
                    <a16:creationId xmlns:a16="http://schemas.microsoft.com/office/drawing/2014/main" id="{1A1867DA-C786-4AE5-BDD6-021B34FA2137}"/>
                  </a:ext>
                </a:extLst>
              </p:cNvPr>
              <p:cNvSpPr txBox="1">
                <a:spLocks noChangeArrowheads="1"/>
              </p:cNvSpPr>
              <p:nvPr/>
            </p:nvSpPr>
            <p:spPr bwMode="auto">
              <a:xfrm>
                <a:off x="2418535" y="6962991"/>
                <a:ext cx="23310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dirty="0">
                    <a:solidFill>
                      <a:schemeClr val="bg1"/>
                    </a:solidFill>
                    <a:latin typeface="+mn-ea"/>
                    <a:ea typeface="+mn-ea"/>
                  </a:rPr>
                  <a:t>一般名とブランド名の類似例</a:t>
                </a:r>
              </a:p>
            </p:txBody>
          </p:sp>
        </p:grpSp>
      </p:grpSp>
      <p:graphicFrame>
        <p:nvGraphicFramePr>
          <p:cNvPr id="7" name="表 6">
            <a:extLst>
              <a:ext uri="{FF2B5EF4-FFF2-40B4-BE49-F238E27FC236}">
                <a16:creationId xmlns:a16="http://schemas.microsoft.com/office/drawing/2014/main" id="{FB5966B1-9DA2-4E03-9F0B-59C2FDD44BAB}"/>
              </a:ext>
            </a:extLst>
          </p:cNvPr>
          <p:cNvGraphicFramePr>
            <a:graphicFrameLocks noGrp="1"/>
          </p:cNvGraphicFramePr>
          <p:nvPr>
            <p:extLst>
              <p:ext uri="{D42A27DB-BD31-4B8C-83A1-F6EECF244321}">
                <p14:modId xmlns:p14="http://schemas.microsoft.com/office/powerpoint/2010/main" val="3049971262"/>
              </p:ext>
            </p:extLst>
          </p:nvPr>
        </p:nvGraphicFramePr>
        <p:xfrm>
          <a:off x="147917" y="1197240"/>
          <a:ext cx="6602957" cy="7563098"/>
        </p:xfrm>
        <a:graphic>
          <a:graphicData uri="http://schemas.openxmlformats.org/drawingml/2006/table">
            <a:tbl>
              <a:tblPr/>
              <a:tblGrid>
                <a:gridCol w="3744858">
                  <a:extLst>
                    <a:ext uri="{9D8B030D-6E8A-4147-A177-3AD203B41FA5}">
                      <a16:colId xmlns:a16="http://schemas.microsoft.com/office/drawing/2014/main" val="502046993"/>
                    </a:ext>
                  </a:extLst>
                </a:gridCol>
                <a:gridCol w="2858099">
                  <a:extLst>
                    <a:ext uri="{9D8B030D-6E8A-4147-A177-3AD203B41FA5}">
                      <a16:colId xmlns:a16="http://schemas.microsoft.com/office/drawing/2014/main" val="3122177683"/>
                    </a:ext>
                  </a:extLst>
                </a:gridCol>
              </a:tblGrid>
              <a:tr h="75954">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上段： 一般名（ブランド名）</a:t>
                      </a:r>
                    </a:p>
                  </a:txBody>
                  <a:tcPr marL="0" marR="0" marT="0" marB="0" anchorCtr="1">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DBBC6"/>
                    </a:solidFill>
                  </a:tcPr>
                </a:tc>
                <a:tc rowSpan="2">
                  <a:txBody>
                    <a:bodyPr/>
                    <a:lstStyle/>
                    <a:p>
                      <a:pPr algn="ctr" rtl="0" fontAlgn="ctr"/>
                      <a:r>
                        <a:rPr lang="zh-TW" altLang="en-US" sz="1000" b="1" i="0" u="none" strike="noStrike" dirty="0">
                          <a:solidFill>
                            <a:srgbClr val="000000"/>
                          </a:solidFill>
                          <a:effectLst/>
                          <a:latin typeface="Meiryo UI" panose="020B0604030504040204" pitchFamily="50" charset="-128"/>
                          <a:ea typeface="Meiryo UI" panose="020B0604030504040204" pitchFamily="50" charset="-128"/>
                        </a:rPr>
                        <a:t>薬効分類名 等</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DBBC6"/>
                    </a:solidFill>
                  </a:tcPr>
                </a:tc>
                <a:extLst>
                  <a:ext uri="{0D108BD9-81ED-4DB2-BD59-A6C34878D82A}">
                    <a16:rowId xmlns:a16="http://schemas.microsoft.com/office/drawing/2014/main" val="2949793522"/>
                  </a:ext>
                </a:extLst>
              </a:tr>
              <a:tr h="171576">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下段： ブランド名（先発）（一般名）</a:t>
                      </a:r>
                    </a:p>
                  </a:txBody>
                  <a:tcPr marL="0" marR="0" marT="0" marB="0" anchorCtr="1">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DBBC6"/>
                    </a:solidFill>
                  </a:tcPr>
                </a:tc>
                <a:tc vMerge="1">
                  <a:txBody>
                    <a:bodyPr/>
                    <a:lstStyle/>
                    <a:p>
                      <a:pPr algn="ctr" rtl="0" fontAlgn="ctr"/>
                      <a:endParaRPr lang="zh-TW"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DBBC6"/>
                    </a:solidFill>
                  </a:tcPr>
                </a:tc>
                <a:extLst>
                  <a:ext uri="{0D108BD9-81ED-4DB2-BD59-A6C34878D82A}">
                    <a16:rowId xmlns:a16="http://schemas.microsoft.com/office/drawing/2014/main" val="3229850481"/>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カンデ</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サルタン</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シレキセチル　</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ブロプレス）</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持続性アンジオテンシン</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Ⅱ</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受容体拮抗剤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2031758329"/>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カルデ</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ナリン</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（ドキサゾシンメシル酸塩）</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tc>
                  <a:txBody>
                    <a:bodyPr/>
                    <a:lstStyle/>
                    <a:p>
                      <a:pPr algn="l" rtl="0" fontAlgn="ctr"/>
                      <a:r>
                        <a:rPr lang="zh-CN"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zh-CN" sz="900" b="0" i="0" u="none" strike="noStrike" dirty="0">
                          <a:solidFill>
                            <a:srgbClr val="000000"/>
                          </a:solidFill>
                          <a:effectLst/>
                          <a:latin typeface="Meiryo UI" panose="020B0604030504040204" pitchFamily="50" charset="-128"/>
                          <a:ea typeface="Meiryo UI" panose="020B0604030504040204" pitchFamily="50" charset="-128"/>
                        </a:rPr>
                        <a:t>α1</a:t>
                      </a:r>
                      <a:r>
                        <a:rPr lang="zh-CN" altLang="en-US" sz="900" b="0" i="0" u="none" strike="noStrike" dirty="0">
                          <a:solidFill>
                            <a:srgbClr val="000000"/>
                          </a:solidFill>
                          <a:effectLst/>
                          <a:latin typeface="Meiryo UI" panose="020B0604030504040204" pitchFamily="50" charset="-128"/>
                          <a:ea typeface="Meiryo UI" panose="020B0604030504040204" pitchFamily="50" charset="-128"/>
                        </a:rPr>
                        <a:t>遮断性血圧降下剤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1061191522"/>
                  </a:ext>
                </a:extLst>
              </a:tr>
              <a:tr h="329051">
                <a:tc>
                  <a:txBody>
                    <a:bodyPr/>
                    <a:lstStyle/>
                    <a:p>
                      <a:pPr algn="l" rtl="0" fontAlgn="ct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クエン</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酸第一鉄ナトリウム</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（フェロミア）</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可溶性の非イオン型鉄剤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extLst>
                  <a:ext uri="{0D108BD9-81ED-4DB2-BD59-A6C34878D82A}">
                    <a16:rowId xmlns:a16="http://schemas.microsoft.com/office/drawing/2014/main" val="1314689811"/>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クエン</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メット</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（クエン酸カリウム・クエン酸ナトリウム水和物配合製剤）</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アルカリ化療法剤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酸性尿・アシドーシス改善</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1887479269"/>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グリベ</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ンクラミド</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（オイグルコン）</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血糖降下剤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444649799"/>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グリベ</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ック</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（イマチニブメシル酸塩）</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抗悪性腫瘍剤（チロシンキナーゼインヒビター）</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1209986315"/>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スピロ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ノラク</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ト</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ン</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（アルダクトン</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抗アルドステロン性利尿・降圧剤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extLst>
                  <a:ext uri="{0D108BD9-81ED-4DB2-BD59-A6C34878D82A}">
                    <a16:rowId xmlns:a16="http://schemas.microsoft.com/office/drawing/2014/main" val="1787072831"/>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スピロ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ペン</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ト</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（クレンブテロール塩酸塩）</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持続性気管支拡張剤 ・腹圧性尿失禁治療剤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2924670088"/>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トラセ</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ミド</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（ルプラック）</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ループ利尿剤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2454533774"/>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トラゼ</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ンタ</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（リナグリプチン）</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胆汁排泄型選択的</a:t>
                      </a:r>
                      <a:r>
                        <a:rPr lang="en-US" sz="900" b="0" i="0" u="none" strike="noStrike" dirty="0">
                          <a:solidFill>
                            <a:srgbClr val="000000"/>
                          </a:solidFill>
                          <a:effectLst/>
                          <a:latin typeface="Meiryo UI" panose="020B0604030504040204" pitchFamily="50" charset="-128"/>
                          <a:ea typeface="Meiryo UI" panose="020B0604030504040204" pitchFamily="50" charset="-128"/>
                        </a:rPr>
                        <a:t>DPP-4</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阻害剤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1741554539"/>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トラ</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ネキサム酸</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（トランサミン）</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抗プラスミン剤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extLst>
                  <a:ext uri="{0D108BD9-81ED-4DB2-BD59-A6C34878D82A}">
                    <a16:rowId xmlns:a16="http://schemas.microsoft.com/office/drawing/2014/main" val="1015405321"/>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トラ</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ンデート</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（ラベタロール塩酸塩）</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zh-CN"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zh-CN" sz="900" b="0" i="0" u="none" strike="noStrike" dirty="0">
                          <a:solidFill>
                            <a:srgbClr val="000000"/>
                          </a:solidFill>
                          <a:effectLst/>
                          <a:latin typeface="Meiryo UI" panose="020B0604030504040204" pitchFamily="50" charset="-128"/>
                          <a:ea typeface="Meiryo UI" panose="020B0604030504040204" pitchFamily="50" charset="-128"/>
                        </a:rPr>
                        <a:t>αβ</a:t>
                      </a:r>
                      <a:r>
                        <a:rPr lang="zh-CN" altLang="en-US" sz="900" b="0" i="0" u="none" strike="noStrike" dirty="0">
                          <a:solidFill>
                            <a:srgbClr val="000000"/>
                          </a:solidFill>
                          <a:effectLst/>
                          <a:latin typeface="Meiryo UI" panose="020B0604030504040204" pitchFamily="50" charset="-128"/>
                          <a:ea typeface="Meiryo UI" panose="020B0604030504040204" pitchFamily="50" charset="-128"/>
                        </a:rPr>
                        <a:t>遮断性降圧剤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2346495139"/>
                  </a:ext>
                </a:extLst>
              </a:tr>
              <a:tr h="329051">
                <a:tc>
                  <a:txBody>
                    <a:bodyPr/>
                    <a:lstStyle/>
                    <a:p>
                      <a:pPr algn="l" rtl="0" fontAlgn="ctr"/>
                      <a:r>
                        <a:rPr lang="ja-JP" altLang="en-US" sz="1000" b="1" i="0" u="none" strike="noStrike" dirty="0">
                          <a:solidFill>
                            <a:srgbClr val="E00000"/>
                          </a:solidFill>
                          <a:effectLst/>
                          <a:latin typeface="Meiryo UI" panose="020B0604030504040204" pitchFamily="50" charset="-128"/>
                          <a:ea typeface="Meiryo UI" panose="020B0604030504040204" pitchFamily="50" charset="-128"/>
                        </a:rPr>
                        <a:t> </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ビ</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カルタ</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ミド</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（カソデックス）</a:t>
                      </a:r>
                      <a:endParaRPr lang="ja-JP" altLang="en-US" sz="1000" b="1" i="0" u="none" strike="noStrike" dirty="0">
                        <a:solidFill>
                          <a:srgbClr val="E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tc>
                  <a:txBody>
                    <a:bodyPr/>
                    <a:lstStyle/>
                    <a:p>
                      <a:pPr algn="l" rtl="0"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前立腺癌治療剤 </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4108122594"/>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カルタ</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ン</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（沈降炭酸カルシウム）</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高リン血症治療剤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2005141148"/>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フル</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ニ</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トラ</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ゼパム</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（サイレース）</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tc>
                  <a:txBody>
                    <a:bodyPr/>
                    <a:lstStyle/>
                    <a:p>
                      <a:pPr algn="l" rtl="0"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不眠症治療薬</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extLst>
                  <a:ext uri="{0D108BD9-81ED-4DB2-BD59-A6C34878D82A}">
                    <a16:rowId xmlns:a16="http://schemas.microsoft.com/office/drawing/2014/main" val="1322016562"/>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フル</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イ</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トラ</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ン</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（トリクロルメチアジド）</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チアジド系降圧利尿剤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2945705553"/>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ベタ</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ヒス</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チン</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メシル酸塩</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（メリスロン）</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めまい・平衡障害治療剤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4096169766"/>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べ</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ス</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タチン</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（ウベニメクス）</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tc>
                  <a:txBody>
                    <a:bodyPr/>
                    <a:lstStyle/>
                    <a:p>
                      <a:pPr algn="l" rtl="0"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抗悪性腫瘍剤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685642515"/>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ベタ</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ヒスチ</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ン</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メシル酸塩</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（メリスロン）</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めまい・平衡障害治療剤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extLst>
                  <a:ext uri="{0D108BD9-81ED-4DB2-BD59-A6C34878D82A}">
                    <a16:rowId xmlns:a16="http://schemas.microsoft.com/office/drawing/2014/main" val="3014837431"/>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ベタ</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セレミ</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ン</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（ベタメタゾン・</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d-</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クロルフェニラミンマレイン酸塩配合剤）</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副腎皮質ホルモン・抗ヒスタミン配合剤　</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3929487088"/>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メ</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ソ</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トレキ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セ</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ート</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（メトトレキサート）</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tc>
                  <a:txBody>
                    <a:bodyPr/>
                    <a:lstStyle/>
                    <a:p>
                      <a:pPr algn="l" rtl="0"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葉酸代謝拮抗剤</a:t>
                      </a:r>
                    </a:p>
                  </a:txBody>
                  <a:tcPr marL="0" marR="0" marT="0" marB="0" anchor="ctr">
                    <a:lnL w="12700" cap="flat" cmpd="sng" algn="ctr">
                      <a:solidFill>
                        <a:srgbClr val="FDBBC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92908812"/>
                  </a:ext>
                </a:extLst>
              </a:tr>
              <a:tr h="329051">
                <a:tc>
                  <a:txBody>
                    <a:bodyPr/>
                    <a:lstStyle/>
                    <a:p>
                      <a:pPr algn="l" rtl="0"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メ</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ト</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トレキ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サ</a:t>
                      </a:r>
                      <a:r>
                        <a:rPr lang="ja-JP" altLang="en-US" sz="1000" b="1" i="0" u="none" strike="noStrike" dirty="0">
                          <a:solidFill>
                            <a:srgbClr val="F84141"/>
                          </a:solidFill>
                          <a:effectLst/>
                          <a:latin typeface="Meiryo UI" panose="020B0604030504040204" pitchFamily="50" charset="-128"/>
                          <a:ea typeface="Meiryo UI" panose="020B0604030504040204" pitchFamily="50" charset="-128"/>
                        </a:rPr>
                        <a:t>ート</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（メトトレキサート、リウマトレックスの後発品）</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抗リウマチ剤</a:t>
                      </a:r>
                    </a:p>
                  </a:txBody>
                  <a:tcPr marL="0" marR="0" marT="0" marB="0" anchor="ctr">
                    <a:lnL w="12700" cap="flat" cmpd="sng" algn="ctr">
                      <a:solidFill>
                        <a:srgbClr val="FDBBC6"/>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548554649"/>
                  </a:ext>
                </a:extLst>
              </a:tr>
            </a:tbl>
          </a:graphicData>
        </a:graphic>
      </p:graphicFrame>
      <p:graphicFrame>
        <p:nvGraphicFramePr>
          <p:cNvPr id="8" name="表 7">
            <a:extLst>
              <a:ext uri="{FF2B5EF4-FFF2-40B4-BE49-F238E27FC236}">
                <a16:creationId xmlns:a16="http://schemas.microsoft.com/office/drawing/2014/main" id="{4D771677-2B13-4B14-B31D-2332C79DBF7E}"/>
              </a:ext>
            </a:extLst>
          </p:cNvPr>
          <p:cNvGraphicFramePr>
            <a:graphicFrameLocks noGrp="1"/>
          </p:cNvGraphicFramePr>
          <p:nvPr>
            <p:extLst>
              <p:ext uri="{D42A27DB-BD31-4B8C-83A1-F6EECF244321}">
                <p14:modId xmlns:p14="http://schemas.microsoft.com/office/powerpoint/2010/main" val="1124909733"/>
              </p:ext>
            </p:extLst>
          </p:nvPr>
        </p:nvGraphicFramePr>
        <p:xfrm>
          <a:off x="3894667" y="8104799"/>
          <a:ext cx="2856207" cy="655539"/>
        </p:xfrm>
        <a:graphic>
          <a:graphicData uri="http://schemas.openxmlformats.org/drawingml/2006/table">
            <a:tbl>
              <a:tblPr/>
              <a:tblGrid>
                <a:gridCol w="2856207">
                  <a:extLst>
                    <a:ext uri="{9D8B030D-6E8A-4147-A177-3AD203B41FA5}">
                      <a16:colId xmlns:a16="http://schemas.microsoft.com/office/drawing/2014/main" val="610404040"/>
                    </a:ext>
                  </a:extLst>
                </a:gridCol>
              </a:tblGrid>
              <a:tr h="655539">
                <a:tc>
                  <a:txBody>
                    <a:bodyPr/>
                    <a:lstStyle/>
                    <a:p>
                      <a:endParaRPr kumimoji="1" lang="ja-JP" altLang="en-US" dirty="0"/>
                    </a:p>
                  </a:txBody>
                  <a:tcPr>
                    <a:lnL w="12700" cmpd="sng">
                      <a:solidFill>
                        <a:srgbClr val="FDBBC6"/>
                      </a:solidFill>
                      <a:prstDash val="solid"/>
                    </a:lnL>
                    <a:lnR w="12700" cmpd="sng">
                      <a:solidFill>
                        <a:srgbClr val="FDBBC6"/>
                      </a:solidFill>
                      <a:prstDash val="solid"/>
                    </a:lnR>
                    <a:lnT w="12700" cmpd="sng">
                      <a:solidFill>
                        <a:srgbClr val="FDBBC6"/>
                      </a:solidFill>
                      <a:prstDash val="solid"/>
                    </a:lnT>
                    <a:lnB w="12700" cmpd="sng">
                      <a:solidFill>
                        <a:srgbClr val="FDBBC6"/>
                      </a:solidFill>
                      <a:prstDash val="solid"/>
                    </a:lnB>
                  </a:tcPr>
                </a:tc>
                <a:extLst>
                  <a:ext uri="{0D108BD9-81ED-4DB2-BD59-A6C34878D82A}">
                    <a16:rowId xmlns:a16="http://schemas.microsoft.com/office/drawing/2014/main" val="1042316914"/>
                  </a:ext>
                </a:extLst>
              </a:tr>
            </a:tbl>
          </a:graphicData>
        </a:graphic>
      </p:graphicFrame>
    </p:spTree>
    <p:extLst>
      <p:ext uri="{BB962C8B-B14F-4D97-AF65-F5344CB8AC3E}">
        <p14:creationId xmlns:p14="http://schemas.microsoft.com/office/powerpoint/2010/main" val="1586348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821CCFBD-83D0-40BC-B767-0A0C4B9DB98C}"/>
              </a:ext>
            </a:extLst>
          </p:cNvPr>
          <p:cNvGraphicFramePr>
            <a:graphicFrameLocks noGrp="1"/>
          </p:cNvGraphicFramePr>
          <p:nvPr>
            <p:extLst>
              <p:ext uri="{D42A27DB-BD31-4B8C-83A1-F6EECF244321}">
                <p14:modId xmlns:p14="http://schemas.microsoft.com/office/powerpoint/2010/main" val="2897306901"/>
              </p:ext>
            </p:extLst>
          </p:nvPr>
        </p:nvGraphicFramePr>
        <p:xfrm>
          <a:off x="107125" y="979649"/>
          <a:ext cx="6643750" cy="8759651"/>
        </p:xfrm>
        <a:graphic>
          <a:graphicData uri="http://schemas.openxmlformats.org/drawingml/2006/table">
            <a:tbl>
              <a:tblPr/>
              <a:tblGrid>
                <a:gridCol w="3701016">
                  <a:extLst>
                    <a:ext uri="{9D8B030D-6E8A-4147-A177-3AD203B41FA5}">
                      <a16:colId xmlns:a16="http://schemas.microsoft.com/office/drawing/2014/main" val="91498272"/>
                    </a:ext>
                  </a:extLst>
                </a:gridCol>
                <a:gridCol w="2942734">
                  <a:extLst>
                    <a:ext uri="{9D8B030D-6E8A-4147-A177-3AD203B41FA5}">
                      <a16:colId xmlns:a16="http://schemas.microsoft.com/office/drawing/2014/main" val="163587511"/>
                    </a:ext>
                  </a:extLst>
                </a:gridCol>
              </a:tblGrid>
              <a:tr h="217529">
                <a:tc>
                  <a:txBody>
                    <a:bodyPr/>
                    <a:lstStyle/>
                    <a:p>
                      <a:pPr algn="ctr"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ブランド名（一般名）</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DBBC6"/>
                    </a:solidFill>
                  </a:tcPr>
                </a:tc>
                <a:tc>
                  <a:txBody>
                    <a:bodyPr/>
                    <a:lstStyle/>
                    <a:p>
                      <a:pPr algn="ctr" rtl="0" fontAlgn="ctr"/>
                      <a:r>
                        <a:rPr lang="zh-TW"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薬効分類名 等</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solidFill>
                        <a:srgbClr val="FDBBC6"/>
                      </a:solidFill>
                      <a:prstDash val="solid"/>
                      <a:round/>
                      <a:headEnd type="none" w="med" len="med"/>
                      <a:tailEnd type="none" w="med" len="med"/>
                    </a:lnB>
                    <a:solidFill>
                      <a:srgbClr val="FDBBC6"/>
                    </a:solidFill>
                  </a:tcPr>
                </a:tc>
                <a:extLst>
                  <a:ext uri="{0D108BD9-81ED-4DB2-BD59-A6C34878D82A}">
                    <a16:rowId xmlns:a16="http://schemas.microsoft.com/office/drawing/2014/main" val="4219725214"/>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アクト</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ス</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（ピオグリタゾン塩酸塩）</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インスリン抵抗性改善剤　</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-2</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型糖尿病治療剤</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804155793"/>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アクト</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ネル</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（リセドロン酸ナトリウム水和物）</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骨粗鬆症治療剤　骨ページェット病治療剤　（</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17.5mg</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のみ）</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2401794248"/>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アスト</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ミ</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ン</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（ジメモルファンリン酸塩）</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鎮咳剤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extLst>
                  <a:ext uri="{0D108BD9-81ED-4DB2-BD59-A6C34878D82A}">
                    <a16:rowId xmlns:a16="http://schemas.microsoft.com/office/drawing/2014/main" val="3194790523"/>
                  </a:ext>
                </a:extLst>
              </a:tr>
              <a:tr h="263325">
                <a:tc>
                  <a:txBody>
                    <a:bodyPr/>
                    <a:lstStyle/>
                    <a:p>
                      <a:pPr algn="l" rtl="0" fontAlgn="ctr"/>
                      <a:r>
                        <a:rPr lang="ja-JP" altLang="en-US" sz="1000" b="0"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フェ</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アストン</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（トレミフェンクエン酸塩製剤）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乳癌治療剤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1484264815"/>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イン</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ヴェガ</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（パリペリドン）</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抗精神病剤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tcPr>
                </a:tc>
                <a:extLst>
                  <a:ext uri="{0D108BD9-81ED-4DB2-BD59-A6C34878D82A}">
                    <a16:rowId xmlns:a16="http://schemas.microsoft.com/office/drawing/2014/main" val="336147338"/>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イン</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チュニブ</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（グアンファシン塩酸塩）</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tcPr>
                </a:tc>
                <a:tc>
                  <a:txBody>
                    <a:bodyPr/>
                    <a:lstStyle/>
                    <a:p>
                      <a:pPr algn="l" rtl="0" fontAlgn="ctr"/>
                      <a:r>
                        <a:rPr lang="zh-TW"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注意欠陥／多動性障害治療剤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tcPr>
                </a:tc>
                <a:extLst>
                  <a:ext uri="{0D108BD9-81ED-4DB2-BD59-A6C34878D82A}">
                    <a16:rowId xmlns:a16="http://schemas.microsoft.com/office/drawing/2014/main" val="703063306"/>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エ</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カード</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配合錠</a:t>
                      </a:r>
                      <a:r>
                        <a:rPr lang="en-US" altLang="ja-JP" sz="1000" b="1" i="0" u="none" strike="noStrike" dirty="0">
                          <a:ln>
                            <a:noFill/>
                          </a:ln>
                          <a:solidFill>
                            <a:srgbClr val="F84141"/>
                          </a:solidFill>
                          <a:effectLst/>
                          <a:latin typeface="Meiryo UI" panose="020B0604030504040204" pitchFamily="50" charset="-128"/>
                          <a:ea typeface="Meiryo UI" panose="020B0604030504040204" pitchFamily="50" charset="-128"/>
                        </a:rPr>
                        <a:t>LD / HD</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（カンデサルタン シレキセチル・ヒドロクロロチアジド）</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持続性アンジオテンシン</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Ⅱ</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受容体拮抗薬</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利尿薬配合剤 </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extLst>
                  <a:ext uri="{0D108BD9-81ED-4DB2-BD59-A6C34878D82A}">
                    <a16:rowId xmlns:a16="http://schemas.microsoft.com/office/drawing/2014/main" val="740911009"/>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エ</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クメット</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配合錠</a:t>
                      </a:r>
                      <a:r>
                        <a:rPr lang="en-US" altLang="ja-JP" sz="1000" b="1" i="0" u="none" strike="noStrike" dirty="0">
                          <a:ln>
                            <a:noFill/>
                          </a:ln>
                          <a:solidFill>
                            <a:srgbClr val="F84141"/>
                          </a:solidFill>
                          <a:effectLst/>
                          <a:latin typeface="Meiryo UI" panose="020B0604030504040204" pitchFamily="50" charset="-128"/>
                          <a:ea typeface="Meiryo UI" panose="020B0604030504040204" pitchFamily="50" charset="-128"/>
                        </a:rPr>
                        <a:t>LD / HD</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（ビルダグリプチン</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メトホルミン塩酸塩）</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選択的</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DPP-4</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阻害薬</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ビグアナイド系薬配合剤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1403751143"/>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グラ</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クティブ</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（シタグリプチンリン酸塩水和物）</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tcPr>
                </a:tc>
                <a:tc>
                  <a:txBody>
                    <a:bodyPr/>
                    <a:lstStyle/>
                    <a:p>
                      <a:pPr algn="l" rtl="0" fontAlgn="ctr"/>
                      <a:r>
                        <a:rPr lang="zh-TW"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選択的</a:t>
                      </a:r>
                      <a:r>
                        <a:rPr lang="en-US" altLang="zh-TW" sz="900" b="0" i="0" u="none" strike="noStrike" dirty="0">
                          <a:ln>
                            <a:noFill/>
                          </a:ln>
                          <a:solidFill>
                            <a:srgbClr val="000000"/>
                          </a:solidFill>
                          <a:effectLst/>
                          <a:latin typeface="Meiryo UI" panose="020B0604030504040204" pitchFamily="50" charset="-128"/>
                          <a:ea typeface="Meiryo UI" panose="020B0604030504040204" pitchFamily="50" charset="-128"/>
                        </a:rPr>
                        <a:t>DPP-4</a:t>
                      </a:r>
                      <a:r>
                        <a:rPr lang="zh-TW" altLang="en-US" sz="900" b="0" i="0" u="none" strike="noStrike" dirty="0">
                          <a:ln>
                            <a:noFill/>
                          </a:ln>
                          <a:solidFill>
                            <a:srgbClr val="000000"/>
                          </a:solidFill>
                          <a:effectLst/>
                          <a:latin typeface="Meiryo UI" panose="020B0604030504040204" pitchFamily="50" charset="-128"/>
                          <a:ea typeface="Meiryo UI" panose="020B0604030504040204" pitchFamily="50" charset="-128"/>
                        </a:rPr>
                        <a:t>阻害剤　</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tcPr>
                </a:tc>
                <a:extLst>
                  <a:ext uri="{0D108BD9-81ED-4DB2-BD59-A6C34878D82A}">
                    <a16:rowId xmlns:a16="http://schemas.microsoft.com/office/drawing/2014/main" val="2052763672"/>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グラ</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マリール</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（チアプリド塩酸塩</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チアプリド製剤　　（特発性ジスキネジア、パーキンソニズム等）</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tcPr>
                </a:tc>
                <a:extLst>
                  <a:ext uri="{0D108BD9-81ED-4DB2-BD59-A6C34878D82A}">
                    <a16:rowId xmlns:a16="http://schemas.microsoft.com/office/drawing/2014/main" val="2179383868"/>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グリ</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チ</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ロン</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（グリチルリチン酸一アンモニウム・グリシン・</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DL-</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メチオニン配合錠）</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肝臓疾患用剤・アレルギー用薬</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extLst>
                  <a:ext uri="{0D108BD9-81ED-4DB2-BD59-A6C34878D82A}">
                    <a16:rowId xmlns:a16="http://schemas.microsoft.com/office/drawing/2014/main" val="4188118427"/>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グリ</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ミク</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ロン</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（グリクラジド）</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スルホニルウレア系血糖降下剤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3503612011"/>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チ</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ウ</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ラ</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ジ</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ー</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ル</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（プロピルチオウラシル）</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tcPr>
                </a:tc>
                <a:tc>
                  <a:txBody>
                    <a:bodyPr/>
                    <a:lstStyle/>
                    <a:p>
                      <a:pPr algn="l" rtl="0" fontAlgn="ctr"/>
                      <a:r>
                        <a:rPr lang="zh-TW"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甲状腺機能亢進症治療剤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tcPr>
                </a:tc>
                <a:extLst>
                  <a:ext uri="{0D108BD9-81ED-4DB2-BD59-A6C34878D82A}">
                    <a16:rowId xmlns:a16="http://schemas.microsoft.com/office/drawing/2014/main" val="846720557"/>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チラー</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ヂン</a:t>
                      </a:r>
                      <a:r>
                        <a:rPr lang="en-US" altLang="ja-JP" sz="1000" b="1" i="0" u="none" strike="noStrike" dirty="0">
                          <a:ln>
                            <a:noFill/>
                          </a:ln>
                          <a:solidFill>
                            <a:schemeClr val="tx1"/>
                          </a:solidFill>
                          <a:effectLst/>
                          <a:latin typeface="Meiryo UI" panose="020B0604030504040204" pitchFamily="50" charset="-128"/>
                          <a:ea typeface="Meiryo UI" panose="020B0604030504040204" pitchFamily="50" charset="-128"/>
                        </a:rPr>
                        <a:t>S</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（レボチロキシンナトリウム水和物）</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CBCCD"/>
                      </a:solidFill>
                      <a:prstDash val="solid"/>
                      <a:round/>
                      <a:headEnd type="none" w="med" len="med"/>
                      <a:tailEnd type="none" w="med" len="med"/>
                    </a:lnB>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甲状腺ホルモン製剤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CBCCD"/>
                      </a:solidFill>
                      <a:prstDash val="solid"/>
                      <a:round/>
                      <a:headEnd type="none" w="med" len="med"/>
                      <a:tailEnd type="none" w="med" len="med"/>
                    </a:lnB>
                  </a:tcPr>
                </a:tc>
                <a:extLst>
                  <a:ext uri="{0D108BD9-81ED-4DB2-BD59-A6C34878D82A}">
                    <a16:rowId xmlns:a16="http://schemas.microsoft.com/office/drawing/2014/main" val="419815205"/>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デザ</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レックス</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（デスロラタジン）</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CBCCD"/>
                      </a:solidFill>
                      <a:prstDash val="solid"/>
                      <a:round/>
                      <a:headEnd type="none" w="med" len="med"/>
                      <a:tailEnd type="none" w="med" len="med"/>
                    </a:lnT>
                    <a:lnB>
                      <a:noFill/>
                    </a:lnB>
                    <a:solidFill>
                      <a:srgbClr val="FFEBEB"/>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持続性選択</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H1</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受容体拮抗・アレルギー性疾患治療剤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CBCCD"/>
                      </a:solidFill>
                      <a:prstDash val="solid"/>
                      <a:round/>
                      <a:headEnd type="none" w="med" len="med"/>
                      <a:tailEnd type="none" w="med" len="med"/>
                    </a:lnT>
                    <a:lnB>
                      <a:noFill/>
                    </a:lnB>
                    <a:solidFill>
                      <a:srgbClr val="FFEBEB"/>
                    </a:solidFill>
                  </a:tcPr>
                </a:tc>
                <a:extLst>
                  <a:ext uri="{0D108BD9-81ED-4DB2-BD59-A6C34878D82A}">
                    <a16:rowId xmlns:a16="http://schemas.microsoft.com/office/drawing/2014/main" val="1726189620"/>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デ</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ベル</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ザ</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（トホグリフロジン水和物）</a:t>
                      </a:r>
                      <a:endPar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zh-TW"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選択的</a:t>
                      </a:r>
                      <a:r>
                        <a:rPr lang="en-US" altLang="zh-TW" sz="900" b="0" i="0" u="none" strike="noStrike" dirty="0">
                          <a:ln>
                            <a:noFill/>
                          </a:ln>
                          <a:solidFill>
                            <a:srgbClr val="000000"/>
                          </a:solidFill>
                          <a:effectLst/>
                          <a:latin typeface="Meiryo UI" panose="020B0604030504040204" pitchFamily="50" charset="-128"/>
                          <a:ea typeface="Meiryo UI" panose="020B0604030504040204" pitchFamily="50" charset="-128"/>
                        </a:rPr>
                        <a:t>SGLT2</a:t>
                      </a:r>
                      <a:r>
                        <a:rPr lang="zh-TW" altLang="en-US" sz="900" b="0" i="0" u="none" strike="noStrike" dirty="0">
                          <a:ln>
                            <a:noFill/>
                          </a:ln>
                          <a:solidFill>
                            <a:srgbClr val="000000"/>
                          </a:solidFill>
                          <a:effectLst/>
                          <a:latin typeface="Meiryo UI" panose="020B0604030504040204" pitchFamily="50" charset="-128"/>
                          <a:ea typeface="Meiryo UI" panose="020B0604030504040204" pitchFamily="50" charset="-128"/>
                        </a:rPr>
                        <a:t>阻害剤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1467364392"/>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トラ</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ゼ</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ン</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タ</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（リナグリプチン）</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tcPr>
                </a:tc>
                <a:tc>
                  <a:txBody>
                    <a:bodyPr/>
                    <a:lstStyle/>
                    <a:p>
                      <a:pPr algn="l" rtl="0" fontAlgn="ctr"/>
                      <a:r>
                        <a:rPr lang="zh-TW"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選択的</a:t>
                      </a:r>
                      <a:r>
                        <a:rPr lang="en-US" altLang="zh-TW" sz="900" b="0" i="0" u="none" strike="noStrike" dirty="0">
                          <a:ln>
                            <a:noFill/>
                          </a:ln>
                          <a:solidFill>
                            <a:srgbClr val="000000"/>
                          </a:solidFill>
                          <a:effectLst/>
                          <a:latin typeface="Meiryo UI" panose="020B0604030504040204" pitchFamily="50" charset="-128"/>
                          <a:ea typeface="Meiryo UI" panose="020B0604030504040204" pitchFamily="50" charset="-128"/>
                        </a:rPr>
                        <a:t>DPP-4</a:t>
                      </a:r>
                      <a:r>
                        <a:rPr lang="zh-TW" altLang="en-US" sz="900" b="0" i="0" u="none" strike="noStrike" dirty="0">
                          <a:ln>
                            <a:noFill/>
                          </a:ln>
                          <a:solidFill>
                            <a:srgbClr val="000000"/>
                          </a:solidFill>
                          <a:effectLst/>
                          <a:latin typeface="Meiryo UI" panose="020B0604030504040204" pitchFamily="50" charset="-128"/>
                          <a:ea typeface="Meiryo UI" panose="020B0604030504040204" pitchFamily="50" charset="-128"/>
                        </a:rPr>
                        <a:t>阻害剤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tcPr>
                </a:tc>
                <a:extLst>
                  <a:ext uri="{0D108BD9-81ED-4DB2-BD59-A6C34878D82A}">
                    <a16:rowId xmlns:a16="http://schemas.microsoft.com/office/drawing/2014/main" val="333008093"/>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トラン</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サミン</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（トラネキサム酸）</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抗プラスミン剤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tcPr>
                </a:tc>
                <a:extLst>
                  <a:ext uri="{0D108BD9-81ED-4DB2-BD59-A6C34878D82A}">
                    <a16:rowId xmlns:a16="http://schemas.microsoft.com/office/drawing/2014/main" val="1848949341"/>
                  </a:ext>
                </a:extLst>
              </a:tr>
              <a:tr h="263325">
                <a:tc>
                  <a:txBody>
                    <a:bodyPr/>
                    <a:lstStyle/>
                    <a:p>
                      <a:pPr algn="l" rtl="0" fontAlgn="ctr"/>
                      <a:r>
                        <a:rPr lang="ja-JP" altLang="en-US" sz="1000" b="0"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プ</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ラビック</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ス</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（クロピドグレル硫酸塩）</a:t>
                      </a:r>
                      <a:endParaRPr lang="ja-JP" altLang="en-US" sz="1000" b="0"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抗血小板剤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extLst>
                  <a:ext uri="{0D108BD9-81ED-4DB2-BD59-A6C34878D82A}">
                    <a16:rowId xmlns:a16="http://schemas.microsoft.com/office/drawing/2014/main" val="977351573"/>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ラ</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ス</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ビック</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（ラスクフロキサシン塩酸塩）</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ニューキノロン系抗菌剤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3397369434"/>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ベ</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オーバ</a:t>
                      </a:r>
                      <a:r>
                        <a:rPr lang="ja-JP" altLang="en-US" sz="1000" b="0" i="0" u="none" strike="noStrike" dirty="0">
                          <a:ln>
                            <a:noFill/>
                          </a:ln>
                          <a:solidFill>
                            <a:srgbClr val="000000"/>
                          </a:solidFill>
                          <a:effectLst/>
                          <a:latin typeface="Meiryo UI" panose="020B0604030504040204" pitchFamily="50" charset="-128"/>
                          <a:ea typeface="Meiryo UI" panose="020B0604030504040204" pitchFamily="50" charset="-128"/>
                        </a:rPr>
                        <a:t>（</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ビ</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ベグロン</a:t>
                      </a:r>
                      <a:r>
                        <a:rPr lang="ja-JP" altLang="en-US" sz="1000" b="0" i="0" u="none" strike="noStrike" dirty="0">
                          <a:ln>
                            <a:noFill/>
                          </a:ln>
                          <a:solidFill>
                            <a:srgbClr val="000000"/>
                          </a:solidFill>
                          <a:effectLst/>
                          <a:latin typeface="Meiryo UI" panose="020B0604030504040204" pitchFamily="50" charset="-128"/>
                          <a:ea typeface="Meiryo UI" panose="020B0604030504040204" pitchFamily="50" charset="-128"/>
                        </a:rPr>
                        <a:t>）</a:t>
                      </a:r>
                      <a:endPar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選択的</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β3</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アドレナリン受容体作動性過活動膀胱治療剤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tcPr>
                </a:tc>
                <a:extLst>
                  <a:ext uri="{0D108BD9-81ED-4DB2-BD59-A6C34878D82A}">
                    <a16:rowId xmlns:a16="http://schemas.microsoft.com/office/drawing/2014/main" val="2148909629"/>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ベ</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タニス</a:t>
                      </a:r>
                      <a:r>
                        <a:rPr lang="ja-JP" altLang="en-US" sz="1000" b="0" i="0" u="none" strike="noStrike" dirty="0">
                          <a:ln>
                            <a:noFill/>
                          </a:ln>
                          <a:solidFill>
                            <a:srgbClr val="000000"/>
                          </a:solidFill>
                          <a:effectLst/>
                          <a:latin typeface="Meiryo UI" panose="020B0604030504040204" pitchFamily="50" charset="-128"/>
                          <a:ea typeface="Meiryo UI" panose="020B0604030504040204" pitchFamily="50" charset="-128"/>
                        </a:rPr>
                        <a:t>（</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ミラ</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ベグロン</a:t>
                      </a:r>
                      <a:r>
                        <a:rPr lang="ja-JP" altLang="en-US" sz="1000" b="0" i="0" u="none" strike="noStrike" dirty="0">
                          <a:ln>
                            <a:noFill/>
                          </a:ln>
                          <a:solidFill>
                            <a:srgbClr val="000000"/>
                          </a:solidFill>
                          <a:effectLst/>
                          <a:latin typeface="Meiryo UI" panose="020B0604030504040204" pitchFamily="50" charset="-128"/>
                          <a:ea typeface="Meiryo UI" panose="020B0604030504040204" pitchFamily="50" charset="-128"/>
                        </a:rPr>
                        <a:t>）</a:t>
                      </a:r>
                      <a:endPar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選択的</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β3</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アドレナリン受容体作動性過活動膀胱治療剤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tcPr>
                </a:tc>
                <a:extLst>
                  <a:ext uri="{0D108BD9-81ED-4DB2-BD59-A6C34878D82A}">
                    <a16:rowId xmlns:a16="http://schemas.microsoft.com/office/drawing/2014/main" val="4288558348"/>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ベタ</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ナミン</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（ペモリン）</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精神神経用剤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a:noFill/>
                    </a:lnB>
                    <a:solidFill>
                      <a:srgbClr val="FFEBEB"/>
                    </a:solidFill>
                  </a:tcPr>
                </a:tc>
                <a:extLst>
                  <a:ext uri="{0D108BD9-81ED-4DB2-BD59-A6C34878D82A}">
                    <a16:rowId xmlns:a16="http://schemas.microsoft.com/office/drawing/2014/main" val="3586554704"/>
                  </a:ext>
                </a:extLst>
              </a:tr>
              <a:tr h="263325">
                <a:tc>
                  <a:txBody>
                    <a:bodyPr/>
                    <a:lstStyle/>
                    <a:p>
                      <a:pPr algn="l" rtl="0" fontAlgn="ctr"/>
                      <a:r>
                        <a:rPr lang="ja-JP" altLang="en-US" sz="1000" b="1" i="0" u="none" strike="noStrike" dirty="0">
                          <a:ln>
                            <a:noFill/>
                          </a:ln>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ln>
                            <a:noFill/>
                          </a:ln>
                          <a:solidFill>
                            <a:srgbClr val="F84141"/>
                          </a:solidFill>
                          <a:effectLst/>
                          <a:latin typeface="Meiryo UI" panose="020B0604030504040204" pitchFamily="50" charset="-128"/>
                          <a:ea typeface="Meiryo UI" panose="020B0604030504040204" pitchFamily="50" charset="-128"/>
                        </a:rPr>
                        <a:t>ベタ</a:t>
                      </a:r>
                      <a:r>
                        <a:rPr lang="ja-JP" altLang="en-US" sz="1000" b="1" i="0" u="none" strike="noStrike" dirty="0">
                          <a:ln>
                            <a:noFill/>
                          </a:ln>
                          <a:solidFill>
                            <a:schemeClr val="tx1"/>
                          </a:solidFill>
                          <a:effectLst/>
                          <a:latin typeface="Meiryo UI" panose="020B0604030504040204" pitchFamily="50" charset="-128"/>
                          <a:ea typeface="Meiryo UI" panose="020B0604030504040204" pitchFamily="50" charset="-128"/>
                        </a:rPr>
                        <a:t>ニス</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（ミラベグロン）</a:t>
                      </a:r>
                      <a:endParaRPr lang="ja-JP" altLang="en-US" sz="900" b="1" i="0" u="none" strike="noStrike" dirty="0">
                        <a:ln>
                          <a:noFill/>
                        </a:ln>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rtl="0" fontAlgn="ct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 選択的</a:t>
                      </a:r>
                      <a:r>
                        <a:rPr lang="en-US" altLang="ja-JP" sz="900" b="0" i="0" u="none" strike="noStrike" dirty="0">
                          <a:ln>
                            <a:noFill/>
                          </a:ln>
                          <a:solidFill>
                            <a:srgbClr val="000000"/>
                          </a:solidFill>
                          <a:effectLst/>
                          <a:latin typeface="Meiryo UI" panose="020B0604030504040204" pitchFamily="50" charset="-128"/>
                          <a:ea typeface="Meiryo UI" panose="020B0604030504040204" pitchFamily="50" charset="-128"/>
                        </a:rPr>
                        <a:t>β3</a:t>
                      </a:r>
                      <a:r>
                        <a:rPr lang="ja-JP" altLang="en-US" sz="900" b="0" i="0" u="none" strike="noStrike" dirty="0">
                          <a:ln>
                            <a:noFill/>
                          </a:ln>
                          <a:solidFill>
                            <a:srgbClr val="000000"/>
                          </a:solidFill>
                          <a:effectLst/>
                          <a:latin typeface="Meiryo UI" panose="020B0604030504040204" pitchFamily="50" charset="-128"/>
                          <a:ea typeface="Meiryo UI" panose="020B0604030504040204" pitchFamily="50" charset="-128"/>
                        </a:rPr>
                        <a:t>アドレナリン受容体作動性過活動膀胱治療剤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1984281420"/>
                  </a:ext>
                </a:extLst>
              </a:tr>
              <a:tr h="37904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ホス</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リボン配合</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顆粒</a:t>
                      </a:r>
                      <a:endParaRPr lang="en-US" altLang="ja-JP" sz="1000" b="1"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（リン酸二水素ナトリウム一水和物・無水リン酸水素二ナトリウム</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低リン血症治療剤 </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4133731316"/>
                  </a:ext>
                </a:extLst>
              </a:tr>
              <a:tr h="26332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ホス</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レノール</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顆粒</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分包</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（炭酸ランタン水和物）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高リン血症治療剤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284160344"/>
                  </a:ext>
                </a:extLst>
              </a:tr>
              <a:tr h="26332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レキ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サルティ</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（ブレクスピプラゾール）</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no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抗精神病薬</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noFill/>
                      <a:prstDash val="solid"/>
                      <a:round/>
                      <a:headEnd type="none" w="med" len="med"/>
                      <a:tailEnd type="none" w="med" len="med"/>
                    </a:lnB>
                    <a:solidFill>
                      <a:srgbClr val="FFEBEB"/>
                    </a:solidFill>
                  </a:tcPr>
                </a:tc>
                <a:extLst>
                  <a:ext uri="{0D108BD9-81ED-4DB2-BD59-A6C34878D82A}">
                    <a16:rowId xmlns:a16="http://schemas.microsoft.com/office/drawing/2014/main" val="2676861471"/>
                  </a:ext>
                </a:extLst>
              </a:tr>
              <a:tr h="26332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レキ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ソタン</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（ブロマゼパム）</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精神神経用剤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1091767498"/>
                  </a:ext>
                </a:extLst>
              </a:tr>
              <a:tr h="26332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レス</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プレ</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ン</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（エプラジノン塩酸塩）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鎮咳・気道粘液溶解剤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489049513"/>
                  </a:ext>
                </a:extLst>
              </a:tr>
              <a:tr h="26332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レス</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リ</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ン</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（トラゾドン塩酸塩）</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うつ病・うつ状態治療剤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chemeClr val="bg1"/>
                    </a:solidFill>
                  </a:tcPr>
                </a:tc>
                <a:extLst>
                  <a:ext uri="{0D108BD9-81ED-4DB2-BD59-A6C34878D82A}">
                    <a16:rowId xmlns:a16="http://schemas.microsoft.com/office/drawing/2014/main" val="4236849867"/>
                  </a:ext>
                </a:extLst>
              </a:tr>
              <a:tr h="26332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ロコ</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ルナ</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ール</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（トラピジル）</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noFill/>
                      <a:prstDash val="solid"/>
                      <a:round/>
                      <a:headEnd type="none" w="med" len="med"/>
                      <a:tailEnd type="none" w="med" len="med"/>
                    </a:lnB>
                    <a:solidFill>
                      <a:srgbClr val="FFEBEB"/>
                    </a:solidFill>
                  </a:tcPr>
                </a:tc>
                <a:tc>
                  <a:txBody>
                    <a:bodyPr/>
                    <a:lstStyle/>
                    <a:p>
                      <a:pPr algn="l"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 循環機能改善剤 </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w="12700" cap="flat" cmpd="sng" algn="ctr">
                      <a:solidFill>
                        <a:srgbClr val="FDBBC6"/>
                      </a:solidFill>
                      <a:prstDash val="solid"/>
                      <a:round/>
                      <a:headEnd type="none" w="med" len="med"/>
                      <a:tailEnd type="none" w="med" len="med"/>
                    </a:lnT>
                    <a:lnB w="12700" cap="flat" cmpd="sng" algn="ctr">
                      <a:noFill/>
                      <a:prstDash val="solid"/>
                      <a:round/>
                      <a:headEnd type="none" w="med" len="med"/>
                      <a:tailEnd type="none" w="med" len="med"/>
                    </a:lnB>
                    <a:solidFill>
                      <a:srgbClr val="FFEBEB"/>
                    </a:solidFill>
                  </a:tcPr>
                </a:tc>
                <a:extLst>
                  <a:ext uri="{0D108BD9-81ED-4DB2-BD59-A6C34878D82A}">
                    <a16:rowId xmlns:a16="http://schemas.microsoft.com/office/drawing/2014/main" val="3776271239"/>
                  </a:ext>
                </a:extLst>
              </a:tr>
              <a:tr h="26332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ロ</a:t>
                      </a:r>
                      <a:r>
                        <a:rPr lang="ja-JP" altLang="en-US" sz="1000" b="1" i="0" u="none" strike="noStrike" dirty="0">
                          <a:solidFill>
                            <a:schemeClr val="tx1"/>
                          </a:solidFill>
                          <a:effectLst/>
                          <a:latin typeface="Meiryo UI" panose="020B0604030504040204" pitchFamily="50" charset="-128"/>
                          <a:ea typeface="Meiryo UI" panose="020B0604030504040204" pitchFamily="50" charset="-128"/>
                        </a:rPr>
                        <a:t>ー</a:t>
                      </a:r>
                      <a:r>
                        <a:rPr lang="ja-JP" altLang="en-US" sz="1000" b="1" i="0" u="none" strike="noStrike" dirty="0">
                          <a:solidFill>
                            <a:srgbClr val="FF0000"/>
                          </a:solidFill>
                          <a:effectLst/>
                          <a:latin typeface="Meiryo UI" panose="020B0604030504040204" pitchFamily="50" charset="-128"/>
                          <a:ea typeface="Meiryo UI" panose="020B0604030504040204" pitchFamily="50" charset="-128"/>
                        </a:rPr>
                        <a:t>コール</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（フルバスタチンナトリウム）</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tc>
                  <a:txBody>
                    <a:bodyPr/>
                    <a:lstStyle/>
                    <a:p>
                      <a:pPr algn="l" fontAlgn="ctr"/>
                      <a:r>
                        <a:rPr lang="en-US" sz="900" b="0" i="0" u="none" strike="noStrike" dirty="0">
                          <a:solidFill>
                            <a:srgbClr val="000000"/>
                          </a:solidFill>
                          <a:effectLst/>
                          <a:latin typeface="Meiryo UI" panose="020B0604030504040204" pitchFamily="50" charset="-128"/>
                          <a:ea typeface="Meiryo UI" panose="020B0604030504040204" pitchFamily="50" charset="-128"/>
                        </a:rPr>
                        <a:t> HMG-CoA</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還元酵素阻害剤</a:t>
                      </a:r>
                    </a:p>
                  </a:txBody>
                  <a:tcPr marL="0" marR="0" marT="0" marB="0" anchor="ctr">
                    <a:lnL w="12700" cap="flat" cmpd="sng" algn="ctr">
                      <a:solidFill>
                        <a:srgbClr val="FDBBC6"/>
                      </a:solidFill>
                      <a:prstDash val="solid"/>
                      <a:round/>
                      <a:headEnd type="none" w="med" len="med"/>
                      <a:tailEnd type="none" w="med" len="med"/>
                    </a:lnL>
                    <a:lnR w="12700" cap="flat" cmpd="sng" algn="ctr">
                      <a:solidFill>
                        <a:srgbClr val="FDBBC6"/>
                      </a:solidFill>
                      <a:prstDash val="solid"/>
                      <a:round/>
                      <a:headEnd type="none" w="med" len="med"/>
                      <a:tailEnd type="none" w="med" len="med"/>
                    </a:lnR>
                    <a:lnT>
                      <a:noFill/>
                    </a:lnT>
                    <a:lnB w="12700" cap="flat" cmpd="sng" algn="ctr">
                      <a:solidFill>
                        <a:srgbClr val="FDBBC6"/>
                      </a:solidFill>
                      <a:prstDash val="solid"/>
                      <a:round/>
                      <a:headEnd type="none" w="med" len="med"/>
                      <a:tailEnd type="none" w="med" len="med"/>
                    </a:lnB>
                    <a:solidFill>
                      <a:srgbClr val="FFEBEB"/>
                    </a:solidFill>
                  </a:tcPr>
                </a:tc>
                <a:extLst>
                  <a:ext uri="{0D108BD9-81ED-4DB2-BD59-A6C34878D82A}">
                    <a16:rowId xmlns:a16="http://schemas.microsoft.com/office/drawing/2014/main" val="1525597184"/>
                  </a:ext>
                </a:extLst>
              </a:tr>
            </a:tbl>
          </a:graphicData>
        </a:graphic>
      </p:graphicFrame>
      <p:sp>
        <p:nvSpPr>
          <p:cNvPr id="3" name="Text Box 2">
            <a:extLst>
              <a:ext uri="{FF2B5EF4-FFF2-40B4-BE49-F238E27FC236}">
                <a16:creationId xmlns:a16="http://schemas.microsoft.com/office/drawing/2014/main" id="{43718474-C067-40FE-86A1-262BE3C10E0B}"/>
              </a:ext>
            </a:extLst>
          </p:cNvPr>
          <p:cNvSpPr txBox="1">
            <a:spLocks noChangeArrowheads="1"/>
          </p:cNvSpPr>
          <p:nvPr/>
        </p:nvSpPr>
        <p:spPr bwMode="auto">
          <a:xfrm>
            <a:off x="1158875" y="2388462"/>
            <a:ext cx="168275"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964" tIns="41982" rIns="83964" bIns="4198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grpSp>
        <p:nvGrpSpPr>
          <p:cNvPr id="4" name="グループ化 3">
            <a:extLst>
              <a:ext uri="{FF2B5EF4-FFF2-40B4-BE49-F238E27FC236}">
                <a16:creationId xmlns:a16="http://schemas.microsoft.com/office/drawing/2014/main" id="{4CA1A096-8590-499F-8139-37FD163417C3}"/>
              </a:ext>
            </a:extLst>
          </p:cNvPr>
          <p:cNvGrpSpPr/>
          <p:nvPr/>
        </p:nvGrpSpPr>
        <p:grpSpPr>
          <a:xfrm>
            <a:off x="784785" y="564318"/>
            <a:ext cx="5711108" cy="276341"/>
            <a:chOff x="577688" y="2897896"/>
            <a:chExt cx="5711108" cy="276341"/>
          </a:xfrm>
        </p:grpSpPr>
        <p:sp>
          <p:nvSpPr>
            <p:cNvPr id="5" name="AutoShape 233">
              <a:extLst>
                <a:ext uri="{FF2B5EF4-FFF2-40B4-BE49-F238E27FC236}">
                  <a16:creationId xmlns:a16="http://schemas.microsoft.com/office/drawing/2014/main" id="{4BAAEFD5-82F3-426B-836B-0337C20B6765}"/>
                </a:ext>
              </a:extLst>
            </p:cNvPr>
            <p:cNvSpPr>
              <a:spLocks noChangeArrowheads="1"/>
            </p:cNvSpPr>
            <p:nvPr/>
          </p:nvSpPr>
          <p:spPr bwMode="auto">
            <a:xfrm>
              <a:off x="577688" y="2958337"/>
              <a:ext cx="5626100" cy="215900"/>
            </a:xfrm>
            <a:prstGeom prst="roundRect">
              <a:avLst>
                <a:gd name="adj" fmla="val 50000"/>
              </a:avLst>
            </a:prstGeom>
            <a:solidFill>
              <a:srgbClr val="C0C0C0"/>
            </a:solidFill>
            <a:ln w="28575">
              <a:solidFill>
                <a:srgbClr val="C0C0C0"/>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 name="AutoShape 5">
              <a:extLst>
                <a:ext uri="{FF2B5EF4-FFF2-40B4-BE49-F238E27FC236}">
                  <a16:creationId xmlns:a16="http://schemas.microsoft.com/office/drawing/2014/main" id="{9D8A4857-440D-4EA8-AB75-59CFF3B4CDD4}"/>
                </a:ext>
              </a:extLst>
            </p:cNvPr>
            <p:cNvSpPr>
              <a:spLocks noChangeArrowheads="1"/>
            </p:cNvSpPr>
            <p:nvPr/>
          </p:nvSpPr>
          <p:spPr bwMode="auto">
            <a:xfrm>
              <a:off x="577688" y="2897896"/>
              <a:ext cx="5711108" cy="257719"/>
            </a:xfrm>
            <a:prstGeom prst="roundRect">
              <a:avLst>
                <a:gd name="adj" fmla="val 50000"/>
              </a:avLst>
            </a:prstGeom>
            <a:solidFill>
              <a:srgbClr val="3366CC"/>
            </a:solidFill>
            <a:ln w="9525">
              <a:solidFill>
                <a:srgbClr val="3366CC"/>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n-ea"/>
                  <a:ea typeface="+mn-ea"/>
                </a:rPr>
                <a:t>ブランド名同士の類似例</a:t>
              </a:r>
              <a:endParaRPr lang="ja-JP" altLang="ja-JP" sz="1200" b="1" dirty="0">
                <a:solidFill>
                  <a:schemeClr val="bg1"/>
                </a:solidFill>
                <a:latin typeface="+mn-ea"/>
                <a:ea typeface="+mn-ea"/>
              </a:endParaRPr>
            </a:p>
          </p:txBody>
        </p:sp>
      </p:grpSp>
      <p:sp>
        <p:nvSpPr>
          <p:cNvPr id="7" name="Freeform 94">
            <a:extLst>
              <a:ext uri="{FF2B5EF4-FFF2-40B4-BE49-F238E27FC236}">
                <a16:creationId xmlns:a16="http://schemas.microsoft.com/office/drawing/2014/main" id="{FADFD654-7E0B-4DC4-B67B-7E4C048D0894}"/>
              </a:ext>
            </a:extLst>
          </p:cNvPr>
          <p:cNvSpPr>
            <a:spLocks/>
          </p:cNvSpPr>
          <p:nvPr/>
        </p:nvSpPr>
        <p:spPr bwMode="auto">
          <a:xfrm rot="7409222" flipH="1">
            <a:off x="1217346" y="6519172"/>
            <a:ext cx="278690" cy="290002"/>
          </a:xfrm>
          <a:custGeom>
            <a:avLst/>
            <a:gdLst>
              <a:gd name="T0" fmla="*/ 2147483646 w 192"/>
              <a:gd name="T1" fmla="*/ 0 h 258"/>
              <a:gd name="T2" fmla="*/ 0 w 192"/>
              <a:gd name="T3" fmla="*/ 2147483646 h 258"/>
              <a:gd name="T4" fmla="*/ 2147483646 w 192"/>
              <a:gd name="T5" fmla="*/ 2147483646 h 258"/>
              <a:gd name="T6" fmla="*/ 2147483646 w 192"/>
              <a:gd name="T7" fmla="*/ 0 h 258"/>
              <a:gd name="T8" fmla="*/ 0 60000 65536"/>
              <a:gd name="T9" fmla="*/ 0 60000 65536"/>
              <a:gd name="T10" fmla="*/ 0 60000 65536"/>
              <a:gd name="T11" fmla="*/ 0 60000 65536"/>
              <a:gd name="T12" fmla="*/ 0 w 192"/>
              <a:gd name="T13" fmla="*/ 0 h 258"/>
              <a:gd name="T14" fmla="*/ 192 w 192"/>
              <a:gd name="T15" fmla="*/ 258 h 258"/>
            </a:gdLst>
            <a:ahLst/>
            <a:cxnLst>
              <a:cxn ang="T8">
                <a:pos x="T0" y="T1"/>
              </a:cxn>
              <a:cxn ang="T9">
                <a:pos x="T2" y="T3"/>
              </a:cxn>
              <a:cxn ang="T10">
                <a:pos x="T4" y="T5"/>
              </a:cxn>
              <a:cxn ang="T11">
                <a:pos x="T6" y="T7"/>
              </a:cxn>
            </a:cxnLst>
            <a:rect l="T12" t="T13" r="T14" b="T15"/>
            <a:pathLst>
              <a:path w="192" h="258">
                <a:moveTo>
                  <a:pt x="192" y="0"/>
                </a:moveTo>
                <a:lnTo>
                  <a:pt x="0" y="258"/>
                </a:lnTo>
                <a:lnTo>
                  <a:pt x="192" y="144"/>
                </a:lnTo>
                <a:lnTo>
                  <a:pt x="192" y="0"/>
                </a:lnTo>
                <a:close/>
              </a:path>
            </a:pathLst>
          </a:custGeom>
          <a:solidFill>
            <a:srgbClr val="FFC000"/>
          </a:solidFill>
          <a:ln>
            <a:solidFill>
              <a:srgbClr val="FFC000"/>
            </a:solidFill>
          </a:ln>
        </p:spPr>
        <p:txBody>
          <a:bodyPr/>
          <a:lstStyle/>
          <a:p>
            <a:endParaRPr lang="ja-JP" altLang="en-US" dirty="0">
              <a:solidFill>
                <a:srgbClr val="000000"/>
              </a:solidFill>
            </a:endParaRPr>
          </a:p>
        </p:txBody>
      </p:sp>
      <p:sp>
        <p:nvSpPr>
          <p:cNvPr id="8" name="四角形: 角を丸くする 7">
            <a:extLst>
              <a:ext uri="{FF2B5EF4-FFF2-40B4-BE49-F238E27FC236}">
                <a16:creationId xmlns:a16="http://schemas.microsoft.com/office/drawing/2014/main" id="{A5322524-19F8-4403-B43E-8E27331041E2}"/>
              </a:ext>
            </a:extLst>
          </p:cNvPr>
          <p:cNvSpPr/>
          <p:nvPr/>
        </p:nvSpPr>
        <p:spPr>
          <a:xfrm>
            <a:off x="1422200" y="6415624"/>
            <a:ext cx="2348220" cy="455072"/>
          </a:xfrm>
          <a:prstGeom prst="roundRect">
            <a:avLst/>
          </a:prstGeom>
          <a:solidFill>
            <a:srgbClr val="FFFFCC"/>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900" dirty="0">
                <a:solidFill>
                  <a:schemeClr val="tx1"/>
                </a:solidFill>
                <a:latin typeface="+mn-ea"/>
              </a:rPr>
              <a:t>両剤の薬効分類名等は同じですが、「</a:t>
            </a:r>
            <a:r>
              <a:rPr kumimoji="1" lang="en-US" altLang="ja-JP" sz="900" dirty="0">
                <a:solidFill>
                  <a:schemeClr val="tx1"/>
                </a:solidFill>
                <a:latin typeface="+mn-ea"/>
              </a:rPr>
              <a:t>1.</a:t>
            </a:r>
            <a:r>
              <a:rPr lang="ja-JP" altLang="en-US" sz="900" dirty="0">
                <a:solidFill>
                  <a:schemeClr val="tx1"/>
                </a:solidFill>
                <a:latin typeface="+mn-ea"/>
              </a:rPr>
              <a:t>警告」、「</a:t>
            </a:r>
            <a:r>
              <a:rPr lang="en-US" altLang="ja-JP" sz="900" dirty="0">
                <a:solidFill>
                  <a:schemeClr val="tx1"/>
                </a:solidFill>
                <a:latin typeface="+mn-ea"/>
              </a:rPr>
              <a:t>2.</a:t>
            </a:r>
            <a:r>
              <a:rPr lang="ja-JP" altLang="en-US" sz="900" dirty="0">
                <a:solidFill>
                  <a:schemeClr val="tx1"/>
                </a:solidFill>
                <a:latin typeface="+mn-ea"/>
              </a:rPr>
              <a:t>　禁忌」等の注意喚起が異なります！</a:t>
            </a:r>
            <a:endParaRPr kumimoji="1" lang="ja-JP" altLang="en-US" sz="900" dirty="0">
              <a:solidFill>
                <a:schemeClr val="tx1"/>
              </a:solidFill>
              <a:latin typeface="+mn-ea"/>
            </a:endParaRPr>
          </a:p>
        </p:txBody>
      </p:sp>
    </p:spTree>
    <p:extLst>
      <p:ext uri="{BB962C8B-B14F-4D97-AF65-F5344CB8AC3E}">
        <p14:creationId xmlns:p14="http://schemas.microsoft.com/office/powerpoint/2010/main" val="3132258206"/>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1690</Words>
  <Application>Microsoft Office PowerPoint</Application>
  <PresentationFormat>A4 210 x 297 mm</PresentationFormat>
  <Paragraphs>256</Paragraphs>
  <Slides>5</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HG丸ｺﾞｼｯｸM-PRO</vt:lpstr>
      <vt:lpstr>Meiryo UI</vt:lpstr>
      <vt:lpstr>ＭＳ Ｐゴシック</vt:lpstr>
      <vt:lpstr>ＭＳ ゴシック</vt:lpstr>
      <vt:lpstr>Arial</vt:lpstr>
      <vt:lpstr>Calibri</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2024-09-02T01:54:30Z</dcterms:created>
  <dcterms:modified xsi:type="dcterms:W3CDTF">2024-11-12T05:52:39Z</dcterms:modified>
</cp:coreProperties>
</file>