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21"/>
  </p:notesMasterIdLst>
  <p:handoutMasterIdLst>
    <p:handoutMasterId r:id="rId22"/>
  </p:handoutMasterIdLst>
  <p:sldIdLst>
    <p:sldId id="485" r:id="rId2"/>
    <p:sldId id="527" r:id="rId3"/>
    <p:sldId id="708" r:id="rId4"/>
    <p:sldId id="709" r:id="rId5"/>
    <p:sldId id="711" r:id="rId6"/>
    <p:sldId id="710" r:id="rId7"/>
    <p:sldId id="712" r:id="rId8"/>
    <p:sldId id="727" r:id="rId9"/>
    <p:sldId id="733" r:id="rId10"/>
    <p:sldId id="703" r:id="rId11"/>
    <p:sldId id="722" r:id="rId12"/>
    <p:sldId id="728" r:id="rId13"/>
    <p:sldId id="723" r:id="rId14"/>
    <p:sldId id="729" r:id="rId15"/>
    <p:sldId id="724" r:id="rId16"/>
    <p:sldId id="726" r:id="rId17"/>
    <p:sldId id="730" r:id="rId18"/>
    <p:sldId id="731" r:id="rId19"/>
    <p:sldId id="531" r:id="rId20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CCFF"/>
    <a:srgbClr val="FF66FF"/>
    <a:srgbClr val="90D89E"/>
    <a:srgbClr val="FFFF99"/>
    <a:srgbClr val="7AAEEE"/>
    <a:srgbClr val="3366FF"/>
    <a:srgbClr val="0B0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449" autoAdjust="0"/>
    <p:restoredTop sz="89401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153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208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738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3" tIns="46007" rIns="92013" bIns="4600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774" y="1"/>
            <a:ext cx="294738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3" tIns="46007" rIns="92013" bIns="4600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2E2414D1-45DB-47D6-AA84-B743E984819C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306"/>
            <a:ext cx="294738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3" tIns="46007" rIns="92013" bIns="4600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774" y="9429306"/>
            <a:ext cx="294738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3" tIns="46007" rIns="92013" bIns="4600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85AC2F5C-C1CF-4CAA-80CD-8D88E406C90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4070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738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3" tIns="46007" rIns="92013" bIns="4600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774" y="1"/>
            <a:ext cx="294738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3" tIns="46007" rIns="92013" bIns="4600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2326EF8-16F5-4F58-B132-6CA2A9F0CC29}" type="datetime1">
              <a:rPr lang="en-US" altLang="ja-JP"/>
              <a:pPr>
                <a:defRPr/>
              </a:pPr>
              <a:t>2/28/2014</a:t>
            </a:fld>
            <a:endParaRPr lang="en-US" altLang="ja-JP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7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944" y="4714653"/>
            <a:ext cx="5441788" cy="446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3" tIns="46007" rIns="92013" bIns="46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306"/>
            <a:ext cx="294738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3" tIns="46007" rIns="92013" bIns="4600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774" y="9429306"/>
            <a:ext cx="294738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3" tIns="46007" rIns="92013" bIns="4600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9887870-907C-4FEF-AA35-2C55E532BB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997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798" indent="-275692"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766" indent="-220553"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3873" indent="-220553"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4980" indent="-220553"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6086" indent="-220553" defTabSz="92050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7193" indent="-220553" defTabSz="92050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8299" indent="-220553" defTabSz="92050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9406" indent="-220553" defTabSz="92050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26D6609-4257-4659-8719-8B1FC679B98B}" type="slidenum">
              <a:rPr lang="en-US" altLang="ja-JP">
                <a:latin typeface="Times New Roman" pitchFamily="18" charset="0"/>
                <a:ea typeface="HG丸ｺﾞｼｯｸM-PRO" pitchFamily="50" charset="-128"/>
              </a:rPr>
              <a:pPr eaLnBrk="1" hangingPunct="1"/>
              <a:t>3</a:t>
            </a:fld>
            <a:endParaRPr lang="en-US" altLang="ja-JP">
              <a:latin typeface="Times New Roman" pitchFamily="18" charset="0"/>
              <a:ea typeface="HG丸ｺﾞｼｯｸM-PRO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798" indent="-275692"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766" indent="-220553"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3873" indent="-220553"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4980" indent="-220553" defTabSz="9205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6086" indent="-220553" defTabSz="92050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7193" indent="-220553" defTabSz="92050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8299" indent="-220553" defTabSz="92050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9406" indent="-220553" defTabSz="92050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2626A28-C2D3-4079-A4A6-45DC2E4F8170}" type="slidenum">
              <a:rPr lang="en-US" altLang="ja-JP">
                <a:latin typeface="Times New Roman" pitchFamily="18" charset="0"/>
                <a:ea typeface="HG丸ｺﾞｼｯｸM-PRO" pitchFamily="50" charset="-128"/>
              </a:rPr>
              <a:pPr eaLnBrk="1" hangingPunct="1"/>
              <a:t>4</a:t>
            </a:fld>
            <a:endParaRPr lang="en-US" altLang="ja-JP">
              <a:latin typeface="Times New Roman" pitchFamily="18" charset="0"/>
              <a:ea typeface="HG丸ｺﾞｼｯｸM-PRO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2950" indent="-285750" defTabSz="920750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3000" indent="-228600" defTabSz="920750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00200" indent="-228600" defTabSz="920750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57400" indent="-228600" defTabSz="920750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fld id="{83E9D78B-7499-4BA8-B124-A48BBCC1F414}" type="slidenum">
              <a:rPr lang="en-US" altLang="ja-JP" smtClean="0">
                <a:latin typeface="Times New Roman" pitchFamily="18" charset="0"/>
                <a:ea typeface="HG丸ｺﾞｼｯｸM-PRO" pitchFamily="50" charset="-128"/>
              </a:rPr>
              <a:pPr/>
              <a:t>5</a:t>
            </a:fld>
            <a:endParaRPr lang="en-US" altLang="ja-JP" smtClean="0">
              <a:latin typeface="Times New Roman" pitchFamily="18" charset="0"/>
              <a:ea typeface="HG丸ｺﾞｼｯｸM-PRO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/>
            <a:endParaRPr lang="ja-JP" altLang="en-US" dirty="0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/>
          <a:lstStyle>
            <a:lvl1pPr defTabSz="919163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1363" indent="-284163" defTabSz="919163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1413" indent="-227013" defTabSz="919163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598613" indent="-227013" defTabSz="919163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55813" indent="-227013" defTabSz="919163"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13013" indent="-227013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70213" indent="-227013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27413" indent="-227013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84613" indent="-227013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fld id="{F4CABFA1-FA4E-4FB3-BBE9-C71AD9368C9E}" type="slidenum">
              <a:rPr lang="en-US" altLang="ja-JP" smtClean="0">
                <a:latin typeface="Times New Roman" pitchFamily="18" charset="0"/>
                <a:ea typeface="HG丸ｺﾞｼｯｸM-PRO" pitchFamily="50" charset="-128"/>
              </a:rPr>
              <a:pPr/>
              <a:t>6</a:t>
            </a:fld>
            <a:endParaRPr lang="en-US" altLang="ja-JP" smtClean="0">
              <a:latin typeface="Times New Roman" pitchFamily="18" charset="0"/>
              <a:ea typeface="HG丸ｺﾞｼｯｸM-PRO" pitchFamily="50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ja-JP" dirty="0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084763"/>
            <a:ext cx="6400800" cy="985837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712F6-35A2-4252-94FB-6B9B467403BA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E7004-2ED0-4EB0-87DC-2106E7CA71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830E3-4A69-4C4D-95D7-2EBA2171C768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5B3B7-9EC5-4F20-AFDC-11E54CC884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4975" y="277813"/>
            <a:ext cx="2108200" cy="585311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175375" cy="5853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C470-AD84-4081-AFDF-AA63BFE9D011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CD83-1EEF-4C21-96E8-410AEFDC11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435975" cy="7747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8F4A9-40F8-443E-AFED-E8068971DAB8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4039C-0EA8-48EF-AEAE-3A9BB46A8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435975" cy="7747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AD350-14F4-434E-A20C-B16273C10A8A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A4246-4F58-4183-B403-8C596A335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1A337-45DF-441E-B1B6-2FC47F05A6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288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E9ACD-78BE-4CAC-B696-D84CD39A76B9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7868F-151F-41CF-9292-8617A27F43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D5E77-8959-4188-99B5-977592F54D45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CA284-9DCC-49B5-8C1C-E74562CEE6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DE67-6B77-4564-A7EB-85C3B282DE10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C44C8-48DA-471A-8340-431849D704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7613A-70E0-4E68-8AA9-2C89F2B559E0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DE230-AEA4-422D-B7DF-29F7E87B0E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0AB46-9F03-455C-9003-33D1DA1FEA5A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8BAEE-83DE-41AE-9E5E-290E2F0D68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5E202-33D8-4797-AA2E-CDBC04274093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48203-10BA-4428-A45D-1400A02604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AB478-50DC-47D9-8E6B-2F71B31C9346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2E08A-3992-4EEB-8BE8-E5DB344BA9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8F74D-14F1-4676-B68A-35AC4B717BF6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A7FA3-D86B-4F2C-85FF-F097F524F0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43597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a typeface="ＭＳ Ｐゴシック" charset="-128"/>
              </a:defRPr>
            </a:lvl1pPr>
          </a:lstStyle>
          <a:p>
            <a:pPr>
              <a:defRPr/>
            </a:pPr>
            <a:fld id="{2FB4ADE0-92F8-42CB-B7C9-24ED6BAB461D}" type="datetime1">
              <a:rPr lang="ja-JP" altLang="en-US"/>
              <a:pPr>
                <a:defRPr/>
              </a:pPr>
              <a:t>2014/2/28</a:t>
            </a:fld>
            <a:endParaRPr lang="en-US" altLang="ja-JP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fld id="{032FE5CB-FCF2-43C4-A40D-DDE132DCBD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0" y="0"/>
            <a:ext cx="10795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468313" y="1052513"/>
            <a:ext cx="842486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0" y="2286000"/>
            <a:ext cx="10795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0" y="4572000"/>
            <a:ext cx="10795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4045" r:id="rId13"/>
    <p:sldLayoutId id="214748407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u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u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u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u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54361"/>
            <a:ext cx="7772400" cy="1658615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solidFill>
                  <a:schemeClr val="tx2"/>
                </a:solidFill>
              </a:rPr>
              <a:t>Small Clinical </a:t>
            </a:r>
            <a:r>
              <a:rPr lang="en-US" altLang="ja-JP" sz="4000" dirty="0"/>
              <a:t>T</a:t>
            </a:r>
            <a:r>
              <a:rPr kumimoji="1" lang="en-US" altLang="ja-JP" sz="4000" dirty="0" smtClean="0">
                <a:solidFill>
                  <a:schemeClr val="tx2"/>
                </a:solidFill>
              </a:rPr>
              <a:t>rial</a:t>
            </a:r>
            <a:r>
              <a:rPr kumimoji="1" lang="ja-JP" altLang="en-US" sz="4000" dirty="0" smtClean="0">
                <a:solidFill>
                  <a:schemeClr val="tx2"/>
                </a:solidFill>
              </a:rPr>
              <a:t>を含む</a:t>
            </a:r>
            <a:r>
              <a:rPr kumimoji="1" lang="en-US" altLang="ja-JP" sz="4000" dirty="0" smtClean="0">
                <a:solidFill>
                  <a:schemeClr val="tx2"/>
                </a:solidFill>
              </a:rPr>
              <a:t/>
            </a:r>
            <a:br>
              <a:rPr kumimoji="1" lang="en-US" altLang="ja-JP" sz="4000" dirty="0" smtClean="0">
                <a:solidFill>
                  <a:schemeClr val="tx2"/>
                </a:solidFill>
              </a:rPr>
            </a:br>
            <a:r>
              <a:rPr kumimoji="1" lang="ja-JP" altLang="en-US" sz="4000" dirty="0" smtClean="0">
                <a:solidFill>
                  <a:schemeClr val="tx2"/>
                </a:solidFill>
              </a:rPr>
              <a:t>希少疾患領域</a:t>
            </a:r>
            <a:r>
              <a:rPr lang="ja-JP" altLang="en-US" sz="4000" dirty="0"/>
              <a:t>で</a:t>
            </a:r>
            <a:r>
              <a:rPr lang="ja-JP" altLang="en-US" sz="4000" dirty="0" smtClean="0"/>
              <a:t>の取り組み</a:t>
            </a:r>
            <a:r>
              <a:rPr kumimoji="1" lang="en-US" altLang="ja-JP" sz="8900" dirty="0" smtClean="0">
                <a:solidFill>
                  <a:schemeClr val="tx2"/>
                </a:solidFill>
              </a:rPr>
              <a:t/>
            </a:r>
            <a:br>
              <a:rPr kumimoji="1" lang="en-US" altLang="ja-JP" sz="8900" dirty="0" smtClean="0">
                <a:solidFill>
                  <a:schemeClr val="tx2"/>
                </a:solidFill>
              </a:rPr>
            </a:br>
            <a:endParaRPr kumimoji="1" lang="ja-JP" altLang="en-US" sz="1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5589240"/>
            <a:ext cx="7488832" cy="841648"/>
          </a:xfrm>
        </p:spPr>
        <p:txBody>
          <a:bodyPr>
            <a:noAutofit/>
          </a:bodyPr>
          <a:lstStyle/>
          <a:p>
            <a:r>
              <a:rPr kumimoji="1" lang="en-US" altLang="ja-JP" sz="1800" dirty="0" smtClean="0"/>
              <a:t>2014/2/14</a:t>
            </a:r>
          </a:p>
          <a:p>
            <a:r>
              <a:rPr kumimoji="1" lang="ja-JP" altLang="en-US" sz="1800" dirty="0" smtClean="0"/>
              <a:t>国立病院機構名古屋</a:t>
            </a:r>
            <a:r>
              <a:rPr kumimoji="1" lang="ja-JP" altLang="en-US" sz="1800" dirty="0" smtClean="0"/>
              <a:t>医療センター </a:t>
            </a:r>
            <a:r>
              <a:rPr kumimoji="1" lang="en-US" altLang="ja-JP" sz="1800" dirty="0" smtClean="0"/>
              <a:t/>
            </a:r>
            <a:br>
              <a:rPr kumimoji="1" lang="en-US" altLang="ja-JP" sz="1800" dirty="0" smtClean="0"/>
            </a:br>
            <a:r>
              <a:rPr kumimoji="1" lang="ja-JP" altLang="en-US" sz="1800" dirty="0" smtClean="0"/>
              <a:t>臨床</a:t>
            </a:r>
            <a:r>
              <a:rPr kumimoji="1" lang="ja-JP" altLang="en-US" sz="1800" dirty="0" smtClean="0"/>
              <a:t>研究センター</a:t>
            </a:r>
            <a:r>
              <a:rPr lang="ja-JP" altLang="en-US" sz="1800" dirty="0"/>
              <a:t> </a:t>
            </a:r>
            <a:r>
              <a:rPr kumimoji="1" lang="ja-JP" altLang="en-US" sz="1800" dirty="0" smtClean="0"/>
              <a:t>生物</a:t>
            </a:r>
            <a:r>
              <a:rPr kumimoji="1" lang="ja-JP" altLang="en-US" sz="1800" dirty="0" smtClean="0"/>
              <a:t>統計</a:t>
            </a:r>
            <a:r>
              <a:rPr kumimoji="1" lang="ja-JP" altLang="en-US" sz="1800" dirty="0" smtClean="0"/>
              <a:t>研究室</a:t>
            </a:r>
            <a:r>
              <a:rPr lang="ja-JP" altLang="en-US" sz="1800" dirty="0"/>
              <a:t>　</a:t>
            </a:r>
            <a:r>
              <a:rPr kumimoji="1" lang="ja-JP" altLang="en-US" sz="1800" dirty="0" smtClean="0"/>
              <a:t>嘉田 </a:t>
            </a:r>
            <a:r>
              <a:rPr kumimoji="1" lang="ja-JP" altLang="en-US" sz="1800" dirty="0" smtClean="0"/>
              <a:t>晃子</a:t>
            </a:r>
            <a:endParaRPr kumimoji="1" lang="ja-JP" altLang="en-US" sz="1800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51520" y="3212976"/>
            <a:ext cx="8610600" cy="166688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5436096" y="-5898"/>
            <a:ext cx="3707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データサイエンスラウンドテーブル会議</a:t>
            </a:r>
            <a:endParaRPr kumimoji="1" lang="ja-JP" altLang="en-US" sz="1600" dirty="0"/>
          </a:p>
        </p:txBody>
      </p:sp>
      <p:pic>
        <p:nvPicPr>
          <p:cNvPr id="10" name="図 25" descr="ロゴ.psd                                                       0005E03Dでん-1                         C141754D: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7" y="5690630"/>
            <a:ext cx="1008111" cy="90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0" y="44624"/>
            <a:ext cx="1124484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BNHL</a:t>
            </a:r>
            <a:r>
              <a:rPr kumimoji="1" lang="ja-JP" altLang="en-US" dirty="0" smtClean="0"/>
              <a:t>　工夫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36504"/>
          </a:xfrm>
        </p:spPr>
        <p:txBody>
          <a:bodyPr/>
          <a:lstStyle/>
          <a:p>
            <a:r>
              <a:rPr lang="ja-JP" altLang="en-US" dirty="0"/>
              <a:t>並行する形で国内第</a:t>
            </a:r>
            <a:r>
              <a:rPr lang="en-US" altLang="ja-JP" dirty="0"/>
              <a:t>III</a:t>
            </a:r>
            <a:r>
              <a:rPr lang="ja-JP" altLang="en-US" dirty="0"/>
              <a:t>相試験を</a:t>
            </a:r>
            <a:r>
              <a:rPr lang="ja-JP" altLang="en-US" dirty="0" smtClean="0"/>
              <a:t>計画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目的設定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 smtClean="0"/>
              <a:t>① </a:t>
            </a:r>
            <a:r>
              <a:rPr lang="ja-JP" altLang="ja-JP" dirty="0" smtClean="0">
                <a:solidFill>
                  <a:schemeClr val="accent1"/>
                </a:solidFill>
              </a:rPr>
              <a:t>追加</a:t>
            </a:r>
            <a:r>
              <a:rPr lang="ja-JP" altLang="en-US" dirty="0">
                <a:solidFill>
                  <a:schemeClr val="accent1"/>
                </a:solidFill>
              </a:rPr>
              <a:t>アーム</a:t>
            </a:r>
            <a:r>
              <a:rPr lang="ja-JP" altLang="ja-JP" dirty="0">
                <a:solidFill>
                  <a:schemeClr val="accent1"/>
                </a:solidFill>
              </a:rPr>
              <a:t>の安全性と有効性</a:t>
            </a:r>
            <a:r>
              <a:rPr lang="ja-JP" altLang="ja-JP" dirty="0"/>
              <a:t>の</a:t>
            </a:r>
            <a:r>
              <a:rPr lang="ja-JP" altLang="ja-JP" dirty="0" smtClean="0"/>
              <a:t>確認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 smtClean="0"/>
              <a:t>② </a:t>
            </a:r>
            <a:r>
              <a:rPr lang="ja-JP" altLang="en-US" dirty="0"/>
              <a:t>標準アーム</a:t>
            </a:r>
            <a:r>
              <a:rPr lang="ja-JP" altLang="ja-JP" dirty="0"/>
              <a:t>の安全性</a:t>
            </a:r>
            <a:r>
              <a:rPr lang="ja-JP" altLang="en-US" dirty="0"/>
              <a:t>情報の</a:t>
            </a:r>
            <a:r>
              <a:rPr lang="ja-JP" altLang="en-US" dirty="0" smtClean="0"/>
              <a:t>収集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 smtClean="0"/>
              <a:t>③ </a:t>
            </a:r>
            <a:r>
              <a:rPr lang="ja-JP" altLang="en-US" dirty="0"/>
              <a:t>両アーム</a:t>
            </a:r>
            <a:r>
              <a:rPr lang="ja-JP" altLang="ja-JP" dirty="0"/>
              <a:t>の</a:t>
            </a:r>
            <a:r>
              <a:rPr lang="ja-JP" altLang="ja-JP" dirty="0">
                <a:solidFill>
                  <a:schemeClr val="accent1"/>
                </a:solidFill>
              </a:rPr>
              <a:t>医療経済的評価、</a:t>
            </a:r>
            <a:r>
              <a:rPr lang="en-US" altLang="ja-JP" dirty="0">
                <a:solidFill>
                  <a:schemeClr val="accent1"/>
                </a:solidFill>
              </a:rPr>
              <a:t>QOL</a:t>
            </a:r>
            <a:r>
              <a:rPr lang="ja-JP" altLang="ja-JP" dirty="0" smtClean="0">
                <a:solidFill>
                  <a:schemeClr val="accent1"/>
                </a:solidFill>
              </a:rPr>
              <a:t>評価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ja-JP" altLang="en-US" dirty="0" smtClean="0"/>
              <a:t>④ </a:t>
            </a:r>
            <a:r>
              <a:rPr lang="ja-JP" altLang="ja-JP" dirty="0"/>
              <a:t>海外</a:t>
            </a:r>
            <a:r>
              <a:rPr lang="ja-JP" altLang="en-US" dirty="0"/>
              <a:t>試験</a:t>
            </a:r>
            <a:r>
              <a:rPr lang="ja-JP" altLang="ja-JP" dirty="0"/>
              <a:t>の結果との</a:t>
            </a:r>
            <a:r>
              <a:rPr lang="ja-JP" altLang="ja-JP" dirty="0">
                <a:solidFill>
                  <a:schemeClr val="accent1"/>
                </a:solidFill>
              </a:rPr>
              <a:t>類似性の確認</a:t>
            </a:r>
            <a:r>
              <a:rPr lang="ja-JP" altLang="en-US" dirty="0">
                <a:solidFill>
                  <a:schemeClr val="accent1"/>
                </a:solidFill>
              </a:rPr>
              <a:t>、</a:t>
            </a:r>
            <a:r>
              <a:rPr lang="ja-JP" altLang="en-US" dirty="0" smtClean="0">
                <a:solidFill>
                  <a:schemeClr val="accent1"/>
                </a:solidFill>
              </a:rPr>
              <a:t>メタアナリシス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r>
              <a:rPr lang="ja-JP" altLang="en-US" dirty="0" smtClean="0"/>
              <a:t>症例数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  </a:t>
            </a:r>
            <a:r>
              <a:rPr lang="ja-JP" altLang="en-US" sz="2400" dirty="0" smtClean="0"/>
              <a:t>追加アームの有効性から設定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/>
              <a:t>　</a:t>
            </a:r>
            <a:r>
              <a:rPr lang="ja-JP" altLang="en-US" sz="2400" dirty="0" smtClean="0">
                <a:solidFill>
                  <a:schemeClr val="accent1"/>
                </a:solidFill>
              </a:rPr>
              <a:t>追加アームに多く割付（</a:t>
            </a:r>
            <a:r>
              <a:rPr lang="ja-JP" altLang="en-US" sz="2400" dirty="0">
                <a:solidFill>
                  <a:schemeClr val="accent1"/>
                </a:solidFill>
              </a:rPr>
              <a:t>２：１）</a:t>
            </a:r>
            <a:endParaRPr lang="en-US" altLang="ja-JP" sz="2400" dirty="0" smtClean="0">
              <a:solidFill>
                <a:schemeClr val="accent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51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 smtClean="0"/>
              <a:t>再発小児急性リンパ性白血病（</a:t>
            </a:r>
            <a:r>
              <a:rPr lang="en-US" altLang="ja-JP" sz="2800" dirty="0" smtClean="0"/>
              <a:t>ALL</a:t>
            </a:r>
            <a:r>
              <a:rPr lang="ja-JP" altLang="en-US" sz="2800" dirty="0" smtClean="0"/>
              <a:t>）の標準的治療法確立に関する国際共同臨床試験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530725"/>
          </a:xfrm>
        </p:spPr>
        <p:txBody>
          <a:bodyPr/>
          <a:lstStyle/>
          <a:p>
            <a:r>
              <a:rPr kumimoji="1" lang="ja-JP" altLang="en-US" dirty="0" smtClean="0"/>
              <a:t>背景　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日本の対象者数：</a:t>
            </a:r>
            <a:r>
              <a:rPr lang="en-US" altLang="ja-JP" dirty="0" smtClean="0"/>
              <a:t>2.1</a:t>
            </a:r>
            <a:r>
              <a:rPr lang="ja-JP" altLang="en-US" dirty="0" smtClean="0"/>
              <a:t>人</a:t>
            </a:r>
            <a:r>
              <a:rPr lang="en-US" altLang="ja-JP" dirty="0" smtClean="0"/>
              <a:t>/10</a:t>
            </a:r>
            <a:r>
              <a:rPr lang="ja-JP" altLang="en-US" dirty="0" smtClean="0"/>
              <a:t>万人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治療法：多剤併用療法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kumimoji="1" lang="ja-JP" altLang="en-US" dirty="0" smtClean="0"/>
              <a:t>ドイツを中心としたグループの</a:t>
            </a:r>
            <a:r>
              <a:rPr lang="ja-JP" altLang="en-US" dirty="0" smtClean="0"/>
              <a:t>ランダム化比較</a:t>
            </a:r>
            <a:r>
              <a:rPr lang="ja-JP" altLang="en-US" dirty="0"/>
              <a:t>試験</a:t>
            </a:r>
            <a:r>
              <a:rPr lang="ja-JP" altLang="en-US" dirty="0" smtClean="0"/>
              <a:t>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イギリスのランダム化比較</a:t>
            </a:r>
            <a:r>
              <a:rPr lang="ja-JP" altLang="en-US" dirty="0"/>
              <a:t>試験</a:t>
            </a:r>
            <a:r>
              <a:rPr lang="ja-JP" altLang="en-US" dirty="0" smtClean="0"/>
              <a:t>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いずれも優れた有効性が示された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↓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２つの治療法</a:t>
            </a:r>
            <a:r>
              <a:rPr kumimoji="1" lang="ja-JP" altLang="en-US" sz="1800" dirty="0" smtClean="0"/>
              <a:t>（ドイツ型：イギリス型）</a:t>
            </a:r>
            <a:r>
              <a:rPr kumimoji="1" lang="ja-JP" altLang="en-US" dirty="0" smtClean="0"/>
              <a:t>の国際共同第</a:t>
            </a:r>
            <a:r>
              <a:rPr kumimoji="1" lang="en-US" altLang="ja-JP" dirty="0" smtClean="0"/>
              <a:t>III</a:t>
            </a:r>
            <a:r>
              <a:rPr kumimoji="1" lang="ja-JP" altLang="en-US" dirty="0" smtClean="0"/>
              <a:t>相試験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19</a:t>
            </a:r>
            <a:r>
              <a:rPr kumimoji="1" lang="ja-JP" altLang="en-US" dirty="0" smtClean="0"/>
              <a:t>か国、</a:t>
            </a:r>
            <a:r>
              <a:rPr kumimoji="1" lang="en-US" altLang="ja-JP" dirty="0" smtClean="0"/>
              <a:t>640</a:t>
            </a:r>
            <a:r>
              <a:rPr kumimoji="1" lang="ja-JP" altLang="en-US" dirty="0" smtClean="0"/>
              <a:t>例　</a:t>
            </a:r>
            <a:endParaRPr kumimoji="1" lang="en-US" altLang="ja-JP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kumimoji="1" lang="ja-JP" altLang="en-US" dirty="0" smtClean="0"/>
              <a:t>日本は素直には参加できず</a:t>
            </a:r>
            <a:r>
              <a:rPr lang="ja-JP" altLang="en-US" sz="2400" dirty="0"/>
              <a:t>（</a:t>
            </a:r>
            <a:r>
              <a:rPr kumimoji="1" lang="ja-JP" altLang="en-US" sz="2400" dirty="0" smtClean="0"/>
              <a:t>未承認薬、実施上の問題）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46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ALL</a:t>
            </a:r>
            <a:r>
              <a:rPr kumimoji="1" lang="ja-JP" altLang="en-US" dirty="0" smtClean="0"/>
              <a:t>　工夫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530725"/>
          </a:xfrm>
        </p:spPr>
        <p:txBody>
          <a:bodyPr/>
          <a:lstStyle/>
          <a:p>
            <a:r>
              <a:rPr lang="ja-JP" altLang="en-US" dirty="0" smtClean="0"/>
              <a:t>未承認薬への対応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ドイツ型とイギリス型の比較以外に、日本では未承認薬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追加の効果を調べる目的があり、</a:t>
            </a:r>
            <a:r>
              <a:rPr lang="ja-JP" altLang="en-US" dirty="0" smtClean="0">
                <a:solidFill>
                  <a:schemeClr val="accent1"/>
                </a:solidFill>
              </a:rPr>
              <a:t>こちらは不参加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多剤併用の中に日本では未承認薬あり、</a:t>
            </a:r>
            <a:r>
              <a:rPr lang="ja-JP" altLang="en-US" dirty="0" smtClean="0">
                <a:solidFill>
                  <a:schemeClr val="accent1"/>
                </a:solidFill>
              </a:rPr>
              <a:t>類似薬も選択可</a:t>
            </a:r>
            <a:endParaRPr lang="en-US" altLang="ja-JP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EDC</a:t>
            </a:r>
            <a:r>
              <a:rPr lang="ja-JP" altLang="en-US" dirty="0" smtClean="0"/>
              <a:t>システムの対応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>
                <a:solidFill>
                  <a:schemeClr val="accent1"/>
                </a:solidFill>
              </a:rPr>
              <a:t>日本</a:t>
            </a:r>
            <a:r>
              <a:rPr lang="ja-JP" altLang="en-US" dirty="0">
                <a:solidFill>
                  <a:schemeClr val="accent1"/>
                </a:solidFill>
              </a:rPr>
              <a:t>独自</a:t>
            </a:r>
            <a:r>
              <a:rPr lang="ja-JP" altLang="en-US" dirty="0" smtClean="0">
                <a:solidFill>
                  <a:schemeClr val="accent1"/>
                </a:solidFill>
              </a:rPr>
              <a:t>の</a:t>
            </a:r>
            <a:r>
              <a:rPr lang="en-US" altLang="ja-JP" dirty="0" smtClean="0">
                <a:solidFill>
                  <a:schemeClr val="accent1"/>
                </a:solidFill>
              </a:rPr>
              <a:t>EDC</a:t>
            </a:r>
            <a:r>
              <a:rPr lang="ja-JP" altLang="en-US" dirty="0" smtClean="0">
                <a:solidFill>
                  <a:schemeClr val="accent1"/>
                </a:solidFill>
              </a:rPr>
              <a:t>使用 </a:t>
            </a:r>
            <a:r>
              <a:rPr lang="ja-JP" altLang="en-US" dirty="0" smtClean="0"/>
              <a:t>→ データ統合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/>
              <a:t>割付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530120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tx2"/>
                </a:solidFill>
              </a:rPr>
              <a:t>現在準備中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3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200" dirty="0" smtClean="0"/>
              <a:t>小児</a:t>
            </a:r>
            <a:r>
              <a:rPr kumimoji="1" lang="en-US" altLang="ja-JP" sz="3200" dirty="0" smtClean="0"/>
              <a:t>ALK</a:t>
            </a:r>
            <a:r>
              <a:rPr kumimoji="1" lang="ja-JP" altLang="en-US" sz="3200" dirty="0" smtClean="0"/>
              <a:t>陽性未分化大細胞リンパ腫</a:t>
            </a:r>
            <a:r>
              <a:rPr kumimoji="1" lang="en-US" altLang="ja-JP" sz="3200" dirty="0" smtClean="0"/>
              <a:t>(ALCL)</a:t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治療薬の開発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4530725"/>
          </a:xfrm>
        </p:spPr>
        <p:txBody>
          <a:bodyPr/>
          <a:lstStyle/>
          <a:p>
            <a:r>
              <a:rPr kumimoji="1" lang="ja-JP" altLang="en-US" dirty="0" smtClean="0"/>
              <a:t>背景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kumimoji="1" lang="ja-JP" altLang="en-US" dirty="0" smtClean="0"/>
              <a:t>日本の対象者数：年間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例程度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予後：欧州と日本の国際共同試験</a:t>
            </a:r>
            <a:r>
              <a:rPr lang="en-US" altLang="ja-JP" dirty="0" smtClean="0"/>
              <a:t>(ALCL99)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多剤併用療法では、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EFS</a:t>
            </a:r>
            <a:r>
              <a:rPr lang="ja-JP" altLang="en-US" dirty="0" smtClean="0"/>
              <a:t>が</a:t>
            </a:r>
            <a:r>
              <a:rPr lang="en-US" altLang="ja-JP" dirty="0" smtClean="0"/>
              <a:t>74%</a:t>
            </a:r>
          </a:p>
          <a:p>
            <a:pPr marL="457200" lvl="1" indent="0">
              <a:buNone/>
            </a:pPr>
            <a:r>
              <a:rPr kumimoji="1" lang="ja-JP" altLang="en-US" dirty="0" smtClean="0"/>
              <a:t>　　↓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治療薬の開発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kumimoji="1" lang="ja-JP" altLang="en-US" dirty="0" smtClean="0"/>
              <a:t>米国</a:t>
            </a:r>
            <a:r>
              <a:rPr kumimoji="1" lang="en-US" altLang="ja-JP" dirty="0" smtClean="0"/>
              <a:t>COG</a:t>
            </a:r>
            <a:r>
              <a:rPr kumimoji="1" lang="ja-JP" altLang="en-US" dirty="0" smtClean="0"/>
              <a:t>による</a:t>
            </a:r>
            <a:r>
              <a:rPr kumimoji="1" lang="en-US" altLang="ja-JP" dirty="0" err="1" smtClean="0"/>
              <a:t>PhI</a:t>
            </a:r>
            <a:r>
              <a:rPr kumimoji="1" lang="en-US" altLang="ja-JP" dirty="0" smtClean="0"/>
              <a:t>/II</a:t>
            </a:r>
            <a:r>
              <a:rPr kumimoji="1" lang="ja-JP" altLang="en-US" dirty="0" smtClean="0"/>
              <a:t>試験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　　推奨用量確定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　　少人数であるが良い治療成績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米国</a:t>
            </a:r>
            <a:r>
              <a:rPr lang="en-US" altLang="ja-JP" dirty="0" smtClean="0"/>
              <a:t>COG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PhII</a:t>
            </a:r>
            <a:r>
              <a:rPr lang="ja-JP" altLang="en-US" dirty="0"/>
              <a:t>を</a:t>
            </a:r>
            <a:r>
              <a:rPr lang="ja-JP" altLang="en-US" dirty="0" smtClean="0"/>
              <a:t>実施中</a:t>
            </a:r>
            <a:endParaRPr lang="en-US" altLang="ja-JP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dirty="0" smtClean="0"/>
              <a:t>　  </a:t>
            </a:r>
            <a:r>
              <a:rPr lang="ja-JP" altLang="en-US" dirty="0" smtClean="0">
                <a:solidFill>
                  <a:schemeClr val="accent1"/>
                </a:solidFill>
              </a:rPr>
              <a:t>→　日本で使えるようにするには？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937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ALCL</a:t>
            </a:r>
            <a:r>
              <a:rPr kumimoji="1" lang="ja-JP" altLang="en-US" dirty="0" smtClean="0"/>
              <a:t>　工夫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ja-JP" altLang="en-US" dirty="0"/>
              <a:t>未承認薬・適応外薬の要望 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>
                <a:solidFill>
                  <a:schemeClr val="accent1"/>
                </a:solidFill>
              </a:rPr>
              <a:t>効能</a:t>
            </a:r>
            <a:r>
              <a:rPr lang="ja-JP" altLang="en-US" dirty="0">
                <a:solidFill>
                  <a:schemeClr val="accent1"/>
                </a:solidFill>
              </a:rPr>
              <a:t>追加</a:t>
            </a:r>
            <a:r>
              <a:rPr lang="ja-JP" altLang="en-US" dirty="0" smtClean="0">
                <a:solidFill>
                  <a:schemeClr val="accent1"/>
                </a:solidFill>
              </a:rPr>
              <a:t>を目的とする医師主導治験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第</a:t>
            </a:r>
            <a:r>
              <a:rPr lang="en-US" altLang="ja-JP" dirty="0" smtClean="0"/>
              <a:t>I/II</a:t>
            </a:r>
            <a:r>
              <a:rPr lang="ja-JP" altLang="en-US" dirty="0" smtClean="0"/>
              <a:t>相試験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海外の推奨用量の利用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対象集団の工夫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457200" lvl="1" indent="0">
              <a:buNone/>
            </a:pPr>
            <a:r>
              <a:rPr kumimoji="1" lang="ja-JP" altLang="en-US" dirty="0" smtClean="0"/>
              <a:t>→ 薬事戦略相談へ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05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国立病院機構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14447" y="642197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</a:rPr>
              <a:t>臨床研究中核病院整備事業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051720" y="1124744"/>
            <a:ext cx="6984776" cy="5616624"/>
            <a:chOff x="3918555" y="1176872"/>
            <a:chExt cx="4018442" cy="3456000"/>
          </a:xfrm>
        </p:grpSpPr>
        <p:sp>
          <p:nvSpPr>
            <p:cNvPr id="7" name="円/楕円 6"/>
            <p:cNvSpPr/>
            <p:nvPr/>
          </p:nvSpPr>
          <p:spPr>
            <a:xfrm rot="19844896">
              <a:off x="3918555" y="2470173"/>
              <a:ext cx="3815084" cy="829746"/>
            </a:xfrm>
            <a:prstGeom prst="ellipse">
              <a:avLst/>
            </a:prstGeom>
            <a:noFill/>
            <a:ln>
              <a:solidFill>
                <a:srgbClr val="66FFFF"/>
              </a:solidFill>
            </a:ln>
            <a:effectLst>
              <a:outerShdw blurRad="25400" dist="25400" dir="2700000" algn="tl" rotWithShape="0">
                <a:schemeClr val="bg1">
                  <a:lumMod val="7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 rot="1775583">
              <a:off x="4121913" y="2419633"/>
              <a:ext cx="3815084" cy="839236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  <a:effectLst>
              <a:outerShdw blurRad="25400" dist="12700" dir="8100000" algn="tr" rotWithShape="0">
                <a:schemeClr val="bg1">
                  <a:lumMod val="7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5139" y="3000276"/>
              <a:ext cx="1940760" cy="1455570"/>
            </a:xfrm>
            <a:prstGeom prst="rect">
              <a:avLst/>
            </a:prstGeom>
            <a:effectLst>
              <a:softEdge rad="31750"/>
            </a:effectLst>
          </p:spPr>
        </p:pic>
        <p:sp>
          <p:nvSpPr>
            <p:cNvPr id="10" name="Freeform 6"/>
            <p:cNvSpPr>
              <a:spLocks noChangeAspect="1" noEditPoints="1"/>
            </p:cNvSpPr>
            <p:nvPr/>
          </p:nvSpPr>
          <p:spPr bwMode="auto">
            <a:xfrm>
              <a:off x="4551839" y="1176872"/>
              <a:ext cx="3207424" cy="3456000"/>
            </a:xfrm>
            <a:custGeom>
              <a:avLst/>
              <a:gdLst/>
              <a:ahLst/>
              <a:cxnLst>
                <a:cxn ang="0">
                  <a:pos x="3081" y="912"/>
                </a:cxn>
                <a:cxn ang="0">
                  <a:pos x="3056" y="907"/>
                </a:cxn>
                <a:cxn ang="0">
                  <a:pos x="2863" y="911"/>
                </a:cxn>
                <a:cxn ang="0">
                  <a:pos x="2717" y="1140"/>
                </a:cxn>
                <a:cxn ang="0">
                  <a:pos x="2578" y="1551"/>
                </a:cxn>
                <a:cxn ang="0">
                  <a:pos x="2191" y="1752"/>
                </a:cxn>
                <a:cxn ang="0">
                  <a:pos x="2150" y="1653"/>
                </a:cxn>
                <a:cxn ang="0">
                  <a:pos x="2059" y="1737"/>
                </a:cxn>
                <a:cxn ang="0">
                  <a:pos x="1896" y="1976"/>
                </a:cxn>
                <a:cxn ang="0">
                  <a:pos x="1779" y="2003"/>
                </a:cxn>
                <a:cxn ang="0">
                  <a:pos x="1522" y="1971"/>
                </a:cxn>
                <a:cxn ang="0">
                  <a:pos x="1193" y="1968"/>
                </a:cxn>
                <a:cxn ang="0">
                  <a:pos x="916" y="2161"/>
                </a:cxn>
                <a:cxn ang="0">
                  <a:pos x="820" y="2251"/>
                </a:cxn>
                <a:cxn ang="0">
                  <a:pos x="1036" y="2274"/>
                </a:cxn>
                <a:cxn ang="0">
                  <a:pos x="1254" y="2207"/>
                </a:cxn>
                <a:cxn ang="0">
                  <a:pos x="1473" y="2167"/>
                </a:cxn>
                <a:cxn ang="0">
                  <a:pos x="1679" y="2294"/>
                </a:cxn>
                <a:cxn ang="0">
                  <a:pos x="1845" y="2391"/>
                </a:cxn>
                <a:cxn ang="0">
                  <a:pos x="1972" y="2205"/>
                </a:cxn>
                <a:cxn ang="0">
                  <a:pos x="2074" y="2182"/>
                </a:cxn>
                <a:cxn ang="0">
                  <a:pos x="2308" y="2243"/>
                </a:cxn>
                <a:cxn ang="0">
                  <a:pos x="2430" y="2246"/>
                </a:cxn>
                <a:cxn ang="0">
                  <a:pos x="2608" y="2154"/>
                </a:cxn>
                <a:cxn ang="0">
                  <a:pos x="2672" y="2103"/>
                </a:cxn>
                <a:cxn ang="0">
                  <a:pos x="2770" y="2138"/>
                </a:cxn>
                <a:cxn ang="0">
                  <a:pos x="2929" y="1756"/>
                </a:cxn>
                <a:cxn ang="0">
                  <a:pos x="3053" y="1476"/>
                </a:cxn>
                <a:cxn ang="0">
                  <a:pos x="3183" y="1273"/>
                </a:cxn>
                <a:cxn ang="0">
                  <a:pos x="2391" y="1499"/>
                </a:cxn>
                <a:cxn ang="0">
                  <a:pos x="3796" y="346"/>
                </a:cxn>
                <a:cxn ang="0">
                  <a:pos x="3490" y="275"/>
                </a:cxn>
                <a:cxn ang="0">
                  <a:pos x="3160" y="303"/>
                </a:cxn>
                <a:cxn ang="0">
                  <a:pos x="2900" y="448"/>
                </a:cxn>
                <a:cxn ang="0">
                  <a:pos x="2775" y="644"/>
                </a:cxn>
                <a:cxn ang="0">
                  <a:pos x="2893" y="782"/>
                </a:cxn>
                <a:cxn ang="0">
                  <a:pos x="2910" y="692"/>
                </a:cxn>
                <a:cxn ang="0">
                  <a:pos x="3180" y="626"/>
                </a:cxn>
                <a:cxn ang="0">
                  <a:pos x="3719" y="588"/>
                </a:cxn>
                <a:cxn ang="0">
                  <a:pos x="4055" y="296"/>
                </a:cxn>
                <a:cxn ang="0">
                  <a:pos x="3967" y="371"/>
                </a:cxn>
                <a:cxn ang="0">
                  <a:pos x="514" y="2073"/>
                </a:cxn>
                <a:cxn ang="0">
                  <a:pos x="965" y="2330"/>
                </a:cxn>
                <a:cxn ang="0">
                  <a:pos x="725" y="2263"/>
                </a:cxn>
                <a:cxn ang="0">
                  <a:pos x="547" y="2353"/>
                </a:cxn>
                <a:cxn ang="0">
                  <a:pos x="544" y="2418"/>
                </a:cxn>
                <a:cxn ang="0">
                  <a:pos x="634" y="2510"/>
                </a:cxn>
                <a:cxn ang="0">
                  <a:pos x="727" y="2484"/>
                </a:cxn>
                <a:cxn ang="0">
                  <a:pos x="631" y="2703"/>
                </a:cxn>
                <a:cxn ang="0">
                  <a:pos x="700" y="2742"/>
                </a:cxn>
                <a:cxn ang="0">
                  <a:pos x="801" y="2816"/>
                </a:cxn>
                <a:cxn ang="0">
                  <a:pos x="1007" y="2480"/>
                </a:cxn>
                <a:cxn ang="0">
                  <a:pos x="601" y="2610"/>
                </a:cxn>
                <a:cxn ang="0">
                  <a:pos x="746" y="2983"/>
                </a:cxn>
                <a:cxn ang="0">
                  <a:pos x="69" y="3748"/>
                </a:cxn>
                <a:cxn ang="0">
                  <a:pos x="72" y="3781"/>
                </a:cxn>
                <a:cxn ang="0">
                  <a:pos x="216" y="3594"/>
                </a:cxn>
                <a:cxn ang="0">
                  <a:pos x="404" y="3431"/>
                </a:cxn>
                <a:cxn ang="0">
                  <a:pos x="1491" y="2222"/>
                </a:cxn>
                <a:cxn ang="0">
                  <a:pos x="1213" y="2260"/>
                </a:cxn>
                <a:cxn ang="0">
                  <a:pos x="1120" y="2434"/>
                </a:cxn>
                <a:cxn ang="0">
                  <a:pos x="1242" y="2474"/>
                </a:cxn>
                <a:cxn ang="0">
                  <a:pos x="1634" y="2192"/>
                </a:cxn>
              </a:cxnLst>
              <a:rect l="0" t="0" r="r" b="b"/>
              <a:pathLst>
                <a:path w="4114" h="3862">
                  <a:moveTo>
                    <a:pt x="3185" y="1243"/>
                  </a:moveTo>
                  <a:lnTo>
                    <a:pt x="3185" y="1243"/>
                  </a:lnTo>
                  <a:lnTo>
                    <a:pt x="3177" y="1252"/>
                  </a:lnTo>
                  <a:lnTo>
                    <a:pt x="3173" y="1253"/>
                  </a:lnTo>
                  <a:lnTo>
                    <a:pt x="3172" y="1255"/>
                  </a:lnTo>
                  <a:lnTo>
                    <a:pt x="3170" y="1253"/>
                  </a:lnTo>
                  <a:lnTo>
                    <a:pt x="3170" y="1253"/>
                  </a:lnTo>
                  <a:lnTo>
                    <a:pt x="3170" y="1250"/>
                  </a:lnTo>
                  <a:lnTo>
                    <a:pt x="3172" y="1247"/>
                  </a:lnTo>
                  <a:lnTo>
                    <a:pt x="3175" y="1242"/>
                  </a:lnTo>
                  <a:lnTo>
                    <a:pt x="3175" y="1242"/>
                  </a:lnTo>
                  <a:lnTo>
                    <a:pt x="3180" y="1225"/>
                  </a:lnTo>
                  <a:lnTo>
                    <a:pt x="3180" y="1225"/>
                  </a:lnTo>
                  <a:lnTo>
                    <a:pt x="3181" y="1217"/>
                  </a:lnTo>
                  <a:lnTo>
                    <a:pt x="3180" y="1207"/>
                  </a:lnTo>
                  <a:lnTo>
                    <a:pt x="3175" y="1191"/>
                  </a:lnTo>
                  <a:lnTo>
                    <a:pt x="3175" y="1191"/>
                  </a:lnTo>
                  <a:lnTo>
                    <a:pt x="3173" y="1179"/>
                  </a:lnTo>
                  <a:lnTo>
                    <a:pt x="3172" y="1166"/>
                  </a:lnTo>
                  <a:lnTo>
                    <a:pt x="3172" y="1166"/>
                  </a:lnTo>
                  <a:lnTo>
                    <a:pt x="3168" y="1166"/>
                  </a:lnTo>
                  <a:lnTo>
                    <a:pt x="3165" y="1166"/>
                  </a:lnTo>
                  <a:lnTo>
                    <a:pt x="3160" y="1161"/>
                  </a:lnTo>
                  <a:lnTo>
                    <a:pt x="3160" y="1161"/>
                  </a:lnTo>
                  <a:lnTo>
                    <a:pt x="3157" y="1158"/>
                  </a:lnTo>
                  <a:lnTo>
                    <a:pt x="3155" y="1153"/>
                  </a:lnTo>
                  <a:lnTo>
                    <a:pt x="3157" y="1148"/>
                  </a:lnTo>
                  <a:lnTo>
                    <a:pt x="3158" y="1143"/>
                  </a:lnTo>
                  <a:lnTo>
                    <a:pt x="3158" y="1143"/>
                  </a:lnTo>
                  <a:lnTo>
                    <a:pt x="3160" y="1140"/>
                  </a:lnTo>
                  <a:lnTo>
                    <a:pt x="3158" y="1136"/>
                  </a:lnTo>
                  <a:lnTo>
                    <a:pt x="3153" y="1133"/>
                  </a:lnTo>
                  <a:lnTo>
                    <a:pt x="3153" y="1133"/>
                  </a:lnTo>
                  <a:lnTo>
                    <a:pt x="3150" y="1130"/>
                  </a:lnTo>
                  <a:lnTo>
                    <a:pt x="3150" y="1126"/>
                  </a:lnTo>
                  <a:lnTo>
                    <a:pt x="3155" y="1123"/>
                  </a:lnTo>
                  <a:lnTo>
                    <a:pt x="3155" y="1123"/>
                  </a:lnTo>
                  <a:lnTo>
                    <a:pt x="3155" y="1120"/>
                  </a:lnTo>
                  <a:lnTo>
                    <a:pt x="3155" y="1115"/>
                  </a:lnTo>
                  <a:lnTo>
                    <a:pt x="3152" y="1107"/>
                  </a:lnTo>
                  <a:lnTo>
                    <a:pt x="3152" y="1107"/>
                  </a:lnTo>
                  <a:lnTo>
                    <a:pt x="3149" y="1094"/>
                  </a:lnTo>
                  <a:lnTo>
                    <a:pt x="3142" y="1082"/>
                  </a:lnTo>
                  <a:lnTo>
                    <a:pt x="3142" y="1082"/>
                  </a:lnTo>
                  <a:lnTo>
                    <a:pt x="3132" y="1070"/>
                  </a:lnTo>
                  <a:lnTo>
                    <a:pt x="3122" y="1059"/>
                  </a:lnTo>
                  <a:lnTo>
                    <a:pt x="3122" y="1059"/>
                  </a:lnTo>
                  <a:lnTo>
                    <a:pt x="3116" y="1051"/>
                  </a:lnTo>
                  <a:lnTo>
                    <a:pt x="3111" y="1047"/>
                  </a:lnTo>
                  <a:lnTo>
                    <a:pt x="3107" y="1046"/>
                  </a:lnTo>
                  <a:lnTo>
                    <a:pt x="3107" y="1046"/>
                  </a:lnTo>
                  <a:lnTo>
                    <a:pt x="3099" y="1049"/>
                  </a:lnTo>
                  <a:lnTo>
                    <a:pt x="3097" y="1047"/>
                  </a:lnTo>
                  <a:lnTo>
                    <a:pt x="3094" y="1044"/>
                  </a:lnTo>
                  <a:lnTo>
                    <a:pt x="3094" y="1044"/>
                  </a:lnTo>
                  <a:lnTo>
                    <a:pt x="3091" y="1041"/>
                  </a:lnTo>
                  <a:lnTo>
                    <a:pt x="3091" y="1041"/>
                  </a:lnTo>
                  <a:lnTo>
                    <a:pt x="3088" y="1031"/>
                  </a:lnTo>
                  <a:lnTo>
                    <a:pt x="3084" y="1021"/>
                  </a:lnTo>
                  <a:lnTo>
                    <a:pt x="3084" y="1021"/>
                  </a:lnTo>
                  <a:lnTo>
                    <a:pt x="3081" y="1001"/>
                  </a:lnTo>
                  <a:lnTo>
                    <a:pt x="3078" y="980"/>
                  </a:lnTo>
                  <a:lnTo>
                    <a:pt x="3078" y="959"/>
                  </a:lnTo>
                  <a:lnTo>
                    <a:pt x="3079" y="937"/>
                  </a:lnTo>
                  <a:lnTo>
                    <a:pt x="3079" y="937"/>
                  </a:lnTo>
                  <a:lnTo>
                    <a:pt x="3081" y="921"/>
                  </a:lnTo>
                  <a:lnTo>
                    <a:pt x="3081" y="912"/>
                  </a:lnTo>
                  <a:lnTo>
                    <a:pt x="3084" y="906"/>
                  </a:lnTo>
                  <a:lnTo>
                    <a:pt x="3084" y="906"/>
                  </a:lnTo>
                  <a:lnTo>
                    <a:pt x="3089" y="891"/>
                  </a:lnTo>
                  <a:lnTo>
                    <a:pt x="3096" y="876"/>
                  </a:lnTo>
                  <a:lnTo>
                    <a:pt x="3096" y="876"/>
                  </a:lnTo>
                  <a:lnTo>
                    <a:pt x="3099" y="870"/>
                  </a:lnTo>
                  <a:lnTo>
                    <a:pt x="3101" y="866"/>
                  </a:lnTo>
                  <a:lnTo>
                    <a:pt x="3101" y="863"/>
                  </a:lnTo>
                  <a:lnTo>
                    <a:pt x="3101" y="863"/>
                  </a:lnTo>
                  <a:lnTo>
                    <a:pt x="3097" y="863"/>
                  </a:lnTo>
                  <a:lnTo>
                    <a:pt x="3096" y="863"/>
                  </a:lnTo>
                  <a:lnTo>
                    <a:pt x="3089" y="865"/>
                  </a:lnTo>
                  <a:lnTo>
                    <a:pt x="3078" y="870"/>
                  </a:lnTo>
                  <a:lnTo>
                    <a:pt x="3078" y="870"/>
                  </a:lnTo>
                  <a:lnTo>
                    <a:pt x="3071" y="871"/>
                  </a:lnTo>
                  <a:lnTo>
                    <a:pt x="3064" y="870"/>
                  </a:lnTo>
                  <a:lnTo>
                    <a:pt x="3053" y="865"/>
                  </a:lnTo>
                  <a:lnTo>
                    <a:pt x="3041" y="858"/>
                  </a:lnTo>
                  <a:lnTo>
                    <a:pt x="3032" y="850"/>
                  </a:lnTo>
                  <a:lnTo>
                    <a:pt x="3032" y="850"/>
                  </a:lnTo>
                  <a:lnTo>
                    <a:pt x="3020" y="845"/>
                  </a:lnTo>
                  <a:lnTo>
                    <a:pt x="3010" y="838"/>
                  </a:lnTo>
                  <a:lnTo>
                    <a:pt x="3010" y="838"/>
                  </a:lnTo>
                  <a:lnTo>
                    <a:pt x="3000" y="832"/>
                  </a:lnTo>
                  <a:lnTo>
                    <a:pt x="2997" y="828"/>
                  </a:lnTo>
                  <a:lnTo>
                    <a:pt x="2990" y="827"/>
                  </a:lnTo>
                  <a:lnTo>
                    <a:pt x="2990" y="827"/>
                  </a:lnTo>
                  <a:lnTo>
                    <a:pt x="2990" y="827"/>
                  </a:lnTo>
                  <a:lnTo>
                    <a:pt x="2989" y="827"/>
                  </a:lnTo>
                  <a:lnTo>
                    <a:pt x="2987" y="832"/>
                  </a:lnTo>
                  <a:lnTo>
                    <a:pt x="2985" y="838"/>
                  </a:lnTo>
                  <a:lnTo>
                    <a:pt x="2985" y="838"/>
                  </a:lnTo>
                  <a:lnTo>
                    <a:pt x="2977" y="855"/>
                  </a:lnTo>
                  <a:lnTo>
                    <a:pt x="2977" y="855"/>
                  </a:lnTo>
                  <a:lnTo>
                    <a:pt x="2964" y="875"/>
                  </a:lnTo>
                  <a:lnTo>
                    <a:pt x="2959" y="886"/>
                  </a:lnTo>
                  <a:lnTo>
                    <a:pt x="2954" y="896"/>
                  </a:lnTo>
                  <a:lnTo>
                    <a:pt x="2954" y="896"/>
                  </a:lnTo>
                  <a:lnTo>
                    <a:pt x="2954" y="904"/>
                  </a:lnTo>
                  <a:lnTo>
                    <a:pt x="2954" y="909"/>
                  </a:lnTo>
                  <a:lnTo>
                    <a:pt x="2956" y="911"/>
                  </a:lnTo>
                  <a:lnTo>
                    <a:pt x="2956" y="911"/>
                  </a:lnTo>
                  <a:lnTo>
                    <a:pt x="2961" y="911"/>
                  </a:lnTo>
                  <a:lnTo>
                    <a:pt x="2964" y="911"/>
                  </a:lnTo>
                  <a:lnTo>
                    <a:pt x="2972" y="906"/>
                  </a:lnTo>
                  <a:lnTo>
                    <a:pt x="2972" y="906"/>
                  </a:lnTo>
                  <a:lnTo>
                    <a:pt x="2980" y="903"/>
                  </a:lnTo>
                  <a:lnTo>
                    <a:pt x="2989" y="899"/>
                  </a:lnTo>
                  <a:lnTo>
                    <a:pt x="2989" y="899"/>
                  </a:lnTo>
                  <a:lnTo>
                    <a:pt x="2997" y="899"/>
                  </a:lnTo>
                  <a:lnTo>
                    <a:pt x="3004" y="901"/>
                  </a:lnTo>
                  <a:lnTo>
                    <a:pt x="3004" y="901"/>
                  </a:lnTo>
                  <a:lnTo>
                    <a:pt x="3010" y="903"/>
                  </a:lnTo>
                  <a:lnTo>
                    <a:pt x="3017" y="903"/>
                  </a:lnTo>
                  <a:lnTo>
                    <a:pt x="3017" y="903"/>
                  </a:lnTo>
                  <a:lnTo>
                    <a:pt x="3023" y="901"/>
                  </a:lnTo>
                  <a:lnTo>
                    <a:pt x="3028" y="898"/>
                  </a:lnTo>
                  <a:lnTo>
                    <a:pt x="3036" y="889"/>
                  </a:lnTo>
                  <a:lnTo>
                    <a:pt x="3036" y="889"/>
                  </a:lnTo>
                  <a:lnTo>
                    <a:pt x="3040" y="886"/>
                  </a:lnTo>
                  <a:lnTo>
                    <a:pt x="3045" y="884"/>
                  </a:lnTo>
                  <a:lnTo>
                    <a:pt x="3050" y="886"/>
                  </a:lnTo>
                  <a:lnTo>
                    <a:pt x="3053" y="891"/>
                  </a:lnTo>
                  <a:lnTo>
                    <a:pt x="3053" y="891"/>
                  </a:lnTo>
                  <a:lnTo>
                    <a:pt x="3056" y="896"/>
                  </a:lnTo>
                  <a:lnTo>
                    <a:pt x="3056" y="901"/>
                  </a:lnTo>
                  <a:lnTo>
                    <a:pt x="3056" y="907"/>
                  </a:lnTo>
                  <a:lnTo>
                    <a:pt x="3056" y="914"/>
                  </a:lnTo>
                  <a:lnTo>
                    <a:pt x="3053" y="926"/>
                  </a:lnTo>
                  <a:lnTo>
                    <a:pt x="3048" y="937"/>
                  </a:lnTo>
                  <a:lnTo>
                    <a:pt x="3048" y="937"/>
                  </a:lnTo>
                  <a:lnTo>
                    <a:pt x="3043" y="947"/>
                  </a:lnTo>
                  <a:lnTo>
                    <a:pt x="3036" y="959"/>
                  </a:lnTo>
                  <a:lnTo>
                    <a:pt x="3032" y="963"/>
                  </a:lnTo>
                  <a:lnTo>
                    <a:pt x="3027" y="967"/>
                  </a:lnTo>
                  <a:lnTo>
                    <a:pt x="3022" y="968"/>
                  </a:lnTo>
                  <a:lnTo>
                    <a:pt x="3017" y="968"/>
                  </a:lnTo>
                  <a:lnTo>
                    <a:pt x="3017" y="968"/>
                  </a:lnTo>
                  <a:lnTo>
                    <a:pt x="3007" y="962"/>
                  </a:lnTo>
                  <a:lnTo>
                    <a:pt x="2999" y="954"/>
                  </a:lnTo>
                  <a:lnTo>
                    <a:pt x="2990" y="945"/>
                  </a:lnTo>
                  <a:lnTo>
                    <a:pt x="2980" y="939"/>
                  </a:lnTo>
                  <a:lnTo>
                    <a:pt x="2980" y="939"/>
                  </a:lnTo>
                  <a:lnTo>
                    <a:pt x="2976" y="937"/>
                  </a:lnTo>
                  <a:lnTo>
                    <a:pt x="2971" y="939"/>
                  </a:lnTo>
                  <a:lnTo>
                    <a:pt x="2967" y="942"/>
                  </a:lnTo>
                  <a:lnTo>
                    <a:pt x="2966" y="947"/>
                  </a:lnTo>
                  <a:lnTo>
                    <a:pt x="2966" y="947"/>
                  </a:lnTo>
                  <a:lnTo>
                    <a:pt x="2967" y="950"/>
                  </a:lnTo>
                  <a:lnTo>
                    <a:pt x="2969" y="954"/>
                  </a:lnTo>
                  <a:lnTo>
                    <a:pt x="2969" y="954"/>
                  </a:lnTo>
                  <a:lnTo>
                    <a:pt x="2969" y="957"/>
                  </a:lnTo>
                  <a:lnTo>
                    <a:pt x="2967" y="962"/>
                  </a:lnTo>
                  <a:lnTo>
                    <a:pt x="2967" y="962"/>
                  </a:lnTo>
                  <a:lnTo>
                    <a:pt x="2964" y="965"/>
                  </a:lnTo>
                  <a:lnTo>
                    <a:pt x="2959" y="968"/>
                  </a:lnTo>
                  <a:lnTo>
                    <a:pt x="2954" y="972"/>
                  </a:lnTo>
                  <a:lnTo>
                    <a:pt x="2949" y="973"/>
                  </a:lnTo>
                  <a:lnTo>
                    <a:pt x="2949" y="973"/>
                  </a:lnTo>
                  <a:lnTo>
                    <a:pt x="2944" y="972"/>
                  </a:lnTo>
                  <a:lnTo>
                    <a:pt x="2943" y="970"/>
                  </a:lnTo>
                  <a:lnTo>
                    <a:pt x="2938" y="963"/>
                  </a:lnTo>
                  <a:lnTo>
                    <a:pt x="2938" y="963"/>
                  </a:lnTo>
                  <a:lnTo>
                    <a:pt x="2929" y="945"/>
                  </a:lnTo>
                  <a:lnTo>
                    <a:pt x="2924" y="929"/>
                  </a:lnTo>
                  <a:lnTo>
                    <a:pt x="2924" y="929"/>
                  </a:lnTo>
                  <a:lnTo>
                    <a:pt x="2923" y="919"/>
                  </a:lnTo>
                  <a:lnTo>
                    <a:pt x="2924" y="911"/>
                  </a:lnTo>
                  <a:lnTo>
                    <a:pt x="2924" y="911"/>
                  </a:lnTo>
                  <a:lnTo>
                    <a:pt x="2929" y="899"/>
                  </a:lnTo>
                  <a:lnTo>
                    <a:pt x="2929" y="894"/>
                  </a:lnTo>
                  <a:lnTo>
                    <a:pt x="2929" y="891"/>
                  </a:lnTo>
                  <a:lnTo>
                    <a:pt x="2926" y="889"/>
                  </a:lnTo>
                  <a:lnTo>
                    <a:pt x="2926" y="889"/>
                  </a:lnTo>
                  <a:lnTo>
                    <a:pt x="2916" y="886"/>
                  </a:lnTo>
                  <a:lnTo>
                    <a:pt x="2911" y="886"/>
                  </a:lnTo>
                  <a:lnTo>
                    <a:pt x="2906" y="886"/>
                  </a:lnTo>
                  <a:lnTo>
                    <a:pt x="2906" y="886"/>
                  </a:lnTo>
                  <a:lnTo>
                    <a:pt x="2901" y="888"/>
                  </a:lnTo>
                  <a:lnTo>
                    <a:pt x="2896" y="889"/>
                  </a:lnTo>
                  <a:lnTo>
                    <a:pt x="2893" y="893"/>
                  </a:lnTo>
                  <a:lnTo>
                    <a:pt x="2888" y="893"/>
                  </a:lnTo>
                  <a:lnTo>
                    <a:pt x="2888" y="893"/>
                  </a:lnTo>
                  <a:lnTo>
                    <a:pt x="2885" y="891"/>
                  </a:lnTo>
                  <a:lnTo>
                    <a:pt x="2880" y="884"/>
                  </a:lnTo>
                  <a:lnTo>
                    <a:pt x="2880" y="884"/>
                  </a:lnTo>
                  <a:lnTo>
                    <a:pt x="2873" y="876"/>
                  </a:lnTo>
                  <a:lnTo>
                    <a:pt x="2870" y="876"/>
                  </a:lnTo>
                  <a:lnTo>
                    <a:pt x="2868" y="878"/>
                  </a:lnTo>
                  <a:lnTo>
                    <a:pt x="2868" y="878"/>
                  </a:lnTo>
                  <a:lnTo>
                    <a:pt x="2867" y="886"/>
                  </a:lnTo>
                  <a:lnTo>
                    <a:pt x="2867" y="893"/>
                  </a:lnTo>
                  <a:lnTo>
                    <a:pt x="2867" y="893"/>
                  </a:lnTo>
                  <a:lnTo>
                    <a:pt x="2863" y="911"/>
                  </a:lnTo>
                  <a:lnTo>
                    <a:pt x="2863" y="911"/>
                  </a:lnTo>
                  <a:lnTo>
                    <a:pt x="2862" y="916"/>
                  </a:lnTo>
                  <a:lnTo>
                    <a:pt x="2862" y="917"/>
                  </a:lnTo>
                  <a:lnTo>
                    <a:pt x="2863" y="919"/>
                  </a:lnTo>
                  <a:lnTo>
                    <a:pt x="2863" y="919"/>
                  </a:lnTo>
                  <a:lnTo>
                    <a:pt x="2872" y="929"/>
                  </a:lnTo>
                  <a:lnTo>
                    <a:pt x="2872" y="929"/>
                  </a:lnTo>
                  <a:lnTo>
                    <a:pt x="2865" y="931"/>
                  </a:lnTo>
                  <a:lnTo>
                    <a:pt x="2862" y="932"/>
                  </a:lnTo>
                  <a:lnTo>
                    <a:pt x="2860" y="934"/>
                  </a:lnTo>
                  <a:lnTo>
                    <a:pt x="2860" y="934"/>
                  </a:lnTo>
                  <a:lnTo>
                    <a:pt x="2850" y="955"/>
                  </a:lnTo>
                  <a:lnTo>
                    <a:pt x="2850" y="955"/>
                  </a:lnTo>
                  <a:lnTo>
                    <a:pt x="2845" y="965"/>
                  </a:lnTo>
                  <a:lnTo>
                    <a:pt x="2842" y="970"/>
                  </a:lnTo>
                  <a:lnTo>
                    <a:pt x="2839" y="973"/>
                  </a:lnTo>
                  <a:lnTo>
                    <a:pt x="2839" y="973"/>
                  </a:lnTo>
                  <a:lnTo>
                    <a:pt x="2832" y="978"/>
                  </a:lnTo>
                  <a:lnTo>
                    <a:pt x="2826" y="980"/>
                  </a:lnTo>
                  <a:lnTo>
                    <a:pt x="2817" y="982"/>
                  </a:lnTo>
                  <a:lnTo>
                    <a:pt x="2811" y="980"/>
                  </a:lnTo>
                  <a:lnTo>
                    <a:pt x="2811" y="980"/>
                  </a:lnTo>
                  <a:lnTo>
                    <a:pt x="2803" y="977"/>
                  </a:lnTo>
                  <a:lnTo>
                    <a:pt x="2799" y="975"/>
                  </a:lnTo>
                  <a:lnTo>
                    <a:pt x="2796" y="977"/>
                  </a:lnTo>
                  <a:lnTo>
                    <a:pt x="2796" y="977"/>
                  </a:lnTo>
                  <a:lnTo>
                    <a:pt x="2786" y="983"/>
                  </a:lnTo>
                  <a:lnTo>
                    <a:pt x="2786" y="983"/>
                  </a:lnTo>
                  <a:lnTo>
                    <a:pt x="2770" y="998"/>
                  </a:lnTo>
                  <a:lnTo>
                    <a:pt x="2770" y="998"/>
                  </a:lnTo>
                  <a:lnTo>
                    <a:pt x="2766" y="1000"/>
                  </a:lnTo>
                  <a:lnTo>
                    <a:pt x="2761" y="1001"/>
                  </a:lnTo>
                  <a:lnTo>
                    <a:pt x="2758" y="1001"/>
                  </a:lnTo>
                  <a:lnTo>
                    <a:pt x="2758" y="1005"/>
                  </a:lnTo>
                  <a:lnTo>
                    <a:pt x="2758" y="1005"/>
                  </a:lnTo>
                  <a:lnTo>
                    <a:pt x="2758" y="1010"/>
                  </a:lnTo>
                  <a:lnTo>
                    <a:pt x="2758" y="1014"/>
                  </a:lnTo>
                  <a:lnTo>
                    <a:pt x="2758" y="1014"/>
                  </a:lnTo>
                  <a:lnTo>
                    <a:pt x="2761" y="1016"/>
                  </a:lnTo>
                  <a:lnTo>
                    <a:pt x="2765" y="1014"/>
                  </a:lnTo>
                  <a:lnTo>
                    <a:pt x="2770" y="1011"/>
                  </a:lnTo>
                  <a:lnTo>
                    <a:pt x="2770" y="1011"/>
                  </a:lnTo>
                  <a:lnTo>
                    <a:pt x="2773" y="1029"/>
                  </a:lnTo>
                  <a:lnTo>
                    <a:pt x="2775" y="1047"/>
                  </a:lnTo>
                  <a:lnTo>
                    <a:pt x="2775" y="1047"/>
                  </a:lnTo>
                  <a:lnTo>
                    <a:pt x="2778" y="1052"/>
                  </a:lnTo>
                  <a:lnTo>
                    <a:pt x="2779" y="1056"/>
                  </a:lnTo>
                  <a:lnTo>
                    <a:pt x="2784" y="1064"/>
                  </a:lnTo>
                  <a:lnTo>
                    <a:pt x="2784" y="1064"/>
                  </a:lnTo>
                  <a:lnTo>
                    <a:pt x="2784" y="1070"/>
                  </a:lnTo>
                  <a:lnTo>
                    <a:pt x="2783" y="1075"/>
                  </a:lnTo>
                  <a:lnTo>
                    <a:pt x="2783" y="1075"/>
                  </a:lnTo>
                  <a:lnTo>
                    <a:pt x="2776" y="1095"/>
                  </a:lnTo>
                  <a:lnTo>
                    <a:pt x="2768" y="1113"/>
                  </a:lnTo>
                  <a:lnTo>
                    <a:pt x="2768" y="1113"/>
                  </a:lnTo>
                  <a:lnTo>
                    <a:pt x="2761" y="1122"/>
                  </a:lnTo>
                  <a:lnTo>
                    <a:pt x="2755" y="1130"/>
                  </a:lnTo>
                  <a:lnTo>
                    <a:pt x="2745" y="1135"/>
                  </a:lnTo>
                  <a:lnTo>
                    <a:pt x="2735" y="1138"/>
                  </a:lnTo>
                  <a:lnTo>
                    <a:pt x="2735" y="1138"/>
                  </a:lnTo>
                  <a:lnTo>
                    <a:pt x="2730" y="1140"/>
                  </a:lnTo>
                  <a:lnTo>
                    <a:pt x="2725" y="1140"/>
                  </a:lnTo>
                  <a:lnTo>
                    <a:pt x="2725" y="1140"/>
                  </a:lnTo>
                  <a:lnTo>
                    <a:pt x="2723" y="1138"/>
                  </a:lnTo>
                  <a:lnTo>
                    <a:pt x="2720" y="1138"/>
                  </a:lnTo>
                  <a:lnTo>
                    <a:pt x="2720" y="1138"/>
                  </a:lnTo>
                  <a:lnTo>
                    <a:pt x="2717" y="1140"/>
                  </a:lnTo>
                  <a:lnTo>
                    <a:pt x="2717" y="1143"/>
                  </a:lnTo>
                  <a:lnTo>
                    <a:pt x="2717" y="1151"/>
                  </a:lnTo>
                  <a:lnTo>
                    <a:pt x="2717" y="1151"/>
                  </a:lnTo>
                  <a:lnTo>
                    <a:pt x="2719" y="1154"/>
                  </a:lnTo>
                  <a:lnTo>
                    <a:pt x="2722" y="1158"/>
                  </a:lnTo>
                  <a:lnTo>
                    <a:pt x="2725" y="1159"/>
                  </a:lnTo>
                  <a:lnTo>
                    <a:pt x="2730" y="1159"/>
                  </a:lnTo>
                  <a:lnTo>
                    <a:pt x="2738" y="1159"/>
                  </a:lnTo>
                  <a:lnTo>
                    <a:pt x="2747" y="1156"/>
                  </a:lnTo>
                  <a:lnTo>
                    <a:pt x="2747" y="1156"/>
                  </a:lnTo>
                  <a:lnTo>
                    <a:pt x="2760" y="1151"/>
                  </a:lnTo>
                  <a:lnTo>
                    <a:pt x="2760" y="1151"/>
                  </a:lnTo>
                  <a:lnTo>
                    <a:pt x="2761" y="1151"/>
                  </a:lnTo>
                  <a:lnTo>
                    <a:pt x="2763" y="1153"/>
                  </a:lnTo>
                  <a:lnTo>
                    <a:pt x="2765" y="1158"/>
                  </a:lnTo>
                  <a:lnTo>
                    <a:pt x="2765" y="1158"/>
                  </a:lnTo>
                  <a:lnTo>
                    <a:pt x="2771" y="1166"/>
                  </a:lnTo>
                  <a:lnTo>
                    <a:pt x="2776" y="1174"/>
                  </a:lnTo>
                  <a:lnTo>
                    <a:pt x="2779" y="1184"/>
                  </a:lnTo>
                  <a:lnTo>
                    <a:pt x="2781" y="1196"/>
                  </a:lnTo>
                  <a:lnTo>
                    <a:pt x="2781" y="1196"/>
                  </a:lnTo>
                  <a:lnTo>
                    <a:pt x="2781" y="1217"/>
                  </a:lnTo>
                  <a:lnTo>
                    <a:pt x="2781" y="1229"/>
                  </a:lnTo>
                  <a:lnTo>
                    <a:pt x="2779" y="1240"/>
                  </a:lnTo>
                  <a:lnTo>
                    <a:pt x="2779" y="1240"/>
                  </a:lnTo>
                  <a:lnTo>
                    <a:pt x="2776" y="1250"/>
                  </a:lnTo>
                  <a:lnTo>
                    <a:pt x="2771" y="1258"/>
                  </a:lnTo>
                  <a:lnTo>
                    <a:pt x="2760" y="1275"/>
                  </a:lnTo>
                  <a:lnTo>
                    <a:pt x="2760" y="1275"/>
                  </a:lnTo>
                  <a:lnTo>
                    <a:pt x="2753" y="1281"/>
                  </a:lnTo>
                  <a:lnTo>
                    <a:pt x="2745" y="1288"/>
                  </a:lnTo>
                  <a:lnTo>
                    <a:pt x="2745" y="1288"/>
                  </a:lnTo>
                  <a:lnTo>
                    <a:pt x="2740" y="1298"/>
                  </a:lnTo>
                  <a:lnTo>
                    <a:pt x="2738" y="1303"/>
                  </a:lnTo>
                  <a:lnTo>
                    <a:pt x="2738" y="1308"/>
                  </a:lnTo>
                  <a:lnTo>
                    <a:pt x="2738" y="1308"/>
                  </a:lnTo>
                  <a:lnTo>
                    <a:pt x="2738" y="1316"/>
                  </a:lnTo>
                  <a:lnTo>
                    <a:pt x="2735" y="1324"/>
                  </a:lnTo>
                  <a:lnTo>
                    <a:pt x="2728" y="1339"/>
                  </a:lnTo>
                  <a:lnTo>
                    <a:pt x="2728" y="1339"/>
                  </a:lnTo>
                  <a:lnTo>
                    <a:pt x="2712" y="1372"/>
                  </a:lnTo>
                  <a:lnTo>
                    <a:pt x="2712" y="1372"/>
                  </a:lnTo>
                  <a:lnTo>
                    <a:pt x="2707" y="1382"/>
                  </a:lnTo>
                  <a:lnTo>
                    <a:pt x="2705" y="1387"/>
                  </a:lnTo>
                  <a:lnTo>
                    <a:pt x="2700" y="1390"/>
                  </a:lnTo>
                  <a:lnTo>
                    <a:pt x="2700" y="1390"/>
                  </a:lnTo>
                  <a:lnTo>
                    <a:pt x="2689" y="1398"/>
                  </a:lnTo>
                  <a:lnTo>
                    <a:pt x="2689" y="1398"/>
                  </a:lnTo>
                  <a:lnTo>
                    <a:pt x="2677" y="1406"/>
                  </a:lnTo>
                  <a:lnTo>
                    <a:pt x="2669" y="1416"/>
                  </a:lnTo>
                  <a:lnTo>
                    <a:pt x="2659" y="1426"/>
                  </a:lnTo>
                  <a:lnTo>
                    <a:pt x="2653" y="1438"/>
                  </a:lnTo>
                  <a:lnTo>
                    <a:pt x="2653" y="1438"/>
                  </a:lnTo>
                  <a:lnTo>
                    <a:pt x="2641" y="1454"/>
                  </a:lnTo>
                  <a:lnTo>
                    <a:pt x="2638" y="1464"/>
                  </a:lnTo>
                  <a:lnTo>
                    <a:pt x="2634" y="1474"/>
                  </a:lnTo>
                  <a:lnTo>
                    <a:pt x="2634" y="1474"/>
                  </a:lnTo>
                  <a:lnTo>
                    <a:pt x="2631" y="1492"/>
                  </a:lnTo>
                  <a:lnTo>
                    <a:pt x="2630" y="1502"/>
                  </a:lnTo>
                  <a:lnTo>
                    <a:pt x="2626" y="1510"/>
                  </a:lnTo>
                  <a:lnTo>
                    <a:pt x="2626" y="1510"/>
                  </a:lnTo>
                  <a:lnTo>
                    <a:pt x="2620" y="1520"/>
                  </a:lnTo>
                  <a:lnTo>
                    <a:pt x="2611" y="1528"/>
                  </a:lnTo>
                  <a:lnTo>
                    <a:pt x="2593" y="1543"/>
                  </a:lnTo>
                  <a:lnTo>
                    <a:pt x="2593" y="1543"/>
                  </a:lnTo>
                  <a:lnTo>
                    <a:pt x="2587" y="1548"/>
                  </a:lnTo>
                  <a:lnTo>
                    <a:pt x="2578" y="1551"/>
                  </a:lnTo>
                  <a:lnTo>
                    <a:pt x="2578" y="1551"/>
                  </a:lnTo>
                  <a:lnTo>
                    <a:pt x="2569" y="1551"/>
                  </a:lnTo>
                  <a:lnTo>
                    <a:pt x="2569" y="1551"/>
                  </a:lnTo>
                  <a:lnTo>
                    <a:pt x="2562" y="1551"/>
                  </a:lnTo>
                  <a:lnTo>
                    <a:pt x="2562" y="1551"/>
                  </a:lnTo>
                  <a:lnTo>
                    <a:pt x="2549" y="1555"/>
                  </a:lnTo>
                  <a:lnTo>
                    <a:pt x="2536" y="1560"/>
                  </a:lnTo>
                  <a:lnTo>
                    <a:pt x="2509" y="1570"/>
                  </a:lnTo>
                  <a:lnTo>
                    <a:pt x="2509" y="1570"/>
                  </a:lnTo>
                  <a:lnTo>
                    <a:pt x="2499" y="1573"/>
                  </a:lnTo>
                  <a:lnTo>
                    <a:pt x="2496" y="1576"/>
                  </a:lnTo>
                  <a:lnTo>
                    <a:pt x="2493" y="1579"/>
                  </a:lnTo>
                  <a:lnTo>
                    <a:pt x="2493" y="1579"/>
                  </a:lnTo>
                  <a:lnTo>
                    <a:pt x="2489" y="1586"/>
                  </a:lnTo>
                  <a:lnTo>
                    <a:pt x="2486" y="1593"/>
                  </a:lnTo>
                  <a:lnTo>
                    <a:pt x="2486" y="1593"/>
                  </a:lnTo>
                  <a:lnTo>
                    <a:pt x="2478" y="1611"/>
                  </a:lnTo>
                  <a:lnTo>
                    <a:pt x="2468" y="1629"/>
                  </a:lnTo>
                  <a:lnTo>
                    <a:pt x="2468" y="1629"/>
                  </a:lnTo>
                  <a:lnTo>
                    <a:pt x="2466" y="1632"/>
                  </a:lnTo>
                  <a:lnTo>
                    <a:pt x="2463" y="1634"/>
                  </a:lnTo>
                  <a:lnTo>
                    <a:pt x="2461" y="1634"/>
                  </a:lnTo>
                  <a:lnTo>
                    <a:pt x="2461" y="1634"/>
                  </a:lnTo>
                  <a:lnTo>
                    <a:pt x="2455" y="1635"/>
                  </a:lnTo>
                  <a:lnTo>
                    <a:pt x="2450" y="1639"/>
                  </a:lnTo>
                  <a:lnTo>
                    <a:pt x="2447" y="1644"/>
                  </a:lnTo>
                  <a:lnTo>
                    <a:pt x="2443" y="1649"/>
                  </a:lnTo>
                  <a:lnTo>
                    <a:pt x="2443" y="1649"/>
                  </a:lnTo>
                  <a:lnTo>
                    <a:pt x="2440" y="1655"/>
                  </a:lnTo>
                  <a:lnTo>
                    <a:pt x="2437" y="1663"/>
                  </a:lnTo>
                  <a:lnTo>
                    <a:pt x="2437" y="1663"/>
                  </a:lnTo>
                  <a:lnTo>
                    <a:pt x="2432" y="1665"/>
                  </a:lnTo>
                  <a:lnTo>
                    <a:pt x="2425" y="1668"/>
                  </a:lnTo>
                  <a:lnTo>
                    <a:pt x="2425" y="1668"/>
                  </a:lnTo>
                  <a:lnTo>
                    <a:pt x="2415" y="1673"/>
                  </a:lnTo>
                  <a:lnTo>
                    <a:pt x="2405" y="1678"/>
                  </a:lnTo>
                  <a:lnTo>
                    <a:pt x="2405" y="1678"/>
                  </a:lnTo>
                  <a:lnTo>
                    <a:pt x="2401" y="1680"/>
                  </a:lnTo>
                  <a:lnTo>
                    <a:pt x="2397" y="1685"/>
                  </a:lnTo>
                  <a:lnTo>
                    <a:pt x="2397" y="1685"/>
                  </a:lnTo>
                  <a:lnTo>
                    <a:pt x="2384" y="1695"/>
                  </a:lnTo>
                  <a:lnTo>
                    <a:pt x="2384" y="1695"/>
                  </a:lnTo>
                  <a:lnTo>
                    <a:pt x="2376" y="1698"/>
                  </a:lnTo>
                  <a:lnTo>
                    <a:pt x="2369" y="1700"/>
                  </a:lnTo>
                  <a:lnTo>
                    <a:pt x="2353" y="1705"/>
                  </a:lnTo>
                  <a:lnTo>
                    <a:pt x="2353" y="1705"/>
                  </a:lnTo>
                  <a:lnTo>
                    <a:pt x="2348" y="1706"/>
                  </a:lnTo>
                  <a:lnTo>
                    <a:pt x="2341" y="1706"/>
                  </a:lnTo>
                  <a:lnTo>
                    <a:pt x="2341" y="1706"/>
                  </a:lnTo>
                  <a:lnTo>
                    <a:pt x="2336" y="1703"/>
                  </a:lnTo>
                  <a:lnTo>
                    <a:pt x="2335" y="1701"/>
                  </a:lnTo>
                  <a:lnTo>
                    <a:pt x="2335" y="1700"/>
                  </a:lnTo>
                  <a:lnTo>
                    <a:pt x="2335" y="1700"/>
                  </a:lnTo>
                  <a:lnTo>
                    <a:pt x="2323" y="1706"/>
                  </a:lnTo>
                  <a:lnTo>
                    <a:pt x="2310" y="1711"/>
                  </a:lnTo>
                  <a:lnTo>
                    <a:pt x="2297" y="1716"/>
                  </a:lnTo>
                  <a:lnTo>
                    <a:pt x="2284" y="1719"/>
                  </a:lnTo>
                  <a:lnTo>
                    <a:pt x="2256" y="1726"/>
                  </a:lnTo>
                  <a:lnTo>
                    <a:pt x="2228" y="1729"/>
                  </a:lnTo>
                  <a:lnTo>
                    <a:pt x="2228" y="1729"/>
                  </a:lnTo>
                  <a:lnTo>
                    <a:pt x="2216" y="1733"/>
                  </a:lnTo>
                  <a:lnTo>
                    <a:pt x="2204" y="1736"/>
                  </a:lnTo>
                  <a:lnTo>
                    <a:pt x="2204" y="1736"/>
                  </a:lnTo>
                  <a:lnTo>
                    <a:pt x="2200" y="1737"/>
                  </a:lnTo>
                  <a:lnTo>
                    <a:pt x="2196" y="1742"/>
                  </a:lnTo>
                  <a:lnTo>
                    <a:pt x="2191" y="1752"/>
                  </a:lnTo>
                  <a:lnTo>
                    <a:pt x="2191" y="1752"/>
                  </a:lnTo>
                  <a:lnTo>
                    <a:pt x="2186" y="1762"/>
                  </a:lnTo>
                  <a:lnTo>
                    <a:pt x="2181" y="1765"/>
                  </a:lnTo>
                  <a:lnTo>
                    <a:pt x="2176" y="1769"/>
                  </a:lnTo>
                  <a:lnTo>
                    <a:pt x="2176" y="1769"/>
                  </a:lnTo>
                  <a:lnTo>
                    <a:pt x="2167" y="1770"/>
                  </a:lnTo>
                  <a:lnTo>
                    <a:pt x="2155" y="1770"/>
                  </a:lnTo>
                  <a:lnTo>
                    <a:pt x="2155" y="1770"/>
                  </a:lnTo>
                  <a:lnTo>
                    <a:pt x="2140" y="1767"/>
                  </a:lnTo>
                  <a:lnTo>
                    <a:pt x="2125" y="1762"/>
                  </a:lnTo>
                  <a:lnTo>
                    <a:pt x="2125" y="1762"/>
                  </a:lnTo>
                  <a:lnTo>
                    <a:pt x="2117" y="1757"/>
                  </a:lnTo>
                  <a:lnTo>
                    <a:pt x="2111" y="1751"/>
                  </a:lnTo>
                  <a:lnTo>
                    <a:pt x="2111" y="1751"/>
                  </a:lnTo>
                  <a:lnTo>
                    <a:pt x="2109" y="1747"/>
                  </a:lnTo>
                  <a:lnTo>
                    <a:pt x="2109" y="1742"/>
                  </a:lnTo>
                  <a:lnTo>
                    <a:pt x="2109" y="1739"/>
                  </a:lnTo>
                  <a:lnTo>
                    <a:pt x="2112" y="1736"/>
                  </a:lnTo>
                  <a:lnTo>
                    <a:pt x="2112" y="1736"/>
                  </a:lnTo>
                  <a:lnTo>
                    <a:pt x="2117" y="1728"/>
                  </a:lnTo>
                  <a:lnTo>
                    <a:pt x="2120" y="1721"/>
                  </a:lnTo>
                  <a:lnTo>
                    <a:pt x="2120" y="1721"/>
                  </a:lnTo>
                  <a:lnTo>
                    <a:pt x="2122" y="1716"/>
                  </a:lnTo>
                  <a:lnTo>
                    <a:pt x="2122" y="1711"/>
                  </a:lnTo>
                  <a:lnTo>
                    <a:pt x="2122" y="1703"/>
                  </a:lnTo>
                  <a:lnTo>
                    <a:pt x="2122" y="1703"/>
                  </a:lnTo>
                  <a:lnTo>
                    <a:pt x="2122" y="1700"/>
                  </a:lnTo>
                  <a:lnTo>
                    <a:pt x="2122" y="1696"/>
                  </a:lnTo>
                  <a:lnTo>
                    <a:pt x="2122" y="1696"/>
                  </a:lnTo>
                  <a:lnTo>
                    <a:pt x="2119" y="1695"/>
                  </a:lnTo>
                  <a:lnTo>
                    <a:pt x="2117" y="1696"/>
                  </a:lnTo>
                  <a:lnTo>
                    <a:pt x="2115" y="1698"/>
                  </a:lnTo>
                  <a:lnTo>
                    <a:pt x="2115" y="1698"/>
                  </a:lnTo>
                  <a:lnTo>
                    <a:pt x="2114" y="1701"/>
                  </a:lnTo>
                  <a:lnTo>
                    <a:pt x="2112" y="1703"/>
                  </a:lnTo>
                  <a:lnTo>
                    <a:pt x="2111" y="1703"/>
                  </a:lnTo>
                  <a:lnTo>
                    <a:pt x="2111" y="1703"/>
                  </a:lnTo>
                  <a:lnTo>
                    <a:pt x="2106" y="1701"/>
                  </a:lnTo>
                  <a:lnTo>
                    <a:pt x="2102" y="1696"/>
                  </a:lnTo>
                  <a:lnTo>
                    <a:pt x="2102" y="1696"/>
                  </a:lnTo>
                  <a:lnTo>
                    <a:pt x="2099" y="1696"/>
                  </a:lnTo>
                  <a:lnTo>
                    <a:pt x="2094" y="1696"/>
                  </a:lnTo>
                  <a:lnTo>
                    <a:pt x="2094" y="1696"/>
                  </a:lnTo>
                  <a:lnTo>
                    <a:pt x="2091" y="1696"/>
                  </a:lnTo>
                  <a:lnTo>
                    <a:pt x="2087" y="1695"/>
                  </a:lnTo>
                  <a:lnTo>
                    <a:pt x="2087" y="1695"/>
                  </a:lnTo>
                  <a:lnTo>
                    <a:pt x="2086" y="1693"/>
                  </a:lnTo>
                  <a:lnTo>
                    <a:pt x="2086" y="1690"/>
                  </a:lnTo>
                  <a:lnTo>
                    <a:pt x="2089" y="1685"/>
                  </a:lnTo>
                  <a:lnTo>
                    <a:pt x="2096" y="1673"/>
                  </a:lnTo>
                  <a:lnTo>
                    <a:pt x="2096" y="1673"/>
                  </a:lnTo>
                  <a:lnTo>
                    <a:pt x="2097" y="1670"/>
                  </a:lnTo>
                  <a:lnTo>
                    <a:pt x="2102" y="1668"/>
                  </a:lnTo>
                  <a:lnTo>
                    <a:pt x="2107" y="1667"/>
                  </a:lnTo>
                  <a:lnTo>
                    <a:pt x="2109" y="1667"/>
                  </a:lnTo>
                  <a:lnTo>
                    <a:pt x="2111" y="1668"/>
                  </a:lnTo>
                  <a:lnTo>
                    <a:pt x="2111" y="1668"/>
                  </a:lnTo>
                  <a:lnTo>
                    <a:pt x="2114" y="1672"/>
                  </a:lnTo>
                  <a:lnTo>
                    <a:pt x="2117" y="1675"/>
                  </a:lnTo>
                  <a:lnTo>
                    <a:pt x="2122" y="1675"/>
                  </a:lnTo>
                  <a:lnTo>
                    <a:pt x="2125" y="1672"/>
                  </a:lnTo>
                  <a:lnTo>
                    <a:pt x="2125" y="1672"/>
                  </a:lnTo>
                  <a:lnTo>
                    <a:pt x="2130" y="1663"/>
                  </a:lnTo>
                  <a:lnTo>
                    <a:pt x="2134" y="1660"/>
                  </a:lnTo>
                  <a:lnTo>
                    <a:pt x="2137" y="1657"/>
                  </a:lnTo>
                  <a:lnTo>
                    <a:pt x="2137" y="1657"/>
                  </a:lnTo>
                  <a:lnTo>
                    <a:pt x="2143" y="1653"/>
                  </a:lnTo>
                  <a:lnTo>
                    <a:pt x="2150" y="1653"/>
                  </a:lnTo>
                  <a:lnTo>
                    <a:pt x="2150" y="1653"/>
                  </a:lnTo>
                  <a:lnTo>
                    <a:pt x="2153" y="1653"/>
                  </a:lnTo>
                  <a:lnTo>
                    <a:pt x="2155" y="1655"/>
                  </a:lnTo>
                  <a:lnTo>
                    <a:pt x="2160" y="1657"/>
                  </a:lnTo>
                  <a:lnTo>
                    <a:pt x="2160" y="1657"/>
                  </a:lnTo>
                  <a:lnTo>
                    <a:pt x="2165" y="1657"/>
                  </a:lnTo>
                  <a:lnTo>
                    <a:pt x="2168" y="1652"/>
                  </a:lnTo>
                  <a:lnTo>
                    <a:pt x="2170" y="1649"/>
                  </a:lnTo>
                  <a:lnTo>
                    <a:pt x="2170" y="1645"/>
                  </a:lnTo>
                  <a:lnTo>
                    <a:pt x="2170" y="1644"/>
                  </a:lnTo>
                  <a:lnTo>
                    <a:pt x="2170" y="1644"/>
                  </a:lnTo>
                  <a:lnTo>
                    <a:pt x="2168" y="1640"/>
                  </a:lnTo>
                  <a:lnTo>
                    <a:pt x="2168" y="1635"/>
                  </a:lnTo>
                  <a:lnTo>
                    <a:pt x="2170" y="1632"/>
                  </a:lnTo>
                  <a:lnTo>
                    <a:pt x="2172" y="1629"/>
                  </a:lnTo>
                  <a:lnTo>
                    <a:pt x="2172" y="1629"/>
                  </a:lnTo>
                  <a:lnTo>
                    <a:pt x="2175" y="1627"/>
                  </a:lnTo>
                  <a:lnTo>
                    <a:pt x="2180" y="1627"/>
                  </a:lnTo>
                  <a:lnTo>
                    <a:pt x="2185" y="1625"/>
                  </a:lnTo>
                  <a:lnTo>
                    <a:pt x="2188" y="1624"/>
                  </a:lnTo>
                  <a:lnTo>
                    <a:pt x="2188" y="1624"/>
                  </a:lnTo>
                  <a:lnTo>
                    <a:pt x="2190" y="1619"/>
                  </a:lnTo>
                  <a:lnTo>
                    <a:pt x="2190" y="1614"/>
                  </a:lnTo>
                  <a:lnTo>
                    <a:pt x="2186" y="1609"/>
                  </a:lnTo>
                  <a:lnTo>
                    <a:pt x="2183" y="1607"/>
                  </a:lnTo>
                  <a:lnTo>
                    <a:pt x="2183" y="1607"/>
                  </a:lnTo>
                  <a:lnTo>
                    <a:pt x="2178" y="1604"/>
                  </a:lnTo>
                  <a:lnTo>
                    <a:pt x="2172" y="1606"/>
                  </a:lnTo>
                  <a:lnTo>
                    <a:pt x="2160" y="1609"/>
                  </a:lnTo>
                  <a:lnTo>
                    <a:pt x="2160" y="1609"/>
                  </a:lnTo>
                  <a:lnTo>
                    <a:pt x="2137" y="1617"/>
                  </a:lnTo>
                  <a:lnTo>
                    <a:pt x="2137" y="1617"/>
                  </a:lnTo>
                  <a:lnTo>
                    <a:pt x="2117" y="1625"/>
                  </a:lnTo>
                  <a:lnTo>
                    <a:pt x="2106" y="1629"/>
                  </a:lnTo>
                  <a:lnTo>
                    <a:pt x="2094" y="1629"/>
                  </a:lnTo>
                  <a:lnTo>
                    <a:pt x="2094" y="1629"/>
                  </a:lnTo>
                  <a:lnTo>
                    <a:pt x="2084" y="1629"/>
                  </a:lnTo>
                  <a:lnTo>
                    <a:pt x="2074" y="1632"/>
                  </a:lnTo>
                  <a:lnTo>
                    <a:pt x="2069" y="1635"/>
                  </a:lnTo>
                  <a:lnTo>
                    <a:pt x="2064" y="1639"/>
                  </a:lnTo>
                  <a:lnTo>
                    <a:pt x="2063" y="1644"/>
                  </a:lnTo>
                  <a:lnTo>
                    <a:pt x="2061" y="1649"/>
                  </a:lnTo>
                  <a:lnTo>
                    <a:pt x="2061" y="1649"/>
                  </a:lnTo>
                  <a:lnTo>
                    <a:pt x="2059" y="1652"/>
                  </a:lnTo>
                  <a:lnTo>
                    <a:pt x="2058" y="1655"/>
                  </a:lnTo>
                  <a:lnTo>
                    <a:pt x="2053" y="1662"/>
                  </a:lnTo>
                  <a:lnTo>
                    <a:pt x="2053" y="1662"/>
                  </a:lnTo>
                  <a:lnTo>
                    <a:pt x="2050" y="1667"/>
                  </a:lnTo>
                  <a:lnTo>
                    <a:pt x="2048" y="1672"/>
                  </a:lnTo>
                  <a:lnTo>
                    <a:pt x="2050" y="1675"/>
                  </a:lnTo>
                  <a:lnTo>
                    <a:pt x="2051" y="1677"/>
                  </a:lnTo>
                  <a:lnTo>
                    <a:pt x="2053" y="1677"/>
                  </a:lnTo>
                  <a:lnTo>
                    <a:pt x="2053" y="1677"/>
                  </a:lnTo>
                  <a:lnTo>
                    <a:pt x="2056" y="1677"/>
                  </a:lnTo>
                  <a:lnTo>
                    <a:pt x="2056" y="1680"/>
                  </a:lnTo>
                  <a:lnTo>
                    <a:pt x="2056" y="1686"/>
                  </a:lnTo>
                  <a:lnTo>
                    <a:pt x="2056" y="1686"/>
                  </a:lnTo>
                  <a:lnTo>
                    <a:pt x="2055" y="1695"/>
                  </a:lnTo>
                  <a:lnTo>
                    <a:pt x="2056" y="1700"/>
                  </a:lnTo>
                  <a:lnTo>
                    <a:pt x="2058" y="1703"/>
                  </a:lnTo>
                  <a:lnTo>
                    <a:pt x="2058" y="1703"/>
                  </a:lnTo>
                  <a:lnTo>
                    <a:pt x="2063" y="1711"/>
                  </a:lnTo>
                  <a:lnTo>
                    <a:pt x="2064" y="1714"/>
                  </a:lnTo>
                  <a:lnTo>
                    <a:pt x="2064" y="1719"/>
                  </a:lnTo>
                  <a:lnTo>
                    <a:pt x="2064" y="1719"/>
                  </a:lnTo>
                  <a:lnTo>
                    <a:pt x="2063" y="1728"/>
                  </a:lnTo>
                  <a:lnTo>
                    <a:pt x="2059" y="1737"/>
                  </a:lnTo>
                  <a:lnTo>
                    <a:pt x="2059" y="1737"/>
                  </a:lnTo>
                  <a:lnTo>
                    <a:pt x="2055" y="1747"/>
                  </a:lnTo>
                  <a:lnTo>
                    <a:pt x="2046" y="1757"/>
                  </a:lnTo>
                  <a:lnTo>
                    <a:pt x="2046" y="1757"/>
                  </a:lnTo>
                  <a:lnTo>
                    <a:pt x="2040" y="1770"/>
                  </a:lnTo>
                  <a:lnTo>
                    <a:pt x="2040" y="1770"/>
                  </a:lnTo>
                  <a:lnTo>
                    <a:pt x="2031" y="1780"/>
                  </a:lnTo>
                  <a:lnTo>
                    <a:pt x="2022" y="1790"/>
                  </a:lnTo>
                  <a:lnTo>
                    <a:pt x="2002" y="1808"/>
                  </a:lnTo>
                  <a:lnTo>
                    <a:pt x="2002" y="1808"/>
                  </a:lnTo>
                  <a:lnTo>
                    <a:pt x="1980" y="1826"/>
                  </a:lnTo>
                  <a:lnTo>
                    <a:pt x="1980" y="1826"/>
                  </a:lnTo>
                  <a:lnTo>
                    <a:pt x="1974" y="1831"/>
                  </a:lnTo>
                  <a:lnTo>
                    <a:pt x="1971" y="1833"/>
                  </a:lnTo>
                  <a:lnTo>
                    <a:pt x="1967" y="1835"/>
                  </a:lnTo>
                  <a:lnTo>
                    <a:pt x="1967" y="1835"/>
                  </a:lnTo>
                  <a:lnTo>
                    <a:pt x="1961" y="1836"/>
                  </a:lnTo>
                  <a:lnTo>
                    <a:pt x="1956" y="1838"/>
                  </a:lnTo>
                  <a:lnTo>
                    <a:pt x="1952" y="1841"/>
                  </a:lnTo>
                  <a:lnTo>
                    <a:pt x="1947" y="1846"/>
                  </a:lnTo>
                  <a:lnTo>
                    <a:pt x="1947" y="1846"/>
                  </a:lnTo>
                  <a:lnTo>
                    <a:pt x="1942" y="1853"/>
                  </a:lnTo>
                  <a:lnTo>
                    <a:pt x="1939" y="1854"/>
                  </a:lnTo>
                  <a:lnTo>
                    <a:pt x="1936" y="1856"/>
                  </a:lnTo>
                  <a:lnTo>
                    <a:pt x="1936" y="1856"/>
                  </a:lnTo>
                  <a:lnTo>
                    <a:pt x="1931" y="1856"/>
                  </a:lnTo>
                  <a:lnTo>
                    <a:pt x="1931" y="1856"/>
                  </a:lnTo>
                  <a:lnTo>
                    <a:pt x="1924" y="1856"/>
                  </a:lnTo>
                  <a:lnTo>
                    <a:pt x="1919" y="1856"/>
                  </a:lnTo>
                  <a:lnTo>
                    <a:pt x="1919" y="1856"/>
                  </a:lnTo>
                  <a:lnTo>
                    <a:pt x="1918" y="1858"/>
                  </a:lnTo>
                  <a:lnTo>
                    <a:pt x="1919" y="1861"/>
                  </a:lnTo>
                  <a:lnTo>
                    <a:pt x="1921" y="1864"/>
                  </a:lnTo>
                  <a:lnTo>
                    <a:pt x="1921" y="1864"/>
                  </a:lnTo>
                  <a:lnTo>
                    <a:pt x="1923" y="1866"/>
                  </a:lnTo>
                  <a:lnTo>
                    <a:pt x="1921" y="1868"/>
                  </a:lnTo>
                  <a:lnTo>
                    <a:pt x="1918" y="1871"/>
                  </a:lnTo>
                  <a:lnTo>
                    <a:pt x="1918" y="1871"/>
                  </a:lnTo>
                  <a:lnTo>
                    <a:pt x="1901" y="1886"/>
                  </a:lnTo>
                  <a:lnTo>
                    <a:pt x="1901" y="1886"/>
                  </a:lnTo>
                  <a:lnTo>
                    <a:pt x="1896" y="1889"/>
                  </a:lnTo>
                  <a:lnTo>
                    <a:pt x="1893" y="1894"/>
                  </a:lnTo>
                  <a:lnTo>
                    <a:pt x="1893" y="1894"/>
                  </a:lnTo>
                  <a:lnTo>
                    <a:pt x="1891" y="1899"/>
                  </a:lnTo>
                  <a:lnTo>
                    <a:pt x="1888" y="1904"/>
                  </a:lnTo>
                  <a:lnTo>
                    <a:pt x="1888" y="1904"/>
                  </a:lnTo>
                  <a:lnTo>
                    <a:pt x="1885" y="1907"/>
                  </a:lnTo>
                  <a:lnTo>
                    <a:pt x="1882" y="1909"/>
                  </a:lnTo>
                  <a:lnTo>
                    <a:pt x="1882" y="1909"/>
                  </a:lnTo>
                  <a:lnTo>
                    <a:pt x="1880" y="1910"/>
                  </a:lnTo>
                  <a:lnTo>
                    <a:pt x="1882" y="1912"/>
                  </a:lnTo>
                  <a:lnTo>
                    <a:pt x="1882" y="1912"/>
                  </a:lnTo>
                  <a:lnTo>
                    <a:pt x="1885" y="1915"/>
                  </a:lnTo>
                  <a:lnTo>
                    <a:pt x="1885" y="1920"/>
                  </a:lnTo>
                  <a:lnTo>
                    <a:pt x="1885" y="1927"/>
                  </a:lnTo>
                  <a:lnTo>
                    <a:pt x="1886" y="1932"/>
                  </a:lnTo>
                  <a:lnTo>
                    <a:pt x="1886" y="1932"/>
                  </a:lnTo>
                  <a:lnTo>
                    <a:pt x="1890" y="1935"/>
                  </a:lnTo>
                  <a:lnTo>
                    <a:pt x="1895" y="1938"/>
                  </a:lnTo>
                  <a:lnTo>
                    <a:pt x="1898" y="1942"/>
                  </a:lnTo>
                  <a:lnTo>
                    <a:pt x="1901" y="1947"/>
                  </a:lnTo>
                  <a:lnTo>
                    <a:pt x="1901" y="1947"/>
                  </a:lnTo>
                  <a:lnTo>
                    <a:pt x="1903" y="1952"/>
                  </a:lnTo>
                  <a:lnTo>
                    <a:pt x="1903" y="1957"/>
                  </a:lnTo>
                  <a:lnTo>
                    <a:pt x="1901" y="1968"/>
                  </a:lnTo>
                  <a:lnTo>
                    <a:pt x="1901" y="1968"/>
                  </a:lnTo>
                  <a:lnTo>
                    <a:pt x="1896" y="1976"/>
                  </a:lnTo>
                  <a:lnTo>
                    <a:pt x="1893" y="1981"/>
                  </a:lnTo>
                  <a:lnTo>
                    <a:pt x="1891" y="1981"/>
                  </a:lnTo>
                  <a:lnTo>
                    <a:pt x="1890" y="1981"/>
                  </a:lnTo>
                  <a:lnTo>
                    <a:pt x="1890" y="1981"/>
                  </a:lnTo>
                  <a:lnTo>
                    <a:pt x="1890" y="1980"/>
                  </a:lnTo>
                  <a:lnTo>
                    <a:pt x="1890" y="1975"/>
                  </a:lnTo>
                  <a:lnTo>
                    <a:pt x="1891" y="1966"/>
                  </a:lnTo>
                  <a:lnTo>
                    <a:pt x="1891" y="1966"/>
                  </a:lnTo>
                  <a:lnTo>
                    <a:pt x="1890" y="1961"/>
                  </a:lnTo>
                  <a:lnTo>
                    <a:pt x="1888" y="1960"/>
                  </a:lnTo>
                  <a:lnTo>
                    <a:pt x="1883" y="1961"/>
                  </a:lnTo>
                  <a:lnTo>
                    <a:pt x="1880" y="1963"/>
                  </a:lnTo>
                  <a:lnTo>
                    <a:pt x="1880" y="1963"/>
                  </a:lnTo>
                  <a:lnTo>
                    <a:pt x="1877" y="1966"/>
                  </a:lnTo>
                  <a:lnTo>
                    <a:pt x="1877" y="1970"/>
                  </a:lnTo>
                  <a:lnTo>
                    <a:pt x="1877" y="1970"/>
                  </a:lnTo>
                  <a:lnTo>
                    <a:pt x="1877" y="1980"/>
                  </a:lnTo>
                  <a:lnTo>
                    <a:pt x="1877" y="1980"/>
                  </a:lnTo>
                  <a:lnTo>
                    <a:pt x="1878" y="1983"/>
                  </a:lnTo>
                  <a:lnTo>
                    <a:pt x="1880" y="1983"/>
                  </a:lnTo>
                  <a:lnTo>
                    <a:pt x="1880" y="1985"/>
                  </a:lnTo>
                  <a:lnTo>
                    <a:pt x="1880" y="1985"/>
                  </a:lnTo>
                  <a:lnTo>
                    <a:pt x="1877" y="1988"/>
                  </a:lnTo>
                  <a:lnTo>
                    <a:pt x="1873" y="1989"/>
                  </a:lnTo>
                  <a:lnTo>
                    <a:pt x="1872" y="1988"/>
                  </a:lnTo>
                  <a:lnTo>
                    <a:pt x="1872" y="1988"/>
                  </a:lnTo>
                  <a:lnTo>
                    <a:pt x="1870" y="1985"/>
                  </a:lnTo>
                  <a:lnTo>
                    <a:pt x="1868" y="1985"/>
                  </a:lnTo>
                  <a:lnTo>
                    <a:pt x="1863" y="1988"/>
                  </a:lnTo>
                  <a:lnTo>
                    <a:pt x="1863" y="1988"/>
                  </a:lnTo>
                  <a:lnTo>
                    <a:pt x="1858" y="1989"/>
                  </a:lnTo>
                  <a:lnTo>
                    <a:pt x="1855" y="1988"/>
                  </a:lnTo>
                  <a:lnTo>
                    <a:pt x="1850" y="1981"/>
                  </a:lnTo>
                  <a:lnTo>
                    <a:pt x="1850" y="1981"/>
                  </a:lnTo>
                  <a:lnTo>
                    <a:pt x="1849" y="1980"/>
                  </a:lnTo>
                  <a:lnTo>
                    <a:pt x="1847" y="1981"/>
                  </a:lnTo>
                  <a:lnTo>
                    <a:pt x="1844" y="1983"/>
                  </a:lnTo>
                  <a:lnTo>
                    <a:pt x="1844" y="1983"/>
                  </a:lnTo>
                  <a:lnTo>
                    <a:pt x="1844" y="1986"/>
                  </a:lnTo>
                  <a:lnTo>
                    <a:pt x="1845" y="1988"/>
                  </a:lnTo>
                  <a:lnTo>
                    <a:pt x="1849" y="1993"/>
                  </a:lnTo>
                  <a:lnTo>
                    <a:pt x="1849" y="1993"/>
                  </a:lnTo>
                  <a:lnTo>
                    <a:pt x="1849" y="1996"/>
                  </a:lnTo>
                  <a:lnTo>
                    <a:pt x="1845" y="1998"/>
                  </a:lnTo>
                  <a:lnTo>
                    <a:pt x="1839" y="2003"/>
                  </a:lnTo>
                  <a:lnTo>
                    <a:pt x="1839" y="2003"/>
                  </a:lnTo>
                  <a:lnTo>
                    <a:pt x="1835" y="2004"/>
                  </a:lnTo>
                  <a:lnTo>
                    <a:pt x="1834" y="2003"/>
                  </a:lnTo>
                  <a:lnTo>
                    <a:pt x="1832" y="1998"/>
                  </a:lnTo>
                  <a:lnTo>
                    <a:pt x="1832" y="1998"/>
                  </a:lnTo>
                  <a:lnTo>
                    <a:pt x="1829" y="2004"/>
                  </a:lnTo>
                  <a:lnTo>
                    <a:pt x="1827" y="2008"/>
                  </a:lnTo>
                  <a:lnTo>
                    <a:pt x="1824" y="2011"/>
                  </a:lnTo>
                  <a:lnTo>
                    <a:pt x="1824" y="2011"/>
                  </a:lnTo>
                  <a:lnTo>
                    <a:pt x="1819" y="2011"/>
                  </a:lnTo>
                  <a:lnTo>
                    <a:pt x="1812" y="2009"/>
                  </a:lnTo>
                  <a:lnTo>
                    <a:pt x="1806" y="2008"/>
                  </a:lnTo>
                  <a:lnTo>
                    <a:pt x="1799" y="2008"/>
                  </a:lnTo>
                  <a:lnTo>
                    <a:pt x="1799" y="2008"/>
                  </a:lnTo>
                  <a:lnTo>
                    <a:pt x="1793" y="2008"/>
                  </a:lnTo>
                  <a:lnTo>
                    <a:pt x="1793" y="2008"/>
                  </a:lnTo>
                  <a:lnTo>
                    <a:pt x="1786" y="2008"/>
                  </a:lnTo>
                  <a:lnTo>
                    <a:pt x="1786" y="2008"/>
                  </a:lnTo>
                  <a:lnTo>
                    <a:pt x="1783" y="2008"/>
                  </a:lnTo>
                  <a:lnTo>
                    <a:pt x="1781" y="2006"/>
                  </a:lnTo>
                  <a:lnTo>
                    <a:pt x="1779" y="2003"/>
                  </a:lnTo>
                  <a:lnTo>
                    <a:pt x="1779" y="2003"/>
                  </a:lnTo>
                  <a:lnTo>
                    <a:pt x="1778" y="1998"/>
                  </a:lnTo>
                  <a:lnTo>
                    <a:pt x="1778" y="1994"/>
                  </a:lnTo>
                  <a:lnTo>
                    <a:pt x="1778" y="1994"/>
                  </a:lnTo>
                  <a:lnTo>
                    <a:pt x="1776" y="1991"/>
                  </a:lnTo>
                  <a:lnTo>
                    <a:pt x="1774" y="1988"/>
                  </a:lnTo>
                  <a:lnTo>
                    <a:pt x="1773" y="1985"/>
                  </a:lnTo>
                  <a:lnTo>
                    <a:pt x="1769" y="1985"/>
                  </a:lnTo>
                  <a:lnTo>
                    <a:pt x="1769" y="1985"/>
                  </a:lnTo>
                  <a:lnTo>
                    <a:pt x="1765" y="1985"/>
                  </a:lnTo>
                  <a:lnTo>
                    <a:pt x="1760" y="1986"/>
                  </a:lnTo>
                  <a:lnTo>
                    <a:pt x="1750" y="1991"/>
                  </a:lnTo>
                  <a:lnTo>
                    <a:pt x="1750" y="1991"/>
                  </a:lnTo>
                  <a:lnTo>
                    <a:pt x="1748" y="1991"/>
                  </a:lnTo>
                  <a:lnTo>
                    <a:pt x="1748" y="1991"/>
                  </a:lnTo>
                  <a:lnTo>
                    <a:pt x="1745" y="1991"/>
                  </a:lnTo>
                  <a:lnTo>
                    <a:pt x="1743" y="1993"/>
                  </a:lnTo>
                  <a:lnTo>
                    <a:pt x="1743" y="1993"/>
                  </a:lnTo>
                  <a:lnTo>
                    <a:pt x="1743" y="1996"/>
                  </a:lnTo>
                  <a:lnTo>
                    <a:pt x="1741" y="1998"/>
                  </a:lnTo>
                  <a:lnTo>
                    <a:pt x="1740" y="1998"/>
                  </a:lnTo>
                  <a:lnTo>
                    <a:pt x="1740" y="1998"/>
                  </a:lnTo>
                  <a:lnTo>
                    <a:pt x="1737" y="1996"/>
                  </a:lnTo>
                  <a:lnTo>
                    <a:pt x="1735" y="1994"/>
                  </a:lnTo>
                  <a:lnTo>
                    <a:pt x="1732" y="1989"/>
                  </a:lnTo>
                  <a:lnTo>
                    <a:pt x="1732" y="1989"/>
                  </a:lnTo>
                  <a:lnTo>
                    <a:pt x="1728" y="1985"/>
                  </a:lnTo>
                  <a:lnTo>
                    <a:pt x="1725" y="1981"/>
                  </a:lnTo>
                  <a:lnTo>
                    <a:pt x="1725" y="1981"/>
                  </a:lnTo>
                  <a:lnTo>
                    <a:pt x="1725" y="1976"/>
                  </a:lnTo>
                  <a:lnTo>
                    <a:pt x="1728" y="1971"/>
                  </a:lnTo>
                  <a:lnTo>
                    <a:pt x="1732" y="1966"/>
                  </a:lnTo>
                  <a:lnTo>
                    <a:pt x="1735" y="1965"/>
                  </a:lnTo>
                  <a:lnTo>
                    <a:pt x="1735" y="1965"/>
                  </a:lnTo>
                  <a:lnTo>
                    <a:pt x="1735" y="1965"/>
                  </a:lnTo>
                  <a:lnTo>
                    <a:pt x="1737" y="1965"/>
                  </a:lnTo>
                  <a:lnTo>
                    <a:pt x="1738" y="1965"/>
                  </a:lnTo>
                  <a:lnTo>
                    <a:pt x="1740" y="1960"/>
                  </a:lnTo>
                  <a:lnTo>
                    <a:pt x="1740" y="1952"/>
                  </a:lnTo>
                  <a:lnTo>
                    <a:pt x="1740" y="1952"/>
                  </a:lnTo>
                  <a:lnTo>
                    <a:pt x="1737" y="1947"/>
                  </a:lnTo>
                  <a:lnTo>
                    <a:pt x="1732" y="1945"/>
                  </a:lnTo>
                  <a:lnTo>
                    <a:pt x="1727" y="1945"/>
                  </a:lnTo>
                  <a:lnTo>
                    <a:pt x="1722" y="1945"/>
                  </a:lnTo>
                  <a:lnTo>
                    <a:pt x="1722" y="1945"/>
                  </a:lnTo>
                  <a:lnTo>
                    <a:pt x="1712" y="1945"/>
                  </a:lnTo>
                  <a:lnTo>
                    <a:pt x="1704" y="1947"/>
                  </a:lnTo>
                  <a:lnTo>
                    <a:pt x="1704" y="1947"/>
                  </a:lnTo>
                  <a:lnTo>
                    <a:pt x="1689" y="1953"/>
                  </a:lnTo>
                  <a:lnTo>
                    <a:pt x="1676" y="1960"/>
                  </a:lnTo>
                  <a:lnTo>
                    <a:pt x="1676" y="1960"/>
                  </a:lnTo>
                  <a:lnTo>
                    <a:pt x="1664" y="1963"/>
                  </a:lnTo>
                  <a:lnTo>
                    <a:pt x="1653" y="1963"/>
                  </a:lnTo>
                  <a:lnTo>
                    <a:pt x="1631" y="1960"/>
                  </a:lnTo>
                  <a:lnTo>
                    <a:pt x="1631" y="1960"/>
                  </a:lnTo>
                  <a:lnTo>
                    <a:pt x="1610" y="1958"/>
                  </a:lnTo>
                  <a:lnTo>
                    <a:pt x="1598" y="1957"/>
                  </a:lnTo>
                  <a:lnTo>
                    <a:pt x="1588" y="1957"/>
                  </a:lnTo>
                  <a:lnTo>
                    <a:pt x="1588" y="1957"/>
                  </a:lnTo>
                  <a:lnTo>
                    <a:pt x="1562" y="1958"/>
                  </a:lnTo>
                  <a:lnTo>
                    <a:pt x="1562" y="1958"/>
                  </a:lnTo>
                  <a:lnTo>
                    <a:pt x="1550" y="1960"/>
                  </a:lnTo>
                  <a:lnTo>
                    <a:pt x="1539" y="1963"/>
                  </a:lnTo>
                  <a:lnTo>
                    <a:pt x="1539" y="1963"/>
                  </a:lnTo>
                  <a:lnTo>
                    <a:pt x="1531" y="1968"/>
                  </a:lnTo>
                  <a:lnTo>
                    <a:pt x="1527" y="1970"/>
                  </a:lnTo>
                  <a:lnTo>
                    <a:pt x="1522" y="1971"/>
                  </a:lnTo>
                  <a:lnTo>
                    <a:pt x="1522" y="1971"/>
                  </a:lnTo>
                  <a:lnTo>
                    <a:pt x="1516" y="1973"/>
                  </a:lnTo>
                  <a:lnTo>
                    <a:pt x="1508" y="1971"/>
                  </a:lnTo>
                  <a:lnTo>
                    <a:pt x="1508" y="1971"/>
                  </a:lnTo>
                  <a:lnTo>
                    <a:pt x="1466" y="1973"/>
                  </a:lnTo>
                  <a:lnTo>
                    <a:pt x="1425" y="1973"/>
                  </a:lnTo>
                  <a:lnTo>
                    <a:pt x="1425" y="1973"/>
                  </a:lnTo>
                  <a:lnTo>
                    <a:pt x="1404" y="1970"/>
                  </a:lnTo>
                  <a:lnTo>
                    <a:pt x="1381" y="1968"/>
                  </a:lnTo>
                  <a:lnTo>
                    <a:pt x="1381" y="1968"/>
                  </a:lnTo>
                  <a:lnTo>
                    <a:pt x="1372" y="1968"/>
                  </a:lnTo>
                  <a:lnTo>
                    <a:pt x="1363" y="1970"/>
                  </a:lnTo>
                  <a:lnTo>
                    <a:pt x="1363" y="1970"/>
                  </a:lnTo>
                  <a:lnTo>
                    <a:pt x="1358" y="1971"/>
                  </a:lnTo>
                  <a:lnTo>
                    <a:pt x="1351" y="1975"/>
                  </a:lnTo>
                  <a:lnTo>
                    <a:pt x="1351" y="1975"/>
                  </a:lnTo>
                  <a:lnTo>
                    <a:pt x="1346" y="1975"/>
                  </a:lnTo>
                  <a:lnTo>
                    <a:pt x="1339" y="1975"/>
                  </a:lnTo>
                  <a:lnTo>
                    <a:pt x="1330" y="1970"/>
                  </a:lnTo>
                  <a:lnTo>
                    <a:pt x="1330" y="1970"/>
                  </a:lnTo>
                  <a:lnTo>
                    <a:pt x="1321" y="1965"/>
                  </a:lnTo>
                  <a:lnTo>
                    <a:pt x="1318" y="1961"/>
                  </a:lnTo>
                  <a:lnTo>
                    <a:pt x="1318" y="1960"/>
                  </a:lnTo>
                  <a:lnTo>
                    <a:pt x="1318" y="1958"/>
                  </a:lnTo>
                  <a:lnTo>
                    <a:pt x="1318" y="1958"/>
                  </a:lnTo>
                  <a:lnTo>
                    <a:pt x="1321" y="1957"/>
                  </a:lnTo>
                  <a:lnTo>
                    <a:pt x="1325" y="1957"/>
                  </a:lnTo>
                  <a:lnTo>
                    <a:pt x="1325" y="1957"/>
                  </a:lnTo>
                  <a:lnTo>
                    <a:pt x="1330" y="1957"/>
                  </a:lnTo>
                  <a:lnTo>
                    <a:pt x="1333" y="1955"/>
                  </a:lnTo>
                  <a:lnTo>
                    <a:pt x="1333" y="1955"/>
                  </a:lnTo>
                  <a:lnTo>
                    <a:pt x="1333" y="1953"/>
                  </a:lnTo>
                  <a:lnTo>
                    <a:pt x="1331" y="1952"/>
                  </a:lnTo>
                  <a:lnTo>
                    <a:pt x="1328" y="1950"/>
                  </a:lnTo>
                  <a:lnTo>
                    <a:pt x="1328" y="1950"/>
                  </a:lnTo>
                  <a:lnTo>
                    <a:pt x="1316" y="1947"/>
                  </a:lnTo>
                  <a:lnTo>
                    <a:pt x="1305" y="1947"/>
                  </a:lnTo>
                  <a:lnTo>
                    <a:pt x="1305" y="1947"/>
                  </a:lnTo>
                  <a:lnTo>
                    <a:pt x="1295" y="1945"/>
                  </a:lnTo>
                  <a:lnTo>
                    <a:pt x="1287" y="1943"/>
                  </a:lnTo>
                  <a:lnTo>
                    <a:pt x="1287" y="1943"/>
                  </a:lnTo>
                  <a:lnTo>
                    <a:pt x="1282" y="1945"/>
                  </a:lnTo>
                  <a:lnTo>
                    <a:pt x="1279" y="1948"/>
                  </a:lnTo>
                  <a:lnTo>
                    <a:pt x="1279" y="1948"/>
                  </a:lnTo>
                  <a:lnTo>
                    <a:pt x="1272" y="1953"/>
                  </a:lnTo>
                  <a:lnTo>
                    <a:pt x="1267" y="1955"/>
                  </a:lnTo>
                  <a:lnTo>
                    <a:pt x="1264" y="1957"/>
                  </a:lnTo>
                  <a:lnTo>
                    <a:pt x="1264" y="1957"/>
                  </a:lnTo>
                  <a:lnTo>
                    <a:pt x="1249" y="1957"/>
                  </a:lnTo>
                  <a:lnTo>
                    <a:pt x="1236" y="1957"/>
                  </a:lnTo>
                  <a:lnTo>
                    <a:pt x="1236" y="1957"/>
                  </a:lnTo>
                  <a:lnTo>
                    <a:pt x="1224" y="1958"/>
                  </a:lnTo>
                  <a:lnTo>
                    <a:pt x="1224" y="1958"/>
                  </a:lnTo>
                  <a:lnTo>
                    <a:pt x="1219" y="1957"/>
                  </a:lnTo>
                  <a:lnTo>
                    <a:pt x="1218" y="1958"/>
                  </a:lnTo>
                  <a:lnTo>
                    <a:pt x="1216" y="1958"/>
                  </a:lnTo>
                  <a:lnTo>
                    <a:pt x="1216" y="1958"/>
                  </a:lnTo>
                  <a:lnTo>
                    <a:pt x="1214" y="1961"/>
                  </a:lnTo>
                  <a:lnTo>
                    <a:pt x="1218" y="1963"/>
                  </a:lnTo>
                  <a:lnTo>
                    <a:pt x="1219" y="1965"/>
                  </a:lnTo>
                  <a:lnTo>
                    <a:pt x="1219" y="1966"/>
                  </a:lnTo>
                  <a:lnTo>
                    <a:pt x="1219" y="1966"/>
                  </a:lnTo>
                  <a:lnTo>
                    <a:pt x="1218" y="1968"/>
                  </a:lnTo>
                  <a:lnTo>
                    <a:pt x="1214" y="1970"/>
                  </a:lnTo>
                  <a:lnTo>
                    <a:pt x="1209" y="1970"/>
                  </a:lnTo>
                  <a:lnTo>
                    <a:pt x="1196" y="1966"/>
                  </a:lnTo>
                  <a:lnTo>
                    <a:pt x="1196" y="1966"/>
                  </a:lnTo>
                  <a:lnTo>
                    <a:pt x="1193" y="1968"/>
                  </a:lnTo>
                  <a:lnTo>
                    <a:pt x="1193" y="1971"/>
                  </a:lnTo>
                  <a:lnTo>
                    <a:pt x="1198" y="1976"/>
                  </a:lnTo>
                  <a:lnTo>
                    <a:pt x="1198" y="1976"/>
                  </a:lnTo>
                  <a:lnTo>
                    <a:pt x="1199" y="1980"/>
                  </a:lnTo>
                  <a:lnTo>
                    <a:pt x="1199" y="1981"/>
                  </a:lnTo>
                  <a:lnTo>
                    <a:pt x="1198" y="1988"/>
                  </a:lnTo>
                  <a:lnTo>
                    <a:pt x="1190" y="1996"/>
                  </a:lnTo>
                  <a:lnTo>
                    <a:pt x="1190" y="1996"/>
                  </a:lnTo>
                  <a:lnTo>
                    <a:pt x="1183" y="2001"/>
                  </a:lnTo>
                  <a:lnTo>
                    <a:pt x="1173" y="2004"/>
                  </a:lnTo>
                  <a:lnTo>
                    <a:pt x="1157" y="2011"/>
                  </a:lnTo>
                  <a:lnTo>
                    <a:pt x="1157" y="2011"/>
                  </a:lnTo>
                  <a:lnTo>
                    <a:pt x="1150" y="2013"/>
                  </a:lnTo>
                  <a:lnTo>
                    <a:pt x="1143" y="2016"/>
                  </a:lnTo>
                  <a:lnTo>
                    <a:pt x="1143" y="2016"/>
                  </a:lnTo>
                  <a:lnTo>
                    <a:pt x="1137" y="2022"/>
                  </a:lnTo>
                  <a:lnTo>
                    <a:pt x="1130" y="2031"/>
                  </a:lnTo>
                  <a:lnTo>
                    <a:pt x="1130" y="2031"/>
                  </a:lnTo>
                  <a:lnTo>
                    <a:pt x="1120" y="2037"/>
                  </a:lnTo>
                  <a:lnTo>
                    <a:pt x="1110" y="2042"/>
                  </a:lnTo>
                  <a:lnTo>
                    <a:pt x="1110" y="2042"/>
                  </a:lnTo>
                  <a:lnTo>
                    <a:pt x="1101" y="2047"/>
                  </a:lnTo>
                  <a:lnTo>
                    <a:pt x="1091" y="2055"/>
                  </a:lnTo>
                  <a:lnTo>
                    <a:pt x="1091" y="2055"/>
                  </a:lnTo>
                  <a:lnTo>
                    <a:pt x="1081" y="2059"/>
                  </a:lnTo>
                  <a:lnTo>
                    <a:pt x="1078" y="2060"/>
                  </a:lnTo>
                  <a:lnTo>
                    <a:pt x="1074" y="2064"/>
                  </a:lnTo>
                  <a:lnTo>
                    <a:pt x="1074" y="2064"/>
                  </a:lnTo>
                  <a:lnTo>
                    <a:pt x="1073" y="2070"/>
                  </a:lnTo>
                  <a:lnTo>
                    <a:pt x="1069" y="2073"/>
                  </a:lnTo>
                  <a:lnTo>
                    <a:pt x="1066" y="2075"/>
                  </a:lnTo>
                  <a:lnTo>
                    <a:pt x="1059" y="2075"/>
                  </a:lnTo>
                  <a:lnTo>
                    <a:pt x="1059" y="2075"/>
                  </a:lnTo>
                  <a:lnTo>
                    <a:pt x="1056" y="2077"/>
                  </a:lnTo>
                  <a:lnTo>
                    <a:pt x="1053" y="2078"/>
                  </a:lnTo>
                  <a:lnTo>
                    <a:pt x="1045" y="2085"/>
                  </a:lnTo>
                  <a:lnTo>
                    <a:pt x="1045" y="2085"/>
                  </a:lnTo>
                  <a:lnTo>
                    <a:pt x="1035" y="2092"/>
                  </a:lnTo>
                  <a:lnTo>
                    <a:pt x="1026" y="2100"/>
                  </a:lnTo>
                  <a:lnTo>
                    <a:pt x="1026" y="2100"/>
                  </a:lnTo>
                  <a:lnTo>
                    <a:pt x="1017" y="2108"/>
                  </a:lnTo>
                  <a:lnTo>
                    <a:pt x="1012" y="2111"/>
                  </a:lnTo>
                  <a:lnTo>
                    <a:pt x="1007" y="2111"/>
                  </a:lnTo>
                  <a:lnTo>
                    <a:pt x="1007" y="2111"/>
                  </a:lnTo>
                  <a:lnTo>
                    <a:pt x="993" y="2113"/>
                  </a:lnTo>
                  <a:lnTo>
                    <a:pt x="993" y="2113"/>
                  </a:lnTo>
                  <a:lnTo>
                    <a:pt x="982" y="2111"/>
                  </a:lnTo>
                  <a:lnTo>
                    <a:pt x="982" y="2111"/>
                  </a:lnTo>
                  <a:lnTo>
                    <a:pt x="974" y="2113"/>
                  </a:lnTo>
                  <a:lnTo>
                    <a:pt x="970" y="2115"/>
                  </a:lnTo>
                  <a:lnTo>
                    <a:pt x="965" y="2116"/>
                  </a:lnTo>
                  <a:lnTo>
                    <a:pt x="965" y="2116"/>
                  </a:lnTo>
                  <a:lnTo>
                    <a:pt x="959" y="2125"/>
                  </a:lnTo>
                  <a:lnTo>
                    <a:pt x="952" y="2131"/>
                  </a:lnTo>
                  <a:lnTo>
                    <a:pt x="952" y="2131"/>
                  </a:lnTo>
                  <a:lnTo>
                    <a:pt x="946" y="2136"/>
                  </a:lnTo>
                  <a:lnTo>
                    <a:pt x="946" y="2136"/>
                  </a:lnTo>
                  <a:lnTo>
                    <a:pt x="942" y="2138"/>
                  </a:lnTo>
                  <a:lnTo>
                    <a:pt x="937" y="2139"/>
                  </a:lnTo>
                  <a:lnTo>
                    <a:pt x="937" y="2139"/>
                  </a:lnTo>
                  <a:lnTo>
                    <a:pt x="936" y="2143"/>
                  </a:lnTo>
                  <a:lnTo>
                    <a:pt x="933" y="2146"/>
                  </a:lnTo>
                  <a:lnTo>
                    <a:pt x="933" y="2146"/>
                  </a:lnTo>
                  <a:lnTo>
                    <a:pt x="924" y="2156"/>
                  </a:lnTo>
                  <a:lnTo>
                    <a:pt x="924" y="2156"/>
                  </a:lnTo>
                  <a:lnTo>
                    <a:pt x="919" y="2159"/>
                  </a:lnTo>
                  <a:lnTo>
                    <a:pt x="916" y="2161"/>
                  </a:lnTo>
                  <a:lnTo>
                    <a:pt x="911" y="2162"/>
                  </a:lnTo>
                  <a:lnTo>
                    <a:pt x="906" y="2162"/>
                  </a:lnTo>
                  <a:lnTo>
                    <a:pt x="906" y="2162"/>
                  </a:lnTo>
                  <a:lnTo>
                    <a:pt x="880" y="2164"/>
                  </a:lnTo>
                  <a:lnTo>
                    <a:pt x="880" y="2164"/>
                  </a:lnTo>
                  <a:lnTo>
                    <a:pt x="875" y="2162"/>
                  </a:lnTo>
                  <a:lnTo>
                    <a:pt x="870" y="2161"/>
                  </a:lnTo>
                  <a:lnTo>
                    <a:pt x="862" y="2156"/>
                  </a:lnTo>
                  <a:lnTo>
                    <a:pt x="862" y="2156"/>
                  </a:lnTo>
                  <a:lnTo>
                    <a:pt x="857" y="2154"/>
                  </a:lnTo>
                  <a:lnTo>
                    <a:pt x="852" y="2154"/>
                  </a:lnTo>
                  <a:lnTo>
                    <a:pt x="847" y="2153"/>
                  </a:lnTo>
                  <a:lnTo>
                    <a:pt x="844" y="2153"/>
                  </a:lnTo>
                  <a:lnTo>
                    <a:pt x="844" y="2153"/>
                  </a:lnTo>
                  <a:lnTo>
                    <a:pt x="840" y="2149"/>
                  </a:lnTo>
                  <a:lnTo>
                    <a:pt x="839" y="2148"/>
                  </a:lnTo>
                  <a:lnTo>
                    <a:pt x="839" y="2148"/>
                  </a:lnTo>
                  <a:lnTo>
                    <a:pt x="835" y="2148"/>
                  </a:lnTo>
                  <a:lnTo>
                    <a:pt x="834" y="2148"/>
                  </a:lnTo>
                  <a:lnTo>
                    <a:pt x="832" y="2151"/>
                  </a:lnTo>
                  <a:lnTo>
                    <a:pt x="832" y="2151"/>
                  </a:lnTo>
                  <a:lnTo>
                    <a:pt x="835" y="2156"/>
                  </a:lnTo>
                  <a:lnTo>
                    <a:pt x="839" y="2159"/>
                  </a:lnTo>
                  <a:lnTo>
                    <a:pt x="840" y="2161"/>
                  </a:lnTo>
                  <a:lnTo>
                    <a:pt x="840" y="2162"/>
                  </a:lnTo>
                  <a:lnTo>
                    <a:pt x="837" y="2164"/>
                  </a:lnTo>
                  <a:lnTo>
                    <a:pt x="837" y="2164"/>
                  </a:lnTo>
                  <a:lnTo>
                    <a:pt x="829" y="2167"/>
                  </a:lnTo>
                  <a:lnTo>
                    <a:pt x="825" y="2167"/>
                  </a:lnTo>
                  <a:lnTo>
                    <a:pt x="820" y="2164"/>
                  </a:lnTo>
                  <a:lnTo>
                    <a:pt x="820" y="2164"/>
                  </a:lnTo>
                  <a:lnTo>
                    <a:pt x="820" y="2164"/>
                  </a:lnTo>
                  <a:lnTo>
                    <a:pt x="819" y="2167"/>
                  </a:lnTo>
                  <a:lnTo>
                    <a:pt x="817" y="2171"/>
                  </a:lnTo>
                  <a:lnTo>
                    <a:pt x="817" y="2171"/>
                  </a:lnTo>
                  <a:lnTo>
                    <a:pt x="814" y="2174"/>
                  </a:lnTo>
                  <a:lnTo>
                    <a:pt x="811" y="2177"/>
                  </a:lnTo>
                  <a:lnTo>
                    <a:pt x="811" y="2177"/>
                  </a:lnTo>
                  <a:lnTo>
                    <a:pt x="811" y="2181"/>
                  </a:lnTo>
                  <a:lnTo>
                    <a:pt x="812" y="2182"/>
                  </a:lnTo>
                  <a:lnTo>
                    <a:pt x="817" y="2184"/>
                  </a:lnTo>
                  <a:lnTo>
                    <a:pt x="817" y="2184"/>
                  </a:lnTo>
                  <a:lnTo>
                    <a:pt x="820" y="2187"/>
                  </a:lnTo>
                  <a:lnTo>
                    <a:pt x="822" y="2192"/>
                  </a:lnTo>
                  <a:lnTo>
                    <a:pt x="822" y="2192"/>
                  </a:lnTo>
                  <a:lnTo>
                    <a:pt x="824" y="2197"/>
                  </a:lnTo>
                  <a:lnTo>
                    <a:pt x="822" y="2202"/>
                  </a:lnTo>
                  <a:lnTo>
                    <a:pt x="819" y="2207"/>
                  </a:lnTo>
                  <a:lnTo>
                    <a:pt x="814" y="2209"/>
                  </a:lnTo>
                  <a:lnTo>
                    <a:pt x="814" y="2209"/>
                  </a:lnTo>
                  <a:lnTo>
                    <a:pt x="811" y="2209"/>
                  </a:lnTo>
                  <a:lnTo>
                    <a:pt x="807" y="2210"/>
                  </a:lnTo>
                  <a:lnTo>
                    <a:pt x="807" y="2210"/>
                  </a:lnTo>
                  <a:lnTo>
                    <a:pt x="806" y="2213"/>
                  </a:lnTo>
                  <a:lnTo>
                    <a:pt x="807" y="2215"/>
                  </a:lnTo>
                  <a:lnTo>
                    <a:pt x="809" y="2220"/>
                  </a:lnTo>
                  <a:lnTo>
                    <a:pt x="809" y="2220"/>
                  </a:lnTo>
                  <a:lnTo>
                    <a:pt x="814" y="2223"/>
                  </a:lnTo>
                  <a:lnTo>
                    <a:pt x="817" y="2228"/>
                  </a:lnTo>
                  <a:lnTo>
                    <a:pt x="819" y="2233"/>
                  </a:lnTo>
                  <a:lnTo>
                    <a:pt x="816" y="2240"/>
                  </a:lnTo>
                  <a:lnTo>
                    <a:pt x="816" y="2240"/>
                  </a:lnTo>
                  <a:lnTo>
                    <a:pt x="814" y="2243"/>
                  </a:lnTo>
                  <a:lnTo>
                    <a:pt x="814" y="2248"/>
                  </a:lnTo>
                  <a:lnTo>
                    <a:pt x="816" y="2253"/>
                  </a:lnTo>
                  <a:lnTo>
                    <a:pt x="817" y="2253"/>
                  </a:lnTo>
                  <a:lnTo>
                    <a:pt x="820" y="2251"/>
                  </a:lnTo>
                  <a:lnTo>
                    <a:pt x="820" y="2251"/>
                  </a:lnTo>
                  <a:lnTo>
                    <a:pt x="829" y="2243"/>
                  </a:lnTo>
                  <a:lnTo>
                    <a:pt x="837" y="2237"/>
                  </a:lnTo>
                  <a:lnTo>
                    <a:pt x="837" y="2237"/>
                  </a:lnTo>
                  <a:lnTo>
                    <a:pt x="844" y="2233"/>
                  </a:lnTo>
                  <a:lnTo>
                    <a:pt x="847" y="2233"/>
                  </a:lnTo>
                  <a:lnTo>
                    <a:pt x="852" y="2235"/>
                  </a:lnTo>
                  <a:lnTo>
                    <a:pt x="857" y="2238"/>
                  </a:lnTo>
                  <a:lnTo>
                    <a:pt x="857" y="2238"/>
                  </a:lnTo>
                  <a:lnTo>
                    <a:pt x="862" y="2241"/>
                  </a:lnTo>
                  <a:lnTo>
                    <a:pt x="868" y="2245"/>
                  </a:lnTo>
                  <a:lnTo>
                    <a:pt x="868" y="2245"/>
                  </a:lnTo>
                  <a:lnTo>
                    <a:pt x="868" y="2246"/>
                  </a:lnTo>
                  <a:lnTo>
                    <a:pt x="868" y="2248"/>
                  </a:lnTo>
                  <a:lnTo>
                    <a:pt x="867" y="2253"/>
                  </a:lnTo>
                  <a:lnTo>
                    <a:pt x="867" y="2253"/>
                  </a:lnTo>
                  <a:lnTo>
                    <a:pt x="867" y="2258"/>
                  </a:lnTo>
                  <a:lnTo>
                    <a:pt x="868" y="2258"/>
                  </a:lnTo>
                  <a:lnTo>
                    <a:pt x="870" y="2260"/>
                  </a:lnTo>
                  <a:lnTo>
                    <a:pt x="870" y="2260"/>
                  </a:lnTo>
                  <a:lnTo>
                    <a:pt x="877" y="2258"/>
                  </a:lnTo>
                  <a:lnTo>
                    <a:pt x="877" y="2258"/>
                  </a:lnTo>
                  <a:lnTo>
                    <a:pt x="880" y="2261"/>
                  </a:lnTo>
                  <a:lnTo>
                    <a:pt x="883" y="2261"/>
                  </a:lnTo>
                  <a:lnTo>
                    <a:pt x="886" y="2261"/>
                  </a:lnTo>
                  <a:lnTo>
                    <a:pt x="891" y="2258"/>
                  </a:lnTo>
                  <a:lnTo>
                    <a:pt x="891" y="2258"/>
                  </a:lnTo>
                  <a:lnTo>
                    <a:pt x="898" y="2253"/>
                  </a:lnTo>
                  <a:lnTo>
                    <a:pt x="905" y="2250"/>
                  </a:lnTo>
                  <a:lnTo>
                    <a:pt x="905" y="2250"/>
                  </a:lnTo>
                  <a:lnTo>
                    <a:pt x="908" y="2246"/>
                  </a:lnTo>
                  <a:lnTo>
                    <a:pt x="911" y="2243"/>
                  </a:lnTo>
                  <a:lnTo>
                    <a:pt x="914" y="2241"/>
                  </a:lnTo>
                  <a:lnTo>
                    <a:pt x="918" y="2245"/>
                  </a:lnTo>
                  <a:lnTo>
                    <a:pt x="918" y="2245"/>
                  </a:lnTo>
                  <a:lnTo>
                    <a:pt x="921" y="2248"/>
                  </a:lnTo>
                  <a:lnTo>
                    <a:pt x="926" y="2250"/>
                  </a:lnTo>
                  <a:lnTo>
                    <a:pt x="929" y="2250"/>
                  </a:lnTo>
                  <a:lnTo>
                    <a:pt x="933" y="2246"/>
                  </a:lnTo>
                  <a:lnTo>
                    <a:pt x="933" y="2246"/>
                  </a:lnTo>
                  <a:lnTo>
                    <a:pt x="937" y="2243"/>
                  </a:lnTo>
                  <a:lnTo>
                    <a:pt x="941" y="2245"/>
                  </a:lnTo>
                  <a:lnTo>
                    <a:pt x="942" y="2248"/>
                  </a:lnTo>
                  <a:lnTo>
                    <a:pt x="947" y="2251"/>
                  </a:lnTo>
                  <a:lnTo>
                    <a:pt x="947" y="2251"/>
                  </a:lnTo>
                  <a:lnTo>
                    <a:pt x="951" y="2251"/>
                  </a:lnTo>
                  <a:lnTo>
                    <a:pt x="956" y="2248"/>
                  </a:lnTo>
                  <a:lnTo>
                    <a:pt x="959" y="2246"/>
                  </a:lnTo>
                  <a:lnTo>
                    <a:pt x="964" y="2245"/>
                  </a:lnTo>
                  <a:lnTo>
                    <a:pt x="964" y="2245"/>
                  </a:lnTo>
                  <a:lnTo>
                    <a:pt x="969" y="2245"/>
                  </a:lnTo>
                  <a:lnTo>
                    <a:pt x="969" y="2245"/>
                  </a:lnTo>
                  <a:lnTo>
                    <a:pt x="977" y="2243"/>
                  </a:lnTo>
                  <a:lnTo>
                    <a:pt x="984" y="2241"/>
                  </a:lnTo>
                  <a:lnTo>
                    <a:pt x="984" y="2241"/>
                  </a:lnTo>
                  <a:lnTo>
                    <a:pt x="989" y="2241"/>
                  </a:lnTo>
                  <a:lnTo>
                    <a:pt x="993" y="2245"/>
                  </a:lnTo>
                  <a:lnTo>
                    <a:pt x="1000" y="2250"/>
                  </a:lnTo>
                  <a:lnTo>
                    <a:pt x="1000" y="2250"/>
                  </a:lnTo>
                  <a:lnTo>
                    <a:pt x="1005" y="2255"/>
                  </a:lnTo>
                  <a:lnTo>
                    <a:pt x="1008" y="2258"/>
                  </a:lnTo>
                  <a:lnTo>
                    <a:pt x="1008" y="2258"/>
                  </a:lnTo>
                  <a:lnTo>
                    <a:pt x="1020" y="2263"/>
                  </a:lnTo>
                  <a:lnTo>
                    <a:pt x="1020" y="2263"/>
                  </a:lnTo>
                  <a:lnTo>
                    <a:pt x="1028" y="2269"/>
                  </a:lnTo>
                  <a:lnTo>
                    <a:pt x="1036" y="2274"/>
                  </a:lnTo>
                  <a:lnTo>
                    <a:pt x="1036" y="2274"/>
                  </a:lnTo>
                  <a:lnTo>
                    <a:pt x="1053" y="2281"/>
                  </a:lnTo>
                  <a:lnTo>
                    <a:pt x="1053" y="2281"/>
                  </a:lnTo>
                  <a:lnTo>
                    <a:pt x="1054" y="2284"/>
                  </a:lnTo>
                  <a:lnTo>
                    <a:pt x="1058" y="2288"/>
                  </a:lnTo>
                  <a:lnTo>
                    <a:pt x="1059" y="2291"/>
                  </a:lnTo>
                  <a:lnTo>
                    <a:pt x="1059" y="2296"/>
                  </a:lnTo>
                  <a:lnTo>
                    <a:pt x="1059" y="2296"/>
                  </a:lnTo>
                  <a:lnTo>
                    <a:pt x="1059" y="2297"/>
                  </a:lnTo>
                  <a:lnTo>
                    <a:pt x="1063" y="2297"/>
                  </a:lnTo>
                  <a:lnTo>
                    <a:pt x="1066" y="2296"/>
                  </a:lnTo>
                  <a:lnTo>
                    <a:pt x="1066" y="2291"/>
                  </a:lnTo>
                  <a:lnTo>
                    <a:pt x="1066" y="2291"/>
                  </a:lnTo>
                  <a:lnTo>
                    <a:pt x="1063" y="2283"/>
                  </a:lnTo>
                  <a:lnTo>
                    <a:pt x="1061" y="2278"/>
                  </a:lnTo>
                  <a:lnTo>
                    <a:pt x="1061" y="2273"/>
                  </a:lnTo>
                  <a:lnTo>
                    <a:pt x="1061" y="2273"/>
                  </a:lnTo>
                  <a:lnTo>
                    <a:pt x="1064" y="2273"/>
                  </a:lnTo>
                  <a:lnTo>
                    <a:pt x="1069" y="2271"/>
                  </a:lnTo>
                  <a:lnTo>
                    <a:pt x="1078" y="2271"/>
                  </a:lnTo>
                  <a:lnTo>
                    <a:pt x="1078" y="2271"/>
                  </a:lnTo>
                  <a:lnTo>
                    <a:pt x="1079" y="2269"/>
                  </a:lnTo>
                  <a:lnTo>
                    <a:pt x="1081" y="2268"/>
                  </a:lnTo>
                  <a:lnTo>
                    <a:pt x="1082" y="2261"/>
                  </a:lnTo>
                  <a:lnTo>
                    <a:pt x="1084" y="2255"/>
                  </a:lnTo>
                  <a:lnTo>
                    <a:pt x="1086" y="2248"/>
                  </a:lnTo>
                  <a:lnTo>
                    <a:pt x="1086" y="2248"/>
                  </a:lnTo>
                  <a:lnTo>
                    <a:pt x="1087" y="2243"/>
                  </a:lnTo>
                  <a:lnTo>
                    <a:pt x="1089" y="2237"/>
                  </a:lnTo>
                  <a:lnTo>
                    <a:pt x="1089" y="2223"/>
                  </a:lnTo>
                  <a:lnTo>
                    <a:pt x="1089" y="2223"/>
                  </a:lnTo>
                  <a:lnTo>
                    <a:pt x="1087" y="2213"/>
                  </a:lnTo>
                  <a:lnTo>
                    <a:pt x="1089" y="2210"/>
                  </a:lnTo>
                  <a:lnTo>
                    <a:pt x="1094" y="2207"/>
                  </a:lnTo>
                  <a:lnTo>
                    <a:pt x="1094" y="2207"/>
                  </a:lnTo>
                  <a:lnTo>
                    <a:pt x="1104" y="2200"/>
                  </a:lnTo>
                  <a:lnTo>
                    <a:pt x="1115" y="2194"/>
                  </a:lnTo>
                  <a:lnTo>
                    <a:pt x="1120" y="2192"/>
                  </a:lnTo>
                  <a:lnTo>
                    <a:pt x="1127" y="2190"/>
                  </a:lnTo>
                  <a:lnTo>
                    <a:pt x="1132" y="2190"/>
                  </a:lnTo>
                  <a:lnTo>
                    <a:pt x="1138" y="2194"/>
                  </a:lnTo>
                  <a:lnTo>
                    <a:pt x="1138" y="2194"/>
                  </a:lnTo>
                  <a:lnTo>
                    <a:pt x="1142" y="2197"/>
                  </a:lnTo>
                  <a:lnTo>
                    <a:pt x="1145" y="2200"/>
                  </a:lnTo>
                  <a:lnTo>
                    <a:pt x="1147" y="2210"/>
                  </a:lnTo>
                  <a:lnTo>
                    <a:pt x="1147" y="2210"/>
                  </a:lnTo>
                  <a:lnTo>
                    <a:pt x="1150" y="2220"/>
                  </a:lnTo>
                  <a:lnTo>
                    <a:pt x="1153" y="2225"/>
                  </a:lnTo>
                  <a:lnTo>
                    <a:pt x="1157" y="2227"/>
                  </a:lnTo>
                  <a:lnTo>
                    <a:pt x="1157" y="2227"/>
                  </a:lnTo>
                  <a:lnTo>
                    <a:pt x="1166" y="2225"/>
                  </a:lnTo>
                  <a:lnTo>
                    <a:pt x="1176" y="2223"/>
                  </a:lnTo>
                  <a:lnTo>
                    <a:pt x="1193" y="2218"/>
                  </a:lnTo>
                  <a:lnTo>
                    <a:pt x="1193" y="2218"/>
                  </a:lnTo>
                  <a:lnTo>
                    <a:pt x="1201" y="2215"/>
                  </a:lnTo>
                  <a:lnTo>
                    <a:pt x="1208" y="2210"/>
                  </a:lnTo>
                  <a:lnTo>
                    <a:pt x="1208" y="2210"/>
                  </a:lnTo>
                  <a:lnTo>
                    <a:pt x="1214" y="2209"/>
                  </a:lnTo>
                  <a:lnTo>
                    <a:pt x="1219" y="2209"/>
                  </a:lnTo>
                  <a:lnTo>
                    <a:pt x="1219" y="2209"/>
                  </a:lnTo>
                  <a:lnTo>
                    <a:pt x="1227" y="2209"/>
                  </a:lnTo>
                  <a:lnTo>
                    <a:pt x="1227" y="2209"/>
                  </a:lnTo>
                  <a:lnTo>
                    <a:pt x="1242" y="2207"/>
                  </a:lnTo>
                  <a:lnTo>
                    <a:pt x="1242" y="2207"/>
                  </a:lnTo>
                  <a:lnTo>
                    <a:pt x="1249" y="2205"/>
                  </a:lnTo>
                  <a:lnTo>
                    <a:pt x="1252" y="2205"/>
                  </a:lnTo>
                  <a:lnTo>
                    <a:pt x="1254" y="2207"/>
                  </a:lnTo>
                  <a:lnTo>
                    <a:pt x="1254" y="2207"/>
                  </a:lnTo>
                  <a:lnTo>
                    <a:pt x="1255" y="2207"/>
                  </a:lnTo>
                  <a:lnTo>
                    <a:pt x="1259" y="2205"/>
                  </a:lnTo>
                  <a:lnTo>
                    <a:pt x="1265" y="2202"/>
                  </a:lnTo>
                  <a:lnTo>
                    <a:pt x="1265" y="2202"/>
                  </a:lnTo>
                  <a:lnTo>
                    <a:pt x="1269" y="2199"/>
                  </a:lnTo>
                  <a:lnTo>
                    <a:pt x="1275" y="2200"/>
                  </a:lnTo>
                  <a:lnTo>
                    <a:pt x="1275" y="2200"/>
                  </a:lnTo>
                  <a:lnTo>
                    <a:pt x="1283" y="2200"/>
                  </a:lnTo>
                  <a:lnTo>
                    <a:pt x="1293" y="2199"/>
                  </a:lnTo>
                  <a:lnTo>
                    <a:pt x="1293" y="2199"/>
                  </a:lnTo>
                  <a:lnTo>
                    <a:pt x="1303" y="2197"/>
                  </a:lnTo>
                  <a:lnTo>
                    <a:pt x="1303" y="2197"/>
                  </a:lnTo>
                  <a:lnTo>
                    <a:pt x="1307" y="2197"/>
                  </a:lnTo>
                  <a:lnTo>
                    <a:pt x="1308" y="2199"/>
                  </a:lnTo>
                  <a:lnTo>
                    <a:pt x="1311" y="2202"/>
                  </a:lnTo>
                  <a:lnTo>
                    <a:pt x="1311" y="2202"/>
                  </a:lnTo>
                  <a:lnTo>
                    <a:pt x="1316" y="2204"/>
                  </a:lnTo>
                  <a:lnTo>
                    <a:pt x="1321" y="2205"/>
                  </a:lnTo>
                  <a:lnTo>
                    <a:pt x="1326" y="2205"/>
                  </a:lnTo>
                  <a:lnTo>
                    <a:pt x="1328" y="2204"/>
                  </a:lnTo>
                  <a:lnTo>
                    <a:pt x="1330" y="2202"/>
                  </a:lnTo>
                  <a:lnTo>
                    <a:pt x="1330" y="2202"/>
                  </a:lnTo>
                  <a:lnTo>
                    <a:pt x="1331" y="2195"/>
                  </a:lnTo>
                  <a:lnTo>
                    <a:pt x="1335" y="2190"/>
                  </a:lnTo>
                  <a:lnTo>
                    <a:pt x="1338" y="2187"/>
                  </a:lnTo>
                  <a:lnTo>
                    <a:pt x="1343" y="2185"/>
                  </a:lnTo>
                  <a:lnTo>
                    <a:pt x="1343" y="2185"/>
                  </a:lnTo>
                  <a:lnTo>
                    <a:pt x="1349" y="2184"/>
                  </a:lnTo>
                  <a:lnTo>
                    <a:pt x="1353" y="2185"/>
                  </a:lnTo>
                  <a:lnTo>
                    <a:pt x="1353" y="2189"/>
                  </a:lnTo>
                  <a:lnTo>
                    <a:pt x="1353" y="2189"/>
                  </a:lnTo>
                  <a:lnTo>
                    <a:pt x="1353" y="2192"/>
                  </a:lnTo>
                  <a:lnTo>
                    <a:pt x="1353" y="2194"/>
                  </a:lnTo>
                  <a:lnTo>
                    <a:pt x="1358" y="2194"/>
                  </a:lnTo>
                  <a:lnTo>
                    <a:pt x="1363" y="2192"/>
                  </a:lnTo>
                  <a:lnTo>
                    <a:pt x="1367" y="2189"/>
                  </a:lnTo>
                  <a:lnTo>
                    <a:pt x="1367" y="2189"/>
                  </a:lnTo>
                  <a:lnTo>
                    <a:pt x="1377" y="2182"/>
                  </a:lnTo>
                  <a:lnTo>
                    <a:pt x="1384" y="2179"/>
                  </a:lnTo>
                  <a:lnTo>
                    <a:pt x="1387" y="2179"/>
                  </a:lnTo>
                  <a:lnTo>
                    <a:pt x="1389" y="2181"/>
                  </a:lnTo>
                  <a:lnTo>
                    <a:pt x="1389" y="2181"/>
                  </a:lnTo>
                  <a:lnTo>
                    <a:pt x="1392" y="2182"/>
                  </a:lnTo>
                  <a:lnTo>
                    <a:pt x="1397" y="2184"/>
                  </a:lnTo>
                  <a:lnTo>
                    <a:pt x="1405" y="2187"/>
                  </a:lnTo>
                  <a:lnTo>
                    <a:pt x="1405" y="2187"/>
                  </a:lnTo>
                  <a:lnTo>
                    <a:pt x="1409" y="2189"/>
                  </a:lnTo>
                  <a:lnTo>
                    <a:pt x="1412" y="2192"/>
                  </a:lnTo>
                  <a:lnTo>
                    <a:pt x="1412" y="2192"/>
                  </a:lnTo>
                  <a:lnTo>
                    <a:pt x="1414" y="2197"/>
                  </a:lnTo>
                  <a:lnTo>
                    <a:pt x="1415" y="2199"/>
                  </a:lnTo>
                  <a:lnTo>
                    <a:pt x="1417" y="2199"/>
                  </a:lnTo>
                  <a:lnTo>
                    <a:pt x="1417" y="2199"/>
                  </a:lnTo>
                  <a:lnTo>
                    <a:pt x="1427" y="2197"/>
                  </a:lnTo>
                  <a:lnTo>
                    <a:pt x="1427" y="2197"/>
                  </a:lnTo>
                  <a:lnTo>
                    <a:pt x="1432" y="2195"/>
                  </a:lnTo>
                  <a:lnTo>
                    <a:pt x="1437" y="2195"/>
                  </a:lnTo>
                  <a:lnTo>
                    <a:pt x="1437" y="2195"/>
                  </a:lnTo>
                  <a:lnTo>
                    <a:pt x="1442" y="2192"/>
                  </a:lnTo>
                  <a:lnTo>
                    <a:pt x="1445" y="2189"/>
                  </a:lnTo>
                  <a:lnTo>
                    <a:pt x="1448" y="2184"/>
                  </a:lnTo>
                  <a:lnTo>
                    <a:pt x="1452" y="2181"/>
                  </a:lnTo>
                  <a:lnTo>
                    <a:pt x="1452" y="2181"/>
                  </a:lnTo>
                  <a:lnTo>
                    <a:pt x="1460" y="2176"/>
                  </a:lnTo>
                  <a:lnTo>
                    <a:pt x="1468" y="2169"/>
                  </a:lnTo>
                  <a:lnTo>
                    <a:pt x="1468" y="2169"/>
                  </a:lnTo>
                  <a:lnTo>
                    <a:pt x="1473" y="2167"/>
                  </a:lnTo>
                  <a:lnTo>
                    <a:pt x="1481" y="2166"/>
                  </a:lnTo>
                  <a:lnTo>
                    <a:pt x="1481" y="2166"/>
                  </a:lnTo>
                  <a:lnTo>
                    <a:pt x="1486" y="2162"/>
                  </a:lnTo>
                  <a:lnTo>
                    <a:pt x="1493" y="2157"/>
                  </a:lnTo>
                  <a:lnTo>
                    <a:pt x="1504" y="2149"/>
                  </a:lnTo>
                  <a:lnTo>
                    <a:pt x="1504" y="2149"/>
                  </a:lnTo>
                  <a:lnTo>
                    <a:pt x="1508" y="2148"/>
                  </a:lnTo>
                  <a:lnTo>
                    <a:pt x="1511" y="2146"/>
                  </a:lnTo>
                  <a:lnTo>
                    <a:pt x="1519" y="2146"/>
                  </a:lnTo>
                  <a:lnTo>
                    <a:pt x="1519" y="2146"/>
                  </a:lnTo>
                  <a:lnTo>
                    <a:pt x="1542" y="2143"/>
                  </a:lnTo>
                  <a:lnTo>
                    <a:pt x="1542" y="2143"/>
                  </a:lnTo>
                  <a:lnTo>
                    <a:pt x="1554" y="2141"/>
                  </a:lnTo>
                  <a:lnTo>
                    <a:pt x="1564" y="2141"/>
                  </a:lnTo>
                  <a:lnTo>
                    <a:pt x="1585" y="2144"/>
                  </a:lnTo>
                  <a:lnTo>
                    <a:pt x="1585" y="2144"/>
                  </a:lnTo>
                  <a:lnTo>
                    <a:pt x="1603" y="2144"/>
                  </a:lnTo>
                  <a:lnTo>
                    <a:pt x="1613" y="2148"/>
                  </a:lnTo>
                  <a:lnTo>
                    <a:pt x="1621" y="2151"/>
                  </a:lnTo>
                  <a:lnTo>
                    <a:pt x="1621" y="2151"/>
                  </a:lnTo>
                  <a:lnTo>
                    <a:pt x="1638" y="2166"/>
                  </a:lnTo>
                  <a:lnTo>
                    <a:pt x="1648" y="2172"/>
                  </a:lnTo>
                  <a:lnTo>
                    <a:pt x="1657" y="2177"/>
                  </a:lnTo>
                  <a:lnTo>
                    <a:pt x="1657" y="2177"/>
                  </a:lnTo>
                  <a:lnTo>
                    <a:pt x="1662" y="2179"/>
                  </a:lnTo>
                  <a:lnTo>
                    <a:pt x="1669" y="2181"/>
                  </a:lnTo>
                  <a:lnTo>
                    <a:pt x="1681" y="2179"/>
                  </a:lnTo>
                  <a:lnTo>
                    <a:pt x="1692" y="2177"/>
                  </a:lnTo>
                  <a:lnTo>
                    <a:pt x="1704" y="2174"/>
                  </a:lnTo>
                  <a:lnTo>
                    <a:pt x="1704" y="2174"/>
                  </a:lnTo>
                  <a:lnTo>
                    <a:pt x="1715" y="2169"/>
                  </a:lnTo>
                  <a:lnTo>
                    <a:pt x="1727" y="2166"/>
                  </a:lnTo>
                  <a:lnTo>
                    <a:pt x="1732" y="2166"/>
                  </a:lnTo>
                  <a:lnTo>
                    <a:pt x="1737" y="2166"/>
                  </a:lnTo>
                  <a:lnTo>
                    <a:pt x="1741" y="2167"/>
                  </a:lnTo>
                  <a:lnTo>
                    <a:pt x="1746" y="2172"/>
                  </a:lnTo>
                  <a:lnTo>
                    <a:pt x="1746" y="2172"/>
                  </a:lnTo>
                  <a:lnTo>
                    <a:pt x="1748" y="2177"/>
                  </a:lnTo>
                  <a:lnTo>
                    <a:pt x="1750" y="2184"/>
                  </a:lnTo>
                  <a:lnTo>
                    <a:pt x="1748" y="2189"/>
                  </a:lnTo>
                  <a:lnTo>
                    <a:pt x="1746" y="2195"/>
                  </a:lnTo>
                  <a:lnTo>
                    <a:pt x="1740" y="2207"/>
                  </a:lnTo>
                  <a:lnTo>
                    <a:pt x="1733" y="2215"/>
                  </a:lnTo>
                  <a:lnTo>
                    <a:pt x="1733" y="2215"/>
                  </a:lnTo>
                  <a:lnTo>
                    <a:pt x="1717" y="2233"/>
                  </a:lnTo>
                  <a:lnTo>
                    <a:pt x="1709" y="2241"/>
                  </a:lnTo>
                  <a:lnTo>
                    <a:pt x="1704" y="2243"/>
                  </a:lnTo>
                  <a:lnTo>
                    <a:pt x="1699" y="2245"/>
                  </a:lnTo>
                  <a:lnTo>
                    <a:pt x="1699" y="2245"/>
                  </a:lnTo>
                  <a:lnTo>
                    <a:pt x="1685" y="2246"/>
                  </a:lnTo>
                  <a:lnTo>
                    <a:pt x="1674" y="2250"/>
                  </a:lnTo>
                  <a:lnTo>
                    <a:pt x="1674" y="2250"/>
                  </a:lnTo>
                  <a:lnTo>
                    <a:pt x="1671" y="2253"/>
                  </a:lnTo>
                  <a:lnTo>
                    <a:pt x="1667" y="2255"/>
                  </a:lnTo>
                  <a:lnTo>
                    <a:pt x="1667" y="2258"/>
                  </a:lnTo>
                  <a:lnTo>
                    <a:pt x="1669" y="2261"/>
                  </a:lnTo>
                  <a:lnTo>
                    <a:pt x="1669" y="2261"/>
                  </a:lnTo>
                  <a:lnTo>
                    <a:pt x="1679" y="2268"/>
                  </a:lnTo>
                  <a:lnTo>
                    <a:pt x="1682" y="2271"/>
                  </a:lnTo>
                  <a:lnTo>
                    <a:pt x="1685" y="2276"/>
                  </a:lnTo>
                  <a:lnTo>
                    <a:pt x="1685" y="2276"/>
                  </a:lnTo>
                  <a:lnTo>
                    <a:pt x="1689" y="2281"/>
                  </a:lnTo>
                  <a:lnTo>
                    <a:pt x="1689" y="2284"/>
                  </a:lnTo>
                  <a:lnTo>
                    <a:pt x="1687" y="2288"/>
                  </a:lnTo>
                  <a:lnTo>
                    <a:pt x="1682" y="2291"/>
                  </a:lnTo>
                  <a:lnTo>
                    <a:pt x="1682" y="2291"/>
                  </a:lnTo>
                  <a:lnTo>
                    <a:pt x="1679" y="2294"/>
                  </a:lnTo>
                  <a:lnTo>
                    <a:pt x="1674" y="2299"/>
                  </a:lnTo>
                  <a:lnTo>
                    <a:pt x="1674" y="2299"/>
                  </a:lnTo>
                  <a:lnTo>
                    <a:pt x="1674" y="2301"/>
                  </a:lnTo>
                  <a:lnTo>
                    <a:pt x="1674" y="2304"/>
                  </a:lnTo>
                  <a:lnTo>
                    <a:pt x="1676" y="2307"/>
                  </a:lnTo>
                  <a:lnTo>
                    <a:pt x="1676" y="2307"/>
                  </a:lnTo>
                  <a:lnTo>
                    <a:pt x="1677" y="2311"/>
                  </a:lnTo>
                  <a:lnTo>
                    <a:pt x="1677" y="2314"/>
                  </a:lnTo>
                  <a:lnTo>
                    <a:pt x="1674" y="2317"/>
                  </a:lnTo>
                  <a:lnTo>
                    <a:pt x="1669" y="2320"/>
                  </a:lnTo>
                  <a:lnTo>
                    <a:pt x="1666" y="2324"/>
                  </a:lnTo>
                  <a:lnTo>
                    <a:pt x="1666" y="2324"/>
                  </a:lnTo>
                  <a:lnTo>
                    <a:pt x="1661" y="2330"/>
                  </a:lnTo>
                  <a:lnTo>
                    <a:pt x="1659" y="2339"/>
                  </a:lnTo>
                  <a:lnTo>
                    <a:pt x="1659" y="2339"/>
                  </a:lnTo>
                  <a:lnTo>
                    <a:pt x="1659" y="2344"/>
                  </a:lnTo>
                  <a:lnTo>
                    <a:pt x="1662" y="2344"/>
                  </a:lnTo>
                  <a:lnTo>
                    <a:pt x="1669" y="2342"/>
                  </a:lnTo>
                  <a:lnTo>
                    <a:pt x="1669" y="2342"/>
                  </a:lnTo>
                  <a:lnTo>
                    <a:pt x="1672" y="2342"/>
                  </a:lnTo>
                  <a:lnTo>
                    <a:pt x="1674" y="2342"/>
                  </a:lnTo>
                  <a:lnTo>
                    <a:pt x="1679" y="2345"/>
                  </a:lnTo>
                  <a:lnTo>
                    <a:pt x="1684" y="2355"/>
                  </a:lnTo>
                  <a:lnTo>
                    <a:pt x="1684" y="2355"/>
                  </a:lnTo>
                  <a:lnTo>
                    <a:pt x="1687" y="2360"/>
                  </a:lnTo>
                  <a:lnTo>
                    <a:pt x="1690" y="2363"/>
                  </a:lnTo>
                  <a:lnTo>
                    <a:pt x="1695" y="2365"/>
                  </a:lnTo>
                  <a:lnTo>
                    <a:pt x="1702" y="2367"/>
                  </a:lnTo>
                  <a:lnTo>
                    <a:pt x="1702" y="2367"/>
                  </a:lnTo>
                  <a:lnTo>
                    <a:pt x="1712" y="2370"/>
                  </a:lnTo>
                  <a:lnTo>
                    <a:pt x="1717" y="2372"/>
                  </a:lnTo>
                  <a:lnTo>
                    <a:pt x="1720" y="2375"/>
                  </a:lnTo>
                  <a:lnTo>
                    <a:pt x="1720" y="2375"/>
                  </a:lnTo>
                  <a:lnTo>
                    <a:pt x="1722" y="2376"/>
                  </a:lnTo>
                  <a:lnTo>
                    <a:pt x="1722" y="2378"/>
                  </a:lnTo>
                  <a:lnTo>
                    <a:pt x="1720" y="2383"/>
                  </a:lnTo>
                  <a:lnTo>
                    <a:pt x="1718" y="2388"/>
                  </a:lnTo>
                  <a:lnTo>
                    <a:pt x="1718" y="2393"/>
                  </a:lnTo>
                  <a:lnTo>
                    <a:pt x="1718" y="2393"/>
                  </a:lnTo>
                  <a:lnTo>
                    <a:pt x="1720" y="2398"/>
                  </a:lnTo>
                  <a:lnTo>
                    <a:pt x="1722" y="2403"/>
                  </a:lnTo>
                  <a:lnTo>
                    <a:pt x="1722" y="2403"/>
                  </a:lnTo>
                  <a:lnTo>
                    <a:pt x="1722" y="2406"/>
                  </a:lnTo>
                  <a:lnTo>
                    <a:pt x="1723" y="2411"/>
                  </a:lnTo>
                  <a:lnTo>
                    <a:pt x="1723" y="2411"/>
                  </a:lnTo>
                  <a:lnTo>
                    <a:pt x="1727" y="2416"/>
                  </a:lnTo>
                  <a:lnTo>
                    <a:pt x="1732" y="2419"/>
                  </a:lnTo>
                  <a:lnTo>
                    <a:pt x="1743" y="2424"/>
                  </a:lnTo>
                  <a:lnTo>
                    <a:pt x="1743" y="2424"/>
                  </a:lnTo>
                  <a:lnTo>
                    <a:pt x="1763" y="2428"/>
                  </a:lnTo>
                  <a:lnTo>
                    <a:pt x="1763" y="2428"/>
                  </a:lnTo>
                  <a:lnTo>
                    <a:pt x="1773" y="2432"/>
                  </a:lnTo>
                  <a:lnTo>
                    <a:pt x="1781" y="2437"/>
                  </a:lnTo>
                  <a:lnTo>
                    <a:pt x="1781" y="2437"/>
                  </a:lnTo>
                  <a:lnTo>
                    <a:pt x="1789" y="2441"/>
                  </a:lnTo>
                  <a:lnTo>
                    <a:pt x="1793" y="2442"/>
                  </a:lnTo>
                  <a:lnTo>
                    <a:pt x="1798" y="2442"/>
                  </a:lnTo>
                  <a:lnTo>
                    <a:pt x="1798" y="2442"/>
                  </a:lnTo>
                  <a:lnTo>
                    <a:pt x="1801" y="2441"/>
                  </a:lnTo>
                  <a:lnTo>
                    <a:pt x="1804" y="2436"/>
                  </a:lnTo>
                  <a:lnTo>
                    <a:pt x="1807" y="2432"/>
                  </a:lnTo>
                  <a:lnTo>
                    <a:pt x="1811" y="2429"/>
                  </a:lnTo>
                  <a:lnTo>
                    <a:pt x="1811" y="2429"/>
                  </a:lnTo>
                  <a:lnTo>
                    <a:pt x="1822" y="2423"/>
                  </a:lnTo>
                  <a:lnTo>
                    <a:pt x="1832" y="2414"/>
                  </a:lnTo>
                  <a:lnTo>
                    <a:pt x="1839" y="2403"/>
                  </a:lnTo>
                  <a:lnTo>
                    <a:pt x="1845" y="2391"/>
                  </a:lnTo>
                  <a:lnTo>
                    <a:pt x="1845" y="2391"/>
                  </a:lnTo>
                  <a:lnTo>
                    <a:pt x="1855" y="2373"/>
                  </a:lnTo>
                  <a:lnTo>
                    <a:pt x="1862" y="2363"/>
                  </a:lnTo>
                  <a:lnTo>
                    <a:pt x="1865" y="2360"/>
                  </a:lnTo>
                  <a:lnTo>
                    <a:pt x="1870" y="2358"/>
                  </a:lnTo>
                  <a:lnTo>
                    <a:pt x="1870" y="2358"/>
                  </a:lnTo>
                  <a:lnTo>
                    <a:pt x="1878" y="2353"/>
                  </a:lnTo>
                  <a:lnTo>
                    <a:pt x="1890" y="2348"/>
                  </a:lnTo>
                  <a:lnTo>
                    <a:pt x="1900" y="2342"/>
                  </a:lnTo>
                  <a:lnTo>
                    <a:pt x="1903" y="2339"/>
                  </a:lnTo>
                  <a:lnTo>
                    <a:pt x="1905" y="2334"/>
                  </a:lnTo>
                  <a:lnTo>
                    <a:pt x="1905" y="2334"/>
                  </a:lnTo>
                  <a:lnTo>
                    <a:pt x="1905" y="2330"/>
                  </a:lnTo>
                  <a:lnTo>
                    <a:pt x="1903" y="2327"/>
                  </a:lnTo>
                  <a:lnTo>
                    <a:pt x="1898" y="2320"/>
                  </a:lnTo>
                  <a:lnTo>
                    <a:pt x="1898" y="2320"/>
                  </a:lnTo>
                  <a:lnTo>
                    <a:pt x="1898" y="2319"/>
                  </a:lnTo>
                  <a:lnTo>
                    <a:pt x="1898" y="2317"/>
                  </a:lnTo>
                  <a:lnTo>
                    <a:pt x="1901" y="2312"/>
                  </a:lnTo>
                  <a:lnTo>
                    <a:pt x="1910" y="2306"/>
                  </a:lnTo>
                  <a:lnTo>
                    <a:pt x="1910" y="2306"/>
                  </a:lnTo>
                  <a:lnTo>
                    <a:pt x="1919" y="2299"/>
                  </a:lnTo>
                  <a:lnTo>
                    <a:pt x="1929" y="2296"/>
                  </a:lnTo>
                  <a:lnTo>
                    <a:pt x="1952" y="2289"/>
                  </a:lnTo>
                  <a:lnTo>
                    <a:pt x="1952" y="2289"/>
                  </a:lnTo>
                  <a:lnTo>
                    <a:pt x="1971" y="2284"/>
                  </a:lnTo>
                  <a:lnTo>
                    <a:pt x="1971" y="2284"/>
                  </a:lnTo>
                  <a:lnTo>
                    <a:pt x="1980" y="2281"/>
                  </a:lnTo>
                  <a:lnTo>
                    <a:pt x="1989" y="2276"/>
                  </a:lnTo>
                  <a:lnTo>
                    <a:pt x="1989" y="2276"/>
                  </a:lnTo>
                  <a:lnTo>
                    <a:pt x="1994" y="2276"/>
                  </a:lnTo>
                  <a:lnTo>
                    <a:pt x="1999" y="2276"/>
                  </a:lnTo>
                  <a:lnTo>
                    <a:pt x="2008" y="2279"/>
                  </a:lnTo>
                  <a:lnTo>
                    <a:pt x="2017" y="2284"/>
                  </a:lnTo>
                  <a:lnTo>
                    <a:pt x="2023" y="2292"/>
                  </a:lnTo>
                  <a:lnTo>
                    <a:pt x="2023" y="2292"/>
                  </a:lnTo>
                  <a:lnTo>
                    <a:pt x="2027" y="2294"/>
                  </a:lnTo>
                  <a:lnTo>
                    <a:pt x="2028" y="2294"/>
                  </a:lnTo>
                  <a:lnTo>
                    <a:pt x="2031" y="2291"/>
                  </a:lnTo>
                  <a:lnTo>
                    <a:pt x="2035" y="2288"/>
                  </a:lnTo>
                  <a:lnTo>
                    <a:pt x="2036" y="2283"/>
                  </a:lnTo>
                  <a:lnTo>
                    <a:pt x="2036" y="2283"/>
                  </a:lnTo>
                  <a:lnTo>
                    <a:pt x="2035" y="2276"/>
                  </a:lnTo>
                  <a:lnTo>
                    <a:pt x="2036" y="2271"/>
                  </a:lnTo>
                  <a:lnTo>
                    <a:pt x="2036" y="2271"/>
                  </a:lnTo>
                  <a:lnTo>
                    <a:pt x="2040" y="2266"/>
                  </a:lnTo>
                  <a:lnTo>
                    <a:pt x="2043" y="2263"/>
                  </a:lnTo>
                  <a:lnTo>
                    <a:pt x="2043" y="2263"/>
                  </a:lnTo>
                  <a:lnTo>
                    <a:pt x="2045" y="2261"/>
                  </a:lnTo>
                  <a:lnTo>
                    <a:pt x="2045" y="2258"/>
                  </a:lnTo>
                  <a:lnTo>
                    <a:pt x="2043" y="2253"/>
                  </a:lnTo>
                  <a:lnTo>
                    <a:pt x="2040" y="2248"/>
                  </a:lnTo>
                  <a:lnTo>
                    <a:pt x="2036" y="2245"/>
                  </a:lnTo>
                  <a:lnTo>
                    <a:pt x="2036" y="2245"/>
                  </a:lnTo>
                  <a:lnTo>
                    <a:pt x="2030" y="2241"/>
                  </a:lnTo>
                  <a:lnTo>
                    <a:pt x="2025" y="2240"/>
                  </a:lnTo>
                  <a:lnTo>
                    <a:pt x="2013" y="2237"/>
                  </a:lnTo>
                  <a:lnTo>
                    <a:pt x="2013" y="2237"/>
                  </a:lnTo>
                  <a:lnTo>
                    <a:pt x="2003" y="2232"/>
                  </a:lnTo>
                  <a:lnTo>
                    <a:pt x="1995" y="2225"/>
                  </a:lnTo>
                  <a:lnTo>
                    <a:pt x="1995" y="2225"/>
                  </a:lnTo>
                  <a:lnTo>
                    <a:pt x="1985" y="2220"/>
                  </a:lnTo>
                  <a:lnTo>
                    <a:pt x="1980" y="2217"/>
                  </a:lnTo>
                  <a:lnTo>
                    <a:pt x="1975" y="2215"/>
                  </a:lnTo>
                  <a:lnTo>
                    <a:pt x="1975" y="2215"/>
                  </a:lnTo>
                  <a:lnTo>
                    <a:pt x="1974" y="2210"/>
                  </a:lnTo>
                  <a:lnTo>
                    <a:pt x="1972" y="2205"/>
                  </a:lnTo>
                  <a:lnTo>
                    <a:pt x="1971" y="2195"/>
                  </a:lnTo>
                  <a:lnTo>
                    <a:pt x="1971" y="2195"/>
                  </a:lnTo>
                  <a:lnTo>
                    <a:pt x="1971" y="2190"/>
                  </a:lnTo>
                  <a:lnTo>
                    <a:pt x="1974" y="2187"/>
                  </a:lnTo>
                  <a:lnTo>
                    <a:pt x="1979" y="2179"/>
                  </a:lnTo>
                  <a:lnTo>
                    <a:pt x="1979" y="2179"/>
                  </a:lnTo>
                  <a:lnTo>
                    <a:pt x="1990" y="2162"/>
                  </a:lnTo>
                  <a:lnTo>
                    <a:pt x="1995" y="2154"/>
                  </a:lnTo>
                  <a:lnTo>
                    <a:pt x="1999" y="2146"/>
                  </a:lnTo>
                  <a:lnTo>
                    <a:pt x="1999" y="2146"/>
                  </a:lnTo>
                  <a:lnTo>
                    <a:pt x="2003" y="2138"/>
                  </a:lnTo>
                  <a:lnTo>
                    <a:pt x="2005" y="2133"/>
                  </a:lnTo>
                  <a:lnTo>
                    <a:pt x="2008" y="2129"/>
                  </a:lnTo>
                  <a:lnTo>
                    <a:pt x="2008" y="2129"/>
                  </a:lnTo>
                  <a:lnTo>
                    <a:pt x="2013" y="2128"/>
                  </a:lnTo>
                  <a:lnTo>
                    <a:pt x="2018" y="2126"/>
                  </a:lnTo>
                  <a:lnTo>
                    <a:pt x="2028" y="2128"/>
                  </a:lnTo>
                  <a:lnTo>
                    <a:pt x="2028" y="2128"/>
                  </a:lnTo>
                  <a:lnTo>
                    <a:pt x="2036" y="2129"/>
                  </a:lnTo>
                  <a:lnTo>
                    <a:pt x="2036" y="2129"/>
                  </a:lnTo>
                  <a:lnTo>
                    <a:pt x="2040" y="2129"/>
                  </a:lnTo>
                  <a:lnTo>
                    <a:pt x="2040" y="2129"/>
                  </a:lnTo>
                  <a:lnTo>
                    <a:pt x="2043" y="2129"/>
                  </a:lnTo>
                  <a:lnTo>
                    <a:pt x="2043" y="2129"/>
                  </a:lnTo>
                  <a:lnTo>
                    <a:pt x="2045" y="2131"/>
                  </a:lnTo>
                  <a:lnTo>
                    <a:pt x="2045" y="2133"/>
                  </a:lnTo>
                  <a:lnTo>
                    <a:pt x="2043" y="2138"/>
                  </a:lnTo>
                  <a:lnTo>
                    <a:pt x="2041" y="2143"/>
                  </a:lnTo>
                  <a:lnTo>
                    <a:pt x="2040" y="2146"/>
                  </a:lnTo>
                  <a:lnTo>
                    <a:pt x="2040" y="2146"/>
                  </a:lnTo>
                  <a:lnTo>
                    <a:pt x="2038" y="2153"/>
                  </a:lnTo>
                  <a:lnTo>
                    <a:pt x="2040" y="2157"/>
                  </a:lnTo>
                  <a:lnTo>
                    <a:pt x="2041" y="2169"/>
                  </a:lnTo>
                  <a:lnTo>
                    <a:pt x="2041" y="2169"/>
                  </a:lnTo>
                  <a:lnTo>
                    <a:pt x="2043" y="2174"/>
                  </a:lnTo>
                  <a:lnTo>
                    <a:pt x="2041" y="2179"/>
                  </a:lnTo>
                  <a:lnTo>
                    <a:pt x="2041" y="2179"/>
                  </a:lnTo>
                  <a:lnTo>
                    <a:pt x="2040" y="2181"/>
                  </a:lnTo>
                  <a:lnTo>
                    <a:pt x="2036" y="2184"/>
                  </a:lnTo>
                  <a:lnTo>
                    <a:pt x="2036" y="2184"/>
                  </a:lnTo>
                  <a:lnTo>
                    <a:pt x="2036" y="2185"/>
                  </a:lnTo>
                  <a:lnTo>
                    <a:pt x="2038" y="2187"/>
                  </a:lnTo>
                  <a:lnTo>
                    <a:pt x="2041" y="2192"/>
                  </a:lnTo>
                  <a:lnTo>
                    <a:pt x="2050" y="2195"/>
                  </a:lnTo>
                  <a:lnTo>
                    <a:pt x="2050" y="2195"/>
                  </a:lnTo>
                  <a:lnTo>
                    <a:pt x="2058" y="2200"/>
                  </a:lnTo>
                  <a:lnTo>
                    <a:pt x="2061" y="2200"/>
                  </a:lnTo>
                  <a:lnTo>
                    <a:pt x="2063" y="2200"/>
                  </a:lnTo>
                  <a:lnTo>
                    <a:pt x="2063" y="2197"/>
                  </a:lnTo>
                  <a:lnTo>
                    <a:pt x="2063" y="2197"/>
                  </a:lnTo>
                  <a:lnTo>
                    <a:pt x="2063" y="2195"/>
                  </a:lnTo>
                  <a:lnTo>
                    <a:pt x="2061" y="2192"/>
                  </a:lnTo>
                  <a:lnTo>
                    <a:pt x="2058" y="2187"/>
                  </a:lnTo>
                  <a:lnTo>
                    <a:pt x="2058" y="2187"/>
                  </a:lnTo>
                  <a:lnTo>
                    <a:pt x="2056" y="2182"/>
                  </a:lnTo>
                  <a:lnTo>
                    <a:pt x="2056" y="2176"/>
                  </a:lnTo>
                  <a:lnTo>
                    <a:pt x="2056" y="2176"/>
                  </a:lnTo>
                  <a:lnTo>
                    <a:pt x="2058" y="2171"/>
                  </a:lnTo>
                  <a:lnTo>
                    <a:pt x="2059" y="2167"/>
                  </a:lnTo>
                  <a:lnTo>
                    <a:pt x="2059" y="2167"/>
                  </a:lnTo>
                  <a:lnTo>
                    <a:pt x="2064" y="2162"/>
                  </a:lnTo>
                  <a:lnTo>
                    <a:pt x="2064" y="2162"/>
                  </a:lnTo>
                  <a:lnTo>
                    <a:pt x="2066" y="2166"/>
                  </a:lnTo>
                  <a:lnTo>
                    <a:pt x="2066" y="2166"/>
                  </a:lnTo>
                  <a:lnTo>
                    <a:pt x="2069" y="2174"/>
                  </a:lnTo>
                  <a:lnTo>
                    <a:pt x="2071" y="2179"/>
                  </a:lnTo>
                  <a:lnTo>
                    <a:pt x="2074" y="2182"/>
                  </a:lnTo>
                  <a:lnTo>
                    <a:pt x="2074" y="2182"/>
                  </a:lnTo>
                  <a:lnTo>
                    <a:pt x="2081" y="2185"/>
                  </a:lnTo>
                  <a:lnTo>
                    <a:pt x="2087" y="2187"/>
                  </a:lnTo>
                  <a:lnTo>
                    <a:pt x="2096" y="2187"/>
                  </a:lnTo>
                  <a:lnTo>
                    <a:pt x="2102" y="2185"/>
                  </a:lnTo>
                  <a:lnTo>
                    <a:pt x="2102" y="2185"/>
                  </a:lnTo>
                  <a:lnTo>
                    <a:pt x="2111" y="2184"/>
                  </a:lnTo>
                  <a:lnTo>
                    <a:pt x="2119" y="2184"/>
                  </a:lnTo>
                  <a:lnTo>
                    <a:pt x="2119" y="2184"/>
                  </a:lnTo>
                  <a:lnTo>
                    <a:pt x="2125" y="2185"/>
                  </a:lnTo>
                  <a:lnTo>
                    <a:pt x="2134" y="2189"/>
                  </a:lnTo>
                  <a:lnTo>
                    <a:pt x="2137" y="2190"/>
                  </a:lnTo>
                  <a:lnTo>
                    <a:pt x="2137" y="2194"/>
                  </a:lnTo>
                  <a:lnTo>
                    <a:pt x="2137" y="2197"/>
                  </a:lnTo>
                  <a:lnTo>
                    <a:pt x="2135" y="2200"/>
                  </a:lnTo>
                  <a:lnTo>
                    <a:pt x="2135" y="2200"/>
                  </a:lnTo>
                  <a:lnTo>
                    <a:pt x="2129" y="2207"/>
                  </a:lnTo>
                  <a:lnTo>
                    <a:pt x="2120" y="2210"/>
                  </a:lnTo>
                  <a:lnTo>
                    <a:pt x="2104" y="2213"/>
                  </a:lnTo>
                  <a:lnTo>
                    <a:pt x="2104" y="2213"/>
                  </a:lnTo>
                  <a:lnTo>
                    <a:pt x="2091" y="2215"/>
                  </a:lnTo>
                  <a:lnTo>
                    <a:pt x="2083" y="2217"/>
                  </a:lnTo>
                  <a:lnTo>
                    <a:pt x="2076" y="2218"/>
                  </a:lnTo>
                  <a:lnTo>
                    <a:pt x="2076" y="2218"/>
                  </a:lnTo>
                  <a:lnTo>
                    <a:pt x="2073" y="2222"/>
                  </a:lnTo>
                  <a:lnTo>
                    <a:pt x="2071" y="2223"/>
                  </a:lnTo>
                  <a:lnTo>
                    <a:pt x="2071" y="2227"/>
                  </a:lnTo>
                  <a:lnTo>
                    <a:pt x="2071" y="2227"/>
                  </a:lnTo>
                  <a:lnTo>
                    <a:pt x="2073" y="2228"/>
                  </a:lnTo>
                  <a:lnTo>
                    <a:pt x="2076" y="2230"/>
                  </a:lnTo>
                  <a:lnTo>
                    <a:pt x="2084" y="2230"/>
                  </a:lnTo>
                  <a:lnTo>
                    <a:pt x="2084" y="2230"/>
                  </a:lnTo>
                  <a:lnTo>
                    <a:pt x="2097" y="2228"/>
                  </a:lnTo>
                  <a:lnTo>
                    <a:pt x="2111" y="2225"/>
                  </a:lnTo>
                  <a:lnTo>
                    <a:pt x="2139" y="2220"/>
                  </a:lnTo>
                  <a:lnTo>
                    <a:pt x="2139" y="2220"/>
                  </a:lnTo>
                  <a:lnTo>
                    <a:pt x="2150" y="2218"/>
                  </a:lnTo>
                  <a:lnTo>
                    <a:pt x="2162" y="2218"/>
                  </a:lnTo>
                  <a:lnTo>
                    <a:pt x="2162" y="2218"/>
                  </a:lnTo>
                  <a:lnTo>
                    <a:pt x="2183" y="2217"/>
                  </a:lnTo>
                  <a:lnTo>
                    <a:pt x="2183" y="2217"/>
                  </a:lnTo>
                  <a:lnTo>
                    <a:pt x="2181" y="2210"/>
                  </a:lnTo>
                  <a:lnTo>
                    <a:pt x="2183" y="2205"/>
                  </a:lnTo>
                  <a:lnTo>
                    <a:pt x="2183" y="2205"/>
                  </a:lnTo>
                  <a:lnTo>
                    <a:pt x="2185" y="2202"/>
                  </a:lnTo>
                  <a:lnTo>
                    <a:pt x="2190" y="2200"/>
                  </a:lnTo>
                  <a:lnTo>
                    <a:pt x="2195" y="2200"/>
                  </a:lnTo>
                  <a:lnTo>
                    <a:pt x="2198" y="2202"/>
                  </a:lnTo>
                  <a:lnTo>
                    <a:pt x="2198" y="2202"/>
                  </a:lnTo>
                  <a:lnTo>
                    <a:pt x="2201" y="2205"/>
                  </a:lnTo>
                  <a:lnTo>
                    <a:pt x="2201" y="2210"/>
                  </a:lnTo>
                  <a:lnTo>
                    <a:pt x="2201" y="2218"/>
                  </a:lnTo>
                  <a:lnTo>
                    <a:pt x="2201" y="2218"/>
                  </a:lnTo>
                  <a:lnTo>
                    <a:pt x="2203" y="2222"/>
                  </a:lnTo>
                  <a:lnTo>
                    <a:pt x="2204" y="2223"/>
                  </a:lnTo>
                  <a:lnTo>
                    <a:pt x="2209" y="2225"/>
                  </a:lnTo>
                  <a:lnTo>
                    <a:pt x="2209" y="2225"/>
                  </a:lnTo>
                  <a:lnTo>
                    <a:pt x="2251" y="2227"/>
                  </a:lnTo>
                  <a:lnTo>
                    <a:pt x="2251" y="2227"/>
                  </a:lnTo>
                  <a:lnTo>
                    <a:pt x="2270" y="2232"/>
                  </a:lnTo>
                  <a:lnTo>
                    <a:pt x="2292" y="2238"/>
                  </a:lnTo>
                  <a:lnTo>
                    <a:pt x="2292" y="2238"/>
                  </a:lnTo>
                  <a:lnTo>
                    <a:pt x="2298" y="2241"/>
                  </a:lnTo>
                  <a:lnTo>
                    <a:pt x="2303" y="2243"/>
                  </a:lnTo>
                  <a:lnTo>
                    <a:pt x="2307" y="2245"/>
                  </a:lnTo>
                  <a:lnTo>
                    <a:pt x="2307" y="2245"/>
                  </a:lnTo>
                  <a:lnTo>
                    <a:pt x="2308" y="2243"/>
                  </a:lnTo>
                  <a:lnTo>
                    <a:pt x="2308" y="2241"/>
                  </a:lnTo>
                  <a:lnTo>
                    <a:pt x="2310" y="2237"/>
                  </a:lnTo>
                  <a:lnTo>
                    <a:pt x="2312" y="2227"/>
                  </a:lnTo>
                  <a:lnTo>
                    <a:pt x="2312" y="2227"/>
                  </a:lnTo>
                  <a:lnTo>
                    <a:pt x="2315" y="2222"/>
                  </a:lnTo>
                  <a:lnTo>
                    <a:pt x="2318" y="2218"/>
                  </a:lnTo>
                  <a:lnTo>
                    <a:pt x="2326" y="2215"/>
                  </a:lnTo>
                  <a:lnTo>
                    <a:pt x="2335" y="2210"/>
                  </a:lnTo>
                  <a:lnTo>
                    <a:pt x="2338" y="2207"/>
                  </a:lnTo>
                  <a:lnTo>
                    <a:pt x="2341" y="2204"/>
                  </a:lnTo>
                  <a:lnTo>
                    <a:pt x="2341" y="2204"/>
                  </a:lnTo>
                  <a:lnTo>
                    <a:pt x="2343" y="2199"/>
                  </a:lnTo>
                  <a:lnTo>
                    <a:pt x="2343" y="2194"/>
                  </a:lnTo>
                  <a:lnTo>
                    <a:pt x="2343" y="2190"/>
                  </a:lnTo>
                  <a:lnTo>
                    <a:pt x="2345" y="2185"/>
                  </a:lnTo>
                  <a:lnTo>
                    <a:pt x="2345" y="2185"/>
                  </a:lnTo>
                  <a:lnTo>
                    <a:pt x="2348" y="2182"/>
                  </a:lnTo>
                  <a:lnTo>
                    <a:pt x="2353" y="2181"/>
                  </a:lnTo>
                  <a:lnTo>
                    <a:pt x="2363" y="2177"/>
                  </a:lnTo>
                  <a:lnTo>
                    <a:pt x="2363" y="2177"/>
                  </a:lnTo>
                  <a:lnTo>
                    <a:pt x="2373" y="2174"/>
                  </a:lnTo>
                  <a:lnTo>
                    <a:pt x="2377" y="2172"/>
                  </a:lnTo>
                  <a:lnTo>
                    <a:pt x="2382" y="2169"/>
                  </a:lnTo>
                  <a:lnTo>
                    <a:pt x="2382" y="2169"/>
                  </a:lnTo>
                  <a:lnTo>
                    <a:pt x="2382" y="2166"/>
                  </a:lnTo>
                  <a:lnTo>
                    <a:pt x="2382" y="2164"/>
                  </a:lnTo>
                  <a:lnTo>
                    <a:pt x="2381" y="2161"/>
                  </a:lnTo>
                  <a:lnTo>
                    <a:pt x="2382" y="2157"/>
                  </a:lnTo>
                  <a:lnTo>
                    <a:pt x="2382" y="2157"/>
                  </a:lnTo>
                  <a:lnTo>
                    <a:pt x="2387" y="2154"/>
                  </a:lnTo>
                  <a:lnTo>
                    <a:pt x="2392" y="2151"/>
                  </a:lnTo>
                  <a:lnTo>
                    <a:pt x="2402" y="2148"/>
                  </a:lnTo>
                  <a:lnTo>
                    <a:pt x="2402" y="2148"/>
                  </a:lnTo>
                  <a:lnTo>
                    <a:pt x="2412" y="2144"/>
                  </a:lnTo>
                  <a:lnTo>
                    <a:pt x="2422" y="2141"/>
                  </a:lnTo>
                  <a:lnTo>
                    <a:pt x="2422" y="2141"/>
                  </a:lnTo>
                  <a:lnTo>
                    <a:pt x="2427" y="2141"/>
                  </a:lnTo>
                  <a:lnTo>
                    <a:pt x="2432" y="2141"/>
                  </a:lnTo>
                  <a:lnTo>
                    <a:pt x="2440" y="2144"/>
                  </a:lnTo>
                  <a:lnTo>
                    <a:pt x="2440" y="2144"/>
                  </a:lnTo>
                  <a:lnTo>
                    <a:pt x="2448" y="2149"/>
                  </a:lnTo>
                  <a:lnTo>
                    <a:pt x="2457" y="2156"/>
                  </a:lnTo>
                  <a:lnTo>
                    <a:pt x="2457" y="2156"/>
                  </a:lnTo>
                  <a:lnTo>
                    <a:pt x="2461" y="2162"/>
                  </a:lnTo>
                  <a:lnTo>
                    <a:pt x="2461" y="2166"/>
                  </a:lnTo>
                  <a:lnTo>
                    <a:pt x="2460" y="2167"/>
                  </a:lnTo>
                  <a:lnTo>
                    <a:pt x="2460" y="2167"/>
                  </a:lnTo>
                  <a:lnTo>
                    <a:pt x="2453" y="2171"/>
                  </a:lnTo>
                  <a:lnTo>
                    <a:pt x="2448" y="2171"/>
                  </a:lnTo>
                  <a:lnTo>
                    <a:pt x="2448" y="2171"/>
                  </a:lnTo>
                  <a:lnTo>
                    <a:pt x="2445" y="2171"/>
                  </a:lnTo>
                  <a:lnTo>
                    <a:pt x="2445" y="2171"/>
                  </a:lnTo>
                  <a:lnTo>
                    <a:pt x="2443" y="2171"/>
                  </a:lnTo>
                  <a:lnTo>
                    <a:pt x="2440" y="2171"/>
                  </a:lnTo>
                  <a:lnTo>
                    <a:pt x="2440" y="2171"/>
                  </a:lnTo>
                  <a:lnTo>
                    <a:pt x="2435" y="2177"/>
                  </a:lnTo>
                  <a:lnTo>
                    <a:pt x="2433" y="2182"/>
                  </a:lnTo>
                  <a:lnTo>
                    <a:pt x="2433" y="2185"/>
                  </a:lnTo>
                  <a:lnTo>
                    <a:pt x="2433" y="2185"/>
                  </a:lnTo>
                  <a:lnTo>
                    <a:pt x="2435" y="2190"/>
                  </a:lnTo>
                  <a:lnTo>
                    <a:pt x="2435" y="2195"/>
                  </a:lnTo>
                  <a:lnTo>
                    <a:pt x="2432" y="2205"/>
                  </a:lnTo>
                  <a:lnTo>
                    <a:pt x="2432" y="2205"/>
                  </a:lnTo>
                  <a:lnTo>
                    <a:pt x="2430" y="2217"/>
                  </a:lnTo>
                  <a:lnTo>
                    <a:pt x="2429" y="2228"/>
                  </a:lnTo>
                  <a:lnTo>
                    <a:pt x="2429" y="2240"/>
                  </a:lnTo>
                  <a:lnTo>
                    <a:pt x="2430" y="2246"/>
                  </a:lnTo>
                  <a:lnTo>
                    <a:pt x="2432" y="2251"/>
                  </a:lnTo>
                  <a:lnTo>
                    <a:pt x="2432" y="2251"/>
                  </a:lnTo>
                  <a:lnTo>
                    <a:pt x="2437" y="2253"/>
                  </a:lnTo>
                  <a:lnTo>
                    <a:pt x="2442" y="2255"/>
                  </a:lnTo>
                  <a:lnTo>
                    <a:pt x="2452" y="2250"/>
                  </a:lnTo>
                  <a:lnTo>
                    <a:pt x="2452" y="2250"/>
                  </a:lnTo>
                  <a:lnTo>
                    <a:pt x="2463" y="2243"/>
                  </a:lnTo>
                  <a:lnTo>
                    <a:pt x="2475" y="2232"/>
                  </a:lnTo>
                  <a:lnTo>
                    <a:pt x="2475" y="2232"/>
                  </a:lnTo>
                  <a:lnTo>
                    <a:pt x="2478" y="2228"/>
                  </a:lnTo>
                  <a:lnTo>
                    <a:pt x="2483" y="2225"/>
                  </a:lnTo>
                  <a:lnTo>
                    <a:pt x="2488" y="2222"/>
                  </a:lnTo>
                  <a:lnTo>
                    <a:pt x="2491" y="2217"/>
                  </a:lnTo>
                  <a:lnTo>
                    <a:pt x="2491" y="2217"/>
                  </a:lnTo>
                  <a:lnTo>
                    <a:pt x="2493" y="2212"/>
                  </a:lnTo>
                  <a:lnTo>
                    <a:pt x="2494" y="2209"/>
                  </a:lnTo>
                  <a:lnTo>
                    <a:pt x="2494" y="2209"/>
                  </a:lnTo>
                  <a:lnTo>
                    <a:pt x="2499" y="2205"/>
                  </a:lnTo>
                  <a:lnTo>
                    <a:pt x="2503" y="2200"/>
                  </a:lnTo>
                  <a:lnTo>
                    <a:pt x="2503" y="2200"/>
                  </a:lnTo>
                  <a:lnTo>
                    <a:pt x="2508" y="2192"/>
                  </a:lnTo>
                  <a:lnTo>
                    <a:pt x="2508" y="2187"/>
                  </a:lnTo>
                  <a:lnTo>
                    <a:pt x="2508" y="2184"/>
                  </a:lnTo>
                  <a:lnTo>
                    <a:pt x="2508" y="2184"/>
                  </a:lnTo>
                  <a:lnTo>
                    <a:pt x="2508" y="2181"/>
                  </a:lnTo>
                  <a:lnTo>
                    <a:pt x="2504" y="2177"/>
                  </a:lnTo>
                  <a:lnTo>
                    <a:pt x="2504" y="2177"/>
                  </a:lnTo>
                  <a:lnTo>
                    <a:pt x="2503" y="2172"/>
                  </a:lnTo>
                  <a:lnTo>
                    <a:pt x="2501" y="2167"/>
                  </a:lnTo>
                  <a:lnTo>
                    <a:pt x="2501" y="2167"/>
                  </a:lnTo>
                  <a:lnTo>
                    <a:pt x="2501" y="2164"/>
                  </a:lnTo>
                  <a:lnTo>
                    <a:pt x="2501" y="2164"/>
                  </a:lnTo>
                  <a:lnTo>
                    <a:pt x="2499" y="2161"/>
                  </a:lnTo>
                  <a:lnTo>
                    <a:pt x="2498" y="2157"/>
                  </a:lnTo>
                  <a:lnTo>
                    <a:pt x="2498" y="2157"/>
                  </a:lnTo>
                  <a:lnTo>
                    <a:pt x="2499" y="2156"/>
                  </a:lnTo>
                  <a:lnTo>
                    <a:pt x="2501" y="2154"/>
                  </a:lnTo>
                  <a:lnTo>
                    <a:pt x="2506" y="2153"/>
                  </a:lnTo>
                  <a:lnTo>
                    <a:pt x="2511" y="2149"/>
                  </a:lnTo>
                  <a:lnTo>
                    <a:pt x="2513" y="2148"/>
                  </a:lnTo>
                  <a:lnTo>
                    <a:pt x="2514" y="2146"/>
                  </a:lnTo>
                  <a:lnTo>
                    <a:pt x="2514" y="2146"/>
                  </a:lnTo>
                  <a:lnTo>
                    <a:pt x="2514" y="2138"/>
                  </a:lnTo>
                  <a:lnTo>
                    <a:pt x="2514" y="2134"/>
                  </a:lnTo>
                  <a:lnTo>
                    <a:pt x="2516" y="2129"/>
                  </a:lnTo>
                  <a:lnTo>
                    <a:pt x="2516" y="2129"/>
                  </a:lnTo>
                  <a:lnTo>
                    <a:pt x="2519" y="2126"/>
                  </a:lnTo>
                  <a:lnTo>
                    <a:pt x="2524" y="2123"/>
                  </a:lnTo>
                  <a:lnTo>
                    <a:pt x="2534" y="2120"/>
                  </a:lnTo>
                  <a:lnTo>
                    <a:pt x="2534" y="2120"/>
                  </a:lnTo>
                  <a:lnTo>
                    <a:pt x="2547" y="2118"/>
                  </a:lnTo>
                  <a:lnTo>
                    <a:pt x="2560" y="2116"/>
                  </a:lnTo>
                  <a:lnTo>
                    <a:pt x="2587" y="2118"/>
                  </a:lnTo>
                  <a:lnTo>
                    <a:pt x="2587" y="2118"/>
                  </a:lnTo>
                  <a:lnTo>
                    <a:pt x="2595" y="2120"/>
                  </a:lnTo>
                  <a:lnTo>
                    <a:pt x="2598" y="2120"/>
                  </a:lnTo>
                  <a:lnTo>
                    <a:pt x="2602" y="2121"/>
                  </a:lnTo>
                  <a:lnTo>
                    <a:pt x="2602" y="2121"/>
                  </a:lnTo>
                  <a:lnTo>
                    <a:pt x="2608" y="2128"/>
                  </a:lnTo>
                  <a:lnTo>
                    <a:pt x="2610" y="2133"/>
                  </a:lnTo>
                  <a:lnTo>
                    <a:pt x="2611" y="2138"/>
                  </a:lnTo>
                  <a:lnTo>
                    <a:pt x="2611" y="2138"/>
                  </a:lnTo>
                  <a:lnTo>
                    <a:pt x="2610" y="2141"/>
                  </a:lnTo>
                  <a:lnTo>
                    <a:pt x="2608" y="2146"/>
                  </a:lnTo>
                  <a:lnTo>
                    <a:pt x="2608" y="2149"/>
                  </a:lnTo>
                  <a:lnTo>
                    <a:pt x="2608" y="2154"/>
                  </a:lnTo>
                  <a:lnTo>
                    <a:pt x="2608" y="2154"/>
                  </a:lnTo>
                  <a:lnTo>
                    <a:pt x="2610" y="2156"/>
                  </a:lnTo>
                  <a:lnTo>
                    <a:pt x="2611" y="2156"/>
                  </a:lnTo>
                  <a:lnTo>
                    <a:pt x="2615" y="2154"/>
                  </a:lnTo>
                  <a:lnTo>
                    <a:pt x="2618" y="2146"/>
                  </a:lnTo>
                  <a:lnTo>
                    <a:pt x="2618" y="2146"/>
                  </a:lnTo>
                  <a:lnTo>
                    <a:pt x="2620" y="2143"/>
                  </a:lnTo>
                  <a:lnTo>
                    <a:pt x="2623" y="2141"/>
                  </a:lnTo>
                  <a:lnTo>
                    <a:pt x="2630" y="2138"/>
                  </a:lnTo>
                  <a:lnTo>
                    <a:pt x="2630" y="2138"/>
                  </a:lnTo>
                  <a:lnTo>
                    <a:pt x="2631" y="2136"/>
                  </a:lnTo>
                  <a:lnTo>
                    <a:pt x="2631" y="2134"/>
                  </a:lnTo>
                  <a:lnTo>
                    <a:pt x="2630" y="2129"/>
                  </a:lnTo>
                  <a:lnTo>
                    <a:pt x="2630" y="2129"/>
                  </a:lnTo>
                  <a:lnTo>
                    <a:pt x="2625" y="2121"/>
                  </a:lnTo>
                  <a:lnTo>
                    <a:pt x="2621" y="2113"/>
                  </a:lnTo>
                  <a:lnTo>
                    <a:pt x="2621" y="2113"/>
                  </a:lnTo>
                  <a:lnTo>
                    <a:pt x="2621" y="2108"/>
                  </a:lnTo>
                  <a:lnTo>
                    <a:pt x="2623" y="2103"/>
                  </a:lnTo>
                  <a:lnTo>
                    <a:pt x="2626" y="2098"/>
                  </a:lnTo>
                  <a:lnTo>
                    <a:pt x="2626" y="2093"/>
                  </a:lnTo>
                  <a:lnTo>
                    <a:pt x="2626" y="2093"/>
                  </a:lnTo>
                  <a:lnTo>
                    <a:pt x="2628" y="2087"/>
                  </a:lnTo>
                  <a:lnTo>
                    <a:pt x="2631" y="2083"/>
                  </a:lnTo>
                  <a:lnTo>
                    <a:pt x="2636" y="2082"/>
                  </a:lnTo>
                  <a:lnTo>
                    <a:pt x="2641" y="2078"/>
                  </a:lnTo>
                  <a:lnTo>
                    <a:pt x="2641" y="2078"/>
                  </a:lnTo>
                  <a:lnTo>
                    <a:pt x="2648" y="2077"/>
                  </a:lnTo>
                  <a:lnTo>
                    <a:pt x="2651" y="2075"/>
                  </a:lnTo>
                  <a:lnTo>
                    <a:pt x="2651" y="2072"/>
                  </a:lnTo>
                  <a:lnTo>
                    <a:pt x="2651" y="2072"/>
                  </a:lnTo>
                  <a:lnTo>
                    <a:pt x="2648" y="2064"/>
                  </a:lnTo>
                  <a:lnTo>
                    <a:pt x="2648" y="2059"/>
                  </a:lnTo>
                  <a:lnTo>
                    <a:pt x="2648" y="2055"/>
                  </a:lnTo>
                  <a:lnTo>
                    <a:pt x="2648" y="2055"/>
                  </a:lnTo>
                  <a:lnTo>
                    <a:pt x="2651" y="2052"/>
                  </a:lnTo>
                  <a:lnTo>
                    <a:pt x="2654" y="2050"/>
                  </a:lnTo>
                  <a:lnTo>
                    <a:pt x="2658" y="2049"/>
                  </a:lnTo>
                  <a:lnTo>
                    <a:pt x="2661" y="2050"/>
                  </a:lnTo>
                  <a:lnTo>
                    <a:pt x="2661" y="2050"/>
                  </a:lnTo>
                  <a:lnTo>
                    <a:pt x="2664" y="2052"/>
                  </a:lnTo>
                  <a:lnTo>
                    <a:pt x="2669" y="2054"/>
                  </a:lnTo>
                  <a:lnTo>
                    <a:pt x="2677" y="2054"/>
                  </a:lnTo>
                  <a:lnTo>
                    <a:pt x="2677" y="2054"/>
                  </a:lnTo>
                  <a:lnTo>
                    <a:pt x="2687" y="2050"/>
                  </a:lnTo>
                  <a:lnTo>
                    <a:pt x="2690" y="2049"/>
                  </a:lnTo>
                  <a:lnTo>
                    <a:pt x="2695" y="2049"/>
                  </a:lnTo>
                  <a:lnTo>
                    <a:pt x="2695" y="2049"/>
                  </a:lnTo>
                  <a:lnTo>
                    <a:pt x="2699" y="2049"/>
                  </a:lnTo>
                  <a:lnTo>
                    <a:pt x="2704" y="2052"/>
                  </a:lnTo>
                  <a:lnTo>
                    <a:pt x="2712" y="2060"/>
                  </a:lnTo>
                  <a:lnTo>
                    <a:pt x="2714" y="2065"/>
                  </a:lnTo>
                  <a:lnTo>
                    <a:pt x="2717" y="2070"/>
                  </a:lnTo>
                  <a:lnTo>
                    <a:pt x="2717" y="2073"/>
                  </a:lnTo>
                  <a:lnTo>
                    <a:pt x="2714" y="2077"/>
                  </a:lnTo>
                  <a:lnTo>
                    <a:pt x="2714" y="2077"/>
                  </a:lnTo>
                  <a:lnTo>
                    <a:pt x="2709" y="2078"/>
                  </a:lnTo>
                  <a:lnTo>
                    <a:pt x="2704" y="2080"/>
                  </a:lnTo>
                  <a:lnTo>
                    <a:pt x="2704" y="2080"/>
                  </a:lnTo>
                  <a:lnTo>
                    <a:pt x="2697" y="2087"/>
                  </a:lnTo>
                  <a:lnTo>
                    <a:pt x="2697" y="2087"/>
                  </a:lnTo>
                  <a:lnTo>
                    <a:pt x="2690" y="2095"/>
                  </a:lnTo>
                  <a:lnTo>
                    <a:pt x="2687" y="2098"/>
                  </a:lnTo>
                  <a:lnTo>
                    <a:pt x="2682" y="2100"/>
                  </a:lnTo>
                  <a:lnTo>
                    <a:pt x="2682" y="2100"/>
                  </a:lnTo>
                  <a:lnTo>
                    <a:pt x="2672" y="2101"/>
                  </a:lnTo>
                  <a:lnTo>
                    <a:pt x="2672" y="2101"/>
                  </a:lnTo>
                  <a:lnTo>
                    <a:pt x="2672" y="2103"/>
                  </a:lnTo>
                  <a:lnTo>
                    <a:pt x="2671" y="2105"/>
                  </a:lnTo>
                  <a:lnTo>
                    <a:pt x="2672" y="2108"/>
                  </a:lnTo>
                  <a:lnTo>
                    <a:pt x="2672" y="2108"/>
                  </a:lnTo>
                  <a:lnTo>
                    <a:pt x="2671" y="2113"/>
                  </a:lnTo>
                  <a:lnTo>
                    <a:pt x="2666" y="2116"/>
                  </a:lnTo>
                  <a:lnTo>
                    <a:pt x="2658" y="2123"/>
                  </a:lnTo>
                  <a:lnTo>
                    <a:pt x="2658" y="2123"/>
                  </a:lnTo>
                  <a:lnTo>
                    <a:pt x="2656" y="2125"/>
                  </a:lnTo>
                  <a:lnTo>
                    <a:pt x="2658" y="2128"/>
                  </a:lnTo>
                  <a:lnTo>
                    <a:pt x="2659" y="2131"/>
                  </a:lnTo>
                  <a:lnTo>
                    <a:pt x="2661" y="2134"/>
                  </a:lnTo>
                  <a:lnTo>
                    <a:pt x="2661" y="2134"/>
                  </a:lnTo>
                  <a:lnTo>
                    <a:pt x="2661" y="2141"/>
                  </a:lnTo>
                  <a:lnTo>
                    <a:pt x="2659" y="2146"/>
                  </a:lnTo>
                  <a:lnTo>
                    <a:pt x="2651" y="2154"/>
                  </a:lnTo>
                  <a:lnTo>
                    <a:pt x="2651" y="2154"/>
                  </a:lnTo>
                  <a:lnTo>
                    <a:pt x="2649" y="2161"/>
                  </a:lnTo>
                  <a:lnTo>
                    <a:pt x="2649" y="2167"/>
                  </a:lnTo>
                  <a:lnTo>
                    <a:pt x="2653" y="2181"/>
                  </a:lnTo>
                  <a:lnTo>
                    <a:pt x="2653" y="2181"/>
                  </a:lnTo>
                  <a:lnTo>
                    <a:pt x="2653" y="2185"/>
                  </a:lnTo>
                  <a:lnTo>
                    <a:pt x="2653" y="2190"/>
                  </a:lnTo>
                  <a:lnTo>
                    <a:pt x="2651" y="2194"/>
                  </a:lnTo>
                  <a:lnTo>
                    <a:pt x="2644" y="2195"/>
                  </a:lnTo>
                  <a:lnTo>
                    <a:pt x="2644" y="2195"/>
                  </a:lnTo>
                  <a:lnTo>
                    <a:pt x="2641" y="2197"/>
                  </a:lnTo>
                  <a:lnTo>
                    <a:pt x="2638" y="2197"/>
                  </a:lnTo>
                  <a:lnTo>
                    <a:pt x="2638" y="2199"/>
                  </a:lnTo>
                  <a:lnTo>
                    <a:pt x="2638" y="2199"/>
                  </a:lnTo>
                  <a:lnTo>
                    <a:pt x="2638" y="2200"/>
                  </a:lnTo>
                  <a:lnTo>
                    <a:pt x="2639" y="2202"/>
                  </a:lnTo>
                  <a:lnTo>
                    <a:pt x="2644" y="2204"/>
                  </a:lnTo>
                  <a:lnTo>
                    <a:pt x="2644" y="2204"/>
                  </a:lnTo>
                  <a:lnTo>
                    <a:pt x="2653" y="2210"/>
                  </a:lnTo>
                  <a:lnTo>
                    <a:pt x="2658" y="2212"/>
                  </a:lnTo>
                  <a:lnTo>
                    <a:pt x="2662" y="2212"/>
                  </a:lnTo>
                  <a:lnTo>
                    <a:pt x="2662" y="2212"/>
                  </a:lnTo>
                  <a:lnTo>
                    <a:pt x="2667" y="2210"/>
                  </a:lnTo>
                  <a:lnTo>
                    <a:pt x="2672" y="2209"/>
                  </a:lnTo>
                  <a:lnTo>
                    <a:pt x="2676" y="2204"/>
                  </a:lnTo>
                  <a:lnTo>
                    <a:pt x="2679" y="2200"/>
                  </a:lnTo>
                  <a:lnTo>
                    <a:pt x="2679" y="2200"/>
                  </a:lnTo>
                  <a:lnTo>
                    <a:pt x="2686" y="2190"/>
                  </a:lnTo>
                  <a:lnTo>
                    <a:pt x="2689" y="2187"/>
                  </a:lnTo>
                  <a:lnTo>
                    <a:pt x="2694" y="2184"/>
                  </a:lnTo>
                  <a:lnTo>
                    <a:pt x="2694" y="2184"/>
                  </a:lnTo>
                  <a:lnTo>
                    <a:pt x="2707" y="2177"/>
                  </a:lnTo>
                  <a:lnTo>
                    <a:pt x="2707" y="2177"/>
                  </a:lnTo>
                  <a:lnTo>
                    <a:pt x="2709" y="2176"/>
                  </a:lnTo>
                  <a:lnTo>
                    <a:pt x="2710" y="2171"/>
                  </a:lnTo>
                  <a:lnTo>
                    <a:pt x="2710" y="2171"/>
                  </a:lnTo>
                  <a:lnTo>
                    <a:pt x="2712" y="2169"/>
                  </a:lnTo>
                  <a:lnTo>
                    <a:pt x="2714" y="2167"/>
                  </a:lnTo>
                  <a:lnTo>
                    <a:pt x="2720" y="2167"/>
                  </a:lnTo>
                  <a:lnTo>
                    <a:pt x="2730" y="2169"/>
                  </a:lnTo>
                  <a:lnTo>
                    <a:pt x="2730" y="2169"/>
                  </a:lnTo>
                  <a:lnTo>
                    <a:pt x="2737" y="2169"/>
                  </a:lnTo>
                  <a:lnTo>
                    <a:pt x="2742" y="2167"/>
                  </a:lnTo>
                  <a:lnTo>
                    <a:pt x="2753" y="2164"/>
                  </a:lnTo>
                  <a:lnTo>
                    <a:pt x="2753" y="2164"/>
                  </a:lnTo>
                  <a:lnTo>
                    <a:pt x="2763" y="2161"/>
                  </a:lnTo>
                  <a:lnTo>
                    <a:pt x="2766" y="2157"/>
                  </a:lnTo>
                  <a:lnTo>
                    <a:pt x="2770" y="2154"/>
                  </a:lnTo>
                  <a:lnTo>
                    <a:pt x="2770" y="2154"/>
                  </a:lnTo>
                  <a:lnTo>
                    <a:pt x="2771" y="2149"/>
                  </a:lnTo>
                  <a:lnTo>
                    <a:pt x="2771" y="2146"/>
                  </a:lnTo>
                  <a:lnTo>
                    <a:pt x="2770" y="2138"/>
                  </a:lnTo>
                  <a:lnTo>
                    <a:pt x="2770" y="2138"/>
                  </a:lnTo>
                  <a:lnTo>
                    <a:pt x="2770" y="2125"/>
                  </a:lnTo>
                  <a:lnTo>
                    <a:pt x="2771" y="2111"/>
                  </a:lnTo>
                  <a:lnTo>
                    <a:pt x="2771" y="2111"/>
                  </a:lnTo>
                  <a:lnTo>
                    <a:pt x="2773" y="2105"/>
                  </a:lnTo>
                  <a:lnTo>
                    <a:pt x="2776" y="2098"/>
                  </a:lnTo>
                  <a:lnTo>
                    <a:pt x="2786" y="2087"/>
                  </a:lnTo>
                  <a:lnTo>
                    <a:pt x="2796" y="2077"/>
                  </a:lnTo>
                  <a:lnTo>
                    <a:pt x="2807" y="2069"/>
                  </a:lnTo>
                  <a:lnTo>
                    <a:pt x="2807" y="2069"/>
                  </a:lnTo>
                  <a:lnTo>
                    <a:pt x="2819" y="2064"/>
                  </a:lnTo>
                  <a:lnTo>
                    <a:pt x="2831" y="2060"/>
                  </a:lnTo>
                  <a:lnTo>
                    <a:pt x="2842" y="2059"/>
                  </a:lnTo>
                  <a:lnTo>
                    <a:pt x="2855" y="2059"/>
                  </a:lnTo>
                  <a:lnTo>
                    <a:pt x="2855" y="2059"/>
                  </a:lnTo>
                  <a:lnTo>
                    <a:pt x="2870" y="2059"/>
                  </a:lnTo>
                  <a:lnTo>
                    <a:pt x="2870" y="2059"/>
                  </a:lnTo>
                  <a:lnTo>
                    <a:pt x="2872" y="2059"/>
                  </a:lnTo>
                  <a:lnTo>
                    <a:pt x="2872" y="2057"/>
                  </a:lnTo>
                  <a:lnTo>
                    <a:pt x="2870" y="2052"/>
                  </a:lnTo>
                  <a:lnTo>
                    <a:pt x="2865" y="2044"/>
                  </a:lnTo>
                  <a:lnTo>
                    <a:pt x="2865" y="2044"/>
                  </a:lnTo>
                  <a:lnTo>
                    <a:pt x="2860" y="2037"/>
                  </a:lnTo>
                  <a:lnTo>
                    <a:pt x="2855" y="2031"/>
                  </a:lnTo>
                  <a:lnTo>
                    <a:pt x="2855" y="2031"/>
                  </a:lnTo>
                  <a:lnTo>
                    <a:pt x="2844" y="2013"/>
                  </a:lnTo>
                  <a:lnTo>
                    <a:pt x="2844" y="2013"/>
                  </a:lnTo>
                  <a:lnTo>
                    <a:pt x="2835" y="1993"/>
                  </a:lnTo>
                  <a:lnTo>
                    <a:pt x="2827" y="1975"/>
                  </a:lnTo>
                  <a:lnTo>
                    <a:pt x="2826" y="1963"/>
                  </a:lnTo>
                  <a:lnTo>
                    <a:pt x="2824" y="1953"/>
                  </a:lnTo>
                  <a:lnTo>
                    <a:pt x="2824" y="1943"/>
                  </a:lnTo>
                  <a:lnTo>
                    <a:pt x="2826" y="1932"/>
                  </a:lnTo>
                  <a:lnTo>
                    <a:pt x="2826" y="1932"/>
                  </a:lnTo>
                  <a:lnTo>
                    <a:pt x="2829" y="1922"/>
                  </a:lnTo>
                  <a:lnTo>
                    <a:pt x="2831" y="1917"/>
                  </a:lnTo>
                  <a:lnTo>
                    <a:pt x="2834" y="1912"/>
                  </a:lnTo>
                  <a:lnTo>
                    <a:pt x="2834" y="1912"/>
                  </a:lnTo>
                  <a:lnTo>
                    <a:pt x="2837" y="1897"/>
                  </a:lnTo>
                  <a:lnTo>
                    <a:pt x="2842" y="1882"/>
                  </a:lnTo>
                  <a:lnTo>
                    <a:pt x="2842" y="1882"/>
                  </a:lnTo>
                  <a:lnTo>
                    <a:pt x="2847" y="1873"/>
                  </a:lnTo>
                  <a:lnTo>
                    <a:pt x="2854" y="1863"/>
                  </a:lnTo>
                  <a:lnTo>
                    <a:pt x="2854" y="1863"/>
                  </a:lnTo>
                  <a:lnTo>
                    <a:pt x="2859" y="1854"/>
                  </a:lnTo>
                  <a:lnTo>
                    <a:pt x="2865" y="1848"/>
                  </a:lnTo>
                  <a:lnTo>
                    <a:pt x="2865" y="1848"/>
                  </a:lnTo>
                  <a:lnTo>
                    <a:pt x="2870" y="1833"/>
                  </a:lnTo>
                  <a:lnTo>
                    <a:pt x="2877" y="1818"/>
                  </a:lnTo>
                  <a:lnTo>
                    <a:pt x="2877" y="1818"/>
                  </a:lnTo>
                  <a:lnTo>
                    <a:pt x="2880" y="1810"/>
                  </a:lnTo>
                  <a:lnTo>
                    <a:pt x="2882" y="1807"/>
                  </a:lnTo>
                  <a:lnTo>
                    <a:pt x="2885" y="1803"/>
                  </a:lnTo>
                  <a:lnTo>
                    <a:pt x="2885" y="1803"/>
                  </a:lnTo>
                  <a:lnTo>
                    <a:pt x="2888" y="1800"/>
                  </a:lnTo>
                  <a:lnTo>
                    <a:pt x="2893" y="1798"/>
                  </a:lnTo>
                  <a:lnTo>
                    <a:pt x="2903" y="1797"/>
                  </a:lnTo>
                  <a:lnTo>
                    <a:pt x="2903" y="1797"/>
                  </a:lnTo>
                  <a:lnTo>
                    <a:pt x="2911" y="1795"/>
                  </a:lnTo>
                  <a:lnTo>
                    <a:pt x="2915" y="1795"/>
                  </a:lnTo>
                  <a:lnTo>
                    <a:pt x="2918" y="1792"/>
                  </a:lnTo>
                  <a:lnTo>
                    <a:pt x="2918" y="1792"/>
                  </a:lnTo>
                  <a:lnTo>
                    <a:pt x="2920" y="1787"/>
                  </a:lnTo>
                  <a:lnTo>
                    <a:pt x="2921" y="1782"/>
                  </a:lnTo>
                  <a:lnTo>
                    <a:pt x="2921" y="1782"/>
                  </a:lnTo>
                  <a:lnTo>
                    <a:pt x="2929" y="1756"/>
                  </a:lnTo>
                  <a:lnTo>
                    <a:pt x="2929" y="1756"/>
                  </a:lnTo>
                  <a:lnTo>
                    <a:pt x="2934" y="1733"/>
                  </a:lnTo>
                  <a:lnTo>
                    <a:pt x="2939" y="1709"/>
                  </a:lnTo>
                  <a:lnTo>
                    <a:pt x="2943" y="1686"/>
                  </a:lnTo>
                  <a:lnTo>
                    <a:pt x="2943" y="1675"/>
                  </a:lnTo>
                  <a:lnTo>
                    <a:pt x="2941" y="1662"/>
                  </a:lnTo>
                  <a:lnTo>
                    <a:pt x="2941" y="1662"/>
                  </a:lnTo>
                  <a:lnTo>
                    <a:pt x="2936" y="1639"/>
                  </a:lnTo>
                  <a:lnTo>
                    <a:pt x="2931" y="1614"/>
                  </a:lnTo>
                  <a:lnTo>
                    <a:pt x="2931" y="1614"/>
                  </a:lnTo>
                  <a:lnTo>
                    <a:pt x="2928" y="1593"/>
                  </a:lnTo>
                  <a:lnTo>
                    <a:pt x="2926" y="1583"/>
                  </a:lnTo>
                  <a:lnTo>
                    <a:pt x="2926" y="1571"/>
                  </a:lnTo>
                  <a:lnTo>
                    <a:pt x="2926" y="1571"/>
                  </a:lnTo>
                  <a:lnTo>
                    <a:pt x="2928" y="1561"/>
                  </a:lnTo>
                  <a:lnTo>
                    <a:pt x="2931" y="1550"/>
                  </a:lnTo>
                  <a:lnTo>
                    <a:pt x="2936" y="1540"/>
                  </a:lnTo>
                  <a:lnTo>
                    <a:pt x="2943" y="1530"/>
                  </a:lnTo>
                  <a:lnTo>
                    <a:pt x="2943" y="1530"/>
                  </a:lnTo>
                  <a:lnTo>
                    <a:pt x="2948" y="1525"/>
                  </a:lnTo>
                  <a:lnTo>
                    <a:pt x="2954" y="1522"/>
                  </a:lnTo>
                  <a:lnTo>
                    <a:pt x="2954" y="1522"/>
                  </a:lnTo>
                  <a:lnTo>
                    <a:pt x="2962" y="1518"/>
                  </a:lnTo>
                  <a:lnTo>
                    <a:pt x="2964" y="1517"/>
                  </a:lnTo>
                  <a:lnTo>
                    <a:pt x="2964" y="1512"/>
                  </a:lnTo>
                  <a:lnTo>
                    <a:pt x="2964" y="1512"/>
                  </a:lnTo>
                  <a:lnTo>
                    <a:pt x="2959" y="1509"/>
                  </a:lnTo>
                  <a:lnTo>
                    <a:pt x="2957" y="1507"/>
                  </a:lnTo>
                  <a:lnTo>
                    <a:pt x="2957" y="1505"/>
                  </a:lnTo>
                  <a:lnTo>
                    <a:pt x="2957" y="1505"/>
                  </a:lnTo>
                  <a:lnTo>
                    <a:pt x="2961" y="1502"/>
                  </a:lnTo>
                  <a:lnTo>
                    <a:pt x="2966" y="1499"/>
                  </a:lnTo>
                  <a:lnTo>
                    <a:pt x="2976" y="1497"/>
                  </a:lnTo>
                  <a:lnTo>
                    <a:pt x="2976" y="1497"/>
                  </a:lnTo>
                  <a:lnTo>
                    <a:pt x="2979" y="1495"/>
                  </a:lnTo>
                  <a:lnTo>
                    <a:pt x="2980" y="1499"/>
                  </a:lnTo>
                  <a:lnTo>
                    <a:pt x="2980" y="1499"/>
                  </a:lnTo>
                  <a:lnTo>
                    <a:pt x="2982" y="1512"/>
                  </a:lnTo>
                  <a:lnTo>
                    <a:pt x="2982" y="1512"/>
                  </a:lnTo>
                  <a:lnTo>
                    <a:pt x="2992" y="1499"/>
                  </a:lnTo>
                  <a:lnTo>
                    <a:pt x="2999" y="1494"/>
                  </a:lnTo>
                  <a:lnTo>
                    <a:pt x="3005" y="1492"/>
                  </a:lnTo>
                  <a:lnTo>
                    <a:pt x="3005" y="1492"/>
                  </a:lnTo>
                  <a:lnTo>
                    <a:pt x="3010" y="1492"/>
                  </a:lnTo>
                  <a:lnTo>
                    <a:pt x="3015" y="1494"/>
                  </a:lnTo>
                  <a:lnTo>
                    <a:pt x="3023" y="1499"/>
                  </a:lnTo>
                  <a:lnTo>
                    <a:pt x="3023" y="1499"/>
                  </a:lnTo>
                  <a:lnTo>
                    <a:pt x="3032" y="1502"/>
                  </a:lnTo>
                  <a:lnTo>
                    <a:pt x="3040" y="1509"/>
                  </a:lnTo>
                  <a:lnTo>
                    <a:pt x="3040" y="1509"/>
                  </a:lnTo>
                  <a:lnTo>
                    <a:pt x="3043" y="1512"/>
                  </a:lnTo>
                  <a:lnTo>
                    <a:pt x="3045" y="1517"/>
                  </a:lnTo>
                  <a:lnTo>
                    <a:pt x="3045" y="1517"/>
                  </a:lnTo>
                  <a:lnTo>
                    <a:pt x="3045" y="1522"/>
                  </a:lnTo>
                  <a:lnTo>
                    <a:pt x="3046" y="1525"/>
                  </a:lnTo>
                  <a:lnTo>
                    <a:pt x="3046" y="1525"/>
                  </a:lnTo>
                  <a:lnTo>
                    <a:pt x="3050" y="1530"/>
                  </a:lnTo>
                  <a:lnTo>
                    <a:pt x="3053" y="1530"/>
                  </a:lnTo>
                  <a:lnTo>
                    <a:pt x="3058" y="1528"/>
                  </a:lnTo>
                  <a:lnTo>
                    <a:pt x="3060" y="1523"/>
                  </a:lnTo>
                  <a:lnTo>
                    <a:pt x="3060" y="1523"/>
                  </a:lnTo>
                  <a:lnTo>
                    <a:pt x="3058" y="1517"/>
                  </a:lnTo>
                  <a:lnTo>
                    <a:pt x="3056" y="1512"/>
                  </a:lnTo>
                  <a:lnTo>
                    <a:pt x="3051" y="1500"/>
                  </a:lnTo>
                  <a:lnTo>
                    <a:pt x="3051" y="1500"/>
                  </a:lnTo>
                  <a:lnTo>
                    <a:pt x="3051" y="1487"/>
                  </a:lnTo>
                  <a:lnTo>
                    <a:pt x="3053" y="1476"/>
                  </a:lnTo>
                  <a:lnTo>
                    <a:pt x="3053" y="1476"/>
                  </a:lnTo>
                  <a:lnTo>
                    <a:pt x="3053" y="1472"/>
                  </a:lnTo>
                  <a:lnTo>
                    <a:pt x="3053" y="1471"/>
                  </a:lnTo>
                  <a:lnTo>
                    <a:pt x="3050" y="1466"/>
                  </a:lnTo>
                  <a:lnTo>
                    <a:pt x="3050" y="1466"/>
                  </a:lnTo>
                  <a:lnTo>
                    <a:pt x="3053" y="1464"/>
                  </a:lnTo>
                  <a:lnTo>
                    <a:pt x="3056" y="1461"/>
                  </a:lnTo>
                  <a:lnTo>
                    <a:pt x="3060" y="1458"/>
                  </a:lnTo>
                  <a:lnTo>
                    <a:pt x="3060" y="1456"/>
                  </a:lnTo>
                  <a:lnTo>
                    <a:pt x="3060" y="1454"/>
                  </a:lnTo>
                  <a:lnTo>
                    <a:pt x="3060" y="1454"/>
                  </a:lnTo>
                  <a:lnTo>
                    <a:pt x="3053" y="1451"/>
                  </a:lnTo>
                  <a:lnTo>
                    <a:pt x="3050" y="1449"/>
                  </a:lnTo>
                  <a:lnTo>
                    <a:pt x="3048" y="1446"/>
                  </a:lnTo>
                  <a:lnTo>
                    <a:pt x="3048" y="1446"/>
                  </a:lnTo>
                  <a:lnTo>
                    <a:pt x="3048" y="1444"/>
                  </a:lnTo>
                  <a:lnTo>
                    <a:pt x="3050" y="1443"/>
                  </a:lnTo>
                  <a:lnTo>
                    <a:pt x="3056" y="1441"/>
                  </a:lnTo>
                  <a:lnTo>
                    <a:pt x="3066" y="1439"/>
                  </a:lnTo>
                  <a:lnTo>
                    <a:pt x="3066" y="1439"/>
                  </a:lnTo>
                  <a:lnTo>
                    <a:pt x="3069" y="1438"/>
                  </a:lnTo>
                  <a:lnTo>
                    <a:pt x="3071" y="1436"/>
                  </a:lnTo>
                  <a:lnTo>
                    <a:pt x="3071" y="1433"/>
                  </a:lnTo>
                  <a:lnTo>
                    <a:pt x="3068" y="1431"/>
                  </a:lnTo>
                  <a:lnTo>
                    <a:pt x="3068" y="1431"/>
                  </a:lnTo>
                  <a:lnTo>
                    <a:pt x="3064" y="1426"/>
                  </a:lnTo>
                  <a:lnTo>
                    <a:pt x="3064" y="1423"/>
                  </a:lnTo>
                  <a:lnTo>
                    <a:pt x="3064" y="1421"/>
                  </a:lnTo>
                  <a:lnTo>
                    <a:pt x="3068" y="1418"/>
                  </a:lnTo>
                  <a:lnTo>
                    <a:pt x="3068" y="1418"/>
                  </a:lnTo>
                  <a:lnTo>
                    <a:pt x="3076" y="1413"/>
                  </a:lnTo>
                  <a:lnTo>
                    <a:pt x="3084" y="1410"/>
                  </a:lnTo>
                  <a:lnTo>
                    <a:pt x="3084" y="1410"/>
                  </a:lnTo>
                  <a:lnTo>
                    <a:pt x="3086" y="1408"/>
                  </a:lnTo>
                  <a:lnTo>
                    <a:pt x="3088" y="1406"/>
                  </a:lnTo>
                  <a:lnTo>
                    <a:pt x="3091" y="1400"/>
                  </a:lnTo>
                  <a:lnTo>
                    <a:pt x="3091" y="1400"/>
                  </a:lnTo>
                  <a:lnTo>
                    <a:pt x="3093" y="1397"/>
                  </a:lnTo>
                  <a:lnTo>
                    <a:pt x="3094" y="1392"/>
                  </a:lnTo>
                  <a:lnTo>
                    <a:pt x="3094" y="1382"/>
                  </a:lnTo>
                  <a:lnTo>
                    <a:pt x="3094" y="1382"/>
                  </a:lnTo>
                  <a:lnTo>
                    <a:pt x="3097" y="1385"/>
                  </a:lnTo>
                  <a:lnTo>
                    <a:pt x="3102" y="1385"/>
                  </a:lnTo>
                  <a:lnTo>
                    <a:pt x="3106" y="1383"/>
                  </a:lnTo>
                  <a:lnTo>
                    <a:pt x="3109" y="1382"/>
                  </a:lnTo>
                  <a:lnTo>
                    <a:pt x="3116" y="1375"/>
                  </a:lnTo>
                  <a:lnTo>
                    <a:pt x="3121" y="1369"/>
                  </a:lnTo>
                  <a:lnTo>
                    <a:pt x="3121" y="1369"/>
                  </a:lnTo>
                  <a:lnTo>
                    <a:pt x="3124" y="1372"/>
                  </a:lnTo>
                  <a:lnTo>
                    <a:pt x="3129" y="1372"/>
                  </a:lnTo>
                  <a:lnTo>
                    <a:pt x="3130" y="1370"/>
                  </a:lnTo>
                  <a:lnTo>
                    <a:pt x="3134" y="1369"/>
                  </a:lnTo>
                  <a:lnTo>
                    <a:pt x="3139" y="1360"/>
                  </a:lnTo>
                  <a:lnTo>
                    <a:pt x="3144" y="1354"/>
                  </a:lnTo>
                  <a:lnTo>
                    <a:pt x="3144" y="1354"/>
                  </a:lnTo>
                  <a:lnTo>
                    <a:pt x="3149" y="1347"/>
                  </a:lnTo>
                  <a:lnTo>
                    <a:pt x="3153" y="1341"/>
                  </a:lnTo>
                  <a:lnTo>
                    <a:pt x="3153" y="1341"/>
                  </a:lnTo>
                  <a:lnTo>
                    <a:pt x="3157" y="1336"/>
                  </a:lnTo>
                  <a:lnTo>
                    <a:pt x="3158" y="1329"/>
                  </a:lnTo>
                  <a:lnTo>
                    <a:pt x="3160" y="1316"/>
                  </a:lnTo>
                  <a:lnTo>
                    <a:pt x="3160" y="1316"/>
                  </a:lnTo>
                  <a:lnTo>
                    <a:pt x="3162" y="1306"/>
                  </a:lnTo>
                  <a:lnTo>
                    <a:pt x="3167" y="1298"/>
                  </a:lnTo>
                  <a:lnTo>
                    <a:pt x="3172" y="1288"/>
                  </a:lnTo>
                  <a:lnTo>
                    <a:pt x="3178" y="1280"/>
                  </a:lnTo>
                  <a:lnTo>
                    <a:pt x="3178" y="1280"/>
                  </a:lnTo>
                  <a:lnTo>
                    <a:pt x="3183" y="1273"/>
                  </a:lnTo>
                  <a:lnTo>
                    <a:pt x="3185" y="1270"/>
                  </a:lnTo>
                  <a:lnTo>
                    <a:pt x="3186" y="1265"/>
                  </a:lnTo>
                  <a:lnTo>
                    <a:pt x="3186" y="1265"/>
                  </a:lnTo>
                  <a:lnTo>
                    <a:pt x="3185" y="1243"/>
                  </a:lnTo>
                  <a:close/>
                  <a:moveTo>
                    <a:pt x="2335" y="1700"/>
                  </a:moveTo>
                  <a:lnTo>
                    <a:pt x="2336" y="1698"/>
                  </a:lnTo>
                  <a:lnTo>
                    <a:pt x="2335" y="1700"/>
                  </a:lnTo>
                  <a:close/>
                  <a:moveTo>
                    <a:pt x="2389" y="1530"/>
                  </a:moveTo>
                  <a:lnTo>
                    <a:pt x="2389" y="1530"/>
                  </a:lnTo>
                  <a:lnTo>
                    <a:pt x="2396" y="1528"/>
                  </a:lnTo>
                  <a:lnTo>
                    <a:pt x="2397" y="1528"/>
                  </a:lnTo>
                  <a:lnTo>
                    <a:pt x="2399" y="1533"/>
                  </a:lnTo>
                  <a:lnTo>
                    <a:pt x="2399" y="1533"/>
                  </a:lnTo>
                  <a:lnTo>
                    <a:pt x="2399" y="1537"/>
                  </a:lnTo>
                  <a:lnTo>
                    <a:pt x="2396" y="1540"/>
                  </a:lnTo>
                  <a:lnTo>
                    <a:pt x="2396" y="1540"/>
                  </a:lnTo>
                  <a:lnTo>
                    <a:pt x="2392" y="1545"/>
                  </a:lnTo>
                  <a:lnTo>
                    <a:pt x="2389" y="1551"/>
                  </a:lnTo>
                  <a:lnTo>
                    <a:pt x="2389" y="1551"/>
                  </a:lnTo>
                  <a:lnTo>
                    <a:pt x="2381" y="1558"/>
                  </a:lnTo>
                  <a:lnTo>
                    <a:pt x="2377" y="1561"/>
                  </a:lnTo>
                  <a:lnTo>
                    <a:pt x="2376" y="1565"/>
                  </a:lnTo>
                  <a:lnTo>
                    <a:pt x="2376" y="1565"/>
                  </a:lnTo>
                  <a:lnTo>
                    <a:pt x="2377" y="1568"/>
                  </a:lnTo>
                  <a:lnTo>
                    <a:pt x="2381" y="1570"/>
                  </a:lnTo>
                  <a:lnTo>
                    <a:pt x="2386" y="1566"/>
                  </a:lnTo>
                  <a:lnTo>
                    <a:pt x="2386" y="1566"/>
                  </a:lnTo>
                  <a:lnTo>
                    <a:pt x="2391" y="1565"/>
                  </a:lnTo>
                  <a:lnTo>
                    <a:pt x="2394" y="1565"/>
                  </a:lnTo>
                  <a:lnTo>
                    <a:pt x="2394" y="1565"/>
                  </a:lnTo>
                  <a:lnTo>
                    <a:pt x="2397" y="1565"/>
                  </a:lnTo>
                  <a:lnTo>
                    <a:pt x="2397" y="1565"/>
                  </a:lnTo>
                  <a:lnTo>
                    <a:pt x="2409" y="1563"/>
                  </a:lnTo>
                  <a:lnTo>
                    <a:pt x="2419" y="1560"/>
                  </a:lnTo>
                  <a:lnTo>
                    <a:pt x="2419" y="1560"/>
                  </a:lnTo>
                  <a:lnTo>
                    <a:pt x="2429" y="1555"/>
                  </a:lnTo>
                  <a:lnTo>
                    <a:pt x="2437" y="1546"/>
                  </a:lnTo>
                  <a:lnTo>
                    <a:pt x="2443" y="1537"/>
                  </a:lnTo>
                  <a:lnTo>
                    <a:pt x="2447" y="1527"/>
                  </a:lnTo>
                  <a:lnTo>
                    <a:pt x="2447" y="1527"/>
                  </a:lnTo>
                  <a:lnTo>
                    <a:pt x="2450" y="1518"/>
                  </a:lnTo>
                  <a:lnTo>
                    <a:pt x="2450" y="1514"/>
                  </a:lnTo>
                  <a:lnTo>
                    <a:pt x="2448" y="1514"/>
                  </a:lnTo>
                  <a:lnTo>
                    <a:pt x="2447" y="1514"/>
                  </a:lnTo>
                  <a:lnTo>
                    <a:pt x="2447" y="1514"/>
                  </a:lnTo>
                  <a:lnTo>
                    <a:pt x="2440" y="1518"/>
                  </a:lnTo>
                  <a:lnTo>
                    <a:pt x="2435" y="1518"/>
                  </a:lnTo>
                  <a:lnTo>
                    <a:pt x="2432" y="1518"/>
                  </a:lnTo>
                  <a:lnTo>
                    <a:pt x="2432" y="1518"/>
                  </a:lnTo>
                  <a:lnTo>
                    <a:pt x="2430" y="1514"/>
                  </a:lnTo>
                  <a:lnTo>
                    <a:pt x="2429" y="1509"/>
                  </a:lnTo>
                  <a:lnTo>
                    <a:pt x="2429" y="1504"/>
                  </a:lnTo>
                  <a:lnTo>
                    <a:pt x="2430" y="1500"/>
                  </a:lnTo>
                  <a:lnTo>
                    <a:pt x="2435" y="1490"/>
                  </a:lnTo>
                  <a:lnTo>
                    <a:pt x="2440" y="1482"/>
                  </a:lnTo>
                  <a:lnTo>
                    <a:pt x="2440" y="1482"/>
                  </a:lnTo>
                  <a:lnTo>
                    <a:pt x="2443" y="1474"/>
                  </a:lnTo>
                  <a:lnTo>
                    <a:pt x="2442" y="1464"/>
                  </a:lnTo>
                  <a:lnTo>
                    <a:pt x="2442" y="1464"/>
                  </a:lnTo>
                  <a:lnTo>
                    <a:pt x="2440" y="1462"/>
                  </a:lnTo>
                  <a:lnTo>
                    <a:pt x="2437" y="1462"/>
                  </a:lnTo>
                  <a:lnTo>
                    <a:pt x="2430" y="1466"/>
                  </a:lnTo>
                  <a:lnTo>
                    <a:pt x="2430" y="1466"/>
                  </a:lnTo>
                  <a:lnTo>
                    <a:pt x="2414" y="1481"/>
                  </a:lnTo>
                  <a:lnTo>
                    <a:pt x="2394" y="1495"/>
                  </a:lnTo>
                  <a:lnTo>
                    <a:pt x="2394" y="1495"/>
                  </a:lnTo>
                  <a:lnTo>
                    <a:pt x="2391" y="1499"/>
                  </a:lnTo>
                  <a:lnTo>
                    <a:pt x="2387" y="1504"/>
                  </a:lnTo>
                  <a:lnTo>
                    <a:pt x="2382" y="1515"/>
                  </a:lnTo>
                  <a:lnTo>
                    <a:pt x="2382" y="1515"/>
                  </a:lnTo>
                  <a:lnTo>
                    <a:pt x="2381" y="1520"/>
                  </a:lnTo>
                  <a:lnTo>
                    <a:pt x="2381" y="1527"/>
                  </a:lnTo>
                  <a:lnTo>
                    <a:pt x="2381" y="1528"/>
                  </a:lnTo>
                  <a:lnTo>
                    <a:pt x="2382" y="1530"/>
                  </a:lnTo>
                  <a:lnTo>
                    <a:pt x="2386" y="1532"/>
                  </a:lnTo>
                  <a:lnTo>
                    <a:pt x="2389" y="1530"/>
                  </a:lnTo>
                  <a:close/>
                  <a:moveTo>
                    <a:pt x="3893" y="514"/>
                  </a:moveTo>
                  <a:lnTo>
                    <a:pt x="3893" y="514"/>
                  </a:lnTo>
                  <a:lnTo>
                    <a:pt x="3887" y="514"/>
                  </a:lnTo>
                  <a:lnTo>
                    <a:pt x="3882" y="517"/>
                  </a:lnTo>
                  <a:lnTo>
                    <a:pt x="3872" y="524"/>
                  </a:lnTo>
                  <a:lnTo>
                    <a:pt x="3872" y="524"/>
                  </a:lnTo>
                  <a:lnTo>
                    <a:pt x="3865" y="530"/>
                  </a:lnTo>
                  <a:lnTo>
                    <a:pt x="3860" y="532"/>
                  </a:lnTo>
                  <a:lnTo>
                    <a:pt x="3855" y="534"/>
                  </a:lnTo>
                  <a:lnTo>
                    <a:pt x="3855" y="534"/>
                  </a:lnTo>
                  <a:lnTo>
                    <a:pt x="3845" y="534"/>
                  </a:lnTo>
                  <a:lnTo>
                    <a:pt x="3841" y="534"/>
                  </a:lnTo>
                  <a:lnTo>
                    <a:pt x="3837" y="530"/>
                  </a:lnTo>
                  <a:lnTo>
                    <a:pt x="3837" y="530"/>
                  </a:lnTo>
                  <a:lnTo>
                    <a:pt x="3832" y="522"/>
                  </a:lnTo>
                  <a:lnTo>
                    <a:pt x="3831" y="517"/>
                  </a:lnTo>
                  <a:lnTo>
                    <a:pt x="3827" y="514"/>
                  </a:lnTo>
                  <a:lnTo>
                    <a:pt x="3827" y="514"/>
                  </a:lnTo>
                  <a:lnTo>
                    <a:pt x="3826" y="512"/>
                  </a:lnTo>
                  <a:lnTo>
                    <a:pt x="3824" y="509"/>
                  </a:lnTo>
                  <a:lnTo>
                    <a:pt x="3824" y="502"/>
                  </a:lnTo>
                  <a:lnTo>
                    <a:pt x="3824" y="502"/>
                  </a:lnTo>
                  <a:lnTo>
                    <a:pt x="3819" y="481"/>
                  </a:lnTo>
                  <a:lnTo>
                    <a:pt x="3819" y="481"/>
                  </a:lnTo>
                  <a:lnTo>
                    <a:pt x="3819" y="473"/>
                  </a:lnTo>
                  <a:lnTo>
                    <a:pt x="3816" y="466"/>
                  </a:lnTo>
                  <a:lnTo>
                    <a:pt x="3816" y="466"/>
                  </a:lnTo>
                  <a:lnTo>
                    <a:pt x="3811" y="458"/>
                  </a:lnTo>
                  <a:lnTo>
                    <a:pt x="3806" y="451"/>
                  </a:lnTo>
                  <a:lnTo>
                    <a:pt x="3806" y="451"/>
                  </a:lnTo>
                  <a:lnTo>
                    <a:pt x="3799" y="445"/>
                  </a:lnTo>
                  <a:lnTo>
                    <a:pt x="3794" y="435"/>
                  </a:lnTo>
                  <a:lnTo>
                    <a:pt x="3791" y="427"/>
                  </a:lnTo>
                  <a:lnTo>
                    <a:pt x="3791" y="417"/>
                  </a:lnTo>
                  <a:lnTo>
                    <a:pt x="3791" y="417"/>
                  </a:lnTo>
                  <a:lnTo>
                    <a:pt x="3794" y="405"/>
                  </a:lnTo>
                  <a:lnTo>
                    <a:pt x="3799" y="397"/>
                  </a:lnTo>
                  <a:lnTo>
                    <a:pt x="3804" y="387"/>
                  </a:lnTo>
                  <a:lnTo>
                    <a:pt x="3812" y="379"/>
                  </a:lnTo>
                  <a:lnTo>
                    <a:pt x="3812" y="379"/>
                  </a:lnTo>
                  <a:lnTo>
                    <a:pt x="3839" y="344"/>
                  </a:lnTo>
                  <a:lnTo>
                    <a:pt x="3839" y="344"/>
                  </a:lnTo>
                  <a:lnTo>
                    <a:pt x="3845" y="336"/>
                  </a:lnTo>
                  <a:lnTo>
                    <a:pt x="3850" y="326"/>
                  </a:lnTo>
                  <a:lnTo>
                    <a:pt x="3854" y="321"/>
                  </a:lnTo>
                  <a:lnTo>
                    <a:pt x="3854" y="316"/>
                  </a:lnTo>
                  <a:lnTo>
                    <a:pt x="3854" y="310"/>
                  </a:lnTo>
                  <a:lnTo>
                    <a:pt x="3852" y="305"/>
                  </a:lnTo>
                  <a:lnTo>
                    <a:pt x="3852" y="305"/>
                  </a:lnTo>
                  <a:lnTo>
                    <a:pt x="3850" y="303"/>
                  </a:lnTo>
                  <a:lnTo>
                    <a:pt x="3849" y="305"/>
                  </a:lnTo>
                  <a:lnTo>
                    <a:pt x="3844" y="310"/>
                  </a:lnTo>
                  <a:lnTo>
                    <a:pt x="3844" y="310"/>
                  </a:lnTo>
                  <a:lnTo>
                    <a:pt x="3827" y="324"/>
                  </a:lnTo>
                  <a:lnTo>
                    <a:pt x="3827" y="324"/>
                  </a:lnTo>
                  <a:lnTo>
                    <a:pt x="3821" y="331"/>
                  </a:lnTo>
                  <a:lnTo>
                    <a:pt x="3812" y="336"/>
                  </a:lnTo>
                  <a:lnTo>
                    <a:pt x="3796" y="346"/>
                  </a:lnTo>
                  <a:lnTo>
                    <a:pt x="3796" y="346"/>
                  </a:lnTo>
                  <a:lnTo>
                    <a:pt x="3780" y="356"/>
                  </a:lnTo>
                  <a:lnTo>
                    <a:pt x="3765" y="367"/>
                  </a:lnTo>
                  <a:lnTo>
                    <a:pt x="3765" y="367"/>
                  </a:lnTo>
                  <a:lnTo>
                    <a:pt x="3748" y="377"/>
                  </a:lnTo>
                  <a:lnTo>
                    <a:pt x="3740" y="382"/>
                  </a:lnTo>
                  <a:lnTo>
                    <a:pt x="3732" y="385"/>
                  </a:lnTo>
                  <a:lnTo>
                    <a:pt x="3732" y="385"/>
                  </a:lnTo>
                  <a:lnTo>
                    <a:pt x="3722" y="385"/>
                  </a:lnTo>
                  <a:lnTo>
                    <a:pt x="3710" y="384"/>
                  </a:lnTo>
                  <a:lnTo>
                    <a:pt x="3691" y="380"/>
                  </a:lnTo>
                  <a:lnTo>
                    <a:pt x="3691" y="380"/>
                  </a:lnTo>
                  <a:lnTo>
                    <a:pt x="3674" y="377"/>
                  </a:lnTo>
                  <a:lnTo>
                    <a:pt x="3666" y="374"/>
                  </a:lnTo>
                  <a:lnTo>
                    <a:pt x="3658" y="367"/>
                  </a:lnTo>
                  <a:lnTo>
                    <a:pt x="3658" y="367"/>
                  </a:lnTo>
                  <a:lnTo>
                    <a:pt x="3651" y="359"/>
                  </a:lnTo>
                  <a:lnTo>
                    <a:pt x="3646" y="349"/>
                  </a:lnTo>
                  <a:lnTo>
                    <a:pt x="3646" y="349"/>
                  </a:lnTo>
                  <a:lnTo>
                    <a:pt x="3643" y="339"/>
                  </a:lnTo>
                  <a:lnTo>
                    <a:pt x="3641" y="336"/>
                  </a:lnTo>
                  <a:lnTo>
                    <a:pt x="3639" y="334"/>
                  </a:lnTo>
                  <a:lnTo>
                    <a:pt x="3636" y="334"/>
                  </a:lnTo>
                  <a:lnTo>
                    <a:pt x="3636" y="334"/>
                  </a:lnTo>
                  <a:lnTo>
                    <a:pt x="3635" y="338"/>
                  </a:lnTo>
                  <a:lnTo>
                    <a:pt x="3633" y="343"/>
                  </a:lnTo>
                  <a:lnTo>
                    <a:pt x="3631" y="351"/>
                  </a:lnTo>
                  <a:lnTo>
                    <a:pt x="3631" y="351"/>
                  </a:lnTo>
                  <a:lnTo>
                    <a:pt x="3628" y="354"/>
                  </a:lnTo>
                  <a:lnTo>
                    <a:pt x="3623" y="356"/>
                  </a:lnTo>
                  <a:lnTo>
                    <a:pt x="3618" y="356"/>
                  </a:lnTo>
                  <a:lnTo>
                    <a:pt x="3616" y="356"/>
                  </a:lnTo>
                  <a:lnTo>
                    <a:pt x="3615" y="354"/>
                  </a:lnTo>
                  <a:lnTo>
                    <a:pt x="3615" y="354"/>
                  </a:lnTo>
                  <a:lnTo>
                    <a:pt x="3613" y="351"/>
                  </a:lnTo>
                  <a:lnTo>
                    <a:pt x="3615" y="346"/>
                  </a:lnTo>
                  <a:lnTo>
                    <a:pt x="3620" y="339"/>
                  </a:lnTo>
                  <a:lnTo>
                    <a:pt x="3620" y="339"/>
                  </a:lnTo>
                  <a:lnTo>
                    <a:pt x="3623" y="338"/>
                  </a:lnTo>
                  <a:lnTo>
                    <a:pt x="3625" y="334"/>
                  </a:lnTo>
                  <a:lnTo>
                    <a:pt x="3625" y="334"/>
                  </a:lnTo>
                  <a:lnTo>
                    <a:pt x="3625" y="333"/>
                  </a:lnTo>
                  <a:lnTo>
                    <a:pt x="3623" y="331"/>
                  </a:lnTo>
                  <a:lnTo>
                    <a:pt x="3618" y="329"/>
                  </a:lnTo>
                  <a:lnTo>
                    <a:pt x="3618" y="329"/>
                  </a:lnTo>
                  <a:lnTo>
                    <a:pt x="3608" y="326"/>
                  </a:lnTo>
                  <a:lnTo>
                    <a:pt x="3602" y="326"/>
                  </a:lnTo>
                  <a:lnTo>
                    <a:pt x="3597" y="328"/>
                  </a:lnTo>
                  <a:lnTo>
                    <a:pt x="3597" y="328"/>
                  </a:lnTo>
                  <a:lnTo>
                    <a:pt x="3587" y="333"/>
                  </a:lnTo>
                  <a:lnTo>
                    <a:pt x="3577" y="334"/>
                  </a:lnTo>
                  <a:lnTo>
                    <a:pt x="3577" y="334"/>
                  </a:lnTo>
                  <a:lnTo>
                    <a:pt x="3565" y="333"/>
                  </a:lnTo>
                  <a:lnTo>
                    <a:pt x="3560" y="331"/>
                  </a:lnTo>
                  <a:lnTo>
                    <a:pt x="3555" y="329"/>
                  </a:lnTo>
                  <a:lnTo>
                    <a:pt x="3555" y="329"/>
                  </a:lnTo>
                  <a:lnTo>
                    <a:pt x="3549" y="323"/>
                  </a:lnTo>
                  <a:lnTo>
                    <a:pt x="3542" y="316"/>
                  </a:lnTo>
                  <a:lnTo>
                    <a:pt x="3542" y="316"/>
                  </a:lnTo>
                  <a:lnTo>
                    <a:pt x="3536" y="306"/>
                  </a:lnTo>
                  <a:lnTo>
                    <a:pt x="3532" y="303"/>
                  </a:lnTo>
                  <a:lnTo>
                    <a:pt x="3529" y="298"/>
                  </a:lnTo>
                  <a:lnTo>
                    <a:pt x="3529" y="298"/>
                  </a:lnTo>
                  <a:lnTo>
                    <a:pt x="3516" y="290"/>
                  </a:lnTo>
                  <a:lnTo>
                    <a:pt x="3501" y="282"/>
                  </a:lnTo>
                  <a:lnTo>
                    <a:pt x="3501" y="282"/>
                  </a:lnTo>
                  <a:lnTo>
                    <a:pt x="3490" y="275"/>
                  </a:lnTo>
                  <a:lnTo>
                    <a:pt x="3476" y="268"/>
                  </a:lnTo>
                  <a:lnTo>
                    <a:pt x="3476" y="268"/>
                  </a:lnTo>
                  <a:lnTo>
                    <a:pt x="3453" y="250"/>
                  </a:lnTo>
                  <a:lnTo>
                    <a:pt x="3432" y="231"/>
                  </a:lnTo>
                  <a:lnTo>
                    <a:pt x="3432" y="231"/>
                  </a:lnTo>
                  <a:lnTo>
                    <a:pt x="3404" y="206"/>
                  </a:lnTo>
                  <a:lnTo>
                    <a:pt x="3378" y="180"/>
                  </a:lnTo>
                  <a:lnTo>
                    <a:pt x="3378" y="180"/>
                  </a:lnTo>
                  <a:lnTo>
                    <a:pt x="3368" y="168"/>
                  </a:lnTo>
                  <a:lnTo>
                    <a:pt x="3359" y="156"/>
                  </a:lnTo>
                  <a:lnTo>
                    <a:pt x="3343" y="128"/>
                  </a:lnTo>
                  <a:lnTo>
                    <a:pt x="3343" y="128"/>
                  </a:lnTo>
                  <a:lnTo>
                    <a:pt x="3325" y="100"/>
                  </a:lnTo>
                  <a:lnTo>
                    <a:pt x="3305" y="76"/>
                  </a:lnTo>
                  <a:lnTo>
                    <a:pt x="3305" y="76"/>
                  </a:lnTo>
                  <a:lnTo>
                    <a:pt x="3262" y="26"/>
                  </a:lnTo>
                  <a:lnTo>
                    <a:pt x="3262" y="26"/>
                  </a:lnTo>
                  <a:lnTo>
                    <a:pt x="3249" y="10"/>
                  </a:lnTo>
                  <a:lnTo>
                    <a:pt x="3249" y="10"/>
                  </a:lnTo>
                  <a:lnTo>
                    <a:pt x="3244" y="5"/>
                  </a:lnTo>
                  <a:lnTo>
                    <a:pt x="3241" y="2"/>
                  </a:lnTo>
                  <a:lnTo>
                    <a:pt x="3237" y="0"/>
                  </a:lnTo>
                  <a:lnTo>
                    <a:pt x="3237" y="0"/>
                  </a:lnTo>
                  <a:lnTo>
                    <a:pt x="3236" y="0"/>
                  </a:lnTo>
                  <a:lnTo>
                    <a:pt x="3233" y="2"/>
                  </a:lnTo>
                  <a:lnTo>
                    <a:pt x="3229" y="7"/>
                  </a:lnTo>
                  <a:lnTo>
                    <a:pt x="3226" y="12"/>
                  </a:lnTo>
                  <a:lnTo>
                    <a:pt x="3221" y="16"/>
                  </a:lnTo>
                  <a:lnTo>
                    <a:pt x="3221" y="16"/>
                  </a:lnTo>
                  <a:lnTo>
                    <a:pt x="3216" y="18"/>
                  </a:lnTo>
                  <a:lnTo>
                    <a:pt x="3209" y="18"/>
                  </a:lnTo>
                  <a:lnTo>
                    <a:pt x="3198" y="16"/>
                  </a:lnTo>
                  <a:lnTo>
                    <a:pt x="3198" y="16"/>
                  </a:lnTo>
                  <a:lnTo>
                    <a:pt x="3193" y="18"/>
                  </a:lnTo>
                  <a:lnTo>
                    <a:pt x="3190" y="18"/>
                  </a:lnTo>
                  <a:lnTo>
                    <a:pt x="3183" y="23"/>
                  </a:lnTo>
                  <a:lnTo>
                    <a:pt x="3178" y="31"/>
                  </a:lnTo>
                  <a:lnTo>
                    <a:pt x="3173" y="38"/>
                  </a:lnTo>
                  <a:lnTo>
                    <a:pt x="3173" y="38"/>
                  </a:lnTo>
                  <a:lnTo>
                    <a:pt x="3168" y="43"/>
                  </a:lnTo>
                  <a:lnTo>
                    <a:pt x="3167" y="46"/>
                  </a:lnTo>
                  <a:lnTo>
                    <a:pt x="3167" y="51"/>
                  </a:lnTo>
                  <a:lnTo>
                    <a:pt x="3167" y="51"/>
                  </a:lnTo>
                  <a:lnTo>
                    <a:pt x="3167" y="61"/>
                  </a:lnTo>
                  <a:lnTo>
                    <a:pt x="3170" y="71"/>
                  </a:lnTo>
                  <a:lnTo>
                    <a:pt x="3170" y="71"/>
                  </a:lnTo>
                  <a:lnTo>
                    <a:pt x="3180" y="99"/>
                  </a:lnTo>
                  <a:lnTo>
                    <a:pt x="3188" y="127"/>
                  </a:lnTo>
                  <a:lnTo>
                    <a:pt x="3188" y="127"/>
                  </a:lnTo>
                  <a:lnTo>
                    <a:pt x="3191" y="142"/>
                  </a:lnTo>
                  <a:lnTo>
                    <a:pt x="3193" y="155"/>
                  </a:lnTo>
                  <a:lnTo>
                    <a:pt x="3193" y="170"/>
                  </a:lnTo>
                  <a:lnTo>
                    <a:pt x="3191" y="184"/>
                  </a:lnTo>
                  <a:lnTo>
                    <a:pt x="3191" y="184"/>
                  </a:lnTo>
                  <a:lnTo>
                    <a:pt x="3186" y="208"/>
                  </a:lnTo>
                  <a:lnTo>
                    <a:pt x="3183" y="219"/>
                  </a:lnTo>
                  <a:lnTo>
                    <a:pt x="3178" y="231"/>
                  </a:lnTo>
                  <a:lnTo>
                    <a:pt x="3178" y="231"/>
                  </a:lnTo>
                  <a:lnTo>
                    <a:pt x="3173" y="236"/>
                  </a:lnTo>
                  <a:lnTo>
                    <a:pt x="3168" y="242"/>
                  </a:lnTo>
                  <a:lnTo>
                    <a:pt x="3163" y="249"/>
                  </a:lnTo>
                  <a:lnTo>
                    <a:pt x="3162" y="255"/>
                  </a:lnTo>
                  <a:lnTo>
                    <a:pt x="3162" y="255"/>
                  </a:lnTo>
                  <a:lnTo>
                    <a:pt x="3162" y="267"/>
                  </a:lnTo>
                  <a:lnTo>
                    <a:pt x="3162" y="278"/>
                  </a:lnTo>
                  <a:lnTo>
                    <a:pt x="3162" y="278"/>
                  </a:lnTo>
                  <a:lnTo>
                    <a:pt x="3160" y="303"/>
                  </a:lnTo>
                  <a:lnTo>
                    <a:pt x="3160" y="303"/>
                  </a:lnTo>
                  <a:lnTo>
                    <a:pt x="3157" y="313"/>
                  </a:lnTo>
                  <a:lnTo>
                    <a:pt x="3155" y="324"/>
                  </a:lnTo>
                  <a:lnTo>
                    <a:pt x="3150" y="334"/>
                  </a:lnTo>
                  <a:lnTo>
                    <a:pt x="3145" y="338"/>
                  </a:lnTo>
                  <a:lnTo>
                    <a:pt x="3142" y="341"/>
                  </a:lnTo>
                  <a:lnTo>
                    <a:pt x="3142" y="341"/>
                  </a:lnTo>
                  <a:lnTo>
                    <a:pt x="3130" y="346"/>
                  </a:lnTo>
                  <a:lnTo>
                    <a:pt x="3119" y="349"/>
                  </a:lnTo>
                  <a:lnTo>
                    <a:pt x="3107" y="352"/>
                  </a:lnTo>
                  <a:lnTo>
                    <a:pt x="3102" y="356"/>
                  </a:lnTo>
                  <a:lnTo>
                    <a:pt x="3097" y="361"/>
                  </a:lnTo>
                  <a:lnTo>
                    <a:pt x="3097" y="361"/>
                  </a:lnTo>
                  <a:lnTo>
                    <a:pt x="3093" y="369"/>
                  </a:lnTo>
                  <a:lnTo>
                    <a:pt x="3091" y="374"/>
                  </a:lnTo>
                  <a:lnTo>
                    <a:pt x="3091" y="379"/>
                  </a:lnTo>
                  <a:lnTo>
                    <a:pt x="3091" y="379"/>
                  </a:lnTo>
                  <a:lnTo>
                    <a:pt x="3094" y="390"/>
                  </a:lnTo>
                  <a:lnTo>
                    <a:pt x="3094" y="390"/>
                  </a:lnTo>
                  <a:lnTo>
                    <a:pt x="3096" y="400"/>
                  </a:lnTo>
                  <a:lnTo>
                    <a:pt x="3094" y="408"/>
                  </a:lnTo>
                  <a:lnTo>
                    <a:pt x="3094" y="408"/>
                  </a:lnTo>
                  <a:lnTo>
                    <a:pt x="3094" y="413"/>
                  </a:lnTo>
                  <a:lnTo>
                    <a:pt x="3096" y="417"/>
                  </a:lnTo>
                  <a:lnTo>
                    <a:pt x="3102" y="423"/>
                  </a:lnTo>
                  <a:lnTo>
                    <a:pt x="3102" y="423"/>
                  </a:lnTo>
                  <a:lnTo>
                    <a:pt x="3106" y="430"/>
                  </a:lnTo>
                  <a:lnTo>
                    <a:pt x="3107" y="438"/>
                  </a:lnTo>
                  <a:lnTo>
                    <a:pt x="3107" y="438"/>
                  </a:lnTo>
                  <a:lnTo>
                    <a:pt x="3106" y="443"/>
                  </a:lnTo>
                  <a:lnTo>
                    <a:pt x="3104" y="450"/>
                  </a:lnTo>
                  <a:lnTo>
                    <a:pt x="3096" y="461"/>
                  </a:lnTo>
                  <a:lnTo>
                    <a:pt x="3088" y="469"/>
                  </a:lnTo>
                  <a:lnTo>
                    <a:pt x="3076" y="476"/>
                  </a:lnTo>
                  <a:lnTo>
                    <a:pt x="3076" y="476"/>
                  </a:lnTo>
                  <a:lnTo>
                    <a:pt x="3066" y="481"/>
                  </a:lnTo>
                  <a:lnTo>
                    <a:pt x="3055" y="484"/>
                  </a:lnTo>
                  <a:lnTo>
                    <a:pt x="3041" y="484"/>
                  </a:lnTo>
                  <a:lnTo>
                    <a:pt x="3036" y="483"/>
                  </a:lnTo>
                  <a:lnTo>
                    <a:pt x="3032" y="479"/>
                  </a:lnTo>
                  <a:lnTo>
                    <a:pt x="3032" y="479"/>
                  </a:lnTo>
                  <a:lnTo>
                    <a:pt x="3023" y="473"/>
                  </a:lnTo>
                  <a:lnTo>
                    <a:pt x="3018" y="471"/>
                  </a:lnTo>
                  <a:lnTo>
                    <a:pt x="3013" y="469"/>
                  </a:lnTo>
                  <a:lnTo>
                    <a:pt x="3013" y="469"/>
                  </a:lnTo>
                  <a:lnTo>
                    <a:pt x="3008" y="469"/>
                  </a:lnTo>
                  <a:lnTo>
                    <a:pt x="3002" y="471"/>
                  </a:lnTo>
                  <a:lnTo>
                    <a:pt x="3002" y="471"/>
                  </a:lnTo>
                  <a:lnTo>
                    <a:pt x="2987" y="471"/>
                  </a:lnTo>
                  <a:lnTo>
                    <a:pt x="2987" y="471"/>
                  </a:lnTo>
                  <a:lnTo>
                    <a:pt x="2980" y="468"/>
                  </a:lnTo>
                  <a:lnTo>
                    <a:pt x="2974" y="464"/>
                  </a:lnTo>
                  <a:lnTo>
                    <a:pt x="2962" y="455"/>
                  </a:lnTo>
                  <a:lnTo>
                    <a:pt x="2962" y="455"/>
                  </a:lnTo>
                  <a:lnTo>
                    <a:pt x="2954" y="448"/>
                  </a:lnTo>
                  <a:lnTo>
                    <a:pt x="2944" y="440"/>
                  </a:lnTo>
                  <a:lnTo>
                    <a:pt x="2939" y="436"/>
                  </a:lnTo>
                  <a:lnTo>
                    <a:pt x="2934" y="435"/>
                  </a:lnTo>
                  <a:lnTo>
                    <a:pt x="2929" y="435"/>
                  </a:lnTo>
                  <a:lnTo>
                    <a:pt x="2923" y="435"/>
                  </a:lnTo>
                  <a:lnTo>
                    <a:pt x="2923" y="435"/>
                  </a:lnTo>
                  <a:lnTo>
                    <a:pt x="2911" y="438"/>
                  </a:lnTo>
                  <a:lnTo>
                    <a:pt x="2905" y="440"/>
                  </a:lnTo>
                  <a:lnTo>
                    <a:pt x="2903" y="441"/>
                  </a:lnTo>
                  <a:lnTo>
                    <a:pt x="2901" y="443"/>
                  </a:lnTo>
                  <a:lnTo>
                    <a:pt x="2901" y="443"/>
                  </a:lnTo>
                  <a:lnTo>
                    <a:pt x="2900" y="448"/>
                  </a:lnTo>
                  <a:lnTo>
                    <a:pt x="2900" y="455"/>
                  </a:lnTo>
                  <a:lnTo>
                    <a:pt x="2900" y="461"/>
                  </a:lnTo>
                  <a:lnTo>
                    <a:pt x="2901" y="466"/>
                  </a:lnTo>
                  <a:lnTo>
                    <a:pt x="2901" y="466"/>
                  </a:lnTo>
                  <a:lnTo>
                    <a:pt x="2905" y="469"/>
                  </a:lnTo>
                  <a:lnTo>
                    <a:pt x="2908" y="471"/>
                  </a:lnTo>
                  <a:lnTo>
                    <a:pt x="2913" y="474"/>
                  </a:lnTo>
                  <a:lnTo>
                    <a:pt x="2913" y="474"/>
                  </a:lnTo>
                  <a:lnTo>
                    <a:pt x="2916" y="478"/>
                  </a:lnTo>
                  <a:lnTo>
                    <a:pt x="2918" y="483"/>
                  </a:lnTo>
                  <a:lnTo>
                    <a:pt x="2921" y="491"/>
                  </a:lnTo>
                  <a:lnTo>
                    <a:pt x="2921" y="491"/>
                  </a:lnTo>
                  <a:lnTo>
                    <a:pt x="2924" y="499"/>
                  </a:lnTo>
                  <a:lnTo>
                    <a:pt x="2926" y="504"/>
                  </a:lnTo>
                  <a:lnTo>
                    <a:pt x="2926" y="507"/>
                  </a:lnTo>
                  <a:lnTo>
                    <a:pt x="2926" y="507"/>
                  </a:lnTo>
                  <a:lnTo>
                    <a:pt x="2923" y="511"/>
                  </a:lnTo>
                  <a:lnTo>
                    <a:pt x="2920" y="512"/>
                  </a:lnTo>
                  <a:lnTo>
                    <a:pt x="2910" y="515"/>
                  </a:lnTo>
                  <a:lnTo>
                    <a:pt x="2910" y="515"/>
                  </a:lnTo>
                  <a:lnTo>
                    <a:pt x="2906" y="519"/>
                  </a:lnTo>
                  <a:lnTo>
                    <a:pt x="2901" y="522"/>
                  </a:lnTo>
                  <a:lnTo>
                    <a:pt x="2895" y="530"/>
                  </a:lnTo>
                  <a:lnTo>
                    <a:pt x="2895" y="530"/>
                  </a:lnTo>
                  <a:lnTo>
                    <a:pt x="2888" y="537"/>
                  </a:lnTo>
                  <a:lnTo>
                    <a:pt x="2885" y="545"/>
                  </a:lnTo>
                  <a:lnTo>
                    <a:pt x="2885" y="545"/>
                  </a:lnTo>
                  <a:lnTo>
                    <a:pt x="2882" y="553"/>
                  </a:lnTo>
                  <a:lnTo>
                    <a:pt x="2878" y="557"/>
                  </a:lnTo>
                  <a:lnTo>
                    <a:pt x="2875" y="557"/>
                  </a:lnTo>
                  <a:lnTo>
                    <a:pt x="2875" y="557"/>
                  </a:lnTo>
                  <a:lnTo>
                    <a:pt x="2872" y="557"/>
                  </a:lnTo>
                  <a:lnTo>
                    <a:pt x="2870" y="553"/>
                  </a:lnTo>
                  <a:lnTo>
                    <a:pt x="2867" y="545"/>
                  </a:lnTo>
                  <a:lnTo>
                    <a:pt x="2867" y="545"/>
                  </a:lnTo>
                  <a:lnTo>
                    <a:pt x="2865" y="542"/>
                  </a:lnTo>
                  <a:lnTo>
                    <a:pt x="2863" y="540"/>
                  </a:lnTo>
                  <a:lnTo>
                    <a:pt x="2860" y="540"/>
                  </a:lnTo>
                  <a:lnTo>
                    <a:pt x="2857" y="542"/>
                  </a:lnTo>
                  <a:lnTo>
                    <a:pt x="2857" y="542"/>
                  </a:lnTo>
                  <a:lnTo>
                    <a:pt x="2847" y="552"/>
                  </a:lnTo>
                  <a:lnTo>
                    <a:pt x="2835" y="560"/>
                  </a:lnTo>
                  <a:lnTo>
                    <a:pt x="2835" y="560"/>
                  </a:lnTo>
                  <a:lnTo>
                    <a:pt x="2832" y="562"/>
                  </a:lnTo>
                  <a:lnTo>
                    <a:pt x="2829" y="563"/>
                  </a:lnTo>
                  <a:lnTo>
                    <a:pt x="2822" y="563"/>
                  </a:lnTo>
                  <a:lnTo>
                    <a:pt x="2822" y="563"/>
                  </a:lnTo>
                  <a:lnTo>
                    <a:pt x="2812" y="563"/>
                  </a:lnTo>
                  <a:lnTo>
                    <a:pt x="2812" y="563"/>
                  </a:lnTo>
                  <a:lnTo>
                    <a:pt x="2806" y="565"/>
                  </a:lnTo>
                  <a:lnTo>
                    <a:pt x="2801" y="568"/>
                  </a:lnTo>
                  <a:lnTo>
                    <a:pt x="2796" y="573"/>
                  </a:lnTo>
                  <a:lnTo>
                    <a:pt x="2791" y="580"/>
                  </a:lnTo>
                  <a:lnTo>
                    <a:pt x="2791" y="580"/>
                  </a:lnTo>
                  <a:lnTo>
                    <a:pt x="2791" y="585"/>
                  </a:lnTo>
                  <a:lnTo>
                    <a:pt x="2791" y="590"/>
                  </a:lnTo>
                  <a:lnTo>
                    <a:pt x="2793" y="601"/>
                  </a:lnTo>
                  <a:lnTo>
                    <a:pt x="2793" y="601"/>
                  </a:lnTo>
                  <a:lnTo>
                    <a:pt x="2794" y="604"/>
                  </a:lnTo>
                  <a:lnTo>
                    <a:pt x="2794" y="608"/>
                  </a:lnTo>
                  <a:lnTo>
                    <a:pt x="2794" y="608"/>
                  </a:lnTo>
                  <a:lnTo>
                    <a:pt x="2793" y="614"/>
                  </a:lnTo>
                  <a:lnTo>
                    <a:pt x="2789" y="619"/>
                  </a:lnTo>
                  <a:lnTo>
                    <a:pt x="2789" y="619"/>
                  </a:lnTo>
                  <a:lnTo>
                    <a:pt x="2781" y="631"/>
                  </a:lnTo>
                  <a:lnTo>
                    <a:pt x="2775" y="644"/>
                  </a:lnTo>
                  <a:lnTo>
                    <a:pt x="2775" y="644"/>
                  </a:lnTo>
                  <a:lnTo>
                    <a:pt x="2773" y="649"/>
                  </a:lnTo>
                  <a:lnTo>
                    <a:pt x="2773" y="654"/>
                  </a:lnTo>
                  <a:lnTo>
                    <a:pt x="2775" y="657"/>
                  </a:lnTo>
                  <a:lnTo>
                    <a:pt x="2779" y="660"/>
                  </a:lnTo>
                  <a:lnTo>
                    <a:pt x="2779" y="660"/>
                  </a:lnTo>
                  <a:lnTo>
                    <a:pt x="2788" y="664"/>
                  </a:lnTo>
                  <a:lnTo>
                    <a:pt x="2793" y="665"/>
                  </a:lnTo>
                  <a:lnTo>
                    <a:pt x="2794" y="670"/>
                  </a:lnTo>
                  <a:lnTo>
                    <a:pt x="2794" y="670"/>
                  </a:lnTo>
                  <a:lnTo>
                    <a:pt x="2798" y="677"/>
                  </a:lnTo>
                  <a:lnTo>
                    <a:pt x="2799" y="680"/>
                  </a:lnTo>
                  <a:lnTo>
                    <a:pt x="2803" y="682"/>
                  </a:lnTo>
                  <a:lnTo>
                    <a:pt x="2803" y="682"/>
                  </a:lnTo>
                  <a:lnTo>
                    <a:pt x="2807" y="683"/>
                  </a:lnTo>
                  <a:lnTo>
                    <a:pt x="2811" y="683"/>
                  </a:lnTo>
                  <a:lnTo>
                    <a:pt x="2811" y="683"/>
                  </a:lnTo>
                  <a:lnTo>
                    <a:pt x="2816" y="687"/>
                  </a:lnTo>
                  <a:lnTo>
                    <a:pt x="2821" y="692"/>
                  </a:lnTo>
                  <a:lnTo>
                    <a:pt x="2827" y="700"/>
                  </a:lnTo>
                  <a:lnTo>
                    <a:pt x="2827" y="700"/>
                  </a:lnTo>
                  <a:lnTo>
                    <a:pt x="2832" y="710"/>
                  </a:lnTo>
                  <a:lnTo>
                    <a:pt x="2834" y="720"/>
                  </a:lnTo>
                  <a:lnTo>
                    <a:pt x="2834" y="731"/>
                  </a:lnTo>
                  <a:lnTo>
                    <a:pt x="2831" y="741"/>
                  </a:lnTo>
                  <a:lnTo>
                    <a:pt x="2831" y="741"/>
                  </a:lnTo>
                  <a:lnTo>
                    <a:pt x="2827" y="749"/>
                  </a:lnTo>
                  <a:lnTo>
                    <a:pt x="2827" y="749"/>
                  </a:lnTo>
                  <a:lnTo>
                    <a:pt x="2824" y="758"/>
                  </a:lnTo>
                  <a:lnTo>
                    <a:pt x="2819" y="767"/>
                  </a:lnTo>
                  <a:lnTo>
                    <a:pt x="2819" y="767"/>
                  </a:lnTo>
                  <a:lnTo>
                    <a:pt x="2804" y="784"/>
                  </a:lnTo>
                  <a:lnTo>
                    <a:pt x="2804" y="784"/>
                  </a:lnTo>
                  <a:lnTo>
                    <a:pt x="2801" y="787"/>
                  </a:lnTo>
                  <a:lnTo>
                    <a:pt x="2801" y="791"/>
                  </a:lnTo>
                  <a:lnTo>
                    <a:pt x="2799" y="800"/>
                  </a:lnTo>
                  <a:lnTo>
                    <a:pt x="2799" y="800"/>
                  </a:lnTo>
                  <a:lnTo>
                    <a:pt x="2801" y="809"/>
                  </a:lnTo>
                  <a:lnTo>
                    <a:pt x="2803" y="819"/>
                  </a:lnTo>
                  <a:lnTo>
                    <a:pt x="2803" y="819"/>
                  </a:lnTo>
                  <a:lnTo>
                    <a:pt x="2804" y="823"/>
                  </a:lnTo>
                  <a:lnTo>
                    <a:pt x="2807" y="825"/>
                  </a:lnTo>
                  <a:lnTo>
                    <a:pt x="2812" y="832"/>
                  </a:lnTo>
                  <a:lnTo>
                    <a:pt x="2812" y="832"/>
                  </a:lnTo>
                  <a:lnTo>
                    <a:pt x="2821" y="838"/>
                  </a:lnTo>
                  <a:lnTo>
                    <a:pt x="2826" y="842"/>
                  </a:lnTo>
                  <a:lnTo>
                    <a:pt x="2831" y="843"/>
                  </a:lnTo>
                  <a:lnTo>
                    <a:pt x="2831" y="843"/>
                  </a:lnTo>
                  <a:lnTo>
                    <a:pt x="2835" y="843"/>
                  </a:lnTo>
                  <a:lnTo>
                    <a:pt x="2839" y="842"/>
                  </a:lnTo>
                  <a:lnTo>
                    <a:pt x="2844" y="833"/>
                  </a:lnTo>
                  <a:lnTo>
                    <a:pt x="2844" y="833"/>
                  </a:lnTo>
                  <a:lnTo>
                    <a:pt x="2845" y="828"/>
                  </a:lnTo>
                  <a:lnTo>
                    <a:pt x="2850" y="827"/>
                  </a:lnTo>
                  <a:lnTo>
                    <a:pt x="2860" y="825"/>
                  </a:lnTo>
                  <a:lnTo>
                    <a:pt x="2860" y="825"/>
                  </a:lnTo>
                  <a:lnTo>
                    <a:pt x="2870" y="822"/>
                  </a:lnTo>
                  <a:lnTo>
                    <a:pt x="2875" y="820"/>
                  </a:lnTo>
                  <a:lnTo>
                    <a:pt x="2878" y="817"/>
                  </a:lnTo>
                  <a:lnTo>
                    <a:pt x="2878" y="817"/>
                  </a:lnTo>
                  <a:lnTo>
                    <a:pt x="2882" y="812"/>
                  </a:lnTo>
                  <a:lnTo>
                    <a:pt x="2883" y="807"/>
                  </a:lnTo>
                  <a:lnTo>
                    <a:pt x="2883" y="802"/>
                  </a:lnTo>
                  <a:lnTo>
                    <a:pt x="2883" y="795"/>
                  </a:lnTo>
                  <a:lnTo>
                    <a:pt x="2883" y="795"/>
                  </a:lnTo>
                  <a:lnTo>
                    <a:pt x="2887" y="787"/>
                  </a:lnTo>
                  <a:lnTo>
                    <a:pt x="2890" y="784"/>
                  </a:lnTo>
                  <a:lnTo>
                    <a:pt x="2893" y="782"/>
                  </a:lnTo>
                  <a:lnTo>
                    <a:pt x="2893" y="782"/>
                  </a:lnTo>
                  <a:lnTo>
                    <a:pt x="2903" y="782"/>
                  </a:lnTo>
                  <a:lnTo>
                    <a:pt x="2908" y="782"/>
                  </a:lnTo>
                  <a:lnTo>
                    <a:pt x="2913" y="779"/>
                  </a:lnTo>
                  <a:lnTo>
                    <a:pt x="2913" y="779"/>
                  </a:lnTo>
                  <a:lnTo>
                    <a:pt x="2915" y="774"/>
                  </a:lnTo>
                  <a:lnTo>
                    <a:pt x="2916" y="771"/>
                  </a:lnTo>
                  <a:lnTo>
                    <a:pt x="2918" y="766"/>
                  </a:lnTo>
                  <a:lnTo>
                    <a:pt x="2920" y="763"/>
                  </a:lnTo>
                  <a:lnTo>
                    <a:pt x="2920" y="763"/>
                  </a:lnTo>
                  <a:lnTo>
                    <a:pt x="2924" y="761"/>
                  </a:lnTo>
                  <a:lnTo>
                    <a:pt x="2929" y="761"/>
                  </a:lnTo>
                  <a:lnTo>
                    <a:pt x="2934" y="763"/>
                  </a:lnTo>
                  <a:lnTo>
                    <a:pt x="2938" y="764"/>
                  </a:lnTo>
                  <a:lnTo>
                    <a:pt x="2938" y="764"/>
                  </a:lnTo>
                  <a:lnTo>
                    <a:pt x="2943" y="771"/>
                  </a:lnTo>
                  <a:lnTo>
                    <a:pt x="2946" y="772"/>
                  </a:lnTo>
                  <a:lnTo>
                    <a:pt x="2949" y="774"/>
                  </a:lnTo>
                  <a:lnTo>
                    <a:pt x="2949" y="774"/>
                  </a:lnTo>
                  <a:lnTo>
                    <a:pt x="2957" y="774"/>
                  </a:lnTo>
                  <a:lnTo>
                    <a:pt x="2957" y="774"/>
                  </a:lnTo>
                  <a:lnTo>
                    <a:pt x="2962" y="774"/>
                  </a:lnTo>
                  <a:lnTo>
                    <a:pt x="2967" y="774"/>
                  </a:lnTo>
                  <a:lnTo>
                    <a:pt x="2967" y="774"/>
                  </a:lnTo>
                  <a:lnTo>
                    <a:pt x="2971" y="776"/>
                  </a:lnTo>
                  <a:lnTo>
                    <a:pt x="2976" y="779"/>
                  </a:lnTo>
                  <a:lnTo>
                    <a:pt x="2984" y="784"/>
                  </a:lnTo>
                  <a:lnTo>
                    <a:pt x="2984" y="784"/>
                  </a:lnTo>
                  <a:lnTo>
                    <a:pt x="2990" y="787"/>
                  </a:lnTo>
                  <a:lnTo>
                    <a:pt x="2992" y="789"/>
                  </a:lnTo>
                  <a:lnTo>
                    <a:pt x="2997" y="787"/>
                  </a:lnTo>
                  <a:lnTo>
                    <a:pt x="2997" y="787"/>
                  </a:lnTo>
                  <a:lnTo>
                    <a:pt x="3005" y="784"/>
                  </a:lnTo>
                  <a:lnTo>
                    <a:pt x="3015" y="779"/>
                  </a:lnTo>
                  <a:lnTo>
                    <a:pt x="3015" y="779"/>
                  </a:lnTo>
                  <a:lnTo>
                    <a:pt x="3023" y="776"/>
                  </a:lnTo>
                  <a:lnTo>
                    <a:pt x="3025" y="774"/>
                  </a:lnTo>
                  <a:lnTo>
                    <a:pt x="3027" y="771"/>
                  </a:lnTo>
                  <a:lnTo>
                    <a:pt x="3027" y="771"/>
                  </a:lnTo>
                  <a:lnTo>
                    <a:pt x="3025" y="766"/>
                  </a:lnTo>
                  <a:lnTo>
                    <a:pt x="3022" y="763"/>
                  </a:lnTo>
                  <a:lnTo>
                    <a:pt x="3015" y="758"/>
                  </a:lnTo>
                  <a:lnTo>
                    <a:pt x="3015" y="758"/>
                  </a:lnTo>
                  <a:lnTo>
                    <a:pt x="3004" y="753"/>
                  </a:lnTo>
                  <a:lnTo>
                    <a:pt x="2994" y="748"/>
                  </a:lnTo>
                  <a:lnTo>
                    <a:pt x="2994" y="748"/>
                  </a:lnTo>
                  <a:lnTo>
                    <a:pt x="2990" y="743"/>
                  </a:lnTo>
                  <a:lnTo>
                    <a:pt x="2989" y="739"/>
                  </a:lnTo>
                  <a:lnTo>
                    <a:pt x="2989" y="735"/>
                  </a:lnTo>
                  <a:lnTo>
                    <a:pt x="2985" y="731"/>
                  </a:lnTo>
                  <a:lnTo>
                    <a:pt x="2985" y="731"/>
                  </a:lnTo>
                  <a:lnTo>
                    <a:pt x="2977" y="726"/>
                  </a:lnTo>
                  <a:lnTo>
                    <a:pt x="2974" y="723"/>
                  </a:lnTo>
                  <a:lnTo>
                    <a:pt x="2969" y="720"/>
                  </a:lnTo>
                  <a:lnTo>
                    <a:pt x="2969" y="720"/>
                  </a:lnTo>
                  <a:lnTo>
                    <a:pt x="2961" y="710"/>
                  </a:lnTo>
                  <a:lnTo>
                    <a:pt x="2952" y="700"/>
                  </a:lnTo>
                  <a:lnTo>
                    <a:pt x="2952" y="700"/>
                  </a:lnTo>
                  <a:lnTo>
                    <a:pt x="2949" y="697"/>
                  </a:lnTo>
                  <a:lnTo>
                    <a:pt x="2944" y="695"/>
                  </a:lnTo>
                  <a:lnTo>
                    <a:pt x="2933" y="697"/>
                  </a:lnTo>
                  <a:lnTo>
                    <a:pt x="2933" y="697"/>
                  </a:lnTo>
                  <a:lnTo>
                    <a:pt x="2924" y="698"/>
                  </a:lnTo>
                  <a:lnTo>
                    <a:pt x="2918" y="697"/>
                  </a:lnTo>
                  <a:lnTo>
                    <a:pt x="2918" y="697"/>
                  </a:lnTo>
                  <a:lnTo>
                    <a:pt x="2913" y="695"/>
                  </a:lnTo>
                  <a:lnTo>
                    <a:pt x="2910" y="692"/>
                  </a:lnTo>
                  <a:lnTo>
                    <a:pt x="2901" y="683"/>
                  </a:lnTo>
                  <a:lnTo>
                    <a:pt x="2895" y="675"/>
                  </a:lnTo>
                  <a:lnTo>
                    <a:pt x="2891" y="672"/>
                  </a:lnTo>
                  <a:lnTo>
                    <a:pt x="2887" y="670"/>
                  </a:lnTo>
                  <a:lnTo>
                    <a:pt x="2887" y="670"/>
                  </a:lnTo>
                  <a:lnTo>
                    <a:pt x="2878" y="667"/>
                  </a:lnTo>
                  <a:lnTo>
                    <a:pt x="2875" y="664"/>
                  </a:lnTo>
                  <a:lnTo>
                    <a:pt x="2872" y="660"/>
                  </a:lnTo>
                  <a:lnTo>
                    <a:pt x="2872" y="660"/>
                  </a:lnTo>
                  <a:lnTo>
                    <a:pt x="2870" y="654"/>
                  </a:lnTo>
                  <a:lnTo>
                    <a:pt x="2870" y="647"/>
                  </a:lnTo>
                  <a:lnTo>
                    <a:pt x="2870" y="647"/>
                  </a:lnTo>
                  <a:lnTo>
                    <a:pt x="2870" y="641"/>
                  </a:lnTo>
                  <a:lnTo>
                    <a:pt x="2872" y="634"/>
                  </a:lnTo>
                  <a:lnTo>
                    <a:pt x="2878" y="623"/>
                  </a:lnTo>
                  <a:lnTo>
                    <a:pt x="2887" y="613"/>
                  </a:lnTo>
                  <a:lnTo>
                    <a:pt x="2896" y="604"/>
                  </a:lnTo>
                  <a:lnTo>
                    <a:pt x="2896" y="604"/>
                  </a:lnTo>
                  <a:lnTo>
                    <a:pt x="2903" y="599"/>
                  </a:lnTo>
                  <a:lnTo>
                    <a:pt x="2910" y="598"/>
                  </a:lnTo>
                  <a:lnTo>
                    <a:pt x="2916" y="596"/>
                  </a:lnTo>
                  <a:lnTo>
                    <a:pt x="2920" y="598"/>
                  </a:lnTo>
                  <a:lnTo>
                    <a:pt x="2923" y="601"/>
                  </a:lnTo>
                  <a:lnTo>
                    <a:pt x="2923" y="601"/>
                  </a:lnTo>
                  <a:lnTo>
                    <a:pt x="2924" y="603"/>
                  </a:lnTo>
                  <a:lnTo>
                    <a:pt x="2928" y="603"/>
                  </a:lnTo>
                  <a:lnTo>
                    <a:pt x="2928" y="603"/>
                  </a:lnTo>
                  <a:lnTo>
                    <a:pt x="2938" y="601"/>
                  </a:lnTo>
                  <a:lnTo>
                    <a:pt x="2948" y="601"/>
                  </a:lnTo>
                  <a:lnTo>
                    <a:pt x="2948" y="601"/>
                  </a:lnTo>
                  <a:lnTo>
                    <a:pt x="2952" y="603"/>
                  </a:lnTo>
                  <a:lnTo>
                    <a:pt x="2956" y="604"/>
                  </a:lnTo>
                  <a:lnTo>
                    <a:pt x="2961" y="611"/>
                  </a:lnTo>
                  <a:lnTo>
                    <a:pt x="2961" y="611"/>
                  </a:lnTo>
                  <a:lnTo>
                    <a:pt x="2964" y="616"/>
                  </a:lnTo>
                  <a:lnTo>
                    <a:pt x="2969" y="618"/>
                  </a:lnTo>
                  <a:lnTo>
                    <a:pt x="2972" y="619"/>
                  </a:lnTo>
                  <a:lnTo>
                    <a:pt x="2977" y="623"/>
                  </a:lnTo>
                  <a:lnTo>
                    <a:pt x="2977" y="623"/>
                  </a:lnTo>
                  <a:lnTo>
                    <a:pt x="2980" y="626"/>
                  </a:lnTo>
                  <a:lnTo>
                    <a:pt x="2984" y="629"/>
                  </a:lnTo>
                  <a:lnTo>
                    <a:pt x="2987" y="639"/>
                  </a:lnTo>
                  <a:lnTo>
                    <a:pt x="2990" y="649"/>
                  </a:lnTo>
                  <a:lnTo>
                    <a:pt x="2992" y="652"/>
                  </a:lnTo>
                  <a:lnTo>
                    <a:pt x="2995" y="655"/>
                  </a:lnTo>
                  <a:lnTo>
                    <a:pt x="2995" y="655"/>
                  </a:lnTo>
                  <a:lnTo>
                    <a:pt x="3002" y="660"/>
                  </a:lnTo>
                  <a:lnTo>
                    <a:pt x="3005" y="660"/>
                  </a:lnTo>
                  <a:lnTo>
                    <a:pt x="3008" y="657"/>
                  </a:lnTo>
                  <a:lnTo>
                    <a:pt x="3008" y="657"/>
                  </a:lnTo>
                  <a:lnTo>
                    <a:pt x="3010" y="655"/>
                  </a:lnTo>
                  <a:lnTo>
                    <a:pt x="3012" y="652"/>
                  </a:lnTo>
                  <a:lnTo>
                    <a:pt x="3012" y="652"/>
                  </a:lnTo>
                  <a:lnTo>
                    <a:pt x="3055" y="629"/>
                  </a:lnTo>
                  <a:lnTo>
                    <a:pt x="3078" y="619"/>
                  </a:lnTo>
                  <a:lnTo>
                    <a:pt x="3089" y="614"/>
                  </a:lnTo>
                  <a:lnTo>
                    <a:pt x="3101" y="613"/>
                  </a:lnTo>
                  <a:lnTo>
                    <a:pt x="3101" y="613"/>
                  </a:lnTo>
                  <a:lnTo>
                    <a:pt x="3127" y="609"/>
                  </a:lnTo>
                  <a:lnTo>
                    <a:pt x="3127" y="609"/>
                  </a:lnTo>
                  <a:lnTo>
                    <a:pt x="3142" y="608"/>
                  </a:lnTo>
                  <a:lnTo>
                    <a:pt x="3149" y="608"/>
                  </a:lnTo>
                  <a:lnTo>
                    <a:pt x="3155" y="609"/>
                  </a:lnTo>
                  <a:lnTo>
                    <a:pt x="3155" y="609"/>
                  </a:lnTo>
                  <a:lnTo>
                    <a:pt x="3165" y="614"/>
                  </a:lnTo>
                  <a:lnTo>
                    <a:pt x="3173" y="619"/>
                  </a:lnTo>
                  <a:lnTo>
                    <a:pt x="3180" y="626"/>
                  </a:lnTo>
                  <a:lnTo>
                    <a:pt x="3186" y="632"/>
                  </a:lnTo>
                  <a:lnTo>
                    <a:pt x="3186" y="632"/>
                  </a:lnTo>
                  <a:lnTo>
                    <a:pt x="3196" y="646"/>
                  </a:lnTo>
                  <a:lnTo>
                    <a:pt x="3203" y="651"/>
                  </a:lnTo>
                  <a:lnTo>
                    <a:pt x="3206" y="651"/>
                  </a:lnTo>
                  <a:lnTo>
                    <a:pt x="3211" y="651"/>
                  </a:lnTo>
                  <a:lnTo>
                    <a:pt x="3211" y="651"/>
                  </a:lnTo>
                  <a:lnTo>
                    <a:pt x="3218" y="651"/>
                  </a:lnTo>
                  <a:lnTo>
                    <a:pt x="3224" y="652"/>
                  </a:lnTo>
                  <a:lnTo>
                    <a:pt x="3224" y="652"/>
                  </a:lnTo>
                  <a:lnTo>
                    <a:pt x="3233" y="657"/>
                  </a:lnTo>
                  <a:lnTo>
                    <a:pt x="3239" y="662"/>
                  </a:lnTo>
                  <a:lnTo>
                    <a:pt x="3239" y="662"/>
                  </a:lnTo>
                  <a:lnTo>
                    <a:pt x="3254" y="675"/>
                  </a:lnTo>
                  <a:lnTo>
                    <a:pt x="3269" y="687"/>
                  </a:lnTo>
                  <a:lnTo>
                    <a:pt x="3269" y="687"/>
                  </a:lnTo>
                  <a:lnTo>
                    <a:pt x="3279" y="693"/>
                  </a:lnTo>
                  <a:lnTo>
                    <a:pt x="3289" y="698"/>
                  </a:lnTo>
                  <a:lnTo>
                    <a:pt x="3289" y="698"/>
                  </a:lnTo>
                  <a:lnTo>
                    <a:pt x="3358" y="733"/>
                  </a:lnTo>
                  <a:lnTo>
                    <a:pt x="3358" y="733"/>
                  </a:lnTo>
                  <a:lnTo>
                    <a:pt x="3374" y="741"/>
                  </a:lnTo>
                  <a:lnTo>
                    <a:pt x="3387" y="753"/>
                  </a:lnTo>
                  <a:lnTo>
                    <a:pt x="3412" y="779"/>
                  </a:lnTo>
                  <a:lnTo>
                    <a:pt x="3412" y="779"/>
                  </a:lnTo>
                  <a:lnTo>
                    <a:pt x="3414" y="781"/>
                  </a:lnTo>
                  <a:lnTo>
                    <a:pt x="3415" y="779"/>
                  </a:lnTo>
                  <a:lnTo>
                    <a:pt x="3419" y="774"/>
                  </a:lnTo>
                  <a:lnTo>
                    <a:pt x="3419" y="774"/>
                  </a:lnTo>
                  <a:lnTo>
                    <a:pt x="3425" y="759"/>
                  </a:lnTo>
                  <a:lnTo>
                    <a:pt x="3432" y="743"/>
                  </a:lnTo>
                  <a:lnTo>
                    <a:pt x="3432" y="743"/>
                  </a:lnTo>
                  <a:lnTo>
                    <a:pt x="3434" y="735"/>
                  </a:lnTo>
                  <a:lnTo>
                    <a:pt x="3434" y="725"/>
                  </a:lnTo>
                  <a:lnTo>
                    <a:pt x="3435" y="715"/>
                  </a:lnTo>
                  <a:lnTo>
                    <a:pt x="3437" y="707"/>
                  </a:lnTo>
                  <a:lnTo>
                    <a:pt x="3437" y="707"/>
                  </a:lnTo>
                  <a:lnTo>
                    <a:pt x="3442" y="695"/>
                  </a:lnTo>
                  <a:lnTo>
                    <a:pt x="3448" y="685"/>
                  </a:lnTo>
                  <a:lnTo>
                    <a:pt x="3462" y="665"/>
                  </a:lnTo>
                  <a:lnTo>
                    <a:pt x="3478" y="649"/>
                  </a:lnTo>
                  <a:lnTo>
                    <a:pt x="3496" y="632"/>
                  </a:lnTo>
                  <a:lnTo>
                    <a:pt x="3496" y="632"/>
                  </a:lnTo>
                  <a:lnTo>
                    <a:pt x="3518" y="616"/>
                  </a:lnTo>
                  <a:lnTo>
                    <a:pt x="3539" y="599"/>
                  </a:lnTo>
                  <a:lnTo>
                    <a:pt x="3564" y="586"/>
                  </a:lnTo>
                  <a:lnTo>
                    <a:pt x="3588" y="576"/>
                  </a:lnTo>
                  <a:lnTo>
                    <a:pt x="3588" y="576"/>
                  </a:lnTo>
                  <a:lnTo>
                    <a:pt x="3605" y="571"/>
                  </a:lnTo>
                  <a:lnTo>
                    <a:pt x="3613" y="571"/>
                  </a:lnTo>
                  <a:lnTo>
                    <a:pt x="3621" y="571"/>
                  </a:lnTo>
                  <a:lnTo>
                    <a:pt x="3621" y="571"/>
                  </a:lnTo>
                  <a:lnTo>
                    <a:pt x="3635" y="573"/>
                  </a:lnTo>
                  <a:lnTo>
                    <a:pt x="3646" y="576"/>
                  </a:lnTo>
                  <a:lnTo>
                    <a:pt x="3646" y="576"/>
                  </a:lnTo>
                  <a:lnTo>
                    <a:pt x="3656" y="581"/>
                  </a:lnTo>
                  <a:lnTo>
                    <a:pt x="3666" y="585"/>
                  </a:lnTo>
                  <a:lnTo>
                    <a:pt x="3666" y="585"/>
                  </a:lnTo>
                  <a:lnTo>
                    <a:pt x="3687" y="590"/>
                  </a:lnTo>
                  <a:lnTo>
                    <a:pt x="3709" y="593"/>
                  </a:lnTo>
                  <a:lnTo>
                    <a:pt x="3709" y="593"/>
                  </a:lnTo>
                  <a:lnTo>
                    <a:pt x="3717" y="593"/>
                  </a:lnTo>
                  <a:lnTo>
                    <a:pt x="3720" y="593"/>
                  </a:lnTo>
                  <a:lnTo>
                    <a:pt x="3722" y="593"/>
                  </a:lnTo>
                  <a:lnTo>
                    <a:pt x="3722" y="591"/>
                  </a:lnTo>
                  <a:lnTo>
                    <a:pt x="3722" y="591"/>
                  </a:lnTo>
                  <a:lnTo>
                    <a:pt x="3719" y="588"/>
                  </a:lnTo>
                  <a:lnTo>
                    <a:pt x="3715" y="585"/>
                  </a:lnTo>
                  <a:lnTo>
                    <a:pt x="3714" y="581"/>
                  </a:lnTo>
                  <a:lnTo>
                    <a:pt x="3712" y="578"/>
                  </a:lnTo>
                  <a:lnTo>
                    <a:pt x="3712" y="578"/>
                  </a:lnTo>
                  <a:lnTo>
                    <a:pt x="3717" y="573"/>
                  </a:lnTo>
                  <a:lnTo>
                    <a:pt x="3725" y="568"/>
                  </a:lnTo>
                  <a:lnTo>
                    <a:pt x="3733" y="565"/>
                  </a:lnTo>
                  <a:lnTo>
                    <a:pt x="3737" y="565"/>
                  </a:lnTo>
                  <a:lnTo>
                    <a:pt x="3740" y="568"/>
                  </a:lnTo>
                  <a:lnTo>
                    <a:pt x="3740" y="568"/>
                  </a:lnTo>
                  <a:lnTo>
                    <a:pt x="3740" y="575"/>
                  </a:lnTo>
                  <a:lnTo>
                    <a:pt x="3742" y="578"/>
                  </a:lnTo>
                  <a:lnTo>
                    <a:pt x="3743" y="581"/>
                  </a:lnTo>
                  <a:lnTo>
                    <a:pt x="3743" y="581"/>
                  </a:lnTo>
                  <a:lnTo>
                    <a:pt x="3747" y="585"/>
                  </a:lnTo>
                  <a:lnTo>
                    <a:pt x="3752" y="586"/>
                  </a:lnTo>
                  <a:lnTo>
                    <a:pt x="3756" y="588"/>
                  </a:lnTo>
                  <a:lnTo>
                    <a:pt x="3761" y="588"/>
                  </a:lnTo>
                  <a:lnTo>
                    <a:pt x="3761" y="588"/>
                  </a:lnTo>
                  <a:lnTo>
                    <a:pt x="3763" y="585"/>
                  </a:lnTo>
                  <a:lnTo>
                    <a:pt x="3765" y="583"/>
                  </a:lnTo>
                  <a:lnTo>
                    <a:pt x="3765" y="583"/>
                  </a:lnTo>
                  <a:lnTo>
                    <a:pt x="3771" y="576"/>
                  </a:lnTo>
                  <a:lnTo>
                    <a:pt x="3771" y="576"/>
                  </a:lnTo>
                  <a:lnTo>
                    <a:pt x="3778" y="573"/>
                  </a:lnTo>
                  <a:lnTo>
                    <a:pt x="3780" y="570"/>
                  </a:lnTo>
                  <a:lnTo>
                    <a:pt x="3783" y="568"/>
                  </a:lnTo>
                  <a:lnTo>
                    <a:pt x="3783" y="568"/>
                  </a:lnTo>
                  <a:lnTo>
                    <a:pt x="3783" y="563"/>
                  </a:lnTo>
                  <a:lnTo>
                    <a:pt x="3783" y="558"/>
                  </a:lnTo>
                  <a:lnTo>
                    <a:pt x="3783" y="558"/>
                  </a:lnTo>
                  <a:lnTo>
                    <a:pt x="3786" y="555"/>
                  </a:lnTo>
                  <a:lnTo>
                    <a:pt x="3791" y="553"/>
                  </a:lnTo>
                  <a:lnTo>
                    <a:pt x="3791" y="553"/>
                  </a:lnTo>
                  <a:lnTo>
                    <a:pt x="3801" y="552"/>
                  </a:lnTo>
                  <a:lnTo>
                    <a:pt x="3811" y="552"/>
                  </a:lnTo>
                  <a:lnTo>
                    <a:pt x="3811" y="552"/>
                  </a:lnTo>
                  <a:lnTo>
                    <a:pt x="3831" y="550"/>
                  </a:lnTo>
                  <a:lnTo>
                    <a:pt x="3850" y="552"/>
                  </a:lnTo>
                  <a:lnTo>
                    <a:pt x="3850" y="552"/>
                  </a:lnTo>
                  <a:lnTo>
                    <a:pt x="3855" y="552"/>
                  </a:lnTo>
                  <a:lnTo>
                    <a:pt x="3859" y="553"/>
                  </a:lnTo>
                  <a:lnTo>
                    <a:pt x="3860" y="552"/>
                  </a:lnTo>
                  <a:lnTo>
                    <a:pt x="3860" y="552"/>
                  </a:lnTo>
                  <a:lnTo>
                    <a:pt x="3865" y="550"/>
                  </a:lnTo>
                  <a:lnTo>
                    <a:pt x="3869" y="547"/>
                  </a:lnTo>
                  <a:lnTo>
                    <a:pt x="3875" y="539"/>
                  </a:lnTo>
                  <a:lnTo>
                    <a:pt x="3875" y="539"/>
                  </a:lnTo>
                  <a:lnTo>
                    <a:pt x="3880" y="534"/>
                  </a:lnTo>
                  <a:lnTo>
                    <a:pt x="3885" y="530"/>
                  </a:lnTo>
                  <a:lnTo>
                    <a:pt x="3885" y="530"/>
                  </a:lnTo>
                  <a:lnTo>
                    <a:pt x="3893" y="529"/>
                  </a:lnTo>
                  <a:lnTo>
                    <a:pt x="3903" y="527"/>
                  </a:lnTo>
                  <a:lnTo>
                    <a:pt x="3903" y="527"/>
                  </a:lnTo>
                  <a:lnTo>
                    <a:pt x="3908" y="524"/>
                  </a:lnTo>
                  <a:lnTo>
                    <a:pt x="3910" y="522"/>
                  </a:lnTo>
                  <a:lnTo>
                    <a:pt x="3910" y="520"/>
                  </a:lnTo>
                  <a:lnTo>
                    <a:pt x="3906" y="519"/>
                  </a:lnTo>
                  <a:lnTo>
                    <a:pt x="3900" y="515"/>
                  </a:lnTo>
                  <a:lnTo>
                    <a:pt x="3893" y="514"/>
                  </a:lnTo>
                  <a:close/>
                  <a:moveTo>
                    <a:pt x="4094" y="303"/>
                  </a:moveTo>
                  <a:lnTo>
                    <a:pt x="4094" y="303"/>
                  </a:lnTo>
                  <a:lnTo>
                    <a:pt x="4081" y="303"/>
                  </a:lnTo>
                  <a:lnTo>
                    <a:pt x="4070" y="301"/>
                  </a:lnTo>
                  <a:lnTo>
                    <a:pt x="4070" y="301"/>
                  </a:lnTo>
                  <a:lnTo>
                    <a:pt x="4058" y="298"/>
                  </a:lnTo>
                  <a:lnTo>
                    <a:pt x="4055" y="296"/>
                  </a:lnTo>
                  <a:lnTo>
                    <a:pt x="4050" y="295"/>
                  </a:lnTo>
                  <a:lnTo>
                    <a:pt x="4050" y="295"/>
                  </a:lnTo>
                  <a:lnTo>
                    <a:pt x="4043" y="287"/>
                  </a:lnTo>
                  <a:lnTo>
                    <a:pt x="4038" y="283"/>
                  </a:lnTo>
                  <a:lnTo>
                    <a:pt x="4035" y="282"/>
                  </a:lnTo>
                  <a:lnTo>
                    <a:pt x="4035" y="282"/>
                  </a:lnTo>
                  <a:lnTo>
                    <a:pt x="4030" y="280"/>
                  </a:lnTo>
                  <a:lnTo>
                    <a:pt x="4025" y="282"/>
                  </a:lnTo>
                  <a:lnTo>
                    <a:pt x="4017" y="287"/>
                  </a:lnTo>
                  <a:lnTo>
                    <a:pt x="4017" y="287"/>
                  </a:lnTo>
                  <a:lnTo>
                    <a:pt x="4010" y="295"/>
                  </a:lnTo>
                  <a:lnTo>
                    <a:pt x="4004" y="303"/>
                  </a:lnTo>
                  <a:lnTo>
                    <a:pt x="4004" y="303"/>
                  </a:lnTo>
                  <a:lnTo>
                    <a:pt x="3999" y="310"/>
                  </a:lnTo>
                  <a:lnTo>
                    <a:pt x="3994" y="316"/>
                  </a:lnTo>
                  <a:lnTo>
                    <a:pt x="3994" y="316"/>
                  </a:lnTo>
                  <a:lnTo>
                    <a:pt x="3984" y="324"/>
                  </a:lnTo>
                  <a:lnTo>
                    <a:pt x="3976" y="331"/>
                  </a:lnTo>
                  <a:lnTo>
                    <a:pt x="3976" y="331"/>
                  </a:lnTo>
                  <a:lnTo>
                    <a:pt x="3967" y="338"/>
                  </a:lnTo>
                  <a:lnTo>
                    <a:pt x="3957" y="344"/>
                  </a:lnTo>
                  <a:lnTo>
                    <a:pt x="3957" y="344"/>
                  </a:lnTo>
                  <a:lnTo>
                    <a:pt x="3944" y="352"/>
                  </a:lnTo>
                  <a:lnTo>
                    <a:pt x="3944" y="352"/>
                  </a:lnTo>
                  <a:lnTo>
                    <a:pt x="3941" y="356"/>
                  </a:lnTo>
                  <a:lnTo>
                    <a:pt x="3938" y="361"/>
                  </a:lnTo>
                  <a:lnTo>
                    <a:pt x="3934" y="372"/>
                  </a:lnTo>
                  <a:lnTo>
                    <a:pt x="3934" y="372"/>
                  </a:lnTo>
                  <a:lnTo>
                    <a:pt x="3929" y="379"/>
                  </a:lnTo>
                  <a:lnTo>
                    <a:pt x="3923" y="384"/>
                  </a:lnTo>
                  <a:lnTo>
                    <a:pt x="3908" y="390"/>
                  </a:lnTo>
                  <a:lnTo>
                    <a:pt x="3908" y="390"/>
                  </a:lnTo>
                  <a:lnTo>
                    <a:pt x="3875" y="403"/>
                  </a:lnTo>
                  <a:lnTo>
                    <a:pt x="3875" y="403"/>
                  </a:lnTo>
                  <a:lnTo>
                    <a:pt x="3872" y="405"/>
                  </a:lnTo>
                  <a:lnTo>
                    <a:pt x="3869" y="407"/>
                  </a:lnTo>
                  <a:lnTo>
                    <a:pt x="3869" y="407"/>
                  </a:lnTo>
                  <a:lnTo>
                    <a:pt x="3867" y="410"/>
                  </a:lnTo>
                  <a:lnTo>
                    <a:pt x="3867" y="415"/>
                  </a:lnTo>
                  <a:lnTo>
                    <a:pt x="3867" y="423"/>
                  </a:lnTo>
                  <a:lnTo>
                    <a:pt x="3867" y="423"/>
                  </a:lnTo>
                  <a:lnTo>
                    <a:pt x="3867" y="431"/>
                  </a:lnTo>
                  <a:lnTo>
                    <a:pt x="3867" y="435"/>
                  </a:lnTo>
                  <a:lnTo>
                    <a:pt x="3867" y="440"/>
                  </a:lnTo>
                  <a:lnTo>
                    <a:pt x="3867" y="440"/>
                  </a:lnTo>
                  <a:lnTo>
                    <a:pt x="3880" y="438"/>
                  </a:lnTo>
                  <a:lnTo>
                    <a:pt x="3887" y="436"/>
                  </a:lnTo>
                  <a:lnTo>
                    <a:pt x="3892" y="435"/>
                  </a:lnTo>
                  <a:lnTo>
                    <a:pt x="3892" y="435"/>
                  </a:lnTo>
                  <a:lnTo>
                    <a:pt x="3900" y="420"/>
                  </a:lnTo>
                  <a:lnTo>
                    <a:pt x="3906" y="407"/>
                  </a:lnTo>
                  <a:lnTo>
                    <a:pt x="3906" y="407"/>
                  </a:lnTo>
                  <a:lnTo>
                    <a:pt x="3908" y="405"/>
                  </a:lnTo>
                  <a:lnTo>
                    <a:pt x="3910" y="405"/>
                  </a:lnTo>
                  <a:lnTo>
                    <a:pt x="3915" y="405"/>
                  </a:lnTo>
                  <a:lnTo>
                    <a:pt x="3915" y="405"/>
                  </a:lnTo>
                  <a:lnTo>
                    <a:pt x="3923" y="407"/>
                  </a:lnTo>
                  <a:lnTo>
                    <a:pt x="3928" y="407"/>
                  </a:lnTo>
                  <a:lnTo>
                    <a:pt x="3931" y="405"/>
                  </a:lnTo>
                  <a:lnTo>
                    <a:pt x="3931" y="405"/>
                  </a:lnTo>
                  <a:lnTo>
                    <a:pt x="3939" y="395"/>
                  </a:lnTo>
                  <a:lnTo>
                    <a:pt x="3939" y="395"/>
                  </a:lnTo>
                  <a:lnTo>
                    <a:pt x="3953" y="385"/>
                  </a:lnTo>
                  <a:lnTo>
                    <a:pt x="3953" y="385"/>
                  </a:lnTo>
                  <a:lnTo>
                    <a:pt x="3961" y="377"/>
                  </a:lnTo>
                  <a:lnTo>
                    <a:pt x="3967" y="371"/>
                  </a:lnTo>
                  <a:lnTo>
                    <a:pt x="3967" y="371"/>
                  </a:lnTo>
                  <a:lnTo>
                    <a:pt x="3976" y="361"/>
                  </a:lnTo>
                  <a:lnTo>
                    <a:pt x="3981" y="357"/>
                  </a:lnTo>
                  <a:lnTo>
                    <a:pt x="3985" y="357"/>
                  </a:lnTo>
                  <a:lnTo>
                    <a:pt x="3985" y="357"/>
                  </a:lnTo>
                  <a:lnTo>
                    <a:pt x="3992" y="357"/>
                  </a:lnTo>
                  <a:lnTo>
                    <a:pt x="3995" y="356"/>
                  </a:lnTo>
                  <a:lnTo>
                    <a:pt x="4002" y="347"/>
                  </a:lnTo>
                  <a:lnTo>
                    <a:pt x="4002" y="347"/>
                  </a:lnTo>
                  <a:lnTo>
                    <a:pt x="4007" y="343"/>
                  </a:lnTo>
                  <a:lnTo>
                    <a:pt x="4012" y="341"/>
                  </a:lnTo>
                  <a:lnTo>
                    <a:pt x="4018" y="339"/>
                  </a:lnTo>
                  <a:lnTo>
                    <a:pt x="4023" y="338"/>
                  </a:lnTo>
                  <a:lnTo>
                    <a:pt x="4023" y="338"/>
                  </a:lnTo>
                  <a:lnTo>
                    <a:pt x="4050" y="341"/>
                  </a:lnTo>
                  <a:lnTo>
                    <a:pt x="4050" y="341"/>
                  </a:lnTo>
                  <a:lnTo>
                    <a:pt x="4056" y="339"/>
                  </a:lnTo>
                  <a:lnTo>
                    <a:pt x="4061" y="336"/>
                  </a:lnTo>
                  <a:lnTo>
                    <a:pt x="4070" y="329"/>
                  </a:lnTo>
                  <a:lnTo>
                    <a:pt x="4070" y="329"/>
                  </a:lnTo>
                  <a:lnTo>
                    <a:pt x="4078" y="323"/>
                  </a:lnTo>
                  <a:lnTo>
                    <a:pt x="4083" y="321"/>
                  </a:lnTo>
                  <a:lnTo>
                    <a:pt x="4088" y="321"/>
                  </a:lnTo>
                  <a:lnTo>
                    <a:pt x="4088" y="321"/>
                  </a:lnTo>
                  <a:lnTo>
                    <a:pt x="4096" y="321"/>
                  </a:lnTo>
                  <a:lnTo>
                    <a:pt x="4101" y="320"/>
                  </a:lnTo>
                  <a:lnTo>
                    <a:pt x="4104" y="318"/>
                  </a:lnTo>
                  <a:lnTo>
                    <a:pt x="4104" y="318"/>
                  </a:lnTo>
                  <a:lnTo>
                    <a:pt x="4111" y="311"/>
                  </a:lnTo>
                  <a:lnTo>
                    <a:pt x="4114" y="306"/>
                  </a:lnTo>
                  <a:lnTo>
                    <a:pt x="4114" y="303"/>
                  </a:lnTo>
                  <a:lnTo>
                    <a:pt x="4114" y="303"/>
                  </a:lnTo>
                  <a:lnTo>
                    <a:pt x="4111" y="303"/>
                  </a:lnTo>
                  <a:lnTo>
                    <a:pt x="4104" y="303"/>
                  </a:lnTo>
                  <a:lnTo>
                    <a:pt x="4094" y="303"/>
                  </a:lnTo>
                  <a:close/>
                  <a:moveTo>
                    <a:pt x="481" y="2189"/>
                  </a:moveTo>
                  <a:lnTo>
                    <a:pt x="481" y="2189"/>
                  </a:lnTo>
                  <a:lnTo>
                    <a:pt x="484" y="2185"/>
                  </a:lnTo>
                  <a:lnTo>
                    <a:pt x="486" y="2182"/>
                  </a:lnTo>
                  <a:lnTo>
                    <a:pt x="489" y="2174"/>
                  </a:lnTo>
                  <a:lnTo>
                    <a:pt x="493" y="2164"/>
                  </a:lnTo>
                  <a:lnTo>
                    <a:pt x="498" y="2157"/>
                  </a:lnTo>
                  <a:lnTo>
                    <a:pt x="498" y="2157"/>
                  </a:lnTo>
                  <a:lnTo>
                    <a:pt x="504" y="2151"/>
                  </a:lnTo>
                  <a:lnTo>
                    <a:pt x="507" y="2149"/>
                  </a:lnTo>
                  <a:lnTo>
                    <a:pt x="509" y="2144"/>
                  </a:lnTo>
                  <a:lnTo>
                    <a:pt x="509" y="2144"/>
                  </a:lnTo>
                  <a:lnTo>
                    <a:pt x="511" y="2134"/>
                  </a:lnTo>
                  <a:lnTo>
                    <a:pt x="511" y="2123"/>
                  </a:lnTo>
                  <a:lnTo>
                    <a:pt x="511" y="2123"/>
                  </a:lnTo>
                  <a:lnTo>
                    <a:pt x="512" y="2120"/>
                  </a:lnTo>
                  <a:lnTo>
                    <a:pt x="514" y="2115"/>
                  </a:lnTo>
                  <a:lnTo>
                    <a:pt x="519" y="2108"/>
                  </a:lnTo>
                  <a:lnTo>
                    <a:pt x="519" y="2108"/>
                  </a:lnTo>
                  <a:lnTo>
                    <a:pt x="527" y="2097"/>
                  </a:lnTo>
                  <a:lnTo>
                    <a:pt x="535" y="2085"/>
                  </a:lnTo>
                  <a:lnTo>
                    <a:pt x="535" y="2085"/>
                  </a:lnTo>
                  <a:lnTo>
                    <a:pt x="537" y="2080"/>
                  </a:lnTo>
                  <a:lnTo>
                    <a:pt x="539" y="2073"/>
                  </a:lnTo>
                  <a:lnTo>
                    <a:pt x="539" y="2067"/>
                  </a:lnTo>
                  <a:lnTo>
                    <a:pt x="537" y="2062"/>
                  </a:lnTo>
                  <a:lnTo>
                    <a:pt x="537" y="2062"/>
                  </a:lnTo>
                  <a:lnTo>
                    <a:pt x="535" y="2060"/>
                  </a:lnTo>
                  <a:lnTo>
                    <a:pt x="534" y="2060"/>
                  </a:lnTo>
                  <a:lnTo>
                    <a:pt x="529" y="2062"/>
                  </a:lnTo>
                  <a:lnTo>
                    <a:pt x="522" y="2069"/>
                  </a:lnTo>
                  <a:lnTo>
                    <a:pt x="522" y="2069"/>
                  </a:lnTo>
                  <a:lnTo>
                    <a:pt x="514" y="2073"/>
                  </a:lnTo>
                  <a:lnTo>
                    <a:pt x="504" y="2078"/>
                  </a:lnTo>
                  <a:lnTo>
                    <a:pt x="504" y="2078"/>
                  </a:lnTo>
                  <a:lnTo>
                    <a:pt x="501" y="2082"/>
                  </a:lnTo>
                  <a:lnTo>
                    <a:pt x="499" y="2087"/>
                  </a:lnTo>
                  <a:lnTo>
                    <a:pt x="496" y="2097"/>
                  </a:lnTo>
                  <a:lnTo>
                    <a:pt x="496" y="2097"/>
                  </a:lnTo>
                  <a:lnTo>
                    <a:pt x="491" y="2118"/>
                  </a:lnTo>
                  <a:lnTo>
                    <a:pt x="488" y="2129"/>
                  </a:lnTo>
                  <a:lnTo>
                    <a:pt x="483" y="2138"/>
                  </a:lnTo>
                  <a:lnTo>
                    <a:pt x="483" y="2138"/>
                  </a:lnTo>
                  <a:lnTo>
                    <a:pt x="471" y="2154"/>
                  </a:lnTo>
                  <a:lnTo>
                    <a:pt x="465" y="2172"/>
                  </a:lnTo>
                  <a:lnTo>
                    <a:pt x="465" y="2172"/>
                  </a:lnTo>
                  <a:lnTo>
                    <a:pt x="463" y="2177"/>
                  </a:lnTo>
                  <a:lnTo>
                    <a:pt x="465" y="2182"/>
                  </a:lnTo>
                  <a:lnTo>
                    <a:pt x="465" y="2182"/>
                  </a:lnTo>
                  <a:lnTo>
                    <a:pt x="468" y="2185"/>
                  </a:lnTo>
                  <a:lnTo>
                    <a:pt x="473" y="2189"/>
                  </a:lnTo>
                  <a:lnTo>
                    <a:pt x="476" y="2189"/>
                  </a:lnTo>
                  <a:lnTo>
                    <a:pt x="481" y="2189"/>
                  </a:lnTo>
                  <a:close/>
                  <a:moveTo>
                    <a:pt x="1007" y="2480"/>
                  </a:moveTo>
                  <a:lnTo>
                    <a:pt x="1007" y="2480"/>
                  </a:lnTo>
                  <a:lnTo>
                    <a:pt x="1002" y="2460"/>
                  </a:lnTo>
                  <a:lnTo>
                    <a:pt x="1002" y="2460"/>
                  </a:lnTo>
                  <a:lnTo>
                    <a:pt x="1000" y="2456"/>
                  </a:lnTo>
                  <a:lnTo>
                    <a:pt x="998" y="2452"/>
                  </a:lnTo>
                  <a:lnTo>
                    <a:pt x="998" y="2452"/>
                  </a:lnTo>
                  <a:lnTo>
                    <a:pt x="990" y="2447"/>
                  </a:lnTo>
                  <a:lnTo>
                    <a:pt x="985" y="2442"/>
                  </a:lnTo>
                  <a:lnTo>
                    <a:pt x="985" y="2442"/>
                  </a:lnTo>
                  <a:lnTo>
                    <a:pt x="984" y="2441"/>
                  </a:lnTo>
                  <a:lnTo>
                    <a:pt x="985" y="2437"/>
                  </a:lnTo>
                  <a:lnTo>
                    <a:pt x="990" y="2428"/>
                  </a:lnTo>
                  <a:lnTo>
                    <a:pt x="1002" y="2414"/>
                  </a:lnTo>
                  <a:lnTo>
                    <a:pt x="1002" y="2414"/>
                  </a:lnTo>
                  <a:lnTo>
                    <a:pt x="987" y="2418"/>
                  </a:lnTo>
                  <a:lnTo>
                    <a:pt x="987" y="2418"/>
                  </a:lnTo>
                  <a:lnTo>
                    <a:pt x="979" y="2418"/>
                  </a:lnTo>
                  <a:lnTo>
                    <a:pt x="972" y="2416"/>
                  </a:lnTo>
                  <a:lnTo>
                    <a:pt x="972" y="2416"/>
                  </a:lnTo>
                  <a:lnTo>
                    <a:pt x="965" y="2414"/>
                  </a:lnTo>
                  <a:lnTo>
                    <a:pt x="957" y="2414"/>
                  </a:lnTo>
                  <a:lnTo>
                    <a:pt x="957" y="2414"/>
                  </a:lnTo>
                  <a:lnTo>
                    <a:pt x="951" y="2414"/>
                  </a:lnTo>
                  <a:lnTo>
                    <a:pt x="944" y="2414"/>
                  </a:lnTo>
                  <a:lnTo>
                    <a:pt x="937" y="2413"/>
                  </a:lnTo>
                  <a:lnTo>
                    <a:pt x="933" y="2408"/>
                  </a:lnTo>
                  <a:lnTo>
                    <a:pt x="933" y="2408"/>
                  </a:lnTo>
                  <a:lnTo>
                    <a:pt x="929" y="2404"/>
                  </a:lnTo>
                  <a:lnTo>
                    <a:pt x="926" y="2400"/>
                  </a:lnTo>
                  <a:lnTo>
                    <a:pt x="923" y="2390"/>
                  </a:lnTo>
                  <a:lnTo>
                    <a:pt x="923" y="2390"/>
                  </a:lnTo>
                  <a:lnTo>
                    <a:pt x="933" y="2390"/>
                  </a:lnTo>
                  <a:lnTo>
                    <a:pt x="941" y="2386"/>
                  </a:lnTo>
                  <a:lnTo>
                    <a:pt x="941" y="2386"/>
                  </a:lnTo>
                  <a:lnTo>
                    <a:pt x="949" y="2383"/>
                  </a:lnTo>
                  <a:lnTo>
                    <a:pt x="957" y="2378"/>
                  </a:lnTo>
                  <a:lnTo>
                    <a:pt x="957" y="2378"/>
                  </a:lnTo>
                  <a:lnTo>
                    <a:pt x="967" y="2372"/>
                  </a:lnTo>
                  <a:lnTo>
                    <a:pt x="972" y="2368"/>
                  </a:lnTo>
                  <a:lnTo>
                    <a:pt x="975" y="2363"/>
                  </a:lnTo>
                  <a:lnTo>
                    <a:pt x="975" y="2363"/>
                  </a:lnTo>
                  <a:lnTo>
                    <a:pt x="975" y="2358"/>
                  </a:lnTo>
                  <a:lnTo>
                    <a:pt x="975" y="2352"/>
                  </a:lnTo>
                  <a:lnTo>
                    <a:pt x="972" y="2340"/>
                  </a:lnTo>
                  <a:lnTo>
                    <a:pt x="972" y="2340"/>
                  </a:lnTo>
                  <a:lnTo>
                    <a:pt x="965" y="2330"/>
                  </a:lnTo>
                  <a:lnTo>
                    <a:pt x="957" y="2322"/>
                  </a:lnTo>
                  <a:lnTo>
                    <a:pt x="952" y="2320"/>
                  </a:lnTo>
                  <a:lnTo>
                    <a:pt x="947" y="2319"/>
                  </a:lnTo>
                  <a:lnTo>
                    <a:pt x="941" y="2319"/>
                  </a:lnTo>
                  <a:lnTo>
                    <a:pt x="936" y="2319"/>
                  </a:lnTo>
                  <a:lnTo>
                    <a:pt x="936" y="2319"/>
                  </a:lnTo>
                  <a:lnTo>
                    <a:pt x="931" y="2320"/>
                  </a:lnTo>
                  <a:lnTo>
                    <a:pt x="926" y="2324"/>
                  </a:lnTo>
                  <a:lnTo>
                    <a:pt x="918" y="2330"/>
                  </a:lnTo>
                  <a:lnTo>
                    <a:pt x="918" y="2330"/>
                  </a:lnTo>
                  <a:lnTo>
                    <a:pt x="913" y="2337"/>
                  </a:lnTo>
                  <a:lnTo>
                    <a:pt x="909" y="2340"/>
                  </a:lnTo>
                  <a:lnTo>
                    <a:pt x="906" y="2342"/>
                  </a:lnTo>
                  <a:lnTo>
                    <a:pt x="906" y="2342"/>
                  </a:lnTo>
                  <a:lnTo>
                    <a:pt x="901" y="2342"/>
                  </a:lnTo>
                  <a:lnTo>
                    <a:pt x="896" y="2342"/>
                  </a:lnTo>
                  <a:lnTo>
                    <a:pt x="888" y="2339"/>
                  </a:lnTo>
                  <a:lnTo>
                    <a:pt x="870" y="2332"/>
                  </a:lnTo>
                  <a:lnTo>
                    <a:pt x="870" y="2332"/>
                  </a:lnTo>
                  <a:lnTo>
                    <a:pt x="860" y="2327"/>
                  </a:lnTo>
                  <a:lnTo>
                    <a:pt x="852" y="2322"/>
                  </a:lnTo>
                  <a:lnTo>
                    <a:pt x="852" y="2322"/>
                  </a:lnTo>
                  <a:lnTo>
                    <a:pt x="844" y="2316"/>
                  </a:lnTo>
                  <a:lnTo>
                    <a:pt x="835" y="2306"/>
                  </a:lnTo>
                  <a:lnTo>
                    <a:pt x="835" y="2306"/>
                  </a:lnTo>
                  <a:lnTo>
                    <a:pt x="832" y="2301"/>
                  </a:lnTo>
                  <a:lnTo>
                    <a:pt x="830" y="2296"/>
                  </a:lnTo>
                  <a:lnTo>
                    <a:pt x="830" y="2291"/>
                  </a:lnTo>
                  <a:lnTo>
                    <a:pt x="830" y="2286"/>
                  </a:lnTo>
                  <a:lnTo>
                    <a:pt x="830" y="2286"/>
                  </a:lnTo>
                  <a:lnTo>
                    <a:pt x="834" y="2271"/>
                  </a:lnTo>
                  <a:lnTo>
                    <a:pt x="835" y="2264"/>
                  </a:lnTo>
                  <a:lnTo>
                    <a:pt x="835" y="2258"/>
                  </a:lnTo>
                  <a:lnTo>
                    <a:pt x="835" y="2258"/>
                  </a:lnTo>
                  <a:lnTo>
                    <a:pt x="834" y="2256"/>
                  </a:lnTo>
                  <a:lnTo>
                    <a:pt x="832" y="2256"/>
                  </a:lnTo>
                  <a:lnTo>
                    <a:pt x="827" y="2256"/>
                  </a:lnTo>
                  <a:lnTo>
                    <a:pt x="820" y="2261"/>
                  </a:lnTo>
                  <a:lnTo>
                    <a:pt x="820" y="2261"/>
                  </a:lnTo>
                  <a:lnTo>
                    <a:pt x="816" y="2261"/>
                  </a:lnTo>
                  <a:lnTo>
                    <a:pt x="812" y="2261"/>
                  </a:lnTo>
                  <a:lnTo>
                    <a:pt x="809" y="2260"/>
                  </a:lnTo>
                  <a:lnTo>
                    <a:pt x="806" y="2258"/>
                  </a:lnTo>
                  <a:lnTo>
                    <a:pt x="806" y="2258"/>
                  </a:lnTo>
                  <a:lnTo>
                    <a:pt x="802" y="2258"/>
                  </a:lnTo>
                  <a:lnTo>
                    <a:pt x="802" y="2258"/>
                  </a:lnTo>
                  <a:lnTo>
                    <a:pt x="799" y="2258"/>
                  </a:lnTo>
                  <a:lnTo>
                    <a:pt x="797" y="2256"/>
                  </a:lnTo>
                  <a:lnTo>
                    <a:pt x="796" y="2255"/>
                  </a:lnTo>
                  <a:lnTo>
                    <a:pt x="796" y="2255"/>
                  </a:lnTo>
                  <a:lnTo>
                    <a:pt x="794" y="2251"/>
                  </a:lnTo>
                  <a:lnTo>
                    <a:pt x="794" y="2250"/>
                  </a:lnTo>
                  <a:lnTo>
                    <a:pt x="792" y="2250"/>
                  </a:lnTo>
                  <a:lnTo>
                    <a:pt x="792" y="2250"/>
                  </a:lnTo>
                  <a:lnTo>
                    <a:pt x="784" y="2251"/>
                  </a:lnTo>
                  <a:lnTo>
                    <a:pt x="776" y="2253"/>
                  </a:lnTo>
                  <a:lnTo>
                    <a:pt x="776" y="2253"/>
                  </a:lnTo>
                  <a:lnTo>
                    <a:pt x="758" y="2258"/>
                  </a:lnTo>
                  <a:lnTo>
                    <a:pt x="758" y="2258"/>
                  </a:lnTo>
                  <a:lnTo>
                    <a:pt x="748" y="2260"/>
                  </a:lnTo>
                  <a:lnTo>
                    <a:pt x="738" y="2260"/>
                  </a:lnTo>
                  <a:lnTo>
                    <a:pt x="738" y="2260"/>
                  </a:lnTo>
                  <a:lnTo>
                    <a:pt x="733" y="2258"/>
                  </a:lnTo>
                  <a:lnTo>
                    <a:pt x="730" y="2258"/>
                  </a:lnTo>
                  <a:lnTo>
                    <a:pt x="727" y="2260"/>
                  </a:lnTo>
                  <a:lnTo>
                    <a:pt x="727" y="2260"/>
                  </a:lnTo>
                  <a:lnTo>
                    <a:pt x="725" y="2263"/>
                  </a:lnTo>
                  <a:lnTo>
                    <a:pt x="725" y="2268"/>
                  </a:lnTo>
                  <a:lnTo>
                    <a:pt x="723" y="2276"/>
                  </a:lnTo>
                  <a:lnTo>
                    <a:pt x="723" y="2276"/>
                  </a:lnTo>
                  <a:lnTo>
                    <a:pt x="722" y="2283"/>
                  </a:lnTo>
                  <a:lnTo>
                    <a:pt x="718" y="2288"/>
                  </a:lnTo>
                  <a:lnTo>
                    <a:pt x="712" y="2297"/>
                  </a:lnTo>
                  <a:lnTo>
                    <a:pt x="712" y="2297"/>
                  </a:lnTo>
                  <a:lnTo>
                    <a:pt x="707" y="2306"/>
                  </a:lnTo>
                  <a:lnTo>
                    <a:pt x="700" y="2312"/>
                  </a:lnTo>
                  <a:lnTo>
                    <a:pt x="700" y="2312"/>
                  </a:lnTo>
                  <a:lnTo>
                    <a:pt x="695" y="2314"/>
                  </a:lnTo>
                  <a:lnTo>
                    <a:pt x="689" y="2314"/>
                  </a:lnTo>
                  <a:lnTo>
                    <a:pt x="677" y="2314"/>
                  </a:lnTo>
                  <a:lnTo>
                    <a:pt x="677" y="2314"/>
                  </a:lnTo>
                  <a:lnTo>
                    <a:pt x="672" y="2312"/>
                  </a:lnTo>
                  <a:lnTo>
                    <a:pt x="669" y="2307"/>
                  </a:lnTo>
                  <a:lnTo>
                    <a:pt x="667" y="2302"/>
                  </a:lnTo>
                  <a:lnTo>
                    <a:pt x="667" y="2297"/>
                  </a:lnTo>
                  <a:lnTo>
                    <a:pt x="667" y="2297"/>
                  </a:lnTo>
                  <a:lnTo>
                    <a:pt x="659" y="2301"/>
                  </a:lnTo>
                  <a:lnTo>
                    <a:pt x="654" y="2304"/>
                  </a:lnTo>
                  <a:lnTo>
                    <a:pt x="651" y="2306"/>
                  </a:lnTo>
                  <a:lnTo>
                    <a:pt x="651" y="2306"/>
                  </a:lnTo>
                  <a:lnTo>
                    <a:pt x="649" y="2309"/>
                  </a:lnTo>
                  <a:lnTo>
                    <a:pt x="649" y="2312"/>
                  </a:lnTo>
                  <a:lnTo>
                    <a:pt x="649" y="2316"/>
                  </a:lnTo>
                  <a:lnTo>
                    <a:pt x="649" y="2317"/>
                  </a:lnTo>
                  <a:lnTo>
                    <a:pt x="649" y="2317"/>
                  </a:lnTo>
                  <a:lnTo>
                    <a:pt x="643" y="2327"/>
                  </a:lnTo>
                  <a:lnTo>
                    <a:pt x="638" y="2332"/>
                  </a:lnTo>
                  <a:lnTo>
                    <a:pt x="634" y="2335"/>
                  </a:lnTo>
                  <a:lnTo>
                    <a:pt x="634" y="2335"/>
                  </a:lnTo>
                  <a:lnTo>
                    <a:pt x="628" y="2340"/>
                  </a:lnTo>
                  <a:lnTo>
                    <a:pt x="623" y="2342"/>
                  </a:lnTo>
                  <a:lnTo>
                    <a:pt x="619" y="2342"/>
                  </a:lnTo>
                  <a:lnTo>
                    <a:pt x="619" y="2342"/>
                  </a:lnTo>
                  <a:lnTo>
                    <a:pt x="616" y="2340"/>
                  </a:lnTo>
                  <a:lnTo>
                    <a:pt x="615" y="2337"/>
                  </a:lnTo>
                  <a:lnTo>
                    <a:pt x="613" y="2329"/>
                  </a:lnTo>
                  <a:lnTo>
                    <a:pt x="613" y="2329"/>
                  </a:lnTo>
                  <a:lnTo>
                    <a:pt x="611" y="2325"/>
                  </a:lnTo>
                  <a:lnTo>
                    <a:pt x="608" y="2322"/>
                  </a:lnTo>
                  <a:lnTo>
                    <a:pt x="603" y="2319"/>
                  </a:lnTo>
                  <a:lnTo>
                    <a:pt x="600" y="2317"/>
                  </a:lnTo>
                  <a:lnTo>
                    <a:pt x="600" y="2317"/>
                  </a:lnTo>
                  <a:lnTo>
                    <a:pt x="590" y="2319"/>
                  </a:lnTo>
                  <a:lnTo>
                    <a:pt x="587" y="2320"/>
                  </a:lnTo>
                  <a:lnTo>
                    <a:pt x="583" y="2324"/>
                  </a:lnTo>
                  <a:lnTo>
                    <a:pt x="583" y="2324"/>
                  </a:lnTo>
                  <a:lnTo>
                    <a:pt x="582" y="2329"/>
                  </a:lnTo>
                  <a:lnTo>
                    <a:pt x="583" y="2334"/>
                  </a:lnTo>
                  <a:lnTo>
                    <a:pt x="583" y="2334"/>
                  </a:lnTo>
                  <a:lnTo>
                    <a:pt x="587" y="2339"/>
                  </a:lnTo>
                  <a:lnTo>
                    <a:pt x="588" y="2344"/>
                  </a:lnTo>
                  <a:lnTo>
                    <a:pt x="588" y="2344"/>
                  </a:lnTo>
                  <a:lnTo>
                    <a:pt x="587" y="2347"/>
                  </a:lnTo>
                  <a:lnTo>
                    <a:pt x="585" y="2352"/>
                  </a:lnTo>
                  <a:lnTo>
                    <a:pt x="578" y="2358"/>
                  </a:lnTo>
                  <a:lnTo>
                    <a:pt x="578" y="2358"/>
                  </a:lnTo>
                  <a:lnTo>
                    <a:pt x="572" y="2358"/>
                  </a:lnTo>
                  <a:lnTo>
                    <a:pt x="565" y="2358"/>
                  </a:lnTo>
                  <a:lnTo>
                    <a:pt x="565" y="2358"/>
                  </a:lnTo>
                  <a:lnTo>
                    <a:pt x="557" y="2357"/>
                  </a:lnTo>
                  <a:lnTo>
                    <a:pt x="557" y="2357"/>
                  </a:lnTo>
                  <a:lnTo>
                    <a:pt x="552" y="2355"/>
                  </a:lnTo>
                  <a:lnTo>
                    <a:pt x="547" y="2353"/>
                  </a:lnTo>
                  <a:lnTo>
                    <a:pt x="547" y="2353"/>
                  </a:lnTo>
                  <a:lnTo>
                    <a:pt x="544" y="2352"/>
                  </a:lnTo>
                  <a:lnTo>
                    <a:pt x="537" y="2353"/>
                  </a:lnTo>
                  <a:lnTo>
                    <a:pt x="531" y="2355"/>
                  </a:lnTo>
                  <a:lnTo>
                    <a:pt x="531" y="2357"/>
                  </a:lnTo>
                  <a:lnTo>
                    <a:pt x="531" y="2360"/>
                  </a:lnTo>
                  <a:lnTo>
                    <a:pt x="531" y="2360"/>
                  </a:lnTo>
                  <a:lnTo>
                    <a:pt x="532" y="2363"/>
                  </a:lnTo>
                  <a:lnTo>
                    <a:pt x="535" y="2367"/>
                  </a:lnTo>
                  <a:lnTo>
                    <a:pt x="535" y="2367"/>
                  </a:lnTo>
                  <a:lnTo>
                    <a:pt x="535" y="2372"/>
                  </a:lnTo>
                  <a:lnTo>
                    <a:pt x="535" y="2378"/>
                  </a:lnTo>
                  <a:lnTo>
                    <a:pt x="535" y="2378"/>
                  </a:lnTo>
                  <a:lnTo>
                    <a:pt x="534" y="2381"/>
                  </a:lnTo>
                  <a:lnTo>
                    <a:pt x="534" y="2383"/>
                  </a:lnTo>
                  <a:lnTo>
                    <a:pt x="535" y="2385"/>
                  </a:lnTo>
                  <a:lnTo>
                    <a:pt x="535" y="2385"/>
                  </a:lnTo>
                  <a:lnTo>
                    <a:pt x="545" y="2396"/>
                  </a:lnTo>
                  <a:lnTo>
                    <a:pt x="545" y="2396"/>
                  </a:lnTo>
                  <a:lnTo>
                    <a:pt x="550" y="2400"/>
                  </a:lnTo>
                  <a:lnTo>
                    <a:pt x="555" y="2403"/>
                  </a:lnTo>
                  <a:lnTo>
                    <a:pt x="567" y="2406"/>
                  </a:lnTo>
                  <a:lnTo>
                    <a:pt x="567" y="2406"/>
                  </a:lnTo>
                  <a:lnTo>
                    <a:pt x="568" y="2409"/>
                  </a:lnTo>
                  <a:lnTo>
                    <a:pt x="568" y="2409"/>
                  </a:lnTo>
                  <a:lnTo>
                    <a:pt x="572" y="2414"/>
                  </a:lnTo>
                  <a:lnTo>
                    <a:pt x="575" y="2418"/>
                  </a:lnTo>
                  <a:lnTo>
                    <a:pt x="575" y="2418"/>
                  </a:lnTo>
                  <a:lnTo>
                    <a:pt x="582" y="2421"/>
                  </a:lnTo>
                  <a:lnTo>
                    <a:pt x="588" y="2421"/>
                  </a:lnTo>
                  <a:lnTo>
                    <a:pt x="588" y="2421"/>
                  </a:lnTo>
                  <a:lnTo>
                    <a:pt x="596" y="2421"/>
                  </a:lnTo>
                  <a:lnTo>
                    <a:pt x="596" y="2421"/>
                  </a:lnTo>
                  <a:lnTo>
                    <a:pt x="600" y="2424"/>
                  </a:lnTo>
                  <a:lnTo>
                    <a:pt x="600" y="2429"/>
                  </a:lnTo>
                  <a:lnTo>
                    <a:pt x="598" y="2437"/>
                  </a:lnTo>
                  <a:lnTo>
                    <a:pt x="598" y="2437"/>
                  </a:lnTo>
                  <a:lnTo>
                    <a:pt x="600" y="2447"/>
                  </a:lnTo>
                  <a:lnTo>
                    <a:pt x="601" y="2457"/>
                  </a:lnTo>
                  <a:lnTo>
                    <a:pt x="601" y="2457"/>
                  </a:lnTo>
                  <a:lnTo>
                    <a:pt x="601" y="2460"/>
                  </a:lnTo>
                  <a:lnTo>
                    <a:pt x="601" y="2464"/>
                  </a:lnTo>
                  <a:lnTo>
                    <a:pt x="601" y="2464"/>
                  </a:lnTo>
                  <a:lnTo>
                    <a:pt x="600" y="2465"/>
                  </a:lnTo>
                  <a:lnTo>
                    <a:pt x="598" y="2465"/>
                  </a:lnTo>
                  <a:lnTo>
                    <a:pt x="595" y="2464"/>
                  </a:lnTo>
                  <a:lnTo>
                    <a:pt x="595" y="2464"/>
                  </a:lnTo>
                  <a:lnTo>
                    <a:pt x="587" y="2462"/>
                  </a:lnTo>
                  <a:lnTo>
                    <a:pt x="587" y="2462"/>
                  </a:lnTo>
                  <a:lnTo>
                    <a:pt x="580" y="2462"/>
                  </a:lnTo>
                  <a:lnTo>
                    <a:pt x="580" y="2462"/>
                  </a:lnTo>
                  <a:lnTo>
                    <a:pt x="577" y="2460"/>
                  </a:lnTo>
                  <a:lnTo>
                    <a:pt x="573" y="2457"/>
                  </a:lnTo>
                  <a:lnTo>
                    <a:pt x="570" y="2454"/>
                  </a:lnTo>
                  <a:lnTo>
                    <a:pt x="568" y="2449"/>
                  </a:lnTo>
                  <a:lnTo>
                    <a:pt x="568" y="2449"/>
                  </a:lnTo>
                  <a:lnTo>
                    <a:pt x="570" y="2439"/>
                  </a:lnTo>
                  <a:lnTo>
                    <a:pt x="570" y="2436"/>
                  </a:lnTo>
                  <a:lnTo>
                    <a:pt x="568" y="2431"/>
                  </a:lnTo>
                  <a:lnTo>
                    <a:pt x="568" y="2431"/>
                  </a:lnTo>
                  <a:lnTo>
                    <a:pt x="565" y="2424"/>
                  </a:lnTo>
                  <a:lnTo>
                    <a:pt x="560" y="2418"/>
                  </a:lnTo>
                  <a:lnTo>
                    <a:pt x="560" y="2418"/>
                  </a:lnTo>
                  <a:lnTo>
                    <a:pt x="557" y="2416"/>
                  </a:lnTo>
                  <a:lnTo>
                    <a:pt x="554" y="2416"/>
                  </a:lnTo>
                  <a:lnTo>
                    <a:pt x="554" y="2416"/>
                  </a:lnTo>
                  <a:lnTo>
                    <a:pt x="547" y="2416"/>
                  </a:lnTo>
                  <a:lnTo>
                    <a:pt x="544" y="2418"/>
                  </a:lnTo>
                  <a:lnTo>
                    <a:pt x="542" y="2419"/>
                  </a:lnTo>
                  <a:lnTo>
                    <a:pt x="542" y="2419"/>
                  </a:lnTo>
                  <a:lnTo>
                    <a:pt x="542" y="2421"/>
                  </a:lnTo>
                  <a:lnTo>
                    <a:pt x="544" y="2423"/>
                  </a:lnTo>
                  <a:lnTo>
                    <a:pt x="544" y="2423"/>
                  </a:lnTo>
                  <a:lnTo>
                    <a:pt x="544" y="2428"/>
                  </a:lnTo>
                  <a:lnTo>
                    <a:pt x="542" y="2431"/>
                  </a:lnTo>
                  <a:lnTo>
                    <a:pt x="542" y="2431"/>
                  </a:lnTo>
                  <a:lnTo>
                    <a:pt x="540" y="2436"/>
                  </a:lnTo>
                  <a:lnTo>
                    <a:pt x="539" y="2441"/>
                  </a:lnTo>
                  <a:lnTo>
                    <a:pt x="539" y="2441"/>
                  </a:lnTo>
                  <a:lnTo>
                    <a:pt x="539" y="2446"/>
                  </a:lnTo>
                  <a:lnTo>
                    <a:pt x="540" y="2452"/>
                  </a:lnTo>
                  <a:lnTo>
                    <a:pt x="540" y="2452"/>
                  </a:lnTo>
                  <a:lnTo>
                    <a:pt x="547" y="2464"/>
                  </a:lnTo>
                  <a:lnTo>
                    <a:pt x="547" y="2464"/>
                  </a:lnTo>
                  <a:lnTo>
                    <a:pt x="550" y="2465"/>
                  </a:lnTo>
                  <a:lnTo>
                    <a:pt x="555" y="2467"/>
                  </a:lnTo>
                  <a:lnTo>
                    <a:pt x="559" y="2469"/>
                  </a:lnTo>
                  <a:lnTo>
                    <a:pt x="562" y="2472"/>
                  </a:lnTo>
                  <a:lnTo>
                    <a:pt x="562" y="2472"/>
                  </a:lnTo>
                  <a:lnTo>
                    <a:pt x="565" y="2475"/>
                  </a:lnTo>
                  <a:lnTo>
                    <a:pt x="568" y="2480"/>
                  </a:lnTo>
                  <a:lnTo>
                    <a:pt x="568" y="2480"/>
                  </a:lnTo>
                  <a:lnTo>
                    <a:pt x="572" y="2484"/>
                  </a:lnTo>
                  <a:lnTo>
                    <a:pt x="572" y="2488"/>
                  </a:lnTo>
                  <a:lnTo>
                    <a:pt x="572" y="2488"/>
                  </a:lnTo>
                  <a:lnTo>
                    <a:pt x="570" y="2493"/>
                  </a:lnTo>
                  <a:lnTo>
                    <a:pt x="567" y="2498"/>
                  </a:lnTo>
                  <a:lnTo>
                    <a:pt x="567" y="2498"/>
                  </a:lnTo>
                  <a:lnTo>
                    <a:pt x="555" y="2513"/>
                  </a:lnTo>
                  <a:lnTo>
                    <a:pt x="555" y="2513"/>
                  </a:lnTo>
                  <a:lnTo>
                    <a:pt x="554" y="2515"/>
                  </a:lnTo>
                  <a:lnTo>
                    <a:pt x="552" y="2516"/>
                  </a:lnTo>
                  <a:lnTo>
                    <a:pt x="552" y="2516"/>
                  </a:lnTo>
                  <a:lnTo>
                    <a:pt x="552" y="2518"/>
                  </a:lnTo>
                  <a:lnTo>
                    <a:pt x="554" y="2520"/>
                  </a:lnTo>
                  <a:lnTo>
                    <a:pt x="557" y="2521"/>
                  </a:lnTo>
                  <a:lnTo>
                    <a:pt x="557" y="2521"/>
                  </a:lnTo>
                  <a:lnTo>
                    <a:pt x="562" y="2521"/>
                  </a:lnTo>
                  <a:lnTo>
                    <a:pt x="567" y="2520"/>
                  </a:lnTo>
                  <a:lnTo>
                    <a:pt x="572" y="2512"/>
                  </a:lnTo>
                  <a:lnTo>
                    <a:pt x="572" y="2512"/>
                  </a:lnTo>
                  <a:lnTo>
                    <a:pt x="578" y="2508"/>
                  </a:lnTo>
                  <a:lnTo>
                    <a:pt x="578" y="2508"/>
                  </a:lnTo>
                  <a:lnTo>
                    <a:pt x="583" y="2505"/>
                  </a:lnTo>
                  <a:lnTo>
                    <a:pt x="587" y="2500"/>
                  </a:lnTo>
                  <a:lnTo>
                    <a:pt x="587" y="2500"/>
                  </a:lnTo>
                  <a:lnTo>
                    <a:pt x="595" y="2492"/>
                  </a:lnTo>
                  <a:lnTo>
                    <a:pt x="598" y="2488"/>
                  </a:lnTo>
                  <a:lnTo>
                    <a:pt x="603" y="2487"/>
                  </a:lnTo>
                  <a:lnTo>
                    <a:pt x="603" y="2487"/>
                  </a:lnTo>
                  <a:lnTo>
                    <a:pt x="618" y="2485"/>
                  </a:lnTo>
                  <a:lnTo>
                    <a:pt x="626" y="2484"/>
                  </a:lnTo>
                  <a:lnTo>
                    <a:pt x="634" y="2485"/>
                  </a:lnTo>
                  <a:lnTo>
                    <a:pt x="634" y="2485"/>
                  </a:lnTo>
                  <a:lnTo>
                    <a:pt x="639" y="2485"/>
                  </a:lnTo>
                  <a:lnTo>
                    <a:pt x="644" y="2488"/>
                  </a:lnTo>
                  <a:lnTo>
                    <a:pt x="647" y="2492"/>
                  </a:lnTo>
                  <a:lnTo>
                    <a:pt x="647" y="2493"/>
                  </a:lnTo>
                  <a:lnTo>
                    <a:pt x="647" y="2497"/>
                  </a:lnTo>
                  <a:lnTo>
                    <a:pt x="647" y="2497"/>
                  </a:lnTo>
                  <a:lnTo>
                    <a:pt x="646" y="2502"/>
                  </a:lnTo>
                  <a:lnTo>
                    <a:pt x="643" y="2505"/>
                  </a:lnTo>
                  <a:lnTo>
                    <a:pt x="639" y="2508"/>
                  </a:lnTo>
                  <a:lnTo>
                    <a:pt x="634" y="2510"/>
                  </a:lnTo>
                  <a:lnTo>
                    <a:pt x="634" y="2510"/>
                  </a:lnTo>
                  <a:lnTo>
                    <a:pt x="633" y="2510"/>
                  </a:lnTo>
                  <a:lnTo>
                    <a:pt x="633" y="2512"/>
                  </a:lnTo>
                  <a:lnTo>
                    <a:pt x="636" y="2515"/>
                  </a:lnTo>
                  <a:lnTo>
                    <a:pt x="643" y="2520"/>
                  </a:lnTo>
                  <a:lnTo>
                    <a:pt x="643" y="2520"/>
                  </a:lnTo>
                  <a:lnTo>
                    <a:pt x="646" y="2520"/>
                  </a:lnTo>
                  <a:lnTo>
                    <a:pt x="651" y="2520"/>
                  </a:lnTo>
                  <a:lnTo>
                    <a:pt x="659" y="2518"/>
                  </a:lnTo>
                  <a:lnTo>
                    <a:pt x="659" y="2518"/>
                  </a:lnTo>
                  <a:lnTo>
                    <a:pt x="676" y="2512"/>
                  </a:lnTo>
                  <a:lnTo>
                    <a:pt x="676" y="2512"/>
                  </a:lnTo>
                  <a:lnTo>
                    <a:pt x="679" y="2510"/>
                  </a:lnTo>
                  <a:lnTo>
                    <a:pt x="680" y="2508"/>
                  </a:lnTo>
                  <a:lnTo>
                    <a:pt x="682" y="2502"/>
                  </a:lnTo>
                  <a:lnTo>
                    <a:pt x="682" y="2495"/>
                  </a:lnTo>
                  <a:lnTo>
                    <a:pt x="682" y="2490"/>
                  </a:lnTo>
                  <a:lnTo>
                    <a:pt x="682" y="2490"/>
                  </a:lnTo>
                  <a:lnTo>
                    <a:pt x="680" y="2480"/>
                  </a:lnTo>
                  <a:lnTo>
                    <a:pt x="679" y="2475"/>
                  </a:lnTo>
                  <a:lnTo>
                    <a:pt x="674" y="2472"/>
                  </a:lnTo>
                  <a:lnTo>
                    <a:pt x="674" y="2472"/>
                  </a:lnTo>
                  <a:lnTo>
                    <a:pt x="669" y="2469"/>
                  </a:lnTo>
                  <a:lnTo>
                    <a:pt x="664" y="2470"/>
                  </a:lnTo>
                  <a:lnTo>
                    <a:pt x="652" y="2474"/>
                  </a:lnTo>
                  <a:lnTo>
                    <a:pt x="652" y="2474"/>
                  </a:lnTo>
                  <a:lnTo>
                    <a:pt x="647" y="2475"/>
                  </a:lnTo>
                  <a:lnTo>
                    <a:pt x="643" y="2477"/>
                  </a:lnTo>
                  <a:lnTo>
                    <a:pt x="636" y="2475"/>
                  </a:lnTo>
                  <a:lnTo>
                    <a:pt x="631" y="2474"/>
                  </a:lnTo>
                  <a:lnTo>
                    <a:pt x="631" y="2474"/>
                  </a:lnTo>
                  <a:lnTo>
                    <a:pt x="628" y="2470"/>
                  </a:lnTo>
                  <a:lnTo>
                    <a:pt x="629" y="2467"/>
                  </a:lnTo>
                  <a:lnTo>
                    <a:pt x="638" y="2464"/>
                  </a:lnTo>
                  <a:lnTo>
                    <a:pt x="638" y="2464"/>
                  </a:lnTo>
                  <a:lnTo>
                    <a:pt x="646" y="2457"/>
                  </a:lnTo>
                  <a:lnTo>
                    <a:pt x="654" y="2451"/>
                  </a:lnTo>
                  <a:lnTo>
                    <a:pt x="654" y="2451"/>
                  </a:lnTo>
                  <a:lnTo>
                    <a:pt x="654" y="2449"/>
                  </a:lnTo>
                  <a:lnTo>
                    <a:pt x="654" y="2447"/>
                  </a:lnTo>
                  <a:lnTo>
                    <a:pt x="652" y="2442"/>
                  </a:lnTo>
                  <a:lnTo>
                    <a:pt x="649" y="2436"/>
                  </a:lnTo>
                  <a:lnTo>
                    <a:pt x="649" y="2436"/>
                  </a:lnTo>
                  <a:lnTo>
                    <a:pt x="646" y="2429"/>
                  </a:lnTo>
                  <a:lnTo>
                    <a:pt x="646" y="2424"/>
                  </a:lnTo>
                  <a:lnTo>
                    <a:pt x="646" y="2418"/>
                  </a:lnTo>
                  <a:lnTo>
                    <a:pt x="647" y="2411"/>
                  </a:lnTo>
                  <a:lnTo>
                    <a:pt x="647" y="2411"/>
                  </a:lnTo>
                  <a:lnTo>
                    <a:pt x="651" y="2406"/>
                  </a:lnTo>
                  <a:lnTo>
                    <a:pt x="656" y="2401"/>
                  </a:lnTo>
                  <a:lnTo>
                    <a:pt x="661" y="2396"/>
                  </a:lnTo>
                  <a:lnTo>
                    <a:pt x="664" y="2396"/>
                  </a:lnTo>
                  <a:lnTo>
                    <a:pt x="667" y="2396"/>
                  </a:lnTo>
                  <a:lnTo>
                    <a:pt x="667" y="2396"/>
                  </a:lnTo>
                  <a:lnTo>
                    <a:pt x="671" y="2398"/>
                  </a:lnTo>
                  <a:lnTo>
                    <a:pt x="672" y="2401"/>
                  </a:lnTo>
                  <a:lnTo>
                    <a:pt x="672" y="2401"/>
                  </a:lnTo>
                  <a:lnTo>
                    <a:pt x="680" y="2409"/>
                  </a:lnTo>
                  <a:lnTo>
                    <a:pt x="680" y="2409"/>
                  </a:lnTo>
                  <a:lnTo>
                    <a:pt x="687" y="2414"/>
                  </a:lnTo>
                  <a:lnTo>
                    <a:pt x="692" y="2419"/>
                  </a:lnTo>
                  <a:lnTo>
                    <a:pt x="695" y="2426"/>
                  </a:lnTo>
                  <a:lnTo>
                    <a:pt x="697" y="2432"/>
                  </a:lnTo>
                  <a:lnTo>
                    <a:pt x="697" y="2432"/>
                  </a:lnTo>
                  <a:lnTo>
                    <a:pt x="702" y="2447"/>
                  </a:lnTo>
                  <a:lnTo>
                    <a:pt x="708" y="2460"/>
                  </a:lnTo>
                  <a:lnTo>
                    <a:pt x="718" y="2472"/>
                  </a:lnTo>
                  <a:lnTo>
                    <a:pt x="727" y="2484"/>
                  </a:lnTo>
                  <a:lnTo>
                    <a:pt x="727" y="2484"/>
                  </a:lnTo>
                  <a:lnTo>
                    <a:pt x="730" y="2487"/>
                  </a:lnTo>
                  <a:lnTo>
                    <a:pt x="732" y="2490"/>
                  </a:lnTo>
                  <a:lnTo>
                    <a:pt x="732" y="2490"/>
                  </a:lnTo>
                  <a:lnTo>
                    <a:pt x="727" y="2503"/>
                  </a:lnTo>
                  <a:lnTo>
                    <a:pt x="727" y="2503"/>
                  </a:lnTo>
                  <a:lnTo>
                    <a:pt x="723" y="2508"/>
                  </a:lnTo>
                  <a:lnTo>
                    <a:pt x="718" y="2513"/>
                  </a:lnTo>
                  <a:lnTo>
                    <a:pt x="705" y="2520"/>
                  </a:lnTo>
                  <a:lnTo>
                    <a:pt x="705" y="2520"/>
                  </a:lnTo>
                  <a:lnTo>
                    <a:pt x="700" y="2521"/>
                  </a:lnTo>
                  <a:lnTo>
                    <a:pt x="700" y="2523"/>
                  </a:lnTo>
                  <a:lnTo>
                    <a:pt x="704" y="2526"/>
                  </a:lnTo>
                  <a:lnTo>
                    <a:pt x="704" y="2526"/>
                  </a:lnTo>
                  <a:lnTo>
                    <a:pt x="705" y="2528"/>
                  </a:lnTo>
                  <a:lnTo>
                    <a:pt x="707" y="2528"/>
                  </a:lnTo>
                  <a:lnTo>
                    <a:pt x="712" y="2526"/>
                  </a:lnTo>
                  <a:lnTo>
                    <a:pt x="712" y="2526"/>
                  </a:lnTo>
                  <a:lnTo>
                    <a:pt x="723" y="2523"/>
                  </a:lnTo>
                  <a:lnTo>
                    <a:pt x="728" y="2521"/>
                  </a:lnTo>
                  <a:lnTo>
                    <a:pt x="735" y="2521"/>
                  </a:lnTo>
                  <a:lnTo>
                    <a:pt x="735" y="2521"/>
                  </a:lnTo>
                  <a:lnTo>
                    <a:pt x="736" y="2523"/>
                  </a:lnTo>
                  <a:lnTo>
                    <a:pt x="736" y="2526"/>
                  </a:lnTo>
                  <a:lnTo>
                    <a:pt x="733" y="2531"/>
                  </a:lnTo>
                  <a:lnTo>
                    <a:pt x="733" y="2531"/>
                  </a:lnTo>
                  <a:lnTo>
                    <a:pt x="722" y="2540"/>
                  </a:lnTo>
                  <a:lnTo>
                    <a:pt x="717" y="2544"/>
                  </a:lnTo>
                  <a:lnTo>
                    <a:pt x="713" y="2549"/>
                  </a:lnTo>
                  <a:lnTo>
                    <a:pt x="713" y="2549"/>
                  </a:lnTo>
                  <a:lnTo>
                    <a:pt x="713" y="2554"/>
                  </a:lnTo>
                  <a:lnTo>
                    <a:pt x="715" y="2559"/>
                  </a:lnTo>
                  <a:lnTo>
                    <a:pt x="717" y="2563"/>
                  </a:lnTo>
                  <a:lnTo>
                    <a:pt x="715" y="2568"/>
                  </a:lnTo>
                  <a:lnTo>
                    <a:pt x="715" y="2568"/>
                  </a:lnTo>
                  <a:lnTo>
                    <a:pt x="710" y="2569"/>
                  </a:lnTo>
                  <a:lnTo>
                    <a:pt x="707" y="2571"/>
                  </a:lnTo>
                  <a:lnTo>
                    <a:pt x="705" y="2572"/>
                  </a:lnTo>
                  <a:lnTo>
                    <a:pt x="705" y="2572"/>
                  </a:lnTo>
                  <a:lnTo>
                    <a:pt x="695" y="2589"/>
                  </a:lnTo>
                  <a:lnTo>
                    <a:pt x="684" y="2604"/>
                  </a:lnTo>
                  <a:lnTo>
                    <a:pt x="684" y="2604"/>
                  </a:lnTo>
                  <a:lnTo>
                    <a:pt x="669" y="2620"/>
                  </a:lnTo>
                  <a:lnTo>
                    <a:pt x="669" y="2620"/>
                  </a:lnTo>
                  <a:lnTo>
                    <a:pt x="664" y="2627"/>
                  </a:lnTo>
                  <a:lnTo>
                    <a:pt x="659" y="2630"/>
                  </a:lnTo>
                  <a:lnTo>
                    <a:pt x="656" y="2632"/>
                  </a:lnTo>
                  <a:lnTo>
                    <a:pt x="656" y="2632"/>
                  </a:lnTo>
                  <a:lnTo>
                    <a:pt x="651" y="2632"/>
                  </a:lnTo>
                  <a:lnTo>
                    <a:pt x="646" y="2630"/>
                  </a:lnTo>
                  <a:lnTo>
                    <a:pt x="636" y="2625"/>
                  </a:lnTo>
                  <a:lnTo>
                    <a:pt x="636" y="2625"/>
                  </a:lnTo>
                  <a:lnTo>
                    <a:pt x="629" y="2645"/>
                  </a:lnTo>
                  <a:lnTo>
                    <a:pt x="629" y="2645"/>
                  </a:lnTo>
                  <a:lnTo>
                    <a:pt x="629" y="2652"/>
                  </a:lnTo>
                  <a:lnTo>
                    <a:pt x="629" y="2656"/>
                  </a:lnTo>
                  <a:lnTo>
                    <a:pt x="634" y="2668"/>
                  </a:lnTo>
                  <a:lnTo>
                    <a:pt x="634" y="2668"/>
                  </a:lnTo>
                  <a:lnTo>
                    <a:pt x="634" y="2673"/>
                  </a:lnTo>
                  <a:lnTo>
                    <a:pt x="633" y="2678"/>
                  </a:lnTo>
                  <a:lnTo>
                    <a:pt x="633" y="2678"/>
                  </a:lnTo>
                  <a:lnTo>
                    <a:pt x="629" y="2688"/>
                  </a:lnTo>
                  <a:lnTo>
                    <a:pt x="626" y="2698"/>
                  </a:lnTo>
                  <a:lnTo>
                    <a:pt x="626" y="2698"/>
                  </a:lnTo>
                  <a:lnTo>
                    <a:pt x="626" y="2699"/>
                  </a:lnTo>
                  <a:lnTo>
                    <a:pt x="626" y="2701"/>
                  </a:lnTo>
                  <a:lnTo>
                    <a:pt x="631" y="2703"/>
                  </a:lnTo>
                  <a:lnTo>
                    <a:pt x="638" y="2706"/>
                  </a:lnTo>
                  <a:lnTo>
                    <a:pt x="638" y="2706"/>
                  </a:lnTo>
                  <a:lnTo>
                    <a:pt x="643" y="2711"/>
                  </a:lnTo>
                  <a:lnTo>
                    <a:pt x="646" y="2716"/>
                  </a:lnTo>
                  <a:lnTo>
                    <a:pt x="651" y="2726"/>
                  </a:lnTo>
                  <a:lnTo>
                    <a:pt x="651" y="2726"/>
                  </a:lnTo>
                  <a:lnTo>
                    <a:pt x="652" y="2732"/>
                  </a:lnTo>
                  <a:lnTo>
                    <a:pt x="654" y="2740"/>
                  </a:lnTo>
                  <a:lnTo>
                    <a:pt x="654" y="2747"/>
                  </a:lnTo>
                  <a:lnTo>
                    <a:pt x="651" y="2754"/>
                  </a:lnTo>
                  <a:lnTo>
                    <a:pt x="651" y="2754"/>
                  </a:lnTo>
                  <a:lnTo>
                    <a:pt x="644" y="2765"/>
                  </a:lnTo>
                  <a:lnTo>
                    <a:pt x="636" y="2777"/>
                  </a:lnTo>
                  <a:lnTo>
                    <a:pt x="636" y="2777"/>
                  </a:lnTo>
                  <a:lnTo>
                    <a:pt x="626" y="2772"/>
                  </a:lnTo>
                  <a:lnTo>
                    <a:pt x="621" y="2770"/>
                  </a:lnTo>
                  <a:lnTo>
                    <a:pt x="616" y="2770"/>
                  </a:lnTo>
                  <a:lnTo>
                    <a:pt x="616" y="2770"/>
                  </a:lnTo>
                  <a:lnTo>
                    <a:pt x="613" y="2772"/>
                  </a:lnTo>
                  <a:lnTo>
                    <a:pt x="611" y="2773"/>
                  </a:lnTo>
                  <a:lnTo>
                    <a:pt x="611" y="2775"/>
                  </a:lnTo>
                  <a:lnTo>
                    <a:pt x="611" y="2775"/>
                  </a:lnTo>
                  <a:lnTo>
                    <a:pt x="613" y="2778"/>
                  </a:lnTo>
                  <a:lnTo>
                    <a:pt x="616" y="2780"/>
                  </a:lnTo>
                  <a:lnTo>
                    <a:pt x="618" y="2782"/>
                  </a:lnTo>
                  <a:lnTo>
                    <a:pt x="619" y="2783"/>
                  </a:lnTo>
                  <a:lnTo>
                    <a:pt x="619" y="2783"/>
                  </a:lnTo>
                  <a:lnTo>
                    <a:pt x="621" y="2790"/>
                  </a:lnTo>
                  <a:lnTo>
                    <a:pt x="621" y="2795"/>
                  </a:lnTo>
                  <a:lnTo>
                    <a:pt x="623" y="2801"/>
                  </a:lnTo>
                  <a:lnTo>
                    <a:pt x="626" y="2808"/>
                  </a:lnTo>
                  <a:lnTo>
                    <a:pt x="626" y="2808"/>
                  </a:lnTo>
                  <a:lnTo>
                    <a:pt x="629" y="2810"/>
                  </a:lnTo>
                  <a:lnTo>
                    <a:pt x="633" y="2808"/>
                  </a:lnTo>
                  <a:lnTo>
                    <a:pt x="641" y="2806"/>
                  </a:lnTo>
                  <a:lnTo>
                    <a:pt x="641" y="2806"/>
                  </a:lnTo>
                  <a:lnTo>
                    <a:pt x="646" y="2806"/>
                  </a:lnTo>
                  <a:lnTo>
                    <a:pt x="649" y="2806"/>
                  </a:lnTo>
                  <a:lnTo>
                    <a:pt x="659" y="2810"/>
                  </a:lnTo>
                  <a:lnTo>
                    <a:pt x="659" y="2810"/>
                  </a:lnTo>
                  <a:lnTo>
                    <a:pt x="671" y="2816"/>
                  </a:lnTo>
                  <a:lnTo>
                    <a:pt x="682" y="2824"/>
                  </a:lnTo>
                  <a:lnTo>
                    <a:pt x="682" y="2824"/>
                  </a:lnTo>
                  <a:lnTo>
                    <a:pt x="685" y="2828"/>
                  </a:lnTo>
                  <a:lnTo>
                    <a:pt x="690" y="2829"/>
                  </a:lnTo>
                  <a:lnTo>
                    <a:pt x="697" y="2829"/>
                  </a:lnTo>
                  <a:lnTo>
                    <a:pt x="702" y="2828"/>
                  </a:lnTo>
                  <a:lnTo>
                    <a:pt x="702" y="2828"/>
                  </a:lnTo>
                  <a:lnTo>
                    <a:pt x="707" y="2821"/>
                  </a:lnTo>
                  <a:lnTo>
                    <a:pt x="710" y="2818"/>
                  </a:lnTo>
                  <a:lnTo>
                    <a:pt x="710" y="2813"/>
                  </a:lnTo>
                  <a:lnTo>
                    <a:pt x="710" y="2813"/>
                  </a:lnTo>
                  <a:lnTo>
                    <a:pt x="708" y="2810"/>
                  </a:lnTo>
                  <a:lnTo>
                    <a:pt x="705" y="2806"/>
                  </a:lnTo>
                  <a:lnTo>
                    <a:pt x="697" y="2803"/>
                  </a:lnTo>
                  <a:lnTo>
                    <a:pt x="697" y="2803"/>
                  </a:lnTo>
                  <a:lnTo>
                    <a:pt x="694" y="2800"/>
                  </a:lnTo>
                  <a:lnTo>
                    <a:pt x="692" y="2795"/>
                  </a:lnTo>
                  <a:lnTo>
                    <a:pt x="689" y="2785"/>
                  </a:lnTo>
                  <a:lnTo>
                    <a:pt x="689" y="2785"/>
                  </a:lnTo>
                  <a:lnTo>
                    <a:pt x="689" y="2777"/>
                  </a:lnTo>
                  <a:lnTo>
                    <a:pt x="689" y="2767"/>
                  </a:lnTo>
                  <a:lnTo>
                    <a:pt x="689" y="2767"/>
                  </a:lnTo>
                  <a:lnTo>
                    <a:pt x="690" y="2760"/>
                  </a:lnTo>
                  <a:lnTo>
                    <a:pt x="695" y="2754"/>
                  </a:lnTo>
                  <a:lnTo>
                    <a:pt x="695" y="2754"/>
                  </a:lnTo>
                  <a:lnTo>
                    <a:pt x="700" y="2742"/>
                  </a:lnTo>
                  <a:lnTo>
                    <a:pt x="704" y="2732"/>
                  </a:lnTo>
                  <a:lnTo>
                    <a:pt x="707" y="2727"/>
                  </a:lnTo>
                  <a:lnTo>
                    <a:pt x="710" y="2722"/>
                  </a:lnTo>
                  <a:lnTo>
                    <a:pt x="715" y="2719"/>
                  </a:lnTo>
                  <a:lnTo>
                    <a:pt x="720" y="2717"/>
                  </a:lnTo>
                  <a:lnTo>
                    <a:pt x="720" y="2717"/>
                  </a:lnTo>
                  <a:lnTo>
                    <a:pt x="725" y="2716"/>
                  </a:lnTo>
                  <a:lnTo>
                    <a:pt x="730" y="2717"/>
                  </a:lnTo>
                  <a:lnTo>
                    <a:pt x="738" y="2722"/>
                  </a:lnTo>
                  <a:lnTo>
                    <a:pt x="738" y="2722"/>
                  </a:lnTo>
                  <a:lnTo>
                    <a:pt x="748" y="2727"/>
                  </a:lnTo>
                  <a:lnTo>
                    <a:pt x="753" y="2731"/>
                  </a:lnTo>
                  <a:lnTo>
                    <a:pt x="755" y="2732"/>
                  </a:lnTo>
                  <a:lnTo>
                    <a:pt x="755" y="2736"/>
                  </a:lnTo>
                  <a:lnTo>
                    <a:pt x="755" y="2736"/>
                  </a:lnTo>
                  <a:lnTo>
                    <a:pt x="753" y="2740"/>
                  </a:lnTo>
                  <a:lnTo>
                    <a:pt x="751" y="2744"/>
                  </a:lnTo>
                  <a:lnTo>
                    <a:pt x="748" y="2747"/>
                  </a:lnTo>
                  <a:lnTo>
                    <a:pt x="745" y="2749"/>
                  </a:lnTo>
                  <a:lnTo>
                    <a:pt x="736" y="2752"/>
                  </a:lnTo>
                  <a:lnTo>
                    <a:pt x="732" y="2755"/>
                  </a:lnTo>
                  <a:lnTo>
                    <a:pt x="730" y="2757"/>
                  </a:lnTo>
                  <a:lnTo>
                    <a:pt x="730" y="2757"/>
                  </a:lnTo>
                  <a:lnTo>
                    <a:pt x="727" y="2764"/>
                  </a:lnTo>
                  <a:lnTo>
                    <a:pt x="727" y="2768"/>
                  </a:lnTo>
                  <a:lnTo>
                    <a:pt x="727" y="2772"/>
                  </a:lnTo>
                  <a:lnTo>
                    <a:pt x="727" y="2772"/>
                  </a:lnTo>
                  <a:lnTo>
                    <a:pt x="730" y="2773"/>
                  </a:lnTo>
                  <a:lnTo>
                    <a:pt x="732" y="2775"/>
                  </a:lnTo>
                  <a:lnTo>
                    <a:pt x="732" y="2775"/>
                  </a:lnTo>
                  <a:lnTo>
                    <a:pt x="738" y="2782"/>
                  </a:lnTo>
                  <a:lnTo>
                    <a:pt x="738" y="2782"/>
                  </a:lnTo>
                  <a:lnTo>
                    <a:pt x="743" y="2793"/>
                  </a:lnTo>
                  <a:lnTo>
                    <a:pt x="743" y="2805"/>
                  </a:lnTo>
                  <a:lnTo>
                    <a:pt x="741" y="2818"/>
                  </a:lnTo>
                  <a:lnTo>
                    <a:pt x="736" y="2829"/>
                  </a:lnTo>
                  <a:lnTo>
                    <a:pt x="736" y="2829"/>
                  </a:lnTo>
                  <a:lnTo>
                    <a:pt x="732" y="2838"/>
                  </a:lnTo>
                  <a:lnTo>
                    <a:pt x="725" y="2846"/>
                  </a:lnTo>
                  <a:lnTo>
                    <a:pt x="725" y="2846"/>
                  </a:lnTo>
                  <a:lnTo>
                    <a:pt x="718" y="2854"/>
                  </a:lnTo>
                  <a:lnTo>
                    <a:pt x="712" y="2862"/>
                  </a:lnTo>
                  <a:lnTo>
                    <a:pt x="712" y="2862"/>
                  </a:lnTo>
                  <a:lnTo>
                    <a:pt x="710" y="2869"/>
                  </a:lnTo>
                  <a:lnTo>
                    <a:pt x="710" y="2871"/>
                  </a:lnTo>
                  <a:lnTo>
                    <a:pt x="713" y="2869"/>
                  </a:lnTo>
                  <a:lnTo>
                    <a:pt x="713" y="2869"/>
                  </a:lnTo>
                  <a:lnTo>
                    <a:pt x="722" y="2864"/>
                  </a:lnTo>
                  <a:lnTo>
                    <a:pt x="728" y="2857"/>
                  </a:lnTo>
                  <a:lnTo>
                    <a:pt x="728" y="2857"/>
                  </a:lnTo>
                  <a:lnTo>
                    <a:pt x="732" y="2856"/>
                  </a:lnTo>
                  <a:lnTo>
                    <a:pt x="736" y="2854"/>
                  </a:lnTo>
                  <a:lnTo>
                    <a:pt x="745" y="2852"/>
                  </a:lnTo>
                  <a:lnTo>
                    <a:pt x="753" y="2852"/>
                  </a:lnTo>
                  <a:lnTo>
                    <a:pt x="763" y="2851"/>
                  </a:lnTo>
                  <a:lnTo>
                    <a:pt x="763" y="2851"/>
                  </a:lnTo>
                  <a:lnTo>
                    <a:pt x="771" y="2846"/>
                  </a:lnTo>
                  <a:lnTo>
                    <a:pt x="779" y="2839"/>
                  </a:lnTo>
                  <a:lnTo>
                    <a:pt x="779" y="2839"/>
                  </a:lnTo>
                  <a:lnTo>
                    <a:pt x="783" y="2833"/>
                  </a:lnTo>
                  <a:lnTo>
                    <a:pt x="784" y="2829"/>
                  </a:lnTo>
                  <a:lnTo>
                    <a:pt x="786" y="2828"/>
                  </a:lnTo>
                  <a:lnTo>
                    <a:pt x="786" y="2828"/>
                  </a:lnTo>
                  <a:lnTo>
                    <a:pt x="794" y="2824"/>
                  </a:lnTo>
                  <a:lnTo>
                    <a:pt x="799" y="2820"/>
                  </a:lnTo>
                  <a:lnTo>
                    <a:pt x="799" y="2820"/>
                  </a:lnTo>
                  <a:lnTo>
                    <a:pt x="801" y="2816"/>
                  </a:lnTo>
                  <a:lnTo>
                    <a:pt x="802" y="2815"/>
                  </a:lnTo>
                  <a:lnTo>
                    <a:pt x="801" y="2810"/>
                  </a:lnTo>
                  <a:lnTo>
                    <a:pt x="797" y="2806"/>
                  </a:lnTo>
                  <a:lnTo>
                    <a:pt x="794" y="2801"/>
                  </a:lnTo>
                  <a:lnTo>
                    <a:pt x="794" y="2801"/>
                  </a:lnTo>
                  <a:lnTo>
                    <a:pt x="789" y="2798"/>
                  </a:lnTo>
                  <a:lnTo>
                    <a:pt x="789" y="2793"/>
                  </a:lnTo>
                  <a:lnTo>
                    <a:pt x="792" y="2790"/>
                  </a:lnTo>
                  <a:lnTo>
                    <a:pt x="796" y="2787"/>
                  </a:lnTo>
                  <a:lnTo>
                    <a:pt x="807" y="2782"/>
                  </a:lnTo>
                  <a:lnTo>
                    <a:pt x="816" y="2780"/>
                  </a:lnTo>
                  <a:lnTo>
                    <a:pt x="816" y="2780"/>
                  </a:lnTo>
                  <a:lnTo>
                    <a:pt x="820" y="2780"/>
                  </a:lnTo>
                  <a:lnTo>
                    <a:pt x="824" y="2782"/>
                  </a:lnTo>
                  <a:lnTo>
                    <a:pt x="827" y="2785"/>
                  </a:lnTo>
                  <a:lnTo>
                    <a:pt x="829" y="2788"/>
                  </a:lnTo>
                  <a:lnTo>
                    <a:pt x="829" y="2788"/>
                  </a:lnTo>
                  <a:lnTo>
                    <a:pt x="830" y="2796"/>
                  </a:lnTo>
                  <a:lnTo>
                    <a:pt x="832" y="2798"/>
                  </a:lnTo>
                  <a:lnTo>
                    <a:pt x="835" y="2801"/>
                  </a:lnTo>
                  <a:lnTo>
                    <a:pt x="835" y="2801"/>
                  </a:lnTo>
                  <a:lnTo>
                    <a:pt x="840" y="2801"/>
                  </a:lnTo>
                  <a:lnTo>
                    <a:pt x="847" y="2801"/>
                  </a:lnTo>
                  <a:lnTo>
                    <a:pt x="853" y="2800"/>
                  </a:lnTo>
                  <a:lnTo>
                    <a:pt x="858" y="2798"/>
                  </a:lnTo>
                  <a:lnTo>
                    <a:pt x="858" y="2798"/>
                  </a:lnTo>
                  <a:lnTo>
                    <a:pt x="862" y="2793"/>
                  </a:lnTo>
                  <a:lnTo>
                    <a:pt x="863" y="2787"/>
                  </a:lnTo>
                  <a:lnTo>
                    <a:pt x="863" y="2775"/>
                  </a:lnTo>
                  <a:lnTo>
                    <a:pt x="863" y="2775"/>
                  </a:lnTo>
                  <a:lnTo>
                    <a:pt x="867" y="2770"/>
                  </a:lnTo>
                  <a:lnTo>
                    <a:pt x="868" y="2765"/>
                  </a:lnTo>
                  <a:lnTo>
                    <a:pt x="877" y="2755"/>
                  </a:lnTo>
                  <a:lnTo>
                    <a:pt x="877" y="2755"/>
                  </a:lnTo>
                  <a:lnTo>
                    <a:pt x="881" y="2750"/>
                  </a:lnTo>
                  <a:lnTo>
                    <a:pt x="885" y="2745"/>
                  </a:lnTo>
                  <a:lnTo>
                    <a:pt x="886" y="2739"/>
                  </a:lnTo>
                  <a:lnTo>
                    <a:pt x="888" y="2731"/>
                  </a:lnTo>
                  <a:lnTo>
                    <a:pt x="888" y="2731"/>
                  </a:lnTo>
                  <a:lnTo>
                    <a:pt x="886" y="2719"/>
                  </a:lnTo>
                  <a:lnTo>
                    <a:pt x="886" y="2709"/>
                  </a:lnTo>
                  <a:lnTo>
                    <a:pt x="886" y="2709"/>
                  </a:lnTo>
                  <a:lnTo>
                    <a:pt x="888" y="2698"/>
                  </a:lnTo>
                  <a:lnTo>
                    <a:pt x="890" y="2686"/>
                  </a:lnTo>
                  <a:lnTo>
                    <a:pt x="890" y="2686"/>
                  </a:lnTo>
                  <a:lnTo>
                    <a:pt x="900" y="2663"/>
                  </a:lnTo>
                  <a:lnTo>
                    <a:pt x="909" y="2640"/>
                  </a:lnTo>
                  <a:lnTo>
                    <a:pt x="931" y="2594"/>
                  </a:lnTo>
                  <a:lnTo>
                    <a:pt x="931" y="2594"/>
                  </a:lnTo>
                  <a:lnTo>
                    <a:pt x="946" y="2564"/>
                  </a:lnTo>
                  <a:lnTo>
                    <a:pt x="946" y="2564"/>
                  </a:lnTo>
                  <a:lnTo>
                    <a:pt x="951" y="2556"/>
                  </a:lnTo>
                  <a:lnTo>
                    <a:pt x="957" y="2549"/>
                  </a:lnTo>
                  <a:lnTo>
                    <a:pt x="972" y="2538"/>
                  </a:lnTo>
                  <a:lnTo>
                    <a:pt x="972" y="2538"/>
                  </a:lnTo>
                  <a:lnTo>
                    <a:pt x="992" y="2523"/>
                  </a:lnTo>
                  <a:lnTo>
                    <a:pt x="992" y="2523"/>
                  </a:lnTo>
                  <a:lnTo>
                    <a:pt x="1003" y="2516"/>
                  </a:lnTo>
                  <a:lnTo>
                    <a:pt x="1010" y="2513"/>
                  </a:lnTo>
                  <a:lnTo>
                    <a:pt x="1013" y="2507"/>
                  </a:lnTo>
                  <a:lnTo>
                    <a:pt x="1013" y="2507"/>
                  </a:lnTo>
                  <a:lnTo>
                    <a:pt x="1017" y="2498"/>
                  </a:lnTo>
                  <a:lnTo>
                    <a:pt x="1017" y="2493"/>
                  </a:lnTo>
                  <a:lnTo>
                    <a:pt x="1017" y="2490"/>
                  </a:lnTo>
                  <a:lnTo>
                    <a:pt x="1017" y="2490"/>
                  </a:lnTo>
                  <a:lnTo>
                    <a:pt x="1012" y="2484"/>
                  </a:lnTo>
                  <a:lnTo>
                    <a:pt x="1007" y="2480"/>
                  </a:lnTo>
                  <a:close/>
                  <a:moveTo>
                    <a:pt x="643" y="2576"/>
                  </a:moveTo>
                  <a:lnTo>
                    <a:pt x="643" y="2576"/>
                  </a:lnTo>
                  <a:lnTo>
                    <a:pt x="644" y="2568"/>
                  </a:lnTo>
                  <a:lnTo>
                    <a:pt x="647" y="2561"/>
                  </a:lnTo>
                  <a:lnTo>
                    <a:pt x="647" y="2561"/>
                  </a:lnTo>
                  <a:lnTo>
                    <a:pt x="651" y="2561"/>
                  </a:lnTo>
                  <a:lnTo>
                    <a:pt x="654" y="2563"/>
                  </a:lnTo>
                  <a:lnTo>
                    <a:pt x="654" y="2563"/>
                  </a:lnTo>
                  <a:lnTo>
                    <a:pt x="657" y="2564"/>
                  </a:lnTo>
                  <a:lnTo>
                    <a:pt x="661" y="2566"/>
                  </a:lnTo>
                  <a:lnTo>
                    <a:pt x="662" y="2572"/>
                  </a:lnTo>
                  <a:lnTo>
                    <a:pt x="667" y="2586"/>
                  </a:lnTo>
                  <a:lnTo>
                    <a:pt x="667" y="2586"/>
                  </a:lnTo>
                  <a:lnTo>
                    <a:pt x="671" y="2576"/>
                  </a:lnTo>
                  <a:lnTo>
                    <a:pt x="671" y="2576"/>
                  </a:lnTo>
                  <a:lnTo>
                    <a:pt x="672" y="2571"/>
                  </a:lnTo>
                  <a:lnTo>
                    <a:pt x="676" y="2568"/>
                  </a:lnTo>
                  <a:lnTo>
                    <a:pt x="676" y="2568"/>
                  </a:lnTo>
                  <a:lnTo>
                    <a:pt x="682" y="2564"/>
                  </a:lnTo>
                  <a:lnTo>
                    <a:pt x="689" y="2559"/>
                  </a:lnTo>
                  <a:lnTo>
                    <a:pt x="694" y="2553"/>
                  </a:lnTo>
                  <a:lnTo>
                    <a:pt x="697" y="2546"/>
                  </a:lnTo>
                  <a:lnTo>
                    <a:pt x="697" y="2546"/>
                  </a:lnTo>
                  <a:lnTo>
                    <a:pt x="697" y="2544"/>
                  </a:lnTo>
                  <a:lnTo>
                    <a:pt x="694" y="2544"/>
                  </a:lnTo>
                  <a:lnTo>
                    <a:pt x="689" y="2546"/>
                  </a:lnTo>
                  <a:lnTo>
                    <a:pt x="689" y="2546"/>
                  </a:lnTo>
                  <a:lnTo>
                    <a:pt x="682" y="2546"/>
                  </a:lnTo>
                  <a:lnTo>
                    <a:pt x="677" y="2546"/>
                  </a:lnTo>
                  <a:lnTo>
                    <a:pt x="677" y="2546"/>
                  </a:lnTo>
                  <a:lnTo>
                    <a:pt x="666" y="2541"/>
                  </a:lnTo>
                  <a:lnTo>
                    <a:pt x="666" y="2541"/>
                  </a:lnTo>
                  <a:lnTo>
                    <a:pt x="662" y="2544"/>
                  </a:lnTo>
                  <a:lnTo>
                    <a:pt x="657" y="2548"/>
                  </a:lnTo>
                  <a:lnTo>
                    <a:pt x="657" y="2548"/>
                  </a:lnTo>
                  <a:lnTo>
                    <a:pt x="654" y="2551"/>
                  </a:lnTo>
                  <a:lnTo>
                    <a:pt x="651" y="2553"/>
                  </a:lnTo>
                  <a:lnTo>
                    <a:pt x="651" y="2553"/>
                  </a:lnTo>
                  <a:lnTo>
                    <a:pt x="641" y="2549"/>
                  </a:lnTo>
                  <a:lnTo>
                    <a:pt x="641" y="2549"/>
                  </a:lnTo>
                  <a:lnTo>
                    <a:pt x="638" y="2548"/>
                  </a:lnTo>
                  <a:lnTo>
                    <a:pt x="636" y="2546"/>
                  </a:lnTo>
                  <a:lnTo>
                    <a:pt x="636" y="2540"/>
                  </a:lnTo>
                  <a:lnTo>
                    <a:pt x="636" y="2540"/>
                  </a:lnTo>
                  <a:lnTo>
                    <a:pt x="634" y="2538"/>
                  </a:lnTo>
                  <a:lnTo>
                    <a:pt x="631" y="2536"/>
                  </a:lnTo>
                  <a:lnTo>
                    <a:pt x="626" y="2536"/>
                  </a:lnTo>
                  <a:lnTo>
                    <a:pt x="626" y="2536"/>
                  </a:lnTo>
                  <a:lnTo>
                    <a:pt x="621" y="2536"/>
                  </a:lnTo>
                  <a:lnTo>
                    <a:pt x="616" y="2540"/>
                  </a:lnTo>
                  <a:lnTo>
                    <a:pt x="610" y="2544"/>
                  </a:lnTo>
                  <a:lnTo>
                    <a:pt x="605" y="2553"/>
                  </a:lnTo>
                  <a:lnTo>
                    <a:pt x="600" y="2563"/>
                  </a:lnTo>
                  <a:lnTo>
                    <a:pt x="600" y="2563"/>
                  </a:lnTo>
                  <a:lnTo>
                    <a:pt x="596" y="2571"/>
                  </a:lnTo>
                  <a:lnTo>
                    <a:pt x="596" y="2579"/>
                  </a:lnTo>
                  <a:lnTo>
                    <a:pt x="598" y="2582"/>
                  </a:lnTo>
                  <a:lnTo>
                    <a:pt x="600" y="2586"/>
                  </a:lnTo>
                  <a:lnTo>
                    <a:pt x="603" y="2587"/>
                  </a:lnTo>
                  <a:lnTo>
                    <a:pt x="608" y="2587"/>
                  </a:lnTo>
                  <a:lnTo>
                    <a:pt x="608" y="2587"/>
                  </a:lnTo>
                  <a:lnTo>
                    <a:pt x="603" y="2596"/>
                  </a:lnTo>
                  <a:lnTo>
                    <a:pt x="598" y="2602"/>
                  </a:lnTo>
                  <a:lnTo>
                    <a:pt x="598" y="2602"/>
                  </a:lnTo>
                  <a:lnTo>
                    <a:pt x="598" y="2605"/>
                  </a:lnTo>
                  <a:lnTo>
                    <a:pt x="598" y="2607"/>
                  </a:lnTo>
                  <a:lnTo>
                    <a:pt x="601" y="2610"/>
                  </a:lnTo>
                  <a:lnTo>
                    <a:pt x="606" y="2610"/>
                  </a:lnTo>
                  <a:lnTo>
                    <a:pt x="610" y="2609"/>
                  </a:lnTo>
                  <a:lnTo>
                    <a:pt x="610" y="2609"/>
                  </a:lnTo>
                  <a:lnTo>
                    <a:pt x="618" y="2597"/>
                  </a:lnTo>
                  <a:lnTo>
                    <a:pt x="621" y="2592"/>
                  </a:lnTo>
                  <a:lnTo>
                    <a:pt x="626" y="2587"/>
                  </a:lnTo>
                  <a:lnTo>
                    <a:pt x="626" y="2587"/>
                  </a:lnTo>
                  <a:lnTo>
                    <a:pt x="636" y="2582"/>
                  </a:lnTo>
                  <a:lnTo>
                    <a:pt x="641" y="2579"/>
                  </a:lnTo>
                  <a:lnTo>
                    <a:pt x="643" y="2576"/>
                  </a:lnTo>
                  <a:close/>
                  <a:moveTo>
                    <a:pt x="694" y="2996"/>
                  </a:moveTo>
                  <a:lnTo>
                    <a:pt x="694" y="2996"/>
                  </a:lnTo>
                  <a:lnTo>
                    <a:pt x="689" y="2996"/>
                  </a:lnTo>
                  <a:lnTo>
                    <a:pt x="685" y="2994"/>
                  </a:lnTo>
                  <a:lnTo>
                    <a:pt x="676" y="2991"/>
                  </a:lnTo>
                  <a:lnTo>
                    <a:pt x="676" y="2991"/>
                  </a:lnTo>
                  <a:lnTo>
                    <a:pt x="667" y="2986"/>
                  </a:lnTo>
                  <a:lnTo>
                    <a:pt x="662" y="2984"/>
                  </a:lnTo>
                  <a:lnTo>
                    <a:pt x="659" y="2984"/>
                  </a:lnTo>
                  <a:lnTo>
                    <a:pt x="659" y="2984"/>
                  </a:lnTo>
                  <a:lnTo>
                    <a:pt x="656" y="2987"/>
                  </a:lnTo>
                  <a:lnTo>
                    <a:pt x="654" y="2991"/>
                  </a:lnTo>
                  <a:lnTo>
                    <a:pt x="652" y="3001"/>
                  </a:lnTo>
                  <a:lnTo>
                    <a:pt x="652" y="3001"/>
                  </a:lnTo>
                  <a:lnTo>
                    <a:pt x="649" y="2999"/>
                  </a:lnTo>
                  <a:lnTo>
                    <a:pt x="647" y="2999"/>
                  </a:lnTo>
                  <a:lnTo>
                    <a:pt x="644" y="3001"/>
                  </a:lnTo>
                  <a:lnTo>
                    <a:pt x="643" y="3002"/>
                  </a:lnTo>
                  <a:lnTo>
                    <a:pt x="643" y="3002"/>
                  </a:lnTo>
                  <a:lnTo>
                    <a:pt x="641" y="3006"/>
                  </a:lnTo>
                  <a:lnTo>
                    <a:pt x="641" y="3011"/>
                  </a:lnTo>
                  <a:lnTo>
                    <a:pt x="644" y="3019"/>
                  </a:lnTo>
                  <a:lnTo>
                    <a:pt x="644" y="3019"/>
                  </a:lnTo>
                  <a:lnTo>
                    <a:pt x="649" y="3024"/>
                  </a:lnTo>
                  <a:lnTo>
                    <a:pt x="656" y="3027"/>
                  </a:lnTo>
                  <a:lnTo>
                    <a:pt x="656" y="3027"/>
                  </a:lnTo>
                  <a:lnTo>
                    <a:pt x="662" y="3029"/>
                  </a:lnTo>
                  <a:lnTo>
                    <a:pt x="666" y="3030"/>
                  </a:lnTo>
                  <a:lnTo>
                    <a:pt x="671" y="3030"/>
                  </a:lnTo>
                  <a:lnTo>
                    <a:pt x="671" y="3030"/>
                  </a:lnTo>
                  <a:lnTo>
                    <a:pt x="677" y="3027"/>
                  </a:lnTo>
                  <a:lnTo>
                    <a:pt x="684" y="3022"/>
                  </a:lnTo>
                  <a:lnTo>
                    <a:pt x="684" y="3022"/>
                  </a:lnTo>
                  <a:lnTo>
                    <a:pt x="689" y="3019"/>
                  </a:lnTo>
                  <a:lnTo>
                    <a:pt x="695" y="3015"/>
                  </a:lnTo>
                  <a:lnTo>
                    <a:pt x="695" y="3015"/>
                  </a:lnTo>
                  <a:lnTo>
                    <a:pt x="697" y="3011"/>
                  </a:lnTo>
                  <a:lnTo>
                    <a:pt x="699" y="3004"/>
                  </a:lnTo>
                  <a:lnTo>
                    <a:pt x="699" y="2997"/>
                  </a:lnTo>
                  <a:lnTo>
                    <a:pt x="697" y="2996"/>
                  </a:lnTo>
                  <a:lnTo>
                    <a:pt x="694" y="2996"/>
                  </a:lnTo>
                  <a:close/>
                  <a:moveTo>
                    <a:pt x="778" y="2922"/>
                  </a:moveTo>
                  <a:lnTo>
                    <a:pt x="778" y="2922"/>
                  </a:lnTo>
                  <a:lnTo>
                    <a:pt x="769" y="2933"/>
                  </a:lnTo>
                  <a:lnTo>
                    <a:pt x="769" y="2933"/>
                  </a:lnTo>
                  <a:lnTo>
                    <a:pt x="766" y="2938"/>
                  </a:lnTo>
                  <a:lnTo>
                    <a:pt x="761" y="2945"/>
                  </a:lnTo>
                  <a:lnTo>
                    <a:pt x="761" y="2945"/>
                  </a:lnTo>
                  <a:lnTo>
                    <a:pt x="761" y="2951"/>
                  </a:lnTo>
                  <a:lnTo>
                    <a:pt x="761" y="2958"/>
                  </a:lnTo>
                  <a:lnTo>
                    <a:pt x="761" y="2958"/>
                  </a:lnTo>
                  <a:lnTo>
                    <a:pt x="760" y="2966"/>
                  </a:lnTo>
                  <a:lnTo>
                    <a:pt x="756" y="2973"/>
                  </a:lnTo>
                  <a:lnTo>
                    <a:pt x="756" y="2973"/>
                  </a:lnTo>
                  <a:lnTo>
                    <a:pt x="751" y="2978"/>
                  </a:lnTo>
                  <a:lnTo>
                    <a:pt x="746" y="2983"/>
                  </a:lnTo>
                  <a:lnTo>
                    <a:pt x="746" y="2983"/>
                  </a:lnTo>
                  <a:lnTo>
                    <a:pt x="740" y="2986"/>
                  </a:lnTo>
                  <a:lnTo>
                    <a:pt x="735" y="2987"/>
                  </a:lnTo>
                  <a:lnTo>
                    <a:pt x="735" y="2987"/>
                  </a:lnTo>
                  <a:lnTo>
                    <a:pt x="733" y="2991"/>
                  </a:lnTo>
                  <a:lnTo>
                    <a:pt x="733" y="2992"/>
                  </a:lnTo>
                  <a:lnTo>
                    <a:pt x="735" y="2999"/>
                  </a:lnTo>
                  <a:lnTo>
                    <a:pt x="736" y="3004"/>
                  </a:lnTo>
                  <a:lnTo>
                    <a:pt x="736" y="3009"/>
                  </a:lnTo>
                  <a:lnTo>
                    <a:pt x="736" y="3009"/>
                  </a:lnTo>
                  <a:lnTo>
                    <a:pt x="750" y="3009"/>
                  </a:lnTo>
                  <a:lnTo>
                    <a:pt x="750" y="3009"/>
                  </a:lnTo>
                  <a:lnTo>
                    <a:pt x="756" y="3009"/>
                  </a:lnTo>
                  <a:lnTo>
                    <a:pt x="758" y="3007"/>
                  </a:lnTo>
                  <a:lnTo>
                    <a:pt x="761" y="3004"/>
                  </a:lnTo>
                  <a:lnTo>
                    <a:pt x="761" y="3004"/>
                  </a:lnTo>
                  <a:lnTo>
                    <a:pt x="761" y="2999"/>
                  </a:lnTo>
                  <a:lnTo>
                    <a:pt x="763" y="2994"/>
                  </a:lnTo>
                  <a:lnTo>
                    <a:pt x="763" y="2991"/>
                  </a:lnTo>
                  <a:lnTo>
                    <a:pt x="764" y="2986"/>
                  </a:lnTo>
                  <a:lnTo>
                    <a:pt x="764" y="2986"/>
                  </a:lnTo>
                  <a:lnTo>
                    <a:pt x="769" y="2978"/>
                  </a:lnTo>
                  <a:lnTo>
                    <a:pt x="774" y="2969"/>
                  </a:lnTo>
                  <a:lnTo>
                    <a:pt x="774" y="2969"/>
                  </a:lnTo>
                  <a:lnTo>
                    <a:pt x="779" y="2961"/>
                  </a:lnTo>
                  <a:lnTo>
                    <a:pt x="781" y="2951"/>
                  </a:lnTo>
                  <a:lnTo>
                    <a:pt x="781" y="2951"/>
                  </a:lnTo>
                  <a:lnTo>
                    <a:pt x="788" y="2925"/>
                  </a:lnTo>
                  <a:lnTo>
                    <a:pt x="788" y="2925"/>
                  </a:lnTo>
                  <a:lnTo>
                    <a:pt x="788" y="2918"/>
                  </a:lnTo>
                  <a:lnTo>
                    <a:pt x="788" y="2915"/>
                  </a:lnTo>
                  <a:lnTo>
                    <a:pt x="786" y="2915"/>
                  </a:lnTo>
                  <a:lnTo>
                    <a:pt x="786" y="2915"/>
                  </a:lnTo>
                  <a:lnTo>
                    <a:pt x="781" y="2918"/>
                  </a:lnTo>
                  <a:lnTo>
                    <a:pt x="778" y="2922"/>
                  </a:lnTo>
                  <a:close/>
                  <a:moveTo>
                    <a:pt x="137" y="3714"/>
                  </a:moveTo>
                  <a:lnTo>
                    <a:pt x="137" y="3714"/>
                  </a:lnTo>
                  <a:lnTo>
                    <a:pt x="133" y="3719"/>
                  </a:lnTo>
                  <a:lnTo>
                    <a:pt x="129" y="3720"/>
                  </a:lnTo>
                  <a:lnTo>
                    <a:pt x="119" y="3725"/>
                  </a:lnTo>
                  <a:lnTo>
                    <a:pt x="119" y="3725"/>
                  </a:lnTo>
                  <a:lnTo>
                    <a:pt x="114" y="3729"/>
                  </a:lnTo>
                  <a:lnTo>
                    <a:pt x="109" y="3734"/>
                  </a:lnTo>
                  <a:lnTo>
                    <a:pt x="101" y="3743"/>
                  </a:lnTo>
                  <a:lnTo>
                    <a:pt x="101" y="3743"/>
                  </a:lnTo>
                  <a:lnTo>
                    <a:pt x="94" y="3747"/>
                  </a:lnTo>
                  <a:lnTo>
                    <a:pt x="92" y="3745"/>
                  </a:lnTo>
                  <a:lnTo>
                    <a:pt x="89" y="3743"/>
                  </a:lnTo>
                  <a:lnTo>
                    <a:pt x="89" y="3743"/>
                  </a:lnTo>
                  <a:lnTo>
                    <a:pt x="87" y="3740"/>
                  </a:lnTo>
                  <a:lnTo>
                    <a:pt x="87" y="3734"/>
                  </a:lnTo>
                  <a:lnTo>
                    <a:pt x="87" y="3730"/>
                  </a:lnTo>
                  <a:lnTo>
                    <a:pt x="86" y="3729"/>
                  </a:lnTo>
                  <a:lnTo>
                    <a:pt x="84" y="3727"/>
                  </a:lnTo>
                  <a:lnTo>
                    <a:pt x="84" y="3727"/>
                  </a:lnTo>
                  <a:lnTo>
                    <a:pt x="81" y="3727"/>
                  </a:lnTo>
                  <a:lnTo>
                    <a:pt x="81" y="3727"/>
                  </a:lnTo>
                  <a:lnTo>
                    <a:pt x="77" y="3727"/>
                  </a:lnTo>
                  <a:lnTo>
                    <a:pt x="77" y="3727"/>
                  </a:lnTo>
                  <a:lnTo>
                    <a:pt x="69" y="3725"/>
                  </a:lnTo>
                  <a:lnTo>
                    <a:pt x="69" y="3725"/>
                  </a:lnTo>
                  <a:lnTo>
                    <a:pt x="64" y="3725"/>
                  </a:lnTo>
                  <a:lnTo>
                    <a:pt x="61" y="3730"/>
                  </a:lnTo>
                  <a:lnTo>
                    <a:pt x="59" y="3735"/>
                  </a:lnTo>
                  <a:lnTo>
                    <a:pt x="59" y="3740"/>
                  </a:lnTo>
                  <a:lnTo>
                    <a:pt x="59" y="3740"/>
                  </a:lnTo>
                  <a:lnTo>
                    <a:pt x="64" y="3745"/>
                  </a:lnTo>
                  <a:lnTo>
                    <a:pt x="69" y="3748"/>
                  </a:lnTo>
                  <a:lnTo>
                    <a:pt x="74" y="3752"/>
                  </a:lnTo>
                  <a:lnTo>
                    <a:pt x="76" y="3755"/>
                  </a:lnTo>
                  <a:lnTo>
                    <a:pt x="77" y="3758"/>
                  </a:lnTo>
                  <a:lnTo>
                    <a:pt x="77" y="3758"/>
                  </a:lnTo>
                  <a:lnTo>
                    <a:pt x="77" y="3763"/>
                  </a:lnTo>
                  <a:lnTo>
                    <a:pt x="76" y="3765"/>
                  </a:lnTo>
                  <a:lnTo>
                    <a:pt x="72" y="3766"/>
                  </a:lnTo>
                  <a:lnTo>
                    <a:pt x="68" y="3766"/>
                  </a:lnTo>
                  <a:lnTo>
                    <a:pt x="68" y="3766"/>
                  </a:lnTo>
                  <a:lnTo>
                    <a:pt x="59" y="3765"/>
                  </a:lnTo>
                  <a:lnTo>
                    <a:pt x="56" y="3766"/>
                  </a:lnTo>
                  <a:lnTo>
                    <a:pt x="53" y="3770"/>
                  </a:lnTo>
                  <a:lnTo>
                    <a:pt x="53" y="3770"/>
                  </a:lnTo>
                  <a:lnTo>
                    <a:pt x="40" y="3778"/>
                  </a:lnTo>
                  <a:lnTo>
                    <a:pt x="28" y="3788"/>
                  </a:lnTo>
                  <a:lnTo>
                    <a:pt x="28" y="3788"/>
                  </a:lnTo>
                  <a:lnTo>
                    <a:pt x="25" y="3791"/>
                  </a:lnTo>
                  <a:lnTo>
                    <a:pt x="23" y="3794"/>
                  </a:lnTo>
                  <a:lnTo>
                    <a:pt x="23" y="3799"/>
                  </a:lnTo>
                  <a:lnTo>
                    <a:pt x="23" y="3804"/>
                  </a:lnTo>
                  <a:lnTo>
                    <a:pt x="23" y="3804"/>
                  </a:lnTo>
                  <a:lnTo>
                    <a:pt x="25" y="3809"/>
                  </a:lnTo>
                  <a:lnTo>
                    <a:pt x="25" y="3813"/>
                  </a:lnTo>
                  <a:lnTo>
                    <a:pt x="25" y="3813"/>
                  </a:lnTo>
                  <a:lnTo>
                    <a:pt x="23" y="3818"/>
                  </a:lnTo>
                  <a:lnTo>
                    <a:pt x="18" y="3821"/>
                  </a:lnTo>
                  <a:lnTo>
                    <a:pt x="18" y="3821"/>
                  </a:lnTo>
                  <a:lnTo>
                    <a:pt x="10" y="3826"/>
                  </a:lnTo>
                  <a:lnTo>
                    <a:pt x="7" y="3829"/>
                  </a:lnTo>
                  <a:lnTo>
                    <a:pt x="3" y="3832"/>
                  </a:lnTo>
                  <a:lnTo>
                    <a:pt x="3" y="3832"/>
                  </a:lnTo>
                  <a:lnTo>
                    <a:pt x="2" y="3836"/>
                  </a:lnTo>
                  <a:lnTo>
                    <a:pt x="0" y="3841"/>
                  </a:lnTo>
                  <a:lnTo>
                    <a:pt x="2" y="3850"/>
                  </a:lnTo>
                  <a:lnTo>
                    <a:pt x="2" y="3850"/>
                  </a:lnTo>
                  <a:lnTo>
                    <a:pt x="3" y="3855"/>
                  </a:lnTo>
                  <a:lnTo>
                    <a:pt x="5" y="3860"/>
                  </a:lnTo>
                  <a:lnTo>
                    <a:pt x="8" y="3862"/>
                  </a:lnTo>
                  <a:lnTo>
                    <a:pt x="12" y="3862"/>
                  </a:lnTo>
                  <a:lnTo>
                    <a:pt x="20" y="3859"/>
                  </a:lnTo>
                  <a:lnTo>
                    <a:pt x="26" y="3854"/>
                  </a:lnTo>
                  <a:lnTo>
                    <a:pt x="26" y="3854"/>
                  </a:lnTo>
                  <a:lnTo>
                    <a:pt x="36" y="3847"/>
                  </a:lnTo>
                  <a:lnTo>
                    <a:pt x="36" y="3847"/>
                  </a:lnTo>
                  <a:lnTo>
                    <a:pt x="38" y="3844"/>
                  </a:lnTo>
                  <a:lnTo>
                    <a:pt x="38" y="3839"/>
                  </a:lnTo>
                  <a:lnTo>
                    <a:pt x="38" y="3829"/>
                  </a:lnTo>
                  <a:lnTo>
                    <a:pt x="38" y="3829"/>
                  </a:lnTo>
                  <a:lnTo>
                    <a:pt x="40" y="3822"/>
                  </a:lnTo>
                  <a:lnTo>
                    <a:pt x="43" y="3818"/>
                  </a:lnTo>
                  <a:lnTo>
                    <a:pt x="49" y="3806"/>
                  </a:lnTo>
                  <a:lnTo>
                    <a:pt x="49" y="3806"/>
                  </a:lnTo>
                  <a:lnTo>
                    <a:pt x="51" y="3804"/>
                  </a:lnTo>
                  <a:lnTo>
                    <a:pt x="53" y="3801"/>
                  </a:lnTo>
                  <a:lnTo>
                    <a:pt x="53" y="3801"/>
                  </a:lnTo>
                  <a:lnTo>
                    <a:pt x="49" y="3798"/>
                  </a:lnTo>
                  <a:lnTo>
                    <a:pt x="48" y="3793"/>
                  </a:lnTo>
                  <a:lnTo>
                    <a:pt x="48" y="3790"/>
                  </a:lnTo>
                  <a:lnTo>
                    <a:pt x="51" y="3785"/>
                  </a:lnTo>
                  <a:lnTo>
                    <a:pt x="51" y="3785"/>
                  </a:lnTo>
                  <a:lnTo>
                    <a:pt x="54" y="3783"/>
                  </a:lnTo>
                  <a:lnTo>
                    <a:pt x="56" y="3783"/>
                  </a:lnTo>
                  <a:lnTo>
                    <a:pt x="63" y="3783"/>
                  </a:lnTo>
                  <a:lnTo>
                    <a:pt x="63" y="3783"/>
                  </a:lnTo>
                  <a:lnTo>
                    <a:pt x="68" y="3783"/>
                  </a:lnTo>
                  <a:lnTo>
                    <a:pt x="72" y="3781"/>
                  </a:lnTo>
                  <a:lnTo>
                    <a:pt x="72" y="3781"/>
                  </a:lnTo>
                  <a:lnTo>
                    <a:pt x="77" y="3778"/>
                  </a:lnTo>
                  <a:lnTo>
                    <a:pt x="84" y="3775"/>
                  </a:lnTo>
                  <a:lnTo>
                    <a:pt x="84" y="3775"/>
                  </a:lnTo>
                  <a:lnTo>
                    <a:pt x="94" y="3771"/>
                  </a:lnTo>
                  <a:lnTo>
                    <a:pt x="94" y="3771"/>
                  </a:lnTo>
                  <a:lnTo>
                    <a:pt x="101" y="3768"/>
                  </a:lnTo>
                  <a:lnTo>
                    <a:pt x="107" y="3765"/>
                  </a:lnTo>
                  <a:lnTo>
                    <a:pt x="107" y="3765"/>
                  </a:lnTo>
                  <a:lnTo>
                    <a:pt x="110" y="3763"/>
                  </a:lnTo>
                  <a:lnTo>
                    <a:pt x="112" y="3758"/>
                  </a:lnTo>
                  <a:lnTo>
                    <a:pt x="114" y="3755"/>
                  </a:lnTo>
                  <a:lnTo>
                    <a:pt x="114" y="3755"/>
                  </a:lnTo>
                  <a:lnTo>
                    <a:pt x="120" y="3755"/>
                  </a:lnTo>
                  <a:lnTo>
                    <a:pt x="120" y="3755"/>
                  </a:lnTo>
                  <a:lnTo>
                    <a:pt x="130" y="3755"/>
                  </a:lnTo>
                  <a:lnTo>
                    <a:pt x="130" y="3755"/>
                  </a:lnTo>
                  <a:lnTo>
                    <a:pt x="133" y="3753"/>
                  </a:lnTo>
                  <a:lnTo>
                    <a:pt x="137" y="3750"/>
                  </a:lnTo>
                  <a:lnTo>
                    <a:pt x="142" y="3742"/>
                  </a:lnTo>
                  <a:lnTo>
                    <a:pt x="142" y="3742"/>
                  </a:lnTo>
                  <a:lnTo>
                    <a:pt x="147" y="3735"/>
                  </a:lnTo>
                  <a:lnTo>
                    <a:pt x="152" y="3722"/>
                  </a:lnTo>
                  <a:lnTo>
                    <a:pt x="153" y="3717"/>
                  </a:lnTo>
                  <a:lnTo>
                    <a:pt x="155" y="3712"/>
                  </a:lnTo>
                  <a:lnTo>
                    <a:pt x="153" y="3707"/>
                  </a:lnTo>
                  <a:lnTo>
                    <a:pt x="148" y="3706"/>
                  </a:lnTo>
                  <a:lnTo>
                    <a:pt x="148" y="3706"/>
                  </a:lnTo>
                  <a:lnTo>
                    <a:pt x="145" y="3707"/>
                  </a:lnTo>
                  <a:lnTo>
                    <a:pt x="142" y="3709"/>
                  </a:lnTo>
                  <a:lnTo>
                    <a:pt x="137" y="3714"/>
                  </a:lnTo>
                  <a:close/>
                  <a:moveTo>
                    <a:pt x="308" y="3511"/>
                  </a:moveTo>
                  <a:lnTo>
                    <a:pt x="308" y="3511"/>
                  </a:lnTo>
                  <a:lnTo>
                    <a:pt x="303" y="3503"/>
                  </a:lnTo>
                  <a:lnTo>
                    <a:pt x="302" y="3498"/>
                  </a:lnTo>
                  <a:lnTo>
                    <a:pt x="298" y="3495"/>
                  </a:lnTo>
                  <a:lnTo>
                    <a:pt x="298" y="3495"/>
                  </a:lnTo>
                  <a:lnTo>
                    <a:pt x="295" y="3495"/>
                  </a:lnTo>
                  <a:lnTo>
                    <a:pt x="292" y="3495"/>
                  </a:lnTo>
                  <a:lnTo>
                    <a:pt x="290" y="3498"/>
                  </a:lnTo>
                  <a:lnTo>
                    <a:pt x="290" y="3501"/>
                  </a:lnTo>
                  <a:lnTo>
                    <a:pt x="290" y="3501"/>
                  </a:lnTo>
                  <a:lnTo>
                    <a:pt x="292" y="3510"/>
                  </a:lnTo>
                  <a:lnTo>
                    <a:pt x="292" y="3518"/>
                  </a:lnTo>
                  <a:lnTo>
                    <a:pt x="292" y="3518"/>
                  </a:lnTo>
                  <a:lnTo>
                    <a:pt x="288" y="3528"/>
                  </a:lnTo>
                  <a:lnTo>
                    <a:pt x="288" y="3533"/>
                  </a:lnTo>
                  <a:lnTo>
                    <a:pt x="290" y="3536"/>
                  </a:lnTo>
                  <a:lnTo>
                    <a:pt x="290" y="3536"/>
                  </a:lnTo>
                  <a:lnTo>
                    <a:pt x="297" y="3547"/>
                  </a:lnTo>
                  <a:lnTo>
                    <a:pt x="297" y="3547"/>
                  </a:lnTo>
                  <a:lnTo>
                    <a:pt x="298" y="3549"/>
                  </a:lnTo>
                  <a:lnTo>
                    <a:pt x="300" y="3549"/>
                  </a:lnTo>
                  <a:lnTo>
                    <a:pt x="303" y="3546"/>
                  </a:lnTo>
                  <a:lnTo>
                    <a:pt x="303" y="3546"/>
                  </a:lnTo>
                  <a:lnTo>
                    <a:pt x="311" y="3539"/>
                  </a:lnTo>
                  <a:lnTo>
                    <a:pt x="315" y="3536"/>
                  </a:lnTo>
                  <a:lnTo>
                    <a:pt x="318" y="3531"/>
                  </a:lnTo>
                  <a:lnTo>
                    <a:pt x="318" y="3531"/>
                  </a:lnTo>
                  <a:lnTo>
                    <a:pt x="318" y="3524"/>
                  </a:lnTo>
                  <a:lnTo>
                    <a:pt x="315" y="3519"/>
                  </a:lnTo>
                  <a:lnTo>
                    <a:pt x="308" y="3511"/>
                  </a:lnTo>
                  <a:close/>
                  <a:moveTo>
                    <a:pt x="222" y="3595"/>
                  </a:moveTo>
                  <a:lnTo>
                    <a:pt x="222" y="3595"/>
                  </a:lnTo>
                  <a:lnTo>
                    <a:pt x="221" y="3597"/>
                  </a:lnTo>
                  <a:lnTo>
                    <a:pt x="219" y="3595"/>
                  </a:lnTo>
                  <a:lnTo>
                    <a:pt x="219" y="3595"/>
                  </a:lnTo>
                  <a:lnTo>
                    <a:pt x="216" y="3594"/>
                  </a:lnTo>
                  <a:lnTo>
                    <a:pt x="214" y="3594"/>
                  </a:lnTo>
                  <a:lnTo>
                    <a:pt x="211" y="3595"/>
                  </a:lnTo>
                  <a:lnTo>
                    <a:pt x="211" y="3595"/>
                  </a:lnTo>
                  <a:lnTo>
                    <a:pt x="208" y="3600"/>
                  </a:lnTo>
                  <a:lnTo>
                    <a:pt x="206" y="3605"/>
                  </a:lnTo>
                  <a:lnTo>
                    <a:pt x="206" y="3610"/>
                  </a:lnTo>
                  <a:lnTo>
                    <a:pt x="208" y="3615"/>
                  </a:lnTo>
                  <a:lnTo>
                    <a:pt x="208" y="3615"/>
                  </a:lnTo>
                  <a:lnTo>
                    <a:pt x="224" y="3603"/>
                  </a:lnTo>
                  <a:lnTo>
                    <a:pt x="239" y="3592"/>
                  </a:lnTo>
                  <a:lnTo>
                    <a:pt x="239" y="3592"/>
                  </a:lnTo>
                  <a:lnTo>
                    <a:pt x="244" y="3585"/>
                  </a:lnTo>
                  <a:lnTo>
                    <a:pt x="245" y="3582"/>
                  </a:lnTo>
                  <a:lnTo>
                    <a:pt x="244" y="3582"/>
                  </a:lnTo>
                  <a:lnTo>
                    <a:pt x="242" y="3582"/>
                  </a:lnTo>
                  <a:lnTo>
                    <a:pt x="242" y="3582"/>
                  </a:lnTo>
                  <a:lnTo>
                    <a:pt x="237" y="3584"/>
                  </a:lnTo>
                  <a:lnTo>
                    <a:pt x="232" y="3587"/>
                  </a:lnTo>
                  <a:lnTo>
                    <a:pt x="222" y="3595"/>
                  </a:lnTo>
                  <a:close/>
                  <a:moveTo>
                    <a:pt x="463" y="3376"/>
                  </a:moveTo>
                  <a:lnTo>
                    <a:pt x="463" y="3376"/>
                  </a:lnTo>
                  <a:lnTo>
                    <a:pt x="456" y="3383"/>
                  </a:lnTo>
                  <a:lnTo>
                    <a:pt x="453" y="3384"/>
                  </a:lnTo>
                  <a:lnTo>
                    <a:pt x="450" y="3386"/>
                  </a:lnTo>
                  <a:lnTo>
                    <a:pt x="450" y="3386"/>
                  </a:lnTo>
                  <a:lnTo>
                    <a:pt x="438" y="3386"/>
                  </a:lnTo>
                  <a:lnTo>
                    <a:pt x="432" y="3388"/>
                  </a:lnTo>
                  <a:lnTo>
                    <a:pt x="427" y="3391"/>
                  </a:lnTo>
                  <a:lnTo>
                    <a:pt x="427" y="3391"/>
                  </a:lnTo>
                  <a:lnTo>
                    <a:pt x="417" y="3398"/>
                  </a:lnTo>
                  <a:lnTo>
                    <a:pt x="405" y="3404"/>
                  </a:lnTo>
                  <a:lnTo>
                    <a:pt x="405" y="3404"/>
                  </a:lnTo>
                  <a:lnTo>
                    <a:pt x="386" y="3412"/>
                  </a:lnTo>
                  <a:lnTo>
                    <a:pt x="386" y="3412"/>
                  </a:lnTo>
                  <a:lnTo>
                    <a:pt x="376" y="3416"/>
                  </a:lnTo>
                  <a:lnTo>
                    <a:pt x="369" y="3417"/>
                  </a:lnTo>
                  <a:lnTo>
                    <a:pt x="364" y="3417"/>
                  </a:lnTo>
                  <a:lnTo>
                    <a:pt x="364" y="3417"/>
                  </a:lnTo>
                  <a:lnTo>
                    <a:pt x="361" y="3417"/>
                  </a:lnTo>
                  <a:lnTo>
                    <a:pt x="359" y="3421"/>
                  </a:lnTo>
                  <a:lnTo>
                    <a:pt x="359" y="3424"/>
                  </a:lnTo>
                  <a:lnTo>
                    <a:pt x="359" y="3429"/>
                  </a:lnTo>
                  <a:lnTo>
                    <a:pt x="359" y="3429"/>
                  </a:lnTo>
                  <a:lnTo>
                    <a:pt x="361" y="3431"/>
                  </a:lnTo>
                  <a:lnTo>
                    <a:pt x="364" y="3432"/>
                  </a:lnTo>
                  <a:lnTo>
                    <a:pt x="366" y="3432"/>
                  </a:lnTo>
                  <a:lnTo>
                    <a:pt x="367" y="3434"/>
                  </a:lnTo>
                  <a:lnTo>
                    <a:pt x="367" y="3434"/>
                  </a:lnTo>
                  <a:lnTo>
                    <a:pt x="371" y="3440"/>
                  </a:lnTo>
                  <a:lnTo>
                    <a:pt x="372" y="3449"/>
                  </a:lnTo>
                  <a:lnTo>
                    <a:pt x="372" y="3449"/>
                  </a:lnTo>
                  <a:lnTo>
                    <a:pt x="372" y="3450"/>
                  </a:lnTo>
                  <a:lnTo>
                    <a:pt x="376" y="3452"/>
                  </a:lnTo>
                  <a:lnTo>
                    <a:pt x="381" y="3455"/>
                  </a:lnTo>
                  <a:lnTo>
                    <a:pt x="381" y="3455"/>
                  </a:lnTo>
                  <a:lnTo>
                    <a:pt x="386" y="3455"/>
                  </a:lnTo>
                  <a:lnTo>
                    <a:pt x="390" y="3454"/>
                  </a:lnTo>
                  <a:lnTo>
                    <a:pt x="399" y="3449"/>
                  </a:lnTo>
                  <a:lnTo>
                    <a:pt x="399" y="3449"/>
                  </a:lnTo>
                  <a:lnTo>
                    <a:pt x="409" y="3444"/>
                  </a:lnTo>
                  <a:lnTo>
                    <a:pt x="410" y="3444"/>
                  </a:lnTo>
                  <a:lnTo>
                    <a:pt x="410" y="3442"/>
                  </a:lnTo>
                  <a:lnTo>
                    <a:pt x="407" y="3437"/>
                  </a:lnTo>
                  <a:lnTo>
                    <a:pt x="407" y="3437"/>
                  </a:lnTo>
                  <a:lnTo>
                    <a:pt x="405" y="3434"/>
                  </a:lnTo>
                  <a:lnTo>
                    <a:pt x="404" y="3432"/>
                  </a:lnTo>
                  <a:lnTo>
                    <a:pt x="404" y="3431"/>
                  </a:lnTo>
                  <a:lnTo>
                    <a:pt x="404" y="3431"/>
                  </a:lnTo>
                  <a:lnTo>
                    <a:pt x="409" y="3426"/>
                  </a:lnTo>
                  <a:lnTo>
                    <a:pt x="414" y="3424"/>
                  </a:lnTo>
                  <a:lnTo>
                    <a:pt x="414" y="3424"/>
                  </a:lnTo>
                  <a:lnTo>
                    <a:pt x="423" y="3419"/>
                  </a:lnTo>
                  <a:lnTo>
                    <a:pt x="428" y="3416"/>
                  </a:lnTo>
                  <a:lnTo>
                    <a:pt x="432" y="3411"/>
                  </a:lnTo>
                  <a:lnTo>
                    <a:pt x="432" y="3411"/>
                  </a:lnTo>
                  <a:lnTo>
                    <a:pt x="435" y="3403"/>
                  </a:lnTo>
                  <a:lnTo>
                    <a:pt x="437" y="3399"/>
                  </a:lnTo>
                  <a:lnTo>
                    <a:pt x="442" y="3399"/>
                  </a:lnTo>
                  <a:lnTo>
                    <a:pt x="442" y="3399"/>
                  </a:lnTo>
                  <a:lnTo>
                    <a:pt x="446" y="3399"/>
                  </a:lnTo>
                  <a:lnTo>
                    <a:pt x="451" y="3401"/>
                  </a:lnTo>
                  <a:lnTo>
                    <a:pt x="451" y="3401"/>
                  </a:lnTo>
                  <a:lnTo>
                    <a:pt x="455" y="3403"/>
                  </a:lnTo>
                  <a:lnTo>
                    <a:pt x="456" y="3403"/>
                  </a:lnTo>
                  <a:lnTo>
                    <a:pt x="456" y="3403"/>
                  </a:lnTo>
                  <a:lnTo>
                    <a:pt x="466" y="3398"/>
                  </a:lnTo>
                  <a:lnTo>
                    <a:pt x="471" y="3394"/>
                  </a:lnTo>
                  <a:lnTo>
                    <a:pt x="475" y="3389"/>
                  </a:lnTo>
                  <a:lnTo>
                    <a:pt x="475" y="3389"/>
                  </a:lnTo>
                  <a:lnTo>
                    <a:pt x="475" y="3384"/>
                  </a:lnTo>
                  <a:lnTo>
                    <a:pt x="471" y="3378"/>
                  </a:lnTo>
                  <a:lnTo>
                    <a:pt x="468" y="3375"/>
                  </a:lnTo>
                  <a:lnTo>
                    <a:pt x="465" y="3375"/>
                  </a:lnTo>
                  <a:lnTo>
                    <a:pt x="463" y="3376"/>
                  </a:lnTo>
                  <a:close/>
                  <a:moveTo>
                    <a:pt x="1583" y="2337"/>
                  </a:moveTo>
                  <a:lnTo>
                    <a:pt x="1583" y="2337"/>
                  </a:lnTo>
                  <a:lnTo>
                    <a:pt x="1580" y="2335"/>
                  </a:lnTo>
                  <a:lnTo>
                    <a:pt x="1578" y="2332"/>
                  </a:lnTo>
                  <a:lnTo>
                    <a:pt x="1582" y="2329"/>
                  </a:lnTo>
                  <a:lnTo>
                    <a:pt x="1583" y="2325"/>
                  </a:lnTo>
                  <a:lnTo>
                    <a:pt x="1583" y="2325"/>
                  </a:lnTo>
                  <a:lnTo>
                    <a:pt x="1585" y="2324"/>
                  </a:lnTo>
                  <a:lnTo>
                    <a:pt x="1587" y="2320"/>
                  </a:lnTo>
                  <a:lnTo>
                    <a:pt x="1583" y="2317"/>
                  </a:lnTo>
                  <a:lnTo>
                    <a:pt x="1580" y="2312"/>
                  </a:lnTo>
                  <a:lnTo>
                    <a:pt x="1577" y="2309"/>
                  </a:lnTo>
                  <a:lnTo>
                    <a:pt x="1577" y="2309"/>
                  </a:lnTo>
                  <a:lnTo>
                    <a:pt x="1567" y="2302"/>
                  </a:lnTo>
                  <a:lnTo>
                    <a:pt x="1564" y="2297"/>
                  </a:lnTo>
                  <a:lnTo>
                    <a:pt x="1562" y="2292"/>
                  </a:lnTo>
                  <a:lnTo>
                    <a:pt x="1562" y="2292"/>
                  </a:lnTo>
                  <a:lnTo>
                    <a:pt x="1564" y="2286"/>
                  </a:lnTo>
                  <a:lnTo>
                    <a:pt x="1565" y="2279"/>
                  </a:lnTo>
                  <a:lnTo>
                    <a:pt x="1572" y="2266"/>
                  </a:lnTo>
                  <a:lnTo>
                    <a:pt x="1572" y="2266"/>
                  </a:lnTo>
                  <a:lnTo>
                    <a:pt x="1573" y="2261"/>
                  </a:lnTo>
                  <a:lnTo>
                    <a:pt x="1570" y="2258"/>
                  </a:lnTo>
                  <a:lnTo>
                    <a:pt x="1567" y="2256"/>
                  </a:lnTo>
                  <a:lnTo>
                    <a:pt x="1562" y="2256"/>
                  </a:lnTo>
                  <a:lnTo>
                    <a:pt x="1562" y="2256"/>
                  </a:lnTo>
                  <a:lnTo>
                    <a:pt x="1550" y="2255"/>
                  </a:lnTo>
                  <a:lnTo>
                    <a:pt x="1537" y="2251"/>
                  </a:lnTo>
                  <a:lnTo>
                    <a:pt x="1537" y="2251"/>
                  </a:lnTo>
                  <a:lnTo>
                    <a:pt x="1529" y="2248"/>
                  </a:lnTo>
                  <a:lnTo>
                    <a:pt x="1521" y="2243"/>
                  </a:lnTo>
                  <a:lnTo>
                    <a:pt x="1514" y="2238"/>
                  </a:lnTo>
                  <a:lnTo>
                    <a:pt x="1506" y="2232"/>
                  </a:lnTo>
                  <a:lnTo>
                    <a:pt x="1506" y="2232"/>
                  </a:lnTo>
                  <a:lnTo>
                    <a:pt x="1504" y="2228"/>
                  </a:lnTo>
                  <a:lnTo>
                    <a:pt x="1501" y="2225"/>
                  </a:lnTo>
                  <a:lnTo>
                    <a:pt x="1501" y="2225"/>
                  </a:lnTo>
                  <a:lnTo>
                    <a:pt x="1496" y="2223"/>
                  </a:lnTo>
                  <a:lnTo>
                    <a:pt x="1491" y="2222"/>
                  </a:lnTo>
                  <a:lnTo>
                    <a:pt x="1491" y="2222"/>
                  </a:lnTo>
                  <a:lnTo>
                    <a:pt x="1480" y="2220"/>
                  </a:lnTo>
                  <a:lnTo>
                    <a:pt x="1480" y="2220"/>
                  </a:lnTo>
                  <a:lnTo>
                    <a:pt x="1468" y="2215"/>
                  </a:lnTo>
                  <a:lnTo>
                    <a:pt x="1468" y="2215"/>
                  </a:lnTo>
                  <a:lnTo>
                    <a:pt x="1456" y="2212"/>
                  </a:lnTo>
                  <a:lnTo>
                    <a:pt x="1447" y="2212"/>
                  </a:lnTo>
                  <a:lnTo>
                    <a:pt x="1435" y="2213"/>
                  </a:lnTo>
                  <a:lnTo>
                    <a:pt x="1425" y="2217"/>
                  </a:lnTo>
                  <a:lnTo>
                    <a:pt x="1425" y="2217"/>
                  </a:lnTo>
                  <a:lnTo>
                    <a:pt x="1417" y="2220"/>
                  </a:lnTo>
                  <a:lnTo>
                    <a:pt x="1409" y="2225"/>
                  </a:lnTo>
                  <a:lnTo>
                    <a:pt x="1395" y="2235"/>
                  </a:lnTo>
                  <a:lnTo>
                    <a:pt x="1395" y="2235"/>
                  </a:lnTo>
                  <a:lnTo>
                    <a:pt x="1389" y="2238"/>
                  </a:lnTo>
                  <a:lnTo>
                    <a:pt x="1386" y="2238"/>
                  </a:lnTo>
                  <a:lnTo>
                    <a:pt x="1384" y="2237"/>
                  </a:lnTo>
                  <a:lnTo>
                    <a:pt x="1384" y="2237"/>
                  </a:lnTo>
                  <a:lnTo>
                    <a:pt x="1379" y="2233"/>
                  </a:lnTo>
                  <a:lnTo>
                    <a:pt x="1372" y="2232"/>
                  </a:lnTo>
                  <a:lnTo>
                    <a:pt x="1372" y="2232"/>
                  </a:lnTo>
                  <a:lnTo>
                    <a:pt x="1369" y="2233"/>
                  </a:lnTo>
                  <a:lnTo>
                    <a:pt x="1369" y="2233"/>
                  </a:lnTo>
                  <a:lnTo>
                    <a:pt x="1369" y="2235"/>
                  </a:lnTo>
                  <a:lnTo>
                    <a:pt x="1369" y="2235"/>
                  </a:lnTo>
                  <a:lnTo>
                    <a:pt x="1372" y="2241"/>
                  </a:lnTo>
                  <a:lnTo>
                    <a:pt x="1374" y="2246"/>
                  </a:lnTo>
                  <a:lnTo>
                    <a:pt x="1374" y="2251"/>
                  </a:lnTo>
                  <a:lnTo>
                    <a:pt x="1372" y="2256"/>
                  </a:lnTo>
                  <a:lnTo>
                    <a:pt x="1367" y="2268"/>
                  </a:lnTo>
                  <a:lnTo>
                    <a:pt x="1361" y="2276"/>
                  </a:lnTo>
                  <a:lnTo>
                    <a:pt x="1361" y="2276"/>
                  </a:lnTo>
                  <a:lnTo>
                    <a:pt x="1353" y="2283"/>
                  </a:lnTo>
                  <a:lnTo>
                    <a:pt x="1348" y="2284"/>
                  </a:lnTo>
                  <a:lnTo>
                    <a:pt x="1343" y="2286"/>
                  </a:lnTo>
                  <a:lnTo>
                    <a:pt x="1343" y="2286"/>
                  </a:lnTo>
                  <a:lnTo>
                    <a:pt x="1336" y="2286"/>
                  </a:lnTo>
                  <a:lnTo>
                    <a:pt x="1330" y="2284"/>
                  </a:lnTo>
                  <a:lnTo>
                    <a:pt x="1316" y="2283"/>
                  </a:lnTo>
                  <a:lnTo>
                    <a:pt x="1316" y="2283"/>
                  </a:lnTo>
                  <a:lnTo>
                    <a:pt x="1303" y="2284"/>
                  </a:lnTo>
                  <a:lnTo>
                    <a:pt x="1297" y="2284"/>
                  </a:lnTo>
                  <a:lnTo>
                    <a:pt x="1290" y="2288"/>
                  </a:lnTo>
                  <a:lnTo>
                    <a:pt x="1290" y="2288"/>
                  </a:lnTo>
                  <a:lnTo>
                    <a:pt x="1275" y="2294"/>
                  </a:lnTo>
                  <a:lnTo>
                    <a:pt x="1275" y="2294"/>
                  </a:lnTo>
                  <a:lnTo>
                    <a:pt x="1269" y="2297"/>
                  </a:lnTo>
                  <a:lnTo>
                    <a:pt x="1265" y="2297"/>
                  </a:lnTo>
                  <a:lnTo>
                    <a:pt x="1262" y="2294"/>
                  </a:lnTo>
                  <a:lnTo>
                    <a:pt x="1262" y="2294"/>
                  </a:lnTo>
                  <a:lnTo>
                    <a:pt x="1251" y="2274"/>
                  </a:lnTo>
                  <a:lnTo>
                    <a:pt x="1251" y="2274"/>
                  </a:lnTo>
                  <a:lnTo>
                    <a:pt x="1249" y="2269"/>
                  </a:lnTo>
                  <a:lnTo>
                    <a:pt x="1247" y="2264"/>
                  </a:lnTo>
                  <a:lnTo>
                    <a:pt x="1247" y="2264"/>
                  </a:lnTo>
                  <a:lnTo>
                    <a:pt x="1246" y="2260"/>
                  </a:lnTo>
                  <a:lnTo>
                    <a:pt x="1244" y="2255"/>
                  </a:lnTo>
                  <a:lnTo>
                    <a:pt x="1244" y="2255"/>
                  </a:lnTo>
                  <a:lnTo>
                    <a:pt x="1237" y="2248"/>
                  </a:lnTo>
                  <a:lnTo>
                    <a:pt x="1234" y="2245"/>
                  </a:lnTo>
                  <a:lnTo>
                    <a:pt x="1231" y="2243"/>
                  </a:lnTo>
                  <a:lnTo>
                    <a:pt x="1231" y="2243"/>
                  </a:lnTo>
                  <a:lnTo>
                    <a:pt x="1227" y="2245"/>
                  </a:lnTo>
                  <a:lnTo>
                    <a:pt x="1226" y="2248"/>
                  </a:lnTo>
                  <a:lnTo>
                    <a:pt x="1223" y="2255"/>
                  </a:lnTo>
                  <a:lnTo>
                    <a:pt x="1223" y="2255"/>
                  </a:lnTo>
                  <a:lnTo>
                    <a:pt x="1218" y="2258"/>
                  </a:lnTo>
                  <a:lnTo>
                    <a:pt x="1213" y="2260"/>
                  </a:lnTo>
                  <a:lnTo>
                    <a:pt x="1213" y="2260"/>
                  </a:lnTo>
                  <a:lnTo>
                    <a:pt x="1204" y="2261"/>
                  </a:lnTo>
                  <a:lnTo>
                    <a:pt x="1201" y="2263"/>
                  </a:lnTo>
                  <a:lnTo>
                    <a:pt x="1199" y="2264"/>
                  </a:lnTo>
                  <a:lnTo>
                    <a:pt x="1199" y="2264"/>
                  </a:lnTo>
                  <a:lnTo>
                    <a:pt x="1191" y="2276"/>
                  </a:lnTo>
                  <a:lnTo>
                    <a:pt x="1185" y="2288"/>
                  </a:lnTo>
                  <a:lnTo>
                    <a:pt x="1185" y="2288"/>
                  </a:lnTo>
                  <a:lnTo>
                    <a:pt x="1178" y="2301"/>
                  </a:lnTo>
                  <a:lnTo>
                    <a:pt x="1171" y="2314"/>
                  </a:lnTo>
                  <a:lnTo>
                    <a:pt x="1171" y="2314"/>
                  </a:lnTo>
                  <a:lnTo>
                    <a:pt x="1162" y="2327"/>
                  </a:lnTo>
                  <a:lnTo>
                    <a:pt x="1157" y="2332"/>
                  </a:lnTo>
                  <a:lnTo>
                    <a:pt x="1150" y="2335"/>
                  </a:lnTo>
                  <a:lnTo>
                    <a:pt x="1150" y="2335"/>
                  </a:lnTo>
                  <a:lnTo>
                    <a:pt x="1130" y="2340"/>
                  </a:lnTo>
                  <a:lnTo>
                    <a:pt x="1130" y="2340"/>
                  </a:lnTo>
                  <a:lnTo>
                    <a:pt x="1125" y="2342"/>
                  </a:lnTo>
                  <a:lnTo>
                    <a:pt x="1119" y="2345"/>
                  </a:lnTo>
                  <a:lnTo>
                    <a:pt x="1119" y="2345"/>
                  </a:lnTo>
                  <a:lnTo>
                    <a:pt x="1109" y="2357"/>
                  </a:lnTo>
                  <a:lnTo>
                    <a:pt x="1109" y="2357"/>
                  </a:lnTo>
                  <a:lnTo>
                    <a:pt x="1104" y="2360"/>
                  </a:lnTo>
                  <a:lnTo>
                    <a:pt x="1099" y="2363"/>
                  </a:lnTo>
                  <a:lnTo>
                    <a:pt x="1099" y="2363"/>
                  </a:lnTo>
                  <a:lnTo>
                    <a:pt x="1086" y="2368"/>
                  </a:lnTo>
                  <a:lnTo>
                    <a:pt x="1071" y="2372"/>
                  </a:lnTo>
                  <a:lnTo>
                    <a:pt x="1071" y="2372"/>
                  </a:lnTo>
                  <a:lnTo>
                    <a:pt x="1058" y="2376"/>
                  </a:lnTo>
                  <a:lnTo>
                    <a:pt x="1046" y="2381"/>
                  </a:lnTo>
                  <a:lnTo>
                    <a:pt x="1046" y="2381"/>
                  </a:lnTo>
                  <a:lnTo>
                    <a:pt x="1040" y="2386"/>
                  </a:lnTo>
                  <a:lnTo>
                    <a:pt x="1038" y="2388"/>
                  </a:lnTo>
                  <a:lnTo>
                    <a:pt x="1040" y="2388"/>
                  </a:lnTo>
                  <a:lnTo>
                    <a:pt x="1040" y="2388"/>
                  </a:lnTo>
                  <a:lnTo>
                    <a:pt x="1058" y="2385"/>
                  </a:lnTo>
                  <a:lnTo>
                    <a:pt x="1058" y="2385"/>
                  </a:lnTo>
                  <a:lnTo>
                    <a:pt x="1068" y="2381"/>
                  </a:lnTo>
                  <a:lnTo>
                    <a:pt x="1078" y="2378"/>
                  </a:lnTo>
                  <a:lnTo>
                    <a:pt x="1078" y="2378"/>
                  </a:lnTo>
                  <a:lnTo>
                    <a:pt x="1087" y="2376"/>
                  </a:lnTo>
                  <a:lnTo>
                    <a:pt x="1097" y="2376"/>
                  </a:lnTo>
                  <a:lnTo>
                    <a:pt x="1097" y="2376"/>
                  </a:lnTo>
                  <a:lnTo>
                    <a:pt x="1097" y="2376"/>
                  </a:lnTo>
                  <a:lnTo>
                    <a:pt x="1097" y="2376"/>
                  </a:lnTo>
                  <a:lnTo>
                    <a:pt x="1102" y="2376"/>
                  </a:lnTo>
                  <a:lnTo>
                    <a:pt x="1104" y="2376"/>
                  </a:lnTo>
                  <a:lnTo>
                    <a:pt x="1104" y="2378"/>
                  </a:lnTo>
                  <a:lnTo>
                    <a:pt x="1104" y="2378"/>
                  </a:lnTo>
                  <a:lnTo>
                    <a:pt x="1106" y="2385"/>
                  </a:lnTo>
                  <a:lnTo>
                    <a:pt x="1106" y="2391"/>
                  </a:lnTo>
                  <a:lnTo>
                    <a:pt x="1106" y="2391"/>
                  </a:lnTo>
                  <a:lnTo>
                    <a:pt x="1106" y="2398"/>
                  </a:lnTo>
                  <a:lnTo>
                    <a:pt x="1107" y="2404"/>
                  </a:lnTo>
                  <a:lnTo>
                    <a:pt x="1107" y="2404"/>
                  </a:lnTo>
                  <a:lnTo>
                    <a:pt x="1112" y="2409"/>
                  </a:lnTo>
                  <a:lnTo>
                    <a:pt x="1117" y="2414"/>
                  </a:lnTo>
                  <a:lnTo>
                    <a:pt x="1117" y="2414"/>
                  </a:lnTo>
                  <a:lnTo>
                    <a:pt x="1124" y="2416"/>
                  </a:lnTo>
                  <a:lnTo>
                    <a:pt x="1125" y="2418"/>
                  </a:lnTo>
                  <a:lnTo>
                    <a:pt x="1127" y="2421"/>
                  </a:lnTo>
                  <a:lnTo>
                    <a:pt x="1127" y="2421"/>
                  </a:lnTo>
                  <a:lnTo>
                    <a:pt x="1127" y="2426"/>
                  </a:lnTo>
                  <a:lnTo>
                    <a:pt x="1127" y="2429"/>
                  </a:lnTo>
                  <a:lnTo>
                    <a:pt x="1124" y="2432"/>
                  </a:lnTo>
                  <a:lnTo>
                    <a:pt x="1124" y="2432"/>
                  </a:lnTo>
                  <a:lnTo>
                    <a:pt x="1120" y="2434"/>
                  </a:lnTo>
                  <a:lnTo>
                    <a:pt x="1115" y="2434"/>
                  </a:lnTo>
                  <a:lnTo>
                    <a:pt x="1106" y="2432"/>
                  </a:lnTo>
                  <a:lnTo>
                    <a:pt x="1106" y="2432"/>
                  </a:lnTo>
                  <a:lnTo>
                    <a:pt x="1110" y="2442"/>
                  </a:lnTo>
                  <a:lnTo>
                    <a:pt x="1114" y="2452"/>
                  </a:lnTo>
                  <a:lnTo>
                    <a:pt x="1114" y="2452"/>
                  </a:lnTo>
                  <a:lnTo>
                    <a:pt x="1115" y="2462"/>
                  </a:lnTo>
                  <a:lnTo>
                    <a:pt x="1117" y="2474"/>
                  </a:lnTo>
                  <a:lnTo>
                    <a:pt x="1119" y="2479"/>
                  </a:lnTo>
                  <a:lnTo>
                    <a:pt x="1120" y="2482"/>
                  </a:lnTo>
                  <a:lnTo>
                    <a:pt x="1124" y="2485"/>
                  </a:lnTo>
                  <a:lnTo>
                    <a:pt x="1129" y="2487"/>
                  </a:lnTo>
                  <a:lnTo>
                    <a:pt x="1129" y="2487"/>
                  </a:lnTo>
                  <a:lnTo>
                    <a:pt x="1147" y="2492"/>
                  </a:lnTo>
                  <a:lnTo>
                    <a:pt x="1157" y="2493"/>
                  </a:lnTo>
                  <a:lnTo>
                    <a:pt x="1162" y="2495"/>
                  </a:lnTo>
                  <a:lnTo>
                    <a:pt x="1162" y="2495"/>
                  </a:lnTo>
                  <a:lnTo>
                    <a:pt x="1158" y="2500"/>
                  </a:lnTo>
                  <a:lnTo>
                    <a:pt x="1153" y="2505"/>
                  </a:lnTo>
                  <a:lnTo>
                    <a:pt x="1145" y="2513"/>
                  </a:lnTo>
                  <a:lnTo>
                    <a:pt x="1145" y="2513"/>
                  </a:lnTo>
                  <a:lnTo>
                    <a:pt x="1140" y="2520"/>
                  </a:lnTo>
                  <a:lnTo>
                    <a:pt x="1138" y="2523"/>
                  </a:lnTo>
                  <a:lnTo>
                    <a:pt x="1137" y="2526"/>
                  </a:lnTo>
                  <a:lnTo>
                    <a:pt x="1137" y="2526"/>
                  </a:lnTo>
                  <a:lnTo>
                    <a:pt x="1138" y="2528"/>
                  </a:lnTo>
                  <a:lnTo>
                    <a:pt x="1140" y="2528"/>
                  </a:lnTo>
                  <a:lnTo>
                    <a:pt x="1143" y="2528"/>
                  </a:lnTo>
                  <a:lnTo>
                    <a:pt x="1152" y="2525"/>
                  </a:lnTo>
                  <a:lnTo>
                    <a:pt x="1152" y="2525"/>
                  </a:lnTo>
                  <a:lnTo>
                    <a:pt x="1157" y="2525"/>
                  </a:lnTo>
                  <a:lnTo>
                    <a:pt x="1160" y="2526"/>
                  </a:lnTo>
                  <a:lnTo>
                    <a:pt x="1168" y="2530"/>
                  </a:lnTo>
                  <a:lnTo>
                    <a:pt x="1168" y="2530"/>
                  </a:lnTo>
                  <a:lnTo>
                    <a:pt x="1178" y="2531"/>
                  </a:lnTo>
                  <a:lnTo>
                    <a:pt x="1186" y="2531"/>
                  </a:lnTo>
                  <a:lnTo>
                    <a:pt x="1186" y="2531"/>
                  </a:lnTo>
                  <a:lnTo>
                    <a:pt x="1199" y="2528"/>
                  </a:lnTo>
                  <a:lnTo>
                    <a:pt x="1199" y="2528"/>
                  </a:lnTo>
                  <a:lnTo>
                    <a:pt x="1206" y="2533"/>
                  </a:lnTo>
                  <a:lnTo>
                    <a:pt x="1211" y="2538"/>
                  </a:lnTo>
                  <a:lnTo>
                    <a:pt x="1211" y="2538"/>
                  </a:lnTo>
                  <a:lnTo>
                    <a:pt x="1219" y="2543"/>
                  </a:lnTo>
                  <a:lnTo>
                    <a:pt x="1224" y="2543"/>
                  </a:lnTo>
                  <a:lnTo>
                    <a:pt x="1226" y="2543"/>
                  </a:lnTo>
                  <a:lnTo>
                    <a:pt x="1226" y="2541"/>
                  </a:lnTo>
                  <a:lnTo>
                    <a:pt x="1226" y="2541"/>
                  </a:lnTo>
                  <a:lnTo>
                    <a:pt x="1223" y="2538"/>
                  </a:lnTo>
                  <a:lnTo>
                    <a:pt x="1219" y="2535"/>
                  </a:lnTo>
                  <a:lnTo>
                    <a:pt x="1216" y="2531"/>
                  </a:lnTo>
                  <a:lnTo>
                    <a:pt x="1213" y="2528"/>
                  </a:lnTo>
                  <a:lnTo>
                    <a:pt x="1213" y="2528"/>
                  </a:lnTo>
                  <a:lnTo>
                    <a:pt x="1209" y="2523"/>
                  </a:lnTo>
                  <a:lnTo>
                    <a:pt x="1209" y="2520"/>
                  </a:lnTo>
                  <a:lnTo>
                    <a:pt x="1211" y="2516"/>
                  </a:lnTo>
                  <a:lnTo>
                    <a:pt x="1211" y="2516"/>
                  </a:lnTo>
                  <a:lnTo>
                    <a:pt x="1214" y="2513"/>
                  </a:lnTo>
                  <a:lnTo>
                    <a:pt x="1219" y="2508"/>
                  </a:lnTo>
                  <a:lnTo>
                    <a:pt x="1221" y="2503"/>
                  </a:lnTo>
                  <a:lnTo>
                    <a:pt x="1219" y="2502"/>
                  </a:lnTo>
                  <a:lnTo>
                    <a:pt x="1218" y="2498"/>
                  </a:lnTo>
                  <a:lnTo>
                    <a:pt x="1218" y="2498"/>
                  </a:lnTo>
                  <a:lnTo>
                    <a:pt x="1216" y="2495"/>
                  </a:lnTo>
                  <a:lnTo>
                    <a:pt x="1218" y="2490"/>
                  </a:lnTo>
                  <a:lnTo>
                    <a:pt x="1221" y="2487"/>
                  </a:lnTo>
                  <a:lnTo>
                    <a:pt x="1224" y="2484"/>
                  </a:lnTo>
                  <a:lnTo>
                    <a:pt x="1242" y="2474"/>
                  </a:lnTo>
                  <a:lnTo>
                    <a:pt x="1242" y="2474"/>
                  </a:lnTo>
                  <a:lnTo>
                    <a:pt x="1254" y="2464"/>
                  </a:lnTo>
                  <a:lnTo>
                    <a:pt x="1260" y="2459"/>
                  </a:lnTo>
                  <a:lnTo>
                    <a:pt x="1265" y="2452"/>
                  </a:lnTo>
                  <a:lnTo>
                    <a:pt x="1265" y="2452"/>
                  </a:lnTo>
                  <a:lnTo>
                    <a:pt x="1272" y="2437"/>
                  </a:lnTo>
                  <a:lnTo>
                    <a:pt x="1275" y="2429"/>
                  </a:lnTo>
                  <a:lnTo>
                    <a:pt x="1275" y="2423"/>
                  </a:lnTo>
                  <a:lnTo>
                    <a:pt x="1275" y="2423"/>
                  </a:lnTo>
                  <a:lnTo>
                    <a:pt x="1275" y="2419"/>
                  </a:lnTo>
                  <a:lnTo>
                    <a:pt x="1277" y="2416"/>
                  </a:lnTo>
                  <a:lnTo>
                    <a:pt x="1282" y="2413"/>
                  </a:lnTo>
                  <a:lnTo>
                    <a:pt x="1293" y="2409"/>
                  </a:lnTo>
                  <a:lnTo>
                    <a:pt x="1293" y="2409"/>
                  </a:lnTo>
                  <a:lnTo>
                    <a:pt x="1315" y="2403"/>
                  </a:lnTo>
                  <a:lnTo>
                    <a:pt x="1315" y="2403"/>
                  </a:lnTo>
                  <a:lnTo>
                    <a:pt x="1330" y="2398"/>
                  </a:lnTo>
                  <a:lnTo>
                    <a:pt x="1343" y="2390"/>
                  </a:lnTo>
                  <a:lnTo>
                    <a:pt x="1343" y="2390"/>
                  </a:lnTo>
                  <a:lnTo>
                    <a:pt x="1358" y="2381"/>
                  </a:lnTo>
                  <a:lnTo>
                    <a:pt x="1358" y="2381"/>
                  </a:lnTo>
                  <a:lnTo>
                    <a:pt x="1363" y="2380"/>
                  </a:lnTo>
                  <a:lnTo>
                    <a:pt x="1367" y="2380"/>
                  </a:lnTo>
                  <a:lnTo>
                    <a:pt x="1376" y="2383"/>
                  </a:lnTo>
                  <a:lnTo>
                    <a:pt x="1376" y="2383"/>
                  </a:lnTo>
                  <a:lnTo>
                    <a:pt x="1394" y="2391"/>
                  </a:lnTo>
                  <a:lnTo>
                    <a:pt x="1402" y="2395"/>
                  </a:lnTo>
                  <a:lnTo>
                    <a:pt x="1410" y="2401"/>
                  </a:lnTo>
                  <a:lnTo>
                    <a:pt x="1410" y="2401"/>
                  </a:lnTo>
                  <a:lnTo>
                    <a:pt x="1425" y="2413"/>
                  </a:lnTo>
                  <a:lnTo>
                    <a:pt x="1438" y="2424"/>
                  </a:lnTo>
                  <a:lnTo>
                    <a:pt x="1438" y="2424"/>
                  </a:lnTo>
                  <a:lnTo>
                    <a:pt x="1445" y="2432"/>
                  </a:lnTo>
                  <a:lnTo>
                    <a:pt x="1448" y="2441"/>
                  </a:lnTo>
                  <a:lnTo>
                    <a:pt x="1453" y="2449"/>
                  </a:lnTo>
                  <a:lnTo>
                    <a:pt x="1458" y="2456"/>
                  </a:lnTo>
                  <a:lnTo>
                    <a:pt x="1458" y="2456"/>
                  </a:lnTo>
                  <a:lnTo>
                    <a:pt x="1460" y="2457"/>
                  </a:lnTo>
                  <a:lnTo>
                    <a:pt x="1461" y="2457"/>
                  </a:lnTo>
                  <a:lnTo>
                    <a:pt x="1465" y="2454"/>
                  </a:lnTo>
                  <a:lnTo>
                    <a:pt x="1466" y="2446"/>
                  </a:lnTo>
                  <a:lnTo>
                    <a:pt x="1466" y="2446"/>
                  </a:lnTo>
                  <a:lnTo>
                    <a:pt x="1483" y="2414"/>
                  </a:lnTo>
                  <a:lnTo>
                    <a:pt x="1483" y="2414"/>
                  </a:lnTo>
                  <a:lnTo>
                    <a:pt x="1491" y="2401"/>
                  </a:lnTo>
                  <a:lnTo>
                    <a:pt x="1496" y="2395"/>
                  </a:lnTo>
                  <a:lnTo>
                    <a:pt x="1501" y="2388"/>
                  </a:lnTo>
                  <a:lnTo>
                    <a:pt x="1501" y="2388"/>
                  </a:lnTo>
                  <a:lnTo>
                    <a:pt x="1516" y="2378"/>
                  </a:lnTo>
                  <a:lnTo>
                    <a:pt x="1531" y="2370"/>
                  </a:lnTo>
                  <a:lnTo>
                    <a:pt x="1531" y="2370"/>
                  </a:lnTo>
                  <a:lnTo>
                    <a:pt x="1549" y="2358"/>
                  </a:lnTo>
                  <a:lnTo>
                    <a:pt x="1568" y="2350"/>
                  </a:lnTo>
                  <a:lnTo>
                    <a:pt x="1568" y="2350"/>
                  </a:lnTo>
                  <a:lnTo>
                    <a:pt x="1578" y="2347"/>
                  </a:lnTo>
                  <a:lnTo>
                    <a:pt x="1587" y="2342"/>
                  </a:lnTo>
                  <a:lnTo>
                    <a:pt x="1587" y="2342"/>
                  </a:lnTo>
                  <a:lnTo>
                    <a:pt x="1588" y="2340"/>
                  </a:lnTo>
                  <a:lnTo>
                    <a:pt x="1588" y="2339"/>
                  </a:lnTo>
                  <a:lnTo>
                    <a:pt x="1583" y="2337"/>
                  </a:lnTo>
                  <a:close/>
                  <a:moveTo>
                    <a:pt x="1659" y="2182"/>
                  </a:moveTo>
                  <a:lnTo>
                    <a:pt x="1659" y="2182"/>
                  </a:lnTo>
                  <a:lnTo>
                    <a:pt x="1656" y="2182"/>
                  </a:lnTo>
                  <a:lnTo>
                    <a:pt x="1651" y="2182"/>
                  </a:lnTo>
                  <a:lnTo>
                    <a:pt x="1644" y="2187"/>
                  </a:lnTo>
                  <a:lnTo>
                    <a:pt x="1644" y="2187"/>
                  </a:lnTo>
                  <a:lnTo>
                    <a:pt x="1634" y="2192"/>
                  </a:lnTo>
                  <a:lnTo>
                    <a:pt x="1625" y="2199"/>
                  </a:lnTo>
                  <a:lnTo>
                    <a:pt x="1625" y="2199"/>
                  </a:lnTo>
                  <a:lnTo>
                    <a:pt x="1616" y="2204"/>
                  </a:lnTo>
                  <a:lnTo>
                    <a:pt x="1611" y="2212"/>
                  </a:lnTo>
                  <a:lnTo>
                    <a:pt x="1611" y="2212"/>
                  </a:lnTo>
                  <a:lnTo>
                    <a:pt x="1603" y="2227"/>
                  </a:lnTo>
                  <a:lnTo>
                    <a:pt x="1603" y="2227"/>
                  </a:lnTo>
                  <a:lnTo>
                    <a:pt x="1600" y="2232"/>
                  </a:lnTo>
                  <a:lnTo>
                    <a:pt x="1597" y="2235"/>
                  </a:lnTo>
                  <a:lnTo>
                    <a:pt x="1593" y="2235"/>
                  </a:lnTo>
                  <a:lnTo>
                    <a:pt x="1593" y="2235"/>
                  </a:lnTo>
                  <a:lnTo>
                    <a:pt x="1590" y="2237"/>
                  </a:lnTo>
                  <a:lnTo>
                    <a:pt x="1588" y="2240"/>
                  </a:lnTo>
                  <a:lnTo>
                    <a:pt x="1587" y="2243"/>
                  </a:lnTo>
                  <a:lnTo>
                    <a:pt x="1587" y="2246"/>
                  </a:lnTo>
                  <a:lnTo>
                    <a:pt x="1587" y="2246"/>
                  </a:lnTo>
                  <a:lnTo>
                    <a:pt x="1587" y="2253"/>
                  </a:lnTo>
                  <a:lnTo>
                    <a:pt x="1590" y="2260"/>
                  </a:lnTo>
                  <a:lnTo>
                    <a:pt x="1593" y="2264"/>
                  </a:lnTo>
                  <a:lnTo>
                    <a:pt x="1597" y="2266"/>
                  </a:lnTo>
                  <a:lnTo>
                    <a:pt x="1598" y="2266"/>
                  </a:lnTo>
                  <a:lnTo>
                    <a:pt x="1598" y="2266"/>
                  </a:lnTo>
                  <a:lnTo>
                    <a:pt x="1606" y="2263"/>
                  </a:lnTo>
                  <a:lnTo>
                    <a:pt x="1613" y="2260"/>
                  </a:lnTo>
                  <a:lnTo>
                    <a:pt x="1613" y="2260"/>
                  </a:lnTo>
                  <a:lnTo>
                    <a:pt x="1623" y="2258"/>
                  </a:lnTo>
                  <a:lnTo>
                    <a:pt x="1631" y="2255"/>
                  </a:lnTo>
                  <a:lnTo>
                    <a:pt x="1631" y="2255"/>
                  </a:lnTo>
                  <a:lnTo>
                    <a:pt x="1638" y="2251"/>
                  </a:lnTo>
                  <a:lnTo>
                    <a:pt x="1639" y="2248"/>
                  </a:lnTo>
                  <a:lnTo>
                    <a:pt x="1639" y="2246"/>
                  </a:lnTo>
                  <a:lnTo>
                    <a:pt x="1639" y="2246"/>
                  </a:lnTo>
                  <a:lnTo>
                    <a:pt x="1639" y="2246"/>
                  </a:lnTo>
                  <a:lnTo>
                    <a:pt x="1634" y="2240"/>
                  </a:lnTo>
                  <a:lnTo>
                    <a:pt x="1631" y="2233"/>
                  </a:lnTo>
                  <a:lnTo>
                    <a:pt x="1631" y="2233"/>
                  </a:lnTo>
                  <a:lnTo>
                    <a:pt x="1629" y="2227"/>
                  </a:lnTo>
                  <a:lnTo>
                    <a:pt x="1629" y="2220"/>
                  </a:lnTo>
                  <a:lnTo>
                    <a:pt x="1629" y="2220"/>
                  </a:lnTo>
                  <a:lnTo>
                    <a:pt x="1631" y="2217"/>
                  </a:lnTo>
                  <a:lnTo>
                    <a:pt x="1633" y="2213"/>
                  </a:lnTo>
                  <a:lnTo>
                    <a:pt x="1639" y="2209"/>
                  </a:lnTo>
                  <a:lnTo>
                    <a:pt x="1639" y="2209"/>
                  </a:lnTo>
                  <a:lnTo>
                    <a:pt x="1654" y="2195"/>
                  </a:lnTo>
                  <a:lnTo>
                    <a:pt x="1661" y="2187"/>
                  </a:lnTo>
                  <a:lnTo>
                    <a:pt x="1661" y="2184"/>
                  </a:lnTo>
                  <a:lnTo>
                    <a:pt x="1659" y="218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円/楕円 10"/>
            <p:cNvSpPr/>
            <p:nvPr/>
          </p:nvSpPr>
          <p:spPr bwMode="auto">
            <a:xfrm rot="20933484">
              <a:off x="4597664" y="2332012"/>
              <a:ext cx="2800376" cy="1145720"/>
            </a:xfrm>
            <a:prstGeom prst="ellipse">
              <a:avLst/>
            </a:prstGeom>
            <a:noFill/>
            <a:ln w="38100" algn="ctr">
              <a:solidFill>
                <a:srgbClr val="57A7B5">
                  <a:lumMod val="75000"/>
                </a:srgbClr>
              </a:solidFill>
              <a:round/>
              <a:headEnd/>
              <a:tailEnd/>
            </a:ln>
            <a:effectLst/>
          </p:spPr>
          <p:txBody>
            <a:bodyPr lIns="0" tIns="0" rIns="0" bIns="0"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sz="1400" b="1" kern="1200">
                  <a:solidFill>
                    <a:srgbClr val="000000"/>
                  </a:solidFill>
                  <a:latin typeface="Arial" charset="0"/>
                  <a:ea typeface="ＭＳ Ｐゴシック" charset="-128"/>
                  <a:cs typeface="+mn-cs"/>
                  <a:sym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1400" b="1" kern="1200">
                  <a:solidFill>
                    <a:srgbClr val="000000"/>
                  </a:solidFill>
                  <a:latin typeface="Arial" charset="0"/>
                  <a:ea typeface="ＭＳ Ｐゴシック" charset="-128"/>
                  <a:cs typeface="+mn-cs"/>
                  <a:sym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1400" b="1" kern="1200">
                  <a:solidFill>
                    <a:srgbClr val="000000"/>
                  </a:solidFill>
                  <a:latin typeface="Arial" charset="0"/>
                  <a:ea typeface="ＭＳ Ｐゴシック" charset="-128"/>
                  <a:cs typeface="+mn-cs"/>
                  <a:sym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1400" b="1" kern="1200">
                  <a:solidFill>
                    <a:srgbClr val="000000"/>
                  </a:solidFill>
                  <a:latin typeface="Arial" charset="0"/>
                  <a:ea typeface="ＭＳ Ｐゴシック" charset="-128"/>
                  <a:cs typeface="+mn-cs"/>
                  <a:sym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1400" b="1" kern="1200">
                  <a:solidFill>
                    <a:srgbClr val="000000"/>
                  </a:solidFill>
                  <a:latin typeface="Arial" charset="0"/>
                  <a:ea typeface="ＭＳ Ｐゴシック" charset="-128"/>
                  <a:cs typeface="+mn-cs"/>
                  <a:sym typeface="Arial" charset="0"/>
                </a:defRPr>
              </a:lvl5pPr>
              <a:lvl6pPr marL="2286000" algn="l" defTabSz="914400" rtl="0" eaLnBrk="1" latinLnBrk="0" hangingPunct="1">
                <a:defRPr kumimoji="1" sz="1400" b="1" kern="1200">
                  <a:solidFill>
                    <a:srgbClr val="000000"/>
                  </a:solidFill>
                  <a:latin typeface="Arial" charset="0"/>
                  <a:ea typeface="ＭＳ Ｐゴシック" charset="-128"/>
                  <a:cs typeface="+mn-cs"/>
                  <a:sym typeface="Arial" charset="0"/>
                </a:defRPr>
              </a:lvl6pPr>
              <a:lvl7pPr marL="2743200" algn="l" defTabSz="914400" rtl="0" eaLnBrk="1" latinLnBrk="0" hangingPunct="1">
                <a:defRPr kumimoji="1" sz="1400" b="1" kern="1200">
                  <a:solidFill>
                    <a:srgbClr val="000000"/>
                  </a:solidFill>
                  <a:latin typeface="Arial" charset="0"/>
                  <a:ea typeface="ＭＳ Ｐゴシック" charset="-128"/>
                  <a:cs typeface="+mn-cs"/>
                  <a:sym typeface="Arial" charset="0"/>
                </a:defRPr>
              </a:lvl7pPr>
              <a:lvl8pPr marL="3200400" algn="l" defTabSz="914400" rtl="0" eaLnBrk="1" latinLnBrk="0" hangingPunct="1">
                <a:defRPr kumimoji="1" sz="1400" b="1" kern="1200">
                  <a:solidFill>
                    <a:srgbClr val="000000"/>
                  </a:solidFill>
                  <a:latin typeface="Arial" charset="0"/>
                  <a:ea typeface="ＭＳ Ｐゴシック" charset="-128"/>
                  <a:cs typeface="+mn-cs"/>
                  <a:sym typeface="Arial" charset="0"/>
                </a:defRPr>
              </a:lvl8pPr>
              <a:lvl9pPr marL="3657600" algn="l" defTabSz="914400" rtl="0" eaLnBrk="1" latinLnBrk="0" hangingPunct="1">
                <a:defRPr kumimoji="1" sz="1400" b="1" kern="1200">
                  <a:solidFill>
                    <a:srgbClr val="000000"/>
                  </a:solidFill>
                  <a:latin typeface="Arial" charset="0"/>
                  <a:ea typeface="ＭＳ Ｐゴシック" charset="-128"/>
                  <a:cs typeface="+mn-cs"/>
                  <a:sym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sym typeface="Arial" charset="0"/>
              </a:endParaRPr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4400446" y="2146285"/>
              <a:ext cx="3147223" cy="1541257"/>
              <a:chOff x="5120137" y="4304777"/>
              <a:chExt cx="3147223" cy="1541257"/>
            </a:xfrm>
          </p:grpSpPr>
          <p:grpSp>
            <p:nvGrpSpPr>
              <p:cNvPr id="13" name="グループ化 12"/>
              <p:cNvGrpSpPr/>
              <p:nvPr/>
            </p:nvGrpSpPr>
            <p:grpSpPr>
              <a:xfrm>
                <a:off x="5330811" y="4828377"/>
                <a:ext cx="441147" cy="287620"/>
                <a:chOff x="2474682" y="2779776"/>
                <a:chExt cx="822808" cy="536456"/>
              </a:xfrm>
            </p:grpSpPr>
            <p:sp>
              <p:nvSpPr>
                <p:cNvPr id="68" name="円/楕円 67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69" name="テキスト ボックス 949"/>
                <p:cNvSpPr txBox="1"/>
                <p:nvPr/>
              </p:nvSpPr>
              <p:spPr>
                <a:xfrm>
                  <a:off x="2474682" y="2856991"/>
                  <a:ext cx="822808" cy="4592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500" b="0" i="0" u="none" strike="noStrike" kern="1200" normalizeH="0" baseline="0" noProof="0" dirty="0" smtClean="0">
                      <a:ln w="0"/>
                      <a:solidFill>
                        <a:schemeClr val="bg1"/>
                      </a:solidFill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国際医療</a:t>
                  </a:r>
                  <a:endParaRPr kumimoji="1" lang="en-US" altLang="ja-JP" sz="500" b="0" i="0" u="none" strike="noStrike" kern="1200" normalizeH="0" baseline="0" noProof="0" dirty="0" smtClean="0">
                    <a:ln w="0"/>
                    <a:solidFill>
                      <a:schemeClr val="bg1"/>
                    </a:solidFill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500" b="0" i="0" u="none" strike="noStrike" kern="1200" normalizeH="0" baseline="0" noProof="0" dirty="0" smtClean="0">
                      <a:ln w="0"/>
                      <a:solidFill>
                        <a:schemeClr val="bg1"/>
                      </a:solidFill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協力</a:t>
                  </a:r>
                  <a:endParaRPr kumimoji="1" lang="ja-JP" altLang="en-US" sz="500" b="0" i="0" u="none" strike="noStrike" kern="1200" normalizeH="0" baseline="0" noProof="0" dirty="0">
                    <a:ln w="0"/>
                    <a:solidFill>
                      <a:schemeClr val="bg1"/>
                    </a:solidFill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14" name="グループ化 13"/>
              <p:cNvGrpSpPr/>
              <p:nvPr/>
            </p:nvGrpSpPr>
            <p:grpSpPr>
              <a:xfrm>
                <a:off x="5120137" y="5106188"/>
                <a:ext cx="492809" cy="341514"/>
                <a:chOff x="2417022" y="2779776"/>
                <a:chExt cx="919165" cy="636976"/>
              </a:xfrm>
            </p:grpSpPr>
            <p:sp>
              <p:nvSpPr>
                <p:cNvPr id="66" name="円/楕円 65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67" name="テキスト ボックス 953"/>
                <p:cNvSpPr txBox="1"/>
                <p:nvPr/>
              </p:nvSpPr>
              <p:spPr>
                <a:xfrm>
                  <a:off x="2417022" y="2803975"/>
                  <a:ext cx="919165" cy="612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国際的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感染症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15" name="グループ化 14"/>
              <p:cNvGrpSpPr/>
              <p:nvPr/>
            </p:nvGrpSpPr>
            <p:grpSpPr>
              <a:xfrm>
                <a:off x="5369201" y="5416682"/>
                <a:ext cx="310288" cy="281079"/>
                <a:chOff x="2595054" y="2779776"/>
                <a:chExt cx="578736" cy="524256"/>
              </a:xfrm>
            </p:grpSpPr>
            <p:sp>
              <p:nvSpPr>
                <p:cNvPr id="64" name="円/楕円 63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65" name="テキスト ボックス 956"/>
                <p:cNvSpPr txBox="1"/>
                <p:nvPr/>
              </p:nvSpPr>
              <p:spPr>
                <a:xfrm>
                  <a:off x="2595054" y="2877073"/>
                  <a:ext cx="578736" cy="4085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肝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16" name="グループ化 15"/>
              <p:cNvGrpSpPr/>
              <p:nvPr/>
            </p:nvGrpSpPr>
            <p:grpSpPr>
              <a:xfrm>
                <a:off x="5598749" y="5506641"/>
                <a:ext cx="492809" cy="328539"/>
                <a:chOff x="2425789" y="2776876"/>
                <a:chExt cx="919165" cy="612777"/>
              </a:xfrm>
            </p:grpSpPr>
            <p:sp>
              <p:nvSpPr>
                <p:cNvPr id="62" name="円/楕円 61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63" name="テキスト ボックス 959"/>
                <p:cNvSpPr txBox="1"/>
                <p:nvPr/>
              </p:nvSpPr>
              <p:spPr>
                <a:xfrm>
                  <a:off x="2425789" y="2776876"/>
                  <a:ext cx="919165" cy="612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血液・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造血器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17" name="グループ化 16"/>
              <p:cNvGrpSpPr/>
              <p:nvPr/>
            </p:nvGrpSpPr>
            <p:grpSpPr>
              <a:xfrm>
                <a:off x="5639093" y="4642080"/>
                <a:ext cx="401549" cy="331015"/>
                <a:chOff x="2507132" y="2779776"/>
                <a:chExt cx="748951" cy="617394"/>
              </a:xfrm>
            </p:grpSpPr>
            <p:sp>
              <p:nvSpPr>
                <p:cNvPr id="60" name="円/楕円 59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61" name="テキスト ボックス 962"/>
                <p:cNvSpPr txBox="1"/>
                <p:nvPr/>
              </p:nvSpPr>
              <p:spPr>
                <a:xfrm>
                  <a:off x="2507132" y="2784393"/>
                  <a:ext cx="748951" cy="612777"/>
                </a:xfrm>
                <a:prstGeom prst="rect">
                  <a:avLst/>
                </a:prstGeom>
                <a:noFill/>
                <a:effectLst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災害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医療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18" name="グループ化 17"/>
              <p:cNvGrpSpPr/>
              <p:nvPr/>
            </p:nvGrpSpPr>
            <p:grpSpPr>
              <a:xfrm>
                <a:off x="5950157" y="4508179"/>
                <a:ext cx="401549" cy="328539"/>
                <a:chOff x="2502100" y="2773869"/>
                <a:chExt cx="748951" cy="612777"/>
              </a:xfrm>
            </p:grpSpPr>
            <p:sp>
              <p:nvSpPr>
                <p:cNvPr id="58" name="円/楕円 57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59" name="テキスト ボックス 965"/>
                <p:cNvSpPr txBox="1"/>
                <p:nvPr/>
              </p:nvSpPr>
              <p:spPr>
                <a:xfrm>
                  <a:off x="2502100" y="2773869"/>
                  <a:ext cx="748951" cy="612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長寿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医療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19" name="グループ化 18"/>
              <p:cNvGrpSpPr/>
              <p:nvPr/>
            </p:nvGrpSpPr>
            <p:grpSpPr>
              <a:xfrm>
                <a:off x="6944132" y="4304777"/>
                <a:ext cx="401549" cy="328539"/>
                <a:chOff x="2508930" y="2778542"/>
                <a:chExt cx="748952" cy="612777"/>
              </a:xfrm>
            </p:grpSpPr>
            <p:sp>
              <p:nvSpPr>
                <p:cNvPr id="56" name="円/楕円 55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57" name="テキスト ボックス 968"/>
                <p:cNvSpPr txBox="1"/>
                <p:nvPr/>
              </p:nvSpPr>
              <p:spPr>
                <a:xfrm>
                  <a:off x="2508930" y="2778542"/>
                  <a:ext cx="748952" cy="612777"/>
                </a:xfrm>
                <a:prstGeom prst="rect">
                  <a:avLst/>
                </a:prstGeom>
                <a:noFill/>
                <a:effectLst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循環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医療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0" name="グループ化 19"/>
              <p:cNvGrpSpPr/>
              <p:nvPr/>
            </p:nvGrpSpPr>
            <p:grpSpPr>
              <a:xfrm>
                <a:off x="7599006" y="4380613"/>
                <a:ext cx="401549" cy="334525"/>
                <a:chOff x="2517272" y="2779776"/>
                <a:chExt cx="748950" cy="623941"/>
              </a:xfrm>
            </p:grpSpPr>
            <p:sp>
              <p:nvSpPr>
                <p:cNvPr id="54" name="円/楕円 53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55" name="テキスト ボックス 971"/>
                <p:cNvSpPr txBox="1"/>
                <p:nvPr/>
              </p:nvSpPr>
              <p:spPr>
                <a:xfrm>
                  <a:off x="2517272" y="2790940"/>
                  <a:ext cx="748950" cy="612777"/>
                </a:xfrm>
                <a:prstGeom prst="rect">
                  <a:avLst/>
                </a:prstGeom>
                <a:noFill/>
                <a:effectLst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成育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医療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1" name="グループ化 20"/>
              <p:cNvGrpSpPr/>
              <p:nvPr/>
            </p:nvGrpSpPr>
            <p:grpSpPr>
              <a:xfrm>
                <a:off x="7865811" y="4586517"/>
                <a:ext cx="401549" cy="330104"/>
                <a:chOff x="2508932" y="2779776"/>
                <a:chExt cx="748953" cy="615695"/>
              </a:xfrm>
            </p:grpSpPr>
            <p:sp>
              <p:nvSpPr>
                <p:cNvPr id="52" name="円/楕円 51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53" name="テキスト ボックス 974"/>
                <p:cNvSpPr txBox="1"/>
                <p:nvPr/>
              </p:nvSpPr>
              <p:spPr>
                <a:xfrm>
                  <a:off x="2508932" y="2782694"/>
                  <a:ext cx="748953" cy="612777"/>
                </a:xfrm>
                <a:prstGeom prst="rect">
                  <a:avLst/>
                </a:prstGeom>
                <a:noFill/>
                <a:effectLst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精神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疾患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2" name="グループ化 21"/>
              <p:cNvGrpSpPr/>
              <p:nvPr/>
            </p:nvGrpSpPr>
            <p:grpSpPr>
              <a:xfrm>
                <a:off x="6575360" y="5478781"/>
                <a:ext cx="401549" cy="328539"/>
                <a:chOff x="2497770" y="2779776"/>
                <a:chExt cx="748951" cy="612777"/>
              </a:xfrm>
            </p:grpSpPr>
            <p:sp>
              <p:nvSpPr>
                <p:cNvPr id="50" name="円/楕円 49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51" name="テキスト ボックス 977"/>
                <p:cNvSpPr txBox="1"/>
                <p:nvPr/>
              </p:nvSpPr>
              <p:spPr>
                <a:xfrm>
                  <a:off x="2497770" y="2779776"/>
                  <a:ext cx="748951" cy="612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免疫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異常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3" name="グループ化 22"/>
              <p:cNvGrpSpPr/>
              <p:nvPr/>
            </p:nvGrpSpPr>
            <p:grpSpPr>
              <a:xfrm>
                <a:off x="6225916" y="5547417"/>
                <a:ext cx="523228" cy="298617"/>
                <a:chOff x="2407213" y="2779776"/>
                <a:chExt cx="975902" cy="556968"/>
              </a:xfrm>
            </p:grpSpPr>
            <p:sp>
              <p:nvSpPr>
                <p:cNvPr id="48" name="円/楕円 47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49" name="テキスト ボックス 980"/>
                <p:cNvSpPr txBox="1"/>
                <p:nvPr/>
              </p:nvSpPr>
              <p:spPr>
                <a:xfrm>
                  <a:off x="2407213" y="2792054"/>
                  <a:ext cx="975902" cy="54469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5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内分泌・</a:t>
                  </a:r>
                  <a:endParaRPr kumimoji="1" lang="en-US" altLang="ja-JP" sz="5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5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代謝性</a:t>
                  </a:r>
                  <a:endParaRPr kumimoji="1" lang="ja-JP" altLang="en-US" sz="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4" name="グループ化 23"/>
              <p:cNvGrpSpPr/>
              <p:nvPr/>
            </p:nvGrpSpPr>
            <p:grpSpPr>
              <a:xfrm>
                <a:off x="7220289" y="5257041"/>
                <a:ext cx="492809" cy="328539"/>
                <a:chOff x="2439170" y="2731956"/>
                <a:chExt cx="919165" cy="612777"/>
              </a:xfrm>
            </p:grpSpPr>
            <p:sp>
              <p:nvSpPr>
                <p:cNvPr id="46" name="円/楕円 45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47" name="テキスト ボックス 983"/>
                <p:cNvSpPr txBox="1"/>
                <p:nvPr/>
              </p:nvSpPr>
              <p:spPr>
                <a:xfrm>
                  <a:off x="2439170" y="2731956"/>
                  <a:ext cx="919165" cy="612777"/>
                </a:xfrm>
                <a:prstGeom prst="rect">
                  <a:avLst/>
                </a:prstGeom>
                <a:noFill/>
                <a:effectLst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骨・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運動器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5" name="グループ化 24"/>
              <p:cNvGrpSpPr/>
              <p:nvPr/>
            </p:nvGrpSpPr>
            <p:grpSpPr>
              <a:xfrm>
                <a:off x="6223922" y="4413295"/>
                <a:ext cx="492809" cy="281079"/>
                <a:chOff x="2415307" y="2779776"/>
                <a:chExt cx="919165" cy="524256"/>
              </a:xfrm>
            </p:grpSpPr>
            <p:sp>
              <p:nvSpPr>
                <p:cNvPr id="44" name="円/楕円 43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/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45" name="テキスト ボックス 986"/>
                <p:cNvSpPr txBox="1"/>
                <p:nvPr/>
              </p:nvSpPr>
              <p:spPr>
                <a:xfrm>
                  <a:off x="2415307" y="2868213"/>
                  <a:ext cx="919165" cy="4085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エイズ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6" name="グループ化 25"/>
              <p:cNvGrpSpPr/>
              <p:nvPr/>
            </p:nvGrpSpPr>
            <p:grpSpPr>
              <a:xfrm>
                <a:off x="6610760" y="4344659"/>
                <a:ext cx="401549" cy="281079"/>
                <a:chOff x="2508931" y="2779776"/>
                <a:chExt cx="748951" cy="524256"/>
              </a:xfrm>
            </p:grpSpPr>
            <p:sp>
              <p:nvSpPr>
                <p:cNvPr id="42" name="円/楕円 41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/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43" name="テキスト ボックス 989"/>
                <p:cNvSpPr txBox="1"/>
                <p:nvPr/>
              </p:nvSpPr>
              <p:spPr>
                <a:xfrm>
                  <a:off x="2508931" y="2866623"/>
                  <a:ext cx="748951" cy="4085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がん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7" name="グループ化 26"/>
              <p:cNvGrpSpPr/>
              <p:nvPr/>
            </p:nvGrpSpPr>
            <p:grpSpPr>
              <a:xfrm>
                <a:off x="7325729" y="4315244"/>
                <a:ext cx="310288" cy="281079"/>
                <a:chOff x="2592780" y="2779776"/>
                <a:chExt cx="578736" cy="524256"/>
              </a:xfrm>
            </p:grpSpPr>
            <p:sp>
              <p:nvSpPr>
                <p:cNvPr id="40" name="円/楕円 39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/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41" name="テキスト ボックス 992"/>
                <p:cNvSpPr txBox="1"/>
                <p:nvPr/>
              </p:nvSpPr>
              <p:spPr>
                <a:xfrm>
                  <a:off x="2592780" y="2862384"/>
                  <a:ext cx="578736" cy="4085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腎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8" name="グループ化 27"/>
              <p:cNvGrpSpPr/>
              <p:nvPr/>
            </p:nvGrpSpPr>
            <p:grpSpPr>
              <a:xfrm>
                <a:off x="6880509" y="5403608"/>
                <a:ext cx="492809" cy="281079"/>
                <a:chOff x="2414648" y="2779776"/>
                <a:chExt cx="919165" cy="524256"/>
              </a:xfrm>
            </p:grpSpPr>
            <p:sp>
              <p:nvSpPr>
                <p:cNvPr id="38" name="円/楕円 37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39" name="テキスト ボックス 995"/>
                <p:cNvSpPr txBox="1"/>
                <p:nvPr/>
              </p:nvSpPr>
              <p:spPr>
                <a:xfrm>
                  <a:off x="2414648" y="2862015"/>
                  <a:ext cx="919165" cy="408518"/>
                </a:xfrm>
                <a:prstGeom prst="rect">
                  <a:avLst/>
                </a:prstGeom>
                <a:noFill/>
                <a:effectLst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呼吸器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29" name="グループ化 28"/>
              <p:cNvGrpSpPr/>
              <p:nvPr/>
            </p:nvGrpSpPr>
            <p:grpSpPr>
              <a:xfrm>
                <a:off x="5904528" y="5557221"/>
                <a:ext cx="492809" cy="281125"/>
                <a:chOff x="2404802" y="2779776"/>
                <a:chExt cx="919165" cy="524342"/>
              </a:xfrm>
            </p:grpSpPr>
            <p:sp>
              <p:nvSpPr>
                <p:cNvPr id="36" name="円/楕円 35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37" name="テキスト ボックス 998"/>
                <p:cNvSpPr txBox="1"/>
                <p:nvPr/>
              </p:nvSpPr>
              <p:spPr>
                <a:xfrm>
                  <a:off x="2404802" y="2895600"/>
                  <a:ext cx="919165" cy="4085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感覚器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30" name="グループ化 29"/>
              <p:cNvGrpSpPr/>
              <p:nvPr/>
            </p:nvGrpSpPr>
            <p:grpSpPr>
              <a:xfrm>
                <a:off x="7740339" y="4887206"/>
                <a:ext cx="492808" cy="343880"/>
                <a:chOff x="2445592" y="2779776"/>
                <a:chExt cx="919164" cy="641389"/>
              </a:xfrm>
            </p:grpSpPr>
            <p:sp>
              <p:nvSpPr>
                <p:cNvPr id="34" name="円/楕円 33"/>
                <p:cNvSpPr/>
                <p:nvPr/>
              </p:nvSpPr>
              <p:spPr bwMode="auto">
                <a:xfrm>
                  <a:off x="2621280" y="2779776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35" name="テキスト ボックス 1001"/>
                <p:cNvSpPr txBox="1"/>
                <p:nvPr/>
              </p:nvSpPr>
              <p:spPr>
                <a:xfrm>
                  <a:off x="2445592" y="2808387"/>
                  <a:ext cx="919164" cy="612778"/>
                </a:xfrm>
                <a:prstGeom prst="rect">
                  <a:avLst/>
                </a:prstGeom>
                <a:noFill/>
                <a:effectLst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神経・</a:t>
                  </a:r>
                  <a:endParaRPr kumimoji="1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6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筋</a:t>
                  </a:r>
                  <a:endParaRPr kumimoji="1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  <p:grpSp>
            <p:nvGrpSpPr>
              <p:cNvPr id="31" name="グループ化 30"/>
              <p:cNvGrpSpPr/>
              <p:nvPr/>
            </p:nvGrpSpPr>
            <p:grpSpPr>
              <a:xfrm>
                <a:off x="7529036" y="5102678"/>
                <a:ext cx="441146" cy="281079"/>
                <a:chOff x="2453809" y="2742749"/>
                <a:chExt cx="822806" cy="524256"/>
              </a:xfrm>
            </p:grpSpPr>
            <p:sp>
              <p:nvSpPr>
                <p:cNvPr id="32" name="円/楕円 31"/>
                <p:cNvSpPr/>
                <p:nvPr/>
              </p:nvSpPr>
              <p:spPr bwMode="auto">
                <a:xfrm>
                  <a:off x="2616049" y="2742749"/>
                  <a:ext cx="524256" cy="524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B81D2">
                        <a:lumMod val="40000"/>
                        <a:lumOff val="60000"/>
                      </a:srgbClr>
                    </a:gs>
                    <a:gs pos="50000">
                      <a:srgbClr val="8B81D2">
                        <a:lumMod val="75000"/>
                      </a:srgbClr>
                    </a:gs>
                    <a:gs pos="100000">
                      <a:srgbClr val="8B81D2">
                        <a:lumMod val="50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 w="25400" algn="ctr">
                  <a:noFill/>
                  <a:round/>
                  <a:headEnd/>
                  <a:tailEnd/>
                </a:ln>
                <a:effectLst/>
              </p:spPr>
              <p:txBody>
                <a:bodyPr lIns="0" tIns="0" rIns="0" bIns="0"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sym typeface="Arial" charset="0"/>
                  </a:endParaRPr>
                </a:p>
              </p:txBody>
            </p:sp>
            <p:sp>
              <p:nvSpPr>
                <p:cNvPr id="33" name="テキスト ボックス 1007"/>
                <p:cNvSpPr txBox="1"/>
                <p:nvPr/>
              </p:nvSpPr>
              <p:spPr>
                <a:xfrm>
                  <a:off x="2453809" y="2796943"/>
                  <a:ext cx="822806" cy="4592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5pPr>
                  <a:lvl6pPr marL="22860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6pPr>
                  <a:lvl7pPr marL="27432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7pPr>
                  <a:lvl8pPr marL="32004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8pPr>
                  <a:lvl9pPr marL="3657600" algn="l" defTabSz="914400" rtl="0" eaLnBrk="1" latinLnBrk="0" hangingPunct="1">
                    <a:defRPr kumimoji="1" sz="1400" b="1" kern="1200">
                      <a:solidFill>
                        <a:srgbClr val="000000"/>
                      </a:solidFill>
                      <a:latin typeface="Arial" charset="0"/>
                      <a:ea typeface="ＭＳ Ｐゴシック" charset="-128"/>
                      <a:cs typeface="+mn-cs"/>
                      <a:sym typeface="Arial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5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重症</a:t>
                  </a:r>
                  <a:endParaRPr kumimoji="1" lang="en-US" altLang="ja-JP" sz="5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5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メイリオ" pitchFamily="50" charset="-128"/>
                      <a:ea typeface="メイリオ" pitchFamily="50" charset="-128"/>
                      <a:sym typeface="Arial" charset="0"/>
                    </a:rPr>
                    <a:t>心身障害</a:t>
                  </a:r>
                  <a:endParaRPr kumimoji="1" lang="ja-JP" altLang="en-US" sz="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メイリオ" pitchFamily="50" charset="-128"/>
                    <a:ea typeface="メイリオ" pitchFamily="50" charset="-128"/>
                    <a:sym typeface="Arial" charset="0"/>
                  </a:endParaRPr>
                </a:p>
              </p:txBody>
            </p:sp>
          </p:grpSp>
        </p:grpSp>
      </p:grp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143</a:t>
            </a:r>
            <a:r>
              <a:rPr kumimoji="1" lang="ja-JP" altLang="en-US" dirty="0" smtClean="0"/>
              <a:t>病院</a:t>
            </a:r>
            <a:endParaRPr kumimoji="1" lang="en-US" altLang="ja-JP" dirty="0" smtClean="0"/>
          </a:p>
          <a:p>
            <a:r>
              <a:rPr kumimoji="1" lang="en-US" altLang="ja-JP" dirty="0" smtClean="0"/>
              <a:t>21</a:t>
            </a:r>
            <a:r>
              <a:rPr kumimoji="1" lang="ja-JP" altLang="en-US" dirty="0" smtClean="0"/>
              <a:t>疾患グループ</a:t>
            </a:r>
            <a:endParaRPr kumimoji="1" lang="en-US" altLang="ja-JP" dirty="0" smtClean="0"/>
          </a:p>
          <a:p>
            <a:r>
              <a:rPr lang="ja-JP" altLang="en-US" dirty="0" smtClean="0"/>
              <a:t>セーフティー</a:t>
            </a:r>
            <a:r>
              <a:rPr lang="ja-JP" altLang="en-US" dirty="0"/>
              <a:t>ネット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759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975" cy="774700"/>
          </a:xfrm>
        </p:spPr>
        <p:txBody>
          <a:bodyPr/>
          <a:lstStyle/>
          <a:p>
            <a:r>
              <a:rPr kumimoji="1" lang="ja-JP" altLang="en-US" dirty="0" smtClean="0"/>
              <a:t>希少難治性てんかんレジストリー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0725"/>
          </a:xfrm>
        </p:spPr>
        <p:txBody>
          <a:bodyPr/>
          <a:lstStyle/>
          <a:p>
            <a:r>
              <a:rPr kumimoji="1" lang="ja-JP" altLang="en-US" sz="2400" dirty="0" smtClean="0"/>
              <a:t>乳幼児・小児期にてんかん性脳症を来たし、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重度の発達障害に至るため、適切な診療体制の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普及と有効な治療法の開発、および予防が急務</a:t>
            </a:r>
            <a:endParaRPr kumimoji="1"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 smtClean="0"/>
              <a:t>患者数</a:t>
            </a:r>
            <a:r>
              <a:rPr lang="ja-JP" altLang="en-US" sz="2400" dirty="0"/>
              <a:t>：</a:t>
            </a:r>
            <a:r>
              <a:rPr lang="en-US" altLang="ja-JP" sz="2400" dirty="0"/>
              <a:t>10</a:t>
            </a:r>
            <a:r>
              <a:rPr lang="ja-JP" altLang="en-US" sz="2400" dirty="0"/>
              <a:t>万人あたり</a:t>
            </a:r>
            <a:r>
              <a:rPr lang="en-US" altLang="ja-JP" sz="2400" dirty="0"/>
              <a:t>4</a:t>
            </a:r>
            <a:r>
              <a:rPr lang="ja-JP" altLang="en-US" sz="2400" dirty="0"/>
              <a:t>人</a:t>
            </a:r>
            <a:r>
              <a:rPr lang="ja-JP" altLang="en-US" sz="2400" dirty="0" smtClean="0"/>
              <a:t>程度</a:t>
            </a:r>
            <a:endParaRPr lang="en-US" altLang="ja-JP" sz="2400" dirty="0" smtClean="0"/>
          </a:p>
          <a:p>
            <a:r>
              <a:rPr lang="ja-JP" altLang="en-US" sz="2400" dirty="0" smtClean="0"/>
              <a:t>２</a:t>
            </a:r>
            <a:r>
              <a:rPr lang="en-US" altLang="ja-JP" sz="2400" dirty="0" smtClean="0"/>
              <a:t>7</a:t>
            </a:r>
            <a:r>
              <a:rPr lang="ja-JP" altLang="en-US" sz="2400" dirty="0" smtClean="0"/>
              <a:t>の疾患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1600" dirty="0" smtClean="0"/>
              <a:t>　　　</a:t>
            </a:r>
            <a:r>
              <a:rPr lang="en-US" altLang="ja-JP" sz="1600" dirty="0" smtClean="0"/>
              <a:t>1</a:t>
            </a:r>
            <a:r>
              <a:rPr lang="en-US" altLang="ja-JP" sz="1600" dirty="0"/>
              <a:t>.</a:t>
            </a:r>
            <a:r>
              <a:rPr lang="ja-JP" altLang="en-US" sz="1600" dirty="0"/>
              <a:t>新生児期に発病する</a:t>
            </a:r>
            <a:r>
              <a:rPr lang="ja-JP" altLang="en-US" sz="1600" dirty="0" smtClean="0"/>
              <a:t>てんかん　　２</a:t>
            </a:r>
            <a:r>
              <a:rPr lang="en-US" altLang="ja-JP" sz="1600" dirty="0"/>
              <a:t>.</a:t>
            </a:r>
            <a:r>
              <a:rPr lang="ja-JP" altLang="en-US" sz="1600" dirty="0"/>
              <a:t>大田原</a:t>
            </a:r>
            <a:r>
              <a:rPr lang="ja-JP" altLang="en-US" sz="1600" dirty="0" smtClean="0"/>
              <a:t>症候群　　</a:t>
            </a:r>
            <a:r>
              <a:rPr lang="en-US" altLang="ja-JP" sz="1600" dirty="0" smtClean="0"/>
              <a:t>3</a:t>
            </a:r>
            <a:r>
              <a:rPr lang="en-US" altLang="ja-JP" sz="1600" dirty="0"/>
              <a:t>.</a:t>
            </a:r>
            <a:r>
              <a:rPr lang="ja-JP" altLang="en-US" sz="1600" dirty="0"/>
              <a:t>早期ミオクロニー</a:t>
            </a:r>
            <a:r>
              <a:rPr lang="ja-JP" altLang="en-US" sz="1600" dirty="0" smtClean="0"/>
              <a:t>脳症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ja-JP" altLang="en-US" sz="1600" dirty="0" smtClean="0"/>
              <a:t>　　　</a:t>
            </a:r>
            <a:r>
              <a:rPr lang="en-US" altLang="ja-JP" sz="1600" dirty="0" smtClean="0"/>
              <a:t>4.West </a:t>
            </a:r>
            <a:r>
              <a:rPr lang="ja-JP" altLang="en-US" sz="1600" dirty="0" smtClean="0"/>
              <a:t>症候群　　</a:t>
            </a:r>
            <a:r>
              <a:rPr lang="en-US" altLang="ja-JP" sz="1600" dirty="0" smtClean="0"/>
              <a:t>5.Doose </a:t>
            </a:r>
            <a:r>
              <a:rPr lang="ja-JP" altLang="en-US" sz="1600" dirty="0" smtClean="0"/>
              <a:t>症候群　　</a:t>
            </a:r>
            <a:r>
              <a:rPr lang="en-US" altLang="ja-JP" sz="1600" dirty="0" smtClean="0"/>
              <a:t>…</a:t>
            </a:r>
            <a:r>
              <a:rPr lang="ja-JP" altLang="en-US" sz="1600" dirty="0" smtClean="0"/>
              <a:t>　　</a:t>
            </a:r>
            <a:r>
              <a:rPr lang="en-US" altLang="ja-JP" sz="1600" dirty="0" smtClean="0"/>
              <a:t>27.Rett </a:t>
            </a:r>
            <a:r>
              <a:rPr lang="ja-JP" altLang="en-US" sz="1600" dirty="0" smtClean="0"/>
              <a:t>症候群</a:t>
            </a:r>
            <a:endParaRPr kumimoji="1" lang="en-US" altLang="ja-JP" sz="2400" dirty="0" smtClean="0"/>
          </a:p>
          <a:p>
            <a:pPr>
              <a:lnSpc>
                <a:spcPct val="150000"/>
              </a:lnSpc>
            </a:pPr>
            <a:r>
              <a:rPr kumimoji="1" lang="ja-JP" altLang="en-US" sz="2400" dirty="0" smtClean="0"/>
              <a:t>データベース構築中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↓</a:t>
            </a:r>
            <a:endParaRPr lang="en-US" altLang="ja-JP" sz="2400" dirty="0" smtClean="0"/>
          </a:p>
          <a:p>
            <a:r>
              <a:rPr lang="ja-JP" altLang="en-US" sz="2400" dirty="0" smtClean="0"/>
              <a:t>将来的に、医療水準の向上、患者</a:t>
            </a:r>
            <a:r>
              <a:rPr lang="en-US" altLang="ja-JP" sz="2400" dirty="0" smtClean="0"/>
              <a:t>QOL</a:t>
            </a:r>
            <a:r>
              <a:rPr lang="ja-JP" altLang="en-US" sz="2400" dirty="0" smtClean="0"/>
              <a:t>向上、政策提言に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活用しうる知見、治療法開発への展開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sp>
        <p:nvSpPr>
          <p:cNvPr id="5" name="正方形/長方形 4"/>
          <p:cNvSpPr/>
          <p:nvPr/>
        </p:nvSpPr>
        <p:spPr>
          <a:xfrm>
            <a:off x="107504" y="6474822"/>
            <a:ext cx="45365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(</a:t>
            </a:r>
            <a:r>
              <a:rPr lang="ja-JP" altLang="en-US" sz="1400" dirty="0" smtClean="0"/>
              <a:t>稀少</a:t>
            </a:r>
            <a:r>
              <a:rPr lang="ja-JP" altLang="en-US" sz="1400" dirty="0"/>
              <a:t>難治性てんかんに関する調査</a:t>
            </a:r>
            <a:r>
              <a:rPr lang="ja-JP" altLang="en-US" sz="1400" dirty="0" smtClean="0"/>
              <a:t>研究 研究班</a:t>
            </a:r>
            <a:r>
              <a:rPr lang="en-US" altLang="ja-JP" sz="1400" dirty="0" smtClean="0"/>
              <a:t>)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7284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疾患のモデル化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4530725"/>
          </a:xfrm>
        </p:spPr>
        <p:txBody>
          <a:bodyPr/>
          <a:lstStyle/>
          <a:p>
            <a:r>
              <a:rPr kumimoji="1" lang="ja-JP" altLang="en-US" dirty="0" smtClean="0"/>
              <a:t>蓄積される情報を用いて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予後、有害事象を予測するモデルの構築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予後因子の探索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↓</a:t>
            </a:r>
            <a:endParaRPr kumimoji="1"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　リスク層別化、個別化医療</a:t>
            </a:r>
            <a:endParaRPr kumimoji="1" lang="en-US" altLang="ja-JP" dirty="0" smtClean="0"/>
          </a:p>
          <a:p>
            <a:r>
              <a:rPr lang="ja-JP" altLang="en-US" dirty="0" smtClean="0"/>
              <a:t>現在、小児白血病リンパ腫において</a:t>
            </a:r>
            <a:r>
              <a:rPr lang="ja-JP" altLang="en-US" dirty="0"/>
              <a:t>、</a:t>
            </a:r>
            <a:r>
              <a:rPr lang="ja-JP" altLang="en-US" dirty="0" smtClean="0"/>
              <a:t>短期予後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（マーカー</a:t>
            </a:r>
            <a:r>
              <a:rPr lang="ja-JP" altLang="en-US" dirty="0"/>
              <a:t>等</a:t>
            </a:r>
            <a:r>
              <a:rPr lang="ja-JP" altLang="en-US" dirty="0" smtClean="0"/>
              <a:t>）から長期予後を予測する方法検討中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事前</a:t>
            </a:r>
            <a:r>
              <a:rPr lang="ja-JP" altLang="en-US" dirty="0"/>
              <a:t>分布への情報提供</a:t>
            </a:r>
            <a:endParaRPr lang="en-US" altLang="ja-JP" dirty="0"/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933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/>
              <a:t>短期予後から長期予後の予測の例</a:t>
            </a:r>
            <a:endParaRPr lang="en-US" altLang="ja-JP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4530725"/>
          </a:xfrm>
        </p:spPr>
        <p:txBody>
          <a:bodyPr/>
          <a:lstStyle/>
          <a:p>
            <a:r>
              <a:rPr lang="ja-JP" altLang="en-US" dirty="0" smtClean="0"/>
              <a:t>慢性骨髄性白血病（</a:t>
            </a:r>
            <a:r>
              <a:rPr kumimoji="1" lang="en-US" altLang="ja-JP" dirty="0" smtClean="0"/>
              <a:t>CML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短期反応：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6</a:t>
            </a:r>
            <a:r>
              <a:rPr lang="ja-JP" altLang="en-US" dirty="0" smtClean="0"/>
              <a:t>か月または</a:t>
            </a:r>
            <a:r>
              <a:rPr lang="en-US" altLang="ja-JP" dirty="0" smtClean="0"/>
              <a:t>12</a:t>
            </a:r>
            <a:r>
              <a:rPr lang="ja-JP" altLang="en-US" dirty="0" smtClean="0"/>
              <a:t>か月の白血病細胞の減少の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分子</a:t>
            </a:r>
            <a:r>
              <a:rPr lang="zh-TW" altLang="en-US" dirty="0"/>
              <a:t>細胞</a:t>
            </a:r>
            <a:r>
              <a:rPr lang="zh-TW" altLang="en-US" dirty="0" smtClean="0"/>
              <a:t>遺伝学的</a:t>
            </a:r>
            <a:r>
              <a:rPr lang="ja-JP" altLang="en-US" dirty="0" smtClean="0"/>
              <a:t>効果、</a:t>
            </a:r>
            <a:r>
              <a:rPr lang="zh-TW" altLang="en-US" dirty="0" smtClean="0"/>
              <a:t>分子遺伝学的</a:t>
            </a:r>
            <a:r>
              <a:rPr lang="ja-JP" altLang="en-US" dirty="0" smtClean="0"/>
              <a:t>効果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kumimoji="1" lang="ja-JP" altLang="en-US" dirty="0" smtClean="0"/>
              <a:t>長期予後：ステージの進行、</a:t>
            </a:r>
            <a:r>
              <a:rPr kumimoji="1" lang="en-US" altLang="ja-JP" dirty="0" smtClean="0"/>
              <a:t>OS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dirty="0"/>
              <a:t>解析</a:t>
            </a:r>
            <a:r>
              <a:rPr lang="ja-JP" altLang="en-US" dirty="0" smtClean="0"/>
              <a:t>方法</a:t>
            </a:r>
            <a:endParaRPr lang="en-US" altLang="ja-JP" dirty="0" smtClean="0"/>
          </a:p>
          <a:p>
            <a:pPr lvl="2">
              <a:buFont typeface="Wingdings" pitchFamily="2" charset="2"/>
              <a:buChar char="Ø"/>
            </a:pPr>
            <a:r>
              <a:rPr kumimoji="1" lang="en-US" altLang="ja-JP" sz="2400" dirty="0" smtClean="0">
                <a:solidFill>
                  <a:schemeClr val="accent1"/>
                </a:solidFill>
              </a:rPr>
              <a:t>Landmark</a:t>
            </a:r>
            <a:r>
              <a:rPr kumimoji="1" lang="ja-JP" altLang="en-US" sz="2400" dirty="0" smtClean="0">
                <a:solidFill>
                  <a:schemeClr val="accent1"/>
                </a:solidFill>
              </a:rPr>
              <a:t> </a:t>
            </a:r>
            <a:r>
              <a:rPr kumimoji="1" lang="en-US" altLang="ja-JP" sz="2400" dirty="0" smtClean="0">
                <a:solidFill>
                  <a:schemeClr val="accent1"/>
                </a:solidFill>
              </a:rPr>
              <a:t>analysis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ja-JP" sz="2400" dirty="0" smtClean="0">
                <a:solidFill>
                  <a:schemeClr val="accent1"/>
                </a:solidFill>
              </a:rPr>
              <a:t>Time-dependent</a:t>
            </a:r>
            <a:r>
              <a:rPr lang="ja-JP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ja-JP" sz="2400" dirty="0" smtClean="0">
                <a:solidFill>
                  <a:schemeClr val="accent1"/>
                </a:solidFill>
              </a:rPr>
              <a:t>Cox’s</a:t>
            </a:r>
            <a:r>
              <a:rPr lang="ja-JP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ja-JP" sz="2400" dirty="0" smtClean="0">
                <a:solidFill>
                  <a:schemeClr val="accent1"/>
                </a:solidFill>
              </a:rPr>
              <a:t>proportional</a:t>
            </a:r>
            <a:r>
              <a:rPr lang="ja-JP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ja-JP" sz="2400" dirty="0" smtClean="0">
                <a:solidFill>
                  <a:schemeClr val="accent1"/>
                </a:solidFill>
              </a:rPr>
              <a:t>hazard</a:t>
            </a:r>
            <a:r>
              <a:rPr lang="ja-JP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ja-JP" sz="2400" dirty="0" smtClean="0">
                <a:solidFill>
                  <a:schemeClr val="accent1"/>
                </a:solidFill>
              </a:rPr>
              <a:t>model</a:t>
            </a:r>
          </a:p>
          <a:p>
            <a:pPr lvl="2">
              <a:buFont typeface="Wingdings" pitchFamily="2" charset="2"/>
              <a:buChar char="Ø"/>
            </a:pPr>
            <a:r>
              <a:rPr kumimoji="1" lang="en-US" altLang="ja-JP" sz="2400" dirty="0" smtClean="0">
                <a:solidFill>
                  <a:schemeClr val="accent1"/>
                </a:solidFill>
              </a:rPr>
              <a:t>ROC</a:t>
            </a:r>
            <a:r>
              <a:rPr kumimoji="1" lang="ja-JP" altLang="en-US" sz="2400" dirty="0" smtClean="0">
                <a:solidFill>
                  <a:schemeClr val="accent1"/>
                </a:solidFill>
              </a:rPr>
              <a:t> </a:t>
            </a:r>
            <a:r>
              <a:rPr kumimoji="1" lang="en-US" altLang="ja-JP" sz="2400" dirty="0" smtClean="0">
                <a:solidFill>
                  <a:schemeClr val="accent1"/>
                </a:solidFill>
              </a:rPr>
              <a:t>method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結果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方法に係らず短期反応（</a:t>
            </a:r>
            <a:r>
              <a:rPr lang="en-US" altLang="ja-JP" dirty="0" err="1" smtClean="0"/>
              <a:t>CCyR</a:t>
            </a:r>
            <a:r>
              <a:rPr lang="ja-JP" altLang="en-US" dirty="0" smtClean="0"/>
              <a:t>や</a:t>
            </a:r>
            <a:r>
              <a:rPr lang="en-US" altLang="ja-JP" dirty="0" smtClean="0"/>
              <a:t>MMR</a:t>
            </a:r>
            <a:r>
              <a:rPr lang="ja-JP" altLang="en-US" dirty="0" smtClean="0"/>
              <a:t>）は予測の力が高い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ROC</a:t>
            </a:r>
            <a:r>
              <a:rPr lang="ja-JP" altLang="en-US" dirty="0" smtClean="0"/>
              <a:t>解析によるカットオフ値の提示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31840" y="6525344"/>
            <a:ext cx="5976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(Kim </a:t>
            </a:r>
            <a:r>
              <a:rPr lang="en-US" altLang="ja-JP" sz="1600" dirty="0"/>
              <a:t>DH et.al. </a:t>
            </a:r>
            <a:r>
              <a:rPr lang="de-DE" altLang="ja-JP" sz="1600" dirty="0" smtClean="0"/>
              <a:t>Am </a:t>
            </a:r>
            <a:r>
              <a:rPr lang="de-DE" altLang="ja-JP" sz="1600" dirty="0"/>
              <a:t>J Hematol 2010: 85: 856-862</a:t>
            </a:r>
            <a:r>
              <a:rPr lang="en-US" altLang="ja-JP" sz="1600" dirty="0" smtClean="0"/>
              <a:t>)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5711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30725"/>
          </a:xfrm>
        </p:spPr>
        <p:txBody>
          <a:bodyPr/>
          <a:lstStyle/>
          <a:p>
            <a:r>
              <a:rPr lang="ja-JP" altLang="en-US" dirty="0" smtClean="0"/>
              <a:t>患者数が限られた状況であるため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情報を最大限利用し、臨床研究デザイン、解析の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工夫を行い、治療法開発へつなげる</a:t>
            </a:r>
            <a:endParaRPr lang="en-US" altLang="ja-JP" dirty="0" smtClean="0"/>
          </a:p>
          <a:p>
            <a:r>
              <a:rPr lang="ja-JP" altLang="en-US" dirty="0" smtClean="0"/>
              <a:t>長期的な視点で研究デザインの設定</a:t>
            </a:r>
            <a:endParaRPr lang="en-US" altLang="ja-JP" dirty="0" smtClean="0"/>
          </a:p>
          <a:p>
            <a:r>
              <a:rPr lang="ja-JP" altLang="en-US" dirty="0" smtClean="0"/>
              <a:t>国際共同試験</a:t>
            </a:r>
            <a:endParaRPr lang="en-US" altLang="ja-JP" dirty="0" smtClean="0"/>
          </a:p>
          <a:p>
            <a:r>
              <a:rPr lang="ja-JP" altLang="en-US" dirty="0" smtClean="0"/>
              <a:t>疾患モデルの構築</a:t>
            </a:r>
            <a:endParaRPr lang="en-US" altLang="ja-JP" dirty="0" smtClean="0"/>
          </a:p>
          <a:p>
            <a:endParaRPr lang="en-US" altLang="ja-JP" i="1" dirty="0" smtClean="0">
              <a:solidFill>
                <a:schemeClr val="accent1"/>
              </a:solidFill>
            </a:endParaRPr>
          </a:p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希少疾患における</a:t>
            </a:r>
            <a:r>
              <a:rPr lang="en-US" altLang="ja-JP" dirty="0" smtClean="0"/>
              <a:t>Small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clinical</a:t>
            </a:r>
            <a:r>
              <a:rPr lang="ja-JP" altLang="en-US" dirty="0" smtClean="0"/>
              <a:t> </a:t>
            </a:r>
            <a:r>
              <a:rPr lang="en-US" altLang="ja-JP" dirty="0" smtClean="0"/>
              <a:t>trial</a:t>
            </a:r>
            <a:r>
              <a:rPr lang="ja-JP" altLang="en-US" dirty="0" smtClean="0"/>
              <a:t>の事例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kumimoji="1" lang="ja-JP" altLang="en-US" dirty="0" smtClean="0"/>
              <a:t>日本小児</a:t>
            </a:r>
            <a:r>
              <a:rPr kumimoji="1" lang="ja-JP" altLang="en-US" dirty="0" smtClean="0"/>
              <a:t>白血病リンパ</a:t>
            </a:r>
            <a:r>
              <a:rPr kumimoji="1" lang="ja-JP" altLang="en-US" dirty="0" smtClean="0"/>
              <a:t>腫研究グループ</a:t>
            </a:r>
            <a:r>
              <a:rPr kumimoji="1" lang="ja-JP" altLang="en-US" dirty="0" smtClean="0"/>
              <a:t>の取り組み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国立病院機構：てんかんレジストリー</a:t>
            </a:r>
            <a:endParaRPr kumimoji="1"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15416"/>
            <a:ext cx="9144000" cy="1371600"/>
          </a:xfrm>
        </p:spPr>
        <p:txBody>
          <a:bodyPr/>
          <a:lstStyle/>
          <a:p>
            <a:pPr algn="ctr" eaLnBrk="1" hangingPunct="1"/>
            <a:r>
              <a:rPr lang="en-US" altLang="ja-JP" sz="3600" b="1" dirty="0" smtClean="0">
                <a:solidFill>
                  <a:srgbClr val="000000"/>
                </a:solidFill>
              </a:rPr>
              <a:t>JPLSG </a:t>
            </a:r>
            <a:r>
              <a:rPr lang="ja-JP" altLang="en-US" sz="3200" b="1" dirty="0" smtClean="0">
                <a:solidFill>
                  <a:srgbClr val="000000"/>
                </a:solidFill>
              </a:rPr>
              <a:t>日本小児白血病リンパ腫研究グループ</a:t>
            </a:r>
            <a:br>
              <a:rPr lang="ja-JP" altLang="en-US" sz="3200" b="1" dirty="0" smtClean="0">
                <a:solidFill>
                  <a:srgbClr val="000000"/>
                </a:solidFill>
              </a:rPr>
            </a:br>
            <a:r>
              <a:rPr lang="en-US" altLang="ja-JP" sz="2600" b="1" i="1" u="sng" dirty="0" smtClean="0">
                <a:solidFill>
                  <a:srgbClr val="000000"/>
                </a:solidFill>
              </a:rPr>
              <a:t>J</a:t>
            </a:r>
            <a:r>
              <a:rPr lang="en-US" altLang="ja-JP" sz="2600" b="1" i="1" dirty="0" smtClean="0">
                <a:solidFill>
                  <a:srgbClr val="000000"/>
                </a:solidFill>
              </a:rPr>
              <a:t>apanese </a:t>
            </a:r>
            <a:r>
              <a:rPr lang="en-US" altLang="ja-JP" sz="2600" b="1" i="1" u="sng" dirty="0" smtClean="0">
                <a:solidFill>
                  <a:srgbClr val="000000"/>
                </a:solidFill>
              </a:rPr>
              <a:t>P</a:t>
            </a:r>
            <a:r>
              <a:rPr lang="en-US" altLang="ja-JP" sz="2600" b="1" i="1" dirty="0" smtClean="0">
                <a:solidFill>
                  <a:srgbClr val="000000"/>
                </a:solidFill>
              </a:rPr>
              <a:t>ediatric </a:t>
            </a:r>
            <a:r>
              <a:rPr lang="en-US" altLang="ja-JP" sz="2600" b="1" i="1" u="sng" dirty="0" smtClean="0">
                <a:solidFill>
                  <a:srgbClr val="000000"/>
                </a:solidFill>
              </a:rPr>
              <a:t>L</a:t>
            </a:r>
            <a:r>
              <a:rPr lang="en-US" altLang="ja-JP" sz="2600" b="1" i="1" dirty="0" smtClean="0">
                <a:solidFill>
                  <a:srgbClr val="000000"/>
                </a:solidFill>
              </a:rPr>
              <a:t>eukemia/</a:t>
            </a:r>
            <a:r>
              <a:rPr lang="en-US" altLang="ja-JP" sz="2600" b="1" i="1" u="sng" dirty="0" smtClean="0">
                <a:solidFill>
                  <a:srgbClr val="000000"/>
                </a:solidFill>
              </a:rPr>
              <a:t>L</a:t>
            </a:r>
            <a:r>
              <a:rPr lang="en-US" altLang="ja-JP" sz="2600" b="1" i="1" dirty="0" smtClean="0">
                <a:solidFill>
                  <a:srgbClr val="000000"/>
                </a:solidFill>
              </a:rPr>
              <a:t>ymphoma </a:t>
            </a:r>
            <a:r>
              <a:rPr lang="en-US" altLang="ja-JP" sz="2600" b="1" i="1" u="sng" dirty="0" smtClean="0">
                <a:solidFill>
                  <a:srgbClr val="000000"/>
                </a:solidFill>
              </a:rPr>
              <a:t>S</a:t>
            </a:r>
            <a:r>
              <a:rPr lang="en-US" altLang="ja-JP" sz="2600" b="1" i="1" dirty="0" smtClean="0">
                <a:solidFill>
                  <a:srgbClr val="000000"/>
                </a:solidFill>
              </a:rPr>
              <a:t>tudy </a:t>
            </a:r>
            <a:r>
              <a:rPr lang="en-US" altLang="ja-JP" sz="2600" b="1" i="1" u="sng" dirty="0" smtClean="0">
                <a:solidFill>
                  <a:srgbClr val="000000"/>
                </a:solidFill>
              </a:rPr>
              <a:t>G</a:t>
            </a:r>
            <a:r>
              <a:rPr lang="en-US" altLang="ja-JP" sz="2600" b="1" i="1" dirty="0" smtClean="0">
                <a:solidFill>
                  <a:srgbClr val="000000"/>
                </a:solidFill>
              </a:rPr>
              <a:t>roup</a:t>
            </a:r>
          </a:p>
        </p:txBody>
      </p:sp>
      <p:grpSp>
        <p:nvGrpSpPr>
          <p:cNvPr id="3075" name="Group 4"/>
          <p:cNvGrpSpPr>
            <a:grpSpLocks/>
          </p:cNvGrpSpPr>
          <p:nvPr/>
        </p:nvGrpSpPr>
        <p:grpSpPr bwMode="auto">
          <a:xfrm>
            <a:off x="2644775" y="2320925"/>
            <a:ext cx="4806950" cy="4276725"/>
            <a:chOff x="1706" y="1263"/>
            <a:chExt cx="2979" cy="2601"/>
          </a:xfrm>
        </p:grpSpPr>
        <p:grpSp>
          <p:nvGrpSpPr>
            <p:cNvPr id="3090" name="Group 5"/>
            <p:cNvGrpSpPr>
              <a:grpSpLocks noChangeAspect="1"/>
            </p:cNvGrpSpPr>
            <p:nvPr/>
          </p:nvGrpSpPr>
          <p:grpSpPr bwMode="auto">
            <a:xfrm>
              <a:off x="3416" y="1263"/>
              <a:ext cx="1269" cy="749"/>
              <a:chOff x="3537" y="816"/>
              <a:chExt cx="1887" cy="995"/>
            </a:xfrm>
          </p:grpSpPr>
          <p:sp>
            <p:nvSpPr>
              <p:cNvPr id="3170" name="Freeform 6"/>
              <p:cNvSpPr>
                <a:spLocks noChangeAspect="1"/>
              </p:cNvSpPr>
              <p:nvPr/>
            </p:nvSpPr>
            <p:spPr bwMode="auto">
              <a:xfrm>
                <a:off x="3618" y="860"/>
                <a:ext cx="1249" cy="951"/>
              </a:xfrm>
              <a:custGeom>
                <a:avLst/>
                <a:gdLst>
                  <a:gd name="T0" fmla="*/ 124 w 837"/>
                  <a:gd name="T1" fmla="*/ 934 h 767"/>
                  <a:gd name="T2" fmla="*/ 142 w 837"/>
                  <a:gd name="T3" fmla="*/ 893 h 767"/>
                  <a:gd name="T4" fmla="*/ 184 w 837"/>
                  <a:gd name="T5" fmla="*/ 856 h 767"/>
                  <a:gd name="T6" fmla="*/ 190 w 837"/>
                  <a:gd name="T7" fmla="*/ 865 h 767"/>
                  <a:gd name="T8" fmla="*/ 236 w 837"/>
                  <a:gd name="T9" fmla="*/ 868 h 767"/>
                  <a:gd name="T10" fmla="*/ 291 w 837"/>
                  <a:gd name="T11" fmla="*/ 854 h 767"/>
                  <a:gd name="T12" fmla="*/ 243 w 837"/>
                  <a:gd name="T13" fmla="*/ 817 h 767"/>
                  <a:gd name="T14" fmla="*/ 157 w 837"/>
                  <a:gd name="T15" fmla="*/ 779 h 767"/>
                  <a:gd name="T16" fmla="*/ 125 w 837"/>
                  <a:gd name="T17" fmla="*/ 706 h 767"/>
                  <a:gd name="T18" fmla="*/ 181 w 837"/>
                  <a:gd name="T19" fmla="*/ 682 h 767"/>
                  <a:gd name="T20" fmla="*/ 225 w 837"/>
                  <a:gd name="T21" fmla="*/ 725 h 767"/>
                  <a:gd name="T22" fmla="*/ 245 w 837"/>
                  <a:gd name="T23" fmla="*/ 750 h 767"/>
                  <a:gd name="T24" fmla="*/ 392 w 837"/>
                  <a:gd name="T25" fmla="*/ 679 h 767"/>
                  <a:gd name="T26" fmla="*/ 470 w 837"/>
                  <a:gd name="T27" fmla="*/ 709 h 767"/>
                  <a:gd name="T28" fmla="*/ 539 w 837"/>
                  <a:gd name="T29" fmla="*/ 744 h 767"/>
                  <a:gd name="T30" fmla="*/ 683 w 837"/>
                  <a:gd name="T31" fmla="*/ 800 h 767"/>
                  <a:gd name="T32" fmla="*/ 734 w 837"/>
                  <a:gd name="T33" fmla="*/ 777 h 767"/>
                  <a:gd name="T34" fmla="*/ 807 w 837"/>
                  <a:gd name="T35" fmla="*/ 653 h 767"/>
                  <a:gd name="T36" fmla="*/ 936 w 837"/>
                  <a:gd name="T37" fmla="*/ 583 h 767"/>
                  <a:gd name="T38" fmla="*/ 1030 w 837"/>
                  <a:gd name="T39" fmla="*/ 575 h 767"/>
                  <a:gd name="T40" fmla="*/ 1083 w 837"/>
                  <a:gd name="T41" fmla="*/ 565 h 767"/>
                  <a:gd name="T42" fmla="*/ 1109 w 837"/>
                  <a:gd name="T43" fmla="*/ 536 h 767"/>
                  <a:gd name="T44" fmla="*/ 1185 w 837"/>
                  <a:gd name="T45" fmla="*/ 520 h 767"/>
                  <a:gd name="T46" fmla="*/ 1249 w 837"/>
                  <a:gd name="T47" fmla="*/ 466 h 767"/>
                  <a:gd name="T48" fmla="*/ 1180 w 837"/>
                  <a:gd name="T49" fmla="*/ 486 h 767"/>
                  <a:gd name="T50" fmla="*/ 1094 w 837"/>
                  <a:gd name="T51" fmla="*/ 391 h 767"/>
                  <a:gd name="T52" fmla="*/ 1130 w 837"/>
                  <a:gd name="T53" fmla="*/ 327 h 767"/>
                  <a:gd name="T54" fmla="*/ 1122 w 837"/>
                  <a:gd name="T55" fmla="*/ 286 h 767"/>
                  <a:gd name="T56" fmla="*/ 1088 w 837"/>
                  <a:gd name="T57" fmla="*/ 309 h 767"/>
                  <a:gd name="T58" fmla="*/ 1003 w 837"/>
                  <a:gd name="T59" fmla="*/ 362 h 767"/>
                  <a:gd name="T60" fmla="*/ 852 w 837"/>
                  <a:gd name="T61" fmla="*/ 311 h 767"/>
                  <a:gd name="T62" fmla="*/ 716 w 837"/>
                  <a:gd name="T63" fmla="*/ 258 h 767"/>
                  <a:gd name="T64" fmla="*/ 582 w 837"/>
                  <a:gd name="T65" fmla="*/ 151 h 767"/>
                  <a:gd name="T66" fmla="*/ 504 w 837"/>
                  <a:gd name="T67" fmla="*/ 73 h 767"/>
                  <a:gd name="T68" fmla="*/ 449 w 837"/>
                  <a:gd name="T69" fmla="*/ 14 h 767"/>
                  <a:gd name="T70" fmla="*/ 416 w 837"/>
                  <a:gd name="T71" fmla="*/ 25 h 767"/>
                  <a:gd name="T72" fmla="*/ 375 w 837"/>
                  <a:gd name="T73" fmla="*/ 25 h 767"/>
                  <a:gd name="T74" fmla="*/ 363 w 837"/>
                  <a:gd name="T75" fmla="*/ 82 h 767"/>
                  <a:gd name="T76" fmla="*/ 397 w 837"/>
                  <a:gd name="T77" fmla="*/ 162 h 767"/>
                  <a:gd name="T78" fmla="*/ 386 w 837"/>
                  <a:gd name="T79" fmla="*/ 263 h 767"/>
                  <a:gd name="T80" fmla="*/ 378 w 837"/>
                  <a:gd name="T81" fmla="*/ 363 h 767"/>
                  <a:gd name="T82" fmla="*/ 327 w 837"/>
                  <a:gd name="T83" fmla="*/ 399 h 767"/>
                  <a:gd name="T84" fmla="*/ 322 w 837"/>
                  <a:gd name="T85" fmla="*/ 449 h 767"/>
                  <a:gd name="T86" fmla="*/ 325 w 837"/>
                  <a:gd name="T87" fmla="*/ 516 h 767"/>
                  <a:gd name="T88" fmla="*/ 263 w 837"/>
                  <a:gd name="T89" fmla="*/ 531 h 767"/>
                  <a:gd name="T90" fmla="*/ 210 w 837"/>
                  <a:gd name="T91" fmla="*/ 528 h 767"/>
                  <a:gd name="T92" fmla="*/ 166 w 837"/>
                  <a:gd name="T93" fmla="*/ 510 h 767"/>
                  <a:gd name="T94" fmla="*/ 143 w 837"/>
                  <a:gd name="T95" fmla="*/ 511 h 767"/>
                  <a:gd name="T96" fmla="*/ 154 w 837"/>
                  <a:gd name="T97" fmla="*/ 583 h 767"/>
                  <a:gd name="T98" fmla="*/ 112 w 837"/>
                  <a:gd name="T99" fmla="*/ 632 h 767"/>
                  <a:gd name="T100" fmla="*/ 91 w 837"/>
                  <a:gd name="T101" fmla="*/ 625 h 767"/>
                  <a:gd name="T102" fmla="*/ 49 w 837"/>
                  <a:gd name="T103" fmla="*/ 655 h 767"/>
                  <a:gd name="T104" fmla="*/ 10 w 837"/>
                  <a:gd name="T105" fmla="*/ 722 h 767"/>
                  <a:gd name="T106" fmla="*/ 0 w 837"/>
                  <a:gd name="T107" fmla="*/ 763 h 767"/>
                  <a:gd name="T108" fmla="*/ 40 w 837"/>
                  <a:gd name="T109" fmla="*/ 792 h 767"/>
                  <a:gd name="T110" fmla="*/ 64 w 837"/>
                  <a:gd name="T111" fmla="*/ 848 h 767"/>
                  <a:gd name="T112" fmla="*/ 58 w 837"/>
                  <a:gd name="T113" fmla="*/ 945 h 76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837" h="767">
                    <a:moveTo>
                      <a:pt x="55" y="767"/>
                    </a:moveTo>
                    <a:lnTo>
                      <a:pt x="57" y="767"/>
                    </a:lnTo>
                    <a:lnTo>
                      <a:pt x="67" y="756"/>
                    </a:lnTo>
                    <a:lnTo>
                      <a:pt x="71" y="756"/>
                    </a:lnTo>
                    <a:lnTo>
                      <a:pt x="83" y="753"/>
                    </a:lnTo>
                    <a:lnTo>
                      <a:pt x="83" y="747"/>
                    </a:lnTo>
                    <a:lnTo>
                      <a:pt x="91" y="743"/>
                    </a:lnTo>
                    <a:lnTo>
                      <a:pt x="93" y="738"/>
                    </a:lnTo>
                    <a:lnTo>
                      <a:pt x="93" y="723"/>
                    </a:lnTo>
                    <a:lnTo>
                      <a:pt x="95" y="720"/>
                    </a:lnTo>
                    <a:lnTo>
                      <a:pt x="102" y="712"/>
                    </a:lnTo>
                    <a:lnTo>
                      <a:pt x="115" y="704"/>
                    </a:lnTo>
                    <a:lnTo>
                      <a:pt x="116" y="701"/>
                    </a:lnTo>
                    <a:lnTo>
                      <a:pt x="117" y="696"/>
                    </a:lnTo>
                    <a:lnTo>
                      <a:pt x="123" y="690"/>
                    </a:lnTo>
                    <a:lnTo>
                      <a:pt x="128" y="689"/>
                    </a:lnTo>
                    <a:lnTo>
                      <a:pt x="129" y="690"/>
                    </a:lnTo>
                    <a:lnTo>
                      <a:pt x="128" y="692"/>
                    </a:lnTo>
                    <a:lnTo>
                      <a:pt x="127" y="695"/>
                    </a:lnTo>
                    <a:lnTo>
                      <a:pt x="127" y="698"/>
                    </a:lnTo>
                    <a:lnTo>
                      <a:pt x="128" y="700"/>
                    </a:lnTo>
                    <a:lnTo>
                      <a:pt x="132" y="701"/>
                    </a:lnTo>
                    <a:lnTo>
                      <a:pt x="135" y="699"/>
                    </a:lnTo>
                    <a:lnTo>
                      <a:pt x="140" y="695"/>
                    </a:lnTo>
                    <a:lnTo>
                      <a:pt x="158" y="700"/>
                    </a:lnTo>
                    <a:lnTo>
                      <a:pt x="161" y="706"/>
                    </a:lnTo>
                    <a:lnTo>
                      <a:pt x="165" y="710"/>
                    </a:lnTo>
                    <a:lnTo>
                      <a:pt x="169" y="711"/>
                    </a:lnTo>
                    <a:lnTo>
                      <a:pt x="183" y="701"/>
                    </a:lnTo>
                    <a:lnTo>
                      <a:pt x="195" y="689"/>
                    </a:lnTo>
                    <a:lnTo>
                      <a:pt x="200" y="682"/>
                    </a:lnTo>
                    <a:lnTo>
                      <a:pt x="182" y="671"/>
                    </a:lnTo>
                    <a:lnTo>
                      <a:pt x="170" y="668"/>
                    </a:lnTo>
                    <a:lnTo>
                      <a:pt x="167" y="663"/>
                    </a:lnTo>
                    <a:lnTo>
                      <a:pt x="163" y="659"/>
                    </a:lnTo>
                    <a:lnTo>
                      <a:pt x="145" y="642"/>
                    </a:lnTo>
                    <a:lnTo>
                      <a:pt x="141" y="630"/>
                    </a:lnTo>
                    <a:lnTo>
                      <a:pt x="138" y="628"/>
                    </a:lnTo>
                    <a:lnTo>
                      <a:pt x="111" y="629"/>
                    </a:lnTo>
                    <a:lnTo>
                      <a:pt x="105" y="628"/>
                    </a:lnTo>
                    <a:lnTo>
                      <a:pt x="86" y="616"/>
                    </a:lnTo>
                    <a:lnTo>
                      <a:pt x="75" y="609"/>
                    </a:lnTo>
                    <a:lnTo>
                      <a:pt x="73" y="604"/>
                    </a:lnTo>
                    <a:lnTo>
                      <a:pt x="73" y="596"/>
                    </a:lnTo>
                    <a:lnTo>
                      <a:pt x="84" y="569"/>
                    </a:lnTo>
                    <a:lnTo>
                      <a:pt x="92" y="556"/>
                    </a:lnTo>
                    <a:lnTo>
                      <a:pt x="98" y="551"/>
                    </a:lnTo>
                    <a:lnTo>
                      <a:pt x="110" y="554"/>
                    </a:lnTo>
                    <a:lnTo>
                      <a:pt x="113" y="554"/>
                    </a:lnTo>
                    <a:lnTo>
                      <a:pt x="121" y="550"/>
                    </a:lnTo>
                    <a:lnTo>
                      <a:pt x="135" y="561"/>
                    </a:lnTo>
                    <a:lnTo>
                      <a:pt x="135" y="566"/>
                    </a:lnTo>
                    <a:lnTo>
                      <a:pt x="145" y="575"/>
                    </a:lnTo>
                    <a:lnTo>
                      <a:pt x="147" y="576"/>
                    </a:lnTo>
                    <a:lnTo>
                      <a:pt x="151" y="585"/>
                    </a:lnTo>
                    <a:lnTo>
                      <a:pt x="152" y="587"/>
                    </a:lnTo>
                    <a:lnTo>
                      <a:pt x="157" y="593"/>
                    </a:lnTo>
                    <a:lnTo>
                      <a:pt x="157" y="600"/>
                    </a:lnTo>
                    <a:lnTo>
                      <a:pt x="158" y="604"/>
                    </a:lnTo>
                    <a:lnTo>
                      <a:pt x="164" y="605"/>
                    </a:lnTo>
                    <a:lnTo>
                      <a:pt x="191" y="582"/>
                    </a:lnTo>
                    <a:lnTo>
                      <a:pt x="213" y="564"/>
                    </a:lnTo>
                    <a:lnTo>
                      <a:pt x="227" y="555"/>
                    </a:lnTo>
                    <a:lnTo>
                      <a:pt x="243" y="548"/>
                    </a:lnTo>
                    <a:lnTo>
                      <a:pt x="263" y="548"/>
                    </a:lnTo>
                    <a:lnTo>
                      <a:pt x="282" y="550"/>
                    </a:lnTo>
                    <a:lnTo>
                      <a:pt x="290" y="555"/>
                    </a:lnTo>
                    <a:lnTo>
                      <a:pt x="300" y="563"/>
                    </a:lnTo>
                    <a:lnTo>
                      <a:pt x="312" y="570"/>
                    </a:lnTo>
                    <a:lnTo>
                      <a:pt x="315" y="572"/>
                    </a:lnTo>
                    <a:lnTo>
                      <a:pt x="330" y="576"/>
                    </a:lnTo>
                    <a:lnTo>
                      <a:pt x="332" y="578"/>
                    </a:lnTo>
                    <a:lnTo>
                      <a:pt x="339" y="585"/>
                    </a:lnTo>
                    <a:lnTo>
                      <a:pt x="349" y="592"/>
                    </a:lnTo>
                    <a:lnTo>
                      <a:pt x="361" y="600"/>
                    </a:lnTo>
                    <a:lnTo>
                      <a:pt x="380" y="611"/>
                    </a:lnTo>
                    <a:lnTo>
                      <a:pt x="398" y="622"/>
                    </a:lnTo>
                    <a:lnTo>
                      <a:pt x="409" y="626"/>
                    </a:lnTo>
                    <a:lnTo>
                      <a:pt x="455" y="641"/>
                    </a:lnTo>
                    <a:lnTo>
                      <a:pt x="458" y="645"/>
                    </a:lnTo>
                    <a:lnTo>
                      <a:pt x="479" y="664"/>
                    </a:lnTo>
                    <a:lnTo>
                      <a:pt x="479" y="658"/>
                    </a:lnTo>
                    <a:lnTo>
                      <a:pt x="480" y="654"/>
                    </a:lnTo>
                    <a:lnTo>
                      <a:pt x="488" y="642"/>
                    </a:lnTo>
                    <a:lnTo>
                      <a:pt x="492" y="627"/>
                    </a:lnTo>
                    <a:lnTo>
                      <a:pt x="494" y="616"/>
                    </a:lnTo>
                    <a:lnTo>
                      <a:pt x="494" y="603"/>
                    </a:lnTo>
                    <a:lnTo>
                      <a:pt x="498" y="588"/>
                    </a:lnTo>
                    <a:lnTo>
                      <a:pt x="513" y="561"/>
                    </a:lnTo>
                    <a:lnTo>
                      <a:pt x="541" y="527"/>
                    </a:lnTo>
                    <a:lnTo>
                      <a:pt x="579" y="490"/>
                    </a:lnTo>
                    <a:lnTo>
                      <a:pt x="597" y="476"/>
                    </a:lnTo>
                    <a:lnTo>
                      <a:pt x="608" y="470"/>
                    </a:lnTo>
                    <a:lnTo>
                      <a:pt x="618" y="468"/>
                    </a:lnTo>
                    <a:lnTo>
                      <a:pt x="627" y="470"/>
                    </a:lnTo>
                    <a:lnTo>
                      <a:pt x="654" y="477"/>
                    </a:lnTo>
                    <a:lnTo>
                      <a:pt x="660" y="477"/>
                    </a:lnTo>
                    <a:lnTo>
                      <a:pt x="696" y="472"/>
                    </a:lnTo>
                    <a:lnTo>
                      <a:pt x="696" y="470"/>
                    </a:lnTo>
                    <a:lnTo>
                      <a:pt x="690" y="464"/>
                    </a:lnTo>
                    <a:lnTo>
                      <a:pt x="701" y="450"/>
                    </a:lnTo>
                    <a:lnTo>
                      <a:pt x="702" y="455"/>
                    </a:lnTo>
                    <a:lnTo>
                      <a:pt x="701" y="458"/>
                    </a:lnTo>
                    <a:lnTo>
                      <a:pt x="703" y="459"/>
                    </a:lnTo>
                    <a:lnTo>
                      <a:pt x="726" y="456"/>
                    </a:lnTo>
                    <a:lnTo>
                      <a:pt x="729" y="455"/>
                    </a:lnTo>
                    <a:lnTo>
                      <a:pt x="750" y="442"/>
                    </a:lnTo>
                    <a:lnTo>
                      <a:pt x="751" y="440"/>
                    </a:lnTo>
                    <a:lnTo>
                      <a:pt x="746" y="435"/>
                    </a:lnTo>
                    <a:lnTo>
                      <a:pt x="743" y="432"/>
                    </a:lnTo>
                    <a:lnTo>
                      <a:pt x="744" y="430"/>
                    </a:lnTo>
                    <a:lnTo>
                      <a:pt x="755" y="428"/>
                    </a:lnTo>
                    <a:lnTo>
                      <a:pt x="763" y="424"/>
                    </a:lnTo>
                    <a:lnTo>
                      <a:pt x="781" y="418"/>
                    </a:lnTo>
                    <a:lnTo>
                      <a:pt x="794" y="419"/>
                    </a:lnTo>
                    <a:lnTo>
                      <a:pt x="799" y="414"/>
                    </a:lnTo>
                    <a:lnTo>
                      <a:pt x="807" y="396"/>
                    </a:lnTo>
                    <a:lnTo>
                      <a:pt x="811" y="393"/>
                    </a:lnTo>
                    <a:lnTo>
                      <a:pt x="827" y="386"/>
                    </a:lnTo>
                    <a:lnTo>
                      <a:pt x="837" y="376"/>
                    </a:lnTo>
                    <a:lnTo>
                      <a:pt x="835" y="374"/>
                    </a:lnTo>
                    <a:lnTo>
                      <a:pt x="828" y="372"/>
                    </a:lnTo>
                    <a:lnTo>
                      <a:pt x="812" y="378"/>
                    </a:lnTo>
                    <a:lnTo>
                      <a:pt x="801" y="386"/>
                    </a:lnTo>
                    <a:lnTo>
                      <a:pt x="791" y="392"/>
                    </a:lnTo>
                    <a:lnTo>
                      <a:pt x="785" y="393"/>
                    </a:lnTo>
                    <a:lnTo>
                      <a:pt x="774" y="388"/>
                    </a:lnTo>
                    <a:lnTo>
                      <a:pt x="759" y="363"/>
                    </a:lnTo>
                    <a:lnTo>
                      <a:pt x="738" y="323"/>
                    </a:lnTo>
                    <a:lnTo>
                      <a:pt x="733" y="315"/>
                    </a:lnTo>
                    <a:lnTo>
                      <a:pt x="737" y="298"/>
                    </a:lnTo>
                    <a:lnTo>
                      <a:pt x="738" y="294"/>
                    </a:lnTo>
                    <a:lnTo>
                      <a:pt x="743" y="282"/>
                    </a:lnTo>
                    <a:lnTo>
                      <a:pt x="750" y="274"/>
                    </a:lnTo>
                    <a:lnTo>
                      <a:pt x="757" y="264"/>
                    </a:lnTo>
                    <a:lnTo>
                      <a:pt x="758" y="256"/>
                    </a:lnTo>
                    <a:lnTo>
                      <a:pt x="767" y="244"/>
                    </a:lnTo>
                    <a:lnTo>
                      <a:pt x="771" y="222"/>
                    </a:lnTo>
                    <a:lnTo>
                      <a:pt x="769" y="207"/>
                    </a:lnTo>
                    <a:lnTo>
                      <a:pt x="752" y="231"/>
                    </a:lnTo>
                    <a:lnTo>
                      <a:pt x="750" y="234"/>
                    </a:lnTo>
                    <a:lnTo>
                      <a:pt x="745" y="242"/>
                    </a:lnTo>
                    <a:lnTo>
                      <a:pt x="739" y="245"/>
                    </a:lnTo>
                    <a:lnTo>
                      <a:pt x="732" y="245"/>
                    </a:lnTo>
                    <a:lnTo>
                      <a:pt x="729" y="249"/>
                    </a:lnTo>
                    <a:lnTo>
                      <a:pt x="727" y="255"/>
                    </a:lnTo>
                    <a:lnTo>
                      <a:pt x="705" y="280"/>
                    </a:lnTo>
                    <a:lnTo>
                      <a:pt x="697" y="287"/>
                    </a:lnTo>
                    <a:lnTo>
                      <a:pt x="685" y="291"/>
                    </a:lnTo>
                    <a:lnTo>
                      <a:pt x="672" y="292"/>
                    </a:lnTo>
                    <a:lnTo>
                      <a:pt x="642" y="288"/>
                    </a:lnTo>
                    <a:lnTo>
                      <a:pt x="631" y="282"/>
                    </a:lnTo>
                    <a:lnTo>
                      <a:pt x="626" y="276"/>
                    </a:lnTo>
                    <a:lnTo>
                      <a:pt x="625" y="263"/>
                    </a:lnTo>
                    <a:lnTo>
                      <a:pt x="571" y="251"/>
                    </a:lnTo>
                    <a:lnTo>
                      <a:pt x="547" y="245"/>
                    </a:lnTo>
                    <a:lnTo>
                      <a:pt x="529" y="240"/>
                    </a:lnTo>
                    <a:lnTo>
                      <a:pt x="512" y="232"/>
                    </a:lnTo>
                    <a:lnTo>
                      <a:pt x="491" y="216"/>
                    </a:lnTo>
                    <a:lnTo>
                      <a:pt x="480" y="208"/>
                    </a:lnTo>
                    <a:lnTo>
                      <a:pt x="458" y="192"/>
                    </a:lnTo>
                    <a:lnTo>
                      <a:pt x="445" y="184"/>
                    </a:lnTo>
                    <a:lnTo>
                      <a:pt x="431" y="167"/>
                    </a:lnTo>
                    <a:lnTo>
                      <a:pt x="409" y="149"/>
                    </a:lnTo>
                    <a:lnTo>
                      <a:pt x="390" y="122"/>
                    </a:lnTo>
                    <a:lnTo>
                      <a:pt x="381" y="108"/>
                    </a:lnTo>
                    <a:lnTo>
                      <a:pt x="367" y="89"/>
                    </a:lnTo>
                    <a:lnTo>
                      <a:pt x="356" y="78"/>
                    </a:lnTo>
                    <a:lnTo>
                      <a:pt x="344" y="65"/>
                    </a:lnTo>
                    <a:lnTo>
                      <a:pt x="338" y="59"/>
                    </a:lnTo>
                    <a:lnTo>
                      <a:pt x="325" y="34"/>
                    </a:lnTo>
                    <a:lnTo>
                      <a:pt x="323" y="29"/>
                    </a:lnTo>
                    <a:lnTo>
                      <a:pt x="308" y="23"/>
                    </a:lnTo>
                    <a:lnTo>
                      <a:pt x="306" y="16"/>
                    </a:lnTo>
                    <a:lnTo>
                      <a:pt x="301" y="11"/>
                    </a:lnTo>
                    <a:lnTo>
                      <a:pt x="299" y="10"/>
                    </a:lnTo>
                    <a:lnTo>
                      <a:pt x="294" y="0"/>
                    </a:lnTo>
                    <a:lnTo>
                      <a:pt x="284" y="5"/>
                    </a:lnTo>
                    <a:lnTo>
                      <a:pt x="283" y="14"/>
                    </a:lnTo>
                    <a:lnTo>
                      <a:pt x="279" y="20"/>
                    </a:lnTo>
                    <a:lnTo>
                      <a:pt x="275" y="22"/>
                    </a:lnTo>
                    <a:lnTo>
                      <a:pt x="270" y="23"/>
                    </a:lnTo>
                    <a:lnTo>
                      <a:pt x="258" y="22"/>
                    </a:lnTo>
                    <a:lnTo>
                      <a:pt x="253" y="17"/>
                    </a:lnTo>
                    <a:lnTo>
                      <a:pt x="251" y="20"/>
                    </a:lnTo>
                    <a:lnTo>
                      <a:pt x="253" y="32"/>
                    </a:lnTo>
                    <a:lnTo>
                      <a:pt x="253" y="36"/>
                    </a:lnTo>
                    <a:lnTo>
                      <a:pt x="248" y="48"/>
                    </a:lnTo>
                    <a:lnTo>
                      <a:pt x="243" y="58"/>
                    </a:lnTo>
                    <a:lnTo>
                      <a:pt x="243" y="66"/>
                    </a:lnTo>
                    <a:lnTo>
                      <a:pt x="243" y="74"/>
                    </a:lnTo>
                    <a:lnTo>
                      <a:pt x="248" y="81"/>
                    </a:lnTo>
                    <a:lnTo>
                      <a:pt x="254" y="92"/>
                    </a:lnTo>
                    <a:lnTo>
                      <a:pt x="263" y="119"/>
                    </a:lnTo>
                    <a:lnTo>
                      <a:pt x="266" y="131"/>
                    </a:lnTo>
                    <a:lnTo>
                      <a:pt x="269" y="137"/>
                    </a:lnTo>
                    <a:lnTo>
                      <a:pt x="271" y="167"/>
                    </a:lnTo>
                    <a:lnTo>
                      <a:pt x="269" y="189"/>
                    </a:lnTo>
                    <a:lnTo>
                      <a:pt x="266" y="201"/>
                    </a:lnTo>
                    <a:lnTo>
                      <a:pt x="259" y="212"/>
                    </a:lnTo>
                    <a:lnTo>
                      <a:pt x="252" y="224"/>
                    </a:lnTo>
                    <a:lnTo>
                      <a:pt x="257" y="238"/>
                    </a:lnTo>
                    <a:lnTo>
                      <a:pt x="258" y="272"/>
                    </a:lnTo>
                    <a:lnTo>
                      <a:pt x="255" y="285"/>
                    </a:lnTo>
                    <a:lnTo>
                      <a:pt x="253" y="293"/>
                    </a:lnTo>
                    <a:lnTo>
                      <a:pt x="248" y="302"/>
                    </a:lnTo>
                    <a:lnTo>
                      <a:pt x="237" y="309"/>
                    </a:lnTo>
                    <a:lnTo>
                      <a:pt x="223" y="315"/>
                    </a:lnTo>
                    <a:lnTo>
                      <a:pt x="222" y="317"/>
                    </a:lnTo>
                    <a:lnTo>
                      <a:pt x="219" y="322"/>
                    </a:lnTo>
                    <a:lnTo>
                      <a:pt x="217" y="324"/>
                    </a:lnTo>
                    <a:lnTo>
                      <a:pt x="213" y="332"/>
                    </a:lnTo>
                    <a:lnTo>
                      <a:pt x="213" y="338"/>
                    </a:lnTo>
                    <a:lnTo>
                      <a:pt x="218" y="352"/>
                    </a:lnTo>
                    <a:lnTo>
                      <a:pt x="216" y="362"/>
                    </a:lnTo>
                    <a:lnTo>
                      <a:pt x="217" y="368"/>
                    </a:lnTo>
                    <a:lnTo>
                      <a:pt x="224" y="380"/>
                    </a:lnTo>
                    <a:lnTo>
                      <a:pt x="225" y="392"/>
                    </a:lnTo>
                    <a:lnTo>
                      <a:pt x="223" y="406"/>
                    </a:lnTo>
                    <a:lnTo>
                      <a:pt x="218" y="416"/>
                    </a:lnTo>
                    <a:lnTo>
                      <a:pt x="210" y="425"/>
                    </a:lnTo>
                    <a:lnTo>
                      <a:pt x="199" y="434"/>
                    </a:lnTo>
                    <a:lnTo>
                      <a:pt x="189" y="435"/>
                    </a:lnTo>
                    <a:lnTo>
                      <a:pt x="176" y="431"/>
                    </a:lnTo>
                    <a:lnTo>
                      <a:pt x="176" y="428"/>
                    </a:lnTo>
                    <a:lnTo>
                      <a:pt x="176" y="423"/>
                    </a:lnTo>
                    <a:lnTo>
                      <a:pt x="174" y="420"/>
                    </a:lnTo>
                    <a:lnTo>
                      <a:pt x="162" y="425"/>
                    </a:lnTo>
                    <a:lnTo>
                      <a:pt x="153" y="428"/>
                    </a:lnTo>
                    <a:lnTo>
                      <a:pt x="141" y="426"/>
                    </a:lnTo>
                    <a:lnTo>
                      <a:pt x="131" y="424"/>
                    </a:lnTo>
                    <a:lnTo>
                      <a:pt x="125" y="419"/>
                    </a:lnTo>
                    <a:lnTo>
                      <a:pt x="122" y="417"/>
                    </a:lnTo>
                    <a:lnTo>
                      <a:pt x="119" y="414"/>
                    </a:lnTo>
                    <a:lnTo>
                      <a:pt x="111" y="411"/>
                    </a:lnTo>
                    <a:lnTo>
                      <a:pt x="104" y="404"/>
                    </a:lnTo>
                    <a:lnTo>
                      <a:pt x="96" y="398"/>
                    </a:lnTo>
                    <a:lnTo>
                      <a:pt x="95" y="400"/>
                    </a:lnTo>
                    <a:lnTo>
                      <a:pt x="97" y="410"/>
                    </a:lnTo>
                    <a:lnTo>
                      <a:pt x="96" y="412"/>
                    </a:lnTo>
                    <a:lnTo>
                      <a:pt x="83" y="414"/>
                    </a:lnTo>
                    <a:lnTo>
                      <a:pt x="77" y="430"/>
                    </a:lnTo>
                    <a:lnTo>
                      <a:pt x="77" y="436"/>
                    </a:lnTo>
                    <a:lnTo>
                      <a:pt x="86" y="449"/>
                    </a:lnTo>
                    <a:lnTo>
                      <a:pt x="103" y="470"/>
                    </a:lnTo>
                    <a:lnTo>
                      <a:pt x="98" y="471"/>
                    </a:lnTo>
                    <a:lnTo>
                      <a:pt x="96" y="473"/>
                    </a:lnTo>
                    <a:lnTo>
                      <a:pt x="85" y="489"/>
                    </a:lnTo>
                    <a:lnTo>
                      <a:pt x="79" y="502"/>
                    </a:lnTo>
                    <a:lnTo>
                      <a:pt x="75" y="510"/>
                    </a:lnTo>
                    <a:lnTo>
                      <a:pt x="73" y="513"/>
                    </a:lnTo>
                    <a:lnTo>
                      <a:pt x="69" y="513"/>
                    </a:lnTo>
                    <a:lnTo>
                      <a:pt x="67" y="508"/>
                    </a:lnTo>
                    <a:lnTo>
                      <a:pt x="63" y="504"/>
                    </a:lnTo>
                    <a:lnTo>
                      <a:pt x="61" y="504"/>
                    </a:lnTo>
                    <a:lnTo>
                      <a:pt x="56" y="510"/>
                    </a:lnTo>
                    <a:lnTo>
                      <a:pt x="54" y="513"/>
                    </a:lnTo>
                    <a:lnTo>
                      <a:pt x="50" y="514"/>
                    </a:lnTo>
                    <a:lnTo>
                      <a:pt x="37" y="521"/>
                    </a:lnTo>
                    <a:lnTo>
                      <a:pt x="33" y="528"/>
                    </a:lnTo>
                    <a:lnTo>
                      <a:pt x="31" y="531"/>
                    </a:lnTo>
                    <a:lnTo>
                      <a:pt x="14" y="536"/>
                    </a:lnTo>
                    <a:lnTo>
                      <a:pt x="7" y="549"/>
                    </a:lnTo>
                    <a:lnTo>
                      <a:pt x="8" y="561"/>
                    </a:lnTo>
                    <a:lnTo>
                      <a:pt x="7" y="582"/>
                    </a:lnTo>
                    <a:lnTo>
                      <a:pt x="6" y="590"/>
                    </a:lnTo>
                    <a:lnTo>
                      <a:pt x="0" y="597"/>
                    </a:lnTo>
                    <a:lnTo>
                      <a:pt x="0" y="599"/>
                    </a:lnTo>
                    <a:lnTo>
                      <a:pt x="0" y="612"/>
                    </a:lnTo>
                    <a:lnTo>
                      <a:pt x="0" y="615"/>
                    </a:lnTo>
                    <a:lnTo>
                      <a:pt x="11" y="622"/>
                    </a:lnTo>
                    <a:lnTo>
                      <a:pt x="14" y="623"/>
                    </a:lnTo>
                    <a:lnTo>
                      <a:pt x="15" y="629"/>
                    </a:lnTo>
                    <a:lnTo>
                      <a:pt x="18" y="633"/>
                    </a:lnTo>
                    <a:lnTo>
                      <a:pt x="27" y="639"/>
                    </a:lnTo>
                    <a:lnTo>
                      <a:pt x="36" y="644"/>
                    </a:lnTo>
                    <a:lnTo>
                      <a:pt x="43" y="656"/>
                    </a:lnTo>
                    <a:lnTo>
                      <a:pt x="45" y="668"/>
                    </a:lnTo>
                    <a:lnTo>
                      <a:pt x="45" y="676"/>
                    </a:lnTo>
                    <a:lnTo>
                      <a:pt x="43" y="684"/>
                    </a:lnTo>
                    <a:lnTo>
                      <a:pt x="37" y="700"/>
                    </a:lnTo>
                    <a:lnTo>
                      <a:pt x="26" y="731"/>
                    </a:lnTo>
                    <a:lnTo>
                      <a:pt x="26" y="735"/>
                    </a:lnTo>
                    <a:lnTo>
                      <a:pt x="35" y="758"/>
                    </a:lnTo>
                    <a:lnTo>
                      <a:pt x="39" y="762"/>
                    </a:lnTo>
                    <a:lnTo>
                      <a:pt x="47" y="765"/>
                    </a:lnTo>
                    <a:lnTo>
                      <a:pt x="50" y="765"/>
                    </a:lnTo>
                    <a:lnTo>
                      <a:pt x="55" y="767"/>
                    </a:lnTo>
                    <a:close/>
                  </a:path>
                </a:pathLst>
              </a:custGeom>
              <a:solidFill>
                <a:srgbClr val="FF3860"/>
              </a:solidFill>
              <a:ln w="1270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1" name="Freeform 7"/>
              <p:cNvSpPr>
                <a:spLocks noChangeAspect="1"/>
              </p:cNvSpPr>
              <p:nvPr/>
            </p:nvSpPr>
            <p:spPr bwMode="auto">
              <a:xfrm>
                <a:off x="5041" y="816"/>
                <a:ext cx="383" cy="280"/>
              </a:xfrm>
              <a:custGeom>
                <a:avLst/>
                <a:gdLst>
                  <a:gd name="T0" fmla="*/ 200 w 257"/>
                  <a:gd name="T1" fmla="*/ 43 h 226"/>
                  <a:gd name="T2" fmla="*/ 218 w 257"/>
                  <a:gd name="T3" fmla="*/ 77 h 226"/>
                  <a:gd name="T4" fmla="*/ 277 w 257"/>
                  <a:gd name="T5" fmla="*/ 66 h 226"/>
                  <a:gd name="T6" fmla="*/ 303 w 257"/>
                  <a:gd name="T7" fmla="*/ 45 h 226"/>
                  <a:gd name="T8" fmla="*/ 331 w 257"/>
                  <a:gd name="T9" fmla="*/ 12 h 226"/>
                  <a:gd name="T10" fmla="*/ 383 w 257"/>
                  <a:gd name="T11" fmla="*/ 6 h 226"/>
                  <a:gd name="T12" fmla="*/ 368 w 257"/>
                  <a:gd name="T13" fmla="*/ 27 h 226"/>
                  <a:gd name="T14" fmla="*/ 373 w 257"/>
                  <a:gd name="T15" fmla="*/ 50 h 226"/>
                  <a:gd name="T16" fmla="*/ 332 w 257"/>
                  <a:gd name="T17" fmla="*/ 52 h 226"/>
                  <a:gd name="T18" fmla="*/ 276 w 257"/>
                  <a:gd name="T19" fmla="*/ 81 h 226"/>
                  <a:gd name="T20" fmla="*/ 227 w 257"/>
                  <a:gd name="T21" fmla="*/ 115 h 226"/>
                  <a:gd name="T22" fmla="*/ 197 w 257"/>
                  <a:gd name="T23" fmla="*/ 144 h 226"/>
                  <a:gd name="T24" fmla="*/ 162 w 257"/>
                  <a:gd name="T25" fmla="*/ 141 h 226"/>
                  <a:gd name="T26" fmla="*/ 137 w 257"/>
                  <a:gd name="T27" fmla="*/ 149 h 226"/>
                  <a:gd name="T28" fmla="*/ 131 w 257"/>
                  <a:gd name="T29" fmla="*/ 185 h 226"/>
                  <a:gd name="T30" fmla="*/ 118 w 257"/>
                  <a:gd name="T31" fmla="*/ 193 h 226"/>
                  <a:gd name="T32" fmla="*/ 82 w 257"/>
                  <a:gd name="T33" fmla="*/ 214 h 226"/>
                  <a:gd name="T34" fmla="*/ 54 w 257"/>
                  <a:gd name="T35" fmla="*/ 244 h 226"/>
                  <a:gd name="T36" fmla="*/ 28 w 257"/>
                  <a:gd name="T37" fmla="*/ 263 h 226"/>
                  <a:gd name="T38" fmla="*/ 3 w 257"/>
                  <a:gd name="T39" fmla="*/ 275 h 226"/>
                  <a:gd name="T40" fmla="*/ 10 w 257"/>
                  <a:gd name="T41" fmla="*/ 245 h 226"/>
                  <a:gd name="T42" fmla="*/ 21 w 257"/>
                  <a:gd name="T43" fmla="*/ 243 h 226"/>
                  <a:gd name="T44" fmla="*/ 19 w 257"/>
                  <a:gd name="T45" fmla="*/ 227 h 226"/>
                  <a:gd name="T46" fmla="*/ 60 w 257"/>
                  <a:gd name="T47" fmla="*/ 213 h 226"/>
                  <a:gd name="T48" fmla="*/ 45 w 257"/>
                  <a:gd name="T49" fmla="*/ 198 h 226"/>
                  <a:gd name="T50" fmla="*/ 52 w 257"/>
                  <a:gd name="T51" fmla="*/ 185 h 226"/>
                  <a:gd name="T52" fmla="*/ 72 w 257"/>
                  <a:gd name="T53" fmla="*/ 186 h 226"/>
                  <a:gd name="T54" fmla="*/ 95 w 257"/>
                  <a:gd name="T55" fmla="*/ 162 h 226"/>
                  <a:gd name="T56" fmla="*/ 116 w 257"/>
                  <a:gd name="T57" fmla="*/ 144 h 226"/>
                  <a:gd name="T58" fmla="*/ 115 w 257"/>
                  <a:gd name="T59" fmla="*/ 116 h 226"/>
                  <a:gd name="T60" fmla="*/ 155 w 257"/>
                  <a:gd name="T61" fmla="*/ 118 h 226"/>
                  <a:gd name="T62" fmla="*/ 161 w 257"/>
                  <a:gd name="T63" fmla="*/ 94 h 226"/>
                  <a:gd name="T64" fmla="*/ 185 w 257"/>
                  <a:gd name="T65" fmla="*/ 89 h 226"/>
                  <a:gd name="T66" fmla="*/ 180 w 257"/>
                  <a:gd name="T67" fmla="*/ 57 h 22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57" h="226">
                    <a:moveTo>
                      <a:pt x="127" y="30"/>
                    </a:moveTo>
                    <a:lnTo>
                      <a:pt x="134" y="35"/>
                    </a:lnTo>
                    <a:lnTo>
                      <a:pt x="140" y="51"/>
                    </a:lnTo>
                    <a:lnTo>
                      <a:pt x="146" y="62"/>
                    </a:lnTo>
                    <a:lnTo>
                      <a:pt x="173" y="59"/>
                    </a:lnTo>
                    <a:lnTo>
                      <a:pt x="186" y="53"/>
                    </a:lnTo>
                    <a:lnTo>
                      <a:pt x="198" y="41"/>
                    </a:lnTo>
                    <a:lnTo>
                      <a:pt x="203" y="36"/>
                    </a:lnTo>
                    <a:lnTo>
                      <a:pt x="209" y="21"/>
                    </a:lnTo>
                    <a:lnTo>
                      <a:pt x="222" y="10"/>
                    </a:lnTo>
                    <a:lnTo>
                      <a:pt x="240" y="0"/>
                    </a:lnTo>
                    <a:lnTo>
                      <a:pt x="257" y="5"/>
                    </a:lnTo>
                    <a:lnTo>
                      <a:pt x="253" y="15"/>
                    </a:lnTo>
                    <a:lnTo>
                      <a:pt x="247" y="22"/>
                    </a:lnTo>
                    <a:lnTo>
                      <a:pt x="254" y="30"/>
                    </a:lnTo>
                    <a:lnTo>
                      <a:pt x="250" y="40"/>
                    </a:lnTo>
                    <a:lnTo>
                      <a:pt x="236" y="41"/>
                    </a:lnTo>
                    <a:lnTo>
                      <a:pt x="223" y="42"/>
                    </a:lnTo>
                    <a:lnTo>
                      <a:pt x="198" y="64"/>
                    </a:lnTo>
                    <a:lnTo>
                      <a:pt x="185" y="65"/>
                    </a:lnTo>
                    <a:lnTo>
                      <a:pt x="167" y="82"/>
                    </a:lnTo>
                    <a:lnTo>
                      <a:pt x="152" y="93"/>
                    </a:lnTo>
                    <a:lnTo>
                      <a:pt x="140" y="108"/>
                    </a:lnTo>
                    <a:lnTo>
                      <a:pt x="132" y="116"/>
                    </a:lnTo>
                    <a:lnTo>
                      <a:pt x="116" y="122"/>
                    </a:lnTo>
                    <a:lnTo>
                      <a:pt x="109" y="114"/>
                    </a:lnTo>
                    <a:lnTo>
                      <a:pt x="98" y="113"/>
                    </a:lnTo>
                    <a:lnTo>
                      <a:pt x="92" y="120"/>
                    </a:lnTo>
                    <a:lnTo>
                      <a:pt x="97" y="128"/>
                    </a:lnTo>
                    <a:lnTo>
                      <a:pt x="88" y="149"/>
                    </a:lnTo>
                    <a:lnTo>
                      <a:pt x="80" y="148"/>
                    </a:lnTo>
                    <a:lnTo>
                      <a:pt x="79" y="156"/>
                    </a:lnTo>
                    <a:lnTo>
                      <a:pt x="71" y="158"/>
                    </a:lnTo>
                    <a:lnTo>
                      <a:pt x="55" y="173"/>
                    </a:lnTo>
                    <a:lnTo>
                      <a:pt x="50" y="190"/>
                    </a:lnTo>
                    <a:lnTo>
                      <a:pt x="36" y="197"/>
                    </a:lnTo>
                    <a:lnTo>
                      <a:pt x="29" y="195"/>
                    </a:lnTo>
                    <a:lnTo>
                      <a:pt x="19" y="212"/>
                    </a:lnTo>
                    <a:lnTo>
                      <a:pt x="12" y="226"/>
                    </a:lnTo>
                    <a:lnTo>
                      <a:pt x="2" y="222"/>
                    </a:lnTo>
                    <a:lnTo>
                      <a:pt x="0" y="213"/>
                    </a:lnTo>
                    <a:lnTo>
                      <a:pt x="7" y="198"/>
                    </a:lnTo>
                    <a:lnTo>
                      <a:pt x="7" y="186"/>
                    </a:lnTo>
                    <a:lnTo>
                      <a:pt x="14" y="196"/>
                    </a:lnTo>
                    <a:lnTo>
                      <a:pt x="20" y="186"/>
                    </a:lnTo>
                    <a:lnTo>
                      <a:pt x="13" y="183"/>
                    </a:lnTo>
                    <a:lnTo>
                      <a:pt x="28" y="183"/>
                    </a:lnTo>
                    <a:lnTo>
                      <a:pt x="40" y="172"/>
                    </a:lnTo>
                    <a:lnTo>
                      <a:pt x="40" y="161"/>
                    </a:lnTo>
                    <a:lnTo>
                      <a:pt x="30" y="160"/>
                    </a:lnTo>
                    <a:lnTo>
                      <a:pt x="28" y="154"/>
                    </a:lnTo>
                    <a:lnTo>
                      <a:pt x="35" y="149"/>
                    </a:lnTo>
                    <a:lnTo>
                      <a:pt x="42" y="153"/>
                    </a:lnTo>
                    <a:lnTo>
                      <a:pt x="48" y="150"/>
                    </a:lnTo>
                    <a:lnTo>
                      <a:pt x="48" y="140"/>
                    </a:lnTo>
                    <a:lnTo>
                      <a:pt x="64" y="131"/>
                    </a:lnTo>
                    <a:lnTo>
                      <a:pt x="74" y="118"/>
                    </a:lnTo>
                    <a:lnTo>
                      <a:pt x="78" y="116"/>
                    </a:lnTo>
                    <a:lnTo>
                      <a:pt x="80" y="96"/>
                    </a:lnTo>
                    <a:lnTo>
                      <a:pt x="77" y="94"/>
                    </a:lnTo>
                    <a:lnTo>
                      <a:pt x="94" y="98"/>
                    </a:lnTo>
                    <a:lnTo>
                      <a:pt x="104" y="95"/>
                    </a:lnTo>
                    <a:lnTo>
                      <a:pt x="102" y="88"/>
                    </a:lnTo>
                    <a:lnTo>
                      <a:pt x="108" y="76"/>
                    </a:lnTo>
                    <a:lnTo>
                      <a:pt x="118" y="72"/>
                    </a:lnTo>
                    <a:lnTo>
                      <a:pt x="124" y="72"/>
                    </a:lnTo>
                    <a:lnTo>
                      <a:pt x="126" y="64"/>
                    </a:lnTo>
                    <a:lnTo>
                      <a:pt x="121" y="46"/>
                    </a:lnTo>
                    <a:lnTo>
                      <a:pt x="127" y="30"/>
                    </a:lnTo>
                    <a:close/>
                  </a:path>
                </a:pathLst>
              </a:custGeom>
              <a:solidFill>
                <a:srgbClr val="FF3860"/>
              </a:solidFill>
              <a:ln w="1270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2" name="Freeform 8"/>
              <p:cNvSpPr>
                <a:spLocks noChangeAspect="1"/>
              </p:cNvSpPr>
              <p:nvPr/>
            </p:nvSpPr>
            <p:spPr bwMode="auto">
              <a:xfrm>
                <a:off x="4759" y="1079"/>
                <a:ext cx="226" cy="201"/>
              </a:xfrm>
              <a:custGeom>
                <a:avLst/>
                <a:gdLst>
                  <a:gd name="T0" fmla="*/ 52 w 153"/>
                  <a:gd name="T1" fmla="*/ 143 h 163"/>
                  <a:gd name="T2" fmla="*/ 77 w 153"/>
                  <a:gd name="T3" fmla="*/ 131 h 163"/>
                  <a:gd name="T4" fmla="*/ 78 w 153"/>
                  <a:gd name="T5" fmla="*/ 112 h 163"/>
                  <a:gd name="T6" fmla="*/ 93 w 153"/>
                  <a:gd name="T7" fmla="*/ 115 h 163"/>
                  <a:gd name="T8" fmla="*/ 102 w 153"/>
                  <a:gd name="T9" fmla="*/ 89 h 163"/>
                  <a:gd name="T10" fmla="*/ 123 w 153"/>
                  <a:gd name="T11" fmla="*/ 75 h 163"/>
                  <a:gd name="T12" fmla="*/ 139 w 153"/>
                  <a:gd name="T13" fmla="*/ 59 h 163"/>
                  <a:gd name="T14" fmla="*/ 167 w 153"/>
                  <a:gd name="T15" fmla="*/ 52 h 163"/>
                  <a:gd name="T16" fmla="*/ 191 w 153"/>
                  <a:gd name="T17" fmla="*/ 31 h 163"/>
                  <a:gd name="T18" fmla="*/ 208 w 153"/>
                  <a:gd name="T19" fmla="*/ 35 h 163"/>
                  <a:gd name="T20" fmla="*/ 226 w 153"/>
                  <a:gd name="T21" fmla="*/ 15 h 163"/>
                  <a:gd name="T22" fmla="*/ 195 w 153"/>
                  <a:gd name="T23" fmla="*/ 20 h 163"/>
                  <a:gd name="T24" fmla="*/ 174 w 153"/>
                  <a:gd name="T25" fmla="*/ 18 h 163"/>
                  <a:gd name="T26" fmla="*/ 139 w 153"/>
                  <a:gd name="T27" fmla="*/ 0 h 163"/>
                  <a:gd name="T28" fmla="*/ 112 w 153"/>
                  <a:gd name="T29" fmla="*/ 38 h 163"/>
                  <a:gd name="T30" fmla="*/ 84 w 153"/>
                  <a:gd name="T31" fmla="*/ 75 h 163"/>
                  <a:gd name="T32" fmla="*/ 61 w 153"/>
                  <a:gd name="T33" fmla="*/ 111 h 163"/>
                  <a:gd name="T34" fmla="*/ 18 w 153"/>
                  <a:gd name="T35" fmla="*/ 144 h 163"/>
                  <a:gd name="T36" fmla="*/ 0 w 153"/>
                  <a:gd name="T37" fmla="*/ 164 h 163"/>
                  <a:gd name="T38" fmla="*/ 6 w 153"/>
                  <a:gd name="T39" fmla="*/ 186 h 163"/>
                  <a:gd name="T40" fmla="*/ 31 w 153"/>
                  <a:gd name="T41" fmla="*/ 185 h 163"/>
                  <a:gd name="T42" fmla="*/ 31 w 153"/>
                  <a:gd name="T43" fmla="*/ 201 h 163"/>
                  <a:gd name="T44" fmla="*/ 35 w 153"/>
                  <a:gd name="T45" fmla="*/ 153 h 163"/>
                  <a:gd name="T46" fmla="*/ 52 w 153"/>
                  <a:gd name="T47" fmla="*/ 143 h 1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53" h="163">
                    <a:moveTo>
                      <a:pt x="35" y="116"/>
                    </a:moveTo>
                    <a:lnTo>
                      <a:pt x="52" y="106"/>
                    </a:lnTo>
                    <a:lnTo>
                      <a:pt x="53" y="91"/>
                    </a:lnTo>
                    <a:lnTo>
                      <a:pt x="63" y="93"/>
                    </a:lnTo>
                    <a:lnTo>
                      <a:pt x="69" y="72"/>
                    </a:lnTo>
                    <a:lnTo>
                      <a:pt x="83" y="61"/>
                    </a:lnTo>
                    <a:lnTo>
                      <a:pt x="94" y="48"/>
                    </a:lnTo>
                    <a:lnTo>
                      <a:pt x="113" y="42"/>
                    </a:lnTo>
                    <a:lnTo>
                      <a:pt x="129" y="25"/>
                    </a:lnTo>
                    <a:lnTo>
                      <a:pt x="141" y="28"/>
                    </a:lnTo>
                    <a:lnTo>
                      <a:pt x="153" y="12"/>
                    </a:lnTo>
                    <a:lnTo>
                      <a:pt x="132" y="16"/>
                    </a:lnTo>
                    <a:lnTo>
                      <a:pt x="118" y="15"/>
                    </a:lnTo>
                    <a:lnTo>
                      <a:pt x="94" y="0"/>
                    </a:lnTo>
                    <a:lnTo>
                      <a:pt x="76" y="31"/>
                    </a:lnTo>
                    <a:lnTo>
                      <a:pt x="57" y="61"/>
                    </a:lnTo>
                    <a:lnTo>
                      <a:pt x="41" y="90"/>
                    </a:lnTo>
                    <a:lnTo>
                      <a:pt x="12" y="117"/>
                    </a:lnTo>
                    <a:lnTo>
                      <a:pt x="0" y="133"/>
                    </a:lnTo>
                    <a:lnTo>
                      <a:pt x="4" y="151"/>
                    </a:lnTo>
                    <a:lnTo>
                      <a:pt x="21" y="150"/>
                    </a:lnTo>
                    <a:lnTo>
                      <a:pt x="21" y="163"/>
                    </a:lnTo>
                    <a:lnTo>
                      <a:pt x="24" y="124"/>
                    </a:lnTo>
                    <a:lnTo>
                      <a:pt x="35" y="116"/>
                    </a:lnTo>
                    <a:close/>
                  </a:path>
                </a:pathLst>
              </a:custGeom>
              <a:solidFill>
                <a:srgbClr val="FF3860"/>
              </a:solidFill>
              <a:ln w="1270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3" name="Freeform 9"/>
              <p:cNvSpPr>
                <a:spLocks noChangeAspect="1"/>
              </p:cNvSpPr>
              <p:nvPr/>
            </p:nvSpPr>
            <p:spPr bwMode="auto">
              <a:xfrm>
                <a:off x="4995" y="1215"/>
                <a:ext cx="69" cy="44"/>
              </a:xfrm>
              <a:custGeom>
                <a:avLst/>
                <a:gdLst>
                  <a:gd name="T0" fmla="*/ 0 w 44"/>
                  <a:gd name="T1" fmla="*/ 37 h 36"/>
                  <a:gd name="T2" fmla="*/ 13 w 44"/>
                  <a:gd name="T3" fmla="*/ 44 h 36"/>
                  <a:gd name="T4" fmla="*/ 45 w 44"/>
                  <a:gd name="T5" fmla="*/ 29 h 36"/>
                  <a:gd name="T6" fmla="*/ 69 w 44"/>
                  <a:gd name="T7" fmla="*/ 10 h 36"/>
                  <a:gd name="T8" fmla="*/ 49 w 44"/>
                  <a:gd name="T9" fmla="*/ 0 h 36"/>
                  <a:gd name="T10" fmla="*/ 27 w 44"/>
                  <a:gd name="T11" fmla="*/ 15 h 36"/>
                  <a:gd name="T12" fmla="*/ 24 w 44"/>
                  <a:gd name="T13" fmla="*/ 13 h 36"/>
                  <a:gd name="T14" fmla="*/ 2 w 44"/>
                  <a:gd name="T15" fmla="*/ 22 h 36"/>
                  <a:gd name="T16" fmla="*/ 0 w 44"/>
                  <a:gd name="T17" fmla="*/ 37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4" h="36">
                    <a:moveTo>
                      <a:pt x="0" y="30"/>
                    </a:moveTo>
                    <a:lnTo>
                      <a:pt x="8" y="36"/>
                    </a:lnTo>
                    <a:lnTo>
                      <a:pt x="29" y="24"/>
                    </a:lnTo>
                    <a:lnTo>
                      <a:pt x="44" y="8"/>
                    </a:lnTo>
                    <a:lnTo>
                      <a:pt x="31" y="0"/>
                    </a:lnTo>
                    <a:lnTo>
                      <a:pt x="17" y="12"/>
                    </a:lnTo>
                    <a:lnTo>
                      <a:pt x="15" y="11"/>
                    </a:lnTo>
                    <a:lnTo>
                      <a:pt x="1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3860"/>
              </a:solidFill>
              <a:ln w="1270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4" name="Freeform 10"/>
              <p:cNvSpPr>
                <a:spLocks noChangeAspect="1"/>
              </p:cNvSpPr>
              <p:nvPr/>
            </p:nvSpPr>
            <p:spPr bwMode="auto">
              <a:xfrm>
                <a:off x="3537" y="1624"/>
                <a:ext cx="37" cy="42"/>
              </a:xfrm>
              <a:custGeom>
                <a:avLst/>
                <a:gdLst>
                  <a:gd name="T0" fmla="*/ 37 w 25"/>
                  <a:gd name="T1" fmla="*/ 1 h 34"/>
                  <a:gd name="T2" fmla="*/ 37 w 25"/>
                  <a:gd name="T3" fmla="*/ 5 h 34"/>
                  <a:gd name="T4" fmla="*/ 36 w 25"/>
                  <a:gd name="T5" fmla="*/ 7 h 34"/>
                  <a:gd name="T6" fmla="*/ 36 w 25"/>
                  <a:gd name="T7" fmla="*/ 9 h 34"/>
                  <a:gd name="T8" fmla="*/ 34 w 25"/>
                  <a:gd name="T9" fmla="*/ 12 h 34"/>
                  <a:gd name="T10" fmla="*/ 28 w 25"/>
                  <a:gd name="T11" fmla="*/ 17 h 34"/>
                  <a:gd name="T12" fmla="*/ 25 w 25"/>
                  <a:gd name="T13" fmla="*/ 23 h 34"/>
                  <a:gd name="T14" fmla="*/ 21 w 25"/>
                  <a:gd name="T15" fmla="*/ 30 h 34"/>
                  <a:gd name="T16" fmla="*/ 18 w 25"/>
                  <a:gd name="T17" fmla="*/ 36 h 34"/>
                  <a:gd name="T18" fmla="*/ 16 w 25"/>
                  <a:gd name="T19" fmla="*/ 38 h 34"/>
                  <a:gd name="T20" fmla="*/ 13 w 25"/>
                  <a:gd name="T21" fmla="*/ 40 h 34"/>
                  <a:gd name="T22" fmla="*/ 10 w 25"/>
                  <a:gd name="T23" fmla="*/ 42 h 34"/>
                  <a:gd name="T24" fmla="*/ 9 w 25"/>
                  <a:gd name="T25" fmla="*/ 42 h 34"/>
                  <a:gd name="T26" fmla="*/ 4 w 25"/>
                  <a:gd name="T27" fmla="*/ 40 h 34"/>
                  <a:gd name="T28" fmla="*/ 3 w 25"/>
                  <a:gd name="T29" fmla="*/ 38 h 34"/>
                  <a:gd name="T30" fmla="*/ 1 w 25"/>
                  <a:gd name="T31" fmla="*/ 35 h 34"/>
                  <a:gd name="T32" fmla="*/ 0 w 25"/>
                  <a:gd name="T33" fmla="*/ 31 h 34"/>
                  <a:gd name="T34" fmla="*/ 0 w 25"/>
                  <a:gd name="T35" fmla="*/ 27 h 34"/>
                  <a:gd name="T36" fmla="*/ 0 w 25"/>
                  <a:gd name="T37" fmla="*/ 20 h 34"/>
                  <a:gd name="T38" fmla="*/ 0 w 25"/>
                  <a:gd name="T39" fmla="*/ 15 h 34"/>
                  <a:gd name="T40" fmla="*/ 3 w 25"/>
                  <a:gd name="T41" fmla="*/ 14 h 34"/>
                  <a:gd name="T42" fmla="*/ 3 w 25"/>
                  <a:gd name="T43" fmla="*/ 10 h 34"/>
                  <a:gd name="T44" fmla="*/ 4 w 25"/>
                  <a:gd name="T45" fmla="*/ 7 h 34"/>
                  <a:gd name="T46" fmla="*/ 10 w 25"/>
                  <a:gd name="T47" fmla="*/ 7 h 34"/>
                  <a:gd name="T48" fmla="*/ 12 w 25"/>
                  <a:gd name="T49" fmla="*/ 6 h 34"/>
                  <a:gd name="T50" fmla="*/ 16 w 25"/>
                  <a:gd name="T51" fmla="*/ 5 h 34"/>
                  <a:gd name="T52" fmla="*/ 22 w 25"/>
                  <a:gd name="T53" fmla="*/ 2 h 34"/>
                  <a:gd name="T54" fmla="*/ 28 w 25"/>
                  <a:gd name="T55" fmla="*/ 1 h 34"/>
                  <a:gd name="T56" fmla="*/ 31 w 25"/>
                  <a:gd name="T57" fmla="*/ 0 h 34"/>
                  <a:gd name="T58" fmla="*/ 34 w 25"/>
                  <a:gd name="T59" fmla="*/ 0 h 34"/>
                  <a:gd name="T60" fmla="*/ 34 w 25"/>
                  <a:gd name="T61" fmla="*/ 1 h 34"/>
                  <a:gd name="T62" fmla="*/ 37 w 25"/>
                  <a:gd name="T63" fmla="*/ 1 h 3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25" h="34">
                    <a:moveTo>
                      <a:pt x="25" y="1"/>
                    </a:moveTo>
                    <a:lnTo>
                      <a:pt x="25" y="4"/>
                    </a:lnTo>
                    <a:lnTo>
                      <a:pt x="24" y="6"/>
                    </a:lnTo>
                    <a:lnTo>
                      <a:pt x="24" y="7"/>
                    </a:lnTo>
                    <a:lnTo>
                      <a:pt x="23" y="10"/>
                    </a:lnTo>
                    <a:lnTo>
                      <a:pt x="19" y="14"/>
                    </a:lnTo>
                    <a:lnTo>
                      <a:pt x="17" y="19"/>
                    </a:lnTo>
                    <a:lnTo>
                      <a:pt x="14" y="24"/>
                    </a:lnTo>
                    <a:lnTo>
                      <a:pt x="12" y="29"/>
                    </a:lnTo>
                    <a:lnTo>
                      <a:pt x="11" y="31"/>
                    </a:lnTo>
                    <a:lnTo>
                      <a:pt x="9" y="32"/>
                    </a:lnTo>
                    <a:lnTo>
                      <a:pt x="7" y="34"/>
                    </a:lnTo>
                    <a:lnTo>
                      <a:pt x="6" y="34"/>
                    </a:lnTo>
                    <a:lnTo>
                      <a:pt x="3" y="32"/>
                    </a:lnTo>
                    <a:lnTo>
                      <a:pt x="2" y="31"/>
                    </a:lnTo>
                    <a:lnTo>
                      <a:pt x="1" y="28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8"/>
                    </a:lnTo>
                    <a:lnTo>
                      <a:pt x="3" y="6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11" y="4"/>
                    </a:lnTo>
                    <a:lnTo>
                      <a:pt x="15" y="2"/>
                    </a:lnTo>
                    <a:lnTo>
                      <a:pt x="19" y="1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3" y="1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FF3860"/>
              </a:solidFill>
              <a:ln w="1270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5" name="Freeform 11"/>
              <p:cNvSpPr>
                <a:spLocks noChangeAspect="1"/>
              </p:cNvSpPr>
              <p:nvPr/>
            </p:nvSpPr>
            <p:spPr bwMode="auto">
              <a:xfrm>
                <a:off x="3864" y="883"/>
                <a:ext cx="20" cy="49"/>
              </a:xfrm>
              <a:custGeom>
                <a:avLst/>
                <a:gdLst>
                  <a:gd name="T0" fmla="*/ 20 w 15"/>
                  <a:gd name="T1" fmla="*/ 37 h 41"/>
                  <a:gd name="T2" fmla="*/ 20 w 15"/>
                  <a:gd name="T3" fmla="*/ 30 h 41"/>
                  <a:gd name="T4" fmla="*/ 20 w 15"/>
                  <a:gd name="T5" fmla="*/ 25 h 41"/>
                  <a:gd name="T6" fmla="*/ 20 w 15"/>
                  <a:gd name="T7" fmla="*/ 19 h 41"/>
                  <a:gd name="T8" fmla="*/ 20 w 15"/>
                  <a:gd name="T9" fmla="*/ 12 h 41"/>
                  <a:gd name="T10" fmla="*/ 15 w 15"/>
                  <a:gd name="T11" fmla="*/ 6 h 41"/>
                  <a:gd name="T12" fmla="*/ 15 w 15"/>
                  <a:gd name="T13" fmla="*/ 4 h 41"/>
                  <a:gd name="T14" fmla="*/ 9 w 15"/>
                  <a:gd name="T15" fmla="*/ 0 h 41"/>
                  <a:gd name="T16" fmla="*/ 7 w 15"/>
                  <a:gd name="T17" fmla="*/ 0 h 41"/>
                  <a:gd name="T18" fmla="*/ 4 w 15"/>
                  <a:gd name="T19" fmla="*/ 1 h 41"/>
                  <a:gd name="T20" fmla="*/ 0 w 15"/>
                  <a:gd name="T21" fmla="*/ 6 h 41"/>
                  <a:gd name="T22" fmla="*/ 0 w 15"/>
                  <a:gd name="T23" fmla="*/ 11 h 41"/>
                  <a:gd name="T24" fmla="*/ 0 w 15"/>
                  <a:gd name="T25" fmla="*/ 14 h 41"/>
                  <a:gd name="T26" fmla="*/ 1 w 15"/>
                  <a:gd name="T27" fmla="*/ 20 h 41"/>
                  <a:gd name="T28" fmla="*/ 1 w 15"/>
                  <a:gd name="T29" fmla="*/ 29 h 41"/>
                  <a:gd name="T30" fmla="*/ 4 w 15"/>
                  <a:gd name="T31" fmla="*/ 33 h 41"/>
                  <a:gd name="T32" fmla="*/ 4 w 15"/>
                  <a:gd name="T33" fmla="*/ 37 h 41"/>
                  <a:gd name="T34" fmla="*/ 5 w 15"/>
                  <a:gd name="T35" fmla="*/ 42 h 41"/>
                  <a:gd name="T36" fmla="*/ 8 w 15"/>
                  <a:gd name="T37" fmla="*/ 48 h 41"/>
                  <a:gd name="T38" fmla="*/ 13 w 15"/>
                  <a:gd name="T39" fmla="*/ 49 h 41"/>
                  <a:gd name="T40" fmla="*/ 16 w 15"/>
                  <a:gd name="T41" fmla="*/ 44 h 41"/>
                  <a:gd name="T42" fmla="*/ 17 w 15"/>
                  <a:gd name="T43" fmla="*/ 41 h 41"/>
                  <a:gd name="T44" fmla="*/ 20 w 15"/>
                  <a:gd name="T45" fmla="*/ 37 h 4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5" h="41">
                    <a:moveTo>
                      <a:pt x="15" y="31"/>
                    </a:moveTo>
                    <a:lnTo>
                      <a:pt x="15" y="25"/>
                    </a:lnTo>
                    <a:lnTo>
                      <a:pt x="15" y="21"/>
                    </a:lnTo>
                    <a:lnTo>
                      <a:pt x="15" y="16"/>
                    </a:lnTo>
                    <a:lnTo>
                      <a:pt x="15" y="10"/>
                    </a:lnTo>
                    <a:lnTo>
                      <a:pt x="11" y="5"/>
                    </a:lnTo>
                    <a:lnTo>
                      <a:pt x="11" y="3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0" y="5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1" y="17"/>
                    </a:lnTo>
                    <a:lnTo>
                      <a:pt x="1" y="24"/>
                    </a:lnTo>
                    <a:lnTo>
                      <a:pt x="3" y="28"/>
                    </a:lnTo>
                    <a:lnTo>
                      <a:pt x="3" y="31"/>
                    </a:lnTo>
                    <a:lnTo>
                      <a:pt x="4" y="35"/>
                    </a:lnTo>
                    <a:lnTo>
                      <a:pt x="6" y="40"/>
                    </a:lnTo>
                    <a:lnTo>
                      <a:pt x="10" y="41"/>
                    </a:lnTo>
                    <a:lnTo>
                      <a:pt x="12" y="37"/>
                    </a:lnTo>
                    <a:lnTo>
                      <a:pt x="13" y="34"/>
                    </a:lnTo>
                    <a:lnTo>
                      <a:pt x="15" y="31"/>
                    </a:lnTo>
                    <a:close/>
                  </a:path>
                </a:pathLst>
              </a:custGeom>
              <a:solidFill>
                <a:srgbClr val="FF3860"/>
              </a:solidFill>
              <a:ln w="1270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" name="Freeform 12"/>
              <p:cNvSpPr>
                <a:spLocks noChangeAspect="1"/>
              </p:cNvSpPr>
              <p:nvPr/>
            </p:nvSpPr>
            <p:spPr bwMode="auto">
              <a:xfrm>
                <a:off x="3894" y="930"/>
                <a:ext cx="42" cy="29"/>
              </a:xfrm>
              <a:custGeom>
                <a:avLst/>
                <a:gdLst>
                  <a:gd name="T0" fmla="*/ 12 w 27"/>
                  <a:gd name="T1" fmla="*/ 1 h 23"/>
                  <a:gd name="T2" fmla="*/ 19 w 27"/>
                  <a:gd name="T3" fmla="*/ 0 h 23"/>
                  <a:gd name="T4" fmla="*/ 22 w 27"/>
                  <a:gd name="T5" fmla="*/ 0 h 23"/>
                  <a:gd name="T6" fmla="*/ 25 w 27"/>
                  <a:gd name="T7" fmla="*/ 3 h 23"/>
                  <a:gd name="T8" fmla="*/ 30 w 27"/>
                  <a:gd name="T9" fmla="*/ 4 h 23"/>
                  <a:gd name="T10" fmla="*/ 37 w 27"/>
                  <a:gd name="T11" fmla="*/ 8 h 23"/>
                  <a:gd name="T12" fmla="*/ 42 w 27"/>
                  <a:gd name="T13" fmla="*/ 10 h 23"/>
                  <a:gd name="T14" fmla="*/ 42 w 27"/>
                  <a:gd name="T15" fmla="*/ 11 h 23"/>
                  <a:gd name="T16" fmla="*/ 42 w 27"/>
                  <a:gd name="T17" fmla="*/ 16 h 23"/>
                  <a:gd name="T18" fmla="*/ 40 w 27"/>
                  <a:gd name="T19" fmla="*/ 19 h 23"/>
                  <a:gd name="T20" fmla="*/ 39 w 27"/>
                  <a:gd name="T21" fmla="*/ 24 h 23"/>
                  <a:gd name="T22" fmla="*/ 31 w 27"/>
                  <a:gd name="T23" fmla="*/ 25 h 23"/>
                  <a:gd name="T24" fmla="*/ 25 w 27"/>
                  <a:gd name="T25" fmla="*/ 29 h 23"/>
                  <a:gd name="T26" fmla="*/ 19 w 27"/>
                  <a:gd name="T27" fmla="*/ 26 h 23"/>
                  <a:gd name="T28" fmla="*/ 11 w 27"/>
                  <a:gd name="T29" fmla="*/ 25 h 23"/>
                  <a:gd name="T30" fmla="*/ 3 w 27"/>
                  <a:gd name="T31" fmla="*/ 24 h 23"/>
                  <a:gd name="T32" fmla="*/ 2 w 27"/>
                  <a:gd name="T33" fmla="*/ 21 h 23"/>
                  <a:gd name="T34" fmla="*/ 0 w 27"/>
                  <a:gd name="T35" fmla="*/ 18 h 23"/>
                  <a:gd name="T36" fmla="*/ 0 w 27"/>
                  <a:gd name="T37" fmla="*/ 15 h 23"/>
                  <a:gd name="T38" fmla="*/ 2 w 27"/>
                  <a:gd name="T39" fmla="*/ 11 h 23"/>
                  <a:gd name="T40" fmla="*/ 2 w 27"/>
                  <a:gd name="T41" fmla="*/ 9 h 23"/>
                  <a:gd name="T42" fmla="*/ 3 w 27"/>
                  <a:gd name="T43" fmla="*/ 8 h 23"/>
                  <a:gd name="T44" fmla="*/ 9 w 27"/>
                  <a:gd name="T45" fmla="*/ 4 h 23"/>
                  <a:gd name="T46" fmla="*/ 12 w 27"/>
                  <a:gd name="T47" fmla="*/ 1 h 2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7" h="23">
                    <a:moveTo>
                      <a:pt x="8" y="1"/>
                    </a:moveTo>
                    <a:lnTo>
                      <a:pt x="12" y="0"/>
                    </a:lnTo>
                    <a:lnTo>
                      <a:pt x="14" y="0"/>
                    </a:lnTo>
                    <a:lnTo>
                      <a:pt x="16" y="2"/>
                    </a:lnTo>
                    <a:lnTo>
                      <a:pt x="19" y="3"/>
                    </a:lnTo>
                    <a:lnTo>
                      <a:pt x="24" y="6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3"/>
                    </a:lnTo>
                    <a:lnTo>
                      <a:pt x="26" y="15"/>
                    </a:lnTo>
                    <a:lnTo>
                      <a:pt x="25" y="19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1"/>
                    </a:lnTo>
                    <a:lnTo>
                      <a:pt x="7" y="20"/>
                    </a:lnTo>
                    <a:lnTo>
                      <a:pt x="2" y="19"/>
                    </a:lnTo>
                    <a:lnTo>
                      <a:pt x="1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2" y="6"/>
                    </a:lnTo>
                    <a:lnTo>
                      <a:pt x="6" y="3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FF3860"/>
              </a:solidFill>
              <a:ln w="1270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7" name="Freeform 13"/>
              <p:cNvSpPr>
                <a:spLocks noChangeAspect="1"/>
              </p:cNvSpPr>
              <p:nvPr/>
            </p:nvSpPr>
            <p:spPr bwMode="auto">
              <a:xfrm>
                <a:off x="4894" y="1300"/>
                <a:ext cx="28" cy="19"/>
              </a:xfrm>
              <a:custGeom>
                <a:avLst/>
                <a:gdLst>
                  <a:gd name="T0" fmla="*/ 0 w 22"/>
                  <a:gd name="T1" fmla="*/ 5 h 16"/>
                  <a:gd name="T2" fmla="*/ 13 w 22"/>
                  <a:gd name="T3" fmla="*/ 0 h 16"/>
                  <a:gd name="T4" fmla="*/ 28 w 22"/>
                  <a:gd name="T5" fmla="*/ 2 h 16"/>
                  <a:gd name="T6" fmla="*/ 24 w 22"/>
                  <a:gd name="T7" fmla="*/ 12 h 16"/>
                  <a:gd name="T8" fmla="*/ 13 w 22"/>
                  <a:gd name="T9" fmla="*/ 19 h 16"/>
                  <a:gd name="T10" fmla="*/ 0 w 22"/>
                  <a:gd name="T11" fmla="*/ 5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0" y="4"/>
                    </a:moveTo>
                    <a:lnTo>
                      <a:pt x="10" y="0"/>
                    </a:lnTo>
                    <a:lnTo>
                      <a:pt x="22" y="2"/>
                    </a:lnTo>
                    <a:lnTo>
                      <a:pt x="19" y="10"/>
                    </a:lnTo>
                    <a:lnTo>
                      <a:pt x="10" y="1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3860"/>
              </a:solidFill>
              <a:ln w="1270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091" name="Freeform 14"/>
            <p:cNvSpPr>
              <a:spLocks noChangeAspect="1"/>
            </p:cNvSpPr>
            <p:nvPr/>
          </p:nvSpPr>
          <p:spPr bwMode="auto">
            <a:xfrm>
              <a:off x="3473" y="1984"/>
              <a:ext cx="272" cy="225"/>
            </a:xfrm>
            <a:custGeom>
              <a:avLst/>
              <a:gdLst>
                <a:gd name="T0" fmla="*/ 151 w 270"/>
                <a:gd name="T1" fmla="*/ 210 h 242"/>
                <a:gd name="T2" fmla="*/ 159 w 270"/>
                <a:gd name="T3" fmla="*/ 190 h 242"/>
                <a:gd name="T4" fmla="*/ 147 w 270"/>
                <a:gd name="T5" fmla="*/ 193 h 242"/>
                <a:gd name="T6" fmla="*/ 145 w 270"/>
                <a:gd name="T7" fmla="*/ 179 h 242"/>
                <a:gd name="T8" fmla="*/ 139 w 270"/>
                <a:gd name="T9" fmla="*/ 173 h 242"/>
                <a:gd name="T10" fmla="*/ 130 w 270"/>
                <a:gd name="T11" fmla="*/ 189 h 242"/>
                <a:gd name="T12" fmla="*/ 115 w 270"/>
                <a:gd name="T13" fmla="*/ 191 h 242"/>
                <a:gd name="T14" fmla="*/ 105 w 270"/>
                <a:gd name="T15" fmla="*/ 186 h 242"/>
                <a:gd name="T16" fmla="*/ 93 w 270"/>
                <a:gd name="T17" fmla="*/ 178 h 242"/>
                <a:gd name="T18" fmla="*/ 73 w 270"/>
                <a:gd name="T19" fmla="*/ 183 h 242"/>
                <a:gd name="T20" fmla="*/ 44 w 270"/>
                <a:gd name="T21" fmla="*/ 178 h 242"/>
                <a:gd name="T22" fmla="*/ 32 w 270"/>
                <a:gd name="T23" fmla="*/ 188 h 242"/>
                <a:gd name="T24" fmla="*/ 16 w 270"/>
                <a:gd name="T25" fmla="*/ 188 h 242"/>
                <a:gd name="T26" fmla="*/ 6 w 270"/>
                <a:gd name="T27" fmla="*/ 172 h 242"/>
                <a:gd name="T28" fmla="*/ 3 w 270"/>
                <a:gd name="T29" fmla="*/ 161 h 242"/>
                <a:gd name="T30" fmla="*/ 17 w 270"/>
                <a:gd name="T31" fmla="*/ 150 h 242"/>
                <a:gd name="T32" fmla="*/ 39 w 270"/>
                <a:gd name="T33" fmla="*/ 139 h 242"/>
                <a:gd name="T34" fmla="*/ 52 w 270"/>
                <a:gd name="T35" fmla="*/ 133 h 242"/>
                <a:gd name="T36" fmla="*/ 66 w 270"/>
                <a:gd name="T37" fmla="*/ 89 h 242"/>
                <a:gd name="T38" fmla="*/ 58 w 270"/>
                <a:gd name="T39" fmla="*/ 73 h 242"/>
                <a:gd name="T40" fmla="*/ 70 w 270"/>
                <a:gd name="T41" fmla="*/ 51 h 242"/>
                <a:gd name="T42" fmla="*/ 93 w 270"/>
                <a:gd name="T43" fmla="*/ 61 h 242"/>
                <a:gd name="T44" fmla="*/ 103 w 270"/>
                <a:gd name="T45" fmla="*/ 57 h 242"/>
                <a:gd name="T46" fmla="*/ 118 w 270"/>
                <a:gd name="T47" fmla="*/ 80 h 242"/>
                <a:gd name="T48" fmla="*/ 127 w 270"/>
                <a:gd name="T49" fmla="*/ 117 h 242"/>
                <a:gd name="T50" fmla="*/ 144 w 270"/>
                <a:gd name="T51" fmla="*/ 99 h 242"/>
                <a:gd name="T52" fmla="*/ 162 w 270"/>
                <a:gd name="T53" fmla="*/ 99 h 242"/>
                <a:gd name="T54" fmla="*/ 178 w 270"/>
                <a:gd name="T55" fmla="*/ 108 h 242"/>
                <a:gd name="T56" fmla="*/ 195 w 270"/>
                <a:gd name="T57" fmla="*/ 89 h 242"/>
                <a:gd name="T58" fmla="*/ 187 w 270"/>
                <a:gd name="T59" fmla="*/ 45 h 242"/>
                <a:gd name="T60" fmla="*/ 172 w 270"/>
                <a:gd name="T61" fmla="*/ 62 h 242"/>
                <a:gd name="T62" fmla="*/ 156 w 270"/>
                <a:gd name="T63" fmla="*/ 73 h 242"/>
                <a:gd name="T64" fmla="*/ 131 w 270"/>
                <a:gd name="T65" fmla="*/ 66 h 242"/>
                <a:gd name="T66" fmla="*/ 148 w 270"/>
                <a:gd name="T67" fmla="*/ 12 h 242"/>
                <a:gd name="T68" fmla="*/ 162 w 270"/>
                <a:gd name="T69" fmla="*/ 7 h 242"/>
                <a:gd name="T70" fmla="*/ 184 w 270"/>
                <a:gd name="T71" fmla="*/ 17 h 242"/>
                <a:gd name="T72" fmla="*/ 211 w 270"/>
                <a:gd name="T73" fmla="*/ 29 h 242"/>
                <a:gd name="T74" fmla="*/ 224 w 270"/>
                <a:gd name="T75" fmla="*/ 51 h 242"/>
                <a:gd name="T76" fmla="*/ 230 w 270"/>
                <a:gd name="T77" fmla="*/ 144 h 242"/>
                <a:gd name="T78" fmla="*/ 250 w 270"/>
                <a:gd name="T79" fmla="*/ 161 h 242"/>
                <a:gd name="T80" fmla="*/ 269 w 270"/>
                <a:gd name="T81" fmla="*/ 188 h 242"/>
                <a:gd name="T82" fmla="*/ 260 w 270"/>
                <a:gd name="T83" fmla="*/ 195 h 242"/>
                <a:gd name="T84" fmla="*/ 254 w 270"/>
                <a:gd name="T85" fmla="*/ 202 h 242"/>
                <a:gd name="T86" fmla="*/ 244 w 270"/>
                <a:gd name="T87" fmla="*/ 205 h 242"/>
                <a:gd name="T88" fmla="*/ 226 w 270"/>
                <a:gd name="T89" fmla="*/ 210 h 242"/>
                <a:gd name="T90" fmla="*/ 208 w 270"/>
                <a:gd name="T91" fmla="*/ 213 h 242"/>
                <a:gd name="T92" fmla="*/ 193 w 270"/>
                <a:gd name="T93" fmla="*/ 221 h 242"/>
                <a:gd name="T94" fmla="*/ 163 w 270"/>
                <a:gd name="T95" fmla="*/ 218 h 24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70" h="242">
                  <a:moveTo>
                    <a:pt x="150" y="236"/>
                  </a:moveTo>
                  <a:lnTo>
                    <a:pt x="152" y="235"/>
                  </a:lnTo>
                  <a:lnTo>
                    <a:pt x="150" y="226"/>
                  </a:lnTo>
                  <a:lnTo>
                    <a:pt x="150" y="220"/>
                  </a:lnTo>
                  <a:lnTo>
                    <a:pt x="156" y="215"/>
                  </a:lnTo>
                  <a:lnTo>
                    <a:pt x="158" y="204"/>
                  </a:lnTo>
                  <a:lnTo>
                    <a:pt x="156" y="203"/>
                  </a:lnTo>
                  <a:lnTo>
                    <a:pt x="150" y="208"/>
                  </a:lnTo>
                  <a:lnTo>
                    <a:pt x="146" y="208"/>
                  </a:lnTo>
                  <a:lnTo>
                    <a:pt x="140" y="200"/>
                  </a:lnTo>
                  <a:lnTo>
                    <a:pt x="142" y="196"/>
                  </a:lnTo>
                  <a:lnTo>
                    <a:pt x="144" y="192"/>
                  </a:lnTo>
                  <a:lnTo>
                    <a:pt x="143" y="185"/>
                  </a:lnTo>
                  <a:lnTo>
                    <a:pt x="141" y="182"/>
                  </a:lnTo>
                  <a:lnTo>
                    <a:pt x="138" y="186"/>
                  </a:lnTo>
                  <a:lnTo>
                    <a:pt x="138" y="192"/>
                  </a:lnTo>
                  <a:lnTo>
                    <a:pt x="132" y="200"/>
                  </a:lnTo>
                  <a:lnTo>
                    <a:pt x="129" y="203"/>
                  </a:lnTo>
                  <a:lnTo>
                    <a:pt x="124" y="206"/>
                  </a:lnTo>
                  <a:lnTo>
                    <a:pt x="119" y="205"/>
                  </a:lnTo>
                  <a:lnTo>
                    <a:pt x="114" y="205"/>
                  </a:lnTo>
                  <a:lnTo>
                    <a:pt x="112" y="209"/>
                  </a:lnTo>
                  <a:lnTo>
                    <a:pt x="106" y="205"/>
                  </a:lnTo>
                  <a:lnTo>
                    <a:pt x="104" y="200"/>
                  </a:lnTo>
                  <a:lnTo>
                    <a:pt x="100" y="196"/>
                  </a:lnTo>
                  <a:lnTo>
                    <a:pt x="96" y="191"/>
                  </a:lnTo>
                  <a:lnTo>
                    <a:pt x="92" y="191"/>
                  </a:lnTo>
                  <a:lnTo>
                    <a:pt x="87" y="194"/>
                  </a:lnTo>
                  <a:lnTo>
                    <a:pt x="86" y="198"/>
                  </a:lnTo>
                  <a:lnTo>
                    <a:pt x="72" y="197"/>
                  </a:lnTo>
                  <a:lnTo>
                    <a:pt x="68" y="200"/>
                  </a:lnTo>
                  <a:lnTo>
                    <a:pt x="53" y="198"/>
                  </a:lnTo>
                  <a:lnTo>
                    <a:pt x="44" y="191"/>
                  </a:lnTo>
                  <a:lnTo>
                    <a:pt x="38" y="191"/>
                  </a:lnTo>
                  <a:lnTo>
                    <a:pt x="36" y="199"/>
                  </a:lnTo>
                  <a:lnTo>
                    <a:pt x="32" y="202"/>
                  </a:lnTo>
                  <a:lnTo>
                    <a:pt x="28" y="202"/>
                  </a:lnTo>
                  <a:lnTo>
                    <a:pt x="22" y="199"/>
                  </a:lnTo>
                  <a:lnTo>
                    <a:pt x="16" y="202"/>
                  </a:lnTo>
                  <a:lnTo>
                    <a:pt x="15" y="190"/>
                  </a:lnTo>
                  <a:lnTo>
                    <a:pt x="11" y="187"/>
                  </a:lnTo>
                  <a:lnTo>
                    <a:pt x="6" y="185"/>
                  </a:lnTo>
                  <a:lnTo>
                    <a:pt x="0" y="181"/>
                  </a:lnTo>
                  <a:lnTo>
                    <a:pt x="0" y="176"/>
                  </a:lnTo>
                  <a:lnTo>
                    <a:pt x="3" y="173"/>
                  </a:lnTo>
                  <a:lnTo>
                    <a:pt x="10" y="168"/>
                  </a:lnTo>
                  <a:lnTo>
                    <a:pt x="14" y="166"/>
                  </a:lnTo>
                  <a:lnTo>
                    <a:pt x="17" y="161"/>
                  </a:lnTo>
                  <a:lnTo>
                    <a:pt x="23" y="155"/>
                  </a:lnTo>
                  <a:lnTo>
                    <a:pt x="32" y="150"/>
                  </a:lnTo>
                  <a:lnTo>
                    <a:pt x="39" y="150"/>
                  </a:lnTo>
                  <a:lnTo>
                    <a:pt x="44" y="149"/>
                  </a:lnTo>
                  <a:lnTo>
                    <a:pt x="46" y="148"/>
                  </a:lnTo>
                  <a:lnTo>
                    <a:pt x="52" y="143"/>
                  </a:lnTo>
                  <a:lnTo>
                    <a:pt x="57" y="136"/>
                  </a:lnTo>
                  <a:lnTo>
                    <a:pt x="62" y="124"/>
                  </a:lnTo>
                  <a:lnTo>
                    <a:pt x="66" y="96"/>
                  </a:lnTo>
                  <a:lnTo>
                    <a:pt x="64" y="88"/>
                  </a:lnTo>
                  <a:lnTo>
                    <a:pt x="57" y="80"/>
                  </a:lnTo>
                  <a:lnTo>
                    <a:pt x="58" y="78"/>
                  </a:lnTo>
                  <a:lnTo>
                    <a:pt x="66" y="76"/>
                  </a:lnTo>
                  <a:lnTo>
                    <a:pt x="66" y="73"/>
                  </a:lnTo>
                  <a:lnTo>
                    <a:pt x="69" y="55"/>
                  </a:lnTo>
                  <a:lnTo>
                    <a:pt x="74" y="58"/>
                  </a:lnTo>
                  <a:lnTo>
                    <a:pt x="84" y="62"/>
                  </a:lnTo>
                  <a:lnTo>
                    <a:pt x="92" y="66"/>
                  </a:lnTo>
                  <a:lnTo>
                    <a:pt x="94" y="65"/>
                  </a:lnTo>
                  <a:lnTo>
                    <a:pt x="100" y="60"/>
                  </a:lnTo>
                  <a:lnTo>
                    <a:pt x="102" y="61"/>
                  </a:lnTo>
                  <a:lnTo>
                    <a:pt x="114" y="68"/>
                  </a:lnTo>
                  <a:lnTo>
                    <a:pt x="117" y="74"/>
                  </a:lnTo>
                  <a:lnTo>
                    <a:pt x="117" y="86"/>
                  </a:lnTo>
                  <a:lnTo>
                    <a:pt x="118" y="97"/>
                  </a:lnTo>
                  <a:lnTo>
                    <a:pt x="122" y="119"/>
                  </a:lnTo>
                  <a:lnTo>
                    <a:pt x="126" y="126"/>
                  </a:lnTo>
                  <a:lnTo>
                    <a:pt x="134" y="127"/>
                  </a:lnTo>
                  <a:lnTo>
                    <a:pt x="141" y="119"/>
                  </a:lnTo>
                  <a:lnTo>
                    <a:pt x="143" y="107"/>
                  </a:lnTo>
                  <a:lnTo>
                    <a:pt x="143" y="97"/>
                  </a:lnTo>
                  <a:lnTo>
                    <a:pt x="147" y="95"/>
                  </a:lnTo>
                  <a:lnTo>
                    <a:pt x="161" y="106"/>
                  </a:lnTo>
                  <a:lnTo>
                    <a:pt x="165" y="109"/>
                  </a:lnTo>
                  <a:lnTo>
                    <a:pt x="172" y="112"/>
                  </a:lnTo>
                  <a:lnTo>
                    <a:pt x="177" y="116"/>
                  </a:lnTo>
                  <a:lnTo>
                    <a:pt x="180" y="118"/>
                  </a:lnTo>
                  <a:lnTo>
                    <a:pt x="186" y="113"/>
                  </a:lnTo>
                  <a:lnTo>
                    <a:pt x="194" y="96"/>
                  </a:lnTo>
                  <a:lnTo>
                    <a:pt x="198" y="67"/>
                  </a:lnTo>
                  <a:lnTo>
                    <a:pt x="201" y="65"/>
                  </a:lnTo>
                  <a:lnTo>
                    <a:pt x="186" y="48"/>
                  </a:lnTo>
                  <a:lnTo>
                    <a:pt x="183" y="59"/>
                  </a:lnTo>
                  <a:lnTo>
                    <a:pt x="176" y="62"/>
                  </a:lnTo>
                  <a:lnTo>
                    <a:pt x="171" y="67"/>
                  </a:lnTo>
                  <a:lnTo>
                    <a:pt x="167" y="73"/>
                  </a:lnTo>
                  <a:lnTo>
                    <a:pt x="158" y="72"/>
                  </a:lnTo>
                  <a:lnTo>
                    <a:pt x="155" y="78"/>
                  </a:lnTo>
                  <a:lnTo>
                    <a:pt x="143" y="80"/>
                  </a:lnTo>
                  <a:lnTo>
                    <a:pt x="131" y="80"/>
                  </a:lnTo>
                  <a:lnTo>
                    <a:pt x="130" y="71"/>
                  </a:lnTo>
                  <a:lnTo>
                    <a:pt x="132" y="62"/>
                  </a:lnTo>
                  <a:lnTo>
                    <a:pt x="140" y="25"/>
                  </a:lnTo>
                  <a:lnTo>
                    <a:pt x="147" y="13"/>
                  </a:lnTo>
                  <a:lnTo>
                    <a:pt x="149" y="7"/>
                  </a:lnTo>
                  <a:lnTo>
                    <a:pt x="149" y="0"/>
                  </a:lnTo>
                  <a:lnTo>
                    <a:pt x="161" y="8"/>
                  </a:lnTo>
                  <a:lnTo>
                    <a:pt x="168" y="11"/>
                  </a:lnTo>
                  <a:lnTo>
                    <a:pt x="179" y="13"/>
                  </a:lnTo>
                  <a:lnTo>
                    <a:pt x="183" y="18"/>
                  </a:lnTo>
                  <a:lnTo>
                    <a:pt x="194" y="26"/>
                  </a:lnTo>
                  <a:lnTo>
                    <a:pt x="202" y="31"/>
                  </a:lnTo>
                  <a:lnTo>
                    <a:pt x="209" y="31"/>
                  </a:lnTo>
                  <a:lnTo>
                    <a:pt x="218" y="28"/>
                  </a:lnTo>
                  <a:lnTo>
                    <a:pt x="231" y="16"/>
                  </a:lnTo>
                  <a:lnTo>
                    <a:pt x="222" y="55"/>
                  </a:lnTo>
                  <a:lnTo>
                    <a:pt x="222" y="83"/>
                  </a:lnTo>
                  <a:lnTo>
                    <a:pt x="222" y="119"/>
                  </a:lnTo>
                  <a:lnTo>
                    <a:pt x="228" y="155"/>
                  </a:lnTo>
                  <a:lnTo>
                    <a:pt x="239" y="175"/>
                  </a:lnTo>
                  <a:lnTo>
                    <a:pt x="245" y="175"/>
                  </a:lnTo>
                  <a:lnTo>
                    <a:pt x="248" y="173"/>
                  </a:lnTo>
                  <a:lnTo>
                    <a:pt x="251" y="175"/>
                  </a:lnTo>
                  <a:lnTo>
                    <a:pt x="270" y="202"/>
                  </a:lnTo>
                  <a:lnTo>
                    <a:pt x="267" y="202"/>
                  </a:lnTo>
                  <a:lnTo>
                    <a:pt x="263" y="204"/>
                  </a:lnTo>
                  <a:lnTo>
                    <a:pt x="258" y="208"/>
                  </a:lnTo>
                  <a:lnTo>
                    <a:pt x="258" y="210"/>
                  </a:lnTo>
                  <a:lnTo>
                    <a:pt x="256" y="214"/>
                  </a:lnTo>
                  <a:lnTo>
                    <a:pt x="255" y="216"/>
                  </a:lnTo>
                  <a:lnTo>
                    <a:pt x="252" y="217"/>
                  </a:lnTo>
                  <a:lnTo>
                    <a:pt x="250" y="224"/>
                  </a:lnTo>
                  <a:lnTo>
                    <a:pt x="246" y="224"/>
                  </a:lnTo>
                  <a:lnTo>
                    <a:pt x="242" y="220"/>
                  </a:lnTo>
                  <a:lnTo>
                    <a:pt x="238" y="217"/>
                  </a:lnTo>
                  <a:lnTo>
                    <a:pt x="233" y="218"/>
                  </a:lnTo>
                  <a:lnTo>
                    <a:pt x="224" y="226"/>
                  </a:lnTo>
                  <a:lnTo>
                    <a:pt x="220" y="224"/>
                  </a:lnTo>
                  <a:lnTo>
                    <a:pt x="216" y="222"/>
                  </a:lnTo>
                  <a:lnTo>
                    <a:pt x="206" y="229"/>
                  </a:lnTo>
                  <a:lnTo>
                    <a:pt x="202" y="229"/>
                  </a:lnTo>
                  <a:lnTo>
                    <a:pt x="195" y="234"/>
                  </a:lnTo>
                  <a:lnTo>
                    <a:pt x="192" y="238"/>
                  </a:lnTo>
                  <a:lnTo>
                    <a:pt x="188" y="242"/>
                  </a:lnTo>
                  <a:lnTo>
                    <a:pt x="174" y="242"/>
                  </a:lnTo>
                  <a:lnTo>
                    <a:pt x="162" y="234"/>
                  </a:lnTo>
                  <a:lnTo>
                    <a:pt x="158" y="234"/>
                  </a:lnTo>
                  <a:lnTo>
                    <a:pt x="150" y="236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2" name="Freeform 15"/>
            <p:cNvSpPr>
              <a:spLocks noChangeAspect="1"/>
            </p:cNvSpPr>
            <p:nvPr/>
          </p:nvSpPr>
          <p:spPr bwMode="auto">
            <a:xfrm>
              <a:off x="3594" y="2171"/>
              <a:ext cx="207" cy="288"/>
            </a:xfrm>
            <a:custGeom>
              <a:avLst/>
              <a:gdLst>
                <a:gd name="T0" fmla="*/ 131 w 208"/>
                <a:gd name="T1" fmla="*/ 253 h 310"/>
                <a:gd name="T2" fmla="*/ 119 w 208"/>
                <a:gd name="T3" fmla="*/ 264 h 310"/>
                <a:gd name="T4" fmla="*/ 113 w 208"/>
                <a:gd name="T5" fmla="*/ 287 h 310"/>
                <a:gd name="T6" fmla="*/ 104 w 208"/>
                <a:gd name="T7" fmla="*/ 280 h 310"/>
                <a:gd name="T8" fmla="*/ 73 w 208"/>
                <a:gd name="T9" fmla="*/ 286 h 310"/>
                <a:gd name="T10" fmla="*/ 69 w 208"/>
                <a:gd name="T11" fmla="*/ 276 h 310"/>
                <a:gd name="T12" fmla="*/ 78 w 208"/>
                <a:gd name="T13" fmla="*/ 271 h 310"/>
                <a:gd name="T14" fmla="*/ 61 w 208"/>
                <a:gd name="T15" fmla="*/ 268 h 310"/>
                <a:gd name="T16" fmla="*/ 37 w 208"/>
                <a:gd name="T17" fmla="*/ 255 h 310"/>
                <a:gd name="T18" fmla="*/ 17 w 208"/>
                <a:gd name="T19" fmla="*/ 258 h 310"/>
                <a:gd name="T20" fmla="*/ 4 w 208"/>
                <a:gd name="T21" fmla="*/ 242 h 310"/>
                <a:gd name="T22" fmla="*/ 12 w 208"/>
                <a:gd name="T23" fmla="*/ 216 h 310"/>
                <a:gd name="T24" fmla="*/ 4 w 208"/>
                <a:gd name="T25" fmla="*/ 206 h 310"/>
                <a:gd name="T26" fmla="*/ 6 w 208"/>
                <a:gd name="T27" fmla="*/ 188 h 310"/>
                <a:gd name="T28" fmla="*/ 6 w 208"/>
                <a:gd name="T29" fmla="*/ 178 h 310"/>
                <a:gd name="T30" fmla="*/ 0 w 208"/>
                <a:gd name="T31" fmla="*/ 164 h 310"/>
                <a:gd name="T32" fmla="*/ 11 w 208"/>
                <a:gd name="T33" fmla="*/ 145 h 310"/>
                <a:gd name="T34" fmla="*/ 23 w 208"/>
                <a:gd name="T35" fmla="*/ 117 h 310"/>
                <a:gd name="T36" fmla="*/ 25 w 208"/>
                <a:gd name="T37" fmla="*/ 100 h 310"/>
                <a:gd name="T38" fmla="*/ 18 w 208"/>
                <a:gd name="T39" fmla="*/ 87 h 310"/>
                <a:gd name="T40" fmla="*/ 27 w 208"/>
                <a:gd name="T41" fmla="*/ 82 h 310"/>
                <a:gd name="T42" fmla="*/ 28 w 208"/>
                <a:gd name="T43" fmla="*/ 59 h 310"/>
                <a:gd name="T44" fmla="*/ 31 w 208"/>
                <a:gd name="T45" fmla="*/ 32 h 310"/>
                <a:gd name="T46" fmla="*/ 55 w 208"/>
                <a:gd name="T47" fmla="*/ 37 h 310"/>
                <a:gd name="T48" fmla="*/ 76 w 208"/>
                <a:gd name="T49" fmla="*/ 30 h 310"/>
                <a:gd name="T50" fmla="*/ 97 w 208"/>
                <a:gd name="T51" fmla="*/ 19 h 310"/>
                <a:gd name="T52" fmla="*/ 113 w 208"/>
                <a:gd name="T53" fmla="*/ 15 h 310"/>
                <a:gd name="T54" fmla="*/ 126 w 208"/>
                <a:gd name="T55" fmla="*/ 20 h 310"/>
                <a:gd name="T56" fmla="*/ 135 w 208"/>
                <a:gd name="T57" fmla="*/ 13 h 310"/>
                <a:gd name="T58" fmla="*/ 138 w 208"/>
                <a:gd name="T59" fmla="*/ 6 h 310"/>
                <a:gd name="T60" fmla="*/ 150 w 208"/>
                <a:gd name="T61" fmla="*/ 0 h 310"/>
                <a:gd name="T62" fmla="*/ 173 w 208"/>
                <a:gd name="T63" fmla="*/ 42 h 310"/>
                <a:gd name="T64" fmla="*/ 171 w 208"/>
                <a:gd name="T65" fmla="*/ 56 h 310"/>
                <a:gd name="T66" fmla="*/ 174 w 208"/>
                <a:gd name="T67" fmla="*/ 65 h 310"/>
                <a:gd name="T68" fmla="*/ 188 w 208"/>
                <a:gd name="T69" fmla="*/ 90 h 310"/>
                <a:gd name="T70" fmla="*/ 192 w 208"/>
                <a:gd name="T71" fmla="*/ 101 h 310"/>
                <a:gd name="T72" fmla="*/ 202 w 208"/>
                <a:gd name="T73" fmla="*/ 141 h 310"/>
                <a:gd name="T74" fmla="*/ 200 w 208"/>
                <a:gd name="T75" fmla="*/ 157 h 310"/>
                <a:gd name="T76" fmla="*/ 201 w 208"/>
                <a:gd name="T77" fmla="*/ 168 h 310"/>
                <a:gd name="T78" fmla="*/ 189 w 208"/>
                <a:gd name="T79" fmla="*/ 176 h 310"/>
                <a:gd name="T80" fmla="*/ 196 w 208"/>
                <a:gd name="T81" fmla="*/ 187 h 310"/>
                <a:gd name="T82" fmla="*/ 184 w 208"/>
                <a:gd name="T83" fmla="*/ 197 h 310"/>
                <a:gd name="T84" fmla="*/ 185 w 208"/>
                <a:gd name="T85" fmla="*/ 208 h 310"/>
                <a:gd name="T86" fmla="*/ 179 w 208"/>
                <a:gd name="T87" fmla="*/ 216 h 310"/>
                <a:gd name="T88" fmla="*/ 183 w 208"/>
                <a:gd name="T89" fmla="*/ 225 h 310"/>
                <a:gd name="T90" fmla="*/ 173 w 208"/>
                <a:gd name="T91" fmla="*/ 238 h 310"/>
                <a:gd name="T92" fmla="*/ 149 w 208"/>
                <a:gd name="T93" fmla="*/ 259 h 31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08" h="310">
                  <a:moveTo>
                    <a:pt x="150" y="279"/>
                  </a:moveTo>
                  <a:lnTo>
                    <a:pt x="144" y="278"/>
                  </a:lnTo>
                  <a:lnTo>
                    <a:pt x="132" y="272"/>
                  </a:lnTo>
                  <a:lnTo>
                    <a:pt x="127" y="272"/>
                  </a:lnTo>
                  <a:lnTo>
                    <a:pt x="123" y="272"/>
                  </a:lnTo>
                  <a:lnTo>
                    <a:pt x="120" y="284"/>
                  </a:lnTo>
                  <a:lnTo>
                    <a:pt x="121" y="295"/>
                  </a:lnTo>
                  <a:lnTo>
                    <a:pt x="119" y="303"/>
                  </a:lnTo>
                  <a:lnTo>
                    <a:pt x="114" y="309"/>
                  </a:lnTo>
                  <a:lnTo>
                    <a:pt x="111" y="308"/>
                  </a:lnTo>
                  <a:lnTo>
                    <a:pt x="109" y="303"/>
                  </a:lnTo>
                  <a:lnTo>
                    <a:pt x="105" y="301"/>
                  </a:lnTo>
                  <a:lnTo>
                    <a:pt x="100" y="309"/>
                  </a:lnTo>
                  <a:lnTo>
                    <a:pt x="88" y="310"/>
                  </a:lnTo>
                  <a:lnTo>
                    <a:pt x="73" y="308"/>
                  </a:lnTo>
                  <a:lnTo>
                    <a:pt x="69" y="306"/>
                  </a:lnTo>
                  <a:lnTo>
                    <a:pt x="66" y="301"/>
                  </a:lnTo>
                  <a:lnTo>
                    <a:pt x="69" y="297"/>
                  </a:lnTo>
                  <a:lnTo>
                    <a:pt x="71" y="295"/>
                  </a:lnTo>
                  <a:lnTo>
                    <a:pt x="76" y="295"/>
                  </a:lnTo>
                  <a:lnTo>
                    <a:pt x="78" y="292"/>
                  </a:lnTo>
                  <a:lnTo>
                    <a:pt x="77" y="289"/>
                  </a:lnTo>
                  <a:lnTo>
                    <a:pt x="66" y="290"/>
                  </a:lnTo>
                  <a:lnTo>
                    <a:pt x="61" y="288"/>
                  </a:lnTo>
                  <a:lnTo>
                    <a:pt x="52" y="280"/>
                  </a:lnTo>
                  <a:lnTo>
                    <a:pt x="43" y="274"/>
                  </a:lnTo>
                  <a:lnTo>
                    <a:pt x="37" y="274"/>
                  </a:lnTo>
                  <a:lnTo>
                    <a:pt x="28" y="278"/>
                  </a:lnTo>
                  <a:lnTo>
                    <a:pt x="22" y="278"/>
                  </a:lnTo>
                  <a:lnTo>
                    <a:pt x="17" y="278"/>
                  </a:lnTo>
                  <a:lnTo>
                    <a:pt x="0" y="271"/>
                  </a:lnTo>
                  <a:lnTo>
                    <a:pt x="3" y="264"/>
                  </a:lnTo>
                  <a:lnTo>
                    <a:pt x="4" y="260"/>
                  </a:lnTo>
                  <a:lnTo>
                    <a:pt x="4" y="254"/>
                  </a:lnTo>
                  <a:lnTo>
                    <a:pt x="11" y="244"/>
                  </a:lnTo>
                  <a:lnTo>
                    <a:pt x="12" y="232"/>
                  </a:lnTo>
                  <a:lnTo>
                    <a:pt x="11" y="231"/>
                  </a:lnTo>
                  <a:lnTo>
                    <a:pt x="4" y="225"/>
                  </a:lnTo>
                  <a:lnTo>
                    <a:pt x="4" y="222"/>
                  </a:lnTo>
                  <a:lnTo>
                    <a:pt x="9" y="214"/>
                  </a:lnTo>
                  <a:lnTo>
                    <a:pt x="11" y="210"/>
                  </a:lnTo>
                  <a:lnTo>
                    <a:pt x="6" y="202"/>
                  </a:lnTo>
                  <a:lnTo>
                    <a:pt x="4" y="198"/>
                  </a:lnTo>
                  <a:lnTo>
                    <a:pt x="5" y="194"/>
                  </a:lnTo>
                  <a:lnTo>
                    <a:pt x="6" y="192"/>
                  </a:lnTo>
                  <a:lnTo>
                    <a:pt x="5" y="186"/>
                  </a:lnTo>
                  <a:lnTo>
                    <a:pt x="1" y="181"/>
                  </a:lnTo>
                  <a:lnTo>
                    <a:pt x="0" y="176"/>
                  </a:lnTo>
                  <a:lnTo>
                    <a:pt x="3" y="171"/>
                  </a:lnTo>
                  <a:lnTo>
                    <a:pt x="6" y="165"/>
                  </a:lnTo>
                  <a:lnTo>
                    <a:pt x="11" y="156"/>
                  </a:lnTo>
                  <a:lnTo>
                    <a:pt x="13" y="146"/>
                  </a:lnTo>
                  <a:lnTo>
                    <a:pt x="19" y="138"/>
                  </a:lnTo>
                  <a:lnTo>
                    <a:pt x="23" y="126"/>
                  </a:lnTo>
                  <a:lnTo>
                    <a:pt x="18" y="121"/>
                  </a:lnTo>
                  <a:lnTo>
                    <a:pt x="19" y="116"/>
                  </a:lnTo>
                  <a:lnTo>
                    <a:pt x="25" y="108"/>
                  </a:lnTo>
                  <a:lnTo>
                    <a:pt x="25" y="102"/>
                  </a:lnTo>
                  <a:lnTo>
                    <a:pt x="19" y="98"/>
                  </a:lnTo>
                  <a:lnTo>
                    <a:pt x="18" y="94"/>
                  </a:lnTo>
                  <a:lnTo>
                    <a:pt x="19" y="91"/>
                  </a:lnTo>
                  <a:lnTo>
                    <a:pt x="22" y="87"/>
                  </a:lnTo>
                  <a:lnTo>
                    <a:pt x="27" y="88"/>
                  </a:lnTo>
                  <a:lnTo>
                    <a:pt x="31" y="84"/>
                  </a:lnTo>
                  <a:lnTo>
                    <a:pt x="29" y="72"/>
                  </a:lnTo>
                  <a:lnTo>
                    <a:pt x="28" y="63"/>
                  </a:lnTo>
                  <a:lnTo>
                    <a:pt x="23" y="48"/>
                  </a:lnTo>
                  <a:lnTo>
                    <a:pt x="29" y="42"/>
                  </a:lnTo>
                  <a:lnTo>
                    <a:pt x="31" y="34"/>
                  </a:lnTo>
                  <a:lnTo>
                    <a:pt x="39" y="32"/>
                  </a:lnTo>
                  <a:lnTo>
                    <a:pt x="43" y="32"/>
                  </a:lnTo>
                  <a:lnTo>
                    <a:pt x="55" y="40"/>
                  </a:lnTo>
                  <a:lnTo>
                    <a:pt x="69" y="40"/>
                  </a:lnTo>
                  <a:lnTo>
                    <a:pt x="73" y="36"/>
                  </a:lnTo>
                  <a:lnTo>
                    <a:pt x="76" y="32"/>
                  </a:lnTo>
                  <a:lnTo>
                    <a:pt x="83" y="27"/>
                  </a:lnTo>
                  <a:lnTo>
                    <a:pt x="87" y="27"/>
                  </a:lnTo>
                  <a:lnTo>
                    <a:pt x="97" y="20"/>
                  </a:lnTo>
                  <a:lnTo>
                    <a:pt x="101" y="22"/>
                  </a:lnTo>
                  <a:lnTo>
                    <a:pt x="105" y="24"/>
                  </a:lnTo>
                  <a:lnTo>
                    <a:pt x="114" y="16"/>
                  </a:lnTo>
                  <a:lnTo>
                    <a:pt x="119" y="15"/>
                  </a:lnTo>
                  <a:lnTo>
                    <a:pt x="123" y="18"/>
                  </a:lnTo>
                  <a:lnTo>
                    <a:pt x="127" y="22"/>
                  </a:lnTo>
                  <a:lnTo>
                    <a:pt x="131" y="22"/>
                  </a:lnTo>
                  <a:lnTo>
                    <a:pt x="133" y="15"/>
                  </a:lnTo>
                  <a:lnTo>
                    <a:pt x="136" y="14"/>
                  </a:lnTo>
                  <a:lnTo>
                    <a:pt x="137" y="12"/>
                  </a:lnTo>
                  <a:lnTo>
                    <a:pt x="139" y="8"/>
                  </a:lnTo>
                  <a:lnTo>
                    <a:pt x="139" y="6"/>
                  </a:lnTo>
                  <a:lnTo>
                    <a:pt x="144" y="2"/>
                  </a:lnTo>
                  <a:lnTo>
                    <a:pt x="148" y="0"/>
                  </a:lnTo>
                  <a:lnTo>
                    <a:pt x="151" y="0"/>
                  </a:lnTo>
                  <a:lnTo>
                    <a:pt x="153" y="2"/>
                  </a:lnTo>
                  <a:lnTo>
                    <a:pt x="167" y="24"/>
                  </a:lnTo>
                  <a:lnTo>
                    <a:pt x="174" y="45"/>
                  </a:lnTo>
                  <a:lnTo>
                    <a:pt x="178" y="54"/>
                  </a:lnTo>
                  <a:lnTo>
                    <a:pt x="175" y="57"/>
                  </a:lnTo>
                  <a:lnTo>
                    <a:pt x="172" y="60"/>
                  </a:lnTo>
                  <a:lnTo>
                    <a:pt x="171" y="62"/>
                  </a:lnTo>
                  <a:lnTo>
                    <a:pt x="171" y="66"/>
                  </a:lnTo>
                  <a:lnTo>
                    <a:pt x="175" y="70"/>
                  </a:lnTo>
                  <a:lnTo>
                    <a:pt x="187" y="79"/>
                  </a:lnTo>
                  <a:lnTo>
                    <a:pt x="189" y="85"/>
                  </a:lnTo>
                  <a:lnTo>
                    <a:pt x="189" y="97"/>
                  </a:lnTo>
                  <a:lnTo>
                    <a:pt x="190" y="100"/>
                  </a:lnTo>
                  <a:lnTo>
                    <a:pt x="192" y="105"/>
                  </a:lnTo>
                  <a:lnTo>
                    <a:pt x="193" y="109"/>
                  </a:lnTo>
                  <a:lnTo>
                    <a:pt x="193" y="139"/>
                  </a:lnTo>
                  <a:lnTo>
                    <a:pt x="199" y="141"/>
                  </a:lnTo>
                  <a:lnTo>
                    <a:pt x="203" y="152"/>
                  </a:lnTo>
                  <a:lnTo>
                    <a:pt x="208" y="160"/>
                  </a:lnTo>
                  <a:lnTo>
                    <a:pt x="205" y="165"/>
                  </a:lnTo>
                  <a:lnTo>
                    <a:pt x="201" y="169"/>
                  </a:lnTo>
                  <a:lnTo>
                    <a:pt x="199" y="171"/>
                  </a:lnTo>
                  <a:lnTo>
                    <a:pt x="204" y="171"/>
                  </a:lnTo>
                  <a:lnTo>
                    <a:pt x="202" y="181"/>
                  </a:lnTo>
                  <a:lnTo>
                    <a:pt x="198" y="184"/>
                  </a:lnTo>
                  <a:lnTo>
                    <a:pt x="191" y="186"/>
                  </a:lnTo>
                  <a:lnTo>
                    <a:pt x="190" y="189"/>
                  </a:lnTo>
                  <a:lnTo>
                    <a:pt x="197" y="190"/>
                  </a:lnTo>
                  <a:lnTo>
                    <a:pt x="198" y="193"/>
                  </a:lnTo>
                  <a:lnTo>
                    <a:pt x="197" y="201"/>
                  </a:lnTo>
                  <a:lnTo>
                    <a:pt x="187" y="206"/>
                  </a:lnTo>
                  <a:lnTo>
                    <a:pt x="184" y="212"/>
                  </a:lnTo>
                  <a:lnTo>
                    <a:pt x="185" y="212"/>
                  </a:lnTo>
                  <a:lnTo>
                    <a:pt x="193" y="212"/>
                  </a:lnTo>
                  <a:lnTo>
                    <a:pt x="193" y="216"/>
                  </a:lnTo>
                  <a:lnTo>
                    <a:pt x="186" y="224"/>
                  </a:lnTo>
                  <a:lnTo>
                    <a:pt x="184" y="225"/>
                  </a:lnTo>
                  <a:lnTo>
                    <a:pt x="183" y="229"/>
                  </a:lnTo>
                  <a:lnTo>
                    <a:pt x="180" y="232"/>
                  </a:lnTo>
                  <a:lnTo>
                    <a:pt x="180" y="237"/>
                  </a:lnTo>
                  <a:lnTo>
                    <a:pt x="183" y="238"/>
                  </a:lnTo>
                  <a:lnTo>
                    <a:pt x="184" y="242"/>
                  </a:lnTo>
                  <a:lnTo>
                    <a:pt x="177" y="250"/>
                  </a:lnTo>
                  <a:lnTo>
                    <a:pt x="173" y="252"/>
                  </a:lnTo>
                  <a:lnTo>
                    <a:pt x="174" y="256"/>
                  </a:lnTo>
                  <a:lnTo>
                    <a:pt x="163" y="258"/>
                  </a:lnTo>
                  <a:lnTo>
                    <a:pt x="155" y="272"/>
                  </a:lnTo>
                  <a:lnTo>
                    <a:pt x="150" y="279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3" name="Freeform 16"/>
            <p:cNvSpPr>
              <a:spLocks noChangeAspect="1"/>
            </p:cNvSpPr>
            <p:nvPr/>
          </p:nvSpPr>
          <p:spPr bwMode="auto">
            <a:xfrm>
              <a:off x="3452" y="2152"/>
              <a:ext cx="179" cy="283"/>
            </a:xfrm>
            <a:custGeom>
              <a:avLst/>
              <a:gdLst>
                <a:gd name="T0" fmla="*/ 103 w 179"/>
                <a:gd name="T1" fmla="*/ 281 h 302"/>
                <a:gd name="T2" fmla="*/ 98 w 179"/>
                <a:gd name="T3" fmla="*/ 273 h 302"/>
                <a:gd name="T4" fmla="*/ 90 w 179"/>
                <a:gd name="T5" fmla="*/ 262 h 302"/>
                <a:gd name="T6" fmla="*/ 81 w 179"/>
                <a:gd name="T7" fmla="*/ 262 h 302"/>
                <a:gd name="T8" fmla="*/ 67 w 179"/>
                <a:gd name="T9" fmla="*/ 256 h 302"/>
                <a:gd name="T10" fmla="*/ 53 w 179"/>
                <a:gd name="T11" fmla="*/ 245 h 302"/>
                <a:gd name="T12" fmla="*/ 35 w 179"/>
                <a:gd name="T13" fmla="*/ 246 h 302"/>
                <a:gd name="T14" fmla="*/ 26 w 179"/>
                <a:gd name="T15" fmla="*/ 228 h 302"/>
                <a:gd name="T16" fmla="*/ 37 w 179"/>
                <a:gd name="T17" fmla="*/ 216 h 302"/>
                <a:gd name="T18" fmla="*/ 48 w 179"/>
                <a:gd name="T19" fmla="*/ 185 h 302"/>
                <a:gd name="T20" fmla="*/ 51 w 179"/>
                <a:gd name="T21" fmla="*/ 142 h 302"/>
                <a:gd name="T22" fmla="*/ 41 w 179"/>
                <a:gd name="T23" fmla="*/ 121 h 302"/>
                <a:gd name="T24" fmla="*/ 29 w 179"/>
                <a:gd name="T25" fmla="*/ 118 h 302"/>
                <a:gd name="T26" fmla="*/ 18 w 179"/>
                <a:gd name="T27" fmla="*/ 126 h 302"/>
                <a:gd name="T28" fmla="*/ 1 w 179"/>
                <a:gd name="T29" fmla="*/ 121 h 302"/>
                <a:gd name="T30" fmla="*/ 2 w 179"/>
                <a:gd name="T31" fmla="*/ 97 h 302"/>
                <a:gd name="T32" fmla="*/ 21 w 179"/>
                <a:gd name="T33" fmla="*/ 104 h 302"/>
                <a:gd name="T34" fmla="*/ 32 w 179"/>
                <a:gd name="T35" fmla="*/ 96 h 302"/>
                <a:gd name="T36" fmla="*/ 44 w 179"/>
                <a:gd name="T37" fmla="*/ 69 h 302"/>
                <a:gd name="T38" fmla="*/ 45 w 179"/>
                <a:gd name="T39" fmla="*/ 41 h 302"/>
                <a:gd name="T40" fmla="*/ 37 w 179"/>
                <a:gd name="T41" fmla="*/ 30 h 302"/>
                <a:gd name="T42" fmla="*/ 37 w 179"/>
                <a:gd name="T43" fmla="*/ 19 h 302"/>
                <a:gd name="T44" fmla="*/ 49 w 179"/>
                <a:gd name="T45" fmla="*/ 19 h 302"/>
                <a:gd name="T46" fmla="*/ 57 w 179"/>
                <a:gd name="T47" fmla="*/ 16 h 302"/>
                <a:gd name="T48" fmla="*/ 65 w 179"/>
                <a:gd name="T49" fmla="*/ 8 h 302"/>
                <a:gd name="T50" fmla="*/ 89 w 179"/>
                <a:gd name="T51" fmla="*/ 17 h 302"/>
                <a:gd name="T52" fmla="*/ 107 w 179"/>
                <a:gd name="T53" fmla="*/ 15 h 302"/>
                <a:gd name="T54" fmla="*/ 113 w 179"/>
                <a:gd name="T55" fmla="*/ 8 h 302"/>
                <a:gd name="T56" fmla="*/ 121 w 179"/>
                <a:gd name="T57" fmla="*/ 13 h 302"/>
                <a:gd name="T58" fmla="*/ 127 w 179"/>
                <a:gd name="T59" fmla="*/ 22 h 302"/>
                <a:gd name="T60" fmla="*/ 135 w 179"/>
                <a:gd name="T61" fmla="*/ 22 h 302"/>
                <a:gd name="T62" fmla="*/ 145 w 179"/>
                <a:gd name="T63" fmla="*/ 22 h 302"/>
                <a:gd name="T64" fmla="*/ 153 w 179"/>
                <a:gd name="T65" fmla="*/ 17 h 302"/>
                <a:gd name="T66" fmla="*/ 159 w 179"/>
                <a:gd name="T67" fmla="*/ 4 h 302"/>
                <a:gd name="T68" fmla="*/ 164 w 179"/>
                <a:gd name="T69" fmla="*/ 3 h 302"/>
                <a:gd name="T70" fmla="*/ 163 w 179"/>
                <a:gd name="T71" fmla="*/ 13 h 302"/>
                <a:gd name="T72" fmla="*/ 167 w 179"/>
                <a:gd name="T73" fmla="*/ 24 h 302"/>
                <a:gd name="T74" fmla="*/ 177 w 179"/>
                <a:gd name="T75" fmla="*/ 20 h 302"/>
                <a:gd name="T76" fmla="*/ 177 w 179"/>
                <a:gd name="T77" fmla="*/ 31 h 302"/>
                <a:gd name="T78" fmla="*/ 171 w 179"/>
                <a:gd name="T79" fmla="*/ 41 h 302"/>
                <a:gd name="T80" fmla="*/ 171 w 179"/>
                <a:gd name="T81" fmla="*/ 51 h 302"/>
                <a:gd name="T82" fmla="*/ 163 w 179"/>
                <a:gd name="T83" fmla="*/ 64 h 302"/>
                <a:gd name="T84" fmla="*/ 169 w 179"/>
                <a:gd name="T85" fmla="*/ 86 h 302"/>
                <a:gd name="T86" fmla="*/ 167 w 179"/>
                <a:gd name="T87" fmla="*/ 101 h 302"/>
                <a:gd name="T88" fmla="*/ 159 w 179"/>
                <a:gd name="T89" fmla="*/ 104 h 302"/>
                <a:gd name="T90" fmla="*/ 159 w 179"/>
                <a:gd name="T91" fmla="*/ 111 h 302"/>
                <a:gd name="T92" fmla="*/ 165 w 179"/>
                <a:gd name="T93" fmla="*/ 120 h 302"/>
                <a:gd name="T94" fmla="*/ 158 w 179"/>
                <a:gd name="T95" fmla="*/ 132 h 302"/>
                <a:gd name="T96" fmla="*/ 159 w 179"/>
                <a:gd name="T97" fmla="*/ 148 h 302"/>
                <a:gd name="T98" fmla="*/ 151 w 179"/>
                <a:gd name="T99" fmla="*/ 165 h 302"/>
                <a:gd name="T100" fmla="*/ 143 w 179"/>
                <a:gd name="T101" fmla="*/ 179 h 302"/>
                <a:gd name="T102" fmla="*/ 141 w 179"/>
                <a:gd name="T103" fmla="*/ 188 h 302"/>
                <a:gd name="T104" fmla="*/ 146 w 179"/>
                <a:gd name="T105" fmla="*/ 199 h 302"/>
                <a:gd name="T106" fmla="*/ 144 w 179"/>
                <a:gd name="T107" fmla="*/ 204 h 302"/>
                <a:gd name="T108" fmla="*/ 151 w 179"/>
                <a:gd name="T109" fmla="*/ 216 h 302"/>
                <a:gd name="T110" fmla="*/ 144 w 179"/>
                <a:gd name="T111" fmla="*/ 227 h 302"/>
                <a:gd name="T112" fmla="*/ 151 w 179"/>
                <a:gd name="T113" fmla="*/ 235 h 302"/>
                <a:gd name="T114" fmla="*/ 151 w 179"/>
                <a:gd name="T115" fmla="*/ 247 h 302"/>
                <a:gd name="T116" fmla="*/ 144 w 179"/>
                <a:gd name="T117" fmla="*/ 262 h 302"/>
                <a:gd name="T118" fmla="*/ 140 w 179"/>
                <a:gd name="T119" fmla="*/ 273 h 302"/>
                <a:gd name="T120" fmla="*/ 125 w 179"/>
                <a:gd name="T121" fmla="*/ 276 h 302"/>
                <a:gd name="T122" fmla="*/ 116 w 179"/>
                <a:gd name="T123" fmla="*/ 281 h 30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9" h="302">
                  <a:moveTo>
                    <a:pt x="110" y="302"/>
                  </a:moveTo>
                  <a:lnTo>
                    <a:pt x="103" y="300"/>
                  </a:lnTo>
                  <a:lnTo>
                    <a:pt x="101" y="298"/>
                  </a:lnTo>
                  <a:lnTo>
                    <a:pt x="98" y="291"/>
                  </a:lnTo>
                  <a:lnTo>
                    <a:pt x="91" y="286"/>
                  </a:lnTo>
                  <a:lnTo>
                    <a:pt x="90" y="280"/>
                  </a:lnTo>
                  <a:lnTo>
                    <a:pt x="85" y="278"/>
                  </a:lnTo>
                  <a:lnTo>
                    <a:pt x="81" y="280"/>
                  </a:lnTo>
                  <a:lnTo>
                    <a:pt x="73" y="274"/>
                  </a:lnTo>
                  <a:lnTo>
                    <a:pt x="67" y="273"/>
                  </a:lnTo>
                  <a:lnTo>
                    <a:pt x="54" y="267"/>
                  </a:lnTo>
                  <a:lnTo>
                    <a:pt x="53" y="261"/>
                  </a:lnTo>
                  <a:lnTo>
                    <a:pt x="45" y="257"/>
                  </a:lnTo>
                  <a:lnTo>
                    <a:pt x="35" y="262"/>
                  </a:lnTo>
                  <a:lnTo>
                    <a:pt x="25" y="258"/>
                  </a:lnTo>
                  <a:lnTo>
                    <a:pt x="26" y="243"/>
                  </a:lnTo>
                  <a:lnTo>
                    <a:pt x="29" y="238"/>
                  </a:lnTo>
                  <a:lnTo>
                    <a:pt x="37" y="230"/>
                  </a:lnTo>
                  <a:lnTo>
                    <a:pt x="42" y="219"/>
                  </a:lnTo>
                  <a:lnTo>
                    <a:pt x="48" y="197"/>
                  </a:lnTo>
                  <a:lnTo>
                    <a:pt x="51" y="176"/>
                  </a:lnTo>
                  <a:lnTo>
                    <a:pt x="51" y="152"/>
                  </a:lnTo>
                  <a:lnTo>
                    <a:pt x="43" y="134"/>
                  </a:lnTo>
                  <a:lnTo>
                    <a:pt x="41" y="129"/>
                  </a:lnTo>
                  <a:lnTo>
                    <a:pt x="33" y="126"/>
                  </a:lnTo>
                  <a:lnTo>
                    <a:pt x="29" y="126"/>
                  </a:lnTo>
                  <a:lnTo>
                    <a:pt x="24" y="131"/>
                  </a:lnTo>
                  <a:lnTo>
                    <a:pt x="18" y="134"/>
                  </a:lnTo>
                  <a:lnTo>
                    <a:pt x="6" y="132"/>
                  </a:lnTo>
                  <a:lnTo>
                    <a:pt x="1" y="129"/>
                  </a:lnTo>
                  <a:lnTo>
                    <a:pt x="0" y="110"/>
                  </a:lnTo>
                  <a:lnTo>
                    <a:pt x="2" y="104"/>
                  </a:lnTo>
                  <a:lnTo>
                    <a:pt x="14" y="111"/>
                  </a:lnTo>
                  <a:lnTo>
                    <a:pt x="21" y="111"/>
                  </a:lnTo>
                  <a:lnTo>
                    <a:pt x="27" y="108"/>
                  </a:lnTo>
                  <a:lnTo>
                    <a:pt x="32" y="102"/>
                  </a:lnTo>
                  <a:lnTo>
                    <a:pt x="36" y="98"/>
                  </a:lnTo>
                  <a:lnTo>
                    <a:pt x="44" y="74"/>
                  </a:lnTo>
                  <a:lnTo>
                    <a:pt x="45" y="57"/>
                  </a:lnTo>
                  <a:lnTo>
                    <a:pt x="45" y="44"/>
                  </a:lnTo>
                  <a:lnTo>
                    <a:pt x="43" y="39"/>
                  </a:lnTo>
                  <a:lnTo>
                    <a:pt x="37" y="32"/>
                  </a:lnTo>
                  <a:lnTo>
                    <a:pt x="37" y="27"/>
                  </a:lnTo>
                  <a:lnTo>
                    <a:pt x="37" y="20"/>
                  </a:lnTo>
                  <a:lnTo>
                    <a:pt x="43" y="17"/>
                  </a:lnTo>
                  <a:lnTo>
                    <a:pt x="49" y="20"/>
                  </a:lnTo>
                  <a:lnTo>
                    <a:pt x="53" y="20"/>
                  </a:lnTo>
                  <a:lnTo>
                    <a:pt x="57" y="17"/>
                  </a:lnTo>
                  <a:lnTo>
                    <a:pt x="59" y="9"/>
                  </a:lnTo>
                  <a:lnTo>
                    <a:pt x="65" y="9"/>
                  </a:lnTo>
                  <a:lnTo>
                    <a:pt x="74" y="16"/>
                  </a:lnTo>
                  <a:lnTo>
                    <a:pt x="89" y="18"/>
                  </a:lnTo>
                  <a:lnTo>
                    <a:pt x="93" y="15"/>
                  </a:lnTo>
                  <a:lnTo>
                    <a:pt x="107" y="16"/>
                  </a:lnTo>
                  <a:lnTo>
                    <a:pt x="108" y="12"/>
                  </a:lnTo>
                  <a:lnTo>
                    <a:pt x="113" y="9"/>
                  </a:lnTo>
                  <a:lnTo>
                    <a:pt x="117" y="9"/>
                  </a:lnTo>
                  <a:lnTo>
                    <a:pt x="121" y="14"/>
                  </a:lnTo>
                  <a:lnTo>
                    <a:pt x="125" y="18"/>
                  </a:lnTo>
                  <a:lnTo>
                    <a:pt x="127" y="23"/>
                  </a:lnTo>
                  <a:lnTo>
                    <a:pt x="133" y="27"/>
                  </a:lnTo>
                  <a:lnTo>
                    <a:pt x="135" y="23"/>
                  </a:lnTo>
                  <a:lnTo>
                    <a:pt x="140" y="23"/>
                  </a:lnTo>
                  <a:lnTo>
                    <a:pt x="145" y="24"/>
                  </a:lnTo>
                  <a:lnTo>
                    <a:pt x="150" y="21"/>
                  </a:lnTo>
                  <a:lnTo>
                    <a:pt x="153" y="18"/>
                  </a:lnTo>
                  <a:lnTo>
                    <a:pt x="159" y="10"/>
                  </a:lnTo>
                  <a:lnTo>
                    <a:pt x="159" y="4"/>
                  </a:lnTo>
                  <a:lnTo>
                    <a:pt x="162" y="0"/>
                  </a:lnTo>
                  <a:lnTo>
                    <a:pt x="164" y="3"/>
                  </a:lnTo>
                  <a:lnTo>
                    <a:pt x="165" y="10"/>
                  </a:lnTo>
                  <a:lnTo>
                    <a:pt x="163" y="14"/>
                  </a:lnTo>
                  <a:lnTo>
                    <a:pt x="161" y="18"/>
                  </a:lnTo>
                  <a:lnTo>
                    <a:pt x="167" y="26"/>
                  </a:lnTo>
                  <a:lnTo>
                    <a:pt x="171" y="26"/>
                  </a:lnTo>
                  <a:lnTo>
                    <a:pt x="177" y="21"/>
                  </a:lnTo>
                  <a:lnTo>
                    <a:pt x="179" y="22"/>
                  </a:lnTo>
                  <a:lnTo>
                    <a:pt x="177" y="33"/>
                  </a:lnTo>
                  <a:lnTo>
                    <a:pt x="171" y="38"/>
                  </a:lnTo>
                  <a:lnTo>
                    <a:pt x="171" y="44"/>
                  </a:lnTo>
                  <a:lnTo>
                    <a:pt x="173" y="53"/>
                  </a:lnTo>
                  <a:lnTo>
                    <a:pt x="171" y="54"/>
                  </a:lnTo>
                  <a:lnTo>
                    <a:pt x="169" y="62"/>
                  </a:lnTo>
                  <a:lnTo>
                    <a:pt x="163" y="68"/>
                  </a:lnTo>
                  <a:lnTo>
                    <a:pt x="168" y="83"/>
                  </a:lnTo>
                  <a:lnTo>
                    <a:pt x="169" y="92"/>
                  </a:lnTo>
                  <a:lnTo>
                    <a:pt x="171" y="104"/>
                  </a:lnTo>
                  <a:lnTo>
                    <a:pt x="167" y="108"/>
                  </a:lnTo>
                  <a:lnTo>
                    <a:pt x="162" y="107"/>
                  </a:lnTo>
                  <a:lnTo>
                    <a:pt x="159" y="111"/>
                  </a:lnTo>
                  <a:lnTo>
                    <a:pt x="158" y="114"/>
                  </a:lnTo>
                  <a:lnTo>
                    <a:pt x="159" y="118"/>
                  </a:lnTo>
                  <a:lnTo>
                    <a:pt x="165" y="122"/>
                  </a:lnTo>
                  <a:lnTo>
                    <a:pt x="165" y="128"/>
                  </a:lnTo>
                  <a:lnTo>
                    <a:pt x="159" y="136"/>
                  </a:lnTo>
                  <a:lnTo>
                    <a:pt x="158" y="141"/>
                  </a:lnTo>
                  <a:lnTo>
                    <a:pt x="163" y="146"/>
                  </a:lnTo>
                  <a:lnTo>
                    <a:pt x="159" y="158"/>
                  </a:lnTo>
                  <a:lnTo>
                    <a:pt x="153" y="166"/>
                  </a:lnTo>
                  <a:lnTo>
                    <a:pt x="151" y="176"/>
                  </a:lnTo>
                  <a:lnTo>
                    <a:pt x="146" y="185"/>
                  </a:lnTo>
                  <a:lnTo>
                    <a:pt x="143" y="191"/>
                  </a:lnTo>
                  <a:lnTo>
                    <a:pt x="140" y="196"/>
                  </a:lnTo>
                  <a:lnTo>
                    <a:pt x="141" y="201"/>
                  </a:lnTo>
                  <a:lnTo>
                    <a:pt x="145" y="206"/>
                  </a:lnTo>
                  <a:lnTo>
                    <a:pt x="146" y="212"/>
                  </a:lnTo>
                  <a:lnTo>
                    <a:pt x="145" y="214"/>
                  </a:lnTo>
                  <a:lnTo>
                    <a:pt x="144" y="218"/>
                  </a:lnTo>
                  <a:lnTo>
                    <a:pt x="146" y="222"/>
                  </a:lnTo>
                  <a:lnTo>
                    <a:pt x="151" y="230"/>
                  </a:lnTo>
                  <a:lnTo>
                    <a:pt x="149" y="234"/>
                  </a:lnTo>
                  <a:lnTo>
                    <a:pt x="144" y="242"/>
                  </a:lnTo>
                  <a:lnTo>
                    <a:pt x="144" y="245"/>
                  </a:lnTo>
                  <a:lnTo>
                    <a:pt x="151" y="251"/>
                  </a:lnTo>
                  <a:lnTo>
                    <a:pt x="152" y="252"/>
                  </a:lnTo>
                  <a:lnTo>
                    <a:pt x="151" y="264"/>
                  </a:lnTo>
                  <a:lnTo>
                    <a:pt x="144" y="274"/>
                  </a:lnTo>
                  <a:lnTo>
                    <a:pt x="144" y="280"/>
                  </a:lnTo>
                  <a:lnTo>
                    <a:pt x="143" y="284"/>
                  </a:lnTo>
                  <a:lnTo>
                    <a:pt x="140" y="291"/>
                  </a:lnTo>
                  <a:lnTo>
                    <a:pt x="134" y="287"/>
                  </a:lnTo>
                  <a:lnTo>
                    <a:pt x="125" y="294"/>
                  </a:lnTo>
                  <a:lnTo>
                    <a:pt x="123" y="298"/>
                  </a:lnTo>
                  <a:lnTo>
                    <a:pt x="116" y="300"/>
                  </a:lnTo>
                  <a:lnTo>
                    <a:pt x="110" y="302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4" name="Freeform 17"/>
            <p:cNvSpPr>
              <a:spLocks noChangeAspect="1"/>
            </p:cNvSpPr>
            <p:nvPr/>
          </p:nvSpPr>
          <p:spPr bwMode="auto">
            <a:xfrm>
              <a:off x="3331" y="2963"/>
              <a:ext cx="145" cy="64"/>
            </a:xfrm>
            <a:custGeom>
              <a:avLst/>
              <a:gdLst>
                <a:gd name="T0" fmla="*/ 128 w 143"/>
                <a:gd name="T1" fmla="*/ 45 h 71"/>
                <a:gd name="T2" fmla="*/ 141 w 143"/>
                <a:gd name="T3" fmla="*/ 42 h 71"/>
                <a:gd name="T4" fmla="*/ 143 w 143"/>
                <a:gd name="T5" fmla="*/ 32 h 71"/>
                <a:gd name="T6" fmla="*/ 140 w 143"/>
                <a:gd name="T7" fmla="*/ 22 h 71"/>
                <a:gd name="T8" fmla="*/ 135 w 143"/>
                <a:gd name="T9" fmla="*/ 16 h 71"/>
                <a:gd name="T10" fmla="*/ 125 w 143"/>
                <a:gd name="T11" fmla="*/ 15 h 71"/>
                <a:gd name="T12" fmla="*/ 116 w 143"/>
                <a:gd name="T13" fmla="*/ 18 h 71"/>
                <a:gd name="T14" fmla="*/ 99 w 143"/>
                <a:gd name="T15" fmla="*/ 22 h 71"/>
                <a:gd name="T16" fmla="*/ 91 w 143"/>
                <a:gd name="T17" fmla="*/ 14 h 71"/>
                <a:gd name="T18" fmla="*/ 87 w 143"/>
                <a:gd name="T19" fmla="*/ 14 h 71"/>
                <a:gd name="T20" fmla="*/ 85 w 143"/>
                <a:gd name="T21" fmla="*/ 16 h 71"/>
                <a:gd name="T22" fmla="*/ 79 w 143"/>
                <a:gd name="T23" fmla="*/ 18 h 71"/>
                <a:gd name="T24" fmla="*/ 70 w 143"/>
                <a:gd name="T25" fmla="*/ 20 h 71"/>
                <a:gd name="T26" fmla="*/ 66 w 143"/>
                <a:gd name="T27" fmla="*/ 12 h 71"/>
                <a:gd name="T28" fmla="*/ 61 w 143"/>
                <a:gd name="T29" fmla="*/ 10 h 71"/>
                <a:gd name="T30" fmla="*/ 43 w 143"/>
                <a:gd name="T31" fmla="*/ 6 h 71"/>
                <a:gd name="T32" fmla="*/ 30 w 143"/>
                <a:gd name="T33" fmla="*/ 2 h 71"/>
                <a:gd name="T34" fmla="*/ 11 w 143"/>
                <a:gd name="T35" fmla="*/ 5 h 71"/>
                <a:gd name="T36" fmla="*/ 6 w 143"/>
                <a:gd name="T37" fmla="*/ 12 h 71"/>
                <a:gd name="T38" fmla="*/ 18 w 143"/>
                <a:gd name="T39" fmla="*/ 32 h 71"/>
                <a:gd name="T40" fmla="*/ 30 w 143"/>
                <a:gd name="T41" fmla="*/ 40 h 71"/>
                <a:gd name="T42" fmla="*/ 35 w 143"/>
                <a:gd name="T43" fmla="*/ 42 h 71"/>
                <a:gd name="T44" fmla="*/ 42 w 143"/>
                <a:gd name="T45" fmla="*/ 43 h 71"/>
                <a:gd name="T46" fmla="*/ 49 w 143"/>
                <a:gd name="T47" fmla="*/ 45 h 71"/>
                <a:gd name="T48" fmla="*/ 57 w 143"/>
                <a:gd name="T49" fmla="*/ 45 h 71"/>
                <a:gd name="T50" fmla="*/ 66 w 143"/>
                <a:gd name="T51" fmla="*/ 49 h 71"/>
                <a:gd name="T52" fmla="*/ 69 w 143"/>
                <a:gd name="T53" fmla="*/ 59 h 71"/>
                <a:gd name="T54" fmla="*/ 75 w 143"/>
                <a:gd name="T55" fmla="*/ 64 h 71"/>
                <a:gd name="T56" fmla="*/ 78 w 143"/>
                <a:gd name="T57" fmla="*/ 59 h 71"/>
                <a:gd name="T58" fmla="*/ 75 w 143"/>
                <a:gd name="T59" fmla="*/ 52 h 71"/>
                <a:gd name="T60" fmla="*/ 75 w 143"/>
                <a:gd name="T61" fmla="*/ 47 h 71"/>
                <a:gd name="T62" fmla="*/ 80 w 143"/>
                <a:gd name="T63" fmla="*/ 47 h 71"/>
                <a:gd name="T64" fmla="*/ 85 w 143"/>
                <a:gd name="T65" fmla="*/ 44 h 71"/>
                <a:gd name="T66" fmla="*/ 91 w 143"/>
                <a:gd name="T67" fmla="*/ 42 h 71"/>
                <a:gd name="T68" fmla="*/ 97 w 143"/>
                <a:gd name="T69" fmla="*/ 47 h 71"/>
                <a:gd name="T70" fmla="*/ 112 w 143"/>
                <a:gd name="T71" fmla="*/ 52 h 71"/>
                <a:gd name="T72" fmla="*/ 122 w 143"/>
                <a:gd name="T73" fmla="*/ 58 h 7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3" h="71">
                  <a:moveTo>
                    <a:pt x="120" y="64"/>
                  </a:moveTo>
                  <a:lnTo>
                    <a:pt x="126" y="50"/>
                  </a:lnTo>
                  <a:lnTo>
                    <a:pt x="134" y="47"/>
                  </a:lnTo>
                  <a:lnTo>
                    <a:pt x="139" y="47"/>
                  </a:lnTo>
                  <a:lnTo>
                    <a:pt x="139" y="41"/>
                  </a:lnTo>
                  <a:lnTo>
                    <a:pt x="141" y="36"/>
                  </a:lnTo>
                  <a:lnTo>
                    <a:pt x="143" y="31"/>
                  </a:lnTo>
                  <a:lnTo>
                    <a:pt x="138" y="24"/>
                  </a:lnTo>
                  <a:lnTo>
                    <a:pt x="137" y="18"/>
                  </a:lnTo>
                  <a:lnTo>
                    <a:pt x="133" y="18"/>
                  </a:lnTo>
                  <a:lnTo>
                    <a:pt x="126" y="16"/>
                  </a:lnTo>
                  <a:lnTo>
                    <a:pt x="123" y="17"/>
                  </a:lnTo>
                  <a:lnTo>
                    <a:pt x="121" y="19"/>
                  </a:lnTo>
                  <a:lnTo>
                    <a:pt x="114" y="20"/>
                  </a:lnTo>
                  <a:lnTo>
                    <a:pt x="108" y="18"/>
                  </a:lnTo>
                  <a:lnTo>
                    <a:pt x="98" y="24"/>
                  </a:lnTo>
                  <a:lnTo>
                    <a:pt x="90" y="22"/>
                  </a:lnTo>
                  <a:lnTo>
                    <a:pt x="90" y="16"/>
                  </a:lnTo>
                  <a:lnTo>
                    <a:pt x="89" y="14"/>
                  </a:lnTo>
                  <a:lnTo>
                    <a:pt x="86" y="16"/>
                  </a:lnTo>
                  <a:lnTo>
                    <a:pt x="84" y="17"/>
                  </a:lnTo>
                  <a:lnTo>
                    <a:pt x="84" y="18"/>
                  </a:lnTo>
                  <a:lnTo>
                    <a:pt x="83" y="20"/>
                  </a:lnTo>
                  <a:lnTo>
                    <a:pt x="78" y="20"/>
                  </a:lnTo>
                  <a:lnTo>
                    <a:pt x="74" y="22"/>
                  </a:lnTo>
                  <a:lnTo>
                    <a:pt x="69" y="22"/>
                  </a:lnTo>
                  <a:lnTo>
                    <a:pt x="67" y="18"/>
                  </a:lnTo>
                  <a:lnTo>
                    <a:pt x="65" y="13"/>
                  </a:lnTo>
                  <a:lnTo>
                    <a:pt x="61" y="13"/>
                  </a:lnTo>
                  <a:lnTo>
                    <a:pt x="60" y="11"/>
                  </a:lnTo>
                  <a:lnTo>
                    <a:pt x="50" y="11"/>
                  </a:lnTo>
                  <a:lnTo>
                    <a:pt x="42" y="7"/>
                  </a:lnTo>
                  <a:lnTo>
                    <a:pt x="33" y="7"/>
                  </a:lnTo>
                  <a:lnTo>
                    <a:pt x="30" y="2"/>
                  </a:lnTo>
                  <a:lnTo>
                    <a:pt x="24" y="0"/>
                  </a:lnTo>
                  <a:lnTo>
                    <a:pt x="11" y="6"/>
                  </a:lnTo>
                  <a:lnTo>
                    <a:pt x="0" y="5"/>
                  </a:lnTo>
                  <a:lnTo>
                    <a:pt x="6" y="13"/>
                  </a:lnTo>
                  <a:lnTo>
                    <a:pt x="8" y="26"/>
                  </a:lnTo>
                  <a:lnTo>
                    <a:pt x="18" y="35"/>
                  </a:lnTo>
                  <a:lnTo>
                    <a:pt x="26" y="41"/>
                  </a:lnTo>
                  <a:lnTo>
                    <a:pt x="30" y="44"/>
                  </a:lnTo>
                  <a:lnTo>
                    <a:pt x="32" y="46"/>
                  </a:lnTo>
                  <a:lnTo>
                    <a:pt x="35" y="47"/>
                  </a:lnTo>
                  <a:lnTo>
                    <a:pt x="37" y="47"/>
                  </a:lnTo>
                  <a:lnTo>
                    <a:pt x="41" y="48"/>
                  </a:lnTo>
                  <a:lnTo>
                    <a:pt x="44" y="50"/>
                  </a:lnTo>
                  <a:lnTo>
                    <a:pt x="48" y="50"/>
                  </a:lnTo>
                  <a:lnTo>
                    <a:pt x="53" y="49"/>
                  </a:lnTo>
                  <a:lnTo>
                    <a:pt x="56" y="50"/>
                  </a:lnTo>
                  <a:lnTo>
                    <a:pt x="61" y="52"/>
                  </a:lnTo>
                  <a:lnTo>
                    <a:pt x="65" y="54"/>
                  </a:lnTo>
                  <a:lnTo>
                    <a:pt x="67" y="60"/>
                  </a:lnTo>
                  <a:lnTo>
                    <a:pt x="68" y="65"/>
                  </a:lnTo>
                  <a:lnTo>
                    <a:pt x="71" y="68"/>
                  </a:lnTo>
                  <a:lnTo>
                    <a:pt x="74" y="71"/>
                  </a:lnTo>
                  <a:lnTo>
                    <a:pt x="74" y="68"/>
                  </a:lnTo>
                  <a:lnTo>
                    <a:pt x="77" y="65"/>
                  </a:lnTo>
                  <a:lnTo>
                    <a:pt x="77" y="62"/>
                  </a:lnTo>
                  <a:lnTo>
                    <a:pt x="74" y="58"/>
                  </a:lnTo>
                  <a:lnTo>
                    <a:pt x="74" y="54"/>
                  </a:lnTo>
                  <a:lnTo>
                    <a:pt x="74" y="52"/>
                  </a:lnTo>
                  <a:lnTo>
                    <a:pt x="75" y="50"/>
                  </a:lnTo>
                  <a:lnTo>
                    <a:pt x="79" y="52"/>
                  </a:lnTo>
                  <a:lnTo>
                    <a:pt x="80" y="50"/>
                  </a:lnTo>
                  <a:lnTo>
                    <a:pt x="84" y="49"/>
                  </a:lnTo>
                  <a:lnTo>
                    <a:pt x="87" y="47"/>
                  </a:lnTo>
                  <a:lnTo>
                    <a:pt x="90" y="47"/>
                  </a:lnTo>
                  <a:lnTo>
                    <a:pt x="93" y="52"/>
                  </a:lnTo>
                  <a:lnTo>
                    <a:pt x="96" y="52"/>
                  </a:lnTo>
                  <a:lnTo>
                    <a:pt x="103" y="50"/>
                  </a:lnTo>
                  <a:lnTo>
                    <a:pt x="110" y="58"/>
                  </a:lnTo>
                  <a:lnTo>
                    <a:pt x="115" y="61"/>
                  </a:lnTo>
                  <a:lnTo>
                    <a:pt x="120" y="64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5" name="Freeform 18"/>
            <p:cNvSpPr>
              <a:spLocks noChangeAspect="1"/>
            </p:cNvSpPr>
            <p:nvPr/>
          </p:nvSpPr>
          <p:spPr bwMode="auto">
            <a:xfrm>
              <a:off x="3386" y="3145"/>
              <a:ext cx="23" cy="24"/>
            </a:xfrm>
            <a:custGeom>
              <a:avLst/>
              <a:gdLst>
                <a:gd name="T0" fmla="*/ 19 w 25"/>
                <a:gd name="T1" fmla="*/ 7 h 25"/>
                <a:gd name="T2" fmla="*/ 22 w 25"/>
                <a:gd name="T3" fmla="*/ 8 h 25"/>
                <a:gd name="T4" fmla="*/ 23 w 25"/>
                <a:gd name="T5" fmla="*/ 9 h 25"/>
                <a:gd name="T6" fmla="*/ 22 w 25"/>
                <a:gd name="T7" fmla="*/ 11 h 25"/>
                <a:gd name="T8" fmla="*/ 20 w 25"/>
                <a:gd name="T9" fmla="*/ 13 h 25"/>
                <a:gd name="T10" fmla="*/ 19 w 25"/>
                <a:gd name="T11" fmla="*/ 16 h 25"/>
                <a:gd name="T12" fmla="*/ 17 w 25"/>
                <a:gd name="T13" fmla="*/ 18 h 25"/>
                <a:gd name="T14" fmla="*/ 13 w 25"/>
                <a:gd name="T15" fmla="*/ 22 h 25"/>
                <a:gd name="T16" fmla="*/ 8 w 25"/>
                <a:gd name="T17" fmla="*/ 24 h 25"/>
                <a:gd name="T18" fmla="*/ 7 w 25"/>
                <a:gd name="T19" fmla="*/ 24 h 25"/>
                <a:gd name="T20" fmla="*/ 6 w 25"/>
                <a:gd name="T21" fmla="*/ 23 h 25"/>
                <a:gd name="T22" fmla="*/ 2 w 25"/>
                <a:gd name="T23" fmla="*/ 22 h 25"/>
                <a:gd name="T24" fmla="*/ 2 w 25"/>
                <a:gd name="T25" fmla="*/ 19 h 25"/>
                <a:gd name="T26" fmla="*/ 1 w 25"/>
                <a:gd name="T27" fmla="*/ 16 h 25"/>
                <a:gd name="T28" fmla="*/ 0 w 25"/>
                <a:gd name="T29" fmla="*/ 12 h 25"/>
                <a:gd name="T30" fmla="*/ 0 w 25"/>
                <a:gd name="T31" fmla="*/ 8 h 25"/>
                <a:gd name="T32" fmla="*/ 2 w 25"/>
                <a:gd name="T33" fmla="*/ 5 h 25"/>
                <a:gd name="T34" fmla="*/ 2 w 25"/>
                <a:gd name="T35" fmla="*/ 3 h 25"/>
                <a:gd name="T36" fmla="*/ 4 w 25"/>
                <a:gd name="T37" fmla="*/ 1 h 25"/>
                <a:gd name="T38" fmla="*/ 6 w 25"/>
                <a:gd name="T39" fmla="*/ 0 h 25"/>
                <a:gd name="T40" fmla="*/ 9 w 25"/>
                <a:gd name="T41" fmla="*/ 0 h 25"/>
                <a:gd name="T42" fmla="*/ 12 w 25"/>
                <a:gd name="T43" fmla="*/ 1 h 25"/>
                <a:gd name="T44" fmla="*/ 15 w 25"/>
                <a:gd name="T45" fmla="*/ 3 h 25"/>
                <a:gd name="T46" fmla="*/ 19 w 25"/>
                <a:gd name="T47" fmla="*/ 7 h 2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5" h="25">
                  <a:moveTo>
                    <a:pt x="21" y="7"/>
                  </a:moveTo>
                  <a:lnTo>
                    <a:pt x="24" y="8"/>
                  </a:lnTo>
                  <a:lnTo>
                    <a:pt x="25" y="9"/>
                  </a:lnTo>
                  <a:lnTo>
                    <a:pt x="24" y="11"/>
                  </a:lnTo>
                  <a:lnTo>
                    <a:pt x="22" y="14"/>
                  </a:lnTo>
                  <a:lnTo>
                    <a:pt x="21" y="17"/>
                  </a:lnTo>
                  <a:lnTo>
                    <a:pt x="19" y="19"/>
                  </a:lnTo>
                  <a:lnTo>
                    <a:pt x="14" y="23"/>
                  </a:lnTo>
                  <a:lnTo>
                    <a:pt x="9" y="25"/>
                  </a:lnTo>
                  <a:lnTo>
                    <a:pt x="8" y="25"/>
                  </a:lnTo>
                  <a:lnTo>
                    <a:pt x="6" y="24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6" y="3"/>
                  </a:lnTo>
                  <a:lnTo>
                    <a:pt x="21" y="7"/>
                  </a:lnTo>
                  <a:close/>
                </a:path>
              </a:pathLst>
            </a:custGeom>
            <a:solidFill>
              <a:srgbClr val="FFFF99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6" name="Freeform 19"/>
            <p:cNvSpPr>
              <a:spLocks noChangeAspect="1"/>
            </p:cNvSpPr>
            <p:nvPr/>
          </p:nvSpPr>
          <p:spPr bwMode="auto">
            <a:xfrm>
              <a:off x="3443" y="3430"/>
              <a:ext cx="23" cy="22"/>
            </a:xfrm>
            <a:custGeom>
              <a:avLst/>
              <a:gdLst>
                <a:gd name="T0" fmla="*/ 17 w 23"/>
                <a:gd name="T1" fmla="*/ 7 h 24"/>
                <a:gd name="T2" fmla="*/ 18 w 23"/>
                <a:gd name="T3" fmla="*/ 8 h 24"/>
                <a:gd name="T4" fmla="*/ 19 w 23"/>
                <a:gd name="T5" fmla="*/ 9 h 24"/>
                <a:gd name="T6" fmla="*/ 21 w 23"/>
                <a:gd name="T7" fmla="*/ 12 h 24"/>
                <a:gd name="T8" fmla="*/ 23 w 23"/>
                <a:gd name="T9" fmla="*/ 14 h 24"/>
                <a:gd name="T10" fmla="*/ 23 w 23"/>
                <a:gd name="T11" fmla="*/ 15 h 24"/>
                <a:gd name="T12" fmla="*/ 23 w 23"/>
                <a:gd name="T13" fmla="*/ 17 h 24"/>
                <a:gd name="T14" fmla="*/ 22 w 23"/>
                <a:gd name="T15" fmla="*/ 18 h 24"/>
                <a:gd name="T16" fmla="*/ 22 w 23"/>
                <a:gd name="T17" fmla="*/ 19 h 24"/>
                <a:gd name="T18" fmla="*/ 19 w 23"/>
                <a:gd name="T19" fmla="*/ 19 h 24"/>
                <a:gd name="T20" fmla="*/ 17 w 23"/>
                <a:gd name="T21" fmla="*/ 20 h 24"/>
                <a:gd name="T22" fmla="*/ 15 w 23"/>
                <a:gd name="T23" fmla="*/ 22 h 24"/>
                <a:gd name="T24" fmla="*/ 13 w 23"/>
                <a:gd name="T25" fmla="*/ 20 h 24"/>
                <a:gd name="T26" fmla="*/ 10 w 23"/>
                <a:gd name="T27" fmla="*/ 19 h 24"/>
                <a:gd name="T28" fmla="*/ 7 w 23"/>
                <a:gd name="T29" fmla="*/ 18 h 24"/>
                <a:gd name="T30" fmla="*/ 6 w 23"/>
                <a:gd name="T31" fmla="*/ 17 h 24"/>
                <a:gd name="T32" fmla="*/ 3 w 23"/>
                <a:gd name="T33" fmla="*/ 13 h 24"/>
                <a:gd name="T34" fmla="*/ 0 w 23"/>
                <a:gd name="T35" fmla="*/ 11 h 24"/>
                <a:gd name="T36" fmla="*/ 0 w 23"/>
                <a:gd name="T37" fmla="*/ 9 h 24"/>
                <a:gd name="T38" fmla="*/ 0 w 23"/>
                <a:gd name="T39" fmla="*/ 8 h 24"/>
                <a:gd name="T40" fmla="*/ 0 w 23"/>
                <a:gd name="T41" fmla="*/ 6 h 24"/>
                <a:gd name="T42" fmla="*/ 0 w 23"/>
                <a:gd name="T43" fmla="*/ 6 h 24"/>
                <a:gd name="T44" fmla="*/ 1 w 23"/>
                <a:gd name="T45" fmla="*/ 4 h 24"/>
                <a:gd name="T46" fmla="*/ 1 w 23"/>
                <a:gd name="T47" fmla="*/ 3 h 24"/>
                <a:gd name="T48" fmla="*/ 3 w 23"/>
                <a:gd name="T49" fmla="*/ 2 h 24"/>
                <a:gd name="T50" fmla="*/ 4 w 23"/>
                <a:gd name="T51" fmla="*/ 1 h 24"/>
                <a:gd name="T52" fmla="*/ 5 w 23"/>
                <a:gd name="T53" fmla="*/ 0 h 24"/>
                <a:gd name="T54" fmla="*/ 7 w 23"/>
                <a:gd name="T55" fmla="*/ 0 h 24"/>
                <a:gd name="T56" fmla="*/ 9 w 23"/>
                <a:gd name="T57" fmla="*/ 0 h 24"/>
                <a:gd name="T58" fmla="*/ 10 w 23"/>
                <a:gd name="T59" fmla="*/ 1 h 24"/>
                <a:gd name="T60" fmla="*/ 11 w 23"/>
                <a:gd name="T61" fmla="*/ 2 h 24"/>
                <a:gd name="T62" fmla="*/ 13 w 23"/>
                <a:gd name="T63" fmla="*/ 3 h 24"/>
                <a:gd name="T64" fmla="*/ 15 w 23"/>
                <a:gd name="T65" fmla="*/ 6 h 24"/>
                <a:gd name="T66" fmla="*/ 17 w 23"/>
                <a:gd name="T67" fmla="*/ 7 h 2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3" h="24">
                  <a:moveTo>
                    <a:pt x="17" y="8"/>
                  </a:moveTo>
                  <a:lnTo>
                    <a:pt x="18" y="9"/>
                  </a:lnTo>
                  <a:lnTo>
                    <a:pt x="19" y="10"/>
                  </a:lnTo>
                  <a:lnTo>
                    <a:pt x="21" y="13"/>
                  </a:lnTo>
                  <a:lnTo>
                    <a:pt x="23" y="15"/>
                  </a:lnTo>
                  <a:lnTo>
                    <a:pt x="23" y="16"/>
                  </a:lnTo>
                  <a:lnTo>
                    <a:pt x="23" y="19"/>
                  </a:lnTo>
                  <a:lnTo>
                    <a:pt x="22" y="20"/>
                  </a:lnTo>
                  <a:lnTo>
                    <a:pt x="22" y="21"/>
                  </a:lnTo>
                  <a:lnTo>
                    <a:pt x="19" y="21"/>
                  </a:lnTo>
                  <a:lnTo>
                    <a:pt x="17" y="22"/>
                  </a:lnTo>
                  <a:lnTo>
                    <a:pt x="15" y="24"/>
                  </a:lnTo>
                  <a:lnTo>
                    <a:pt x="13" y="22"/>
                  </a:lnTo>
                  <a:lnTo>
                    <a:pt x="10" y="21"/>
                  </a:lnTo>
                  <a:lnTo>
                    <a:pt x="7" y="20"/>
                  </a:lnTo>
                  <a:lnTo>
                    <a:pt x="6" y="18"/>
                  </a:lnTo>
                  <a:lnTo>
                    <a:pt x="3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4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3" y="3"/>
                  </a:lnTo>
                  <a:lnTo>
                    <a:pt x="15" y="6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FFFF99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7" name="Freeform 20"/>
            <p:cNvSpPr>
              <a:spLocks noChangeAspect="1"/>
            </p:cNvSpPr>
            <p:nvPr/>
          </p:nvSpPr>
          <p:spPr bwMode="auto">
            <a:xfrm>
              <a:off x="3405" y="3263"/>
              <a:ext cx="22" cy="17"/>
            </a:xfrm>
            <a:custGeom>
              <a:avLst/>
              <a:gdLst>
                <a:gd name="T0" fmla="*/ 14 w 22"/>
                <a:gd name="T1" fmla="*/ 0 h 17"/>
                <a:gd name="T2" fmla="*/ 11 w 22"/>
                <a:gd name="T3" fmla="*/ 0 h 17"/>
                <a:gd name="T4" fmla="*/ 6 w 22"/>
                <a:gd name="T5" fmla="*/ 0 h 17"/>
                <a:gd name="T6" fmla="*/ 4 w 22"/>
                <a:gd name="T7" fmla="*/ 2 h 17"/>
                <a:gd name="T8" fmla="*/ 2 w 22"/>
                <a:gd name="T9" fmla="*/ 4 h 17"/>
                <a:gd name="T10" fmla="*/ 0 w 22"/>
                <a:gd name="T11" fmla="*/ 5 h 17"/>
                <a:gd name="T12" fmla="*/ 0 w 22"/>
                <a:gd name="T13" fmla="*/ 6 h 17"/>
                <a:gd name="T14" fmla="*/ 1 w 22"/>
                <a:gd name="T15" fmla="*/ 8 h 17"/>
                <a:gd name="T16" fmla="*/ 1 w 22"/>
                <a:gd name="T17" fmla="*/ 11 h 17"/>
                <a:gd name="T18" fmla="*/ 1 w 22"/>
                <a:gd name="T19" fmla="*/ 12 h 17"/>
                <a:gd name="T20" fmla="*/ 2 w 22"/>
                <a:gd name="T21" fmla="*/ 13 h 17"/>
                <a:gd name="T22" fmla="*/ 4 w 22"/>
                <a:gd name="T23" fmla="*/ 16 h 17"/>
                <a:gd name="T24" fmla="*/ 5 w 22"/>
                <a:gd name="T25" fmla="*/ 17 h 17"/>
                <a:gd name="T26" fmla="*/ 7 w 22"/>
                <a:gd name="T27" fmla="*/ 17 h 17"/>
                <a:gd name="T28" fmla="*/ 10 w 22"/>
                <a:gd name="T29" fmla="*/ 16 h 17"/>
                <a:gd name="T30" fmla="*/ 13 w 22"/>
                <a:gd name="T31" fmla="*/ 16 h 17"/>
                <a:gd name="T32" fmla="*/ 17 w 22"/>
                <a:gd name="T33" fmla="*/ 14 h 17"/>
                <a:gd name="T34" fmla="*/ 19 w 22"/>
                <a:gd name="T35" fmla="*/ 13 h 17"/>
                <a:gd name="T36" fmla="*/ 20 w 22"/>
                <a:gd name="T37" fmla="*/ 12 h 17"/>
                <a:gd name="T38" fmla="*/ 22 w 22"/>
                <a:gd name="T39" fmla="*/ 11 h 17"/>
                <a:gd name="T40" fmla="*/ 22 w 22"/>
                <a:gd name="T41" fmla="*/ 10 h 17"/>
                <a:gd name="T42" fmla="*/ 22 w 22"/>
                <a:gd name="T43" fmla="*/ 8 h 17"/>
                <a:gd name="T44" fmla="*/ 22 w 22"/>
                <a:gd name="T45" fmla="*/ 7 h 17"/>
                <a:gd name="T46" fmla="*/ 20 w 22"/>
                <a:gd name="T47" fmla="*/ 7 h 17"/>
                <a:gd name="T48" fmla="*/ 18 w 22"/>
                <a:gd name="T49" fmla="*/ 5 h 17"/>
                <a:gd name="T50" fmla="*/ 17 w 22"/>
                <a:gd name="T51" fmla="*/ 4 h 17"/>
                <a:gd name="T52" fmla="*/ 16 w 22"/>
                <a:gd name="T53" fmla="*/ 1 h 17"/>
                <a:gd name="T54" fmla="*/ 14 w 22"/>
                <a:gd name="T55" fmla="*/ 0 h 1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2" h="17">
                  <a:moveTo>
                    <a:pt x="14" y="0"/>
                  </a:moveTo>
                  <a:lnTo>
                    <a:pt x="11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8"/>
                  </a:lnTo>
                  <a:lnTo>
                    <a:pt x="1" y="11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4" y="16"/>
                  </a:lnTo>
                  <a:lnTo>
                    <a:pt x="5" y="17"/>
                  </a:lnTo>
                  <a:lnTo>
                    <a:pt x="7" y="17"/>
                  </a:lnTo>
                  <a:lnTo>
                    <a:pt x="10" y="16"/>
                  </a:lnTo>
                  <a:lnTo>
                    <a:pt x="13" y="16"/>
                  </a:lnTo>
                  <a:lnTo>
                    <a:pt x="17" y="14"/>
                  </a:lnTo>
                  <a:lnTo>
                    <a:pt x="19" y="13"/>
                  </a:lnTo>
                  <a:lnTo>
                    <a:pt x="20" y="12"/>
                  </a:lnTo>
                  <a:lnTo>
                    <a:pt x="22" y="11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2" y="7"/>
                  </a:lnTo>
                  <a:lnTo>
                    <a:pt x="20" y="7"/>
                  </a:lnTo>
                  <a:lnTo>
                    <a:pt x="18" y="5"/>
                  </a:lnTo>
                  <a:lnTo>
                    <a:pt x="17" y="4"/>
                  </a:lnTo>
                  <a:lnTo>
                    <a:pt x="16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99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8" name="Freeform 21"/>
            <p:cNvSpPr>
              <a:spLocks noChangeAspect="1"/>
            </p:cNvSpPr>
            <p:nvPr/>
          </p:nvSpPr>
          <p:spPr bwMode="auto">
            <a:xfrm>
              <a:off x="3296" y="2893"/>
              <a:ext cx="177" cy="92"/>
            </a:xfrm>
            <a:custGeom>
              <a:avLst/>
              <a:gdLst>
                <a:gd name="T0" fmla="*/ 169 w 177"/>
                <a:gd name="T1" fmla="*/ 86 h 97"/>
                <a:gd name="T2" fmla="*/ 159 w 177"/>
                <a:gd name="T3" fmla="*/ 85 h 97"/>
                <a:gd name="T4" fmla="*/ 150 w 177"/>
                <a:gd name="T5" fmla="*/ 88 h 97"/>
                <a:gd name="T6" fmla="*/ 134 w 177"/>
                <a:gd name="T7" fmla="*/ 92 h 97"/>
                <a:gd name="T8" fmla="*/ 126 w 177"/>
                <a:gd name="T9" fmla="*/ 84 h 97"/>
                <a:gd name="T10" fmla="*/ 122 w 177"/>
                <a:gd name="T11" fmla="*/ 84 h 97"/>
                <a:gd name="T12" fmla="*/ 120 w 177"/>
                <a:gd name="T13" fmla="*/ 86 h 97"/>
                <a:gd name="T14" fmla="*/ 114 w 177"/>
                <a:gd name="T15" fmla="*/ 88 h 97"/>
                <a:gd name="T16" fmla="*/ 105 w 177"/>
                <a:gd name="T17" fmla="*/ 90 h 97"/>
                <a:gd name="T18" fmla="*/ 101 w 177"/>
                <a:gd name="T19" fmla="*/ 82 h 97"/>
                <a:gd name="T20" fmla="*/ 96 w 177"/>
                <a:gd name="T21" fmla="*/ 80 h 97"/>
                <a:gd name="T22" fmla="*/ 78 w 177"/>
                <a:gd name="T23" fmla="*/ 76 h 97"/>
                <a:gd name="T24" fmla="*/ 66 w 177"/>
                <a:gd name="T25" fmla="*/ 71 h 97"/>
                <a:gd name="T26" fmla="*/ 47 w 177"/>
                <a:gd name="T27" fmla="*/ 75 h 97"/>
                <a:gd name="T28" fmla="*/ 33 w 177"/>
                <a:gd name="T29" fmla="*/ 74 h 97"/>
                <a:gd name="T30" fmla="*/ 25 w 177"/>
                <a:gd name="T31" fmla="*/ 74 h 97"/>
                <a:gd name="T32" fmla="*/ 17 w 177"/>
                <a:gd name="T33" fmla="*/ 70 h 97"/>
                <a:gd name="T34" fmla="*/ 11 w 177"/>
                <a:gd name="T35" fmla="*/ 64 h 97"/>
                <a:gd name="T36" fmla="*/ 3 w 177"/>
                <a:gd name="T37" fmla="*/ 64 h 97"/>
                <a:gd name="T38" fmla="*/ 1 w 177"/>
                <a:gd name="T39" fmla="*/ 54 h 97"/>
                <a:gd name="T40" fmla="*/ 2 w 177"/>
                <a:gd name="T41" fmla="*/ 51 h 97"/>
                <a:gd name="T42" fmla="*/ 11 w 177"/>
                <a:gd name="T43" fmla="*/ 46 h 97"/>
                <a:gd name="T44" fmla="*/ 23 w 177"/>
                <a:gd name="T45" fmla="*/ 45 h 97"/>
                <a:gd name="T46" fmla="*/ 45 w 177"/>
                <a:gd name="T47" fmla="*/ 26 h 97"/>
                <a:gd name="T48" fmla="*/ 49 w 177"/>
                <a:gd name="T49" fmla="*/ 22 h 97"/>
                <a:gd name="T50" fmla="*/ 57 w 177"/>
                <a:gd name="T51" fmla="*/ 20 h 97"/>
                <a:gd name="T52" fmla="*/ 60 w 177"/>
                <a:gd name="T53" fmla="*/ 5 h 97"/>
                <a:gd name="T54" fmla="*/ 72 w 177"/>
                <a:gd name="T55" fmla="*/ 0 h 97"/>
                <a:gd name="T56" fmla="*/ 89 w 177"/>
                <a:gd name="T57" fmla="*/ 9 h 97"/>
                <a:gd name="T58" fmla="*/ 97 w 177"/>
                <a:gd name="T59" fmla="*/ 7 h 97"/>
                <a:gd name="T60" fmla="*/ 104 w 177"/>
                <a:gd name="T61" fmla="*/ 10 h 97"/>
                <a:gd name="T62" fmla="*/ 122 w 177"/>
                <a:gd name="T63" fmla="*/ 18 h 97"/>
                <a:gd name="T64" fmla="*/ 138 w 177"/>
                <a:gd name="T65" fmla="*/ 14 h 97"/>
                <a:gd name="T66" fmla="*/ 146 w 177"/>
                <a:gd name="T67" fmla="*/ 17 h 97"/>
                <a:gd name="T68" fmla="*/ 149 w 177"/>
                <a:gd name="T69" fmla="*/ 25 h 97"/>
                <a:gd name="T70" fmla="*/ 153 w 177"/>
                <a:gd name="T71" fmla="*/ 30 h 97"/>
                <a:gd name="T72" fmla="*/ 158 w 177"/>
                <a:gd name="T73" fmla="*/ 35 h 97"/>
                <a:gd name="T74" fmla="*/ 164 w 177"/>
                <a:gd name="T75" fmla="*/ 48 h 97"/>
                <a:gd name="T76" fmla="*/ 168 w 177"/>
                <a:gd name="T77" fmla="*/ 57 h 97"/>
                <a:gd name="T78" fmla="*/ 175 w 177"/>
                <a:gd name="T79" fmla="*/ 73 h 97"/>
                <a:gd name="T80" fmla="*/ 177 w 177"/>
                <a:gd name="T81" fmla="*/ 83 h 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77" h="97">
                  <a:moveTo>
                    <a:pt x="173" y="91"/>
                  </a:moveTo>
                  <a:lnTo>
                    <a:pt x="169" y="91"/>
                  </a:lnTo>
                  <a:lnTo>
                    <a:pt x="162" y="89"/>
                  </a:lnTo>
                  <a:lnTo>
                    <a:pt x="159" y="90"/>
                  </a:lnTo>
                  <a:lnTo>
                    <a:pt x="157" y="92"/>
                  </a:lnTo>
                  <a:lnTo>
                    <a:pt x="150" y="93"/>
                  </a:lnTo>
                  <a:lnTo>
                    <a:pt x="144" y="91"/>
                  </a:lnTo>
                  <a:lnTo>
                    <a:pt x="134" y="97"/>
                  </a:lnTo>
                  <a:lnTo>
                    <a:pt x="126" y="95"/>
                  </a:lnTo>
                  <a:lnTo>
                    <a:pt x="126" y="89"/>
                  </a:lnTo>
                  <a:lnTo>
                    <a:pt x="125" y="87"/>
                  </a:lnTo>
                  <a:lnTo>
                    <a:pt x="122" y="89"/>
                  </a:lnTo>
                  <a:lnTo>
                    <a:pt x="120" y="90"/>
                  </a:lnTo>
                  <a:lnTo>
                    <a:pt x="120" y="91"/>
                  </a:lnTo>
                  <a:lnTo>
                    <a:pt x="119" y="93"/>
                  </a:lnTo>
                  <a:lnTo>
                    <a:pt x="114" y="93"/>
                  </a:lnTo>
                  <a:lnTo>
                    <a:pt x="110" y="95"/>
                  </a:lnTo>
                  <a:lnTo>
                    <a:pt x="105" y="95"/>
                  </a:lnTo>
                  <a:lnTo>
                    <a:pt x="103" y="91"/>
                  </a:lnTo>
                  <a:lnTo>
                    <a:pt x="101" y="86"/>
                  </a:lnTo>
                  <a:lnTo>
                    <a:pt x="97" y="86"/>
                  </a:lnTo>
                  <a:lnTo>
                    <a:pt x="96" y="84"/>
                  </a:lnTo>
                  <a:lnTo>
                    <a:pt x="86" y="84"/>
                  </a:lnTo>
                  <a:lnTo>
                    <a:pt x="78" y="80"/>
                  </a:lnTo>
                  <a:lnTo>
                    <a:pt x="69" y="80"/>
                  </a:lnTo>
                  <a:lnTo>
                    <a:pt x="66" y="75"/>
                  </a:lnTo>
                  <a:lnTo>
                    <a:pt x="60" y="73"/>
                  </a:lnTo>
                  <a:lnTo>
                    <a:pt x="47" y="79"/>
                  </a:lnTo>
                  <a:lnTo>
                    <a:pt x="36" y="78"/>
                  </a:lnTo>
                  <a:lnTo>
                    <a:pt x="33" y="78"/>
                  </a:lnTo>
                  <a:lnTo>
                    <a:pt x="29" y="77"/>
                  </a:lnTo>
                  <a:lnTo>
                    <a:pt x="25" y="78"/>
                  </a:lnTo>
                  <a:lnTo>
                    <a:pt x="21" y="77"/>
                  </a:lnTo>
                  <a:lnTo>
                    <a:pt x="17" y="74"/>
                  </a:lnTo>
                  <a:lnTo>
                    <a:pt x="14" y="69"/>
                  </a:lnTo>
                  <a:lnTo>
                    <a:pt x="11" y="67"/>
                  </a:lnTo>
                  <a:lnTo>
                    <a:pt x="8" y="67"/>
                  </a:lnTo>
                  <a:lnTo>
                    <a:pt x="3" y="67"/>
                  </a:lnTo>
                  <a:lnTo>
                    <a:pt x="2" y="63"/>
                  </a:lnTo>
                  <a:lnTo>
                    <a:pt x="1" y="57"/>
                  </a:lnTo>
                  <a:lnTo>
                    <a:pt x="0" y="53"/>
                  </a:lnTo>
                  <a:lnTo>
                    <a:pt x="2" y="54"/>
                  </a:lnTo>
                  <a:lnTo>
                    <a:pt x="6" y="53"/>
                  </a:lnTo>
                  <a:lnTo>
                    <a:pt x="11" y="49"/>
                  </a:lnTo>
                  <a:lnTo>
                    <a:pt x="15" y="47"/>
                  </a:lnTo>
                  <a:lnTo>
                    <a:pt x="23" y="47"/>
                  </a:lnTo>
                  <a:lnTo>
                    <a:pt x="31" y="35"/>
                  </a:lnTo>
                  <a:lnTo>
                    <a:pt x="45" y="27"/>
                  </a:lnTo>
                  <a:lnTo>
                    <a:pt x="48" y="26"/>
                  </a:lnTo>
                  <a:lnTo>
                    <a:pt x="49" y="23"/>
                  </a:lnTo>
                  <a:lnTo>
                    <a:pt x="56" y="23"/>
                  </a:lnTo>
                  <a:lnTo>
                    <a:pt x="57" y="21"/>
                  </a:lnTo>
                  <a:lnTo>
                    <a:pt x="57" y="9"/>
                  </a:lnTo>
                  <a:lnTo>
                    <a:pt x="60" y="5"/>
                  </a:lnTo>
                  <a:lnTo>
                    <a:pt x="67" y="1"/>
                  </a:lnTo>
                  <a:lnTo>
                    <a:pt x="72" y="0"/>
                  </a:lnTo>
                  <a:lnTo>
                    <a:pt x="79" y="3"/>
                  </a:lnTo>
                  <a:lnTo>
                    <a:pt x="89" y="9"/>
                  </a:lnTo>
                  <a:lnTo>
                    <a:pt x="92" y="11"/>
                  </a:lnTo>
                  <a:lnTo>
                    <a:pt x="97" y="7"/>
                  </a:lnTo>
                  <a:lnTo>
                    <a:pt x="99" y="7"/>
                  </a:lnTo>
                  <a:lnTo>
                    <a:pt x="104" y="11"/>
                  </a:lnTo>
                  <a:lnTo>
                    <a:pt x="116" y="19"/>
                  </a:lnTo>
                  <a:lnTo>
                    <a:pt x="122" y="19"/>
                  </a:lnTo>
                  <a:lnTo>
                    <a:pt x="128" y="17"/>
                  </a:lnTo>
                  <a:lnTo>
                    <a:pt x="138" y="15"/>
                  </a:lnTo>
                  <a:lnTo>
                    <a:pt x="147" y="12"/>
                  </a:lnTo>
                  <a:lnTo>
                    <a:pt x="146" y="18"/>
                  </a:lnTo>
                  <a:lnTo>
                    <a:pt x="147" y="21"/>
                  </a:lnTo>
                  <a:lnTo>
                    <a:pt x="149" y="26"/>
                  </a:lnTo>
                  <a:lnTo>
                    <a:pt x="152" y="30"/>
                  </a:lnTo>
                  <a:lnTo>
                    <a:pt x="153" y="32"/>
                  </a:lnTo>
                  <a:lnTo>
                    <a:pt x="155" y="35"/>
                  </a:lnTo>
                  <a:lnTo>
                    <a:pt x="158" y="37"/>
                  </a:lnTo>
                  <a:lnTo>
                    <a:pt x="162" y="38"/>
                  </a:lnTo>
                  <a:lnTo>
                    <a:pt x="164" y="51"/>
                  </a:lnTo>
                  <a:lnTo>
                    <a:pt x="167" y="55"/>
                  </a:lnTo>
                  <a:lnTo>
                    <a:pt x="168" y="60"/>
                  </a:lnTo>
                  <a:lnTo>
                    <a:pt x="171" y="67"/>
                  </a:lnTo>
                  <a:lnTo>
                    <a:pt x="175" y="77"/>
                  </a:lnTo>
                  <a:lnTo>
                    <a:pt x="177" y="83"/>
                  </a:lnTo>
                  <a:lnTo>
                    <a:pt x="177" y="87"/>
                  </a:lnTo>
                  <a:lnTo>
                    <a:pt x="173" y="91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9" name="Freeform 22"/>
            <p:cNvSpPr>
              <a:spLocks noChangeAspect="1"/>
            </p:cNvSpPr>
            <p:nvPr/>
          </p:nvSpPr>
          <p:spPr bwMode="auto">
            <a:xfrm>
              <a:off x="3450" y="2929"/>
              <a:ext cx="172" cy="208"/>
            </a:xfrm>
            <a:custGeom>
              <a:avLst/>
              <a:gdLst>
                <a:gd name="T0" fmla="*/ 23 w 173"/>
                <a:gd name="T1" fmla="*/ 72 h 223"/>
                <a:gd name="T2" fmla="*/ 27 w 173"/>
                <a:gd name="T3" fmla="*/ 62 h 223"/>
                <a:gd name="T4" fmla="*/ 21 w 173"/>
                <a:gd name="T5" fmla="*/ 50 h 223"/>
                <a:gd name="T6" fmla="*/ 25 w 173"/>
                <a:gd name="T7" fmla="*/ 43 h 223"/>
                <a:gd name="T8" fmla="*/ 19 w 173"/>
                <a:gd name="T9" fmla="*/ 28 h 223"/>
                <a:gd name="T10" fmla="*/ 15 w 173"/>
                <a:gd name="T11" fmla="*/ 17 h 223"/>
                <a:gd name="T12" fmla="*/ 10 w 173"/>
                <a:gd name="T13" fmla="*/ 1 h 223"/>
                <a:gd name="T14" fmla="*/ 19 w 173"/>
                <a:gd name="T15" fmla="*/ 7 h 223"/>
                <a:gd name="T16" fmla="*/ 30 w 173"/>
                <a:gd name="T17" fmla="*/ 21 h 223"/>
                <a:gd name="T18" fmla="*/ 42 w 173"/>
                <a:gd name="T19" fmla="*/ 30 h 223"/>
                <a:gd name="T20" fmla="*/ 53 w 173"/>
                <a:gd name="T21" fmla="*/ 39 h 223"/>
                <a:gd name="T22" fmla="*/ 61 w 173"/>
                <a:gd name="T23" fmla="*/ 43 h 223"/>
                <a:gd name="T24" fmla="*/ 70 w 173"/>
                <a:gd name="T25" fmla="*/ 44 h 223"/>
                <a:gd name="T26" fmla="*/ 77 w 173"/>
                <a:gd name="T27" fmla="*/ 40 h 223"/>
                <a:gd name="T28" fmla="*/ 88 w 173"/>
                <a:gd name="T29" fmla="*/ 35 h 223"/>
                <a:gd name="T30" fmla="*/ 101 w 173"/>
                <a:gd name="T31" fmla="*/ 28 h 223"/>
                <a:gd name="T32" fmla="*/ 114 w 173"/>
                <a:gd name="T33" fmla="*/ 28 h 223"/>
                <a:gd name="T34" fmla="*/ 122 w 173"/>
                <a:gd name="T35" fmla="*/ 33 h 223"/>
                <a:gd name="T36" fmla="*/ 124 w 173"/>
                <a:gd name="T37" fmla="*/ 39 h 223"/>
                <a:gd name="T38" fmla="*/ 135 w 173"/>
                <a:gd name="T39" fmla="*/ 39 h 223"/>
                <a:gd name="T40" fmla="*/ 149 w 173"/>
                <a:gd name="T41" fmla="*/ 41 h 223"/>
                <a:gd name="T42" fmla="*/ 153 w 173"/>
                <a:gd name="T43" fmla="*/ 54 h 223"/>
                <a:gd name="T44" fmla="*/ 160 w 173"/>
                <a:gd name="T45" fmla="*/ 61 h 223"/>
                <a:gd name="T46" fmla="*/ 164 w 173"/>
                <a:gd name="T47" fmla="*/ 60 h 223"/>
                <a:gd name="T48" fmla="*/ 172 w 173"/>
                <a:gd name="T49" fmla="*/ 58 h 223"/>
                <a:gd name="T50" fmla="*/ 168 w 173"/>
                <a:gd name="T51" fmla="*/ 65 h 223"/>
                <a:gd name="T52" fmla="*/ 134 w 173"/>
                <a:gd name="T53" fmla="*/ 74 h 223"/>
                <a:gd name="T54" fmla="*/ 101 w 173"/>
                <a:gd name="T55" fmla="*/ 111 h 223"/>
                <a:gd name="T56" fmla="*/ 101 w 173"/>
                <a:gd name="T57" fmla="*/ 131 h 223"/>
                <a:gd name="T58" fmla="*/ 94 w 173"/>
                <a:gd name="T59" fmla="*/ 162 h 223"/>
                <a:gd name="T60" fmla="*/ 77 w 173"/>
                <a:gd name="T61" fmla="*/ 172 h 223"/>
                <a:gd name="T62" fmla="*/ 57 w 173"/>
                <a:gd name="T63" fmla="*/ 178 h 223"/>
                <a:gd name="T64" fmla="*/ 35 w 173"/>
                <a:gd name="T65" fmla="*/ 194 h 223"/>
                <a:gd name="T66" fmla="*/ 27 w 173"/>
                <a:gd name="T67" fmla="*/ 208 h 223"/>
                <a:gd name="T68" fmla="*/ 7 w 173"/>
                <a:gd name="T69" fmla="*/ 201 h 223"/>
                <a:gd name="T70" fmla="*/ 11 w 173"/>
                <a:gd name="T71" fmla="*/ 189 h 223"/>
                <a:gd name="T72" fmla="*/ 11 w 173"/>
                <a:gd name="T73" fmla="*/ 178 h 223"/>
                <a:gd name="T74" fmla="*/ 11 w 173"/>
                <a:gd name="T75" fmla="*/ 157 h 223"/>
                <a:gd name="T76" fmla="*/ 17 w 173"/>
                <a:gd name="T77" fmla="*/ 151 h 223"/>
                <a:gd name="T78" fmla="*/ 19 w 173"/>
                <a:gd name="T79" fmla="*/ 146 h 223"/>
                <a:gd name="T80" fmla="*/ 9 w 173"/>
                <a:gd name="T81" fmla="*/ 138 h 223"/>
                <a:gd name="T82" fmla="*/ 12 w 173"/>
                <a:gd name="T83" fmla="*/ 130 h 223"/>
                <a:gd name="T84" fmla="*/ 24 w 173"/>
                <a:gd name="T85" fmla="*/ 118 h 223"/>
                <a:gd name="T86" fmla="*/ 43 w 173"/>
                <a:gd name="T87" fmla="*/ 101 h 223"/>
                <a:gd name="T88" fmla="*/ 55 w 173"/>
                <a:gd name="T89" fmla="*/ 89 h 223"/>
                <a:gd name="T90" fmla="*/ 37 w 173"/>
                <a:gd name="T91" fmla="*/ 74 h 223"/>
                <a:gd name="T92" fmla="*/ 24 w 173"/>
                <a:gd name="T93" fmla="*/ 77 h 22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73" h="223">
                  <a:moveTo>
                    <a:pt x="23" y="83"/>
                  </a:moveTo>
                  <a:lnTo>
                    <a:pt x="23" y="77"/>
                  </a:lnTo>
                  <a:lnTo>
                    <a:pt x="25" y="72"/>
                  </a:lnTo>
                  <a:lnTo>
                    <a:pt x="27" y="67"/>
                  </a:lnTo>
                  <a:lnTo>
                    <a:pt x="22" y="60"/>
                  </a:lnTo>
                  <a:lnTo>
                    <a:pt x="21" y="54"/>
                  </a:lnTo>
                  <a:lnTo>
                    <a:pt x="25" y="50"/>
                  </a:lnTo>
                  <a:lnTo>
                    <a:pt x="25" y="46"/>
                  </a:lnTo>
                  <a:lnTo>
                    <a:pt x="23" y="40"/>
                  </a:lnTo>
                  <a:lnTo>
                    <a:pt x="19" y="30"/>
                  </a:lnTo>
                  <a:lnTo>
                    <a:pt x="16" y="23"/>
                  </a:lnTo>
                  <a:lnTo>
                    <a:pt x="15" y="18"/>
                  </a:lnTo>
                  <a:lnTo>
                    <a:pt x="12" y="14"/>
                  </a:lnTo>
                  <a:lnTo>
                    <a:pt x="10" y="1"/>
                  </a:lnTo>
                  <a:lnTo>
                    <a:pt x="15" y="0"/>
                  </a:lnTo>
                  <a:lnTo>
                    <a:pt x="19" y="8"/>
                  </a:lnTo>
                  <a:lnTo>
                    <a:pt x="24" y="14"/>
                  </a:lnTo>
                  <a:lnTo>
                    <a:pt x="30" y="23"/>
                  </a:lnTo>
                  <a:lnTo>
                    <a:pt x="36" y="29"/>
                  </a:lnTo>
                  <a:lnTo>
                    <a:pt x="42" y="32"/>
                  </a:lnTo>
                  <a:lnTo>
                    <a:pt x="47" y="37"/>
                  </a:lnTo>
                  <a:lnTo>
                    <a:pt x="53" y="42"/>
                  </a:lnTo>
                  <a:lnTo>
                    <a:pt x="58" y="44"/>
                  </a:lnTo>
                  <a:lnTo>
                    <a:pt x="61" y="46"/>
                  </a:lnTo>
                  <a:lnTo>
                    <a:pt x="65" y="44"/>
                  </a:lnTo>
                  <a:lnTo>
                    <a:pt x="70" y="47"/>
                  </a:lnTo>
                  <a:lnTo>
                    <a:pt x="75" y="46"/>
                  </a:lnTo>
                  <a:lnTo>
                    <a:pt x="77" y="43"/>
                  </a:lnTo>
                  <a:lnTo>
                    <a:pt x="82" y="41"/>
                  </a:lnTo>
                  <a:lnTo>
                    <a:pt x="89" y="38"/>
                  </a:lnTo>
                  <a:lnTo>
                    <a:pt x="97" y="30"/>
                  </a:lnTo>
                  <a:lnTo>
                    <a:pt x="102" y="30"/>
                  </a:lnTo>
                  <a:lnTo>
                    <a:pt x="109" y="35"/>
                  </a:lnTo>
                  <a:lnTo>
                    <a:pt x="115" y="30"/>
                  </a:lnTo>
                  <a:lnTo>
                    <a:pt x="119" y="30"/>
                  </a:lnTo>
                  <a:lnTo>
                    <a:pt x="123" y="35"/>
                  </a:lnTo>
                  <a:lnTo>
                    <a:pt x="124" y="40"/>
                  </a:lnTo>
                  <a:lnTo>
                    <a:pt x="125" y="42"/>
                  </a:lnTo>
                  <a:lnTo>
                    <a:pt x="129" y="43"/>
                  </a:lnTo>
                  <a:lnTo>
                    <a:pt x="136" y="42"/>
                  </a:lnTo>
                  <a:lnTo>
                    <a:pt x="145" y="42"/>
                  </a:lnTo>
                  <a:lnTo>
                    <a:pt x="150" y="44"/>
                  </a:lnTo>
                  <a:lnTo>
                    <a:pt x="151" y="49"/>
                  </a:lnTo>
                  <a:lnTo>
                    <a:pt x="154" y="58"/>
                  </a:lnTo>
                  <a:lnTo>
                    <a:pt x="156" y="62"/>
                  </a:lnTo>
                  <a:lnTo>
                    <a:pt x="161" y="65"/>
                  </a:lnTo>
                  <a:lnTo>
                    <a:pt x="163" y="65"/>
                  </a:lnTo>
                  <a:lnTo>
                    <a:pt x="165" y="64"/>
                  </a:lnTo>
                  <a:lnTo>
                    <a:pt x="171" y="60"/>
                  </a:lnTo>
                  <a:lnTo>
                    <a:pt x="173" y="62"/>
                  </a:lnTo>
                  <a:lnTo>
                    <a:pt x="173" y="67"/>
                  </a:lnTo>
                  <a:lnTo>
                    <a:pt x="169" y="70"/>
                  </a:lnTo>
                  <a:lnTo>
                    <a:pt x="141" y="77"/>
                  </a:lnTo>
                  <a:lnTo>
                    <a:pt x="135" y="79"/>
                  </a:lnTo>
                  <a:lnTo>
                    <a:pt x="123" y="91"/>
                  </a:lnTo>
                  <a:lnTo>
                    <a:pt x="102" y="119"/>
                  </a:lnTo>
                  <a:lnTo>
                    <a:pt x="100" y="128"/>
                  </a:lnTo>
                  <a:lnTo>
                    <a:pt x="102" y="140"/>
                  </a:lnTo>
                  <a:lnTo>
                    <a:pt x="100" y="164"/>
                  </a:lnTo>
                  <a:lnTo>
                    <a:pt x="95" y="174"/>
                  </a:lnTo>
                  <a:lnTo>
                    <a:pt x="85" y="179"/>
                  </a:lnTo>
                  <a:lnTo>
                    <a:pt x="77" y="184"/>
                  </a:lnTo>
                  <a:lnTo>
                    <a:pt x="65" y="190"/>
                  </a:lnTo>
                  <a:lnTo>
                    <a:pt x="57" y="191"/>
                  </a:lnTo>
                  <a:lnTo>
                    <a:pt x="37" y="203"/>
                  </a:lnTo>
                  <a:lnTo>
                    <a:pt x="35" y="208"/>
                  </a:lnTo>
                  <a:lnTo>
                    <a:pt x="33" y="220"/>
                  </a:lnTo>
                  <a:lnTo>
                    <a:pt x="27" y="223"/>
                  </a:lnTo>
                  <a:lnTo>
                    <a:pt x="19" y="222"/>
                  </a:lnTo>
                  <a:lnTo>
                    <a:pt x="7" y="216"/>
                  </a:lnTo>
                  <a:lnTo>
                    <a:pt x="0" y="206"/>
                  </a:lnTo>
                  <a:lnTo>
                    <a:pt x="11" y="203"/>
                  </a:lnTo>
                  <a:lnTo>
                    <a:pt x="11" y="199"/>
                  </a:lnTo>
                  <a:lnTo>
                    <a:pt x="11" y="191"/>
                  </a:lnTo>
                  <a:lnTo>
                    <a:pt x="11" y="176"/>
                  </a:lnTo>
                  <a:lnTo>
                    <a:pt x="11" y="168"/>
                  </a:lnTo>
                  <a:lnTo>
                    <a:pt x="16" y="164"/>
                  </a:lnTo>
                  <a:lnTo>
                    <a:pt x="17" y="162"/>
                  </a:lnTo>
                  <a:lnTo>
                    <a:pt x="19" y="157"/>
                  </a:lnTo>
                  <a:lnTo>
                    <a:pt x="19" y="156"/>
                  </a:lnTo>
                  <a:lnTo>
                    <a:pt x="12" y="150"/>
                  </a:lnTo>
                  <a:lnTo>
                    <a:pt x="9" y="148"/>
                  </a:lnTo>
                  <a:lnTo>
                    <a:pt x="9" y="142"/>
                  </a:lnTo>
                  <a:lnTo>
                    <a:pt x="12" y="139"/>
                  </a:lnTo>
                  <a:lnTo>
                    <a:pt x="21" y="137"/>
                  </a:lnTo>
                  <a:lnTo>
                    <a:pt x="24" y="127"/>
                  </a:lnTo>
                  <a:lnTo>
                    <a:pt x="30" y="119"/>
                  </a:lnTo>
                  <a:lnTo>
                    <a:pt x="43" y="108"/>
                  </a:lnTo>
                  <a:lnTo>
                    <a:pt x="52" y="98"/>
                  </a:lnTo>
                  <a:lnTo>
                    <a:pt x="55" y="95"/>
                  </a:lnTo>
                  <a:lnTo>
                    <a:pt x="54" y="91"/>
                  </a:lnTo>
                  <a:lnTo>
                    <a:pt x="37" y="79"/>
                  </a:lnTo>
                  <a:lnTo>
                    <a:pt x="28" y="84"/>
                  </a:lnTo>
                  <a:lnTo>
                    <a:pt x="24" y="83"/>
                  </a:lnTo>
                  <a:lnTo>
                    <a:pt x="23" y="83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0" name="Freeform 23"/>
            <p:cNvSpPr>
              <a:spLocks noChangeAspect="1"/>
            </p:cNvSpPr>
            <p:nvPr/>
          </p:nvSpPr>
          <p:spPr bwMode="auto">
            <a:xfrm>
              <a:off x="3337" y="2999"/>
              <a:ext cx="115" cy="99"/>
            </a:xfrm>
            <a:custGeom>
              <a:avLst/>
              <a:gdLst>
                <a:gd name="T0" fmla="*/ 18 w 117"/>
                <a:gd name="T1" fmla="*/ 95 h 105"/>
                <a:gd name="T2" fmla="*/ 11 w 117"/>
                <a:gd name="T3" fmla="*/ 90 h 105"/>
                <a:gd name="T4" fmla="*/ 4 w 117"/>
                <a:gd name="T5" fmla="*/ 74 h 105"/>
                <a:gd name="T6" fmla="*/ 9 w 117"/>
                <a:gd name="T7" fmla="*/ 65 h 105"/>
                <a:gd name="T8" fmla="*/ 12 w 117"/>
                <a:gd name="T9" fmla="*/ 57 h 105"/>
                <a:gd name="T10" fmla="*/ 9 w 117"/>
                <a:gd name="T11" fmla="*/ 47 h 105"/>
                <a:gd name="T12" fmla="*/ 0 w 117"/>
                <a:gd name="T13" fmla="*/ 44 h 105"/>
                <a:gd name="T14" fmla="*/ 8 w 117"/>
                <a:gd name="T15" fmla="*/ 35 h 105"/>
                <a:gd name="T16" fmla="*/ 17 w 117"/>
                <a:gd name="T17" fmla="*/ 28 h 105"/>
                <a:gd name="T18" fmla="*/ 23 w 117"/>
                <a:gd name="T19" fmla="*/ 17 h 105"/>
                <a:gd name="T20" fmla="*/ 23 w 117"/>
                <a:gd name="T21" fmla="*/ 5 h 105"/>
                <a:gd name="T22" fmla="*/ 27 w 117"/>
                <a:gd name="T23" fmla="*/ 3 h 105"/>
                <a:gd name="T24" fmla="*/ 31 w 117"/>
                <a:gd name="T25" fmla="*/ 6 h 105"/>
                <a:gd name="T26" fmla="*/ 37 w 117"/>
                <a:gd name="T27" fmla="*/ 7 h 105"/>
                <a:gd name="T28" fmla="*/ 44 w 117"/>
                <a:gd name="T29" fmla="*/ 8 h 105"/>
                <a:gd name="T30" fmla="*/ 52 w 117"/>
                <a:gd name="T31" fmla="*/ 8 h 105"/>
                <a:gd name="T32" fmla="*/ 61 w 117"/>
                <a:gd name="T33" fmla="*/ 12 h 105"/>
                <a:gd name="T34" fmla="*/ 64 w 117"/>
                <a:gd name="T35" fmla="*/ 23 h 105"/>
                <a:gd name="T36" fmla="*/ 70 w 117"/>
                <a:gd name="T37" fmla="*/ 28 h 105"/>
                <a:gd name="T38" fmla="*/ 73 w 117"/>
                <a:gd name="T39" fmla="*/ 23 h 105"/>
                <a:gd name="T40" fmla="*/ 70 w 117"/>
                <a:gd name="T41" fmla="*/ 16 h 105"/>
                <a:gd name="T42" fmla="*/ 70 w 117"/>
                <a:gd name="T43" fmla="*/ 10 h 105"/>
                <a:gd name="T44" fmla="*/ 75 w 117"/>
                <a:gd name="T45" fmla="*/ 10 h 105"/>
                <a:gd name="T46" fmla="*/ 80 w 117"/>
                <a:gd name="T47" fmla="*/ 8 h 105"/>
                <a:gd name="T48" fmla="*/ 86 w 117"/>
                <a:gd name="T49" fmla="*/ 6 h 105"/>
                <a:gd name="T50" fmla="*/ 91 w 117"/>
                <a:gd name="T51" fmla="*/ 10 h 105"/>
                <a:gd name="T52" fmla="*/ 105 w 117"/>
                <a:gd name="T53" fmla="*/ 16 h 105"/>
                <a:gd name="T54" fmla="*/ 115 w 117"/>
                <a:gd name="T55" fmla="*/ 22 h 105"/>
                <a:gd name="T56" fmla="*/ 106 w 117"/>
                <a:gd name="T57" fmla="*/ 34 h 105"/>
                <a:gd name="T58" fmla="*/ 98 w 117"/>
                <a:gd name="T59" fmla="*/ 53 h 105"/>
                <a:gd name="T60" fmla="*/ 104 w 117"/>
                <a:gd name="T61" fmla="*/ 61 h 105"/>
                <a:gd name="T62" fmla="*/ 111 w 117"/>
                <a:gd name="T63" fmla="*/ 74 h 105"/>
                <a:gd name="T64" fmla="*/ 109 w 117"/>
                <a:gd name="T65" fmla="*/ 84 h 105"/>
                <a:gd name="T66" fmla="*/ 98 w 117"/>
                <a:gd name="T67" fmla="*/ 98 h 105"/>
                <a:gd name="T68" fmla="*/ 88 w 117"/>
                <a:gd name="T69" fmla="*/ 98 h 105"/>
                <a:gd name="T70" fmla="*/ 88 w 117"/>
                <a:gd name="T71" fmla="*/ 81 h 105"/>
                <a:gd name="T72" fmla="*/ 81 w 117"/>
                <a:gd name="T73" fmla="*/ 70 h 105"/>
                <a:gd name="T74" fmla="*/ 34 w 117"/>
                <a:gd name="T75" fmla="*/ 76 h 105"/>
                <a:gd name="T76" fmla="*/ 21 w 117"/>
                <a:gd name="T77" fmla="*/ 96 h 10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17" h="105">
                  <a:moveTo>
                    <a:pt x="21" y="102"/>
                  </a:moveTo>
                  <a:lnTo>
                    <a:pt x="18" y="101"/>
                  </a:lnTo>
                  <a:lnTo>
                    <a:pt x="16" y="98"/>
                  </a:lnTo>
                  <a:lnTo>
                    <a:pt x="11" y="95"/>
                  </a:lnTo>
                  <a:lnTo>
                    <a:pt x="6" y="85"/>
                  </a:lnTo>
                  <a:lnTo>
                    <a:pt x="4" y="79"/>
                  </a:lnTo>
                  <a:lnTo>
                    <a:pt x="5" y="75"/>
                  </a:lnTo>
                  <a:lnTo>
                    <a:pt x="9" y="69"/>
                  </a:lnTo>
                  <a:lnTo>
                    <a:pt x="11" y="65"/>
                  </a:lnTo>
                  <a:lnTo>
                    <a:pt x="12" y="60"/>
                  </a:lnTo>
                  <a:lnTo>
                    <a:pt x="12" y="55"/>
                  </a:lnTo>
                  <a:lnTo>
                    <a:pt x="9" y="50"/>
                  </a:lnTo>
                  <a:lnTo>
                    <a:pt x="4" y="48"/>
                  </a:lnTo>
                  <a:lnTo>
                    <a:pt x="0" y="47"/>
                  </a:lnTo>
                  <a:lnTo>
                    <a:pt x="3" y="41"/>
                  </a:lnTo>
                  <a:lnTo>
                    <a:pt x="8" y="37"/>
                  </a:lnTo>
                  <a:lnTo>
                    <a:pt x="11" y="35"/>
                  </a:lnTo>
                  <a:lnTo>
                    <a:pt x="17" y="30"/>
                  </a:lnTo>
                  <a:lnTo>
                    <a:pt x="21" y="24"/>
                  </a:lnTo>
                  <a:lnTo>
                    <a:pt x="23" y="18"/>
                  </a:lnTo>
                  <a:lnTo>
                    <a:pt x="23" y="11"/>
                  </a:lnTo>
                  <a:lnTo>
                    <a:pt x="23" y="5"/>
                  </a:lnTo>
                  <a:lnTo>
                    <a:pt x="23" y="0"/>
                  </a:lnTo>
                  <a:lnTo>
                    <a:pt x="27" y="3"/>
                  </a:lnTo>
                  <a:lnTo>
                    <a:pt x="29" y="5"/>
                  </a:lnTo>
                  <a:lnTo>
                    <a:pt x="32" y="6"/>
                  </a:lnTo>
                  <a:lnTo>
                    <a:pt x="34" y="6"/>
                  </a:lnTo>
                  <a:lnTo>
                    <a:pt x="38" y="7"/>
                  </a:lnTo>
                  <a:lnTo>
                    <a:pt x="41" y="9"/>
                  </a:lnTo>
                  <a:lnTo>
                    <a:pt x="45" y="9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8" y="11"/>
                  </a:lnTo>
                  <a:lnTo>
                    <a:pt x="62" y="13"/>
                  </a:lnTo>
                  <a:lnTo>
                    <a:pt x="64" y="19"/>
                  </a:lnTo>
                  <a:lnTo>
                    <a:pt x="65" y="24"/>
                  </a:lnTo>
                  <a:lnTo>
                    <a:pt x="68" y="27"/>
                  </a:lnTo>
                  <a:lnTo>
                    <a:pt x="71" y="30"/>
                  </a:lnTo>
                  <a:lnTo>
                    <a:pt x="71" y="27"/>
                  </a:lnTo>
                  <a:lnTo>
                    <a:pt x="74" y="24"/>
                  </a:lnTo>
                  <a:lnTo>
                    <a:pt x="74" y="21"/>
                  </a:lnTo>
                  <a:lnTo>
                    <a:pt x="71" y="17"/>
                  </a:lnTo>
                  <a:lnTo>
                    <a:pt x="71" y="13"/>
                  </a:lnTo>
                  <a:lnTo>
                    <a:pt x="71" y="11"/>
                  </a:lnTo>
                  <a:lnTo>
                    <a:pt x="72" y="9"/>
                  </a:lnTo>
                  <a:lnTo>
                    <a:pt x="76" y="11"/>
                  </a:lnTo>
                  <a:lnTo>
                    <a:pt x="77" y="9"/>
                  </a:lnTo>
                  <a:lnTo>
                    <a:pt x="81" y="8"/>
                  </a:lnTo>
                  <a:lnTo>
                    <a:pt x="84" y="6"/>
                  </a:lnTo>
                  <a:lnTo>
                    <a:pt x="87" y="6"/>
                  </a:lnTo>
                  <a:lnTo>
                    <a:pt x="90" y="11"/>
                  </a:lnTo>
                  <a:lnTo>
                    <a:pt x="93" y="11"/>
                  </a:lnTo>
                  <a:lnTo>
                    <a:pt x="100" y="9"/>
                  </a:lnTo>
                  <a:lnTo>
                    <a:pt x="107" y="17"/>
                  </a:lnTo>
                  <a:lnTo>
                    <a:pt x="112" y="20"/>
                  </a:lnTo>
                  <a:lnTo>
                    <a:pt x="117" y="23"/>
                  </a:lnTo>
                  <a:lnTo>
                    <a:pt x="116" y="25"/>
                  </a:lnTo>
                  <a:lnTo>
                    <a:pt x="108" y="36"/>
                  </a:lnTo>
                  <a:lnTo>
                    <a:pt x="104" y="47"/>
                  </a:lnTo>
                  <a:lnTo>
                    <a:pt x="100" y="56"/>
                  </a:lnTo>
                  <a:lnTo>
                    <a:pt x="101" y="60"/>
                  </a:lnTo>
                  <a:lnTo>
                    <a:pt x="106" y="65"/>
                  </a:lnTo>
                  <a:lnTo>
                    <a:pt x="112" y="74"/>
                  </a:lnTo>
                  <a:lnTo>
                    <a:pt x="113" y="78"/>
                  </a:lnTo>
                  <a:lnTo>
                    <a:pt x="113" y="81"/>
                  </a:lnTo>
                  <a:lnTo>
                    <a:pt x="111" y="89"/>
                  </a:lnTo>
                  <a:lnTo>
                    <a:pt x="105" y="98"/>
                  </a:lnTo>
                  <a:lnTo>
                    <a:pt x="100" y="104"/>
                  </a:lnTo>
                  <a:lnTo>
                    <a:pt x="95" y="105"/>
                  </a:lnTo>
                  <a:lnTo>
                    <a:pt x="90" y="104"/>
                  </a:lnTo>
                  <a:lnTo>
                    <a:pt x="90" y="98"/>
                  </a:lnTo>
                  <a:lnTo>
                    <a:pt x="90" y="86"/>
                  </a:lnTo>
                  <a:lnTo>
                    <a:pt x="88" y="78"/>
                  </a:lnTo>
                  <a:lnTo>
                    <a:pt x="82" y="74"/>
                  </a:lnTo>
                  <a:lnTo>
                    <a:pt x="75" y="74"/>
                  </a:lnTo>
                  <a:lnTo>
                    <a:pt x="35" y="81"/>
                  </a:lnTo>
                  <a:lnTo>
                    <a:pt x="28" y="90"/>
                  </a:lnTo>
                  <a:lnTo>
                    <a:pt x="21" y="102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1" name="Freeform 24"/>
            <p:cNvSpPr>
              <a:spLocks noChangeAspect="1"/>
            </p:cNvSpPr>
            <p:nvPr/>
          </p:nvSpPr>
          <p:spPr bwMode="auto">
            <a:xfrm>
              <a:off x="3224" y="2947"/>
              <a:ext cx="136" cy="138"/>
            </a:xfrm>
            <a:custGeom>
              <a:avLst/>
              <a:gdLst>
                <a:gd name="T0" fmla="*/ 111 w 134"/>
                <a:gd name="T1" fmla="*/ 99 h 149"/>
                <a:gd name="T2" fmla="*/ 104 w 134"/>
                <a:gd name="T3" fmla="*/ 103 h 149"/>
                <a:gd name="T4" fmla="*/ 93 w 134"/>
                <a:gd name="T5" fmla="*/ 104 h 149"/>
                <a:gd name="T6" fmla="*/ 85 w 134"/>
                <a:gd name="T7" fmla="*/ 106 h 149"/>
                <a:gd name="T8" fmla="*/ 74 w 134"/>
                <a:gd name="T9" fmla="*/ 107 h 149"/>
                <a:gd name="T10" fmla="*/ 68 w 134"/>
                <a:gd name="T11" fmla="*/ 104 h 149"/>
                <a:gd name="T12" fmla="*/ 66 w 134"/>
                <a:gd name="T13" fmla="*/ 99 h 149"/>
                <a:gd name="T14" fmla="*/ 61 w 134"/>
                <a:gd name="T15" fmla="*/ 98 h 149"/>
                <a:gd name="T16" fmla="*/ 58 w 134"/>
                <a:gd name="T17" fmla="*/ 93 h 149"/>
                <a:gd name="T18" fmla="*/ 54 w 134"/>
                <a:gd name="T19" fmla="*/ 94 h 149"/>
                <a:gd name="T20" fmla="*/ 49 w 134"/>
                <a:gd name="T21" fmla="*/ 100 h 149"/>
                <a:gd name="T22" fmla="*/ 46 w 134"/>
                <a:gd name="T23" fmla="*/ 112 h 149"/>
                <a:gd name="T24" fmla="*/ 46 w 134"/>
                <a:gd name="T25" fmla="*/ 123 h 149"/>
                <a:gd name="T26" fmla="*/ 36 w 134"/>
                <a:gd name="T27" fmla="*/ 138 h 149"/>
                <a:gd name="T28" fmla="*/ 27 w 134"/>
                <a:gd name="T29" fmla="*/ 132 h 149"/>
                <a:gd name="T30" fmla="*/ 25 w 134"/>
                <a:gd name="T31" fmla="*/ 121 h 149"/>
                <a:gd name="T32" fmla="*/ 20 w 134"/>
                <a:gd name="T33" fmla="*/ 112 h 149"/>
                <a:gd name="T34" fmla="*/ 11 w 134"/>
                <a:gd name="T35" fmla="*/ 107 h 149"/>
                <a:gd name="T36" fmla="*/ 12 w 134"/>
                <a:gd name="T37" fmla="*/ 94 h 149"/>
                <a:gd name="T38" fmla="*/ 14 w 134"/>
                <a:gd name="T39" fmla="*/ 81 h 149"/>
                <a:gd name="T40" fmla="*/ 13 w 134"/>
                <a:gd name="T41" fmla="*/ 65 h 149"/>
                <a:gd name="T42" fmla="*/ 9 w 134"/>
                <a:gd name="T43" fmla="*/ 53 h 149"/>
                <a:gd name="T44" fmla="*/ 3 w 134"/>
                <a:gd name="T45" fmla="*/ 45 h 149"/>
                <a:gd name="T46" fmla="*/ 0 w 134"/>
                <a:gd name="T47" fmla="*/ 40 h 149"/>
                <a:gd name="T48" fmla="*/ 3 w 134"/>
                <a:gd name="T49" fmla="*/ 33 h 149"/>
                <a:gd name="T50" fmla="*/ 12 w 134"/>
                <a:gd name="T51" fmla="*/ 8 h 149"/>
                <a:gd name="T52" fmla="*/ 21 w 134"/>
                <a:gd name="T53" fmla="*/ 8 h 149"/>
                <a:gd name="T54" fmla="*/ 26 w 134"/>
                <a:gd name="T55" fmla="*/ 0 h 149"/>
                <a:gd name="T56" fmla="*/ 38 w 134"/>
                <a:gd name="T57" fmla="*/ 6 h 149"/>
                <a:gd name="T58" fmla="*/ 51 w 134"/>
                <a:gd name="T59" fmla="*/ 10 h 149"/>
                <a:gd name="T60" fmla="*/ 56 w 134"/>
                <a:gd name="T61" fmla="*/ 15 h 149"/>
                <a:gd name="T62" fmla="*/ 67 w 134"/>
                <a:gd name="T63" fmla="*/ 12 h 149"/>
                <a:gd name="T64" fmla="*/ 75 w 134"/>
                <a:gd name="T65" fmla="*/ 6 h 149"/>
                <a:gd name="T66" fmla="*/ 81 w 134"/>
                <a:gd name="T67" fmla="*/ 10 h 149"/>
                <a:gd name="T68" fmla="*/ 87 w 134"/>
                <a:gd name="T69" fmla="*/ 12 h 149"/>
                <a:gd name="T70" fmla="*/ 94 w 134"/>
                <a:gd name="T71" fmla="*/ 19 h 149"/>
                <a:gd name="T72" fmla="*/ 103 w 134"/>
                <a:gd name="T73" fmla="*/ 19 h 149"/>
                <a:gd name="T74" fmla="*/ 110 w 134"/>
                <a:gd name="T75" fmla="*/ 20 h 149"/>
                <a:gd name="T76" fmla="*/ 118 w 134"/>
                <a:gd name="T77" fmla="*/ 40 h 149"/>
                <a:gd name="T78" fmla="*/ 136 w 134"/>
                <a:gd name="T79" fmla="*/ 54 h 149"/>
                <a:gd name="T80" fmla="*/ 136 w 134"/>
                <a:gd name="T81" fmla="*/ 64 h 149"/>
                <a:gd name="T82" fmla="*/ 134 w 134"/>
                <a:gd name="T83" fmla="*/ 76 h 149"/>
                <a:gd name="T84" fmla="*/ 124 w 134"/>
                <a:gd name="T85" fmla="*/ 86 h 149"/>
                <a:gd name="T86" fmla="*/ 116 w 134"/>
                <a:gd name="T87" fmla="*/ 92 h 14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34" h="149">
                  <a:moveTo>
                    <a:pt x="111" y="105"/>
                  </a:moveTo>
                  <a:lnTo>
                    <a:pt x="109" y="107"/>
                  </a:lnTo>
                  <a:lnTo>
                    <a:pt x="105" y="111"/>
                  </a:lnTo>
                  <a:lnTo>
                    <a:pt x="102" y="111"/>
                  </a:lnTo>
                  <a:lnTo>
                    <a:pt x="97" y="111"/>
                  </a:lnTo>
                  <a:lnTo>
                    <a:pt x="92" y="112"/>
                  </a:lnTo>
                  <a:lnTo>
                    <a:pt x="87" y="114"/>
                  </a:lnTo>
                  <a:lnTo>
                    <a:pt x="84" y="114"/>
                  </a:lnTo>
                  <a:lnTo>
                    <a:pt x="79" y="117"/>
                  </a:lnTo>
                  <a:lnTo>
                    <a:pt x="73" y="115"/>
                  </a:lnTo>
                  <a:lnTo>
                    <a:pt x="69" y="114"/>
                  </a:lnTo>
                  <a:lnTo>
                    <a:pt x="67" y="112"/>
                  </a:lnTo>
                  <a:lnTo>
                    <a:pt x="67" y="108"/>
                  </a:lnTo>
                  <a:lnTo>
                    <a:pt x="65" y="107"/>
                  </a:lnTo>
                  <a:lnTo>
                    <a:pt x="61" y="107"/>
                  </a:lnTo>
                  <a:lnTo>
                    <a:pt x="60" y="106"/>
                  </a:lnTo>
                  <a:lnTo>
                    <a:pt x="57" y="102"/>
                  </a:lnTo>
                  <a:lnTo>
                    <a:pt x="57" y="100"/>
                  </a:lnTo>
                  <a:lnTo>
                    <a:pt x="56" y="100"/>
                  </a:lnTo>
                  <a:lnTo>
                    <a:pt x="53" y="101"/>
                  </a:lnTo>
                  <a:lnTo>
                    <a:pt x="50" y="103"/>
                  </a:lnTo>
                  <a:lnTo>
                    <a:pt x="48" y="108"/>
                  </a:lnTo>
                  <a:lnTo>
                    <a:pt x="47" y="114"/>
                  </a:lnTo>
                  <a:lnTo>
                    <a:pt x="45" y="121"/>
                  </a:lnTo>
                  <a:lnTo>
                    <a:pt x="47" y="126"/>
                  </a:lnTo>
                  <a:lnTo>
                    <a:pt x="45" y="133"/>
                  </a:lnTo>
                  <a:lnTo>
                    <a:pt x="38" y="148"/>
                  </a:lnTo>
                  <a:lnTo>
                    <a:pt x="35" y="149"/>
                  </a:lnTo>
                  <a:lnTo>
                    <a:pt x="31" y="148"/>
                  </a:lnTo>
                  <a:lnTo>
                    <a:pt x="27" y="143"/>
                  </a:lnTo>
                  <a:lnTo>
                    <a:pt x="26" y="138"/>
                  </a:lnTo>
                  <a:lnTo>
                    <a:pt x="25" y="131"/>
                  </a:lnTo>
                  <a:lnTo>
                    <a:pt x="23" y="124"/>
                  </a:lnTo>
                  <a:lnTo>
                    <a:pt x="20" y="121"/>
                  </a:lnTo>
                  <a:lnTo>
                    <a:pt x="14" y="121"/>
                  </a:lnTo>
                  <a:lnTo>
                    <a:pt x="11" y="115"/>
                  </a:lnTo>
                  <a:lnTo>
                    <a:pt x="11" y="106"/>
                  </a:lnTo>
                  <a:lnTo>
                    <a:pt x="12" y="101"/>
                  </a:lnTo>
                  <a:lnTo>
                    <a:pt x="14" y="95"/>
                  </a:lnTo>
                  <a:lnTo>
                    <a:pt x="14" y="87"/>
                  </a:lnTo>
                  <a:lnTo>
                    <a:pt x="14" y="76"/>
                  </a:lnTo>
                  <a:lnTo>
                    <a:pt x="13" y="70"/>
                  </a:lnTo>
                  <a:lnTo>
                    <a:pt x="12" y="64"/>
                  </a:lnTo>
                  <a:lnTo>
                    <a:pt x="9" y="57"/>
                  </a:lnTo>
                  <a:lnTo>
                    <a:pt x="7" y="52"/>
                  </a:lnTo>
                  <a:lnTo>
                    <a:pt x="3" y="49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1" y="40"/>
                  </a:lnTo>
                  <a:lnTo>
                    <a:pt x="3" y="36"/>
                  </a:lnTo>
                  <a:lnTo>
                    <a:pt x="2" y="27"/>
                  </a:lnTo>
                  <a:lnTo>
                    <a:pt x="12" y="9"/>
                  </a:lnTo>
                  <a:lnTo>
                    <a:pt x="17" y="10"/>
                  </a:lnTo>
                  <a:lnTo>
                    <a:pt x="21" y="9"/>
                  </a:lnTo>
                  <a:lnTo>
                    <a:pt x="23" y="6"/>
                  </a:lnTo>
                  <a:lnTo>
                    <a:pt x="26" y="0"/>
                  </a:lnTo>
                  <a:lnTo>
                    <a:pt x="36" y="1"/>
                  </a:lnTo>
                  <a:lnTo>
                    <a:pt x="37" y="6"/>
                  </a:lnTo>
                  <a:lnTo>
                    <a:pt x="42" y="12"/>
                  </a:lnTo>
                  <a:lnTo>
                    <a:pt x="50" y="11"/>
                  </a:lnTo>
                  <a:lnTo>
                    <a:pt x="54" y="12"/>
                  </a:lnTo>
                  <a:lnTo>
                    <a:pt x="55" y="16"/>
                  </a:lnTo>
                  <a:lnTo>
                    <a:pt x="63" y="19"/>
                  </a:lnTo>
                  <a:lnTo>
                    <a:pt x="66" y="13"/>
                  </a:lnTo>
                  <a:lnTo>
                    <a:pt x="72" y="12"/>
                  </a:lnTo>
                  <a:lnTo>
                    <a:pt x="74" y="7"/>
                  </a:lnTo>
                  <a:lnTo>
                    <a:pt x="75" y="11"/>
                  </a:lnTo>
                  <a:lnTo>
                    <a:pt x="80" y="11"/>
                  </a:lnTo>
                  <a:lnTo>
                    <a:pt x="83" y="11"/>
                  </a:lnTo>
                  <a:lnTo>
                    <a:pt x="86" y="13"/>
                  </a:lnTo>
                  <a:lnTo>
                    <a:pt x="89" y="18"/>
                  </a:lnTo>
                  <a:lnTo>
                    <a:pt x="93" y="21"/>
                  </a:lnTo>
                  <a:lnTo>
                    <a:pt x="97" y="22"/>
                  </a:lnTo>
                  <a:lnTo>
                    <a:pt x="101" y="21"/>
                  </a:lnTo>
                  <a:lnTo>
                    <a:pt x="105" y="22"/>
                  </a:lnTo>
                  <a:lnTo>
                    <a:pt x="108" y="22"/>
                  </a:lnTo>
                  <a:lnTo>
                    <a:pt x="114" y="30"/>
                  </a:lnTo>
                  <a:lnTo>
                    <a:pt x="116" y="43"/>
                  </a:lnTo>
                  <a:lnTo>
                    <a:pt x="126" y="52"/>
                  </a:lnTo>
                  <a:lnTo>
                    <a:pt x="134" y="58"/>
                  </a:lnTo>
                  <a:lnTo>
                    <a:pt x="134" y="63"/>
                  </a:lnTo>
                  <a:lnTo>
                    <a:pt x="134" y="69"/>
                  </a:lnTo>
                  <a:lnTo>
                    <a:pt x="134" y="76"/>
                  </a:lnTo>
                  <a:lnTo>
                    <a:pt x="132" y="82"/>
                  </a:lnTo>
                  <a:lnTo>
                    <a:pt x="128" y="88"/>
                  </a:lnTo>
                  <a:lnTo>
                    <a:pt x="122" y="93"/>
                  </a:lnTo>
                  <a:lnTo>
                    <a:pt x="119" y="95"/>
                  </a:lnTo>
                  <a:lnTo>
                    <a:pt x="114" y="99"/>
                  </a:lnTo>
                  <a:lnTo>
                    <a:pt x="111" y="105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2" name="Freeform 25"/>
            <p:cNvSpPr>
              <a:spLocks noChangeAspect="1"/>
            </p:cNvSpPr>
            <p:nvPr/>
          </p:nvSpPr>
          <p:spPr bwMode="auto">
            <a:xfrm>
              <a:off x="3108" y="2999"/>
              <a:ext cx="252" cy="185"/>
            </a:xfrm>
            <a:custGeom>
              <a:avLst/>
              <a:gdLst>
                <a:gd name="T0" fmla="*/ 3 w 252"/>
                <a:gd name="T1" fmla="*/ 153 h 198"/>
                <a:gd name="T2" fmla="*/ 9 w 252"/>
                <a:gd name="T3" fmla="*/ 141 h 198"/>
                <a:gd name="T4" fmla="*/ 22 w 252"/>
                <a:gd name="T5" fmla="*/ 131 h 198"/>
                <a:gd name="T6" fmla="*/ 33 w 252"/>
                <a:gd name="T7" fmla="*/ 113 h 198"/>
                <a:gd name="T8" fmla="*/ 45 w 252"/>
                <a:gd name="T9" fmla="*/ 101 h 198"/>
                <a:gd name="T10" fmla="*/ 52 w 252"/>
                <a:gd name="T11" fmla="*/ 91 h 198"/>
                <a:gd name="T12" fmla="*/ 57 w 252"/>
                <a:gd name="T13" fmla="*/ 79 h 198"/>
                <a:gd name="T14" fmla="*/ 64 w 252"/>
                <a:gd name="T15" fmla="*/ 71 h 198"/>
                <a:gd name="T16" fmla="*/ 79 w 252"/>
                <a:gd name="T17" fmla="*/ 71 h 198"/>
                <a:gd name="T18" fmla="*/ 91 w 252"/>
                <a:gd name="T19" fmla="*/ 59 h 198"/>
                <a:gd name="T20" fmla="*/ 111 w 252"/>
                <a:gd name="T21" fmla="*/ 49 h 198"/>
                <a:gd name="T22" fmla="*/ 114 w 252"/>
                <a:gd name="T23" fmla="*/ 36 h 198"/>
                <a:gd name="T24" fmla="*/ 118 w 252"/>
                <a:gd name="T25" fmla="*/ 24 h 198"/>
                <a:gd name="T26" fmla="*/ 124 w 252"/>
                <a:gd name="T27" fmla="*/ 6 h 198"/>
                <a:gd name="T28" fmla="*/ 131 w 252"/>
                <a:gd name="T29" fmla="*/ 12 h 198"/>
                <a:gd name="T30" fmla="*/ 132 w 252"/>
                <a:gd name="T31" fmla="*/ 36 h 198"/>
                <a:gd name="T32" fmla="*/ 129 w 252"/>
                <a:gd name="T33" fmla="*/ 54 h 198"/>
                <a:gd name="T34" fmla="*/ 141 w 252"/>
                <a:gd name="T35" fmla="*/ 63 h 198"/>
                <a:gd name="T36" fmla="*/ 145 w 252"/>
                <a:gd name="T37" fmla="*/ 80 h 198"/>
                <a:gd name="T38" fmla="*/ 156 w 252"/>
                <a:gd name="T39" fmla="*/ 85 h 198"/>
                <a:gd name="T40" fmla="*/ 163 w 252"/>
                <a:gd name="T41" fmla="*/ 60 h 198"/>
                <a:gd name="T42" fmla="*/ 168 w 252"/>
                <a:gd name="T43" fmla="*/ 43 h 198"/>
                <a:gd name="T44" fmla="*/ 175 w 252"/>
                <a:gd name="T45" fmla="*/ 40 h 198"/>
                <a:gd name="T46" fmla="*/ 179 w 252"/>
                <a:gd name="T47" fmla="*/ 47 h 198"/>
                <a:gd name="T48" fmla="*/ 185 w 252"/>
                <a:gd name="T49" fmla="*/ 51 h 198"/>
                <a:gd name="T50" fmla="*/ 197 w 252"/>
                <a:gd name="T51" fmla="*/ 56 h 198"/>
                <a:gd name="T52" fmla="*/ 210 w 252"/>
                <a:gd name="T53" fmla="*/ 51 h 198"/>
                <a:gd name="T54" fmla="*/ 223 w 252"/>
                <a:gd name="T55" fmla="*/ 50 h 198"/>
                <a:gd name="T56" fmla="*/ 233 w 252"/>
                <a:gd name="T57" fmla="*/ 46 h 198"/>
                <a:gd name="T58" fmla="*/ 241 w 252"/>
                <a:gd name="T59" fmla="*/ 57 h 198"/>
                <a:gd name="T60" fmla="*/ 234 w 252"/>
                <a:gd name="T61" fmla="*/ 71 h 198"/>
                <a:gd name="T62" fmla="*/ 240 w 252"/>
                <a:gd name="T63" fmla="*/ 90 h 198"/>
                <a:gd name="T64" fmla="*/ 250 w 252"/>
                <a:gd name="T65" fmla="*/ 96 h 198"/>
                <a:gd name="T66" fmla="*/ 246 w 252"/>
                <a:gd name="T67" fmla="*/ 116 h 198"/>
                <a:gd name="T68" fmla="*/ 251 w 252"/>
                <a:gd name="T69" fmla="*/ 132 h 198"/>
                <a:gd name="T70" fmla="*/ 209 w 252"/>
                <a:gd name="T71" fmla="*/ 182 h 198"/>
                <a:gd name="T72" fmla="*/ 190 w 252"/>
                <a:gd name="T73" fmla="*/ 166 h 198"/>
                <a:gd name="T74" fmla="*/ 198 w 252"/>
                <a:gd name="T75" fmla="*/ 107 h 198"/>
                <a:gd name="T76" fmla="*/ 197 w 252"/>
                <a:gd name="T77" fmla="*/ 98 h 198"/>
                <a:gd name="T78" fmla="*/ 163 w 252"/>
                <a:gd name="T79" fmla="*/ 112 h 198"/>
                <a:gd name="T80" fmla="*/ 151 w 252"/>
                <a:gd name="T81" fmla="*/ 124 h 198"/>
                <a:gd name="T82" fmla="*/ 130 w 252"/>
                <a:gd name="T83" fmla="*/ 141 h 198"/>
                <a:gd name="T84" fmla="*/ 117 w 252"/>
                <a:gd name="T85" fmla="*/ 163 h 198"/>
                <a:gd name="T86" fmla="*/ 113 w 252"/>
                <a:gd name="T87" fmla="*/ 185 h 198"/>
                <a:gd name="T88" fmla="*/ 69 w 252"/>
                <a:gd name="T89" fmla="*/ 171 h 198"/>
                <a:gd name="T90" fmla="*/ 43 w 252"/>
                <a:gd name="T91" fmla="*/ 178 h 198"/>
                <a:gd name="T92" fmla="*/ 7 w 252"/>
                <a:gd name="T93" fmla="*/ 169 h 1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52" h="198">
                  <a:moveTo>
                    <a:pt x="1" y="182"/>
                  </a:moveTo>
                  <a:lnTo>
                    <a:pt x="0" y="174"/>
                  </a:lnTo>
                  <a:lnTo>
                    <a:pt x="3" y="164"/>
                  </a:lnTo>
                  <a:lnTo>
                    <a:pt x="4" y="158"/>
                  </a:lnTo>
                  <a:lnTo>
                    <a:pt x="5" y="154"/>
                  </a:lnTo>
                  <a:lnTo>
                    <a:pt x="9" y="151"/>
                  </a:lnTo>
                  <a:lnTo>
                    <a:pt x="15" y="147"/>
                  </a:lnTo>
                  <a:lnTo>
                    <a:pt x="19" y="145"/>
                  </a:lnTo>
                  <a:lnTo>
                    <a:pt x="22" y="140"/>
                  </a:lnTo>
                  <a:lnTo>
                    <a:pt x="27" y="133"/>
                  </a:lnTo>
                  <a:lnTo>
                    <a:pt x="29" y="132"/>
                  </a:lnTo>
                  <a:lnTo>
                    <a:pt x="33" y="121"/>
                  </a:lnTo>
                  <a:lnTo>
                    <a:pt x="36" y="115"/>
                  </a:lnTo>
                  <a:lnTo>
                    <a:pt x="39" y="111"/>
                  </a:lnTo>
                  <a:lnTo>
                    <a:pt x="45" y="108"/>
                  </a:lnTo>
                  <a:lnTo>
                    <a:pt x="46" y="106"/>
                  </a:lnTo>
                  <a:lnTo>
                    <a:pt x="49" y="99"/>
                  </a:lnTo>
                  <a:lnTo>
                    <a:pt x="52" y="97"/>
                  </a:lnTo>
                  <a:lnTo>
                    <a:pt x="55" y="92"/>
                  </a:lnTo>
                  <a:lnTo>
                    <a:pt x="55" y="90"/>
                  </a:lnTo>
                  <a:lnTo>
                    <a:pt x="57" y="85"/>
                  </a:lnTo>
                  <a:lnTo>
                    <a:pt x="57" y="81"/>
                  </a:lnTo>
                  <a:lnTo>
                    <a:pt x="60" y="78"/>
                  </a:lnTo>
                  <a:lnTo>
                    <a:pt x="64" y="76"/>
                  </a:lnTo>
                  <a:lnTo>
                    <a:pt x="67" y="76"/>
                  </a:lnTo>
                  <a:lnTo>
                    <a:pt x="70" y="78"/>
                  </a:lnTo>
                  <a:lnTo>
                    <a:pt x="79" y="76"/>
                  </a:lnTo>
                  <a:lnTo>
                    <a:pt x="82" y="74"/>
                  </a:lnTo>
                  <a:lnTo>
                    <a:pt x="88" y="68"/>
                  </a:lnTo>
                  <a:lnTo>
                    <a:pt x="91" y="63"/>
                  </a:lnTo>
                  <a:lnTo>
                    <a:pt x="101" y="58"/>
                  </a:lnTo>
                  <a:lnTo>
                    <a:pt x="107" y="56"/>
                  </a:lnTo>
                  <a:lnTo>
                    <a:pt x="111" y="52"/>
                  </a:lnTo>
                  <a:lnTo>
                    <a:pt x="113" y="46"/>
                  </a:lnTo>
                  <a:lnTo>
                    <a:pt x="114" y="42"/>
                  </a:lnTo>
                  <a:lnTo>
                    <a:pt x="114" y="38"/>
                  </a:lnTo>
                  <a:lnTo>
                    <a:pt x="115" y="33"/>
                  </a:lnTo>
                  <a:lnTo>
                    <a:pt x="118" y="31"/>
                  </a:lnTo>
                  <a:lnTo>
                    <a:pt x="118" y="26"/>
                  </a:lnTo>
                  <a:lnTo>
                    <a:pt x="119" y="19"/>
                  </a:lnTo>
                  <a:lnTo>
                    <a:pt x="121" y="12"/>
                  </a:lnTo>
                  <a:lnTo>
                    <a:pt x="124" y="6"/>
                  </a:lnTo>
                  <a:lnTo>
                    <a:pt x="127" y="0"/>
                  </a:lnTo>
                  <a:lnTo>
                    <a:pt x="130" y="7"/>
                  </a:lnTo>
                  <a:lnTo>
                    <a:pt x="131" y="13"/>
                  </a:lnTo>
                  <a:lnTo>
                    <a:pt x="132" y="19"/>
                  </a:lnTo>
                  <a:lnTo>
                    <a:pt x="132" y="30"/>
                  </a:lnTo>
                  <a:lnTo>
                    <a:pt x="132" y="38"/>
                  </a:lnTo>
                  <a:lnTo>
                    <a:pt x="130" y="44"/>
                  </a:lnTo>
                  <a:lnTo>
                    <a:pt x="129" y="49"/>
                  </a:lnTo>
                  <a:lnTo>
                    <a:pt x="129" y="58"/>
                  </a:lnTo>
                  <a:lnTo>
                    <a:pt x="132" y="64"/>
                  </a:lnTo>
                  <a:lnTo>
                    <a:pt x="138" y="64"/>
                  </a:lnTo>
                  <a:lnTo>
                    <a:pt x="141" y="67"/>
                  </a:lnTo>
                  <a:lnTo>
                    <a:pt x="143" y="74"/>
                  </a:lnTo>
                  <a:lnTo>
                    <a:pt x="144" y="81"/>
                  </a:lnTo>
                  <a:lnTo>
                    <a:pt x="145" y="86"/>
                  </a:lnTo>
                  <a:lnTo>
                    <a:pt x="149" y="91"/>
                  </a:lnTo>
                  <a:lnTo>
                    <a:pt x="153" y="92"/>
                  </a:lnTo>
                  <a:lnTo>
                    <a:pt x="156" y="91"/>
                  </a:lnTo>
                  <a:lnTo>
                    <a:pt x="163" y="76"/>
                  </a:lnTo>
                  <a:lnTo>
                    <a:pt x="165" y="69"/>
                  </a:lnTo>
                  <a:lnTo>
                    <a:pt x="163" y="64"/>
                  </a:lnTo>
                  <a:lnTo>
                    <a:pt x="165" y="57"/>
                  </a:lnTo>
                  <a:lnTo>
                    <a:pt x="166" y="51"/>
                  </a:lnTo>
                  <a:lnTo>
                    <a:pt x="168" y="46"/>
                  </a:lnTo>
                  <a:lnTo>
                    <a:pt x="171" y="44"/>
                  </a:lnTo>
                  <a:lnTo>
                    <a:pt x="174" y="43"/>
                  </a:lnTo>
                  <a:lnTo>
                    <a:pt x="175" y="43"/>
                  </a:lnTo>
                  <a:lnTo>
                    <a:pt x="175" y="45"/>
                  </a:lnTo>
                  <a:lnTo>
                    <a:pt x="178" y="49"/>
                  </a:lnTo>
                  <a:lnTo>
                    <a:pt x="179" y="50"/>
                  </a:lnTo>
                  <a:lnTo>
                    <a:pt x="183" y="50"/>
                  </a:lnTo>
                  <a:lnTo>
                    <a:pt x="185" y="51"/>
                  </a:lnTo>
                  <a:lnTo>
                    <a:pt x="185" y="55"/>
                  </a:lnTo>
                  <a:lnTo>
                    <a:pt x="187" y="57"/>
                  </a:lnTo>
                  <a:lnTo>
                    <a:pt x="191" y="58"/>
                  </a:lnTo>
                  <a:lnTo>
                    <a:pt x="197" y="60"/>
                  </a:lnTo>
                  <a:lnTo>
                    <a:pt x="202" y="57"/>
                  </a:lnTo>
                  <a:lnTo>
                    <a:pt x="205" y="57"/>
                  </a:lnTo>
                  <a:lnTo>
                    <a:pt x="210" y="55"/>
                  </a:lnTo>
                  <a:lnTo>
                    <a:pt x="215" y="54"/>
                  </a:lnTo>
                  <a:lnTo>
                    <a:pt x="220" y="54"/>
                  </a:lnTo>
                  <a:lnTo>
                    <a:pt x="223" y="54"/>
                  </a:lnTo>
                  <a:lnTo>
                    <a:pt x="227" y="50"/>
                  </a:lnTo>
                  <a:lnTo>
                    <a:pt x="229" y="48"/>
                  </a:lnTo>
                  <a:lnTo>
                    <a:pt x="233" y="49"/>
                  </a:lnTo>
                  <a:lnTo>
                    <a:pt x="238" y="51"/>
                  </a:lnTo>
                  <a:lnTo>
                    <a:pt x="241" y="56"/>
                  </a:lnTo>
                  <a:lnTo>
                    <a:pt x="241" y="61"/>
                  </a:lnTo>
                  <a:lnTo>
                    <a:pt x="240" y="66"/>
                  </a:lnTo>
                  <a:lnTo>
                    <a:pt x="238" y="70"/>
                  </a:lnTo>
                  <a:lnTo>
                    <a:pt x="234" y="76"/>
                  </a:lnTo>
                  <a:lnTo>
                    <a:pt x="233" y="80"/>
                  </a:lnTo>
                  <a:lnTo>
                    <a:pt x="235" y="86"/>
                  </a:lnTo>
                  <a:lnTo>
                    <a:pt x="240" y="96"/>
                  </a:lnTo>
                  <a:lnTo>
                    <a:pt x="245" y="99"/>
                  </a:lnTo>
                  <a:lnTo>
                    <a:pt x="247" y="102"/>
                  </a:lnTo>
                  <a:lnTo>
                    <a:pt x="250" y="103"/>
                  </a:lnTo>
                  <a:lnTo>
                    <a:pt x="249" y="104"/>
                  </a:lnTo>
                  <a:lnTo>
                    <a:pt x="246" y="117"/>
                  </a:lnTo>
                  <a:lnTo>
                    <a:pt x="246" y="124"/>
                  </a:lnTo>
                  <a:lnTo>
                    <a:pt x="251" y="129"/>
                  </a:lnTo>
                  <a:lnTo>
                    <a:pt x="252" y="134"/>
                  </a:lnTo>
                  <a:lnTo>
                    <a:pt x="251" y="141"/>
                  </a:lnTo>
                  <a:lnTo>
                    <a:pt x="243" y="165"/>
                  </a:lnTo>
                  <a:lnTo>
                    <a:pt x="223" y="188"/>
                  </a:lnTo>
                  <a:lnTo>
                    <a:pt x="209" y="195"/>
                  </a:lnTo>
                  <a:lnTo>
                    <a:pt x="201" y="194"/>
                  </a:lnTo>
                  <a:lnTo>
                    <a:pt x="193" y="189"/>
                  </a:lnTo>
                  <a:lnTo>
                    <a:pt x="190" y="178"/>
                  </a:lnTo>
                  <a:lnTo>
                    <a:pt x="191" y="156"/>
                  </a:lnTo>
                  <a:lnTo>
                    <a:pt x="193" y="124"/>
                  </a:lnTo>
                  <a:lnTo>
                    <a:pt x="198" y="115"/>
                  </a:lnTo>
                  <a:lnTo>
                    <a:pt x="201" y="111"/>
                  </a:lnTo>
                  <a:lnTo>
                    <a:pt x="199" y="108"/>
                  </a:lnTo>
                  <a:lnTo>
                    <a:pt x="197" y="105"/>
                  </a:lnTo>
                  <a:lnTo>
                    <a:pt x="166" y="108"/>
                  </a:lnTo>
                  <a:lnTo>
                    <a:pt x="163" y="112"/>
                  </a:lnTo>
                  <a:lnTo>
                    <a:pt x="163" y="120"/>
                  </a:lnTo>
                  <a:lnTo>
                    <a:pt x="162" y="124"/>
                  </a:lnTo>
                  <a:lnTo>
                    <a:pt x="159" y="128"/>
                  </a:lnTo>
                  <a:lnTo>
                    <a:pt x="151" y="133"/>
                  </a:lnTo>
                  <a:lnTo>
                    <a:pt x="142" y="139"/>
                  </a:lnTo>
                  <a:lnTo>
                    <a:pt x="132" y="145"/>
                  </a:lnTo>
                  <a:lnTo>
                    <a:pt x="130" y="151"/>
                  </a:lnTo>
                  <a:lnTo>
                    <a:pt x="129" y="157"/>
                  </a:lnTo>
                  <a:lnTo>
                    <a:pt x="126" y="160"/>
                  </a:lnTo>
                  <a:lnTo>
                    <a:pt x="117" y="174"/>
                  </a:lnTo>
                  <a:lnTo>
                    <a:pt x="112" y="182"/>
                  </a:lnTo>
                  <a:lnTo>
                    <a:pt x="112" y="186"/>
                  </a:lnTo>
                  <a:lnTo>
                    <a:pt x="113" y="198"/>
                  </a:lnTo>
                  <a:lnTo>
                    <a:pt x="99" y="194"/>
                  </a:lnTo>
                  <a:lnTo>
                    <a:pt x="73" y="184"/>
                  </a:lnTo>
                  <a:lnTo>
                    <a:pt x="69" y="183"/>
                  </a:lnTo>
                  <a:lnTo>
                    <a:pt x="60" y="186"/>
                  </a:lnTo>
                  <a:lnTo>
                    <a:pt x="49" y="189"/>
                  </a:lnTo>
                  <a:lnTo>
                    <a:pt x="43" y="190"/>
                  </a:lnTo>
                  <a:lnTo>
                    <a:pt x="34" y="187"/>
                  </a:lnTo>
                  <a:lnTo>
                    <a:pt x="15" y="181"/>
                  </a:lnTo>
                  <a:lnTo>
                    <a:pt x="7" y="181"/>
                  </a:lnTo>
                  <a:lnTo>
                    <a:pt x="1" y="182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3" name="Freeform 26"/>
            <p:cNvSpPr>
              <a:spLocks noChangeAspect="1"/>
            </p:cNvSpPr>
            <p:nvPr/>
          </p:nvSpPr>
          <p:spPr bwMode="auto">
            <a:xfrm>
              <a:off x="2930" y="2672"/>
              <a:ext cx="171" cy="242"/>
            </a:xfrm>
            <a:custGeom>
              <a:avLst/>
              <a:gdLst>
                <a:gd name="T0" fmla="*/ 56 w 170"/>
                <a:gd name="T1" fmla="*/ 241 h 259"/>
                <a:gd name="T2" fmla="*/ 49 w 170"/>
                <a:gd name="T3" fmla="*/ 242 h 259"/>
                <a:gd name="T4" fmla="*/ 43 w 170"/>
                <a:gd name="T5" fmla="*/ 237 h 259"/>
                <a:gd name="T6" fmla="*/ 37 w 170"/>
                <a:gd name="T7" fmla="*/ 231 h 259"/>
                <a:gd name="T8" fmla="*/ 26 w 170"/>
                <a:gd name="T9" fmla="*/ 228 h 259"/>
                <a:gd name="T10" fmla="*/ 18 w 170"/>
                <a:gd name="T11" fmla="*/ 229 h 259"/>
                <a:gd name="T12" fmla="*/ 12 w 170"/>
                <a:gd name="T13" fmla="*/ 221 h 259"/>
                <a:gd name="T14" fmla="*/ 7 w 170"/>
                <a:gd name="T15" fmla="*/ 215 h 259"/>
                <a:gd name="T16" fmla="*/ 2 w 170"/>
                <a:gd name="T17" fmla="*/ 206 h 259"/>
                <a:gd name="T18" fmla="*/ 10 w 170"/>
                <a:gd name="T19" fmla="*/ 192 h 259"/>
                <a:gd name="T20" fmla="*/ 32 w 170"/>
                <a:gd name="T21" fmla="*/ 174 h 259"/>
                <a:gd name="T22" fmla="*/ 58 w 170"/>
                <a:gd name="T23" fmla="*/ 147 h 259"/>
                <a:gd name="T24" fmla="*/ 70 w 170"/>
                <a:gd name="T25" fmla="*/ 128 h 259"/>
                <a:gd name="T26" fmla="*/ 78 w 170"/>
                <a:gd name="T27" fmla="*/ 106 h 259"/>
                <a:gd name="T28" fmla="*/ 74 w 170"/>
                <a:gd name="T29" fmla="*/ 64 h 259"/>
                <a:gd name="T30" fmla="*/ 70 w 170"/>
                <a:gd name="T31" fmla="*/ 60 h 259"/>
                <a:gd name="T32" fmla="*/ 78 w 170"/>
                <a:gd name="T33" fmla="*/ 40 h 259"/>
                <a:gd name="T34" fmla="*/ 103 w 170"/>
                <a:gd name="T35" fmla="*/ 17 h 259"/>
                <a:gd name="T36" fmla="*/ 131 w 170"/>
                <a:gd name="T37" fmla="*/ 9 h 259"/>
                <a:gd name="T38" fmla="*/ 143 w 170"/>
                <a:gd name="T39" fmla="*/ 4 h 259"/>
                <a:gd name="T40" fmla="*/ 162 w 170"/>
                <a:gd name="T41" fmla="*/ 0 h 259"/>
                <a:gd name="T42" fmla="*/ 171 w 170"/>
                <a:gd name="T43" fmla="*/ 13 h 259"/>
                <a:gd name="T44" fmla="*/ 159 w 170"/>
                <a:gd name="T45" fmla="*/ 23 h 259"/>
                <a:gd name="T46" fmla="*/ 156 w 170"/>
                <a:gd name="T47" fmla="*/ 36 h 259"/>
                <a:gd name="T48" fmla="*/ 137 w 170"/>
                <a:gd name="T49" fmla="*/ 43 h 259"/>
                <a:gd name="T50" fmla="*/ 122 w 170"/>
                <a:gd name="T51" fmla="*/ 57 h 259"/>
                <a:gd name="T52" fmla="*/ 103 w 170"/>
                <a:gd name="T53" fmla="*/ 60 h 259"/>
                <a:gd name="T54" fmla="*/ 104 w 170"/>
                <a:gd name="T55" fmla="*/ 71 h 259"/>
                <a:gd name="T56" fmla="*/ 126 w 170"/>
                <a:gd name="T57" fmla="*/ 78 h 259"/>
                <a:gd name="T58" fmla="*/ 125 w 170"/>
                <a:gd name="T59" fmla="*/ 97 h 259"/>
                <a:gd name="T60" fmla="*/ 117 w 170"/>
                <a:gd name="T61" fmla="*/ 96 h 259"/>
                <a:gd name="T62" fmla="*/ 110 w 170"/>
                <a:gd name="T63" fmla="*/ 99 h 259"/>
                <a:gd name="T64" fmla="*/ 104 w 170"/>
                <a:gd name="T65" fmla="*/ 102 h 259"/>
                <a:gd name="T66" fmla="*/ 97 w 170"/>
                <a:gd name="T67" fmla="*/ 113 h 259"/>
                <a:gd name="T68" fmla="*/ 92 w 170"/>
                <a:gd name="T69" fmla="*/ 127 h 259"/>
                <a:gd name="T70" fmla="*/ 87 w 170"/>
                <a:gd name="T71" fmla="*/ 135 h 259"/>
                <a:gd name="T72" fmla="*/ 89 w 170"/>
                <a:gd name="T73" fmla="*/ 146 h 259"/>
                <a:gd name="T74" fmla="*/ 83 w 170"/>
                <a:gd name="T75" fmla="*/ 159 h 259"/>
                <a:gd name="T76" fmla="*/ 83 w 170"/>
                <a:gd name="T77" fmla="*/ 164 h 259"/>
                <a:gd name="T78" fmla="*/ 82 w 170"/>
                <a:gd name="T79" fmla="*/ 172 h 259"/>
                <a:gd name="T80" fmla="*/ 77 w 170"/>
                <a:gd name="T81" fmla="*/ 184 h 259"/>
                <a:gd name="T82" fmla="*/ 74 w 170"/>
                <a:gd name="T83" fmla="*/ 198 h 259"/>
                <a:gd name="T84" fmla="*/ 74 w 170"/>
                <a:gd name="T85" fmla="*/ 212 h 259"/>
                <a:gd name="T86" fmla="*/ 77 w 170"/>
                <a:gd name="T87" fmla="*/ 217 h 259"/>
                <a:gd name="T88" fmla="*/ 79 w 170"/>
                <a:gd name="T89" fmla="*/ 223 h 259"/>
                <a:gd name="T90" fmla="*/ 73 w 170"/>
                <a:gd name="T91" fmla="*/ 235 h 259"/>
                <a:gd name="T92" fmla="*/ 62 w 170"/>
                <a:gd name="T93" fmla="*/ 240 h 25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70" h="259">
                  <a:moveTo>
                    <a:pt x="60" y="259"/>
                  </a:moveTo>
                  <a:lnTo>
                    <a:pt x="56" y="258"/>
                  </a:lnTo>
                  <a:lnTo>
                    <a:pt x="53" y="258"/>
                  </a:lnTo>
                  <a:lnTo>
                    <a:pt x="49" y="259"/>
                  </a:lnTo>
                  <a:lnTo>
                    <a:pt x="47" y="258"/>
                  </a:lnTo>
                  <a:lnTo>
                    <a:pt x="43" y="254"/>
                  </a:lnTo>
                  <a:lnTo>
                    <a:pt x="41" y="250"/>
                  </a:lnTo>
                  <a:lnTo>
                    <a:pt x="37" y="247"/>
                  </a:lnTo>
                  <a:lnTo>
                    <a:pt x="31" y="245"/>
                  </a:lnTo>
                  <a:lnTo>
                    <a:pt x="26" y="244"/>
                  </a:lnTo>
                  <a:lnTo>
                    <a:pt x="23" y="244"/>
                  </a:lnTo>
                  <a:lnTo>
                    <a:pt x="18" y="245"/>
                  </a:lnTo>
                  <a:lnTo>
                    <a:pt x="17" y="239"/>
                  </a:lnTo>
                  <a:lnTo>
                    <a:pt x="12" y="236"/>
                  </a:lnTo>
                  <a:lnTo>
                    <a:pt x="8" y="234"/>
                  </a:lnTo>
                  <a:lnTo>
                    <a:pt x="7" y="230"/>
                  </a:lnTo>
                  <a:lnTo>
                    <a:pt x="5" y="227"/>
                  </a:lnTo>
                  <a:lnTo>
                    <a:pt x="2" y="221"/>
                  </a:lnTo>
                  <a:lnTo>
                    <a:pt x="0" y="214"/>
                  </a:lnTo>
                  <a:lnTo>
                    <a:pt x="10" y="206"/>
                  </a:lnTo>
                  <a:lnTo>
                    <a:pt x="24" y="194"/>
                  </a:lnTo>
                  <a:lnTo>
                    <a:pt x="32" y="186"/>
                  </a:lnTo>
                  <a:lnTo>
                    <a:pt x="44" y="172"/>
                  </a:lnTo>
                  <a:lnTo>
                    <a:pt x="58" y="157"/>
                  </a:lnTo>
                  <a:lnTo>
                    <a:pt x="64" y="146"/>
                  </a:lnTo>
                  <a:lnTo>
                    <a:pt x="70" y="137"/>
                  </a:lnTo>
                  <a:lnTo>
                    <a:pt x="74" y="125"/>
                  </a:lnTo>
                  <a:lnTo>
                    <a:pt x="78" y="113"/>
                  </a:lnTo>
                  <a:lnTo>
                    <a:pt x="77" y="92"/>
                  </a:lnTo>
                  <a:lnTo>
                    <a:pt x="74" y="68"/>
                  </a:lnTo>
                  <a:lnTo>
                    <a:pt x="71" y="68"/>
                  </a:lnTo>
                  <a:lnTo>
                    <a:pt x="70" y="64"/>
                  </a:lnTo>
                  <a:lnTo>
                    <a:pt x="72" y="52"/>
                  </a:lnTo>
                  <a:lnTo>
                    <a:pt x="78" y="43"/>
                  </a:lnTo>
                  <a:lnTo>
                    <a:pt x="78" y="30"/>
                  </a:lnTo>
                  <a:lnTo>
                    <a:pt x="102" y="18"/>
                  </a:lnTo>
                  <a:lnTo>
                    <a:pt x="109" y="17"/>
                  </a:lnTo>
                  <a:lnTo>
                    <a:pt x="130" y="10"/>
                  </a:lnTo>
                  <a:lnTo>
                    <a:pt x="137" y="4"/>
                  </a:lnTo>
                  <a:lnTo>
                    <a:pt x="142" y="4"/>
                  </a:lnTo>
                  <a:lnTo>
                    <a:pt x="146" y="2"/>
                  </a:lnTo>
                  <a:lnTo>
                    <a:pt x="161" y="0"/>
                  </a:lnTo>
                  <a:lnTo>
                    <a:pt x="170" y="2"/>
                  </a:lnTo>
                  <a:lnTo>
                    <a:pt x="170" y="14"/>
                  </a:lnTo>
                  <a:lnTo>
                    <a:pt x="160" y="22"/>
                  </a:lnTo>
                  <a:lnTo>
                    <a:pt x="158" y="25"/>
                  </a:lnTo>
                  <a:lnTo>
                    <a:pt x="158" y="35"/>
                  </a:lnTo>
                  <a:lnTo>
                    <a:pt x="155" y="38"/>
                  </a:lnTo>
                  <a:lnTo>
                    <a:pt x="148" y="43"/>
                  </a:lnTo>
                  <a:lnTo>
                    <a:pt x="136" y="46"/>
                  </a:lnTo>
                  <a:lnTo>
                    <a:pt x="126" y="59"/>
                  </a:lnTo>
                  <a:lnTo>
                    <a:pt x="121" y="61"/>
                  </a:lnTo>
                  <a:lnTo>
                    <a:pt x="108" y="58"/>
                  </a:lnTo>
                  <a:lnTo>
                    <a:pt x="102" y="64"/>
                  </a:lnTo>
                  <a:lnTo>
                    <a:pt x="100" y="71"/>
                  </a:lnTo>
                  <a:lnTo>
                    <a:pt x="103" y="76"/>
                  </a:lnTo>
                  <a:lnTo>
                    <a:pt x="113" y="79"/>
                  </a:lnTo>
                  <a:lnTo>
                    <a:pt x="125" y="83"/>
                  </a:lnTo>
                  <a:lnTo>
                    <a:pt x="126" y="88"/>
                  </a:lnTo>
                  <a:lnTo>
                    <a:pt x="124" y="104"/>
                  </a:lnTo>
                  <a:lnTo>
                    <a:pt x="121" y="104"/>
                  </a:lnTo>
                  <a:lnTo>
                    <a:pt x="116" y="103"/>
                  </a:lnTo>
                  <a:lnTo>
                    <a:pt x="114" y="103"/>
                  </a:lnTo>
                  <a:lnTo>
                    <a:pt x="109" y="106"/>
                  </a:lnTo>
                  <a:lnTo>
                    <a:pt x="106" y="107"/>
                  </a:lnTo>
                  <a:lnTo>
                    <a:pt x="103" y="109"/>
                  </a:lnTo>
                  <a:lnTo>
                    <a:pt x="100" y="114"/>
                  </a:lnTo>
                  <a:lnTo>
                    <a:pt x="96" y="121"/>
                  </a:lnTo>
                  <a:lnTo>
                    <a:pt x="94" y="130"/>
                  </a:lnTo>
                  <a:lnTo>
                    <a:pt x="91" y="136"/>
                  </a:lnTo>
                  <a:lnTo>
                    <a:pt x="91" y="138"/>
                  </a:lnTo>
                  <a:lnTo>
                    <a:pt x="86" y="144"/>
                  </a:lnTo>
                  <a:lnTo>
                    <a:pt x="85" y="146"/>
                  </a:lnTo>
                  <a:lnTo>
                    <a:pt x="88" y="156"/>
                  </a:lnTo>
                  <a:lnTo>
                    <a:pt x="88" y="160"/>
                  </a:lnTo>
                  <a:lnTo>
                    <a:pt x="83" y="170"/>
                  </a:lnTo>
                  <a:lnTo>
                    <a:pt x="83" y="173"/>
                  </a:lnTo>
                  <a:lnTo>
                    <a:pt x="83" y="175"/>
                  </a:lnTo>
                  <a:lnTo>
                    <a:pt x="83" y="182"/>
                  </a:lnTo>
                  <a:lnTo>
                    <a:pt x="82" y="184"/>
                  </a:lnTo>
                  <a:lnTo>
                    <a:pt x="79" y="191"/>
                  </a:lnTo>
                  <a:lnTo>
                    <a:pt x="77" y="197"/>
                  </a:lnTo>
                  <a:lnTo>
                    <a:pt x="76" y="204"/>
                  </a:lnTo>
                  <a:lnTo>
                    <a:pt x="74" y="212"/>
                  </a:lnTo>
                  <a:lnTo>
                    <a:pt x="73" y="221"/>
                  </a:lnTo>
                  <a:lnTo>
                    <a:pt x="74" y="227"/>
                  </a:lnTo>
                  <a:lnTo>
                    <a:pt x="76" y="229"/>
                  </a:lnTo>
                  <a:lnTo>
                    <a:pt x="77" y="232"/>
                  </a:lnTo>
                  <a:lnTo>
                    <a:pt x="78" y="235"/>
                  </a:lnTo>
                  <a:lnTo>
                    <a:pt x="79" y="239"/>
                  </a:lnTo>
                  <a:lnTo>
                    <a:pt x="77" y="245"/>
                  </a:lnTo>
                  <a:lnTo>
                    <a:pt x="73" y="251"/>
                  </a:lnTo>
                  <a:lnTo>
                    <a:pt x="67" y="254"/>
                  </a:lnTo>
                  <a:lnTo>
                    <a:pt x="62" y="257"/>
                  </a:lnTo>
                  <a:lnTo>
                    <a:pt x="60" y="259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4" name="Freeform 27"/>
            <p:cNvSpPr>
              <a:spLocks noChangeAspect="1"/>
            </p:cNvSpPr>
            <p:nvPr/>
          </p:nvSpPr>
          <p:spPr bwMode="auto">
            <a:xfrm>
              <a:off x="3532" y="2421"/>
              <a:ext cx="213" cy="213"/>
            </a:xfrm>
            <a:custGeom>
              <a:avLst/>
              <a:gdLst>
                <a:gd name="T0" fmla="*/ 96 w 211"/>
                <a:gd name="T1" fmla="*/ 189 h 228"/>
                <a:gd name="T2" fmla="*/ 90 w 211"/>
                <a:gd name="T3" fmla="*/ 195 h 228"/>
                <a:gd name="T4" fmla="*/ 78 w 211"/>
                <a:gd name="T5" fmla="*/ 207 h 228"/>
                <a:gd name="T6" fmla="*/ 69 w 211"/>
                <a:gd name="T7" fmla="*/ 211 h 228"/>
                <a:gd name="T8" fmla="*/ 59 w 211"/>
                <a:gd name="T9" fmla="*/ 189 h 228"/>
                <a:gd name="T10" fmla="*/ 47 w 211"/>
                <a:gd name="T11" fmla="*/ 189 h 228"/>
                <a:gd name="T12" fmla="*/ 35 w 211"/>
                <a:gd name="T13" fmla="*/ 185 h 228"/>
                <a:gd name="T14" fmla="*/ 19 w 211"/>
                <a:gd name="T15" fmla="*/ 178 h 228"/>
                <a:gd name="T16" fmla="*/ 11 w 211"/>
                <a:gd name="T17" fmla="*/ 175 h 228"/>
                <a:gd name="T18" fmla="*/ 1 w 211"/>
                <a:gd name="T19" fmla="*/ 173 h 228"/>
                <a:gd name="T20" fmla="*/ 7 w 211"/>
                <a:gd name="T21" fmla="*/ 163 h 228"/>
                <a:gd name="T22" fmla="*/ 17 w 211"/>
                <a:gd name="T23" fmla="*/ 163 h 228"/>
                <a:gd name="T24" fmla="*/ 18 w 211"/>
                <a:gd name="T25" fmla="*/ 152 h 228"/>
                <a:gd name="T26" fmla="*/ 19 w 211"/>
                <a:gd name="T27" fmla="*/ 146 h 228"/>
                <a:gd name="T28" fmla="*/ 28 w 211"/>
                <a:gd name="T29" fmla="*/ 135 h 228"/>
                <a:gd name="T30" fmla="*/ 29 w 211"/>
                <a:gd name="T31" fmla="*/ 123 h 228"/>
                <a:gd name="T32" fmla="*/ 32 w 211"/>
                <a:gd name="T33" fmla="*/ 102 h 228"/>
                <a:gd name="T34" fmla="*/ 41 w 211"/>
                <a:gd name="T35" fmla="*/ 85 h 228"/>
                <a:gd name="T36" fmla="*/ 34 w 211"/>
                <a:gd name="T37" fmla="*/ 74 h 228"/>
                <a:gd name="T38" fmla="*/ 30 w 211"/>
                <a:gd name="T39" fmla="*/ 57 h 228"/>
                <a:gd name="T40" fmla="*/ 40 w 211"/>
                <a:gd name="T41" fmla="*/ 55 h 228"/>
                <a:gd name="T42" fmla="*/ 43 w 211"/>
                <a:gd name="T43" fmla="*/ 43 h 228"/>
                <a:gd name="T44" fmla="*/ 42 w 211"/>
                <a:gd name="T45" fmla="*/ 32 h 228"/>
                <a:gd name="T46" fmla="*/ 34 w 211"/>
                <a:gd name="T47" fmla="*/ 21 h 228"/>
                <a:gd name="T48" fmla="*/ 37 w 211"/>
                <a:gd name="T49" fmla="*/ 12 h 228"/>
                <a:gd name="T50" fmla="*/ 46 w 211"/>
                <a:gd name="T51" fmla="*/ 7 h 228"/>
                <a:gd name="T52" fmla="*/ 62 w 211"/>
                <a:gd name="T53" fmla="*/ 4 h 228"/>
                <a:gd name="T54" fmla="*/ 84 w 211"/>
                <a:gd name="T55" fmla="*/ 10 h 228"/>
                <a:gd name="T56" fmla="*/ 99 w 211"/>
                <a:gd name="T57" fmla="*/ 7 h 228"/>
                <a:gd name="T58" fmla="*/ 114 w 211"/>
                <a:gd name="T59" fmla="*/ 12 h 228"/>
                <a:gd name="T60" fmla="*/ 128 w 211"/>
                <a:gd name="T61" fmla="*/ 21 h 228"/>
                <a:gd name="T62" fmla="*/ 140 w 211"/>
                <a:gd name="T63" fmla="*/ 23 h 228"/>
                <a:gd name="T64" fmla="*/ 133 w 211"/>
                <a:gd name="T65" fmla="*/ 26 h 228"/>
                <a:gd name="T66" fmla="*/ 128 w 211"/>
                <a:gd name="T67" fmla="*/ 32 h 228"/>
                <a:gd name="T68" fmla="*/ 135 w 211"/>
                <a:gd name="T69" fmla="*/ 38 h 228"/>
                <a:gd name="T70" fmla="*/ 163 w 211"/>
                <a:gd name="T71" fmla="*/ 39 h 228"/>
                <a:gd name="T72" fmla="*/ 172 w 211"/>
                <a:gd name="T73" fmla="*/ 34 h 228"/>
                <a:gd name="T74" fmla="*/ 177 w 211"/>
                <a:gd name="T75" fmla="*/ 39 h 228"/>
                <a:gd name="T76" fmla="*/ 184 w 211"/>
                <a:gd name="T77" fmla="*/ 26 h 228"/>
                <a:gd name="T78" fmla="*/ 186 w 211"/>
                <a:gd name="T79" fmla="*/ 5 h 228"/>
                <a:gd name="T80" fmla="*/ 195 w 211"/>
                <a:gd name="T81" fmla="*/ 5 h 228"/>
                <a:gd name="T82" fmla="*/ 213 w 211"/>
                <a:gd name="T83" fmla="*/ 11 h 228"/>
                <a:gd name="T84" fmla="*/ 210 w 211"/>
                <a:gd name="T85" fmla="*/ 25 h 228"/>
                <a:gd name="T86" fmla="*/ 198 w 211"/>
                <a:gd name="T87" fmla="*/ 35 h 228"/>
                <a:gd name="T88" fmla="*/ 190 w 211"/>
                <a:gd name="T89" fmla="*/ 39 h 228"/>
                <a:gd name="T90" fmla="*/ 196 w 211"/>
                <a:gd name="T91" fmla="*/ 48 h 228"/>
                <a:gd name="T92" fmla="*/ 195 w 211"/>
                <a:gd name="T93" fmla="*/ 56 h 228"/>
                <a:gd name="T94" fmla="*/ 189 w 211"/>
                <a:gd name="T95" fmla="*/ 57 h 228"/>
                <a:gd name="T96" fmla="*/ 184 w 211"/>
                <a:gd name="T97" fmla="*/ 72 h 228"/>
                <a:gd name="T98" fmla="*/ 190 w 211"/>
                <a:gd name="T99" fmla="*/ 76 h 228"/>
                <a:gd name="T100" fmla="*/ 189 w 211"/>
                <a:gd name="T101" fmla="*/ 91 h 228"/>
                <a:gd name="T102" fmla="*/ 186 w 211"/>
                <a:gd name="T103" fmla="*/ 129 h 228"/>
                <a:gd name="T104" fmla="*/ 165 w 211"/>
                <a:gd name="T105" fmla="*/ 121 h 228"/>
                <a:gd name="T106" fmla="*/ 170 w 211"/>
                <a:gd name="T107" fmla="*/ 110 h 228"/>
                <a:gd name="T108" fmla="*/ 143 w 211"/>
                <a:gd name="T109" fmla="*/ 107 h 228"/>
                <a:gd name="T110" fmla="*/ 135 w 211"/>
                <a:gd name="T111" fmla="*/ 113 h 228"/>
                <a:gd name="T112" fmla="*/ 131 w 211"/>
                <a:gd name="T113" fmla="*/ 118 h 228"/>
                <a:gd name="T114" fmla="*/ 125 w 211"/>
                <a:gd name="T115" fmla="*/ 116 h 228"/>
                <a:gd name="T116" fmla="*/ 121 w 211"/>
                <a:gd name="T117" fmla="*/ 121 h 228"/>
                <a:gd name="T118" fmla="*/ 126 w 211"/>
                <a:gd name="T119" fmla="*/ 129 h 228"/>
                <a:gd name="T120" fmla="*/ 119 w 211"/>
                <a:gd name="T121" fmla="*/ 132 h 228"/>
                <a:gd name="T122" fmla="*/ 103 w 211"/>
                <a:gd name="T123" fmla="*/ 151 h 228"/>
                <a:gd name="T124" fmla="*/ 98 w 211"/>
                <a:gd name="T125" fmla="*/ 189 h 2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11" h="228">
                  <a:moveTo>
                    <a:pt x="97" y="202"/>
                  </a:moveTo>
                  <a:lnTo>
                    <a:pt x="95" y="202"/>
                  </a:lnTo>
                  <a:lnTo>
                    <a:pt x="92" y="204"/>
                  </a:lnTo>
                  <a:lnTo>
                    <a:pt x="89" y="209"/>
                  </a:lnTo>
                  <a:lnTo>
                    <a:pt x="86" y="220"/>
                  </a:lnTo>
                  <a:lnTo>
                    <a:pt x="77" y="222"/>
                  </a:lnTo>
                  <a:lnTo>
                    <a:pt x="77" y="228"/>
                  </a:lnTo>
                  <a:lnTo>
                    <a:pt x="68" y="226"/>
                  </a:lnTo>
                  <a:lnTo>
                    <a:pt x="65" y="214"/>
                  </a:lnTo>
                  <a:lnTo>
                    <a:pt x="58" y="202"/>
                  </a:lnTo>
                  <a:lnTo>
                    <a:pt x="54" y="199"/>
                  </a:lnTo>
                  <a:lnTo>
                    <a:pt x="47" y="202"/>
                  </a:lnTo>
                  <a:lnTo>
                    <a:pt x="38" y="203"/>
                  </a:lnTo>
                  <a:lnTo>
                    <a:pt x="35" y="198"/>
                  </a:lnTo>
                  <a:lnTo>
                    <a:pt x="26" y="197"/>
                  </a:lnTo>
                  <a:lnTo>
                    <a:pt x="19" y="191"/>
                  </a:lnTo>
                  <a:lnTo>
                    <a:pt x="16" y="191"/>
                  </a:lnTo>
                  <a:lnTo>
                    <a:pt x="11" y="187"/>
                  </a:lnTo>
                  <a:lnTo>
                    <a:pt x="6" y="186"/>
                  </a:lnTo>
                  <a:lnTo>
                    <a:pt x="1" y="185"/>
                  </a:lnTo>
                  <a:lnTo>
                    <a:pt x="0" y="178"/>
                  </a:lnTo>
                  <a:lnTo>
                    <a:pt x="7" y="175"/>
                  </a:lnTo>
                  <a:lnTo>
                    <a:pt x="10" y="174"/>
                  </a:lnTo>
                  <a:lnTo>
                    <a:pt x="17" y="174"/>
                  </a:lnTo>
                  <a:lnTo>
                    <a:pt x="19" y="169"/>
                  </a:lnTo>
                  <a:lnTo>
                    <a:pt x="18" y="163"/>
                  </a:lnTo>
                  <a:lnTo>
                    <a:pt x="18" y="161"/>
                  </a:lnTo>
                  <a:lnTo>
                    <a:pt x="19" y="156"/>
                  </a:lnTo>
                  <a:lnTo>
                    <a:pt x="22" y="153"/>
                  </a:lnTo>
                  <a:lnTo>
                    <a:pt x="28" y="145"/>
                  </a:lnTo>
                  <a:lnTo>
                    <a:pt x="29" y="139"/>
                  </a:lnTo>
                  <a:lnTo>
                    <a:pt x="29" y="132"/>
                  </a:lnTo>
                  <a:lnTo>
                    <a:pt x="28" y="126"/>
                  </a:lnTo>
                  <a:lnTo>
                    <a:pt x="32" y="109"/>
                  </a:lnTo>
                  <a:lnTo>
                    <a:pt x="36" y="99"/>
                  </a:lnTo>
                  <a:lnTo>
                    <a:pt x="41" y="91"/>
                  </a:lnTo>
                  <a:lnTo>
                    <a:pt x="38" y="85"/>
                  </a:lnTo>
                  <a:lnTo>
                    <a:pt x="34" y="79"/>
                  </a:lnTo>
                  <a:lnTo>
                    <a:pt x="31" y="69"/>
                  </a:lnTo>
                  <a:lnTo>
                    <a:pt x="30" y="61"/>
                  </a:lnTo>
                  <a:lnTo>
                    <a:pt x="31" y="58"/>
                  </a:lnTo>
                  <a:lnTo>
                    <a:pt x="40" y="59"/>
                  </a:lnTo>
                  <a:lnTo>
                    <a:pt x="43" y="54"/>
                  </a:lnTo>
                  <a:lnTo>
                    <a:pt x="43" y="46"/>
                  </a:lnTo>
                  <a:lnTo>
                    <a:pt x="38" y="42"/>
                  </a:lnTo>
                  <a:lnTo>
                    <a:pt x="42" y="34"/>
                  </a:lnTo>
                  <a:lnTo>
                    <a:pt x="37" y="25"/>
                  </a:lnTo>
                  <a:lnTo>
                    <a:pt x="34" y="22"/>
                  </a:lnTo>
                  <a:lnTo>
                    <a:pt x="31" y="15"/>
                  </a:lnTo>
                  <a:lnTo>
                    <a:pt x="37" y="13"/>
                  </a:lnTo>
                  <a:lnTo>
                    <a:pt x="44" y="11"/>
                  </a:lnTo>
                  <a:lnTo>
                    <a:pt x="46" y="7"/>
                  </a:lnTo>
                  <a:lnTo>
                    <a:pt x="55" y="0"/>
                  </a:lnTo>
                  <a:lnTo>
                    <a:pt x="61" y="4"/>
                  </a:lnTo>
                  <a:lnTo>
                    <a:pt x="78" y="11"/>
                  </a:lnTo>
                  <a:lnTo>
                    <a:pt x="83" y="11"/>
                  </a:lnTo>
                  <a:lnTo>
                    <a:pt x="89" y="11"/>
                  </a:lnTo>
                  <a:lnTo>
                    <a:pt x="98" y="7"/>
                  </a:lnTo>
                  <a:lnTo>
                    <a:pt x="104" y="7"/>
                  </a:lnTo>
                  <a:lnTo>
                    <a:pt x="113" y="13"/>
                  </a:lnTo>
                  <a:lnTo>
                    <a:pt x="122" y="21"/>
                  </a:lnTo>
                  <a:lnTo>
                    <a:pt x="127" y="23"/>
                  </a:lnTo>
                  <a:lnTo>
                    <a:pt x="138" y="22"/>
                  </a:lnTo>
                  <a:lnTo>
                    <a:pt x="139" y="25"/>
                  </a:lnTo>
                  <a:lnTo>
                    <a:pt x="137" y="28"/>
                  </a:lnTo>
                  <a:lnTo>
                    <a:pt x="132" y="28"/>
                  </a:lnTo>
                  <a:lnTo>
                    <a:pt x="130" y="30"/>
                  </a:lnTo>
                  <a:lnTo>
                    <a:pt x="127" y="34"/>
                  </a:lnTo>
                  <a:lnTo>
                    <a:pt x="130" y="39"/>
                  </a:lnTo>
                  <a:lnTo>
                    <a:pt x="134" y="41"/>
                  </a:lnTo>
                  <a:lnTo>
                    <a:pt x="149" y="43"/>
                  </a:lnTo>
                  <a:lnTo>
                    <a:pt x="161" y="42"/>
                  </a:lnTo>
                  <a:lnTo>
                    <a:pt x="166" y="34"/>
                  </a:lnTo>
                  <a:lnTo>
                    <a:pt x="170" y="36"/>
                  </a:lnTo>
                  <a:lnTo>
                    <a:pt x="172" y="41"/>
                  </a:lnTo>
                  <a:lnTo>
                    <a:pt x="175" y="42"/>
                  </a:lnTo>
                  <a:lnTo>
                    <a:pt x="180" y="36"/>
                  </a:lnTo>
                  <a:lnTo>
                    <a:pt x="182" y="28"/>
                  </a:lnTo>
                  <a:lnTo>
                    <a:pt x="181" y="17"/>
                  </a:lnTo>
                  <a:lnTo>
                    <a:pt x="184" y="5"/>
                  </a:lnTo>
                  <a:lnTo>
                    <a:pt x="188" y="5"/>
                  </a:lnTo>
                  <a:lnTo>
                    <a:pt x="193" y="5"/>
                  </a:lnTo>
                  <a:lnTo>
                    <a:pt x="205" y="11"/>
                  </a:lnTo>
                  <a:lnTo>
                    <a:pt x="211" y="12"/>
                  </a:lnTo>
                  <a:lnTo>
                    <a:pt x="210" y="12"/>
                  </a:lnTo>
                  <a:lnTo>
                    <a:pt x="208" y="27"/>
                  </a:lnTo>
                  <a:lnTo>
                    <a:pt x="200" y="30"/>
                  </a:lnTo>
                  <a:lnTo>
                    <a:pt x="196" y="37"/>
                  </a:lnTo>
                  <a:lnTo>
                    <a:pt x="190" y="39"/>
                  </a:lnTo>
                  <a:lnTo>
                    <a:pt x="188" y="42"/>
                  </a:lnTo>
                  <a:lnTo>
                    <a:pt x="190" y="47"/>
                  </a:lnTo>
                  <a:lnTo>
                    <a:pt x="194" y="51"/>
                  </a:lnTo>
                  <a:lnTo>
                    <a:pt x="196" y="54"/>
                  </a:lnTo>
                  <a:lnTo>
                    <a:pt x="193" y="60"/>
                  </a:lnTo>
                  <a:lnTo>
                    <a:pt x="190" y="61"/>
                  </a:lnTo>
                  <a:lnTo>
                    <a:pt x="187" y="61"/>
                  </a:lnTo>
                  <a:lnTo>
                    <a:pt x="185" y="71"/>
                  </a:lnTo>
                  <a:lnTo>
                    <a:pt x="182" y="77"/>
                  </a:lnTo>
                  <a:lnTo>
                    <a:pt x="185" y="82"/>
                  </a:lnTo>
                  <a:lnTo>
                    <a:pt x="188" y="81"/>
                  </a:lnTo>
                  <a:lnTo>
                    <a:pt x="191" y="84"/>
                  </a:lnTo>
                  <a:lnTo>
                    <a:pt x="187" y="97"/>
                  </a:lnTo>
                  <a:lnTo>
                    <a:pt x="188" y="132"/>
                  </a:lnTo>
                  <a:lnTo>
                    <a:pt x="184" y="138"/>
                  </a:lnTo>
                  <a:lnTo>
                    <a:pt x="178" y="138"/>
                  </a:lnTo>
                  <a:lnTo>
                    <a:pt x="163" y="130"/>
                  </a:lnTo>
                  <a:lnTo>
                    <a:pt x="166" y="125"/>
                  </a:lnTo>
                  <a:lnTo>
                    <a:pt x="168" y="118"/>
                  </a:lnTo>
                  <a:lnTo>
                    <a:pt x="167" y="115"/>
                  </a:lnTo>
                  <a:lnTo>
                    <a:pt x="142" y="115"/>
                  </a:lnTo>
                  <a:lnTo>
                    <a:pt x="134" y="119"/>
                  </a:lnTo>
                  <a:lnTo>
                    <a:pt x="134" y="121"/>
                  </a:lnTo>
                  <a:lnTo>
                    <a:pt x="134" y="127"/>
                  </a:lnTo>
                  <a:lnTo>
                    <a:pt x="130" y="126"/>
                  </a:lnTo>
                  <a:lnTo>
                    <a:pt x="128" y="124"/>
                  </a:lnTo>
                  <a:lnTo>
                    <a:pt x="124" y="124"/>
                  </a:lnTo>
                  <a:lnTo>
                    <a:pt x="120" y="126"/>
                  </a:lnTo>
                  <a:lnTo>
                    <a:pt x="120" y="130"/>
                  </a:lnTo>
                  <a:lnTo>
                    <a:pt x="124" y="135"/>
                  </a:lnTo>
                  <a:lnTo>
                    <a:pt x="125" y="138"/>
                  </a:lnTo>
                  <a:lnTo>
                    <a:pt x="122" y="141"/>
                  </a:lnTo>
                  <a:lnTo>
                    <a:pt x="118" y="141"/>
                  </a:lnTo>
                  <a:lnTo>
                    <a:pt x="112" y="141"/>
                  </a:lnTo>
                  <a:lnTo>
                    <a:pt x="102" y="162"/>
                  </a:lnTo>
                  <a:lnTo>
                    <a:pt x="97" y="185"/>
                  </a:lnTo>
                  <a:lnTo>
                    <a:pt x="97" y="202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5" name="Freeform 28"/>
            <p:cNvSpPr>
              <a:spLocks noChangeAspect="1"/>
            </p:cNvSpPr>
            <p:nvPr/>
          </p:nvSpPr>
          <p:spPr bwMode="auto">
            <a:xfrm>
              <a:off x="3430" y="2394"/>
              <a:ext cx="146" cy="243"/>
            </a:xfrm>
            <a:custGeom>
              <a:avLst/>
              <a:gdLst>
                <a:gd name="T0" fmla="*/ 14 w 145"/>
                <a:gd name="T1" fmla="*/ 232 h 263"/>
                <a:gd name="T2" fmla="*/ 4 w 145"/>
                <a:gd name="T3" fmla="*/ 223 h 263"/>
                <a:gd name="T4" fmla="*/ 5 w 145"/>
                <a:gd name="T5" fmla="*/ 208 h 263"/>
                <a:gd name="T6" fmla="*/ 12 w 145"/>
                <a:gd name="T7" fmla="*/ 192 h 263"/>
                <a:gd name="T8" fmla="*/ 12 w 145"/>
                <a:gd name="T9" fmla="*/ 187 h 263"/>
                <a:gd name="T10" fmla="*/ 13 w 145"/>
                <a:gd name="T11" fmla="*/ 180 h 263"/>
                <a:gd name="T12" fmla="*/ 16 w 145"/>
                <a:gd name="T13" fmla="*/ 169 h 263"/>
                <a:gd name="T14" fmla="*/ 26 w 145"/>
                <a:gd name="T15" fmla="*/ 165 h 263"/>
                <a:gd name="T16" fmla="*/ 41 w 145"/>
                <a:gd name="T17" fmla="*/ 154 h 263"/>
                <a:gd name="T18" fmla="*/ 38 w 145"/>
                <a:gd name="T19" fmla="*/ 143 h 263"/>
                <a:gd name="T20" fmla="*/ 30 w 145"/>
                <a:gd name="T21" fmla="*/ 136 h 263"/>
                <a:gd name="T22" fmla="*/ 24 w 145"/>
                <a:gd name="T23" fmla="*/ 133 h 263"/>
                <a:gd name="T24" fmla="*/ 20 w 145"/>
                <a:gd name="T25" fmla="*/ 127 h 263"/>
                <a:gd name="T26" fmla="*/ 24 w 145"/>
                <a:gd name="T27" fmla="*/ 115 h 263"/>
                <a:gd name="T28" fmla="*/ 18 w 145"/>
                <a:gd name="T29" fmla="*/ 108 h 263"/>
                <a:gd name="T30" fmla="*/ 0 w 145"/>
                <a:gd name="T31" fmla="*/ 98 h 263"/>
                <a:gd name="T32" fmla="*/ 12 w 145"/>
                <a:gd name="T33" fmla="*/ 80 h 263"/>
                <a:gd name="T34" fmla="*/ 40 w 145"/>
                <a:gd name="T35" fmla="*/ 42 h 263"/>
                <a:gd name="T36" fmla="*/ 48 w 145"/>
                <a:gd name="T37" fmla="*/ 1 h 263"/>
                <a:gd name="T38" fmla="*/ 68 w 145"/>
                <a:gd name="T39" fmla="*/ 0 h 263"/>
                <a:gd name="T40" fmla="*/ 78 w 145"/>
                <a:gd name="T41" fmla="*/ 9 h 263"/>
                <a:gd name="T42" fmla="*/ 97 w 145"/>
                <a:gd name="T43" fmla="*/ 16 h 263"/>
                <a:gd name="T44" fmla="*/ 109 w 145"/>
                <a:gd name="T45" fmla="*/ 19 h 263"/>
                <a:gd name="T46" fmla="*/ 115 w 145"/>
                <a:gd name="T47" fmla="*/ 27 h 263"/>
                <a:gd name="T48" fmla="*/ 125 w 145"/>
                <a:gd name="T49" fmla="*/ 38 h 263"/>
                <a:gd name="T50" fmla="*/ 134 w 145"/>
                <a:gd name="T51" fmla="*/ 42 h 263"/>
                <a:gd name="T52" fmla="*/ 140 w 145"/>
                <a:gd name="T53" fmla="*/ 51 h 263"/>
                <a:gd name="T54" fmla="*/ 141 w 145"/>
                <a:gd name="T55" fmla="*/ 67 h 263"/>
                <a:gd name="T56" fmla="*/ 146 w 145"/>
                <a:gd name="T57" fmla="*/ 78 h 263"/>
                <a:gd name="T58" fmla="*/ 134 w 145"/>
                <a:gd name="T59" fmla="*/ 81 h 263"/>
                <a:gd name="T60" fmla="*/ 134 w 145"/>
                <a:gd name="T61" fmla="*/ 91 h 263"/>
                <a:gd name="T62" fmla="*/ 141 w 145"/>
                <a:gd name="T63" fmla="*/ 106 h 263"/>
                <a:gd name="T64" fmla="*/ 139 w 145"/>
                <a:gd name="T65" fmla="*/ 119 h 263"/>
                <a:gd name="T66" fmla="*/ 131 w 145"/>
                <a:gd name="T67" fmla="*/ 144 h 263"/>
                <a:gd name="T68" fmla="*/ 132 w 145"/>
                <a:gd name="T69" fmla="*/ 156 h 263"/>
                <a:gd name="T70" fmla="*/ 125 w 145"/>
                <a:gd name="T71" fmla="*/ 169 h 263"/>
                <a:gd name="T72" fmla="*/ 121 w 145"/>
                <a:gd name="T73" fmla="*/ 176 h 263"/>
                <a:gd name="T74" fmla="*/ 122 w 145"/>
                <a:gd name="T75" fmla="*/ 184 h 263"/>
                <a:gd name="T76" fmla="*/ 113 w 145"/>
                <a:gd name="T77" fmla="*/ 188 h 263"/>
                <a:gd name="T78" fmla="*/ 103 w 145"/>
                <a:gd name="T79" fmla="*/ 192 h 263"/>
                <a:gd name="T80" fmla="*/ 102 w 145"/>
                <a:gd name="T81" fmla="*/ 209 h 263"/>
                <a:gd name="T82" fmla="*/ 102 w 145"/>
                <a:gd name="T83" fmla="*/ 223 h 263"/>
                <a:gd name="T84" fmla="*/ 103 w 145"/>
                <a:gd name="T85" fmla="*/ 236 h 263"/>
                <a:gd name="T86" fmla="*/ 86 w 145"/>
                <a:gd name="T87" fmla="*/ 242 h 263"/>
                <a:gd name="T88" fmla="*/ 71 w 145"/>
                <a:gd name="T89" fmla="*/ 243 h 263"/>
                <a:gd name="T90" fmla="*/ 64 w 145"/>
                <a:gd name="T91" fmla="*/ 237 h 263"/>
                <a:gd name="T92" fmla="*/ 60 w 145"/>
                <a:gd name="T93" fmla="*/ 231 h 263"/>
                <a:gd name="T94" fmla="*/ 47 w 145"/>
                <a:gd name="T95" fmla="*/ 233 h 263"/>
                <a:gd name="T96" fmla="*/ 25 w 145"/>
                <a:gd name="T97" fmla="*/ 230 h 263"/>
                <a:gd name="T98" fmla="*/ 18 w 145"/>
                <a:gd name="T99" fmla="*/ 233 h 26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45" h="263">
                  <a:moveTo>
                    <a:pt x="14" y="253"/>
                  </a:moveTo>
                  <a:lnTo>
                    <a:pt x="14" y="251"/>
                  </a:lnTo>
                  <a:lnTo>
                    <a:pt x="10" y="247"/>
                  </a:lnTo>
                  <a:lnTo>
                    <a:pt x="4" y="241"/>
                  </a:lnTo>
                  <a:lnTo>
                    <a:pt x="4" y="238"/>
                  </a:lnTo>
                  <a:lnTo>
                    <a:pt x="5" y="225"/>
                  </a:lnTo>
                  <a:lnTo>
                    <a:pt x="6" y="220"/>
                  </a:lnTo>
                  <a:lnTo>
                    <a:pt x="12" y="208"/>
                  </a:lnTo>
                  <a:lnTo>
                    <a:pt x="13" y="204"/>
                  </a:lnTo>
                  <a:lnTo>
                    <a:pt x="12" y="202"/>
                  </a:lnTo>
                  <a:lnTo>
                    <a:pt x="11" y="198"/>
                  </a:lnTo>
                  <a:lnTo>
                    <a:pt x="13" y="195"/>
                  </a:lnTo>
                  <a:lnTo>
                    <a:pt x="14" y="185"/>
                  </a:lnTo>
                  <a:lnTo>
                    <a:pt x="16" y="183"/>
                  </a:lnTo>
                  <a:lnTo>
                    <a:pt x="22" y="181"/>
                  </a:lnTo>
                  <a:lnTo>
                    <a:pt x="26" y="179"/>
                  </a:lnTo>
                  <a:lnTo>
                    <a:pt x="32" y="177"/>
                  </a:lnTo>
                  <a:lnTo>
                    <a:pt x="41" y="167"/>
                  </a:lnTo>
                  <a:lnTo>
                    <a:pt x="42" y="161"/>
                  </a:lnTo>
                  <a:lnTo>
                    <a:pt x="38" y="155"/>
                  </a:lnTo>
                  <a:lnTo>
                    <a:pt x="34" y="147"/>
                  </a:lnTo>
                  <a:lnTo>
                    <a:pt x="30" y="147"/>
                  </a:lnTo>
                  <a:lnTo>
                    <a:pt x="26" y="145"/>
                  </a:lnTo>
                  <a:lnTo>
                    <a:pt x="24" y="144"/>
                  </a:lnTo>
                  <a:lnTo>
                    <a:pt x="22" y="142"/>
                  </a:lnTo>
                  <a:lnTo>
                    <a:pt x="20" y="137"/>
                  </a:lnTo>
                  <a:lnTo>
                    <a:pt x="22" y="132"/>
                  </a:lnTo>
                  <a:lnTo>
                    <a:pt x="24" y="125"/>
                  </a:lnTo>
                  <a:lnTo>
                    <a:pt x="23" y="119"/>
                  </a:lnTo>
                  <a:lnTo>
                    <a:pt x="18" y="117"/>
                  </a:lnTo>
                  <a:lnTo>
                    <a:pt x="10" y="113"/>
                  </a:lnTo>
                  <a:lnTo>
                    <a:pt x="0" y="106"/>
                  </a:lnTo>
                  <a:lnTo>
                    <a:pt x="4" y="97"/>
                  </a:lnTo>
                  <a:lnTo>
                    <a:pt x="12" y="87"/>
                  </a:lnTo>
                  <a:lnTo>
                    <a:pt x="31" y="64"/>
                  </a:lnTo>
                  <a:lnTo>
                    <a:pt x="40" y="45"/>
                  </a:lnTo>
                  <a:lnTo>
                    <a:pt x="46" y="21"/>
                  </a:lnTo>
                  <a:lnTo>
                    <a:pt x="48" y="1"/>
                  </a:lnTo>
                  <a:lnTo>
                    <a:pt x="58" y="5"/>
                  </a:lnTo>
                  <a:lnTo>
                    <a:pt x="68" y="0"/>
                  </a:lnTo>
                  <a:lnTo>
                    <a:pt x="76" y="4"/>
                  </a:lnTo>
                  <a:lnTo>
                    <a:pt x="77" y="10"/>
                  </a:lnTo>
                  <a:lnTo>
                    <a:pt x="90" y="16"/>
                  </a:lnTo>
                  <a:lnTo>
                    <a:pt x="96" y="17"/>
                  </a:lnTo>
                  <a:lnTo>
                    <a:pt x="104" y="23"/>
                  </a:lnTo>
                  <a:lnTo>
                    <a:pt x="108" y="21"/>
                  </a:lnTo>
                  <a:lnTo>
                    <a:pt x="113" y="23"/>
                  </a:lnTo>
                  <a:lnTo>
                    <a:pt x="114" y="29"/>
                  </a:lnTo>
                  <a:lnTo>
                    <a:pt x="121" y="34"/>
                  </a:lnTo>
                  <a:lnTo>
                    <a:pt x="124" y="41"/>
                  </a:lnTo>
                  <a:lnTo>
                    <a:pt x="126" y="43"/>
                  </a:lnTo>
                  <a:lnTo>
                    <a:pt x="133" y="45"/>
                  </a:lnTo>
                  <a:lnTo>
                    <a:pt x="136" y="52"/>
                  </a:lnTo>
                  <a:lnTo>
                    <a:pt x="139" y="55"/>
                  </a:lnTo>
                  <a:lnTo>
                    <a:pt x="144" y="64"/>
                  </a:lnTo>
                  <a:lnTo>
                    <a:pt x="140" y="72"/>
                  </a:lnTo>
                  <a:lnTo>
                    <a:pt x="145" y="76"/>
                  </a:lnTo>
                  <a:lnTo>
                    <a:pt x="145" y="84"/>
                  </a:lnTo>
                  <a:lnTo>
                    <a:pt x="142" y="89"/>
                  </a:lnTo>
                  <a:lnTo>
                    <a:pt x="133" y="88"/>
                  </a:lnTo>
                  <a:lnTo>
                    <a:pt x="132" y="91"/>
                  </a:lnTo>
                  <a:lnTo>
                    <a:pt x="133" y="99"/>
                  </a:lnTo>
                  <a:lnTo>
                    <a:pt x="136" y="109"/>
                  </a:lnTo>
                  <a:lnTo>
                    <a:pt x="140" y="115"/>
                  </a:lnTo>
                  <a:lnTo>
                    <a:pt x="143" y="121"/>
                  </a:lnTo>
                  <a:lnTo>
                    <a:pt x="138" y="129"/>
                  </a:lnTo>
                  <a:lnTo>
                    <a:pt x="134" y="139"/>
                  </a:lnTo>
                  <a:lnTo>
                    <a:pt x="130" y="156"/>
                  </a:lnTo>
                  <a:lnTo>
                    <a:pt x="131" y="162"/>
                  </a:lnTo>
                  <a:lnTo>
                    <a:pt x="131" y="169"/>
                  </a:lnTo>
                  <a:lnTo>
                    <a:pt x="130" y="175"/>
                  </a:lnTo>
                  <a:lnTo>
                    <a:pt x="124" y="183"/>
                  </a:lnTo>
                  <a:lnTo>
                    <a:pt x="121" y="186"/>
                  </a:lnTo>
                  <a:lnTo>
                    <a:pt x="120" y="191"/>
                  </a:lnTo>
                  <a:lnTo>
                    <a:pt x="120" y="193"/>
                  </a:lnTo>
                  <a:lnTo>
                    <a:pt x="121" y="199"/>
                  </a:lnTo>
                  <a:lnTo>
                    <a:pt x="119" y="204"/>
                  </a:lnTo>
                  <a:lnTo>
                    <a:pt x="112" y="204"/>
                  </a:lnTo>
                  <a:lnTo>
                    <a:pt x="109" y="205"/>
                  </a:lnTo>
                  <a:lnTo>
                    <a:pt x="102" y="208"/>
                  </a:lnTo>
                  <a:lnTo>
                    <a:pt x="103" y="215"/>
                  </a:lnTo>
                  <a:lnTo>
                    <a:pt x="101" y="226"/>
                  </a:lnTo>
                  <a:lnTo>
                    <a:pt x="98" y="233"/>
                  </a:lnTo>
                  <a:lnTo>
                    <a:pt x="101" y="241"/>
                  </a:lnTo>
                  <a:lnTo>
                    <a:pt x="103" y="249"/>
                  </a:lnTo>
                  <a:lnTo>
                    <a:pt x="102" y="255"/>
                  </a:lnTo>
                  <a:lnTo>
                    <a:pt x="95" y="263"/>
                  </a:lnTo>
                  <a:lnTo>
                    <a:pt x="85" y="262"/>
                  </a:lnTo>
                  <a:lnTo>
                    <a:pt x="78" y="258"/>
                  </a:lnTo>
                  <a:lnTo>
                    <a:pt x="71" y="263"/>
                  </a:lnTo>
                  <a:lnTo>
                    <a:pt x="66" y="262"/>
                  </a:lnTo>
                  <a:lnTo>
                    <a:pt x="64" y="257"/>
                  </a:lnTo>
                  <a:lnTo>
                    <a:pt x="61" y="251"/>
                  </a:lnTo>
                  <a:lnTo>
                    <a:pt x="60" y="250"/>
                  </a:lnTo>
                  <a:lnTo>
                    <a:pt x="56" y="250"/>
                  </a:lnTo>
                  <a:lnTo>
                    <a:pt x="47" y="252"/>
                  </a:lnTo>
                  <a:lnTo>
                    <a:pt x="36" y="249"/>
                  </a:lnTo>
                  <a:lnTo>
                    <a:pt x="25" y="249"/>
                  </a:lnTo>
                  <a:lnTo>
                    <a:pt x="22" y="251"/>
                  </a:lnTo>
                  <a:lnTo>
                    <a:pt x="18" y="252"/>
                  </a:lnTo>
                  <a:lnTo>
                    <a:pt x="14" y="253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6" name="Freeform 29"/>
            <p:cNvSpPr>
              <a:spLocks noChangeAspect="1"/>
            </p:cNvSpPr>
            <p:nvPr/>
          </p:nvSpPr>
          <p:spPr bwMode="auto">
            <a:xfrm>
              <a:off x="3366" y="2593"/>
              <a:ext cx="282" cy="219"/>
            </a:xfrm>
            <a:custGeom>
              <a:avLst/>
              <a:gdLst>
                <a:gd name="T0" fmla="*/ 243 w 282"/>
                <a:gd name="T1" fmla="*/ 206 h 234"/>
                <a:gd name="T2" fmla="*/ 231 w 282"/>
                <a:gd name="T3" fmla="*/ 201 h 234"/>
                <a:gd name="T4" fmla="*/ 223 w 282"/>
                <a:gd name="T5" fmla="*/ 197 h 234"/>
                <a:gd name="T6" fmla="*/ 215 w 282"/>
                <a:gd name="T7" fmla="*/ 195 h 234"/>
                <a:gd name="T8" fmla="*/ 217 w 282"/>
                <a:gd name="T9" fmla="*/ 203 h 234"/>
                <a:gd name="T10" fmla="*/ 210 w 282"/>
                <a:gd name="T11" fmla="*/ 210 h 234"/>
                <a:gd name="T12" fmla="*/ 202 w 282"/>
                <a:gd name="T13" fmla="*/ 219 h 234"/>
                <a:gd name="T14" fmla="*/ 195 w 282"/>
                <a:gd name="T15" fmla="*/ 215 h 234"/>
                <a:gd name="T16" fmla="*/ 184 w 282"/>
                <a:gd name="T17" fmla="*/ 203 h 234"/>
                <a:gd name="T18" fmla="*/ 172 w 282"/>
                <a:gd name="T19" fmla="*/ 195 h 234"/>
                <a:gd name="T20" fmla="*/ 165 w 282"/>
                <a:gd name="T21" fmla="*/ 184 h 234"/>
                <a:gd name="T22" fmla="*/ 143 w 282"/>
                <a:gd name="T23" fmla="*/ 156 h 234"/>
                <a:gd name="T24" fmla="*/ 127 w 282"/>
                <a:gd name="T25" fmla="*/ 147 h 234"/>
                <a:gd name="T26" fmla="*/ 112 w 282"/>
                <a:gd name="T27" fmla="*/ 150 h 234"/>
                <a:gd name="T28" fmla="*/ 102 w 282"/>
                <a:gd name="T29" fmla="*/ 161 h 234"/>
                <a:gd name="T30" fmla="*/ 87 w 282"/>
                <a:gd name="T31" fmla="*/ 163 h 234"/>
                <a:gd name="T32" fmla="*/ 82 w 282"/>
                <a:gd name="T33" fmla="*/ 169 h 234"/>
                <a:gd name="T34" fmla="*/ 64 w 282"/>
                <a:gd name="T35" fmla="*/ 180 h 234"/>
                <a:gd name="T36" fmla="*/ 54 w 282"/>
                <a:gd name="T37" fmla="*/ 189 h 234"/>
                <a:gd name="T38" fmla="*/ 31 w 282"/>
                <a:gd name="T39" fmla="*/ 192 h 234"/>
                <a:gd name="T40" fmla="*/ 13 w 282"/>
                <a:gd name="T41" fmla="*/ 197 h 234"/>
                <a:gd name="T42" fmla="*/ 7 w 282"/>
                <a:gd name="T43" fmla="*/ 185 h 234"/>
                <a:gd name="T44" fmla="*/ 7 w 282"/>
                <a:gd name="T45" fmla="*/ 167 h 234"/>
                <a:gd name="T46" fmla="*/ 0 w 282"/>
                <a:gd name="T47" fmla="*/ 141 h 234"/>
                <a:gd name="T48" fmla="*/ 11 w 282"/>
                <a:gd name="T49" fmla="*/ 119 h 234"/>
                <a:gd name="T50" fmla="*/ 12 w 282"/>
                <a:gd name="T51" fmla="*/ 110 h 234"/>
                <a:gd name="T52" fmla="*/ 9 w 282"/>
                <a:gd name="T53" fmla="*/ 103 h 234"/>
                <a:gd name="T54" fmla="*/ 15 w 282"/>
                <a:gd name="T55" fmla="*/ 100 h 234"/>
                <a:gd name="T56" fmla="*/ 30 w 282"/>
                <a:gd name="T57" fmla="*/ 97 h 234"/>
                <a:gd name="T58" fmla="*/ 36 w 282"/>
                <a:gd name="T59" fmla="*/ 92 h 234"/>
                <a:gd name="T60" fmla="*/ 47 w 282"/>
                <a:gd name="T61" fmla="*/ 94 h 234"/>
                <a:gd name="T62" fmla="*/ 58 w 282"/>
                <a:gd name="T63" fmla="*/ 88 h 234"/>
                <a:gd name="T64" fmla="*/ 57 w 282"/>
                <a:gd name="T65" fmla="*/ 66 h 234"/>
                <a:gd name="T66" fmla="*/ 65 w 282"/>
                <a:gd name="T67" fmla="*/ 57 h 234"/>
                <a:gd name="T68" fmla="*/ 78 w 282"/>
                <a:gd name="T69" fmla="*/ 36 h 234"/>
                <a:gd name="T70" fmla="*/ 83 w 282"/>
                <a:gd name="T71" fmla="*/ 35 h 234"/>
                <a:gd name="T72" fmla="*/ 90 w 282"/>
                <a:gd name="T73" fmla="*/ 32 h 234"/>
                <a:gd name="T74" fmla="*/ 112 w 282"/>
                <a:gd name="T75" fmla="*/ 35 h 234"/>
                <a:gd name="T76" fmla="*/ 125 w 282"/>
                <a:gd name="T77" fmla="*/ 33 h 234"/>
                <a:gd name="T78" fmla="*/ 129 w 282"/>
                <a:gd name="T79" fmla="*/ 39 h 234"/>
                <a:gd name="T80" fmla="*/ 136 w 282"/>
                <a:gd name="T81" fmla="*/ 45 h 234"/>
                <a:gd name="T82" fmla="*/ 150 w 282"/>
                <a:gd name="T83" fmla="*/ 44 h 234"/>
                <a:gd name="T84" fmla="*/ 167 w 282"/>
                <a:gd name="T85" fmla="*/ 37 h 234"/>
                <a:gd name="T86" fmla="*/ 166 w 282"/>
                <a:gd name="T87" fmla="*/ 24 h 234"/>
                <a:gd name="T88" fmla="*/ 166 w 282"/>
                <a:gd name="T89" fmla="*/ 10 h 234"/>
                <a:gd name="T90" fmla="*/ 173 w 282"/>
                <a:gd name="T91" fmla="*/ 1 h 234"/>
                <a:gd name="T92" fmla="*/ 183 w 282"/>
                <a:gd name="T93" fmla="*/ 6 h 234"/>
                <a:gd name="T94" fmla="*/ 193 w 282"/>
                <a:gd name="T95" fmla="*/ 11 h 234"/>
                <a:gd name="T96" fmla="*/ 205 w 282"/>
                <a:gd name="T97" fmla="*/ 17 h 234"/>
                <a:gd name="T98" fmla="*/ 221 w 282"/>
                <a:gd name="T99" fmla="*/ 13 h 234"/>
                <a:gd name="T100" fmla="*/ 232 w 282"/>
                <a:gd name="T101" fmla="*/ 27 h 234"/>
                <a:gd name="T102" fmla="*/ 244 w 282"/>
                <a:gd name="T103" fmla="*/ 40 h 234"/>
                <a:gd name="T104" fmla="*/ 253 w 282"/>
                <a:gd name="T105" fmla="*/ 33 h 234"/>
                <a:gd name="T106" fmla="*/ 259 w 282"/>
                <a:gd name="T107" fmla="*/ 18 h 234"/>
                <a:gd name="T108" fmla="*/ 264 w 282"/>
                <a:gd name="T109" fmla="*/ 16 h 234"/>
                <a:gd name="T110" fmla="*/ 271 w 282"/>
                <a:gd name="T111" fmla="*/ 45 h 234"/>
                <a:gd name="T112" fmla="*/ 282 w 282"/>
                <a:gd name="T113" fmla="*/ 110 h 234"/>
                <a:gd name="T114" fmla="*/ 274 w 282"/>
                <a:gd name="T115" fmla="*/ 175 h 234"/>
                <a:gd name="T116" fmla="*/ 264 w 282"/>
                <a:gd name="T117" fmla="*/ 191 h 234"/>
                <a:gd name="T118" fmla="*/ 257 w 282"/>
                <a:gd name="T119" fmla="*/ 195 h 234"/>
                <a:gd name="T120" fmla="*/ 251 w 282"/>
                <a:gd name="T121" fmla="*/ 198 h 234"/>
                <a:gd name="T122" fmla="*/ 246 w 282"/>
                <a:gd name="T123" fmla="*/ 203 h 23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2" h="234">
                  <a:moveTo>
                    <a:pt x="246" y="222"/>
                  </a:moveTo>
                  <a:lnTo>
                    <a:pt x="243" y="220"/>
                  </a:lnTo>
                  <a:lnTo>
                    <a:pt x="235" y="220"/>
                  </a:lnTo>
                  <a:lnTo>
                    <a:pt x="231" y="215"/>
                  </a:lnTo>
                  <a:lnTo>
                    <a:pt x="228" y="212"/>
                  </a:lnTo>
                  <a:lnTo>
                    <a:pt x="223" y="210"/>
                  </a:lnTo>
                  <a:lnTo>
                    <a:pt x="219" y="208"/>
                  </a:lnTo>
                  <a:lnTo>
                    <a:pt x="215" y="208"/>
                  </a:lnTo>
                  <a:lnTo>
                    <a:pt x="216" y="214"/>
                  </a:lnTo>
                  <a:lnTo>
                    <a:pt x="217" y="217"/>
                  </a:lnTo>
                  <a:lnTo>
                    <a:pt x="215" y="221"/>
                  </a:lnTo>
                  <a:lnTo>
                    <a:pt x="210" y="224"/>
                  </a:lnTo>
                  <a:lnTo>
                    <a:pt x="208" y="233"/>
                  </a:lnTo>
                  <a:lnTo>
                    <a:pt x="202" y="234"/>
                  </a:lnTo>
                  <a:lnTo>
                    <a:pt x="198" y="232"/>
                  </a:lnTo>
                  <a:lnTo>
                    <a:pt x="195" y="230"/>
                  </a:lnTo>
                  <a:lnTo>
                    <a:pt x="190" y="227"/>
                  </a:lnTo>
                  <a:lnTo>
                    <a:pt x="184" y="217"/>
                  </a:lnTo>
                  <a:lnTo>
                    <a:pt x="177" y="212"/>
                  </a:lnTo>
                  <a:lnTo>
                    <a:pt x="172" y="208"/>
                  </a:lnTo>
                  <a:lnTo>
                    <a:pt x="167" y="200"/>
                  </a:lnTo>
                  <a:lnTo>
                    <a:pt x="165" y="197"/>
                  </a:lnTo>
                  <a:lnTo>
                    <a:pt x="159" y="182"/>
                  </a:lnTo>
                  <a:lnTo>
                    <a:pt x="143" y="167"/>
                  </a:lnTo>
                  <a:lnTo>
                    <a:pt x="136" y="160"/>
                  </a:lnTo>
                  <a:lnTo>
                    <a:pt x="127" y="157"/>
                  </a:lnTo>
                  <a:lnTo>
                    <a:pt x="120" y="157"/>
                  </a:lnTo>
                  <a:lnTo>
                    <a:pt x="112" y="160"/>
                  </a:lnTo>
                  <a:lnTo>
                    <a:pt x="107" y="163"/>
                  </a:lnTo>
                  <a:lnTo>
                    <a:pt x="102" y="172"/>
                  </a:lnTo>
                  <a:lnTo>
                    <a:pt x="96" y="174"/>
                  </a:lnTo>
                  <a:lnTo>
                    <a:pt x="87" y="174"/>
                  </a:lnTo>
                  <a:lnTo>
                    <a:pt x="85" y="176"/>
                  </a:lnTo>
                  <a:lnTo>
                    <a:pt x="82" y="181"/>
                  </a:lnTo>
                  <a:lnTo>
                    <a:pt x="76" y="186"/>
                  </a:lnTo>
                  <a:lnTo>
                    <a:pt x="64" y="192"/>
                  </a:lnTo>
                  <a:lnTo>
                    <a:pt x="61" y="194"/>
                  </a:lnTo>
                  <a:lnTo>
                    <a:pt x="54" y="202"/>
                  </a:lnTo>
                  <a:lnTo>
                    <a:pt x="47" y="204"/>
                  </a:lnTo>
                  <a:lnTo>
                    <a:pt x="31" y="205"/>
                  </a:lnTo>
                  <a:lnTo>
                    <a:pt x="23" y="206"/>
                  </a:lnTo>
                  <a:lnTo>
                    <a:pt x="13" y="210"/>
                  </a:lnTo>
                  <a:lnTo>
                    <a:pt x="5" y="206"/>
                  </a:lnTo>
                  <a:lnTo>
                    <a:pt x="7" y="198"/>
                  </a:lnTo>
                  <a:lnTo>
                    <a:pt x="7" y="188"/>
                  </a:lnTo>
                  <a:lnTo>
                    <a:pt x="7" y="178"/>
                  </a:lnTo>
                  <a:lnTo>
                    <a:pt x="9" y="158"/>
                  </a:lnTo>
                  <a:lnTo>
                    <a:pt x="0" y="151"/>
                  </a:lnTo>
                  <a:lnTo>
                    <a:pt x="1" y="145"/>
                  </a:lnTo>
                  <a:lnTo>
                    <a:pt x="11" y="127"/>
                  </a:lnTo>
                  <a:lnTo>
                    <a:pt x="12" y="121"/>
                  </a:lnTo>
                  <a:lnTo>
                    <a:pt x="12" y="118"/>
                  </a:lnTo>
                  <a:lnTo>
                    <a:pt x="10" y="113"/>
                  </a:lnTo>
                  <a:lnTo>
                    <a:pt x="9" y="110"/>
                  </a:lnTo>
                  <a:lnTo>
                    <a:pt x="10" y="109"/>
                  </a:lnTo>
                  <a:lnTo>
                    <a:pt x="15" y="107"/>
                  </a:lnTo>
                  <a:lnTo>
                    <a:pt x="25" y="104"/>
                  </a:lnTo>
                  <a:lnTo>
                    <a:pt x="30" y="104"/>
                  </a:lnTo>
                  <a:lnTo>
                    <a:pt x="34" y="106"/>
                  </a:lnTo>
                  <a:lnTo>
                    <a:pt x="36" y="98"/>
                  </a:lnTo>
                  <a:lnTo>
                    <a:pt x="39" y="97"/>
                  </a:lnTo>
                  <a:lnTo>
                    <a:pt x="47" y="100"/>
                  </a:lnTo>
                  <a:lnTo>
                    <a:pt x="55" y="97"/>
                  </a:lnTo>
                  <a:lnTo>
                    <a:pt x="58" y="94"/>
                  </a:lnTo>
                  <a:lnTo>
                    <a:pt x="53" y="77"/>
                  </a:lnTo>
                  <a:lnTo>
                    <a:pt x="57" y="71"/>
                  </a:lnTo>
                  <a:lnTo>
                    <a:pt x="61" y="67"/>
                  </a:lnTo>
                  <a:lnTo>
                    <a:pt x="65" y="61"/>
                  </a:lnTo>
                  <a:lnTo>
                    <a:pt x="67" y="56"/>
                  </a:lnTo>
                  <a:lnTo>
                    <a:pt x="78" y="38"/>
                  </a:lnTo>
                  <a:lnTo>
                    <a:pt x="79" y="38"/>
                  </a:lnTo>
                  <a:lnTo>
                    <a:pt x="83" y="37"/>
                  </a:lnTo>
                  <a:lnTo>
                    <a:pt x="87" y="36"/>
                  </a:lnTo>
                  <a:lnTo>
                    <a:pt x="90" y="34"/>
                  </a:lnTo>
                  <a:lnTo>
                    <a:pt x="101" y="34"/>
                  </a:lnTo>
                  <a:lnTo>
                    <a:pt x="112" y="37"/>
                  </a:lnTo>
                  <a:lnTo>
                    <a:pt x="121" y="35"/>
                  </a:lnTo>
                  <a:lnTo>
                    <a:pt x="125" y="35"/>
                  </a:lnTo>
                  <a:lnTo>
                    <a:pt x="126" y="36"/>
                  </a:lnTo>
                  <a:lnTo>
                    <a:pt x="129" y="42"/>
                  </a:lnTo>
                  <a:lnTo>
                    <a:pt x="131" y="47"/>
                  </a:lnTo>
                  <a:lnTo>
                    <a:pt x="136" y="48"/>
                  </a:lnTo>
                  <a:lnTo>
                    <a:pt x="143" y="43"/>
                  </a:lnTo>
                  <a:lnTo>
                    <a:pt x="150" y="47"/>
                  </a:lnTo>
                  <a:lnTo>
                    <a:pt x="160" y="48"/>
                  </a:lnTo>
                  <a:lnTo>
                    <a:pt x="167" y="40"/>
                  </a:lnTo>
                  <a:lnTo>
                    <a:pt x="168" y="34"/>
                  </a:lnTo>
                  <a:lnTo>
                    <a:pt x="166" y="26"/>
                  </a:lnTo>
                  <a:lnTo>
                    <a:pt x="163" y="18"/>
                  </a:lnTo>
                  <a:lnTo>
                    <a:pt x="166" y="11"/>
                  </a:lnTo>
                  <a:lnTo>
                    <a:pt x="168" y="0"/>
                  </a:lnTo>
                  <a:lnTo>
                    <a:pt x="173" y="1"/>
                  </a:lnTo>
                  <a:lnTo>
                    <a:pt x="178" y="2"/>
                  </a:lnTo>
                  <a:lnTo>
                    <a:pt x="183" y="6"/>
                  </a:lnTo>
                  <a:lnTo>
                    <a:pt x="186" y="6"/>
                  </a:lnTo>
                  <a:lnTo>
                    <a:pt x="193" y="12"/>
                  </a:lnTo>
                  <a:lnTo>
                    <a:pt x="202" y="13"/>
                  </a:lnTo>
                  <a:lnTo>
                    <a:pt x="205" y="18"/>
                  </a:lnTo>
                  <a:lnTo>
                    <a:pt x="214" y="17"/>
                  </a:lnTo>
                  <a:lnTo>
                    <a:pt x="221" y="14"/>
                  </a:lnTo>
                  <a:lnTo>
                    <a:pt x="225" y="17"/>
                  </a:lnTo>
                  <a:lnTo>
                    <a:pt x="232" y="29"/>
                  </a:lnTo>
                  <a:lnTo>
                    <a:pt x="235" y="41"/>
                  </a:lnTo>
                  <a:lnTo>
                    <a:pt x="244" y="43"/>
                  </a:lnTo>
                  <a:lnTo>
                    <a:pt x="244" y="37"/>
                  </a:lnTo>
                  <a:lnTo>
                    <a:pt x="253" y="35"/>
                  </a:lnTo>
                  <a:lnTo>
                    <a:pt x="256" y="24"/>
                  </a:lnTo>
                  <a:lnTo>
                    <a:pt x="259" y="19"/>
                  </a:lnTo>
                  <a:lnTo>
                    <a:pt x="262" y="17"/>
                  </a:lnTo>
                  <a:lnTo>
                    <a:pt x="264" y="17"/>
                  </a:lnTo>
                  <a:lnTo>
                    <a:pt x="264" y="18"/>
                  </a:lnTo>
                  <a:lnTo>
                    <a:pt x="271" y="48"/>
                  </a:lnTo>
                  <a:lnTo>
                    <a:pt x="280" y="80"/>
                  </a:lnTo>
                  <a:lnTo>
                    <a:pt x="282" y="118"/>
                  </a:lnTo>
                  <a:lnTo>
                    <a:pt x="280" y="144"/>
                  </a:lnTo>
                  <a:lnTo>
                    <a:pt x="274" y="187"/>
                  </a:lnTo>
                  <a:lnTo>
                    <a:pt x="269" y="202"/>
                  </a:lnTo>
                  <a:lnTo>
                    <a:pt x="264" y="204"/>
                  </a:lnTo>
                  <a:lnTo>
                    <a:pt x="259" y="205"/>
                  </a:lnTo>
                  <a:lnTo>
                    <a:pt x="257" y="208"/>
                  </a:lnTo>
                  <a:lnTo>
                    <a:pt x="253" y="211"/>
                  </a:lnTo>
                  <a:lnTo>
                    <a:pt x="251" y="212"/>
                  </a:lnTo>
                  <a:lnTo>
                    <a:pt x="247" y="215"/>
                  </a:lnTo>
                  <a:lnTo>
                    <a:pt x="246" y="217"/>
                  </a:lnTo>
                  <a:lnTo>
                    <a:pt x="246" y="222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7" name="Freeform 30"/>
            <p:cNvSpPr>
              <a:spLocks noChangeAspect="1"/>
            </p:cNvSpPr>
            <p:nvPr/>
          </p:nvSpPr>
          <p:spPr bwMode="auto">
            <a:xfrm>
              <a:off x="3443" y="2775"/>
              <a:ext cx="178" cy="213"/>
            </a:xfrm>
            <a:custGeom>
              <a:avLst/>
              <a:gdLst>
                <a:gd name="T0" fmla="*/ 172 w 177"/>
                <a:gd name="T1" fmla="*/ 212 h 228"/>
                <a:gd name="T2" fmla="*/ 168 w 177"/>
                <a:gd name="T3" fmla="*/ 213 h 228"/>
                <a:gd name="T4" fmla="*/ 161 w 177"/>
                <a:gd name="T5" fmla="*/ 206 h 228"/>
                <a:gd name="T6" fmla="*/ 157 w 177"/>
                <a:gd name="T7" fmla="*/ 193 h 228"/>
                <a:gd name="T8" fmla="*/ 143 w 177"/>
                <a:gd name="T9" fmla="*/ 192 h 228"/>
                <a:gd name="T10" fmla="*/ 132 w 177"/>
                <a:gd name="T11" fmla="*/ 192 h 228"/>
                <a:gd name="T12" fmla="*/ 130 w 177"/>
                <a:gd name="T13" fmla="*/ 185 h 228"/>
                <a:gd name="T14" fmla="*/ 122 w 177"/>
                <a:gd name="T15" fmla="*/ 180 h 228"/>
                <a:gd name="T16" fmla="*/ 109 w 177"/>
                <a:gd name="T17" fmla="*/ 180 h 228"/>
                <a:gd name="T18" fmla="*/ 96 w 177"/>
                <a:gd name="T19" fmla="*/ 188 h 228"/>
                <a:gd name="T20" fmla="*/ 83 w 177"/>
                <a:gd name="T21" fmla="*/ 192 h 228"/>
                <a:gd name="T22" fmla="*/ 76 w 177"/>
                <a:gd name="T23" fmla="*/ 196 h 228"/>
                <a:gd name="T24" fmla="*/ 67 w 177"/>
                <a:gd name="T25" fmla="*/ 195 h 228"/>
                <a:gd name="T26" fmla="*/ 59 w 177"/>
                <a:gd name="T27" fmla="*/ 192 h 228"/>
                <a:gd name="T28" fmla="*/ 48 w 177"/>
                <a:gd name="T29" fmla="*/ 182 h 228"/>
                <a:gd name="T30" fmla="*/ 36 w 177"/>
                <a:gd name="T31" fmla="*/ 174 h 228"/>
                <a:gd name="T32" fmla="*/ 25 w 177"/>
                <a:gd name="T33" fmla="*/ 160 h 228"/>
                <a:gd name="T34" fmla="*/ 16 w 177"/>
                <a:gd name="T35" fmla="*/ 153 h 228"/>
                <a:gd name="T36" fmla="*/ 9 w 177"/>
                <a:gd name="T37" fmla="*/ 150 h 228"/>
                <a:gd name="T38" fmla="*/ 6 w 177"/>
                <a:gd name="T39" fmla="*/ 146 h 228"/>
                <a:gd name="T40" fmla="*/ 1 w 177"/>
                <a:gd name="T41" fmla="*/ 137 h 228"/>
                <a:gd name="T42" fmla="*/ 1 w 177"/>
                <a:gd name="T43" fmla="*/ 129 h 228"/>
                <a:gd name="T44" fmla="*/ 16 w 177"/>
                <a:gd name="T45" fmla="*/ 130 h 228"/>
                <a:gd name="T46" fmla="*/ 25 w 177"/>
                <a:gd name="T47" fmla="*/ 117 h 228"/>
                <a:gd name="T48" fmla="*/ 28 w 177"/>
                <a:gd name="T49" fmla="*/ 109 h 228"/>
                <a:gd name="T50" fmla="*/ 40 w 177"/>
                <a:gd name="T51" fmla="*/ 111 h 228"/>
                <a:gd name="T52" fmla="*/ 48 w 177"/>
                <a:gd name="T53" fmla="*/ 102 h 228"/>
                <a:gd name="T54" fmla="*/ 52 w 177"/>
                <a:gd name="T55" fmla="*/ 103 h 228"/>
                <a:gd name="T56" fmla="*/ 59 w 177"/>
                <a:gd name="T57" fmla="*/ 97 h 228"/>
                <a:gd name="T58" fmla="*/ 65 w 177"/>
                <a:gd name="T59" fmla="*/ 96 h 228"/>
                <a:gd name="T60" fmla="*/ 75 w 177"/>
                <a:gd name="T61" fmla="*/ 95 h 228"/>
                <a:gd name="T62" fmla="*/ 77 w 177"/>
                <a:gd name="T63" fmla="*/ 81 h 228"/>
                <a:gd name="T64" fmla="*/ 82 w 177"/>
                <a:gd name="T65" fmla="*/ 76 h 228"/>
                <a:gd name="T66" fmla="*/ 79 w 177"/>
                <a:gd name="T67" fmla="*/ 58 h 228"/>
                <a:gd name="T68" fmla="*/ 81 w 177"/>
                <a:gd name="T69" fmla="*/ 44 h 228"/>
                <a:gd name="T70" fmla="*/ 85 w 177"/>
                <a:gd name="T71" fmla="*/ 36 h 228"/>
                <a:gd name="T72" fmla="*/ 83 w 177"/>
                <a:gd name="T73" fmla="*/ 24 h 228"/>
                <a:gd name="T74" fmla="*/ 87 w 177"/>
                <a:gd name="T75" fmla="*/ 7 h 228"/>
                <a:gd name="T76" fmla="*/ 90 w 177"/>
                <a:gd name="T77" fmla="*/ 3 h 228"/>
                <a:gd name="T78" fmla="*/ 100 w 177"/>
                <a:gd name="T79" fmla="*/ 14 h 228"/>
                <a:gd name="T80" fmla="*/ 113 w 177"/>
                <a:gd name="T81" fmla="*/ 28 h 228"/>
                <a:gd name="T82" fmla="*/ 121 w 177"/>
                <a:gd name="T83" fmla="*/ 33 h 228"/>
                <a:gd name="T84" fmla="*/ 131 w 177"/>
                <a:gd name="T85" fmla="*/ 34 h 228"/>
                <a:gd name="T86" fmla="*/ 138 w 177"/>
                <a:gd name="T87" fmla="*/ 22 h 228"/>
                <a:gd name="T88" fmla="*/ 139 w 177"/>
                <a:gd name="T89" fmla="*/ 16 h 228"/>
                <a:gd name="T90" fmla="*/ 142 w 177"/>
                <a:gd name="T91" fmla="*/ 10 h 228"/>
                <a:gd name="T92" fmla="*/ 151 w 177"/>
                <a:gd name="T93" fmla="*/ 14 h 228"/>
                <a:gd name="T94" fmla="*/ 158 w 177"/>
                <a:gd name="T95" fmla="*/ 21 h 228"/>
                <a:gd name="T96" fmla="*/ 169 w 177"/>
                <a:gd name="T97" fmla="*/ 23 h 228"/>
                <a:gd name="T98" fmla="*/ 160 w 177"/>
                <a:gd name="T99" fmla="*/ 39 h 228"/>
                <a:gd name="T100" fmla="*/ 150 w 177"/>
                <a:gd name="T101" fmla="*/ 64 h 228"/>
                <a:gd name="T102" fmla="*/ 140 w 177"/>
                <a:gd name="T103" fmla="*/ 89 h 228"/>
                <a:gd name="T104" fmla="*/ 139 w 177"/>
                <a:gd name="T105" fmla="*/ 112 h 228"/>
                <a:gd name="T106" fmla="*/ 133 w 177"/>
                <a:gd name="T107" fmla="*/ 120 h 228"/>
                <a:gd name="T108" fmla="*/ 137 w 177"/>
                <a:gd name="T109" fmla="*/ 143 h 228"/>
                <a:gd name="T110" fmla="*/ 168 w 177"/>
                <a:gd name="T111" fmla="*/ 199 h 2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77" h="228">
                  <a:moveTo>
                    <a:pt x="177" y="223"/>
                  </a:moveTo>
                  <a:lnTo>
                    <a:pt x="171" y="227"/>
                  </a:lnTo>
                  <a:lnTo>
                    <a:pt x="169" y="228"/>
                  </a:lnTo>
                  <a:lnTo>
                    <a:pt x="167" y="228"/>
                  </a:lnTo>
                  <a:lnTo>
                    <a:pt x="162" y="225"/>
                  </a:lnTo>
                  <a:lnTo>
                    <a:pt x="160" y="221"/>
                  </a:lnTo>
                  <a:lnTo>
                    <a:pt x="157" y="212"/>
                  </a:lnTo>
                  <a:lnTo>
                    <a:pt x="156" y="207"/>
                  </a:lnTo>
                  <a:lnTo>
                    <a:pt x="151" y="205"/>
                  </a:lnTo>
                  <a:lnTo>
                    <a:pt x="142" y="205"/>
                  </a:lnTo>
                  <a:lnTo>
                    <a:pt x="135" y="206"/>
                  </a:lnTo>
                  <a:lnTo>
                    <a:pt x="131" y="205"/>
                  </a:lnTo>
                  <a:lnTo>
                    <a:pt x="130" y="203"/>
                  </a:lnTo>
                  <a:lnTo>
                    <a:pt x="129" y="198"/>
                  </a:lnTo>
                  <a:lnTo>
                    <a:pt x="125" y="193"/>
                  </a:lnTo>
                  <a:lnTo>
                    <a:pt x="121" y="193"/>
                  </a:lnTo>
                  <a:lnTo>
                    <a:pt x="115" y="198"/>
                  </a:lnTo>
                  <a:lnTo>
                    <a:pt x="108" y="193"/>
                  </a:lnTo>
                  <a:lnTo>
                    <a:pt x="103" y="193"/>
                  </a:lnTo>
                  <a:lnTo>
                    <a:pt x="95" y="201"/>
                  </a:lnTo>
                  <a:lnTo>
                    <a:pt x="88" y="204"/>
                  </a:lnTo>
                  <a:lnTo>
                    <a:pt x="83" y="206"/>
                  </a:lnTo>
                  <a:lnTo>
                    <a:pt x="81" y="209"/>
                  </a:lnTo>
                  <a:lnTo>
                    <a:pt x="76" y="210"/>
                  </a:lnTo>
                  <a:lnTo>
                    <a:pt x="71" y="207"/>
                  </a:lnTo>
                  <a:lnTo>
                    <a:pt x="67" y="209"/>
                  </a:lnTo>
                  <a:lnTo>
                    <a:pt x="64" y="207"/>
                  </a:lnTo>
                  <a:lnTo>
                    <a:pt x="59" y="205"/>
                  </a:lnTo>
                  <a:lnTo>
                    <a:pt x="53" y="200"/>
                  </a:lnTo>
                  <a:lnTo>
                    <a:pt x="48" y="195"/>
                  </a:lnTo>
                  <a:lnTo>
                    <a:pt x="42" y="192"/>
                  </a:lnTo>
                  <a:lnTo>
                    <a:pt x="36" y="186"/>
                  </a:lnTo>
                  <a:lnTo>
                    <a:pt x="30" y="177"/>
                  </a:lnTo>
                  <a:lnTo>
                    <a:pt x="25" y="171"/>
                  </a:lnTo>
                  <a:lnTo>
                    <a:pt x="21" y="163"/>
                  </a:lnTo>
                  <a:lnTo>
                    <a:pt x="16" y="164"/>
                  </a:lnTo>
                  <a:lnTo>
                    <a:pt x="12" y="163"/>
                  </a:lnTo>
                  <a:lnTo>
                    <a:pt x="9" y="161"/>
                  </a:lnTo>
                  <a:lnTo>
                    <a:pt x="7" y="158"/>
                  </a:lnTo>
                  <a:lnTo>
                    <a:pt x="6" y="156"/>
                  </a:lnTo>
                  <a:lnTo>
                    <a:pt x="3" y="152"/>
                  </a:lnTo>
                  <a:lnTo>
                    <a:pt x="1" y="147"/>
                  </a:lnTo>
                  <a:lnTo>
                    <a:pt x="0" y="144"/>
                  </a:lnTo>
                  <a:lnTo>
                    <a:pt x="1" y="138"/>
                  </a:lnTo>
                  <a:lnTo>
                    <a:pt x="7" y="139"/>
                  </a:lnTo>
                  <a:lnTo>
                    <a:pt x="16" y="139"/>
                  </a:lnTo>
                  <a:lnTo>
                    <a:pt x="22" y="134"/>
                  </a:lnTo>
                  <a:lnTo>
                    <a:pt x="25" y="125"/>
                  </a:lnTo>
                  <a:lnTo>
                    <a:pt x="25" y="117"/>
                  </a:lnTo>
                  <a:lnTo>
                    <a:pt x="28" y="117"/>
                  </a:lnTo>
                  <a:lnTo>
                    <a:pt x="35" y="120"/>
                  </a:lnTo>
                  <a:lnTo>
                    <a:pt x="40" y="119"/>
                  </a:lnTo>
                  <a:lnTo>
                    <a:pt x="47" y="111"/>
                  </a:lnTo>
                  <a:lnTo>
                    <a:pt x="48" y="109"/>
                  </a:lnTo>
                  <a:lnTo>
                    <a:pt x="51" y="109"/>
                  </a:lnTo>
                  <a:lnTo>
                    <a:pt x="52" y="110"/>
                  </a:lnTo>
                  <a:lnTo>
                    <a:pt x="58" y="104"/>
                  </a:lnTo>
                  <a:lnTo>
                    <a:pt x="59" y="104"/>
                  </a:lnTo>
                  <a:lnTo>
                    <a:pt x="64" y="107"/>
                  </a:lnTo>
                  <a:lnTo>
                    <a:pt x="65" y="103"/>
                  </a:lnTo>
                  <a:lnTo>
                    <a:pt x="72" y="104"/>
                  </a:lnTo>
                  <a:lnTo>
                    <a:pt x="75" y="102"/>
                  </a:lnTo>
                  <a:lnTo>
                    <a:pt x="73" y="92"/>
                  </a:lnTo>
                  <a:lnTo>
                    <a:pt x="77" y="87"/>
                  </a:lnTo>
                  <a:lnTo>
                    <a:pt x="82" y="86"/>
                  </a:lnTo>
                  <a:lnTo>
                    <a:pt x="82" y="81"/>
                  </a:lnTo>
                  <a:lnTo>
                    <a:pt x="79" y="74"/>
                  </a:lnTo>
                  <a:lnTo>
                    <a:pt x="79" y="62"/>
                  </a:lnTo>
                  <a:lnTo>
                    <a:pt x="77" y="54"/>
                  </a:lnTo>
                  <a:lnTo>
                    <a:pt x="81" y="47"/>
                  </a:lnTo>
                  <a:lnTo>
                    <a:pt x="87" y="43"/>
                  </a:lnTo>
                  <a:lnTo>
                    <a:pt x="85" y="39"/>
                  </a:lnTo>
                  <a:lnTo>
                    <a:pt x="82" y="31"/>
                  </a:lnTo>
                  <a:lnTo>
                    <a:pt x="83" y="26"/>
                  </a:lnTo>
                  <a:lnTo>
                    <a:pt x="85" y="17"/>
                  </a:lnTo>
                  <a:lnTo>
                    <a:pt x="87" y="7"/>
                  </a:lnTo>
                  <a:lnTo>
                    <a:pt x="87" y="0"/>
                  </a:lnTo>
                  <a:lnTo>
                    <a:pt x="89" y="3"/>
                  </a:lnTo>
                  <a:lnTo>
                    <a:pt x="94" y="11"/>
                  </a:lnTo>
                  <a:lnTo>
                    <a:pt x="99" y="15"/>
                  </a:lnTo>
                  <a:lnTo>
                    <a:pt x="106" y="20"/>
                  </a:lnTo>
                  <a:lnTo>
                    <a:pt x="112" y="30"/>
                  </a:lnTo>
                  <a:lnTo>
                    <a:pt x="117" y="33"/>
                  </a:lnTo>
                  <a:lnTo>
                    <a:pt x="120" y="35"/>
                  </a:lnTo>
                  <a:lnTo>
                    <a:pt x="124" y="37"/>
                  </a:lnTo>
                  <a:lnTo>
                    <a:pt x="130" y="36"/>
                  </a:lnTo>
                  <a:lnTo>
                    <a:pt x="132" y="27"/>
                  </a:lnTo>
                  <a:lnTo>
                    <a:pt x="137" y="24"/>
                  </a:lnTo>
                  <a:lnTo>
                    <a:pt x="139" y="20"/>
                  </a:lnTo>
                  <a:lnTo>
                    <a:pt x="138" y="17"/>
                  </a:lnTo>
                  <a:lnTo>
                    <a:pt x="137" y="11"/>
                  </a:lnTo>
                  <a:lnTo>
                    <a:pt x="141" y="11"/>
                  </a:lnTo>
                  <a:lnTo>
                    <a:pt x="145" y="13"/>
                  </a:lnTo>
                  <a:lnTo>
                    <a:pt x="150" y="15"/>
                  </a:lnTo>
                  <a:lnTo>
                    <a:pt x="153" y="18"/>
                  </a:lnTo>
                  <a:lnTo>
                    <a:pt x="157" y="23"/>
                  </a:lnTo>
                  <a:lnTo>
                    <a:pt x="165" y="23"/>
                  </a:lnTo>
                  <a:lnTo>
                    <a:pt x="168" y="25"/>
                  </a:lnTo>
                  <a:lnTo>
                    <a:pt x="168" y="26"/>
                  </a:lnTo>
                  <a:lnTo>
                    <a:pt x="159" y="42"/>
                  </a:lnTo>
                  <a:lnTo>
                    <a:pt x="156" y="53"/>
                  </a:lnTo>
                  <a:lnTo>
                    <a:pt x="149" y="69"/>
                  </a:lnTo>
                  <a:lnTo>
                    <a:pt x="141" y="91"/>
                  </a:lnTo>
                  <a:lnTo>
                    <a:pt x="139" y="95"/>
                  </a:lnTo>
                  <a:lnTo>
                    <a:pt x="142" y="113"/>
                  </a:lnTo>
                  <a:lnTo>
                    <a:pt x="138" y="120"/>
                  </a:lnTo>
                  <a:lnTo>
                    <a:pt x="136" y="125"/>
                  </a:lnTo>
                  <a:lnTo>
                    <a:pt x="132" y="128"/>
                  </a:lnTo>
                  <a:lnTo>
                    <a:pt x="131" y="134"/>
                  </a:lnTo>
                  <a:lnTo>
                    <a:pt x="136" y="153"/>
                  </a:lnTo>
                  <a:lnTo>
                    <a:pt x="151" y="186"/>
                  </a:lnTo>
                  <a:lnTo>
                    <a:pt x="167" y="213"/>
                  </a:lnTo>
                  <a:lnTo>
                    <a:pt x="177" y="223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8" name="Freeform 31"/>
            <p:cNvSpPr>
              <a:spLocks noChangeAspect="1"/>
            </p:cNvSpPr>
            <p:nvPr/>
          </p:nvSpPr>
          <p:spPr bwMode="auto">
            <a:xfrm>
              <a:off x="3386" y="2740"/>
              <a:ext cx="144" cy="166"/>
            </a:xfrm>
            <a:custGeom>
              <a:avLst/>
              <a:gdLst>
                <a:gd name="T0" fmla="*/ 52 w 144"/>
                <a:gd name="T1" fmla="*/ 162 h 179"/>
                <a:gd name="T2" fmla="*/ 40 w 144"/>
                <a:gd name="T3" fmla="*/ 156 h 179"/>
                <a:gd name="T4" fmla="*/ 31 w 144"/>
                <a:gd name="T5" fmla="*/ 150 h 179"/>
                <a:gd name="T6" fmla="*/ 16 w 144"/>
                <a:gd name="T7" fmla="*/ 145 h 179"/>
                <a:gd name="T8" fmla="*/ 10 w 144"/>
                <a:gd name="T9" fmla="*/ 131 h 179"/>
                <a:gd name="T10" fmla="*/ 12 w 144"/>
                <a:gd name="T11" fmla="*/ 120 h 179"/>
                <a:gd name="T12" fmla="*/ 18 w 144"/>
                <a:gd name="T13" fmla="*/ 105 h 179"/>
                <a:gd name="T14" fmla="*/ 2 w 144"/>
                <a:gd name="T15" fmla="*/ 93 h 179"/>
                <a:gd name="T16" fmla="*/ 6 w 144"/>
                <a:gd name="T17" fmla="*/ 76 h 179"/>
                <a:gd name="T18" fmla="*/ 6 w 144"/>
                <a:gd name="T19" fmla="*/ 62 h 179"/>
                <a:gd name="T20" fmla="*/ 0 w 144"/>
                <a:gd name="T21" fmla="*/ 54 h 179"/>
                <a:gd name="T22" fmla="*/ 2 w 144"/>
                <a:gd name="T23" fmla="*/ 45 h 179"/>
                <a:gd name="T24" fmla="*/ 26 w 144"/>
                <a:gd name="T25" fmla="*/ 44 h 179"/>
                <a:gd name="T26" fmla="*/ 40 w 144"/>
                <a:gd name="T27" fmla="*/ 34 h 179"/>
                <a:gd name="T28" fmla="*/ 55 w 144"/>
                <a:gd name="T29" fmla="*/ 27 h 179"/>
                <a:gd name="T30" fmla="*/ 64 w 144"/>
                <a:gd name="T31" fmla="*/ 18 h 179"/>
                <a:gd name="T32" fmla="*/ 75 w 144"/>
                <a:gd name="T33" fmla="*/ 16 h 179"/>
                <a:gd name="T34" fmla="*/ 86 w 144"/>
                <a:gd name="T35" fmla="*/ 6 h 179"/>
                <a:gd name="T36" fmla="*/ 99 w 144"/>
                <a:gd name="T37" fmla="*/ 0 h 179"/>
                <a:gd name="T38" fmla="*/ 115 w 144"/>
                <a:gd name="T39" fmla="*/ 3 h 179"/>
                <a:gd name="T40" fmla="*/ 138 w 144"/>
                <a:gd name="T41" fmla="*/ 23 h 179"/>
                <a:gd name="T42" fmla="*/ 144 w 144"/>
                <a:gd name="T43" fmla="*/ 44 h 179"/>
                <a:gd name="T44" fmla="*/ 140 w 144"/>
                <a:gd name="T45" fmla="*/ 61 h 179"/>
                <a:gd name="T46" fmla="*/ 142 w 144"/>
                <a:gd name="T47" fmla="*/ 73 h 179"/>
                <a:gd name="T48" fmla="*/ 138 w 144"/>
                <a:gd name="T49" fmla="*/ 81 h 179"/>
                <a:gd name="T50" fmla="*/ 136 w 144"/>
                <a:gd name="T51" fmla="*/ 95 h 179"/>
                <a:gd name="T52" fmla="*/ 139 w 144"/>
                <a:gd name="T53" fmla="*/ 112 h 179"/>
                <a:gd name="T54" fmla="*/ 134 w 144"/>
                <a:gd name="T55" fmla="*/ 118 h 179"/>
                <a:gd name="T56" fmla="*/ 132 w 144"/>
                <a:gd name="T57" fmla="*/ 132 h 179"/>
                <a:gd name="T58" fmla="*/ 122 w 144"/>
                <a:gd name="T59" fmla="*/ 133 h 179"/>
                <a:gd name="T60" fmla="*/ 116 w 144"/>
                <a:gd name="T61" fmla="*/ 134 h 179"/>
                <a:gd name="T62" fmla="*/ 109 w 144"/>
                <a:gd name="T63" fmla="*/ 139 h 179"/>
                <a:gd name="T64" fmla="*/ 105 w 144"/>
                <a:gd name="T65" fmla="*/ 138 h 179"/>
                <a:gd name="T66" fmla="*/ 97 w 144"/>
                <a:gd name="T67" fmla="*/ 147 h 179"/>
                <a:gd name="T68" fmla="*/ 85 w 144"/>
                <a:gd name="T69" fmla="*/ 146 h 179"/>
                <a:gd name="T70" fmla="*/ 82 w 144"/>
                <a:gd name="T71" fmla="*/ 153 h 179"/>
                <a:gd name="T72" fmla="*/ 73 w 144"/>
                <a:gd name="T73" fmla="*/ 166 h 179"/>
                <a:gd name="T74" fmla="*/ 58 w 144"/>
                <a:gd name="T75" fmla="*/ 165 h 1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44" h="179">
                  <a:moveTo>
                    <a:pt x="58" y="178"/>
                  </a:moveTo>
                  <a:lnTo>
                    <a:pt x="52" y="175"/>
                  </a:lnTo>
                  <a:lnTo>
                    <a:pt x="48" y="171"/>
                  </a:lnTo>
                  <a:lnTo>
                    <a:pt x="40" y="168"/>
                  </a:lnTo>
                  <a:lnTo>
                    <a:pt x="33" y="163"/>
                  </a:lnTo>
                  <a:lnTo>
                    <a:pt x="31" y="162"/>
                  </a:lnTo>
                  <a:lnTo>
                    <a:pt x="20" y="165"/>
                  </a:lnTo>
                  <a:lnTo>
                    <a:pt x="16" y="156"/>
                  </a:lnTo>
                  <a:lnTo>
                    <a:pt x="10" y="147"/>
                  </a:lnTo>
                  <a:lnTo>
                    <a:pt x="10" y="141"/>
                  </a:lnTo>
                  <a:lnTo>
                    <a:pt x="14" y="135"/>
                  </a:lnTo>
                  <a:lnTo>
                    <a:pt x="12" y="129"/>
                  </a:lnTo>
                  <a:lnTo>
                    <a:pt x="13" y="123"/>
                  </a:lnTo>
                  <a:lnTo>
                    <a:pt x="18" y="113"/>
                  </a:lnTo>
                  <a:lnTo>
                    <a:pt x="19" y="109"/>
                  </a:lnTo>
                  <a:lnTo>
                    <a:pt x="2" y="100"/>
                  </a:lnTo>
                  <a:lnTo>
                    <a:pt x="3" y="93"/>
                  </a:lnTo>
                  <a:lnTo>
                    <a:pt x="6" y="82"/>
                  </a:lnTo>
                  <a:lnTo>
                    <a:pt x="2" y="75"/>
                  </a:lnTo>
                  <a:lnTo>
                    <a:pt x="6" y="67"/>
                  </a:lnTo>
                  <a:lnTo>
                    <a:pt x="6" y="65"/>
                  </a:lnTo>
                  <a:lnTo>
                    <a:pt x="0" y="58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10" y="48"/>
                  </a:lnTo>
                  <a:lnTo>
                    <a:pt x="26" y="47"/>
                  </a:lnTo>
                  <a:lnTo>
                    <a:pt x="33" y="45"/>
                  </a:lnTo>
                  <a:lnTo>
                    <a:pt x="40" y="37"/>
                  </a:lnTo>
                  <a:lnTo>
                    <a:pt x="43" y="35"/>
                  </a:lnTo>
                  <a:lnTo>
                    <a:pt x="55" y="29"/>
                  </a:lnTo>
                  <a:lnTo>
                    <a:pt x="61" y="24"/>
                  </a:lnTo>
                  <a:lnTo>
                    <a:pt x="64" y="19"/>
                  </a:lnTo>
                  <a:lnTo>
                    <a:pt x="66" y="17"/>
                  </a:lnTo>
                  <a:lnTo>
                    <a:pt x="75" y="17"/>
                  </a:lnTo>
                  <a:lnTo>
                    <a:pt x="81" y="15"/>
                  </a:lnTo>
                  <a:lnTo>
                    <a:pt x="86" y="6"/>
                  </a:lnTo>
                  <a:lnTo>
                    <a:pt x="91" y="3"/>
                  </a:lnTo>
                  <a:lnTo>
                    <a:pt x="99" y="0"/>
                  </a:lnTo>
                  <a:lnTo>
                    <a:pt x="106" y="0"/>
                  </a:lnTo>
                  <a:lnTo>
                    <a:pt x="115" y="3"/>
                  </a:lnTo>
                  <a:lnTo>
                    <a:pt x="122" y="10"/>
                  </a:lnTo>
                  <a:lnTo>
                    <a:pt x="138" y="25"/>
                  </a:lnTo>
                  <a:lnTo>
                    <a:pt x="144" y="40"/>
                  </a:lnTo>
                  <a:lnTo>
                    <a:pt x="144" y="47"/>
                  </a:lnTo>
                  <a:lnTo>
                    <a:pt x="142" y="57"/>
                  </a:lnTo>
                  <a:lnTo>
                    <a:pt x="140" y="66"/>
                  </a:lnTo>
                  <a:lnTo>
                    <a:pt x="139" y="71"/>
                  </a:lnTo>
                  <a:lnTo>
                    <a:pt x="142" y="79"/>
                  </a:lnTo>
                  <a:lnTo>
                    <a:pt x="144" y="83"/>
                  </a:lnTo>
                  <a:lnTo>
                    <a:pt x="138" y="87"/>
                  </a:lnTo>
                  <a:lnTo>
                    <a:pt x="134" y="94"/>
                  </a:lnTo>
                  <a:lnTo>
                    <a:pt x="136" y="102"/>
                  </a:lnTo>
                  <a:lnTo>
                    <a:pt x="136" y="114"/>
                  </a:lnTo>
                  <a:lnTo>
                    <a:pt x="139" y="121"/>
                  </a:lnTo>
                  <a:lnTo>
                    <a:pt x="139" y="126"/>
                  </a:lnTo>
                  <a:lnTo>
                    <a:pt x="134" y="127"/>
                  </a:lnTo>
                  <a:lnTo>
                    <a:pt x="130" y="132"/>
                  </a:lnTo>
                  <a:lnTo>
                    <a:pt x="132" y="142"/>
                  </a:lnTo>
                  <a:lnTo>
                    <a:pt x="129" y="144"/>
                  </a:lnTo>
                  <a:lnTo>
                    <a:pt x="122" y="143"/>
                  </a:lnTo>
                  <a:lnTo>
                    <a:pt x="121" y="147"/>
                  </a:lnTo>
                  <a:lnTo>
                    <a:pt x="116" y="144"/>
                  </a:lnTo>
                  <a:lnTo>
                    <a:pt x="115" y="144"/>
                  </a:lnTo>
                  <a:lnTo>
                    <a:pt x="109" y="150"/>
                  </a:lnTo>
                  <a:lnTo>
                    <a:pt x="108" y="149"/>
                  </a:lnTo>
                  <a:lnTo>
                    <a:pt x="105" y="149"/>
                  </a:lnTo>
                  <a:lnTo>
                    <a:pt x="104" y="151"/>
                  </a:lnTo>
                  <a:lnTo>
                    <a:pt x="97" y="159"/>
                  </a:lnTo>
                  <a:lnTo>
                    <a:pt x="92" y="160"/>
                  </a:lnTo>
                  <a:lnTo>
                    <a:pt x="85" y="157"/>
                  </a:lnTo>
                  <a:lnTo>
                    <a:pt x="82" y="157"/>
                  </a:lnTo>
                  <a:lnTo>
                    <a:pt x="82" y="165"/>
                  </a:lnTo>
                  <a:lnTo>
                    <a:pt x="79" y="174"/>
                  </a:lnTo>
                  <a:lnTo>
                    <a:pt x="73" y="179"/>
                  </a:lnTo>
                  <a:lnTo>
                    <a:pt x="64" y="179"/>
                  </a:lnTo>
                  <a:lnTo>
                    <a:pt x="58" y="178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9" name="Freeform 32"/>
            <p:cNvSpPr>
              <a:spLocks noChangeAspect="1"/>
            </p:cNvSpPr>
            <p:nvPr/>
          </p:nvSpPr>
          <p:spPr bwMode="auto">
            <a:xfrm>
              <a:off x="3259" y="2763"/>
              <a:ext cx="184" cy="179"/>
            </a:xfrm>
            <a:custGeom>
              <a:avLst/>
              <a:gdLst>
                <a:gd name="T0" fmla="*/ 33 w 183"/>
                <a:gd name="T1" fmla="*/ 175 h 193"/>
                <a:gd name="T2" fmla="*/ 26 w 183"/>
                <a:gd name="T3" fmla="*/ 168 h 193"/>
                <a:gd name="T4" fmla="*/ 29 w 183"/>
                <a:gd name="T5" fmla="*/ 154 h 193"/>
                <a:gd name="T6" fmla="*/ 23 w 183"/>
                <a:gd name="T7" fmla="*/ 143 h 193"/>
                <a:gd name="T8" fmla="*/ 27 w 183"/>
                <a:gd name="T9" fmla="*/ 136 h 193"/>
                <a:gd name="T10" fmla="*/ 25 w 183"/>
                <a:gd name="T11" fmla="*/ 128 h 193"/>
                <a:gd name="T12" fmla="*/ 31 w 183"/>
                <a:gd name="T13" fmla="*/ 121 h 193"/>
                <a:gd name="T14" fmla="*/ 31 w 183"/>
                <a:gd name="T15" fmla="*/ 100 h 193"/>
                <a:gd name="T16" fmla="*/ 20 w 183"/>
                <a:gd name="T17" fmla="*/ 102 h 193"/>
                <a:gd name="T18" fmla="*/ 18 w 183"/>
                <a:gd name="T19" fmla="*/ 100 h 193"/>
                <a:gd name="T20" fmla="*/ 11 w 183"/>
                <a:gd name="T21" fmla="*/ 98 h 193"/>
                <a:gd name="T22" fmla="*/ 2 w 183"/>
                <a:gd name="T23" fmla="*/ 96 h 193"/>
                <a:gd name="T24" fmla="*/ 3 w 183"/>
                <a:gd name="T25" fmla="*/ 74 h 193"/>
                <a:gd name="T26" fmla="*/ 13 w 183"/>
                <a:gd name="T27" fmla="*/ 58 h 193"/>
                <a:gd name="T28" fmla="*/ 19 w 183"/>
                <a:gd name="T29" fmla="*/ 50 h 193"/>
                <a:gd name="T30" fmla="*/ 27 w 183"/>
                <a:gd name="T31" fmla="*/ 45 h 193"/>
                <a:gd name="T32" fmla="*/ 41 w 183"/>
                <a:gd name="T33" fmla="*/ 41 h 193"/>
                <a:gd name="T34" fmla="*/ 56 w 183"/>
                <a:gd name="T35" fmla="*/ 43 h 193"/>
                <a:gd name="T36" fmla="*/ 67 w 183"/>
                <a:gd name="T37" fmla="*/ 33 h 193"/>
                <a:gd name="T38" fmla="*/ 67 w 183"/>
                <a:gd name="T39" fmla="*/ 24 h 193"/>
                <a:gd name="T40" fmla="*/ 75 w 183"/>
                <a:gd name="T41" fmla="*/ 19 h 193"/>
                <a:gd name="T42" fmla="*/ 75 w 183"/>
                <a:gd name="T43" fmla="*/ 8 h 193"/>
                <a:gd name="T44" fmla="*/ 89 w 183"/>
                <a:gd name="T45" fmla="*/ 7 h 193"/>
                <a:gd name="T46" fmla="*/ 103 w 183"/>
                <a:gd name="T47" fmla="*/ 12 h 193"/>
                <a:gd name="T48" fmla="*/ 110 w 183"/>
                <a:gd name="T49" fmla="*/ 20 h 193"/>
                <a:gd name="T50" fmla="*/ 128 w 183"/>
                <a:gd name="T51" fmla="*/ 20 h 193"/>
                <a:gd name="T52" fmla="*/ 126 w 183"/>
                <a:gd name="T53" fmla="*/ 29 h 193"/>
                <a:gd name="T54" fmla="*/ 132 w 183"/>
                <a:gd name="T55" fmla="*/ 37 h 193"/>
                <a:gd name="T56" fmla="*/ 132 w 183"/>
                <a:gd name="T57" fmla="*/ 51 h 193"/>
                <a:gd name="T58" fmla="*/ 128 w 183"/>
                <a:gd name="T59" fmla="*/ 68 h 193"/>
                <a:gd name="T60" fmla="*/ 144 w 183"/>
                <a:gd name="T61" fmla="*/ 80 h 193"/>
                <a:gd name="T62" fmla="*/ 138 w 183"/>
                <a:gd name="T63" fmla="*/ 95 h 193"/>
                <a:gd name="T64" fmla="*/ 136 w 183"/>
                <a:gd name="T65" fmla="*/ 106 h 193"/>
                <a:gd name="T66" fmla="*/ 142 w 183"/>
                <a:gd name="T67" fmla="*/ 120 h 193"/>
                <a:gd name="T68" fmla="*/ 157 w 183"/>
                <a:gd name="T69" fmla="*/ 125 h 193"/>
                <a:gd name="T70" fmla="*/ 166 w 183"/>
                <a:gd name="T71" fmla="*/ 131 h 193"/>
                <a:gd name="T72" fmla="*/ 178 w 183"/>
                <a:gd name="T73" fmla="*/ 137 h 193"/>
                <a:gd name="T74" fmla="*/ 175 w 183"/>
                <a:gd name="T75" fmla="*/ 143 h 193"/>
                <a:gd name="T76" fmla="*/ 159 w 183"/>
                <a:gd name="T77" fmla="*/ 147 h 193"/>
                <a:gd name="T78" fmla="*/ 141 w 183"/>
                <a:gd name="T79" fmla="*/ 139 h 193"/>
                <a:gd name="T80" fmla="*/ 134 w 183"/>
                <a:gd name="T81" fmla="*/ 135 h 193"/>
                <a:gd name="T82" fmla="*/ 126 w 183"/>
                <a:gd name="T83" fmla="*/ 137 h 193"/>
                <a:gd name="T84" fmla="*/ 109 w 183"/>
                <a:gd name="T85" fmla="*/ 129 h 193"/>
                <a:gd name="T86" fmla="*/ 97 w 183"/>
                <a:gd name="T87" fmla="*/ 134 h 193"/>
                <a:gd name="T88" fmla="*/ 94 w 183"/>
                <a:gd name="T89" fmla="*/ 148 h 193"/>
                <a:gd name="T90" fmla="*/ 85 w 183"/>
                <a:gd name="T91" fmla="*/ 150 h 193"/>
                <a:gd name="T92" fmla="*/ 81 w 183"/>
                <a:gd name="T93" fmla="*/ 154 h 193"/>
                <a:gd name="T94" fmla="*/ 59 w 183"/>
                <a:gd name="T95" fmla="*/ 173 h 193"/>
                <a:gd name="T96" fmla="*/ 47 w 183"/>
                <a:gd name="T97" fmla="*/ 174 h 193"/>
                <a:gd name="T98" fmla="*/ 38 w 183"/>
                <a:gd name="T99" fmla="*/ 179 h 19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83" h="193">
                  <a:moveTo>
                    <a:pt x="36" y="192"/>
                  </a:moveTo>
                  <a:lnTo>
                    <a:pt x="33" y="189"/>
                  </a:lnTo>
                  <a:lnTo>
                    <a:pt x="29" y="186"/>
                  </a:lnTo>
                  <a:lnTo>
                    <a:pt x="26" y="181"/>
                  </a:lnTo>
                  <a:lnTo>
                    <a:pt x="27" y="171"/>
                  </a:lnTo>
                  <a:lnTo>
                    <a:pt x="29" y="166"/>
                  </a:lnTo>
                  <a:lnTo>
                    <a:pt x="23" y="163"/>
                  </a:lnTo>
                  <a:lnTo>
                    <a:pt x="23" y="154"/>
                  </a:lnTo>
                  <a:lnTo>
                    <a:pt x="26" y="152"/>
                  </a:lnTo>
                  <a:lnTo>
                    <a:pt x="27" y="147"/>
                  </a:lnTo>
                  <a:lnTo>
                    <a:pt x="27" y="144"/>
                  </a:lnTo>
                  <a:lnTo>
                    <a:pt x="25" y="138"/>
                  </a:lnTo>
                  <a:lnTo>
                    <a:pt x="26" y="134"/>
                  </a:lnTo>
                  <a:lnTo>
                    <a:pt x="31" y="130"/>
                  </a:lnTo>
                  <a:lnTo>
                    <a:pt x="33" y="115"/>
                  </a:lnTo>
                  <a:lnTo>
                    <a:pt x="31" y="108"/>
                  </a:lnTo>
                  <a:lnTo>
                    <a:pt x="30" y="106"/>
                  </a:lnTo>
                  <a:lnTo>
                    <a:pt x="20" y="110"/>
                  </a:lnTo>
                  <a:lnTo>
                    <a:pt x="19" y="110"/>
                  </a:lnTo>
                  <a:lnTo>
                    <a:pt x="18" y="108"/>
                  </a:lnTo>
                  <a:lnTo>
                    <a:pt x="14" y="105"/>
                  </a:lnTo>
                  <a:lnTo>
                    <a:pt x="11" y="106"/>
                  </a:lnTo>
                  <a:lnTo>
                    <a:pt x="7" y="108"/>
                  </a:lnTo>
                  <a:lnTo>
                    <a:pt x="2" y="104"/>
                  </a:lnTo>
                  <a:lnTo>
                    <a:pt x="0" y="99"/>
                  </a:lnTo>
                  <a:lnTo>
                    <a:pt x="3" y="80"/>
                  </a:lnTo>
                  <a:lnTo>
                    <a:pt x="9" y="68"/>
                  </a:lnTo>
                  <a:lnTo>
                    <a:pt x="13" y="62"/>
                  </a:lnTo>
                  <a:lnTo>
                    <a:pt x="17" y="61"/>
                  </a:lnTo>
                  <a:lnTo>
                    <a:pt x="19" y="54"/>
                  </a:lnTo>
                  <a:lnTo>
                    <a:pt x="23" y="50"/>
                  </a:lnTo>
                  <a:lnTo>
                    <a:pt x="27" y="49"/>
                  </a:lnTo>
                  <a:lnTo>
                    <a:pt x="33" y="48"/>
                  </a:lnTo>
                  <a:lnTo>
                    <a:pt x="41" y="44"/>
                  </a:lnTo>
                  <a:lnTo>
                    <a:pt x="48" y="48"/>
                  </a:lnTo>
                  <a:lnTo>
                    <a:pt x="56" y="46"/>
                  </a:lnTo>
                  <a:lnTo>
                    <a:pt x="57" y="39"/>
                  </a:lnTo>
                  <a:lnTo>
                    <a:pt x="67" y="36"/>
                  </a:lnTo>
                  <a:lnTo>
                    <a:pt x="68" y="31"/>
                  </a:lnTo>
                  <a:lnTo>
                    <a:pt x="67" y="26"/>
                  </a:lnTo>
                  <a:lnTo>
                    <a:pt x="74" y="26"/>
                  </a:lnTo>
                  <a:lnTo>
                    <a:pt x="75" y="21"/>
                  </a:lnTo>
                  <a:lnTo>
                    <a:pt x="74" y="15"/>
                  </a:lnTo>
                  <a:lnTo>
                    <a:pt x="75" y="9"/>
                  </a:lnTo>
                  <a:lnTo>
                    <a:pt x="85" y="10"/>
                  </a:lnTo>
                  <a:lnTo>
                    <a:pt x="89" y="8"/>
                  </a:lnTo>
                  <a:lnTo>
                    <a:pt x="96" y="0"/>
                  </a:lnTo>
                  <a:lnTo>
                    <a:pt x="102" y="13"/>
                  </a:lnTo>
                  <a:lnTo>
                    <a:pt x="108" y="20"/>
                  </a:lnTo>
                  <a:lnTo>
                    <a:pt x="109" y="22"/>
                  </a:lnTo>
                  <a:lnTo>
                    <a:pt x="117" y="26"/>
                  </a:lnTo>
                  <a:lnTo>
                    <a:pt x="127" y="22"/>
                  </a:lnTo>
                  <a:lnTo>
                    <a:pt x="125" y="27"/>
                  </a:lnTo>
                  <a:lnTo>
                    <a:pt x="125" y="31"/>
                  </a:lnTo>
                  <a:lnTo>
                    <a:pt x="131" y="38"/>
                  </a:lnTo>
                  <a:lnTo>
                    <a:pt x="131" y="40"/>
                  </a:lnTo>
                  <a:lnTo>
                    <a:pt x="127" y="48"/>
                  </a:lnTo>
                  <a:lnTo>
                    <a:pt x="131" y="55"/>
                  </a:lnTo>
                  <a:lnTo>
                    <a:pt x="128" y="66"/>
                  </a:lnTo>
                  <a:lnTo>
                    <a:pt x="127" y="73"/>
                  </a:lnTo>
                  <a:lnTo>
                    <a:pt x="144" y="82"/>
                  </a:lnTo>
                  <a:lnTo>
                    <a:pt x="143" y="86"/>
                  </a:lnTo>
                  <a:lnTo>
                    <a:pt x="138" y="96"/>
                  </a:lnTo>
                  <a:lnTo>
                    <a:pt x="137" y="102"/>
                  </a:lnTo>
                  <a:lnTo>
                    <a:pt x="139" y="108"/>
                  </a:lnTo>
                  <a:lnTo>
                    <a:pt x="135" y="114"/>
                  </a:lnTo>
                  <a:lnTo>
                    <a:pt x="135" y="120"/>
                  </a:lnTo>
                  <a:lnTo>
                    <a:pt x="141" y="129"/>
                  </a:lnTo>
                  <a:lnTo>
                    <a:pt x="145" y="138"/>
                  </a:lnTo>
                  <a:lnTo>
                    <a:pt x="156" y="135"/>
                  </a:lnTo>
                  <a:lnTo>
                    <a:pt x="158" y="136"/>
                  </a:lnTo>
                  <a:lnTo>
                    <a:pt x="165" y="141"/>
                  </a:lnTo>
                  <a:lnTo>
                    <a:pt x="173" y="144"/>
                  </a:lnTo>
                  <a:lnTo>
                    <a:pt x="177" y="148"/>
                  </a:lnTo>
                  <a:lnTo>
                    <a:pt x="183" y="151"/>
                  </a:lnTo>
                  <a:lnTo>
                    <a:pt x="174" y="154"/>
                  </a:lnTo>
                  <a:lnTo>
                    <a:pt x="164" y="156"/>
                  </a:lnTo>
                  <a:lnTo>
                    <a:pt x="158" y="158"/>
                  </a:lnTo>
                  <a:lnTo>
                    <a:pt x="152" y="158"/>
                  </a:lnTo>
                  <a:lnTo>
                    <a:pt x="140" y="150"/>
                  </a:lnTo>
                  <a:lnTo>
                    <a:pt x="135" y="146"/>
                  </a:lnTo>
                  <a:lnTo>
                    <a:pt x="133" y="146"/>
                  </a:lnTo>
                  <a:lnTo>
                    <a:pt x="128" y="150"/>
                  </a:lnTo>
                  <a:lnTo>
                    <a:pt x="125" y="148"/>
                  </a:lnTo>
                  <a:lnTo>
                    <a:pt x="115" y="142"/>
                  </a:lnTo>
                  <a:lnTo>
                    <a:pt x="108" y="139"/>
                  </a:lnTo>
                  <a:lnTo>
                    <a:pt x="103" y="140"/>
                  </a:lnTo>
                  <a:lnTo>
                    <a:pt x="96" y="144"/>
                  </a:lnTo>
                  <a:lnTo>
                    <a:pt x="93" y="148"/>
                  </a:lnTo>
                  <a:lnTo>
                    <a:pt x="93" y="160"/>
                  </a:lnTo>
                  <a:lnTo>
                    <a:pt x="92" y="162"/>
                  </a:lnTo>
                  <a:lnTo>
                    <a:pt x="85" y="162"/>
                  </a:lnTo>
                  <a:lnTo>
                    <a:pt x="84" y="165"/>
                  </a:lnTo>
                  <a:lnTo>
                    <a:pt x="81" y="166"/>
                  </a:lnTo>
                  <a:lnTo>
                    <a:pt x="67" y="174"/>
                  </a:lnTo>
                  <a:lnTo>
                    <a:pt x="59" y="186"/>
                  </a:lnTo>
                  <a:lnTo>
                    <a:pt x="51" y="186"/>
                  </a:lnTo>
                  <a:lnTo>
                    <a:pt x="47" y="188"/>
                  </a:lnTo>
                  <a:lnTo>
                    <a:pt x="42" y="192"/>
                  </a:lnTo>
                  <a:lnTo>
                    <a:pt x="38" y="193"/>
                  </a:lnTo>
                  <a:lnTo>
                    <a:pt x="36" y="192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0" name="Freeform 33"/>
            <p:cNvSpPr>
              <a:spLocks noChangeAspect="1"/>
            </p:cNvSpPr>
            <p:nvPr/>
          </p:nvSpPr>
          <p:spPr bwMode="auto">
            <a:xfrm>
              <a:off x="3144" y="2490"/>
              <a:ext cx="328" cy="319"/>
            </a:xfrm>
            <a:custGeom>
              <a:avLst/>
              <a:gdLst>
                <a:gd name="T0" fmla="*/ 51 w 329"/>
                <a:gd name="T1" fmla="*/ 297 h 341"/>
                <a:gd name="T2" fmla="*/ 58 w 329"/>
                <a:gd name="T3" fmla="*/ 278 h 341"/>
                <a:gd name="T4" fmla="*/ 76 w 329"/>
                <a:gd name="T5" fmla="*/ 281 h 341"/>
                <a:gd name="T6" fmla="*/ 75 w 329"/>
                <a:gd name="T7" fmla="*/ 297 h 341"/>
                <a:gd name="T8" fmla="*/ 87 w 329"/>
                <a:gd name="T9" fmla="*/ 303 h 341"/>
                <a:gd name="T10" fmla="*/ 91 w 329"/>
                <a:gd name="T11" fmla="*/ 293 h 341"/>
                <a:gd name="T12" fmla="*/ 100 w 329"/>
                <a:gd name="T13" fmla="*/ 299 h 341"/>
                <a:gd name="T14" fmla="*/ 106 w 329"/>
                <a:gd name="T15" fmla="*/ 292 h 341"/>
                <a:gd name="T16" fmla="*/ 107 w 329"/>
                <a:gd name="T17" fmla="*/ 282 h 341"/>
                <a:gd name="T18" fmla="*/ 120 w 329"/>
                <a:gd name="T19" fmla="*/ 274 h 341"/>
                <a:gd name="T20" fmla="*/ 136 w 329"/>
                <a:gd name="T21" fmla="*/ 264 h 341"/>
                <a:gd name="T22" fmla="*/ 147 w 329"/>
                <a:gd name="T23" fmla="*/ 271 h 341"/>
                <a:gd name="T24" fmla="*/ 145 w 329"/>
                <a:gd name="T25" fmla="*/ 281 h 341"/>
                <a:gd name="T26" fmla="*/ 151 w 329"/>
                <a:gd name="T27" fmla="*/ 287 h 341"/>
                <a:gd name="T28" fmla="*/ 160 w 329"/>
                <a:gd name="T29" fmla="*/ 295 h 341"/>
                <a:gd name="T30" fmla="*/ 155 w 329"/>
                <a:gd name="T31" fmla="*/ 308 h 341"/>
                <a:gd name="T32" fmla="*/ 159 w 329"/>
                <a:gd name="T33" fmla="*/ 315 h 341"/>
                <a:gd name="T34" fmla="*/ 174 w 329"/>
                <a:gd name="T35" fmla="*/ 311 h 341"/>
                <a:gd name="T36" fmla="*/ 184 w 329"/>
                <a:gd name="T37" fmla="*/ 298 h 341"/>
                <a:gd name="T38" fmla="*/ 191 w 329"/>
                <a:gd name="T39" fmla="*/ 288 h 341"/>
                <a:gd name="T40" fmla="*/ 206 w 329"/>
                <a:gd name="T41" fmla="*/ 282 h 341"/>
                <a:gd name="T42" fmla="*/ 225 w 329"/>
                <a:gd name="T43" fmla="*/ 293 h 341"/>
                <a:gd name="T44" fmla="*/ 228 w 329"/>
                <a:gd name="T45" fmla="*/ 278 h 341"/>
                <a:gd name="T46" fmla="*/ 221 w 329"/>
                <a:gd name="T47" fmla="*/ 243 h 341"/>
                <a:gd name="T48" fmla="*/ 233 w 329"/>
                <a:gd name="T49" fmla="*/ 215 h 341"/>
                <a:gd name="T50" fmla="*/ 230 w 329"/>
                <a:gd name="T51" fmla="*/ 205 h 341"/>
                <a:gd name="T52" fmla="*/ 246 w 329"/>
                <a:gd name="T53" fmla="*/ 199 h 341"/>
                <a:gd name="T54" fmla="*/ 257 w 329"/>
                <a:gd name="T55" fmla="*/ 194 h 341"/>
                <a:gd name="T56" fmla="*/ 276 w 329"/>
                <a:gd name="T57" fmla="*/ 193 h 341"/>
                <a:gd name="T58" fmla="*/ 278 w 329"/>
                <a:gd name="T59" fmla="*/ 168 h 341"/>
                <a:gd name="T60" fmla="*/ 288 w 329"/>
                <a:gd name="T61" fmla="*/ 154 h 341"/>
                <a:gd name="T62" fmla="*/ 300 w 329"/>
                <a:gd name="T63" fmla="*/ 136 h 341"/>
                <a:gd name="T64" fmla="*/ 290 w 329"/>
                <a:gd name="T65" fmla="*/ 123 h 341"/>
                <a:gd name="T66" fmla="*/ 298 w 329"/>
                <a:gd name="T67" fmla="*/ 95 h 341"/>
                <a:gd name="T68" fmla="*/ 297 w 329"/>
                <a:gd name="T69" fmla="*/ 86 h 341"/>
                <a:gd name="T70" fmla="*/ 302 w 329"/>
                <a:gd name="T71" fmla="*/ 72 h 341"/>
                <a:gd name="T72" fmla="*/ 318 w 329"/>
                <a:gd name="T73" fmla="*/ 66 h 341"/>
                <a:gd name="T74" fmla="*/ 324 w 329"/>
                <a:gd name="T75" fmla="*/ 46 h 341"/>
                <a:gd name="T76" fmla="*/ 312 w 329"/>
                <a:gd name="T77" fmla="*/ 36 h 341"/>
                <a:gd name="T78" fmla="*/ 306 w 329"/>
                <a:gd name="T79" fmla="*/ 29 h 341"/>
                <a:gd name="T80" fmla="*/ 309 w 329"/>
                <a:gd name="T81" fmla="*/ 12 h 341"/>
                <a:gd name="T82" fmla="*/ 286 w 329"/>
                <a:gd name="T83" fmla="*/ 0 h 341"/>
                <a:gd name="T84" fmla="*/ 272 w 329"/>
                <a:gd name="T85" fmla="*/ 36 h 341"/>
                <a:gd name="T86" fmla="*/ 252 w 329"/>
                <a:gd name="T87" fmla="*/ 91 h 341"/>
                <a:gd name="T88" fmla="*/ 219 w 329"/>
                <a:gd name="T89" fmla="*/ 113 h 341"/>
                <a:gd name="T90" fmla="*/ 192 w 329"/>
                <a:gd name="T91" fmla="*/ 126 h 341"/>
                <a:gd name="T92" fmla="*/ 165 w 329"/>
                <a:gd name="T93" fmla="*/ 168 h 341"/>
                <a:gd name="T94" fmla="*/ 129 w 329"/>
                <a:gd name="T95" fmla="*/ 212 h 341"/>
                <a:gd name="T96" fmla="*/ 81 w 329"/>
                <a:gd name="T97" fmla="*/ 239 h 341"/>
                <a:gd name="T98" fmla="*/ 27 w 329"/>
                <a:gd name="T99" fmla="*/ 263 h 341"/>
                <a:gd name="T100" fmla="*/ 0 w 329"/>
                <a:gd name="T101" fmla="*/ 278 h 341"/>
                <a:gd name="T102" fmla="*/ 4 w 329"/>
                <a:gd name="T103" fmla="*/ 283 h 341"/>
                <a:gd name="T104" fmla="*/ 4 w 329"/>
                <a:gd name="T105" fmla="*/ 293 h 341"/>
                <a:gd name="T106" fmla="*/ 5 w 329"/>
                <a:gd name="T107" fmla="*/ 309 h 34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29" h="341">
                  <a:moveTo>
                    <a:pt x="5" y="335"/>
                  </a:moveTo>
                  <a:lnTo>
                    <a:pt x="35" y="325"/>
                  </a:lnTo>
                  <a:lnTo>
                    <a:pt x="51" y="318"/>
                  </a:lnTo>
                  <a:lnTo>
                    <a:pt x="54" y="309"/>
                  </a:lnTo>
                  <a:lnTo>
                    <a:pt x="57" y="301"/>
                  </a:lnTo>
                  <a:lnTo>
                    <a:pt x="58" y="297"/>
                  </a:lnTo>
                  <a:lnTo>
                    <a:pt x="64" y="296"/>
                  </a:lnTo>
                  <a:lnTo>
                    <a:pt x="71" y="297"/>
                  </a:lnTo>
                  <a:lnTo>
                    <a:pt x="76" y="300"/>
                  </a:lnTo>
                  <a:lnTo>
                    <a:pt x="77" y="303"/>
                  </a:lnTo>
                  <a:lnTo>
                    <a:pt x="76" y="313"/>
                  </a:lnTo>
                  <a:lnTo>
                    <a:pt x="75" y="317"/>
                  </a:lnTo>
                  <a:lnTo>
                    <a:pt x="76" y="320"/>
                  </a:lnTo>
                  <a:lnTo>
                    <a:pt x="83" y="326"/>
                  </a:lnTo>
                  <a:lnTo>
                    <a:pt x="87" y="324"/>
                  </a:lnTo>
                  <a:lnTo>
                    <a:pt x="88" y="320"/>
                  </a:lnTo>
                  <a:lnTo>
                    <a:pt x="90" y="315"/>
                  </a:lnTo>
                  <a:lnTo>
                    <a:pt x="91" y="313"/>
                  </a:lnTo>
                  <a:lnTo>
                    <a:pt x="100" y="312"/>
                  </a:lnTo>
                  <a:lnTo>
                    <a:pt x="100" y="315"/>
                  </a:lnTo>
                  <a:lnTo>
                    <a:pt x="100" y="320"/>
                  </a:lnTo>
                  <a:lnTo>
                    <a:pt x="101" y="321"/>
                  </a:lnTo>
                  <a:lnTo>
                    <a:pt x="105" y="315"/>
                  </a:lnTo>
                  <a:lnTo>
                    <a:pt x="106" y="312"/>
                  </a:lnTo>
                  <a:lnTo>
                    <a:pt x="106" y="307"/>
                  </a:lnTo>
                  <a:lnTo>
                    <a:pt x="108" y="305"/>
                  </a:lnTo>
                  <a:lnTo>
                    <a:pt x="107" y="301"/>
                  </a:lnTo>
                  <a:lnTo>
                    <a:pt x="108" y="300"/>
                  </a:lnTo>
                  <a:lnTo>
                    <a:pt x="109" y="297"/>
                  </a:lnTo>
                  <a:lnTo>
                    <a:pt x="120" y="293"/>
                  </a:lnTo>
                  <a:lnTo>
                    <a:pt x="123" y="288"/>
                  </a:lnTo>
                  <a:lnTo>
                    <a:pt x="129" y="282"/>
                  </a:lnTo>
                  <a:lnTo>
                    <a:pt x="136" y="282"/>
                  </a:lnTo>
                  <a:lnTo>
                    <a:pt x="145" y="285"/>
                  </a:lnTo>
                  <a:lnTo>
                    <a:pt x="145" y="287"/>
                  </a:lnTo>
                  <a:lnTo>
                    <a:pt x="147" y="290"/>
                  </a:lnTo>
                  <a:lnTo>
                    <a:pt x="145" y="294"/>
                  </a:lnTo>
                  <a:lnTo>
                    <a:pt x="145" y="296"/>
                  </a:lnTo>
                  <a:lnTo>
                    <a:pt x="145" y="300"/>
                  </a:lnTo>
                  <a:lnTo>
                    <a:pt x="149" y="302"/>
                  </a:lnTo>
                  <a:lnTo>
                    <a:pt x="150" y="303"/>
                  </a:lnTo>
                  <a:lnTo>
                    <a:pt x="151" y="307"/>
                  </a:lnTo>
                  <a:lnTo>
                    <a:pt x="154" y="309"/>
                  </a:lnTo>
                  <a:lnTo>
                    <a:pt x="159" y="313"/>
                  </a:lnTo>
                  <a:lnTo>
                    <a:pt x="160" y="315"/>
                  </a:lnTo>
                  <a:lnTo>
                    <a:pt x="160" y="324"/>
                  </a:lnTo>
                  <a:lnTo>
                    <a:pt x="157" y="326"/>
                  </a:lnTo>
                  <a:lnTo>
                    <a:pt x="155" y="329"/>
                  </a:lnTo>
                  <a:lnTo>
                    <a:pt x="156" y="331"/>
                  </a:lnTo>
                  <a:lnTo>
                    <a:pt x="159" y="333"/>
                  </a:lnTo>
                  <a:lnTo>
                    <a:pt x="159" y="337"/>
                  </a:lnTo>
                  <a:lnTo>
                    <a:pt x="166" y="341"/>
                  </a:lnTo>
                  <a:lnTo>
                    <a:pt x="174" y="339"/>
                  </a:lnTo>
                  <a:lnTo>
                    <a:pt x="175" y="332"/>
                  </a:lnTo>
                  <a:lnTo>
                    <a:pt x="185" y="329"/>
                  </a:lnTo>
                  <a:lnTo>
                    <a:pt x="186" y="324"/>
                  </a:lnTo>
                  <a:lnTo>
                    <a:pt x="185" y="319"/>
                  </a:lnTo>
                  <a:lnTo>
                    <a:pt x="192" y="319"/>
                  </a:lnTo>
                  <a:lnTo>
                    <a:pt x="193" y="314"/>
                  </a:lnTo>
                  <a:lnTo>
                    <a:pt x="192" y="308"/>
                  </a:lnTo>
                  <a:lnTo>
                    <a:pt x="193" y="302"/>
                  </a:lnTo>
                  <a:lnTo>
                    <a:pt x="203" y="303"/>
                  </a:lnTo>
                  <a:lnTo>
                    <a:pt x="207" y="301"/>
                  </a:lnTo>
                  <a:lnTo>
                    <a:pt x="214" y="293"/>
                  </a:lnTo>
                  <a:lnTo>
                    <a:pt x="220" y="306"/>
                  </a:lnTo>
                  <a:lnTo>
                    <a:pt x="226" y="313"/>
                  </a:lnTo>
                  <a:lnTo>
                    <a:pt x="227" y="315"/>
                  </a:lnTo>
                  <a:lnTo>
                    <a:pt x="229" y="307"/>
                  </a:lnTo>
                  <a:lnTo>
                    <a:pt x="229" y="297"/>
                  </a:lnTo>
                  <a:lnTo>
                    <a:pt x="229" y="287"/>
                  </a:lnTo>
                  <a:lnTo>
                    <a:pt x="231" y="267"/>
                  </a:lnTo>
                  <a:lnTo>
                    <a:pt x="222" y="260"/>
                  </a:lnTo>
                  <a:lnTo>
                    <a:pt x="223" y="254"/>
                  </a:lnTo>
                  <a:lnTo>
                    <a:pt x="233" y="236"/>
                  </a:lnTo>
                  <a:lnTo>
                    <a:pt x="234" y="230"/>
                  </a:lnTo>
                  <a:lnTo>
                    <a:pt x="234" y="227"/>
                  </a:lnTo>
                  <a:lnTo>
                    <a:pt x="232" y="222"/>
                  </a:lnTo>
                  <a:lnTo>
                    <a:pt x="231" y="219"/>
                  </a:lnTo>
                  <a:lnTo>
                    <a:pt x="232" y="218"/>
                  </a:lnTo>
                  <a:lnTo>
                    <a:pt x="237" y="216"/>
                  </a:lnTo>
                  <a:lnTo>
                    <a:pt x="247" y="213"/>
                  </a:lnTo>
                  <a:lnTo>
                    <a:pt x="252" y="213"/>
                  </a:lnTo>
                  <a:lnTo>
                    <a:pt x="256" y="215"/>
                  </a:lnTo>
                  <a:lnTo>
                    <a:pt x="258" y="207"/>
                  </a:lnTo>
                  <a:lnTo>
                    <a:pt x="261" y="206"/>
                  </a:lnTo>
                  <a:lnTo>
                    <a:pt x="269" y="209"/>
                  </a:lnTo>
                  <a:lnTo>
                    <a:pt x="277" y="206"/>
                  </a:lnTo>
                  <a:lnTo>
                    <a:pt x="280" y="203"/>
                  </a:lnTo>
                  <a:lnTo>
                    <a:pt x="275" y="186"/>
                  </a:lnTo>
                  <a:lnTo>
                    <a:pt x="279" y="180"/>
                  </a:lnTo>
                  <a:lnTo>
                    <a:pt x="283" y="176"/>
                  </a:lnTo>
                  <a:lnTo>
                    <a:pt x="287" y="170"/>
                  </a:lnTo>
                  <a:lnTo>
                    <a:pt x="289" y="165"/>
                  </a:lnTo>
                  <a:lnTo>
                    <a:pt x="300" y="147"/>
                  </a:lnTo>
                  <a:lnTo>
                    <a:pt x="301" y="147"/>
                  </a:lnTo>
                  <a:lnTo>
                    <a:pt x="301" y="145"/>
                  </a:lnTo>
                  <a:lnTo>
                    <a:pt x="297" y="141"/>
                  </a:lnTo>
                  <a:lnTo>
                    <a:pt x="291" y="135"/>
                  </a:lnTo>
                  <a:lnTo>
                    <a:pt x="291" y="132"/>
                  </a:lnTo>
                  <a:lnTo>
                    <a:pt x="292" y="119"/>
                  </a:lnTo>
                  <a:lnTo>
                    <a:pt x="293" y="114"/>
                  </a:lnTo>
                  <a:lnTo>
                    <a:pt x="299" y="102"/>
                  </a:lnTo>
                  <a:lnTo>
                    <a:pt x="300" y="98"/>
                  </a:lnTo>
                  <a:lnTo>
                    <a:pt x="299" y="96"/>
                  </a:lnTo>
                  <a:lnTo>
                    <a:pt x="298" y="92"/>
                  </a:lnTo>
                  <a:lnTo>
                    <a:pt x="300" y="89"/>
                  </a:lnTo>
                  <a:lnTo>
                    <a:pt x="301" y="79"/>
                  </a:lnTo>
                  <a:lnTo>
                    <a:pt x="303" y="77"/>
                  </a:lnTo>
                  <a:lnTo>
                    <a:pt x="309" y="75"/>
                  </a:lnTo>
                  <a:lnTo>
                    <a:pt x="313" y="73"/>
                  </a:lnTo>
                  <a:lnTo>
                    <a:pt x="319" y="71"/>
                  </a:lnTo>
                  <a:lnTo>
                    <a:pt x="328" y="61"/>
                  </a:lnTo>
                  <a:lnTo>
                    <a:pt x="329" y="55"/>
                  </a:lnTo>
                  <a:lnTo>
                    <a:pt x="325" y="49"/>
                  </a:lnTo>
                  <a:lnTo>
                    <a:pt x="321" y="41"/>
                  </a:lnTo>
                  <a:lnTo>
                    <a:pt x="317" y="41"/>
                  </a:lnTo>
                  <a:lnTo>
                    <a:pt x="313" y="39"/>
                  </a:lnTo>
                  <a:lnTo>
                    <a:pt x="311" y="38"/>
                  </a:lnTo>
                  <a:lnTo>
                    <a:pt x="309" y="36"/>
                  </a:lnTo>
                  <a:lnTo>
                    <a:pt x="307" y="31"/>
                  </a:lnTo>
                  <a:lnTo>
                    <a:pt x="309" y="26"/>
                  </a:lnTo>
                  <a:lnTo>
                    <a:pt x="311" y="19"/>
                  </a:lnTo>
                  <a:lnTo>
                    <a:pt x="310" y="13"/>
                  </a:lnTo>
                  <a:lnTo>
                    <a:pt x="305" y="11"/>
                  </a:lnTo>
                  <a:lnTo>
                    <a:pt x="297" y="7"/>
                  </a:lnTo>
                  <a:lnTo>
                    <a:pt x="287" y="0"/>
                  </a:lnTo>
                  <a:lnTo>
                    <a:pt x="283" y="11"/>
                  </a:lnTo>
                  <a:lnTo>
                    <a:pt x="279" y="26"/>
                  </a:lnTo>
                  <a:lnTo>
                    <a:pt x="273" y="38"/>
                  </a:lnTo>
                  <a:lnTo>
                    <a:pt x="271" y="47"/>
                  </a:lnTo>
                  <a:lnTo>
                    <a:pt x="263" y="81"/>
                  </a:lnTo>
                  <a:lnTo>
                    <a:pt x="253" y="97"/>
                  </a:lnTo>
                  <a:lnTo>
                    <a:pt x="239" y="113"/>
                  </a:lnTo>
                  <a:lnTo>
                    <a:pt x="227" y="117"/>
                  </a:lnTo>
                  <a:lnTo>
                    <a:pt x="220" y="121"/>
                  </a:lnTo>
                  <a:lnTo>
                    <a:pt x="213" y="121"/>
                  </a:lnTo>
                  <a:lnTo>
                    <a:pt x="208" y="123"/>
                  </a:lnTo>
                  <a:lnTo>
                    <a:pt x="193" y="135"/>
                  </a:lnTo>
                  <a:lnTo>
                    <a:pt x="178" y="150"/>
                  </a:lnTo>
                  <a:lnTo>
                    <a:pt x="171" y="168"/>
                  </a:lnTo>
                  <a:lnTo>
                    <a:pt x="166" y="180"/>
                  </a:lnTo>
                  <a:lnTo>
                    <a:pt x="155" y="197"/>
                  </a:lnTo>
                  <a:lnTo>
                    <a:pt x="144" y="212"/>
                  </a:lnTo>
                  <a:lnTo>
                    <a:pt x="129" y="227"/>
                  </a:lnTo>
                  <a:lnTo>
                    <a:pt x="107" y="242"/>
                  </a:lnTo>
                  <a:lnTo>
                    <a:pt x="94" y="251"/>
                  </a:lnTo>
                  <a:lnTo>
                    <a:pt x="81" y="255"/>
                  </a:lnTo>
                  <a:lnTo>
                    <a:pt x="69" y="255"/>
                  </a:lnTo>
                  <a:lnTo>
                    <a:pt x="47" y="270"/>
                  </a:lnTo>
                  <a:lnTo>
                    <a:pt x="27" y="281"/>
                  </a:lnTo>
                  <a:lnTo>
                    <a:pt x="4" y="291"/>
                  </a:lnTo>
                  <a:lnTo>
                    <a:pt x="0" y="293"/>
                  </a:lnTo>
                  <a:lnTo>
                    <a:pt x="0" y="297"/>
                  </a:lnTo>
                  <a:lnTo>
                    <a:pt x="1" y="300"/>
                  </a:lnTo>
                  <a:lnTo>
                    <a:pt x="4" y="302"/>
                  </a:lnTo>
                  <a:lnTo>
                    <a:pt x="4" y="303"/>
                  </a:lnTo>
                  <a:lnTo>
                    <a:pt x="4" y="306"/>
                  </a:lnTo>
                  <a:lnTo>
                    <a:pt x="3" y="309"/>
                  </a:lnTo>
                  <a:lnTo>
                    <a:pt x="4" y="313"/>
                  </a:lnTo>
                  <a:lnTo>
                    <a:pt x="5" y="317"/>
                  </a:lnTo>
                  <a:lnTo>
                    <a:pt x="6" y="324"/>
                  </a:lnTo>
                  <a:lnTo>
                    <a:pt x="5" y="330"/>
                  </a:lnTo>
                  <a:lnTo>
                    <a:pt x="5" y="335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1" name="Freeform 34"/>
            <p:cNvSpPr>
              <a:spLocks noChangeAspect="1"/>
            </p:cNvSpPr>
            <p:nvPr/>
          </p:nvSpPr>
          <p:spPr bwMode="auto">
            <a:xfrm>
              <a:off x="3229" y="2539"/>
              <a:ext cx="52" cy="92"/>
            </a:xfrm>
            <a:custGeom>
              <a:avLst/>
              <a:gdLst>
                <a:gd name="T0" fmla="*/ 46 w 51"/>
                <a:gd name="T1" fmla="*/ 63 h 101"/>
                <a:gd name="T2" fmla="*/ 42 w 51"/>
                <a:gd name="T3" fmla="*/ 68 h 101"/>
                <a:gd name="T4" fmla="*/ 38 w 51"/>
                <a:gd name="T5" fmla="*/ 75 h 101"/>
                <a:gd name="T6" fmla="*/ 33 w 51"/>
                <a:gd name="T7" fmla="*/ 80 h 101"/>
                <a:gd name="T8" fmla="*/ 21 w 51"/>
                <a:gd name="T9" fmla="*/ 87 h 101"/>
                <a:gd name="T10" fmla="*/ 17 w 51"/>
                <a:gd name="T11" fmla="*/ 91 h 101"/>
                <a:gd name="T12" fmla="*/ 8 w 51"/>
                <a:gd name="T13" fmla="*/ 92 h 101"/>
                <a:gd name="T14" fmla="*/ 5 w 51"/>
                <a:gd name="T15" fmla="*/ 91 h 101"/>
                <a:gd name="T16" fmla="*/ 1 w 51"/>
                <a:gd name="T17" fmla="*/ 86 h 101"/>
                <a:gd name="T18" fmla="*/ 0 w 51"/>
                <a:gd name="T19" fmla="*/ 80 h 101"/>
                <a:gd name="T20" fmla="*/ 3 w 51"/>
                <a:gd name="T21" fmla="*/ 75 h 101"/>
                <a:gd name="T22" fmla="*/ 7 w 51"/>
                <a:gd name="T23" fmla="*/ 70 h 101"/>
                <a:gd name="T24" fmla="*/ 11 w 51"/>
                <a:gd name="T25" fmla="*/ 66 h 101"/>
                <a:gd name="T26" fmla="*/ 15 w 51"/>
                <a:gd name="T27" fmla="*/ 63 h 101"/>
                <a:gd name="T28" fmla="*/ 15 w 51"/>
                <a:gd name="T29" fmla="*/ 59 h 101"/>
                <a:gd name="T30" fmla="*/ 13 w 51"/>
                <a:gd name="T31" fmla="*/ 58 h 101"/>
                <a:gd name="T32" fmla="*/ 11 w 51"/>
                <a:gd name="T33" fmla="*/ 58 h 101"/>
                <a:gd name="T34" fmla="*/ 6 w 51"/>
                <a:gd name="T35" fmla="*/ 60 h 101"/>
                <a:gd name="T36" fmla="*/ 3 w 51"/>
                <a:gd name="T37" fmla="*/ 64 h 101"/>
                <a:gd name="T38" fmla="*/ 2 w 51"/>
                <a:gd name="T39" fmla="*/ 63 h 101"/>
                <a:gd name="T40" fmla="*/ 1 w 51"/>
                <a:gd name="T41" fmla="*/ 58 h 101"/>
                <a:gd name="T42" fmla="*/ 2 w 51"/>
                <a:gd name="T43" fmla="*/ 52 h 101"/>
                <a:gd name="T44" fmla="*/ 5 w 51"/>
                <a:gd name="T45" fmla="*/ 45 h 101"/>
                <a:gd name="T46" fmla="*/ 11 w 51"/>
                <a:gd name="T47" fmla="*/ 34 h 101"/>
                <a:gd name="T48" fmla="*/ 18 w 51"/>
                <a:gd name="T49" fmla="*/ 26 h 101"/>
                <a:gd name="T50" fmla="*/ 24 w 51"/>
                <a:gd name="T51" fmla="*/ 17 h 101"/>
                <a:gd name="T52" fmla="*/ 32 w 51"/>
                <a:gd name="T53" fmla="*/ 9 h 101"/>
                <a:gd name="T54" fmla="*/ 34 w 51"/>
                <a:gd name="T55" fmla="*/ 5 h 101"/>
                <a:gd name="T56" fmla="*/ 39 w 51"/>
                <a:gd name="T57" fmla="*/ 3 h 101"/>
                <a:gd name="T58" fmla="*/ 43 w 51"/>
                <a:gd name="T59" fmla="*/ 0 h 101"/>
                <a:gd name="T60" fmla="*/ 45 w 51"/>
                <a:gd name="T61" fmla="*/ 1 h 101"/>
                <a:gd name="T62" fmla="*/ 48 w 51"/>
                <a:gd name="T63" fmla="*/ 4 h 101"/>
                <a:gd name="T64" fmla="*/ 49 w 51"/>
                <a:gd name="T65" fmla="*/ 9 h 101"/>
                <a:gd name="T66" fmla="*/ 46 w 51"/>
                <a:gd name="T67" fmla="*/ 15 h 101"/>
                <a:gd name="T68" fmla="*/ 44 w 51"/>
                <a:gd name="T69" fmla="*/ 25 h 101"/>
                <a:gd name="T70" fmla="*/ 42 w 51"/>
                <a:gd name="T71" fmla="*/ 32 h 101"/>
                <a:gd name="T72" fmla="*/ 43 w 51"/>
                <a:gd name="T73" fmla="*/ 36 h 101"/>
                <a:gd name="T74" fmla="*/ 48 w 51"/>
                <a:gd name="T75" fmla="*/ 39 h 101"/>
                <a:gd name="T76" fmla="*/ 52 w 51"/>
                <a:gd name="T77" fmla="*/ 43 h 101"/>
                <a:gd name="T78" fmla="*/ 50 w 51"/>
                <a:gd name="T79" fmla="*/ 50 h 10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1" h="101">
                  <a:moveTo>
                    <a:pt x="48" y="65"/>
                  </a:moveTo>
                  <a:lnTo>
                    <a:pt x="45" y="69"/>
                  </a:lnTo>
                  <a:lnTo>
                    <a:pt x="43" y="72"/>
                  </a:lnTo>
                  <a:lnTo>
                    <a:pt x="41" y="75"/>
                  </a:lnTo>
                  <a:lnTo>
                    <a:pt x="39" y="78"/>
                  </a:lnTo>
                  <a:lnTo>
                    <a:pt x="37" y="82"/>
                  </a:lnTo>
                  <a:lnTo>
                    <a:pt x="35" y="85"/>
                  </a:lnTo>
                  <a:lnTo>
                    <a:pt x="32" y="88"/>
                  </a:lnTo>
                  <a:lnTo>
                    <a:pt x="26" y="93"/>
                  </a:lnTo>
                  <a:lnTo>
                    <a:pt x="21" y="96"/>
                  </a:lnTo>
                  <a:lnTo>
                    <a:pt x="19" y="97"/>
                  </a:lnTo>
                  <a:lnTo>
                    <a:pt x="17" y="100"/>
                  </a:lnTo>
                  <a:lnTo>
                    <a:pt x="12" y="100"/>
                  </a:lnTo>
                  <a:lnTo>
                    <a:pt x="8" y="101"/>
                  </a:lnTo>
                  <a:lnTo>
                    <a:pt x="6" y="101"/>
                  </a:lnTo>
                  <a:lnTo>
                    <a:pt x="5" y="100"/>
                  </a:lnTo>
                  <a:lnTo>
                    <a:pt x="2" y="97"/>
                  </a:lnTo>
                  <a:lnTo>
                    <a:pt x="1" y="94"/>
                  </a:lnTo>
                  <a:lnTo>
                    <a:pt x="0" y="91"/>
                  </a:lnTo>
                  <a:lnTo>
                    <a:pt x="0" y="88"/>
                  </a:lnTo>
                  <a:lnTo>
                    <a:pt x="2" y="85"/>
                  </a:lnTo>
                  <a:lnTo>
                    <a:pt x="3" y="82"/>
                  </a:lnTo>
                  <a:lnTo>
                    <a:pt x="5" y="77"/>
                  </a:lnTo>
                  <a:lnTo>
                    <a:pt x="7" y="77"/>
                  </a:lnTo>
                  <a:lnTo>
                    <a:pt x="8" y="75"/>
                  </a:lnTo>
                  <a:lnTo>
                    <a:pt x="11" y="72"/>
                  </a:lnTo>
                  <a:lnTo>
                    <a:pt x="12" y="71"/>
                  </a:lnTo>
                  <a:lnTo>
                    <a:pt x="15" y="69"/>
                  </a:lnTo>
                  <a:lnTo>
                    <a:pt x="15" y="66"/>
                  </a:lnTo>
                  <a:lnTo>
                    <a:pt x="15" y="65"/>
                  </a:lnTo>
                  <a:lnTo>
                    <a:pt x="14" y="64"/>
                  </a:lnTo>
                  <a:lnTo>
                    <a:pt x="13" y="64"/>
                  </a:lnTo>
                  <a:lnTo>
                    <a:pt x="12" y="64"/>
                  </a:lnTo>
                  <a:lnTo>
                    <a:pt x="11" y="64"/>
                  </a:lnTo>
                  <a:lnTo>
                    <a:pt x="8" y="65"/>
                  </a:lnTo>
                  <a:lnTo>
                    <a:pt x="6" y="66"/>
                  </a:lnTo>
                  <a:lnTo>
                    <a:pt x="5" y="69"/>
                  </a:lnTo>
                  <a:lnTo>
                    <a:pt x="3" y="70"/>
                  </a:lnTo>
                  <a:lnTo>
                    <a:pt x="2" y="70"/>
                  </a:lnTo>
                  <a:lnTo>
                    <a:pt x="2" y="69"/>
                  </a:lnTo>
                  <a:lnTo>
                    <a:pt x="1" y="66"/>
                  </a:lnTo>
                  <a:lnTo>
                    <a:pt x="1" y="64"/>
                  </a:lnTo>
                  <a:lnTo>
                    <a:pt x="1" y="60"/>
                  </a:lnTo>
                  <a:lnTo>
                    <a:pt x="2" y="57"/>
                  </a:lnTo>
                  <a:lnTo>
                    <a:pt x="2" y="53"/>
                  </a:lnTo>
                  <a:lnTo>
                    <a:pt x="5" y="49"/>
                  </a:lnTo>
                  <a:lnTo>
                    <a:pt x="8" y="43"/>
                  </a:lnTo>
                  <a:lnTo>
                    <a:pt x="11" y="37"/>
                  </a:lnTo>
                  <a:lnTo>
                    <a:pt x="14" y="31"/>
                  </a:lnTo>
                  <a:lnTo>
                    <a:pt x="18" y="28"/>
                  </a:lnTo>
                  <a:lnTo>
                    <a:pt x="20" y="24"/>
                  </a:lnTo>
                  <a:lnTo>
                    <a:pt x="24" y="19"/>
                  </a:lnTo>
                  <a:lnTo>
                    <a:pt x="26" y="15"/>
                  </a:lnTo>
                  <a:lnTo>
                    <a:pt x="31" y="10"/>
                  </a:lnTo>
                  <a:lnTo>
                    <a:pt x="32" y="7"/>
                  </a:lnTo>
                  <a:lnTo>
                    <a:pt x="33" y="5"/>
                  </a:lnTo>
                  <a:lnTo>
                    <a:pt x="36" y="4"/>
                  </a:lnTo>
                  <a:lnTo>
                    <a:pt x="38" y="3"/>
                  </a:lnTo>
                  <a:lnTo>
                    <a:pt x="39" y="1"/>
                  </a:lnTo>
                  <a:lnTo>
                    <a:pt x="42" y="0"/>
                  </a:lnTo>
                  <a:lnTo>
                    <a:pt x="43" y="0"/>
                  </a:lnTo>
                  <a:lnTo>
                    <a:pt x="44" y="1"/>
                  </a:lnTo>
                  <a:lnTo>
                    <a:pt x="45" y="1"/>
                  </a:lnTo>
                  <a:lnTo>
                    <a:pt x="47" y="4"/>
                  </a:lnTo>
                  <a:lnTo>
                    <a:pt x="48" y="7"/>
                  </a:lnTo>
                  <a:lnTo>
                    <a:pt x="48" y="10"/>
                  </a:lnTo>
                  <a:lnTo>
                    <a:pt x="47" y="12"/>
                  </a:lnTo>
                  <a:lnTo>
                    <a:pt x="45" y="17"/>
                  </a:lnTo>
                  <a:lnTo>
                    <a:pt x="44" y="23"/>
                  </a:lnTo>
                  <a:lnTo>
                    <a:pt x="43" y="27"/>
                  </a:lnTo>
                  <a:lnTo>
                    <a:pt x="41" y="34"/>
                  </a:lnTo>
                  <a:lnTo>
                    <a:pt x="41" y="35"/>
                  </a:lnTo>
                  <a:lnTo>
                    <a:pt x="42" y="37"/>
                  </a:lnTo>
                  <a:lnTo>
                    <a:pt x="42" y="39"/>
                  </a:lnTo>
                  <a:lnTo>
                    <a:pt x="44" y="41"/>
                  </a:lnTo>
                  <a:lnTo>
                    <a:pt x="47" y="43"/>
                  </a:lnTo>
                  <a:lnTo>
                    <a:pt x="49" y="45"/>
                  </a:lnTo>
                  <a:lnTo>
                    <a:pt x="51" y="47"/>
                  </a:lnTo>
                  <a:lnTo>
                    <a:pt x="51" y="52"/>
                  </a:lnTo>
                  <a:lnTo>
                    <a:pt x="49" y="55"/>
                  </a:lnTo>
                  <a:lnTo>
                    <a:pt x="48" y="65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2" name="Freeform 35"/>
            <p:cNvSpPr>
              <a:spLocks noChangeAspect="1"/>
            </p:cNvSpPr>
            <p:nvPr/>
          </p:nvSpPr>
          <p:spPr bwMode="auto">
            <a:xfrm>
              <a:off x="3004" y="2763"/>
              <a:ext cx="145" cy="125"/>
            </a:xfrm>
            <a:custGeom>
              <a:avLst/>
              <a:gdLst>
                <a:gd name="T0" fmla="*/ 3 w 144"/>
                <a:gd name="T1" fmla="*/ 122 h 132"/>
                <a:gd name="T2" fmla="*/ 0 w 144"/>
                <a:gd name="T3" fmla="*/ 115 h 132"/>
                <a:gd name="T4" fmla="*/ 3 w 144"/>
                <a:gd name="T5" fmla="*/ 98 h 132"/>
                <a:gd name="T6" fmla="*/ 6 w 144"/>
                <a:gd name="T7" fmla="*/ 86 h 132"/>
                <a:gd name="T8" fmla="*/ 10 w 144"/>
                <a:gd name="T9" fmla="*/ 78 h 132"/>
                <a:gd name="T10" fmla="*/ 10 w 144"/>
                <a:gd name="T11" fmla="*/ 69 h 132"/>
                <a:gd name="T12" fmla="*/ 15 w 144"/>
                <a:gd name="T13" fmla="*/ 57 h 132"/>
                <a:gd name="T14" fmla="*/ 12 w 144"/>
                <a:gd name="T15" fmla="*/ 44 h 132"/>
                <a:gd name="T16" fmla="*/ 18 w 144"/>
                <a:gd name="T17" fmla="*/ 36 h 132"/>
                <a:gd name="T18" fmla="*/ 21 w 144"/>
                <a:gd name="T19" fmla="*/ 28 h 132"/>
                <a:gd name="T20" fmla="*/ 27 w 144"/>
                <a:gd name="T21" fmla="*/ 13 h 132"/>
                <a:gd name="T22" fmla="*/ 33 w 144"/>
                <a:gd name="T23" fmla="*/ 7 h 132"/>
                <a:gd name="T24" fmla="*/ 41 w 144"/>
                <a:gd name="T25" fmla="*/ 3 h 132"/>
                <a:gd name="T26" fmla="*/ 48 w 144"/>
                <a:gd name="T27" fmla="*/ 4 h 132"/>
                <a:gd name="T28" fmla="*/ 49 w 144"/>
                <a:gd name="T29" fmla="*/ 13 h 132"/>
                <a:gd name="T30" fmla="*/ 48 w 144"/>
                <a:gd name="T31" fmla="*/ 21 h 132"/>
                <a:gd name="T32" fmla="*/ 74 w 144"/>
                <a:gd name="T33" fmla="*/ 31 h 132"/>
                <a:gd name="T34" fmla="*/ 96 w 144"/>
                <a:gd name="T35" fmla="*/ 30 h 132"/>
                <a:gd name="T36" fmla="*/ 102 w 144"/>
                <a:gd name="T37" fmla="*/ 9 h 132"/>
                <a:gd name="T38" fmla="*/ 121 w 144"/>
                <a:gd name="T39" fmla="*/ 3 h 132"/>
                <a:gd name="T40" fmla="*/ 139 w 144"/>
                <a:gd name="T41" fmla="*/ 4 h 132"/>
                <a:gd name="T42" fmla="*/ 143 w 144"/>
                <a:gd name="T43" fmla="*/ 9 h 132"/>
                <a:gd name="T44" fmla="*/ 143 w 144"/>
                <a:gd name="T45" fmla="*/ 12 h 132"/>
                <a:gd name="T46" fmla="*/ 143 w 144"/>
                <a:gd name="T47" fmla="*/ 19 h 132"/>
                <a:gd name="T48" fmla="*/ 145 w 144"/>
                <a:gd name="T49" fmla="*/ 29 h 132"/>
                <a:gd name="T50" fmla="*/ 144 w 144"/>
                <a:gd name="T51" fmla="*/ 40 h 132"/>
                <a:gd name="T52" fmla="*/ 144 w 144"/>
                <a:gd name="T53" fmla="*/ 47 h 132"/>
                <a:gd name="T54" fmla="*/ 142 w 144"/>
                <a:gd name="T55" fmla="*/ 58 h 132"/>
                <a:gd name="T56" fmla="*/ 139 w 144"/>
                <a:gd name="T57" fmla="*/ 71 h 132"/>
                <a:gd name="T58" fmla="*/ 134 w 144"/>
                <a:gd name="T59" fmla="*/ 76 h 132"/>
                <a:gd name="T60" fmla="*/ 134 w 144"/>
                <a:gd name="T61" fmla="*/ 85 h 132"/>
                <a:gd name="T62" fmla="*/ 127 w 144"/>
                <a:gd name="T63" fmla="*/ 94 h 132"/>
                <a:gd name="T64" fmla="*/ 125 w 144"/>
                <a:gd name="T65" fmla="*/ 100 h 132"/>
                <a:gd name="T66" fmla="*/ 118 w 144"/>
                <a:gd name="T67" fmla="*/ 108 h 132"/>
                <a:gd name="T68" fmla="*/ 114 w 144"/>
                <a:gd name="T69" fmla="*/ 108 h 132"/>
                <a:gd name="T70" fmla="*/ 110 w 144"/>
                <a:gd name="T71" fmla="*/ 102 h 132"/>
                <a:gd name="T72" fmla="*/ 106 w 144"/>
                <a:gd name="T73" fmla="*/ 99 h 132"/>
                <a:gd name="T74" fmla="*/ 100 w 144"/>
                <a:gd name="T75" fmla="*/ 100 h 132"/>
                <a:gd name="T76" fmla="*/ 94 w 144"/>
                <a:gd name="T77" fmla="*/ 95 h 132"/>
                <a:gd name="T78" fmla="*/ 85 w 144"/>
                <a:gd name="T79" fmla="*/ 98 h 132"/>
                <a:gd name="T80" fmla="*/ 80 w 144"/>
                <a:gd name="T81" fmla="*/ 92 h 132"/>
                <a:gd name="T82" fmla="*/ 73 w 144"/>
                <a:gd name="T83" fmla="*/ 93 h 132"/>
                <a:gd name="T84" fmla="*/ 63 w 144"/>
                <a:gd name="T85" fmla="*/ 89 h 132"/>
                <a:gd name="T86" fmla="*/ 57 w 144"/>
                <a:gd name="T87" fmla="*/ 97 h 132"/>
                <a:gd name="T88" fmla="*/ 49 w 144"/>
                <a:gd name="T89" fmla="*/ 100 h 132"/>
                <a:gd name="T90" fmla="*/ 45 w 144"/>
                <a:gd name="T91" fmla="*/ 111 h 132"/>
                <a:gd name="T92" fmla="*/ 40 w 144"/>
                <a:gd name="T93" fmla="*/ 119 h 132"/>
                <a:gd name="T94" fmla="*/ 35 w 144"/>
                <a:gd name="T95" fmla="*/ 120 h 132"/>
                <a:gd name="T96" fmla="*/ 33 w 144"/>
                <a:gd name="T97" fmla="*/ 114 h 132"/>
                <a:gd name="T98" fmla="*/ 22 w 144"/>
                <a:gd name="T99" fmla="*/ 108 h 132"/>
                <a:gd name="T100" fmla="*/ 16 w 144"/>
                <a:gd name="T101" fmla="*/ 114 h 132"/>
                <a:gd name="T102" fmla="*/ 9 w 144"/>
                <a:gd name="T103" fmla="*/ 116 h 132"/>
                <a:gd name="T104" fmla="*/ 4 w 144"/>
                <a:gd name="T105" fmla="*/ 125 h 1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44" h="132">
                  <a:moveTo>
                    <a:pt x="4" y="132"/>
                  </a:moveTo>
                  <a:lnTo>
                    <a:pt x="3" y="129"/>
                  </a:lnTo>
                  <a:lnTo>
                    <a:pt x="1" y="127"/>
                  </a:lnTo>
                  <a:lnTo>
                    <a:pt x="0" y="121"/>
                  </a:lnTo>
                  <a:lnTo>
                    <a:pt x="1" y="112"/>
                  </a:lnTo>
                  <a:lnTo>
                    <a:pt x="3" y="104"/>
                  </a:lnTo>
                  <a:lnTo>
                    <a:pt x="4" y="97"/>
                  </a:lnTo>
                  <a:lnTo>
                    <a:pt x="6" y="91"/>
                  </a:lnTo>
                  <a:lnTo>
                    <a:pt x="9" y="84"/>
                  </a:lnTo>
                  <a:lnTo>
                    <a:pt x="10" y="82"/>
                  </a:lnTo>
                  <a:lnTo>
                    <a:pt x="10" y="75"/>
                  </a:lnTo>
                  <a:lnTo>
                    <a:pt x="10" y="73"/>
                  </a:lnTo>
                  <a:lnTo>
                    <a:pt x="10" y="70"/>
                  </a:lnTo>
                  <a:lnTo>
                    <a:pt x="15" y="60"/>
                  </a:lnTo>
                  <a:lnTo>
                    <a:pt x="15" y="56"/>
                  </a:lnTo>
                  <a:lnTo>
                    <a:pt x="12" y="46"/>
                  </a:lnTo>
                  <a:lnTo>
                    <a:pt x="13" y="44"/>
                  </a:lnTo>
                  <a:lnTo>
                    <a:pt x="18" y="38"/>
                  </a:lnTo>
                  <a:lnTo>
                    <a:pt x="18" y="36"/>
                  </a:lnTo>
                  <a:lnTo>
                    <a:pt x="21" y="30"/>
                  </a:lnTo>
                  <a:lnTo>
                    <a:pt x="23" y="21"/>
                  </a:lnTo>
                  <a:lnTo>
                    <a:pt x="27" y="14"/>
                  </a:lnTo>
                  <a:lnTo>
                    <a:pt x="30" y="9"/>
                  </a:lnTo>
                  <a:lnTo>
                    <a:pt x="33" y="7"/>
                  </a:lnTo>
                  <a:lnTo>
                    <a:pt x="36" y="6"/>
                  </a:lnTo>
                  <a:lnTo>
                    <a:pt x="41" y="3"/>
                  </a:lnTo>
                  <a:lnTo>
                    <a:pt x="43" y="3"/>
                  </a:lnTo>
                  <a:lnTo>
                    <a:pt x="48" y="4"/>
                  </a:lnTo>
                  <a:lnTo>
                    <a:pt x="51" y="4"/>
                  </a:lnTo>
                  <a:lnTo>
                    <a:pt x="49" y="14"/>
                  </a:lnTo>
                  <a:lnTo>
                    <a:pt x="46" y="18"/>
                  </a:lnTo>
                  <a:lnTo>
                    <a:pt x="48" y="22"/>
                  </a:lnTo>
                  <a:lnTo>
                    <a:pt x="57" y="28"/>
                  </a:lnTo>
                  <a:lnTo>
                    <a:pt x="73" y="33"/>
                  </a:lnTo>
                  <a:lnTo>
                    <a:pt x="88" y="36"/>
                  </a:lnTo>
                  <a:lnTo>
                    <a:pt x="95" y="32"/>
                  </a:lnTo>
                  <a:lnTo>
                    <a:pt x="102" y="21"/>
                  </a:lnTo>
                  <a:lnTo>
                    <a:pt x="101" y="10"/>
                  </a:lnTo>
                  <a:lnTo>
                    <a:pt x="103" y="8"/>
                  </a:lnTo>
                  <a:lnTo>
                    <a:pt x="120" y="3"/>
                  </a:lnTo>
                  <a:lnTo>
                    <a:pt x="138" y="0"/>
                  </a:lnTo>
                  <a:lnTo>
                    <a:pt x="138" y="4"/>
                  </a:lnTo>
                  <a:lnTo>
                    <a:pt x="139" y="7"/>
                  </a:lnTo>
                  <a:lnTo>
                    <a:pt x="142" y="9"/>
                  </a:lnTo>
                  <a:lnTo>
                    <a:pt x="142" y="10"/>
                  </a:lnTo>
                  <a:lnTo>
                    <a:pt x="142" y="13"/>
                  </a:lnTo>
                  <a:lnTo>
                    <a:pt x="141" y="16"/>
                  </a:lnTo>
                  <a:lnTo>
                    <a:pt x="142" y="20"/>
                  </a:lnTo>
                  <a:lnTo>
                    <a:pt x="143" y="24"/>
                  </a:lnTo>
                  <a:lnTo>
                    <a:pt x="144" y="31"/>
                  </a:lnTo>
                  <a:lnTo>
                    <a:pt x="143" y="37"/>
                  </a:lnTo>
                  <a:lnTo>
                    <a:pt x="143" y="42"/>
                  </a:lnTo>
                  <a:lnTo>
                    <a:pt x="143" y="43"/>
                  </a:lnTo>
                  <a:lnTo>
                    <a:pt x="143" y="50"/>
                  </a:lnTo>
                  <a:lnTo>
                    <a:pt x="141" y="58"/>
                  </a:lnTo>
                  <a:lnTo>
                    <a:pt x="141" y="61"/>
                  </a:lnTo>
                  <a:lnTo>
                    <a:pt x="142" y="69"/>
                  </a:lnTo>
                  <a:lnTo>
                    <a:pt x="138" y="75"/>
                  </a:lnTo>
                  <a:lnTo>
                    <a:pt x="135" y="78"/>
                  </a:lnTo>
                  <a:lnTo>
                    <a:pt x="133" y="80"/>
                  </a:lnTo>
                  <a:lnTo>
                    <a:pt x="131" y="85"/>
                  </a:lnTo>
                  <a:lnTo>
                    <a:pt x="133" y="90"/>
                  </a:lnTo>
                  <a:lnTo>
                    <a:pt x="129" y="94"/>
                  </a:lnTo>
                  <a:lnTo>
                    <a:pt x="126" y="99"/>
                  </a:lnTo>
                  <a:lnTo>
                    <a:pt x="124" y="104"/>
                  </a:lnTo>
                  <a:lnTo>
                    <a:pt x="124" y="106"/>
                  </a:lnTo>
                  <a:lnTo>
                    <a:pt x="120" y="112"/>
                  </a:lnTo>
                  <a:lnTo>
                    <a:pt x="117" y="114"/>
                  </a:lnTo>
                  <a:lnTo>
                    <a:pt x="115" y="115"/>
                  </a:lnTo>
                  <a:lnTo>
                    <a:pt x="113" y="114"/>
                  </a:lnTo>
                  <a:lnTo>
                    <a:pt x="113" y="112"/>
                  </a:lnTo>
                  <a:lnTo>
                    <a:pt x="109" y="108"/>
                  </a:lnTo>
                  <a:lnTo>
                    <a:pt x="107" y="106"/>
                  </a:lnTo>
                  <a:lnTo>
                    <a:pt x="105" y="105"/>
                  </a:lnTo>
                  <a:lnTo>
                    <a:pt x="100" y="108"/>
                  </a:lnTo>
                  <a:lnTo>
                    <a:pt x="99" y="106"/>
                  </a:lnTo>
                  <a:lnTo>
                    <a:pt x="95" y="102"/>
                  </a:lnTo>
                  <a:lnTo>
                    <a:pt x="93" y="100"/>
                  </a:lnTo>
                  <a:lnTo>
                    <a:pt x="89" y="100"/>
                  </a:lnTo>
                  <a:lnTo>
                    <a:pt x="84" y="103"/>
                  </a:lnTo>
                  <a:lnTo>
                    <a:pt x="81" y="102"/>
                  </a:lnTo>
                  <a:lnTo>
                    <a:pt x="79" y="97"/>
                  </a:lnTo>
                  <a:lnTo>
                    <a:pt x="76" y="97"/>
                  </a:lnTo>
                  <a:lnTo>
                    <a:pt x="72" y="98"/>
                  </a:lnTo>
                  <a:lnTo>
                    <a:pt x="67" y="96"/>
                  </a:lnTo>
                  <a:lnTo>
                    <a:pt x="63" y="94"/>
                  </a:lnTo>
                  <a:lnTo>
                    <a:pt x="59" y="98"/>
                  </a:lnTo>
                  <a:lnTo>
                    <a:pt x="57" y="102"/>
                  </a:lnTo>
                  <a:lnTo>
                    <a:pt x="52" y="104"/>
                  </a:lnTo>
                  <a:lnTo>
                    <a:pt x="49" y="106"/>
                  </a:lnTo>
                  <a:lnTo>
                    <a:pt x="47" y="111"/>
                  </a:lnTo>
                  <a:lnTo>
                    <a:pt x="45" y="117"/>
                  </a:lnTo>
                  <a:lnTo>
                    <a:pt x="43" y="122"/>
                  </a:lnTo>
                  <a:lnTo>
                    <a:pt x="40" y="126"/>
                  </a:lnTo>
                  <a:lnTo>
                    <a:pt x="36" y="126"/>
                  </a:lnTo>
                  <a:lnTo>
                    <a:pt x="35" y="127"/>
                  </a:lnTo>
                  <a:lnTo>
                    <a:pt x="33" y="126"/>
                  </a:lnTo>
                  <a:lnTo>
                    <a:pt x="33" y="120"/>
                  </a:lnTo>
                  <a:lnTo>
                    <a:pt x="25" y="115"/>
                  </a:lnTo>
                  <a:lnTo>
                    <a:pt x="22" y="114"/>
                  </a:lnTo>
                  <a:lnTo>
                    <a:pt x="21" y="115"/>
                  </a:lnTo>
                  <a:lnTo>
                    <a:pt x="16" y="120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4"/>
                  </a:lnTo>
                  <a:lnTo>
                    <a:pt x="4" y="132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3" name="Freeform 36"/>
            <p:cNvSpPr>
              <a:spLocks noChangeAspect="1"/>
            </p:cNvSpPr>
            <p:nvPr/>
          </p:nvSpPr>
          <p:spPr bwMode="auto">
            <a:xfrm>
              <a:off x="2807" y="2870"/>
              <a:ext cx="188" cy="168"/>
            </a:xfrm>
            <a:custGeom>
              <a:avLst/>
              <a:gdLst>
                <a:gd name="T0" fmla="*/ 39 w 190"/>
                <a:gd name="T1" fmla="*/ 165 h 181"/>
                <a:gd name="T2" fmla="*/ 30 w 190"/>
                <a:gd name="T3" fmla="*/ 167 h 181"/>
                <a:gd name="T4" fmla="*/ 21 w 190"/>
                <a:gd name="T5" fmla="*/ 165 h 181"/>
                <a:gd name="T6" fmla="*/ 10 w 190"/>
                <a:gd name="T7" fmla="*/ 160 h 181"/>
                <a:gd name="T8" fmla="*/ 3 w 190"/>
                <a:gd name="T9" fmla="*/ 147 h 181"/>
                <a:gd name="T10" fmla="*/ 0 w 190"/>
                <a:gd name="T11" fmla="*/ 132 h 181"/>
                <a:gd name="T12" fmla="*/ 2 w 190"/>
                <a:gd name="T13" fmla="*/ 123 h 181"/>
                <a:gd name="T14" fmla="*/ 11 w 190"/>
                <a:gd name="T15" fmla="*/ 132 h 181"/>
                <a:gd name="T16" fmla="*/ 23 w 190"/>
                <a:gd name="T17" fmla="*/ 126 h 181"/>
                <a:gd name="T18" fmla="*/ 24 w 190"/>
                <a:gd name="T19" fmla="*/ 134 h 181"/>
                <a:gd name="T20" fmla="*/ 33 w 190"/>
                <a:gd name="T21" fmla="*/ 129 h 181"/>
                <a:gd name="T22" fmla="*/ 32 w 190"/>
                <a:gd name="T23" fmla="*/ 123 h 181"/>
                <a:gd name="T24" fmla="*/ 47 w 190"/>
                <a:gd name="T25" fmla="*/ 123 h 181"/>
                <a:gd name="T26" fmla="*/ 52 w 190"/>
                <a:gd name="T27" fmla="*/ 112 h 181"/>
                <a:gd name="T28" fmla="*/ 71 w 190"/>
                <a:gd name="T29" fmla="*/ 106 h 181"/>
                <a:gd name="T30" fmla="*/ 77 w 190"/>
                <a:gd name="T31" fmla="*/ 91 h 181"/>
                <a:gd name="T32" fmla="*/ 83 w 190"/>
                <a:gd name="T33" fmla="*/ 97 h 181"/>
                <a:gd name="T34" fmla="*/ 89 w 190"/>
                <a:gd name="T35" fmla="*/ 106 h 181"/>
                <a:gd name="T36" fmla="*/ 86 w 190"/>
                <a:gd name="T37" fmla="*/ 82 h 181"/>
                <a:gd name="T38" fmla="*/ 73 w 190"/>
                <a:gd name="T39" fmla="*/ 56 h 181"/>
                <a:gd name="T40" fmla="*/ 98 w 190"/>
                <a:gd name="T41" fmla="*/ 23 h 181"/>
                <a:gd name="T42" fmla="*/ 123 w 190"/>
                <a:gd name="T43" fmla="*/ 0 h 181"/>
                <a:gd name="T44" fmla="*/ 128 w 190"/>
                <a:gd name="T45" fmla="*/ 12 h 181"/>
                <a:gd name="T46" fmla="*/ 131 w 190"/>
                <a:gd name="T47" fmla="*/ 19 h 181"/>
                <a:gd name="T48" fmla="*/ 140 w 190"/>
                <a:gd name="T49" fmla="*/ 23 h 181"/>
                <a:gd name="T50" fmla="*/ 145 w 190"/>
                <a:gd name="T51" fmla="*/ 28 h 181"/>
                <a:gd name="T52" fmla="*/ 153 w 190"/>
                <a:gd name="T53" fmla="*/ 29 h 181"/>
                <a:gd name="T54" fmla="*/ 163 w 190"/>
                <a:gd name="T55" fmla="*/ 33 h 181"/>
                <a:gd name="T56" fmla="*/ 169 w 190"/>
                <a:gd name="T57" fmla="*/ 41 h 181"/>
                <a:gd name="T58" fmla="*/ 175 w 190"/>
                <a:gd name="T59" fmla="*/ 41 h 181"/>
                <a:gd name="T60" fmla="*/ 182 w 190"/>
                <a:gd name="T61" fmla="*/ 42 h 181"/>
                <a:gd name="T62" fmla="*/ 184 w 190"/>
                <a:gd name="T63" fmla="*/ 45 h 181"/>
                <a:gd name="T64" fmla="*/ 180 w 190"/>
                <a:gd name="T65" fmla="*/ 48 h 181"/>
                <a:gd name="T66" fmla="*/ 176 w 190"/>
                <a:gd name="T67" fmla="*/ 52 h 181"/>
                <a:gd name="T68" fmla="*/ 177 w 190"/>
                <a:gd name="T69" fmla="*/ 68 h 181"/>
                <a:gd name="T70" fmla="*/ 181 w 190"/>
                <a:gd name="T71" fmla="*/ 70 h 181"/>
                <a:gd name="T72" fmla="*/ 186 w 190"/>
                <a:gd name="T73" fmla="*/ 73 h 181"/>
                <a:gd name="T74" fmla="*/ 188 w 190"/>
                <a:gd name="T75" fmla="*/ 84 h 181"/>
                <a:gd name="T76" fmla="*/ 183 w 190"/>
                <a:gd name="T77" fmla="*/ 92 h 181"/>
                <a:gd name="T78" fmla="*/ 172 w 190"/>
                <a:gd name="T79" fmla="*/ 93 h 181"/>
                <a:gd name="T80" fmla="*/ 168 w 190"/>
                <a:gd name="T81" fmla="*/ 95 h 181"/>
                <a:gd name="T82" fmla="*/ 163 w 190"/>
                <a:gd name="T83" fmla="*/ 91 h 181"/>
                <a:gd name="T84" fmla="*/ 150 w 190"/>
                <a:gd name="T85" fmla="*/ 96 h 181"/>
                <a:gd name="T86" fmla="*/ 141 w 190"/>
                <a:gd name="T87" fmla="*/ 96 h 181"/>
                <a:gd name="T88" fmla="*/ 130 w 190"/>
                <a:gd name="T89" fmla="*/ 92 h 181"/>
                <a:gd name="T90" fmla="*/ 124 w 190"/>
                <a:gd name="T91" fmla="*/ 100 h 181"/>
                <a:gd name="T92" fmla="*/ 121 w 190"/>
                <a:gd name="T93" fmla="*/ 118 h 181"/>
                <a:gd name="T94" fmla="*/ 111 w 190"/>
                <a:gd name="T95" fmla="*/ 112 h 181"/>
                <a:gd name="T96" fmla="*/ 104 w 190"/>
                <a:gd name="T97" fmla="*/ 110 h 181"/>
                <a:gd name="T98" fmla="*/ 105 w 190"/>
                <a:gd name="T99" fmla="*/ 123 h 181"/>
                <a:gd name="T100" fmla="*/ 104 w 190"/>
                <a:gd name="T101" fmla="*/ 132 h 181"/>
                <a:gd name="T102" fmla="*/ 97 w 190"/>
                <a:gd name="T103" fmla="*/ 132 h 181"/>
                <a:gd name="T104" fmla="*/ 92 w 190"/>
                <a:gd name="T105" fmla="*/ 139 h 181"/>
                <a:gd name="T106" fmla="*/ 83 w 190"/>
                <a:gd name="T107" fmla="*/ 141 h 181"/>
                <a:gd name="T108" fmla="*/ 80 w 190"/>
                <a:gd name="T109" fmla="*/ 143 h 181"/>
                <a:gd name="T110" fmla="*/ 75 w 190"/>
                <a:gd name="T111" fmla="*/ 141 h 181"/>
                <a:gd name="T112" fmla="*/ 70 w 190"/>
                <a:gd name="T113" fmla="*/ 148 h 181"/>
                <a:gd name="T114" fmla="*/ 67 w 190"/>
                <a:gd name="T115" fmla="*/ 157 h 181"/>
                <a:gd name="T116" fmla="*/ 59 w 190"/>
                <a:gd name="T117" fmla="*/ 159 h 181"/>
                <a:gd name="T118" fmla="*/ 47 w 190"/>
                <a:gd name="T119" fmla="*/ 159 h 181"/>
                <a:gd name="T120" fmla="*/ 44 w 190"/>
                <a:gd name="T121" fmla="*/ 162 h 18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90" h="181">
                  <a:moveTo>
                    <a:pt x="42" y="176"/>
                  </a:moveTo>
                  <a:lnTo>
                    <a:pt x="39" y="178"/>
                  </a:lnTo>
                  <a:lnTo>
                    <a:pt x="34" y="181"/>
                  </a:lnTo>
                  <a:lnTo>
                    <a:pt x="30" y="180"/>
                  </a:lnTo>
                  <a:lnTo>
                    <a:pt x="26" y="177"/>
                  </a:lnTo>
                  <a:lnTo>
                    <a:pt x="21" y="178"/>
                  </a:lnTo>
                  <a:lnTo>
                    <a:pt x="15" y="176"/>
                  </a:lnTo>
                  <a:lnTo>
                    <a:pt x="10" y="172"/>
                  </a:lnTo>
                  <a:lnTo>
                    <a:pt x="8" y="168"/>
                  </a:lnTo>
                  <a:lnTo>
                    <a:pt x="3" y="158"/>
                  </a:lnTo>
                  <a:lnTo>
                    <a:pt x="2" y="151"/>
                  </a:lnTo>
                  <a:lnTo>
                    <a:pt x="0" y="142"/>
                  </a:lnTo>
                  <a:lnTo>
                    <a:pt x="0" y="133"/>
                  </a:lnTo>
                  <a:lnTo>
                    <a:pt x="2" y="133"/>
                  </a:lnTo>
                  <a:lnTo>
                    <a:pt x="4" y="141"/>
                  </a:lnTo>
                  <a:lnTo>
                    <a:pt x="11" y="142"/>
                  </a:lnTo>
                  <a:lnTo>
                    <a:pt x="18" y="136"/>
                  </a:lnTo>
                  <a:lnTo>
                    <a:pt x="23" y="136"/>
                  </a:lnTo>
                  <a:lnTo>
                    <a:pt x="21" y="142"/>
                  </a:lnTo>
                  <a:lnTo>
                    <a:pt x="24" y="144"/>
                  </a:lnTo>
                  <a:lnTo>
                    <a:pt x="34" y="141"/>
                  </a:lnTo>
                  <a:lnTo>
                    <a:pt x="33" y="139"/>
                  </a:lnTo>
                  <a:lnTo>
                    <a:pt x="30" y="135"/>
                  </a:lnTo>
                  <a:lnTo>
                    <a:pt x="32" y="133"/>
                  </a:lnTo>
                  <a:lnTo>
                    <a:pt x="40" y="130"/>
                  </a:lnTo>
                  <a:lnTo>
                    <a:pt x="47" y="133"/>
                  </a:lnTo>
                  <a:lnTo>
                    <a:pt x="51" y="129"/>
                  </a:lnTo>
                  <a:lnTo>
                    <a:pt x="53" y="121"/>
                  </a:lnTo>
                  <a:lnTo>
                    <a:pt x="69" y="117"/>
                  </a:lnTo>
                  <a:lnTo>
                    <a:pt x="72" y="114"/>
                  </a:lnTo>
                  <a:lnTo>
                    <a:pt x="72" y="108"/>
                  </a:lnTo>
                  <a:lnTo>
                    <a:pt x="78" y="98"/>
                  </a:lnTo>
                  <a:lnTo>
                    <a:pt x="82" y="99"/>
                  </a:lnTo>
                  <a:lnTo>
                    <a:pt x="84" y="104"/>
                  </a:lnTo>
                  <a:lnTo>
                    <a:pt x="87" y="116"/>
                  </a:lnTo>
                  <a:lnTo>
                    <a:pt x="90" y="114"/>
                  </a:lnTo>
                  <a:lnTo>
                    <a:pt x="94" y="103"/>
                  </a:lnTo>
                  <a:lnTo>
                    <a:pt x="87" y="88"/>
                  </a:lnTo>
                  <a:lnTo>
                    <a:pt x="80" y="78"/>
                  </a:lnTo>
                  <a:lnTo>
                    <a:pt x="74" y="60"/>
                  </a:lnTo>
                  <a:lnTo>
                    <a:pt x="88" y="34"/>
                  </a:lnTo>
                  <a:lnTo>
                    <a:pt x="99" y="25"/>
                  </a:lnTo>
                  <a:lnTo>
                    <a:pt x="112" y="8"/>
                  </a:lnTo>
                  <a:lnTo>
                    <a:pt x="124" y="0"/>
                  </a:lnTo>
                  <a:lnTo>
                    <a:pt x="126" y="7"/>
                  </a:lnTo>
                  <a:lnTo>
                    <a:pt x="129" y="13"/>
                  </a:lnTo>
                  <a:lnTo>
                    <a:pt x="131" y="16"/>
                  </a:lnTo>
                  <a:lnTo>
                    <a:pt x="132" y="20"/>
                  </a:lnTo>
                  <a:lnTo>
                    <a:pt x="136" y="22"/>
                  </a:lnTo>
                  <a:lnTo>
                    <a:pt x="141" y="25"/>
                  </a:lnTo>
                  <a:lnTo>
                    <a:pt x="142" y="31"/>
                  </a:lnTo>
                  <a:lnTo>
                    <a:pt x="147" y="30"/>
                  </a:lnTo>
                  <a:lnTo>
                    <a:pt x="150" y="30"/>
                  </a:lnTo>
                  <a:lnTo>
                    <a:pt x="155" y="31"/>
                  </a:lnTo>
                  <a:lnTo>
                    <a:pt x="161" y="33"/>
                  </a:lnTo>
                  <a:lnTo>
                    <a:pt x="165" y="36"/>
                  </a:lnTo>
                  <a:lnTo>
                    <a:pt x="167" y="40"/>
                  </a:lnTo>
                  <a:lnTo>
                    <a:pt x="171" y="44"/>
                  </a:lnTo>
                  <a:lnTo>
                    <a:pt x="173" y="45"/>
                  </a:lnTo>
                  <a:lnTo>
                    <a:pt x="177" y="44"/>
                  </a:lnTo>
                  <a:lnTo>
                    <a:pt x="180" y="44"/>
                  </a:lnTo>
                  <a:lnTo>
                    <a:pt x="184" y="45"/>
                  </a:lnTo>
                  <a:lnTo>
                    <a:pt x="186" y="46"/>
                  </a:lnTo>
                  <a:lnTo>
                    <a:pt x="186" y="49"/>
                  </a:lnTo>
                  <a:lnTo>
                    <a:pt x="185" y="50"/>
                  </a:lnTo>
                  <a:lnTo>
                    <a:pt x="182" y="52"/>
                  </a:lnTo>
                  <a:lnTo>
                    <a:pt x="179" y="54"/>
                  </a:lnTo>
                  <a:lnTo>
                    <a:pt x="178" y="56"/>
                  </a:lnTo>
                  <a:lnTo>
                    <a:pt x="178" y="72"/>
                  </a:lnTo>
                  <a:lnTo>
                    <a:pt x="179" y="73"/>
                  </a:lnTo>
                  <a:lnTo>
                    <a:pt x="182" y="74"/>
                  </a:lnTo>
                  <a:lnTo>
                    <a:pt x="183" y="75"/>
                  </a:lnTo>
                  <a:lnTo>
                    <a:pt x="186" y="76"/>
                  </a:lnTo>
                  <a:lnTo>
                    <a:pt x="188" y="79"/>
                  </a:lnTo>
                  <a:lnTo>
                    <a:pt x="189" y="85"/>
                  </a:lnTo>
                  <a:lnTo>
                    <a:pt x="190" y="91"/>
                  </a:lnTo>
                  <a:lnTo>
                    <a:pt x="188" y="94"/>
                  </a:lnTo>
                  <a:lnTo>
                    <a:pt x="185" y="99"/>
                  </a:lnTo>
                  <a:lnTo>
                    <a:pt x="182" y="100"/>
                  </a:lnTo>
                  <a:lnTo>
                    <a:pt x="174" y="100"/>
                  </a:lnTo>
                  <a:lnTo>
                    <a:pt x="172" y="103"/>
                  </a:lnTo>
                  <a:lnTo>
                    <a:pt x="170" y="102"/>
                  </a:lnTo>
                  <a:lnTo>
                    <a:pt x="168" y="99"/>
                  </a:lnTo>
                  <a:lnTo>
                    <a:pt x="165" y="98"/>
                  </a:lnTo>
                  <a:lnTo>
                    <a:pt x="159" y="102"/>
                  </a:lnTo>
                  <a:lnTo>
                    <a:pt x="152" y="103"/>
                  </a:lnTo>
                  <a:lnTo>
                    <a:pt x="149" y="106"/>
                  </a:lnTo>
                  <a:lnTo>
                    <a:pt x="142" y="103"/>
                  </a:lnTo>
                  <a:lnTo>
                    <a:pt x="137" y="100"/>
                  </a:lnTo>
                  <a:lnTo>
                    <a:pt x="131" y="99"/>
                  </a:lnTo>
                  <a:lnTo>
                    <a:pt x="128" y="103"/>
                  </a:lnTo>
                  <a:lnTo>
                    <a:pt x="125" y="108"/>
                  </a:lnTo>
                  <a:lnTo>
                    <a:pt x="124" y="112"/>
                  </a:lnTo>
                  <a:lnTo>
                    <a:pt x="122" y="127"/>
                  </a:lnTo>
                  <a:lnTo>
                    <a:pt x="117" y="126"/>
                  </a:lnTo>
                  <a:lnTo>
                    <a:pt x="112" y="121"/>
                  </a:lnTo>
                  <a:lnTo>
                    <a:pt x="107" y="118"/>
                  </a:lnTo>
                  <a:lnTo>
                    <a:pt x="105" y="118"/>
                  </a:lnTo>
                  <a:lnTo>
                    <a:pt x="104" y="124"/>
                  </a:lnTo>
                  <a:lnTo>
                    <a:pt x="106" y="133"/>
                  </a:lnTo>
                  <a:lnTo>
                    <a:pt x="105" y="140"/>
                  </a:lnTo>
                  <a:lnTo>
                    <a:pt x="105" y="142"/>
                  </a:lnTo>
                  <a:lnTo>
                    <a:pt x="100" y="142"/>
                  </a:lnTo>
                  <a:lnTo>
                    <a:pt x="98" y="142"/>
                  </a:lnTo>
                  <a:lnTo>
                    <a:pt x="98" y="145"/>
                  </a:lnTo>
                  <a:lnTo>
                    <a:pt x="93" y="150"/>
                  </a:lnTo>
                  <a:lnTo>
                    <a:pt x="89" y="151"/>
                  </a:lnTo>
                  <a:lnTo>
                    <a:pt x="84" y="152"/>
                  </a:lnTo>
                  <a:lnTo>
                    <a:pt x="82" y="152"/>
                  </a:lnTo>
                  <a:lnTo>
                    <a:pt x="81" y="154"/>
                  </a:lnTo>
                  <a:lnTo>
                    <a:pt x="77" y="153"/>
                  </a:lnTo>
                  <a:lnTo>
                    <a:pt x="76" y="152"/>
                  </a:lnTo>
                  <a:lnTo>
                    <a:pt x="74" y="157"/>
                  </a:lnTo>
                  <a:lnTo>
                    <a:pt x="71" y="159"/>
                  </a:lnTo>
                  <a:lnTo>
                    <a:pt x="69" y="164"/>
                  </a:lnTo>
                  <a:lnTo>
                    <a:pt x="68" y="169"/>
                  </a:lnTo>
                  <a:lnTo>
                    <a:pt x="66" y="171"/>
                  </a:lnTo>
                  <a:lnTo>
                    <a:pt x="60" y="171"/>
                  </a:lnTo>
                  <a:lnTo>
                    <a:pt x="53" y="170"/>
                  </a:lnTo>
                  <a:lnTo>
                    <a:pt x="48" y="171"/>
                  </a:lnTo>
                  <a:lnTo>
                    <a:pt x="45" y="172"/>
                  </a:lnTo>
                  <a:lnTo>
                    <a:pt x="44" y="175"/>
                  </a:lnTo>
                  <a:lnTo>
                    <a:pt x="42" y="176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4" name="Freeform 37"/>
            <p:cNvSpPr>
              <a:spLocks noChangeAspect="1"/>
            </p:cNvSpPr>
            <p:nvPr/>
          </p:nvSpPr>
          <p:spPr bwMode="auto">
            <a:xfrm>
              <a:off x="3094" y="2753"/>
              <a:ext cx="208" cy="322"/>
            </a:xfrm>
            <a:custGeom>
              <a:avLst/>
              <a:gdLst>
                <a:gd name="T0" fmla="*/ 49 w 209"/>
                <a:gd name="T1" fmla="*/ 315 h 344"/>
                <a:gd name="T2" fmla="*/ 30 w 209"/>
                <a:gd name="T3" fmla="*/ 320 h 344"/>
                <a:gd name="T4" fmla="*/ 20 w 209"/>
                <a:gd name="T5" fmla="*/ 312 h 344"/>
                <a:gd name="T6" fmla="*/ 30 w 209"/>
                <a:gd name="T7" fmla="*/ 304 h 344"/>
                <a:gd name="T8" fmla="*/ 34 w 209"/>
                <a:gd name="T9" fmla="*/ 289 h 344"/>
                <a:gd name="T10" fmla="*/ 40 w 209"/>
                <a:gd name="T11" fmla="*/ 276 h 344"/>
                <a:gd name="T12" fmla="*/ 29 w 209"/>
                <a:gd name="T13" fmla="*/ 270 h 344"/>
                <a:gd name="T14" fmla="*/ 29 w 209"/>
                <a:gd name="T15" fmla="*/ 253 h 344"/>
                <a:gd name="T16" fmla="*/ 19 w 209"/>
                <a:gd name="T17" fmla="*/ 235 h 344"/>
                <a:gd name="T18" fmla="*/ 2 w 209"/>
                <a:gd name="T19" fmla="*/ 221 h 344"/>
                <a:gd name="T20" fmla="*/ 6 w 209"/>
                <a:gd name="T21" fmla="*/ 208 h 344"/>
                <a:gd name="T22" fmla="*/ 18 w 209"/>
                <a:gd name="T23" fmla="*/ 204 h 344"/>
                <a:gd name="T24" fmla="*/ 26 w 209"/>
                <a:gd name="T25" fmla="*/ 193 h 344"/>
                <a:gd name="T26" fmla="*/ 35 w 209"/>
                <a:gd name="T27" fmla="*/ 177 h 344"/>
                <a:gd name="T28" fmla="*/ 28 w 209"/>
                <a:gd name="T29" fmla="*/ 168 h 344"/>
                <a:gd name="T30" fmla="*/ 31 w 209"/>
                <a:gd name="T31" fmla="*/ 152 h 344"/>
                <a:gd name="T32" fmla="*/ 40 w 209"/>
                <a:gd name="T33" fmla="*/ 136 h 344"/>
                <a:gd name="T34" fmla="*/ 26 w 209"/>
                <a:gd name="T35" fmla="*/ 118 h 344"/>
                <a:gd name="T36" fmla="*/ 35 w 209"/>
                <a:gd name="T37" fmla="*/ 108 h 344"/>
                <a:gd name="T38" fmla="*/ 42 w 209"/>
                <a:gd name="T39" fmla="*/ 90 h 344"/>
                <a:gd name="T40" fmla="*/ 53 w 209"/>
                <a:gd name="T41" fmla="*/ 75 h 344"/>
                <a:gd name="T42" fmla="*/ 54 w 209"/>
                <a:gd name="T43" fmla="*/ 51 h 344"/>
                <a:gd name="T44" fmla="*/ 103 w 209"/>
                <a:gd name="T45" fmla="*/ 25 h 344"/>
                <a:gd name="T46" fmla="*/ 119 w 209"/>
                <a:gd name="T47" fmla="*/ 14 h 344"/>
                <a:gd name="T48" fmla="*/ 123 w 209"/>
                <a:gd name="T49" fmla="*/ 33 h 344"/>
                <a:gd name="T50" fmla="*/ 136 w 209"/>
                <a:gd name="T51" fmla="*/ 36 h 344"/>
                <a:gd name="T52" fmla="*/ 148 w 209"/>
                <a:gd name="T53" fmla="*/ 31 h 344"/>
                <a:gd name="T54" fmla="*/ 154 w 209"/>
                <a:gd name="T55" fmla="*/ 28 h 344"/>
                <a:gd name="T56" fmla="*/ 156 w 209"/>
                <a:gd name="T57" fmla="*/ 17 h 344"/>
                <a:gd name="T58" fmla="*/ 177 w 209"/>
                <a:gd name="T59" fmla="*/ 0 h 344"/>
                <a:gd name="T60" fmla="*/ 195 w 209"/>
                <a:gd name="T61" fmla="*/ 7 h 344"/>
                <a:gd name="T62" fmla="*/ 197 w 209"/>
                <a:gd name="T63" fmla="*/ 19 h 344"/>
                <a:gd name="T64" fmla="*/ 207 w 209"/>
                <a:gd name="T65" fmla="*/ 29 h 344"/>
                <a:gd name="T66" fmla="*/ 203 w 209"/>
                <a:gd name="T67" fmla="*/ 44 h 344"/>
                <a:gd name="T68" fmla="*/ 199 w 209"/>
                <a:gd name="T69" fmla="*/ 55 h 344"/>
                <a:gd name="T70" fmla="*/ 183 w 209"/>
                <a:gd name="T71" fmla="*/ 67 h 344"/>
                <a:gd name="T72" fmla="*/ 166 w 209"/>
                <a:gd name="T73" fmla="*/ 103 h 344"/>
                <a:gd name="T74" fmla="*/ 180 w 209"/>
                <a:gd name="T75" fmla="*/ 109 h 344"/>
                <a:gd name="T76" fmla="*/ 196 w 209"/>
                <a:gd name="T77" fmla="*/ 110 h 344"/>
                <a:gd name="T78" fmla="*/ 192 w 209"/>
                <a:gd name="T79" fmla="*/ 136 h 344"/>
                <a:gd name="T80" fmla="*/ 192 w 209"/>
                <a:gd name="T81" fmla="*/ 153 h 344"/>
                <a:gd name="T82" fmla="*/ 193 w 209"/>
                <a:gd name="T83" fmla="*/ 170 h 344"/>
                <a:gd name="T84" fmla="*/ 202 w 209"/>
                <a:gd name="T85" fmla="*/ 190 h 344"/>
                <a:gd name="T86" fmla="*/ 196 w 209"/>
                <a:gd name="T87" fmla="*/ 205 h 344"/>
                <a:gd name="T88" fmla="*/ 180 w 209"/>
                <a:gd name="T89" fmla="*/ 203 h 344"/>
                <a:gd name="T90" fmla="*/ 156 w 209"/>
                <a:gd name="T91" fmla="*/ 193 h 344"/>
                <a:gd name="T92" fmla="*/ 142 w 209"/>
                <a:gd name="T93" fmla="*/ 201 h 344"/>
                <a:gd name="T94" fmla="*/ 130 w 209"/>
                <a:gd name="T95" fmla="*/ 233 h 344"/>
                <a:gd name="T96" fmla="*/ 139 w 209"/>
                <a:gd name="T97" fmla="*/ 246 h 344"/>
                <a:gd name="T98" fmla="*/ 130 w 209"/>
                <a:gd name="T99" fmla="*/ 271 h 344"/>
                <a:gd name="T100" fmla="*/ 126 w 209"/>
                <a:gd name="T101" fmla="*/ 285 h 344"/>
                <a:gd name="T102" fmla="*/ 113 w 209"/>
                <a:gd name="T103" fmla="*/ 300 h 344"/>
                <a:gd name="T104" fmla="*/ 92 w 209"/>
                <a:gd name="T105" fmla="*/ 317 h 344"/>
                <a:gd name="T106" fmla="*/ 73 w 209"/>
                <a:gd name="T107" fmla="*/ 319 h 34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9" h="344">
                  <a:moveTo>
                    <a:pt x="73" y="341"/>
                  </a:moveTo>
                  <a:lnTo>
                    <a:pt x="61" y="341"/>
                  </a:lnTo>
                  <a:lnTo>
                    <a:pt x="54" y="339"/>
                  </a:lnTo>
                  <a:lnTo>
                    <a:pt x="49" y="337"/>
                  </a:lnTo>
                  <a:lnTo>
                    <a:pt x="42" y="339"/>
                  </a:lnTo>
                  <a:lnTo>
                    <a:pt x="35" y="343"/>
                  </a:lnTo>
                  <a:lnTo>
                    <a:pt x="32" y="344"/>
                  </a:lnTo>
                  <a:lnTo>
                    <a:pt x="30" y="342"/>
                  </a:lnTo>
                  <a:lnTo>
                    <a:pt x="26" y="338"/>
                  </a:lnTo>
                  <a:lnTo>
                    <a:pt x="25" y="335"/>
                  </a:lnTo>
                  <a:lnTo>
                    <a:pt x="23" y="335"/>
                  </a:lnTo>
                  <a:lnTo>
                    <a:pt x="20" y="333"/>
                  </a:lnTo>
                  <a:lnTo>
                    <a:pt x="23" y="332"/>
                  </a:lnTo>
                  <a:lnTo>
                    <a:pt x="26" y="331"/>
                  </a:lnTo>
                  <a:lnTo>
                    <a:pt x="28" y="329"/>
                  </a:lnTo>
                  <a:lnTo>
                    <a:pt x="30" y="325"/>
                  </a:lnTo>
                  <a:lnTo>
                    <a:pt x="31" y="320"/>
                  </a:lnTo>
                  <a:lnTo>
                    <a:pt x="34" y="315"/>
                  </a:lnTo>
                  <a:lnTo>
                    <a:pt x="35" y="313"/>
                  </a:lnTo>
                  <a:lnTo>
                    <a:pt x="34" y="309"/>
                  </a:lnTo>
                  <a:lnTo>
                    <a:pt x="36" y="306"/>
                  </a:lnTo>
                  <a:lnTo>
                    <a:pt x="37" y="303"/>
                  </a:lnTo>
                  <a:lnTo>
                    <a:pt x="40" y="300"/>
                  </a:lnTo>
                  <a:lnTo>
                    <a:pt x="40" y="295"/>
                  </a:lnTo>
                  <a:lnTo>
                    <a:pt x="38" y="294"/>
                  </a:lnTo>
                  <a:lnTo>
                    <a:pt x="36" y="293"/>
                  </a:lnTo>
                  <a:lnTo>
                    <a:pt x="31" y="291"/>
                  </a:lnTo>
                  <a:lnTo>
                    <a:pt x="29" y="288"/>
                  </a:lnTo>
                  <a:lnTo>
                    <a:pt x="24" y="279"/>
                  </a:lnTo>
                  <a:lnTo>
                    <a:pt x="25" y="276"/>
                  </a:lnTo>
                  <a:lnTo>
                    <a:pt x="26" y="273"/>
                  </a:lnTo>
                  <a:lnTo>
                    <a:pt x="29" y="270"/>
                  </a:lnTo>
                  <a:lnTo>
                    <a:pt x="28" y="265"/>
                  </a:lnTo>
                  <a:lnTo>
                    <a:pt x="26" y="261"/>
                  </a:lnTo>
                  <a:lnTo>
                    <a:pt x="19" y="254"/>
                  </a:lnTo>
                  <a:lnTo>
                    <a:pt x="19" y="251"/>
                  </a:lnTo>
                  <a:lnTo>
                    <a:pt x="14" y="248"/>
                  </a:lnTo>
                  <a:lnTo>
                    <a:pt x="8" y="242"/>
                  </a:lnTo>
                  <a:lnTo>
                    <a:pt x="6" y="237"/>
                  </a:lnTo>
                  <a:lnTo>
                    <a:pt x="2" y="236"/>
                  </a:lnTo>
                  <a:lnTo>
                    <a:pt x="0" y="234"/>
                  </a:lnTo>
                  <a:lnTo>
                    <a:pt x="1" y="230"/>
                  </a:lnTo>
                  <a:lnTo>
                    <a:pt x="5" y="227"/>
                  </a:lnTo>
                  <a:lnTo>
                    <a:pt x="6" y="222"/>
                  </a:lnTo>
                  <a:lnTo>
                    <a:pt x="8" y="221"/>
                  </a:lnTo>
                  <a:lnTo>
                    <a:pt x="12" y="219"/>
                  </a:lnTo>
                  <a:lnTo>
                    <a:pt x="17" y="219"/>
                  </a:lnTo>
                  <a:lnTo>
                    <a:pt x="18" y="218"/>
                  </a:lnTo>
                  <a:lnTo>
                    <a:pt x="19" y="215"/>
                  </a:lnTo>
                  <a:lnTo>
                    <a:pt x="22" y="212"/>
                  </a:lnTo>
                  <a:lnTo>
                    <a:pt x="25" y="210"/>
                  </a:lnTo>
                  <a:lnTo>
                    <a:pt x="26" y="206"/>
                  </a:lnTo>
                  <a:lnTo>
                    <a:pt x="29" y="201"/>
                  </a:lnTo>
                  <a:lnTo>
                    <a:pt x="31" y="198"/>
                  </a:lnTo>
                  <a:lnTo>
                    <a:pt x="34" y="194"/>
                  </a:lnTo>
                  <a:lnTo>
                    <a:pt x="35" y="189"/>
                  </a:lnTo>
                  <a:lnTo>
                    <a:pt x="32" y="187"/>
                  </a:lnTo>
                  <a:lnTo>
                    <a:pt x="29" y="185"/>
                  </a:lnTo>
                  <a:lnTo>
                    <a:pt x="28" y="182"/>
                  </a:lnTo>
                  <a:lnTo>
                    <a:pt x="28" y="180"/>
                  </a:lnTo>
                  <a:lnTo>
                    <a:pt x="29" y="175"/>
                  </a:lnTo>
                  <a:lnTo>
                    <a:pt x="32" y="171"/>
                  </a:lnTo>
                  <a:lnTo>
                    <a:pt x="34" y="167"/>
                  </a:lnTo>
                  <a:lnTo>
                    <a:pt x="31" y="162"/>
                  </a:lnTo>
                  <a:lnTo>
                    <a:pt x="31" y="159"/>
                  </a:lnTo>
                  <a:lnTo>
                    <a:pt x="34" y="153"/>
                  </a:lnTo>
                  <a:lnTo>
                    <a:pt x="37" y="149"/>
                  </a:lnTo>
                  <a:lnTo>
                    <a:pt x="40" y="145"/>
                  </a:lnTo>
                  <a:lnTo>
                    <a:pt x="40" y="141"/>
                  </a:lnTo>
                  <a:lnTo>
                    <a:pt x="38" y="139"/>
                  </a:lnTo>
                  <a:lnTo>
                    <a:pt x="35" y="134"/>
                  </a:lnTo>
                  <a:lnTo>
                    <a:pt x="26" y="126"/>
                  </a:lnTo>
                  <a:lnTo>
                    <a:pt x="28" y="125"/>
                  </a:lnTo>
                  <a:lnTo>
                    <a:pt x="31" y="123"/>
                  </a:lnTo>
                  <a:lnTo>
                    <a:pt x="35" y="117"/>
                  </a:lnTo>
                  <a:lnTo>
                    <a:pt x="35" y="115"/>
                  </a:lnTo>
                  <a:lnTo>
                    <a:pt x="37" y="110"/>
                  </a:lnTo>
                  <a:lnTo>
                    <a:pt x="40" y="105"/>
                  </a:lnTo>
                  <a:lnTo>
                    <a:pt x="44" y="101"/>
                  </a:lnTo>
                  <a:lnTo>
                    <a:pt x="42" y="96"/>
                  </a:lnTo>
                  <a:lnTo>
                    <a:pt x="44" y="91"/>
                  </a:lnTo>
                  <a:lnTo>
                    <a:pt x="46" y="89"/>
                  </a:lnTo>
                  <a:lnTo>
                    <a:pt x="49" y="86"/>
                  </a:lnTo>
                  <a:lnTo>
                    <a:pt x="53" y="80"/>
                  </a:lnTo>
                  <a:lnTo>
                    <a:pt x="52" y="72"/>
                  </a:lnTo>
                  <a:lnTo>
                    <a:pt x="52" y="69"/>
                  </a:lnTo>
                  <a:lnTo>
                    <a:pt x="54" y="61"/>
                  </a:lnTo>
                  <a:lnTo>
                    <a:pt x="54" y="54"/>
                  </a:lnTo>
                  <a:lnTo>
                    <a:pt x="54" y="53"/>
                  </a:lnTo>
                  <a:lnTo>
                    <a:pt x="84" y="43"/>
                  </a:lnTo>
                  <a:lnTo>
                    <a:pt x="100" y="36"/>
                  </a:lnTo>
                  <a:lnTo>
                    <a:pt x="103" y="27"/>
                  </a:lnTo>
                  <a:lnTo>
                    <a:pt x="106" y="19"/>
                  </a:lnTo>
                  <a:lnTo>
                    <a:pt x="107" y="15"/>
                  </a:lnTo>
                  <a:lnTo>
                    <a:pt x="113" y="14"/>
                  </a:lnTo>
                  <a:lnTo>
                    <a:pt x="120" y="15"/>
                  </a:lnTo>
                  <a:lnTo>
                    <a:pt x="125" y="18"/>
                  </a:lnTo>
                  <a:lnTo>
                    <a:pt x="126" y="21"/>
                  </a:lnTo>
                  <a:lnTo>
                    <a:pt x="125" y="31"/>
                  </a:lnTo>
                  <a:lnTo>
                    <a:pt x="124" y="35"/>
                  </a:lnTo>
                  <a:lnTo>
                    <a:pt x="125" y="38"/>
                  </a:lnTo>
                  <a:lnTo>
                    <a:pt x="132" y="44"/>
                  </a:lnTo>
                  <a:lnTo>
                    <a:pt x="136" y="42"/>
                  </a:lnTo>
                  <a:lnTo>
                    <a:pt x="137" y="38"/>
                  </a:lnTo>
                  <a:lnTo>
                    <a:pt x="139" y="33"/>
                  </a:lnTo>
                  <a:lnTo>
                    <a:pt x="140" y="31"/>
                  </a:lnTo>
                  <a:lnTo>
                    <a:pt x="149" y="30"/>
                  </a:lnTo>
                  <a:lnTo>
                    <a:pt x="149" y="33"/>
                  </a:lnTo>
                  <a:lnTo>
                    <a:pt x="149" y="38"/>
                  </a:lnTo>
                  <a:lnTo>
                    <a:pt x="150" y="39"/>
                  </a:lnTo>
                  <a:lnTo>
                    <a:pt x="154" y="33"/>
                  </a:lnTo>
                  <a:lnTo>
                    <a:pt x="155" y="30"/>
                  </a:lnTo>
                  <a:lnTo>
                    <a:pt x="155" y="25"/>
                  </a:lnTo>
                  <a:lnTo>
                    <a:pt x="157" y="23"/>
                  </a:lnTo>
                  <a:lnTo>
                    <a:pt x="156" y="19"/>
                  </a:lnTo>
                  <a:lnTo>
                    <a:pt x="157" y="18"/>
                  </a:lnTo>
                  <a:lnTo>
                    <a:pt x="158" y="15"/>
                  </a:lnTo>
                  <a:lnTo>
                    <a:pt x="169" y="11"/>
                  </a:lnTo>
                  <a:lnTo>
                    <a:pt x="172" y="6"/>
                  </a:lnTo>
                  <a:lnTo>
                    <a:pt x="178" y="0"/>
                  </a:lnTo>
                  <a:lnTo>
                    <a:pt x="185" y="0"/>
                  </a:lnTo>
                  <a:lnTo>
                    <a:pt x="194" y="3"/>
                  </a:lnTo>
                  <a:lnTo>
                    <a:pt x="194" y="5"/>
                  </a:lnTo>
                  <a:lnTo>
                    <a:pt x="196" y="8"/>
                  </a:lnTo>
                  <a:lnTo>
                    <a:pt x="194" y="12"/>
                  </a:lnTo>
                  <a:lnTo>
                    <a:pt x="194" y="14"/>
                  </a:lnTo>
                  <a:lnTo>
                    <a:pt x="194" y="18"/>
                  </a:lnTo>
                  <a:lnTo>
                    <a:pt x="198" y="20"/>
                  </a:lnTo>
                  <a:lnTo>
                    <a:pt x="199" y="21"/>
                  </a:lnTo>
                  <a:lnTo>
                    <a:pt x="200" y="25"/>
                  </a:lnTo>
                  <a:lnTo>
                    <a:pt x="203" y="27"/>
                  </a:lnTo>
                  <a:lnTo>
                    <a:pt x="208" y="31"/>
                  </a:lnTo>
                  <a:lnTo>
                    <a:pt x="209" y="33"/>
                  </a:lnTo>
                  <a:lnTo>
                    <a:pt x="209" y="42"/>
                  </a:lnTo>
                  <a:lnTo>
                    <a:pt x="206" y="44"/>
                  </a:lnTo>
                  <a:lnTo>
                    <a:pt x="204" y="47"/>
                  </a:lnTo>
                  <a:lnTo>
                    <a:pt x="205" y="49"/>
                  </a:lnTo>
                  <a:lnTo>
                    <a:pt x="208" y="51"/>
                  </a:lnTo>
                  <a:lnTo>
                    <a:pt x="208" y="55"/>
                  </a:lnTo>
                  <a:lnTo>
                    <a:pt x="200" y="59"/>
                  </a:lnTo>
                  <a:lnTo>
                    <a:pt x="194" y="60"/>
                  </a:lnTo>
                  <a:lnTo>
                    <a:pt x="190" y="61"/>
                  </a:lnTo>
                  <a:lnTo>
                    <a:pt x="186" y="65"/>
                  </a:lnTo>
                  <a:lnTo>
                    <a:pt x="184" y="72"/>
                  </a:lnTo>
                  <a:lnTo>
                    <a:pt x="180" y="73"/>
                  </a:lnTo>
                  <a:lnTo>
                    <a:pt x="176" y="79"/>
                  </a:lnTo>
                  <a:lnTo>
                    <a:pt x="170" y="91"/>
                  </a:lnTo>
                  <a:lnTo>
                    <a:pt x="167" y="110"/>
                  </a:lnTo>
                  <a:lnTo>
                    <a:pt x="169" y="115"/>
                  </a:lnTo>
                  <a:lnTo>
                    <a:pt x="174" y="119"/>
                  </a:lnTo>
                  <a:lnTo>
                    <a:pt x="178" y="117"/>
                  </a:lnTo>
                  <a:lnTo>
                    <a:pt x="181" y="116"/>
                  </a:lnTo>
                  <a:lnTo>
                    <a:pt x="185" y="119"/>
                  </a:lnTo>
                  <a:lnTo>
                    <a:pt x="186" y="121"/>
                  </a:lnTo>
                  <a:lnTo>
                    <a:pt x="187" y="121"/>
                  </a:lnTo>
                  <a:lnTo>
                    <a:pt x="197" y="117"/>
                  </a:lnTo>
                  <a:lnTo>
                    <a:pt x="198" y="119"/>
                  </a:lnTo>
                  <a:lnTo>
                    <a:pt x="200" y="126"/>
                  </a:lnTo>
                  <a:lnTo>
                    <a:pt x="198" y="141"/>
                  </a:lnTo>
                  <a:lnTo>
                    <a:pt x="193" y="145"/>
                  </a:lnTo>
                  <a:lnTo>
                    <a:pt x="192" y="149"/>
                  </a:lnTo>
                  <a:lnTo>
                    <a:pt x="194" y="155"/>
                  </a:lnTo>
                  <a:lnTo>
                    <a:pt x="194" y="158"/>
                  </a:lnTo>
                  <a:lnTo>
                    <a:pt x="193" y="163"/>
                  </a:lnTo>
                  <a:lnTo>
                    <a:pt x="190" y="165"/>
                  </a:lnTo>
                  <a:lnTo>
                    <a:pt x="190" y="174"/>
                  </a:lnTo>
                  <a:lnTo>
                    <a:pt x="196" y="177"/>
                  </a:lnTo>
                  <a:lnTo>
                    <a:pt x="194" y="182"/>
                  </a:lnTo>
                  <a:lnTo>
                    <a:pt x="193" y="192"/>
                  </a:lnTo>
                  <a:lnTo>
                    <a:pt x="196" y="197"/>
                  </a:lnTo>
                  <a:lnTo>
                    <a:pt x="200" y="200"/>
                  </a:lnTo>
                  <a:lnTo>
                    <a:pt x="203" y="203"/>
                  </a:lnTo>
                  <a:lnTo>
                    <a:pt x="204" y="207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7" y="219"/>
                  </a:lnTo>
                  <a:lnTo>
                    <a:pt x="194" y="225"/>
                  </a:lnTo>
                  <a:lnTo>
                    <a:pt x="186" y="222"/>
                  </a:lnTo>
                  <a:lnTo>
                    <a:pt x="185" y="218"/>
                  </a:lnTo>
                  <a:lnTo>
                    <a:pt x="181" y="217"/>
                  </a:lnTo>
                  <a:lnTo>
                    <a:pt x="173" y="218"/>
                  </a:lnTo>
                  <a:lnTo>
                    <a:pt x="168" y="212"/>
                  </a:lnTo>
                  <a:lnTo>
                    <a:pt x="167" y="207"/>
                  </a:lnTo>
                  <a:lnTo>
                    <a:pt x="157" y="206"/>
                  </a:lnTo>
                  <a:lnTo>
                    <a:pt x="154" y="212"/>
                  </a:lnTo>
                  <a:lnTo>
                    <a:pt x="152" y="215"/>
                  </a:lnTo>
                  <a:lnTo>
                    <a:pt x="148" y="216"/>
                  </a:lnTo>
                  <a:lnTo>
                    <a:pt x="143" y="215"/>
                  </a:lnTo>
                  <a:lnTo>
                    <a:pt x="133" y="233"/>
                  </a:lnTo>
                  <a:lnTo>
                    <a:pt x="134" y="242"/>
                  </a:lnTo>
                  <a:lnTo>
                    <a:pt x="132" y="246"/>
                  </a:lnTo>
                  <a:lnTo>
                    <a:pt x="131" y="249"/>
                  </a:lnTo>
                  <a:lnTo>
                    <a:pt x="131" y="252"/>
                  </a:lnTo>
                  <a:lnTo>
                    <a:pt x="134" y="255"/>
                  </a:lnTo>
                  <a:lnTo>
                    <a:pt x="138" y="258"/>
                  </a:lnTo>
                  <a:lnTo>
                    <a:pt x="140" y="263"/>
                  </a:lnTo>
                  <a:lnTo>
                    <a:pt x="137" y="269"/>
                  </a:lnTo>
                  <a:lnTo>
                    <a:pt x="134" y="275"/>
                  </a:lnTo>
                  <a:lnTo>
                    <a:pt x="132" y="282"/>
                  </a:lnTo>
                  <a:lnTo>
                    <a:pt x="131" y="289"/>
                  </a:lnTo>
                  <a:lnTo>
                    <a:pt x="131" y="294"/>
                  </a:lnTo>
                  <a:lnTo>
                    <a:pt x="128" y="296"/>
                  </a:lnTo>
                  <a:lnTo>
                    <a:pt x="127" y="301"/>
                  </a:lnTo>
                  <a:lnTo>
                    <a:pt x="127" y="305"/>
                  </a:lnTo>
                  <a:lnTo>
                    <a:pt x="126" y="309"/>
                  </a:lnTo>
                  <a:lnTo>
                    <a:pt x="124" y="315"/>
                  </a:lnTo>
                  <a:lnTo>
                    <a:pt x="120" y="319"/>
                  </a:lnTo>
                  <a:lnTo>
                    <a:pt x="114" y="321"/>
                  </a:lnTo>
                  <a:lnTo>
                    <a:pt x="104" y="326"/>
                  </a:lnTo>
                  <a:lnTo>
                    <a:pt x="101" y="331"/>
                  </a:lnTo>
                  <a:lnTo>
                    <a:pt x="95" y="337"/>
                  </a:lnTo>
                  <a:lnTo>
                    <a:pt x="92" y="339"/>
                  </a:lnTo>
                  <a:lnTo>
                    <a:pt x="83" y="341"/>
                  </a:lnTo>
                  <a:lnTo>
                    <a:pt x="80" y="339"/>
                  </a:lnTo>
                  <a:lnTo>
                    <a:pt x="77" y="339"/>
                  </a:lnTo>
                  <a:lnTo>
                    <a:pt x="73" y="341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5" name="Freeform 38"/>
            <p:cNvSpPr>
              <a:spLocks noChangeAspect="1"/>
            </p:cNvSpPr>
            <p:nvPr/>
          </p:nvSpPr>
          <p:spPr bwMode="auto">
            <a:xfrm>
              <a:off x="2928" y="2852"/>
              <a:ext cx="207" cy="227"/>
            </a:xfrm>
            <a:custGeom>
              <a:avLst/>
              <a:gdLst>
                <a:gd name="T0" fmla="*/ 44 w 204"/>
                <a:gd name="T1" fmla="*/ 227 h 244"/>
                <a:gd name="T2" fmla="*/ 35 w 204"/>
                <a:gd name="T3" fmla="*/ 211 h 244"/>
                <a:gd name="T4" fmla="*/ 19 w 204"/>
                <a:gd name="T5" fmla="*/ 216 h 244"/>
                <a:gd name="T6" fmla="*/ 15 w 204"/>
                <a:gd name="T7" fmla="*/ 197 h 244"/>
                <a:gd name="T8" fmla="*/ 19 w 204"/>
                <a:gd name="T9" fmla="*/ 179 h 244"/>
                <a:gd name="T10" fmla="*/ 13 w 204"/>
                <a:gd name="T11" fmla="*/ 164 h 244"/>
                <a:gd name="T12" fmla="*/ 8 w 204"/>
                <a:gd name="T13" fmla="*/ 150 h 244"/>
                <a:gd name="T14" fmla="*/ 3 w 204"/>
                <a:gd name="T15" fmla="*/ 142 h 244"/>
                <a:gd name="T16" fmla="*/ 3 w 204"/>
                <a:gd name="T17" fmla="*/ 119 h 244"/>
                <a:gd name="T18" fmla="*/ 20 w 204"/>
                <a:gd name="T19" fmla="*/ 114 h 244"/>
                <a:gd name="T20" fmla="*/ 44 w 204"/>
                <a:gd name="T21" fmla="*/ 110 h 244"/>
                <a:gd name="T22" fmla="*/ 53 w 204"/>
                <a:gd name="T23" fmla="*/ 112 h 244"/>
                <a:gd name="T24" fmla="*/ 69 w 204"/>
                <a:gd name="T25" fmla="*/ 103 h 244"/>
                <a:gd name="T26" fmla="*/ 62 w 204"/>
                <a:gd name="T27" fmla="*/ 88 h 244"/>
                <a:gd name="T28" fmla="*/ 57 w 204"/>
                <a:gd name="T29" fmla="*/ 71 h 244"/>
                <a:gd name="T30" fmla="*/ 65 w 204"/>
                <a:gd name="T31" fmla="*/ 64 h 244"/>
                <a:gd name="T32" fmla="*/ 70 w 204"/>
                <a:gd name="T33" fmla="*/ 56 h 244"/>
                <a:gd name="T34" fmla="*/ 81 w 204"/>
                <a:gd name="T35" fmla="*/ 38 h 244"/>
                <a:gd name="T36" fmla="*/ 88 w 204"/>
                <a:gd name="T37" fmla="*/ 25 h 244"/>
                <a:gd name="T38" fmla="*/ 101 w 204"/>
                <a:gd name="T39" fmla="*/ 20 h 244"/>
                <a:gd name="T40" fmla="*/ 113 w 204"/>
                <a:gd name="T41" fmla="*/ 30 h 244"/>
                <a:gd name="T42" fmla="*/ 124 w 204"/>
                <a:gd name="T43" fmla="*/ 16 h 244"/>
                <a:gd name="T44" fmla="*/ 136 w 204"/>
                <a:gd name="T45" fmla="*/ 4 h 244"/>
                <a:gd name="T46" fmla="*/ 153 w 204"/>
                <a:gd name="T47" fmla="*/ 3 h 244"/>
                <a:gd name="T48" fmla="*/ 166 w 204"/>
                <a:gd name="T49" fmla="*/ 6 h 244"/>
                <a:gd name="T50" fmla="*/ 178 w 204"/>
                <a:gd name="T51" fmla="*/ 13 h 244"/>
                <a:gd name="T52" fmla="*/ 191 w 204"/>
                <a:gd name="T53" fmla="*/ 17 h 244"/>
                <a:gd name="T54" fmla="*/ 205 w 204"/>
                <a:gd name="T55" fmla="*/ 32 h 244"/>
                <a:gd name="T56" fmla="*/ 201 w 204"/>
                <a:gd name="T57" fmla="*/ 45 h 244"/>
                <a:gd name="T58" fmla="*/ 199 w 204"/>
                <a:gd name="T59" fmla="*/ 61 h 244"/>
                <a:gd name="T60" fmla="*/ 196 w 204"/>
                <a:gd name="T61" fmla="*/ 74 h 244"/>
                <a:gd name="T62" fmla="*/ 198 w 204"/>
                <a:gd name="T63" fmla="*/ 87 h 244"/>
                <a:gd name="T64" fmla="*/ 189 w 204"/>
                <a:gd name="T65" fmla="*/ 100 h 244"/>
                <a:gd name="T66" fmla="*/ 179 w 204"/>
                <a:gd name="T67" fmla="*/ 106 h 244"/>
                <a:gd name="T68" fmla="*/ 167 w 204"/>
                <a:gd name="T69" fmla="*/ 116 h 244"/>
                <a:gd name="T70" fmla="*/ 175 w 204"/>
                <a:gd name="T71" fmla="*/ 127 h 244"/>
                <a:gd name="T72" fmla="*/ 193 w 204"/>
                <a:gd name="T73" fmla="*/ 145 h 244"/>
                <a:gd name="T74" fmla="*/ 192 w 204"/>
                <a:gd name="T75" fmla="*/ 159 h 244"/>
                <a:gd name="T76" fmla="*/ 203 w 204"/>
                <a:gd name="T77" fmla="*/ 175 h 244"/>
                <a:gd name="T78" fmla="*/ 204 w 204"/>
                <a:gd name="T79" fmla="*/ 184 h 244"/>
                <a:gd name="T80" fmla="*/ 201 w 204"/>
                <a:gd name="T81" fmla="*/ 195 h 244"/>
                <a:gd name="T82" fmla="*/ 193 w 204"/>
                <a:gd name="T83" fmla="*/ 210 h 244"/>
                <a:gd name="T84" fmla="*/ 183 w 204"/>
                <a:gd name="T85" fmla="*/ 217 h 244"/>
                <a:gd name="T86" fmla="*/ 170 w 204"/>
                <a:gd name="T87" fmla="*/ 221 h 244"/>
                <a:gd name="T88" fmla="*/ 164 w 204"/>
                <a:gd name="T89" fmla="*/ 211 h 244"/>
                <a:gd name="T90" fmla="*/ 152 w 204"/>
                <a:gd name="T91" fmla="*/ 210 h 244"/>
                <a:gd name="T92" fmla="*/ 136 w 204"/>
                <a:gd name="T93" fmla="*/ 209 h 244"/>
                <a:gd name="T94" fmla="*/ 123 w 204"/>
                <a:gd name="T95" fmla="*/ 197 h 244"/>
                <a:gd name="T96" fmla="*/ 113 w 204"/>
                <a:gd name="T97" fmla="*/ 187 h 244"/>
                <a:gd name="T98" fmla="*/ 97 w 204"/>
                <a:gd name="T99" fmla="*/ 186 h 244"/>
                <a:gd name="T100" fmla="*/ 85 w 204"/>
                <a:gd name="T101" fmla="*/ 193 h 244"/>
                <a:gd name="T102" fmla="*/ 73 w 204"/>
                <a:gd name="T103" fmla="*/ 193 h 244"/>
                <a:gd name="T104" fmla="*/ 61 w 204"/>
                <a:gd name="T105" fmla="*/ 208 h 244"/>
                <a:gd name="T106" fmla="*/ 53 w 204"/>
                <a:gd name="T107" fmla="*/ 221 h 24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4" h="244">
                  <a:moveTo>
                    <a:pt x="52" y="238"/>
                  </a:moveTo>
                  <a:lnTo>
                    <a:pt x="50" y="240"/>
                  </a:lnTo>
                  <a:lnTo>
                    <a:pt x="45" y="243"/>
                  </a:lnTo>
                  <a:lnTo>
                    <a:pt x="43" y="244"/>
                  </a:lnTo>
                  <a:lnTo>
                    <a:pt x="40" y="242"/>
                  </a:lnTo>
                  <a:lnTo>
                    <a:pt x="39" y="237"/>
                  </a:lnTo>
                  <a:lnTo>
                    <a:pt x="37" y="233"/>
                  </a:lnTo>
                  <a:lnTo>
                    <a:pt x="34" y="227"/>
                  </a:lnTo>
                  <a:lnTo>
                    <a:pt x="32" y="227"/>
                  </a:lnTo>
                  <a:lnTo>
                    <a:pt x="28" y="231"/>
                  </a:lnTo>
                  <a:lnTo>
                    <a:pt x="24" y="231"/>
                  </a:lnTo>
                  <a:lnTo>
                    <a:pt x="19" y="232"/>
                  </a:lnTo>
                  <a:lnTo>
                    <a:pt x="14" y="231"/>
                  </a:lnTo>
                  <a:lnTo>
                    <a:pt x="10" y="227"/>
                  </a:lnTo>
                  <a:lnTo>
                    <a:pt x="13" y="218"/>
                  </a:lnTo>
                  <a:lnTo>
                    <a:pt x="15" y="212"/>
                  </a:lnTo>
                  <a:lnTo>
                    <a:pt x="18" y="206"/>
                  </a:lnTo>
                  <a:lnTo>
                    <a:pt x="20" y="202"/>
                  </a:lnTo>
                  <a:lnTo>
                    <a:pt x="19" y="198"/>
                  </a:lnTo>
                  <a:lnTo>
                    <a:pt x="19" y="192"/>
                  </a:lnTo>
                  <a:lnTo>
                    <a:pt x="18" y="186"/>
                  </a:lnTo>
                  <a:lnTo>
                    <a:pt x="15" y="182"/>
                  </a:lnTo>
                  <a:lnTo>
                    <a:pt x="13" y="178"/>
                  </a:lnTo>
                  <a:lnTo>
                    <a:pt x="13" y="176"/>
                  </a:lnTo>
                  <a:lnTo>
                    <a:pt x="15" y="171"/>
                  </a:lnTo>
                  <a:lnTo>
                    <a:pt x="10" y="170"/>
                  </a:lnTo>
                  <a:lnTo>
                    <a:pt x="8" y="167"/>
                  </a:lnTo>
                  <a:lnTo>
                    <a:pt x="8" y="161"/>
                  </a:lnTo>
                  <a:lnTo>
                    <a:pt x="8" y="156"/>
                  </a:lnTo>
                  <a:lnTo>
                    <a:pt x="7" y="154"/>
                  </a:lnTo>
                  <a:lnTo>
                    <a:pt x="4" y="154"/>
                  </a:lnTo>
                  <a:lnTo>
                    <a:pt x="3" y="153"/>
                  </a:lnTo>
                  <a:lnTo>
                    <a:pt x="1" y="150"/>
                  </a:lnTo>
                  <a:lnTo>
                    <a:pt x="0" y="147"/>
                  </a:lnTo>
                  <a:lnTo>
                    <a:pt x="2" y="132"/>
                  </a:lnTo>
                  <a:lnTo>
                    <a:pt x="3" y="128"/>
                  </a:lnTo>
                  <a:lnTo>
                    <a:pt x="6" y="123"/>
                  </a:lnTo>
                  <a:lnTo>
                    <a:pt x="9" y="119"/>
                  </a:lnTo>
                  <a:lnTo>
                    <a:pt x="15" y="120"/>
                  </a:lnTo>
                  <a:lnTo>
                    <a:pt x="20" y="123"/>
                  </a:lnTo>
                  <a:lnTo>
                    <a:pt x="27" y="126"/>
                  </a:lnTo>
                  <a:lnTo>
                    <a:pt x="30" y="123"/>
                  </a:lnTo>
                  <a:lnTo>
                    <a:pt x="37" y="122"/>
                  </a:lnTo>
                  <a:lnTo>
                    <a:pt x="43" y="118"/>
                  </a:lnTo>
                  <a:lnTo>
                    <a:pt x="46" y="119"/>
                  </a:lnTo>
                  <a:lnTo>
                    <a:pt x="48" y="122"/>
                  </a:lnTo>
                  <a:lnTo>
                    <a:pt x="50" y="123"/>
                  </a:lnTo>
                  <a:lnTo>
                    <a:pt x="52" y="120"/>
                  </a:lnTo>
                  <a:lnTo>
                    <a:pt x="60" y="120"/>
                  </a:lnTo>
                  <a:lnTo>
                    <a:pt x="63" y="119"/>
                  </a:lnTo>
                  <a:lnTo>
                    <a:pt x="66" y="114"/>
                  </a:lnTo>
                  <a:lnTo>
                    <a:pt x="68" y="111"/>
                  </a:lnTo>
                  <a:lnTo>
                    <a:pt x="67" y="105"/>
                  </a:lnTo>
                  <a:lnTo>
                    <a:pt x="66" y="99"/>
                  </a:lnTo>
                  <a:lnTo>
                    <a:pt x="64" y="96"/>
                  </a:lnTo>
                  <a:lnTo>
                    <a:pt x="61" y="95"/>
                  </a:lnTo>
                  <a:lnTo>
                    <a:pt x="60" y="94"/>
                  </a:lnTo>
                  <a:lnTo>
                    <a:pt x="57" y="93"/>
                  </a:lnTo>
                  <a:lnTo>
                    <a:pt x="56" y="92"/>
                  </a:lnTo>
                  <a:lnTo>
                    <a:pt x="56" y="76"/>
                  </a:lnTo>
                  <a:lnTo>
                    <a:pt x="57" y="74"/>
                  </a:lnTo>
                  <a:lnTo>
                    <a:pt x="60" y="72"/>
                  </a:lnTo>
                  <a:lnTo>
                    <a:pt x="63" y="70"/>
                  </a:lnTo>
                  <a:lnTo>
                    <a:pt x="64" y="69"/>
                  </a:lnTo>
                  <a:lnTo>
                    <a:pt x="64" y="66"/>
                  </a:lnTo>
                  <a:lnTo>
                    <a:pt x="62" y="65"/>
                  </a:lnTo>
                  <a:lnTo>
                    <a:pt x="64" y="63"/>
                  </a:lnTo>
                  <a:lnTo>
                    <a:pt x="69" y="60"/>
                  </a:lnTo>
                  <a:lnTo>
                    <a:pt x="75" y="57"/>
                  </a:lnTo>
                  <a:lnTo>
                    <a:pt x="79" y="51"/>
                  </a:lnTo>
                  <a:lnTo>
                    <a:pt x="81" y="45"/>
                  </a:lnTo>
                  <a:lnTo>
                    <a:pt x="80" y="41"/>
                  </a:lnTo>
                  <a:lnTo>
                    <a:pt x="79" y="38"/>
                  </a:lnTo>
                  <a:lnTo>
                    <a:pt x="82" y="30"/>
                  </a:lnTo>
                  <a:lnTo>
                    <a:pt x="84" y="28"/>
                  </a:lnTo>
                  <a:lnTo>
                    <a:pt x="87" y="27"/>
                  </a:lnTo>
                  <a:lnTo>
                    <a:pt x="91" y="26"/>
                  </a:lnTo>
                  <a:lnTo>
                    <a:pt x="96" y="21"/>
                  </a:lnTo>
                  <a:lnTo>
                    <a:pt x="97" y="20"/>
                  </a:lnTo>
                  <a:lnTo>
                    <a:pt x="100" y="21"/>
                  </a:lnTo>
                  <a:lnTo>
                    <a:pt x="108" y="26"/>
                  </a:lnTo>
                  <a:lnTo>
                    <a:pt x="108" y="32"/>
                  </a:lnTo>
                  <a:lnTo>
                    <a:pt x="110" y="33"/>
                  </a:lnTo>
                  <a:lnTo>
                    <a:pt x="111" y="32"/>
                  </a:lnTo>
                  <a:lnTo>
                    <a:pt x="115" y="32"/>
                  </a:lnTo>
                  <a:lnTo>
                    <a:pt x="118" y="28"/>
                  </a:lnTo>
                  <a:lnTo>
                    <a:pt x="120" y="23"/>
                  </a:lnTo>
                  <a:lnTo>
                    <a:pt x="122" y="17"/>
                  </a:lnTo>
                  <a:lnTo>
                    <a:pt x="124" y="12"/>
                  </a:lnTo>
                  <a:lnTo>
                    <a:pt x="127" y="10"/>
                  </a:lnTo>
                  <a:lnTo>
                    <a:pt x="132" y="8"/>
                  </a:lnTo>
                  <a:lnTo>
                    <a:pt x="134" y="4"/>
                  </a:lnTo>
                  <a:lnTo>
                    <a:pt x="138" y="0"/>
                  </a:lnTo>
                  <a:lnTo>
                    <a:pt x="142" y="2"/>
                  </a:lnTo>
                  <a:lnTo>
                    <a:pt x="147" y="4"/>
                  </a:lnTo>
                  <a:lnTo>
                    <a:pt x="151" y="3"/>
                  </a:lnTo>
                  <a:lnTo>
                    <a:pt x="154" y="3"/>
                  </a:lnTo>
                  <a:lnTo>
                    <a:pt x="156" y="8"/>
                  </a:lnTo>
                  <a:lnTo>
                    <a:pt x="159" y="9"/>
                  </a:lnTo>
                  <a:lnTo>
                    <a:pt x="164" y="6"/>
                  </a:lnTo>
                  <a:lnTo>
                    <a:pt x="168" y="6"/>
                  </a:lnTo>
                  <a:lnTo>
                    <a:pt x="170" y="8"/>
                  </a:lnTo>
                  <a:lnTo>
                    <a:pt x="174" y="12"/>
                  </a:lnTo>
                  <a:lnTo>
                    <a:pt x="175" y="14"/>
                  </a:lnTo>
                  <a:lnTo>
                    <a:pt x="180" y="11"/>
                  </a:lnTo>
                  <a:lnTo>
                    <a:pt x="182" y="12"/>
                  </a:lnTo>
                  <a:lnTo>
                    <a:pt x="184" y="14"/>
                  </a:lnTo>
                  <a:lnTo>
                    <a:pt x="188" y="18"/>
                  </a:lnTo>
                  <a:lnTo>
                    <a:pt x="188" y="20"/>
                  </a:lnTo>
                  <a:lnTo>
                    <a:pt x="190" y="21"/>
                  </a:lnTo>
                  <a:lnTo>
                    <a:pt x="199" y="29"/>
                  </a:lnTo>
                  <a:lnTo>
                    <a:pt x="202" y="34"/>
                  </a:lnTo>
                  <a:lnTo>
                    <a:pt x="204" y="36"/>
                  </a:lnTo>
                  <a:lnTo>
                    <a:pt x="204" y="40"/>
                  </a:lnTo>
                  <a:lnTo>
                    <a:pt x="201" y="44"/>
                  </a:lnTo>
                  <a:lnTo>
                    <a:pt x="198" y="48"/>
                  </a:lnTo>
                  <a:lnTo>
                    <a:pt x="195" y="54"/>
                  </a:lnTo>
                  <a:lnTo>
                    <a:pt x="195" y="57"/>
                  </a:lnTo>
                  <a:lnTo>
                    <a:pt x="198" y="62"/>
                  </a:lnTo>
                  <a:lnTo>
                    <a:pt x="196" y="66"/>
                  </a:lnTo>
                  <a:lnTo>
                    <a:pt x="193" y="70"/>
                  </a:lnTo>
                  <a:lnTo>
                    <a:pt x="192" y="75"/>
                  </a:lnTo>
                  <a:lnTo>
                    <a:pt x="192" y="77"/>
                  </a:lnTo>
                  <a:lnTo>
                    <a:pt x="193" y="80"/>
                  </a:lnTo>
                  <a:lnTo>
                    <a:pt x="196" y="82"/>
                  </a:lnTo>
                  <a:lnTo>
                    <a:pt x="199" y="84"/>
                  </a:lnTo>
                  <a:lnTo>
                    <a:pt x="198" y="89"/>
                  </a:lnTo>
                  <a:lnTo>
                    <a:pt x="195" y="93"/>
                  </a:lnTo>
                  <a:lnTo>
                    <a:pt x="193" y="96"/>
                  </a:lnTo>
                  <a:lnTo>
                    <a:pt x="190" y="101"/>
                  </a:lnTo>
                  <a:lnTo>
                    <a:pt x="189" y="105"/>
                  </a:lnTo>
                  <a:lnTo>
                    <a:pt x="186" y="107"/>
                  </a:lnTo>
                  <a:lnTo>
                    <a:pt x="183" y="110"/>
                  </a:lnTo>
                  <a:lnTo>
                    <a:pt x="182" y="113"/>
                  </a:lnTo>
                  <a:lnTo>
                    <a:pt x="181" y="114"/>
                  </a:lnTo>
                  <a:lnTo>
                    <a:pt x="176" y="114"/>
                  </a:lnTo>
                  <a:lnTo>
                    <a:pt x="172" y="116"/>
                  </a:lnTo>
                  <a:lnTo>
                    <a:pt x="170" y="117"/>
                  </a:lnTo>
                  <a:lnTo>
                    <a:pt x="169" y="122"/>
                  </a:lnTo>
                  <a:lnTo>
                    <a:pt x="165" y="125"/>
                  </a:lnTo>
                  <a:lnTo>
                    <a:pt x="164" y="129"/>
                  </a:lnTo>
                  <a:lnTo>
                    <a:pt x="166" y="131"/>
                  </a:lnTo>
                  <a:lnTo>
                    <a:pt x="170" y="132"/>
                  </a:lnTo>
                  <a:lnTo>
                    <a:pt x="172" y="137"/>
                  </a:lnTo>
                  <a:lnTo>
                    <a:pt x="178" y="143"/>
                  </a:lnTo>
                  <a:lnTo>
                    <a:pt x="183" y="146"/>
                  </a:lnTo>
                  <a:lnTo>
                    <a:pt x="183" y="149"/>
                  </a:lnTo>
                  <a:lnTo>
                    <a:pt x="190" y="156"/>
                  </a:lnTo>
                  <a:lnTo>
                    <a:pt x="192" y="160"/>
                  </a:lnTo>
                  <a:lnTo>
                    <a:pt x="193" y="165"/>
                  </a:lnTo>
                  <a:lnTo>
                    <a:pt x="190" y="168"/>
                  </a:lnTo>
                  <a:lnTo>
                    <a:pt x="189" y="171"/>
                  </a:lnTo>
                  <a:lnTo>
                    <a:pt x="188" y="174"/>
                  </a:lnTo>
                  <a:lnTo>
                    <a:pt x="193" y="183"/>
                  </a:lnTo>
                  <a:lnTo>
                    <a:pt x="195" y="186"/>
                  </a:lnTo>
                  <a:lnTo>
                    <a:pt x="200" y="188"/>
                  </a:lnTo>
                  <a:lnTo>
                    <a:pt x="202" y="189"/>
                  </a:lnTo>
                  <a:lnTo>
                    <a:pt x="204" y="190"/>
                  </a:lnTo>
                  <a:lnTo>
                    <a:pt x="204" y="195"/>
                  </a:lnTo>
                  <a:lnTo>
                    <a:pt x="201" y="198"/>
                  </a:lnTo>
                  <a:lnTo>
                    <a:pt x="200" y="201"/>
                  </a:lnTo>
                  <a:lnTo>
                    <a:pt x="198" y="204"/>
                  </a:lnTo>
                  <a:lnTo>
                    <a:pt x="199" y="208"/>
                  </a:lnTo>
                  <a:lnTo>
                    <a:pt x="198" y="210"/>
                  </a:lnTo>
                  <a:lnTo>
                    <a:pt x="195" y="215"/>
                  </a:lnTo>
                  <a:lnTo>
                    <a:pt x="194" y="220"/>
                  </a:lnTo>
                  <a:lnTo>
                    <a:pt x="192" y="224"/>
                  </a:lnTo>
                  <a:lnTo>
                    <a:pt x="190" y="226"/>
                  </a:lnTo>
                  <a:lnTo>
                    <a:pt x="187" y="227"/>
                  </a:lnTo>
                  <a:lnTo>
                    <a:pt x="184" y="228"/>
                  </a:lnTo>
                  <a:lnTo>
                    <a:pt x="182" y="230"/>
                  </a:lnTo>
                  <a:lnTo>
                    <a:pt x="180" y="233"/>
                  </a:lnTo>
                  <a:lnTo>
                    <a:pt x="177" y="237"/>
                  </a:lnTo>
                  <a:lnTo>
                    <a:pt x="175" y="239"/>
                  </a:lnTo>
                  <a:lnTo>
                    <a:pt x="171" y="239"/>
                  </a:lnTo>
                  <a:lnTo>
                    <a:pt x="168" y="238"/>
                  </a:lnTo>
                  <a:lnTo>
                    <a:pt x="164" y="236"/>
                  </a:lnTo>
                  <a:lnTo>
                    <a:pt x="164" y="233"/>
                  </a:lnTo>
                  <a:lnTo>
                    <a:pt x="163" y="230"/>
                  </a:lnTo>
                  <a:lnTo>
                    <a:pt x="162" y="227"/>
                  </a:lnTo>
                  <a:lnTo>
                    <a:pt x="159" y="226"/>
                  </a:lnTo>
                  <a:lnTo>
                    <a:pt x="157" y="225"/>
                  </a:lnTo>
                  <a:lnTo>
                    <a:pt x="153" y="225"/>
                  </a:lnTo>
                  <a:lnTo>
                    <a:pt x="150" y="226"/>
                  </a:lnTo>
                  <a:lnTo>
                    <a:pt x="147" y="230"/>
                  </a:lnTo>
                  <a:lnTo>
                    <a:pt x="142" y="226"/>
                  </a:lnTo>
                  <a:lnTo>
                    <a:pt x="139" y="226"/>
                  </a:lnTo>
                  <a:lnTo>
                    <a:pt x="134" y="225"/>
                  </a:lnTo>
                  <a:lnTo>
                    <a:pt x="129" y="222"/>
                  </a:lnTo>
                  <a:lnTo>
                    <a:pt x="126" y="220"/>
                  </a:lnTo>
                  <a:lnTo>
                    <a:pt x="124" y="215"/>
                  </a:lnTo>
                  <a:lnTo>
                    <a:pt x="121" y="212"/>
                  </a:lnTo>
                  <a:lnTo>
                    <a:pt x="118" y="208"/>
                  </a:lnTo>
                  <a:lnTo>
                    <a:pt x="116" y="203"/>
                  </a:lnTo>
                  <a:lnTo>
                    <a:pt x="115" y="201"/>
                  </a:lnTo>
                  <a:lnTo>
                    <a:pt x="111" y="201"/>
                  </a:lnTo>
                  <a:lnTo>
                    <a:pt x="108" y="201"/>
                  </a:lnTo>
                  <a:lnTo>
                    <a:pt x="103" y="198"/>
                  </a:lnTo>
                  <a:lnTo>
                    <a:pt x="100" y="198"/>
                  </a:lnTo>
                  <a:lnTo>
                    <a:pt x="96" y="200"/>
                  </a:lnTo>
                  <a:lnTo>
                    <a:pt x="93" y="201"/>
                  </a:lnTo>
                  <a:lnTo>
                    <a:pt x="90" y="202"/>
                  </a:lnTo>
                  <a:lnTo>
                    <a:pt x="86" y="202"/>
                  </a:lnTo>
                  <a:lnTo>
                    <a:pt x="84" y="207"/>
                  </a:lnTo>
                  <a:lnTo>
                    <a:pt x="81" y="208"/>
                  </a:lnTo>
                  <a:lnTo>
                    <a:pt x="79" y="208"/>
                  </a:lnTo>
                  <a:lnTo>
                    <a:pt x="75" y="207"/>
                  </a:lnTo>
                  <a:lnTo>
                    <a:pt x="72" y="207"/>
                  </a:lnTo>
                  <a:lnTo>
                    <a:pt x="70" y="209"/>
                  </a:lnTo>
                  <a:lnTo>
                    <a:pt x="67" y="213"/>
                  </a:lnTo>
                  <a:lnTo>
                    <a:pt x="63" y="218"/>
                  </a:lnTo>
                  <a:lnTo>
                    <a:pt x="60" y="224"/>
                  </a:lnTo>
                  <a:lnTo>
                    <a:pt x="57" y="228"/>
                  </a:lnTo>
                  <a:lnTo>
                    <a:pt x="56" y="232"/>
                  </a:lnTo>
                  <a:lnTo>
                    <a:pt x="55" y="236"/>
                  </a:lnTo>
                  <a:lnTo>
                    <a:pt x="52" y="238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6" name="Freeform 39"/>
            <p:cNvSpPr>
              <a:spLocks noChangeAspect="1"/>
            </p:cNvSpPr>
            <p:nvPr/>
          </p:nvSpPr>
          <p:spPr bwMode="auto">
            <a:xfrm>
              <a:off x="2808" y="3137"/>
              <a:ext cx="101" cy="152"/>
            </a:xfrm>
            <a:custGeom>
              <a:avLst/>
              <a:gdLst>
                <a:gd name="T0" fmla="*/ 36 w 98"/>
                <a:gd name="T1" fmla="*/ 147 h 161"/>
                <a:gd name="T2" fmla="*/ 27 w 98"/>
                <a:gd name="T3" fmla="*/ 151 h 161"/>
                <a:gd name="T4" fmla="*/ 20 w 98"/>
                <a:gd name="T5" fmla="*/ 147 h 161"/>
                <a:gd name="T6" fmla="*/ 13 w 98"/>
                <a:gd name="T7" fmla="*/ 151 h 161"/>
                <a:gd name="T8" fmla="*/ 7 w 98"/>
                <a:gd name="T9" fmla="*/ 144 h 161"/>
                <a:gd name="T10" fmla="*/ 8 w 98"/>
                <a:gd name="T11" fmla="*/ 139 h 161"/>
                <a:gd name="T12" fmla="*/ 8 w 98"/>
                <a:gd name="T13" fmla="*/ 130 h 161"/>
                <a:gd name="T14" fmla="*/ 7 w 98"/>
                <a:gd name="T15" fmla="*/ 124 h 161"/>
                <a:gd name="T16" fmla="*/ 1 w 98"/>
                <a:gd name="T17" fmla="*/ 116 h 161"/>
                <a:gd name="T18" fmla="*/ 3 w 98"/>
                <a:gd name="T19" fmla="*/ 106 h 161"/>
                <a:gd name="T20" fmla="*/ 9 w 98"/>
                <a:gd name="T21" fmla="*/ 98 h 161"/>
                <a:gd name="T22" fmla="*/ 12 w 98"/>
                <a:gd name="T23" fmla="*/ 91 h 161"/>
                <a:gd name="T24" fmla="*/ 21 w 98"/>
                <a:gd name="T25" fmla="*/ 89 h 161"/>
                <a:gd name="T26" fmla="*/ 21 w 98"/>
                <a:gd name="T27" fmla="*/ 79 h 161"/>
                <a:gd name="T28" fmla="*/ 15 w 98"/>
                <a:gd name="T29" fmla="*/ 72 h 161"/>
                <a:gd name="T30" fmla="*/ 18 w 98"/>
                <a:gd name="T31" fmla="*/ 59 h 161"/>
                <a:gd name="T32" fmla="*/ 18 w 98"/>
                <a:gd name="T33" fmla="*/ 47 h 161"/>
                <a:gd name="T34" fmla="*/ 19 w 98"/>
                <a:gd name="T35" fmla="*/ 38 h 161"/>
                <a:gd name="T36" fmla="*/ 20 w 98"/>
                <a:gd name="T37" fmla="*/ 28 h 161"/>
                <a:gd name="T38" fmla="*/ 18 w 98"/>
                <a:gd name="T39" fmla="*/ 17 h 161"/>
                <a:gd name="T40" fmla="*/ 21 w 98"/>
                <a:gd name="T41" fmla="*/ 6 h 161"/>
                <a:gd name="T42" fmla="*/ 22 w 98"/>
                <a:gd name="T43" fmla="*/ 0 h 161"/>
                <a:gd name="T44" fmla="*/ 37 w 98"/>
                <a:gd name="T45" fmla="*/ 9 h 161"/>
                <a:gd name="T46" fmla="*/ 43 w 98"/>
                <a:gd name="T47" fmla="*/ 10 h 161"/>
                <a:gd name="T48" fmla="*/ 55 w 98"/>
                <a:gd name="T49" fmla="*/ 14 h 161"/>
                <a:gd name="T50" fmla="*/ 65 w 98"/>
                <a:gd name="T51" fmla="*/ 9 h 161"/>
                <a:gd name="T52" fmla="*/ 71 w 98"/>
                <a:gd name="T53" fmla="*/ 11 h 161"/>
                <a:gd name="T54" fmla="*/ 77 w 98"/>
                <a:gd name="T55" fmla="*/ 8 h 161"/>
                <a:gd name="T56" fmla="*/ 79 w 98"/>
                <a:gd name="T57" fmla="*/ 8 h 161"/>
                <a:gd name="T58" fmla="*/ 86 w 98"/>
                <a:gd name="T59" fmla="*/ 11 h 161"/>
                <a:gd name="T60" fmla="*/ 82 w 98"/>
                <a:gd name="T61" fmla="*/ 20 h 161"/>
                <a:gd name="T62" fmla="*/ 79 w 98"/>
                <a:gd name="T63" fmla="*/ 31 h 161"/>
                <a:gd name="T64" fmla="*/ 87 w 98"/>
                <a:gd name="T65" fmla="*/ 39 h 161"/>
                <a:gd name="T66" fmla="*/ 94 w 98"/>
                <a:gd name="T67" fmla="*/ 40 h 161"/>
                <a:gd name="T68" fmla="*/ 101 w 98"/>
                <a:gd name="T69" fmla="*/ 48 h 161"/>
                <a:gd name="T70" fmla="*/ 100 w 98"/>
                <a:gd name="T71" fmla="*/ 59 h 161"/>
                <a:gd name="T72" fmla="*/ 92 w 98"/>
                <a:gd name="T73" fmla="*/ 59 h 161"/>
                <a:gd name="T74" fmla="*/ 83 w 98"/>
                <a:gd name="T75" fmla="*/ 61 h 161"/>
                <a:gd name="T76" fmla="*/ 83 w 98"/>
                <a:gd name="T77" fmla="*/ 72 h 161"/>
                <a:gd name="T78" fmla="*/ 83 w 98"/>
                <a:gd name="T79" fmla="*/ 82 h 161"/>
                <a:gd name="T80" fmla="*/ 82 w 98"/>
                <a:gd name="T81" fmla="*/ 94 h 161"/>
                <a:gd name="T82" fmla="*/ 81 w 98"/>
                <a:gd name="T83" fmla="*/ 108 h 161"/>
                <a:gd name="T84" fmla="*/ 83 w 98"/>
                <a:gd name="T85" fmla="*/ 122 h 161"/>
                <a:gd name="T86" fmla="*/ 79 w 98"/>
                <a:gd name="T87" fmla="*/ 132 h 161"/>
                <a:gd name="T88" fmla="*/ 67 w 98"/>
                <a:gd name="T89" fmla="*/ 135 h 161"/>
                <a:gd name="T90" fmla="*/ 57 w 98"/>
                <a:gd name="T91" fmla="*/ 144 h 161"/>
                <a:gd name="T92" fmla="*/ 53 w 98"/>
                <a:gd name="T93" fmla="*/ 149 h 161"/>
                <a:gd name="T94" fmla="*/ 44 w 98"/>
                <a:gd name="T95" fmla="*/ 151 h 161"/>
                <a:gd name="T96" fmla="*/ 39 w 98"/>
                <a:gd name="T97" fmla="*/ 150 h 16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98" h="161">
                  <a:moveTo>
                    <a:pt x="38" y="159"/>
                  </a:moveTo>
                  <a:lnTo>
                    <a:pt x="35" y="156"/>
                  </a:lnTo>
                  <a:lnTo>
                    <a:pt x="30" y="159"/>
                  </a:lnTo>
                  <a:lnTo>
                    <a:pt x="26" y="160"/>
                  </a:lnTo>
                  <a:lnTo>
                    <a:pt x="23" y="158"/>
                  </a:lnTo>
                  <a:lnTo>
                    <a:pt x="19" y="156"/>
                  </a:lnTo>
                  <a:lnTo>
                    <a:pt x="15" y="159"/>
                  </a:lnTo>
                  <a:lnTo>
                    <a:pt x="13" y="160"/>
                  </a:lnTo>
                  <a:lnTo>
                    <a:pt x="11" y="161"/>
                  </a:lnTo>
                  <a:lnTo>
                    <a:pt x="7" y="153"/>
                  </a:lnTo>
                  <a:lnTo>
                    <a:pt x="7" y="148"/>
                  </a:lnTo>
                  <a:lnTo>
                    <a:pt x="8" y="147"/>
                  </a:lnTo>
                  <a:lnTo>
                    <a:pt x="9" y="143"/>
                  </a:lnTo>
                  <a:lnTo>
                    <a:pt x="8" y="138"/>
                  </a:lnTo>
                  <a:lnTo>
                    <a:pt x="7" y="136"/>
                  </a:lnTo>
                  <a:lnTo>
                    <a:pt x="7" y="131"/>
                  </a:lnTo>
                  <a:lnTo>
                    <a:pt x="6" y="129"/>
                  </a:lnTo>
                  <a:lnTo>
                    <a:pt x="1" y="123"/>
                  </a:lnTo>
                  <a:lnTo>
                    <a:pt x="0" y="119"/>
                  </a:lnTo>
                  <a:lnTo>
                    <a:pt x="3" y="112"/>
                  </a:lnTo>
                  <a:lnTo>
                    <a:pt x="5" y="108"/>
                  </a:lnTo>
                  <a:lnTo>
                    <a:pt x="9" y="104"/>
                  </a:lnTo>
                  <a:lnTo>
                    <a:pt x="12" y="100"/>
                  </a:lnTo>
                  <a:lnTo>
                    <a:pt x="12" y="96"/>
                  </a:lnTo>
                  <a:lnTo>
                    <a:pt x="18" y="95"/>
                  </a:lnTo>
                  <a:lnTo>
                    <a:pt x="20" y="94"/>
                  </a:lnTo>
                  <a:lnTo>
                    <a:pt x="20" y="88"/>
                  </a:lnTo>
                  <a:lnTo>
                    <a:pt x="20" y="84"/>
                  </a:lnTo>
                  <a:lnTo>
                    <a:pt x="17" y="81"/>
                  </a:lnTo>
                  <a:lnTo>
                    <a:pt x="15" y="76"/>
                  </a:lnTo>
                  <a:lnTo>
                    <a:pt x="15" y="69"/>
                  </a:lnTo>
                  <a:lnTo>
                    <a:pt x="17" y="63"/>
                  </a:lnTo>
                  <a:lnTo>
                    <a:pt x="17" y="54"/>
                  </a:lnTo>
                  <a:lnTo>
                    <a:pt x="17" y="50"/>
                  </a:lnTo>
                  <a:lnTo>
                    <a:pt x="19" y="46"/>
                  </a:lnTo>
                  <a:lnTo>
                    <a:pt x="18" y="40"/>
                  </a:lnTo>
                  <a:lnTo>
                    <a:pt x="18" y="33"/>
                  </a:lnTo>
                  <a:lnTo>
                    <a:pt x="19" y="30"/>
                  </a:lnTo>
                  <a:lnTo>
                    <a:pt x="17" y="24"/>
                  </a:lnTo>
                  <a:lnTo>
                    <a:pt x="17" y="18"/>
                  </a:lnTo>
                  <a:lnTo>
                    <a:pt x="19" y="12"/>
                  </a:lnTo>
                  <a:lnTo>
                    <a:pt x="20" y="6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7" y="3"/>
                  </a:lnTo>
                  <a:lnTo>
                    <a:pt x="36" y="10"/>
                  </a:lnTo>
                  <a:lnTo>
                    <a:pt x="39" y="9"/>
                  </a:lnTo>
                  <a:lnTo>
                    <a:pt x="42" y="11"/>
                  </a:lnTo>
                  <a:lnTo>
                    <a:pt x="49" y="15"/>
                  </a:lnTo>
                  <a:lnTo>
                    <a:pt x="53" y="15"/>
                  </a:lnTo>
                  <a:lnTo>
                    <a:pt x="59" y="11"/>
                  </a:lnTo>
                  <a:lnTo>
                    <a:pt x="63" y="10"/>
                  </a:lnTo>
                  <a:lnTo>
                    <a:pt x="67" y="10"/>
                  </a:lnTo>
                  <a:lnTo>
                    <a:pt x="69" y="12"/>
                  </a:lnTo>
                  <a:lnTo>
                    <a:pt x="72" y="12"/>
                  </a:lnTo>
                  <a:lnTo>
                    <a:pt x="75" y="9"/>
                  </a:lnTo>
                  <a:lnTo>
                    <a:pt x="75" y="5"/>
                  </a:lnTo>
                  <a:lnTo>
                    <a:pt x="77" y="9"/>
                  </a:lnTo>
                  <a:lnTo>
                    <a:pt x="79" y="10"/>
                  </a:lnTo>
                  <a:lnTo>
                    <a:pt x="83" y="12"/>
                  </a:lnTo>
                  <a:lnTo>
                    <a:pt x="83" y="17"/>
                  </a:lnTo>
                  <a:lnTo>
                    <a:pt x="80" y="21"/>
                  </a:lnTo>
                  <a:lnTo>
                    <a:pt x="78" y="27"/>
                  </a:lnTo>
                  <a:lnTo>
                    <a:pt x="77" y="33"/>
                  </a:lnTo>
                  <a:lnTo>
                    <a:pt x="80" y="38"/>
                  </a:lnTo>
                  <a:lnTo>
                    <a:pt x="84" y="41"/>
                  </a:lnTo>
                  <a:lnTo>
                    <a:pt x="87" y="42"/>
                  </a:lnTo>
                  <a:lnTo>
                    <a:pt x="91" y="42"/>
                  </a:lnTo>
                  <a:lnTo>
                    <a:pt x="95" y="47"/>
                  </a:lnTo>
                  <a:lnTo>
                    <a:pt x="98" y="51"/>
                  </a:lnTo>
                  <a:lnTo>
                    <a:pt x="98" y="56"/>
                  </a:lnTo>
                  <a:lnTo>
                    <a:pt x="97" y="62"/>
                  </a:lnTo>
                  <a:lnTo>
                    <a:pt x="93" y="63"/>
                  </a:lnTo>
                  <a:lnTo>
                    <a:pt x="89" y="63"/>
                  </a:lnTo>
                  <a:lnTo>
                    <a:pt x="84" y="60"/>
                  </a:lnTo>
                  <a:lnTo>
                    <a:pt x="81" y="65"/>
                  </a:lnTo>
                  <a:lnTo>
                    <a:pt x="79" y="71"/>
                  </a:lnTo>
                  <a:lnTo>
                    <a:pt x="81" y="76"/>
                  </a:lnTo>
                  <a:lnTo>
                    <a:pt x="84" y="83"/>
                  </a:lnTo>
                  <a:lnTo>
                    <a:pt x="81" y="87"/>
                  </a:lnTo>
                  <a:lnTo>
                    <a:pt x="81" y="94"/>
                  </a:lnTo>
                  <a:lnTo>
                    <a:pt x="80" y="100"/>
                  </a:lnTo>
                  <a:lnTo>
                    <a:pt x="80" y="108"/>
                  </a:lnTo>
                  <a:lnTo>
                    <a:pt x="79" y="114"/>
                  </a:lnTo>
                  <a:lnTo>
                    <a:pt x="79" y="122"/>
                  </a:lnTo>
                  <a:lnTo>
                    <a:pt x="81" y="129"/>
                  </a:lnTo>
                  <a:lnTo>
                    <a:pt x="79" y="137"/>
                  </a:lnTo>
                  <a:lnTo>
                    <a:pt x="77" y="140"/>
                  </a:lnTo>
                  <a:lnTo>
                    <a:pt x="71" y="141"/>
                  </a:lnTo>
                  <a:lnTo>
                    <a:pt x="65" y="143"/>
                  </a:lnTo>
                  <a:lnTo>
                    <a:pt x="61" y="148"/>
                  </a:lnTo>
                  <a:lnTo>
                    <a:pt x="55" y="152"/>
                  </a:lnTo>
                  <a:lnTo>
                    <a:pt x="53" y="154"/>
                  </a:lnTo>
                  <a:lnTo>
                    <a:pt x="51" y="158"/>
                  </a:lnTo>
                  <a:lnTo>
                    <a:pt x="44" y="158"/>
                  </a:lnTo>
                  <a:lnTo>
                    <a:pt x="43" y="160"/>
                  </a:lnTo>
                  <a:lnTo>
                    <a:pt x="41" y="159"/>
                  </a:lnTo>
                  <a:lnTo>
                    <a:pt x="38" y="159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7" name="Freeform 40"/>
            <p:cNvSpPr>
              <a:spLocks noChangeAspect="1"/>
            </p:cNvSpPr>
            <p:nvPr/>
          </p:nvSpPr>
          <p:spPr bwMode="auto">
            <a:xfrm>
              <a:off x="2994" y="3020"/>
              <a:ext cx="185" cy="148"/>
            </a:xfrm>
            <a:custGeom>
              <a:avLst/>
              <a:gdLst>
                <a:gd name="T0" fmla="*/ 116 w 185"/>
                <a:gd name="T1" fmla="*/ 133 h 159"/>
                <a:gd name="T2" fmla="*/ 54 w 185"/>
                <a:gd name="T3" fmla="*/ 148 h 159"/>
                <a:gd name="T4" fmla="*/ 63 w 185"/>
                <a:gd name="T5" fmla="*/ 130 h 159"/>
                <a:gd name="T6" fmla="*/ 89 w 185"/>
                <a:gd name="T7" fmla="*/ 123 h 159"/>
                <a:gd name="T8" fmla="*/ 104 w 185"/>
                <a:gd name="T9" fmla="*/ 114 h 159"/>
                <a:gd name="T10" fmla="*/ 83 w 185"/>
                <a:gd name="T11" fmla="*/ 106 h 159"/>
                <a:gd name="T12" fmla="*/ 78 w 185"/>
                <a:gd name="T13" fmla="*/ 114 h 159"/>
                <a:gd name="T14" fmla="*/ 53 w 185"/>
                <a:gd name="T15" fmla="*/ 108 h 159"/>
                <a:gd name="T16" fmla="*/ 47 w 185"/>
                <a:gd name="T17" fmla="*/ 92 h 159"/>
                <a:gd name="T18" fmla="*/ 44 w 185"/>
                <a:gd name="T19" fmla="*/ 95 h 159"/>
                <a:gd name="T20" fmla="*/ 47 w 185"/>
                <a:gd name="T21" fmla="*/ 117 h 159"/>
                <a:gd name="T22" fmla="*/ 48 w 185"/>
                <a:gd name="T23" fmla="*/ 125 h 159"/>
                <a:gd name="T24" fmla="*/ 27 w 185"/>
                <a:gd name="T25" fmla="*/ 116 h 159"/>
                <a:gd name="T26" fmla="*/ 28 w 185"/>
                <a:gd name="T27" fmla="*/ 108 h 159"/>
                <a:gd name="T28" fmla="*/ 21 w 185"/>
                <a:gd name="T29" fmla="*/ 89 h 159"/>
                <a:gd name="T30" fmla="*/ 24 w 185"/>
                <a:gd name="T31" fmla="*/ 77 h 159"/>
                <a:gd name="T32" fmla="*/ 30 w 185"/>
                <a:gd name="T33" fmla="*/ 64 h 159"/>
                <a:gd name="T34" fmla="*/ 23 w 185"/>
                <a:gd name="T35" fmla="*/ 63 h 159"/>
                <a:gd name="T36" fmla="*/ 20 w 185"/>
                <a:gd name="T37" fmla="*/ 60 h 159"/>
                <a:gd name="T38" fmla="*/ 15 w 185"/>
                <a:gd name="T39" fmla="*/ 53 h 159"/>
                <a:gd name="T40" fmla="*/ 9 w 185"/>
                <a:gd name="T41" fmla="*/ 49 h 159"/>
                <a:gd name="T42" fmla="*/ 4 w 185"/>
                <a:gd name="T43" fmla="*/ 42 h 159"/>
                <a:gd name="T44" fmla="*/ 3 w 185"/>
                <a:gd name="T45" fmla="*/ 35 h 159"/>
                <a:gd name="T46" fmla="*/ 5 w 185"/>
                <a:gd name="T47" fmla="*/ 28 h 159"/>
                <a:gd name="T48" fmla="*/ 11 w 185"/>
                <a:gd name="T49" fmla="*/ 19 h 159"/>
                <a:gd name="T50" fmla="*/ 18 w 185"/>
                <a:gd name="T51" fmla="*/ 10 h 159"/>
                <a:gd name="T52" fmla="*/ 23 w 185"/>
                <a:gd name="T53" fmla="*/ 8 h 159"/>
                <a:gd name="T54" fmla="*/ 29 w 185"/>
                <a:gd name="T55" fmla="*/ 9 h 159"/>
                <a:gd name="T56" fmla="*/ 34 w 185"/>
                <a:gd name="T57" fmla="*/ 4 h 159"/>
                <a:gd name="T58" fmla="*/ 41 w 185"/>
                <a:gd name="T59" fmla="*/ 3 h 159"/>
                <a:gd name="T60" fmla="*/ 48 w 185"/>
                <a:gd name="T61" fmla="*/ 0 h 159"/>
                <a:gd name="T62" fmla="*/ 56 w 185"/>
                <a:gd name="T63" fmla="*/ 3 h 159"/>
                <a:gd name="T64" fmla="*/ 63 w 185"/>
                <a:gd name="T65" fmla="*/ 3 h 159"/>
                <a:gd name="T66" fmla="*/ 66 w 185"/>
                <a:gd name="T67" fmla="*/ 9 h 159"/>
                <a:gd name="T68" fmla="*/ 72 w 185"/>
                <a:gd name="T69" fmla="*/ 16 h 159"/>
                <a:gd name="T70" fmla="*/ 77 w 185"/>
                <a:gd name="T71" fmla="*/ 22 h 159"/>
                <a:gd name="T72" fmla="*/ 87 w 185"/>
                <a:gd name="T73" fmla="*/ 26 h 159"/>
                <a:gd name="T74" fmla="*/ 95 w 185"/>
                <a:gd name="T75" fmla="*/ 30 h 159"/>
                <a:gd name="T76" fmla="*/ 101 w 185"/>
                <a:gd name="T77" fmla="*/ 25 h 159"/>
                <a:gd name="T78" fmla="*/ 107 w 185"/>
                <a:gd name="T79" fmla="*/ 26 h 159"/>
                <a:gd name="T80" fmla="*/ 111 w 185"/>
                <a:gd name="T81" fmla="*/ 30 h 159"/>
                <a:gd name="T82" fmla="*/ 112 w 185"/>
                <a:gd name="T83" fmla="*/ 35 h 159"/>
                <a:gd name="T84" fmla="*/ 119 w 185"/>
                <a:gd name="T85" fmla="*/ 38 h 159"/>
                <a:gd name="T86" fmla="*/ 125 w 185"/>
                <a:gd name="T87" fmla="*/ 36 h 159"/>
                <a:gd name="T88" fmla="*/ 130 w 185"/>
                <a:gd name="T89" fmla="*/ 30 h 159"/>
                <a:gd name="T90" fmla="*/ 135 w 185"/>
                <a:gd name="T91" fmla="*/ 30 h 159"/>
                <a:gd name="T92" fmla="*/ 138 w 185"/>
                <a:gd name="T93" fmla="*/ 33 h 159"/>
                <a:gd name="T94" fmla="*/ 144 w 185"/>
                <a:gd name="T95" fmla="*/ 38 h 159"/>
                <a:gd name="T96" fmla="*/ 154 w 185"/>
                <a:gd name="T97" fmla="*/ 34 h 159"/>
                <a:gd name="T98" fmla="*/ 166 w 185"/>
                <a:gd name="T99" fmla="*/ 34 h 159"/>
                <a:gd name="T100" fmla="*/ 185 w 185"/>
                <a:gd name="T101" fmla="*/ 35 h 159"/>
                <a:gd name="T102" fmla="*/ 182 w 185"/>
                <a:gd name="T103" fmla="*/ 42 h 159"/>
                <a:gd name="T104" fmla="*/ 180 w 185"/>
                <a:gd name="T105" fmla="*/ 48 h 159"/>
                <a:gd name="T106" fmla="*/ 174 w 185"/>
                <a:gd name="T107" fmla="*/ 55 h 159"/>
                <a:gd name="T108" fmla="*/ 170 w 185"/>
                <a:gd name="T109" fmla="*/ 63 h 159"/>
                <a:gd name="T110" fmla="*/ 161 w 185"/>
                <a:gd name="T111" fmla="*/ 70 h 159"/>
                <a:gd name="T112" fmla="*/ 154 w 185"/>
                <a:gd name="T113" fmla="*/ 86 h 159"/>
                <a:gd name="T114" fmla="*/ 147 w 185"/>
                <a:gd name="T115" fmla="*/ 93 h 159"/>
                <a:gd name="T116" fmla="*/ 140 w 185"/>
                <a:gd name="T117" fmla="*/ 100 h 159"/>
                <a:gd name="T118" fmla="*/ 130 w 185"/>
                <a:gd name="T119" fmla="*/ 106 h 159"/>
                <a:gd name="T120" fmla="*/ 128 w 185"/>
                <a:gd name="T121" fmla="*/ 115 h 159"/>
                <a:gd name="T122" fmla="*/ 126 w 185"/>
                <a:gd name="T123" fmla="*/ 132 h 15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85" h="159">
                  <a:moveTo>
                    <a:pt x="126" y="142"/>
                  </a:moveTo>
                  <a:lnTo>
                    <a:pt x="116" y="143"/>
                  </a:lnTo>
                  <a:lnTo>
                    <a:pt x="96" y="147"/>
                  </a:lnTo>
                  <a:lnTo>
                    <a:pt x="54" y="159"/>
                  </a:lnTo>
                  <a:lnTo>
                    <a:pt x="51" y="155"/>
                  </a:lnTo>
                  <a:lnTo>
                    <a:pt x="63" y="140"/>
                  </a:lnTo>
                  <a:lnTo>
                    <a:pt x="72" y="141"/>
                  </a:lnTo>
                  <a:lnTo>
                    <a:pt x="89" y="132"/>
                  </a:lnTo>
                  <a:lnTo>
                    <a:pt x="102" y="126"/>
                  </a:lnTo>
                  <a:lnTo>
                    <a:pt x="104" y="123"/>
                  </a:lnTo>
                  <a:lnTo>
                    <a:pt x="99" y="119"/>
                  </a:lnTo>
                  <a:lnTo>
                    <a:pt x="83" y="114"/>
                  </a:lnTo>
                  <a:lnTo>
                    <a:pt x="81" y="119"/>
                  </a:lnTo>
                  <a:lnTo>
                    <a:pt x="78" y="122"/>
                  </a:lnTo>
                  <a:lnTo>
                    <a:pt x="57" y="119"/>
                  </a:lnTo>
                  <a:lnTo>
                    <a:pt x="53" y="116"/>
                  </a:lnTo>
                  <a:lnTo>
                    <a:pt x="48" y="107"/>
                  </a:lnTo>
                  <a:lnTo>
                    <a:pt x="47" y="99"/>
                  </a:lnTo>
                  <a:lnTo>
                    <a:pt x="46" y="98"/>
                  </a:lnTo>
                  <a:lnTo>
                    <a:pt x="44" y="102"/>
                  </a:lnTo>
                  <a:lnTo>
                    <a:pt x="40" y="119"/>
                  </a:lnTo>
                  <a:lnTo>
                    <a:pt x="47" y="126"/>
                  </a:lnTo>
                  <a:lnTo>
                    <a:pt x="50" y="131"/>
                  </a:lnTo>
                  <a:lnTo>
                    <a:pt x="48" y="134"/>
                  </a:lnTo>
                  <a:lnTo>
                    <a:pt x="30" y="129"/>
                  </a:lnTo>
                  <a:lnTo>
                    <a:pt x="27" y="125"/>
                  </a:lnTo>
                  <a:lnTo>
                    <a:pt x="27" y="122"/>
                  </a:lnTo>
                  <a:lnTo>
                    <a:pt x="28" y="116"/>
                  </a:lnTo>
                  <a:lnTo>
                    <a:pt x="27" y="110"/>
                  </a:lnTo>
                  <a:lnTo>
                    <a:pt x="21" y="96"/>
                  </a:lnTo>
                  <a:lnTo>
                    <a:pt x="22" y="92"/>
                  </a:lnTo>
                  <a:lnTo>
                    <a:pt x="24" y="83"/>
                  </a:lnTo>
                  <a:lnTo>
                    <a:pt x="28" y="75"/>
                  </a:lnTo>
                  <a:lnTo>
                    <a:pt x="30" y="69"/>
                  </a:lnTo>
                  <a:lnTo>
                    <a:pt x="29" y="68"/>
                  </a:lnTo>
                  <a:lnTo>
                    <a:pt x="23" y="68"/>
                  </a:lnTo>
                  <a:lnTo>
                    <a:pt x="20" y="70"/>
                  </a:lnTo>
                  <a:lnTo>
                    <a:pt x="20" y="64"/>
                  </a:lnTo>
                  <a:lnTo>
                    <a:pt x="17" y="60"/>
                  </a:lnTo>
                  <a:lnTo>
                    <a:pt x="15" y="57"/>
                  </a:lnTo>
                  <a:lnTo>
                    <a:pt x="11" y="54"/>
                  </a:lnTo>
                  <a:lnTo>
                    <a:pt x="9" y="53"/>
                  </a:lnTo>
                  <a:lnTo>
                    <a:pt x="6" y="50"/>
                  </a:lnTo>
                  <a:lnTo>
                    <a:pt x="4" y="45"/>
                  </a:lnTo>
                  <a:lnTo>
                    <a:pt x="0" y="40"/>
                  </a:lnTo>
                  <a:lnTo>
                    <a:pt x="3" y="38"/>
                  </a:lnTo>
                  <a:lnTo>
                    <a:pt x="4" y="34"/>
                  </a:lnTo>
                  <a:lnTo>
                    <a:pt x="5" y="30"/>
                  </a:lnTo>
                  <a:lnTo>
                    <a:pt x="8" y="26"/>
                  </a:lnTo>
                  <a:lnTo>
                    <a:pt x="11" y="20"/>
                  </a:lnTo>
                  <a:lnTo>
                    <a:pt x="15" y="15"/>
                  </a:lnTo>
                  <a:lnTo>
                    <a:pt x="18" y="11"/>
                  </a:lnTo>
                  <a:lnTo>
                    <a:pt x="20" y="9"/>
                  </a:lnTo>
                  <a:lnTo>
                    <a:pt x="23" y="9"/>
                  </a:lnTo>
                  <a:lnTo>
                    <a:pt x="27" y="10"/>
                  </a:lnTo>
                  <a:lnTo>
                    <a:pt x="29" y="10"/>
                  </a:lnTo>
                  <a:lnTo>
                    <a:pt x="32" y="9"/>
                  </a:lnTo>
                  <a:lnTo>
                    <a:pt x="34" y="4"/>
                  </a:lnTo>
                  <a:lnTo>
                    <a:pt x="38" y="4"/>
                  </a:lnTo>
                  <a:lnTo>
                    <a:pt x="41" y="3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56" y="3"/>
                  </a:lnTo>
                  <a:lnTo>
                    <a:pt x="59" y="3"/>
                  </a:lnTo>
                  <a:lnTo>
                    <a:pt x="63" y="3"/>
                  </a:lnTo>
                  <a:lnTo>
                    <a:pt x="64" y="5"/>
                  </a:lnTo>
                  <a:lnTo>
                    <a:pt x="66" y="10"/>
                  </a:lnTo>
                  <a:lnTo>
                    <a:pt x="69" y="14"/>
                  </a:lnTo>
                  <a:lnTo>
                    <a:pt x="72" y="17"/>
                  </a:lnTo>
                  <a:lnTo>
                    <a:pt x="74" y="22"/>
                  </a:lnTo>
                  <a:lnTo>
                    <a:pt x="77" y="24"/>
                  </a:lnTo>
                  <a:lnTo>
                    <a:pt x="82" y="27"/>
                  </a:lnTo>
                  <a:lnTo>
                    <a:pt x="87" y="28"/>
                  </a:lnTo>
                  <a:lnTo>
                    <a:pt x="90" y="28"/>
                  </a:lnTo>
                  <a:lnTo>
                    <a:pt x="95" y="32"/>
                  </a:lnTo>
                  <a:lnTo>
                    <a:pt x="98" y="28"/>
                  </a:lnTo>
                  <a:lnTo>
                    <a:pt x="101" y="27"/>
                  </a:lnTo>
                  <a:lnTo>
                    <a:pt x="105" y="27"/>
                  </a:lnTo>
                  <a:lnTo>
                    <a:pt x="107" y="28"/>
                  </a:lnTo>
                  <a:lnTo>
                    <a:pt x="110" y="29"/>
                  </a:lnTo>
                  <a:lnTo>
                    <a:pt x="111" y="32"/>
                  </a:lnTo>
                  <a:lnTo>
                    <a:pt x="112" y="35"/>
                  </a:lnTo>
                  <a:lnTo>
                    <a:pt x="112" y="38"/>
                  </a:lnTo>
                  <a:lnTo>
                    <a:pt x="116" y="40"/>
                  </a:lnTo>
                  <a:lnTo>
                    <a:pt x="119" y="41"/>
                  </a:lnTo>
                  <a:lnTo>
                    <a:pt x="123" y="41"/>
                  </a:lnTo>
                  <a:lnTo>
                    <a:pt x="125" y="39"/>
                  </a:lnTo>
                  <a:lnTo>
                    <a:pt x="128" y="35"/>
                  </a:lnTo>
                  <a:lnTo>
                    <a:pt x="130" y="32"/>
                  </a:lnTo>
                  <a:lnTo>
                    <a:pt x="132" y="30"/>
                  </a:lnTo>
                  <a:lnTo>
                    <a:pt x="135" y="32"/>
                  </a:lnTo>
                  <a:lnTo>
                    <a:pt x="137" y="32"/>
                  </a:lnTo>
                  <a:lnTo>
                    <a:pt x="138" y="35"/>
                  </a:lnTo>
                  <a:lnTo>
                    <a:pt x="142" y="39"/>
                  </a:lnTo>
                  <a:lnTo>
                    <a:pt x="144" y="41"/>
                  </a:lnTo>
                  <a:lnTo>
                    <a:pt x="147" y="40"/>
                  </a:lnTo>
                  <a:lnTo>
                    <a:pt x="154" y="36"/>
                  </a:lnTo>
                  <a:lnTo>
                    <a:pt x="161" y="34"/>
                  </a:lnTo>
                  <a:lnTo>
                    <a:pt x="166" y="36"/>
                  </a:lnTo>
                  <a:lnTo>
                    <a:pt x="173" y="38"/>
                  </a:lnTo>
                  <a:lnTo>
                    <a:pt x="185" y="38"/>
                  </a:lnTo>
                  <a:lnTo>
                    <a:pt x="182" y="41"/>
                  </a:lnTo>
                  <a:lnTo>
                    <a:pt x="182" y="45"/>
                  </a:lnTo>
                  <a:lnTo>
                    <a:pt x="180" y="50"/>
                  </a:lnTo>
                  <a:lnTo>
                    <a:pt x="180" y="52"/>
                  </a:lnTo>
                  <a:lnTo>
                    <a:pt x="177" y="57"/>
                  </a:lnTo>
                  <a:lnTo>
                    <a:pt x="174" y="59"/>
                  </a:lnTo>
                  <a:lnTo>
                    <a:pt x="171" y="66"/>
                  </a:lnTo>
                  <a:lnTo>
                    <a:pt x="170" y="68"/>
                  </a:lnTo>
                  <a:lnTo>
                    <a:pt x="164" y="71"/>
                  </a:lnTo>
                  <a:lnTo>
                    <a:pt x="161" y="75"/>
                  </a:lnTo>
                  <a:lnTo>
                    <a:pt x="158" y="81"/>
                  </a:lnTo>
                  <a:lnTo>
                    <a:pt x="154" y="92"/>
                  </a:lnTo>
                  <a:lnTo>
                    <a:pt x="152" y="93"/>
                  </a:lnTo>
                  <a:lnTo>
                    <a:pt x="147" y="100"/>
                  </a:lnTo>
                  <a:lnTo>
                    <a:pt x="144" y="105"/>
                  </a:lnTo>
                  <a:lnTo>
                    <a:pt x="140" y="107"/>
                  </a:lnTo>
                  <a:lnTo>
                    <a:pt x="134" y="111"/>
                  </a:lnTo>
                  <a:lnTo>
                    <a:pt x="130" y="114"/>
                  </a:lnTo>
                  <a:lnTo>
                    <a:pt x="129" y="118"/>
                  </a:lnTo>
                  <a:lnTo>
                    <a:pt x="128" y="124"/>
                  </a:lnTo>
                  <a:lnTo>
                    <a:pt x="125" y="134"/>
                  </a:lnTo>
                  <a:lnTo>
                    <a:pt x="126" y="142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8" name="Freeform 41"/>
            <p:cNvSpPr>
              <a:spLocks noChangeAspect="1"/>
            </p:cNvSpPr>
            <p:nvPr/>
          </p:nvSpPr>
          <p:spPr bwMode="auto">
            <a:xfrm>
              <a:off x="2849" y="3065"/>
              <a:ext cx="170" cy="257"/>
            </a:xfrm>
            <a:custGeom>
              <a:avLst/>
              <a:gdLst>
                <a:gd name="T0" fmla="*/ 22 w 171"/>
                <a:gd name="T1" fmla="*/ 256 h 276"/>
                <a:gd name="T2" fmla="*/ 18 w 171"/>
                <a:gd name="T3" fmla="*/ 251 h 276"/>
                <a:gd name="T4" fmla="*/ 12 w 171"/>
                <a:gd name="T5" fmla="*/ 243 h 276"/>
                <a:gd name="T6" fmla="*/ 3 w 171"/>
                <a:gd name="T7" fmla="*/ 232 h 276"/>
                <a:gd name="T8" fmla="*/ 0 w 171"/>
                <a:gd name="T9" fmla="*/ 222 h 276"/>
                <a:gd name="T10" fmla="*/ 5 w 171"/>
                <a:gd name="T11" fmla="*/ 223 h 276"/>
                <a:gd name="T12" fmla="*/ 13 w 171"/>
                <a:gd name="T13" fmla="*/ 221 h 276"/>
                <a:gd name="T14" fmla="*/ 17 w 171"/>
                <a:gd name="T15" fmla="*/ 215 h 276"/>
                <a:gd name="T16" fmla="*/ 27 w 171"/>
                <a:gd name="T17" fmla="*/ 207 h 276"/>
                <a:gd name="T18" fmla="*/ 39 w 171"/>
                <a:gd name="T19" fmla="*/ 204 h 276"/>
                <a:gd name="T20" fmla="*/ 43 w 171"/>
                <a:gd name="T21" fmla="*/ 194 h 276"/>
                <a:gd name="T22" fmla="*/ 41 w 171"/>
                <a:gd name="T23" fmla="*/ 180 h 276"/>
                <a:gd name="T24" fmla="*/ 42 w 171"/>
                <a:gd name="T25" fmla="*/ 167 h 276"/>
                <a:gd name="T26" fmla="*/ 43 w 171"/>
                <a:gd name="T27" fmla="*/ 155 h 276"/>
                <a:gd name="T28" fmla="*/ 43 w 171"/>
                <a:gd name="T29" fmla="*/ 144 h 276"/>
                <a:gd name="T30" fmla="*/ 43 w 171"/>
                <a:gd name="T31" fmla="*/ 134 h 276"/>
                <a:gd name="T32" fmla="*/ 51 w 171"/>
                <a:gd name="T33" fmla="*/ 132 h 276"/>
                <a:gd name="T34" fmla="*/ 59 w 171"/>
                <a:gd name="T35" fmla="*/ 131 h 276"/>
                <a:gd name="T36" fmla="*/ 60 w 171"/>
                <a:gd name="T37" fmla="*/ 121 h 276"/>
                <a:gd name="T38" fmla="*/ 53 w 171"/>
                <a:gd name="T39" fmla="*/ 113 h 276"/>
                <a:gd name="T40" fmla="*/ 46 w 171"/>
                <a:gd name="T41" fmla="*/ 112 h 276"/>
                <a:gd name="T42" fmla="*/ 39 w 171"/>
                <a:gd name="T43" fmla="*/ 104 h 276"/>
                <a:gd name="T44" fmla="*/ 42 w 171"/>
                <a:gd name="T45" fmla="*/ 93 h 276"/>
                <a:gd name="T46" fmla="*/ 45 w 171"/>
                <a:gd name="T47" fmla="*/ 85 h 276"/>
                <a:gd name="T48" fmla="*/ 39 w 171"/>
                <a:gd name="T49" fmla="*/ 82 h 276"/>
                <a:gd name="T50" fmla="*/ 39 w 171"/>
                <a:gd name="T51" fmla="*/ 75 h 276"/>
                <a:gd name="T52" fmla="*/ 47 w 171"/>
                <a:gd name="T53" fmla="*/ 70 h 276"/>
                <a:gd name="T54" fmla="*/ 49 w 171"/>
                <a:gd name="T55" fmla="*/ 61 h 276"/>
                <a:gd name="T56" fmla="*/ 53 w 171"/>
                <a:gd name="T57" fmla="*/ 55 h 276"/>
                <a:gd name="T58" fmla="*/ 58 w 171"/>
                <a:gd name="T59" fmla="*/ 60 h 276"/>
                <a:gd name="T60" fmla="*/ 70 w 171"/>
                <a:gd name="T61" fmla="*/ 61 h 276"/>
                <a:gd name="T62" fmla="*/ 81 w 171"/>
                <a:gd name="T63" fmla="*/ 61 h 276"/>
                <a:gd name="T64" fmla="*/ 85 w 171"/>
                <a:gd name="T65" fmla="*/ 50 h 276"/>
                <a:gd name="T66" fmla="*/ 89 w 171"/>
                <a:gd name="T67" fmla="*/ 42 h 276"/>
                <a:gd name="T68" fmla="*/ 95 w 171"/>
                <a:gd name="T69" fmla="*/ 17 h 276"/>
                <a:gd name="T70" fmla="*/ 94 w 171"/>
                <a:gd name="T71" fmla="*/ 4 h 276"/>
                <a:gd name="T72" fmla="*/ 104 w 171"/>
                <a:gd name="T73" fmla="*/ 4 h 276"/>
                <a:gd name="T74" fmla="*/ 112 w 171"/>
                <a:gd name="T75" fmla="*/ 0 h 276"/>
                <a:gd name="T76" fmla="*/ 117 w 171"/>
                <a:gd name="T77" fmla="*/ 6 h 276"/>
                <a:gd name="T78" fmla="*/ 120 w 171"/>
                <a:gd name="T79" fmla="*/ 14 h 276"/>
                <a:gd name="T80" fmla="*/ 125 w 171"/>
                <a:gd name="T81" fmla="*/ 15 h 276"/>
                <a:gd name="T82" fmla="*/ 132 w 171"/>
                <a:gd name="T83" fmla="*/ 10 h 276"/>
                <a:gd name="T84" fmla="*/ 138 w 171"/>
                <a:gd name="T85" fmla="*/ 20 h 276"/>
                <a:gd name="T86" fmla="*/ 143 w 171"/>
                <a:gd name="T87" fmla="*/ 23 h 276"/>
                <a:gd name="T88" fmla="*/ 149 w 171"/>
                <a:gd name="T89" fmla="*/ 29 h 276"/>
                <a:gd name="T90" fmla="*/ 152 w 171"/>
                <a:gd name="T91" fmla="*/ 38 h 276"/>
                <a:gd name="T92" fmla="*/ 134 w 171"/>
                <a:gd name="T93" fmla="*/ 48 h 276"/>
                <a:gd name="T94" fmla="*/ 131 w 171"/>
                <a:gd name="T95" fmla="*/ 68 h 276"/>
                <a:gd name="T96" fmla="*/ 118 w 171"/>
                <a:gd name="T97" fmla="*/ 78 h 276"/>
                <a:gd name="T98" fmla="*/ 114 w 171"/>
                <a:gd name="T99" fmla="*/ 92 h 276"/>
                <a:gd name="T100" fmla="*/ 118 w 171"/>
                <a:gd name="T101" fmla="*/ 109 h 276"/>
                <a:gd name="T102" fmla="*/ 135 w 171"/>
                <a:gd name="T103" fmla="*/ 120 h 276"/>
                <a:gd name="T104" fmla="*/ 153 w 171"/>
                <a:gd name="T105" fmla="*/ 123 h 276"/>
                <a:gd name="T106" fmla="*/ 166 w 171"/>
                <a:gd name="T107" fmla="*/ 122 h 276"/>
                <a:gd name="T108" fmla="*/ 165 w 171"/>
                <a:gd name="T109" fmla="*/ 170 h 276"/>
                <a:gd name="T110" fmla="*/ 146 w 171"/>
                <a:gd name="T111" fmla="*/ 174 h 276"/>
                <a:gd name="T112" fmla="*/ 123 w 171"/>
                <a:gd name="T113" fmla="*/ 171 h 276"/>
                <a:gd name="T114" fmla="*/ 83 w 171"/>
                <a:gd name="T115" fmla="*/ 178 h 276"/>
                <a:gd name="T116" fmla="*/ 70 w 171"/>
                <a:gd name="T117" fmla="*/ 194 h 276"/>
                <a:gd name="T118" fmla="*/ 65 w 171"/>
                <a:gd name="T119" fmla="*/ 200 h 276"/>
                <a:gd name="T120" fmla="*/ 61 w 171"/>
                <a:gd name="T121" fmla="*/ 217 h 276"/>
                <a:gd name="T122" fmla="*/ 40 w 171"/>
                <a:gd name="T123" fmla="*/ 233 h 276"/>
                <a:gd name="T124" fmla="*/ 28 w 171"/>
                <a:gd name="T125" fmla="*/ 251 h 27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71" h="276">
                  <a:moveTo>
                    <a:pt x="24" y="276"/>
                  </a:moveTo>
                  <a:lnTo>
                    <a:pt x="22" y="275"/>
                  </a:lnTo>
                  <a:lnTo>
                    <a:pt x="18" y="274"/>
                  </a:lnTo>
                  <a:lnTo>
                    <a:pt x="18" y="270"/>
                  </a:lnTo>
                  <a:lnTo>
                    <a:pt x="13" y="265"/>
                  </a:lnTo>
                  <a:lnTo>
                    <a:pt x="12" y="261"/>
                  </a:lnTo>
                  <a:lnTo>
                    <a:pt x="7" y="256"/>
                  </a:lnTo>
                  <a:lnTo>
                    <a:pt x="3" y="249"/>
                  </a:lnTo>
                  <a:lnTo>
                    <a:pt x="3" y="243"/>
                  </a:lnTo>
                  <a:lnTo>
                    <a:pt x="0" y="238"/>
                  </a:lnTo>
                  <a:lnTo>
                    <a:pt x="3" y="238"/>
                  </a:lnTo>
                  <a:lnTo>
                    <a:pt x="5" y="239"/>
                  </a:lnTo>
                  <a:lnTo>
                    <a:pt x="6" y="237"/>
                  </a:lnTo>
                  <a:lnTo>
                    <a:pt x="13" y="237"/>
                  </a:lnTo>
                  <a:lnTo>
                    <a:pt x="15" y="233"/>
                  </a:lnTo>
                  <a:lnTo>
                    <a:pt x="17" y="231"/>
                  </a:lnTo>
                  <a:lnTo>
                    <a:pt x="23" y="227"/>
                  </a:lnTo>
                  <a:lnTo>
                    <a:pt x="27" y="222"/>
                  </a:lnTo>
                  <a:lnTo>
                    <a:pt x="33" y="220"/>
                  </a:lnTo>
                  <a:lnTo>
                    <a:pt x="39" y="219"/>
                  </a:lnTo>
                  <a:lnTo>
                    <a:pt x="41" y="216"/>
                  </a:lnTo>
                  <a:lnTo>
                    <a:pt x="43" y="208"/>
                  </a:lnTo>
                  <a:lnTo>
                    <a:pt x="41" y="201"/>
                  </a:lnTo>
                  <a:lnTo>
                    <a:pt x="41" y="193"/>
                  </a:lnTo>
                  <a:lnTo>
                    <a:pt x="42" y="187"/>
                  </a:lnTo>
                  <a:lnTo>
                    <a:pt x="42" y="179"/>
                  </a:lnTo>
                  <a:lnTo>
                    <a:pt x="43" y="173"/>
                  </a:lnTo>
                  <a:lnTo>
                    <a:pt x="43" y="166"/>
                  </a:lnTo>
                  <a:lnTo>
                    <a:pt x="46" y="162"/>
                  </a:lnTo>
                  <a:lnTo>
                    <a:pt x="43" y="155"/>
                  </a:lnTo>
                  <a:lnTo>
                    <a:pt x="41" y="150"/>
                  </a:lnTo>
                  <a:lnTo>
                    <a:pt x="43" y="144"/>
                  </a:lnTo>
                  <a:lnTo>
                    <a:pt x="46" y="139"/>
                  </a:lnTo>
                  <a:lnTo>
                    <a:pt x="51" y="142"/>
                  </a:lnTo>
                  <a:lnTo>
                    <a:pt x="55" y="142"/>
                  </a:lnTo>
                  <a:lnTo>
                    <a:pt x="59" y="141"/>
                  </a:lnTo>
                  <a:lnTo>
                    <a:pt x="60" y="135"/>
                  </a:lnTo>
                  <a:lnTo>
                    <a:pt x="60" y="130"/>
                  </a:lnTo>
                  <a:lnTo>
                    <a:pt x="57" y="126"/>
                  </a:lnTo>
                  <a:lnTo>
                    <a:pt x="53" y="121"/>
                  </a:lnTo>
                  <a:lnTo>
                    <a:pt x="49" y="121"/>
                  </a:lnTo>
                  <a:lnTo>
                    <a:pt x="46" y="120"/>
                  </a:lnTo>
                  <a:lnTo>
                    <a:pt x="42" y="117"/>
                  </a:lnTo>
                  <a:lnTo>
                    <a:pt x="39" y="112"/>
                  </a:lnTo>
                  <a:lnTo>
                    <a:pt x="40" y="106"/>
                  </a:lnTo>
                  <a:lnTo>
                    <a:pt x="42" y="100"/>
                  </a:lnTo>
                  <a:lnTo>
                    <a:pt x="45" y="96"/>
                  </a:lnTo>
                  <a:lnTo>
                    <a:pt x="45" y="91"/>
                  </a:lnTo>
                  <a:lnTo>
                    <a:pt x="41" y="89"/>
                  </a:lnTo>
                  <a:lnTo>
                    <a:pt x="39" y="88"/>
                  </a:lnTo>
                  <a:lnTo>
                    <a:pt x="37" y="84"/>
                  </a:lnTo>
                  <a:lnTo>
                    <a:pt x="39" y="81"/>
                  </a:lnTo>
                  <a:lnTo>
                    <a:pt x="43" y="76"/>
                  </a:lnTo>
                  <a:lnTo>
                    <a:pt x="47" y="75"/>
                  </a:lnTo>
                  <a:lnTo>
                    <a:pt x="49" y="70"/>
                  </a:lnTo>
                  <a:lnTo>
                    <a:pt x="49" y="65"/>
                  </a:lnTo>
                  <a:lnTo>
                    <a:pt x="49" y="61"/>
                  </a:lnTo>
                  <a:lnTo>
                    <a:pt x="53" y="59"/>
                  </a:lnTo>
                  <a:lnTo>
                    <a:pt x="55" y="61"/>
                  </a:lnTo>
                  <a:lnTo>
                    <a:pt x="58" y="64"/>
                  </a:lnTo>
                  <a:lnTo>
                    <a:pt x="64" y="65"/>
                  </a:lnTo>
                  <a:lnTo>
                    <a:pt x="70" y="66"/>
                  </a:lnTo>
                  <a:lnTo>
                    <a:pt x="75" y="67"/>
                  </a:lnTo>
                  <a:lnTo>
                    <a:pt x="81" y="65"/>
                  </a:lnTo>
                  <a:lnTo>
                    <a:pt x="83" y="59"/>
                  </a:lnTo>
                  <a:lnTo>
                    <a:pt x="85" y="54"/>
                  </a:lnTo>
                  <a:lnTo>
                    <a:pt x="88" y="51"/>
                  </a:lnTo>
                  <a:lnTo>
                    <a:pt x="90" y="45"/>
                  </a:lnTo>
                  <a:lnTo>
                    <a:pt x="95" y="30"/>
                  </a:lnTo>
                  <a:lnTo>
                    <a:pt x="96" y="18"/>
                  </a:lnTo>
                  <a:lnTo>
                    <a:pt x="96" y="12"/>
                  </a:lnTo>
                  <a:lnTo>
                    <a:pt x="95" y="4"/>
                  </a:lnTo>
                  <a:lnTo>
                    <a:pt x="100" y="5"/>
                  </a:lnTo>
                  <a:lnTo>
                    <a:pt x="105" y="4"/>
                  </a:lnTo>
                  <a:lnTo>
                    <a:pt x="109" y="4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8" y="6"/>
                  </a:lnTo>
                  <a:lnTo>
                    <a:pt x="120" y="10"/>
                  </a:lnTo>
                  <a:lnTo>
                    <a:pt x="121" y="15"/>
                  </a:lnTo>
                  <a:lnTo>
                    <a:pt x="124" y="17"/>
                  </a:lnTo>
                  <a:lnTo>
                    <a:pt x="126" y="16"/>
                  </a:lnTo>
                  <a:lnTo>
                    <a:pt x="131" y="13"/>
                  </a:lnTo>
                  <a:lnTo>
                    <a:pt x="133" y="11"/>
                  </a:lnTo>
                  <a:lnTo>
                    <a:pt x="137" y="16"/>
                  </a:lnTo>
                  <a:lnTo>
                    <a:pt x="139" y="21"/>
                  </a:lnTo>
                  <a:lnTo>
                    <a:pt x="142" y="24"/>
                  </a:lnTo>
                  <a:lnTo>
                    <a:pt x="144" y="25"/>
                  </a:lnTo>
                  <a:lnTo>
                    <a:pt x="148" y="28"/>
                  </a:lnTo>
                  <a:lnTo>
                    <a:pt x="150" y="31"/>
                  </a:lnTo>
                  <a:lnTo>
                    <a:pt x="153" y="35"/>
                  </a:lnTo>
                  <a:lnTo>
                    <a:pt x="153" y="41"/>
                  </a:lnTo>
                  <a:lnTo>
                    <a:pt x="142" y="45"/>
                  </a:lnTo>
                  <a:lnTo>
                    <a:pt x="135" y="52"/>
                  </a:lnTo>
                  <a:lnTo>
                    <a:pt x="132" y="60"/>
                  </a:lnTo>
                  <a:lnTo>
                    <a:pt x="132" y="73"/>
                  </a:lnTo>
                  <a:lnTo>
                    <a:pt x="129" y="77"/>
                  </a:lnTo>
                  <a:lnTo>
                    <a:pt x="119" y="84"/>
                  </a:lnTo>
                  <a:lnTo>
                    <a:pt x="117" y="90"/>
                  </a:lnTo>
                  <a:lnTo>
                    <a:pt x="115" y="99"/>
                  </a:lnTo>
                  <a:lnTo>
                    <a:pt x="115" y="108"/>
                  </a:lnTo>
                  <a:lnTo>
                    <a:pt x="119" y="117"/>
                  </a:lnTo>
                  <a:lnTo>
                    <a:pt x="126" y="121"/>
                  </a:lnTo>
                  <a:lnTo>
                    <a:pt x="136" y="129"/>
                  </a:lnTo>
                  <a:lnTo>
                    <a:pt x="145" y="132"/>
                  </a:lnTo>
                  <a:lnTo>
                    <a:pt x="154" y="132"/>
                  </a:lnTo>
                  <a:lnTo>
                    <a:pt x="162" y="133"/>
                  </a:lnTo>
                  <a:lnTo>
                    <a:pt x="167" y="131"/>
                  </a:lnTo>
                  <a:lnTo>
                    <a:pt x="171" y="154"/>
                  </a:lnTo>
                  <a:lnTo>
                    <a:pt x="166" y="183"/>
                  </a:lnTo>
                  <a:lnTo>
                    <a:pt x="161" y="186"/>
                  </a:lnTo>
                  <a:lnTo>
                    <a:pt x="147" y="187"/>
                  </a:lnTo>
                  <a:lnTo>
                    <a:pt x="127" y="186"/>
                  </a:lnTo>
                  <a:lnTo>
                    <a:pt x="124" y="184"/>
                  </a:lnTo>
                  <a:lnTo>
                    <a:pt x="101" y="185"/>
                  </a:lnTo>
                  <a:lnTo>
                    <a:pt x="83" y="191"/>
                  </a:lnTo>
                  <a:lnTo>
                    <a:pt x="77" y="198"/>
                  </a:lnTo>
                  <a:lnTo>
                    <a:pt x="70" y="208"/>
                  </a:lnTo>
                  <a:lnTo>
                    <a:pt x="66" y="211"/>
                  </a:lnTo>
                  <a:lnTo>
                    <a:pt x="65" y="215"/>
                  </a:lnTo>
                  <a:lnTo>
                    <a:pt x="63" y="231"/>
                  </a:lnTo>
                  <a:lnTo>
                    <a:pt x="61" y="233"/>
                  </a:lnTo>
                  <a:lnTo>
                    <a:pt x="45" y="245"/>
                  </a:lnTo>
                  <a:lnTo>
                    <a:pt x="40" y="250"/>
                  </a:lnTo>
                  <a:lnTo>
                    <a:pt x="34" y="261"/>
                  </a:lnTo>
                  <a:lnTo>
                    <a:pt x="28" y="270"/>
                  </a:lnTo>
                  <a:lnTo>
                    <a:pt x="24" y="276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9" name="Freeform 42"/>
            <p:cNvSpPr>
              <a:spLocks noChangeAspect="1"/>
            </p:cNvSpPr>
            <p:nvPr/>
          </p:nvSpPr>
          <p:spPr bwMode="auto">
            <a:xfrm>
              <a:off x="2849" y="2981"/>
              <a:ext cx="99" cy="162"/>
            </a:xfrm>
            <a:custGeom>
              <a:avLst/>
              <a:gdLst>
                <a:gd name="T0" fmla="*/ 35 w 100"/>
                <a:gd name="T1" fmla="*/ 160 h 173"/>
                <a:gd name="T2" fmla="*/ 30 w 100"/>
                <a:gd name="T3" fmla="*/ 150 h 173"/>
                <a:gd name="T4" fmla="*/ 23 w 100"/>
                <a:gd name="T5" fmla="*/ 142 h 173"/>
                <a:gd name="T6" fmla="*/ 21 w 100"/>
                <a:gd name="T7" fmla="*/ 138 h 173"/>
                <a:gd name="T8" fmla="*/ 14 w 100"/>
                <a:gd name="T9" fmla="*/ 139 h 173"/>
                <a:gd name="T10" fmla="*/ 12 w 100"/>
                <a:gd name="T11" fmla="*/ 127 h 173"/>
                <a:gd name="T12" fmla="*/ 8 w 100"/>
                <a:gd name="T13" fmla="*/ 116 h 173"/>
                <a:gd name="T14" fmla="*/ 8 w 100"/>
                <a:gd name="T15" fmla="*/ 101 h 173"/>
                <a:gd name="T16" fmla="*/ 11 w 100"/>
                <a:gd name="T17" fmla="*/ 89 h 173"/>
                <a:gd name="T18" fmla="*/ 10 w 100"/>
                <a:gd name="T19" fmla="*/ 77 h 173"/>
                <a:gd name="T20" fmla="*/ 10 w 100"/>
                <a:gd name="T21" fmla="*/ 66 h 173"/>
                <a:gd name="T22" fmla="*/ 3 w 100"/>
                <a:gd name="T23" fmla="*/ 60 h 173"/>
                <a:gd name="T24" fmla="*/ 2 w 100"/>
                <a:gd name="T25" fmla="*/ 53 h 173"/>
                <a:gd name="T26" fmla="*/ 6 w 100"/>
                <a:gd name="T27" fmla="*/ 50 h 173"/>
                <a:gd name="T28" fmla="*/ 18 w 100"/>
                <a:gd name="T29" fmla="*/ 50 h 173"/>
                <a:gd name="T30" fmla="*/ 26 w 100"/>
                <a:gd name="T31" fmla="*/ 48 h 173"/>
                <a:gd name="T32" fmla="*/ 29 w 100"/>
                <a:gd name="T33" fmla="*/ 38 h 173"/>
                <a:gd name="T34" fmla="*/ 34 w 100"/>
                <a:gd name="T35" fmla="*/ 32 h 173"/>
                <a:gd name="T36" fmla="*/ 39 w 100"/>
                <a:gd name="T37" fmla="*/ 34 h 173"/>
                <a:gd name="T38" fmla="*/ 42 w 100"/>
                <a:gd name="T39" fmla="*/ 32 h 173"/>
                <a:gd name="T40" fmla="*/ 50 w 100"/>
                <a:gd name="T41" fmla="*/ 30 h 173"/>
                <a:gd name="T42" fmla="*/ 55 w 100"/>
                <a:gd name="T43" fmla="*/ 22 h 173"/>
                <a:gd name="T44" fmla="*/ 62 w 100"/>
                <a:gd name="T45" fmla="*/ 22 h 173"/>
                <a:gd name="T46" fmla="*/ 63 w 100"/>
                <a:gd name="T47" fmla="*/ 14 h 173"/>
                <a:gd name="T48" fmla="*/ 62 w 100"/>
                <a:gd name="T49" fmla="*/ 0 h 173"/>
                <a:gd name="T50" fmla="*/ 69 w 100"/>
                <a:gd name="T51" fmla="*/ 3 h 173"/>
                <a:gd name="T52" fmla="*/ 79 w 100"/>
                <a:gd name="T53" fmla="*/ 8 h 173"/>
                <a:gd name="T54" fmla="*/ 82 w 100"/>
                <a:gd name="T55" fmla="*/ 14 h 173"/>
                <a:gd name="T56" fmla="*/ 86 w 100"/>
                <a:gd name="T57" fmla="*/ 15 h 173"/>
                <a:gd name="T58" fmla="*/ 87 w 100"/>
                <a:gd name="T59" fmla="*/ 22 h 173"/>
                <a:gd name="T60" fmla="*/ 89 w 100"/>
                <a:gd name="T61" fmla="*/ 30 h 173"/>
                <a:gd name="T62" fmla="*/ 92 w 100"/>
                <a:gd name="T63" fmla="*/ 36 h 173"/>
                <a:gd name="T64" fmla="*/ 94 w 100"/>
                <a:gd name="T65" fmla="*/ 41 h 173"/>
                <a:gd name="T66" fmla="*/ 98 w 100"/>
                <a:gd name="T67" fmla="*/ 51 h 173"/>
                <a:gd name="T68" fmla="*/ 99 w 100"/>
                <a:gd name="T69" fmla="*/ 60 h 173"/>
                <a:gd name="T70" fmla="*/ 94 w 100"/>
                <a:gd name="T71" fmla="*/ 69 h 173"/>
                <a:gd name="T72" fmla="*/ 89 w 100"/>
                <a:gd name="T73" fmla="*/ 83 h 173"/>
                <a:gd name="T74" fmla="*/ 94 w 100"/>
                <a:gd name="T75" fmla="*/ 95 h 173"/>
                <a:gd name="T76" fmla="*/ 93 w 100"/>
                <a:gd name="T77" fmla="*/ 111 h 173"/>
                <a:gd name="T78" fmla="*/ 86 w 100"/>
                <a:gd name="T79" fmla="*/ 131 h 173"/>
                <a:gd name="T80" fmla="*/ 81 w 100"/>
                <a:gd name="T81" fmla="*/ 139 h 173"/>
                <a:gd name="T82" fmla="*/ 73 w 100"/>
                <a:gd name="T83" fmla="*/ 146 h 173"/>
                <a:gd name="T84" fmla="*/ 62 w 100"/>
                <a:gd name="T85" fmla="*/ 144 h 173"/>
                <a:gd name="T86" fmla="*/ 53 w 100"/>
                <a:gd name="T87" fmla="*/ 140 h 173"/>
                <a:gd name="T88" fmla="*/ 48 w 100"/>
                <a:gd name="T89" fmla="*/ 140 h 173"/>
                <a:gd name="T90" fmla="*/ 48 w 100"/>
                <a:gd name="T91" fmla="*/ 149 h 173"/>
                <a:gd name="T92" fmla="*/ 42 w 100"/>
                <a:gd name="T93" fmla="*/ 155 h 173"/>
                <a:gd name="T94" fmla="*/ 36 w 100"/>
                <a:gd name="T95" fmla="*/ 162 h 17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00" h="173">
                  <a:moveTo>
                    <a:pt x="36" y="173"/>
                  </a:moveTo>
                  <a:lnTo>
                    <a:pt x="35" y="171"/>
                  </a:lnTo>
                  <a:lnTo>
                    <a:pt x="34" y="166"/>
                  </a:lnTo>
                  <a:lnTo>
                    <a:pt x="30" y="160"/>
                  </a:lnTo>
                  <a:lnTo>
                    <a:pt x="24" y="155"/>
                  </a:lnTo>
                  <a:lnTo>
                    <a:pt x="23" y="152"/>
                  </a:lnTo>
                  <a:lnTo>
                    <a:pt x="23" y="148"/>
                  </a:lnTo>
                  <a:lnTo>
                    <a:pt x="21" y="147"/>
                  </a:lnTo>
                  <a:lnTo>
                    <a:pt x="16" y="149"/>
                  </a:lnTo>
                  <a:lnTo>
                    <a:pt x="14" y="148"/>
                  </a:lnTo>
                  <a:lnTo>
                    <a:pt x="12" y="143"/>
                  </a:lnTo>
                  <a:lnTo>
                    <a:pt x="12" y="136"/>
                  </a:lnTo>
                  <a:lnTo>
                    <a:pt x="10" y="131"/>
                  </a:lnTo>
                  <a:lnTo>
                    <a:pt x="8" y="124"/>
                  </a:lnTo>
                  <a:lnTo>
                    <a:pt x="9" y="117"/>
                  </a:lnTo>
                  <a:lnTo>
                    <a:pt x="8" y="108"/>
                  </a:lnTo>
                  <a:lnTo>
                    <a:pt x="10" y="99"/>
                  </a:lnTo>
                  <a:lnTo>
                    <a:pt x="11" y="95"/>
                  </a:lnTo>
                  <a:lnTo>
                    <a:pt x="10" y="89"/>
                  </a:lnTo>
                  <a:lnTo>
                    <a:pt x="10" y="82"/>
                  </a:lnTo>
                  <a:lnTo>
                    <a:pt x="11" y="75"/>
                  </a:lnTo>
                  <a:lnTo>
                    <a:pt x="10" y="70"/>
                  </a:lnTo>
                  <a:lnTo>
                    <a:pt x="6" y="66"/>
                  </a:lnTo>
                  <a:lnTo>
                    <a:pt x="3" y="64"/>
                  </a:lnTo>
                  <a:lnTo>
                    <a:pt x="0" y="58"/>
                  </a:lnTo>
                  <a:lnTo>
                    <a:pt x="2" y="57"/>
                  </a:lnTo>
                  <a:lnTo>
                    <a:pt x="3" y="54"/>
                  </a:lnTo>
                  <a:lnTo>
                    <a:pt x="6" y="53"/>
                  </a:lnTo>
                  <a:lnTo>
                    <a:pt x="11" y="52"/>
                  </a:lnTo>
                  <a:lnTo>
                    <a:pt x="18" y="53"/>
                  </a:lnTo>
                  <a:lnTo>
                    <a:pt x="24" y="53"/>
                  </a:lnTo>
                  <a:lnTo>
                    <a:pt x="26" y="51"/>
                  </a:lnTo>
                  <a:lnTo>
                    <a:pt x="27" y="46"/>
                  </a:lnTo>
                  <a:lnTo>
                    <a:pt x="29" y="41"/>
                  </a:lnTo>
                  <a:lnTo>
                    <a:pt x="32" y="39"/>
                  </a:lnTo>
                  <a:lnTo>
                    <a:pt x="34" y="34"/>
                  </a:lnTo>
                  <a:lnTo>
                    <a:pt x="35" y="35"/>
                  </a:lnTo>
                  <a:lnTo>
                    <a:pt x="39" y="36"/>
                  </a:lnTo>
                  <a:lnTo>
                    <a:pt x="40" y="34"/>
                  </a:lnTo>
                  <a:lnTo>
                    <a:pt x="42" y="34"/>
                  </a:lnTo>
                  <a:lnTo>
                    <a:pt x="47" y="33"/>
                  </a:lnTo>
                  <a:lnTo>
                    <a:pt x="51" y="32"/>
                  </a:lnTo>
                  <a:lnTo>
                    <a:pt x="56" y="27"/>
                  </a:lnTo>
                  <a:lnTo>
                    <a:pt x="56" y="24"/>
                  </a:lnTo>
                  <a:lnTo>
                    <a:pt x="58" y="24"/>
                  </a:lnTo>
                  <a:lnTo>
                    <a:pt x="63" y="24"/>
                  </a:lnTo>
                  <a:lnTo>
                    <a:pt x="63" y="22"/>
                  </a:lnTo>
                  <a:lnTo>
                    <a:pt x="64" y="15"/>
                  </a:lnTo>
                  <a:lnTo>
                    <a:pt x="62" y="6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70" y="3"/>
                  </a:lnTo>
                  <a:lnTo>
                    <a:pt x="75" y="8"/>
                  </a:lnTo>
                  <a:lnTo>
                    <a:pt x="80" y="9"/>
                  </a:lnTo>
                  <a:lnTo>
                    <a:pt x="81" y="12"/>
                  </a:lnTo>
                  <a:lnTo>
                    <a:pt x="83" y="15"/>
                  </a:lnTo>
                  <a:lnTo>
                    <a:pt x="84" y="16"/>
                  </a:lnTo>
                  <a:lnTo>
                    <a:pt x="87" y="16"/>
                  </a:lnTo>
                  <a:lnTo>
                    <a:pt x="88" y="18"/>
                  </a:lnTo>
                  <a:lnTo>
                    <a:pt x="88" y="23"/>
                  </a:lnTo>
                  <a:lnTo>
                    <a:pt x="88" y="29"/>
                  </a:lnTo>
                  <a:lnTo>
                    <a:pt x="90" y="32"/>
                  </a:lnTo>
                  <a:lnTo>
                    <a:pt x="95" y="33"/>
                  </a:lnTo>
                  <a:lnTo>
                    <a:pt x="93" y="38"/>
                  </a:lnTo>
                  <a:lnTo>
                    <a:pt x="93" y="40"/>
                  </a:lnTo>
                  <a:lnTo>
                    <a:pt x="95" y="44"/>
                  </a:lnTo>
                  <a:lnTo>
                    <a:pt x="98" y="48"/>
                  </a:lnTo>
                  <a:lnTo>
                    <a:pt x="99" y="54"/>
                  </a:lnTo>
                  <a:lnTo>
                    <a:pt x="99" y="60"/>
                  </a:lnTo>
                  <a:lnTo>
                    <a:pt x="100" y="64"/>
                  </a:lnTo>
                  <a:lnTo>
                    <a:pt x="98" y="68"/>
                  </a:lnTo>
                  <a:lnTo>
                    <a:pt x="95" y="74"/>
                  </a:lnTo>
                  <a:lnTo>
                    <a:pt x="93" y="80"/>
                  </a:lnTo>
                  <a:lnTo>
                    <a:pt x="90" y="89"/>
                  </a:lnTo>
                  <a:lnTo>
                    <a:pt x="94" y="93"/>
                  </a:lnTo>
                  <a:lnTo>
                    <a:pt x="95" y="101"/>
                  </a:lnTo>
                  <a:lnTo>
                    <a:pt x="95" y="107"/>
                  </a:lnTo>
                  <a:lnTo>
                    <a:pt x="94" y="119"/>
                  </a:lnTo>
                  <a:lnTo>
                    <a:pt x="89" y="134"/>
                  </a:lnTo>
                  <a:lnTo>
                    <a:pt x="87" y="140"/>
                  </a:lnTo>
                  <a:lnTo>
                    <a:pt x="84" y="143"/>
                  </a:lnTo>
                  <a:lnTo>
                    <a:pt x="82" y="148"/>
                  </a:lnTo>
                  <a:lnTo>
                    <a:pt x="80" y="154"/>
                  </a:lnTo>
                  <a:lnTo>
                    <a:pt x="74" y="156"/>
                  </a:lnTo>
                  <a:lnTo>
                    <a:pt x="69" y="155"/>
                  </a:lnTo>
                  <a:lnTo>
                    <a:pt x="63" y="154"/>
                  </a:lnTo>
                  <a:lnTo>
                    <a:pt x="57" y="153"/>
                  </a:lnTo>
                  <a:lnTo>
                    <a:pt x="54" y="150"/>
                  </a:lnTo>
                  <a:lnTo>
                    <a:pt x="52" y="148"/>
                  </a:lnTo>
                  <a:lnTo>
                    <a:pt x="48" y="150"/>
                  </a:lnTo>
                  <a:lnTo>
                    <a:pt x="48" y="154"/>
                  </a:lnTo>
                  <a:lnTo>
                    <a:pt x="48" y="159"/>
                  </a:lnTo>
                  <a:lnTo>
                    <a:pt x="46" y="164"/>
                  </a:lnTo>
                  <a:lnTo>
                    <a:pt x="42" y="165"/>
                  </a:lnTo>
                  <a:lnTo>
                    <a:pt x="38" y="170"/>
                  </a:lnTo>
                  <a:lnTo>
                    <a:pt x="36" y="173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0" name="Freeform 43"/>
            <p:cNvSpPr>
              <a:spLocks noChangeAspect="1"/>
            </p:cNvSpPr>
            <p:nvPr/>
          </p:nvSpPr>
          <p:spPr bwMode="auto">
            <a:xfrm>
              <a:off x="2715" y="2959"/>
              <a:ext cx="168" cy="192"/>
            </a:xfrm>
            <a:custGeom>
              <a:avLst/>
              <a:gdLst>
                <a:gd name="T0" fmla="*/ 165 w 168"/>
                <a:gd name="T1" fmla="*/ 189 h 204"/>
                <a:gd name="T2" fmla="*/ 156 w 168"/>
                <a:gd name="T3" fmla="*/ 187 h 204"/>
                <a:gd name="T4" fmla="*/ 142 w 168"/>
                <a:gd name="T5" fmla="*/ 192 h 204"/>
                <a:gd name="T6" fmla="*/ 129 w 168"/>
                <a:gd name="T7" fmla="*/ 187 h 204"/>
                <a:gd name="T8" fmla="*/ 122 w 168"/>
                <a:gd name="T9" fmla="*/ 171 h 204"/>
                <a:gd name="T10" fmla="*/ 117 w 168"/>
                <a:gd name="T11" fmla="*/ 160 h 204"/>
                <a:gd name="T12" fmla="*/ 110 w 168"/>
                <a:gd name="T13" fmla="*/ 150 h 204"/>
                <a:gd name="T14" fmla="*/ 102 w 168"/>
                <a:gd name="T15" fmla="*/ 140 h 204"/>
                <a:gd name="T16" fmla="*/ 98 w 168"/>
                <a:gd name="T17" fmla="*/ 144 h 204"/>
                <a:gd name="T18" fmla="*/ 89 w 168"/>
                <a:gd name="T19" fmla="*/ 144 h 204"/>
                <a:gd name="T20" fmla="*/ 83 w 168"/>
                <a:gd name="T21" fmla="*/ 131 h 204"/>
                <a:gd name="T22" fmla="*/ 68 w 168"/>
                <a:gd name="T23" fmla="*/ 120 h 204"/>
                <a:gd name="T24" fmla="*/ 58 w 168"/>
                <a:gd name="T25" fmla="*/ 113 h 204"/>
                <a:gd name="T26" fmla="*/ 51 w 168"/>
                <a:gd name="T27" fmla="*/ 104 h 204"/>
                <a:gd name="T28" fmla="*/ 41 w 168"/>
                <a:gd name="T29" fmla="*/ 103 h 204"/>
                <a:gd name="T30" fmla="*/ 38 w 168"/>
                <a:gd name="T31" fmla="*/ 89 h 204"/>
                <a:gd name="T32" fmla="*/ 27 w 168"/>
                <a:gd name="T33" fmla="*/ 92 h 204"/>
                <a:gd name="T34" fmla="*/ 21 w 168"/>
                <a:gd name="T35" fmla="*/ 84 h 204"/>
                <a:gd name="T36" fmla="*/ 11 w 168"/>
                <a:gd name="T37" fmla="*/ 79 h 204"/>
                <a:gd name="T38" fmla="*/ 10 w 168"/>
                <a:gd name="T39" fmla="*/ 64 h 204"/>
                <a:gd name="T40" fmla="*/ 16 w 168"/>
                <a:gd name="T41" fmla="*/ 61 h 204"/>
                <a:gd name="T42" fmla="*/ 23 w 168"/>
                <a:gd name="T43" fmla="*/ 63 h 204"/>
                <a:gd name="T44" fmla="*/ 26 w 168"/>
                <a:gd name="T45" fmla="*/ 46 h 204"/>
                <a:gd name="T46" fmla="*/ 22 w 168"/>
                <a:gd name="T47" fmla="*/ 40 h 204"/>
                <a:gd name="T48" fmla="*/ 9 w 168"/>
                <a:gd name="T49" fmla="*/ 39 h 204"/>
                <a:gd name="T50" fmla="*/ 0 w 168"/>
                <a:gd name="T51" fmla="*/ 30 h 204"/>
                <a:gd name="T52" fmla="*/ 3 w 168"/>
                <a:gd name="T53" fmla="*/ 17 h 204"/>
                <a:gd name="T54" fmla="*/ 12 w 168"/>
                <a:gd name="T55" fmla="*/ 13 h 204"/>
                <a:gd name="T56" fmla="*/ 30 w 168"/>
                <a:gd name="T57" fmla="*/ 1 h 204"/>
                <a:gd name="T58" fmla="*/ 56 w 168"/>
                <a:gd name="T59" fmla="*/ 1 h 204"/>
                <a:gd name="T60" fmla="*/ 70 w 168"/>
                <a:gd name="T61" fmla="*/ 20 h 204"/>
                <a:gd name="T62" fmla="*/ 57 w 168"/>
                <a:gd name="T63" fmla="*/ 39 h 204"/>
                <a:gd name="T64" fmla="*/ 81 w 168"/>
                <a:gd name="T65" fmla="*/ 33 h 204"/>
                <a:gd name="T66" fmla="*/ 90 w 168"/>
                <a:gd name="T67" fmla="*/ 34 h 204"/>
                <a:gd name="T68" fmla="*/ 93 w 168"/>
                <a:gd name="T69" fmla="*/ 57 h 204"/>
                <a:gd name="T70" fmla="*/ 105 w 168"/>
                <a:gd name="T71" fmla="*/ 74 h 204"/>
                <a:gd name="T72" fmla="*/ 120 w 168"/>
                <a:gd name="T73" fmla="*/ 78 h 204"/>
                <a:gd name="T74" fmla="*/ 132 w 168"/>
                <a:gd name="T75" fmla="*/ 74 h 204"/>
                <a:gd name="T76" fmla="*/ 142 w 168"/>
                <a:gd name="T77" fmla="*/ 86 h 204"/>
                <a:gd name="T78" fmla="*/ 142 w 168"/>
                <a:gd name="T79" fmla="*/ 104 h 204"/>
                <a:gd name="T80" fmla="*/ 140 w 168"/>
                <a:gd name="T81" fmla="*/ 121 h 204"/>
                <a:gd name="T82" fmla="*/ 142 w 168"/>
                <a:gd name="T83" fmla="*/ 143 h 204"/>
                <a:gd name="T84" fmla="*/ 146 w 168"/>
                <a:gd name="T85" fmla="*/ 159 h 204"/>
                <a:gd name="T86" fmla="*/ 155 w 168"/>
                <a:gd name="T87" fmla="*/ 159 h 204"/>
                <a:gd name="T88" fmla="*/ 162 w 168"/>
                <a:gd name="T89" fmla="*/ 170 h 204"/>
                <a:gd name="T90" fmla="*/ 168 w 168"/>
                <a:gd name="T91" fmla="*/ 183 h 2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68" h="204">
                  <a:moveTo>
                    <a:pt x="168" y="194"/>
                  </a:moveTo>
                  <a:lnTo>
                    <a:pt x="168" y="198"/>
                  </a:lnTo>
                  <a:lnTo>
                    <a:pt x="165" y="201"/>
                  </a:lnTo>
                  <a:lnTo>
                    <a:pt x="162" y="201"/>
                  </a:lnTo>
                  <a:lnTo>
                    <a:pt x="160" y="199"/>
                  </a:lnTo>
                  <a:lnTo>
                    <a:pt x="156" y="199"/>
                  </a:lnTo>
                  <a:lnTo>
                    <a:pt x="152" y="200"/>
                  </a:lnTo>
                  <a:lnTo>
                    <a:pt x="146" y="204"/>
                  </a:lnTo>
                  <a:lnTo>
                    <a:pt x="142" y="204"/>
                  </a:lnTo>
                  <a:lnTo>
                    <a:pt x="135" y="200"/>
                  </a:lnTo>
                  <a:lnTo>
                    <a:pt x="132" y="198"/>
                  </a:lnTo>
                  <a:lnTo>
                    <a:pt x="129" y="199"/>
                  </a:lnTo>
                  <a:lnTo>
                    <a:pt x="120" y="192"/>
                  </a:lnTo>
                  <a:lnTo>
                    <a:pt x="122" y="187"/>
                  </a:lnTo>
                  <a:lnTo>
                    <a:pt x="122" y="182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7" y="170"/>
                  </a:lnTo>
                  <a:lnTo>
                    <a:pt x="114" y="167"/>
                  </a:lnTo>
                  <a:lnTo>
                    <a:pt x="112" y="163"/>
                  </a:lnTo>
                  <a:lnTo>
                    <a:pt x="110" y="159"/>
                  </a:lnTo>
                  <a:lnTo>
                    <a:pt x="108" y="157"/>
                  </a:lnTo>
                  <a:lnTo>
                    <a:pt x="106" y="150"/>
                  </a:lnTo>
                  <a:lnTo>
                    <a:pt x="102" y="149"/>
                  </a:lnTo>
                  <a:lnTo>
                    <a:pt x="100" y="149"/>
                  </a:lnTo>
                  <a:lnTo>
                    <a:pt x="98" y="150"/>
                  </a:lnTo>
                  <a:lnTo>
                    <a:pt x="98" y="153"/>
                  </a:lnTo>
                  <a:lnTo>
                    <a:pt x="96" y="156"/>
                  </a:lnTo>
                  <a:lnTo>
                    <a:pt x="93" y="155"/>
                  </a:lnTo>
                  <a:lnTo>
                    <a:pt x="89" y="153"/>
                  </a:lnTo>
                  <a:lnTo>
                    <a:pt x="87" y="149"/>
                  </a:lnTo>
                  <a:lnTo>
                    <a:pt x="86" y="144"/>
                  </a:lnTo>
                  <a:lnTo>
                    <a:pt x="83" y="139"/>
                  </a:lnTo>
                  <a:lnTo>
                    <a:pt x="81" y="137"/>
                  </a:lnTo>
                  <a:lnTo>
                    <a:pt x="66" y="129"/>
                  </a:lnTo>
                  <a:lnTo>
                    <a:pt x="68" y="128"/>
                  </a:lnTo>
                  <a:lnTo>
                    <a:pt x="65" y="122"/>
                  </a:lnTo>
                  <a:lnTo>
                    <a:pt x="63" y="120"/>
                  </a:lnTo>
                  <a:lnTo>
                    <a:pt x="58" y="120"/>
                  </a:lnTo>
                  <a:lnTo>
                    <a:pt x="54" y="117"/>
                  </a:lnTo>
                  <a:lnTo>
                    <a:pt x="54" y="114"/>
                  </a:lnTo>
                  <a:lnTo>
                    <a:pt x="51" y="111"/>
                  </a:lnTo>
                  <a:lnTo>
                    <a:pt x="48" y="113"/>
                  </a:lnTo>
                  <a:lnTo>
                    <a:pt x="45" y="111"/>
                  </a:lnTo>
                  <a:lnTo>
                    <a:pt x="41" y="109"/>
                  </a:lnTo>
                  <a:lnTo>
                    <a:pt x="41" y="104"/>
                  </a:lnTo>
                  <a:lnTo>
                    <a:pt x="41" y="98"/>
                  </a:lnTo>
                  <a:lnTo>
                    <a:pt x="38" y="95"/>
                  </a:lnTo>
                  <a:lnTo>
                    <a:pt x="34" y="93"/>
                  </a:lnTo>
                  <a:lnTo>
                    <a:pt x="30" y="97"/>
                  </a:lnTo>
                  <a:lnTo>
                    <a:pt x="27" y="98"/>
                  </a:lnTo>
                  <a:lnTo>
                    <a:pt x="23" y="97"/>
                  </a:lnTo>
                  <a:lnTo>
                    <a:pt x="22" y="92"/>
                  </a:lnTo>
                  <a:lnTo>
                    <a:pt x="21" y="89"/>
                  </a:lnTo>
                  <a:lnTo>
                    <a:pt x="18" y="87"/>
                  </a:lnTo>
                  <a:lnTo>
                    <a:pt x="14" y="86"/>
                  </a:lnTo>
                  <a:lnTo>
                    <a:pt x="11" y="84"/>
                  </a:lnTo>
                  <a:lnTo>
                    <a:pt x="9" y="81"/>
                  </a:lnTo>
                  <a:lnTo>
                    <a:pt x="9" y="73"/>
                  </a:lnTo>
                  <a:lnTo>
                    <a:pt x="10" y="68"/>
                  </a:lnTo>
                  <a:lnTo>
                    <a:pt x="12" y="63"/>
                  </a:lnTo>
                  <a:lnTo>
                    <a:pt x="14" y="63"/>
                  </a:lnTo>
                  <a:lnTo>
                    <a:pt x="16" y="65"/>
                  </a:lnTo>
                  <a:lnTo>
                    <a:pt x="18" y="67"/>
                  </a:lnTo>
                  <a:lnTo>
                    <a:pt x="20" y="67"/>
                  </a:lnTo>
                  <a:lnTo>
                    <a:pt x="23" y="67"/>
                  </a:lnTo>
                  <a:lnTo>
                    <a:pt x="24" y="65"/>
                  </a:lnTo>
                  <a:lnTo>
                    <a:pt x="26" y="60"/>
                  </a:lnTo>
                  <a:lnTo>
                    <a:pt x="26" y="49"/>
                  </a:lnTo>
                  <a:lnTo>
                    <a:pt x="26" y="43"/>
                  </a:lnTo>
                  <a:lnTo>
                    <a:pt x="24" y="41"/>
                  </a:lnTo>
                  <a:lnTo>
                    <a:pt x="22" y="42"/>
                  </a:lnTo>
                  <a:lnTo>
                    <a:pt x="14" y="44"/>
                  </a:lnTo>
                  <a:lnTo>
                    <a:pt x="11" y="44"/>
                  </a:lnTo>
                  <a:lnTo>
                    <a:pt x="9" y="41"/>
                  </a:lnTo>
                  <a:lnTo>
                    <a:pt x="8" y="39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3" y="18"/>
                  </a:lnTo>
                  <a:lnTo>
                    <a:pt x="8" y="19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1" y="8"/>
                  </a:lnTo>
                  <a:lnTo>
                    <a:pt x="15" y="5"/>
                  </a:lnTo>
                  <a:lnTo>
                    <a:pt x="30" y="1"/>
                  </a:lnTo>
                  <a:lnTo>
                    <a:pt x="34" y="0"/>
                  </a:lnTo>
                  <a:lnTo>
                    <a:pt x="50" y="0"/>
                  </a:lnTo>
                  <a:lnTo>
                    <a:pt x="56" y="1"/>
                  </a:lnTo>
                  <a:lnTo>
                    <a:pt x="68" y="11"/>
                  </a:lnTo>
                  <a:lnTo>
                    <a:pt x="71" y="15"/>
                  </a:lnTo>
                  <a:lnTo>
                    <a:pt x="70" y="21"/>
                  </a:lnTo>
                  <a:lnTo>
                    <a:pt x="65" y="26"/>
                  </a:lnTo>
                  <a:lnTo>
                    <a:pt x="56" y="32"/>
                  </a:lnTo>
                  <a:lnTo>
                    <a:pt x="57" y="41"/>
                  </a:lnTo>
                  <a:lnTo>
                    <a:pt x="63" y="45"/>
                  </a:lnTo>
                  <a:lnTo>
                    <a:pt x="72" y="41"/>
                  </a:lnTo>
                  <a:lnTo>
                    <a:pt x="81" y="35"/>
                  </a:lnTo>
                  <a:lnTo>
                    <a:pt x="83" y="29"/>
                  </a:lnTo>
                  <a:lnTo>
                    <a:pt x="88" y="35"/>
                  </a:lnTo>
                  <a:lnTo>
                    <a:pt x="90" y="36"/>
                  </a:lnTo>
                  <a:lnTo>
                    <a:pt x="90" y="45"/>
                  </a:lnTo>
                  <a:lnTo>
                    <a:pt x="92" y="54"/>
                  </a:lnTo>
                  <a:lnTo>
                    <a:pt x="93" y="61"/>
                  </a:lnTo>
                  <a:lnTo>
                    <a:pt x="98" y="71"/>
                  </a:lnTo>
                  <a:lnTo>
                    <a:pt x="100" y="75"/>
                  </a:lnTo>
                  <a:lnTo>
                    <a:pt x="105" y="79"/>
                  </a:lnTo>
                  <a:lnTo>
                    <a:pt x="111" y="81"/>
                  </a:lnTo>
                  <a:lnTo>
                    <a:pt x="116" y="80"/>
                  </a:lnTo>
                  <a:lnTo>
                    <a:pt x="120" y="83"/>
                  </a:lnTo>
                  <a:lnTo>
                    <a:pt x="124" y="84"/>
                  </a:lnTo>
                  <a:lnTo>
                    <a:pt x="129" y="81"/>
                  </a:lnTo>
                  <a:lnTo>
                    <a:pt x="132" y="79"/>
                  </a:lnTo>
                  <a:lnTo>
                    <a:pt x="135" y="85"/>
                  </a:lnTo>
                  <a:lnTo>
                    <a:pt x="138" y="87"/>
                  </a:lnTo>
                  <a:lnTo>
                    <a:pt x="142" y="91"/>
                  </a:lnTo>
                  <a:lnTo>
                    <a:pt x="143" y="96"/>
                  </a:lnTo>
                  <a:lnTo>
                    <a:pt x="142" y="103"/>
                  </a:lnTo>
                  <a:lnTo>
                    <a:pt x="142" y="110"/>
                  </a:lnTo>
                  <a:lnTo>
                    <a:pt x="143" y="116"/>
                  </a:lnTo>
                  <a:lnTo>
                    <a:pt x="142" y="120"/>
                  </a:lnTo>
                  <a:lnTo>
                    <a:pt x="140" y="129"/>
                  </a:lnTo>
                  <a:lnTo>
                    <a:pt x="141" y="138"/>
                  </a:lnTo>
                  <a:lnTo>
                    <a:pt x="140" y="145"/>
                  </a:lnTo>
                  <a:lnTo>
                    <a:pt x="142" y="152"/>
                  </a:lnTo>
                  <a:lnTo>
                    <a:pt x="144" y="157"/>
                  </a:lnTo>
                  <a:lnTo>
                    <a:pt x="144" y="164"/>
                  </a:lnTo>
                  <a:lnTo>
                    <a:pt x="146" y="169"/>
                  </a:lnTo>
                  <a:lnTo>
                    <a:pt x="148" y="170"/>
                  </a:lnTo>
                  <a:lnTo>
                    <a:pt x="153" y="168"/>
                  </a:lnTo>
                  <a:lnTo>
                    <a:pt x="155" y="169"/>
                  </a:lnTo>
                  <a:lnTo>
                    <a:pt x="155" y="173"/>
                  </a:lnTo>
                  <a:lnTo>
                    <a:pt x="156" y="176"/>
                  </a:lnTo>
                  <a:lnTo>
                    <a:pt x="162" y="181"/>
                  </a:lnTo>
                  <a:lnTo>
                    <a:pt x="166" y="187"/>
                  </a:lnTo>
                  <a:lnTo>
                    <a:pt x="167" y="192"/>
                  </a:lnTo>
                  <a:lnTo>
                    <a:pt x="168" y="194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1" name="Freeform 44"/>
            <p:cNvSpPr>
              <a:spLocks noChangeAspect="1"/>
            </p:cNvSpPr>
            <p:nvPr/>
          </p:nvSpPr>
          <p:spPr bwMode="auto">
            <a:xfrm>
              <a:off x="2729" y="3081"/>
              <a:ext cx="109" cy="135"/>
            </a:xfrm>
            <a:custGeom>
              <a:avLst/>
              <a:gdLst>
                <a:gd name="T0" fmla="*/ 0 w 107"/>
                <a:gd name="T1" fmla="*/ 130 h 146"/>
                <a:gd name="T2" fmla="*/ 9 w 107"/>
                <a:gd name="T3" fmla="*/ 124 h 146"/>
                <a:gd name="T4" fmla="*/ 25 w 107"/>
                <a:gd name="T5" fmla="*/ 119 h 146"/>
                <a:gd name="T6" fmla="*/ 44 w 107"/>
                <a:gd name="T7" fmla="*/ 104 h 146"/>
                <a:gd name="T8" fmla="*/ 61 w 107"/>
                <a:gd name="T9" fmla="*/ 82 h 146"/>
                <a:gd name="T10" fmla="*/ 58 w 107"/>
                <a:gd name="T11" fmla="*/ 74 h 146"/>
                <a:gd name="T12" fmla="*/ 62 w 107"/>
                <a:gd name="T13" fmla="*/ 65 h 146"/>
                <a:gd name="T14" fmla="*/ 63 w 107"/>
                <a:gd name="T15" fmla="*/ 55 h 146"/>
                <a:gd name="T16" fmla="*/ 61 w 107"/>
                <a:gd name="T17" fmla="*/ 48 h 146"/>
                <a:gd name="T18" fmla="*/ 63 w 107"/>
                <a:gd name="T19" fmla="*/ 39 h 146"/>
                <a:gd name="T20" fmla="*/ 63 w 107"/>
                <a:gd name="T21" fmla="*/ 31 h 146"/>
                <a:gd name="T22" fmla="*/ 51 w 107"/>
                <a:gd name="T23" fmla="*/ 22 h 146"/>
                <a:gd name="T24" fmla="*/ 51 w 107"/>
                <a:gd name="T25" fmla="*/ 18 h 146"/>
                <a:gd name="T26" fmla="*/ 50 w 107"/>
                <a:gd name="T27" fmla="*/ 8 h 146"/>
                <a:gd name="T28" fmla="*/ 52 w 107"/>
                <a:gd name="T29" fmla="*/ 0 h 146"/>
                <a:gd name="T30" fmla="*/ 69 w 107"/>
                <a:gd name="T31" fmla="*/ 9 h 146"/>
                <a:gd name="T32" fmla="*/ 73 w 107"/>
                <a:gd name="T33" fmla="*/ 18 h 146"/>
                <a:gd name="T34" fmla="*/ 79 w 107"/>
                <a:gd name="T35" fmla="*/ 24 h 146"/>
                <a:gd name="T36" fmla="*/ 85 w 107"/>
                <a:gd name="T37" fmla="*/ 22 h 146"/>
                <a:gd name="T38" fmla="*/ 87 w 107"/>
                <a:gd name="T39" fmla="*/ 18 h 146"/>
                <a:gd name="T40" fmla="*/ 93 w 107"/>
                <a:gd name="T41" fmla="*/ 19 h 146"/>
                <a:gd name="T42" fmla="*/ 97 w 107"/>
                <a:gd name="T43" fmla="*/ 28 h 146"/>
                <a:gd name="T44" fmla="*/ 101 w 107"/>
                <a:gd name="T45" fmla="*/ 35 h 146"/>
                <a:gd name="T46" fmla="*/ 105 w 107"/>
                <a:gd name="T47" fmla="*/ 42 h 146"/>
                <a:gd name="T48" fmla="*/ 109 w 107"/>
                <a:gd name="T49" fmla="*/ 49 h 146"/>
                <a:gd name="T50" fmla="*/ 107 w 107"/>
                <a:gd name="T51" fmla="*/ 58 h 146"/>
                <a:gd name="T52" fmla="*/ 100 w 107"/>
                <a:gd name="T53" fmla="*/ 55 h 146"/>
                <a:gd name="T54" fmla="*/ 99 w 107"/>
                <a:gd name="T55" fmla="*/ 67 h 146"/>
                <a:gd name="T56" fmla="*/ 97 w 107"/>
                <a:gd name="T57" fmla="*/ 78 h 146"/>
                <a:gd name="T58" fmla="*/ 98 w 107"/>
                <a:gd name="T59" fmla="*/ 86 h 146"/>
                <a:gd name="T60" fmla="*/ 99 w 107"/>
                <a:gd name="T61" fmla="*/ 98 h 146"/>
                <a:gd name="T62" fmla="*/ 97 w 107"/>
                <a:gd name="T63" fmla="*/ 105 h 146"/>
                <a:gd name="T64" fmla="*/ 95 w 107"/>
                <a:gd name="T65" fmla="*/ 119 h 146"/>
                <a:gd name="T66" fmla="*/ 80 w 107"/>
                <a:gd name="T67" fmla="*/ 118 h 146"/>
                <a:gd name="T68" fmla="*/ 72 w 107"/>
                <a:gd name="T69" fmla="*/ 125 h 146"/>
                <a:gd name="T70" fmla="*/ 61 w 107"/>
                <a:gd name="T71" fmla="*/ 126 h 146"/>
                <a:gd name="T72" fmla="*/ 54 w 107"/>
                <a:gd name="T73" fmla="*/ 125 h 146"/>
                <a:gd name="T74" fmla="*/ 46 w 107"/>
                <a:gd name="T75" fmla="*/ 129 h 146"/>
                <a:gd name="T76" fmla="*/ 37 w 107"/>
                <a:gd name="T77" fmla="*/ 128 h 146"/>
                <a:gd name="T78" fmla="*/ 26 w 107"/>
                <a:gd name="T79" fmla="*/ 132 h 146"/>
                <a:gd name="T80" fmla="*/ 17 w 107"/>
                <a:gd name="T81" fmla="*/ 135 h 146"/>
                <a:gd name="T82" fmla="*/ 6 w 107"/>
                <a:gd name="T83" fmla="*/ 132 h 1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07" h="146">
                  <a:moveTo>
                    <a:pt x="0" y="142"/>
                  </a:moveTo>
                  <a:lnTo>
                    <a:pt x="0" y="141"/>
                  </a:lnTo>
                  <a:lnTo>
                    <a:pt x="6" y="137"/>
                  </a:lnTo>
                  <a:lnTo>
                    <a:pt x="9" y="134"/>
                  </a:lnTo>
                  <a:lnTo>
                    <a:pt x="15" y="132"/>
                  </a:lnTo>
                  <a:lnTo>
                    <a:pt x="25" y="129"/>
                  </a:lnTo>
                  <a:lnTo>
                    <a:pt x="33" y="120"/>
                  </a:lnTo>
                  <a:lnTo>
                    <a:pt x="43" y="113"/>
                  </a:lnTo>
                  <a:lnTo>
                    <a:pt x="50" y="101"/>
                  </a:lnTo>
                  <a:lnTo>
                    <a:pt x="60" y="89"/>
                  </a:lnTo>
                  <a:lnTo>
                    <a:pt x="60" y="84"/>
                  </a:lnTo>
                  <a:lnTo>
                    <a:pt x="57" y="80"/>
                  </a:lnTo>
                  <a:lnTo>
                    <a:pt x="61" y="74"/>
                  </a:lnTo>
                  <a:lnTo>
                    <a:pt x="61" y="70"/>
                  </a:lnTo>
                  <a:lnTo>
                    <a:pt x="62" y="65"/>
                  </a:lnTo>
                  <a:lnTo>
                    <a:pt x="62" y="60"/>
                  </a:lnTo>
                  <a:lnTo>
                    <a:pt x="61" y="56"/>
                  </a:lnTo>
                  <a:lnTo>
                    <a:pt x="60" y="52"/>
                  </a:lnTo>
                  <a:lnTo>
                    <a:pt x="60" y="47"/>
                  </a:lnTo>
                  <a:lnTo>
                    <a:pt x="62" y="42"/>
                  </a:lnTo>
                  <a:lnTo>
                    <a:pt x="62" y="40"/>
                  </a:lnTo>
                  <a:lnTo>
                    <a:pt x="62" y="33"/>
                  </a:lnTo>
                  <a:lnTo>
                    <a:pt x="57" y="30"/>
                  </a:lnTo>
                  <a:lnTo>
                    <a:pt x="50" y="24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0"/>
                  </a:lnTo>
                  <a:lnTo>
                    <a:pt x="49" y="9"/>
                  </a:lnTo>
                  <a:lnTo>
                    <a:pt x="53" y="6"/>
                  </a:lnTo>
                  <a:lnTo>
                    <a:pt x="51" y="0"/>
                  </a:lnTo>
                  <a:lnTo>
                    <a:pt x="66" y="8"/>
                  </a:lnTo>
                  <a:lnTo>
                    <a:pt x="68" y="10"/>
                  </a:lnTo>
                  <a:lnTo>
                    <a:pt x="71" y="15"/>
                  </a:lnTo>
                  <a:lnTo>
                    <a:pt x="72" y="20"/>
                  </a:lnTo>
                  <a:lnTo>
                    <a:pt x="74" y="24"/>
                  </a:lnTo>
                  <a:lnTo>
                    <a:pt x="78" y="26"/>
                  </a:lnTo>
                  <a:lnTo>
                    <a:pt x="81" y="27"/>
                  </a:lnTo>
                  <a:lnTo>
                    <a:pt x="83" y="24"/>
                  </a:lnTo>
                  <a:lnTo>
                    <a:pt x="83" y="21"/>
                  </a:lnTo>
                  <a:lnTo>
                    <a:pt x="85" y="20"/>
                  </a:lnTo>
                  <a:lnTo>
                    <a:pt x="87" y="20"/>
                  </a:lnTo>
                  <a:lnTo>
                    <a:pt x="91" y="21"/>
                  </a:lnTo>
                  <a:lnTo>
                    <a:pt x="93" y="28"/>
                  </a:lnTo>
                  <a:lnTo>
                    <a:pt x="95" y="30"/>
                  </a:lnTo>
                  <a:lnTo>
                    <a:pt x="97" y="34"/>
                  </a:lnTo>
                  <a:lnTo>
                    <a:pt x="99" y="38"/>
                  </a:lnTo>
                  <a:lnTo>
                    <a:pt x="102" y="41"/>
                  </a:lnTo>
                  <a:lnTo>
                    <a:pt x="103" y="45"/>
                  </a:lnTo>
                  <a:lnTo>
                    <a:pt x="105" y="50"/>
                  </a:lnTo>
                  <a:lnTo>
                    <a:pt x="107" y="53"/>
                  </a:lnTo>
                  <a:lnTo>
                    <a:pt x="107" y="58"/>
                  </a:lnTo>
                  <a:lnTo>
                    <a:pt x="105" y="63"/>
                  </a:lnTo>
                  <a:lnTo>
                    <a:pt x="99" y="60"/>
                  </a:lnTo>
                  <a:lnTo>
                    <a:pt x="98" y="60"/>
                  </a:lnTo>
                  <a:lnTo>
                    <a:pt x="98" y="66"/>
                  </a:lnTo>
                  <a:lnTo>
                    <a:pt x="97" y="72"/>
                  </a:lnTo>
                  <a:lnTo>
                    <a:pt x="95" y="78"/>
                  </a:lnTo>
                  <a:lnTo>
                    <a:pt x="95" y="84"/>
                  </a:lnTo>
                  <a:lnTo>
                    <a:pt x="97" y="90"/>
                  </a:lnTo>
                  <a:lnTo>
                    <a:pt x="96" y="93"/>
                  </a:lnTo>
                  <a:lnTo>
                    <a:pt x="96" y="100"/>
                  </a:lnTo>
                  <a:lnTo>
                    <a:pt x="97" y="106"/>
                  </a:lnTo>
                  <a:lnTo>
                    <a:pt x="95" y="110"/>
                  </a:lnTo>
                  <a:lnTo>
                    <a:pt x="95" y="114"/>
                  </a:lnTo>
                  <a:lnTo>
                    <a:pt x="95" y="123"/>
                  </a:lnTo>
                  <a:lnTo>
                    <a:pt x="93" y="129"/>
                  </a:lnTo>
                  <a:lnTo>
                    <a:pt x="84" y="129"/>
                  </a:lnTo>
                  <a:lnTo>
                    <a:pt x="79" y="128"/>
                  </a:lnTo>
                  <a:lnTo>
                    <a:pt x="75" y="130"/>
                  </a:lnTo>
                  <a:lnTo>
                    <a:pt x="71" y="135"/>
                  </a:lnTo>
                  <a:lnTo>
                    <a:pt x="66" y="136"/>
                  </a:lnTo>
                  <a:lnTo>
                    <a:pt x="60" y="136"/>
                  </a:lnTo>
                  <a:lnTo>
                    <a:pt x="57" y="137"/>
                  </a:lnTo>
                  <a:lnTo>
                    <a:pt x="53" y="135"/>
                  </a:lnTo>
                  <a:lnTo>
                    <a:pt x="49" y="136"/>
                  </a:lnTo>
                  <a:lnTo>
                    <a:pt x="45" y="140"/>
                  </a:lnTo>
                  <a:lnTo>
                    <a:pt x="44" y="142"/>
                  </a:lnTo>
                  <a:lnTo>
                    <a:pt x="36" y="138"/>
                  </a:lnTo>
                  <a:lnTo>
                    <a:pt x="31" y="141"/>
                  </a:lnTo>
                  <a:lnTo>
                    <a:pt x="26" y="143"/>
                  </a:lnTo>
                  <a:lnTo>
                    <a:pt x="23" y="146"/>
                  </a:lnTo>
                  <a:lnTo>
                    <a:pt x="17" y="146"/>
                  </a:lnTo>
                  <a:lnTo>
                    <a:pt x="12" y="144"/>
                  </a:lnTo>
                  <a:lnTo>
                    <a:pt x="6" y="143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2" name="Freeform 45"/>
            <p:cNvSpPr>
              <a:spLocks noChangeAspect="1"/>
            </p:cNvSpPr>
            <p:nvPr/>
          </p:nvSpPr>
          <p:spPr bwMode="auto">
            <a:xfrm>
              <a:off x="2616" y="2969"/>
              <a:ext cx="178" cy="190"/>
            </a:xfrm>
            <a:custGeom>
              <a:avLst/>
              <a:gdLst>
                <a:gd name="T0" fmla="*/ 177 w 177"/>
                <a:gd name="T1" fmla="*/ 178 h 204"/>
                <a:gd name="T2" fmla="*/ 177 w 177"/>
                <a:gd name="T3" fmla="*/ 165 h 204"/>
                <a:gd name="T4" fmla="*/ 178 w 177"/>
                <a:gd name="T5" fmla="*/ 152 h 204"/>
                <a:gd name="T6" fmla="*/ 173 w 177"/>
                <a:gd name="T7" fmla="*/ 141 h 204"/>
                <a:gd name="T8" fmla="*/ 166 w 177"/>
                <a:gd name="T9" fmla="*/ 131 h 204"/>
                <a:gd name="T10" fmla="*/ 169 w 177"/>
                <a:gd name="T11" fmla="*/ 118 h 204"/>
                <a:gd name="T12" fmla="*/ 166 w 177"/>
                <a:gd name="T13" fmla="*/ 106 h 204"/>
                <a:gd name="T14" fmla="*/ 155 w 177"/>
                <a:gd name="T15" fmla="*/ 102 h 204"/>
                <a:gd name="T16" fmla="*/ 149 w 177"/>
                <a:gd name="T17" fmla="*/ 98 h 204"/>
                <a:gd name="T18" fmla="*/ 142 w 177"/>
                <a:gd name="T19" fmla="*/ 89 h 204"/>
                <a:gd name="T20" fmla="*/ 135 w 177"/>
                <a:gd name="T21" fmla="*/ 79 h 204"/>
                <a:gd name="T22" fmla="*/ 124 w 177"/>
                <a:gd name="T23" fmla="*/ 83 h 204"/>
                <a:gd name="T24" fmla="*/ 119 w 177"/>
                <a:gd name="T25" fmla="*/ 74 h 204"/>
                <a:gd name="T26" fmla="*/ 110 w 177"/>
                <a:gd name="T27" fmla="*/ 68 h 204"/>
                <a:gd name="T28" fmla="*/ 113 w 177"/>
                <a:gd name="T29" fmla="*/ 51 h 204"/>
                <a:gd name="T30" fmla="*/ 119 w 177"/>
                <a:gd name="T31" fmla="*/ 55 h 204"/>
                <a:gd name="T32" fmla="*/ 125 w 177"/>
                <a:gd name="T33" fmla="*/ 53 h 204"/>
                <a:gd name="T34" fmla="*/ 127 w 177"/>
                <a:gd name="T35" fmla="*/ 33 h 204"/>
                <a:gd name="T36" fmla="*/ 115 w 177"/>
                <a:gd name="T37" fmla="*/ 34 h 204"/>
                <a:gd name="T38" fmla="*/ 109 w 177"/>
                <a:gd name="T39" fmla="*/ 29 h 204"/>
                <a:gd name="T40" fmla="*/ 101 w 177"/>
                <a:gd name="T41" fmla="*/ 18 h 204"/>
                <a:gd name="T42" fmla="*/ 99 w 177"/>
                <a:gd name="T43" fmla="*/ 7 h 204"/>
                <a:gd name="T44" fmla="*/ 76 w 177"/>
                <a:gd name="T45" fmla="*/ 5 h 204"/>
                <a:gd name="T46" fmla="*/ 54 w 177"/>
                <a:gd name="T47" fmla="*/ 5 h 204"/>
                <a:gd name="T48" fmla="*/ 28 w 177"/>
                <a:gd name="T49" fmla="*/ 11 h 204"/>
                <a:gd name="T50" fmla="*/ 28 w 177"/>
                <a:gd name="T51" fmla="*/ 20 h 204"/>
                <a:gd name="T52" fmla="*/ 33 w 177"/>
                <a:gd name="T53" fmla="*/ 38 h 204"/>
                <a:gd name="T54" fmla="*/ 37 w 177"/>
                <a:gd name="T55" fmla="*/ 56 h 204"/>
                <a:gd name="T56" fmla="*/ 37 w 177"/>
                <a:gd name="T57" fmla="*/ 72 h 204"/>
                <a:gd name="T58" fmla="*/ 25 w 177"/>
                <a:gd name="T59" fmla="*/ 81 h 204"/>
                <a:gd name="T60" fmla="*/ 25 w 177"/>
                <a:gd name="T61" fmla="*/ 88 h 204"/>
                <a:gd name="T62" fmla="*/ 21 w 177"/>
                <a:gd name="T63" fmla="*/ 99 h 204"/>
                <a:gd name="T64" fmla="*/ 14 w 177"/>
                <a:gd name="T65" fmla="*/ 105 h 204"/>
                <a:gd name="T66" fmla="*/ 4 w 177"/>
                <a:gd name="T67" fmla="*/ 115 h 204"/>
                <a:gd name="T68" fmla="*/ 2 w 177"/>
                <a:gd name="T69" fmla="*/ 122 h 204"/>
                <a:gd name="T70" fmla="*/ 2 w 177"/>
                <a:gd name="T71" fmla="*/ 132 h 204"/>
                <a:gd name="T72" fmla="*/ 0 w 177"/>
                <a:gd name="T73" fmla="*/ 143 h 204"/>
                <a:gd name="T74" fmla="*/ 3 w 177"/>
                <a:gd name="T75" fmla="*/ 155 h 204"/>
                <a:gd name="T76" fmla="*/ 7 w 177"/>
                <a:gd name="T77" fmla="*/ 166 h 204"/>
                <a:gd name="T78" fmla="*/ 33 w 177"/>
                <a:gd name="T79" fmla="*/ 157 h 204"/>
                <a:gd name="T80" fmla="*/ 87 w 177"/>
                <a:gd name="T81" fmla="*/ 174 h 204"/>
                <a:gd name="T82" fmla="*/ 107 w 177"/>
                <a:gd name="T83" fmla="*/ 188 h 204"/>
                <a:gd name="T84" fmla="*/ 129 w 177"/>
                <a:gd name="T85" fmla="*/ 188 h 204"/>
                <a:gd name="T86" fmla="*/ 164 w 177"/>
                <a:gd name="T87" fmla="*/ 182 h 20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7" h="204">
                  <a:moveTo>
                    <a:pt x="172" y="201"/>
                  </a:moveTo>
                  <a:lnTo>
                    <a:pt x="176" y="195"/>
                  </a:lnTo>
                  <a:lnTo>
                    <a:pt x="176" y="191"/>
                  </a:lnTo>
                  <a:lnTo>
                    <a:pt x="177" y="186"/>
                  </a:lnTo>
                  <a:lnTo>
                    <a:pt x="177" y="181"/>
                  </a:lnTo>
                  <a:lnTo>
                    <a:pt x="176" y="177"/>
                  </a:lnTo>
                  <a:lnTo>
                    <a:pt x="175" y="173"/>
                  </a:lnTo>
                  <a:lnTo>
                    <a:pt x="175" y="168"/>
                  </a:lnTo>
                  <a:lnTo>
                    <a:pt x="177" y="163"/>
                  </a:lnTo>
                  <a:lnTo>
                    <a:pt x="177" y="161"/>
                  </a:lnTo>
                  <a:lnTo>
                    <a:pt x="177" y="154"/>
                  </a:lnTo>
                  <a:lnTo>
                    <a:pt x="172" y="151"/>
                  </a:lnTo>
                  <a:lnTo>
                    <a:pt x="165" y="145"/>
                  </a:lnTo>
                  <a:lnTo>
                    <a:pt x="165" y="142"/>
                  </a:lnTo>
                  <a:lnTo>
                    <a:pt x="165" y="141"/>
                  </a:lnTo>
                  <a:lnTo>
                    <a:pt x="164" y="131"/>
                  </a:lnTo>
                  <a:lnTo>
                    <a:pt x="164" y="130"/>
                  </a:lnTo>
                  <a:lnTo>
                    <a:pt x="168" y="127"/>
                  </a:lnTo>
                  <a:lnTo>
                    <a:pt x="166" y="121"/>
                  </a:lnTo>
                  <a:lnTo>
                    <a:pt x="168" y="120"/>
                  </a:lnTo>
                  <a:lnTo>
                    <a:pt x="165" y="114"/>
                  </a:lnTo>
                  <a:lnTo>
                    <a:pt x="163" y="112"/>
                  </a:lnTo>
                  <a:lnTo>
                    <a:pt x="158" y="112"/>
                  </a:lnTo>
                  <a:lnTo>
                    <a:pt x="154" y="109"/>
                  </a:lnTo>
                  <a:lnTo>
                    <a:pt x="154" y="106"/>
                  </a:lnTo>
                  <a:lnTo>
                    <a:pt x="151" y="103"/>
                  </a:lnTo>
                  <a:lnTo>
                    <a:pt x="148" y="105"/>
                  </a:lnTo>
                  <a:lnTo>
                    <a:pt x="145" y="103"/>
                  </a:lnTo>
                  <a:lnTo>
                    <a:pt x="141" y="101"/>
                  </a:lnTo>
                  <a:lnTo>
                    <a:pt x="141" y="96"/>
                  </a:lnTo>
                  <a:lnTo>
                    <a:pt x="141" y="90"/>
                  </a:lnTo>
                  <a:lnTo>
                    <a:pt x="138" y="87"/>
                  </a:lnTo>
                  <a:lnTo>
                    <a:pt x="134" y="85"/>
                  </a:lnTo>
                  <a:lnTo>
                    <a:pt x="130" y="89"/>
                  </a:lnTo>
                  <a:lnTo>
                    <a:pt x="127" y="90"/>
                  </a:lnTo>
                  <a:lnTo>
                    <a:pt x="123" y="89"/>
                  </a:lnTo>
                  <a:lnTo>
                    <a:pt x="122" y="84"/>
                  </a:lnTo>
                  <a:lnTo>
                    <a:pt x="121" y="81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11" y="76"/>
                  </a:lnTo>
                  <a:lnTo>
                    <a:pt x="109" y="73"/>
                  </a:lnTo>
                  <a:lnTo>
                    <a:pt x="109" y="65"/>
                  </a:lnTo>
                  <a:lnTo>
                    <a:pt x="110" y="60"/>
                  </a:lnTo>
                  <a:lnTo>
                    <a:pt x="112" y="55"/>
                  </a:lnTo>
                  <a:lnTo>
                    <a:pt x="114" y="55"/>
                  </a:lnTo>
                  <a:lnTo>
                    <a:pt x="116" y="57"/>
                  </a:lnTo>
                  <a:lnTo>
                    <a:pt x="118" y="59"/>
                  </a:lnTo>
                  <a:lnTo>
                    <a:pt x="120" y="59"/>
                  </a:lnTo>
                  <a:lnTo>
                    <a:pt x="123" y="59"/>
                  </a:lnTo>
                  <a:lnTo>
                    <a:pt x="124" y="57"/>
                  </a:lnTo>
                  <a:lnTo>
                    <a:pt x="126" y="52"/>
                  </a:lnTo>
                  <a:lnTo>
                    <a:pt x="126" y="41"/>
                  </a:lnTo>
                  <a:lnTo>
                    <a:pt x="126" y="35"/>
                  </a:lnTo>
                  <a:lnTo>
                    <a:pt x="124" y="33"/>
                  </a:lnTo>
                  <a:lnTo>
                    <a:pt x="122" y="34"/>
                  </a:lnTo>
                  <a:lnTo>
                    <a:pt x="114" y="36"/>
                  </a:lnTo>
                  <a:lnTo>
                    <a:pt x="111" y="36"/>
                  </a:lnTo>
                  <a:lnTo>
                    <a:pt x="109" y="33"/>
                  </a:lnTo>
                  <a:lnTo>
                    <a:pt x="108" y="31"/>
                  </a:lnTo>
                  <a:lnTo>
                    <a:pt x="102" y="28"/>
                  </a:lnTo>
                  <a:lnTo>
                    <a:pt x="100" y="24"/>
                  </a:lnTo>
                  <a:lnTo>
                    <a:pt x="100" y="19"/>
                  </a:lnTo>
                  <a:lnTo>
                    <a:pt x="100" y="16"/>
                  </a:lnTo>
                  <a:lnTo>
                    <a:pt x="103" y="10"/>
                  </a:lnTo>
                  <a:lnTo>
                    <a:pt x="98" y="7"/>
                  </a:lnTo>
                  <a:lnTo>
                    <a:pt x="88" y="5"/>
                  </a:lnTo>
                  <a:lnTo>
                    <a:pt x="79" y="5"/>
                  </a:lnTo>
                  <a:lnTo>
                    <a:pt x="76" y="5"/>
                  </a:lnTo>
                  <a:lnTo>
                    <a:pt x="66" y="0"/>
                  </a:lnTo>
                  <a:lnTo>
                    <a:pt x="57" y="4"/>
                  </a:lnTo>
                  <a:lnTo>
                    <a:pt x="54" y="5"/>
                  </a:lnTo>
                  <a:lnTo>
                    <a:pt x="39" y="1"/>
                  </a:lnTo>
                  <a:lnTo>
                    <a:pt x="27" y="6"/>
                  </a:lnTo>
                  <a:lnTo>
                    <a:pt x="28" y="12"/>
                  </a:lnTo>
                  <a:lnTo>
                    <a:pt x="30" y="13"/>
                  </a:lnTo>
                  <a:lnTo>
                    <a:pt x="28" y="17"/>
                  </a:lnTo>
                  <a:lnTo>
                    <a:pt x="28" y="22"/>
                  </a:lnTo>
                  <a:lnTo>
                    <a:pt x="28" y="28"/>
                  </a:lnTo>
                  <a:lnTo>
                    <a:pt x="30" y="33"/>
                  </a:lnTo>
                  <a:lnTo>
                    <a:pt x="33" y="41"/>
                  </a:lnTo>
                  <a:lnTo>
                    <a:pt x="36" y="48"/>
                  </a:lnTo>
                  <a:lnTo>
                    <a:pt x="37" y="54"/>
                  </a:lnTo>
                  <a:lnTo>
                    <a:pt x="37" y="60"/>
                  </a:lnTo>
                  <a:lnTo>
                    <a:pt x="37" y="65"/>
                  </a:lnTo>
                  <a:lnTo>
                    <a:pt x="37" y="72"/>
                  </a:lnTo>
                  <a:lnTo>
                    <a:pt x="37" y="77"/>
                  </a:lnTo>
                  <a:lnTo>
                    <a:pt x="34" y="82"/>
                  </a:lnTo>
                  <a:lnTo>
                    <a:pt x="30" y="84"/>
                  </a:lnTo>
                  <a:lnTo>
                    <a:pt x="25" y="87"/>
                  </a:lnTo>
                  <a:lnTo>
                    <a:pt x="24" y="87"/>
                  </a:lnTo>
                  <a:lnTo>
                    <a:pt x="24" y="91"/>
                  </a:lnTo>
                  <a:lnTo>
                    <a:pt x="25" y="95"/>
                  </a:lnTo>
                  <a:lnTo>
                    <a:pt x="26" y="99"/>
                  </a:lnTo>
                  <a:lnTo>
                    <a:pt x="25" y="102"/>
                  </a:lnTo>
                  <a:lnTo>
                    <a:pt x="21" y="106"/>
                  </a:lnTo>
                  <a:lnTo>
                    <a:pt x="18" y="108"/>
                  </a:lnTo>
                  <a:lnTo>
                    <a:pt x="16" y="111"/>
                  </a:lnTo>
                  <a:lnTo>
                    <a:pt x="14" y="113"/>
                  </a:lnTo>
                  <a:lnTo>
                    <a:pt x="10" y="118"/>
                  </a:lnTo>
                  <a:lnTo>
                    <a:pt x="6" y="121"/>
                  </a:lnTo>
                  <a:lnTo>
                    <a:pt x="4" y="124"/>
                  </a:lnTo>
                  <a:lnTo>
                    <a:pt x="3" y="126"/>
                  </a:lnTo>
                  <a:lnTo>
                    <a:pt x="3" y="129"/>
                  </a:lnTo>
                  <a:lnTo>
                    <a:pt x="2" y="131"/>
                  </a:lnTo>
                  <a:lnTo>
                    <a:pt x="1" y="133"/>
                  </a:lnTo>
                  <a:lnTo>
                    <a:pt x="1" y="137"/>
                  </a:lnTo>
                  <a:lnTo>
                    <a:pt x="2" y="142"/>
                  </a:lnTo>
                  <a:lnTo>
                    <a:pt x="2" y="144"/>
                  </a:lnTo>
                  <a:lnTo>
                    <a:pt x="0" y="150"/>
                  </a:lnTo>
                  <a:lnTo>
                    <a:pt x="0" y="153"/>
                  </a:lnTo>
                  <a:lnTo>
                    <a:pt x="1" y="159"/>
                  </a:lnTo>
                  <a:lnTo>
                    <a:pt x="2" y="163"/>
                  </a:lnTo>
                  <a:lnTo>
                    <a:pt x="3" y="166"/>
                  </a:lnTo>
                  <a:lnTo>
                    <a:pt x="6" y="169"/>
                  </a:lnTo>
                  <a:lnTo>
                    <a:pt x="7" y="172"/>
                  </a:lnTo>
                  <a:lnTo>
                    <a:pt x="7" y="178"/>
                  </a:lnTo>
                  <a:lnTo>
                    <a:pt x="10" y="178"/>
                  </a:lnTo>
                  <a:lnTo>
                    <a:pt x="24" y="173"/>
                  </a:lnTo>
                  <a:lnTo>
                    <a:pt x="33" y="169"/>
                  </a:lnTo>
                  <a:lnTo>
                    <a:pt x="70" y="172"/>
                  </a:lnTo>
                  <a:lnTo>
                    <a:pt x="78" y="177"/>
                  </a:lnTo>
                  <a:lnTo>
                    <a:pt x="87" y="187"/>
                  </a:lnTo>
                  <a:lnTo>
                    <a:pt x="96" y="196"/>
                  </a:lnTo>
                  <a:lnTo>
                    <a:pt x="98" y="198"/>
                  </a:lnTo>
                  <a:lnTo>
                    <a:pt x="106" y="202"/>
                  </a:lnTo>
                  <a:lnTo>
                    <a:pt x="115" y="203"/>
                  </a:lnTo>
                  <a:lnTo>
                    <a:pt x="120" y="204"/>
                  </a:lnTo>
                  <a:lnTo>
                    <a:pt x="128" y="202"/>
                  </a:lnTo>
                  <a:lnTo>
                    <a:pt x="133" y="201"/>
                  </a:lnTo>
                  <a:lnTo>
                    <a:pt x="148" y="193"/>
                  </a:lnTo>
                  <a:lnTo>
                    <a:pt x="163" y="195"/>
                  </a:lnTo>
                  <a:lnTo>
                    <a:pt x="172" y="199"/>
                  </a:lnTo>
                  <a:lnTo>
                    <a:pt x="172" y="201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3" name="Freeform 46"/>
            <p:cNvSpPr>
              <a:spLocks noChangeAspect="1"/>
            </p:cNvSpPr>
            <p:nvPr/>
          </p:nvSpPr>
          <p:spPr bwMode="auto">
            <a:xfrm>
              <a:off x="2670" y="3159"/>
              <a:ext cx="59" cy="71"/>
            </a:xfrm>
            <a:custGeom>
              <a:avLst/>
              <a:gdLst>
                <a:gd name="T0" fmla="*/ 59 w 61"/>
                <a:gd name="T1" fmla="*/ 2 h 76"/>
                <a:gd name="T2" fmla="*/ 59 w 61"/>
                <a:gd name="T3" fmla="*/ 6 h 76"/>
                <a:gd name="T4" fmla="*/ 55 w 61"/>
                <a:gd name="T5" fmla="*/ 13 h 76"/>
                <a:gd name="T6" fmla="*/ 53 w 61"/>
                <a:gd name="T7" fmla="*/ 16 h 76"/>
                <a:gd name="T8" fmla="*/ 49 w 61"/>
                <a:gd name="T9" fmla="*/ 21 h 76"/>
                <a:gd name="T10" fmla="*/ 44 w 61"/>
                <a:gd name="T11" fmla="*/ 28 h 76"/>
                <a:gd name="T12" fmla="*/ 41 w 61"/>
                <a:gd name="T13" fmla="*/ 36 h 76"/>
                <a:gd name="T14" fmla="*/ 41 w 61"/>
                <a:gd name="T15" fmla="*/ 38 h 76"/>
                <a:gd name="T16" fmla="*/ 44 w 61"/>
                <a:gd name="T17" fmla="*/ 43 h 76"/>
                <a:gd name="T18" fmla="*/ 47 w 61"/>
                <a:gd name="T19" fmla="*/ 50 h 76"/>
                <a:gd name="T20" fmla="*/ 46 w 61"/>
                <a:gd name="T21" fmla="*/ 54 h 76"/>
                <a:gd name="T22" fmla="*/ 44 w 61"/>
                <a:gd name="T23" fmla="*/ 58 h 76"/>
                <a:gd name="T24" fmla="*/ 36 w 61"/>
                <a:gd name="T25" fmla="*/ 64 h 76"/>
                <a:gd name="T26" fmla="*/ 29 w 61"/>
                <a:gd name="T27" fmla="*/ 66 h 76"/>
                <a:gd name="T28" fmla="*/ 17 w 61"/>
                <a:gd name="T29" fmla="*/ 71 h 76"/>
                <a:gd name="T30" fmla="*/ 12 w 61"/>
                <a:gd name="T31" fmla="*/ 67 h 76"/>
                <a:gd name="T32" fmla="*/ 8 w 61"/>
                <a:gd name="T33" fmla="*/ 64 h 76"/>
                <a:gd name="T34" fmla="*/ 3 w 61"/>
                <a:gd name="T35" fmla="*/ 61 h 76"/>
                <a:gd name="T36" fmla="*/ 0 w 61"/>
                <a:gd name="T37" fmla="*/ 56 h 76"/>
                <a:gd name="T38" fmla="*/ 0 w 61"/>
                <a:gd name="T39" fmla="*/ 50 h 76"/>
                <a:gd name="T40" fmla="*/ 3 w 61"/>
                <a:gd name="T41" fmla="*/ 45 h 76"/>
                <a:gd name="T42" fmla="*/ 8 w 61"/>
                <a:gd name="T43" fmla="*/ 43 h 76"/>
                <a:gd name="T44" fmla="*/ 10 w 61"/>
                <a:gd name="T45" fmla="*/ 41 h 76"/>
                <a:gd name="T46" fmla="*/ 15 w 61"/>
                <a:gd name="T47" fmla="*/ 34 h 76"/>
                <a:gd name="T48" fmla="*/ 20 w 61"/>
                <a:gd name="T49" fmla="*/ 25 h 76"/>
                <a:gd name="T50" fmla="*/ 27 w 61"/>
                <a:gd name="T51" fmla="*/ 19 h 76"/>
                <a:gd name="T52" fmla="*/ 33 w 61"/>
                <a:gd name="T53" fmla="*/ 11 h 76"/>
                <a:gd name="T54" fmla="*/ 39 w 61"/>
                <a:gd name="T55" fmla="*/ 7 h 76"/>
                <a:gd name="T56" fmla="*/ 44 w 61"/>
                <a:gd name="T57" fmla="*/ 3 h 76"/>
                <a:gd name="T58" fmla="*/ 48 w 61"/>
                <a:gd name="T59" fmla="*/ 2 h 76"/>
                <a:gd name="T60" fmla="*/ 53 w 61"/>
                <a:gd name="T61" fmla="*/ 0 h 76"/>
                <a:gd name="T62" fmla="*/ 58 w 61"/>
                <a:gd name="T63" fmla="*/ 0 h 7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1" h="76">
                  <a:moveTo>
                    <a:pt x="60" y="0"/>
                  </a:moveTo>
                  <a:lnTo>
                    <a:pt x="61" y="2"/>
                  </a:lnTo>
                  <a:lnTo>
                    <a:pt x="61" y="4"/>
                  </a:lnTo>
                  <a:lnTo>
                    <a:pt x="61" y="6"/>
                  </a:lnTo>
                  <a:lnTo>
                    <a:pt x="60" y="10"/>
                  </a:lnTo>
                  <a:lnTo>
                    <a:pt x="57" y="14"/>
                  </a:lnTo>
                  <a:lnTo>
                    <a:pt x="56" y="16"/>
                  </a:lnTo>
                  <a:lnTo>
                    <a:pt x="55" y="17"/>
                  </a:lnTo>
                  <a:lnTo>
                    <a:pt x="54" y="20"/>
                  </a:lnTo>
                  <a:lnTo>
                    <a:pt x="51" y="23"/>
                  </a:lnTo>
                  <a:lnTo>
                    <a:pt x="50" y="24"/>
                  </a:lnTo>
                  <a:lnTo>
                    <a:pt x="45" y="30"/>
                  </a:lnTo>
                  <a:lnTo>
                    <a:pt x="43" y="34"/>
                  </a:lnTo>
                  <a:lnTo>
                    <a:pt x="42" y="38"/>
                  </a:lnTo>
                  <a:lnTo>
                    <a:pt x="40" y="39"/>
                  </a:lnTo>
                  <a:lnTo>
                    <a:pt x="42" y="41"/>
                  </a:lnTo>
                  <a:lnTo>
                    <a:pt x="43" y="44"/>
                  </a:lnTo>
                  <a:lnTo>
                    <a:pt x="46" y="46"/>
                  </a:lnTo>
                  <a:lnTo>
                    <a:pt x="48" y="50"/>
                  </a:lnTo>
                  <a:lnTo>
                    <a:pt x="49" y="53"/>
                  </a:lnTo>
                  <a:lnTo>
                    <a:pt x="49" y="56"/>
                  </a:lnTo>
                  <a:lnTo>
                    <a:pt x="48" y="58"/>
                  </a:lnTo>
                  <a:lnTo>
                    <a:pt x="46" y="59"/>
                  </a:lnTo>
                  <a:lnTo>
                    <a:pt x="45" y="62"/>
                  </a:lnTo>
                  <a:lnTo>
                    <a:pt x="42" y="64"/>
                  </a:lnTo>
                  <a:lnTo>
                    <a:pt x="37" y="68"/>
                  </a:lnTo>
                  <a:lnTo>
                    <a:pt x="32" y="71"/>
                  </a:lnTo>
                  <a:lnTo>
                    <a:pt x="30" y="71"/>
                  </a:lnTo>
                  <a:lnTo>
                    <a:pt x="25" y="74"/>
                  </a:lnTo>
                  <a:lnTo>
                    <a:pt x="18" y="76"/>
                  </a:lnTo>
                  <a:lnTo>
                    <a:pt x="15" y="75"/>
                  </a:lnTo>
                  <a:lnTo>
                    <a:pt x="12" y="72"/>
                  </a:lnTo>
                  <a:lnTo>
                    <a:pt x="9" y="70"/>
                  </a:lnTo>
                  <a:lnTo>
                    <a:pt x="8" y="68"/>
                  </a:lnTo>
                  <a:lnTo>
                    <a:pt x="7" y="66"/>
                  </a:lnTo>
                  <a:lnTo>
                    <a:pt x="3" y="65"/>
                  </a:lnTo>
                  <a:lnTo>
                    <a:pt x="2" y="63"/>
                  </a:lnTo>
                  <a:lnTo>
                    <a:pt x="0" y="60"/>
                  </a:lnTo>
                  <a:lnTo>
                    <a:pt x="0" y="57"/>
                  </a:lnTo>
                  <a:lnTo>
                    <a:pt x="0" y="53"/>
                  </a:lnTo>
                  <a:lnTo>
                    <a:pt x="1" y="51"/>
                  </a:lnTo>
                  <a:lnTo>
                    <a:pt x="3" y="48"/>
                  </a:lnTo>
                  <a:lnTo>
                    <a:pt x="6" y="48"/>
                  </a:lnTo>
                  <a:lnTo>
                    <a:pt x="8" y="46"/>
                  </a:lnTo>
                  <a:lnTo>
                    <a:pt x="9" y="45"/>
                  </a:lnTo>
                  <a:lnTo>
                    <a:pt x="10" y="44"/>
                  </a:lnTo>
                  <a:lnTo>
                    <a:pt x="12" y="40"/>
                  </a:lnTo>
                  <a:lnTo>
                    <a:pt x="15" y="36"/>
                  </a:lnTo>
                  <a:lnTo>
                    <a:pt x="18" y="32"/>
                  </a:lnTo>
                  <a:lnTo>
                    <a:pt x="21" y="27"/>
                  </a:lnTo>
                  <a:lnTo>
                    <a:pt x="26" y="22"/>
                  </a:lnTo>
                  <a:lnTo>
                    <a:pt x="28" y="20"/>
                  </a:lnTo>
                  <a:lnTo>
                    <a:pt x="32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0" y="8"/>
                  </a:lnTo>
                  <a:lnTo>
                    <a:pt x="43" y="5"/>
                  </a:lnTo>
                  <a:lnTo>
                    <a:pt x="46" y="3"/>
                  </a:lnTo>
                  <a:lnTo>
                    <a:pt x="48" y="3"/>
                  </a:lnTo>
                  <a:lnTo>
                    <a:pt x="50" y="2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4" name="Freeform 47"/>
            <p:cNvSpPr>
              <a:spLocks noChangeAspect="1"/>
            </p:cNvSpPr>
            <p:nvPr/>
          </p:nvSpPr>
          <p:spPr bwMode="auto">
            <a:xfrm>
              <a:off x="2721" y="3201"/>
              <a:ext cx="152" cy="166"/>
            </a:xfrm>
            <a:custGeom>
              <a:avLst/>
              <a:gdLst>
                <a:gd name="T0" fmla="*/ 149 w 149"/>
                <a:gd name="T1" fmla="*/ 126 h 178"/>
                <a:gd name="T2" fmla="*/ 144 w 149"/>
                <a:gd name="T3" fmla="*/ 143 h 178"/>
                <a:gd name="T4" fmla="*/ 125 w 149"/>
                <a:gd name="T5" fmla="*/ 154 h 178"/>
                <a:gd name="T6" fmla="*/ 120 w 149"/>
                <a:gd name="T7" fmla="*/ 160 h 178"/>
                <a:gd name="T8" fmla="*/ 106 w 149"/>
                <a:gd name="T9" fmla="*/ 164 h 178"/>
                <a:gd name="T10" fmla="*/ 106 w 149"/>
                <a:gd name="T11" fmla="*/ 159 h 178"/>
                <a:gd name="T12" fmla="*/ 61 w 149"/>
                <a:gd name="T13" fmla="*/ 148 h 178"/>
                <a:gd name="T14" fmla="*/ 51 w 149"/>
                <a:gd name="T15" fmla="*/ 134 h 178"/>
                <a:gd name="T16" fmla="*/ 40 w 149"/>
                <a:gd name="T17" fmla="*/ 121 h 178"/>
                <a:gd name="T18" fmla="*/ 48 w 149"/>
                <a:gd name="T19" fmla="*/ 115 h 178"/>
                <a:gd name="T20" fmla="*/ 36 w 149"/>
                <a:gd name="T21" fmla="*/ 108 h 178"/>
                <a:gd name="T22" fmla="*/ 27 w 149"/>
                <a:gd name="T23" fmla="*/ 103 h 178"/>
                <a:gd name="T24" fmla="*/ 16 w 149"/>
                <a:gd name="T25" fmla="*/ 90 h 178"/>
                <a:gd name="T26" fmla="*/ 8 w 149"/>
                <a:gd name="T27" fmla="*/ 85 h 178"/>
                <a:gd name="T28" fmla="*/ 3 w 149"/>
                <a:gd name="T29" fmla="*/ 67 h 178"/>
                <a:gd name="T30" fmla="*/ 12 w 149"/>
                <a:gd name="T31" fmla="*/ 62 h 178"/>
                <a:gd name="T32" fmla="*/ 12 w 149"/>
                <a:gd name="T33" fmla="*/ 54 h 178"/>
                <a:gd name="T34" fmla="*/ 8 w 149"/>
                <a:gd name="T35" fmla="*/ 45 h 178"/>
                <a:gd name="T36" fmla="*/ 20 w 149"/>
                <a:gd name="T37" fmla="*/ 36 h 178"/>
                <a:gd name="T38" fmla="*/ 15 w 149"/>
                <a:gd name="T39" fmla="*/ 26 h 178"/>
                <a:gd name="T40" fmla="*/ 9 w 149"/>
                <a:gd name="T41" fmla="*/ 13 h 178"/>
                <a:gd name="T42" fmla="*/ 21 w 149"/>
                <a:gd name="T43" fmla="*/ 15 h 178"/>
                <a:gd name="T44" fmla="*/ 33 w 149"/>
                <a:gd name="T45" fmla="*/ 17 h 178"/>
                <a:gd name="T46" fmla="*/ 41 w 149"/>
                <a:gd name="T47" fmla="*/ 12 h 178"/>
                <a:gd name="T48" fmla="*/ 54 w 149"/>
                <a:gd name="T49" fmla="*/ 13 h 178"/>
                <a:gd name="T50" fmla="*/ 59 w 149"/>
                <a:gd name="T51" fmla="*/ 7 h 178"/>
                <a:gd name="T52" fmla="*/ 67 w 149"/>
                <a:gd name="T53" fmla="*/ 8 h 178"/>
                <a:gd name="T54" fmla="*/ 77 w 149"/>
                <a:gd name="T55" fmla="*/ 7 h 178"/>
                <a:gd name="T56" fmla="*/ 86 w 149"/>
                <a:gd name="T57" fmla="*/ 2 h 178"/>
                <a:gd name="T58" fmla="*/ 95 w 149"/>
                <a:gd name="T59" fmla="*/ 1 h 178"/>
                <a:gd name="T60" fmla="*/ 104 w 149"/>
                <a:gd name="T61" fmla="*/ 7 h 178"/>
                <a:gd name="T62" fmla="*/ 109 w 149"/>
                <a:gd name="T63" fmla="*/ 15 h 178"/>
                <a:gd name="T64" fmla="*/ 109 w 149"/>
                <a:gd name="T65" fmla="*/ 24 h 178"/>
                <a:gd name="T66" fmla="*/ 101 w 149"/>
                <a:gd name="T67" fmla="*/ 26 h 178"/>
                <a:gd name="T68" fmla="*/ 98 w 149"/>
                <a:gd name="T69" fmla="*/ 34 h 178"/>
                <a:gd name="T70" fmla="*/ 92 w 149"/>
                <a:gd name="T71" fmla="*/ 41 h 178"/>
                <a:gd name="T72" fmla="*/ 90 w 149"/>
                <a:gd name="T73" fmla="*/ 51 h 178"/>
                <a:gd name="T74" fmla="*/ 96 w 149"/>
                <a:gd name="T75" fmla="*/ 59 h 178"/>
                <a:gd name="T76" fmla="*/ 97 w 149"/>
                <a:gd name="T77" fmla="*/ 65 h 178"/>
                <a:gd name="T78" fmla="*/ 97 w 149"/>
                <a:gd name="T79" fmla="*/ 74 h 178"/>
                <a:gd name="T80" fmla="*/ 96 w 149"/>
                <a:gd name="T81" fmla="*/ 79 h 178"/>
                <a:gd name="T82" fmla="*/ 102 w 149"/>
                <a:gd name="T83" fmla="*/ 86 h 178"/>
                <a:gd name="T84" fmla="*/ 108 w 149"/>
                <a:gd name="T85" fmla="*/ 82 h 178"/>
                <a:gd name="T86" fmla="*/ 115 w 149"/>
                <a:gd name="T87" fmla="*/ 86 h 178"/>
                <a:gd name="T88" fmla="*/ 124 w 149"/>
                <a:gd name="T89" fmla="*/ 82 h 178"/>
                <a:gd name="T90" fmla="*/ 131 w 149"/>
                <a:gd name="T91" fmla="*/ 90 h 178"/>
                <a:gd name="T92" fmla="*/ 135 w 149"/>
                <a:gd name="T93" fmla="*/ 102 h 178"/>
                <a:gd name="T94" fmla="*/ 141 w 149"/>
                <a:gd name="T95" fmla="*/ 110 h 178"/>
                <a:gd name="T96" fmla="*/ 146 w 149"/>
                <a:gd name="T97" fmla="*/ 118 h 178"/>
                <a:gd name="T98" fmla="*/ 152 w 149"/>
                <a:gd name="T99" fmla="*/ 120 h 17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49" h="178">
                  <a:moveTo>
                    <a:pt x="149" y="129"/>
                  </a:moveTo>
                  <a:lnTo>
                    <a:pt x="146" y="135"/>
                  </a:lnTo>
                  <a:lnTo>
                    <a:pt x="143" y="140"/>
                  </a:lnTo>
                  <a:lnTo>
                    <a:pt x="141" y="153"/>
                  </a:lnTo>
                  <a:lnTo>
                    <a:pt x="137" y="156"/>
                  </a:lnTo>
                  <a:lnTo>
                    <a:pt x="123" y="165"/>
                  </a:lnTo>
                  <a:lnTo>
                    <a:pt x="120" y="166"/>
                  </a:lnTo>
                  <a:lnTo>
                    <a:pt x="118" y="172"/>
                  </a:lnTo>
                  <a:lnTo>
                    <a:pt x="105" y="178"/>
                  </a:lnTo>
                  <a:lnTo>
                    <a:pt x="104" y="176"/>
                  </a:lnTo>
                  <a:lnTo>
                    <a:pt x="106" y="170"/>
                  </a:lnTo>
                  <a:lnTo>
                    <a:pt x="104" y="170"/>
                  </a:lnTo>
                  <a:lnTo>
                    <a:pt x="69" y="160"/>
                  </a:lnTo>
                  <a:lnTo>
                    <a:pt x="60" y="159"/>
                  </a:lnTo>
                  <a:lnTo>
                    <a:pt x="51" y="148"/>
                  </a:lnTo>
                  <a:lnTo>
                    <a:pt x="50" y="144"/>
                  </a:lnTo>
                  <a:lnTo>
                    <a:pt x="41" y="138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7" y="123"/>
                  </a:lnTo>
                  <a:lnTo>
                    <a:pt x="44" y="120"/>
                  </a:lnTo>
                  <a:lnTo>
                    <a:pt x="35" y="116"/>
                  </a:lnTo>
                  <a:lnTo>
                    <a:pt x="29" y="111"/>
                  </a:lnTo>
                  <a:lnTo>
                    <a:pt x="26" y="110"/>
                  </a:lnTo>
                  <a:lnTo>
                    <a:pt x="23" y="109"/>
                  </a:lnTo>
                  <a:lnTo>
                    <a:pt x="16" y="96"/>
                  </a:lnTo>
                  <a:lnTo>
                    <a:pt x="11" y="92"/>
                  </a:lnTo>
                  <a:lnTo>
                    <a:pt x="8" y="91"/>
                  </a:lnTo>
                  <a:lnTo>
                    <a:pt x="0" y="90"/>
                  </a:lnTo>
                  <a:lnTo>
                    <a:pt x="3" y="72"/>
                  </a:lnTo>
                  <a:lnTo>
                    <a:pt x="5" y="69"/>
                  </a:lnTo>
                  <a:lnTo>
                    <a:pt x="12" y="67"/>
                  </a:lnTo>
                  <a:lnTo>
                    <a:pt x="14" y="62"/>
                  </a:lnTo>
                  <a:lnTo>
                    <a:pt x="12" y="58"/>
                  </a:lnTo>
                  <a:lnTo>
                    <a:pt x="8" y="52"/>
                  </a:lnTo>
                  <a:lnTo>
                    <a:pt x="8" y="48"/>
                  </a:lnTo>
                  <a:lnTo>
                    <a:pt x="9" y="46"/>
                  </a:lnTo>
                  <a:lnTo>
                    <a:pt x="20" y="39"/>
                  </a:lnTo>
                  <a:lnTo>
                    <a:pt x="18" y="36"/>
                  </a:lnTo>
                  <a:lnTo>
                    <a:pt x="15" y="28"/>
                  </a:lnTo>
                  <a:lnTo>
                    <a:pt x="9" y="20"/>
                  </a:lnTo>
                  <a:lnTo>
                    <a:pt x="9" y="14"/>
                  </a:lnTo>
                  <a:lnTo>
                    <a:pt x="15" y="15"/>
                  </a:lnTo>
                  <a:lnTo>
                    <a:pt x="21" y="16"/>
                  </a:lnTo>
                  <a:lnTo>
                    <a:pt x="26" y="18"/>
                  </a:lnTo>
                  <a:lnTo>
                    <a:pt x="32" y="18"/>
                  </a:lnTo>
                  <a:lnTo>
                    <a:pt x="35" y="15"/>
                  </a:lnTo>
                  <a:lnTo>
                    <a:pt x="40" y="13"/>
                  </a:lnTo>
                  <a:lnTo>
                    <a:pt x="45" y="10"/>
                  </a:lnTo>
                  <a:lnTo>
                    <a:pt x="53" y="14"/>
                  </a:lnTo>
                  <a:lnTo>
                    <a:pt x="54" y="12"/>
                  </a:lnTo>
                  <a:lnTo>
                    <a:pt x="58" y="8"/>
                  </a:lnTo>
                  <a:lnTo>
                    <a:pt x="62" y="7"/>
                  </a:lnTo>
                  <a:lnTo>
                    <a:pt x="66" y="9"/>
                  </a:lnTo>
                  <a:lnTo>
                    <a:pt x="69" y="8"/>
                  </a:lnTo>
                  <a:lnTo>
                    <a:pt x="75" y="8"/>
                  </a:lnTo>
                  <a:lnTo>
                    <a:pt x="80" y="7"/>
                  </a:lnTo>
                  <a:lnTo>
                    <a:pt x="84" y="2"/>
                  </a:lnTo>
                  <a:lnTo>
                    <a:pt x="88" y="0"/>
                  </a:lnTo>
                  <a:lnTo>
                    <a:pt x="93" y="1"/>
                  </a:lnTo>
                  <a:lnTo>
                    <a:pt x="102" y="1"/>
                  </a:lnTo>
                  <a:lnTo>
                    <a:pt x="102" y="8"/>
                  </a:lnTo>
                  <a:lnTo>
                    <a:pt x="104" y="13"/>
                  </a:lnTo>
                  <a:lnTo>
                    <a:pt x="107" y="16"/>
                  </a:lnTo>
                  <a:lnTo>
                    <a:pt x="107" y="20"/>
                  </a:lnTo>
                  <a:lnTo>
                    <a:pt x="107" y="26"/>
                  </a:lnTo>
                  <a:lnTo>
                    <a:pt x="105" y="27"/>
                  </a:lnTo>
                  <a:lnTo>
                    <a:pt x="99" y="28"/>
                  </a:lnTo>
                  <a:lnTo>
                    <a:pt x="99" y="32"/>
                  </a:lnTo>
                  <a:lnTo>
                    <a:pt x="96" y="36"/>
                  </a:lnTo>
                  <a:lnTo>
                    <a:pt x="92" y="40"/>
                  </a:lnTo>
                  <a:lnTo>
                    <a:pt x="90" y="44"/>
                  </a:lnTo>
                  <a:lnTo>
                    <a:pt x="87" y="51"/>
                  </a:lnTo>
                  <a:lnTo>
                    <a:pt x="88" y="55"/>
                  </a:lnTo>
                  <a:lnTo>
                    <a:pt x="93" y="61"/>
                  </a:lnTo>
                  <a:lnTo>
                    <a:pt x="94" y="63"/>
                  </a:lnTo>
                  <a:lnTo>
                    <a:pt x="94" y="68"/>
                  </a:lnTo>
                  <a:lnTo>
                    <a:pt x="95" y="70"/>
                  </a:lnTo>
                  <a:lnTo>
                    <a:pt x="96" y="75"/>
                  </a:lnTo>
                  <a:lnTo>
                    <a:pt x="95" y="79"/>
                  </a:lnTo>
                  <a:lnTo>
                    <a:pt x="94" y="80"/>
                  </a:lnTo>
                  <a:lnTo>
                    <a:pt x="94" y="85"/>
                  </a:lnTo>
                  <a:lnTo>
                    <a:pt x="98" y="93"/>
                  </a:lnTo>
                  <a:lnTo>
                    <a:pt x="100" y="92"/>
                  </a:lnTo>
                  <a:lnTo>
                    <a:pt x="102" y="91"/>
                  </a:lnTo>
                  <a:lnTo>
                    <a:pt x="106" y="88"/>
                  </a:lnTo>
                  <a:lnTo>
                    <a:pt x="110" y="90"/>
                  </a:lnTo>
                  <a:lnTo>
                    <a:pt x="113" y="92"/>
                  </a:lnTo>
                  <a:lnTo>
                    <a:pt x="117" y="91"/>
                  </a:lnTo>
                  <a:lnTo>
                    <a:pt x="122" y="88"/>
                  </a:lnTo>
                  <a:lnTo>
                    <a:pt x="125" y="91"/>
                  </a:lnTo>
                  <a:lnTo>
                    <a:pt x="128" y="96"/>
                  </a:lnTo>
                  <a:lnTo>
                    <a:pt x="128" y="102"/>
                  </a:lnTo>
                  <a:lnTo>
                    <a:pt x="132" y="109"/>
                  </a:lnTo>
                  <a:lnTo>
                    <a:pt x="137" y="114"/>
                  </a:lnTo>
                  <a:lnTo>
                    <a:pt x="138" y="118"/>
                  </a:lnTo>
                  <a:lnTo>
                    <a:pt x="143" y="123"/>
                  </a:lnTo>
                  <a:lnTo>
                    <a:pt x="143" y="127"/>
                  </a:lnTo>
                  <a:lnTo>
                    <a:pt x="147" y="128"/>
                  </a:lnTo>
                  <a:lnTo>
                    <a:pt x="149" y="129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5" name="Freeform 48"/>
            <p:cNvSpPr>
              <a:spLocks noChangeAspect="1"/>
            </p:cNvSpPr>
            <p:nvPr/>
          </p:nvSpPr>
          <p:spPr bwMode="auto">
            <a:xfrm>
              <a:off x="2517" y="3220"/>
              <a:ext cx="161" cy="120"/>
            </a:xfrm>
            <a:custGeom>
              <a:avLst/>
              <a:gdLst>
                <a:gd name="T0" fmla="*/ 88 w 160"/>
                <a:gd name="T1" fmla="*/ 118 h 127"/>
                <a:gd name="T2" fmla="*/ 81 w 160"/>
                <a:gd name="T3" fmla="*/ 115 h 127"/>
                <a:gd name="T4" fmla="*/ 74 w 160"/>
                <a:gd name="T5" fmla="*/ 112 h 127"/>
                <a:gd name="T6" fmla="*/ 70 w 160"/>
                <a:gd name="T7" fmla="*/ 108 h 127"/>
                <a:gd name="T8" fmla="*/ 72 w 160"/>
                <a:gd name="T9" fmla="*/ 102 h 127"/>
                <a:gd name="T10" fmla="*/ 69 w 160"/>
                <a:gd name="T11" fmla="*/ 96 h 127"/>
                <a:gd name="T12" fmla="*/ 62 w 160"/>
                <a:gd name="T13" fmla="*/ 95 h 127"/>
                <a:gd name="T14" fmla="*/ 58 w 160"/>
                <a:gd name="T15" fmla="*/ 86 h 127"/>
                <a:gd name="T16" fmla="*/ 60 w 160"/>
                <a:gd name="T17" fmla="*/ 79 h 127"/>
                <a:gd name="T18" fmla="*/ 56 w 160"/>
                <a:gd name="T19" fmla="*/ 70 h 127"/>
                <a:gd name="T20" fmla="*/ 50 w 160"/>
                <a:gd name="T21" fmla="*/ 67 h 127"/>
                <a:gd name="T22" fmla="*/ 39 w 160"/>
                <a:gd name="T23" fmla="*/ 72 h 127"/>
                <a:gd name="T24" fmla="*/ 34 w 160"/>
                <a:gd name="T25" fmla="*/ 67 h 127"/>
                <a:gd name="T26" fmla="*/ 28 w 160"/>
                <a:gd name="T27" fmla="*/ 64 h 127"/>
                <a:gd name="T28" fmla="*/ 21 w 160"/>
                <a:gd name="T29" fmla="*/ 66 h 127"/>
                <a:gd name="T30" fmla="*/ 9 w 160"/>
                <a:gd name="T31" fmla="*/ 55 h 127"/>
                <a:gd name="T32" fmla="*/ 4 w 160"/>
                <a:gd name="T33" fmla="*/ 55 h 127"/>
                <a:gd name="T34" fmla="*/ 3 w 160"/>
                <a:gd name="T35" fmla="*/ 44 h 127"/>
                <a:gd name="T36" fmla="*/ 2 w 160"/>
                <a:gd name="T37" fmla="*/ 38 h 127"/>
                <a:gd name="T38" fmla="*/ 0 w 160"/>
                <a:gd name="T39" fmla="*/ 33 h 127"/>
                <a:gd name="T40" fmla="*/ 6 w 160"/>
                <a:gd name="T41" fmla="*/ 29 h 127"/>
                <a:gd name="T42" fmla="*/ 10 w 160"/>
                <a:gd name="T43" fmla="*/ 27 h 127"/>
                <a:gd name="T44" fmla="*/ 18 w 160"/>
                <a:gd name="T45" fmla="*/ 21 h 127"/>
                <a:gd name="T46" fmla="*/ 28 w 160"/>
                <a:gd name="T47" fmla="*/ 16 h 127"/>
                <a:gd name="T48" fmla="*/ 34 w 160"/>
                <a:gd name="T49" fmla="*/ 12 h 127"/>
                <a:gd name="T50" fmla="*/ 42 w 160"/>
                <a:gd name="T51" fmla="*/ 11 h 127"/>
                <a:gd name="T52" fmla="*/ 50 w 160"/>
                <a:gd name="T53" fmla="*/ 13 h 127"/>
                <a:gd name="T54" fmla="*/ 58 w 160"/>
                <a:gd name="T55" fmla="*/ 12 h 127"/>
                <a:gd name="T56" fmla="*/ 64 w 160"/>
                <a:gd name="T57" fmla="*/ 10 h 127"/>
                <a:gd name="T58" fmla="*/ 68 w 160"/>
                <a:gd name="T59" fmla="*/ 7 h 127"/>
                <a:gd name="T60" fmla="*/ 72 w 160"/>
                <a:gd name="T61" fmla="*/ 8 h 127"/>
                <a:gd name="T62" fmla="*/ 77 w 160"/>
                <a:gd name="T63" fmla="*/ 4 h 127"/>
                <a:gd name="T64" fmla="*/ 85 w 160"/>
                <a:gd name="T65" fmla="*/ 0 h 127"/>
                <a:gd name="T66" fmla="*/ 95 w 160"/>
                <a:gd name="T67" fmla="*/ 0 h 127"/>
                <a:gd name="T68" fmla="*/ 102 w 160"/>
                <a:gd name="T69" fmla="*/ 2 h 127"/>
                <a:gd name="T70" fmla="*/ 112 w 160"/>
                <a:gd name="T71" fmla="*/ 8 h 127"/>
                <a:gd name="T72" fmla="*/ 120 w 160"/>
                <a:gd name="T73" fmla="*/ 6 h 127"/>
                <a:gd name="T74" fmla="*/ 121 w 160"/>
                <a:gd name="T75" fmla="*/ 4 h 127"/>
                <a:gd name="T76" fmla="*/ 143 w 160"/>
                <a:gd name="T77" fmla="*/ 0 h 127"/>
                <a:gd name="T78" fmla="*/ 149 w 160"/>
                <a:gd name="T79" fmla="*/ 12 h 127"/>
                <a:gd name="T80" fmla="*/ 144 w 160"/>
                <a:gd name="T81" fmla="*/ 30 h 127"/>
                <a:gd name="T82" fmla="*/ 147 w 160"/>
                <a:gd name="T83" fmla="*/ 43 h 127"/>
                <a:gd name="T84" fmla="*/ 155 w 160"/>
                <a:gd name="T85" fmla="*/ 57 h 127"/>
                <a:gd name="T86" fmla="*/ 150 w 160"/>
                <a:gd name="T87" fmla="*/ 63 h 127"/>
                <a:gd name="T88" fmla="*/ 157 w 160"/>
                <a:gd name="T89" fmla="*/ 70 h 127"/>
                <a:gd name="T90" fmla="*/ 148 w 160"/>
                <a:gd name="T91" fmla="*/ 81 h 127"/>
                <a:gd name="T92" fmla="*/ 103 w 160"/>
                <a:gd name="T93" fmla="*/ 109 h 12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0" h="127">
                  <a:moveTo>
                    <a:pt x="90" y="127"/>
                  </a:moveTo>
                  <a:lnTo>
                    <a:pt x="87" y="125"/>
                  </a:lnTo>
                  <a:lnTo>
                    <a:pt x="82" y="122"/>
                  </a:lnTo>
                  <a:lnTo>
                    <a:pt x="80" y="122"/>
                  </a:lnTo>
                  <a:lnTo>
                    <a:pt x="76" y="121"/>
                  </a:lnTo>
                  <a:lnTo>
                    <a:pt x="74" y="119"/>
                  </a:lnTo>
                  <a:lnTo>
                    <a:pt x="70" y="116"/>
                  </a:lnTo>
                  <a:lnTo>
                    <a:pt x="70" y="114"/>
                  </a:lnTo>
                  <a:lnTo>
                    <a:pt x="72" y="110"/>
                  </a:lnTo>
                  <a:lnTo>
                    <a:pt x="72" y="108"/>
                  </a:lnTo>
                  <a:lnTo>
                    <a:pt x="70" y="103"/>
                  </a:lnTo>
                  <a:lnTo>
                    <a:pt x="69" y="102"/>
                  </a:lnTo>
                  <a:lnTo>
                    <a:pt x="64" y="102"/>
                  </a:lnTo>
                  <a:lnTo>
                    <a:pt x="62" y="101"/>
                  </a:lnTo>
                  <a:lnTo>
                    <a:pt x="59" y="97"/>
                  </a:lnTo>
                  <a:lnTo>
                    <a:pt x="58" y="91"/>
                  </a:lnTo>
                  <a:lnTo>
                    <a:pt x="59" y="89"/>
                  </a:lnTo>
                  <a:lnTo>
                    <a:pt x="60" y="84"/>
                  </a:lnTo>
                  <a:lnTo>
                    <a:pt x="60" y="79"/>
                  </a:lnTo>
                  <a:lnTo>
                    <a:pt x="56" y="74"/>
                  </a:lnTo>
                  <a:lnTo>
                    <a:pt x="52" y="71"/>
                  </a:lnTo>
                  <a:lnTo>
                    <a:pt x="50" y="71"/>
                  </a:lnTo>
                  <a:lnTo>
                    <a:pt x="46" y="74"/>
                  </a:lnTo>
                  <a:lnTo>
                    <a:pt x="39" y="76"/>
                  </a:lnTo>
                  <a:lnTo>
                    <a:pt x="36" y="74"/>
                  </a:lnTo>
                  <a:lnTo>
                    <a:pt x="34" y="71"/>
                  </a:lnTo>
                  <a:lnTo>
                    <a:pt x="30" y="68"/>
                  </a:lnTo>
                  <a:lnTo>
                    <a:pt x="28" y="68"/>
                  </a:lnTo>
                  <a:lnTo>
                    <a:pt x="22" y="70"/>
                  </a:lnTo>
                  <a:lnTo>
                    <a:pt x="21" y="70"/>
                  </a:lnTo>
                  <a:lnTo>
                    <a:pt x="11" y="64"/>
                  </a:lnTo>
                  <a:lnTo>
                    <a:pt x="9" y="58"/>
                  </a:lnTo>
                  <a:lnTo>
                    <a:pt x="6" y="58"/>
                  </a:lnTo>
                  <a:lnTo>
                    <a:pt x="4" y="58"/>
                  </a:lnTo>
                  <a:lnTo>
                    <a:pt x="3" y="58"/>
                  </a:lnTo>
                  <a:lnTo>
                    <a:pt x="3" y="47"/>
                  </a:lnTo>
                  <a:lnTo>
                    <a:pt x="2" y="46"/>
                  </a:lnTo>
                  <a:lnTo>
                    <a:pt x="2" y="40"/>
                  </a:lnTo>
                  <a:lnTo>
                    <a:pt x="2" y="36"/>
                  </a:lnTo>
                  <a:lnTo>
                    <a:pt x="0" y="35"/>
                  </a:lnTo>
                  <a:lnTo>
                    <a:pt x="4" y="31"/>
                  </a:lnTo>
                  <a:lnTo>
                    <a:pt x="6" y="31"/>
                  </a:lnTo>
                  <a:lnTo>
                    <a:pt x="9" y="30"/>
                  </a:lnTo>
                  <a:lnTo>
                    <a:pt x="10" y="29"/>
                  </a:lnTo>
                  <a:lnTo>
                    <a:pt x="14" y="26"/>
                  </a:lnTo>
                  <a:lnTo>
                    <a:pt x="18" y="22"/>
                  </a:lnTo>
                  <a:lnTo>
                    <a:pt x="20" y="20"/>
                  </a:lnTo>
                  <a:lnTo>
                    <a:pt x="28" y="17"/>
                  </a:lnTo>
                  <a:lnTo>
                    <a:pt x="30" y="16"/>
                  </a:lnTo>
                  <a:lnTo>
                    <a:pt x="34" y="13"/>
                  </a:lnTo>
                  <a:lnTo>
                    <a:pt x="38" y="13"/>
                  </a:lnTo>
                  <a:lnTo>
                    <a:pt x="42" y="12"/>
                  </a:lnTo>
                  <a:lnTo>
                    <a:pt x="48" y="12"/>
                  </a:lnTo>
                  <a:lnTo>
                    <a:pt x="50" y="14"/>
                  </a:lnTo>
                  <a:lnTo>
                    <a:pt x="52" y="14"/>
                  </a:lnTo>
                  <a:lnTo>
                    <a:pt x="58" y="13"/>
                  </a:lnTo>
                  <a:lnTo>
                    <a:pt x="62" y="12"/>
                  </a:lnTo>
                  <a:lnTo>
                    <a:pt x="64" y="11"/>
                  </a:lnTo>
                  <a:lnTo>
                    <a:pt x="66" y="10"/>
                  </a:lnTo>
                  <a:lnTo>
                    <a:pt x="68" y="7"/>
                  </a:lnTo>
                  <a:lnTo>
                    <a:pt x="69" y="8"/>
                  </a:lnTo>
                  <a:lnTo>
                    <a:pt x="72" y="8"/>
                  </a:lnTo>
                  <a:lnTo>
                    <a:pt x="75" y="7"/>
                  </a:lnTo>
                  <a:lnTo>
                    <a:pt x="77" y="4"/>
                  </a:lnTo>
                  <a:lnTo>
                    <a:pt x="81" y="2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4" y="0"/>
                  </a:lnTo>
                  <a:lnTo>
                    <a:pt x="96" y="0"/>
                  </a:lnTo>
                  <a:lnTo>
                    <a:pt x="101" y="2"/>
                  </a:lnTo>
                  <a:lnTo>
                    <a:pt x="107" y="5"/>
                  </a:lnTo>
                  <a:lnTo>
                    <a:pt x="111" y="8"/>
                  </a:lnTo>
                  <a:lnTo>
                    <a:pt x="116" y="8"/>
                  </a:lnTo>
                  <a:lnTo>
                    <a:pt x="119" y="6"/>
                  </a:lnTo>
                  <a:lnTo>
                    <a:pt x="119" y="4"/>
                  </a:lnTo>
                  <a:lnTo>
                    <a:pt x="120" y="4"/>
                  </a:lnTo>
                  <a:lnTo>
                    <a:pt x="125" y="5"/>
                  </a:lnTo>
                  <a:lnTo>
                    <a:pt x="142" y="0"/>
                  </a:lnTo>
                  <a:lnTo>
                    <a:pt x="147" y="5"/>
                  </a:lnTo>
                  <a:lnTo>
                    <a:pt x="148" y="13"/>
                  </a:lnTo>
                  <a:lnTo>
                    <a:pt x="144" y="25"/>
                  </a:lnTo>
                  <a:lnTo>
                    <a:pt x="143" y="32"/>
                  </a:lnTo>
                  <a:lnTo>
                    <a:pt x="143" y="38"/>
                  </a:lnTo>
                  <a:lnTo>
                    <a:pt x="146" y="46"/>
                  </a:lnTo>
                  <a:lnTo>
                    <a:pt x="152" y="50"/>
                  </a:lnTo>
                  <a:lnTo>
                    <a:pt x="154" y="60"/>
                  </a:lnTo>
                  <a:lnTo>
                    <a:pt x="153" y="64"/>
                  </a:lnTo>
                  <a:lnTo>
                    <a:pt x="149" y="67"/>
                  </a:lnTo>
                  <a:lnTo>
                    <a:pt x="150" y="72"/>
                  </a:lnTo>
                  <a:lnTo>
                    <a:pt x="156" y="74"/>
                  </a:lnTo>
                  <a:lnTo>
                    <a:pt x="160" y="78"/>
                  </a:lnTo>
                  <a:lnTo>
                    <a:pt x="147" y="86"/>
                  </a:lnTo>
                  <a:lnTo>
                    <a:pt x="124" y="101"/>
                  </a:lnTo>
                  <a:lnTo>
                    <a:pt x="102" y="115"/>
                  </a:lnTo>
                  <a:lnTo>
                    <a:pt x="90" y="127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6" name="Freeform 49"/>
            <p:cNvSpPr>
              <a:spLocks noChangeAspect="1"/>
            </p:cNvSpPr>
            <p:nvPr/>
          </p:nvSpPr>
          <p:spPr bwMode="auto">
            <a:xfrm>
              <a:off x="2089" y="3109"/>
              <a:ext cx="211" cy="157"/>
            </a:xfrm>
            <a:custGeom>
              <a:avLst/>
              <a:gdLst>
                <a:gd name="T0" fmla="*/ 211 w 212"/>
                <a:gd name="T1" fmla="*/ 89 h 168"/>
                <a:gd name="T2" fmla="*/ 203 w 212"/>
                <a:gd name="T3" fmla="*/ 87 h 168"/>
                <a:gd name="T4" fmla="*/ 199 w 212"/>
                <a:gd name="T5" fmla="*/ 81 h 168"/>
                <a:gd name="T6" fmla="*/ 201 w 212"/>
                <a:gd name="T7" fmla="*/ 71 h 168"/>
                <a:gd name="T8" fmla="*/ 195 w 212"/>
                <a:gd name="T9" fmla="*/ 62 h 168"/>
                <a:gd name="T10" fmla="*/ 192 w 212"/>
                <a:gd name="T11" fmla="*/ 52 h 168"/>
                <a:gd name="T12" fmla="*/ 186 w 212"/>
                <a:gd name="T13" fmla="*/ 43 h 168"/>
                <a:gd name="T14" fmla="*/ 181 w 212"/>
                <a:gd name="T15" fmla="*/ 50 h 168"/>
                <a:gd name="T16" fmla="*/ 181 w 212"/>
                <a:gd name="T17" fmla="*/ 61 h 168"/>
                <a:gd name="T18" fmla="*/ 175 w 212"/>
                <a:gd name="T19" fmla="*/ 67 h 168"/>
                <a:gd name="T20" fmla="*/ 172 w 212"/>
                <a:gd name="T21" fmla="*/ 69 h 168"/>
                <a:gd name="T22" fmla="*/ 166 w 212"/>
                <a:gd name="T23" fmla="*/ 67 h 168"/>
                <a:gd name="T24" fmla="*/ 161 w 212"/>
                <a:gd name="T25" fmla="*/ 72 h 168"/>
                <a:gd name="T26" fmla="*/ 150 w 212"/>
                <a:gd name="T27" fmla="*/ 65 h 168"/>
                <a:gd name="T28" fmla="*/ 151 w 212"/>
                <a:gd name="T29" fmla="*/ 55 h 168"/>
                <a:gd name="T30" fmla="*/ 147 w 212"/>
                <a:gd name="T31" fmla="*/ 50 h 168"/>
                <a:gd name="T32" fmla="*/ 137 w 212"/>
                <a:gd name="T33" fmla="*/ 48 h 168"/>
                <a:gd name="T34" fmla="*/ 138 w 212"/>
                <a:gd name="T35" fmla="*/ 42 h 168"/>
                <a:gd name="T36" fmla="*/ 136 w 212"/>
                <a:gd name="T37" fmla="*/ 36 h 168"/>
                <a:gd name="T38" fmla="*/ 137 w 212"/>
                <a:gd name="T39" fmla="*/ 31 h 168"/>
                <a:gd name="T40" fmla="*/ 142 w 212"/>
                <a:gd name="T41" fmla="*/ 22 h 168"/>
                <a:gd name="T42" fmla="*/ 144 w 212"/>
                <a:gd name="T43" fmla="*/ 13 h 168"/>
                <a:gd name="T44" fmla="*/ 142 w 212"/>
                <a:gd name="T45" fmla="*/ 0 h 168"/>
                <a:gd name="T46" fmla="*/ 119 w 212"/>
                <a:gd name="T47" fmla="*/ 5 h 168"/>
                <a:gd name="T48" fmla="*/ 98 w 212"/>
                <a:gd name="T49" fmla="*/ 21 h 168"/>
                <a:gd name="T50" fmla="*/ 65 w 212"/>
                <a:gd name="T51" fmla="*/ 42 h 168"/>
                <a:gd name="T52" fmla="*/ 50 w 212"/>
                <a:gd name="T53" fmla="*/ 44 h 168"/>
                <a:gd name="T54" fmla="*/ 34 w 212"/>
                <a:gd name="T55" fmla="*/ 34 h 168"/>
                <a:gd name="T56" fmla="*/ 17 w 212"/>
                <a:gd name="T57" fmla="*/ 37 h 168"/>
                <a:gd name="T58" fmla="*/ 26 w 212"/>
                <a:gd name="T59" fmla="*/ 43 h 168"/>
                <a:gd name="T60" fmla="*/ 8 w 212"/>
                <a:gd name="T61" fmla="*/ 47 h 168"/>
                <a:gd name="T62" fmla="*/ 4 w 212"/>
                <a:gd name="T63" fmla="*/ 54 h 168"/>
                <a:gd name="T64" fmla="*/ 10 w 212"/>
                <a:gd name="T65" fmla="*/ 72 h 168"/>
                <a:gd name="T66" fmla="*/ 1 w 212"/>
                <a:gd name="T67" fmla="*/ 77 h 168"/>
                <a:gd name="T68" fmla="*/ 6 w 212"/>
                <a:gd name="T69" fmla="*/ 100 h 168"/>
                <a:gd name="T70" fmla="*/ 4 w 212"/>
                <a:gd name="T71" fmla="*/ 114 h 168"/>
                <a:gd name="T72" fmla="*/ 5 w 212"/>
                <a:gd name="T73" fmla="*/ 118 h 168"/>
                <a:gd name="T74" fmla="*/ 8 w 212"/>
                <a:gd name="T75" fmla="*/ 118 h 168"/>
                <a:gd name="T76" fmla="*/ 11 w 212"/>
                <a:gd name="T77" fmla="*/ 115 h 168"/>
                <a:gd name="T78" fmla="*/ 18 w 212"/>
                <a:gd name="T79" fmla="*/ 107 h 168"/>
                <a:gd name="T80" fmla="*/ 29 w 212"/>
                <a:gd name="T81" fmla="*/ 100 h 168"/>
                <a:gd name="T82" fmla="*/ 47 w 212"/>
                <a:gd name="T83" fmla="*/ 121 h 168"/>
                <a:gd name="T84" fmla="*/ 64 w 212"/>
                <a:gd name="T85" fmla="*/ 127 h 168"/>
                <a:gd name="T86" fmla="*/ 77 w 212"/>
                <a:gd name="T87" fmla="*/ 118 h 168"/>
                <a:gd name="T88" fmla="*/ 108 w 212"/>
                <a:gd name="T89" fmla="*/ 116 h 168"/>
                <a:gd name="T90" fmla="*/ 131 w 212"/>
                <a:gd name="T91" fmla="*/ 111 h 168"/>
                <a:gd name="T92" fmla="*/ 153 w 212"/>
                <a:gd name="T93" fmla="*/ 133 h 168"/>
                <a:gd name="T94" fmla="*/ 187 w 212"/>
                <a:gd name="T95" fmla="*/ 157 h 168"/>
                <a:gd name="T96" fmla="*/ 192 w 212"/>
                <a:gd name="T97" fmla="*/ 153 h 168"/>
                <a:gd name="T98" fmla="*/ 189 w 212"/>
                <a:gd name="T99" fmla="*/ 144 h 168"/>
                <a:gd name="T100" fmla="*/ 189 w 212"/>
                <a:gd name="T101" fmla="*/ 139 h 168"/>
                <a:gd name="T102" fmla="*/ 193 w 212"/>
                <a:gd name="T103" fmla="*/ 138 h 168"/>
                <a:gd name="T104" fmla="*/ 197 w 212"/>
                <a:gd name="T105" fmla="*/ 140 h 168"/>
                <a:gd name="T106" fmla="*/ 201 w 212"/>
                <a:gd name="T107" fmla="*/ 138 h 168"/>
                <a:gd name="T108" fmla="*/ 203 w 212"/>
                <a:gd name="T109" fmla="*/ 133 h 168"/>
                <a:gd name="T110" fmla="*/ 204 w 212"/>
                <a:gd name="T111" fmla="*/ 120 h 168"/>
                <a:gd name="T112" fmla="*/ 209 w 212"/>
                <a:gd name="T113" fmla="*/ 101 h 168"/>
                <a:gd name="T114" fmla="*/ 211 w 212"/>
                <a:gd name="T115" fmla="*/ 90 h 16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12" h="168">
                  <a:moveTo>
                    <a:pt x="212" y="96"/>
                  </a:moveTo>
                  <a:lnTo>
                    <a:pt x="212" y="95"/>
                  </a:lnTo>
                  <a:lnTo>
                    <a:pt x="210" y="94"/>
                  </a:lnTo>
                  <a:lnTo>
                    <a:pt x="204" y="93"/>
                  </a:lnTo>
                  <a:lnTo>
                    <a:pt x="202" y="89"/>
                  </a:lnTo>
                  <a:lnTo>
                    <a:pt x="200" y="87"/>
                  </a:lnTo>
                  <a:lnTo>
                    <a:pt x="202" y="80"/>
                  </a:lnTo>
                  <a:lnTo>
                    <a:pt x="202" y="76"/>
                  </a:lnTo>
                  <a:lnTo>
                    <a:pt x="200" y="72"/>
                  </a:lnTo>
                  <a:lnTo>
                    <a:pt x="196" y="66"/>
                  </a:lnTo>
                  <a:lnTo>
                    <a:pt x="193" y="63"/>
                  </a:lnTo>
                  <a:lnTo>
                    <a:pt x="193" y="56"/>
                  </a:lnTo>
                  <a:lnTo>
                    <a:pt x="192" y="42"/>
                  </a:lnTo>
                  <a:lnTo>
                    <a:pt x="187" y="46"/>
                  </a:lnTo>
                  <a:lnTo>
                    <a:pt x="185" y="50"/>
                  </a:lnTo>
                  <a:lnTo>
                    <a:pt x="182" y="54"/>
                  </a:lnTo>
                  <a:lnTo>
                    <a:pt x="184" y="59"/>
                  </a:lnTo>
                  <a:lnTo>
                    <a:pt x="182" y="65"/>
                  </a:lnTo>
                  <a:lnTo>
                    <a:pt x="180" y="68"/>
                  </a:lnTo>
                  <a:lnTo>
                    <a:pt x="176" y="72"/>
                  </a:lnTo>
                  <a:lnTo>
                    <a:pt x="175" y="75"/>
                  </a:lnTo>
                  <a:lnTo>
                    <a:pt x="173" y="74"/>
                  </a:lnTo>
                  <a:lnTo>
                    <a:pt x="170" y="72"/>
                  </a:lnTo>
                  <a:lnTo>
                    <a:pt x="167" y="72"/>
                  </a:lnTo>
                  <a:lnTo>
                    <a:pt x="163" y="76"/>
                  </a:lnTo>
                  <a:lnTo>
                    <a:pt x="162" y="77"/>
                  </a:lnTo>
                  <a:lnTo>
                    <a:pt x="158" y="75"/>
                  </a:lnTo>
                  <a:lnTo>
                    <a:pt x="151" y="70"/>
                  </a:lnTo>
                  <a:lnTo>
                    <a:pt x="151" y="64"/>
                  </a:lnTo>
                  <a:lnTo>
                    <a:pt x="152" y="59"/>
                  </a:lnTo>
                  <a:lnTo>
                    <a:pt x="154" y="54"/>
                  </a:lnTo>
                  <a:lnTo>
                    <a:pt x="148" y="53"/>
                  </a:lnTo>
                  <a:lnTo>
                    <a:pt x="142" y="52"/>
                  </a:lnTo>
                  <a:lnTo>
                    <a:pt x="138" y="51"/>
                  </a:lnTo>
                  <a:lnTo>
                    <a:pt x="138" y="48"/>
                  </a:lnTo>
                  <a:lnTo>
                    <a:pt x="139" y="45"/>
                  </a:lnTo>
                  <a:lnTo>
                    <a:pt x="137" y="44"/>
                  </a:lnTo>
                  <a:lnTo>
                    <a:pt x="137" y="39"/>
                  </a:lnTo>
                  <a:lnTo>
                    <a:pt x="139" y="34"/>
                  </a:lnTo>
                  <a:lnTo>
                    <a:pt x="138" y="33"/>
                  </a:lnTo>
                  <a:lnTo>
                    <a:pt x="139" y="29"/>
                  </a:lnTo>
                  <a:lnTo>
                    <a:pt x="143" y="24"/>
                  </a:lnTo>
                  <a:lnTo>
                    <a:pt x="145" y="18"/>
                  </a:lnTo>
                  <a:lnTo>
                    <a:pt x="145" y="14"/>
                  </a:lnTo>
                  <a:lnTo>
                    <a:pt x="143" y="6"/>
                  </a:lnTo>
                  <a:lnTo>
                    <a:pt x="143" y="0"/>
                  </a:lnTo>
                  <a:lnTo>
                    <a:pt x="127" y="2"/>
                  </a:lnTo>
                  <a:lnTo>
                    <a:pt x="120" y="5"/>
                  </a:lnTo>
                  <a:lnTo>
                    <a:pt x="104" y="20"/>
                  </a:lnTo>
                  <a:lnTo>
                    <a:pt x="98" y="23"/>
                  </a:lnTo>
                  <a:lnTo>
                    <a:pt x="85" y="39"/>
                  </a:lnTo>
                  <a:lnTo>
                    <a:pt x="65" y="45"/>
                  </a:lnTo>
                  <a:lnTo>
                    <a:pt x="55" y="46"/>
                  </a:lnTo>
                  <a:lnTo>
                    <a:pt x="50" y="47"/>
                  </a:lnTo>
                  <a:lnTo>
                    <a:pt x="44" y="41"/>
                  </a:lnTo>
                  <a:lnTo>
                    <a:pt x="34" y="36"/>
                  </a:lnTo>
                  <a:lnTo>
                    <a:pt x="17" y="36"/>
                  </a:lnTo>
                  <a:lnTo>
                    <a:pt x="17" y="40"/>
                  </a:lnTo>
                  <a:lnTo>
                    <a:pt x="26" y="42"/>
                  </a:lnTo>
                  <a:lnTo>
                    <a:pt x="26" y="46"/>
                  </a:lnTo>
                  <a:lnTo>
                    <a:pt x="18" y="47"/>
                  </a:lnTo>
                  <a:lnTo>
                    <a:pt x="8" y="50"/>
                  </a:lnTo>
                  <a:lnTo>
                    <a:pt x="5" y="53"/>
                  </a:lnTo>
                  <a:lnTo>
                    <a:pt x="4" y="58"/>
                  </a:lnTo>
                  <a:lnTo>
                    <a:pt x="6" y="64"/>
                  </a:lnTo>
                  <a:lnTo>
                    <a:pt x="10" y="77"/>
                  </a:lnTo>
                  <a:lnTo>
                    <a:pt x="5" y="81"/>
                  </a:lnTo>
                  <a:lnTo>
                    <a:pt x="1" y="82"/>
                  </a:lnTo>
                  <a:lnTo>
                    <a:pt x="0" y="88"/>
                  </a:lnTo>
                  <a:lnTo>
                    <a:pt x="6" y="107"/>
                  </a:lnTo>
                  <a:lnTo>
                    <a:pt x="6" y="114"/>
                  </a:lnTo>
                  <a:lnTo>
                    <a:pt x="4" y="122"/>
                  </a:lnTo>
                  <a:lnTo>
                    <a:pt x="4" y="125"/>
                  </a:lnTo>
                  <a:lnTo>
                    <a:pt x="5" y="126"/>
                  </a:lnTo>
                  <a:lnTo>
                    <a:pt x="7" y="128"/>
                  </a:lnTo>
                  <a:lnTo>
                    <a:pt x="8" y="126"/>
                  </a:lnTo>
                  <a:lnTo>
                    <a:pt x="10" y="124"/>
                  </a:lnTo>
                  <a:lnTo>
                    <a:pt x="11" y="123"/>
                  </a:lnTo>
                  <a:lnTo>
                    <a:pt x="14" y="120"/>
                  </a:lnTo>
                  <a:lnTo>
                    <a:pt x="18" y="114"/>
                  </a:lnTo>
                  <a:lnTo>
                    <a:pt x="25" y="108"/>
                  </a:lnTo>
                  <a:lnTo>
                    <a:pt x="29" y="107"/>
                  </a:lnTo>
                  <a:lnTo>
                    <a:pt x="36" y="113"/>
                  </a:lnTo>
                  <a:lnTo>
                    <a:pt x="47" y="129"/>
                  </a:lnTo>
                  <a:lnTo>
                    <a:pt x="53" y="134"/>
                  </a:lnTo>
                  <a:lnTo>
                    <a:pt x="64" y="136"/>
                  </a:lnTo>
                  <a:lnTo>
                    <a:pt x="72" y="130"/>
                  </a:lnTo>
                  <a:lnTo>
                    <a:pt x="77" y="126"/>
                  </a:lnTo>
                  <a:lnTo>
                    <a:pt x="86" y="124"/>
                  </a:lnTo>
                  <a:lnTo>
                    <a:pt x="109" y="124"/>
                  </a:lnTo>
                  <a:lnTo>
                    <a:pt x="119" y="122"/>
                  </a:lnTo>
                  <a:lnTo>
                    <a:pt x="132" y="119"/>
                  </a:lnTo>
                  <a:lnTo>
                    <a:pt x="139" y="124"/>
                  </a:lnTo>
                  <a:lnTo>
                    <a:pt x="154" y="142"/>
                  </a:lnTo>
                  <a:lnTo>
                    <a:pt x="182" y="167"/>
                  </a:lnTo>
                  <a:lnTo>
                    <a:pt x="188" y="168"/>
                  </a:lnTo>
                  <a:lnTo>
                    <a:pt x="192" y="167"/>
                  </a:lnTo>
                  <a:lnTo>
                    <a:pt x="193" y="164"/>
                  </a:lnTo>
                  <a:lnTo>
                    <a:pt x="191" y="158"/>
                  </a:lnTo>
                  <a:lnTo>
                    <a:pt x="190" y="154"/>
                  </a:lnTo>
                  <a:lnTo>
                    <a:pt x="190" y="150"/>
                  </a:lnTo>
                  <a:lnTo>
                    <a:pt x="190" y="149"/>
                  </a:lnTo>
                  <a:lnTo>
                    <a:pt x="192" y="148"/>
                  </a:lnTo>
                  <a:lnTo>
                    <a:pt x="194" y="148"/>
                  </a:lnTo>
                  <a:lnTo>
                    <a:pt x="196" y="149"/>
                  </a:lnTo>
                  <a:lnTo>
                    <a:pt x="198" y="150"/>
                  </a:lnTo>
                  <a:lnTo>
                    <a:pt x="199" y="149"/>
                  </a:lnTo>
                  <a:lnTo>
                    <a:pt x="202" y="148"/>
                  </a:lnTo>
                  <a:lnTo>
                    <a:pt x="204" y="144"/>
                  </a:lnTo>
                  <a:lnTo>
                    <a:pt x="204" y="142"/>
                  </a:lnTo>
                  <a:lnTo>
                    <a:pt x="204" y="135"/>
                  </a:lnTo>
                  <a:lnTo>
                    <a:pt x="205" y="128"/>
                  </a:lnTo>
                  <a:lnTo>
                    <a:pt x="206" y="119"/>
                  </a:lnTo>
                  <a:lnTo>
                    <a:pt x="210" y="108"/>
                  </a:lnTo>
                  <a:lnTo>
                    <a:pt x="212" y="98"/>
                  </a:lnTo>
                  <a:lnTo>
                    <a:pt x="212" y="96"/>
                  </a:lnTo>
                  <a:close/>
                </a:path>
              </a:pathLst>
            </a:custGeom>
            <a:solidFill>
              <a:srgbClr val="6666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7" name="Freeform 50"/>
            <p:cNvSpPr>
              <a:spLocks noChangeAspect="1"/>
            </p:cNvSpPr>
            <p:nvPr/>
          </p:nvSpPr>
          <p:spPr bwMode="auto">
            <a:xfrm>
              <a:off x="2289" y="3239"/>
              <a:ext cx="36" cy="21"/>
            </a:xfrm>
            <a:custGeom>
              <a:avLst/>
              <a:gdLst>
                <a:gd name="T0" fmla="*/ 6 w 37"/>
                <a:gd name="T1" fmla="*/ 4 h 21"/>
                <a:gd name="T2" fmla="*/ 6 w 37"/>
                <a:gd name="T3" fmla="*/ 3 h 21"/>
                <a:gd name="T4" fmla="*/ 6 w 37"/>
                <a:gd name="T5" fmla="*/ 2 h 21"/>
                <a:gd name="T6" fmla="*/ 7 w 37"/>
                <a:gd name="T7" fmla="*/ 1 h 21"/>
                <a:gd name="T8" fmla="*/ 9 w 37"/>
                <a:gd name="T9" fmla="*/ 0 h 21"/>
                <a:gd name="T10" fmla="*/ 10 w 37"/>
                <a:gd name="T11" fmla="*/ 0 h 21"/>
                <a:gd name="T12" fmla="*/ 12 w 37"/>
                <a:gd name="T13" fmla="*/ 0 h 21"/>
                <a:gd name="T14" fmla="*/ 13 w 37"/>
                <a:gd name="T15" fmla="*/ 2 h 21"/>
                <a:gd name="T16" fmla="*/ 16 w 37"/>
                <a:gd name="T17" fmla="*/ 3 h 21"/>
                <a:gd name="T18" fmla="*/ 18 w 37"/>
                <a:gd name="T19" fmla="*/ 4 h 21"/>
                <a:gd name="T20" fmla="*/ 21 w 37"/>
                <a:gd name="T21" fmla="*/ 6 h 21"/>
                <a:gd name="T22" fmla="*/ 23 w 37"/>
                <a:gd name="T23" fmla="*/ 6 h 21"/>
                <a:gd name="T24" fmla="*/ 26 w 37"/>
                <a:gd name="T25" fmla="*/ 6 h 21"/>
                <a:gd name="T26" fmla="*/ 29 w 37"/>
                <a:gd name="T27" fmla="*/ 6 h 21"/>
                <a:gd name="T28" fmla="*/ 32 w 37"/>
                <a:gd name="T29" fmla="*/ 4 h 21"/>
                <a:gd name="T30" fmla="*/ 34 w 37"/>
                <a:gd name="T31" fmla="*/ 4 h 21"/>
                <a:gd name="T32" fmla="*/ 35 w 37"/>
                <a:gd name="T33" fmla="*/ 3 h 21"/>
                <a:gd name="T34" fmla="*/ 36 w 37"/>
                <a:gd name="T35" fmla="*/ 4 h 21"/>
                <a:gd name="T36" fmla="*/ 36 w 37"/>
                <a:gd name="T37" fmla="*/ 7 h 21"/>
                <a:gd name="T38" fmla="*/ 36 w 37"/>
                <a:gd name="T39" fmla="*/ 8 h 21"/>
                <a:gd name="T40" fmla="*/ 35 w 37"/>
                <a:gd name="T41" fmla="*/ 10 h 21"/>
                <a:gd name="T42" fmla="*/ 35 w 37"/>
                <a:gd name="T43" fmla="*/ 12 h 21"/>
                <a:gd name="T44" fmla="*/ 34 w 37"/>
                <a:gd name="T45" fmla="*/ 13 h 21"/>
                <a:gd name="T46" fmla="*/ 30 w 37"/>
                <a:gd name="T47" fmla="*/ 15 h 21"/>
                <a:gd name="T48" fmla="*/ 27 w 37"/>
                <a:gd name="T49" fmla="*/ 18 h 21"/>
                <a:gd name="T50" fmla="*/ 23 w 37"/>
                <a:gd name="T51" fmla="*/ 20 h 21"/>
                <a:gd name="T52" fmla="*/ 21 w 37"/>
                <a:gd name="T53" fmla="*/ 20 h 21"/>
                <a:gd name="T54" fmla="*/ 18 w 37"/>
                <a:gd name="T55" fmla="*/ 21 h 21"/>
                <a:gd name="T56" fmla="*/ 17 w 37"/>
                <a:gd name="T57" fmla="*/ 21 h 21"/>
                <a:gd name="T58" fmla="*/ 13 w 37"/>
                <a:gd name="T59" fmla="*/ 21 h 21"/>
                <a:gd name="T60" fmla="*/ 11 w 37"/>
                <a:gd name="T61" fmla="*/ 20 h 21"/>
                <a:gd name="T62" fmla="*/ 7 w 37"/>
                <a:gd name="T63" fmla="*/ 20 h 21"/>
                <a:gd name="T64" fmla="*/ 4 w 37"/>
                <a:gd name="T65" fmla="*/ 20 h 21"/>
                <a:gd name="T66" fmla="*/ 1 w 37"/>
                <a:gd name="T67" fmla="*/ 20 h 21"/>
                <a:gd name="T68" fmla="*/ 1 w 37"/>
                <a:gd name="T69" fmla="*/ 19 h 21"/>
                <a:gd name="T70" fmla="*/ 0 w 37"/>
                <a:gd name="T71" fmla="*/ 18 h 21"/>
                <a:gd name="T72" fmla="*/ 1 w 37"/>
                <a:gd name="T73" fmla="*/ 16 h 21"/>
                <a:gd name="T74" fmla="*/ 1 w 37"/>
                <a:gd name="T75" fmla="*/ 15 h 21"/>
                <a:gd name="T76" fmla="*/ 3 w 37"/>
                <a:gd name="T77" fmla="*/ 14 h 21"/>
                <a:gd name="T78" fmla="*/ 4 w 37"/>
                <a:gd name="T79" fmla="*/ 13 h 21"/>
                <a:gd name="T80" fmla="*/ 5 w 37"/>
                <a:gd name="T81" fmla="*/ 10 h 21"/>
                <a:gd name="T82" fmla="*/ 6 w 37"/>
                <a:gd name="T83" fmla="*/ 9 h 21"/>
                <a:gd name="T84" fmla="*/ 6 w 37"/>
                <a:gd name="T85" fmla="*/ 7 h 21"/>
                <a:gd name="T86" fmla="*/ 6 w 37"/>
                <a:gd name="T87" fmla="*/ 4 h 2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7" h="21">
                  <a:moveTo>
                    <a:pt x="6" y="4"/>
                  </a:moveTo>
                  <a:lnTo>
                    <a:pt x="6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2"/>
                  </a:lnTo>
                  <a:lnTo>
                    <a:pt x="16" y="3"/>
                  </a:lnTo>
                  <a:lnTo>
                    <a:pt x="18" y="4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27" y="6"/>
                  </a:lnTo>
                  <a:lnTo>
                    <a:pt x="30" y="6"/>
                  </a:lnTo>
                  <a:lnTo>
                    <a:pt x="33" y="4"/>
                  </a:lnTo>
                  <a:lnTo>
                    <a:pt x="35" y="4"/>
                  </a:lnTo>
                  <a:lnTo>
                    <a:pt x="36" y="3"/>
                  </a:lnTo>
                  <a:lnTo>
                    <a:pt x="37" y="4"/>
                  </a:lnTo>
                  <a:lnTo>
                    <a:pt x="37" y="7"/>
                  </a:lnTo>
                  <a:lnTo>
                    <a:pt x="37" y="8"/>
                  </a:lnTo>
                  <a:lnTo>
                    <a:pt x="36" y="10"/>
                  </a:lnTo>
                  <a:lnTo>
                    <a:pt x="36" y="12"/>
                  </a:lnTo>
                  <a:lnTo>
                    <a:pt x="35" y="13"/>
                  </a:lnTo>
                  <a:lnTo>
                    <a:pt x="31" y="15"/>
                  </a:lnTo>
                  <a:lnTo>
                    <a:pt x="28" y="18"/>
                  </a:lnTo>
                  <a:lnTo>
                    <a:pt x="24" y="20"/>
                  </a:lnTo>
                  <a:lnTo>
                    <a:pt x="22" y="20"/>
                  </a:lnTo>
                  <a:lnTo>
                    <a:pt x="19" y="21"/>
                  </a:lnTo>
                  <a:lnTo>
                    <a:pt x="17" y="21"/>
                  </a:lnTo>
                  <a:lnTo>
                    <a:pt x="13" y="21"/>
                  </a:lnTo>
                  <a:lnTo>
                    <a:pt x="11" y="20"/>
                  </a:lnTo>
                  <a:lnTo>
                    <a:pt x="7" y="20"/>
                  </a:lnTo>
                  <a:lnTo>
                    <a:pt x="4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1" y="16"/>
                  </a:lnTo>
                  <a:lnTo>
                    <a:pt x="1" y="15"/>
                  </a:lnTo>
                  <a:lnTo>
                    <a:pt x="3" y="14"/>
                  </a:lnTo>
                  <a:lnTo>
                    <a:pt x="4" y="13"/>
                  </a:lnTo>
                  <a:lnTo>
                    <a:pt x="5" y="10"/>
                  </a:lnTo>
                  <a:lnTo>
                    <a:pt x="6" y="9"/>
                  </a:lnTo>
                  <a:lnTo>
                    <a:pt x="6" y="7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8" name="Freeform 51"/>
            <p:cNvSpPr>
              <a:spLocks noChangeAspect="1"/>
            </p:cNvSpPr>
            <p:nvPr/>
          </p:nvSpPr>
          <p:spPr bwMode="auto">
            <a:xfrm>
              <a:off x="2446" y="2975"/>
              <a:ext cx="206" cy="90"/>
            </a:xfrm>
            <a:custGeom>
              <a:avLst/>
              <a:gdLst>
                <a:gd name="T0" fmla="*/ 26 w 207"/>
                <a:gd name="T1" fmla="*/ 87 h 97"/>
                <a:gd name="T2" fmla="*/ 16 w 207"/>
                <a:gd name="T3" fmla="*/ 83 h 97"/>
                <a:gd name="T4" fmla="*/ 0 w 207"/>
                <a:gd name="T5" fmla="*/ 84 h 97"/>
                <a:gd name="T6" fmla="*/ 8 w 207"/>
                <a:gd name="T7" fmla="*/ 71 h 97"/>
                <a:gd name="T8" fmla="*/ 11 w 207"/>
                <a:gd name="T9" fmla="*/ 66 h 97"/>
                <a:gd name="T10" fmla="*/ 12 w 207"/>
                <a:gd name="T11" fmla="*/ 58 h 97"/>
                <a:gd name="T12" fmla="*/ 20 w 207"/>
                <a:gd name="T13" fmla="*/ 57 h 97"/>
                <a:gd name="T14" fmla="*/ 24 w 207"/>
                <a:gd name="T15" fmla="*/ 56 h 97"/>
                <a:gd name="T16" fmla="*/ 30 w 207"/>
                <a:gd name="T17" fmla="*/ 45 h 97"/>
                <a:gd name="T18" fmla="*/ 32 w 207"/>
                <a:gd name="T19" fmla="*/ 37 h 97"/>
                <a:gd name="T20" fmla="*/ 33 w 207"/>
                <a:gd name="T21" fmla="*/ 29 h 97"/>
                <a:gd name="T22" fmla="*/ 32 w 207"/>
                <a:gd name="T23" fmla="*/ 25 h 97"/>
                <a:gd name="T24" fmla="*/ 30 w 207"/>
                <a:gd name="T25" fmla="*/ 21 h 97"/>
                <a:gd name="T26" fmla="*/ 40 w 207"/>
                <a:gd name="T27" fmla="*/ 18 h 97"/>
                <a:gd name="T28" fmla="*/ 53 w 207"/>
                <a:gd name="T29" fmla="*/ 15 h 97"/>
                <a:gd name="T30" fmla="*/ 76 w 207"/>
                <a:gd name="T31" fmla="*/ 8 h 97"/>
                <a:gd name="T32" fmla="*/ 107 w 207"/>
                <a:gd name="T33" fmla="*/ 16 h 97"/>
                <a:gd name="T34" fmla="*/ 131 w 207"/>
                <a:gd name="T35" fmla="*/ 15 h 97"/>
                <a:gd name="T36" fmla="*/ 172 w 207"/>
                <a:gd name="T37" fmla="*/ 12 h 97"/>
                <a:gd name="T38" fmla="*/ 196 w 207"/>
                <a:gd name="T39" fmla="*/ 0 h 97"/>
                <a:gd name="T40" fmla="*/ 199 w 207"/>
                <a:gd name="T41" fmla="*/ 6 h 97"/>
                <a:gd name="T42" fmla="*/ 197 w 207"/>
                <a:gd name="T43" fmla="*/ 15 h 97"/>
                <a:gd name="T44" fmla="*/ 199 w 207"/>
                <a:gd name="T45" fmla="*/ 25 h 97"/>
                <a:gd name="T46" fmla="*/ 205 w 207"/>
                <a:gd name="T47" fmla="*/ 39 h 97"/>
                <a:gd name="T48" fmla="*/ 206 w 207"/>
                <a:gd name="T49" fmla="*/ 50 h 97"/>
                <a:gd name="T50" fmla="*/ 206 w 207"/>
                <a:gd name="T51" fmla="*/ 61 h 97"/>
                <a:gd name="T52" fmla="*/ 203 w 207"/>
                <a:gd name="T53" fmla="*/ 71 h 97"/>
                <a:gd name="T54" fmla="*/ 194 w 207"/>
                <a:gd name="T55" fmla="*/ 75 h 97"/>
                <a:gd name="T56" fmla="*/ 188 w 207"/>
                <a:gd name="T57" fmla="*/ 75 h 97"/>
                <a:gd name="T58" fmla="*/ 181 w 207"/>
                <a:gd name="T59" fmla="*/ 76 h 97"/>
                <a:gd name="T60" fmla="*/ 169 w 207"/>
                <a:gd name="T61" fmla="*/ 81 h 97"/>
                <a:gd name="T62" fmla="*/ 160 w 207"/>
                <a:gd name="T63" fmla="*/ 81 h 97"/>
                <a:gd name="T64" fmla="*/ 155 w 207"/>
                <a:gd name="T65" fmla="*/ 81 h 97"/>
                <a:gd name="T66" fmla="*/ 158 w 207"/>
                <a:gd name="T67" fmla="*/ 70 h 97"/>
                <a:gd name="T68" fmla="*/ 153 w 207"/>
                <a:gd name="T69" fmla="*/ 62 h 97"/>
                <a:gd name="T70" fmla="*/ 146 w 207"/>
                <a:gd name="T71" fmla="*/ 58 h 97"/>
                <a:gd name="T72" fmla="*/ 137 w 207"/>
                <a:gd name="T73" fmla="*/ 50 h 97"/>
                <a:gd name="T74" fmla="*/ 123 w 207"/>
                <a:gd name="T75" fmla="*/ 55 h 97"/>
                <a:gd name="T76" fmla="*/ 115 w 207"/>
                <a:gd name="T77" fmla="*/ 60 h 97"/>
                <a:gd name="T78" fmla="*/ 110 w 207"/>
                <a:gd name="T79" fmla="*/ 59 h 97"/>
                <a:gd name="T80" fmla="*/ 105 w 207"/>
                <a:gd name="T81" fmla="*/ 51 h 97"/>
                <a:gd name="T82" fmla="*/ 99 w 207"/>
                <a:gd name="T83" fmla="*/ 47 h 97"/>
                <a:gd name="T84" fmla="*/ 92 w 207"/>
                <a:gd name="T85" fmla="*/ 47 h 97"/>
                <a:gd name="T86" fmla="*/ 84 w 207"/>
                <a:gd name="T87" fmla="*/ 45 h 97"/>
                <a:gd name="T88" fmla="*/ 76 w 207"/>
                <a:gd name="T89" fmla="*/ 58 h 97"/>
                <a:gd name="T90" fmla="*/ 71 w 207"/>
                <a:gd name="T91" fmla="*/ 60 h 97"/>
                <a:gd name="T92" fmla="*/ 66 w 207"/>
                <a:gd name="T93" fmla="*/ 67 h 97"/>
                <a:gd name="T94" fmla="*/ 58 w 207"/>
                <a:gd name="T95" fmla="*/ 71 h 97"/>
                <a:gd name="T96" fmla="*/ 54 w 207"/>
                <a:gd name="T97" fmla="*/ 71 h 97"/>
                <a:gd name="T98" fmla="*/ 54 w 207"/>
                <a:gd name="T99" fmla="*/ 76 h 97"/>
                <a:gd name="T100" fmla="*/ 52 w 207"/>
                <a:gd name="T101" fmla="*/ 81 h 97"/>
                <a:gd name="T102" fmla="*/ 45 w 207"/>
                <a:gd name="T103" fmla="*/ 83 h 97"/>
                <a:gd name="T104" fmla="*/ 36 w 207"/>
                <a:gd name="T105" fmla="*/ 84 h 97"/>
                <a:gd name="T106" fmla="*/ 29 w 207"/>
                <a:gd name="T107" fmla="*/ 90 h 9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7" h="97">
                  <a:moveTo>
                    <a:pt x="29" y="97"/>
                  </a:moveTo>
                  <a:lnTo>
                    <a:pt x="26" y="94"/>
                  </a:lnTo>
                  <a:lnTo>
                    <a:pt x="22" y="91"/>
                  </a:lnTo>
                  <a:lnTo>
                    <a:pt x="16" y="89"/>
                  </a:lnTo>
                  <a:lnTo>
                    <a:pt x="10" y="85"/>
                  </a:lnTo>
                  <a:lnTo>
                    <a:pt x="0" y="90"/>
                  </a:lnTo>
                  <a:lnTo>
                    <a:pt x="4" y="83"/>
                  </a:lnTo>
                  <a:lnTo>
                    <a:pt x="8" y="77"/>
                  </a:lnTo>
                  <a:lnTo>
                    <a:pt x="11" y="72"/>
                  </a:lnTo>
                  <a:lnTo>
                    <a:pt x="11" y="71"/>
                  </a:lnTo>
                  <a:lnTo>
                    <a:pt x="11" y="64"/>
                  </a:lnTo>
                  <a:lnTo>
                    <a:pt x="12" y="63"/>
                  </a:lnTo>
                  <a:lnTo>
                    <a:pt x="15" y="61"/>
                  </a:lnTo>
                  <a:lnTo>
                    <a:pt x="20" y="61"/>
                  </a:lnTo>
                  <a:lnTo>
                    <a:pt x="22" y="61"/>
                  </a:lnTo>
                  <a:lnTo>
                    <a:pt x="24" y="60"/>
                  </a:lnTo>
                  <a:lnTo>
                    <a:pt x="28" y="55"/>
                  </a:lnTo>
                  <a:lnTo>
                    <a:pt x="30" y="49"/>
                  </a:lnTo>
                  <a:lnTo>
                    <a:pt x="32" y="45"/>
                  </a:lnTo>
                  <a:lnTo>
                    <a:pt x="32" y="40"/>
                  </a:lnTo>
                  <a:lnTo>
                    <a:pt x="33" y="35"/>
                  </a:lnTo>
                  <a:lnTo>
                    <a:pt x="33" y="31"/>
                  </a:lnTo>
                  <a:lnTo>
                    <a:pt x="33" y="30"/>
                  </a:lnTo>
                  <a:lnTo>
                    <a:pt x="32" y="27"/>
                  </a:lnTo>
                  <a:lnTo>
                    <a:pt x="30" y="24"/>
                  </a:lnTo>
                  <a:lnTo>
                    <a:pt x="30" y="23"/>
                  </a:lnTo>
                  <a:lnTo>
                    <a:pt x="36" y="21"/>
                  </a:lnTo>
                  <a:lnTo>
                    <a:pt x="40" y="19"/>
                  </a:lnTo>
                  <a:lnTo>
                    <a:pt x="46" y="18"/>
                  </a:lnTo>
                  <a:lnTo>
                    <a:pt x="53" y="16"/>
                  </a:lnTo>
                  <a:lnTo>
                    <a:pt x="70" y="9"/>
                  </a:lnTo>
                  <a:lnTo>
                    <a:pt x="76" y="9"/>
                  </a:lnTo>
                  <a:lnTo>
                    <a:pt x="93" y="15"/>
                  </a:lnTo>
                  <a:lnTo>
                    <a:pt x="108" y="17"/>
                  </a:lnTo>
                  <a:lnTo>
                    <a:pt x="118" y="17"/>
                  </a:lnTo>
                  <a:lnTo>
                    <a:pt x="132" y="16"/>
                  </a:lnTo>
                  <a:lnTo>
                    <a:pt x="146" y="15"/>
                  </a:lnTo>
                  <a:lnTo>
                    <a:pt x="173" y="13"/>
                  </a:lnTo>
                  <a:lnTo>
                    <a:pt x="182" y="7"/>
                  </a:lnTo>
                  <a:lnTo>
                    <a:pt x="197" y="0"/>
                  </a:lnTo>
                  <a:lnTo>
                    <a:pt x="198" y="6"/>
                  </a:lnTo>
                  <a:lnTo>
                    <a:pt x="200" y="7"/>
                  </a:lnTo>
                  <a:lnTo>
                    <a:pt x="198" y="11"/>
                  </a:lnTo>
                  <a:lnTo>
                    <a:pt x="198" y="16"/>
                  </a:lnTo>
                  <a:lnTo>
                    <a:pt x="198" y="22"/>
                  </a:lnTo>
                  <a:lnTo>
                    <a:pt x="200" y="27"/>
                  </a:lnTo>
                  <a:lnTo>
                    <a:pt x="203" y="35"/>
                  </a:lnTo>
                  <a:lnTo>
                    <a:pt x="206" y="42"/>
                  </a:lnTo>
                  <a:lnTo>
                    <a:pt x="207" y="48"/>
                  </a:lnTo>
                  <a:lnTo>
                    <a:pt x="207" y="54"/>
                  </a:lnTo>
                  <a:lnTo>
                    <a:pt x="207" y="59"/>
                  </a:lnTo>
                  <a:lnTo>
                    <a:pt x="207" y="66"/>
                  </a:lnTo>
                  <a:lnTo>
                    <a:pt x="207" y="71"/>
                  </a:lnTo>
                  <a:lnTo>
                    <a:pt x="204" y="76"/>
                  </a:lnTo>
                  <a:lnTo>
                    <a:pt x="200" y="78"/>
                  </a:lnTo>
                  <a:lnTo>
                    <a:pt x="195" y="81"/>
                  </a:lnTo>
                  <a:lnTo>
                    <a:pt x="194" y="81"/>
                  </a:lnTo>
                  <a:lnTo>
                    <a:pt x="189" y="81"/>
                  </a:lnTo>
                  <a:lnTo>
                    <a:pt x="185" y="81"/>
                  </a:lnTo>
                  <a:lnTo>
                    <a:pt x="182" y="82"/>
                  </a:lnTo>
                  <a:lnTo>
                    <a:pt x="172" y="88"/>
                  </a:lnTo>
                  <a:lnTo>
                    <a:pt x="170" y="87"/>
                  </a:lnTo>
                  <a:lnTo>
                    <a:pt x="165" y="88"/>
                  </a:lnTo>
                  <a:lnTo>
                    <a:pt x="161" y="87"/>
                  </a:lnTo>
                  <a:lnTo>
                    <a:pt x="158" y="88"/>
                  </a:lnTo>
                  <a:lnTo>
                    <a:pt x="156" y="87"/>
                  </a:lnTo>
                  <a:lnTo>
                    <a:pt x="155" y="83"/>
                  </a:lnTo>
                  <a:lnTo>
                    <a:pt x="159" y="75"/>
                  </a:lnTo>
                  <a:lnTo>
                    <a:pt x="158" y="72"/>
                  </a:lnTo>
                  <a:lnTo>
                    <a:pt x="154" y="67"/>
                  </a:lnTo>
                  <a:lnTo>
                    <a:pt x="150" y="65"/>
                  </a:lnTo>
                  <a:lnTo>
                    <a:pt x="147" y="63"/>
                  </a:lnTo>
                  <a:lnTo>
                    <a:pt x="138" y="58"/>
                  </a:lnTo>
                  <a:lnTo>
                    <a:pt x="138" y="54"/>
                  </a:lnTo>
                  <a:lnTo>
                    <a:pt x="136" y="54"/>
                  </a:lnTo>
                  <a:lnTo>
                    <a:pt x="124" y="59"/>
                  </a:lnTo>
                  <a:lnTo>
                    <a:pt x="122" y="61"/>
                  </a:lnTo>
                  <a:lnTo>
                    <a:pt x="116" y="65"/>
                  </a:lnTo>
                  <a:lnTo>
                    <a:pt x="113" y="65"/>
                  </a:lnTo>
                  <a:lnTo>
                    <a:pt x="111" y="64"/>
                  </a:lnTo>
                  <a:lnTo>
                    <a:pt x="110" y="60"/>
                  </a:lnTo>
                  <a:lnTo>
                    <a:pt x="106" y="55"/>
                  </a:lnTo>
                  <a:lnTo>
                    <a:pt x="102" y="53"/>
                  </a:lnTo>
                  <a:lnTo>
                    <a:pt x="99" y="51"/>
                  </a:lnTo>
                  <a:lnTo>
                    <a:pt x="95" y="51"/>
                  </a:lnTo>
                  <a:lnTo>
                    <a:pt x="92" y="51"/>
                  </a:lnTo>
                  <a:lnTo>
                    <a:pt x="89" y="49"/>
                  </a:lnTo>
                  <a:lnTo>
                    <a:pt x="84" y="48"/>
                  </a:lnTo>
                  <a:lnTo>
                    <a:pt x="83" y="51"/>
                  </a:lnTo>
                  <a:lnTo>
                    <a:pt x="76" y="63"/>
                  </a:lnTo>
                  <a:lnTo>
                    <a:pt x="74" y="65"/>
                  </a:lnTo>
                  <a:lnTo>
                    <a:pt x="71" y="65"/>
                  </a:lnTo>
                  <a:lnTo>
                    <a:pt x="70" y="69"/>
                  </a:lnTo>
                  <a:lnTo>
                    <a:pt x="66" y="72"/>
                  </a:lnTo>
                  <a:lnTo>
                    <a:pt x="64" y="75"/>
                  </a:lnTo>
                  <a:lnTo>
                    <a:pt x="58" y="76"/>
                  </a:lnTo>
                  <a:lnTo>
                    <a:pt x="56" y="76"/>
                  </a:lnTo>
                  <a:lnTo>
                    <a:pt x="54" y="77"/>
                  </a:lnTo>
                  <a:lnTo>
                    <a:pt x="53" y="78"/>
                  </a:lnTo>
                  <a:lnTo>
                    <a:pt x="54" y="82"/>
                  </a:lnTo>
                  <a:lnTo>
                    <a:pt x="53" y="85"/>
                  </a:lnTo>
                  <a:lnTo>
                    <a:pt x="52" y="87"/>
                  </a:lnTo>
                  <a:lnTo>
                    <a:pt x="48" y="88"/>
                  </a:lnTo>
                  <a:lnTo>
                    <a:pt x="45" y="89"/>
                  </a:lnTo>
                  <a:lnTo>
                    <a:pt x="41" y="89"/>
                  </a:lnTo>
                  <a:lnTo>
                    <a:pt x="36" y="91"/>
                  </a:lnTo>
                  <a:lnTo>
                    <a:pt x="33" y="94"/>
                  </a:lnTo>
                  <a:lnTo>
                    <a:pt x="29" y="97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9" name="Freeform 52"/>
            <p:cNvSpPr>
              <a:spLocks noChangeAspect="1"/>
            </p:cNvSpPr>
            <p:nvPr/>
          </p:nvSpPr>
          <p:spPr bwMode="auto">
            <a:xfrm>
              <a:off x="2225" y="2971"/>
              <a:ext cx="256" cy="211"/>
            </a:xfrm>
            <a:custGeom>
              <a:avLst/>
              <a:gdLst>
                <a:gd name="T0" fmla="*/ 61 w 254"/>
                <a:gd name="T1" fmla="*/ 169 h 225"/>
                <a:gd name="T2" fmla="*/ 72 w 254"/>
                <a:gd name="T3" fmla="*/ 161 h 225"/>
                <a:gd name="T4" fmla="*/ 76 w 254"/>
                <a:gd name="T5" fmla="*/ 146 h 225"/>
                <a:gd name="T6" fmla="*/ 79 w 254"/>
                <a:gd name="T7" fmla="*/ 138 h 225"/>
                <a:gd name="T8" fmla="*/ 91 w 254"/>
                <a:gd name="T9" fmla="*/ 128 h 225"/>
                <a:gd name="T10" fmla="*/ 97 w 254"/>
                <a:gd name="T11" fmla="*/ 120 h 225"/>
                <a:gd name="T12" fmla="*/ 106 w 254"/>
                <a:gd name="T13" fmla="*/ 125 h 225"/>
                <a:gd name="T14" fmla="*/ 115 w 254"/>
                <a:gd name="T15" fmla="*/ 127 h 225"/>
                <a:gd name="T16" fmla="*/ 135 w 254"/>
                <a:gd name="T17" fmla="*/ 128 h 225"/>
                <a:gd name="T18" fmla="*/ 148 w 254"/>
                <a:gd name="T19" fmla="*/ 126 h 225"/>
                <a:gd name="T20" fmla="*/ 156 w 254"/>
                <a:gd name="T21" fmla="*/ 118 h 225"/>
                <a:gd name="T22" fmla="*/ 153 w 254"/>
                <a:gd name="T23" fmla="*/ 109 h 225"/>
                <a:gd name="T24" fmla="*/ 180 w 254"/>
                <a:gd name="T25" fmla="*/ 88 h 225"/>
                <a:gd name="T26" fmla="*/ 188 w 254"/>
                <a:gd name="T27" fmla="*/ 80 h 225"/>
                <a:gd name="T28" fmla="*/ 201 w 254"/>
                <a:gd name="T29" fmla="*/ 84 h 225"/>
                <a:gd name="T30" fmla="*/ 213 w 254"/>
                <a:gd name="T31" fmla="*/ 87 h 225"/>
                <a:gd name="T32" fmla="*/ 225 w 254"/>
                <a:gd name="T33" fmla="*/ 81 h 225"/>
                <a:gd name="T34" fmla="*/ 232 w 254"/>
                <a:gd name="T35" fmla="*/ 69 h 225"/>
                <a:gd name="T36" fmla="*/ 236 w 254"/>
                <a:gd name="T37" fmla="*/ 60 h 225"/>
                <a:gd name="T38" fmla="*/ 245 w 254"/>
                <a:gd name="T39" fmla="*/ 59 h 225"/>
                <a:gd name="T40" fmla="*/ 253 w 254"/>
                <a:gd name="T41" fmla="*/ 45 h 225"/>
                <a:gd name="T42" fmla="*/ 254 w 254"/>
                <a:gd name="T43" fmla="*/ 32 h 225"/>
                <a:gd name="T44" fmla="*/ 251 w 254"/>
                <a:gd name="T45" fmla="*/ 25 h 225"/>
                <a:gd name="T46" fmla="*/ 247 w 254"/>
                <a:gd name="T47" fmla="*/ 18 h 225"/>
                <a:gd name="T48" fmla="*/ 247 w 254"/>
                <a:gd name="T49" fmla="*/ 8 h 225"/>
                <a:gd name="T50" fmla="*/ 238 w 254"/>
                <a:gd name="T51" fmla="*/ 0 h 225"/>
                <a:gd name="T52" fmla="*/ 197 w 254"/>
                <a:gd name="T53" fmla="*/ 9 h 225"/>
                <a:gd name="T54" fmla="*/ 166 w 254"/>
                <a:gd name="T55" fmla="*/ 18 h 225"/>
                <a:gd name="T56" fmla="*/ 153 w 254"/>
                <a:gd name="T57" fmla="*/ 35 h 225"/>
                <a:gd name="T58" fmla="*/ 124 w 254"/>
                <a:gd name="T59" fmla="*/ 52 h 225"/>
                <a:gd name="T60" fmla="*/ 94 w 254"/>
                <a:gd name="T61" fmla="*/ 79 h 225"/>
                <a:gd name="T62" fmla="*/ 74 w 254"/>
                <a:gd name="T63" fmla="*/ 93 h 225"/>
                <a:gd name="T64" fmla="*/ 18 w 254"/>
                <a:gd name="T65" fmla="*/ 135 h 225"/>
                <a:gd name="T66" fmla="*/ 6 w 254"/>
                <a:gd name="T67" fmla="*/ 144 h 225"/>
                <a:gd name="T68" fmla="*/ 6 w 254"/>
                <a:gd name="T69" fmla="*/ 161 h 225"/>
                <a:gd name="T70" fmla="*/ 2 w 254"/>
                <a:gd name="T71" fmla="*/ 171 h 225"/>
                <a:gd name="T72" fmla="*/ 2 w 254"/>
                <a:gd name="T73" fmla="*/ 181 h 225"/>
                <a:gd name="T74" fmla="*/ 5 w 254"/>
                <a:gd name="T75" fmla="*/ 188 h 225"/>
                <a:gd name="T76" fmla="*/ 15 w 254"/>
                <a:gd name="T77" fmla="*/ 194 h 225"/>
                <a:gd name="T78" fmla="*/ 21 w 254"/>
                <a:gd name="T79" fmla="*/ 209 h 225"/>
                <a:gd name="T80" fmla="*/ 30 w 254"/>
                <a:gd name="T81" fmla="*/ 206 h 225"/>
                <a:gd name="T82" fmla="*/ 38 w 254"/>
                <a:gd name="T83" fmla="*/ 209 h 225"/>
                <a:gd name="T84" fmla="*/ 45 w 254"/>
                <a:gd name="T85" fmla="*/ 200 h 225"/>
                <a:gd name="T86" fmla="*/ 48 w 254"/>
                <a:gd name="T87" fmla="*/ 186 h 22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54" h="225">
                  <a:moveTo>
                    <a:pt x="55" y="190"/>
                  </a:moveTo>
                  <a:lnTo>
                    <a:pt x="59" y="183"/>
                  </a:lnTo>
                  <a:lnTo>
                    <a:pt x="61" y="180"/>
                  </a:lnTo>
                  <a:lnTo>
                    <a:pt x="65" y="177"/>
                  </a:lnTo>
                  <a:lnTo>
                    <a:pt x="69" y="176"/>
                  </a:lnTo>
                  <a:lnTo>
                    <a:pt x="71" y="172"/>
                  </a:lnTo>
                  <a:lnTo>
                    <a:pt x="73" y="165"/>
                  </a:lnTo>
                  <a:lnTo>
                    <a:pt x="74" y="160"/>
                  </a:lnTo>
                  <a:lnTo>
                    <a:pt x="75" y="156"/>
                  </a:lnTo>
                  <a:lnTo>
                    <a:pt x="78" y="152"/>
                  </a:lnTo>
                  <a:lnTo>
                    <a:pt x="79" y="150"/>
                  </a:lnTo>
                  <a:lnTo>
                    <a:pt x="78" y="147"/>
                  </a:lnTo>
                  <a:lnTo>
                    <a:pt x="77" y="145"/>
                  </a:lnTo>
                  <a:lnTo>
                    <a:pt x="83" y="140"/>
                  </a:lnTo>
                  <a:lnTo>
                    <a:pt x="90" y="136"/>
                  </a:lnTo>
                  <a:lnTo>
                    <a:pt x="91" y="134"/>
                  </a:lnTo>
                  <a:lnTo>
                    <a:pt x="95" y="129"/>
                  </a:lnTo>
                  <a:lnTo>
                    <a:pt x="96" y="128"/>
                  </a:lnTo>
                  <a:lnTo>
                    <a:pt x="99" y="133"/>
                  </a:lnTo>
                  <a:lnTo>
                    <a:pt x="101" y="134"/>
                  </a:lnTo>
                  <a:lnTo>
                    <a:pt x="105" y="133"/>
                  </a:lnTo>
                  <a:lnTo>
                    <a:pt x="108" y="133"/>
                  </a:lnTo>
                  <a:lnTo>
                    <a:pt x="111" y="135"/>
                  </a:lnTo>
                  <a:lnTo>
                    <a:pt x="114" y="135"/>
                  </a:lnTo>
                  <a:lnTo>
                    <a:pt x="117" y="134"/>
                  </a:lnTo>
                  <a:lnTo>
                    <a:pt x="128" y="135"/>
                  </a:lnTo>
                  <a:lnTo>
                    <a:pt x="134" y="136"/>
                  </a:lnTo>
                  <a:lnTo>
                    <a:pt x="137" y="136"/>
                  </a:lnTo>
                  <a:lnTo>
                    <a:pt x="145" y="133"/>
                  </a:lnTo>
                  <a:lnTo>
                    <a:pt x="147" y="134"/>
                  </a:lnTo>
                  <a:lnTo>
                    <a:pt x="149" y="133"/>
                  </a:lnTo>
                  <a:lnTo>
                    <a:pt x="153" y="127"/>
                  </a:lnTo>
                  <a:lnTo>
                    <a:pt x="155" y="126"/>
                  </a:lnTo>
                  <a:lnTo>
                    <a:pt x="149" y="121"/>
                  </a:lnTo>
                  <a:lnTo>
                    <a:pt x="149" y="118"/>
                  </a:lnTo>
                  <a:lnTo>
                    <a:pt x="152" y="116"/>
                  </a:lnTo>
                  <a:lnTo>
                    <a:pt x="168" y="106"/>
                  </a:lnTo>
                  <a:lnTo>
                    <a:pt x="171" y="103"/>
                  </a:lnTo>
                  <a:lnTo>
                    <a:pt x="179" y="94"/>
                  </a:lnTo>
                  <a:lnTo>
                    <a:pt x="181" y="91"/>
                  </a:lnTo>
                  <a:lnTo>
                    <a:pt x="185" y="86"/>
                  </a:lnTo>
                  <a:lnTo>
                    <a:pt x="187" y="85"/>
                  </a:lnTo>
                  <a:lnTo>
                    <a:pt x="192" y="86"/>
                  </a:lnTo>
                  <a:lnTo>
                    <a:pt x="197" y="90"/>
                  </a:lnTo>
                  <a:lnTo>
                    <a:pt x="199" y="90"/>
                  </a:lnTo>
                  <a:lnTo>
                    <a:pt x="201" y="87"/>
                  </a:lnTo>
                  <a:lnTo>
                    <a:pt x="205" y="90"/>
                  </a:lnTo>
                  <a:lnTo>
                    <a:pt x="211" y="93"/>
                  </a:lnTo>
                  <a:lnTo>
                    <a:pt x="212" y="92"/>
                  </a:lnTo>
                  <a:lnTo>
                    <a:pt x="219" y="93"/>
                  </a:lnTo>
                  <a:lnTo>
                    <a:pt x="223" y="86"/>
                  </a:lnTo>
                  <a:lnTo>
                    <a:pt x="227" y="80"/>
                  </a:lnTo>
                  <a:lnTo>
                    <a:pt x="230" y="75"/>
                  </a:lnTo>
                  <a:lnTo>
                    <a:pt x="230" y="74"/>
                  </a:lnTo>
                  <a:lnTo>
                    <a:pt x="230" y="67"/>
                  </a:lnTo>
                  <a:lnTo>
                    <a:pt x="231" y="66"/>
                  </a:lnTo>
                  <a:lnTo>
                    <a:pt x="234" y="64"/>
                  </a:lnTo>
                  <a:lnTo>
                    <a:pt x="239" y="64"/>
                  </a:lnTo>
                  <a:lnTo>
                    <a:pt x="241" y="64"/>
                  </a:lnTo>
                  <a:lnTo>
                    <a:pt x="243" y="63"/>
                  </a:lnTo>
                  <a:lnTo>
                    <a:pt x="247" y="58"/>
                  </a:lnTo>
                  <a:lnTo>
                    <a:pt x="249" y="52"/>
                  </a:lnTo>
                  <a:lnTo>
                    <a:pt x="251" y="48"/>
                  </a:lnTo>
                  <a:lnTo>
                    <a:pt x="251" y="43"/>
                  </a:lnTo>
                  <a:lnTo>
                    <a:pt x="252" y="38"/>
                  </a:lnTo>
                  <a:lnTo>
                    <a:pt x="252" y="34"/>
                  </a:lnTo>
                  <a:lnTo>
                    <a:pt x="252" y="33"/>
                  </a:lnTo>
                  <a:lnTo>
                    <a:pt x="251" y="30"/>
                  </a:lnTo>
                  <a:lnTo>
                    <a:pt x="249" y="27"/>
                  </a:lnTo>
                  <a:lnTo>
                    <a:pt x="249" y="26"/>
                  </a:lnTo>
                  <a:lnTo>
                    <a:pt x="248" y="26"/>
                  </a:lnTo>
                  <a:lnTo>
                    <a:pt x="245" y="19"/>
                  </a:lnTo>
                  <a:lnTo>
                    <a:pt x="243" y="14"/>
                  </a:lnTo>
                  <a:lnTo>
                    <a:pt x="243" y="12"/>
                  </a:lnTo>
                  <a:lnTo>
                    <a:pt x="245" y="9"/>
                  </a:lnTo>
                  <a:lnTo>
                    <a:pt x="254" y="7"/>
                  </a:lnTo>
                  <a:lnTo>
                    <a:pt x="247" y="3"/>
                  </a:lnTo>
                  <a:lnTo>
                    <a:pt x="236" y="0"/>
                  </a:lnTo>
                  <a:lnTo>
                    <a:pt x="225" y="1"/>
                  </a:lnTo>
                  <a:lnTo>
                    <a:pt x="216" y="0"/>
                  </a:lnTo>
                  <a:lnTo>
                    <a:pt x="195" y="10"/>
                  </a:lnTo>
                  <a:lnTo>
                    <a:pt x="192" y="12"/>
                  </a:lnTo>
                  <a:lnTo>
                    <a:pt x="169" y="15"/>
                  </a:lnTo>
                  <a:lnTo>
                    <a:pt x="165" y="19"/>
                  </a:lnTo>
                  <a:lnTo>
                    <a:pt x="146" y="25"/>
                  </a:lnTo>
                  <a:lnTo>
                    <a:pt x="151" y="32"/>
                  </a:lnTo>
                  <a:lnTo>
                    <a:pt x="152" y="37"/>
                  </a:lnTo>
                  <a:lnTo>
                    <a:pt x="150" y="43"/>
                  </a:lnTo>
                  <a:lnTo>
                    <a:pt x="138" y="50"/>
                  </a:lnTo>
                  <a:lnTo>
                    <a:pt x="123" y="55"/>
                  </a:lnTo>
                  <a:lnTo>
                    <a:pt x="119" y="58"/>
                  </a:lnTo>
                  <a:lnTo>
                    <a:pt x="101" y="76"/>
                  </a:lnTo>
                  <a:lnTo>
                    <a:pt x="93" y="84"/>
                  </a:lnTo>
                  <a:lnTo>
                    <a:pt x="83" y="91"/>
                  </a:lnTo>
                  <a:lnTo>
                    <a:pt x="77" y="93"/>
                  </a:lnTo>
                  <a:lnTo>
                    <a:pt x="73" y="99"/>
                  </a:lnTo>
                  <a:lnTo>
                    <a:pt x="68" y="104"/>
                  </a:lnTo>
                  <a:lnTo>
                    <a:pt x="57" y="110"/>
                  </a:lnTo>
                  <a:lnTo>
                    <a:pt x="18" y="144"/>
                  </a:lnTo>
                  <a:lnTo>
                    <a:pt x="12" y="148"/>
                  </a:lnTo>
                  <a:lnTo>
                    <a:pt x="6" y="148"/>
                  </a:lnTo>
                  <a:lnTo>
                    <a:pt x="6" y="154"/>
                  </a:lnTo>
                  <a:lnTo>
                    <a:pt x="8" y="162"/>
                  </a:lnTo>
                  <a:lnTo>
                    <a:pt x="8" y="166"/>
                  </a:lnTo>
                  <a:lnTo>
                    <a:pt x="6" y="172"/>
                  </a:lnTo>
                  <a:lnTo>
                    <a:pt x="2" y="177"/>
                  </a:lnTo>
                  <a:lnTo>
                    <a:pt x="1" y="181"/>
                  </a:lnTo>
                  <a:lnTo>
                    <a:pt x="2" y="182"/>
                  </a:lnTo>
                  <a:lnTo>
                    <a:pt x="0" y="187"/>
                  </a:lnTo>
                  <a:lnTo>
                    <a:pt x="0" y="192"/>
                  </a:lnTo>
                  <a:lnTo>
                    <a:pt x="2" y="193"/>
                  </a:lnTo>
                  <a:lnTo>
                    <a:pt x="1" y="196"/>
                  </a:lnTo>
                  <a:lnTo>
                    <a:pt x="1" y="199"/>
                  </a:lnTo>
                  <a:lnTo>
                    <a:pt x="5" y="200"/>
                  </a:lnTo>
                  <a:lnTo>
                    <a:pt x="11" y="201"/>
                  </a:lnTo>
                  <a:lnTo>
                    <a:pt x="17" y="202"/>
                  </a:lnTo>
                  <a:lnTo>
                    <a:pt x="15" y="207"/>
                  </a:lnTo>
                  <a:lnTo>
                    <a:pt x="14" y="212"/>
                  </a:lnTo>
                  <a:lnTo>
                    <a:pt x="14" y="218"/>
                  </a:lnTo>
                  <a:lnTo>
                    <a:pt x="21" y="223"/>
                  </a:lnTo>
                  <a:lnTo>
                    <a:pt x="25" y="225"/>
                  </a:lnTo>
                  <a:lnTo>
                    <a:pt x="26" y="224"/>
                  </a:lnTo>
                  <a:lnTo>
                    <a:pt x="30" y="220"/>
                  </a:lnTo>
                  <a:lnTo>
                    <a:pt x="33" y="220"/>
                  </a:lnTo>
                  <a:lnTo>
                    <a:pt x="36" y="222"/>
                  </a:lnTo>
                  <a:lnTo>
                    <a:pt x="38" y="223"/>
                  </a:lnTo>
                  <a:lnTo>
                    <a:pt x="39" y="220"/>
                  </a:lnTo>
                  <a:lnTo>
                    <a:pt x="43" y="216"/>
                  </a:lnTo>
                  <a:lnTo>
                    <a:pt x="45" y="213"/>
                  </a:lnTo>
                  <a:lnTo>
                    <a:pt x="47" y="207"/>
                  </a:lnTo>
                  <a:lnTo>
                    <a:pt x="45" y="202"/>
                  </a:lnTo>
                  <a:lnTo>
                    <a:pt x="48" y="198"/>
                  </a:lnTo>
                  <a:lnTo>
                    <a:pt x="50" y="194"/>
                  </a:lnTo>
                  <a:lnTo>
                    <a:pt x="55" y="190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0" name="Freeform 53"/>
            <p:cNvSpPr>
              <a:spLocks noChangeAspect="1"/>
            </p:cNvSpPr>
            <p:nvPr/>
          </p:nvSpPr>
          <p:spPr bwMode="auto">
            <a:xfrm>
              <a:off x="2467" y="2842"/>
              <a:ext cx="36" cy="32"/>
            </a:xfrm>
            <a:custGeom>
              <a:avLst/>
              <a:gdLst>
                <a:gd name="T0" fmla="*/ 36 w 36"/>
                <a:gd name="T1" fmla="*/ 10 h 33"/>
                <a:gd name="T2" fmla="*/ 36 w 36"/>
                <a:gd name="T3" fmla="*/ 13 h 33"/>
                <a:gd name="T4" fmla="*/ 35 w 36"/>
                <a:gd name="T5" fmla="*/ 16 h 33"/>
                <a:gd name="T6" fmla="*/ 34 w 36"/>
                <a:gd name="T7" fmla="*/ 21 h 33"/>
                <a:gd name="T8" fmla="*/ 31 w 36"/>
                <a:gd name="T9" fmla="*/ 25 h 33"/>
                <a:gd name="T10" fmla="*/ 28 w 36"/>
                <a:gd name="T11" fmla="*/ 31 h 33"/>
                <a:gd name="T12" fmla="*/ 24 w 36"/>
                <a:gd name="T13" fmla="*/ 32 h 33"/>
                <a:gd name="T14" fmla="*/ 23 w 36"/>
                <a:gd name="T15" fmla="*/ 32 h 33"/>
                <a:gd name="T16" fmla="*/ 17 w 36"/>
                <a:gd name="T17" fmla="*/ 32 h 33"/>
                <a:gd name="T18" fmla="*/ 8 w 36"/>
                <a:gd name="T19" fmla="*/ 32 h 33"/>
                <a:gd name="T20" fmla="*/ 6 w 36"/>
                <a:gd name="T21" fmla="*/ 30 h 33"/>
                <a:gd name="T22" fmla="*/ 4 w 36"/>
                <a:gd name="T23" fmla="*/ 27 h 33"/>
                <a:gd name="T24" fmla="*/ 1 w 36"/>
                <a:gd name="T25" fmla="*/ 24 h 33"/>
                <a:gd name="T26" fmla="*/ 0 w 36"/>
                <a:gd name="T27" fmla="*/ 18 h 33"/>
                <a:gd name="T28" fmla="*/ 0 w 36"/>
                <a:gd name="T29" fmla="*/ 15 h 33"/>
                <a:gd name="T30" fmla="*/ 0 w 36"/>
                <a:gd name="T31" fmla="*/ 13 h 33"/>
                <a:gd name="T32" fmla="*/ 2 w 36"/>
                <a:gd name="T33" fmla="*/ 9 h 33"/>
                <a:gd name="T34" fmla="*/ 5 w 36"/>
                <a:gd name="T35" fmla="*/ 6 h 33"/>
                <a:gd name="T36" fmla="*/ 7 w 36"/>
                <a:gd name="T37" fmla="*/ 3 h 33"/>
                <a:gd name="T38" fmla="*/ 10 w 36"/>
                <a:gd name="T39" fmla="*/ 2 h 33"/>
                <a:gd name="T40" fmla="*/ 14 w 36"/>
                <a:gd name="T41" fmla="*/ 1 h 33"/>
                <a:gd name="T42" fmla="*/ 23 w 36"/>
                <a:gd name="T43" fmla="*/ 0 h 33"/>
                <a:gd name="T44" fmla="*/ 28 w 36"/>
                <a:gd name="T45" fmla="*/ 1 h 33"/>
                <a:gd name="T46" fmla="*/ 32 w 36"/>
                <a:gd name="T47" fmla="*/ 2 h 33"/>
                <a:gd name="T48" fmla="*/ 36 w 36"/>
                <a:gd name="T49" fmla="*/ 10 h 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" h="33">
                  <a:moveTo>
                    <a:pt x="36" y="10"/>
                  </a:moveTo>
                  <a:lnTo>
                    <a:pt x="36" y="13"/>
                  </a:lnTo>
                  <a:lnTo>
                    <a:pt x="35" y="16"/>
                  </a:lnTo>
                  <a:lnTo>
                    <a:pt x="34" y="22"/>
                  </a:lnTo>
                  <a:lnTo>
                    <a:pt x="31" y="26"/>
                  </a:lnTo>
                  <a:lnTo>
                    <a:pt x="28" y="32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17" y="33"/>
                  </a:lnTo>
                  <a:lnTo>
                    <a:pt x="8" y="33"/>
                  </a:lnTo>
                  <a:lnTo>
                    <a:pt x="6" y="31"/>
                  </a:lnTo>
                  <a:lnTo>
                    <a:pt x="4" y="28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9"/>
                  </a:lnTo>
                  <a:lnTo>
                    <a:pt x="5" y="6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4" y="1"/>
                  </a:lnTo>
                  <a:lnTo>
                    <a:pt x="23" y="0"/>
                  </a:lnTo>
                  <a:lnTo>
                    <a:pt x="28" y="1"/>
                  </a:lnTo>
                  <a:lnTo>
                    <a:pt x="32" y="2"/>
                  </a:lnTo>
                  <a:lnTo>
                    <a:pt x="36" y="10"/>
                  </a:lnTo>
                  <a:close/>
                </a:path>
              </a:pathLst>
            </a:custGeom>
            <a:solidFill>
              <a:srgbClr val="FFFF99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1" name="Freeform 54"/>
            <p:cNvSpPr>
              <a:spLocks noChangeAspect="1"/>
            </p:cNvSpPr>
            <p:nvPr/>
          </p:nvSpPr>
          <p:spPr bwMode="auto">
            <a:xfrm>
              <a:off x="2471" y="3020"/>
              <a:ext cx="171" cy="158"/>
            </a:xfrm>
            <a:custGeom>
              <a:avLst/>
              <a:gdLst>
                <a:gd name="T0" fmla="*/ 11 w 169"/>
                <a:gd name="T1" fmla="*/ 147 h 171"/>
                <a:gd name="T2" fmla="*/ 12 w 169"/>
                <a:gd name="T3" fmla="*/ 139 h 171"/>
                <a:gd name="T4" fmla="*/ 9 w 169"/>
                <a:gd name="T5" fmla="*/ 130 h 171"/>
                <a:gd name="T6" fmla="*/ 8 w 169"/>
                <a:gd name="T7" fmla="*/ 120 h 171"/>
                <a:gd name="T8" fmla="*/ 8 w 169"/>
                <a:gd name="T9" fmla="*/ 105 h 171"/>
                <a:gd name="T10" fmla="*/ 7 w 169"/>
                <a:gd name="T11" fmla="*/ 98 h 171"/>
                <a:gd name="T12" fmla="*/ 8 w 169"/>
                <a:gd name="T13" fmla="*/ 86 h 171"/>
                <a:gd name="T14" fmla="*/ 5 w 169"/>
                <a:gd name="T15" fmla="*/ 78 h 171"/>
                <a:gd name="T16" fmla="*/ 0 w 169"/>
                <a:gd name="T17" fmla="*/ 67 h 171"/>
                <a:gd name="T18" fmla="*/ 5 w 169"/>
                <a:gd name="T19" fmla="*/ 55 h 171"/>
                <a:gd name="T20" fmla="*/ 2 w 169"/>
                <a:gd name="T21" fmla="*/ 45 h 171"/>
                <a:gd name="T22" fmla="*/ 9 w 169"/>
                <a:gd name="T23" fmla="*/ 40 h 171"/>
                <a:gd name="T24" fmla="*/ 18 w 169"/>
                <a:gd name="T25" fmla="*/ 38 h 171"/>
                <a:gd name="T26" fmla="*/ 25 w 169"/>
                <a:gd name="T27" fmla="*/ 36 h 171"/>
                <a:gd name="T28" fmla="*/ 27 w 169"/>
                <a:gd name="T29" fmla="*/ 31 h 171"/>
                <a:gd name="T30" fmla="*/ 27 w 169"/>
                <a:gd name="T31" fmla="*/ 27 h 171"/>
                <a:gd name="T32" fmla="*/ 31 w 169"/>
                <a:gd name="T33" fmla="*/ 26 h 171"/>
                <a:gd name="T34" fmla="*/ 39 w 169"/>
                <a:gd name="T35" fmla="*/ 22 h 171"/>
                <a:gd name="T36" fmla="*/ 45 w 169"/>
                <a:gd name="T37" fmla="*/ 16 h 171"/>
                <a:gd name="T38" fmla="*/ 50 w 169"/>
                <a:gd name="T39" fmla="*/ 14 h 171"/>
                <a:gd name="T40" fmla="*/ 58 w 169"/>
                <a:gd name="T41" fmla="*/ 0 h 171"/>
                <a:gd name="T42" fmla="*/ 66 w 169"/>
                <a:gd name="T43" fmla="*/ 3 h 171"/>
                <a:gd name="T44" fmla="*/ 73 w 169"/>
                <a:gd name="T45" fmla="*/ 3 h 171"/>
                <a:gd name="T46" fmla="*/ 80 w 169"/>
                <a:gd name="T47" fmla="*/ 6 h 171"/>
                <a:gd name="T48" fmla="*/ 85 w 169"/>
                <a:gd name="T49" fmla="*/ 15 h 171"/>
                <a:gd name="T50" fmla="*/ 90 w 169"/>
                <a:gd name="T51" fmla="*/ 16 h 171"/>
                <a:gd name="T52" fmla="*/ 98 w 169"/>
                <a:gd name="T53" fmla="*/ 10 h 171"/>
                <a:gd name="T54" fmla="*/ 112 w 169"/>
                <a:gd name="T55" fmla="*/ 6 h 171"/>
                <a:gd name="T56" fmla="*/ 121 w 169"/>
                <a:gd name="T57" fmla="*/ 14 h 171"/>
                <a:gd name="T58" fmla="*/ 129 w 169"/>
                <a:gd name="T59" fmla="*/ 18 h 171"/>
                <a:gd name="T60" fmla="*/ 134 w 169"/>
                <a:gd name="T61" fmla="*/ 25 h 171"/>
                <a:gd name="T62" fmla="*/ 131 w 169"/>
                <a:gd name="T63" fmla="*/ 36 h 171"/>
                <a:gd name="T64" fmla="*/ 136 w 169"/>
                <a:gd name="T65" fmla="*/ 36 h 171"/>
                <a:gd name="T66" fmla="*/ 145 w 169"/>
                <a:gd name="T67" fmla="*/ 36 h 171"/>
                <a:gd name="T68" fmla="*/ 157 w 169"/>
                <a:gd name="T69" fmla="*/ 31 h 171"/>
                <a:gd name="T70" fmla="*/ 164 w 169"/>
                <a:gd name="T71" fmla="*/ 30 h 171"/>
                <a:gd name="T72" fmla="*/ 169 w 169"/>
                <a:gd name="T73" fmla="*/ 34 h 171"/>
                <a:gd name="T74" fmla="*/ 171 w 169"/>
                <a:gd name="T75" fmla="*/ 42 h 171"/>
                <a:gd name="T76" fmla="*/ 166 w 169"/>
                <a:gd name="T77" fmla="*/ 48 h 171"/>
                <a:gd name="T78" fmla="*/ 161 w 169"/>
                <a:gd name="T79" fmla="*/ 53 h 171"/>
                <a:gd name="T80" fmla="*/ 155 w 169"/>
                <a:gd name="T81" fmla="*/ 59 h 171"/>
                <a:gd name="T82" fmla="*/ 149 w 169"/>
                <a:gd name="T83" fmla="*/ 65 h 171"/>
                <a:gd name="T84" fmla="*/ 148 w 169"/>
                <a:gd name="T85" fmla="*/ 69 h 171"/>
                <a:gd name="T86" fmla="*/ 146 w 169"/>
                <a:gd name="T87" fmla="*/ 73 h 171"/>
                <a:gd name="T88" fmla="*/ 147 w 169"/>
                <a:gd name="T89" fmla="*/ 81 h 171"/>
                <a:gd name="T90" fmla="*/ 145 w 169"/>
                <a:gd name="T91" fmla="*/ 89 h 171"/>
                <a:gd name="T92" fmla="*/ 146 w 169"/>
                <a:gd name="T93" fmla="*/ 97 h 171"/>
                <a:gd name="T94" fmla="*/ 148 w 169"/>
                <a:gd name="T95" fmla="*/ 103 h 171"/>
                <a:gd name="T96" fmla="*/ 152 w 169"/>
                <a:gd name="T97" fmla="*/ 109 h 171"/>
                <a:gd name="T98" fmla="*/ 143 w 169"/>
                <a:gd name="T99" fmla="*/ 116 h 171"/>
                <a:gd name="T100" fmla="*/ 126 w 169"/>
                <a:gd name="T101" fmla="*/ 132 h 171"/>
                <a:gd name="T102" fmla="*/ 100 w 169"/>
                <a:gd name="T103" fmla="*/ 137 h 171"/>
                <a:gd name="T104" fmla="*/ 96 w 169"/>
                <a:gd name="T105" fmla="*/ 144 h 171"/>
                <a:gd name="T106" fmla="*/ 93 w 169"/>
                <a:gd name="T107" fmla="*/ 152 h 171"/>
                <a:gd name="T108" fmla="*/ 86 w 169"/>
                <a:gd name="T109" fmla="*/ 155 h 171"/>
                <a:gd name="T110" fmla="*/ 70 w 169"/>
                <a:gd name="T111" fmla="*/ 154 h 171"/>
                <a:gd name="T112" fmla="*/ 66 w 169"/>
                <a:gd name="T113" fmla="*/ 158 h 171"/>
                <a:gd name="T114" fmla="*/ 45 w 169"/>
                <a:gd name="T115" fmla="*/ 148 h 171"/>
                <a:gd name="T116" fmla="*/ 32 w 169"/>
                <a:gd name="T117" fmla="*/ 151 h 17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69" h="171">
                  <a:moveTo>
                    <a:pt x="13" y="165"/>
                  </a:moveTo>
                  <a:lnTo>
                    <a:pt x="11" y="159"/>
                  </a:lnTo>
                  <a:lnTo>
                    <a:pt x="12" y="154"/>
                  </a:lnTo>
                  <a:lnTo>
                    <a:pt x="12" y="150"/>
                  </a:lnTo>
                  <a:lnTo>
                    <a:pt x="11" y="144"/>
                  </a:lnTo>
                  <a:lnTo>
                    <a:pt x="9" y="141"/>
                  </a:lnTo>
                  <a:lnTo>
                    <a:pt x="8" y="136"/>
                  </a:lnTo>
                  <a:lnTo>
                    <a:pt x="8" y="130"/>
                  </a:lnTo>
                  <a:lnTo>
                    <a:pt x="8" y="126"/>
                  </a:lnTo>
                  <a:lnTo>
                    <a:pt x="8" y="114"/>
                  </a:lnTo>
                  <a:lnTo>
                    <a:pt x="7" y="109"/>
                  </a:lnTo>
                  <a:lnTo>
                    <a:pt x="7" y="106"/>
                  </a:lnTo>
                  <a:lnTo>
                    <a:pt x="9" y="100"/>
                  </a:lnTo>
                  <a:lnTo>
                    <a:pt x="8" y="93"/>
                  </a:lnTo>
                  <a:lnTo>
                    <a:pt x="7" y="89"/>
                  </a:lnTo>
                  <a:lnTo>
                    <a:pt x="5" y="84"/>
                  </a:lnTo>
                  <a:lnTo>
                    <a:pt x="1" y="77"/>
                  </a:lnTo>
                  <a:lnTo>
                    <a:pt x="0" y="72"/>
                  </a:lnTo>
                  <a:lnTo>
                    <a:pt x="1" y="67"/>
                  </a:lnTo>
                  <a:lnTo>
                    <a:pt x="5" y="60"/>
                  </a:lnTo>
                  <a:lnTo>
                    <a:pt x="5" y="57"/>
                  </a:lnTo>
                  <a:lnTo>
                    <a:pt x="2" y="49"/>
                  </a:lnTo>
                  <a:lnTo>
                    <a:pt x="6" y="46"/>
                  </a:lnTo>
                  <a:lnTo>
                    <a:pt x="9" y="43"/>
                  </a:lnTo>
                  <a:lnTo>
                    <a:pt x="14" y="41"/>
                  </a:lnTo>
                  <a:lnTo>
                    <a:pt x="18" y="41"/>
                  </a:lnTo>
                  <a:lnTo>
                    <a:pt x="21" y="40"/>
                  </a:lnTo>
                  <a:lnTo>
                    <a:pt x="25" y="39"/>
                  </a:lnTo>
                  <a:lnTo>
                    <a:pt x="26" y="37"/>
                  </a:lnTo>
                  <a:lnTo>
                    <a:pt x="27" y="34"/>
                  </a:lnTo>
                  <a:lnTo>
                    <a:pt x="26" y="30"/>
                  </a:lnTo>
                  <a:lnTo>
                    <a:pt x="27" y="29"/>
                  </a:lnTo>
                  <a:lnTo>
                    <a:pt x="29" y="28"/>
                  </a:lnTo>
                  <a:lnTo>
                    <a:pt x="31" y="28"/>
                  </a:lnTo>
                  <a:lnTo>
                    <a:pt x="37" y="27"/>
                  </a:lnTo>
                  <a:lnTo>
                    <a:pt x="39" y="24"/>
                  </a:lnTo>
                  <a:lnTo>
                    <a:pt x="43" y="21"/>
                  </a:lnTo>
                  <a:lnTo>
                    <a:pt x="44" y="17"/>
                  </a:lnTo>
                  <a:lnTo>
                    <a:pt x="47" y="17"/>
                  </a:lnTo>
                  <a:lnTo>
                    <a:pt x="49" y="15"/>
                  </a:lnTo>
                  <a:lnTo>
                    <a:pt x="56" y="3"/>
                  </a:lnTo>
                  <a:lnTo>
                    <a:pt x="57" y="0"/>
                  </a:lnTo>
                  <a:lnTo>
                    <a:pt x="62" y="1"/>
                  </a:lnTo>
                  <a:lnTo>
                    <a:pt x="65" y="3"/>
                  </a:lnTo>
                  <a:lnTo>
                    <a:pt x="68" y="3"/>
                  </a:lnTo>
                  <a:lnTo>
                    <a:pt x="72" y="3"/>
                  </a:lnTo>
                  <a:lnTo>
                    <a:pt x="75" y="5"/>
                  </a:lnTo>
                  <a:lnTo>
                    <a:pt x="79" y="7"/>
                  </a:lnTo>
                  <a:lnTo>
                    <a:pt x="83" y="12"/>
                  </a:lnTo>
                  <a:lnTo>
                    <a:pt x="84" y="16"/>
                  </a:lnTo>
                  <a:lnTo>
                    <a:pt x="86" y="17"/>
                  </a:lnTo>
                  <a:lnTo>
                    <a:pt x="89" y="17"/>
                  </a:lnTo>
                  <a:lnTo>
                    <a:pt x="95" y="13"/>
                  </a:lnTo>
                  <a:lnTo>
                    <a:pt x="97" y="11"/>
                  </a:lnTo>
                  <a:lnTo>
                    <a:pt x="109" y="6"/>
                  </a:lnTo>
                  <a:lnTo>
                    <a:pt x="111" y="6"/>
                  </a:lnTo>
                  <a:lnTo>
                    <a:pt x="111" y="10"/>
                  </a:lnTo>
                  <a:lnTo>
                    <a:pt x="120" y="15"/>
                  </a:lnTo>
                  <a:lnTo>
                    <a:pt x="123" y="17"/>
                  </a:lnTo>
                  <a:lnTo>
                    <a:pt x="127" y="19"/>
                  </a:lnTo>
                  <a:lnTo>
                    <a:pt x="131" y="24"/>
                  </a:lnTo>
                  <a:lnTo>
                    <a:pt x="132" y="27"/>
                  </a:lnTo>
                  <a:lnTo>
                    <a:pt x="128" y="35"/>
                  </a:lnTo>
                  <a:lnTo>
                    <a:pt x="129" y="39"/>
                  </a:lnTo>
                  <a:lnTo>
                    <a:pt x="131" y="40"/>
                  </a:lnTo>
                  <a:lnTo>
                    <a:pt x="134" y="39"/>
                  </a:lnTo>
                  <a:lnTo>
                    <a:pt x="138" y="40"/>
                  </a:lnTo>
                  <a:lnTo>
                    <a:pt x="143" y="39"/>
                  </a:lnTo>
                  <a:lnTo>
                    <a:pt x="145" y="40"/>
                  </a:lnTo>
                  <a:lnTo>
                    <a:pt x="155" y="34"/>
                  </a:lnTo>
                  <a:lnTo>
                    <a:pt x="158" y="33"/>
                  </a:lnTo>
                  <a:lnTo>
                    <a:pt x="162" y="33"/>
                  </a:lnTo>
                  <a:lnTo>
                    <a:pt x="167" y="33"/>
                  </a:lnTo>
                  <a:lnTo>
                    <a:pt x="167" y="37"/>
                  </a:lnTo>
                  <a:lnTo>
                    <a:pt x="168" y="41"/>
                  </a:lnTo>
                  <a:lnTo>
                    <a:pt x="169" y="45"/>
                  </a:lnTo>
                  <a:lnTo>
                    <a:pt x="168" y="48"/>
                  </a:lnTo>
                  <a:lnTo>
                    <a:pt x="164" y="52"/>
                  </a:lnTo>
                  <a:lnTo>
                    <a:pt x="161" y="54"/>
                  </a:lnTo>
                  <a:lnTo>
                    <a:pt x="159" y="57"/>
                  </a:lnTo>
                  <a:lnTo>
                    <a:pt x="157" y="59"/>
                  </a:lnTo>
                  <a:lnTo>
                    <a:pt x="153" y="64"/>
                  </a:lnTo>
                  <a:lnTo>
                    <a:pt x="149" y="67"/>
                  </a:lnTo>
                  <a:lnTo>
                    <a:pt x="147" y="70"/>
                  </a:lnTo>
                  <a:lnTo>
                    <a:pt x="146" y="72"/>
                  </a:lnTo>
                  <a:lnTo>
                    <a:pt x="146" y="75"/>
                  </a:lnTo>
                  <a:lnTo>
                    <a:pt x="145" y="77"/>
                  </a:lnTo>
                  <a:lnTo>
                    <a:pt x="144" y="79"/>
                  </a:lnTo>
                  <a:lnTo>
                    <a:pt x="144" y="83"/>
                  </a:lnTo>
                  <a:lnTo>
                    <a:pt x="145" y="88"/>
                  </a:lnTo>
                  <a:lnTo>
                    <a:pt x="145" y="90"/>
                  </a:lnTo>
                  <a:lnTo>
                    <a:pt x="143" y="96"/>
                  </a:lnTo>
                  <a:lnTo>
                    <a:pt x="143" y="99"/>
                  </a:lnTo>
                  <a:lnTo>
                    <a:pt x="144" y="105"/>
                  </a:lnTo>
                  <a:lnTo>
                    <a:pt x="145" y="109"/>
                  </a:lnTo>
                  <a:lnTo>
                    <a:pt x="146" y="112"/>
                  </a:lnTo>
                  <a:lnTo>
                    <a:pt x="149" y="115"/>
                  </a:lnTo>
                  <a:lnTo>
                    <a:pt x="150" y="118"/>
                  </a:lnTo>
                  <a:lnTo>
                    <a:pt x="150" y="124"/>
                  </a:lnTo>
                  <a:lnTo>
                    <a:pt x="141" y="126"/>
                  </a:lnTo>
                  <a:lnTo>
                    <a:pt x="137" y="130"/>
                  </a:lnTo>
                  <a:lnTo>
                    <a:pt x="125" y="143"/>
                  </a:lnTo>
                  <a:lnTo>
                    <a:pt x="120" y="144"/>
                  </a:lnTo>
                  <a:lnTo>
                    <a:pt x="99" y="148"/>
                  </a:lnTo>
                  <a:lnTo>
                    <a:pt x="97" y="150"/>
                  </a:lnTo>
                  <a:lnTo>
                    <a:pt x="95" y="156"/>
                  </a:lnTo>
                  <a:lnTo>
                    <a:pt x="93" y="161"/>
                  </a:lnTo>
                  <a:lnTo>
                    <a:pt x="92" y="165"/>
                  </a:lnTo>
                  <a:lnTo>
                    <a:pt x="90" y="167"/>
                  </a:lnTo>
                  <a:lnTo>
                    <a:pt x="85" y="168"/>
                  </a:lnTo>
                  <a:lnTo>
                    <a:pt x="72" y="166"/>
                  </a:lnTo>
                  <a:lnTo>
                    <a:pt x="69" y="167"/>
                  </a:lnTo>
                  <a:lnTo>
                    <a:pt x="67" y="171"/>
                  </a:lnTo>
                  <a:lnTo>
                    <a:pt x="65" y="171"/>
                  </a:lnTo>
                  <a:lnTo>
                    <a:pt x="49" y="160"/>
                  </a:lnTo>
                  <a:lnTo>
                    <a:pt x="44" y="160"/>
                  </a:lnTo>
                  <a:lnTo>
                    <a:pt x="37" y="163"/>
                  </a:lnTo>
                  <a:lnTo>
                    <a:pt x="32" y="163"/>
                  </a:lnTo>
                  <a:lnTo>
                    <a:pt x="13" y="165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2" name="Freeform 55"/>
            <p:cNvSpPr>
              <a:spLocks noChangeAspect="1"/>
            </p:cNvSpPr>
            <p:nvPr/>
          </p:nvSpPr>
          <p:spPr bwMode="auto">
            <a:xfrm>
              <a:off x="2280" y="3049"/>
              <a:ext cx="206" cy="163"/>
            </a:xfrm>
            <a:custGeom>
              <a:avLst/>
              <a:gdLst>
                <a:gd name="T0" fmla="*/ 23 w 204"/>
                <a:gd name="T1" fmla="*/ 147 h 173"/>
                <a:gd name="T2" fmla="*/ 38 w 204"/>
                <a:gd name="T3" fmla="*/ 137 h 173"/>
                <a:gd name="T4" fmla="*/ 49 w 204"/>
                <a:gd name="T5" fmla="*/ 138 h 173"/>
                <a:gd name="T6" fmla="*/ 54 w 204"/>
                <a:gd name="T7" fmla="*/ 147 h 173"/>
                <a:gd name="T8" fmla="*/ 56 w 204"/>
                <a:gd name="T9" fmla="*/ 154 h 173"/>
                <a:gd name="T10" fmla="*/ 62 w 204"/>
                <a:gd name="T11" fmla="*/ 163 h 173"/>
                <a:gd name="T12" fmla="*/ 68 w 204"/>
                <a:gd name="T13" fmla="*/ 155 h 173"/>
                <a:gd name="T14" fmla="*/ 86 w 204"/>
                <a:gd name="T15" fmla="*/ 155 h 173"/>
                <a:gd name="T16" fmla="*/ 93 w 204"/>
                <a:gd name="T17" fmla="*/ 154 h 173"/>
                <a:gd name="T18" fmla="*/ 103 w 204"/>
                <a:gd name="T19" fmla="*/ 143 h 173"/>
                <a:gd name="T20" fmla="*/ 110 w 204"/>
                <a:gd name="T21" fmla="*/ 143 h 173"/>
                <a:gd name="T22" fmla="*/ 117 w 204"/>
                <a:gd name="T23" fmla="*/ 140 h 173"/>
                <a:gd name="T24" fmla="*/ 145 w 204"/>
                <a:gd name="T25" fmla="*/ 137 h 173"/>
                <a:gd name="T26" fmla="*/ 178 w 204"/>
                <a:gd name="T27" fmla="*/ 129 h 173"/>
                <a:gd name="T28" fmla="*/ 186 w 204"/>
                <a:gd name="T29" fmla="*/ 133 h 173"/>
                <a:gd name="T30" fmla="*/ 193 w 204"/>
                <a:gd name="T31" fmla="*/ 132 h 173"/>
                <a:gd name="T32" fmla="*/ 206 w 204"/>
                <a:gd name="T33" fmla="*/ 123 h 173"/>
                <a:gd name="T34" fmla="*/ 205 w 204"/>
                <a:gd name="T35" fmla="*/ 113 h 173"/>
                <a:gd name="T36" fmla="*/ 204 w 204"/>
                <a:gd name="T37" fmla="*/ 104 h 173"/>
                <a:gd name="T38" fmla="*/ 201 w 204"/>
                <a:gd name="T39" fmla="*/ 96 h 173"/>
                <a:gd name="T40" fmla="*/ 201 w 204"/>
                <a:gd name="T41" fmla="*/ 87 h 173"/>
                <a:gd name="T42" fmla="*/ 200 w 204"/>
                <a:gd name="T43" fmla="*/ 71 h 173"/>
                <a:gd name="T44" fmla="*/ 202 w 204"/>
                <a:gd name="T45" fmla="*/ 62 h 173"/>
                <a:gd name="T46" fmla="*/ 200 w 204"/>
                <a:gd name="T47" fmla="*/ 52 h 173"/>
                <a:gd name="T48" fmla="*/ 194 w 204"/>
                <a:gd name="T49" fmla="*/ 41 h 173"/>
                <a:gd name="T50" fmla="*/ 194 w 204"/>
                <a:gd name="T51" fmla="*/ 31 h 173"/>
                <a:gd name="T52" fmla="*/ 198 w 204"/>
                <a:gd name="T53" fmla="*/ 22 h 173"/>
                <a:gd name="T54" fmla="*/ 192 w 204"/>
                <a:gd name="T55" fmla="*/ 11 h 173"/>
                <a:gd name="T56" fmla="*/ 182 w 204"/>
                <a:gd name="T57" fmla="*/ 7 h 173"/>
                <a:gd name="T58" fmla="*/ 166 w 204"/>
                <a:gd name="T59" fmla="*/ 8 h 173"/>
                <a:gd name="T60" fmla="*/ 158 w 204"/>
                <a:gd name="T61" fmla="*/ 8 h 173"/>
                <a:gd name="T62" fmla="*/ 147 w 204"/>
                <a:gd name="T63" fmla="*/ 2 h 173"/>
                <a:gd name="T64" fmla="*/ 143 w 204"/>
                <a:gd name="T65" fmla="*/ 5 h 173"/>
                <a:gd name="T66" fmla="*/ 133 w 204"/>
                <a:gd name="T67" fmla="*/ 0 h 173"/>
                <a:gd name="T68" fmla="*/ 127 w 204"/>
                <a:gd name="T69" fmla="*/ 6 h 173"/>
                <a:gd name="T70" fmla="*/ 117 w 204"/>
                <a:gd name="T71" fmla="*/ 17 h 173"/>
                <a:gd name="T72" fmla="*/ 98 w 204"/>
                <a:gd name="T73" fmla="*/ 29 h 173"/>
                <a:gd name="T74" fmla="*/ 95 w 204"/>
                <a:gd name="T75" fmla="*/ 34 h 173"/>
                <a:gd name="T76" fmla="*/ 99 w 204"/>
                <a:gd name="T77" fmla="*/ 40 h 173"/>
                <a:gd name="T78" fmla="*/ 93 w 204"/>
                <a:gd name="T79" fmla="*/ 46 h 173"/>
                <a:gd name="T80" fmla="*/ 83 w 204"/>
                <a:gd name="T81" fmla="*/ 48 h 173"/>
                <a:gd name="T82" fmla="*/ 74 w 204"/>
                <a:gd name="T83" fmla="*/ 47 h 173"/>
                <a:gd name="T84" fmla="*/ 60 w 204"/>
                <a:gd name="T85" fmla="*/ 47 h 173"/>
                <a:gd name="T86" fmla="*/ 54 w 204"/>
                <a:gd name="T87" fmla="*/ 45 h 173"/>
                <a:gd name="T88" fmla="*/ 46 w 204"/>
                <a:gd name="T89" fmla="*/ 46 h 173"/>
                <a:gd name="T90" fmla="*/ 41 w 204"/>
                <a:gd name="T91" fmla="*/ 41 h 173"/>
                <a:gd name="T92" fmla="*/ 36 w 204"/>
                <a:gd name="T93" fmla="*/ 46 h 173"/>
                <a:gd name="T94" fmla="*/ 28 w 204"/>
                <a:gd name="T95" fmla="*/ 52 h 173"/>
                <a:gd name="T96" fmla="*/ 23 w 204"/>
                <a:gd name="T97" fmla="*/ 58 h 173"/>
                <a:gd name="T98" fmla="*/ 23 w 204"/>
                <a:gd name="T99" fmla="*/ 63 h 173"/>
                <a:gd name="T100" fmla="*/ 19 w 204"/>
                <a:gd name="T101" fmla="*/ 71 h 173"/>
                <a:gd name="T102" fmla="*/ 16 w 204"/>
                <a:gd name="T103" fmla="*/ 82 h 173"/>
                <a:gd name="T104" fmla="*/ 10 w 204"/>
                <a:gd name="T105" fmla="*/ 87 h 173"/>
                <a:gd name="T106" fmla="*/ 4 w 204"/>
                <a:gd name="T107" fmla="*/ 92 h 173"/>
                <a:gd name="T108" fmla="*/ 1 w 204"/>
                <a:gd name="T109" fmla="*/ 112 h 173"/>
                <a:gd name="T110" fmla="*/ 4 w 204"/>
                <a:gd name="T111" fmla="*/ 122 h 173"/>
                <a:gd name="T112" fmla="*/ 10 w 204"/>
                <a:gd name="T113" fmla="*/ 131 h 173"/>
                <a:gd name="T114" fmla="*/ 8 w 204"/>
                <a:gd name="T115" fmla="*/ 141 h 173"/>
                <a:gd name="T116" fmla="*/ 12 w 204"/>
                <a:gd name="T117" fmla="*/ 147 h 173"/>
                <a:gd name="T118" fmla="*/ 20 w 204"/>
                <a:gd name="T119" fmla="*/ 149 h 17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04" h="173">
                  <a:moveTo>
                    <a:pt x="20" y="159"/>
                  </a:moveTo>
                  <a:lnTo>
                    <a:pt x="23" y="156"/>
                  </a:lnTo>
                  <a:lnTo>
                    <a:pt x="31" y="151"/>
                  </a:lnTo>
                  <a:lnTo>
                    <a:pt x="38" y="145"/>
                  </a:lnTo>
                  <a:lnTo>
                    <a:pt x="43" y="145"/>
                  </a:lnTo>
                  <a:lnTo>
                    <a:pt x="49" y="146"/>
                  </a:lnTo>
                  <a:lnTo>
                    <a:pt x="50" y="150"/>
                  </a:lnTo>
                  <a:lnTo>
                    <a:pt x="53" y="156"/>
                  </a:lnTo>
                  <a:lnTo>
                    <a:pt x="53" y="158"/>
                  </a:lnTo>
                  <a:lnTo>
                    <a:pt x="55" y="163"/>
                  </a:lnTo>
                  <a:lnTo>
                    <a:pt x="58" y="168"/>
                  </a:lnTo>
                  <a:lnTo>
                    <a:pt x="61" y="173"/>
                  </a:lnTo>
                  <a:lnTo>
                    <a:pt x="62" y="173"/>
                  </a:lnTo>
                  <a:lnTo>
                    <a:pt x="67" y="165"/>
                  </a:lnTo>
                  <a:lnTo>
                    <a:pt x="71" y="164"/>
                  </a:lnTo>
                  <a:lnTo>
                    <a:pt x="85" y="164"/>
                  </a:lnTo>
                  <a:lnTo>
                    <a:pt x="89" y="164"/>
                  </a:lnTo>
                  <a:lnTo>
                    <a:pt x="92" y="163"/>
                  </a:lnTo>
                  <a:lnTo>
                    <a:pt x="96" y="159"/>
                  </a:lnTo>
                  <a:lnTo>
                    <a:pt x="102" y="152"/>
                  </a:lnTo>
                  <a:lnTo>
                    <a:pt x="106" y="151"/>
                  </a:lnTo>
                  <a:lnTo>
                    <a:pt x="109" y="152"/>
                  </a:lnTo>
                  <a:lnTo>
                    <a:pt x="113" y="151"/>
                  </a:lnTo>
                  <a:lnTo>
                    <a:pt x="116" y="149"/>
                  </a:lnTo>
                  <a:lnTo>
                    <a:pt x="138" y="146"/>
                  </a:lnTo>
                  <a:lnTo>
                    <a:pt x="144" y="145"/>
                  </a:lnTo>
                  <a:lnTo>
                    <a:pt x="162" y="140"/>
                  </a:lnTo>
                  <a:lnTo>
                    <a:pt x="176" y="137"/>
                  </a:lnTo>
                  <a:lnTo>
                    <a:pt x="180" y="139"/>
                  </a:lnTo>
                  <a:lnTo>
                    <a:pt x="184" y="141"/>
                  </a:lnTo>
                  <a:lnTo>
                    <a:pt x="187" y="143"/>
                  </a:lnTo>
                  <a:lnTo>
                    <a:pt x="191" y="140"/>
                  </a:lnTo>
                  <a:lnTo>
                    <a:pt x="197" y="131"/>
                  </a:lnTo>
                  <a:lnTo>
                    <a:pt x="204" y="131"/>
                  </a:lnTo>
                  <a:lnTo>
                    <a:pt x="202" y="125"/>
                  </a:lnTo>
                  <a:lnTo>
                    <a:pt x="203" y="120"/>
                  </a:lnTo>
                  <a:lnTo>
                    <a:pt x="203" y="116"/>
                  </a:lnTo>
                  <a:lnTo>
                    <a:pt x="202" y="110"/>
                  </a:lnTo>
                  <a:lnTo>
                    <a:pt x="200" y="107"/>
                  </a:lnTo>
                  <a:lnTo>
                    <a:pt x="199" y="102"/>
                  </a:lnTo>
                  <a:lnTo>
                    <a:pt x="199" y="96"/>
                  </a:lnTo>
                  <a:lnTo>
                    <a:pt x="199" y="92"/>
                  </a:lnTo>
                  <a:lnTo>
                    <a:pt x="199" y="80"/>
                  </a:lnTo>
                  <a:lnTo>
                    <a:pt x="198" y="75"/>
                  </a:lnTo>
                  <a:lnTo>
                    <a:pt x="198" y="72"/>
                  </a:lnTo>
                  <a:lnTo>
                    <a:pt x="200" y="66"/>
                  </a:lnTo>
                  <a:lnTo>
                    <a:pt x="199" y="59"/>
                  </a:lnTo>
                  <a:lnTo>
                    <a:pt x="198" y="55"/>
                  </a:lnTo>
                  <a:lnTo>
                    <a:pt x="196" y="50"/>
                  </a:lnTo>
                  <a:lnTo>
                    <a:pt x="192" y="43"/>
                  </a:lnTo>
                  <a:lnTo>
                    <a:pt x="191" y="38"/>
                  </a:lnTo>
                  <a:lnTo>
                    <a:pt x="192" y="33"/>
                  </a:lnTo>
                  <a:lnTo>
                    <a:pt x="196" y="26"/>
                  </a:lnTo>
                  <a:lnTo>
                    <a:pt x="196" y="23"/>
                  </a:lnTo>
                  <a:lnTo>
                    <a:pt x="193" y="15"/>
                  </a:lnTo>
                  <a:lnTo>
                    <a:pt x="190" y="12"/>
                  </a:lnTo>
                  <a:lnTo>
                    <a:pt x="186" y="9"/>
                  </a:lnTo>
                  <a:lnTo>
                    <a:pt x="180" y="7"/>
                  </a:lnTo>
                  <a:lnTo>
                    <a:pt x="174" y="3"/>
                  </a:lnTo>
                  <a:lnTo>
                    <a:pt x="164" y="8"/>
                  </a:lnTo>
                  <a:lnTo>
                    <a:pt x="157" y="7"/>
                  </a:lnTo>
                  <a:lnTo>
                    <a:pt x="156" y="8"/>
                  </a:lnTo>
                  <a:lnTo>
                    <a:pt x="150" y="5"/>
                  </a:lnTo>
                  <a:lnTo>
                    <a:pt x="146" y="2"/>
                  </a:lnTo>
                  <a:lnTo>
                    <a:pt x="144" y="5"/>
                  </a:lnTo>
                  <a:lnTo>
                    <a:pt x="142" y="5"/>
                  </a:lnTo>
                  <a:lnTo>
                    <a:pt x="137" y="1"/>
                  </a:lnTo>
                  <a:lnTo>
                    <a:pt x="132" y="0"/>
                  </a:lnTo>
                  <a:lnTo>
                    <a:pt x="130" y="1"/>
                  </a:lnTo>
                  <a:lnTo>
                    <a:pt x="126" y="6"/>
                  </a:lnTo>
                  <a:lnTo>
                    <a:pt x="124" y="9"/>
                  </a:lnTo>
                  <a:lnTo>
                    <a:pt x="116" y="18"/>
                  </a:lnTo>
                  <a:lnTo>
                    <a:pt x="113" y="21"/>
                  </a:lnTo>
                  <a:lnTo>
                    <a:pt x="97" y="31"/>
                  </a:lnTo>
                  <a:lnTo>
                    <a:pt x="94" y="33"/>
                  </a:lnTo>
                  <a:lnTo>
                    <a:pt x="94" y="36"/>
                  </a:lnTo>
                  <a:lnTo>
                    <a:pt x="100" y="41"/>
                  </a:lnTo>
                  <a:lnTo>
                    <a:pt x="98" y="42"/>
                  </a:lnTo>
                  <a:lnTo>
                    <a:pt x="94" y="48"/>
                  </a:lnTo>
                  <a:lnTo>
                    <a:pt x="92" y="49"/>
                  </a:lnTo>
                  <a:lnTo>
                    <a:pt x="90" y="48"/>
                  </a:lnTo>
                  <a:lnTo>
                    <a:pt x="82" y="51"/>
                  </a:lnTo>
                  <a:lnTo>
                    <a:pt x="79" y="51"/>
                  </a:lnTo>
                  <a:lnTo>
                    <a:pt x="73" y="50"/>
                  </a:lnTo>
                  <a:lnTo>
                    <a:pt x="62" y="49"/>
                  </a:lnTo>
                  <a:lnTo>
                    <a:pt x="59" y="50"/>
                  </a:lnTo>
                  <a:lnTo>
                    <a:pt x="56" y="50"/>
                  </a:lnTo>
                  <a:lnTo>
                    <a:pt x="53" y="48"/>
                  </a:lnTo>
                  <a:lnTo>
                    <a:pt x="50" y="48"/>
                  </a:lnTo>
                  <a:lnTo>
                    <a:pt x="46" y="49"/>
                  </a:lnTo>
                  <a:lnTo>
                    <a:pt x="44" y="48"/>
                  </a:lnTo>
                  <a:lnTo>
                    <a:pt x="41" y="43"/>
                  </a:lnTo>
                  <a:lnTo>
                    <a:pt x="40" y="44"/>
                  </a:lnTo>
                  <a:lnTo>
                    <a:pt x="36" y="49"/>
                  </a:lnTo>
                  <a:lnTo>
                    <a:pt x="35" y="51"/>
                  </a:lnTo>
                  <a:lnTo>
                    <a:pt x="28" y="55"/>
                  </a:lnTo>
                  <a:lnTo>
                    <a:pt x="22" y="60"/>
                  </a:lnTo>
                  <a:lnTo>
                    <a:pt x="23" y="62"/>
                  </a:lnTo>
                  <a:lnTo>
                    <a:pt x="24" y="65"/>
                  </a:lnTo>
                  <a:lnTo>
                    <a:pt x="23" y="67"/>
                  </a:lnTo>
                  <a:lnTo>
                    <a:pt x="20" y="71"/>
                  </a:lnTo>
                  <a:lnTo>
                    <a:pt x="19" y="75"/>
                  </a:lnTo>
                  <a:lnTo>
                    <a:pt x="18" y="80"/>
                  </a:lnTo>
                  <a:lnTo>
                    <a:pt x="16" y="87"/>
                  </a:lnTo>
                  <a:lnTo>
                    <a:pt x="14" y="91"/>
                  </a:lnTo>
                  <a:lnTo>
                    <a:pt x="10" y="92"/>
                  </a:lnTo>
                  <a:lnTo>
                    <a:pt x="6" y="95"/>
                  </a:lnTo>
                  <a:lnTo>
                    <a:pt x="4" y="98"/>
                  </a:lnTo>
                  <a:lnTo>
                    <a:pt x="0" y="105"/>
                  </a:lnTo>
                  <a:lnTo>
                    <a:pt x="1" y="119"/>
                  </a:lnTo>
                  <a:lnTo>
                    <a:pt x="1" y="126"/>
                  </a:lnTo>
                  <a:lnTo>
                    <a:pt x="4" y="129"/>
                  </a:lnTo>
                  <a:lnTo>
                    <a:pt x="8" y="135"/>
                  </a:lnTo>
                  <a:lnTo>
                    <a:pt x="10" y="139"/>
                  </a:lnTo>
                  <a:lnTo>
                    <a:pt x="10" y="143"/>
                  </a:lnTo>
                  <a:lnTo>
                    <a:pt x="8" y="150"/>
                  </a:lnTo>
                  <a:lnTo>
                    <a:pt x="10" y="152"/>
                  </a:lnTo>
                  <a:lnTo>
                    <a:pt x="12" y="156"/>
                  </a:lnTo>
                  <a:lnTo>
                    <a:pt x="18" y="157"/>
                  </a:lnTo>
                  <a:lnTo>
                    <a:pt x="20" y="158"/>
                  </a:lnTo>
                  <a:lnTo>
                    <a:pt x="20" y="159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3" name="Freeform 56"/>
            <p:cNvSpPr>
              <a:spLocks noChangeAspect="1"/>
            </p:cNvSpPr>
            <p:nvPr/>
          </p:nvSpPr>
          <p:spPr bwMode="auto">
            <a:xfrm>
              <a:off x="2319" y="3195"/>
              <a:ext cx="25" cy="32"/>
            </a:xfrm>
            <a:custGeom>
              <a:avLst/>
              <a:gdLst>
                <a:gd name="T0" fmla="*/ 16 w 23"/>
                <a:gd name="T1" fmla="*/ 7 h 33"/>
                <a:gd name="T2" fmla="*/ 17 w 23"/>
                <a:gd name="T3" fmla="*/ 9 h 33"/>
                <a:gd name="T4" fmla="*/ 18 w 23"/>
                <a:gd name="T5" fmla="*/ 12 h 33"/>
                <a:gd name="T6" fmla="*/ 20 w 23"/>
                <a:gd name="T7" fmla="*/ 15 h 33"/>
                <a:gd name="T8" fmla="*/ 22 w 23"/>
                <a:gd name="T9" fmla="*/ 16 h 33"/>
                <a:gd name="T10" fmla="*/ 23 w 23"/>
                <a:gd name="T11" fmla="*/ 18 h 33"/>
                <a:gd name="T12" fmla="*/ 24 w 23"/>
                <a:gd name="T13" fmla="*/ 20 h 33"/>
                <a:gd name="T14" fmla="*/ 25 w 23"/>
                <a:gd name="T15" fmla="*/ 22 h 33"/>
                <a:gd name="T16" fmla="*/ 24 w 23"/>
                <a:gd name="T17" fmla="*/ 23 h 33"/>
                <a:gd name="T18" fmla="*/ 24 w 23"/>
                <a:gd name="T19" fmla="*/ 25 h 33"/>
                <a:gd name="T20" fmla="*/ 23 w 23"/>
                <a:gd name="T21" fmla="*/ 30 h 33"/>
                <a:gd name="T22" fmla="*/ 20 w 23"/>
                <a:gd name="T23" fmla="*/ 32 h 33"/>
                <a:gd name="T24" fmla="*/ 18 w 23"/>
                <a:gd name="T25" fmla="*/ 32 h 33"/>
                <a:gd name="T26" fmla="*/ 17 w 23"/>
                <a:gd name="T27" fmla="*/ 32 h 33"/>
                <a:gd name="T28" fmla="*/ 13 w 23"/>
                <a:gd name="T29" fmla="*/ 31 h 33"/>
                <a:gd name="T30" fmla="*/ 11 w 23"/>
                <a:gd name="T31" fmla="*/ 26 h 33"/>
                <a:gd name="T32" fmla="*/ 5 w 23"/>
                <a:gd name="T33" fmla="*/ 20 h 33"/>
                <a:gd name="T34" fmla="*/ 4 w 23"/>
                <a:gd name="T35" fmla="*/ 19 h 33"/>
                <a:gd name="T36" fmla="*/ 3 w 23"/>
                <a:gd name="T37" fmla="*/ 15 h 33"/>
                <a:gd name="T38" fmla="*/ 2 w 23"/>
                <a:gd name="T39" fmla="*/ 13 h 33"/>
                <a:gd name="T40" fmla="*/ 0 w 23"/>
                <a:gd name="T41" fmla="*/ 9 h 33"/>
                <a:gd name="T42" fmla="*/ 2 w 23"/>
                <a:gd name="T43" fmla="*/ 7 h 33"/>
                <a:gd name="T44" fmla="*/ 2 w 23"/>
                <a:gd name="T45" fmla="*/ 5 h 33"/>
                <a:gd name="T46" fmla="*/ 3 w 23"/>
                <a:gd name="T47" fmla="*/ 2 h 33"/>
                <a:gd name="T48" fmla="*/ 7 w 23"/>
                <a:gd name="T49" fmla="*/ 1 h 33"/>
                <a:gd name="T50" fmla="*/ 10 w 23"/>
                <a:gd name="T51" fmla="*/ 0 h 33"/>
                <a:gd name="T52" fmla="*/ 12 w 23"/>
                <a:gd name="T53" fmla="*/ 0 h 33"/>
                <a:gd name="T54" fmla="*/ 13 w 23"/>
                <a:gd name="T55" fmla="*/ 1 h 33"/>
                <a:gd name="T56" fmla="*/ 15 w 23"/>
                <a:gd name="T57" fmla="*/ 3 h 33"/>
                <a:gd name="T58" fmla="*/ 16 w 23"/>
                <a:gd name="T59" fmla="*/ 7 h 3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3" h="33">
                  <a:moveTo>
                    <a:pt x="15" y="7"/>
                  </a:moveTo>
                  <a:lnTo>
                    <a:pt x="16" y="9"/>
                  </a:lnTo>
                  <a:lnTo>
                    <a:pt x="17" y="12"/>
                  </a:lnTo>
                  <a:lnTo>
                    <a:pt x="18" y="15"/>
                  </a:lnTo>
                  <a:lnTo>
                    <a:pt x="20" y="17"/>
                  </a:lnTo>
                  <a:lnTo>
                    <a:pt x="21" y="19"/>
                  </a:lnTo>
                  <a:lnTo>
                    <a:pt x="22" y="21"/>
                  </a:lnTo>
                  <a:lnTo>
                    <a:pt x="23" y="23"/>
                  </a:lnTo>
                  <a:lnTo>
                    <a:pt x="22" y="24"/>
                  </a:lnTo>
                  <a:lnTo>
                    <a:pt x="22" y="26"/>
                  </a:lnTo>
                  <a:lnTo>
                    <a:pt x="21" y="31"/>
                  </a:lnTo>
                  <a:lnTo>
                    <a:pt x="18" y="33"/>
                  </a:lnTo>
                  <a:lnTo>
                    <a:pt x="17" y="33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0" y="27"/>
                  </a:lnTo>
                  <a:lnTo>
                    <a:pt x="5" y="21"/>
                  </a:lnTo>
                  <a:lnTo>
                    <a:pt x="4" y="20"/>
                  </a:lnTo>
                  <a:lnTo>
                    <a:pt x="3" y="15"/>
                  </a:lnTo>
                  <a:lnTo>
                    <a:pt x="2" y="13"/>
                  </a:lnTo>
                  <a:lnTo>
                    <a:pt x="0" y="9"/>
                  </a:lnTo>
                  <a:lnTo>
                    <a:pt x="2" y="7"/>
                  </a:lnTo>
                  <a:lnTo>
                    <a:pt x="2" y="5"/>
                  </a:lnTo>
                  <a:lnTo>
                    <a:pt x="3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5" y="7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4" name="Freeform 57"/>
            <p:cNvSpPr>
              <a:spLocks noChangeAspect="1"/>
            </p:cNvSpPr>
            <p:nvPr/>
          </p:nvSpPr>
          <p:spPr bwMode="auto">
            <a:xfrm>
              <a:off x="2500" y="3184"/>
              <a:ext cx="138" cy="66"/>
            </a:xfrm>
            <a:custGeom>
              <a:avLst/>
              <a:gdLst>
                <a:gd name="T0" fmla="*/ 15 w 134"/>
                <a:gd name="T1" fmla="*/ 66 h 73"/>
                <a:gd name="T2" fmla="*/ 13 w 134"/>
                <a:gd name="T3" fmla="*/ 62 h 73"/>
                <a:gd name="T4" fmla="*/ 9 w 134"/>
                <a:gd name="T5" fmla="*/ 61 h 73"/>
                <a:gd name="T6" fmla="*/ 6 w 134"/>
                <a:gd name="T7" fmla="*/ 57 h 73"/>
                <a:gd name="T8" fmla="*/ 1 w 134"/>
                <a:gd name="T9" fmla="*/ 52 h 73"/>
                <a:gd name="T10" fmla="*/ 5 w 134"/>
                <a:gd name="T11" fmla="*/ 49 h 73"/>
                <a:gd name="T12" fmla="*/ 7 w 134"/>
                <a:gd name="T13" fmla="*/ 44 h 73"/>
                <a:gd name="T14" fmla="*/ 6 w 134"/>
                <a:gd name="T15" fmla="*/ 41 h 73"/>
                <a:gd name="T16" fmla="*/ 3 w 134"/>
                <a:gd name="T17" fmla="*/ 34 h 73"/>
                <a:gd name="T18" fmla="*/ 0 w 134"/>
                <a:gd name="T19" fmla="*/ 27 h 73"/>
                <a:gd name="T20" fmla="*/ 0 w 134"/>
                <a:gd name="T21" fmla="*/ 23 h 73"/>
                <a:gd name="T22" fmla="*/ 1 w 134"/>
                <a:gd name="T23" fmla="*/ 19 h 73"/>
                <a:gd name="T24" fmla="*/ 22 w 134"/>
                <a:gd name="T25" fmla="*/ 22 h 73"/>
                <a:gd name="T26" fmla="*/ 31 w 134"/>
                <a:gd name="T27" fmla="*/ 14 h 73"/>
                <a:gd name="T28" fmla="*/ 45 w 134"/>
                <a:gd name="T29" fmla="*/ 7 h 73"/>
                <a:gd name="T30" fmla="*/ 50 w 134"/>
                <a:gd name="T31" fmla="*/ 6 h 73"/>
                <a:gd name="T32" fmla="*/ 57 w 134"/>
                <a:gd name="T33" fmla="*/ 7 h 73"/>
                <a:gd name="T34" fmla="*/ 88 w 134"/>
                <a:gd name="T35" fmla="*/ 0 h 73"/>
                <a:gd name="T36" fmla="*/ 99 w 134"/>
                <a:gd name="T37" fmla="*/ 6 h 73"/>
                <a:gd name="T38" fmla="*/ 105 w 134"/>
                <a:gd name="T39" fmla="*/ 13 h 73"/>
                <a:gd name="T40" fmla="*/ 110 w 134"/>
                <a:gd name="T41" fmla="*/ 17 h 73"/>
                <a:gd name="T42" fmla="*/ 112 w 134"/>
                <a:gd name="T43" fmla="*/ 23 h 73"/>
                <a:gd name="T44" fmla="*/ 117 w 134"/>
                <a:gd name="T45" fmla="*/ 24 h 73"/>
                <a:gd name="T46" fmla="*/ 124 w 134"/>
                <a:gd name="T47" fmla="*/ 24 h 73"/>
                <a:gd name="T48" fmla="*/ 130 w 134"/>
                <a:gd name="T49" fmla="*/ 24 h 73"/>
                <a:gd name="T50" fmla="*/ 132 w 134"/>
                <a:gd name="T51" fmla="*/ 27 h 73"/>
                <a:gd name="T52" fmla="*/ 135 w 134"/>
                <a:gd name="T53" fmla="*/ 33 h 73"/>
                <a:gd name="T54" fmla="*/ 138 w 134"/>
                <a:gd name="T55" fmla="*/ 38 h 73"/>
                <a:gd name="T56" fmla="*/ 138 w 134"/>
                <a:gd name="T57" fmla="*/ 40 h 73"/>
                <a:gd name="T58" fmla="*/ 135 w 134"/>
                <a:gd name="T59" fmla="*/ 42 h 73"/>
                <a:gd name="T60" fmla="*/ 130 w 134"/>
                <a:gd name="T61" fmla="*/ 42 h 73"/>
                <a:gd name="T62" fmla="*/ 126 w 134"/>
                <a:gd name="T63" fmla="*/ 39 h 73"/>
                <a:gd name="T64" fmla="*/ 119 w 134"/>
                <a:gd name="T65" fmla="*/ 36 h 73"/>
                <a:gd name="T66" fmla="*/ 114 w 134"/>
                <a:gd name="T67" fmla="*/ 34 h 73"/>
                <a:gd name="T68" fmla="*/ 112 w 134"/>
                <a:gd name="T69" fmla="*/ 34 h 73"/>
                <a:gd name="T70" fmla="*/ 106 w 134"/>
                <a:gd name="T71" fmla="*/ 34 h 73"/>
                <a:gd name="T72" fmla="*/ 102 w 134"/>
                <a:gd name="T73" fmla="*/ 34 h 73"/>
                <a:gd name="T74" fmla="*/ 99 w 134"/>
                <a:gd name="T75" fmla="*/ 36 h 73"/>
                <a:gd name="T76" fmla="*/ 95 w 134"/>
                <a:gd name="T77" fmla="*/ 38 h 73"/>
                <a:gd name="T78" fmla="*/ 93 w 134"/>
                <a:gd name="T79" fmla="*/ 41 h 73"/>
                <a:gd name="T80" fmla="*/ 90 w 134"/>
                <a:gd name="T81" fmla="*/ 42 h 73"/>
                <a:gd name="T82" fmla="*/ 87 w 134"/>
                <a:gd name="T83" fmla="*/ 42 h 73"/>
                <a:gd name="T84" fmla="*/ 85 w 134"/>
                <a:gd name="T85" fmla="*/ 41 h 73"/>
                <a:gd name="T86" fmla="*/ 83 w 134"/>
                <a:gd name="T87" fmla="*/ 43 h 73"/>
                <a:gd name="T88" fmla="*/ 81 w 134"/>
                <a:gd name="T89" fmla="*/ 44 h 73"/>
                <a:gd name="T90" fmla="*/ 79 w 134"/>
                <a:gd name="T91" fmla="*/ 45 h 73"/>
                <a:gd name="T92" fmla="*/ 75 w 134"/>
                <a:gd name="T93" fmla="*/ 46 h 73"/>
                <a:gd name="T94" fmla="*/ 69 w 134"/>
                <a:gd name="T95" fmla="*/ 47 h 73"/>
                <a:gd name="T96" fmla="*/ 67 w 134"/>
                <a:gd name="T97" fmla="*/ 47 h 73"/>
                <a:gd name="T98" fmla="*/ 65 w 134"/>
                <a:gd name="T99" fmla="*/ 45 h 73"/>
                <a:gd name="T100" fmla="*/ 59 w 134"/>
                <a:gd name="T101" fmla="*/ 45 h 73"/>
                <a:gd name="T102" fmla="*/ 55 w 134"/>
                <a:gd name="T103" fmla="*/ 46 h 73"/>
                <a:gd name="T104" fmla="*/ 50 w 134"/>
                <a:gd name="T105" fmla="*/ 46 h 73"/>
                <a:gd name="T106" fmla="*/ 46 w 134"/>
                <a:gd name="T107" fmla="*/ 49 h 73"/>
                <a:gd name="T108" fmla="*/ 44 w 134"/>
                <a:gd name="T109" fmla="*/ 50 h 73"/>
                <a:gd name="T110" fmla="*/ 36 w 134"/>
                <a:gd name="T111" fmla="*/ 52 h 73"/>
                <a:gd name="T112" fmla="*/ 34 w 134"/>
                <a:gd name="T113" fmla="*/ 54 h 73"/>
                <a:gd name="T114" fmla="*/ 30 w 134"/>
                <a:gd name="T115" fmla="*/ 58 h 73"/>
                <a:gd name="T116" fmla="*/ 26 w 134"/>
                <a:gd name="T117" fmla="*/ 61 h 73"/>
                <a:gd name="T118" fmla="*/ 25 w 134"/>
                <a:gd name="T119" fmla="*/ 61 h 73"/>
                <a:gd name="T120" fmla="*/ 22 w 134"/>
                <a:gd name="T121" fmla="*/ 62 h 73"/>
                <a:gd name="T122" fmla="*/ 20 w 134"/>
                <a:gd name="T123" fmla="*/ 62 h 73"/>
                <a:gd name="T124" fmla="*/ 15 w 134"/>
                <a:gd name="T125" fmla="*/ 66 h 7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4" h="73">
                  <a:moveTo>
                    <a:pt x="15" y="73"/>
                  </a:moveTo>
                  <a:lnTo>
                    <a:pt x="13" y="69"/>
                  </a:lnTo>
                  <a:lnTo>
                    <a:pt x="9" y="67"/>
                  </a:lnTo>
                  <a:lnTo>
                    <a:pt x="6" y="63"/>
                  </a:lnTo>
                  <a:lnTo>
                    <a:pt x="1" y="58"/>
                  </a:lnTo>
                  <a:lnTo>
                    <a:pt x="5" y="54"/>
                  </a:lnTo>
                  <a:lnTo>
                    <a:pt x="7" y="49"/>
                  </a:lnTo>
                  <a:lnTo>
                    <a:pt x="6" y="45"/>
                  </a:lnTo>
                  <a:lnTo>
                    <a:pt x="3" y="38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1" y="21"/>
                  </a:lnTo>
                  <a:lnTo>
                    <a:pt x="21" y="24"/>
                  </a:lnTo>
                  <a:lnTo>
                    <a:pt x="30" y="15"/>
                  </a:lnTo>
                  <a:lnTo>
                    <a:pt x="44" y="8"/>
                  </a:lnTo>
                  <a:lnTo>
                    <a:pt x="49" y="7"/>
                  </a:lnTo>
                  <a:lnTo>
                    <a:pt x="55" y="8"/>
                  </a:lnTo>
                  <a:lnTo>
                    <a:pt x="85" y="0"/>
                  </a:lnTo>
                  <a:lnTo>
                    <a:pt x="96" y="7"/>
                  </a:lnTo>
                  <a:lnTo>
                    <a:pt x="102" y="14"/>
                  </a:lnTo>
                  <a:lnTo>
                    <a:pt x="107" y="19"/>
                  </a:lnTo>
                  <a:lnTo>
                    <a:pt x="109" y="25"/>
                  </a:lnTo>
                  <a:lnTo>
                    <a:pt x="114" y="27"/>
                  </a:lnTo>
                  <a:lnTo>
                    <a:pt x="120" y="27"/>
                  </a:lnTo>
                  <a:lnTo>
                    <a:pt x="126" y="27"/>
                  </a:lnTo>
                  <a:lnTo>
                    <a:pt x="128" y="30"/>
                  </a:lnTo>
                  <a:lnTo>
                    <a:pt x="131" y="37"/>
                  </a:lnTo>
                  <a:lnTo>
                    <a:pt x="134" y="42"/>
                  </a:lnTo>
                  <a:lnTo>
                    <a:pt x="134" y="44"/>
                  </a:lnTo>
                  <a:lnTo>
                    <a:pt x="131" y="46"/>
                  </a:lnTo>
                  <a:lnTo>
                    <a:pt x="126" y="46"/>
                  </a:lnTo>
                  <a:lnTo>
                    <a:pt x="122" y="43"/>
                  </a:lnTo>
                  <a:lnTo>
                    <a:pt x="116" y="40"/>
                  </a:lnTo>
                  <a:lnTo>
                    <a:pt x="111" y="38"/>
                  </a:lnTo>
                  <a:lnTo>
                    <a:pt x="109" y="38"/>
                  </a:lnTo>
                  <a:lnTo>
                    <a:pt x="103" y="38"/>
                  </a:lnTo>
                  <a:lnTo>
                    <a:pt x="99" y="38"/>
                  </a:lnTo>
                  <a:lnTo>
                    <a:pt x="96" y="40"/>
                  </a:lnTo>
                  <a:lnTo>
                    <a:pt x="92" y="42"/>
                  </a:lnTo>
                  <a:lnTo>
                    <a:pt x="90" y="45"/>
                  </a:lnTo>
                  <a:lnTo>
                    <a:pt x="87" y="46"/>
                  </a:lnTo>
                  <a:lnTo>
                    <a:pt x="84" y="46"/>
                  </a:lnTo>
                  <a:lnTo>
                    <a:pt x="83" y="45"/>
                  </a:lnTo>
                  <a:lnTo>
                    <a:pt x="81" y="48"/>
                  </a:lnTo>
                  <a:lnTo>
                    <a:pt x="79" y="49"/>
                  </a:lnTo>
                  <a:lnTo>
                    <a:pt x="77" y="50"/>
                  </a:lnTo>
                  <a:lnTo>
                    <a:pt x="73" y="51"/>
                  </a:lnTo>
                  <a:lnTo>
                    <a:pt x="67" y="52"/>
                  </a:lnTo>
                  <a:lnTo>
                    <a:pt x="65" y="52"/>
                  </a:lnTo>
                  <a:lnTo>
                    <a:pt x="63" y="50"/>
                  </a:lnTo>
                  <a:lnTo>
                    <a:pt x="57" y="50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5" y="54"/>
                  </a:lnTo>
                  <a:lnTo>
                    <a:pt x="43" y="55"/>
                  </a:lnTo>
                  <a:lnTo>
                    <a:pt x="35" y="58"/>
                  </a:lnTo>
                  <a:lnTo>
                    <a:pt x="33" y="60"/>
                  </a:lnTo>
                  <a:lnTo>
                    <a:pt x="29" y="64"/>
                  </a:lnTo>
                  <a:lnTo>
                    <a:pt x="25" y="67"/>
                  </a:lnTo>
                  <a:lnTo>
                    <a:pt x="24" y="68"/>
                  </a:lnTo>
                  <a:lnTo>
                    <a:pt x="21" y="69"/>
                  </a:lnTo>
                  <a:lnTo>
                    <a:pt x="19" y="69"/>
                  </a:lnTo>
                  <a:lnTo>
                    <a:pt x="15" y="73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5" name="Freeform 58"/>
            <p:cNvSpPr>
              <a:spLocks noChangeAspect="1"/>
            </p:cNvSpPr>
            <p:nvPr/>
          </p:nvSpPr>
          <p:spPr bwMode="auto">
            <a:xfrm>
              <a:off x="2248" y="3220"/>
              <a:ext cx="272" cy="206"/>
            </a:xfrm>
            <a:custGeom>
              <a:avLst/>
              <a:gdLst>
                <a:gd name="T0" fmla="*/ 73 w 270"/>
                <a:gd name="T1" fmla="*/ 206 h 222"/>
                <a:gd name="T2" fmla="*/ 60 w 270"/>
                <a:gd name="T3" fmla="*/ 195 h 222"/>
                <a:gd name="T4" fmla="*/ 62 w 270"/>
                <a:gd name="T5" fmla="*/ 184 h 222"/>
                <a:gd name="T6" fmla="*/ 49 w 270"/>
                <a:gd name="T7" fmla="*/ 183 h 222"/>
                <a:gd name="T8" fmla="*/ 56 w 270"/>
                <a:gd name="T9" fmla="*/ 176 h 222"/>
                <a:gd name="T10" fmla="*/ 57 w 270"/>
                <a:gd name="T11" fmla="*/ 151 h 222"/>
                <a:gd name="T12" fmla="*/ 65 w 270"/>
                <a:gd name="T13" fmla="*/ 141 h 222"/>
                <a:gd name="T14" fmla="*/ 62 w 270"/>
                <a:gd name="T15" fmla="*/ 137 h 222"/>
                <a:gd name="T16" fmla="*/ 51 w 270"/>
                <a:gd name="T17" fmla="*/ 126 h 222"/>
                <a:gd name="T18" fmla="*/ 53 w 270"/>
                <a:gd name="T19" fmla="*/ 108 h 222"/>
                <a:gd name="T20" fmla="*/ 6 w 270"/>
                <a:gd name="T21" fmla="*/ 119 h 222"/>
                <a:gd name="T22" fmla="*/ 11 w 270"/>
                <a:gd name="T23" fmla="*/ 115 h 222"/>
                <a:gd name="T24" fmla="*/ 39 w 270"/>
                <a:gd name="T25" fmla="*/ 104 h 222"/>
                <a:gd name="T26" fmla="*/ 70 w 270"/>
                <a:gd name="T27" fmla="*/ 84 h 222"/>
                <a:gd name="T28" fmla="*/ 90 w 270"/>
                <a:gd name="T29" fmla="*/ 77 h 222"/>
                <a:gd name="T30" fmla="*/ 108 w 270"/>
                <a:gd name="T31" fmla="*/ 57 h 222"/>
                <a:gd name="T32" fmla="*/ 118 w 270"/>
                <a:gd name="T33" fmla="*/ 34 h 222"/>
                <a:gd name="T34" fmla="*/ 124 w 270"/>
                <a:gd name="T35" fmla="*/ 21 h 222"/>
                <a:gd name="T36" fmla="*/ 153 w 270"/>
                <a:gd name="T37" fmla="*/ 0 h 222"/>
                <a:gd name="T38" fmla="*/ 168 w 270"/>
                <a:gd name="T39" fmla="*/ 15 h 222"/>
                <a:gd name="T40" fmla="*/ 190 w 270"/>
                <a:gd name="T41" fmla="*/ 34 h 222"/>
                <a:gd name="T42" fmla="*/ 214 w 270"/>
                <a:gd name="T43" fmla="*/ 30 h 222"/>
                <a:gd name="T44" fmla="*/ 250 w 270"/>
                <a:gd name="T45" fmla="*/ 23 h 222"/>
                <a:gd name="T46" fmla="*/ 263 w 270"/>
                <a:gd name="T47" fmla="*/ 27 h 222"/>
                <a:gd name="T48" fmla="*/ 271 w 270"/>
                <a:gd name="T49" fmla="*/ 33 h 222"/>
                <a:gd name="T50" fmla="*/ 272 w 270"/>
                <a:gd name="T51" fmla="*/ 44 h 222"/>
                <a:gd name="T52" fmla="*/ 263 w 270"/>
                <a:gd name="T53" fmla="*/ 56 h 222"/>
                <a:gd name="T54" fmla="*/ 249 w 270"/>
                <a:gd name="T55" fmla="*/ 61 h 222"/>
                <a:gd name="T56" fmla="*/ 231 w 270"/>
                <a:gd name="T57" fmla="*/ 61 h 222"/>
                <a:gd name="T58" fmla="*/ 212 w 270"/>
                <a:gd name="T59" fmla="*/ 63 h 222"/>
                <a:gd name="T60" fmla="*/ 195 w 270"/>
                <a:gd name="T61" fmla="*/ 63 h 222"/>
                <a:gd name="T62" fmla="*/ 181 w 270"/>
                <a:gd name="T63" fmla="*/ 78 h 222"/>
                <a:gd name="T64" fmla="*/ 171 w 270"/>
                <a:gd name="T65" fmla="*/ 88 h 222"/>
                <a:gd name="T66" fmla="*/ 165 w 270"/>
                <a:gd name="T67" fmla="*/ 101 h 222"/>
                <a:gd name="T68" fmla="*/ 157 w 270"/>
                <a:gd name="T69" fmla="*/ 112 h 222"/>
                <a:gd name="T70" fmla="*/ 141 w 270"/>
                <a:gd name="T71" fmla="*/ 113 h 222"/>
                <a:gd name="T72" fmla="*/ 133 w 270"/>
                <a:gd name="T73" fmla="*/ 119 h 222"/>
                <a:gd name="T74" fmla="*/ 140 w 270"/>
                <a:gd name="T75" fmla="*/ 135 h 222"/>
                <a:gd name="T76" fmla="*/ 124 w 270"/>
                <a:gd name="T77" fmla="*/ 148 h 222"/>
                <a:gd name="T78" fmla="*/ 115 w 270"/>
                <a:gd name="T79" fmla="*/ 158 h 222"/>
                <a:gd name="T80" fmla="*/ 106 w 270"/>
                <a:gd name="T81" fmla="*/ 165 h 222"/>
                <a:gd name="T82" fmla="*/ 99 w 270"/>
                <a:gd name="T83" fmla="*/ 165 h 222"/>
                <a:gd name="T84" fmla="*/ 100 w 270"/>
                <a:gd name="T85" fmla="*/ 184 h 222"/>
                <a:gd name="T86" fmla="*/ 102 w 270"/>
                <a:gd name="T87" fmla="*/ 201 h 22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70" h="222">
                  <a:moveTo>
                    <a:pt x="97" y="222"/>
                  </a:moveTo>
                  <a:lnTo>
                    <a:pt x="96" y="221"/>
                  </a:lnTo>
                  <a:lnTo>
                    <a:pt x="72" y="222"/>
                  </a:lnTo>
                  <a:lnTo>
                    <a:pt x="65" y="221"/>
                  </a:lnTo>
                  <a:lnTo>
                    <a:pt x="60" y="217"/>
                  </a:lnTo>
                  <a:lnTo>
                    <a:pt x="60" y="210"/>
                  </a:lnTo>
                  <a:lnTo>
                    <a:pt x="63" y="205"/>
                  </a:lnTo>
                  <a:lnTo>
                    <a:pt x="63" y="200"/>
                  </a:lnTo>
                  <a:lnTo>
                    <a:pt x="62" y="198"/>
                  </a:lnTo>
                  <a:lnTo>
                    <a:pt x="55" y="198"/>
                  </a:lnTo>
                  <a:lnTo>
                    <a:pt x="50" y="199"/>
                  </a:lnTo>
                  <a:lnTo>
                    <a:pt x="49" y="197"/>
                  </a:lnTo>
                  <a:lnTo>
                    <a:pt x="50" y="193"/>
                  </a:lnTo>
                  <a:lnTo>
                    <a:pt x="53" y="191"/>
                  </a:lnTo>
                  <a:lnTo>
                    <a:pt x="56" y="190"/>
                  </a:lnTo>
                  <a:lnTo>
                    <a:pt x="60" y="188"/>
                  </a:lnTo>
                  <a:lnTo>
                    <a:pt x="60" y="185"/>
                  </a:lnTo>
                  <a:lnTo>
                    <a:pt x="57" y="163"/>
                  </a:lnTo>
                  <a:lnTo>
                    <a:pt x="66" y="162"/>
                  </a:lnTo>
                  <a:lnTo>
                    <a:pt x="66" y="157"/>
                  </a:lnTo>
                  <a:lnTo>
                    <a:pt x="65" y="152"/>
                  </a:lnTo>
                  <a:lnTo>
                    <a:pt x="66" y="150"/>
                  </a:lnTo>
                  <a:lnTo>
                    <a:pt x="65" y="148"/>
                  </a:lnTo>
                  <a:lnTo>
                    <a:pt x="62" y="148"/>
                  </a:lnTo>
                  <a:lnTo>
                    <a:pt x="54" y="145"/>
                  </a:lnTo>
                  <a:lnTo>
                    <a:pt x="53" y="143"/>
                  </a:lnTo>
                  <a:lnTo>
                    <a:pt x="51" y="136"/>
                  </a:lnTo>
                  <a:lnTo>
                    <a:pt x="53" y="127"/>
                  </a:lnTo>
                  <a:lnTo>
                    <a:pt x="54" y="124"/>
                  </a:lnTo>
                  <a:lnTo>
                    <a:pt x="53" y="116"/>
                  </a:lnTo>
                  <a:lnTo>
                    <a:pt x="42" y="121"/>
                  </a:lnTo>
                  <a:lnTo>
                    <a:pt x="18" y="132"/>
                  </a:lnTo>
                  <a:lnTo>
                    <a:pt x="6" y="128"/>
                  </a:lnTo>
                  <a:lnTo>
                    <a:pt x="0" y="130"/>
                  </a:lnTo>
                  <a:lnTo>
                    <a:pt x="0" y="128"/>
                  </a:lnTo>
                  <a:lnTo>
                    <a:pt x="11" y="124"/>
                  </a:lnTo>
                  <a:lnTo>
                    <a:pt x="18" y="118"/>
                  </a:lnTo>
                  <a:lnTo>
                    <a:pt x="30" y="115"/>
                  </a:lnTo>
                  <a:lnTo>
                    <a:pt x="39" y="112"/>
                  </a:lnTo>
                  <a:lnTo>
                    <a:pt x="57" y="103"/>
                  </a:lnTo>
                  <a:lnTo>
                    <a:pt x="63" y="97"/>
                  </a:lnTo>
                  <a:lnTo>
                    <a:pt x="69" y="90"/>
                  </a:lnTo>
                  <a:lnTo>
                    <a:pt x="73" y="89"/>
                  </a:lnTo>
                  <a:lnTo>
                    <a:pt x="80" y="85"/>
                  </a:lnTo>
                  <a:lnTo>
                    <a:pt x="89" y="83"/>
                  </a:lnTo>
                  <a:lnTo>
                    <a:pt x="99" y="72"/>
                  </a:lnTo>
                  <a:lnTo>
                    <a:pt x="105" y="65"/>
                  </a:lnTo>
                  <a:lnTo>
                    <a:pt x="107" y="61"/>
                  </a:lnTo>
                  <a:lnTo>
                    <a:pt x="108" y="53"/>
                  </a:lnTo>
                  <a:lnTo>
                    <a:pt x="110" y="49"/>
                  </a:lnTo>
                  <a:lnTo>
                    <a:pt x="117" y="37"/>
                  </a:lnTo>
                  <a:lnTo>
                    <a:pt x="119" y="31"/>
                  </a:lnTo>
                  <a:lnTo>
                    <a:pt x="121" y="26"/>
                  </a:lnTo>
                  <a:lnTo>
                    <a:pt x="123" y="23"/>
                  </a:lnTo>
                  <a:lnTo>
                    <a:pt x="138" y="13"/>
                  </a:lnTo>
                  <a:lnTo>
                    <a:pt x="149" y="5"/>
                  </a:lnTo>
                  <a:lnTo>
                    <a:pt x="152" y="0"/>
                  </a:lnTo>
                  <a:lnTo>
                    <a:pt x="156" y="1"/>
                  </a:lnTo>
                  <a:lnTo>
                    <a:pt x="165" y="11"/>
                  </a:lnTo>
                  <a:lnTo>
                    <a:pt x="167" y="16"/>
                  </a:lnTo>
                  <a:lnTo>
                    <a:pt x="174" y="34"/>
                  </a:lnTo>
                  <a:lnTo>
                    <a:pt x="180" y="37"/>
                  </a:lnTo>
                  <a:lnTo>
                    <a:pt x="189" y="37"/>
                  </a:lnTo>
                  <a:lnTo>
                    <a:pt x="199" y="34"/>
                  </a:lnTo>
                  <a:lnTo>
                    <a:pt x="205" y="31"/>
                  </a:lnTo>
                  <a:lnTo>
                    <a:pt x="212" y="32"/>
                  </a:lnTo>
                  <a:lnTo>
                    <a:pt x="233" y="34"/>
                  </a:lnTo>
                  <a:lnTo>
                    <a:pt x="236" y="34"/>
                  </a:lnTo>
                  <a:lnTo>
                    <a:pt x="248" y="25"/>
                  </a:lnTo>
                  <a:lnTo>
                    <a:pt x="253" y="20"/>
                  </a:lnTo>
                  <a:lnTo>
                    <a:pt x="258" y="25"/>
                  </a:lnTo>
                  <a:lnTo>
                    <a:pt x="261" y="29"/>
                  </a:lnTo>
                  <a:lnTo>
                    <a:pt x="265" y="31"/>
                  </a:lnTo>
                  <a:lnTo>
                    <a:pt x="267" y="35"/>
                  </a:lnTo>
                  <a:lnTo>
                    <a:pt x="269" y="36"/>
                  </a:lnTo>
                  <a:lnTo>
                    <a:pt x="269" y="40"/>
                  </a:lnTo>
                  <a:lnTo>
                    <a:pt x="269" y="46"/>
                  </a:lnTo>
                  <a:lnTo>
                    <a:pt x="270" y="47"/>
                  </a:lnTo>
                  <a:lnTo>
                    <a:pt x="270" y="58"/>
                  </a:lnTo>
                  <a:lnTo>
                    <a:pt x="266" y="59"/>
                  </a:lnTo>
                  <a:lnTo>
                    <a:pt x="261" y="60"/>
                  </a:lnTo>
                  <a:lnTo>
                    <a:pt x="255" y="65"/>
                  </a:lnTo>
                  <a:lnTo>
                    <a:pt x="252" y="65"/>
                  </a:lnTo>
                  <a:lnTo>
                    <a:pt x="247" y="66"/>
                  </a:lnTo>
                  <a:lnTo>
                    <a:pt x="241" y="67"/>
                  </a:lnTo>
                  <a:lnTo>
                    <a:pt x="236" y="67"/>
                  </a:lnTo>
                  <a:lnTo>
                    <a:pt x="229" y="66"/>
                  </a:lnTo>
                  <a:lnTo>
                    <a:pt x="225" y="66"/>
                  </a:lnTo>
                  <a:lnTo>
                    <a:pt x="216" y="67"/>
                  </a:lnTo>
                  <a:lnTo>
                    <a:pt x="210" y="68"/>
                  </a:lnTo>
                  <a:lnTo>
                    <a:pt x="205" y="68"/>
                  </a:lnTo>
                  <a:lnTo>
                    <a:pt x="199" y="66"/>
                  </a:lnTo>
                  <a:lnTo>
                    <a:pt x="194" y="68"/>
                  </a:lnTo>
                  <a:lnTo>
                    <a:pt x="188" y="71"/>
                  </a:lnTo>
                  <a:lnTo>
                    <a:pt x="183" y="78"/>
                  </a:lnTo>
                  <a:lnTo>
                    <a:pt x="180" y="84"/>
                  </a:lnTo>
                  <a:lnTo>
                    <a:pt x="176" y="86"/>
                  </a:lnTo>
                  <a:lnTo>
                    <a:pt x="173" y="91"/>
                  </a:lnTo>
                  <a:lnTo>
                    <a:pt x="170" y="95"/>
                  </a:lnTo>
                  <a:lnTo>
                    <a:pt x="169" y="100"/>
                  </a:lnTo>
                  <a:lnTo>
                    <a:pt x="169" y="103"/>
                  </a:lnTo>
                  <a:lnTo>
                    <a:pt x="164" y="109"/>
                  </a:lnTo>
                  <a:lnTo>
                    <a:pt x="162" y="114"/>
                  </a:lnTo>
                  <a:lnTo>
                    <a:pt x="161" y="119"/>
                  </a:lnTo>
                  <a:lnTo>
                    <a:pt x="156" y="121"/>
                  </a:lnTo>
                  <a:lnTo>
                    <a:pt x="151" y="124"/>
                  </a:lnTo>
                  <a:lnTo>
                    <a:pt x="146" y="122"/>
                  </a:lnTo>
                  <a:lnTo>
                    <a:pt x="140" y="122"/>
                  </a:lnTo>
                  <a:lnTo>
                    <a:pt x="137" y="121"/>
                  </a:lnTo>
                  <a:lnTo>
                    <a:pt x="132" y="124"/>
                  </a:lnTo>
                  <a:lnTo>
                    <a:pt x="132" y="128"/>
                  </a:lnTo>
                  <a:lnTo>
                    <a:pt x="132" y="132"/>
                  </a:lnTo>
                  <a:lnTo>
                    <a:pt x="137" y="138"/>
                  </a:lnTo>
                  <a:lnTo>
                    <a:pt x="139" y="146"/>
                  </a:lnTo>
                  <a:lnTo>
                    <a:pt x="138" y="149"/>
                  </a:lnTo>
                  <a:lnTo>
                    <a:pt x="135" y="151"/>
                  </a:lnTo>
                  <a:lnTo>
                    <a:pt x="123" y="160"/>
                  </a:lnTo>
                  <a:lnTo>
                    <a:pt x="122" y="163"/>
                  </a:lnTo>
                  <a:lnTo>
                    <a:pt x="119" y="167"/>
                  </a:lnTo>
                  <a:lnTo>
                    <a:pt x="114" y="170"/>
                  </a:lnTo>
                  <a:lnTo>
                    <a:pt x="113" y="174"/>
                  </a:lnTo>
                  <a:lnTo>
                    <a:pt x="110" y="180"/>
                  </a:lnTo>
                  <a:lnTo>
                    <a:pt x="105" y="178"/>
                  </a:lnTo>
                  <a:lnTo>
                    <a:pt x="101" y="175"/>
                  </a:lnTo>
                  <a:lnTo>
                    <a:pt x="99" y="175"/>
                  </a:lnTo>
                  <a:lnTo>
                    <a:pt x="98" y="178"/>
                  </a:lnTo>
                  <a:lnTo>
                    <a:pt x="99" y="185"/>
                  </a:lnTo>
                  <a:lnTo>
                    <a:pt x="101" y="192"/>
                  </a:lnTo>
                  <a:lnTo>
                    <a:pt x="99" y="198"/>
                  </a:lnTo>
                  <a:lnTo>
                    <a:pt x="99" y="203"/>
                  </a:lnTo>
                  <a:lnTo>
                    <a:pt x="101" y="209"/>
                  </a:lnTo>
                  <a:lnTo>
                    <a:pt x="101" y="217"/>
                  </a:lnTo>
                  <a:lnTo>
                    <a:pt x="97" y="222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6" name="Freeform 59"/>
            <p:cNvSpPr>
              <a:spLocks noChangeAspect="1"/>
            </p:cNvSpPr>
            <p:nvPr/>
          </p:nvSpPr>
          <p:spPr bwMode="auto">
            <a:xfrm>
              <a:off x="2337" y="3274"/>
              <a:ext cx="271" cy="188"/>
            </a:xfrm>
            <a:custGeom>
              <a:avLst/>
              <a:gdLst>
                <a:gd name="T0" fmla="*/ 15 w 271"/>
                <a:gd name="T1" fmla="*/ 141 h 202"/>
                <a:gd name="T2" fmla="*/ 15 w 271"/>
                <a:gd name="T3" fmla="*/ 125 h 202"/>
                <a:gd name="T4" fmla="*/ 13 w 271"/>
                <a:gd name="T5" fmla="*/ 109 h 202"/>
                <a:gd name="T6" fmla="*/ 24 w 271"/>
                <a:gd name="T7" fmla="*/ 114 h 202"/>
                <a:gd name="T8" fmla="*/ 33 w 271"/>
                <a:gd name="T9" fmla="*/ 101 h 202"/>
                <a:gd name="T10" fmla="*/ 49 w 271"/>
                <a:gd name="T11" fmla="*/ 87 h 202"/>
                <a:gd name="T12" fmla="*/ 51 w 271"/>
                <a:gd name="T13" fmla="*/ 74 h 202"/>
                <a:gd name="T14" fmla="*/ 46 w 271"/>
                <a:gd name="T15" fmla="*/ 61 h 202"/>
                <a:gd name="T16" fmla="*/ 60 w 271"/>
                <a:gd name="T17" fmla="*/ 60 h 202"/>
                <a:gd name="T18" fmla="*/ 75 w 271"/>
                <a:gd name="T19" fmla="*/ 57 h 202"/>
                <a:gd name="T20" fmla="*/ 83 w 271"/>
                <a:gd name="T21" fmla="*/ 42 h 202"/>
                <a:gd name="T22" fmla="*/ 87 w 271"/>
                <a:gd name="T23" fmla="*/ 31 h 202"/>
                <a:gd name="T24" fmla="*/ 97 w 271"/>
                <a:gd name="T25" fmla="*/ 19 h 202"/>
                <a:gd name="T26" fmla="*/ 113 w 271"/>
                <a:gd name="T27" fmla="*/ 7 h 202"/>
                <a:gd name="T28" fmla="*/ 130 w 271"/>
                <a:gd name="T29" fmla="*/ 8 h 202"/>
                <a:gd name="T30" fmla="*/ 150 w 271"/>
                <a:gd name="T31" fmla="*/ 8 h 202"/>
                <a:gd name="T32" fmla="*/ 166 w 271"/>
                <a:gd name="T33" fmla="*/ 7 h 202"/>
                <a:gd name="T34" fmla="*/ 180 w 271"/>
                <a:gd name="T35" fmla="*/ 1 h 202"/>
                <a:gd name="T36" fmla="*/ 187 w 271"/>
                <a:gd name="T37" fmla="*/ 0 h 202"/>
                <a:gd name="T38" fmla="*/ 202 w 271"/>
                <a:gd name="T39" fmla="*/ 11 h 202"/>
                <a:gd name="T40" fmla="*/ 211 w 271"/>
                <a:gd name="T41" fmla="*/ 9 h 202"/>
                <a:gd name="T42" fmla="*/ 220 w 271"/>
                <a:gd name="T43" fmla="*/ 17 h 202"/>
                <a:gd name="T44" fmla="*/ 233 w 271"/>
                <a:gd name="T45" fmla="*/ 12 h 202"/>
                <a:gd name="T46" fmla="*/ 241 w 271"/>
                <a:gd name="T47" fmla="*/ 24 h 202"/>
                <a:gd name="T48" fmla="*/ 240 w 271"/>
                <a:gd name="T49" fmla="*/ 36 h 202"/>
                <a:gd name="T50" fmla="*/ 250 w 271"/>
                <a:gd name="T51" fmla="*/ 41 h 202"/>
                <a:gd name="T52" fmla="*/ 253 w 271"/>
                <a:gd name="T53" fmla="*/ 48 h 202"/>
                <a:gd name="T54" fmla="*/ 255 w 271"/>
                <a:gd name="T55" fmla="*/ 57 h 202"/>
                <a:gd name="T56" fmla="*/ 263 w 271"/>
                <a:gd name="T57" fmla="*/ 60 h 202"/>
                <a:gd name="T58" fmla="*/ 271 w 271"/>
                <a:gd name="T59" fmla="*/ 65 h 202"/>
                <a:gd name="T60" fmla="*/ 249 w 271"/>
                <a:gd name="T61" fmla="*/ 106 h 202"/>
                <a:gd name="T62" fmla="*/ 202 w 271"/>
                <a:gd name="T63" fmla="*/ 69 h 202"/>
                <a:gd name="T64" fmla="*/ 151 w 271"/>
                <a:gd name="T65" fmla="*/ 65 h 202"/>
                <a:gd name="T66" fmla="*/ 109 w 271"/>
                <a:gd name="T67" fmla="*/ 86 h 202"/>
                <a:gd name="T68" fmla="*/ 94 w 271"/>
                <a:gd name="T69" fmla="*/ 117 h 202"/>
                <a:gd name="T70" fmla="*/ 77 w 271"/>
                <a:gd name="T71" fmla="*/ 137 h 202"/>
                <a:gd name="T72" fmla="*/ 53 w 271"/>
                <a:gd name="T73" fmla="*/ 148 h 202"/>
                <a:gd name="T74" fmla="*/ 53 w 271"/>
                <a:gd name="T75" fmla="*/ 164 h 202"/>
                <a:gd name="T76" fmla="*/ 58 w 271"/>
                <a:gd name="T77" fmla="*/ 176 h 202"/>
                <a:gd name="T78" fmla="*/ 52 w 271"/>
                <a:gd name="T79" fmla="*/ 186 h 202"/>
                <a:gd name="T80" fmla="*/ 21 w 271"/>
                <a:gd name="T81" fmla="*/ 181 h 202"/>
                <a:gd name="T82" fmla="*/ 0 w 271"/>
                <a:gd name="T83" fmla="*/ 173 h 202"/>
                <a:gd name="T84" fmla="*/ 11 w 271"/>
                <a:gd name="T85" fmla="*/ 153 h 20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71" h="202">
                  <a:moveTo>
                    <a:pt x="11" y="164"/>
                  </a:moveTo>
                  <a:lnTo>
                    <a:pt x="15" y="159"/>
                  </a:lnTo>
                  <a:lnTo>
                    <a:pt x="15" y="151"/>
                  </a:lnTo>
                  <a:lnTo>
                    <a:pt x="13" y="145"/>
                  </a:lnTo>
                  <a:lnTo>
                    <a:pt x="13" y="140"/>
                  </a:lnTo>
                  <a:lnTo>
                    <a:pt x="15" y="134"/>
                  </a:lnTo>
                  <a:lnTo>
                    <a:pt x="13" y="127"/>
                  </a:lnTo>
                  <a:lnTo>
                    <a:pt x="12" y="120"/>
                  </a:lnTo>
                  <a:lnTo>
                    <a:pt x="13" y="117"/>
                  </a:lnTo>
                  <a:lnTo>
                    <a:pt x="15" y="117"/>
                  </a:lnTo>
                  <a:lnTo>
                    <a:pt x="19" y="120"/>
                  </a:lnTo>
                  <a:lnTo>
                    <a:pt x="24" y="122"/>
                  </a:lnTo>
                  <a:lnTo>
                    <a:pt x="27" y="116"/>
                  </a:lnTo>
                  <a:lnTo>
                    <a:pt x="28" y="112"/>
                  </a:lnTo>
                  <a:lnTo>
                    <a:pt x="33" y="109"/>
                  </a:lnTo>
                  <a:lnTo>
                    <a:pt x="36" y="105"/>
                  </a:lnTo>
                  <a:lnTo>
                    <a:pt x="37" y="102"/>
                  </a:lnTo>
                  <a:lnTo>
                    <a:pt x="49" y="93"/>
                  </a:lnTo>
                  <a:lnTo>
                    <a:pt x="52" y="91"/>
                  </a:lnTo>
                  <a:lnTo>
                    <a:pt x="53" y="88"/>
                  </a:lnTo>
                  <a:lnTo>
                    <a:pt x="51" y="80"/>
                  </a:lnTo>
                  <a:lnTo>
                    <a:pt x="46" y="74"/>
                  </a:lnTo>
                  <a:lnTo>
                    <a:pt x="46" y="70"/>
                  </a:lnTo>
                  <a:lnTo>
                    <a:pt x="46" y="66"/>
                  </a:lnTo>
                  <a:lnTo>
                    <a:pt x="51" y="63"/>
                  </a:lnTo>
                  <a:lnTo>
                    <a:pt x="54" y="64"/>
                  </a:lnTo>
                  <a:lnTo>
                    <a:pt x="60" y="64"/>
                  </a:lnTo>
                  <a:lnTo>
                    <a:pt x="65" y="66"/>
                  </a:lnTo>
                  <a:lnTo>
                    <a:pt x="70" y="63"/>
                  </a:lnTo>
                  <a:lnTo>
                    <a:pt x="75" y="61"/>
                  </a:lnTo>
                  <a:lnTo>
                    <a:pt x="76" y="56"/>
                  </a:lnTo>
                  <a:lnTo>
                    <a:pt x="78" y="51"/>
                  </a:lnTo>
                  <a:lnTo>
                    <a:pt x="83" y="45"/>
                  </a:lnTo>
                  <a:lnTo>
                    <a:pt x="83" y="42"/>
                  </a:lnTo>
                  <a:lnTo>
                    <a:pt x="84" y="37"/>
                  </a:lnTo>
                  <a:lnTo>
                    <a:pt x="87" y="33"/>
                  </a:lnTo>
                  <a:lnTo>
                    <a:pt x="90" y="28"/>
                  </a:lnTo>
                  <a:lnTo>
                    <a:pt x="94" y="26"/>
                  </a:lnTo>
                  <a:lnTo>
                    <a:pt x="97" y="20"/>
                  </a:lnTo>
                  <a:lnTo>
                    <a:pt x="102" y="13"/>
                  </a:lnTo>
                  <a:lnTo>
                    <a:pt x="108" y="10"/>
                  </a:lnTo>
                  <a:lnTo>
                    <a:pt x="113" y="8"/>
                  </a:lnTo>
                  <a:lnTo>
                    <a:pt x="119" y="10"/>
                  </a:lnTo>
                  <a:lnTo>
                    <a:pt x="124" y="10"/>
                  </a:lnTo>
                  <a:lnTo>
                    <a:pt x="130" y="9"/>
                  </a:lnTo>
                  <a:lnTo>
                    <a:pt x="139" y="8"/>
                  </a:lnTo>
                  <a:lnTo>
                    <a:pt x="143" y="8"/>
                  </a:lnTo>
                  <a:lnTo>
                    <a:pt x="150" y="9"/>
                  </a:lnTo>
                  <a:lnTo>
                    <a:pt x="155" y="9"/>
                  </a:lnTo>
                  <a:lnTo>
                    <a:pt x="161" y="8"/>
                  </a:lnTo>
                  <a:lnTo>
                    <a:pt x="166" y="7"/>
                  </a:lnTo>
                  <a:lnTo>
                    <a:pt x="169" y="7"/>
                  </a:lnTo>
                  <a:lnTo>
                    <a:pt x="175" y="2"/>
                  </a:lnTo>
                  <a:lnTo>
                    <a:pt x="180" y="1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7" y="0"/>
                  </a:lnTo>
                  <a:lnTo>
                    <a:pt x="190" y="0"/>
                  </a:lnTo>
                  <a:lnTo>
                    <a:pt x="192" y="6"/>
                  </a:lnTo>
                  <a:lnTo>
                    <a:pt x="202" y="12"/>
                  </a:lnTo>
                  <a:lnTo>
                    <a:pt x="203" y="12"/>
                  </a:lnTo>
                  <a:lnTo>
                    <a:pt x="209" y="10"/>
                  </a:lnTo>
                  <a:lnTo>
                    <a:pt x="211" y="10"/>
                  </a:lnTo>
                  <a:lnTo>
                    <a:pt x="215" y="13"/>
                  </a:lnTo>
                  <a:lnTo>
                    <a:pt x="217" y="16"/>
                  </a:lnTo>
                  <a:lnTo>
                    <a:pt x="220" y="18"/>
                  </a:lnTo>
                  <a:lnTo>
                    <a:pt x="227" y="16"/>
                  </a:lnTo>
                  <a:lnTo>
                    <a:pt x="231" y="13"/>
                  </a:lnTo>
                  <a:lnTo>
                    <a:pt x="233" y="13"/>
                  </a:lnTo>
                  <a:lnTo>
                    <a:pt x="237" y="16"/>
                  </a:lnTo>
                  <a:lnTo>
                    <a:pt x="241" y="21"/>
                  </a:lnTo>
                  <a:lnTo>
                    <a:pt x="241" y="26"/>
                  </a:lnTo>
                  <a:lnTo>
                    <a:pt x="240" y="31"/>
                  </a:lnTo>
                  <a:lnTo>
                    <a:pt x="239" y="33"/>
                  </a:lnTo>
                  <a:lnTo>
                    <a:pt x="240" y="39"/>
                  </a:lnTo>
                  <a:lnTo>
                    <a:pt x="243" y="43"/>
                  </a:lnTo>
                  <a:lnTo>
                    <a:pt x="245" y="44"/>
                  </a:lnTo>
                  <a:lnTo>
                    <a:pt x="250" y="44"/>
                  </a:lnTo>
                  <a:lnTo>
                    <a:pt x="251" y="45"/>
                  </a:lnTo>
                  <a:lnTo>
                    <a:pt x="253" y="50"/>
                  </a:lnTo>
                  <a:lnTo>
                    <a:pt x="253" y="52"/>
                  </a:lnTo>
                  <a:lnTo>
                    <a:pt x="251" y="56"/>
                  </a:lnTo>
                  <a:lnTo>
                    <a:pt x="251" y="58"/>
                  </a:lnTo>
                  <a:lnTo>
                    <a:pt x="255" y="61"/>
                  </a:lnTo>
                  <a:lnTo>
                    <a:pt x="257" y="63"/>
                  </a:lnTo>
                  <a:lnTo>
                    <a:pt x="261" y="64"/>
                  </a:lnTo>
                  <a:lnTo>
                    <a:pt x="263" y="64"/>
                  </a:lnTo>
                  <a:lnTo>
                    <a:pt x="268" y="67"/>
                  </a:lnTo>
                  <a:lnTo>
                    <a:pt x="271" y="69"/>
                  </a:lnTo>
                  <a:lnTo>
                    <a:pt x="271" y="70"/>
                  </a:lnTo>
                  <a:lnTo>
                    <a:pt x="259" y="87"/>
                  </a:lnTo>
                  <a:lnTo>
                    <a:pt x="255" y="97"/>
                  </a:lnTo>
                  <a:lnTo>
                    <a:pt x="249" y="114"/>
                  </a:lnTo>
                  <a:lnTo>
                    <a:pt x="246" y="123"/>
                  </a:lnTo>
                  <a:lnTo>
                    <a:pt x="223" y="94"/>
                  </a:lnTo>
                  <a:lnTo>
                    <a:pt x="202" y="74"/>
                  </a:lnTo>
                  <a:lnTo>
                    <a:pt x="180" y="67"/>
                  </a:lnTo>
                  <a:lnTo>
                    <a:pt x="166" y="66"/>
                  </a:lnTo>
                  <a:lnTo>
                    <a:pt x="151" y="70"/>
                  </a:lnTo>
                  <a:lnTo>
                    <a:pt x="125" y="84"/>
                  </a:lnTo>
                  <a:lnTo>
                    <a:pt x="121" y="86"/>
                  </a:lnTo>
                  <a:lnTo>
                    <a:pt x="109" y="92"/>
                  </a:lnTo>
                  <a:lnTo>
                    <a:pt x="107" y="97"/>
                  </a:lnTo>
                  <a:lnTo>
                    <a:pt x="100" y="115"/>
                  </a:lnTo>
                  <a:lnTo>
                    <a:pt x="94" y="126"/>
                  </a:lnTo>
                  <a:lnTo>
                    <a:pt x="87" y="133"/>
                  </a:lnTo>
                  <a:lnTo>
                    <a:pt x="83" y="139"/>
                  </a:lnTo>
                  <a:lnTo>
                    <a:pt x="77" y="147"/>
                  </a:lnTo>
                  <a:lnTo>
                    <a:pt x="73" y="152"/>
                  </a:lnTo>
                  <a:lnTo>
                    <a:pt x="54" y="157"/>
                  </a:lnTo>
                  <a:lnTo>
                    <a:pt x="53" y="159"/>
                  </a:lnTo>
                  <a:lnTo>
                    <a:pt x="58" y="170"/>
                  </a:lnTo>
                  <a:lnTo>
                    <a:pt x="57" y="174"/>
                  </a:lnTo>
                  <a:lnTo>
                    <a:pt x="53" y="176"/>
                  </a:lnTo>
                  <a:lnTo>
                    <a:pt x="52" y="180"/>
                  </a:lnTo>
                  <a:lnTo>
                    <a:pt x="54" y="183"/>
                  </a:lnTo>
                  <a:lnTo>
                    <a:pt x="58" y="189"/>
                  </a:lnTo>
                  <a:lnTo>
                    <a:pt x="61" y="199"/>
                  </a:lnTo>
                  <a:lnTo>
                    <a:pt x="59" y="202"/>
                  </a:lnTo>
                  <a:lnTo>
                    <a:pt x="52" y="200"/>
                  </a:lnTo>
                  <a:lnTo>
                    <a:pt x="42" y="193"/>
                  </a:lnTo>
                  <a:lnTo>
                    <a:pt x="36" y="192"/>
                  </a:lnTo>
                  <a:lnTo>
                    <a:pt x="21" y="194"/>
                  </a:lnTo>
                  <a:lnTo>
                    <a:pt x="12" y="190"/>
                  </a:lnTo>
                  <a:lnTo>
                    <a:pt x="1" y="188"/>
                  </a:lnTo>
                  <a:lnTo>
                    <a:pt x="0" y="186"/>
                  </a:lnTo>
                  <a:lnTo>
                    <a:pt x="0" y="180"/>
                  </a:lnTo>
                  <a:lnTo>
                    <a:pt x="9" y="168"/>
                  </a:lnTo>
                  <a:lnTo>
                    <a:pt x="11" y="164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7" name="Freeform 60"/>
            <p:cNvSpPr>
              <a:spLocks noChangeAspect="1"/>
            </p:cNvSpPr>
            <p:nvPr/>
          </p:nvSpPr>
          <p:spPr bwMode="auto">
            <a:xfrm>
              <a:off x="2072" y="3277"/>
              <a:ext cx="175" cy="174"/>
            </a:xfrm>
            <a:custGeom>
              <a:avLst/>
              <a:gdLst>
                <a:gd name="T0" fmla="*/ 145 w 175"/>
                <a:gd name="T1" fmla="*/ 171 h 186"/>
                <a:gd name="T2" fmla="*/ 144 w 175"/>
                <a:gd name="T3" fmla="*/ 160 h 186"/>
                <a:gd name="T4" fmla="*/ 132 w 175"/>
                <a:gd name="T5" fmla="*/ 155 h 186"/>
                <a:gd name="T6" fmla="*/ 124 w 175"/>
                <a:gd name="T7" fmla="*/ 159 h 186"/>
                <a:gd name="T8" fmla="*/ 114 w 175"/>
                <a:gd name="T9" fmla="*/ 165 h 186"/>
                <a:gd name="T10" fmla="*/ 103 w 175"/>
                <a:gd name="T11" fmla="*/ 167 h 186"/>
                <a:gd name="T12" fmla="*/ 95 w 175"/>
                <a:gd name="T13" fmla="*/ 165 h 186"/>
                <a:gd name="T14" fmla="*/ 90 w 175"/>
                <a:gd name="T15" fmla="*/ 152 h 186"/>
                <a:gd name="T16" fmla="*/ 82 w 175"/>
                <a:gd name="T17" fmla="*/ 153 h 186"/>
                <a:gd name="T18" fmla="*/ 71 w 175"/>
                <a:gd name="T19" fmla="*/ 150 h 186"/>
                <a:gd name="T20" fmla="*/ 64 w 175"/>
                <a:gd name="T21" fmla="*/ 140 h 186"/>
                <a:gd name="T22" fmla="*/ 55 w 175"/>
                <a:gd name="T23" fmla="*/ 128 h 186"/>
                <a:gd name="T24" fmla="*/ 55 w 175"/>
                <a:gd name="T25" fmla="*/ 115 h 186"/>
                <a:gd name="T26" fmla="*/ 51 w 175"/>
                <a:gd name="T27" fmla="*/ 98 h 186"/>
                <a:gd name="T28" fmla="*/ 42 w 175"/>
                <a:gd name="T29" fmla="*/ 81 h 186"/>
                <a:gd name="T30" fmla="*/ 27 w 175"/>
                <a:gd name="T31" fmla="*/ 79 h 186"/>
                <a:gd name="T32" fmla="*/ 24 w 175"/>
                <a:gd name="T33" fmla="*/ 94 h 186"/>
                <a:gd name="T34" fmla="*/ 21 w 175"/>
                <a:gd name="T35" fmla="*/ 105 h 186"/>
                <a:gd name="T36" fmla="*/ 5 w 175"/>
                <a:gd name="T37" fmla="*/ 97 h 186"/>
                <a:gd name="T38" fmla="*/ 3 w 175"/>
                <a:gd name="T39" fmla="*/ 89 h 186"/>
                <a:gd name="T40" fmla="*/ 3 w 175"/>
                <a:gd name="T41" fmla="*/ 76 h 186"/>
                <a:gd name="T42" fmla="*/ 5 w 175"/>
                <a:gd name="T43" fmla="*/ 65 h 186"/>
                <a:gd name="T44" fmla="*/ 9 w 175"/>
                <a:gd name="T45" fmla="*/ 58 h 186"/>
                <a:gd name="T46" fmla="*/ 11 w 175"/>
                <a:gd name="T47" fmla="*/ 41 h 186"/>
                <a:gd name="T48" fmla="*/ 23 w 175"/>
                <a:gd name="T49" fmla="*/ 25 h 186"/>
                <a:gd name="T50" fmla="*/ 36 w 175"/>
                <a:gd name="T51" fmla="*/ 20 h 186"/>
                <a:gd name="T52" fmla="*/ 49 w 175"/>
                <a:gd name="T53" fmla="*/ 25 h 186"/>
                <a:gd name="T54" fmla="*/ 54 w 175"/>
                <a:gd name="T55" fmla="*/ 17 h 186"/>
                <a:gd name="T56" fmla="*/ 57 w 175"/>
                <a:gd name="T57" fmla="*/ 7 h 186"/>
                <a:gd name="T58" fmla="*/ 84 w 175"/>
                <a:gd name="T59" fmla="*/ 16 h 186"/>
                <a:gd name="T60" fmla="*/ 102 w 175"/>
                <a:gd name="T61" fmla="*/ 6 h 186"/>
                <a:gd name="T62" fmla="*/ 119 w 175"/>
                <a:gd name="T63" fmla="*/ 0 h 186"/>
                <a:gd name="T64" fmla="*/ 138 w 175"/>
                <a:gd name="T65" fmla="*/ 15 h 186"/>
                <a:gd name="T66" fmla="*/ 138 w 175"/>
                <a:gd name="T67" fmla="*/ 42 h 186"/>
                <a:gd name="T68" fmla="*/ 131 w 175"/>
                <a:gd name="T69" fmla="*/ 53 h 186"/>
                <a:gd name="T70" fmla="*/ 115 w 175"/>
                <a:gd name="T71" fmla="*/ 61 h 186"/>
                <a:gd name="T72" fmla="*/ 118 w 175"/>
                <a:gd name="T73" fmla="*/ 73 h 186"/>
                <a:gd name="T74" fmla="*/ 137 w 175"/>
                <a:gd name="T75" fmla="*/ 80 h 186"/>
                <a:gd name="T76" fmla="*/ 162 w 175"/>
                <a:gd name="T77" fmla="*/ 77 h 186"/>
                <a:gd name="T78" fmla="*/ 147 w 175"/>
                <a:gd name="T79" fmla="*/ 98 h 186"/>
                <a:gd name="T80" fmla="*/ 166 w 175"/>
                <a:gd name="T81" fmla="*/ 115 h 186"/>
                <a:gd name="T82" fmla="*/ 171 w 175"/>
                <a:gd name="T83" fmla="*/ 132 h 186"/>
                <a:gd name="T84" fmla="*/ 171 w 175"/>
                <a:gd name="T85" fmla="*/ 160 h 186"/>
                <a:gd name="T86" fmla="*/ 150 w 175"/>
                <a:gd name="T87" fmla="*/ 172 h 18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5" h="186">
                  <a:moveTo>
                    <a:pt x="148" y="186"/>
                  </a:moveTo>
                  <a:lnTo>
                    <a:pt x="148" y="185"/>
                  </a:lnTo>
                  <a:lnTo>
                    <a:pt x="145" y="183"/>
                  </a:lnTo>
                  <a:lnTo>
                    <a:pt x="144" y="178"/>
                  </a:lnTo>
                  <a:lnTo>
                    <a:pt x="144" y="173"/>
                  </a:lnTo>
                  <a:lnTo>
                    <a:pt x="144" y="171"/>
                  </a:lnTo>
                  <a:lnTo>
                    <a:pt x="142" y="170"/>
                  </a:lnTo>
                  <a:lnTo>
                    <a:pt x="137" y="167"/>
                  </a:lnTo>
                  <a:lnTo>
                    <a:pt x="132" y="166"/>
                  </a:lnTo>
                  <a:lnTo>
                    <a:pt x="126" y="164"/>
                  </a:lnTo>
                  <a:lnTo>
                    <a:pt x="125" y="166"/>
                  </a:lnTo>
                  <a:lnTo>
                    <a:pt x="124" y="170"/>
                  </a:lnTo>
                  <a:lnTo>
                    <a:pt x="121" y="172"/>
                  </a:lnTo>
                  <a:lnTo>
                    <a:pt x="117" y="174"/>
                  </a:lnTo>
                  <a:lnTo>
                    <a:pt x="114" y="176"/>
                  </a:lnTo>
                  <a:lnTo>
                    <a:pt x="106" y="174"/>
                  </a:lnTo>
                  <a:lnTo>
                    <a:pt x="105" y="176"/>
                  </a:lnTo>
                  <a:lnTo>
                    <a:pt x="103" y="178"/>
                  </a:lnTo>
                  <a:lnTo>
                    <a:pt x="100" y="178"/>
                  </a:lnTo>
                  <a:lnTo>
                    <a:pt x="97" y="178"/>
                  </a:lnTo>
                  <a:lnTo>
                    <a:pt x="95" y="176"/>
                  </a:lnTo>
                  <a:lnTo>
                    <a:pt x="93" y="173"/>
                  </a:lnTo>
                  <a:lnTo>
                    <a:pt x="91" y="165"/>
                  </a:lnTo>
                  <a:lnTo>
                    <a:pt x="90" y="162"/>
                  </a:lnTo>
                  <a:lnTo>
                    <a:pt x="88" y="161"/>
                  </a:lnTo>
                  <a:lnTo>
                    <a:pt x="84" y="161"/>
                  </a:lnTo>
                  <a:lnTo>
                    <a:pt x="82" y="164"/>
                  </a:lnTo>
                  <a:lnTo>
                    <a:pt x="77" y="164"/>
                  </a:lnTo>
                  <a:lnTo>
                    <a:pt x="75" y="164"/>
                  </a:lnTo>
                  <a:lnTo>
                    <a:pt x="71" y="160"/>
                  </a:lnTo>
                  <a:lnTo>
                    <a:pt x="67" y="156"/>
                  </a:lnTo>
                  <a:lnTo>
                    <a:pt x="64" y="155"/>
                  </a:lnTo>
                  <a:lnTo>
                    <a:pt x="64" y="150"/>
                  </a:lnTo>
                  <a:lnTo>
                    <a:pt x="60" y="147"/>
                  </a:lnTo>
                  <a:lnTo>
                    <a:pt x="58" y="142"/>
                  </a:lnTo>
                  <a:lnTo>
                    <a:pt x="55" y="137"/>
                  </a:lnTo>
                  <a:lnTo>
                    <a:pt x="55" y="131"/>
                  </a:lnTo>
                  <a:lnTo>
                    <a:pt x="55" y="126"/>
                  </a:lnTo>
                  <a:lnTo>
                    <a:pt x="55" y="123"/>
                  </a:lnTo>
                  <a:lnTo>
                    <a:pt x="54" y="117"/>
                  </a:lnTo>
                  <a:lnTo>
                    <a:pt x="52" y="112"/>
                  </a:lnTo>
                  <a:lnTo>
                    <a:pt x="51" y="105"/>
                  </a:lnTo>
                  <a:lnTo>
                    <a:pt x="48" y="98"/>
                  </a:lnTo>
                  <a:lnTo>
                    <a:pt x="46" y="92"/>
                  </a:lnTo>
                  <a:lnTo>
                    <a:pt x="42" y="87"/>
                  </a:lnTo>
                  <a:lnTo>
                    <a:pt x="37" y="84"/>
                  </a:lnTo>
                  <a:lnTo>
                    <a:pt x="31" y="82"/>
                  </a:lnTo>
                  <a:lnTo>
                    <a:pt x="27" y="84"/>
                  </a:lnTo>
                  <a:lnTo>
                    <a:pt x="24" y="90"/>
                  </a:lnTo>
                  <a:lnTo>
                    <a:pt x="24" y="95"/>
                  </a:lnTo>
                  <a:lnTo>
                    <a:pt x="24" y="101"/>
                  </a:lnTo>
                  <a:lnTo>
                    <a:pt x="24" y="107"/>
                  </a:lnTo>
                  <a:lnTo>
                    <a:pt x="23" y="111"/>
                  </a:lnTo>
                  <a:lnTo>
                    <a:pt x="21" y="112"/>
                  </a:lnTo>
                  <a:lnTo>
                    <a:pt x="16" y="111"/>
                  </a:lnTo>
                  <a:lnTo>
                    <a:pt x="10" y="107"/>
                  </a:lnTo>
                  <a:lnTo>
                    <a:pt x="5" y="104"/>
                  </a:lnTo>
                  <a:lnTo>
                    <a:pt x="1" y="100"/>
                  </a:lnTo>
                  <a:lnTo>
                    <a:pt x="0" y="100"/>
                  </a:lnTo>
                  <a:lnTo>
                    <a:pt x="3" y="95"/>
                  </a:lnTo>
                  <a:lnTo>
                    <a:pt x="4" y="90"/>
                  </a:lnTo>
                  <a:lnTo>
                    <a:pt x="4" y="86"/>
                  </a:lnTo>
                  <a:lnTo>
                    <a:pt x="3" y="81"/>
                  </a:lnTo>
                  <a:lnTo>
                    <a:pt x="4" y="78"/>
                  </a:lnTo>
                  <a:lnTo>
                    <a:pt x="5" y="75"/>
                  </a:lnTo>
                  <a:lnTo>
                    <a:pt x="5" y="70"/>
                  </a:lnTo>
                  <a:lnTo>
                    <a:pt x="5" y="66"/>
                  </a:lnTo>
                  <a:lnTo>
                    <a:pt x="6" y="65"/>
                  </a:lnTo>
                  <a:lnTo>
                    <a:pt x="9" y="62"/>
                  </a:lnTo>
                  <a:lnTo>
                    <a:pt x="9" y="57"/>
                  </a:lnTo>
                  <a:lnTo>
                    <a:pt x="9" y="51"/>
                  </a:lnTo>
                  <a:lnTo>
                    <a:pt x="11" y="44"/>
                  </a:lnTo>
                  <a:lnTo>
                    <a:pt x="15" y="36"/>
                  </a:lnTo>
                  <a:lnTo>
                    <a:pt x="17" y="32"/>
                  </a:lnTo>
                  <a:lnTo>
                    <a:pt x="23" y="27"/>
                  </a:lnTo>
                  <a:lnTo>
                    <a:pt x="27" y="24"/>
                  </a:lnTo>
                  <a:lnTo>
                    <a:pt x="31" y="23"/>
                  </a:lnTo>
                  <a:lnTo>
                    <a:pt x="36" y="21"/>
                  </a:lnTo>
                  <a:lnTo>
                    <a:pt x="42" y="23"/>
                  </a:lnTo>
                  <a:lnTo>
                    <a:pt x="46" y="26"/>
                  </a:lnTo>
                  <a:lnTo>
                    <a:pt x="49" y="27"/>
                  </a:lnTo>
                  <a:lnTo>
                    <a:pt x="52" y="26"/>
                  </a:lnTo>
                  <a:lnTo>
                    <a:pt x="53" y="23"/>
                  </a:lnTo>
                  <a:lnTo>
                    <a:pt x="54" y="18"/>
                  </a:lnTo>
                  <a:lnTo>
                    <a:pt x="54" y="14"/>
                  </a:lnTo>
                  <a:lnTo>
                    <a:pt x="55" y="10"/>
                  </a:lnTo>
                  <a:lnTo>
                    <a:pt x="57" y="8"/>
                  </a:lnTo>
                  <a:lnTo>
                    <a:pt x="59" y="5"/>
                  </a:lnTo>
                  <a:lnTo>
                    <a:pt x="66" y="10"/>
                  </a:lnTo>
                  <a:lnTo>
                    <a:pt x="84" y="17"/>
                  </a:lnTo>
                  <a:lnTo>
                    <a:pt x="93" y="16"/>
                  </a:lnTo>
                  <a:lnTo>
                    <a:pt x="97" y="11"/>
                  </a:lnTo>
                  <a:lnTo>
                    <a:pt x="102" y="6"/>
                  </a:lnTo>
                  <a:lnTo>
                    <a:pt x="106" y="3"/>
                  </a:lnTo>
                  <a:lnTo>
                    <a:pt x="112" y="0"/>
                  </a:lnTo>
                  <a:lnTo>
                    <a:pt x="119" y="0"/>
                  </a:lnTo>
                  <a:lnTo>
                    <a:pt x="124" y="3"/>
                  </a:lnTo>
                  <a:lnTo>
                    <a:pt x="129" y="8"/>
                  </a:lnTo>
                  <a:lnTo>
                    <a:pt x="138" y="16"/>
                  </a:lnTo>
                  <a:lnTo>
                    <a:pt x="143" y="26"/>
                  </a:lnTo>
                  <a:lnTo>
                    <a:pt x="141" y="35"/>
                  </a:lnTo>
                  <a:lnTo>
                    <a:pt x="138" y="45"/>
                  </a:lnTo>
                  <a:lnTo>
                    <a:pt x="137" y="52"/>
                  </a:lnTo>
                  <a:lnTo>
                    <a:pt x="136" y="56"/>
                  </a:lnTo>
                  <a:lnTo>
                    <a:pt x="131" y="57"/>
                  </a:lnTo>
                  <a:lnTo>
                    <a:pt x="125" y="57"/>
                  </a:lnTo>
                  <a:lnTo>
                    <a:pt x="120" y="59"/>
                  </a:lnTo>
                  <a:lnTo>
                    <a:pt x="115" y="65"/>
                  </a:lnTo>
                  <a:lnTo>
                    <a:pt x="113" y="72"/>
                  </a:lnTo>
                  <a:lnTo>
                    <a:pt x="114" y="76"/>
                  </a:lnTo>
                  <a:lnTo>
                    <a:pt x="118" y="78"/>
                  </a:lnTo>
                  <a:lnTo>
                    <a:pt x="123" y="78"/>
                  </a:lnTo>
                  <a:lnTo>
                    <a:pt x="130" y="81"/>
                  </a:lnTo>
                  <a:lnTo>
                    <a:pt x="137" y="86"/>
                  </a:lnTo>
                  <a:lnTo>
                    <a:pt x="143" y="87"/>
                  </a:lnTo>
                  <a:lnTo>
                    <a:pt x="149" y="86"/>
                  </a:lnTo>
                  <a:lnTo>
                    <a:pt x="162" y="82"/>
                  </a:lnTo>
                  <a:lnTo>
                    <a:pt x="160" y="90"/>
                  </a:lnTo>
                  <a:lnTo>
                    <a:pt x="149" y="100"/>
                  </a:lnTo>
                  <a:lnTo>
                    <a:pt x="147" y="105"/>
                  </a:lnTo>
                  <a:lnTo>
                    <a:pt x="160" y="110"/>
                  </a:lnTo>
                  <a:lnTo>
                    <a:pt x="163" y="119"/>
                  </a:lnTo>
                  <a:lnTo>
                    <a:pt x="166" y="123"/>
                  </a:lnTo>
                  <a:lnTo>
                    <a:pt x="167" y="129"/>
                  </a:lnTo>
                  <a:lnTo>
                    <a:pt x="168" y="138"/>
                  </a:lnTo>
                  <a:lnTo>
                    <a:pt x="171" y="141"/>
                  </a:lnTo>
                  <a:lnTo>
                    <a:pt x="175" y="149"/>
                  </a:lnTo>
                  <a:lnTo>
                    <a:pt x="174" y="156"/>
                  </a:lnTo>
                  <a:lnTo>
                    <a:pt x="171" y="171"/>
                  </a:lnTo>
                  <a:lnTo>
                    <a:pt x="167" y="172"/>
                  </a:lnTo>
                  <a:lnTo>
                    <a:pt x="151" y="180"/>
                  </a:lnTo>
                  <a:lnTo>
                    <a:pt x="150" y="184"/>
                  </a:lnTo>
                  <a:lnTo>
                    <a:pt x="148" y="186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8" name="Freeform 61"/>
            <p:cNvSpPr>
              <a:spLocks noChangeAspect="1"/>
            </p:cNvSpPr>
            <p:nvPr/>
          </p:nvSpPr>
          <p:spPr bwMode="auto">
            <a:xfrm>
              <a:off x="1956" y="3225"/>
              <a:ext cx="175" cy="158"/>
            </a:xfrm>
            <a:custGeom>
              <a:avLst/>
              <a:gdLst>
                <a:gd name="T0" fmla="*/ 31 w 174"/>
                <a:gd name="T1" fmla="*/ 140 h 168"/>
                <a:gd name="T2" fmla="*/ 36 w 174"/>
                <a:gd name="T3" fmla="*/ 126 h 168"/>
                <a:gd name="T4" fmla="*/ 41 w 174"/>
                <a:gd name="T5" fmla="*/ 118 h 168"/>
                <a:gd name="T6" fmla="*/ 52 w 174"/>
                <a:gd name="T7" fmla="*/ 112 h 168"/>
                <a:gd name="T8" fmla="*/ 59 w 174"/>
                <a:gd name="T9" fmla="*/ 102 h 168"/>
                <a:gd name="T10" fmla="*/ 66 w 174"/>
                <a:gd name="T11" fmla="*/ 96 h 168"/>
                <a:gd name="T12" fmla="*/ 71 w 174"/>
                <a:gd name="T13" fmla="*/ 87 h 168"/>
                <a:gd name="T14" fmla="*/ 62 w 174"/>
                <a:gd name="T15" fmla="*/ 78 h 168"/>
                <a:gd name="T16" fmla="*/ 54 w 174"/>
                <a:gd name="T17" fmla="*/ 83 h 168"/>
                <a:gd name="T18" fmla="*/ 42 w 174"/>
                <a:gd name="T19" fmla="*/ 80 h 168"/>
                <a:gd name="T20" fmla="*/ 28 w 174"/>
                <a:gd name="T21" fmla="*/ 73 h 168"/>
                <a:gd name="T22" fmla="*/ 8 w 174"/>
                <a:gd name="T23" fmla="*/ 70 h 168"/>
                <a:gd name="T24" fmla="*/ 1 w 174"/>
                <a:gd name="T25" fmla="*/ 66 h 168"/>
                <a:gd name="T26" fmla="*/ 5 w 174"/>
                <a:gd name="T27" fmla="*/ 55 h 168"/>
                <a:gd name="T28" fmla="*/ 42 w 174"/>
                <a:gd name="T29" fmla="*/ 38 h 168"/>
                <a:gd name="T30" fmla="*/ 60 w 174"/>
                <a:gd name="T31" fmla="*/ 23 h 168"/>
                <a:gd name="T32" fmla="*/ 65 w 174"/>
                <a:gd name="T33" fmla="*/ 9 h 168"/>
                <a:gd name="T34" fmla="*/ 83 w 174"/>
                <a:gd name="T35" fmla="*/ 6 h 168"/>
                <a:gd name="T36" fmla="*/ 96 w 174"/>
                <a:gd name="T37" fmla="*/ 2 h 168"/>
                <a:gd name="T38" fmla="*/ 104 w 174"/>
                <a:gd name="T39" fmla="*/ 6 h 168"/>
                <a:gd name="T40" fmla="*/ 114 w 174"/>
                <a:gd name="T41" fmla="*/ 2 h 168"/>
                <a:gd name="T42" fmla="*/ 126 w 174"/>
                <a:gd name="T43" fmla="*/ 2 h 168"/>
                <a:gd name="T44" fmla="*/ 137 w 174"/>
                <a:gd name="T45" fmla="*/ 6 h 168"/>
                <a:gd name="T46" fmla="*/ 141 w 174"/>
                <a:gd name="T47" fmla="*/ 4 h 168"/>
                <a:gd name="T48" fmla="*/ 149 w 174"/>
                <a:gd name="T49" fmla="*/ 8 h 168"/>
                <a:gd name="T50" fmla="*/ 151 w 174"/>
                <a:gd name="T51" fmla="*/ 44 h 168"/>
                <a:gd name="T52" fmla="*/ 173 w 174"/>
                <a:gd name="T53" fmla="*/ 60 h 168"/>
                <a:gd name="T54" fmla="*/ 170 w 174"/>
                <a:gd name="T55" fmla="*/ 70 h 168"/>
                <a:gd name="T56" fmla="*/ 165 w 174"/>
                <a:gd name="T57" fmla="*/ 78 h 168"/>
                <a:gd name="T58" fmla="*/ 152 w 174"/>
                <a:gd name="T59" fmla="*/ 72 h 168"/>
                <a:gd name="T60" fmla="*/ 139 w 174"/>
                <a:gd name="T61" fmla="*/ 78 h 168"/>
                <a:gd name="T62" fmla="*/ 127 w 174"/>
                <a:gd name="T63" fmla="*/ 94 h 168"/>
                <a:gd name="T64" fmla="*/ 125 w 174"/>
                <a:gd name="T65" fmla="*/ 111 h 168"/>
                <a:gd name="T66" fmla="*/ 121 w 174"/>
                <a:gd name="T67" fmla="*/ 119 h 168"/>
                <a:gd name="T68" fmla="*/ 119 w 174"/>
                <a:gd name="T69" fmla="*/ 129 h 168"/>
                <a:gd name="T70" fmla="*/ 119 w 174"/>
                <a:gd name="T71" fmla="*/ 142 h 168"/>
                <a:gd name="T72" fmla="*/ 104 w 174"/>
                <a:gd name="T73" fmla="*/ 141 h 168"/>
                <a:gd name="T74" fmla="*/ 79 w 174"/>
                <a:gd name="T75" fmla="*/ 130 h 168"/>
                <a:gd name="T76" fmla="*/ 72 w 174"/>
                <a:gd name="T77" fmla="*/ 139 h 168"/>
                <a:gd name="T78" fmla="*/ 64 w 174"/>
                <a:gd name="T79" fmla="*/ 142 h 168"/>
                <a:gd name="T80" fmla="*/ 53 w 174"/>
                <a:gd name="T81" fmla="*/ 149 h 168"/>
                <a:gd name="T82" fmla="*/ 52 w 174"/>
                <a:gd name="T83" fmla="*/ 157 h 168"/>
                <a:gd name="T84" fmla="*/ 42 w 174"/>
                <a:gd name="T85" fmla="*/ 158 h 16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74" h="168">
                  <a:moveTo>
                    <a:pt x="36" y="167"/>
                  </a:moveTo>
                  <a:lnTo>
                    <a:pt x="34" y="154"/>
                  </a:lnTo>
                  <a:lnTo>
                    <a:pt x="31" y="149"/>
                  </a:lnTo>
                  <a:lnTo>
                    <a:pt x="35" y="145"/>
                  </a:lnTo>
                  <a:lnTo>
                    <a:pt x="36" y="139"/>
                  </a:lnTo>
                  <a:lnTo>
                    <a:pt x="36" y="134"/>
                  </a:lnTo>
                  <a:lnTo>
                    <a:pt x="37" y="130"/>
                  </a:lnTo>
                  <a:lnTo>
                    <a:pt x="38" y="128"/>
                  </a:lnTo>
                  <a:lnTo>
                    <a:pt x="41" y="125"/>
                  </a:lnTo>
                  <a:lnTo>
                    <a:pt x="44" y="122"/>
                  </a:lnTo>
                  <a:lnTo>
                    <a:pt x="48" y="120"/>
                  </a:lnTo>
                  <a:lnTo>
                    <a:pt x="52" y="119"/>
                  </a:lnTo>
                  <a:lnTo>
                    <a:pt x="55" y="115"/>
                  </a:lnTo>
                  <a:lnTo>
                    <a:pt x="58" y="112"/>
                  </a:lnTo>
                  <a:lnTo>
                    <a:pt x="59" y="108"/>
                  </a:lnTo>
                  <a:lnTo>
                    <a:pt x="61" y="107"/>
                  </a:lnTo>
                  <a:lnTo>
                    <a:pt x="64" y="106"/>
                  </a:lnTo>
                  <a:lnTo>
                    <a:pt x="66" y="102"/>
                  </a:lnTo>
                  <a:lnTo>
                    <a:pt x="66" y="101"/>
                  </a:lnTo>
                  <a:lnTo>
                    <a:pt x="68" y="97"/>
                  </a:lnTo>
                  <a:lnTo>
                    <a:pt x="71" y="92"/>
                  </a:lnTo>
                  <a:lnTo>
                    <a:pt x="68" y="88"/>
                  </a:lnTo>
                  <a:lnTo>
                    <a:pt x="66" y="84"/>
                  </a:lnTo>
                  <a:lnTo>
                    <a:pt x="62" y="83"/>
                  </a:lnTo>
                  <a:lnTo>
                    <a:pt x="60" y="84"/>
                  </a:lnTo>
                  <a:lnTo>
                    <a:pt x="56" y="86"/>
                  </a:lnTo>
                  <a:lnTo>
                    <a:pt x="54" y="88"/>
                  </a:lnTo>
                  <a:lnTo>
                    <a:pt x="50" y="88"/>
                  </a:lnTo>
                  <a:lnTo>
                    <a:pt x="46" y="88"/>
                  </a:lnTo>
                  <a:lnTo>
                    <a:pt x="42" y="85"/>
                  </a:lnTo>
                  <a:lnTo>
                    <a:pt x="38" y="84"/>
                  </a:lnTo>
                  <a:lnTo>
                    <a:pt x="34" y="82"/>
                  </a:lnTo>
                  <a:lnTo>
                    <a:pt x="28" y="78"/>
                  </a:lnTo>
                  <a:lnTo>
                    <a:pt x="22" y="77"/>
                  </a:lnTo>
                  <a:lnTo>
                    <a:pt x="14" y="76"/>
                  </a:lnTo>
                  <a:lnTo>
                    <a:pt x="8" y="74"/>
                  </a:lnTo>
                  <a:lnTo>
                    <a:pt x="5" y="73"/>
                  </a:lnTo>
                  <a:lnTo>
                    <a:pt x="4" y="72"/>
                  </a:lnTo>
                  <a:lnTo>
                    <a:pt x="1" y="70"/>
                  </a:lnTo>
                  <a:lnTo>
                    <a:pt x="0" y="67"/>
                  </a:lnTo>
                  <a:lnTo>
                    <a:pt x="4" y="66"/>
                  </a:lnTo>
                  <a:lnTo>
                    <a:pt x="5" y="58"/>
                  </a:lnTo>
                  <a:lnTo>
                    <a:pt x="34" y="42"/>
                  </a:lnTo>
                  <a:lnTo>
                    <a:pt x="36" y="40"/>
                  </a:lnTo>
                  <a:lnTo>
                    <a:pt x="42" y="40"/>
                  </a:lnTo>
                  <a:lnTo>
                    <a:pt x="54" y="35"/>
                  </a:lnTo>
                  <a:lnTo>
                    <a:pt x="58" y="29"/>
                  </a:lnTo>
                  <a:lnTo>
                    <a:pt x="60" y="24"/>
                  </a:lnTo>
                  <a:lnTo>
                    <a:pt x="61" y="19"/>
                  </a:lnTo>
                  <a:lnTo>
                    <a:pt x="62" y="14"/>
                  </a:lnTo>
                  <a:lnTo>
                    <a:pt x="65" y="10"/>
                  </a:lnTo>
                  <a:lnTo>
                    <a:pt x="67" y="7"/>
                  </a:lnTo>
                  <a:lnTo>
                    <a:pt x="72" y="5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92" y="4"/>
                  </a:lnTo>
                  <a:lnTo>
                    <a:pt x="95" y="2"/>
                  </a:lnTo>
                  <a:lnTo>
                    <a:pt x="98" y="4"/>
                  </a:lnTo>
                  <a:lnTo>
                    <a:pt x="101" y="4"/>
                  </a:lnTo>
                  <a:lnTo>
                    <a:pt x="103" y="6"/>
                  </a:lnTo>
                  <a:lnTo>
                    <a:pt x="106" y="6"/>
                  </a:lnTo>
                  <a:lnTo>
                    <a:pt x="109" y="5"/>
                  </a:lnTo>
                  <a:lnTo>
                    <a:pt x="113" y="2"/>
                  </a:lnTo>
                  <a:lnTo>
                    <a:pt x="116" y="0"/>
                  </a:lnTo>
                  <a:lnTo>
                    <a:pt x="121" y="1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5"/>
                  </a:lnTo>
                  <a:lnTo>
                    <a:pt x="136" y="6"/>
                  </a:lnTo>
                  <a:lnTo>
                    <a:pt x="137" y="5"/>
                  </a:lnTo>
                  <a:lnTo>
                    <a:pt x="139" y="4"/>
                  </a:lnTo>
                  <a:lnTo>
                    <a:pt x="140" y="4"/>
                  </a:lnTo>
                  <a:lnTo>
                    <a:pt x="144" y="0"/>
                  </a:lnTo>
                  <a:lnTo>
                    <a:pt x="148" y="1"/>
                  </a:lnTo>
                  <a:lnTo>
                    <a:pt x="148" y="8"/>
                  </a:lnTo>
                  <a:lnTo>
                    <a:pt x="146" y="23"/>
                  </a:lnTo>
                  <a:lnTo>
                    <a:pt x="146" y="36"/>
                  </a:lnTo>
                  <a:lnTo>
                    <a:pt x="150" y="47"/>
                  </a:lnTo>
                  <a:lnTo>
                    <a:pt x="158" y="53"/>
                  </a:lnTo>
                  <a:lnTo>
                    <a:pt x="174" y="61"/>
                  </a:lnTo>
                  <a:lnTo>
                    <a:pt x="172" y="64"/>
                  </a:lnTo>
                  <a:lnTo>
                    <a:pt x="170" y="66"/>
                  </a:lnTo>
                  <a:lnTo>
                    <a:pt x="169" y="70"/>
                  </a:lnTo>
                  <a:lnTo>
                    <a:pt x="169" y="74"/>
                  </a:lnTo>
                  <a:lnTo>
                    <a:pt x="168" y="79"/>
                  </a:lnTo>
                  <a:lnTo>
                    <a:pt x="167" y="82"/>
                  </a:lnTo>
                  <a:lnTo>
                    <a:pt x="164" y="83"/>
                  </a:lnTo>
                  <a:lnTo>
                    <a:pt x="161" y="82"/>
                  </a:lnTo>
                  <a:lnTo>
                    <a:pt x="157" y="79"/>
                  </a:lnTo>
                  <a:lnTo>
                    <a:pt x="151" y="77"/>
                  </a:lnTo>
                  <a:lnTo>
                    <a:pt x="146" y="79"/>
                  </a:lnTo>
                  <a:lnTo>
                    <a:pt x="142" y="80"/>
                  </a:lnTo>
                  <a:lnTo>
                    <a:pt x="138" y="83"/>
                  </a:lnTo>
                  <a:lnTo>
                    <a:pt x="132" y="88"/>
                  </a:lnTo>
                  <a:lnTo>
                    <a:pt x="130" y="92"/>
                  </a:lnTo>
                  <a:lnTo>
                    <a:pt x="126" y="100"/>
                  </a:lnTo>
                  <a:lnTo>
                    <a:pt x="124" y="107"/>
                  </a:lnTo>
                  <a:lnTo>
                    <a:pt x="124" y="113"/>
                  </a:lnTo>
                  <a:lnTo>
                    <a:pt x="124" y="118"/>
                  </a:lnTo>
                  <a:lnTo>
                    <a:pt x="121" y="121"/>
                  </a:lnTo>
                  <a:lnTo>
                    <a:pt x="120" y="122"/>
                  </a:lnTo>
                  <a:lnTo>
                    <a:pt x="120" y="126"/>
                  </a:lnTo>
                  <a:lnTo>
                    <a:pt x="120" y="131"/>
                  </a:lnTo>
                  <a:lnTo>
                    <a:pt x="119" y="134"/>
                  </a:lnTo>
                  <a:lnTo>
                    <a:pt x="118" y="137"/>
                  </a:lnTo>
                  <a:lnTo>
                    <a:pt x="119" y="142"/>
                  </a:lnTo>
                  <a:lnTo>
                    <a:pt x="119" y="146"/>
                  </a:lnTo>
                  <a:lnTo>
                    <a:pt x="118" y="151"/>
                  </a:lnTo>
                  <a:lnTo>
                    <a:pt x="115" y="156"/>
                  </a:lnTo>
                  <a:lnTo>
                    <a:pt x="110" y="152"/>
                  </a:lnTo>
                  <a:lnTo>
                    <a:pt x="103" y="150"/>
                  </a:lnTo>
                  <a:lnTo>
                    <a:pt x="96" y="145"/>
                  </a:lnTo>
                  <a:lnTo>
                    <a:pt x="84" y="140"/>
                  </a:lnTo>
                  <a:lnTo>
                    <a:pt x="79" y="138"/>
                  </a:lnTo>
                  <a:lnTo>
                    <a:pt x="77" y="139"/>
                  </a:lnTo>
                  <a:lnTo>
                    <a:pt x="74" y="142"/>
                  </a:lnTo>
                  <a:lnTo>
                    <a:pt x="72" y="148"/>
                  </a:lnTo>
                  <a:lnTo>
                    <a:pt x="68" y="148"/>
                  </a:lnTo>
                  <a:lnTo>
                    <a:pt x="65" y="148"/>
                  </a:lnTo>
                  <a:lnTo>
                    <a:pt x="64" y="151"/>
                  </a:lnTo>
                  <a:lnTo>
                    <a:pt x="60" y="154"/>
                  </a:lnTo>
                  <a:lnTo>
                    <a:pt x="56" y="156"/>
                  </a:lnTo>
                  <a:lnTo>
                    <a:pt x="53" y="158"/>
                  </a:lnTo>
                  <a:lnTo>
                    <a:pt x="52" y="160"/>
                  </a:lnTo>
                  <a:lnTo>
                    <a:pt x="52" y="163"/>
                  </a:lnTo>
                  <a:lnTo>
                    <a:pt x="52" y="167"/>
                  </a:lnTo>
                  <a:lnTo>
                    <a:pt x="48" y="167"/>
                  </a:lnTo>
                  <a:lnTo>
                    <a:pt x="46" y="168"/>
                  </a:lnTo>
                  <a:lnTo>
                    <a:pt x="42" y="168"/>
                  </a:lnTo>
                  <a:lnTo>
                    <a:pt x="36" y="167"/>
                  </a:lnTo>
                  <a:close/>
                </a:path>
              </a:pathLst>
            </a:custGeom>
            <a:solidFill>
              <a:srgbClr val="6666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9" name="Freeform 62"/>
            <p:cNvSpPr>
              <a:spLocks noChangeAspect="1"/>
            </p:cNvSpPr>
            <p:nvPr/>
          </p:nvSpPr>
          <p:spPr bwMode="auto">
            <a:xfrm>
              <a:off x="1906" y="3271"/>
              <a:ext cx="121" cy="116"/>
            </a:xfrm>
            <a:custGeom>
              <a:avLst/>
              <a:gdLst>
                <a:gd name="T0" fmla="*/ 54 w 120"/>
                <a:gd name="T1" fmla="*/ 111 h 124"/>
                <a:gd name="T2" fmla="*/ 39 w 120"/>
                <a:gd name="T3" fmla="*/ 107 h 124"/>
                <a:gd name="T4" fmla="*/ 26 w 120"/>
                <a:gd name="T5" fmla="*/ 94 h 124"/>
                <a:gd name="T6" fmla="*/ 19 w 120"/>
                <a:gd name="T7" fmla="*/ 87 h 124"/>
                <a:gd name="T8" fmla="*/ 21 w 120"/>
                <a:gd name="T9" fmla="*/ 80 h 124"/>
                <a:gd name="T10" fmla="*/ 19 w 120"/>
                <a:gd name="T11" fmla="*/ 76 h 124"/>
                <a:gd name="T12" fmla="*/ 12 w 120"/>
                <a:gd name="T13" fmla="*/ 75 h 124"/>
                <a:gd name="T14" fmla="*/ 5 w 120"/>
                <a:gd name="T15" fmla="*/ 69 h 124"/>
                <a:gd name="T16" fmla="*/ 2 w 120"/>
                <a:gd name="T17" fmla="*/ 45 h 124"/>
                <a:gd name="T18" fmla="*/ 11 w 120"/>
                <a:gd name="T19" fmla="*/ 38 h 124"/>
                <a:gd name="T20" fmla="*/ 9 w 120"/>
                <a:gd name="T21" fmla="*/ 33 h 124"/>
                <a:gd name="T22" fmla="*/ 2 w 120"/>
                <a:gd name="T23" fmla="*/ 22 h 124"/>
                <a:gd name="T24" fmla="*/ 6 w 120"/>
                <a:gd name="T25" fmla="*/ 15 h 124"/>
                <a:gd name="T26" fmla="*/ 21 w 120"/>
                <a:gd name="T27" fmla="*/ 0 h 124"/>
                <a:gd name="T28" fmla="*/ 33 w 120"/>
                <a:gd name="T29" fmla="*/ 15 h 124"/>
                <a:gd name="T30" fmla="*/ 49 w 120"/>
                <a:gd name="T31" fmla="*/ 16 h 124"/>
                <a:gd name="T32" fmla="*/ 53 w 120"/>
                <a:gd name="T33" fmla="*/ 21 h 124"/>
                <a:gd name="T34" fmla="*/ 57 w 120"/>
                <a:gd name="T35" fmla="*/ 22 h 124"/>
                <a:gd name="T36" fmla="*/ 72 w 120"/>
                <a:gd name="T37" fmla="*/ 25 h 124"/>
                <a:gd name="T38" fmla="*/ 84 w 120"/>
                <a:gd name="T39" fmla="*/ 30 h 124"/>
                <a:gd name="T40" fmla="*/ 92 w 120"/>
                <a:gd name="T41" fmla="*/ 33 h 124"/>
                <a:gd name="T42" fmla="*/ 100 w 120"/>
                <a:gd name="T43" fmla="*/ 36 h 124"/>
                <a:gd name="T44" fmla="*/ 106 w 120"/>
                <a:gd name="T45" fmla="*/ 34 h 124"/>
                <a:gd name="T46" fmla="*/ 112 w 120"/>
                <a:gd name="T47" fmla="*/ 31 h 124"/>
                <a:gd name="T48" fmla="*/ 118 w 120"/>
                <a:gd name="T49" fmla="*/ 36 h 124"/>
                <a:gd name="T50" fmla="*/ 118 w 120"/>
                <a:gd name="T51" fmla="*/ 44 h 124"/>
                <a:gd name="T52" fmla="*/ 116 w 120"/>
                <a:gd name="T53" fmla="*/ 49 h 124"/>
                <a:gd name="T54" fmla="*/ 111 w 120"/>
                <a:gd name="T55" fmla="*/ 53 h 124"/>
                <a:gd name="T56" fmla="*/ 108 w 120"/>
                <a:gd name="T57" fmla="*/ 58 h 124"/>
                <a:gd name="T58" fmla="*/ 102 w 120"/>
                <a:gd name="T59" fmla="*/ 65 h 124"/>
                <a:gd name="T60" fmla="*/ 94 w 120"/>
                <a:gd name="T61" fmla="*/ 67 h 124"/>
                <a:gd name="T62" fmla="*/ 88 w 120"/>
                <a:gd name="T63" fmla="*/ 73 h 124"/>
                <a:gd name="T64" fmla="*/ 86 w 120"/>
                <a:gd name="T65" fmla="*/ 79 h 124"/>
                <a:gd name="T66" fmla="*/ 85 w 120"/>
                <a:gd name="T67" fmla="*/ 89 h 124"/>
                <a:gd name="T68" fmla="*/ 80 w 120"/>
                <a:gd name="T69" fmla="*/ 93 h 124"/>
                <a:gd name="T70" fmla="*/ 61 w 120"/>
                <a:gd name="T71" fmla="*/ 79 h 124"/>
                <a:gd name="T72" fmla="*/ 51 w 120"/>
                <a:gd name="T73" fmla="*/ 84 h 124"/>
                <a:gd name="T74" fmla="*/ 50 w 120"/>
                <a:gd name="T75" fmla="*/ 93 h 124"/>
                <a:gd name="T76" fmla="*/ 57 w 120"/>
                <a:gd name="T77" fmla="*/ 101 h 124"/>
                <a:gd name="T78" fmla="*/ 59 w 120"/>
                <a:gd name="T79" fmla="*/ 116 h 1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20" h="124">
                  <a:moveTo>
                    <a:pt x="59" y="124"/>
                  </a:moveTo>
                  <a:lnTo>
                    <a:pt x="54" y="119"/>
                  </a:lnTo>
                  <a:lnTo>
                    <a:pt x="45" y="117"/>
                  </a:lnTo>
                  <a:lnTo>
                    <a:pt x="39" y="114"/>
                  </a:lnTo>
                  <a:lnTo>
                    <a:pt x="36" y="112"/>
                  </a:lnTo>
                  <a:lnTo>
                    <a:pt x="26" y="100"/>
                  </a:lnTo>
                  <a:lnTo>
                    <a:pt x="21" y="95"/>
                  </a:lnTo>
                  <a:lnTo>
                    <a:pt x="19" y="93"/>
                  </a:lnTo>
                  <a:lnTo>
                    <a:pt x="19" y="90"/>
                  </a:lnTo>
                  <a:lnTo>
                    <a:pt x="21" y="86"/>
                  </a:lnTo>
                  <a:lnTo>
                    <a:pt x="21" y="83"/>
                  </a:lnTo>
                  <a:lnTo>
                    <a:pt x="19" y="81"/>
                  </a:lnTo>
                  <a:lnTo>
                    <a:pt x="17" y="80"/>
                  </a:lnTo>
                  <a:lnTo>
                    <a:pt x="12" y="80"/>
                  </a:lnTo>
                  <a:lnTo>
                    <a:pt x="8" y="77"/>
                  </a:lnTo>
                  <a:lnTo>
                    <a:pt x="5" y="74"/>
                  </a:lnTo>
                  <a:lnTo>
                    <a:pt x="0" y="53"/>
                  </a:lnTo>
                  <a:lnTo>
                    <a:pt x="2" y="48"/>
                  </a:lnTo>
                  <a:lnTo>
                    <a:pt x="9" y="44"/>
                  </a:lnTo>
                  <a:lnTo>
                    <a:pt x="11" y="41"/>
                  </a:lnTo>
                  <a:lnTo>
                    <a:pt x="11" y="38"/>
                  </a:lnTo>
                  <a:lnTo>
                    <a:pt x="9" y="35"/>
                  </a:lnTo>
                  <a:lnTo>
                    <a:pt x="2" y="28"/>
                  </a:lnTo>
                  <a:lnTo>
                    <a:pt x="2" y="23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11" y="10"/>
                  </a:lnTo>
                  <a:lnTo>
                    <a:pt x="21" y="0"/>
                  </a:lnTo>
                  <a:lnTo>
                    <a:pt x="24" y="4"/>
                  </a:lnTo>
                  <a:lnTo>
                    <a:pt x="33" y="16"/>
                  </a:lnTo>
                  <a:lnTo>
                    <a:pt x="39" y="18"/>
                  </a:lnTo>
                  <a:lnTo>
                    <a:pt x="49" y="17"/>
                  </a:lnTo>
                  <a:lnTo>
                    <a:pt x="50" y="20"/>
                  </a:lnTo>
                  <a:lnTo>
                    <a:pt x="53" y="22"/>
                  </a:lnTo>
                  <a:lnTo>
                    <a:pt x="54" y="23"/>
                  </a:lnTo>
                  <a:lnTo>
                    <a:pt x="57" y="24"/>
                  </a:lnTo>
                  <a:lnTo>
                    <a:pt x="63" y="26"/>
                  </a:lnTo>
                  <a:lnTo>
                    <a:pt x="71" y="27"/>
                  </a:lnTo>
                  <a:lnTo>
                    <a:pt x="77" y="28"/>
                  </a:lnTo>
                  <a:lnTo>
                    <a:pt x="83" y="32"/>
                  </a:lnTo>
                  <a:lnTo>
                    <a:pt x="87" y="34"/>
                  </a:lnTo>
                  <a:lnTo>
                    <a:pt x="91" y="35"/>
                  </a:lnTo>
                  <a:lnTo>
                    <a:pt x="95" y="38"/>
                  </a:lnTo>
                  <a:lnTo>
                    <a:pt x="99" y="38"/>
                  </a:lnTo>
                  <a:lnTo>
                    <a:pt x="103" y="38"/>
                  </a:lnTo>
                  <a:lnTo>
                    <a:pt x="105" y="36"/>
                  </a:lnTo>
                  <a:lnTo>
                    <a:pt x="109" y="34"/>
                  </a:lnTo>
                  <a:lnTo>
                    <a:pt x="111" y="33"/>
                  </a:lnTo>
                  <a:lnTo>
                    <a:pt x="115" y="34"/>
                  </a:lnTo>
                  <a:lnTo>
                    <a:pt x="117" y="38"/>
                  </a:lnTo>
                  <a:lnTo>
                    <a:pt x="120" y="42"/>
                  </a:lnTo>
                  <a:lnTo>
                    <a:pt x="117" y="47"/>
                  </a:lnTo>
                  <a:lnTo>
                    <a:pt x="115" y="51"/>
                  </a:lnTo>
                  <a:lnTo>
                    <a:pt x="115" y="52"/>
                  </a:lnTo>
                  <a:lnTo>
                    <a:pt x="113" y="56"/>
                  </a:lnTo>
                  <a:lnTo>
                    <a:pt x="110" y="57"/>
                  </a:lnTo>
                  <a:lnTo>
                    <a:pt x="108" y="58"/>
                  </a:lnTo>
                  <a:lnTo>
                    <a:pt x="107" y="62"/>
                  </a:lnTo>
                  <a:lnTo>
                    <a:pt x="104" y="65"/>
                  </a:lnTo>
                  <a:lnTo>
                    <a:pt x="101" y="69"/>
                  </a:lnTo>
                  <a:lnTo>
                    <a:pt x="97" y="70"/>
                  </a:lnTo>
                  <a:lnTo>
                    <a:pt x="93" y="72"/>
                  </a:lnTo>
                  <a:lnTo>
                    <a:pt x="90" y="75"/>
                  </a:lnTo>
                  <a:lnTo>
                    <a:pt x="87" y="78"/>
                  </a:lnTo>
                  <a:lnTo>
                    <a:pt x="86" y="80"/>
                  </a:lnTo>
                  <a:lnTo>
                    <a:pt x="85" y="84"/>
                  </a:lnTo>
                  <a:lnTo>
                    <a:pt x="85" y="89"/>
                  </a:lnTo>
                  <a:lnTo>
                    <a:pt x="84" y="95"/>
                  </a:lnTo>
                  <a:lnTo>
                    <a:pt x="80" y="99"/>
                  </a:lnTo>
                  <a:lnTo>
                    <a:pt x="79" y="99"/>
                  </a:lnTo>
                  <a:lnTo>
                    <a:pt x="68" y="88"/>
                  </a:lnTo>
                  <a:lnTo>
                    <a:pt x="60" y="84"/>
                  </a:lnTo>
                  <a:lnTo>
                    <a:pt x="54" y="87"/>
                  </a:lnTo>
                  <a:lnTo>
                    <a:pt x="51" y="90"/>
                  </a:lnTo>
                  <a:lnTo>
                    <a:pt x="50" y="94"/>
                  </a:lnTo>
                  <a:lnTo>
                    <a:pt x="50" y="99"/>
                  </a:lnTo>
                  <a:lnTo>
                    <a:pt x="55" y="104"/>
                  </a:lnTo>
                  <a:lnTo>
                    <a:pt x="57" y="108"/>
                  </a:lnTo>
                  <a:lnTo>
                    <a:pt x="57" y="113"/>
                  </a:lnTo>
                  <a:lnTo>
                    <a:pt x="59" y="124"/>
                  </a:lnTo>
                  <a:close/>
                </a:path>
              </a:pathLst>
            </a:custGeom>
            <a:solidFill>
              <a:srgbClr val="FF386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0" name="Freeform 63"/>
            <p:cNvSpPr>
              <a:spLocks noChangeAspect="1"/>
            </p:cNvSpPr>
            <p:nvPr/>
          </p:nvSpPr>
          <p:spPr bwMode="auto">
            <a:xfrm>
              <a:off x="1863" y="3286"/>
              <a:ext cx="126" cy="166"/>
            </a:xfrm>
            <a:custGeom>
              <a:avLst/>
              <a:gdLst>
                <a:gd name="T0" fmla="*/ 97 w 126"/>
                <a:gd name="T1" fmla="*/ 96 h 178"/>
                <a:gd name="T2" fmla="*/ 82 w 126"/>
                <a:gd name="T3" fmla="*/ 91 h 178"/>
                <a:gd name="T4" fmla="*/ 69 w 126"/>
                <a:gd name="T5" fmla="*/ 78 h 178"/>
                <a:gd name="T6" fmla="*/ 62 w 126"/>
                <a:gd name="T7" fmla="*/ 72 h 178"/>
                <a:gd name="T8" fmla="*/ 64 w 126"/>
                <a:gd name="T9" fmla="*/ 65 h 178"/>
                <a:gd name="T10" fmla="*/ 62 w 126"/>
                <a:gd name="T11" fmla="*/ 61 h 178"/>
                <a:gd name="T12" fmla="*/ 55 w 126"/>
                <a:gd name="T13" fmla="*/ 60 h 178"/>
                <a:gd name="T14" fmla="*/ 48 w 126"/>
                <a:gd name="T15" fmla="*/ 54 h 178"/>
                <a:gd name="T16" fmla="*/ 45 w 126"/>
                <a:gd name="T17" fmla="*/ 30 h 178"/>
                <a:gd name="T18" fmla="*/ 54 w 126"/>
                <a:gd name="T19" fmla="*/ 23 h 178"/>
                <a:gd name="T20" fmla="*/ 52 w 126"/>
                <a:gd name="T21" fmla="*/ 18 h 178"/>
                <a:gd name="T22" fmla="*/ 45 w 126"/>
                <a:gd name="T23" fmla="*/ 7 h 178"/>
                <a:gd name="T24" fmla="*/ 39 w 126"/>
                <a:gd name="T25" fmla="*/ 2 h 178"/>
                <a:gd name="T26" fmla="*/ 20 w 126"/>
                <a:gd name="T27" fmla="*/ 15 h 178"/>
                <a:gd name="T28" fmla="*/ 9 w 126"/>
                <a:gd name="T29" fmla="*/ 21 h 178"/>
                <a:gd name="T30" fmla="*/ 3 w 126"/>
                <a:gd name="T31" fmla="*/ 40 h 178"/>
                <a:gd name="T32" fmla="*/ 12 w 126"/>
                <a:gd name="T33" fmla="*/ 52 h 178"/>
                <a:gd name="T34" fmla="*/ 21 w 126"/>
                <a:gd name="T35" fmla="*/ 61 h 178"/>
                <a:gd name="T36" fmla="*/ 19 w 126"/>
                <a:gd name="T37" fmla="*/ 71 h 178"/>
                <a:gd name="T38" fmla="*/ 21 w 126"/>
                <a:gd name="T39" fmla="*/ 77 h 178"/>
                <a:gd name="T40" fmla="*/ 33 w 126"/>
                <a:gd name="T41" fmla="*/ 80 h 178"/>
                <a:gd name="T42" fmla="*/ 45 w 126"/>
                <a:gd name="T43" fmla="*/ 80 h 178"/>
                <a:gd name="T44" fmla="*/ 52 w 126"/>
                <a:gd name="T45" fmla="*/ 90 h 178"/>
                <a:gd name="T46" fmla="*/ 50 w 126"/>
                <a:gd name="T47" fmla="*/ 102 h 178"/>
                <a:gd name="T48" fmla="*/ 45 w 126"/>
                <a:gd name="T49" fmla="*/ 108 h 178"/>
                <a:gd name="T50" fmla="*/ 36 w 126"/>
                <a:gd name="T51" fmla="*/ 110 h 178"/>
                <a:gd name="T52" fmla="*/ 37 w 126"/>
                <a:gd name="T53" fmla="*/ 88 h 178"/>
                <a:gd name="T54" fmla="*/ 33 w 126"/>
                <a:gd name="T55" fmla="*/ 83 h 178"/>
                <a:gd name="T56" fmla="*/ 31 w 126"/>
                <a:gd name="T57" fmla="*/ 83 h 178"/>
                <a:gd name="T58" fmla="*/ 26 w 126"/>
                <a:gd name="T59" fmla="*/ 83 h 178"/>
                <a:gd name="T60" fmla="*/ 18 w 126"/>
                <a:gd name="T61" fmla="*/ 78 h 178"/>
                <a:gd name="T62" fmla="*/ 12 w 126"/>
                <a:gd name="T63" fmla="*/ 71 h 178"/>
                <a:gd name="T64" fmla="*/ 2 w 126"/>
                <a:gd name="T65" fmla="*/ 72 h 178"/>
                <a:gd name="T66" fmla="*/ 0 w 126"/>
                <a:gd name="T67" fmla="*/ 77 h 178"/>
                <a:gd name="T68" fmla="*/ 4 w 126"/>
                <a:gd name="T69" fmla="*/ 84 h 178"/>
                <a:gd name="T70" fmla="*/ 6 w 126"/>
                <a:gd name="T71" fmla="*/ 90 h 178"/>
                <a:gd name="T72" fmla="*/ 8 w 126"/>
                <a:gd name="T73" fmla="*/ 105 h 178"/>
                <a:gd name="T74" fmla="*/ 20 w 126"/>
                <a:gd name="T75" fmla="*/ 118 h 178"/>
                <a:gd name="T76" fmla="*/ 21 w 126"/>
                <a:gd name="T77" fmla="*/ 141 h 178"/>
                <a:gd name="T78" fmla="*/ 18 w 126"/>
                <a:gd name="T79" fmla="*/ 149 h 178"/>
                <a:gd name="T80" fmla="*/ 16 w 126"/>
                <a:gd name="T81" fmla="*/ 158 h 178"/>
                <a:gd name="T82" fmla="*/ 24 w 126"/>
                <a:gd name="T83" fmla="*/ 160 h 178"/>
                <a:gd name="T84" fmla="*/ 45 w 126"/>
                <a:gd name="T85" fmla="*/ 147 h 178"/>
                <a:gd name="T86" fmla="*/ 55 w 126"/>
                <a:gd name="T87" fmla="*/ 133 h 178"/>
                <a:gd name="T88" fmla="*/ 85 w 126"/>
                <a:gd name="T89" fmla="*/ 133 h 178"/>
                <a:gd name="T90" fmla="*/ 87 w 126"/>
                <a:gd name="T91" fmla="*/ 138 h 178"/>
                <a:gd name="T92" fmla="*/ 81 w 126"/>
                <a:gd name="T93" fmla="*/ 144 h 178"/>
                <a:gd name="T94" fmla="*/ 76 w 126"/>
                <a:gd name="T95" fmla="*/ 156 h 178"/>
                <a:gd name="T96" fmla="*/ 82 w 126"/>
                <a:gd name="T97" fmla="*/ 166 h 178"/>
                <a:gd name="T98" fmla="*/ 105 w 126"/>
                <a:gd name="T99" fmla="*/ 162 h 178"/>
                <a:gd name="T100" fmla="*/ 121 w 126"/>
                <a:gd name="T101" fmla="*/ 146 h 178"/>
                <a:gd name="T102" fmla="*/ 123 w 126"/>
                <a:gd name="T103" fmla="*/ 121 h 178"/>
                <a:gd name="T104" fmla="*/ 111 w 126"/>
                <a:gd name="T105" fmla="*/ 111 h 178"/>
                <a:gd name="T106" fmla="*/ 99 w 126"/>
                <a:gd name="T107" fmla="*/ 112 h 178"/>
                <a:gd name="T108" fmla="*/ 92 w 126"/>
                <a:gd name="T109" fmla="*/ 114 h 178"/>
                <a:gd name="T110" fmla="*/ 85 w 126"/>
                <a:gd name="T111" fmla="*/ 116 h 178"/>
                <a:gd name="T112" fmla="*/ 81 w 126"/>
                <a:gd name="T113" fmla="*/ 114 h 178"/>
                <a:gd name="T114" fmla="*/ 92 w 126"/>
                <a:gd name="T115" fmla="*/ 111 h 178"/>
                <a:gd name="T116" fmla="*/ 100 w 126"/>
                <a:gd name="T117" fmla="*/ 107 h 178"/>
                <a:gd name="T118" fmla="*/ 102 w 126"/>
                <a:gd name="T119" fmla="*/ 101 h 17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26" h="178">
                  <a:moveTo>
                    <a:pt x="102" y="108"/>
                  </a:moveTo>
                  <a:lnTo>
                    <a:pt x="97" y="103"/>
                  </a:lnTo>
                  <a:lnTo>
                    <a:pt x="88" y="101"/>
                  </a:lnTo>
                  <a:lnTo>
                    <a:pt x="82" y="98"/>
                  </a:lnTo>
                  <a:lnTo>
                    <a:pt x="79" y="96"/>
                  </a:lnTo>
                  <a:lnTo>
                    <a:pt x="69" y="84"/>
                  </a:lnTo>
                  <a:lnTo>
                    <a:pt x="64" y="79"/>
                  </a:lnTo>
                  <a:lnTo>
                    <a:pt x="62" y="77"/>
                  </a:lnTo>
                  <a:lnTo>
                    <a:pt x="62" y="74"/>
                  </a:lnTo>
                  <a:lnTo>
                    <a:pt x="64" y="70"/>
                  </a:lnTo>
                  <a:lnTo>
                    <a:pt x="64" y="67"/>
                  </a:lnTo>
                  <a:lnTo>
                    <a:pt x="62" y="65"/>
                  </a:lnTo>
                  <a:lnTo>
                    <a:pt x="60" y="64"/>
                  </a:lnTo>
                  <a:lnTo>
                    <a:pt x="55" y="64"/>
                  </a:lnTo>
                  <a:lnTo>
                    <a:pt x="51" y="61"/>
                  </a:lnTo>
                  <a:lnTo>
                    <a:pt x="48" y="58"/>
                  </a:lnTo>
                  <a:lnTo>
                    <a:pt x="43" y="37"/>
                  </a:lnTo>
                  <a:lnTo>
                    <a:pt x="45" y="32"/>
                  </a:lnTo>
                  <a:lnTo>
                    <a:pt x="52" y="28"/>
                  </a:lnTo>
                  <a:lnTo>
                    <a:pt x="54" y="25"/>
                  </a:lnTo>
                  <a:lnTo>
                    <a:pt x="54" y="22"/>
                  </a:lnTo>
                  <a:lnTo>
                    <a:pt x="52" y="19"/>
                  </a:lnTo>
                  <a:lnTo>
                    <a:pt x="45" y="12"/>
                  </a:lnTo>
                  <a:lnTo>
                    <a:pt x="45" y="7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2" y="10"/>
                  </a:lnTo>
                  <a:lnTo>
                    <a:pt x="20" y="16"/>
                  </a:lnTo>
                  <a:lnTo>
                    <a:pt x="12" y="16"/>
                  </a:lnTo>
                  <a:lnTo>
                    <a:pt x="9" y="23"/>
                  </a:lnTo>
                  <a:lnTo>
                    <a:pt x="8" y="26"/>
                  </a:lnTo>
                  <a:lnTo>
                    <a:pt x="3" y="43"/>
                  </a:lnTo>
                  <a:lnTo>
                    <a:pt x="4" y="50"/>
                  </a:lnTo>
                  <a:lnTo>
                    <a:pt x="12" y="56"/>
                  </a:lnTo>
                  <a:lnTo>
                    <a:pt x="20" y="60"/>
                  </a:lnTo>
                  <a:lnTo>
                    <a:pt x="21" y="65"/>
                  </a:lnTo>
                  <a:lnTo>
                    <a:pt x="20" y="70"/>
                  </a:lnTo>
                  <a:lnTo>
                    <a:pt x="19" y="76"/>
                  </a:lnTo>
                  <a:lnTo>
                    <a:pt x="19" y="80"/>
                  </a:lnTo>
                  <a:lnTo>
                    <a:pt x="21" y="83"/>
                  </a:lnTo>
                  <a:lnTo>
                    <a:pt x="27" y="85"/>
                  </a:lnTo>
                  <a:lnTo>
                    <a:pt x="33" y="86"/>
                  </a:lnTo>
                  <a:lnTo>
                    <a:pt x="40" y="86"/>
                  </a:lnTo>
                  <a:lnTo>
                    <a:pt x="45" y="86"/>
                  </a:lnTo>
                  <a:lnTo>
                    <a:pt x="49" y="89"/>
                  </a:lnTo>
                  <a:lnTo>
                    <a:pt x="52" y="97"/>
                  </a:lnTo>
                  <a:lnTo>
                    <a:pt x="51" y="104"/>
                  </a:lnTo>
                  <a:lnTo>
                    <a:pt x="50" y="109"/>
                  </a:lnTo>
                  <a:lnTo>
                    <a:pt x="55" y="121"/>
                  </a:lnTo>
                  <a:lnTo>
                    <a:pt x="45" y="116"/>
                  </a:lnTo>
                  <a:lnTo>
                    <a:pt x="38" y="118"/>
                  </a:lnTo>
                  <a:lnTo>
                    <a:pt x="36" y="118"/>
                  </a:lnTo>
                  <a:lnTo>
                    <a:pt x="37" y="108"/>
                  </a:lnTo>
                  <a:lnTo>
                    <a:pt x="37" y="94"/>
                  </a:lnTo>
                  <a:lnTo>
                    <a:pt x="36" y="90"/>
                  </a:lnTo>
                  <a:lnTo>
                    <a:pt x="33" y="89"/>
                  </a:lnTo>
                  <a:lnTo>
                    <a:pt x="32" y="89"/>
                  </a:lnTo>
                  <a:lnTo>
                    <a:pt x="31" y="89"/>
                  </a:lnTo>
                  <a:lnTo>
                    <a:pt x="28" y="89"/>
                  </a:lnTo>
                  <a:lnTo>
                    <a:pt x="26" y="89"/>
                  </a:lnTo>
                  <a:lnTo>
                    <a:pt x="24" y="88"/>
                  </a:lnTo>
                  <a:lnTo>
                    <a:pt x="18" y="84"/>
                  </a:lnTo>
                  <a:lnTo>
                    <a:pt x="15" y="79"/>
                  </a:lnTo>
                  <a:lnTo>
                    <a:pt x="12" y="76"/>
                  </a:lnTo>
                  <a:lnTo>
                    <a:pt x="7" y="73"/>
                  </a:lnTo>
                  <a:lnTo>
                    <a:pt x="2" y="77"/>
                  </a:lnTo>
                  <a:lnTo>
                    <a:pt x="0" y="80"/>
                  </a:lnTo>
                  <a:lnTo>
                    <a:pt x="0" y="83"/>
                  </a:lnTo>
                  <a:lnTo>
                    <a:pt x="0" y="86"/>
                  </a:lnTo>
                  <a:lnTo>
                    <a:pt x="4" y="90"/>
                  </a:lnTo>
                  <a:lnTo>
                    <a:pt x="7" y="91"/>
                  </a:lnTo>
                  <a:lnTo>
                    <a:pt x="6" y="96"/>
                  </a:lnTo>
                  <a:lnTo>
                    <a:pt x="6" y="102"/>
                  </a:lnTo>
                  <a:lnTo>
                    <a:pt x="8" y="113"/>
                  </a:lnTo>
                  <a:lnTo>
                    <a:pt x="15" y="121"/>
                  </a:lnTo>
                  <a:lnTo>
                    <a:pt x="20" y="126"/>
                  </a:lnTo>
                  <a:lnTo>
                    <a:pt x="22" y="131"/>
                  </a:lnTo>
                  <a:lnTo>
                    <a:pt x="21" y="151"/>
                  </a:lnTo>
                  <a:lnTo>
                    <a:pt x="20" y="155"/>
                  </a:lnTo>
                  <a:lnTo>
                    <a:pt x="18" y="160"/>
                  </a:lnTo>
                  <a:lnTo>
                    <a:pt x="16" y="166"/>
                  </a:lnTo>
                  <a:lnTo>
                    <a:pt x="16" y="169"/>
                  </a:lnTo>
                  <a:lnTo>
                    <a:pt x="19" y="173"/>
                  </a:lnTo>
                  <a:lnTo>
                    <a:pt x="24" y="172"/>
                  </a:lnTo>
                  <a:lnTo>
                    <a:pt x="42" y="161"/>
                  </a:lnTo>
                  <a:lnTo>
                    <a:pt x="45" y="158"/>
                  </a:lnTo>
                  <a:lnTo>
                    <a:pt x="52" y="144"/>
                  </a:lnTo>
                  <a:lnTo>
                    <a:pt x="55" y="143"/>
                  </a:lnTo>
                  <a:lnTo>
                    <a:pt x="80" y="143"/>
                  </a:lnTo>
                  <a:lnTo>
                    <a:pt x="85" y="143"/>
                  </a:lnTo>
                  <a:lnTo>
                    <a:pt x="87" y="144"/>
                  </a:lnTo>
                  <a:lnTo>
                    <a:pt x="87" y="148"/>
                  </a:lnTo>
                  <a:lnTo>
                    <a:pt x="84" y="151"/>
                  </a:lnTo>
                  <a:lnTo>
                    <a:pt x="81" y="154"/>
                  </a:lnTo>
                  <a:lnTo>
                    <a:pt x="78" y="160"/>
                  </a:lnTo>
                  <a:lnTo>
                    <a:pt x="76" y="167"/>
                  </a:lnTo>
                  <a:lnTo>
                    <a:pt x="76" y="173"/>
                  </a:lnTo>
                  <a:lnTo>
                    <a:pt x="82" y="178"/>
                  </a:lnTo>
                  <a:lnTo>
                    <a:pt x="93" y="178"/>
                  </a:lnTo>
                  <a:lnTo>
                    <a:pt x="105" y="174"/>
                  </a:lnTo>
                  <a:lnTo>
                    <a:pt x="116" y="166"/>
                  </a:lnTo>
                  <a:lnTo>
                    <a:pt x="121" y="157"/>
                  </a:lnTo>
                  <a:lnTo>
                    <a:pt x="126" y="143"/>
                  </a:lnTo>
                  <a:lnTo>
                    <a:pt x="123" y="130"/>
                  </a:lnTo>
                  <a:lnTo>
                    <a:pt x="118" y="122"/>
                  </a:lnTo>
                  <a:lnTo>
                    <a:pt x="111" y="119"/>
                  </a:lnTo>
                  <a:lnTo>
                    <a:pt x="104" y="118"/>
                  </a:lnTo>
                  <a:lnTo>
                    <a:pt x="99" y="120"/>
                  </a:lnTo>
                  <a:lnTo>
                    <a:pt x="96" y="121"/>
                  </a:lnTo>
                  <a:lnTo>
                    <a:pt x="92" y="122"/>
                  </a:lnTo>
                  <a:lnTo>
                    <a:pt x="88" y="125"/>
                  </a:lnTo>
                  <a:lnTo>
                    <a:pt x="85" y="124"/>
                  </a:lnTo>
                  <a:lnTo>
                    <a:pt x="84" y="124"/>
                  </a:lnTo>
                  <a:lnTo>
                    <a:pt x="81" y="122"/>
                  </a:lnTo>
                  <a:lnTo>
                    <a:pt x="86" y="121"/>
                  </a:lnTo>
                  <a:lnTo>
                    <a:pt x="92" y="119"/>
                  </a:lnTo>
                  <a:lnTo>
                    <a:pt x="96" y="116"/>
                  </a:lnTo>
                  <a:lnTo>
                    <a:pt x="100" y="115"/>
                  </a:lnTo>
                  <a:lnTo>
                    <a:pt x="102" y="113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1" name="Freeform 64"/>
            <p:cNvSpPr>
              <a:spLocks noChangeAspect="1"/>
            </p:cNvSpPr>
            <p:nvPr/>
          </p:nvSpPr>
          <p:spPr bwMode="auto">
            <a:xfrm>
              <a:off x="1832" y="3075"/>
              <a:ext cx="61" cy="97"/>
            </a:xfrm>
            <a:custGeom>
              <a:avLst/>
              <a:gdLst>
                <a:gd name="T0" fmla="*/ 37 w 63"/>
                <a:gd name="T1" fmla="*/ 71 h 102"/>
                <a:gd name="T2" fmla="*/ 28 w 63"/>
                <a:gd name="T3" fmla="*/ 78 h 102"/>
                <a:gd name="T4" fmla="*/ 23 w 63"/>
                <a:gd name="T5" fmla="*/ 84 h 102"/>
                <a:gd name="T6" fmla="*/ 21 w 63"/>
                <a:gd name="T7" fmla="*/ 89 h 102"/>
                <a:gd name="T8" fmla="*/ 20 w 63"/>
                <a:gd name="T9" fmla="*/ 93 h 102"/>
                <a:gd name="T10" fmla="*/ 15 w 63"/>
                <a:gd name="T11" fmla="*/ 94 h 102"/>
                <a:gd name="T12" fmla="*/ 11 w 63"/>
                <a:gd name="T13" fmla="*/ 95 h 102"/>
                <a:gd name="T14" fmla="*/ 6 w 63"/>
                <a:gd name="T15" fmla="*/ 97 h 102"/>
                <a:gd name="T16" fmla="*/ 2 w 63"/>
                <a:gd name="T17" fmla="*/ 96 h 102"/>
                <a:gd name="T18" fmla="*/ 0 w 63"/>
                <a:gd name="T19" fmla="*/ 90 h 102"/>
                <a:gd name="T20" fmla="*/ 0 w 63"/>
                <a:gd name="T21" fmla="*/ 85 h 102"/>
                <a:gd name="T22" fmla="*/ 2 w 63"/>
                <a:gd name="T23" fmla="*/ 78 h 102"/>
                <a:gd name="T24" fmla="*/ 5 w 63"/>
                <a:gd name="T25" fmla="*/ 70 h 102"/>
                <a:gd name="T26" fmla="*/ 10 w 63"/>
                <a:gd name="T27" fmla="*/ 63 h 102"/>
                <a:gd name="T28" fmla="*/ 15 w 63"/>
                <a:gd name="T29" fmla="*/ 62 h 102"/>
                <a:gd name="T30" fmla="*/ 20 w 63"/>
                <a:gd name="T31" fmla="*/ 63 h 102"/>
                <a:gd name="T32" fmla="*/ 23 w 63"/>
                <a:gd name="T33" fmla="*/ 66 h 102"/>
                <a:gd name="T34" fmla="*/ 25 w 63"/>
                <a:gd name="T35" fmla="*/ 63 h 102"/>
                <a:gd name="T36" fmla="*/ 25 w 63"/>
                <a:gd name="T37" fmla="*/ 61 h 102"/>
                <a:gd name="T38" fmla="*/ 23 w 63"/>
                <a:gd name="T39" fmla="*/ 57 h 102"/>
                <a:gd name="T40" fmla="*/ 19 w 63"/>
                <a:gd name="T41" fmla="*/ 54 h 102"/>
                <a:gd name="T42" fmla="*/ 15 w 63"/>
                <a:gd name="T43" fmla="*/ 53 h 102"/>
                <a:gd name="T44" fmla="*/ 15 w 63"/>
                <a:gd name="T45" fmla="*/ 49 h 102"/>
                <a:gd name="T46" fmla="*/ 19 w 63"/>
                <a:gd name="T47" fmla="*/ 44 h 102"/>
                <a:gd name="T48" fmla="*/ 23 w 63"/>
                <a:gd name="T49" fmla="*/ 37 h 102"/>
                <a:gd name="T50" fmla="*/ 28 w 63"/>
                <a:gd name="T51" fmla="*/ 27 h 102"/>
                <a:gd name="T52" fmla="*/ 29 w 63"/>
                <a:gd name="T53" fmla="*/ 21 h 102"/>
                <a:gd name="T54" fmla="*/ 29 w 63"/>
                <a:gd name="T55" fmla="*/ 15 h 102"/>
                <a:gd name="T56" fmla="*/ 31 w 63"/>
                <a:gd name="T57" fmla="*/ 10 h 102"/>
                <a:gd name="T58" fmla="*/ 34 w 63"/>
                <a:gd name="T59" fmla="*/ 8 h 102"/>
                <a:gd name="T60" fmla="*/ 38 w 63"/>
                <a:gd name="T61" fmla="*/ 4 h 102"/>
                <a:gd name="T62" fmla="*/ 44 w 63"/>
                <a:gd name="T63" fmla="*/ 2 h 102"/>
                <a:gd name="T64" fmla="*/ 49 w 63"/>
                <a:gd name="T65" fmla="*/ 0 h 102"/>
                <a:gd name="T66" fmla="*/ 54 w 63"/>
                <a:gd name="T67" fmla="*/ 0 h 102"/>
                <a:gd name="T68" fmla="*/ 58 w 63"/>
                <a:gd name="T69" fmla="*/ 3 h 102"/>
                <a:gd name="T70" fmla="*/ 60 w 63"/>
                <a:gd name="T71" fmla="*/ 6 h 102"/>
                <a:gd name="T72" fmla="*/ 61 w 63"/>
                <a:gd name="T73" fmla="*/ 11 h 102"/>
                <a:gd name="T74" fmla="*/ 61 w 63"/>
                <a:gd name="T75" fmla="*/ 16 h 102"/>
                <a:gd name="T76" fmla="*/ 58 w 63"/>
                <a:gd name="T77" fmla="*/ 23 h 102"/>
                <a:gd name="T78" fmla="*/ 54 w 63"/>
                <a:gd name="T79" fmla="*/ 29 h 102"/>
                <a:gd name="T80" fmla="*/ 50 w 63"/>
                <a:gd name="T81" fmla="*/ 36 h 102"/>
                <a:gd name="T82" fmla="*/ 41 w 63"/>
                <a:gd name="T83" fmla="*/ 49 h 102"/>
                <a:gd name="T84" fmla="*/ 40 w 63"/>
                <a:gd name="T85" fmla="*/ 61 h 102"/>
                <a:gd name="T86" fmla="*/ 38 w 63"/>
                <a:gd name="T87" fmla="*/ 68 h 102"/>
                <a:gd name="T88" fmla="*/ 37 w 63"/>
                <a:gd name="T89" fmla="*/ 71 h 10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3" h="102">
                  <a:moveTo>
                    <a:pt x="38" y="75"/>
                  </a:moveTo>
                  <a:lnTo>
                    <a:pt x="29" y="82"/>
                  </a:lnTo>
                  <a:lnTo>
                    <a:pt x="24" y="88"/>
                  </a:lnTo>
                  <a:lnTo>
                    <a:pt x="22" y="94"/>
                  </a:lnTo>
                  <a:lnTo>
                    <a:pt x="21" y="98"/>
                  </a:lnTo>
                  <a:lnTo>
                    <a:pt x="16" y="99"/>
                  </a:lnTo>
                  <a:lnTo>
                    <a:pt x="11" y="100"/>
                  </a:lnTo>
                  <a:lnTo>
                    <a:pt x="6" y="102"/>
                  </a:lnTo>
                  <a:lnTo>
                    <a:pt x="2" y="101"/>
                  </a:lnTo>
                  <a:lnTo>
                    <a:pt x="0" y="95"/>
                  </a:lnTo>
                  <a:lnTo>
                    <a:pt x="0" y="89"/>
                  </a:lnTo>
                  <a:lnTo>
                    <a:pt x="2" y="82"/>
                  </a:lnTo>
                  <a:lnTo>
                    <a:pt x="5" y="74"/>
                  </a:lnTo>
                  <a:lnTo>
                    <a:pt x="10" y="66"/>
                  </a:lnTo>
                  <a:lnTo>
                    <a:pt x="16" y="65"/>
                  </a:lnTo>
                  <a:lnTo>
                    <a:pt x="21" y="66"/>
                  </a:lnTo>
                  <a:lnTo>
                    <a:pt x="24" y="69"/>
                  </a:lnTo>
                  <a:lnTo>
                    <a:pt x="26" y="66"/>
                  </a:lnTo>
                  <a:lnTo>
                    <a:pt x="26" y="64"/>
                  </a:lnTo>
                  <a:lnTo>
                    <a:pt x="24" y="60"/>
                  </a:lnTo>
                  <a:lnTo>
                    <a:pt x="20" y="57"/>
                  </a:lnTo>
                  <a:lnTo>
                    <a:pt x="16" y="56"/>
                  </a:lnTo>
                  <a:lnTo>
                    <a:pt x="16" y="52"/>
                  </a:lnTo>
                  <a:lnTo>
                    <a:pt x="20" y="46"/>
                  </a:lnTo>
                  <a:lnTo>
                    <a:pt x="24" y="39"/>
                  </a:lnTo>
                  <a:lnTo>
                    <a:pt x="29" y="28"/>
                  </a:lnTo>
                  <a:lnTo>
                    <a:pt x="30" y="22"/>
                  </a:lnTo>
                  <a:lnTo>
                    <a:pt x="30" y="16"/>
                  </a:lnTo>
                  <a:lnTo>
                    <a:pt x="32" y="11"/>
                  </a:lnTo>
                  <a:lnTo>
                    <a:pt x="35" y="8"/>
                  </a:lnTo>
                  <a:lnTo>
                    <a:pt x="39" y="4"/>
                  </a:lnTo>
                  <a:lnTo>
                    <a:pt x="45" y="2"/>
                  </a:lnTo>
                  <a:lnTo>
                    <a:pt x="51" y="0"/>
                  </a:lnTo>
                  <a:lnTo>
                    <a:pt x="56" y="0"/>
                  </a:lnTo>
                  <a:lnTo>
                    <a:pt x="60" y="3"/>
                  </a:lnTo>
                  <a:lnTo>
                    <a:pt x="62" y="6"/>
                  </a:lnTo>
                  <a:lnTo>
                    <a:pt x="63" y="12"/>
                  </a:lnTo>
                  <a:lnTo>
                    <a:pt x="63" y="17"/>
                  </a:lnTo>
                  <a:lnTo>
                    <a:pt x="60" y="24"/>
                  </a:lnTo>
                  <a:lnTo>
                    <a:pt x="56" y="30"/>
                  </a:lnTo>
                  <a:lnTo>
                    <a:pt x="52" y="38"/>
                  </a:lnTo>
                  <a:lnTo>
                    <a:pt x="42" y="51"/>
                  </a:lnTo>
                  <a:lnTo>
                    <a:pt x="41" y="64"/>
                  </a:lnTo>
                  <a:lnTo>
                    <a:pt x="39" y="71"/>
                  </a:lnTo>
                  <a:lnTo>
                    <a:pt x="38" y="75"/>
                  </a:lnTo>
                  <a:close/>
                </a:path>
              </a:pathLst>
            </a:custGeom>
            <a:solidFill>
              <a:srgbClr val="6666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2" name="Freeform 65"/>
            <p:cNvSpPr>
              <a:spLocks noChangeAspect="1"/>
            </p:cNvSpPr>
            <p:nvPr/>
          </p:nvSpPr>
          <p:spPr bwMode="auto">
            <a:xfrm>
              <a:off x="1706" y="3388"/>
              <a:ext cx="49" cy="40"/>
            </a:xfrm>
            <a:custGeom>
              <a:avLst/>
              <a:gdLst>
                <a:gd name="T0" fmla="*/ 40 w 50"/>
                <a:gd name="T1" fmla="*/ 13 h 42"/>
                <a:gd name="T2" fmla="*/ 43 w 50"/>
                <a:gd name="T3" fmla="*/ 15 h 42"/>
                <a:gd name="T4" fmla="*/ 45 w 50"/>
                <a:gd name="T5" fmla="*/ 19 h 42"/>
                <a:gd name="T6" fmla="*/ 49 w 50"/>
                <a:gd name="T7" fmla="*/ 23 h 42"/>
                <a:gd name="T8" fmla="*/ 47 w 50"/>
                <a:gd name="T9" fmla="*/ 26 h 42"/>
                <a:gd name="T10" fmla="*/ 49 w 50"/>
                <a:gd name="T11" fmla="*/ 30 h 42"/>
                <a:gd name="T12" fmla="*/ 49 w 50"/>
                <a:gd name="T13" fmla="*/ 32 h 42"/>
                <a:gd name="T14" fmla="*/ 45 w 50"/>
                <a:gd name="T15" fmla="*/ 34 h 42"/>
                <a:gd name="T16" fmla="*/ 43 w 50"/>
                <a:gd name="T17" fmla="*/ 37 h 42"/>
                <a:gd name="T18" fmla="*/ 39 w 50"/>
                <a:gd name="T19" fmla="*/ 38 h 42"/>
                <a:gd name="T20" fmla="*/ 33 w 50"/>
                <a:gd name="T21" fmla="*/ 39 h 42"/>
                <a:gd name="T22" fmla="*/ 29 w 50"/>
                <a:gd name="T23" fmla="*/ 40 h 42"/>
                <a:gd name="T24" fmla="*/ 25 w 50"/>
                <a:gd name="T25" fmla="*/ 39 h 42"/>
                <a:gd name="T26" fmla="*/ 21 w 50"/>
                <a:gd name="T27" fmla="*/ 38 h 42"/>
                <a:gd name="T28" fmla="*/ 17 w 50"/>
                <a:gd name="T29" fmla="*/ 37 h 42"/>
                <a:gd name="T30" fmla="*/ 15 w 50"/>
                <a:gd name="T31" fmla="*/ 37 h 42"/>
                <a:gd name="T32" fmla="*/ 8 w 50"/>
                <a:gd name="T33" fmla="*/ 34 h 42"/>
                <a:gd name="T34" fmla="*/ 3 w 50"/>
                <a:gd name="T35" fmla="*/ 32 h 42"/>
                <a:gd name="T36" fmla="*/ 0 w 50"/>
                <a:gd name="T37" fmla="*/ 30 h 42"/>
                <a:gd name="T38" fmla="*/ 0 w 50"/>
                <a:gd name="T39" fmla="*/ 28 h 42"/>
                <a:gd name="T40" fmla="*/ 0 w 50"/>
                <a:gd name="T41" fmla="*/ 25 h 42"/>
                <a:gd name="T42" fmla="*/ 0 w 50"/>
                <a:gd name="T43" fmla="*/ 22 h 42"/>
                <a:gd name="T44" fmla="*/ 2 w 50"/>
                <a:gd name="T45" fmla="*/ 17 h 42"/>
                <a:gd name="T46" fmla="*/ 4 w 50"/>
                <a:gd name="T47" fmla="*/ 13 h 42"/>
                <a:gd name="T48" fmla="*/ 4 w 50"/>
                <a:gd name="T49" fmla="*/ 10 h 42"/>
                <a:gd name="T50" fmla="*/ 8 w 50"/>
                <a:gd name="T51" fmla="*/ 9 h 42"/>
                <a:gd name="T52" fmla="*/ 9 w 50"/>
                <a:gd name="T53" fmla="*/ 8 h 42"/>
                <a:gd name="T54" fmla="*/ 9 w 50"/>
                <a:gd name="T55" fmla="*/ 6 h 42"/>
                <a:gd name="T56" fmla="*/ 9 w 50"/>
                <a:gd name="T57" fmla="*/ 3 h 42"/>
                <a:gd name="T58" fmla="*/ 11 w 50"/>
                <a:gd name="T59" fmla="*/ 0 h 42"/>
                <a:gd name="T60" fmla="*/ 14 w 50"/>
                <a:gd name="T61" fmla="*/ 2 h 42"/>
                <a:gd name="T62" fmla="*/ 16 w 50"/>
                <a:gd name="T63" fmla="*/ 2 h 42"/>
                <a:gd name="T64" fmla="*/ 20 w 50"/>
                <a:gd name="T65" fmla="*/ 4 h 42"/>
                <a:gd name="T66" fmla="*/ 23 w 50"/>
                <a:gd name="T67" fmla="*/ 3 h 42"/>
                <a:gd name="T68" fmla="*/ 25 w 50"/>
                <a:gd name="T69" fmla="*/ 3 h 42"/>
                <a:gd name="T70" fmla="*/ 28 w 50"/>
                <a:gd name="T71" fmla="*/ 4 h 42"/>
                <a:gd name="T72" fmla="*/ 31 w 50"/>
                <a:gd name="T73" fmla="*/ 4 h 42"/>
                <a:gd name="T74" fmla="*/ 34 w 50"/>
                <a:gd name="T75" fmla="*/ 8 h 42"/>
                <a:gd name="T76" fmla="*/ 40 w 50"/>
                <a:gd name="T77" fmla="*/ 13 h 4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0" h="42">
                  <a:moveTo>
                    <a:pt x="41" y="14"/>
                  </a:moveTo>
                  <a:lnTo>
                    <a:pt x="44" y="16"/>
                  </a:lnTo>
                  <a:lnTo>
                    <a:pt x="46" y="20"/>
                  </a:lnTo>
                  <a:lnTo>
                    <a:pt x="50" y="24"/>
                  </a:lnTo>
                  <a:lnTo>
                    <a:pt x="48" y="27"/>
                  </a:lnTo>
                  <a:lnTo>
                    <a:pt x="50" y="32"/>
                  </a:lnTo>
                  <a:lnTo>
                    <a:pt x="50" y="34"/>
                  </a:lnTo>
                  <a:lnTo>
                    <a:pt x="46" y="36"/>
                  </a:lnTo>
                  <a:lnTo>
                    <a:pt x="44" y="39"/>
                  </a:lnTo>
                  <a:lnTo>
                    <a:pt x="40" y="40"/>
                  </a:lnTo>
                  <a:lnTo>
                    <a:pt x="34" y="41"/>
                  </a:lnTo>
                  <a:lnTo>
                    <a:pt x="30" y="42"/>
                  </a:lnTo>
                  <a:lnTo>
                    <a:pt x="26" y="41"/>
                  </a:lnTo>
                  <a:lnTo>
                    <a:pt x="21" y="40"/>
                  </a:lnTo>
                  <a:lnTo>
                    <a:pt x="17" y="39"/>
                  </a:lnTo>
                  <a:lnTo>
                    <a:pt x="15" y="39"/>
                  </a:lnTo>
                  <a:lnTo>
                    <a:pt x="8" y="36"/>
                  </a:lnTo>
                  <a:lnTo>
                    <a:pt x="3" y="34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4" y="11"/>
                  </a:lnTo>
                  <a:lnTo>
                    <a:pt x="8" y="9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3"/>
                  </a:lnTo>
                  <a:lnTo>
                    <a:pt x="11" y="0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3" y="3"/>
                  </a:lnTo>
                  <a:lnTo>
                    <a:pt x="26" y="3"/>
                  </a:lnTo>
                  <a:lnTo>
                    <a:pt x="29" y="4"/>
                  </a:lnTo>
                  <a:lnTo>
                    <a:pt x="32" y="4"/>
                  </a:lnTo>
                  <a:lnTo>
                    <a:pt x="35" y="8"/>
                  </a:lnTo>
                  <a:lnTo>
                    <a:pt x="41" y="14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3" name="Freeform 66"/>
            <p:cNvSpPr>
              <a:spLocks noChangeAspect="1"/>
            </p:cNvSpPr>
            <p:nvPr/>
          </p:nvSpPr>
          <p:spPr bwMode="auto">
            <a:xfrm>
              <a:off x="1836" y="3298"/>
              <a:ext cx="37" cy="37"/>
            </a:xfrm>
            <a:custGeom>
              <a:avLst/>
              <a:gdLst>
                <a:gd name="T0" fmla="*/ 0 w 38"/>
                <a:gd name="T1" fmla="*/ 33 h 40"/>
                <a:gd name="T2" fmla="*/ 4 w 38"/>
                <a:gd name="T3" fmla="*/ 35 h 40"/>
                <a:gd name="T4" fmla="*/ 5 w 38"/>
                <a:gd name="T5" fmla="*/ 37 h 40"/>
                <a:gd name="T6" fmla="*/ 10 w 38"/>
                <a:gd name="T7" fmla="*/ 33 h 40"/>
                <a:gd name="T8" fmla="*/ 17 w 38"/>
                <a:gd name="T9" fmla="*/ 30 h 40"/>
                <a:gd name="T10" fmla="*/ 25 w 38"/>
                <a:gd name="T11" fmla="*/ 23 h 40"/>
                <a:gd name="T12" fmla="*/ 27 w 38"/>
                <a:gd name="T13" fmla="*/ 22 h 40"/>
                <a:gd name="T14" fmla="*/ 31 w 38"/>
                <a:gd name="T15" fmla="*/ 18 h 40"/>
                <a:gd name="T16" fmla="*/ 34 w 38"/>
                <a:gd name="T17" fmla="*/ 13 h 40"/>
                <a:gd name="T18" fmla="*/ 34 w 38"/>
                <a:gd name="T19" fmla="*/ 12 h 40"/>
                <a:gd name="T20" fmla="*/ 35 w 38"/>
                <a:gd name="T21" fmla="*/ 9 h 40"/>
                <a:gd name="T22" fmla="*/ 37 w 38"/>
                <a:gd name="T23" fmla="*/ 5 h 40"/>
                <a:gd name="T24" fmla="*/ 37 w 38"/>
                <a:gd name="T25" fmla="*/ 2 h 40"/>
                <a:gd name="T26" fmla="*/ 36 w 38"/>
                <a:gd name="T27" fmla="*/ 1 h 40"/>
                <a:gd name="T28" fmla="*/ 35 w 38"/>
                <a:gd name="T29" fmla="*/ 0 h 40"/>
                <a:gd name="T30" fmla="*/ 33 w 38"/>
                <a:gd name="T31" fmla="*/ 0 h 40"/>
                <a:gd name="T32" fmla="*/ 29 w 38"/>
                <a:gd name="T33" fmla="*/ 0 h 40"/>
                <a:gd name="T34" fmla="*/ 24 w 38"/>
                <a:gd name="T35" fmla="*/ 2 h 40"/>
                <a:gd name="T36" fmla="*/ 22 w 38"/>
                <a:gd name="T37" fmla="*/ 5 h 40"/>
                <a:gd name="T38" fmla="*/ 17 w 38"/>
                <a:gd name="T39" fmla="*/ 9 h 40"/>
                <a:gd name="T40" fmla="*/ 10 w 38"/>
                <a:gd name="T41" fmla="*/ 15 h 40"/>
                <a:gd name="T42" fmla="*/ 4 w 38"/>
                <a:gd name="T43" fmla="*/ 21 h 40"/>
                <a:gd name="T44" fmla="*/ 0 w 38"/>
                <a:gd name="T45" fmla="*/ 26 h 40"/>
                <a:gd name="T46" fmla="*/ 0 w 38"/>
                <a:gd name="T47" fmla="*/ 27 h 40"/>
                <a:gd name="T48" fmla="*/ 0 w 38"/>
                <a:gd name="T49" fmla="*/ 28 h 40"/>
                <a:gd name="T50" fmla="*/ 0 w 38"/>
                <a:gd name="T51" fmla="*/ 33 h 4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8" h="40">
                  <a:moveTo>
                    <a:pt x="0" y="36"/>
                  </a:moveTo>
                  <a:lnTo>
                    <a:pt x="4" y="38"/>
                  </a:lnTo>
                  <a:lnTo>
                    <a:pt x="5" y="40"/>
                  </a:lnTo>
                  <a:lnTo>
                    <a:pt x="10" y="36"/>
                  </a:lnTo>
                  <a:lnTo>
                    <a:pt x="17" y="32"/>
                  </a:lnTo>
                  <a:lnTo>
                    <a:pt x="26" y="25"/>
                  </a:lnTo>
                  <a:lnTo>
                    <a:pt x="28" y="24"/>
                  </a:lnTo>
                  <a:lnTo>
                    <a:pt x="32" y="19"/>
                  </a:lnTo>
                  <a:lnTo>
                    <a:pt x="35" y="14"/>
                  </a:lnTo>
                  <a:lnTo>
                    <a:pt x="35" y="13"/>
                  </a:lnTo>
                  <a:lnTo>
                    <a:pt x="36" y="10"/>
                  </a:lnTo>
                  <a:lnTo>
                    <a:pt x="38" y="5"/>
                  </a:lnTo>
                  <a:lnTo>
                    <a:pt x="38" y="2"/>
                  </a:lnTo>
                  <a:lnTo>
                    <a:pt x="37" y="1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5" y="2"/>
                  </a:lnTo>
                  <a:lnTo>
                    <a:pt x="23" y="5"/>
                  </a:lnTo>
                  <a:lnTo>
                    <a:pt x="17" y="10"/>
                  </a:lnTo>
                  <a:lnTo>
                    <a:pt x="10" y="16"/>
                  </a:lnTo>
                  <a:lnTo>
                    <a:pt x="4" y="23"/>
                  </a:lnTo>
                  <a:lnTo>
                    <a:pt x="0" y="28"/>
                  </a:lnTo>
                  <a:lnTo>
                    <a:pt x="0" y="29"/>
                  </a:lnTo>
                  <a:lnTo>
                    <a:pt x="0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4" name="Freeform 67"/>
            <p:cNvSpPr>
              <a:spLocks noChangeAspect="1"/>
            </p:cNvSpPr>
            <p:nvPr/>
          </p:nvSpPr>
          <p:spPr bwMode="auto">
            <a:xfrm>
              <a:off x="1893" y="3216"/>
              <a:ext cx="28" cy="34"/>
            </a:xfrm>
            <a:custGeom>
              <a:avLst/>
              <a:gdLst>
                <a:gd name="T0" fmla="*/ 6 w 26"/>
                <a:gd name="T1" fmla="*/ 6 h 37"/>
                <a:gd name="T2" fmla="*/ 2 w 26"/>
                <a:gd name="T3" fmla="*/ 13 h 37"/>
                <a:gd name="T4" fmla="*/ 0 w 26"/>
                <a:gd name="T5" fmla="*/ 22 h 37"/>
                <a:gd name="T6" fmla="*/ 0 w 26"/>
                <a:gd name="T7" fmla="*/ 26 h 37"/>
                <a:gd name="T8" fmla="*/ 0 w 26"/>
                <a:gd name="T9" fmla="*/ 30 h 37"/>
                <a:gd name="T10" fmla="*/ 2 w 26"/>
                <a:gd name="T11" fmla="*/ 34 h 37"/>
                <a:gd name="T12" fmla="*/ 9 w 26"/>
                <a:gd name="T13" fmla="*/ 33 h 37"/>
                <a:gd name="T14" fmla="*/ 14 w 26"/>
                <a:gd name="T15" fmla="*/ 33 h 37"/>
                <a:gd name="T16" fmla="*/ 20 w 26"/>
                <a:gd name="T17" fmla="*/ 33 h 37"/>
                <a:gd name="T18" fmla="*/ 28 w 26"/>
                <a:gd name="T19" fmla="*/ 25 h 37"/>
                <a:gd name="T20" fmla="*/ 28 w 26"/>
                <a:gd name="T21" fmla="*/ 19 h 37"/>
                <a:gd name="T22" fmla="*/ 24 w 26"/>
                <a:gd name="T23" fmla="*/ 14 h 37"/>
                <a:gd name="T24" fmla="*/ 19 w 26"/>
                <a:gd name="T25" fmla="*/ 7 h 37"/>
                <a:gd name="T26" fmla="*/ 16 w 26"/>
                <a:gd name="T27" fmla="*/ 1 h 37"/>
                <a:gd name="T28" fmla="*/ 14 w 26"/>
                <a:gd name="T29" fmla="*/ 0 h 37"/>
                <a:gd name="T30" fmla="*/ 10 w 26"/>
                <a:gd name="T31" fmla="*/ 0 h 37"/>
                <a:gd name="T32" fmla="*/ 6 w 26"/>
                <a:gd name="T33" fmla="*/ 6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" h="37">
                  <a:moveTo>
                    <a:pt x="6" y="6"/>
                  </a:moveTo>
                  <a:lnTo>
                    <a:pt x="2" y="14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0" y="33"/>
                  </a:lnTo>
                  <a:lnTo>
                    <a:pt x="2" y="37"/>
                  </a:lnTo>
                  <a:lnTo>
                    <a:pt x="8" y="36"/>
                  </a:lnTo>
                  <a:lnTo>
                    <a:pt x="13" y="36"/>
                  </a:lnTo>
                  <a:lnTo>
                    <a:pt x="19" y="36"/>
                  </a:lnTo>
                  <a:lnTo>
                    <a:pt x="26" y="27"/>
                  </a:lnTo>
                  <a:lnTo>
                    <a:pt x="26" y="21"/>
                  </a:lnTo>
                  <a:lnTo>
                    <a:pt x="22" y="15"/>
                  </a:lnTo>
                  <a:lnTo>
                    <a:pt x="18" y="8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6666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5" name="Freeform 68"/>
            <p:cNvSpPr>
              <a:spLocks noChangeAspect="1"/>
            </p:cNvSpPr>
            <p:nvPr/>
          </p:nvSpPr>
          <p:spPr bwMode="auto">
            <a:xfrm>
              <a:off x="1777" y="3347"/>
              <a:ext cx="25" cy="53"/>
            </a:xfrm>
            <a:custGeom>
              <a:avLst/>
              <a:gdLst>
                <a:gd name="T0" fmla="*/ 24 w 23"/>
                <a:gd name="T1" fmla="*/ 0 h 55"/>
                <a:gd name="T2" fmla="*/ 17 w 23"/>
                <a:gd name="T3" fmla="*/ 4 h 55"/>
                <a:gd name="T4" fmla="*/ 11 w 23"/>
                <a:gd name="T5" fmla="*/ 8 h 55"/>
                <a:gd name="T6" fmla="*/ 7 w 23"/>
                <a:gd name="T7" fmla="*/ 12 h 55"/>
                <a:gd name="T8" fmla="*/ 4 w 23"/>
                <a:gd name="T9" fmla="*/ 15 h 55"/>
                <a:gd name="T10" fmla="*/ 0 w 23"/>
                <a:gd name="T11" fmla="*/ 17 h 55"/>
                <a:gd name="T12" fmla="*/ 2 w 23"/>
                <a:gd name="T13" fmla="*/ 22 h 55"/>
                <a:gd name="T14" fmla="*/ 2 w 23"/>
                <a:gd name="T15" fmla="*/ 25 h 55"/>
                <a:gd name="T16" fmla="*/ 4 w 23"/>
                <a:gd name="T17" fmla="*/ 28 h 55"/>
                <a:gd name="T18" fmla="*/ 5 w 23"/>
                <a:gd name="T19" fmla="*/ 30 h 55"/>
                <a:gd name="T20" fmla="*/ 9 w 23"/>
                <a:gd name="T21" fmla="*/ 33 h 55"/>
                <a:gd name="T22" fmla="*/ 9 w 23"/>
                <a:gd name="T23" fmla="*/ 34 h 55"/>
                <a:gd name="T24" fmla="*/ 7 w 23"/>
                <a:gd name="T25" fmla="*/ 36 h 55"/>
                <a:gd name="T26" fmla="*/ 3 w 23"/>
                <a:gd name="T27" fmla="*/ 37 h 55"/>
                <a:gd name="T28" fmla="*/ 3 w 23"/>
                <a:gd name="T29" fmla="*/ 40 h 55"/>
                <a:gd name="T30" fmla="*/ 0 w 23"/>
                <a:gd name="T31" fmla="*/ 41 h 55"/>
                <a:gd name="T32" fmla="*/ 0 w 23"/>
                <a:gd name="T33" fmla="*/ 44 h 55"/>
                <a:gd name="T34" fmla="*/ 0 w 23"/>
                <a:gd name="T35" fmla="*/ 47 h 55"/>
                <a:gd name="T36" fmla="*/ 2 w 23"/>
                <a:gd name="T37" fmla="*/ 51 h 55"/>
                <a:gd name="T38" fmla="*/ 3 w 23"/>
                <a:gd name="T39" fmla="*/ 53 h 55"/>
                <a:gd name="T40" fmla="*/ 5 w 23"/>
                <a:gd name="T41" fmla="*/ 53 h 55"/>
                <a:gd name="T42" fmla="*/ 7 w 23"/>
                <a:gd name="T43" fmla="*/ 52 h 55"/>
                <a:gd name="T44" fmla="*/ 9 w 23"/>
                <a:gd name="T45" fmla="*/ 50 h 55"/>
                <a:gd name="T46" fmla="*/ 11 w 23"/>
                <a:gd name="T47" fmla="*/ 46 h 55"/>
                <a:gd name="T48" fmla="*/ 13 w 23"/>
                <a:gd name="T49" fmla="*/ 37 h 55"/>
                <a:gd name="T50" fmla="*/ 17 w 23"/>
                <a:gd name="T51" fmla="*/ 28 h 55"/>
                <a:gd name="T52" fmla="*/ 20 w 23"/>
                <a:gd name="T53" fmla="*/ 23 h 55"/>
                <a:gd name="T54" fmla="*/ 23 w 23"/>
                <a:gd name="T55" fmla="*/ 18 h 55"/>
                <a:gd name="T56" fmla="*/ 23 w 23"/>
                <a:gd name="T57" fmla="*/ 13 h 55"/>
                <a:gd name="T58" fmla="*/ 25 w 23"/>
                <a:gd name="T59" fmla="*/ 6 h 55"/>
                <a:gd name="T60" fmla="*/ 25 w 23"/>
                <a:gd name="T61" fmla="*/ 5 h 55"/>
                <a:gd name="T62" fmla="*/ 24 w 23"/>
                <a:gd name="T63" fmla="*/ 0 h 5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3" h="55">
                  <a:moveTo>
                    <a:pt x="22" y="0"/>
                  </a:moveTo>
                  <a:lnTo>
                    <a:pt x="16" y="4"/>
                  </a:lnTo>
                  <a:lnTo>
                    <a:pt x="10" y="8"/>
                  </a:lnTo>
                  <a:lnTo>
                    <a:pt x="6" y="12"/>
                  </a:lnTo>
                  <a:lnTo>
                    <a:pt x="4" y="16"/>
                  </a:lnTo>
                  <a:lnTo>
                    <a:pt x="0" y="18"/>
                  </a:lnTo>
                  <a:lnTo>
                    <a:pt x="2" y="23"/>
                  </a:lnTo>
                  <a:lnTo>
                    <a:pt x="2" y="26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6" y="37"/>
                  </a:lnTo>
                  <a:lnTo>
                    <a:pt x="3" y="38"/>
                  </a:lnTo>
                  <a:lnTo>
                    <a:pt x="3" y="41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0" y="49"/>
                  </a:lnTo>
                  <a:lnTo>
                    <a:pt x="2" y="53"/>
                  </a:lnTo>
                  <a:lnTo>
                    <a:pt x="3" y="55"/>
                  </a:lnTo>
                  <a:lnTo>
                    <a:pt x="5" y="55"/>
                  </a:lnTo>
                  <a:lnTo>
                    <a:pt x="6" y="54"/>
                  </a:lnTo>
                  <a:lnTo>
                    <a:pt x="8" y="52"/>
                  </a:lnTo>
                  <a:lnTo>
                    <a:pt x="10" y="48"/>
                  </a:lnTo>
                  <a:lnTo>
                    <a:pt x="12" y="38"/>
                  </a:lnTo>
                  <a:lnTo>
                    <a:pt x="16" y="29"/>
                  </a:lnTo>
                  <a:lnTo>
                    <a:pt x="18" y="24"/>
                  </a:lnTo>
                  <a:lnTo>
                    <a:pt x="21" y="19"/>
                  </a:lnTo>
                  <a:lnTo>
                    <a:pt x="21" y="13"/>
                  </a:lnTo>
                  <a:lnTo>
                    <a:pt x="23" y="6"/>
                  </a:lnTo>
                  <a:lnTo>
                    <a:pt x="23" y="5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6" name="Freeform 69"/>
            <p:cNvSpPr>
              <a:spLocks noChangeAspect="1"/>
            </p:cNvSpPr>
            <p:nvPr/>
          </p:nvSpPr>
          <p:spPr bwMode="auto">
            <a:xfrm>
              <a:off x="1973" y="3354"/>
              <a:ext cx="163" cy="187"/>
            </a:xfrm>
            <a:custGeom>
              <a:avLst/>
              <a:gdLst>
                <a:gd name="T0" fmla="*/ 44 w 162"/>
                <a:gd name="T1" fmla="*/ 173 h 202"/>
                <a:gd name="T2" fmla="*/ 37 w 162"/>
                <a:gd name="T3" fmla="*/ 166 h 202"/>
                <a:gd name="T4" fmla="*/ 27 w 162"/>
                <a:gd name="T5" fmla="*/ 171 h 202"/>
                <a:gd name="T6" fmla="*/ 8 w 162"/>
                <a:gd name="T7" fmla="*/ 174 h 202"/>
                <a:gd name="T8" fmla="*/ 0 w 162"/>
                <a:gd name="T9" fmla="*/ 167 h 202"/>
                <a:gd name="T10" fmla="*/ 24 w 162"/>
                <a:gd name="T11" fmla="*/ 135 h 202"/>
                <a:gd name="T12" fmla="*/ 33 w 162"/>
                <a:gd name="T13" fmla="*/ 116 h 202"/>
                <a:gd name="T14" fmla="*/ 41 w 162"/>
                <a:gd name="T15" fmla="*/ 101 h 202"/>
                <a:gd name="T16" fmla="*/ 18 w 162"/>
                <a:gd name="T17" fmla="*/ 105 h 202"/>
                <a:gd name="T18" fmla="*/ 17 w 162"/>
                <a:gd name="T19" fmla="*/ 95 h 202"/>
                <a:gd name="T20" fmla="*/ 49 w 162"/>
                <a:gd name="T21" fmla="*/ 82 h 202"/>
                <a:gd name="T22" fmla="*/ 27 w 162"/>
                <a:gd name="T23" fmla="*/ 49 h 202"/>
                <a:gd name="T24" fmla="*/ 19 w 162"/>
                <a:gd name="T25" fmla="*/ 27 h 202"/>
                <a:gd name="T26" fmla="*/ 31 w 162"/>
                <a:gd name="T27" fmla="*/ 27 h 202"/>
                <a:gd name="T28" fmla="*/ 35 w 162"/>
                <a:gd name="T29" fmla="*/ 20 h 202"/>
                <a:gd name="T30" fmla="*/ 43 w 162"/>
                <a:gd name="T31" fmla="*/ 15 h 202"/>
                <a:gd name="T32" fmla="*/ 51 w 162"/>
                <a:gd name="T33" fmla="*/ 9 h 202"/>
                <a:gd name="T34" fmla="*/ 60 w 162"/>
                <a:gd name="T35" fmla="*/ 1 h 202"/>
                <a:gd name="T36" fmla="*/ 79 w 162"/>
                <a:gd name="T37" fmla="*/ 6 h 202"/>
                <a:gd name="T38" fmla="*/ 99 w 162"/>
                <a:gd name="T39" fmla="*/ 17 h 202"/>
                <a:gd name="T40" fmla="*/ 109 w 162"/>
                <a:gd name="T41" fmla="*/ 23 h 202"/>
                <a:gd name="T42" fmla="*/ 122 w 162"/>
                <a:gd name="T43" fmla="*/ 27 h 202"/>
                <a:gd name="T44" fmla="*/ 123 w 162"/>
                <a:gd name="T45" fmla="*/ 12 h 202"/>
                <a:gd name="T46" fmla="*/ 130 w 162"/>
                <a:gd name="T47" fmla="*/ 0 h 202"/>
                <a:gd name="T48" fmla="*/ 145 w 162"/>
                <a:gd name="T49" fmla="*/ 9 h 202"/>
                <a:gd name="T50" fmla="*/ 151 w 162"/>
                <a:gd name="T51" fmla="*/ 28 h 202"/>
                <a:gd name="T52" fmla="*/ 154 w 162"/>
                <a:gd name="T53" fmla="*/ 41 h 202"/>
                <a:gd name="T54" fmla="*/ 157 w 162"/>
                <a:gd name="T55" fmla="*/ 56 h 202"/>
                <a:gd name="T56" fmla="*/ 163 w 162"/>
                <a:gd name="T57" fmla="*/ 68 h 202"/>
                <a:gd name="T58" fmla="*/ 153 w 162"/>
                <a:gd name="T59" fmla="*/ 70 h 202"/>
                <a:gd name="T60" fmla="*/ 147 w 162"/>
                <a:gd name="T61" fmla="*/ 82 h 202"/>
                <a:gd name="T62" fmla="*/ 139 w 162"/>
                <a:gd name="T63" fmla="*/ 91 h 202"/>
                <a:gd name="T64" fmla="*/ 133 w 162"/>
                <a:gd name="T65" fmla="*/ 94 h 202"/>
                <a:gd name="T66" fmla="*/ 127 w 162"/>
                <a:gd name="T67" fmla="*/ 106 h 202"/>
                <a:gd name="T68" fmla="*/ 116 w 162"/>
                <a:gd name="T69" fmla="*/ 111 h 202"/>
                <a:gd name="T70" fmla="*/ 111 w 162"/>
                <a:gd name="T71" fmla="*/ 122 h 202"/>
                <a:gd name="T72" fmla="*/ 112 w 162"/>
                <a:gd name="T73" fmla="*/ 135 h 202"/>
                <a:gd name="T74" fmla="*/ 116 w 162"/>
                <a:gd name="T75" fmla="*/ 146 h 202"/>
                <a:gd name="T76" fmla="*/ 114 w 162"/>
                <a:gd name="T77" fmla="*/ 156 h 202"/>
                <a:gd name="T78" fmla="*/ 108 w 162"/>
                <a:gd name="T79" fmla="*/ 163 h 202"/>
                <a:gd name="T80" fmla="*/ 109 w 162"/>
                <a:gd name="T81" fmla="*/ 174 h 202"/>
                <a:gd name="T82" fmla="*/ 102 w 162"/>
                <a:gd name="T83" fmla="*/ 179 h 202"/>
                <a:gd name="T84" fmla="*/ 94 w 162"/>
                <a:gd name="T85" fmla="*/ 182 h 202"/>
                <a:gd name="T86" fmla="*/ 84 w 162"/>
                <a:gd name="T87" fmla="*/ 183 h 202"/>
                <a:gd name="T88" fmla="*/ 72 w 162"/>
                <a:gd name="T89" fmla="*/ 187 h 202"/>
                <a:gd name="T90" fmla="*/ 57 w 162"/>
                <a:gd name="T91" fmla="*/ 182 h 20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62" h="202">
                  <a:moveTo>
                    <a:pt x="50" y="197"/>
                  </a:moveTo>
                  <a:lnTo>
                    <a:pt x="48" y="192"/>
                  </a:lnTo>
                  <a:lnTo>
                    <a:pt x="44" y="187"/>
                  </a:lnTo>
                  <a:lnTo>
                    <a:pt x="42" y="184"/>
                  </a:lnTo>
                  <a:lnTo>
                    <a:pt x="39" y="180"/>
                  </a:lnTo>
                  <a:lnTo>
                    <a:pt x="37" y="179"/>
                  </a:lnTo>
                  <a:lnTo>
                    <a:pt x="33" y="179"/>
                  </a:lnTo>
                  <a:lnTo>
                    <a:pt x="31" y="182"/>
                  </a:lnTo>
                  <a:lnTo>
                    <a:pt x="27" y="185"/>
                  </a:lnTo>
                  <a:lnTo>
                    <a:pt x="23" y="186"/>
                  </a:lnTo>
                  <a:lnTo>
                    <a:pt x="15" y="188"/>
                  </a:lnTo>
                  <a:lnTo>
                    <a:pt x="8" y="188"/>
                  </a:lnTo>
                  <a:lnTo>
                    <a:pt x="6" y="187"/>
                  </a:lnTo>
                  <a:lnTo>
                    <a:pt x="2" y="185"/>
                  </a:lnTo>
                  <a:lnTo>
                    <a:pt x="0" y="180"/>
                  </a:lnTo>
                  <a:lnTo>
                    <a:pt x="5" y="173"/>
                  </a:lnTo>
                  <a:lnTo>
                    <a:pt x="18" y="156"/>
                  </a:lnTo>
                  <a:lnTo>
                    <a:pt x="24" y="146"/>
                  </a:lnTo>
                  <a:lnTo>
                    <a:pt x="26" y="139"/>
                  </a:lnTo>
                  <a:lnTo>
                    <a:pt x="29" y="131"/>
                  </a:lnTo>
                  <a:lnTo>
                    <a:pt x="33" y="125"/>
                  </a:lnTo>
                  <a:lnTo>
                    <a:pt x="41" y="114"/>
                  </a:lnTo>
                  <a:lnTo>
                    <a:pt x="42" y="112"/>
                  </a:lnTo>
                  <a:lnTo>
                    <a:pt x="41" y="109"/>
                  </a:lnTo>
                  <a:lnTo>
                    <a:pt x="39" y="109"/>
                  </a:lnTo>
                  <a:lnTo>
                    <a:pt x="27" y="112"/>
                  </a:lnTo>
                  <a:lnTo>
                    <a:pt x="18" y="113"/>
                  </a:lnTo>
                  <a:lnTo>
                    <a:pt x="13" y="110"/>
                  </a:lnTo>
                  <a:lnTo>
                    <a:pt x="14" y="107"/>
                  </a:lnTo>
                  <a:lnTo>
                    <a:pt x="17" y="103"/>
                  </a:lnTo>
                  <a:lnTo>
                    <a:pt x="25" y="98"/>
                  </a:lnTo>
                  <a:lnTo>
                    <a:pt x="39" y="92"/>
                  </a:lnTo>
                  <a:lnTo>
                    <a:pt x="49" y="89"/>
                  </a:lnTo>
                  <a:lnTo>
                    <a:pt x="50" y="86"/>
                  </a:lnTo>
                  <a:lnTo>
                    <a:pt x="49" y="82"/>
                  </a:lnTo>
                  <a:lnTo>
                    <a:pt x="27" y="53"/>
                  </a:lnTo>
                  <a:lnTo>
                    <a:pt x="23" y="47"/>
                  </a:lnTo>
                  <a:lnTo>
                    <a:pt x="20" y="40"/>
                  </a:lnTo>
                  <a:lnTo>
                    <a:pt x="19" y="29"/>
                  </a:lnTo>
                  <a:lnTo>
                    <a:pt x="25" y="30"/>
                  </a:lnTo>
                  <a:lnTo>
                    <a:pt x="29" y="30"/>
                  </a:lnTo>
                  <a:lnTo>
                    <a:pt x="31" y="29"/>
                  </a:lnTo>
                  <a:lnTo>
                    <a:pt x="35" y="29"/>
                  </a:lnTo>
                  <a:lnTo>
                    <a:pt x="35" y="25"/>
                  </a:lnTo>
                  <a:lnTo>
                    <a:pt x="35" y="22"/>
                  </a:lnTo>
                  <a:lnTo>
                    <a:pt x="36" y="20"/>
                  </a:lnTo>
                  <a:lnTo>
                    <a:pt x="39" y="18"/>
                  </a:lnTo>
                  <a:lnTo>
                    <a:pt x="43" y="16"/>
                  </a:lnTo>
                  <a:lnTo>
                    <a:pt x="47" y="13"/>
                  </a:lnTo>
                  <a:lnTo>
                    <a:pt x="48" y="10"/>
                  </a:lnTo>
                  <a:lnTo>
                    <a:pt x="51" y="10"/>
                  </a:lnTo>
                  <a:lnTo>
                    <a:pt x="55" y="10"/>
                  </a:lnTo>
                  <a:lnTo>
                    <a:pt x="57" y="4"/>
                  </a:lnTo>
                  <a:lnTo>
                    <a:pt x="60" y="1"/>
                  </a:lnTo>
                  <a:lnTo>
                    <a:pt x="62" y="0"/>
                  </a:lnTo>
                  <a:lnTo>
                    <a:pt x="67" y="2"/>
                  </a:lnTo>
                  <a:lnTo>
                    <a:pt x="79" y="7"/>
                  </a:lnTo>
                  <a:lnTo>
                    <a:pt x="86" y="12"/>
                  </a:lnTo>
                  <a:lnTo>
                    <a:pt x="93" y="14"/>
                  </a:lnTo>
                  <a:lnTo>
                    <a:pt x="98" y="18"/>
                  </a:lnTo>
                  <a:lnTo>
                    <a:pt x="99" y="18"/>
                  </a:lnTo>
                  <a:lnTo>
                    <a:pt x="103" y="22"/>
                  </a:lnTo>
                  <a:lnTo>
                    <a:pt x="108" y="25"/>
                  </a:lnTo>
                  <a:lnTo>
                    <a:pt x="114" y="29"/>
                  </a:lnTo>
                  <a:lnTo>
                    <a:pt x="119" y="30"/>
                  </a:lnTo>
                  <a:lnTo>
                    <a:pt x="121" y="29"/>
                  </a:lnTo>
                  <a:lnTo>
                    <a:pt x="122" y="25"/>
                  </a:lnTo>
                  <a:lnTo>
                    <a:pt x="122" y="19"/>
                  </a:lnTo>
                  <a:lnTo>
                    <a:pt x="122" y="13"/>
                  </a:lnTo>
                  <a:lnTo>
                    <a:pt x="122" y="8"/>
                  </a:lnTo>
                  <a:lnTo>
                    <a:pt x="125" y="2"/>
                  </a:lnTo>
                  <a:lnTo>
                    <a:pt x="129" y="0"/>
                  </a:lnTo>
                  <a:lnTo>
                    <a:pt x="135" y="2"/>
                  </a:lnTo>
                  <a:lnTo>
                    <a:pt x="140" y="5"/>
                  </a:lnTo>
                  <a:lnTo>
                    <a:pt x="144" y="10"/>
                  </a:lnTo>
                  <a:lnTo>
                    <a:pt x="146" y="16"/>
                  </a:lnTo>
                  <a:lnTo>
                    <a:pt x="149" y="23"/>
                  </a:lnTo>
                  <a:lnTo>
                    <a:pt x="150" y="30"/>
                  </a:lnTo>
                  <a:lnTo>
                    <a:pt x="152" y="35"/>
                  </a:lnTo>
                  <a:lnTo>
                    <a:pt x="153" y="41"/>
                  </a:lnTo>
                  <a:lnTo>
                    <a:pt x="153" y="44"/>
                  </a:lnTo>
                  <a:lnTo>
                    <a:pt x="153" y="49"/>
                  </a:lnTo>
                  <a:lnTo>
                    <a:pt x="153" y="55"/>
                  </a:lnTo>
                  <a:lnTo>
                    <a:pt x="156" y="60"/>
                  </a:lnTo>
                  <a:lnTo>
                    <a:pt x="158" y="65"/>
                  </a:lnTo>
                  <a:lnTo>
                    <a:pt x="162" y="68"/>
                  </a:lnTo>
                  <a:lnTo>
                    <a:pt x="162" y="73"/>
                  </a:lnTo>
                  <a:lnTo>
                    <a:pt x="159" y="73"/>
                  </a:lnTo>
                  <a:lnTo>
                    <a:pt x="156" y="74"/>
                  </a:lnTo>
                  <a:lnTo>
                    <a:pt x="152" y="76"/>
                  </a:lnTo>
                  <a:lnTo>
                    <a:pt x="150" y="80"/>
                  </a:lnTo>
                  <a:lnTo>
                    <a:pt x="149" y="85"/>
                  </a:lnTo>
                  <a:lnTo>
                    <a:pt x="146" y="89"/>
                  </a:lnTo>
                  <a:lnTo>
                    <a:pt x="143" y="92"/>
                  </a:lnTo>
                  <a:lnTo>
                    <a:pt x="140" y="95"/>
                  </a:lnTo>
                  <a:lnTo>
                    <a:pt x="138" y="98"/>
                  </a:lnTo>
                  <a:lnTo>
                    <a:pt x="137" y="98"/>
                  </a:lnTo>
                  <a:lnTo>
                    <a:pt x="133" y="98"/>
                  </a:lnTo>
                  <a:lnTo>
                    <a:pt x="132" y="102"/>
                  </a:lnTo>
                  <a:lnTo>
                    <a:pt x="129" y="112"/>
                  </a:lnTo>
                  <a:lnTo>
                    <a:pt x="128" y="114"/>
                  </a:lnTo>
                  <a:lnTo>
                    <a:pt x="126" y="114"/>
                  </a:lnTo>
                  <a:lnTo>
                    <a:pt x="122" y="114"/>
                  </a:lnTo>
                  <a:lnTo>
                    <a:pt x="119" y="116"/>
                  </a:lnTo>
                  <a:lnTo>
                    <a:pt x="115" y="120"/>
                  </a:lnTo>
                  <a:lnTo>
                    <a:pt x="114" y="122"/>
                  </a:lnTo>
                  <a:lnTo>
                    <a:pt x="111" y="127"/>
                  </a:lnTo>
                  <a:lnTo>
                    <a:pt x="110" y="132"/>
                  </a:lnTo>
                  <a:lnTo>
                    <a:pt x="110" y="137"/>
                  </a:lnTo>
                  <a:lnTo>
                    <a:pt x="111" y="140"/>
                  </a:lnTo>
                  <a:lnTo>
                    <a:pt x="111" y="146"/>
                  </a:lnTo>
                  <a:lnTo>
                    <a:pt x="114" y="150"/>
                  </a:lnTo>
                  <a:lnTo>
                    <a:pt x="115" y="155"/>
                  </a:lnTo>
                  <a:lnTo>
                    <a:pt x="115" y="158"/>
                  </a:lnTo>
                  <a:lnTo>
                    <a:pt x="115" y="162"/>
                  </a:lnTo>
                  <a:lnTo>
                    <a:pt x="114" y="166"/>
                  </a:lnTo>
                  <a:lnTo>
                    <a:pt x="113" y="168"/>
                  </a:lnTo>
                  <a:lnTo>
                    <a:pt x="110" y="172"/>
                  </a:lnTo>
                  <a:lnTo>
                    <a:pt x="108" y="174"/>
                  </a:lnTo>
                  <a:lnTo>
                    <a:pt x="107" y="176"/>
                  </a:lnTo>
                  <a:lnTo>
                    <a:pt x="107" y="180"/>
                  </a:lnTo>
                  <a:lnTo>
                    <a:pt x="108" y="185"/>
                  </a:lnTo>
                  <a:lnTo>
                    <a:pt x="108" y="188"/>
                  </a:lnTo>
                  <a:lnTo>
                    <a:pt x="107" y="192"/>
                  </a:lnTo>
                  <a:lnTo>
                    <a:pt x="103" y="194"/>
                  </a:lnTo>
                  <a:lnTo>
                    <a:pt x="101" y="193"/>
                  </a:lnTo>
                  <a:lnTo>
                    <a:pt x="97" y="193"/>
                  </a:lnTo>
                  <a:lnTo>
                    <a:pt x="95" y="194"/>
                  </a:lnTo>
                  <a:lnTo>
                    <a:pt x="93" y="197"/>
                  </a:lnTo>
                  <a:lnTo>
                    <a:pt x="91" y="198"/>
                  </a:lnTo>
                  <a:lnTo>
                    <a:pt x="86" y="199"/>
                  </a:lnTo>
                  <a:lnTo>
                    <a:pt x="83" y="198"/>
                  </a:lnTo>
                  <a:lnTo>
                    <a:pt x="79" y="198"/>
                  </a:lnTo>
                  <a:lnTo>
                    <a:pt x="74" y="200"/>
                  </a:lnTo>
                  <a:lnTo>
                    <a:pt x="72" y="202"/>
                  </a:lnTo>
                  <a:lnTo>
                    <a:pt x="68" y="202"/>
                  </a:lnTo>
                  <a:lnTo>
                    <a:pt x="62" y="198"/>
                  </a:lnTo>
                  <a:lnTo>
                    <a:pt x="57" y="197"/>
                  </a:lnTo>
                  <a:lnTo>
                    <a:pt x="50" y="197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7" name="Freeform 70"/>
            <p:cNvSpPr>
              <a:spLocks noChangeAspect="1"/>
            </p:cNvSpPr>
            <p:nvPr/>
          </p:nvSpPr>
          <p:spPr bwMode="auto">
            <a:xfrm>
              <a:off x="1913" y="3457"/>
              <a:ext cx="43" cy="65"/>
            </a:xfrm>
            <a:custGeom>
              <a:avLst/>
              <a:gdLst>
                <a:gd name="T0" fmla="*/ 42 w 44"/>
                <a:gd name="T1" fmla="*/ 9 h 71"/>
                <a:gd name="T2" fmla="*/ 43 w 44"/>
                <a:gd name="T3" fmla="*/ 11 h 71"/>
                <a:gd name="T4" fmla="*/ 42 w 44"/>
                <a:gd name="T5" fmla="*/ 16 h 71"/>
                <a:gd name="T6" fmla="*/ 41 w 44"/>
                <a:gd name="T7" fmla="*/ 23 h 71"/>
                <a:gd name="T8" fmla="*/ 39 w 44"/>
                <a:gd name="T9" fmla="*/ 27 h 71"/>
                <a:gd name="T10" fmla="*/ 38 w 44"/>
                <a:gd name="T11" fmla="*/ 36 h 71"/>
                <a:gd name="T12" fmla="*/ 37 w 44"/>
                <a:gd name="T13" fmla="*/ 41 h 71"/>
                <a:gd name="T14" fmla="*/ 35 w 44"/>
                <a:gd name="T15" fmla="*/ 44 h 71"/>
                <a:gd name="T16" fmla="*/ 33 w 44"/>
                <a:gd name="T17" fmla="*/ 47 h 71"/>
                <a:gd name="T18" fmla="*/ 30 w 44"/>
                <a:gd name="T19" fmla="*/ 49 h 71"/>
                <a:gd name="T20" fmla="*/ 26 w 44"/>
                <a:gd name="T21" fmla="*/ 50 h 71"/>
                <a:gd name="T22" fmla="*/ 21 w 44"/>
                <a:gd name="T23" fmla="*/ 55 h 71"/>
                <a:gd name="T24" fmla="*/ 18 w 44"/>
                <a:gd name="T25" fmla="*/ 58 h 71"/>
                <a:gd name="T26" fmla="*/ 13 w 44"/>
                <a:gd name="T27" fmla="*/ 61 h 71"/>
                <a:gd name="T28" fmla="*/ 10 w 44"/>
                <a:gd name="T29" fmla="*/ 64 h 71"/>
                <a:gd name="T30" fmla="*/ 9 w 44"/>
                <a:gd name="T31" fmla="*/ 65 h 71"/>
                <a:gd name="T32" fmla="*/ 6 w 44"/>
                <a:gd name="T33" fmla="*/ 63 h 71"/>
                <a:gd name="T34" fmla="*/ 2 w 44"/>
                <a:gd name="T35" fmla="*/ 60 h 71"/>
                <a:gd name="T36" fmla="*/ 1 w 44"/>
                <a:gd name="T37" fmla="*/ 59 h 71"/>
                <a:gd name="T38" fmla="*/ 1 w 44"/>
                <a:gd name="T39" fmla="*/ 58 h 71"/>
                <a:gd name="T40" fmla="*/ 1 w 44"/>
                <a:gd name="T41" fmla="*/ 52 h 71"/>
                <a:gd name="T42" fmla="*/ 0 w 44"/>
                <a:gd name="T43" fmla="*/ 49 h 71"/>
                <a:gd name="T44" fmla="*/ 0 w 44"/>
                <a:gd name="T45" fmla="*/ 47 h 71"/>
                <a:gd name="T46" fmla="*/ 1 w 44"/>
                <a:gd name="T47" fmla="*/ 39 h 71"/>
                <a:gd name="T48" fmla="*/ 2 w 44"/>
                <a:gd name="T49" fmla="*/ 36 h 71"/>
                <a:gd name="T50" fmla="*/ 2 w 44"/>
                <a:gd name="T51" fmla="*/ 31 h 71"/>
                <a:gd name="T52" fmla="*/ 4 w 44"/>
                <a:gd name="T53" fmla="*/ 25 h 71"/>
                <a:gd name="T54" fmla="*/ 7 w 44"/>
                <a:gd name="T55" fmla="*/ 16 h 71"/>
                <a:gd name="T56" fmla="*/ 9 w 44"/>
                <a:gd name="T57" fmla="*/ 11 h 71"/>
                <a:gd name="T58" fmla="*/ 10 w 44"/>
                <a:gd name="T59" fmla="*/ 8 h 71"/>
                <a:gd name="T60" fmla="*/ 12 w 44"/>
                <a:gd name="T61" fmla="*/ 5 h 71"/>
                <a:gd name="T62" fmla="*/ 14 w 44"/>
                <a:gd name="T63" fmla="*/ 4 h 71"/>
                <a:gd name="T64" fmla="*/ 18 w 44"/>
                <a:gd name="T65" fmla="*/ 1 h 71"/>
                <a:gd name="T66" fmla="*/ 20 w 44"/>
                <a:gd name="T67" fmla="*/ 0 h 71"/>
                <a:gd name="T68" fmla="*/ 22 w 44"/>
                <a:gd name="T69" fmla="*/ 0 h 71"/>
                <a:gd name="T70" fmla="*/ 24 w 44"/>
                <a:gd name="T71" fmla="*/ 0 h 71"/>
                <a:gd name="T72" fmla="*/ 29 w 44"/>
                <a:gd name="T73" fmla="*/ 1 h 71"/>
                <a:gd name="T74" fmla="*/ 32 w 44"/>
                <a:gd name="T75" fmla="*/ 1 h 71"/>
                <a:gd name="T76" fmla="*/ 36 w 44"/>
                <a:gd name="T77" fmla="*/ 3 h 71"/>
                <a:gd name="T78" fmla="*/ 41 w 44"/>
                <a:gd name="T79" fmla="*/ 4 h 71"/>
                <a:gd name="T80" fmla="*/ 42 w 44"/>
                <a:gd name="T81" fmla="*/ 9 h 7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4" h="71">
                  <a:moveTo>
                    <a:pt x="43" y="10"/>
                  </a:moveTo>
                  <a:lnTo>
                    <a:pt x="44" y="12"/>
                  </a:lnTo>
                  <a:lnTo>
                    <a:pt x="43" y="17"/>
                  </a:lnTo>
                  <a:lnTo>
                    <a:pt x="42" y="25"/>
                  </a:lnTo>
                  <a:lnTo>
                    <a:pt x="40" y="30"/>
                  </a:lnTo>
                  <a:lnTo>
                    <a:pt x="39" y="39"/>
                  </a:lnTo>
                  <a:lnTo>
                    <a:pt x="38" y="45"/>
                  </a:lnTo>
                  <a:lnTo>
                    <a:pt x="36" y="48"/>
                  </a:lnTo>
                  <a:lnTo>
                    <a:pt x="34" y="51"/>
                  </a:lnTo>
                  <a:lnTo>
                    <a:pt x="31" y="53"/>
                  </a:lnTo>
                  <a:lnTo>
                    <a:pt x="27" y="55"/>
                  </a:lnTo>
                  <a:lnTo>
                    <a:pt x="21" y="60"/>
                  </a:lnTo>
                  <a:lnTo>
                    <a:pt x="18" y="63"/>
                  </a:lnTo>
                  <a:lnTo>
                    <a:pt x="13" y="67"/>
                  </a:lnTo>
                  <a:lnTo>
                    <a:pt x="10" y="70"/>
                  </a:lnTo>
                  <a:lnTo>
                    <a:pt x="9" y="71"/>
                  </a:lnTo>
                  <a:lnTo>
                    <a:pt x="6" y="69"/>
                  </a:lnTo>
                  <a:lnTo>
                    <a:pt x="2" y="66"/>
                  </a:lnTo>
                  <a:lnTo>
                    <a:pt x="1" y="64"/>
                  </a:lnTo>
                  <a:lnTo>
                    <a:pt x="1" y="63"/>
                  </a:lnTo>
                  <a:lnTo>
                    <a:pt x="1" y="57"/>
                  </a:lnTo>
                  <a:lnTo>
                    <a:pt x="0" y="53"/>
                  </a:lnTo>
                  <a:lnTo>
                    <a:pt x="0" y="51"/>
                  </a:lnTo>
                  <a:lnTo>
                    <a:pt x="1" y="43"/>
                  </a:lnTo>
                  <a:lnTo>
                    <a:pt x="2" y="39"/>
                  </a:lnTo>
                  <a:lnTo>
                    <a:pt x="2" y="34"/>
                  </a:lnTo>
                  <a:lnTo>
                    <a:pt x="4" y="27"/>
                  </a:lnTo>
                  <a:lnTo>
                    <a:pt x="7" y="17"/>
                  </a:lnTo>
                  <a:lnTo>
                    <a:pt x="9" y="12"/>
                  </a:lnTo>
                  <a:lnTo>
                    <a:pt x="10" y="9"/>
                  </a:lnTo>
                  <a:lnTo>
                    <a:pt x="12" y="6"/>
                  </a:lnTo>
                  <a:lnTo>
                    <a:pt x="14" y="4"/>
                  </a:lnTo>
                  <a:lnTo>
                    <a:pt x="18" y="1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1"/>
                  </a:lnTo>
                  <a:lnTo>
                    <a:pt x="33" y="1"/>
                  </a:lnTo>
                  <a:lnTo>
                    <a:pt x="37" y="3"/>
                  </a:lnTo>
                  <a:lnTo>
                    <a:pt x="42" y="4"/>
                  </a:lnTo>
                  <a:lnTo>
                    <a:pt x="43" y="10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8" name="Freeform 71"/>
            <p:cNvSpPr>
              <a:spLocks noChangeAspect="1"/>
            </p:cNvSpPr>
            <p:nvPr/>
          </p:nvSpPr>
          <p:spPr bwMode="auto">
            <a:xfrm>
              <a:off x="1954" y="3462"/>
              <a:ext cx="40" cy="28"/>
            </a:xfrm>
            <a:custGeom>
              <a:avLst/>
              <a:gdLst>
                <a:gd name="T0" fmla="*/ 37 w 38"/>
                <a:gd name="T1" fmla="*/ 17 h 30"/>
                <a:gd name="T2" fmla="*/ 39 w 38"/>
                <a:gd name="T3" fmla="*/ 9 h 30"/>
                <a:gd name="T4" fmla="*/ 40 w 38"/>
                <a:gd name="T5" fmla="*/ 5 h 30"/>
                <a:gd name="T6" fmla="*/ 38 w 38"/>
                <a:gd name="T7" fmla="*/ 4 h 30"/>
                <a:gd name="T8" fmla="*/ 35 w 38"/>
                <a:gd name="T9" fmla="*/ 3 h 30"/>
                <a:gd name="T10" fmla="*/ 31 w 38"/>
                <a:gd name="T11" fmla="*/ 5 h 30"/>
                <a:gd name="T12" fmla="*/ 27 w 38"/>
                <a:gd name="T13" fmla="*/ 0 h 30"/>
                <a:gd name="T14" fmla="*/ 22 w 38"/>
                <a:gd name="T15" fmla="*/ 0 h 30"/>
                <a:gd name="T16" fmla="*/ 16 w 38"/>
                <a:gd name="T17" fmla="*/ 2 h 30"/>
                <a:gd name="T18" fmla="*/ 9 w 38"/>
                <a:gd name="T19" fmla="*/ 7 h 30"/>
                <a:gd name="T20" fmla="*/ 6 w 38"/>
                <a:gd name="T21" fmla="*/ 8 h 30"/>
                <a:gd name="T22" fmla="*/ 1 w 38"/>
                <a:gd name="T23" fmla="*/ 9 h 30"/>
                <a:gd name="T24" fmla="*/ 0 w 38"/>
                <a:gd name="T25" fmla="*/ 16 h 30"/>
                <a:gd name="T26" fmla="*/ 1 w 38"/>
                <a:gd name="T27" fmla="*/ 20 h 30"/>
                <a:gd name="T28" fmla="*/ 3 w 38"/>
                <a:gd name="T29" fmla="*/ 24 h 30"/>
                <a:gd name="T30" fmla="*/ 6 w 38"/>
                <a:gd name="T31" fmla="*/ 26 h 30"/>
                <a:gd name="T32" fmla="*/ 7 w 38"/>
                <a:gd name="T33" fmla="*/ 27 h 30"/>
                <a:gd name="T34" fmla="*/ 9 w 38"/>
                <a:gd name="T35" fmla="*/ 27 h 30"/>
                <a:gd name="T36" fmla="*/ 15 w 38"/>
                <a:gd name="T37" fmla="*/ 27 h 30"/>
                <a:gd name="T38" fmla="*/ 20 w 38"/>
                <a:gd name="T39" fmla="*/ 27 h 30"/>
                <a:gd name="T40" fmla="*/ 27 w 38"/>
                <a:gd name="T41" fmla="*/ 28 h 30"/>
                <a:gd name="T42" fmla="*/ 31 w 38"/>
                <a:gd name="T43" fmla="*/ 27 h 30"/>
                <a:gd name="T44" fmla="*/ 35 w 38"/>
                <a:gd name="T45" fmla="*/ 26 h 30"/>
                <a:gd name="T46" fmla="*/ 35 w 38"/>
                <a:gd name="T47" fmla="*/ 21 h 30"/>
                <a:gd name="T48" fmla="*/ 37 w 38"/>
                <a:gd name="T49" fmla="*/ 17 h 3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8" h="30">
                  <a:moveTo>
                    <a:pt x="35" y="18"/>
                  </a:moveTo>
                  <a:lnTo>
                    <a:pt x="37" y="10"/>
                  </a:lnTo>
                  <a:lnTo>
                    <a:pt x="38" y="5"/>
                  </a:lnTo>
                  <a:lnTo>
                    <a:pt x="36" y="4"/>
                  </a:lnTo>
                  <a:lnTo>
                    <a:pt x="33" y="3"/>
                  </a:lnTo>
                  <a:lnTo>
                    <a:pt x="29" y="5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5" y="2"/>
                  </a:lnTo>
                  <a:lnTo>
                    <a:pt x="9" y="8"/>
                  </a:lnTo>
                  <a:lnTo>
                    <a:pt x="6" y="9"/>
                  </a:lnTo>
                  <a:lnTo>
                    <a:pt x="1" y="10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3" y="26"/>
                  </a:lnTo>
                  <a:lnTo>
                    <a:pt x="6" y="28"/>
                  </a:lnTo>
                  <a:lnTo>
                    <a:pt x="7" y="29"/>
                  </a:lnTo>
                  <a:lnTo>
                    <a:pt x="9" y="29"/>
                  </a:lnTo>
                  <a:lnTo>
                    <a:pt x="14" y="29"/>
                  </a:lnTo>
                  <a:lnTo>
                    <a:pt x="19" y="29"/>
                  </a:lnTo>
                  <a:lnTo>
                    <a:pt x="26" y="30"/>
                  </a:lnTo>
                  <a:lnTo>
                    <a:pt x="29" y="29"/>
                  </a:lnTo>
                  <a:lnTo>
                    <a:pt x="33" y="28"/>
                  </a:lnTo>
                  <a:lnTo>
                    <a:pt x="33" y="23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chemeClr val="accent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9" name="Freeform 72"/>
            <p:cNvSpPr>
              <a:spLocks noChangeAspect="1"/>
            </p:cNvSpPr>
            <p:nvPr/>
          </p:nvSpPr>
          <p:spPr bwMode="auto">
            <a:xfrm>
              <a:off x="2022" y="3422"/>
              <a:ext cx="197" cy="252"/>
            </a:xfrm>
            <a:custGeom>
              <a:avLst/>
              <a:gdLst>
                <a:gd name="T0" fmla="*/ 66 w 197"/>
                <a:gd name="T1" fmla="*/ 228 h 270"/>
                <a:gd name="T2" fmla="*/ 68 w 197"/>
                <a:gd name="T3" fmla="*/ 217 h 270"/>
                <a:gd name="T4" fmla="*/ 66 w 197"/>
                <a:gd name="T5" fmla="*/ 200 h 270"/>
                <a:gd name="T6" fmla="*/ 55 w 197"/>
                <a:gd name="T7" fmla="*/ 197 h 270"/>
                <a:gd name="T8" fmla="*/ 48 w 197"/>
                <a:gd name="T9" fmla="*/ 199 h 270"/>
                <a:gd name="T10" fmla="*/ 43 w 197"/>
                <a:gd name="T11" fmla="*/ 183 h 270"/>
                <a:gd name="T12" fmla="*/ 37 w 197"/>
                <a:gd name="T13" fmla="*/ 173 h 270"/>
                <a:gd name="T14" fmla="*/ 26 w 197"/>
                <a:gd name="T15" fmla="*/ 161 h 270"/>
                <a:gd name="T16" fmla="*/ 28 w 197"/>
                <a:gd name="T17" fmla="*/ 154 h 270"/>
                <a:gd name="T18" fmla="*/ 25 w 197"/>
                <a:gd name="T19" fmla="*/ 145 h 270"/>
                <a:gd name="T20" fmla="*/ 17 w 197"/>
                <a:gd name="T21" fmla="*/ 140 h 270"/>
                <a:gd name="T22" fmla="*/ 11 w 197"/>
                <a:gd name="T23" fmla="*/ 130 h 270"/>
                <a:gd name="T24" fmla="*/ 0 w 197"/>
                <a:gd name="T25" fmla="*/ 123 h 270"/>
                <a:gd name="T26" fmla="*/ 8 w 197"/>
                <a:gd name="T27" fmla="*/ 116 h 270"/>
                <a:gd name="T28" fmla="*/ 23 w 197"/>
                <a:gd name="T29" fmla="*/ 120 h 270"/>
                <a:gd name="T30" fmla="*/ 34 w 197"/>
                <a:gd name="T31" fmla="*/ 117 h 270"/>
                <a:gd name="T32" fmla="*/ 44 w 197"/>
                <a:gd name="T33" fmla="*/ 116 h 270"/>
                <a:gd name="T34" fmla="*/ 52 w 197"/>
                <a:gd name="T35" fmla="*/ 112 h 270"/>
                <a:gd name="T36" fmla="*/ 59 w 197"/>
                <a:gd name="T37" fmla="*/ 107 h 270"/>
                <a:gd name="T38" fmla="*/ 58 w 197"/>
                <a:gd name="T39" fmla="*/ 96 h 270"/>
                <a:gd name="T40" fmla="*/ 64 w 197"/>
                <a:gd name="T41" fmla="*/ 89 h 270"/>
                <a:gd name="T42" fmla="*/ 66 w 197"/>
                <a:gd name="T43" fmla="*/ 79 h 270"/>
                <a:gd name="T44" fmla="*/ 62 w 197"/>
                <a:gd name="T45" fmla="*/ 68 h 270"/>
                <a:gd name="T46" fmla="*/ 61 w 197"/>
                <a:gd name="T47" fmla="*/ 55 h 270"/>
                <a:gd name="T48" fmla="*/ 66 w 197"/>
                <a:gd name="T49" fmla="*/ 44 h 270"/>
                <a:gd name="T50" fmla="*/ 77 w 197"/>
                <a:gd name="T51" fmla="*/ 38 h 270"/>
                <a:gd name="T52" fmla="*/ 83 w 197"/>
                <a:gd name="T53" fmla="*/ 27 h 270"/>
                <a:gd name="T54" fmla="*/ 89 w 197"/>
                <a:gd name="T55" fmla="*/ 23 h 270"/>
                <a:gd name="T56" fmla="*/ 97 w 197"/>
                <a:gd name="T57" fmla="*/ 15 h 270"/>
                <a:gd name="T58" fmla="*/ 103 w 197"/>
                <a:gd name="T59" fmla="*/ 3 h 270"/>
                <a:gd name="T60" fmla="*/ 113 w 197"/>
                <a:gd name="T61" fmla="*/ 0 h 270"/>
                <a:gd name="T62" fmla="*/ 124 w 197"/>
                <a:gd name="T63" fmla="*/ 8 h 270"/>
                <a:gd name="T64" fmla="*/ 133 w 197"/>
                <a:gd name="T65" fmla="*/ 6 h 270"/>
                <a:gd name="T66" fmla="*/ 140 w 197"/>
                <a:gd name="T67" fmla="*/ 9 h 270"/>
                <a:gd name="T68" fmla="*/ 146 w 197"/>
                <a:gd name="T69" fmla="*/ 21 h 270"/>
                <a:gd name="T70" fmla="*/ 154 w 197"/>
                <a:gd name="T71" fmla="*/ 20 h 270"/>
                <a:gd name="T72" fmla="*/ 166 w 197"/>
                <a:gd name="T73" fmla="*/ 18 h 270"/>
                <a:gd name="T74" fmla="*/ 174 w 197"/>
                <a:gd name="T75" fmla="*/ 10 h 270"/>
                <a:gd name="T76" fmla="*/ 186 w 197"/>
                <a:gd name="T77" fmla="*/ 11 h 270"/>
                <a:gd name="T78" fmla="*/ 193 w 197"/>
                <a:gd name="T79" fmla="*/ 17 h 270"/>
                <a:gd name="T80" fmla="*/ 197 w 197"/>
                <a:gd name="T81" fmla="*/ 28 h 270"/>
                <a:gd name="T82" fmla="*/ 184 w 197"/>
                <a:gd name="T83" fmla="*/ 40 h 270"/>
                <a:gd name="T84" fmla="*/ 155 w 197"/>
                <a:gd name="T85" fmla="*/ 84 h 270"/>
                <a:gd name="T86" fmla="*/ 126 w 197"/>
                <a:gd name="T87" fmla="*/ 141 h 270"/>
                <a:gd name="T88" fmla="*/ 118 w 197"/>
                <a:gd name="T89" fmla="*/ 183 h 270"/>
                <a:gd name="T90" fmla="*/ 107 w 197"/>
                <a:gd name="T91" fmla="*/ 217 h 270"/>
                <a:gd name="T92" fmla="*/ 97 w 197"/>
                <a:gd name="T93" fmla="*/ 240 h 270"/>
                <a:gd name="T94" fmla="*/ 77 w 197"/>
                <a:gd name="T95" fmla="*/ 250 h 270"/>
                <a:gd name="T96" fmla="*/ 64 w 197"/>
                <a:gd name="T97" fmla="*/ 234 h 2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97" h="270">
                  <a:moveTo>
                    <a:pt x="64" y="251"/>
                  </a:moveTo>
                  <a:lnTo>
                    <a:pt x="65" y="247"/>
                  </a:lnTo>
                  <a:lnTo>
                    <a:pt x="66" y="244"/>
                  </a:lnTo>
                  <a:lnTo>
                    <a:pt x="68" y="239"/>
                  </a:lnTo>
                  <a:lnTo>
                    <a:pt x="70" y="235"/>
                  </a:lnTo>
                  <a:lnTo>
                    <a:pt x="68" y="232"/>
                  </a:lnTo>
                  <a:lnTo>
                    <a:pt x="68" y="221"/>
                  </a:lnTo>
                  <a:lnTo>
                    <a:pt x="67" y="216"/>
                  </a:lnTo>
                  <a:lnTo>
                    <a:pt x="66" y="214"/>
                  </a:lnTo>
                  <a:lnTo>
                    <a:pt x="62" y="214"/>
                  </a:lnTo>
                  <a:lnTo>
                    <a:pt x="59" y="213"/>
                  </a:lnTo>
                  <a:lnTo>
                    <a:pt x="55" y="211"/>
                  </a:lnTo>
                  <a:lnTo>
                    <a:pt x="53" y="210"/>
                  </a:lnTo>
                  <a:lnTo>
                    <a:pt x="50" y="211"/>
                  </a:lnTo>
                  <a:lnTo>
                    <a:pt x="48" y="213"/>
                  </a:lnTo>
                  <a:lnTo>
                    <a:pt x="46" y="205"/>
                  </a:lnTo>
                  <a:lnTo>
                    <a:pt x="44" y="202"/>
                  </a:lnTo>
                  <a:lnTo>
                    <a:pt x="43" y="196"/>
                  </a:lnTo>
                  <a:lnTo>
                    <a:pt x="43" y="193"/>
                  </a:lnTo>
                  <a:lnTo>
                    <a:pt x="42" y="190"/>
                  </a:lnTo>
                  <a:lnTo>
                    <a:pt x="37" y="185"/>
                  </a:lnTo>
                  <a:lnTo>
                    <a:pt x="30" y="179"/>
                  </a:lnTo>
                  <a:lnTo>
                    <a:pt x="28" y="175"/>
                  </a:lnTo>
                  <a:lnTo>
                    <a:pt x="26" y="172"/>
                  </a:lnTo>
                  <a:lnTo>
                    <a:pt x="26" y="169"/>
                  </a:lnTo>
                  <a:lnTo>
                    <a:pt x="26" y="167"/>
                  </a:lnTo>
                  <a:lnTo>
                    <a:pt x="28" y="165"/>
                  </a:lnTo>
                  <a:lnTo>
                    <a:pt x="28" y="162"/>
                  </a:lnTo>
                  <a:lnTo>
                    <a:pt x="28" y="160"/>
                  </a:lnTo>
                  <a:lnTo>
                    <a:pt x="25" y="155"/>
                  </a:lnTo>
                  <a:lnTo>
                    <a:pt x="23" y="153"/>
                  </a:lnTo>
                  <a:lnTo>
                    <a:pt x="20" y="151"/>
                  </a:lnTo>
                  <a:lnTo>
                    <a:pt x="17" y="150"/>
                  </a:lnTo>
                  <a:lnTo>
                    <a:pt x="16" y="148"/>
                  </a:lnTo>
                  <a:lnTo>
                    <a:pt x="13" y="144"/>
                  </a:lnTo>
                  <a:lnTo>
                    <a:pt x="11" y="139"/>
                  </a:lnTo>
                  <a:lnTo>
                    <a:pt x="8" y="137"/>
                  </a:lnTo>
                  <a:lnTo>
                    <a:pt x="2" y="133"/>
                  </a:lnTo>
                  <a:lnTo>
                    <a:pt x="0" y="132"/>
                  </a:lnTo>
                  <a:lnTo>
                    <a:pt x="1" y="129"/>
                  </a:lnTo>
                  <a:lnTo>
                    <a:pt x="1" y="124"/>
                  </a:lnTo>
                  <a:lnTo>
                    <a:pt x="8" y="124"/>
                  </a:lnTo>
                  <a:lnTo>
                    <a:pt x="13" y="125"/>
                  </a:lnTo>
                  <a:lnTo>
                    <a:pt x="19" y="129"/>
                  </a:lnTo>
                  <a:lnTo>
                    <a:pt x="23" y="129"/>
                  </a:lnTo>
                  <a:lnTo>
                    <a:pt x="25" y="127"/>
                  </a:lnTo>
                  <a:lnTo>
                    <a:pt x="30" y="125"/>
                  </a:lnTo>
                  <a:lnTo>
                    <a:pt x="34" y="125"/>
                  </a:lnTo>
                  <a:lnTo>
                    <a:pt x="37" y="126"/>
                  </a:lnTo>
                  <a:lnTo>
                    <a:pt x="42" y="125"/>
                  </a:lnTo>
                  <a:lnTo>
                    <a:pt x="44" y="124"/>
                  </a:lnTo>
                  <a:lnTo>
                    <a:pt x="46" y="121"/>
                  </a:lnTo>
                  <a:lnTo>
                    <a:pt x="48" y="120"/>
                  </a:lnTo>
                  <a:lnTo>
                    <a:pt x="52" y="120"/>
                  </a:lnTo>
                  <a:lnTo>
                    <a:pt x="54" y="121"/>
                  </a:lnTo>
                  <a:lnTo>
                    <a:pt x="58" y="119"/>
                  </a:lnTo>
                  <a:lnTo>
                    <a:pt x="59" y="115"/>
                  </a:lnTo>
                  <a:lnTo>
                    <a:pt x="59" y="112"/>
                  </a:lnTo>
                  <a:lnTo>
                    <a:pt x="58" y="107"/>
                  </a:lnTo>
                  <a:lnTo>
                    <a:pt x="58" y="103"/>
                  </a:lnTo>
                  <a:lnTo>
                    <a:pt x="59" y="101"/>
                  </a:lnTo>
                  <a:lnTo>
                    <a:pt x="61" y="99"/>
                  </a:lnTo>
                  <a:lnTo>
                    <a:pt x="64" y="95"/>
                  </a:lnTo>
                  <a:lnTo>
                    <a:pt x="65" y="93"/>
                  </a:lnTo>
                  <a:lnTo>
                    <a:pt x="66" y="89"/>
                  </a:lnTo>
                  <a:lnTo>
                    <a:pt x="66" y="85"/>
                  </a:lnTo>
                  <a:lnTo>
                    <a:pt x="66" y="82"/>
                  </a:lnTo>
                  <a:lnTo>
                    <a:pt x="65" y="77"/>
                  </a:lnTo>
                  <a:lnTo>
                    <a:pt x="62" y="73"/>
                  </a:lnTo>
                  <a:lnTo>
                    <a:pt x="62" y="67"/>
                  </a:lnTo>
                  <a:lnTo>
                    <a:pt x="61" y="64"/>
                  </a:lnTo>
                  <a:lnTo>
                    <a:pt x="61" y="59"/>
                  </a:lnTo>
                  <a:lnTo>
                    <a:pt x="62" y="54"/>
                  </a:lnTo>
                  <a:lnTo>
                    <a:pt x="65" y="49"/>
                  </a:lnTo>
                  <a:lnTo>
                    <a:pt x="66" y="47"/>
                  </a:lnTo>
                  <a:lnTo>
                    <a:pt x="70" y="43"/>
                  </a:lnTo>
                  <a:lnTo>
                    <a:pt x="73" y="41"/>
                  </a:lnTo>
                  <a:lnTo>
                    <a:pt x="77" y="41"/>
                  </a:lnTo>
                  <a:lnTo>
                    <a:pt x="79" y="41"/>
                  </a:lnTo>
                  <a:lnTo>
                    <a:pt x="80" y="39"/>
                  </a:lnTo>
                  <a:lnTo>
                    <a:pt x="83" y="29"/>
                  </a:lnTo>
                  <a:lnTo>
                    <a:pt x="84" y="25"/>
                  </a:lnTo>
                  <a:lnTo>
                    <a:pt x="88" y="25"/>
                  </a:lnTo>
                  <a:lnTo>
                    <a:pt x="89" y="25"/>
                  </a:lnTo>
                  <a:lnTo>
                    <a:pt x="91" y="22"/>
                  </a:lnTo>
                  <a:lnTo>
                    <a:pt x="94" y="19"/>
                  </a:lnTo>
                  <a:lnTo>
                    <a:pt x="97" y="16"/>
                  </a:lnTo>
                  <a:lnTo>
                    <a:pt x="100" y="12"/>
                  </a:lnTo>
                  <a:lnTo>
                    <a:pt x="101" y="7"/>
                  </a:lnTo>
                  <a:lnTo>
                    <a:pt x="103" y="3"/>
                  </a:lnTo>
                  <a:lnTo>
                    <a:pt x="107" y="1"/>
                  </a:lnTo>
                  <a:lnTo>
                    <a:pt x="110" y="0"/>
                  </a:lnTo>
                  <a:lnTo>
                    <a:pt x="113" y="0"/>
                  </a:lnTo>
                  <a:lnTo>
                    <a:pt x="116" y="1"/>
                  </a:lnTo>
                  <a:lnTo>
                    <a:pt x="120" y="5"/>
                  </a:lnTo>
                  <a:lnTo>
                    <a:pt x="124" y="9"/>
                  </a:lnTo>
                  <a:lnTo>
                    <a:pt x="126" y="9"/>
                  </a:lnTo>
                  <a:lnTo>
                    <a:pt x="131" y="9"/>
                  </a:lnTo>
                  <a:lnTo>
                    <a:pt x="133" y="6"/>
                  </a:lnTo>
                  <a:lnTo>
                    <a:pt x="137" y="6"/>
                  </a:lnTo>
                  <a:lnTo>
                    <a:pt x="139" y="7"/>
                  </a:lnTo>
                  <a:lnTo>
                    <a:pt x="140" y="10"/>
                  </a:lnTo>
                  <a:lnTo>
                    <a:pt x="142" y="18"/>
                  </a:lnTo>
                  <a:lnTo>
                    <a:pt x="144" y="21"/>
                  </a:lnTo>
                  <a:lnTo>
                    <a:pt x="146" y="23"/>
                  </a:lnTo>
                  <a:lnTo>
                    <a:pt x="149" y="23"/>
                  </a:lnTo>
                  <a:lnTo>
                    <a:pt x="152" y="23"/>
                  </a:lnTo>
                  <a:lnTo>
                    <a:pt x="154" y="21"/>
                  </a:lnTo>
                  <a:lnTo>
                    <a:pt x="155" y="19"/>
                  </a:lnTo>
                  <a:lnTo>
                    <a:pt x="163" y="21"/>
                  </a:lnTo>
                  <a:lnTo>
                    <a:pt x="166" y="19"/>
                  </a:lnTo>
                  <a:lnTo>
                    <a:pt x="170" y="17"/>
                  </a:lnTo>
                  <a:lnTo>
                    <a:pt x="173" y="15"/>
                  </a:lnTo>
                  <a:lnTo>
                    <a:pt x="174" y="11"/>
                  </a:lnTo>
                  <a:lnTo>
                    <a:pt x="175" y="9"/>
                  </a:lnTo>
                  <a:lnTo>
                    <a:pt x="181" y="11"/>
                  </a:lnTo>
                  <a:lnTo>
                    <a:pt x="186" y="12"/>
                  </a:lnTo>
                  <a:lnTo>
                    <a:pt x="191" y="15"/>
                  </a:lnTo>
                  <a:lnTo>
                    <a:pt x="193" y="16"/>
                  </a:lnTo>
                  <a:lnTo>
                    <a:pt x="193" y="18"/>
                  </a:lnTo>
                  <a:lnTo>
                    <a:pt x="193" y="23"/>
                  </a:lnTo>
                  <a:lnTo>
                    <a:pt x="194" y="28"/>
                  </a:lnTo>
                  <a:lnTo>
                    <a:pt x="197" y="30"/>
                  </a:lnTo>
                  <a:lnTo>
                    <a:pt x="197" y="31"/>
                  </a:lnTo>
                  <a:lnTo>
                    <a:pt x="193" y="37"/>
                  </a:lnTo>
                  <a:lnTo>
                    <a:pt x="184" y="43"/>
                  </a:lnTo>
                  <a:lnTo>
                    <a:pt x="178" y="52"/>
                  </a:lnTo>
                  <a:lnTo>
                    <a:pt x="168" y="67"/>
                  </a:lnTo>
                  <a:lnTo>
                    <a:pt x="155" y="90"/>
                  </a:lnTo>
                  <a:lnTo>
                    <a:pt x="144" y="115"/>
                  </a:lnTo>
                  <a:lnTo>
                    <a:pt x="132" y="144"/>
                  </a:lnTo>
                  <a:lnTo>
                    <a:pt x="126" y="151"/>
                  </a:lnTo>
                  <a:lnTo>
                    <a:pt x="114" y="186"/>
                  </a:lnTo>
                  <a:lnTo>
                    <a:pt x="115" y="191"/>
                  </a:lnTo>
                  <a:lnTo>
                    <a:pt x="118" y="196"/>
                  </a:lnTo>
                  <a:lnTo>
                    <a:pt x="119" y="201"/>
                  </a:lnTo>
                  <a:lnTo>
                    <a:pt x="113" y="220"/>
                  </a:lnTo>
                  <a:lnTo>
                    <a:pt x="107" y="233"/>
                  </a:lnTo>
                  <a:lnTo>
                    <a:pt x="103" y="240"/>
                  </a:lnTo>
                  <a:lnTo>
                    <a:pt x="102" y="244"/>
                  </a:lnTo>
                  <a:lnTo>
                    <a:pt x="97" y="257"/>
                  </a:lnTo>
                  <a:lnTo>
                    <a:pt x="88" y="270"/>
                  </a:lnTo>
                  <a:lnTo>
                    <a:pt x="83" y="270"/>
                  </a:lnTo>
                  <a:lnTo>
                    <a:pt x="77" y="268"/>
                  </a:lnTo>
                  <a:lnTo>
                    <a:pt x="71" y="259"/>
                  </a:lnTo>
                  <a:lnTo>
                    <a:pt x="66" y="252"/>
                  </a:lnTo>
                  <a:lnTo>
                    <a:pt x="64" y="251"/>
                  </a:lnTo>
                  <a:close/>
                </a:path>
              </a:pathLst>
            </a:custGeom>
            <a:solidFill>
              <a:srgbClr val="6666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0" name="Freeform 73"/>
            <p:cNvSpPr>
              <a:spLocks noChangeAspect="1"/>
            </p:cNvSpPr>
            <p:nvPr/>
          </p:nvSpPr>
          <p:spPr bwMode="auto">
            <a:xfrm>
              <a:off x="1918" y="3520"/>
              <a:ext cx="174" cy="199"/>
            </a:xfrm>
            <a:custGeom>
              <a:avLst/>
              <a:gdLst>
                <a:gd name="T0" fmla="*/ 170 w 174"/>
                <a:gd name="T1" fmla="*/ 129 h 213"/>
                <a:gd name="T2" fmla="*/ 172 w 174"/>
                <a:gd name="T3" fmla="*/ 118 h 213"/>
                <a:gd name="T4" fmla="*/ 170 w 174"/>
                <a:gd name="T5" fmla="*/ 101 h 213"/>
                <a:gd name="T6" fmla="*/ 159 w 174"/>
                <a:gd name="T7" fmla="*/ 98 h 213"/>
                <a:gd name="T8" fmla="*/ 152 w 174"/>
                <a:gd name="T9" fmla="*/ 100 h 213"/>
                <a:gd name="T10" fmla="*/ 147 w 174"/>
                <a:gd name="T11" fmla="*/ 84 h 213"/>
                <a:gd name="T12" fmla="*/ 141 w 174"/>
                <a:gd name="T13" fmla="*/ 74 h 213"/>
                <a:gd name="T14" fmla="*/ 130 w 174"/>
                <a:gd name="T15" fmla="*/ 62 h 213"/>
                <a:gd name="T16" fmla="*/ 132 w 174"/>
                <a:gd name="T17" fmla="*/ 55 h 213"/>
                <a:gd name="T18" fmla="*/ 129 w 174"/>
                <a:gd name="T19" fmla="*/ 46 h 213"/>
                <a:gd name="T20" fmla="*/ 121 w 174"/>
                <a:gd name="T21" fmla="*/ 41 h 213"/>
                <a:gd name="T22" fmla="*/ 115 w 174"/>
                <a:gd name="T23" fmla="*/ 31 h 213"/>
                <a:gd name="T24" fmla="*/ 104 w 174"/>
                <a:gd name="T25" fmla="*/ 24 h 213"/>
                <a:gd name="T26" fmla="*/ 103 w 174"/>
                <a:gd name="T27" fmla="*/ 12 h 213"/>
                <a:gd name="T28" fmla="*/ 94 w 174"/>
                <a:gd name="T29" fmla="*/ 1 h 213"/>
                <a:gd name="T30" fmla="*/ 86 w 174"/>
                <a:gd name="T31" fmla="*/ 3 h 213"/>
                <a:gd name="T32" fmla="*/ 70 w 174"/>
                <a:gd name="T33" fmla="*/ 8 h 213"/>
                <a:gd name="T34" fmla="*/ 57 w 174"/>
                <a:gd name="T35" fmla="*/ 6 h 213"/>
                <a:gd name="T36" fmla="*/ 43 w 174"/>
                <a:gd name="T37" fmla="*/ 12 h 213"/>
                <a:gd name="T38" fmla="*/ 22 w 174"/>
                <a:gd name="T39" fmla="*/ 24 h 213"/>
                <a:gd name="T40" fmla="*/ 22 w 174"/>
                <a:gd name="T41" fmla="*/ 50 h 213"/>
                <a:gd name="T42" fmla="*/ 16 w 174"/>
                <a:gd name="T43" fmla="*/ 63 h 213"/>
                <a:gd name="T44" fmla="*/ 28 w 174"/>
                <a:gd name="T45" fmla="*/ 80 h 213"/>
                <a:gd name="T46" fmla="*/ 33 w 174"/>
                <a:gd name="T47" fmla="*/ 94 h 213"/>
                <a:gd name="T48" fmla="*/ 30 w 174"/>
                <a:gd name="T49" fmla="*/ 121 h 213"/>
                <a:gd name="T50" fmla="*/ 7 w 174"/>
                <a:gd name="T51" fmla="*/ 131 h 213"/>
                <a:gd name="T52" fmla="*/ 7 w 174"/>
                <a:gd name="T53" fmla="*/ 148 h 213"/>
                <a:gd name="T54" fmla="*/ 24 w 174"/>
                <a:gd name="T55" fmla="*/ 159 h 213"/>
                <a:gd name="T56" fmla="*/ 49 w 174"/>
                <a:gd name="T57" fmla="*/ 163 h 213"/>
                <a:gd name="T58" fmla="*/ 67 w 174"/>
                <a:gd name="T59" fmla="*/ 176 h 213"/>
                <a:gd name="T60" fmla="*/ 82 w 174"/>
                <a:gd name="T61" fmla="*/ 177 h 213"/>
                <a:gd name="T62" fmla="*/ 79 w 174"/>
                <a:gd name="T63" fmla="*/ 156 h 213"/>
                <a:gd name="T64" fmla="*/ 68 w 174"/>
                <a:gd name="T65" fmla="*/ 134 h 213"/>
                <a:gd name="T66" fmla="*/ 72 w 174"/>
                <a:gd name="T67" fmla="*/ 113 h 213"/>
                <a:gd name="T68" fmla="*/ 80 w 174"/>
                <a:gd name="T69" fmla="*/ 98 h 213"/>
                <a:gd name="T70" fmla="*/ 99 w 174"/>
                <a:gd name="T71" fmla="*/ 87 h 213"/>
                <a:gd name="T72" fmla="*/ 105 w 174"/>
                <a:gd name="T73" fmla="*/ 107 h 213"/>
                <a:gd name="T74" fmla="*/ 99 w 174"/>
                <a:gd name="T75" fmla="*/ 111 h 213"/>
                <a:gd name="T76" fmla="*/ 88 w 174"/>
                <a:gd name="T77" fmla="*/ 98 h 213"/>
                <a:gd name="T78" fmla="*/ 81 w 174"/>
                <a:gd name="T79" fmla="*/ 102 h 213"/>
                <a:gd name="T80" fmla="*/ 84 w 174"/>
                <a:gd name="T81" fmla="*/ 114 h 213"/>
                <a:gd name="T82" fmla="*/ 91 w 174"/>
                <a:gd name="T83" fmla="*/ 129 h 213"/>
                <a:gd name="T84" fmla="*/ 102 w 174"/>
                <a:gd name="T85" fmla="*/ 162 h 213"/>
                <a:gd name="T86" fmla="*/ 94 w 174"/>
                <a:gd name="T87" fmla="*/ 171 h 213"/>
                <a:gd name="T88" fmla="*/ 82 w 174"/>
                <a:gd name="T89" fmla="*/ 188 h 213"/>
                <a:gd name="T90" fmla="*/ 79 w 174"/>
                <a:gd name="T91" fmla="*/ 199 h 213"/>
                <a:gd name="T92" fmla="*/ 116 w 174"/>
                <a:gd name="T93" fmla="*/ 190 h 213"/>
                <a:gd name="T94" fmla="*/ 135 w 174"/>
                <a:gd name="T95" fmla="*/ 175 h 213"/>
                <a:gd name="T96" fmla="*/ 156 w 174"/>
                <a:gd name="T97" fmla="*/ 169 h 213"/>
                <a:gd name="T98" fmla="*/ 152 w 174"/>
                <a:gd name="T99" fmla="*/ 152 h 213"/>
                <a:gd name="T100" fmla="*/ 146 w 174"/>
                <a:gd name="T101" fmla="*/ 141 h 213"/>
                <a:gd name="T102" fmla="*/ 168 w 174"/>
                <a:gd name="T103" fmla="*/ 135 h 21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74" h="213">
                  <a:moveTo>
                    <a:pt x="168" y="145"/>
                  </a:moveTo>
                  <a:lnTo>
                    <a:pt x="169" y="141"/>
                  </a:lnTo>
                  <a:lnTo>
                    <a:pt x="170" y="138"/>
                  </a:lnTo>
                  <a:lnTo>
                    <a:pt x="172" y="133"/>
                  </a:lnTo>
                  <a:lnTo>
                    <a:pt x="174" y="129"/>
                  </a:lnTo>
                  <a:lnTo>
                    <a:pt x="172" y="126"/>
                  </a:lnTo>
                  <a:lnTo>
                    <a:pt x="172" y="115"/>
                  </a:lnTo>
                  <a:lnTo>
                    <a:pt x="171" y="110"/>
                  </a:lnTo>
                  <a:lnTo>
                    <a:pt x="170" y="108"/>
                  </a:lnTo>
                  <a:lnTo>
                    <a:pt x="166" y="108"/>
                  </a:lnTo>
                  <a:lnTo>
                    <a:pt x="163" y="107"/>
                  </a:lnTo>
                  <a:lnTo>
                    <a:pt x="159" y="105"/>
                  </a:lnTo>
                  <a:lnTo>
                    <a:pt x="157" y="104"/>
                  </a:lnTo>
                  <a:lnTo>
                    <a:pt x="154" y="105"/>
                  </a:lnTo>
                  <a:lnTo>
                    <a:pt x="152" y="107"/>
                  </a:lnTo>
                  <a:lnTo>
                    <a:pt x="150" y="99"/>
                  </a:lnTo>
                  <a:lnTo>
                    <a:pt x="148" y="96"/>
                  </a:lnTo>
                  <a:lnTo>
                    <a:pt x="147" y="90"/>
                  </a:lnTo>
                  <a:lnTo>
                    <a:pt x="147" y="87"/>
                  </a:lnTo>
                  <a:lnTo>
                    <a:pt x="146" y="84"/>
                  </a:lnTo>
                  <a:lnTo>
                    <a:pt x="141" y="79"/>
                  </a:lnTo>
                  <a:lnTo>
                    <a:pt x="134" y="73"/>
                  </a:lnTo>
                  <a:lnTo>
                    <a:pt x="132" y="69"/>
                  </a:lnTo>
                  <a:lnTo>
                    <a:pt x="130" y="66"/>
                  </a:lnTo>
                  <a:lnTo>
                    <a:pt x="130" y="63"/>
                  </a:lnTo>
                  <a:lnTo>
                    <a:pt x="130" y="61"/>
                  </a:lnTo>
                  <a:lnTo>
                    <a:pt x="132" y="59"/>
                  </a:lnTo>
                  <a:lnTo>
                    <a:pt x="132" y="56"/>
                  </a:lnTo>
                  <a:lnTo>
                    <a:pt x="132" y="54"/>
                  </a:lnTo>
                  <a:lnTo>
                    <a:pt x="129" y="49"/>
                  </a:lnTo>
                  <a:lnTo>
                    <a:pt x="127" y="47"/>
                  </a:lnTo>
                  <a:lnTo>
                    <a:pt x="124" y="45"/>
                  </a:lnTo>
                  <a:lnTo>
                    <a:pt x="121" y="44"/>
                  </a:lnTo>
                  <a:lnTo>
                    <a:pt x="120" y="42"/>
                  </a:lnTo>
                  <a:lnTo>
                    <a:pt x="117" y="38"/>
                  </a:lnTo>
                  <a:lnTo>
                    <a:pt x="115" y="33"/>
                  </a:lnTo>
                  <a:lnTo>
                    <a:pt x="112" y="31"/>
                  </a:lnTo>
                  <a:lnTo>
                    <a:pt x="106" y="27"/>
                  </a:lnTo>
                  <a:lnTo>
                    <a:pt x="104" y="26"/>
                  </a:lnTo>
                  <a:lnTo>
                    <a:pt x="105" y="23"/>
                  </a:lnTo>
                  <a:lnTo>
                    <a:pt x="105" y="18"/>
                  </a:lnTo>
                  <a:lnTo>
                    <a:pt x="103" y="13"/>
                  </a:lnTo>
                  <a:lnTo>
                    <a:pt x="99" y="8"/>
                  </a:lnTo>
                  <a:lnTo>
                    <a:pt x="97" y="5"/>
                  </a:lnTo>
                  <a:lnTo>
                    <a:pt x="94" y="1"/>
                  </a:lnTo>
                  <a:lnTo>
                    <a:pt x="92" y="0"/>
                  </a:lnTo>
                  <a:lnTo>
                    <a:pt x="88" y="0"/>
                  </a:lnTo>
                  <a:lnTo>
                    <a:pt x="86" y="3"/>
                  </a:lnTo>
                  <a:lnTo>
                    <a:pt x="82" y="6"/>
                  </a:lnTo>
                  <a:lnTo>
                    <a:pt x="78" y="7"/>
                  </a:lnTo>
                  <a:lnTo>
                    <a:pt x="70" y="9"/>
                  </a:lnTo>
                  <a:lnTo>
                    <a:pt x="63" y="9"/>
                  </a:lnTo>
                  <a:lnTo>
                    <a:pt x="61" y="8"/>
                  </a:lnTo>
                  <a:lnTo>
                    <a:pt x="57" y="6"/>
                  </a:lnTo>
                  <a:lnTo>
                    <a:pt x="55" y="1"/>
                  </a:lnTo>
                  <a:lnTo>
                    <a:pt x="51" y="5"/>
                  </a:lnTo>
                  <a:lnTo>
                    <a:pt x="43" y="13"/>
                  </a:lnTo>
                  <a:lnTo>
                    <a:pt x="33" y="18"/>
                  </a:lnTo>
                  <a:lnTo>
                    <a:pt x="26" y="20"/>
                  </a:lnTo>
                  <a:lnTo>
                    <a:pt x="22" y="26"/>
                  </a:lnTo>
                  <a:lnTo>
                    <a:pt x="20" y="33"/>
                  </a:lnTo>
                  <a:lnTo>
                    <a:pt x="22" y="51"/>
                  </a:lnTo>
                  <a:lnTo>
                    <a:pt x="22" y="54"/>
                  </a:lnTo>
                  <a:lnTo>
                    <a:pt x="20" y="57"/>
                  </a:lnTo>
                  <a:lnTo>
                    <a:pt x="19" y="61"/>
                  </a:lnTo>
                  <a:lnTo>
                    <a:pt x="16" y="67"/>
                  </a:lnTo>
                  <a:lnTo>
                    <a:pt x="15" y="72"/>
                  </a:lnTo>
                  <a:lnTo>
                    <a:pt x="20" y="79"/>
                  </a:lnTo>
                  <a:lnTo>
                    <a:pt x="28" y="86"/>
                  </a:lnTo>
                  <a:lnTo>
                    <a:pt x="31" y="89"/>
                  </a:lnTo>
                  <a:lnTo>
                    <a:pt x="32" y="93"/>
                  </a:lnTo>
                  <a:lnTo>
                    <a:pt x="33" y="101"/>
                  </a:lnTo>
                  <a:lnTo>
                    <a:pt x="34" y="115"/>
                  </a:lnTo>
                  <a:lnTo>
                    <a:pt x="32" y="123"/>
                  </a:lnTo>
                  <a:lnTo>
                    <a:pt x="30" y="129"/>
                  </a:lnTo>
                  <a:lnTo>
                    <a:pt x="20" y="132"/>
                  </a:lnTo>
                  <a:lnTo>
                    <a:pt x="0" y="132"/>
                  </a:lnTo>
                  <a:lnTo>
                    <a:pt x="7" y="140"/>
                  </a:lnTo>
                  <a:lnTo>
                    <a:pt x="9" y="149"/>
                  </a:lnTo>
                  <a:lnTo>
                    <a:pt x="9" y="153"/>
                  </a:lnTo>
                  <a:lnTo>
                    <a:pt x="7" y="158"/>
                  </a:lnTo>
                  <a:lnTo>
                    <a:pt x="7" y="162"/>
                  </a:lnTo>
                  <a:lnTo>
                    <a:pt x="20" y="169"/>
                  </a:lnTo>
                  <a:lnTo>
                    <a:pt x="24" y="170"/>
                  </a:lnTo>
                  <a:lnTo>
                    <a:pt x="31" y="170"/>
                  </a:lnTo>
                  <a:lnTo>
                    <a:pt x="44" y="173"/>
                  </a:lnTo>
                  <a:lnTo>
                    <a:pt x="49" y="174"/>
                  </a:lnTo>
                  <a:lnTo>
                    <a:pt x="56" y="183"/>
                  </a:lnTo>
                  <a:lnTo>
                    <a:pt x="57" y="187"/>
                  </a:lnTo>
                  <a:lnTo>
                    <a:pt x="67" y="188"/>
                  </a:lnTo>
                  <a:lnTo>
                    <a:pt x="72" y="189"/>
                  </a:lnTo>
                  <a:lnTo>
                    <a:pt x="79" y="192"/>
                  </a:lnTo>
                  <a:lnTo>
                    <a:pt x="82" y="189"/>
                  </a:lnTo>
                  <a:lnTo>
                    <a:pt x="82" y="177"/>
                  </a:lnTo>
                  <a:lnTo>
                    <a:pt x="82" y="171"/>
                  </a:lnTo>
                  <a:lnTo>
                    <a:pt x="79" y="167"/>
                  </a:lnTo>
                  <a:lnTo>
                    <a:pt x="72" y="157"/>
                  </a:lnTo>
                  <a:lnTo>
                    <a:pt x="69" y="151"/>
                  </a:lnTo>
                  <a:lnTo>
                    <a:pt x="68" y="143"/>
                  </a:lnTo>
                  <a:lnTo>
                    <a:pt x="67" y="132"/>
                  </a:lnTo>
                  <a:lnTo>
                    <a:pt x="67" y="127"/>
                  </a:lnTo>
                  <a:lnTo>
                    <a:pt x="72" y="121"/>
                  </a:lnTo>
                  <a:lnTo>
                    <a:pt x="75" y="117"/>
                  </a:lnTo>
                  <a:lnTo>
                    <a:pt x="76" y="114"/>
                  </a:lnTo>
                  <a:lnTo>
                    <a:pt x="80" y="105"/>
                  </a:lnTo>
                  <a:lnTo>
                    <a:pt x="86" y="96"/>
                  </a:lnTo>
                  <a:lnTo>
                    <a:pt x="93" y="93"/>
                  </a:lnTo>
                  <a:lnTo>
                    <a:pt x="99" y="93"/>
                  </a:lnTo>
                  <a:lnTo>
                    <a:pt x="108" y="99"/>
                  </a:lnTo>
                  <a:lnTo>
                    <a:pt x="110" y="105"/>
                  </a:lnTo>
                  <a:lnTo>
                    <a:pt x="105" y="115"/>
                  </a:lnTo>
                  <a:lnTo>
                    <a:pt x="103" y="120"/>
                  </a:lnTo>
                  <a:lnTo>
                    <a:pt x="100" y="121"/>
                  </a:lnTo>
                  <a:lnTo>
                    <a:pt x="99" y="119"/>
                  </a:lnTo>
                  <a:lnTo>
                    <a:pt x="98" y="111"/>
                  </a:lnTo>
                  <a:lnTo>
                    <a:pt x="94" y="108"/>
                  </a:lnTo>
                  <a:lnTo>
                    <a:pt x="88" y="105"/>
                  </a:lnTo>
                  <a:lnTo>
                    <a:pt x="85" y="107"/>
                  </a:lnTo>
                  <a:lnTo>
                    <a:pt x="82" y="107"/>
                  </a:lnTo>
                  <a:lnTo>
                    <a:pt x="81" y="109"/>
                  </a:lnTo>
                  <a:lnTo>
                    <a:pt x="80" y="113"/>
                  </a:lnTo>
                  <a:lnTo>
                    <a:pt x="80" y="116"/>
                  </a:lnTo>
                  <a:lnTo>
                    <a:pt x="84" y="122"/>
                  </a:lnTo>
                  <a:lnTo>
                    <a:pt x="88" y="129"/>
                  </a:lnTo>
                  <a:lnTo>
                    <a:pt x="90" y="132"/>
                  </a:lnTo>
                  <a:lnTo>
                    <a:pt x="91" y="138"/>
                  </a:lnTo>
                  <a:lnTo>
                    <a:pt x="97" y="147"/>
                  </a:lnTo>
                  <a:lnTo>
                    <a:pt x="102" y="162"/>
                  </a:lnTo>
                  <a:lnTo>
                    <a:pt x="102" y="173"/>
                  </a:lnTo>
                  <a:lnTo>
                    <a:pt x="100" y="176"/>
                  </a:lnTo>
                  <a:lnTo>
                    <a:pt x="98" y="181"/>
                  </a:lnTo>
                  <a:lnTo>
                    <a:pt x="94" y="183"/>
                  </a:lnTo>
                  <a:lnTo>
                    <a:pt x="93" y="187"/>
                  </a:lnTo>
                  <a:lnTo>
                    <a:pt x="90" y="194"/>
                  </a:lnTo>
                  <a:lnTo>
                    <a:pt x="82" y="201"/>
                  </a:lnTo>
                  <a:lnTo>
                    <a:pt x="73" y="206"/>
                  </a:lnTo>
                  <a:lnTo>
                    <a:pt x="74" y="211"/>
                  </a:lnTo>
                  <a:lnTo>
                    <a:pt x="79" y="213"/>
                  </a:lnTo>
                  <a:lnTo>
                    <a:pt x="87" y="212"/>
                  </a:lnTo>
                  <a:lnTo>
                    <a:pt x="98" y="207"/>
                  </a:lnTo>
                  <a:lnTo>
                    <a:pt x="116" y="203"/>
                  </a:lnTo>
                  <a:lnTo>
                    <a:pt x="120" y="201"/>
                  </a:lnTo>
                  <a:lnTo>
                    <a:pt x="130" y="193"/>
                  </a:lnTo>
                  <a:lnTo>
                    <a:pt x="135" y="187"/>
                  </a:lnTo>
                  <a:lnTo>
                    <a:pt x="140" y="187"/>
                  </a:lnTo>
                  <a:lnTo>
                    <a:pt x="152" y="185"/>
                  </a:lnTo>
                  <a:lnTo>
                    <a:pt x="156" y="181"/>
                  </a:lnTo>
                  <a:lnTo>
                    <a:pt x="156" y="176"/>
                  </a:lnTo>
                  <a:lnTo>
                    <a:pt x="154" y="167"/>
                  </a:lnTo>
                  <a:lnTo>
                    <a:pt x="152" y="163"/>
                  </a:lnTo>
                  <a:lnTo>
                    <a:pt x="146" y="161"/>
                  </a:lnTo>
                  <a:lnTo>
                    <a:pt x="142" y="157"/>
                  </a:lnTo>
                  <a:lnTo>
                    <a:pt x="146" y="151"/>
                  </a:lnTo>
                  <a:lnTo>
                    <a:pt x="152" y="147"/>
                  </a:lnTo>
                  <a:lnTo>
                    <a:pt x="163" y="144"/>
                  </a:lnTo>
                  <a:lnTo>
                    <a:pt x="168" y="145"/>
                  </a:lnTo>
                  <a:close/>
                </a:path>
              </a:pathLst>
            </a:custGeom>
            <a:solidFill>
              <a:srgbClr val="6666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1" name="Freeform 74"/>
            <p:cNvSpPr>
              <a:spLocks noChangeAspect="1"/>
            </p:cNvSpPr>
            <p:nvPr/>
          </p:nvSpPr>
          <p:spPr bwMode="auto">
            <a:xfrm>
              <a:off x="1941" y="3820"/>
              <a:ext cx="48" cy="44"/>
            </a:xfrm>
            <a:custGeom>
              <a:avLst/>
              <a:gdLst>
                <a:gd name="T0" fmla="*/ 39 w 51"/>
                <a:gd name="T1" fmla="*/ 6 h 49"/>
                <a:gd name="T2" fmla="*/ 32 w 51"/>
                <a:gd name="T3" fmla="*/ 4 h 49"/>
                <a:gd name="T4" fmla="*/ 25 w 51"/>
                <a:gd name="T5" fmla="*/ 1 h 49"/>
                <a:gd name="T6" fmla="*/ 22 w 51"/>
                <a:gd name="T7" fmla="*/ 1 h 49"/>
                <a:gd name="T8" fmla="*/ 17 w 51"/>
                <a:gd name="T9" fmla="*/ 0 h 49"/>
                <a:gd name="T10" fmla="*/ 11 w 51"/>
                <a:gd name="T11" fmla="*/ 3 h 49"/>
                <a:gd name="T12" fmla="*/ 8 w 51"/>
                <a:gd name="T13" fmla="*/ 4 h 49"/>
                <a:gd name="T14" fmla="*/ 6 w 51"/>
                <a:gd name="T15" fmla="*/ 5 h 49"/>
                <a:gd name="T16" fmla="*/ 3 w 51"/>
                <a:gd name="T17" fmla="*/ 10 h 49"/>
                <a:gd name="T18" fmla="*/ 0 w 51"/>
                <a:gd name="T19" fmla="*/ 14 h 49"/>
                <a:gd name="T20" fmla="*/ 0 w 51"/>
                <a:gd name="T21" fmla="*/ 16 h 49"/>
                <a:gd name="T22" fmla="*/ 1 w 51"/>
                <a:gd name="T23" fmla="*/ 21 h 49"/>
                <a:gd name="T24" fmla="*/ 3 w 51"/>
                <a:gd name="T25" fmla="*/ 24 h 49"/>
                <a:gd name="T26" fmla="*/ 8 w 51"/>
                <a:gd name="T27" fmla="*/ 28 h 49"/>
                <a:gd name="T28" fmla="*/ 15 w 51"/>
                <a:gd name="T29" fmla="*/ 35 h 49"/>
                <a:gd name="T30" fmla="*/ 18 w 51"/>
                <a:gd name="T31" fmla="*/ 39 h 49"/>
                <a:gd name="T32" fmla="*/ 22 w 51"/>
                <a:gd name="T33" fmla="*/ 42 h 49"/>
                <a:gd name="T34" fmla="*/ 24 w 51"/>
                <a:gd name="T35" fmla="*/ 43 h 49"/>
                <a:gd name="T36" fmla="*/ 27 w 51"/>
                <a:gd name="T37" fmla="*/ 44 h 49"/>
                <a:gd name="T38" fmla="*/ 28 w 51"/>
                <a:gd name="T39" fmla="*/ 43 h 49"/>
                <a:gd name="T40" fmla="*/ 31 w 51"/>
                <a:gd name="T41" fmla="*/ 41 h 49"/>
                <a:gd name="T42" fmla="*/ 37 w 51"/>
                <a:gd name="T43" fmla="*/ 36 h 49"/>
                <a:gd name="T44" fmla="*/ 39 w 51"/>
                <a:gd name="T45" fmla="*/ 32 h 49"/>
                <a:gd name="T46" fmla="*/ 42 w 51"/>
                <a:gd name="T47" fmla="*/ 30 h 49"/>
                <a:gd name="T48" fmla="*/ 45 w 51"/>
                <a:gd name="T49" fmla="*/ 26 h 49"/>
                <a:gd name="T50" fmla="*/ 46 w 51"/>
                <a:gd name="T51" fmla="*/ 22 h 49"/>
                <a:gd name="T52" fmla="*/ 48 w 51"/>
                <a:gd name="T53" fmla="*/ 19 h 49"/>
                <a:gd name="T54" fmla="*/ 48 w 51"/>
                <a:gd name="T55" fmla="*/ 17 h 49"/>
                <a:gd name="T56" fmla="*/ 46 w 51"/>
                <a:gd name="T57" fmla="*/ 14 h 49"/>
                <a:gd name="T58" fmla="*/ 44 w 51"/>
                <a:gd name="T59" fmla="*/ 12 h 49"/>
                <a:gd name="T60" fmla="*/ 40 w 51"/>
                <a:gd name="T61" fmla="*/ 10 h 49"/>
                <a:gd name="T62" fmla="*/ 39 w 51"/>
                <a:gd name="T63" fmla="*/ 6 h 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1" h="49">
                  <a:moveTo>
                    <a:pt x="41" y="7"/>
                  </a:moveTo>
                  <a:lnTo>
                    <a:pt x="34" y="4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18" y="0"/>
                  </a:lnTo>
                  <a:lnTo>
                    <a:pt x="12" y="3"/>
                  </a:lnTo>
                  <a:lnTo>
                    <a:pt x="9" y="4"/>
                  </a:lnTo>
                  <a:lnTo>
                    <a:pt x="6" y="6"/>
                  </a:lnTo>
                  <a:lnTo>
                    <a:pt x="3" y="11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1" y="23"/>
                  </a:lnTo>
                  <a:lnTo>
                    <a:pt x="3" y="27"/>
                  </a:lnTo>
                  <a:lnTo>
                    <a:pt x="9" y="31"/>
                  </a:lnTo>
                  <a:lnTo>
                    <a:pt x="16" y="39"/>
                  </a:lnTo>
                  <a:lnTo>
                    <a:pt x="19" y="43"/>
                  </a:lnTo>
                  <a:lnTo>
                    <a:pt x="23" y="47"/>
                  </a:lnTo>
                  <a:lnTo>
                    <a:pt x="25" y="48"/>
                  </a:lnTo>
                  <a:lnTo>
                    <a:pt x="29" y="49"/>
                  </a:lnTo>
                  <a:lnTo>
                    <a:pt x="30" y="48"/>
                  </a:lnTo>
                  <a:lnTo>
                    <a:pt x="33" y="46"/>
                  </a:lnTo>
                  <a:lnTo>
                    <a:pt x="39" y="40"/>
                  </a:lnTo>
                  <a:lnTo>
                    <a:pt x="41" y="36"/>
                  </a:lnTo>
                  <a:lnTo>
                    <a:pt x="45" y="33"/>
                  </a:lnTo>
                  <a:lnTo>
                    <a:pt x="48" y="29"/>
                  </a:lnTo>
                  <a:lnTo>
                    <a:pt x="49" y="25"/>
                  </a:lnTo>
                  <a:lnTo>
                    <a:pt x="51" y="21"/>
                  </a:lnTo>
                  <a:lnTo>
                    <a:pt x="51" y="19"/>
                  </a:lnTo>
                  <a:lnTo>
                    <a:pt x="49" y="16"/>
                  </a:lnTo>
                  <a:lnTo>
                    <a:pt x="47" y="13"/>
                  </a:lnTo>
                  <a:lnTo>
                    <a:pt x="43" y="11"/>
                  </a:lnTo>
                  <a:lnTo>
                    <a:pt x="41" y="7"/>
                  </a:lnTo>
                  <a:close/>
                </a:path>
              </a:pathLst>
            </a:custGeom>
            <a:solidFill>
              <a:srgbClr val="6666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2" name="Freeform 75"/>
            <p:cNvSpPr>
              <a:spLocks noChangeAspect="1"/>
            </p:cNvSpPr>
            <p:nvPr/>
          </p:nvSpPr>
          <p:spPr bwMode="auto">
            <a:xfrm>
              <a:off x="2016" y="3765"/>
              <a:ext cx="40" cy="76"/>
            </a:xfrm>
            <a:custGeom>
              <a:avLst/>
              <a:gdLst>
                <a:gd name="T0" fmla="*/ 25 w 40"/>
                <a:gd name="T1" fmla="*/ 11 h 81"/>
                <a:gd name="T2" fmla="*/ 28 w 40"/>
                <a:gd name="T3" fmla="*/ 8 h 81"/>
                <a:gd name="T4" fmla="*/ 34 w 40"/>
                <a:gd name="T5" fmla="*/ 1 h 81"/>
                <a:gd name="T6" fmla="*/ 36 w 40"/>
                <a:gd name="T7" fmla="*/ 0 h 81"/>
                <a:gd name="T8" fmla="*/ 40 w 40"/>
                <a:gd name="T9" fmla="*/ 2 h 81"/>
                <a:gd name="T10" fmla="*/ 38 w 40"/>
                <a:gd name="T11" fmla="*/ 8 h 81"/>
                <a:gd name="T12" fmla="*/ 37 w 40"/>
                <a:gd name="T13" fmla="*/ 12 h 81"/>
                <a:gd name="T14" fmla="*/ 36 w 40"/>
                <a:gd name="T15" fmla="*/ 23 h 81"/>
                <a:gd name="T16" fmla="*/ 35 w 40"/>
                <a:gd name="T17" fmla="*/ 31 h 81"/>
                <a:gd name="T18" fmla="*/ 34 w 40"/>
                <a:gd name="T19" fmla="*/ 41 h 81"/>
                <a:gd name="T20" fmla="*/ 32 w 40"/>
                <a:gd name="T21" fmla="*/ 43 h 81"/>
                <a:gd name="T22" fmla="*/ 29 w 40"/>
                <a:gd name="T23" fmla="*/ 46 h 81"/>
                <a:gd name="T24" fmla="*/ 26 w 40"/>
                <a:gd name="T25" fmla="*/ 51 h 81"/>
                <a:gd name="T26" fmla="*/ 23 w 40"/>
                <a:gd name="T27" fmla="*/ 53 h 81"/>
                <a:gd name="T28" fmla="*/ 20 w 40"/>
                <a:gd name="T29" fmla="*/ 54 h 81"/>
                <a:gd name="T30" fmla="*/ 20 w 40"/>
                <a:gd name="T31" fmla="*/ 57 h 81"/>
                <a:gd name="T32" fmla="*/ 20 w 40"/>
                <a:gd name="T33" fmla="*/ 59 h 81"/>
                <a:gd name="T34" fmla="*/ 22 w 40"/>
                <a:gd name="T35" fmla="*/ 66 h 81"/>
                <a:gd name="T36" fmla="*/ 20 w 40"/>
                <a:gd name="T37" fmla="*/ 68 h 81"/>
                <a:gd name="T38" fmla="*/ 17 w 40"/>
                <a:gd name="T39" fmla="*/ 73 h 81"/>
                <a:gd name="T40" fmla="*/ 14 w 40"/>
                <a:gd name="T41" fmla="*/ 74 h 81"/>
                <a:gd name="T42" fmla="*/ 11 w 40"/>
                <a:gd name="T43" fmla="*/ 76 h 81"/>
                <a:gd name="T44" fmla="*/ 6 w 40"/>
                <a:gd name="T45" fmla="*/ 75 h 81"/>
                <a:gd name="T46" fmla="*/ 4 w 40"/>
                <a:gd name="T47" fmla="*/ 75 h 81"/>
                <a:gd name="T48" fmla="*/ 2 w 40"/>
                <a:gd name="T49" fmla="*/ 70 h 81"/>
                <a:gd name="T50" fmla="*/ 0 w 40"/>
                <a:gd name="T51" fmla="*/ 68 h 81"/>
                <a:gd name="T52" fmla="*/ 1 w 40"/>
                <a:gd name="T53" fmla="*/ 65 h 81"/>
                <a:gd name="T54" fmla="*/ 1 w 40"/>
                <a:gd name="T55" fmla="*/ 60 h 81"/>
                <a:gd name="T56" fmla="*/ 2 w 40"/>
                <a:gd name="T57" fmla="*/ 57 h 81"/>
                <a:gd name="T58" fmla="*/ 5 w 40"/>
                <a:gd name="T59" fmla="*/ 53 h 81"/>
                <a:gd name="T60" fmla="*/ 8 w 40"/>
                <a:gd name="T61" fmla="*/ 49 h 81"/>
                <a:gd name="T62" fmla="*/ 14 w 40"/>
                <a:gd name="T63" fmla="*/ 42 h 81"/>
                <a:gd name="T64" fmla="*/ 16 w 40"/>
                <a:gd name="T65" fmla="*/ 39 h 81"/>
                <a:gd name="T66" fmla="*/ 19 w 40"/>
                <a:gd name="T67" fmla="*/ 29 h 81"/>
                <a:gd name="T68" fmla="*/ 20 w 40"/>
                <a:gd name="T69" fmla="*/ 25 h 81"/>
                <a:gd name="T70" fmla="*/ 22 w 40"/>
                <a:gd name="T71" fmla="*/ 19 h 81"/>
                <a:gd name="T72" fmla="*/ 22 w 40"/>
                <a:gd name="T73" fmla="*/ 14 h 81"/>
                <a:gd name="T74" fmla="*/ 25 w 40"/>
                <a:gd name="T75" fmla="*/ 11 h 8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0" h="81">
                  <a:moveTo>
                    <a:pt x="25" y="12"/>
                  </a:moveTo>
                  <a:lnTo>
                    <a:pt x="28" y="8"/>
                  </a:lnTo>
                  <a:lnTo>
                    <a:pt x="34" y="1"/>
                  </a:lnTo>
                  <a:lnTo>
                    <a:pt x="36" y="0"/>
                  </a:lnTo>
                  <a:lnTo>
                    <a:pt x="40" y="2"/>
                  </a:lnTo>
                  <a:lnTo>
                    <a:pt x="38" y="8"/>
                  </a:lnTo>
                  <a:lnTo>
                    <a:pt x="37" y="13"/>
                  </a:lnTo>
                  <a:lnTo>
                    <a:pt x="36" y="24"/>
                  </a:lnTo>
                  <a:lnTo>
                    <a:pt x="35" y="33"/>
                  </a:lnTo>
                  <a:lnTo>
                    <a:pt x="34" y="44"/>
                  </a:lnTo>
                  <a:lnTo>
                    <a:pt x="32" y="46"/>
                  </a:lnTo>
                  <a:lnTo>
                    <a:pt x="29" y="49"/>
                  </a:lnTo>
                  <a:lnTo>
                    <a:pt x="26" y="54"/>
                  </a:lnTo>
                  <a:lnTo>
                    <a:pt x="23" y="56"/>
                  </a:lnTo>
                  <a:lnTo>
                    <a:pt x="20" y="58"/>
                  </a:lnTo>
                  <a:lnTo>
                    <a:pt x="20" y="61"/>
                  </a:lnTo>
                  <a:lnTo>
                    <a:pt x="20" y="63"/>
                  </a:lnTo>
                  <a:lnTo>
                    <a:pt x="22" y="70"/>
                  </a:lnTo>
                  <a:lnTo>
                    <a:pt x="20" y="73"/>
                  </a:lnTo>
                  <a:lnTo>
                    <a:pt x="17" y="78"/>
                  </a:lnTo>
                  <a:lnTo>
                    <a:pt x="14" y="79"/>
                  </a:lnTo>
                  <a:lnTo>
                    <a:pt x="11" y="81"/>
                  </a:lnTo>
                  <a:lnTo>
                    <a:pt x="6" y="80"/>
                  </a:lnTo>
                  <a:lnTo>
                    <a:pt x="4" y="80"/>
                  </a:lnTo>
                  <a:lnTo>
                    <a:pt x="2" y="75"/>
                  </a:lnTo>
                  <a:lnTo>
                    <a:pt x="0" y="72"/>
                  </a:lnTo>
                  <a:lnTo>
                    <a:pt x="1" y="69"/>
                  </a:lnTo>
                  <a:lnTo>
                    <a:pt x="1" y="64"/>
                  </a:lnTo>
                  <a:lnTo>
                    <a:pt x="2" y="61"/>
                  </a:lnTo>
                  <a:lnTo>
                    <a:pt x="5" y="57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6" y="42"/>
                  </a:lnTo>
                  <a:lnTo>
                    <a:pt x="19" y="31"/>
                  </a:lnTo>
                  <a:lnTo>
                    <a:pt x="20" y="27"/>
                  </a:lnTo>
                  <a:lnTo>
                    <a:pt x="22" y="20"/>
                  </a:lnTo>
                  <a:lnTo>
                    <a:pt x="22" y="15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6666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3" name="Freeform 76"/>
            <p:cNvSpPr>
              <a:spLocks noChangeAspect="1"/>
            </p:cNvSpPr>
            <p:nvPr/>
          </p:nvSpPr>
          <p:spPr bwMode="auto">
            <a:xfrm>
              <a:off x="1930" y="3511"/>
              <a:ext cx="18" cy="25"/>
            </a:xfrm>
            <a:custGeom>
              <a:avLst/>
              <a:gdLst>
                <a:gd name="T0" fmla="*/ 18 w 18"/>
                <a:gd name="T1" fmla="*/ 6 h 28"/>
                <a:gd name="T2" fmla="*/ 17 w 18"/>
                <a:gd name="T3" fmla="*/ 1 h 28"/>
                <a:gd name="T4" fmla="*/ 13 w 18"/>
                <a:gd name="T5" fmla="*/ 0 h 28"/>
                <a:gd name="T6" fmla="*/ 1 w 18"/>
                <a:gd name="T7" fmla="*/ 5 h 28"/>
                <a:gd name="T8" fmla="*/ 0 w 18"/>
                <a:gd name="T9" fmla="*/ 9 h 28"/>
                <a:gd name="T10" fmla="*/ 0 w 18"/>
                <a:gd name="T11" fmla="*/ 12 h 28"/>
                <a:gd name="T12" fmla="*/ 3 w 18"/>
                <a:gd name="T13" fmla="*/ 21 h 28"/>
                <a:gd name="T14" fmla="*/ 7 w 18"/>
                <a:gd name="T15" fmla="*/ 25 h 28"/>
                <a:gd name="T16" fmla="*/ 12 w 18"/>
                <a:gd name="T17" fmla="*/ 25 h 28"/>
                <a:gd name="T18" fmla="*/ 13 w 18"/>
                <a:gd name="T19" fmla="*/ 23 h 28"/>
                <a:gd name="T20" fmla="*/ 14 w 18"/>
                <a:gd name="T21" fmla="*/ 20 h 28"/>
                <a:gd name="T22" fmla="*/ 17 w 18"/>
                <a:gd name="T23" fmla="*/ 14 h 28"/>
                <a:gd name="T24" fmla="*/ 18 w 18"/>
                <a:gd name="T25" fmla="*/ 6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" h="28">
                  <a:moveTo>
                    <a:pt x="18" y="7"/>
                  </a:moveTo>
                  <a:lnTo>
                    <a:pt x="17" y="1"/>
                  </a:lnTo>
                  <a:lnTo>
                    <a:pt x="13" y="0"/>
                  </a:lnTo>
                  <a:lnTo>
                    <a:pt x="1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3" y="24"/>
                  </a:lnTo>
                  <a:lnTo>
                    <a:pt x="7" y="28"/>
                  </a:lnTo>
                  <a:lnTo>
                    <a:pt x="12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7" y="16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chemeClr val="accent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3154" name="Group 77"/>
            <p:cNvGrpSpPr>
              <a:grpSpLocks/>
            </p:cNvGrpSpPr>
            <p:nvPr/>
          </p:nvGrpSpPr>
          <p:grpSpPr bwMode="auto">
            <a:xfrm>
              <a:off x="2236" y="1479"/>
              <a:ext cx="644" cy="645"/>
              <a:chOff x="1752" y="1479"/>
              <a:chExt cx="644" cy="645"/>
            </a:xfrm>
          </p:grpSpPr>
          <p:grpSp>
            <p:nvGrpSpPr>
              <p:cNvPr id="3163" name="Group 78"/>
              <p:cNvGrpSpPr>
                <a:grpSpLocks noChangeAspect="1"/>
              </p:cNvGrpSpPr>
              <p:nvPr/>
            </p:nvGrpSpPr>
            <p:grpSpPr bwMode="auto">
              <a:xfrm>
                <a:off x="1872" y="1607"/>
                <a:ext cx="397" cy="381"/>
                <a:chOff x="1242" y="1274"/>
                <a:chExt cx="590" cy="505"/>
              </a:xfrm>
            </p:grpSpPr>
            <p:sp>
              <p:nvSpPr>
                <p:cNvPr id="3166" name="Freeform 79"/>
                <p:cNvSpPr>
                  <a:spLocks noChangeAspect="1"/>
                </p:cNvSpPr>
                <p:nvPr/>
              </p:nvSpPr>
              <p:spPr bwMode="auto">
                <a:xfrm>
                  <a:off x="1684" y="1274"/>
                  <a:ext cx="148" cy="89"/>
                </a:xfrm>
                <a:custGeom>
                  <a:avLst/>
                  <a:gdLst>
                    <a:gd name="T0" fmla="*/ 66 w 99"/>
                    <a:gd name="T1" fmla="*/ 20 h 72"/>
                    <a:gd name="T2" fmla="*/ 72 w 99"/>
                    <a:gd name="T3" fmla="*/ 19 h 72"/>
                    <a:gd name="T4" fmla="*/ 82 w 99"/>
                    <a:gd name="T5" fmla="*/ 14 h 72"/>
                    <a:gd name="T6" fmla="*/ 94 w 99"/>
                    <a:gd name="T7" fmla="*/ 12 h 72"/>
                    <a:gd name="T8" fmla="*/ 109 w 99"/>
                    <a:gd name="T9" fmla="*/ 7 h 72"/>
                    <a:gd name="T10" fmla="*/ 112 w 99"/>
                    <a:gd name="T11" fmla="*/ 9 h 72"/>
                    <a:gd name="T12" fmla="*/ 118 w 99"/>
                    <a:gd name="T13" fmla="*/ 14 h 72"/>
                    <a:gd name="T14" fmla="*/ 123 w 99"/>
                    <a:gd name="T15" fmla="*/ 19 h 72"/>
                    <a:gd name="T16" fmla="*/ 129 w 99"/>
                    <a:gd name="T17" fmla="*/ 19 h 72"/>
                    <a:gd name="T18" fmla="*/ 130 w 99"/>
                    <a:gd name="T19" fmla="*/ 15 h 72"/>
                    <a:gd name="T20" fmla="*/ 130 w 99"/>
                    <a:gd name="T21" fmla="*/ 11 h 72"/>
                    <a:gd name="T22" fmla="*/ 130 w 99"/>
                    <a:gd name="T23" fmla="*/ 5 h 72"/>
                    <a:gd name="T24" fmla="*/ 132 w 99"/>
                    <a:gd name="T25" fmla="*/ 4 h 72"/>
                    <a:gd name="T26" fmla="*/ 136 w 99"/>
                    <a:gd name="T27" fmla="*/ 0 h 72"/>
                    <a:gd name="T28" fmla="*/ 141 w 99"/>
                    <a:gd name="T29" fmla="*/ 0 h 72"/>
                    <a:gd name="T30" fmla="*/ 144 w 99"/>
                    <a:gd name="T31" fmla="*/ 5 h 72"/>
                    <a:gd name="T32" fmla="*/ 147 w 99"/>
                    <a:gd name="T33" fmla="*/ 14 h 72"/>
                    <a:gd name="T34" fmla="*/ 148 w 99"/>
                    <a:gd name="T35" fmla="*/ 16 h 72"/>
                    <a:gd name="T36" fmla="*/ 147 w 99"/>
                    <a:gd name="T37" fmla="*/ 21 h 72"/>
                    <a:gd name="T38" fmla="*/ 145 w 99"/>
                    <a:gd name="T39" fmla="*/ 26 h 72"/>
                    <a:gd name="T40" fmla="*/ 141 w 99"/>
                    <a:gd name="T41" fmla="*/ 35 h 72"/>
                    <a:gd name="T42" fmla="*/ 129 w 99"/>
                    <a:gd name="T43" fmla="*/ 38 h 72"/>
                    <a:gd name="T44" fmla="*/ 123 w 99"/>
                    <a:gd name="T45" fmla="*/ 37 h 72"/>
                    <a:gd name="T46" fmla="*/ 118 w 99"/>
                    <a:gd name="T47" fmla="*/ 37 h 72"/>
                    <a:gd name="T48" fmla="*/ 112 w 99"/>
                    <a:gd name="T49" fmla="*/ 42 h 72"/>
                    <a:gd name="T50" fmla="*/ 109 w 99"/>
                    <a:gd name="T51" fmla="*/ 46 h 72"/>
                    <a:gd name="T52" fmla="*/ 102 w 99"/>
                    <a:gd name="T53" fmla="*/ 48 h 72"/>
                    <a:gd name="T54" fmla="*/ 93 w 99"/>
                    <a:gd name="T55" fmla="*/ 48 h 72"/>
                    <a:gd name="T56" fmla="*/ 85 w 99"/>
                    <a:gd name="T57" fmla="*/ 49 h 72"/>
                    <a:gd name="T58" fmla="*/ 81 w 99"/>
                    <a:gd name="T59" fmla="*/ 56 h 72"/>
                    <a:gd name="T60" fmla="*/ 78 w 99"/>
                    <a:gd name="T61" fmla="*/ 59 h 72"/>
                    <a:gd name="T62" fmla="*/ 73 w 99"/>
                    <a:gd name="T63" fmla="*/ 70 h 72"/>
                    <a:gd name="T64" fmla="*/ 69 w 99"/>
                    <a:gd name="T65" fmla="*/ 73 h 72"/>
                    <a:gd name="T66" fmla="*/ 58 w 99"/>
                    <a:gd name="T67" fmla="*/ 80 h 72"/>
                    <a:gd name="T68" fmla="*/ 45 w 99"/>
                    <a:gd name="T69" fmla="*/ 89 h 72"/>
                    <a:gd name="T70" fmla="*/ 40 w 99"/>
                    <a:gd name="T71" fmla="*/ 89 h 72"/>
                    <a:gd name="T72" fmla="*/ 36 w 99"/>
                    <a:gd name="T73" fmla="*/ 85 h 72"/>
                    <a:gd name="T74" fmla="*/ 31 w 99"/>
                    <a:gd name="T75" fmla="*/ 79 h 72"/>
                    <a:gd name="T76" fmla="*/ 28 w 99"/>
                    <a:gd name="T77" fmla="*/ 74 h 72"/>
                    <a:gd name="T78" fmla="*/ 24 w 99"/>
                    <a:gd name="T79" fmla="*/ 68 h 72"/>
                    <a:gd name="T80" fmla="*/ 19 w 99"/>
                    <a:gd name="T81" fmla="*/ 64 h 72"/>
                    <a:gd name="T82" fmla="*/ 15 w 99"/>
                    <a:gd name="T83" fmla="*/ 59 h 72"/>
                    <a:gd name="T84" fmla="*/ 6 w 99"/>
                    <a:gd name="T85" fmla="*/ 53 h 72"/>
                    <a:gd name="T86" fmla="*/ 0 w 99"/>
                    <a:gd name="T87" fmla="*/ 46 h 72"/>
                    <a:gd name="T88" fmla="*/ 1 w 99"/>
                    <a:gd name="T89" fmla="*/ 42 h 72"/>
                    <a:gd name="T90" fmla="*/ 4 w 99"/>
                    <a:gd name="T91" fmla="*/ 41 h 72"/>
                    <a:gd name="T92" fmla="*/ 13 w 99"/>
                    <a:gd name="T93" fmla="*/ 38 h 72"/>
                    <a:gd name="T94" fmla="*/ 21 w 99"/>
                    <a:gd name="T95" fmla="*/ 37 h 72"/>
                    <a:gd name="T96" fmla="*/ 27 w 99"/>
                    <a:gd name="T97" fmla="*/ 36 h 72"/>
                    <a:gd name="T98" fmla="*/ 30 w 99"/>
                    <a:gd name="T99" fmla="*/ 35 h 72"/>
                    <a:gd name="T100" fmla="*/ 36 w 99"/>
                    <a:gd name="T101" fmla="*/ 31 h 72"/>
                    <a:gd name="T102" fmla="*/ 37 w 99"/>
                    <a:gd name="T103" fmla="*/ 30 h 72"/>
                    <a:gd name="T104" fmla="*/ 40 w 99"/>
                    <a:gd name="T105" fmla="*/ 27 h 72"/>
                    <a:gd name="T106" fmla="*/ 48 w 99"/>
                    <a:gd name="T107" fmla="*/ 23 h 72"/>
                    <a:gd name="T108" fmla="*/ 66 w 99"/>
                    <a:gd name="T109" fmla="*/ 20 h 72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9" h="72">
                      <a:moveTo>
                        <a:pt x="44" y="16"/>
                      </a:moveTo>
                      <a:lnTo>
                        <a:pt x="48" y="15"/>
                      </a:lnTo>
                      <a:lnTo>
                        <a:pt x="55" y="11"/>
                      </a:lnTo>
                      <a:lnTo>
                        <a:pt x="63" y="10"/>
                      </a:lnTo>
                      <a:lnTo>
                        <a:pt x="73" y="6"/>
                      </a:lnTo>
                      <a:lnTo>
                        <a:pt x="75" y="7"/>
                      </a:lnTo>
                      <a:lnTo>
                        <a:pt x="79" y="11"/>
                      </a:lnTo>
                      <a:lnTo>
                        <a:pt x="82" y="15"/>
                      </a:lnTo>
                      <a:lnTo>
                        <a:pt x="86" y="15"/>
                      </a:lnTo>
                      <a:lnTo>
                        <a:pt x="87" y="12"/>
                      </a:lnTo>
                      <a:lnTo>
                        <a:pt x="87" y="9"/>
                      </a:lnTo>
                      <a:lnTo>
                        <a:pt x="87" y="4"/>
                      </a:lnTo>
                      <a:lnTo>
                        <a:pt x="88" y="3"/>
                      </a:lnTo>
                      <a:lnTo>
                        <a:pt x="91" y="0"/>
                      </a:lnTo>
                      <a:lnTo>
                        <a:pt x="94" y="0"/>
                      </a:lnTo>
                      <a:lnTo>
                        <a:pt x="96" y="4"/>
                      </a:lnTo>
                      <a:lnTo>
                        <a:pt x="98" y="11"/>
                      </a:lnTo>
                      <a:lnTo>
                        <a:pt x="99" y="13"/>
                      </a:lnTo>
                      <a:lnTo>
                        <a:pt x="98" y="17"/>
                      </a:lnTo>
                      <a:lnTo>
                        <a:pt x="97" y="21"/>
                      </a:lnTo>
                      <a:lnTo>
                        <a:pt x="94" y="28"/>
                      </a:lnTo>
                      <a:lnTo>
                        <a:pt x="86" y="31"/>
                      </a:lnTo>
                      <a:lnTo>
                        <a:pt x="82" y="30"/>
                      </a:lnTo>
                      <a:lnTo>
                        <a:pt x="79" y="30"/>
                      </a:lnTo>
                      <a:lnTo>
                        <a:pt x="75" y="34"/>
                      </a:lnTo>
                      <a:lnTo>
                        <a:pt x="73" y="37"/>
                      </a:lnTo>
                      <a:lnTo>
                        <a:pt x="68" y="39"/>
                      </a:lnTo>
                      <a:lnTo>
                        <a:pt x="62" y="39"/>
                      </a:lnTo>
                      <a:lnTo>
                        <a:pt x="57" y="40"/>
                      </a:lnTo>
                      <a:lnTo>
                        <a:pt x="54" y="45"/>
                      </a:lnTo>
                      <a:lnTo>
                        <a:pt x="52" y="48"/>
                      </a:lnTo>
                      <a:lnTo>
                        <a:pt x="49" y="57"/>
                      </a:lnTo>
                      <a:lnTo>
                        <a:pt x="46" y="59"/>
                      </a:lnTo>
                      <a:lnTo>
                        <a:pt x="39" y="65"/>
                      </a:lnTo>
                      <a:lnTo>
                        <a:pt x="30" y="72"/>
                      </a:lnTo>
                      <a:lnTo>
                        <a:pt x="27" y="72"/>
                      </a:lnTo>
                      <a:lnTo>
                        <a:pt x="24" y="69"/>
                      </a:lnTo>
                      <a:lnTo>
                        <a:pt x="21" y="64"/>
                      </a:lnTo>
                      <a:lnTo>
                        <a:pt x="19" y="60"/>
                      </a:lnTo>
                      <a:lnTo>
                        <a:pt x="16" y="55"/>
                      </a:lnTo>
                      <a:lnTo>
                        <a:pt x="13" y="52"/>
                      </a:lnTo>
                      <a:lnTo>
                        <a:pt x="10" y="48"/>
                      </a:lnTo>
                      <a:lnTo>
                        <a:pt x="4" y="43"/>
                      </a:lnTo>
                      <a:lnTo>
                        <a:pt x="0" y="37"/>
                      </a:lnTo>
                      <a:lnTo>
                        <a:pt x="1" y="34"/>
                      </a:lnTo>
                      <a:lnTo>
                        <a:pt x="3" y="33"/>
                      </a:lnTo>
                      <a:lnTo>
                        <a:pt x="9" y="31"/>
                      </a:lnTo>
                      <a:lnTo>
                        <a:pt x="14" y="30"/>
                      </a:lnTo>
                      <a:lnTo>
                        <a:pt x="18" y="29"/>
                      </a:lnTo>
                      <a:lnTo>
                        <a:pt x="20" y="28"/>
                      </a:lnTo>
                      <a:lnTo>
                        <a:pt x="24" y="25"/>
                      </a:lnTo>
                      <a:lnTo>
                        <a:pt x="25" y="24"/>
                      </a:lnTo>
                      <a:lnTo>
                        <a:pt x="27" y="22"/>
                      </a:lnTo>
                      <a:lnTo>
                        <a:pt x="32" y="19"/>
                      </a:lnTo>
                      <a:lnTo>
                        <a:pt x="44" y="1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67" name="Freeform 80"/>
                <p:cNvSpPr>
                  <a:spLocks noChangeAspect="1"/>
                </p:cNvSpPr>
                <p:nvPr/>
              </p:nvSpPr>
              <p:spPr bwMode="auto">
                <a:xfrm>
                  <a:off x="1600" y="1398"/>
                  <a:ext cx="47" cy="59"/>
                </a:xfrm>
                <a:custGeom>
                  <a:avLst/>
                  <a:gdLst>
                    <a:gd name="T0" fmla="*/ 25 w 32"/>
                    <a:gd name="T1" fmla="*/ 9 h 48"/>
                    <a:gd name="T2" fmla="*/ 24 w 32"/>
                    <a:gd name="T3" fmla="*/ 6 h 48"/>
                    <a:gd name="T4" fmla="*/ 16 w 32"/>
                    <a:gd name="T5" fmla="*/ 2 h 48"/>
                    <a:gd name="T6" fmla="*/ 13 w 32"/>
                    <a:gd name="T7" fmla="*/ 0 h 48"/>
                    <a:gd name="T8" fmla="*/ 9 w 32"/>
                    <a:gd name="T9" fmla="*/ 1 h 48"/>
                    <a:gd name="T10" fmla="*/ 6 w 32"/>
                    <a:gd name="T11" fmla="*/ 1 h 48"/>
                    <a:gd name="T12" fmla="*/ 3 w 32"/>
                    <a:gd name="T13" fmla="*/ 5 h 48"/>
                    <a:gd name="T14" fmla="*/ 3 w 32"/>
                    <a:gd name="T15" fmla="*/ 9 h 48"/>
                    <a:gd name="T16" fmla="*/ 0 w 32"/>
                    <a:gd name="T17" fmla="*/ 14 h 48"/>
                    <a:gd name="T18" fmla="*/ 3 w 32"/>
                    <a:gd name="T19" fmla="*/ 20 h 48"/>
                    <a:gd name="T20" fmla="*/ 3 w 32"/>
                    <a:gd name="T21" fmla="*/ 25 h 48"/>
                    <a:gd name="T22" fmla="*/ 4 w 32"/>
                    <a:gd name="T23" fmla="*/ 30 h 48"/>
                    <a:gd name="T24" fmla="*/ 4 w 32"/>
                    <a:gd name="T25" fmla="*/ 34 h 48"/>
                    <a:gd name="T26" fmla="*/ 3 w 32"/>
                    <a:gd name="T27" fmla="*/ 38 h 48"/>
                    <a:gd name="T28" fmla="*/ 4 w 32"/>
                    <a:gd name="T29" fmla="*/ 43 h 48"/>
                    <a:gd name="T30" fmla="*/ 7 w 32"/>
                    <a:gd name="T31" fmla="*/ 49 h 48"/>
                    <a:gd name="T32" fmla="*/ 13 w 32"/>
                    <a:gd name="T33" fmla="*/ 54 h 48"/>
                    <a:gd name="T34" fmla="*/ 13 w 32"/>
                    <a:gd name="T35" fmla="*/ 57 h 48"/>
                    <a:gd name="T36" fmla="*/ 21 w 32"/>
                    <a:gd name="T37" fmla="*/ 59 h 48"/>
                    <a:gd name="T38" fmla="*/ 22 w 32"/>
                    <a:gd name="T39" fmla="*/ 58 h 48"/>
                    <a:gd name="T40" fmla="*/ 26 w 32"/>
                    <a:gd name="T41" fmla="*/ 54 h 48"/>
                    <a:gd name="T42" fmla="*/ 34 w 32"/>
                    <a:gd name="T43" fmla="*/ 50 h 48"/>
                    <a:gd name="T44" fmla="*/ 40 w 32"/>
                    <a:gd name="T45" fmla="*/ 44 h 48"/>
                    <a:gd name="T46" fmla="*/ 44 w 32"/>
                    <a:gd name="T47" fmla="*/ 39 h 48"/>
                    <a:gd name="T48" fmla="*/ 47 w 32"/>
                    <a:gd name="T49" fmla="*/ 36 h 48"/>
                    <a:gd name="T50" fmla="*/ 44 w 32"/>
                    <a:gd name="T51" fmla="*/ 31 h 48"/>
                    <a:gd name="T52" fmla="*/ 41 w 32"/>
                    <a:gd name="T53" fmla="*/ 28 h 48"/>
                    <a:gd name="T54" fmla="*/ 35 w 32"/>
                    <a:gd name="T55" fmla="*/ 23 h 48"/>
                    <a:gd name="T56" fmla="*/ 32 w 32"/>
                    <a:gd name="T57" fmla="*/ 22 h 48"/>
                    <a:gd name="T58" fmla="*/ 31 w 32"/>
                    <a:gd name="T59" fmla="*/ 20 h 48"/>
                    <a:gd name="T60" fmla="*/ 26 w 32"/>
                    <a:gd name="T61" fmla="*/ 14 h 48"/>
                    <a:gd name="T62" fmla="*/ 25 w 32"/>
                    <a:gd name="T63" fmla="*/ 9 h 48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32" h="48">
                      <a:moveTo>
                        <a:pt x="17" y="7"/>
                      </a:moveTo>
                      <a:lnTo>
                        <a:pt x="16" y="5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6" y="1"/>
                      </a:lnTo>
                      <a:lnTo>
                        <a:pt x="4" y="1"/>
                      </a:lnTo>
                      <a:lnTo>
                        <a:pt x="2" y="4"/>
                      </a:lnTo>
                      <a:lnTo>
                        <a:pt x="2" y="7"/>
                      </a:lnTo>
                      <a:lnTo>
                        <a:pt x="0" y="11"/>
                      </a:lnTo>
                      <a:lnTo>
                        <a:pt x="2" y="16"/>
                      </a:lnTo>
                      <a:lnTo>
                        <a:pt x="2" y="20"/>
                      </a:lnTo>
                      <a:lnTo>
                        <a:pt x="3" y="24"/>
                      </a:lnTo>
                      <a:lnTo>
                        <a:pt x="3" y="28"/>
                      </a:lnTo>
                      <a:lnTo>
                        <a:pt x="2" y="31"/>
                      </a:lnTo>
                      <a:lnTo>
                        <a:pt x="3" y="35"/>
                      </a:lnTo>
                      <a:lnTo>
                        <a:pt x="5" y="40"/>
                      </a:lnTo>
                      <a:lnTo>
                        <a:pt x="9" y="44"/>
                      </a:lnTo>
                      <a:lnTo>
                        <a:pt x="9" y="46"/>
                      </a:lnTo>
                      <a:lnTo>
                        <a:pt x="14" y="48"/>
                      </a:lnTo>
                      <a:lnTo>
                        <a:pt x="15" y="47"/>
                      </a:lnTo>
                      <a:lnTo>
                        <a:pt x="18" y="44"/>
                      </a:lnTo>
                      <a:lnTo>
                        <a:pt x="23" y="41"/>
                      </a:lnTo>
                      <a:lnTo>
                        <a:pt x="27" y="36"/>
                      </a:lnTo>
                      <a:lnTo>
                        <a:pt x="30" y="32"/>
                      </a:lnTo>
                      <a:lnTo>
                        <a:pt x="32" y="29"/>
                      </a:lnTo>
                      <a:lnTo>
                        <a:pt x="30" y="25"/>
                      </a:lnTo>
                      <a:lnTo>
                        <a:pt x="28" y="23"/>
                      </a:lnTo>
                      <a:lnTo>
                        <a:pt x="24" y="19"/>
                      </a:lnTo>
                      <a:lnTo>
                        <a:pt x="22" y="18"/>
                      </a:lnTo>
                      <a:lnTo>
                        <a:pt x="21" y="16"/>
                      </a:lnTo>
                      <a:lnTo>
                        <a:pt x="18" y="11"/>
                      </a:lnTo>
                      <a:lnTo>
                        <a:pt x="17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68" name="Freeform 81"/>
                <p:cNvSpPr>
                  <a:spLocks noChangeAspect="1"/>
                </p:cNvSpPr>
                <p:nvPr/>
              </p:nvSpPr>
              <p:spPr bwMode="auto">
                <a:xfrm>
                  <a:off x="1501" y="1494"/>
                  <a:ext cx="50" cy="28"/>
                </a:xfrm>
                <a:custGeom>
                  <a:avLst/>
                  <a:gdLst>
                    <a:gd name="T0" fmla="*/ 50 w 35"/>
                    <a:gd name="T1" fmla="*/ 1 h 22"/>
                    <a:gd name="T2" fmla="*/ 50 w 35"/>
                    <a:gd name="T3" fmla="*/ 3 h 22"/>
                    <a:gd name="T4" fmla="*/ 50 w 35"/>
                    <a:gd name="T5" fmla="*/ 6 h 22"/>
                    <a:gd name="T6" fmla="*/ 49 w 35"/>
                    <a:gd name="T7" fmla="*/ 9 h 22"/>
                    <a:gd name="T8" fmla="*/ 43 w 35"/>
                    <a:gd name="T9" fmla="*/ 14 h 22"/>
                    <a:gd name="T10" fmla="*/ 39 w 35"/>
                    <a:gd name="T11" fmla="*/ 17 h 22"/>
                    <a:gd name="T12" fmla="*/ 31 w 35"/>
                    <a:gd name="T13" fmla="*/ 23 h 22"/>
                    <a:gd name="T14" fmla="*/ 23 w 35"/>
                    <a:gd name="T15" fmla="*/ 28 h 22"/>
                    <a:gd name="T16" fmla="*/ 17 w 35"/>
                    <a:gd name="T17" fmla="*/ 25 h 22"/>
                    <a:gd name="T18" fmla="*/ 13 w 35"/>
                    <a:gd name="T19" fmla="*/ 24 h 22"/>
                    <a:gd name="T20" fmla="*/ 9 w 35"/>
                    <a:gd name="T21" fmla="*/ 23 h 22"/>
                    <a:gd name="T22" fmla="*/ 4 w 35"/>
                    <a:gd name="T23" fmla="*/ 22 h 22"/>
                    <a:gd name="T24" fmla="*/ 4 w 35"/>
                    <a:gd name="T25" fmla="*/ 18 h 22"/>
                    <a:gd name="T26" fmla="*/ 1 w 35"/>
                    <a:gd name="T27" fmla="*/ 17 h 22"/>
                    <a:gd name="T28" fmla="*/ 0 w 35"/>
                    <a:gd name="T29" fmla="*/ 14 h 22"/>
                    <a:gd name="T30" fmla="*/ 0 w 35"/>
                    <a:gd name="T31" fmla="*/ 13 h 22"/>
                    <a:gd name="T32" fmla="*/ 1 w 35"/>
                    <a:gd name="T33" fmla="*/ 9 h 22"/>
                    <a:gd name="T34" fmla="*/ 4 w 35"/>
                    <a:gd name="T35" fmla="*/ 6 h 22"/>
                    <a:gd name="T36" fmla="*/ 7 w 35"/>
                    <a:gd name="T37" fmla="*/ 3 h 22"/>
                    <a:gd name="T38" fmla="*/ 9 w 35"/>
                    <a:gd name="T39" fmla="*/ 3 h 22"/>
                    <a:gd name="T40" fmla="*/ 10 w 35"/>
                    <a:gd name="T41" fmla="*/ 3 h 22"/>
                    <a:gd name="T42" fmla="*/ 14 w 35"/>
                    <a:gd name="T43" fmla="*/ 3 h 22"/>
                    <a:gd name="T44" fmla="*/ 17 w 35"/>
                    <a:gd name="T45" fmla="*/ 3 h 22"/>
                    <a:gd name="T46" fmla="*/ 23 w 35"/>
                    <a:gd name="T47" fmla="*/ 5 h 22"/>
                    <a:gd name="T48" fmla="*/ 30 w 35"/>
                    <a:gd name="T49" fmla="*/ 6 h 22"/>
                    <a:gd name="T50" fmla="*/ 33 w 35"/>
                    <a:gd name="T51" fmla="*/ 6 h 22"/>
                    <a:gd name="T52" fmla="*/ 36 w 35"/>
                    <a:gd name="T53" fmla="*/ 5 h 22"/>
                    <a:gd name="T54" fmla="*/ 40 w 35"/>
                    <a:gd name="T55" fmla="*/ 1 h 22"/>
                    <a:gd name="T56" fmla="*/ 44 w 35"/>
                    <a:gd name="T57" fmla="*/ 0 h 22"/>
                    <a:gd name="T58" fmla="*/ 50 w 35"/>
                    <a:gd name="T59" fmla="*/ 1 h 22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35" h="22">
                      <a:moveTo>
                        <a:pt x="35" y="1"/>
                      </a:moveTo>
                      <a:lnTo>
                        <a:pt x="35" y="2"/>
                      </a:lnTo>
                      <a:lnTo>
                        <a:pt x="35" y="5"/>
                      </a:lnTo>
                      <a:lnTo>
                        <a:pt x="34" y="7"/>
                      </a:lnTo>
                      <a:lnTo>
                        <a:pt x="30" y="11"/>
                      </a:lnTo>
                      <a:lnTo>
                        <a:pt x="27" y="13"/>
                      </a:lnTo>
                      <a:lnTo>
                        <a:pt x="22" y="18"/>
                      </a:lnTo>
                      <a:lnTo>
                        <a:pt x="16" y="22"/>
                      </a:lnTo>
                      <a:lnTo>
                        <a:pt x="12" y="20"/>
                      </a:lnTo>
                      <a:lnTo>
                        <a:pt x="9" y="19"/>
                      </a:lnTo>
                      <a:lnTo>
                        <a:pt x="6" y="18"/>
                      </a:lnTo>
                      <a:lnTo>
                        <a:pt x="3" y="17"/>
                      </a:lnTo>
                      <a:lnTo>
                        <a:pt x="3" y="14"/>
                      </a:lnTo>
                      <a:lnTo>
                        <a:pt x="1" y="13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1" y="7"/>
                      </a:lnTo>
                      <a:lnTo>
                        <a:pt x="3" y="5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7" y="2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6" y="4"/>
                      </a:lnTo>
                      <a:lnTo>
                        <a:pt x="21" y="5"/>
                      </a:lnTo>
                      <a:lnTo>
                        <a:pt x="23" y="5"/>
                      </a:lnTo>
                      <a:lnTo>
                        <a:pt x="25" y="4"/>
                      </a:lnTo>
                      <a:lnTo>
                        <a:pt x="28" y="1"/>
                      </a:lnTo>
                      <a:lnTo>
                        <a:pt x="31" y="0"/>
                      </a:lnTo>
                      <a:lnTo>
                        <a:pt x="3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69" name="Freeform 82"/>
                <p:cNvSpPr>
                  <a:spLocks noChangeAspect="1"/>
                </p:cNvSpPr>
                <p:nvPr/>
              </p:nvSpPr>
              <p:spPr bwMode="auto">
                <a:xfrm>
                  <a:off x="1242" y="1607"/>
                  <a:ext cx="196" cy="172"/>
                </a:xfrm>
                <a:custGeom>
                  <a:avLst/>
                  <a:gdLst>
                    <a:gd name="T0" fmla="*/ 6 w 131"/>
                    <a:gd name="T1" fmla="*/ 169 h 137"/>
                    <a:gd name="T2" fmla="*/ 0 w 131"/>
                    <a:gd name="T3" fmla="*/ 146 h 137"/>
                    <a:gd name="T4" fmla="*/ 15 w 131"/>
                    <a:gd name="T5" fmla="*/ 127 h 137"/>
                    <a:gd name="T6" fmla="*/ 30 w 131"/>
                    <a:gd name="T7" fmla="*/ 113 h 137"/>
                    <a:gd name="T8" fmla="*/ 27 w 131"/>
                    <a:gd name="T9" fmla="*/ 98 h 137"/>
                    <a:gd name="T10" fmla="*/ 48 w 131"/>
                    <a:gd name="T11" fmla="*/ 82 h 137"/>
                    <a:gd name="T12" fmla="*/ 67 w 131"/>
                    <a:gd name="T13" fmla="*/ 72 h 137"/>
                    <a:gd name="T14" fmla="*/ 90 w 131"/>
                    <a:gd name="T15" fmla="*/ 59 h 137"/>
                    <a:gd name="T16" fmla="*/ 75 w 131"/>
                    <a:gd name="T17" fmla="*/ 49 h 137"/>
                    <a:gd name="T18" fmla="*/ 70 w 131"/>
                    <a:gd name="T19" fmla="*/ 36 h 137"/>
                    <a:gd name="T20" fmla="*/ 84 w 131"/>
                    <a:gd name="T21" fmla="*/ 26 h 137"/>
                    <a:gd name="T22" fmla="*/ 105 w 131"/>
                    <a:gd name="T23" fmla="*/ 33 h 137"/>
                    <a:gd name="T24" fmla="*/ 112 w 131"/>
                    <a:gd name="T25" fmla="*/ 41 h 137"/>
                    <a:gd name="T26" fmla="*/ 126 w 131"/>
                    <a:gd name="T27" fmla="*/ 38 h 137"/>
                    <a:gd name="T28" fmla="*/ 153 w 131"/>
                    <a:gd name="T29" fmla="*/ 23 h 137"/>
                    <a:gd name="T30" fmla="*/ 174 w 131"/>
                    <a:gd name="T31" fmla="*/ 3 h 137"/>
                    <a:gd name="T32" fmla="*/ 187 w 131"/>
                    <a:gd name="T33" fmla="*/ 6 h 137"/>
                    <a:gd name="T34" fmla="*/ 189 w 131"/>
                    <a:gd name="T35" fmla="*/ 43 h 137"/>
                    <a:gd name="T36" fmla="*/ 166 w 131"/>
                    <a:gd name="T37" fmla="*/ 55 h 137"/>
                    <a:gd name="T38" fmla="*/ 144 w 131"/>
                    <a:gd name="T39" fmla="*/ 60 h 137"/>
                    <a:gd name="T40" fmla="*/ 129 w 131"/>
                    <a:gd name="T41" fmla="*/ 70 h 137"/>
                    <a:gd name="T42" fmla="*/ 108 w 131"/>
                    <a:gd name="T43" fmla="*/ 87 h 137"/>
                    <a:gd name="T44" fmla="*/ 88 w 131"/>
                    <a:gd name="T45" fmla="*/ 93 h 137"/>
                    <a:gd name="T46" fmla="*/ 79 w 131"/>
                    <a:gd name="T47" fmla="*/ 90 h 137"/>
                    <a:gd name="T48" fmla="*/ 70 w 131"/>
                    <a:gd name="T49" fmla="*/ 90 h 137"/>
                    <a:gd name="T50" fmla="*/ 70 w 131"/>
                    <a:gd name="T51" fmla="*/ 95 h 137"/>
                    <a:gd name="T52" fmla="*/ 85 w 131"/>
                    <a:gd name="T53" fmla="*/ 119 h 137"/>
                    <a:gd name="T54" fmla="*/ 66 w 131"/>
                    <a:gd name="T55" fmla="*/ 121 h 137"/>
                    <a:gd name="T56" fmla="*/ 51 w 131"/>
                    <a:gd name="T57" fmla="*/ 128 h 137"/>
                    <a:gd name="T58" fmla="*/ 63 w 131"/>
                    <a:gd name="T59" fmla="*/ 142 h 137"/>
                    <a:gd name="T60" fmla="*/ 49 w 131"/>
                    <a:gd name="T61" fmla="*/ 161 h 137"/>
                    <a:gd name="T62" fmla="*/ 31 w 131"/>
                    <a:gd name="T63" fmla="*/ 168 h 13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31" h="137">
                      <a:moveTo>
                        <a:pt x="8" y="137"/>
                      </a:moveTo>
                      <a:lnTo>
                        <a:pt x="4" y="135"/>
                      </a:lnTo>
                      <a:lnTo>
                        <a:pt x="0" y="125"/>
                      </a:lnTo>
                      <a:lnTo>
                        <a:pt x="0" y="116"/>
                      </a:lnTo>
                      <a:lnTo>
                        <a:pt x="4" y="107"/>
                      </a:lnTo>
                      <a:lnTo>
                        <a:pt x="10" y="101"/>
                      </a:lnTo>
                      <a:lnTo>
                        <a:pt x="17" y="94"/>
                      </a:lnTo>
                      <a:lnTo>
                        <a:pt x="20" y="90"/>
                      </a:lnTo>
                      <a:lnTo>
                        <a:pt x="20" y="87"/>
                      </a:lnTo>
                      <a:lnTo>
                        <a:pt x="18" y="78"/>
                      </a:lnTo>
                      <a:lnTo>
                        <a:pt x="21" y="71"/>
                      </a:lnTo>
                      <a:lnTo>
                        <a:pt x="32" y="65"/>
                      </a:lnTo>
                      <a:lnTo>
                        <a:pt x="42" y="58"/>
                      </a:lnTo>
                      <a:lnTo>
                        <a:pt x="45" y="57"/>
                      </a:lnTo>
                      <a:lnTo>
                        <a:pt x="60" y="51"/>
                      </a:lnTo>
                      <a:lnTo>
                        <a:pt x="60" y="47"/>
                      </a:lnTo>
                      <a:lnTo>
                        <a:pt x="60" y="44"/>
                      </a:lnTo>
                      <a:lnTo>
                        <a:pt x="50" y="39"/>
                      </a:lnTo>
                      <a:lnTo>
                        <a:pt x="46" y="35"/>
                      </a:lnTo>
                      <a:lnTo>
                        <a:pt x="47" y="29"/>
                      </a:lnTo>
                      <a:lnTo>
                        <a:pt x="50" y="23"/>
                      </a:lnTo>
                      <a:lnTo>
                        <a:pt x="56" y="21"/>
                      </a:lnTo>
                      <a:lnTo>
                        <a:pt x="66" y="23"/>
                      </a:lnTo>
                      <a:lnTo>
                        <a:pt x="70" y="26"/>
                      </a:lnTo>
                      <a:lnTo>
                        <a:pt x="72" y="30"/>
                      </a:lnTo>
                      <a:lnTo>
                        <a:pt x="75" y="33"/>
                      </a:lnTo>
                      <a:lnTo>
                        <a:pt x="78" y="34"/>
                      </a:lnTo>
                      <a:lnTo>
                        <a:pt x="84" y="30"/>
                      </a:lnTo>
                      <a:lnTo>
                        <a:pt x="94" y="23"/>
                      </a:lnTo>
                      <a:lnTo>
                        <a:pt x="102" y="18"/>
                      </a:lnTo>
                      <a:lnTo>
                        <a:pt x="106" y="11"/>
                      </a:lnTo>
                      <a:lnTo>
                        <a:pt x="116" y="2"/>
                      </a:lnTo>
                      <a:lnTo>
                        <a:pt x="120" y="0"/>
                      </a:lnTo>
                      <a:lnTo>
                        <a:pt x="125" y="5"/>
                      </a:lnTo>
                      <a:lnTo>
                        <a:pt x="131" y="24"/>
                      </a:lnTo>
                      <a:lnTo>
                        <a:pt x="126" y="34"/>
                      </a:lnTo>
                      <a:lnTo>
                        <a:pt x="118" y="42"/>
                      </a:lnTo>
                      <a:lnTo>
                        <a:pt x="111" y="44"/>
                      </a:lnTo>
                      <a:lnTo>
                        <a:pt x="100" y="46"/>
                      </a:lnTo>
                      <a:lnTo>
                        <a:pt x="96" y="48"/>
                      </a:lnTo>
                      <a:lnTo>
                        <a:pt x="89" y="56"/>
                      </a:lnTo>
                      <a:lnTo>
                        <a:pt x="86" y="56"/>
                      </a:lnTo>
                      <a:lnTo>
                        <a:pt x="77" y="62"/>
                      </a:lnTo>
                      <a:lnTo>
                        <a:pt x="72" y="69"/>
                      </a:lnTo>
                      <a:lnTo>
                        <a:pt x="66" y="71"/>
                      </a:lnTo>
                      <a:lnTo>
                        <a:pt x="59" y="74"/>
                      </a:lnTo>
                      <a:lnTo>
                        <a:pt x="56" y="74"/>
                      </a:lnTo>
                      <a:lnTo>
                        <a:pt x="53" y="72"/>
                      </a:lnTo>
                      <a:lnTo>
                        <a:pt x="51" y="71"/>
                      </a:lnTo>
                      <a:lnTo>
                        <a:pt x="47" y="72"/>
                      </a:lnTo>
                      <a:lnTo>
                        <a:pt x="47" y="74"/>
                      </a:lnTo>
                      <a:lnTo>
                        <a:pt x="47" y="76"/>
                      </a:lnTo>
                      <a:lnTo>
                        <a:pt x="57" y="94"/>
                      </a:lnTo>
                      <a:lnTo>
                        <a:pt x="57" y="95"/>
                      </a:lnTo>
                      <a:lnTo>
                        <a:pt x="52" y="98"/>
                      </a:lnTo>
                      <a:lnTo>
                        <a:pt x="44" y="96"/>
                      </a:lnTo>
                      <a:lnTo>
                        <a:pt x="38" y="98"/>
                      </a:lnTo>
                      <a:lnTo>
                        <a:pt x="34" y="102"/>
                      </a:lnTo>
                      <a:lnTo>
                        <a:pt x="35" y="105"/>
                      </a:lnTo>
                      <a:lnTo>
                        <a:pt x="42" y="113"/>
                      </a:lnTo>
                      <a:lnTo>
                        <a:pt x="41" y="117"/>
                      </a:lnTo>
                      <a:lnTo>
                        <a:pt x="33" y="128"/>
                      </a:lnTo>
                      <a:lnTo>
                        <a:pt x="23" y="132"/>
                      </a:lnTo>
                      <a:lnTo>
                        <a:pt x="21" y="134"/>
                      </a:lnTo>
                      <a:lnTo>
                        <a:pt x="8" y="13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3164" name="Line 83"/>
              <p:cNvSpPr>
                <a:spLocks noChangeAspect="1" noChangeShapeType="1"/>
              </p:cNvSpPr>
              <p:nvPr/>
            </p:nvSpPr>
            <p:spPr bwMode="auto">
              <a:xfrm>
                <a:off x="2396" y="1479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65" name="Line 84"/>
              <p:cNvSpPr>
                <a:spLocks noChangeAspect="1" noChangeShapeType="1"/>
              </p:cNvSpPr>
              <p:nvPr/>
            </p:nvSpPr>
            <p:spPr bwMode="auto">
              <a:xfrm flipH="1">
                <a:off x="1752" y="2124"/>
                <a:ext cx="6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155" name="Oval 85"/>
            <p:cNvSpPr>
              <a:spLocks noChangeAspect="1" noChangeArrowheads="1"/>
            </p:cNvSpPr>
            <p:nvPr/>
          </p:nvSpPr>
          <p:spPr bwMode="auto">
            <a:xfrm>
              <a:off x="3038" y="3069"/>
              <a:ext cx="33" cy="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56" name="Oval 86"/>
            <p:cNvSpPr>
              <a:spLocks noChangeAspect="1" noChangeArrowheads="1"/>
            </p:cNvSpPr>
            <p:nvPr/>
          </p:nvSpPr>
          <p:spPr bwMode="auto">
            <a:xfrm>
              <a:off x="2781" y="3142"/>
              <a:ext cx="31" cy="3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57" name="Oval 87"/>
            <p:cNvSpPr>
              <a:spLocks noChangeAspect="1" noChangeArrowheads="1"/>
            </p:cNvSpPr>
            <p:nvPr/>
          </p:nvSpPr>
          <p:spPr bwMode="auto">
            <a:xfrm>
              <a:off x="3394" y="2961"/>
              <a:ext cx="32" cy="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58" name="Oval 88"/>
            <p:cNvSpPr>
              <a:spLocks noChangeAspect="1" noChangeArrowheads="1"/>
            </p:cNvSpPr>
            <p:nvPr/>
          </p:nvSpPr>
          <p:spPr bwMode="auto">
            <a:xfrm>
              <a:off x="3426" y="2961"/>
              <a:ext cx="33" cy="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59" name="Oval 89"/>
            <p:cNvSpPr>
              <a:spLocks noChangeAspect="1" noChangeArrowheads="1"/>
            </p:cNvSpPr>
            <p:nvPr/>
          </p:nvSpPr>
          <p:spPr bwMode="auto">
            <a:xfrm>
              <a:off x="3684" y="1732"/>
              <a:ext cx="33" cy="3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60" name="Oval 90"/>
            <p:cNvSpPr>
              <a:spLocks noChangeAspect="1" noChangeArrowheads="1"/>
            </p:cNvSpPr>
            <p:nvPr/>
          </p:nvSpPr>
          <p:spPr bwMode="auto">
            <a:xfrm>
              <a:off x="2554" y="3177"/>
              <a:ext cx="33" cy="37"/>
            </a:xfrm>
            <a:prstGeom prst="ellipse">
              <a:avLst/>
            </a:prstGeom>
            <a:solidFill>
              <a:srgbClr val="FF3860"/>
            </a:solidFill>
            <a:ln w="9525">
              <a:solidFill>
                <a:srgbClr val="FF386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61" name="Oval 91"/>
            <p:cNvSpPr>
              <a:spLocks noChangeAspect="1" noChangeArrowheads="1"/>
            </p:cNvSpPr>
            <p:nvPr/>
          </p:nvSpPr>
          <p:spPr bwMode="auto">
            <a:xfrm>
              <a:off x="2877" y="3033"/>
              <a:ext cx="32" cy="36"/>
            </a:xfrm>
            <a:prstGeom prst="ellipse">
              <a:avLst/>
            </a:prstGeom>
            <a:solidFill>
              <a:srgbClr val="FF3860"/>
            </a:solidFill>
            <a:ln w="9525">
              <a:solidFill>
                <a:srgbClr val="FF386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62" name="Oval 92"/>
            <p:cNvSpPr>
              <a:spLocks noChangeAspect="1" noChangeArrowheads="1"/>
            </p:cNvSpPr>
            <p:nvPr/>
          </p:nvSpPr>
          <p:spPr bwMode="auto">
            <a:xfrm>
              <a:off x="3136" y="3142"/>
              <a:ext cx="32" cy="35"/>
            </a:xfrm>
            <a:prstGeom prst="ellipse">
              <a:avLst/>
            </a:prstGeom>
            <a:solidFill>
              <a:srgbClr val="FF3860"/>
            </a:solidFill>
            <a:ln w="9525">
              <a:solidFill>
                <a:srgbClr val="FF386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076" name="Group 93"/>
          <p:cNvGrpSpPr>
            <a:grpSpLocks/>
          </p:cNvGrpSpPr>
          <p:nvPr/>
        </p:nvGrpSpPr>
        <p:grpSpPr bwMode="auto">
          <a:xfrm>
            <a:off x="111125" y="4832350"/>
            <a:ext cx="3328988" cy="981075"/>
            <a:chOff x="441" y="2367"/>
            <a:chExt cx="2097" cy="618"/>
          </a:xfrm>
        </p:grpSpPr>
        <p:sp>
          <p:nvSpPr>
            <p:cNvPr id="3088" name="Oval 94"/>
            <p:cNvSpPr>
              <a:spLocks noChangeArrowheads="1"/>
            </p:cNvSpPr>
            <p:nvPr/>
          </p:nvSpPr>
          <p:spPr bwMode="auto">
            <a:xfrm>
              <a:off x="1012" y="2718"/>
              <a:ext cx="1035" cy="267"/>
            </a:xfrm>
            <a:prstGeom prst="ellipse">
              <a:avLst/>
            </a:prstGeom>
            <a:solidFill>
              <a:srgbClr val="66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C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020221"/>
                  </a:solidFill>
                  <a:ea typeface="平成角ゴシック" charset="-128"/>
                </a:rPr>
                <a:t>KYCCSG</a:t>
              </a:r>
            </a:p>
          </p:txBody>
        </p:sp>
        <p:sp>
          <p:nvSpPr>
            <p:cNvPr id="3089" name="Text Box 95"/>
            <p:cNvSpPr txBox="1">
              <a:spLocks noChangeArrowheads="1"/>
            </p:cNvSpPr>
            <p:nvPr/>
          </p:nvSpPr>
          <p:spPr bwMode="auto">
            <a:xfrm>
              <a:off x="441" y="2367"/>
              <a:ext cx="209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ja-JP" altLang="en-US" b="1">
                  <a:solidFill>
                    <a:srgbClr val="000000"/>
                  </a:solidFill>
                  <a:ea typeface="平成角ゴシック" charset="-128"/>
                </a:rPr>
                <a:t>九州山口小児がん研究グループ</a:t>
              </a:r>
            </a:p>
            <a:p>
              <a:pPr algn="ctr" eaLnBrk="1" hangingPunct="1"/>
              <a:r>
                <a:rPr lang="ja-JP" altLang="en-US" b="1">
                  <a:solidFill>
                    <a:srgbClr val="000000"/>
                  </a:solidFill>
                  <a:ea typeface="平成角ゴシック" charset="-128"/>
                </a:rPr>
                <a:t> </a:t>
              </a:r>
              <a:r>
                <a:rPr lang="en-US" altLang="ja-JP" b="1">
                  <a:solidFill>
                    <a:srgbClr val="000000"/>
                  </a:solidFill>
                  <a:ea typeface="平成角ゴシック" charset="-128"/>
                </a:rPr>
                <a:t>(1984)</a:t>
              </a:r>
              <a:endParaRPr lang="en-US" altLang="ja-JP">
                <a:solidFill>
                  <a:srgbClr val="000000"/>
                </a:solidFill>
                <a:ea typeface="平成角ゴシック" charset="-128"/>
              </a:endParaRPr>
            </a:p>
          </p:txBody>
        </p:sp>
      </p:grpSp>
      <p:grpSp>
        <p:nvGrpSpPr>
          <p:cNvPr id="3077" name="Group 96"/>
          <p:cNvGrpSpPr>
            <a:grpSpLocks/>
          </p:cNvGrpSpPr>
          <p:nvPr/>
        </p:nvGrpSpPr>
        <p:grpSpPr bwMode="auto">
          <a:xfrm>
            <a:off x="436563" y="3449638"/>
            <a:ext cx="2879725" cy="1003300"/>
            <a:chOff x="1227" y="1105"/>
            <a:chExt cx="1814" cy="632"/>
          </a:xfrm>
        </p:grpSpPr>
        <p:sp>
          <p:nvSpPr>
            <p:cNvPr id="3086" name="Oval 97"/>
            <p:cNvSpPr>
              <a:spLocks noChangeArrowheads="1"/>
            </p:cNvSpPr>
            <p:nvPr/>
          </p:nvSpPr>
          <p:spPr bwMode="auto">
            <a:xfrm>
              <a:off x="1529" y="1470"/>
              <a:ext cx="1155" cy="2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020221"/>
                  </a:solidFill>
                  <a:ea typeface="平成角ゴシック" charset="-128"/>
                </a:rPr>
                <a:t>JCCLSG</a:t>
              </a:r>
            </a:p>
          </p:txBody>
        </p:sp>
        <p:sp>
          <p:nvSpPr>
            <p:cNvPr id="3087" name="Text Box 98"/>
            <p:cNvSpPr txBox="1">
              <a:spLocks noChangeArrowheads="1"/>
            </p:cNvSpPr>
            <p:nvPr/>
          </p:nvSpPr>
          <p:spPr bwMode="auto">
            <a:xfrm>
              <a:off x="1227" y="1105"/>
              <a:ext cx="181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ja-JP" altLang="en-US" b="1">
                  <a:solidFill>
                    <a:srgbClr val="000000"/>
                  </a:solidFill>
                  <a:ea typeface="平成角ゴシック" charset="-128"/>
                </a:rPr>
                <a:t>小児癌白血病研究グループ</a:t>
              </a:r>
            </a:p>
            <a:p>
              <a:pPr algn="ctr" eaLnBrk="1" hangingPunct="1"/>
              <a:r>
                <a:rPr lang="ja-JP" altLang="en-US" b="1">
                  <a:solidFill>
                    <a:srgbClr val="000000"/>
                  </a:solidFill>
                  <a:ea typeface="平成角ゴシック" charset="-128"/>
                </a:rPr>
                <a:t> </a:t>
              </a:r>
              <a:r>
                <a:rPr lang="en-US" altLang="ja-JP" b="1">
                  <a:solidFill>
                    <a:srgbClr val="000000"/>
                  </a:solidFill>
                  <a:ea typeface="平成角ゴシック" charset="-128"/>
                </a:rPr>
                <a:t>(1980)</a:t>
              </a:r>
              <a:endParaRPr lang="en-US" altLang="ja-JP">
                <a:solidFill>
                  <a:srgbClr val="000000"/>
                </a:solidFill>
                <a:ea typeface="平成角ゴシック" charset="-128"/>
              </a:endParaRPr>
            </a:p>
          </p:txBody>
        </p:sp>
      </p:grpSp>
      <p:grpSp>
        <p:nvGrpSpPr>
          <p:cNvPr id="3078" name="Group 99"/>
          <p:cNvGrpSpPr>
            <a:grpSpLocks/>
          </p:cNvGrpSpPr>
          <p:nvPr/>
        </p:nvGrpSpPr>
        <p:grpSpPr bwMode="auto">
          <a:xfrm>
            <a:off x="5957888" y="3459163"/>
            <a:ext cx="2935287" cy="1060450"/>
            <a:chOff x="3522" y="2362"/>
            <a:chExt cx="1849" cy="668"/>
          </a:xfrm>
        </p:grpSpPr>
        <p:sp>
          <p:nvSpPr>
            <p:cNvPr id="3084" name="Oval 100"/>
            <p:cNvSpPr>
              <a:spLocks noChangeArrowheads="1"/>
            </p:cNvSpPr>
            <p:nvPr/>
          </p:nvSpPr>
          <p:spPr bwMode="auto">
            <a:xfrm>
              <a:off x="3720" y="2718"/>
              <a:ext cx="1394" cy="3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020221"/>
                  </a:solidFill>
                  <a:ea typeface="平成角ゴシック" charset="-128"/>
                </a:rPr>
                <a:t>TCCSG</a:t>
              </a:r>
            </a:p>
          </p:txBody>
        </p:sp>
        <p:sp>
          <p:nvSpPr>
            <p:cNvPr id="3085" name="Text Box 101"/>
            <p:cNvSpPr txBox="1">
              <a:spLocks noChangeArrowheads="1"/>
            </p:cNvSpPr>
            <p:nvPr/>
          </p:nvSpPr>
          <p:spPr bwMode="auto">
            <a:xfrm>
              <a:off x="3522" y="2362"/>
              <a:ext cx="184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ja-JP" altLang="en-US" b="1">
                  <a:solidFill>
                    <a:srgbClr val="000000"/>
                  </a:solidFill>
                  <a:ea typeface="平成角ゴシック" charset="-128"/>
                </a:rPr>
                <a:t>東京小児がん研究グループ </a:t>
              </a:r>
            </a:p>
            <a:p>
              <a:pPr algn="ctr" eaLnBrk="1" hangingPunct="1"/>
              <a:r>
                <a:rPr lang="en-US" altLang="ja-JP" b="1">
                  <a:solidFill>
                    <a:srgbClr val="000000"/>
                  </a:solidFill>
                  <a:ea typeface="平成角ゴシック" charset="-128"/>
                </a:rPr>
                <a:t>(1969)</a:t>
              </a:r>
              <a:endParaRPr lang="en-US" altLang="ja-JP">
                <a:solidFill>
                  <a:srgbClr val="000000"/>
                </a:solidFill>
                <a:ea typeface="平成角ゴシック" charset="-128"/>
              </a:endParaRPr>
            </a:p>
          </p:txBody>
        </p:sp>
      </p:grpSp>
      <p:grpSp>
        <p:nvGrpSpPr>
          <p:cNvPr id="3079" name="Group 102"/>
          <p:cNvGrpSpPr>
            <a:grpSpLocks/>
          </p:cNvGrpSpPr>
          <p:nvPr/>
        </p:nvGrpSpPr>
        <p:grpSpPr bwMode="auto">
          <a:xfrm>
            <a:off x="6172200" y="4840288"/>
            <a:ext cx="2403475" cy="1030287"/>
            <a:chOff x="2564" y="3495"/>
            <a:chExt cx="1514" cy="649"/>
          </a:xfrm>
        </p:grpSpPr>
        <p:sp>
          <p:nvSpPr>
            <p:cNvPr id="3082" name="Oval 103"/>
            <p:cNvSpPr>
              <a:spLocks noChangeArrowheads="1"/>
            </p:cNvSpPr>
            <p:nvPr/>
          </p:nvSpPr>
          <p:spPr bwMode="auto">
            <a:xfrm>
              <a:off x="2564" y="3832"/>
              <a:ext cx="1514" cy="312"/>
            </a:xfrm>
            <a:prstGeom prst="ellipse">
              <a:avLst/>
            </a:prstGeom>
            <a:solidFill>
              <a:srgbClr val="FF3860"/>
            </a:solidFill>
            <a:ln w="9525">
              <a:solidFill>
                <a:srgbClr val="CC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020221"/>
                  </a:solidFill>
                  <a:ea typeface="平成角ゴシック" charset="-128"/>
                </a:rPr>
                <a:t>JACLS</a:t>
              </a:r>
            </a:p>
          </p:txBody>
        </p:sp>
        <p:sp>
          <p:nvSpPr>
            <p:cNvPr id="3083" name="Text Box 104"/>
            <p:cNvSpPr txBox="1">
              <a:spLocks noChangeArrowheads="1"/>
            </p:cNvSpPr>
            <p:nvPr/>
          </p:nvSpPr>
          <p:spPr bwMode="auto">
            <a:xfrm>
              <a:off x="2690" y="3495"/>
              <a:ext cx="12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ja-JP" altLang="en-US" b="1">
                  <a:solidFill>
                    <a:srgbClr val="000000"/>
                  </a:solidFill>
                  <a:ea typeface="平成角ゴシック" charset="-128"/>
                </a:rPr>
                <a:t>小児白血病研究会</a:t>
              </a:r>
            </a:p>
            <a:p>
              <a:pPr algn="ctr" eaLnBrk="1" hangingPunct="1"/>
              <a:r>
                <a:rPr lang="ja-JP" altLang="en-US" b="1">
                  <a:solidFill>
                    <a:srgbClr val="000000"/>
                  </a:solidFill>
                  <a:ea typeface="平成角ゴシック" charset="-128"/>
                </a:rPr>
                <a:t> （</a:t>
              </a:r>
              <a:r>
                <a:rPr lang="en-US" altLang="ja-JP" b="1">
                  <a:solidFill>
                    <a:srgbClr val="000000"/>
                  </a:solidFill>
                  <a:ea typeface="平成角ゴシック" charset="-128"/>
                </a:rPr>
                <a:t>1996)</a:t>
              </a:r>
              <a:endParaRPr lang="en-US" altLang="ja-JP">
                <a:solidFill>
                  <a:srgbClr val="000000"/>
                </a:solidFill>
                <a:ea typeface="平成角ゴシック" charset="-128"/>
              </a:endParaRPr>
            </a:p>
          </p:txBody>
        </p:sp>
      </p:grpSp>
      <p:sp>
        <p:nvSpPr>
          <p:cNvPr id="3080" name="Rectangle 105"/>
          <p:cNvSpPr>
            <a:spLocks noChangeArrowheads="1"/>
          </p:cNvSpPr>
          <p:nvPr/>
        </p:nvSpPr>
        <p:spPr bwMode="auto">
          <a:xfrm>
            <a:off x="250825" y="1989138"/>
            <a:ext cx="54848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2200" b="1" dirty="0">
                <a:solidFill>
                  <a:srgbClr val="000000"/>
                </a:solidFill>
              </a:rPr>
              <a:t>グループ間共同研究組織（</a:t>
            </a:r>
            <a:r>
              <a:rPr lang="en-US" altLang="ja-JP" sz="2200" b="1" dirty="0">
                <a:solidFill>
                  <a:srgbClr val="000000"/>
                </a:solidFill>
              </a:rPr>
              <a:t>2003</a:t>
            </a:r>
            <a:r>
              <a:rPr lang="ja-JP" altLang="en-US" sz="2200" b="1" dirty="0">
                <a:solidFill>
                  <a:srgbClr val="000000"/>
                </a:solidFill>
              </a:rPr>
              <a:t>年設立）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91880" y="6453336"/>
            <a:ext cx="4215284" cy="382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小児血液がんの発症：</a:t>
            </a:r>
            <a:r>
              <a:rPr kumimoji="1" lang="en-US" altLang="ja-JP" dirty="0" smtClean="0"/>
              <a:t>4.5</a:t>
            </a:r>
            <a:r>
              <a:rPr kumimoji="1" lang="ja-JP" altLang="en-US" dirty="0" smtClean="0"/>
              <a:t>人</a:t>
            </a:r>
            <a:r>
              <a:rPr kumimoji="1" lang="en-US" altLang="ja-JP" dirty="0" smtClean="0"/>
              <a:t>/10</a:t>
            </a:r>
            <a:r>
              <a:rPr kumimoji="1" lang="ja-JP" altLang="en-US" dirty="0" smtClean="0"/>
              <a:t>万人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70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69875" y="1268413"/>
            <a:ext cx="8589963" cy="9048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ea typeface="平成角ゴシック" charset="-128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615113" y="1681163"/>
            <a:ext cx="2179637" cy="376237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TCCSG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454275" y="1695450"/>
            <a:ext cx="2112963" cy="376238"/>
          </a:xfrm>
          <a:prstGeom prst="rect">
            <a:avLst/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JACLS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41313" y="1681163"/>
            <a:ext cx="2044700" cy="376237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CCLSG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637088" y="1681163"/>
            <a:ext cx="1909762" cy="3762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>
                <a:solidFill>
                  <a:srgbClr val="000000"/>
                </a:solidFill>
                <a:latin typeface="ＭＳ Ｐゴシック" pitchFamily="50" charset="-128"/>
                <a:ea typeface="平成角ゴシック" charset="-128"/>
              </a:rPr>
              <a:t>KYCCSG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09575" y="1268413"/>
            <a:ext cx="8245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構成グループ（参加施設数：</a:t>
            </a:r>
            <a:r>
              <a:rPr lang="en-US" altLang="ja-JP">
                <a:latin typeface="ＭＳ Ｐゴシック" charset="-128"/>
                <a:ea typeface="平成角ゴシック" charset="-128"/>
              </a:rPr>
              <a:t>144</a:t>
            </a:r>
            <a:r>
              <a:rPr lang="ja-JP" altLang="en-US">
                <a:latin typeface="ＭＳ Ｐゴシック" charset="-128"/>
                <a:ea typeface="平成角ゴシック" charset="-128"/>
              </a:rPr>
              <a:t>施設）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>
            <a:off x="8859838" y="20574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44463" y="606425"/>
            <a:ext cx="89995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2800" b="1" i="1">
                <a:solidFill>
                  <a:srgbClr val="000000"/>
                </a:solidFill>
              </a:rPr>
              <a:t>(JPLSG)</a:t>
            </a:r>
            <a:r>
              <a:rPr lang="en-US" altLang="ja-JP" sz="2800" b="1">
                <a:solidFill>
                  <a:srgbClr val="000000"/>
                </a:solidFill>
                <a:latin typeface="ＭＳ Ｐゴシック" charset="-128"/>
              </a:rPr>
              <a:t> </a:t>
            </a:r>
            <a:r>
              <a:rPr lang="ja-JP" altLang="en-US" sz="2800" b="1">
                <a:solidFill>
                  <a:srgbClr val="000000"/>
                </a:solidFill>
                <a:latin typeface="ＭＳ Ｐゴシック" charset="-128"/>
              </a:rPr>
              <a:t>日本小児白血病リンパ腫研究グループ</a:t>
            </a:r>
            <a:r>
              <a:rPr lang="ja-JP" altLang="en-US" sz="2800" b="1">
                <a:solidFill>
                  <a:srgbClr val="000000"/>
                </a:solidFill>
              </a:rPr>
              <a:t>組織</a:t>
            </a:r>
            <a:r>
              <a:rPr lang="ja-JP" altLang="en-US" sz="2800" b="1">
                <a:solidFill>
                  <a:srgbClr val="000000"/>
                </a:solidFill>
                <a:latin typeface="ＭＳ Ｐゴシック" charset="-128"/>
              </a:rPr>
              <a:t>図</a:t>
            </a:r>
            <a:endParaRPr lang="ja-JP" altLang="en-US" sz="2400">
              <a:solidFill>
                <a:srgbClr val="000000"/>
              </a:solidFill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736975" y="2576513"/>
            <a:ext cx="1325563" cy="59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理事会・</a:t>
            </a:r>
          </a:p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運営委員会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596063" y="4221163"/>
            <a:ext cx="2249487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効果安全性評価委員会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7491413" y="3789363"/>
            <a:ext cx="1363662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監査委員会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6881813" y="2276475"/>
            <a:ext cx="2087562" cy="527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4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日本小児血液・がん学会</a:t>
            </a:r>
          </a:p>
          <a:p>
            <a:pPr algn="ctr"/>
            <a:r>
              <a:rPr lang="ja-JP" altLang="en-US" sz="14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臨床研究審査委員会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721100" y="5418138"/>
            <a:ext cx="690563" cy="59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Ph</a:t>
            </a:r>
            <a:r>
              <a:rPr lang="ja-JP" altLang="en-US" sz="1600" baseline="30000">
                <a:solidFill>
                  <a:srgbClr val="000000"/>
                </a:solidFill>
                <a:latin typeface="ＭＳ Ｐゴシック" charset="-128"/>
              </a:rPr>
              <a:t>１</a:t>
            </a:r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-ALL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470400" y="5418138"/>
            <a:ext cx="681038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ALL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148388" y="5418138"/>
            <a:ext cx="914400" cy="59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リンパ腫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51138" y="6300788"/>
            <a:ext cx="1884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治療研究委員会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833688" y="5426075"/>
            <a:ext cx="817562" cy="59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乳児</a:t>
            </a:r>
          </a:p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白血病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81000" y="5414963"/>
            <a:ext cx="611188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免疫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1060450" y="5414963"/>
            <a:ext cx="1023938" cy="59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分子・</a:t>
            </a:r>
          </a:p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細胞遺伝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2152650" y="5414963"/>
            <a:ext cx="612775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病理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525463" y="6284913"/>
            <a:ext cx="2103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診断研究委員会</a:t>
            </a:r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3244850" y="5199063"/>
            <a:ext cx="5507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8" name="Rectangle 25"/>
          <p:cNvSpPr>
            <a:spLocks noChangeArrowheads="1"/>
          </p:cNvSpPr>
          <p:nvPr/>
        </p:nvSpPr>
        <p:spPr bwMode="auto">
          <a:xfrm>
            <a:off x="349250" y="3708400"/>
            <a:ext cx="1287463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I-BFM-SG</a:t>
            </a:r>
          </a:p>
        </p:txBody>
      </p:sp>
      <p:sp>
        <p:nvSpPr>
          <p:cNvPr id="6169" name="Rectangle 26"/>
          <p:cNvSpPr>
            <a:spLocks noChangeArrowheads="1"/>
          </p:cNvSpPr>
          <p:nvPr/>
        </p:nvSpPr>
        <p:spPr bwMode="auto">
          <a:xfrm>
            <a:off x="1298575" y="2565400"/>
            <a:ext cx="2306638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社員総会（代議員会）</a:t>
            </a:r>
          </a:p>
        </p:txBody>
      </p:sp>
      <p:sp>
        <p:nvSpPr>
          <p:cNvPr id="6170" name="Text Box 29"/>
          <p:cNvSpPr txBox="1">
            <a:spLocks noChangeArrowheads="1"/>
          </p:cNvSpPr>
          <p:nvPr/>
        </p:nvSpPr>
        <p:spPr bwMode="auto">
          <a:xfrm>
            <a:off x="352425" y="2852738"/>
            <a:ext cx="779463" cy="369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800">
                <a:solidFill>
                  <a:srgbClr val="000000"/>
                </a:solidFill>
                <a:latin typeface="ＭＳ Ｐゴシック" charset="-128"/>
              </a:rPr>
              <a:t>事務局</a:t>
            </a:r>
          </a:p>
        </p:txBody>
      </p:sp>
      <p:sp>
        <p:nvSpPr>
          <p:cNvPr id="6171" name="Text Box 31"/>
          <p:cNvSpPr txBox="1">
            <a:spLocks noChangeArrowheads="1"/>
          </p:cNvSpPr>
          <p:nvPr/>
        </p:nvSpPr>
        <p:spPr bwMode="auto">
          <a:xfrm>
            <a:off x="6229350" y="4724400"/>
            <a:ext cx="2608263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データセンター</a:t>
            </a:r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(NPO-OSCR)</a:t>
            </a:r>
          </a:p>
        </p:txBody>
      </p:sp>
      <p:sp>
        <p:nvSpPr>
          <p:cNvPr id="6172" name="Text Box 32"/>
          <p:cNvSpPr txBox="1">
            <a:spLocks noChangeArrowheads="1"/>
          </p:cNvSpPr>
          <p:nvPr/>
        </p:nvSpPr>
        <p:spPr bwMode="auto">
          <a:xfrm>
            <a:off x="7148513" y="5418138"/>
            <a:ext cx="681037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AML</a:t>
            </a:r>
          </a:p>
        </p:txBody>
      </p:sp>
      <p:sp>
        <p:nvSpPr>
          <p:cNvPr id="6173" name="Text Box 33"/>
          <p:cNvSpPr txBox="1">
            <a:spLocks noChangeArrowheads="1"/>
          </p:cNvSpPr>
          <p:nvPr/>
        </p:nvSpPr>
        <p:spPr bwMode="auto">
          <a:xfrm>
            <a:off x="5214938" y="5414963"/>
            <a:ext cx="887412" cy="59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再発</a:t>
            </a:r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ALL</a:t>
            </a:r>
          </a:p>
        </p:txBody>
      </p:sp>
      <p:sp>
        <p:nvSpPr>
          <p:cNvPr id="6174" name="Text Box 34"/>
          <p:cNvSpPr txBox="1">
            <a:spLocks noChangeArrowheads="1"/>
          </p:cNvSpPr>
          <p:nvPr/>
        </p:nvSpPr>
        <p:spPr bwMode="auto">
          <a:xfrm>
            <a:off x="7958138" y="6350000"/>
            <a:ext cx="639762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TAM</a:t>
            </a:r>
          </a:p>
        </p:txBody>
      </p:sp>
      <p:sp>
        <p:nvSpPr>
          <p:cNvPr id="6175" name="Text Box 35"/>
          <p:cNvSpPr txBox="1">
            <a:spLocks noChangeArrowheads="1"/>
          </p:cNvSpPr>
          <p:nvPr/>
        </p:nvSpPr>
        <p:spPr bwMode="auto">
          <a:xfrm>
            <a:off x="7889875" y="5414963"/>
            <a:ext cx="714375" cy="59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HLH/LCH</a:t>
            </a:r>
          </a:p>
        </p:txBody>
      </p:sp>
      <p:sp>
        <p:nvSpPr>
          <p:cNvPr id="6176" name="Text Box 36"/>
          <p:cNvSpPr txBox="1">
            <a:spLocks noChangeArrowheads="1"/>
          </p:cNvSpPr>
          <p:nvPr/>
        </p:nvSpPr>
        <p:spPr bwMode="auto">
          <a:xfrm>
            <a:off x="2743200" y="4500563"/>
            <a:ext cx="1600200" cy="368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800">
                <a:solidFill>
                  <a:srgbClr val="000000"/>
                </a:solidFill>
                <a:latin typeface="ＭＳ Ｐゴシック" charset="-128"/>
              </a:rPr>
              <a:t>マニュアル</a:t>
            </a:r>
            <a:r>
              <a:rPr lang="en-US" altLang="ja-JP" sz="1800">
                <a:solidFill>
                  <a:srgbClr val="000000"/>
                </a:solidFill>
                <a:latin typeface="ＭＳ Ｐゴシック" charset="-128"/>
              </a:rPr>
              <a:t>WG</a:t>
            </a:r>
          </a:p>
        </p:txBody>
      </p:sp>
      <p:sp>
        <p:nvSpPr>
          <p:cNvPr id="6177" name="Text Box 37"/>
          <p:cNvSpPr txBox="1">
            <a:spLocks noChangeArrowheads="1"/>
          </p:cNvSpPr>
          <p:nvPr/>
        </p:nvSpPr>
        <p:spPr bwMode="auto">
          <a:xfrm>
            <a:off x="5522913" y="2332038"/>
            <a:ext cx="1279525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倫理委員会</a:t>
            </a:r>
          </a:p>
        </p:txBody>
      </p:sp>
      <p:sp>
        <p:nvSpPr>
          <p:cNvPr id="6178" name="Text Box 38"/>
          <p:cNvSpPr txBox="1">
            <a:spLocks noChangeArrowheads="1"/>
          </p:cNvSpPr>
          <p:nvPr/>
        </p:nvSpPr>
        <p:spPr bwMode="auto">
          <a:xfrm>
            <a:off x="6246813" y="2924175"/>
            <a:ext cx="2608262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プロトコールレビュー委員会</a:t>
            </a:r>
          </a:p>
        </p:txBody>
      </p:sp>
      <p:sp>
        <p:nvSpPr>
          <p:cNvPr id="6179" name="Rectangle 39"/>
          <p:cNvSpPr>
            <a:spLocks noChangeArrowheads="1"/>
          </p:cNvSpPr>
          <p:nvPr/>
        </p:nvSpPr>
        <p:spPr bwMode="auto">
          <a:xfrm>
            <a:off x="7150100" y="3357563"/>
            <a:ext cx="1704975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研究審査委員会</a:t>
            </a:r>
          </a:p>
        </p:txBody>
      </p:sp>
      <p:sp>
        <p:nvSpPr>
          <p:cNvPr id="6180" name="Line 40"/>
          <p:cNvSpPr>
            <a:spLocks noChangeShapeType="1"/>
          </p:cNvSpPr>
          <p:nvPr/>
        </p:nvSpPr>
        <p:spPr bwMode="auto">
          <a:xfrm>
            <a:off x="6046788" y="3573463"/>
            <a:ext cx="11033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1" name="Text Box 41"/>
          <p:cNvSpPr txBox="1">
            <a:spLocks noChangeArrowheads="1"/>
          </p:cNvSpPr>
          <p:nvPr/>
        </p:nvSpPr>
        <p:spPr bwMode="auto">
          <a:xfrm>
            <a:off x="341313" y="4149725"/>
            <a:ext cx="1728787" cy="835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検体保存センター</a:t>
            </a:r>
          </a:p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（国立成育医療研究センター）</a:t>
            </a:r>
          </a:p>
        </p:txBody>
      </p:sp>
      <p:sp>
        <p:nvSpPr>
          <p:cNvPr id="6182" name="Line 42"/>
          <p:cNvSpPr>
            <a:spLocks noChangeShapeType="1"/>
          </p:cNvSpPr>
          <p:nvPr/>
        </p:nvSpPr>
        <p:spPr bwMode="auto">
          <a:xfrm>
            <a:off x="1636713" y="3914775"/>
            <a:ext cx="12652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3" name="Text Box 44"/>
          <p:cNvSpPr txBox="1">
            <a:spLocks noChangeArrowheads="1"/>
          </p:cNvSpPr>
          <p:nvPr/>
        </p:nvSpPr>
        <p:spPr bwMode="auto">
          <a:xfrm>
            <a:off x="4679950" y="6365875"/>
            <a:ext cx="911225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長期</a:t>
            </a:r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FU</a:t>
            </a:r>
          </a:p>
        </p:txBody>
      </p:sp>
      <p:sp>
        <p:nvSpPr>
          <p:cNvPr id="6184" name="Text Box 47"/>
          <p:cNvSpPr txBox="1">
            <a:spLocks noChangeArrowheads="1"/>
          </p:cNvSpPr>
          <p:nvPr/>
        </p:nvSpPr>
        <p:spPr bwMode="auto">
          <a:xfrm>
            <a:off x="7126288" y="6350000"/>
            <a:ext cx="766762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JMML</a:t>
            </a:r>
          </a:p>
        </p:txBody>
      </p:sp>
      <p:sp>
        <p:nvSpPr>
          <p:cNvPr id="6185" name="Text Box 49"/>
          <p:cNvSpPr txBox="1">
            <a:spLocks noChangeArrowheads="1"/>
          </p:cNvSpPr>
          <p:nvPr/>
        </p:nvSpPr>
        <p:spPr bwMode="auto">
          <a:xfrm>
            <a:off x="6381750" y="6350000"/>
            <a:ext cx="681038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CML</a:t>
            </a:r>
          </a:p>
        </p:txBody>
      </p:sp>
      <p:sp>
        <p:nvSpPr>
          <p:cNvPr id="6186" name="Line 50"/>
          <p:cNvSpPr>
            <a:spLocks noChangeShapeType="1"/>
          </p:cNvSpPr>
          <p:nvPr/>
        </p:nvSpPr>
        <p:spPr bwMode="auto">
          <a:xfrm>
            <a:off x="8748713" y="5199063"/>
            <a:ext cx="0" cy="935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7" name="Line 51"/>
          <p:cNvSpPr>
            <a:spLocks noChangeShapeType="1"/>
          </p:cNvSpPr>
          <p:nvPr/>
        </p:nvSpPr>
        <p:spPr bwMode="auto">
          <a:xfrm>
            <a:off x="3221038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8" name="Line 52"/>
          <p:cNvSpPr>
            <a:spLocks noChangeShapeType="1"/>
          </p:cNvSpPr>
          <p:nvPr/>
        </p:nvSpPr>
        <p:spPr bwMode="auto">
          <a:xfrm>
            <a:off x="4054475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9" name="Line 53"/>
          <p:cNvSpPr>
            <a:spLocks noChangeShapeType="1"/>
          </p:cNvSpPr>
          <p:nvPr/>
        </p:nvSpPr>
        <p:spPr bwMode="auto">
          <a:xfrm>
            <a:off x="4757738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0" name="Line 54"/>
          <p:cNvSpPr>
            <a:spLocks noChangeShapeType="1"/>
          </p:cNvSpPr>
          <p:nvPr/>
        </p:nvSpPr>
        <p:spPr bwMode="auto">
          <a:xfrm>
            <a:off x="5654675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1" name="Line 55"/>
          <p:cNvSpPr>
            <a:spLocks noChangeShapeType="1"/>
          </p:cNvSpPr>
          <p:nvPr/>
        </p:nvSpPr>
        <p:spPr bwMode="auto">
          <a:xfrm>
            <a:off x="6550025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2" name="Line 56"/>
          <p:cNvSpPr>
            <a:spLocks noChangeShapeType="1"/>
          </p:cNvSpPr>
          <p:nvPr/>
        </p:nvSpPr>
        <p:spPr bwMode="auto">
          <a:xfrm>
            <a:off x="7446963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3" name="Line 57"/>
          <p:cNvSpPr>
            <a:spLocks noChangeShapeType="1"/>
          </p:cNvSpPr>
          <p:nvPr/>
        </p:nvSpPr>
        <p:spPr bwMode="auto">
          <a:xfrm>
            <a:off x="8213725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4" name="Line 58"/>
          <p:cNvSpPr>
            <a:spLocks noChangeShapeType="1"/>
          </p:cNvSpPr>
          <p:nvPr/>
        </p:nvSpPr>
        <p:spPr bwMode="auto">
          <a:xfrm>
            <a:off x="5910263" y="6134100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5" name="Line 59"/>
          <p:cNvSpPr>
            <a:spLocks noChangeShapeType="1"/>
          </p:cNvSpPr>
          <p:nvPr/>
        </p:nvSpPr>
        <p:spPr bwMode="auto">
          <a:xfrm>
            <a:off x="6680200" y="6134100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6" name="Line 60"/>
          <p:cNvSpPr>
            <a:spLocks noChangeShapeType="1"/>
          </p:cNvSpPr>
          <p:nvPr/>
        </p:nvSpPr>
        <p:spPr bwMode="auto">
          <a:xfrm>
            <a:off x="7510463" y="6134100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7" name="Line 61"/>
          <p:cNvSpPr>
            <a:spLocks noChangeShapeType="1"/>
          </p:cNvSpPr>
          <p:nvPr/>
        </p:nvSpPr>
        <p:spPr bwMode="auto">
          <a:xfrm>
            <a:off x="8280400" y="6134100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8" name="Line 64"/>
          <p:cNvSpPr>
            <a:spLocks noChangeShapeType="1"/>
          </p:cNvSpPr>
          <p:nvPr/>
        </p:nvSpPr>
        <p:spPr bwMode="auto">
          <a:xfrm>
            <a:off x="661988" y="5199063"/>
            <a:ext cx="17922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9" name="Line 65"/>
          <p:cNvSpPr>
            <a:spLocks noChangeShapeType="1"/>
          </p:cNvSpPr>
          <p:nvPr/>
        </p:nvSpPr>
        <p:spPr bwMode="auto">
          <a:xfrm>
            <a:off x="2454275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0" name="Line 66"/>
          <p:cNvSpPr>
            <a:spLocks noChangeShapeType="1"/>
          </p:cNvSpPr>
          <p:nvPr/>
        </p:nvSpPr>
        <p:spPr bwMode="auto">
          <a:xfrm>
            <a:off x="1557338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1" name="Line 67"/>
          <p:cNvSpPr>
            <a:spLocks noChangeShapeType="1"/>
          </p:cNvSpPr>
          <p:nvPr/>
        </p:nvSpPr>
        <p:spPr bwMode="auto">
          <a:xfrm>
            <a:off x="661988" y="5199063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2" name="Line 68"/>
          <p:cNvSpPr>
            <a:spLocks noChangeShapeType="1"/>
          </p:cNvSpPr>
          <p:nvPr/>
        </p:nvSpPr>
        <p:spPr bwMode="auto">
          <a:xfrm>
            <a:off x="6046788" y="4437063"/>
            <a:ext cx="5667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3" name="Line 69"/>
          <p:cNvSpPr>
            <a:spLocks noChangeShapeType="1"/>
          </p:cNvSpPr>
          <p:nvPr/>
        </p:nvSpPr>
        <p:spPr bwMode="auto">
          <a:xfrm>
            <a:off x="6046788" y="3141663"/>
            <a:ext cx="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4" name="Line 70"/>
          <p:cNvSpPr>
            <a:spLocks noChangeShapeType="1"/>
          </p:cNvSpPr>
          <p:nvPr/>
        </p:nvSpPr>
        <p:spPr bwMode="auto">
          <a:xfrm>
            <a:off x="5959475" y="2708275"/>
            <a:ext cx="0" cy="330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5" name="Line 71"/>
          <p:cNvSpPr>
            <a:spLocks noChangeShapeType="1"/>
          </p:cNvSpPr>
          <p:nvPr/>
        </p:nvSpPr>
        <p:spPr bwMode="auto">
          <a:xfrm flipH="1">
            <a:off x="4438650" y="3160713"/>
            <a:ext cx="0" cy="2016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6" name="Line 73"/>
          <p:cNvSpPr>
            <a:spLocks noChangeShapeType="1"/>
          </p:cNvSpPr>
          <p:nvPr/>
        </p:nvSpPr>
        <p:spPr bwMode="auto">
          <a:xfrm>
            <a:off x="6046788" y="4005263"/>
            <a:ext cx="14430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7" name="Line 76"/>
          <p:cNvSpPr>
            <a:spLocks noChangeShapeType="1"/>
          </p:cNvSpPr>
          <p:nvPr/>
        </p:nvSpPr>
        <p:spPr bwMode="auto">
          <a:xfrm>
            <a:off x="2084388" y="4941888"/>
            <a:ext cx="4144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8" name="Line 77"/>
          <p:cNvSpPr>
            <a:spLocks noChangeShapeType="1"/>
          </p:cNvSpPr>
          <p:nvPr/>
        </p:nvSpPr>
        <p:spPr bwMode="auto">
          <a:xfrm flipH="1">
            <a:off x="2454275" y="4303713"/>
            <a:ext cx="0" cy="925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9" name="Text Box 78"/>
          <p:cNvSpPr txBox="1">
            <a:spLocks noChangeArrowheads="1"/>
          </p:cNvSpPr>
          <p:nvPr/>
        </p:nvSpPr>
        <p:spPr bwMode="auto">
          <a:xfrm>
            <a:off x="5654675" y="6365875"/>
            <a:ext cx="681038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SCT</a:t>
            </a:r>
          </a:p>
        </p:txBody>
      </p:sp>
      <p:sp>
        <p:nvSpPr>
          <p:cNvPr id="6210" name="Line 79"/>
          <p:cNvSpPr>
            <a:spLocks noChangeShapeType="1"/>
          </p:cNvSpPr>
          <p:nvPr/>
        </p:nvSpPr>
        <p:spPr bwMode="auto">
          <a:xfrm>
            <a:off x="5143500" y="6149975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11" name="Line 80"/>
          <p:cNvSpPr>
            <a:spLocks noChangeShapeType="1"/>
          </p:cNvSpPr>
          <p:nvPr/>
        </p:nvSpPr>
        <p:spPr bwMode="auto">
          <a:xfrm>
            <a:off x="5143500" y="6149975"/>
            <a:ext cx="3598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12" name="Rectangle 81"/>
          <p:cNvSpPr>
            <a:spLocks noChangeArrowheads="1"/>
          </p:cNvSpPr>
          <p:nvPr/>
        </p:nvSpPr>
        <p:spPr bwMode="auto">
          <a:xfrm>
            <a:off x="4552950" y="4076700"/>
            <a:ext cx="1314450" cy="59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早期試験推進委員会</a:t>
            </a:r>
          </a:p>
        </p:txBody>
      </p:sp>
      <p:sp>
        <p:nvSpPr>
          <p:cNvPr id="6213" name="Line 82"/>
          <p:cNvSpPr>
            <a:spLocks noChangeShapeType="1"/>
          </p:cNvSpPr>
          <p:nvPr/>
        </p:nvSpPr>
        <p:spPr bwMode="auto">
          <a:xfrm>
            <a:off x="4438650" y="4437063"/>
            <a:ext cx="139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14" name="Line 64"/>
          <p:cNvSpPr>
            <a:spLocks noChangeShapeType="1"/>
          </p:cNvSpPr>
          <p:nvPr/>
        </p:nvSpPr>
        <p:spPr bwMode="auto">
          <a:xfrm flipV="1">
            <a:off x="5062538" y="3141663"/>
            <a:ext cx="1184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15" name="Line 64"/>
          <p:cNvSpPr>
            <a:spLocks noChangeShapeType="1"/>
          </p:cNvSpPr>
          <p:nvPr/>
        </p:nvSpPr>
        <p:spPr bwMode="auto">
          <a:xfrm>
            <a:off x="4343400" y="4652963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16" name="Text Box 36"/>
          <p:cNvSpPr txBox="1">
            <a:spLocks noChangeArrowheads="1"/>
          </p:cNvSpPr>
          <p:nvPr/>
        </p:nvSpPr>
        <p:spPr bwMode="auto">
          <a:xfrm>
            <a:off x="2774950" y="4067175"/>
            <a:ext cx="1382713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中央診断</a:t>
            </a:r>
            <a:r>
              <a:rPr lang="en-US" altLang="ja-JP" sz="1600">
                <a:solidFill>
                  <a:srgbClr val="000000"/>
                </a:solidFill>
                <a:latin typeface="ＭＳ Ｐゴシック" charset="-128"/>
              </a:rPr>
              <a:t>WG</a:t>
            </a:r>
          </a:p>
        </p:txBody>
      </p:sp>
      <p:sp>
        <p:nvSpPr>
          <p:cNvPr id="6217" name="Line 82"/>
          <p:cNvSpPr>
            <a:spLocks noChangeShapeType="1"/>
          </p:cNvSpPr>
          <p:nvPr/>
        </p:nvSpPr>
        <p:spPr bwMode="auto">
          <a:xfrm>
            <a:off x="2454275" y="4292600"/>
            <a:ext cx="3206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18" name="Rectangle 25"/>
          <p:cNvSpPr>
            <a:spLocks noChangeArrowheads="1"/>
          </p:cNvSpPr>
          <p:nvPr/>
        </p:nvSpPr>
        <p:spPr bwMode="auto">
          <a:xfrm>
            <a:off x="352425" y="3284538"/>
            <a:ext cx="1973263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ja-JP" sz="1600">
                <a:solidFill>
                  <a:srgbClr val="000000"/>
                </a:solidFill>
                <a:latin typeface="ＭＳ Ｐゴシック" charset="-128"/>
                <a:ea typeface="平成角ゴシック" charset="-128"/>
              </a:rPr>
              <a:t>St.Jude-Viva-Forum</a:t>
            </a:r>
          </a:p>
        </p:txBody>
      </p:sp>
      <p:sp>
        <p:nvSpPr>
          <p:cNvPr id="6219" name="Text Box 36"/>
          <p:cNvSpPr txBox="1">
            <a:spLocks noChangeArrowheads="1"/>
          </p:cNvSpPr>
          <p:nvPr/>
        </p:nvSpPr>
        <p:spPr bwMode="auto">
          <a:xfrm>
            <a:off x="2901950" y="3644900"/>
            <a:ext cx="1247775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1600">
                <a:solidFill>
                  <a:srgbClr val="000000"/>
                </a:solidFill>
                <a:latin typeface="ＭＳ Ｐゴシック" charset="-128"/>
              </a:rPr>
              <a:t>国際委員会</a:t>
            </a:r>
          </a:p>
        </p:txBody>
      </p:sp>
      <p:sp>
        <p:nvSpPr>
          <p:cNvPr id="6220" name="Line 63"/>
          <p:cNvSpPr>
            <a:spLocks noChangeShapeType="1"/>
          </p:cNvSpPr>
          <p:nvPr/>
        </p:nvSpPr>
        <p:spPr bwMode="auto">
          <a:xfrm>
            <a:off x="3925888" y="3160713"/>
            <a:ext cx="0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1" name="Line 64"/>
          <p:cNvSpPr>
            <a:spLocks noChangeShapeType="1"/>
          </p:cNvSpPr>
          <p:nvPr/>
        </p:nvSpPr>
        <p:spPr bwMode="auto">
          <a:xfrm>
            <a:off x="2325688" y="3476625"/>
            <a:ext cx="320675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2" name="Line 70"/>
          <p:cNvSpPr>
            <a:spLocks noChangeShapeType="1"/>
          </p:cNvSpPr>
          <p:nvPr/>
        </p:nvSpPr>
        <p:spPr bwMode="auto">
          <a:xfrm>
            <a:off x="2646363" y="3490913"/>
            <a:ext cx="0" cy="4333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3" name="Line 64"/>
          <p:cNvSpPr>
            <a:spLocks noChangeShapeType="1"/>
          </p:cNvSpPr>
          <p:nvPr/>
        </p:nvSpPr>
        <p:spPr bwMode="auto">
          <a:xfrm flipV="1">
            <a:off x="1131888" y="3067050"/>
            <a:ext cx="260508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4" name="Line 82"/>
          <p:cNvSpPr>
            <a:spLocks noChangeShapeType="1"/>
          </p:cNvSpPr>
          <p:nvPr/>
        </p:nvSpPr>
        <p:spPr bwMode="auto">
          <a:xfrm>
            <a:off x="3594100" y="2781300"/>
            <a:ext cx="139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5" name="Line 72"/>
          <p:cNvSpPr>
            <a:spLocks noChangeShapeType="1"/>
          </p:cNvSpPr>
          <p:nvPr/>
        </p:nvSpPr>
        <p:spPr bwMode="auto">
          <a:xfrm>
            <a:off x="4375150" y="2173288"/>
            <a:ext cx="0" cy="403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6" name="Line 72"/>
          <p:cNvSpPr>
            <a:spLocks noChangeShapeType="1"/>
          </p:cNvSpPr>
          <p:nvPr/>
        </p:nvSpPr>
        <p:spPr bwMode="auto">
          <a:xfrm>
            <a:off x="2454275" y="2205038"/>
            <a:ext cx="0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7" name="Line 82"/>
          <p:cNvSpPr>
            <a:spLocks noChangeShapeType="1"/>
          </p:cNvSpPr>
          <p:nvPr/>
        </p:nvSpPr>
        <p:spPr bwMode="auto">
          <a:xfrm>
            <a:off x="5048250" y="3038475"/>
            <a:ext cx="9001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91064" name="AutoShape 88"/>
          <p:cNvSpPr>
            <a:spLocks noChangeArrowheads="1"/>
          </p:cNvSpPr>
          <p:nvPr/>
        </p:nvSpPr>
        <p:spPr bwMode="auto">
          <a:xfrm>
            <a:off x="1116013" y="2349500"/>
            <a:ext cx="4103687" cy="86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91065" name="Text Box 89"/>
          <p:cNvSpPr txBox="1">
            <a:spLocks noChangeArrowheads="1"/>
          </p:cNvSpPr>
          <p:nvPr/>
        </p:nvSpPr>
        <p:spPr bwMode="auto">
          <a:xfrm>
            <a:off x="468313" y="2205038"/>
            <a:ext cx="1008062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FF0066"/>
                </a:solidFill>
              </a:rPr>
              <a:t>運営方針</a:t>
            </a:r>
          </a:p>
        </p:txBody>
      </p:sp>
      <p:sp>
        <p:nvSpPr>
          <p:cNvPr id="1791066" name="AutoShape 90"/>
          <p:cNvSpPr>
            <a:spLocks noChangeArrowheads="1"/>
          </p:cNvSpPr>
          <p:nvPr/>
        </p:nvSpPr>
        <p:spPr bwMode="auto">
          <a:xfrm>
            <a:off x="5867400" y="2205038"/>
            <a:ext cx="3097213" cy="237648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>
              <a:solidFill>
                <a:srgbClr val="0033CC"/>
              </a:solidFill>
            </a:endParaRPr>
          </a:p>
        </p:txBody>
      </p:sp>
      <p:sp>
        <p:nvSpPr>
          <p:cNvPr id="1791067" name="Text Box 91"/>
          <p:cNvSpPr txBox="1">
            <a:spLocks noChangeArrowheads="1"/>
          </p:cNvSpPr>
          <p:nvPr/>
        </p:nvSpPr>
        <p:spPr bwMode="auto">
          <a:xfrm>
            <a:off x="5292725" y="3068638"/>
            <a:ext cx="935038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0000FF"/>
                </a:solidFill>
              </a:rPr>
              <a:t>審査関連</a:t>
            </a:r>
          </a:p>
        </p:txBody>
      </p:sp>
      <p:sp>
        <p:nvSpPr>
          <p:cNvPr id="1791070" name="AutoShape 94"/>
          <p:cNvSpPr>
            <a:spLocks noChangeArrowheads="1"/>
          </p:cNvSpPr>
          <p:nvPr/>
        </p:nvSpPr>
        <p:spPr bwMode="auto">
          <a:xfrm>
            <a:off x="2771775" y="3479800"/>
            <a:ext cx="1439863" cy="57626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91068" name="Text Box 92"/>
          <p:cNvSpPr txBox="1">
            <a:spLocks noChangeArrowheads="1"/>
          </p:cNvSpPr>
          <p:nvPr/>
        </p:nvSpPr>
        <p:spPr bwMode="auto">
          <a:xfrm>
            <a:off x="2771775" y="3335338"/>
            <a:ext cx="10795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009900"/>
                </a:solidFill>
              </a:rPr>
              <a:t>国際共同</a:t>
            </a:r>
          </a:p>
        </p:txBody>
      </p:sp>
      <p:sp>
        <p:nvSpPr>
          <p:cNvPr id="1791071" name="AutoShape 95"/>
          <p:cNvSpPr>
            <a:spLocks noChangeArrowheads="1"/>
          </p:cNvSpPr>
          <p:nvPr/>
        </p:nvSpPr>
        <p:spPr bwMode="auto">
          <a:xfrm>
            <a:off x="4500563" y="4005263"/>
            <a:ext cx="1439862" cy="719137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91069" name="Text Box 93"/>
          <p:cNvSpPr txBox="1">
            <a:spLocks noChangeArrowheads="1"/>
          </p:cNvSpPr>
          <p:nvPr/>
        </p:nvSpPr>
        <p:spPr bwMode="auto">
          <a:xfrm>
            <a:off x="4427538" y="3602038"/>
            <a:ext cx="1152525" cy="527050"/>
          </a:xfrm>
          <a:prstGeom prst="rect">
            <a:avLst/>
          </a:prstGeom>
          <a:solidFill>
            <a:schemeClr val="bg1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009900"/>
                </a:solidFill>
              </a:rPr>
              <a:t>承認申請や適応拡大</a:t>
            </a:r>
          </a:p>
        </p:txBody>
      </p:sp>
      <p:sp>
        <p:nvSpPr>
          <p:cNvPr id="1791072" name="AutoShape 96"/>
          <p:cNvSpPr>
            <a:spLocks noChangeArrowheads="1"/>
          </p:cNvSpPr>
          <p:nvPr/>
        </p:nvSpPr>
        <p:spPr bwMode="auto">
          <a:xfrm>
            <a:off x="323850" y="5259388"/>
            <a:ext cx="8496300" cy="15113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91073" name="Text Box 97"/>
          <p:cNvSpPr txBox="1">
            <a:spLocks noChangeArrowheads="1"/>
          </p:cNvSpPr>
          <p:nvPr/>
        </p:nvSpPr>
        <p:spPr bwMode="auto">
          <a:xfrm>
            <a:off x="250825" y="5013325"/>
            <a:ext cx="1512888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400">
                <a:solidFill>
                  <a:srgbClr val="33CCFF"/>
                </a:solidFill>
              </a:rPr>
              <a:t>研究企画・推進</a:t>
            </a:r>
          </a:p>
        </p:txBody>
      </p:sp>
    </p:spTree>
    <p:extLst>
      <p:ext uri="{BB962C8B-B14F-4D97-AF65-F5344CB8AC3E}">
        <p14:creationId xmlns:p14="http://schemas.microsoft.com/office/powerpoint/2010/main" val="199363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9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9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9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9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9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9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9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79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9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79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1064" grpId="0" animBg="1"/>
      <p:bldP spid="1791065" grpId="0" animBg="1"/>
      <p:bldP spid="1791066" grpId="0" animBg="1"/>
      <p:bldP spid="1791067" grpId="0" animBg="1"/>
      <p:bldP spid="1791070" grpId="0" animBg="1"/>
      <p:bldP spid="1791068" grpId="0" animBg="1"/>
      <p:bldP spid="1791071" grpId="0" animBg="1"/>
      <p:bldP spid="1791069" grpId="0" animBg="1"/>
      <p:bldP spid="1791072" grpId="0" animBg="1"/>
      <p:bldP spid="17910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41438"/>
            <a:ext cx="9144000" cy="5329237"/>
          </a:xfrm>
          <a:noFill/>
        </p:spPr>
        <p:txBody>
          <a:bodyPr rIns="18000"/>
          <a:lstStyle/>
          <a:p>
            <a:pPr marL="533400" indent="-533400" eaLnBrk="1" hangingPunct="1">
              <a:lnSpc>
                <a:spcPct val="90000"/>
              </a:lnSpc>
            </a:pPr>
            <a:r>
              <a:rPr lang="ja-JP" altLang="en-US" sz="2800" dirty="0" smtClean="0">
                <a:solidFill>
                  <a:schemeClr val="accent1"/>
                </a:solidFill>
              </a:rPr>
              <a:t>疾患の希少性、少子化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ja-JP" altLang="en-US" sz="2400" dirty="0" smtClean="0"/>
              <a:t>必要症例数の確保が困難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ja-JP" altLang="en-US" sz="2400" dirty="0" smtClean="0"/>
              <a:t>市場が小さい為に資金確保が困難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ja-JP" altLang="en-US" sz="2400" dirty="0" smtClean="0"/>
              <a:t>小児の安全性が確認されていない医薬品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ja-JP" altLang="en-US" sz="2800" dirty="0" smtClean="0">
                <a:solidFill>
                  <a:schemeClr val="accent1"/>
                </a:solidFill>
              </a:rPr>
              <a:t>治療が長期に渡る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ja-JP" altLang="en-US" sz="2400" dirty="0" smtClean="0"/>
              <a:t>小児の発育に併せた薬剤投与量</a:t>
            </a:r>
            <a:endParaRPr lang="en-US" altLang="ja-JP" sz="24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ja-JP" altLang="en-US" sz="2400" dirty="0" smtClean="0"/>
              <a:t>短期的・長期的安全性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成長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妊孕性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二次がん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の追跡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400" dirty="0" smtClean="0"/>
              <a:t>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ja-JP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ja-JP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ja-JP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※</a:t>
            </a:r>
            <a:r>
              <a:rPr lang="ja-JP" altLang="en-US" sz="2000" dirty="0" smtClean="0"/>
              <a:t>必然的に増大するデータ管理</a:t>
            </a:r>
            <a:endParaRPr lang="en-US" altLang="ja-JP" sz="240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-315416"/>
            <a:ext cx="8785225" cy="1027113"/>
          </a:xfrm>
          <a:noFill/>
        </p:spPr>
        <p:txBody>
          <a:bodyPr/>
          <a:lstStyle/>
          <a:p>
            <a:pPr eaLnBrk="1" hangingPunct="1"/>
            <a:r>
              <a:rPr lang="ja-JP" altLang="en-US" sz="3000" dirty="0" smtClean="0"/>
              <a:t>小児血液腫瘍性疾患領域における臨床研究の特徴</a:t>
            </a:r>
          </a:p>
        </p:txBody>
      </p:sp>
      <p:sp>
        <p:nvSpPr>
          <p:cNvPr id="8197" name="Text Box 10"/>
          <p:cNvSpPr txBox="1">
            <a:spLocks noChangeArrowheads="1"/>
          </p:cNvSpPr>
          <p:nvPr/>
        </p:nvSpPr>
        <p:spPr bwMode="auto">
          <a:xfrm>
            <a:off x="6011863" y="2636838"/>
            <a:ext cx="259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endParaRPr lang="ja-JP" altLang="ja-JP" sz="1800"/>
          </a:p>
        </p:txBody>
      </p:sp>
      <p:sp>
        <p:nvSpPr>
          <p:cNvPr id="8198" name="AutoShape 9"/>
          <p:cNvSpPr>
            <a:spLocks noChangeArrowheads="1"/>
          </p:cNvSpPr>
          <p:nvPr/>
        </p:nvSpPr>
        <p:spPr bwMode="auto">
          <a:xfrm>
            <a:off x="1044575" y="4508500"/>
            <a:ext cx="6480175" cy="10810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dirty="0"/>
              <a:t>2002-2008</a:t>
            </a:r>
            <a:r>
              <a:rPr lang="ja-JP" altLang="en-US" dirty="0"/>
              <a:t>に行われた</a:t>
            </a:r>
            <a:r>
              <a:rPr lang="ja-JP" altLang="en-US" dirty="0" smtClean="0"/>
              <a:t>小児急性</a:t>
            </a:r>
            <a:r>
              <a:rPr lang="ja-JP" altLang="en-US" dirty="0"/>
              <a:t>リンパ性白血病の臨床試験</a:t>
            </a:r>
          </a:p>
          <a:p>
            <a:pPr algn="ctr"/>
            <a:r>
              <a:rPr lang="ja-JP" altLang="en-US" dirty="0"/>
              <a:t>紙</a:t>
            </a:r>
            <a:r>
              <a:rPr lang="en-US" altLang="ja-JP" dirty="0"/>
              <a:t>CRF</a:t>
            </a:r>
            <a:r>
              <a:rPr lang="ja-JP" altLang="en-US" dirty="0"/>
              <a:t>は</a:t>
            </a:r>
            <a:r>
              <a:rPr lang="en-US" altLang="ja-JP" dirty="0"/>
              <a:t>80</a:t>
            </a:r>
            <a:r>
              <a:rPr lang="ja-JP" altLang="en-US" dirty="0"/>
              <a:t>枚以上あり、</a:t>
            </a:r>
            <a:r>
              <a:rPr lang="en-US" altLang="ja-JP" dirty="0"/>
              <a:t>1200</a:t>
            </a:r>
            <a:r>
              <a:rPr lang="ja-JP" altLang="en-US" dirty="0"/>
              <a:t>症例の管理が必要。</a:t>
            </a:r>
          </a:p>
          <a:p>
            <a:pPr algn="ctr"/>
            <a:r>
              <a:rPr lang="ja-JP" altLang="en-US" dirty="0"/>
              <a:t>フローシート</a:t>
            </a:r>
            <a:r>
              <a:rPr lang="ja-JP" altLang="en-US" dirty="0" smtClean="0"/>
              <a:t>は約</a:t>
            </a:r>
            <a:r>
              <a:rPr lang="en-US" altLang="ja-JP" dirty="0"/>
              <a:t>2</a:t>
            </a:r>
            <a:r>
              <a:rPr lang="ja-JP" altLang="en-US" dirty="0"/>
              <a:t>万枚</a:t>
            </a:r>
            <a:r>
              <a:rPr lang="en-US" altLang="ja-JP" dirty="0" smtClean="0"/>
              <a:t>!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3030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ChangeArrowheads="1"/>
          </p:cNvSpPr>
          <p:nvPr/>
        </p:nvSpPr>
        <p:spPr bwMode="auto">
          <a:xfrm>
            <a:off x="395288" y="188640"/>
            <a:ext cx="85693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ja-JP" altLang="en-US" sz="3400" dirty="0"/>
              <a:t>臨床試験</a:t>
            </a:r>
            <a:r>
              <a:rPr lang="en-US" altLang="ja-JP" sz="3400" dirty="0"/>
              <a:t>-</a:t>
            </a:r>
            <a:r>
              <a:rPr lang="ja-JP" altLang="en-US" sz="3400" dirty="0"/>
              <a:t>疫学研究を融合させる仕組み</a:t>
            </a:r>
            <a:endParaRPr lang="ja-JP" altLang="en-US" sz="2800" dirty="0"/>
          </a:p>
        </p:txBody>
      </p:sp>
      <p:pic>
        <p:nvPicPr>
          <p:cNvPr id="9220" name="Picture 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268413"/>
            <a:ext cx="7993062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1" name="AutoShape 84"/>
          <p:cNvSpPr>
            <a:spLocks noChangeArrowheads="1"/>
          </p:cNvSpPr>
          <p:nvPr/>
        </p:nvSpPr>
        <p:spPr bwMode="auto">
          <a:xfrm>
            <a:off x="4284663" y="2852738"/>
            <a:ext cx="2141537" cy="1081087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ja-JP" altLang="en-US" sz="1200">
                <a:latin typeface="Cambria" pitchFamily="18" charset="0"/>
              </a:rPr>
              <a:t>電子的データ収集システム構築によるデータの有機的な統合</a:t>
            </a:r>
            <a:r>
              <a:rPr lang="en-US" altLang="ja-JP" sz="1200">
                <a:latin typeface="Cambria" pitchFamily="18" charset="0"/>
              </a:rPr>
              <a:t> (patient data organizing system, Ptosh)</a:t>
            </a:r>
          </a:p>
        </p:txBody>
      </p:sp>
      <p:sp>
        <p:nvSpPr>
          <p:cNvPr id="4" name="円/楕円 3"/>
          <p:cNvSpPr/>
          <p:nvPr/>
        </p:nvSpPr>
        <p:spPr>
          <a:xfrm>
            <a:off x="3581400" y="1822450"/>
            <a:ext cx="109855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2609850" y="3116263"/>
            <a:ext cx="153035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6426200" y="2466975"/>
            <a:ext cx="109855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Shape 55"/>
          <p:cNvSpPr>
            <a:spLocks noChangeArrowheads="1"/>
          </p:cNvSpPr>
          <p:nvPr/>
        </p:nvSpPr>
        <p:spPr bwMode="auto">
          <a:xfrm>
            <a:off x="4284662" y="4076700"/>
            <a:ext cx="4823841" cy="2590800"/>
          </a:xfrm>
          <a:prstGeom prst="wedgeRectCallout">
            <a:avLst>
              <a:gd name="adj1" fmla="val -38046"/>
              <a:gd name="adj2" fmla="val -58926"/>
            </a:avLst>
          </a:prstGeom>
          <a:solidFill>
            <a:srgbClr val="F8F8F8">
              <a:alpha val="79607"/>
            </a:srgbClr>
          </a:solidFill>
          <a:ln w="9525" cap="rnd">
            <a:solidFill>
              <a:srgbClr val="808080"/>
            </a:solidFill>
            <a:round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en-US" sz="1600" b="1">
                <a:solidFill>
                  <a:srgbClr val="000000"/>
                </a:solidFill>
              </a:rPr>
              <a:t>名古屋医療センター　データセンターの実績</a:t>
            </a:r>
            <a:endParaRPr lang="en-US" altLang="ja-JP" sz="1600" b="1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en-US" sz="1600" b="1"/>
              <a:t>　　　　　　　　　</a:t>
            </a:r>
            <a:r>
              <a:rPr lang="ja-JP" altLang="ja-JP" sz="1600" b="1">
                <a:solidFill>
                  <a:srgbClr val="000000"/>
                </a:solidFill>
              </a:rPr>
              <a:t>201</a:t>
            </a:r>
            <a:r>
              <a:rPr lang="ja-JP" altLang="ja-JP" sz="1600" b="1"/>
              <a:t>3</a:t>
            </a:r>
            <a:r>
              <a:rPr lang="ja-JP" altLang="ja-JP" sz="1600" b="1">
                <a:solidFill>
                  <a:srgbClr val="000000"/>
                </a:solidFill>
              </a:rPr>
              <a:t>年</a:t>
            </a:r>
            <a:r>
              <a:rPr lang="ja-JP" altLang="ja-JP" sz="1600" b="1"/>
              <a:t>10</a:t>
            </a:r>
            <a:r>
              <a:rPr lang="ja-JP" altLang="ja-JP" sz="1600" b="1">
                <a:solidFill>
                  <a:srgbClr val="000000"/>
                </a:solidFill>
              </a:rPr>
              <a:t>月</a:t>
            </a:r>
            <a:r>
              <a:rPr lang="ja-JP" altLang="ja-JP" sz="1600" b="1"/>
              <a:t>31日現在</a:t>
            </a:r>
            <a:r>
              <a:rPr lang="ja-JP" altLang="ja-JP" sz="1600" b="1">
                <a:solidFill>
                  <a:srgbClr val="000000"/>
                </a:solidFill>
              </a:rPr>
              <a:t>の実績</a:t>
            </a:r>
          </a:p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ja-JP" sz="1600">
                <a:solidFill>
                  <a:srgbClr val="000000"/>
                </a:solidFill>
              </a:rPr>
              <a:t>・</a:t>
            </a:r>
            <a:r>
              <a:rPr lang="ja-JP" altLang="ja-JP" sz="1600" b="1">
                <a:solidFill>
                  <a:srgbClr val="FF0000"/>
                </a:solidFill>
              </a:rPr>
              <a:t>管理施設数： 500施設</a:t>
            </a:r>
            <a:r>
              <a:rPr lang="ja-JP" altLang="ja-JP" sz="1600">
                <a:solidFill>
                  <a:srgbClr val="000000"/>
                </a:solidFill>
              </a:rPr>
              <a:t>、678診療科</a:t>
            </a:r>
          </a:p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ja-JP" sz="1600">
                <a:solidFill>
                  <a:srgbClr val="000000"/>
                </a:solidFill>
              </a:rPr>
              <a:t>・管理ユーザー数（登録主治医など）： 2,404人</a:t>
            </a:r>
          </a:p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ja-JP" sz="1600">
                <a:solidFill>
                  <a:srgbClr val="000000"/>
                </a:solidFill>
              </a:rPr>
              <a:t>・疾患登録のべ数： 67,431症例</a:t>
            </a:r>
          </a:p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ja-JP" sz="1600">
                <a:solidFill>
                  <a:srgbClr val="000000"/>
                </a:solidFill>
              </a:rPr>
              <a:t>・臨床研究総数： 終了15件, 実施中21件, 新規1</a:t>
            </a:r>
            <a:r>
              <a:rPr lang="ja-JP" altLang="ja-JP" sz="1600"/>
              <a:t>3件</a:t>
            </a:r>
          </a:p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ja-JP" sz="1600">
                <a:solidFill>
                  <a:srgbClr val="000000"/>
                </a:solidFill>
              </a:rPr>
              <a:t>・</a:t>
            </a:r>
            <a:r>
              <a:rPr lang="ja-JP" altLang="ja-JP" sz="1600" b="1">
                <a:solidFill>
                  <a:srgbClr val="FF0000"/>
                </a:solidFill>
              </a:rPr>
              <a:t>臨床研究登録症例総数： </a:t>
            </a:r>
            <a:r>
              <a:rPr lang="en-US" altLang="ja-JP" sz="1600" b="1">
                <a:solidFill>
                  <a:srgbClr val="FF0000"/>
                </a:solidFill>
              </a:rPr>
              <a:t>16</a:t>
            </a:r>
            <a:r>
              <a:rPr lang="ja-JP" altLang="ja-JP" sz="1600" b="1">
                <a:solidFill>
                  <a:srgbClr val="FF0000"/>
                </a:solidFill>
              </a:rPr>
              <a:t>,</a:t>
            </a:r>
            <a:r>
              <a:rPr lang="en-US" altLang="ja-JP" sz="1600" b="1">
                <a:solidFill>
                  <a:srgbClr val="FF0000"/>
                </a:solidFill>
              </a:rPr>
              <a:t>321</a:t>
            </a:r>
            <a:r>
              <a:rPr lang="ja-JP" altLang="ja-JP" sz="1600" b="1">
                <a:solidFill>
                  <a:srgbClr val="FF0000"/>
                </a:solidFill>
              </a:rPr>
              <a:t>症例</a:t>
            </a:r>
          </a:p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ja-JP" sz="1600">
                <a:solidFill>
                  <a:srgbClr val="000000"/>
                </a:solidFill>
              </a:rPr>
              <a:t>・グローバル試験データ管理： 3件</a:t>
            </a:r>
          </a:p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ja-JP" sz="1600">
                <a:solidFill>
                  <a:srgbClr val="000000"/>
                </a:solidFill>
              </a:rPr>
              <a:t>・国際ICH-GCP試験データ管理： 1件</a:t>
            </a:r>
          </a:p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ja-JP" altLang="ja-JP" sz="1600">
                <a:solidFill>
                  <a:srgbClr val="000000"/>
                </a:solidFill>
              </a:rPr>
              <a:t>・監査実施のべ数： 55施設、197症例</a:t>
            </a:r>
          </a:p>
        </p:txBody>
      </p:sp>
    </p:spTree>
    <p:extLst>
      <p:ext uri="{BB962C8B-B14F-4D97-AF65-F5344CB8AC3E}">
        <p14:creationId xmlns:p14="http://schemas.microsoft.com/office/powerpoint/2010/main" val="156677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研究開発の方向性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5365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国際共同試験に</a:t>
            </a:r>
            <a:r>
              <a:rPr lang="ja-JP" altLang="en-US" dirty="0"/>
              <a:t>参加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国内のみで</a:t>
            </a:r>
            <a:r>
              <a:rPr lang="en-US" altLang="ja-JP" dirty="0" smtClean="0"/>
              <a:t>small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clinical</a:t>
            </a:r>
            <a:r>
              <a:rPr lang="ja-JP" altLang="en-US" dirty="0" smtClean="0"/>
              <a:t> </a:t>
            </a:r>
            <a:r>
              <a:rPr lang="en-US" altLang="ja-JP" dirty="0" smtClean="0"/>
              <a:t>trial</a:t>
            </a:r>
            <a:r>
              <a:rPr lang="ja-JP" altLang="en-US" dirty="0" smtClean="0"/>
              <a:t>を実施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 承認申請、</a:t>
            </a:r>
            <a:r>
              <a:rPr lang="ja-JP" altLang="en-US" dirty="0"/>
              <a:t>今後</a:t>
            </a:r>
            <a:r>
              <a:rPr lang="ja-JP" altLang="en-US" dirty="0" smtClean="0"/>
              <a:t>の開発につながるエビデンス構築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国内疾患登録研究を実施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 今後の開発に有用な情報の提供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　　疾患群と開発状況に応じて臨床試験の企画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067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1655" cy="935881"/>
          </a:xfrm>
        </p:spPr>
        <p:txBody>
          <a:bodyPr/>
          <a:lstStyle/>
          <a:p>
            <a:r>
              <a:rPr lang="ja-JP" altLang="en-US" sz="2800" dirty="0"/>
              <a:t>小児高リスク成熟</a:t>
            </a:r>
            <a:r>
              <a:rPr lang="en-US" altLang="ja-JP" sz="2800" dirty="0"/>
              <a:t>B</a:t>
            </a:r>
            <a:r>
              <a:rPr lang="ja-JP" altLang="en-US" sz="2800" dirty="0"/>
              <a:t>細胞性リンパ</a:t>
            </a:r>
            <a:r>
              <a:rPr lang="ja-JP" altLang="en-US" sz="2800" dirty="0" smtClean="0"/>
              <a:t>腫（</a:t>
            </a:r>
            <a:r>
              <a:rPr lang="en-US" altLang="ja-JP" sz="2800" dirty="0" smtClean="0"/>
              <a:t>BNHL)</a:t>
            </a:r>
            <a:r>
              <a:rPr lang="ja-JP" altLang="en-US" sz="2800" dirty="0" smtClean="0"/>
              <a:t>に対する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治療</a:t>
            </a:r>
            <a:r>
              <a:rPr lang="ja-JP" altLang="en-US" sz="2800" dirty="0"/>
              <a:t>薬</a:t>
            </a:r>
            <a:r>
              <a:rPr lang="ja-JP" altLang="en-US" sz="2800" dirty="0" smtClean="0"/>
              <a:t>の第</a:t>
            </a:r>
            <a:r>
              <a:rPr lang="en-US" altLang="ja-JP" sz="2800" dirty="0" smtClean="0"/>
              <a:t>III</a:t>
            </a:r>
            <a:r>
              <a:rPr lang="ja-JP" altLang="en-US" sz="2800" dirty="0" smtClean="0"/>
              <a:t>相試験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124744"/>
            <a:ext cx="8712968" cy="5184576"/>
          </a:xfrm>
        </p:spPr>
        <p:txBody>
          <a:bodyPr/>
          <a:lstStyle/>
          <a:p>
            <a:r>
              <a:rPr kumimoji="1" lang="ja-JP" altLang="en-US" dirty="0" smtClean="0"/>
              <a:t>背景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日本の対象者数：</a:t>
            </a:r>
            <a:r>
              <a:rPr lang="en-US" altLang="ja-JP" dirty="0"/>
              <a:t>25</a:t>
            </a:r>
            <a:r>
              <a:rPr lang="ja-JP" altLang="en-US" dirty="0" smtClean="0"/>
              <a:t>例</a:t>
            </a:r>
            <a:r>
              <a:rPr lang="en-US" altLang="ja-JP" dirty="0" smtClean="0"/>
              <a:t>/</a:t>
            </a:r>
            <a:r>
              <a:rPr lang="ja-JP" altLang="en-US" dirty="0" smtClean="0"/>
              <a:t>年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/>
              <a:t>治療法：多剤併用療法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予後：</a:t>
            </a:r>
            <a:r>
              <a:rPr lang="en-US" altLang="ja-JP" dirty="0" smtClean="0"/>
              <a:t>4</a:t>
            </a:r>
            <a:r>
              <a:rPr lang="ja-JP" altLang="en-US" dirty="0" smtClean="0"/>
              <a:t>年</a:t>
            </a:r>
            <a:r>
              <a:rPr lang="en-US" altLang="ja-JP" dirty="0" smtClean="0"/>
              <a:t>EFS</a:t>
            </a:r>
            <a:r>
              <a:rPr lang="ja-JP" altLang="en-US" dirty="0" smtClean="0"/>
              <a:t>が</a:t>
            </a:r>
            <a:r>
              <a:rPr lang="en-US" altLang="ja-JP" dirty="0" smtClean="0"/>
              <a:t>80%</a:t>
            </a:r>
            <a:r>
              <a:rPr lang="ja-JP" altLang="en-US" dirty="0" smtClean="0"/>
              <a:t>程度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kumimoji="1" lang="ja-JP" altLang="en-US" dirty="0" smtClean="0"/>
              <a:t>欧州：国際共同第</a:t>
            </a:r>
            <a:r>
              <a:rPr kumimoji="1" lang="en-US" altLang="ja-JP" dirty="0" smtClean="0"/>
              <a:t>III</a:t>
            </a:r>
            <a:r>
              <a:rPr kumimoji="1" lang="ja-JP" altLang="en-US" dirty="0" smtClean="0"/>
              <a:t>相試験 </a:t>
            </a:r>
            <a:r>
              <a:rPr lang="ja-JP" altLang="en-US" dirty="0" smtClean="0"/>
              <a:t>進行</a:t>
            </a:r>
            <a:r>
              <a:rPr kumimoji="1" lang="ja-JP" altLang="en-US" dirty="0" smtClean="0"/>
              <a:t>中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EU</a:t>
            </a:r>
            <a:r>
              <a:rPr lang="ja-JP" altLang="en-US" dirty="0"/>
              <a:t>の小児用医薬品規制</a:t>
            </a:r>
            <a:r>
              <a:rPr lang="en-US" altLang="ja-JP" sz="2000" dirty="0"/>
              <a:t>(</a:t>
            </a:r>
            <a:r>
              <a:rPr lang="en-US" altLang="ja-JP" sz="2000" dirty="0" err="1" smtClean="0"/>
              <a:t>Paediatric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Regulation</a:t>
            </a:r>
            <a:r>
              <a:rPr lang="en-US" altLang="ja-JP" sz="20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標準治療アーム ： </a:t>
            </a:r>
            <a:r>
              <a:rPr lang="ja-JP" altLang="en-US" dirty="0"/>
              <a:t>治療薬</a:t>
            </a:r>
            <a:r>
              <a:rPr lang="ja-JP" altLang="en-US" dirty="0" smtClean="0"/>
              <a:t>追加アーム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リスク層別化により治療強度を変える</a:t>
            </a:r>
            <a:r>
              <a:rPr lang="en-US" altLang="ja-JP" dirty="0" smtClean="0"/>
              <a:t>: </a:t>
            </a:r>
            <a:r>
              <a:rPr lang="en-US" altLang="ja-JP" dirty="0" smtClean="0">
                <a:solidFill>
                  <a:schemeClr val="accent1"/>
                </a:solidFill>
              </a:rPr>
              <a:t>risk-based allocation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>
              <a:buFont typeface="Wingdings" pitchFamily="2" charset="2"/>
              <a:buChar char="ü"/>
            </a:pPr>
            <a:r>
              <a:rPr lang="ja-JP" altLang="en-US" dirty="0"/>
              <a:t>日本</a:t>
            </a:r>
            <a:r>
              <a:rPr lang="ja-JP" altLang="en-US" dirty="0" smtClean="0"/>
              <a:t>は参加できず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400" dirty="0" smtClean="0"/>
              <a:t>（製造販売会社の違い、規制の違い、手続上の問題など）</a:t>
            </a:r>
            <a:endParaRPr lang="en-US" altLang="ja-JP" sz="24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123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3"/>
            <a:ext cx="8641655" cy="792088"/>
          </a:xfrm>
        </p:spPr>
        <p:txBody>
          <a:bodyPr/>
          <a:lstStyle/>
          <a:p>
            <a:r>
              <a:rPr lang="en-US" altLang="ja-JP" sz="3600" dirty="0" smtClean="0"/>
              <a:t>Risk</a:t>
            </a:r>
            <a:r>
              <a:rPr lang="en-US" altLang="ja-JP" sz="3600" dirty="0"/>
              <a:t>-</a:t>
            </a:r>
            <a:r>
              <a:rPr lang="en-US" altLang="ja-JP" sz="3600" dirty="0" smtClean="0"/>
              <a:t>based</a:t>
            </a:r>
            <a:r>
              <a:rPr lang="ja-JP" altLang="en-US" sz="3600" dirty="0" smtClean="0"/>
              <a:t> </a:t>
            </a:r>
            <a:r>
              <a:rPr lang="en-US" altLang="ja-JP" sz="3600" dirty="0" smtClean="0"/>
              <a:t>allocation</a:t>
            </a:r>
            <a:r>
              <a:rPr lang="ja-JP" altLang="en-US" sz="3200" dirty="0" smtClean="0"/>
              <a:t>とランダム化</a:t>
            </a:r>
            <a:endParaRPr lang="en-US" altLang="ja-JP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184576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dirty="0" smtClean="0"/>
              <a:t>Stage</a:t>
            </a:r>
            <a:r>
              <a:rPr lang="ja-JP" altLang="en-US" sz="2400" dirty="0" err="1" smtClean="0"/>
              <a:t>、</a:t>
            </a:r>
            <a:r>
              <a:rPr lang="en-US" altLang="ja-JP" sz="2400" dirty="0" smtClean="0"/>
              <a:t>LDH</a:t>
            </a:r>
            <a:r>
              <a:rPr lang="ja-JP" altLang="en-US" sz="2400" dirty="0" err="1" smtClean="0"/>
              <a:t>、</a:t>
            </a:r>
            <a:r>
              <a:rPr lang="en-US" altLang="ja-JP" sz="2400" dirty="0" smtClean="0"/>
              <a:t>CNS</a:t>
            </a:r>
            <a:r>
              <a:rPr lang="ja-JP" altLang="en-US" sz="2400" dirty="0" smtClean="0"/>
              <a:t>浸潤、芽球、疾患タイプからリスクグループ分類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7868F-151F-41CF-9292-8617A27F4366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17635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C00000"/>
                </a:solidFill>
              </a:rPr>
              <a:t>Group</a:t>
            </a:r>
            <a:r>
              <a:rPr kumimoji="1" lang="ja-JP" altLang="en-US" b="1" dirty="0" smtClean="0">
                <a:solidFill>
                  <a:srgbClr val="C00000"/>
                </a:solidFill>
              </a:rPr>
              <a:t> </a:t>
            </a:r>
            <a:r>
              <a:rPr kumimoji="1" lang="en-US" altLang="ja-JP" b="1" dirty="0" smtClean="0">
                <a:solidFill>
                  <a:srgbClr val="C00000"/>
                </a:solidFill>
              </a:rPr>
              <a:t>1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3284984"/>
            <a:ext cx="121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C00000"/>
                </a:solidFill>
              </a:rPr>
              <a:t>Group</a:t>
            </a:r>
            <a:r>
              <a:rPr kumimoji="1" lang="ja-JP" altLang="en-US" b="1" dirty="0" smtClean="0">
                <a:solidFill>
                  <a:srgbClr val="C00000"/>
                </a:solidFill>
              </a:rPr>
              <a:t> </a:t>
            </a:r>
            <a:r>
              <a:rPr lang="en-US" altLang="ja-JP" b="1" dirty="0" smtClean="0">
                <a:solidFill>
                  <a:srgbClr val="C00000"/>
                </a:solidFill>
              </a:rPr>
              <a:t>2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4859868"/>
            <a:ext cx="121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C00000"/>
                </a:solidFill>
              </a:rPr>
              <a:t>Group</a:t>
            </a:r>
            <a:r>
              <a:rPr kumimoji="1" lang="ja-JP" altLang="en-US" b="1" dirty="0" smtClean="0">
                <a:solidFill>
                  <a:srgbClr val="C00000"/>
                </a:solidFill>
              </a:rPr>
              <a:t> </a:t>
            </a:r>
            <a:r>
              <a:rPr lang="en-US" altLang="ja-JP" b="1" dirty="0">
                <a:solidFill>
                  <a:srgbClr val="C00000"/>
                </a:solidFill>
              </a:rPr>
              <a:t>3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251520" y="1988840"/>
            <a:ext cx="5832648" cy="1161420"/>
            <a:chOff x="251520" y="2555612"/>
            <a:chExt cx="5832648" cy="1161420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2699792" y="2555612"/>
              <a:ext cx="468052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A</a:t>
              </a:r>
              <a:endParaRPr kumimoji="1" lang="ja-JP" altLang="en-US" dirty="0"/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251520" y="2555612"/>
              <a:ext cx="5832648" cy="1161420"/>
              <a:chOff x="251520" y="2555612"/>
              <a:chExt cx="5832648" cy="1161420"/>
            </a:xfrm>
          </p:grpSpPr>
          <p:sp>
            <p:nvSpPr>
              <p:cNvPr id="8" name="テキスト ボックス 7"/>
              <p:cNvSpPr txBox="1"/>
              <p:nvPr/>
            </p:nvSpPr>
            <p:spPr>
              <a:xfrm>
                <a:off x="251520" y="2934236"/>
                <a:ext cx="1872208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randomization</a:t>
                </a:r>
                <a:endParaRPr kumimoji="1" lang="ja-JP" altLang="en-US" dirty="0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3167844" y="2555612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</a:t>
                </a:r>
                <a:endParaRPr kumimoji="1" lang="ja-JP" altLang="en-US" dirty="0"/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3779912" y="2564904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</a:t>
                </a:r>
                <a:endParaRPr kumimoji="1" lang="ja-JP" altLang="en-US" dirty="0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4824028" y="2569488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</a:t>
                </a:r>
                <a:endParaRPr kumimoji="1" lang="ja-JP" altLang="en-US" dirty="0"/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5544108" y="2569488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</a:t>
                </a:r>
                <a:endParaRPr kumimoji="1" lang="ja-JP" altLang="en-US" dirty="0"/>
              </a:p>
            </p:txBody>
          </p:sp>
          <p:cxnSp>
            <p:nvCxnSpPr>
              <p:cNvPr id="19" name="直線矢印コネクタ 18"/>
              <p:cNvCxnSpPr/>
              <p:nvPr/>
            </p:nvCxnSpPr>
            <p:spPr>
              <a:xfrm>
                <a:off x="2411760" y="2754154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/>
              <p:cNvCxnSpPr/>
              <p:nvPr/>
            </p:nvCxnSpPr>
            <p:spPr>
              <a:xfrm>
                <a:off x="2420144" y="3501008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テキスト ボックス 20"/>
              <p:cNvSpPr txBox="1"/>
              <p:nvPr/>
            </p:nvSpPr>
            <p:spPr>
              <a:xfrm>
                <a:off x="2699792" y="3333824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A</a:t>
                </a:r>
                <a:endParaRPr kumimoji="1" lang="ja-JP" altLang="en-US" dirty="0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3167844" y="3338408"/>
                <a:ext cx="612068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kumimoji="1" lang="ja-JP" altLang="en-US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3851920" y="3343116"/>
                <a:ext cx="576064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</a:t>
                </a:r>
                <a:r>
                  <a:rPr kumimoji="1" lang="en-US" altLang="ja-JP" dirty="0" smtClean="0">
                    <a:solidFill>
                      <a:srgbClr val="CC3399"/>
                    </a:solidFill>
                  </a:rPr>
                  <a:t>X</a:t>
                </a: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4716016" y="3347700"/>
                <a:ext cx="6204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lang="en-US" altLang="ja-JP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5480484" y="3347700"/>
                <a:ext cx="603684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</a:t>
                </a:r>
                <a:r>
                  <a:rPr kumimoji="1"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kumimoji="1" lang="ja-JP" altLang="en-US" dirty="0">
                  <a:solidFill>
                    <a:srgbClr val="CC3399"/>
                  </a:solidFill>
                </a:endParaRPr>
              </a:p>
            </p:txBody>
          </p:sp>
          <p:cxnSp>
            <p:nvCxnSpPr>
              <p:cNvPr id="27" name="直線コネクタ 26"/>
              <p:cNvCxnSpPr/>
              <p:nvPr/>
            </p:nvCxnSpPr>
            <p:spPr>
              <a:xfrm>
                <a:off x="2411760" y="2754154"/>
                <a:ext cx="8384" cy="7643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>
                <a:stCxn id="8" idx="3"/>
              </p:cNvCxnSpPr>
              <p:nvPr/>
            </p:nvCxnSpPr>
            <p:spPr>
              <a:xfrm>
                <a:off x="2123728" y="3118902"/>
                <a:ext cx="2964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矢印コネクタ 30"/>
              <p:cNvCxnSpPr/>
              <p:nvPr/>
            </p:nvCxnSpPr>
            <p:spPr>
              <a:xfrm>
                <a:off x="4427984" y="2754154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矢印コネクタ 31"/>
              <p:cNvCxnSpPr/>
              <p:nvPr/>
            </p:nvCxnSpPr>
            <p:spPr>
              <a:xfrm>
                <a:off x="4499992" y="3527782"/>
                <a:ext cx="21602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テキスト ボックス 52"/>
          <p:cNvSpPr txBox="1"/>
          <p:nvPr/>
        </p:nvSpPr>
        <p:spPr>
          <a:xfrm>
            <a:off x="6444208" y="3573016"/>
            <a:ext cx="4680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</a:t>
            </a:r>
            <a:endParaRPr kumimoji="1" lang="ja-JP" altLang="en-US" dirty="0"/>
          </a:p>
        </p:txBody>
      </p:sp>
      <p:grpSp>
        <p:nvGrpSpPr>
          <p:cNvPr id="61" name="グループ化 60"/>
          <p:cNvGrpSpPr/>
          <p:nvPr/>
        </p:nvGrpSpPr>
        <p:grpSpPr>
          <a:xfrm>
            <a:off x="251520" y="3573016"/>
            <a:ext cx="7344816" cy="1161420"/>
            <a:chOff x="251520" y="3573016"/>
            <a:chExt cx="7344816" cy="1161420"/>
          </a:xfrm>
        </p:grpSpPr>
        <p:grpSp>
          <p:nvGrpSpPr>
            <p:cNvPr id="60" name="グループ化 59"/>
            <p:cNvGrpSpPr/>
            <p:nvPr/>
          </p:nvGrpSpPr>
          <p:grpSpPr>
            <a:xfrm>
              <a:off x="251520" y="3573016"/>
              <a:ext cx="5832648" cy="1152128"/>
              <a:chOff x="251520" y="3933056"/>
              <a:chExt cx="5832648" cy="1152128"/>
            </a:xfrm>
          </p:grpSpPr>
          <p:sp>
            <p:nvSpPr>
              <p:cNvPr id="36" name="テキスト ボックス 35"/>
              <p:cNvSpPr txBox="1"/>
              <p:nvPr/>
            </p:nvSpPr>
            <p:spPr>
              <a:xfrm>
                <a:off x="251520" y="4302388"/>
                <a:ext cx="1872208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randomization</a:t>
                </a:r>
                <a:endParaRPr kumimoji="1" lang="ja-JP" altLang="en-US" dirty="0"/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3167844" y="3933056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B’</a:t>
                </a:r>
                <a:endParaRPr kumimoji="1" lang="ja-JP" altLang="en-US" dirty="0"/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3750170" y="3933056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B’</a:t>
                </a:r>
                <a:endParaRPr kumimoji="1" lang="ja-JP" altLang="en-US" dirty="0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4824028" y="3937640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C’</a:t>
                </a:r>
                <a:endParaRPr kumimoji="1" lang="ja-JP" altLang="en-US" dirty="0"/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5544108" y="3937640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C’</a:t>
                </a:r>
                <a:endParaRPr kumimoji="1" lang="ja-JP" altLang="en-US" dirty="0"/>
              </a:p>
            </p:txBody>
          </p:sp>
          <p:cxnSp>
            <p:nvCxnSpPr>
              <p:cNvPr id="41" name="直線矢印コネクタ 40"/>
              <p:cNvCxnSpPr/>
              <p:nvPr/>
            </p:nvCxnSpPr>
            <p:spPr>
              <a:xfrm>
                <a:off x="2411760" y="4122306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矢印コネクタ 41"/>
              <p:cNvCxnSpPr/>
              <p:nvPr/>
            </p:nvCxnSpPr>
            <p:spPr>
              <a:xfrm>
                <a:off x="2420144" y="4869160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テキスト ボックス 42"/>
              <p:cNvSpPr txBox="1"/>
              <p:nvPr/>
            </p:nvSpPr>
            <p:spPr>
              <a:xfrm>
                <a:off x="2699792" y="4701976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A</a:t>
                </a:r>
                <a:endParaRPr kumimoji="1" lang="ja-JP" altLang="en-US" dirty="0"/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3167844" y="4711268"/>
                <a:ext cx="612068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B’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lang="en-US" altLang="ja-JP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3851920" y="4711268"/>
                <a:ext cx="576064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B’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lang="en-US" altLang="ja-JP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4716016" y="4715852"/>
                <a:ext cx="6204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C’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lang="en-US" altLang="ja-JP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5480484" y="4715852"/>
                <a:ext cx="603684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C’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lang="en-US" altLang="ja-JP" dirty="0">
                  <a:solidFill>
                    <a:srgbClr val="CC3399"/>
                  </a:solidFill>
                </a:endParaRPr>
              </a:p>
            </p:txBody>
          </p:sp>
          <p:cxnSp>
            <p:nvCxnSpPr>
              <p:cNvPr id="48" name="直線コネクタ 47"/>
              <p:cNvCxnSpPr/>
              <p:nvPr/>
            </p:nvCxnSpPr>
            <p:spPr>
              <a:xfrm>
                <a:off x="2411760" y="4122306"/>
                <a:ext cx="8384" cy="7643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>
                <a:stCxn id="36" idx="3"/>
              </p:cNvCxnSpPr>
              <p:nvPr/>
            </p:nvCxnSpPr>
            <p:spPr>
              <a:xfrm>
                <a:off x="2123728" y="4487054"/>
                <a:ext cx="2964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矢印コネクタ 49"/>
              <p:cNvCxnSpPr/>
              <p:nvPr/>
            </p:nvCxnSpPr>
            <p:spPr>
              <a:xfrm>
                <a:off x="4427984" y="4122306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矢印コネクタ 50"/>
              <p:cNvCxnSpPr/>
              <p:nvPr/>
            </p:nvCxnSpPr>
            <p:spPr>
              <a:xfrm>
                <a:off x="4499992" y="4895934"/>
                <a:ext cx="21602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テキスト ボックス 51"/>
            <p:cNvSpPr txBox="1"/>
            <p:nvPr/>
          </p:nvSpPr>
          <p:spPr>
            <a:xfrm>
              <a:off x="2699792" y="3573016"/>
              <a:ext cx="468052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A</a:t>
              </a:r>
              <a:endParaRPr kumimoji="1" lang="ja-JP" altLang="en-US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7040500" y="3578736"/>
              <a:ext cx="468052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E</a:t>
              </a:r>
              <a:endParaRPr kumimoji="1" lang="ja-JP" altLang="en-US" dirty="0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6372200" y="4365104"/>
              <a:ext cx="55583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D</a:t>
              </a:r>
              <a:r>
                <a:rPr lang="en-US" altLang="ja-JP" dirty="0" smtClean="0">
                  <a:solidFill>
                    <a:srgbClr val="CC3399"/>
                  </a:solidFill>
                </a:rPr>
                <a:t>X</a:t>
              </a:r>
              <a:endParaRPr lang="en-US" altLang="ja-JP" dirty="0">
                <a:solidFill>
                  <a:srgbClr val="CC3399"/>
                </a:solidFill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7056276" y="4355812"/>
              <a:ext cx="54006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E</a:t>
              </a:r>
              <a:r>
                <a:rPr lang="en-US" altLang="ja-JP" dirty="0" smtClean="0">
                  <a:solidFill>
                    <a:srgbClr val="CC3399"/>
                  </a:solidFill>
                </a:rPr>
                <a:t>X</a:t>
              </a:r>
              <a:endParaRPr lang="en-US" altLang="ja-JP" dirty="0">
                <a:solidFill>
                  <a:srgbClr val="CC3399"/>
                </a:solidFill>
              </a:endParaRPr>
            </a:p>
          </p:txBody>
        </p:sp>
        <p:cxnSp>
          <p:nvCxnSpPr>
            <p:cNvPr id="57" name="直線矢印コネクタ 56"/>
            <p:cNvCxnSpPr/>
            <p:nvPr/>
          </p:nvCxnSpPr>
          <p:spPr>
            <a:xfrm>
              <a:off x="6084168" y="3717032"/>
              <a:ext cx="2880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/>
            <p:cNvCxnSpPr/>
            <p:nvPr/>
          </p:nvCxnSpPr>
          <p:spPr>
            <a:xfrm>
              <a:off x="6156176" y="4581128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/>
          <p:cNvGrpSpPr/>
          <p:nvPr/>
        </p:nvGrpSpPr>
        <p:grpSpPr>
          <a:xfrm>
            <a:off x="251520" y="5147900"/>
            <a:ext cx="7344816" cy="1161420"/>
            <a:chOff x="251520" y="3573016"/>
            <a:chExt cx="7344816" cy="1161420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251520" y="3573016"/>
              <a:ext cx="5832648" cy="1152128"/>
              <a:chOff x="251520" y="3933056"/>
              <a:chExt cx="5832648" cy="1152128"/>
            </a:xfrm>
          </p:grpSpPr>
          <p:sp>
            <p:nvSpPr>
              <p:cNvPr id="70" name="テキスト ボックス 69"/>
              <p:cNvSpPr txBox="1"/>
              <p:nvPr/>
            </p:nvSpPr>
            <p:spPr>
              <a:xfrm>
                <a:off x="251520" y="4302388"/>
                <a:ext cx="1872208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randomization</a:t>
                </a:r>
                <a:endParaRPr kumimoji="1" lang="ja-JP" altLang="en-US" dirty="0"/>
              </a:p>
            </p:txBody>
          </p:sp>
          <p:sp>
            <p:nvSpPr>
              <p:cNvPr id="71" name="テキスト ボックス 70"/>
              <p:cNvSpPr txBox="1"/>
              <p:nvPr/>
            </p:nvSpPr>
            <p:spPr>
              <a:xfrm>
                <a:off x="3167844" y="3933056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B’</a:t>
                </a:r>
                <a:endParaRPr kumimoji="1" lang="ja-JP" altLang="en-US" dirty="0"/>
              </a:p>
            </p:txBody>
          </p:sp>
          <p:sp>
            <p:nvSpPr>
              <p:cNvPr id="72" name="テキスト ボックス 71"/>
              <p:cNvSpPr txBox="1"/>
              <p:nvPr/>
            </p:nvSpPr>
            <p:spPr>
              <a:xfrm>
                <a:off x="3750170" y="3933056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B’</a:t>
                </a:r>
                <a:endParaRPr kumimoji="1" lang="ja-JP" altLang="en-US" dirty="0"/>
              </a:p>
            </p:txBody>
          </p:sp>
          <p:sp>
            <p:nvSpPr>
              <p:cNvPr id="73" name="テキスト ボックス 72"/>
              <p:cNvSpPr txBox="1"/>
              <p:nvPr/>
            </p:nvSpPr>
            <p:spPr>
              <a:xfrm>
                <a:off x="4824028" y="3937640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C’’</a:t>
                </a:r>
                <a:endParaRPr kumimoji="1" lang="ja-JP" altLang="en-US" dirty="0"/>
              </a:p>
            </p:txBody>
          </p:sp>
          <p:sp>
            <p:nvSpPr>
              <p:cNvPr id="74" name="テキスト ボックス 73"/>
              <p:cNvSpPr txBox="1"/>
              <p:nvPr/>
            </p:nvSpPr>
            <p:spPr>
              <a:xfrm>
                <a:off x="5544108" y="3937640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C’’</a:t>
                </a:r>
                <a:endParaRPr kumimoji="1" lang="ja-JP" altLang="en-US" dirty="0"/>
              </a:p>
            </p:txBody>
          </p:sp>
          <p:cxnSp>
            <p:nvCxnSpPr>
              <p:cNvPr id="75" name="直線矢印コネクタ 74"/>
              <p:cNvCxnSpPr/>
              <p:nvPr/>
            </p:nvCxnSpPr>
            <p:spPr>
              <a:xfrm>
                <a:off x="2411760" y="4122306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矢印コネクタ 75"/>
              <p:cNvCxnSpPr/>
              <p:nvPr/>
            </p:nvCxnSpPr>
            <p:spPr>
              <a:xfrm>
                <a:off x="2420144" y="4869160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テキスト ボックス 76"/>
              <p:cNvSpPr txBox="1"/>
              <p:nvPr/>
            </p:nvSpPr>
            <p:spPr>
              <a:xfrm>
                <a:off x="2699792" y="4701976"/>
                <a:ext cx="46805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A</a:t>
                </a:r>
                <a:endParaRPr kumimoji="1" lang="ja-JP" altLang="en-US" dirty="0"/>
              </a:p>
            </p:txBody>
          </p:sp>
          <p:sp>
            <p:nvSpPr>
              <p:cNvPr id="78" name="テキスト ボックス 77"/>
              <p:cNvSpPr txBox="1"/>
              <p:nvPr/>
            </p:nvSpPr>
            <p:spPr>
              <a:xfrm>
                <a:off x="3167844" y="4711268"/>
                <a:ext cx="612068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B’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lang="en-US" altLang="ja-JP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79" name="テキスト ボックス 78"/>
              <p:cNvSpPr txBox="1"/>
              <p:nvPr/>
            </p:nvSpPr>
            <p:spPr>
              <a:xfrm>
                <a:off x="3851920" y="4711268"/>
                <a:ext cx="576064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B’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lang="en-US" altLang="ja-JP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80" name="テキスト ボックス 79"/>
              <p:cNvSpPr txBox="1"/>
              <p:nvPr/>
            </p:nvSpPr>
            <p:spPr>
              <a:xfrm>
                <a:off x="4716016" y="4715852"/>
                <a:ext cx="648072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C’’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lang="en-US" altLang="ja-JP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81" name="テキスト ボックス 80"/>
              <p:cNvSpPr txBox="1"/>
              <p:nvPr/>
            </p:nvSpPr>
            <p:spPr>
              <a:xfrm>
                <a:off x="5364088" y="4715852"/>
                <a:ext cx="720080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C’’</a:t>
                </a:r>
                <a:r>
                  <a:rPr lang="en-US" altLang="ja-JP" dirty="0">
                    <a:solidFill>
                      <a:srgbClr val="CC3399"/>
                    </a:solidFill>
                  </a:rPr>
                  <a:t> </a:t>
                </a:r>
                <a:r>
                  <a:rPr lang="en-US" altLang="ja-JP" dirty="0" smtClean="0">
                    <a:solidFill>
                      <a:srgbClr val="CC3399"/>
                    </a:solidFill>
                  </a:rPr>
                  <a:t>X</a:t>
                </a:r>
                <a:endParaRPr lang="en-US" altLang="ja-JP" dirty="0">
                  <a:solidFill>
                    <a:srgbClr val="CC3399"/>
                  </a:solidFill>
                </a:endParaRPr>
              </a:p>
            </p:txBody>
          </p:sp>
          <p:cxnSp>
            <p:nvCxnSpPr>
              <p:cNvPr id="82" name="直線コネクタ 81"/>
              <p:cNvCxnSpPr/>
              <p:nvPr/>
            </p:nvCxnSpPr>
            <p:spPr>
              <a:xfrm>
                <a:off x="2411760" y="4122306"/>
                <a:ext cx="8384" cy="7643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>
                <a:stCxn id="70" idx="3"/>
              </p:cNvCxnSpPr>
              <p:nvPr/>
            </p:nvCxnSpPr>
            <p:spPr>
              <a:xfrm>
                <a:off x="2123728" y="4487054"/>
                <a:ext cx="2964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矢印コネクタ 83"/>
              <p:cNvCxnSpPr/>
              <p:nvPr/>
            </p:nvCxnSpPr>
            <p:spPr>
              <a:xfrm>
                <a:off x="4427984" y="4122306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矢印コネクタ 84"/>
              <p:cNvCxnSpPr/>
              <p:nvPr/>
            </p:nvCxnSpPr>
            <p:spPr>
              <a:xfrm>
                <a:off x="4499992" y="4895934"/>
                <a:ext cx="21602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テキスト ボックス 63"/>
            <p:cNvSpPr txBox="1"/>
            <p:nvPr/>
          </p:nvSpPr>
          <p:spPr>
            <a:xfrm>
              <a:off x="2699792" y="3573016"/>
              <a:ext cx="468052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A</a:t>
              </a:r>
              <a:endParaRPr kumimoji="1" lang="ja-JP" altLang="en-US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7040500" y="3578736"/>
              <a:ext cx="468052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E</a:t>
              </a:r>
              <a:endParaRPr kumimoji="1" lang="ja-JP" altLang="en-US" dirty="0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6372200" y="4365104"/>
              <a:ext cx="55583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D</a:t>
              </a:r>
              <a:r>
                <a:rPr lang="en-US" altLang="ja-JP" dirty="0" smtClean="0">
                  <a:solidFill>
                    <a:srgbClr val="CC3399"/>
                  </a:solidFill>
                </a:rPr>
                <a:t>X</a:t>
              </a:r>
              <a:endParaRPr lang="en-US" altLang="ja-JP" dirty="0">
                <a:solidFill>
                  <a:srgbClr val="CC3399"/>
                </a:solidFill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7056276" y="4355812"/>
              <a:ext cx="54006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E</a:t>
              </a:r>
              <a:r>
                <a:rPr lang="en-US" altLang="ja-JP" dirty="0" smtClean="0">
                  <a:solidFill>
                    <a:srgbClr val="CC3399"/>
                  </a:solidFill>
                </a:rPr>
                <a:t>X</a:t>
              </a:r>
              <a:endParaRPr lang="en-US" altLang="ja-JP" dirty="0">
                <a:solidFill>
                  <a:srgbClr val="CC3399"/>
                </a:solidFill>
              </a:endParaRPr>
            </a:p>
          </p:txBody>
        </p:sp>
        <p:cxnSp>
          <p:nvCxnSpPr>
            <p:cNvPr id="68" name="直線矢印コネクタ 67"/>
            <p:cNvCxnSpPr/>
            <p:nvPr/>
          </p:nvCxnSpPr>
          <p:spPr>
            <a:xfrm>
              <a:off x="6084168" y="3717032"/>
              <a:ext cx="2880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/>
            <p:cNvCxnSpPr/>
            <p:nvPr/>
          </p:nvCxnSpPr>
          <p:spPr>
            <a:xfrm>
              <a:off x="6156176" y="4581128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444208" y="5147900"/>
            <a:ext cx="4680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</a:t>
            </a:r>
            <a:endParaRPr kumimoji="1"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413448" y="2784276"/>
            <a:ext cx="1623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CC3399"/>
                </a:solidFill>
              </a:rPr>
              <a:t>X</a:t>
            </a:r>
            <a:r>
              <a:rPr kumimoji="1" lang="ja-JP" altLang="en-US" dirty="0" smtClean="0">
                <a:solidFill>
                  <a:srgbClr val="CC3399"/>
                </a:solidFill>
              </a:rPr>
              <a:t>：</a:t>
            </a:r>
            <a:r>
              <a:rPr lang="ja-JP" altLang="en-US" dirty="0" smtClean="0">
                <a:solidFill>
                  <a:srgbClr val="CC3399"/>
                </a:solidFill>
              </a:rPr>
              <a:t>治療</a:t>
            </a:r>
            <a:r>
              <a:rPr lang="ja-JP" altLang="en-US" dirty="0">
                <a:solidFill>
                  <a:srgbClr val="CC3399"/>
                </a:solidFill>
              </a:rPr>
              <a:t>薬</a:t>
            </a:r>
            <a:endParaRPr kumimoji="1" lang="ja-JP" altLang="en-US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56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10">
      <a:dk1>
        <a:srgbClr val="000000"/>
      </a:dk1>
      <a:lt1>
        <a:srgbClr val="FFFFFF"/>
      </a:lt1>
      <a:dk2>
        <a:srgbClr val="2B316F"/>
      </a:dk2>
      <a:lt2>
        <a:srgbClr val="CCFFFF"/>
      </a:lt2>
      <a:accent1>
        <a:srgbClr val="3366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8AE7"/>
      </a:accent6>
      <a:hlink>
        <a:srgbClr val="66CCFF"/>
      </a:hlink>
      <a:folHlink>
        <a:srgbClr val="00FFCC"/>
      </a:folHlink>
    </a:clrScheme>
    <a:fontScheme name="Lev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2B316F"/>
        </a:dk2>
        <a:lt2>
          <a:srgbClr val="0D4559"/>
        </a:lt2>
        <a:accent1>
          <a:srgbClr val="336699"/>
        </a:accent1>
        <a:accent2>
          <a:srgbClr val="73B6BF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68A5AD"/>
        </a:accent6>
        <a:hlink>
          <a:srgbClr val="66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0">
        <a:dk1>
          <a:srgbClr val="000000"/>
        </a:dk1>
        <a:lt1>
          <a:srgbClr val="FFFFFF"/>
        </a:lt1>
        <a:dk2>
          <a:srgbClr val="2B316F"/>
        </a:dk2>
        <a:lt2>
          <a:srgbClr val="CCFFFF"/>
        </a:lt2>
        <a:accent1>
          <a:srgbClr val="336699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8AE7"/>
        </a:accent6>
        <a:hlink>
          <a:srgbClr val="66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15426</TotalTime>
  <Words>842</Words>
  <PresentationFormat>画面に合わせる (4:3)</PresentationFormat>
  <Paragraphs>298</Paragraphs>
  <Slides>19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Level</vt:lpstr>
      <vt:lpstr>Small Clinical Trialを含む 希少疾患領域での取り組み </vt:lpstr>
      <vt:lpstr>内容</vt:lpstr>
      <vt:lpstr>JPLSG 日本小児白血病リンパ腫研究グループ Japanese Pediatric Leukemia/Lymphoma Study Group</vt:lpstr>
      <vt:lpstr>PowerPoint プレゼンテーション</vt:lpstr>
      <vt:lpstr>小児血液腫瘍性疾患領域における臨床研究の特徴</vt:lpstr>
      <vt:lpstr>PowerPoint プレゼンテーション</vt:lpstr>
      <vt:lpstr>研究開発の方向性</vt:lpstr>
      <vt:lpstr>小児高リスク成熟B細胞性リンパ腫（BNHL)に対する 治療薬の第III相試験</vt:lpstr>
      <vt:lpstr>Risk-based allocationとランダム化</vt:lpstr>
      <vt:lpstr>BNHL　工夫</vt:lpstr>
      <vt:lpstr>再発小児急性リンパ性白血病（ALL）の標準的治療法確立に関する国際共同臨床試験</vt:lpstr>
      <vt:lpstr>ALL　工夫</vt:lpstr>
      <vt:lpstr>小児ALK陽性未分化大細胞リンパ腫(ALCL) 治療薬の開発</vt:lpstr>
      <vt:lpstr>ALCL　工夫</vt:lpstr>
      <vt:lpstr>国立病院機構</vt:lpstr>
      <vt:lpstr>希少難治性てんかんレジストリー</vt:lpstr>
      <vt:lpstr>疾患のモデル化</vt:lpstr>
      <vt:lpstr>短期予後から長期予後の予測の例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2014-02-27T04:55:39Z</cp:lastPrinted>
  <dcterms:created xsi:type="dcterms:W3CDTF">2009-06-24T12:15:01Z</dcterms:created>
  <dcterms:modified xsi:type="dcterms:W3CDTF">2014-02-28T05:41:18Z</dcterms:modified>
</cp:coreProperties>
</file>