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4" r:id="rId2"/>
  </p:sldMasterIdLst>
  <p:notesMasterIdLst>
    <p:notesMasterId r:id="rId23"/>
  </p:notesMasterIdLst>
  <p:sldIdLst>
    <p:sldId id="256" r:id="rId3"/>
    <p:sldId id="285" r:id="rId4"/>
    <p:sldId id="295" r:id="rId5"/>
    <p:sldId id="257" r:id="rId6"/>
    <p:sldId id="258" r:id="rId7"/>
    <p:sldId id="262" r:id="rId8"/>
    <p:sldId id="290" r:id="rId9"/>
    <p:sldId id="291" r:id="rId10"/>
    <p:sldId id="280" r:id="rId11"/>
    <p:sldId id="286" r:id="rId12"/>
    <p:sldId id="267" r:id="rId13"/>
    <p:sldId id="281" r:id="rId14"/>
    <p:sldId id="292" r:id="rId15"/>
    <p:sldId id="287" r:id="rId16"/>
    <p:sldId id="283" r:id="rId17"/>
    <p:sldId id="273" r:id="rId18"/>
    <p:sldId id="261" r:id="rId19"/>
    <p:sldId id="294" r:id="rId20"/>
    <p:sldId id="289" r:id="rId21"/>
    <p:sldId id="272" r:id="rId2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399FF"/>
    <a:srgbClr val="4173C8"/>
    <a:srgbClr val="0066CC"/>
    <a:srgbClr val="CCECFF"/>
    <a:srgbClr val="99CCFF"/>
    <a:srgbClr val="0033CC"/>
    <a:srgbClr val="66CCFF"/>
    <a:srgbClr val="00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94" autoAdjust="0"/>
  </p:normalViewPr>
  <p:slideViewPr>
    <p:cSldViewPr>
      <p:cViewPr>
        <p:scale>
          <a:sx n="100" d="100"/>
          <a:sy n="100" d="100"/>
        </p:scale>
        <p:origin x="-1944"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6CD2CF1E-7A1B-466A-9997-5EF3987676EB}" type="datetimeFigureOut">
              <a:rPr lang="ja-JP" altLang="en-US"/>
              <a:pPr>
                <a:defRPr/>
              </a:pPr>
              <a:t>2014/2/13</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43F0403C-EA5A-49A2-ADB8-1614C1D59345}" type="slidenum">
              <a:rPr lang="ja-JP" altLang="en-US"/>
              <a:pPr>
                <a:defRPr/>
              </a:pPr>
              <a:t>‹#›</a:t>
            </a:fld>
            <a:endParaRPr lang="ja-JP" altLang="en-US"/>
          </a:p>
        </p:txBody>
      </p:sp>
    </p:spTree>
    <p:extLst>
      <p:ext uri="{BB962C8B-B14F-4D97-AF65-F5344CB8AC3E}">
        <p14:creationId xmlns:p14="http://schemas.microsoft.com/office/powerpoint/2010/main" val="1201157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a:t>
            </a:fld>
            <a:endParaRPr lang="ja-JP" altLang="en-US"/>
          </a:p>
        </p:txBody>
      </p:sp>
    </p:spTree>
    <p:extLst>
      <p:ext uri="{BB962C8B-B14F-4D97-AF65-F5344CB8AC3E}">
        <p14:creationId xmlns:p14="http://schemas.microsoft.com/office/powerpoint/2010/main" val="1316789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10</a:t>
            </a:fld>
            <a:endParaRPr lang="ja-JP" altLang="en-US"/>
          </a:p>
        </p:txBody>
      </p:sp>
    </p:spTree>
    <p:extLst>
      <p:ext uri="{BB962C8B-B14F-4D97-AF65-F5344CB8AC3E}">
        <p14:creationId xmlns:p14="http://schemas.microsoft.com/office/powerpoint/2010/main" val="596117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2</a:t>
            </a:r>
            <a:r>
              <a:rPr kumimoji="1" lang="ja-JP" altLang="en-US" dirty="0" smtClean="0"/>
              <a:t>つ目のポイントとして，比較対照を挙げます。</a:t>
            </a:r>
            <a:endParaRPr kumimoji="1" lang="en-US" altLang="ja-JP" dirty="0" smtClean="0"/>
          </a:p>
          <a:p>
            <a:endParaRPr kumimoji="1" lang="en-US" altLang="ja-JP" dirty="0" smtClean="0"/>
          </a:p>
          <a:p>
            <a:r>
              <a:rPr kumimoji="1" lang="ja-JP" altLang="en-US" dirty="0" smtClean="0"/>
              <a:t>通常の試験ではプラセボ等の同時対照を設定します。</a:t>
            </a:r>
            <a:endParaRPr kumimoji="1" lang="en-US" altLang="ja-JP" dirty="0" smtClean="0"/>
          </a:p>
          <a:p>
            <a:r>
              <a:rPr kumimoji="1" lang="ja-JP" altLang="en-US" dirty="0" smtClean="0"/>
              <a:t>それは，治療効果と疾患の自然経過を分離することが目的のためです。</a:t>
            </a:r>
            <a:endParaRPr kumimoji="1" lang="en-US" altLang="ja-JP" dirty="0" smtClean="0"/>
          </a:p>
          <a:p>
            <a:endParaRPr kumimoji="1" lang="en-US" altLang="ja-JP" dirty="0" smtClean="0"/>
          </a:p>
          <a:p>
            <a:r>
              <a:rPr kumimoji="1" lang="ja-JP" altLang="en-US" dirty="0" smtClean="0"/>
              <a:t>検出しようとする効果が疾患の自然経過の変動を大きく上回る場合には，同時対照を設定しなくても有効性の存在を主張できることがあり得るかと思います。</a:t>
            </a:r>
            <a:endParaRPr kumimoji="1" lang="en-US" altLang="ja-JP" dirty="0" smtClean="0"/>
          </a:p>
          <a:p>
            <a:r>
              <a:rPr kumimoji="1" lang="ja-JP" altLang="en-US" dirty="0" smtClean="0"/>
              <a:t>同時対照を置かないものとしては，ヒストリカル・コントロールを用いた外部対照試験やベースライン対照試験の利用が考えられます。</a:t>
            </a:r>
            <a:endParaRPr kumimoji="1" lang="en-US" altLang="ja-JP" dirty="0" smtClean="0"/>
          </a:p>
          <a:p>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baseline="0" dirty="0" smtClean="0"/>
              <a:t>以降では，外部対照試験が用いられた事例を紹介致します。</a:t>
            </a:r>
            <a:endParaRPr kumimoji="1" lang="ja-JP" altLang="en-US"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11</a:t>
            </a:fld>
            <a:endParaRPr lang="ja-JP" altLang="en-US"/>
          </a:p>
        </p:txBody>
      </p:sp>
    </p:spTree>
    <p:extLst>
      <p:ext uri="{BB962C8B-B14F-4D97-AF65-F5344CB8AC3E}">
        <p14:creationId xmlns:p14="http://schemas.microsoft.com/office/powerpoint/2010/main" val="1602151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12</a:t>
            </a:fld>
            <a:endParaRPr lang="ja-JP" altLang="en-US"/>
          </a:p>
        </p:txBody>
      </p:sp>
    </p:spTree>
    <p:extLst>
      <p:ext uri="{BB962C8B-B14F-4D97-AF65-F5344CB8AC3E}">
        <p14:creationId xmlns:p14="http://schemas.microsoft.com/office/powerpoint/2010/main" val="773468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13</a:t>
            </a:fld>
            <a:endParaRPr lang="ja-JP" altLang="en-US"/>
          </a:p>
        </p:txBody>
      </p:sp>
    </p:spTree>
    <p:extLst>
      <p:ext uri="{BB962C8B-B14F-4D97-AF65-F5344CB8AC3E}">
        <p14:creationId xmlns:p14="http://schemas.microsoft.com/office/powerpoint/2010/main" val="282023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14</a:t>
            </a:fld>
            <a:endParaRPr lang="ja-JP" altLang="en-US"/>
          </a:p>
        </p:txBody>
      </p:sp>
    </p:spTree>
    <p:extLst>
      <p:ext uri="{BB962C8B-B14F-4D97-AF65-F5344CB8AC3E}">
        <p14:creationId xmlns:p14="http://schemas.microsoft.com/office/powerpoint/2010/main" val="1171882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最後のポイントとして，被験者あたりの情報量を増やすことが考えられます。</a:t>
            </a:r>
            <a:endParaRPr kumimoji="1" lang="en-US" altLang="ja-JP" dirty="0" smtClean="0"/>
          </a:p>
          <a:p>
            <a:endParaRPr kumimoji="1" lang="en-US" altLang="ja-JP" dirty="0" smtClean="0"/>
          </a:p>
          <a:p>
            <a:r>
              <a:rPr kumimoji="1" lang="en-US" altLang="ja-JP" dirty="0" smtClean="0"/>
              <a:t>SCT </a:t>
            </a:r>
            <a:r>
              <a:rPr kumimoji="1" lang="ja-JP" altLang="en-US" dirty="0" smtClean="0"/>
              <a:t>の場合には，臨床試験に組み入れ可能な被験者数が少ないことから，個々の被験者からの情報を多く収集すべきと考えます。</a:t>
            </a:r>
            <a:endParaRPr kumimoji="1" lang="en-US" altLang="ja-JP" dirty="0" smtClean="0"/>
          </a:p>
          <a:p>
            <a:r>
              <a:rPr kumimoji="1" lang="ja-JP" altLang="en-US" dirty="0" smtClean="0"/>
              <a:t>個々の被験者から同時に得られた複数の情報は，統計モデルを利用することによって効率良く示すことができる場合があります。</a:t>
            </a:r>
            <a:endParaRPr kumimoji="1" lang="en-US" altLang="ja-JP" dirty="0" smtClean="0"/>
          </a:p>
          <a:p>
            <a:endParaRPr kumimoji="1" lang="en-US" altLang="ja-JP" dirty="0" smtClean="0"/>
          </a:p>
          <a:p>
            <a:r>
              <a:rPr kumimoji="1" lang="ja-JP" altLang="en-US" dirty="0" smtClean="0"/>
              <a:t>統計モデルとして，経時測定型線形混合効果モデルを利用した例を示します。</a:t>
            </a:r>
            <a:endParaRPr kumimoji="1" lang="en-US" altLang="ja-JP" dirty="0" smtClean="0"/>
          </a:p>
          <a:p>
            <a:r>
              <a:rPr kumimoji="1" lang="ja-JP" altLang="en-US" dirty="0" smtClean="0"/>
              <a:t>図は，被験者ごとの時間</a:t>
            </a:r>
            <a:r>
              <a:rPr kumimoji="1" lang="en-US" altLang="ja-JP" dirty="0" smtClean="0"/>
              <a:t>‐</a:t>
            </a:r>
            <a:r>
              <a:rPr kumimoji="1" lang="ja-JP" altLang="en-US" dirty="0" smtClean="0"/>
              <a:t>応答関係の仮想データです。</a:t>
            </a:r>
            <a:endParaRPr kumimoji="1" lang="en-US" altLang="ja-JP" dirty="0" smtClean="0"/>
          </a:p>
          <a:p>
            <a:r>
              <a:rPr kumimoji="1" lang="ja-JP" altLang="en-US" dirty="0" smtClean="0"/>
              <a:t>時点</a:t>
            </a:r>
            <a:r>
              <a:rPr kumimoji="1" lang="en-US" altLang="ja-JP" dirty="0" smtClean="0"/>
              <a:t>0</a:t>
            </a:r>
            <a:r>
              <a:rPr kumimoji="1" lang="ja-JP" altLang="en-US" dirty="0" smtClean="0"/>
              <a:t>がベースライン，時点</a:t>
            </a:r>
            <a:r>
              <a:rPr kumimoji="1" lang="en-US" altLang="ja-JP" dirty="0" smtClean="0"/>
              <a:t>1</a:t>
            </a:r>
            <a:r>
              <a:rPr kumimoji="1" lang="ja-JP" altLang="en-US" dirty="0" smtClean="0"/>
              <a:t>～</a:t>
            </a:r>
            <a:r>
              <a:rPr kumimoji="1" lang="en-US" altLang="ja-JP" dirty="0" smtClean="0"/>
              <a:t>5</a:t>
            </a:r>
            <a:r>
              <a:rPr kumimoji="1" lang="ja-JP" altLang="en-US" dirty="0" smtClean="0"/>
              <a:t>が投与後の測定時点を表しています。</a:t>
            </a:r>
            <a:endParaRPr kumimoji="1" lang="en-US" altLang="ja-JP" dirty="0" smtClean="0"/>
          </a:p>
          <a:p>
            <a:r>
              <a:rPr kumimoji="1" lang="ja-JP" altLang="en-US" dirty="0" smtClean="0"/>
              <a:t>このデータに対して，最終時点だけを用いた解析と時点</a:t>
            </a:r>
            <a:r>
              <a:rPr kumimoji="1" lang="en-US" altLang="ja-JP" dirty="0" smtClean="0"/>
              <a:t>1</a:t>
            </a:r>
            <a:r>
              <a:rPr kumimoji="1" lang="ja-JP" altLang="en-US" dirty="0" smtClean="0"/>
              <a:t>以降の</a:t>
            </a:r>
            <a:r>
              <a:rPr kumimoji="1" lang="en-US" altLang="ja-JP" dirty="0" smtClean="0"/>
              <a:t>5</a:t>
            </a:r>
            <a:r>
              <a:rPr kumimoji="1" lang="ja-JP" altLang="en-US" dirty="0" smtClean="0"/>
              <a:t>時点を用いた解析では，後者の方が信頼区間の幅が狭いことから，推定精度は良いことが分かります。</a:t>
            </a:r>
            <a:endParaRPr kumimoji="1" lang="en-US" altLang="ja-JP" dirty="0" smtClean="0"/>
          </a:p>
          <a:p>
            <a:endParaRPr kumimoji="1" lang="en-US" altLang="ja-JP" dirty="0" smtClean="0"/>
          </a:p>
          <a:p>
            <a:endParaRPr kumimoji="1" lang="en-US" altLang="ja-JP" dirty="0" smtClean="0"/>
          </a:p>
          <a:p>
            <a:r>
              <a:rPr kumimoji="1" lang="ja-JP" altLang="en-US" dirty="0" smtClean="0"/>
              <a:t>補足）</a:t>
            </a:r>
            <a:endParaRPr kumimoji="1" lang="en-US" altLang="ja-JP" dirty="0" smtClean="0"/>
          </a:p>
          <a:p>
            <a:r>
              <a:rPr kumimoji="1" lang="ja-JP" altLang="en-US" dirty="0" smtClean="0"/>
              <a:t>この統計モデルの例では，「時点によらず薬効差とばらつきが一定」という仮定を置いていますので，もしこの仮定が正しくない場合には，解析結果の妥当性が疑わしくなる。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15</a:t>
            </a:fld>
            <a:endParaRPr lang="ja-JP" altLang="en-US"/>
          </a:p>
        </p:txBody>
      </p:sp>
    </p:spTree>
    <p:extLst>
      <p:ext uri="{BB962C8B-B14F-4D97-AF65-F5344CB8AC3E}">
        <p14:creationId xmlns:p14="http://schemas.microsoft.com/office/powerpoint/2010/main" val="1925315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16</a:t>
            </a:fld>
            <a:endParaRPr lang="ja-JP" altLang="en-US"/>
          </a:p>
        </p:txBody>
      </p:sp>
    </p:spTree>
    <p:extLst>
      <p:ext uri="{BB962C8B-B14F-4D97-AF65-F5344CB8AC3E}">
        <p14:creationId xmlns:p14="http://schemas.microsoft.com/office/powerpoint/2010/main" val="2547974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17</a:t>
            </a:fld>
            <a:endParaRPr lang="ja-JP" altLang="en-US"/>
          </a:p>
        </p:txBody>
      </p:sp>
    </p:spTree>
    <p:extLst>
      <p:ext uri="{BB962C8B-B14F-4D97-AF65-F5344CB8AC3E}">
        <p14:creationId xmlns:p14="http://schemas.microsoft.com/office/powerpoint/2010/main" val="3013447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18</a:t>
            </a:fld>
            <a:endParaRPr lang="ja-JP" altLang="en-US"/>
          </a:p>
        </p:txBody>
      </p:sp>
    </p:spTree>
    <p:extLst>
      <p:ext uri="{BB962C8B-B14F-4D97-AF65-F5344CB8AC3E}">
        <p14:creationId xmlns:p14="http://schemas.microsoft.com/office/powerpoint/2010/main" val="2577909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2</a:t>
            </a:fld>
            <a:endParaRPr lang="ja-JP" altLang="en-US"/>
          </a:p>
        </p:txBody>
      </p:sp>
    </p:spTree>
    <p:extLst>
      <p:ext uri="{BB962C8B-B14F-4D97-AF65-F5344CB8AC3E}">
        <p14:creationId xmlns:p14="http://schemas.microsoft.com/office/powerpoint/2010/main" val="291866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ja-JP" sz="1200" dirty="0">
              <a:latin typeface="+mn-lt"/>
              <a:ea typeface="+mn-ea"/>
            </a:endParaRPr>
          </a:p>
        </p:txBody>
      </p:sp>
      <p:sp>
        <p:nvSpPr>
          <p:cNvPr id="819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F70CF71-6C76-4F2B-AE07-CBED62D087F2}" type="slidenum">
              <a:rPr lang="en-US" altLang="ja-JP">
                <a:solidFill>
                  <a:prstClr val="black"/>
                </a:solidFill>
              </a:rPr>
              <a:pPr>
                <a:defRPr/>
              </a:pPr>
              <a:t>3</a:t>
            </a:fld>
            <a:endParaRPr lang="en-US" altLang="ja-JP">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4</a:t>
            </a:fld>
            <a:endParaRPr lang="ja-JP" altLang="en-US"/>
          </a:p>
        </p:txBody>
      </p:sp>
    </p:spTree>
    <p:extLst>
      <p:ext uri="{BB962C8B-B14F-4D97-AF65-F5344CB8AC3E}">
        <p14:creationId xmlns:p14="http://schemas.microsoft.com/office/powerpoint/2010/main" val="144577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5</a:t>
            </a:fld>
            <a:endParaRPr lang="ja-JP" altLang="en-US"/>
          </a:p>
        </p:txBody>
      </p:sp>
    </p:spTree>
    <p:extLst>
      <p:ext uri="{BB962C8B-B14F-4D97-AF65-F5344CB8AC3E}">
        <p14:creationId xmlns:p14="http://schemas.microsoft.com/office/powerpoint/2010/main" val="4259642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6</a:t>
            </a:fld>
            <a:endParaRPr lang="ja-JP" altLang="en-US"/>
          </a:p>
        </p:txBody>
      </p:sp>
    </p:spTree>
    <p:extLst>
      <p:ext uri="{BB962C8B-B14F-4D97-AF65-F5344CB8AC3E}">
        <p14:creationId xmlns:p14="http://schemas.microsoft.com/office/powerpoint/2010/main" val="1949140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7</a:t>
            </a:fld>
            <a:endParaRPr lang="ja-JP" altLang="en-US"/>
          </a:p>
        </p:txBody>
      </p:sp>
    </p:spTree>
    <p:extLst>
      <p:ext uri="{BB962C8B-B14F-4D97-AF65-F5344CB8AC3E}">
        <p14:creationId xmlns:p14="http://schemas.microsoft.com/office/powerpoint/2010/main" val="523696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8</a:t>
            </a:fld>
            <a:endParaRPr lang="ja-JP" altLang="en-US"/>
          </a:p>
        </p:txBody>
      </p:sp>
    </p:spTree>
    <p:extLst>
      <p:ext uri="{BB962C8B-B14F-4D97-AF65-F5344CB8AC3E}">
        <p14:creationId xmlns:p14="http://schemas.microsoft.com/office/powerpoint/2010/main" val="2596061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43F0403C-EA5A-49A2-ADB8-1614C1D59345}" type="slidenum">
              <a:rPr lang="ja-JP" altLang="en-US" smtClean="0"/>
              <a:pPr>
                <a:defRPr/>
              </a:pPr>
              <a:t>9</a:t>
            </a:fld>
            <a:endParaRPr lang="ja-JP" altLang="en-US"/>
          </a:p>
        </p:txBody>
      </p:sp>
    </p:spTree>
    <p:extLst>
      <p:ext uri="{BB962C8B-B14F-4D97-AF65-F5344CB8AC3E}">
        <p14:creationId xmlns:p14="http://schemas.microsoft.com/office/powerpoint/2010/main" val="377725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44824"/>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lvl1pPr>
              <a:defRPr/>
            </a:lvl1pPr>
          </a:lstStyle>
          <a:p>
            <a:pPr>
              <a:defRPr/>
            </a:pPr>
            <a:fld id="{4A07FD0E-42C6-4995-AFEE-E520D8900055}" type="slidenum">
              <a:rPr lang="ja-JP" altLang="en-US"/>
              <a:pPr>
                <a:defRPr/>
              </a:pPr>
              <a:t>‹#›</a:t>
            </a:fld>
            <a:endParaRPr lang="ja-JP" altLang="en-US"/>
          </a:p>
        </p:txBody>
      </p:sp>
      <p:cxnSp>
        <p:nvCxnSpPr>
          <p:cNvPr id="7" name="直線コネクタ 6"/>
          <p:cNvCxnSpPr/>
          <p:nvPr userDrawn="1"/>
        </p:nvCxnSpPr>
        <p:spPr>
          <a:xfrm>
            <a:off x="422430" y="3645024"/>
            <a:ext cx="8280920" cy="0"/>
          </a:xfrm>
          <a:prstGeom prst="line">
            <a:avLst/>
          </a:prstGeom>
          <a:ln w="63500">
            <a:solidFill>
              <a:srgbClr val="4173C8"/>
            </a:solidFill>
            <a:miter lim="800000"/>
          </a:ln>
          <a:effectLst>
            <a:outerShdw blurRad="50800" dist="38100" dir="5400000" algn="t" rotWithShape="0">
              <a:srgbClr val="3399FF">
                <a:alpha val="40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46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lvl1pPr>
              <a:defRPr/>
            </a:lvl1pPr>
          </a:lstStyle>
          <a:p>
            <a:pPr>
              <a:defRPr/>
            </a:pPr>
            <a:fld id="{C45B4A08-E930-4FE8-98FD-C1D892B3B246}" type="slidenum">
              <a:rPr lang="ja-JP" altLang="en-US"/>
              <a:pPr>
                <a:defRPr/>
              </a:pPr>
              <a:t>‹#›</a:t>
            </a:fld>
            <a:endParaRPr lang="ja-JP" altLang="en-US"/>
          </a:p>
        </p:txBody>
      </p:sp>
    </p:spTree>
    <p:extLst>
      <p:ext uri="{BB962C8B-B14F-4D97-AF65-F5344CB8AC3E}">
        <p14:creationId xmlns:p14="http://schemas.microsoft.com/office/powerpoint/2010/main" val="281421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lvl1pPr>
              <a:defRPr/>
            </a:lvl1pPr>
          </a:lstStyle>
          <a:p>
            <a:pPr>
              <a:defRPr/>
            </a:pPr>
            <a:fld id="{3EA726FB-2209-4176-8A15-65BDF6B59F82}" type="slidenum">
              <a:rPr lang="ja-JP" altLang="en-US"/>
              <a:pPr>
                <a:defRPr/>
              </a:pPr>
              <a:t>‹#›</a:t>
            </a:fld>
            <a:endParaRPr lang="ja-JP" altLang="en-US"/>
          </a:p>
        </p:txBody>
      </p:sp>
    </p:spTree>
    <p:extLst>
      <p:ext uri="{BB962C8B-B14F-4D97-AF65-F5344CB8AC3E}">
        <p14:creationId xmlns:p14="http://schemas.microsoft.com/office/powerpoint/2010/main" val="245752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reeform 7"/>
          <p:cNvSpPr/>
          <p:nvPr userDrawn="1"/>
        </p:nvSpPr>
        <p:spPr>
          <a:xfrm>
            <a:off x="4516438" y="166688"/>
            <a:ext cx="4475162" cy="6538912"/>
          </a:xfrm>
          <a:custGeom>
            <a:avLst/>
            <a:gdLst>
              <a:gd name="connsiteX0" fmla="*/ 4447309 w 4475018"/>
              <a:gd name="connsiteY0" fmla="*/ 0 h 6539345"/>
              <a:gd name="connsiteX1" fmla="*/ 4475018 w 4475018"/>
              <a:gd name="connsiteY1" fmla="*/ 6525490 h 6539345"/>
              <a:gd name="connsiteX2" fmla="*/ 0 w 4475018"/>
              <a:gd name="connsiteY2" fmla="*/ 6539345 h 6539345"/>
              <a:gd name="connsiteX3" fmla="*/ 2784763 w 4475018"/>
              <a:gd name="connsiteY3" fmla="*/ 13854 h 6539345"/>
              <a:gd name="connsiteX4" fmla="*/ 4447309 w 4475018"/>
              <a:gd name="connsiteY4" fmla="*/ 0 h 6539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5018" h="6539345">
                <a:moveTo>
                  <a:pt x="4447309" y="0"/>
                </a:moveTo>
                <a:lnTo>
                  <a:pt x="4475018" y="6525490"/>
                </a:lnTo>
                <a:lnTo>
                  <a:pt x="0" y="6539345"/>
                </a:lnTo>
                <a:lnTo>
                  <a:pt x="2784763" y="13854"/>
                </a:lnTo>
                <a:lnTo>
                  <a:pt x="4447309" y="0"/>
                </a:lnTo>
                <a:close/>
              </a:path>
            </a:pathLst>
          </a:custGeom>
          <a:solidFill>
            <a:srgbClr val="5E61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4" name="Freeform 8"/>
          <p:cNvSpPr/>
          <p:nvPr userDrawn="1"/>
        </p:nvSpPr>
        <p:spPr>
          <a:xfrm>
            <a:off x="187325" y="152400"/>
            <a:ext cx="6899275" cy="6553200"/>
          </a:xfrm>
          <a:custGeom>
            <a:avLst/>
            <a:gdLst>
              <a:gd name="connsiteX0" fmla="*/ 0 w 6899563"/>
              <a:gd name="connsiteY0" fmla="*/ 0 h 6553200"/>
              <a:gd name="connsiteX1" fmla="*/ 6899563 w 6899563"/>
              <a:gd name="connsiteY1" fmla="*/ 13855 h 6553200"/>
              <a:gd name="connsiteX2" fmla="*/ 4073236 w 6899563"/>
              <a:gd name="connsiteY2" fmla="*/ 6553200 h 6553200"/>
              <a:gd name="connsiteX3" fmla="*/ 0 w 6899563"/>
              <a:gd name="connsiteY3" fmla="*/ 6525491 h 6553200"/>
              <a:gd name="connsiteX4" fmla="*/ 0 w 6899563"/>
              <a:gd name="connsiteY4" fmla="*/ 0 h 655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9563" h="6553200">
                <a:moveTo>
                  <a:pt x="0" y="0"/>
                </a:moveTo>
                <a:lnTo>
                  <a:pt x="6899563" y="13855"/>
                </a:lnTo>
                <a:lnTo>
                  <a:pt x="4073236" y="6553200"/>
                </a:lnTo>
                <a:lnTo>
                  <a:pt x="0" y="6525491"/>
                </a:lnTo>
                <a:lnTo>
                  <a:pt x="0" y="0"/>
                </a:lnTo>
                <a:close/>
              </a:path>
            </a:pathLst>
          </a:custGeom>
          <a:solidFill>
            <a:srgbClr val="0035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pic>
        <p:nvPicPr>
          <p:cNvPr id="5" name="Picture 19" descr="DIALogo_website_white.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2450" y="5867400"/>
            <a:ext cx="1504950"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5715000" cy="1143000"/>
          </a:xfrm>
        </p:spPr>
        <p:txBody>
          <a:bodyPr>
            <a:noAutofit/>
          </a:bodyPr>
          <a:lstStyle>
            <a:lvl1pPr algn="l">
              <a:defRPr sz="4000" b="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13132118"/>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Freeform 18"/>
          <p:cNvSpPr/>
          <p:nvPr userDrawn="1"/>
        </p:nvSpPr>
        <p:spPr>
          <a:xfrm flipH="1" flipV="1">
            <a:off x="7696200" y="6165850"/>
            <a:ext cx="1295400" cy="539750"/>
          </a:xfrm>
          <a:custGeom>
            <a:avLst/>
            <a:gdLst>
              <a:gd name="connsiteX0" fmla="*/ 0 w 512619"/>
              <a:gd name="connsiteY0" fmla="*/ 0 h 568037"/>
              <a:gd name="connsiteX1" fmla="*/ 512619 w 512619"/>
              <a:gd name="connsiteY1" fmla="*/ 0 h 568037"/>
              <a:gd name="connsiteX2" fmla="*/ 277091 w 512619"/>
              <a:gd name="connsiteY2" fmla="*/ 554182 h 568037"/>
              <a:gd name="connsiteX3" fmla="*/ 13855 w 512619"/>
              <a:gd name="connsiteY3" fmla="*/ 568037 h 568037"/>
              <a:gd name="connsiteX4" fmla="*/ 0 w 512619"/>
              <a:gd name="connsiteY4" fmla="*/ 0 h 568037"/>
              <a:gd name="connsiteX0" fmla="*/ 0 w 512619"/>
              <a:gd name="connsiteY0" fmla="*/ 0 h 554182"/>
              <a:gd name="connsiteX1" fmla="*/ 512619 w 512619"/>
              <a:gd name="connsiteY1" fmla="*/ 0 h 554182"/>
              <a:gd name="connsiteX2" fmla="*/ 277091 w 512619"/>
              <a:gd name="connsiteY2" fmla="*/ 554182 h 554182"/>
              <a:gd name="connsiteX3" fmla="*/ 13855 w 512619"/>
              <a:gd name="connsiteY3" fmla="*/ 450273 h 554182"/>
              <a:gd name="connsiteX4" fmla="*/ 0 w 512619"/>
              <a:gd name="connsiteY4" fmla="*/ 0 h 554182"/>
              <a:gd name="connsiteX0" fmla="*/ 0 w 512619"/>
              <a:gd name="connsiteY0" fmla="*/ 0 h 554182"/>
              <a:gd name="connsiteX1" fmla="*/ 512619 w 512619"/>
              <a:gd name="connsiteY1" fmla="*/ 0 h 554182"/>
              <a:gd name="connsiteX2" fmla="*/ 277091 w 512619"/>
              <a:gd name="connsiteY2" fmla="*/ 554182 h 554182"/>
              <a:gd name="connsiteX3" fmla="*/ 0 w 512619"/>
              <a:gd name="connsiteY3" fmla="*/ 533400 h 554182"/>
              <a:gd name="connsiteX4" fmla="*/ 0 w 512619"/>
              <a:gd name="connsiteY4" fmla="*/ 0 h 554182"/>
              <a:gd name="connsiteX0" fmla="*/ 0 w 512619"/>
              <a:gd name="connsiteY0" fmla="*/ 0 h 554182"/>
              <a:gd name="connsiteX1" fmla="*/ 512619 w 512619"/>
              <a:gd name="connsiteY1" fmla="*/ 0 h 554182"/>
              <a:gd name="connsiteX2" fmla="*/ 277091 w 512619"/>
              <a:gd name="connsiteY2" fmla="*/ 554182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381000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533400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533400 h 554182"/>
              <a:gd name="connsiteX3" fmla="*/ 0 w 512619"/>
              <a:gd name="connsiteY3" fmla="*/ 554182 h 554182"/>
              <a:gd name="connsiteX4" fmla="*/ 0 w 512619"/>
              <a:gd name="connsiteY4" fmla="*/ 0 h 554182"/>
              <a:gd name="connsiteX0" fmla="*/ 0 w 512619"/>
              <a:gd name="connsiteY0" fmla="*/ 0 h 533400"/>
              <a:gd name="connsiteX1" fmla="*/ 512619 w 512619"/>
              <a:gd name="connsiteY1" fmla="*/ 0 h 533400"/>
              <a:gd name="connsiteX2" fmla="*/ 381000 w 512619"/>
              <a:gd name="connsiteY2" fmla="*/ 533400 h 533400"/>
              <a:gd name="connsiteX3" fmla="*/ 0 w 512619"/>
              <a:gd name="connsiteY3" fmla="*/ 381000 h 533400"/>
              <a:gd name="connsiteX4" fmla="*/ 0 w 512619"/>
              <a:gd name="connsiteY4" fmla="*/ 0 h 533400"/>
              <a:gd name="connsiteX0" fmla="*/ 0 w 512619"/>
              <a:gd name="connsiteY0" fmla="*/ 0 h 533400"/>
              <a:gd name="connsiteX1" fmla="*/ 512619 w 512619"/>
              <a:gd name="connsiteY1" fmla="*/ 0 h 533400"/>
              <a:gd name="connsiteX2" fmla="*/ 381000 w 512619"/>
              <a:gd name="connsiteY2" fmla="*/ 533400 h 533400"/>
              <a:gd name="connsiteX3" fmla="*/ 0 w 512619"/>
              <a:gd name="connsiteY3" fmla="*/ 533400 h 533400"/>
              <a:gd name="connsiteX4" fmla="*/ 0 w 512619"/>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719015 w 1328615"/>
              <a:gd name="connsiteY0" fmla="*/ 0 h 533400"/>
              <a:gd name="connsiteX1" fmla="*/ 1328615 w 1328615"/>
              <a:gd name="connsiteY1" fmla="*/ 0 h 533400"/>
              <a:gd name="connsiteX2" fmla="*/ 1100015 w 1328615"/>
              <a:gd name="connsiteY2" fmla="*/ 533400 h 533400"/>
              <a:gd name="connsiteX3" fmla="*/ 0 w 1328615"/>
              <a:gd name="connsiteY3" fmla="*/ 527373 h 533400"/>
              <a:gd name="connsiteX4" fmla="*/ 719015 w 1328615"/>
              <a:gd name="connsiteY4" fmla="*/ 0 h 533400"/>
              <a:gd name="connsiteX0" fmla="*/ 0 w 1328615"/>
              <a:gd name="connsiteY0" fmla="*/ 0 h 533400"/>
              <a:gd name="connsiteX1" fmla="*/ 1328615 w 1328615"/>
              <a:gd name="connsiteY1" fmla="*/ 0 h 533400"/>
              <a:gd name="connsiteX2" fmla="*/ 1100015 w 1328615"/>
              <a:gd name="connsiteY2" fmla="*/ 533400 h 533400"/>
              <a:gd name="connsiteX3" fmla="*/ 0 w 1328615"/>
              <a:gd name="connsiteY3" fmla="*/ 527373 h 533400"/>
              <a:gd name="connsiteX4" fmla="*/ 0 w 1328615"/>
              <a:gd name="connsiteY4" fmla="*/ 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615" h="533400">
                <a:moveTo>
                  <a:pt x="0" y="0"/>
                </a:moveTo>
                <a:lnTo>
                  <a:pt x="1328615" y="0"/>
                </a:lnTo>
                <a:lnTo>
                  <a:pt x="1100015" y="533400"/>
                </a:lnTo>
                <a:lnTo>
                  <a:pt x="0" y="527373"/>
                </a:lnTo>
                <a:lnTo>
                  <a:pt x="0" y="0"/>
                </a:lnTo>
                <a:close/>
              </a:path>
            </a:pathLst>
          </a:custGeom>
          <a:solidFill>
            <a:srgbClr val="0035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Freeform 9"/>
          <p:cNvSpPr/>
          <p:nvPr userDrawn="1"/>
        </p:nvSpPr>
        <p:spPr>
          <a:xfrm>
            <a:off x="685800" y="6165850"/>
            <a:ext cx="7065963" cy="539750"/>
          </a:xfrm>
          <a:custGeom>
            <a:avLst/>
            <a:gdLst>
              <a:gd name="connsiteX0" fmla="*/ 7065818 w 7065818"/>
              <a:gd name="connsiteY0" fmla="*/ 0 h 540327"/>
              <a:gd name="connsiteX1" fmla="*/ 6844145 w 7065818"/>
              <a:gd name="connsiteY1" fmla="*/ 540327 h 540327"/>
              <a:gd name="connsiteX2" fmla="*/ 0 w 7065818"/>
              <a:gd name="connsiteY2" fmla="*/ 526472 h 540327"/>
              <a:gd name="connsiteX3" fmla="*/ 221672 w 7065818"/>
              <a:gd name="connsiteY3" fmla="*/ 27709 h 540327"/>
              <a:gd name="connsiteX4" fmla="*/ 7065818 w 7065818"/>
              <a:gd name="connsiteY4" fmla="*/ 0 h 540327"/>
              <a:gd name="connsiteX0" fmla="*/ 7065818 w 7065818"/>
              <a:gd name="connsiteY0" fmla="*/ 0 h 540327"/>
              <a:gd name="connsiteX1" fmla="*/ 6844145 w 7065818"/>
              <a:gd name="connsiteY1" fmla="*/ 540327 h 540327"/>
              <a:gd name="connsiteX2" fmla="*/ 0 w 7065818"/>
              <a:gd name="connsiteY2" fmla="*/ 526472 h 540327"/>
              <a:gd name="connsiteX3" fmla="*/ 228600 w 7065818"/>
              <a:gd name="connsiteY3" fmla="*/ 6927 h 540327"/>
              <a:gd name="connsiteX4" fmla="*/ 7065818 w 7065818"/>
              <a:gd name="connsiteY4" fmla="*/ 0 h 540327"/>
              <a:gd name="connsiteX0" fmla="*/ 7065818 w 7065818"/>
              <a:gd name="connsiteY0" fmla="*/ 0 h 540327"/>
              <a:gd name="connsiteX1" fmla="*/ 6844145 w 7065818"/>
              <a:gd name="connsiteY1" fmla="*/ 540327 h 540327"/>
              <a:gd name="connsiteX2" fmla="*/ 0 w 7065818"/>
              <a:gd name="connsiteY2" fmla="*/ 540327 h 540327"/>
              <a:gd name="connsiteX3" fmla="*/ 228600 w 7065818"/>
              <a:gd name="connsiteY3" fmla="*/ 6927 h 540327"/>
              <a:gd name="connsiteX4" fmla="*/ 7065818 w 7065818"/>
              <a:gd name="connsiteY4" fmla="*/ 0 h 540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65818" h="540327">
                <a:moveTo>
                  <a:pt x="7065818" y="0"/>
                </a:moveTo>
                <a:lnTo>
                  <a:pt x="6844145" y="540327"/>
                </a:lnTo>
                <a:lnTo>
                  <a:pt x="0" y="540327"/>
                </a:lnTo>
                <a:lnTo>
                  <a:pt x="228600" y="6927"/>
                </a:lnTo>
                <a:lnTo>
                  <a:pt x="7065818" y="0"/>
                </a:lnTo>
                <a:close/>
              </a:path>
            </a:pathLst>
          </a:custGeom>
          <a:solidFill>
            <a:srgbClr val="0035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Freeform 16"/>
          <p:cNvSpPr/>
          <p:nvPr userDrawn="1"/>
        </p:nvSpPr>
        <p:spPr>
          <a:xfrm>
            <a:off x="152400" y="6172200"/>
            <a:ext cx="609600" cy="533400"/>
          </a:xfrm>
          <a:custGeom>
            <a:avLst/>
            <a:gdLst>
              <a:gd name="connsiteX0" fmla="*/ 0 w 512619"/>
              <a:gd name="connsiteY0" fmla="*/ 0 h 568037"/>
              <a:gd name="connsiteX1" fmla="*/ 512619 w 512619"/>
              <a:gd name="connsiteY1" fmla="*/ 0 h 568037"/>
              <a:gd name="connsiteX2" fmla="*/ 277091 w 512619"/>
              <a:gd name="connsiteY2" fmla="*/ 554182 h 568037"/>
              <a:gd name="connsiteX3" fmla="*/ 13855 w 512619"/>
              <a:gd name="connsiteY3" fmla="*/ 568037 h 568037"/>
              <a:gd name="connsiteX4" fmla="*/ 0 w 512619"/>
              <a:gd name="connsiteY4" fmla="*/ 0 h 568037"/>
              <a:gd name="connsiteX0" fmla="*/ 0 w 512619"/>
              <a:gd name="connsiteY0" fmla="*/ 0 h 554182"/>
              <a:gd name="connsiteX1" fmla="*/ 512619 w 512619"/>
              <a:gd name="connsiteY1" fmla="*/ 0 h 554182"/>
              <a:gd name="connsiteX2" fmla="*/ 277091 w 512619"/>
              <a:gd name="connsiteY2" fmla="*/ 554182 h 554182"/>
              <a:gd name="connsiteX3" fmla="*/ 13855 w 512619"/>
              <a:gd name="connsiteY3" fmla="*/ 450273 h 554182"/>
              <a:gd name="connsiteX4" fmla="*/ 0 w 512619"/>
              <a:gd name="connsiteY4" fmla="*/ 0 h 554182"/>
              <a:gd name="connsiteX0" fmla="*/ 0 w 512619"/>
              <a:gd name="connsiteY0" fmla="*/ 0 h 554182"/>
              <a:gd name="connsiteX1" fmla="*/ 512619 w 512619"/>
              <a:gd name="connsiteY1" fmla="*/ 0 h 554182"/>
              <a:gd name="connsiteX2" fmla="*/ 277091 w 512619"/>
              <a:gd name="connsiteY2" fmla="*/ 554182 h 554182"/>
              <a:gd name="connsiteX3" fmla="*/ 0 w 512619"/>
              <a:gd name="connsiteY3" fmla="*/ 533400 h 554182"/>
              <a:gd name="connsiteX4" fmla="*/ 0 w 512619"/>
              <a:gd name="connsiteY4" fmla="*/ 0 h 554182"/>
              <a:gd name="connsiteX0" fmla="*/ 0 w 512619"/>
              <a:gd name="connsiteY0" fmla="*/ 0 h 554182"/>
              <a:gd name="connsiteX1" fmla="*/ 512619 w 512619"/>
              <a:gd name="connsiteY1" fmla="*/ 0 h 554182"/>
              <a:gd name="connsiteX2" fmla="*/ 277091 w 512619"/>
              <a:gd name="connsiteY2" fmla="*/ 554182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381000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533400 h 554182"/>
              <a:gd name="connsiteX3" fmla="*/ 0 w 512619"/>
              <a:gd name="connsiteY3" fmla="*/ 554182 h 554182"/>
              <a:gd name="connsiteX4" fmla="*/ 0 w 512619"/>
              <a:gd name="connsiteY4" fmla="*/ 0 h 554182"/>
              <a:gd name="connsiteX0" fmla="*/ 0 w 512619"/>
              <a:gd name="connsiteY0" fmla="*/ 0 h 554182"/>
              <a:gd name="connsiteX1" fmla="*/ 512619 w 512619"/>
              <a:gd name="connsiteY1" fmla="*/ 0 h 554182"/>
              <a:gd name="connsiteX2" fmla="*/ 381000 w 512619"/>
              <a:gd name="connsiteY2" fmla="*/ 533400 h 554182"/>
              <a:gd name="connsiteX3" fmla="*/ 0 w 512619"/>
              <a:gd name="connsiteY3" fmla="*/ 554182 h 554182"/>
              <a:gd name="connsiteX4" fmla="*/ 0 w 512619"/>
              <a:gd name="connsiteY4" fmla="*/ 0 h 554182"/>
              <a:gd name="connsiteX0" fmla="*/ 0 w 512619"/>
              <a:gd name="connsiteY0" fmla="*/ 0 h 533400"/>
              <a:gd name="connsiteX1" fmla="*/ 512619 w 512619"/>
              <a:gd name="connsiteY1" fmla="*/ 0 h 533400"/>
              <a:gd name="connsiteX2" fmla="*/ 381000 w 512619"/>
              <a:gd name="connsiteY2" fmla="*/ 533400 h 533400"/>
              <a:gd name="connsiteX3" fmla="*/ 0 w 512619"/>
              <a:gd name="connsiteY3" fmla="*/ 381000 h 533400"/>
              <a:gd name="connsiteX4" fmla="*/ 0 w 512619"/>
              <a:gd name="connsiteY4" fmla="*/ 0 h 533400"/>
              <a:gd name="connsiteX0" fmla="*/ 0 w 512619"/>
              <a:gd name="connsiteY0" fmla="*/ 0 h 533400"/>
              <a:gd name="connsiteX1" fmla="*/ 512619 w 512619"/>
              <a:gd name="connsiteY1" fmla="*/ 0 h 533400"/>
              <a:gd name="connsiteX2" fmla="*/ 381000 w 512619"/>
              <a:gd name="connsiteY2" fmla="*/ 533400 h 533400"/>
              <a:gd name="connsiteX3" fmla="*/ 0 w 512619"/>
              <a:gd name="connsiteY3" fmla="*/ 533400 h 533400"/>
              <a:gd name="connsiteX4" fmla="*/ 0 w 512619"/>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 name="connsiteX0" fmla="*/ 0 w 609600"/>
              <a:gd name="connsiteY0" fmla="*/ 0 h 533400"/>
              <a:gd name="connsiteX1" fmla="*/ 609600 w 609600"/>
              <a:gd name="connsiteY1" fmla="*/ 0 h 533400"/>
              <a:gd name="connsiteX2" fmla="*/ 381000 w 609600"/>
              <a:gd name="connsiteY2" fmla="*/ 533400 h 533400"/>
              <a:gd name="connsiteX3" fmla="*/ 0 w 609600"/>
              <a:gd name="connsiteY3" fmla="*/ 533400 h 533400"/>
              <a:gd name="connsiteX4" fmla="*/ 0 w 609600"/>
              <a:gd name="connsiteY4" fmla="*/ 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533400">
                <a:moveTo>
                  <a:pt x="0" y="0"/>
                </a:moveTo>
                <a:lnTo>
                  <a:pt x="609600" y="0"/>
                </a:lnTo>
                <a:lnTo>
                  <a:pt x="381000" y="533400"/>
                </a:lnTo>
                <a:lnTo>
                  <a:pt x="0" y="533400"/>
                </a:lnTo>
                <a:lnTo>
                  <a:pt x="0" y="0"/>
                </a:lnTo>
                <a:close/>
              </a:path>
            </a:pathLst>
          </a:cu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pic>
        <p:nvPicPr>
          <p:cNvPr id="7" name="Picture 19" descr="DIALogo_website_white.gi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01000" y="6324600"/>
            <a:ext cx="8778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0"/>
          <p:cNvSpPr txBox="1">
            <a:spLocks noChangeArrowheads="1"/>
          </p:cNvSpPr>
          <p:nvPr userDrawn="1"/>
        </p:nvSpPr>
        <p:spPr bwMode="auto">
          <a:xfrm>
            <a:off x="990600" y="6172200"/>
            <a:ext cx="66294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kumimoji="0" lang="en-US" altLang="ja-JP" sz="1400" smtClean="0">
                <a:solidFill>
                  <a:prstClr val="white"/>
                </a:solidFill>
              </a:rPr>
              <a:t>10</a:t>
            </a:r>
            <a:r>
              <a:rPr kumimoji="0" lang="en-US" altLang="ja-JP" sz="1400" baseline="30000" smtClean="0">
                <a:solidFill>
                  <a:prstClr val="white"/>
                </a:solidFill>
              </a:rPr>
              <a:t>th</a:t>
            </a:r>
            <a:r>
              <a:rPr kumimoji="0" lang="en-US" altLang="ja-JP" sz="1400" smtClean="0">
                <a:solidFill>
                  <a:prstClr val="white"/>
                </a:solidFill>
              </a:rPr>
              <a:t> Annual Meeting DIA Japan 2013</a:t>
            </a:r>
          </a:p>
          <a:p>
            <a:pPr eaLnBrk="1" hangingPunct="1">
              <a:defRPr/>
            </a:pPr>
            <a:r>
              <a:rPr kumimoji="0" lang="en-US" altLang="ja-JP" sz="1100" smtClean="0">
                <a:solidFill>
                  <a:prstClr val="white"/>
                </a:solidFill>
              </a:rPr>
              <a:t>November 6-8 | Tokyo</a:t>
            </a:r>
          </a:p>
        </p:txBody>
      </p:sp>
      <p:sp>
        <p:nvSpPr>
          <p:cNvPr id="3" name="Content Placeholder 2"/>
          <p:cNvSpPr>
            <a:spLocks noGrp="1"/>
          </p:cNvSpPr>
          <p:nvPr>
            <p:ph idx="1"/>
          </p:nvPr>
        </p:nvSpPr>
        <p:spPr>
          <a:xfrm>
            <a:off x="457200" y="1600201"/>
            <a:ext cx="8229600" cy="44196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itle 22"/>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0"/>
          </p:nvPr>
        </p:nvSpPr>
        <p:spPr/>
        <p:txBody>
          <a:bodyPr/>
          <a:lstStyle>
            <a:lvl1pPr algn="l">
              <a:defRPr sz="1000">
                <a:solidFill>
                  <a:schemeClr val="tx1"/>
                </a:solidFill>
              </a:defRPr>
            </a:lvl1pPr>
          </a:lstStyle>
          <a:p>
            <a:pPr>
              <a:defRPr/>
            </a:pPr>
            <a:endParaRPr lang="en-US">
              <a:solidFill>
                <a:prstClr val="black"/>
              </a:solidFill>
            </a:endParaRPr>
          </a:p>
        </p:txBody>
      </p:sp>
      <p:sp>
        <p:nvSpPr>
          <p:cNvPr id="10" name="Footer Placeholder 4"/>
          <p:cNvSpPr>
            <a:spLocks noGrp="1"/>
          </p:cNvSpPr>
          <p:nvPr>
            <p:ph type="ftr" sz="quarter" idx="11"/>
          </p:nvPr>
        </p:nvSpPr>
        <p:spPr/>
        <p:txBody>
          <a:bodyPr/>
          <a:lstStyle>
            <a:lvl1pPr algn="ctr">
              <a:defRPr sz="1000">
                <a:solidFill>
                  <a:schemeClr val="tx1"/>
                </a:solidFill>
              </a:defRPr>
            </a:lvl1pPr>
          </a:lstStyle>
          <a:p>
            <a:pPr>
              <a:defRPr/>
            </a:pPr>
            <a:endParaRPr lang="en-US">
              <a:solidFill>
                <a:prstClr val="black"/>
              </a:solidFill>
            </a:endParaRPr>
          </a:p>
        </p:txBody>
      </p:sp>
      <p:sp>
        <p:nvSpPr>
          <p:cNvPr id="11" name="Slide Number Placeholder 5"/>
          <p:cNvSpPr>
            <a:spLocks noGrp="1"/>
          </p:cNvSpPr>
          <p:nvPr>
            <p:ph type="sldNum" sz="quarter" idx="12"/>
          </p:nvPr>
        </p:nvSpPr>
        <p:spPr/>
        <p:txBody>
          <a:bodyPr/>
          <a:lstStyle>
            <a:lvl1pPr algn="ctr">
              <a:defRPr sz="1000">
                <a:solidFill>
                  <a:schemeClr val="tx1"/>
                </a:solidFill>
              </a:defRPr>
            </a:lvl1pPr>
          </a:lstStyle>
          <a:p>
            <a:pPr>
              <a:defRPr/>
            </a:pPr>
            <a:fld id="{C8A54B29-13F6-44F6-9A36-0020BA7E3F68}"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49507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sz="1400"/>
            </a:lvl1pPr>
          </a:lstStyle>
          <a:p>
            <a:pPr>
              <a:defRPr/>
            </a:pPr>
            <a:r>
              <a:rPr lang="en-US" altLang="ja-JP"/>
              <a:t>2014/2/14</a:t>
            </a:r>
            <a:endParaRPr lang="ja-JP" altLang="en-US" dirty="0"/>
          </a:p>
        </p:txBody>
      </p:sp>
      <p:sp>
        <p:nvSpPr>
          <p:cNvPr id="5" name="フッター プレースホルダー 4"/>
          <p:cNvSpPr>
            <a:spLocks noGrp="1"/>
          </p:cNvSpPr>
          <p:nvPr>
            <p:ph type="ftr" sz="quarter" idx="11"/>
          </p:nvPr>
        </p:nvSpPr>
        <p:spPr>
          <a:xfrm>
            <a:off x="2916238" y="6448251"/>
            <a:ext cx="3311525" cy="365125"/>
          </a:xfrm>
        </p:spPr>
        <p:txBody>
          <a:bodyPr/>
          <a:lstStyle>
            <a:lvl1pPr>
              <a:defRPr sz="1400"/>
            </a:lvl1pPr>
          </a:lstStyle>
          <a:p>
            <a:pPr>
              <a:defRPr/>
            </a:pPr>
            <a:r>
              <a:rPr lang="ja-JP" altLang="en-US"/>
              <a:t>データサイエンスラウンドテーブル会議</a:t>
            </a:r>
            <a:endParaRPr lang="ja-JP" altLang="en-US" dirty="0"/>
          </a:p>
        </p:txBody>
      </p:sp>
      <p:sp>
        <p:nvSpPr>
          <p:cNvPr id="6" name="スライド番号プレースホルダー 5"/>
          <p:cNvSpPr>
            <a:spLocks noGrp="1"/>
          </p:cNvSpPr>
          <p:nvPr>
            <p:ph type="sldNum" sz="quarter" idx="12"/>
          </p:nvPr>
        </p:nvSpPr>
        <p:spPr/>
        <p:txBody>
          <a:bodyPr/>
          <a:lstStyle>
            <a:lvl1pPr>
              <a:defRPr sz="1800">
                <a:latin typeface="+mn-lt"/>
              </a:defRPr>
            </a:lvl1pPr>
          </a:lstStyle>
          <a:p>
            <a:pPr>
              <a:defRPr/>
            </a:pPr>
            <a:fld id="{840FE73C-CB4B-4B9B-8CA6-012209088E23}" type="slidenum">
              <a:rPr lang="ja-JP" altLang="en-US" smtClean="0"/>
              <a:pPr>
                <a:defRPr/>
              </a:pPr>
              <a:t>‹#›</a:t>
            </a:fld>
            <a:endParaRPr lang="ja-JP" altLang="en-US"/>
          </a:p>
        </p:txBody>
      </p:sp>
    </p:spTree>
    <p:extLst>
      <p:ext uri="{BB962C8B-B14F-4D97-AF65-F5344CB8AC3E}">
        <p14:creationId xmlns:p14="http://schemas.microsoft.com/office/powerpoint/2010/main" val="343513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lvl1pPr>
              <a:defRPr/>
            </a:lvl1pPr>
          </a:lstStyle>
          <a:p>
            <a:pPr>
              <a:defRPr/>
            </a:pPr>
            <a:fld id="{C5F93448-5762-4391-B874-DB03BD45E150}" type="slidenum">
              <a:rPr lang="ja-JP" altLang="en-US"/>
              <a:pPr>
                <a:defRPr/>
              </a:pPr>
              <a:t>‹#›</a:t>
            </a:fld>
            <a:endParaRPr lang="ja-JP" altLang="en-US"/>
          </a:p>
        </p:txBody>
      </p:sp>
    </p:spTree>
    <p:extLst>
      <p:ext uri="{BB962C8B-B14F-4D97-AF65-F5344CB8AC3E}">
        <p14:creationId xmlns:p14="http://schemas.microsoft.com/office/powerpoint/2010/main" val="402716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7" name="スライド番号プレースホルダー 5"/>
          <p:cNvSpPr>
            <a:spLocks noGrp="1"/>
          </p:cNvSpPr>
          <p:nvPr>
            <p:ph type="sldNum" sz="quarter" idx="12"/>
          </p:nvPr>
        </p:nvSpPr>
        <p:spPr/>
        <p:txBody>
          <a:bodyPr/>
          <a:lstStyle>
            <a:lvl1pPr>
              <a:defRPr/>
            </a:lvl1pPr>
          </a:lstStyle>
          <a:p>
            <a:pPr>
              <a:defRPr/>
            </a:pPr>
            <a:fld id="{1EB6EDC9-CA2F-4631-A0CC-B79DCE7C272F}" type="slidenum">
              <a:rPr lang="ja-JP" altLang="en-US"/>
              <a:pPr>
                <a:defRPr/>
              </a:pPr>
              <a:t>‹#›</a:t>
            </a:fld>
            <a:endParaRPr lang="ja-JP" altLang="en-US"/>
          </a:p>
        </p:txBody>
      </p:sp>
    </p:spTree>
    <p:extLst>
      <p:ext uri="{BB962C8B-B14F-4D97-AF65-F5344CB8AC3E}">
        <p14:creationId xmlns:p14="http://schemas.microsoft.com/office/powerpoint/2010/main" val="3073903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9" name="スライド番号プレースホルダー 5"/>
          <p:cNvSpPr>
            <a:spLocks noGrp="1"/>
          </p:cNvSpPr>
          <p:nvPr>
            <p:ph type="sldNum" sz="quarter" idx="12"/>
          </p:nvPr>
        </p:nvSpPr>
        <p:spPr/>
        <p:txBody>
          <a:bodyPr/>
          <a:lstStyle>
            <a:lvl1pPr>
              <a:defRPr/>
            </a:lvl1pPr>
          </a:lstStyle>
          <a:p>
            <a:pPr>
              <a:defRPr/>
            </a:pPr>
            <a:fld id="{A59ED6FB-7F02-4704-8CC1-D3AC4CAD8C90}" type="slidenum">
              <a:rPr lang="ja-JP" altLang="en-US"/>
              <a:pPr>
                <a:defRPr/>
              </a:pPr>
              <a:t>‹#›</a:t>
            </a:fld>
            <a:endParaRPr lang="ja-JP" altLang="en-US"/>
          </a:p>
        </p:txBody>
      </p:sp>
    </p:spTree>
    <p:extLst>
      <p:ext uri="{BB962C8B-B14F-4D97-AF65-F5344CB8AC3E}">
        <p14:creationId xmlns:p14="http://schemas.microsoft.com/office/powerpoint/2010/main" val="383402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5" name="スライド番号プレースホルダー 5"/>
          <p:cNvSpPr>
            <a:spLocks noGrp="1"/>
          </p:cNvSpPr>
          <p:nvPr>
            <p:ph type="sldNum" sz="quarter" idx="12"/>
          </p:nvPr>
        </p:nvSpPr>
        <p:spPr/>
        <p:txBody>
          <a:bodyPr/>
          <a:lstStyle>
            <a:lvl1pPr>
              <a:defRPr/>
            </a:lvl1pPr>
          </a:lstStyle>
          <a:p>
            <a:pPr>
              <a:defRPr/>
            </a:pPr>
            <a:fld id="{F66ABAC6-21DD-4CE1-B67E-5435A2AC2764}" type="slidenum">
              <a:rPr lang="ja-JP" altLang="en-US"/>
              <a:pPr>
                <a:defRPr/>
              </a:pPr>
              <a:t>‹#›</a:t>
            </a:fld>
            <a:endParaRPr lang="ja-JP" altLang="en-US"/>
          </a:p>
        </p:txBody>
      </p:sp>
    </p:spTree>
    <p:extLst>
      <p:ext uri="{BB962C8B-B14F-4D97-AF65-F5344CB8AC3E}">
        <p14:creationId xmlns:p14="http://schemas.microsoft.com/office/powerpoint/2010/main" val="1218577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4" name="スライド番号プレースホルダー 5"/>
          <p:cNvSpPr>
            <a:spLocks noGrp="1"/>
          </p:cNvSpPr>
          <p:nvPr>
            <p:ph type="sldNum" sz="quarter" idx="12"/>
          </p:nvPr>
        </p:nvSpPr>
        <p:spPr/>
        <p:txBody>
          <a:bodyPr/>
          <a:lstStyle>
            <a:lvl1pPr>
              <a:defRPr/>
            </a:lvl1pPr>
          </a:lstStyle>
          <a:p>
            <a:pPr>
              <a:defRPr/>
            </a:pPr>
            <a:fld id="{A0759B11-E8DA-4D51-BC6D-EE40AE7F92F4}" type="slidenum">
              <a:rPr lang="ja-JP" altLang="en-US"/>
              <a:pPr>
                <a:defRPr/>
              </a:pPr>
              <a:t>‹#›</a:t>
            </a:fld>
            <a:endParaRPr lang="ja-JP" altLang="en-US"/>
          </a:p>
        </p:txBody>
      </p:sp>
    </p:spTree>
    <p:extLst>
      <p:ext uri="{BB962C8B-B14F-4D97-AF65-F5344CB8AC3E}">
        <p14:creationId xmlns:p14="http://schemas.microsoft.com/office/powerpoint/2010/main" val="179713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7" name="スライド番号プレースホルダー 5"/>
          <p:cNvSpPr>
            <a:spLocks noGrp="1"/>
          </p:cNvSpPr>
          <p:nvPr>
            <p:ph type="sldNum" sz="quarter" idx="12"/>
          </p:nvPr>
        </p:nvSpPr>
        <p:spPr/>
        <p:txBody>
          <a:bodyPr/>
          <a:lstStyle>
            <a:lvl1pPr>
              <a:defRPr/>
            </a:lvl1pPr>
          </a:lstStyle>
          <a:p>
            <a:pPr>
              <a:defRPr/>
            </a:pPr>
            <a:fld id="{07558540-CBD2-46A7-8400-2856EAC0E1BC}" type="slidenum">
              <a:rPr lang="ja-JP" altLang="en-US"/>
              <a:pPr>
                <a:defRPr/>
              </a:pPr>
              <a:t>‹#›</a:t>
            </a:fld>
            <a:endParaRPr lang="ja-JP" altLang="en-US"/>
          </a:p>
        </p:txBody>
      </p:sp>
    </p:spTree>
    <p:extLst>
      <p:ext uri="{BB962C8B-B14F-4D97-AF65-F5344CB8AC3E}">
        <p14:creationId xmlns:p14="http://schemas.microsoft.com/office/powerpoint/2010/main" val="876464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r>
              <a:rPr lang="en-US" altLang="ja-JP"/>
              <a:t>2014/2/14</a:t>
            </a: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データサイエンスラウンドテーブル会議</a:t>
            </a:r>
          </a:p>
        </p:txBody>
      </p:sp>
      <p:sp>
        <p:nvSpPr>
          <p:cNvPr id="7" name="スライド番号プレースホルダー 5"/>
          <p:cNvSpPr>
            <a:spLocks noGrp="1"/>
          </p:cNvSpPr>
          <p:nvPr>
            <p:ph type="sldNum" sz="quarter" idx="12"/>
          </p:nvPr>
        </p:nvSpPr>
        <p:spPr/>
        <p:txBody>
          <a:bodyPr/>
          <a:lstStyle>
            <a:lvl1pPr>
              <a:defRPr/>
            </a:lvl1pPr>
          </a:lstStyle>
          <a:p>
            <a:pPr>
              <a:defRPr/>
            </a:pPr>
            <a:fld id="{9FADC843-99E1-4AB6-9FA9-C2C938586FC1}" type="slidenum">
              <a:rPr lang="ja-JP" altLang="en-US"/>
              <a:pPr>
                <a:defRPr/>
              </a:pPr>
              <a:t>‹#›</a:t>
            </a:fld>
            <a:endParaRPr lang="ja-JP" altLang="en-US"/>
          </a:p>
        </p:txBody>
      </p:sp>
    </p:spTree>
    <p:extLst>
      <p:ext uri="{BB962C8B-B14F-4D97-AF65-F5344CB8AC3E}">
        <p14:creationId xmlns:p14="http://schemas.microsoft.com/office/powerpoint/2010/main" val="292871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78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448251"/>
            <a:ext cx="2133600" cy="365125"/>
          </a:xfrm>
          <a:prstGeom prst="rect">
            <a:avLst/>
          </a:prstGeom>
        </p:spPr>
        <p:txBody>
          <a:bodyPr vert="horz" lIns="91440" tIns="45720" rIns="91440" bIns="45720" rtlCol="0" anchor="ctr"/>
          <a:lstStyle>
            <a:lvl1pPr algn="l" fontAlgn="auto">
              <a:spcBef>
                <a:spcPts val="0"/>
              </a:spcBef>
              <a:spcAft>
                <a:spcPts val="0"/>
              </a:spcAft>
              <a:defRPr sz="1400">
                <a:solidFill>
                  <a:schemeClr val="tx1">
                    <a:tint val="75000"/>
                  </a:schemeClr>
                </a:solidFill>
                <a:latin typeface="+mn-lt"/>
                <a:ea typeface="+mn-ea"/>
              </a:defRPr>
            </a:lvl1pPr>
          </a:lstStyle>
          <a:p>
            <a:pPr>
              <a:defRPr/>
            </a:pPr>
            <a:r>
              <a:rPr lang="en-US" altLang="ja-JP"/>
              <a:t>2014/2/14</a:t>
            </a:r>
            <a:endParaRPr lang="ja-JP" altLang="en-US"/>
          </a:p>
        </p:txBody>
      </p:sp>
      <p:sp>
        <p:nvSpPr>
          <p:cNvPr id="5" name="フッター プレースホルダー 4"/>
          <p:cNvSpPr>
            <a:spLocks noGrp="1"/>
          </p:cNvSpPr>
          <p:nvPr>
            <p:ph type="ftr" sz="quarter" idx="3"/>
          </p:nvPr>
        </p:nvSpPr>
        <p:spPr>
          <a:xfrm>
            <a:off x="2987675" y="6448251"/>
            <a:ext cx="3168650" cy="365125"/>
          </a:xfrm>
          <a:prstGeom prst="rect">
            <a:avLst/>
          </a:prstGeom>
        </p:spPr>
        <p:txBody>
          <a:bodyPr vert="horz" lIns="91440" tIns="45720" rIns="91440" bIns="45720" rtlCol="0" anchor="ctr"/>
          <a:lstStyle>
            <a:lvl1pPr algn="ctr" fontAlgn="auto">
              <a:spcBef>
                <a:spcPts val="0"/>
              </a:spcBef>
              <a:spcAft>
                <a:spcPts val="0"/>
              </a:spcAft>
              <a:defRPr sz="1400">
                <a:solidFill>
                  <a:schemeClr val="tx1">
                    <a:tint val="75000"/>
                  </a:schemeClr>
                </a:solidFill>
                <a:latin typeface="+mn-lt"/>
                <a:ea typeface="+mn-ea"/>
              </a:defRPr>
            </a:lvl1p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4"/>
          </p:nvPr>
        </p:nvSpPr>
        <p:spPr>
          <a:xfrm>
            <a:off x="6553200" y="6448251"/>
            <a:ext cx="2133600" cy="365125"/>
          </a:xfrm>
          <a:prstGeom prst="rect">
            <a:avLst/>
          </a:prstGeom>
        </p:spPr>
        <p:txBody>
          <a:bodyPr vert="horz" lIns="91440" tIns="45720" rIns="91440" bIns="45720" rtlCol="0" anchor="ctr"/>
          <a:lstStyle>
            <a:lvl1pPr algn="r" fontAlgn="auto">
              <a:spcBef>
                <a:spcPts val="0"/>
              </a:spcBef>
              <a:spcAft>
                <a:spcPts val="0"/>
              </a:spcAft>
              <a:defRPr sz="1800">
                <a:solidFill>
                  <a:schemeClr val="tx1">
                    <a:tint val="75000"/>
                  </a:schemeClr>
                </a:solidFill>
                <a:latin typeface="+mn-lt"/>
                <a:ea typeface="+mn-ea"/>
              </a:defRPr>
            </a:lvl1pPr>
          </a:lstStyle>
          <a:p>
            <a:pPr>
              <a:defRPr/>
            </a:pPr>
            <a:fld id="{7E71D584-71D2-4DE1-B074-CA30092239DF}" type="slidenum">
              <a:rPr lang="ja-JP" altLang="en-US" smtClean="0"/>
              <a:pPr>
                <a:defRPr/>
              </a:pPr>
              <a:t>‹#›</a:t>
            </a:fld>
            <a:endParaRPr lang="ja-JP" altLang="en-US"/>
          </a:p>
        </p:txBody>
      </p:sp>
      <p:cxnSp>
        <p:nvCxnSpPr>
          <p:cNvPr id="3" name="直線コネクタ 2"/>
          <p:cNvCxnSpPr/>
          <p:nvPr userDrawn="1"/>
        </p:nvCxnSpPr>
        <p:spPr>
          <a:xfrm>
            <a:off x="431308" y="1412776"/>
            <a:ext cx="8280920" cy="0"/>
          </a:xfrm>
          <a:prstGeom prst="line">
            <a:avLst/>
          </a:prstGeom>
          <a:ln w="63500">
            <a:solidFill>
              <a:srgbClr val="4173C8"/>
            </a:solidFill>
            <a:miter lim="800000"/>
          </a:ln>
          <a:effectLst>
            <a:outerShdw blurRad="50800" dist="38100" dir="5400000" algn="t" rotWithShape="0">
              <a:srgbClr val="3399FF">
                <a:alpha val="40000"/>
              </a:srgbClr>
            </a:outerShdw>
          </a:effectLst>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458666" y="359290"/>
            <a:ext cx="0" cy="864096"/>
          </a:xfrm>
          <a:prstGeom prst="line">
            <a:avLst/>
          </a:prstGeom>
          <a:ln w="101600" cap="sq">
            <a:solidFill>
              <a:srgbClr val="4173C8"/>
            </a:solidFill>
            <a:miter lim="800000"/>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3" r:id="rId1"/>
    <p:sldLayoutId id="214748369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5" name="Date Placeholder 3"/>
          <p:cNvSpPr>
            <a:spLocks noGrp="1"/>
          </p:cNvSpPr>
          <p:nvPr>
            <p:ph type="dt" sz="half" idx="2"/>
          </p:nvPr>
        </p:nvSpPr>
        <p:spPr>
          <a:xfrm>
            <a:off x="457200" y="7010400"/>
            <a:ext cx="2133600" cy="365125"/>
          </a:xfrm>
          <a:prstGeom prst="rect">
            <a:avLst/>
          </a:prstGeom>
        </p:spPr>
        <p:txBody>
          <a:bodyPr vert="horz" lIns="91440" tIns="45720" rIns="91440" bIns="45720" rtlCol="0" anchor="ctr"/>
          <a:lstStyle>
            <a:lvl1pPr algn="l" fontAlgn="auto">
              <a:spcBef>
                <a:spcPts val="0"/>
              </a:spcBef>
              <a:spcAft>
                <a:spcPts val="0"/>
              </a:spcAft>
              <a:defRPr kumimoji="0" sz="1000">
                <a:solidFill>
                  <a:schemeClr val="tx1"/>
                </a:solidFill>
                <a:latin typeface="+mn-lt"/>
                <a:ea typeface="+mn-ea"/>
                <a:cs typeface="+mn-cs"/>
              </a:defRPr>
            </a:lvl1pPr>
          </a:lstStyle>
          <a:p>
            <a:pPr>
              <a:defRPr/>
            </a:pPr>
            <a:endParaRPr lang="en-US">
              <a:solidFill>
                <a:prstClr val="black"/>
              </a:solidFill>
            </a:endParaRPr>
          </a:p>
        </p:txBody>
      </p:sp>
      <p:sp>
        <p:nvSpPr>
          <p:cNvPr id="16" name="Footer Placeholder 4"/>
          <p:cNvSpPr>
            <a:spLocks noGrp="1"/>
          </p:cNvSpPr>
          <p:nvPr>
            <p:ph type="ftr" sz="quarter" idx="3"/>
          </p:nvPr>
        </p:nvSpPr>
        <p:spPr>
          <a:xfrm>
            <a:off x="3124200" y="7010400"/>
            <a:ext cx="2895600" cy="365125"/>
          </a:xfrm>
          <a:prstGeom prst="rect">
            <a:avLst/>
          </a:prstGeom>
        </p:spPr>
        <p:txBody>
          <a:bodyPr vert="horz" lIns="91440" tIns="45720" rIns="91440" bIns="45720" rtlCol="0" anchor="ctr"/>
          <a:lstStyle>
            <a:lvl1pPr algn="ctr" fontAlgn="auto">
              <a:spcBef>
                <a:spcPts val="0"/>
              </a:spcBef>
              <a:spcAft>
                <a:spcPts val="0"/>
              </a:spcAft>
              <a:defRPr kumimoji="0" sz="1000">
                <a:solidFill>
                  <a:schemeClr val="tx1"/>
                </a:solidFill>
                <a:latin typeface="+mn-lt"/>
                <a:ea typeface="+mn-ea"/>
                <a:cs typeface="+mn-cs"/>
              </a:defRPr>
            </a:lvl1pPr>
          </a:lstStyle>
          <a:p>
            <a:pPr>
              <a:defRPr/>
            </a:pPr>
            <a:endParaRPr lang="en-US">
              <a:solidFill>
                <a:prstClr val="black"/>
              </a:solidFill>
            </a:endParaRPr>
          </a:p>
        </p:txBody>
      </p:sp>
      <p:sp>
        <p:nvSpPr>
          <p:cNvPr id="17" name="Slide Number Placeholder 5"/>
          <p:cNvSpPr>
            <a:spLocks noGrp="1"/>
          </p:cNvSpPr>
          <p:nvPr>
            <p:ph type="sldNum" sz="quarter" idx="4"/>
          </p:nvPr>
        </p:nvSpPr>
        <p:spPr>
          <a:xfrm>
            <a:off x="8686800" y="5867400"/>
            <a:ext cx="457200" cy="365125"/>
          </a:xfrm>
          <a:prstGeom prst="rect">
            <a:avLst/>
          </a:prstGeom>
        </p:spPr>
        <p:txBody>
          <a:bodyPr vert="horz" lIns="91440" tIns="45720" rIns="91440" bIns="45720" rtlCol="0" anchor="ctr"/>
          <a:lstStyle>
            <a:lvl1pPr algn="ctr" fontAlgn="auto">
              <a:spcBef>
                <a:spcPts val="0"/>
              </a:spcBef>
              <a:spcAft>
                <a:spcPts val="0"/>
              </a:spcAft>
              <a:defRPr kumimoji="0" sz="1000">
                <a:solidFill>
                  <a:schemeClr val="tx1"/>
                </a:solidFill>
                <a:latin typeface="+mn-lt"/>
                <a:ea typeface="+mn-ea"/>
                <a:cs typeface="+mn-cs"/>
              </a:defRPr>
            </a:lvl1pPr>
          </a:lstStyle>
          <a:p>
            <a:pPr>
              <a:defRPr/>
            </a:pPr>
            <a:fld id="{A83B7732-8C82-4564-90F7-7AF65F37573D}"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513586582"/>
      </p:ext>
    </p:extLst>
  </p:cSld>
  <p:clrMap bg1="lt1" tx1="dk1" bg2="lt2" tx2="dk2" accent1="accent1" accent2="accent2" accent3="accent3" accent4="accent4" accent5="accent5" accent6="accent6" hlink="hlink" folHlink="folHlink"/>
  <p:sldLayoutIdLst>
    <p:sldLayoutId id="2147483695" r:id="rId1"/>
    <p:sldLayoutId id="2147483696" r:id="rId2"/>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7.gif"/><Relationship Id="rId4" Type="http://schemas.openxmlformats.org/officeDocument/2006/relationships/hyperlink" Target="http://www.meiji-seika-pharma.co.jp/medical/tool/material/001_099/096.gi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ma.europa.eu/docs/en_GB/document_library/Scientific_guideline/2009/09/WC500003615.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info.pmda.go.jp/shinyaku/P200700024/34053100_21900AMX00911_A101_3.pdf" TargetMode="External"/><Relationship Id="rId5" Type="http://schemas.openxmlformats.org/officeDocument/2006/relationships/hyperlink" Target="http://www.info.pmda.go.jp/shinyaku/P200400006/34053100_21600AMY00008_A100_1.pdf" TargetMode="External"/><Relationship Id="rId4" Type="http://schemas.openxmlformats.org/officeDocument/2006/relationships/hyperlink" Target="http://www.ema.europa.eu/docs/en_GB/document_library/Scientific_guideline/2013/04/WC500142358.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jpma.or.jp/information/evaluation/allotment/trial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p:nvPr>
        </p:nvSpPr>
        <p:spPr>
          <a:xfrm>
            <a:off x="685800" y="1799287"/>
            <a:ext cx="7772400" cy="1470025"/>
          </a:xfrm>
        </p:spPr>
        <p:txBody>
          <a:bodyPr>
            <a:normAutofit fontScale="90000"/>
          </a:bodyPr>
          <a:lstStyle/>
          <a:p>
            <a:pPr eaLnBrk="1" hangingPunct="1"/>
            <a:r>
              <a:rPr lang="en-US" altLang="ja-JP" dirty="0"/>
              <a:t>Small Clinical </a:t>
            </a:r>
            <a:r>
              <a:rPr lang="en-US" altLang="ja-JP" dirty="0" smtClean="0"/>
              <a:t>Trials </a:t>
            </a:r>
            <a:r>
              <a:rPr lang="ja-JP" altLang="en-US" dirty="0" smtClean="0"/>
              <a:t>による</a:t>
            </a:r>
            <a:r>
              <a:rPr lang="en-US" altLang="ja-JP" dirty="0" smtClean="0"/>
              <a:t/>
            </a:r>
            <a:br>
              <a:rPr lang="en-US" altLang="ja-JP" dirty="0" smtClean="0"/>
            </a:br>
            <a:r>
              <a:rPr lang="ja-JP" altLang="en-US" dirty="0" smtClean="0"/>
              <a:t>薬効</a:t>
            </a:r>
            <a:r>
              <a:rPr lang="ja-JP" altLang="en-US" dirty="0"/>
              <a:t>評価の</a:t>
            </a:r>
            <a:r>
              <a:rPr lang="ja-JP" altLang="en-US" dirty="0" smtClean="0"/>
              <a:t>考え方</a:t>
            </a:r>
            <a:r>
              <a:rPr lang="en-US" altLang="ja-JP" dirty="0" smtClean="0"/>
              <a:t/>
            </a:r>
            <a:br>
              <a:rPr lang="en-US" altLang="ja-JP" dirty="0" smtClean="0"/>
            </a:br>
            <a:r>
              <a:rPr lang="en-US" altLang="ja-JP" sz="900" dirty="0" smtClean="0"/>
              <a:t/>
            </a:r>
            <a:br>
              <a:rPr lang="en-US" altLang="ja-JP" sz="900" dirty="0" smtClean="0"/>
            </a:br>
            <a:r>
              <a:rPr lang="ja-JP" altLang="en-US" sz="3600" dirty="0" smtClean="0"/>
              <a:t>－製薬協活動報告－</a:t>
            </a:r>
          </a:p>
        </p:txBody>
      </p:sp>
      <p:sp>
        <p:nvSpPr>
          <p:cNvPr id="3" name="サブタイトル 2"/>
          <p:cNvSpPr>
            <a:spLocks noGrp="1"/>
          </p:cNvSpPr>
          <p:nvPr>
            <p:ph type="subTitle" idx="1"/>
          </p:nvPr>
        </p:nvSpPr>
        <p:spPr/>
        <p:txBody>
          <a:bodyPr rtlCol="0">
            <a:normAutofit fontScale="70000" lnSpcReduction="20000"/>
          </a:bodyPr>
          <a:lstStyle/>
          <a:p>
            <a:pPr algn="r" eaLnBrk="1" fontAlgn="auto" hangingPunct="1">
              <a:spcAft>
                <a:spcPts val="0"/>
              </a:spcAft>
              <a:buFont typeface="Arial" pitchFamily="34" charset="0"/>
              <a:buNone/>
              <a:defRPr/>
            </a:pPr>
            <a:endParaRPr lang="en-US" altLang="ja-JP" dirty="0" smtClean="0">
              <a:solidFill>
                <a:schemeClr val="tx1"/>
              </a:solidFill>
            </a:endParaRPr>
          </a:p>
          <a:p>
            <a:pPr algn="r" eaLnBrk="1" fontAlgn="auto" hangingPunct="1">
              <a:spcAft>
                <a:spcPts val="0"/>
              </a:spcAft>
              <a:buFont typeface="Arial" pitchFamily="34" charset="0"/>
              <a:buNone/>
              <a:defRPr/>
            </a:pPr>
            <a:r>
              <a:rPr lang="ja-JP" altLang="ja-JP" dirty="0" smtClean="0">
                <a:solidFill>
                  <a:schemeClr val="tx1"/>
                </a:solidFill>
              </a:rPr>
              <a:t>データサイエンスラウンドテーブル会議</a:t>
            </a:r>
            <a:endParaRPr lang="en-US" altLang="ja-JP" dirty="0" smtClean="0">
              <a:solidFill>
                <a:schemeClr val="tx1"/>
              </a:solidFill>
            </a:endParaRPr>
          </a:p>
          <a:p>
            <a:pPr algn="r" eaLnBrk="1" fontAlgn="auto" hangingPunct="1">
              <a:spcAft>
                <a:spcPts val="0"/>
              </a:spcAft>
              <a:buFont typeface="Arial" pitchFamily="34" charset="0"/>
              <a:buNone/>
              <a:defRPr/>
            </a:pPr>
            <a:r>
              <a:rPr lang="en-US" altLang="ja-JP" dirty="0" smtClean="0">
                <a:solidFill>
                  <a:schemeClr val="tx1"/>
                </a:solidFill>
              </a:rPr>
              <a:t>2014</a:t>
            </a:r>
            <a:r>
              <a:rPr lang="ja-JP" altLang="en-US" dirty="0" smtClean="0">
                <a:solidFill>
                  <a:schemeClr val="tx1"/>
                </a:solidFill>
              </a:rPr>
              <a:t>年</a:t>
            </a:r>
            <a:r>
              <a:rPr lang="en-US" altLang="ja-JP" dirty="0" smtClean="0">
                <a:solidFill>
                  <a:schemeClr val="tx1"/>
                </a:solidFill>
              </a:rPr>
              <a:t>2</a:t>
            </a:r>
            <a:r>
              <a:rPr lang="ja-JP" altLang="en-US" dirty="0" smtClean="0">
                <a:solidFill>
                  <a:schemeClr val="tx1"/>
                </a:solidFill>
              </a:rPr>
              <a:t>月</a:t>
            </a:r>
            <a:r>
              <a:rPr lang="en-US" altLang="ja-JP" dirty="0" smtClean="0">
                <a:solidFill>
                  <a:schemeClr val="tx1"/>
                </a:solidFill>
              </a:rPr>
              <a:t>14</a:t>
            </a:r>
            <a:r>
              <a:rPr lang="ja-JP" altLang="en-US" dirty="0" smtClean="0">
                <a:solidFill>
                  <a:schemeClr val="tx1"/>
                </a:solidFill>
              </a:rPr>
              <a:t>日</a:t>
            </a:r>
            <a:r>
              <a:rPr lang="en-US" altLang="ja-JP" dirty="0" smtClean="0">
                <a:solidFill>
                  <a:schemeClr val="tx1"/>
                </a:solidFill>
              </a:rPr>
              <a:t>(</a:t>
            </a:r>
            <a:r>
              <a:rPr lang="ja-JP" altLang="en-US" dirty="0" smtClean="0">
                <a:solidFill>
                  <a:schemeClr val="tx1"/>
                </a:solidFill>
              </a:rPr>
              <a:t>金</a:t>
            </a:r>
            <a:r>
              <a:rPr lang="en-US" altLang="ja-JP" dirty="0" smtClean="0">
                <a:solidFill>
                  <a:schemeClr val="tx1"/>
                </a:solidFill>
              </a:rPr>
              <a:t>)</a:t>
            </a:r>
          </a:p>
          <a:p>
            <a:pPr algn="r" eaLnBrk="1" fontAlgn="auto" hangingPunct="1">
              <a:spcAft>
                <a:spcPts val="0"/>
              </a:spcAft>
              <a:buFont typeface="Arial" pitchFamily="34" charset="0"/>
              <a:buNone/>
              <a:defRPr/>
            </a:pPr>
            <a:r>
              <a:rPr lang="ja-JP" altLang="en-US" dirty="0" smtClean="0">
                <a:solidFill>
                  <a:schemeClr val="tx1"/>
                </a:solidFill>
              </a:rPr>
              <a:t>株式会社 三和化学研究所</a:t>
            </a:r>
            <a:endParaRPr lang="en-US" altLang="ja-JP" dirty="0" smtClean="0">
              <a:solidFill>
                <a:schemeClr val="tx1"/>
              </a:solidFill>
            </a:endParaRPr>
          </a:p>
          <a:p>
            <a:pPr algn="r" eaLnBrk="1" fontAlgn="auto" hangingPunct="1">
              <a:spcAft>
                <a:spcPts val="0"/>
              </a:spcAft>
              <a:buFont typeface="Arial" pitchFamily="34" charset="0"/>
              <a:buNone/>
              <a:defRPr/>
            </a:pPr>
            <a:r>
              <a:rPr lang="ja-JP" altLang="en-US" dirty="0" smtClean="0">
                <a:solidFill>
                  <a:schemeClr val="tx1"/>
                </a:solidFill>
              </a:rPr>
              <a:t>野村 真功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事例：ファブリー病</a:t>
            </a:r>
            <a:r>
              <a:rPr lang="en-US" altLang="ja-JP" dirty="0" smtClean="0"/>
              <a:t/>
            </a:r>
            <a:br>
              <a:rPr lang="en-US" altLang="ja-JP" dirty="0" smtClean="0"/>
            </a:br>
            <a:r>
              <a:rPr lang="en-US" altLang="ja-JP" sz="2700" dirty="0" err="1" smtClean="0">
                <a:cs typeface="Calibri" panose="020F0502020204030204" pitchFamily="34" charset="0"/>
              </a:rPr>
              <a:t>Unvalidated</a:t>
            </a:r>
            <a:r>
              <a:rPr lang="en-US" altLang="ja-JP" sz="2700" dirty="0" smtClean="0">
                <a:cs typeface="Calibri" panose="020F0502020204030204" pitchFamily="34" charset="0"/>
              </a:rPr>
              <a:t> </a:t>
            </a:r>
            <a:r>
              <a:rPr lang="ja-JP" altLang="en-US" sz="2700" dirty="0" smtClean="0">
                <a:cs typeface="Calibri" panose="020F0502020204030204" pitchFamily="34" charset="0"/>
              </a:rPr>
              <a:t>代替エンドポイントの利用</a:t>
            </a:r>
            <a:endParaRPr lang="ja-JP" altLang="en-US" sz="2700" dirty="0" smtClean="0"/>
          </a:p>
        </p:txBody>
      </p:sp>
      <p:sp>
        <p:nvSpPr>
          <p:cNvPr id="9219" name="コンテンツ プレースホルダー 2"/>
          <p:cNvSpPr>
            <a:spLocks noGrp="1"/>
          </p:cNvSpPr>
          <p:nvPr>
            <p:ph idx="1"/>
          </p:nvPr>
        </p:nvSpPr>
        <p:spPr/>
        <p:txBody>
          <a:bodyPr>
            <a:normAutofit fontScale="85000" lnSpcReduction="20000"/>
          </a:bodyPr>
          <a:lstStyle/>
          <a:p>
            <a:pPr eaLnBrk="1" hangingPunct="1">
              <a:defRPr/>
            </a:pPr>
            <a:r>
              <a:rPr lang="ja-JP" altLang="en-US" dirty="0" smtClean="0"/>
              <a:t>結果：有意差が認められた（</a:t>
            </a:r>
            <a:r>
              <a:rPr lang="en-US" altLang="ja-JP" dirty="0" smtClean="0"/>
              <a:t>p&lt;0.001</a:t>
            </a:r>
            <a:r>
              <a:rPr lang="ja-JP" altLang="en-US" dirty="0" err="1" smtClean="0"/>
              <a:t>，</a:t>
            </a:r>
            <a:r>
              <a:rPr lang="en-US" altLang="ja-JP" dirty="0" smtClean="0"/>
              <a:t>χ</a:t>
            </a:r>
            <a:r>
              <a:rPr lang="en-US" altLang="ja-JP" baseline="30000" dirty="0" smtClean="0"/>
              <a:t>2</a:t>
            </a:r>
            <a:r>
              <a:rPr lang="ja-JP" altLang="en-US" dirty="0" smtClean="0"/>
              <a:t>検定）</a:t>
            </a:r>
            <a:endParaRPr lang="en-US" altLang="ja-JP" dirty="0" smtClean="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smtClean="0"/>
          </a:p>
          <a:p>
            <a:pPr eaLnBrk="1" hangingPunct="1">
              <a:defRPr/>
            </a:pPr>
            <a:endParaRPr lang="en-US" altLang="ja-JP" dirty="0" smtClean="0"/>
          </a:p>
          <a:p>
            <a:pPr eaLnBrk="1" hangingPunct="1">
              <a:defRPr/>
            </a:pPr>
            <a:r>
              <a:rPr lang="ja-JP" altLang="en-US" dirty="0" smtClean="0"/>
              <a:t>迅速承認制度</a:t>
            </a:r>
            <a:r>
              <a:rPr lang="ja-JP" altLang="en-US" sz="2400" dirty="0" smtClean="0"/>
              <a:t> </a:t>
            </a:r>
            <a:r>
              <a:rPr lang="en-US" altLang="ja-JP" sz="2400" dirty="0" smtClean="0"/>
              <a:t>(21 CFR 601.41) </a:t>
            </a:r>
            <a:r>
              <a:rPr lang="ja-JP" altLang="en-US" dirty="0" smtClean="0"/>
              <a:t>に基づく承認条件 </a:t>
            </a:r>
            <a:r>
              <a:rPr lang="en-US" altLang="ja-JP" dirty="0" smtClean="0"/>
              <a:t>(</a:t>
            </a:r>
            <a:r>
              <a:rPr lang="ja-JP" altLang="en-US" dirty="0" smtClean="0"/>
              <a:t>米国</a:t>
            </a:r>
            <a:r>
              <a:rPr lang="en-US" altLang="ja-JP" dirty="0" smtClean="0"/>
              <a:t>)</a:t>
            </a:r>
          </a:p>
          <a:p>
            <a:pPr lvl="1" eaLnBrk="1" hangingPunct="1">
              <a:defRPr/>
            </a:pPr>
            <a:r>
              <a:rPr lang="ja-JP" altLang="en-US" dirty="0" smtClean="0"/>
              <a:t>比較対照臨床試験で，代替エンドポイントの妥当性を　　示すか，あるいは生存率又は臨床的なエンドポイントでの効果を示すこと</a:t>
            </a:r>
            <a:endParaRPr lang="en-US" altLang="ja-JP" dirty="0" smtClean="0"/>
          </a:p>
          <a:p>
            <a:pPr lvl="1" eaLnBrk="1" hangingPunct="1">
              <a:defRPr/>
            </a:pPr>
            <a:r>
              <a:rPr lang="ja-JP" altLang="en-US" dirty="0"/>
              <a:t>臨床</a:t>
            </a:r>
            <a:r>
              <a:rPr lang="ja-JP" altLang="en-US" dirty="0" smtClean="0"/>
              <a:t>効果を確認する試験を行うこと</a:t>
            </a:r>
            <a:endParaRPr lang="en-US" altLang="ja-JP" dirty="0" smtClean="0"/>
          </a:p>
          <a:p>
            <a:pPr lvl="2" eaLnBrk="1" hangingPunct="1">
              <a:defRPr/>
            </a:pPr>
            <a:r>
              <a:rPr lang="en-US" altLang="ja-JP" dirty="0" smtClean="0"/>
              <a:t>35</a:t>
            </a:r>
            <a:r>
              <a:rPr lang="ja-JP" altLang="en-US" dirty="0" smtClean="0"/>
              <a:t>か月間の第</a:t>
            </a:r>
            <a:r>
              <a:rPr lang="en-US" altLang="ja-JP" dirty="0" smtClean="0"/>
              <a:t>4</a:t>
            </a:r>
            <a:r>
              <a:rPr lang="ja-JP" altLang="en-US" dirty="0" smtClean="0"/>
              <a:t>相プラセボ対照二重盲検比較試験を実施  </a:t>
            </a:r>
            <a:r>
              <a:rPr lang="en-US" altLang="ja-JP" dirty="0" smtClean="0"/>
              <a:t>(AGAL-008-00)</a:t>
            </a:r>
            <a:endParaRPr lang="ja-JP" altLang="en-US" dirty="0" smtClean="0"/>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202C1D3D-0712-4EA4-92E6-798162B424BB}" type="slidenum">
              <a:rPr lang="ja-JP" altLang="en-US"/>
              <a:pPr>
                <a:defRPr/>
              </a:pPr>
              <a:t>10</a:t>
            </a:fld>
            <a:endParaRPr lang="ja-JP" alt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2449" y="2094731"/>
            <a:ext cx="4295775"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9744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en-US" altLang="ja-JP" smtClean="0"/>
              <a:t>2</a:t>
            </a:r>
            <a:r>
              <a:rPr lang="ja-JP" altLang="en-US" smtClean="0"/>
              <a:t>．比較対照</a:t>
            </a:r>
          </a:p>
        </p:txBody>
      </p:sp>
      <p:sp>
        <p:nvSpPr>
          <p:cNvPr id="3" name="コンテンツ プレースホルダー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ja-JP" altLang="en-US" dirty="0" smtClean="0"/>
              <a:t>同時対照</a:t>
            </a:r>
            <a:endParaRPr lang="en-US" altLang="ja-JP" dirty="0" smtClean="0"/>
          </a:p>
          <a:p>
            <a:pPr lvl="1" eaLnBrk="1" fontAlgn="auto" hangingPunct="1">
              <a:spcAft>
                <a:spcPts val="0"/>
              </a:spcAft>
              <a:buFont typeface="Arial" pitchFamily="34" charset="0"/>
              <a:buChar char="–"/>
              <a:defRPr/>
            </a:pPr>
            <a:r>
              <a:rPr lang="ja-JP" altLang="en-US" dirty="0" smtClean="0"/>
              <a:t>通常の試験で設定</a:t>
            </a:r>
            <a:endParaRPr lang="en-US" altLang="ja-JP" dirty="0" smtClean="0"/>
          </a:p>
          <a:p>
            <a:pPr lvl="1" eaLnBrk="1" fontAlgn="auto" hangingPunct="1">
              <a:spcAft>
                <a:spcPts val="0"/>
              </a:spcAft>
              <a:buFont typeface="Arial" pitchFamily="34" charset="0"/>
              <a:buChar char="–"/>
              <a:defRPr/>
            </a:pPr>
            <a:r>
              <a:rPr lang="ja-JP" altLang="en-US" dirty="0" smtClean="0"/>
              <a:t>治療効果と疾患の自然経過を分離することが目的</a:t>
            </a:r>
            <a:endParaRPr lang="en-US" altLang="ja-JP" dirty="0" smtClean="0"/>
          </a:p>
          <a:p>
            <a:pPr lvl="1" eaLnBrk="1" fontAlgn="auto" hangingPunct="1">
              <a:spcAft>
                <a:spcPts val="0"/>
              </a:spcAft>
              <a:buFont typeface="Arial" pitchFamily="34" charset="0"/>
              <a:buChar char="–"/>
              <a:defRPr/>
            </a:pPr>
            <a:r>
              <a:rPr lang="en-US" altLang="ja-JP" dirty="0" smtClean="0"/>
              <a:t>E.g., </a:t>
            </a:r>
            <a:r>
              <a:rPr lang="ja-JP" altLang="en-US" dirty="0" smtClean="0"/>
              <a:t>プラセボ対照</a:t>
            </a:r>
            <a:endParaRPr lang="en-US" altLang="ja-JP" dirty="0" smtClean="0"/>
          </a:p>
          <a:p>
            <a:pPr lvl="1" eaLnBrk="1" fontAlgn="auto" hangingPunct="1">
              <a:spcAft>
                <a:spcPts val="0"/>
              </a:spcAft>
              <a:buFont typeface="Arial" pitchFamily="34" charset="0"/>
              <a:buChar char="–"/>
              <a:defRPr/>
            </a:pPr>
            <a:endParaRPr lang="en-US" altLang="ja-JP" dirty="0" smtClean="0"/>
          </a:p>
          <a:p>
            <a:pPr eaLnBrk="1" fontAlgn="auto" hangingPunct="1">
              <a:spcAft>
                <a:spcPts val="0"/>
              </a:spcAft>
              <a:buFont typeface="Arial" pitchFamily="34" charset="0"/>
              <a:buChar char="•"/>
              <a:defRPr/>
            </a:pPr>
            <a:r>
              <a:rPr lang="ja-JP" altLang="en-US" dirty="0" smtClean="0"/>
              <a:t>外部対照</a:t>
            </a:r>
            <a:endParaRPr lang="en-US" altLang="ja-JP" dirty="0" smtClean="0"/>
          </a:p>
          <a:p>
            <a:pPr lvl="1" eaLnBrk="1" fontAlgn="auto" hangingPunct="1">
              <a:spcAft>
                <a:spcPts val="0"/>
              </a:spcAft>
              <a:buFont typeface="Arial" pitchFamily="34" charset="0"/>
              <a:buChar char="–"/>
              <a:defRPr/>
            </a:pPr>
            <a:r>
              <a:rPr lang="ja-JP" altLang="en-US" dirty="0" smtClean="0"/>
              <a:t>検出しようとする効果が疾患の自然経過の変動を　大きく上回るとき，利用可能な場合があり得る</a:t>
            </a:r>
            <a:endParaRPr lang="en-US" altLang="ja-JP" dirty="0" smtClean="0"/>
          </a:p>
          <a:p>
            <a:pPr lvl="1" eaLnBrk="1" fontAlgn="auto" hangingPunct="1">
              <a:spcAft>
                <a:spcPts val="0"/>
              </a:spcAft>
              <a:buFont typeface="Arial" pitchFamily="34" charset="0"/>
              <a:buChar char="–"/>
              <a:defRPr/>
            </a:pPr>
            <a:r>
              <a:rPr lang="en-US" altLang="ja-JP" dirty="0" smtClean="0"/>
              <a:t>E.g., </a:t>
            </a:r>
            <a:r>
              <a:rPr lang="ja-JP" altLang="en-US" dirty="0" smtClean="0"/>
              <a:t>ヒストリカル・コントロール，ベースライン対照，</a:t>
            </a:r>
            <a:endParaRPr lang="en-US" altLang="ja-JP" dirty="0" smtClean="0"/>
          </a:p>
          <a:p>
            <a:pPr marL="457200" lvl="1" indent="0" eaLnBrk="1" fontAlgn="auto" hangingPunct="1">
              <a:spcAft>
                <a:spcPts val="0"/>
              </a:spcAft>
              <a:buFont typeface="Arial" charset="0"/>
              <a:buNone/>
              <a:defRPr/>
            </a:pPr>
            <a:r>
              <a:rPr lang="ja-JP" altLang="en-US" dirty="0"/>
              <a:t>　</a:t>
            </a:r>
            <a:r>
              <a:rPr lang="ja-JP" altLang="en-US" dirty="0" smtClean="0"/>
              <a:t>　　　無対照</a:t>
            </a:r>
            <a:endParaRPr lang="en-US" altLang="ja-JP" dirty="0" smtClean="0"/>
          </a:p>
        </p:txBody>
      </p:sp>
      <p:sp>
        <p:nvSpPr>
          <p:cNvPr id="5" name="日付プレースホルダー 4"/>
          <p:cNvSpPr>
            <a:spLocks noGrp="1"/>
          </p:cNvSpPr>
          <p:nvPr>
            <p:ph type="dt" sz="quarter" idx="10"/>
          </p:nvPr>
        </p:nvSpPr>
        <p:spPr/>
        <p:txBody>
          <a:bodyPr/>
          <a:lstStyle/>
          <a:p>
            <a:pPr>
              <a:defRPr/>
            </a:pPr>
            <a:r>
              <a:rPr lang="en-US" altLang="ja-JP"/>
              <a:t>2014/2/14</a:t>
            </a:r>
            <a:endParaRPr lang="ja-JP" altLang="en-US"/>
          </a:p>
        </p:txBody>
      </p:sp>
      <p:sp>
        <p:nvSpPr>
          <p:cNvPr id="6" name="フッター プレースホルダー 5"/>
          <p:cNvSpPr>
            <a:spLocks noGrp="1"/>
          </p:cNvSpPr>
          <p:nvPr>
            <p:ph type="ftr" sz="quarter" idx="11"/>
          </p:nvPr>
        </p:nvSpPr>
        <p:spPr/>
        <p:txBody>
          <a:bodyPr/>
          <a:lstStyle/>
          <a:p>
            <a:pPr>
              <a:defRPr/>
            </a:pPr>
            <a:r>
              <a:rPr lang="ja-JP" altLang="en-US"/>
              <a:t>データサイエンスラウンドテーブル会議</a:t>
            </a:r>
          </a:p>
        </p:txBody>
      </p:sp>
      <p:sp>
        <p:nvSpPr>
          <p:cNvPr id="7" name="スライド番号プレースホルダー 6"/>
          <p:cNvSpPr>
            <a:spLocks noGrp="1"/>
          </p:cNvSpPr>
          <p:nvPr>
            <p:ph type="sldNum" sz="quarter" idx="12"/>
          </p:nvPr>
        </p:nvSpPr>
        <p:spPr/>
        <p:txBody>
          <a:bodyPr/>
          <a:lstStyle/>
          <a:p>
            <a:pPr>
              <a:defRPr/>
            </a:pPr>
            <a:fld id="{AC74EBCC-3AF5-4715-A6C2-953793C9F397}" type="slidenum">
              <a:rPr lang="ja-JP" altLang="en-US"/>
              <a:pPr>
                <a:defRPr/>
              </a:pPr>
              <a:t>11</a:t>
            </a:fld>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事例：ポンペ病</a:t>
            </a:r>
            <a:r>
              <a:rPr lang="en-US" altLang="ja-JP" dirty="0" smtClean="0"/>
              <a:t/>
            </a:r>
            <a:br>
              <a:rPr lang="en-US" altLang="ja-JP" dirty="0" smtClean="0"/>
            </a:br>
            <a:r>
              <a:rPr lang="ja-JP" altLang="en-US" sz="2700" dirty="0" smtClean="0">
                <a:cs typeface="Calibri" panose="020F0502020204030204" pitchFamily="34" charset="0"/>
              </a:rPr>
              <a:t>ヒストリカル・コントロールの利用</a:t>
            </a:r>
            <a:endParaRPr lang="en-US" altLang="ja-JP" sz="2700" dirty="0" smtClean="0"/>
          </a:p>
        </p:txBody>
      </p:sp>
      <p:sp>
        <p:nvSpPr>
          <p:cNvPr id="3075" name="コンテンツ プレースホルダー 2"/>
          <p:cNvSpPr>
            <a:spLocks noGrp="1"/>
          </p:cNvSpPr>
          <p:nvPr>
            <p:ph sz="half" idx="1"/>
          </p:nvPr>
        </p:nvSpPr>
        <p:spPr/>
        <p:txBody>
          <a:bodyPr>
            <a:normAutofit fontScale="92500" lnSpcReduction="10000"/>
          </a:bodyPr>
          <a:lstStyle/>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r>
              <a:rPr lang="ja-JP" altLang="en-US" dirty="0" smtClean="0">
                <a:cs typeface="Calibri" panose="020F0502020204030204" pitchFamily="34" charset="0"/>
              </a:rPr>
              <a:t>患者数</a:t>
            </a:r>
            <a:endParaRPr lang="en-US" altLang="ja-JP" dirty="0" smtClean="0">
              <a:cs typeface="Calibri" panose="020F0502020204030204" pitchFamily="34" charset="0"/>
            </a:endParaRPr>
          </a:p>
          <a:p>
            <a:pPr lvl="1" eaLnBrk="1" hangingPunct="1">
              <a:defRPr/>
            </a:pPr>
            <a:r>
              <a:rPr lang="ja-JP" altLang="en-US" dirty="0" smtClean="0">
                <a:cs typeface="Calibri" panose="020F0502020204030204" pitchFamily="34" charset="0"/>
              </a:rPr>
              <a:t>全世界：</a:t>
            </a:r>
            <a:r>
              <a:rPr lang="en-US" altLang="ja-JP" dirty="0" smtClean="0">
                <a:cs typeface="Calibri" panose="020F0502020204030204" pitchFamily="34" charset="0"/>
              </a:rPr>
              <a:t>4</a:t>
            </a:r>
            <a:r>
              <a:rPr lang="ja-JP" altLang="en-US" dirty="0" smtClean="0">
                <a:cs typeface="Calibri" panose="020F0502020204030204" pitchFamily="34" charset="0"/>
              </a:rPr>
              <a:t>万人に</a:t>
            </a:r>
            <a:r>
              <a:rPr lang="en-US" altLang="ja-JP" dirty="0" smtClean="0">
                <a:cs typeface="Calibri" panose="020F0502020204030204" pitchFamily="34" charset="0"/>
              </a:rPr>
              <a:t>1</a:t>
            </a:r>
            <a:r>
              <a:rPr lang="ja-JP" altLang="en-US" dirty="0" smtClean="0">
                <a:cs typeface="Calibri" panose="020F0502020204030204" pitchFamily="34" charset="0"/>
              </a:rPr>
              <a:t>人</a:t>
            </a:r>
            <a:endParaRPr lang="en-US" altLang="ja-JP" dirty="0" smtClean="0">
              <a:cs typeface="Calibri" panose="020F0502020204030204" pitchFamily="34" charset="0"/>
            </a:endParaRPr>
          </a:p>
          <a:p>
            <a:pPr lvl="1" eaLnBrk="1" hangingPunct="1">
              <a:defRPr/>
            </a:pPr>
            <a:r>
              <a:rPr lang="ja-JP" altLang="en-US" dirty="0" smtClean="0">
                <a:cs typeface="Calibri" panose="020F0502020204030204" pitchFamily="34" charset="0"/>
              </a:rPr>
              <a:t>日本：</a:t>
            </a:r>
            <a:r>
              <a:rPr lang="en-US" altLang="ja-JP" dirty="0" smtClean="0">
                <a:cs typeface="Calibri" panose="020F0502020204030204" pitchFamily="34" charset="0"/>
              </a:rPr>
              <a:t>29</a:t>
            </a:r>
            <a:r>
              <a:rPr lang="ja-JP" altLang="en-US" dirty="0" smtClean="0">
                <a:cs typeface="Calibri" panose="020F0502020204030204" pitchFamily="34" charset="0"/>
              </a:rPr>
              <a:t>人</a:t>
            </a:r>
            <a:r>
              <a:rPr lang="en-US" altLang="ja-JP" dirty="0" smtClean="0">
                <a:cs typeface="Calibri" panose="020F0502020204030204" pitchFamily="34" charset="0"/>
              </a:rPr>
              <a:t>(2001</a:t>
            </a:r>
            <a:r>
              <a:rPr lang="ja-JP" altLang="en-US" dirty="0" smtClean="0">
                <a:cs typeface="Calibri" panose="020F0502020204030204" pitchFamily="34" charset="0"/>
              </a:rPr>
              <a:t>年調査時</a:t>
            </a:r>
            <a:r>
              <a:rPr lang="en-US" altLang="ja-JP" dirty="0" smtClean="0">
                <a:cs typeface="Calibri" panose="020F0502020204030204" pitchFamily="34" charset="0"/>
              </a:rPr>
              <a:t>)</a:t>
            </a:r>
          </a:p>
        </p:txBody>
      </p:sp>
      <p:sp>
        <p:nvSpPr>
          <p:cNvPr id="26" name="日付プレースホルダー 25"/>
          <p:cNvSpPr>
            <a:spLocks noGrp="1"/>
          </p:cNvSpPr>
          <p:nvPr>
            <p:ph type="dt" sz="quarter" idx="10"/>
          </p:nvPr>
        </p:nvSpPr>
        <p:spPr/>
        <p:txBody>
          <a:bodyPr/>
          <a:lstStyle/>
          <a:p>
            <a:pPr>
              <a:defRPr/>
            </a:pPr>
            <a:r>
              <a:rPr lang="en-US" altLang="ja-JP"/>
              <a:t>2014/2/14</a:t>
            </a:r>
            <a:endParaRPr lang="ja-JP" altLang="en-US"/>
          </a:p>
        </p:txBody>
      </p:sp>
      <p:sp>
        <p:nvSpPr>
          <p:cNvPr id="27" name="フッター プレースホルダー 26"/>
          <p:cNvSpPr>
            <a:spLocks noGrp="1"/>
          </p:cNvSpPr>
          <p:nvPr>
            <p:ph type="ftr" sz="quarter" idx="11"/>
          </p:nvPr>
        </p:nvSpPr>
        <p:spPr/>
        <p:txBody>
          <a:bodyPr/>
          <a:lstStyle/>
          <a:p>
            <a:pPr>
              <a:defRPr/>
            </a:pPr>
            <a:r>
              <a:rPr lang="ja-JP" altLang="en-US"/>
              <a:t>データサイエンスラウンドテーブル会議</a:t>
            </a:r>
          </a:p>
        </p:txBody>
      </p:sp>
      <p:sp>
        <p:nvSpPr>
          <p:cNvPr id="28" name="スライド番号プレースホルダー 27"/>
          <p:cNvSpPr>
            <a:spLocks noGrp="1"/>
          </p:cNvSpPr>
          <p:nvPr>
            <p:ph type="sldNum" sz="quarter" idx="12"/>
          </p:nvPr>
        </p:nvSpPr>
        <p:spPr/>
        <p:txBody>
          <a:bodyPr/>
          <a:lstStyle/>
          <a:p>
            <a:pPr>
              <a:defRPr/>
            </a:pPr>
            <a:fld id="{2991B85E-5D4B-4223-8F1E-A664523EB020}" type="slidenum">
              <a:rPr lang="ja-JP" altLang="en-US"/>
              <a:pPr>
                <a:defRPr/>
              </a:pPr>
              <a:t>12</a:t>
            </a:fld>
            <a:endParaRPr lang="ja-JP" altLang="en-US"/>
          </a:p>
        </p:txBody>
      </p:sp>
      <p:pic>
        <p:nvPicPr>
          <p:cNvPr id="1229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1571625"/>
            <a:ext cx="4162425"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6" name="テキスト ボックス 6"/>
          <p:cNvSpPr txBox="1">
            <a:spLocks noChangeArrowheads="1"/>
          </p:cNvSpPr>
          <p:nvPr/>
        </p:nvSpPr>
        <p:spPr bwMode="auto">
          <a:xfrm>
            <a:off x="387350" y="4119563"/>
            <a:ext cx="4040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200"/>
              <a:t>出典：ジェンザイム・ジャパン株式会社 ファブリー病のページ</a:t>
            </a:r>
            <a:endParaRPr lang="en-US" altLang="ja-JP" sz="1200"/>
          </a:p>
          <a:p>
            <a:pPr eaLnBrk="1" hangingPunct="1"/>
            <a:r>
              <a:rPr lang="en-US" altLang="ja-JP" sz="1200"/>
              <a:t>           http://www.genzyme.co.jp/pat/jp_pat_LSD.asp</a:t>
            </a:r>
            <a:endParaRPr lang="ja-JP" altLang="en-US" sz="1200"/>
          </a:p>
        </p:txBody>
      </p:sp>
      <p:sp>
        <p:nvSpPr>
          <p:cNvPr id="12297" name="Text Box 14"/>
          <p:cNvSpPr txBox="1">
            <a:spLocks noChangeArrowheads="1"/>
          </p:cNvSpPr>
          <p:nvPr/>
        </p:nvSpPr>
        <p:spPr bwMode="auto">
          <a:xfrm>
            <a:off x="4621213" y="1557338"/>
            <a:ext cx="4248150" cy="1016000"/>
          </a:xfrm>
          <a:prstGeom prst="rect">
            <a:avLst/>
          </a:prstGeom>
          <a:noFill/>
          <a:ln w="12700">
            <a:solidFill>
              <a:srgbClr val="4173C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2000" dirty="0">
                <a:solidFill>
                  <a:srgbClr val="000000"/>
                </a:solidFill>
                <a:latin typeface="Arial" charset="0"/>
              </a:rPr>
              <a:t>ライソゾーム酵素の一つである酸性</a:t>
            </a:r>
            <a:r>
              <a:rPr lang="en-US" altLang="ja-JP" sz="2000" dirty="0">
                <a:solidFill>
                  <a:srgbClr val="000000"/>
                </a:solidFill>
                <a:latin typeface="Arial" charset="0"/>
              </a:rPr>
              <a:t>α-</a:t>
            </a:r>
            <a:r>
              <a:rPr lang="ja-JP" altLang="en-US" sz="2000" dirty="0"/>
              <a:t>グルコシダーゼ</a:t>
            </a:r>
            <a:r>
              <a:rPr lang="en-US" altLang="ja-JP" sz="2000" dirty="0">
                <a:solidFill>
                  <a:srgbClr val="000000"/>
                </a:solidFill>
                <a:latin typeface="Arial" charset="0"/>
              </a:rPr>
              <a:t>*(GAA</a:t>
            </a:r>
            <a:r>
              <a:rPr lang="en-US" altLang="ja-JP" sz="2000" dirty="0" smtClean="0">
                <a:solidFill>
                  <a:srgbClr val="000000"/>
                </a:solidFill>
                <a:latin typeface="Arial" charset="0"/>
              </a:rPr>
              <a:t>) </a:t>
            </a:r>
            <a:r>
              <a:rPr lang="ja-JP" altLang="en-US" sz="2000" dirty="0" smtClean="0">
                <a:solidFill>
                  <a:srgbClr val="000000"/>
                </a:solidFill>
                <a:latin typeface="Arial" charset="0"/>
              </a:rPr>
              <a:t>が</a:t>
            </a:r>
            <a:r>
              <a:rPr lang="ja-JP" altLang="en-US" sz="2000" dirty="0">
                <a:solidFill>
                  <a:srgbClr val="000000"/>
                </a:solidFill>
                <a:latin typeface="Arial" charset="0"/>
              </a:rPr>
              <a:t>欠損している</a:t>
            </a:r>
            <a:r>
              <a:rPr lang="ja-JP" altLang="en-US" sz="2000" dirty="0" smtClean="0">
                <a:solidFill>
                  <a:srgbClr val="000000"/>
                </a:solidFill>
                <a:latin typeface="Arial" charset="0"/>
              </a:rPr>
              <a:t>先天性代謝</a:t>
            </a:r>
            <a:r>
              <a:rPr lang="ja-JP" altLang="en-US" sz="2000" dirty="0">
                <a:solidFill>
                  <a:srgbClr val="000000"/>
                </a:solidFill>
                <a:latin typeface="Arial" charset="0"/>
              </a:rPr>
              <a:t>異常症</a:t>
            </a:r>
          </a:p>
        </p:txBody>
      </p:sp>
      <p:sp>
        <p:nvSpPr>
          <p:cNvPr id="12298" name="AutoShape 15"/>
          <p:cNvSpPr>
            <a:spLocks noChangeArrowheads="1"/>
          </p:cNvSpPr>
          <p:nvPr/>
        </p:nvSpPr>
        <p:spPr bwMode="auto">
          <a:xfrm rot="5400000">
            <a:off x="5741988" y="2797175"/>
            <a:ext cx="342900" cy="457200"/>
          </a:xfrm>
          <a:prstGeom prst="righ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2299" name="テキスト ボックス 6"/>
          <p:cNvSpPr txBox="1">
            <a:spLocks noChangeArrowheads="1"/>
          </p:cNvSpPr>
          <p:nvPr/>
        </p:nvSpPr>
        <p:spPr bwMode="auto">
          <a:xfrm>
            <a:off x="6205859" y="2852738"/>
            <a:ext cx="26146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en-US" altLang="ja-JP" sz="1600"/>
              <a:t>GAA</a:t>
            </a:r>
            <a:r>
              <a:rPr lang="ja-JP" altLang="en-US" sz="1600"/>
              <a:t>欠損により</a:t>
            </a:r>
            <a:r>
              <a:rPr lang="en-US" altLang="ja-JP" sz="1600"/>
              <a:t>…</a:t>
            </a:r>
            <a:endParaRPr lang="ja-JP" altLang="en-US" sz="1600"/>
          </a:p>
        </p:txBody>
      </p:sp>
      <p:sp>
        <p:nvSpPr>
          <p:cNvPr id="12300" name="テキスト ボックス 6"/>
          <p:cNvSpPr txBox="1">
            <a:spLocks noChangeArrowheads="1"/>
          </p:cNvSpPr>
          <p:nvPr/>
        </p:nvSpPr>
        <p:spPr bwMode="auto">
          <a:xfrm>
            <a:off x="4611688" y="2546350"/>
            <a:ext cx="33067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en-US" altLang="ja-JP" sz="1200"/>
              <a:t>*GAA</a:t>
            </a:r>
            <a:r>
              <a:rPr lang="ja-JP" altLang="en-US" sz="1200"/>
              <a:t>：グリコーゲンをグルコースに変換する酵素</a:t>
            </a:r>
          </a:p>
        </p:txBody>
      </p:sp>
      <p:sp>
        <p:nvSpPr>
          <p:cNvPr id="12301" name="Text Box 14"/>
          <p:cNvSpPr txBox="1">
            <a:spLocks noChangeArrowheads="1"/>
          </p:cNvSpPr>
          <p:nvPr/>
        </p:nvSpPr>
        <p:spPr bwMode="auto">
          <a:xfrm>
            <a:off x="4614863" y="3270250"/>
            <a:ext cx="4248150" cy="706438"/>
          </a:xfrm>
          <a:prstGeom prst="rect">
            <a:avLst/>
          </a:prstGeom>
          <a:noFill/>
          <a:ln w="12700">
            <a:solidFill>
              <a:srgbClr val="4173C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2000">
                <a:solidFill>
                  <a:srgbClr val="000000"/>
                </a:solidFill>
                <a:latin typeface="Arial" charset="0"/>
              </a:rPr>
              <a:t>心臓，呼吸器及び骨格筋組織細胞の機能障害を引き起こす</a:t>
            </a:r>
          </a:p>
        </p:txBody>
      </p:sp>
      <p:sp>
        <p:nvSpPr>
          <p:cNvPr id="19" name="コンテンツ プレースホルダー 2"/>
          <p:cNvSpPr>
            <a:spLocks noGrp="1"/>
          </p:cNvSpPr>
          <p:nvPr>
            <p:ph sz="half" idx="1"/>
          </p:nvPr>
        </p:nvSpPr>
        <p:spPr>
          <a:xfrm>
            <a:off x="4586288" y="1598613"/>
            <a:ext cx="4038600" cy="4525962"/>
          </a:xfrm>
        </p:spPr>
        <p:txBody>
          <a:bodyPr>
            <a:normAutofit fontScale="85000" lnSpcReduction="20000"/>
          </a:bodyPr>
          <a:lstStyle/>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smtClean="0"/>
          </a:p>
          <a:p>
            <a:pPr eaLnBrk="1" hangingPunct="1">
              <a:defRPr/>
            </a:pPr>
            <a:endParaRPr lang="en-US" altLang="ja-JP" dirty="0" smtClean="0"/>
          </a:p>
          <a:p>
            <a:pPr eaLnBrk="1" hangingPunct="1">
              <a:defRPr/>
            </a:pPr>
            <a:endParaRPr lang="en-US" altLang="ja-JP" dirty="0"/>
          </a:p>
          <a:p>
            <a:pPr eaLnBrk="1" hangingPunct="1">
              <a:defRPr/>
            </a:pPr>
            <a:r>
              <a:rPr lang="ja-JP" altLang="en-US" dirty="0" smtClean="0"/>
              <a:t>大きく</a:t>
            </a:r>
            <a:r>
              <a:rPr lang="en-US" altLang="ja-JP" dirty="0" smtClean="0"/>
              <a:t>3</a:t>
            </a:r>
            <a:r>
              <a:rPr lang="ja-JP" altLang="en-US" dirty="0" err="1" smtClean="0"/>
              <a:t>つに</a:t>
            </a:r>
            <a:r>
              <a:rPr lang="ja-JP" altLang="en-US" dirty="0" smtClean="0"/>
              <a:t>分類される</a:t>
            </a:r>
            <a:endParaRPr lang="en-US" altLang="ja-JP" dirty="0" smtClean="0"/>
          </a:p>
          <a:p>
            <a:pPr lvl="1" eaLnBrk="1" hangingPunct="1">
              <a:defRPr/>
            </a:pPr>
            <a:r>
              <a:rPr lang="ja-JP" altLang="en-US" dirty="0" smtClean="0"/>
              <a:t>乳児型</a:t>
            </a:r>
            <a:endParaRPr lang="en-US" altLang="ja-JP" dirty="0" smtClean="0"/>
          </a:p>
          <a:p>
            <a:pPr lvl="2" eaLnBrk="1" hangingPunct="1">
              <a:defRPr/>
            </a:pPr>
            <a:r>
              <a:rPr lang="ja-JP" altLang="en-US" dirty="0" smtClean="0"/>
              <a:t>生後</a:t>
            </a:r>
            <a:r>
              <a:rPr lang="en-US" altLang="ja-JP" dirty="0" smtClean="0"/>
              <a:t>1</a:t>
            </a:r>
            <a:r>
              <a:rPr lang="ja-JP" altLang="en-US" dirty="0" smtClean="0"/>
              <a:t>年以内にほとんどの　患者が死に至る</a:t>
            </a:r>
            <a:endParaRPr lang="en-US" altLang="ja-JP" dirty="0" smtClean="0"/>
          </a:p>
          <a:p>
            <a:pPr lvl="1" eaLnBrk="1" hangingPunct="1">
              <a:defRPr/>
            </a:pPr>
            <a:r>
              <a:rPr lang="ja-JP" altLang="en-US" dirty="0" smtClean="0"/>
              <a:t>小児型</a:t>
            </a:r>
            <a:endParaRPr lang="en-US" altLang="ja-JP" dirty="0" smtClean="0"/>
          </a:p>
          <a:p>
            <a:pPr lvl="1" eaLnBrk="1" hangingPunct="1">
              <a:defRPr/>
            </a:pPr>
            <a:r>
              <a:rPr lang="ja-JP" altLang="en-US" dirty="0">
                <a:cs typeface="Calibri" panose="020F0502020204030204" pitchFamily="34" charset="0"/>
              </a:rPr>
              <a:t>成人型</a:t>
            </a:r>
            <a:endParaRPr lang="en-US" altLang="ja-JP" dirty="0" smtClean="0">
              <a:cs typeface="Calibri" panose="020F0502020204030204" pitchFamily="34" charset="0"/>
            </a:endParaRPr>
          </a:p>
        </p:txBody>
      </p:sp>
      <p:pic>
        <p:nvPicPr>
          <p:cNvPr id="9218" name="Picture 2" descr="http://www.meiji-seika-pharma.co.jp/medical/tool/material/001_099/096.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7616" y="4581127"/>
            <a:ext cx="2276872" cy="22768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事例：ポンペ病</a:t>
            </a:r>
            <a:r>
              <a:rPr lang="en-US" altLang="ja-JP" dirty="0" smtClean="0"/>
              <a:t/>
            </a:r>
            <a:br>
              <a:rPr lang="en-US" altLang="ja-JP" dirty="0" smtClean="0"/>
            </a:br>
            <a:r>
              <a:rPr lang="ja-JP" altLang="en-US" sz="2700" dirty="0" smtClean="0">
                <a:cs typeface="Calibri" panose="020F0502020204030204" pitchFamily="34" charset="0"/>
              </a:rPr>
              <a:t>ヒストリカル・コントロールの利用</a:t>
            </a:r>
            <a:endParaRPr lang="ja-JP" altLang="en-US" sz="2700" dirty="0" smtClean="0"/>
          </a:p>
        </p:txBody>
      </p:sp>
      <p:sp>
        <p:nvSpPr>
          <p:cNvPr id="12291" name="コンテンツ プレースホルダー 2"/>
          <p:cNvSpPr>
            <a:spLocks noGrp="1"/>
          </p:cNvSpPr>
          <p:nvPr>
            <p:ph idx="1"/>
          </p:nvPr>
        </p:nvSpPr>
        <p:spPr/>
        <p:txBody>
          <a:bodyPr>
            <a:normAutofit fontScale="62500" lnSpcReduction="20000"/>
          </a:bodyPr>
          <a:lstStyle/>
          <a:p>
            <a:pPr eaLnBrk="1" hangingPunct="1">
              <a:defRPr/>
            </a:pPr>
            <a:r>
              <a:rPr lang="ja-JP" altLang="en-US" dirty="0">
                <a:cs typeface="Calibri" panose="020F0502020204030204" pitchFamily="34" charset="0"/>
              </a:rPr>
              <a:t>販売名</a:t>
            </a:r>
            <a:endParaRPr lang="en-US" altLang="ja-JP" dirty="0">
              <a:cs typeface="Calibri" panose="020F0502020204030204" pitchFamily="34" charset="0"/>
            </a:endParaRPr>
          </a:p>
          <a:p>
            <a:pPr lvl="1" eaLnBrk="1" hangingPunct="1">
              <a:defRPr/>
            </a:pPr>
            <a:r>
              <a:rPr lang="en-US" altLang="ja-JP" dirty="0" err="1" smtClean="0"/>
              <a:t>Myozyme</a:t>
            </a:r>
            <a:r>
              <a:rPr lang="en-US" altLang="ja-JP" dirty="0" smtClean="0">
                <a:cs typeface="Calibri" panose="020F0502020204030204" pitchFamily="34" charset="0"/>
              </a:rPr>
              <a:t> </a:t>
            </a:r>
            <a:r>
              <a:rPr lang="en-US" altLang="ja-JP" dirty="0">
                <a:cs typeface="Calibri" panose="020F0502020204030204" pitchFamily="34" charset="0"/>
              </a:rPr>
              <a:t>(</a:t>
            </a:r>
            <a:r>
              <a:rPr lang="ja-JP" altLang="en-US" dirty="0">
                <a:cs typeface="Calibri" panose="020F0502020204030204" pitchFamily="34" charset="0"/>
              </a:rPr>
              <a:t>米国</a:t>
            </a:r>
            <a:r>
              <a:rPr lang="en-US" altLang="ja-JP" dirty="0" smtClean="0">
                <a:cs typeface="Calibri" panose="020F0502020204030204" pitchFamily="34" charset="0"/>
              </a:rPr>
              <a:t>; 2006</a:t>
            </a:r>
            <a:r>
              <a:rPr lang="ja-JP" altLang="en-US" dirty="0" smtClean="0">
                <a:cs typeface="Calibri" panose="020F0502020204030204" pitchFamily="34" charset="0"/>
              </a:rPr>
              <a:t>年</a:t>
            </a:r>
            <a:r>
              <a:rPr lang="ja-JP" altLang="en-US" dirty="0">
                <a:cs typeface="Calibri" panose="020F0502020204030204" pitchFamily="34" charset="0"/>
              </a:rPr>
              <a:t>承認</a:t>
            </a:r>
            <a:r>
              <a:rPr lang="en-US" altLang="ja-JP" dirty="0">
                <a:cs typeface="Calibri" panose="020F0502020204030204" pitchFamily="34" charset="0"/>
              </a:rPr>
              <a:t>)</a:t>
            </a:r>
          </a:p>
          <a:p>
            <a:pPr lvl="1" eaLnBrk="1" hangingPunct="1">
              <a:defRPr/>
            </a:pPr>
            <a:r>
              <a:rPr lang="ja-JP" altLang="en-US" dirty="0" smtClean="0">
                <a:cs typeface="Calibri" panose="020F0502020204030204" pitchFamily="34" charset="0"/>
              </a:rPr>
              <a:t>マイオザイム点滴</a:t>
            </a:r>
            <a:r>
              <a:rPr lang="ja-JP" altLang="en-US" dirty="0">
                <a:cs typeface="Calibri" panose="020F0502020204030204" pitchFamily="34" charset="0"/>
              </a:rPr>
              <a:t>静注用 </a:t>
            </a:r>
            <a:r>
              <a:rPr lang="en-US" altLang="ja-JP" dirty="0">
                <a:cs typeface="Calibri" panose="020F0502020204030204" pitchFamily="34" charset="0"/>
              </a:rPr>
              <a:t>(</a:t>
            </a:r>
            <a:r>
              <a:rPr lang="ja-JP" altLang="en-US" dirty="0">
                <a:cs typeface="Calibri" panose="020F0502020204030204" pitchFamily="34" charset="0"/>
              </a:rPr>
              <a:t>日本</a:t>
            </a:r>
            <a:r>
              <a:rPr lang="en-US" altLang="ja-JP" dirty="0" smtClean="0">
                <a:cs typeface="Calibri" panose="020F0502020204030204" pitchFamily="34" charset="0"/>
              </a:rPr>
              <a:t>; 2007</a:t>
            </a:r>
            <a:r>
              <a:rPr lang="ja-JP" altLang="en-US" dirty="0" smtClean="0">
                <a:cs typeface="Calibri" panose="020F0502020204030204" pitchFamily="34" charset="0"/>
              </a:rPr>
              <a:t>年</a:t>
            </a:r>
            <a:r>
              <a:rPr lang="ja-JP" altLang="en-US" dirty="0">
                <a:cs typeface="Calibri" panose="020F0502020204030204" pitchFamily="34" charset="0"/>
              </a:rPr>
              <a:t>承認</a:t>
            </a:r>
            <a:r>
              <a:rPr lang="en-US" altLang="ja-JP" dirty="0">
                <a:cs typeface="Calibri" panose="020F0502020204030204" pitchFamily="34" charset="0"/>
              </a:rPr>
              <a:t>)</a:t>
            </a:r>
          </a:p>
          <a:p>
            <a:pPr eaLnBrk="1" hangingPunct="1">
              <a:defRPr/>
            </a:pPr>
            <a:r>
              <a:rPr lang="ja-JP" altLang="en-US" dirty="0">
                <a:cs typeface="Calibri" panose="020F0502020204030204" pitchFamily="34" charset="0"/>
              </a:rPr>
              <a:t>希少疾病用医</a:t>
            </a:r>
            <a:r>
              <a:rPr lang="ja-JP" altLang="en-US" dirty="0" smtClean="0">
                <a:cs typeface="Calibri" panose="020F0502020204030204" pitchFamily="34" charset="0"/>
              </a:rPr>
              <a:t>薬品</a:t>
            </a:r>
            <a:endParaRPr lang="en-US" altLang="ja-JP" dirty="0" smtClean="0">
              <a:cs typeface="Calibri" panose="020F0502020204030204" pitchFamily="34" charset="0"/>
            </a:endParaRPr>
          </a:p>
          <a:p>
            <a:pPr lvl="1" eaLnBrk="1" hangingPunct="1">
              <a:defRPr/>
            </a:pPr>
            <a:endParaRPr lang="en-US" altLang="ja-JP" sz="1300" dirty="0">
              <a:cs typeface="Calibri" panose="020F0502020204030204" pitchFamily="34" charset="0"/>
            </a:endParaRPr>
          </a:p>
          <a:p>
            <a:pPr eaLnBrk="1" hangingPunct="1">
              <a:defRPr/>
            </a:pPr>
            <a:r>
              <a:rPr lang="ja-JP" altLang="en-US" dirty="0"/>
              <a:t>臨床</a:t>
            </a:r>
            <a:r>
              <a:rPr lang="ja-JP" altLang="en-US" dirty="0" smtClean="0"/>
              <a:t>データパッケージ</a:t>
            </a:r>
            <a:r>
              <a:rPr lang="en-US" altLang="ja-JP" dirty="0" smtClean="0"/>
              <a:t>(</a:t>
            </a:r>
            <a:r>
              <a:rPr lang="ja-JP" altLang="en-US" dirty="0" smtClean="0"/>
              <a:t>乳児型</a:t>
            </a:r>
            <a:r>
              <a:rPr lang="en-US" altLang="ja-JP" dirty="0" smtClean="0"/>
              <a:t>)</a:t>
            </a:r>
            <a:endParaRPr lang="en-US" altLang="ja-JP" dirty="0"/>
          </a:p>
          <a:p>
            <a:pPr lvl="1" eaLnBrk="1" hangingPunct="1">
              <a:defRPr/>
            </a:pPr>
            <a:endParaRPr lang="en-US" altLang="ja-JP" dirty="0"/>
          </a:p>
          <a:p>
            <a:pPr lvl="1" eaLnBrk="1" hangingPunct="1">
              <a:defRPr/>
            </a:pPr>
            <a:endParaRPr lang="en-US" altLang="ja-JP" dirty="0"/>
          </a:p>
          <a:p>
            <a:pPr lvl="1" eaLnBrk="1" hangingPunct="1">
              <a:defRPr/>
            </a:pPr>
            <a:endParaRPr lang="en-US" altLang="ja-JP" dirty="0"/>
          </a:p>
          <a:p>
            <a:pPr lvl="1" eaLnBrk="1" hangingPunct="1">
              <a:defRPr/>
            </a:pPr>
            <a:endParaRPr lang="en-US" altLang="ja-JP" dirty="0"/>
          </a:p>
          <a:p>
            <a:pPr lvl="1" eaLnBrk="1" hangingPunct="1">
              <a:defRPr/>
            </a:pPr>
            <a:endParaRPr lang="en-US" altLang="ja-JP" dirty="0" smtClean="0"/>
          </a:p>
          <a:p>
            <a:pPr lvl="1" eaLnBrk="1" hangingPunct="1">
              <a:defRPr/>
            </a:pPr>
            <a:endParaRPr lang="en-US" altLang="ja-JP" dirty="0"/>
          </a:p>
          <a:p>
            <a:pPr lvl="1" eaLnBrk="1" hangingPunct="1">
              <a:defRPr/>
            </a:pPr>
            <a:endParaRPr lang="en-US" altLang="ja-JP" dirty="0"/>
          </a:p>
          <a:p>
            <a:pPr eaLnBrk="1" hangingPunct="1">
              <a:defRPr/>
            </a:pPr>
            <a:r>
              <a:rPr lang="ja-JP" altLang="en-US" dirty="0" smtClean="0"/>
              <a:t>比較試験 </a:t>
            </a:r>
            <a:r>
              <a:rPr lang="en-US" altLang="ja-JP" dirty="0" smtClean="0"/>
              <a:t>(AGLU01602)</a:t>
            </a:r>
            <a:endParaRPr lang="en-US" altLang="ja-JP" dirty="0"/>
          </a:p>
          <a:p>
            <a:pPr lvl="1" eaLnBrk="1" hangingPunct="1">
              <a:defRPr/>
            </a:pPr>
            <a:r>
              <a:rPr lang="ja-JP" altLang="en-US" dirty="0"/>
              <a:t>主要評価項目</a:t>
            </a:r>
            <a:r>
              <a:rPr lang="ja-JP" altLang="en-US" dirty="0" smtClean="0"/>
              <a:t>：生後</a:t>
            </a:r>
            <a:r>
              <a:rPr lang="en-US" altLang="ja-JP" dirty="0" smtClean="0"/>
              <a:t>18</a:t>
            </a:r>
            <a:r>
              <a:rPr lang="ja-JP" altLang="en-US" dirty="0" smtClean="0"/>
              <a:t>ヵ月における侵襲的人工呼吸補助なしでの生存率</a:t>
            </a:r>
            <a:endParaRPr lang="en-US" altLang="ja-JP" dirty="0" smtClean="0"/>
          </a:p>
          <a:p>
            <a:pPr lvl="1" eaLnBrk="1" hangingPunct="1">
              <a:defRPr/>
            </a:pPr>
            <a:r>
              <a:rPr lang="ja-JP" altLang="en-US" dirty="0" smtClean="0">
                <a:cs typeface="Calibri" panose="020F0502020204030204" pitchFamily="34" charset="0"/>
              </a:rPr>
              <a:t>既存対照群</a:t>
            </a:r>
            <a:r>
              <a:rPr lang="en-US" altLang="ja-JP" dirty="0" smtClean="0">
                <a:cs typeface="Calibri" panose="020F0502020204030204" pitchFamily="34" charset="0"/>
              </a:rPr>
              <a:t>(</a:t>
            </a:r>
            <a:r>
              <a:rPr lang="en-US" altLang="ja-JP" dirty="0"/>
              <a:t>AGLU-004-00</a:t>
            </a:r>
            <a:r>
              <a:rPr lang="en-US" altLang="ja-JP" dirty="0" smtClean="0">
                <a:cs typeface="Calibri" panose="020F0502020204030204" pitchFamily="34" charset="0"/>
              </a:rPr>
              <a:t>) </a:t>
            </a:r>
            <a:r>
              <a:rPr lang="ja-JP" altLang="en-US" dirty="0" smtClean="0">
                <a:cs typeface="Calibri" panose="020F0502020204030204" pitchFamily="34" charset="0"/>
              </a:rPr>
              <a:t>との比較 </a:t>
            </a:r>
            <a:r>
              <a:rPr lang="en-US" altLang="ja-JP" dirty="0" smtClean="0">
                <a:solidFill>
                  <a:srgbClr val="FF0000"/>
                </a:solidFill>
                <a:cs typeface="Calibri" panose="020F0502020204030204" pitchFamily="34" charset="0"/>
              </a:rPr>
              <a:t>(</a:t>
            </a:r>
            <a:r>
              <a:rPr lang="ja-JP" altLang="en-US" dirty="0" smtClean="0">
                <a:solidFill>
                  <a:srgbClr val="FF0000"/>
                </a:solidFill>
                <a:cs typeface="Calibri" panose="020F0502020204030204" pitchFamily="34" charset="0"/>
              </a:rPr>
              <a:t>ヒストリカル・コントロール</a:t>
            </a:r>
            <a:r>
              <a:rPr lang="en-US" altLang="ja-JP" dirty="0" smtClean="0">
                <a:solidFill>
                  <a:srgbClr val="FF0000"/>
                </a:solidFill>
                <a:cs typeface="Calibri" panose="020F0502020204030204" pitchFamily="34" charset="0"/>
              </a:rPr>
              <a:t>)</a:t>
            </a:r>
            <a:endParaRPr lang="en-US" altLang="ja-JP" dirty="0">
              <a:solidFill>
                <a:srgbClr val="FF0000"/>
              </a:solidFill>
              <a:cs typeface="Calibri" panose="020F0502020204030204" pitchFamily="34" charset="0"/>
            </a:endParaRPr>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06BAA335-2866-420D-ACFB-C13A9C746728}" type="slidenum">
              <a:rPr lang="ja-JP" altLang="en-US"/>
              <a:pPr>
                <a:defRPr/>
              </a:pPr>
              <a:t>13</a:t>
            </a:fld>
            <a:endParaRPr lang="ja-JP" altLang="en-US"/>
          </a:p>
        </p:txBody>
      </p:sp>
      <p:graphicFrame>
        <p:nvGraphicFramePr>
          <p:cNvPr id="8" name="表 7"/>
          <p:cNvGraphicFramePr>
            <a:graphicFrameLocks noGrp="1"/>
          </p:cNvGraphicFramePr>
          <p:nvPr>
            <p:extLst>
              <p:ext uri="{D42A27DB-BD31-4B8C-83A1-F6EECF244321}">
                <p14:modId xmlns:p14="http://schemas.microsoft.com/office/powerpoint/2010/main" val="2315593894"/>
              </p:ext>
            </p:extLst>
          </p:nvPr>
        </p:nvGraphicFramePr>
        <p:xfrm>
          <a:off x="107504" y="3183480"/>
          <a:ext cx="8950452" cy="1828800"/>
        </p:xfrm>
        <a:graphic>
          <a:graphicData uri="http://schemas.openxmlformats.org/drawingml/2006/table">
            <a:tbl>
              <a:tblPr firstRow="1" bandRow="1">
                <a:tableStyleId>{5C22544A-7EE6-4342-B048-85BDC9FD1C3A}</a:tableStyleId>
              </a:tblPr>
              <a:tblGrid>
                <a:gridCol w="1481582"/>
                <a:gridCol w="617855"/>
                <a:gridCol w="2530792"/>
                <a:gridCol w="1532255"/>
                <a:gridCol w="1771968"/>
                <a:gridCol w="1016000"/>
              </a:tblGrid>
              <a:tr h="0">
                <a:tc>
                  <a:txBody>
                    <a:bodyPr/>
                    <a:lstStyle/>
                    <a:p>
                      <a:pPr algn="ctr"/>
                      <a:r>
                        <a:rPr kumimoji="1" lang="ja-JP" altLang="en-US" sz="1600" b="1" dirty="0" smtClean="0"/>
                        <a:t>試験名</a:t>
                      </a:r>
                      <a:endParaRPr kumimoji="1" lang="ja-JP" altLang="en-US" sz="1600" b="1" dirty="0"/>
                    </a:p>
                  </a:txBody>
                  <a:tcPr anchor="ctr"/>
                </a:tc>
                <a:tc>
                  <a:txBody>
                    <a:bodyPr/>
                    <a:lstStyle/>
                    <a:p>
                      <a:pPr algn="ctr"/>
                      <a:r>
                        <a:rPr kumimoji="1" lang="ja-JP" altLang="en-US" sz="1600" b="1" dirty="0" smtClean="0"/>
                        <a:t>相</a:t>
                      </a:r>
                      <a:endParaRPr kumimoji="1" lang="ja-JP" altLang="en-US" sz="1600" b="1" dirty="0"/>
                    </a:p>
                  </a:txBody>
                  <a:tcPr anchor="ctr"/>
                </a:tc>
                <a:tc>
                  <a:txBody>
                    <a:bodyPr/>
                    <a:lstStyle/>
                    <a:p>
                      <a:pPr algn="ctr"/>
                      <a:r>
                        <a:rPr kumimoji="1" lang="ja-JP" altLang="en-US" sz="1600" b="1" dirty="0" smtClean="0"/>
                        <a:t>デザイン</a:t>
                      </a:r>
                      <a:endParaRPr kumimoji="1" lang="ja-JP" altLang="en-US" sz="1600" b="1" dirty="0"/>
                    </a:p>
                  </a:txBody>
                  <a:tcPr anchor="ctr"/>
                </a:tc>
                <a:tc>
                  <a:txBody>
                    <a:bodyPr/>
                    <a:lstStyle/>
                    <a:p>
                      <a:pPr algn="ctr"/>
                      <a:r>
                        <a:rPr kumimoji="1" lang="ja-JP" altLang="en-US" sz="1600" b="1" dirty="0" smtClean="0"/>
                        <a:t>投与期間</a:t>
                      </a:r>
                      <a:endParaRPr kumimoji="1" lang="ja-JP" altLang="en-US" sz="1600" b="1" dirty="0"/>
                    </a:p>
                  </a:txBody>
                  <a:tcPr anchor="ctr"/>
                </a:tc>
                <a:tc>
                  <a:txBody>
                    <a:bodyPr/>
                    <a:lstStyle/>
                    <a:p>
                      <a:pPr algn="ctr"/>
                      <a:r>
                        <a:rPr kumimoji="1" lang="ja-JP" altLang="en-US" sz="1600" b="1" dirty="0" smtClean="0"/>
                        <a:t>実施国</a:t>
                      </a:r>
                      <a:endParaRPr kumimoji="1" lang="ja-JP" altLang="en-US" sz="1600" b="1" dirty="0"/>
                    </a:p>
                  </a:txBody>
                  <a:tcPr anchor="ctr"/>
                </a:tc>
                <a:tc>
                  <a:txBody>
                    <a:bodyPr/>
                    <a:lstStyle/>
                    <a:p>
                      <a:pPr algn="ctr"/>
                      <a:r>
                        <a:rPr kumimoji="1" lang="ja-JP" altLang="en-US" sz="1600" b="1" dirty="0" smtClean="0"/>
                        <a:t>症例数</a:t>
                      </a:r>
                      <a:endParaRPr kumimoji="1" lang="ja-JP" altLang="en-US" sz="1600" b="1" dirty="0"/>
                    </a:p>
                  </a:txBody>
                  <a:tcPr anchor="ctr"/>
                </a:tc>
              </a:tr>
              <a:tr h="0">
                <a:tc>
                  <a:txBody>
                    <a:bodyPr/>
                    <a:lstStyle/>
                    <a:p>
                      <a:pPr algn="ctr"/>
                      <a:r>
                        <a:rPr kumimoji="1" lang="en-US" altLang="ja-JP" sz="1600" dirty="0" smtClean="0"/>
                        <a:t>AGLU-004-00</a:t>
                      </a:r>
                      <a:endParaRPr kumimoji="1" lang="ja-JP" altLang="en-US" sz="1600" dirty="0"/>
                    </a:p>
                  </a:txBody>
                  <a:tcPr anchor="ctr"/>
                </a:tc>
                <a:tc gridSpan="3">
                  <a:txBody>
                    <a:bodyPr/>
                    <a:lstStyle/>
                    <a:p>
                      <a:pPr algn="ctr"/>
                      <a:r>
                        <a:rPr kumimoji="1" lang="ja-JP" altLang="en-US" sz="1600" dirty="0" smtClean="0"/>
                        <a:t>自然経過歴に関する疫学的研究</a:t>
                      </a: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a:txBody>
                    <a:bodyPr/>
                    <a:lstStyle/>
                    <a:p>
                      <a:pPr algn="ctr"/>
                      <a:r>
                        <a:rPr kumimoji="1" lang="en-US" altLang="ja-JP" sz="1600" dirty="0" smtClean="0"/>
                        <a:t>9</a:t>
                      </a:r>
                      <a:r>
                        <a:rPr kumimoji="1" lang="ja-JP" altLang="en-US" sz="1600" dirty="0" smtClean="0"/>
                        <a:t>ヵ国</a:t>
                      </a:r>
                      <a:endParaRPr kumimoji="1" lang="ja-JP" altLang="en-US" sz="1600" dirty="0"/>
                    </a:p>
                  </a:txBody>
                  <a:tcPr anchor="ctr"/>
                </a:tc>
                <a:tc>
                  <a:txBody>
                    <a:bodyPr/>
                    <a:lstStyle/>
                    <a:p>
                      <a:pPr algn="ctr"/>
                      <a:r>
                        <a:rPr kumimoji="1" lang="en-US" altLang="ja-JP" sz="1600" dirty="0" smtClean="0"/>
                        <a:t>168</a:t>
                      </a:r>
                      <a:endParaRPr kumimoji="1" lang="ja-JP" altLang="en-US" sz="1600" dirty="0"/>
                    </a:p>
                  </a:txBody>
                  <a:tcPr anchor="ctr"/>
                </a:tc>
              </a:tr>
              <a:tr h="0">
                <a:tc>
                  <a:txBody>
                    <a:bodyPr/>
                    <a:lstStyle/>
                    <a:p>
                      <a:pPr algn="ctr"/>
                      <a:r>
                        <a:rPr kumimoji="1" lang="en-US" altLang="ja-JP" sz="1600" dirty="0" smtClean="0"/>
                        <a:t>AGLU01602</a:t>
                      </a:r>
                      <a:endParaRPr kumimoji="1" lang="ja-JP" altLang="en-US" sz="1600" dirty="0"/>
                    </a:p>
                  </a:txBody>
                  <a:tcPr anchor="ctr"/>
                </a:tc>
                <a:tc>
                  <a:txBody>
                    <a:bodyPr/>
                    <a:lstStyle/>
                    <a:p>
                      <a:pPr algn="ctr"/>
                      <a:r>
                        <a:rPr kumimoji="1" lang="en-US" altLang="ja-JP" sz="1600" dirty="0" smtClean="0"/>
                        <a:t>P2/3</a:t>
                      </a:r>
                      <a:endParaRPr kumimoji="1" lang="ja-JP" altLang="en-US" sz="1600" dirty="0"/>
                    </a:p>
                  </a:txBody>
                  <a:tcPr anchor="ctr"/>
                </a:tc>
                <a:tc>
                  <a:txBody>
                    <a:bodyPr/>
                    <a:lstStyle/>
                    <a:p>
                      <a:pPr algn="ctr"/>
                      <a:r>
                        <a:rPr kumimoji="1" lang="ja-JP" altLang="en-US" sz="1600" dirty="0" smtClean="0"/>
                        <a:t>無作為化，非盲検，</a:t>
                      </a:r>
                      <a:endParaRPr kumimoji="1" lang="en-US" altLang="ja-JP" sz="1600" dirty="0" smtClean="0"/>
                    </a:p>
                    <a:p>
                      <a:pPr algn="ctr"/>
                      <a:r>
                        <a:rPr kumimoji="1" lang="ja-JP" altLang="en-US" sz="1600" dirty="0" smtClean="0"/>
                        <a:t>用量設定</a:t>
                      </a:r>
                      <a:endParaRPr kumimoji="1" lang="ja-JP" altLang="en-US" sz="1600" dirty="0"/>
                    </a:p>
                  </a:txBody>
                  <a:tcPr anchor="ctr"/>
                </a:tc>
                <a:tc>
                  <a:txBody>
                    <a:bodyPr/>
                    <a:lstStyle/>
                    <a:p>
                      <a:pPr algn="ctr"/>
                      <a:r>
                        <a:rPr kumimoji="1" lang="ja-JP" altLang="en-US" sz="1600" dirty="0" smtClean="0"/>
                        <a:t>最低</a:t>
                      </a:r>
                      <a:r>
                        <a:rPr kumimoji="1" lang="en-US" altLang="ja-JP" sz="1600" dirty="0" smtClean="0"/>
                        <a:t>52</a:t>
                      </a:r>
                      <a:r>
                        <a:rPr kumimoji="1" lang="ja-JP" altLang="en-US" sz="1600" dirty="0" smtClean="0"/>
                        <a:t>週間</a:t>
                      </a:r>
                      <a:endParaRPr kumimoji="1" lang="ja-JP" altLang="en-US" sz="1600" dirty="0"/>
                    </a:p>
                  </a:txBody>
                  <a:tcPr anchor="ctr"/>
                </a:tc>
                <a:tc>
                  <a:txBody>
                    <a:bodyPr/>
                    <a:lstStyle/>
                    <a:p>
                      <a:pPr algn="ctr"/>
                      <a:r>
                        <a:rPr kumimoji="1" lang="ja-JP" altLang="en-US" sz="1600" dirty="0" smtClean="0"/>
                        <a:t>米国，欧州，</a:t>
                      </a:r>
                      <a:endParaRPr kumimoji="1" lang="en-US" altLang="ja-JP" sz="1600" dirty="0" smtClean="0"/>
                    </a:p>
                    <a:p>
                      <a:pPr algn="ctr"/>
                      <a:r>
                        <a:rPr kumimoji="1" lang="ja-JP" altLang="en-US" sz="1600" dirty="0" smtClean="0"/>
                        <a:t>イスラエル，台湾</a:t>
                      </a:r>
                      <a:endParaRPr kumimoji="1" lang="ja-JP" altLang="en-US" sz="1600" dirty="0"/>
                    </a:p>
                  </a:txBody>
                  <a:tcPr anchor="ctr"/>
                </a:tc>
                <a:tc>
                  <a:txBody>
                    <a:bodyPr/>
                    <a:lstStyle/>
                    <a:p>
                      <a:pPr algn="ctr"/>
                      <a:r>
                        <a:rPr kumimoji="1" lang="en-US" altLang="ja-JP" sz="1600" dirty="0" smtClean="0"/>
                        <a:t>18</a:t>
                      </a:r>
                      <a:endParaRPr kumimoji="1" lang="ja-JP" altLang="en-US" sz="1600" dirty="0"/>
                    </a:p>
                  </a:txBody>
                  <a:tcPr anchor="ctr"/>
                </a:tc>
              </a:tr>
              <a:tr h="0">
                <a:tc>
                  <a:txBody>
                    <a:bodyPr/>
                    <a:lstStyle/>
                    <a:p>
                      <a:pPr algn="ctr"/>
                      <a:r>
                        <a:rPr kumimoji="1" lang="en-US" altLang="ja-JP" sz="1600" dirty="0" smtClean="0"/>
                        <a:t>AGLU01702</a:t>
                      </a:r>
                      <a:endParaRPr kumimoji="1" lang="ja-JP" altLang="en-US" sz="1600" dirty="0"/>
                    </a:p>
                  </a:txBody>
                  <a:tcPr anchor="ctr"/>
                </a:tc>
                <a:tc>
                  <a:txBody>
                    <a:bodyPr/>
                    <a:lstStyle/>
                    <a:p>
                      <a:pPr algn="ctr"/>
                      <a:r>
                        <a:rPr kumimoji="1" lang="en-US" altLang="ja-JP" sz="1600" dirty="0" smtClean="0"/>
                        <a:t>P1/2</a:t>
                      </a:r>
                      <a:endParaRPr kumimoji="1" lang="ja-JP" altLang="en-US" sz="1600" dirty="0"/>
                    </a:p>
                  </a:txBody>
                  <a:tcPr anchor="ctr"/>
                </a:tc>
                <a:tc>
                  <a:txBody>
                    <a:bodyPr/>
                    <a:lstStyle/>
                    <a:p>
                      <a:pPr algn="ctr"/>
                      <a:r>
                        <a:rPr kumimoji="1" lang="ja-JP" altLang="en-US" sz="1600" dirty="0" smtClean="0"/>
                        <a:t>非盲検</a:t>
                      </a:r>
                      <a:endParaRPr kumimoji="1" lang="ja-JP" altLang="en-US" sz="1600" dirty="0"/>
                    </a:p>
                  </a:txBody>
                  <a:tcPr anchor="ctr"/>
                </a:tc>
                <a:tc>
                  <a:txBody>
                    <a:bodyPr/>
                    <a:lstStyle/>
                    <a:p>
                      <a:pPr algn="ctr"/>
                      <a:r>
                        <a:rPr kumimoji="1" lang="en-US" altLang="ja-JP" sz="1600" dirty="0" smtClean="0"/>
                        <a:t>52</a:t>
                      </a:r>
                      <a:r>
                        <a:rPr kumimoji="1" lang="ja-JP" altLang="en-US" sz="1600" dirty="0" smtClean="0"/>
                        <a:t>週間</a:t>
                      </a:r>
                      <a:endParaRPr kumimoji="1" lang="ja-JP" altLang="en-US" sz="1600" dirty="0"/>
                    </a:p>
                  </a:txBody>
                  <a:tcPr anchor="ctr"/>
                </a:tc>
                <a:tc>
                  <a:txBody>
                    <a:bodyPr/>
                    <a:lstStyle/>
                    <a:p>
                      <a:pPr algn="ctr"/>
                      <a:r>
                        <a:rPr kumimoji="1" lang="ja-JP" altLang="en-US" sz="1600" dirty="0" smtClean="0"/>
                        <a:t>米国，欧州，</a:t>
                      </a:r>
                      <a:endParaRPr kumimoji="1" lang="en-US" altLang="ja-JP" sz="1600" dirty="0" smtClean="0"/>
                    </a:p>
                    <a:p>
                      <a:pPr algn="ctr"/>
                      <a:r>
                        <a:rPr kumimoji="1" lang="ja-JP" altLang="en-US" sz="1600" dirty="0" smtClean="0"/>
                        <a:t>イスラエル</a:t>
                      </a:r>
                    </a:p>
                  </a:txBody>
                  <a:tcPr anchor="ctr"/>
                </a:tc>
                <a:tc>
                  <a:txBody>
                    <a:bodyPr/>
                    <a:lstStyle/>
                    <a:p>
                      <a:pPr algn="ctr"/>
                      <a:r>
                        <a:rPr kumimoji="1" lang="en-US" altLang="ja-JP" sz="1600" dirty="0" smtClean="0"/>
                        <a:t>21</a:t>
                      </a:r>
                      <a:endParaRPr kumimoji="1" lang="ja-JP" altLang="en-US" sz="1600" dirty="0"/>
                    </a:p>
                  </a:txBody>
                  <a:tcPr anchor="ctr"/>
                </a:tc>
              </a:tr>
            </a:tbl>
          </a:graphicData>
        </a:graphic>
      </p:graphicFrame>
      <p:sp>
        <p:nvSpPr>
          <p:cNvPr id="9" name="正方形/長方形 8"/>
          <p:cNvSpPr/>
          <p:nvPr/>
        </p:nvSpPr>
        <p:spPr>
          <a:xfrm>
            <a:off x="107504" y="3846300"/>
            <a:ext cx="8928992"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descr="http://www.genzyme.de/images/photos/de_img_produktinfo_Myozy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4603" y="1582205"/>
            <a:ext cx="2629845" cy="1523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57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事例：ポンペ病</a:t>
            </a:r>
            <a:r>
              <a:rPr lang="en-US" altLang="ja-JP" dirty="0" smtClean="0"/>
              <a:t/>
            </a:r>
            <a:br>
              <a:rPr lang="en-US" altLang="ja-JP" dirty="0" smtClean="0"/>
            </a:br>
            <a:r>
              <a:rPr lang="ja-JP" altLang="en-US" sz="2700" dirty="0" smtClean="0">
                <a:cs typeface="Calibri" panose="020F0502020204030204" pitchFamily="34" charset="0"/>
              </a:rPr>
              <a:t>ヒストリカル・コントロールの利用</a:t>
            </a:r>
            <a:endParaRPr lang="ja-JP" altLang="en-US" sz="2700" dirty="0" smtClean="0"/>
          </a:p>
        </p:txBody>
      </p:sp>
      <p:sp>
        <p:nvSpPr>
          <p:cNvPr id="12291" name="コンテンツ プレースホルダー 2"/>
          <p:cNvSpPr>
            <a:spLocks noGrp="1"/>
          </p:cNvSpPr>
          <p:nvPr>
            <p:ph idx="1"/>
          </p:nvPr>
        </p:nvSpPr>
        <p:spPr>
          <a:xfrm>
            <a:off x="457200" y="1600200"/>
            <a:ext cx="8229600" cy="1612776"/>
          </a:xfrm>
        </p:spPr>
        <p:txBody>
          <a:bodyPr>
            <a:normAutofit fontScale="77500" lnSpcReduction="20000"/>
          </a:bodyPr>
          <a:lstStyle/>
          <a:p>
            <a:pPr eaLnBrk="1" hangingPunct="1">
              <a:defRPr/>
            </a:pPr>
            <a:r>
              <a:rPr lang="ja-JP" altLang="en-US" dirty="0" smtClean="0"/>
              <a:t>結果：</a:t>
            </a:r>
            <a:endParaRPr lang="en-US" altLang="ja-JP" dirty="0" smtClean="0"/>
          </a:p>
          <a:p>
            <a:pPr lvl="1" eaLnBrk="1" hangingPunct="1">
              <a:defRPr/>
            </a:pPr>
            <a:r>
              <a:rPr lang="ja-JP" altLang="en-US" dirty="0" smtClean="0"/>
              <a:t>生後</a:t>
            </a:r>
            <a:r>
              <a:rPr lang="en-US" altLang="ja-JP" dirty="0" smtClean="0"/>
              <a:t>18</a:t>
            </a:r>
            <a:r>
              <a:rPr lang="ja-JP" altLang="en-US" dirty="0" smtClean="0"/>
              <a:t>ヵ月における侵襲的人工呼吸補助なしでの生存率</a:t>
            </a:r>
            <a:endParaRPr lang="en-US" altLang="ja-JP" dirty="0" smtClean="0"/>
          </a:p>
          <a:p>
            <a:pPr lvl="2">
              <a:defRPr/>
            </a:pPr>
            <a:endParaRPr lang="en-US" altLang="ja-JP" sz="1000" dirty="0" smtClean="0"/>
          </a:p>
          <a:p>
            <a:pPr lvl="2" eaLnBrk="1" hangingPunct="1">
              <a:defRPr/>
            </a:pPr>
            <a:r>
              <a:rPr lang="ja-JP" altLang="en-US" dirty="0" smtClean="0"/>
              <a:t>本剤群：</a:t>
            </a:r>
            <a:r>
              <a:rPr lang="en-US" altLang="ja-JP" dirty="0" smtClean="0"/>
              <a:t>83.3% (95%CI. [66.1%, 100.0%])</a:t>
            </a:r>
          </a:p>
          <a:p>
            <a:pPr lvl="2" eaLnBrk="1" hangingPunct="1">
              <a:defRPr/>
            </a:pPr>
            <a:r>
              <a:rPr lang="ja-JP" altLang="en-US" dirty="0" smtClean="0"/>
              <a:t>既存対照群：</a:t>
            </a:r>
            <a:r>
              <a:rPr lang="en-US" altLang="ja-JP" dirty="0" smtClean="0"/>
              <a:t>1.9% (95%CI. [0.0%, 5.5%])</a:t>
            </a:r>
          </a:p>
          <a:p>
            <a:pPr eaLnBrk="1" hangingPunct="1">
              <a:defRPr/>
            </a:pPr>
            <a:endParaRPr lang="en-US" altLang="ja-JP" dirty="0"/>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7C989FDD-0B5D-4D21-B7F6-7B39F939AFDE}" type="slidenum">
              <a:rPr lang="ja-JP" altLang="en-US"/>
              <a:pPr>
                <a:defRPr/>
              </a:pPr>
              <a:t>14</a:t>
            </a:fld>
            <a:endParaRPr lang="ja-JP" alt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5865" y="3214420"/>
            <a:ext cx="5286375" cy="3022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Line 5"/>
          <p:cNvSpPr>
            <a:spLocks noChangeShapeType="1"/>
          </p:cNvSpPr>
          <p:nvPr/>
        </p:nvSpPr>
        <p:spPr bwMode="auto">
          <a:xfrm flipH="1">
            <a:off x="6355996" y="3666997"/>
            <a:ext cx="17942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Text Box 6"/>
          <p:cNvSpPr txBox="1">
            <a:spLocks noChangeArrowheads="1"/>
          </p:cNvSpPr>
          <p:nvPr/>
        </p:nvSpPr>
        <p:spPr bwMode="auto">
          <a:xfrm>
            <a:off x="6511746" y="3502452"/>
            <a:ext cx="15167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dirty="0">
                <a:latin typeface="+mn-lt"/>
              </a:rPr>
              <a:t>本剤群</a:t>
            </a:r>
            <a:r>
              <a:rPr lang="en-US" altLang="ja-JP" dirty="0">
                <a:latin typeface="+mn-lt"/>
              </a:rPr>
              <a:t>(N=18)</a:t>
            </a:r>
          </a:p>
        </p:txBody>
      </p:sp>
      <p:sp>
        <p:nvSpPr>
          <p:cNvPr id="19" name="Text Box 7"/>
          <p:cNvSpPr txBox="1">
            <a:spLocks noChangeArrowheads="1"/>
          </p:cNvSpPr>
          <p:nvPr/>
        </p:nvSpPr>
        <p:spPr bwMode="auto">
          <a:xfrm>
            <a:off x="6553537" y="5206956"/>
            <a:ext cx="2050911" cy="368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dirty="0">
                <a:latin typeface="+mn-lt"/>
              </a:rPr>
              <a:t>既存対照群</a:t>
            </a:r>
            <a:r>
              <a:rPr lang="en-US" altLang="ja-JP" dirty="0">
                <a:latin typeface="+mn-lt"/>
              </a:rPr>
              <a:t>(N=61)</a:t>
            </a:r>
          </a:p>
        </p:txBody>
      </p:sp>
      <p:sp>
        <p:nvSpPr>
          <p:cNvPr id="20" name="Line 8"/>
          <p:cNvSpPr>
            <a:spLocks noChangeShapeType="1"/>
          </p:cNvSpPr>
          <p:nvPr/>
        </p:nvSpPr>
        <p:spPr bwMode="auto">
          <a:xfrm flipH="1">
            <a:off x="6385327" y="5370255"/>
            <a:ext cx="17942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Text Box 9"/>
          <p:cNvSpPr txBox="1">
            <a:spLocks noChangeArrowheads="1"/>
          </p:cNvSpPr>
          <p:nvPr/>
        </p:nvSpPr>
        <p:spPr bwMode="auto">
          <a:xfrm>
            <a:off x="1892956" y="5243660"/>
            <a:ext cx="11304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400" dirty="0">
                <a:latin typeface="+mn-lt"/>
              </a:rPr>
              <a:t>点線：</a:t>
            </a:r>
            <a:r>
              <a:rPr lang="en-US" altLang="ja-JP" sz="1400" dirty="0">
                <a:latin typeface="+mn-lt"/>
              </a:rPr>
              <a:t>95%CI.</a:t>
            </a:r>
          </a:p>
        </p:txBody>
      </p:sp>
    </p:spTree>
    <p:extLst>
      <p:ext uri="{BB962C8B-B14F-4D97-AF65-F5344CB8AC3E}">
        <p14:creationId xmlns:p14="http://schemas.microsoft.com/office/powerpoint/2010/main" val="2540745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933056"/>
            <a:ext cx="6124575"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2" name="タイトル 1"/>
          <p:cNvSpPr>
            <a:spLocks noGrp="1"/>
          </p:cNvSpPr>
          <p:nvPr>
            <p:ph type="title"/>
          </p:nvPr>
        </p:nvSpPr>
        <p:spPr/>
        <p:txBody>
          <a:bodyPr/>
          <a:lstStyle/>
          <a:p>
            <a:pPr eaLnBrk="1" hangingPunct="1"/>
            <a:r>
              <a:rPr lang="en-US" altLang="ja-JP" sz="3600" smtClean="0"/>
              <a:t>3</a:t>
            </a:r>
            <a:r>
              <a:rPr lang="ja-JP" altLang="en-US" sz="3600" smtClean="0"/>
              <a:t>．被験者あたりの情報量を増やすこと</a:t>
            </a:r>
          </a:p>
        </p:txBody>
      </p:sp>
      <p:sp>
        <p:nvSpPr>
          <p:cNvPr id="17411" name="コンテンツ プレースホルダー 2"/>
          <p:cNvSpPr>
            <a:spLocks noGrp="1"/>
          </p:cNvSpPr>
          <p:nvPr>
            <p:ph idx="1"/>
          </p:nvPr>
        </p:nvSpPr>
        <p:spPr>
          <a:xfrm>
            <a:off x="457200" y="1600200"/>
            <a:ext cx="8229600" cy="2670001"/>
          </a:xfrm>
        </p:spPr>
        <p:txBody>
          <a:bodyPr>
            <a:normAutofit fontScale="92500" lnSpcReduction="20000"/>
          </a:bodyPr>
          <a:lstStyle/>
          <a:p>
            <a:pPr eaLnBrk="1" hangingPunct="1">
              <a:defRPr/>
            </a:pPr>
            <a:r>
              <a:rPr lang="ja-JP" altLang="en-US" dirty="0" smtClean="0"/>
              <a:t>統計モデルの利用</a:t>
            </a:r>
            <a:endParaRPr lang="en-US" altLang="ja-JP" dirty="0" smtClean="0"/>
          </a:p>
          <a:p>
            <a:pPr lvl="1" eaLnBrk="1" hangingPunct="1">
              <a:defRPr/>
            </a:pPr>
            <a:r>
              <a:rPr lang="ja-JP" altLang="en-US" dirty="0" smtClean="0"/>
              <a:t>経時測定型線形混合効果モデルを利用した例       </a:t>
            </a:r>
            <a:r>
              <a:rPr lang="en-US" altLang="ja-JP" dirty="0" smtClean="0"/>
              <a:t>(</a:t>
            </a:r>
            <a:r>
              <a:rPr lang="ja-JP" altLang="en-US" dirty="0" smtClean="0"/>
              <a:t>シミュレーションデータ</a:t>
            </a:r>
            <a:r>
              <a:rPr lang="en-US" altLang="ja-JP" dirty="0" smtClean="0"/>
              <a:t>)</a:t>
            </a:r>
            <a:endParaRPr lang="en-US" altLang="ja-JP" dirty="0"/>
          </a:p>
          <a:p>
            <a:pPr lvl="2" eaLnBrk="1" hangingPunct="1">
              <a:defRPr/>
            </a:pPr>
            <a:r>
              <a:rPr lang="ja-JP" altLang="en-US" dirty="0" smtClean="0"/>
              <a:t>被験者ごとの時間</a:t>
            </a:r>
            <a:r>
              <a:rPr lang="en-US" altLang="ja-JP" dirty="0" smtClean="0"/>
              <a:t>‐</a:t>
            </a:r>
            <a:r>
              <a:rPr lang="ja-JP" altLang="en-US" dirty="0" smtClean="0"/>
              <a:t>応答関係データ</a:t>
            </a:r>
            <a:endParaRPr lang="en-US" altLang="ja-JP" dirty="0" smtClean="0"/>
          </a:p>
          <a:p>
            <a:pPr lvl="2" eaLnBrk="1" hangingPunct="1">
              <a:defRPr/>
            </a:pPr>
            <a:r>
              <a:rPr lang="ja-JP" altLang="en-US" dirty="0" smtClean="0"/>
              <a:t>最終時点</a:t>
            </a:r>
            <a:r>
              <a:rPr lang="en-US" altLang="ja-JP" dirty="0" smtClean="0"/>
              <a:t>(</a:t>
            </a:r>
            <a:r>
              <a:rPr lang="ja-JP" altLang="en-US" dirty="0" smtClean="0"/>
              <a:t>時点</a:t>
            </a:r>
            <a:r>
              <a:rPr lang="en-US" altLang="ja-JP" dirty="0" smtClean="0"/>
              <a:t>5) </a:t>
            </a:r>
            <a:r>
              <a:rPr lang="ja-JP" altLang="en-US" dirty="0" smtClean="0"/>
              <a:t>における評価</a:t>
            </a:r>
            <a:endParaRPr lang="en-US" altLang="ja-JP" dirty="0" smtClean="0"/>
          </a:p>
          <a:p>
            <a:pPr lvl="3" eaLnBrk="1" hangingPunct="1">
              <a:defRPr/>
            </a:pPr>
            <a:r>
              <a:rPr lang="en-US" altLang="ja-JP" dirty="0" smtClean="0"/>
              <a:t>t-test                     : p=0.044, -0.96 </a:t>
            </a:r>
            <a:r>
              <a:rPr lang="en-US" altLang="ja-JP" dirty="0"/>
              <a:t>(-</a:t>
            </a:r>
            <a:r>
              <a:rPr lang="en-US" altLang="ja-JP" dirty="0" smtClean="0"/>
              <a:t>1.90 ~ -0.03)</a:t>
            </a:r>
          </a:p>
          <a:p>
            <a:pPr lvl="3" eaLnBrk="1" hangingPunct="1">
              <a:defRPr/>
            </a:pPr>
            <a:r>
              <a:rPr lang="en-US" altLang="ja-JP" dirty="0" smtClean="0"/>
              <a:t>Repeated ANOVA: p&lt;0.001, -1.10 (-</a:t>
            </a:r>
            <a:r>
              <a:rPr lang="en-US" altLang="ja-JP" dirty="0"/>
              <a:t>1.48 ~ </a:t>
            </a:r>
            <a:r>
              <a:rPr lang="en-US" altLang="ja-JP" dirty="0" smtClean="0"/>
              <a:t>-0.71)</a:t>
            </a:r>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95554DC6-9E44-41D1-BD97-4FF8CAE30A56}" type="slidenum">
              <a:rPr lang="ja-JP" altLang="en-US"/>
              <a:pPr>
                <a:defRPr/>
              </a:pPr>
              <a:t>15</a:t>
            </a:fld>
            <a:endParaRPr lang="ja-JP" altLang="en-US"/>
          </a:p>
        </p:txBody>
      </p:sp>
      <p:sp>
        <p:nvSpPr>
          <p:cNvPr id="11" name="Text Box 6"/>
          <p:cNvSpPr txBox="1">
            <a:spLocks noChangeArrowheads="1"/>
          </p:cNvSpPr>
          <p:nvPr/>
        </p:nvSpPr>
        <p:spPr bwMode="auto">
          <a:xfrm>
            <a:off x="4427984" y="4149080"/>
            <a:ext cx="2991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400" dirty="0" smtClean="0">
                <a:latin typeface="+mn-lt"/>
              </a:rPr>
              <a:t>各群</a:t>
            </a:r>
            <a:r>
              <a:rPr lang="en-US" altLang="ja-JP" sz="1400" dirty="0" smtClean="0">
                <a:latin typeface="+mn-lt"/>
              </a:rPr>
              <a:t>10</a:t>
            </a:r>
            <a:r>
              <a:rPr lang="ja-JP" altLang="en-US" sz="1400" dirty="0" smtClean="0">
                <a:latin typeface="+mn-lt"/>
              </a:rPr>
              <a:t>例 </a:t>
            </a:r>
            <a:r>
              <a:rPr lang="en-US" altLang="ja-JP" sz="1400" dirty="0" smtClean="0">
                <a:latin typeface="+mn-lt"/>
              </a:rPr>
              <a:t>(</a:t>
            </a:r>
            <a:r>
              <a:rPr lang="ja-JP" altLang="en-US" sz="1400" dirty="0" smtClean="0">
                <a:latin typeface="+mn-lt"/>
              </a:rPr>
              <a:t>赤：治療</a:t>
            </a:r>
            <a:r>
              <a:rPr lang="en-US" altLang="ja-JP" sz="1400" dirty="0" smtClean="0">
                <a:latin typeface="+mn-lt"/>
              </a:rPr>
              <a:t>A</a:t>
            </a:r>
            <a:r>
              <a:rPr lang="ja-JP" altLang="en-US" sz="1400" dirty="0" smtClean="0">
                <a:latin typeface="+mn-lt"/>
              </a:rPr>
              <a:t>群，青：治療</a:t>
            </a:r>
            <a:r>
              <a:rPr lang="en-US" altLang="ja-JP" sz="1400" dirty="0" smtClean="0">
                <a:latin typeface="+mn-lt"/>
              </a:rPr>
              <a:t>B</a:t>
            </a:r>
            <a:r>
              <a:rPr lang="ja-JP" altLang="en-US" sz="1400" dirty="0" smtClean="0">
                <a:latin typeface="+mn-lt"/>
              </a:rPr>
              <a:t>群</a:t>
            </a:r>
            <a:r>
              <a:rPr lang="en-US" altLang="ja-JP" sz="1400" dirty="0" smtClean="0">
                <a:latin typeface="+mn-lt"/>
              </a:rPr>
              <a:t>)</a:t>
            </a:r>
            <a:endParaRPr lang="en-US" altLang="ja-JP" sz="1400"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en-US" altLang="ja-JP" sz="3600" smtClean="0"/>
              <a:t>3</a:t>
            </a:r>
            <a:r>
              <a:rPr lang="ja-JP" altLang="en-US" sz="3600" smtClean="0"/>
              <a:t>．被験者あたりの情報量を増やすこと</a:t>
            </a:r>
          </a:p>
        </p:txBody>
      </p:sp>
      <p:sp>
        <p:nvSpPr>
          <p:cNvPr id="16387" name="コンテンツ プレースホルダー 2"/>
          <p:cNvSpPr>
            <a:spLocks noGrp="1"/>
          </p:cNvSpPr>
          <p:nvPr>
            <p:ph idx="1"/>
          </p:nvPr>
        </p:nvSpPr>
        <p:spPr/>
        <p:txBody>
          <a:bodyPr>
            <a:normAutofit fontScale="92500" lnSpcReduction="10000"/>
          </a:bodyPr>
          <a:lstStyle/>
          <a:p>
            <a:pPr eaLnBrk="1" hangingPunct="1"/>
            <a:r>
              <a:rPr lang="ja-JP" altLang="en-US" dirty="0" smtClean="0"/>
              <a:t>発展的な方法</a:t>
            </a:r>
            <a:endParaRPr lang="en-US" altLang="ja-JP" dirty="0" smtClean="0"/>
          </a:p>
          <a:p>
            <a:pPr lvl="1" eaLnBrk="1" hangingPunct="1"/>
            <a:r>
              <a:rPr lang="ja-JP" altLang="en-US" dirty="0"/>
              <a:t>モデリング</a:t>
            </a:r>
            <a:r>
              <a:rPr lang="en-US" altLang="ja-JP" dirty="0"/>
              <a:t>&amp;</a:t>
            </a:r>
            <a:r>
              <a:rPr lang="ja-JP" altLang="en-US" dirty="0" smtClean="0"/>
              <a:t>シミュレーション</a:t>
            </a:r>
            <a:endParaRPr lang="en-US" altLang="ja-JP" dirty="0" smtClean="0"/>
          </a:p>
          <a:p>
            <a:pPr lvl="1" eaLnBrk="1" hangingPunct="1"/>
            <a:r>
              <a:rPr lang="ja-JP" altLang="en-US" dirty="0" smtClean="0"/>
              <a:t>ベイズ法</a:t>
            </a:r>
            <a:endParaRPr lang="en-US" altLang="ja-JP" dirty="0" smtClean="0"/>
          </a:p>
          <a:p>
            <a:pPr lvl="1" eaLnBrk="1" hangingPunct="1"/>
            <a:endParaRPr lang="en-US" altLang="ja-JP" dirty="0" smtClean="0"/>
          </a:p>
          <a:p>
            <a:pPr lvl="1" eaLnBrk="1" hangingPunct="1"/>
            <a:endParaRPr lang="en-US" altLang="ja-JP" dirty="0" smtClean="0"/>
          </a:p>
          <a:p>
            <a:pPr lvl="1" eaLnBrk="1" hangingPunct="1"/>
            <a:endParaRPr lang="en-US" altLang="ja-JP" dirty="0"/>
          </a:p>
          <a:p>
            <a:pPr eaLnBrk="1" hangingPunct="1"/>
            <a:r>
              <a:rPr lang="ja-JP" altLang="en-US" dirty="0" smtClean="0"/>
              <a:t>欧州ではいくつかの指針が示されている</a:t>
            </a:r>
            <a:endParaRPr lang="en-US" altLang="ja-JP" dirty="0" smtClean="0"/>
          </a:p>
          <a:p>
            <a:pPr lvl="1" eaLnBrk="1" hangingPunct="1"/>
            <a:r>
              <a:rPr lang="en-US" altLang="ja-JP" dirty="0" smtClean="0"/>
              <a:t>Guideline on Clinical Trials in Small Populations (2006)</a:t>
            </a:r>
          </a:p>
          <a:p>
            <a:pPr lvl="1" eaLnBrk="1" hangingPunct="1"/>
            <a:r>
              <a:rPr lang="en-US" altLang="ja-JP" dirty="0" smtClean="0"/>
              <a:t>Concept paper on extrapolation of efficacy and safety in medicine development (2013)</a:t>
            </a:r>
          </a:p>
        </p:txBody>
      </p:sp>
      <p:sp>
        <p:nvSpPr>
          <p:cNvPr id="5" name="日付プレースホルダー 4"/>
          <p:cNvSpPr>
            <a:spLocks noGrp="1"/>
          </p:cNvSpPr>
          <p:nvPr>
            <p:ph type="dt" sz="half" idx="10"/>
          </p:nvPr>
        </p:nvSpPr>
        <p:spPr/>
        <p:txBody>
          <a:bodyPr/>
          <a:lstStyle/>
          <a:p>
            <a:pPr>
              <a:defRPr/>
            </a:pPr>
            <a:r>
              <a:rPr lang="en-US" altLang="ja-JP"/>
              <a:t>2014/2/14</a:t>
            </a:r>
            <a:endParaRPr lang="ja-JP" altLang="en-US"/>
          </a:p>
        </p:txBody>
      </p:sp>
      <p:sp>
        <p:nvSpPr>
          <p:cNvPr id="6" name="フッター プレースホルダー 5"/>
          <p:cNvSpPr>
            <a:spLocks noGrp="1"/>
          </p:cNvSpPr>
          <p:nvPr>
            <p:ph type="ftr" sz="quarter" idx="11"/>
          </p:nvPr>
        </p:nvSpPr>
        <p:spPr/>
        <p:txBody>
          <a:bodyPr/>
          <a:lstStyle/>
          <a:p>
            <a:pPr>
              <a:defRPr/>
            </a:pPr>
            <a:r>
              <a:rPr lang="ja-JP" altLang="en-US"/>
              <a:t>データサイエンスラウンドテーブル会議</a:t>
            </a:r>
          </a:p>
        </p:txBody>
      </p:sp>
      <p:sp>
        <p:nvSpPr>
          <p:cNvPr id="7" name="スライド番号プレースホルダー 6"/>
          <p:cNvSpPr>
            <a:spLocks noGrp="1"/>
          </p:cNvSpPr>
          <p:nvPr>
            <p:ph type="sldNum" sz="quarter" idx="12"/>
          </p:nvPr>
        </p:nvSpPr>
        <p:spPr/>
        <p:txBody>
          <a:bodyPr/>
          <a:lstStyle/>
          <a:p>
            <a:pPr>
              <a:defRPr/>
            </a:pPr>
            <a:fld id="{3D9536B8-6AB3-4A1B-8780-45E67573DA90}" type="slidenum">
              <a:rPr lang="ja-JP" altLang="en-US"/>
              <a:pPr>
                <a:defRPr/>
              </a:pPr>
              <a:t>16</a:t>
            </a:fld>
            <a:endParaRPr lang="ja-JP" altLang="en-US"/>
          </a:p>
        </p:txBody>
      </p:sp>
      <p:grpSp>
        <p:nvGrpSpPr>
          <p:cNvPr id="2" name="グループ化 1"/>
          <p:cNvGrpSpPr/>
          <p:nvPr/>
        </p:nvGrpSpPr>
        <p:grpSpPr>
          <a:xfrm>
            <a:off x="5436096" y="1748493"/>
            <a:ext cx="3083328" cy="2184563"/>
            <a:chOff x="5279064" y="1643548"/>
            <a:chExt cx="3240360" cy="2383160"/>
          </a:xfrm>
        </p:grpSpPr>
        <p:sp>
          <p:nvSpPr>
            <p:cNvPr id="16393" name="AutoShape 5"/>
            <p:cNvSpPr>
              <a:spLocks noChangeArrowheads="1"/>
            </p:cNvSpPr>
            <p:nvPr/>
          </p:nvSpPr>
          <p:spPr bwMode="auto">
            <a:xfrm>
              <a:off x="5279064" y="1643548"/>
              <a:ext cx="3240360" cy="2383160"/>
            </a:xfrm>
            <a:prstGeom prst="roundRect">
              <a:avLst>
                <a:gd name="adj" fmla="val 16667"/>
              </a:avLst>
            </a:prstGeom>
            <a:solidFill>
              <a:srgbClr val="FFFFCC"/>
            </a:solidFill>
            <a:ln w="9525">
              <a:solidFill>
                <a:schemeClr val="tx1"/>
              </a:solidFill>
              <a:round/>
              <a:headEnd/>
              <a:tailEnd/>
            </a:ln>
            <a:effectLst/>
            <a:extLst/>
          </p:spPr>
          <p:txBody>
            <a:bodyPr wrap="none" anchor="ctr"/>
            <a:lstStyle/>
            <a:p>
              <a:endParaRPr lang="ja-JP" altLang="en-US">
                <a:solidFill>
                  <a:srgbClr val="000000"/>
                </a:solidFill>
                <a:latin typeface="Arial" charset="0"/>
              </a:endParaRPr>
            </a:p>
          </p:txBody>
        </p:sp>
        <p:sp>
          <p:nvSpPr>
            <p:cNvPr id="16394" name="Line 6"/>
            <p:cNvSpPr>
              <a:spLocks noChangeShapeType="1"/>
            </p:cNvSpPr>
            <p:nvPr/>
          </p:nvSpPr>
          <p:spPr bwMode="auto">
            <a:xfrm>
              <a:off x="5684109" y="1842145"/>
              <a:ext cx="0" cy="18866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5" name="Line 7"/>
            <p:cNvSpPr>
              <a:spLocks noChangeShapeType="1"/>
            </p:cNvSpPr>
            <p:nvPr/>
          </p:nvSpPr>
          <p:spPr bwMode="auto">
            <a:xfrm>
              <a:off x="5684109" y="3728813"/>
              <a:ext cx="243027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6" name="Oval 8"/>
            <p:cNvSpPr>
              <a:spLocks noChangeArrowheads="1"/>
            </p:cNvSpPr>
            <p:nvPr/>
          </p:nvSpPr>
          <p:spPr bwMode="auto">
            <a:xfrm>
              <a:off x="5987893" y="2040741"/>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397" name="Oval 9"/>
            <p:cNvSpPr>
              <a:spLocks noChangeArrowheads="1"/>
            </p:cNvSpPr>
            <p:nvPr/>
          </p:nvSpPr>
          <p:spPr bwMode="auto">
            <a:xfrm>
              <a:off x="5987893" y="2239338"/>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398" name="Oval 10"/>
            <p:cNvSpPr>
              <a:spLocks noChangeArrowheads="1"/>
            </p:cNvSpPr>
            <p:nvPr/>
          </p:nvSpPr>
          <p:spPr bwMode="auto">
            <a:xfrm>
              <a:off x="5987893" y="2437935"/>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399" name="Oval 11"/>
            <p:cNvSpPr>
              <a:spLocks noChangeArrowheads="1"/>
            </p:cNvSpPr>
            <p:nvPr/>
          </p:nvSpPr>
          <p:spPr bwMode="auto">
            <a:xfrm>
              <a:off x="5987893" y="2636531"/>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0" name="Oval 12"/>
            <p:cNvSpPr>
              <a:spLocks noChangeArrowheads="1"/>
            </p:cNvSpPr>
            <p:nvPr/>
          </p:nvSpPr>
          <p:spPr bwMode="auto">
            <a:xfrm>
              <a:off x="5987893" y="2835128"/>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1" name="Oval 13"/>
            <p:cNvSpPr>
              <a:spLocks noChangeArrowheads="1"/>
            </p:cNvSpPr>
            <p:nvPr/>
          </p:nvSpPr>
          <p:spPr bwMode="auto">
            <a:xfrm>
              <a:off x="7911857" y="2735830"/>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2" name="Oval 14"/>
            <p:cNvSpPr>
              <a:spLocks noChangeArrowheads="1"/>
            </p:cNvSpPr>
            <p:nvPr/>
          </p:nvSpPr>
          <p:spPr bwMode="auto">
            <a:xfrm>
              <a:off x="7911857" y="2934426"/>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3" name="Oval 15"/>
            <p:cNvSpPr>
              <a:spLocks noChangeArrowheads="1"/>
            </p:cNvSpPr>
            <p:nvPr/>
          </p:nvSpPr>
          <p:spPr bwMode="auto">
            <a:xfrm>
              <a:off x="7911857" y="3133023"/>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4" name="Oval 16"/>
            <p:cNvSpPr>
              <a:spLocks noChangeArrowheads="1"/>
            </p:cNvSpPr>
            <p:nvPr/>
          </p:nvSpPr>
          <p:spPr bwMode="auto">
            <a:xfrm>
              <a:off x="7911857" y="3331620"/>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5" name="Oval 17"/>
            <p:cNvSpPr>
              <a:spLocks noChangeArrowheads="1"/>
            </p:cNvSpPr>
            <p:nvPr/>
          </p:nvSpPr>
          <p:spPr bwMode="auto">
            <a:xfrm>
              <a:off x="7911857" y="3530216"/>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6" name="Oval 18"/>
            <p:cNvSpPr>
              <a:spLocks noChangeArrowheads="1"/>
            </p:cNvSpPr>
            <p:nvPr/>
          </p:nvSpPr>
          <p:spPr bwMode="auto">
            <a:xfrm>
              <a:off x="7304289" y="2604811"/>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7" name="Oval 19"/>
            <p:cNvSpPr>
              <a:spLocks noChangeArrowheads="1"/>
            </p:cNvSpPr>
            <p:nvPr/>
          </p:nvSpPr>
          <p:spPr bwMode="auto">
            <a:xfrm>
              <a:off x="7304289" y="2935805"/>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8" name="Oval 20"/>
            <p:cNvSpPr>
              <a:spLocks noChangeArrowheads="1"/>
            </p:cNvSpPr>
            <p:nvPr/>
          </p:nvSpPr>
          <p:spPr bwMode="auto">
            <a:xfrm>
              <a:off x="7304289" y="3068203"/>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09" name="Oval 21"/>
            <p:cNvSpPr>
              <a:spLocks noChangeArrowheads="1"/>
            </p:cNvSpPr>
            <p:nvPr/>
          </p:nvSpPr>
          <p:spPr bwMode="auto">
            <a:xfrm>
              <a:off x="7304289" y="3233700"/>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0" name="Oval 22"/>
            <p:cNvSpPr>
              <a:spLocks noChangeArrowheads="1"/>
            </p:cNvSpPr>
            <p:nvPr/>
          </p:nvSpPr>
          <p:spPr bwMode="auto">
            <a:xfrm>
              <a:off x="7304289" y="3430918"/>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1" name="Oval 23"/>
            <p:cNvSpPr>
              <a:spLocks noChangeArrowheads="1"/>
            </p:cNvSpPr>
            <p:nvPr/>
          </p:nvSpPr>
          <p:spPr bwMode="auto">
            <a:xfrm>
              <a:off x="6595460" y="2338636"/>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2" name="Oval 24"/>
            <p:cNvSpPr>
              <a:spLocks noChangeArrowheads="1"/>
            </p:cNvSpPr>
            <p:nvPr/>
          </p:nvSpPr>
          <p:spPr bwMode="auto">
            <a:xfrm>
              <a:off x="6595460" y="2735830"/>
              <a:ext cx="101261" cy="99298"/>
            </a:xfrm>
            <a:prstGeom prst="ellipse">
              <a:avLst/>
            </a:prstGeom>
            <a:solidFill>
              <a:srgbClr val="D52B1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3" name="Oval 25"/>
            <p:cNvSpPr>
              <a:spLocks noChangeArrowheads="1"/>
            </p:cNvSpPr>
            <p:nvPr/>
          </p:nvSpPr>
          <p:spPr bwMode="auto">
            <a:xfrm>
              <a:off x="6595460" y="2671009"/>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4" name="Oval 26"/>
            <p:cNvSpPr>
              <a:spLocks noChangeArrowheads="1"/>
            </p:cNvSpPr>
            <p:nvPr/>
          </p:nvSpPr>
          <p:spPr bwMode="auto">
            <a:xfrm>
              <a:off x="6595460" y="2934426"/>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5" name="Oval 27"/>
            <p:cNvSpPr>
              <a:spLocks noChangeArrowheads="1"/>
            </p:cNvSpPr>
            <p:nvPr/>
          </p:nvSpPr>
          <p:spPr bwMode="auto">
            <a:xfrm>
              <a:off x="6595460" y="3232321"/>
              <a:ext cx="101261" cy="99298"/>
            </a:xfrm>
            <a:prstGeom prst="ellipse">
              <a:avLst/>
            </a:prstGeom>
            <a:solidFill>
              <a:srgbClr val="00359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16416" name="Freeform 35"/>
            <p:cNvSpPr>
              <a:spLocks/>
            </p:cNvSpPr>
            <p:nvPr/>
          </p:nvSpPr>
          <p:spPr bwMode="auto">
            <a:xfrm>
              <a:off x="5931637" y="2031087"/>
              <a:ext cx="2047728" cy="755771"/>
            </a:xfrm>
            <a:custGeom>
              <a:avLst/>
              <a:gdLst>
                <a:gd name="T0" fmla="*/ 2147483647 w 1456"/>
                <a:gd name="T1" fmla="*/ 2147483647 h 548"/>
                <a:gd name="T2" fmla="*/ 2147483647 w 1456"/>
                <a:gd name="T3" fmla="*/ 2147483647 h 548"/>
                <a:gd name="T4" fmla="*/ 2147483647 w 1456"/>
                <a:gd name="T5" fmla="*/ 2147483647 h 548"/>
                <a:gd name="T6" fmla="*/ 2147483647 w 1456"/>
                <a:gd name="T7" fmla="*/ 2147483647 h 5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6" h="548">
                  <a:moveTo>
                    <a:pt x="64" y="56"/>
                  </a:moveTo>
                  <a:cubicBezTo>
                    <a:pt x="32" y="28"/>
                    <a:pt x="0" y="0"/>
                    <a:pt x="112" y="56"/>
                  </a:cubicBezTo>
                  <a:cubicBezTo>
                    <a:pt x="224" y="112"/>
                    <a:pt x="512" y="310"/>
                    <a:pt x="736" y="392"/>
                  </a:cubicBezTo>
                  <a:cubicBezTo>
                    <a:pt x="960" y="474"/>
                    <a:pt x="1208" y="511"/>
                    <a:pt x="1456" y="54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7" name="Freeform 36"/>
            <p:cNvSpPr>
              <a:spLocks/>
            </p:cNvSpPr>
            <p:nvPr/>
          </p:nvSpPr>
          <p:spPr bwMode="auto">
            <a:xfrm>
              <a:off x="6021647" y="2439313"/>
              <a:ext cx="1957718" cy="595790"/>
            </a:xfrm>
            <a:custGeom>
              <a:avLst/>
              <a:gdLst>
                <a:gd name="T0" fmla="*/ 0 w 1392"/>
                <a:gd name="T1" fmla="*/ 0 h 432"/>
                <a:gd name="T2" fmla="*/ 2147483647 w 1392"/>
                <a:gd name="T3" fmla="*/ 2147483647 h 432"/>
                <a:gd name="T4" fmla="*/ 2147483647 w 1392"/>
                <a:gd name="T5" fmla="*/ 2147483647 h 432"/>
                <a:gd name="T6" fmla="*/ 0 60000 65536"/>
                <a:gd name="T7" fmla="*/ 0 60000 65536"/>
                <a:gd name="T8" fmla="*/ 0 60000 65536"/>
              </a:gdLst>
              <a:ahLst/>
              <a:cxnLst>
                <a:cxn ang="T6">
                  <a:pos x="T0" y="T1"/>
                </a:cxn>
                <a:cxn ang="T7">
                  <a:pos x="T2" y="T3"/>
                </a:cxn>
                <a:cxn ang="T8">
                  <a:pos x="T4" y="T5"/>
                </a:cxn>
              </a:cxnLst>
              <a:rect l="0" t="0" r="r" b="b"/>
              <a:pathLst>
                <a:path w="1392" h="432">
                  <a:moveTo>
                    <a:pt x="0" y="0"/>
                  </a:moveTo>
                  <a:cubicBezTo>
                    <a:pt x="220" y="108"/>
                    <a:pt x="440" y="216"/>
                    <a:pt x="672" y="288"/>
                  </a:cubicBezTo>
                  <a:cubicBezTo>
                    <a:pt x="904" y="360"/>
                    <a:pt x="1148" y="396"/>
                    <a:pt x="1392" y="4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8" name="Freeform 37"/>
            <p:cNvSpPr>
              <a:spLocks/>
            </p:cNvSpPr>
            <p:nvPr/>
          </p:nvSpPr>
          <p:spPr bwMode="auto">
            <a:xfrm>
              <a:off x="6021647" y="2306916"/>
              <a:ext cx="1945060" cy="893685"/>
            </a:xfrm>
            <a:custGeom>
              <a:avLst/>
              <a:gdLst>
                <a:gd name="T0" fmla="*/ 0 w 1383"/>
                <a:gd name="T1" fmla="*/ 0 h 648"/>
                <a:gd name="T2" fmla="*/ 2147483647 w 1383"/>
                <a:gd name="T3" fmla="*/ 2147483647 h 648"/>
                <a:gd name="T4" fmla="*/ 2147483647 w 1383"/>
                <a:gd name="T5" fmla="*/ 2147483647 h 648"/>
                <a:gd name="T6" fmla="*/ 0 60000 65536"/>
                <a:gd name="T7" fmla="*/ 0 60000 65536"/>
                <a:gd name="T8" fmla="*/ 0 60000 65536"/>
              </a:gdLst>
              <a:ahLst/>
              <a:cxnLst>
                <a:cxn ang="T6">
                  <a:pos x="T0" y="T1"/>
                </a:cxn>
                <a:cxn ang="T7">
                  <a:pos x="T2" y="T3"/>
                </a:cxn>
                <a:cxn ang="T8">
                  <a:pos x="T4" y="T5"/>
                </a:cxn>
              </a:cxnLst>
              <a:rect l="0" t="0" r="r" b="b"/>
              <a:pathLst>
                <a:path w="1383" h="648">
                  <a:moveTo>
                    <a:pt x="0" y="0"/>
                  </a:moveTo>
                  <a:cubicBezTo>
                    <a:pt x="231" y="190"/>
                    <a:pt x="462" y="381"/>
                    <a:pt x="693" y="489"/>
                  </a:cubicBezTo>
                  <a:cubicBezTo>
                    <a:pt x="924" y="597"/>
                    <a:pt x="1153" y="622"/>
                    <a:pt x="1383" y="64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9" name="Freeform 38"/>
            <p:cNvSpPr>
              <a:spLocks/>
            </p:cNvSpPr>
            <p:nvPr/>
          </p:nvSpPr>
          <p:spPr bwMode="auto">
            <a:xfrm>
              <a:off x="6021647" y="2704109"/>
              <a:ext cx="1945060" cy="703363"/>
            </a:xfrm>
            <a:custGeom>
              <a:avLst/>
              <a:gdLst>
                <a:gd name="T0" fmla="*/ 0 w 1383"/>
                <a:gd name="T1" fmla="*/ 0 h 510"/>
                <a:gd name="T2" fmla="*/ 2147483647 w 1383"/>
                <a:gd name="T3" fmla="*/ 2147483647 h 510"/>
                <a:gd name="T4" fmla="*/ 2147483647 w 1383"/>
                <a:gd name="T5" fmla="*/ 2147483647 h 510"/>
                <a:gd name="T6" fmla="*/ 0 60000 65536"/>
                <a:gd name="T7" fmla="*/ 0 60000 65536"/>
                <a:gd name="T8" fmla="*/ 0 60000 65536"/>
              </a:gdLst>
              <a:ahLst/>
              <a:cxnLst>
                <a:cxn ang="T6">
                  <a:pos x="T0" y="T1"/>
                </a:cxn>
                <a:cxn ang="T7">
                  <a:pos x="T2" y="T3"/>
                </a:cxn>
                <a:cxn ang="T8">
                  <a:pos x="T4" y="T5"/>
                </a:cxn>
              </a:cxnLst>
              <a:rect l="0" t="0" r="r" b="b"/>
              <a:pathLst>
                <a:path w="1383" h="510">
                  <a:moveTo>
                    <a:pt x="0" y="0"/>
                  </a:moveTo>
                  <a:cubicBezTo>
                    <a:pt x="231" y="115"/>
                    <a:pt x="462" y="230"/>
                    <a:pt x="693" y="315"/>
                  </a:cubicBezTo>
                  <a:cubicBezTo>
                    <a:pt x="924" y="400"/>
                    <a:pt x="1153" y="455"/>
                    <a:pt x="1383" y="51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0" name="Freeform 39"/>
            <p:cNvSpPr>
              <a:spLocks/>
            </p:cNvSpPr>
            <p:nvPr/>
          </p:nvSpPr>
          <p:spPr bwMode="auto">
            <a:xfrm>
              <a:off x="6089154" y="2902706"/>
              <a:ext cx="1877553" cy="703363"/>
            </a:xfrm>
            <a:custGeom>
              <a:avLst/>
              <a:gdLst>
                <a:gd name="T0" fmla="*/ 0 w 1335"/>
                <a:gd name="T1" fmla="*/ 0 h 510"/>
                <a:gd name="T2" fmla="*/ 2147483647 w 1335"/>
                <a:gd name="T3" fmla="*/ 2147483647 h 510"/>
                <a:gd name="T4" fmla="*/ 2147483647 w 1335"/>
                <a:gd name="T5" fmla="*/ 2147483647 h 510"/>
                <a:gd name="T6" fmla="*/ 0 60000 65536"/>
                <a:gd name="T7" fmla="*/ 0 60000 65536"/>
                <a:gd name="T8" fmla="*/ 0 60000 65536"/>
              </a:gdLst>
              <a:ahLst/>
              <a:cxnLst>
                <a:cxn ang="T6">
                  <a:pos x="T0" y="T1"/>
                </a:cxn>
                <a:cxn ang="T7">
                  <a:pos x="T2" y="T3"/>
                </a:cxn>
                <a:cxn ang="T8">
                  <a:pos x="T4" y="T5"/>
                </a:cxn>
              </a:cxnLst>
              <a:rect l="0" t="0" r="r" b="b"/>
              <a:pathLst>
                <a:path w="1335" h="510">
                  <a:moveTo>
                    <a:pt x="0" y="0"/>
                  </a:moveTo>
                  <a:cubicBezTo>
                    <a:pt x="214" y="148"/>
                    <a:pt x="429" y="296"/>
                    <a:pt x="651" y="381"/>
                  </a:cubicBezTo>
                  <a:cubicBezTo>
                    <a:pt x="873" y="466"/>
                    <a:pt x="1104" y="488"/>
                    <a:pt x="1335" y="51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normAutofit/>
          </a:bodyPr>
          <a:lstStyle/>
          <a:p>
            <a:pPr eaLnBrk="1" hangingPunct="1"/>
            <a:r>
              <a:rPr lang="ja-JP" altLang="en-US" dirty="0" smtClean="0"/>
              <a:t>まとめ</a:t>
            </a:r>
            <a:r>
              <a:rPr lang="en-US" altLang="ja-JP" dirty="0"/>
              <a:t/>
            </a:r>
            <a:br>
              <a:rPr lang="en-US" altLang="ja-JP" dirty="0"/>
            </a:br>
            <a:r>
              <a:rPr lang="en-US" altLang="ja-JP" sz="2200" dirty="0"/>
              <a:t>SCT</a:t>
            </a:r>
            <a:r>
              <a:rPr lang="ja-JP" altLang="en-US" sz="2200" dirty="0"/>
              <a:t>における新たなベネフィット評価法を実現可能とするための提言</a:t>
            </a:r>
            <a:endParaRPr lang="ja-JP" altLang="en-US" sz="2200" dirty="0" smtClean="0"/>
          </a:p>
        </p:txBody>
      </p:sp>
      <p:sp>
        <p:nvSpPr>
          <p:cNvPr id="18435" name="コンテンツ プレースホルダー 2"/>
          <p:cNvSpPr>
            <a:spLocks noGrp="1"/>
          </p:cNvSpPr>
          <p:nvPr>
            <p:ph idx="1"/>
          </p:nvPr>
        </p:nvSpPr>
        <p:spPr>
          <a:xfrm>
            <a:off x="457200" y="1629089"/>
            <a:ext cx="8229600" cy="4320191"/>
          </a:xfrm>
        </p:spPr>
        <p:txBody>
          <a:bodyPr>
            <a:normAutofit fontScale="92500" lnSpcReduction="10000"/>
          </a:bodyPr>
          <a:lstStyle/>
          <a:p>
            <a:pPr marL="571500" indent="-514350" eaLnBrk="1" hangingPunct="1">
              <a:buFont typeface="Calibri" pitchFamily="34" charset="0"/>
              <a:buAutoNum type="arabicPeriod"/>
            </a:pPr>
            <a:r>
              <a:rPr lang="ja-JP" altLang="en-US" dirty="0" smtClean="0"/>
              <a:t>ベネフィット評価法を柔軟に検討すべき</a:t>
            </a:r>
            <a:endParaRPr lang="en-US" altLang="ja-JP" dirty="0" smtClean="0"/>
          </a:p>
          <a:p>
            <a:pPr lvl="1" eaLnBrk="1" hangingPunct="1">
              <a:buFont typeface="Arial" pitchFamily="34" charset="0"/>
              <a:buChar char="•"/>
            </a:pPr>
            <a:r>
              <a:rPr lang="ja-JP" altLang="en-US" dirty="0" smtClean="0"/>
              <a:t>評価変数，比較対照，エビデンスの質と量，情報の示し方を整理</a:t>
            </a:r>
            <a:endParaRPr lang="en-US" altLang="ja-JP" dirty="0"/>
          </a:p>
          <a:p>
            <a:pPr lvl="1" eaLnBrk="1" hangingPunct="1">
              <a:buFont typeface="Arial" pitchFamily="34" charset="0"/>
              <a:buChar char="•"/>
            </a:pPr>
            <a:r>
              <a:rPr lang="ja-JP" altLang="en-US" dirty="0" smtClean="0"/>
              <a:t>従来の枠組みの実施可能性は最大限検討すること</a:t>
            </a:r>
            <a:endParaRPr lang="en-US" altLang="ja-JP" dirty="0" smtClean="0"/>
          </a:p>
          <a:p>
            <a:pPr marL="571500" indent="-514350" eaLnBrk="1" hangingPunct="1">
              <a:buFont typeface="Calibri" pitchFamily="34" charset="0"/>
              <a:buAutoNum type="arabicPeriod"/>
            </a:pPr>
            <a:r>
              <a:rPr lang="en-US" altLang="ja-JP" dirty="0" smtClean="0">
                <a:latin typeface="Calibri" panose="020F0502020204030204" pitchFamily="34" charset="0"/>
                <a:cs typeface="Calibri" panose="020F0502020204030204" pitchFamily="34" charset="0"/>
              </a:rPr>
              <a:t>SCTs </a:t>
            </a:r>
            <a:r>
              <a:rPr lang="ja-JP" altLang="en-US" dirty="0" smtClean="0">
                <a:latin typeface="Calibri" panose="020F0502020204030204" pitchFamily="34" charset="0"/>
                <a:cs typeface="Calibri" panose="020F0502020204030204" pitchFamily="34" charset="0"/>
              </a:rPr>
              <a:t>に</a:t>
            </a:r>
            <a:r>
              <a:rPr lang="ja-JP" altLang="en-US" dirty="0">
                <a:latin typeface="Calibri" panose="020F0502020204030204" pitchFamily="34" charset="0"/>
                <a:cs typeface="Calibri" panose="020F0502020204030204" pitchFamily="34" charset="0"/>
              </a:rPr>
              <a:t>関するガイドラインを</a:t>
            </a:r>
            <a:r>
              <a:rPr lang="ja-JP" altLang="en-US" dirty="0" smtClean="0">
                <a:latin typeface="Calibri" panose="020F0502020204030204" pitchFamily="34" charset="0"/>
                <a:cs typeface="Calibri" panose="020F0502020204030204" pitchFamily="34" charset="0"/>
              </a:rPr>
              <a:t>作成</a:t>
            </a:r>
            <a:endParaRPr lang="en-US" altLang="ja-JP" dirty="0"/>
          </a:p>
          <a:p>
            <a:pPr lvl="1" eaLnBrk="1" hangingPunct="1">
              <a:buFont typeface="Arial" pitchFamily="34" charset="0"/>
              <a:buChar char="•"/>
            </a:pPr>
            <a:r>
              <a:rPr lang="ja-JP" altLang="en-US" dirty="0" smtClean="0"/>
              <a:t>規制当局と製薬企業が協力</a:t>
            </a:r>
            <a:endParaRPr lang="en-US" altLang="ja-JP" dirty="0" smtClean="0"/>
          </a:p>
          <a:p>
            <a:pPr marL="571500" indent="-514350" eaLnBrk="1" hangingPunct="1">
              <a:buFont typeface="Calibri" pitchFamily="34" charset="0"/>
              <a:buAutoNum type="arabicPeriod"/>
            </a:pPr>
            <a:r>
              <a:rPr lang="ja-JP" altLang="en-US" dirty="0" smtClean="0"/>
              <a:t>質の高い試験を実施</a:t>
            </a:r>
            <a:endParaRPr lang="en-US" altLang="ja-JP" dirty="0" smtClean="0"/>
          </a:p>
          <a:p>
            <a:pPr lvl="1" eaLnBrk="1" hangingPunct="1">
              <a:buFont typeface="Arial" pitchFamily="34" charset="0"/>
              <a:buChar char="•"/>
            </a:pPr>
            <a:r>
              <a:rPr lang="ja-JP" altLang="en-US" dirty="0" smtClean="0"/>
              <a:t>個々のデータには常に高い品質が求められる</a:t>
            </a:r>
            <a:endParaRPr lang="en-US" altLang="ja-JP" dirty="0" smtClean="0"/>
          </a:p>
          <a:p>
            <a:pPr lvl="1" eaLnBrk="1" hangingPunct="1">
              <a:buFont typeface="Arial" pitchFamily="34" charset="0"/>
              <a:buChar char="•"/>
            </a:pPr>
            <a:r>
              <a:rPr lang="ja-JP" altLang="en-US" dirty="0" smtClean="0"/>
              <a:t>評価変数の精度の向上に対する工夫を行うべき</a:t>
            </a:r>
            <a:endParaRPr lang="en-US" altLang="ja-JP" dirty="0" smtClean="0"/>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CC1AAD40-4E50-4059-982E-02AF4CBDD31D}" type="slidenum">
              <a:rPr lang="ja-JP" altLang="en-US"/>
              <a:pPr>
                <a:defRPr/>
              </a:pPr>
              <a:t>17</a:t>
            </a:fld>
            <a:endParaRPr lang="ja-JP" altLang="en-US"/>
          </a:p>
        </p:txBody>
      </p:sp>
      <p:sp>
        <p:nvSpPr>
          <p:cNvPr id="10" name="角丸四角形 9"/>
          <p:cNvSpPr/>
          <p:nvPr/>
        </p:nvSpPr>
        <p:spPr>
          <a:xfrm>
            <a:off x="664908" y="5733256"/>
            <a:ext cx="7651508" cy="675230"/>
          </a:xfrm>
          <a:prstGeom prst="roundRect">
            <a:avLst/>
          </a:prstGeom>
          <a:solidFill>
            <a:srgbClr val="CCECFF"/>
          </a:solidFill>
          <a:ln w="381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2400" b="1" dirty="0" smtClean="0">
                <a:solidFill>
                  <a:srgbClr val="0033CC"/>
                </a:solidFill>
              </a:rPr>
              <a:t>SCT</a:t>
            </a:r>
            <a:r>
              <a:rPr lang="ja-JP" altLang="en-US" sz="2400" b="1" dirty="0">
                <a:solidFill>
                  <a:srgbClr val="0033CC"/>
                </a:solidFill>
              </a:rPr>
              <a:t>による薬効評価へ生物統計家のさらなる</a:t>
            </a:r>
            <a:r>
              <a:rPr lang="ja-JP" altLang="en-US" sz="2400" b="1" dirty="0" smtClean="0">
                <a:solidFill>
                  <a:srgbClr val="0033CC"/>
                </a:solidFill>
              </a:rPr>
              <a:t>寄与</a:t>
            </a:r>
            <a:endParaRPr lang="en-US" altLang="ja-JP" sz="2400" b="1" dirty="0">
              <a:solidFill>
                <a:srgbClr val="0033CC"/>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en-US" altLang="ja-JP" smtClean="0"/>
              <a:t>References</a:t>
            </a:r>
            <a:endParaRPr lang="ja-JP" altLang="en-US" smtClean="0"/>
          </a:p>
        </p:txBody>
      </p:sp>
      <p:sp>
        <p:nvSpPr>
          <p:cNvPr id="19459" name="コンテンツ プレースホルダー 2"/>
          <p:cNvSpPr>
            <a:spLocks noGrp="1"/>
          </p:cNvSpPr>
          <p:nvPr>
            <p:ph idx="1"/>
          </p:nvPr>
        </p:nvSpPr>
        <p:spPr/>
        <p:txBody>
          <a:bodyPr>
            <a:normAutofit/>
          </a:bodyPr>
          <a:lstStyle/>
          <a:p>
            <a:pPr marL="342900" lvl="1" indent="-342900">
              <a:buFont typeface="Arial" charset="0"/>
              <a:buChar char="•"/>
            </a:pPr>
            <a:r>
              <a:rPr lang="en-US" altLang="ja-JP" sz="2000" dirty="0" smtClean="0">
                <a:cs typeface="Arial" charset="0"/>
              </a:rPr>
              <a:t>ICH E9 </a:t>
            </a:r>
            <a:r>
              <a:rPr lang="ja-JP" altLang="en-US" sz="2000" dirty="0" smtClean="0">
                <a:cs typeface="Arial" charset="0"/>
              </a:rPr>
              <a:t>ガイドライン</a:t>
            </a:r>
            <a:r>
              <a:rPr lang="en-US" altLang="ja-JP" sz="2000" dirty="0" smtClean="0">
                <a:cs typeface="Arial" charset="0"/>
              </a:rPr>
              <a:t>, </a:t>
            </a:r>
            <a:r>
              <a:rPr lang="ja-JP" altLang="en-US" sz="2000" dirty="0" smtClean="0">
                <a:cs typeface="Arial" charset="0"/>
              </a:rPr>
              <a:t>臨床試験のための統計的原則 </a:t>
            </a:r>
            <a:r>
              <a:rPr lang="en-US" altLang="ja-JP" sz="2000" dirty="0" smtClean="0">
                <a:cs typeface="Arial" charset="0"/>
              </a:rPr>
              <a:t>(1998)</a:t>
            </a:r>
          </a:p>
          <a:p>
            <a:pPr marL="342900" lvl="1" indent="-342900">
              <a:buFont typeface="Arial" charset="0"/>
              <a:buChar char="•"/>
            </a:pPr>
            <a:r>
              <a:rPr lang="en-US" altLang="ja-JP" sz="2000" dirty="0" smtClean="0">
                <a:cs typeface="Arial" charset="0"/>
              </a:rPr>
              <a:t>CHMP</a:t>
            </a:r>
            <a:r>
              <a:rPr lang="en-US" altLang="ja-JP" sz="2000" dirty="0">
                <a:cs typeface="Arial" charset="0"/>
              </a:rPr>
              <a:t>, Guideline </a:t>
            </a:r>
            <a:r>
              <a:rPr lang="en-US" altLang="ja-JP" sz="2000" dirty="0" smtClean="0">
                <a:cs typeface="Arial" charset="0"/>
              </a:rPr>
              <a:t>on Clinical Trials in Small Populations (2006) </a:t>
            </a:r>
            <a:r>
              <a:rPr lang="en-US" altLang="ja-JP" sz="2000" dirty="0">
                <a:cs typeface="Arial" charset="0"/>
                <a:hlinkClick r:id="rId3"/>
              </a:rPr>
              <a:t>http://</a:t>
            </a:r>
            <a:r>
              <a:rPr lang="en-US" altLang="ja-JP" sz="2000" dirty="0" smtClean="0">
                <a:cs typeface="Arial" charset="0"/>
                <a:hlinkClick r:id="rId3"/>
              </a:rPr>
              <a:t>www.ema.europa.eu/docs/en_GB/document_library/Scientific_guideline/2009/09/WC500003615.pdf</a:t>
            </a:r>
            <a:endParaRPr lang="en-US" altLang="ja-JP" sz="2000" dirty="0" smtClean="0">
              <a:cs typeface="Arial" charset="0"/>
            </a:endParaRPr>
          </a:p>
          <a:p>
            <a:pPr marL="342900" lvl="1" indent="-342900">
              <a:buFont typeface="Arial" charset="0"/>
              <a:buChar char="•"/>
            </a:pPr>
            <a:r>
              <a:rPr lang="en-US" altLang="ja-JP" sz="2000" dirty="0" smtClean="0">
                <a:cs typeface="Arial" charset="0"/>
              </a:rPr>
              <a:t>EMA, Concept paper on extrapolation of efficacy and safety in medicine development </a:t>
            </a:r>
            <a:r>
              <a:rPr lang="en-US" altLang="ja-JP" sz="2000" dirty="0">
                <a:cs typeface="Arial" charset="0"/>
              </a:rPr>
              <a:t>(</a:t>
            </a:r>
            <a:r>
              <a:rPr lang="en-US" altLang="ja-JP" sz="2000" dirty="0" smtClean="0">
                <a:cs typeface="Arial" charset="0"/>
              </a:rPr>
              <a:t>2013) </a:t>
            </a:r>
            <a:r>
              <a:rPr lang="en-US" altLang="ja-JP" sz="2000" dirty="0" smtClean="0">
                <a:cs typeface="Arial" charset="0"/>
                <a:hlinkClick r:id="rId4"/>
              </a:rPr>
              <a:t>http</a:t>
            </a:r>
            <a:r>
              <a:rPr lang="en-US" altLang="ja-JP" sz="2000" dirty="0">
                <a:cs typeface="Arial" charset="0"/>
                <a:hlinkClick r:id="rId4"/>
              </a:rPr>
              <a:t>://</a:t>
            </a:r>
            <a:r>
              <a:rPr lang="en-US" altLang="ja-JP" sz="2000" dirty="0" smtClean="0">
                <a:cs typeface="Arial" charset="0"/>
                <a:hlinkClick r:id="rId4"/>
              </a:rPr>
              <a:t>www.ema.europa.eu/docs/en_GB/document_library/Scientific_guideline/2013/04/WC500142358.pdf</a:t>
            </a:r>
            <a:endParaRPr lang="en-US" altLang="ja-JP" sz="2000" dirty="0" smtClean="0">
              <a:cs typeface="Arial" charset="0"/>
            </a:endParaRPr>
          </a:p>
          <a:p>
            <a:pPr marL="342900" lvl="1" indent="-342900">
              <a:buFont typeface="Arial" charset="0"/>
              <a:buChar char="•"/>
            </a:pPr>
            <a:r>
              <a:rPr lang="ja-JP" altLang="en-US" sz="2000" dirty="0" smtClean="0">
                <a:cs typeface="Arial" charset="0"/>
              </a:rPr>
              <a:t>アガルシダーゼ ベータ 審査報告書 </a:t>
            </a:r>
            <a:r>
              <a:rPr lang="en-US" altLang="ja-JP" sz="2000" dirty="0">
                <a:cs typeface="Arial" charset="0"/>
                <a:hlinkClick r:id="rId5"/>
              </a:rPr>
              <a:t>http://</a:t>
            </a:r>
            <a:r>
              <a:rPr lang="en-US" altLang="ja-JP" sz="2000" dirty="0" smtClean="0">
                <a:cs typeface="Arial" charset="0"/>
                <a:hlinkClick r:id="rId5"/>
              </a:rPr>
              <a:t>www.info.pmda.go.jp/shinyaku/P200400006/34053100_21600AMY00008_A100_1.pdf</a:t>
            </a:r>
            <a:endParaRPr lang="en-US" altLang="ja-JP" sz="2000" dirty="0" smtClean="0">
              <a:cs typeface="Arial" charset="0"/>
            </a:endParaRPr>
          </a:p>
          <a:p>
            <a:pPr marL="342900" lvl="1" indent="-342900">
              <a:buFont typeface="Arial" charset="0"/>
              <a:buChar char="•"/>
            </a:pPr>
            <a:r>
              <a:rPr lang="ja-JP" altLang="en-US" sz="2000" dirty="0" smtClean="0">
                <a:cs typeface="Arial" charset="0"/>
              </a:rPr>
              <a:t>アルグルコシダーゼ アルファ 審査報告書 </a:t>
            </a:r>
            <a:r>
              <a:rPr lang="en-US" altLang="ja-JP" sz="2000" dirty="0">
                <a:cs typeface="Arial" charset="0"/>
                <a:hlinkClick r:id="rId6"/>
              </a:rPr>
              <a:t>http://</a:t>
            </a:r>
            <a:r>
              <a:rPr lang="en-US" altLang="ja-JP" sz="2000" dirty="0" smtClean="0">
                <a:cs typeface="Arial" charset="0"/>
                <a:hlinkClick r:id="rId6"/>
              </a:rPr>
              <a:t>www.info.pmda.go.jp/shinyaku/P200700024/34053100_21900AMX00911_A101_3.pdf</a:t>
            </a:r>
            <a:endParaRPr lang="en-US" altLang="ja-JP" sz="2000" dirty="0" smtClean="0">
              <a:cs typeface="Arial" charset="0"/>
            </a:endParaRPr>
          </a:p>
          <a:p>
            <a:pPr marL="342900" lvl="1" indent="-342900">
              <a:buFont typeface="Arial" charset="0"/>
              <a:buChar char="•"/>
            </a:pPr>
            <a:endParaRPr lang="en-US" altLang="ja-JP" sz="2000" dirty="0" smtClean="0">
              <a:cs typeface="Arial" charset="0"/>
            </a:endParaRPr>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38CC526B-344C-4D76-8F77-33C36B86A487}" type="slidenum">
              <a:rPr lang="ja-JP" altLang="en-US"/>
              <a:pPr>
                <a:defRPr/>
              </a:pPr>
              <a:t>18</a:t>
            </a:fld>
            <a:endParaRPr lang="ja-JP" altLang="en-US"/>
          </a:p>
        </p:txBody>
      </p:sp>
    </p:spTree>
    <p:extLst>
      <p:ext uri="{BB962C8B-B14F-4D97-AF65-F5344CB8AC3E}">
        <p14:creationId xmlns:p14="http://schemas.microsoft.com/office/powerpoint/2010/main" val="883098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Appendix</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915739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p:cNvSpPr>
            <a:spLocks noGrp="1"/>
          </p:cNvSpPr>
          <p:nvPr>
            <p:ph type="title"/>
          </p:nvPr>
        </p:nvSpPr>
        <p:spPr/>
        <p:txBody>
          <a:bodyPr/>
          <a:lstStyle/>
          <a:p>
            <a:pPr eaLnBrk="1" hangingPunct="1"/>
            <a:r>
              <a:rPr lang="en-US" altLang="ja-JP" dirty="0" smtClean="0"/>
              <a:t>2012</a:t>
            </a:r>
            <a:r>
              <a:rPr lang="ja-JP" altLang="en-US" dirty="0" smtClean="0"/>
              <a:t>年度製薬協活動</a:t>
            </a:r>
          </a:p>
        </p:txBody>
      </p:sp>
      <p:sp>
        <p:nvSpPr>
          <p:cNvPr id="6" name="コンテンツ プレースホルダー 5"/>
          <p:cNvSpPr>
            <a:spLocks noGrp="1"/>
          </p:cNvSpPr>
          <p:nvPr>
            <p:ph idx="1"/>
          </p:nvPr>
        </p:nvSpPr>
        <p:spPr/>
        <p:txBody>
          <a:bodyPr rtlCol="0">
            <a:normAutofit/>
          </a:bodyPr>
          <a:lstStyle/>
          <a:p>
            <a:pPr marL="342900" lvl="1" indent="-342900" eaLnBrk="1" fontAlgn="auto" hangingPunct="1">
              <a:spcAft>
                <a:spcPts val="0"/>
              </a:spcAft>
              <a:buFont typeface="Arial" pitchFamily="34" charset="0"/>
              <a:buChar char="•"/>
              <a:defRPr/>
            </a:pPr>
            <a:r>
              <a:rPr lang="ja-JP" altLang="en-US" sz="2200" dirty="0"/>
              <a:t>日本製薬工業協会</a:t>
            </a:r>
            <a:r>
              <a:rPr lang="en-US" altLang="ja-JP" sz="2200" dirty="0"/>
              <a:t> </a:t>
            </a:r>
            <a:r>
              <a:rPr lang="ja-JP" altLang="en-US" sz="2200" dirty="0"/>
              <a:t>医薬品評価委員会 データサイエンス部会 </a:t>
            </a:r>
            <a:r>
              <a:rPr lang="en-US" altLang="ja-JP" sz="2200" dirty="0"/>
              <a:t>2012</a:t>
            </a:r>
            <a:r>
              <a:rPr lang="ja-JP" altLang="en-US" sz="2200" dirty="0"/>
              <a:t>年度 タスクフォース</a:t>
            </a:r>
            <a:r>
              <a:rPr lang="en-US" altLang="ja-JP" sz="2200" dirty="0" smtClean="0"/>
              <a:t>2</a:t>
            </a:r>
          </a:p>
          <a:p>
            <a:pPr marL="342900" lvl="1" indent="-342900" eaLnBrk="1" fontAlgn="auto" hangingPunct="1">
              <a:spcAft>
                <a:spcPts val="0"/>
              </a:spcAft>
              <a:buFont typeface="Arial" pitchFamily="34" charset="0"/>
              <a:buChar char="•"/>
              <a:defRPr/>
            </a:pPr>
            <a:r>
              <a:rPr lang="en-US" altLang="ja-JP" sz="2200" dirty="0" smtClean="0"/>
              <a:t>Small </a:t>
            </a:r>
            <a:r>
              <a:rPr lang="en-US" altLang="ja-JP" sz="2200" dirty="0"/>
              <a:t>Clinical </a:t>
            </a:r>
            <a:r>
              <a:rPr lang="en-US" altLang="ja-JP" sz="2200" dirty="0" smtClean="0"/>
              <a:t>Trials </a:t>
            </a:r>
            <a:r>
              <a:rPr lang="ja-JP" altLang="en-US" sz="2200" dirty="0" smtClean="0"/>
              <a:t>に</a:t>
            </a:r>
            <a:r>
              <a:rPr lang="ja-JP" altLang="en-US" sz="2200" dirty="0"/>
              <a:t>よる薬効評価の考え方 </a:t>
            </a:r>
            <a:r>
              <a:rPr lang="en-US" altLang="ja-JP" sz="2200" dirty="0">
                <a:cs typeface="Arial" charset="0"/>
                <a:hlinkClick r:id="rId3"/>
              </a:rPr>
              <a:t>http://www.jpma.or.jp/information/evaluation/allotment/trials.html</a:t>
            </a:r>
            <a:endParaRPr lang="en-US" altLang="ja-JP" sz="2200" dirty="0">
              <a:cs typeface="Arial" charset="0"/>
            </a:endParaRPr>
          </a:p>
          <a:p>
            <a:pPr lvl="1" eaLnBrk="1" fontAlgn="auto" hangingPunct="1">
              <a:spcAft>
                <a:spcPts val="0"/>
              </a:spcAft>
              <a:buFont typeface="Arial" pitchFamily="34" charset="0"/>
              <a:buChar char="–"/>
              <a:defRPr/>
            </a:pPr>
            <a:endParaRPr lang="ja-JP" altLang="en-US" dirty="0" smtClean="0"/>
          </a:p>
        </p:txBody>
      </p:sp>
      <p:sp>
        <p:nvSpPr>
          <p:cNvPr id="3" name="日付プレースホルダー 2"/>
          <p:cNvSpPr>
            <a:spLocks noGrp="1"/>
          </p:cNvSpPr>
          <p:nvPr>
            <p:ph type="dt" sz="quarter" idx="10"/>
          </p:nvPr>
        </p:nvSpPr>
        <p:spPr/>
        <p:txBody>
          <a:bodyPr/>
          <a:lstStyle/>
          <a:p>
            <a:pPr>
              <a:defRPr/>
            </a:pPr>
            <a:fld id="{6A845006-0BC1-45C9-9CF9-1C64FF4A40B7}" type="datetime1">
              <a:rPr lang="ja-JP" altLang="en-US"/>
              <a:pPr>
                <a:defRPr/>
              </a:pPr>
              <a:t>2014/2/13</a:t>
            </a:fld>
            <a:endParaRPr lang="ja-JP" altLang="en-US"/>
          </a:p>
        </p:txBody>
      </p:sp>
      <p:sp>
        <p:nvSpPr>
          <p:cNvPr id="4" name="フッター プレースホルダー 3"/>
          <p:cNvSpPr>
            <a:spLocks noGrp="1"/>
          </p:cNvSpPr>
          <p:nvPr>
            <p:ph type="ftr" sz="quarter" idx="11"/>
          </p:nvPr>
        </p:nvSpPr>
        <p:spPr/>
        <p:txBody>
          <a:bodyPr/>
          <a:lstStyle/>
          <a:p>
            <a:pPr>
              <a:defRPr/>
            </a:pPr>
            <a:r>
              <a:rPr lang="ja-JP" altLang="en-US"/>
              <a:t>データサイエンスラウンドテーブル会議</a:t>
            </a:r>
          </a:p>
        </p:txBody>
      </p:sp>
      <p:sp>
        <p:nvSpPr>
          <p:cNvPr id="5" name="スライド番号プレースホルダー 4"/>
          <p:cNvSpPr>
            <a:spLocks noGrp="1"/>
          </p:cNvSpPr>
          <p:nvPr>
            <p:ph type="sldNum" sz="quarter" idx="12"/>
          </p:nvPr>
        </p:nvSpPr>
        <p:spPr/>
        <p:txBody>
          <a:bodyPr/>
          <a:lstStyle/>
          <a:p>
            <a:pPr>
              <a:defRPr/>
            </a:pPr>
            <a:fld id="{7B492900-2AAF-4E8F-BA61-4E864B93F4ED}" type="slidenum">
              <a:rPr lang="ja-JP" altLang="en-US"/>
              <a:pPr>
                <a:defRPr/>
              </a:pPr>
              <a:t>2</a:t>
            </a:fld>
            <a:endParaRPr lang="ja-JP" altLang="en-US"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2070" y="3140968"/>
            <a:ext cx="581025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角丸四角形 10"/>
          <p:cNvSpPr/>
          <p:nvPr/>
        </p:nvSpPr>
        <p:spPr>
          <a:xfrm>
            <a:off x="884843" y="5847776"/>
            <a:ext cx="7488833" cy="576237"/>
          </a:xfrm>
          <a:prstGeom prst="roundRect">
            <a:avLst/>
          </a:prstGeom>
          <a:solidFill>
            <a:srgbClr val="CCECFF"/>
          </a:solidFill>
          <a:ln w="381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b="1" dirty="0">
                <a:solidFill>
                  <a:srgbClr val="0033CC"/>
                </a:solidFill>
              </a:rPr>
              <a:t>本発表</a:t>
            </a:r>
            <a:r>
              <a:rPr lang="ja-JP" altLang="en-US" sz="2400" b="1" dirty="0" smtClean="0">
                <a:solidFill>
                  <a:srgbClr val="0033CC"/>
                </a:solidFill>
              </a:rPr>
              <a:t>は，上記報告書の内容（活動成果）</a:t>
            </a:r>
            <a:endParaRPr lang="en-US" altLang="ja-JP" sz="2400" b="1" dirty="0">
              <a:solidFill>
                <a:srgbClr val="0033CC"/>
              </a:solidFill>
            </a:endParaRPr>
          </a:p>
        </p:txBody>
      </p:sp>
      <p:graphicFrame>
        <p:nvGraphicFramePr>
          <p:cNvPr id="8" name="表 7"/>
          <p:cNvGraphicFramePr>
            <a:graphicFrameLocks noGrp="1"/>
          </p:cNvGraphicFramePr>
          <p:nvPr>
            <p:extLst>
              <p:ext uri="{D42A27DB-BD31-4B8C-83A1-F6EECF244321}">
                <p14:modId xmlns:p14="http://schemas.microsoft.com/office/powerpoint/2010/main" val="975531031"/>
              </p:ext>
            </p:extLst>
          </p:nvPr>
        </p:nvGraphicFramePr>
        <p:xfrm>
          <a:off x="6035388" y="3245762"/>
          <a:ext cx="2496186" cy="2438190"/>
        </p:xfrm>
        <a:graphic>
          <a:graphicData uri="http://schemas.openxmlformats.org/drawingml/2006/table">
            <a:tbl>
              <a:tblPr firstRow="1" bandRow="1">
                <a:tableStyleId>{5C22544A-7EE6-4342-B048-85BDC9FD1C3A}</a:tableStyleId>
              </a:tblPr>
              <a:tblGrid>
                <a:gridCol w="1267143"/>
                <a:gridCol w="1229043"/>
              </a:tblGrid>
              <a:tr h="0">
                <a:tc gridSpan="2">
                  <a:txBody>
                    <a:bodyPr/>
                    <a:lstStyle/>
                    <a:p>
                      <a:r>
                        <a:rPr kumimoji="1" lang="en-US" altLang="ja-JP" sz="1400" dirty="0" smtClean="0"/>
                        <a:t>TF</a:t>
                      </a:r>
                      <a:r>
                        <a:rPr kumimoji="1" lang="ja-JP" altLang="en-US" sz="1400" dirty="0" smtClean="0"/>
                        <a:t>メンバー</a:t>
                      </a:r>
                      <a:endParaRPr kumimoji="1" lang="ja-JP" altLang="en-US" sz="1400" dirty="0"/>
                    </a:p>
                  </a:txBody>
                  <a:tcPr/>
                </a:tc>
                <a:tc hMerge="1">
                  <a:txBody>
                    <a:bodyPr/>
                    <a:lstStyle/>
                    <a:p>
                      <a:endParaRPr kumimoji="1" lang="ja-JP" altLang="en-US" sz="1400" dirty="0"/>
                    </a:p>
                  </a:txBody>
                  <a:tcPr/>
                </a:tc>
              </a:tr>
              <a:tr h="0">
                <a:tc>
                  <a:txBody>
                    <a:bodyPr/>
                    <a:lstStyle/>
                    <a:p>
                      <a:r>
                        <a:rPr kumimoji="1" lang="ja-JP" altLang="en-US" sz="1400" dirty="0" smtClean="0"/>
                        <a:t>菅波　秀規</a:t>
                      </a:r>
                      <a:endParaRPr kumimoji="1" lang="ja-JP" altLang="en-US" sz="1400" dirty="0"/>
                    </a:p>
                  </a:txBody>
                  <a:tcPr marT="45705" marB="45705" anchor="ctr"/>
                </a:tc>
                <a:tc>
                  <a:txBody>
                    <a:bodyPr/>
                    <a:lstStyle/>
                    <a:p>
                      <a:r>
                        <a:rPr kumimoji="1" lang="ja-JP" altLang="en-US" sz="1400" dirty="0" smtClean="0"/>
                        <a:t>土屋　悟</a:t>
                      </a:r>
                      <a:endParaRPr kumimoji="1" lang="ja-JP" altLang="en-US" sz="1400" dirty="0"/>
                    </a:p>
                  </a:txBody>
                  <a:tcPr marT="45705" marB="45705" anchor="ctr"/>
                </a:tc>
              </a:tr>
              <a:tr h="0">
                <a:tc>
                  <a:txBody>
                    <a:bodyPr/>
                    <a:lstStyle/>
                    <a:p>
                      <a:r>
                        <a:rPr kumimoji="1" lang="ja-JP" altLang="en-US" sz="1400" dirty="0" smtClean="0"/>
                        <a:t>鹿野　哲司</a:t>
                      </a:r>
                      <a:endParaRPr kumimoji="1" lang="ja-JP" altLang="en-US" sz="1400" dirty="0"/>
                    </a:p>
                  </a:txBody>
                  <a:tcPr marT="45705" marB="45705" anchor="ctr"/>
                </a:tc>
                <a:tc>
                  <a:txBody>
                    <a:bodyPr/>
                    <a:lstStyle/>
                    <a:p>
                      <a:r>
                        <a:rPr kumimoji="1" lang="ja-JP" altLang="en-US" sz="1400" dirty="0" smtClean="0"/>
                        <a:t>松嶋　優貴</a:t>
                      </a:r>
                      <a:endParaRPr kumimoji="1" lang="ja-JP" altLang="en-US" sz="1400" dirty="0"/>
                    </a:p>
                  </a:txBody>
                  <a:tcPr marT="45705" marB="45705" anchor="ctr"/>
                </a:tc>
              </a:tr>
              <a:tr h="0">
                <a:tc>
                  <a:txBody>
                    <a:bodyPr/>
                    <a:lstStyle/>
                    <a:p>
                      <a:r>
                        <a:rPr kumimoji="1" lang="ja-JP" altLang="en-US" sz="1400" dirty="0" smtClean="0"/>
                        <a:t>五月女　想</a:t>
                      </a:r>
                      <a:endParaRPr kumimoji="1" lang="ja-JP" altLang="en-US" sz="1400" dirty="0"/>
                    </a:p>
                  </a:txBody>
                  <a:tcPr marT="45705" marB="45705" anchor="ctr"/>
                </a:tc>
                <a:tc>
                  <a:txBody>
                    <a:bodyPr/>
                    <a:lstStyle/>
                    <a:p>
                      <a:r>
                        <a:rPr kumimoji="1" lang="ja-JP" altLang="en-US" sz="1400" dirty="0" smtClean="0"/>
                        <a:t>野村　真功</a:t>
                      </a:r>
                      <a:endParaRPr kumimoji="1" lang="ja-JP" altLang="en-US" sz="1400" dirty="0"/>
                    </a:p>
                  </a:txBody>
                  <a:tcPr marT="45705" marB="45705" anchor="ctr"/>
                </a:tc>
              </a:tr>
              <a:tr h="0">
                <a:tc>
                  <a:txBody>
                    <a:bodyPr/>
                    <a:lstStyle/>
                    <a:p>
                      <a:r>
                        <a:rPr kumimoji="1" lang="ja-JP" altLang="en-US" sz="1400" dirty="0" smtClean="0"/>
                        <a:t>工藤　健太郎</a:t>
                      </a:r>
                      <a:endParaRPr kumimoji="1" lang="ja-JP" altLang="en-US" sz="1400" dirty="0"/>
                    </a:p>
                  </a:txBody>
                  <a:tcPr marT="45705" marB="45705" anchor="ctr"/>
                </a:tc>
                <a:tc>
                  <a:txBody>
                    <a:bodyPr/>
                    <a:lstStyle/>
                    <a:p>
                      <a:r>
                        <a:rPr kumimoji="1" lang="ja-JP" altLang="en-US" sz="1400" dirty="0" smtClean="0"/>
                        <a:t>岩</a:t>
                      </a:r>
                      <a:r>
                        <a:rPr kumimoji="1" lang="ja-JP" altLang="en-US" sz="1400" b="0" i="0" u="none" strike="noStrike" kern="1200" baseline="0" dirty="0" smtClean="0">
                          <a:solidFill>
                            <a:schemeClr val="dk1"/>
                          </a:solidFill>
                          <a:latin typeface="+mn-lt"/>
                          <a:ea typeface="+mn-ea"/>
                          <a:cs typeface="+mn-cs"/>
                        </a:rPr>
                        <a:t>﨑　倫久</a:t>
                      </a:r>
                      <a:endParaRPr kumimoji="1" lang="ja-JP" altLang="en-US" sz="1400" dirty="0"/>
                    </a:p>
                  </a:txBody>
                  <a:tcPr marT="45705" marB="45705" anchor="ctr"/>
                </a:tc>
              </a:tr>
              <a:tr h="0">
                <a:tc>
                  <a:txBody>
                    <a:bodyPr/>
                    <a:lstStyle/>
                    <a:p>
                      <a:r>
                        <a:rPr kumimoji="1" lang="ja-JP" altLang="en-US" sz="1400" dirty="0" smtClean="0"/>
                        <a:t>庄司　晃</a:t>
                      </a:r>
                      <a:endParaRPr kumimoji="1" lang="ja-JP" altLang="en-US" sz="1400" dirty="0"/>
                    </a:p>
                  </a:txBody>
                  <a:tcPr marT="45705" marB="45705" anchor="ctr"/>
                </a:tc>
                <a:tc>
                  <a:txBody>
                    <a:bodyPr/>
                    <a:lstStyle/>
                    <a:p>
                      <a:r>
                        <a:rPr kumimoji="1" lang="ja-JP" altLang="en-US" sz="1400" dirty="0" smtClean="0"/>
                        <a:t>佐々木　紀幸</a:t>
                      </a:r>
                      <a:endParaRPr kumimoji="1" lang="ja-JP" altLang="en-US" sz="1400" dirty="0"/>
                    </a:p>
                  </a:txBody>
                  <a:tcPr marT="45705" marB="45705" anchor="ctr"/>
                </a:tc>
              </a:tr>
              <a:tr h="0">
                <a:tc>
                  <a:txBody>
                    <a:bodyPr/>
                    <a:lstStyle/>
                    <a:p>
                      <a:r>
                        <a:rPr kumimoji="1" lang="ja-JP" altLang="en-US" sz="1400" dirty="0" smtClean="0"/>
                        <a:t>平井　隆幸</a:t>
                      </a:r>
                      <a:endParaRPr kumimoji="1" lang="ja-JP" altLang="en-US" sz="1400" dirty="0"/>
                    </a:p>
                  </a:txBody>
                  <a:tcPr marT="45705" marB="45705" anchor="ctr"/>
                </a:tc>
                <a:tc>
                  <a:txBody>
                    <a:bodyPr/>
                    <a:lstStyle/>
                    <a:p>
                      <a:r>
                        <a:rPr kumimoji="1" lang="ja-JP" altLang="en-US" sz="1400" dirty="0" smtClean="0"/>
                        <a:t>笹川　裕次</a:t>
                      </a:r>
                      <a:endParaRPr kumimoji="1" lang="ja-JP" altLang="en-US" sz="1400" dirty="0"/>
                    </a:p>
                  </a:txBody>
                  <a:tcPr marT="45705" marB="45705" anchor="ctr"/>
                </a:tc>
              </a:tr>
              <a:tr h="0">
                <a:tc>
                  <a:txBody>
                    <a:bodyPr/>
                    <a:lstStyle/>
                    <a:p>
                      <a:r>
                        <a:rPr kumimoji="1" lang="ja-JP" altLang="en-US" sz="1400" dirty="0" smtClean="0"/>
                        <a:t>吉田　篤人</a:t>
                      </a:r>
                      <a:endParaRPr kumimoji="1" lang="ja-JP" altLang="en-US" sz="1400" dirty="0"/>
                    </a:p>
                  </a:txBody>
                  <a:tcPr marT="45705" marB="45705" anchor="ctr"/>
                </a:tc>
                <a:tc>
                  <a:txBody>
                    <a:bodyPr/>
                    <a:lstStyle/>
                    <a:p>
                      <a:r>
                        <a:rPr kumimoji="1" lang="ja-JP" altLang="en-US" sz="1400" dirty="0" smtClean="0"/>
                        <a:t>廣岡　秀樹</a:t>
                      </a:r>
                      <a:endParaRPr kumimoji="1" lang="ja-JP" altLang="en-US" sz="1400" dirty="0"/>
                    </a:p>
                  </a:txBody>
                  <a:tcPr marT="45705" marB="45705" anchor="ctr"/>
                </a:tc>
              </a:tr>
            </a:tbl>
          </a:graphicData>
        </a:graphic>
      </p:graphicFrame>
      <p:sp>
        <p:nvSpPr>
          <p:cNvPr id="13" name="正方形/長方形 12"/>
          <p:cNvSpPr/>
          <p:nvPr/>
        </p:nvSpPr>
        <p:spPr>
          <a:xfrm>
            <a:off x="6023883" y="3236422"/>
            <a:ext cx="2504978" cy="2436550"/>
          </a:xfrm>
          <a:prstGeom prst="rect">
            <a:avLst/>
          </a:prstGeom>
          <a:noFill/>
          <a:ln w="381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6509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sz="3600" smtClean="0"/>
              <a:t>少数例でエビデンスを確立するための</a:t>
            </a:r>
            <a:r>
              <a:rPr lang="en-US" altLang="ja-JP" sz="3600" smtClean="0"/>
              <a:t/>
            </a:r>
            <a:br>
              <a:rPr lang="en-US" altLang="ja-JP" sz="3600" smtClean="0"/>
            </a:br>
            <a:r>
              <a:rPr lang="ja-JP" altLang="en-US" sz="3600" smtClean="0"/>
              <a:t>基本的な考え方</a:t>
            </a:r>
          </a:p>
        </p:txBody>
      </p:sp>
      <p:sp>
        <p:nvSpPr>
          <p:cNvPr id="4" name="日付プレースホルダー 3"/>
          <p:cNvSpPr>
            <a:spLocks noGrp="1"/>
          </p:cNvSpPr>
          <p:nvPr>
            <p:ph type="dt" sz="quarter" idx="10"/>
          </p:nvPr>
        </p:nvSpPr>
        <p:spPr/>
        <p:txBody>
          <a:bodyPr/>
          <a:lstStyle/>
          <a:p>
            <a:pPr>
              <a:defRPr/>
            </a:pPr>
            <a:r>
              <a:rPr lang="en-US" altLang="ja-JP"/>
              <a:t>2014/2/14</a:t>
            </a:r>
            <a:endParaRPr lang="ja-JP" altLang="en-US"/>
          </a:p>
        </p:txBody>
      </p:sp>
      <p:sp>
        <p:nvSpPr>
          <p:cNvPr id="5" name="フッター プレースホルダー 4"/>
          <p:cNvSpPr>
            <a:spLocks noGrp="1"/>
          </p:cNvSpPr>
          <p:nvPr>
            <p:ph type="ftr" sz="quarter" idx="11"/>
          </p:nvPr>
        </p:nvSpPr>
        <p:spPr/>
        <p:txBody>
          <a:bodyPr/>
          <a:lstStyle/>
          <a:p>
            <a:pPr>
              <a:defRPr/>
            </a:pPr>
            <a:r>
              <a:rPr lang="ja-JP" altLang="en-US"/>
              <a:t>データサイエンスラウンドテーブル会議</a:t>
            </a:r>
          </a:p>
        </p:txBody>
      </p:sp>
      <p:sp>
        <p:nvSpPr>
          <p:cNvPr id="6" name="スライド番号プレースホルダー 5"/>
          <p:cNvSpPr>
            <a:spLocks noGrp="1"/>
          </p:cNvSpPr>
          <p:nvPr>
            <p:ph type="sldNum" sz="quarter" idx="12"/>
          </p:nvPr>
        </p:nvSpPr>
        <p:spPr/>
        <p:txBody>
          <a:bodyPr/>
          <a:lstStyle/>
          <a:p>
            <a:pPr>
              <a:defRPr/>
            </a:pPr>
            <a:fld id="{D08BAF88-6332-40CA-B365-174D29F973B4}" type="slidenum">
              <a:rPr lang="ja-JP" altLang="en-US"/>
              <a:pPr>
                <a:defRPr/>
              </a:pPr>
              <a:t>20</a:t>
            </a:fld>
            <a:endParaRPr lang="ja-JP" altLang="en-US"/>
          </a:p>
        </p:txBody>
      </p:sp>
      <p:grpSp>
        <p:nvGrpSpPr>
          <p:cNvPr id="2" name="グループ化 1"/>
          <p:cNvGrpSpPr/>
          <p:nvPr/>
        </p:nvGrpSpPr>
        <p:grpSpPr>
          <a:xfrm>
            <a:off x="179512" y="1571540"/>
            <a:ext cx="8784976" cy="5040560"/>
            <a:chOff x="179512" y="1571540"/>
            <a:chExt cx="8784976" cy="5040560"/>
          </a:xfrm>
        </p:grpSpPr>
        <p:sp>
          <p:nvSpPr>
            <p:cNvPr id="17415" name="テキスト ボックス 7"/>
            <p:cNvSpPr txBox="1">
              <a:spLocks noChangeArrowheads="1"/>
            </p:cNvSpPr>
            <p:nvPr/>
          </p:nvSpPr>
          <p:spPr bwMode="auto">
            <a:xfrm>
              <a:off x="1475656" y="2492896"/>
              <a:ext cx="30251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600" dirty="0">
                  <a:latin typeface="HGPｺﾞｼｯｸE" pitchFamily="50" charset="-128"/>
                  <a:ea typeface="HGPｺﾞｼｯｸE" pitchFamily="50" charset="-128"/>
                </a:rPr>
                <a:t>２つの検証試験によるエビデンス</a:t>
              </a:r>
            </a:p>
          </p:txBody>
        </p:sp>
        <p:sp>
          <p:nvSpPr>
            <p:cNvPr id="9" name="テキスト ボックス 8"/>
            <p:cNvSpPr txBox="1"/>
            <p:nvPr/>
          </p:nvSpPr>
          <p:spPr bwMode="auto">
            <a:xfrm>
              <a:off x="1458675" y="1938318"/>
              <a:ext cx="4913525" cy="338554"/>
            </a:xfrm>
            <a:prstGeom prst="rect">
              <a:avLst/>
            </a:prstGeom>
            <a:noFill/>
          </p:spPr>
          <p:txBody>
            <a:bodyPr wrap="none">
              <a:spAutoFit/>
            </a:bodyPr>
            <a:lstStyle/>
            <a:p>
              <a:pPr>
                <a:defRPr/>
              </a:pPr>
              <a:r>
                <a:rPr lang="ja-JP" altLang="en-US" sz="1600" dirty="0">
                  <a:solidFill>
                    <a:schemeClr val="bg1">
                      <a:lumMod val="50000"/>
                    </a:schemeClr>
                  </a:solidFill>
                  <a:latin typeface="HGPｺﾞｼｯｸE" pitchFamily="50" charset="-128"/>
                  <a:ea typeface="HGPｺﾞｼｯｸE" pitchFamily="50" charset="-128"/>
                </a:rPr>
                <a:t>（複数の検証試験のメタアナリシスに基づくエビデンス）</a:t>
              </a:r>
            </a:p>
          </p:txBody>
        </p:sp>
        <p:sp>
          <p:nvSpPr>
            <p:cNvPr id="17417" name="テキスト ボックス 9"/>
            <p:cNvSpPr txBox="1">
              <a:spLocks noChangeArrowheads="1"/>
            </p:cNvSpPr>
            <p:nvPr/>
          </p:nvSpPr>
          <p:spPr bwMode="auto">
            <a:xfrm>
              <a:off x="1475656" y="3060249"/>
              <a:ext cx="604524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600" dirty="0">
                  <a:latin typeface="HGPｺﾞｼｯｸE" pitchFamily="50" charset="-128"/>
                  <a:ea typeface="HGPｺﾞｼｯｸE" pitchFamily="50" charset="-128"/>
                </a:rPr>
                <a:t>１つの検証試験の結果と，これと同じ方向を指し示す外部情報で補う</a:t>
              </a:r>
              <a:endParaRPr lang="en-US" altLang="ja-JP" sz="1600" dirty="0">
                <a:latin typeface="HGPｺﾞｼｯｸE" pitchFamily="50" charset="-128"/>
                <a:ea typeface="HGPｺﾞｼｯｸE" pitchFamily="50" charset="-128"/>
              </a:endParaRPr>
            </a:p>
            <a:p>
              <a:pPr eaLnBrk="1" hangingPunct="1"/>
              <a:r>
                <a:rPr lang="ja-JP" altLang="en-US" sz="1600" dirty="0">
                  <a:latin typeface="HGPｺﾞｼｯｸE" pitchFamily="50" charset="-128"/>
                  <a:ea typeface="HGPｺﾞｼｯｸE" pitchFamily="50" charset="-128"/>
                </a:rPr>
                <a:t>ことによって得られたエビデンス</a:t>
              </a:r>
            </a:p>
          </p:txBody>
        </p:sp>
        <p:sp>
          <p:nvSpPr>
            <p:cNvPr id="17418" name="テキスト ボックス 10"/>
            <p:cNvSpPr txBox="1">
              <a:spLocks noChangeArrowheads="1"/>
            </p:cNvSpPr>
            <p:nvPr/>
          </p:nvSpPr>
          <p:spPr bwMode="auto">
            <a:xfrm>
              <a:off x="1475656" y="4151981"/>
              <a:ext cx="5950668" cy="107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600" dirty="0">
                  <a:latin typeface="HGPｺﾞｼｯｸE" pitchFamily="50" charset="-128"/>
                  <a:ea typeface="HGPｺﾞｼｯｸE" pitchFamily="50" charset="-128"/>
                </a:rPr>
                <a:t>１つの試験から効果の大きさとその不確実性を推定し，同じ方向を</a:t>
              </a:r>
              <a:endParaRPr lang="en-US" altLang="ja-JP" sz="1600" dirty="0">
                <a:latin typeface="HGPｺﾞｼｯｸE" pitchFamily="50" charset="-128"/>
                <a:ea typeface="HGPｺﾞｼｯｸE" pitchFamily="50" charset="-128"/>
              </a:endParaRPr>
            </a:p>
            <a:p>
              <a:pPr eaLnBrk="1" hangingPunct="1"/>
              <a:r>
                <a:rPr lang="ja-JP" altLang="en-US" sz="1600" dirty="0">
                  <a:latin typeface="HGPｺﾞｼｯｸE" pitchFamily="50" charset="-128"/>
                  <a:ea typeface="HGPｺﾞｼｯｸE" pitchFamily="50" charset="-128"/>
                </a:rPr>
                <a:t>指し示す他の試験の情報，従来得られている知見をモデル化し，</a:t>
              </a:r>
              <a:endParaRPr lang="en-US" altLang="ja-JP" sz="1600" dirty="0">
                <a:latin typeface="HGPｺﾞｼｯｸE" pitchFamily="50" charset="-128"/>
                <a:ea typeface="HGPｺﾞｼｯｸE" pitchFamily="50" charset="-128"/>
              </a:endParaRPr>
            </a:p>
            <a:p>
              <a:pPr eaLnBrk="1" hangingPunct="1"/>
              <a:r>
                <a:rPr lang="ja-JP" altLang="en-US" sz="1600" dirty="0">
                  <a:latin typeface="HGPｺﾞｼｯｸE" pitchFamily="50" charset="-128"/>
                  <a:ea typeface="HGPｺﾞｼｯｸE" pitchFamily="50" charset="-128"/>
                </a:rPr>
                <a:t>効果の大きさを推定した結果などにより，エビデンスを補強すること</a:t>
              </a:r>
              <a:endParaRPr lang="en-US" altLang="ja-JP" sz="1600" dirty="0">
                <a:latin typeface="HGPｺﾞｼｯｸE" pitchFamily="50" charset="-128"/>
                <a:ea typeface="HGPｺﾞｼｯｸE" pitchFamily="50" charset="-128"/>
              </a:endParaRPr>
            </a:p>
            <a:p>
              <a:pPr eaLnBrk="1" hangingPunct="1"/>
              <a:r>
                <a:rPr lang="ja-JP" altLang="en-US" sz="1600" dirty="0">
                  <a:latin typeface="HGPｺﾞｼｯｸE" pitchFamily="50" charset="-128"/>
                  <a:ea typeface="HGPｺﾞｼｯｸE" pitchFamily="50" charset="-128"/>
                </a:rPr>
                <a:t>によって得られたエビデンス</a:t>
              </a:r>
            </a:p>
          </p:txBody>
        </p:sp>
        <p:sp>
          <p:nvSpPr>
            <p:cNvPr id="17419" name="テキスト ボックス 11"/>
            <p:cNvSpPr txBox="1">
              <a:spLocks noChangeArrowheads="1"/>
            </p:cNvSpPr>
            <p:nvPr/>
          </p:nvSpPr>
          <p:spPr bwMode="auto">
            <a:xfrm>
              <a:off x="1475656" y="5517232"/>
              <a:ext cx="590257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600" dirty="0">
                  <a:latin typeface="HGPｺﾞｼｯｸE" pitchFamily="50" charset="-128"/>
                  <a:ea typeface="HGPｺﾞｼｯｸE" pitchFamily="50" charset="-128"/>
                </a:rPr>
                <a:t>一例一例の症例の体内で起きている現象をストーリーとして捉える</a:t>
              </a:r>
              <a:endParaRPr lang="en-US" altLang="ja-JP" sz="1600" dirty="0">
                <a:latin typeface="HGPｺﾞｼｯｸE" pitchFamily="50" charset="-128"/>
                <a:ea typeface="HGPｺﾞｼｯｸE" pitchFamily="50" charset="-128"/>
              </a:endParaRPr>
            </a:p>
            <a:p>
              <a:pPr eaLnBrk="1" hangingPunct="1"/>
              <a:r>
                <a:rPr lang="ja-JP" altLang="en-US" sz="1600" dirty="0">
                  <a:latin typeface="HGPｺﾞｼｯｸE" pitchFamily="50" charset="-128"/>
                  <a:ea typeface="HGPｺﾞｼｯｸE" pitchFamily="50" charset="-128"/>
                </a:rPr>
                <a:t>アプローチによって得られたエビデンス</a:t>
              </a:r>
            </a:p>
          </p:txBody>
        </p:sp>
        <p:sp>
          <p:nvSpPr>
            <p:cNvPr id="13" name="二等辺三角形 12"/>
            <p:cNvSpPr/>
            <p:nvPr/>
          </p:nvSpPr>
          <p:spPr bwMode="auto">
            <a:xfrm flipV="1">
              <a:off x="728574" y="2045474"/>
              <a:ext cx="313749" cy="4075841"/>
            </a:xfrm>
            <a:prstGeom prst="triangle">
              <a:avLst/>
            </a:prstGeom>
            <a:solidFill>
              <a:schemeClr val="bg1">
                <a:lumMod val="50000"/>
                <a:tint val="66000"/>
                <a:satMod val="1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21" name="テキスト ボックス 13"/>
            <p:cNvSpPr txBox="1">
              <a:spLocks noChangeArrowheads="1"/>
            </p:cNvSpPr>
            <p:nvPr/>
          </p:nvSpPr>
          <p:spPr bwMode="auto">
            <a:xfrm>
              <a:off x="571698" y="1571540"/>
              <a:ext cx="699096" cy="490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b="1" dirty="0"/>
                <a:t>高い</a:t>
              </a:r>
            </a:p>
          </p:txBody>
        </p:sp>
        <p:sp>
          <p:nvSpPr>
            <p:cNvPr id="17422" name="テキスト ボックス 14"/>
            <p:cNvSpPr txBox="1">
              <a:spLocks noChangeArrowheads="1"/>
            </p:cNvSpPr>
            <p:nvPr/>
          </p:nvSpPr>
          <p:spPr bwMode="auto">
            <a:xfrm>
              <a:off x="578538" y="6121983"/>
              <a:ext cx="699096" cy="490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b="1"/>
                <a:t>低い</a:t>
              </a:r>
            </a:p>
          </p:txBody>
        </p:sp>
        <p:sp>
          <p:nvSpPr>
            <p:cNvPr id="16" name="二等辺三角形 15"/>
            <p:cNvSpPr/>
            <p:nvPr/>
          </p:nvSpPr>
          <p:spPr bwMode="auto">
            <a:xfrm>
              <a:off x="7944804" y="1950688"/>
              <a:ext cx="313749" cy="4075840"/>
            </a:xfrm>
            <a:prstGeom prst="triangle">
              <a:avLst/>
            </a:prstGeom>
            <a:solidFill>
              <a:schemeClr val="bg1">
                <a:lumMod val="50000"/>
                <a:tint val="66000"/>
                <a:satMod val="1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24" name="正方形/長方形 16"/>
            <p:cNvSpPr>
              <a:spLocks noChangeArrowheads="1"/>
            </p:cNvSpPr>
            <p:nvPr/>
          </p:nvSpPr>
          <p:spPr bwMode="auto">
            <a:xfrm>
              <a:off x="179512" y="3657160"/>
              <a:ext cx="1478804" cy="857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ja-JP" altLang="en-US" b="1"/>
                <a:t>承認時点の</a:t>
              </a:r>
              <a:endParaRPr lang="en-US" altLang="ja-JP" b="1"/>
            </a:p>
            <a:p>
              <a:pPr algn="ctr"/>
              <a:r>
                <a:rPr lang="ja-JP" altLang="en-US" b="1"/>
                <a:t>エビデンス</a:t>
              </a:r>
            </a:p>
          </p:txBody>
        </p:sp>
        <p:sp>
          <p:nvSpPr>
            <p:cNvPr id="17425" name="正方形/長方形 17"/>
            <p:cNvSpPr>
              <a:spLocks noChangeArrowheads="1"/>
            </p:cNvSpPr>
            <p:nvPr/>
          </p:nvSpPr>
          <p:spPr bwMode="auto">
            <a:xfrm>
              <a:off x="7205834" y="3372757"/>
              <a:ext cx="1758654" cy="15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ja-JP" altLang="en-US" b="1"/>
                <a:t>市販後に</a:t>
              </a:r>
              <a:endParaRPr lang="en-US" altLang="ja-JP" b="1"/>
            </a:p>
            <a:p>
              <a:pPr algn="ctr"/>
              <a:r>
                <a:rPr lang="ja-JP" altLang="en-US" b="1"/>
                <a:t>エビデンスを</a:t>
              </a:r>
              <a:endParaRPr lang="en-US" altLang="ja-JP" b="1"/>
            </a:p>
            <a:p>
              <a:pPr algn="ctr"/>
              <a:r>
                <a:rPr lang="ja-JP" altLang="en-US" b="1"/>
                <a:t>高める</a:t>
              </a:r>
              <a:endParaRPr lang="en-US" altLang="ja-JP" b="1"/>
            </a:p>
            <a:p>
              <a:pPr algn="ctr"/>
              <a:r>
                <a:rPr lang="ja-JP" altLang="en-US" b="1"/>
                <a:t>モチベーション</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304800"/>
            <a:ext cx="5715000" cy="5334000"/>
          </a:xfrm>
        </p:spPr>
        <p:txBody>
          <a:bodyPr/>
          <a:lstStyle/>
          <a:p>
            <a:pPr eaLnBrk="1" hangingPunct="1"/>
            <a:r>
              <a:rPr lang="en-US" altLang="ja-JP" sz="3200" b="1" smtClean="0">
                <a:latin typeface="Calibri" pitchFamily="34" charset="0"/>
                <a:ea typeface="ＭＳ Ｐゴシック" charset="-128"/>
              </a:rPr>
              <a:t>Drug Evaluation with Small Clinical Trials: Introduction of Task Force report from Data Science Expert Committee, JPMA</a:t>
            </a:r>
            <a:r>
              <a:rPr lang="en-US" altLang="ja-JP" sz="3200" smtClean="0">
                <a:latin typeface="Calibri" pitchFamily="34" charset="0"/>
                <a:ea typeface="ＭＳ Ｐゴシック" charset="-128"/>
              </a:rPr>
              <a:t/>
            </a:r>
            <a:br>
              <a:rPr lang="en-US" altLang="ja-JP" sz="3200" smtClean="0">
                <a:latin typeface="Calibri" pitchFamily="34" charset="0"/>
                <a:ea typeface="ＭＳ Ｐゴシック" charset="-128"/>
              </a:rPr>
            </a:br>
            <a:r>
              <a:rPr lang="en-US" altLang="ja-JP" sz="3600" smtClean="0">
                <a:latin typeface="Calibri" pitchFamily="34" charset="0"/>
                <a:ea typeface="ＭＳ Ｐゴシック" charset="-128"/>
              </a:rPr>
              <a:t/>
            </a:r>
            <a:br>
              <a:rPr lang="en-US" altLang="ja-JP" sz="3600" smtClean="0">
                <a:latin typeface="Calibri" pitchFamily="34" charset="0"/>
                <a:ea typeface="ＭＳ Ｐゴシック" charset="-128"/>
              </a:rPr>
            </a:br>
            <a:r>
              <a:rPr lang="en-US" altLang="ja-JP" sz="2800" b="1" smtClean="0">
                <a:latin typeface="Calibri" pitchFamily="34" charset="0"/>
                <a:ea typeface="ＭＳ Ｐゴシック" charset="-128"/>
              </a:rPr>
              <a:t>Hideki Suganami, Ph.D.</a:t>
            </a:r>
            <a:r>
              <a:rPr lang="en-US" altLang="ja-JP" sz="3200" b="1" smtClean="0">
                <a:latin typeface="Calibri" pitchFamily="34" charset="0"/>
                <a:ea typeface="ＭＳ Ｐゴシック" charset="-128"/>
              </a:rPr>
              <a:t/>
            </a:r>
            <a:br>
              <a:rPr lang="en-US" altLang="ja-JP" sz="3200" b="1" smtClean="0">
                <a:latin typeface="Calibri" pitchFamily="34" charset="0"/>
                <a:ea typeface="ＭＳ Ｐゴシック" charset="-128"/>
              </a:rPr>
            </a:br>
            <a:r>
              <a:rPr lang="en-US" altLang="ja-JP" sz="2000" smtClean="0">
                <a:latin typeface="Calibri" pitchFamily="34" charset="0"/>
                <a:ea typeface="ＭＳ Ｐゴシック" charset="-128"/>
              </a:rPr>
              <a:t>Data Science Expert Committee, JPMA</a:t>
            </a:r>
            <a:br>
              <a:rPr lang="en-US" altLang="ja-JP" sz="2000" smtClean="0">
                <a:latin typeface="Calibri" pitchFamily="34" charset="0"/>
                <a:ea typeface="ＭＳ Ｐゴシック" charset="-128"/>
              </a:rPr>
            </a:br>
            <a:r>
              <a:rPr lang="en-US" altLang="ja-JP" sz="2000" smtClean="0">
                <a:latin typeface="Calibri" pitchFamily="34" charset="0"/>
                <a:ea typeface="ＭＳ Ｐゴシック" charset="-128"/>
              </a:rPr>
              <a:t>/ Kowa Co., Ltd.</a:t>
            </a:r>
            <a:br>
              <a:rPr lang="en-US" altLang="ja-JP" sz="2000" smtClean="0">
                <a:latin typeface="Calibri" pitchFamily="34" charset="0"/>
                <a:ea typeface="ＭＳ Ｐゴシック" charset="-128"/>
              </a:rPr>
            </a:br>
            <a:r>
              <a:rPr lang="en-US" altLang="ja-JP" sz="1800" smtClean="0">
                <a:latin typeface="Calibri" pitchFamily="34" charset="0"/>
                <a:ea typeface="ＭＳ Ｐゴシック" charset="-128"/>
              </a:rPr>
              <a:t/>
            </a:r>
            <a:br>
              <a:rPr lang="en-US" altLang="ja-JP" sz="1800" smtClean="0">
                <a:latin typeface="Calibri" pitchFamily="34" charset="0"/>
                <a:ea typeface="ＭＳ Ｐゴシック" charset="-128"/>
              </a:rPr>
            </a:br>
            <a:r>
              <a:rPr lang="en-US" altLang="ja-JP" sz="2800" b="1" smtClean="0">
                <a:latin typeface="Calibri" pitchFamily="34" charset="0"/>
                <a:ea typeface="ＭＳ Ｐゴシック" charset="-128"/>
              </a:rPr>
              <a:t>Satoru Tsuchiya</a:t>
            </a:r>
            <a:br>
              <a:rPr lang="en-US" altLang="ja-JP" sz="2800" b="1" smtClean="0">
                <a:latin typeface="Calibri" pitchFamily="34" charset="0"/>
                <a:ea typeface="ＭＳ Ｐゴシック" charset="-128"/>
              </a:rPr>
            </a:br>
            <a:r>
              <a:rPr lang="en-US" altLang="ja-JP" sz="2000" smtClean="0">
                <a:latin typeface="Calibri" pitchFamily="34" charset="0"/>
                <a:ea typeface="ＭＳ Ｐゴシック" charset="-128"/>
              </a:rPr>
              <a:t>Data Science Expert Committee, JPMA</a:t>
            </a:r>
            <a:br>
              <a:rPr lang="en-US" altLang="ja-JP" sz="2000" smtClean="0">
                <a:latin typeface="Calibri" pitchFamily="34" charset="0"/>
                <a:ea typeface="ＭＳ Ｐゴシック" charset="-128"/>
              </a:rPr>
            </a:br>
            <a:r>
              <a:rPr lang="en-US" altLang="ja-JP" sz="2000" smtClean="0">
                <a:latin typeface="Calibri" pitchFamily="34" charset="0"/>
                <a:ea typeface="ＭＳ Ｐゴシック" charset="-128"/>
              </a:rPr>
              <a:t>/ Dainippon Sumitomo Pharma, Co., Ltd</a:t>
            </a:r>
          </a:p>
        </p:txBody>
      </p:sp>
    </p:spTree>
    <p:extLst>
      <p:ext uri="{BB962C8B-B14F-4D97-AF65-F5344CB8AC3E}">
        <p14:creationId xmlns:p14="http://schemas.microsoft.com/office/powerpoint/2010/main" val="3346275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pPr eaLnBrk="1" hangingPunct="1"/>
            <a:r>
              <a:rPr lang="en-US" altLang="ja-JP" dirty="0" smtClean="0"/>
              <a:t>SCTs </a:t>
            </a:r>
            <a:r>
              <a:rPr lang="ja-JP" altLang="en-US" dirty="0" smtClean="0"/>
              <a:t>を用いたエビデンスの主張</a:t>
            </a:r>
            <a:endParaRPr lang="en-US" altLang="ja-JP" dirty="0" smtClean="0"/>
          </a:p>
        </p:txBody>
      </p:sp>
      <p:sp>
        <p:nvSpPr>
          <p:cNvPr id="4099" name="コンテンツ プレースホルダー 2"/>
          <p:cNvSpPr>
            <a:spLocks noGrp="1"/>
          </p:cNvSpPr>
          <p:nvPr>
            <p:ph idx="1"/>
          </p:nvPr>
        </p:nvSpPr>
        <p:spPr/>
        <p:txBody>
          <a:bodyPr/>
          <a:lstStyle/>
          <a:p>
            <a:pPr eaLnBrk="1" hangingPunct="1"/>
            <a:r>
              <a:rPr lang="en-US" altLang="ja-JP" dirty="0" smtClean="0"/>
              <a:t>SCTs </a:t>
            </a:r>
            <a:r>
              <a:rPr lang="ja-JP" altLang="en-US" dirty="0" smtClean="0"/>
              <a:t>による薬効評価のポイント</a:t>
            </a:r>
            <a:endParaRPr lang="en-US" altLang="ja-JP" dirty="0" smtClean="0"/>
          </a:p>
          <a:p>
            <a:pPr marL="971550" lvl="1" indent="-514350" eaLnBrk="1" hangingPunct="1">
              <a:buFont typeface="Calibri" pitchFamily="34" charset="0"/>
              <a:buAutoNum type="arabicPeriod"/>
            </a:pPr>
            <a:r>
              <a:rPr lang="ja-JP" altLang="en-US" dirty="0" smtClean="0"/>
              <a:t>評価変数</a:t>
            </a:r>
            <a:endParaRPr lang="en-US" altLang="ja-JP" dirty="0" smtClean="0"/>
          </a:p>
          <a:p>
            <a:pPr marL="971550" lvl="1" indent="-514350" eaLnBrk="1" hangingPunct="1">
              <a:buFont typeface="Calibri" pitchFamily="34" charset="0"/>
              <a:buAutoNum type="arabicPeriod"/>
            </a:pPr>
            <a:r>
              <a:rPr lang="ja-JP" altLang="en-US" dirty="0" smtClean="0"/>
              <a:t>比較対照</a:t>
            </a:r>
            <a:endParaRPr lang="en-US" altLang="ja-JP" dirty="0" smtClean="0"/>
          </a:p>
          <a:p>
            <a:pPr marL="971550" lvl="1" indent="-514350" eaLnBrk="1" hangingPunct="1">
              <a:buFont typeface="Calibri" pitchFamily="34" charset="0"/>
              <a:buAutoNum type="arabicPeriod"/>
            </a:pPr>
            <a:r>
              <a:rPr lang="ja-JP" altLang="en-US" dirty="0" smtClean="0"/>
              <a:t>被験者あたりの情報量を増やすこと</a:t>
            </a:r>
          </a:p>
        </p:txBody>
      </p:sp>
      <p:grpSp>
        <p:nvGrpSpPr>
          <p:cNvPr id="2" name="グループ化 1"/>
          <p:cNvGrpSpPr/>
          <p:nvPr/>
        </p:nvGrpSpPr>
        <p:grpSpPr>
          <a:xfrm>
            <a:off x="914340" y="3746528"/>
            <a:ext cx="7280636" cy="1574518"/>
            <a:chOff x="914340" y="3746528"/>
            <a:chExt cx="7280636" cy="1574518"/>
          </a:xfrm>
        </p:grpSpPr>
        <p:sp>
          <p:nvSpPr>
            <p:cNvPr id="4100" name="AutoShape 35"/>
            <p:cNvSpPr>
              <a:spLocks noChangeArrowheads="1"/>
            </p:cNvSpPr>
            <p:nvPr/>
          </p:nvSpPr>
          <p:spPr bwMode="auto">
            <a:xfrm>
              <a:off x="969867" y="3802056"/>
              <a:ext cx="7225109" cy="1518990"/>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endParaRPr lang="ja-JP" altLang="en-US"/>
            </a:p>
          </p:txBody>
        </p:sp>
        <p:sp>
          <p:nvSpPr>
            <p:cNvPr id="4101" name="AutoShape 34"/>
            <p:cNvSpPr>
              <a:spLocks noChangeArrowheads="1"/>
            </p:cNvSpPr>
            <p:nvPr/>
          </p:nvSpPr>
          <p:spPr bwMode="auto">
            <a:xfrm>
              <a:off x="914340" y="3746528"/>
              <a:ext cx="7220917" cy="1524000"/>
            </a:xfrm>
            <a:prstGeom prst="roundRect">
              <a:avLst>
                <a:gd name="adj" fmla="val 16667"/>
              </a:avLst>
            </a:prstGeom>
            <a:solidFill>
              <a:srgbClr val="FFFFCC"/>
            </a:solidFill>
            <a:ln w="9525">
              <a:solidFill>
                <a:schemeClr val="tx1"/>
              </a:solidFill>
              <a:round/>
              <a:headEnd/>
              <a:tailEnd/>
            </a:ln>
            <a:effectLst>
              <a:outerShdw dist="107763" dir="2700000" algn="ctr" rotWithShape="0">
                <a:schemeClr val="bg2">
                  <a:alpha val="50000"/>
                </a:schemeClr>
              </a:outerShdw>
            </a:effectLst>
          </p:spPr>
          <p:txBody>
            <a:bodyPr wrap="none" anchor="ctr"/>
            <a:lstStyle/>
            <a:p>
              <a:endParaRPr lang="ja-JP" altLang="en-US"/>
            </a:p>
          </p:txBody>
        </p:sp>
        <p:sp>
          <p:nvSpPr>
            <p:cNvPr id="4102" name="Line 8"/>
            <p:cNvSpPr>
              <a:spLocks noChangeShapeType="1"/>
            </p:cNvSpPr>
            <p:nvPr/>
          </p:nvSpPr>
          <p:spPr bwMode="auto">
            <a:xfrm>
              <a:off x="1425465" y="4023186"/>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3" name="Line 9"/>
            <p:cNvSpPr>
              <a:spLocks noChangeShapeType="1"/>
            </p:cNvSpPr>
            <p:nvPr/>
          </p:nvSpPr>
          <p:spPr bwMode="auto">
            <a:xfrm>
              <a:off x="1425465" y="5013786"/>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4" name="Freeform 10"/>
            <p:cNvSpPr>
              <a:spLocks/>
            </p:cNvSpPr>
            <p:nvPr/>
          </p:nvSpPr>
          <p:spPr bwMode="auto">
            <a:xfrm>
              <a:off x="1425465" y="4289886"/>
              <a:ext cx="1066800" cy="723900"/>
            </a:xfrm>
            <a:custGeom>
              <a:avLst/>
              <a:gdLst>
                <a:gd name="T0" fmla="*/ 0 w 672"/>
                <a:gd name="T1" fmla="*/ 2147483647 h 456"/>
                <a:gd name="T2" fmla="*/ 2147483647 w 672"/>
                <a:gd name="T3" fmla="*/ 2147483647 h 456"/>
                <a:gd name="T4" fmla="*/ 2147483647 w 672"/>
                <a:gd name="T5" fmla="*/ 2147483647 h 456"/>
                <a:gd name="T6" fmla="*/ 2147483647 w 672"/>
                <a:gd name="T7" fmla="*/ 2147483647 h 456"/>
                <a:gd name="T8" fmla="*/ 0 60000 65536"/>
                <a:gd name="T9" fmla="*/ 0 60000 65536"/>
                <a:gd name="T10" fmla="*/ 0 60000 65536"/>
                <a:gd name="T11" fmla="*/ 0 60000 65536"/>
                <a:gd name="T12" fmla="*/ 0 w 672"/>
                <a:gd name="T13" fmla="*/ 0 h 456"/>
                <a:gd name="T14" fmla="*/ 672 w 672"/>
                <a:gd name="T15" fmla="*/ 456 h 456"/>
              </a:gdLst>
              <a:ahLst/>
              <a:cxnLst>
                <a:cxn ang="T8">
                  <a:pos x="T0" y="T1"/>
                </a:cxn>
                <a:cxn ang="T9">
                  <a:pos x="T2" y="T3"/>
                </a:cxn>
                <a:cxn ang="T10">
                  <a:pos x="T4" y="T5"/>
                </a:cxn>
                <a:cxn ang="T11">
                  <a:pos x="T6" y="T7"/>
                </a:cxn>
              </a:cxnLst>
              <a:rect l="T12" t="T13" r="T14" b="T15"/>
              <a:pathLst>
                <a:path w="672" h="456">
                  <a:moveTo>
                    <a:pt x="0" y="456"/>
                  </a:moveTo>
                  <a:cubicBezTo>
                    <a:pt x="64" y="252"/>
                    <a:pt x="128" y="48"/>
                    <a:pt x="192" y="24"/>
                  </a:cubicBezTo>
                  <a:cubicBezTo>
                    <a:pt x="256" y="0"/>
                    <a:pt x="304" y="240"/>
                    <a:pt x="384" y="312"/>
                  </a:cubicBezTo>
                  <a:cubicBezTo>
                    <a:pt x="464" y="384"/>
                    <a:pt x="568" y="420"/>
                    <a:pt x="672" y="45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05" name="Line 11"/>
            <p:cNvSpPr>
              <a:spLocks noChangeShapeType="1"/>
            </p:cNvSpPr>
            <p:nvPr/>
          </p:nvSpPr>
          <p:spPr bwMode="auto">
            <a:xfrm>
              <a:off x="3101865" y="4023186"/>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6" name="Line 12"/>
            <p:cNvSpPr>
              <a:spLocks noChangeShapeType="1"/>
            </p:cNvSpPr>
            <p:nvPr/>
          </p:nvSpPr>
          <p:spPr bwMode="auto">
            <a:xfrm>
              <a:off x="3101865" y="5013786"/>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7" name="Line 13"/>
            <p:cNvSpPr>
              <a:spLocks noChangeShapeType="1"/>
            </p:cNvSpPr>
            <p:nvPr/>
          </p:nvSpPr>
          <p:spPr bwMode="auto">
            <a:xfrm>
              <a:off x="6378465" y="4023186"/>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8" name="Line 14"/>
            <p:cNvSpPr>
              <a:spLocks noChangeShapeType="1"/>
            </p:cNvSpPr>
            <p:nvPr/>
          </p:nvSpPr>
          <p:spPr bwMode="auto">
            <a:xfrm>
              <a:off x="6378465" y="5013786"/>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9" name="Freeform 15"/>
            <p:cNvSpPr>
              <a:spLocks/>
            </p:cNvSpPr>
            <p:nvPr/>
          </p:nvSpPr>
          <p:spPr bwMode="auto">
            <a:xfrm>
              <a:off x="3101865" y="4404186"/>
              <a:ext cx="914400" cy="609600"/>
            </a:xfrm>
            <a:custGeom>
              <a:avLst/>
              <a:gdLst>
                <a:gd name="T0" fmla="*/ 0 w 576"/>
                <a:gd name="T1" fmla="*/ 2147483647 h 384"/>
                <a:gd name="T2" fmla="*/ 2147483647 w 576"/>
                <a:gd name="T3" fmla="*/ 2147483647 h 384"/>
                <a:gd name="T4" fmla="*/ 2147483647 w 576"/>
                <a:gd name="T5" fmla="*/ 0 h 384"/>
                <a:gd name="T6" fmla="*/ 0 60000 65536"/>
                <a:gd name="T7" fmla="*/ 0 60000 65536"/>
                <a:gd name="T8" fmla="*/ 0 60000 65536"/>
                <a:gd name="T9" fmla="*/ 0 w 576"/>
                <a:gd name="T10" fmla="*/ 0 h 384"/>
                <a:gd name="T11" fmla="*/ 576 w 576"/>
                <a:gd name="T12" fmla="*/ 384 h 384"/>
              </a:gdLst>
              <a:ahLst/>
              <a:cxnLst>
                <a:cxn ang="T6">
                  <a:pos x="T0" y="T1"/>
                </a:cxn>
                <a:cxn ang="T7">
                  <a:pos x="T2" y="T3"/>
                </a:cxn>
                <a:cxn ang="T8">
                  <a:pos x="T4" y="T5"/>
                </a:cxn>
              </a:cxnLst>
              <a:rect l="T9" t="T10" r="T11" b="T12"/>
              <a:pathLst>
                <a:path w="576" h="384">
                  <a:moveTo>
                    <a:pt x="0" y="384"/>
                  </a:moveTo>
                  <a:cubicBezTo>
                    <a:pt x="24" y="272"/>
                    <a:pt x="48" y="160"/>
                    <a:pt x="144" y="96"/>
                  </a:cubicBezTo>
                  <a:cubicBezTo>
                    <a:pt x="240" y="32"/>
                    <a:pt x="408" y="16"/>
                    <a:pt x="576"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10" name="Freeform 16"/>
            <p:cNvSpPr>
              <a:spLocks/>
            </p:cNvSpPr>
            <p:nvPr/>
          </p:nvSpPr>
          <p:spPr bwMode="auto">
            <a:xfrm>
              <a:off x="6378465" y="4099386"/>
              <a:ext cx="1295400" cy="609600"/>
            </a:xfrm>
            <a:custGeom>
              <a:avLst/>
              <a:gdLst>
                <a:gd name="T0" fmla="*/ 0 w 816"/>
                <a:gd name="T1" fmla="*/ 0 h 384"/>
                <a:gd name="T2" fmla="*/ 2147483647 w 816"/>
                <a:gd name="T3" fmla="*/ 0 h 384"/>
                <a:gd name="T4" fmla="*/ 2147483647 w 816"/>
                <a:gd name="T5" fmla="*/ 2147483647 h 384"/>
                <a:gd name="T6" fmla="*/ 2147483647 w 816"/>
                <a:gd name="T7" fmla="*/ 2147483647 h 384"/>
                <a:gd name="T8" fmla="*/ 2147483647 w 816"/>
                <a:gd name="T9" fmla="*/ 2147483647 h 384"/>
                <a:gd name="T10" fmla="*/ 2147483647 w 816"/>
                <a:gd name="T11" fmla="*/ 2147483647 h 384"/>
                <a:gd name="T12" fmla="*/ 2147483647 w 816"/>
                <a:gd name="T13" fmla="*/ 2147483647 h 384"/>
                <a:gd name="T14" fmla="*/ 2147483647 w 816"/>
                <a:gd name="T15" fmla="*/ 2147483647 h 384"/>
                <a:gd name="T16" fmla="*/ 2147483647 w 816"/>
                <a:gd name="T17" fmla="*/ 2147483647 h 384"/>
                <a:gd name="T18" fmla="*/ 2147483647 w 816"/>
                <a:gd name="T19" fmla="*/ 2147483647 h 3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16"/>
                <a:gd name="T31" fmla="*/ 0 h 384"/>
                <a:gd name="T32" fmla="*/ 816 w 816"/>
                <a:gd name="T33" fmla="*/ 384 h 3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16" h="384">
                  <a:moveTo>
                    <a:pt x="0" y="0"/>
                  </a:moveTo>
                  <a:lnTo>
                    <a:pt x="96" y="0"/>
                  </a:lnTo>
                  <a:lnTo>
                    <a:pt x="96" y="96"/>
                  </a:lnTo>
                  <a:lnTo>
                    <a:pt x="192" y="96"/>
                  </a:lnTo>
                  <a:lnTo>
                    <a:pt x="192" y="192"/>
                  </a:lnTo>
                  <a:lnTo>
                    <a:pt x="528" y="192"/>
                  </a:lnTo>
                  <a:lnTo>
                    <a:pt x="528" y="288"/>
                  </a:lnTo>
                  <a:lnTo>
                    <a:pt x="624" y="288"/>
                  </a:lnTo>
                  <a:lnTo>
                    <a:pt x="624" y="384"/>
                  </a:lnTo>
                  <a:lnTo>
                    <a:pt x="816" y="38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11" name="Line 17"/>
            <p:cNvSpPr>
              <a:spLocks noChangeShapeType="1"/>
            </p:cNvSpPr>
            <p:nvPr/>
          </p:nvSpPr>
          <p:spPr bwMode="auto">
            <a:xfrm>
              <a:off x="4625865" y="4023186"/>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2" name="Line 18"/>
            <p:cNvSpPr>
              <a:spLocks noChangeShapeType="1"/>
            </p:cNvSpPr>
            <p:nvPr/>
          </p:nvSpPr>
          <p:spPr bwMode="auto">
            <a:xfrm>
              <a:off x="4625865" y="5013786"/>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3" name="Freeform 20"/>
            <p:cNvSpPr>
              <a:spLocks/>
            </p:cNvSpPr>
            <p:nvPr/>
          </p:nvSpPr>
          <p:spPr bwMode="auto">
            <a:xfrm>
              <a:off x="4625865" y="4327986"/>
              <a:ext cx="1143000" cy="228600"/>
            </a:xfrm>
            <a:custGeom>
              <a:avLst/>
              <a:gdLst>
                <a:gd name="T0" fmla="*/ 0 w 720"/>
                <a:gd name="T1" fmla="*/ 0 h 144"/>
                <a:gd name="T2" fmla="*/ 2147483647 w 720"/>
                <a:gd name="T3" fmla="*/ 2147483647 h 144"/>
                <a:gd name="T4" fmla="*/ 2147483647 w 720"/>
                <a:gd name="T5" fmla="*/ 2147483647 h 144"/>
                <a:gd name="T6" fmla="*/ 2147483647 w 720"/>
                <a:gd name="T7" fmla="*/ 2147483647 h 144"/>
                <a:gd name="T8" fmla="*/ 0 60000 65536"/>
                <a:gd name="T9" fmla="*/ 0 60000 65536"/>
                <a:gd name="T10" fmla="*/ 0 60000 65536"/>
                <a:gd name="T11" fmla="*/ 0 60000 65536"/>
                <a:gd name="T12" fmla="*/ 0 w 720"/>
                <a:gd name="T13" fmla="*/ 0 h 144"/>
                <a:gd name="T14" fmla="*/ 720 w 720"/>
                <a:gd name="T15" fmla="*/ 144 h 144"/>
              </a:gdLst>
              <a:ahLst/>
              <a:cxnLst>
                <a:cxn ang="T8">
                  <a:pos x="T0" y="T1"/>
                </a:cxn>
                <a:cxn ang="T9">
                  <a:pos x="T2" y="T3"/>
                </a:cxn>
                <a:cxn ang="T10">
                  <a:pos x="T4" y="T5"/>
                </a:cxn>
                <a:cxn ang="T11">
                  <a:pos x="T6" y="T7"/>
                </a:cxn>
              </a:cxnLst>
              <a:rect l="T12" t="T13" r="T14" b="T15"/>
              <a:pathLst>
                <a:path w="720" h="144">
                  <a:moveTo>
                    <a:pt x="0" y="0"/>
                  </a:moveTo>
                  <a:lnTo>
                    <a:pt x="192" y="48"/>
                  </a:lnTo>
                  <a:lnTo>
                    <a:pt x="528" y="96"/>
                  </a:lnTo>
                  <a:lnTo>
                    <a:pt x="720" y="14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14" name="Line 21"/>
            <p:cNvSpPr>
              <a:spLocks noChangeShapeType="1"/>
            </p:cNvSpPr>
            <p:nvPr/>
          </p:nvSpPr>
          <p:spPr bwMode="auto">
            <a:xfrm>
              <a:off x="4930665" y="4251786"/>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5" name="Line 22"/>
            <p:cNvSpPr>
              <a:spLocks noChangeShapeType="1"/>
            </p:cNvSpPr>
            <p:nvPr/>
          </p:nvSpPr>
          <p:spPr bwMode="auto">
            <a:xfrm>
              <a:off x="5387865" y="4327986"/>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6" name="Line 23"/>
            <p:cNvSpPr>
              <a:spLocks noChangeShapeType="1"/>
            </p:cNvSpPr>
            <p:nvPr/>
          </p:nvSpPr>
          <p:spPr bwMode="auto">
            <a:xfrm>
              <a:off x="5768865" y="4404186"/>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7" name="Freeform 27"/>
            <p:cNvSpPr>
              <a:spLocks/>
            </p:cNvSpPr>
            <p:nvPr/>
          </p:nvSpPr>
          <p:spPr bwMode="auto">
            <a:xfrm>
              <a:off x="6378465" y="4099386"/>
              <a:ext cx="1295400" cy="838200"/>
            </a:xfrm>
            <a:custGeom>
              <a:avLst/>
              <a:gdLst>
                <a:gd name="T0" fmla="*/ 0 w 816"/>
                <a:gd name="T1" fmla="*/ 0 h 528"/>
                <a:gd name="T2" fmla="*/ 2147483647 w 816"/>
                <a:gd name="T3" fmla="*/ 0 h 528"/>
                <a:gd name="T4" fmla="*/ 2147483647 w 816"/>
                <a:gd name="T5" fmla="*/ 2147483647 h 528"/>
                <a:gd name="T6" fmla="*/ 2147483647 w 816"/>
                <a:gd name="T7" fmla="*/ 2147483647 h 528"/>
                <a:gd name="T8" fmla="*/ 2147483647 w 816"/>
                <a:gd name="T9" fmla="*/ 2147483647 h 528"/>
                <a:gd name="T10" fmla="*/ 2147483647 w 816"/>
                <a:gd name="T11" fmla="*/ 2147483647 h 528"/>
                <a:gd name="T12" fmla="*/ 2147483647 w 816"/>
                <a:gd name="T13" fmla="*/ 2147483647 h 528"/>
                <a:gd name="T14" fmla="*/ 2147483647 w 816"/>
                <a:gd name="T15" fmla="*/ 2147483647 h 528"/>
                <a:gd name="T16" fmla="*/ 2147483647 w 816"/>
                <a:gd name="T17" fmla="*/ 2147483647 h 528"/>
                <a:gd name="T18" fmla="*/ 2147483647 w 816"/>
                <a:gd name="T19" fmla="*/ 2147483647 h 528"/>
                <a:gd name="T20" fmla="*/ 2147483647 w 816"/>
                <a:gd name="T21" fmla="*/ 2147483647 h 528"/>
                <a:gd name="T22" fmla="*/ 2147483647 w 816"/>
                <a:gd name="T23" fmla="*/ 2147483647 h 5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528"/>
                <a:gd name="T38" fmla="*/ 816 w 816"/>
                <a:gd name="T39" fmla="*/ 528 h 5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528">
                  <a:moveTo>
                    <a:pt x="0" y="0"/>
                  </a:moveTo>
                  <a:lnTo>
                    <a:pt x="48" y="0"/>
                  </a:lnTo>
                  <a:lnTo>
                    <a:pt x="48" y="144"/>
                  </a:lnTo>
                  <a:lnTo>
                    <a:pt x="144" y="144"/>
                  </a:lnTo>
                  <a:lnTo>
                    <a:pt x="144" y="336"/>
                  </a:lnTo>
                  <a:lnTo>
                    <a:pt x="288" y="336"/>
                  </a:lnTo>
                  <a:lnTo>
                    <a:pt x="288" y="432"/>
                  </a:lnTo>
                  <a:lnTo>
                    <a:pt x="480" y="432"/>
                  </a:lnTo>
                  <a:lnTo>
                    <a:pt x="480" y="480"/>
                  </a:lnTo>
                  <a:lnTo>
                    <a:pt x="672" y="480"/>
                  </a:lnTo>
                  <a:lnTo>
                    <a:pt x="672" y="528"/>
                  </a:lnTo>
                  <a:lnTo>
                    <a:pt x="816" y="528"/>
                  </a:lnTo>
                </a:path>
              </a:pathLst>
            </a:cu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18" name="Freeform 30"/>
            <p:cNvSpPr>
              <a:spLocks/>
            </p:cNvSpPr>
            <p:nvPr/>
          </p:nvSpPr>
          <p:spPr bwMode="auto">
            <a:xfrm>
              <a:off x="4625865" y="4327986"/>
              <a:ext cx="1066800" cy="533400"/>
            </a:xfrm>
            <a:custGeom>
              <a:avLst/>
              <a:gdLst>
                <a:gd name="T0" fmla="*/ 0 w 672"/>
                <a:gd name="T1" fmla="*/ 0 h 336"/>
                <a:gd name="T2" fmla="*/ 2147483647 w 672"/>
                <a:gd name="T3" fmla="*/ 2147483647 h 336"/>
                <a:gd name="T4" fmla="*/ 2147483647 w 672"/>
                <a:gd name="T5" fmla="*/ 2147483647 h 336"/>
                <a:gd name="T6" fmla="*/ 2147483647 w 672"/>
                <a:gd name="T7" fmla="*/ 2147483647 h 336"/>
                <a:gd name="T8" fmla="*/ 0 60000 65536"/>
                <a:gd name="T9" fmla="*/ 0 60000 65536"/>
                <a:gd name="T10" fmla="*/ 0 60000 65536"/>
                <a:gd name="T11" fmla="*/ 0 60000 65536"/>
                <a:gd name="T12" fmla="*/ 0 w 672"/>
                <a:gd name="T13" fmla="*/ 0 h 336"/>
                <a:gd name="T14" fmla="*/ 672 w 672"/>
                <a:gd name="T15" fmla="*/ 336 h 336"/>
              </a:gdLst>
              <a:ahLst/>
              <a:cxnLst>
                <a:cxn ang="T8">
                  <a:pos x="T0" y="T1"/>
                </a:cxn>
                <a:cxn ang="T9">
                  <a:pos x="T2" y="T3"/>
                </a:cxn>
                <a:cxn ang="T10">
                  <a:pos x="T4" y="T5"/>
                </a:cxn>
                <a:cxn ang="T11">
                  <a:pos x="T6" y="T7"/>
                </a:cxn>
              </a:cxnLst>
              <a:rect l="T12" t="T13" r="T14" b="T15"/>
              <a:pathLst>
                <a:path w="672" h="336">
                  <a:moveTo>
                    <a:pt x="0" y="0"/>
                  </a:moveTo>
                  <a:lnTo>
                    <a:pt x="144" y="240"/>
                  </a:lnTo>
                  <a:lnTo>
                    <a:pt x="432" y="288"/>
                  </a:lnTo>
                  <a:lnTo>
                    <a:pt x="672" y="336"/>
                  </a:lnTo>
                </a:path>
              </a:pathLst>
            </a:cu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19" name="Line 31"/>
            <p:cNvSpPr>
              <a:spLocks noChangeShapeType="1"/>
            </p:cNvSpPr>
            <p:nvPr/>
          </p:nvSpPr>
          <p:spPr bwMode="auto">
            <a:xfrm>
              <a:off x="4854465" y="4556586"/>
              <a:ext cx="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0" name="Line 32"/>
            <p:cNvSpPr>
              <a:spLocks noChangeShapeType="1"/>
            </p:cNvSpPr>
            <p:nvPr/>
          </p:nvSpPr>
          <p:spPr bwMode="auto">
            <a:xfrm>
              <a:off x="5311665" y="4632786"/>
              <a:ext cx="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1" name="Line 33"/>
            <p:cNvSpPr>
              <a:spLocks noChangeShapeType="1"/>
            </p:cNvSpPr>
            <p:nvPr/>
          </p:nvSpPr>
          <p:spPr bwMode="auto">
            <a:xfrm>
              <a:off x="5692665" y="4708986"/>
              <a:ext cx="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26" name="日付プレースホルダー 25"/>
          <p:cNvSpPr>
            <a:spLocks noGrp="1"/>
          </p:cNvSpPr>
          <p:nvPr>
            <p:ph type="dt" sz="quarter" idx="10"/>
          </p:nvPr>
        </p:nvSpPr>
        <p:spPr/>
        <p:txBody>
          <a:bodyPr/>
          <a:lstStyle/>
          <a:p>
            <a:pPr>
              <a:defRPr/>
            </a:pPr>
            <a:r>
              <a:rPr lang="en-US" altLang="ja-JP"/>
              <a:t>2014/2/14</a:t>
            </a:r>
            <a:endParaRPr lang="ja-JP" altLang="en-US"/>
          </a:p>
        </p:txBody>
      </p:sp>
      <p:sp>
        <p:nvSpPr>
          <p:cNvPr id="27" name="フッター プレースホルダー 26"/>
          <p:cNvSpPr>
            <a:spLocks noGrp="1"/>
          </p:cNvSpPr>
          <p:nvPr>
            <p:ph type="ftr" sz="quarter" idx="11"/>
          </p:nvPr>
        </p:nvSpPr>
        <p:spPr/>
        <p:txBody>
          <a:bodyPr/>
          <a:lstStyle/>
          <a:p>
            <a:pPr>
              <a:defRPr/>
            </a:pPr>
            <a:r>
              <a:rPr lang="ja-JP" altLang="en-US" dirty="0"/>
              <a:t>データサイエンスラウンドテーブル会議</a:t>
            </a:r>
          </a:p>
        </p:txBody>
      </p:sp>
      <p:sp>
        <p:nvSpPr>
          <p:cNvPr id="28" name="スライド番号プレースホルダー 27"/>
          <p:cNvSpPr>
            <a:spLocks noGrp="1"/>
          </p:cNvSpPr>
          <p:nvPr>
            <p:ph type="sldNum" sz="quarter" idx="12"/>
          </p:nvPr>
        </p:nvSpPr>
        <p:spPr/>
        <p:txBody>
          <a:bodyPr/>
          <a:lstStyle/>
          <a:p>
            <a:pPr>
              <a:defRPr/>
            </a:pPr>
            <a:fld id="{6BB599FF-6592-44BF-92D9-1166FBB553C1}" type="slidenum">
              <a:rPr lang="ja-JP" altLang="en-US"/>
              <a:pPr>
                <a:defRPr/>
              </a:pPr>
              <a:t>4</a:t>
            </a:fld>
            <a:endParaRPr lang="ja-JP" altLang="en-US"/>
          </a:p>
        </p:txBody>
      </p:sp>
      <p:sp>
        <p:nvSpPr>
          <p:cNvPr id="29" name="角丸四角形 28"/>
          <p:cNvSpPr/>
          <p:nvPr/>
        </p:nvSpPr>
        <p:spPr>
          <a:xfrm>
            <a:off x="539552" y="5445125"/>
            <a:ext cx="8091562" cy="920750"/>
          </a:xfrm>
          <a:prstGeom prst="roundRect">
            <a:avLst/>
          </a:prstGeom>
          <a:solidFill>
            <a:srgbClr val="CCECFF"/>
          </a:solidFill>
          <a:ln w="381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2400" b="1" dirty="0" smtClean="0">
                <a:solidFill>
                  <a:srgbClr val="0033CC"/>
                </a:solidFill>
              </a:rPr>
              <a:t>SCT </a:t>
            </a:r>
            <a:r>
              <a:rPr lang="ja-JP" altLang="ja-JP" sz="2400" b="1" dirty="0" smtClean="0">
                <a:solidFill>
                  <a:srgbClr val="0033CC"/>
                </a:solidFill>
              </a:rPr>
              <a:t>に</a:t>
            </a:r>
            <a:r>
              <a:rPr lang="ja-JP" altLang="ja-JP" sz="2400" b="1" dirty="0">
                <a:solidFill>
                  <a:srgbClr val="0033CC"/>
                </a:solidFill>
              </a:rPr>
              <a:t>よる薬効評価のエビデンス向上のために</a:t>
            </a:r>
            <a:r>
              <a:rPr lang="ja-JP" altLang="en-US" sz="2400" b="1" dirty="0">
                <a:solidFill>
                  <a:srgbClr val="0033CC"/>
                </a:solidFill>
              </a:rPr>
              <a:t>，</a:t>
            </a:r>
            <a:endParaRPr lang="en-US" altLang="ja-JP" sz="2400" b="1" dirty="0">
              <a:solidFill>
                <a:srgbClr val="0033CC"/>
              </a:solidFill>
            </a:endParaRPr>
          </a:p>
          <a:p>
            <a:pPr algn="ctr" fontAlgn="auto">
              <a:spcBef>
                <a:spcPts val="0"/>
              </a:spcBef>
              <a:spcAft>
                <a:spcPts val="0"/>
              </a:spcAft>
              <a:defRPr/>
            </a:pPr>
            <a:r>
              <a:rPr lang="ja-JP" altLang="ja-JP" sz="2400" b="1" dirty="0">
                <a:solidFill>
                  <a:srgbClr val="0033CC"/>
                </a:solidFill>
              </a:rPr>
              <a:t>生物統計家が</a:t>
            </a:r>
            <a:r>
              <a:rPr lang="ja-JP" altLang="en-US" sz="2400" b="1" dirty="0">
                <a:solidFill>
                  <a:srgbClr val="0033CC"/>
                </a:solidFill>
              </a:rPr>
              <a:t>どのように貢献</a:t>
            </a:r>
            <a:r>
              <a:rPr lang="ja-JP" altLang="en-US" sz="2400" b="1" dirty="0" smtClean="0">
                <a:solidFill>
                  <a:srgbClr val="0033CC"/>
                </a:solidFill>
              </a:rPr>
              <a:t>できるか</a:t>
            </a:r>
            <a:r>
              <a:rPr lang="ja-JP" altLang="en-US" sz="2400" b="1" dirty="0">
                <a:solidFill>
                  <a:srgbClr val="0033CC"/>
                </a:solidFill>
              </a:rPr>
              <a:t>？</a:t>
            </a:r>
            <a:endParaRPr lang="en-US" altLang="ja-JP" sz="2400" b="1" dirty="0">
              <a:solidFill>
                <a:srgbClr val="0033CC"/>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altLang="ja-JP" smtClean="0"/>
              <a:t>1</a:t>
            </a:r>
            <a:r>
              <a:rPr lang="ja-JP" altLang="en-US" smtClean="0"/>
              <a:t>．評価変数</a:t>
            </a:r>
          </a:p>
        </p:txBody>
      </p:sp>
      <p:sp>
        <p:nvSpPr>
          <p:cNvPr id="5123" name="コンテンツ プレースホルダー 2"/>
          <p:cNvSpPr>
            <a:spLocks noGrp="1"/>
          </p:cNvSpPr>
          <p:nvPr>
            <p:ph idx="1"/>
          </p:nvPr>
        </p:nvSpPr>
        <p:spPr/>
        <p:txBody>
          <a:bodyPr/>
          <a:lstStyle/>
          <a:p>
            <a:pPr eaLnBrk="1" hangingPunct="1"/>
            <a:r>
              <a:rPr lang="ja-JP" altLang="en-US" smtClean="0"/>
              <a:t>真のエンドポイント</a:t>
            </a:r>
            <a:endParaRPr lang="en-US" altLang="ja-JP" smtClean="0"/>
          </a:p>
          <a:p>
            <a:pPr eaLnBrk="1" hangingPunct="1"/>
            <a:r>
              <a:rPr lang="ja-JP" altLang="en-US" smtClean="0"/>
              <a:t>代替エンドポイント</a:t>
            </a:r>
          </a:p>
        </p:txBody>
      </p:sp>
      <p:sp>
        <p:nvSpPr>
          <p:cNvPr id="4" name="正方形/長方形 3"/>
          <p:cNvSpPr/>
          <p:nvPr/>
        </p:nvSpPr>
        <p:spPr>
          <a:xfrm>
            <a:off x="309563" y="3141663"/>
            <a:ext cx="8567737" cy="236855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342900" indent="-342900" fontAlgn="auto">
              <a:spcBef>
                <a:spcPts val="0"/>
              </a:spcBef>
              <a:spcAft>
                <a:spcPts val="0"/>
              </a:spcAft>
              <a:buFont typeface="Wingdings" pitchFamily="2" charset="2"/>
              <a:buChar char="Ø"/>
              <a:defRPr/>
            </a:pPr>
            <a:r>
              <a:rPr kumimoji="0" lang="ja-JP" altLang="en-US" sz="2800" dirty="0"/>
              <a:t>代替エンドポイントの証拠の強さ </a:t>
            </a:r>
            <a:r>
              <a:rPr kumimoji="0" lang="en-US" altLang="ja-JP" sz="2800" dirty="0" smtClean="0"/>
              <a:t>(ICH E9 </a:t>
            </a:r>
            <a:r>
              <a:rPr kumimoji="0" lang="ja-JP" altLang="en-US" sz="2800" dirty="0" smtClean="0"/>
              <a:t>ガイドライン</a:t>
            </a:r>
            <a:r>
              <a:rPr kumimoji="0" lang="en-US" altLang="ja-JP" sz="2800" dirty="0"/>
              <a:t>) </a:t>
            </a:r>
          </a:p>
          <a:p>
            <a:pPr marL="444500" indent="-444500" fontAlgn="auto">
              <a:spcBef>
                <a:spcPts val="0"/>
              </a:spcBef>
              <a:spcAft>
                <a:spcPts val="0"/>
              </a:spcAft>
              <a:defRPr/>
            </a:pPr>
            <a:r>
              <a:rPr kumimoji="0" lang="en-US" altLang="ja-JP" sz="2400" dirty="0"/>
              <a:t> (</a:t>
            </a:r>
            <a:r>
              <a:rPr kumimoji="0" lang="en-US" altLang="ja-JP" sz="2400" dirty="0" err="1"/>
              <a:t>i</a:t>
            </a:r>
            <a:r>
              <a:rPr kumimoji="0" lang="en-US" altLang="ja-JP" sz="2400" dirty="0"/>
              <a:t>)   </a:t>
            </a:r>
            <a:r>
              <a:rPr kumimoji="0" lang="ja-JP" altLang="en-US" sz="2400" dirty="0"/>
              <a:t>代替エンドポイントと臨床的結果の関連の生物学的合理性</a:t>
            </a:r>
            <a:endParaRPr kumimoji="0" lang="en-US" altLang="ja-JP" sz="2400" dirty="0"/>
          </a:p>
          <a:p>
            <a:pPr marL="444500" indent="-444500" fontAlgn="auto">
              <a:spcBef>
                <a:spcPts val="0"/>
              </a:spcBef>
              <a:spcAft>
                <a:spcPts val="0"/>
              </a:spcAft>
              <a:defRPr/>
            </a:pPr>
            <a:r>
              <a:rPr kumimoji="0" lang="en-US" altLang="ja-JP" sz="2400" dirty="0"/>
              <a:t> (ii)  </a:t>
            </a:r>
            <a:r>
              <a:rPr kumimoji="0" lang="ja-JP" altLang="en-US" sz="2400" dirty="0"/>
              <a:t>代替エンドポイントが臨床的結果の予後を予測する上で有益であると疫学研究によって示されていること</a:t>
            </a:r>
            <a:r>
              <a:rPr kumimoji="0" lang="en-US" altLang="ja-JP" sz="2400" dirty="0"/>
              <a:t> </a:t>
            </a:r>
          </a:p>
          <a:p>
            <a:pPr marL="444500" indent="-444500" fontAlgn="auto">
              <a:spcBef>
                <a:spcPts val="0"/>
              </a:spcBef>
              <a:spcAft>
                <a:spcPts val="0"/>
              </a:spcAft>
              <a:defRPr/>
            </a:pPr>
            <a:r>
              <a:rPr kumimoji="0" lang="en-US" altLang="ja-JP" sz="2400" dirty="0"/>
              <a:t> (iii) </a:t>
            </a:r>
            <a:r>
              <a:rPr kumimoji="0" lang="ja-JP" altLang="en-US" sz="2400" dirty="0"/>
              <a:t>試験治療の代替エンドポイントに対する効果が臨床的効果と対応しているという臨床試験の結果</a:t>
            </a:r>
            <a:endParaRPr kumimoji="0" lang="en-US" altLang="ja-JP" sz="2400" dirty="0"/>
          </a:p>
        </p:txBody>
      </p:sp>
      <p:sp>
        <p:nvSpPr>
          <p:cNvPr id="5" name="日付プレースホルダー 4"/>
          <p:cNvSpPr>
            <a:spLocks noGrp="1"/>
          </p:cNvSpPr>
          <p:nvPr>
            <p:ph type="dt" sz="quarter" idx="10"/>
          </p:nvPr>
        </p:nvSpPr>
        <p:spPr/>
        <p:txBody>
          <a:bodyPr/>
          <a:lstStyle/>
          <a:p>
            <a:pPr>
              <a:defRPr/>
            </a:pPr>
            <a:r>
              <a:rPr lang="en-US" altLang="ja-JP"/>
              <a:t>2014/2/14</a:t>
            </a:r>
            <a:endParaRPr lang="ja-JP" altLang="en-US"/>
          </a:p>
        </p:txBody>
      </p:sp>
      <p:sp>
        <p:nvSpPr>
          <p:cNvPr id="6" name="フッター プレースホルダー 5"/>
          <p:cNvSpPr>
            <a:spLocks noGrp="1"/>
          </p:cNvSpPr>
          <p:nvPr>
            <p:ph type="ftr" sz="quarter" idx="11"/>
          </p:nvPr>
        </p:nvSpPr>
        <p:spPr/>
        <p:txBody>
          <a:bodyPr/>
          <a:lstStyle/>
          <a:p>
            <a:pPr>
              <a:defRPr/>
            </a:pPr>
            <a:r>
              <a:rPr lang="ja-JP" altLang="en-US"/>
              <a:t>データサイエンスラウンドテーブル会議</a:t>
            </a:r>
          </a:p>
        </p:txBody>
      </p:sp>
      <p:sp>
        <p:nvSpPr>
          <p:cNvPr id="7" name="スライド番号プレースホルダー 6"/>
          <p:cNvSpPr>
            <a:spLocks noGrp="1"/>
          </p:cNvSpPr>
          <p:nvPr>
            <p:ph type="sldNum" sz="quarter" idx="12"/>
          </p:nvPr>
        </p:nvSpPr>
        <p:spPr/>
        <p:txBody>
          <a:bodyPr/>
          <a:lstStyle/>
          <a:p>
            <a:pPr>
              <a:defRPr/>
            </a:pPr>
            <a:fld id="{66DB311D-CADB-4F9E-B4DA-794986052D13}" type="slidenum">
              <a:rPr lang="ja-JP" altLang="en-US"/>
              <a:pPr>
                <a:defRPr/>
              </a:pPr>
              <a:t>5</a:t>
            </a:fld>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en-US" altLang="ja-JP" smtClean="0"/>
              <a:t>1</a:t>
            </a:r>
            <a:r>
              <a:rPr lang="ja-JP" altLang="en-US" smtClean="0"/>
              <a:t>．評価変数</a:t>
            </a:r>
          </a:p>
        </p:txBody>
      </p:sp>
      <p:sp>
        <p:nvSpPr>
          <p:cNvPr id="6147" name="コンテンツ プレースホルダー 2"/>
          <p:cNvSpPr>
            <a:spLocks noGrp="1"/>
          </p:cNvSpPr>
          <p:nvPr>
            <p:ph idx="1"/>
          </p:nvPr>
        </p:nvSpPr>
        <p:spPr/>
        <p:txBody>
          <a:bodyPr/>
          <a:lstStyle/>
          <a:p>
            <a:pPr eaLnBrk="1" hangingPunct="1"/>
            <a:r>
              <a:rPr lang="en-US" altLang="ja-JP" dirty="0" smtClean="0"/>
              <a:t>Validated </a:t>
            </a:r>
            <a:r>
              <a:rPr lang="ja-JP" altLang="en-US" dirty="0" smtClean="0"/>
              <a:t>代替エンドポイント</a:t>
            </a:r>
            <a:endParaRPr lang="en-US" altLang="ja-JP" dirty="0" smtClean="0"/>
          </a:p>
          <a:p>
            <a:pPr lvl="1" eaLnBrk="1" hangingPunct="1"/>
            <a:r>
              <a:rPr lang="en-US" altLang="ja-JP" dirty="0" smtClean="0"/>
              <a:t>(iii) </a:t>
            </a:r>
            <a:r>
              <a:rPr lang="ja-JP" altLang="en-US" dirty="0" smtClean="0"/>
              <a:t>が成立している</a:t>
            </a:r>
            <a:endParaRPr lang="en-US" altLang="ja-JP" dirty="0" smtClean="0"/>
          </a:p>
          <a:p>
            <a:pPr eaLnBrk="1" hangingPunct="1"/>
            <a:r>
              <a:rPr lang="en-US" altLang="ja-JP" dirty="0" err="1" smtClean="0">
                <a:solidFill>
                  <a:srgbClr val="FF0000"/>
                </a:solidFill>
              </a:rPr>
              <a:t>Unvalidated</a:t>
            </a:r>
            <a:r>
              <a:rPr lang="en-US" altLang="ja-JP" dirty="0" smtClean="0"/>
              <a:t> </a:t>
            </a:r>
            <a:r>
              <a:rPr lang="ja-JP" altLang="en-US" dirty="0" smtClean="0"/>
              <a:t>代替エンドポイント</a:t>
            </a:r>
            <a:endParaRPr lang="en-US" altLang="ja-JP" dirty="0" smtClean="0"/>
          </a:p>
          <a:p>
            <a:pPr lvl="1" eaLnBrk="1" hangingPunct="1"/>
            <a:r>
              <a:rPr lang="en-US" altLang="ja-JP" dirty="0" smtClean="0"/>
              <a:t>(iii) </a:t>
            </a:r>
            <a:r>
              <a:rPr lang="ja-JP" altLang="en-US" dirty="0" smtClean="0"/>
              <a:t>の成立が確認されていないが，</a:t>
            </a:r>
            <a:r>
              <a:rPr lang="en-US" altLang="ja-JP" dirty="0" smtClean="0"/>
              <a:t>(</a:t>
            </a:r>
            <a:r>
              <a:rPr lang="en-US" altLang="ja-JP" dirty="0" err="1" smtClean="0"/>
              <a:t>i</a:t>
            </a:r>
            <a:r>
              <a:rPr lang="en-US" altLang="ja-JP" dirty="0" smtClean="0"/>
              <a:t>), (ii) </a:t>
            </a:r>
            <a:r>
              <a:rPr lang="ja-JP" altLang="en-US" dirty="0" smtClean="0"/>
              <a:t>から </a:t>
            </a:r>
            <a:r>
              <a:rPr lang="en-US" altLang="ja-JP" dirty="0" smtClean="0"/>
              <a:t>(iii) </a:t>
            </a:r>
            <a:r>
              <a:rPr lang="ja-JP" altLang="en-US" dirty="0" smtClean="0"/>
              <a:t>の成立が強く示唆される</a:t>
            </a:r>
          </a:p>
        </p:txBody>
      </p:sp>
      <p:sp>
        <p:nvSpPr>
          <p:cNvPr id="5" name="角丸四角形 4"/>
          <p:cNvSpPr/>
          <p:nvPr/>
        </p:nvSpPr>
        <p:spPr>
          <a:xfrm>
            <a:off x="296863" y="4437063"/>
            <a:ext cx="8596312" cy="1728787"/>
          </a:xfrm>
          <a:prstGeom prst="roundRect">
            <a:avLst/>
          </a:prstGeom>
          <a:solidFill>
            <a:srgbClr val="CCECFF"/>
          </a:solidFill>
          <a:ln w="381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 typeface="Arial" pitchFamily="34" charset="0"/>
              <a:buChar char="•"/>
              <a:defRPr/>
            </a:pPr>
            <a:r>
              <a:rPr lang="en-US" altLang="ja-JP" sz="2400" dirty="0" smtClean="0">
                <a:solidFill>
                  <a:srgbClr val="0033CC"/>
                </a:solidFill>
              </a:rPr>
              <a:t>SCT </a:t>
            </a:r>
            <a:r>
              <a:rPr lang="ja-JP" altLang="en-US" sz="2400" dirty="0" smtClean="0">
                <a:solidFill>
                  <a:srgbClr val="0033CC"/>
                </a:solidFill>
              </a:rPr>
              <a:t>の</a:t>
            </a:r>
            <a:r>
              <a:rPr lang="ja-JP" altLang="en-US" sz="2400" dirty="0">
                <a:solidFill>
                  <a:srgbClr val="0033CC"/>
                </a:solidFill>
              </a:rPr>
              <a:t>対象となる疾患には，疾患メカニズムが良く解明されているものがある </a:t>
            </a:r>
            <a:r>
              <a:rPr lang="en-US" altLang="ja-JP" sz="2400" dirty="0">
                <a:solidFill>
                  <a:srgbClr val="0033CC"/>
                </a:solidFill>
              </a:rPr>
              <a:t>(e.g., </a:t>
            </a:r>
            <a:r>
              <a:rPr lang="ja-JP" altLang="en-US" sz="2400" dirty="0">
                <a:solidFill>
                  <a:srgbClr val="0033CC"/>
                </a:solidFill>
              </a:rPr>
              <a:t>ある種の先天性代謝異常症</a:t>
            </a:r>
            <a:r>
              <a:rPr lang="en-US" altLang="ja-JP" sz="2400" dirty="0">
                <a:solidFill>
                  <a:srgbClr val="0033CC"/>
                </a:solidFill>
              </a:rPr>
              <a:t>)</a:t>
            </a:r>
          </a:p>
          <a:p>
            <a:pPr marL="342900" indent="-342900" fontAlgn="auto">
              <a:spcBef>
                <a:spcPts val="0"/>
              </a:spcBef>
              <a:spcAft>
                <a:spcPts val="0"/>
              </a:spcAft>
              <a:buFont typeface="Arial" pitchFamily="34" charset="0"/>
              <a:buChar char="•"/>
              <a:defRPr/>
            </a:pPr>
            <a:r>
              <a:rPr lang="ja-JP" altLang="en-US" sz="2400" dirty="0">
                <a:solidFill>
                  <a:srgbClr val="0033CC"/>
                </a:solidFill>
              </a:rPr>
              <a:t>病態と治療の機序の明確化は，</a:t>
            </a:r>
            <a:r>
              <a:rPr lang="en-US" altLang="ja-JP" sz="2400" dirty="0">
                <a:solidFill>
                  <a:srgbClr val="0033CC"/>
                </a:solidFill>
              </a:rPr>
              <a:t>(</a:t>
            </a:r>
            <a:r>
              <a:rPr lang="en-US" altLang="ja-JP" sz="2400" dirty="0" err="1">
                <a:solidFill>
                  <a:srgbClr val="0033CC"/>
                </a:solidFill>
              </a:rPr>
              <a:t>i</a:t>
            </a:r>
            <a:r>
              <a:rPr lang="en-US" altLang="ja-JP" sz="2400" dirty="0">
                <a:solidFill>
                  <a:srgbClr val="0033CC"/>
                </a:solidFill>
              </a:rPr>
              <a:t>), (ii</a:t>
            </a:r>
            <a:r>
              <a:rPr lang="en-US" altLang="ja-JP" sz="2400" dirty="0" smtClean="0">
                <a:solidFill>
                  <a:srgbClr val="0033CC"/>
                </a:solidFill>
              </a:rPr>
              <a:t>) </a:t>
            </a:r>
            <a:r>
              <a:rPr lang="ja-JP" altLang="en-US" sz="2400" dirty="0" smtClean="0">
                <a:solidFill>
                  <a:srgbClr val="0033CC"/>
                </a:solidFill>
              </a:rPr>
              <a:t>から </a:t>
            </a:r>
            <a:r>
              <a:rPr lang="en-US" altLang="ja-JP" sz="2400" dirty="0" smtClean="0">
                <a:solidFill>
                  <a:srgbClr val="0033CC"/>
                </a:solidFill>
              </a:rPr>
              <a:t>(</a:t>
            </a:r>
            <a:r>
              <a:rPr lang="en-US" altLang="ja-JP" sz="2400" dirty="0">
                <a:solidFill>
                  <a:srgbClr val="0033CC"/>
                </a:solidFill>
              </a:rPr>
              <a:t>iii</a:t>
            </a:r>
            <a:r>
              <a:rPr lang="en-US" altLang="ja-JP" sz="2400" dirty="0" smtClean="0">
                <a:solidFill>
                  <a:srgbClr val="0033CC"/>
                </a:solidFill>
              </a:rPr>
              <a:t>) </a:t>
            </a:r>
            <a:r>
              <a:rPr lang="ja-JP" altLang="en-US" sz="2400" dirty="0" smtClean="0">
                <a:solidFill>
                  <a:srgbClr val="0033CC"/>
                </a:solidFill>
              </a:rPr>
              <a:t>の</a:t>
            </a:r>
            <a:r>
              <a:rPr lang="ja-JP" altLang="en-US" sz="2400" dirty="0">
                <a:solidFill>
                  <a:srgbClr val="0033CC"/>
                </a:solidFill>
              </a:rPr>
              <a:t>成立を強力に後押しする</a:t>
            </a:r>
            <a:endParaRPr lang="en-US" altLang="ja-JP" sz="2400" dirty="0">
              <a:solidFill>
                <a:srgbClr val="0033CC"/>
              </a:solidFill>
            </a:endParaRPr>
          </a:p>
        </p:txBody>
      </p:sp>
      <p:sp>
        <p:nvSpPr>
          <p:cNvPr id="6" name="日付プレースホルダー 5"/>
          <p:cNvSpPr>
            <a:spLocks noGrp="1"/>
          </p:cNvSpPr>
          <p:nvPr>
            <p:ph type="dt" sz="quarter" idx="10"/>
          </p:nvPr>
        </p:nvSpPr>
        <p:spPr/>
        <p:txBody>
          <a:bodyPr/>
          <a:lstStyle/>
          <a:p>
            <a:pPr>
              <a:defRPr/>
            </a:pPr>
            <a:r>
              <a:rPr lang="en-US" altLang="ja-JP"/>
              <a:t>2014/2/14</a:t>
            </a:r>
            <a:endParaRPr lang="ja-JP" altLang="en-US"/>
          </a:p>
        </p:txBody>
      </p:sp>
      <p:sp>
        <p:nvSpPr>
          <p:cNvPr id="7" name="フッター プレースホルダー 6"/>
          <p:cNvSpPr>
            <a:spLocks noGrp="1"/>
          </p:cNvSpPr>
          <p:nvPr>
            <p:ph type="ftr" sz="quarter" idx="11"/>
          </p:nvPr>
        </p:nvSpPr>
        <p:spPr/>
        <p:txBody>
          <a:bodyPr/>
          <a:lstStyle/>
          <a:p>
            <a:pPr>
              <a:defRPr/>
            </a:pPr>
            <a:r>
              <a:rPr lang="ja-JP" altLang="en-US"/>
              <a:t>データサイエンスラウンドテーブル会議</a:t>
            </a:r>
          </a:p>
        </p:txBody>
      </p:sp>
      <p:sp>
        <p:nvSpPr>
          <p:cNvPr id="8" name="スライド番号プレースホルダー 7"/>
          <p:cNvSpPr>
            <a:spLocks noGrp="1"/>
          </p:cNvSpPr>
          <p:nvPr>
            <p:ph type="sldNum" sz="quarter" idx="12"/>
          </p:nvPr>
        </p:nvSpPr>
        <p:spPr/>
        <p:txBody>
          <a:bodyPr/>
          <a:lstStyle/>
          <a:p>
            <a:pPr>
              <a:defRPr/>
            </a:pPr>
            <a:fld id="{42529E41-7DC9-4B89-83E6-D8E9CB644785}" type="slidenum">
              <a:rPr lang="ja-JP" altLang="en-US"/>
              <a:pPr>
                <a:defRPr/>
              </a:pPr>
              <a:t>6</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事例：ファブリー病</a:t>
            </a:r>
            <a:r>
              <a:rPr lang="en-US" altLang="ja-JP" dirty="0" smtClean="0"/>
              <a:t/>
            </a:r>
            <a:br>
              <a:rPr lang="en-US" altLang="ja-JP" dirty="0" smtClean="0"/>
            </a:br>
            <a:r>
              <a:rPr lang="en-US" altLang="ja-JP" sz="2700" dirty="0" err="1" smtClean="0">
                <a:cs typeface="Calibri" panose="020F0502020204030204" pitchFamily="34" charset="0"/>
              </a:rPr>
              <a:t>Unvalidated</a:t>
            </a:r>
            <a:r>
              <a:rPr lang="en-US" altLang="ja-JP" sz="2700" dirty="0" smtClean="0">
                <a:cs typeface="Calibri" panose="020F0502020204030204" pitchFamily="34" charset="0"/>
              </a:rPr>
              <a:t> </a:t>
            </a:r>
            <a:r>
              <a:rPr lang="ja-JP" altLang="en-US" sz="2700" dirty="0" smtClean="0">
                <a:cs typeface="Calibri" panose="020F0502020204030204" pitchFamily="34" charset="0"/>
              </a:rPr>
              <a:t>代替エンドポイントの利用</a:t>
            </a:r>
            <a:endParaRPr lang="en-US" altLang="ja-JP" sz="2700" dirty="0" smtClean="0"/>
          </a:p>
        </p:txBody>
      </p:sp>
      <p:sp>
        <p:nvSpPr>
          <p:cNvPr id="3075" name="コンテンツ プレースホルダー 2"/>
          <p:cNvSpPr>
            <a:spLocks noGrp="1"/>
          </p:cNvSpPr>
          <p:nvPr>
            <p:ph sz="half" idx="1"/>
          </p:nvPr>
        </p:nvSpPr>
        <p:spPr>
          <a:xfrm>
            <a:off x="457200" y="1671092"/>
            <a:ext cx="4038600" cy="4525963"/>
          </a:xfrm>
        </p:spPr>
        <p:txBody>
          <a:bodyPr>
            <a:normAutofit fontScale="92500" lnSpcReduction="10000"/>
          </a:bodyPr>
          <a:lstStyle/>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endParaRPr lang="en-US" altLang="ja-JP" dirty="0" smtClean="0"/>
          </a:p>
          <a:p>
            <a:pPr eaLnBrk="1" hangingPunct="1">
              <a:defRPr/>
            </a:pPr>
            <a:endParaRPr lang="en-US" altLang="ja-JP" dirty="0"/>
          </a:p>
          <a:p>
            <a:pPr eaLnBrk="1" hangingPunct="1">
              <a:defRPr/>
            </a:pPr>
            <a:r>
              <a:rPr lang="ja-JP" altLang="en-US" dirty="0" smtClean="0">
                <a:cs typeface="Calibri" panose="020F0502020204030204" pitchFamily="34" charset="0"/>
              </a:rPr>
              <a:t>患者数</a:t>
            </a:r>
            <a:endParaRPr lang="en-US" altLang="ja-JP" dirty="0" smtClean="0">
              <a:cs typeface="Calibri" panose="020F0502020204030204" pitchFamily="34" charset="0"/>
            </a:endParaRPr>
          </a:p>
          <a:p>
            <a:pPr lvl="1" eaLnBrk="1" hangingPunct="1">
              <a:defRPr/>
            </a:pPr>
            <a:r>
              <a:rPr lang="ja-JP" altLang="en-US" dirty="0" smtClean="0">
                <a:cs typeface="Calibri" panose="020F0502020204030204" pitchFamily="34" charset="0"/>
              </a:rPr>
              <a:t>米国：約</a:t>
            </a:r>
            <a:r>
              <a:rPr lang="en-US" altLang="ja-JP" dirty="0" smtClean="0">
                <a:cs typeface="Calibri" panose="020F0502020204030204" pitchFamily="34" charset="0"/>
              </a:rPr>
              <a:t>2000</a:t>
            </a:r>
            <a:r>
              <a:rPr lang="ja-JP" altLang="en-US" dirty="0" smtClean="0">
                <a:cs typeface="Calibri" panose="020F0502020204030204" pitchFamily="34" charset="0"/>
              </a:rPr>
              <a:t>人</a:t>
            </a:r>
            <a:endParaRPr lang="en-US" altLang="ja-JP" dirty="0" smtClean="0">
              <a:cs typeface="Calibri" panose="020F0502020204030204" pitchFamily="34" charset="0"/>
            </a:endParaRPr>
          </a:p>
          <a:p>
            <a:pPr lvl="1" eaLnBrk="1" hangingPunct="1">
              <a:defRPr/>
            </a:pPr>
            <a:r>
              <a:rPr lang="ja-JP" altLang="en-US" dirty="0" smtClean="0">
                <a:cs typeface="Calibri" panose="020F0502020204030204" pitchFamily="34" charset="0"/>
              </a:rPr>
              <a:t>日本：</a:t>
            </a:r>
            <a:r>
              <a:rPr lang="en-US" altLang="ja-JP" dirty="0" smtClean="0">
                <a:cs typeface="Calibri" panose="020F0502020204030204" pitchFamily="34" charset="0"/>
              </a:rPr>
              <a:t>200</a:t>
            </a:r>
            <a:r>
              <a:rPr lang="ja-JP" altLang="en-US" dirty="0" smtClean="0">
                <a:cs typeface="Calibri" panose="020F0502020204030204" pitchFamily="34" charset="0"/>
              </a:rPr>
              <a:t>人以上</a:t>
            </a:r>
            <a:endParaRPr lang="en-US" altLang="ja-JP" dirty="0" smtClean="0">
              <a:cs typeface="Calibri" panose="020F0502020204030204" pitchFamily="34" charset="0"/>
            </a:endParaRPr>
          </a:p>
        </p:txBody>
      </p:sp>
      <p:sp>
        <p:nvSpPr>
          <p:cNvPr id="26" name="日付プレースホルダー 25"/>
          <p:cNvSpPr>
            <a:spLocks noGrp="1"/>
          </p:cNvSpPr>
          <p:nvPr>
            <p:ph type="dt" sz="quarter" idx="10"/>
          </p:nvPr>
        </p:nvSpPr>
        <p:spPr/>
        <p:txBody>
          <a:bodyPr/>
          <a:lstStyle/>
          <a:p>
            <a:pPr>
              <a:defRPr/>
            </a:pPr>
            <a:r>
              <a:rPr lang="en-US" altLang="ja-JP"/>
              <a:t>2014/2/14</a:t>
            </a:r>
            <a:endParaRPr lang="ja-JP" altLang="en-US"/>
          </a:p>
        </p:txBody>
      </p:sp>
      <p:sp>
        <p:nvSpPr>
          <p:cNvPr id="27" name="フッター プレースホルダー 26"/>
          <p:cNvSpPr>
            <a:spLocks noGrp="1"/>
          </p:cNvSpPr>
          <p:nvPr>
            <p:ph type="ftr" sz="quarter" idx="11"/>
          </p:nvPr>
        </p:nvSpPr>
        <p:spPr/>
        <p:txBody>
          <a:bodyPr/>
          <a:lstStyle/>
          <a:p>
            <a:pPr>
              <a:defRPr/>
            </a:pPr>
            <a:r>
              <a:rPr lang="ja-JP" altLang="en-US"/>
              <a:t>データサイエンスラウンドテーブル会議</a:t>
            </a:r>
          </a:p>
        </p:txBody>
      </p:sp>
      <p:sp>
        <p:nvSpPr>
          <p:cNvPr id="28" name="スライド番号プレースホルダー 27"/>
          <p:cNvSpPr>
            <a:spLocks noGrp="1"/>
          </p:cNvSpPr>
          <p:nvPr>
            <p:ph type="sldNum" sz="quarter" idx="12"/>
          </p:nvPr>
        </p:nvSpPr>
        <p:spPr/>
        <p:txBody>
          <a:bodyPr/>
          <a:lstStyle/>
          <a:p>
            <a:pPr>
              <a:defRPr/>
            </a:pPr>
            <a:fld id="{885ECC8F-2D84-407A-B0B6-0CE9F9FE834F}" type="slidenum">
              <a:rPr lang="ja-JP" altLang="en-US"/>
              <a:pPr>
                <a:defRPr/>
              </a:pPr>
              <a:t>7</a:t>
            </a:fld>
            <a:endParaRPr lang="ja-JP" altLang="en-US"/>
          </a:p>
        </p:txBody>
      </p:sp>
      <p:pic>
        <p:nvPicPr>
          <p:cNvPr id="71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1569492"/>
            <a:ext cx="4162425"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6" name="テキスト ボックス 6"/>
          <p:cNvSpPr txBox="1">
            <a:spLocks noChangeArrowheads="1"/>
          </p:cNvSpPr>
          <p:nvPr/>
        </p:nvSpPr>
        <p:spPr bwMode="auto">
          <a:xfrm>
            <a:off x="387350" y="4117430"/>
            <a:ext cx="4040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200" dirty="0"/>
              <a:t>出典：ジェンザイム・ジャパン株式会社 ファブリー病のページ</a:t>
            </a:r>
            <a:endParaRPr lang="en-US" altLang="ja-JP" sz="1200" dirty="0"/>
          </a:p>
          <a:p>
            <a:pPr eaLnBrk="1" hangingPunct="1"/>
            <a:r>
              <a:rPr lang="en-US" altLang="ja-JP" sz="1200" dirty="0"/>
              <a:t>           http://www.genzyme.co.jp/pat/jp_pat_LSD.asp</a:t>
            </a:r>
            <a:endParaRPr lang="ja-JP" altLang="en-US" sz="1200" dirty="0"/>
          </a:p>
        </p:txBody>
      </p:sp>
      <p:sp>
        <p:nvSpPr>
          <p:cNvPr id="7177" name="Text Box 14"/>
          <p:cNvSpPr txBox="1">
            <a:spLocks noChangeArrowheads="1"/>
          </p:cNvSpPr>
          <p:nvPr/>
        </p:nvSpPr>
        <p:spPr bwMode="auto">
          <a:xfrm>
            <a:off x="4621213" y="1484784"/>
            <a:ext cx="4248150" cy="1016000"/>
          </a:xfrm>
          <a:prstGeom prst="rect">
            <a:avLst/>
          </a:prstGeom>
          <a:noFill/>
          <a:ln w="12700">
            <a:solidFill>
              <a:srgbClr val="4173C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2000" dirty="0">
                <a:solidFill>
                  <a:srgbClr val="000000"/>
                </a:solidFill>
                <a:latin typeface="Arial" charset="0"/>
              </a:rPr>
              <a:t>ライソゾーム酵素の一つである</a:t>
            </a:r>
            <a:r>
              <a:rPr lang="en-US" altLang="ja-JP" sz="2000" dirty="0">
                <a:solidFill>
                  <a:srgbClr val="000000"/>
                </a:solidFill>
                <a:latin typeface="Arial" charset="0"/>
              </a:rPr>
              <a:t>α-</a:t>
            </a:r>
            <a:r>
              <a:rPr lang="ja-JP" altLang="en-US" sz="2000" dirty="0">
                <a:solidFill>
                  <a:srgbClr val="000000"/>
                </a:solidFill>
                <a:latin typeface="Arial" charset="0"/>
              </a:rPr>
              <a:t>ガラクトシダーゼ</a:t>
            </a:r>
            <a:r>
              <a:rPr lang="en-US" altLang="ja-JP" sz="2000" dirty="0">
                <a:solidFill>
                  <a:srgbClr val="000000"/>
                </a:solidFill>
                <a:latin typeface="Arial" charset="0"/>
              </a:rPr>
              <a:t>(α-GAL</a:t>
            </a:r>
            <a:r>
              <a:rPr lang="en-US" altLang="ja-JP" sz="2000" dirty="0" smtClean="0">
                <a:solidFill>
                  <a:srgbClr val="000000"/>
                </a:solidFill>
                <a:latin typeface="Arial" charset="0"/>
              </a:rPr>
              <a:t>) </a:t>
            </a:r>
            <a:r>
              <a:rPr lang="ja-JP" altLang="en-US" sz="2000" dirty="0" smtClean="0">
                <a:solidFill>
                  <a:srgbClr val="000000"/>
                </a:solidFill>
                <a:latin typeface="Arial" charset="0"/>
              </a:rPr>
              <a:t>が</a:t>
            </a:r>
            <a:r>
              <a:rPr lang="ja-JP" altLang="en-US" sz="2000" dirty="0">
                <a:solidFill>
                  <a:srgbClr val="000000"/>
                </a:solidFill>
                <a:latin typeface="Arial" charset="0"/>
              </a:rPr>
              <a:t>欠損している</a:t>
            </a:r>
            <a:r>
              <a:rPr lang="ja-JP" altLang="en-US" sz="2000" dirty="0" smtClean="0">
                <a:solidFill>
                  <a:srgbClr val="000000"/>
                </a:solidFill>
                <a:latin typeface="Arial" charset="0"/>
              </a:rPr>
              <a:t>先天性代謝</a:t>
            </a:r>
            <a:r>
              <a:rPr lang="ja-JP" altLang="en-US" sz="2000" dirty="0">
                <a:solidFill>
                  <a:srgbClr val="000000"/>
                </a:solidFill>
                <a:latin typeface="Arial" charset="0"/>
              </a:rPr>
              <a:t>異常症</a:t>
            </a:r>
          </a:p>
        </p:txBody>
      </p:sp>
      <p:sp>
        <p:nvSpPr>
          <p:cNvPr id="7204" name="AutoShape 15"/>
          <p:cNvSpPr>
            <a:spLocks noChangeArrowheads="1"/>
          </p:cNvSpPr>
          <p:nvPr/>
        </p:nvSpPr>
        <p:spPr bwMode="auto">
          <a:xfrm rot="5400000">
            <a:off x="5741988" y="2568665"/>
            <a:ext cx="342900" cy="457200"/>
          </a:xfrm>
          <a:prstGeom prst="righ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rgbClr val="000000"/>
              </a:solidFill>
              <a:latin typeface="Arial" charset="0"/>
            </a:endParaRPr>
          </a:p>
        </p:txBody>
      </p:sp>
      <p:sp>
        <p:nvSpPr>
          <p:cNvPr id="7205" name="テキスト ボックス 6"/>
          <p:cNvSpPr txBox="1">
            <a:spLocks noChangeArrowheads="1"/>
          </p:cNvSpPr>
          <p:nvPr/>
        </p:nvSpPr>
        <p:spPr bwMode="auto">
          <a:xfrm>
            <a:off x="6205859" y="2498007"/>
            <a:ext cx="26146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el-GR" altLang="ja-JP" sz="1600" dirty="0" smtClean="0"/>
              <a:t>α</a:t>
            </a:r>
            <a:r>
              <a:rPr lang="en-US" altLang="ja-JP" sz="1600" dirty="0" smtClean="0"/>
              <a:t>-GAL</a:t>
            </a:r>
            <a:r>
              <a:rPr lang="ja-JP" altLang="en-US" sz="1600" dirty="0" smtClean="0"/>
              <a:t>欠損により</a:t>
            </a:r>
            <a:r>
              <a:rPr lang="en-US" altLang="ja-JP" sz="1600" dirty="0" smtClean="0"/>
              <a:t>…</a:t>
            </a:r>
          </a:p>
          <a:p>
            <a:pPr eaLnBrk="1" hangingPunct="1"/>
            <a:r>
              <a:rPr lang="ja-JP" altLang="en-US" sz="1600" dirty="0" smtClean="0"/>
              <a:t>多岐</a:t>
            </a:r>
            <a:r>
              <a:rPr lang="ja-JP" altLang="en-US" sz="1600" dirty="0"/>
              <a:t>にわたる症状を発現</a:t>
            </a:r>
          </a:p>
        </p:txBody>
      </p:sp>
      <p:sp>
        <p:nvSpPr>
          <p:cNvPr id="7206" name="テキスト ボックス 6"/>
          <p:cNvSpPr txBox="1">
            <a:spLocks noChangeArrowheads="1"/>
          </p:cNvSpPr>
          <p:nvPr/>
        </p:nvSpPr>
        <p:spPr bwMode="auto">
          <a:xfrm>
            <a:off x="2715705" y="6381207"/>
            <a:ext cx="6417915" cy="461665"/>
          </a:xfrm>
          <a:prstGeom prst="rect">
            <a:avLst/>
          </a:prstGeom>
          <a:solidFill>
            <a:schemeClr val="bg1"/>
          </a:solidFill>
          <a:ln>
            <a:solidFill>
              <a:schemeClr val="bg1"/>
            </a:solidFill>
          </a:ln>
          <a:extLst/>
        </p:spPr>
        <p:txBody>
          <a:bodyPr wrap="squar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200" dirty="0"/>
              <a:t>出典：厚生労働省難治性疾患克服</a:t>
            </a:r>
            <a:r>
              <a:rPr lang="ja-JP" altLang="en-US" sz="1200" dirty="0" smtClean="0"/>
              <a:t>事業 ライソゾーム病</a:t>
            </a:r>
            <a:r>
              <a:rPr lang="ja-JP" altLang="en-US" sz="1200" dirty="0"/>
              <a:t>（ファブリー病を含む）に関する調査研究班</a:t>
            </a:r>
            <a:endParaRPr lang="en-US" altLang="ja-JP" sz="1200" dirty="0"/>
          </a:p>
          <a:p>
            <a:pPr eaLnBrk="1" hangingPunct="1"/>
            <a:r>
              <a:rPr lang="ja-JP" altLang="en-US" sz="1200" dirty="0"/>
              <a:t>           </a:t>
            </a:r>
            <a:r>
              <a:rPr lang="en-US" altLang="ja-JP" sz="1200" dirty="0"/>
              <a:t>http://www.japan-lsd-mhlw.jp/lsd_doctors/fabry.html</a:t>
            </a:r>
            <a:endParaRPr lang="ja-JP" altLang="en-US" sz="1200" dirty="0"/>
          </a:p>
        </p:txBody>
      </p:sp>
      <p:graphicFrame>
        <p:nvGraphicFramePr>
          <p:cNvPr id="2" name="表 1"/>
          <p:cNvGraphicFramePr>
            <a:graphicFrameLocks noGrp="1"/>
          </p:cNvGraphicFramePr>
          <p:nvPr>
            <p:extLst>
              <p:ext uri="{D42A27DB-BD31-4B8C-83A1-F6EECF244321}">
                <p14:modId xmlns:p14="http://schemas.microsoft.com/office/powerpoint/2010/main" val="2912621778"/>
              </p:ext>
            </p:extLst>
          </p:nvPr>
        </p:nvGraphicFramePr>
        <p:xfrm>
          <a:off x="4599562" y="3068960"/>
          <a:ext cx="4292918" cy="3322320"/>
        </p:xfrm>
        <a:graphic>
          <a:graphicData uri="http://schemas.openxmlformats.org/drawingml/2006/table">
            <a:tbl>
              <a:tblPr firstRow="1" bandRow="1">
                <a:tableStyleId>{BC89EF96-8CEA-46FF-86C4-4CE0E7609802}</a:tableStyleId>
              </a:tblPr>
              <a:tblGrid>
                <a:gridCol w="1244918"/>
                <a:gridCol w="3048000"/>
              </a:tblGrid>
              <a:tr h="0">
                <a:tc>
                  <a:txBody>
                    <a:bodyPr/>
                    <a:lstStyle/>
                    <a:p>
                      <a:pPr algn="ctr"/>
                      <a:r>
                        <a:rPr lang="ja-JP" altLang="en-US" sz="1600" b="0" dirty="0" smtClean="0"/>
                        <a:t>皮膚症状</a:t>
                      </a:r>
                      <a:endParaRPr kumimoji="1" lang="ja-JP" altLang="en-US" sz="1600" b="0" dirty="0"/>
                    </a:p>
                  </a:txBody>
                  <a:tcPr anchor="ctr"/>
                </a:tc>
                <a:tc>
                  <a:txBody>
                    <a:bodyPr/>
                    <a:lstStyle/>
                    <a:p>
                      <a:r>
                        <a:rPr lang="ja-JP" altLang="en-US" sz="1600" b="0" dirty="0" smtClean="0"/>
                        <a:t>被角血管腫，下肢のリンパ浮腫</a:t>
                      </a:r>
                      <a:endParaRPr kumimoji="1" lang="ja-JP" altLang="en-US" sz="1600" b="0" dirty="0"/>
                    </a:p>
                  </a:txBody>
                  <a:tcPr anchor="ctr"/>
                </a:tc>
              </a:tr>
              <a:tr h="276801">
                <a:tc>
                  <a:txBody>
                    <a:bodyPr/>
                    <a:lstStyle/>
                    <a:p>
                      <a:pPr algn="ctr"/>
                      <a:r>
                        <a:rPr lang="ja-JP" altLang="en-US" sz="1600" dirty="0" smtClean="0"/>
                        <a:t>循環器症状</a:t>
                      </a:r>
                      <a:endParaRPr kumimoji="1" lang="ja-JP" altLang="en-US" sz="1600" b="0" dirty="0"/>
                    </a:p>
                  </a:txBody>
                  <a:tcPr anchor="ctr"/>
                </a:tc>
                <a:tc>
                  <a:txBody>
                    <a:bodyPr/>
                    <a:lstStyle/>
                    <a:p>
                      <a:r>
                        <a:rPr lang="ja-JP" altLang="en-US" sz="1600" dirty="0" smtClean="0"/>
                        <a:t>心筋肥大，弁膜症（特に僧房弁），不整脈，虚血性</a:t>
                      </a:r>
                      <a:r>
                        <a:rPr lang="ja-JP" altLang="en-US" sz="1600" dirty="0" smtClean="0">
                          <a:solidFill>
                            <a:schemeClr val="tx1"/>
                          </a:solidFill>
                        </a:rPr>
                        <a:t>心疾患，</a:t>
                      </a:r>
                      <a:r>
                        <a:rPr lang="ja-JP" altLang="en-US" sz="1600" dirty="0" smtClean="0"/>
                        <a:t>刺激伝導障害</a:t>
                      </a:r>
                      <a:endParaRPr kumimoji="1" lang="ja-JP" altLang="en-US" sz="1600" b="0" dirty="0"/>
                    </a:p>
                  </a:txBody>
                  <a:tcPr anchor="ctr"/>
                </a:tc>
              </a:tr>
              <a:tr h="194786">
                <a:tc>
                  <a:txBody>
                    <a:bodyPr/>
                    <a:lstStyle/>
                    <a:p>
                      <a:pPr algn="ctr"/>
                      <a:r>
                        <a:rPr lang="ja-JP" altLang="en-US" sz="1600" dirty="0" smtClean="0"/>
                        <a:t>眼症状</a:t>
                      </a:r>
                      <a:endParaRPr kumimoji="1" lang="ja-JP" altLang="en-US" sz="1600" b="0" dirty="0"/>
                    </a:p>
                  </a:txBody>
                  <a:tcPr anchor="ctr"/>
                </a:tc>
                <a:tc>
                  <a:txBody>
                    <a:bodyPr/>
                    <a:lstStyle/>
                    <a:p>
                      <a:r>
                        <a:rPr lang="ja-JP" altLang="en-US" sz="1600" dirty="0" smtClean="0"/>
                        <a:t>角膜の渦巻き状混濁，結膜の　静脈怒張，網脈中心動脈閉塞症</a:t>
                      </a:r>
                      <a:endParaRPr kumimoji="1" lang="ja-JP" altLang="en-US" sz="1600" b="0" dirty="0"/>
                    </a:p>
                  </a:txBody>
                  <a:tcPr anchor="ctr"/>
                </a:tc>
              </a:tr>
              <a:tr h="0">
                <a:tc>
                  <a:txBody>
                    <a:bodyPr/>
                    <a:lstStyle/>
                    <a:p>
                      <a:pPr algn="ctr"/>
                      <a:r>
                        <a:rPr lang="ja-JP" altLang="en-US" sz="1600" dirty="0" smtClean="0"/>
                        <a:t>耳症状</a:t>
                      </a:r>
                      <a:endParaRPr kumimoji="1" lang="ja-JP" altLang="en-US" sz="1600" b="0" dirty="0"/>
                    </a:p>
                  </a:txBody>
                  <a:tcPr anchor="ctr"/>
                </a:tc>
                <a:tc>
                  <a:txBody>
                    <a:bodyPr/>
                    <a:lstStyle/>
                    <a:p>
                      <a:r>
                        <a:rPr lang="ja-JP" altLang="en-US" sz="1600" dirty="0" smtClean="0"/>
                        <a:t>耳鳴り，めまい，難聴</a:t>
                      </a:r>
                      <a:endParaRPr kumimoji="1" lang="ja-JP" altLang="en-US" sz="1600" b="0" dirty="0"/>
                    </a:p>
                  </a:txBody>
                  <a:tcPr anchor="ctr"/>
                </a:tc>
              </a:tr>
              <a:tr h="0">
                <a:tc>
                  <a:txBody>
                    <a:bodyPr/>
                    <a:lstStyle/>
                    <a:p>
                      <a:pPr algn="ctr"/>
                      <a:r>
                        <a:rPr lang="ja-JP" altLang="en-US" sz="1600" dirty="0" smtClean="0"/>
                        <a:t>消化器症状</a:t>
                      </a:r>
                      <a:endParaRPr kumimoji="1" lang="ja-JP" altLang="en-US" sz="1600" b="0" dirty="0"/>
                    </a:p>
                  </a:txBody>
                  <a:tcPr anchor="ctr"/>
                </a:tc>
                <a:tc>
                  <a:txBody>
                    <a:bodyPr/>
                    <a:lstStyle/>
                    <a:p>
                      <a:r>
                        <a:rPr lang="ja-JP" altLang="en-US" sz="1600" dirty="0" smtClean="0"/>
                        <a:t>腹痛，下痢，虚血性腸炎</a:t>
                      </a:r>
                      <a:endParaRPr kumimoji="1" lang="ja-JP" altLang="en-US" sz="1600" b="0" dirty="0"/>
                    </a:p>
                  </a:txBody>
                  <a:tcPr anchor="ctr"/>
                </a:tc>
              </a:tr>
              <a:tr h="0">
                <a:tc>
                  <a:txBody>
                    <a:bodyPr/>
                    <a:lstStyle/>
                    <a:p>
                      <a:pPr algn="ctr"/>
                      <a:r>
                        <a:rPr lang="ja-JP" altLang="en-US" sz="1600" dirty="0" smtClean="0"/>
                        <a:t>腎症状</a:t>
                      </a:r>
                      <a:endParaRPr kumimoji="1" lang="ja-JP" altLang="en-US" sz="1600" b="0" dirty="0"/>
                    </a:p>
                  </a:txBody>
                  <a:tcPr anchor="ctr"/>
                </a:tc>
                <a:tc>
                  <a:txBody>
                    <a:bodyPr/>
                    <a:lstStyle/>
                    <a:p>
                      <a:r>
                        <a:rPr lang="ja-JP" altLang="en-US" sz="1600" dirty="0" smtClean="0"/>
                        <a:t>蛋白尿（初期症状），</a:t>
                      </a:r>
                      <a:r>
                        <a:rPr lang="ja-JP" altLang="en-US" sz="1600" dirty="0" smtClean="0">
                          <a:solidFill>
                            <a:srgbClr val="0000FF"/>
                          </a:solidFill>
                        </a:rPr>
                        <a:t>腎不全</a:t>
                      </a:r>
                      <a:endParaRPr kumimoji="1" lang="ja-JP" altLang="en-US" sz="1600" b="0" dirty="0"/>
                    </a:p>
                  </a:txBody>
                  <a:tcPr anchor="ctr"/>
                </a:tc>
              </a:tr>
              <a:tr h="194786">
                <a:tc>
                  <a:txBody>
                    <a:bodyPr/>
                    <a:lstStyle/>
                    <a:p>
                      <a:pPr algn="ctr"/>
                      <a:r>
                        <a:rPr lang="ja-JP" altLang="en-US" sz="1600" dirty="0" smtClean="0"/>
                        <a:t>神経症状</a:t>
                      </a:r>
                      <a:endParaRPr kumimoji="1" lang="ja-JP" altLang="en-US" sz="1600" b="0" dirty="0"/>
                    </a:p>
                  </a:txBody>
                  <a:tcPr anchor="ctr"/>
                </a:tc>
                <a:tc>
                  <a:txBody>
                    <a:bodyPr/>
                    <a:lstStyle/>
                    <a:p>
                      <a:r>
                        <a:rPr lang="ja-JP" altLang="en-US" sz="1600" dirty="0" smtClean="0"/>
                        <a:t>四肢の痛み，低汗症，</a:t>
                      </a:r>
                      <a:r>
                        <a:rPr lang="ja-JP" altLang="en-US" sz="1600" dirty="0" smtClean="0">
                          <a:solidFill>
                            <a:schemeClr val="tx1"/>
                          </a:solidFill>
                        </a:rPr>
                        <a:t>脳梗塞，　</a:t>
                      </a:r>
                      <a:r>
                        <a:rPr lang="ja-JP" altLang="en-US" sz="1600" dirty="0" smtClean="0"/>
                        <a:t>頭痛</a:t>
                      </a:r>
                      <a:endParaRPr kumimoji="1" lang="ja-JP" altLang="en-US" sz="1600" b="0" dirty="0"/>
                    </a:p>
                  </a:txBody>
                  <a:tcPr anchor="ctr"/>
                </a:tc>
              </a:tr>
            </a:tbl>
          </a:graphicData>
        </a:graphic>
      </p:graphicFrame>
    </p:spTree>
    <p:extLst>
      <p:ext uri="{BB962C8B-B14F-4D97-AF65-F5344CB8AC3E}">
        <p14:creationId xmlns:p14="http://schemas.microsoft.com/office/powerpoint/2010/main" val="70010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事例：ファブリー病</a:t>
            </a:r>
            <a:r>
              <a:rPr lang="en-US" altLang="ja-JP" dirty="0" smtClean="0"/>
              <a:t/>
            </a:r>
            <a:br>
              <a:rPr lang="en-US" altLang="ja-JP" dirty="0" smtClean="0"/>
            </a:br>
            <a:r>
              <a:rPr lang="en-US" altLang="ja-JP" sz="2700" dirty="0" err="1" smtClean="0">
                <a:cs typeface="Calibri" panose="020F0502020204030204" pitchFamily="34" charset="0"/>
              </a:rPr>
              <a:t>Unvalidated</a:t>
            </a:r>
            <a:r>
              <a:rPr lang="en-US" altLang="ja-JP" sz="2700" dirty="0" smtClean="0">
                <a:cs typeface="Calibri" panose="020F0502020204030204" pitchFamily="34" charset="0"/>
              </a:rPr>
              <a:t> </a:t>
            </a:r>
            <a:r>
              <a:rPr lang="ja-JP" altLang="en-US" sz="2700" dirty="0" smtClean="0">
                <a:cs typeface="Calibri" panose="020F0502020204030204" pitchFamily="34" charset="0"/>
              </a:rPr>
              <a:t>代替エンドポイントの利用</a:t>
            </a:r>
            <a:endParaRPr lang="ja-JP" altLang="en-US" sz="2700" dirty="0" smtClean="0"/>
          </a:p>
        </p:txBody>
      </p:sp>
      <p:sp>
        <p:nvSpPr>
          <p:cNvPr id="5123" name="コンテンツ プレースホルダー 2"/>
          <p:cNvSpPr>
            <a:spLocks noGrp="1"/>
          </p:cNvSpPr>
          <p:nvPr>
            <p:ph idx="1"/>
          </p:nvPr>
        </p:nvSpPr>
        <p:spPr/>
        <p:txBody>
          <a:bodyPr>
            <a:normAutofit fontScale="62500" lnSpcReduction="20000"/>
          </a:bodyPr>
          <a:lstStyle/>
          <a:p>
            <a:pPr eaLnBrk="1" hangingPunct="1">
              <a:defRPr/>
            </a:pPr>
            <a:r>
              <a:rPr lang="ja-JP" altLang="en-US" dirty="0" smtClean="0">
                <a:cs typeface="Calibri" panose="020F0502020204030204" pitchFamily="34" charset="0"/>
              </a:rPr>
              <a:t>販売名</a:t>
            </a:r>
            <a:endParaRPr lang="en-US" altLang="ja-JP" dirty="0" smtClean="0">
              <a:cs typeface="Calibri" panose="020F0502020204030204" pitchFamily="34" charset="0"/>
            </a:endParaRPr>
          </a:p>
          <a:p>
            <a:pPr lvl="1" eaLnBrk="1" hangingPunct="1">
              <a:defRPr/>
            </a:pPr>
            <a:r>
              <a:rPr lang="en-US" altLang="ja-JP" dirty="0" err="1" smtClean="0">
                <a:cs typeface="Calibri" panose="020F0502020204030204" pitchFamily="34" charset="0"/>
              </a:rPr>
              <a:t>Fabrazyme</a:t>
            </a:r>
            <a:r>
              <a:rPr lang="en-US" altLang="ja-JP" dirty="0" smtClean="0">
                <a:cs typeface="Calibri" panose="020F0502020204030204" pitchFamily="34" charset="0"/>
              </a:rPr>
              <a:t> (</a:t>
            </a:r>
            <a:r>
              <a:rPr lang="ja-JP" altLang="en-US" dirty="0" smtClean="0">
                <a:cs typeface="Calibri" panose="020F0502020204030204" pitchFamily="34" charset="0"/>
              </a:rPr>
              <a:t>米国</a:t>
            </a:r>
            <a:r>
              <a:rPr lang="en-US" altLang="ja-JP" dirty="0" smtClean="0">
                <a:cs typeface="Calibri" panose="020F0502020204030204" pitchFamily="34" charset="0"/>
              </a:rPr>
              <a:t>; 2003</a:t>
            </a:r>
            <a:r>
              <a:rPr lang="ja-JP" altLang="en-US" dirty="0" smtClean="0">
                <a:cs typeface="Calibri" panose="020F0502020204030204" pitchFamily="34" charset="0"/>
              </a:rPr>
              <a:t>年承認</a:t>
            </a:r>
            <a:r>
              <a:rPr lang="en-US" altLang="ja-JP" dirty="0" smtClean="0">
                <a:cs typeface="Calibri" panose="020F0502020204030204" pitchFamily="34" charset="0"/>
              </a:rPr>
              <a:t>)</a:t>
            </a:r>
          </a:p>
          <a:p>
            <a:pPr lvl="1" eaLnBrk="1" hangingPunct="1">
              <a:defRPr/>
            </a:pPr>
            <a:r>
              <a:rPr lang="ja-JP" altLang="en-US" dirty="0" smtClean="0">
                <a:cs typeface="Calibri" panose="020F0502020204030204" pitchFamily="34" charset="0"/>
              </a:rPr>
              <a:t>ファブラザイム点滴静注用 </a:t>
            </a:r>
            <a:r>
              <a:rPr lang="en-US" altLang="ja-JP" dirty="0" smtClean="0">
                <a:cs typeface="Calibri" panose="020F0502020204030204" pitchFamily="34" charset="0"/>
              </a:rPr>
              <a:t>(</a:t>
            </a:r>
            <a:r>
              <a:rPr lang="ja-JP" altLang="en-US" dirty="0" smtClean="0">
                <a:cs typeface="Calibri" panose="020F0502020204030204" pitchFamily="34" charset="0"/>
              </a:rPr>
              <a:t>日本</a:t>
            </a:r>
            <a:r>
              <a:rPr lang="en-US" altLang="ja-JP" dirty="0" smtClean="0">
                <a:cs typeface="Calibri" panose="020F0502020204030204" pitchFamily="34" charset="0"/>
              </a:rPr>
              <a:t>; 2004</a:t>
            </a:r>
            <a:r>
              <a:rPr lang="ja-JP" altLang="en-US" dirty="0" smtClean="0">
                <a:cs typeface="Calibri" panose="020F0502020204030204" pitchFamily="34" charset="0"/>
              </a:rPr>
              <a:t>年承認</a:t>
            </a:r>
            <a:r>
              <a:rPr lang="en-US" altLang="ja-JP" dirty="0" smtClean="0">
                <a:cs typeface="Calibri" panose="020F0502020204030204" pitchFamily="34" charset="0"/>
              </a:rPr>
              <a:t>)</a:t>
            </a:r>
          </a:p>
          <a:p>
            <a:pPr eaLnBrk="1" hangingPunct="1">
              <a:defRPr/>
            </a:pPr>
            <a:r>
              <a:rPr lang="ja-JP" altLang="en-US" dirty="0" smtClean="0">
                <a:cs typeface="Calibri" panose="020F0502020204030204" pitchFamily="34" charset="0"/>
              </a:rPr>
              <a:t>希少疾病用医薬品</a:t>
            </a:r>
            <a:endParaRPr lang="en-US" altLang="ja-JP" dirty="0" smtClean="0">
              <a:cs typeface="Calibri" panose="020F0502020204030204" pitchFamily="34" charset="0"/>
            </a:endParaRPr>
          </a:p>
          <a:p>
            <a:pPr lvl="1">
              <a:defRPr/>
            </a:pPr>
            <a:endParaRPr lang="en-US" altLang="ja-JP" sz="1300" dirty="0" smtClean="0"/>
          </a:p>
          <a:p>
            <a:pPr eaLnBrk="1" hangingPunct="1">
              <a:defRPr/>
            </a:pPr>
            <a:r>
              <a:rPr lang="ja-JP" altLang="en-US" dirty="0" smtClean="0"/>
              <a:t>臨床データパッケージ</a:t>
            </a:r>
            <a:endParaRPr lang="en-US" altLang="ja-JP" dirty="0" smtClean="0"/>
          </a:p>
          <a:p>
            <a:pPr lvl="1" eaLnBrk="1" hangingPunct="1">
              <a:defRPr/>
            </a:pPr>
            <a:endParaRPr lang="en-US" altLang="ja-JP" dirty="0" smtClean="0"/>
          </a:p>
          <a:p>
            <a:pPr lvl="1" eaLnBrk="1" hangingPunct="1">
              <a:defRPr/>
            </a:pPr>
            <a:endParaRPr lang="en-US" altLang="ja-JP" dirty="0" smtClean="0"/>
          </a:p>
          <a:p>
            <a:pPr lvl="1" eaLnBrk="1" hangingPunct="1">
              <a:defRPr/>
            </a:pPr>
            <a:endParaRPr lang="en-US" altLang="ja-JP" dirty="0" smtClean="0"/>
          </a:p>
          <a:p>
            <a:pPr lvl="1" eaLnBrk="1" hangingPunct="1">
              <a:defRPr/>
            </a:pPr>
            <a:endParaRPr lang="en-US" altLang="ja-JP" dirty="0"/>
          </a:p>
          <a:p>
            <a:pPr lvl="1" eaLnBrk="1" hangingPunct="1">
              <a:defRPr/>
            </a:pPr>
            <a:endParaRPr lang="en-US" altLang="ja-JP" dirty="0" smtClean="0"/>
          </a:p>
          <a:p>
            <a:pPr lvl="1" eaLnBrk="1" hangingPunct="1">
              <a:defRPr/>
            </a:pPr>
            <a:endParaRPr lang="en-US" altLang="ja-JP" dirty="0" smtClean="0"/>
          </a:p>
          <a:p>
            <a:pPr lvl="1" eaLnBrk="1" hangingPunct="1">
              <a:defRPr/>
            </a:pPr>
            <a:endParaRPr lang="en-US" altLang="ja-JP" dirty="0" smtClean="0"/>
          </a:p>
          <a:p>
            <a:pPr eaLnBrk="1" hangingPunct="1">
              <a:defRPr/>
            </a:pPr>
            <a:r>
              <a:rPr lang="ja-JP" altLang="en-US" dirty="0" smtClean="0"/>
              <a:t>比較試験 </a:t>
            </a:r>
            <a:r>
              <a:rPr lang="en-US" altLang="ja-JP" dirty="0" smtClean="0"/>
              <a:t>(AGAL-1-002-98)</a:t>
            </a:r>
          </a:p>
          <a:p>
            <a:pPr lvl="1" eaLnBrk="1" hangingPunct="1">
              <a:defRPr/>
            </a:pPr>
            <a:r>
              <a:rPr lang="ja-JP" altLang="en-US" dirty="0"/>
              <a:t>主要評価</a:t>
            </a:r>
            <a:r>
              <a:rPr lang="ja-JP" altLang="en-US" dirty="0" smtClean="0"/>
              <a:t>項目：</a:t>
            </a:r>
            <a:r>
              <a:rPr lang="en-US" altLang="ja-JP" dirty="0" smtClean="0">
                <a:cs typeface="Calibri" panose="020F0502020204030204" pitchFamily="34" charset="0"/>
              </a:rPr>
              <a:t>20</a:t>
            </a:r>
            <a:r>
              <a:rPr lang="ja-JP" altLang="en-US" dirty="0" smtClean="0">
                <a:cs typeface="Calibri" panose="020F0502020204030204" pitchFamily="34" charset="0"/>
              </a:rPr>
              <a:t>週時点の腎臓毛細血管内皮の</a:t>
            </a:r>
            <a:r>
              <a:rPr lang="en-US" altLang="ja-JP" dirty="0" smtClean="0">
                <a:cs typeface="Calibri" panose="020F0502020204030204" pitchFamily="34" charset="0"/>
              </a:rPr>
              <a:t>GL-3</a:t>
            </a:r>
            <a:r>
              <a:rPr lang="ja-JP" altLang="en-US" dirty="0" smtClean="0">
                <a:cs typeface="Calibri" panose="020F0502020204030204" pitchFamily="34" charset="0"/>
              </a:rPr>
              <a:t>蓄積に関する　　　　　形態学的評価 </a:t>
            </a:r>
            <a:r>
              <a:rPr lang="en-US" altLang="ja-JP" dirty="0" smtClean="0">
                <a:solidFill>
                  <a:srgbClr val="FF0000"/>
                </a:solidFill>
                <a:cs typeface="Calibri" panose="020F0502020204030204" pitchFamily="34" charset="0"/>
              </a:rPr>
              <a:t>(</a:t>
            </a:r>
            <a:r>
              <a:rPr lang="en-US" altLang="ja-JP" dirty="0" err="1" smtClean="0">
                <a:solidFill>
                  <a:srgbClr val="FF0000"/>
                </a:solidFill>
                <a:cs typeface="Calibri" panose="020F0502020204030204" pitchFamily="34" charset="0"/>
              </a:rPr>
              <a:t>Unvalidated</a:t>
            </a:r>
            <a:r>
              <a:rPr lang="en-US" altLang="ja-JP" dirty="0" smtClean="0">
                <a:solidFill>
                  <a:srgbClr val="FF0000"/>
                </a:solidFill>
                <a:cs typeface="Calibri" panose="020F0502020204030204" pitchFamily="34" charset="0"/>
              </a:rPr>
              <a:t> </a:t>
            </a:r>
            <a:r>
              <a:rPr lang="ja-JP" altLang="en-US" dirty="0" smtClean="0">
                <a:solidFill>
                  <a:srgbClr val="FF0000"/>
                </a:solidFill>
                <a:cs typeface="Calibri" panose="020F0502020204030204" pitchFamily="34" charset="0"/>
              </a:rPr>
              <a:t>代替エンドポイント</a:t>
            </a:r>
            <a:r>
              <a:rPr lang="en-US" altLang="ja-JP" dirty="0" smtClean="0">
                <a:solidFill>
                  <a:srgbClr val="FF0000"/>
                </a:solidFill>
                <a:cs typeface="Calibri" panose="020F0502020204030204" pitchFamily="34" charset="0"/>
              </a:rPr>
              <a:t>)</a:t>
            </a:r>
          </a:p>
        </p:txBody>
      </p:sp>
      <p:sp>
        <p:nvSpPr>
          <p:cNvPr id="6" name="日付プレースホルダー 5"/>
          <p:cNvSpPr>
            <a:spLocks noGrp="1"/>
          </p:cNvSpPr>
          <p:nvPr>
            <p:ph type="dt" sz="quarter" idx="10"/>
          </p:nvPr>
        </p:nvSpPr>
        <p:spPr/>
        <p:txBody>
          <a:bodyPr/>
          <a:lstStyle/>
          <a:p>
            <a:pPr>
              <a:defRPr/>
            </a:pPr>
            <a:r>
              <a:rPr lang="en-US" altLang="ja-JP"/>
              <a:t>2014/2/14</a:t>
            </a:r>
            <a:endParaRPr lang="ja-JP" altLang="en-US"/>
          </a:p>
        </p:txBody>
      </p:sp>
      <p:sp>
        <p:nvSpPr>
          <p:cNvPr id="7" name="フッター プレースホルダー 6"/>
          <p:cNvSpPr>
            <a:spLocks noGrp="1"/>
          </p:cNvSpPr>
          <p:nvPr>
            <p:ph type="ftr" sz="quarter" idx="11"/>
          </p:nvPr>
        </p:nvSpPr>
        <p:spPr/>
        <p:txBody>
          <a:bodyPr/>
          <a:lstStyle/>
          <a:p>
            <a:pPr>
              <a:defRPr/>
            </a:pPr>
            <a:r>
              <a:rPr lang="ja-JP" altLang="en-US"/>
              <a:t>データサイエンスラウンドテーブル会議</a:t>
            </a:r>
          </a:p>
        </p:txBody>
      </p:sp>
      <p:sp>
        <p:nvSpPr>
          <p:cNvPr id="8" name="スライド番号プレースホルダー 7"/>
          <p:cNvSpPr>
            <a:spLocks noGrp="1"/>
          </p:cNvSpPr>
          <p:nvPr>
            <p:ph type="sldNum" sz="quarter" idx="12"/>
          </p:nvPr>
        </p:nvSpPr>
        <p:spPr/>
        <p:txBody>
          <a:bodyPr/>
          <a:lstStyle/>
          <a:p>
            <a:pPr>
              <a:defRPr/>
            </a:pPr>
            <a:fld id="{E79D7AD6-A917-4E5F-ADFE-2452E37A33FE}" type="slidenum">
              <a:rPr lang="ja-JP" altLang="en-US"/>
              <a:pPr>
                <a:defRPr/>
              </a:pPr>
              <a:t>8</a:t>
            </a:fld>
            <a:endParaRPr lang="ja-JP" altLang="en-US"/>
          </a:p>
        </p:txBody>
      </p:sp>
      <p:graphicFrame>
        <p:nvGraphicFramePr>
          <p:cNvPr id="2" name="表 1"/>
          <p:cNvGraphicFramePr>
            <a:graphicFrameLocks noGrp="1"/>
          </p:cNvGraphicFramePr>
          <p:nvPr>
            <p:extLst>
              <p:ext uri="{D42A27DB-BD31-4B8C-83A1-F6EECF244321}">
                <p14:modId xmlns:p14="http://schemas.microsoft.com/office/powerpoint/2010/main" val="793881058"/>
              </p:ext>
            </p:extLst>
          </p:nvPr>
        </p:nvGraphicFramePr>
        <p:xfrm>
          <a:off x="107504" y="3190045"/>
          <a:ext cx="8950452" cy="1828800"/>
        </p:xfrm>
        <a:graphic>
          <a:graphicData uri="http://schemas.openxmlformats.org/drawingml/2006/table">
            <a:tbl>
              <a:tblPr firstRow="1" bandRow="1">
                <a:tableStyleId>{5C22544A-7EE6-4342-B048-85BDC9FD1C3A}</a:tableStyleId>
              </a:tblPr>
              <a:tblGrid>
                <a:gridCol w="1481582"/>
                <a:gridCol w="617855"/>
                <a:gridCol w="2530792"/>
                <a:gridCol w="1532255"/>
                <a:gridCol w="1771968"/>
                <a:gridCol w="1016000"/>
              </a:tblGrid>
              <a:tr h="0">
                <a:tc>
                  <a:txBody>
                    <a:bodyPr/>
                    <a:lstStyle/>
                    <a:p>
                      <a:pPr algn="ctr"/>
                      <a:r>
                        <a:rPr kumimoji="1" lang="ja-JP" altLang="en-US" sz="1600" b="1" dirty="0" smtClean="0"/>
                        <a:t>試験名</a:t>
                      </a:r>
                      <a:endParaRPr kumimoji="1" lang="ja-JP" altLang="en-US" sz="1600" b="1" dirty="0"/>
                    </a:p>
                  </a:txBody>
                  <a:tcPr anchor="ctr"/>
                </a:tc>
                <a:tc>
                  <a:txBody>
                    <a:bodyPr/>
                    <a:lstStyle/>
                    <a:p>
                      <a:pPr algn="ctr"/>
                      <a:r>
                        <a:rPr kumimoji="1" lang="ja-JP" altLang="en-US" sz="1600" b="1" dirty="0" smtClean="0"/>
                        <a:t>相</a:t>
                      </a:r>
                      <a:endParaRPr kumimoji="1" lang="ja-JP" altLang="en-US" sz="1600" b="1" dirty="0"/>
                    </a:p>
                  </a:txBody>
                  <a:tcPr anchor="ctr"/>
                </a:tc>
                <a:tc>
                  <a:txBody>
                    <a:bodyPr/>
                    <a:lstStyle/>
                    <a:p>
                      <a:pPr algn="ctr"/>
                      <a:r>
                        <a:rPr kumimoji="1" lang="ja-JP" altLang="en-US" sz="1600" b="1" dirty="0" smtClean="0"/>
                        <a:t>デザイン</a:t>
                      </a:r>
                      <a:endParaRPr kumimoji="1" lang="ja-JP" altLang="en-US" sz="1600" b="1" dirty="0"/>
                    </a:p>
                  </a:txBody>
                  <a:tcPr anchor="ctr"/>
                </a:tc>
                <a:tc>
                  <a:txBody>
                    <a:bodyPr/>
                    <a:lstStyle/>
                    <a:p>
                      <a:pPr algn="ctr"/>
                      <a:r>
                        <a:rPr kumimoji="1" lang="ja-JP" altLang="en-US" sz="1600" b="1" dirty="0" smtClean="0"/>
                        <a:t>投与期間</a:t>
                      </a:r>
                      <a:endParaRPr kumimoji="1" lang="ja-JP" altLang="en-US" sz="1600" b="1" dirty="0"/>
                    </a:p>
                  </a:txBody>
                  <a:tcPr anchor="ctr"/>
                </a:tc>
                <a:tc>
                  <a:txBody>
                    <a:bodyPr/>
                    <a:lstStyle/>
                    <a:p>
                      <a:pPr algn="ctr"/>
                      <a:r>
                        <a:rPr kumimoji="1" lang="ja-JP" altLang="en-US" sz="1600" b="1" dirty="0" smtClean="0"/>
                        <a:t>実施国</a:t>
                      </a:r>
                      <a:endParaRPr kumimoji="1" lang="ja-JP" altLang="en-US" sz="1600" b="1" dirty="0"/>
                    </a:p>
                  </a:txBody>
                  <a:tcPr anchor="ctr"/>
                </a:tc>
                <a:tc>
                  <a:txBody>
                    <a:bodyPr/>
                    <a:lstStyle/>
                    <a:p>
                      <a:pPr algn="ctr"/>
                      <a:r>
                        <a:rPr kumimoji="1" lang="ja-JP" altLang="en-US" sz="1600" b="1" dirty="0" smtClean="0"/>
                        <a:t>症例数</a:t>
                      </a:r>
                      <a:endParaRPr kumimoji="1" lang="ja-JP" altLang="en-US" sz="1600" b="1" dirty="0"/>
                    </a:p>
                  </a:txBody>
                  <a:tcPr anchor="ctr"/>
                </a:tc>
              </a:tr>
              <a:tr h="0">
                <a:tc>
                  <a:txBody>
                    <a:bodyPr/>
                    <a:lstStyle/>
                    <a:p>
                      <a:pPr algn="ctr"/>
                      <a:r>
                        <a:rPr kumimoji="1" lang="en-US" altLang="ja-JP" sz="1600" dirty="0" smtClean="0"/>
                        <a:t>FB9702-01</a:t>
                      </a:r>
                      <a:endParaRPr kumimoji="1" lang="ja-JP" altLang="en-US" sz="1600" dirty="0"/>
                    </a:p>
                  </a:txBody>
                  <a:tcPr anchor="ctr"/>
                </a:tc>
                <a:tc>
                  <a:txBody>
                    <a:bodyPr/>
                    <a:lstStyle/>
                    <a:p>
                      <a:pPr algn="ctr"/>
                      <a:r>
                        <a:rPr kumimoji="1" lang="en-US" altLang="ja-JP" sz="1600" dirty="0" smtClean="0"/>
                        <a:t>P1/2</a:t>
                      </a:r>
                      <a:endParaRPr kumimoji="1" lang="ja-JP" altLang="en-US" sz="1600" dirty="0"/>
                    </a:p>
                  </a:txBody>
                  <a:tcPr anchor="ctr"/>
                </a:tc>
                <a:tc>
                  <a:txBody>
                    <a:bodyPr/>
                    <a:lstStyle/>
                    <a:p>
                      <a:pPr algn="ctr"/>
                      <a:r>
                        <a:rPr kumimoji="1" lang="ja-JP" altLang="en-US" sz="1600" dirty="0" smtClean="0"/>
                        <a:t>オープン，非無作為化</a:t>
                      </a:r>
                      <a:endParaRPr kumimoji="1" lang="ja-JP" altLang="en-US" sz="1600" dirty="0"/>
                    </a:p>
                  </a:txBody>
                  <a:tcPr anchor="ctr"/>
                </a:tc>
                <a:tc>
                  <a:txBody>
                    <a:bodyPr/>
                    <a:lstStyle/>
                    <a:p>
                      <a:pPr algn="ctr"/>
                      <a:r>
                        <a:rPr kumimoji="1" lang="en-US" altLang="ja-JP" sz="1600" dirty="0" smtClean="0"/>
                        <a:t>10</a:t>
                      </a:r>
                      <a:r>
                        <a:rPr kumimoji="1" lang="ja-JP" altLang="en-US" sz="1600" dirty="0" smtClean="0"/>
                        <a:t>週間</a:t>
                      </a:r>
                      <a:r>
                        <a:rPr kumimoji="1" lang="en-US" altLang="ja-JP" sz="1600" dirty="0" smtClean="0"/>
                        <a:t>/10</a:t>
                      </a:r>
                      <a:r>
                        <a:rPr kumimoji="1" lang="ja-JP" altLang="en-US" sz="1600" dirty="0" smtClean="0"/>
                        <a:t>日間</a:t>
                      </a:r>
                      <a:endParaRPr kumimoji="1" lang="ja-JP" altLang="en-US" sz="1600" dirty="0"/>
                    </a:p>
                  </a:txBody>
                  <a:tcPr anchor="ctr"/>
                </a:tc>
                <a:tc>
                  <a:txBody>
                    <a:bodyPr/>
                    <a:lstStyle/>
                    <a:p>
                      <a:pPr algn="ctr"/>
                      <a:r>
                        <a:rPr kumimoji="1" lang="ja-JP" altLang="en-US" sz="1600" dirty="0" smtClean="0"/>
                        <a:t>米国</a:t>
                      </a:r>
                      <a:endParaRPr kumimoji="1" lang="ja-JP" altLang="en-US" sz="1600" dirty="0"/>
                    </a:p>
                  </a:txBody>
                  <a:tcPr anchor="ctr"/>
                </a:tc>
                <a:tc>
                  <a:txBody>
                    <a:bodyPr/>
                    <a:lstStyle/>
                    <a:p>
                      <a:pPr algn="ctr"/>
                      <a:r>
                        <a:rPr kumimoji="1" lang="en-US" altLang="ja-JP" sz="1600" dirty="0" smtClean="0"/>
                        <a:t>15</a:t>
                      </a:r>
                      <a:endParaRPr kumimoji="1" lang="ja-JP" altLang="en-US" sz="1600" dirty="0"/>
                    </a:p>
                  </a:txBody>
                  <a:tcPr anchor="ctr"/>
                </a:tc>
              </a:tr>
              <a:tr h="0">
                <a:tc>
                  <a:txBody>
                    <a:bodyPr/>
                    <a:lstStyle/>
                    <a:p>
                      <a:pPr algn="ctr"/>
                      <a:r>
                        <a:rPr kumimoji="1" lang="en-US" altLang="ja-JP" sz="1600" dirty="0" smtClean="0"/>
                        <a:t>AGAL-1-002-98</a:t>
                      </a:r>
                      <a:endParaRPr kumimoji="1" lang="ja-JP" altLang="en-US" sz="1600" dirty="0"/>
                    </a:p>
                  </a:txBody>
                  <a:tcPr anchor="ctr"/>
                </a:tc>
                <a:tc>
                  <a:txBody>
                    <a:bodyPr/>
                    <a:lstStyle/>
                    <a:p>
                      <a:pPr algn="ctr"/>
                      <a:r>
                        <a:rPr kumimoji="1" lang="en-US" altLang="ja-JP" sz="1600" dirty="0" smtClean="0"/>
                        <a:t>P3</a:t>
                      </a:r>
                      <a:endParaRPr kumimoji="1" lang="ja-JP" altLang="en-US" sz="1600" dirty="0"/>
                    </a:p>
                  </a:txBody>
                  <a:tcPr anchor="ctr"/>
                </a:tc>
                <a:tc>
                  <a:txBody>
                    <a:bodyPr/>
                    <a:lstStyle/>
                    <a:p>
                      <a:pPr algn="ctr"/>
                      <a:r>
                        <a:rPr kumimoji="1" lang="ja-JP" altLang="en-US" sz="1600" dirty="0" smtClean="0"/>
                        <a:t>無作為化，二重盲検比較，</a:t>
                      </a:r>
                      <a:endParaRPr kumimoji="1" lang="en-US" altLang="ja-JP" sz="1600" dirty="0" smtClean="0"/>
                    </a:p>
                    <a:p>
                      <a:pPr algn="ctr"/>
                      <a:r>
                        <a:rPr kumimoji="1" lang="ja-JP" altLang="en-US" sz="1600" dirty="0" smtClean="0"/>
                        <a:t>プラセボ対照</a:t>
                      </a:r>
                      <a:endParaRPr kumimoji="1" lang="ja-JP" altLang="en-US" sz="1600" dirty="0"/>
                    </a:p>
                  </a:txBody>
                  <a:tcPr anchor="ctr"/>
                </a:tc>
                <a:tc>
                  <a:txBody>
                    <a:bodyPr/>
                    <a:lstStyle/>
                    <a:p>
                      <a:pPr algn="ctr"/>
                      <a:r>
                        <a:rPr kumimoji="1" lang="en-US" altLang="ja-JP" sz="1600" dirty="0" smtClean="0"/>
                        <a:t>20</a:t>
                      </a:r>
                      <a:r>
                        <a:rPr kumimoji="1" lang="ja-JP" altLang="en-US" sz="1600" dirty="0" smtClean="0"/>
                        <a:t>週間</a:t>
                      </a:r>
                      <a:endParaRPr kumimoji="1" lang="ja-JP" altLang="en-US" sz="1600" dirty="0"/>
                    </a:p>
                  </a:txBody>
                  <a:tcPr anchor="ctr"/>
                </a:tc>
                <a:tc>
                  <a:txBody>
                    <a:bodyPr/>
                    <a:lstStyle/>
                    <a:p>
                      <a:pPr algn="ctr"/>
                      <a:r>
                        <a:rPr kumimoji="1" lang="ja-JP" altLang="en-US" sz="1600" dirty="0" smtClean="0"/>
                        <a:t>米国，イギリス，</a:t>
                      </a:r>
                      <a:endParaRPr kumimoji="1" lang="en-US" altLang="ja-JP" sz="1600" dirty="0" smtClean="0"/>
                    </a:p>
                    <a:p>
                      <a:pPr algn="ctr"/>
                      <a:r>
                        <a:rPr kumimoji="1" lang="ja-JP" altLang="en-US" sz="1600" dirty="0" smtClean="0"/>
                        <a:t>フランス，オランダ</a:t>
                      </a:r>
                      <a:endParaRPr kumimoji="1" lang="ja-JP" altLang="en-US" sz="1600" dirty="0"/>
                    </a:p>
                  </a:txBody>
                  <a:tcPr anchor="ctr"/>
                </a:tc>
                <a:tc>
                  <a:txBody>
                    <a:bodyPr/>
                    <a:lstStyle/>
                    <a:p>
                      <a:pPr algn="ctr"/>
                      <a:r>
                        <a:rPr kumimoji="1" lang="en-US" altLang="ja-JP" sz="1600" dirty="0" smtClean="0"/>
                        <a:t>29/29</a:t>
                      </a:r>
                      <a:endParaRPr kumimoji="1" lang="ja-JP" altLang="en-US" sz="1600" dirty="0"/>
                    </a:p>
                  </a:txBody>
                  <a:tcPr anchor="ctr"/>
                </a:tc>
              </a:tr>
              <a:tr h="0">
                <a:tc>
                  <a:txBody>
                    <a:bodyPr/>
                    <a:lstStyle/>
                    <a:p>
                      <a:pPr algn="ctr"/>
                      <a:r>
                        <a:rPr kumimoji="1" lang="en-US" altLang="ja-JP" sz="1600" dirty="0" smtClean="0"/>
                        <a:t>AGAL-005-99</a:t>
                      </a:r>
                      <a:endParaRPr kumimoji="1" lang="ja-JP" altLang="en-US" sz="1600" dirty="0"/>
                    </a:p>
                  </a:txBody>
                  <a:tcPr anchor="ctr"/>
                </a:tc>
                <a:tc>
                  <a:txBody>
                    <a:bodyPr/>
                    <a:lstStyle/>
                    <a:p>
                      <a:pPr algn="ctr"/>
                      <a:r>
                        <a:rPr kumimoji="1" lang="en-US" altLang="ja-JP" sz="1600" dirty="0" smtClean="0"/>
                        <a:t>P3</a:t>
                      </a:r>
                      <a:endParaRPr kumimoji="1" lang="ja-JP" altLang="en-US" sz="1600" dirty="0"/>
                    </a:p>
                  </a:txBody>
                  <a:tcPr anchor="ctr"/>
                </a:tc>
                <a:tc>
                  <a:txBody>
                    <a:bodyPr/>
                    <a:lstStyle/>
                    <a:p>
                      <a:pPr algn="ctr"/>
                      <a:r>
                        <a:rPr kumimoji="1" lang="ja-JP" altLang="en-US" sz="1600" dirty="0" smtClean="0"/>
                        <a:t>オープン</a:t>
                      </a:r>
                      <a:endParaRPr kumimoji="1" lang="ja-JP" altLang="en-US" sz="1600" dirty="0"/>
                    </a:p>
                  </a:txBody>
                  <a:tcPr anchor="ctr"/>
                </a:tc>
                <a:tc>
                  <a:txBody>
                    <a:bodyPr/>
                    <a:lstStyle/>
                    <a:p>
                      <a:pPr algn="ctr"/>
                      <a:r>
                        <a:rPr kumimoji="1" lang="en-US" altLang="ja-JP" sz="1600" dirty="0" smtClean="0"/>
                        <a:t>54</a:t>
                      </a:r>
                      <a:r>
                        <a:rPr kumimoji="1" lang="ja-JP" altLang="en-US" sz="1600" dirty="0" smtClean="0"/>
                        <a:t>ヵ月</a:t>
                      </a:r>
                      <a:endParaRPr kumimoji="1" lang="ja-JP" altLang="en-US" sz="1600" dirty="0"/>
                    </a:p>
                  </a:txBody>
                  <a:tcPr anchor="ctr"/>
                </a:tc>
                <a:tc>
                  <a:txBody>
                    <a:bodyPr/>
                    <a:lstStyle/>
                    <a:p>
                      <a:pPr algn="ctr"/>
                      <a:r>
                        <a:rPr kumimoji="1" lang="ja-JP" altLang="en-US" sz="1600" dirty="0" smtClean="0"/>
                        <a:t>米国，イギリス，</a:t>
                      </a:r>
                      <a:endParaRPr kumimoji="1" lang="en-US" altLang="ja-JP" sz="1600" dirty="0" smtClean="0"/>
                    </a:p>
                    <a:p>
                      <a:pPr algn="ctr"/>
                      <a:r>
                        <a:rPr kumimoji="1" lang="ja-JP" altLang="en-US" sz="1600" dirty="0" smtClean="0"/>
                        <a:t>フランス，オランダ</a:t>
                      </a:r>
                    </a:p>
                  </a:txBody>
                  <a:tcPr anchor="ctr"/>
                </a:tc>
                <a:tc>
                  <a:txBody>
                    <a:bodyPr/>
                    <a:lstStyle/>
                    <a:p>
                      <a:pPr algn="ctr"/>
                      <a:r>
                        <a:rPr kumimoji="1" lang="en-US" altLang="ja-JP" sz="1600" dirty="0" smtClean="0"/>
                        <a:t>58</a:t>
                      </a:r>
                      <a:endParaRPr kumimoji="1" lang="ja-JP" altLang="en-US" sz="1600" dirty="0"/>
                    </a:p>
                  </a:txBody>
                  <a:tcPr anchor="ctr"/>
                </a:tc>
              </a:tr>
            </a:tbl>
          </a:graphicData>
        </a:graphic>
      </p:graphicFrame>
      <p:sp>
        <p:nvSpPr>
          <p:cNvPr id="3" name="正方形/長方形 2"/>
          <p:cNvSpPr/>
          <p:nvPr/>
        </p:nvSpPr>
        <p:spPr>
          <a:xfrm>
            <a:off x="107504" y="3849325"/>
            <a:ext cx="8928992"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196" name="Picture 4" descr="http://www.genzyme.de/images/photos/de_img_produktinfo_Fabrazy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35193" y="1568515"/>
            <a:ext cx="2719487" cy="1532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1013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normAutofit fontScale="90000"/>
          </a:bodyPr>
          <a:lstStyle/>
          <a:p>
            <a:pPr eaLnBrk="1" hangingPunct="1">
              <a:defRPr/>
            </a:pPr>
            <a:r>
              <a:rPr lang="en-US" altLang="ja-JP" dirty="0" smtClean="0"/>
              <a:t>FDA</a:t>
            </a:r>
            <a:r>
              <a:rPr lang="ja-JP" altLang="en-US" dirty="0" smtClean="0"/>
              <a:t>事例：ファブリー病</a:t>
            </a:r>
            <a:r>
              <a:rPr lang="en-US" altLang="ja-JP" dirty="0" smtClean="0"/>
              <a:t/>
            </a:r>
            <a:br>
              <a:rPr lang="en-US" altLang="ja-JP" dirty="0" smtClean="0"/>
            </a:br>
            <a:r>
              <a:rPr lang="en-US" altLang="ja-JP" sz="2700" dirty="0" err="1" smtClean="0">
                <a:cs typeface="Calibri" panose="020F0502020204030204" pitchFamily="34" charset="0"/>
              </a:rPr>
              <a:t>Unvalidated</a:t>
            </a:r>
            <a:r>
              <a:rPr lang="en-US" altLang="ja-JP" sz="2700" dirty="0" smtClean="0">
                <a:cs typeface="Calibri" panose="020F0502020204030204" pitchFamily="34" charset="0"/>
              </a:rPr>
              <a:t> </a:t>
            </a:r>
            <a:r>
              <a:rPr lang="ja-JP" altLang="en-US" sz="2700" dirty="0" smtClean="0">
                <a:cs typeface="Calibri" panose="020F0502020204030204" pitchFamily="34" charset="0"/>
              </a:rPr>
              <a:t>代替エンドポイントの利用</a:t>
            </a:r>
            <a:endParaRPr lang="ja-JP" altLang="en-US" sz="2700" dirty="0" smtClean="0"/>
          </a:p>
        </p:txBody>
      </p:sp>
      <p:sp>
        <p:nvSpPr>
          <p:cNvPr id="5123" name="コンテンツ プレースホルダー 2"/>
          <p:cNvSpPr>
            <a:spLocks noGrp="1"/>
          </p:cNvSpPr>
          <p:nvPr>
            <p:ph idx="1"/>
          </p:nvPr>
        </p:nvSpPr>
        <p:spPr/>
        <p:txBody>
          <a:bodyPr>
            <a:normAutofit fontScale="92500" lnSpcReduction="20000"/>
          </a:bodyPr>
          <a:lstStyle/>
          <a:p>
            <a:pPr eaLnBrk="1" hangingPunct="1">
              <a:defRPr/>
            </a:pPr>
            <a:r>
              <a:rPr lang="ja-JP" altLang="en-US" dirty="0" smtClean="0">
                <a:cs typeface="Calibri" panose="020F0502020204030204" pitchFamily="34" charset="0"/>
              </a:rPr>
              <a:t>評価項目に関する</a:t>
            </a:r>
            <a:r>
              <a:rPr lang="en-US" altLang="ja-JP" dirty="0" smtClean="0">
                <a:cs typeface="Calibri" panose="020F0502020204030204" pitchFamily="34" charset="0"/>
              </a:rPr>
              <a:t>FDA</a:t>
            </a:r>
            <a:r>
              <a:rPr lang="ja-JP" altLang="en-US" dirty="0" smtClean="0">
                <a:cs typeface="Calibri" panose="020F0502020204030204" pitchFamily="34" charset="0"/>
              </a:rPr>
              <a:t>との議論</a:t>
            </a:r>
            <a:endParaRPr lang="en-US" altLang="ja-JP" dirty="0" smtClean="0">
              <a:cs typeface="Calibri" panose="020F0502020204030204" pitchFamily="34" charset="0"/>
            </a:endParaRPr>
          </a:p>
          <a:p>
            <a:pPr lvl="1" eaLnBrk="1" hangingPunct="1">
              <a:defRPr/>
            </a:pPr>
            <a:r>
              <a:rPr lang="ja-JP" altLang="en-US" dirty="0" smtClean="0">
                <a:solidFill>
                  <a:srgbClr val="FF0000"/>
                </a:solidFill>
                <a:cs typeface="Calibri" panose="020F0502020204030204" pitchFamily="34" charset="0"/>
              </a:rPr>
              <a:t>腎不全</a:t>
            </a:r>
            <a:endParaRPr lang="en-US" altLang="ja-JP" dirty="0" smtClean="0">
              <a:solidFill>
                <a:srgbClr val="FF0000"/>
              </a:solidFill>
              <a:cs typeface="Calibri" panose="020F0502020204030204" pitchFamily="34" charset="0"/>
            </a:endParaRPr>
          </a:p>
          <a:p>
            <a:pPr lvl="2" eaLnBrk="1" hangingPunct="1">
              <a:defRPr/>
            </a:pPr>
            <a:r>
              <a:rPr lang="ja-JP" altLang="en-US" dirty="0" smtClean="0">
                <a:cs typeface="Calibri" panose="020F0502020204030204" pitchFamily="34" charset="0"/>
              </a:rPr>
              <a:t>ファブリー病で最も共通した症状</a:t>
            </a:r>
            <a:endParaRPr lang="en-US" altLang="ja-JP" dirty="0" smtClean="0">
              <a:cs typeface="Calibri" panose="020F0502020204030204" pitchFamily="34" charset="0"/>
            </a:endParaRPr>
          </a:p>
          <a:p>
            <a:pPr lvl="2" eaLnBrk="1" hangingPunct="1">
              <a:defRPr/>
            </a:pPr>
            <a:r>
              <a:rPr lang="ja-JP" altLang="en-US" dirty="0">
                <a:cs typeface="Calibri" panose="020F0502020204030204" pitchFamily="34" charset="0"/>
              </a:rPr>
              <a:t>治療</a:t>
            </a:r>
            <a:r>
              <a:rPr lang="ja-JP" altLang="en-US" dirty="0" smtClean="0">
                <a:cs typeface="Calibri" panose="020F0502020204030204" pitchFamily="34" charset="0"/>
              </a:rPr>
              <a:t>が</a:t>
            </a:r>
            <a:r>
              <a:rPr lang="ja-JP" altLang="en-US" dirty="0">
                <a:cs typeface="Calibri" panose="020F0502020204030204" pitchFamily="34" charset="0"/>
              </a:rPr>
              <a:t>必要となる</a:t>
            </a:r>
            <a:r>
              <a:rPr lang="ja-JP" altLang="en-US" dirty="0" smtClean="0">
                <a:cs typeface="Calibri" panose="020F0502020204030204" pitchFamily="34" charset="0"/>
              </a:rPr>
              <a:t>まで明確な臨床症状が現れない</a:t>
            </a:r>
            <a:endParaRPr lang="en-US" altLang="ja-JP" dirty="0" smtClean="0">
              <a:cs typeface="Calibri" panose="020F0502020204030204" pitchFamily="34" charset="0"/>
            </a:endParaRPr>
          </a:p>
          <a:p>
            <a:pPr lvl="3" eaLnBrk="1" hangingPunct="1">
              <a:defRPr/>
            </a:pPr>
            <a:r>
              <a:rPr lang="ja-JP" altLang="en-US" dirty="0" smtClean="0">
                <a:cs typeface="Calibri" panose="020F0502020204030204" pitchFamily="34" charset="0"/>
              </a:rPr>
              <a:t>組織学的診断が疾患の程度及び治療の客観的指標であることが少なくない</a:t>
            </a:r>
            <a:endParaRPr lang="en-US" altLang="ja-JP" dirty="0" smtClean="0">
              <a:cs typeface="Calibri" panose="020F0502020204030204" pitchFamily="34" charset="0"/>
            </a:endParaRPr>
          </a:p>
          <a:p>
            <a:pPr lvl="2" eaLnBrk="1" hangingPunct="1">
              <a:defRPr/>
            </a:pPr>
            <a:r>
              <a:rPr lang="ja-JP" altLang="en-US" dirty="0" smtClean="0">
                <a:cs typeface="Calibri" panose="020F0502020204030204" pitchFamily="34" charset="0"/>
              </a:rPr>
              <a:t>長期の評価が必要</a:t>
            </a:r>
            <a:endParaRPr lang="en-US" altLang="ja-JP" dirty="0" smtClean="0">
              <a:cs typeface="Calibri" panose="020F0502020204030204" pitchFamily="34" charset="0"/>
            </a:endParaRPr>
          </a:p>
          <a:p>
            <a:pPr lvl="1" eaLnBrk="1" hangingPunct="1">
              <a:defRPr/>
            </a:pPr>
            <a:r>
              <a:rPr lang="ja-JP" altLang="en-US" dirty="0" smtClean="0">
                <a:solidFill>
                  <a:srgbClr val="FF0000"/>
                </a:solidFill>
                <a:cs typeface="Calibri" panose="020F0502020204030204" pitchFamily="34" charset="0"/>
              </a:rPr>
              <a:t>腎</a:t>
            </a:r>
            <a:r>
              <a:rPr lang="ja-JP" altLang="en-US" dirty="0">
                <a:solidFill>
                  <a:srgbClr val="FF0000"/>
                </a:solidFill>
                <a:cs typeface="Calibri" panose="020F0502020204030204" pitchFamily="34" charset="0"/>
              </a:rPr>
              <a:t>血管内皮細胞への</a:t>
            </a:r>
            <a:r>
              <a:rPr lang="en-US" altLang="ja-JP" dirty="0">
                <a:solidFill>
                  <a:srgbClr val="FF0000"/>
                </a:solidFill>
                <a:cs typeface="Calibri" panose="020F0502020204030204" pitchFamily="34" charset="0"/>
              </a:rPr>
              <a:t>GL-3</a:t>
            </a:r>
            <a:r>
              <a:rPr lang="ja-JP" altLang="en-US" dirty="0">
                <a:solidFill>
                  <a:srgbClr val="FF0000"/>
                </a:solidFill>
                <a:cs typeface="Calibri" panose="020F0502020204030204" pitchFamily="34" charset="0"/>
              </a:rPr>
              <a:t>蓄積</a:t>
            </a:r>
            <a:r>
              <a:rPr lang="ja-JP" altLang="en-US" dirty="0">
                <a:cs typeface="Calibri" panose="020F0502020204030204" pitchFamily="34" charset="0"/>
              </a:rPr>
              <a:t>による血管</a:t>
            </a:r>
            <a:r>
              <a:rPr lang="ja-JP" altLang="en-US" dirty="0" smtClean="0">
                <a:cs typeface="Calibri" panose="020F0502020204030204" pitchFamily="34" charset="0"/>
              </a:rPr>
              <a:t>障害</a:t>
            </a:r>
            <a:endParaRPr lang="en-US" altLang="ja-JP" dirty="0" smtClean="0">
              <a:cs typeface="Calibri" panose="020F0502020204030204" pitchFamily="34" charset="0"/>
            </a:endParaRPr>
          </a:p>
          <a:p>
            <a:pPr lvl="2" eaLnBrk="1" hangingPunct="1">
              <a:defRPr/>
            </a:pPr>
            <a:r>
              <a:rPr lang="ja-JP" altLang="en-US" dirty="0" smtClean="0">
                <a:cs typeface="Calibri" panose="020F0502020204030204" pitchFamily="34" charset="0"/>
              </a:rPr>
              <a:t>ファブリー病における糸球体</a:t>
            </a:r>
            <a:r>
              <a:rPr lang="ja-JP" altLang="en-US" dirty="0">
                <a:cs typeface="Calibri" panose="020F0502020204030204" pitchFamily="34" charset="0"/>
              </a:rPr>
              <a:t>硬化症</a:t>
            </a:r>
            <a:r>
              <a:rPr lang="ja-JP" altLang="en-US" dirty="0" smtClean="0">
                <a:cs typeface="Calibri" panose="020F0502020204030204" pitchFamily="34" charset="0"/>
              </a:rPr>
              <a:t>の主原因</a:t>
            </a:r>
            <a:endParaRPr lang="en-US" altLang="ja-JP" dirty="0" smtClean="0">
              <a:cs typeface="Calibri" panose="020F0502020204030204" pitchFamily="34" charset="0"/>
            </a:endParaRPr>
          </a:p>
          <a:p>
            <a:pPr lvl="2" eaLnBrk="1" hangingPunct="1">
              <a:defRPr/>
            </a:pPr>
            <a:r>
              <a:rPr lang="ja-JP" altLang="en-US" dirty="0" smtClean="0">
                <a:cs typeface="Calibri" panose="020F0502020204030204" pitchFamily="34" charset="0"/>
              </a:rPr>
              <a:t>正常レベルまで除去すること</a:t>
            </a:r>
            <a:r>
              <a:rPr lang="en-US" altLang="ja-JP" dirty="0" smtClean="0">
                <a:cs typeface="Calibri" panose="020F0502020204030204" pitchFamily="34" charset="0"/>
              </a:rPr>
              <a:t>(</a:t>
            </a:r>
            <a:r>
              <a:rPr lang="ja-JP" altLang="en-US" dirty="0" smtClean="0">
                <a:cs typeface="Calibri" panose="020F0502020204030204" pitchFamily="34" charset="0"/>
              </a:rPr>
              <a:t>本エンドポイント</a:t>
            </a:r>
            <a:r>
              <a:rPr lang="en-US" altLang="ja-JP" dirty="0" smtClean="0">
                <a:cs typeface="Calibri" panose="020F0502020204030204" pitchFamily="34" charset="0"/>
              </a:rPr>
              <a:t>)</a:t>
            </a:r>
          </a:p>
          <a:p>
            <a:pPr lvl="3" eaLnBrk="1" hangingPunct="1">
              <a:defRPr/>
            </a:pPr>
            <a:r>
              <a:rPr lang="ja-JP" altLang="en-US" dirty="0" smtClean="0">
                <a:cs typeface="Calibri" panose="020F0502020204030204" pitchFamily="34" charset="0"/>
              </a:rPr>
              <a:t>臨床上重要であり，機能の正常化及び臨床効果を予測し得る</a:t>
            </a:r>
            <a:endParaRPr lang="en-US" altLang="ja-JP" dirty="0" smtClean="0">
              <a:cs typeface="Calibri" panose="020F0502020204030204" pitchFamily="34" charset="0"/>
            </a:endParaRPr>
          </a:p>
          <a:p>
            <a:pPr lvl="3" eaLnBrk="1" hangingPunct="1">
              <a:defRPr/>
            </a:pPr>
            <a:r>
              <a:rPr lang="ja-JP" altLang="en-US" dirty="0" smtClean="0">
                <a:cs typeface="Calibri" panose="020F0502020204030204" pitchFamily="34" charset="0"/>
              </a:rPr>
              <a:t>合理的な期間内に評価可能</a:t>
            </a:r>
            <a:endParaRPr lang="en-US" altLang="ja-JP" dirty="0" smtClean="0">
              <a:cs typeface="Calibri" panose="020F0502020204030204" pitchFamily="34" charset="0"/>
            </a:endParaRPr>
          </a:p>
          <a:p>
            <a:pPr lvl="3" eaLnBrk="1" hangingPunct="1">
              <a:defRPr/>
            </a:pPr>
            <a:r>
              <a:rPr lang="ja-JP" altLang="en-US" dirty="0" smtClean="0">
                <a:cs typeface="Calibri" panose="020F0502020204030204" pitchFamily="34" charset="0"/>
              </a:rPr>
              <a:t>統計学的検出力の算定より，患者数の極めて少ない本疾患でも適切な患者数の試験が実施可能</a:t>
            </a:r>
            <a:endParaRPr lang="en-US" altLang="ja-JP" dirty="0">
              <a:cs typeface="Calibri" panose="020F0502020204030204" pitchFamily="34" charset="0"/>
            </a:endParaRPr>
          </a:p>
          <a:p>
            <a:pPr lvl="1" eaLnBrk="1" hangingPunct="1">
              <a:defRPr/>
            </a:pPr>
            <a:endParaRPr lang="en-US" altLang="ja-JP" dirty="0" smtClean="0">
              <a:cs typeface="Calibri" panose="020F0502020204030204" pitchFamily="34" charset="0"/>
            </a:endParaRPr>
          </a:p>
          <a:p>
            <a:pPr lvl="1" eaLnBrk="1" hangingPunct="1">
              <a:defRPr/>
            </a:pPr>
            <a:endParaRPr lang="en-US" altLang="ja-JP" dirty="0" smtClean="0">
              <a:cs typeface="Calibri" panose="020F0502020204030204" pitchFamily="34" charset="0"/>
            </a:endParaRPr>
          </a:p>
          <a:p>
            <a:pPr lvl="1" eaLnBrk="1" hangingPunct="1">
              <a:defRPr/>
            </a:pPr>
            <a:endParaRPr lang="en-US" altLang="ja-JP" dirty="0" smtClean="0">
              <a:cs typeface="Calibri" panose="020F0502020204030204" pitchFamily="34" charset="0"/>
            </a:endParaRPr>
          </a:p>
        </p:txBody>
      </p:sp>
      <p:sp>
        <p:nvSpPr>
          <p:cNvPr id="6" name="日付プレースホルダー 5"/>
          <p:cNvSpPr>
            <a:spLocks noGrp="1"/>
          </p:cNvSpPr>
          <p:nvPr>
            <p:ph type="dt" sz="quarter" idx="10"/>
          </p:nvPr>
        </p:nvSpPr>
        <p:spPr/>
        <p:txBody>
          <a:bodyPr/>
          <a:lstStyle/>
          <a:p>
            <a:pPr>
              <a:defRPr/>
            </a:pPr>
            <a:r>
              <a:rPr lang="en-US" altLang="ja-JP"/>
              <a:t>2014/2/14</a:t>
            </a:r>
            <a:endParaRPr lang="ja-JP" altLang="en-US"/>
          </a:p>
        </p:txBody>
      </p:sp>
      <p:sp>
        <p:nvSpPr>
          <p:cNvPr id="7" name="フッター プレースホルダー 6"/>
          <p:cNvSpPr>
            <a:spLocks noGrp="1"/>
          </p:cNvSpPr>
          <p:nvPr>
            <p:ph type="ftr" sz="quarter" idx="11"/>
          </p:nvPr>
        </p:nvSpPr>
        <p:spPr/>
        <p:txBody>
          <a:bodyPr/>
          <a:lstStyle/>
          <a:p>
            <a:pPr>
              <a:defRPr/>
            </a:pPr>
            <a:r>
              <a:rPr lang="ja-JP" altLang="en-US"/>
              <a:t>データサイエンスラウンドテーブル会議</a:t>
            </a:r>
          </a:p>
        </p:txBody>
      </p:sp>
      <p:sp>
        <p:nvSpPr>
          <p:cNvPr id="8" name="スライド番号プレースホルダー 7"/>
          <p:cNvSpPr>
            <a:spLocks noGrp="1"/>
          </p:cNvSpPr>
          <p:nvPr>
            <p:ph type="sldNum" sz="quarter" idx="12"/>
          </p:nvPr>
        </p:nvSpPr>
        <p:spPr/>
        <p:txBody>
          <a:bodyPr/>
          <a:lstStyle/>
          <a:p>
            <a:pPr>
              <a:defRPr/>
            </a:pPr>
            <a:fld id="{916E29F2-479E-4753-B9B9-7CB95038E5BA}" type="slidenum">
              <a:rPr lang="ja-JP" altLang="en-US"/>
              <a:pPr>
                <a:defRPr/>
              </a:pPr>
              <a:t>9</a:t>
            </a:fld>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1929</Words>
  <PresentationFormat>画面に合わせる (4:3)</PresentationFormat>
  <Paragraphs>382</Paragraphs>
  <Slides>20</Slides>
  <Notes>18</Notes>
  <HiddenSlides>0</HiddenSlides>
  <MMClips>0</MMClips>
  <ScaleCrop>false</ScaleCrop>
  <HeadingPairs>
    <vt:vector size="4" baseType="variant">
      <vt:variant>
        <vt:lpstr>テーマ</vt:lpstr>
      </vt:variant>
      <vt:variant>
        <vt:i4>2</vt:i4>
      </vt:variant>
      <vt:variant>
        <vt:lpstr>スライド タイトル</vt:lpstr>
      </vt:variant>
      <vt:variant>
        <vt:i4>20</vt:i4>
      </vt:variant>
    </vt:vector>
  </HeadingPairs>
  <TitlesOfParts>
    <vt:vector size="22" baseType="lpstr">
      <vt:lpstr>Office ​​テーマ</vt:lpstr>
      <vt:lpstr>1_Office Theme</vt:lpstr>
      <vt:lpstr>Small Clinical Trials による 薬効評価の考え方  －製薬協活動報告－</vt:lpstr>
      <vt:lpstr>2012年度製薬協活動</vt:lpstr>
      <vt:lpstr>Drug Evaluation with Small Clinical Trials: Introduction of Task Force report from Data Science Expert Committee, JPMA  Hideki Suganami, Ph.D. Data Science Expert Committee, JPMA / Kowa Co., Ltd.  Satoru Tsuchiya Data Science Expert Committee, JPMA / Dainippon Sumitomo Pharma, Co., Ltd</vt:lpstr>
      <vt:lpstr>SCTs を用いたエビデンスの主張</vt:lpstr>
      <vt:lpstr>1．評価変数</vt:lpstr>
      <vt:lpstr>1．評価変数</vt:lpstr>
      <vt:lpstr>FDA事例：ファブリー病 Unvalidated 代替エンドポイントの利用</vt:lpstr>
      <vt:lpstr>FDA事例：ファブリー病 Unvalidated 代替エンドポイントの利用</vt:lpstr>
      <vt:lpstr>FDA事例：ファブリー病 Unvalidated 代替エンドポイントの利用</vt:lpstr>
      <vt:lpstr>FDA事例：ファブリー病 Unvalidated 代替エンドポイントの利用</vt:lpstr>
      <vt:lpstr>2．比較対照</vt:lpstr>
      <vt:lpstr>FDA事例：ポンペ病 ヒストリカル・コントロールの利用</vt:lpstr>
      <vt:lpstr>FDA事例：ポンペ病 ヒストリカル・コントロールの利用</vt:lpstr>
      <vt:lpstr>FDA事例：ポンペ病 ヒストリカル・コントロールの利用</vt:lpstr>
      <vt:lpstr>3．被験者あたりの情報量を増やすこと</vt:lpstr>
      <vt:lpstr>3．被験者あたりの情報量を増やすこと</vt:lpstr>
      <vt:lpstr>まとめ SCTにおける新たなベネフィット評価法を実現可能とするための提言</vt:lpstr>
      <vt:lpstr>References</vt:lpstr>
      <vt:lpstr>Appendix</vt:lpstr>
      <vt:lpstr>少数例でエビデンスを確立するための 基本的な考え方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2014-01-07T04:03:13Z</dcterms:created>
  <dcterms:modified xsi:type="dcterms:W3CDTF">2014-02-13T00:47:17Z</dcterms:modified>
</cp:coreProperties>
</file>