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handoutMasterIdLst>
    <p:handoutMasterId r:id="rId14"/>
  </p:handoutMasterIdLst>
  <p:sldIdLst>
    <p:sldId id="256" r:id="rId2"/>
    <p:sldId id="390" r:id="rId3"/>
    <p:sldId id="417" r:id="rId4"/>
    <p:sldId id="413" r:id="rId5"/>
    <p:sldId id="415" r:id="rId6"/>
    <p:sldId id="411" r:id="rId7"/>
    <p:sldId id="412" r:id="rId8"/>
    <p:sldId id="414" r:id="rId9"/>
    <p:sldId id="418" r:id="rId10"/>
    <p:sldId id="416" r:id="rId11"/>
    <p:sldId id="419" r:id="rId1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FF"/>
    <a:srgbClr val="0099FF"/>
    <a:srgbClr val="3366FF"/>
    <a:srgbClr val="00FF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9" autoAdjust="0"/>
    <p:restoredTop sz="94646" autoAdjust="0"/>
  </p:normalViewPr>
  <p:slideViewPr>
    <p:cSldViewPr>
      <p:cViewPr varScale="1">
        <p:scale>
          <a:sx n="74" d="100"/>
          <a:sy n="74" d="100"/>
        </p:scale>
        <p:origin x="588" y="72"/>
      </p:cViewPr>
      <p:guideLst>
        <p:guide orient="horz" pos="2160"/>
        <p:guide pos="2880"/>
      </p:guideLst>
    </p:cSldViewPr>
  </p:slideViewPr>
  <p:outlineViewPr>
    <p:cViewPr>
      <p:scale>
        <a:sx n="33" d="100"/>
        <a:sy n="33" d="100"/>
      </p:scale>
      <p:origin x="30" y="3396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shiro\&#12487;&#12473;&#12463;&#12488;&#12483;&#12503;\2013&#24180;7&#26376;30&#26085;_JPMA_ENQUETE_20130730_161044.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shiro\&#12487;&#12473;&#12463;&#12488;&#12483;&#12503;\2013&#24180;7&#26376;30&#26085;_JPMA_ENQUETE_20130730_161044.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shiro\&#12487;&#12473;&#12463;&#12488;&#12483;&#12503;\2013&#24180;7&#26376;30&#26085;_JPMA_ENQUETE_20130730_161044.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shiro\&#12487;&#12473;&#12463;&#12488;&#12483;&#12503;\2013&#24180;7&#26376;30&#26085;_JPMA_ENQUETE_20130730_161044.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shiro\&#12487;&#12473;&#12463;&#12488;&#12483;&#12503;\2013&#24180;7&#26376;30&#26085;_JPMA_ENQUETE_20130730_161044.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shiro\&#12487;&#12473;&#12463;&#12488;&#12483;&#12503;\2013&#24180;7&#26376;30&#26085;_JPMA_ENQUETE_20130730_161044.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437747673865587"/>
          <c:y val="7.2486857146818268E-2"/>
          <c:w val="0.7379465696209675"/>
          <c:h val="0.91306120315232076"/>
        </c:manualLayout>
      </c:layout>
      <c:barChart>
        <c:barDir val="bar"/>
        <c:grouping val="stacked"/>
        <c:varyColors val="0"/>
        <c:ser>
          <c:idx val="0"/>
          <c:order val="0"/>
          <c:tx>
            <c:strRef>
              <c:f>'Fig2-1'!$D$5</c:f>
              <c:strCache>
                <c:ptCount val="1"/>
                <c:pt idx="0">
                  <c:v>Missing data &lt;10%</c:v>
                </c:pt>
              </c:strCache>
            </c:strRef>
          </c:tx>
          <c:invertIfNegative val="0"/>
          <c:dPt>
            <c:idx val="1"/>
            <c:invertIfNegative val="0"/>
            <c:bubble3D val="0"/>
            <c:spPr>
              <a:noFill/>
            </c:spPr>
          </c:dPt>
          <c:dPt>
            <c:idx val="3"/>
            <c:invertIfNegative val="0"/>
            <c:bubble3D val="0"/>
            <c:spPr>
              <a:noFill/>
            </c:spPr>
          </c:dPt>
          <c:dPt>
            <c:idx val="5"/>
            <c:invertIfNegative val="0"/>
            <c:bubble3D val="0"/>
            <c:spPr>
              <a:noFill/>
            </c:spPr>
          </c:dPt>
          <c:dPt>
            <c:idx val="7"/>
            <c:invertIfNegative val="0"/>
            <c:bubble3D val="0"/>
            <c:spPr>
              <a:noFill/>
            </c:spPr>
          </c:dPt>
          <c:dPt>
            <c:idx val="9"/>
            <c:invertIfNegative val="0"/>
            <c:bubble3D val="0"/>
            <c:spPr>
              <a:noFill/>
            </c:spPr>
          </c:dPt>
          <c:dPt>
            <c:idx val="11"/>
            <c:invertIfNegative val="0"/>
            <c:bubble3D val="0"/>
            <c:spPr>
              <a:noFill/>
            </c:spPr>
          </c:dPt>
          <c:dPt>
            <c:idx val="13"/>
            <c:invertIfNegative val="0"/>
            <c:bubble3D val="0"/>
            <c:spPr>
              <a:noFill/>
            </c:spPr>
          </c:dPt>
          <c:dPt>
            <c:idx val="15"/>
            <c:invertIfNegative val="0"/>
            <c:bubble3D val="0"/>
            <c:spPr>
              <a:noFill/>
            </c:spPr>
          </c:dPt>
          <c:dPt>
            <c:idx val="17"/>
            <c:invertIfNegative val="0"/>
            <c:bubble3D val="0"/>
            <c:spPr>
              <a:noFill/>
            </c:spPr>
          </c:dPt>
          <c:dPt>
            <c:idx val="19"/>
            <c:invertIfNegative val="0"/>
            <c:bubble3D val="0"/>
            <c:spPr>
              <a:noFill/>
            </c:spPr>
          </c:dPt>
          <c:dLbls>
            <c:dLbl>
              <c:idx val="1"/>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3"/>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5"/>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7"/>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9"/>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1"/>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3"/>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5"/>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7"/>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9"/>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'Fig2-1'!$C$6:$C$25</c:f>
              <c:strCache>
                <c:ptCount val="19"/>
                <c:pt idx="0">
                  <c:v>Complete 
case</c:v>
                </c:pt>
                <c:pt idx="2">
                  <c:v>LOCF</c:v>
                </c:pt>
                <c:pt idx="4">
                  <c:v>BOCF</c:v>
                </c:pt>
                <c:pt idx="6">
                  <c:v>Worst case 
imputation</c:v>
                </c:pt>
                <c:pt idx="8">
                  <c:v>Regression 
imputation</c:v>
                </c:pt>
                <c:pt idx="10">
                  <c:v>Responder 
analysis</c:v>
                </c:pt>
                <c:pt idx="12">
                  <c:v>MMRM</c:v>
                </c:pt>
                <c:pt idx="14">
                  <c:v>Slope or mean</c:v>
                </c:pt>
                <c:pt idx="16">
                  <c:v>Time to event</c:v>
                </c:pt>
                <c:pt idx="18">
                  <c:v>Others</c:v>
                </c:pt>
              </c:strCache>
            </c:strRef>
          </c:cat>
          <c:val>
            <c:numRef>
              <c:f>'Fig2-1'!$D$6:$D$25</c:f>
              <c:numCache>
                <c:formatCode>General</c:formatCode>
                <c:ptCount val="20"/>
                <c:pt idx="0">
                  <c:v>5.8823529411999953</c:v>
                </c:pt>
                <c:pt idx="1">
                  <c:v>12</c:v>
                </c:pt>
                <c:pt idx="2">
                  <c:v>29.946524063999973</c:v>
                </c:pt>
                <c:pt idx="3">
                  <c:v>84</c:v>
                </c:pt>
                <c:pt idx="4">
                  <c:v>0.53475935830000054</c:v>
                </c:pt>
                <c:pt idx="5">
                  <c:v>2</c:v>
                </c:pt>
                <c:pt idx="6">
                  <c:v>2.1390374331999977</c:v>
                </c:pt>
                <c:pt idx="7">
                  <c:v>7</c:v>
                </c:pt>
                <c:pt idx="9">
                  <c:v>3</c:v>
                </c:pt>
                <c:pt idx="10">
                  <c:v>3.7433155080000038</c:v>
                </c:pt>
                <c:pt idx="11">
                  <c:v>19</c:v>
                </c:pt>
                <c:pt idx="12">
                  <c:v>6.417112299499995</c:v>
                </c:pt>
                <c:pt idx="13">
                  <c:v>29</c:v>
                </c:pt>
                <c:pt idx="14">
                  <c:v>1.6042780749000014</c:v>
                </c:pt>
                <c:pt idx="15">
                  <c:v>6</c:v>
                </c:pt>
                <c:pt idx="17">
                  <c:v>22</c:v>
                </c:pt>
                <c:pt idx="18">
                  <c:v>0.53475935830000054</c:v>
                </c:pt>
                <c:pt idx="19">
                  <c:v>3</c:v>
                </c:pt>
              </c:numCache>
            </c:numRef>
          </c:val>
        </c:ser>
        <c:ser>
          <c:idx val="1"/>
          <c:order val="1"/>
          <c:tx>
            <c:strRef>
              <c:f>'Fig2-1'!$E$5</c:f>
              <c:strCache>
                <c:ptCount val="1"/>
                <c:pt idx="0">
                  <c:v>Missing data ≥ 10%</c:v>
                </c:pt>
              </c:strCache>
            </c:strRef>
          </c:tx>
          <c:invertIfNegative val="0"/>
          <c:cat>
            <c:strRef>
              <c:f>'Fig2-1'!$C$6:$C$25</c:f>
              <c:strCache>
                <c:ptCount val="19"/>
                <c:pt idx="0">
                  <c:v>Complete 
case</c:v>
                </c:pt>
                <c:pt idx="2">
                  <c:v>LOCF</c:v>
                </c:pt>
                <c:pt idx="4">
                  <c:v>BOCF</c:v>
                </c:pt>
                <c:pt idx="6">
                  <c:v>Worst case 
imputation</c:v>
                </c:pt>
                <c:pt idx="8">
                  <c:v>Regression 
imputation</c:v>
                </c:pt>
                <c:pt idx="10">
                  <c:v>Responder 
analysis</c:v>
                </c:pt>
                <c:pt idx="12">
                  <c:v>MMRM</c:v>
                </c:pt>
                <c:pt idx="14">
                  <c:v>Slope or mean</c:v>
                </c:pt>
                <c:pt idx="16">
                  <c:v>Time to event</c:v>
                </c:pt>
                <c:pt idx="18">
                  <c:v>Others</c:v>
                </c:pt>
              </c:strCache>
            </c:strRef>
          </c:cat>
          <c:val>
            <c:numRef>
              <c:f>'Fig2-1'!$E$6:$E$25</c:f>
              <c:numCache>
                <c:formatCode>General</c:formatCode>
                <c:ptCount val="20"/>
                <c:pt idx="2">
                  <c:v>10.160427807000008</c:v>
                </c:pt>
                <c:pt idx="4">
                  <c:v>0.53475935830000054</c:v>
                </c:pt>
                <c:pt idx="6">
                  <c:v>1.0695187166</c:v>
                </c:pt>
                <c:pt idx="8">
                  <c:v>0.53475935830000054</c:v>
                </c:pt>
                <c:pt idx="10">
                  <c:v>3.2085561497000001</c:v>
                </c:pt>
                <c:pt idx="12">
                  <c:v>6.417112299499995</c:v>
                </c:pt>
                <c:pt idx="14">
                  <c:v>1.0695187166</c:v>
                </c:pt>
                <c:pt idx="18">
                  <c:v>0.53475935830000054</c:v>
                </c:pt>
              </c:numCache>
            </c:numRef>
          </c:val>
        </c:ser>
        <c:ser>
          <c:idx val="2"/>
          <c:order val="2"/>
          <c:tx>
            <c:strRef>
              <c:f>'Fig2-1'!$F$5</c:f>
              <c:strCache>
                <c:ptCount val="1"/>
                <c:pt idx="0">
                  <c:v>Time to event data</c:v>
                </c:pt>
              </c:strCache>
            </c:strRef>
          </c:tx>
          <c:invertIfNegative val="0"/>
          <c:cat>
            <c:strRef>
              <c:f>'Fig2-1'!$C$6:$C$25</c:f>
              <c:strCache>
                <c:ptCount val="19"/>
                <c:pt idx="0">
                  <c:v>Complete 
case</c:v>
                </c:pt>
                <c:pt idx="2">
                  <c:v>LOCF</c:v>
                </c:pt>
                <c:pt idx="4">
                  <c:v>BOCF</c:v>
                </c:pt>
                <c:pt idx="6">
                  <c:v>Worst case 
imputation</c:v>
                </c:pt>
                <c:pt idx="8">
                  <c:v>Regression 
imputation</c:v>
                </c:pt>
                <c:pt idx="10">
                  <c:v>Responder 
analysis</c:v>
                </c:pt>
                <c:pt idx="12">
                  <c:v>MMRM</c:v>
                </c:pt>
                <c:pt idx="14">
                  <c:v>Slope or mean</c:v>
                </c:pt>
                <c:pt idx="16">
                  <c:v>Time to event</c:v>
                </c:pt>
                <c:pt idx="18">
                  <c:v>Others</c:v>
                </c:pt>
              </c:strCache>
            </c:strRef>
          </c:cat>
          <c:val>
            <c:numRef>
              <c:f>'Fig2-1'!$F$6:$F$25</c:f>
              <c:numCache>
                <c:formatCode>General</c:formatCode>
                <c:ptCount val="20"/>
                <c:pt idx="0">
                  <c:v>0.53475935830000054</c:v>
                </c:pt>
                <c:pt idx="16">
                  <c:v>10.695187166</c:v>
                </c:pt>
              </c:numCache>
            </c:numRef>
          </c:val>
        </c:ser>
        <c:ser>
          <c:idx val="3"/>
          <c:order val="3"/>
          <c:tx>
            <c:strRef>
              <c:f>'Fig2-1'!$G$5</c:f>
              <c:strCache>
                <c:ptCount val="1"/>
                <c:pt idx="0">
                  <c:v>Not disclosed</c:v>
                </c:pt>
              </c:strCache>
            </c:strRef>
          </c:tx>
          <c:invertIfNegative val="0"/>
          <c:cat>
            <c:strRef>
              <c:f>'Fig2-1'!$C$6:$C$25</c:f>
              <c:strCache>
                <c:ptCount val="19"/>
                <c:pt idx="0">
                  <c:v>Complete 
case</c:v>
                </c:pt>
                <c:pt idx="2">
                  <c:v>LOCF</c:v>
                </c:pt>
                <c:pt idx="4">
                  <c:v>BOCF</c:v>
                </c:pt>
                <c:pt idx="6">
                  <c:v>Worst case 
imputation</c:v>
                </c:pt>
                <c:pt idx="8">
                  <c:v>Regression 
imputation</c:v>
                </c:pt>
                <c:pt idx="10">
                  <c:v>Responder 
analysis</c:v>
                </c:pt>
                <c:pt idx="12">
                  <c:v>MMRM</c:v>
                </c:pt>
                <c:pt idx="14">
                  <c:v>Slope or mean</c:v>
                </c:pt>
                <c:pt idx="16">
                  <c:v>Time to event</c:v>
                </c:pt>
                <c:pt idx="18">
                  <c:v>Others</c:v>
                </c:pt>
              </c:strCache>
            </c:strRef>
          </c:cat>
          <c:val>
            <c:numRef>
              <c:f>'Fig2-1'!$G$6:$G$25</c:f>
              <c:numCache>
                <c:formatCode>General</c:formatCode>
                <c:ptCount val="20"/>
                <c:pt idx="2">
                  <c:v>4.8128342245999907</c:v>
                </c:pt>
                <c:pt idx="6">
                  <c:v>0.53475935830000054</c:v>
                </c:pt>
                <c:pt idx="8">
                  <c:v>1.0695187166</c:v>
                </c:pt>
                <c:pt idx="10">
                  <c:v>3.2085561497000001</c:v>
                </c:pt>
                <c:pt idx="12">
                  <c:v>2.6737967914000023</c:v>
                </c:pt>
                <c:pt idx="14">
                  <c:v>0.53475935830000054</c:v>
                </c:pt>
                <c:pt idx="16">
                  <c:v>1.0695187166</c:v>
                </c:pt>
                <c:pt idx="18">
                  <c:v>0.53475935830000054</c:v>
                </c:pt>
              </c:numCache>
            </c:numRef>
          </c:val>
        </c:ser>
        <c:dLbls>
          <c:showLegendKey val="0"/>
          <c:showVal val="0"/>
          <c:showCatName val="0"/>
          <c:showSerName val="0"/>
          <c:showPercent val="0"/>
          <c:showBubbleSize val="0"/>
        </c:dLbls>
        <c:gapWidth val="48"/>
        <c:overlap val="100"/>
        <c:axId val="270052504"/>
        <c:axId val="270052896"/>
      </c:barChart>
      <c:catAx>
        <c:axId val="270052504"/>
        <c:scaling>
          <c:orientation val="maxMin"/>
        </c:scaling>
        <c:delete val="0"/>
        <c:axPos val="l"/>
        <c:numFmt formatCode="General" sourceLinked="1"/>
        <c:majorTickMark val="out"/>
        <c:minorTickMark val="none"/>
        <c:tickLblPos val="nextTo"/>
        <c:crossAx val="270052896"/>
        <c:crosses val="autoZero"/>
        <c:auto val="1"/>
        <c:lblAlgn val="ctr"/>
        <c:lblOffset val="100"/>
        <c:noMultiLvlLbl val="0"/>
      </c:catAx>
      <c:valAx>
        <c:axId val="270052896"/>
        <c:scaling>
          <c:orientation val="minMax"/>
          <c:max val="70"/>
        </c:scaling>
        <c:delete val="0"/>
        <c:axPos val="t"/>
        <c:majorGridlines>
          <c:spPr>
            <a:ln>
              <a:prstDash val="lgDash"/>
            </a:ln>
          </c:spPr>
        </c:majorGridlines>
        <c:numFmt formatCode="General" sourceLinked="1"/>
        <c:majorTickMark val="out"/>
        <c:minorTickMark val="none"/>
        <c:tickLblPos val="nextTo"/>
        <c:crossAx val="270052504"/>
        <c:crosses val="autoZero"/>
        <c:crossBetween val="between"/>
        <c:majorUnit val="10"/>
      </c:valAx>
    </c:plotArea>
    <c:legend>
      <c:legendPos val="r"/>
      <c:layout>
        <c:manualLayout>
          <c:xMode val="edge"/>
          <c:yMode val="edge"/>
          <c:x val="0.46333280583345143"/>
          <c:y val="0.77156982341416425"/>
          <c:w val="0.49945874817504604"/>
          <c:h val="0.18576568837986193"/>
        </c:manualLayout>
      </c:layout>
      <c:overlay val="0"/>
      <c:txPr>
        <a:bodyPr/>
        <a:lstStyle/>
        <a:p>
          <a:pPr>
            <a:defRPr sz="1000" baseline="0"/>
          </a:pPr>
          <a:endParaRPr lang="ja-JP"/>
        </a:p>
      </c:txPr>
    </c:legend>
    <c:plotVisOnly val="1"/>
    <c:dispBlanksAs val="gap"/>
    <c:showDLblsOverMax val="0"/>
  </c:chart>
  <c:spPr>
    <a:ln>
      <a:noFill/>
    </a:ln>
  </c:spPr>
  <c:txPr>
    <a:bodyPr/>
    <a:lstStyle/>
    <a:p>
      <a:pPr>
        <a:defRPr sz="800" baseline="0">
          <a:latin typeface="Times New Roman" pitchFamily="18" charset="0"/>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437747673865587"/>
          <c:y val="7.2486857146818268E-2"/>
          <c:w val="0.7379465696209675"/>
          <c:h val="0.91306120315232076"/>
        </c:manualLayout>
      </c:layout>
      <c:barChart>
        <c:barDir val="bar"/>
        <c:grouping val="stacked"/>
        <c:varyColors val="0"/>
        <c:ser>
          <c:idx val="0"/>
          <c:order val="0"/>
          <c:tx>
            <c:strRef>
              <c:f>'Fig2-1'!$D$5</c:f>
              <c:strCache>
                <c:ptCount val="1"/>
                <c:pt idx="0">
                  <c:v>Missing data &lt;10%</c:v>
                </c:pt>
              </c:strCache>
            </c:strRef>
          </c:tx>
          <c:invertIfNegative val="0"/>
          <c:dPt>
            <c:idx val="1"/>
            <c:invertIfNegative val="0"/>
            <c:bubble3D val="0"/>
            <c:spPr>
              <a:noFill/>
            </c:spPr>
          </c:dPt>
          <c:dPt>
            <c:idx val="3"/>
            <c:invertIfNegative val="0"/>
            <c:bubble3D val="0"/>
            <c:spPr>
              <a:noFill/>
            </c:spPr>
          </c:dPt>
          <c:dPt>
            <c:idx val="5"/>
            <c:invertIfNegative val="0"/>
            <c:bubble3D val="0"/>
            <c:spPr>
              <a:noFill/>
            </c:spPr>
          </c:dPt>
          <c:dPt>
            <c:idx val="7"/>
            <c:invertIfNegative val="0"/>
            <c:bubble3D val="0"/>
            <c:spPr>
              <a:noFill/>
            </c:spPr>
          </c:dPt>
          <c:dPt>
            <c:idx val="9"/>
            <c:invertIfNegative val="0"/>
            <c:bubble3D val="0"/>
            <c:spPr>
              <a:noFill/>
            </c:spPr>
          </c:dPt>
          <c:dPt>
            <c:idx val="11"/>
            <c:invertIfNegative val="0"/>
            <c:bubble3D val="0"/>
            <c:spPr>
              <a:noFill/>
            </c:spPr>
          </c:dPt>
          <c:dPt>
            <c:idx val="13"/>
            <c:invertIfNegative val="0"/>
            <c:bubble3D val="0"/>
            <c:spPr>
              <a:noFill/>
            </c:spPr>
          </c:dPt>
          <c:dPt>
            <c:idx val="15"/>
            <c:invertIfNegative val="0"/>
            <c:bubble3D val="0"/>
            <c:spPr>
              <a:noFill/>
            </c:spPr>
          </c:dPt>
          <c:dPt>
            <c:idx val="17"/>
            <c:invertIfNegative val="0"/>
            <c:bubble3D val="0"/>
            <c:spPr>
              <a:noFill/>
            </c:spPr>
          </c:dPt>
          <c:dPt>
            <c:idx val="19"/>
            <c:invertIfNegative val="0"/>
            <c:bubble3D val="0"/>
            <c:spPr>
              <a:noFill/>
            </c:spPr>
          </c:dPt>
          <c:dLbls>
            <c:dLbl>
              <c:idx val="1"/>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3"/>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5"/>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7"/>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9"/>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1"/>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3"/>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5"/>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7"/>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9"/>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'Fig2-1'!$C$32:$C$51</c:f>
              <c:strCache>
                <c:ptCount val="19"/>
                <c:pt idx="0">
                  <c:v>Complete 
case</c:v>
                </c:pt>
                <c:pt idx="2">
                  <c:v>LOCF</c:v>
                </c:pt>
                <c:pt idx="4">
                  <c:v>BOCF</c:v>
                </c:pt>
                <c:pt idx="6">
                  <c:v>Worst case 
imputation</c:v>
                </c:pt>
                <c:pt idx="8">
                  <c:v>Regression 
imputation</c:v>
                </c:pt>
                <c:pt idx="10">
                  <c:v>Responder 
analysis</c:v>
                </c:pt>
                <c:pt idx="12">
                  <c:v>MMRM</c:v>
                </c:pt>
                <c:pt idx="14">
                  <c:v>Slope or mean</c:v>
                </c:pt>
                <c:pt idx="16">
                  <c:v>Time to event</c:v>
                </c:pt>
                <c:pt idx="18">
                  <c:v>Others</c:v>
                </c:pt>
              </c:strCache>
            </c:strRef>
          </c:cat>
          <c:val>
            <c:numRef>
              <c:f>'Fig2-1'!$D$32:$D$51</c:f>
              <c:numCache>
                <c:formatCode>General</c:formatCode>
                <c:ptCount val="20"/>
                <c:pt idx="0">
                  <c:v>7.9365079365</c:v>
                </c:pt>
                <c:pt idx="1">
                  <c:v>11</c:v>
                </c:pt>
                <c:pt idx="2">
                  <c:v>39.682539683000002</c:v>
                </c:pt>
                <c:pt idx="3">
                  <c:v>68</c:v>
                </c:pt>
                <c:pt idx="4">
                  <c:v>0.79365079370000002</c:v>
                </c:pt>
                <c:pt idx="5">
                  <c:v>1</c:v>
                </c:pt>
                <c:pt idx="6">
                  <c:v>3.1746031745999987</c:v>
                </c:pt>
                <c:pt idx="7">
                  <c:v>6</c:v>
                </c:pt>
                <c:pt idx="8">
                  <c:v>0</c:v>
                </c:pt>
                <c:pt idx="9">
                  <c:v>0</c:v>
                </c:pt>
                <c:pt idx="10">
                  <c:v>3.1746031745999987</c:v>
                </c:pt>
                <c:pt idx="11">
                  <c:v>6</c:v>
                </c:pt>
                <c:pt idx="12">
                  <c:v>7.1428571428999952</c:v>
                </c:pt>
                <c:pt idx="13">
                  <c:v>16</c:v>
                </c:pt>
                <c:pt idx="14">
                  <c:v>2.3809523809999997</c:v>
                </c:pt>
                <c:pt idx="15">
                  <c:v>5</c:v>
                </c:pt>
                <c:pt idx="17">
                  <c:v>10</c:v>
                </c:pt>
                <c:pt idx="18">
                  <c:v>0.79365079370000002</c:v>
                </c:pt>
                <c:pt idx="19">
                  <c:v>3</c:v>
                </c:pt>
              </c:numCache>
            </c:numRef>
          </c:val>
        </c:ser>
        <c:ser>
          <c:idx val="1"/>
          <c:order val="1"/>
          <c:tx>
            <c:strRef>
              <c:f>'Fig2-1'!$E$5</c:f>
              <c:strCache>
                <c:ptCount val="1"/>
                <c:pt idx="0">
                  <c:v>Missing data ≥ 10%</c:v>
                </c:pt>
              </c:strCache>
            </c:strRef>
          </c:tx>
          <c:invertIfNegative val="0"/>
          <c:cat>
            <c:strRef>
              <c:f>'Fig2-1'!$C$32:$C$51</c:f>
              <c:strCache>
                <c:ptCount val="19"/>
                <c:pt idx="0">
                  <c:v>Complete 
case</c:v>
                </c:pt>
                <c:pt idx="2">
                  <c:v>LOCF</c:v>
                </c:pt>
                <c:pt idx="4">
                  <c:v>BOCF</c:v>
                </c:pt>
                <c:pt idx="6">
                  <c:v>Worst case 
imputation</c:v>
                </c:pt>
                <c:pt idx="8">
                  <c:v>Regression 
imputation</c:v>
                </c:pt>
                <c:pt idx="10">
                  <c:v>Responder 
analysis</c:v>
                </c:pt>
                <c:pt idx="12">
                  <c:v>MMRM</c:v>
                </c:pt>
                <c:pt idx="14">
                  <c:v>Slope or mean</c:v>
                </c:pt>
                <c:pt idx="16">
                  <c:v>Time to event</c:v>
                </c:pt>
                <c:pt idx="18">
                  <c:v>Others</c:v>
                </c:pt>
              </c:strCache>
            </c:strRef>
          </c:cat>
          <c:val>
            <c:numRef>
              <c:f>'Fig2-1'!$E$32:$E$51</c:f>
              <c:numCache>
                <c:formatCode>General</c:formatCode>
                <c:ptCount val="20"/>
                <c:pt idx="2">
                  <c:v>11.111111110999998</c:v>
                </c:pt>
                <c:pt idx="6">
                  <c:v>1.5873015872999989</c:v>
                </c:pt>
                <c:pt idx="12">
                  <c:v>3.9682539683</c:v>
                </c:pt>
                <c:pt idx="14">
                  <c:v>1.5873015872999989</c:v>
                </c:pt>
                <c:pt idx="18">
                  <c:v>0.79365079370000002</c:v>
                </c:pt>
              </c:numCache>
            </c:numRef>
          </c:val>
        </c:ser>
        <c:ser>
          <c:idx val="2"/>
          <c:order val="2"/>
          <c:tx>
            <c:strRef>
              <c:f>'Fig2-1'!$F$5</c:f>
              <c:strCache>
                <c:ptCount val="1"/>
                <c:pt idx="0">
                  <c:v>Time to event data</c:v>
                </c:pt>
              </c:strCache>
            </c:strRef>
          </c:tx>
          <c:invertIfNegative val="0"/>
          <c:cat>
            <c:strRef>
              <c:f>'Fig2-1'!$C$32:$C$51</c:f>
              <c:strCache>
                <c:ptCount val="19"/>
                <c:pt idx="0">
                  <c:v>Complete 
case</c:v>
                </c:pt>
                <c:pt idx="2">
                  <c:v>LOCF</c:v>
                </c:pt>
                <c:pt idx="4">
                  <c:v>BOCF</c:v>
                </c:pt>
                <c:pt idx="6">
                  <c:v>Worst case 
imputation</c:v>
                </c:pt>
                <c:pt idx="8">
                  <c:v>Regression 
imputation</c:v>
                </c:pt>
                <c:pt idx="10">
                  <c:v>Responder 
analysis</c:v>
                </c:pt>
                <c:pt idx="12">
                  <c:v>MMRM</c:v>
                </c:pt>
                <c:pt idx="14">
                  <c:v>Slope or mean</c:v>
                </c:pt>
                <c:pt idx="16">
                  <c:v>Time to event</c:v>
                </c:pt>
                <c:pt idx="18">
                  <c:v>Others</c:v>
                </c:pt>
              </c:strCache>
            </c:strRef>
          </c:cat>
          <c:val>
            <c:numRef>
              <c:f>'Fig2-1'!$F$32:$F$51</c:f>
              <c:numCache>
                <c:formatCode>General</c:formatCode>
                <c:ptCount val="20"/>
                <c:pt idx="0">
                  <c:v>0.79365079370000002</c:v>
                </c:pt>
                <c:pt idx="16">
                  <c:v>7.9365079365</c:v>
                </c:pt>
              </c:numCache>
            </c:numRef>
          </c:val>
        </c:ser>
        <c:ser>
          <c:idx val="3"/>
          <c:order val="3"/>
          <c:tx>
            <c:strRef>
              <c:f>'Fig2-1'!$G$5</c:f>
              <c:strCache>
                <c:ptCount val="1"/>
                <c:pt idx="0">
                  <c:v>Not disclosed</c:v>
                </c:pt>
              </c:strCache>
            </c:strRef>
          </c:tx>
          <c:invertIfNegative val="0"/>
          <c:cat>
            <c:strRef>
              <c:f>'Fig2-1'!$C$32:$C$51</c:f>
              <c:strCache>
                <c:ptCount val="19"/>
                <c:pt idx="0">
                  <c:v>Complete 
case</c:v>
                </c:pt>
                <c:pt idx="2">
                  <c:v>LOCF</c:v>
                </c:pt>
                <c:pt idx="4">
                  <c:v>BOCF</c:v>
                </c:pt>
                <c:pt idx="6">
                  <c:v>Worst case 
imputation</c:v>
                </c:pt>
                <c:pt idx="8">
                  <c:v>Regression 
imputation</c:v>
                </c:pt>
                <c:pt idx="10">
                  <c:v>Responder 
analysis</c:v>
                </c:pt>
                <c:pt idx="12">
                  <c:v>MMRM</c:v>
                </c:pt>
                <c:pt idx="14">
                  <c:v>Slope or mean</c:v>
                </c:pt>
                <c:pt idx="16">
                  <c:v>Time to event</c:v>
                </c:pt>
                <c:pt idx="18">
                  <c:v>Others</c:v>
                </c:pt>
              </c:strCache>
            </c:strRef>
          </c:cat>
          <c:val>
            <c:numRef>
              <c:f>'Fig2-1'!$G$32:$G$51</c:f>
              <c:numCache>
                <c:formatCode>General</c:formatCode>
                <c:ptCount val="20"/>
                <c:pt idx="2">
                  <c:v>3.1746031745999987</c:v>
                </c:pt>
                <c:pt idx="10">
                  <c:v>1.5873015872999989</c:v>
                </c:pt>
                <c:pt idx="12">
                  <c:v>1.5873015872999989</c:v>
                </c:pt>
                <c:pt idx="18">
                  <c:v>0.79365079370000002</c:v>
                </c:pt>
              </c:numCache>
            </c:numRef>
          </c:val>
        </c:ser>
        <c:dLbls>
          <c:showLegendKey val="0"/>
          <c:showVal val="0"/>
          <c:showCatName val="0"/>
          <c:showSerName val="0"/>
          <c:showPercent val="0"/>
          <c:showBubbleSize val="0"/>
        </c:dLbls>
        <c:gapWidth val="48"/>
        <c:overlap val="100"/>
        <c:axId val="336651824"/>
        <c:axId val="336652216"/>
      </c:barChart>
      <c:catAx>
        <c:axId val="336651824"/>
        <c:scaling>
          <c:orientation val="maxMin"/>
        </c:scaling>
        <c:delete val="0"/>
        <c:axPos val="l"/>
        <c:numFmt formatCode="General" sourceLinked="1"/>
        <c:majorTickMark val="out"/>
        <c:minorTickMark val="none"/>
        <c:tickLblPos val="nextTo"/>
        <c:crossAx val="336652216"/>
        <c:crosses val="autoZero"/>
        <c:auto val="1"/>
        <c:lblAlgn val="ctr"/>
        <c:lblOffset val="100"/>
        <c:noMultiLvlLbl val="0"/>
      </c:catAx>
      <c:valAx>
        <c:axId val="336652216"/>
        <c:scaling>
          <c:orientation val="minMax"/>
          <c:max val="70"/>
        </c:scaling>
        <c:delete val="0"/>
        <c:axPos val="t"/>
        <c:majorGridlines>
          <c:spPr>
            <a:ln>
              <a:prstDash val="lgDash"/>
            </a:ln>
          </c:spPr>
        </c:majorGridlines>
        <c:numFmt formatCode="General" sourceLinked="1"/>
        <c:majorTickMark val="out"/>
        <c:minorTickMark val="none"/>
        <c:tickLblPos val="nextTo"/>
        <c:crossAx val="336651824"/>
        <c:crosses val="autoZero"/>
        <c:crossBetween val="between"/>
        <c:majorUnit val="10"/>
      </c:valAx>
    </c:plotArea>
    <c:legend>
      <c:legendPos val="r"/>
      <c:layout>
        <c:manualLayout>
          <c:xMode val="edge"/>
          <c:yMode val="edge"/>
          <c:x val="0.46333280583345166"/>
          <c:y val="0.77156982341416513"/>
          <c:w val="0.49945874817504626"/>
          <c:h val="0.18576568837986199"/>
        </c:manualLayout>
      </c:layout>
      <c:overlay val="0"/>
      <c:txPr>
        <a:bodyPr/>
        <a:lstStyle/>
        <a:p>
          <a:pPr>
            <a:defRPr sz="1000" baseline="0"/>
          </a:pPr>
          <a:endParaRPr lang="ja-JP"/>
        </a:p>
      </c:txPr>
    </c:legend>
    <c:plotVisOnly val="1"/>
    <c:dispBlanksAs val="gap"/>
    <c:showDLblsOverMax val="0"/>
  </c:chart>
  <c:spPr>
    <a:ln>
      <a:noFill/>
    </a:ln>
  </c:spPr>
  <c:txPr>
    <a:bodyPr/>
    <a:lstStyle/>
    <a:p>
      <a:pPr>
        <a:defRPr sz="800" baseline="0">
          <a:latin typeface="Times New Roman" pitchFamily="18" charset="0"/>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437747673865587"/>
          <c:y val="7.2486857146818268E-2"/>
          <c:w val="0.7379465696209675"/>
          <c:h val="0.91306120315232076"/>
        </c:manualLayout>
      </c:layout>
      <c:barChart>
        <c:barDir val="bar"/>
        <c:grouping val="stacked"/>
        <c:varyColors val="0"/>
        <c:ser>
          <c:idx val="0"/>
          <c:order val="0"/>
          <c:tx>
            <c:strRef>
              <c:f>'Fig2-1'!$D$5</c:f>
              <c:strCache>
                <c:ptCount val="1"/>
                <c:pt idx="0">
                  <c:v>Missing data &lt;10%</c:v>
                </c:pt>
              </c:strCache>
            </c:strRef>
          </c:tx>
          <c:invertIfNegative val="0"/>
          <c:dPt>
            <c:idx val="1"/>
            <c:invertIfNegative val="0"/>
            <c:bubble3D val="0"/>
            <c:spPr>
              <a:noFill/>
            </c:spPr>
          </c:dPt>
          <c:dPt>
            <c:idx val="3"/>
            <c:invertIfNegative val="0"/>
            <c:bubble3D val="0"/>
            <c:spPr>
              <a:noFill/>
            </c:spPr>
          </c:dPt>
          <c:dPt>
            <c:idx val="5"/>
            <c:invertIfNegative val="0"/>
            <c:bubble3D val="0"/>
            <c:spPr>
              <a:noFill/>
            </c:spPr>
          </c:dPt>
          <c:dPt>
            <c:idx val="7"/>
            <c:invertIfNegative val="0"/>
            <c:bubble3D val="0"/>
            <c:spPr>
              <a:noFill/>
            </c:spPr>
          </c:dPt>
          <c:dPt>
            <c:idx val="9"/>
            <c:invertIfNegative val="0"/>
            <c:bubble3D val="0"/>
            <c:spPr>
              <a:noFill/>
            </c:spPr>
          </c:dPt>
          <c:dPt>
            <c:idx val="11"/>
            <c:invertIfNegative val="0"/>
            <c:bubble3D val="0"/>
            <c:spPr>
              <a:noFill/>
            </c:spPr>
          </c:dPt>
          <c:dPt>
            <c:idx val="13"/>
            <c:invertIfNegative val="0"/>
            <c:bubble3D val="0"/>
            <c:spPr>
              <a:noFill/>
            </c:spPr>
          </c:dPt>
          <c:dPt>
            <c:idx val="15"/>
            <c:invertIfNegative val="0"/>
            <c:bubble3D val="0"/>
            <c:spPr>
              <a:noFill/>
            </c:spPr>
          </c:dPt>
          <c:dPt>
            <c:idx val="17"/>
            <c:invertIfNegative val="0"/>
            <c:bubble3D val="0"/>
            <c:spPr>
              <a:noFill/>
            </c:spPr>
          </c:dPt>
          <c:dPt>
            <c:idx val="19"/>
            <c:invertIfNegative val="0"/>
            <c:bubble3D val="0"/>
            <c:spPr>
              <a:noFill/>
            </c:spPr>
          </c:dPt>
          <c:dLbls>
            <c:dLbl>
              <c:idx val="1"/>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3"/>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5"/>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7"/>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9"/>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1"/>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3"/>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5"/>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7"/>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9"/>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'Fig2-1'!$C$59:$C$78</c:f>
              <c:strCache>
                <c:ptCount val="19"/>
                <c:pt idx="0">
                  <c:v>Complete 
case</c:v>
                </c:pt>
                <c:pt idx="2">
                  <c:v>LOCF</c:v>
                </c:pt>
                <c:pt idx="4">
                  <c:v>BOCF</c:v>
                </c:pt>
                <c:pt idx="6">
                  <c:v>Worst case 
imputation</c:v>
                </c:pt>
                <c:pt idx="8">
                  <c:v>Regression 
imputation</c:v>
                </c:pt>
                <c:pt idx="10">
                  <c:v>Responder 
analysis</c:v>
                </c:pt>
                <c:pt idx="12">
                  <c:v>MMRM</c:v>
                </c:pt>
                <c:pt idx="14">
                  <c:v>Slope or mean</c:v>
                </c:pt>
                <c:pt idx="16">
                  <c:v>Time to event</c:v>
                </c:pt>
                <c:pt idx="18">
                  <c:v>Others</c:v>
                </c:pt>
              </c:strCache>
            </c:strRef>
          </c:cat>
          <c:val>
            <c:numRef>
              <c:f>'Fig2-1'!$D$59:$D$78</c:f>
              <c:numCache>
                <c:formatCode>General</c:formatCode>
                <c:ptCount val="20"/>
                <c:pt idx="0">
                  <c:v>1.9230769231000011</c:v>
                </c:pt>
                <c:pt idx="1">
                  <c:v>1</c:v>
                </c:pt>
                <c:pt idx="2">
                  <c:v>11.538461538</c:v>
                </c:pt>
                <c:pt idx="3">
                  <c:v>14</c:v>
                </c:pt>
                <c:pt idx="5">
                  <c:v>1</c:v>
                </c:pt>
                <c:pt idx="6">
                  <c:v>0</c:v>
                </c:pt>
                <c:pt idx="7">
                  <c:v>0</c:v>
                </c:pt>
                <c:pt idx="9">
                  <c:v>1</c:v>
                </c:pt>
                <c:pt idx="10">
                  <c:v>5.7692307692</c:v>
                </c:pt>
                <c:pt idx="11">
                  <c:v>12</c:v>
                </c:pt>
                <c:pt idx="12">
                  <c:v>5.7692307692</c:v>
                </c:pt>
                <c:pt idx="13">
                  <c:v>11</c:v>
                </c:pt>
                <c:pt idx="15">
                  <c:v>1</c:v>
                </c:pt>
                <c:pt idx="17">
                  <c:v>11</c:v>
                </c:pt>
                <c:pt idx="18">
                  <c:v>0</c:v>
                </c:pt>
                <c:pt idx="19">
                  <c:v>0</c:v>
                </c:pt>
              </c:numCache>
            </c:numRef>
          </c:val>
        </c:ser>
        <c:ser>
          <c:idx val="1"/>
          <c:order val="1"/>
          <c:tx>
            <c:strRef>
              <c:f>'Fig2-1'!$E$5</c:f>
              <c:strCache>
                <c:ptCount val="1"/>
                <c:pt idx="0">
                  <c:v>Missing data ≥ 10%</c:v>
                </c:pt>
              </c:strCache>
            </c:strRef>
          </c:tx>
          <c:invertIfNegative val="0"/>
          <c:cat>
            <c:strRef>
              <c:f>'Fig2-1'!$C$59:$C$78</c:f>
              <c:strCache>
                <c:ptCount val="19"/>
                <c:pt idx="0">
                  <c:v>Complete 
case</c:v>
                </c:pt>
                <c:pt idx="2">
                  <c:v>LOCF</c:v>
                </c:pt>
                <c:pt idx="4">
                  <c:v>BOCF</c:v>
                </c:pt>
                <c:pt idx="6">
                  <c:v>Worst case 
imputation</c:v>
                </c:pt>
                <c:pt idx="8">
                  <c:v>Regression 
imputation</c:v>
                </c:pt>
                <c:pt idx="10">
                  <c:v>Responder 
analysis</c:v>
                </c:pt>
                <c:pt idx="12">
                  <c:v>MMRM</c:v>
                </c:pt>
                <c:pt idx="14">
                  <c:v>Slope or mean</c:v>
                </c:pt>
                <c:pt idx="16">
                  <c:v>Time to event</c:v>
                </c:pt>
                <c:pt idx="18">
                  <c:v>Others</c:v>
                </c:pt>
              </c:strCache>
            </c:strRef>
          </c:cat>
          <c:val>
            <c:numRef>
              <c:f>'Fig2-1'!$E$59:$E$78</c:f>
              <c:numCache>
                <c:formatCode>General</c:formatCode>
                <c:ptCount val="20"/>
                <c:pt idx="2">
                  <c:v>9.6153846154000089</c:v>
                </c:pt>
                <c:pt idx="4">
                  <c:v>1.9230769231000011</c:v>
                </c:pt>
                <c:pt idx="8">
                  <c:v>1.9230769231000011</c:v>
                </c:pt>
                <c:pt idx="10">
                  <c:v>11.538461538</c:v>
                </c:pt>
                <c:pt idx="12">
                  <c:v>11.538461538</c:v>
                </c:pt>
              </c:numCache>
            </c:numRef>
          </c:val>
        </c:ser>
        <c:ser>
          <c:idx val="2"/>
          <c:order val="2"/>
          <c:tx>
            <c:strRef>
              <c:f>'Fig2-1'!$F$5</c:f>
              <c:strCache>
                <c:ptCount val="1"/>
                <c:pt idx="0">
                  <c:v>Time to event data</c:v>
                </c:pt>
              </c:strCache>
            </c:strRef>
          </c:tx>
          <c:invertIfNegative val="0"/>
          <c:cat>
            <c:strRef>
              <c:f>'Fig2-1'!$C$59:$C$78</c:f>
              <c:strCache>
                <c:ptCount val="19"/>
                <c:pt idx="0">
                  <c:v>Complete 
case</c:v>
                </c:pt>
                <c:pt idx="2">
                  <c:v>LOCF</c:v>
                </c:pt>
                <c:pt idx="4">
                  <c:v>BOCF</c:v>
                </c:pt>
                <c:pt idx="6">
                  <c:v>Worst case 
imputation</c:v>
                </c:pt>
                <c:pt idx="8">
                  <c:v>Regression 
imputation</c:v>
                </c:pt>
                <c:pt idx="10">
                  <c:v>Responder 
analysis</c:v>
                </c:pt>
                <c:pt idx="12">
                  <c:v>MMRM</c:v>
                </c:pt>
                <c:pt idx="14">
                  <c:v>Slope or mean</c:v>
                </c:pt>
                <c:pt idx="16">
                  <c:v>Time to event</c:v>
                </c:pt>
                <c:pt idx="18">
                  <c:v>Others</c:v>
                </c:pt>
              </c:strCache>
            </c:strRef>
          </c:cat>
          <c:val>
            <c:numRef>
              <c:f>'Fig2-1'!$F$59:$F$78</c:f>
              <c:numCache>
                <c:formatCode>General</c:formatCode>
                <c:ptCount val="20"/>
                <c:pt idx="16">
                  <c:v>19.230769230999979</c:v>
                </c:pt>
              </c:numCache>
            </c:numRef>
          </c:val>
        </c:ser>
        <c:ser>
          <c:idx val="3"/>
          <c:order val="3"/>
          <c:tx>
            <c:strRef>
              <c:f>'Fig2-1'!$G$5</c:f>
              <c:strCache>
                <c:ptCount val="1"/>
                <c:pt idx="0">
                  <c:v>Not disclosed</c:v>
                </c:pt>
              </c:strCache>
            </c:strRef>
          </c:tx>
          <c:invertIfNegative val="0"/>
          <c:cat>
            <c:strRef>
              <c:f>'Fig2-1'!$C$59:$C$78</c:f>
              <c:strCache>
                <c:ptCount val="19"/>
                <c:pt idx="0">
                  <c:v>Complete 
case</c:v>
                </c:pt>
                <c:pt idx="2">
                  <c:v>LOCF</c:v>
                </c:pt>
                <c:pt idx="4">
                  <c:v>BOCF</c:v>
                </c:pt>
                <c:pt idx="6">
                  <c:v>Worst case 
imputation</c:v>
                </c:pt>
                <c:pt idx="8">
                  <c:v>Regression 
imputation</c:v>
                </c:pt>
                <c:pt idx="10">
                  <c:v>Responder 
analysis</c:v>
                </c:pt>
                <c:pt idx="12">
                  <c:v>MMRM</c:v>
                </c:pt>
                <c:pt idx="14">
                  <c:v>Slope or mean</c:v>
                </c:pt>
                <c:pt idx="16">
                  <c:v>Time to event</c:v>
                </c:pt>
                <c:pt idx="18">
                  <c:v>Others</c:v>
                </c:pt>
              </c:strCache>
            </c:strRef>
          </c:cat>
          <c:val>
            <c:numRef>
              <c:f>'Fig2-1'!$G$59:$G$78</c:f>
              <c:numCache>
                <c:formatCode>General</c:formatCode>
                <c:ptCount val="20"/>
                <c:pt idx="2">
                  <c:v>5.7692307692</c:v>
                </c:pt>
                <c:pt idx="10">
                  <c:v>5.7692307692</c:v>
                </c:pt>
                <c:pt idx="12">
                  <c:v>3.8461538462</c:v>
                </c:pt>
                <c:pt idx="14">
                  <c:v>1.9230769231000011</c:v>
                </c:pt>
                <c:pt idx="16">
                  <c:v>1.9230769231000011</c:v>
                </c:pt>
              </c:numCache>
            </c:numRef>
          </c:val>
        </c:ser>
        <c:dLbls>
          <c:showLegendKey val="0"/>
          <c:showVal val="0"/>
          <c:showCatName val="0"/>
          <c:showSerName val="0"/>
          <c:showPercent val="0"/>
          <c:showBubbleSize val="0"/>
        </c:dLbls>
        <c:gapWidth val="48"/>
        <c:overlap val="100"/>
        <c:axId val="336653000"/>
        <c:axId val="336631976"/>
      </c:barChart>
      <c:catAx>
        <c:axId val="336653000"/>
        <c:scaling>
          <c:orientation val="maxMin"/>
        </c:scaling>
        <c:delete val="0"/>
        <c:axPos val="l"/>
        <c:numFmt formatCode="General" sourceLinked="1"/>
        <c:majorTickMark val="out"/>
        <c:minorTickMark val="none"/>
        <c:tickLblPos val="nextTo"/>
        <c:crossAx val="336631976"/>
        <c:crosses val="autoZero"/>
        <c:auto val="1"/>
        <c:lblAlgn val="ctr"/>
        <c:lblOffset val="100"/>
        <c:noMultiLvlLbl val="0"/>
      </c:catAx>
      <c:valAx>
        <c:axId val="336631976"/>
        <c:scaling>
          <c:orientation val="minMax"/>
          <c:max val="70"/>
        </c:scaling>
        <c:delete val="0"/>
        <c:axPos val="t"/>
        <c:majorGridlines>
          <c:spPr>
            <a:ln>
              <a:prstDash val="lgDash"/>
            </a:ln>
          </c:spPr>
        </c:majorGridlines>
        <c:numFmt formatCode="General" sourceLinked="1"/>
        <c:majorTickMark val="out"/>
        <c:minorTickMark val="none"/>
        <c:tickLblPos val="nextTo"/>
        <c:crossAx val="336653000"/>
        <c:crosses val="autoZero"/>
        <c:crossBetween val="between"/>
        <c:majorUnit val="10"/>
      </c:valAx>
    </c:plotArea>
    <c:legend>
      <c:legendPos val="r"/>
      <c:layout>
        <c:manualLayout>
          <c:xMode val="edge"/>
          <c:yMode val="edge"/>
          <c:x val="0.46333280583345166"/>
          <c:y val="0.77156982341416513"/>
          <c:w val="0.49945874817504626"/>
          <c:h val="0.18576568837986199"/>
        </c:manualLayout>
      </c:layout>
      <c:overlay val="0"/>
      <c:txPr>
        <a:bodyPr/>
        <a:lstStyle/>
        <a:p>
          <a:pPr>
            <a:defRPr sz="1000" baseline="0"/>
          </a:pPr>
          <a:endParaRPr lang="ja-JP"/>
        </a:p>
      </c:txPr>
    </c:legend>
    <c:plotVisOnly val="1"/>
    <c:dispBlanksAs val="gap"/>
    <c:showDLblsOverMax val="0"/>
  </c:chart>
  <c:spPr>
    <a:ln>
      <a:noFill/>
    </a:ln>
  </c:spPr>
  <c:txPr>
    <a:bodyPr/>
    <a:lstStyle/>
    <a:p>
      <a:pPr>
        <a:defRPr sz="800" baseline="0">
          <a:latin typeface="Times New Roman" pitchFamily="18" charset="0"/>
        </a:defRPr>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437747673865587"/>
          <c:y val="7.2486857146818323E-2"/>
          <c:w val="0.7379465696209675"/>
          <c:h val="0.91306120315232076"/>
        </c:manualLayout>
      </c:layout>
      <c:barChart>
        <c:barDir val="bar"/>
        <c:grouping val="stacked"/>
        <c:varyColors val="0"/>
        <c:ser>
          <c:idx val="0"/>
          <c:order val="0"/>
          <c:tx>
            <c:strRef>
              <c:f>'Fig2-1'!$D$5</c:f>
              <c:strCache>
                <c:ptCount val="1"/>
                <c:pt idx="0">
                  <c:v>Missing data &lt;10%</c:v>
                </c:pt>
              </c:strCache>
            </c:strRef>
          </c:tx>
          <c:invertIfNegative val="0"/>
          <c:dPt>
            <c:idx val="1"/>
            <c:invertIfNegative val="0"/>
            <c:bubble3D val="0"/>
            <c:spPr>
              <a:noFill/>
            </c:spPr>
          </c:dPt>
          <c:dPt>
            <c:idx val="3"/>
            <c:invertIfNegative val="0"/>
            <c:bubble3D val="0"/>
            <c:spPr>
              <a:noFill/>
            </c:spPr>
          </c:dPt>
          <c:dPt>
            <c:idx val="5"/>
            <c:invertIfNegative val="0"/>
            <c:bubble3D val="0"/>
            <c:spPr>
              <a:noFill/>
            </c:spPr>
          </c:dPt>
          <c:dPt>
            <c:idx val="7"/>
            <c:invertIfNegative val="0"/>
            <c:bubble3D val="0"/>
            <c:spPr>
              <a:noFill/>
            </c:spPr>
          </c:dPt>
          <c:dPt>
            <c:idx val="9"/>
            <c:invertIfNegative val="0"/>
            <c:bubble3D val="0"/>
            <c:spPr>
              <a:noFill/>
            </c:spPr>
          </c:dPt>
          <c:dPt>
            <c:idx val="11"/>
            <c:invertIfNegative val="0"/>
            <c:bubble3D val="0"/>
            <c:spPr>
              <a:noFill/>
            </c:spPr>
          </c:dPt>
          <c:dPt>
            <c:idx val="13"/>
            <c:invertIfNegative val="0"/>
            <c:bubble3D val="0"/>
            <c:spPr>
              <a:noFill/>
            </c:spPr>
          </c:dPt>
          <c:dPt>
            <c:idx val="15"/>
            <c:invertIfNegative val="0"/>
            <c:bubble3D val="0"/>
            <c:spPr>
              <a:noFill/>
            </c:spPr>
          </c:dPt>
          <c:dPt>
            <c:idx val="17"/>
            <c:invertIfNegative val="0"/>
            <c:bubble3D val="0"/>
            <c:spPr>
              <a:noFill/>
            </c:spPr>
          </c:dPt>
          <c:dPt>
            <c:idx val="19"/>
            <c:invertIfNegative val="0"/>
            <c:bubble3D val="0"/>
            <c:spPr>
              <a:noFill/>
            </c:spPr>
          </c:dPt>
          <c:dLbls>
            <c:dLbl>
              <c:idx val="1"/>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3"/>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5"/>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extLst>
            </c:dLbl>
            <c:dLbl>
              <c:idx val="7"/>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9"/>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1"/>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3"/>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5"/>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7"/>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9"/>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'Fig2-1'!$C$85:$C$104</c:f>
              <c:strCache>
                <c:ptCount val="19"/>
                <c:pt idx="0">
                  <c:v>Complete 
case</c:v>
                </c:pt>
                <c:pt idx="2">
                  <c:v>LOCF</c:v>
                </c:pt>
                <c:pt idx="4">
                  <c:v>BOCF</c:v>
                </c:pt>
                <c:pt idx="6">
                  <c:v>Worst case 
imputation</c:v>
                </c:pt>
                <c:pt idx="8">
                  <c:v>Regression 
imputation</c:v>
                </c:pt>
                <c:pt idx="10">
                  <c:v>Responder 
analysis</c:v>
                </c:pt>
                <c:pt idx="12">
                  <c:v>MMRM</c:v>
                </c:pt>
                <c:pt idx="14">
                  <c:v>Slope or mean</c:v>
                </c:pt>
                <c:pt idx="16">
                  <c:v>Time to event</c:v>
                </c:pt>
                <c:pt idx="18">
                  <c:v>Others</c:v>
                </c:pt>
              </c:strCache>
            </c:strRef>
          </c:cat>
          <c:val>
            <c:numRef>
              <c:f>'Fig2-1'!$D$85:$D$104</c:f>
              <c:numCache>
                <c:formatCode>General</c:formatCode>
                <c:ptCount val="20"/>
                <c:pt idx="0">
                  <c:v>3.0303030302999998</c:v>
                </c:pt>
                <c:pt idx="1">
                  <c:v>1</c:v>
                </c:pt>
                <c:pt idx="2">
                  <c:v>36.363636364000001</c:v>
                </c:pt>
                <c:pt idx="3">
                  <c:v>18</c:v>
                </c:pt>
                <c:pt idx="6">
                  <c:v>3.0303030302999998</c:v>
                </c:pt>
                <c:pt idx="7">
                  <c:v>2</c:v>
                </c:pt>
                <c:pt idx="9">
                  <c:v>1</c:v>
                </c:pt>
                <c:pt idx="10">
                  <c:v>3.0303030302999998</c:v>
                </c:pt>
                <c:pt idx="11">
                  <c:v>3</c:v>
                </c:pt>
                <c:pt idx="12">
                  <c:v>3.0303030302999998</c:v>
                </c:pt>
                <c:pt idx="13">
                  <c:v>2</c:v>
                </c:pt>
                <c:pt idx="14">
                  <c:v>3.0303030302999998</c:v>
                </c:pt>
                <c:pt idx="15">
                  <c:v>2</c:v>
                </c:pt>
                <c:pt idx="17">
                  <c:v>3</c:v>
                </c:pt>
                <c:pt idx="18">
                  <c:v>3.0303030302999998</c:v>
                </c:pt>
                <c:pt idx="19">
                  <c:v>1</c:v>
                </c:pt>
              </c:numCache>
            </c:numRef>
          </c:val>
        </c:ser>
        <c:ser>
          <c:idx val="1"/>
          <c:order val="1"/>
          <c:tx>
            <c:strRef>
              <c:f>'Fig2-1'!$E$5</c:f>
              <c:strCache>
                <c:ptCount val="1"/>
                <c:pt idx="0">
                  <c:v>Missing data ≥ 10%</c:v>
                </c:pt>
              </c:strCache>
            </c:strRef>
          </c:tx>
          <c:invertIfNegative val="0"/>
          <c:cat>
            <c:strRef>
              <c:f>'Fig2-1'!$C$85:$C$104</c:f>
              <c:strCache>
                <c:ptCount val="19"/>
                <c:pt idx="0">
                  <c:v>Complete 
case</c:v>
                </c:pt>
                <c:pt idx="2">
                  <c:v>LOCF</c:v>
                </c:pt>
                <c:pt idx="4">
                  <c:v>BOCF</c:v>
                </c:pt>
                <c:pt idx="6">
                  <c:v>Worst case 
imputation</c:v>
                </c:pt>
                <c:pt idx="8">
                  <c:v>Regression 
imputation</c:v>
                </c:pt>
                <c:pt idx="10">
                  <c:v>Responder 
analysis</c:v>
                </c:pt>
                <c:pt idx="12">
                  <c:v>MMRM</c:v>
                </c:pt>
                <c:pt idx="14">
                  <c:v>Slope or mean</c:v>
                </c:pt>
                <c:pt idx="16">
                  <c:v>Time to event</c:v>
                </c:pt>
                <c:pt idx="18">
                  <c:v>Others</c:v>
                </c:pt>
              </c:strCache>
            </c:strRef>
          </c:cat>
          <c:val>
            <c:numRef>
              <c:f>'Fig2-1'!$E$85:$E$104</c:f>
              <c:numCache>
                <c:formatCode>General</c:formatCode>
                <c:ptCount val="20"/>
                <c:pt idx="2">
                  <c:v>12.12121212099999</c:v>
                </c:pt>
                <c:pt idx="12">
                  <c:v>3.0303030302999998</c:v>
                </c:pt>
                <c:pt idx="14">
                  <c:v>3.0303030302999998</c:v>
                </c:pt>
              </c:numCache>
            </c:numRef>
          </c:val>
        </c:ser>
        <c:ser>
          <c:idx val="2"/>
          <c:order val="2"/>
          <c:tx>
            <c:strRef>
              <c:f>'Fig2-1'!$F$5</c:f>
              <c:strCache>
                <c:ptCount val="1"/>
                <c:pt idx="0">
                  <c:v>Time to event data</c:v>
                </c:pt>
              </c:strCache>
            </c:strRef>
          </c:tx>
          <c:invertIfNegative val="0"/>
          <c:cat>
            <c:strRef>
              <c:f>'Fig2-1'!$C$85:$C$104</c:f>
              <c:strCache>
                <c:ptCount val="19"/>
                <c:pt idx="0">
                  <c:v>Complete 
case</c:v>
                </c:pt>
                <c:pt idx="2">
                  <c:v>LOCF</c:v>
                </c:pt>
                <c:pt idx="4">
                  <c:v>BOCF</c:v>
                </c:pt>
                <c:pt idx="6">
                  <c:v>Worst case 
imputation</c:v>
                </c:pt>
                <c:pt idx="8">
                  <c:v>Regression 
imputation</c:v>
                </c:pt>
                <c:pt idx="10">
                  <c:v>Responder 
analysis</c:v>
                </c:pt>
                <c:pt idx="12">
                  <c:v>MMRM</c:v>
                </c:pt>
                <c:pt idx="14">
                  <c:v>Slope or mean</c:v>
                </c:pt>
                <c:pt idx="16">
                  <c:v>Time to event</c:v>
                </c:pt>
                <c:pt idx="18">
                  <c:v>Others</c:v>
                </c:pt>
              </c:strCache>
            </c:strRef>
          </c:cat>
          <c:val>
            <c:numRef>
              <c:f>'Fig2-1'!$F$85:$F$104</c:f>
              <c:numCache>
                <c:formatCode>General</c:formatCode>
                <c:ptCount val="20"/>
                <c:pt idx="16">
                  <c:v>9.0909090909000003</c:v>
                </c:pt>
              </c:numCache>
            </c:numRef>
          </c:val>
        </c:ser>
        <c:ser>
          <c:idx val="3"/>
          <c:order val="3"/>
          <c:tx>
            <c:strRef>
              <c:f>'Fig2-1'!$G$5</c:f>
              <c:strCache>
                <c:ptCount val="1"/>
                <c:pt idx="0">
                  <c:v>Not disclosed</c:v>
                </c:pt>
              </c:strCache>
            </c:strRef>
          </c:tx>
          <c:invertIfNegative val="0"/>
          <c:cat>
            <c:strRef>
              <c:f>'Fig2-1'!$C$85:$C$104</c:f>
              <c:strCache>
                <c:ptCount val="19"/>
                <c:pt idx="0">
                  <c:v>Complete 
case</c:v>
                </c:pt>
                <c:pt idx="2">
                  <c:v>LOCF</c:v>
                </c:pt>
                <c:pt idx="4">
                  <c:v>BOCF</c:v>
                </c:pt>
                <c:pt idx="6">
                  <c:v>Worst case 
imputation</c:v>
                </c:pt>
                <c:pt idx="8">
                  <c:v>Regression 
imputation</c:v>
                </c:pt>
                <c:pt idx="10">
                  <c:v>Responder 
analysis</c:v>
                </c:pt>
                <c:pt idx="12">
                  <c:v>MMRM</c:v>
                </c:pt>
                <c:pt idx="14">
                  <c:v>Slope or mean</c:v>
                </c:pt>
                <c:pt idx="16">
                  <c:v>Time to event</c:v>
                </c:pt>
                <c:pt idx="18">
                  <c:v>Others</c:v>
                </c:pt>
              </c:strCache>
            </c:strRef>
          </c:cat>
          <c:val>
            <c:numRef>
              <c:f>'Fig2-1'!$G$85:$G$104</c:f>
              <c:numCache>
                <c:formatCode>General</c:formatCode>
                <c:ptCount val="20"/>
                <c:pt idx="2">
                  <c:v>6.0606060605999952</c:v>
                </c:pt>
                <c:pt idx="6">
                  <c:v>3.0303030302999998</c:v>
                </c:pt>
                <c:pt idx="8">
                  <c:v>3.0303030302999998</c:v>
                </c:pt>
                <c:pt idx="10">
                  <c:v>6.0606060605999952</c:v>
                </c:pt>
              </c:numCache>
            </c:numRef>
          </c:val>
        </c:ser>
        <c:dLbls>
          <c:showLegendKey val="0"/>
          <c:showVal val="0"/>
          <c:showCatName val="0"/>
          <c:showSerName val="0"/>
          <c:showPercent val="0"/>
          <c:showBubbleSize val="0"/>
        </c:dLbls>
        <c:gapWidth val="48"/>
        <c:overlap val="100"/>
        <c:axId val="336632760"/>
        <c:axId val="336633152"/>
      </c:barChart>
      <c:catAx>
        <c:axId val="336632760"/>
        <c:scaling>
          <c:orientation val="maxMin"/>
        </c:scaling>
        <c:delete val="0"/>
        <c:axPos val="l"/>
        <c:numFmt formatCode="General" sourceLinked="1"/>
        <c:majorTickMark val="out"/>
        <c:minorTickMark val="none"/>
        <c:tickLblPos val="nextTo"/>
        <c:crossAx val="336633152"/>
        <c:crosses val="autoZero"/>
        <c:auto val="1"/>
        <c:lblAlgn val="ctr"/>
        <c:lblOffset val="100"/>
        <c:noMultiLvlLbl val="0"/>
      </c:catAx>
      <c:valAx>
        <c:axId val="336633152"/>
        <c:scaling>
          <c:orientation val="minMax"/>
          <c:max val="70"/>
        </c:scaling>
        <c:delete val="0"/>
        <c:axPos val="t"/>
        <c:majorGridlines>
          <c:spPr>
            <a:ln>
              <a:prstDash val="lgDash"/>
            </a:ln>
          </c:spPr>
        </c:majorGridlines>
        <c:numFmt formatCode="General" sourceLinked="1"/>
        <c:majorTickMark val="out"/>
        <c:minorTickMark val="none"/>
        <c:tickLblPos val="nextTo"/>
        <c:crossAx val="336632760"/>
        <c:crosses val="autoZero"/>
        <c:crossBetween val="between"/>
        <c:majorUnit val="10"/>
      </c:valAx>
    </c:plotArea>
    <c:legend>
      <c:legendPos val="r"/>
      <c:layout>
        <c:manualLayout>
          <c:xMode val="edge"/>
          <c:yMode val="edge"/>
          <c:x val="0.46333280583345188"/>
          <c:y val="0.77156982341416536"/>
          <c:w val="0.49945874817504643"/>
          <c:h val="0.18576568837986207"/>
        </c:manualLayout>
      </c:layout>
      <c:overlay val="0"/>
      <c:txPr>
        <a:bodyPr/>
        <a:lstStyle/>
        <a:p>
          <a:pPr>
            <a:defRPr sz="1000" baseline="0"/>
          </a:pPr>
          <a:endParaRPr lang="ja-JP"/>
        </a:p>
      </c:txPr>
    </c:legend>
    <c:plotVisOnly val="1"/>
    <c:dispBlanksAs val="gap"/>
    <c:showDLblsOverMax val="0"/>
  </c:chart>
  <c:spPr>
    <a:ln>
      <a:noFill/>
    </a:ln>
  </c:spPr>
  <c:txPr>
    <a:bodyPr/>
    <a:lstStyle/>
    <a:p>
      <a:pPr>
        <a:defRPr sz="800" baseline="0">
          <a:latin typeface="Times New Roman" pitchFamily="18" charset="0"/>
        </a:defRPr>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437747673865587"/>
          <c:y val="7.2486857146818323E-2"/>
          <c:w val="0.7379465696209675"/>
          <c:h val="0.91306120315232076"/>
        </c:manualLayout>
      </c:layout>
      <c:barChart>
        <c:barDir val="bar"/>
        <c:grouping val="stacked"/>
        <c:varyColors val="0"/>
        <c:ser>
          <c:idx val="0"/>
          <c:order val="0"/>
          <c:tx>
            <c:strRef>
              <c:f>'Fig2-1'!$D$5</c:f>
              <c:strCache>
                <c:ptCount val="1"/>
                <c:pt idx="0">
                  <c:v>Missing data &lt;10%</c:v>
                </c:pt>
              </c:strCache>
            </c:strRef>
          </c:tx>
          <c:invertIfNegative val="0"/>
          <c:dPt>
            <c:idx val="1"/>
            <c:invertIfNegative val="0"/>
            <c:bubble3D val="0"/>
            <c:spPr>
              <a:noFill/>
            </c:spPr>
          </c:dPt>
          <c:dPt>
            <c:idx val="3"/>
            <c:invertIfNegative val="0"/>
            <c:bubble3D val="0"/>
            <c:spPr>
              <a:noFill/>
            </c:spPr>
          </c:dPt>
          <c:dPt>
            <c:idx val="5"/>
            <c:invertIfNegative val="0"/>
            <c:bubble3D val="0"/>
            <c:spPr>
              <a:noFill/>
            </c:spPr>
          </c:dPt>
          <c:dPt>
            <c:idx val="7"/>
            <c:invertIfNegative val="0"/>
            <c:bubble3D val="0"/>
            <c:spPr>
              <a:noFill/>
            </c:spPr>
          </c:dPt>
          <c:dPt>
            <c:idx val="9"/>
            <c:invertIfNegative val="0"/>
            <c:bubble3D val="0"/>
            <c:spPr>
              <a:noFill/>
            </c:spPr>
          </c:dPt>
          <c:dPt>
            <c:idx val="11"/>
            <c:invertIfNegative val="0"/>
            <c:bubble3D val="0"/>
            <c:spPr>
              <a:noFill/>
            </c:spPr>
          </c:dPt>
          <c:dPt>
            <c:idx val="13"/>
            <c:invertIfNegative val="0"/>
            <c:bubble3D val="0"/>
            <c:spPr>
              <a:noFill/>
            </c:spPr>
          </c:dPt>
          <c:dPt>
            <c:idx val="15"/>
            <c:invertIfNegative val="0"/>
            <c:bubble3D val="0"/>
            <c:spPr>
              <a:noFill/>
            </c:spPr>
          </c:dPt>
          <c:dPt>
            <c:idx val="17"/>
            <c:invertIfNegative val="0"/>
            <c:bubble3D val="0"/>
            <c:spPr>
              <a:noFill/>
            </c:spPr>
          </c:dPt>
          <c:dPt>
            <c:idx val="19"/>
            <c:invertIfNegative val="0"/>
            <c:bubble3D val="0"/>
            <c:spPr>
              <a:noFill/>
            </c:spPr>
          </c:dPt>
          <c:dLbls>
            <c:dLbl>
              <c:idx val="1"/>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3"/>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5"/>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7"/>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9"/>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1"/>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3"/>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5"/>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7"/>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9"/>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'Fig2-1'!$C$108:$C$127</c:f>
              <c:strCache>
                <c:ptCount val="19"/>
                <c:pt idx="0">
                  <c:v>Complete 
case</c:v>
                </c:pt>
                <c:pt idx="2">
                  <c:v>LOCF</c:v>
                </c:pt>
                <c:pt idx="4">
                  <c:v>BOCF</c:v>
                </c:pt>
                <c:pt idx="6">
                  <c:v>Worst case 
imputation</c:v>
                </c:pt>
                <c:pt idx="8">
                  <c:v>Regression 
imputation</c:v>
                </c:pt>
                <c:pt idx="10">
                  <c:v>Responder 
analysis</c:v>
                </c:pt>
                <c:pt idx="12">
                  <c:v>MMRM</c:v>
                </c:pt>
                <c:pt idx="14">
                  <c:v>Slope or mean</c:v>
                </c:pt>
                <c:pt idx="16">
                  <c:v>Time to event</c:v>
                </c:pt>
                <c:pt idx="18">
                  <c:v>Others</c:v>
                </c:pt>
              </c:strCache>
            </c:strRef>
          </c:cat>
          <c:val>
            <c:numRef>
              <c:f>'Fig2-1'!$D$108:$D$127</c:f>
              <c:numCache>
                <c:formatCode>General</c:formatCode>
                <c:ptCount val="20"/>
                <c:pt idx="0">
                  <c:v>0</c:v>
                </c:pt>
                <c:pt idx="1">
                  <c:v>0</c:v>
                </c:pt>
                <c:pt idx="2">
                  <c:v>17.391304347999988</c:v>
                </c:pt>
                <c:pt idx="3">
                  <c:v>11</c:v>
                </c:pt>
                <c:pt idx="4">
                  <c:v>0</c:v>
                </c:pt>
                <c:pt idx="5">
                  <c:v>0</c:v>
                </c:pt>
                <c:pt idx="6">
                  <c:v>0</c:v>
                </c:pt>
                <c:pt idx="7">
                  <c:v>0</c:v>
                </c:pt>
                <c:pt idx="8">
                  <c:v>0</c:v>
                </c:pt>
                <c:pt idx="9">
                  <c:v>0</c:v>
                </c:pt>
                <c:pt idx="11">
                  <c:v>1</c:v>
                </c:pt>
                <c:pt idx="13">
                  <c:v>10</c:v>
                </c:pt>
                <c:pt idx="15">
                  <c:v>1</c:v>
                </c:pt>
                <c:pt idx="16">
                  <c:v>0</c:v>
                </c:pt>
                <c:pt idx="17">
                  <c:v>0</c:v>
                </c:pt>
                <c:pt idx="18">
                  <c:v>0</c:v>
                </c:pt>
                <c:pt idx="19">
                  <c:v>0</c:v>
                </c:pt>
              </c:numCache>
            </c:numRef>
          </c:val>
        </c:ser>
        <c:ser>
          <c:idx val="1"/>
          <c:order val="1"/>
          <c:tx>
            <c:strRef>
              <c:f>'Fig2-1'!$E$5</c:f>
              <c:strCache>
                <c:ptCount val="1"/>
                <c:pt idx="0">
                  <c:v>Missing data ≥ 10%</c:v>
                </c:pt>
              </c:strCache>
            </c:strRef>
          </c:tx>
          <c:invertIfNegative val="0"/>
          <c:cat>
            <c:strRef>
              <c:f>'Fig2-1'!$C$108:$C$127</c:f>
              <c:strCache>
                <c:ptCount val="19"/>
                <c:pt idx="0">
                  <c:v>Complete 
case</c:v>
                </c:pt>
                <c:pt idx="2">
                  <c:v>LOCF</c:v>
                </c:pt>
                <c:pt idx="4">
                  <c:v>BOCF</c:v>
                </c:pt>
                <c:pt idx="6">
                  <c:v>Worst case 
imputation</c:v>
                </c:pt>
                <c:pt idx="8">
                  <c:v>Regression 
imputation</c:v>
                </c:pt>
                <c:pt idx="10">
                  <c:v>Responder 
analysis</c:v>
                </c:pt>
                <c:pt idx="12">
                  <c:v>MMRM</c:v>
                </c:pt>
                <c:pt idx="14">
                  <c:v>Slope or mean</c:v>
                </c:pt>
                <c:pt idx="16">
                  <c:v>Time to event</c:v>
                </c:pt>
                <c:pt idx="18">
                  <c:v>Others</c:v>
                </c:pt>
              </c:strCache>
            </c:strRef>
          </c:cat>
          <c:val>
            <c:numRef>
              <c:f>'Fig2-1'!$E$108:$E$127</c:f>
              <c:numCache>
                <c:formatCode>General</c:formatCode>
                <c:ptCount val="20"/>
                <c:pt idx="2">
                  <c:v>21.739130435</c:v>
                </c:pt>
                <c:pt idx="10">
                  <c:v>4.3478260869999952</c:v>
                </c:pt>
                <c:pt idx="12">
                  <c:v>34.782608696000011</c:v>
                </c:pt>
                <c:pt idx="14">
                  <c:v>4.3478260869999952</c:v>
                </c:pt>
              </c:numCache>
            </c:numRef>
          </c:val>
        </c:ser>
        <c:ser>
          <c:idx val="2"/>
          <c:order val="2"/>
          <c:tx>
            <c:strRef>
              <c:f>'Fig2-1'!$F$5</c:f>
              <c:strCache>
                <c:ptCount val="1"/>
                <c:pt idx="0">
                  <c:v>Time to event data</c:v>
                </c:pt>
              </c:strCache>
            </c:strRef>
          </c:tx>
          <c:invertIfNegative val="0"/>
          <c:cat>
            <c:strRef>
              <c:f>'Fig2-1'!$C$108:$C$127</c:f>
              <c:strCache>
                <c:ptCount val="19"/>
                <c:pt idx="0">
                  <c:v>Complete 
case</c:v>
                </c:pt>
                <c:pt idx="2">
                  <c:v>LOCF</c:v>
                </c:pt>
                <c:pt idx="4">
                  <c:v>BOCF</c:v>
                </c:pt>
                <c:pt idx="6">
                  <c:v>Worst case 
imputation</c:v>
                </c:pt>
                <c:pt idx="8">
                  <c:v>Regression 
imputation</c:v>
                </c:pt>
                <c:pt idx="10">
                  <c:v>Responder 
analysis</c:v>
                </c:pt>
                <c:pt idx="12">
                  <c:v>MMRM</c:v>
                </c:pt>
                <c:pt idx="14">
                  <c:v>Slope or mean</c:v>
                </c:pt>
                <c:pt idx="16">
                  <c:v>Time to event</c:v>
                </c:pt>
                <c:pt idx="18">
                  <c:v>Others</c:v>
                </c:pt>
              </c:strCache>
            </c:strRef>
          </c:cat>
          <c:val>
            <c:numRef>
              <c:f>'Fig2-1'!$F$108:$F$127</c:f>
              <c:numCache>
                <c:formatCode>General</c:formatCode>
                <c:ptCount val="20"/>
              </c:numCache>
            </c:numRef>
          </c:val>
        </c:ser>
        <c:ser>
          <c:idx val="3"/>
          <c:order val="3"/>
          <c:tx>
            <c:strRef>
              <c:f>'Fig2-1'!$G$5</c:f>
              <c:strCache>
                <c:ptCount val="1"/>
                <c:pt idx="0">
                  <c:v>Not disclosed</c:v>
                </c:pt>
              </c:strCache>
            </c:strRef>
          </c:tx>
          <c:invertIfNegative val="0"/>
          <c:cat>
            <c:strRef>
              <c:f>'Fig2-1'!$C$108:$C$127</c:f>
              <c:strCache>
                <c:ptCount val="19"/>
                <c:pt idx="0">
                  <c:v>Complete 
case</c:v>
                </c:pt>
                <c:pt idx="2">
                  <c:v>LOCF</c:v>
                </c:pt>
                <c:pt idx="4">
                  <c:v>BOCF</c:v>
                </c:pt>
                <c:pt idx="6">
                  <c:v>Worst case 
imputation</c:v>
                </c:pt>
                <c:pt idx="8">
                  <c:v>Regression 
imputation</c:v>
                </c:pt>
                <c:pt idx="10">
                  <c:v>Responder 
analysis</c:v>
                </c:pt>
                <c:pt idx="12">
                  <c:v>MMRM</c:v>
                </c:pt>
                <c:pt idx="14">
                  <c:v>Slope or mean</c:v>
                </c:pt>
                <c:pt idx="16">
                  <c:v>Time to event</c:v>
                </c:pt>
                <c:pt idx="18">
                  <c:v>Others</c:v>
                </c:pt>
              </c:strCache>
            </c:strRef>
          </c:cat>
          <c:val>
            <c:numRef>
              <c:f>'Fig2-1'!$G$108:$G$127</c:f>
              <c:numCache>
                <c:formatCode>General</c:formatCode>
                <c:ptCount val="20"/>
                <c:pt idx="2">
                  <c:v>8.6956521739000028</c:v>
                </c:pt>
                <c:pt idx="12">
                  <c:v>8.6956521739000028</c:v>
                </c:pt>
              </c:numCache>
            </c:numRef>
          </c:val>
        </c:ser>
        <c:dLbls>
          <c:showLegendKey val="0"/>
          <c:showVal val="0"/>
          <c:showCatName val="0"/>
          <c:showSerName val="0"/>
          <c:showPercent val="0"/>
          <c:showBubbleSize val="0"/>
        </c:dLbls>
        <c:gapWidth val="48"/>
        <c:overlap val="100"/>
        <c:axId val="346919728"/>
        <c:axId val="346920120"/>
      </c:barChart>
      <c:catAx>
        <c:axId val="346919728"/>
        <c:scaling>
          <c:orientation val="maxMin"/>
        </c:scaling>
        <c:delete val="0"/>
        <c:axPos val="l"/>
        <c:numFmt formatCode="General" sourceLinked="1"/>
        <c:majorTickMark val="out"/>
        <c:minorTickMark val="none"/>
        <c:tickLblPos val="nextTo"/>
        <c:crossAx val="346920120"/>
        <c:crosses val="autoZero"/>
        <c:auto val="1"/>
        <c:lblAlgn val="ctr"/>
        <c:lblOffset val="100"/>
        <c:noMultiLvlLbl val="0"/>
      </c:catAx>
      <c:valAx>
        <c:axId val="346920120"/>
        <c:scaling>
          <c:orientation val="minMax"/>
          <c:max val="70"/>
        </c:scaling>
        <c:delete val="0"/>
        <c:axPos val="t"/>
        <c:majorGridlines>
          <c:spPr>
            <a:ln>
              <a:prstDash val="lgDash"/>
            </a:ln>
          </c:spPr>
        </c:majorGridlines>
        <c:numFmt formatCode="General" sourceLinked="1"/>
        <c:majorTickMark val="out"/>
        <c:minorTickMark val="none"/>
        <c:tickLblPos val="nextTo"/>
        <c:crossAx val="346919728"/>
        <c:crosses val="autoZero"/>
        <c:crossBetween val="between"/>
        <c:majorUnit val="10"/>
      </c:valAx>
    </c:plotArea>
    <c:legend>
      <c:legendPos val="r"/>
      <c:layout>
        <c:manualLayout>
          <c:xMode val="edge"/>
          <c:yMode val="edge"/>
          <c:x val="0.46333280583345188"/>
          <c:y val="0.77156982341416536"/>
          <c:w val="0.49945874817504643"/>
          <c:h val="0.18576568837986207"/>
        </c:manualLayout>
      </c:layout>
      <c:overlay val="0"/>
      <c:txPr>
        <a:bodyPr/>
        <a:lstStyle/>
        <a:p>
          <a:pPr>
            <a:defRPr sz="1000" baseline="0"/>
          </a:pPr>
          <a:endParaRPr lang="ja-JP"/>
        </a:p>
      </c:txPr>
    </c:legend>
    <c:plotVisOnly val="1"/>
    <c:dispBlanksAs val="gap"/>
    <c:showDLblsOverMax val="0"/>
  </c:chart>
  <c:spPr>
    <a:ln>
      <a:noFill/>
    </a:ln>
  </c:spPr>
  <c:txPr>
    <a:bodyPr/>
    <a:lstStyle/>
    <a:p>
      <a:pPr>
        <a:defRPr sz="800" baseline="0">
          <a:latin typeface="Times New Roman" pitchFamily="18" charset="0"/>
        </a:defRPr>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437747673865587"/>
          <c:y val="7.2486857146818351E-2"/>
          <c:w val="0.7379465696209675"/>
          <c:h val="0.91306120315232076"/>
        </c:manualLayout>
      </c:layout>
      <c:barChart>
        <c:barDir val="bar"/>
        <c:grouping val="stacked"/>
        <c:varyColors val="0"/>
        <c:ser>
          <c:idx val="0"/>
          <c:order val="0"/>
          <c:tx>
            <c:strRef>
              <c:f>'Fig2-1'!$D$5</c:f>
              <c:strCache>
                <c:ptCount val="1"/>
                <c:pt idx="0">
                  <c:v>Missing data &lt;10%</c:v>
                </c:pt>
              </c:strCache>
            </c:strRef>
          </c:tx>
          <c:invertIfNegative val="0"/>
          <c:dPt>
            <c:idx val="1"/>
            <c:invertIfNegative val="0"/>
            <c:bubble3D val="0"/>
            <c:spPr>
              <a:noFill/>
            </c:spPr>
          </c:dPt>
          <c:dPt>
            <c:idx val="3"/>
            <c:invertIfNegative val="0"/>
            <c:bubble3D val="0"/>
            <c:spPr>
              <a:noFill/>
            </c:spPr>
          </c:dPt>
          <c:dPt>
            <c:idx val="5"/>
            <c:invertIfNegative val="0"/>
            <c:bubble3D val="0"/>
            <c:spPr>
              <a:noFill/>
            </c:spPr>
          </c:dPt>
          <c:dPt>
            <c:idx val="7"/>
            <c:invertIfNegative val="0"/>
            <c:bubble3D val="0"/>
            <c:spPr>
              <a:noFill/>
            </c:spPr>
          </c:dPt>
          <c:dPt>
            <c:idx val="9"/>
            <c:invertIfNegative val="0"/>
            <c:bubble3D val="0"/>
            <c:spPr>
              <a:noFill/>
            </c:spPr>
          </c:dPt>
          <c:dPt>
            <c:idx val="11"/>
            <c:invertIfNegative val="0"/>
            <c:bubble3D val="0"/>
            <c:spPr>
              <a:noFill/>
            </c:spPr>
          </c:dPt>
          <c:dPt>
            <c:idx val="13"/>
            <c:invertIfNegative val="0"/>
            <c:bubble3D val="0"/>
            <c:spPr>
              <a:noFill/>
            </c:spPr>
          </c:dPt>
          <c:dPt>
            <c:idx val="15"/>
            <c:invertIfNegative val="0"/>
            <c:bubble3D val="0"/>
            <c:spPr>
              <a:noFill/>
            </c:spPr>
          </c:dPt>
          <c:dPt>
            <c:idx val="17"/>
            <c:invertIfNegative val="0"/>
            <c:bubble3D val="0"/>
            <c:spPr>
              <a:noFill/>
            </c:spPr>
          </c:dPt>
          <c:dPt>
            <c:idx val="19"/>
            <c:invertIfNegative val="0"/>
            <c:bubble3D val="0"/>
            <c:spPr>
              <a:noFill/>
            </c:spPr>
          </c:dPt>
          <c:dLbls>
            <c:dLbl>
              <c:idx val="1"/>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3"/>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5"/>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extLst>
            </c:dLbl>
            <c:dLbl>
              <c:idx val="7"/>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extLst>
            </c:dLbl>
            <c:dLbl>
              <c:idx val="9"/>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extLst>
            </c:dLbl>
            <c:dLbl>
              <c:idx val="11"/>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3"/>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5"/>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extLst>
            </c:dLbl>
            <c:dLbl>
              <c:idx val="17"/>
              <c:layout/>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15:layout/>
                </c:ext>
              </c:extLst>
            </c:dLbl>
            <c:dLbl>
              <c:idx val="19"/>
              <c:spPr>
                <a:noFill/>
              </c:spPr>
              <c:txPr>
                <a:bodyPr/>
                <a:lstStyle/>
                <a:p>
                  <a:pPr>
                    <a:defRPr/>
                  </a:pPr>
                  <a:endParaRPr lang="ja-JP"/>
                </a:p>
              </c:txPr>
              <c:dLblPos val="inBase"/>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'Fig2-1'!$C$130:$C$149</c:f>
              <c:strCache>
                <c:ptCount val="19"/>
                <c:pt idx="0">
                  <c:v>Complete 
case</c:v>
                </c:pt>
                <c:pt idx="2">
                  <c:v>LOCF</c:v>
                </c:pt>
                <c:pt idx="4">
                  <c:v>BOCF</c:v>
                </c:pt>
                <c:pt idx="6">
                  <c:v>Worst case 
imputation</c:v>
                </c:pt>
                <c:pt idx="8">
                  <c:v>Regression 
imputation</c:v>
                </c:pt>
                <c:pt idx="10">
                  <c:v>Responder 
analysis</c:v>
                </c:pt>
                <c:pt idx="12">
                  <c:v>MMRM</c:v>
                </c:pt>
                <c:pt idx="14">
                  <c:v>Slope or mean</c:v>
                </c:pt>
                <c:pt idx="16">
                  <c:v>Time to event</c:v>
                </c:pt>
                <c:pt idx="18">
                  <c:v>Others</c:v>
                </c:pt>
              </c:strCache>
            </c:strRef>
          </c:cat>
          <c:val>
            <c:numRef>
              <c:f>'Fig2-1'!$D$130:$D$149</c:f>
              <c:numCache>
                <c:formatCode>General</c:formatCode>
                <c:ptCount val="20"/>
                <c:pt idx="0">
                  <c:v>4.8780487805000048</c:v>
                </c:pt>
                <c:pt idx="1">
                  <c:v>2</c:v>
                </c:pt>
                <c:pt idx="2">
                  <c:v>51.219512195000036</c:v>
                </c:pt>
                <c:pt idx="3">
                  <c:v>28</c:v>
                </c:pt>
                <c:pt idx="10">
                  <c:v>4.8780487805000048</c:v>
                </c:pt>
                <c:pt idx="11">
                  <c:v>2</c:v>
                </c:pt>
                <c:pt idx="12">
                  <c:v>4.8780487805000048</c:v>
                </c:pt>
                <c:pt idx="13">
                  <c:v>5</c:v>
                </c:pt>
                <c:pt idx="17">
                  <c:v>4</c:v>
                </c:pt>
              </c:numCache>
            </c:numRef>
          </c:val>
        </c:ser>
        <c:ser>
          <c:idx val="1"/>
          <c:order val="1"/>
          <c:tx>
            <c:strRef>
              <c:f>'Fig2-1'!$E$5</c:f>
              <c:strCache>
                <c:ptCount val="1"/>
                <c:pt idx="0">
                  <c:v>Missing data ≥ 10%</c:v>
                </c:pt>
              </c:strCache>
            </c:strRef>
          </c:tx>
          <c:invertIfNegative val="0"/>
          <c:cat>
            <c:strRef>
              <c:f>'Fig2-1'!$C$130:$C$149</c:f>
              <c:strCache>
                <c:ptCount val="19"/>
                <c:pt idx="0">
                  <c:v>Complete 
case</c:v>
                </c:pt>
                <c:pt idx="2">
                  <c:v>LOCF</c:v>
                </c:pt>
                <c:pt idx="4">
                  <c:v>BOCF</c:v>
                </c:pt>
                <c:pt idx="6">
                  <c:v>Worst case 
imputation</c:v>
                </c:pt>
                <c:pt idx="8">
                  <c:v>Regression 
imputation</c:v>
                </c:pt>
                <c:pt idx="10">
                  <c:v>Responder 
analysis</c:v>
                </c:pt>
                <c:pt idx="12">
                  <c:v>MMRM</c:v>
                </c:pt>
                <c:pt idx="14">
                  <c:v>Slope or mean</c:v>
                </c:pt>
                <c:pt idx="16">
                  <c:v>Time to event</c:v>
                </c:pt>
                <c:pt idx="18">
                  <c:v>Others</c:v>
                </c:pt>
              </c:strCache>
            </c:strRef>
          </c:cat>
          <c:val>
            <c:numRef>
              <c:f>'Fig2-1'!$E$130:$E$149</c:f>
              <c:numCache>
                <c:formatCode>General</c:formatCode>
                <c:ptCount val="20"/>
                <c:pt idx="2">
                  <c:v>12.195121951000001</c:v>
                </c:pt>
                <c:pt idx="12">
                  <c:v>4.8780487805000048</c:v>
                </c:pt>
              </c:numCache>
            </c:numRef>
          </c:val>
        </c:ser>
        <c:ser>
          <c:idx val="2"/>
          <c:order val="2"/>
          <c:tx>
            <c:strRef>
              <c:f>'Fig2-1'!$F$5</c:f>
              <c:strCache>
                <c:ptCount val="1"/>
                <c:pt idx="0">
                  <c:v>Time to event data</c:v>
                </c:pt>
              </c:strCache>
            </c:strRef>
          </c:tx>
          <c:invertIfNegative val="0"/>
          <c:cat>
            <c:strRef>
              <c:f>'Fig2-1'!$C$130:$C$149</c:f>
              <c:strCache>
                <c:ptCount val="19"/>
                <c:pt idx="0">
                  <c:v>Complete 
case</c:v>
                </c:pt>
                <c:pt idx="2">
                  <c:v>LOCF</c:v>
                </c:pt>
                <c:pt idx="4">
                  <c:v>BOCF</c:v>
                </c:pt>
                <c:pt idx="6">
                  <c:v>Worst case 
imputation</c:v>
                </c:pt>
                <c:pt idx="8">
                  <c:v>Regression 
imputation</c:v>
                </c:pt>
                <c:pt idx="10">
                  <c:v>Responder 
analysis</c:v>
                </c:pt>
                <c:pt idx="12">
                  <c:v>MMRM</c:v>
                </c:pt>
                <c:pt idx="14">
                  <c:v>Slope or mean</c:v>
                </c:pt>
                <c:pt idx="16">
                  <c:v>Time to event</c:v>
                </c:pt>
                <c:pt idx="18">
                  <c:v>Others</c:v>
                </c:pt>
              </c:strCache>
            </c:strRef>
          </c:cat>
          <c:val>
            <c:numRef>
              <c:f>'Fig2-1'!$F$130:$F$149</c:f>
              <c:numCache>
                <c:formatCode>General</c:formatCode>
                <c:ptCount val="20"/>
                <c:pt idx="16">
                  <c:v>9.7560975610000007</c:v>
                </c:pt>
              </c:numCache>
            </c:numRef>
          </c:val>
        </c:ser>
        <c:ser>
          <c:idx val="3"/>
          <c:order val="3"/>
          <c:tx>
            <c:strRef>
              <c:f>'Fig2-1'!$G$5</c:f>
              <c:strCache>
                <c:ptCount val="1"/>
                <c:pt idx="0">
                  <c:v>Not disclosed</c:v>
                </c:pt>
              </c:strCache>
            </c:strRef>
          </c:tx>
          <c:invertIfNegative val="0"/>
          <c:cat>
            <c:strRef>
              <c:f>'Fig2-1'!$C$130:$C$149</c:f>
              <c:strCache>
                <c:ptCount val="19"/>
                <c:pt idx="0">
                  <c:v>Complete 
case</c:v>
                </c:pt>
                <c:pt idx="2">
                  <c:v>LOCF</c:v>
                </c:pt>
                <c:pt idx="4">
                  <c:v>BOCF</c:v>
                </c:pt>
                <c:pt idx="6">
                  <c:v>Worst case 
imputation</c:v>
                </c:pt>
                <c:pt idx="8">
                  <c:v>Regression 
imputation</c:v>
                </c:pt>
                <c:pt idx="10">
                  <c:v>Responder 
analysis</c:v>
                </c:pt>
                <c:pt idx="12">
                  <c:v>MMRM</c:v>
                </c:pt>
                <c:pt idx="14">
                  <c:v>Slope or mean</c:v>
                </c:pt>
                <c:pt idx="16">
                  <c:v>Time to event</c:v>
                </c:pt>
                <c:pt idx="18">
                  <c:v>Others</c:v>
                </c:pt>
              </c:strCache>
            </c:strRef>
          </c:cat>
          <c:val>
            <c:numRef>
              <c:f>'Fig2-1'!$G$130:$G$149</c:f>
              <c:numCache>
                <c:formatCode>General</c:formatCode>
                <c:ptCount val="20"/>
                <c:pt idx="2">
                  <c:v>4.8780487805000048</c:v>
                </c:pt>
                <c:pt idx="12">
                  <c:v>2.4390243901999997</c:v>
                </c:pt>
              </c:numCache>
            </c:numRef>
          </c:val>
        </c:ser>
        <c:dLbls>
          <c:showLegendKey val="0"/>
          <c:showVal val="0"/>
          <c:showCatName val="0"/>
          <c:showSerName val="0"/>
          <c:showPercent val="0"/>
          <c:showBubbleSize val="0"/>
        </c:dLbls>
        <c:gapWidth val="48"/>
        <c:overlap val="100"/>
        <c:axId val="346920904"/>
        <c:axId val="346921296"/>
      </c:barChart>
      <c:catAx>
        <c:axId val="346920904"/>
        <c:scaling>
          <c:orientation val="maxMin"/>
        </c:scaling>
        <c:delete val="0"/>
        <c:axPos val="l"/>
        <c:numFmt formatCode="General" sourceLinked="1"/>
        <c:majorTickMark val="out"/>
        <c:minorTickMark val="none"/>
        <c:tickLblPos val="nextTo"/>
        <c:crossAx val="346921296"/>
        <c:crosses val="autoZero"/>
        <c:auto val="1"/>
        <c:lblAlgn val="ctr"/>
        <c:lblOffset val="100"/>
        <c:noMultiLvlLbl val="0"/>
      </c:catAx>
      <c:valAx>
        <c:axId val="346921296"/>
        <c:scaling>
          <c:orientation val="minMax"/>
          <c:max val="70"/>
        </c:scaling>
        <c:delete val="0"/>
        <c:axPos val="t"/>
        <c:majorGridlines>
          <c:spPr>
            <a:ln>
              <a:prstDash val="lgDash"/>
            </a:ln>
          </c:spPr>
        </c:majorGridlines>
        <c:numFmt formatCode="General" sourceLinked="1"/>
        <c:majorTickMark val="out"/>
        <c:minorTickMark val="none"/>
        <c:tickLblPos val="nextTo"/>
        <c:crossAx val="346920904"/>
        <c:crosses val="autoZero"/>
        <c:crossBetween val="between"/>
        <c:majorUnit val="10"/>
      </c:valAx>
    </c:plotArea>
    <c:legend>
      <c:legendPos val="r"/>
      <c:layout>
        <c:manualLayout>
          <c:xMode val="edge"/>
          <c:yMode val="edge"/>
          <c:x val="0.46333280583345204"/>
          <c:y val="0.7715698234141658"/>
          <c:w val="0.49945874817504665"/>
          <c:h val="0.18576568837986218"/>
        </c:manualLayout>
      </c:layout>
      <c:overlay val="0"/>
      <c:txPr>
        <a:bodyPr/>
        <a:lstStyle/>
        <a:p>
          <a:pPr>
            <a:defRPr sz="1000" baseline="0"/>
          </a:pPr>
          <a:endParaRPr lang="ja-JP"/>
        </a:p>
      </c:txPr>
    </c:legend>
    <c:plotVisOnly val="1"/>
    <c:dispBlanksAs val="gap"/>
    <c:showDLblsOverMax val="0"/>
  </c:chart>
  <c:spPr>
    <a:ln>
      <a:noFill/>
    </a:ln>
  </c:spPr>
  <c:txPr>
    <a:bodyPr/>
    <a:lstStyle/>
    <a:p>
      <a:pPr>
        <a:defRPr sz="800" baseline="0">
          <a:latin typeface="Times New Roman" pitchFamily="18" charset="0"/>
        </a:defRPr>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2AC6A44-3EC6-4723-BDB6-57CAAF5C1666}" type="datetimeFigureOut">
              <a:rPr kumimoji="1" lang="ja-JP" altLang="en-US" smtClean="0"/>
              <a:pPr/>
              <a:t>2014/5/15</a:t>
            </a:fld>
            <a:endParaRPr kumimoji="1"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6930D05-351C-4A7B-8E49-B76BBB32976A}" type="slidenum">
              <a:rPr kumimoji="1" lang="ja-JP" altLang="en-US" smtClean="0"/>
              <a:pPr/>
              <a:t>‹#›</a:t>
            </a:fld>
            <a:endParaRPr kumimoji="1" lang="ja-JP" altLang="en-US"/>
          </a:p>
        </p:txBody>
      </p:sp>
    </p:spTree>
    <p:extLst>
      <p:ext uri="{BB962C8B-B14F-4D97-AF65-F5344CB8AC3E}">
        <p14:creationId xmlns:p14="http://schemas.microsoft.com/office/powerpoint/2010/main" val="1194156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4511C1-3504-4AC5-88BD-8F8E5D20E239}" type="datetimeFigureOut">
              <a:rPr kumimoji="1" lang="ja-JP" altLang="en-US" smtClean="0"/>
              <a:pPr/>
              <a:t>2014/5/15</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8D763D-EF9C-40B3-94EA-28B323E269C1}" type="slidenum">
              <a:rPr kumimoji="1" lang="ja-JP" altLang="en-US" smtClean="0"/>
              <a:pPr/>
              <a:t>‹#›</a:t>
            </a:fld>
            <a:endParaRPr kumimoji="1" lang="ja-JP" altLang="en-US"/>
          </a:p>
        </p:txBody>
      </p:sp>
    </p:spTree>
    <p:extLst>
      <p:ext uri="{BB962C8B-B14F-4D97-AF65-F5344CB8AC3E}">
        <p14:creationId xmlns:p14="http://schemas.microsoft.com/office/powerpoint/2010/main" val="257475997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二等辺三角形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540544" y="776288"/>
            <a:ext cx="8062912" cy="1470025"/>
          </a:xfrm>
        </p:spPr>
        <p:txBody>
          <a:bodyPr anchor="b">
            <a:normAutofit/>
          </a:bodyPr>
          <a:lstStyle>
            <a:lvl1pPr algn="r">
              <a:defRPr sz="4400"/>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a:xfrm>
            <a:off x="1371600" y="6012656"/>
            <a:ext cx="5791200" cy="365125"/>
          </a:xfrm>
        </p:spPr>
        <p:txBody>
          <a:bodyPr tIns="0" bIns="0" anchor="t"/>
          <a:lstStyle>
            <a:lvl1pPr algn="r">
              <a:defRPr sz="1000"/>
            </a:lvl1pPr>
          </a:lstStyle>
          <a:p>
            <a:fld id="{7795D513-F0D1-4A3D-825E-A3274B8EFCD4}" type="datetime1">
              <a:rPr kumimoji="1" lang="ja-JP" altLang="en-US" smtClean="0"/>
              <a:pPr/>
              <a:t>2014/5/15</a:t>
            </a:fld>
            <a:endParaRPr kumimoji="1" lang="ja-JP" altLang="en-US"/>
          </a:p>
        </p:txBody>
      </p:sp>
      <p:sp>
        <p:nvSpPr>
          <p:cNvPr id="17" name="フッター プレースホルダ 16"/>
          <p:cNvSpPr>
            <a:spLocks noGrp="1"/>
          </p:cNvSpPr>
          <p:nvPr>
            <p:ph type="ftr" sz="quarter" idx="11"/>
          </p:nvPr>
        </p:nvSpPr>
        <p:spPr>
          <a:xfrm>
            <a:off x="1371600" y="5650704"/>
            <a:ext cx="5791200" cy="365125"/>
          </a:xfrm>
        </p:spPr>
        <p:txBody>
          <a:bodyPr tIns="0" bIns="0" anchor="b"/>
          <a:lstStyle>
            <a:lvl1pPr algn="r">
              <a:defRPr sz="1100"/>
            </a:lvl1pPr>
          </a:lstStyle>
          <a:p>
            <a:endParaRPr kumimoji="1" lang="ja-JP" altLang="en-US"/>
          </a:p>
        </p:txBody>
      </p:sp>
      <p:sp>
        <p:nvSpPr>
          <p:cNvPr id="29" name="スライド番号プレースホルダ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FB9C41D-2FCA-4EAB-9610-BBD85EF819E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1A73B806-CD82-4C75-A3A9-374781C9054E}" type="datetime1">
              <a:rPr kumimoji="1" lang="ja-JP" altLang="en-US" smtClean="0"/>
              <a:pPr/>
              <a:t>2014/5/15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FB9C41D-2FCA-4EAB-9610-BBD85EF819E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81800" y="381000"/>
            <a:ext cx="1905000" cy="5486400"/>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381000"/>
            <a:ext cx="6248400" cy="5486400"/>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AA2F8B66-5BA0-4593-A0D8-242CA2C9FCE1}" type="datetime1">
              <a:rPr kumimoji="1" lang="ja-JP" altLang="en-US" smtClean="0"/>
              <a:pPr/>
              <a:t>2014/5/15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FB9C41D-2FCA-4EAB-9610-BBD85EF819E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7494"/>
            <a:ext cx="8229600" cy="1399032"/>
          </a:xfrm>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a:xfrm>
            <a:off x="457200" y="1882808"/>
            <a:ext cx="82296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a:xfrm>
            <a:off x="4791456" y="6480048"/>
            <a:ext cx="2133600" cy="301752"/>
          </a:xfrm>
        </p:spPr>
        <p:txBody>
          <a:bodyPr/>
          <a:lstStyle/>
          <a:p>
            <a:fld id="{D01E4169-EEDB-4010-A72B-9DE49815CD82}" type="datetime1">
              <a:rPr kumimoji="1" lang="ja-JP" altLang="en-US" smtClean="0"/>
              <a:pPr/>
              <a:t>2014/5/15</a:t>
            </a:fld>
            <a:endParaRPr kumimoji="1" lang="ja-JP" altLang="en-US"/>
          </a:p>
        </p:txBody>
      </p:sp>
      <p:sp>
        <p:nvSpPr>
          <p:cNvPr id="5" name="フッター プレースホルダ 4"/>
          <p:cNvSpPr>
            <a:spLocks noGrp="1"/>
          </p:cNvSpPr>
          <p:nvPr>
            <p:ph type="ftr" sz="quarter" idx="11"/>
          </p:nvPr>
        </p:nvSpPr>
        <p:spPr>
          <a:xfrm>
            <a:off x="457200" y="6480969"/>
            <a:ext cx="4260056" cy="300831"/>
          </a:xfr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FB9C41D-2FCA-4EAB-9610-BBD85EF819E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9" name="直角三角形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二等辺三角形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日付プレースホルダ 3"/>
          <p:cNvSpPr>
            <a:spLocks noGrp="1"/>
          </p:cNvSpPr>
          <p:nvPr>
            <p:ph type="dt" sz="half" idx="10"/>
          </p:nvPr>
        </p:nvSpPr>
        <p:spPr>
          <a:xfrm>
            <a:off x="6955632" y="6477000"/>
            <a:ext cx="2133600" cy="304800"/>
          </a:xfrm>
        </p:spPr>
        <p:txBody>
          <a:bodyPr/>
          <a:lstStyle/>
          <a:p>
            <a:fld id="{B4813782-2725-4564-A58D-4F411E95F235}" type="datetime1">
              <a:rPr kumimoji="1" lang="ja-JP" altLang="en-US" smtClean="0"/>
              <a:pPr/>
              <a:t>2014/5/15</a:t>
            </a:fld>
            <a:endParaRPr kumimoji="1" lang="ja-JP" altLang="en-US"/>
          </a:p>
        </p:txBody>
      </p:sp>
      <p:sp>
        <p:nvSpPr>
          <p:cNvPr id="5" name="フッター プレースホルダ 4"/>
          <p:cNvSpPr>
            <a:spLocks noGrp="1"/>
          </p:cNvSpPr>
          <p:nvPr>
            <p:ph type="ftr" sz="quarter" idx="11"/>
          </p:nvPr>
        </p:nvSpPr>
        <p:spPr>
          <a:xfrm>
            <a:off x="2619376" y="6480969"/>
            <a:ext cx="4260056" cy="300831"/>
          </a:xfrm>
        </p:spPr>
        <p:txBody>
          <a:bodyPr/>
          <a:lstStyle/>
          <a:p>
            <a:endParaRPr kumimoji="1" lang="ja-JP" altLang="en-US"/>
          </a:p>
        </p:txBody>
      </p:sp>
      <p:sp>
        <p:nvSpPr>
          <p:cNvPr id="6" name="スライド番号プレースホルダ 5"/>
          <p:cNvSpPr>
            <a:spLocks noGrp="1"/>
          </p:cNvSpPr>
          <p:nvPr>
            <p:ph type="sldNum" sz="quarter" idx="12"/>
          </p:nvPr>
        </p:nvSpPr>
        <p:spPr>
          <a:xfrm>
            <a:off x="8451056" y="809624"/>
            <a:ext cx="502920" cy="300831"/>
          </a:xfrm>
        </p:spPr>
        <p:txBody>
          <a:bodyPr/>
          <a:lstStyle/>
          <a:p>
            <a:fld id="{1FB9C41D-2FCA-4EAB-9610-BBD85EF819EC}" type="slidenum">
              <a:rPr kumimoji="1" lang="ja-JP" altLang="en-US" smtClean="0"/>
              <a:pPr/>
              <a:t>‹#›</a:t>
            </a:fld>
            <a:endParaRPr kumimoji="1" lang="ja-JP" altLang="en-US"/>
          </a:p>
        </p:txBody>
      </p:sp>
      <p:cxnSp>
        <p:nvCxnSpPr>
          <p:cNvPr id="11" name="直線コネクタ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直線コネクタ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タイトル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marL="0" algn="l">
              <a:defRPr/>
            </a:lvl1p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a:xfrm>
            <a:off x="4791456" y="6480969"/>
            <a:ext cx="2133600" cy="301752"/>
          </a:xfrm>
        </p:spPr>
        <p:txBody>
          <a:bodyPr/>
          <a:lstStyle/>
          <a:p>
            <a:fld id="{8448A692-88C7-4E2D-B2DB-F217F476CDEF}" type="datetime1">
              <a:rPr kumimoji="1" lang="ja-JP" altLang="en-US" smtClean="0"/>
              <a:pPr/>
              <a:t>2014/5/15</a:t>
            </a:fld>
            <a:endParaRPr kumimoji="1" lang="ja-JP" altLang="en-US"/>
          </a:p>
        </p:txBody>
      </p:sp>
      <p:sp>
        <p:nvSpPr>
          <p:cNvPr id="6" name="フッター プレースホルダ 5"/>
          <p:cNvSpPr>
            <a:spLocks noGrp="1"/>
          </p:cNvSpPr>
          <p:nvPr>
            <p:ph type="ftr" sz="quarter" idx="11"/>
          </p:nvPr>
        </p:nvSpPr>
        <p:spPr>
          <a:xfrm>
            <a:off x="457200" y="6480969"/>
            <a:ext cx="4260056" cy="301752"/>
          </a:xfrm>
        </p:spPr>
        <p:txBody>
          <a:bodyPr/>
          <a:lstStyle/>
          <a:p>
            <a:endParaRPr kumimoji="1" lang="ja-JP" altLang="en-US"/>
          </a:p>
        </p:txBody>
      </p:sp>
      <p:sp>
        <p:nvSpPr>
          <p:cNvPr id="7" name="スライド番号プレースホルダ 6"/>
          <p:cNvSpPr>
            <a:spLocks noGrp="1"/>
          </p:cNvSpPr>
          <p:nvPr>
            <p:ph type="sldNum" sz="quarter" idx="12"/>
          </p:nvPr>
        </p:nvSpPr>
        <p:spPr>
          <a:xfrm>
            <a:off x="7589520" y="6480969"/>
            <a:ext cx="502920" cy="301752"/>
          </a:xfrm>
        </p:spPr>
        <p:txBody>
          <a:bodyPr/>
          <a:lstStyle/>
          <a:p>
            <a:fld id="{1FB9C41D-2FCA-4EAB-9610-BBD85EF819E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a:xfrm>
            <a:off x="4791456" y="6480969"/>
            <a:ext cx="2130552" cy="301752"/>
          </a:xfrm>
        </p:spPr>
        <p:txBody>
          <a:bodyPr/>
          <a:lstStyle/>
          <a:p>
            <a:fld id="{467FB86B-2C7B-429E-BAD9-73E783515CBE}" type="datetime1">
              <a:rPr kumimoji="1" lang="ja-JP" altLang="en-US" smtClean="0"/>
              <a:pPr/>
              <a:t>2014/5/15</a:t>
            </a:fld>
            <a:endParaRPr kumimoji="1" lang="ja-JP" altLang="en-US"/>
          </a:p>
        </p:txBody>
      </p:sp>
      <p:sp>
        <p:nvSpPr>
          <p:cNvPr id="8" name="フッター プレースホルダ 7"/>
          <p:cNvSpPr>
            <a:spLocks noGrp="1"/>
          </p:cNvSpPr>
          <p:nvPr>
            <p:ph type="ftr" sz="quarter" idx="11"/>
          </p:nvPr>
        </p:nvSpPr>
        <p:spPr>
          <a:xfrm>
            <a:off x="457200" y="6480969"/>
            <a:ext cx="4261104" cy="301752"/>
          </a:xfrm>
        </p:spPr>
        <p:txBody>
          <a:bodyPr/>
          <a:lstStyle/>
          <a:p>
            <a:endParaRPr kumimoji="1" lang="ja-JP" altLang="en-US"/>
          </a:p>
        </p:txBody>
      </p:sp>
      <p:sp>
        <p:nvSpPr>
          <p:cNvPr id="9" name="スライド番号プレースホルダ 8"/>
          <p:cNvSpPr>
            <a:spLocks noGrp="1"/>
          </p:cNvSpPr>
          <p:nvPr>
            <p:ph type="sldNum" sz="quarter" idx="12"/>
          </p:nvPr>
        </p:nvSpPr>
        <p:spPr>
          <a:xfrm>
            <a:off x="7589520" y="6483096"/>
            <a:ext cx="502920" cy="301752"/>
          </a:xfrm>
        </p:spPr>
        <p:txBody>
          <a:bodyPr/>
          <a:lstStyle>
            <a:lvl1pPr algn="ctr">
              <a:defRPr/>
            </a:lvl1pPr>
          </a:lstStyle>
          <a:p>
            <a:fld id="{1FB9C41D-2FCA-4EAB-9610-BBD85EF819EC}" type="slidenum">
              <a:rPr kumimoji="1" lang="ja-JP" altLang="en-US" smtClean="0"/>
              <a:pPr/>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0"/>
            </a:lvl1p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2E2416E9-2D0C-4FBE-A00C-F3D2D1E9E6DF}" type="datetime1">
              <a:rPr kumimoji="1" lang="ja-JP" altLang="en-US" smtClean="0"/>
              <a:pPr/>
              <a:t>2014/5/15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FB9C41D-2FCA-4EAB-9610-BBD85EF819E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4791456" y="6480969"/>
            <a:ext cx="2133600" cy="301752"/>
          </a:xfrm>
        </p:spPr>
        <p:txBody>
          <a:bodyPr/>
          <a:lstStyle/>
          <a:p>
            <a:fld id="{0576A03B-87DC-43C5-A922-75D1C39F2069}" type="datetime1">
              <a:rPr kumimoji="1" lang="ja-JP" altLang="en-US" smtClean="0"/>
              <a:pPr/>
              <a:t>2014/5/15</a:t>
            </a:fld>
            <a:endParaRPr kumimoji="1" lang="ja-JP" altLang="en-US"/>
          </a:p>
        </p:txBody>
      </p:sp>
      <p:sp>
        <p:nvSpPr>
          <p:cNvPr id="3" name="フッター プレースホルダ 2"/>
          <p:cNvSpPr>
            <a:spLocks noGrp="1"/>
          </p:cNvSpPr>
          <p:nvPr>
            <p:ph type="ftr" sz="quarter" idx="11"/>
          </p:nvPr>
        </p:nvSpPr>
        <p:spPr>
          <a:xfrm>
            <a:off x="457200" y="6481890"/>
            <a:ext cx="4260056" cy="300831"/>
          </a:xfrm>
        </p:spPr>
        <p:txBody>
          <a:bodyPr/>
          <a:lstStyle/>
          <a:p>
            <a:endParaRPr kumimoji="1" lang="ja-JP" altLang="en-US"/>
          </a:p>
        </p:txBody>
      </p:sp>
      <p:sp>
        <p:nvSpPr>
          <p:cNvPr id="4" name="スライド番号プレースホルダ 3"/>
          <p:cNvSpPr>
            <a:spLocks noGrp="1"/>
          </p:cNvSpPr>
          <p:nvPr>
            <p:ph type="sldNum" sz="quarter" idx="12"/>
          </p:nvPr>
        </p:nvSpPr>
        <p:spPr>
          <a:xfrm>
            <a:off x="7589520" y="6480969"/>
            <a:ext cx="502920" cy="301752"/>
          </a:xfrm>
        </p:spPr>
        <p:txBody>
          <a:bodyPr/>
          <a:lstStyle/>
          <a:p>
            <a:fld id="{1FB9C41D-2FCA-4EAB-9610-BBD85EF819E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a:xfrm>
            <a:off x="6278976" y="6556248"/>
            <a:ext cx="2133600" cy="301752"/>
          </a:xfrm>
        </p:spPr>
        <p:txBody>
          <a:bodyPr/>
          <a:lstStyle>
            <a:lvl1pPr>
              <a:defRPr sz="900"/>
            </a:lvl1pPr>
          </a:lstStyle>
          <a:p>
            <a:fld id="{68FD9F6D-E764-4CFC-A80D-64091B811F3E}" type="datetime1">
              <a:rPr kumimoji="1" lang="ja-JP" altLang="en-US" smtClean="0"/>
              <a:pPr/>
              <a:t>2014/5/15</a:t>
            </a:fld>
            <a:endParaRPr kumimoji="1" lang="ja-JP" altLang="en-US"/>
          </a:p>
        </p:txBody>
      </p:sp>
      <p:sp>
        <p:nvSpPr>
          <p:cNvPr id="6" name="フッター プレースホルダ 5"/>
          <p:cNvSpPr>
            <a:spLocks noGrp="1"/>
          </p:cNvSpPr>
          <p:nvPr>
            <p:ph type="ftr" sz="quarter" idx="11"/>
          </p:nvPr>
        </p:nvSpPr>
        <p:spPr>
          <a:xfrm>
            <a:off x="1135856" y="6556248"/>
            <a:ext cx="5143120" cy="301752"/>
          </a:xfrm>
        </p:spPr>
        <p:txBody>
          <a:bodyPr/>
          <a:lstStyle>
            <a:lvl1pPr>
              <a:defRPr sz="900"/>
            </a:lvl1pPr>
          </a:lstStyle>
          <a:p>
            <a:endParaRPr kumimoji="1" lang="ja-JP" altLang="en-US"/>
          </a:p>
        </p:txBody>
      </p:sp>
      <p:sp>
        <p:nvSpPr>
          <p:cNvPr id="7" name="スライド番号プレースホルダ 6"/>
          <p:cNvSpPr>
            <a:spLocks noGrp="1"/>
          </p:cNvSpPr>
          <p:nvPr>
            <p:ph type="sldNum" sz="quarter" idx="12"/>
          </p:nvPr>
        </p:nvSpPr>
        <p:spPr>
          <a:xfrm>
            <a:off x="8410576" y="6556248"/>
            <a:ext cx="502920" cy="301752"/>
          </a:xfrm>
        </p:spPr>
        <p:txBody>
          <a:bodyPr/>
          <a:lstStyle>
            <a:lvl1pPr>
              <a:defRPr sz="900"/>
            </a:lvl1pPr>
          </a:lstStyle>
          <a:p>
            <a:fld id="{1FB9C41D-2FCA-4EAB-9610-BBD85EF819EC}" type="slidenum">
              <a:rPr kumimoji="1" lang="ja-JP" altLang="en-US" smtClean="0"/>
              <a:pPr/>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a:xfrm>
            <a:off x="6108192" y="6556248"/>
            <a:ext cx="2103120" cy="301752"/>
          </a:xfrm>
        </p:spPr>
        <p:txBody>
          <a:bodyPr/>
          <a:lstStyle>
            <a:lvl1pPr>
              <a:defRPr sz="900"/>
            </a:lvl1pPr>
          </a:lstStyle>
          <a:p>
            <a:fld id="{298B34A1-18E6-4731-83C1-D3A51018B044}" type="datetime1">
              <a:rPr kumimoji="1" lang="ja-JP" altLang="en-US" smtClean="0"/>
              <a:pPr/>
              <a:t>2014/5/15</a:t>
            </a:fld>
            <a:endParaRPr kumimoji="1" lang="ja-JP" altLang="en-US"/>
          </a:p>
        </p:txBody>
      </p:sp>
      <p:sp>
        <p:nvSpPr>
          <p:cNvPr id="6" name="フッター プレースホルダ 5"/>
          <p:cNvSpPr>
            <a:spLocks noGrp="1"/>
          </p:cNvSpPr>
          <p:nvPr>
            <p:ph type="ftr" sz="quarter" idx="11"/>
          </p:nvPr>
        </p:nvSpPr>
        <p:spPr>
          <a:xfrm>
            <a:off x="1170432" y="6557169"/>
            <a:ext cx="4948072" cy="301752"/>
          </a:xfrm>
        </p:spPr>
        <p:txBody>
          <a:bodyPr/>
          <a:lstStyle>
            <a:lvl1pPr>
              <a:defRPr sz="900"/>
            </a:lvl1pPr>
          </a:lstStyle>
          <a:p>
            <a:endParaRPr kumimoji="1" lang="ja-JP" altLang="en-US"/>
          </a:p>
        </p:txBody>
      </p:sp>
      <p:sp>
        <p:nvSpPr>
          <p:cNvPr id="7" name="スライド番号プレースホルダ 6"/>
          <p:cNvSpPr>
            <a:spLocks noGrp="1"/>
          </p:cNvSpPr>
          <p:nvPr>
            <p:ph type="sldNum" sz="quarter" idx="12"/>
          </p:nvPr>
        </p:nvSpPr>
        <p:spPr>
          <a:xfrm>
            <a:off x="8217192" y="6556248"/>
            <a:ext cx="365760" cy="301752"/>
          </a:xfrm>
        </p:spPr>
        <p:txBody>
          <a:bodyPr/>
          <a:lstStyle>
            <a:lvl1pPr algn="ctr">
              <a:defRPr sz="900"/>
            </a:lvl1pPr>
          </a:lstStyle>
          <a:p>
            <a:fld id="{1FB9C41D-2FCA-4EAB-9610-BBD85EF819EC}" type="slidenum">
              <a:rPr kumimoji="1" lang="ja-JP" altLang="en-US" smtClean="0"/>
              <a:pPr/>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直角三角形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直線コネクタ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直線コネクタ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タイトル プレースホルダ 21"/>
          <p:cNvSpPr>
            <a:spLocks noGrp="1"/>
          </p:cNvSpPr>
          <p:nvPr>
            <p:ph type="title"/>
          </p:nvPr>
        </p:nvSpPr>
        <p:spPr>
          <a:xfrm>
            <a:off x="457200" y="267494"/>
            <a:ext cx="8229600" cy="1399032"/>
          </a:xfrm>
          <a:prstGeom prst="rect">
            <a:avLst/>
          </a:prstGeom>
        </p:spPr>
        <p:txBody>
          <a:bodyPr vert="horz" anchor="ctr">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F01D9E7A-D125-4E9E-8B35-01D41A572637}" type="datetime1">
              <a:rPr kumimoji="1" lang="ja-JP" altLang="en-US" smtClean="0"/>
              <a:pPr/>
              <a:t>2014/5/15</a:t>
            </a:fld>
            <a:endParaRPr kumimoji="1" lang="ja-JP" altLang="en-US"/>
          </a:p>
        </p:txBody>
      </p:sp>
      <p:sp>
        <p:nvSpPr>
          <p:cNvPr id="3" name="フッター プレースホルダ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kumimoji="1" lang="ja-JP" altLang="en-US"/>
          </a:p>
        </p:txBody>
      </p:sp>
      <p:sp>
        <p:nvSpPr>
          <p:cNvPr id="23" name="スライド番号プレースホルダ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FB9C41D-2FCA-4EAB-9610-BBD85EF819EC}" type="slidenum">
              <a:rPr kumimoji="1" lang="ja-JP" altLang="en-US" smtClean="0"/>
              <a:pPr/>
              <a:t>‹#›</a:t>
            </a:fld>
            <a:endParaRPr kumimoji="1" lang="ja-JP" alt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marL="484632" algn="l" rtl="0" eaLnBrk="1" latinLnBrk="0" hangingPunct="1">
        <a:spcBef>
          <a:spcPct val="0"/>
        </a:spcBef>
        <a:buNone/>
        <a:defRPr kumimoji="1"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1"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1"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1"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1"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1"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1"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1"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1"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1" sz="16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544" y="2030413"/>
            <a:ext cx="8062912" cy="1470025"/>
          </a:xfrm>
        </p:spPr>
        <p:txBody>
          <a:bodyPr>
            <a:noAutofit/>
          </a:bodyPr>
          <a:lstStyle/>
          <a:p>
            <a:pPr algn="ctr"/>
            <a:r>
              <a:rPr lang="ja-JP" altLang="en-US" dirty="0" smtClean="0"/>
              <a:t>欠測データに関する諸問題</a:t>
            </a:r>
            <a:r>
              <a:rPr lang="en-US" altLang="ja-JP" dirty="0"/>
              <a:t/>
            </a:r>
            <a:br>
              <a:rPr lang="en-US" altLang="ja-JP" dirty="0"/>
            </a:br>
            <a:r>
              <a:rPr lang="en-US" altLang="ja-JP" sz="3600" dirty="0"/>
              <a:t>―</a:t>
            </a:r>
            <a:r>
              <a:rPr lang="ja-JP" altLang="en-US" sz="3600" dirty="0" smtClean="0"/>
              <a:t>アカデミアの立場から</a:t>
            </a:r>
            <a:r>
              <a:rPr lang="en-US" altLang="ja-JP" sz="3600" dirty="0" smtClean="0"/>
              <a:t>―</a:t>
            </a:r>
          </a:p>
        </p:txBody>
      </p:sp>
      <p:sp>
        <p:nvSpPr>
          <p:cNvPr id="3" name="サブタイトル 2"/>
          <p:cNvSpPr>
            <a:spLocks noGrp="1"/>
          </p:cNvSpPr>
          <p:nvPr>
            <p:ph type="subTitle" idx="1"/>
          </p:nvPr>
        </p:nvSpPr>
        <p:spPr>
          <a:xfrm>
            <a:off x="540544" y="4462482"/>
            <a:ext cx="8062912" cy="1752600"/>
          </a:xfrm>
        </p:spPr>
        <p:txBody>
          <a:bodyPr/>
          <a:lstStyle/>
          <a:p>
            <a:r>
              <a:rPr kumimoji="1" lang="ja-JP" altLang="en-US" dirty="0" smtClean="0"/>
              <a:t>京都大学　薬剤疫学</a:t>
            </a:r>
            <a:endParaRPr kumimoji="1" lang="en-US" altLang="ja-JP" dirty="0" smtClean="0"/>
          </a:p>
          <a:p>
            <a:r>
              <a:rPr lang="ja-JP" altLang="en-US" dirty="0" smtClean="0"/>
              <a:t>田中司朗</a:t>
            </a:r>
            <a:endParaRPr lang="en-US" altLang="ja-JP" dirty="0" smtClean="0"/>
          </a:p>
          <a:p>
            <a:r>
              <a:rPr kumimoji="1" lang="en-US" altLang="ja-JP" dirty="0" smtClean="0"/>
              <a:t>2014/2/14</a:t>
            </a:r>
            <a:endParaRPr kumimoji="1" lang="ja-JP" altLang="en-US" dirty="0"/>
          </a:p>
        </p:txBody>
      </p:sp>
      <p:grpSp>
        <p:nvGrpSpPr>
          <p:cNvPr id="4" name="グループ化 3"/>
          <p:cNvGrpSpPr/>
          <p:nvPr/>
        </p:nvGrpSpPr>
        <p:grpSpPr>
          <a:xfrm>
            <a:off x="202164" y="260648"/>
            <a:ext cx="1095369" cy="1080120"/>
            <a:chOff x="986372" y="1602162"/>
            <a:chExt cx="1452558" cy="1452559"/>
          </a:xfrm>
        </p:grpSpPr>
        <p:sp>
          <p:nvSpPr>
            <p:cNvPr id="5" name="円/楕円 4"/>
            <p:cNvSpPr/>
            <p:nvPr/>
          </p:nvSpPr>
          <p:spPr>
            <a:xfrm>
              <a:off x="1000100" y="1643050"/>
              <a:ext cx="1428760"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Picture 1" descr="C:\Users\Shiro\Desktop\205.gif"/>
            <p:cNvPicPr>
              <a:picLocks noChangeAspect="1" noChangeArrowheads="1"/>
            </p:cNvPicPr>
            <p:nvPr/>
          </p:nvPicPr>
          <p:blipFill>
            <a:blip r:embed="rId2"/>
            <a:srcRect/>
            <a:stretch>
              <a:fillRect/>
            </a:stretch>
          </p:blipFill>
          <p:spPr bwMode="auto">
            <a:xfrm>
              <a:off x="986372" y="1602162"/>
              <a:ext cx="1452558" cy="1452559"/>
            </a:xfrm>
            <a:prstGeom prst="rect">
              <a:avLst/>
            </a:prstGeom>
            <a:noFill/>
          </p:spPr>
        </p:pic>
      </p:grpSp>
      <p:sp>
        <p:nvSpPr>
          <p:cNvPr id="7" name="スライド番号プレースホルダ 6"/>
          <p:cNvSpPr>
            <a:spLocks noGrp="1"/>
          </p:cNvSpPr>
          <p:nvPr>
            <p:ph type="sldNum" sz="quarter" idx="12"/>
          </p:nvPr>
        </p:nvSpPr>
        <p:spPr/>
        <p:txBody>
          <a:bodyPr/>
          <a:lstStyle/>
          <a:p>
            <a:fld id="{1FB9C41D-2FCA-4EAB-9610-BBD85EF819EC}" type="slidenum">
              <a:rPr kumimoji="1" lang="ja-JP" altLang="en-US" smtClean="0"/>
              <a:pPr/>
              <a:t>1</a:t>
            </a:fld>
            <a:endParaRPr kumimoji="1"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論点</a:t>
            </a:r>
            <a:r>
              <a:rPr kumimoji="1" lang="en-US" altLang="ja-JP" dirty="0" smtClean="0"/>
              <a:t>3</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a:t>NAS</a:t>
            </a:r>
            <a:r>
              <a:rPr lang="ja-JP" altLang="en-US" dirty="0" smtClean="0"/>
              <a:t>報告書では</a:t>
            </a:r>
            <a:r>
              <a:rPr kumimoji="1" lang="en-US" altLang="ja-JP" dirty="0" smtClean="0"/>
              <a:t>, </a:t>
            </a:r>
            <a:r>
              <a:rPr kumimoji="1" lang="ja-JP" altLang="en-US" dirty="0" smtClean="0"/>
              <a:t>感度解析は「欠測メカニズムに関する仮定への感度」を調べるものである</a:t>
            </a:r>
            <a:endParaRPr lang="en-US" altLang="ja-JP" dirty="0" smtClean="0"/>
          </a:p>
          <a:p>
            <a:r>
              <a:rPr lang="ja-JP" altLang="en-US" dirty="0" smtClean="0"/>
              <a:t>一方で</a:t>
            </a:r>
            <a:r>
              <a:rPr lang="en-US" altLang="ja-JP" dirty="0" smtClean="0"/>
              <a:t>,</a:t>
            </a:r>
            <a:r>
              <a:rPr lang="ja-JP" altLang="en-US" dirty="0" smtClean="0"/>
              <a:t> 「欠測の取り扱い方法への感度」を調べることも広く行われている</a:t>
            </a:r>
            <a:endParaRPr lang="en-US" altLang="ja-JP" dirty="0" smtClean="0"/>
          </a:p>
          <a:p>
            <a:pPr lvl="1"/>
            <a:r>
              <a:rPr lang="ja-JP" altLang="en-US" dirty="0" smtClean="0"/>
              <a:t>例</a:t>
            </a:r>
            <a:r>
              <a:rPr lang="en-US" altLang="ja-JP" dirty="0" smtClean="0"/>
              <a:t>: BOCF/LOCF/responder rate</a:t>
            </a:r>
            <a:r>
              <a:rPr lang="ja-JP" altLang="en-US" dirty="0" smtClean="0"/>
              <a:t>との異同を調べる感度解析</a:t>
            </a:r>
            <a:endParaRPr lang="en-US" altLang="ja-JP" dirty="0" smtClean="0"/>
          </a:p>
        </p:txBody>
      </p:sp>
      <p:sp>
        <p:nvSpPr>
          <p:cNvPr id="4" name="スライド番号プレースホルダー 3"/>
          <p:cNvSpPr>
            <a:spLocks noGrp="1"/>
          </p:cNvSpPr>
          <p:nvPr>
            <p:ph type="sldNum" sz="quarter" idx="12"/>
          </p:nvPr>
        </p:nvSpPr>
        <p:spPr/>
        <p:txBody>
          <a:bodyPr/>
          <a:lstStyle/>
          <a:p>
            <a:fld id="{1FB9C41D-2FCA-4EAB-9610-BBD85EF819EC}" type="slidenum">
              <a:rPr kumimoji="1" lang="ja-JP" altLang="en-US" smtClean="0"/>
              <a:pPr/>
              <a:t>10</a:t>
            </a:fld>
            <a:endParaRPr kumimoji="1" lang="ja-JP" altLang="en-US"/>
          </a:p>
        </p:txBody>
      </p:sp>
    </p:spTree>
    <p:extLst>
      <p:ext uri="{BB962C8B-B14F-4D97-AF65-F5344CB8AC3E}">
        <p14:creationId xmlns:p14="http://schemas.microsoft.com/office/powerpoint/2010/main" val="1602879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論点</a:t>
            </a:r>
            <a:r>
              <a:rPr kumimoji="1" lang="en-US" altLang="ja-JP" dirty="0" smtClean="0"/>
              <a:t>3</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smtClean="0"/>
              <a:t>欠測の取り扱い方法に関する感度解析にはいくつか</a:t>
            </a:r>
            <a:r>
              <a:rPr lang="ja-JP" altLang="en-US" dirty="0"/>
              <a:t>の</a:t>
            </a:r>
            <a:r>
              <a:rPr lang="ja-JP" altLang="en-US" dirty="0" smtClean="0"/>
              <a:t>限界がある</a:t>
            </a:r>
            <a:endParaRPr lang="en-US" altLang="ja-JP" dirty="0" smtClean="0"/>
          </a:p>
          <a:p>
            <a:pPr lvl="1"/>
            <a:r>
              <a:rPr lang="ja-JP" altLang="en-US" dirty="0" smtClean="0"/>
              <a:t>欠測メカニズム</a:t>
            </a:r>
            <a:r>
              <a:rPr lang="ja-JP" altLang="en-US" dirty="0"/>
              <a:t>が</a:t>
            </a:r>
            <a:r>
              <a:rPr lang="en-US" altLang="ja-JP" dirty="0" smtClean="0"/>
              <a:t>missing not at random</a:t>
            </a:r>
            <a:r>
              <a:rPr lang="ja-JP" altLang="en-US" dirty="0" err="1" smtClean="0"/>
              <a:t>だった</a:t>
            </a:r>
            <a:r>
              <a:rPr lang="ja-JP" altLang="en-US" dirty="0" smtClean="0"/>
              <a:t>場合</a:t>
            </a:r>
            <a:r>
              <a:rPr lang="en-US" altLang="ja-JP" dirty="0" smtClean="0"/>
              <a:t>, </a:t>
            </a:r>
            <a:r>
              <a:rPr lang="ja-JP" altLang="en-US" dirty="0" smtClean="0"/>
              <a:t>全ての解析結果にバイアスがあることがある</a:t>
            </a:r>
            <a:endParaRPr lang="en-US" altLang="ja-JP" dirty="0" smtClean="0"/>
          </a:p>
          <a:p>
            <a:pPr lvl="1"/>
            <a:r>
              <a:rPr lang="en-US" altLang="ja-JP" dirty="0" smtClean="0"/>
              <a:t>LOCF</a:t>
            </a:r>
            <a:r>
              <a:rPr lang="ja-JP" altLang="en-US" dirty="0" smtClean="0"/>
              <a:t>と</a:t>
            </a:r>
            <a:r>
              <a:rPr lang="en-US" altLang="ja-JP" dirty="0" smtClean="0"/>
              <a:t>BOCF</a:t>
            </a:r>
            <a:r>
              <a:rPr lang="ja-JP" altLang="en-US" dirty="0" smtClean="0"/>
              <a:t>など</a:t>
            </a:r>
            <a:r>
              <a:rPr lang="en-US" altLang="ja-JP" dirty="0" smtClean="0"/>
              <a:t>, </a:t>
            </a:r>
            <a:r>
              <a:rPr lang="ja-JP" altLang="en-US" dirty="0" smtClean="0"/>
              <a:t>治療効果パラメータの臨床的な意味が変化することがある</a:t>
            </a:r>
            <a:endParaRPr lang="en-US" altLang="ja-JP" dirty="0" smtClean="0"/>
          </a:p>
          <a:p>
            <a:r>
              <a:rPr lang="ja-JP" altLang="en-US" dirty="0"/>
              <a:t>一方</a:t>
            </a:r>
            <a:r>
              <a:rPr lang="ja-JP" altLang="en-US" dirty="0" smtClean="0"/>
              <a:t>で</a:t>
            </a:r>
            <a:r>
              <a:rPr lang="en-US" altLang="ja-JP" dirty="0" smtClean="0"/>
              <a:t>, </a:t>
            </a:r>
            <a:r>
              <a:rPr lang="ja-JP" altLang="en-US" dirty="0" smtClean="0"/>
              <a:t>過去に承認根拠となった試験との整合性を調べるには合理的な方法である</a:t>
            </a:r>
            <a:endParaRPr lang="en-US" altLang="ja-JP" dirty="0" smtClean="0"/>
          </a:p>
          <a:p>
            <a:r>
              <a:rPr lang="ja-JP" altLang="en-US" dirty="0" smtClean="0"/>
              <a:t>様々な状況でどちらを用いるべきか経験に基づいて議論することは有用であろう</a:t>
            </a:r>
            <a:endParaRPr lang="en-US" altLang="ja-JP" dirty="0" smtClean="0"/>
          </a:p>
        </p:txBody>
      </p:sp>
      <p:sp>
        <p:nvSpPr>
          <p:cNvPr id="4" name="スライド番号プレースホルダー 3"/>
          <p:cNvSpPr>
            <a:spLocks noGrp="1"/>
          </p:cNvSpPr>
          <p:nvPr>
            <p:ph type="sldNum" sz="quarter" idx="12"/>
          </p:nvPr>
        </p:nvSpPr>
        <p:spPr/>
        <p:txBody>
          <a:bodyPr/>
          <a:lstStyle/>
          <a:p>
            <a:fld id="{1FB9C41D-2FCA-4EAB-9610-BBD85EF819EC}" type="slidenum">
              <a:rPr kumimoji="1" lang="ja-JP" altLang="en-US" smtClean="0"/>
              <a:pPr/>
              <a:t>11</a:t>
            </a:fld>
            <a:endParaRPr kumimoji="1" lang="ja-JP" altLang="en-US"/>
          </a:p>
        </p:txBody>
      </p:sp>
    </p:spTree>
    <p:extLst>
      <p:ext uri="{BB962C8B-B14F-4D97-AF65-F5344CB8AC3E}">
        <p14:creationId xmlns:p14="http://schemas.microsoft.com/office/powerpoint/2010/main" val="283310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NAS</a:t>
            </a:r>
            <a:r>
              <a:rPr kumimoji="1" lang="ja-JP" altLang="en-US" dirty="0" smtClean="0"/>
              <a:t>報告書</a:t>
            </a:r>
            <a:endParaRPr kumimoji="1" lang="ja-JP" altLang="en-US" dirty="0"/>
          </a:p>
        </p:txBody>
      </p:sp>
      <p:sp>
        <p:nvSpPr>
          <p:cNvPr id="3" name="コンテンツ プレースホルダ 2"/>
          <p:cNvSpPr>
            <a:spLocks noGrp="1"/>
          </p:cNvSpPr>
          <p:nvPr>
            <p:ph idx="1"/>
          </p:nvPr>
        </p:nvSpPr>
        <p:spPr/>
        <p:txBody>
          <a:bodyPr>
            <a:normAutofit/>
          </a:bodyPr>
          <a:lstStyle/>
          <a:p>
            <a:r>
              <a:rPr lang="en-US" altLang="ja-JP" dirty="0" smtClean="0"/>
              <a:t>2008</a:t>
            </a:r>
            <a:r>
              <a:rPr lang="ja-JP" altLang="en-US" dirty="0" smtClean="0"/>
              <a:t>年</a:t>
            </a:r>
            <a:r>
              <a:rPr lang="en-US" altLang="ja-JP" dirty="0" smtClean="0"/>
              <a:t>, FDA</a:t>
            </a:r>
            <a:r>
              <a:rPr lang="ja-JP" altLang="en-US" dirty="0" smtClean="0"/>
              <a:t>は</a:t>
            </a:r>
            <a:r>
              <a:rPr lang="ja-JP" altLang="en-US" dirty="0"/>
              <a:t>生物統計家から成る外部パネルを招集し</a:t>
            </a:r>
            <a:r>
              <a:rPr lang="en-US" altLang="ja-JP" dirty="0"/>
              <a:t>, </a:t>
            </a:r>
            <a:r>
              <a:rPr lang="ja-JP" altLang="en-US" dirty="0"/>
              <a:t>欠測データに関する</a:t>
            </a:r>
            <a:r>
              <a:rPr lang="en-US" altLang="ja-JP" dirty="0"/>
              <a:t>FDA</a:t>
            </a:r>
            <a:r>
              <a:rPr lang="ja-JP" altLang="en-US" dirty="0"/>
              <a:t>ガイドラインの基となる</a:t>
            </a:r>
            <a:r>
              <a:rPr lang="ja-JP" altLang="en-US" dirty="0" smtClean="0"/>
              <a:t>報告書作成を依頼</a:t>
            </a:r>
            <a:endParaRPr lang="en-US" altLang="ja-JP" dirty="0" smtClean="0"/>
          </a:p>
          <a:p>
            <a:r>
              <a:rPr lang="ja-JP" altLang="en-US" dirty="0" smtClean="0"/>
              <a:t>以下の構成で</a:t>
            </a:r>
            <a:r>
              <a:rPr lang="en-US" altLang="ja-JP" dirty="0" smtClean="0"/>
              <a:t>, 18</a:t>
            </a:r>
            <a:r>
              <a:rPr lang="ja-JP" altLang="en-US" dirty="0" smtClean="0"/>
              <a:t>の提言を提示</a:t>
            </a:r>
            <a:endParaRPr lang="en-US" altLang="ja-JP" dirty="0" smtClean="0"/>
          </a:p>
          <a:p>
            <a:pPr lvl="1"/>
            <a:r>
              <a:rPr lang="ja-JP" altLang="en-US" dirty="0" smtClean="0"/>
              <a:t>イントロダクション（</a:t>
            </a:r>
            <a:r>
              <a:rPr lang="en-US" altLang="ja-JP" dirty="0" smtClean="0"/>
              <a:t>1</a:t>
            </a:r>
            <a:r>
              <a:rPr lang="ja-JP" altLang="en-US" dirty="0" smtClean="0"/>
              <a:t>章）</a:t>
            </a:r>
            <a:endParaRPr lang="en-US" altLang="ja-JP" dirty="0" smtClean="0"/>
          </a:p>
          <a:p>
            <a:pPr lvl="1"/>
            <a:r>
              <a:rPr lang="ja-JP" altLang="en-US" dirty="0" smtClean="0"/>
              <a:t>欠測データの頻度を減らすためのデザイン（</a:t>
            </a:r>
            <a:r>
              <a:rPr lang="en-US" altLang="ja-JP" dirty="0" smtClean="0"/>
              <a:t>2</a:t>
            </a:r>
            <a:r>
              <a:rPr lang="ja-JP" altLang="en-US" dirty="0" smtClean="0"/>
              <a:t>章）</a:t>
            </a:r>
            <a:endParaRPr lang="en-US" altLang="ja-JP" dirty="0" smtClean="0"/>
          </a:p>
          <a:p>
            <a:pPr lvl="1"/>
            <a:r>
              <a:rPr lang="ja-JP" altLang="en-US" dirty="0" smtClean="0"/>
              <a:t>欠測データの頻度を減らすための戦略（</a:t>
            </a:r>
            <a:r>
              <a:rPr lang="en-US" altLang="ja-JP" dirty="0" smtClean="0"/>
              <a:t>3</a:t>
            </a:r>
            <a:r>
              <a:rPr lang="ja-JP" altLang="en-US" dirty="0" smtClean="0"/>
              <a:t>章）</a:t>
            </a:r>
            <a:endParaRPr lang="en-US" altLang="ja-JP" dirty="0" smtClean="0"/>
          </a:p>
          <a:p>
            <a:pPr lvl="1"/>
            <a:r>
              <a:rPr lang="ja-JP" altLang="en-US" dirty="0" smtClean="0"/>
              <a:t>不完全データからの推測（</a:t>
            </a:r>
            <a:r>
              <a:rPr lang="en-US" altLang="ja-JP" dirty="0" smtClean="0"/>
              <a:t>4</a:t>
            </a:r>
            <a:r>
              <a:rPr lang="ja-JP" altLang="en-US" dirty="0" smtClean="0"/>
              <a:t>章）</a:t>
            </a:r>
            <a:endParaRPr lang="en-US" altLang="ja-JP" dirty="0" smtClean="0"/>
          </a:p>
          <a:p>
            <a:pPr lvl="1"/>
            <a:r>
              <a:rPr lang="ja-JP" altLang="en-US" dirty="0" smtClean="0"/>
              <a:t>感度解析の原理と手法（</a:t>
            </a:r>
            <a:r>
              <a:rPr lang="en-US" altLang="ja-JP" dirty="0" smtClean="0"/>
              <a:t>5</a:t>
            </a:r>
            <a:r>
              <a:rPr lang="ja-JP" altLang="en-US" dirty="0" smtClean="0"/>
              <a:t>章）</a:t>
            </a:r>
          </a:p>
        </p:txBody>
      </p:sp>
      <p:sp>
        <p:nvSpPr>
          <p:cNvPr id="4" name="スライド番号プレースホルダ 3"/>
          <p:cNvSpPr>
            <a:spLocks noGrp="1"/>
          </p:cNvSpPr>
          <p:nvPr>
            <p:ph type="sldNum" sz="quarter" idx="12"/>
          </p:nvPr>
        </p:nvSpPr>
        <p:spPr/>
        <p:txBody>
          <a:bodyPr/>
          <a:lstStyle/>
          <a:p>
            <a:fld id="{1FB9C41D-2FCA-4EAB-9610-BBD85EF819EC}" type="slidenum">
              <a:rPr kumimoji="1" lang="ja-JP" altLang="en-US" smtClean="0"/>
              <a:pPr/>
              <a:t>2</a:t>
            </a:fld>
            <a:endParaRPr kumimoji="1" lang="ja-JP" altLang="en-US"/>
          </a:p>
        </p:txBody>
      </p:sp>
      <p:pic>
        <p:nvPicPr>
          <p:cNvPr id="613379" name="Picture 3" descr="C:\Documents and Settings\shiro\デスクトップ\0309158141.gif"/>
          <p:cNvPicPr>
            <a:picLocks noChangeAspect="1" noChangeArrowheads="1"/>
          </p:cNvPicPr>
          <p:nvPr/>
        </p:nvPicPr>
        <p:blipFill>
          <a:blip r:embed="rId2"/>
          <a:srcRect/>
          <a:stretch>
            <a:fillRect/>
          </a:stretch>
        </p:blipFill>
        <p:spPr bwMode="auto">
          <a:xfrm>
            <a:off x="7740822" y="44624"/>
            <a:ext cx="1223666" cy="1872208"/>
          </a:xfrm>
          <a:prstGeom prst="rect">
            <a:avLst/>
          </a:prstGeom>
          <a:noFill/>
        </p:spPr>
      </p:pic>
      <p:sp>
        <p:nvSpPr>
          <p:cNvPr id="7" name="テキスト ボックス 6"/>
          <p:cNvSpPr txBox="1"/>
          <p:nvPr/>
        </p:nvSpPr>
        <p:spPr>
          <a:xfrm>
            <a:off x="1714480" y="6417254"/>
            <a:ext cx="6994222" cy="369332"/>
          </a:xfrm>
          <a:prstGeom prst="rect">
            <a:avLst/>
          </a:prstGeom>
          <a:noFill/>
        </p:spPr>
        <p:txBody>
          <a:bodyPr wrap="none" rtlCol="0">
            <a:spAutoFit/>
          </a:bodyPr>
          <a:lstStyle/>
          <a:p>
            <a:r>
              <a:rPr lang="en-US" altLang="ja-JP" dirty="0" smtClean="0"/>
              <a:t>Available at http://www.nap.edu/catalog.php?record_id=12955</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NAS</a:t>
            </a:r>
            <a:r>
              <a:rPr lang="ja-JP" altLang="en-US" dirty="0" smtClean="0"/>
              <a:t>報告書</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smtClean="0"/>
              <a:t>提言</a:t>
            </a:r>
            <a:r>
              <a:rPr lang="en-US" altLang="ja-JP" dirty="0" smtClean="0"/>
              <a:t>1-9</a:t>
            </a:r>
          </a:p>
          <a:p>
            <a:pPr lvl="1"/>
            <a:r>
              <a:rPr lang="ja-JP" altLang="en-US" dirty="0" smtClean="0"/>
              <a:t>欠測データ予防のためのデザイン・実施に関するもの（かなり重視）</a:t>
            </a:r>
          </a:p>
          <a:p>
            <a:r>
              <a:rPr lang="ja-JP" altLang="en-US" dirty="0" smtClean="0"/>
              <a:t>提言</a:t>
            </a:r>
            <a:r>
              <a:rPr lang="en-US" altLang="ja-JP" dirty="0" smtClean="0"/>
              <a:t>10-15</a:t>
            </a:r>
          </a:p>
          <a:p>
            <a:pPr lvl="1"/>
            <a:r>
              <a:rPr lang="ja-JP" altLang="en-US" dirty="0" smtClean="0"/>
              <a:t>欠測データ解析に関するもの</a:t>
            </a:r>
            <a:endParaRPr lang="en-US" altLang="ja-JP" dirty="0" smtClean="0"/>
          </a:p>
          <a:p>
            <a:pPr lvl="1"/>
            <a:r>
              <a:rPr lang="ja-JP" altLang="en-US" dirty="0" smtClean="0"/>
              <a:t>特に</a:t>
            </a:r>
            <a:r>
              <a:rPr lang="en-US" altLang="ja-JP" dirty="0" smtClean="0"/>
              <a:t>, </a:t>
            </a:r>
            <a:r>
              <a:rPr lang="ja-JP" altLang="en-US" dirty="0" smtClean="0"/>
              <a:t>提言</a:t>
            </a:r>
            <a:r>
              <a:rPr lang="en-US" altLang="ja-JP" dirty="0" smtClean="0"/>
              <a:t>14</a:t>
            </a:r>
            <a:r>
              <a:rPr lang="ja-JP" altLang="en-US" dirty="0" smtClean="0"/>
              <a:t>と</a:t>
            </a:r>
            <a:r>
              <a:rPr lang="en-US" altLang="ja-JP" dirty="0" smtClean="0"/>
              <a:t>15</a:t>
            </a:r>
            <a:r>
              <a:rPr lang="ja-JP" altLang="en-US" dirty="0" smtClean="0"/>
              <a:t>は</a:t>
            </a:r>
            <a:r>
              <a:rPr lang="en-US" altLang="ja-JP" dirty="0" smtClean="0"/>
              <a:t>, </a:t>
            </a:r>
            <a:r>
              <a:rPr lang="ja-JP" altLang="en-US" dirty="0" smtClean="0"/>
              <a:t>感度解析により結果の頑健性を確認すべきであることを強調している</a:t>
            </a:r>
            <a:endParaRPr lang="en-US" altLang="ja-JP" dirty="0" smtClean="0"/>
          </a:p>
          <a:p>
            <a:r>
              <a:rPr lang="ja-JP" altLang="en-US" dirty="0" smtClean="0"/>
              <a:t>提言</a:t>
            </a:r>
            <a:r>
              <a:rPr lang="en-US" altLang="ja-JP" dirty="0" smtClean="0"/>
              <a:t>16-18</a:t>
            </a:r>
          </a:p>
          <a:p>
            <a:pPr lvl="1"/>
            <a:r>
              <a:rPr lang="ja-JP" altLang="en-US" dirty="0" smtClean="0"/>
              <a:t>この領域における</a:t>
            </a:r>
            <a:r>
              <a:rPr lang="en-US" altLang="ja-JP" dirty="0" smtClean="0"/>
              <a:t>FDA</a:t>
            </a:r>
            <a:r>
              <a:rPr lang="ja-JP" altLang="en-US" dirty="0" smtClean="0"/>
              <a:t>等の行政機関と製薬企業の課題を指摘</a:t>
            </a:r>
            <a:endParaRPr kumimoji="1" lang="ja-JP" altLang="en-US" dirty="0"/>
          </a:p>
        </p:txBody>
      </p:sp>
      <p:sp>
        <p:nvSpPr>
          <p:cNvPr id="4" name="スライド番号プレースホルダ 3"/>
          <p:cNvSpPr>
            <a:spLocks noGrp="1"/>
          </p:cNvSpPr>
          <p:nvPr>
            <p:ph type="sldNum" sz="quarter" idx="12"/>
          </p:nvPr>
        </p:nvSpPr>
        <p:spPr/>
        <p:txBody>
          <a:bodyPr/>
          <a:lstStyle/>
          <a:p>
            <a:fld id="{1FB9C41D-2FCA-4EAB-9610-BBD85EF819EC}" type="slidenum">
              <a:rPr kumimoji="1" lang="ja-JP" altLang="en-US" smtClean="0"/>
              <a:pPr/>
              <a:t>3</a:t>
            </a:fld>
            <a:endParaRPr kumimoji="1" lang="ja-JP" altLang="en-US"/>
          </a:p>
        </p:txBody>
      </p:sp>
      <p:pic>
        <p:nvPicPr>
          <p:cNvPr id="6" name="Picture 3" descr="C:\Documents and Settings\shiro\デスクトップ\0309158141.gif"/>
          <p:cNvPicPr>
            <a:picLocks noChangeAspect="1" noChangeArrowheads="1"/>
          </p:cNvPicPr>
          <p:nvPr/>
        </p:nvPicPr>
        <p:blipFill>
          <a:blip r:embed="rId2"/>
          <a:srcRect/>
          <a:stretch>
            <a:fillRect/>
          </a:stretch>
        </p:blipFill>
        <p:spPr bwMode="auto">
          <a:xfrm>
            <a:off x="7740822" y="44624"/>
            <a:ext cx="1223666" cy="1872208"/>
          </a:xfrm>
          <a:prstGeom prst="rect">
            <a:avLst/>
          </a:prstGeom>
          <a:noFill/>
        </p:spPr>
      </p:pic>
    </p:spTree>
    <p:extLst>
      <p:ext uri="{BB962C8B-B14F-4D97-AF65-F5344CB8AC3E}">
        <p14:creationId xmlns:p14="http://schemas.microsoft.com/office/powerpoint/2010/main" val="512059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論点</a:t>
            </a:r>
            <a:r>
              <a:rPr lang="en-US" altLang="ja-JP" dirty="0" smtClean="0"/>
              <a:t>1</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我が国でも欠測データを扱うガイドラインが必要ではないか</a:t>
            </a:r>
            <a:endParaRPr kumimoji="1" lang="en-US" altLang="ja-JP"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fld id="{1FB9C41D-2FCA-4EAB-9610-BBD85EF819EC}" type="slidenum">
              <a:rPr kumimoji="1" lang="ja-JP" altLang="en-US" smtClean="0"/>
              <a:pPr/>
              <a:t>4</a:t>
            </a:fld>
            <a:endParaRPr kumimoji="1" lang="ja-JP" altLang="en-US"/>
          </a:p>
        </p:txBody>
      </p:sp>
    </p:spTree>
    <p:extLst>
      <p:ext uri="{BB962C8B-B14F-4D97-AF65-F5344CB8AC3E}">
        <p14:creationId xmlns:p14="http://schemas.microsoft.com/office/powerpoint/2010/main" val="1682506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欠測データの扱いに関する</a:t>
            </a:r>
            <a:r>
              <a:rPr kumimoji="1" lang="en-US" altLang="ja-JP" dirty="0" smtClean="0"/>
              <a:t/>
            </a:r>
            <a:br>
              <a:rPr kumimoji="1" lang="en-US" altLang="ja-JP" dirty="0" smtClean="0"/>
            </a:br>
            <a:r>
              <a:rPr kumimoji="1" lang="en-US" altLang="ja-JP" dirty="0" smtClean="0"/>
              <a:t>WEB</a:t>
            </a:r>
            <a:r>
              <a:rPr kumimoji="1" lang="ja-JP" altLang="en-US" dirty="0" smtClean="0"/>
              <a:t>調査</a:t>
            </a:r>
            <a:endParaRPr kumimoji="1" lang="ja-JP" altLang="en-US" dirty="0"/>
          </a:p>
        </p:txBody>
      </p:sp>
      <p:sp>
        <p:nvSpPr>
          <p:cNvPr id="3" name="コンテンツ プレースホルダー 2"/>
          <p:cNvSpPr>
            <a:spLocks noGrp="1"/>
          </p:cNvSpPr>
          <p:nvPr>
            <p:ph idx="1"/>
          </p:nvPr>
        </p:nvSpPr>
        <p:spPr/>
        <p:txBody>
          <a:bodyPr>
            <a:normAutofit fontScale="85000" lnSpcReduction="20000"/>
          </a:bodyPr>
          <a:lstStyle/>
          <a:p>
            <a:r>
              <a:rPr lang="ja-JP" altLang="en-US" dirty="0" smtClean="0"/>
              <a:t>対象</a:t>
            </a:r>
            <a:endParaRPr lang="en-US" altLang="ja-JP" dirty="0" smtClean="0"/>
          </a:p>
          <a:p>
            <a:pPr lvl="1"/>
            <a:r>
              <a:rPr lang="en-US" altLang="ja-JP" dirty="0"/>
              <a:t>2013</a:t>
            </a:r>
            <a:r>
              <a:rPr lang="ja-JP" altLang="en-US" dirty="0"/>
              <a:t>年に日本製薬工業協会 医薬品評価委員会 データサイエンス部会に所属している</a:t>
            </a:r>
            <a:r>
              <a:rPr lang="en-US" altLang="ja-JP" dirty="0"/>
              <a:t>65</a:t>
            </a:r>
            <a:r>
              <a:rPr lang="ja-JP" altLang="en-US" dirty="0" smtClean="0"/>
              <a:t>社</a:t>
            </a:r>
            <a:endParaRPr lang="en-US" altLang="ja-JP" dirty="0" smtClean="0"/>
          </a:p>
          <a:p>
            <a:r>
              <a:rPr lang="en-US" altLang="ja-JP" smtClean="0"/>
              <a:t>2010</a:t>
            </a:r>
            <a:r>
              <a:rPr lang="ja-JP" altLang="en-US" dirty="0" smtClean="0"/>
              <a:t>年以後にプロトコールが作成された直近</a:t>
            </a:r>
            <a:r>
              <a:rPr lang="en-US" altLang="ja-JP" dirty="0" smtClean="0"/>
              <a:t>10</a:t>
            </a:r>
            <a:r>
              <a:rPr lang="ja-JP" altLang="en-US" dirty="0" smtClean="0"/>
              <a:t>件の検証的試験について</a:t>
            </a:r>
            <a:r>
              <a:rPr lang="en-US" altLang="ja-JP" dirty="0" smtClean="0"/>
              <a:t>, </a:t>
            </a:r>
            <a:r>
              <a:rPr lang="ja-JP" altLang="en-US" dirty="0" smtClean="0"/>
              <a:t>以下の</a:t>
            </a:r>
            <a:r>
              <a:rPr lang="en-US" altLang="ja-JP" dirty="0" smtClean="0"/>
              <a:t>8</a:t>
            </a:r>
            <a:r>
              <a:rPr lang="ja-JP" altLang="en-US" dirty="0" smtClean="0"/>
              <a:t>項目を質問</a:t>
            </a:r>
            <a:endParaRPr lang="en-US" altLang="ja-JP" dirty="0" smtClean="0"/>
          </a:p>
          <a:p>
            <a:pPr lvl="1"/>
            <a:r>
              <a:rPr lang="ja-JP" altLang="en-US" dirty="0" smtClean="0"/>
              <a:t>企業の特性</a:t>
            </a:r>
            <a:endParaRPr lang="en-US" altLang="ja-JP" dirty="0" smtClean="0"/>
          </a:p>
          <a:p>
            <a:pPr lvl="1"/>
            <a:r>
              <a:rPr lang="ja-JP" altLang="en-US" dirty="0" smtClean="0"/>
              <a:t>疾患領域</a:t>
            </a:r>
            <a:endParaRPr lang="en-US" altLang="ja-JP" dirty="0" smtClean="0"/>
          </a:p>
          <a:p>
            <a:pPr lvl="1"/>
            <a:r>
              <a:rPr lang="ja-JP" altLang="en-US" dirty="0" smtClean="0"/>
              <a:t>欠測割合</a:t>
            </a:r>
            <a:endParaRPr lang="en-US" altLang="ja-JP" dirty="0" smtClean="0"/>
          </a:p>
          <a:p>
            <a:pPr lvl="1"/>
            <a:r>
              <a:rPr lang="ja-JP" altLang="en-US" dirty="0" smtClean="0"/>
              <a:t>国際共同試験かどうか</a:t>
            </a:r>
            <a:endParaRPr lang="en-US" altLang="ja-JP" dirty="0" smtClean="0"/>
          </a:p>
          <a:p>
            <a:pPr lvl="1"/>
            <a:r>
              <a:rPr lang="ja-JP" altLang="en-US" dirty="0" smtClean="0"/>
              <a:t>欠測データの扱い</a:t>
            </a:r>
            <a:endParaRPr lang="en-US" altLang="ja-JP" dirty="0" smtClean="0"/>
          </a:p>
          <a:p>
            <a:pPr lvl="1"/>
            <a:r>
              <a:rPr lang="ja-JP" altLang="en-US" dirty="0"/>
              <a:t>内部</a:t>
            </a:r>
            <a:r>
              <a:rPr lang="ja-JP" altLang="en-US" dirty="0" smtClean="0"/>
              <a:t>のガイドラインやポジションペーパーの有無</a:t>
            </a:r>
            <a:endParaRPr lang="en-US" altLang="ja-JP" dirty="0" smtClean="0"/>
          </a:p>
          <a:p>
            <a:pPr lvl="1"/>
            <a:r>
              <a:rPr lang="ja-JP" altLang="en-US" dirty="0" smtClean="0"/>
              <a:t>欠測データ</a:t>
            </a:r>
            <a:r>
              <a:rPr lang="ja-JP" altLang="en-US" dirty="0"/>
              <a:t>を</a:t>
            </a:r>
            <a:r>
              <a:rPr lang="ja-JP" altLang="en-US" dirty="0" smtClean="0"/>
              <a:t>予防するための手段</a:t>
            </a:r>
            <a:endParaRPr lang="en-US" altLang="ja-JP" dirty="0" smtClean="0"/>
          </a:p>
          <a:p>
            <a:pPr lvl="1"/>
            <a:r>
              <a:rPr lang="ja-JP" altLang="en-US" dirty="0"/>
              <a:t>欠測</a:t>
            </a:r>
            <a:r>
              <a:rPr lang="ja-JP" altLang="en-US" dirty="0" smtClean="0"/>
              <a:t>データの諸問題に関する意見</a:t>
            </a:r>
            <a:endParaRPr lang="en-US" altLang="ja-JP" dirty="0" smtClean="0"/>
          </a:p>
        </p:txBody>
      </p:sp>
      <p:sp>
        <p:nvSpPr>
          <p:cNvPr id="4" name="スライド番号プレースホルダー 3"/>
          <p:cNvSpPr>
            <a:spLocks noGrp="1"/>
          </p:cNvSpPr>
          <p:nvPr>
            <p:ph type="sldNum" sz="quarter" idx="12"/>
          </p:nvPr>
        </p:nvSpPr>
        <p:spPr/>
        <p:txBody>
          <a:bodyPr/>
          <a:lstStyle/>
          <a:p>
            <a:fld id="{1FB9C41D-2FCA-4EAB-9610-BBD85EF819EC}" type="slidenum">
              <a:rPr kumimoji="1" lang="ja-JP" altLang="en-US" smtClean="0"/>
              <a:pPr/>
              <a:t>5</a:t>
            </a:fld>
            <a:endParaRPr kumimoji="1" lang="ja-JP" altLang="en-US"/>
          </a:p>
        </p:txBody>
      </p:sp>
    </p:spTree>
    <p:extLst>
      <p:ext uri="{BB962C8B-B14F-4D97-AF65-F5344CB8AC3E}">
        <p14:creationId xmlns:p14="http://schemas.microsoft.com/office/powerpoint/2010/main" val="2667913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1FB9C41D-2FCA-4EAB-9610-BBD85EF819EC}" type="slidenum">
              <a:rPr kumimoji="1" lang="ja-JP" altLang="en-US" smtClean="0"/>
              <a:pPr/>
              <a:t>6</a:t>
            </a:fld>
            <a:endParaRPr kumimoji="1" lang="ja-JP" altLang="en-US"/>
          </a:p>
        </p:txBody>
      </p:sp>
      <p:graphicFrame>
        <p:nvGraphicFramePr>
          <p:cNvPr id="5" name="グラフ 4"/>
          <p:cNvGraphicFramePr>
            <a:graphicFrameLocks/>
          </p:cNvGraphicFramePr>
          <p:nvPr/>
        </p:nvGraphicFramePr>
        <p:xfrm>
          <a:off x="-71470" y="0"/>
          <a:ext cx="3028951" cy="673417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グラフ 5"/>
          <p:cNvGraphicFramePr>
            <a:graphicFrameLocks/>
          </p:cNvGraphicFramePr>
          <p:nvPr/>
        </p:nvGraphicFramePr>
        <p:xfrm>
          <a:off x="3000332" y="0"/>
          <a:ext cx="3028951" cy="673417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グラフ 6"/>
          <p:cNvGraphicFramePr>
            <a:graphicFrameLocks/>
          </p:cNvGraphicFramePr>
          <p:nvPr/>
        </p:nvGraphicFramePr>
        <p:xfrm>
          <a:off x="6043579" y="0"/>
          <a:ext cx="3028951" cy="6734177"/>
        </p:xfrm>
        <a:graphic>
          <a:graphicData uri="http://schemas.openxmlformats.org/drawingml/2006/chart">
            <c:chart xmlns:c="http://schemas.openxmlformats.org/drawingml/2006/chart" xmlns:r="http://schemas.openxmlformats.org/officeDocument/2006/relationships" r:id="rId4"/>
          </a:graphicData>
        </a:graphic>
      </p:graphicFrame>
      <p:sp>
        <p:nvSpPr>
          <p:cNvPr id="8" name="テキスト ボックス 7"/>
          <p:cNvSpPr txBox="1"/>
          <p:nvPr/>
        </p:nvSpPr>
        <p:spPr>
          <a:xfrm>
            <a:off x="1142944" y="6611803"/>
            <a:ext cx="7354899" cy="246221"/>
          </a:xfrm>
          <a:prstGeom prst="rect">
            <a:avLst/>
          </a:prstGeom>
          <a:noFill/>
        </p:spPr>
        <p:txBody>
          <a:bodyPr wrap="none" rtlCol="0">
            <a:spAutoFit/>
          </a:bodyPr>
          <a:lstStyle/>
          <a:p>
            <a:r>
              <a:rPr kumimoji="1" lang="en-US" altLang="ja-JP" sz="1000" dirty="0" smtClean="0">
                <a:latin typeface="Times New Roman" pitchFamily="18" charset="0"/>
                <a:cs typeface="Times New Roman" pitchFamily="18" charset="0"/>
              </a:rPr>
              <a:t>Total (N=187)			           Japanese  (N=126)		                </a:t>
            </a:r>
            <a:r>
              <a:rPr lang="en-US" altLang="ja-JP" sz="1000" dirty="0" smtClean="0">
                <a:latin typeface="Times New Roman" pitchFamily="18" charset="0"/>
                <a:cs typeface="Times New Roman" pitchFamily="18" charset="0"/>
              </a:rPr>
              <a:t>M</a:t>
            </a:r>
            <a:r>
              <a:rPr kumimoji="1" lang="en-US" altLang="ja-JP" sz="1000" dirty="0" smtClean="0">
                <a:latin typeface="Times New Roman" pitchFamily="18" charset="0"/>
                <a:cs typeface="Times New Roman" pitchFamily="18" charset="0"/>
              </a:rPr>
              <a:t>ulti regional (N=52)</a:t>
            </a:r>
            <a:endParaRPr kumimoji="1" lang="ja-JP" altLang="en-US" sz="1000" dirty="0">
              <a:latin typeface="Times New Roman" pitchFamily="18" charset="0"/>
              <a:cs typeface="Times New Roman" pitchFamily="18" charset="0"/>
            </a:endParaRPr>
          </a:p>
        </p:txBody>
      </p:sp>
      <p:sp>
        <p:nvSpPr>
          <p:cNvPr id="9" name="テキスト ボックス 8"/>
          <p:cNvSpPr txBox="1"/>
          <p:nvPr/>
        </p:nvSpPr>
        <p:spPr>
          <a:xfrm>
            <a:off x="2802144" y="214290"/>
            <a:ext cx="6407523" cy="215444"/>
          </a:xfrm>
          <a:prstGeom prst="rect">
            <a:avLst/>
          </a:prstGeom>
          <a:noFill/>
        </p:spPr>
        <p:txBody>
          <a:bodyPr wrap="none" rtlCol="0">
            <a:spAutoFit/>
          </a:bodyPr>
          <a:lstStyle/>
          <a:p>
            <a:r>
              <a:rPr lang="en-US" altLang="ja-JP" sz="800" dirty="0" smtClean="0">
                <a:latin typeface="Times New Roman" pitchFamily="18" charset="0"/>
                <a:cs typeface="Times New Roman" pitchFamily="18" charset="0"/>
              </a:rPr>
              <a:t>%			            %                                                                                                                     %</a:t>
            </a:r>
            <a:endParaRPr kumimoji="1" lang="ja-JP" altLang="en-US" sz="800" dirty="0">
              <a:latin typeface="Times New Roman" pitchFamily="18" charset="0"/>
              <a:cs typeface="Times New Roman" pitchFamily="18" charset="0"/>
            </a:endParaRPr>
          </a:p>
        </p:txBody>
      </p:sp>
    </p:spTree>
    <p:extLst>
      <p:ext uri="{BB962C8B-B14F-4D97-AF65-F5344CB8AC3E}">
        <p14:creationId xmlns:p14="http://schemas.microsoft.com/office/powerpoint/2010/main" val="7065762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1FB9C41D-2FCA-4EAB-9610-BBD85EF819EC}" type="slidenum">
              <a:rPr kumimoji="1" lang="ja-JP" altLang="en-US" smtClean="0"/>
              <a:pPr/>
              <a:t>7</a:t>
            </a:fld>
            <a:endParaRPr kumimoji="1" lang="ja-JP" altLang="en-US"/>
          </a:p>
        </p:txBody>
      </p:sp>
      <p:graphicFrame>
        <p:nvGraphicFramePr>
          <p:cNvPr id="5" name="グラフ 4"/>
          <p:cNvGraphicFramePr>
            <a:graphicFrameLocks/>
          </p:cNvGraphicFramePr>
          <p:nvPr/>
        </p:nvGraphicFramePr>
        <p:xfrm>
          <a:off x="3000332" y="0"/>
          <a:ext cx="3028951" cy="673417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グラフ 5"/>
          <p:cNvGraphicFramePr>
            <a:graphicFrameLocks/>
          </p:cNvGraphicFramePr>
          <p:nvPr/>
        </p:nvGraphicFramePr>
        <p:xfrm>
          <a:off x="6043611" y="0"/>
          <a:ext cx="3028951" cy="673417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グラフ 6"/>
          <p:cNvGraphicFramePr>
            <a:graphicFrameLocks/>
          </p:cNvGraphicFramePr>
          <p:nvPr/>
        </p:nvGraphicFramePr>
        <p:xfrm>
          <a:off x="-71470" y="0"/>
          <a:ext cx="3028951" cy="6734177"/>
        </p:xfrm>
        <a:graphic>
          <a:graphicData uri="http://schemas.openxmlformats.org/drawingml/2006/chart">
            <c:chart xmlns:c="http://schemas.openxmlformats.org/drawingml/2006/chart" xmlns:r="http://schemas.openxmlformats.org/officeDocument/2006/relationships" r:id="rId4"/>
          </a:graphicData>
        </a:graphic>
      </p:graphicFrame>
      <p:sp>
        <p:nvSpPr>
          <p:cNvPr id="8" name="テキスト ボックス 7"/>
          <p:cNvSpPr txBox="1"/>
          <p:nvPr/>
        </p:nvSpPr>
        <p:spPr>
          <a:xfrm>
            <a:off x="571440" y="6611803"/>
            <a:ext cx="8265404" cy="246221"/>
          </a:xfrm>
          <a:prstGeom prst="rect">
            <a:avLst/>
          </a:prstGeom>
          <a:noFill/>
        </p:spPr>
        <p:txBody>
          <a:bodyPr wrap="none" rtlCol="0">
            <a:spAutoFit/>
          </a:bodyPr>
          <a:lstStyle/>
          <a:p>
            <a:r>
              <a:rPr lang="en-US" altLang="ja-JP" sz="1000" dirty="0" smtClean="0">
                <a:latin typeface="Times New Roman" pitchFamily="18" charset="0"/>
                <a:cs typeface="Times New Roman" pitchFamily="18" charset="0"/>
              </a:rPr>
              <a:t>    Cardiovascular/metabolic (N=41</a:t>
            </a:r>
            <a:r>
              <a:rPr kumimoji="1" lang="en-US" altLang="ja-JP" sz="1000" dirty="0" smtClean="0">
                <a:latin typeface="Times New Roman" pitchFamily="18" charset="0"/>
                <a:cs typeface="Times New Roman" pitchFamily="18" charset="0"/>
              </a:rPr>
              <a:t>)	                    Pain/sensory organs  (N=33)		Central nervous system </a:t>
            </a:r>
            <a:r>
              <a:rPr kumimoji="1" lang="en-US" altLang="ja-JP" sz="1000" smtClean="0">
                <a:latin typeface="Times New Roman" pitchFamily="18" charset="0"/>
                <a:cs typeface="Times New Roman" pitchFamily="18" charset="0"/>
              </a:rPr>
              <a:t>(N=23)</a:t>
            </a:r>
            <a:endParaRPr kumimoji="1" lang="ja-JP" altLang="en-US" sz="1000" dirty="0">
              <a:latin typeface="Times New Roman" pitchFamily="18" charset="0"/>
              <a:cs typeface="Times New Roman" pitchFamily="18" charset="0"/>
            </a:endParaRPr>
          </a:p>
        </p:txBody>
      </p:sp>
      <p:sp>
        <p:nvSpPr>
          <p:cNvPr id="9" name="テキスト ボックス 8"/>
          <p:cNvSpPr txBox="1"/>
          <p:nvPr/>
        </p:nvSpPr>
        <p:spPr>
          <a:xfrm>
            <a:off x="2802144" y="214290"/>
            <a:ext cx="6407523" cy="215444"/>
          </a:xfrm>
          <a:prstGeom prst="rect">
            <a:avLst/>
          </a:prstGeom>
          <a:noFill/>
        </p:spPr>
        <p:txBody>
          <a:bodyPr wrap="none" rtlCol="0">
            <a:spAutoFit/>
          </a:bodyPr>
          <a:lstStyle/>
          <a:p>
            <a:r>
              <a:rPr lang="en-US" altLang="ja-JP" sz="800" dirty="0" smtClean="0">
                <a:latin typeface="Times New Roman" pitchFamily="18" charset="0"/>
                <a:cs typeface="Times New Roman" pitchFamily="18" charset="0"/>
              </a:rPr>
              <a:t>%			            %                                                                                                                     %</a:t>
            </a:r>
            <a:endParaRPr kumimoji="1" lang="ja-JP" altLang="en-US" sz="800" dirty="0">
              <a:latin typeface="Times New Roman" pitchFamily="18" charset="0"/>
              <a:cs typeface="Times New Roman" pitchFamily="18" charset="0"/>
            </a:endParaRPr>
          </a:p>
        </p:txBody>
      </p:sp>
    </p:spTree>
    <p:extLst>
      <p:ext uri="{BB962C8B-B14F-4D97-AF65-F5344CB8AC3E}">
        <p14:creationId xmlns:p14="http://schemas.microsoft.com/office/powerpoint/2010/main" val="2644307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論点</a:t>
            </a:r>
            <a:r>
              <a:rPr kumimoji="1" lang="en-US" altLang="ja-JP" dirty="0" smtClean="0"/>
              <a:t>2</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地域（日本</a:t>
            </a:r>
            <a:r>
              <a:rPr kumimoji="1" lang="en-US" altLang="ja-JP" dirty="0" smtClean="0"/>
              <a:t>, </a:t>
            </a:r>
            <a:r>
              <a:rPr lang="ja-JP" altLang="en-US" dirty="0" smtClean="0"/>
              <a:t>米国</a:t>
            </a:r>
            <a:r>
              <a:rPr lang="en-US" altLang="ja-JP" dirty="0" smtClean="0"/>
              <a:t>, </a:t>
            </a:r>
            <a:r>
              <a:rPr lang="ja-JP" altLang="en-US" dirty="0" smtClean="0"/>
              <a:t>欧州）により</a:t>
            </a:r>
            <a:r>
              <a:rPr lang="en-US" altLang="ja-JP" dirty="0" smtClean="0"/>
              <a:t>, </a:t>
            </a:r>
            <a:r>
              <a:rPr kumimoji="1" lang="ja-JP" altLang="en-US" dirty="0" smtClean="0"/>
              <a:t>欠測データの取り扱い</a:t>
            </a:r>
            <a:r>
              <a:rPr lang="ja-JP" altLang="en-US" dirty="0"/>
              <a:t>に</a:t>
            </a:r>
            <a:r>
              <a:rPr lang="ja-JP" altLang="en-US" dirty="0" smtClean="0"/>
              <a:t>関する考え方は</a:t>
            </a:r>
            <a:r>
              <a:rPr kumimoji="1" lang="ja-JP" altLang="en-US" dirty="0" smtClean="0"/>
              <a:t>異なる</a:t>
            </a:r>
            <a:endParaRPr kumimoji="1" lang="en-US" altLang="ja-JP" dirty="0" smtClean="0"/>
          </a:p>
          <a:p>
            <a:r>
              <a:rPr kumimoji="1" lang="ja-JP" altLang="en-US" dirty="0" smtClean="0"/>
              <a:t>日本のガイドラインを作成するならば</a:t>
            </a:r>
            <a:r>
              <a:rPr kumimoji="1" lang="en-US" altLang="ja-JP" dirty="0" smtClean="0"/>
              <a:t>, PMDA</a:t>
            </a:r>
            <a:r>
              <a:rPr kumimoji="1" lang="ja-JP" altLang="en-US" dirty="0" smtClean="0"/>
              <a:t>・アカデミアが主導となって国際調和を図ることが望ましいのではないか</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1FB9C41D-2FCA-4EAB-9610-BBD85EF819EC}" type="slidenum">
              <a:rPr kumimoji="1" lang="ja-JP" altLang="en-US" smtClean="0"/>
              <a:pPr/>
              <a:t>8</a:t>
            </a:fld>
            <a:endParaRPr kumimoji="1" lang="ja-JP" altLang="en-US"/>
          </a:p>
        </p:txBody>
      </p:sp>
    </p:spTree>
    <p:extLst>
      <p:ext uri="{BB962C8B-B14F-4D97-AF65-F5344CB8AC3E}">
        <p14:creationId xmlns:p14="http://schemas.microsoft.com/office/powerpoint/2010/main" val="941159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NAS</a:t>
            </a:r>
            <a:r>
              <a:rPr kumimoji="1" lang="ja-JP" altLang="en-US" dirty="0" smtClean="0"/>
              <a:t>報告書</a:t>
            </a:r>
            <a:endParaRPr kumimoji="1" lang="ja-JP" altLang="en-US" dirty="0"/>
          </a:p>
        </p:txBody>
      </p:sp>
      <p:sp>
        <p:nvSpPr>
          <p:cNvPr id="3" name="コンテンツ プレースホルダー 2"/>
          <p:cNvSpPr>
            <a:spLocks noGrp="1"/>
          </p:cNvSpPr>
          <p:nvPr>
            <p:ph idx="1"/>
          </p:nvPr>
        </p:nvSpPr>
        <p:spPr>
          <a:xfrm>
            <a:off x="457200" y="1882808"/>
            <a:ext cx="8579296" cy="4572000"/>
          </a:xfrm>
        </p:spPr>
        <p:txBody>
          <a:bodyPr>
            <a:normAutofit fontScale="85000" lnSpcReduction="20000"/>
          </a:bodyPr>
          <a:lstStyle/>
          <a:p>
            <a:r>
              <a:rPr lang="ja-JP" altLang="en-US" dirty="0" smtClean="0"/>
              <a:t>パターン</a:t>
            </a:r>
            <a:r>
              <a:rPr lang="ja-JP" altLang="en-US" dirty="0"/>
              <a:t>混合</a:t>
            </a:r>
            <a:r>
              <a:rPr lang="ja-JP" altLang="en-US" dirty="0" smtClean="0"/>
              <a:t>モデルと選択モデルによる感度解析を解説</a:t>
            </a:r>
            <a:endParaRPr lang="en-US" altLang="ja-JP" dirty="0" smtClean="0"/>
          </a:p>
          <a:p>
            <a:r>
              <a:rPr lang="ja-JP" altLang="en-US" dirty="0" smtClean="0"/>
              <a:t>推奨</a:t>
            </a:r>
            <a:r>
              <a:rPr lang="en-US" altLang="ja-JP" dirty="0" smtClean="0"/>
              <a:t>14</a:t>
            </a:r>
          </a:p>
          <a:p>
            <a:pPr lvl="1"/>
            <a:r>
              <a:rPr lang="ja-JP" altLang="en-US" dirty="0" smtClean="0"/>
              <a:t>かなり</a:t>
            </a:r>
            <a:r>
              <a:rPr lang="ja-JP" altLang="en-US" dirty="0"/>
              <a:t>の量の欠測データが予想されるとき</a:t>
            </a:r>
            <a:r>
              <a:rPr lang="en-US" altLang="ja-JP" dirty="0"/>
              <a:t>, </a:t>
            </a:r>
            <a:r>
              <a:rPr lang="ja-JP" altLang="en-US" dirty="0"/>
              <a:t>欠測の理由と関心のあるアウトカムに関係すると思われる補助的な情報を収集すべきである</a:t>
            </a:r>
            <a:r>
              <a:rPr lang="en-US" altLang="ja-JP" dirty="0"/>
              <a:t>. </a:t>
            </a:r>
            <a:r>
              <a:rPr lang="ja-JP" altLang="en-US" dirty="0"/>
              <a:t>これにより</a:t>
            </a:r>
            <a:r>
              <a:rPr lang="en-US" altLang="ja-JP" dirty="0"/>
              <a:t>, </a:t>
            </a:r>
            <a:r>
              <a:rPr lang="ja-JP" altLang="en-US" dirty="0"/>
              <a:t>より適切な</a:t>
            </a:r>
            <a:r>
              <a:rPr lang="en-US" altLang="ja-JP" dirty="0"/>
              <a:t>Missing at random</a:t>
            </a:r>
            <a:r>
              <a:rPr lang="ja-JP" altLang="en-US" dirty="0"/>
              <a:t>モデルを用いることで主たる解析を改善したり</a:t>
            </a:r>
            <a:r>
              <a:rPr lang="en-US" altLang="ja-JP" dirty="0"/>
              <a:t>, </a:t>
            </a:r>
            <a:r>
              <a:rPr lang="ja-JP" altLang="en-US" dirty="0"/>
              <a:t>欠測データが治療間差の推定値に与える影響を評価するための感度解析を助けたりすることができる</a:t>
            </a:r>
            <a:r>
              <a:rPr lang="en-US" altLang="ja-JP" dirty="0"/>
              <a:t>. </a:t>
            </a:r>
            <a:r>
              <a:rPr lang="ja-JP" altLang="en-US" dirty="0"/>
              <a:t>加えて</a:t>
            </a:r>
            <a:r>
              <a:rPr lang="en-US" altLang="ja-JP" dirty="0"/>
              <a:t>, </a:t>
            </a:r>
            <a:r>
              <a:rPr lang="ja-JP" altLang="en-US" dirty="0"/>
              <a:t>脱落理由を質問し可能ならアウトカム測定値を収集するために</a:t>
            </a:r>
            <a:r>
              <a:rPr lang="en-US" altLang="ja-JP" dirty="0"/>
              <a:t>, </a:t>
            </a:r>
            <a:r>
              <a:rPr lang="ja-JP" altLang="en-US" dirty="0"/>
              <a:t>同意撤回をしていない脱落患者の全てまたはランダムサンプルの追跡を</a:t>
            </a:r>
            <a:r>
              <a:rPr lang="en-US" altLang="ja-JP" dirty="0"/>
              <a:t>, </a:t>
            </a:r>
            <a:r>
              <a:rPr lang="ja-JP" altLang="en-US" dirty="0"/>
              <a:t>試験責任医師は真剣に考慮すべきである</a:t>
            </a:r>
            <a:r>
              <a:rPr lang="en-US" altLang="ja-JP" dirty="0"/>
              <a:t>.</a:t>
            </a:r>
          </a:p>
          <a:p>
            <a:r>
              <a:rPr lang="ja-JP" altLang="en-US" dirty="0" smtClean="0"/>
              <a:t>推奨</a:t>
            </a:r>
            <a:r>
              <a:rPr lang="en-US" altLang="ja-JP" dirty="0" smtClean="0"/>
              <a:t>15</a:t>
            </a:r>
          </a:p>
          <a:p>
            <a:pPr lvl="1"/>
            <a:r>
              <a:rPr lang="ja-JP" altLang="en-US" dirty="0" smtClean="0"/>
              <a:t>感度</a:t>
            </a:r>
            <a:r>
              <a:rPr lang="ja-JP" altLang="en-US" dirty="0"/>
              <a:t>解析は</a:t>
            </a:r>
            <a:r>
              <a:rPr lang="en-US" altLang="ja-JP" dirty="0"/>
              <a:t>, </a:t>
            </a:r>
            <a:r>
              <a:rPr lang="ja-JP" altLang="en-US" dirty="0"/>
              <a:t>臨床試験結果の主たる報告の一部であるべきである</a:t>
            </a:r>
            <a:r>
              <a:rPr lang="en-US" altLang="ja-JP" dirty="0"/>
              <a:t>. </a:t>
            </a:r>
            <a:r>
              <a:rPr lang="ja-JP" altLang="en-US" dirty="0"/>
              <a:t>欠測メカニズムに関する仮定への感度を調べることは</a:t>
            </a:r>
            <a:r>
              <a:rPr lang="en-US" altLang="ja-JP" dirty="0"/>
              <a:t>, </a:t>
            </a:r>
            <a:r>
              <a:rPr lang="ja-JP" altLang="en-US" dirty="0"/>
              <a:t>報告の必須要素である</a:t>
            </a:r>
            <a:r>
              <a:rPr lang="en-US" altLang="ja-JP" dirty="0"/>
              <a:t>. </a:t>
            </a:r>
          </a:p>
        </p:txBody>
      </p:sp>
      <p:sp>
        <p:nvSpPr>
          <p:cNvPr id="4" name="スライド番号プレースホルダー 3"/>
          <p:cNvSpPr>
            <a:spLocks noGrp="1"/>
          </p:cNvSpPr>
          <p:nvPr>
            <p:ph type="sldNum" sz="quarter" idx="12"/>
          </p:nvPr>
        </p:nvSpPr>
        <p:spPr/>
        <p:txBody>
          <a:bodyPr/>
          <a:lstStyle/>
          <a:p>
            <a:fld id="{1FB9C41D-2FCA-4EAB-9610-BBD85EF819EC}" type="slidenum">
              <a:rPr kumimoji="1" lang="ja-JP" altLang="en-US" smtClean="0"/>
              <a:pPr/>
              <a:t>9</a:t>
            </a:fld>
            <a:endParaRPr kumimoji="1" lang="ja-JP" altLang="en-US"/>
          </a:p>
        </p:txBody>
      </p:sp>
    </p:spTree>
    <p:extLst>
      <p:ext uri="{BB962C8B-B14F-4D97-AF65-F5344CB8AC3E}">
        <p14:creationId xmlns:p14="http://schemas.microsoft.com/office/powerpoint/2010/main" val="38974583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ネオン">
  <a:themeElements>
    <a:clrScheme name="グレースケール">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ユーザー定義 3">
      <a:majorFont>
        <a:latin typeface="ヒラギノ"/>
        <a:ea typeface="ヒラギノ"/>
        <a:cs typeface=""/>
      </a:majorFont>
      <a:minorFont>
        <a:latin typeface="ヒラギノ"/>
        <a:ea typeface="ヒラギノ"/>
        <a:cs typeface=""/>
      </a:minorFont>
    </a:fontScheme>
    <a:fmtScheme name="ネオン">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4323</TotalTime>
  <Words>737</Words>
  <PresentationFormat>画面に合わせる (4:3)</PresentationFormat>
  <Paragraphs>123</Paragraphs>
  <Slides>11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ＭＳ Ｐゴシック</vt:lpstr>
      <vt:lpstr>ヒラギノ</vt:lpstr>
      <vt:lpstr>Calibri</vt:lpstr>
      <vt:lpstr>Times New Roman</vt:lpstr>
      <vt:lpstr>Verdana</vt:lpstr>
      <vt:lpstr>Wingdings 2</vt:lpstr>
      <vt:lpstr>ネオン</vt:lpstr>
      <vt:lpstr>欠測データに関する諸問題 ―アカデミアの立場から―</vt:lpstr>
      <vt:lpstr>NAS報告書</vt:lpstr>
      <vt:lpstr>NAS報告書</vt:lpstr>
      <vt:lpstr>論点1</vt:lpstr>
      <vt:lpstr>欠測データの扱いに関する WEB調査</vt:lpstr>
      <vt:lpstr>PowerPoint プレゼンテーション</vt:lpstr>
      <vt:lpstr>PowerPoint プレゼンテーション</vt:lpstr>
      <vt:lpstr>論点2</vt:lpstr>
      <vt:lpstr>NAS報告書</vt:lpstr>
      <vt:lpstr>論点3</vt:lpstr>
      <vt:lpstr>論点3</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2013-01-09T04:55:46Z</dcterms:created>
  <dcterms:modified xsi:type="dcterms:W3CDTF">2014-05-15T04:05:26Z</dcterms:modified>
</cp:coreProperties>
</file>