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4">
  <p:sldMasterIdLst>
    <p:sldMasterId id="2147483698" r:id="rId1"/>
    <p:sldMasterId id="2147483854" r:id="rId2"/>
    <p:sldMasterId id="2147483866" r:id="rId3"/>
    <p:sldMasterId id="2147483878" r:id="rId4"/>
  </p:sldMasterIdLst>
  <p:notesMasterIdLst>
    <p:notesMasterId r:id="rId27"/>
  </p:notesMasterIdLst>
  <p:handoutMasterIdLst>
    <p:handoutMasterId r:id="rId28"/>
  </p:handoutMasterIdLst>
  <p:sldIdLst>
    <p:sldId id="256" r:id="rId5"/>
    <p:sldId id="738" r:id="rId6"/>
    <p:sldId id="752" r:id="rId7"/>
    <p:sldId id="705" r:id="rId8"/>
    <p:sldId id="741" r:id="rId9"/>
    <p:sldId id="747" r:id="rId10"/>
    <p:sldId id="740" r:id="rId11"/>
    <p:sldId id="742" r:id="rId12"/>
    <p:sldId id="746" r:id="rId13"/>
    <p:sldId id="745" r:id="rId14"/>
    <p:sldId id="743" r:id="rId15"/>
    <p:sldId id="748" r:id="rId16"/>
    <p:sldId id="749" r:id="rId17"/>
    <p:sldId id="751" r:id="rId18"/>
    <p:sldId id="754" r:id="rId19"/>
    <p:sldId id="758" r:id="rId20"/>
    <p:sldId id="759" r:id="rId21"/>
    <p:sldId id="760" r:id="rId22"/>
    <p:sldId id="761" r:id="rId23"/>
    <p:sldId id="756" r:id="rId24"/>
    <p:sldId id="762" r:id="rId25"/>
    <p:sldId id="755" r:id="rId26"/>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FF0000"/>
    <a:srgbClr val="99CCFF"/>
    <a:srgbClr val="003300"/>
    <a:srgbClr val="FF7C80"/>
    <a:srgbClr val="336600"/>
    <a:srgbClr val="00CC00"/>
    <a:srgbClr val="CC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4" autoAdjust="0"/>
    <p:restoredTop sz="90588" autoAdjust="0"/>
  </p:normalViewPr>
  <p:slideViewPr>
    <p:cSldViewPr>
      <p:cViewPr varScale="1">
        <p:scale>
          <a:sx n="103" d="100"/>
          <a:sy n="103" d="100"/>
        </p:scale>
        <p:origin x="1134" y="12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1836"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3" tIns="45721" rIns="91443" bIns="45721" numCol="1" anchor="t" anchorCtr="0" compatLnSpc="1">
            <a:prstTxWarp prst="textNoShape">
              <a:avLst/>
            </a:prstTxWarp>
          </a:bodyPr>
          <a:lstStyle>
            <a:lvl1pPr algn="l" defTabSz="914349" eaLnBrk="1" hangingPunct="1">
              <a:defRPr sz="1200">
                <a:latin typeface="Bookman Old Style" pitchFamily="18" charset="0"/>
                <a:ea typeface="ＭＳ Ｐゴシック" pitchFamily="50" charset="-128"/>
              </a:defRPr>
            </a:lvl1pPr>
          </a:lstStyle>
          <a:p>
            <a:pPr>
              <a:defRPr/>
            </a:pPr>
            <a:endParaRPr lang="en-US" altLang="ja-JP"/>
          </a:p>
        </p:txBody>
      </p:sp>
      <p:sp>
        <p:nvSpPr>
          <p:cNvPr id="100355" name="Rectangle 3"/>
          <p:cNvSpPr>
            <a:spLocks noGrp="1" noChangeArrowheads="1"/>
          </p:cNvSpPr>
          <p:nvPr>
            <p:ph type="dt" sz="quarter" idx="1"/>
          </p:nvPr>
        </p:nvSpPr>
        <p:spPr bwMode="auto">
          <a:xfrm>
            <a:off x="3852863" y="0"/>
            <a:ext cx="2952750" cy="496888"/>
          </a:xfrm>
          <a:prstGeom prst="rect">
            <a:avLst/>
          </a:prstGeom>
          <a:noFill/>
          <a:ln w="9525">
            <a:noFill/>
            <a:miter lim="800000"/>
            <a:headEnd/>
            <a:tailEnd/>
          </a:ln>
          <a:effectLst/>
        </p:spPr>
        <p:txBody>
          <a:bodyPr vert="horz" wrap="square" lIns="91443" tIns="45721" rIns="91443" bIns="45721" numCol="1" anchor="t" anchorCtr="0" compatLnSpc="1">
            <a:prstTxWarp prst="textNoShape">
              <a:avLst/>
            </a:prstTxWarp>
          </a:bodyPr>
          <a:lstStyle>
            <a:lvl1pPr algn="r" defTabSz="914349" eaLnBrk="1" hangingPunct="1">
              <a:defRPr sz="1200">
                <a:latin typeface="Bookman Old Style" pitchFamily="18" charset="0"/>
                <a:ea typeface="ＭＳ Ｐゴシック" pitchFamily="50" charset="-128"/>
              </a:defRPr>
            </a:lvl1pPr>
          </a:lstStyle>
          <a:p>
            <a:pPr>
              <a:defRPr/>
            </a:pPr>
            <a:endParaRPr lang="en-US" altLang="ja-JP"/>
          </a:p>
        </p:txBody>
      </p:sp>
      <p:sp>
        <p:nvSpPr>
          <p:cNvPr id="100356" name="Rectangle 4"/>
          <p:cNvSpPr>
            <a:spLocks noGrp="1" noChangeArrowheads="1"/>
          </p:cNvSpPr>
          <p:nvPr>
            <p:ph type="ftr" sz="quarter" idx="2"/>
          </p:nvPr>
        </p:nvSpPr>
        <p:spPr bwMode="auto">
          <a:xfrm>
            <a:off x="0" y="9440863"/>
            <a:ext cx="2951163" cy="496887"/>
          </a:xfrm>
          <a:prstGeom prst="rect">
            <a:avLst/>
          </a:prstGeom>
          <a:noFill/>
          <a:ln w="9525">
            <a:noFill/>
            <a:miter lim="800000"/>
            <a:headEnd/>
            <a:tailEnd/>
          </a:ln>
          <a:effectLst/>
        </p:spPr>
        <p:txBody>
          <a:bodyPr vert="horz" wrap="square" lIns="91443" tIns="45721" rIns="91443" bIns="45721" numCol="1" anchor="b" anchorCtr="0" compatLnSpc="1">
            <a:prstTxWarp prst="textNoShape">
              <a:avLst/>
            </a:prstTxWarp>
          </a:bodyPr>
          <a:lstStyle>
            <a:lvl1pPr algn="l" defTabSz="914349" eaLnBrk="1" hangingPunct="1">
              <a:defRPr sz="1200">
                <a:latin typeface="Bookman Old Style" pitchFamily="18" charset="0"/>
                <a:ea typeface="ＭＳ Ｐゴシック" pitchFamily="50" charset="-128"/>
              </a:defRPr>
            </a:lvl1pPr>
          </a:lstStyle>
          <a:p>
            <a:pPr>
              <a:defRPr/>
            </a:pPr>
            <a:endParaRPr lang="en-US" altLang="ja-JP"/>
          </a:p>
        </p:txBody>
      </p:sp>
      <p:sp>
        <p:nvSpPr>
          <p:cNvPr id="100357" name="Rectangle 5"/>
          <p:cNvSpPr>
            <a:spLocks noGrp="1" noChangeArrowheads="1"/>
          </p:cNvSpPr>
          <p:nvPr>
            <p:ph type="sldNum" sz="quarter" idx="3"/>
          </p:nvPr>
        </p:nvSpPr>
        <p:spPr bwMode="auto">
          <a:xfrm>
            <a:off x="3852863" y="9440863"/>
            <a:ext cx="2952750" cy="496887"/>
          </a:xfrm>
          <a:prstGeom prst="rect">
            <a:avLst/>
          </a:prstGeom>
          <a:noFill/>
          <a:ln w="9525">
            <a:noFill/>
            <a:miter lim="800000"/>
            <a:headEnd/>
            <a:tailEnd/>
          </a:ln>
          <a:effectLst/>
        </p:spPr>
        <p:txBody>
          <a:bodyPr vert="horz" wrap="square" lIns="91443" tIns="45721" rIns="91443" bIns="45721" numCol="1" anchor="b" anchorCtr="0" compatLnSpc="1">
            <a:prstTxWarp prst="textNoShape">
              <a:avLst/>
            </a:prstTxWarp>
          </a:bodyPr>
          <a:lstStyle>
            <a:lvl1pPr algn="r" defTabSz="912813" eaLnBrk="1" hangingPunct="1">
              <a:defRPr sz="1200">
                <a:latin typeface="Bookman Old Style" panose="02050604050505020204" pitchFamily="18" charset="0"/>
              </a:defRPr>
            </a:lvl1pPr>
          </a:lstStyle>
          <a:p>
            <a:pPr>
              <a:defRPr/>
            </a:pPr>
            <a:fld id="{9EB3DBA8-A288-4DE3-9184-E15DA1D94E9B}" type="slidenum">
              <a:rPr lang="en-US" altLang="ja-JP"/>
              <a:pPr>
                <a:defRPr/>
              </a:pPr>
              <a:t>‹#›</a:t>
            </a:fld>
            <a:endParaRPr lang="en-US" altLang="ja-JP"/>
          </a:p>
        </p:txBody>
      </p:sp>
    </p:spTree>
    <p:extLst>
      <p:ext uri="{BB962C8B-B14F-4D97-AF65-F5344CB8AC3E}">
        <p14:creationId xmlns:p14="http://schemas.microsoft.com/office/powerpoint/2010/main" val="3778184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3" tIns="45721" rIns="91443" bIns="45721" numCol="1" anchor="t" anchorCtr="0" compatLnSpc="1">
            <a:prstTxWarp prst="textNoShape">
              <a:avLst/>
            </a:prstTxWarp>
          </a:bodyPr>
          <a:lstStyle>
            <a:lvl1pPr algn="l" defTabSz="914349" eaLnBrk="1" hangingPunct="1">
              <a:defRPr sz="1200">
                <a:latin typeface="Bookman Old Style" pitchFamily="18" charset="0"/>
                <a:ea typeface="ＭＳ Ｐゴシック" pitchFamily="50" charset="-128"/>
              </a:defRPr>
            </a:lvl1pPr>
          </a:lstStyle>
          <a:p>
            <a:pPr>
              <a:defRPr/>
            </a:pPr>
            <a:endParaRPr lang="en-US" altLang="ja-JP"/>
          </a:p>
        </p:txBody>
      </p:sp>
      <p:sp>
        <p:nvSpPr>
          <p:cNvPr id="10243" name="Rectangle 3"/>
          <p:cNvSpPr>
            <a:spLocks noGrp="1" noChangeArrowheads="1"/>
          </p:cNvSpPr>
          <p:nvPr>
            <p:ph type="dt" idx="1"/>
          </p:nvPr>
        </p:nvSpPr>
        <p:spPr bwMode="auto">
          <a:xfrm>
            <a:off x="3852863" y="0"/>
            <a:ext cx="2952750" cy="496888"/>
          </a:xfrm>
          <a:prstGeom prst="rect">
            <a:avLst/>
          </a:prstGeom>
          <a:noFill/>
          <a:ln w="9525">
            <a:noFill/>
            <a:miter lim="800000"/>
            <a:headEnd/>
            <a:tailEnd/>
          </a:ln>
          <a:effectLst/>
        </p:spPr>
        <p:txBody>
          <a:bodyPr vert="horz" wrap="square" lIns="91443" tIns="45721" rIns="91443" bIns="45721" numCol="1" anchor="t" anchorCtr="0" compatLnSpc="1">
            <a:prstTxWarp prst="textNoShape">
              <a:avLst/>
            </a:prstTxWarp>
          </a:bodyPr>
          <a:lstStyle>
            <a:lvl1pPr algn="r" defTabSz="914349" eaLnBrk="1" hangingPunct="1">
              <a:defRPr sz="1200">
                <a:latin typeface="Bookman Old Style" pitchFamily="18" charset="0"/>
                <a:ea typeface="ＭＳ Ｐゴシック"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23925" y="746125"/>
            <a:ext cx="4968875"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2625" y="4722813"/>
            <a:ext cx="5441950" cy="4470400"/>
          </a:xfrm>
          <a:prstGeom prst="rect">
            <a:avLst/>
          </a:prstGeom>
          <a:noFill/>
          <a:ln w="9525">
            <a:noFill/>
            <a:miter lim="800000"/>
            <a:headEnd/>
            <a:tailEnd/>
          </a:ln>
          <a:effectLst/>
        </p:spPr>
        <p:txBody>
          <a:bodyPr vert="horz" wrap="square" lIns="91443" tIns="45721" rIns="91443" bIns="4572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246" name="Rectangle 6"/>
          <p:cNvSpPr>
            <a:spLocks noGrp="1" noChangeArrowheads="1"/>
          </p:cNvSpPr>
          <p:nvPr>
            <p:ph type="ftr" sz="quarter" idx="4"/>
          </p:nvPr>
        </p:nvSpPr>
        <p:spPr bwMode="auto">
          <a:xfrm>
            <a:off x="0" y="9440863"/>
            <a:ext cx="2951163" cy="496887"/>
          </a:xfrm>
          <a:prstGeom prst="rect">
            <a:avLst/>
          </a:prstGeom>
          <a:noFill/>
          <a:ln w="9525">
            <a:noFill/>
            <a:miter lim="800000"/>
            <a:headEnd/>
            <a:tailEnd/>
          </a:ln>
          <a:effectLst/>
        </p:spPr>
        <p:txBody>
          <a:bodyPr vert="horz" wrap="square" lIns="91443" tIns="45721" rIns="91443" bIns="45721" numCol="1" anchor="b" anchorCtr="0" compatLnSpc="1">
            <a:prstTxWarp prst="textNoShape">
              <a:avLst/>
            </a:prstTxWarp>
          </a:bodyPr>
          <a:lstStyle>
            <a:lvl1pPr algn="l" defTabSz="914349" eaLnBrk="1" hangingPunct="1">
              <a:defRPr sz="1200">
                <a:latin typeface="Bookman Old Style" pitchFamily="18" charset="0"/>
                <a:ea typeface="ＭＳ Ｐゴシック" pitchFamily="50" charset="-128"/>
              </a:defRPr>
            </a:lvl1pPr>
          </a:lstStyle>
          <a:p>
            <a:pPr>
              <a:defRPr/>
            </a:pPr>
            <a:endParaRPr lang="en-US" altLang="ja-JP"/>
          </a:p>
        </p:txBody>
      </p:sp>
      <p:sp>
        <p:nvSpPr>
          <p:cNvPr id="10247" name="Rectangle 7"/>
          <p:cNvSpPr>
            <a:spLocks noGrp="1" noChangeArrowheads="1"/>
          </p:cNvSpPr>
          <p:nvPr>
            <p:ph type="sldNum" sz="quarter" idx="5"/>
          </p:nvPr>
        </p:nvSpPr>
        <p:spPr bwMode="auto">
          <a:xfrm>
            <a:off x="3852863" y="9440863"/>
            <a:ext cx="2952750" cy="496887"/>
          </a:xfrm>
          <a:prstGeom prst="rect">
            <a:avLst/>
          </a:prstGeom>
          <a:noFill/>
          <a:ln w="9525">
            <a:noFill/>
            <a:miter lim="800000"/>
            <a:headEnd/>
            <a:tailEnd/>
          </a:ln>
          <a:effectLst/>
        </p:spPr>
        <p:txBody>
          <a:bodyPr vert="horz" wrap="square" lIns="91443" tIns="45721" rIns="91443" bIns="45721" numCol="1" anchor="b" anchorCtr="0" compatLnSpc="1">
            <a:prstTxWarp prst="textNoShape">
              <a:avLst/>
            </a:prstTxWarp>
          </a:bodyPr>
          <a:lstStyle>
            <a:lvl1pPr algn="r" defTabSz="912813" eaLnBrk="1" hangingPunct="1">
              <a:defRPr sz="1200">
                <a:latin typeface="Bookman Old Style" panose="02050604050505020204" pitchFamily="18" charset="0"/>
              </a:defRPr>
            </a:lvl1pPr>
          </a:lstStyle>
          <a:p>
            <a:pPr>
              <a:defRPr/>
            </a:pPr>
            <a:fld id="{5621EDD0-B44E-4636-B048-0A5CCBDBEB0B}" type="slidenum">
              <a:rPr lang="en-US" altLang="ja-JP"/>
              <a:pPr>
                <a:defRPr/>
              </a:pPr>
              <a:t>‹#›</a:t>
            </a:fld>
            <a:endParaRPr lang="en-US" altLang="ja-JP"/>
          </a:p>
        </p:txBody>
      </p:sp>
    </p:spTree>
    <p:extLst>
      <p:ext uri="{BB962C8B-B14F-4D97-AF65-F5344CB8AC3E}">
        <p14:creationId xmlns:p14="http://schemas.microsoft.com/office/powerpoint/2010/main" val="2573955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Bookman Old Style"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Bookman Old Style"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Bookman Old Style"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Bookman Old Style"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Bookman Old Style"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a:ln/>
        </p:spPr>
      </p:sp>
      <p:sp>
        <p:nvSpPr>
          <p:cNvPr id="614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614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Bookman Old Style" panose="02050604050505020204" pitchFamily="18" charset="0"/>
                <a:ea typeface="ＭＳ Ｐ明朝" panose="02020600040205080304" pitchFamily="18" charset="-128"/>
              </a:defRPr>
            </a:lvl1pPr>
            <a:lvl2pPr marL="742950" indent="-285750" defTabSz="912813">
              <a:spcBef>
                <a:spcPct val="30000"/>
              </a:spcBef>
              <a:defRPr kumimoji="1" sz="1200">
                <a:solidFill>
                  <a:schemeClr val="tx1"/>
                </a:solidFill>
                <a:latin typeface="Bookman Old Style" panose="02050604050505020204" pitchFamily="18" charset="0"/>
                <a:ea typeface="ＭＳ Ｐ明朝" panose="02020600040205080304" pitchFamily="18" charset="-128"/>
              </a:defRPr>
            </a:lvl2pPr>
            <a:lvl3pPr marL="1143000" indent="-228600" defTabSz="912813">
              <a:spcBef>
                <a:spcPct val="30000"/>
              </a:spcBef>
              <a:defRPr kumimoji="1" sz="1200">
                <a:solidFill>
                  <a:schemeClr val="tx1"/>
                </a:solidFill>
                <a:latin typeface="Bookman Old Style" panose="02050604050505020204" pitchFamily="18" charset="0"/>
                <a:ea typeface="ＭＳ Ｐ明朝" panose="02020600040205080304" pitchFamily="18" charset="-128"/>
              </a:defRPr>
            </a:lvl3pPr>
            <a:lvl4pPr marL="1600200" indent="-228600" defTabSz="912813">
              <a:spcBef>
                <a:spcPct val="30000"/>
              </a:spcBef>
              <a:defRPr kumimoji="1" sz="1200">
                <a:solidFill>
                  <a:schemeClr val="tx1"/>
                </a:solidFill>
                <a:latin typeface="Bookman Old Style" panose="02050604050505020204" pitchFamily="18" charset="0"/>
                <a:ea typeface="ＭＳ Ｐ明朝" panose="02020600040205080304" pitchFamily="18" charset="-128"/>
              </a:defRPr>
            </a:lvl4pPr>
            <a:lvl5pPr marL="2057400" indent="-228600" defTabSz="912813">
              <a:spcBef>
                <a:spcPct val="30000"/>
              </a:spcBef>
              <a:defRPr kumimoji="1" sz="1200">
                <a:solidFill>
                  <a:schemeClr val="tx1"/>
                </a:solidFill>
                <a:latin typeface="Bookman Old Style" panose="02050604050505020204" pitchFamily="18"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Bookman Old Style" panose="02050604050505020204" pitchFamily="18"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Bookman Old Style" panose="02050604050505020204" pitchFamily="18"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Bookman Old Style" panose="02050604050505020204" pitchFamily="18"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Bookman Old Style" panose="02050604050505020204" pitchFamily="18" charset="0"/>
                <a:ea typeface="ＭＳ Ｐ明朝" panose="02020600040205080304" pitchFamily="18" charset="-128"/>
              </a:defRPr>
            </a:lvl9pPr>
          </a:lstStyle>
          <a:p>
            <a:pPr>
              <a:spcBef>
                <a:spcPct val="0"/>
              </a:spcBef>
            </a:pPr>
            <a:fld id="{726F6716-C0B0-42E7-B8BA-ED88D98EBED3}" type="slidenum">
              <a:rPr lang="en-US" altLang="ja-JP" smtClean="0">
                <a:ea typeface="ＭＳ Ｐゴシック" panose="020B0600070205080204" pitchFamily="50" charset="-128"/>
              </a:rPr>
              <a:pPr>
                <a:spcBef>
                  <a:spcPct val="0"/>
                </a:spcBef>
              </a:pPr>
              <a:t>1</a:t>
            </a:fld>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805328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③</a:t>
            </a:r>
            <a:endParaRPr kumimoji="1" lang="en-US" altLang="ja-JP" dirty="0" smtClean="0"/>
          </a:p>
          <a:p>
            <a:r>
              <a:rPr kumimoji="1" lang="ja-JP" altLang="en-US" dirty="0" smtClean="0"/>
              <a:t>欠測メカニズムと欠測データの取り扱いの適切性について</a:t>
            </a:r>
            <a:endParaRPr kumimoji="1" lang="en-US" altLang="ja-JP" dirty="0" smtClean="0"/>
          </a:p>
          <a:p>
            <a:r>
              <a:rPr kumimoji="1" lang="ja-JP" altLang="en-US" dirty="0" smtClean="0"/>
              <a:t>（土居さんから説明のあった）</a:t>
            </a:r>
            <a:r>
              <a:rPr kumimoji="1" lang="en-US" altLang="ja-JP" dirty="0" smtClean="0"/>
              <a:t>LOCF/MMRM</a:t>
            </a:r>
            <a:r>
              <a:rPr kumimoji="1" lang="ja-JP" altLang="en-US" dirty="0" smtClean="0"/>
              <a:t>の問題点についての考え</a:t>
            </a:r>
            <a:endParaRPr kumimoji="1" lang="en-US" altLang="ja-JP" dirty="0" smtClean="0"/>
          </a:p>
          <a:p>
            <a:r>
              <a:rPr kumimoji="1" lang="en-US" altLang="ja-JP" dirty="0" smtClean="0"/>
              <a:t>LOCF/MMRM</a:t>
            </a:r>
            <a:r>
              <a:rPr kumimoji="1" lang="ja-JP" altLang="en-US" dirty="0" smtClean="0"/>
              <a:t>を主要解析で用いる場合、どのような感度解析やその他追加検討が必要か</a:t>
            </a:r>
            <a:endParaRPr kumimoji="1" lang="en-US" altLang="ja-JP" dirty="0" smtClean="0"/>
          </a:p>
          <a:p>
            <a:endParaRPr kumimoji="1" lang="en-US" altLang="ja-JP" dirty="0" smtClean="0"/>
          </a:p>
          <a:p>
            <a:r>
              <a:rPr kumimoji="1" lang="ja-JP" altLang="en-US" dirty="0" smtClean="0"/>
              <a:t>④</a:t>
            </a:r>
            <a:endParaRPr kumimoji="1" lang="en-US" altLang="ja-JP" dirty="0" smtClean="0"/>
          </a:p>
          <a:p>
            <a:r>
              <a:rPr kumimoji="1" lang="ja-JP" altLang="en-US" dirty="0" smtClean="0"/>
              <a:t>感度解析の役割と解釈</a:t>
            </a:r>
            <a:endParaRPr kumimoji="1" lang="en-US" altLang="ja-JP" dirty="0" smtClean="0"/>
          </a:p>
          <a:p>
            <a:r>
              <a:rPr kumimoji="1" lang="ja-JP" altLang="en-US" dirty="0" smtClean="0"/>
              <a:t>欠測メカニズムに関する仮定への感度を検討するもの（</a:t>
            </a:r>
            <a:r>
              <a:rPr kumimoji="1" lang="en-US" altLang="ja-JP" dirty="0" smtClean="0"/>
              <a:t>NAS</a:t>
            </a:r>
            <a:r>
              <a:rPr kumimoji="1" lang="ja-JP" altLang="en-US" dirty="0" smtClean="0"/>
              <a:t>レポート定義）と</a:t>
            </a:r>
            <a:endParaRPr kumimoji="1" lang="en-US" altLang="ja-JP" dirty="0" smtClean="0"/>
          </a:p>
          <a:p>
            <a:r>
              <a:rPr kumimoji="1" lang="ja-JP" altLang="en-US" dirty="0" smtClean="0"/>
              <a:t>欠測値の取り扱い方法への感度を検討するものがあるが、</a:t>
            </a:r>
            <a:endParaRPr kumimoji="1" lang="en-US" altLang="ja-JP" dirty="0" smtClean="0"/>
          </a:p>
          <a:p>
            <a:r>
              <a:rPr kumimoji="1" lang="ja-JP" altLang="en-US" dirty="0" smtClean="0"/>
              <a:t>それぞれの必要性と役割について、どういう状況でどの検討が必要となるのか</a:t>
            </a:r>
            <a:endParaRPr kumimoji="1" lang="en-US" altLang="ja-JP" dirty="0" smtClean="0"/>
          </a:p>
          <a:p>
            <a:r>
              <a:rPr kumimoji="1" lang="ja-JP" altLang="en-US" dirty="0" smtClean="0"/>
              <a:t>主要解析と感度解析（計画されたもの、事後的に実施されるもの）で結果が異なる場合には</a:t>
            </a:r>
            <a:endParaRPr kumimoji="1" lang="en-US" altLang="ja-JP" dirty="0" smtClean="0"/>
          </a:p>
          <a:p>
            <a:r>
              <a:rPr kumimoji="1" lang="ja-JP" altLang="en-US" dirty="0" smtClean="0"/>
              <a:t>どのように試験結果を解釈すべきか、どのような追加検討が必要か（検討結果からどのように結論づけるか）</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5621EDD0-B44E-4636-B048-0A5CCBDBEB0B}" type="slidenum">
              <a:rPr lang="en-US" altLang="ja-JP" smtClean="0"/>
              <a:pPr>
                <a:defRPr/>
              </a:pPr>
              <a:t>14</a:t>
            </a:fld>
            <a:endParaRPr lang="en-US" altLang="ja-JP"/>
          </a:p>
        </p:txBody>
      </p:sp>
    </p:spTree>
    <p:extLst>
      <p:ext uri="{BB962C8B-B14F-4D97-AF65-F5344CB8AC3E}">
        <p14:creationId xmlns:p14="http://schemas.microsoft.com/office/powerpoint/2010/main" val="350267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621EDD0-B44E-4636-B048-0A5CCBDBEB0B}" type="slidenum">
              <a:rPr lang="en-US" altLang="ja-JP" smtClean="0"/>
              <a:pPr>
                <a:defRPr/>
              </a:pPr>
              <a:t>4</a:t>
            </a:fld>
            <a:endParaRPr lang="en-US" altLang="ja-JP"/>
          </a:p>
        </p:txBody>
      </p:sp>
    </p:spTree>
    <p:extLst>
      <p:ext uri="{BB962C8B-B14F-4D97-AF65-F5344CB8AC3E}">
        <p14:creationId xmlns:p14="http://schemas.microsoft.com/office/powerpoint/2010/main" val="124053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621EDD0-B44E-4636-B048-0A5CCBDBEB0B}" type="slidenum">
              <a:rPr lang="en-US" altLang="ja-JP" smtClean="0"/>
              <a:pPr>
                <a:defRPr/>
              </a:pPr>
              <a:t>5</a:t>
            </a:fld>
            <a:endParaRPr lang="en-US" altLang="ja-JP"/>
          </a:p>
        </p:txBody>
      </p:sp>
    </p:spTree>
    <p:extLst>
      <p:ext uri="{BB962C8B-B14F-4D97-AF65-F5344CB8AC3E}">
        <p14:creationId xmlns:p14="http://schemas.microsoft.com/office/powerpoint/2010/main" val="318331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621EDD0-B44E-4636-B048-0A5CCBDBEB0B}" type="slidenum">
              <a:rPr lang="en-US" altLang="ja-JP" smtClean="0"/>
              <a:pPr>
                <a:defRPr/>
              </a:pPr>
              <a:t>6</a:t>
            </a:fld>
            <a:endParaRPr lang="en-US" altLang="ja-JP"/>
          </a:p>
        </p:txBody>
      </p:sp>
    </p:spTree>
    <p:extLst>
      <p:ext uri="{BB962C8B-B14F-4D97-AF65-F5344CB8AC3E}">
        <p14:creationId xmlns:p14="http://schemas.microsoft.com/office/powerpoint/2010/main" val="13028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621EDD0-B44E-4636-B048-0A5CCBDBEB0B}" type="slidenum">
              <a:rPr lang="en-US" altLang="ja-JP" smtClean="0"/>
              <a:pPr>
                <a:defRPr/>
              </a:pPr>
              <a:t>7</a:t>
            </a:fld>
            <a:endParaRPr lang="en-US" altLang="ja-JP"/>
          </a:p>
        </p:txBody>
      </p:sp>
    </p:spTree>
    <p:extLst>
      <p:ext uri="{BB962C8B-B14F-4D97-AF65-F5344CB8AC3E}">
        <p14:creationId xmlns:p14="http://schemas.microsoft.com/office/powerpoint/2010/main" val="317315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リリカの事例紹介は必要か？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621EDD0-B44E-4636-B048-0A5CCBDBEB0B}" type="slidenum">
              <a:rPr lang="en-US" altLang="ja-JP" smtClean="0"/>
              <a:pPr>
                <a:defRPr/>
              </a:pPr>
              <a:t>8</a:t>
            </a:fld>
            <a:endParaRPr lang="en-US" altLang="ja-JP"/>
          </a:p>
        </p:txBody>
      </p:sp>
    </p:spTree>
    <p:extLst>
      <p:ext uri="{BB962C8B-B14F-4D97-AF65-F5344CB8AC3E}">
        <p14:creationId xmlns:p14="http://schemas.microsoft.com/office/powerpoint/2010/main" val="237908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621EDD0-B44E-4636-B048-0A5CCBDBEB0B}" type="slidenum">
              <a:rPr lang="en-US" altLang="ja-JP" smtClean="0"/>
              <a:pPr>
                <a:defRPr/>
              </a:pPr>
              <a:t>9</a:t>
            </a:fld>
            <a:endParaRPr lang="en-US" altLang="ja-JP"/>
          </a:p>
        </p:txBody>
      </p:sp>
    </p:spTree>
    <p:extLst>
      <p:ext uri="{BB962C8B-B14F-4D97-AF65-F5344CB8AC3E}">
        <p14:creationId xmlns:p14="http://schemas.microsoft.com/office/powerpoint/2010/main" val="330727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621EDD0-B44E-4636-B048-0A5CCBDBEB0B}" type="slidenum">
              <a:rPr lang="en-US" altLang="ja-JP" smtClean="0"/>
              <a:pPr>
                <a:defRPr/>
              </a:pPr>
              <a:t>10</a:t>
            </a:fld>
            <a:endParaRPr lang="en-US" altLang="ja-JP"/>
          </a:p>
        </p:txBody>
      </p:sp>
    </p:spTree>
    <p:extLst>
      <p:ext uri="{BB962C8B-B14F-4D97-AF65-F5344CB8AC3E}">
        <p14:creationId xmlns:p14="http://schemas.microsoft.com/office/powerpoint/2010/main" val="380045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①</a:t>
            </a:r>
            <a:endParaRPr kumimoji="1" lang="en-US" altLang="ja-JP" dirty="0" smtClean="0"/>
          </a:p>
          <a:p>
            <a:r>
              <a:rPr kumimoji="1" lang="ja-JP" altLang="en-US" dirty="0" smtClean="0"/>
              <a:t>欠測データに関する日本のガイドラインの必要性について</a:t>
            </a:r>
            <a:endParaRPr kumimoji="1" lang="en-US" altLang="ja-JP" dirty="0" smtClean="0"/>
          </a:p>
          <a:p>
            <a:r>
              <a:rPr kumimoji="1" lang="ja-JP" altLang="en-US" dirty="0" smtClean="0"/>
              <a:t>国際間（</a:t>
            </a:r>
            <a:r>
              <a:rPr kumimoji="1" lang="en-US" altLang="ja-JP" dirty="0" smtClean="0"/>
              <a:t>NAS</a:t>
            </a:r>
            <a:r>
              <a:rPr kumimoji="1" lang="ja-JP" altLang="en-US" dirty="0" smtClean="0"/>
              <a:t>レポート及び</a:t>
            </a:r>
            <a:r>
              <a:rPr kumimoji="1" lang="en-US" altLang="ja-JP" dirty="0" smtClean="0"/>
              <a:t>FDA</a:t>
            </a:r>
            <a:r>
              <a:rPr kumimoji="1" lang="ja-JP" altLang="en-US" dirty="0" smtClean="0"/>
              <a:t>の考え方と</a:t>
            </a:r>
            <a:r>
              <a:rPr kumimoji="1" lang="en-US" altLang="ja-JP" dirty="0" smtClean="0"/>
              <a:t>EMA</a:t>
            </a:r>
            <a:r>
              <a:rPr kumimoji="1" lang="ja-JP" altLang="en-US" dirty="0" smtClean="0"/>
              <a:t>の考え方）の違いについてどう考えるか</a:t>
            </a:r>
            <a:endParaRPr kumimoji="1" lang="en-US" altLang="ja-JP" dirty="0" smtClean="0"/>
          </a:p>
          <a:p>
            <a:r>
              <a:rPr kumimoji="1" lang="ja-JP" altLang="en-US" dirty="0" smtClean="0"/>
              <a:t>日本でガイドラインを作成するにあたってどのような検討が必要か</a:t>
            </a:r>
            <a:endParaRPr kumimoji="1" lang="en-US" altLang="ja-JP" dirty="0" smtClean="0"/>
          </a:p>
          <a:p>
            <a:endParaRPr kumimoji="1" lang="en-US" altLang="ja-JP" dirty="0" smtClean="0"/>
          </a:p>
          <a:p>
            <a:r>
              <a:rPr kumimoji="1" lang="ja-JP" altLang="en-US" dirty="0" smtClean="0"/>
              <a:t>②試験計画段階での</a:t>
            </a:r>
            <a:r>
              <a:rPr kumimoji="1" lang="en-US" altLang="ja-JP" dirty="0" smtClean="0"/>
              <a:t>missing data</a:t>
            </a:r>
            <a:r>
              <a:rPr kumimoji="1" lang="ja-JP" altLang="en-US" dirty="0" smtClean="0"/>
              <a:t>に関する検討</a:t>
            </a:r>
            <a:endParaRPr kumimoji="1" lang="en-US" altLang="ja-JP" dirty="0" smtClean="0"/>
          </a:p>
          <a:p>
            <a:r>
              <a:rPr kumimoji="1" lang="ja-JP" altLang="en-US" dirty="0" smtClean="0"/>
              <a:t>主要解析及び主要評価項目の設定にあたって</a:t>
            </a:r>
            <a:r>
              <a:rPr kumimoji="1" lang="en-US" altLang="ja-JP" dirty="0" smtClean="0"/>
              <a:t>missing data</a:t>
            </a:r>
            <a:r>
              <a:rPr kumimoji="1" lang="ja-JP" altLang="en-US" dirty="0" smtClean="0"/>
              <a:t>の影響について検討すべきこと</a:t>
            </a:r>
            <a:endParaRPr kumimoji="1" lang="en-US" altLang="ja-JP" dirty="0" smtClean="0"/>
          </a:p>
          <a:p>
            <a:r>
              <a:rPr kumimoji="1" lang="ja-JP" altLang="en-US" dirty="0" smtClean="0"/>
              <a:t>欠測を生じさせないための試験デザイン及び試験実施上の工夫として検討できることは</a:t>
            </a:r>
            <a:endParaRPr kumimoji="1" lang="en-US" altLang="ja-JP" dirty="0" smtClean="0"/>
          </a:p>
          <a:p>
            <a:r>
              <a:rPr kumimoji="1" lang="ja-JP" altLang="en-US" dirty="0" smtClean="0"/>
              <a:t>「</a:t>
            </a:r>
            <a:r>
              <a:rPr kumimoji="1" lang="en-US" altLang="ja-JP" dirty="0" smtClean="0"/>
              <a:t>MAR</a:t>
            </a:r>
            <a:r>
              <a:rPr kumimoji="1" lang="ja-JP" altLang="en-US" dirty="0" smtClean="0"/>
              <a:t>とならないのは試験デザインに問題がある、</a:t>
            </a:r>
            <a:r>
              <a:rPr kumimoji="1" lang="en-US" altLang="ja-JP" dirty="0" smtClean="0"/>
              <a:t>MAR</a:t>
            </a:r>
            <a:r>
              <a:rPr kumimoji="1" lang="ja-JP" altLang="en-US" dirty="0" smtClean="0"/>
              <a:t>とできるような情報収集が必要」→どのような計画が必要なのか</a:t>
            </a:r>
            <a:endParaRPr kumimoji="1" lang="en-US" altLang="ja-JP" dirty="0" smtClean="0"/>
          </a:p>
          <a:p>
            <a:r>
              <a:rPr kumimoji="1" lang="ja-JP" altLang="en-US" dirty="0" smtClean="0"/>
              <a:t>欠測に関する考察のために必要な情報とは何か、どこまで事前に収集する必要があるのか、どのようにいかすのか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621EDD0-B44E-4636-B048-0A5CCBDBEB0B}" type="slidenum">
              <a:rPr lang="en-US" altLang="ja-JP" smtClean="0"/>
              <a:pPr>
                <a:defRPr/>
              </a:pPr>
              <a:t>13</a:t>
            </a:fld>
            <a:endParaRPr lang="en-US" altLang="ja-JP"/>
          </a:p>
        </p:txBody>
      </p:sp>
    </p:spTree>
    <p:extLst>
      <p:ext uri="{BB962C8B-B14F-4D97-AF65-F5344CB8AC3E}">
        <p14:creationId xmlns:p14="http://schemas.microsoft.com/office/powerpoint/2010/main" val="163393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sz="2400" smtClean="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smtClean="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smtClean="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smtClean="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smtClean="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smtClean="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smtClean="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smtClean="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smtClean="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smtClean="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smtClean="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smtClean="0">
                  <a:latin typeface="Times New Roman" panose="02020603050405020304" pitchFamily="18" charset="0"/>
                </a:endParaRPr>
              </a:p>
            </p:txBody>
          </p:sp>
        </p:grpSp>
      </p:grpSp>
      <p:sp>
        <p:nvSpPr>
          <p:cNvPr id="645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ja-JP" altLang="en-US"/>
              <a:t>マスタ タイトルの書式設定</a:t>
            </a:r>
          </a:p>
        </p:txBody>
      </p:sp>
      <p:sp>
        <p:nvSpPr>
          <p:cNvPr id="645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ja-JP" altLang="en-US"/>
              <a:t>マスタ サブタイトルの書式設定</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r>
              <a:rPr lang="en-US" altLang="ja-JP" smtClean="0"/>
              <a:t>2014/2/14</a:t>
            </a:r>
            <a:endParaRPr lang="en-US" altLang="ja-JP"/>
          </a:p>
        </p:txBody>
      </p:sp>
      <p:sp>
        <p:nvSpPr>
          <p:cNvPr id="19" name="Rectangle 17"/>
          <p:cNvSpPr>
            <a:spLocks noGrp="1" noChangeArrowheads="1"/>
          </p:cNvSpPr>
          <p:nvPr>
            <p:ph type="ftr" sz="quarter" idx="11"/>
          </p:nvPr>
        </p:nvSpPr>
        <p:spPr>
          <a:xfrm>
            <a:off x="3124200" y="6248400"/>
            <a:ext cx="2895600" cy="457200"/>
          </a:xfrm>
        </p:spPr>
        <p:txBody>
          <a:bodyPr/>
          <a:lstStyle>
            <a:lvl1pPr>
              <a:defRPr smtClean="0"/>
            </a:lvl1pPr>
          </a:lstStyle>
          <a:p>
            <a:pPr>
              <a:defRPr/>
            </a:pPr>
            <a:r>
              <a:rPr lang="ja-JP" altLang="en-US"/>
              <a:t>データサイエンス</a:t>
            </a:r>
            <a:r>
              <a:rPr lang="en-US" altLang="ja-JP"/>
              <a:t>RT</a:t>
            </a:r>
            <a:r>
              <a:rPr lang="ja-JP" altLang="en-US"/>
              <a:t>会議</a:t>
            </a:r>
            <a:endParaRPr lang="en-US" altLang="ja-JP"/>
          </a:p>
        </p:txBody>
      </p:sp>
      <p:sp>
        <p:nvSpPr>
          <p:cNvPr id="20" name="Rectangle 18"/>
          <p:cNvSpPr>
            <a:spLocks noGrp="1" noChangeArrowheads="1"/>
          </p:cNvSpPr>
          <p:nvPr>
            <p:ph type="sldNum" sz="quarter" idx="12"/>
          </p:nvPr>
        </p:nvSpPr>
        <p:spPr/>
        <p:txBody>
          <a:bodyPr/>
          <a:lstStyle>
            <a:lvl1pPr>
              <a:defRPr/>
            </a:lvl1pPr>
          </a:lstStyle>
          <a:p>
            <a:pPr>
              <a:defRPr/>
            </a:pPr>
            <a:fld id="{EAF1C6E1-1426-441B-A430-D6DA269C72CE}" type="slidenum">
              <a:rPr lang="en-US" altLang="ja-JP"/>
              <a:pPr>
                <a:defRPr/>
              </a:pPr>
              <a:t>‹#›</a:t>
            </a:fld>
            <a:endParaRPr lang="en-US" altLang="ja-JP"/>
          </a:p>
        </p:txBody>
      </p:sp>
    </p:spTree>
    <p:extLst>
      <p:ext uri="{BB962C8B-B14F-4D97-AF65-F5344CB8AC3E}">
        <p14:creationId xmlns:p14="http://schemas.microsoft.com/office/powerpoint/2010/main" val="194296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r>
              <a:rPr lang="ja-JP" altLang="en-US"/>
              <a:t>データサイエンス</a:t>
            </a:r>
            <a:r>
              <a:rPr lang="en-US" altLang="ja-JP"/>
              <a:t>RT</a:t>
            </a:r>
            <a:r>
              <a:rPr lang="ja-JP" altLang="en-US"/>
              <a:t>会議</a:t>
            </a: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43CD813A-0F0C-4628-894F-6767072D50A8}"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r>
              <a:rPr lang="en-US" altLang="ja-JP" smtClean="0"/>
              <a:t>2014/2/14</a:t>
            </a:r>
            <a:endParaRPr lang="en-US" altLang="ja-JP"/>
          </a:p>
        </p:txBody>
      </p:sp>
    </p:spTree>
    <p:extLst>
      <p:ext uri="{BB962C8B-B14F-4D97-AF65-F5344CB8AC3E}">
        <p14:creationId xmlns:p14="http://schemas.microsoft.com/office/powerpoint/2010/main" val="15451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38925" y="-103188"/>
            <a:ext cx="2058988" cy="6340476"/>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03188"/>
            <a:ext cx="6029325" cy="6340476"/>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r>
              <a:rPr lang="ja-JP" altLang="en-US"/>
              <a:t>データサイエンス</a:t>
            </a:r>
            <a:r>
              <a:rPr lang="en-US" altLang="ja-JP"/>
              <a:t>RT</a:t>
            </a:r>
            <a:r>
              <a:rPr lang="ja-JP" altLang="en-US"/>
              <a:t>会議</a:t>
            </a: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B5D372E5-D5D3-4CEB-BCDC-031E4420BE88}"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r>
              <a:rPr lang="en-US" altLang="ja-JP" smtClean="0"/>
              <a:t>2014/2/14</a:t>
            </a:r>
            <a:endParaRPr lang="en-US" altLang="ja-JP"/>
          </a:p>
        </p:txBody>
      </p:sp>
    </p:spTree>
    <p:extLst>
      <p:ext uri="{BB962C8B-B14F-4D97-AF65-F5344CB8AC3E}">
        <p14:creationId xmlns:p14="http://schemas.microsoft.com/office/powerpoint/2010/main" val="3216455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103188"/>
            <a:ext cx="8229600" cy="1371601"/>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484313"/>
            <a:ext cx="8229600" cy="4752975"/>
          </a:xfrm>
        </p:spPr>
        <p:txBody>
          <a:bodyPr/>
          <a:lstStyle/>
          <a:p>
            <a:pPr lvl="0"/>
            <a:endParaRPr lang="ja-JP" alt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r>
              <a:rPr lang="ja-JP" altLang="en-US"/>
              <a:t>データサイエンス</a:t>
            </a:r>
            <a:r>
              <a:rPr lang="en-US" altLang="ja-JP"/>
              <a:t>RT</a:t>
            </a:r>
            <a:r>
              <a:rPr lang="ja-JP" altLang="en-US"/>
              <a:t>会議</a:t>
            </a: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E8B4412E-86E2-42FE-8C8C-CB6D309F5542}"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r>
              <a:rPr lang="en-US" altLang="ja-JP" smtClean="0"/>
              <a:t>2014/2/14</a:t>
            </a:r>
            <a:endParaRPr lang="en-US" altLang="ja-JP"/>
          </a:p>
        </p:txBody>
      </p:sp>
    </p:spTree>
    <p:extLst>
      <p:ext uri="{BB962C8B-B14F-4D97-AF65-F5344CB8AC3E}">
        <p14:creationId xmlns:p14="http://schemas.microsoft.com/office/powerpoint/2010/main" val="4239480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6" name="Rectangle 7"/>
          <p:cNvSpPr>
            <a:spLocks noGrp="1" noChangeArrowheads="1"/>
          </p:cNvSpPr>
          <p:nvPr>
            <p:ph type="sldNum" sz="quarter" idx="12"/>
          </p:nvPr>
        </p:nvSpPr>
        <p:spPr>
          <a:ln/>
        </p:spPr>
        <p:txBody>
          <a:bodyPr/>
          <a:lstStyle>
            <a:lvl1pPr>
              <a:defRPr/>
            </a:lvl1pPr>
          </a:lstStyle>
          <a:p>
            <a:fld id="{61F99F1F-2F8A-4C16-BE35-48CC4D55158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8146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6" name="Rectangle 7"/>
          <p:cNvSpPr>
            <a:spLocks noGrp="1" noChangeArrowheads="1"/>
          </p:cNvSpPr>
          <p:nvPr>
            <p:ph type="sldNum" sz="quarter" idx="12"/>
          </p:nvPr>
        </p:nvSpPr>
        <p:spPr>
          <a:ln/>
        </p:spPr>
        <p:txBody>
          <a:bodyPr/>
          <a:lstStyle>
            <a:lvl1pPr>
              <a:defRPr/>
            </a:lvl1pPr>
          </a:lstStyle>
          <a:p>
            <a:fld id="{12CE2200-56E0-4735-92F9-29CED9F8CE4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61792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719263"/>
            <a:ext cx="4038600" cy="44116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719263"/>
            <a:ext cx="4038600" cy="44116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7" name="Rectangle 7"/>
          <p:cNvSpPr>
            <a:spLocks noGrp="1" noChangeArrowheads="1"/>
          </p:cNvSpPr>
          <p:nvPr>
            <p:ph type="sldNum" sz="quarter" idx="12"/>
          </p:nvPr>
        </p:nvSpPr>
        <p:spPr>
          <a:ln/>
        </p:spPr>
        <p:txBody>
          <a:bodyPr/>
          <a:lstStyle>
            <a:lvl1pPr>
              <a:defRPr/>
            </a:lvl1pPr>
          </a:lstStyle>
          <a:p>
            <a:fld id="{694AF80C-5AFE-46ED-979A-D67D3D2CD7C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52665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9" name="Rectangle 7"/>
          <p:cNvSpPr>
            <a:spLocks noGrp="1" noChangeArrowheads="1"/>
          </p:cNvSpPr>
          <p:nvPr>
            <p:ph type="sldNum" sz="quarter" idx="12"/>
          </p:nvPr>
        </p:nvSpPr>
        <p:spPr>
          <a:ln/>
        </p:spPr>
        <p:txBody>
          <a:bodyPr/>
          <a:lstStyle>
            <a:lvl1pPr>
              <a:defRPr/>
            </a:lvl1pPr>
          </a:lstStyle>
          <a:p>
            <a:fld id="{9EBBC3D4-D7BC-46E0-8A84-427E9D84302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21055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5" name="Rectangle 7"/>
          <p:cNvSpPr>
            <a:spLocks noGrp="1" noChangeArrowheads="1"/>
          </p:cNvSpPr>
          <p:nvPr>
            <p:ph type="sldNum" sz="quarter" idx="12"/>
          </p:nvPr>
        </p:nvSpPr>
        <p:spPr>
          <a:ln/>
        </p:spPr>
        <p:txBody>
          <a:bodyPr/>
          <a:lstStyle>
            <a:lvl1pPr>
              <a:defRPr/>
            </a:lvl1pPr>
          </a:lstStyle>
          <a:p>
            <a:fld id="{E6C893E2-5536-4EAC-A3BD-E52B884826B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26391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4" name="Rectangle 7"/>
          <p:cNvSpPr>
            <a:spLocks noGrp="1" noChangeArrowheads="1"/>
          </p:cNvSpPr>
          <p:nvPr>
            <p:ph type="sldNum" sz="quarter" idx="12"/>
          </p:nvPr>
        </p:nvSpPr>
        <p:spPr>
          <a:ln/>
        </p:spPr>
        <p:txBody>
          <a:bodyPr/>
          <a:lstStyle>
            <a:lvl1pPr>
              <a:defRPr/>
            </a:lvl1pPr>
          </a:lstStyle>
          <a:p>
            <a:fld id="{82D1298A-D573-4DC3-A07A-2336175AFA8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8672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7" name="Rectangle 7"/>
          <p:cNvSpPr>
            <a:spLocks noGrp="1" noChangeArrowheads="1"/>
          </p:cNvSpPr>
          <p:nvPr>
            <p:ph type="sldNum" sz="quarter" idx="12"/>
          </p:nvPr>
        </p:nvSpPr>
        <p:spPr>
          <a:ln/>
        </p:spPr>
        <p:txBody>
          <a:bodyPr/>
          <a:lstStyle>
            <a:lvl1pPr>
              <a:defRPr/>
            </a:lvl1pPr>
          </a:lstStyle>
          <a:p>
            <a:fld id="{13381690-297E-43A6-A339-8FBB8504359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4768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r>
              <a:rPr lang="ja-JP" altLang="en-US"/>
              <a:t>データサイエンス</a:t>
            </a:r>
            <a:r>
              <a:rPr lang="en-US" altLang="ja-JP"/>
              <a:t>RT</a:t>
            </a:r>
            <a:r>
              <a:rPr lang="ja-JP" altLang="en-US"/>
              <a:t>会議</a:t>
            </a: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9FF51547-01D3-4EBC-AAAC-26A4BCA7F34A}"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r>
              <a:rPr lang="en-US" altLang="ja-JP" smtClean="0"/>
              <a:t>2014/2/14</a:t>
            </a:r>
            <a:endParaRPr lang="en-US" altLang="ja-JP"/>
          </a:p>
        </p:txBody>
      </p:sp>
    </p:spTree>
    <p:extLst>
      <p:ext uri="{BB962C8B-B14F-4D97-AF65-F5344CB8AC3E}">
        <p14:creationId xmlns:p14="http://schemas.microsoft.com/office/powerpoint/2010/main" val="1544756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7" name="Rectangle 7"/>
          <p:cNvSpPr>
            <a:spLocks noGrp="1" noChangeArrowheads="1"/>
          </p:cNvSpPr>
          <p:nvPr>
            <p:ph type="sldNum" sz="quarter" idx="12"/>
          </p:nvPr>
        </p:nvSpPr>
        <p:spPr>
          <a:ln/>
        </p:spPr>
        <p:txBody>
          <a:bodyPr/>
          <a:lstStyle>
            <a:lvl1pPr>
              <a:defRPr/>
            </a:lvl1pPr>
          </a:lstStyle>
          <a:p>
            <a:fld id="{3AC71657-C077-4082-B8B0-515FDE38486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39844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6" name="Rectangle 7"/>
          <p:cNvSpPr>
            <a:spLocks noGrp="1" noChangeArrowheads="1"/>
          </p:cNvSpPr>
          <p:nvPr>
            <p:ph type="sldNum" sz="quarter" idx="12"/>
          </p:nvPr>
        </p:nvSpPr>
        <p:spPr>
          <a:ln/>
        </p:spPr>
        <p:txBody>
          <a:bodyPr/>
          <a:lstStyle>
            <a:lvl1pPr>
              <a:defRPr/>
            </a:lvl1pPr>
          </a:lstStyle>
          <a:p>
            <a:fld id="{76F032AE-F9C7-4623-AE0D-55F37999876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6920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38"/>
            <a:ext cx="2057400" cy="600868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22238"/>
            <a:ext cx="6019800" cy="600868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6" name="Rectangle 7"/>
          <p:cNvSpPr>
            <a:spLocks noGrp="1" noChangeArrowheads="1"/>
          </p:cNvSpPr>
          <p:nvPr>
            <p:ph type="sldNum" sz="quarter" idx="12"/>
          </p:nvPr>
        </p:nvSpPr>
        <p:spPr>
          <a:ln/>
        </p:spPr>
        <p:txBody>
          <a:bodyPr/>
          <a:lstStyle>
            <a:lvl1pPr>
              <a:defRPr/>
            </a:lvl1pPr>
          </a:lstStyle>
          <a:p>
            <a:fld id="{4F7E7B86-FC22-429C-BDCA-7B1905384D1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06139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6" name="Rectangle 7"/>
          <p:cNvSpPr>
            <a:spLocks noGrp="1" noChangeArrowheads="1"/>
          </p:cNvSpPr>
          <p:nvPr>
            <p:ph type="sldNum" sz="quarter" idx="12"/>
          </p:nvPr>
        </p:nvSpPr>
        <p:spPr>
          <a:ln/>
        </p:spPr>
        <p:txBody>
          <a:bodyPr/>
          <a:lstStyle>
            <a:lvl1pPr>
              <a:defRPr/>
            </a:lvl1pPr>
          </a:lstStyle>
          <a:p>
            <a:fld id="{2A44E09D-0575-4156-B29D-56D18EB6469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77651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二等辺三角形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kumimoji="0" lang="en-US">
              <a:solidFill>
                <a:prstClr val="white"/>
              </a:solidFill>
            </a:endParaRPr>
          </a:p>
        </p:txBody>
      </p:sp>
      <p:sp>
        <p:nvSpPr>
          <p:cNvPr id="8" name="タイトル 7"/>
          <p:cNvSpPr>
            <a:spLocks noGrp="1"/>
          </p:cNvSpPr>
          <p:nvPr>
            <p:ph type="ctrTitle"/>
          </p:nvPr>
        </p:nvSpPr>
        <p:spPr>
          <a:xfrm>
            <a:off x="540544" y="776288"/>
            <a:ext cx="8062912" cy="1470025"/>
          </a:xfrm>
        </p:spPr>
        <p:txBody>
          <a:bodyPr anchor="b">
            <a:normAutofit/>
          </a:bodyPr>
          <a:lstStyle>
            <a:lvl1pPr algn="r">
              <a:defRPr sz="4400"/>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1371600" y="6012656"/>
            <a:ext cx="5791200" cy="365125"/>
          </a:xfrm>
        </p:spPr>
        <p:txBody>
          <a:bodyPr tIns="0" bIns="0" anchor="t"/>
          <a:lstStyle>
            <a:lvl1pPr algn="r">
              <a:defRPr sz="1000"/>
            </a:lvl1pPr>
          </a:lstStyle>
          <a:p>
            <a:fld id="{7795D513-F0D1-4A3D-825E-A3274B8EFCD4}" type="datetime1">
              <a:rPr kumimoji="1" lang="ja-JP" altLang="en-US" smtClean="0">
                <a:solidFill>
                  <a:prstClr val="white"/>
                </a:solidFill>
              </a:rPr>
              <a:pPr/>
              <a:t>2014/2/13</a:t>
            </a:fld>
            <a:endParaRPr kumimoji="1" lang="ja-JP" altLang="en-US">
              <a:solidFill>
                <a:prstClr val="white"/>
              </a:solidFill>
            </a:endParaRPr>
          </a:p>
        </p:txBody>
      </p:sp>
      <p:sp>
        <p:nvSpPr>
          <p:cNvPr id="17" name="フッター プレースホルダ 16"/>
          <p:cNvSpPr>
            <a:spLocks noGrp="1"/>
          </p:cNvSpPr>
          <p:nvPr>
            <p:ph type="ftr" sz="quarter" idx="11"/>
          </p:nvPr>
        </p:nvSpPr>
        <p:spPr>
          <a:xfrm>
            <a:off x="1371600" y="5650704"/>
            <a:ext cx="5791200" cy="365125"/>
          </a:xfrm>
        </p:spPr>
        <p:txBody>
          <a:bodyPr tIns="0" bIns="0" anchor="b"/>
          <a:lstStyle>
            <a:lvl1pPr algn="r">
              <a:defRPr sz="1100"/>
            </a:lvl1pPr>
          </a:lstStyle>
          <a:p>
            <a:endParaRPr kumimoji="1" lang="ja-JP" altLang="en-US">
              <a:solidFill>
                <a:prstClr val="white"/>
              </a:solidFill>
            </a:endParaRPr>
          </a:p>
        </p:txBody>
      </p:sp>
      <p:sp>
        <p:nvSpPr>
          <p:cNvPr id="29" name="スライド番号プレースホルダ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FB9C41D-2FCA-4EAB-9610-BBD85EF819EC}" type="slidenum">
              <a:rPr kumimoji="1" lang="ja-JP" altLang="en-US" smtClean="0"/>
              <a:pPr/>
              <a:t>‹#›</a:t>
            </a:fld>
            <a:endParaRPr kumimoji="1" lang="ja-JP" altLang="en-US"/>
          </a:p>
        </p:txBody>
      </p:sp>
    </p:spTree>
    <p:extLst>
      <p:ext uri="{BB962C8B-B14F-4D97-AF65-F5344CB8AC3E}">
        <p14:creationId xmlns:p14="http://schemas.microsoft.com/office/powerpoint/2010/main" val="1030384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7494"/>
            <a:ext cx="8229600" cy="1399032"/>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457200" y="1882808"/>
            <a:ext cx="8229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791456" y="6480048"/>
            <a:ext cx="2133600" cy="301752"/>
          </a:xfrm>
        </p:spPr>
        <p:txBody>
          <a:bodyPr/>
          <a:lstStyle/>
          <a:p>
            <a:fld id="{D01E4169-EEDB-4010-A72B-9DE49815CD82}" type="datetime1">
              <a:rPr kumimoji="1" lang="ja-JP" altLang="en-US" smtClean="0">
                <a:solidFill>
                  <a:prstClr val="white"/>
                </a:solidFill>
              </a:rPr>
              <a:pPr/>
              <a:t>2014/2/13</a:t>
            </a:fld>
            <a:endParaRPr kumimoji="1" lang="ja-JP" altLang="en-US">
              <a:solidFill>
                <a:prstClr val="white"/>
              </a:solidFill>
            </a:endParaRPr>
          </a:p>
        </p:txBody>
      </p:sp>
      <p:sp>
        <p:nvSpPr>
          <p:cNvPr id="5" name="フッター プレースホルダ 4"/>
          <p:cNvSpPr>
            <a:spLocks noGrp="1"/>
          </p:cNvSpPr>
          <p:nvPr>
            <p:ph type="ftr" sz="quarter" idx="11"/>
          </p:nvPr>
        </p:nvSpPr>
        <p:spPr>
          <a:xfrm>
            <a:off x="457200" y="6480969"/>
            <a:ext cx="4260056" cy="300831"/>
          </a:xfrm>
        </p:spPr>
        <p:txBody>
          <a:bodyPr/>
          <a:lstStyle/>
          <a:p>
            <a:endParaRPr kumimoji="1" lang="ja-JP" altLang="en-US">
              <a:solidFill>
                <a:prstClr val="white"/>
              </a:solidFill>
            </a:endParaRPr>
          </a:p>
        </p:txBody>
      </p:sp>
      <p:sp>
        <p:nvSpPr>
          <p:cNvPr id="6" name="スライド番号プレースホルダ 5"/>
          <p:cNvSpPr>
            <a:spLocks noGrp="1"/>
          </p:cNvSpPr>
          <p:nvPr>
            <p:ph type="sldNum" sz="quarter" idx="12"/>
          </p:nvPr>
        </p:nvSpPr>
        <p:spPr/>
        <p:txBody>
          <a:bodyPr/>
          <a:lstStyle/>
          <a:p>
            <a:fld id="{1FB9C41D-2FCA-4EAB-9610-BBD85EF819EC}" type="slidenum">
              <a:rPr kumimoji="1" lang="ja-JP" altLang="en-US" smtClean="0">
                <a:solidFill>
                  <a:prstClr val="white"/>
                </a:solidFill>
              </a:rPr>
              <a:pPr/>
              <a:t>‹#›</a:t>
            </a:fld>
            <a:endParaRPr kumimoji="1" lang="ja-JP" altLang="en-US">
              <a:solidFill>
                <a:prstClr val="white"/>
              </a:solidFill>
            </a:endParaRPr>
          </a:p>
        </p:txBody>
      </p:sp>
    </p:spTree>
    <p:extLst>
      <p:ext uri="{BB962C8B-B14F-4D97-AF65-F5344CB8AC3E}">
        <p14:creationId xmlns:p14="http://schemas.microsoft.com/office/powerpoint/2010/main" val="2836025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1"/>
      </p:bgRef>
    </p:bg>
    <p:spTree>
      <p:nvGrpSpPr>
        <p:cNvPr id="1" name=""/>
        <p:cNvGrpSpPr/>
        <p:nvPr/>
      </p:nvGrpSpPr>
      <p:grpSpPr>
        <a:xfrm>
          <a:off x="0" y="0"/>
          <a:ext cx="0" cy="0"/>
          <a:chOff x="0" y="0"/>
          <a:chExt cx="0" cy="0"/>
        </a:xfrm>
      </p:grpSpPr>
      <p:sp>
        <p:nvSpPr>
          <p:cNvPr id="9" name="直角三角形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kumimoji="0" lang="en-US">
              <a:solidFill>
                <a:prstClr val="white"/>
              </a:solidFill>
            </a:endParaRPr>
          </a:p>
        </p:txBody>
      </p:sp>
      <p:sp>
        <p:nvSpPr>
          <p:cNvPr id="8" name="二等辺三角形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kumimoji="0" lang="en-US">
              <a:solidFill>
                <a:prstClr val="white"/>
              </a:solidFill>
            </a:endParaRPr>
          </a:p>
        </p:txBody>
      </p:sp>
      <p:sp>
        <p:nvSpPr>
          <p:cNvPr id="4" name="日付プレースホルダ 3"/>
          <p:cNvSpPr>
            <a:spLocks noGrp="1"/>
          </p:cNvSpPr>
          <p:nvPr>
            <p:ph type="dt" sz="half" idx="10"/>
          </p:nvPr>
        </p:nvSpPr>
        <p:spPr>
          <a:xfrm>
            <a:off x="6955632" y="6477000"/>
            <a:ext cx="2133600" cy="304800"/>
          </a:xfrm>
        </p:spPr>
        <p:txBody>
          <a:bodyPr/>
          <a:lstStyle/>
          <a:p>
            <a:fld id="{B4813782-2725-4564-A58D-4F411E95F235}" type="datetime1">
              <a:rPr kumimoji="1" lang="ja-JP" altLang="en-US" smtClean="0">
                <a:solidFill>
                  <a:prstClr val="white"/>
                </a:solidFill>
              </a:rPr>
              <a:pPr/>
              <a:t>2014/2/13</a:t>
            </a:fld>
            <a:endParaRPr kumimoji="1" lang="ja-JP" altLang="en-US">
              <a:solidFill>
                <a:prstClr val="white"/>
              </a:solidFill>
            </a:endParaRPr>
          </a:p>
        </p:txBody>
      </p:sp>
      <p:sp>
        <p:nvSpPr>
          <p:cNvPr id="5" name="フッター プレースホルダ 4"/>
          <p:cNvSpPr>
            <a:spLocks noGrp="1"/>
          </p:cNvSpPr>
          <p:nvPr>
            <p:ph type="ftr" sz="quarter" idx="11"/>
          </p:nvPr>
        </p:nvSpPr>
        <p:spPr>
          <a:xfrm>
            <a:off x="2619376" y="6480969"/>
            <a:ext cx="4260056" cy="300831"/>
          </a:xfrm>
        </p:spPr>
        <p:txBody>
          <a:bodyPr/>
          <a:lstStyle/>
          <a:p>
            <a:endParaRPr kumimoji="1" lang="ja-JP" altLang="en-US">
              <a:solidFill>
                <a:prstClr val="white"/>
              </a:solidFill>
            </a:endParaRPr>
          </a:p>
        </p:txBody>
      </p:sp>
      <p:sp>
        <p:nvSpPr>
          <p:cNvPr id="6" name="スライド番号プレースホルダ 5"/>
          <p:cNvSpPr>
            <a:spLocks noGrp="1"/>
          </p:cNvSpPr>
          <p:nvPr>
            <p:ph type="sldNum" sz="quarter" idx="12"/>
          </p:nvPr>
        </p:nvSpPr>
        <p:spPr>
          <a:xfrm>
            <a:off x="8451056" y="809624"/>
            <a:ext cx="502920" cy="300831"/>
          </a:xfrm>
        </p:spPr>
        <p:txBody>
          <a:bodyPr/>
          <a:lstStyle/>
          <a:p>
            <a:fld id="{1FB9C41D-2FCA-4EAB-9610-BBD85EF819EC}" type="slidenum">
              <a:rPr kumimoji="1" lang="ja-JP" altLang="en-US" smtClean="0">
                <a:solidFill>
                  <a:prstClr val="white"/>
                </a:solidFill>
              </a:rPr>
              <a:pPr/>
              <a:t>‹#›</a:t>
            </a:fld>
            <a:endParaRPr kumimoji="1" lang="ja-JP" altLang="en-US">
              <a:solidFill>
                <a:prstClr val="white"/>
              </a:solidFill>
            </a:endParaRPr>
          </a:p>
        </p:txBody>
      </p:sp>
      <p:cxnSp>
        <p:nvCxnSpPr>
          <p:cNvPr id="11" name="直線コネクタ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Tree>
    <p:extLst>
      <p:ext uri="{BB962C8B-B14F-4D97-AF65-F5344CB8AC3E}">
        <p14:creationId xmlns:p14="http://schemas.microsoft.com/office/powerpoint/2010/main" val="134314556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marL="0" algn="l">
              <a:defRPr/>
            </a:lvl1p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4791456" y="6480969"/>
            <a:ext cx="2133600" cy="301752"/>
          </a:xfrm>
        </p:spPr>
        <p:txBody>
          <a:bodyPr/>
          <a:lstStyle/>
          <a:p>
            <a:fld id="{8448A692-88C7-4E2D-B2DB-F217F476CDEF}" type="datetime1">
              <a:rPr kumimoji="1" lang="ja-JP" altLang="en-US" smtClean="0">
                <a:solidFill>
                  <a:prstClr val="white"/>
                </a:solidFill>
              </a:rPr>
              <a:pPr/>
              <a:t>2014/2/13</a:t>
            </a:fld>
            <a:endParaRPr kumimoji="1" lang="ja-JP" altLang="en-US">
              <a:solidFill>
                <a:prstClr val="white"/>
              </a:solidFill>
            </a:endParaRPr>
          </a:p>
        </p:txBody>
      </p:sp>
      <p:sp>
        <p:nvSpPr>
          <p:cNvPr id="6" name="フッター プレースホルダ 5"/>
          <p:cNvSpPr>
            <a:spLocks noGrp="1"/>
          </p:cNvSpPr>
          <p:nvPr>
            <p:ph type="ftr" sz="quarter" idx="11"/>
          </p:nvPr>
        </p:nvSpPr>
        <p:spPr>
          <a:xfrm>
            <a:off x="457200" y="6480969"/>
            <a:ext cx="4260056" cy="301752"/>
          </a:xfrm>
        </p:spPr>
        <p:txBody>
          <a:bodyPr/>
          <a:lstStyle/>
          <a:p>
            <a:endParaRPr kumimoji="1" lang="ja-JP" altLang="en-US">
              <a:solidFill>
                <a:prstClr val="white"/>
              </a:solidFill>
            </a:endParaRPr>
          </a:p>
        </p:txBody>
      </p:sp>
      <p:sp>
        <p:nvSpPr>
          <p:cNvPr id="7" name="スライド番号プレースホルダ 6"/>
          <p:cNvSpPr>
            <a:spLocks noGrp="1"/>
          </p:cNvSpPr>
          <p:nvPr>
            <p:ph type="sldNum" sz="quarter" idx="12"/>
          </p:nvPr>
        </p:nvSpPr>
        <p:spPr>
          <a:xfrm>
            <a:off x="7589520" y="6480969"/>
            <a:ext cx="502920" cy="301752"/>
          </a:xfrm>
        </p:spPr>
        <p:txBody>
          <a:bodyPr/>
          <a:lstStyle/>
          <a:p>
            <a:fld id="{1FB9C41D-2FCA-4EAB-9610-BBD85EF819EC}" type="slidenum">
              <a:rPr kumimoji="1" lang="ja-JP" altLang="en-US" smtClean="0">
                <a:solidFill>
                  <a:prstClr val="white"/>
                </a:solidFill>
              </a:rPr>
              <a:pPr/>
              <a:t>‹#›</a:t>
            </a:fld>
            <a:endParaRPr kumimoji="1" lang="ja-JP" altLang="en-US">
              <a:solidFill>
                <a:prstClr val="white"/>
              </a:solidFill>
            </a:endParaRPr>
          </a:p>
        </p:txBody>
      </p:sp>
    </p:spTree>
    <p:extLst>
      <p:ext uri="{BB962C8B-B14F-4D97-AF65-F5344CB8AC3E}">
        <p14:creationId xmlns:p14="http://schemas.microsoft.com/office/powerpoint/2010/main" val="2755966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a:xfrm>
            <a:off x="4791456" y="6480969"/>
            <a:ext cx="2130552" cy="301752"/>
          </a:xfrm>
        </p:spPr>
        <p:txBody>
          <a:bodyPr/>
          <a:lstStyle/>
          <a:p>
            <a:fld id="{467FB86B-2C7B-429E-BAD9-73E783515CBE}" type="datetime1">
              <a:rPr kumimoji="1" lang="ja-JP" altLang="en-US" smtClean="0">
                <a:solidFill>
                  <a:prstClr val="white"/>
                </a:solidFill>
              </a:rPr>
              <a:pPr/>
              <a:t>2014/2/13</a:t>
            </a:fld>
            <a:endParaRPr kumimoji="1" lang="ja-JP" altLang="en-US">
              <a:solidFill>
                <a:prstClr val="white"/>
              </a:solidFill>
            </a:endParaRPr>
          </a:p>
        </p:txBody>
      </p:sp>
      <p:sp>
        <p:nvSpPr>
          <p:cNvPr id="8" name="フッター プレースホルダ 7"/>
          <p:cNvSpPr>
            <a:spLocks noGrp="1"/>
          </p:cNvSpPr>
          <p:nvPr>
            <p:ph type="ftr" sz="quarter" idx="11"/>
          </p:nvPr>
        </p:nvSpPr>
        <p:spPr>
          <a:xfrm>
            <a:off x="457200" y="6480969"/>
            <a:ext cx="4261104" cy="301752"/>
          </a:xfrm>
        </p:spPr>
        <p:txBody>
          <a:bodyPr/>
          <a:lstStyle/>
          <a:p>
            <a:endParaRPr kumimoji="1" lang="ja-JP" altLang="en-US">
              <a:solidFill>
                <a:prstClr val="white"/>
              </a:solidFill>
            </a:endParaRPr>
          </a:p>
        </p:txBody>
      </p:sp>
      <p:sp>
        <p:nvSpPr>
          <p:cNvPr id="9" name="スライド番号プレースホルダ 8"/>
          <p:cNvSpPr>
            <a:spLocks noGrp="1"/>
          </p:cNvSpPr>
          <p:nvPr>
            <p:ph type="sldNum" sz="quarter" idx="12"/>
          </p:nvPr>
        </p:nvSpPr>
        <p:spPr>
          <a:xfrm>
            <a:off x="7589520" y="6483096"/>
            <a:ext cx="502920" cy="301752"/>
          </a:xfrm>
        </p:spPr>
        <p:txBody>
          <a:bodyPr/>
          <a:lstStyle>
            <a:lvl1pPr algn="ctr">
              <a:defRPr/>
            </a:lvl1pPr>
          </a:lstStyle>
          <a:p>
            <a:fld id="{1FB9C41D-2FCA-4EAB-9610-BBD85EF819EC}" type="slidenum">
              <a:rPr kumimoji="1" lang="ja-JP" altLang="en-US" smtClean="0">
                <a:solidFill>
                  <a:prstClr val="white"/>
                </a:solidFill>
              </a:rPr>
              <a:pPr/>
              <a:t>‹#›</a:t>
            </a:fld>
            <a:endParaRPr kumimoji="1" lang="ja-JP" altLang="en-US">
              <a:solidFill>
                <a:prstClr val="white"/>
              </a:solidFill>
            </a:endParaRPr>
          </a:p>
        </p:txBody>
      </p:sp>
    </p:spTree>
    <p:extLst>
      <p:ext uri="{BB962C8B-B14F-4D97-AF65-F5344CB8AC3E}">
        <p14:creationId xmlns:p14="http://schemas.microsoft.com/office/powerpoint/2010/main" val="147547097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2E2416E9-2D0C-4FBE-A00C-F3D2D1E9E6DF}" type="datetime1">
              <a:rPr kumimoji="1" lang="ja-JP" altLang="en-US" smtClean="0">
                <a:solidFill>
                  <a:prstClr val="white"/>
                </a:solidFill>
              </a:rPr>
              <a:pPr/>
              <a:t>2014/2/13</a:t>
            </a:fld>
            <a:endParaRPr kumimoji="1" lang="ja-JP" altLang="en-US">
              <a:solidFill>
                <a:prstClr val="white"/>
              </a:solidFill>
            </a:endParaRPr>
          </a:p>
        </p:txBody>
      </p:sp>
      <p:sp>
        <p:nvSpPr>
          <p:cNvPr id="4" name="フッター プレースホルダ 3"/>
          <p:cNvSpPr>
            <a:spLocks noGrp="1"/>
          </p:cNvSpPr>
          <p:nvPr>
            <p:ph type="ftr" sz="quarter" idx="11"/>
          </p:nvPr>
        </p:nvSpPr>
        <p:spPr/>
        <p:txBody>
          <a:bodyPr/>
          <a:lstStyle/>
          <a:p>
            <a:endParaRPr kumimoji="1" lang="ja-JP" altLang="en-US">
              <a:solidFill>
                <a:prstClr val="white"/>
              </a:solidFill>
            </a:endParaRPr>
          </a:p>
        </p:txBody>
      </p:sp>
      <p:sp>
        <p:nvSpPr>
          <p:cNvPr id="5" name="スライド番号プレースホルダ 4"/>
          <p:cNvSpPr>
            <a:spLocks noGrp="1"/>
          </p:cNvSpPr>
          <p:nvPr>
            <p:ph type="sldNum" sz="quarter" idx="12"/>
          </p:nvPr>
        </p:nvSpPr>
        <p:spPr/>
        <p:txBody>
          <a:bodyPr/>
          <a:lstStyle/>
          <a:p>
            <a:fld id="{1FB9C41D-2FCA-4EAB-9610-BBD85EF819EC}" type="slidenum">
              <a:rPr kumimoji="1" lang="ja-JP" altLang="en-US" smtClean="0">
                <a:solidFill>
                  <a:prstClr val="white"/>
                </a:solidFill>
              </a:rPr>
              <a:pPr/>
              <a:t>‹#›</a:t>
            </a:fld>
            <a:endParaRPr kumimoji="1" lang="ja-JP" altLang="en-US">
              <a:solidFill>
                <a:prstClr val="white"/>
              </a:solidFill>
            </a:endParaRPr>
          </a:p>
        </p:txBody>
      </p:sp>
    </p:spTree>
    <p:extLst>
      <p:ext uri="{BB962C8B-B14F-4D97-AF65-F5344CB8AC3E}">
        <p14:creationId xmlns:p14="http://schemas.microsoft.com/office/powerpoint/2010/main" val="80712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ftr" sz="quarter" idx="10"/>
          </p:nvPr>
        </p:nvSpPr>
        <p:spPr>
          <a:ln/>
        </p:spPr>
        <p:txBody>
          <a:bodyPr/>
          <a:lstStyle>
            <a:lvl1pPr>
              <a:defRPr/>
            </a:lvl1pPr>
          </a:lstStyle>
          <a:p>
            <a:pPr>
              <a:defRPr/>
            </a:pPr>
            <a:r>
              <a:rPr lang="ja-JP" altLang="en-US"/>
              <a:t>データサイエンス</a:t>
            </a:r>
            <a:r>
              <a:rPr lang="en-US" altLang="ja-JP"/>
              <a:t>RT</a:t>
            </a:r>
            <a:r>
              <a:rPr lang="ja-JP" altLang="en-US"/>
              <a:t>会議</a:t>
            </a: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09432708-BA33-4346-A71A-543421434B4B}"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r>
              <a:rPr lang="en-US" altLang="ja-JP" smtClean="0"/>
              <a:t>2014/2/14</a:t>
            </a:r>
            <a:endParaRPr lang="en-US" altLang="ja-JP"/>
          </a:p>
        </p:txBody>
      </p:sp>
    </p:spTree>
    <p:extLst>
      <p:ext uri="{BB962C8B-B14F-4D97-AF65-F5344CB8AC3E}">
        <p14:creationId xmlns:p14="http://schemas.microsoft.com/office/powerpoint/2010/main" val="2961591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791456" y="6480969"/>
            <a:ext cx="2133600" cy="301752"/>
          </a:xfrm>
        </p:spPr>
        <p:txBody>
          <a:bodyPr/>
          <a:lstStyle/>
          <a:p>
            <a:fld id="{0576A03B-87DC-43C5-A922-75D1C39F2069}" type="datetime1">
              <a:rPr kumimoji="1" lang="ja-JP" altLang="en-US" smtClean="0">
                <a:solidFill>
                  <a:prstClr val="white"/>
                </a:solidFill>
              </a:rPr>
              <a:pPr/>
              <a:t>2014/2/13</a:t>
            </a:fld>
            <a:endParaRPr kumimoji="1" lang="ja-JP" altLang="en-US">
              <a:solidFill>
                <a:prstClr val="white"/>
              </a:solidFill>
            </a:endParaRPr>
          </a:p>
        </p:txBody>
      </p:sp>
      <p:sp>
        <p:nvSpPr>
          <p:cNvPr id="3" name="フッター プレースホルダ 2"/>
          <p:cNvSpPr>
            <a:spLocks noGrp="1"/>
          </p:cNvSpPr>
          <p:nvPr>
            <p:ph type="ftr" sz="quarter" idx="11"/>
          </p:nvPr>
        </p:nvSpPr>
        <p:spPr>
          <a:xfrm>
            <a:off x="457200" y="6481890"/>
            <a:ext cx="4260056" cy="300831"/>
          </a:xfrm>
        </p:spPr>
        <p:txBody>
          <a:bodyPr/>
          <a:lstStyle/>
          <a:p>
            <a:endParaRPr kumimoji="1" lang="ja-JP" altLang="en-US">
              <a:solidFill>
                <a:prstClr val="white"/>
              </a:solidFill>
            </a:endParaRPr>
          </a:p>
        </p:txBody>
      </p:sp>
      <p:sp>
        <p:nvSpPr>
          <p:cNvPr id="4" name="スライド番号プレースホルダ 3"/>
          <p:cNvSpPr>
            <a:spLocks noGrp="1"/>
          </p:cNvSpPr>
          <p:nvPr>
            <p:ph type="sldNum" sz="quarter" idx="12"/>
          </p:nvPr>
        </p:nvSpPr>
        <p:spPr>
          <a:xfrm>
            <a:off x="7589520" y="6480969"/>
            <a:ext cx="502920" cy="301752"/>
          </a:xfrm>
        </p:spPr>
        <p:txBody>
          <a:bodyPr/>
          <a:lstStyle/>
          <a:p>
            <a:fld id="{1FB9C41D-2FCA-4EAB-9610-BBD85EF819EC}" type="slidenum">
              <a:rPr kumimoji="1" lang="ja-JP" altLang="en-US" smtClean="0">
                <a:solidFill>
                  <a:prstClr val="white"/>
                </a:solidFill>
              </a:rPr>
              <a:pPr/>
              <a:t>‹#›</a:t>
            </a:fld>
            <a:endParaRPr kumimoji="1" lang="ja-JP" altLang="en-US">
              <a:solidFill>
                <a:prstClr val="white"/>
              </a:solidFill>
            </a:endParaRPr>
          </a:p>
        </p:txBody>
      </p:sp>
    </p:spTree>
    <p:extLst>
      <p:ext uri="{BB962C8B-B14F-4D97-AF65-F5344CB8AC3E}">
        <p14:creationId xmlns:p14="http://schemas.microsoft.com/office/powerpoint/2010/main" val="1696122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6278976" y="6556248"/>
            <a:ext cx="2133600" cy="301752"/>
          </a:xfrm>
        </p:spPr>
        <p:txBody>
          <a:bodyPr/>
          <a:lstStyle>
            <a:lvl1pPr>
              <a:defRPr sz="900"/>
            </a:lvl1pPr>
          </a:lstStyle>
          <a:p>
            <a:fld id="{68FD9F6D-E764-4CFC-A80D-64091B811F3E}" type="datetime1">
              <a:rPr kumimoji="1" lang="ja-JP" altLang="en-US" smtClean="0">
                <a:solidFill>
                  <a:prstClr val="white"/>
                </a:solidFill>
              </a:rPr>
              <a:pPr/>
              <a:t>2014/2/13</a:t>
            </a:fld>
            <a:endParaRPr kumimoji="1" lang="ja-JP" altLang="en-US">
              <a:solidFill>
                <a:prstClr val="white"/>
              </a:solidFill>
            </a:endParaRPr>
          </a:p>
        </p:txBody>
      </p:sp>
      <p:sp>
        <p:nvSpPr>
          <p:cNvPr id="6" name="フッター プレースホルダ 5"/>
          <p:cNvSpPr>
            <a:spLocks noGrp="1"/>
          </p:cNvSpPr>
          <p:nvPr>
            <p:ph type="ftr" sz="quarter" idx="11"/>
          </p:nvPr>
        </p:nvSpPr>
        <p:spPr>
          <a:xfrm>
            <a:off x="1135856" y="6556248"/>
            <a:ext cx="5143120" cy="301752"/>
          </a:xfrm>
        </p:spPr>
        <p:txBody>
          <a:bodyPr/>
          <a:lstStyle>
            <a:lvl1pPr>
              <a:defRPr sz="900"/>
            </a:lvl1pPr>
          </a:lstStyle>
          <a:p>
            <a:endParaRPr kumimoji="1" lang="ja-JP" altLang="en-US">
              <a:solidFill>
                <a:prstClr val="white"/>
              </a:solidFill>
            </a:endParaRPr>
          </a:p>
        </p:txBody>
      </p:sp>
      <p:sp>
        <p:nvSpPr>
          <p:cNvPr id="7" name="スライド番号プレースホルダ 6"/>
          <p:cNvSpPr>
            <a:spLocks noGrp="1"/>
          </p:cNvSpPr>
          <p:nvPr>
            <p:ph type="sldNum" sz="quarter" idx="12"/>
          </p:nvPr>
        </p:nvSpPr>
        <p:spPr>
          <a:xfrm>
            <a:off x="8410576" y="6556248"/>
            <a:ext cx="502920" cy="301752"/>
          </a:xfrm>
        </p:spPr>
        <p:txBody>
          <a:bodyPr/>
          <a:lstStyle>
            <a:lvl1pPr>
              <a:defRPr sz="900"/>
            </a:lvl1pPr>
          </a:lstStyle>
          <a:p>
            <a:fld id="{1FB9C41D-2FCA-4EAB-9610-BBD85EF819EC}" type="slidenum">
              <a:rPr kumimoji="1" lang="ja-JP" altLang="en-US" smtClean="0">
                <a:solidFill>
                  <a:prstClr val="white"/>
                </a:solidFill>
              </a:rPr>
              <a:pPr/>
              <a:t>‹#›</a:t>
            </a:fld>
            <a:endParaRPr kumimoji="1" lang="ja-JP" altLang="en-US">
              <a:solidFill>
                <a:prstClr val="white"/>
              </a:solidFill>
            </a:endParaRPr>
          </a:p>
        </p:txBody>
      </p:sp>
    </p:spTree>
    <p:extLst>
      <p:ext uri="{BB962C8B-B14F-4D97-AF65-F5344CB8AC3E}">
        <p14:creationId xmlns:p14="http://schemas.microsoft.com/office/powerpoint/2010/main" val="300745498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6108192" y="6556248"/>
            <a:ext cx="2103120" cy="301752"/>
          </a:xfrm>
        </p:spPr>
        <p:txBody>
          <a:bodyPr/>
          <a:lstStyle>
            <a:lvl1pPr>
              <a:defRPr sz="900"/>
            </a:lvl1pPr>
          </a:lstStyle>
          <a:p>
            <a:fld id="{298B34A1-18E6-4731-83C1-D3A51018B044}" type="datetime1">
              <a:rPr kumimoji="1" lang="ja-JP" altLang="en-US" smtClean="0">
                <a:solidFill>
                  <a:prstClr val="white"/>
                </a:solidFill>
              </a:rPr>
              <a:pPr/>
              <a:t>2014/2/13</a:t>
            </a:fld>
            <a:endParaRPr kumimoji="1" lang="ja-JP" altLang="en-US">
              <a:solidFill>
                <a:prstClr val="white"/>
              </a:solidFill>
            </a:endParaRPr>
          </a:p>
        </p:txBody>
      </p:sp>
      <p:sp>
        <p:nvSpPr>
          <p:cNvPr id="6" name="フッター プレースホルダ 5"/>
          <p:cNvSpPr>
            <a:spLocks noGrp="1"/>
          </p:cNvSpPr>
          <p:nvPr>
            <p:ph type="ftr" sz="quarter" idx="11"/>
          </p:nvPr>
        </p:nvSpPr>
        <p:spPr>
          <a:xfrm>
            <a:off x="1170432" y="6557169"/>
            <a:ext cx="4948072" cy="301752"/>
          </a:xfrm>
        </p:spPr>
        <p:txBody>
          <a:bodyPr/>
          <a:lstStyle>
            <a:lvl1pPr>
              <a:defRPr sz="900"/>
            </a:lvl1pPr>
          </a:lstStyle>
          <a:p>
            <a:endParaRPr kumimoji="1" lang="ja-JP" altLang="en-US">
              <a:solidFill>
                <a:prstClr val="white"/>
              </a:solidFill>
            </a:endParaRPr>
          </a:p>
        </p:txBody>
      </p:sp>
      <p:sp>
        <p:nvSpPr>
          <p:cNvPr id="7" name="スライド番号プレースホルダ 6"/>
          <p:cNvSpPr>
            <a:spLocks noGrp="1"/>
          </p:cNvSpPr>
          <p:nvPr>
            <p:ph type="sldNum" sz="quarter" idx="12"/>
          </p:nvPr>
        </p:nvSpPr>
        <p:spPr>
          <a:xfrm>
            <a:off x="8217192" y="6556248"/>
            <a:ext cx="365760" cy="301752"/>
          </a:xfrm>
        </p:spPr>
        <p:txBody>
          <a:bodyPr/>
          <a:lstStyle>
            <a:lvl1pPr algn="ctr">
              <a:defRPr sz="900"/>
            </a:lvl1pPr>
          </a:lstStyle>
          <a:p>
            <a:fld id="{1FB9C41D-2FCA-4EAB-9610-BBD85EF819EC}" type="slidenum">
              <a:rPr kumimoji="1" lang="ja-JP" altLang="en-US" smtClean="0">
                <a:solidFill>
                  <a:prstClr val="white"/>
                </a:solidFill>
              </a:rPr>
              <a:pPr/>
              <a:t>‹#›</a:t>
            </a:fld>
            <a:endParaRPr kumimoji="1" lang="ja-JP" altLang="en-US">
              <a:solidFill>
                <a:prstClr val="white"/>
              </a:solidFill>
            </a:endParaRPr>
          </a:p>
        </p:txBody>
      </p:sp>
    </p:spTree>
    <p:extLst>
      <p:ext uri="{BB962C8B-B14F-4D97-AF65-F5344CB8AC3E}">
        <p14:creationId xmlns:p14="http://schemas.microsoft.com/office/powerpoint/2010/main" val="783043006"/>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1A73B806-CD82-4C75-A3A9-374781C9054E}" type="datetime1">
              <a:rPr kumimoji="1" lang="ja-JP" altLang="en-US" smtClean="0">
                <a:solidFill>
                  <a:prstClr val="white"/>
                </a:solidFill>
              </a:rPr>
              <a:pPr/>
              <a:t>2014/2/13</a:t>
            </a:fld>
            <a:endParaRPr kumimoji="1" lang="ja-JP" altLang="en-US">
              <a:solidFill>
                <a:prstClr val="white"/>
              </a:solidFill>
            </a:endParaRPr>
          </a:p>
        </p:txBody>
      </p:sp>
      <p:sp>
        <p:nvSpPr>
          <p:cNvPr id="5" name="フッター プレースホルダ 4"/>
          <p:cNvSpPr>
            <a:spLocks noGrp="1"/>
          </p:cNvSpPr>
          <p:nvPr>
            <p:ph type="ftr" sz="quarter" idx="11"/>
          </p:nvPr>
        </p:nvSpPr>
        <p:spPr/>
        <p:txBody>
          <a:bodyPr/>
          <a:lstStyle/>
          <a:p>
            <a:endParaRPr kumimoji="1" lang="ja-JP" altLang="en-US">
              <a:solidFill>
                <a:prstClr val="white"/>
              </a:solidFill>
            </a:endParaRPr>
          </a:p>
        </p:txBody>
      </p:sp>
      <p:sp>
        <p:nvSpPr>
          <p:cNvPr id="6" name="スライド番号プレースホルダ 5"/>
          <p:cNvSpPr>
            <a:spLocks noGrp="1"/>
          </p:cNvSpPr>
          <p:nvPr>
            <p:ph type="sldNum" sz="quarter" idx="12"/>
          </p:nvPr>
        </p:nvSpPr>
        <p:spPr/>
        <p:txBody>
          <a:bodyPr/>
          <a:lstStyle/>
          <a:p>
            <a:fld id="{1FB9C41D-2FCA-4EAB-9610-BBD85EF819EC}" type="slidenum">
              <a:rPr kumimoji="1" lang="ja-JP" altLang="en-US" smtClean="0">
                <a:solidFill>
                  <a:prstClr val="white"/>
                </a:solidFill>
              </a:rPr>
              <a:pPr/>
              <a:t>‹#›</a:t>
            </a:fld>
            <a:endParaRPr kumimoji="1" lang="ja-JP" altLang="en-US">
              <a:solidFill>
                <a:prstClr val="white"/>
              </a:solidFill>
            </a:endParaRPr>
          </a:p>
        </p:txBody>
      </p:sp>
    </p:spTree>
    <p:extLst>
      <p:ext uri="{BB962C8B-B14F-4D97-AF65-F5344CB8AC3E}">
        <p14:creationId xmlns:p14="http://schemas.microsoft.com/office/powerpoint/2010/main" val="3455987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381000"/>
            <a:ext cx="1905000" cy="5486400"/>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381000"/>
            <a:ext cx="6248400" cy="5486400"/>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A2F8B66-5BA0-4593-A0D8-242CA2C9FCE1}" type="datetime1">
              <a:rPr kumimoji="1" lang="ja-JP" altLang="en-US" smtClean="0">
                <a:solidFill>
                  <a:prstClr val="white"/>
                </a:solidFill>
              </a:rPr>
              <a:pPr/>
              <a:t>2014/2/13</a:t>
            </a:fld>
            <a:endParaRPr kumimoji="1" lang="ja-JP" altLang="en-US">
              <a:solidFill>
                <a:prstClr val="white"/>
              </a:solidFill>
            </a:endParaRPr>
          </a:p>
        </p:txBody>
      </p:sp>
      <p:sp>
        <p:nvSpPr>
          <p:cNvPr id="5" name="フッター プレースホルダ 4"/>
          <p:cNvSpPr>
            <a:spLocks noGrp="1"/>
          </p:cNvSpPr>
          <p:nvPr>
            <p:ph type="ftr" sz="quarter" idx="11"/>
          </p:nvPr>
        </p:nvSpPr>
        <p:spPr/>
        <p:txBody>
          <a:bodyPr/>
          <a:lstStyle/>
          <a:p>
            <a:endParaRPr kumimoji="1" lang="ja-JP" altLang="en-US">
              <a:solidFill>
                <a:prstClr val="white"/>
              </a:solidFill>
            </a:endParaRPr>
          </a:p>
        </p:txBody>
      </p:sp>
      <p:sp>
        <p:nvSpPr>
          <p:cNvPr id="6" name="スライド番号プレースホルダ 5"/>
          <p:cNvSpPr>
            <a:spLocks noGrp="1"/>
          </p:cNvSpPr>
          <p:nvPr>
            <p:ph type="sldNum" sz="quarter" idx="12"/>
          </p:nvPr>
        </p:nvSpPr>
        <p:spPr/>
        <p:txBody>
          <a:bodyPr/>
          <a:lstStyle/>
          <a:p>
            <a:fld id="{1FB9C41D-2FCA-4EAB-9610-BBD85EF819EC}" type="slidenum">
              <a:rPr kumimoji="1" lang="ja-JP" altLang="en-US" smtClean="0">
                <a:solidFill>
                  <a:prstClr val="white"/>
                </a:solidFill>
              </a:rPr>
              <a:pPr/>
              <a:t>‹#›</a:t>
            </a:fld>
            <a:endParaRPr kumimoji="1" lang="ja-JP" altLang="en-US">
              <a:solidFill>
                <a:prstClr val="white"/>
              </a:solidFill>
            </a:endParaRPr>
          </a:p>
        </p:txBody>
      </p:sp>
    </p:spTree>
    <p:extLst>
      <p:ext uri="{BB962C8B-B14F-4D97-AF65-F5344CB8AC3E}">
        <p14:creationId xmlns:p14="http://schemas.microsoft.com/office/powerpoint/2010/main" val="947166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6" name="Rectangle 7"/>
          <p:cNvSpPr>
            <a:spLocks noGrp="1" noChangeArrowheads="1"/>
          </p:cNvSpPr>
          <p:nvPr>
            <p:ph type="sldNum" sz="quarter" idx="12"/>
          </p:nvPr>
        </p:nvSpPr>
        <p:spPr>
          <a:ln/>
        </p:spPr>
        <p:txBody>
          <a:bodyPr/>
          <a:lstStyle>
            <a:lvl1pPr>
              <a:defRPr/>
            </a:lvl1pPr>
          </a:lstStyle>
          <a:p>
            <a:fld id="{7458A018-D58D-4C1A-8913-728A5DC473B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38683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6" name="Rectangle 7"/>
          <p:cNvSpPr>
            <a:spLocks noGrp="1" noChangeArrowheads="1"/>
          </p:cNvSpPr>
          <p:nvPr>
            <p:ph type="sldNum" sz="quarter" idx="12"/>
          </p:nvPr>
        </p:nvSpPr>
        <p:spPr>
          <a:ln/>
        </p:spPr>
        <p:txBody>
          <a:bodyPr/>
          <a:lstStyle>
            <a:lvl1pPr>
              <a:defRPr/>
            </a:lvl1pPr>
          </a:lstStyle>
          <a:p>
            <a:fld id="{57FAA897-DC4B-468B-9EAC-BB648174D93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13306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719263"/>
            <a:ext cx="4038600" cy="44116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719263"/>
            <a:ext cx="4038600" cy="44116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7" name="Rectangle 7"/>
          <p:cNvSpPr>
            <a:spLocks noGrp="1" noChangeArrowheads="1"/>
          </p:cNvSpPr>
          <p:nvPr>
            <p:ph type="sldNum" sz="quarter" idx="12"/>
          </p:nvPr>
        </p:nvSpPr>
        <p:spPr>
          <a:ln/>
        </p:spPr>
        <p:txBody>
          <a:bodyPr/>
          <a:lstStyle>
            <a:lvl1pPr>
              <a:defRPr/>
            </a:lvl1pPr>
          </a:lstStyle>
          <a:p>
            <a:fld id="{60D2FB72-6461-49B8-AEFC-14266BB86BD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72810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9" name="Rectangle 7"/>
          <p:cNvSpPr>
            <a:spLocks noGrp="1" noChangeArrowheads="1"/>
          </p:cNvSpPr>
          <p:nvPr>
            <p:ph type="sldNum" sz="quarter" idx="12"/>
          </p:nvPr>
        </p:nvSpPr>
        <p:spPr>
          <a:ln/>
        </p:spPr>
        <p:txBody>
          <a:bodyPr/>
          <a:lstStyle>
            <a:lvl1pPr>
              <a:defRPr/>
            </a:lvl1pPr>
          </a:lstStyle>
          <a:p>
            <a:fld id="{B53A8862-E118-4074-9C4F-418E3E1FF70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45610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5" name="Rectangle 7"/>
          <p:cNvSpPr>
            <a:spLocks noGrp="1" noChangeArrowheads="1"/>
          </p:cNvSpPr>
          <p:nvPr>
            <p:ph type="sldNum" sz="quarter" idx="12"/>
          </p:nvPr>
        </p:nvSpPr>
        <p:spPr>
          <a:ln/>
        </p:spPr>
        <p:txBody>
          <a:bodyPr/>
          <a:lstStyle>
            <a:lvl1pPr>
              <a:defRPr/>
            </a:lvl1pPr>
          </a:lstStyle>
          <a:p>
            <a:fld id="{203FD96E-E121-41E3-948A-26ED4540AB1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6297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4843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4843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ftr" sz="quarter" idx="10"/>
          </p:nvPr>
        </p:nvSpPr>
        <p:spPr>
          <a:ln/>
        </p:spPr>
        <p:txBody>
          <a:bodyPr/>
          <a:lstStyle>
            <a:lvl1pPr>
              <a:defRPr/>
            </a:lvl1pPr>
          </a:lstStyle>
          <a:p>
            <a:pPr>
              <a:defRPr/>
            </a:pPr>
            <a:r>
              <a:rPr lang="ja-JP" altLang="en-US"/>
              <a:t>データサイエンス</a:t>
            </a:r>
            <a:r>
              <a:rPr lang="en-US" altLang="ja-JP"/>
              <a:t>RT</a:t>
            </a:r>
            <a:r>
              <a:rPr lang="ja-JP" altLang="en-US"/>
              <a:t>会議</a:t>
            </a: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12869BAB-0335-47A0-8EA0-5A2E074779F1}"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r>
              <a:rPr lang="en-US" altLang="ja-JP" smtClean="0"/>
              <a:t>2014/2/14</a:t>
            </a:r>
            <a:endParaRPr lang="en-US" altLang="ja-JP"/>
          </a:p>
        </p:txBody>
      </p:sp>
    </p:spTree>
    <p:extLst>
      <p:ext uri="{BB962C8B-B14F-4D97-AF65-F5344CB8AC3E}">
        <p14:creationId xmlns:p14="http://schemas.microsoft.com/office/powerpoint/2010/main" val="2557854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4" name="Rectangle 7"/>
          <p:cNvSpPr>
            <a:spLocks noGrp="1" noChangeArrowheads="1"/>
          </p:cNvSpPr>
          <p:nvPr>
            <p:ph type="sldNum" sz="quarter" idx="12"/>
          </p:nvPr>
        </p:nvSpPr>
        <p:spPr>
          <a:ln/>
        </p:spPr>
        <p:txBody>
          <a:bodyPr/>
          <a:lstStyle>
            <a:lvl1pPr>
              <a:defRPr/>
            </a:lvl1pPr>
          </a:lstStyle>
          <a:p>
            <a:fld id="{02C669B6-763F-43D0-A338-3ACB54B0B73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05628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7" name="Rectangle 7"/>
          <p:cNvSpPr>
            <a:spLocks noGrp="1" noChangeArrowheads="1"/>
          </p:cNvSpPr>
          <p:nvPr>
            <p:ph type="sldNum" sz="quarter" idx="12"/>
          </p:nvPr>
        </p:nvSpPr>
        <p:spPr>
          <a:ln/>
        </p:spPr>
        <p:txBody>
          <a:bodyPr/>
          <a:lstStyle>
            <a:lvl1pPr>
              <a:defRPr/>
            </a:lvl1pPr>
          </a:lstStyle>
          <a:p>
            <a:fld id="{DF5374A8-D971-43BF-B68B-8426BF1B4E1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49396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7" name="Rectangle 7"/>
          <p:cNvSpPr>
            <a:spLocks noGrp="1" noChangeArrowheads="1"/>
          </p:cNvSpPr>
          <p:nvPr>
            <p:ph type="sldNum" sz="quarter" idx="12"/>
          </p:nvPr>
        </p:nvSpPr>
        <p:spPr>
          <a:ln/>
        </p:spPr>
        <p:txBody>
          <a:bodyPr/>
          <a:lstStyle>
            <a:lvl1pPr>
              <a:defRPr/>
            </a:lvl1pPr>
          </a:lstStyle>
          <a:p>
            <a:fld id="{A5AE282A-CEF7-4A9C-9A2F-B9D7D8143C5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6291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6" name="Rectangle 7"/>
          <p:cNvSpPr>
            <a:spLocks noGrp="1" noChangeArrowheads="1"/>
          </p:cNvSpPr>
          <p:nvPr>
            <p:ph type="sldNum" sz="quarter" idx="12"/>
          </p:nvPr>
        </p:nvSpPr>
        <p:spPr>
          <a:ln/>
        </p:spPr>
        <p:txBody>
          <a:bodyPr/>
          <a:lstStyle>
            <a:lvl1pPr>
              <a:defRPr/>
            </a:lvl1pPr>
          </a:lstStyle>
          <a:p>
            <a:fld id="{8E79BA87-5DA4-4D32-95BD-4FE5CF4C4AC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07253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38"/>
            <a:ext cx="2057400" cy="600868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22238"/>
            <a:ext cx="6019800" cy="600868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6" name="Rectangle 7"/>
          <p:cNvSpPr>
            <a:spLocks noGrp="1" noChangeArrowheads="1"/>
          </p:cNvSpPr>
          <p:nvPr>
            <p:ph type="sldNum" sz="quarter" idx="12"/>
          </p:nvPr>
        </p:nvSpPr>
        <p:spPr>
          <a:ln/>
        </p:spPr>
        <p:txBody>
          <a:bodyPr/>
          <a:lstStyle>
            <a:lvl1pPr>
              <a:defRPr/>
            </a:lvl1pPr>
          </a:lstStyle>
          <a:p>
            <a:fld id="{8021B8CB-C7C5-4648-9ACD-C0E89D75F66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89672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ja-JP">
                <a:solidFill>
                  <a:srgbClr val="000000"/>
                </a:solidFill>
              </a:rPr>
              <a:t>データサイエンスラウンドテーブル会議</a:t>
            </a:r>
          </a:p>
        </p:txBody>
      </p:sp>
      <p:sp>
        <p:nvSpPr>
          <p:cNvPr id="6" name="Rectangle 7"/>
          <p:cNvSpPr>
            <a:spLocks noGrp="1" noChangeArrowheads="1"/>
          </p:cNvSpPr>
          <p:nvPr>
            <p:ph type="sldNum" sz="quarter" idx="12"/>
          </p:nvPr>
        </p:nvSpPr>
        <p:spPr>
          <a:ln/>
        </p:spPr>
        <p:txBody>
          <a:bodyPr/>
          <a:lstStyle>
            <a:lvl1pPr>
              <a:defRPr/>
            </a:lvl1pPr>
          </a:lstStyle>
          <a:p>
            <a:fld id="{5635291B-AE38-4633-8258-9FCA63D7C7A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4648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ftr" sz="quarter" idx="10"/>
          </p:nvPr>
        </p:nvSpPr>
        <p:spPr>
          <a:ln/>
        </p:spPr>
        <p:txBody>
          <a:bodyPr/>
          <a:lstStyle>
            <a:lvl1pPr>
              <a:defRPr/>
            </a:lvl1pPr>
          </a:lstStyle>
          <a:p>
            <a:pPr>
              <a:defRPr/>
            </a:pPr>
            <a:r>
              <a:rPr lang="ja-JP" altLang="en-US"/>
              <a:t>データサイエンス</a:t>
            </a:r>
            <a:r>
              <a:rPr lang="en-US" altLang="ja-JP"/>
              <a:t>RT</a:t>
            </a:r>
            <a:r>
              <a:rPr lang="ja-JP" altLang="en-US"/>
              <a:t>会議</a:t>
            </a:r>
            <a:endParaRPr lang="en-US" altLang="ja-JP"/>
          </a:p>
        </p:txBody>
      </p:sp>
      <p:sp>
        <p:nvSpPr>
          <p:cNvPr id="8" name="Rectangle 3"/>
          <p:cNvSpPr>
            <a:spLocks noGrp="1" noChangeArrowheads="1"/>
          </p:cNvSpPr>
          <p:nvPr>
            <p:ph type="sldNum" sz="quarter" idx="11"/>
          </p:nvPr>
        </p:nvSpPr>
        <p:spPr>
          <a:ln/>
        </p:spPr>
        <p:txBody>
          <a:bodyPr/>
          <a:lstStyle>
            <a:lvl1pPr>
              <a:defRPr/>
            </a:lvl1pPr>
          </a:lstStyle>
          <a:p>
            <a:pPr>
              <a:defRPr/>
            </a:pPr>
            <a:fld id="{29CB52D3-6A7E-4670-832E-F2E53B2A13F8}" type="slidenum">
              <a:rPr lang="en-US" altLang="ja-JP"/>
              <a:pPr>
                <a:defRPr/>
              </a:pPr>
              <a:t>‹#›</a:t>
            </a:fld>
            <a:endParaRPr lang="en-US" altLang="ja-JP"/>
          </a:p>
        </p:txBody>
      </p:sp>
      <p:sp>
        <p:nvSpPr>
          <p:cNvPr id="9" name="Rectangle 16"/>
          <p:cNvSpPr>
            <a:spLocks noGrp="1" noChangeArrowheads="1"/>
          </p:cNvSpPr>
          <p:nvPr>
            <p:ph type="dt" sz="half" idx="12"/>
          </p:nvPr>
        </p:nvSpPr>
        <p:spPr>
          <a:ln/>
        </p:spPr>
        <p:txBody>
          <a:bodyPr/>
          <a:lstStyle>
            <a:lvl1pPr>
              <a:defRPr/>
            </a:lvl1pPr>
          </a:lstStyle>
          <a:p>
            <a:pPr>
              <a:defRPr/>
            </a:pPr>
            <a:r>
              <a:rPr lang="en-US" altLang="ja-JP" smtClean="0"/>
              <a:t>2014/2/14</a:t>
            </a:r>
            <a:endParaRPr lang="en-US" altLang="ja-JP"/>
          </a:p>
        </p:txBody>
      </p:sp>
    </p:spTree>
    <p:extLst>
      <p:ext uri="{BB962C8B-B14F-4D97-AF65-F5344CB8AC3E}">
        <p14:creationId xmlns:p14="http://schemas.microsoft.com/office/powerpoint/2010/main" val="74732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
          <p:cNvSpPr>
            <a:spLocks noGrp="1" noChangeArrowheads="1"/>
          </p:cNvSpPr>
          <p:nvPr>
            <p:ph type="ftr" sz="quarter" idx="10"/>
          </p:nvPr>
        </p:nvSpPr>
        <p:spPr>
          <a:ln/>
        </p:spPr>
        <p:txBody>
          <a:bodyPr/>
          <a:lstStyle>
            <a:lvl1pPr>
              <a:defRPr/>
            </a:lvl1pPr>
          </a:lstStyle>
          <a:p>
            <a:pPr>
              <a:defRPr/>
            </a:pPr>
            <a:r>
              <a:rPr lang="ja-JP" altLang="en-US"/>
              <a:t>データサイエンス</a:t>
            </a:r>
            <a:r>
              <a:rPr lang="en-US" altLang="ja-JP"/>
              <a:t>RT</a:t>
            </a:r>
            <a:r>
              <a:rPr lang="ja-JP" altLang="en-US"/>
              <a:t>会議</a:t>
            </a: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3F87DBB2-5D54-4131-94AC-C8DDC67242B4}" type="slidenum">
              <a:rPr lang="en-US" altLang="ja-JP"/>
              <a:pPr>
                <a:defRPr/>
              </a:pPr>
              <a:t>‹#›</a:t>
            </a:fld>
            <a:endParaRPr lang="en-US" altLang="ja-JP"/>
          </a:p>
        </p:txBody>
      </p:sp>
      <p:sp>
        <p:nvSpPr>
          <p:cNvPr id="5" name="Rectangle 16"/>
          <p:cNvSpPr>
            <a:spLocks noGrp="1" noChangeArrowheads="1"/>
          </p:cNvSpPr>
          <p:nvPr>
            <p:ph type="dt" sz="half" idx="12"/>
          </p:nvPr>
        </p:nvSpPr>
        <p:spPr>
          <a:ln/>
        </p:spPr>
        <p:txBody>
          <a:bodyPr/>
          <a:lstStyle>
            <a:lvl1pPr>
              <a:defRPr/>
            </a:lvl1pPr>
          </a:lstStyle>
          <a:p>
            <a:pPr>
              <a:defRPr/>
            </a:pPr>
            <a:r>
              <a:rPr lang="en-US" altLang="ja-JP" smtClean="0"/>
              <a:t>2014/2/14</a:t>
            </a:r>
            <a:endParaRPr lang="en-US" altLang="ja-JP"/>
          </a:p>
        </p:txBody>
      </p:sp>
    </p:spTree>
    <p:extLst>
      <p:ext uri="{BB962C8B-B14F-4D97-AF65-F5344CB8AC3E}">
        <p14:creationId xmlns:p14="http://schemas.microsoft.com/office/powerpoint/2010/main" val="319839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ja-JP" altLang="en-US"/>
              <a:t>データサイエンス</a:t>
            </a:r>
            <a:r>
              <a:rPr lang="en-US" altLang="ja-JP"/>
              <a:t>RT</a:t>
            </a:r>
            <a:r>
              <a:rPr lang="ja-JP" altLang="en-US"/>
              <a:t>会議</a:t>
            </a:r>
            <a:endParaRPr lang="en-US" altLang="ja-JP"/>
          </a:p>
        </p:txBody>
      </p:sp>
      <p:sp>
        <p:nvSpPr>
          <p:cNvPr id="3" name="Rectangle 3"/>
          <p:cNvSpPr>
            <a:spLocks noGrp="1" noChangeArrowheads="1"/>
          </p:cNvSpPr>
          <p:nvPr>
            <p:ph type="sldNum" sz="quarter" idx="11"/>
          </p:nvPr>
        </p:nvSpPr>
        <p:spPr>
          <a:ln/>
        </p:spPr>
        <p:txBody>
          <a:bodyPr/>
          <a:lstStyle>
            <a:lvl1pPr>
              <a:defRPr/>
            </a:lvl1pPr>
          </a:lstStyle>
          <a:p>
            <a:pPr>
              <a:defRPr/>
            </a:pPr>
            <a:fld id="{27211CCC-C39B-44B4-89B6-42D9CFE34982}" type="slidenum">
              <a:rPr lang="en-US" altLang="ja-JP"/>
              <a:pPr>
                <a:defRPr/>
              </a:pPr>
              <a:t>‹#›</a:t>
            </a:fld>
            <a:endParaRPr lang="en-US" altLang="ja-JP"/>
          </a:p>
        </p:txBody>
      </p:sp>
      <p:sp>
        <p:nvSpPr>
          <p:cNvPr id="4" name="Rectangle 16"/>
          <p:cNvSpPr>
            <a:spLocks noGrp="1" noChangeArrowheads="1"/>
          </p:cNvSpPr>
          <p:nvPr>
            <p:ph type="dt" sz="half" idx="12"/>
          </p:nvPr>
        </p:nvSpPr>
        <p:spPr>
          <a:ln/>
        </p:spPr>
        <p:txBody>
          <a:bodyPr/>
          <a:lstStyle>
            <a:lvl1pPr>
              <a:defRPr/>
            </a:lvl1pPr>
          </a:lstStyle>
          <a:p>
            <a:pPr>
              <a:defRPr/>
            </a:pPr>
            <a:r>
              <a:rPr lang="en-US" altLang="ja-JP" smtClean="0"/>
              <a:t>2014/2/14</a:t>
            </a:r>
            <a:endParaRPr lang="en-US" altLang="ja-JP"/>
          </a:p>
        </p:txBody>
      </p:sp>
    </p:spTree>
    <p:extLst>
      <p:ext uri="{BB962C8B-B14F-4D97-AF65-F5344CB8AC3E}">
        <p14:creationId xmlns:p14="http://schemas.microsoft.com/office/powerpoint/2010/main" val="104582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r>
              <a:rPr lang="ja-JP" altLang="en-US"/>
              <a:t>データサイエンス</a:t>
            </a:r>
            <a:r>
              <a:rPr lang="en-US" altLang="ja-JP"/>
              <a:t>RT</a:t>
            </a:r>
            <a:r>
              <a:rPr lang="ja-JP" altLang="en-US"/>
              <a:t>会議</a:t>
            </a: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A770F870-E561-432A-8183-CA63A4A8CFEA}"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r>
              <a:rPr lang="en-US" altLang="ja-JP" smtClean="0"/>
              <a:t>2014/2/14</a:t>
            </a:r>
            <a:endParaRPr lang="en-US" altLang="ja-JP"/>
          </a:p>
        </p:txBody>
      </p:sp>
    </p:spTree>
    <p:extLst>
      <p:ext uri="{BB962C8B-B14F-4D97-AF65-F5344CB8AC3E}">
        <p14:creationId xmlns:p14="http://schemas.microsoft.com/office/powerpoint/2010/main" val="99712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r>
              <a:rPr lang="ja-JP" altLang="en-US"/>
              <a:t>データサイエンス</a:t>
            </a:r>
            <a:r>
              <a:rPr lang="en-US" altLang="ja-JP"/>
              <a:t>RT</a:t>
            </a:r>
            <a:r>
              <a:rPr lang="ja-JP" altLang="en-US"/>
              <a:t>会議</a:t>
            </a: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5DDA8A4C-01C8-4EF0-931F-CE7382FF38EF}"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r>
              <a:rPr lang="en-US" altLang="ja-JP" smtClean="0"/>
              <a:t>2014/2/14</a:t>
            </a:r>
            <a:endParaRPr lang="en-US" altLang="ja-JP"/>
          </a:p>
        </p:txBody>
      </p:sp>
    </p:spTree>
    <p:extLst>
      <p:ext uri="{BB962C8B-B14F-4D97-AF65-F5344CB8AC3E}">
        <p14:creationId xmlns:p14="http://schemas.microsoft.com/office/powerpoint/2010/main" val="133243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ftr" sz="quarter" idx="3"/>
          </p:nvPr>
        </p:nvSpPr>
        <p:spPr bwMode="auto">
          <a:xfrm>
            <a:off x="2843213" y="6248400"/>
            <a:ext cx="34575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600" smtClean="0">
                <a:latin typeface="Arial" charset="0"/>
                <a:ea typeface="ＭＳ Ｐゴシック" pitchFamily="50" charset="-128"/>
              </a:defRPr>
            </a:lvl1pPr>
          </a:lstStyle>
          <a:p>
            <a:pPr>
              <a:defRPr/>
            </a:pPr>
            <a:r>
              <a:rPr lang="ja-JP" altLang="en-US"/>
              <a:t>データサイエンス</a:t>
            </a:r>
            <a:r>
              <a:rPr lang="en-US" altLang="ja-JP"/>
              <a:t>RT</a:t>
            </a:r>
            <a:r>
              <a:rPr lang="ja-JP" altLang="en-US"/>
              <a:t>会議</a:t>
            </a:r>
            <a:endParaRPr lang="en-US" altLang="ja-JP"/>
          </a:p>
        </p:txBody>
      </p:sp>
      <p:sp>
        <p:nvSpPr>
          <p:cNvPr id="634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600">
                <a:latin typeface="Arial Black" panose="020B0A04020102020204" pitchFamily="34" charset="0"/>
              </a:defRPr>
            </a:lvl1pPr>
          </a:lstStyle>
          <a:p>
            <a:pPr>
              <a:defRPr/>
            </a:pPr>
            <a:fld id="{9CB2737B-CDD8-48C5-8FD2-15608232199C}" type="slidenum">
              <a:rPr lang="en-US" altLang="ja-JP"/>
              <a:pPr>
                <a:defRPr/>
              </a:pPr>
              <a:t>‹#›</a:t>
            </a:fld>
            <a:endParaRPr lang="en-US" altLang="ja-JP"/>
          </a:p>
        </p:txBody>
      </p:sp>
      <p:sp>
        <p:nvSpPr>
          <p:cNvPr id="1028" name="Rectangle 5"/>
          <p:cNvSpPr>
            <a:spLocks noChangeArrowheads="1"/>
          </p:cNvSpPr>
          <p:nvPr/>
        </p:nvSpPr>
        <p:spPr bwMode="auto">
          <a:xfrm>
            <a:off x="0" y="0"/>
            <a:ext cx="285750" cy="5334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ja-JP" altLang="ja-JP" sz="2400" smtClean="0">
              <a:latin typeface="Times New Roman" panose="02020603050405020304" pitchFamily="18" charset="0"/>
            </a:endParaRPr>
          </a:p>
        </p:txBody>
      </p:sp>
      <p:sp>
        <p:nvSpPr>
          <p:cNvPr id="1029" name="Rectangle 6"/>
          <p:cNvSpPr>
            <a:spLocks noChangeArrowheads="1"/>
          </p:cNvSpPr>
          <p:nvPr/>
        </p:nvSpPr>
        <p:spPr bwMode="auto">
          <a:xfrm>
            <a:off x="412750" y="1039813"/>
            <a:ext cx="8731250" cy="8572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smtClean="0">
              <a:latin typeface="Times New Roman" panose="02020603050405020304" pitchFamily="18" charset="0"/>
            </a:endParaRPr>
          </a:p>
        </p:txBody>
      </p:sp>
      <p:sp>
        <p:nvSpPr>
          <p:cNvPr id="1030" name="Rectangle 7"/>
          <p:cNvSpPr>
            <a:spLocks noChangeArrowheads="1"/>
          </p:cNvSpPr>
          <p:nvPr/>
        </p:nvSpPr>
        <p:spPr bwMode="auto">
          <a:xfrm>
            <a:off x="409575" y="134938"/>
            <a:ext cx="138113" cy="1412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mtClean="0">
              <a:solidFill>
                <a:schemeClr val="hlink"/>
              </a:solidFill>
            </a:endParaRPr>
          </a:p>
        </p:txBody>
      </p:sp>
      <p:sp>
        <p:nvSpPr>
          <p:cNvPr id="1031" name="Rectangle 8"/>
          <p:cNvSpPr>
            <a:spLocks noChangeArrowheads="1"/>
          </p:cNvSpPr>
          <p:nvPr/>
        </p:nvSpPr>
        <p:spPr bwMode="auto">
          <a:xfrm>
            <a:off x="547688" y="0"/>
            <a:ext cx="139700" cy="1381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mtClean="0">
              <a:solidFill>
                <a:schemeClr val="hlink"/>
              </a:solidFill>
            </a:endParaRPr>
          </a:p>
        </p:txBody>
      </p:sp>
      <p:sp>
        <p:nvSpPr>
          <p:cNvPr id="1032" name="Rectangle 9"/>
          <p:cNvSpPr>
            <a:spLocks noChangeArrowheads="1"/>
          </p:cNvSpPr>
          <p:nvPr/>
        </p:nvSpPr>
        <p:spPr bwMode="auto">
          <a:xfrm>
            <a:off x="547688" y="134938"/>
            <a:ext cx="139700" cy="1412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mtClean="0">
              <a:solidFill>
                <a:schemeClr val="accent2"/>
              </a:solidFill>
            </a:endParaRPr>
          </a:p>
        </p:txBody>
      </p:sp>
      <p:sp>
        <p:nvSpPr>
          <p:cNvPr id="1033" name="Rectangle 10"/>
          <p:cNvSpPr>
            <a:spLocks noChangeArrowheads="1"/>
          </p:cNvSpPr>
          <p:nvPr/>
        </p:nvSpPr>
        <p:spPr bwMode="auto">
          <a:xfrm>
            <a:off x="274638" y="274638"/>
            <a:ext cx="136525" cy="1381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mtClean="0">
              <a:solidFill>
                <a:schemeClr val="hlink"/>
              </a:solidFill>
            </a:endParaRPr>
          </a:p>
        </p:txBody>
      </p:sp>
      <p:sp>
        <p:nvSpPr>
          <p:cNvPr id="1034" name="Rectangle 11"/>
          <p:cNvSpPr>
            <a:spLocks noChangeArrowheads="1"/>
          </p:cNvSpPr>
          <p:nvPr/>
        </p:nvSpPr>
        <p:spPr bwMode="auto">
          <a:xfrm>
            <a:off x="131763" y="136525"/>
            <a:ext cx="141287" cy="138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z="2400" smtClean="0">
              <a:latin typeface="Times New Roman" panose="02020603050405020304" pitchFamily="18" charset="0"/>
            </a:endParaRPr>
          </a:p>
        </p:txBody>
      </p:sp>
      <p:sp>
        <p:nvSpPr>
          <p:cNvPr id="1035" name="Rectangle 12"/>
          <p:cNvSpPr>
            <a:spLocks noChangeArrowheads="1"/>
          </p:cNvSpPr>
          <p:nvPr/>
        </p:nvSpPr>
        <p:spPr bwMode="auto">
          <a:xfrm>
            <a:off x="409575" y="271463"/>
            <a:ext cx="138113" cy="1381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mtClean="0">
              <a:solidFill>
                <a:schemeClr val="accent2"/>
              </a:solidFill>
            </a:endParaRPr>
          </a:p>
        </p:txBody>
      </p:sp>
      <p:sp>
        <p:nvSpPr>
          <p:cNvPr id="1036" name="Rectangle 13"/>
          <p:cNvSpPr>
            <a:spLocks noChangeArrowheads="1"/>
          </p:cNvSpPr>
          <p:nvPr/>
        </p:nvSpPr>
        <p:spPr bwMode="auto">
          <a:xfrm>
            <a:off x="274638" y="409575"/>
            <a:ext cx="136525" cy="1365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kumimoji="0" lang="ja-JP" altLang="ja-JP" smtClean="0">
              <a:solidFill>
                <a:schemeClr val="accent2"/>
              </a:solidFill>
            </a:endParaRPr>
          </a:p>
        </p:txBody>
      </p:sp>
      <p:sp>
        <p:nvSpPr>
          <p:cNvPr id="1037" name="Rectangle 14"/>
          <p:cNvSpPr>
            <a:spLocks noGrp="1" noChangeArrowheads="1"/>
          </p:cNvSpPr>
          <p:nvPr>
            <p:ph type="title"/>
          </p:nvPr>
        </p:nvSpPr>
        <p:spPr bwMode="auto">
          <a:xfrm>
            <a:off x="468313" y="-103188"/>
            <a:ext cx="82296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38" name="Rectangle 15"/>
          <p:cNvSpPr>
            <a:spLocks noGrp="1" noChangeArrowheads="1"/>
          </p:cNvSpPr>
          <p:nvPr>
            <p:ph type="body" idx="1"/>
          </p:nvPr>
        </p:nvSpPr>
        <p:spPr bwMode="auto">
          <a:xfrm>
            <a:off x="457200" y="1484313"/>
            <a:ext cx="82296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35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0" sz="1600" smtClean="0">
                <a:latin typeface="Arial" charset="0"/>
                <a:ea typeface="ＭＳ Ｐゴシック" pitchFamily="50" charset="-128"/>
              </a:defRPr>
            </a:lvl1pPr>
          </a:lstStyle>
          <a:p>
            <a:pPr>
              <a:defRPr/>
            </a:pPr>
            <a:r>
              <a:rPr lang="en-US" altLang="ja-JP" smtClean="0"/>
              <a:t>2014/2/14</a:t>
            </a:r>
            <a:endParaRPr lang="en-US" altLang="ja-JP"/>
          </a:p>
        </p:txBody>
      </p:sp>
    </p:spTree>
  </p:cSld>
  <p:clrMap bg1="lt1" tx1="dk1" bg2="lt2" tx2="dk2" accent1="accent1" accent2="accent2" accent3="accent3" accent4="accent4" accent5="accent5" accent6="accent6" hlink="hlink" folHlink="folHlink"/>
  <p:sldLayoutIdLst>
    <p:sldLayoutId id="2147483853"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ctr" rtl="0" fontAlgn="base">
        <a:spcBef>
          <a:spcPct val="0"/>
        </a:spcBef>
        <a:spcAft>
          <a:spcPct val="0"/>
        </a:spcAft>
        <a:defRPr kumimoji="1" sz="4400">
          <a:solidFill>
            <a:schemeClr val="tx1"/>
          </a:solidFill>
          <a:latin typeface="Arial" charset="0"/>
          <a:ea typeface="ＭＳ Ｐゴシック" pitchFamily="50" charset="-128"/>
        </a:defRPr>
      </a:lvl6pPr>
      <a:lvl7pPr marL="914400" algn="ctr" rtl="0" fontAlgn="base">
        <a:spcBef>
          <a:spcPct val="0"/>
        </a:spcBef>
        <a:spcAft>
          <a:spcPct val="0"/>
        </a:spcAft>
        <a:defRPr kumimoji="1" sz="4400">
          <a:solidFill>
            <a:schemeClr val="tx1"/>
          </a:solidFill>
          <a:latin typeface="Arial" charset="0"/>
          <a:ea typeface="ＭＳ Ｐゴシック" pitchFamily="50" charset="-128"/>
        </a:defRPr>
      </a:lvl7pPr>
      <a:lvl8pPr marL="1371600" algn="ctr" rtl="0" fontAlgn="base">
        <a:spcBef>
          <a:spcPct val="0"/>
        </a:spcBef>
        <a:spcAft>
          <a:spcPct val="0"/>
        </a:spcAft>
        <a:defRPr kumimoji="1" sz="4400">
          <a:solidFill>
            <a:schemeClr val="tx1"/>
          </a:solidFill>
          <a:latin typeface="Arial" charset="0"/>
          <a:ea typeface="ＭＳ Ｐゴシック" pitchFamily="50" charset="-128"/>
        </a:defRPr>
      </a:lvl8pPr>
      <a:lvl9pPr marL="1828800" algn="ctr"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066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000">
                <a:latin typeface="Arial" panose="020B0604020202020204" pitchFamily="34" charset="0"/>
              </a:defRPr>
            </a:lvl1pPr>
          </a:lstStyle>
          <a:p>
            <a:pPr>
              <a:defRPr/>
            </a:pPr>
            <a:endParaRPr lang="en-US" altLang="ja-JP">
              <a:solidFill>
                <a:srgbClr val="000000"/>
              </a:solidFill>
            </a:endParaRPr>
          </a:p>
        </p:txBody>
      </p:sp>
      <p:sp>
        <p:nvSpPr>
          <p:cNvPr id="7066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000">
                <a:latin typeface="Arial" panose="020B0604020202020204" pitchFamily="34" charset="0"/>
              </a:defRPr>
            </a:lvl1pPr>
          </a:lstStyle>
          <a:p>
            <a:pPr>
              <a:defRPr/>
            </a:pPr>
            <a:r>
              <a:rPr lang="en-US" altLang="ja-JP">
                <a:solidFill>
                  <a:srgbClr val="000000"/>
                </a:solidFill>
              </a:rPr>
              <a:t>データサイエンスラウンドテーブル会議</a:t>
            </a:r>
          </a:p>
        </p:txBody>
      </p:sp>
      <p:sp>
        <p:nvSpPr>
          <p:cNvPr id="7066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000"/>
            </a:lvl1pPr>
          </a:lstStyle>
          <a:p>
            <a:fld id="{3DC8D7E4-686A-46EA-97FD-0E2FF0D46A40}" type="slidenum">
              <a:rPr lang="en-US" altLang="ja-JP" smtClean="0">
                <a:solidFill>
                  <a:srgbClr val="000000"/>
                </a:solidFill>
              </a:rPr>
              <a:pPr/>
              <a:t>‹#›</a:t>
            </a:fld>
            <a:endParaRPr lang="en-US" altLang="ja-JP" smtClean="0">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grpSp>
    </p:spTree>
    <p:extLst>
      <p:ext uri="{BB962C8B-B14F-4D97-AF65-F5344CB8AC3E}">
        <p14:creationId xmlns:p14="http://schemas.microsoft.com/office/powerpoint/2010/main" val="327075614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hf hdr="0" dt="0"/>
  <p:txStyles>
    <p:titleStyle>
      <a:lvl1pPr algn="l" rtl="0" eaLnBrk="0" fontAlgn="base" hangingPunct="0">
        <a:spcBef>
          <a:spcPct val="0"/>
        </a:spcBef>
        <a:spcAft>
          <a:spcPct val="0"/>
        </a:spcAft>
        <a:defRPr kumimoji="1" sz="3900" b="1" kern="1200">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2pPr>
      <a:lvl3pPr algn="l" rtl="0" eaLnBrk="0" fontAlgn="base" hangingPunct="0">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3pPr>
      <a:lvl4pPr algn="l" rtl="0" eaLnBrk="0" fontAlgn="base" hangingPunct="0">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4pPr>
      <a:lvl5pPr algn="l" rtl="0" eaLnBrk="0" fontAlgn="base" hangingPunct="0">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直角三角形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kumimoji="0" lang="en-US">
              <a:solidFill>
                <a:prstClr val="white"/>
              </a:solidFill>
            </a:endParaRPr>
          </a:p>
        </p:txBody>
      </p:sp>
      <p:cxnSp>
        <p:nvCxnSpPr>
          <p:cNvPr id="8" name="直線コネクタ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タイトル プレースホルダ 21"/>
          <p:cNvSpPr>
            <a:spLocks noGrp="1"/>
          </p:cNvSpPr>
          <p:nvPr>
            <p:ph type="title"/>
          </p:nvPr>
        </p:nvSpPr>
        <p:spPr>
          <a:xfrm>
            <a:off x="457200" y="267494"/>
            <a:ext cx="8229600" cy="1399032"/>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fontAlgn="auto">
              <a:spcBef>
                <a:spcPts val="0"/>
              </a:spcBef>
              <a:spcAft>
                <a:spcPts val="0"/>
              </a:spcAft>
            </a:pPr>
            <a:fld id="{F01D9E7A-D125-4E9E-8B35-01D41A572637}" type="datetime1">
              <a:rPr kumimoji="1" lang="ja-JP" altLang="en-US" smtClean="0">
                <a:solidFill>
                  <a:prstClr val="white"/>
                </a:solidFill>
                <a:latin typeface="ヒラギノ"/>
              </a:rPr>
              <a:pPr fontAlgn="auto">
                <a:spcBef>
                  <a:spcPts val="0"/>
                </a:spcBef>
                <a:spcAft>
                  <a:spcPts val="0"/>
                </a:spcAft>
              </a:pPr>
              <a:t>2014/2/13</a:t>
            </a:fld>
            <a:endParaRPr kumimoji="1" lang="ja-JP" altLang="en-US">
              <a:solidFill>
                <a:prstClr val="white"/>
              </a:solidFill>
              <a:latin typeface="ヒラギノ"/>
            </a:endParaRPr>
          </a:p>
        </p:txBody>
      </p:sp>
      <p:sp>
        <p:nvSpPr>
          <p:cNvPr id="3" name="フッター プレースホルダ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fontAlgn="auto">
              <a:spcBef>
                <a:spcPts val="0"/>
              </a:spcBef>
              <a:spcAft>
                <a:spcPts val="0"/>
              </a:spcAft>
            </a:pPr>
            <a:endParaRPr kumimoji="1" lang="ja-JP" altLang="en-US">
              <a:solidFill>
                <a:prstClr val="white"/>
              </a:solidFill>
              <a:latin typeface="ヒラギノ"/>
            </a:endParaRPr>
          </a:p>
        </p:txBody>
      </p:sp>
      <p:sp>
        <p:nvSpPr>
          <p:cNvPr id="23" name="スライド番号プレースホルダ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fontAlgn="auto">
              <a:spcBef>
                <a:spcPts val="0"/>
              </a:spcBef>
              <a:spcAft>
                <a:spcPts val="0"/>
              </a:spcAft>
            </a:pPr>
            <a:fld id="{1FB9C41D-2FCA-4EAB-9610-BBD85EF819EC}" type="slidenum">
              <a:rPr kumimoji="1" lang="ja-JP" altLang="en-US" smtClean="0">
                <a:solidFill>
                  <a:prstClr val="white"/>
                </a:solidFill>
                <a:latin typeface="ヒラギノ"/>
              </a:rPr>
              <a:pPr fontAlgn="auto">
                <a:spcBef>
                  <a:spcPts val="0"/>
                </a:spcBef>
                <a:spcAft>
                  <a:spcPts val="0"/>
                </a:spcAft>
              </a:pPr>
              <a:t>‹#›</a:t>
            </a:fld>
            <a:endParaRPr kumimoji="1" lang="ja-JP" altLang="en-US">
              <a:solidFill>
                <a:prstClr val="white"/>
              </a:solidFill>
              <a:latin typeface="ヒラギノ"/>
            </a:endParaRPr>
          </a:p>
        </p:txBody>
      </p:sp>
    </p:spTree>
    <p:extLst>
      <p:ext uri="{BB962C8B-B14F-4D97-AF65-F5344CB8AC3E}">
        <p14:creationId xmlns:p14="http://schemas.microsoft.com/office/powerpoint/2010/main" val="1045869529"/>
      </p:ext>
    </p:extLst>
  </p:cSld>
  <p:clrMap bg1="dk1" tx1="lt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hdr="0" ftr="0" dt="0"/>
  <p:txStyles>
    <p:titleStyle>
      <a:lvl1pPr marL="484632" algn="l" rtl="0" eaLnBrk="1" latinLnBrk="0" hangingPunct="1">
        <a:spcBef>
          <a:spcPct val="0"/>
        </a:spcBef>
        <a:buNone/>
        <a:defRPr kumimoji="1"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1"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1"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1"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1"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1"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066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000">
                <a:latin typeface="Arial" panose="020B0604020202020204" pitchFamily="34" charset="0"/>
              </a:defRPr>
            </a:lvl1pPr>
          </a:lstStyle>
          <a:p>
            <a:pPr>
              <a:defRPr/>
            </a:pPr>
            <a:endParaRPr lang="en-US" altLang="ja-JP">
              <a:solidFill>
                <a:srgbClr val="000000"/>
              </a:solidFill>
            </a:endParaRPr>
          </a:p>
        </p:txBody>
      </p:sp>
      <p:sp>
        <p:nvSpPr>
          <p:cNvPr id="7066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000">
                <a:latin typeface="Arial" panose="020B0604020202020204" pitchFamily="34" charset="0"/>
              </a:defRPr>
            </a:lvl1pPr>
          </a:lstStyle>
          <a:p>
            <a:pPr>
              <a:defRPr/>
            </a:pPr>
            <a:r>
              <a:rPr lang="en-US" altLang="ja-JP">
                <a:solidFill>
                  <a:srgbClr val="000000"/>
                </a:solidFill>
              </a:rPr>
              <a:t>データサイエンスラウンドテーブル会議</a:t>
            </a:r>
          </a:p>
        </p:txBody>
      </p:sp>
      <p:sp>
        <p:nvSpPr>
          <p:cNvPr id="7066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000"/>
            </a:lvl1pPr>
          </a:lstStyle>
          <a:p>
            <a:fld id="{0A7BEBF7-2D4D-4100-96BD-6385DD6E01C9}" type="slidenum">
              <a:rPr lang="en-US" altLang="ja-JP" smtClean="0">
                <a:solidFill>
                  <a:srgbClr val="000000"/>
                </a:solidFill>
              </a:rPr>
              <a:pPr/>
              <a:t>‹#›</a:t>
            </a:fld>
            <a:endParaRPr lang="en-US" altLang="ja-JP" smtClean="0">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mtClean="0">
                <a:solidFill>
                  <a:srgbClr val="000000"/>
                </a:solidFill>
              </a:endParaRPr>
            </a:p>
          </p:txBody>
        </p:sp>
      </p:grpSp>
    </p:spTree>
    <p:extLst>
      <p:ext uri="{BB962C8B-B14F-4D97-AF65-F5344CB8AC3E}">
        <p14:creationId xmlns:p14="http://schemas.microsoft.com/office/powerpoint/2010/main" val="349329471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hf hdr="0" dt="0"/>
  <p:txStyles>
    <p:titleStyle>
      <a:lvl1pPr algn="l" rtl="0" eaLnBrk="0" fontAlgn="base" hangingPunct="0">
        <a:spcBef>
          <a:spcPct val="0"/>
        </a:spcBef>
        <a:spcAft>
          <a:spcPct val="0"/>
        </a:spcAft>
        <a:defRPr kumimoji="1" sz="3900" b="1" kern="1200">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2pPr>
      <a:lvl3pPr algn="l" rtl="0" eaLnBrk="0" fontAlgn="base" hangingPunct="0">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3pPr>
      <a:lvl4pPr algn="l" rtl="0" eaLnBrk="0" fontAlgn="base" hangingPunct="0">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4pPr>
      <a:lvl5pPr algn="l" rtl="0" eaLnBrk="0" fontAlgn="base" hangingPunct="0">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3900" b="1">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22538" y="1857375"/>
            <a:ext cx="6442075" cy="2209800"/>
          </a:xfrm>
        </p:spPr>
        <p:txBody>
          <a:bodyPr/>
          <a:lstStyle/>
          <a:p>
            <a:pPr eaLnBrk="1" hangingPunct="1">
              <a:lnSpc>
                <a:spcPct val="150000"/>
              </a:lnSpc>
            </a:pPr>
            <a:r>
              <a:rPr lang="en-US" altLang="ja-JP" sz="4000" b="1" dirty="0" smtClean="0"/>
              <a:t>Missing data</a:t>
            </a:r>
            <a:r>
              <a:rPr lang="ja-JP" altLang="en-US" sz="4000" b="1" dirty="0" smtClean="0"/>
              <a:t>の評価事例</a:t>
            </a:r>
            <a:r>
              <a:rPr lang="en-US" altLang="ja-JP" sz="4400" b="1" dirty="0" smtClean="0"/>
              <a:t/>
            </a:r>
            <a:br>
              <a:rPr lang="en-US" altLang="ja-JP" sz="4400" b="1" dirty="0" smtClean="0"/>
            </a:br>
            <a:r>
              <a:rPr lang="ja-JP" altLang="en-US" sz="3200" dirty="0" smtClean="0"/>
              <a:t>ディスカッションのための話題提供</a:t>
            </a:r>
          </a:p>
        </p:txBody>
      </p:sp>
      <p:sp>
        <p:nvSpPr>
          <p:cNvPr id="5123" name="Rectangle 3"/>
          <p:cNvSpPr>
            <a:spLocks noGrp="1" noChangeArrowheads="1"/>
          </p:cNvSpPr>
          <p:nvPr>
            <p:ph type="subTitle" idx="1"/>
          </p:nvPr>
        </p:nvSpPr>
        <p:spPr>
          <a:xfrm>
            <a:off x="0" y="4437112"/>
            <a:ext cx="9036496" cy="2376264"/>
          </a:xfrm>
        </p:spPr>
        <p:txBody>
          <a:bodyPr/>
          <a:lstStyle/>
          <a:p>
            <a:pPr algn="ctr" eaLnBrk="1" hangingPunct="1"/>
            <a:endParaRPr lang="en-US" altLang="ja-JP" sz="3200" dirty="0" smtClean="0"/>
          </a:p>
          <a:p>
            <a:pPr algn="r" eaLnBrk="1" hangingPunct="1"/>
            <a:r>
              <a:rPr lang="ja-JP" altLang="en-US" sz="2800" dirty="0" smtClean="0"/>
              <a:t>（独）医薬品医療機器総合機構</a:t>
            </a:r>
            <a:endParaRPr lang="en-US" altLang="ja-JP" sz="2800" dirty="0" smtClean="0"/>
          </a:p>
          <a:p>
            <a:pPr algn="r" eaLnBrk="1" hangingPunct="1"/>
            <a:r>
              <a:rPr lang="ja-JP" altLang="en-US" sz="2400" dirty="0" smtClean="0"/>
              <a:t>新薬審査第三部（生物統計担当） 原 綾子</a:t>
            </a:r>
            <a:endParaRPr lang="en-US" altLang="ja-JP" sz="2400" dirty="0" smtClean="0"/>
          </a:p>
          <a:p>
            <a:pPr algn="r" eaLnBrk="1" hangingPunct="1"/>
            <a:endParaRPr lang="en-US" altLang="ja-JP" sz="1400" dirty="0" smtClean="0"/>
          </a:p>
          <a:p>
            <a:pPr algn="ctr" eaLnBrk="1" hangingPunct="1"/>
            <a:endParaRPr lang="en-US" altLang="ja-JP" sz="1400" dirty="0" smtClean="0"/>
          </a:p>
          <a:p>
            <a:pPr algn="ctr" eaLnBrk="1" hangingPunct="1"/>
            <a:r>
              <a:rPr lang="en-US" altLang="ja-JP" sz="1400" u="sng" dirty="0" smtClean="0"/>
              <a:t>※ </a:t>
            </a:r>
            <a:r>
              <a:rPr lang="ja-JP" altLang="en-US" sz="1400" u="sng" dirty="0" smtClean="0"/>
              <a:t>本発表内容は個人的見解であり、医薬品医療機器総合機構としての見解を示すものではありません </a:t>
            </a:r>
            <a:r>
              <a:rPr lang="en-US" altLang="ja-JP" sz="1400" u="sng" dirty="0" smtClean="0"/>
              <a:t>※</a:t>
            </a:r>
          </a:p>
          <a:p>
            <a:pPr algn="ctr" eaLnBrk="1" hangingPunct="1"/>
            <a:endParaRPr lang="ja-JP" altLang="en-US" sz="1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sz="3600" dirty="0" smtClean="0"/>
              <a:t>承認審査での検討事例②</a:t>
            </a:r>
          </a:p>
        </p:txBody>
      </p:sp>
      <p:sp>
        <p:nvSpPr>
          <p:cNvPr id="1536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46E31588-481D-46F2-BCD5-84FD54EB406B}" type="slidenum">
              <a:rPr kumimoji="0" lang="en-US" altLang="ja-JP" sz="1600" smtClean="0">
                <a:latin typeface="Arial Black" panose="020B0A04020102020204" pitchFamily="34" charset="0"/>
              </a:rPr>
              <a:pPr>
                <a:spcBef>
                  <a:spcPct val="0"/>
                </a:spcBef>
                <a:buClrTx/>
                <a:buSzTx/>
                <a:buFontTx/>
                <a:buNone/>
              </a:pPr>
              <a:t>10</a:t>
            </a:fld>
            <a:endParaRPr kumimoji="0" lang="en-US" altLang="ja-JP" sz="1600" smtClean="0">
              <a:latin typeface="Arial Black" panose="020B0A04020102020204" pitchFamily="34" charset="0"/>
            </a:endParaRPr>
          </a:p>
        </p:txBody>
      </p:sp>
      <p:sp>
        <p:nvSpPr>
          <p:cNvPr id="15365" name="フッター プレースホル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ja-JP" altLang="en-US" sz="1600" dirty="0"/>
              <a:t>データサイエンス</a:t>
            </a:r>
            <a:r>
              <a:rPr kumimoji="0" lang="en-US" altLang="ja-JP" sz="1600" dirty="0"/>
              <a:t>RT</a:t>
            </a:r>
            <a:r>
              <a:rPr kumimoji="0" lang="ja-JP" altLang="en-US" sz="1600" dirty="0"/>
              <a:t>会議</a:t>
            </a:r>
            <a:endParaRPr kumimoji="0" lang="en-US" altLang="ja-JP" sz="1600" dirty="0"/>
          </a:p>
        </p:txBody>
      </p:sp>
      <p:sp>
        <p:nvSpPr>
          <p:cNvPr id="15366" name="日付プレースホルダ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en-US" altLang="ja-JP" sz="1600" smtClean="0"/>
              <a:t>2014/2/14</a:t>
            </a:r>
            <a:endParaRPr kumimoji="0" lang="en-US" altLang="ja-JP" sz="1600"/>
          </a:p>
        </p:txBody>
      </p:sp>
      <p:sp>
        <p:nvSpPr>
          <p:cNvPr id="3" name="コンテンツ プレースホルダー 2"/>
          <p:cNvSpPr>
            <a:spLocks noGrp="1"/>
          </p:cNvSpPr>
          <p:nvPr>
            <p:ph idx="1"/>
          </p:nvPr>
        </p:nvSpPr>
        <p:spPr>
          <a:xfrm>
            <a:off x="457200" y="1196776"/>
            <a:ext cx="8229600" cy="5112544"/>
          </a:xfrm>
        </p:spPr>
        <p:txBody>
          <a:bodyPr/>
          <a:lstStyle/>
          <a:p>
            <a:pPr marL="606425" lvl="1" indent="-342900">
              <a:buFont typeface="Wingdings" panose="05000000000000000000" pitchFamily="2" charset="2"/>
              <a:buChar char="p"/>
            </a:pPr>
            <a:r>
              <a:rPr kumimoji="1" lang="ja-JP" altLang="en-US" sz="2400" dirty="0" smtClean="0"/>
              <a:t>感度解析</a:t>
            </a:r>
            <a:r>
              <a:rPr kumimoji="1" lang="ja-JP" altLang="en-US" sz="2000" dirty="0" smtClean="0"/>
              <a:t>（</a:t>
            </a:r>
            <a:r>
              <a:rPr kumimoji="1" lang="en-US" altLang="ja-JP" sz="2000" dirty="0" smtClean="0"/>
              <a:t>LOCF/BOCF/Responder Rate </a:t>
            </a:r>
            <a:r>
              <a:rPr kumimoji="1" lang="ja-JP" altLang="en-US" sz="2000" dirty="0" smtClean="0"/>
              <a:t>）との異同</a:t>
            </a:r>
            <a:endParaRPr kumimoji="1" lang="ja-JP" altLang="en-US" sz="2000" dirty="0"/>
          </a:p>
        </p:txBody>
      </p:sp>
      <p:grpSp>
        <p:nvGrpSpPr>
          <p:cNvPr id="7" name="グループ化 6"/>
          <p:cNvGrpSpPr/>
          <p:nvPr/>
        </p:nvGrpSpPr>
        <p:grpSpPr>
          <a:xfrm>
            <a:off x="691973" y="1664944"/>
            <a:ext cx="7624443" cy="2484136"/>
            <a:chOff x="755576" y="1664944"/>
            <a:chExt cx="7624443" cy="2592008"/>
          </a:xfrm>
        </p:grpSpPr>
        <p:grpSp>
          <p:nvGrpSpPr>
            <p:cNvPr id="5" name="グループ化 4"/>
            <p:cNvGrpSpPr/>
            <p:nvPr/>
          </p:nvGrpSpPr>
          <p:grpSpPr>
            <a:xfrm>
              <a:off x="755576" y="1700808"/>
              <a:ext cx="7624443" cy="2556144"/>
              <a:chOff x="755576" y="1700808"/>
              <a:chExt cx="7624443" cy="2556144"/>
            </a:xfrm>
          </p:grpSpPr>
          <p:pic>
            <p:nvPicPr>
              <p:cNvPr id="2" name="図 1"/>
              <p:cNvPicPr>
                <a:picLocks noChangeAspect="1"/>
              </p:cNvPicPr>
              <p:nvPr/>
            </p:nvPicPr>
            <p:blipFill>
              <a:blip r:embed="rId3"/>
              <a:stretch>
                <a:fillRect/>
              </a:stretch>
            </p:blipFill>
            <p:spPr>
              <a:xfrm>
                <a:off x="755576" y="1700808"/>
                <a:ext cx="7547705" cy="1236345"/>
              </a:xfrm>
              <a:prstGeom prst="rect">
                <a:avLst/>
              </a:prstGeom>
            </p:spPr>
          </p:pic>
          <p:pic>
            <p:nvPicPr>
              <p:cNvPr id="4" name="図 3"/>
              <p:cNvPicPr>
                <a:picLocks noChangeAspect="1"/>
              </p:cNvPicPr>
              <p:nvPr/>
            </p:nvPicPr>
            <p:blipFill>
              <a:blip r:embed="rId4"/>
              <a:stretch>
                <a:fillRect/>
              </a:stretch>
            </p:blipFill>
            <p:spPr>
              <a:xfrm>
                <a:off x="827584" y="2996952"/>
                <a:ext cx="7552435" cy="1260000"/>
              </a:xfrm>
              <a:prstGeom prst="rect">
                <a:avLst/>
              </a:prstGeom>
            </p:spPr>
          </p:pic>
        </p:grpSp>
        <p:sp>
          <p:nvSpPr>
            <p:cNvPr id="6" name="正方形/長方形 5"/>
            <p:cNvSpPr/>
            <p:nvPr/>
          </p:nvSpPr>
          <p:spPr bwMode="auto">
            <a:xfrm>
              <a:off x="5544216" y="1664944"/>
              <a:ext cx="603555" cy="187691"/>
            </a:xfrm>
            <a:prstGeom prst="rect">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1" name="正方形/長方形 10"/>
            <p:cNvSpPr/>
            <p:nvPr/>
          </p:nvSpPr>
          <p:spPr bwMode="auto">
            <a:xfrm>
              <a:off x="5607603" y="2979659"/>
              <a:ext cx="576064" cy="204286"/>
            </a:xfrm>
            <a:prstGeom prst="rect">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grpSp>
      <p:grpSp>
        <p:nvGrpSpPr>
          <p:cNvPr id="9" name="グループ化 8"/>
          <p:cNvGrpSpPr/>
          <p:nvPr/>
        </p:nvGrpSpPr>
        <p:grpSpPr>
          <a:xfrm>
            <a:off x="385192" y="4293096"/>
            <a:ext cx="8435280" cy="1656184"/>
            <a:chOff x="251519" y="4293096"/>
            <a:chExt cx="8757674" cy="1656184"/>
          </a:xfrm>
        </p:grpSpPr>
        <p:pic>
          <p:nvPicPr>
            <p:cNvPr id="8" name="図 7"/>
            <p:cNvPicPr>
              <a:picLocks noChangeAspect="1"/>
            </p:cNvPicPr>
            <p:nvPr/>
          </p:nvPicPr>
          <p:blipFill rotWithShape="1">
            <a:blip r:embed="rId5"/>
            <a:srcRect t="8522"/>
            <a:stretch/>
          </p:blipFill>
          <p:spPr>
            <a:xfrm>
              <a:off x="251520" y="4365104"/>
              <a:ext cx="8757673" cy="1584176"/>
            </a:xfrm>
            <a:prstGeom prst="rect">
              <a:avLst/>
            </a:prstGeom>
          </p:spPr>
        </p:pic>
        <p:sp>
          <p:nvSpPr>
            <p:cNvPr id="14" name="正方形/長方形 13"/>
            <p:cNvSpPr/>
            <p:nvPr/>
          </p:nvSpPr>
          <p:spPr bwMode="auto">
            <a:xfrm>
              <a:off x="251519" y="4293096"/>
              <a:ext cx="8712968" cy="1656184"/>
            </a:xfrm>
            <a:prstGeom prst="rect">
              <a:avLst/>
            </a:prstGeom>
            <a:noFill/>
            <a:ln w="317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16" name="テキスト ボックス 15"/>
          <p:cNvSpPr txBox="1"/>
          <p:nvPr/>
        </p:nvSpPr>
        <p:spPr>
          <a:xfrm>
            <a:off x="3182391" y="6055404"/>
            <a:ext cx="5710089" cy="253916"/>
          </a:xfrm>
          <a:prstGeom prst="rect">
            <a:avLst/>
          </a:prstGeom>
          <a:noFill/>
          <a:ln w="12700">
            <a:solidFill>
              <a:schemeClr val="bg2"/>
            </a:solidFill>
          </a:ln>
        </p:spPr>
        <p:txBody>
          <a:bodyPr wrap="square" rtlCol="0">
            <a:spAutoFit/>
          </a:bodyPr>
          <a:lstStyle/>
          <a:p>
            <a:pPr algn="ctr"/>
            <a:r>
              <a:rPr lang="en-US" altLang="ja-JP" sz="1050" dirty="0"/>
              <a:t>http://www.info.pmda.go.jp/shinyaku/P201300010/671450000_22200AMX00297_A100_3.pdf</a:t>
            </a:r>
            <a:endParaRPr kumimoji="1" lang="ja-JP" altLang="en-US" sz="1050" dirty="0"/>
          </a:p>
        </p:txBody>
      </p:sp>
    </p:spTree>
    <p:extLst>
      <p:ext uri="{BB962C8B-B14F-4D97-AF65-F5344CB8AC3E}">
        <p14:creationId xmlns:p14="http://schemas.microsoft.com/office/powerpoint/2010/main" val="3525206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r>
              <a:rPr lang="en-US" altLang="ja-JP" sz="3200" dirty="0"/>
              <a:t>PMDA</a:t>
            </a:r>
            <a:r>
              <a:rPr lang="ja-JP" altLang="en-US" sz="3200" dirty="0"/>
              <a:t>に</a:t>
            </a:r>
            <a:r>
              <a:rPr lang="ja-JP" altLang="en-US" sz="3200" dirty="0" smtClean="0"/>
              <a:t>おける審査・相談での状況</a:t>
            </a:r>
          </a:p>
        </p:txBody>
      </p:sp>
      <p:sp>
        <p:nvSpPr>
          <p:cNvPr id="30723" name="コンテンツ プレースホルダ 2"/>
          <p:cNvSpPr>
            <a:spLocks noGrp="1"/>
          </p:cNvSpPr>
          <p:nvPr>
            <p:ph idx="1"/>
          </p:nvPr>
        </p:nvSpPr>
        <p:spPr/>
        <p:txBody>
          <a:bodyPr/>
          <a:lstStyle/>
          <a:p>
            <a:endParaRPr lang="en-US" altLang="ja-JP" smtClean="0"/>
          </a:p>
          <a:p>
            <a:pPr>
              <a:buFont typeface="Wingdings" panose="05000000000000000000" pitchFamily="2" charset="2"/>
              <a:buNone/>
            </a:pPr>
            <a:endParaRPr lang="en-US" altLang="ja-JP" smtClean="0"/>
          </a:p>
          <a:p>
            <a:pPr>
              <a:buFont typeface="Wingdings" panose="05000000000000000000" pitchFamily="2" charset="2"/>
              <a:buNone/>
            </a:pPr>
            <a:endParaRPr lang="en-US" altLang="ja-JP" smtClean="0"/>
          </a:p>
          <a:p>
            <a:pPr>
              <a:buFont typeface="Wingdings" panose="05000000000000000000" pitchFamily="2" charset="2"/>
              <a:buNone/>
            </a:pPr>
            <a:r>
              <a:rPr lang="ja-JP" altLang="en-US" smtClean="0"/>
              <a:t>　</a:t>
            </a:r>
          </a:p>
        </p:txBody>
      </p:sp>
      <p:sp>
        <p:nvSpPr>
          <p:cNvPr id="3072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9F31663C-1065-48E7-B1BE-EF71929E6DFC}" type="slidenum">
              <a:rPr kumimoji="0" lang="en-US" altLang="ja-JP" sz="1600" smtClean="0">
                <a:latin typeface="Arial Black" panose="020B0A04020102020204" pitchFamily="34" charset="0"/>
              </a:rPr>
              <a:pPr>
                <a:spcBef>
                  <a:spcPct val="0"/>
                </a:spcBef>
                <a:buClrTx/>
                <a:buSzTx/>
                <a:buFontTx/>
                <a:buNone/>
              </a:pPr>
              <a:t>11</a:t>
            </a:fld>
            <a:endParaRPr kumimoji="0" lang="en-US" altLang="ja-JP" sz="1600" smtClean="0">
              <a:latin typeface="Arial Black" panose="020B0A04020102020204" pitchFamily="34" charset="0"/>
            </a:endParaRPr>
          </a:p>
        </p:txBody>
      </p:sp>
      <p:sp>
        <p:nvSpPr>
          <p:cNvPr id="30725" name="フッター プレースホル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ja-JP" altLang="en-US" sz="1600" smtClean="0"/>
              <a:t>データサイエンス</a:t>
            </a:r>
            <a:r>
              <a:rPr kumimoji="0" lang="en-US" altLang="ja-JP" sz="1600" smtClean="0"/>
              <a:t>RT</a:t>
            </a:r>
            <a:r>
              <a:rPr kumimoji="0" lang="ja-JP" altLang="en-US" sz="1600" smtClean="0"/>
              <a:t>会議</a:t>
            </a:r>
            <a:endParaRPr kumimoji="0" lang="en-US" altLang="ja-JP" sz="1600" smtClean="0"/>
          </a:p>
        </p:txBody>
      </p:sp>
      <p:sp>
        <p:nvSpPr>
          <p:cNvPr id="30726" name="日付プレースホルダ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en-US" altLang="ja-JP" sz="1600" smtClean="0"/>
              <a:t>2014/2/14</a:t>
            </a:r>
          </a:p>
        </p:txBody>
      </p:sp>
      <p:sp>
        <p:nvSpPr>
          <p:cNvPr id="9" name="コンテンツ プレースホルダ 2"/>
          <p:cNvSpPr txBox="1">
            <a:spLocks/>
          </p:cNvSpPr>
          <p:nvPr/>
        </p:nvSpPr>
        <p:spPr bwMode="auto">
          <a:xfrm>
            <a:off x="428625" y="1143000"/>
            <a:ext cx="8229600" cy="5286375"/>
          </a:xfrm>
          <a:prstGeom prst="rect">
            <a:avLst/>
          </a:prstGeom>
          <a:noFill/>
          <a:ln w="9525">
            <a:noFill/>
            <a:miter lim="800000"/>
            <a:headEnd/>
            <a:tailEnd/>
          </a:ln>
        </p:spPr>
        <p:txBody>
          <a:bodyPr/>
          <a:lstStyle/>
          <a:p>
            <a:pPr marL="342900" indent="-342900">
              <a:lnSpc>
                <a:spcPct val="150000"/>
              </a:lnSpc>
              <a:spcBef>
                <a:spcPct val="20000"/>
              </a:spcBef>
              <a:buClr>
                <a:schemeClr val="bg2"/>
              </a:buClr>
              <a:buSzPct val="75000"/>
              <a:buFont typeface="Wingdings" pitchFamily="2" charset="2"/>
              <a:buChar char="n"/>
              <a:defRPr/>
            </a:pPr>
            <a:r>
              <a:rPr lang="ja-JP" altLang="en-US" sz="2800" u="sng" kern="0" dirty="0">
                <a:latin typeface="+mn-lt"/>
                <a:ea typeface="+mn-ea"/>
              </a:rPr>
              <a:t>計画時</a:t>
            </a:r>
            <a:endParaRPr lang="en-US" altLang="ja-JP" sz="2800" u="sng" kern="0" dirty="0">
              <a:latin typeface="+mn-lt"/>
              <a:ea typeface="+mn-ea"/>
            </a:endParaRPr>
          </a:p>
          <a:p>
            <a:pPr marL="800100" lvl="1" indent="-342900">
              <a:spcBef>
                <a:spcPct val="20000"/>
              </a:spcBef>
              <a:buClr>
                <a:schemeClr val="bg2"/>
              </a:buClr>
              <a:buSzPct val="75000"/>
              <a:buFont typeface="Wingdings" pitchFamily="2" charset="2"/>
              <a:buChar char="ü"/>
              <a:defRPr/>
            </a:pPr>
            <a:r>
              <a:rPr lang="ja-JP" altLang="en-US" sz="2800" kern="0" dirty="0" smtClean="0">
                <a:latin typeface="+mn-lt"/>
                <a:ea typeface="+mn-ea"/>
              </a:rPr>
              <a:t>欠測値を減らすための工夫</a:t>
            </a:r>
            <a:endParaRPr lang="en-US" altLang="ja-JP" sz="2800" kern="0" dirty="0">
              <a:latin typeface="+mn-lt"/>
              <a:ea typeface="+mn-ea"/>
            </a:endParaRPr>
          </a:p>
          <a:p>
            <a:pPr marL="800100" lvl="1" indent="-342900">
              <a:spcBef>
                <a:spcPct val="20000"/>
              </a:spcBef>
              <a:buClr>
                <a:schemeClr val="bg2"/>
              </a:buClr>
              <a:buSzPct val="75000"/>
              <a:buFont typeface="Wingdings" pitchFamily="2" charset="2"/>
              <a:buChar char="ü"/>
              <a:defRPr/>
            </a:pPr>
            <a:r>
              <a:rPr lang="ja-JP" altLang="en-US" sz="2800" kern="0" dirty="0" smtClean="0">
                <a:latin typeface="+mn-lt"/>
                <a:ea typeface="+mn-ea"/>
              </a:rPr>
              <a:t>欠測値の</a:t>
            </a:r>
            <a:r>
              <a:rPr lang="ja-JP" altLang="en-US" sz="2800" kern="0" dirty="0">
                <a:latin typeface="+mn-lt"/>
                <a:ea typeface="+mn-ea"/>
              </a:rPr>
              <a:t>取り扱い方法が評価・解釈に与える影響について検討</a:t>
            </a:r>
            <a:endParaRPr lang="en-US" altLang="ja-JP" sz="2800" kern="0" dirty="0">
              <a:latin typeface="+mn-lt"/>
              <a:ea typeface="+mn-ea"/>
            </a:endParaRPr>
          </a:p>
          <a:p>
            <a:pPr marL="800100" lvl="1" indent="-342900">
              <a:spcBef>
                <a:spcPct val="20000"/>
              </a:spcBef>
              <a:buClr>
                <a:schemeClr val="bg2"/>
              </a:buClr>
              <a:buSzPct val="75000"/>
              <a:buFont typeface="Wingdings" pitchFamily="2" charset="2"/>
              <a:buChar char="ü"/>
              <a:defRPr/>
            </a:pPr>
            <a:r>
              <a:rPr lang="ja-JP" altLang="en-US" sz="2800" kern="0" dirty="0" smtClean="0">
                <a:latin typeface="+mn-lt"/>
                <a:ea typeface="+mn-ea"/>
              </a:rPr>
              <a:t>感度解析の</a:t>
            </a:r>
            <a:r>
              <a:rPr lang="ja-JP" altLang="en-US" sz="2800" kern="0" dirty="0">
                <a:latin typeface="+mn-lt"/>
                <a:ea typeface="+mn-ea"/>
              </a:rPr>
              <a:t>事前</a:t>
            </a:r>
            <a:r>
              <a:rPr lang="ja-JP" altLang="en-US" sz="2800" kern="0" dirty="0" smtClean="0">
                <a:latin typeface="+mn-lt"/>
                <a:ea typeface="+mn-ea"/>
              </a:rPr>
              <a:t>計画</a:t>
            </a:r>
            <a:endParaRPr lang="en-US" altLang="ja-JP" sz="2800" kern="0" dirty="0">
              <a:latin typeface="+mn-lt"/>
              <a:ea typeface="+mn-ea"/>
            </a:endParaRPr>
          </a:p>
          <a:p>
            <a:pPr marL="800100" lvl="1" indent="-342900">
              <a:spcBef>
                <a:spcPct val="20000"/>
              </a:spcBef>
              <a:buClr>
                <a:schemeClr val="bg2"/>
              </a:buClr>
              <a:buSzPct val="75000"/>
              <a:buFont typeface="Wingdings" pitchFamily="2" charset="2"/>
              <a:buChar char="ü"/>
              <a:defRPr/>
            </a:pPr>
            <a:r>
              <a:rPr lang="ja-JP" altLang="en-US" sz="2800" kern="0" dirty="0">
                <a:latin typeface="+mn-lt"/>
                <a:ea typeface="+mn-ea"/>
              </a:rPr>
              <a:t>中止理由の詳細情報の収集</a:t>
            </a:r>
            <a:endParaRPr lang="en-US" altLang="ja-JP" sz="2800" kern="0" dirty="0">
              <a:latin typeface="+mn-lt"/>
              <a:ea typeface="+mn-ea"/>
            </a:endParaRPr>
          </a:p>
          <a:p>
            <a:pPr marL="342900" indent="-342900">
              <a:lnSpc>
                <a:spcPct val="150000"/>
              </a:lnSpc>
              <a:spcBef>
                <a:spcPct val="20000"/>
              </a:spcBef>
              <a:buClr>
                <a:schemeClr val="bg2"/>
              </a:buClr>
              <a:buSzPct val="75000"/>
              <a:buFont typeface="Wingdings" pitchFamily="2" charset="2"/>
              <a:buChar char="n"/>
              <a:defRPr/>
            </a:pPr>
            <a:r>
              <a:rPr lang="ja-JP" altLang="en-US" sz="2800" u="sng" kern="0" dirty="0">
                <a:latin typeface="+mn-lt"/>
                <a:ea typeface="+mn-ea"/>
              </a:rPr>
              <a:t>評価時</a:t>
            </a:r>
            <a:endParaRPr lang="en-US" altLang="ja-JP" sz="2800" u="sng" kern="0" dirty="0">
              <a:latin typeface="+mn-lt"/>
              <a:ea typeface="+mn-ea"/>
            </a:endParaRPr>
          </a:p>
          <a:p>
            <a:pPr marL="447675" indent="361950">
              <a:spcBef>
                <a:spcPct val="20000"/>
              </a:spcBef>
              <a:buClr>
                <a:schemeClr val="bg2"/>
              </a:buClr>
              <a:buSzPct val="75000"/>
              <a:buFont typeface="Wingdings" pitchFamily="2" charset="2"/>
              <a:buChar char="ü"/>
              <a:defRPr/>
            </a:pPr>
            <a:r>
              <a:rPr lang="ja-JP" altLang="en-US" sz="2800" kern="0" dirty="0">
                <a:latin typeface="+mn-lt"/>
                <a:ea typeface="+mn-ea"/>
              </a:rPr>
              <a:t>中止例、中止理由、中止</a:t>
            </a:r>
            <a:r>
              <a:rPr lang="ja-JP" altLang="en-US" sz="2800" kern="0" dirty="0" smtClean="0">
                <a:latin typeface="+mn-lt"/>
                <a:ea typeface="+mn-ea"/>
              </a:rPr>
              <a:t>時期等の</a:t>
            </a:r>
            <a:r>
              <a:rPr lang="ja-JP" altLang="en-US" sz="2800" kern="0" dirty="0">
                <a:latin typeface="+mn-lt"/>
                <a:ea typeface="+mn-ea"/>
              </a:rPr>
              <a:t>偏りの確認</a:t>
            </a:r>
            <a:endParaRPr lang="en-US" altLang="ja-JP" sz="2800" kern="0" dirty="0">
              <a:latin typeface="+mn-lt"/>
              <a:ea typeface="+mn-ea"/>
            </a:endParaRPr>
          </a:p>
          <a:p>
            <a:pPr marL="447675" indent="361950">
              <a:spcBef>
                <a:spcPct val="20000"/>
              </a:spcBef>
              <a:buClr>
                <a:schemeClr val="bg2"/>
              </a:buClr>
              <a:buSzPct val="75000"/>
              <a:buFont typeface="Wingdings" pitchFamily="2" charset="2"/>
              <a:buChar char="ü"/>
              <a:defRPr/>
            </a:pPr>
            <a:r>
              <a:rPr lang="ja-JP" altLang="en-US" sz="2800" kern="0" dirty="0">
                <a:latin typeface="+mn-lt"/>
                <a:ea typeface="+mn-ea"/>
              </a:rPr>
              <a:t>試験成績の頑健性の検討</a:t>
            </a:r>
            <a:endParaRPr lang="en-US" altLang="ja-JP" sz="2800" kern="0" dirty="0">
              <a:latin typeface="+mn-lt"/>
              <a:ea typeface="+mn-ea"/>
            </a:endParaRPr>
          </a:p>
          <a:p>
            <a:pPr marL="342900" indent="-342900">
              <a:spcBef>
                <a:spcPct val="20000"/>
              </a:spcBef>
              <a:buClr>
                <a:schemeClr val="bg2"/>
              </a:buClr>
              <a:buSzPct val="75000"/>
              <a:buFont typeface="Wingdings" pitchFamily="2" charset="2"/>
              <a:buNone/>
              <a:defRPr/>
            </a:pPr>
            <a:endParaRPr lang="en-US" altLang="ja-JP" sz="3200" kern="0" dirty="0">
              <a:latin typeface="+mn-lt"/>
              <a:ea typeface="+mn-ea"/>
            </a:endParaRPr>
          </a:p>
          <a:p>
            <a:pPr marL="342900" indent="-342900">
              <a:spcBef>
                <a:spcPct val="20000"/>
              </a:spcBef>
              <a:buClr>
                <a:schemeClr val="bg2"/>
              </a:buClr>
              <a:buSzPct val="75000"/>
              <a:buFont typeface="Wingdings" pitchFamily="2" charset="2"/>
              <a:buNone/>
              <a:defRPr/>
            </a:pPr>
            <a:endParaRPr lang="en-US" altLang="ja-JP" sz="3200" kern="0" dirty="0">
              <a:latin typeface="+mn-lt"/>
              <a:ea typeface="+mn-ea"/>
            </a:endParaRPr>
          </a:p>
          <a:p>
            <a:pPr marL="342900" indent="-342900">
              <a:spcBef>
                <a:spcPct val="20000"/>
              </a:spcBef>
              <a:buClr>
                <a:schemeClr val="bg2"/>
              </a:buClr>
              <a:buSzPct val="75000"/>
              <a:buFont typeface="Wingdings" pitchFamily="2" charset="2"/>
              <a:buNone/>
              <a:defRPr/>
            </a:pPr>
            <a:r>
              <a:rPr lang="ja-JP" altLang="en-US" sz="3200" kern="0" dirty="0">
                <a:latin typeface="+mn-lt"/>
                <a:ea typeface="+mn-ea"/>
              </a:rPr>
              <a:t>　</a:t>
            </a:r>
          </a:p>
        </p:txBody>
      </p:sp>
    </p:spTree>
    <p:extLst>
      <p:ext uri="{BB962C8B-B14F-4D97-AF65-F5344CB8AC3E}">
        <p14:creationId xmlns:p14="http://schemas.microsoft.com/office/powerpoint/2010/main" val="28451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836712"/>
            <a:ext cx="8229600" cy="4752975"/>
          </a:xfrm>
        </p:spPr>
        <p:txBody>
          <a:bodyPr anchor="ctr"/>
          <a:lstStyle/>
          <a:p>
            <a:pPr marL="0" indent="0" algn="ctr">
              <a:buNone/>
            </a:pPr>
            <a:r>
              <a:rPr kumimoji="1" lang="en-US" altLang="ja-JP" sz="4400" u="sng" dirty="0" smtClean="0"/>
              <a:t>Missing data</a:t>
            </a:r>
          </a:p>
          <a:p>
            <a:pPr marL="0" indent="0" algn="ctr">
              <a:spcBef>
                <a:spcPts val="2400"/>
              </a:spcBef>
              <a:buNone/>
            </a:pPr>
            <a:r>
              <a:rPr kumimoji="1" lang="ja-JP" altLang="en-US" sz="4800" dirty="0" smtClean="0"/>
              <a:t>ディスカッション ポイント</a:t>
            </a:r>
            <a:endParaRPr kumimoji="1" lang="ja-JP" altLang="en-US" sz="4800" dirty="0"/>
          </a:p>
        </p:txBody>
      </p:sp>
      <p:sp>
        <p:nvSpPr>
          <p:cNvPr id="4" name="フッター プレースホルダー 3"/>
          <p:cNvSpPr>
            <a:spLocks noGrp="1"/>
          </p:cNvSpPr>
          <p:nvPr>
            <p:ph type="ftr" sz="quarter" idx="10"/>
          </p:nvPr>
        </p:nvSpPr>
        <p:spPr/>
        <p:txBody>
          <a:bodyPr/>
          <a:lstStyle/>
          <a:p>
            <a:pPr>
              <a:defRPr/>
            </a:pPr>
            <a:r>
              <a:rPr lang="ja-JP" altLang="en-US" smtClean="0"/>
              <a:t>データサイエンス</a:t>
            </a:r>
            <a:r>
              <a:rPr lang="en-US" altLang="ja-JP" smtClean="0"/>
              <a:t>RT</a:t>
            </a:r>
            <a:r>
              <a:rPr lang="ja-JP" altLang="en-US" smtClean="0"/>
              <a:t>会議</a:t>
            </a:r>
            <a:endParaRPr lang="en-US" altLang="ja-JP"/>
          </a:p>
        </p:txBody>
      </p:sp>
      <p:sp>
        <p:nvSpPr>
          <p:cNvPr id="5" name="スライド番号プレースホルダー 4"/>
          <p:cNvSpPr>
            <a:spLocks noGrp="1"/>
          </p:cNvSpPr>
          <p:nvPr>
            <p:ph type="sldNum" sz="quarter" idx="11"/>
          </p:nvPr>
        </p:nvSpPr>
        <p:spPr/>
        <p:txBody>
          <a:bodyPr/>
          <a:lstStyle/>
          <a:p>
            <a:pPr>
              <a:defRPr/>
            </a:pPr>
            <a:fld id="{9FF51547-01D3-4EBC-AAAC-26A4BCA7F34A}" type="slidenum">
              <a:rPr lang="en-US" altLang="ja-JP" smtClean="0"/>
              <a:pPr>
                <a:defRPr/>
              </a:pPr>
              <a:t>12</a:t>
            </a:fld>
            <a:endParaRPr lang="en-US" altLang="ja-JP"/>
          </a:p>
        </p:txBody>
      </p:sp>
      <p:sp>
        <p:nvSpPr>
          <p:cNvPr id="6" name="日付プレースホルダー 5"/>
          <p:cNvSpPr>
            <a:spLocks noGrp="1"/>
          </p:cNvSpPr>
          <p:nvPr>
            <p:ph type="dt" sz="half" idx="12"/>
          </p:nvPr>
        </p:nvSpPr>
        <p:spPr/>
        <p:txBody>
          <a:bodyPr/>
          <a:lstStyle/>
          <a:p>
            <a:pPr>
              <a:defRPr/>
            </a:pPr>
            <a:r>
              <a:rPr lang="en-US" altLang="ja-JP" smtClean="0"/>
              <a:t>2014/2/14</a:t>
            </a:r>
            <a:endParaRPr lang="en-US" altLang="ja-JP"/>
          </a:p>
        </p:txBody>
      </p:sp>
      <p:sp>
        <p:nvSpPr>
          <p:cNvPr id="7" name="正方形/長方形 6"/>
          <p:cNvSpPr/>
          <p:nvPr/>
        </p:nvSpPr>
        <p:spPr bwMode="auto">
          <a:xfrm>
            <a:off x="251520" y="836712"/>
            <a:ext cx="8784976" cy="360040"/>
          </a:xfrm>
          <a:prstGeom prst="rect">
            <a:avLst/>
          </a:prstGeom>
          <a:solidFill>
            <a:schemeClr val="accent3"/>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620172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ディスカッション ポイント</a:t>
            </a:r>
            <a:endParaRPr kumimoji="1" lang="ja-JP" altLang="en-US" dirty="0"/>
          </a:p>
        </p:txBody>
      </p:sp>
      <p:sp>
        <p:nvSpPr>
          <p:cNvPr id="3" name="コンテンツ プレースホルダー 2"/>
          <p:cNvSpPr>
            <a:spLocks noGrp="1"/>
          </p:cNvSpPr>
          <p:nvPr>
            <p:ph idx="1"/>
          </p:nvPr>
        </p:nvSpPr>
        <p:spPr>
          <a:xfrm>
            <a:off x="457200" y="1340768"/>
            <a:ext cx="8229600" cy="4752975"/>
          </a:xfrm>
        </p:spPr>
        <p:txBody>
          <a:bodyPr/>
          <a:lstStyle/>
          <a:p>
            <a:pPr>
              <a:spcBef>
                <a:spcPts val="1200"/>
              </a:spcBef>
            </a:pPr>
            <a:r>
              <a:rPr kumimoji="1" lang="ja-JP" altLang="en-US" dirty="0" smtClean="0"/>
              <a:t>日本におけるガイドライン</a:t>
            </a:r>
            <a:endParaRPr kumimoji="1" lang="en-US" altLang="ja-JP" dirty="0" smtClean="0"/>
          </a:p>
          <a:p>
            <a:pPr marL="811213" lvl="1" indent="-368300">
              <a:spcBef>
                <a:spcPts val="1200"/>
              </a:spcBef>
              <a:tabLst>
                <a:tab pos="358775" algn="l"/>
              </a:tabLst>
            </a:pPr>
            <a:r>
              <a:rPr kumimoji="1" lang="ja-JP" altLang="en-US" sz="2400" dirty="0" smtClean="0"/>
              <a:t>国際間での考え方の違い</a:t>
            </a:r>
            <a:endParaRPr kumimoji="1" lang="en-US" altLang="ja-JP" sz="2400" dirty="0" smtClean="0"/>
          </a:p>
          <a:p>
            <a:pPr marL="811213" lvl="1" indent="-354013">
              <a:spcBef>
                <a:spcPts val="1200"/>
              </a:spcBef>
            </a:pPr>
            <a:r>
              <a:rPr kumimoji="1" lang="ja-JP" altLang="en-US" sz="2400" dirty="0" smtClean="0"/>
              <a:t>ガイドライン作成にあたって検討すべきこと</a:t>
            </a:r>
            <a:endParaRPr kumimoji="1" lang="en-US" altLang="ja-JP" sz="2400" dirty="0" smtClean="0"/>
          </a:p>
          <a:p>
            <a:pPr marL="411163" indent="-354013">
              <a:spcBef>
                <a:spcPts val="4200"/>
              </a:spcBef>
            </a:pPr>
            <a:r>
              <a:rPr lang="ja-JP" altLang="en-US" dirty="0" smtClean="0"/>
              <a:t>試験計画段階での検討</a:t>
            </a:r>
            <a:endParaRPr lang="en-US" altLang="ja-JP" dirty="0"/>
          </a:p>
          <a:p>
            <a:pPr marL="811213" lvl="1" indent="-354013">
              <a:spcBef>
                <a:spcPts val="1200"/>
              </a:spcBef>
            </a:pPr>
            <a:r>
              <a:rPr lang="ja-JP" altLang="en-US" sz="2400" dirty="0" smtClean="0"/>
              <a:t>主要解析・主要評価項目の設定にあたっての検討</a:t>
            </a:r>
            <a:endParaRPr lang="en-US" altLang="ja-JP" sz="2400" dirty="0" smtClean="0"/>
          </a:p>
          <a:p>
            <a:pPr marL="811213" lvl="1" indent="-354013">
              <a:spcBef>
                <a:spcPts val="1200"/>
              </a:spcBef>
            </a:pPr>
            <a:r>
              <a:rPr lang="ja-JP" altLang="en-US" sz="2400" dirty="0"/>
              <a:t>欠測値</a:t>
            </a:r>
            <a:r>
              <a:rPr lang="ja-JP" altLang="en-US" sz="2400" dirty="0" smtClean="0"/>
              <a:t>を</a:t>
            </a:r>
            <a:r>
              <a:rPr lang="ja-JP" altLang="en-US" sz="2400" dirty="0"/>
              <a:t>減らす</a:t>
            </a:r>
            <a:r>
              <a:rPr lang="ja-JP" altLang="en-US" sz="2400" dirty="0" smtClean="0"/>
              <a:t>ための試験デザインの工夫</a:t>
            </a:r>
            <a:endParaRPr lang="en-US" altLang="ja-JP" sz="2400" dirty="0" smtClean="0"/>
          </a:p>
          <a:p>
            <a:pPr marL="811213" lvl="1" indent="-354013">
              <a:spcBef>
                <a:spcPts val="1200"/>
              </a:spcBef>
            </a:pPr>
            <a:r>
              <a:rPr lang="ja-JP" altLang="en-US" sz="2400" dirty="0" smtClean="0"/>
              <a:t>「</a:t>
            </a:r>
            <a:r>
              <a:rPr lang="en-US" altLang="ja-JP" sz="2400" dirty="0" smtClean="0"/>
              <a:t>MNAR</a:t>
            </a:r>
            <a:r>
              <a:rPr lang="ja-JP" altLang="en-US" sz="2400" dirty="0" smtClean="0"/>
              <a:t>となるのは試験デザインに問題がある」か？</a:t>
            </a:r>
            <a:endParaRPr lang="en-US" altLang="ja-JP" sz="2400" dirty="0" smtClean="0"/>
          </a:p>
          <a:p>
            <a:pPr marL="811213" lvl="1" indent="-354013">
              <a:spcBef>
                <a:spcPts val="1200"/>
              </a:spcBef>
            </a:pPr>
            <a:r>
              <a:rPr lang="ja-JP" altLang="en-US" sz="2400" dirty="0" smtClean="0"/>
              <a:t>考察のために必要な情報と実際の試験計画</a:t>
            </a:r>
            <a:endParaRPr lang="en-US" altLang="ja-JP" sz="2400" dirty="0" smtClean="0"/>
          </a:p>
          <a:p>
            <a:pPr marL="811213" lvl="1" indent="-354013">
              <a:spcBef>
                <a:spcPts val="600"/>
              </a:spcBef>
            </a:pPr>
            <a:endParaRPr lang="en-US" altLang="ja-JP" sz="2400" dirty="0" smtClean="0"/>
          </a:p>
          <a:p>
            <a:pPr marL="811213" lvl="1" indent="-354013">
              <a:spcBef>
                <a:spcPts val="1800"/>
              </a:spcBef>
            </a:pPr>
            <a:endParaRPr lang="en-US" altLang="ja-JP" dirty="0" smtClean="0"/>
          </a:p>
        </p:txBody>
      </p:sp>
      <p:sp>
        <p:nvSpPr>
          <p:cNvPr id="4" name="フッター プレースホルダー 3"/>
          <p:cNvSpPr>
            <a:spLocks noGrp="1"/>
          </p:cNvSpPr>
          <p:nvPr>
            <p:ph type="ftr" sz="quarter" idx="10"/>
          </p:nvPr>
        </p:nvSpPr>
        <p:spPr/>
        <p:txBody>
          <a:bodyPr/>
          <a:lstStyle/>
          <a:p>
            <a:pPr>
              <a:defRPr/>
            </a:pPr>
            <a:r>
              <a:rPr lang="ja-JP" altLang="en-US" smtClean="0"/>
              <a:t>データサイエンス</a:t>
            </a:r>
            <a:r>
              <a:rPr lang="en-US" altLang="ja-JP" smtClean="0"/>
              <a:t>RT</a:t>
            </a:r>
            <a:r>
              <a:rPr lang="ja-JP" altLang="en-US" smtClean="0"/>
              <a:t>会議</a:t>
            </a:r>
            <a:endParaRPr lang="en-US" altLang="ja-JP"/>
          </a:p>
        </p:txBody>
      </p:sp>
      <p:sp>
        <p:nvSpPr>
          <p:cNvPr id="5" name="スライド番号プレースホルダー 4"/>
          <p:cNvSpPr>
            <a:spLocks noGrp="1"/>
          </p:cNvSpPr>
          <p:nvPr>
            <p:ph type="sldNum" sz="quarter" idx="11"/>
          </p:nvPr>
        </p:nvSpPr>
        <p:spPr/>
        <p:txBody>
          <a:bodyPr/>
          <a:lstStyle/>
          <a:p>
            <a:pPr>
              <a:defRPr/>
            </a:pPr>
            <a:fld id="{9FF51547-01D3-4EBC-AAAC-26A4BCA7F34A}" type="slidenum">
              <a:rPr lang="en-US" altLang="ja-JP" smtClean="0"/>
              <a:pPr>
                <a:defRPr/>
              </a:pPr>
              <a:t>13</a:t>
            </a:fld>
            <a:endParaRPr lang="en-US" altLang="ja-JP"/>
          </a:p>
        </p:txBody>
      </p:sp>
      <p:sp>
        <p:nvSpPr>
          <p:cNvPr id="6" name="日付プレースホルダー 5"/>
          <p:cNvSpPr>
            <a:spLocks noGrp="1"/>
          </p:cNvSpPr>
          <p:nvPr>
            <p:ph type="dt" sz="half" idx="12"/>
          </p:nvPr>
        </p:nvSpPr>
        <p:spPr/>
        <p:txBody>
          <a:bodyPr/>
          <a:lstStyle/>
          <a:p>
            <a:pPr>
              <a:defRPr/>
            </a:pPr>
            <a:r>
              <a:rPr lang="en-US" altLang="ja-JP" smtClean="0"/>
              <a:t>2014/2/14</a:t>
            </a:r>
            <a:endParaRPr lang="en-US" altLang="ja-JP"/>
          </a:p>
        </p:txBody>
      </p:sp>
    </p:spTree>
    <p:extLst>
      <p:ext uri="{BB962C8B-B14F-4D97-AF65-F5344CB8AC3E}">
        <p14:creationId xmlns:p14="http://schemas.microsoft.com/office/powerpoint/2010/main" val="4243272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ディスカッション ポイント</a:t>
            </a:r>
            <a:endParaRPr kumimoji="1" lang="ja-JP" altLang="en-US" dirty="0"/>
          </a:p>
        </p:txBody>
      </p:sp>
      <p:sp>
        <p:nvSpPr>
          <p:cNvPr id="3" name="コンテンツ プレースホルダー 2"/>
          <p:cNvSpPr>
            <a:spLocks noGrp="1"/>
          </p:cNvSpPr>
          <p:nvPr>
            <p:ph idx="1"/>
          </p:nvPr>
        </p:nvSpPr>
        <p:spPr>
          <a:xfrm>
            <a:off x="457200" y="1268760"/>
            <a:ext cx="8229600" cy="4752975"/>
          </a:xfrm>
        </p:spPr>
        <p:txBody>
          <a:bodyPr/>
          <a:lstStyle/>
          <a:p>
            <a:pPr>
              <a:spcBef>
                <a:spcPts val="1200"/>
              </a:spcBef>
            </a:pPr>
            <a:r>
              <a:rPr lang="ja-JP" altLang="en-US" dirty="0"/>
              <a:t>欠測</a:t>
            </a:r>
            <a:r>
              <a:rPr lang="ja-JP" altLang="en-US" dirty="0" smtClean="0"/>
              <a:t>メカニズムと</a:t>
            </a:r>
            <a:r>
              <a:rPr lang="ja-JP" altLang="en-US" dirty="0"/>
              <a:t>取り扱い方法</a:t>
            </a:r>
            <a:r>
              <a:rPr lang="ja-JP" altLang="en-US" dirty="0" smtClean="0"/>
              <a:t>の適切性</a:t>
            </a:r>
            <a:endParaRPr kumimoji="1" lang="en-US" altLang="ja-JP" dirty="0" smtClean="0"/>
          </a:p>
          <a:p>
            <a:pPr marL="811213" lvl="1" indent="-368300">
              <a:spcBef>
                <a:spcPts val="1200"/>
              </a:spcBef>
              <a:tabLst>
                <a:tab pos="358775" algn="l"/>
              </a:tabLst>
            </a:pPr>
            <a:r>
              <a:rPr kumimoji="1" lang="en-US" altLang="ja-JP" sz="2400" dirty="0" smtClean="0"/>
              <a:t>LOCF</a:t>
            </a:r>
            <a:r>
              <a:rPr kumimoji="1" lang="ja-JP" altLang="en-US" sz="2400" dirty="0" smtClean="0"/>
              <a:t>を用いることの問題点</a:t>
            </a:r>
            <a:endParaRPr kumimoji="1" lang="en-US" altLang="ja-JP" sz="2400" dirty="0" smtClean="0"/>
          </a:p>
          <a:p>
            <a:pPr marL="811213" lvl="1" indent="-368300">
              <a:spcBef>
                <a:spcPts val="1200"/>
              </a:spcBef>
              <a:tabLst>
                <a:tab pos="358775" algn="l"/>
              </a:tabLst>
            </a:pPr>
            <a:r>
              <a:rPr lang="en-US" altLang="ja-JP" sz="2400" dirty="0" smtClean="0"/>
              <a:t>MMRM</a:t>
            </a:r>
            <a:r>
              <a:rPr lang="ja-JP" altLang="en-US" sz="2400" dirty="0" smtClean="0"/>
              <a:t>を用いることの問題点</a:t>
            </a:r>
            <a:endParaRPr lang="en-US" altLang="ja-JP" sz="2400" dirty="0" smtClean="0"/>
          </a:p>
          <a:p>
            <a:pPr marL="811213" lvl="1" indent="-368300">
              <a:spcBef>
                <a:spcPts val="1200"/>
              </a:spcBef>
              <a:tabLst>
                <a:tab pos="358775" algn="l"/>
              </a:tabLst>
            </a:pPr>
            <a:r>
              <a:rPr kumimoji="1" lang="ja-JP" altLang="en-US" sz="2400" dirty="0" smtClean="0"/>
              <a:t>どのような感度解析・追加検討が必要か</a:t>
            </a:r>
            <a:endParaRPr kumimoji="1" lang="en-US" altLang="ja-JP" sz="2400" dirty="0" smtClean="0"/>
          </a:p>
          <a:p>
            <a:pPr marL="411163" indent="-354013">
              <a:spcBef>
                <a:spcPts val="4200"/>
              </a:spcBef>
            </a:pPr>
            <a:r>
              <a:rPr lang="ja-JP" altLang="en-US" dirty="0" smtClean="0"/>
              <a:t>感度解析の位置付け</a:t>
            </a:r>
            <a:endParaRPr lang="en-US" altLang="ja-JP" dirty="0"/>
          </a:p>
          <a:p>
            <a:pPr marL="811213" lvl="1" indent="-354013">
              <a:spcBef>
                <a:spcPts val="1200"/>
              </a:spcBef>
            </a:pPr>
            <a:r>
              <a:rPr lang="ja-JP" altLang="en-US" sz="2400" dirty="0" smtClean="0"/>
              <a:t>欠測メカニズムに関する仮定への感度と　　　　　　　　　　欠測値の取り扱い方法への感度</a:t>
            </a:r>
            <a:endParaRPr lang="en-US" altLang="ja-JP" sz="2400" dirty="0" smtClean="0"/>
          </a:p>
          <a:p>
            <a:pPr marL="811213" lvl="1" indent="-354013">
              <a:spcBef>
                <a:spcPts val="1200"/>
              </a:spcBef>
            </a:pPr>
            <a:r>
              <a:rPr lang="ja-JP" altLang="en-US" sz="2400" dirty="0" smtClean="0"/>
              <a:t>主要解析と感度解析の結果が異なる場合の解釈</a:t>
            </a:r>
            <a:endParaRPr lang="en-US" altLang="ja-JP" sz="2400" dirty="0" smtClean="0"/>
          </a:p>
          <a:p>
            <a:pPr marL="811213" lvl="1" indent="-354013">
              <a:spcBef>
                <a:spcPts val="1800"/>
              </a:spcBef>
            </a:pPr>
            <a:endParaRPr lang="en-US" altLang="ja-JP" dirty="0" smtClean="0"/>
          </a:p>
        </p:txBody>
      </p:sp>
      <p:sp>
        <p:nvSpPr>
          <p:cNvPr id="4" name="フッター プレースホルダー 3"/>
          <p:cNvSpPr>
            <a:spLocks noGrp="1"/>
          </p:cNvSpPr>
          <p:nvPr>
            <p:ph type="ftr" sz="quarter" idx="10"/>
          </p:nvPr>
        </p:nvSpPr>
        <p:spPr/>
        <p:txBody>
          <a:bodyPr/>
          <a:lstStyle/>
          <a:p>
            <a:pPr>
              <a:defRPr/>
            </a:pPr>
            <a:r>
              <a:rPr lang="ja-JP" altLang="en-US" dirty="0" smtClean="0"/>
              <a:t>データサイエンス</a:t>
            </a:r>
            <a:r>
              <a:rPr lang="en-US" altLang="ja-JP" dirty="0" smtClean="0"/>
              <a:t>RT</a:t>
            </a:r>
            <a:r>
              <a:rPr lang="ja-JP" altLang="en-US" dirty="0" smtClean="0"/>
              <a:t>会議</a:t>
            </a:r>
            <a:endParaRPr lang="en-US" altLang="ja-JP" dirty="0"/>
          </a:p>
        </p:txBody>
      </p:sp>
      <p:sp>
        <p:nvSpPr>
          <p:cNvPr id="5" name="スライド番号プレースホルダー 4"/>
          <p:cNvSpPr>
            <a:spLocks noGrp="1"/>
          </p:cNvSpPr>
          <p:nvPr>
            <p:ph type="sldNum" sz="quarter" idx="11"/>
          </p:nvPr>
        </p:nvSpPr>
        <p:spPr/>
        <p:txBody>
          <a:bodyPr/>
          <a:lstStyle/>
          <a:p>
            <a:pPr>
              <a:defRPr/>
            </a:pPr>
            <a:fld id="{9FF51547-01D3-4EBC-AAAC-26A4BCA7F34A}" type="slidenum">
              <a:rPr lang="en-US" altLang="ja-JP" smtClean="0"/>
              <a:pPr>
                <a:defRPr/>
              </a:pPr>
              <a:t>14</a:t>
            </a:fld>
            <a:endParaRPr lang="en-US" altLang="ja-JP"/>
          </a:p>
        </p:txBody>
      </p:sp>
      <p:sp>
        <p:nvSpPr>
          <p:cNvPr id="6" name="日付プレースホルダー 5"/>
          <p:cNvSpPr>
            <a:spLocks noGrp="1"/>
          </p:cNvSpPr>
          <p:nvPr>
            <p:ph type="dt" sz="half" idx="12"/>
          </p:nvPr>
        </p:nvSpPr>
        <p:spPr/>
        <p:txBody>
          <a:bodyPr/>
          <a:lstStyle/>
          <a:p>
            <a:pPr>
              <a:defRPr/>
            </a:pPr>
            <a:r>
              <a:rPr lang="en-US" altLang="ja-JP" smtClean="0"/>
              <a:t>2014/2/14</a:t>
            </a:r>
            <a:endParaRPr lang="en-US" altLang="ja-JP"/>
          </a:p>
        </p:txBody>
      </p:sp>
    </p:spTree>
    <p:extLst>
      <p:ext uri="{BB962C8B-B14F-4D97-AF65-F5344CB8AC3E}">
        <p14:creationId xmlns:p14="http://schemas.microsoft.com/office/powerpoint/2010/main" val="1059741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836712"/>
            <a:ext cx="8229600" cy="4752975"/>
          </a:xfrm>
        </p:spPr>
        <p:txBody>
          <a:bodyPr anchor="ctr"/>
          <a:lstStyle/>
          <a:p>
            <a:pPr marL="0" indent="0" algn="ctr">
              <a:buNone/>
            </a:pPr>
            <a:r>
              <a:rPr kumimoji="1" lang="en-US" altLang="ja-JP" sz="4400" u="sng" dirty="0" smtClean="0"/>
              <a:t>Missing data</a:t>
            </a:r>
          </a:p>
          <a:p>
            <a:pPr marL="0" indent="0" algn="ctr">
              <a:spcBef>
                <a:spcPts val="2400"/>
              </a:spcBef>
              <a:buNone/>
            </a:pPr>
            <a:r>
              <a:rPr kumimoji="1" lang="ja-JP" altLang="en-US" sz="4800" dirty="0" smtClean="0"/>
              <a:t>ディスカッション ポイント</a:t>
            </a:r>
            <a:endParaRPr kumimoji="1" lang="en-US" altLang="ja-JP" sz="4800" dirty="0" smtClean="0"/>
          </a:p>
          <a:p>
            <a:pPr marL="0" indent="0" algn="ctr">
              <a:spcBef>
                <a:spcPts val="2400"/>
              </a:spcBef>
              <a:buNone/>
            </a:pPr>
            <a:r>
              <a:rPr kumimoji="1" lang="en-US" altLang="ja-JP" sz="4800" dirty="0" smtClean="0"/>
              <a:t>backup</a:t>
            </a:r>
            <a:endParaRPr kumimoji="1" lang="ja-JP" altLang="en-US" sz="4800" dirty="0"/>
          </a:p>
        </p:txBody>
      </p:sp>
      <p:sp>
        <p:nvSpPr>
          <p:cNvPr id="4" name="フッター プレースホルダー 3"/>
          <p:cNvSpPr>
            <a:spLocks noGrp="1"/>
          </p:cNvSpPr>
          <p:nvPr>
            <p:ph type="ftr" sz="quarter" idx="10"/>
          </p:nvPr>
        </p:nvSpPr>
        <p:spPr/>
        <p:txBody>
          <a:bodyPr/>
          <a:lstStyle/>
          <a:p>
            <a:pPr>
              <a:defRPr/>
            </a:pPr>
            <a:r>
              <a:rPr lang="ja-JP" altLang="en-US" smtClean="0"/>
              <a:t>データサイエンス</a:t>
            </a:r>
            <a:r>
              <a:rPr lang="en-US" altLang="ja-JP" smtClean="0"/>
              <a:t>RT</a:t>
            </a:r>
            <a:r>
              <a:rPr lang="ja-JP" altLang="en-US" smtClean="0"/>
              <a:t>会議</a:t>
            </a:r>
            <a:endParaRPr lang="en-US" altLang="ja-JP"/>
          </a:p>
        </p:txBody>
      </p:sp>
      <p:sp>
        <p:nvSpPr>
          <p:cNvPr id="5" name="スライド番号プレースホルダー 4"/>
          <p:cNvSpPr>
            <a:spLocks noGrp="1"/>
          </p:cNvSpPr>
          <p:nvPr>
            <p:ph type="sldNum" sz="quarter" idx="11"/>
          </p:nvPr>
        </p:nvSpPr>
        <p:spPr/>
        <p:txBody>
          <a:bodyPr/>
          <a:lstStyle/>
          <a:p>
            <a:pPr>
              <a:defRPr/>
            </a:pPr>
            <a:fld id="{9FF51547-01D3-4EBC-AAAC-26A4BCA7F34A}" type="slidenum">
              <a:rPr lang="en-US" altLang="ja-JP" smtClean="0"/>
              <a:pPr>
                <a:defRPr/>
              </a:pPr>
              <a:t>15</a:t>
            </a:fld>
            <a:endParaRPr lang="en-US" altLang="ja-JP"/>
          </a:p>
        </p:txBody>
      </p:sp>
      <p:sp>
        <p:nvSpPr>
          <p:cNvPr id="6" name="日付プレースホルダー 5"/>
          <p:cNvSpPr>
            <a:spLocks noGrp="1"/>
          </p:cNvSpPr>
          <p:nvPr>
            <p:ph type="dt" sz="half" idx="12"/>
          </p:nvPr>
        </p:nvSpPr>
        <p:spPr/>
        <p:txBody>
          <a:bodyPr/>
          <a:lstStyle/>
          <a:p>
            <a:pPr>
              <a:defRPr/>
            </a:pPr>
            <a:r>
              <a:rPr lang="en-US" altLang="ja-JP" smtClean="0"/>
              <a:t>2014/2/14</a:t>
            </a:r>
            <a:endParaRPr lang="en-US" altLang="ja-JP"/>
          </a:p>
        </p:txBody>
      </p:sp>
      <p:sp>
        <p:nvSpPr>
          <p:cNvPr id="7" name="正方形/長方形 6"/>
          <p:cNvSpPr/>
          <p:nvPr/>
        </p:nvSpPr>
        <p:spPr bwMode="auto">
          <a:xfrm>
            <a:off x="251520" y="836712"/>
            <a:ext cx="8784976" cy="360040"/>
          </a:xfrm>
          <a:prstGeom prst="rect">
            <a:avLst/>
          </a:prstGeom>
          <a:solidFill>
            <a:schemeClr val="accent3"/>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290406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論点</a:t>
            </a:r>
            <a:r>
              <a:rPr lang="en-US" altLang="ja-JP" dirty="0" smtClean="0"/>
              <a:t>1</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我が国でも欠測データを扱うガイドラインが必要ではないか</a:t>
            </a: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1FB9C41D-2FCA-4EAB-9610-BBD85EF819EC}" type="slidenum">
              <a:rPr kumimoji="1" lang="ja-JP" altLang="en-US" smtClean="0">
                <a:solidFill>
                  <a:prstClr val="white"/>
                </a:solidFill>
              </a:rPr>
              <a:pPr/>
              <a:t>16</a:t>
            </a:fld>
            <a:endParaRPr kumimoji="1" lang="ja-JP" altLang="en-US">
              <a:solidFill>
                <a:prstClr val="white"/>
              </a:solidFill>
            </a:endParaRPr>
          </a:p>
        </p:txBody>
      </p:sp>
    </p:spTree>
    <p:extLst>
      <p:ext uri="{BB962C8B-B14F-4D97-AF65-F5344CB8AC3E}">
        <p14:creationId xmlns:p14="http://schemas.microsoft.com/office/powerpoint/2010/main" val="3202272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論点</a:t>
            </a:r>
            <a:r>
              <a:rPr kumimoji="1" lang="en-US" altLang="ja-JP" dirty="0" smtClean="0"/>
              <a:t>2</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地域（日本</a:t>
            </a:r>
            <a:r>
              <a:rPr kumimoji="1" lang="en-US" altLang="ja-JP" dirty="0" smtClean="0"/>
              <a:t>, </a:t>
            </a:r>
            <a:r>
              <a:rPr lang="ja-JP" altLang="en-US" dirty="0" smtClean="0"/>
              <a:t>米国</a:t>
            </a:r>
            <a:r>
              <a:rPr lang="en-US" altLang="ja-JP" dirty="0" smtClean="0"/>
              <a:t>, </a:t>
            </a:r>
            <a:r>
              <a:rPr lang="ja-JP" altLang="en-US" dirty="0" smtClean="0"/>
              <a:t>欧州）により</a:t>
            </a:r>
            <a:r>
              <a:rPr lang="en-US" altLang="ja-JP" dirty="0" smtClean="0"/>
              <a:t>, </a:t>
            </a:r>
            <a:r>
              <a:rPr kumimoji="1" lang="ja-JP" altLang="en-US" dirty="0" smtClean="0"/>
              <a:t>欠測データの取り扱い</a:t>
            </a:r>
            <a:r>
              <a:rPr lang="ja-JP" altLang="en-US" dirty="0"/>
              <a:t>に</a:t>
            </a:r>
            <a:r>
              <a:rPr lang="ja-JP" altLang="en-US" dirty="0" smtClean="0"/>
              <a:t>関する考え方は</a:t>
            </a:r>
            <a:r>
              <a:rPr kumimoji="1" lang="ja-JP" altLang="en-US" dirty="0" smtClean="0"/>
              <a:t>異なる</a:t>
            </a:r>
            <a:endParaRPr kumimoji="1" lang="en-US" altLang="ja-JP" dirty="0" smtClean="0"/>
          </a:p>
          <a:p>
            <a:r>
              <a:rPr kumimoji="1" lang="ja-JP" altLang="en-US" dirty="0" smtClean="0"/>
              <a:t>日本のガイドラインを作成するならば</a:t>
            </a:r>
            <a:r>
              <a:rPr kumimoji="1" lang="en-US" altLang="ja-JP" dirty="0" smtClean="0"/>
              <a:t>, PMDA</a:t>
            </a:r>
            <a:r>
              <a:rPr kumimoji="1" lang="ja-JP" altLang="en-US" dirty="0" smtClean="0"/>
              <a:t>・アカデミアが主導となって国際調和を図ることが望ましいのではないか</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1FB9C41D-2FCA-4EAB-9610-BBD85EF819EC}" type="slidenum">
              <a:rPr kumimoji="1" lang="ja-JP" altLang="en-US" smtClean="0">
                <a:solidFill>
                  <a:prstClr val="white"/>
                </a:solidFill>
              </a:rPr>
              <a:pPr/>
              <a:t>17</a:t>
            </a:fld>
            <a:endParaRPr kumimoji="1" lang="ja-JP" altLang="en-US">
              <a:solidFill>
                <a:prstClr val="white"/>
              </a:solidFill>
            </a:endParaRPr>
          </a:p>
        </p:txBody>
      </p:sp>
    </p:spTree>
    <p:extLst>
      <p:ext uri="{BB962C8B-B14F-4D97-AF65-F5344CB8AC3E}">
        <p14:creationId xmlns:p14="http://schemas.microsoft.com/office/powerpoint/2010/main" val="313855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論点</a:t>
            </a:r>
            <a:r>
              <a:rPr kumimoji="1" lang="en-US" altLang="ja-JP" dirty="0" smtClean="0"/>
              <a:t>3</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NAS</a:t>
            </a:r>
            <a:r>
              <a:rPr lang="ja-JP" altLang="en-US" dirty="0" smtClean="0"/>
              <a:t>報告書では</a:t>
            </a:r>
            <a:r>
              <a:rPr kumimoji="1" lang="en-US" altLang="ja-JP" dirty="0" smtClean="0"/>
              <a:t>, </a:t>
            </a:r>
            <a:r>
              <a:rPr kumimoji="1" lang="ja-JP" altLang="en-US" dirty="0" smtClean="0"/>
              <a:t>感度解析は「欠測メカニズムに関する仮定への感度」を調べるものである</a:t>
            </a:r>
            <a:endParaRPr lang="en-US" altLang="ja-JP" dirty="0" smtClean="0"/>
          </a:p>
          <a:p>
            <a:r>
              <a:rPr lang="ja-JP" altLang="en-US" dirty="0" smtClean="0"/>
              <a:t>一方で</a:t>
            </a:r>
            <a:r>
              <a:rPr lang="en-US" altLang="ja-JP" dirty="0" smtClean="0"/>
              <a:t>,</a:t>
            </a:r>
            <a:r>
              <a:rPr lang="ja-JP" altLang="en-US" dirty="0" smtClean="0"/>
              <a:t> 「欠測の取り扱い方法への感度」を調べることも広く行われている</a:t>
            </a:r>
            <a:endParaRPr lang="en-US" altLang="ja-JP" dirty="0" smtClean="0"/>
          </a:p>
          <a:p>
            <a:pPr lvl="1"/>
            <a:r>
              <a:rPr lang="ja-JP" altLang="en-US" dirty="0" smtClean="0"/>
              <a:t>例</a:t>
            </a:r>
            <a:r>
              <a:rPr lang="en-US" altLang="ja-JP" dirty="0" smtClean="0"/>
              <a:t>: BOCF/LOCF/responder rate</a:t>
            </a:r>
            <a:r>
              <a:rPr lang="ja-JP" altLang="en-US" dirty="0" smtClean="0"/>
              <a:t>との異同を調べる感度解析</a:t>
            </a:r>
            <a:endParaRPr lang="en-US" altLang="ja-JP" dirty="0" smtClean="0"/>
          </a:p>
        </p:txBody>
      </p:sp>
      <p:sp>
        <p:nvSpPr>
          <p:cNvPr id="4" name="スライド番号プレースホルダー 3"/>
          <p:cNvSpPr>
            <a:spLocks noGrp="1"/>
          </p:cNvSpPr>
          <p:nvPr>
            <p:ph type="sldNum" sz="quarter" idx="12"/>
          </p:nvPr>
        </p:nvSpPr>
        <p:spPr/>
        <p:txBody>
          <a:bodyPr/>
          <a:lstStyle/>
          <a:p>
            <a:fld id="{1FB9C41D-2FCA-4EAB-9610-BBD85EF819EC}" type="slidenum">
              <a:rPr kumimoji="1" lang="ja-JP" altLang="en-US" smtClean="0">
                <a:solidFill>
                  <a:prstClr val="white"/>
                </a:solidFill>
              </a:rPr>
              <a:pPr/>
              <a:t>18</a:t>
            </a:fld>
            <a:endParaRPr kumimoji="1" lang="ja-JP" altLang="en-US">
              <a:solidFill>
                <a:prstClr val="white"/>
              </a:solidFill>
            </a:endParaRPr>
          </a:p>
        </p:txBody>
      </p:sp>
    </p:spTree>
    <p:extLst>
      <p:ext uri="{BB962C8B-B14F-4D97-AF65-F5344CB8AC3E}">
        <p14:creationId xmlns:p14="http://schemas.microsoft.com/office/powerpoint/2010/main" val="4087015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論点</a:t>
            </a:r>
            <a:r>
              <a:rPr kumimoji="1" lang="en-US" altLang="ja-JP" dirty="0" smtClean="0"/>
              <a:t>3</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欠測の取り扱い方法に関する感度解析にはいくつか</a:t>
            </a:r>
            <a:r>
              <a:rPr lang="ja-JP" altLang="en-US" dirty="0"/>
              <a:t>の</a:t>
            </a:r>
            <a:r>
              <a:rPr lang="ja-JP" altLang="en-US" dirty="0" smtClean="0"/>
              <a:t>限界がある</a:t>
            </a:r>
            <a:endParaRPr lang="en-US" altLang="ja-JP" dirty="0" smtClean="0"/>
          </a:p>
          <a:p>
            <a:pPr lvl="1"/>
            <a:r>
              <a:rPr lang="ja-JP" altLang="en-US" dirty="0" smtClean="0"/>
              <a:t>欠測メカニズム</a:t>
            </a:r>
            <a:r>
              <a:rPr lang="ja-JP" altLang="en-US" dirty="0"/>
              <a:t>が</a:t>
            </a:r>
            <a:r>
              <a:rPr lang="en-US" altLang="ja-JP" dirty="0" smtClean="0"/>
              <a:t>missing not at random</a:t>
            </a:r>
            <a:r>
              <a:rPr lang="ja-JP" altLang="en-US" dirty="0" err="1" smtClean="0"/>
              <a:t>だった</a:t>
            </a:r>
            <a:r>
              <a:rPr lang="ja-JP" altLang="en-US" dirty="0" smtClean="0"/>
              <a:t>場合</a:t>
            </a:r>
            <a:r>
              <a:rPr lang="en-US" altLang="ja-JP" dirty="0" smtClean="0"/>
              <a:t>, </a:t>
            </a:r>
            <a:r>
              <a:rPr lang="ja-JP" altLang="en-US" dirty="0" smtClean="0"/>
              <a:t>全ての解析結果にバイアスがあることがある</a:t>
            </a:r>
            <a:endParaRPr lang="en-US" altLang="ja-JP" dirty="0" smtClean="0"/>
          </a:p>
          <a:p>
            <a:pPr lvl="1"/>
            <a:r>
              <a:rPr lang="en-US" altLang="ja-JP" dirty="0" smtClean="0"/>
              <a:t>LOCF</a:t>
            </a:r>
            <a:r>
              <a:rPr lang="ja-JP" altLang="en-US" dirty="0" smtClean="0"/>
              <a:t>と</a:t>
            </a:r>
            <a:r>
              <a:rPr lang="en-US" altLang="ja-JP" dirty="0" smtClean="0"/>
              <a:t>BOCF</a:t>
            </a:r>
            <a:r>
              <a:rPr lang="ja-JP" altLang="en-US" dirty="0" smtClean="0"/>
              <a:t>など</a:t>
            </a:r>
            <a:r>
              <a:rPr lang="en-US" altLang="ja-JP" dirty="0" smtClean="0"/>
              <a:t>, </a:t>
            </a:r>
            <a:r>
              <a:rPr lang="ja-JP" altLang="en-US" dirty="0" smtClean="0"/>
              <a:t>治療効果パラメータの臨床的な意味が変化することがある</a:t>
            </a:r>
            <a:endParaRPr lang="en-US" altLang="ja-JP" dirty="0" smtClean="0"/>
          </a:p>
          <a:p>
            <a:r>
              <a:rPr lang="ja-JP" altLang="en-US" dirty="0"/>
              <a:t>一方</a:t>
            </a:r>
            <a:r>
              <a:rPr lang="ja-JP" altLang="en-US" dirty="0" smtClean="0"/>
              <a:t>で</a:t>
            </a:r>
            <a:r>
              <a:rPr lang="en-US" altLang="ja-JP" dirty="0" smtClean="0"/>
              <a:t>, </a:t>
            </a:r>
            <a:r>
              <a:rPr lang="ja-JP" altLang="en-US" dirty="0" smtClean="0"/>
              <a:t>過去に承認根拠となった試験との整合性を調べるには合理的な方法である</a:t>
            </a:r>
            <a:endParaRPr lang="en-US" altLang="ja-JP" dirty="0" smtClean="0"/>
          </a:p>
          <a:p>
            <a:r>
              <a:rPr lang="ja-JP" altLang="en-US" dirty="0" smtClean="0"/>
              <a:t>様々な状況でどちらを用いるべきか経験に基づいて議論することは有用であろう</a:t>
            </a:r>
            <a:endParaRPr lang="en-US" altLang="ja-JP" dirty="0" smtClean="0"/>
          </a:p>
        </p:txBody>
      </p:sp>
      <p:sp>
        <p:nvSpPr>
          <p:cNvPr id="4" name="スライド番号プレースホルダー 3"/>
          <p:cNvSpPr>
            <a:spLocks noGrp="1"/>
          </p:cNvSpPr>
          <p:nvPr>
            <p:ph type="sldNum" sz="quarter" idx="12"/>
          </p:nvPr>
        </p:nvSpPr>
        <p:spPr/>
        <p:txBody>
          <a:bodyPr/>
          <a:lstStyle/>
          <a:p>
            <a:fld id="{1FB9C41D-2FCA-4EAB-9610-BBD85EF819EC}" type="slidenum">
              <a:rPr kumimoji="1" lang="ja-JP" altLang="en-US" smtClean="0">
                <a:solidFill>
                  <a:prstClr val="white"/>
                </a:solidFill>
              </a:rPr>
              <a:pPr/>
              <a:t>19</a:t>
            </a:fld>
            <a:endParaRPr kumimoji="1" lang="ja-JP" altLang="en-US">
              <a:solidFill>
                <a:prstClr val="white"/>
              </a:solidFill>
            </a:endParaRPr>
          </a:p>
        </p:txBody>
      </p:sp>
    </p:spTree>
    <p:extLst>
      <p:ext uri="{BB962C8B-B14F-4D97-AF65-F5344CB8AC3E}">
        <p14:creationId xmlns:p14="http://schemas.microsoft.com/office/powerpoint/2010/main" val="362308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r>
              <a:rPr lang="en-US" altLang="ja-JP" sz="3600" dirty="0" smtClean="0"/>
              <a:t>Missing data</a:t>
            </a:r>
            <a:endParaRPr lang="ja-JP" altLang="en-US" sz="3600" dirty="0" smtClean="0"/>
          </a:p>
        </p:txBody>
      </p:sp>
      <p:sp>
        <p:nvSpPr>
          <p:cNvPr id="41987" name="コンテンツ プレースホルダ 2"/>
          <p:cNvSpPr>
            <a:spLocks noGrp="1"/>
          </p:cNvSpPr>
          <p:nvPr>
            <p:ph idx="1"/>
          </p:nvPr>
        </p:nvSpPr>
        <p:spPr>
          <a:xfrm>
            <a:off x="457200" y="1143000"/>
            <a:ext cx="8229600" cy="5454352"/>
          </a:xfrm>
        </p:spPr>
        <p:txBody>
          <a:bodyPr/>
          <a:lstStyle/>
          <a:p>
            <a:pPr>
              <a:lnSpc>
                <a:spcPct val="150000"/>
              </a:lnSpc>
              <a:defRPr/>
            </a:pPr>
            <a:r>
              <a:rPr lang="ja-JP" altLang="en-US" dirty="0" smtClean="0"/>
              <a:t>国際的な共通認識</a:t>
            </a:r>
            <a:endParaRPr lang="en-US" altLang="ja-JP" dirty="0" smtClean="0"/>
          </a:p>
          <a:p>
            <a:pPr marL="631825" lvl="1" indent="-368300">
              <a:spcBef>
                <a:spcPts val="1800"/>
              </a:spcBef>
              <a:defRPr/>
            </a:pPr>
            <a:r>
              <a:rPr lang="ja-JP" altLang="en-US" dirty="0"/>
              <a:t>普遍的に適用可能と薦められる対処方法はない</a:t>
            </a:r>
            <a:endParaRPr lang="en-US" altLang="ja-JP" dirty="0"/>
          </a:p>
          <a:p>
            <a:pPr marL="631825" lvl="1" indent="-368300">
              <a:spcBef>
                <a:spcPts val="1800"/>
              </a:spcBef>
              <a:defRPr/>
            </a:pPr>
            <a:r>
              <a:rPr lang="ja-JP" altLang="en-US" dirty="0"/>
              <a:t>計画：</a:t>
            </a:r>
            <a:r>
              <a:rPr lang="ja-JP" altLang="en-US" dirty="0" smtClean="0"/>
              <a:t>欠測値を</a:t>
            </a:r>
            <a:r>
              <a:rPr lang="ja-JP" altLang="en-US" dirty="0"/>
              <a:t>可能な限り少なくする工夫が必要</a:t>
            </a:r>
            <a:endParaRPr lang="en-US" altLang="ja-JP" dirty="0"/>
          </a:p>
          <a:p>
            <a:pPr marL="631825" lvl="1" indent="-368300">
              <a:spcBef>
                <a:spcPts val="1800"/>
              </a:spcBef>
              <a:defRPr/>
            </a:pPr>
            <a:r>
              <a:rPr lang="ja-JP" altLang="en-US" dirty="0"/>
              <a:t>評価：</a:t>
            </a:r>
            <a:r>
              <a:rPr lang="ja-JP" altLang="en-US" dirty="0">
                <a:solidFill>
                  <a:schemeClr val="accent5">
                    <a:lumMod val="25000"/>
                  </a:schemeClr>
                </a:solidFill>
              </a:rPr>
              <a:t>感度解析</a:t>
            </a:r>
            <a:r>
              <a:rPr lang="ja-JP" altLang="en-US" dirty="0"/>
              <a:t>による</a:t>
            </a:r>
            <a:r>
              <a:rPr lang="ja-JP" altLang="en-US" dirty="0" smtClean="0"/>
              <a:t>検討</a:t>
            </a:r>
            <a:endParaRPr lang="en-US" altLang="ja-JP" dirty="0" smtClean="0"/>
          </a:p>
          <a:p>
            <a:pPr>
              <a:buFont typeface="Wingdings" panose="05000000000000000000" pitchFamily="2" charset="2"/>
              <a:buNone/>
              <a:defRPr/>
            </a:pPr>
            <a:r>
              <a:rPr lang="ja-JP" altLang="en-US" dirty="0" smtClean="0"/>
              <a:t>　</a:t>
            </a:r>
          </a:p>
        </p:txBody>
      </p:sp>
      <p:sp>
        <p:nvSpPr>
          <p:cNvPr id="17412"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09F81C44-9E76-4E05-AA8F-FAAA78F29BAF}" type="slidenum">
              <a:rPr kumimoji="0" lang="en-US" altLang="ja-JP" sz="1600" smtClean="0">
                <a:latin typeface="Arial Black" panose="020B0A04020102020204" pitchFamily="34" charset="0"/>
              </a:rPr>
              <a:pPr>
                <a:spcBef>
                  <a:spcPct val="0"/>
                </a:spcBef>
                <a:buClrTx/>
                <a:buSzTx/>
                <a:buFontTx/>
                <a:buNone/>
              </a:pPr>
              <a:t>2</a:t>
            </a:fld>
            <a:endParaRPr kumimoji="0" lang="en-US" altLang="ja-JP" sz="1600" smtClean="0">
              <a:latin typeface="Arial Black" panose="020B0A04020102020204" pitchFamily="34" charset="0"/>
            </a:endParaRPr>
          </a:p>
        </p:txBody>
      </p:sp>
      <p:sp>
        <p:nvSpPr>
          <p:cNvPr id="17413" name="フッター プレースホル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ja-JP" altLang="en-US" sz="1600" dirty="0" smtClean="0"/>
              <a:t>データサイエンス</a:t>
            </a:r>
            <a:r>
              <a:rPr kumimoji="0" lang="en-US" altLang="ja-JP" sz="1600" dirty="0" smtClean="0"/>
              <a:t>RT</a:t>
            </a:r>
            <a:r>
              <a:rPr kumimoji="0" lang="ja-JP" altLang="en-US" sz="1600" dirty="0" smtClean="0"/>
              <a:t>会議</a:t>
            </a:r>
            <a:endParaRPr kumimoji="0" lang="en-US" altLang="ja-JP" sz="1600" dirty="0" smtClean="0"/>
          </a:p>
        </p:txBody>
      </p:sp>
      <p:sp>
        <p:nvSpPr>
          <p:cNvPr id="17414" name="日付プレースホルダ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en-US" altLang="ja-JP" sz="1600" smtClean="0"/>
              <a:t>2014/2/14</a:t>
            </a:r>
          </a:p>
        </p:txBody>
      </p:sp>
    </p:spTree>
    <p:extLst>
      <p:ext uri="{BB962C8B-B14F-4D97-AF65-F5344CB8AC3E}">
        <p14:creationId xmlns:p14="http://schemas.microsoft.com/office/powerpoint/2010/main" val="1481265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フッター プレースホルダー 4"/>
          <p:cNvSpPr>
            <a:spLocks noGrp="1"/>
          </p:cNvSpPr>
          <p:nvPr>
            <p:ph type="ftr" sz="quarter" idx="11"/>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en-US" altLang="ja-JP" smtClean="0">
                <a:solidFill>
                  <a:srgbClr val="000000"/>
                </a:solidFill>
              </a:rPr>
              <a:t>データサイエンスラウンドテーブル会議</a:t>
            </a:r>
          </a:p>
        </p:txBody>
      </p:sp>
      <p:sp>
        <p:nvSpPr>
          <p:cNvPr id="22531" name="スライド番号プレースホルダー 5"/>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D9D01FC-3E83-45A8-A304-EEE2044DE355}" type="slidenum">
              <a:rPr kumimoji="0" lang="en-US" altLang="ja-JP">
                <a:solidFill>
                  <a:srgbClr val="000000"/>
                </a:solidFill>
              </a:rPr>
              <a:pPr/>
              <a:t>20</a:t>
            </a:fld>
            <a:endParaRPr kumimoji="0" lang="en-US" altLang="ja-JP">
              <a:solidFill>
                <a:srgbClr val="000000"/>
              </a:solidFill>
            </a:endParaRPr>
          </a:p>
        </p:txBody>
      </p:sp>
      <p:sp>
        <p:nvSpPr>
          <p:cNvPr id="22532" name="Rectangle 2"/>
          <p:cNvSpPr>
            <a:spLocks noGrp="1" noChangeArrowheads="1"/>
          </p:cNvSpPr>
          <p:nvPr>
            <p:ph type="title"/>
          </p:nvPr>
        </p:nvSpPr>
        <p:spPr>
          <a:xfrm>
            <a:off x="457200" y="404813"/>
            <a:ext cx="7543800" cy="1295400"/>
          </a:xfrm>
        </p:spPr>
        <p:txBody>
          <a:bodyPr/>
          <a:lstStyle/>
          <a:p>
            <a:pPr eaLnBrk="1" hangingPunct="1"/>
            <a:r>
              <a:rPr lang="ja-JP" altLang="en-US" sz="3500" smtClean="0"/>
              <a:t>論点</a:t>
            </a:r>
            <a:r>
              <a:rPr lang="en-US" altLang="ja-JP" sz="3500" smtClean="0"/>
              <a:t>1. </a:t>
            </a:r>
            <a:r>
              <a:rPr lang="ja-JP" altLang="en-US" sz="3500" smtClean="0"/>
              <a:t>主解析は</a:t>
            </a:r>
            <a:r>
              <a:rPr lang="en-US" altLang="ja-JP" sz="3500" smtClean="0"/>
              <a:t>LOCF ANCOVA</a:t>
            </a:r>
            <a:r>
              <a:rPr lang="ja-JP" altLang="en-US" sz="3500" smtClean="0"/>
              <a:t>をやめて、</a:t>
            </a:r>
            <a:r>
              <a:rPr lang="en-US" altLang="ja-JP" sz="3500" smtClean="0"/>
              <a:t>MMRM</a:t>
            </a:r>
            <a:r>
              <a:rPr lang="ja-JP" altLang="en-US" sz="3500" smtClean="0"/>
              <a:t>にすべきか</a:t>
            </a:r>
            <a:r>
              <a:rPr lang="en-US" altLang="ja-JP" sz="3500" smtClean="0"/>
              <a:t>?</a:t>
            </a:r>
          </a:p>
        </p:txBody>
      </p:sp>
      <p:sp>
        <p:nvSpPr>
          <p:cNvPr id="84996" name="Text Box 4"/>
          <p:cNvSpPr txBox="1">
            <a:spLocks noChangeArrowheads="1"/>
          </p:cNvSpPr>
          <p:nvPr/>
        </p:nvSpPr>
        <p:spPr bwMode="auto">
          <a:xfrm>
            <a:off x="192088" y="3933825"/>
            <a:ext cx="8763000"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smtClean="0">
                <a:solidFill>
                  <a:srgbClr val="FF0000"/>
                </a:solidFill>
              </a:rPr>
              <a:t>・</a:t>
            </a:r>
            <a:r>
              <a:rPr lang="en-US" altLang="ja-JP" sz="2800" u="sng" smtClean="0">
                <a:solidFill>
                  <a:srgbClr val="FF0000"/>
                </a:solidFill>
              </a:rPr>
              <a:t>LOCF </a:t>
            </a:r>
            <a:r>
              <a:rPr lang="ja-JP" altLang="en-US" sz="2800" u="sng" smtClean="0">
                <a:solidFill>
                  <a:srgbClr val="FF0000"/>
                </a:solidFill>
              </a:rPr>
              <a:t>は本当に問題か？（その</a:t>
            </a:r>
            <a:r>
              <a:rPr lang="en-US" altLang="ja-JP" sz="2800" u="sng" smtClean="0">
                <a:solidFill>
                  <a:srgbClr val="FF0000"/>
                </a:solidFill>
              </a:rPr>
              <a:t>2</a:t>
            </a:r>
            <a:r>
              <a:rPr lang="ja-JP" altLang="en-US" sz="2800" u="sng" smtClean="0">
                <a:solidFill>
                  <a:srgbClr val="FF0000"/>
                </a:solidFill>
              </a:rPr>
              <a:t>）</a:t>
            </a:r>
          </a:p>
          <a:p>
            <a:pPr eaLnBrk="1" hangingPunct="1"/>
            <a:r>
              <a:rPr lang="ja-JP" altLang="en-US" sz="2400" smtClean="0">
                <a:solidFill>
                  <a:srgbClr val="000000"/>
                </a:solidFill>
              </a:rPr>
              <a:t>　　◎欠測が全くなければ大丈夫？</a:t>
            </a:r>
          </a:p>
          <a:p>
            <a:pPr eaLnBrk="1" hangingPunct="1"/>
            <a:r>
              <a:rPr lang="ja-JP" altLang="en-US" sz="2400" smtClean="0">
                <a:solidFill>
                  <a:srgbClr val="000000"/>
                </a:solidFill>
              </a:rPr>
              <a:t>　　　　　→　欠測の発生が少なそうならば問題ない？</a:t>
            </a:r>
          </a:p>
          <a:p>
            <a:pPr eaLnBrk="1" hangingPunct="1"/>
            <a:r>
              <a:rPr lang="ja-JP" altLang="en-US" sz="2400" smtClean="0">
                <a:solidFill>
                  <a:srgbClr val="000000"/>
                </a:solidFill>
              </a:rPr>
              <a:t>　　◎</a:t>
            </a:r>
            <a:r>
              <a:rPr lang="en-US" altLang="ja-JP" sz="2400" smtClean="0">
                <a:solidFill>
                  <a:srgbClr val="000000"/>
                </a:solidFill>
              </a:rPr>
              <a:t>MMRM </a:t>
            </a:r>
            <a:r>
              <a:rPr lang="ja-JP" altLang="en-US" sz="2400" smtClean="0">
                <a:solidFill>
                  <a:srgbClr val="000000"/>
                </a:solidFill>
              </a:rPr>
              <a:t>にしておけば </a:t>
            </a:r>
            <a:r>
              <a:rPr lang="en-US" altLang="ja-JP" sz="2400" smtClean="0">
                <a:solidFill>
                  <a:srgbClr val="FF0000"/>
                </a:solidFill>
              </a:rPr>
              <a:t>MAR</a:t>
            </a:r>
            <a:r>
              <a:rPr lang="en-US" altLang="ja-JP" sz="2400" smtClean="0">
                <a:solidFill>
                  <a:srgbClr val="000000"/>
                </a:solidFill>
              </a:rPr>
              <a:t> </a:t>
            </a:r>
            <a:r>
              <a:rPr lang="ja-JP" altLang="en-US" sz="2400" smtClean="0">
                <a:solidFill>
                  <a:srgbClr val="000000"/>
                </a:solidFill>
              </a:rPr>
              <a:t>でも問題ないのだから、</a:t>
            </a:r>
            <a:r>
              <a:rPr lang="en-US" altLang="ja-JP" sz="2400" smtClean="0">
                <a:solidFill>
                  <a:srgbClr val="000000"/>
                </a:solidFill>
              </a:rPr>
              <a:t>MMRM</a:t>
            </a:r>
            <a:r>
              <a:rPr lang="ja-JP" altLang="en-US" sz="2400" smtClean="0">
                <a:solidFill>
                  <a:srgbClr val="000000"/>
                </a:solidFill>
              </a:rPr>
              <a:t>を</a:t>
            </a:r>
          </a:p>
          <a:p>
            <a:pPr eaLnBrk="1" hangingPunct="1"/>
            <a:r>
              <a:rPr lang="ja-JP" altLang="en-US" sz="2400" smtClean="0">
                <a:solidFill>
                  <a:srgbClr val="000000"/>
                </a:solidFill>
              </a:rPr>
              <a:t>　　　 使えばよいのでは？</a:t>
            </a:r>
            <a:endParaRPr lang="en-US" altLang="ja-JP" sz="2400" smtClean="0">
              <a:solidFill>
                <a:srgbClr val="000000"/>
              </a:solidFill>
            </a:endParaRPr>
          </a:p>
          <a:p>
            <a:pPr eaLnBrk="1" hangingPunct="1"/>
            <a:r>
              <a:rPr lang="ja-JP" altLang="en-US" sz="2400" smtClean="0">
                <a:solidFill>
                  <a:srgbClr val="000000"/>
                </a:solidFill>
              </a:rPr>
              <a:t>　　◎主解析は</a:t>
            </a:r>
            <a:r>
              <a:rPr lang="en-US" altLang="ja-JP" sz="2400" smtClean="0">
                <a:solidFill>
                  <a:srgbClr val="000000"/>
                </a:solidFill>
              </a:rPr>
              <a:t>LOCF + </a:t>
            </a:r>
            <a:r>
              <a:rPr lang="ja-JP" altLang="en-US" sz="2400" smtClean="0">
                <a:solidFill>
                  <a:srgbClr val="000000"/>
                </a:solidFill>
              </a:rPr>
              <a:t>適切な感度分析 で大丈夫？</a:t>
            </a:r>
          </a:p>
        </p:txBody>
      </p:sp>
      <p:sp>
        <p:nvSpPr>
          <p:cNvPr id="22534" name="Rectangle 5"/>
          <p:cNvSpPr>
            <a:spLocks noChangeArrowheads="1"/>
          </p:cNvSpPr>
          <p:nvPr/>
        </p:nvSpPr>
        <p:spPr bwMode="auto">
          <a:xfrm>
            <a:off x="144463" y="2035175"/>
            <a:ext cx="8891587"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smtClean="0">
                <a:solidFill>
                  <a:srgbClr val="FF0000"/>
                </a:solidFill>
              </a:rPr>
              <a:t>・</a:t>
            </a:r>
            <a:r>
              <a:rPr lang="en-US" altLang="ja-JP" sz="2800" u="sng" smtClean="0">
                <a:solidFill>
                  <a:srgbClr val="FF0000"/>
                </a:solidFill>
              </a:rPr>
              <a:t>LOCF </a:t>
            </a:r>
            <a:r>
              <a:rPr lang="ja-JP" altLang="en-US" sz="2800" u="sng" smtClean="0">
                <a:solidFill>
                  <a:srgbClr val="FF0000"/>
                </a:solidFill>
              </a:rPr>
              <a:t>は本当に問題か？（その</a:t>
            </a:r>
            <a:r>
              <a:rPr lang="en-US" altLang="ja-JP" sz="2800" u="sng" smtClean="0">
                <a:solidFill>
                  <a:srgbClr val="FF0000"/>
                </a:solidFill>
              </a:rPr>
              <a:t>1</a:t>
            </a:r>
            <a:r>
              <a:rPr lang="ja-JP" altLang="en-US" sz="2800" u="sng" smtClean="0">
                <a:solidFill>
                  <a:srgbClr val="FF0000"/>
                </a:solidFill>
              </a:rPr>
              <a:t>）</a:t>
            </a:r>
          </a:p>
          <a:p>
            <a:pPr eaLnBrk="1" hangingPunct="1"/>
            <a:r>
              <a:rPr lang="ja-JP" altLang="en-US" sz="2400" smtClean="0">
                <a:solidFill>
                  <a:srgbClr val="000000"/>
                </a:solidFill>
              </a:rPr>
              <a:t>　　◎</a:t>
            </a:r>
            <a:r>
              <a:rPr lang="en-US" altLang="ja-JP" sz="2400" smtClean="0">
                <a:solidFill>
                  <a:srgbClr val="000000"/>
                </a:solidFill>
              </a:rPr>
              <a:t>LOCF </a:t>
            </a:r>
            <a:r>
              <a:rPr lang="ja-JP" altLang="en-US" sz="2400" smtClean="0">
                <a:solidFill>
                  <a:srgbClr val="000000"/>
                </a:solidFill>
              </a:rPr>
              <a:t>には一般に </a:t>
            </a:r>
            <a:r>
              <a:rPr lang="en-US" altLang="ja-JP" sz="2400" smtClean="0">
                <a:solidFill>
                  <a:srgbClr val="FF0000"/>
                </a:solidFill>
              </a:rPr>
              <a:t>MAR</a:t>
            </a:r>
            <a:r>
              <a:rPr lang="en-US" altLang="ja-JP" sz="2400" smtClean="0">
                <a:solidFill>
                  <a:srgbClr val="000000"/>
                </a:solidFill>
              </a:rPr>
              <a:t> </a:t>
            </a:r>
            <a:r>
              <a:rPr lang="ja-JP" altLang="en-US" sz="2400" smtClean="0">
                <a:solidFill>
                  <a:srgbClr val="000000"/>
                </a:solidFill>
              </a:rPr>
              <a:t>でバイアスが入る</a:t>
            </a:r>
          </a:p>
          <a:p>
            <a:pPr eaLnBrk="1" hangingPunct="1"/>
            <a:r>
              <a:rPr lang="ja-JP" altLang="en-US" sz="2400" smtClean="0">
                <a:solidFill>
                  <a:srgbClr val="000000"/>
                </a:solidFill>
              </a:rPr>
              <a:t>　　◎</a:t>
            </a:r>
            <a:r>
              <a:rPr lang="en-US" altLang="ja-JP" sz="2400" smtClean="0">
                <a:solidFill>
                  <a:srgbClr val="000000"/>
                </a:solidFill>
              </a:rPr>
              <a:t>MMRM </a:t>
            </a:r>
            <a:r>
              <a:rPr lang="ja-JP" altLang="en-US" sz="2400" smtClean="0">
                <a:solidFill>
                  <a:srgbClr val="000000"/>
                </a:solidFill>
              </a:rPr>
              <a:t>は </a:t>
            </a:r>
            <a:r>
              <a:rPr lang="en-US" altLang="ja-JP" sz="2400" smtClean="0">
                <a:solidFill>
                  <a:srgbClr val="FF0000"/>
                </a:solidFill>
              </a:rPr>
              <a:t>MAR</a:t>
            </a:r>
            <a:r>
              <a:rPr lang="en-US" altLang="ja-JP" sz="2400" smtClean="0">
                <a:solidFill>
                  <a:srgbClr val="000000"/>
                </a:solidFill>
              </a:rPr>
              <a:t> </a:t>
            </a:r>
            <a:r>
              <a:rPr lang="ja-JP" altLang="en-US" sz="2400" smtClean="0">
                <a:solidFill>
                  <a:srgbClr val="000000"/>
                </a:solidFill>
              </a:rPr>
              <a:t>ではバイアスが入らない</a:t>
            </a:r>
          </a:p>
          <a:p>
            <a:pPr eaLnBrk="1" hangingPunct="1"/>
            <a:r>
              <a:rPr lang="ja-JP" altLang="en-US" sz="2400" smtClean="0">
                <a:solidFill>
                  <a:srgbClr val="000000"/>
                </a:solidFill>
              </a:rPr>
              <a:t>　　　　　→　特に欧米では、「</a:t>
            </a:r>
            <a:r>
              <a:rPr lang="en-US" altLang="ja-JP" sz="2400" smtClean="0">
                <a:solidFill>
                  <a:srgbClr val="000000"/>
                </a:solidFill>
              </a:rPr>
              <a:t>LOCF</a:t>
            </a:r>
            <a:r>
              <a:rPr lang="ja-JP" altLang="en-US" sz="2400" smtClean="0">
                <a:solidFill>
                  <a:srgbClr val="000000"/>
                </a:solidFill>
              </a:rPr>
              <a:t>を主解析にするのは難しい」状況</a:t>
            </a:r>
          </a:p>
        </p:txBody>
      </p:sp>
    </p:spTree>
    <p:extLst>
      <p:ext uri="{BB962C8B-B14F-4D97-AF65-F5344CB8AC3E}">
        <p14:creationId xmlns:p14="http://schemas.microsoft.com/office/powerpoint/2010/main" val="3820652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additive="base">
                                        <p:cTn id="7" dur="500" fill="hold"/>
                                        <p:tgtEl>
                                          <p:spTgt spid="84996"/>
                                        </p:tgtEl>
                                        <p:attrNameLst>
                                          <p:attrName>ppt_x</p:attrName>
                                        </p:attrNameLst>
                                      </p:cBhvr>
                                      <p:tavLst>
                                        <p:tav tm="0">
                                          <p:val>
                                            <p:strVal val="#ppt_x"/>
                                          </p:val>
                                        </p:tav>
                                        <p:tav tm="100000">
                                          <p:val>
                                            <p:strVal val="#ppt_x"/>
                                          </p:val>
                                        </p:tav>
                                      </p:tavLst>
                                    </p:anim>
                                    <p:anim calcmode="lin" valueType="num">
                                      <p:cBhvr additive="base">
                                        <p:cTn id="8" dur="500" fill="hold"/>
                                        <p:tgtEl>
                                          <p:spTgt spid="849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a:xfrm>
            <a:off x="107950" y="404813"/>
            <a:ext cx="7543800" cy="1295400"/>
          </a:xfrm>
        </p:spPr>
        <p:txBody>
          <a:bodyPr/>
          <a:lstStyle/>
          <a:p>
            <a:pPr eaLnBrk="1" hangingPunct="1"/>
            <a:r>
              <a:rPr lang="ja-JP" altLang="en-US" smtClean="0"/>
              <a:t>論点</a:t>
            </a:r>
            <a:r>
              <a:rPr lang="en-US" altLang="ja-JP" smtClean="0"/>
              <a:t>2. </a:t>
            </a:r>
            <a:r>
              <a:rPr lang="ja-JP" altLang="en-US" smtClean="0"/>
              <a:t>主解析は</a:t>
            </a:r>
            <a:r>
              <a:rPr lang="en-US" altLang="ja-JP" smtClean="0"/>
              <a:t>MMRM</a:t>
            </a:r>
            <a:r>
              <a:rPr lang="ja-JP" altLang="en-US" smtClean="0"/>
              <a:t>なら問題ないか？</a:t>
            </a:r>
          </a:p>
        </p:txBody>
      </p:sp>
      <p:sp>
        <p:nvSpPr>
          <p:cNvPr id="23555" name="フッター プレースホルダー 3"/>
          <p:cNvSpPr>
            <a:spLocks noGrp="1"/>
          </p:cNvSpPr>
          <p:nvPr>
            <p:ph type="ftr" sz="quarter" idx="11"/>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en-US" altLang="ja-JP" smtClean="0">
                <a:solidFill>
                  <a:srgbClr val="000000"/>
                </a:solidFill>
              </a:rPr>
              <a:t>データサイエンスラウンドテーブル会議</a:t>
            </a:r>
          </a:p>
        </p:txBody>
      </p:sp>
      <p:sp>
        <p:nvSpPr>
          <p:cNvPr id="23556" name="スライド番号プレースホルダー 4"/>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C8ED736-1979-4B10-B9E0-F2639008F2E8}" type="slidenum">
              <a:rPr kumimoji="0" lang="en-US" altLang="ja-JP">
                <a:solidFill>
                  <a:srgbClr val="000000"/>
                </a:solidFill>
              </a:rPr>
              <a:pPr/>
              <a:t>21</a:t>
            </a:fld>
            <a:endParaRPr kumimoji="0" lang="en-US" altLang="ja-JP">
              <a:solidFill>
                <a:srgbClr val="000000"/>
              </a:solidFill>
            </a:endParaRPr>
          </a:p>
        </p:txBody>
      </p:sp>
      <p:sp>
        <p:nvSpPr>
          <p:cNvPr id="23557" name="Rectangle 5"/>
          <p:cNvSpPr>
            <a:spLocks noChangeArrowheads="1"/>
          </p:cNvSpPr>
          <p:nvPr/>
        </p:nvSpPr>
        <p:spPr bwMode="auto">
          <a:xfrm>
            <a:off x="144463" y="1844675"/>
            <a:ext cx="8891587" cy="441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smtClean="0">
                <a:solidFill>
                  <a:srgbClr val="FF0000"/>
                </a:solidFill>
              </a:rPr>
              <a:t>・</a:t>
            </a:r>
            <a:r>
              <a:rPr lang="en-US" altLang="ja-JP" sz="2800" smtClean="0">
                <a:solidFill>
                  <a:srgbClr val="FF0000"/>
                </a:solidFill>
              </a:rPr>
              <a:t>MMRM</a:t>
            </a:r>
            <a:r>
              <a:rPr lang="ja-JP" altLang="en-US" sz="2800" smtClean="0">
                <a:solidFill>
                  <a:srgbClr val="FF0000"/>
                </a:solidFill>
              </a:rPr>
              <a:t>ならば大丈夫か？</a:t>
            </a:r>
            <a:endParaRPr lang="en-US" altLang="ja-JP" sz="2800" smtClean="0">
              <a:solidFill>
                <a:srgbClr val="FF0000"/>
              </a:solidFill>
            </a:endParaRPr>
          </a:p>
          <a:p>
            <a:pPr eaLnBrk="1" hangingPunct="1"/>
            <a:r>
              <a:rPr lang="ja-JP" altLang="en-US" sz="2400" smtClean="0">
                <a:solidFill>
                  <a:srgbClr val="FF0000"/>
                </a:solidFill>
              </a:rPr>
              <a:t>　　</a:t>
            </a:r>
            <a:r>
              <a:rPr lang="ja-JP" altLang="en-US" sz="2400" smtClean="0">
                <a:solidFill>
                  <a:srgbClr val="000000"/>
                </a:solidFill>
              </a:rPr>
              <a:t>◎</a:t>
            </a:r>
            <a:r>
              <a:rPr lang="en-US" altLang="ja-JP" sz="2400" smtClean="0">
                <a:solidFill>
                  <a:srgbClr val="000000"/>
                </a:solidFill>
              </a:rPr>
              <a:t>MMRM</a:t>
            </a:r>
            <a:r>
              <a:rPr lang="ja-JP" altLang="en-US" sz="2400" smtClean="0">
                <a:solidFill>
                  <a:srgbClr val="000000"/>
                </a:solidFill>
              </a:rPr>
              <a:t>は</a:t>
            </a:r>
            <a:r>
              <a:rPr lang="en-US" altLang="ja-JP" sz="2400" smtClean="0">
                <a:solidFill>
                  <a:srgbClr val="2F74FF"/>
                </a:solidFill>
              </a:rPr>
              <a:t>MNAR</a:t>
            </a:r>
            <a:r>
              <a:rPr lang="ja-JP" altLang="en-US" sz="2400" smtClean="0">
                <a:solidFill>
                  <a:srgbClr val="000000"/>
                </a:solidFill>
              </a:rPr>
              <a:t>のもとでは一般にバイアスが入る。</a:t>
            </a:r>
          </a:p>
          <a:p>
            <a:pPr eaLnBrk="1" hangingPunct="1"/>
            <a:r>
              <a:rPr lang="ja-JP" altLang="en-US" sz="2400" smtClean="0">
                <a:solidFill>
                  <a:srgbClr val="000000"/>
                </a:solidFill>
              </a:rPr>
              <a:t>　　　 ・少なくとも、</a:t>
            </a:r>
            <a:r>
              <a:rPr lang="en-US" altLang="ja-JP" sz="2400" smtClean="0">
                <a:solidFill>
                  <a:srgbClr val="2F74FF"/>
                </a:solidFill>
              </a:rPr>
              <a:t>MNAR</a:t>
            </a:r>
            <a:r>
              <a:rPr lang="ja-JP" altLang="en-US" sz="2400" smtClean="0">
                <a:solidFill>
                  <a:srgbClr val="000000"/>
                </a:solidFill>
              </a:rPr>
              <a:t>を仮定した感度分析は必要？</a:t>
            </a:r>
          </a:p>
          <a:p>
            <a:pPr eaLnBrk="1" hangingPunct="1"/>
            <a:endParaRPr lang="ja-JP" altLang="en-US" sz="800" smtClean="0">
              <a:solidFill>
                <a:srgbClr val="000000"/>
              </a:solidFill>
            </a:endParaRPr>
          </a:p>
          <a:p>
            <a:r>
              <a:rPr lang="ja-JP" altLang="en-US" sz="2400" smtClean="0">
                <a:solidFill>
                  <a:srgbClr val="000000"/>
                </a:solidFill>
              </a:rPr>
              <a:t>　　◎</a:t>
            </a:r>
            <a:r>
              <a:rPr lang="en-US" altLang="ja-JP" sz="2400" smtClean="0">
                <a:solidFill>
                  <a:srgbClr val="FF0000"/>
                </a:solidFill>
              </a:rPr>
              <a:t>MAR</a:t>
            </a:r>
            <a:r>
              <a:rPr lang="ja-JP" altLang="en-US" sz="2400" smtClean="0">
                <a:solidFill>
                  <a:srgbClr val="000000"/>
                </a:solidFill>
              </a:rPr>
              <a:t>を仮定するとしても、パターン混合モデルや</a:t>
            </a:r>
            <a:r>
              <a:rPr lang="en-US" altLang="ja-JP" sz="2400" smtClean="0">
                <a:solidFill>
                  <a:srgbClr val="000000"/>
                </a:solidFill>
              </a:rPr>
              <a:t>AIPW</a:t>
            </a:r>
            <a:r>
              <a:rPr lang="ja-JP" altLang="en-US" sz="2400" smtClean="0">
                <a:solidFill>
                  <a:srgbClr val="000000"/>
                </a:solidFill>
              </a:rPr>
              <a:t>との</a:t>
            </a:r>
            <a:endParaRPr lang="en-US" altLang="ja-JP" sz="2400" smtClean="0">
              <a:solidFill>
                <a:srgbClr val="000000"/>
              </a:solidFill>
            </a:endParaRPr>
          </a:p>
          <a:p>
            <a:r>
              <a:rPr lang="ja-JP" altLang="en-US" sz="2400" smtClean="0">
                <a:solidFill>
                  <a:srgbClr val="000000"/>
                </a:solidFill>
              </a:rPr>
              <a:t>　　　  比較は？</a:t>
            </a:r>
          </a:p>
          <a:p>
            <a:pPr eaLnBrk="1" hangingPunct="1"/>
            <a:endParaRPr lang="en-US" altLang="ja-JP" sz="800" smtClean="0">
              <a:solidFill>
                <a:srgbClr val="000000"/>
              </a:solidFill>
            </a:endParaRPr>
          </a:p>
          <a:p>
            <a:pPr eaLnBrk="1" hangingPunct="1"/>
            <a:r>
              <a:rPr lang="ja-JP" altLang="en-US" sz="2400" smtClean="0">
                <a:solidFill>
                  <a:srgbClr val="000000"/>
                </a:solidFill>
              </a:rPr>
              <a:t>　　◎</a:t>
            </a:r>
            <a:r>
              <a:rPr lang="en-US" altLang="ja-JP" sz="2400" smtClean="0">
                <a:solidFill>
                  <a:srgbClr val="FF0000"/>
                </a:solidFill>
              </a:rPr>
              <a:t>MAR </a:t>
            </a:r>
            <a:r>
              <a:rPr lang="ja-JP" altLang="en-US" sz="2400" smtClean="0">
                <a:solidFill>
                  <a:srgbClr val="000000"/>
                </a:solidFill>
              </a:rPr>
              <a:t>は非現実的な場合も多いのでは？</a:t>
            </a:r>
            <a:endParaRPr lang="en-US" altLang="ja-JP" sz="2400" smtClean="0">
              <a:solidFill>
                <a:srgbClr val="000000"/>
              </a:solidFill>
            </a:endParaRPr>
          </a:p>
          <a:p>
            <a:pPr eaLnBrk="1" hangingPunct="1"/>
            <a:r>
              <a:rPr lang="ja-JP" altLang="en-US" sz="2400" smtClean="0">
                <a:solidFill>
                  <a:srgbClr val="000000"/>
                </a:solidFill>
              </a:rPr>
              <a:t>　　　　・</a:t>
            </a:r>
            <a:r>
              <a:rPr lang="en-US" altLang="ja-JP" sz="2400" smtClean="0">
                <a:solidFill>
                  <a:srgbClr val="FF0000"/>
                </a:solidFill>
              </a:rPr>
              <a:t>MAR </a:t>
            </a:r>
            <a:r>
              <a:rPr lang="ja-JP" altLang="en-US" sz="2400" smtClean="0">
                <a:solidFill>
                  <a:srgbClr val="000000"/>
                </a:solidFill>
              </a:rPr>
              <a:t>である根拠があれば十分？</a:t>
            </a:r>
            <a:endParaRPr lang="en-US" altLang="ja-JP" sz="2400" smtClean="0">
              <a:solidFill>
                <a:srgbClr val="000000"/>
              </a:solidFill>
            </a:endParaRPr>
          </a:p>
          <a:p>
            <a:pPr eaLnBrk="1" hangingPunct="1"/>
            <a:r>
              <a:rPr lang="ja-JP" altLang="en-US" sz="2400" smtClean="0">
                <a:solidFill>
                  <a:srgbClr val="000000"/>
                </a:solidFill>
              </a:rPr>
              <a:t>　　　　・そもそも </a:t>
            </a:r>
            <a:r>
              <a:rPr lang="en-US" altLang="ja-JP" sz="2400" smtClean="0">
                <a:solidFill>
                  <a:srgbClr val="FF0000"/>
                </a:solidFill>
              </a:rPr>
              <a:t>MAR </a:t>
            </a:r>
            <a:r>
              <a:rPr lang="ja-JP" altLang="en-US" sz="2400" smtClean="0">
                <a:solidFill>
                  <a:srgbClr val="000000"/>
                </a:solidFill>
              </a:rPr>
              <a:t>となるくらいに情報が集められるような</a:t>
            </a:r>
            <a:br>
              <a:rPr lang="ja-JP" altLang="en-US" sz="2400" smtClean="0">
                <a:solidFill>
                  <a:srgbClr val="000000"/>
                </a:solidFill>
              </a:rPr>
            </a:br>
            <a:r>
              <a:rPr lang="ja-JP" altLang="en-US" sz="2400" smtClean="0">
                <a:solidFill>
                  <a:srgbClr val="000000"/>
                </a:solidFill>
              </a:rPr>
              <a:t>　　　　　プロトコールを作るべき？本当に可能？</a:t>
            </a:r>
          </a:p>
          <a:p>
            <a:pPr eaLnBrk="1" hangingPunct="1"/>
            <a:r>
              <a:rPr lang="ja-JP" altLang="en-US" sz="2400" smtClean="0">
                <a:solidFill>
                  <a:srgbClr val="000000"/>
                </a:solidFill>
              </a:rPr>
              <a:t>　　　　・主解析は</a:t>
            </a:r>
            <a:r>
              <a:rPr lang="en-US" altLang="ja-JP" sz="2400" smtClean="0">
                <a:solidFill>
                  <a:srgbClr val="2F74FF"/>
                </a:solidFill>
              </a:rPr>
              <a:t>MNAR</a:t>
            </a:r>
            <a:r>
              <a:rPr lang="ja-JP" altLang="en-US" sz="2400" smtClean="0">
                <a:solidFill>
                  <a:srgbClr val="000000"/>
                </a:solidFill>
              </a:rPr>
              <a:t>を仮定した解析の方が妥当？</a:t>
            </a:r>
          </a:p>
          <a:p>
            <a:pPr eaLnBrk="1" hangingPunct="1"/>
            <a:endParaRPr lang="en-US" altLang="ja-JP" sz="2400" smtClean="0">
              <a:solidFill>
                <a:srgbClr val="000000"/>
              </a:solidFill>
            </a:endParaRPr>
          </a:p>
        </p:txBody>
      </p:sp>
    </p:spTree>
    <p:extLst>
      <p:ext uri="{BB962C8B-B14F-4D97-AF65-F5344CB8AC3E}">
        <p14:creationId xmlns:p14="http://schemas.microsoft.com/office/powerpoint/2010/main" val="2770944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r>
              <a:rPr lang="en-US" altLang="ja-JP" sz="3200" dirty="0"/>
              <a:t>PMDA</a:t>
            </a:r>
            <a:r>
              <a:rPr lang="ja-JP" altLang="en-US" sz="3200" dirty="0"/>
              <a:t>に</a:t>
            </a:r>
            <a:r>
              <a:rPr lang="ja-JP" altLang="en-US" sz="3200" dirty="0" smtClean="0"/>
              <a:t>おける審査・相談での状況</a:t>
            </a:r>
          </a:p>
        </p:txBody>
      </p:sp>
      <p:sp>
        <p:nvSpPr>
          <p:cNvPr id="30723" name="コンテンツ プレースホルダ 2"/>
          <p:cNvSpPr>
            <a:spLocks noGrp="1"/>
          </p:cNvSpPr>
          <p:nvPr>
            <p:ph idx="1"/>
          </p:nvPr>
        </p:nvSpPr>
        <p:spPr/>
        <p:txBody>
          <a:bodyPr/>
          <a:lstStyle/>
          <a:p>
            <a:endParaRPr lang="en-US" altLang="ja-JP" smtClean="0"/>
          </a:p>
          <a:p>
            <a:pPr>
              <a:buFont typeface="Wingdings" panose="05000000000000000000" pitchFamily="2" charset="2"/>
              <a:buNone/>
            </a:pPr>
            <a:endParaRPr lang="en-US" altLang="ja-JP" smtClean="0"/>
          </a:p>
          <a:p>
            <a:pPr>
              <a:buFont typeface="Wingdings" panose="05000000000000000000" pitchFamily="2" charset="2"/>
              <a:buNone/>
            </a:pPr>
            <a:endParaRPr lang="en-US" altLang="ja-JP" smtClean="0"/>
          </a:p>
          <a:p>
            <a:pPr>
              <a:buFont typeface="Wingdings" panose="05000000000000000000" pitchFamily="2" charset="2"/>
              <a:buNone/>
            </a:pPr>
            <a:r>
              <a:rPr lang="ja-JP" altLang="en-US" smtClean="0"/>
              <a:t>　</a:t>
            </a:r>
          </a:p>
        </p:txBody>
      </p:sp>
      <p:sp>
        <p:nvSpPr>
          <p:cNvPr id="3072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9F31663C-1065-48E7-B1BE-EF71929E6DFC}" type="slidenum">
              <a:rPr kumimoji="0" lang="en-US" altLang="ja-JP" sz="1600" smtClean="0">
                <a:latin typeface="Arial Black" panose="020B0A04020102020204" pitchFamily="34" charset="0"/>
              </a:rPr>
              <a:pPr>
                <a:spcBef>
                  <a:spcPct val="0"/>
                </a:spcBef>
                <a:buClrTx/>
                <a:buSzTx/>
                <a:buFontTx/>
                <a:buNone/>
              </a:pPr>
              <a:t>22</a:t>
            </a:fld>
            <a:endParaRPr kumimoji="0" lang="en-US" altLang="ja-JP" sz="1600" smtClean="0">
              <a:latin typeface="Arial Black" panose="020B0A04020102020204" pitchFamily="34" charset="0"/>
            </a:endParaRPr>
          </a:p>
        </p:txBody>
      </p:sp>
      <p:sp>
        <p:nvSpPr>
          <p:cNvPr id="30725" name="フッター プレースホル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ja-JP" altLang="en-US" sz="1600" smtClean="0"/>
              <a:t>データサイエンス</a:t>
            </a:r>
            <a:r>
              <a:rPr kumimoji="0" lang="en-US" altLang="ja-JP" sz="1600" smtClean="0"/>
              <a:t>RT</a:t>
            </a:r>
            <a:r>
              <a:rPr kumimoji="0" lang="ja-JP" altLang="en-US" sz="1600" smtClean="0"/>
              <a:t>会議</a:t>
            </a:r>
            <a:endParaRPr kumimoji="0" lang="en-US" altLang="ja-JP" sz="1600" smtClean="0"/>
          </a:p>
        </p:txBody>
      </p:sp>
      <p:sp>
        <p:nvSpPr>
          <p:cNvPr id="30726" name="日付プレースホルダ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en-US" altLang="ja-JP" sz="1600" smtClean="0"/>
              <a:t>2014/2/14</a:t>
            </a:r>
          </a:p>
        </p:txBody>
      </p:sp>
      <p:sp>
        <p:nvSpPr>
          <p:cNvPr id="9" name="コンテンツ プレースホルダ 2"/>
          <p:cNvSpPr txBox="1">
            <a:spLocks/>
          </p:cNvSpPr>
          <p:nvPr/>
        </p:nvSpPr>
        <p:spPr bwMode="auto">
          <a:xfrm>
            <a:off x="428625" y="1143000"/>
            <a:ext cx="8229600" cy="5286375"/>
          </a:xfrm>
          <a:prstGeom prst="rect">
            <a:avLst/>
          </a:prstGeom>
          <a:noFill/>
          <a:ln w="9525">
            <a:noFill/>
            <a:miter lim="800000"/>
            <a:headEnd/>
            <a:tailEnd/>
          </a:ln>
        </p:spPr>
        <p:txBody>
          <a:bodyPr/>
          <a:lstStyle/>
          <a:p>
            <a:pPr marL="342900" indent="-342900">
              <a:lnSpc>
                <a:spcPct val="150000"/>
              </a:lnSpc>
              <a:spcBef>
                <a:spcPct val="20000"/>
              </a:spcBef>
              <a:buClr>
                <a:schemeClr val="bg2"/>
              </a:buClr>
              <a:buSzPct val="75000"/>
              <a:buFont typeface="Wingdings" pitchFamily="2" charset="2"/>
              <a:buChar char="n"/>
              <a:defRPr/>
            </a:pPr>
            <a:r>
              <a:rPr lang="ja-JP" altLang="en-US" sz="2800" u="sng" kern="0" dirty="0">
                <a:latin typeface="+mn-lt"/>
                <a:ea typeface="+mn-ea"/>
              </a:rPr>
              <a:t>計画時</a:t>
            </a:r>
            <a:endParaRPr lang="en-US" altLang="ja-JP" sz="2800" u="sng" kern="0" dirty="0">
              <a:latin typeface="+mn-lt"/>
              <a:ea typeface="+mn-ea"/>
            </a:endParaRPr>
          </a:p>
          <a:p>
            <a:pPr marL="800100" lvl="1" indent="-342900">
              <a:spcBef>
                <a:spcPct val="20000"/>
              </a:spcBef>
              <a:buClr>
                <a:schemeClr val="bg2"/>
              </a:buClr>
              <a:buSzPct val="75000"/>
              <a:buFont typeface="Wingdings" pitchFamily="2" charset="2"/>
              <a:buChar char="ü"/>
              <a:defRPr/>
            </a:pPr>
            <a:r>
              <a:rPr lang="en-US" altLang="ja-JP" sz="2800" kern="0" dirty="0" smtClean="0">
                <a:latin typeface="+mn-lt"/>
                <a:ea typeface="+mn-ea"/>
              </a:rPr>
              <a:t>Missing data</a:t>
            </a:r>
            <a:r>
              <a:rPr lang="ja-JP" altLang="en-US" sz="2800" kern="0" dirty="0" smtClean="0">
                <a:latin typeface="+mn-lt"/>
                <a:ea typeface="+mn-ea"/>
              </a:rPr>
              <a:t>を生じさせないための工夫</a:t>
            </a:r>
            <a:endParaRPr lang="en-US" altLang="ja-JP" sz="2800" kern="0" dirty="0">
              <a:latin typeface="+mn-lt"/>
              <a:ea typeface="+mn-ea"/>
            </a:endParaRPr>
          </a:p>
          <a:p>
            <a:pPr marL="800100" lvl="1" indent="-342900">
              <a:spcBef>
                <a:spcPct val="20000"/>
              </a:spcBef>
              <a:buClr>
                <a:schemeClr val="bg2"/>
              </a:buClr>
              <a:buSzPct val="75000"/>
              <a:buFont typeface="Wingdings" pitchFamily="2" charset="2"/>
              <a:buChar char="ü"/>
              <a:defRPr/>
            </a:pPr>
            <a:r>
              <a:rPr lang="en-US" altLang="ja-JP" sz="2800" kern="0" dirty="0">
                <a:latin typeface="+mn-lt"/>
                <a:ea typeface="+mn-ea"/>
              </a:rPr>
              <a:t>Missing data</a:t>
            </a:r>
            <a:r>
              <a:rPr lang="ja-JP" altLang="en-US" sz="2800" kern="0" dirty="0">
                <a:latin typeface="+mn-lt"/>
                <a:ea typeface="+mn-ea"/>
              </a:rPr>
              <a:t>の取り扱い方法が評価・解釈に与える影響について検討</a:t>
            </a:r>
            <a:endParaRPr lang="en-US" altLang="ja-JP" sz="2800" kern="0" dirty="0">
              <a:latin typeface="+mn-lt"/>
              <a:ea typeface="+mn-ea"/>
            </a:endParaRPr>
          </a:p>
          <a:p>
            <a:pPr marL="800100" lvl="1" indent="-342900">
              <a:spcBef>
                <a:spcPct val="20000"/>
              </a:spcBef>
              <a:buClr>
                <a:schemeClr val="bg2"/>
              </a:buClr>
              <a:buSzPct val="75000"/>
              <a:buFont typeface="Wingdings" pitchFamily="2" charset="2"/>
              <a:buChar char="ü"/>
              <a:defRPr/>
            </a:pPr>
            <a:r>
              <a:rPr lang="ja-JP" altLang="en-US" sz="2800" kern="0" dirty="0" smtClean="0">
                <a:latin typeface="+mn-lt"/>
                <a:ea typeface="+mn-ea"/>
              </a:rPr>
              <a:t>感度解析の</a:t>
            </a:r>
            <a:r>
              <a:rPr lang="ja-JP" altLang="en-US" sz="2800" kern="0" dirty="0">
                <a:latin typeface="+mn-lt"/>
                <a:ea typeface="+mn-ea"/>
              </a:rPr>
              <a:t>事前</a:t>
            </a:r>
            <a:r>
              <a:rPr lang="ja-JP" altLang="en-US" sz="2800" kern="0" dirty="0" smtClean="0">
                <a:latin typeface="+mn-lt"/>
                <a:ea typeface="+mn-ea"/>
              </a:rPr>
              <a:t>計画</a:t>
            </a:r>
            <a:endParaRPr lang="en-US" altLang="ja-JP" sz="2800" kern="0" dirty="0">
              <a:latin typeface="+mn-lt"/>
              <a:ea typeface="+mn-ea"/>
            </a:endParaRPr>
          </a:p>
          <a:p>
            <a:pPr marL="800100" lvl="1" indent="-342900">
              <a:spcBef>
                <a:spcPct val="20000"/>
              </a:spcBef>
              <a:buClr>
                <a:schemeClr val="bg2"/>
              </a:buClr>
              <a:buSzPct val="75000"/>
              <a:buFont typeface="Wingdings" pitchFamily="2" charset="2"/>
              <a:buChar char="ü"/>
              <a:defRPr/>
            </a:pPr>
            <a:r>
              <a:rPr lang="ja-JP" altLang="en-US" sz="2800" kern="0" dirty="0">
                <a:latin typeface="+mn-lt"/>
                <a:ea typeface="+mn-ea"/>
              </a:rPr>
              <a:t>中止理由の詳細情報の収集</a:t>
            </a:r>
            <a:endParaRPr lang="en-US" altLang="ja-JP" sz="2800" kern="0" dirty="0">
              <a:latin typeface="+mn-lt"/>
              <a:ea typeface="+mn-ea"/>
            </a:endParaRPr>
          </a:p>
          <a:p>
            <a:pPr marL="342900" indent="-342900">
              <a:lnSpc>
                <a:spcPct val="150000"/>
              </a:lnSpc>
              <a:spcBef>
                <a:spcPct val="20000"/>
              </a:spcBef>
              <a:buClr>
                <a:schemeClr val="bg2"/>
              </a:buClr>
              <a:buSzPct val="75000"/>
              <a:buFont typeface="Wingdings" pitchFamily="2" charset="2"/>
              <a:buChar char="n"/>
              <a:defRPr/>
            </a:pPr>
            <a:r>
              <a:rPr lang="ja-JP" altLang="en-US" sz="2800" u="sng" kern="0" dirty="0">
                <a:latin typeface="+mn-lt"/>
                <a:ea typeface="+mn-ea"/>
              </a:rPr>
              <a:t>評価時</a:t>
            </a:r>
            <a:endParaRPr lang="en-US" altLang="ja-JP" sz="2800" u="sng" kern="0" dirty="0">
              <a:latin typeface="+mn-lt"/>
              <a:ea typeface="+mn-ea"/>
            </a:endParaRPr>
          </a:p>
          <a:p>
            <a:pPr marL="447675" indent="361950">
              <a:spcBef>
                <a:spcPct val="20000"/>
              </a:spcBef>
              <a:buClr>
                <a:schemeClr val="bg2"/>
              </a:buClr>
              <a:buSzPct val="75000"/>
              <a:buFont typeface="Wingdings" pitchFamily="2" charset="2"/>
              <a:buChar char="ü"/>
              <a:defRPr/>
            </a:pPr>
            <a:r>
              <a:rPr lang="ja-JP" altLang="en-US" sz="2800" kern="0" dirty="0">
                <a:latin typeface="+mn-lt"/>
                <a:ea typeface="+mn-ea"/>
              </a:rPr>
              <a:t>中止例、中止理由、中止</a:t>
            </a:r>
            <a:r>
              <a:rPr lang="ja-JP" altLang="en-US" sz="2800" kern="0" dirty="0" smtClean="0">
                <a:latin typeface="+mn-lt"/>
                <a:ea typeface="+mn-ea"/>
              </a:rPr>
              <a:t>時期等の</a:t>
            </a:r>
            <a:r>
              <a:rPr lang="ja-JP" altLang="en-US" sz="2800" kern="0" dirty="0">
                <a:latin typeface="+mn-lt"/>
                <a:ea typeface="+mn-ea"/>
              </a:rPr>
              <a:t>偏りの確認</a:t>
            </a:r>
            <a:endParaRPr lang="en-US" altLang="ja-JP" sz="2800" kern="0" dirty="0">
              <a:latin typeface="+mn-lt"/>
              <a:ea typeface="+mn-ea"/>
            </a:endParaRPr>
          </a:p>
          <a:p>
            <a:pPr marL="447675" indent="361950">
              <a:spcBef>
                <a:spcPct val="20000"/>
              </a:spcBef>
              <a:buClr>
                <a:schemeClr val="bg2"/>
              </a:buClr>
              <a:buSzPct val="75000"/>
              <a:buFont typeface="Wingdings" pitchFamily="2" charset="2"/>
              <a:buChar char="ü"/>
              <a:defRPr/>
            </a:pPr>
            <a:r>
              <a:rPr lang="ja-JP" altLang="en-US" sz="2800" kern="0" dirty="0">
                <a:latin typeface="+mn-lt"/>
                <a:ea typeface="+mn-ea"/>
              </a:rPr>
              <a:t>試験成績の頑健性の検討</a:t>
            </a:r>
            <a:endParaRPr lang="en-US" altLang="ja-JP" sz="2800" kern="0" dirty="0">
              <a:latin typeface="+mn-lt"/>
              <a:ea typeface="+mn-ea"/>
            </a:endParaRPr>
          </a:p>
          <a:p>
            <a:pPr marL="342900" indent="-342900">
              <a:spcBef>
                <a:spcPct val="20000"/>
              </a:spcBef>
              <a:buClr>
                <a:schemeClr val="bg2"/>
              </a:buClr>
              <a:buSzPct val="75000"/>
              <a:buFont typeface="Wingdings" pitchFamily="2" charset="2"/>
              <a:buNone/>
              <a:defRPr/>
            </a:pPr>
            <a:endParaRPr lang="en-US" altLang="ja-JP" sz="3200" kern="0" dirty="0">
              <a:latin typeface="+mn-lt"/>
              <a:ea typeface="+mn-ea"/>
            </a:endParaRPr>
          </a:p>
          <a:p>
            <a:pPr marL="342900" indent="-342900">
              <a:spcBef>
                <a:spcPct val="20000"/>
              </a:spcBef>
              <a:buClr>
                <a:schemeClr val="bg2"/>
              </a:buClr>
              <a:buSzPct val="75000"/>
              <a:buFont typeface="Wingdings" pitchFamily="2" charset="2"/>
              <a:buNone/>
              <a:defRPr/>
            </a:pPr>
            <a:endParaRPr lang="en-US" altLang="ja-JP" sz="3200" kern="0" dirty="0">
              <a:latin typeface="+mn-lt"/>
              <a:ea typeface="+mn-ea"/>
            </a:endParaRPr>
          </a:p>
          <a:p>
            <a:pPr marL="342900" indent="-342900">
              <a:spcBef>
                <a:spcPct val="20000"/>
              </a:spcBef>
              <a:buClr>
                <a:schemeClr val="bg2"/>
              </a:buClr>
              <a:buSzPct val="75000"/>
              <a:buFont typeface="Wingdings" pitchFamily="2" charset="2"/>
              <a:buNone/>
              <a:defRPr/>
            </a:pPr>
            <a:r>
              <a:rPr lang="ja-JP" altLang="en-US" sz="3200" kern="0" dirty="0">
                <a:latin typeface="+mn-lt"/>
                <a:ea typeface="+mn-ea"/>
              </a:rPr>
              <a:t>　</a:t>
            </a:r>
          </a:p>
        </p:txBody>
      </p:sp>
    </p:spTree>
    <p:extLst>
      <p:ext uri="{BB962C8B-B14F-4D97-AF65-F5344CB8AC3E}">
        <p14:creationId xmlns:p14="http://schemas.microsoft.com/office/powerpoint/2010/main" val="1345308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Missing data</a:t>
            </a:r>
            <a:endParaRPr kumimoji="1" lang="ja-JP" altLang="en-US" dirty="0"/>
          </a:p>
        </p:txBody>
      </p:sp>
      <p:sp>
        <p:nvSpPr>
          <p:cNvPr id="3" name="コンテンツ プレースホルダー 2"/>
          <p:cNvSpPr>
            <a:spLocks noGrp="1"/>
          </p:cNvSpPr>
          <p:nvPr>
            <p:ph idx="1"/>
          </p:nvPr>
        </p:nvSpPr>
        <p:spPr>
          <a:xfrm>
            <a:off x="457200" y="1124744"/>
            <a:ext cx="8229600" cy="5256584"/>
          </a:xfrm>
        </p:spPr>
        <p:txBody>
          <a:bodyPr/>
          <a:lstStyle/>
          <a:p>
            <a:r>
              <a:rPr kumimoji="1" lang="en-US" altLang="ja-JP" dirty="0" smtClean="0"/>
              <a:t>EMA</a:t>
            </a:r>
          </a:p>
          <a:p>
            <a:pPr marL="895350" lvl="1" indent="-438150">
              <a:spcBef>
                <a:spcPts val="600"/>
              </a:spcBef>
            </a:pPr>
            <a:r>
              <a:rPr lang="en-US" altLang="ja-JP" dirty="0" smtClean="0"/>
              <a:t>Guideline on Missing Data in Confirmatory Clinical Trial</a:t>
            </a:r>
            <a:r>
              <a:rPr lang="ja-JP" altLang="en-US" dirty="0" smtClean="0"/>
              <a:t>（</a:t>
            </a:r>
            <a:r>
              <a:rPr lang="en-US" altLang="ja-JP" dirty="0" smtClean="0"/>
              <a:t>2010</a:t>
            </a:r>
            <a:r>
              <a:rPr lang="ja-JP" altLang="en-US" dirty="0" smtClean="0"/>
              <a:t>）</a:t>
            </a:r>
            <a:endParaRPr lang="en-US" altLang="ja-JP" dirty="0" smtClean="0"/>
          </a:p>
          <a:p>
            <a:pPr marL="768350" lvl="1" indent="-311150">
              <a:spcBef>
                <a:spcPts val="1200"/>
              </a:spcBef>
            </a:pPr>
            <a:r>
              <a:rPr lang="ja-JP" altLang="en-US" dirty="0" smtClean="0"/>
              <a:t>保守的な評価</a:t>
            </a:r>
            <a:endParaRPr lang="en-US" altLang="ja-JP" dirty="0" smtClean="0"/>
          </a:p>
          <a:p>
            <a:pPr marL="1168400" lvl="2" indent="-311150">
              <a:spcBef>
                <a:spcPts val="600"/>
              </a:spcBef>
            </a:pPr>
            <a:r>
              <a:rPr lang="ja-JP" altLang="en-US" dirty="0" smtClean="0"/>
              <a:t>規制の観点から、保守的</a:t>
            </a:r>
            <a:r>
              <a:rPr lang="ja-JP" altLang="en-US" dirty="0" smtClean="0"/>
              <a:t>な方法の主要</a:t>
            </a:r>
            <a:r>
              <a:rPr lang="ja-JP" altLang="en-US" dirty="0" smtClean="0"/>
              <a:t>解析</a:t>
            </a:r>
            <a:r>
              <a:rPr lang="ja-JP" altLang="en-US" dirty="0" smtClean="0"/>
              <a:t>で　　　　　有効性が示される</a:t>
            </a:r>
            <a:r>
              <a:rPr lang="ja-JP" altLang="en-US" dirty="0" smtClean="0"/>
              <a:t>ことを重視</a:t>
            </a:r>
            <a:endParaRPr lang="en-US" altLang="ja-JP" dirty="0" smtClean="0"/>
          </a:p>
          <a:p>
            <a:pPr marL="1168400" lvl="2" indent="-311150">
              <a:spcBef>
                <a:spcPts val="600"/>
              </a:spcBef>
            </a:pPr>
            <a:r>
              <a:rPr lang="en-US" altLang="ja-JP" dirty="0" smtClean="0"/>
              <a:t>LOCF</a:t>
            </a:r>
            <a:r>
              <a:rPr lang="ja-JP" altLang="en-US" dirty="0" smtClean="0"/>
              <a:t>や</a:t>
            </a:r>
            <a:r>
              <a:rPr lang="en-US" altLang="ja-JP" dirty="0" smtClean="0"/>
              <a:t>BOCF</a:t>
            </a:r>
            <a:r>
              <a:rPr lang="ja-JP" altLang="en-US" dirty="0"/>
              <a:t>といった</a:t>
            </a:r>
            <a:r>
              <a:rPr lang="en-US" altLang="ja-JP" dirty="0" smtClean="0"/>
              <a:t>Single Imputation Method</a:t>
            </a:r>
            <a:r>
              <a:rPr lang="ja-JP" altLang="en-US" dirty="0" smtClean="0"/>
              <a:t>も否定していない</a:t>
            </a:r>
            <a:endParaRPr lang="en-US" altLang="ja-JP" dirty="0" smtClean="0"/>
          </a:p>
          <a:p>
            <a:pPr marL="768350" lvl="1" indent="-311150">
              <a:spcBef>
                <a:spcPts val="1200"/>
              </a:spcBef>
            </a:pPr>
            <a:r>
              <a:rPr lang="en-US" altLang="ja-JP" dirty="0" smtClean="0"/>
              <a:t>Ex. </a:t>
            </a:r>
            <a:r>
              <a:rPr lang="ja-JP" altLang="en-US" dirty="0" smtClean="0"/>
              <a:t>慢性疼痛領域</a:t>
            </a:r>
            <a:endParaRPr lang="en-US" altLang="ja-JP" dirty="0" smtClean="0"/>
          </a:p>
          <a:p>
            <a:pPr marL="1168400" lvl="2" indent="-311150">
              <a:spcBef>
                <a:spcPts val="600"/>
              </a:spcBef>
            </a:pPr>
            <a:r>
              <a:rPr lang="ja-JP" altLang="en-US" dirty="0" smtClean="0"/>
              <a:t>保守的な補完</a:t>
            </a:r>
            <a:r>
              <a:rPr lang="ja-JP" altLang="en-US" dirty="0"/>
              <a:t>方法と</a:t>
            </a:r>
            <a:r>
              <a:rPr lang="ja-JP" altLang="en-US" dirty="0" smtClean="0"/>
              <a:t>して</a:t>
            </a:r>
            <a:r>
              <a:rPr lang="en-US" altLang="ja-JP" dirty="0" smtClean="0"/>
              <a:t>BOCF</a:t>
            </a:r>
            <a:r>
              <a:rPr lang="ja-JP" altLang="en-US" dirty="0" smtClean="0"/>
              <a:t>を推奨</a:t>
            </a:r>
            <a:endParaRPr lang="en-US" altLang="ja-JP" dirty="0" smtClean="0"/>
          </a:p>
          <a:p>
            <a:pPr marL="1168400" lvl="2" indent="-311150">
              <a:spcBef>
                <a:spcPts val="1200"/>
              </a:spcBef>
            </a:pPr>
            <a:r>
              <a:rPr lang="ja-JP" altLang="en-US" dirty="0" smtClean="0"/>
              <a:t>データの臨床的解釈</a:t>
            </a:r>
            <a:endParaRPr lang="en-US" altLang="ja-JP" dirty="0" smtClean="0"/>
          </a:p>
        </p:txBody>
      </p:sp>
      <p:sp>
        <p:nvSpPr>
          <p:cNvPr id="4" name="フッター プレースホルダー 3"/>
          <p:cNvSpPr>
            <a:spLocks noGrp="1"/>
          </p:cNvSpPr>
          <p:nvPr>
            <p:ph type="ftr" sz="quarter" idx="10"/>
          </p:nvPr>
        </p:nvSpPr>
        <p:spPr/>
        <p:txBody>
          <a:bodyPr/>
          <a:lstStyle/>
          <a:p>
            <a:pPr>
              <a:defRPr/>
            </a:pPr>
            <a:r>
              <a:rPr lang="ja-JP" altLang="en-US" smtClean="0"/>
              <a:t>データサイエンス</a:t>
            </a:r>
            <a:r>
              <a:rPr lang="en-US" altLang="ja-JP" smtClean="0"/>
              <a:t>RT</a:t>
            </a:r>
            <a:r>
              <a:rPr lang="ja-JP" altLang="en-US" smtClean="0"/>
              <a:t>会議</a:t>
            </a:r>
            <a:endParaRPr lang="en-US" altLang="ja-JP"/>
          </a:p>
        </p:txBody>
      </p:sp>
      <p:sp>
        <p:nvSpPr>
          <p:cNvPr id="5" name="スライド番号プレースホルダー 4"/>
          <p:cNvSpPr>
            <a:spLocks noGrp="1"/>
          </p:cNvSpPr>
          <p:nvPr>
            <p:ph type="sldNum" sz="quarter" idx="11"/>
          </p:nvPr>
        </p:nvSpPr>
        <p:spPr/>
        <p:txBody>
          <a:bodyPr/>
          <a:lstStyle/>
          <a:p>
            <a:pPr>
              <a:defRPr/>
            </a:pPr>
            <a:fld id="{9FF51547-01D3-4EBC-AAAC-26A4BCA7F34A}" type="slidenum">
              <a:rPr lang="en-US" altLang="ja-JP" smtClean="0"/>
              <a:pPr>
                <a:defRPr/>
              </a:pPr>
              <a:t>3</a:t>
            </a:fld>
            <a:endParaRPr lang="en-US" altLang="ja-JP" dirty="0"/>
          </a:p>
        </p:txBody>
      </p:sp>
      <p:sp>
        <p:nvSpPr>
          <p:cNvPr id="6" name="日付プレースホルダー 5"/>
          <p:cNvSpPr>
            <a:spLocks noGrp="1"/>
          </p:cNvSpPr>
          <p:nvPr>
            <p:ph type="dt" sz="half" idx="12"/>
          </p:nvPr>
        </p:nvSpPr>
        <p:spPr/>
        <p:txBody>
          <a:bodyPr/>
          <a:lstStyle/>
          <a:p>
            <a:pPr>
              <a:defRPr/>
            </a:pPr>
            <a:r>
              <a:rPr lang="en-US" altLang="ja-JP" smtClean="0"/>
              <a:t>2014/2/14</a:t>
            </a:r>
            <a:endParaRPr lang="en-US" altLang="ja-JP"/>
          </a:p>
        </p:txBody>
      </p:sp>
      <p:grpSp>
        <p:nvGrpSpPr>
          <p:cNvPr id="9" name="グループ化 8"/>
          <p:cNvGrpSpPr/>
          <p:nvPr/>
        </p:nvGrpSpPr>
        <p:grpSpPr>
          <a:xfrm>
            <a:off x="4899460" y="4509120"/>
            <a:ext cx="3776996" cy="667817"/>
            <a:chOff x="4644008" y="4661197"/>
            <a:chExt cx="3776996" cy="667817"/>
          </a:xfrm>
        </p:grpSpPr>
        <p:sp>
          <p:nvSpPr>
            <p:cNvPr id="7" name="テキスト ボックス 6"/>
            <p:cNvSpPr txBox="1"/>
            <p:nvPr/>
          </p:nvSpPr>
          <p:spPr>
            <a:xfrm>
              <a:off x="4644008" y="5021237"/>
              <a:ext cx="3776996" cy="307777"/>
            </a:xfrm>
            <a:prstGeom prst="rect">
              <a:avLst/>
            </a:prstGeom>
            <a:noFill/>
            <a:ln>
              <a:solidFill>
                <a:srgbClr val="00B050"/>
              </a:solidFill>
            </a:ln>
          </p:spPr>
          <p:txBody>
            <a:bodyPr wrap="none" rtlCol="0">
              <a:spAutoFit/>
            </a:bodyPr>
            <a:lstStyle/>
            <a:p>
              <a:r>
                <a:rPr kumimoji="1" lang="en-US" altLang="ja-JP" sz="1400" dirty="0" smtClean="0"/>
                <a:t>BOCF:Baseline Observation Carried Forward</a:t>
              </a:r>
              <a:endParaRPr kumimoji="1" lang="ja-JP" altLang="en-US" sz="1400" dirty="0"/>
            </a:p>
          </p:txBody>
        </p:sp>
        <p:sp>
          <p:nvSpPr>
            <p:cNvPr id="8" name="テキスト ボックス 7"/>
            <p:cNvSpPr txBox="1"/>
            <p:nvPr/>
          </p:nvSpPr>
          <p:spPr>
            <a:xfrm>
              <a:off x="4644008" y="4661197"/>
              <a:ext cx="3384376" cy="307777"/>
            </a:xfrm>
            <a:prstGeom prst="rect">
              <a:avLst/>
            </a:prstGeom>
            <a:noFill/>
            <a:ln>
              <a:solidFill>
                <a:srgbClr val="00B050"/>
              </a:solidFill>
            </a:ln>
          </p:spPr>
          <p:txBody>
            <a:bodyPr wrap="square" rtlCol="0">
              <a:spAutoFit/>
            </a:bodyPr>
            <a:lstStyle/>
            <a:p>
              <a:r>
                <a:rPr lang="en-US" altLang="ja-JP" sz="1400" dirty="0" smtClean="0"/>
                <a:t>LOCF</a:t>
              </a:r>
              <a:r>
                <a:rPr kumimoji="1" lang="en-US" altLang="ja-JP" sz="1400" dirty="0" smtClean="0"/>
                <a:t>:Last Observation Carried Forward</a:t>
              </a:r>
              <a:endParaRPr kumimoji="1" lang="ja-JP" altLang="en-US" sz="1400" dirty="0"/>
            </a:p>
          </p:txBody>
        </p:sp>
      </p:grpSp>
    </p:spTree>
    <p:extLst>
      <p:ext uri="{BB962C8B-B14F-4D97-AF65-F5344CB8AC3E}">
        <p14:creationId xmlns:p14="http://schemas.microsoft.com/office/powerpoint/2010/main" val="4054317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24744"/>
            <a:ext cx="8229600" cy="5256583"/>
          </a:xfrm>
        </p:spPr>
        <p:txBody>
          <a:bodyPr/>
          <a:lstStyle/>
          <a:p>
            <a:r>
              <a:rPr lang="ja-JP" altLang="en-US" sz="2800" u="sng" dirty="0"/>
              <a:t>ゼプリオン</a:t>
            </a:r>
            <a:r>
              <a:rPr lang="ja-JP" altLang="en-US" sz="2800" u="sng" dirty="0" smtClean="0"/>
              <a:t>水懸筋注用</a:t>
            </a:r>
            <a:endParaRPr lang="en-US" altLang="ja-JP" sz="2800" dirty="0" smtClean="0"/>
          </a:p>
          <a:p>
            <a:pPr marL="534988" lvl="1" indent="-357188">
              <a:spcBef>
                <a:spcPts val="1800"/>
              </a:spcBef>
            </a:pPr>
            <a:r>
              <a:rPr lang="ja-JP" altLang="en-US" sz="2400" dirty="0" smtClean="0"/>
              <a:t>統合失調症急性期患者対象、国際共同治験</a:t>
            </a:r>
            <a:endParaRPr lang="en-US" altLang="ja-JP" sz="2400" dirty="0" smtClean="0"/>
          </a:p>
          <a:p>
            <a:pPr marL="534988" lvl="1" indent="-357188">
              <a:spcBef>
                <a:spcPts val="1800"/>
              </a:spcBef>
            </a:pPr>
            <a:r>
              <a:rPr lang="ja-JP" altLang="en-US" sz="2400" dirty="0"/>
              <a:t>ランダム化</a:t>
            </a:r>
            <a:r>
              <a:rPr lang="ja-JP" altLang="en-US" sz="2400" dirty="0" smtClean="0"/>
              <a:t>プラセボ対照二重盲検並行群間比較試験</a:t>
            </a:r>
            <a:endParaRPr lang="en-US" altLang="ja-JP" sz="2400" dirty="0" smtClean="0"/>
          </a:p>
          <a:p>
            <a:pPr marL="534988" lvl="1" indent="-357188">
              <a:spcBef>
                <a:spcPts val="1800"/>
              </a:spcBef>
            </a:pPr>
            <a:r>
              <a:rPr lang="ja-JP" altLang="en-US" sz="2400" dirty="0"/>
              <a:t>主要評価項目</a:t>
            </a:r>
            <a:r>
              <a:rPr lang="ja-JP" altLang="en-US" sz="2400" dirty="0" smtClean="0"/>
              <a:t>及び解析方法</a:t>
            </a:r>
            <a:endParaRPr lang="en-US" altLang="ja-JP" sz="2400" dirty="0" smtClean="0"/>
          </a:p>
          <a:p>
            <a:pPr marL="714375" lvl="2" indent="-268288">
              <a:spcBef>
                <a:spcPts val="1800"/>
              </a:spcBef>
            </a:pPr>
            <a:r>
              <a:rPr lang="ja-JP" altLang="en-US" sz="2000" dirty="0"/>
              <a:t>ベースラインから</a:t>
            </a:r>
            <a:r>
              <a:rPr lang="ja-JP" altLang="en-US" sz="2000" dirty="0" smtClean="0"/>
              <a:t>投与期間終了時（</a:t>
            </a:r>
            <a:r>
              <a:rPr lang="en-US" altLang="ja-JP" sz="2000" dirty="0" smtClean="0"/>
              <a:t>13</a:t>
            </a:r>
            <a:r>
              <a:rPr lang="ja-JP" altLang="en-US" sz="2000" dirty="0" smtClean="0"/>
              <a:t>週時）までの</a:t>
            </a:r>
            <a:r>
              <a:rPr lang="en-US" altLang="ja-JP" sz="2000" dirty="0" smtClean="0"/>
              <a:t>PANSS</a:t>
            </a:r>
            <a:r>
              <a:rPr lang="ja-JP" altLang="en-US" sz="2000" dirty="0" smtClean="0"/>
              <a:t>総スコアの変化量</a:t>
            </a:r>
            <a:endParaRPr lang="en-US" altLang="ja-JP" sz="2000" dirty="0" smtClean="0"/>
          </a:p>
          <a:p>
            <a:pPr marL="714375" lvl="2" indent="-268288">
              <a:spcBef>
                <a:spcPts val="1800"/>
              </a:spcBef>
            </a:pPr>
            <a:r>
              <a:rPr lang="ja-JP" altLang="en-US" sz="2000" dirty="0"/>
              <a:t>解析対象</a:t>
            </a:r>
            <a:r>
              <a:rPr lang="ja-JP" altLang="en-US" sz="2000" dirty="0" smtClean="0"/>
              <a:t>集団：</a:t>
            </a:r>
            <a:r>
              <a:rPr lang="en-US" altLang="ja-JP" sz="2000" dirty="0" smtClean="0"/>
              <a:t>FAS</a:t>
            </a:r>
            <a:r>
              <a:rPr lang="ja-JP" altLang="en-US" sz="2000" dirty="0" smtClean="0"/>
              <a:t>、</a:t>
            </a:r>
            <a:r>
              <a:rPr lang="ja-JP" altLang="en-US" sz="2000" u="sng" dirty="0" smtClean="0">
                <a:solidFill>
                  <a:schemeClr val="bg2"/>
                </a:solidFill>
                <a:effectLst>
                  <a:outerShdw blurRad="38100" dist="38100" dir="2700000" algn="tl">
                    <a:srgbClr val="000000">
                      <a:alpha val="43137"/>
                    </a:srgbClr>
                  </a:outerShdw>
                </a:effectLst>
              </a:rPr>
              <a:t>欠測値の取り扱い方法：</a:t>
            </a:r>
            <a:r>
              <a:rPr lang="en-US" altLang="ja-JP" sz="2000" u="sng" dirty="0" smtClean="0">
                <a:solidFill>
                  <a:schemeClr val="bg2"/>
                </a:solidFill>
                <a:effectLst>
                  <a:outerShdw blurRad="38100" dist="38100" dir="2700000" algn="tl">
                    <a:srgbClr val="000000">
                      <a:alpha val="43137"/>
                    </a:srgbClr>
                  </a:outerShdw>
                </a:effectLst>
              </a:rPr>
              <a:t>LOCF</a:t>
            </a:r>
          </a:p>
          <a:p>
            <a:pPr marL="714375" lvl="2" indent="-268288">
              <a:spcBef>
                <a:spcPts val="1800"/>
              </a:spcBef>
            </a:pPr>
            <a:r>
              <a:rPr lang="ja-JP" altLang="en-US" sz="2000" dirty="0" smtClean="0"/>
              <a:t>投与群及び国を因子、ベースラインスコアを共変量とした共分散分析</a:t>
            </a:r>
            <a:endParaRPr lang="en-US" altLang="ja-JP" sz="2000" dirty="0" smtClean="0"/>
          </a:p>
        </p:txBody>
      </p:sp>
      <p:sp>
        <p:nvSpPr>
          <p:cNvPr id="15362" name="タイトル 1"/>
          <p:cNvSpPr>
            <a:spLocks noGrp="1"/>
          </p:cNvSpPr>
          <p:nvPr>
            <p:ph type="title"/>
          </p:nvPr>
        </p:nvSpPr>
        <p:spPr/>
        <p:txBody>
          <a:bodyPr/>
          <a:lstStyle/>
          <a:p>
            <a:r>
              <a:rPr lang="ja-JP" altLang="en-US" sz="3600" dirty="0" smtClean="0"/>
              <a:t>承認審査での検討事例①</a:t>
            </a:r>
          </a:p>
        </p:txBody>
      </p:sp>
      <p:sp>
        <p:nvSpPr>
          <p:cNvPr id="1536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46E31588-481D-46F2-BCD5-84FD54EB406B}" type="slidenum">
              <a:rPr kumimoji="0" lang="en-US" altLang="ja-JP" sz="1600" smtClean="0">
                <a:latin typeface="Arial Black" panose="020B0A04020102020204" pitchFamily="34" charset="0"/>
              </a:rPr>
              <a:pPr>
                <a:spcBef>
                  <a:spcPct val="0"/>
                </a:spcBef>
                <a:buClrTx/>
                <a:buSzTx/>
                <a:buFontTx/>
                <a:buNone/>
              </a:pPr>
              <a:t>4</a:t>
            </a:fld>
            <a:endParaRPr kumimoji="0" lang="en-US" altLang="ja-JP" sz="1600" smtClean="0">
              <a:latin typeface="Arial Black" panose="020B0A04020102020204" pitchFamily="34" charset="0"/>
            </a:endParaRPr>
          </a:p>
        </p:txBody>
      </p:sp>
      <p:sp>
        <p:nvSpPr>
          <p:cNvPr id="15365" name="フッター プレースホル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ja-JP" altLang="en-US" sz="1600" dirty="0"/>
              <a:t>データサイエンス</a:t>
            </a:r>
            <a:r>
              <a:rPr kumimoji="0" lang="en-US" altLang="ja-JP" sz="1600" dirty="0"/>
              <a:t>RT</a:t>
            </a:r>
            <a:r>
              <a:rPr kumimoji="0" lang="ja-JP" altLang="en-US" sz="1600" dirty="0"/>
              <a:t>会議</a:t>
            </a:r>
            <a:endParaRPr kumimoji="0" lang="en-US" altLang="ja-JP" sz="1600" dirty="0"/>
          </a:p>
        </p:txBody>
      </p:sp>
      <p:sp>
        <p:nvSpPr>
          <p:cNvPr id="15366" name="日付プレースホルダ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en-US" altLang="ja-JP" sz="1600" smtClean="0"/>
              <a:t>2014/2/14</a:t>
            </a:r>
            <a:endParaRPr kumimoji="0" lang="en-US" altLang="ja-JP" sz="1600"/>
          </a:p>
        </p:txBody>
      </p:sp>
      <p:sp>
        <p:nvSpPr>
          <p:cNvPr id="7" name="テキスト ボックス 6"/>
          <p:cNvSpPr txBox="1"/>
          <p:nvPr/>
        </p:nvSpPr>
        <p:spPr>
          <a:xfrm>
            <a:off x="5508104" y="5495935"/>
            <a:ext cx="3006918" cy="276999"/>
          </a:xfrm>
          <a:prstGeom prst="rect">
            <a:avLst/>
          </a:prstGeom>
          <a:noFill/>
          <a:ln>
            <a:solidFill>
              <a:srgbClr val="00B050"/>
            </a:solidFill>
          </a:ln>
        </p:spPr>
        <p:txBody>
          <a:bodyPr wrap="square" rtlCol="0">
            <a:spAutoFit/>
          </a:bodyPr>
          <a:lstStyle/>
          <a:p>
            <a:r>
              <a:rPr lang="en-US" altLang="ja-JP" sz="1200" dirty="0" smtClean="0"/>
              <a:t>LOCF</a:t>
            </a:r>
            <a:r>
              <a:rPr kumimoji="1" lang="en-US" altLang="ja-JP" sz="1200" dirty="0" smtClean="0"/>
              <a:t>:Last Observation Carried Forward</a:t>
            </a:r>
            <a:endParaRPr kumimoji="1" lang="ja-JP" alt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sz="3600" dirty="0" smtClean="0"/>
              <a:t>承認審査での検討事例①</a:t>
            </a:r>
          </a:p>
        </p:txBody>
      </p:sp>
      <p:sp>
        <p:nvSpPr>
          <p:cNvPr id="1536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46E31588-481D-46F2-BCD5-84FD54EB406B}" type="slidenum">
              <a:rPr kumimoji="0" lang="en-US" altLang="ja-JP" sz="1600" smtClean="0">
                <a:latin typeface="Arial Black" panose="020B0A04020102020204" pitchFamily="34" charset="0"/>
              </a:rPr>
              <a:pPr>
                <a:spcBef>
                  <a:spcPct val="0"/>
                </a:spcBef>
                <a:buClrTx/>
                <a:buSzTx/>
                <a:buFontTx/>
                <a:buNone/>
              </a:pPr>
              <a:t>5</a:t>
            </a:fld>
            <a:endParaRPr kumimoji="0" lang="en-US" altLang="ja-JP" sz="1600" smtClean="0">
              <a:latin typeface="Arial Black" panose="020B0A04020102020204" pitchFamily="34" charset="0"/>
            </a:endParaRPr>
          </a:p>
        </p:txBody>
      </p:sp>
      <p:sp>
        <p:nvSpPr>
          <p:cNvPr id="15365" name="フッター プレースホル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ja-JP" altLang="en-US" sz="1600" dirty="0"/>
              <a:t>データサイエンス</a:t>
            </a:r>
            <a:r>
              <a:rPr kumimoji="0" lang="en-US" altLang="ja-JP" sz="1600" dirty="0"/>
              <a:t>RT</a:t>
            </a:r>
            <a:r>
              <a:rPr kumimoji="0" lang="ja-JP" altLang="en-US" sz="1600" dirty="0"/>
              <a:t>会議</a:t>
            </a:r>
            <a:endParaRPr kumimoji="0" lang="en-US" altLang="ja-JP" sz="1600" dirty="0"/>
          </a:p>
        </p:txBody>
      </p:sp>
      <p:sp>
        <p:nvSpPr>
          <p:cNvPr id="15366" name="日付プレースホルダ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en-US" altLang="ja-JP" sz="1600" smtClean="0"/>
              <a:t>2014/2/14</a:t>
            </a:r>
            <a:endParaRPr kumimoji="0" lang="en-US" altLang="ja-JP" sz="1600"/>
          </a:p>
        </p:txBody>
      </p:sp>
      <p:pic>
        <p:nvPicPr>
          <p:cNvPr id="7" name="コンテンツ プレースホルダー 6"/>
          <p:cNvPicPr>
            <a:picLocks noGrp="1" noChangeAspect="1"/>
          </p:cNvPicPr>
          <p:nvPr>
            <p:ph idx="1"/>
          </p:nvPr>
        </p:nvPicPr>
        <p:blipFill>
          <a:blip r:embed="rId3"/>
          <a:stretch>
            <a:fillRect/>
          </a:stretch>
        </p:blipFill>
        <p:spPr>
          <a:xfrm>
            <a:off x="395536" y="1340768"/>
            <a:ext cx="8229600" cy="4464496"/>
          </a:xfrm>
          <a:prstGeom prst="rect">
            <a:avLst/>
          </a:prstGeom>
        </p:spPr>
      </p:pic>
      <p:sp>
        <p:nvSpPr>
          <p:cNvPr id="8" name="テキスト ボックス 7"/>
          <p:cNvSpPr txBox="1"/>
          <p:nvPr/>
        </p:nvSpPr>
        <p:spPr>
          <a:xfrm>
            <a:off x="4808712" y="5911388"/>
            <a:ext cx="3816424" cy="253916"/>
          </a:xfrm>
          <a:prstGeom prst="rect">
            <a:avLst/>
          </a:prstGeom>
          <a:noFill/>
          <a:ln w="12700">
            <a:solidFill>
              <a:schemeClr val="bg2"/>
            </a:solidFill>
          </a:ln>
        </p:spPr>
        <p:txBody>
          <a:bodyPr wrap="square" rtlCol="0">
            <a:spAutoFit/>
          </a:bodyPr>
          <a:lstStyle/>
          <a:p>
            <a:pPr algn="ctr"/>
            <a:r>
              <a:rPr lang="en-US" altLang="ja-JP" sz="1050" dirty="0"/>
              <a:t>http://www.info.pmda.go.jp/shinyaku/P201300116/index.html</a:t>
            </a:r>
            <a:endParaRPr kumimoji="1" lang="ja-JP" altLang="en-US" sz="1050" dirty="0"/>
          </a:p>
        </p:txBody>
      </p:sp>
      <p:sp>
        <p:nvSpPr>
          <p:cNvPr id="9" name="正方形/長方形 8"/>
          <p:cNvSpPr/>
          <p:nvPr/>
        </p:nvSpPr>
        <p:spPr bwMode="auto">
          <a:xfrm>
            <a:off x="468313" y="3132000"/>
            <a:ext cx="8064127" cy="2124000"/>
          </a:xfrm>
          <a:prstGeom prst="rect">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648017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sz="3600" dirty="0" smtClean="0"/>
              <a:t>承認審査での検討事例①</a:t>
            </a:r>
          </a:p>
        </p:txBody>
      </p:sp>
      <p:sp>
        <p:nvSpPr>
          <p:cNvPr id="1536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46E31588-481D-46F2-BCD5-84FD54EB406B}" type="slidenum">
              <a:rPr kumimoji="0" lang="en-US" altLang="ja-JP" sz="1600" smtClean="0">
                <a:latin typeface="Arial Black" panose="020B0A04020102020204" pitchFamily="34" charset="0"/>
              </a:rPr>
              <a:pPr>
                <a:spcBef>
                  <a:spcPct val="0"/>
                </a:spcBef>
                <a:buClrTx/>
                <a:buSzTx/>
                <a:buFontTx/>
                <a:buNone/>
              </a:pPr>
              <a:t>6</a:t>
            </a:fld>
            <a:endParaRPr kumimoji="0" lang="en-US" altLang="ja-JP" sz="1600" smtClean="0">
              <a:latin typeface="Arial Black" panose="020B0A04020102020204" pitchFamily="34" charset="0"/>
            </a:endParaRPr>
          </a:p>
        </p:txBody>
      </p:sp>
      <p:sp>
        <p:nvSpPr>
          <p:cNvPr id="15365" name="フッター プレースホル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ja-JP" altLang="en-US" sz="1600" dirty="0"/>
              <a:t>データサイエンス</a:t>
            </a:r>
            <a:r>
              <a:rPr kumimoji="0" lang="en-US" altLang="ja-JP" sz="1600" dirty="0"/>
              <a:t>RT</a:t>
            </a:r>
            <a:r>
              <a:rPr kumimoji="0" lang="ja-JP" altLang="en-US" sz="1600" dirty="0"/>
              <a:t>会議</a:t>
            </a:r>
            <a:endParaRPr kumimoji="0" lang="en-US" altLang="ja-JP" sz="1600" dirty="0"/>
          </a:p>
        </p:txBody>
      </p:sp>
      <p:sp>
        <p:nvSpPr>
          <p:cNvPr id="15366" name="日付プレースホルダ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en-US" altLang="ja-JP" sz="1600" smtClean="0"/>
              <a:t>2014/2/14</a:t>
            </a:r>
            <a:endParaRPr kumimoji="0" lang="en-US" altLang="ja-JP" sz="1600"/>
          </a:p>
        </p:txBody>
      </p:sp>
      <p:pic>
        <p:nvPicPr>
          <p:cNvPr id="2" name="コンテンツ プレースホルダー 1"/>
          <p:cNvPicPr>
            <a:picLocks noGrp="1" noChangeAspect="1"/>
          </p:cNvPicPr>
          <p:nvPr>
            <p:ph idx="1"/>
          </p:nvPr>
        </p:nvPicPr>
        <p:blipFill>
          <a:blip r:embed="rId3"/>
          <a:stretch>
            <a:fillRect/>
          </a:stretch>
        </p:blipFill>
        <p:spPr>
          <a:xfrm>
            <a:off x="82512" y="1404863"/>
            <a:ext cx="4201456" cy="4760441"/>
          </a:xfrm>
          <a:prstGeom prst="rect">
            <a:avLst/>
          </a:prstGeom>
        </p:spPr>
      </p:pic>
      <p:pic>
        <p:nvPicPr>
          <p:cNvPr id="4" name="図 3"/>
          <p:cNvPicPr>
            <a:picLocks noChangeAspect="1"/>
          </p:cNvPicPr>
          <p:nvPr/>
        </p:nvPicPr>
        <p:blipFill>
          <a:blip r:embed="rId4"/>
          <a:stretch>
            <a:fillRect/>
          </a:stretch>
        </p:blipFill>
        <p:spPr>
          <a:xfrm>
            <a:off x="4449123" y="1551192"/>
            <a:ext cx="4371349" cy="4686120"/>
          </a:xfrm>
          <a:prstGeom prst="rect">
            <a:avLst/>
          </a:prstGeom>
        </p:spPr>
      </p:pic>
      <p:pic>
        <p:nvPicPr>
          <p:cNvPr id="5" name="図 4"/>
          <p:cNvPicPr>
            <a:picLocks noChangeAspect="1"/>
          </p:cNvPicPr>
          <p:nvPr/>
        </p:nvPicPr>
        <p:blipFill>
          <a:blip r:embed="rId5"/>
          <a:stretch>
            <a:fillRect/>
          </a:stretch>
        </p:blipFill>
        <p:spPr>
          <a:xfrm>
            <a:off x="4898705" y="6114593"/>
            <a:ext cx="3828620" cy="292633"/>
          </a:xfrm>
          <a:prstGeom prst="rect">
            <a:avLst/>
          </a:prstGeom>
        </p:spPr>
      </p:pic>
      <p:sp>
        <p:nvSpPr>
          <p:cNvPr id="6" name="テキスト ボックス 5"/>
          <p:cNvSpPr txBox="1"/>
          <p:nvPr/>
        </p:nvSpPr>
        <p:spPr>
          <a:xfrm>
            <a:off x="894540" y="1228690"/>
            <a:ext cx="869148" cy="400110"/>
          </a:xfrm>
          <a:prstGeom prst="rect">
            <a:avLst/>
          </a:prstGeom>
          <a:noFill/>
          <a:ln w="38100">
            <a:solidFill>
              <a:schemeClr val="bg2"/>
            </a:solidFill>
          </a:ln>
        </p:spPr>
        <p:txBody>
          <a:bodyPr wrap="none" rtlCol="0">
            <a:spAutoFit/>
          </a:bodyPr>
          <a:lstStyle/>
          <a:p>
            <a:pPr algn="ctr"/>
            <a:r>
              <a:rPr kumimoji="1" lang="en-US" altLang="ja-JP" sz="2000" dirty="0" smtClean="0"/>
              <a:t>LOCF</a:t>
            </a:r>
            <a:endParaRPr kumimoji="1" lang="ja-JP" altLang="en-US" sz="2000" dirty="0"/>
          </a:p>
        </p:txBody>
      </p:sp>
      <p:sp>
        <p:nvSpPr>
          <p:cNvPr id="11" name="テキスト ボックス 10"/>
          <p:cNvSpPr txBox="1"/>
          <p:nvPr/>
        </p:nvSpPr>
        <p:spPr>
          <a:xfrm>
            <a:off x="5298756" y="1228690"/>
            <a:ext cx="569388" cy="400110"/>
          </a:xfrm>
          <a:prstGeom prst="rect">
            <a:avLst/>
          </a:prstGeom>
          <a:noFill/>
          <a:ln w="38100">
            <a:solidFill>
              <a:schemeClr val="bg2"/>
            </a:solidFill>
          </a:ln>
        </p:spPr>
        <p:txBody>
          <a:bodyPr wrap="none" rtlCol="0">
            <a:spAutoFit/>
          </a:bodyPr>
          <a:lstStyle/>
          <a:p>
            <a:pPr algn="ctr"/>
            <a:r>
              <a:rPr lang="en-US" altLang="ja-JP" sz="2000" dirty="0" smtClean="0"/>
              <a:t>O</a:t>
            </a:r>
            <a:r>
              <a:rPr lang="en-US" altLang="ja-JP" sz="2000" dirty="0"/>
              <a:t>C</a:t>
            </a:r>
            <a:endParaRPr kumimoji="1" lang="ja-JP" altLang="en-US" sz="2000" dirty="0"/>
          </a:p>
        </p:txBody>
      </p:sp>
      <p:cxnSp>
        <p:nvCxnSpPr>
          <p:cNvPr id="8" name="直線コネクタ 7"/>
          <p:cNvCxnSpPr/>
          <p:nvPr/>
        </p:nvCxnSpPr>
        <p:spPr bwMode="auto">
          <a:xfrm>
            <a:off x="755576" y="3236400"/>
            <a:ext cx="3780000" cy="0"/>
          </a:xfrm>
          <a:prstGeom prst="line">
            <a:avLst/>
          </a:prstGeom>
          <a:solidFill>
            <a:schemeClr val="accent1"/>
          </a:solidFill>
          <a:ln w="31750" cap="flat" cmpd="sng" algn="ctr">
            <a:solidFill>
              <a:srgbClr val="00B0F0"/>
            </a:solidFill>
            <a:prstDash val="sysDot"/>
            <a:round/>
            <a:headEnd type="none" w="med" len="med"/>
            <a:tailEnd type="none" w="med" len="med"/>
          </a:ln>
          <a:effectLst/>
        </p:spPr>
      </p:cxnSp>
      <p:cxnSp>
        <p:nvCxnSpPr>
          <p:cNvPr id="14" name="直線コネクタ 13"/>
          <p:cNvCxnSpPr/>
          <p:nvPr/>
        </p:nvCxnSpPr>
        <p:spPr bwMode="auto">
          <a:xfrm>
            <a:off x="5004048" y="2631600"/>
            <a:ext cx="3600000" cy="0"/>
          </a:xfrm>
          <a:prstGeom prst="line">
            <a:avLst/>
          </a:prstGeom>
          <a:solidFill>
            <a:schemeClr val="accent1"/>
          </a:solidFill>
          <a:ln w="31750" cap="flat" cmpd="sng" algn="ctr">
            <a:solidFill>
              <a:srgbClr val="00B0F0"/>
            </a:solidFill>
            <a:prstDash val="sysDot"/>
            <a:round/>
            <a:headEnd type="none" w="med" len="med"/>
            <a:tailEnd type="none" w="med" len="med"/>
          </a:ln>
          <a:effectLst/>
        </p:spPr>
      </p:cxnSp>
      <p:grpSp>
        <p:nvGrpSpPr>
          <p:cNvPr id="12" name="グループ化 11"/>
          <p:cNvGrpSpPr/>
          <p:nvPr/>
        </p:nvGrpSpPr>
        <p:grpSpPr>
          <a:xfrm>
            <a:off x="3995936" y="1913376"/>
            <a:ext cx="646331" cy="2667752"/>
            <a:chOff x="4031940" y="1844824"/>
            <a:chExt cx="646331" cy="2667752"/>
          </a:xfrm>
        </p:grpSpPr>
        <p:sp>
          <p:nvSpPr>
            <p:cNvPr id="9" name="上矢印 8"/>
            <p:cNvSpPr/>
            <p:nvPr/>
          </p:nvSpPr>
          <p:spPr bwMode="auto">
            <a:xfrm>
              <a:off x="4225681" y="2276872"/>
              <a:ext cx="258848" cy="523025"/>
            </a:xfrm>
            <a:prstGeom prst="upArrow">
              <a:avLst/>
            </a:prstGeom>
            <a:solidFill>
              <a:schemeClr val="bg2">
                <a:lumMod val="40000"/>
                <a:lumOff val="60000"/>
              </a:schemeClr>
            </a:solidFill>
            <a:ln w="31750" cap="flat" cmpd="sng" algn="ctr">
              <a:solidFill>
                <a:schemeClr val="bg2">
                  <a:lumMod val="40000"/>
                  <a:lumOff val="6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6" name="上矢印 15"/>
            <p:cNvSpPr/>
            <p:nvPr/>
          </p:nvSpPr>
          <p:spPr bwMode="auto">
            <a:xfrm rot="10800000">
              <a:off x="4225682" y="3519179"/>
              <a:ext cx="258848" cy="557891"/>
            </a:xfrm>
            <a:prstGeom prst="upArrow">
              <a:avLst/>
            </a:prstGeom>
            <a:solidFill>
              <a:srgbClr val="FFC000"/>
            </a:solidFill>
            <a:ln w="317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0" name="テキスト ボックス 9"/>
            <p:cNvSpPr txBox="1"/>
            <p:nvPr/>
          </p:nvSpPr>
          <p:spPr>
            <a:xfrm>
              <a:off x="4031940" y="1844824"/>
              <a:ext cx="646331" cy="369332"/>
            </a:xfrm>
            <a:prstGeom prst="rect">
              <a:avLst/>
            </a:prstGeom>
            <a:noFill/>
          </p:spPr>
          <p:txBody>
            <a:bodyPr wrap="none" rtlCol="0">
              <a:spAutoFit/>
            </a:bodyPr>
            <a:lstStyle/>
            <a:p>
              <a:r>
                <a:rPr kumimoji="1" lang="ja-JP" altLang="en-US" dirty="0" smtClean="0">
                  <a:solidFill>
                    <a:schemeClr val="bg2">
                      <a:lumMod val="60000"/>
                      <a:lumOff val="40000"/>
                    </a:schemeClr>
                  </a:solidFill>
                </a:rPr>
                <a:t>悪化</a:t>
              </a:r>
              <a:endParaRPr kumimoji="1" lang="ja-JP" altLang="en-US" dirty="0">
                <a:solidFill>
                  <a:schemeClr val="bg2">
                    <a:lumMod val="60000"/>
                    <a:lumOff val="40000"/>
                  </a:schemeClr>
                </a:solidFill>
              </a:endParaRPr>
            </a:p>
          </p:txBody>
        </p:sp>
        <p:sp>
          <p:nvSpPr>
            <p:cNvPr id="18" name="テキスト ボックス 17"/>
            <p:cNvSpPr txBox="1"/>
            <p:nvPr/>
          </p:nvSpPr>
          <p:spPr>
            <a:xfrm>
              <a:off x="4031940" y="4143244"/>
              <a:ext cx="646331" cy="369332"/>
            </a:xfrm>
            <a:prstGeom prst="rect">
              <a:avLst/>
            </a:prstGeom>
            <a:noFill/>
          </p:spPr>
          <p:txBody>
            <a:bodyPr wrap="none" rtlCol="0">
              <a:spAutoFit/>
            </a:bodyPr>
            <a:lstStyle/>
            <a:p>
              <a:r>
                <a:rPr kumimoji="1" lang="ja-JP" altLang="en-US" dirty="0" smtClean="0">
                  <a:solidFill>
                    <a:srgbClr val="FF6600"/>
                  </a:solidFill>
                </a:rPr>
                <a:t>改善</a:t>
              </a:r>
              <a:endParaRPr kumimoji="1" lang="ja-JP" altLang="en-US" dirty="0">
                <a:solidFill>
                  <a:srgbClr val="FF6600"/>
                </a:solidFill>
              </a:endParaRPr>
            </a:p>
          </p:txBody>
        </p:sp>
      </p:grpSp>
      <p:sp>
        <p:nvSpPr>
          <p:cNvPr id="19" name="テキスト ボックス 18"/>
          <p:cNvSpPr txBox="1"/>
          <p:nvPr/>
        </p:nvSpPr>
        <p:spPr>
          <a:xfrm>
            <a:off x="6319558" y="1351801"/>
            <a:ext cx="1524776" cy="276999"/>
          </a:xfrm>
          <a:prstGeom prst="rect">
            <a:avLst/>
          </a:prstGeom>
          <a:noFill/>
          <a:ln>
            <a:solidFill>
              <a:srgbClr val="00B050"/>
            </a:solidFill>
          </a:ln>
        </p:spPr>
        <p:txBody>
          <a:bodyPr wrap="none" rtlCol="0">
            <a:spAutoFit/>
          </a:bodyPr>
          <a:lstStyle/>
          <a:p>
            <a:r>
              <a:rPr lang="en-US" altLang="ja-JP" sz="1200" dirty="0" err="1" smtClean="0"/>
              <a:t>OC</a:t>
            </a:r>
            <a:r>
              <a:rPr kumimoji="1" lang="en-US" altLang="ja-JP" sz="1200" dirty="0" err="1" smtClean="0"/>
              <a:t>:Observed</a:t>
            </a:r>
            <a:r>
              <a:rPr kumimoji="1" lang="en-US" altLang="ja-JP" sz="1200" dirty="0" smtClean="0"/>
              <a:t> Case</a:t>
            </a:r>
            <a:endParaRPr kumimoji="1" lang="ja-JP" altLang="en-US" sz="1200" dirty="0"/>
          </a:p>
        </p:txBody>
      </p:sp>
    </p:spTree>
    <p:extLst>
      <p:ext uri="{BB962C8B-B14F-4D97-AF65-F5344CB8AC3E}">
        <p14:creationId xmlns:p14="http://schemas.microsoft.com/office/powerpoint/2010/main" val="887881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sz="3600" dirty="0" smtClean="0"/>
              <a:t>承認審査での検討事例①</a:t>
            </a:r>
          </a:p>
        </p:txBody>
      </p:sp>
      <p:sp>
        <p:nvSpPr>
          <p:cNvPr id="1536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46E31588-481D-46F2-BCD5-84FD54EB406B}" type="slidenum">
              <a:rPr kumimoji="0" lang="en-US" altLang="ja-JP" sz="1600" smtClean="0">
                <a:latin typeface="Arial Black" panose="020B0A04020102020204" pitchFamily="34" charset="0"/>
              </a:rPr>
              <a:pPr>
                <a:spcBef>
                  <a:spcPct val="0"/>
                </a:spcBef>
                <a:buClrTx/>
                <a:buSzTx/>
                <a:buFontTx/>
                <a:buNone/>
              </a:pPr>
              <a:t>7</a:t>
            </a:fld>
            <a:endParaRPr kumimoji="0" lang="en-US" altLang="ja-JP" sz="1600" smtClean="0">
              <a:latin typeface="Arial Black" panose="020B0A04020102020204" pitchFamily="34" charset="0"/>
            </a:endParaRPr>
          </a:p>
        </p:txBody>
      </p:sp>
      <p:sp>
        <p:nvSpPr>
          <p:cNvPr id="15365" name="フッター プレースホル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ja-JP" altLang="en-US" sz="1600" dirty="0"/>
              <a:t>データサイエンス</a:t>
            </a:r>
            <a:r>
              <a:rPr kumimoji="0" lang="en-US" altLang="ja-JP" sz="1600" dirty="0"/>
              <a:t>RT</a:t>
            </a:r>
            <a:r>
              <a:rPr kumimoji="0" lang="ja-JP" altLang="en-US" sz="1600" dirty="0"/>
              <a:t>会議</a:t>
            </a:r>
            <a:endParaRPr kumimoji="0" lang="en-US" altLang="ja-JP" sz="1600" dirty="0"/>
          </a:p>
        </p:txBody>
      </p:sp>
      <p:sp>
        <p:nvSpPr>
          <p:cNvPr id="15366" name="日付プレースホルダ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en-US" altLang="ja-JP" sz="1600" smtClean="0"/>
              <a:t>2014/2/14</a:t>
            </a:r>
            <a:endParaRPr kumimoji="0" lang="en-US" altLang="ja-JP" sz="1600"/>
          </a:p>
        </p:txBody>
      </p:sp>
      <p:sp>
        <p:nvSpPr>
          <p:cNvPr id="3" name="コンテンツ プレースホルダー 2"/>
          <p:cNvSpPr>
            <a:spLocks noGrp="1"/>
          </p:cNvSpPr>
          <p:nvPr>
            <p:ph idx="1"/>
          </p:nvPr>
        </p:nvSpPr>
        <p:spPr>
          <a:xfrm>
            <a:off x="446856" y="1268784"/>
            <a:ext cx="8229600" cy="5112544"/>
          </a:xfrm>
        </p:spPr>
        <p:txBody>
          <a:bodyPr/>
          <a:lstStyle/>
          <a:p>
            <a:pPr>
              <a:spcBef>
                <a:spcPts val="1200"/>
              </a:spcBef>
            </a:pPr>
            <a:r>
              <a:rPr lang="ja-JP" altLang="en-US" dirty="0"/>
              <a:t>審査時の</a:t>
            </a:r>
            <a:r>
              <a:rPr lang="ja-JP" altLang="en-US" dirty="0" smtClean="0"/>
              <a:t>論点</a:t>
            </a:r>
            <a:endParaRPr lang="en-US" altLang="ja-JP" dirty="0" smtClean="0"/>
          </a:p>
          <a:p>
            <a:pPr lvl="1">
              <a:spcBef>
                <a:spcPts val="1200"/>
              </a:spcBef>
              <a:buFont typeface="Wingdings" panose="05000000000000000000" pitchFamily="2" charset="2"/>
              <a:buChar char="ü"/>
            </a:pPr>
            <a:r>
              <a:rPr kumimoji="1" lang="ja-JP" altLang="en-US" dirty="0"/>
              <a:t>中止</a:t>
            </a:r>
            <a:r>
              <a:rPr kumimoji="1" lang="ja-JP" altLang="en-US" dirty="0" smtClean="0"/>
              <a:t>状況と有効性の関係</a:t>
            </a:r>
            <a:endParaRPr kumimoji="1" lang="en-US" altLang="ja-JP" dirty="0" smtClean="0"/>
          </a:p>
          <a:p>
            <a:pPr lvl="2">
              <a:spcBef>
                <a:spcPts val="1200"/>
              </a:spcBef>
              <a:buFont typeface="Arial" panose="020B0604020202020204" pitchFamily="34" charset="0"/>
              <a:buChar char="−"/>
            </a:pPr>
            <a:r>
              <a:rPr lang="ja-JP" altLang="en-US" dirty="0" smtClean="0"/>
              <a:t>中止理由の詳細の確認</a:t>
            </a:r>
            <a:endParaRPr lang="en-US" altLang="ja-JP" dirty="0" smtClean="0"/>
          </a:p>
          <a:p>
            <a:pPr lvl="2">
              <a:spcBef>
                <a:spcPts val="1200"/>
              </a:spcBef>
              <a:buFont typeface="Arial" panose="020B0604020202020204" pitchFamily="34" charset="0"/>
              <a:buChar char="−"/>
            </a:pPr>
            <a:r>
              <a:rPr lang="ja-JP" altLang="en-US" dirty="0" smtClean="0"/>
              <a:t>試験中止時のスコア変化量の比較</a:t>
            </a:r>
            <a:endParaRPr kumimoji="1" lang="en-US" altLang="ja-JP" dirty="0" smtClean="0"/>
          </a:p>
          <a:p>
            <a:pPr lvl="1">
              <a:spcBef>
                <a:spcPts val="1200"/>
              </a:spcBef>
              <a:buFont typeface="Wingdings" panose="05000000000000000000" pitchFamily="2" charset="2"/>
              <a:buChar char="ü"/>
            </a:pPr>
            <a:r>
              <a:rPr lang="ja-JP" altLang="en-US" dirty="0" smtClean="0"/>
              <a:t>海外試験、既承認製剤の試験との異同</a:t>
            </a:r>
            <a:endParaRPr lang="en-US" altLang="ja-JP" dirty="0" smtClean="0"/>
          </a:p>
          <a:p>
            <a:pPr lvl="1">
              <a:spcBef>
                <a:spcPts val="1200"/>
              </a:spcBef>
              <a:buFont typeface="Wingdings" panose="05000000000000000000" pitchFamily="2" charset="2"/>
              <a:buChar char="ü"/>
            </a:pPr>
            <a:r>
              <a:rPr lang="en-US" altLang="ja-JP" dirty="0" smtClean="0"/>
              <a:t>Responder Rate</a:t>
            </a:r>
            <a:r>
              <a:rPr lang="ja-JP" altLang="en-US" dirty="0" err="1" smtClean="0"/>
              <a:t>、</a:t>
            </a:r>
            <a:r>
              <a:rPr lang="en-US" altLang="ja-JP" dirty="0" smtClean="0"/>
              <a:t>MMRM</a:t>
            </a:r>
            <a:r>
              <a:rPr lang="ja-JP" altLang="en-US" dirty="0" smtClean="0"/>
              <a:t>の結果との異同</a:t>
            </a:r>
            <a:endParaRPr lang="en-US" altLang="ja-JP" dirty="0" smtClean="0"/>
          </a:p>
        </p:txBody>
      </p:sp>
      <p:sp>
        <p:nvSpPr>
          <p:cNvPr id="7" name="テキスト ボックス 6"/>
          <p:cNvSpPr txBox="1"/>
          <p:nvPr/>
        </p:nvSpPr>
        <p:spPr>
          <a:xfrm>
            <a:off x="5148064" y="4725144"/>
            <a:ext cx="3015569" cy="276999"/>
          </a:xfrm>
          <a:prstGeom prst="rect">
            <a:avLst/>
          </a:prstGeom>
          <a:noFill/>
          <a:ln>
            <a:solidFill>
              <a:srgbClr val="00B050"/>
            </a:solidFill>
          </a:ln>
        </p:spPr>
        <p:txBody>
          <a:bodyPr wrap="none" rtlCol="0">
            <a:spAutoFit/>
          </a:bodyPr>
          <a:lstStyle/>
          <a:p>
            <a:r>
              <a:rPr lang="en-US" altLang="ja-JP" sz="1200" dirty="0" smtClean="0"/>
              <a:t>MMRM</a:t>
            </a:r>
            <a:r>
              <a:rPr kumimoji="1" lang="en-US" altLang="ja-JP" sz="1200" dirty="0" smtClean="0"/>
              <a:t>:Mixed Model Repeated Measures</a:t>
            </a:r>
            <a:endParaRPr kumimoji="1" lang="ja-JP" altLang="en-US" sz="1200" dirty="0"/>
          </a:p>
        </p:txBody>
      </p:sp>
    </p:spTree>
    <p:extLst>
      <p:ext uri="{BB962C8B-B14F-4D97-AF65-F5344CB8AC3E}">
        <p14:creationId xmlns:p14="http://schemas.microsoft.com/office/powerpoint/2010/main" val="965844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sz="3600" dirty="0" smtClean="0"/>
              <a:t>承認審査での検討事例②</a:t>
            </a:r>
          </a:p>
        </p:txBody>
      </p:sp>
      <p:sp>
        <p:nvSpPr>
          <p:cNvPr id="1536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46E31588-481D-46F2-BCD5-84FD54EB406B}" type="slidenum">
              <a:rPr kumimoji="0" lang="en-US" altLang="ja-JP" sz="1600" smtClean="0">
                <a:latin typeface="Arial Black" panose="020B0A04020102020204" pitchFamily="34" charset="0"/>
              </a:rPr>
              <a:pPr>
                <a:spcBef>
                  <a:spcPct val="0"/>
                </a:spcBef>
                <a:buClrTx/>
                <a:buSzTx/>
                <a:buFontTx/>
                <a:buNone/>
              </a:pPr>
              <a:t>8</a:t>
            </a:fld>
            <a:endParaRPr kumimoji="0" lang="en-US" altLang="ja-JP" sz="1600" smtClean="0">
              <a:latin typeface="Arial Black" panose="020B0A04020102020204" pitchFamily="34" charset="0"/>
            </a:endParaRPr>
          </a:p>
        </p:txBody>
      </p:sp>
      <p:sp>
        <p:nvSpPr>
          <p:cNvPr id="15365" name="フッター プレースホル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ja-JP" altLang="en-US" sz="1600" dirty="0"/>
              <a:t>データサイエンス</a:t>
            </a:r>
            <a:r>
              <a:rPr kumimoji="0" lang="en-US" altLang="ja-JP" sz="1600" dirty="0"/>
              <a:t>RT</a:t>
            </a:r>
            <a:r>
              <a:rPr kumimoji="0" lang="ja-JP" altLang="en-US" sz="1600" dirty="0"/>
              <a:t>会議</a:t>
            </a:r>
            <a:endParaRPr kumimoji="0" lang="en-US" altLang="ja-JP" sz="1600" dirty="0"/>
          </a:p>
        </p:txBody>
      </p:sp>
      <p:sp>
        <p:nvSpPr>
          <p:cNvPr id="15366" name="日付プレースホルダ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en-US" altLang="ja-JP" sz="1600" smtClean="0"/>
              <a:t>2014/2/14</a:t>
            </a:r>
            <a:endParaRPr kumimoji="0" lang="en-US" altLang="ja-JP" sz="1600"/>
          </a:p>
        </p:txBody>
      </p:sp>
      <p:sp>
        <p:nvSpPr>
          <p:cNvPr id="3" name="コンテンツ プレースホルダー 2"/>
          <p:cNvSpPr>
            <a:spLocks noGrp="1"/>
          </p:cNvSpPr>
          <p:nvPr>
            <p:ph idx="1"/>
          </p:nvPr>
        </p:nvSpPr>
        <p:spPr>
          <a:xfrm>
            <a:off x="457200" y="1124745"/>
            <a:ext cx="8229600" cy="5112544"/>
          </a:xfrm>
        </p:spPr>
        <p:txBody>
          <a:bodyPr/>
          <a:lstStyle/>
          <a:p>
            <a:r>
              <a:rPr kumimoji="1" lang="ja-JP" altLang="en-US" u="sng" dirty="0" smtClean="0"/>
              <a:t>リリカカプセル</a:t>
            </a:r>
            <a:endParaRPr kumimoji="1" lang="en-US" altLang="ja-JP" u="sng" dirty="0" smtClean="0"/>
          </a:p>
          <a:p>
            <a:pPr marL="625475" lvl="1" indent="-355600">
              <a:spcBef>
                <a:spcPts val="1800"/>
              </a:spcBef>
            </a:pPr>
            <a:r>
              <a:rPr lang="ja-JP" altLang="en-US" sz="2400" dirty="0" smtClean="0"/>
              <a:t>脊髄</a:t>
            </a:r>
            <a:r>
              <a:rPr lang="ja-JP" altLang="en-US" sz="2400" dirty="0"/>
              <a:t>損傷</a:t>
            </a:r>
            <a:r>
              <a:rPr lang="ja-JP" altLang="en-US" sz="2400" dirty="0" smtClean="0"/>
              <a:t>を伴う</a:t>
            </a:r>
            <a:r>
              <a:rPr lang="en-US" altLang="ja-JP" sz="2400" dirty="0" smtClean="0"/>
              <a:t>C-</a:t>
            </a:r>
            <a:r>
              <a:rPr lang="en-US" altLang="ja-JP" sz="2400" dirty="0" err="1" smtClean="0"/>
              <a:t>NeP</a:t>
            </a:r>
            <a:r>
              <a:rPr lang="ja-JP" altLang="en-US" sz="2400" dirty="0" smtClean="0"/>
              <a:t>を有する患者対象、国際共同治験</a:t>
            </a:r>
            <a:endParaRPr lang="en-US" altLang="ja-JP" sz="2400" dirty="0" smtClean="0"/>
          </a:p>
          <a:p>
            <a:pPr marL="625475" lvl="1" indent="-355600">
              <a:spcBef>
                <a:spcPts val="1800"/>
              </a:spcBef>
            </a:pPr>
            <a:r>
              <a:rPr lang="ja-JP" altLang="en-US" sz="2400" dirty="0" smtClean="0"/>
              <a:t>ランダム化プラセボ対照二重盲検</a:t>
            </a:r>
            <a:r>
              <a:rPr kumimoji="1" lang="ja-JP" altLang="en-US" sz="2400" dirty="0" smtClean="0"/>
              <a:t>並行群間比較試験</a:t>
            </a:r>
            <a:endParaRPr kumimoji="1" lang="en-US" altLang="ja-JP" sz="2400" dirty="0" smtClean="0"/>
          </a:p>
          <a:p>
            <a:pPr marL="625475" lvl="1" indent="-355600">
              <a:spcBef>
                <a:spcPts val="1800"/>
              </a:spcBef>
            </a:pPr>
            <a:r>
              <a:rPr lang="ja-JP" altLang="en-US" sz="2400" dirty="0" smtClean="0"/>
              <a:t>投与期間：</a:t>
            </a:r>
            <a:r>
              <a:rPr lang="en-US" altLang="ja-JP" sz="2400" dirty="0" smtClean="0"/>
              <a:t>16</a:t>
            </a:r>
            <a:r>
              <a:rPr lang="ja-JP" altLang="en-US" sz="2400" dirty="0" smtClean="0"/>
              <a:t>週間</a:t>
            </a:r>
            <a:endParaRPr lang="en-US" altLang="ja-JP" sz="2400" dirty="0" smtClean="0"/>
          </a:p>
          <a:p>
            <a:pPr marL="625475" lvl="1" indent="-355600">
              <a:spcBef>
                <a:spcPts val="1800"/>
              </a:spcBef>
            </a:pPr>
            <a:r>
              <a:rPr lang="ja-JP" altLang="en-US" sz="2400" dirty="0" smtClean="0"/>
              <a:t>主要評価</a:t>
            </a:r>
            <a:r>
              <a:rPr lang="ja-JP" altLang="en-US" sz="2400" dirty="0"/>
              <a:t>項目</a:t>
            </a:r>
            <a:r>
              <a:rPr lang="ja-JP" altLang="en-US" sz="2400" dirty="0" smtClean="0"/>
              <a:t>と解析方法</a:t>
            </a:r>
            <a:endParaRPr lang="en-US" altLang="ja-JP" sz="2400" dirty="0" smtClean="0"/>
          </a:p>
          <a:p>
            <a:pPr marL="895350" lvl="2" indent="-225425">
              <a:spcBef>
                <a:spcPts val="600"/>
              </a:spcBef>
            </a:pPr>
            <a:r>
              <a:rPr kumimoji="1" lang="ja-JP" altLang="en-US" sz="2000" dirty="0" smtClean="0">
                <a:solidFill>
                  <a:schemeClr val="bg2"/>
                </a:solidFill>
              </a:rPr>
              <a:t>投与</a:t>
            </a:r>
            <a:r>
              <a:rPr kumimoji="1" lang="ja-JP" altLang="en-US" sz="2000" dirty="0">
                <a:solidFill>
                  <a:schemeClr val="bg2"/>
                </a:solidFill>
              </a:rPr>
              <a:t>期間</a:t>
            </a:r>
            <a:r>
              <a:rPr kumimoji="1" lang="ja-JP" altLang="en-US" sz="2000" dirty="0" smtClean="0">
                <a:solidFill>
                  <a:schemeClr val="bg2"/>
                </a:solidFill>
              </a:rPr>
              <a:t>で</a:t>
            </a:r>
            <a:r>
              <a:rPr kumimoji="1" lang="ja-JP" altLang="en-US" sz="2000" dirty="0">
                <a:solidFill>
                  <a:schemeClr val="bg2"/>
                </a:solidFill>
              </a:rPr>
              <a:t>調整</a:t>
            </a:r>
            <a:r>
              <a:rPr kumimoji="1" lang="ja-JP" altLang="en-US" sz="2000" dirty="0" smtClean="0">
                <a:solidFill>
                  <a:schemeClr val="bg2"/>
                </a:solidFill>
              </a:rPr>
              <a:t>した疼痛</a:t>
            </a:r>
            <a:r>
              <a:rPr kumimoji="1" lang="ja-JP" altLang="en-US" sz="2000" dirty="0">
                <a:solidFill>
                  <a:schemeClr val="bg2"/>
                </a:solidFill>
              </a:rPr>
              <a:t>スコア</a:t>
            </a:r>
            <a:r>
              <a:rPr kumimoji="1" lang="ja-JP" altLang="en-US" sz="2000" dirty="0" smtClean="0">
                <a:solidFill>
                  <a:schemeClr val="bg2"/>
                </a:solidFill>
              </a:rPr>
              <a:t>のベース</a:t>
            </a:r>
            <a:r>
              <a:rPr kumimoji="1" lang="ja-JP" altLang="en-US" sz="2000" dirty="0">
                <a:solidFill>
                  <a:schemeClr val="bg2"/>
                </a:solidFill>
              </a:rPr>
              <a:t>ライン</a:t>
            </a:r>
            <a:r>
              <a:rPr kumimoji="1" lang="ja-JP" altLang="en-US" sz="2000" dirty="0" smtClean="0">
                <a:solidFill>
                  <a:schemeClr val="bg2"/>
                </a:solidFill>
              </a:rPr>
              <a:t>からの平均変化量</a:t>
            </a:r>
            <a:endParaRPr kumimoji="1" lang="en-US" altLang="ja-JP" sz="2000" dirty="0" smtClean="0">
              <a:solidFill>
                <a:schemeClr val="bg2"/>
              </a:solidFill>
            </a:endParaRPr>
          </a:p>
          <a:p>
            <a:pPr marL="1258888" lvl="2" indent="-363538">
              <a:spcBef>
                <a:spcPts val="600"/>
              </a:spcBef>
              <a:buNone/>
            </a:pPr>
            <a:r>
              <a:rPr kumimoji="1" lang="en-US" altLang="ja-JP" sz="2000" dirty="0" smtClean="0">
                <a:solidFill>
                  <a:schemeClr val="bg2"/>
                </a:solidFill>
              </a:rPr>
              <a:t>	</a:t>
            </a:r>
            <a:r>
              <a:rPr kumimoji="1" lang="en-US" altLang="ja-JP" sz="2000" u="sng" dirty="0" smtClean="0">
                <a:solidFill>
                  <a:schemeClr val="bg2"/>
                </a:solidFill>
              </a:rPr>
              <a:t>DAAC</a:t>
            </a:r>
            <a:r>
              <a:rPr kumimoji="1" lang="ja-JP" altLang="en-US" sz="2000" u="sng" dirty="0" smtClean="0">
                <a:solidFill>
                  <a:schemeClr val="bg2"/>
                </a:solidFill>
              </a:rPr>
              <a:t>（</a:t>
            </a:r>
            <a:r>
              <a:rPr kumimoji="1" lang="en-US" altLang="ja-JP" sz="2000" u="sng" dirty="0" smtClean="0">
                <a:solidFill>
                  <a:schemeClr val="bg2"/>
                </a:solidFill>
              </a:rPr>
              <a:t>Duration-Adjusted Average Change</a:t>
            </a:r>
            <a:r>
              <a:rPr kumimoji="1" lang="ja-JP" altLang="en-US" sz="2000" u="sng" dirty="0" smtClean="0">
                <a:solidFill>
                  <a:schemeClr val="bg2"/>
                </a:solidFill>
              </a:rPr>
              <a:t>）</a:t>
            </a:r>
            <a:endParaRPr lang="en-US" altLang="ja-JP" sz="1600" u="sng" dirty="0">
              <a:solidFill>
                <a:schemeClr val="bg2"/>
              </a:solidFill>
            </a:endParaRPr>
          </a:p>
          <a:p>
            <a:pPr marL="1258888" lvl="2" indent="0">
              <a:spcBef>
                <a:spcPts val="600"/>
              </a:spcBef>
              <a:buNone/>
            </a:pPr>
            <a:r>
              <a:rPr lang="ja-JP" altLang="en-US" sz="2000" dirty="0" smtClean="0">
                <a:solidFill>
                  <a:schemeClr val="bg2"/>
                </a:solidFill>
              </a:rPr>
              <a:t>疼痛</a:t>
            </a:r>
            <a:r>
              <a:rPr lang="ja-JP" altLang="en-US" sz="2000" dirty="0">
                <a:solidFill>
                  <a:schemeClr val="bg2"/>
                </a:solidFill>
              </a:rPr>
              <a:t>スコア</a:t>
            </a:r>
            <a:r>
              <a:rPr lang="ja-JP" altLang="en-US" sz="2000" dirty="0" smtClean="0">
                <a:solidFill>
                  <a:schemeClr val="bg2"/>
                </a:solidFill>
              </a:rPr>
              <a:t>の平均変化量</a:t>
            </a:r>
            <a:r>
              <a:rPr lang="en-US" altLang="ja-JP" sz="2000" dirty="0" smtClean="0">
                <a:solidFill>
                  <a:schemeClr val="bg2"/>
                </a:solidFill>
              </a:rPr>
              <a:t>×</a:t>
            </a:r>
            <a:r>
              <a:rPr lang="ja-JP" altLang="en-US" sz="2000" dirty="0" smtClean="0">
                <a:solidFill>
                  <a:schemeClr val="bg2"/>
                </a:solidFill>
              </a:rPr>
              <a:t>投与期間</a:t>
            </a:r>
            <a:r>
              <a:rPr lang="en-US" altLang="ja-JP" sz="2000" dirty="0" smtClean="0">
                <a:solidFill>
                  <a:schemeClr val="bg2"/>
                </a:solidFill>
              </a:rPr>
              <a:t>/</a:t>
            </a:r>
            <a:r>
              <a:rPr lang="ja-JP" altLang="en-US" sz="2000" dirty="0" smtClean="0">
                <a:solidFill>
                  <a:schemeClr val="bg2"/>
                </a:solidFill>
              </a:rPr>
              <a:t>規定治療期間</a:t>
            </a:r>
            <a:endParaRPr lang="en-US" altLang="ja-JP" sz="2000" dirty="0">
              <a:solidFill>
                <a:schemeClr val="bg2"/>
              </a:solidFill>
            </a:endParaRPr>
          </a:p>
          <a:p>
            <a:pPr marL="895350" lvl="2" indent="-269875">
              <a:spcBef>
                <a:spcPts val="2400"/>
              </a:spcBef>
            </a:pPr>
            <a:r>
              <a:rPr lang="ja-JP" altLang="en-US" sz="2000" dirty="0" smtClean="0"/>
              <a:t>投与群及び施設を因子、</a:t>
            </a:r>
            <a:r>
              <a:rPr lang="ja-JP" altLang="en-US" sz="2000" dirty="0"/>
              <a:t>ベースライン</a:t>
            </a:r>
            <a:r>
              <a:rPr lang="ja-JP" altLang="en-US" sz="2000" dirty="0" smtClean="0"/>
              <a:t>時の疼痛重症度及び</a:t>
            </a:r>
            <a:r>
              <a:rPr lang="en-US" altLang="ja-JP" sz="2000" dirty="0" smtClean="0"/>
              <a:t>PCS</a:t>
            </a:r>
            <a:r>
              <a:rPr lang="ja-JP" altLang="en-US" sz="2000" dirty="0" smtClean="0"/>
              <a:t>　　（</a:t>
            </a:r>
            <a:r>
              <a:rPr lang="en-US" altLang="ja-JP" sz="2000" dirty="0" smtClean="0"/>
              <a:t>Pain Catastrophizing Scale</a:t>
            </a:r>
            <a:r>
              <a:rPr lang="ja-JP" altLang="en-US" sz="2000" dirty="0" smtClean="0"/>
              <a:t>）を共変量とした共分散分析</a:t>
            </a:r>
            <a:endParaRPr lang="en-US" altLang="ja-JP" sz="2000" dirty="0" smtClean="0"/>
          </a:p>
        </p:txBody>
      </p:sp>
      <p:sp>
        <p:nvSpPr>
          <p:cNvPr id="7" name="テキスト ボックス 6"/>
          <p:cNvSpPr txBox="1"/>
          <p:nvPr/>
        </p:nvSpPr>
        <p:spPr>
          <a:xfrm>
            <a:off x="4572000" y="1484784"/>
            <a:ext cx="4075155" cy="276999"/>
          </a:xfrm>
          <a:prstGeom prst="rect">
            <a:avLst/>
          </a:prstGeom>
          <a:noFill/>
          <a:ln>
            <a:solidFill>
              <a:srgbClr val="00B050"/>
            </a:solidFill>
          </a:ln>
        </p:spPr>
        <p:txBody>
          <a:bodyPr wrap="none" rtlCol="0">
            <a:spAutoFit/>
          </a:bodyPr>
          <a:lstStyle/>
          <a:p>
            <a:r>
              <a:rPr kumimoji="1" lang="en-US" altLang="ja-JP" sz="1200" dirty="0" smtClean="0"/>
              <a:t>C-Nep:Central Neuropathic Pain</a:t>
            </a:r>
            <a:r>
              <a:rPr kumimoji="1" lang="ja-JP" altLang="en-US" sz="1200" dirty="0" smtClean="0"/>
              <a:t>（中枢性神経障害性疼痛）</a:t>
            </a:r>
            <a:endParaRPr kumimoji="1" lang="ja-JP" altLang="en-US" sz="1200" dirty="0"/>
          </a:p>
        </p:txBody>
      </p:sp>
    </p:spTree>
    <p:extLst>
      <p:ext uri="{BB962C8B-B14F-4D97-AF65-F5344CB8AC3E}">
        <p14:creationId xmlns:p14="http://schemas.microsoft.com/office/powerpoint/2010/main" val="3734515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sz="3600" dirty="0" smtClean="0"/>
              <a:t>承認審査での検討事例②</a:t>
            </a:r>
          </a:p>
        </p:txBody>
      </p:sp>
      <p:sp>
        <p:nvSpPr>
          <p:cNvPr id="15364"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46E31588-481D-46F2-BCD5-84FD54EB406B}" type="slidenum">
              <a:rPr kumimoji="0" lang="en-US" altLang="ja-JP" sz="1600" smtClean="0">
                <a:latin typeface="Arial Black" panose="020B0A04020102020204" pitchFamily="34" charset="0"/>
              </a:rPr>
              <a:pPr>
                <a:spcBef>
                  <a:spcPct val="0"/>
                </a:spcBef>
                <a:buClrTx/>
                <a:buSzTx/>
                <a:buFontTx/>
                <a:buNone/>
              </a:pPr>
              <a:t>9</a:t>
            </a:fld>
            <a:endParaRPr kumimoji="0" lang="en-US" altLang="ja-JP" sz="1600" smtClean="0">
              <a:latin typeface="Arial Black" panose="020B0A04020102020204" pitchFamily="34" charset="0"/>
            </a:endParaRPr>
          </a:p>
        </p:txBody>
      </p:sp>
      <p:sp>
        <p:nvSpPr>
          <p:cNvPr id="15365" name="フッター プレースホルダ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ja-JP" altLang="en-US" sz="1600" dirty="0"/>
              <a:t>データサイエンス</a:t>
            </a:r>
            <a:r>
              <a:rPr kumimoji="0" lang="en-US" altLang="ja-JP" sz="1600" dirty="0"/>
              <a:t>RT</a:t>
            </a:r>
            <a:r>
              <a:rPr kumimoji="0" lang="ja-JP" altLang="en-US" sz="1600" dirty="0"/>
              <a:t>会議</a:t>
            </a:r>
            <a:endParaRPr kumimoji="0" lang="en-US" altLang="ja-JP" sz="1600" dirty="0"/>
          </a:p>
        </p:txBody>
      </p:sp>
      <p:sp>
        <p:nvSpPr>
          <p:cNvPr id="15366" name="日付プレースホルダ 5"/>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0" lang="en-US" altLang="ja-JP" sz="1600" smtClean="0"/>
              <a:t>2014/2/14</a:t>
            </a:r>
            <a:endParaRPr kumimoji="0" lang="en-US" altLang="ja-JP" sz="1600"/>
          </a:p>
        </p:txBody>
      </p:sp>
      <p:sp>
        <p:nvSpPr>
          <p:cNvPr id="3" name="コンテンツ プレースホルダー 2"/>
          <p:cNvSpPr>
            <a:spLocks noGrp="1"/>
          </p:cNvSpPr>
          <p:nvPr>
            <p:ph idx="1"/>
          </p:nvPr>
        </p:nvSpPr>
        <p:spPr>
          <a:xfrm>
            <a:off x="457200" y="1124745"/>
            <a:ext cx="8229600" cy="5112544"/>
          </a:xfrm>
        </p:spPr>
        <p:txBody>
          <a:bodyPr/>
          <a:lstStyle/>
          <a:p>
            <a:r>
              <a:rPr kumimoji="1" lang="ja-JP" altLang="en-US" dirty="0" smtClean="0"/>
              <a:t>審査時の論点</a:t>
            </a:r>
            <a:endParaRPr kumimoji="1" lang="en-US" altLang="ja-JP" dirty="0" smtClean="0"/>
          </a:p>
          <a:p>
            <a:pPr marL="631825" lvl="1" indent="-368300"/>
            <a:r>
              <a:rPr lang="en-US" altLang="ja-JP" sz="2400" dirty="0" smtClean="0"/>
              <a:t>DAAC</a:t>
            </a:r>
            <a:r>
              <a:rPr lang="ja-JP" altLang="en-US" sz="2400" dirty="0"/>
              <a:t>を用いて</a:t>
            </a:r>
            <a:r>
              <a:rPr lang="ja-JP" altLang="en-US" sz="2400" dirty="0" smtClean="0"/>
              <a:t>評価することの適切性</a:t>
            </a:r>
            <a:endParaRPr lang="en-US" altLang="ja-JP" sz="2400" dirty="0" smtClean="0"/>
          </a:p>
        </p:txBody>
      </p:sp>
      <p:grpSp>
        <p:nvGrpSpPr>
          <p:cNvPr id="5" name="グループ化 4"/>
          <p:cNvGrpSpPr/>
          <p:nvPr/>
        </p:nvGrpSpPr>
        <p:grpSpPr>
          <a:xfrm>
            <a:off x="683568" y="2276872"/>
            <a:ext cx="7732153" cy="3816424"/>
            <a:chOff x="539552" y="2996952"/>
            <a:chExt cx="8151928" cy="4147362"/>
          </a:xfrm>
        </p:grpSpPr>
        <p:pic>
          <p:nvPicPr>
            <p:cNvPr id="2" name="図 1"/>
            <p:cNvPicPr>
              <a:picLocks noChangeAspect="1"/>
            </p:cNvPicPr>
            <p:nvPr/>
          </p:nvPicPr>
          <p:blipFill rotWithShape="1">
            <a:blip r:embed="rId3"/>
            <a:srcRect t="9915" b="6411"/>
            <a:stretch/>
          </p:blipFill>
          <p:spPr>
            <a:xfrm>
              <a:off x="539552" y="2996952"/>
              <a:ext cx="8151928" cy="1728192"/>
            </a:xfrm>
            <a:prstGeom prst="rect">
              <a:avLst/>
            </a:prstGeom>
          </p:spPr>
        </p:pic>
        <p:pic>
          <p:nvPicPr>
            <p:cNvPr id="4" name="図 3"/>
            <p:cNvPicPr>
              <a:picLocks noChangeAspect="1"/>
            </p:cNvPicPr>
            <p:nvPr/>
          </p:nvPicPr>
          <p:blipFill rotWithShape="1">
            <a:blip r:embed="rId4"/>
            <a:srcRect r="2333" b="18821"/>
            <a:stretch/>
          </p:blipFill>
          <p:spPr>
            <a:xfrm>
              <a:off x="611560" y="4814925"/>
              <a:ext cx="8064896" cy="2329389"/>
            </a:xfrm>
            <a:prstGeom prst="rect">
              <a:avLst/>
            </a:prstGeom>
          </p:spPr>
        </p:pic>
      </p:grpSp>
      <p:sp>
        <p:nvSpPr>
          <p:cNvPr id="10" name="テキスト ボックス 9"/>
          <p:cNvSpPr txBox="1"/>
          <p:nvPr/>
        </p:nvSpPr>
        <p:spPr>
          <a:xfrm>
            <a:off x="2915816" y="6127412"/>
            <a:ext cx="5710089" cy="253916"/>
          </a:xfrm>
          <a:prstGeom prst="rect">
            <a:avLst/>
          </a:prstGeom>
          <a:noFill/>
          <a:ln w="12700">
            <a:solidFill>
              <a:schemeClr val="bg2"/>
            </a:solidFill>
          </a:ln>
        </p:spPr>
        <p:txBody>
          <a:bodyPr wrap="square" rtlCol="0">
            <a:spAutoFit/>
          </a:bodyPr>
          <a:lstStyle/>
          <a:p>
            <a:pPr algn="ctr"/>
            <a:r>
              <a:rPr lang="en-US" altLang="ja-JP" sz="1050" dirty="0"/>
              <a:t>http://www.info.pmda.go.jp/shinyaku/P201300010/671450000_22200AMX00297_A100_3.pdf</a:t>
            </a:r>
            <a:endParaRPr kumimoji="1" lang="ja-JP" altLang="en-US" sz="1050" dirty="0"/>
          </a:p>
        </p:txBody>
      </p:sp>
      <p:cxnSp>
        <p:nvCxnSpPr>
          <p:cNvPr id="7" name="直線コネクタ 6"/>
          <p:cNvCxnSpPr/>
          <p:nvPr/>
        </p:nvCxnSpPr>
        <p:spPr bwMode="auto">
          <a:xfrm>
            <a:off x="971600" y="2502000"/>
            <a:ext cx="7344816"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 name="直線コネクタ 13"/>
          <p:cNvCxnSpPr/>
          <p:nvPr/>
        </p:nvCxnSpPr>
        <p:spPr bwMode="auto">
          <a:xfrm>
            <a:off x="755576" y="2772000"/>
            <a:ext cx="1188000"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
        <p:nvSpPr>
          <p:cNvPr id="16" name="正方形/長方形 15"/>
          <p:cNvSpPr/>
          <p:nvPr/>
        </p:nvSpPr>
        <p:spPr bwMode="auto">
          <a:xfrm>
            <a:off x="611560" y="2204864"/>
            <a:ext cx="7992888" cy="4158319"/>
          </a:xfrm>
          <a:prstGeom prst="rect">
            <a:avLst/>
          </a:prstGeom>
          <a:noFill/>
          <a:ln w="317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96440066"/>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3175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ネオン">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ユーザー定義 3">
      <a:majorFont>
        <a:latin typeface="ヒラギノ"/>
        <a:ea typeface="ヒラギノ"/>
        <a:cs typeface=""/>
      </a:majorFont>
      <a:minorFont>
        <a:latin typeface="ヒラギノ"/>
        <a:ea typeface="ヒラギノ"/>
        <a:cs typeface=""/>
      </a:minorFont>
    </a:fontScheme>
    <a:fmtScheme name="ネオン">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16811</TotalTime>
  <Words>1334</Words>
  <PresentationFormat>画面に合わせる (4:3)</PresentationFormat>
  <Paragraphs>245</Paragraphs>
  <Slides>22</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22</vt:i4>
      </vt:variant>
    </vt:vector>
  </HeadingPairs>
  <TitlesOfParts>
    <vt:vector size="36" baseType="lpstr">
      <vt:lpstr>ＭＳ Ｐゴシック</vt:lpstr>
      <vt:lpstr>ＭＳ Ｐ明朝</vt:lpstr>
      <vt:lpstr>ヒラギノ</vt:lpstr>
      <vt:lpstr>Arial</vt:lpstr>
      <vt:lpstr>Arial Black</vt:lpstr>
      <vt:lpstr>Bookman Old Style</vt:lpstr>
      <vt:lpstr>Times New Roman</vt:lpstr>
      <vt:lpstr>Verdana</vt:lpstr>
      <vt:lpstr>Wingdings</vt:lpstr>
      <vt:lpstr>Wingdings 2</vt:lpstr>
      <vt:lpstr>Pixel</vt:lpstr>
      <vt:lpstr>Network</vt:lpstr>
      <vt:lpstr>ネオン</vt:lpstr>
      <vt:lpstr>1_Network</vt:lpstr>
      <vt:lpstr>Missing dataの評価事例 ディスカッションのための話題提供</vt:lpstr>
      <vt:lpstr>Missing data</vt:lpstr>
      <vt:lpstr>Missing data</vt:lpstr>
      <vt:lpstr>承認審査での検討事例①</vt:lpstr>
      <vt:lpstr>承認審査での検討事例①</vt:lpstr>
      <vt:lpstr>承認審査での検討事例①</vt:lpstr>
      <vt:lpstr>承認審査での検討事例①</vt:lpstr>
      <vt:lpstr>承認審査での検討事例②</vt:lpstr>
      <vt:lpstr>承認審査での検討事例②</vt:lpstr>
      <vt:lpstr>承認審査での検討事例②</vt:lpstr>
      <vt:lpstr>PMDAにおける審査・相談での状況</vt:lpstr>
      <vt:lpstr>PowerPoint プレゼンテーション</vt:lpstr>
      <vt:lpstr>ディスカッション ポイント</vt:lpstr>
      <vt:lpstr>ディスカッション ポイント</vt:lpstr>
      <vt:lpstr>PowerPoint プレゼンテーション</vt:lpstr>
      <vt:lpstr>論点1</vt:lpstr>
      <vt:lpstr>論点2</vt:lpstr>
      <vt:lpstr>論点3</vt:lpstr>
      <vt:lpstr>論点3</vt:lpstr>
      <vt:lpstr>論点1. 主解析はLOCF ANCOVAをやめて、MMRMにすべきか?</vt:lpstr>
      <vt:lpstr>論点2. 主解析はMMRMなら問題ないか？</vt:lpstr>
      <vt:lpstr>PMDAにおける審査・相談での状況</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cp:keywords/>
  <dc:description/>
  <cp:lastPrinted>2014-01-29T01:09:06Z</cp:lastPrinted>
  <dcterms:created xsi:type="dcterms:W3CDTF">2008-05-05T13:08:29Z</dcterms:created>
  <dcterms:modified xsi:type="dcterms:W3CDTF">2014-02-13T01:42:38Z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TC010689951041</vt:lpwstr>
  </property>
</Properties>
</file>