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98" r:id="rId1"/>
  </p:sldMasterIdLst>
  <p:notesMasterIdLst>
    <p:notesMasterId r:id="rId20"/>
  </p:notesMasterIdLst>
  <p:handoutMasterIdLst>
    <p:handoutMasterId r:id="rId21"/>
  </p:handoutMasterIdLst>
  <p:sldIdLst>
    <p:sldId id="256" r:id="rId2"/>
    <p:sldId id="354" r:id="rId3"/>
    <p:sldId id="418" r:id="rId4"/>
    <p:sldId id="417" r:id="rId5"/>
    <p:sldId id="425" r:id="rId6"/>
    <p:sldId id="426" r:id="rId7"/>
    <p:sldId id="427" r:id="rId8"/>
    <p:sldId id="430" r:id="rId9"/>
    <p:sldId id="420" r:id="rId10"/>
    <p:sldId id="423" r:id="rId11"/>
    <p:sldId id="434" r:id="rId12"/>
    <p:sldId id="437" r:id="rId13"/>
    <p:sldId id="444" r:id="rId14"/>
    <p:sldId id="446" r:id="rId15"/>
    <p:sldId id="438" r:id="rId16"/>
    <p:sldId id="448" r:id="rId17"/>
    <p:sldId id="449" r:id="rId18"/>
    <p:sldId id="450" r:id="rId19"/>
  </p:sldIdLst>
  <p:sldSz cx="9144000" cy="6858000" type="screen4x3"/>
  <p:notesSz cx="6735763" cy="9866313"/>
  <p:defaultTextStyle>
    <a:defPPr>
      <a:defRPr lang="ja-JP"/>
    </a:defPPr>
    <a:lvl1pPr algn="ctr"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ctr"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ctr"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ctr"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ctr"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B4B4DA"/>
    <a:srgbClr val="008000"/>
    <a:srgbClr val="921227"/>
    <a:srgbClr val="B61631"/>
    <a:srgbClr val="E31D3E"/>
    <a:srgbClr val="FF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57" autoAdjust="0"/>
    <p:restoredTop sz="94737" autoAdjust="0"/>
  </p:normalViewPr>
  <p:slideViewPr>
    <p:cSldViewPr>
      <p:cViewPr varScale="1">
        <p:scale>
          <a:sx n="75" d="100"/>
          <a:sy n="75" d="100"/>
        </p:scale>
        <p:origin x="126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7" d="100"/>
          <a:sy n="57" d="100"/>
        </p:scale>
        <p:origin x="-1836" y="-10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1" y="0"/>
            <a:ext cx="2918621" cy="493237"/>
          </a:xfrm>
          <a:prstGeom prst="rect">
            <a:avLst/>
          </a:prstGeom>
          <a:noFill/>
          <a:ln w="9525">
            <a:noFill/>
            <a:miter lim="800000"/>
            <a:headEnd/>
            <a:tailEnd/>
          </a:ln>
          <a:effectLst/>
        </p:spPr>
        <p:txBody>
          <a:bodyPr vert="horz" wrap="square" lIns="90627" tIns="45313" rIns="90627" bIns="45313" numCol="1" anchor="t" anchorCtr="0" compatLnSpc="1">
            <a:prstTxWarp prst="textNoShape">
              <a:avLst/>
            </a:prstTxWarp>
          </a:bodyPr>
          <a:lstStyle>
            <a:lvl1pPr algn="l">
              <a:defRPr sz="1200">
                <a:latin typeface="Bookman Old Style" pitchFamily="18" charset="0"/>
              </a:defRPr>
            </a:lvl1pPr>
          </a:lstStyle>
          <a:p>
            <a:pPr>
              <a:defRPr/>
            </a:pPr>
            <a:endParaRPr lang="en-US" altLang="ja-JP"/>
          </a:p>
        </p:txBody>
      </p:sp>
      <p:sp>
        <p:nvSpPr>
          <p:cNvPr id="100355" name="Rectangle 3"/>
          <p:cNvSpPr>
            <a:spLocks noGrp="1" noChangeArrowheads="1"/>
          </p:cNvSpPr>
          <p:nvPr>
            <p:ph type="dt" sz="quarter" idx="1"/>
          </p:nvPr>
        </p:nvSpPr>
        <p:spPr bwMode="auto">
          <a:xfrm>
            <a:off x="3815572" y="0"/>
            <a:ext cx="2918621" cy="493237"/>
          </a:xfrm>
          <a:prstGeom prst="rect">
            <a:avLst/>
          </a:prstGeom>
          <a:noFill/>
          <a:ln w="9525">
            <a:noFill/>
            <a:miter lim="800000"/>
            <a:headEnd/>
            <a:tailEnd/>
          </a:ln>
          <a:effectLst/>
        </p:spPr>
        <p:txBody>
          <a:bodyPr vert="horz" wrap="square" lIns="90627" tIns="45313" rIns="90627" bIns="45313" numCol="1" anchor="t" anchorCtr="0" compatLnSpc="1">
            <a:prstTxWarp prst="textNoShape">
              <a:avLst/>
            </a:prstTxWarp>
          </a:bodyPr>
          <a:lstStyle>
            <a:lvl1pPr algn="r">
              <a:defRPr sz="1200">
                <a:latin typeface="Bookman Old Style" pitchFamily="18" charset="0"/>
              </a:defRPr>
            </a:lvl1pPr>
          </a:lstStyle>
          <a:p>
            <a:pPr>
              <a:defRPr/>
            </a:pPr>
            <a:endParaRPr lang="en-US" altLang="ja-JP"/>
          </a:p>
        </p:txBody>
      </p:sp>
      <p:sp>
        <p:nvSpPr>
          <p:cNvPr id="100356" name="Rectangle 4"/>
          <p:cNvSpPr>
            <a:spLocks noGrp="1" noChangeArrowheads="1"/>
          </p:cNvSpPr>
          <p:nvPr>
            <p:ph type="ftr" sz="quarter" idx="2"/>
          </p:nvPr>
        </p:nvSpPr>
        <p:spPr bwMode="auto">
          <a:xfrm>
            <a:off x="1" y="9371501"/>
            <a:ext cx="2918621" cy="493236"/>
          </a:xfrm>
          <a:prstGeom prst="rect">
            <a:avLst/>
          </a:prstGeom>
          <a:noFill/>
          <a:ln w="9525">
            <a:noFill/>
            <a:miter lim="800000"/>
            <a:headEnd/>
            <a:tailEnd/>
          </a:ln>
          <a:effectLst/>
        </p:spPr>
        <p:txBody>
          <a:bodyPr vert="horz" wrap="square" lIns="90627" tIns="45313" rIns="90627" bIns="45313" numCol="1" anchor="b" anchorCtr="0" compatLnSpc="1">
            <a:prstTxWarp prst="textNoShape">
              <a:avLst/>
            </a:prstTxWarp>
          </a:bodyPr>
          <a:lstStyle>
            <a:lvl1pPr algn="l">
              <a:defRPr sz="1200">
                <a:latin typeface="Bookman Old Style" pitchFamily="18" charset="0"/>
              </a:defRPr>
            </a:lvl1pPr>
          </a:lstStyle>
          <a:p>
            <a:pPr>
              <a:defRPr/>
            </a:pPr>
            <a:endParaRPr lang="en-US" altLang="ja-JP"/>
          </a:p>
        </p:txBody>
      </p:sp>
      <p:sp>
        <p:nvSpPr>
          <p:cNvPr id="100357" name="Rectangle 5"/>
          <p:cNvSpPr>
            <a:spLocks noGrp="1" noChangeArrowheads="1"/>
          </p:cNvSpPr>
          <p:nvPr>
            <p:ph type="sldNum" sz="quarter" idx="3"/>
          </p:nvPr>
        </p:nvSpPr>
        <p:spPr bwMode="auto">
          <a:xfrm>
            <a:off x="3815572" y="9371501"/>
            <a:ext cx="2918621" cy="493236"/>
          </a:xfrm>
          <a:prstGeom prst="rect">
            <a:avLst/>
          </a:prstGeom>
          <a:noFill/>
          <a:ln w="9525">
            <a:noFill/>
            <a:miter lim="800000"/>
            <a:headEnd/>
            <a:tailEnd/>
          </a:ln>
          <a:effectLst/>
        </p:spPr>
        <p:txBody>
          <a:bodyPr vert="horz" wrap="square" lIns="90627" tIns="45313" rIns="90627" bIns="45313" numCol="1" anchor="b" anchorCtr="0" compatLnSpc="1">
            <a:prstTxWarp prst="textNoShape">
              <a:avLst/>
            </a:prstTxWarp>
          </a:bodyPr>
          <a:lstStyle>
            <a:lvl1pPr algn="r">
              <a:defRPr sz="1200">
                <a:latin typeface="Bookman Old Style" pitchFamily="18" charset="0"/>
              </a:defRPr>
            </a:lvl1pPr>
          </a:lstStyle>
          <a:p>
            <a:pPr>
              <a:defRPr/>
            </a:pPr>
            <a:fld id="{BED123F9-3CB7-4DE9-A473-D22A565EC1ED}" type="slidenum">
              <a:rPr lang="en-US" altLang="ja-JP"/>
              <a:pPr>
                <a:defRPr/>
              </a:pPr>
              <a:t>‹#›</a:t>
            </a:fld>
            <a:endParaRPr lang="en-US" altLang="ja-JP"/>
          </a:p>
        </p:txBody>
      </p:sp>
    </p:spTree>
    <p:extLst>
      <p:ext uri="{BB962C8B-B14F-4D97-AF65-F5344CB8AC3E}">
        <p14:creationId xmlns:p14="http://schemas.microsoft.com/office/powerpoint/2010/main" val="3217397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0"/>
            <a:ext cx="2918621" cy="493237"/>
          </a:xfrm>
          <a:prstGeom prst="rect">
            <a:avLst/>
          </a:prstGeom>
          <a:noFill/>
          <a:ln w="9525">
            <a:noFill/>
            <a:miter lim="800000"/>
            <a:headEnd/>
            <a:tailEnd/>
          </a:ln>
          <a:effectLst/>
        </p:spPr>
        <p:txBody>
          <a:bodyPr vert="horz" wrap="square" lIns="90627" tIns="45313" rIns="90627" bIns="45313" numCol="1" anchor="t" anchorCtr="0" compatLnSpc="1">
            <a:prstTxWarp prst="textNoShape">
              <a:avLst/>
            </a:prstTxWarp>
          </a:bodyPr>
          <a:lstStyle>
            <a:lvl1pPr algn="l">
              <a:defRPr sz="1200">
                <a:latin typeface="Bookman Old Style" pitchFamily="18" charset="0"/>
              </a:defRPr>
            </a:lvl1pPr>
          </a:lstStyle>
          <a:p>
            <a:pPr>
              <a:defRPr/>
            </a:pPr>
            <a:endParaRPr lang="en-US" altLang="ja-JP"/>
          </a:p>
        </p:txBody>
      </p:sp>
      <p:sp>
        <p:nvSpPr>
          <p:cNvPr id="10243" name="Rectangle 3"/>
          <p:cNvSpPr>
            <a:spLocks noGrp="1" noChangeArrowheads="1"/>
          </p:cNvSpPr>
          <p:nvPr>
            <p:ph type="dt" idx="1"/>
          </p:nvPr>
        </p:nvSpPr>
        <p:spPr bwMode="auto">
          <a:xfrm>
            <a:off x="3815572" y="0"/>
            <a:ext cx="2918621" cy="493237"/>
          </a:xfrm>
          <a:prstGeom prst="rect">
            <a:avLst/>
          </a:prstGeom>
          <a:noFill/>
          <a:ln w="9525">
            <a:noFill/>
            <a:miter lim="800000"/>
            <a:headEnd/>
            <a:tailEnd/>
          </a:ln>
          <a:effectLst/>
        </p:spPr>
        <p:txBody>
          <a:bodyPr vert="horz" wrap="square" lIns="90627" tIns="45313" rIns="90627" bIns="45313" numCol="1" anchor="t" anchorCtr="0" compatLnSpc="1">
            <a:prstTxWarp prst="textNoShape">
              <a:avLst/>
            </a:prstTxWarp>
          </a:bodyPr>
          <a:lstStyle>
            <a:lvl1pPr algn="r">
              <a:defRPr sz="1200">
                <a:latin typeface="Bookman Old Style" pitchFamily="18" charset="0"/>
              </a:defRPr>
            </a:lvl1pPr>
          </a:lstStyle>
          <a:p>
            <a:pPr>
              <a:defRPr/>
            </a:pPr>
            <a:endParaRPr lang="en-US" altLang="ja-JP"/>
          </a:p>
        </p:txBody>
      </p:sp>
      <p:sp>
        <p:nvSpPr>
          <p:cNvPr id="69636" name="Rectangle 4"/>
          <p:cNvSpPr>
            <a:spLocks noGrp="1" noRot="1" noChangeAspect="1" noChangeArrowheads="1" noTextEdit="1"/>
          </p:cNvSpPr>
          <p:nvPr>
            <p:ph type="sldImg" idx="2"/>
          </p:nvPr>
        </p:nvSpPr>
        <p:spPr bwMode="auto">
          <a:xfrm>
            <a:off x="906463" y="741363"/>
            <a:ext cx="4929187" cy="3697287"/>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73891" y="4686538"/>
            <a:ext cx="5387982" cy="4439132"/>
          </a:xfrm>
          <a:prstGeom prst="rect">
            <a:avLst/>
          </a:prstGeom>
          <a:noFill/>
          <a:ln w="9525">
            <a:noFill/>
            <a:miter lim="800000"/>
            <a:headEnd/>
            <a:tailEnd/>
          </a:ln>
          <a:effectLst/>
        </p:spPr>
        <p:txBody>
          <a:bodyPr vert="horz" wrap="square" lIns="90627" tIns="45313" rIns="90627" bIns="4531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0246" name="Rectangle 6"/>
          <p:cNvSpPr>
            <a:spLocks noGrp="1" noChangeArrowheads="1"/>
          </p:cNvSpPr>
          <p:nvPr>
            <p:ph type="ftr" sz="quarter" idx="4"/>
          </p:nvPr>
        </p:nvSpPr>
        <p:spPr bwMode="auto">
          <a:xfrm>
            <a:off x="1" y="9371501"/>
            <a:ext cx="2918621" cy="493236"/>
          </a:xfrm>
          <a:prstGeom prst="rect">
            <a:avLst/>
          </a:prstGeom>
          <a:noFill/>
          <a:ln w="9525">
            <a:noFill/>
            <a:miter lim="800000"/>
            <a:headEnd/>
            <a:tailEnd/>
          </a:ln>
          <a:effectLst/>
        </p:spPr>
        <p:txBody>
          <a:bodyPr vert="horz" wrap="square" lIns="90627" tIns="45313" rIns="90627" bIns="45313" numCol="1" anchor="b" anchorCtr="0" compatLnSpc="1">
            <a:prstTxWarp prst="textNoShape">
              <a:avLst/>
            </a:prstTxWarp>
          </a:bodyPr>
          <a:lstStyle>
            <a:lvl1pPr algn="l">
              <a:defRPr sz="1200">
                <a:latin typeface="Bookman Old Style" pitchFamily="18" charset="0"/>
              </a:defRPr>
            </a:lvl1pPr>
          </a:lstStyle>
          <a:p>
            <a:pPr>
              <a:defRPr/>
            </a:pPr>
            <a:endParaRPr lang="en-US" altLang="ja-JP"/>
          </a:p>
        </p:txBody>
      </p:sp>
      <p:sp>
        <p:nvSpPr>
          <p:cNvPr id="10247" name="Rectangle 7"/>
          <p:cNvSpPr>
            <a:spLocks noGrp="1" noChangeArrowheads="1"/>
          </p:cNvSpPr>
          <p:nvPr>
            <p:ph type="sldNum" sz="quarter" idx="5"/>
          </p:nvPr>
        </p:nvSpPr>
        <p:spPr bwMode="auto">
          <a:xfrm>
            <a:off x="3815572" y="9371501"/>
            <a:ext cx="2918621" cy="493236"/>
          </a:xfrm>
          <a:prstGeom prst="rect">
            <a:avLst/>
          </a:prstGeom>
          <a:noFill/>
          <a:ln w="9525">
            <a:noFill/>
            <a:miter lim="800000"/>
            <a:headEnd/>
            <a:tailEnd/>
          </a:ln>
          <a:effectLst/>
        </p:spPr>
        <p:txBody>
          <a:bodyPr vert="horz" wrap="square" lIns="90627" tIns="45313" rIns="90627" bIns="45313" numCol="1" anchor="b" anchorCtr="0" compatLnSpc="1">
            <a:prstTxWarp prst="textNoShape">
              <a:avLst/>
            </a:prstTxWarp>
          </a:bodyPr>
          <a:lstStyle>
            <a:lvl1pPr algn="r">
              <a:defRPr sz="1200">
                <a:latin typeface="Bookman Old Style" pitchFamily="18" charset="0"/>
              </a:defRPr>
            </a:lvl1pPr>
          </a:lstStyle>
          <a:p>
            <a:pPr>
              <a:defRPr/>
            </a:pPr>
            <a:fld id="{D04B7EF6-63E2-4082-86EE-62E32A6D0BAC}" type="slidenum">
              <a:rPr lang="en-US" altLang="ja-JP"/>
              <a:pPr>
                <a:defRPr/>
              </a:pPr>
              <a:t>‹#›</a:t>
            </a:fld>
            <a:endParaRPr lang="en-US" altLang="ja-JP"/>
          </a:p>
        </p:txBody>
      </p:sp>
    </p:spTree>
    <p:extLst>
      <p:ext uri="{BB962C8B-B14F-4D97-AF65-F5344CB8AC3E}">
        <p14:creationId xmlns:p14="http://schemas.microsoft.com/office/powerpoint/2010/main" val="14641454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Bookman Old Style"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Bookman Old Style"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Bookman Old Style"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Bookman Old Style"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Bookman Old Style"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 イメージ プレースホルダ 1"/>
          <p:cNvSpPr>
            <a:spLocks noGrp="1" noRot="1" noChangeAspect="1" noTextEdit="1"/>
          </p:cNvSpPr>
          <p:nvPr>
            <p:ph type="sldImg"/>
          </p:nvPr>
        </p:nvSpPr>
        <p:spPr>
          <a:ln/>
        </p:spPr>
      </p:sp>
      <p:sp>
        <p:nvSpPr>
          <p:cNvPr id="70659" name="ノート プレースホルダ 2"/>
          <p:cNvSpPr>
            <a:spLocks noGrp="1"/>
          </p:cNvSpPr>
          <p:nvPr>
            <p:ph type="body" idx="1"/>
          </p:nvPr>
        </p:nvSpPr>
        <p:spPr>
          <a:noFill/>
          <a:ln/>
        </p:spPr>
        <p:txBody>
          <a:bodyPr/>
          <a:lstStyle/>
          <a:p>
            <a:pPr eaLnBrk="1" hangingPunct="1"/>
            <a:endParaRPr lang="en-US" altLang="ja-JP" dirty="0" smtClean="0"/>
          </a:p>
        </p:txBody>
      </p:sp>
      <p:sp>
        <p:nvSpPr>
          <p:cNvPr id="70660" name="スライド番号プレースホルダ 3"/>
          <p:cNvSpPr>
            <a:spLocks noGrp="1"/>
          </p:cNvSpPr>
          <p:nvPr>
            <p:ph type="sldNum" sz="quarter" idx="5"/>
          </p:nvPr>
        </p:nvSpPr>
        <p:spPr>
          <a:noFill/>
        </p:spPr>
        <p:txBody>
          <a:bodyPr/>
          <a:lstStyle/>
          <a:p>
            <a:fld id="{0653444F-796A-43CC-85F2-DF9062867054}" type="slidenum">
              <a:rPr lang="en-US" altLang="ja-JP" smtClean="0"/>
              <a:pPr/>
              <a:t>1</a:t>
            </a:fld>
            <a:endParaRPr lang="en-US" altLang="ja-JP" smtClean="0"/>
          </a:p>
        </p:txBody>
      </p:sp>
    </p:spTree>
    <p:extLst>
      <p:ext uri="{BB962C8B-B14F-4D97-AF65-F5344CB8AC3E}">
        <p14:creationId xmlns:p14="http://schemas.microsoft.com/office/powerpoint/2010/main" val="156064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kumimoji="0" lang="ja-JP" altLang="ja-JP"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lgn="l">
                <a:defRPr/>
              </a:pPr>
              <a:endParaRPr kumimoji="0" lang="ja-JP" altLang="ja-JP"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lgn="l">
                  <a:defRPr/>
                </a:pPr>
                <a:endParaRPr kumimoji="0" lang="ja-JP" altLang="ja-JP"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lgn="l">
                  <a:defRPr/>
                </a:pPr>
                <a:endParaRPr kumimoji="0" lang="ja-JP" altLang="ja-JP"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lgn="l">
                  <a:defRPr/>
                </a:pPr>
                <a:endParaRPr kumimoji="0" lang="ja-JP" altLang="ja-JP"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lgn="l">
                  <a:defRPr/>
                </a:pPr>
                <a:endParaRPr kumimoji="0" lang="ja-JP" altLang="ja-JP"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lgn="l">
                  <a:defRPr/>
                </a:pPr>
                <a:endParaRPr kumimoji="0" lang="ja-JP" altLang="ja-JP"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lgn="l">
                  <a:defRPr/>
                </a:pPr>
                <a:endParaRPr kumimoji="0" lang="ja-JP" altLang="ja-JP"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lgn="l">
                  <a:defRPr/>
                </a:pPr>
                <a:endParaRPr kumimoji="0" lang="ja-JP" altLang="ja-JP"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lgn="l">
                  <a:defRPr/>
                </a:pPr>
                <a:endParaRPr kumimoji="0" lang="ja-JP" altLang="ja-JP"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lgn="l">
                  <a:defRPr/>
                </a:pPr>
                <a:endParaRPr kumimoji="0" lang="ja-JP" altLang="ja-JP"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lgn="l">
                  <a:defRPr/>
                </a:pPr>
                <a:endParaRPr kumimoji="0" lang="ja-JP" altLang="ja-JP" sz="2400">
                  <a:latin typeface="Times New Roman" pitchFamily="18" charset="0"/>
                </a:endParaRPr>
              </a:p>
            </p:txBody>
          </p:sp>
        </p:grpSp>
      </p:grpSp>
      <p:sp>
        <p:nvSpPr>
          <p:cNvPr id="6453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ja-JP" altLang="en-US"/>
              <a:t>マスタ タイトルの書式設定</a:t>
            </a:r>
          </a:p>
        </p:txBody>
      </p:sp>
      <p:sp>
        <p:nvSpPr>
          <p:cNvPr id="6453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ja-JP" altLang="en-US"/>
              <a:t>マスタ サブタイトルの書式設定</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r>
              <a:rPr lang="en-US" altLang="ja-JP" smtClean="0"/>
              <a:t>2011/10/31</a:t>
            </a:r>
            <a:endParaRPr lang="en-US" altLang="ja-JP"/>
          </a:p>
        </p:txBody>
      </p:sp>
      <p:sp>
        <p:nvSpPr>
          <p:cNvPr id="19" name="Rectangle 17"/>
          <p:cNvSpPr>
            <a:spLocks noGrp="1" noChangeArrowheads="1"/>
          </p:cNvSpPr>
          <p:nvPr>
            <p:ph type="ftr" sz="quarter" idx="11"/>
          </p:nvPr>
        </p:nvSpPr>
        <p:spPr>
          <a:xfrm>
            <a:off x="3124200" y="6248400"/>
            <a:ext cx="2895600" cy="457200"/>
          </a:xfrm>
        </p:spPr>
        <p:txBody>
          <a:bodyPr/>
          <a:lstStyle>
            <a:lvl1pPr>
              <a:defRPr/>
            </a:lvl1pPr>
          </a:lstStyle>
          <a:p>
            <a:pPr>
              <a:defRPr/>
            </a:pPr>
            <a:r>
              <a:rPr lang="en-US" altLang="ja-JP"/>
              <a:t>第8回 time-to-event data の解析</a:t>
            </a:r>
          </a:p>
        </p:txBody>
      </p:sp>
      <p:sp>
        <p:nvSpPr>
          <p:cNvPr id="20" name="Rectangle 18"/>
          <p:cNvSpPr>
            <a:spLocks noGrp="1" noChangeArrowheads="1"/>
          </p:cNvSpPr>
          <p:nvPr>
            <p:ph type="sldNum" sz="quarter" idx="12"/>
          </p:nvPr>
        </p:nvSpPr>
        <p:spPr/>
        <p:txBody>
          <a:bodyPr/>
          <a:lstStyle>
            <a:lvl1pPr>
              <a:defRPr/>
            </a:lvl1pPr>
          </a:lstStyle>
          <a:p>
            <a:pPr>
              <a:defRPr/>
            </a:pPr>
            <a:fld id="{48C7D6E2-08D1-4DD0-AFBF-BCF08C6F39CC}"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第8回 time-to-event data の解析</a:t>
            </a:r>
          </a:p>
        </p:txBody>
      </p:sp>
      <p:sp>
        <p:nvSpPr>
          <p:cNvPr id="5" name="Rectangle 3"/>
          <p:cNvSpPr>
            <a:spLocks noGrp="1" noChangeArrowheads="1"/>
          </p:cNvSpPr>
          <p:nvPr>
            <p:ph type="sldNum" sz="quarter" idx="11"/>
          </p:nvPr>
        </p:nvSpPr>
        <p:spPr>
          <a:ln/>
        </p:spPr>
        <p:txBody>
          <a:bodyPr/>
          <a:lstStyle>
            <a:lvl1pPr>
              <a:defRPr/>
            </a:lvl1pPr>
          </a:lstStyle>
          <a:p>
            <a:pPr>
              <a:defRPr/>
            </a:pPr>
            <a:fld id="{6370331E-CD50-49E8-BAA5-827D69AEB8F2}"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en-US" altLang="ja-JP" smtClean="0"/>
              <a:t>2011/10/31</a:t>
            </a: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45288" y="-103188"/>
            <a:ext cx="2095500" cy="6340476"/>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03188"/>
            <a:ext cx="6135688" cy="6340476"/>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第8回 time-to-event data の解析</a:t>
            </a:r>
          </a:p>
        </p:txBody>
      </p:sp>
      <p:sp>
        <p:nvSpPr>
          <p:cNvPr id="5" name="Rectangle 3"/>
          <p:cNvSpPr>
            <a:spLocks noGrp="1" noChangeArrowheads="1"/>
          </p:cNvSpPr>
          <p:nvPr>
            <p:ph type="sldNum" sz="quarter" idx="11"/>
          </p:nvPr>
        </p:nvSpPr>
        <p:spPr>
          <a:ln/>
        </p:spPr>
        <p:txBody>
          <a:bodyPr/>
          <a:lstStyle>
            <a:lvl1pPr>
              <a:defRPr/>
            </a:lvl1pPr>
          </a:lstStyle>
          <a:p>
            <a:pPr>
              <a:defRPr/>
            </a:pPr>
            <a:fld id="{95077906-47EA-47BF-95DA-EC4698888A21}"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en-US" altLang="ja-JP" smtClean="0"/>
              <a:t>2011/10/31</a:t>
            </a: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lvl2pPr>
              <a:buFont typeface="Wingdings" pitchFamily="2" charset="2"/>
              <a:buChar char="Ø"/>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AACFCA16-DECD-4DCD-8690-80C3A6850630}"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第8回 time-to-event data の解析</a:t>
            </a:r>
          </a:p>
        </p:txBody>
      </p:sp>
      <p:sp>
        <p:nvSpPr>
          <p:cNvPr id="5" name="Rectangle 3"/>
          <p:cNvSpPr>
            <a:spLocks noGrp="1" noChangeArrowheads="1"/>
          </p:cNvSpPr>
          <p:nvPr>
            <p:ph type="sldNum" sz="quarter" idx="11"/>
          </p:nvPr>
        </p:nvSpPr>
        <p:spPr>
          <a:ln/>
        </p:spPr>
        <p:txBody>
          <a:bodyPr/>
          <a:lstStyle>
            <a:lvl1pPr>
              <a:defRPr/>
            </a:lvl1pPr>
          </a:lstStyle>
          <a:p>
            <a:pPr>
              <a:defRPr/>
            </a:pPr>
            <a:fld id="{5CC96BCA-77A7-4FAE-9DD3-AB4C6EA197A2}"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en-US" altLang="ja-JP" smtClean="0"/>
              <a:t>2011/10/31</a:t>
            </a: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484313"/>
            <a:ext cx="4038600"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484313"/>
            <a:ext cx="4038600"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第8回 time-to-event data の解析</a:t>
            </a:r>
          </a:p>
        </p:txBody>
      </p:sp>
      <p:sp>
        <p:nvSpPr>
          <p:cNvPr id="6" name="Rectangle 3"/>
          <p:cNvSpPr>
            <a:spLocks noGrp="1" noChangeArrowheads="1"/>
          </p:cNvSpPr>
          <p:nvPr>
            <p:ph type="sldNum" sz="quarter" idx="11"/>
          </p:nvPr>
        </p:nvSpPr>
        <p:spPr>
          <a:ln/>
        </p:spPr>
        <p:txBody>
          <a:bodyPr/>
          <a:lstStyle>
            <a:lvl1pPr>
              <a:defRPr/>
            </a:lvl1pPr>
          </a:lstStyle>
          <a:p>
            <a:pPr>
              <a:defRPr/>
            </a:pPr>
            <a:fld id="{43CB330F-9384-470F-B060-C2522AC48E4A}"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en-US" altLang="ja-JP" smtClean="0"/>
              <a:t>2011/10/31</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
          <p:cNvSpPr>
            <a:spLocks noGrp="1" noChangeArrowheads="1"/>
          </p:cNvSpPr>
          <p:nvPr>
            <p:ph type="ftr" sz="quarter" idx="10"/>
          </p:nvPr>
        </p:nvSpPr>
        <p:spPr>
          <a:ln/>
        </p:spPr>
        <p:txBody>
          <a:bodyPr/>
          <a:lstStyle>
            <a:lvl1pPr>
              <a:defRPr/>
            </a:lvl1pPr>
          </a:lstStyle>
          <a:p>
            <a:pPr>
              <a:defRPr/>
            </a:pPr>
            <a:r>
              <a:rPr lang="en-US" altLang="ja-JP"/>
              <a:t>第8回 time-to-event data の解析</a:t>
            </a:r>
          </a:p>
        </p:txBody>
      </p:sp>
      <p:sp>
        <p:nvSpPr>
          <p:cNvPr id="8" name="Rectangle 3"/>
          <p:cNvSpPr>
            <a:spLocks noGrp="1" noChangeArrowheads="1"/>
          </p:cNvSpPr>
          <p:nvPr>
            <p:ph type="sldNum" sz="quarter" idx="11"/>
          </p:nvPr>
        </p:nvSpPr>
        <p:spPr>
          <a:ln/>
        </p:spPr>
        <p:txBody>
          <a:bodyPr/>
          <a:lstStyle>
            <a:lvl1pPr>
              <a:defRPr/>
            </a:lvl1pPr>
          </a:lstStyle>
          <a:p>
            <a:pPr>
              <a:defRPr/>
            </a:pPr>
            <a:fld id="{051D6BF2-F199-4F37-8BC1-BA187C29595D}" type="slidenum">
              <a:rPr lang="en-US" altLang="ja-JP"/>
              <a:pPr>
                <a:defRPr/>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r>
              <a:rPr lang="en-US" altLang="ja-JP" smtClean="0"/>
              <a:t>2011/10/31</a:t>
            </a: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第8回 time-to-event data の解析</a:t>
            </a:r>
          </a:p>
        </p:txBody>
      </p:sp>
      <p:sp>
        <p:nvSpPr>
          <p:cNvPr id="4" name="Rectangle 3"/>
          <p:cNvSpPr>
            <a:spLocks noGrp="1" noChangeArrowheads="1"/>
          </p:cNvSpPr>
          <p:nvPr>
            <p:ph type="sldNum" sz="quarter" idx="11"/>
          </p:nvPr>
        </p:nvSpPr>
        <p:spPr>
          <a:ln/>
        </p:spPr>
        <p:txBody>
          <a:bodyPr/>
          <a:lstStyle>
            <a:lvl1pPr>
              <a:defRPr/>
            </a:lvl1pPr>
          </a:lstStyle>
          <a:p>
            <a:pPr>
              <a:defRPr/>
            </a:pPr>
            <a:fld id="{4AFD57F8-8DB4-43D0-924A-4438903A9567}"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en-US" altLang="ja-JP" smtClean="0"/>
              <a:t>2011/10/31</a:t>
            </a: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ltLang="ja-JP"/>
              <a:t>第8回 time-to-event data の解析</a:t>
            </a:r>
          </a:p>
        </p:txBody>
      </p:sp>
      <p:sp>
        <p:nvSpPr>
          <p:cNvPr id="3" name="Rectangle 3"/>
          <p:cNvSpPr>
            <a:spLocks noGrp="1" noChangeArrowheads="1"/>
          </p:cNvSpPr>
          <p:nvPr>
            <p:ph type="sldNum" sz="quarter" idx="11"/>
          </p:nvPr>
        </p:nvSpPr>
        <p:spPr>
          <a:ln/>
        </p:spPr>
        <p:txBody>
          <a:bodyPr/>
          <a:lstStyle>
            <a:lvl1pPr>
              <a:defRPr/>
            </a:lvl1pPr>
          </a:lstStyle>
          <a:p>
            <a:pPr>
              <a:defRPr/>
            </a:pPr>
            <a:fld id="{C28579A6-7FA7-4FA3-A85A-59479D3D7CD1}" type="slidenum">
              <a:rPr lang="en-US" altLang="ja-JP"/>
              <a:pPr>
                <a:defRPr/>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r>
              <a:rPr lang="en-US" altLang="ja-JP" smtClean="0"/>
              <a:t>2011/10/31</a:t>
            </a: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第8回 time-to-event data の解析</a:t>
            </a:r>
          </a:p>
        </p:txBody>
      </p:sp>
      <p:sp>
        <p:nvSpPr>
          <p:cNvPr id="6" name="Rectangle 3"/>
          <p:cNvSpPr>
            <a:spLocks noGrp="1" noChangeArrowheads="1"/>
          </p:cNvSpPr>
          <p:nvPr>
            <p:ph type="sldNum" sz="quarter" idx="11"/>
          </p:nvPr>
        </p:nvSpPr>
        <p:spPr>
          <a:ln/>
        </p:spPr>
        <p:txBody>
          <a:bodyPr/>
          <a:lstStyle>
            <a:lvl1pPr>
              <a:defRPr/>
            </a:lvl1pPr>
          </a:lstStyle>
          <a:p>
            <a:pPr>
              <a:defRPr/>
            </a:pPr>
            <a:fld id="{2B3AE676-1441-4682-982E-A3E0BA20C865}"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en-US" altLang="ja-JP" smtClean="0"/>
              <a:t>2011/10/31</a:t>
            </a: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第8回 time-to-event data の解析</a:t>
            </a:r>
          </a:p>
        </p:txBody>
      </p:sp>
      <p:sp>
        <p:nvSpPr>
          <p:cNvPr id="6" name="Rectangle 3"/>
          <p:cNvSpPr>
            <a:spLocks noGrp="1" noChangeArrowheads="1"/>
          </p:cNvSpPr>
          <p:nvPr>
            <p:ph type="sldNum" sz="quarter" idx="11"/>
          </p:nvPr>
        </p:nvSpPr>
        <p:spPr>
          <a:ln/>
        </p:spPr>
        <p:txBody>
          <a:bodyPr/>
          <a:lstStyle>
            <a:lvl1pPr>
              <a:defRPr/>
            </a:lvl1pPr>
          </a:lstStyle>
          <a:p>
            <a:pPr>
              <a:defRPr/>
            </a:pPr>
            <a:fld id="{79026C9D-B3D3-4A88-B511-4C1B8EA8DD1A}"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en-US" altLang="ja-JP" smtClean="0"/>
              <a:t>2011/10/31</a:t>
            </a: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ftr" sz="quarter" idx="3"/>
          </p:nvPr>
        </p:nvSpPr>
        <p:spPr bwMode="auto">
          <a:xfrm>
            <a:off x="2627313" y="6248400"/>
            <a:ext cx="38893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600">
                <a:latin typeface="Arial" charset="0"/>
              </a:defRPr>
            </a:lvl1pPr>
          </a:lstStyle>
          <a:p>
            <a:pPr>
              <a:defRPr/>
            </a:pPr>
            <a:r>
              <a:rPr lang="en-US" altLang="ja-JP"/>
              <a:t>第8回 time-to-event data の解析</a:t>
            </a:r>
          </a:p>
        </p:txBody>
      </p:sp>
      <p:sp>
        <p:nvSpPr>
          <p:cNvPr id="6349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600">
                <a:latin typeface="Arial Black" pitchFamily="34" charset="0"/>
              </a:defRPr>
            </a:lvl1pPr>
          </a:lstStyle>
          <a:p>
            <a:pPr>
              <a:defRPr/>
            </a:pPr>
            <a:fld id="{1EA1ED40-FA12-4960-B252-9AF4F6E58635}" type="slidenum">
              <a:rPr lang="en-US" altLang="ja-JP"/>
              <a:pPr>
                <a:defRPr/>
              </a:pPr>
              <a:t>‹#›</a:t>
            </a:fld>
            <a:endParaRPr lang="en-US" altLang="ja-JP"/>
          </a:p>
        </p:txBody>
      </p:sp>
      <p:sp>
        <p:nvSpPr>
          <p:cNvPr id="63493" name="Rectangle 5"/>
          <p:cNvSpPr>
            <a:spLocks noChangeArrowheads="1"/>
          </p:cNvSpPr>
          <p:nvPr/>
        </p:nvSpPr>
        <p:spPr bwMode="auto">
          <a:xfrm>
            <a:off x="0" y="0"/>
            <a:ext cx="285750" cy="53340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kumimoji="0" lang="ja-JP" altLang="ja-JP" sz="2400">
              <a:latin typeface="Times New Roman" pitchFamily="18" charset="0"/>
            </a:endParaRPr>
          </a:p>
        </p:txBody>
      </p:sp>
      <p:sp>
        <p:nvSpPr>
          <p:cNvPr id="63494" name="Rectangle 6"/>
          <p:cNvSpPr>
            <a:spLocks noChangeArrowheads="1"/>
          </p:cNvSpPr>
          <p:nvPr/>
        </p:nvSpPr>
        <p:spPr bwMode="auto">
          <a:xfrm>
            <a:off x="412750" y="1039813"/>
            <a:ext cx="8731250" cy="85725"/>
          </a:xfrm>
          <a:prstGeom prst="rect">
            <a:avLst/>
          </a:prstGeom>
          <a:gradFill rotWithShape="0">
            <a:gsLst>
              <a:gs pos="0">
                <a:schemeClr val="bg2"/>
              </a:gs>
              <a:gs pos="100000">
                <a:schemeClr val="bg1"/>
              </a:gs>
            </a:gsLst>
            <a:lin ang="0" scaled="1"/>
          </a:gradFill>
          <a:ln w="9525">
            <a:noFill/>
            <a:miter lim="800000"/>
            <a:headEnd/>
            <a:tailEnd/>
          </a:ln>
        </p:spPr>
        <p:txBody>
          <a:bodyPr/>
          <a:lstStyle/>
          <a:p>
            <a:pPr algn="l">
              <a:defRPr/>
            </a:pPr>
            <a:endParaRPr kumimoji="0" lang="ja-JP" altLang="ja-JP" sz="2400">
              <a:latin typeface="Times New Roman" pitchFamily="18" charset="0"/>
            </a:endParaRPr>
          </a:p>
        </p:txBody>
      </p:sp>
      <p:sp>
        <p:nvSpPr>
          <p:cNvPr id="63495" name="Rectangle 7"/>
          <p:cNvSpPr>
            <a:spLocks noChangeArrowheads="1"/>
          </p:cNvSpPr>
          <p:nvPr/>
        </p:nvSpPr>
        <p:spPr bwMode="auto">
          <a:xfrm>
            <a:off x="409575" y="134938"/>
            <a:ext cx="138113" cy="141287"/>
          </a:xfrm>
          <a:prstGeom prst="rect">
            <a:avLst/>
          </a:prstGeom>
          <a:solidFill>
            <a:schemeClr val="folHlink"/>
          </a:solidFill>
          <a:ln w="9525">
            <a:noFill/>
            <a:miter lim="800000"/>
            <a:headEnd/>
            <a:tailEnd/>
          </a:ln>
        </p:spPr>
        <p:txBody>
          <a:bodyPr/>
          <a:lstStyle/>
          <a:p>
            <a:pPr algn="l">
              <a:defRPr/>
            </a:pPr>
            <a:endParaRPr kumimoji="0" lang="ja-JP" altLang="ja-JP">
              <a:solidFill>
                <a:schemeClr val="hlink"/>
              </a:solidFill>
              <a:latin typeface="Arial" charset="0"/>
            </a:endParaRPr>
          </a:p>
        </p:txBody>
      </p:sp>
      <p:sp>
        <p:nvSpPr>
          <p:cNvPr id="63496" name="Rectangle 8"/>
          <p:cNvSpPr>
            <a:spLocks noChangeArrowheads="1"/>
          </p:cNvSpPr>
          <p:nvPr/>
        </p:nvSpPr>
        <p:spPr bwMode="auto">
          <a:xfrm>
            <a:off x="547688" y="0"/>
            <a:ext cx="139700" cy="138113"/>
          </a:xfrm>
          <a:prstGeom prst="rect">
            <a:avLst/>
          </a:prstGeom>
          <a:solidFill>
            <a:schemeClr val="folHlink"/>
          </a:solidFill>
          <a:ln w="9525">
            <a:noFill/>
            <a:miter lim="800000"/>
            <a:headEnd/>
            <a:tailEnd/>
          </a:ln>
        </p:spPr>
        <p:txBody>
          <a:bodyPr/>
          <a:lstStyle/>
          <a:p>
            <a:pPr algn="l">
              <a:defRPr/>
            </a:pPr>
            <a:endParaRPr kumimoji="0" lang="ja-JP" altLang="ja-JP">
              <a:solidFill>
                <a:schemeClr val="hlink"/>
              </a:solidFill>
              <a:latin typeface="Arial" charset="0"/>
            </a:endParaRPr>
          </a:p>
        </p:txBody>
      </p:sp>
      <p:sp>
        <p:nvSpPr>
          <p:cNvPr id="63497" name="Rectangle 9"/>
          <p:cNvSpPr>
            <a:spLocks noChangeArrowheads="1"/>
          </p:cNvSpPr>
          <p:nvPr/>
        </p:nvSpPr>
        <p:spPr bwMode="auto">
          <a:xfrm>
            <a:off x="547688" y="134938"/>
            <a:ext cx="139700" cy="141287"/>
          </a:xfrm>
          <a:prstGeom prst="rect">
            <a:avLst/>
          </a:prstGeom>
          <a:solidFill>
            <a:schemeClr val="accent2"/>
          </a:solidFill>
          <a:ln w="9525">
            <a:noFill/>
            <a:miter lim="800000"/>
            <a:headEnd/>
            <a:tailEnd/>
          </a:ln>
        </p:spPr>
        <p:txBody>
          <a:bodyPr/>
          <a:lstStyle/>
          <a:p>
            <a:pPr algn="l">
              <a:defRPr/>
            </a:pPr>
            <a:endParaRPr kumimoji="0" lang="ja-JP" altLang="ja-JP">
              <a:solidFill>
                <a:schemeClr val="accent2"/>
              </a:solidFill>
              <a:latin typeface="Arial" charset="0"/>
            </a:endParaRPr>
          </a:p>
        </p:txBody>
      </p:sp>
      <p:sp>
        <p:nvSpPr>
          <p:cNvPr id="63498" name="Rectangle 10"/>
          <p:cNvSpPr>
            <a:spLocks noChangeArrowheads="1"/>
          </p:cNvSpPr>
          <p:nvPr/>
        </p:nvSpPr>
        <p:spPr bwMode="auto">
          <a:xfrm>
            <a:off x="274638" y="274638"/>
            <a:ext cx="136525" cy="138112"/>
          </a:xfrm>
          <a:prstGeom prst="rect">
            <a:avLst/>
          </a:prstGeom>
          <a:solidFill>
            <a:schemeClr val="folHlink"/>
          </a:solidFill>
          <a:ln w="9525">
            <a:noFill/>
            <a:miter lim="800000"/>
            <a:headEnd/>
            <a:tailEnd/>
          </a:ln>
        </p:spPr>
        <p:txBody>
          <a:bodyPr/>
          <a:lstStyle/>
          <a:p>
            <a:pPr algn="l">
              <a:defRPr/>
            </a:pPr>
            <a:endParaRPr kumimoji="0" lang="ja-JP" altLang="ja-JP">
              <a:solidFill>
                <a:schemeClr val="hlink"/>
              </a:solidFill>
              <a:latin typeface="Arial" charset="0"/>
            </a:endParaRPr>
          </a:p>
        </p:txBody>
      </p:sp>
      <p:sp>
        <p:nvSpPr>
          <p:cNvPr id="63499" name="Rectangle 11"/>
          <p:cNvSpPr>
            <a:spLocks noChangeArrowheads="1"/>
          </p:cNvSpPr>
          <p:nvPr/>
        </p:nvSpPr>
        <p:spPr bwMode="auto">
          <a:xfrm>
            <a:off x="131763" y="136525"/>
            <a:ext cx="141287" cy="138113"/>
          </a:xfrm>
          <a:prstGeom prst="rect">
            <a:avLst/>
          </a:prstGeom>
          <a:solidFill>
            <a:schemeClr val="bg2"/>
          </a:solidFill>
          <a:ln w="9525">
            <a:noFill/>
            <a:miter lim="800000"/>
            <a:headEnd/>
            <a:tailEnd/>
          </a:ln>
        </p:spPr>
        <p:txBody>
          <a:bodyPr/>
          <a:lstStyle/>
          <a:p>
            <a:pPr algn="l">
              <a:defRPr/>
            </a:pPr>
            <a:endParaRPr kumimoji="0" lang="ja-JP" altLang="ja-JP" sz="2400">
              <a:latin typeface="Times New Roman" pitchFamily="18" charset="0"/>
            </a:endParaRPr>
          </a:p>
        </p:txBody>
      </p:sp>
      <p:sp>
        <p:nvSpPr>
          <p:cNvPr id="63500" name="Rectangle 12"/>
          <p:cNvSpPr>
            <a:spLocks noChangeArrowheads="1"/>
          </p:cNvSpPr>
          <p:nvPr/>
        </p:nvSpPr>
        <p:spPr bwMode="auto">
          <a:xfrm>
            <a:off x="409575" y="271463"/>
            <a:ext cx="138113" cy="138112"/>
          </a:xfrm>
          <a:prstGeom prst="rect">
            <a:avLst/>
          </a:prstGeom>
          <a:solidFill>
            <a:schemeClr val="accent2"/>
          </a:solidFill>
          <a:ln w="9525">
            <a:noFill/>
            <a:miter lim="800000"/>
            <a:headEnd/>
            <a:tailEnd/>
          </a:ln>
        </p:spPr>
        <p:txBody>
          <a:bodyPr/>
          <a:lstStyle/>
          <a:p>
            <a:pPr algn="l">
              <a:defRPr/>
            </a:pPr>
            <a:endParaRPr kumimoji="0" lang="ja-JP" altLang="ja-JP">
              <a:solidFill>
                <a:schemeClr val="accent2"/>
              </a:solidFill>
              <a:latin typeface="Arial" charset="0"/>
            </a:endParaRPr>
          </a:p>
        </p:txBody>
      </p:sp>
      <p:sp>
        <p:nvSpPr>
          <p:cNvPr id="63501" name="Rectangle 13"/>
          <p:cNvSpPr>
            <a:spLocks noChangeArrowheads="1"/>
          </p:cNvSpPr>
          <p:nvPr/>
        </p:nvSpPr>
        <p:spPr bwMode="auto">
          <a:xfrm>
            <a:off x="274638" y="409575"/>
            <a:ext cx="136525" cy="136525"/>
          </a:xfrm>
          <a:prstGeom prst="rect">
            <a:avLst/>
          </a:prstGeom>
          <a:solidFill>
            <a:schemeClr val="accent2"/>
          </a:solidFill>
          <a:ln w="9525">
            <a:noFill/>
            <a:miter lim="800000"/>
            <a:headEnd/>
            <a:tailEnd/>
          </a:ln>
        </p:spPr>
        <p:txBody>
          <a:bodyPr/>
          <a:lstStyle/>
          <a:p>
            <a:pPr algn="l">
              <a:defRPr/>
            </a:pPr>
            <a:endParaRPr kumimoji="0" lang="ja-JP" altLang="ja-JP">
              <a:solidFill>
                <a:schemeClr val="accent2"/>
              </a:solidFill>
              <a:latin typeface="Arial" charset="0"/>
            </a:endParaRPr>
          </a:p>
        </p:txBody>
      </p:sp>
      <p:sp>
        <p:nvSpPr>
          <p:cNvPr id="2061" name="Rectangle 14"/>
          <p:cNvSpPr>
            <a:spLocks noGrp="1" noChangeArrowheads="1"/>
          </p:cNvSpPr>
          <p:nvPr>
            <p:ph type="title"/>
          </p:nvPr>
        </p:nvSpPr>
        <p:spPr bwMode="auto">
          <a:xfrm>
            <a:off x="611188" y="-103188"/>
            <a:ext cx="8229600" cy="13716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62" name="Rectangle 15"/>
          <p:cNvSpPr>
            <a:spLocks noGrp="1" noChangeArrowheads="1"/>
          </p:cNvSpPr>
          <p:nvPr>
            <p:ph type="body" idx="1"/>
          </p:nvPr>
        </p:nvSpPr>
        <p:spPr bwMode="auto">
          <a:xfrm>
            <a:off x="457200" y="1484313"/>
            <a:ext cx="8229600" cy="4752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350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kumimoji="0" sz="1600">
                <a:latin typeface="Arial" charset="0"/>
              </a:defRPr>
            </a:lvl1pPr>
          </a:lstStyle>
          <a:p>
            <a:pPr>
              <a:defRPr/>
            </a:pPr>
            <a:r>
              <a:rPr lang="en-US" altLang="ja-JP" smtClean="0"/>
              <a:t>2011/10/31</a:t>
            </a:r>
            <a:endParaRPr lang="en-US" altLang="ja-JP"/>
          </a:p>
        </p:txBody>
      </p:sp>
    </p:spTree>
  </p:cSld>
  <p:clrMap bg1="lt1" tx1="dk1" bg2="lt2" tx2="dk2" accent1="accent1" accent2="accent2" accent3="accent3" accent4="accent4" accent5="accent5" accent6="accent6" hlink="hlink" folHlink="folHlink"/>
  <p:sldLayoutIdLst>
    <p:sldLayoutId id="2147484170" r:id="rId1"/>
    <p:sldLayoutId id="2147484160" r:id="rId2"/>
    <p:sldLayoutId id="2147484161" r:id="rId3"/>
    <p:sldLayoutId id="2147484162" r:id="rId4"/>
    <p:sldLayoutId id="2147484163" r:id="rId5"/>
    <p:sldLayoutId id="2147484164" r:id="rId6"/>
    <p:sldLayoutId id="2147484165" r:id="rId7"/>
    <p:sldLayoutId id="2147484166" r:id="rId8"/>
    <p:sldLayoutId id="2147484167" r:id="rId9"/>
    <p:sldLayoutId id="2147484168" r:id="rId10"/>
    <p:sldLayoutId id="214748416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ctr" rtl="0" fontAlgn="base">
        <a:spcBef>
          <a:spcPct val="0"/>
        </a:spcBef>
        <a:spcAft>
          <a:spcPct val="0"/>
        </a:spcAft>
        <a:defRPr kumimoji="1" sz="4400">
          <a:solidFill>
            <a:schemeClr val="tx1"/>
          </a:solidFill>
          <a:latin typeface="Arial" charset="0"/>
          <a:ea typeface="ＭＳ Ｐゴシック" pitchFamily="50" charset="-128"/>
        </a:defRPr>
      </a:lvl6pPr>
      <a:lvl7pPr marL="914400" algn="ctr" rtl="0" fontAlgn="base">
        <a:spcBef>
          <a:spcPct val="0"/>
        </a:spcBef>
        <a:spcAft>
          <a:spcPct val="0"/>
        </a:spcAft>
        <a:defRPr kumimoji="1" sz="4400">
          <a:solidFill>
            <a:schemeClr val="tx1"/>
          </a:solidFill>
          <a:latin typeface="Arial" charset="0"/>
          <a:ea typeface="ＭＳ Ｐゴシック" pitchFamily="50" charset="-128"/>
        </a:defRPr>
      </a:lvl7pPr>
      <a:lvl8pPr marL="1371600" algn="ctr" rtl="0" fontAlgn="base">
        <a:spcBef>
          <a:spcPct val="0"/>
        </a:spcBef>
        <a:spcAft>
          <a:spcPct val="0"/>
        </a:spcAft>
        <a:defRPr kumimoji="1" sz="4400">
          <a:solidFill>
            <a:schemeClr val="tx1"/>
          </a:solidFill>
          <a:latin typeface="Arial" charset="0"/>
          <a:ea typeface="ＭＳ Ｐゴシック" pitchFamily="50" charset="-128"/>
        </a:defRPr>
      </a:lvl8pPr>
      <a:lvl9pPr marL="1828800" algn="ctr" rtl="0" fontAlgn="base">
        <a:spcBef>
          <a:spcPct val="0"/>
        </a:spcBef>
        <a:spcAft>
          <a:spcPct val="0"/>
        </a:spcAft>
        <a:defRPr kumimoji="1" sz="4400">
          <a:solidFill>
            <a:schemeClr val="tx1"/>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1828800"/>
            <a:ext cx="9109075" cy="2209800"/>
          </a:xfrm>
        </p:spPr>
        <p:txBody>
          <a:bodyPr/>
          <a:lstStyle/>
          <a:p>
            <a:pPr eaLnBrk="1" hangingPunct="1"/>
            <a:r>
              <a:rPr lang="ja-JP" altLang="en-US" sz="3200" dirty="0" smtClean="0"/>
              <a:t>　　　国際共同</a:t>
            </a:r>
            <a:r>
              <a:rPr lang="ja-JP" altLang="en-US" sz="3200" dirty="0"/>
              <a:t>治験</a:t>
            </a:r>
            <a:r>
              <a:rPr lang="ja-JP" altLang="en-US" sz="3200" dirty="0" smtClean="0"/>
              <a:t>の評価事例</a:t>
            </a:r>
            <a:endParaRPr lang="ja-JP" altLang="en-US" sz="3600" dirty="0" smtClean="0"/>
          </a:p>
        </p:txBody>
      </p:sp>
      <p:sp>
        <p:nvSpPr>
          <p:cNvPr id="4099" name="Rectangle 3"/>
          <p:cNvSpPr>
            <a:spLocks noGrp="1" noChangeArrowheads="1"/>
          </p:cNvSpPr>
          <p:nvPr>
            <p:ph type="subTitle" idx="1"/>
          </p:nvPr>
        </p:nvSpPr>
        <p:spPr>
          <a:xfrm>
            <a:off x="1979712" y="4214813"/>
            <a:ext cx="7011888" cy="1752600"/>
          </a:xfrm>
        </p:spPr>
        <p:txBody>
          <a:bodyPr/>
          <a:lstStyle/>
          <a:p>
            <a:pPr eaLnBrk="1" hangingPunct="1"/>
            <a:r>
              <a:rPr lang="ja-JP" altLang="en-US" sz="3200" dirty="0" smtClean="0"/>
              <a:t>平成</a:t>
            </a:r>
            <a:r>
              <a:rPr lang="en-US" altLang="ja-JP" sz="3200" dirty="0" smtClean="0"/>
              <a:t>26</a:t>
            </a:r>
            <a:r>
              <a:rPr lang="ja-JP" altLang="en-US" sz="3200" dirty="0" smtClean="0"/>
              <a:t>年</a:t>
            </a:r>
            <a:r>
              <a:rPr lang="en-US" altLang="ja-JP" sz="3200" dirty="0" smtClean="0"/>
              <a:t>2</a:t>
            </a:r>
            <a:r>
              <a:rPr lang="ja-JP" altLang="en-US" sz="3200" dirty="0" smtClean="0"/>
              <a:t>月</a:t>
            </a:r>
            <a:r>
              <a:rPr lang="en-US" altLang="ja-JP" sz="3200" dirty="0" smtClean="0"/>
              <a:t>14</a:t>
            </a:r>
            <a:r>
              <a:rPr lang="ja-JP" altLang="en-US" sz="3200" dirty="0" smtClean="0"/>
              <a:t>日</a:t>
            </a:r>
            <a:endParaRPr lang="en-US" altLang="ja-JP" sz="3200" dirty="0" smtClean="0"/>
          </a:p>
          <a:p>
            <a:pPr eaLnBrk="1" hangingPunct="1"/>
            <a:r>
              <a:rPr lang="ja-JP" altLang="en-US" sz="3200" dirty="0"/>
              <a:t>データサイエンスラウンドテーブル会議</a:t>
            </a:r>
            <a:endParaRPr lang="en-US" altLang="ja-JP" sz="3200" dirty="0" smtClean="0"/>
          </a:p>
          <a:p>
            <a:pPr eaLnBrk="1" hangingPunct="1"/>
            <a:r>
              <a:rPr lang="ja-JP" altLang="en-US" sz="3200" dirty="0" smtClean="0"/>
              <a:t>新薬審査第四部　上村 鋼平</a:t>
            </a:r>
            <a:endParaRPr lang="en-US" altLang="ja-JP" sz="3200" dirty="0" smtClean="0"/>
          </a:p>
          <a:p>
            <a:pPr eaLnBrk="1" hangingPunct="1"/>
            <a:r>
              <a:rPr lang="ja-JP" altLang="en-US" sz="1800" dirty="0" smtClean="0"/>
              <a:t>＊本日</a:t>
            </a:r>
            <a:r>
              <a:rPr lang="ja-JP" altLang="en-US" sz="1800" dirty="0"/>
              <a:t>の話の内容は、すべて個人的見解であり、医薬品医療機器総合機構としての見解を示すものではありません。</a:t>
            </a:r>
            <a:endParaRPr lang="en-US" altLang="ja-JP" sz="1800" dirty="0"/>
          </a:p>
          <a:p>
            <a:pPr eaLnBrk="1" hangingPunct="1"/>
            <a:endParaRPr lang="ja-JP" altLang="en-US"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日本人部分集団の成績</a:t>
            </a:r>
            <a:endParaRPr kumimoji="1" lang="ja-JP" altLang="en-US" dirty="0"/>
          </a:p>
        </p:txBody>
      </p:sp>
      <p:sp>
        <p:nvSpPr>
          <p:cNvPr id="3" name="コンテンツ プレースホルダー 2"/>
          <p:cNvSpPr>
            <a:spLocks noGrp="1"/>
          </p:cNvSpPr>
          <p:nvPr>
            <p:ph idx="1"/>
          </p:nvPr>
        </p:nvSpPr>
        <p:spPr/>
        <p:txBody>
          <a:bodyPr/>
          <a:lstStyle/>
          <a:p>
            <a:r>
              <a:rPr lang="ja-JP" altLang="en-US" dirty="0"/>
              <a:t>主要評価項目</a:t>
            </a:r>
            <a:endParaRPr lang="en-US" altLang="ja-JP" dirty="0"/>
          </a:p>
          <a:p>
            <a:pPr lvl="1"/>
            <a:r>
              <a:rPr lang="ja-JP" altLang="en-US" dirty="0"/>
              <a:t>全投与期間中の平均投与前</a:t>
            </a:r>
            <a:r>
              <a:rPr lang="en-US" altLang="ja-JP" dirty="0"/>
              <a:t>FEV</a:t>
            </a:r>
            <a:r>
              <a:rPr lang="en-US" altLang="ja-JP" baseline="-25000" dirty="0"/>
              <a:t>1 </a:t>
            </a:r>
            <a:r>
              <a:rPr lang="en-US" altLang="ja-JP" dirty="0"/>
              <a:t>(L) </a:t>
            </a:r>
            <a:r>
              <a:rPr lang="ja-JP" altLang="en-US" dirty="0"/>
              <a:t>のベースラインに対する比（変化率）</a:t>
            </a:r>
            <a:endParaRPr lang="en-US" altLang="ja-JP"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10</a:t>
            </a:fld>
            <a:endParaRPr lang="en-US" altLang="ja-JP"/>
          </a:p>
        </p:txBody>
      </p:sp>
      <p:pic>
        <p:nvPicPr>
          <p:cNvPr id="5" name="図 4"/>
          <p:cNvPicPr>
            <a:picLocks noChangeAspect="1"/>
          </p:cNvPicPr>
          <p:nvPr/>
        </p:nvPicPr>
        <p:blipFill>
          <a:blip r:embed="rId2"/>
          <a:stretch>
            <a:fillRect/>
          </a:stretch>
        </p:blipFill>
        <p:spPr>
          <a:xfrm>
            <a:off x="487814" y="3070183"/>
            <a:ext cx="8404666" cy="2159017"/>
          </a:xfrm>
          <a:prstGeom prst="rect">
            <a:avLst/>
          </a:prstGeom>
        </p:spPr>
      </p:pic>
      <p:sp>
        <p:nvSpPr>
          <p:cNvPr id="6" name="角丸四角形 5"/>
          <p:cNvSpPr/>
          <p:nvPr/>
        </p:nvSpPr>
        <p:spPr bwMode="auto">
          <a:xfrm>
            <a:off x="2686729" y="4679262"/>
            <a:ext cx="864096" cy="257201"/>
          </a:xfrm>
          <a:prstGeom prst="round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7" name="角丸四角形 6"/>
          <p:cNvSpPr/>
          <p:nvPr/>
        </p:nvSpPr>
        <p:spPr bwMode="auto">
          <a:xfrm>
            <a:off x="5580112" y="4679262"/>
            <a:ext cx="792088" cy="257201"/>
          </a:xfrm>
          <a:prstGeom prst="round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8" name="角丸四角形 7"/>
          <p:cNvSpPr/>
          <p:nvPr/>
        </p:nvSpPr>
        <p:spPr bwMode="auto">
          <a:xfrm>
            <a:off x="7668344" y="4566400"/>
            <a:ext cx="1049070" cy="466532"/>
          </a:xfrm>
          <a:prstGeom prst="round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413174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一貫性の評価</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主要評価項目について</a:t>
            </a:r>
            <a:endParaRPr kumimoji="1" lang="en-US" altLang="ja-JP" dirty="0" smtClean="0"/>
          </a:p>
          <a:p>
            <a:pPr lvl="1"/>
            <a:r>
              <a:rPr lang="ja-JP" altLang="en-US" dirty="0" smtClean="0"/>
              <a:t>日本人部分集団の成績に大きな問題なし</a:t>
            </a:r>
            <a:endParaRPr lang="en-US" altLang="ja-JP" dirty="0" smtClean="0"/>
          </a:p>
          <a:p>
            <a:pPr lvl="2"/>
            <a:r>
              <a:rPr lang="ja-JP" altLang="en-US" dirty="0" smtClean="0"/>
              <a:t>外国人集団と見比べても同様の傾向</a:t>
            </a:r>
            <a:endParaRPr lang="en-US" altLang="ja-JP" dirty="0" smtClean="0"/>
          </a:p>
          <a:p>
            <a:pPr lvl="1"/>
            <a:r>
              <a:rPr lang="ja-JP" altLang="en-US" dirty="0" smtClean="0"/>
              <a:t>投与群</a:t>
            </a:r>
            <a:r>
              <a:rPr lang="en-US" altLang="ja-JP" dirty="0" smtClean="0"/>
              <a:t>×</a:t>
            </a:r>
            <a:r>
              <a:rPr lang="ja-JP" altLang="en-US" smtClean="0"/>
              <a:t>日本人部分</a:t>
            </a:r>
            <a:r>
              <a:rPr lang="ja-JP" altLang="en-US" dirty="0" smtClean="0"/>
              <a:t>集団か否かの交互作用</a:t>
            </a:r>
            <a:endParaRPr lang="en-US" altLang="ja-JP" dirty="0" smtClean="0"/>
          </a:p>
          <a:p>
            <a:pPr lvl="2"/>
            <a:r>
              <a:rPr kumimoji="1" lang="ja-JP" altLang="en-US" dirty="0" smtClean="0"/>
              <a:t>全く有意ではない</a:t>
            </a:r>
            <a:endParaRPr kumimoji="1" lang="en-US" altLang="ja-JP" dirty="0" smtClean="0"/>
          </a:p>
          <a:p>
            <a:pPr lvl="2"/>
            <a:endParaRPr lang="en-US" altLang="ja-JP" dirty="0"/>
          </a:p>
          <a:p>
            <a:pPr lvl="2"/>
            <a:endParaRPr kumimoji="1" lang="en-US" altLang="ja-JP" dirty="0" smtClean="0"/>
          </a:p>
          <a:p>
            <a:pPr lvl="2"/>
            <a:endParaRPr lang="en-US" altLang="ja-JP" dirty="0"/>
          </a:p>
          <a:p>
            <a:pPr lvl="2"/>
            <a:endParaRPr kumimoji="1" lang="en-US" altLang="ja-JP" dirty="0" smtClean="0"/>
          </a:p>
          <a:p>
            <a:pPr lvl="1"/>
            <a:endParaRPr lang="en-US" altLang="ja-JP" sz="1100" dirty="0" smtClean="0"/>
          </a:p>
          <a:p>
            <a:pPr lvl="1"/>
            <a:r>
              <a:rPr lang="ja-JP" altLang="en-US" dirty="0" smtClean="0"/>
              <a:t>経</a:t>
            </a:r>
            <a:r>
              <a:rPr lang="ja-JP" altLang="en-US" dirty="0"/>
              <a:t>時推移や投与後</a:t>
            </a:r>
            <a:r>
              <a:rPr lang="en-US" altLang="ja-JP" dirty="0"/>
              <a:t>FEV</a:t>
            </a:r>
            <a:r>
              <a:rPr lang="en-US" altLang="ja-JP" baseline="-25000" dirty="0"/>
              <a:t>1</a:t>
            </a:r>
            <a:r>
              <a:rPr lang="ja-JP" altLang="en-US" dirty="0"/>
              <a:t>等も確認し、問題なし</a:t>
            </a:r>
          </a:p>
          <a:p>
            <a:pPr lvl="1"/>
            <a:endParaRPr kumimoji="1" lang="en-US" altLang="ja-JP" dirty="0" smtClean="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11</a:t>
            </a:fld>
            <a:endParaRPr lang="en-US" altLang="ja-JP"/>
          </a:p>
        </p:txBody>
      </p:sp>
      <p:pic>
        <p:nvPicPr>
          <p:cNvPr id="5" name="図 4"/>
          <p:cNvPicPr>
            <a:picLocks noChangeAspect="1"/>
          </p:cNvPicPr>
          <p:nvPr/>
        </p:nvPicPr>
        <p:blipFill rotWithShape="1">
          <a:blip r:embed="rId2"/>
          <a:srcRect t="2596" b="20661"/>
          <a:stretch/>
        </p:blipFill>
        <p:spPr>
          <a:xfrm>
            <a:off x="170658" y="3933056"/>
            <a:ext cx="8973342" cy="1872208"/>
          </a:xfrm>
          <a:prstGeom prst="rect">
            <a:avLst/>
          </a:prstGeom>
        </p:spPr>
      </p:pic>
      <p:sp>
        <p:nvSpPr>
          <p:cNvPr id="6" name="角丸四角形 5"/>
          <p:cNvSpPr/>
          <p:nvPr/>
        </p:nvSpPr>
        <p:spPr bwMode="auto">
          <a:xfrm>
            <a:off x="7789758" y="4869160"/>
            <a:ext cx="1049070" cy="466532"/>
          </a:xfrm>
          <a:prstGeom prst="round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1052395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一貫性の評価</a:t>
            </a:r>
            <a:endParaRPr kumimoji="1" lang="ja-JP" altLang="en-US" dirty="0"/>
          </a:p>
        </p:txBody>
      </p:sp>
      <p:sp>
        <p:nvSpPr>
          <p:cNvPr id="3" name="コンテンツ プレースホルダー 2"/>
          <p:cNvSpPr>
            <a:spLocks noGrp="1"/>
          </p:cNvSpPr>
          <p:nvPr>
            <p:ph idx="1"/>
          </p:nvPr>
        </p:nvSpPr>
        <p:spPr>
          <a:xfrm>
            <a:off x="457200" y="1484313"/>
            <a:ext cx="8795320" cy="4752975"/>
          </a:xfrm>
        </p:spPr>
        <p:txBody>
          <a:bodyPr/>
          <a:lstStyle/>
          <a:p>
            <a:r>
              <a:rPr kumimoji="1" lang="ja-JP" altLang="en-US" dirty="0" smtClean="0"/>
              <a:t>主要評価項目について</a:t>
            </a:r>
            <a:endParaRPr kumimoji="1" lang="en-US" altLang="ja-JP" dirty="0" smtClean="0"/>
          </a:p>
          <a:p>
            <a:pPr lvl="1"/>
            <a:r>
              <a:rPr lang="ja-JP" altLang="en-US" dirty="0" smtClean="0"/>
              <a:t>患者背景の集団間の違いが与える影響の評価</a:t>
            </a:r>
            <a:endParaRPr lang="en-US" altLang="ja-JP" dirty="0" smtClean="0"/>
          </a:p>
          <a:p>
            <a:pPr lvl="2"/>
            <a:r>
              <a:rPr kumimoji="1" lang="ja-JP" altLang="en-US" dirty="0"/>
              <a:t>日本人部分</a:t>
            </a:r>
            <a:r>
              <a:rPr kumimoji="1" lang="ja-JP" altLang="en-US" dirty="0" smtClean="0"/>
              <a:t>集団の患者背景の主な特徴</a:t>
            </a:r>
            <a:endParaRPr kumimoji="1" lang="en-US" altLang="ja-JP" dirty="0" smtClean="0"/>
          </a:p>
          <a:p>
            <a:pPr lvl="3"/>
            <a:r>
              <a:rPr lang="en-US" altLang="ja-JP" dirty="0" smtClean="0"/>
              <a:t>65</a:t>
            </a:r>
            <a:r>
              <a:rPr lang="ja-JP" altLang="en-US" dirty="0" smtClean="0"/>
              <a:t>歳以上の高齢者が多いこと</a:t>
            </a:r>
            <a:r>
              <a:rPr lang="ja-JP" altLang="en-US" sz="1400" dirty="0" smtClean="0"/>
              <a:t>（</a:t>
            </a:r>
            <a:r>
              <a:rPr lang="en-US" altLang="ja-JP" sz="1400" dirty="0" smtClean="0"/>
              <a:t>78.2% vs. 44.8%</a:t>
            </a:r>
            <a:r>
              <a:rPr lang="ja-JP" altLang="en-US" sz="1400" dirty="0" smtClean="0"/>
              <a:t>）</a:t>
            </a:r>
            <a:endParaRPr lang="en-US" altLang="ja-JP" sz="1400" dirty="0" smtClean="0"/>
          </a:p>
          <a:p>
            <a:pPr lvl="3"/>
            <a:r>
              <a:rPr kumimoji="1" lang="ja-JP" altLang="en-US" dirty="0" smtClean="0"/>
              <a:t>喫煙量が多いこと</a:t>
            </a:r>
            <a:r>
              <a:rPr lang="ja-JP" altLang="en-US" sz="1400" dirty="0" smtClean="0"/>
              <a:t>（</a:t>
            </a:r>
            <a:r>
              <a:rPr lang="en-US" altLang="ja-JP" sz="1400" dirty="0" smtClean="0"/>
              <a:t>55.0 vs. 37.0 pack year</a:t>
            </a:r>
            <a:r>
              <a:rPr lang="ja-JP" altLang="en-US" sz="1400" dirty="0" smtClean="0"/>
              <a:t>）</a:t>
            </a:r>
            <a:endParaRPr kumimoji="1" lang="en-US" altLang="ja-JP" sz="1400" dirty="0" smtClean="0"/>
          </a:p>
          <a:p>
            <a:pPr lvl="3"/>
            <a:r>
              <a:rPr lang="en-US" altLang="ja-JP" dirty="0" smtClean="0"/>
              <a:t>FEV</a:t>
            </a:r>
            <a:r>
              <a:rPr lang="en-US" altLang="ja-JP" baseline="-25000" dirty="0" smtClean="0"/>
              <a:t>1</a:t>
            </a:r>
            <a:r>
              <a:rPr lang="en-US" altLang="ja-JP" dirty="0" smtClean="0"/>
              <a:t>/FVC (%)</a:t>
            </a:r>
            <a:r>
              <a:rPr lang="ja-JP" altLang="en-US" dirty="0" smtClean="0"/>
              <a:t>が低いこと</a:t>
            </a:r>
            <a:r>
              <a:rPr lang="ja-JP" altLang="en-US" sz="1400" dirty="0" smtClean="0"/>
              <a:t>（</a:t>
            </a:r>
            <a:r>
              <a:rPr lang="en-US" altLang="ja-JP" sz="1400" dirty="0" smtClean="0"/>
              <a:t>40.01% vs. 46.00%</a:t>
            </a:r>
            <a:r>
              <a:rPr lang="ja-JP" altLang="en-US" sz="1400" dirty="0" smtClean="0"/>
              <a:t>）</a:t>
            </a:r>
            <a:endParaRPr lang="en-US" altLang="ja-JP" sz="1400" dirty="0" smtClean="0"/>
          </a:p>
          <a:p>
            <a:pPr lvl="3"/>
            <a:r>
              <a:rPr kumimoji="1" lang="ja-JP" altLang="en-US" dirty="0"/>
              <a:t>前治療</a:t>
            </a:r>
            <a:r>
              <a:rPr kumimoji="1" lang="ja-JP" altLang="en-US" dirty="0" smtClean="0"/>
              <a:t>薬に抗コリン薬が多いこと</a:t>
            </a:r>
            <a:r>
              <a:rPr kumimoji="1" lang="ja-JP" altLang="en-US" sz="1400" dirty="0" smtClean="0"/>
              <a:t>（</a:t>
            </a:r>
            <a:r>
              <a:rPr kumimoji="1" lang="en-US" altLang="ja-JP" sz="1400" dirty="0" smtClean="0"/>
              <a:t>76.6% vs. 35.7%</a:t>
            </a:r>
            <a:r>
              <a:rPr kumimoji="1" lang="ja-JP" altLang="en-US" sz="1400" dirty="0" smtClean="0"/>
              <a:t>）</a:t>
            </a:r>
            <a:r>
              <a:rPr kumimoji="1" lang="ja-JP" altLang="en-US" dirty="0" smtClean="0"/>
              <a:t>など</a:t>
            </a:r>
            <a:endParaRPr kumimoji="1" lang="en-US" altLang="ja-JP" dirty="0" smtClean="0"/>
          </a:p>
          <a:p>
            <a:pPr lvl="1"/>
            <a:r>
              <a:rPr lang="ja-JP" altLang="en-US" dirty="0" smtClean="0"/>
              <a:t>分布の違った患者背景が有効性に対する影響</a:t>
            </a:r>
            <a:endParaRPr lang="en-US" altLang="ja-JP" dirty="0" smtClean="0"/>
          </a:p>
          <a:p>
            <a:pPr lvl="2"/>
            <a:r>
              <a:rPr kumimoji="1" lang="ja-JP" altLang="en-US" dirty="0"/>
              <a:t>全集団</a:t>
            </a:r>
            <a:r>
              <a:rPr kumimoji="1" lang="ja-JP" altLang="en-US" dirty="0" smtClean="0"/>
              <a:t>における投与群との交互作用モデル</a:t>
            </a:r>
            <a:endParaRPr kumimoji="1" lang="en-US" altLang="ja-JP" dirty="0" smtClean="0"/>
          </a:p>
          <a:p>
            <a:pPr lvl="2"/>
            <a:r>
              <a:rPr lang="ja-JP" altLang="en-US" dirty="0" smtClean="0"/>
              <a:t>各患者背景による部分集団解析</a:t>
            </a:r>
            <a:endParaRPr lang="en-US" altLang="ja-JP" dirty="0" smtClean="0"/>
          </a:p>
          <a:p>
            <a:pPr lvl="3"/>
            <a:r>
              <a:rPr kumimoji="1" lang="ja-JP" altLang="en-US" dirty="0" smtClean="0"/>
              <a:t>本試験の結果解釈上、大きな影響はないと考えられる結果</a:t>
            </a:r>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12</a:t>
            </a:fld>
            <a:endParaRPr lang="en-US" altLang="ja-JP"/>
          </a:p>
        </p:txBody>
      </p:sp>
    </p:spTree>
    <p:extLst>
      <p:ext uri="{BB962C8B-B14F-4D97-AF65-F5344CB8AC3E}">
        <p14:creationId xmlns:p14="http://schemas.microsoft.com/office/powerpoint/2010/main" val="13471643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本剤の有効性（</a:t>
            </a:r>
            <a:r>
              <a:rPr kumimoji="1" lang="en-US" altLang="ja-JP" sz="4000" dirty="0" smtClean="0"/>
              <a:t>ICS</a:t>
            </a:r>
            <a:r>
              <a:rPr kumimoji="1" lang="ja-JP" altLang="en-US" sz="4000" dirty="0" smtClean="0"/>
              <a:t>の上乗せ効果）</a:t>
            </a:r>
            <a:endParaRPr kumimoji="1" lang="ja-JP" altLang="en-US" sz="4000" dirty="0"/>
          </a:p>
        </p:txBody>
      </p:sp>
      <p:sp>
        <p:nvSpPr>
          <p:cNvPr id="3" name="コンテンツ プレースホルダー 2"/>
          <p:cNvSpPr>
            <a:spLocks noGrp="1"/>
          </p:cNvSpPr>
          <p:nvPr>
            <p:ph idx="1"/>
          </p:nvPr>
        </p:nvSpPr>
        <p:spPr>
          <a:xfrm>
            <a:off x="457200" y="1484313"/>
            <a:ext cx="8435280" cy="4752975"/>
          </a:xfrm>
        </p:spPr>
        <p:txBody>
          <a:bodyPr/>
          <a:lstStyle/>
          <a:p>
            <a:r>
              <a:rPr kumimoji="1" lang="ja-JP" altLang="en-US" dirty="0" smtClean="0"/>
              <a:t>呼吸機能に関する主要評価項目</a:t>
            </a:r>
            <a:endParaRPr kumimoji="1" lang="en-US" altLang="ja-JP" dirty="0" smtClean="0"/>
          </a:p>
          <a:p>
            <a:pPr lvl="1"/>
            <a:r>
              <a:rPr lang="ja-JP" altLang="en-US" dirty="0"/>
              <a:t>本剤</a:t>
            </a:r>
            <a:r>
              <a:rPr lang="ja-JP" altLang="en-US" dirty="0" smtClean="0"/>
              <a:t>群の</a:t>
            </a:r>
            <a:r>
              <a:rPr lang="en-US" altLang="ja-JP" dirty="0" smtClean="0"/>
              <a:t>FOR</a:t>
            </a:r>
            <a:r>
              <a:rPr lang="ja-JP" altLang="en-US" dirty="0" smtClean="0"/>
              <a:t>群に対する優越性が検証</a:t>
            </a:r>
            <a:endParaRPr lang="en-US" altLang="ja-JP" dirty="0" smtClean="0"/>
          </a:p>
          <a:p>
            <a:pPr lvl="2"/>
            <a:r>
              <a:rPr lang="ja-JP" altLang="en-US" dirty="0" smtClean="0"/>
              <a:t>日本人集団の成績及び一貫性の評価にも問題なし</a:t>
            </a:r>
            <a:endParaRPr lang="en-US" altLang="ja-JP" dirty="0" smtClean="0"/>
          </a:p>
          <a:p>
            <a:pPr lvl="2"/>
            <a:r>
              <a:rPr lang="ja-JP" altLang="en-US" dirty="0" smtClean="0"/>
              <a:t>作用機序的に仕方ないが、その</a:t>
            </a:r>
            <a:r>
              <a:rPr lang="ja-JP" altLang="en-US" dirty="0"/>
              <a:t>差は約</a:t>
            </a:r>
            <a:r>
              <a:rPr lang="en-US" altLang="ja-JP" dirty="0"/>
              <a:t>27mL</a:t>
            </a:r>
            <a:r>
              <a:rPr lang="ja-JP" altLang="en-US" dirty="0"/>
              <a:t>と</a:t>
            </a:r>
            <a:r>
              <a:rPr lang="ja-JP" altLang="en-US" dirty="0" smtClean="0"/>
              <a:t>小さい</a:t>
            </a:r>
            <a:endParaRPr lang="en-US" altLang="ja-JP" dirty="0" smtClean="0"/>
          </a:p>
          <a:p>
            <a:r>
              <a:rPr kumimoji="1" lang="en-US" altLang="ja-JP" dirty="0" smtClean="0"/>
              <a:t>COPD</a:t>
            </a:r>
            <a:r>
              <a:rPr kumimoji="1" lang="ja-JP" altLang="en-US" dirty="0" smtClean="0"/>
              <a:t>増悪発現に関する副次評価項目</a:t>
            </a:r>
            <a:endParaRPr kumimoji="1" lang="en-US" altLang="ja-JP" dirty="0" smtClean="0"/>
          </a:p>
          <a:p>
            <a:pPr lvl="1"/>
            <a:r>
              <a:rPr lang="en-US" altLang="ja-JP" dirty="0" smtClean="0"/>
              <a:t>ICS</a:t>
            </a:r>
            <a:r>
              <a:rPr lang="ja-JP" altLang="en-US" dirty="0" smtClean="0"/>
              <a:t>配合による効果が期待</a:t>
            </a:r>
            <a:r>
              <a:rPr lang="ja-JP" altLang="en-US" dirty="0"/>
              <a:t>できることもあり、</a:t>
            </a:r>
            <a:endParaRPr lang="en-US" altLang="ja-JP" dirty="0" smtClean="0"/>
          </a:p>
          <a:p>
            <a:pPr lvl="2"/>
            <a:r>
              <a:rPr kumimoji="1" lang="ja-JP" altLang="en-US" dirty="0" smtClean="0"/>
              <a:t>主要な結果のサポートとして重要視された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13</a:t>
            </a:fld>
            <a:endParaRPr lang="en-US" altLang="ja-JP"/>
          </a:p>
        </p:txBody>
      </p:sp>
    </p:spTree>
    <p:extLst>
      <p:ext uri="{BB962C8B-B14F-4D97-AF65-F5344CB8AC3E}">
        <p14:creationId xmlns:p14="http://schemas.microsoft.com/office/powerpoint/2010/main" val="12615784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副次評価項目（全集団）の結果</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初回</a:t>
            </a:r>
            <a:r>
              <a:rPr kumimoji="1" lang="en-US" altLang="ja-JP" dirty="0" smtClean="0"/>
              <a:t>COPD</a:t>
            </a:r>
            <a:r>
              <a:rPr kumimoji="1" lang="ja-JP" altLang="en-US" dirty="0" smtClean="0"/>
              <a:t>増悪までの時間</a:t>
            </a:r>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14</a:t>
            </a:fld>
            <a:endParaRPr lang="en-US" altLang="ja-JP"/>
          </a:p>
        </p:txBody>
      </p:sp>
      <p:pic>
        <p:nvPicPr>
          <p:cNvPr id="5" name="図 4"/>
          <p:cNvPicPr>
            <a:picLocks noChangeAspect="1"/>
          </p:cNvPicPr>
          <p:nvPr/>
        </p:nvPicPr>
        <p:blipFill>
          <a:blip r:embed="rId2"/>
          <a:stretch>
            <a:fillRect/>
          </a:stretch>
        </p:blipFill>
        <p:spPr>
          <a:xfrm>
            <a:off x="1547664" y="2042366"/>
            <a:ext cx="5688632" cy="4482978"/>
          </a:xfrm>
          <a:prstGeom prst="rect">
            <a:avLst/>
          </a:prstGeom>
        </p:spPr>
      </p:pic>
    </p:spTree>
    <p:extLst>
      <p:ext uri="{BB962C8B-B14F-4D97-AF65-F5344CB8AC3E}">
        <p14:creationId xmlns:p14="http://schemas.microsoft.com/office/powerpoint/2010/main" val="801280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543643" y="2872865"/>
            <a:ext cx="8602263" cy="3868503"/>
          </a:xfrm>
          <a:prstGeom prst="rect">
            <a:avLst/>
          </a:prstGeom>
        </p:spPr>
      </p:pic>
      <p:sp>
        <p:nvSpPr>
          <p:cNvPr id="2" name="タイトル 1"/>
          <p:cNvSpPr>
            <a:spLocks noGrp="1"/>
          </p:cNvSpPr>
          <p:nvPr>
            <p:ph type="title"/>
          </p:nvPr>
        </p:nvSpPr>
        <p:spPr/>
        <p:txBody>
          <a:bodyPr/>
          <a:lstStyle/>
          <a:p>
            <a:r>
              <a:rPr kumimoji="1" lang="ja-JP" altLang="en-US" dirty="0" smtClean="0"/>
              <a:t>一貫性の評価</a:t>
            </a:r>
            <a:endParaRPr kumimoji="1" lang="ja-JP" altLang="en-US" dirty="0"/>
          </a:p>
        </p:txBody>
      </p:sp>
      <p:sp>
        <p:nvSpPr>
          <p:cNvPr id="3" name="コンテンツ プレースホルダー 2"/>
          <p:cNvSpPr>
            <a:spLocks noGrp="1"/>
          </p:cNvSpPr>
          <p:nvPr>
            <p:ph idx="1"/>
          </p:nvPr>
        </p:nvSpPr>
        <p:spPr>
          <a:xfrm>
            <a:off x="457200" y="1484313"/>
            <a:ext cx="8435280" cy="4752975"/>
          </a:xfrm>
        </p:spPr>
        <p:txBody>
          <a:bodyPr/>
          <a:lstStyle/>
          <a:p>
            <a:r>
              <a:rPr kumimoji="1" lang="ja-JP" altLang="en-US" dirty="0" smtClean="0"/>
              <a:t>副次評価項目について</a:t>
            </a:r>
            <a:endParaRPr kumimoji="1" lang="en-US" altLang="ja-JP" dirty="0" smtClean="0"/>
          </a:p>
          <a:p>
            <a:pPr lvl="1"/>
            <a:r>
              <a:rPr kumimoji="1" lang="en-US" altLang="ja-JP" dirty="0" smtClean="0"/>
              <a:t>COPD</a:t>
            </a:r>
            <a:r>
              <a:rPr kumimoji="1" lang="ja-JP" altLang="en-US" dirty="0" smtClean="0"/>
              <a:t>初回増悪までの時間</a:t>
            </a:r>
            <a:endParaRPr kumimoji="1" lang="en-US" altLang="ja-JP" dirty="0" smtClean="0"/>
          </a:p>
          <a:p>
            <a:pPr lvl="2"/>
            <a:r>
              <a:rPr kumimoji="1" lang="ja-JP" altLang="en-US" dirty="0" smtClean="0"/>
              <a:t>投与群と集団との交互作用</a:t>
            </a:r>
            <a:r>
              <a:rPr kumimoji="1" lang="en-US" altLang="ja-JP" dirty="0" smtClean="0"/>
              <a:t>Cox</a:t>
            </a:r>
            <a:r>
              <a:rPr kumimoji="1" lang="ja-JP" altLang="en-US" dirty="0" smtClean="0"/>
              <a:t>モデル（</a:t>
            </a:r>
            <a:r>
              <a:rPr kumimoji="1" lang="en-US" altLang="ja-JP" dirty="0" smtClean="0"/>
              <a:t>p=0.0170</a:t>
            </a:r>
            <a:r>
              <a:rPr kumimoji="1" lang="ja-JP" altLang="en-US" dirty="0" smtClean="0"/>
              <a:t>）</a:t>
            </a:r>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15</a:t>
            </a:fld>
            <a:endParaRPr lang="en-US" altLang="ja-JP"/>
          </a:p>
        </p:txBody>
      </p:sp>
      <p:sp>
        <p:nvSpPr>
          <p:cNvPr id="7" name="角丸四角形 6"/>
          <p:cNvSpPr/>
          <p:nvPr/>
        </p:nvSpPr>
        <p:spPr bwMode="auto">
          <a:xfrm>
            <a:off x="1259632" y="3860800"/>
            <a:ext cx="1800200" cy="432296"/>
          </a:xfrm>
          <a:prstGeom prst="round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67935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一貫性の評価</a:t>
            </a:r>
            <a:endParaRPr kumimoji="1" lang="ja-JP" altLang="en-US" dirty="0"/>
          </a:p>
        </p:txBody>
      </p:sp>
      <p:sp>
        <p:nvSpPr>
          <p:cNvPr id="3" name="コンテンツ プレースホルダー 2"/>
          <p:cNvSpPr>
            <a:spLocks noGrp="1"/>
          </p:cNvSpPr>
          <p:nvPr>
            <p:ph idx="1"/>
          </p:nvPr>
        </p:nvSpPr>
        <p:spPr>
          <a:xfrm>
            <a:off x="457200" y="1484313"/>
            <a:ext cx="8435280" cy="4752975"/>
          </a:xfrm>
        </p:spPr>
        <p:txBody>
          <a:bodyPr/>
          <a:lstStyle/>
          <a:p>
            <a:r>
              <a:rPr lang="en-US" altLang="ja-JP" dirty="0"/>
              <a:t>COPD</a:t>
            </a:r>
            <a:r>
              <a:rPr lang="ja-JP" altLang="en-US" dirty="0"/>
              <a:t>初回増悪回数</a:t>
            </a:r>
            <a:endParaRPr kumimoji="1" lang="en-US" altLang="ja-JP" dirty="0" smtClean="0"/>
          </a:p>
          <a:p>
            <a:pPr lvl="1"/>
            <a:r>
              <a:rPr lang="ja-JP" altLang="en-US" dirty="0"/>
              <a:t>集団間で乖離</a:t>
            </a:r>
            <a:r>
              <a:rPr lang="ja-JP" altLang="en-US" dirty="0" smtClean="0"/>
              <a:t>した要因</a:t>
            </a:r>
            <a:r>
              <a:rPr lang="ja-JP" altLang="en-US" dirty="0"/>
              <a:t>について</a:t>
            </a:r>
            <a:r>
              <a:rPr lang="ja-JP" altLang="en-US" dirty="0" smtClean="0"/>
              <a:t>の考察（推察）</a:t>
            </a:r>
            <a:endParaRPr kumimoji="1" lang="en-US" altLang="ja-JP" dirty="0" smtClean="0"/>
          </a:p>
          <a:p>
            <a:pPr lvl="2"/>
            <a:r>
              <a:rPr kumimoji="1" lang="ja-JP" altLang="en-US" dirty="0" smtClean="0"/>
              <a:t>日本人集団の方が、</a:t>
            </a:r>
            <a:endParaRPr kumimoji="1" lang="en-US" altLang="ja-JP" dirty="0" smtClean="0"/>
          </a:p>
          <a:p>
            <a:pPr lvl="3"/>
            <a:r>
              <a:rPr kumimoji="1" lang="ja-JP" altLang="en-US" dirty="0" smtClean="0"/>
              <a:t>ベースライン</a:t>
            </a:r>
            <a:r>
              <a:rPr kumimoji="1" lang="en-US" altLang="ja-JP" dirty="0" smtClean="0"/>
              <a:t>FEV</a:t>
            </a:r>
            <a:r>
              <a:rPr kumimoji="1" lang="en-US" altLang="ja-JP" baseline="-25000" dirty="0" smtClean="0"/>
              <a:t>1</a:t>
            </a:r>
            <a:r>
              <a:rPr kumimoji="1" lang="ja-JP" altLang="en-US" dirty="0" smtClean="0"/>
              <a:t>小さく、</a:t>
            </a:r>
            <a:r>
              <a:rPr lang="en-US" altLang="ja-JP" dirty="0" smtClean="0"/>
              <a:t>COPD</a:t>
            </a:r>
            <a:r>
              <a:rPr lang="ja-JP" altLang="en-US" dirty="0" smtClean="0"/>
              <a:t>増悪が惹起されやすい状態</a:t>
            </a:r>
            <a:r>
              <a:rPr lang="en-US" altLang="ja-JP" dirty="0" smtClean="0"/>
              <a:t/>
            </a:r>
            <a:br>
              <a:rPr lang="en-US" altLang="ja-JP" dirty="0" smtClean="0"/>
            </a:br>
            <a:r>
              <a:rPr lang="ja-JP" altLang="en-US" dirty="0" err="1" smtClean="0"/>
              <a:t>だった</a:t>
            </a:r>
            <a:r>
              <a:rPr lang="ja-JP" altLang="en-US" dirty="0" smtClean="0"/>
              <a:t>可能性</a:t>
            </a:r>
            <a:endParaRPr lang="en-US" altLang="ja-JP" dirty="0" smtClean="0"/>
          </a:p>
          <a:p>
            <a:pPr lvl="3"/>
            <a:r>
              <a:rPr lang="ja-JP" altLang="en-US" dirty="0" smtClean="0"/>
              <a:t>医療機関へのアクセスがしやすく、</a:t>
            </a:r>
            <a:r>
              <a:rPr lang="en-US" altLang="ja-JP" dirty="0" smtClean="0"/>
              <a:t>COPD</a:t>
            </a:r>
            <a:r>
              <a:rPr lang="ja-JP" altLang="en-US" dirty="0" smtClean="0"/>
              <a:t>増悪に対する治療の受けやすさや全身性ステロイドの医師による投与判断基準の相違等の医療環境の差異が影響した可能性</a:t>
            </a:r>
            <a:endParaRPr lang="en-US" altLang="ja-JP" dirty="0" smtClean="0"/>
          </a:p>
          <a:p>
            <a:pPr lvl="2"/>
            <a:r>
              <a:rPr lang="en-US" altLang="ja-JP" dirty="0" smtClean="0"/>
              <a:t>COPD</a:t>
            </a:r>
            <a:r>
              <a:rPr lang="ja-JP" altLang="en-US" dirty="0" err="1" smtClean="0"/>
              <a:t>の増</a:t>
            </a:r>
            <a:r>
              <a:rPr lang="ja-JP" altLang="en-US" dirty="0" smtClean="0"/>
              <a:t>悪リスク</a:t>
            </a:r>
            <a:endParaRPr lang="en-US" altLang="ja-JP" dirty="0" smtClean="0"/>
          </a:p>
          <a:p>
            <a:pPr lvl="3"/>
            <a:r>
              <a:rPr lang="ja-JP" altLang="en-US" dirty="0" smtClean="0"/>
              <a:t>季節変動が存在するとの報告あり、</a:t>
            </a:r>
            <a:r>
              <a:rPr lang="en-US" altLang="ja-JP" dirty="0" smtClean="0"/>
              <a:t>12</a:t>
            </a:r>
            <a:r>
              <a:rPr lang="ja-JP" altLang="en-US" dirty="0" smtClean="0"/>
              <a:t>週間という評価期間と組み入れ時期の違いが影響した可能性</a:t>
            </a:r>
            <a:endParaRPr lang="en-US" altLang="ja-JP" dirty="0" smtClean="0"/>
          </a:p>
          <a:p>
            <a:pPr lvl="2"/>
            <a:r>
              <a:rPr kumimoji="1" lang="ja-JP" altLang="en-US" dirty="0" smtClean="0"/>
              <a:t>など</a:t>
            </a:r>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16</a:t>
            </a:fld>
            <a:endParaRPr lang="en-US" altLang="ja-JP"/>
          </a:p>
        </p:txBody>
      </p:sp>
    </p:spTree>
    <p:extLst>
      <p:ext uri="{BB962C8B-B14F-4D97-AF65-F5344CB8AC3E}">
        <p14:creationId xmlns:p14="http://schemas.microsoft.com/office/powerpoint/2010/main" val="4217893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一貫性の評価</a:t>
            </a:r>
            <a:endParaRPr kumimoji="1" lang="ja-JP" altLang="en-US" dirty="0"/>
          </a:p>
        </p:txBody>
      </p:sp>
      <p:sp>
        <p:nvSpPr>
          <p:cNvPr id="3" name="コンテンツ プレースホルダー 2"/>
          <p:cNvSpPr>
            <a:spLocks noGrp="1"/>
          </p:cNvSpPr>
          <p:nvPr>
            <p:ph idx="1"/>
          </p:nvPr>
        </p:nvSpPr>
        <p:spPr>
          <a:xfrm>
            <a:off x="457200" y="1484313"/>
            <a:ext cx="8435280" cy="4752975"/>
          </a:xfrm>
        </p:spPr>
        <p:txBody>
          <a:bodyPr/>
          <a:lstStyle/>
          <a:p>
            <a:r>
              <a:rPr lang="en-US" altLang="ja-JP" dirty="0"/>
              <a:t>COPD</a:t>
            </a:r>
            <a:r>
              <a:rPr lang="ja-JP" altLang="en-US" dirty="0"/>
              <a:t>初回増悪回数</a:t>
            </a:r>
            <a:endParaRPr kumimoji="1" lang="en-US" altLang="ja-JP" dirty="0" smtClean="0"/>
          </a:p>
          <a:p>
            <a:pPr lvl="1"/>
            <a:r>
              <a:rPr lang="ja-JP" altLang="en-US" dirty="0" smtClean="0"/>
              <a:t>考察（推察）がデータから支持されているかの検討</a:t>
            </a:r>
            <a:endParaRPr kumimoji="1" lang="en-US" altLang="ja-JP" dirty="0" smtClean="0"/>
          </a:p>
          <a:p>
            <a:pPr lvl="2"/>
            <a:r>
              <a:rPr kumimoji="1" lang="ja-JP" altLang="en-US" dirty="0" smtClean="0"/>
              <a:t>比例ハザードモデルに基づく</a:t>
            </a:r>
            <a:r>
              <a:rPr lang="ja-JP" altLang="en-US" dirty="0"/>
              <a:t>探索的</a:t>
            </a:r>
            <a:r>
              <a:rPr lang="ja-JP" altLang="en-US" dirty="0" smtClean="0"/>
              <a:t>な解析</a:t>
            </a:r>
            <a:endParaRPr kumimoji="1" lang="en-US" altLang="ja-JP" dirty="0" smtClean="0"/>
          </a:p>
          <a:p>
            <a:pPr lvl="3"/>
            <a:r>
              <a:rPr lang="en-US" altLang="ja-JP" dirty="0" smtClean="0"/>
              <a:t>COPD</a:t>
            </a:r>
            <a:r>
              <a:rPr lang="ja-JP" altLang="en-US" dirty="0"/>
              <a:t>増</a:t>
            </a:r>
            <a:r>
              <a:rPr lang="ja-JP" altLang="en-US" dirty="0" smtClean="0"/>
              <a:t>悪</a:t>
            </a:r>
            <a:r>
              <a:rPr lang="ja-JP" altLang="en-US" dirty="0"/>
              <a:t>の</a:t>
            </a:r>
            <a:r>
              <a:rPr lang="ja-JP" altLang="en-US" dirty="0" smtClean="0"/>
              <a:t>予後因子の探索と調整済みの解析結果</a:t>
            </a:r>
            <a:endParaRPr lang="en-US" altLang="ja-JP" dirty="0" smtClean="0"/>
          </a:p>
          <a:p>
            <a:pPr lvl="3"/>
            <a:r>
              <a:rPr kumimoji="1" lang="en-US" altLang="ja-JP" dirty="0" smtClean="0"/>
              <a:t>ICS</a:t>
            </a:r>
            <a:r>
              <a:rPr kumimoji="1" lang="ja-JP" altLang="en-US" dirty="0" smtClean="0"/>
              <a:t>の上乗せ効果の予測因子の探索</a:t>
            </a:r>
            <a:endParaRPr kumimoji="1" lang="en-US" altLang="ja-JP" dirty="0" smtClean="0"/>
          </a:p>
          <a:p>
            <a:pPr lvl="2"/>
            <a:r>
              <a:rPr lang="ja-JP" altLang="en-US" dirty="0" smtClean="0">
                <a:solidFill>
                  <a:srgbClr val="FF0000"/>
                </a:solidFill>
              </a:rPr>
              <a:t>本試験のデータのみの検討には限界、要因は不明</a:t>
            </a:r>
            <a:endParaRPr lang="en-US" altLang="ja-JP" dirty="0" smtClean="0">
              <a:solidFill>
                <a:srgbClr val="FF0000"/>
              </a:solidFill>
            </a:endParaRPr>
          </a:p>
          <a:p>
            <a:pPr lvl="3"/>
            <a:r>
              <a:rPr lang="ja-JP" altLang="en-US" dirty="0" smtClean="0"/>
              <a:t>今後蓄積されるデータにより継続的な検討や、</a:t>
            </a:r>
            <a:endParaRPr lang="en-US" altLang="ja-JP" dirty="0" smtClean="0"/>
          </a:p>
          <a:p>
            <a:pPr lvl="3"/>
            <a:r>
              <a:rPr lang="ja-JP" altLang="en-US" dirty="0"/>
              <a:t>医療</a:t>
            </a:r>
            <a:r>
              <a:rPr lang="ja-JP" altLang="en-US" dirty="0" smtClean="0"/>
              <a:t>環境の差異の影響を受けにくい試験方法の検討</a:t>
            </a:r>
            <a:r>
              <a:rPr lang="en-US" altLang="ja-JP" dirty="0" smtClean="0"/>
              <a:t/>
            </a:r>
            <a:br>
              <a:rPr lang="en-US" altLang="ja-JP" dirty="0" smtClean="0"/>
            </a:br>
            <a:r>
              <a:rPr lang="ja-JP" altLang="en-US" dirty="0" smtClean="0"/>
              <a:t>といった、課題が考えられた</a:t>
            </a:r>
            <a:r>
              <a:rPr lang="en-US" altLang="ja-JP" dirty="0" smtClean="0"/>
              <a:t/>
            </a:r>
            <a:br>
              <a:rPr lang="en-US" altLang="ja-JP" dirty="0" smtClean="0"/>
            </a:br>
            <a:endParaRPr lang="en-US" altLang="ja-JP" dirty="0" smtClean="0"/>
          </a:p>
          <a:p>
            <a:pPr lvl="2"/>
            <a:endParaRPr kumimoji="1" lang="en-US" altLang="ja-JP" dirty="0" smtClean="0"/>
          </a:p>
          <a:p>
            <a:pPr lvl="3"/>
            <a:endParaRPr lang="en-US" altLang="ja-JP" dirty="0" smtClean="0"/>
          </a:p>
          <a:p>
            <a:pPr lvl="2"/>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17</a:t>
            </a:fld>
            <a:endParaRPr lang="en-US" altLang="ja-JP"/>
          </a:p>
        </p:txBody>
      </p:sp>
    </p:spTree>
    <p:extLst>
      <p:ext uri="{BB962C8B-B14F-4D97-AF65-F5344CB8AC3E}">
        <p14:creationId xmlns:p14="http://schemas.microsoft.com/office/powerpoint/2010/main" val="2998073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457200" y="1484313"/>
            <a:ext cx="8507288" cy="4752975"/>
          </a:xfrm>
        </p:spPr>
        <p:txBody>
          <a:bodyPr/>
          <a:lstStyle/>
          <a:p>
            <a:r>
              <a:rPr kumimoji="1" lang="ja-JP" altLang="en-US" dirty="0" smtClean="0"/>
              <a:t>国際共同治験の評価事例を紹介</a:t>
            </a:r>
            <a:endParaRPr kumimoji="1" lang="en-US" altLang="ja-JP" dirty="0" smtClean="0"/>
          </a:p>
          <a:p>
            <a:pPr lvl="1"/>
            <a:r>
              <a:rPr lang="ja-JP" altLang="en-US" dirty="0" smtClean="0"/>
              <a:t>有効性評価の概要の理解</a:t>
            </a:r>
            <a:endParaRPr lang="en-US" altLang="ja-JP" dirty="0" smtClean="0"/>
          </a:p>
          <a:p>
            <a:r>
              <a:rPr lang="ja-JP" altLang="en-US" dirty="0"/>
              <a:t>紹介</a:t>
            </a:r>
            <a:r>
              <a:rPr lang="ja-JP" altLang="en-US" dirty="0" smtClean="0"/>
              <a:t>事例について</a:t>
            </a:r>
            <a:endParaRPr lang="en-US" altLang="ja-JP" dirty="0" smtClean="0"/>
          </a:p>
          <a:p>
            <a:pPr lvl="1"/>
            <a:r>
              <a:rPr lang="ja-JP" altLang="en-US" dirty="0" smtClean="0"/>
              <a:t>重要な副次評価項目についての集団間の乖離</a:t>
            </a:r>
            <a:endParaRPr lang="en-US" altLang="ja-JP" dirty="0" smtClean="0"/>
          </a:p>
          <a:p>
            <a:pPr lvl="2"/>
            <a:r>
              <a:rPr lang="ja-JP" altLang="en-US" dirty="0" smtClean="0"/>
              <a:t>主要評価項目も含め、それほど大きな問題となるような結果ではなかった</a:t>
            </a:r>
            <a:r>
              <a:rPr lang="en-US" altLang="ja-JP" dirty="0" smtClean="0"/>
              <a:t/>
            </a:r>
            <a:br>
              <a:rPr lang="en-US" altLang="ja-JP" dirty="0" smtClean="0"/>
            </a:br>
            <a:endParaRPr lang="en-US" altLang="ja-JP" dirty="0" smtClean="0"/>
          </a:p>
          <a:p>
            <a:r>
              <a:rPr kumimoji="1" lang="ja-JP" altLang="en-US" dirty="0" smtClean="0"/>
              <a:t>実際に一貫性が認められなかった場合</a:t>
            </a:r>
            <a:endParaRPr kumimoji="1" lang="en-US" altLang="ja-JP" dirty="0" smtClean="0"/>
          </a:p>
          <a:p>
            <a:pPr lvl="1"/>
            <a:r>
              <a:rPr lang="ja-JP" altLang="en-US" dirty="0" smtClean="0"/>
              <a:t>例えば</a:t>
            </a:r>
            <a:r>
              <a:rPr lang="ja-JP" altLang="en-US" dirty="0"/>
              <a:t>、</a:t>
            </a:r>
            <a:r>
              <a:rPr lang="ja-JP" altLang="en-US" dirty="0" smtClean="0"/>
              <a:t>日本人集団のみネガティブな結果</a:t>
            </a:r>
            <a:endParaRPr kumimoji="1" lang="en-US" altLang="ja-JP" dirty="0" smtClean="0"/>
          </a:p>
          <a:p>
            <a:pPr lvl="2"/>
            <a:r>
              <a:rPr lang="ja-JP" altLang="en-US" dirty="0" smtClean="0"/>
              <a:t>より詳細で広範なデータに基づく、慎重な分析が必要</a:t>
            </a:r>
            <a:endParaRPr lang="en-US" altLang="ja-JP" dirty="0" smtClean="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18</a:t>
            </a:fld>
            <a:endParaRPr lang="en-US" altLang="ja-JP"/>
          </a:p>
        </p:txBody>
      </p:sp>
    </p:spTree>
    <p:extLst>
      <p:ext uri="{BB962C8B-B14F-4D97-AF65-F5344CB8AC3E}">
        <p14:creationId xmlns:p14="http://schemas.microsoft.com/office/powerpoint/2010/main" val="1812617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紹介品目の概要</a:t>
            </a:r>
            <a:endParaRPr kumimoji="1" lang="ja-JP" altLang="en-US" dirty="0"/>
          </a:p>
        </p:txBody>
      </p:sp>
      <p:sp>
        <p:nvSpPr>
          <p:cNvPr id="3" name="コンテンツ プレースホルダ 2"/>
          <p:cNvSpPr>
            <a:spLocks noGrp="1"/>
          </p:cNvSpPr>
          <p:nvPr>
            <p:ph idx="1"/>
          </p:nvPr>
        </p:nvSpPr>
        <p:spPr>
          <a:xfrm>
            <a:off x="457200" y="1484313"/>
            <a:ext cx="8472518" cy="4752975"/>
          </a:xfrm>
        </p:spPr>
        <p:txBody>
          <a:bodyPr/>
          <a:lstStyle/>
          <a:p>
            <a:r>
              <a:rPr kumimoji="1" lang="ja-JP" altLang="en-US" dirty="0" smtClean="0"/>
              <a:t>販売名</a:t>
            </a:r>
            <a:endParaRPr kumimoji="1" lang="en-US" altLang="ja-JP" dirty="0" smtClean="0"/>
          </a:p>
          <a:p>
            <a:pPr lvl="1"/>
            <a:r>
              <a:rPr lang="ja-JP" altLang="en-US" dirty="0" smtClean="0"/>
              <a:t>シムビコートタービュヘイラー</a:t>
            </a:r>
            <a:r>
              <a:rPr lang="en-US" altLang="ja-JP" dirty="0" smtClean="0"/>
              <a:t>30</a:t>
            </a:r>
            <a:r>
              <a:rPr lang="ja-JP" altLang="en-US" dirty="0" smtClean="0"/>
              <a:t>吸入、同</a:t>
            </a:r>
            <a:r>
              <a:rPr lang="en-US" altLang="ja-JP" dirty="0" smtClean="0"/>
              <a:t>60</a:t>
            </a:r>
            <a:r>
              <a:rPr lang="ja-JP" altLang="en-US" dirty="0" smtClean="0"/>
              <a:t>吸入</a:t>
            </a:r>
            <a:endParaRPr kumimoji="1" lang="en-US" altLang="ja-JP" dirty="0" smtClean="0"/>
          </a:p>
          <a:p>
            <a:r>
              <a:rPr lang="ja-JP" altLang="en-US" dirty="0" smtClean="0"/>
              <a:t>一般名</a:t>
            </a:r>
            <a:endParaRPr lang="en-US" altLang="ja-JP" dirty="0" smtClean="0"/>
          </a:p>
          <a:p>
            <a:pPr lvl="1"/>
            <a:r>
              <a:rPr lang="ja-JP" altLang="en-US" dirty="0" smtClean="0"/>
              <a:t>ブデソニド</a:t>
            </a:r>
            <a:r>
              <a:rPr lang="en-US" altLang="ja-JP" dirty="0" smtClean="0"/>
              <a:t>/</a:t>
            </a:r>
            <a:r>
              <a:rPr lang="ja-JP" altLang="en-US" dirty="0" smtClean="0"/>
              <a:t>ホルモテロールフマル酸塩水和物</a:t>
            </a:r>
            <a:endParaRPr lang="en-US" altLang="ja-JP" dirty="0" smtClean="0"/>
          </a:p>
          <a:p>
            <a:pPr lvl="2"/>
            <a:r>
              <a:rPr lang="ja-JP" altLang="en-US" sz="2300" dirty="0" smtClean="0"/>
              <a:t>吸入ステロイド剤と</a:t>
            </a:r>
            <a:r>
              <a:rPr lang="ja-JP" altLang="en-US" sz="2300" dirty="0"/>
              <a:t>長時間作動型</a:t>
            </a:r>
            <a:r>
              <a:rPr lang="en-US" altLang="ja-JP" sz="2300" dirty="0"/>
              <a:t>β</a:t>
            </a:r>
            <a:r>
              <a:rPr lang="en-US" altLang="ja-JP" sz="2300" baseline="-25000" dirty="0"/>
              <a:t>2</a:t>
            </a:r>
            <a:r>
              <a:rPr lang="ja-JP" altLang="en-US" sz="2300" dirty="0"/>
              <a:t>刺激剤</a:t>
            </a:r>
            <a:r>
              <a:rPr lang="ja-JP" altLang="en-US" sz="2300" dirty="0" smtClean="0"/>
              <a:t>の吸入配合剤</a:t>
            </a:r>
            <a:endParaRPr lang="en-US" altLang="ja-JP" sz="2300" dirty="0" smtClean="0"/>
          </a:p>
          <a:p>
            <a:r>
              <a:rPr lang="ja-JP" altLang="en-US" dirty="0" smtClean="0"/>
              <a:t>効能効果</a:t>
            </a:r>
            <a:endParaRPr kumimoji="1" lang="en-US" altLang="ja-JP" dirty="0" smtClean="0"/>
          </a:p>
          <a:p>
            <a:pPr lvl="1"/>
            <a:r>
              <a:rPr kumimoji="1" lang="ja-JP" altLang="en-US" dirty="0" smtClean="0"/>
              <a:t>慢性閉塞性肺疾患（</a:t>
            </a:r>
            <a:r>
              <a:rPr lang="ja-JP" altLang="en-US" dirty="0"/>
              <a:t>慢性</a:t>
            </a:r>
            <a:r>
              <a:rPr lang="ja-JP" altLang="en-US" dirty="0" smtClean="0"/>
              <a:t>気管支炎・肺気腫</a:t>
            </a:r>
            <a:r>
              <a:rPr kumimoji="1" lang="ja-JP" altLang="en-US" dirty="0" smtClean="0"/>
              <a:t>）の</a:t>
            </a:r>
            <a:r>
              <a:rPr kumimoji="1" lang="en-US" altLang="ja-JP" dirty="0" smtClean="0"/>
              <a:t/>
            </a:r>
            <a:br>
              <a:rPr kumimoji="1" lang="en-US" altLang="ja-JP" dirty="0" smtClean="0"/>
            </a:br>
            <a:r>
              <a:rPr kumimoji="1" lang="ja-JP" altLang="en-US" dirty="0" smtClean="0"/>
              <a:t>諸症状の緩解</a:t>
            </a:r>
            <a:endParaRPr kumimoji="1" lang="en-US" altLang="ja-JP" dirty="0" smtClean="0"/>
          </a:p>
          <a:p>
            <a:pPr lvl="2"/>
            <a:r>
              <a:rPr kumimoji="1" lang="ja-JP" altLang="en-US" sz="1800" dirty="0" smtClean="0"/>
              <a:t>（吸入ステロイド剤及び長時間作動型</a:t>
            </a:r>
            <a:r>
              <a:rPr kumimoji="1" lang="en-US" altLang="ja-JP" sz="1800" dirty="0" smtClean="0"/>
              <a:t>β</a:t>
            </a:r>
            <a:r>
              <a:rPr kumimoji="1" lang="en-US" altLang="ja-JP" sz="1800" baseline="-25000" dirty="0" smtClean="0"/>
              <a:t>2</a:t>
            </a:r>
            <a:r>
              <a:rPr kumimoji="1" lang="ja-JP" altLang="en-US" sz="1800" dirty="0" smtClean="0"/>
              <a:t>刺激剤の併用が必要な場合）</a:t>
            </a:r>
            <a:endParaRPr kumimoji="1" lang="en-US" altLang="ja-JP" sz="1800" dirty="0" smtClean="0"/>
          </a:p>
          <a:p>
            <a:pPr lvl="2"/>
            <a:r>
              <a:rPr kumimoji="1" lang="en-US" altLang="ja-JP" dirty="0" smtClean="0"/>
              <a:t>2012</a:t>
            </a:r>
            <a:r>
              <a:rPr kumimoji="1" lang="ja-JP" altLang="en-US" dirty="0" smtClean="0"/>
              <a:t>年</a:t>
            </a:r>
            <a:r>
              <a:rPr kumimoji="1" lang="en-US" altLang="ja-JP" dirty="0" smtClean="0"/>
              <a:t>8</a:t>
            </a:r>
            <a:r>
              <a:rPr kumimoji="1" lang="ja-JP" altLang="en-US" dirty="0" smtClean="0"/>
              <a:t>月承認</a:t>
            </a:r>
            <a:endParaRPr kumimoji="1" lang="ja-JP" altLang="en-US" dirty="0"/>
          </a:p>
        </p:txBody>
      </p:sp>
      <p:sp>
        <p:nvSpPr>
          <p:cNvPr id="5" name="スライド番号プレースホルダ 4"/>
          <p:cNvSpPr>
            <a:spLocks noGrp="1"/>
          </p:cNvSpPr>
          <p:nvPr>
            <p:ph type="sldNum" sz="quarter" idx="11"/>
          </p:nvPr>
        </p:nvSpPr>
        <p:spPr/>
        <p:txBody>
          <a:bodyPr/>
          <a:lstStyle/>
          <a:p>
            <a:pPr>
              <a:defRPr/>
            </a:pPr>
            <a:fld id="{AACFCA16-DECD-4DCD-8690-80C3A6850630}"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慢性閉塞性肺疾患（</a:t>
            </a:r>
            <a:r>
              <a:rPr lang="en-US" altLang="ja-JP" dirty="0"/>
              <a:t>COPD</a:t>
            </a:r>
            <a:r>
              <a:rPr lang="ja-JP" altLang="en-US" dirty="0"/>
              <a:t>）</a:t>
            </a:r>
            <a:endParaRPr kumimoji="1" lang="ja-JP" altLang="en-US" sz="1600" dirty="0"/>
          </a:p>
        </p:txBody>
      </p:sp>
      <p:sp>
        <p:nvSpPr>
          <p:cNvPr id="3" name="コンテンツ プレースホルダー 2"/>
          <p:cNvSpPr>
            <a:spLocks noGrp="1"/>
          </p:cNvSpPr>
          <p:nvPr>
            <p:ph idx="1"/>
          </p:nvPr>
        </p:nvSpPr>
        <p:spPr>
          <a:xfrm>
            <a:off x="457200" y="1484313"/>
            <a:ext cx="8939336" cy="4752975"/>
          </a:xfrm>
        </p:spPr>
        <p:txBody>
          <a:bodyPr/>
          <a:lstStyle/>
          <a:p>
            <a:r>
              <a:rPr kumimoji="1" lang="en-US" altLang="ja-JP" dirty="0" smtClean="0"/>
              <a:t>COPD</a:t>
            </a:r>
            <a:r>
              <a:rPr kumimoji="1" lang="ja-JP" altLang="en-US" dirty="0" smtClean="0"/>
              <a:t>の特徴</a:t>
            </a:r>
            <a:endParaRPr kumimoji="1" lang="en-US" altLang="ja-JP" dirty="0" smtClean="0"/>
          </a:p>
          <a:p>
            <a:pPr lvl="1"/>
            <a:r>
              <a:rPr kumimoji="1" lang="ja-JP" altLang="en-US" dirty="0" smtClean="0"/>
              <a:t>タバコ煙等の長期暴露による肺の炎症性疾患</a:t>
            </a:r>
            <a:endParaRPr kumimoji="1" lang="en-US" altLang="ja-JP" dirty="0" smtClean="0"/>
          </a:p>
          <a:p>
            <a:pPr lvl="1"/>
            <a:r>
              <a:rPr lang="ja-JP" altLang="en-US" dirty="0" smtClean="0"/>
              <a:t>進行性の気流閉塞、急性増悪による致命的リスク</a:t>
            </a:r>
            <a:endParaRPr kumimoji="1" lang="en-US" altLang="ja-JP" dirty="0" smtClean="0"/>
          </a:p>
          <a:p>
            <a:r>
              <a:rPr kumimoji="1" lang="en-US" altLang="ja-JP" dirty="0" smtClean="0"/>
              <a:t>COPD</a:t>
            </a:r>
            <a:r>
              <a:rPr kumimoji="1" lang="ja-JP" altLang="en-US" dirty="0" smtClean="0"/>
              <a:t>の薬物治療</a:t>
            </a:r>
            <a:endParaRPr kumimoji="1" lang="en-US" altLang="ja-JP" dirty="0" smtClean="0"/>
          </a:p>
          <a:p>
            <a:pPr lvl="1"/>
            <a:r>
              <a:rPr lang="ja-JP" altLang="en-US" dirty="0"/>
              <a:t>気管支拡張</a:t>
            </a:r>
            <a:r>
              <a:rPr lang="ja-JP" altLang="en-US" dirty="0" smtClean="0"/>
              <a:t>薬が中心</a:t>
            </a:r>
            <a:endParaRPr lang="en-US" altLang="ja-JP" dirty="0" smtClean="0"/>
          </a:p>
          <a:p>
            <a:pPr lvl="2"/>
            <a:r>
              <a:rPr kumimoji="1" lang="ja-JP" altLang="en-US" dirty="0" smtClean="0"/>
              <a:t>短時間作用型</a:t>
            </a:r>
            <a:r>
              <a:rPr lang="en-US" altLang="ja-JP" dirty="0"/>
              <a:t>β</a:t>
            </a:r>
            <a:r>
              <a:rPr lang="en-US" altLang="ja-JP" baseline="-25000" dirty="0"/>
              <a:t>2</a:t>
            </a:r>
            <a:r>
              <a:rPr lang="ja-JP" altLang="en-US" dirty="0" smtClean="0"/>
              <a:t>刺激薬（</a:t>
            </a:r>
            <a:r>
              <a:rPr lang="en-US" altLang="ja-JP" dirty="0" smtClean="0"/>
              <a:t>SABA</a:t>
            </a:r>
            <a:r>
              <a:rPr lang="ja-JP" altLang="en-US" dirty="0" smtClean="0"/>
              <a:t>）</a:t>
            </a:r>
            <a:endParaRPr kumimoji="1" lang="en-US" altLang="ja-JP" dirty="0" smtClean="0"/>
          </a:p>
          <a:p>
            <a:pPr lvl="2"/>
            <a:r>
              <a:rPr kumimoji="1" lang="ja-JP" altLang="en-US" dirty="0" smtClean="0"/>
              <a:t>長時間作動型の</a:t>
            </a:r>
            <a:r>
              <a:rPr lang="en-US" altLang="ja-JP" dirty="0" smtClean="0"/>
              <a:t>β</a:t>
            </a:r>
            <a:r>
              <a:rPr lang="en-US" altLang="ja-JP" baseline="-25000" dirty="0" smtClean="0"/>
              <a:t>2</a:t>
            </a:r>
            <a:r>
              <a:rPr lang="ja-JP" altLang="en-US" dirty="0" smtClean="0"/>
              <a:t>刺激薬（</a:t>
            </a:r>
            <a:r>
              <a:rPr lang="en-US" altLang="ja-JP" dirty="0" smtClean="0"/>
              <a:t>LABA</a:t>
            </a:r>
            <a:r>
              <a:rPr lang="ja-JP" altLang="en-US" dirty="0" smtClean="0"/>
              <a:t>）や抗コリン薬（</a:t>
            </a:r>
            <a:r>
              <a:rPr lang="en-US" altLang="ja-JP" dirty="0" smtClean="0"/>
              <a:t>LAMA</a:t>
            </a:r>
            <a:r>
              <a:rPr lang="ja-JP" altLang="en-US" dirty="0" smtClean="0"/>
              <a:t>）</a:t>
            </a:r>
            <a:endParaRPr lang="en-US" altLang="ja-JP" dirty="0" smtClean="0"/>
          </a:p>
          <a:p>
            <a:pPr lvl="2"/>
            <a:r>
              <a:rPr lang="ja-JP" altLang="en-US" dirty="0" smtClean="0"/>
              <a:t>重症例は、気管支拡張薬に吸入ステロイド（</a:t>
            </a:r>
            <a:r>
              <a:rPr lang="en-US" altLang="ja-JP" dirty="0" smtClean="0"/>
              <a:t>ICS</a:t>
            </a:r>
            <a:r>
              <a:rPr lang="ja-JP" altLang="en-US" dirty="0" smtClean="0"/>
              <a:t>）を追加</a:t>
            </a:r>
            <a:endParaRPr lang="en-US" altLang="ja-JP" dirty="0"/>
          </a:p>
          <a:p>
            <a:pPr lvl="2"/>
            <a:endParaRPr lang="en-US" altLang="ja-JP" dirty="0" smtClean="0"/>
          </a:p>
          <a:p>
            <a:pPr lvl="2"/>
            <a:endParaRPr kumimoji="1" lang="en-US" altLang="ja-JP" dirty="0" smtClean="0"/>
          </a:p>
          <a:p>
            <a:pPr lvl="1"/>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3</a:t>
            </a:fld>
            <a:endParaRPr lang="en-US" altLang="ja-JP"/>
          </a:p>
        </p:txBody>
      </p:sp>
    </p:spTree>
    <p:extLst>
      <p:ext uri="{BB962C8B-B14F-4D97-AF65-F5344CB8AC3E}">
        <p14:creationId xmlns:p14="http://schemas.microsoft.com/office/powerpoint/2010/main" val="3485397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主要な臨床試験</a:t>
            </a:r>
            <a:endParaRPr kumimoji="1" lang="ja-JP" altLang="en-US" dirty="0"/>
          </a:p>
        </p:txBody>
      </p:sp>
      <p:sp>
        <p:nvSpPr>
          <p:cNvPr id="3" name="コンテンツ プレースホルダー 2"/>
          <p:cNvSpPr>
            <a:spLocks noGrp="1"/>
          </p:cNvSpPr>
          <p:nvPr>
            <p:ph idx="1"/>
          </p:nvPr>
        </p:nvSpPr>
        <p:spPr>
          <a:xfrm>
            <a:off x="457200" y="1268760"/>
            <a:ext cx="8383588" cy="4752975"/>
          </a:xfrm>
        </p:spPr>
        <p:txBody>
          <a:bodyPr/>
          <a:lstStyle/>
          <a:p>
            <a:r>
              <a:rPr kumimoji="1" lang="ja-JP" altLang="en-US" dirty="0" smtClean="0"/>
              <a:t>国際共同第</a:t>
            </a:r>
            <a:r>
              <a:rPr lang="en-US" altLang="ja-JP" dirty="0"/>
              <a:t>Ⅲ</a:t>
            </a:r>
            <a:r>
              <a:rPr kumimoji="1" lang="ja-JP" altLang="en-US" dirty="0" smtClean="0"/>
              <a:t>相試験</a:t>
            </a:r>
            <a:endParaRPr kumimoji="1" lang="en-US" altLang="ja-JP" dirty="0" smtClean="0"/>
          </a:p>
          <a:p>
            <a:pPr lvl="1"/>
            <a:r>
              <a:rPr lang="ja-JP" altLang="en-US" dirty="0" smtClean="0"/>
              <a:t>優越性の検証を主目的</a:t>
            </a:r>
            <a:endParaRPr kumimoji="1" lang="en-US" altLang="ja-JP" dirty="0" smtClean="0"/>
          </a:p>
          <a:p>
            <a:pPr lvl="2"/>
            <a:r>
              <a:rPr lang="en-US" altLang="ja-JP" dirty="0" smtClean="0"/>
              <a:t>ICS/LABA</a:t>
            </a:r>
            <a:r>
              <a:rPr lang="ja-JP" altLang="en-US" dirty="0" smtClean="0"/>
              <a:t>配合剤（本剤）群　</a:t>
            </a:r>
            <a:r>
              <a:rPr lang="en-US" altLang="ja-JP" dirty="0" smtClean="0"/>
              <a:t>vs.</a:t>
            </a:r>
            <a:r>
              <a:rPr lang="ja-JP" altLang="en-US" dirty="0" smtClean="0"/>
              <a:t>　</a:t>
            </a:r>
            <a:r>
              <a:rPr lang="en-US" altLang="ja-JP" dirty="0" smtClean="0"/>
              <a:t>LABA</a:t>
            </a:r>
            <a:r>
              <a:rPr lang="ja-JP" altLang="en-US" dirty="0" smtClean="0"/>
              <a:t>単剤（</a:t>
            </a:r>
            <a:r>
              <a:rPr lang="en-US" altLang="ja-JP" dirty="0" smtClean="0"/>
              <a:t>FOR</a:t>
            </a:r>
            <a:r>
              <a:rPr lang="ja-JP" altLang="en-US" dirty="0" smtClean="0"/>
              <a:t>）群</a:t>
            </a:r>
            <a:endParaRPr lang="en-US" altLang="ja-JP" dirty="0" smtClean="0"/>
          </a:p>
          <a:p>
            <a:pPr lvl="2"/>
            <a:r>
              <a:rPr kumimoji="1" lang="ja-JP" altLang="en-US" dirty="0" smtClean="0"/>
              <a:t>目標被験</a:t>
            </a:r>
            <a:r>
              <a:rPr lang="ja-JP" altLang="en-US" dirty="0"/>
              <a:t>者</a:t>
            </a:r>
            <a:r>
              <a:rPr kumimoji="1" lang="ja-JP" altLang="en-US" dirty="0" smtClean="0"/>
              <a:t>数</a:t>
            </a:r>
            <a:r>
              <a:rPr kumimoji="1" lang="en-US" altLang="ja-JP" dirty="0" smtClean="0"/>
              <a:t>1260</a:t>
            </a:r>
            <a:r>
              <a:rPr kumimoji="1" lang="ja-JP" altLang="en-US" dirty="0" smtClean="0"/>
              <a:t>例</a:t>
            </a:r>
            <a:r>
              <a:rPr kumimoji="1" lang="en-US" altLang="ja-JP" dirty="0" smtClean="0"/>
              <a:t/>
            </a:r>
            <a:br>
              <a:rPr kumimoji="1" lang="en-US" altLang="ja-JP" dirty="0" smtClean="0"/>
            </a:br>
            <a:r>
              <a:rPr kumimoji="1" lang="ja-JP" altLang="en-US" dirty="0" smtClean="0"/>
              <a:t>（各群</a:t>
            </a:r>
            <a:r>
              <a:rPr kumimoji="1" lang="en-US" altLang="ja-JP" dirty="0" smtClean="0"/>
              <a:t>630</a:t>
            </a:r>
            <a:r>
              <a:rPr lang="ja-JP" altLang="en-US" dirty="0" smtClean="0"/>
              <a:t>例、日本人は方法</a:t>
            </a:r>
            <a:r>
              <a:rPr lang="en-US" altLang="ja-JP" dirty="0" smtClean="0"/>
              <a:t>1</a:t>
            </a:r>
            <a:r>
              <a:rPr lang="ja-JP" altLang="en-US" baseline="30000" dirty="0"/>
              <a:t> （注）</a:t>
            </a:r>
            <a:r>
              <a:rPr lang="ja-JP" altLang="en-US" dirty="0" smtClean="0"/>
              <a:t>により各群</a:t>
            </a:r>
            <a:r>
              <a:rPr lang="en-US" altLang="ja-JP" dirty="0" smtClean="0"/>
              <a:t>150</a:t>
            </a:r>
            <a:r>
              <a:rPr lang="ja-JP" altLang="en-US" dirty="0" smtClean="0"/>
              <a:t>例</a:t>
            </a:r>
            <a:r>
              <a:rPr kumimoji="1" lang="ja-JP" altLang="en-US" dirty="0" smtClean="0"/>
              <a:t>）</a:t>
            </a:r>
            <a:endParaRPr kumimoji="1" lang="en-US" altLang="ja-JP" dirty="0" smtClean="0"/>
          </a:p>
          <a:p>
            <a:pPr lvl="1"/>
            <a:r>
              <a:rPr lang="ja-JP" altLang="en-US" dirty="0" smtClean="0"/>
              <a:t>投与期間は</a:t>
            </a:r>
            <a:r>
              <a:rPr lang="en-US" altLang="ja-JP" dirty="0" smtClean="0"/>
              <a:t>12</a:t>
            </a:r>
            <a:r>
              <a:rPr lang="ja-JP" altLang="en-US" dirty="0" smtClean="0"/>
              <a:t>週間</a:t>
            </a:r>
            <a:endParaRPr kumimoji="1" lang="en-US" altLang="ja-JP" dirty="0" smtClean="0"/>
          </a:p>
          <a:p>
            <a:pPr lvl="1"/>
            <a:r>
              <a:rPr lang="ja-JP" altLang="en-US" dirty="0"/>
              <a:t>主要</a:t>
            </a:r>
            <a:r>
              <a:rPr lang="ja-JP" altLang="en-US" dirty="0" smtClean="0"/>
              <a:t>評価項目</a:t>
            </a:r>
            <a:endParaRPr lang="en-US" altLang="ja-JP" dirty="0" smtClean="0"/>
          </a:p>
          <a:p>
            <a:pPr lvl="2"/>
            <a:r>
              <a:rPr lang="ja-JP" altLang="en-US" dirty="0" smtClean="0"/>
              <a:t>全投与期間中の平均投与前</a:t>
            </a:r>
            <a:r>
              <a:rPr lang="en-US" altLang="ja-JP" dirty="0" smtClean="0"/>
              <a:t>FEV</a:t>
            </a:r>
            <a:r>
              <a:rPr lang="en-US" altLang="ja-JP" baseline="-25000" dirty="0" smtClean="0"/>
              <a:t>1 </a:t>
            </a:r>
            <a:r>
              <a:rPr lang="en-US" altLang="ja-JP" dirty="0" smtClean="0"/>
              <a:t>(L) </a:t>
            </a:r>
            <a:r>
              <a:rPr lang="ja-JP" altLang="en-US" dirty="0" smtClean="0"/>
              <a:t>のベースラインに対する比（変化率）</a:t>
            </a:r>
            <a:endParaRPr lang="en-US" altLang="ja-JP" dirty="0" smtClean="0"/>
          </a:p>
          <a:p>
            <a:pPr lvl="1"/>
            <a:r>
              <a:rPr kumimoji="1" lang="ja-JP" altLang="en-US" dirty="0"/>
              <a:t>副次評価</a:t>
            </a:r>
            <a:r>
              <a:rPr kumimoji="1" lang="ja-JP" altLang="en-US" dirty="0" smtClean="0"/>
              <a:t>項目</a:t>
            </a:r>
            <a:endParaRPr kumimoji="1" lang="en-US" altLang="ja-JP" dirty="0" smtClean="0"/>
          </a:p>
          <a:p>
            <a:pPr lvl="2"/>
            <a:r>
              <a:rPr kumimoji="1" lang="en-US" altLang="ja-JP" dirty="0" smtClean="0"/>
              <a:t>COPD</a:t>
            </a:r>
            <a:r>
              <a:rPr kumimoji="1" lang="ja-JP" altLang="en-US" dirty="0" smtClean="0"/>
              <a:t>初回増悪までの時間</a:t>
            </a:r>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4</a:t>
            </a:fld>
            <a:endParaRPr lang="en-US" altLang="ja-JP"/>
          </a:p>
        </p:txBody>
      </p:sp>
      <p:sp>
        <p:nvSpPr>
          <p:cNvPr id="5" name="テキスト ボックス 4"/>
          <p:cNvSpPr txBox="1"/>
          <p:nvPr/>
        </p:nvSpPr>
        <p:spPr>
          <a:xfrm>
            <a:off x="613545" y="6444044"/>
            <a:ext cx="7263528" cy="369332"/>
          </a:xfrm>
          <a:prstGeom prst="rect">
            <a:avLst/>
          </a:prstGeom>
          <a:noFill/>
        </p:spPr>
        <p:txBody>
          <a:bodyPr wrap="none" rtlCol="0">
            <a:spAutoFit/>
          </a:bodyPr>
          <a:lstStyle/>
          <a:p>
            <a:r>
              <a:rPr kumimoji="1" lang="ja-JP" altLang="en-US" dirty="0" smtClean="0"/>
              <a:t>（注）平成</a:t>
            </a:r>
            <a:r>
              <a:rPr kumimoji="1" lang="en-US" altLang="ja-JP" dirty="0" smtClean="0"/>
              <a:t>19</a:t>
            </a:r>
            <a:r>
              <a:rPr kumimoji="1" lang="ja-JP" altLang="en-US" dirty="0" smtClean="0"/>
              <a:t>年</a:t>
            </a:r>
            <a:r>
              <a:rPr kumimoji="1" lang="en-US" altLang="ja-JP" dirty="0" smtClean="0"/>
              <a:t>9</a:t>
            </a:r>
            <a:r>
              <a:rPr kumimoji="1" lang="ja-JP" altLang="en-US" dirty="0" smtClean="0"/>
              <a:t>月</a:t>
            </a:r>
            <a:r>
              <a:rPr kumimoji="1" lang="en-US" altLang="ja-JP" dirty="0" smtClean="0"/>
              <a:t>28</a:t>
            </a:r>
            <a:r>
              <a:rPr kumimoji="1" lang="ja-JP" altLang="en-US" dirty="0" smtClean="0"/>
              <a:t>日発出、国際共同治験に関する基本的考え方の</a:t>
            </a:r>
            <a:r>
              <a:rPr kumimoji="1" lang="en-US" altLang="ja-JP" dirty="0" smtClean="0"/>
              <a:t>6</a:t>
            </a:r>
            <a:r>
              <a:rPr lang="ja-JP" altLang="en-US" dirty="0"/>
              <a:t>番</a:t>
            </a:r>
            <a:endParaRPr kumimoji="1" lang="ja-JP" altLang="en-US" dirty="0"/>
          </a:p>
        </p:txBody>
      </p:sp>
    </p:spTree>
    <p:extLst>
      <p:ext uri="{BB962C8B-B14F-4D97-AF65-F5344CB8AC3E}">
        <p14:creationId xmlns:p14="http://schemas.microsoft.com/office/powerpoint/2010/main" val="4287395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国際</a:t>
            </a:r>
            <a:r>
              <a:rPr lang="ja-JP" altLang="en-US" dirty="0" smtClean="0"/>
              <a:t>共同治験の結果の評価</a:t>
            </a:r>
            <a:endParaRPr kumimoji="1" lang="ja-JP" altLang="en-US" dirty="0"/>
          </a:p>
        </p:txBody>
      </p:sp>
      <p:sp>
        <p:nvSpPr>
          <p:cNvPr id="3" name="コンテンツ プレースホルダー 2"/>
          <p:cNvSpPr>
            <a:spLocks noGrp="1"/>
          </p:cNvSpPr>
          <p:nvPr>
            <p:ph idx="1"/>
          </p:nvPr>
        </p:nvSpPr>
        <p:spPr>
          <a:xfrm>
            <a:off x="457200" y="1484313"/>
            <a:ext cx="8686800" cy="4752975"/>
          </a:xfrm>
        </p:spPr>
        <p:txBody>
          <a:bodyPr/>
          <a:lstStyle/>
          <a:p>
            <a:r>
              <a:rPr kumimoji="1" lang="ja-JP" altLang="en-US" dirty="0" smtClean="0"/>
              <a:t>参考事例</a:t>
            </a:r>
            <a:r>
              <a:rPr kumimoji="1" lang="ja-JP" altLang="en-US" baseline="30000" dirty="0" smtClean="0"/>
              <a:t>（注）</a:t>
            </a:r>
            <a:r>
              <a:rPr kumimoji="1" lang="ja-JP" altLang="en-US" dirty="0" smtClean="0"/>
              <a:t> ６）</a:t>
            </a:r>
            <a:r>
              <a:rPr lang="ja-JP" altLang="en-US" dirty="0"/>
              <a:t>一部内容</a:t>
            </a:r>
            <a:r>
              <a:rPr lang="ja-JP" altLang="en-US" dirty="0">
                <a:solidFill>
                  <a:srgbClr val="3333FF"/>
                </a:solidFill>
              </a:rPr>
              <a:t>と補足</a:t>
            </a:r>
            <a:endParaRPr kumimoji="1" lang="en-US" altLang="ja-JP" dirty="0" smtClean="0"/>
          </a:p>
          <a:p>
            <a:pPr lvl="1"/>
            <a:r>
              <a:rPr lang="ja-JP" altLang="en-US" dirty="0" smtClean="0"/>
              <a:t>国内試験と</a:t>
            </a:r>
            <a:r>
              <a:rPr lang="ja-JP" altLang="en-US" dirty="0"/>
              <a:t>同様の手順で、患者背景の確認</a:t>
            </a:r>
            <a:r>
              <a:rPr lang="ja-JP" altLang="en-US" dirty="0" smtClean="0"/>
              <a:t>、</a:t>
            </a:r>
            <a:r>
              <a:rPr lang="en-US" altLang="ja-JP" dirty="0" smtClean="0"/>
              <a:t/>
            </a:r>
            <a:br>
              <a:rPr lang="en-US" altLang="ja-JP" dirty="0" smtClean="0"/>
            </a:br>
            <a:r>
              <a:rPr lang="ja-JP" altLang="en-US" dirty="0" smtClean="0"/>
              <a:t>有効性</a:t>
            </a:r>
            <a:r>
              <a:rPr lang="ja-JP" altLang="en-US" dirty="0"/>
              <a:t>評価、安全性評価を行うことが</a:t>
            </a:r>
            <a:r>
              <a:rPr lang="ja-JP" altLang="en-US" dirty="0" smtClean="0"/>
              <a:t>原則</a:t>
            </a:r>
            <a:endParaRPr lang="en-US" altLang="ja-JP" dirty="0" smtClean="0"/>
          </a:p>
          <a:p>
            <a:pPr lvl="2"/>
            <a:r>
              <a:rPr lang="ja-JP" altLang="en-US" dirty="0" smtClean="0">
                <a:solidFill>
                  <a:srgbClr val="3333FF"/>
                </a:solidFill>
              </a:rPr>
              <a:t>全集団の評価は国内試験と同様</a:t>
            </a:r>
            <a:endParaRPr lang="en-US" altLang="ja-JP" dirty="0" smtClean="0">
              <a:solidFill>
                <a:srgbClr val="3333FF"/>
              </a:solidFill>
            </a:endParaRPr>
          </a:p>
          <a:p>
            <a:pPr lvl="1"/>
            <a:r>
              <a:rPr lang="ja-JP" altLang="en-US" dirty="0" smtClean="0"/>
              <a:t>評価</a:t>
            </a:r>
            <a:r>
              <a:rPr lang="ja-JP" altLang="en-US" dirty="0"/>
              <a:t>の際には、全集団の評価に加えて日本人集団のみの評価を行った上で、</a:t>
            </a:r>
            <a:r>
              <a:rPr lang="ja-JP" altLang="en-US" dirty="0">
                <a:solidFill>
                  <a:srgbClr val="FF0000"/>
                </a:solidFill>
              </a:rPr>
              <a:t>全集団との間</a:t>
            </a:r>
            <a:r>
              <a:rPr lang="ja-JP" altLang="en-US" dirty="0" smtClean="0">
                <a:solidFill>
                  <a:srgbClr val="FF0000"/>
                </a:solidFill>
              </a:rPr>
              <a:t>の</a:t>
            </a:r>
            <a:r>
              <a:rPr lang="en-US" altLang="ja-JP" dirty="0" smtClean="0">
                <a:solidFill>
                  <a:srgbClr val="FF0000"/>
                </a:solidFill>
              </a:rPr>
              <a:t/>
            </a:r>
            <a:br>
              <a:rPr lang="en-US" altLang="ja-JP" dirty="0" smtClean="0">
                <a:solidFill>
                  <a:srgbClr val="FF0000"/>
                </a:solidFill>
              </a:rPr>
            </a:br>
            <a:r>
              <a:rPr lang="ja-JP" altLang="en-US" dirty="0" smtClean="0">
                <a:solidFill>
                  <a:srgbClr val="FF0000"/>
                </a:solidFill>
              </a:rPr>
              <a:t>一貫性</a:t>
            </a:r>
            <a:r>
              <a:rPr lang="ja-JP" altLang="en-US" dirty="0">
                <a:solidFill>
                  <a:srgbClr val="FF0000"/>
                </a:solidFill>
              </a:rPr>
              <a:t>について検討することが</a:t>
            </a:r>
            <a:r>
              <a:rPr lang="ja-JP" altLang="en-US" dirty="0" smtClean="0">
                <a:solidFill>
                  <a:srgbClr val="FF0000"/>
                </a:solidFill>
              </a:rPr>
              <a:t>必要</a:t>
            </a:r>
            <a:endParaRPr lang="en-US" altLang="ja-JP" dirty="0" smtClean="0">
              <a:solidFill>
                <a:srgbClr val="FF0000"/>
              </a:solidFill>
            </a:endParaRPr>
          </a:p>
          <a:p>
            <a:pPr lvl="2"/>
            <a:r>
              <a:rPr lang="ja-JP" altLang="en-US" dirty="0" smtClean="0">
                <a:solidFill>
                  <a:srgbClr val="3333FF"/>
                </a:solidFill>
              </a:rPr>
              <a:t>全集団で期待される結果が得られていることが前提</a:t>
            </a:r>
            <a:endParaRPr lang="en-US" altLang="ja-JP" dirty="0" smtClean="0">
              <a:solidFill>
                <a:srgbClr val="3333FF"/>
              </a:solidFill>
            </a:endParaRPr>
          </a:p>
          <a:p>
            <a:pPr lvl="2"/>
            <a:endParaRPr lang="en-US" altLang="ja-JP" dirty="0">
              <a:solidFill>
                <a:srgbClr val="3333FF"/>
              </a:solidFill>
            </a:endParaRPr>
          </a:p>
          <a:p>
            <a:pPr lvl="2"/>
            <a:endParaRPr lang="en-US" altLang="ja-JP" dirty="0" smtClean="0">
              <a:solidFill>
                <a:srgbClr val="3333FF"/>
              </a:solidFill>
            </a:endParaRPr>
          </a:p>
          <a:p>
            <a:pPr lvl="1"/>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5</a:t>
            </a:fld>
            <a:endParaRPr lang="en-US" altLang="ja-JP"/>
          </a:p>
        </p:txBody>
      </p:sp>
      <p:sp>
        <p:nvSpPr>
          <p:cNvPr id="5" name="テキスト ボックス 4"/>
          <p:cNvSpPr txBox="1"/>
          <p:nvPr/>
        </p:nvSpPr>
        <p:spPr>
          <a:xfrm>
            <a:off x="755576" y="6292334"/>
            <a:ext cx="7699545" cy="369332"/>
          </a:xfrm>
          <a:prstGeom prst="rect">
            <a:avLst/>
          </a:prstGeom>
          <a:noFill/>
        </p:spPr>
        <p:txBody>
          <a:bodyPr wrap="none" rtlCol="0">
            <a:spAutoFit/>
          </a:bodyPr>
          <a:lstStyle/>
          <a:p>
            <a:r>
              <a:rPr kumimoji="1" lang="ja-JP" altLang="en-US" dirty="0" smtClean="0"/>
              <a:t>（注）平成</a:t>
            </a:r>
            <a:r>
              <a:rPr kumimoji="1" lang="en-US" altLang="ja-JP" dirty="0" smtClean="0"/>
              <a:t>24</a:t>
            </a:r>
            <a:r>
              <a:rPr kumimoji="1" lang="ja-JP" altLang="en-US" dirty="0" smtClean="0"/>
              <a:t>年</a:t>
            </a:r>
            <a:r>
              <a:rPr kumimoji="1" lang="en-US" altLang="ja-JP" dirty="0" smtClean="0"/>
              <a:t>9</a:t>
            </a:r>
            <a:r>
              <a:rPr kumimoji="1" lang="ja-JP" altLang="en-US" dirty="0" smtClean="0"/>
              <a:t>月</a:t>
            </a:r>
            <a:r>
              <a:rPr kumimoji="1" lang="en-US" altLang="ja-JP" dirty="0" smtClean="0"/>
              <a:t>5</a:t>
            </a:r>
            <a:r>
              <a:rPr kumimoji="1" lang="ja-JP" altLang="en-US" dirty="0" smtClean="0"/>
              <a:t>日発出、国際共同治験に関する基本的考え方（参考事例）</a:t>
            </a:r>
            <a:endParaRPr kumimoji="1" lang="ja-JP" altLang="en-US" dirty="0"/>
          </a:p>
        </p:txBody>
      </p:sp>
    </p:spTree>
    <p:extLst>
      <p:ext uri="{BB962C8B-B14F-4D97-AF65-F5344CB8AC3E}">
        <p14:creationId xmlns:p14="http://schemas.microsoft.com/office/powerpoint/2010/main" val="2942777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国際</a:t>
            </a:r>
            <a:r>
              <a:rPr lang="ja-JP" altLang="en-US" dirty="0" smtClean="0"/>
              <a:t>共同治験の結果の評価</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参</a:t>
            </a:r>
            <a:r>
              <a:rPr lang="ja-JP" altLang="en-US" dirty="0"/>
              <a:t>考</a:t>
            </a:r>
            <a:r>
              <a:rPr lang="ja-JP" altLang="en-US" dirty="0" smtClean="0"/>
              <a:t>事例</a:t>
            </a:r>
            <a:r>
              <a:rPr lang="ja-JP" altLang="en-US" baseline="30000" dirty="0"/>
              <a:t>（注</a:t>
            </a:r>
            <a:r>
              <a:rPr lang="ja-JP" altLang="en-US" baseline="30000" dirty="0" smtClean="0"/>
              <a:t>）</a:t>
            </a:r>
            <a:r>
              <a:rPr kumimoji="1" lang="ja-JP" altLang="en-US" dirty="0" smtClean="0"/>
              <a:t> ６）一部内容</a:t>
            </a:r>
            <a:r>
              <a:rPr kumimoji="1" lang="ja-JP" altLang="en-US" dirty="0" smtClean="0">
                <a:solidFill>
                  <a:srgbClr val="3333FF"/>
                </a:solidFill>
              </a:rPr>
              <a:t>と補足</a:t>
            </a:r>
            <a:endParaRPr kumimoji="1" lang="en-US" altLang="ja-JP" dirty="0" smtClean="0">
              <a:solidFill>
                <a:srgbClr val="3333FF"/>
              </a:solidFill>
            </a:endParaRPr>
          </a:p>
          <a:p>
            <a:pPr lvl="1"/>
            <a:r>
              <a:rPr lang="ja-JP" altLang="en-US" dirty="0" smtClean="0"/>
              <a:t>留意点</a:t>
            </a:r>
            <a:endParaRPr lang="en-US" altLang="ja-JP" dirty="0" smtClean="0"/>
          </a:p>
          <a:p>
            <a:pPr lvl="2"/>
            <a:r>
              <a:rPr lang="ja-JP" altLang="en-US" dirty="0" smtClean="0"/>
              <a:t>日本人</a:t>
            </a:r>
            <a:r>
              <a:rPr lang="ja-JP" altLang="en-US" dirty="0"/>
              <a:t>集団が試験における部分集団であり必ず</a:t>
            </a:r>
            <a:r>
              <a:rPr lang="ja-JP" altLang="en-US" dirty="0" smtClean="0"/>
              <a:t>しも試験目的を達成するのに十分</a:t>
            </a:r>
            <a:r>
              <a:rPr lang="ja-JP" altLang="en-US" dirty="0"/>
              <a:t>な症例数が組み入れられていない</a:t>
            </a:r>
            <a:r>
              <a:rPr lang="ja-JP" altLang="en-US" dirty="0" smtClean="0"/>
              <a:t>可能性</a:t>
            </a:r>
            <a:endParaRPr lang="en-US" altLang="ja-JP" dirty="0"/>
          </a:p>
          <a:p>
            <a:pPr lvl="3"/>
            <a:r>
              <a:rPr lang="ja-JP" altLang="en-US" dirty="0" smtClean="0">
                <a:solidFill>
                  <a:srgbClr val="3333FF"/>
                </a:solidFill>
              </a:rPr>
              <a:t>日本人部分集団における統計学的な有意差は不要、</a:t>
            </a:r>
            <a:r>
              <a:rPr lang="en-US" altLang="ja-JP" dirty="0" smtClean="0">
                <a:solidFill>
                  <a:srgbClr val="3333FF"/>
                </a:solidFill>
              </a:rPr>
              <a:t/>
            </a:r>
            <a:br>
              <a:rPr lang="en-US" altLang="ja-JP" dirty="0" smtClean="0">
                <a:solidFill>
                  <a:srgbClr val="3333FF"/>
                </a:solidFill>
              </a:rPr>
            </a:br>
            <a:r>
              <a:rPr lang="ja-JP" altLang="en-US" dirty="0" smtClean="0">
                <a:solidFill>
                  <a:srgbClr val="3333FF"/>
                </a:solidFill>
              </a:rPr>
              <a:t>得られる結果の精度を踏まえることが重要</a:t>
            </a:r>
            <a:endParaRPr lang="en-US" altLang="ja-JP" dirty="0" smtClean="0">
              <a:solidFill>
                <a:srgbClr val="3333FF"/>
              </a:solidFill>
            </a:endParaRPr>
          </a:p>
          <a:p>
            <a:pPr lvl="2"/>
            <a:r>
              <a:rPr lang="ja-JP" altLang="en-US" dirty="0" smtClean="0"/>
              <a:t>組み入れられた</a:t>
            </a:r>
            <a:r>
              <a:rPr lang="ja-JP" altLang="en-US" dirty="0"/>
              <a:t>集団間に結果として差異が生じている可能性等に留意することが</a:t>
            </a:r>
            <a:r>
              <a:rPr lang="ja-JP" altLang="en-US" dirty="0" smtClean="0"/>
              <a:t>重要</a:t>
            </a:r>
            <a:endParaRPr lang="en-US" altLang="ja-JP" dirty="0" smtClean="0"/>
          </a:p>
          <a:p>
            <a:pPr lvl="3"/>
            <a:r>
              <a:rPr lang="ja-JP" altLang="en-US" dirty="0" smtClean="0">
                <a:solidFill>
                  <a:srgbClr val="3333FF"/>
                </a:solidFill>
              </a:rPr>
              <a:t>患者背景（人口統計学的特性、疾患特異的特性、ベースライン値）の分布の違いとそれが結果に与える影響についての検討が必要</a:t>
            </a:r>
            <a:r>
              <a:rPr lang="ja-JP" altLang="en-US" dirty="0"/>
              <a:t>	</a:t>
            </a:r>
          </a:p>
          <a:p>
            <a:pPr lvl="1"/>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6</a:t>
            </a:fld>
            <a:endParaRPr lang="en-US" altLang="ja-JP"/>
          </a:p>
        </p:txBody>
      </p:sp>
      <p:sp>
        <p:nvSpPr>
          <p:cNvPr id="5" name="テキスト ボックス 4"/>
          <p:cNvSpPr txBox="1"/>
          <p:nvPr/>
        </p:nvSpPr>
        <p:spPr>
          <a:xfrm>
            <a:off x="755576" y="6309320"/>
            <a:ext cx="7699545" cy="369332"/>
          </a:xfrm>
          <a:prstGeom prst="rect">
            <a:avLst/>
          </a:prstGeom>
          <a:noFill/>
        </p:spPr>
        <p:txBody>
          <a:bodyPr wrap="none" rtlCol="0">
            <a:spAutoFit/>
          </a:bodyPr>
          <a:lstStyle/>
          <a:p>
            <a:r>
              <a:rPr kumimoji="1" lang="ja-JP" altLang="en-US" dirty="0" smtClean="0"/>
              <a:t>（注）平成</a:t>
            </a:r>
            <a:r>
              <a:rPr kumimoji="1" lang="en-US" altLang="ja-JP" dirty="0" smtClean="0"/>
              <a:t>24</a:t>
            </a:r>
            <a:r>
              <a:rPr kumimoji="1" lang="ja-JP" altLang="en-US" dirty="0" smtClean="0"/>
              <a:t>年</a:t>
            </a:r>
            <a:r>
              <a:rPr kumimoji="1" lang="en-US" altLang="ja-JP" dirty="0" smtClean="0"/>
              <a:t>9</a:t>
            </a:r>
            <a:r>
              <a:rPr kumimoji="1" lang="ja-JP" altLang="en-US" dirty="0" smtClean="0"/>
              <a:t>月</a:t>
            </a:r>
            <a:r>
              <a:rPr kumimoji="1" lang="en-US" altLang="ja-JP" dirty="0" smtClean="0"/>
              <a:t>5</a:t>
            </a:r>
            <a:r>
              <a:rPr kumimoji="1" lang="ja-JP" altLang="en-US" dirty="0" smtClean="0"/>
              <a:t>日発出、国際共同治験に関する基本的考え方（参考事例）</a:t>
            </a:r>
            <a:endParaRPr kumimoji="1" lang="ja-JP" altLang="en-US" dirty="0"/>
          </a:p>
        </p:txBody>
      </p:sp>
    </p:spTree>
    <p:extLst>
      <p:ext uri="{BB962C8B-B14F-4D97-AF65-F5344CB8AC3E}">
        <p14:creationId xmlns:p14="http://schemas.microsoft.com/office/powerpoint/2010/main" val="3683487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国際</a:t>
            </a:r>
            <a:r>
              <a:rPr lang="ja-JP" altLang="en-US" dirty="0" smtClean="0"/>
              <a:t>共同治験の結果の評価</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参</a:t>
            </a:r>
            <a:r>
              <a:rPr lang="ja-JP" altLang="en-US" dirty="0"/>
              <a:t>考</a:t>
            </a:r>
            <a:r>
              <a:rPr lang="ja-JP" altLang="en-US" dirty="0" smtClean="0"/>
              <a:t>事例</a:t>
            </a:r>
            <a:r>
              <a:rPr lang="ja-JP" altLang="en-US" baseline="30000" dirty="0"/>
              <a:t>（注） </a:t>
            </a:r>
            <a:r>
              <a:rPr kumimoji="1" lang="ja-JP" altLang="en-US" dirty="0" smtClean="0"/>
              <a:t> ６）一部</a:t>
            </a:r>
            <a:r>
              <a:rPr lang="ja-JP" altLang="en-US" dirty="0" smtClean="0"/>
              <a:t>内容</a:t>
            </a:r>
            <a:r>
              <a:rPr lang="ja-JP" altLang="en-US" dirty="0">
                <a:solidFill>
                  <a:srgbClr val="3333FF"/>
                </a:solidFill>
              </a:rPr>
              <a:t>と</a:t>
            </a:r>
            <a:r>
              <a:rPr lang="ja-JP" altLang="en-US" dirty="0" smtClean="0">
                <a:solidFill>
                  <a:srgbClr val="3333FF"/>
                </a:solidFill>
              </a:rPr>
              <a:t>補足</a:t>
            </a:r>
            <a:endParaRPr kumimoji="1" lang="en-US" altLang="ja-JP" dirty="0" smtClean="0"/>
          </a:p>
          <a:p>
            <a:pPr lvl="1"/>
            <a:r>
              <a:rPr lang="ja-JP" altLang="en-US" dirty="0" smtClean="0"/>
              <a:t>留意点</a:t>
            </a:r>
            <a:endParaRPr lang="en-US" altLang="ja-JP" dirty="0" smtClean="0"/>
          </a:p>
          <a:p>
            <a:pPr lvl="2"/>
            <a:r>
              <a:rPr lang="ja-JP" altLang="en-US" dirty="0" smtClean="0"/>
              <a:t>日本人</a:t>
            </a:r>
            <a:r>
              <a:rPr lang="ja-JP" altLang="en-US" dirty="0"/>
              <a:t>集団の結果の評価に際しては、日本人症例数を踏まえ、点推定値のみならずその精度（標準偏差等）にも着目</a:t>
            </a:r>
            <a:r>
              <a:rPr lang="ja-JP" altLang="en-US" dirty="0" smtClean="0"/>
              <a:t>することが必要</a:t>
            </a:r>
            <a:endParaRPr lang="en-US" altLang="ja-JP" dirty="0" smtClean="0"/>
          </a:p>
          <a:p>
            <a:pPr lvl="3"/>
            <a:r>
              <a:rPr lang="ja-JP" altLang="en-US" dirty="0">
                <a:solidFill>
                  <a:srgbClr val="3333FF"/>
                </a:solidFill>
              </a:rPr>
              <a:t>推定</a:t>
            </a:r>
            <a:r>
              <a:rPr lang="ja-JP" altLang="en-US" dirty="0" smtClean="0">
                <a:solidFill>
                  <a:srgbClr val="3333FF"/>
                </a:solidFill>
              </a:rPr>
              <a:t>精度やデータのばらつき具合を考慮する必要性</a:t>
            </a:r>
            <a:endParaRPr lang="en-US" altLang="ja-JP" dirty="0" smtClean="0">
              <a:solidFill>
                <a:srgbClr val="3333FF"/>
              </a:solidFill>
            </a:endParaRPr>
          </a:p>
          <a:p>
            <a:pPr lvl="2"/>
            <a:r>
              <a:rPr lang="ja-JP" altLang="en-US" dirty="0" smtClean="0"/>
              <a:t>日本人</a:t>
            </a:r>
            <a:r>
              <a:rPr lang="ja-JP" altLang="en-US" dirty="0"/>
              <a:t>集団における主要評価</a:t>
            </a:r>
            <a:r>
              <a:rPr lang="ja-JP" altLang="en-US" dirty="0" smtClean="0"/>
              <a:t>項目だけ</a:t>
            </a:r>
            <a:r>
              <a:rPr lang="ja-JP" altLang="en-US" dirty="0"/>
              <a:t>ではなく、副次評価項目についても、主要評価項目の結果や全集団の結果と同様の結果が示されているか確認す</a:t>
            </a:r>
            <a:r>
              <a:rPr lang="ja-JP" altLang="en-US" dirty="0" smtClean="0"/>
              <a:t>べき</a:t>
            </a:r>
            <a:endParaRPr lang="en-US" altLang="ja-JP" dirty="0" smtClean="0"/>
          </a:p>
          <a:p>
            <a:pPr lvl="3"/>
            <a:r>
              <a:rPr lang="ja-JP" altLang="en-US" dirty="0">
                <a:solidFill>
                  <a:srgbClr val="3333FF"/>
                </a:solidFill>
              </a:rPr>
              <a:t>場合</a:t>
            </a:r>
            <a:r>
              <a:rPr lang="ja-JP" altLang="en-US" dirty="0" smtClean="0">
                <a:solidFill>
                  <a:srgbClr val="3333FF"/>
                </a:solidFill>
              </a:rPr>
              <a:t>に</a:t>
            </a:r>
            <a:r>
              <a:rPr lang="ja-JP" altLang="en-US" dirty="0">
                <a:solidFill>
                  <a:srgbClr val="3333FF"/>
                </a:solidFill>
              </a:rPr>
              <a:t>よって</a:t>
            </a:r>
            <a:r>
              <a:rPr lang="ja-JP" altLang="en-US" dirty="0" smtClean="0">
                <a:solidFill>
                  <a:srgbClr val="3333FF"/>
                </a:solidFill>
              </a:rPr>
              <a:t>は総合的に評価することになる</a:t>
            </a:r>
            <a:endParaRPr lang="en-US" altLang="ja-JP" dirty="0" smtClean="0">
              <a:solidFill>
                <a:srgbClr val="3333FF"/>
              </a:solidFill>
            </a:endParaRPr>
          </a:p>
          <a:p>
            <a:pPr lvl="2"/>
            <a:r>
              <a:rPr lang="ja-JP" altLang="en-US" dirty="0" smtClean="0"/>
              <a:t>安全性</a:t>
            </a:r>
            <a:r>
              <a:rPr lang="ja-JP" altLang="en-US" dirty="0"/>
              <a:t>についても</a:t>
            </a:r>
            <a:r>
              <a:rPr lang="ja-JP" altLang="en-US" dirty="0" smtClean="0"/>
              <a:t>同様（著しく異なった傾向がないか）</a:t>
            </a:r>
            <a:endParaRPr lang="en-US" altLang="ja-JP" dirty="0" smtClean="0"/>
          </a:p>
          <a:p>
            <a:pPr lvl="2"/>
            <a:endParaRPr lang="ja-JP" altLang="en-US" dirty="0"/>
          </a:p>
          <a:p>
            <a:pPr lvl="1"/>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7</a:t>
            </a:fld>
            <a:endParaRPr lang="en-US" altLang="ja-JP"/>
          </a:p>
        </p:txBody>
      </p:sp>
      <p:sp>
        <p:nvSpPr>
          <p:cNvPr id="5" name="テキスト ボックス 4"/>
          <p:cNvSpPr txBox="1"/>
          <p:nvPr/>
        </p:nvSpPr>
        <p:spPr>
          <a:xfrm>
            <a:off x="760887" y="6309320"/>
            <a:ext cx="7699545" cy="369332"/>
          </a:xfrm>
          <a:prstGeom prst="rect">
            <a:avLst/>
          </a:prstGeom>
          <a:noFill/>
        </p:spPr>
        <p:txBody>
          <a:bodyPr wrap="none" rtlCol="0">
            <a:spAutoFit/>
          </a:bodyPr>
          <a:lstStyle/>
          <a:p>
            <a:r>
              <a:rPr kumimoji="1" lang="ja-JP" altLang="en-US" dirty="0" smtClean="0"/>
              <a:t>（注）平成</a:t>
            </a:r>
            <a:r>
              <a:rPr kumimoji="1" lang="en-US" altLang="ja-JP" dirty="0" smtClean="0"/>
              <a:t>24</a:t>
            </a:r>
            <a:r>
              <a:rPr kumimoji="1" lang="ja-JP" altLang="en-US" dirty="0" smtClean="0"/>
              <a:t>年</a:t>
            </a:r>
            <a:r>
              <a:rPr kumimoji="1" lang="en-US" altLang="ja-JP" dirty="0" smtClean="0"/>
              <a:t>9</a:t>
            </a:r>
            <a:r>
              <a:rPr kumimoji="1" lang="ja-JP" altLang="en-US" dirty="0" smtClean="0"/>
              <a:t>月</a:t>
            </a:r>
            <a:r>
              <a:rPr kumimoji="1" lang="en-US" altLang="ja-JP" dirty="0" smtClean="0"/>
              <a:t>5</a:t>
            </a:r>
            <a:r>
              <a:rPr kumimoji="1" lang="ja-JP" altLang="en-US" dirty="0" smtClean="0"/>
              <a:t>日発出、国際共同治験に関する基本的考え方（参考事例）</a:t>
            </a:r>
            <a:endParaRPr kumimoji="1" lang="ja-JP" altLang="en-US" dirty="0"/>
          </a:p>
        </p:txBody>
      </p:sp>
    </p:spTree>
    <p:extLst>
      <p:ext uri="{BB962C8B-B14F-4D97-AF65-F5344CB8AC3E}">
        <p14:creationId xmlns:p14="http://schemas.microsoft.com/office/powerpoint/2010/main" val="1479814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ja-JP" altLang="en-US" dirty="0"/>
          </a:p>
        </p:txBody>
      </p:sp>
      <p:sp>
        <p:nvSpPr>
          <p:cNvPr id="2" name="タイトル 1"/>
          <p:cNvSpPr>
            <a:spLocks noGrp="1"/>
          </p:cNvSpPr>
          <p:nvPr>
            <p:ph type="title"/>
          </p:nvPr>
        </p:nvSpPr>
        <p:spPr>
          <a:xfrm>
            <a:off x="457200" y="3174999"/>
            <a:ext cx="8229600" cy="1371601"/>
          </a:xfrm>
        </p:spPr>
        <p:txBody>
          <a:bodyPr/>
          <a:lstStyle/>
          <a:p>
            <a:r>
              <a:rPr kumimoji="1" lang="ja-JP" altLang="en-US" dirty="0" smtClean="0"/>
              <a:t>実際の</a:t>
            </a:r>
            <a:r>
              <a:rPr lang="ja-JP" altLang="en-US" dirty="0" smtClean="0"/>
              <a:t>評価例（一部割愛）</a:t>
            </a:r>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8</a:t>
            </a:fld>
            <a:endParaRPr lang="en-US" altLang="ja-JP"/>
          </a:p>
        </p:txBody>
      </p:sp>
    </p:spTree>
    <p:extLst>
      <p:ext uri="{BB962C8B-B14F-4D97-AF65-F5344CB8AC3E}">
        <p14:creationId xmlns:p14="http://schemas.microsoft.com/office/powerpoint/2010/main" val="2203103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主要解析（全集団）の結果</a:t>
            </a:r>
            <a:endParaRPr kumimoji="1" lang="ja-JP" altLang="en-US" dirty="0"/>
          </a:p>
        </p:txBody>
      </p:sp>
      <p:sp>
        <p:nvSpPr>
          <p:cNvPr id="3" name="コンテンツ プレースホルダー 2"/>
          <p:cNvSpPr>
            <a:spLocks noGrp="1"/>
          </p:cNvSpPr>
          <p:nvPr>
            <p:ph idx="1"/>
          </p:nvPr>
        </p:nvSpPr>
        <p:spPr/>
        <p:txBody>
          <a:bodyPr/>
          <a:lstStyle/>
          <a:p>
            <a:r>
              <a:rPr lang="ja-JP" altLang="en-US" dirty="0"/>
              <a:t>主要評価項目</a:t>
            </a:r>
            <a:endParaRPr lang="en-US" altLang="ja-JP" dirty="0"/>
          </a:p>
          <a:p>
            <a:pPr lvl="1"/>
            <a:r>
              <a:rPr lang="ja-JP" altLang="en-US" dirty="0"/>
              <a:t>全投与期間中の平均投与前</a:t>
            </a:r>
            <a:r>
              <a:rPr lang="en-US" altLang="ja-JP" dirty="0"/>
              <a:t>FEV</a:t>
            </a:r>
            <a:r>
              <a:rPr lang="en-US" altLang="ja-JP" baseline="-25000" dirty="0"/>
              <a:t>1 </a:t>
            </a:r>
            <a:r>
              <a:rPr lang="en-US" altLang="ja-JP" dirty="0"/>
              <a:t>(L) </a:t>
            </a:r>
            <a:r>
              <a:rPr lang="ja-JP" altLang="en-US" dirty="0"/>
              <a:t>のベースラインに対する比（変化率）</a:t>
            </a:r>
            <a:endParaRPr lang="en-US" altLang="ja-JP" dirty="0"/>
          </a:p>
          <a:p>
            <a:endParaRPr kumimoji="1" lang="ja-JP" altLang="en-US" dirty="0"/>
          </a:p>
        </p:txBody>
      </p:sp>
      <p:sp>
        <p:nvSpPr>
          <p:cNvPr id="4" name="スライド番号プレースホルダー 3"/>
          <p:cNvSpPr>
            <a:spLocks noGrp="1"/>
          </p:cNvSpPr>
          <p:nvPr>
            <p:ph type="sldNum" sz="quarter" idx="11"/>
          </p:nvPr>
        </p:nvSpPr>
        <p:spPr/>
        <p:txBody>
          <a:bodyPr/>
          <a:lstStyle/>
          <a:p>
            <a:pPr>
              <a:defRPr/>
            </a:pPr>
            <a:fld id="{AACFCA16-DECD-4DCD-8690-80C3A6850630}" type="slidenum">
              <a:rPr lang="en-US" altLang="ja-JP" smtClean="0"/>
              <a:pPr>
                <a:defRPr/>
              </a:pPr>
              <a:t>9</a:t>
            </a:fld>
            <a:endParaRPr lang="en-US" altLang="ja-JP"/>
          </a:p>
        </p:txBody>
      </p:sp>
      <p:pic>
        <p:nvPicPr>
          <p:cNvPr id="6" name="図 5"/>
          <p:cNvPicPr>
            <a:picLocks noChangeAspect="1"/>
          </p:cNvPicPr>
          <p:nvPr/>
        </p:nvPicPr>
        <p:blipFill>
          <a:blip r:embed="rId2"/>
          <a:stretch>
            <a:fillRect/>
          </a:stretch>
        </p:blipFill>
        <p:spPr>
          <a:xfrm>
            <a:off x="0" y="2996952"/>
            <a:ext cx="9161768" cy="3240360"/>
          </a:xfrm>
          <a:prstGeom prst="rect">
            <a:avLst/>
          </a:prstGeom>
        </p:spPr>
      </p:pic>
      <p:sp>
        <p:nvSpPr>
          <p:cNvPr id="5" name="角丸四角形 4"/>
          <p:cNvSpPr/>
          <p:nvPr/>
        </p:nvSpPr>
        <p:spPr bwMode="auto">
          <a:xfrm>
            <a:off x="2411760" y="5085184"/>
            <a:ext cx="1008112" cy="386929"/>
          </a:xfrm>
          <a:prstGeom prst="round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7" name="角丸四角形 6"/>
          <p:cNvSpPr/>
          <p:nvPr/>
        </p:nvSpPr>
        <p:spPr bwMode="auto">
          <a:xfrm>
            <a:off x="5364088" y="5085184"/>
            <a:ext cx="1008112" cy="386929"/>
          </a:xfrm>
          <a:prstGeom prst="round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8" name="角丸四角形 7"/>
          <p:cNvSpPr/>
          <p:nvPr/>
        </p:nvSpPr>
        <p:spPr bwMode="auto">
          <a:xfrm>
            <a:off x="7754640" y="4926880"/>
            <a:ext cx="1100436" cy="720080"/>
          </a:xfrm>
          <a:prstGeom prst="roundRect">
            <a:avLst/>
          </a:prstGeom>
          <a:noFill/>
          <a:ln w="1905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1212223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2"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2" animBg="1"/>
      <p:bldP spid="7" grpId="0" animBg="1"/>
      <p:bldP spid="8" grpId="0" animBg="1"/>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29136</TotalTime>
  <Words>1011</Words>
  <PresentationFormat>画面に合わせる (4:3)</PresentationFormat>
  <Paragraphs>152</Paragraphs>
  <Slides>18</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ＭＳ Ｐゴシック</vt:lpstr>
      <vt:lpstr>ＭＳ Ｐ明朝</vt:lpstr>
      <vt:lpstr>Arial</vt:lpstr>
      <vt:lpstr>Arial Black</vt:lpstr>
      <vt:lpstr>Bookman Old Style</vt:lpstr>
      <vt:lpstr>Times New Roman</vt:lpstr>
      <vt:lpstr>Wingdings</vt:lpstr>
      <vt:lpstr>Pixel</vt:lpstr>
      <vt:lpstr>　　　国際共同治験の評価事例</vt:lpstr>
      <vt:lpstr>紹介品目の概要</vt:lpstr>
      <vt:lpstr>慢性閉塞性肺疾患（COPD）</vt:lpstr>
      <vt:lpstr>主要な臨床試験</vt:lpstr>
      <vt:lpstr>国際共同治験の結果の評価</vt:lpstr>
      <vt:lpstr>国際共同治験の結果の評価</vt:lpstr>
      <vt:lpstr>国際共同治験の結果の評価</vt:lpstr>
      <vt:lpstr>実際の評価例（一部割愛）</vt:lpstr>
      <vt:lpstr>主要解析（全集団）の結果</vt:lpstr>
      <vt:lpstr>日本人部分集団の成績</vt:lpstr>
      <vt:lpstr>一貫性の評価</vt:lpstr>
      <vt:lpstr>一貫性の評価</vt:lpstr>
      <vt:lpstr>本剤の有効性（ICSの上乗せ効果）</vt:lpstr>
      <vt:lpstr>副次評価項目（全集団）の結果</vt:lpstr>
      <vt:lpstr>一貫性の評価</vt:lpstr>
      <vt:lpstr>一貫性の評価</vt:lpstr>
      <vt:lpstr>一貫性の評価</vt:lpstr>
      <vt:lpstr>まとめ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2014-02-13T13:55:53Z</cp:lastPrinted>
  <dcterms:created xsi:type="dcterms:W3CDTF">2008-05-05T13:08:29Z</dcterms:created>
  <dcterms:modified xsi:type="dcterms:W3CDTF">2014-02-19T08:32:21Z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TC010689951041</vt:lpwstr>
  </property>
</Properties>
</file>